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6"/>
  </p:notesMasterIdLst>
  <p:sldIdLst>
    <p:sldId id="2124817835" r:id="rId3"/>
    <p:sldId id="265" r:id="rId4"/>
    <p:sldId id="21248178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94584E-51E2-A645-8EF1-04DF82765339}" name="Chloe Gianatasio" initials="CG" userId="S::chloe@efficientcme.com::ec670ac9-3de3-4638-bef9-bbdd07f360bc" providerId="AD"/>
  <p188:author id="{444E2061-05CD-BD97-0801-E888339BD1E8}" name="Marci Fults" initials="MF" userId="S::marci@efficientcme.com::847e3771-977e-452e-8006-35855aaff2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F5A84-2CDE-44AA-BA00-DA2F57746DF3}" v="3" dt="2023-05-16T20:41:49.784"/>
    <p1510:client id="{DB18EACE-AD5E-4DCA-830F-1B9D3249FBA5}" v="7" dt="2023-05-16T14:45:48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A9B80-420F-40FF-B255-1E28B7A09E3F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93CD1-155D-4C65-B8BC-A5A274BEF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160FD-54C7-4D03-A5AA-4F45C72F76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21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29799C-7463-4DE2-A7AE-00E3BBC849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00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29799C-7463-4DE2-A7AE-00E3BBC849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953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79389"/>
            <a:ext cx="12195176" cy="604729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52" tIns="45727" rIns="91452" bIns="45727" rtlCol="0" anchor="ctr"/>
          <a:lstStyle/>
          <a:p>
            <a:pPr algn="ctr"/>
            <a:endParaRPr lang="en-US" sz="2489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5738" y="2603584"/>
            <a:ext cx="7433733" cy="1062483"/>
          </a:xfrm>
        </p:spPr>
        <p:txBody>
          <a:bodyPr>
            <a:normAutofit/>
          </a:bodyPr>
          <a:lstStyle>
            <a:lvl1pPr algn="l">
              <a:defRPr sz="4267" kern="0" spc="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34239"/>
            <a:ext cx="12192000" cy="295027"/>
          </a:xfrm>
        </p:spPr>
        <p:txBody>
          <a:bodyPr anchor="ctr" anchorCtr="1">
            <a:spAutoFit/>
          </a:bodyPr>
          <a:lstStyle>
            <a:lvl1pPr marL="0" indent="0" algn="ctr">
              <a:buNone/>
              <a:defRPr sz="1467" kern="0" cap="all" spc="1467">
                <a:solidFill>
                  <a:schemeClr val="bg1"/>
                </a:solidFill>
              </a:defRPr>
            </a:lvl1pPr>
            <a:lvl2pPr marL="4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54818" y="3632200"/>
            <a:ext cx="9069916" cy="1007533"/>
          </a:xfrm>
        </p:spPr>
        <p:txBody>
          <a:bodyPr t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067" kern="1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3067" kern="1200" cap="all" baseline="0">
                <a:solidFill>
                  <a:schemeClr val="accent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FontTx/>
              <a:buNone/>
              <a:defRPr sz="3067" kern="1200" cap="all" baseline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3067" kern="1200" cap="all" baseline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3067" kern="1200" cap="all" baseline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60399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09600" y="1570567"/>
            <a:ext cx="10972800" cy="435610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pic>
        <p:nvPicPr>
          <p:cNvPr id="9" name="Picture 8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5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67"/>
            </a:lvl1pPr>
            <a:lvl2pPr marL="457250" indent="0">
              <a:buNone/>
              <a:defRPr sz="1200"/>
            </a:lvl2pPr>
            <a:lvl3pPr marL="914498" indent="0">
              <a:buNone/>
              <a:defRPr sz="1067"/>
            </a:lvl3pPr>
            <a:lvl4pPr marL="1371748" indent="0">
              <a:buNone/>
              <a:defRPr sz="933"/>
            </a:lvl4pPr>
            <a:lvl5pPr marL="1828998" indent="0">
              <a:buNone/>
              <a:defRPr sz="933"/>
            </a:lvl5pPr>
            <a:lvl6pPr marL="2286248" indent="0">
              <a:buNone/>
              <a:defRPr sz="933"/>
            </a:lvl6pPr>
            <a:lvl7pPr marL="2743497" indent="0">
              <a:buNone/>
              <a:defRPr sz="933"/>
            </a:lvl7pPr>
            <a:lvl8pPr marL="3200747" indent="0">
              <a:buNone/>
              <a:defRPr sz="933"/>
            </a:lvl8pPr>
            <a:lvl9pPr marL="3657997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50" indent="0">
              <a:buNone/>
              <a:defRPr sz="2800"/>
            </a:lvl2pPr>
            <a:lvl3pPr marL="914498" indent="0">
              <a:buNone/>
              <a:defRPr sz="2400"/>
            </a:lvl3pPr>
            <a:lvl4pPr marL="1371748" indent="0">
              <a:buNone/>
              <a:defRPr sz="2000"/>
            </a:lvl4pPr>
            <a:lvl5pPr marL="1828998" indent="0">
              <a:buNone/>
              <a:defRPr sz="2000"/>
            </a:lvl5pPr>
            <a:lvl6pPr marL="2286248" indent="0">
              <a:buNone/>
              <a:defRPr sz="2000"/>
            </a:lvl6pPr>
            <a:lvl7pPr marL="2743497" indent="0">
              <a:buNone/>
              <a:defRPr sz="2000"/>
            </a:lvl7pPr>
            <a:lvl8pPr marL="3200747" indent="0">
              <a:buNone/>
              <a:defRPr sz="2000"/>
            </a:lvl8pPr>
            <a:lvl9pPr marL="365799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67"/>
            </a:lvl1pPr>
            <a:lvl2pPr marL="457250" indent="0">
              <a:buNone/>
              <a:defRPr sz="1200"/>
            </a:lvl2pPr>
            <a:lvl3pPr marL="914498" indent="0">
              <a:buNone/>
              <a:defRPr sz="1067"/>
            </a:lvl3pPr>
            <a:lvl4pPr marL="1371748" indent="0">
              <a:buNone/>
              <a:defRPr sz="933"/>
            </a:lvl4pPr>
            <a:lvl5pPr marL="1828998" indent="0">
              <a:buNone/>
              <a:defRPr sz="933"/>
            </a:lvl5pPr>
            <a:lvl6pPr marL="2286248" indent="0">
              <a:buNone/>
              <a:defRPr sz="933"/>
            </a:lvl6pPr>
            <a:lvl7pPr marL="2743497" indent="0">
              <a:buNone/>
              <a:defRPr sz="933"/>
            </a:lvl7pPr>
            <a:lvl8pPr marL="3200747" indent="0">
              <a:buNone/>
              <a:defRPr sz="933"/>
            </a:lvl8pPr>
            <a:lvl9pPr marL="3657997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4" y="274640"/>
            <a:ext cx="3655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2" y="274640"/>
            <a:ext cx="10767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9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odul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3" hasCustomPrompt="1"/>
          </p:nvPr>
        </p:nvSpPr>
        <p:spPr>
          <a:xfrm>
            <a:off x="4064000" y="3429000"/>
            <a:ext cx="4064000" cy="3429000"/>
          </a:xfrm>
          <a:solidFill>
            <a:schemeClr val="bg1">
              <a:alpha val="67000"/>
            </a:schemeClr>
          </a:solidFill>
          <a:ln>
            <a:noFill/>
          </a:ln>
        </p:spPr>
        <p:txBody>
          <a:bodyPr anchor="t" anchorCtr="1">
            <a:normAutofit/>
          </a:bodyPr>
          <a:lstStyle>
            <a:lvl1pPr marL="0" indent="0">
              <a:buFontTx/>
              <a:buNone/>
              <a:defRPr sz="14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 hasCustomPrompt="1"/>
          </p:nvPr>
        </p:nvSpPr>
        <p:spPr>
          <a:xfrm>
            <a:off x="4064000" y="0"/>
            <a:ext cx="4064000" cy="3429000"/>
          </a:xfrm>
          <a:solidFill>
            <a:schemeClr val="accent1">
              <a:alpha val="66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34935" y="3429001"/>
            <a:ext cx="3522133" cy="3429001"/>
          </a:xfrm>
        </p:spPr>
        <p:txBody>
          <a:bodyPr lIns="205740" tIns="171450" rIns="205740" bIns="17145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  <a:lvl2pPr marL="4572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14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953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619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429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66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90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0" y="825503"/>
            <a:ext cx="4064000" cy="910165"/>
          </a:xfrm>
        </p:spPr>
        <p:txBody>
          <a:bodyPr lIns="0" tIns="0" rIns="0" bIns="0" anchor="b" anchorCtr="1"/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Module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0" y="1634068"/>
            <a:ext cx="4064000" cy="1490133"/>
          </a:xfrm>
        </p:spPr>
        <p:txBody>
          <a:bodyPr tIns="0" anchor="t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6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5600"/>
            </a:lvl2pPr>
            <a:lvl3pPr marL="0" indent="0" algn="ctr">
              <a:spcBef>
                <a:spcPts val="0"/>
              </a:spcBef>
              <a:buFontTx/>
              <a:buNone/>
              <a:defRPr sz="5600"/>
            </a:lvl3pPr>
            <a:lvl4pPr marL="0" indent="0" algn="ctr">
              <a:spcBef>
                <a:spcPts val="0"/>
              </a:spcBef>
              <a:buFontTx/>
              <a:buNone/>
              <a:defRPr sz="5600"/>
            </a:lvl4pPr>
            <a:lvl5pPr marL="0" indent="0" algn="ctr">
              <a:spcBef>
                <a:spcPts val="0"/>
              </a:spcBef>
              <a:buFontTx/>
              <a:buNone/>
              <a:defRPr sz="5600"/>
            </a:lvl5pPr>
          </a:lstStyle>
          <a:p>
            <a:pPr lvl="0"/>
            <a:r>
              <a:rPr lang="en-US"/>
              <a:t>— 5 —</a:t>
            </a:r>
          </a:p>
        </p:txBody>
      </p:sp>
      <p:pic>
        <p:nvPicPr>
          <p:cNvPr id="4" name="Picture 3" descr="Efficient Logo Reverse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3" y="6487542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79390"/>
            <a:ext cx="12195176" cy="604729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607" tIns="34304" rIns="68607" bIns="34304" rtlCol="0" anchor="ctr"/>
          <a:lstStyle/>
          <a:p>
            <a:pPr algn="ctr"/>
            <a:endParaRPr lang="en-US" sz="1867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45738" y="2603585"/>
            <a:ext cx="7433733" cy="1062483"/>
          </a:xfrm>
        </p:spPr>
        <p:txBody>
          <a:bodyPr>
            <a:normAutofit/>
          </a:bodyPr>
          <a:lstStyle>
            <a:lvl1pPr algn="l">
              <a:defRPr sz="3201" kern="0" spc="45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162485"/>
            <a:ext cx="12192000" cy="238537"/>
          </a:xfrm>
        </p:spPr>
        <p:txBody>
          <a:bodyPr anchor="ctr" anchorCtr="1">
            <a:spAutoFit/>
          </a:bodyPr>
          <a:lstStyle>
            <a:lvl1pPr marL="0" indent="0" algn="ctr">
              <a:buNone/>
              <a:defRPr sz="1100" kern="0" cap="all" spc="1100">
                <a:solidFill>
                  <a:schemeClr val="bg1"/>
                </a:solidFill>
              </a:defRPr>
            </a:lvl1pPr>
            <a:lvl2pPr marL="343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6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54818" y="3632200"/>
            <a:ext cx="9069916" cy="1007533"/>
          </a:xfrm>
        </p:spPr>
        <p:txBody>
          <a:bodyPr t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301" kern="12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Tx/>
              <a:buNone/>
              <a:defRPr sz="2301" kern="1200" cap="all" baseline="0">
                <a:solidFill>
                  <a:schemeClr val="accent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FontTx/>
              <a:buNone/>
              <a:defRPr sz="2301" kern="1200" cap="all" baseline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301" kern="1200" cap="all" baseline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301" kern="1200" cap="all" baseline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26772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ject Overview - 2 Column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760036" y="1236452"/>
            <a:ext cx="2676164" cy="0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4412" y="1719054"/>
            <a:ext cx="0" cy="44788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6"/>
          <p:cNvSpPr txBox="1">
            <a:spLocks/>
          </p:cNvSpPr>
          <p:nvPr/>
        </p:nvSpPr>
        <p:spPr>
          <a:xfrm>
            <a:off x="16659223" y="6429244"/>
            <a:ext cx="1642534" cy="365125"/>
          </a:xfrm>
          <a:prstGeom prst="rect">
            <a:avLst/>
          </a:prstGeom>
        </p:spPr>
        <p:txBody>
          <a:bodyPr vert="horz" lIns="68607" tIns="34304" rIns="0" bIns="34304" rtlCol="0" anchor="ctr"/>
          <a:lstStyle>
            <a:defPPr>
              <a:defRPr lang="en-US"/>
            </a:defPPr>
            <a:lvl1pPr marL="0" algn="r" defTabSz="342946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46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91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837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783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729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674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620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566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C0628-969F-FC4B-BFD5-4ADF3A201C8E}" type="datetime4">
              <a:rPr lang="en-US" sz="800" smtClean="0"/>
              <a:pPr/>
              <a:t>May 16, 2023</a:t>
            </a:fld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1" cy="851428"/>
          </a:xfrm>
        </p:spPr>
        <p:txBody>
          <a:bodyPr>
            <a:normAutofit/>
          </a:bodyPr>
          <a:lstStyle>
            <a:lvl1pPr algn="ctr">
              <a:defRPr sz="2401" cap="none" spc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Project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67563"/>
            <a:ext cx="5020733" cy="395128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1801"/>
              </a:spcAft>
              <a:defRPr sz="1400">
                <a:solidFill>
                  <a:schemeClr val="bg1">
                    <a:lumMod val="85000"/>
                  </a:schemeClr>
                </a:solidFill>
              </a:defRPr>
            </a:lvl1pPr>
            <a:lvl2pPr>
              <a:spcBef>
                <a:spcPts val="0"/>
              </a:spcBef>
              <a:spcAft>
                <a:spcPts val="1801"/>
              </a:spcAft>
              <a:defRPr sz="1200">
                <a:solidFill>
                  <a:schemeClr val="bg1">
                    <a:lumMod val="85000"/>
                  </a:schemeClr>
                </a:solidFill>
              </a:defRPr>
            </a:lvl2pPr>
            <a:lvl3pPr>
              <a:spcBef>
                <a:spcPts val="0"/>
              </a:spcBef>
              <a:spcAft>
                <a:spcPts val="1801"/>
              </a:spcAft>
              <a:defRPr sz="1000">
                <a:solidFill>
                  <a:schemeClr val="bg1">
                    <a:lumMod val="85000"/>
                  </a:schemeClr>
                </a:solidFill>
              </a:defRPr>
            </a:lvl3pPr>
            <a:lvl4pPr>
              <a:spcBef>
                <a:spcPts val="0"/>
              </a:spcBef>
              <a:spcAft>
                <a:spcPts val="1801"/>
              </a:spcAft>
              <a:defRPr sz="800">
                <a:solidFill>
                  <a:schemeClr val="bg1">
                    <a:lumMod val="85000"/>
                  </a:schemeClr>
                </a:solidFill>
              </a:defRPr>
            </a:lvl4pPr>
            <a:lvl5pPr>
              <a:spcBef>
                <a:spcPts val="0"/>
              </a:spcBef>
              <a:spcAft>
                <a:spcPts val="1801"/>
              </a:spcAft>
              <a:defRPr sz="800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9333" y="1867563"/>
            <a:ext cx="5063067" cy="3951288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12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200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8" name="Picture 7" descr="Efficient Logo Reverse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4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8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653" y="6937428"/>
            <a:ext cx="1642534" cy="365125"/>
          </a:xfrm>
        </p:spPr>
        <p:txBody>
          <a:bodyPr/>
          <a:lstStyle/>
          <a:p>
            <a:fld id="{EF675A81-7659-1942-B73F-B7718E85C97E}" type="datetime4">
              <a:rPr lang="en-US" smtClean="0"/>
              <a:t>May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267" y="6368492"/>
            <a:ext cx="8319911" cy="365125"/>
          </a:xfrm>
        </p:spPr>
        <p:txBody>
          <a:bodyPr anchor="b" anchorCtr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92054" y="6926557"/>
            <a:ext cx="465666" cy="365125"/>
          </a:xfrm>
        </p:spPr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6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1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ject Overview - 2 Column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760035" y="1236452"/>
            <a:ext cx="2676164" cy="0"/>
          </a:xfrm>
          <a:prstGeom prst="line">
            <a:avLst/>
          </a:prstGeom>
          <a:ln w="381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4412" y="1719053"/>
            <a:ext cx="0" cy="44788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6"/>
          <p:cNvSpPr txBox="1">
            <a:spLocks/>
          </p:cNvSpPr>
          <p:nvPr/>
        </p:nvSpPr>
        <p:spPr>
          <a:xfrm>
            <a:off x="16659224" y="6429243"/>
            <a:ext cx="1642533" cy="365125"/>
          </a:xfrm>
          <a:prstGeom prst="rect">
            <a:avLst/>
          </a:prstGeom>
        </p:spPr>
        <p:txBody>
          <a:bodyPr vert="horz" lIns="91452" tIns="45727" rIns="0" bIns="45727" rtlCol="0" anchor="ctr"/>
          <a:lstStyle>
            <a:defPPr>
              <a:defRPr lang="en-US"/>
            </a:defPPr>
            <a:lvl1pPr marL="0" algn="r" defTabSz="342946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46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91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837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783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729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674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620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566" algn="l" defTabSz="34294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EDC0628-969F-FC4B-BFD5-4ADF3A201C8E}" type="datetime4">
              <a:rPr lang="en-US" sz="1067" smtClean="0"/>
              <a:pPr/>
              <a:t>May 16, 2023</a:t>
            </a:fld>
            <a:endParaRPr lang="en-US" sz="1067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851428"/>
          </a:xfrm>
        </p:spPr>
        <p:txBody>
          <a:bodyPr>
            <a:normAutofit/>
          </a:bodyPr>
          <a:lstStyle>
            <a:lvl1pPr algn="ctr">
              <a:defRPr sz="3200" cap="none" spc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Project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67563"/>
            <a:ext cx="5020733" cy="395128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spcAft>
                <a:spcPts val="2400"/>
              </a:spcAft>
              <a:defRPr sz="1867">
                <a:solidFill>
                  <a:schemeClr val="bg1">
                    <a:lumMod val="85000"/>
                  </a:schemeClr>
                </a:solidFill>
              </a:defRPr>
            </a:lvl1pPr>
            <a:lvl2pPr>
              <a:spcBef>
                <a:spcPts val="0"/>
              </a:spcBef>
              <a:spcAft>
                <a:spcPts val="2400"/>
              </a:spcAft>
              <a:defRPr sz="1600">
                <a:solidFill>
                  <a:schemeClr val="bg1">
                    <a:lumMod val="85000"/>
                  </a:schemeClr>
                </a:solidFill>
              </a:defRPr>
            </a:lvl2pPr>
            <a:lvl3pPr>
              <a:spcBef>
                <a:spcPts val="0"/>
              </a:spcBef>
              <a:spcAft>
                <a:spcPts val="2400"/>
              </a:spcAft>
              <a:defRPr sz="1333">
                <a:solidFill>
                  <a:schemeClr val="bg1">
                    <a:lumMod val="85000"/>
                  </a:schemeClr>
                </a:solidFill>
              </a:defRPr>
            </a:lvl3pPr>
            <a:lvl4pPr>
              <a:spcBef>
                <a:spcPts val="0"/>
              </a:spcBef>
              <a:spcAft>
                <a:spcPts val="2400"/>
              </a:spcAft>
              <a:defRPr sz="1067">
                <a:solidFill>
                  <a:schemeClr val="bg1">
                    <a:lumMod val="85000"/>
                  </a:schemeClr>
                </a:solidFill>
              </a:defRPr>
            </a:lvl4pPr>
            <a:lvl5pPr>
              <a:spcBef>
                <a:spcPts val="0"/>
              </a:spcBef>
              <a:spcAft>
                <a:spcPts val="2400"/>
              </a:spcAft>
              <a:defRPr sz="1067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9333" y="1867563"/>
            <a:ext cx="5063067" cy="3951288"/>
          </a:xfrm>
        </p:spPr>
        <p:txBody>
          <a:bodyPr>
            <a:noAutofit/>
          </a:bodyPr>
          <a:lstStyle>
            <a:lvl1pPr>
              <a:defRPr sz="1867" b="0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1600">
                <a:solidFill>
                  <a:schemeClr val="bg1">
                    <a:lumMod val="85000"/>
                  </a:schemeClr>
                </a:solidFill>
              </a:defRPr>
            </a:lvl2pPr>
            <a:lvl3pPr>
              <a:defRPr sz="1333"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 sz="1067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8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4190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Split-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718733"/>
            <a:ext cx="5063067" cy="4377267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519333" y="1718733"/>
            <a:ext cx="5063067" cy="4377267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6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2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419611"/>
            <a:ext cx="10972801" cy="4799156"/>
          </a:xfrm>
        </p:spPr>
        <p:txBody>
          <a:bodyPr/>
          <a:lstStyle>
            <a:lvl1pPr marL="0" indent="0">
              <a:buFontTx/>
              <a:buNone/>
              <a:defRPr sz="2201" b="1">
                <a:solidFill>
                  <a:schemeClr val="accent3"/>
                </a:solidFill>
              </a:defRPr>
            </a:lvl1pPr>
            <a:lvl2pPr marL="0" indent="-214405">
              <a:buFont typeface="Arial"/>
              <a:buChar char="•"/>
              <a:defRPr sz="1801"/>
            </a:lvl2pPr>
            <a:lvl3pPr marL="857621" indent="-171524">
              <a:buFont typeface="Lucida Grande"/>
              <a:buChar char="-"/>
              <a:defRPr/>
            </a:lvl3pPr>
            <a:lvl4pPr marL="1200670" indent="-171524">
              <a:buFont typeface="Arial"/>
              <a:buChar char="•"/>
              <a:defRPr/>
            </a:lvl4pPr>
            <a:lvl5pPr marL="1543719" indent="-171524">
              <a:buFont typeface="Lucida Grande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Efficient Logo Dark Gray and Cyan.png">
            <a:extLst>
              <a:ext uri="{FF2B5EF4-FFF2-40B4-BE49-F238E27FC236}">
                <a16:creationId xmlns:a16="http://schemas.microsoft.com/office/drawing/2014/main" id="{AC8D2859-ADF9-3DBF-911A-39804BA44D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7433" y="6515565"/>
            <a:ext cx="894644" cy="24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7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3" hasCustomPrompt="1"/>
          </p:nvPr>
        </p:nvSpPr>
        <p:spPr>
          <a:xfrm>
            <a:off x="4064001" y="3429000"/>
            <a:ext cx="4064000" cy="3429000"/>
          </a:xfrm>
          <a:solidFill>
            <a:schemeClr val="bg1">
              <a:alpha val="67000"/>
            </a:schemeClr>
          </a:solidFill>
          <a:ln>
            <a:noFill/>
          </a:ln>
        </p:spPr>
        <p:txBody>
          <a:bodyPr anchor="t" anchorCtr="1">
            <a:normAutofit/>
          </a:bodyPr>
          <a:lstStyle>
            <a:lvl1pPr marL="0" indent="0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 hasCustomPrompt="1"/>
          </p:nvPr>
        </p:nvSpPr>
        <p:spPr>
          <a:xfrm>
            <a:off x="4064001" y="0"/>
            <a:ext cx="4064000" cy="3429000"/>
          </a:xfrm>
          <a:solidFill>
            <a:schemeClr val="accent1">
              <a:alpha val="66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9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34934" y="3429001"/>
            <a:ext cx="3522133" cy="3429001"/>
          </a:xfrm>
        </p:spPr>
        <p:txBody>
          <a:bodyPr lIns="274320" tIns="228600" rIns="274320" bIns="22860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1801">
                <a:solidFill>
                  <a:schemeClr val="tx1">
                    <a:lumMod val="75000"/>
                  </a:schemeClr>
                </a:solidFill>
              </a:defRPr>
            </a:lvl1pPr>
            <a:lvl2pPr marL="3430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60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914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2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52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82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13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438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1" y="825503"/>
            <a:ext cx="4064000" cy="910165"/>
          </a:xfrm>
        </p:spPr>
        <p:txBody>
          <a:bodyPr lIns="0" tIns="0" rIns="0" bIns="0" anchor="b" anchorCtr="1"/>
          <a:lstStyle>
            <a:lvl1pPr algn="ctr">
              <a:defRPr sz="3001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Module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1" y="1634068"/>
            <a:ext cx="4064000" cy="1490133"/>
          </a:xfrm>
        </p:spPr>
        <p:txBody>
          <a:bodyPr tIns="0" anchor="t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20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4201"/>
            </a:lvl2pPr>
            <a:lvl3pPr marL="0" indent="0" algn="ctr">
              <a:spcBef>
                <a:spcPts val="0"/>
              </a:spcBef>
              <a:buFontTx/>
              <a:buNone/>
              <a:defRPr sz="4201"/>
            </a:lvl3pPr>
            <a:lvl4pPr marL="0" indent="0" algn="ctr">
              <a:spcBef>
                <a:spcPts val="0"/>
              </a:spcBef>
              <a:buFontTx/>
              <a:buNone/>
              <a:defRPr sz="4201"/>
            </a:lvl4pPr>
            <a:lvl5pPr marL="0" indent="0" algn="ctr">
              <a:spcBef>
                <a:spcPts val="0"/>
              </a:spcBef>
              <a:buFontTx/>
              <a:buNone/>
              <a:defRPr sz="4201"/>
            </a:lvl5pPr>
          </a:lstStyle>
          <a:p>
            <a:pPr lvl="0"/>
            <a:r>
              <a:rPr lang="en-US"/>
              <a:t>— 5 —</a:t>
            </a:r>
          </a:p>
        </p:txBody>
      </p:sp>
      <p:pic>
        <p:nvPicPr>
          <p:cNvPr id="4" name="Picture 3" descr="Efficient Logo Reverse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4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5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lide">
    <p:bg>
      <p:bgPr>
        <a:solidFill>
          <a:srgbClr val="1B5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55601"/>
            <a:ext cx="11006666" cy="1064011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Case Slide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1419612"/>
            <a:ext cx="11006666" cy="4346191"/>
          </a:xfrm>
        </p:spPr>
        <p:txBody>
          <a:bodyPr tIns="0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1">
                <a:solidFill>
                  <a:schemeClr val="bg1"/>
                </a:solidFill>
              </a:defRPr>
            </a:lvl1pPr>
            <a:lvl2pPr marL="343049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686097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029146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1372195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 descr="Efficient Logo Reverse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4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Question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9613"/>
            <a:ext cx="10972801" cy="470655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2001" i="0">
                <a:solidFill>
                  <a:schemeClr val="accent1">
                    <a:lumMod val="75000"/>
                  </a:schemeClr>
                </a:solidFill>
              </a:defRPr>
            </a:lvl1pPr>
            <a:lvl2pPr marL="343049" indent="0">
              <a:buFontTx/>
              <a:buNone/>
              <a:defRPr sz="1801"/>
            </a:lvl2pPr>
            <a:lvl3pPr marL="686097" indent="0">
              <a:buFontTx/>
              <a:buNone/>
              <a:defRPr sz="1500"/>
            </a:lvl3pPr>
            <a:lvl4pPr marL="1029146" indent="0">
              <a:buFontTx/>
              <a:buNone/>
              <a:defRPr sz="1400"/>
            </a:lvl4pPr>
            <a:lvl5pPr marL="1372195" indent="0">
              <a:buFontTx/>
              <a:buNone/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6" y="6487541"/>
            <a:ext cx="926644" cy="254572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7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91067"/>
            <a:ext cx="7122584" cy="9398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430867"/>
            <a:ext cx="7122584" cy="4741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05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609600" y="1570567"/>
            <a:ext cx="10972801" cy="435610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pic>
        <p:nvPicPr>
          <p:cNvPr id="9" name="Picture 8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6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0EBC-AEEF-EA42-8D67-DC4E6FCD90F9}" type="datetime4">
              <a:rPr lang="en-US" smtClean="0"/>
              <a:t>May 16,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3049" indent="0">
              <a:buNone/>
              <a:defRPr sz="900"/>
            </a:lvl2pPr>
            <a:lvl3pPr marL="686097" indent="0">
              <a:buNone/>
              <a:defRPr sz="800"/>
            </a:lvl3pPr>
            <a:lvl4pPr marL="1029146" indent="0">
              <a:buNone/>
              <a:defRPr sz="700"/>
            </a:lvl4pPr>
            <a:lvl5pPr marL="1372195" indent="0">
              <a:buNone/>
              <a:defRPr sz="700"/>
            </a:lvl5pPr>
            <a:lvl6pPr marL="1715243" indent="0">
              <a:buNone/>
              <a:defRPr sz="700"/>
            </a:lvl6pPr>
            <a:lvl7pPr marL="2058291" indent="0">
              <a:buNone/>
              <a:defRPr sz="700"/>
            </a:lvl7pPr>
            <a:lvl8pPr marL="2401340" indent="0">
              <a:buNone/>
              <a:defRPr sz="700"/>
            </a:lvl8pPr>
            <a:lvl9pPr marL="274438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C7E2-4CBD-9D4F-AF47-DD0E42C495E6}" type="datetime4">
              <a:rPr lang="en-US" smtClean="0"/>
              <a:t>May 16,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Efficient Logo Dark Gray and Cyan.png">
            <a:extLst>
              <a:ext uri="{FF2B5EF4-FFF2-40B4-BE49-F238E27FC236}">
                <a16:creationId xmlns:a16="http://schemas.microsoft.com/office/drawing/2014/main" id="{A98812AB-C464-087F-2130-57CA8C563A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6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2401"/>
            </a:lvl1pPr>
            <a:lvl2pPr marL="343049" indent="0">
              <a:buNone/>
              <a:defRPr sz="2101"/>
            </a:lvl2pPr>
            <a:lvl3pPr marL="686097" indent="0">
              <a:buNone/>
              <a:defRPr sz="1801"/>
            </a:lvl3pPr>
            <a:lvl4pPr marL="1029146" indent="0">
              <a:buNone/>
              <a:defRPr sz="1500"/>
            </a:lvl4pPr>
            <a:lvl5pPr marL="1372195" indent="0">
              <a:buNone/>
              <a:defRPr sz="1500"/>
            </a:lvl5pPr>
            <a:lvl6pPr marL="1715243" indent="0">
              <a:buNone/>
              <a:defRPr sz="1500"/>
            </a:lvl6pPr>
            <a:lvl7pPr marL="2058291" indent="0">
              <a:buNone/>
              <a:defRPr sz="1500"/>
            </a:lvl7pPr>
            <a:lvl8pPr marL="2401340" indent="0">
              <a:buNone/>
              <a:defRPr sz="1500"/>
            </a:lvl8pPr>
            <a:lvl9pPr marL="2744389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3049" indent="0">
              <a:buNone/>
              <a:defRPr sz="900"/>
            </a:lvl2pPr>
            <a:lvl3pPr marL="686097" indent="0">
              <a:buNone/>
              <a:defRPr sz="800"/>
            </a:lvl3pPr>
            <a:lvl4pPr marL="1029146" indent="0">
              <a:buNone/>
              <a:defRPr sz="700"/>
            </a:lvl4pPr>
            <a:lvl5pPr marL="1372195" indent="0">
              <a:buNone/>
              <a:defRPr sz="700"/>
            </a:lvl5pPr>
            <a:lvl6pPr marL="1715243" indent="0">
              <a:buNone/>
              <a:defRPr sz="700"/>
            </a:lvl6pPr>
            <a:lvl7pPr marL="2058291" indent="0">
              <a:buNone/>
              <a:defRPr sz="700"/>
            </a:lvl7pPr>
            <a:lvl8pPr marL="2401340" indent="0">
              <a:buNone/>
              <a:defRPr sz="700"/>
            </a:lvl8pPr>
            <a:lvl9pPr marL="2744389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87F8-E2FC-FC4B-998E-9FD479420DD1}" type="datetime4">
              <a:rPr lang="en-US" smtClean="0"/>
              <a:t>May 16,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8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s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654" y="6937427"/>
            <a:ext cx="1642533" cy="365125"/>
          </a:xfrm>
        </p:spPr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267" y="6368491"/>
            <a:ext cx="8319911" cy="365125"/>
          </a:xfrm>
        </p:spPr>
        <p:txBody>
          <a:bodyPr anchor="b" anchorCtr="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92053" y="6926556"/>
            <a:ext cx="465667" cy="365125"/>
          </a:xfrm>
        </p:spPr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Efficient Logo Dark Gray and Cyan.png">
            <a:extLst>
              <a:ext uri="{FF2B5EF4-FFF2-40B4-BE49-F238E27FC236}">
                <a16:creationId xmlns:a16="http://schemas.microsoft.com/office/drawing/2014/main" id="{424820BB-CB21-2F5B-4100-2A5AACCBF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5" y="6487541"/>
            <a:ext cx="926644" cy="254572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268B5F35-3FBE-4EFC-92DD-EFBFF48970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460" y="6487541"/>
            <a:ext cx="392101" cy="2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0D89-77F2-8544-9B8C-E6BE7E3A6DCE}" type="datetime4">
              <a:rPr lang="en-US" smtClean="0"/>
              <a:t>May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3484" y="274641"/>
            <a:ext cx="365548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2" y="274641"/>
            <a:ext cx="1076748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F931-DA13-9743-BD3B-4377BB0ACB06}" type="datetime4">
              <a:rPr lang="en-US" smtClean="0"/>
              <a:t>May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98DA-84C1-A342-BE58-CA8F8438B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7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708446A-AA21-4A04-8310-E91681F646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7382" y="6321781"/>
            <a:ext cx="10981126" cy="310821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0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&lt;click to add footnote&gt;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F98D1D-B114-419D-8B22-371BA44E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24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Split-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1718733"/>
            <a:ext cx="5063067" cy="4377267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519333" y="1718733"/>
            <a:ext cx="5063067" cy="4377267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5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419611"/>
            <a:ext cx="10972800" cy="4799156"/>
          </a:xfrm>
        </p:spPr>
        <p:txBody>
          <a:bodyPr/>
          <a:lstStyle>
            <a:lvl1pPr marL="0" indent="0">
              <a:buFontTx/>
              <a:buNone/>
              <a:defRPr sz="2933" b="1">
                <a:solidFill>
                  <a:schemeClr val="accent3"/>
                </a:solidFill>
              </a:defRPr>
            </a:lvl1pPr>
            <a:lvl2pPr marL="0" indent="-285781">
              <a:buFont typeface="Arial"/>
              <a:buChar char="•"/>
              <a:defRPr sz="2400"/>
            </a:lvl2pPr>
            <a:lvl3pPr marL="1143123" indent="-228625">
              <a:buFont typeface="Lucida Grande"/>
              <a:buChar char="-"/>
              <a:defRPr/>
            </a:lvl3pPr>
            <a:lvl4pPr marL="1600373" indent="-228625">
              <a:buFont typeface="Arial"/>
              <a:buChar char="•"/>
              <a:defRPr/>
            </a:lvl4pPr>
            <a:lvl5pPr marL="2057623" indent="-228625">
              <a:buFont typeface="Lucida Grande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Efficient Logo Dark Gray and Cyan.png">
            <a:extLst>
              <a:ext uri="{FF2B5EF4-FFF2-40B4-BE49-F238E27FC236}">
                <a16:creationId xmlns:a16="http://schemas.microsoft.com/office/drawing/2014/main" id="{A39A9A5A-7E1B-23D0-FD16-6730653019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5" y="6487541"/>
            <a:ext cx="926644" cy="254572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8B58E3B-D8A4-4B56-ACE6-01CEBE416C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460" y="6487541"/>
            <a:ext cx="392101" cy="26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/>
          <p:cNvSpPr>
            <a:spLocks noGrp="1"/>
          </p:cNvSpPr>
          <p:nvPr>
            <p:ph type="pic" sz="quarter" idx="13" hasCustomPrompt="1"/>
          </p:nvPr>
        </p:nvSpPr>
        <p:spPr>
          <a:xfrm>
            <a:off x="4064000" y="3429000"/>
            <a:ext cx="4064000" cy="3429000"/>
          </a:xfrm>
          <a:solidFill>
            <a:schemeClr val="bg1">
              <a:alpha val="67000"/>
            </a:schemeClr>
          </a:solidFill>
          <a:ln>
            <a:noFill/>
          </a:ln>
        </p:spPr>
        <p:txBody>
          <a:bodyPr anchor="t" anchorCtr="1">
            <a:normAutofit/>
          </a:bodyPr>
          <a:lstStyle>
            <a:lvl1pPr marL="0" indent="0">
              <a:buFontTx/>
              <a:buNone/>
              <a:defRPr sz="14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 hasCustomPrompt="1"/>
          </p:nvPr>
        </p:nvSpPr>
        <p:spPr>
          <a:xfrm>
            <a:off x="4064000" y="0"/>
            <a:ext cx="4064000" cy="3429000"/>
          </a:xfrm>
          <a:solidFill>
            <a:schemeClr val="accent1">
              <a:alpha val="66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FontTx/>
              <a:buNone/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Box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34934" y="3429000"/>
            <a:ext cx="3522133" cy="3429001"/>
          </a:xfrm>
        </p:spPr>
        <p:txBody>
          <a:bodyPr lIns="274320" tIns="228600" rIns="274320" bIns="228600" anchor="ctr" anchorCtr="1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  <a:lvl2pPr marL="4572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4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99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624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49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74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99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4000" y="825502"/>
            <a:ext cx="4064000" cy="910165"/>
          </a:xfrm>
        </p:spPr>
        <p:txBody>
          <a:bodyPr lIns="0" tIns="0" rIns="0" bIns="0" anchor="b" anchorCtr="1"/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Module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0" y="1634067"/>
            <a:ext cx="4064000" cy="1490133"/>
          </a:xfrm>
        </p:spPr>
        <p:txBody>
          <a:bodyPr tIns="0" anchor="t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600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5600"/>
            </a:lvl2pPr>
            <a:lvl3pPr marL="0" indent="0" algn="ctr">
              <a:spcBef>
                <a:spcPts val="0"/>
              </a:spcBef>
              <a:buFontTx/>
              <a:buNone/>
              <a:defRPr sz="5600"/>
            </a:lvl3pPr>
            <a:lvl4pPr marL="0" indent="0" algn="ctr">
              <a:spcBef>
                <a:spcPts val="0"/>
              </a:spcBef>
              <a:buFontTx/>
              <a:buNone/>
              <a:defRPr sz="5600"/>
            </a:lvl4pPr>
            <a:lvl5pPr marL="0" indent="0" algn="ctr">
              <a:spcBef>
                <a:spcPts val="0"/>
              </a:spcBef>
              <a:buFontTx/>
              <a:buNone/>
              <a:defRPr sz="5600"/>
            </a:lvl5pPr>
          </a:lstStyle>
          <a:p>
            <a:pPr lvl="0"/>
            <a:r>
              <a:rPr lang="en-US"/>
              <a:t>— 5 —</a:t>
            </a:r>
          </a:p>
        </p:txBody>
      </p:sp>
      <p:pic>
        <p:nvPicPr>
          <p:cNvPr id="4" name="Picture 3" descr="Efficient Logo Reverse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3" y="6487541"/>
            <a:ext cx="926644" cy="254572"/>
          </a:xfrm>
          <a:prstGeom prst="rect">
            <a:avLst/>
          </a:prstGeom>
        </p:spPr>
      </p:pic>
      <p:pic>
        <p:nvPicPr>
          <p:cNvPr id="6" name="Picture 5" descr="PIM Logo Reversed.pn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23552" y="6368492"/>
            <a:ext cx="408041" cy="48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lide">
    <p:bg>
      <p:bgPr>
        <a:solidFill>
          <a:srgbClr val="1B50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55600"/>
            <a:ext cx="11006667" cy="1064011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Case Slide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1419611"/>
            <a:ext cx="11006667" cy="4346191"/>
          </a:xfrm>
        </p:spPr>
        <p:txBody>
          <a:bodyPr tIns="0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667">
                <a:solidFill>
                  <a:schemeClr val="bg1"/>
                </a:solidFill>
              </a:defRPr>
            </a:lvl1pPr>
            <a:lvl2pPr marL="457250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 marL="914498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 marL="1371748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 marL="1828998" indent="0">
              <a:buFontTx/>
              <a:buNone/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 descr="Efficient Logo Reverse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3" y="6487541"/>
            <a:ext cx="926644" cy="25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6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Question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19612"/>
            <a:ext cx="10972800" cy="4706553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2667" i="0">
                <a:solidFill>
                  <a:schemeClr val="accent1">
                    <a:lumMod val="75000"/>
                  </a:schemeClr>
                </a:solidFill>
              </a:defRPr>
            </a:lvl1pPr>
            <a:lvl2pPr marL="457250" indent="0">
              <a:buFontTx/>
              <a:buNone/>
              <a:defRPr sz="2400"/>
            </a:lvl2pPr>
            <a:lvl3pPr marL="914498" indent="0">
              <a:buFontTx/>
              <a:buNone/>
              <a:defRPr sz="2000"/>
            </a:lvl3pPr>
            <a:lvl4pPr marL="1371748" indent="0">
              <a:buFontTx/>
              <a:buNone/>
              <a:defRPr sz="1867"/>
            </a:lvl4pPr>
            <a:lvl5pPr marL="1828998" indent="0">
              <a:buFontTx/>
              <a:buNone/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Efficient Logo Dark Gray and Cya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2105" y="6487541"/>
            <a:ext cx="926644" cy="254572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91066"/>
            <a:ext cx="7122584" cy="9398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430867"/>
            <a:ext cx="7122584" cy="4741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96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55600"/>
            <a:ext cx="10972800" cy="1064011"/>
          </a:xfrm>
          <a:prstGeom prst="rect">
            <a:avLst/>
          </a:prstGeom>
        </p:spPr>
        <p:txBody>
          <a:bodyPr vert="horz" lIns="68589" tIns="34295" rIns="68589" bIns="34295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9612"/>
            <a:ext cx="10972800" cy="4706553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076" y="6924327"/>
            <a:ext cx="1642533" cy="365125"/>
          </a:xfrm>
          <a:prstGeom prst="rect">
            <a:avLst/>
          </a:prstGeom>
        </p:spPr>
        <p:txBody>
          <a:bodyPr vert="horz" lIns="68589" tIns="34295" rIns="0" bIns="34295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2809-E0FA-441F-BDBE-022E272CEC2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556" y="6414135"/>
            <a:ext cx="8488520" cy="313188"/>
          </a:xfrm>
          <a:prstGeom prst="rect">
            <a:avLst/>
          </a:prstGeom>
        </p:spPr>
        <p:txBody>
          <a:bodyPr vert="horz" lIns="0" tIns="34295" rIns="68589" bIns="34295" rtlCol="0" anchor="b" anchorCtr="0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2476" y="6924327"/>
            <a:ext cx="465667" cy="365125"/>
          </a:xfrm>
          <a:prstGeom prst="rect">
            <a:avLst/>
          </a:prstGeom>
        </p:spPr>
        <p:txBody>
          <a:bodyPr vert="horz" lIns="68589" tIns="34295" rIns="0" bIns="34295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82C7-D506-479C-9BED-68F18958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50" rtl="0" eaLnBrk="1" latinLnBrk="0" hangingPunct="1">
        <a:lnSpc>
          <a:spcPct val="90000"/>
        </a:lnSpc>
        <a:spcBef>
          <a:spcPct val="0"/>
        </a:spcBef>
        <a:buNone/>
        <a:defRPr sz="3733" b="1" i="0" kern="1200" cap="all" spc="13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7" indent="-342937" algn="l" defTabSz="457250" rtl="0" eaLnBrk="1" latinLnBrk="0" hangingPunct="1">
        <a:spcBef>
          <a:spcPct val="20000"/>
        </a:spcBef>
        <a:spcAft>
          <a:spcPts val="533"/>
        </a:spcAft>
        <a:buClr>
          <a:schemeClr val="bg1">
            <a:lumMod val="50000"/>
          </a:schemeClr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31" indent="-285781" algn="l" defTabSz="457250" rtl="0" eaLnBrk="1" latinLnBrk="0" hangingPunct="1">
        <a:spcBef>
          <a:spcPct val="20000"/>
        </a:spcBef>
        <a:spcAft>
          <a:spcPts val="533"/>
        </a:spcAft>
        <a:buClr>
          <a:schemeClr val="bg1">
            <a:lumMod val="50000"/>
          </a:schemeClr>
        </a:buClr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143123" indent="-228625" algn="l" defTabSz="457250" rtl="0" eaLnBrk="1" latinLnBrk="0" hangingPunct="1">
        <a:spcBef>
          <a:spcPct val="20000"/>
        </a:spcBef>
        <a:spcAft>
          <a:spcPts val="533"/>
        </a:spcAft>
        <a:buClr>
          <a:schemeClr val="bg1">
            <a:lumMod val="50000"/>
          </a:schemeClr>
        </a:buClr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00373" indent="-228625" algn="l" defTabSz="457250" rtl="0" eaLnBrk="1" latinLnBrk="0" hangingPunct="1">
        <a:spcBef>
          <a:spcPct val="20000"/>
        </a:spcBef>
        <a:spcAft>
          <a:spcPts val="533"/>
        </a:spcAft>
        <a:buClr>
          <a:schemeClr val="bg1">
            <a:lumMod val="50000"/>
          </a:schemeClr>
        </a:buClr>
        <a:buFont typeface="Arial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623" indent="-228625" algn="l" defTabSz="457250" rtl="0" eaLnBrk="1" latinLnBrk="0" hangingPunct="1">
        <a:spcBef>
          <a:spcPct val="20000"/>
        </a:spcBef>
        <a:spcAft>
          <a:spcPts val="533"/>
        </a:spcAft>
        <a:buClr>
          <a:schemeClr val="bg1">
            <a:lumMod val="50000"/>
          </a:schemeClr>
        </a:buClr>
        <a:buFont typeface="Arial"/>
        <a:buChar char="»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872" indent="-228625" algn="l" defTabSz="4572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122" indent="-228625" algn="l" defTabSz="4572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72" indent="-228625" algn="l" defTabSz="4572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621" indent="-228625" algn="l" defTabSz="45725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50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498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748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998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6248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497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747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997" algn="l" defTabSz="457250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55601"/>
            <a:ext cx="10972801" cy="1064011"/>
          </a:xfrm>
          <a:prstGeom prst="rect">
            <a:avLst/>
          </a:prstGeom>
        </p:spPr>
        <p:txBody>
          <a:bodyPr vert="horz" lIns="68589" tIns="34295" rIns="68589" bIns="34295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9613"/>
            <a:ext cx="10972801" cy="4706553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076" y="6924328"/>
            <a:ext cx="1642534" cy="365125"/>
          </a:xfrm>
          <a:prstGeom prst="rect">
            <a:avLst/>
          </a:prstGeom>
        </p:spPr>
        <p:txBody>
          <a:bodyPr vert="horz" lIns="68589" tIns="34295" rIns="0" bIns="34295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77ED6-AF1F-4544-B62F-2D9A26CA2B8F}" type="datetime4">
              <a:rPr lang="en-US" smtClean="0"/>
              <a:t>May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557" y="6414135"/>
            <a:ext cx="8488520" cy="313188"/>
          </a:xfrm>
          <a:prstGeom prst="rect">
            <a:avLst/>
          </a:prstGeom>
        </p:spPr>
        <p:txBody>
          <a:bodyPr vert="horz" lIns="0" tIns="34295" rIns="68589" bIns="34295" rtlCol="0" anchor="b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2477" y="6924328"/>
            <a:ext cx="465666" cy="365125"/>
          </a:xfrm>
          <a:prstGeom prst="rect">
            <a:avLst/>
          </a:prstGeom>
        </p:spPr>
        <p:txBody>
          <a:bodyPr vert="horz" lIns="68589" tIns="34295" rIns="0" bIns="34295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>
                <a:solidFill>
                  <a:schemeClr val="bg2"/>
                </a:solidFill>
              </a:rPr>
              <a:t>|</a:t>
            </a:r>
            <a:r>
              <a:rPr lang="en-US"/>
              <a:t>   </a:t>
            </a:r>
            <a:fld id="{E4CD9500-8DFF-3E46-A231-F710DE515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343049" rtl="0" eaLnBrk="1" latinLnBrk="0" hangingPunct="1">
        <a:lnSpc>
          <a:spcPct val="90000"/>
        </a:lnSpc>
        <a:spcBef>
          <a:spcPct val="0"/>
        </a:spcBef>
        <a:buNone/>
        <a:defRPr sz="2801" b="1" i="0" kern="1200" cap="all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86" indent="-257286" algn="l" defTabSz="343049" rtl="0" eaLnBrk="1" latinLnBrk="0" hangingPunct="1">
        <a:spcBef>
          <a:spcPct val="20000"/>
        </a:spcBef>
        <a:spcAft>
          <a:spcPts val="400"/>
        </a:spcAft>
        <a:buClr>
          <a:schemeClr val="bg1">
            <a:lumMod val="50000"/>
          </a:schemeClr>
        </a:buClr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557454" indent="-214405" algn="l" defTabSz="343049" rtl="0" eaLnBrk="1" latinLnBrk="0" hangingPunct="1">
        <a:spcBef>
          <a:spcPct val="20000"/>
        </a:spcBef>
        <a:spcAft>
          <a:spcPts val="400"/>
        </a:spcAft>
        <a:buClr>
          <a:schemeClr val="bg1">
            <a:lumMod val="50000"/>
          </a:schemeClr>
        </a:buClr>
        <a:buFont typeface="Arial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2pPr>
      <a:lvl3pPr marL="857621" indent="-171524" algn="l" defTabSz="343049" rtl="0" eaLnBrk="1" latinLnBrk="0" hangingPunct="1">
        <a:spcBef>
          <a:spcPct val="20000"/>
        </a:spcBef>
        <a:spcAft>
          <a:spcPts val="400"/>
        </a:spcAft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670" indent="-171524" algn="l" defTabSz="343049" rtl="0" eaLnBrk="1" latinLnBrk="0" hangingPunct="1">
        <a:spcBef>
          <a:spcPct val="20000"/>
        </a:spcBef>
        <a:spcAft>
          <a:spcPts val="400"/>
        </a:spcAft>
        <a:buClr>
          <a:schemeClr val="bg1">
            <a:lumMod val="50000"/>
          </a:schemeClr>
        </a:buClr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719" indent="-171524" algn="l" defTabSz="343049" rtl="0" eaLnBrk="1" latinLnBrk="0" hangingPunct="1">
        <a:spcBef>
          <a:spcPct val="20000"/>
        </a:spcBef>
        <a:spcAft>
          <a:spcPts val="400"/>
        </a:spcAft>
        <a:buClr>
          <a:schemeClr val="bg1">
            <a:lumMod val="50000"/>
          </a:schemeClr>
        </a:buClr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767" indent="-171524" algn="l" defTabSz="34304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816" indent="-171524" algn="l" defTabSz="34304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865" indent="-171524" algn="l" defTabSz="34304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914" indent="-171524" algn="l" defTabSz="34304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3049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6097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9146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2195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5243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8291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1340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4389" algn="l" defTabSz="3430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>
            <a:extLst>
              <a:ext uri="{FF2B5EF4-FFF2-40B4-BE49-F238E27FC236}">
                <a16:creationId xmlns:a16="http://schemas.microsoft.com/office/drawing/2014/main" id="{C4545422-E337-4982-845F-47D671D0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568" y="388962"/>
            <a:ext cx="7999377" cy="1063625"/>
          </a:xfrm>
        </p:spPr>
        <p:txBody>
          <a:bodyPr/>
          <a:lstStyle/>
          <a:p>
            <a:r>
              <a:rPr lang="en-US" sz="3600" b="1" dirty="0">
                <a:ea typeface="+mn-lt"/>
                <a:cs typeface="+mn-lt"/>
              </a:rPr>
              <a:t>AMYLOID-</a:t>
            </a:r>
            <a:r>
              <a:rPr lang="el-GR" sz="3600" b="1" cap="none" dirty="0">
                <a:ea typeface="+mn-lt"/>
                <a:cs typeface="+mn-lt"/>
              </a:rPr>
              <a:t>β</a:t>
            </a:r>
            <a:r>
              <a:rPr lang="en-US" sz="3600" b="1" dirty="0">
                <a:ea typeface="+mn-lt"/>
                <a:cs typeface="+mn-lt"/>
              </a:rPr>
              <a:t> TARGETING DMT</a:t>
            </a:r>
            <a:br>
              <a:rPr lang="en-US" sz="3200" b="1" dirty="0">
                <a:ea typeface="+mn-lt"/>
                <a:cs typeface="+mn-lt"/>
              </a:rPr>
            </a:br>
            <a:r>
              <a:rPr lang="en-US" sz="3000" b="0" dirty="0">
                <a:solidFill>
                  <a:schemeClr val="accent6"/>
                </a:solidFill>
                <a:ea typeface="+mn-lt"/>
                <a:cs typeface="+mn-lt"/>
              </a:rPr>
              <a:t>role in </a:t>
            </a:r>
            <a:r>
              <a:rPr lang="en-US" sz="3000" b="0" dirty="0" err="1">
                <a:solidFill>
                  <a:schemeClr val="accent6"/>
                </a:solidFill>
                <a:ea typeface="+mn-lt"/>
                <a:cs typeface="+mn-lt"/>
              </a:rPr>
              <a:t>aD</a:t>
            </a:r>
            <a:r>
              <a:rPr lang="en-US" sz="3000" b="0" dirty="0">
                <a:solidFill>
                  <a:schemeClr val="accent6"/>
                </a:solidFill>
                <a:ea typeface="+mn-lt"/>
                <a:cs typeface="+mn-lt"/>
              </a:rPr>
              <a:t> pathology</a:t>
            </a:r>
            <a:endParaRPr lang="en-US" sz="3000" b="0" dirty="0">
              <a:solidFill>
                <a:schemeClr val="accent6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A0CD6E-7EE2-4F8A-9462-E67E97571259}"/>
              </a:ext>
            </a:extLst>
          </p:cNvPr>
          <p:cNvGrpSpPr>
            <a:grpSpLocks noChangeAspect="1"/>
          </p:cNvGrpSpPr>
          <p:nvPr/>
        </p:nvGrpSpPr>
        <p:grpSpPr>
          <a:xfrm>
            <a:off x="2419577" y="2663170"/>
            <a:ext cx="7523741" cy="1220196"/>
            <a:chOff x="600521" y="3257580"/>
            <a:chExt cx="10983674" cy="1397936"/>
          </a:xfrm>
        </p:grpSpPr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33CE9AC1-78E5-42EA-B7B9-8B2B10B283B0}"/>
                </a:ext>
              </a:extLst>
            </p:cNvPr>
            <p:cNvSpPr/>
            <p:nvPr/>
          </p:nvSpPr>
          <p:spPr>
            <a:xfrm>
              <a:off x="600521" y="3257580"/>
              <a:ext cx="4131829" cy="1397936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6860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C2236E0C-9EE7-49A0-A490-9376F4EADD72}"/>
                </a:ext>
              </a:extLst>
            </p:cNvPr>
            <p:cNvSpPr/>
            <p:nvPr/>
          </p:nvSpPr>
          <p:spPr>
            <a:xfrm>
              <a:off x="3767446" y="3260299"/>
              <a:ext cx="4372820" cy="1392499"/>
            </a:xfrm>
            <a:prstGeom prst="chevron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6860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82225B4C-EFE6-4AA2-B973-F59E42F7ED7B}"/>
                </a:ext>
              </a:extLst>
            </p:cNvPr>
            <p:cNvSpPr/>
            <p:nvPr/>
          </p:nvSpPr>
          <p:spPr>
            <a:xfrm>
              <a:off x="7211375" y="3260996"/>
              <a:ext cx="4372820" cy="1391104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ctr" defTabSz="68600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4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238ED3F-FFFC-12AF-4AD5-E4B20AF1414B}"/>
              </a:ext>
            </a:extLst>
          </p:cNvPr>
          <p:cNvSpPr txBox="1"/>
          <p:nvPr/>
        </p:nvSpPr>
        <p:spPr>
          <a:xfrm>
            <a:off x="2579311" y="5443938"/>
            <a:ext cx="360166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4CA027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A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4CA027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β </a:t>
            </a: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4CA027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involvement</a:t>
            </a: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rgbClr val="4CA027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867716-7C8A-34B2-086C-629EE44C7E1B}"/>
              </a:ext>
            </a:extLst>
          </p:cNvPr>
          <p:cNvSpPr txBox="1"/>
          <p:nvPr/>
        </p:nvSpPr>
        <p:spPr>
          <a:xfrm>
            <a:off x="2576726" y="5746493"/>
            <a:ext cx="252303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TAU involvement</a:t>
            </a:r>
            <a:endParaRPr kumimoji="0" lang="en-US" sz="2000" b="0" i="0" u="none" strike="noStrike" kern="1200" cap="all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C39335A-0533-EBEC-FFE3-FDC015CD96C6}"/>
              </a:ext>
            </a:extLst>
          </p:cNvPr>
          <p:cNvSpPr/>
          <p:nvPr/>
        </p:nvSpPr>
        <p:spPr>
          <a:xfrm>
            <a:off x="2469434" y="4124617"/>
            <a:ext cx="6876329" cy="1213946"/>
          </a:xfrm>
          <a:custGeom>
            <a:avLst/>
            <a:gdLst>
              <a:gd name="connsiteX0" fmla="*/ 0 w 6502400"/>
              <a:gd name="connsiteY0" fmla="*/ 1028254 h 1094698"/>
              <a:gd name="connsiteX1" fmla="*/ 1054100 w 6502400"/>
              <a:gd name="connsiteY1" fmla="*/ 1002854 h 1094698"/>
              <a:gd name="connsiteX2" fmla="*/ 3149600 w 6502400"/>
              <a:gd name="connsiteY2" fmla="*/ 139254 h 1094698"/>
              <a:gd name="connsiteX3" fmla="*/ 6502400 w 6502400"/>
              <a:gd name="connsiteY3" fmla="*/ 12254 h 1094698"/>
              <a:gd name="connsiteX0" fmla="*/ 0 w 6548119"/>
              <a:gd name="connsiteY0" fmla="*/ 1078818 h 1124000"/>
              <a:gd name="connsiteX1" fmla="*/ 1099819 w 6548119"/>
              <a:gd name="connsiteY1" fmla="*/ 1002854 h 1124000"/>
              <a:gd name="connsiteX2" fmla="*/ 3195319 w 6548119"/>
              <a:gd name="connsiteY2" fmla="*/ 139254 h 1124000"/>
              <a:gd name="connsiteX3" fmla="*/ 6548119 w 6548119"/>
              <a:gd name="connsiteY3" fmla="*/ 12254 h 1124000"/>
              <a:gd name="connsiteX0" fmla="*/ 0 w 6593838"/>
              <a:gd name="connsiteY0" fmla="*/ 1167718 h 1192026"/>
              <a:gd name="connsiteX1" fmla="*/ 1145538 w 6593838"/>
              <a:gd name="connsiteY1" fmla="*/ 1002854 h 1192026"/>
              <a:gd name="connsiteX2" fmla="*/ 3241038 w 6593838"/>
              <a:gd name="connsiteY2" fmla="*/ 139254 h 1192026"/>
              <a:gd name="connsiteX3" fmla="*/ 6593838 w 6593838"/>
              <a:gd name="connsiteY3" fmla="*/ 12254 h 1192026"/>
              <a:gd name="connsiteX0" fmla="*/ 0 w 6593838"/>
              <a:gd name="connsiteY0" fmla="*/ 1167718 h 1182146"/>
              <a:gd name="connsiteX1" fmla="*/ 1145538 w 6593838"/>
              <a:gd name="connsiteY1" fmla="*/ 1002854 h 1182146"/>
              <a:gd name="connsiteX2" fmla="*/ 3241038 w 6593838"/>
              <a:gd name="connsiteY2" fmla="*/ 139254 h 1182146"/>
              <a:gd name="connsiteX3" fmla="*/ 6593838 w 6593838"/>
              <a:gd name="connsiteY3" fmla="*/ 12254 h 1182146"/>
              <a:gd name="connsiteX0" fmla="*/ 0 w 12709766"/>
              <a:gd name="connsiteY0" fmla="*/ 1178235 h 1192663"/>
              <a:gd name="connsiteX1" fmla="*/ 1145538 w 12709766"/>
              <a:gd name="connsiteY1" fmla="*/ 1013371 h 1192663"/>
              <a:gd name="connsiteX2" fmla="*/ 3241038 w 12709766"/>
              <a:gd name="connsiteY2" fmla="*/ 149771 h 1192663"/>
              <a:gd name="connsiteX3" fmla="*/ 12709766 w 12709766"/>
              <a:gd name="connsiteY3" fmla="*/ 9411 h 1192663"/>
              <a:gd name="connsiteX0" fmla="*/ 0 w 12709766"/>
              <a:gd name="connsiteY0" fmla="*/ 1172763 h 1186056"/>
              <a:gd name="connsiteX1" fmla="*/ 1145538 w 12709766"/>
              <a:gd name="connsiteY1" fmla="*/ 1007899 h 1186056"/>
              <a:gd name="connsiteX2" fmla="*/ 3389603 w 12709766"/>
              <a:gd name="connsiteY2" fmla="*/ 197738 h 1186056"/>
              <a:gd name="connsiteX3" fmla="*/ 12709766 w 12709766"/>
              <a:gd name="connsiteY3" fmla="*/ 3939 h 1186056"/>
              <a:gd name="connsiteX0" fmla="*/ 0 w 11744093"/>
              <a:gd name="connsiteY0" fmla="*/ 1160188 h 1173481"/>
              <a:gd name="connsiteX1" fmla="*/ 1145538 w 11744093"/>
              <a:gd name="connsiteY1" fmla="*/ 995324 h 1173481"/>
              <a:gd name="connsiteX2" fmla="*/ 3389603 w 11744093"/>
              <a:gd name="connsiteY2" fmla="*/ 185163 h 1173481"/>
              <a:gd name="connsiteX3" fmla="*/ 11744093 w 11744093"/>
              <a:gd name="connsiteY3" fmla="*/ 4724 h 1173481"/>
              <a:gd name="connsiteX0" fmla="*/ 0 w 12585962"/>
              <a:gd name="connsiteY0" fmla="*/ 1185539 h 1198832"/>
              <a:gd name="connsiteX1" fmla="*/ 1145538 w 12585962"/>
              <a:gd name="connsiteY1" fmla="*/ 1020675 h 1198832"/>
              <a:gd name="connsiteX2" fmla="*/ 3389603 w 12585962"/>
              <a:gd name="connsiteY2" fmla="*/ 210514 h 1198832"/>
              <a:gd name="connsiteX3" fmla="*/ 12585962 w 12585962"/>
              <a:gd name="connsiteY3" fmla="*/ 3356 h 119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85962" h="1198832">
                <a:moveTo>
                  <a:pt x="0" y="1185539"/>
                </a:moveTo>
                <a:cubicBezTo>
                  <a:pt x="253619" y="1223639"/>
                  <a:pt x="580604" y="1183179"/>
                  <a:pt x="1145538" y="1020675"/>
                </a:cubicBezTo>
                <a:cubicBezTo>
                  <a:pt x="1710472" y="858171"/>
                  <a:pt x="2481553" y="375614"/>
                  <a:pt x="3389603" y="210514"/>
                </a:cubicBezTo>
                <a:cubicBezTo>
                  <a:pt x="4297653" y="45414"/>
                  <a:pt x="11363587" y="-15694"/>
                  <a:pt x="12585962" y="3356"/>
                </a:cubicBezTo>
              </a:path>
            </a:pathLst>
          </a:custGeom>
          <a:noFill/>
          <a:ln w="88900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92905F3-0687-4CAD-95DD-2010B7C36860}"/>
              </a:ext>
            </a:extLst>
          </p:cNvPr>
          <p:cNvSpPr/>
          <p:nvPr/>
        </p:nvSpPr>
        <p:spPr>
          <a:xfrm>
            <a:off x="2469434" y="4149577"/>
            <a:ext cx="6876329" cy="1223575"/>
          </a:xfrm>
          <a:custGeom>
            <a:avLst/>
            <a:gdLst>
              <a:gd name="connsiteX0" fmla="*/ 0 w 6472055"/>
              <a:gd name="connsiteY0" fmla="*/ 1148679 h 1148679"/>
              <a:gd name="connsiteX1" fmla="*/ 914400 w 6472055"/>
              <a:gd name="connsiteY1" fmla="*/ 1110579 h 1148679"/>
              <a:gd name="connsiteX2" fmla="*/ 1689100 w 6472055"/>
              <a:gd name="connsiteY2" fmla="*/ 754979 h 1148679"/>
              <a:gd name="connsiteX3" fmla="*/ 4343400 w 6472055"/>
              <a:gd name="connsiteY3" fmla="*/ 158079 h 1148679"/>
              <a:gd name="connsiteX4" fmla="*/ 6210300 w 6472055"/>
              <a:gd name="connsiteY4" fmla="*/ 18379 h 1148679"/>
              <a:gd name="connsiteX5" fmla="*/ 6413500 w 6472055"/>
              <a:gd name="connsiteY5" fmla="*/ 5679 h 1148679"/>
              <a:gd name="connsiteX0" fmla="*/ 0 w 6472055"/>
              <a:gd name="connsiteY0" fmla="*/ 1148679 h 1148679"/>
              <a:gd name="connsiteX1" fmla="*/ 914400 w 6472055"/>
              <a:gd name="connsiteY1" fmla="*/ 1110579 h 1148679"/>
              <a:gd name="connsiteX2" fmla="*/ 2270207 w 6472055"/>
              <a:gd name="connsiteY2" fmla="*/ 526379 h 1148679"/>
              <a:gd name="connsiteX3" fmla="*/ 4343400 w 6472055"/>
              <a:gd name="connsiteY3" fmla="*/ 158079 h 1148679"/>
              <a:gd name="connsiteX4" fmla="*/ 6210300 w 6472055"/>
              <a:gd name="connsiteY4" fmla="*/ 18379 h 1148679"/>
              <a:gd name="connsiteX5" fmla="*/ 6413500 w 6472055"/>
              <a:gd name="connsiteY5" fmla="*/ 5679 h 1148679"/>
              <a:gd name="connsiteX0" fmla="*/ 0 w 6472055"/>
              <a:gd name="connsiteY0" fmla="*/ 1148679 h 1148679"/>
              <a:gd name="connsiteX1" fmla="*/ 927607 w 6472055"/>
              <a:gd name="connsiteY1" fmla="*/ 1085179 h 1148679"/>
              <a:gd name="connsiteX2" fmla="*/ 2270207 w 6472055"/>
              <a:gd name="connsiteY2" fmla="*/ 526379 h 1148679"/>
              <a:gd name="connsiteX3" fmla="*/ 4343400 w 6472055"/>
              <a:gd name="connsiteY3" fmla="*/ 158079 h 1148679"/>
              <a:gd name="connsiteX4" fmla="*/ 6210300 w 6472055"/>
              <a:gd name="connsiteY4" fmla="*/ 18379 h 1148679"/>
              <a:gd name="connsiteX5" fmla="*/ 6413500 w 6472055"/>
              <a:gd name="connsiteY5" fmla="*/ 5679 h 114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2055" h="1148679">
                <a:moveTo>
                  <a:pt x="0" y="1148679"/>
                </a:moveTo>
                <a:lnTo>
                  <a:pt x="927607" y="1085179"/>
                </a:lnTo>
                <a:cubicBezTo>
                  <a:pt x="1209124" y="1019562"/>
                  <a:pt x="1700908" y="680896"/>
                  <a:pt x="2270207" y="526379"/>
                </a:cubicBezTo>
                <a:cubicBezTo>
                  <a:pt x="2839506" y="371862"/>
                  <a:pt x="3686718" y="242746"/>
                  <a:pt x="4343400" y="158079"/>
                </a:cubicBezTo>
                <a:cubicBezTo>
                  <a:pt x="5000082" y="73412"/>
                  <a:pt x="5865283" y="43779"/>
                  <a:pt x="6210300" y="18379"/>
                </a:cubicBezTo>
                <a:cubicBezTo>
                  <a:pt x="6555317" y="-7021"/>
                  <a:pt x="6484408" y="-671"/>
                  <a:pt x="6413500" y="5679"/>
                </a:cubicBezTo>
              </a:path>
            </a:pathLst>
          </a:custGeom>
          <a:noFill/>
          <a:ln w="698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469DE2-2560-5531-FBC8-EB8BB06694A0}"/>
              </a:ext>
            </a:extLst>
          </p:cNvPr>
          <p:cNvSpPr txBox="1"/>
          <p:nvPr/>
        </p:nvSpPr>
        <p:spPr>
          <a:xfrm>
            <a:off x="2278224" y="1523909"/>
            <a:ext cx="660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GOAL: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Target where amyloid </a:t>
            </a:r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</a:t>
            </a:r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β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r>
              <a:rPr kumimoji="0" lang="el-GR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the in the driver’s seat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8863F1-DB1F-0F9D-F4EC-A962539A6344}"/>
              </a:ext>
            </a:extLst>
          </p:cNvPr>
          <p:cNvSpPr/>
          <p:nvPr/>
        </p:nvSpPr>
        <p:spPr>
          <a:xfrm>
            <a:off x="2858707" y="2042144"/>
            <a:ext cx="5170529" cy="2877668"/>
          </a:xfrm>
          <a:prstGeom prst="rect">
            <a:avLst/>
          </a:prstGeom>
          <a:solidFill>
            <a:srgbClr val="FFD5D5">
              <a:alpha val="16863"/>
            </a:srgbClr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14D2EAE-CA09-760C-4B3A-BA06844E9A40}"/>
              </a:ext>
            </a:extLst>
          </p:cNvPr>
          <p:cNvSpPr/>
          <p:nvPr/>
        </p:nvSpPr>
        <p:spPr>
          <a:xfrm>
            <a:off x="2419577" y="5576812"/>
            <a:ext cx="122830" cy="11537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2C26A0-49BA-1C80-E59F-E4A42199F098}"/>
              </a:ext>
            </a:extLst>
          </p:cNvPr>
          <p:cNvSpPr/>
          <p:nvPr/>
        </p:nvSpPr>
        <p:spPr>
          <a:xfrm>
            <a:off x="2423832" y="5897910"/>
            <a:ext cx="122830" cy="115371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1510A01-D5B5-01D2-0BE7-347268B67753}"/>
              </a:ext>
            </a:extLst>
          </p:cNvPr>
          <p:cNvSpPr txBox="1"/>
          <p:nvPr/>
        </p:nvSpPr>
        <p:spPr>
          <a:xfrm>
            <a:off x="2858707" y="2152854"/>
            <a:ext cx="2340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10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investigational</a:t>
            </a:r>
            <a:endParaRPr kumimoji="0" lang="en-US" sz="1800" b="0" i="0" u="none" strike="noStrike" kern="1200" cap="none" spc="10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87BCDA-C001-A57F-CBD8-009B3E7EE190}"/>
              </a:ext>
            </a:extLst>
          </p:cNvPr>
          <p:cNvSpPr txBox="1"/>
          <p:nvPr/>
        </p:nvSpPr>
        <p:spPr>
          <a:xfrm>
            <a:off x="4038059" y="5013326"/>
            <a:ext cx="283027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gradFill flip="none" rotWithShape="1">
                  <a:gsLst>
                    <a:gs pos="95000">
                      <a:srgbClr val="C00000"/>
                    </a:gs>
                    <a:gs pos="36000">
                      <a:srgbClr val="FFC000"/>
                    </a:gs>
                  </a:gsLst>
                  <a:lin ang="10800000" scaled="1"/>
                  <a:tileRect/>
                </a:gradFill>
                <a:effectLst/>
                <a:uLnTx/>
                <a:uFillTx/>
                <a:latin typeface="Calibri"/>
                <a:ea typeface="+mn-ea"/>
                <a:cs typeface="Arial"/>
              </a:rPr>
              <a:t> Amyloid DMT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57995C-FC92-24C6-7FF1-F0721F5D7E16}"/>
              </a:ext>
            </a:extLst>
          </p:cNvPr>
          <p:cNvSpPr/>
          <p:nvPr/>
        </p:nvSpPr>
        <p:spPr>
          <a:xfrm>
            <a:off x="5198962" y="1960687"/>
            <a:ext cx="2830275" cy="3051297"/>
          </a:xfrm>
          <a:prstGeom prst="rect">
            <a:avLst/>
          </a:prstGeom>
          <a:solidFill>
            <a:srgbClr val="FEFFCA">
              <a:alpha val="17000"/>
            </a:srgbClr>
          </a:solidFill>
          <a:ln>
            <a:solidFill>
              <a:srgbClr val="F6B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573BA5-4C92-47CC-1D97-9206ACCFDB11}"/>
              </a:ext>
            </a:extLst>
          </p:cNvPr>
          <p:cNvSpPr txBox="1"/>
          <p:nvPr/>
        </p:nvSpPr>
        <p:spPr>
          <a:xfrm>
            <a:off x="5997837" y="2166066"/>
            <a:ext cx="18521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100" normalizeH="0" baseline="0" noProof="0" dirty="0">
                <a:ln>
                  <a:noFill/>
                </a:ln>
                <a:solidFill>
                  <a:srgbClr val="F6BB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Approved</a:t>
            </a:r>
            <a:endParaRPr kumimoji="0" lang="en-US" sz="1800" b="0" i="0" u="none" strike="noStrike" kern="1200" cap="none" spc="10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880BC7-7871-4BE8-8016-15F2327E4F40}"/>
              </a:ext>
            </a:extLst>
          </p:cNvPr>
          <p:cNvSpPr txBox="1"/>
          <p:nvPr/>
        </p:nvSpPr>
        <p:spPr>
          <a:xfrm>
            <a:off x="3026079" y="2947792"/>
            <a:ext cx="1992453" cy="623266"/>
          </a:xfrm>
          <a:prstGeom prst="rect">
            <a:avLst/>
          </a:prstGeom>
          <a:noFill/>
          <a:effectLst/>
        </p:spPr>
        <p:txBody>
          <a:bodyPr wrap="square" lIns="68598" tIns="34299" rIns="68598" bIns="34299" rtlCol="0" anchor="t">
            <a:spAutoFit/>
          </a:bodyPr>
          <a:lstStyle/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628B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Preclinical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628B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(Asymptomatic AD)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1F514F-2571-499D-BB42-7430C22A80B4}"/>
              </a:ext>
            </a:extLst>
          </p:cNvPr>
          <p:cNvSpPr txBox="1"/>
          <p:nvPr/>
        </p:nvSpPr>
        <p:spPr>
          <a:xfrm>
            <a:off x="4942607" y="2960272"/>
            <a:ext cx="2512064" cy="623265"/>
          </a:xfrm>
          <a:prstGeom prst="rect">
            <a:avLst/>
          </a:prstGeom>
          <a:noFill/>
          <a:effectLst/>
        </p:spPr>
        <p:txBody>
          <a:bodyPr wrap="square" lIns="68598" tIns="34299" rIns="68598" bIns="34299" rtlCol="0" anchor="t">
            <a:spAutoFit/>
          </a:bodyPr>
          <a:lstStyle/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C628B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Mild Cognitive Impairment (MCI)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76547B-3FA8-49AE-87CC-532A3BC06690}"/>
              </a:ext>
            </a:extLst>
          </p:cNvPr>
          <p:cNvSpPr txBox="1"/>
          <p:nvPr/>
        </p:nvSpPr>
        <p:spPr>
          <a:xfrm>
            <a:off x="7478202" y="2954830"/>
            <a:ext cx="2290252" cy="807930"/>
          </a:xfrm>
          <a:prstGeom prst="rect">
            <a:avLst/>
          </a:prstGeom>
          <a:noFill/>
          <a:effectLst/>
        </p:spPr>
        <p:txBody>
          <a:bodyPr wrap="square" lIns="68598" tIns="34299" rIns="68598" bIns="34299" rtlCol="0" anchor="t">
            <a:spAutoFit/>
          </a:bodyPr>
          <a:lstStyle/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Alzheimer’s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Dementia</a:t>
            </a:r>
          </a:p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CA027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"/>
                <a:ea typeface="+mn-ea"/>
                <a:cs typeface="Quire Sans"/>
              </a:rPr>
              <a:t>Mild, Moderate, Severe</a:t>
            </a:r>
          </a:p>
          <a:p>
            <a:pPr marL="0" marR="0" lvl="0" indent="0" algn="ctr" defTabSz="686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Quire Sans"/>
            </a:endParaRPr>
          </a:p>
        </p:txBody>
      </p:sp>
    </p:spTree>
    <p:extLst>
      <p:ext uri="{BB962C8B-B14F-4D97-AF65-F5344CB8AC3E}">
        <p14:creationId xmlns:p14="http://schemas.microsoft.com/office/powerpoint/2010/main" val="2381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150BE2C-68AD-310D-AC56-E167ACE0095B}"/>
              </a:ext>
            </a:extLst>
          </p:cNvPr>
          <p:cNvGrpSpPr>
            <a:grpSpLocks noChangeAspect="1"/>
          </p:cNvGrpSpPr>
          <p:nvPr/>
        </p:nvGrpSpPr>
        <p:grpSpPr>
          <a:xfrm>
            <a:off x="1955421" y="348937"/>
            <a:ext cx="4015570" cy="5543798"/>
            <a:chOff x="2723744" y="1129031"/>
            <a:chExt cx="3285537" cy="45359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41D331-3DAE-B760-A0DA-07F0E44CE548}"/>
                </a:ext>
              </a:extLst>
            </p:cNvPr>
            <p:cNvSpPr/>
            <p:nvPr/>
          </p:nvSpPr>
          <p:spPr>
            <a:xfrm>
              <a:off x="2723744" y="1129499"/>
              <a:ext cx="3285537" cy="372738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1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ARIA-E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44D8024-50FD-5D58-5CCC-52EAB2CD256F}"/>
                </a:ext>
              </a:extLst>
            </p:cNvPr>
            <p:cNvSpPr txBox="1"/>
            <p:nvPr/>
          </p:nvSpPr>
          <p:spPr>
            <a:xfrm>
              <a:off x="2723744" y="4668417"/>
              <a:ext cx="3184611" cy="8914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2" indent="-22860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MRI changes suggestive of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VASOGENIC EDEMA OR </a:t>
              </a:r>
              <a:b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SULCAL EFFUSION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CA02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3D33A90-C954-E4EB-11B0-E703961D07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91522" y="1501043"/>
              <a:ext cx="2549980" cy="3039266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98BAE68-911E-CF57-EB6F-FB1854DEDC86}"/>
                </a:ext>
              </a:extLst>
            </p:cNvPr>
            <p:cNvSpPr/>
            <p:nvPr/>
          </p:nvSpPr>
          <p:spPr>
            <a:xfrm>
              <a:off x="2723744" y="1129031"/>
              <a:ext cx="3285537" cy="453593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31B7D8A-4856-CCF5-B631-4DE38835A687}"/>
              </a:ext>
            </a:extLst>
          </p:cNvPr>
          <p:cNvGrpSpPr>
            <a:grpSpLocks noChangeAspect="1"/>
          </p:cNvGrpSpPr>
          <p:nvPr/>
        </p:nvGrpSpPr>
        <p:grpSpPr>
          <a:xfrm>
            <a:off x="6192419" y="347945"/>
            <a:ext cx="3994371" cy="5544790"/>
            <a:chOff x="6488921" y="1129031"/>
            <a:chExt cx="3267607" cy="45359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27D270-91C2-859D-8AFB-41F9E27ADDD1}"/>
                </a:ext>
              </a:extLst>
            </p:cNvPr>
            <p:cNvSpPr/>
            <p:nvPr/>
          </p:nvSpPr>
          <p:spPr>
            <a:xfrm>
              <a:off x="6493955" y="1129031"/>
              <a:ext cx="3262573" cy="372738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1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1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ARIA-H </a:t>
              </a:r>
              <a:endParaRPr kumimoji="0" lang="en-US" sz="2000" b="1" i="1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816FB76-A320-1B07-5F8F-88A305BBFB5F}"/>
                </a:ext>
              </a:extLst>
            </p:cNvPr>
            <p:cNvSpPr txBox="1"/>
            <p:nvPr/>
          </p:nvSpPr>
          <p:spPr>
            <a:xfrm>
              <a:off x="6488921" y="4667890"/>
              <a:ext cx="3262573" cy="8912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2" indent="-22860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08080"/>
                </a:buClr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MRI changes suggestive of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MICROHEMORRHAGES </a:t>
              </a:r>
              <a:b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4CA027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AND HEMOSIDEROSIS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CA02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A4820E8-699D-13F6-E31B-D33FF72A29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733"/>
            <a:stretch/>
          </p:blipFill>
          <p:spPr>
            <a:xfrm>
              <a:off x="6532937" y="1501043"/>
              <a:ext cx="3184611" cy="3064666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DE0D4F2-B326-6DCF-1447-1CECDFAFE087}"/>
                </a:ext>
              </a:extLst>
            </p:cNvPr>
            <p:cNvSpPr/>
            <p:nvPr/>
          </p:nvSpPr>
          <p:spPr>
            <a:xfrm>
              <a:off x="6488921" y="1129031"/>
              <a:ext cx="3262573" cy="4535932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42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A6E4A61-BCCB-B832-ACCF-D05B95C50E09}"/>
              </a:ext>
            </a:extLst>
          </p:cNvPr>
          <p:cNvSpPr/>
          <p:nvPr/>
        </p:nvSpPr>
        <p:spPr>
          <a:xfrm>
            <a:off x="0" y="9650"/>
            <a:ext cx="12192000" cy="3409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8BF2A-49A7-63FC-6AC2-8364E67B500E}"/>
              </a:ext>
            </a:extLst>
          </p:cNvPr>
          <p:cNvSpPr txBox="1">
            <a:spLocks/>
          </p:cNvSpPr>
          <p:nvPr/>
        </p:nvSpPr>
        <p:spPr>
          <a:xfrm>
            <a:off x="898065" y="4554988"/>
            <a:ext cx="3458159" cy="1535559"/>
          </a:xfrm>
          <a:prstGeom prst="rect">
            <a:avLst/>
          </a:prstGeom>
        </p:spPr>
        <p:txBody>
          <a:bodyPr vert="horz" lIns="68589" tIns="34295" rIns="68589" bIns="34295" rtlCol="0">
            <a:normAutofit/>
          </a:bodyPr>
          <a:lstStyle>
            <a:lvl1pPr marL="0" indent="0" algn="l" defTabSz="457250" rtl="0" eaLnBrk="1" latinLnBrk="0" hangingPunct="1">
              <a:spcBef>
                <a:spcPct val="20000"/>
              </a:spcBef>
              <a:spcAft>
                <a:spcPts val="533"/>
              </a:spcAft>
              <a:buClr>
                <a:schemeClr val="bg1">
                  <a:lumMod val="50000"/>
                </a:schemeClr>
              </a:buClr>
              <a:buFontTx/>
              <a:buNone/>
              <a:defRPr sz="2933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-285781" algn="l" defTabSz="457250" rtl="0" eaLnBrk="1" latinLnBrk="0" hangingPunct="1">
              <a:spcBef>
                <a:spcPct val="20000"/>
              </a:spcBef>
              <a:spcAft>
                <a:spcPts val="533"/>
              </a:spcAft>
              <a:buClr>
                <a:schemeClr val="bg1">
                  <a:lumMod val="50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123" indent="-228625" algn="l" defTabSz="457250" rtl="0" eaLnBrk="1" latinLnBrk="0" hangingPunct="1">
              <a:spcBef>
                <a:spcPct val="20000"/>
              </a:spcBef>
              <a:spcAft>
                <a:spcPts val="533"/>
              </a:spcAft>
              <a:buClr>
                <a:schemeClr val="bg1">
                  <a:lumMod val="50000"/>
                </a:schemeClr>
              </a:buClr>
              <a:buFont typeface="Lucida Grande"/>
              <a:buChar char="-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73" indent="-228625" algn="l" defTabSz="457250" rtl="0" eaLnBrk="1" latinLnBrk="0" hangingPunct="1">
              <a:spcBef>
                <a:spcPct val="20000"/>
              </a:spcBef>
              <a:spcAft>
                <a:spcPts val="533"/>
              </a:spcAft>
              <a:buClr>
                <a:schemeClr val="bg1">
                  <a:lumMod val="50000"/>
                </a:schemeClr>
              </a:buClr>
              <a:buFont typeface="Arial"/>
              <a:buChar char="•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623" indent="-228625" algn="l" defTabSz="457250" rtl="0" eaLnBrk="1" latinLnBrk="0" hangingPunct="1">
              <a:spcBef>
                <a:spcPct val="20000"/>
              </a:spcBef>
              <a:spcAft>
                <a:spcPts val="533"/>
              </a:spcAft>
              <a:buClr>
                <a:schemeClr val="bg1">
                  <a:lumMod val="50000"/>
                </a:schemeClr>
              </a:buClr>
              <a:buFont typeface="Lucida Grande"/>
              <a:buChar char="-"/>
              <a:defRPr sz="1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872" indent="-228625" algn="l" defTabSz="45725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122" indent="-228625" algn="l" defTabSz="45725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372" indent="-228625" algn="l" defTabSz="45725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621" indent="-228625" algn="l" defTabSz="45725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Most ARIA events occur </a:t>
            </a:r>
          </a:p>
          <a:p>
            <a:pPr marL="0" marR="0" lvl="0" indent="0" algn="r" defTabSz="4572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33"/>
              </a:spcAft>
              <a:buClr>
                <a:prstClr val="white">
                  <a:lumMod val="50000"/>
                </a:prstClr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the early phases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A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β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targeted therapies</a:t>
            </a:r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ED86BD5F-415B-0975-4873-2B5C12176E01}"/>
              </a:ext>
            </a:extLst>
          </p:cNvPr>
          <p:cNvSpPr/>
          <p:nvPr/>
        </p:nvSpPr>
        <p:spPr>
          <a:xfrm rot="-60000" flipV="1">
            <a:off x="5377536" y="4637854"/>
            <a:ext cx="5204577" cy="564129"/>
          </a:xfrm>
          <a:prstGeom prst="rtTriangl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F3D195DE-3995-4B11-C4A7-4C611AD10944}"/>
              </a:ext>
            </a:extLst>
          </p:cNvPr>
          <p:cNvSpPr/>
          <p:nvPr/>
        </p:nvSpPr>
        <p:spPr>
          <a:xfrm rot="-60000" flipH="1">
            <a:off x="5377534" y="4736153"/>
            <a:ext cx="5204577" cy="588222"/>
          </a:xfrm>
          <a:prstGeom prst="rtTriangl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D6B7B7-B69E-27D9-5332-CFECAD0C0A11}"/>
              </a:ext>
            </a:extLst>
          </p:cNvPr>
          <p:cNvSpPr txBox="1"/>
          <p:nvPr/>
        </p:nvSpPr>
        <p:spPr>
          <a:xfrm>
            <a:off x="5342206" y="4333099"/>
            <a:ext cx="345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10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Likelihood of ARIA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2F2C14-DA49-039E-03B8-1AD6189185BF}"/>
              </a:ext>
            </a:extLst>
          </p:cNvPr>
          <p:cNvSpPr txBox="1"/>
          <p:nvPr/>
        </p:nvSpPr>
        <p:spPr>
          <a:xfrm>
            <a:off x="8390965" y="5294207"/>
            <a:ext cx="229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100" normalizeH="0" baseline="0" noProof="0" dirty="0">
                <a:ln>
                  <a:noFill/>
                </a:ln>
                <a:solidFill>
                  <a:srgbClr val="4CA02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Exposure to DMT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7A7457-209D-51C6-E2A2-77EC439AFBE8}"/>
              </a:ext>
            </a:extLst>
          </p:cNvPr>
          <p:cNvCxnSpPr>
            <a:cxnSpLocks/>
          </p:cNvCxnSpPr>
          <p:nvPr/>
        </p:nvCxnSpPr>
        <p:spPr>
          <a:xfrm flipV="1">
            <a:off x="5385836" y="5671339"/>
            <a:ext cx="5196275" cy="12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7635F50-FA32-1D65-7E67-66E7AB7DD34C}"/>
              </a:ext>
            </a:extLst>
          </p:cNvPr>
          <p:cNvSpPr txBox="1"/>
          <p:nvPr/>
        </p:nvSpPr>
        <p:spPr>
          <a:xfrm>
            <a:off x="7001327" y="5682178"/>
            <a:ext cx="2056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Time</a:t>
            </a:r>
          </a:p>
        </p:txBody>
      </p:sp>
      <p:sp>
        <p:nvSpPr>
          <p:cNvPr id="12" name="Arrow: Chevron 32">
            <a:extLst>
              <a:ext uri="{FF2B5EF4-FFF2-40B4-BE49-F238E27FC236}">
                <a16:creationId xmlns:a16="http://schemas.microsoft.com/office/drawing/2014/main" id="{C67CB303-D241-17EE-317F-2E7BFEF4EF8B}"/>
              </a:ext>
            </a:extLst>
          </p:cNvPr>
          <p:cNvSpPr/>
          <p:nvPr/>
        </p:nvSpPr>
        <p:spPr>
          <a:xfrm>
            <a:off x="4523345" y="4850116"/>
            <a:ext cx="430629" cy="583533"/>
          </a:xfrm>
          <a:prstGeom prst="chevron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CA02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904B84-A575-DCC5-3809-9AF566A900CF}"/>
              </a:ext>
            </a:extLst>
          </p:cNvPr>
          <p:cNvSpPr txBox="1"/>
          <p:nvPr/>
        </p:nvSpPr>
        <p:spPr>
          <a:xfrm>
            <a:off x="5372400" y="962456"/>
            <a:ext cx="6196564" cy="36933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b="1" spc="100" dirty="0">
                <a:solidFill>
                  <a:schemeClr val="bg1"/>
                </a:solidFill>
              </a:rPr>
              <a:t>PERCENT WITH ARIA-E AT HIGHEST DOSE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93EDE7-65FD-4708-7084-9A5D643B639F}"/>
              </a:ext>
            </a:extLst>
          </p:cNvPr>
          <p:cNvSpPr txBox="1"/>
          <p:nvPr/>
        </p:nvSpPr>
        <p:spPr>
          <a:xfrm>
            <a:off x="398460" y="1177204"/>
            <a:ext cx="44446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6"/>
                </a:solidFill>
              </a:rPr>
              <a:t>Number of </a:t>
            </a:r>
            <a:r>
              <a:rPr lang="en-US" sz="2400" b="1" i="1" dirty="0">
                <a:solidFill>
                  <a:schemeClr val="accent6"/>
                </a:solidFill>
              </a:rPr>
              <a:t>APOE</a:t>
            </a:r>
            <a:r>
              <a:rPr lang="en-US" sz="2400" b="1" dirty="0">
                <a:solidFill>
                  <a:schemeClr val="accent6"/>
                </a:solidFill>
              </a:rPr>
              <a:t> </a:t>
            </a:r>
            <a:r>
              <a:rPr lang="el-GR" sz="2400" b="1" dirty="0">
                <a:solidFill>
                  <a:schemeClr val="accent6"/>
                </a:solidFill>
              </a:rPr>
              <a:t>ε</a:t>
            </a:r>
            <a:r>
              <a:rPr lang="en-US" sz="2400" b="1" dirty="0">
                <a:solidFill>
                  <a:schemeClr val="accent6"/>
                </a:solidFill>
              </a:rPr>
              <a:t>4 alleles</a:t>
            </a:r>
          </a:p>
          <a:p>
            <a:pPr marL="525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&gt;4 baseline microhemorrhages </a:t>
            </a:r>
          </a:p>
          <a:p>
            <a:pPr marL="525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Older age</a:t>
            </a:r>
          </a:p>
          <a:p>
            <a:pPr marL="52578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Cerebrovascular disease</a:t>
            </a:r>
          </a:p>
        </p:txBody>
      </p:sp>
      <p:sp>
        <p:nvSpPr>
          <p:cNvPr id="19" name="Arrow: Chevron 32">
            <a:extLst>
              <a:ext uri="{FF2B5EF4-FFF2-40B4-BE49-F238E27FC236}">
                <a16:creationId xmlns:a16="http://schemas.microsoft.com/office/drawing/2014/main" id="{C329F797-A1AE-90D7-969D-D2F865E42B11}"/>
              </a:ext>
            </a:extLst>
          </p:cNvPr>
          <p:cNvSpPr/>
          <p:nvPr/>
        </p:nvSpPr>
        <p:spPr>
          <a:xfrm>
            <a:off x="4518056" y="1129374"/>
            <a:ext cx="392241" cy="563532"/>
          </a:xfrm>
          <a:prstGeom prst="chevron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1" name="Table 5">
            <a:extLst>
              <a:ext uri="{FF2B5EF4-FFF2-40B4-BE49-F238E27FC236}">
                <a16:creationId xmlns:a16="http://schemas.microsoft.com/office/drawing/2014/main" id="{27067EC5-1101-ED66-1358-4166A09A9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57464"/>
              </p:ext>
            </p:extLst>
          </p:nvPr>
        </p:nvGraphicFramePr>
        <p:xfrm>
          <a:off x="5375078" y="1318985"/>
          <a:ext cx="61965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276">
                  <a:extLst>
                    <a:ext uri="{9D8B030D-6E8A-4147-A177-3AD203B41FA5}">
                      <a16:colId xmlns:a16="http://schemas.microsoft.com/office/drawing/2014/main" val="1014327562"/>
                    </a:ext>
                  </a:extLst>
                </a:gridCol>
                <a:gridCol w="1401273">
                  <a:extLst>
                    <a:ext uri="{9D8B030D-6E8A-4147-A177-3AD203B41FA5}">
                      <a16:colId xmlns:a16="http://schemas.microsoft.com/office/drawing/2014/main" val="1588296506"/>
                    </a:ext>
                  </a:extLst>
                </a:gridCol>
                <a:gridCol w="2566015">
                  <a:extLst>
                    <a:ext uri="{9D8B030D-6E8A-4147-A177-3AD203B41FA5}">
                      <a16:colId xmlns:a16="http://schemas.microsoft.com/office/drawing/2014/main" val="682627534"/>
                    </a:ext>
                  </a:extLst>
                </a:gridCol>
              </a:tblGrid>
              <a:tr h="410742">
                <a:tc>
                  <a:txBody>
                    <a:bodyPr/>
                    <a:lstStyle/>
                    <a:p>
                      <a:pPr algn="ctr"/>
                      <a:endParaRPr lang="en-US" sz="1800" b="1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cap="all" baseline="0" dirty="0">
                          <a:solidFill>
                            <a:schemeClr val="tx2"/>
                          </a:solidFill>
                        </a:rPr>
                        <a:t>Range across Agents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1433"/>
                  </a:ext>
                </a:extLst>
              </a:tr>
              <a:tr h="383359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APOE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 </a:t>
                      </a:r>
                      <a:r>
                        <a:rPr lang="en-US" sz="1600" b="1" cap="all" baseline="0" dirty="0">
                          <a:solidFill>
                            <a:schemeClr val="tx1"/>
                          </a:solidFill>
                        </a:rPr>
                        <a:t> carriers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Homozygotes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33% - 64% 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3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435137"/>
                  </a:ext>
                </a:extLst>
              </a:tr>
              <a:tr h="383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Heterozygotes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3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11% - 35% 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3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168677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marL="0" marR="0" lvl="0" indent="0" algn="ctr" defTabSz="45725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</a:rPr>
                        <a:t>APOE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sz="1600" b="1" dirty="0">
                          <a:solidFill>
                            <a:schemeClr val="tx1"/>
                          </a:solidFill>
                        </a:rPr>
                        <a:t>ε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="1" cap="all" baseline="0" dirty="0">
                          <a:solidFill>
                            <a:schemeClr val="tx1"/>
                          </a:solidFill>
                        </a:rPr>
                        <a:t> non-carriers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7% - 20%</a:t>
                      </a: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98048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C5919EA-3D45-F7F8-0B43-9E696BBE87B0}"/>
              </a:ext>
            </a:extLst>
          </p:cNvPr>
          <p:cNvSpPr txBox="1"/>
          <p:nvPr/>
        </p:nvSpPr>
        <p:spPr>
          <a:xfrm>
            <a:off x="0" y="3419583"/>
            <a:ext cx="12192000" cy="481542"/>
          </a:xfrm>
          <a:prstGeom prst="rect">
            <a:avLst/>
          </a:prstGeom>
          <a:solidFill>
            <a:schemeClr val="tx1"/>
          </a:solidFill>
        </p:spPr>
        <p:txBody>
          <a:bodyPr wrap="square" tIns="91440">
            <a:spAutoFit/>
          </a:bodyPr>
          <a:lstStyle/>
          <a:p>
            <a:pPr algn="ctr">
              <a:lnSpc>
                <a:spcPct val="85000"/>
              </a:lnSpc>
              <a:spcAft>
                <a:spcPts val="1200"/>
              </a:spcAft>
            </a:pPr>
            <a:r>
              <a:rPr lang="en-US" sz="2600" b="1" spc="100" dirty="0">
                <a:solidFill>
                  <a:schemeClr val="bg1"/>
                </a:solidFill>
              </a:rPr>
              <a:t>TIMING OF ARIA</a:t>
            </a:r>
          </a:p>
        </p:txBody>
      </p:sp>
    </p:spTree>
    <p:extLst>
      <p:ext uri="{BB962C8B-B14F-4D97-AF65-F5344CB8AC3E}">
        <p14:creationId xmlns:p14="http://schemas.microsoft.com/office/powerpoint/2010/main" val="322911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 2 size corrected">
  <a:themeElements>
    <a:clrScheme name="Custom 7">
      <a:dk1>
        <a:srgbClr val="494949"/>
      </a:dk1>
      <a:lt1>
        <a:sysClr val="window" lastClr="FFFFFF"/>
      </a:lt1>
      <a:dk2>
        <a:srgbClr val="353535"/>
      </a:dk2>
      <a:lt2>
        <a:srgbClr val="DEE1DB"/>
      </a:lt2>
      <a:accent1>
        <a:srgbClr val="1293D1"/>
      </a:accent1>
      <a:accent2>
        <a:srgbClr val="0F79AB"/>
      </a:accent2>
      <a:accent3>
        <a:srgbClr val="0C628B"/>
      </a:accent3>
      <a:accent4>
        <a:srgbClr val="053144"/>
      </a:accent4>
      <a:accent5>
        <a:srgbClr val="30601B"/>
      </a:accent5>
      <a:accent6>
        <a:srgbClr val="4CA027"/>
      </a:accent6>
      <a:hlink>
        <a:srgbClr val="5CAC34"/>
      </a:hlink>
      <a:folHlink>
        <a:srgbClr val="3D7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 2 size corrected" id="{FCD9E646-3165-42B6-8B48-9A78613CA4F2}" vid="{8A5DB9AD-E99B-4057-80B7-CE2A4580C8E9}"/>
    </a:ext>
  </a:extLst>
</a:theme>
</file>

<file path=ppt/theme/theme2.xml><?xml version="1.0" encoding="utf-8"?>
<a:theme xmlns:a="http://schemas.openxmlformats.org/drawingml/2006/main" name="Theme2">
  <a:themeElements>
    <a:clrScheme name="Custom 7">
      <a:dk1>
        <a:srgbClr val="494949"/>
      </a:dk1>
      <a:lt1>
        <a:sysClr val="window" lastClr="FFFFFF"/>
      </a:lt1>
      <a:dk2>
        <a:srgbClr val="353535"/>
      </a:dk2>
      <a:lt2>
        <a:srgbClr val="DEE1DB"/>
      </a:lt2>
      <a:accent1>
        <a:srgbClr val="1293D1"/>
      </a:accent1>
      <a:accent2>
        <a:srgbClr val="0F79AB"/>
      </a:accent2>
      <a:accent3>
        <a:srgbClr val="0C628B"/>
      </a:accent3>
      <a:accent4>
        <a:srgbClr val="053144"/>
      </a:accent4>
      <a:accent5>
        <a:srgbClr val="30601B"/>
      </a:accent5>
      <a:accent6>
        <a:srgbClr val="4CA027"/>
      </a:accent6>
      <a:hlink>
        <a:srgbClr val="5CAC34"/>
      </a:hlink>
      <a:folHlink>
        <a:srgbClr val="3D71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2" id="{B3019DD5-A8F3-404D-A6AD-EF6346D0D60F}" vid="{A4CB687C-FE16-49A8-8A4F-20C4FFAA242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149</Words>
  <Application>Microsoft Office PowerPoint</Application>
  <PresentationFormat>Widescreen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Lucida Grande</vt:lpstr>
      <vt:lpstr>Theme 2 size corrected</vt:lpstr>
      <vt:lpstr>Theme2</vt:lpstr>
      <vt:lpstr>AMYLOID-β TARGETING DMT role in aD pathology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benefit a meta-Analysis</dc:title>
  <dc:creator>Chloe Gianatasio</dc:creator>
  <cp:lastModifiedBy>Brian Moss</cp:lastModifiedBy>
  <cp:revision>3</cp:revision>
  <dcterms:created xsi:type="dcterms:W3CDTF">2023-05-15T16:58:34Z</dcterms:created>
  <dcterms:modified xsi:type="dcterms:W3CDTF">2023-05-16T20:41:49Z</dcterms:modified>
</cp:coreProperties>
</file>