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21"/>
  </p:notesMasterIdLst>
  <p:sldIdLst>
    <p:sldId id="2147477652" r:id="rId6"/>
    <p:sldId id="2147477551" r:id="rId7"/>
    <p:sldId id="2147477653" r:id="rId8"/>
    <p:sldId id="2147477655" r:id="rId9"/>
    <p:sldId id="304" r:id="rId10"/>
    <p:sldId id="2147477656" r:id="rId11"/>
    <p:sldId id="2147477654" r:id="rId12"/>
    <p:sldId id="2147477621" r:id="rId13"/>
    <p:sldId id="2147477627" r:id="rId14"/>
    <p:sldId id="2147477650" r:id="rId15"/>
    <p:sldId id="2134961173" r:id="rId16"/>
    <p:sldId id="2147477631" r:id="rId17"/>
    <p:sldId id="263" r:id="rId18"/>
    <p:sldId id="2147477657" r:id="rId19"/>
    <p:sldId id="21349611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255833-67BE-CE7E-6E89-7869ECC51E82}" name="Carrie Stanton" initials="CS" userId="S::cstanton@ushealthconnect.com::fb076fe4-310e-4936-b27b-20ca150e18dc" providerId="AD"/>
  <p188:author id="{D6640C3B-F225-117E-61C4-CEEF456BCECB}" name="Popov, Tamara" initials="PT" userId="S::tamara.popov@viforpharma.com::9938d74b-5a71-41ad-82d0-6b6f46668652" providerId="AD"/>
  <p188:author id="{F81DE35A-50DD-831C-4C71-771EAADA53CF}" name="Pat Daniels" initials="PD" userId="S::pdaniels@ushealthconnect.com::86daaabd-8219-4d78-97e4-3e43d69765b9" providerId="AD"/>
  <p188:author id="{D152F57E-B2C8-EFF5-D23B-2510005833EF}" name="Miranda Rafferty" initials="MR" userId="S::mrafferty@ushealthconnect.com::5da9b471-329d-4caa-811b-8b7f79d54e2d" providerId="AD"/>
  <p188:author id="{0687B19D-8269-EC7C-2ED0-A643C948A569}" name="Olivia Marshall" initials="" userId="S::OMarshall@ushealthconnect.com::ff4eb11f-1293-460e-bc55-670f617c422b" providerId="AD"/>
  <p188:author id="{1171E8C0-19C7-4427-0209-D105C15A2C31}" name="Katie Sheridan" initials="KS" userId="S::ksheridan@ushealthconnect.com::ba375d21-2c20-4dd0-9850-7896869392b2" providerId="AD"/>
  <p188:author id="{DE400EE8-9867-74F3-5815-15A418ECACB0}" name="Hany Ibrahim, MD" initials="HM" userId="S::hibrahim@ushealthconnect.com::44ce1cad-0cd6-4a7b-8079-9df1329919b6" providerId="AD"/>
  <p188:author id="{2BCAD4F5-E969-6771-D543-761CBAD5BD7E}" name="Cindy Davidson" initials="CD" userId="S::cdavidson@ushealthconnect.com::03062326-39c5-45f7-aba2-5036e27cfdbd" providerId="AD"/>
  <p188:author id="{A81814FC-A84E-94A5-8686-39D3FC7282E5}" name="Andrea Mathis" initials="AM" userId="S::amathis@ushealthconnect.com::77b1bb42-b03d-415d-81b4-e0e656acac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B8EAE2"/>
    <a:srgbClr val="95DED3"/>
    <a:srgbClr val="309F8F"/>
    <a:srgbClr val="4EC8B6"/>
    <a:srgbClr val="FF5050"/>
    <a:srgbClr val="0066CC"/>
    <a:srgbClr val="FF5757"/>
    <a:srgbClr val="FF9A00"/>
    <a:srgbClr val="27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94"/>
  </p:normalViewPr>
  <p:slideViewPr>
    <p:cSldViewPr snapToGrid="0">
      <p:cViewPr varScale="1">
        <p:scale>
          <a:sx n="77" d="100"/>
          <a:sy n="77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 Rafferty" userId="5da9b471-329d-4caa-811b-8b7f79d54e2d" providerId="ADAL" clId="{4BCE01A1-E585-40BB-BEA5-4525C4216DB1}"/>
    <pc:docChg chg="custSel modSld">
      <pc:chgData name="Miranda Rafferty" userId="5da9b471-329d-4caa-811b-8b7f79d54e2d" providerId="ADAL" clId="{4BCE01A1-E585-40BB-BEA5-4525C4216DB1}" dt="2024-07-09T16:14:51.396" v="9" actId="478"/>
      <pc:docMkLst>
        <pc:docMk/>
      </pc:docMkLst>
      <pc:sldChg chg="delCm">
        <pc:chgData name="Miranda Rafferty" userId="5da9b471-329d-4caa-811b-8b7f79d54e2d" providerId="ADAL" clId="{4BCE01A1-E585-40BB-BEA5-4525C4216DB1}" dt="2024-07-09T16:14:21.919" v="0"/>
        <pc:sldMkLst>
          <pc:docMk/>
          <pc:sldMk cId="3710707848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BCE01A1-E585-40BB-BEA5-4525C4216DB1}" dt="2024-07-09T16:14:21.919" v="0"/>
              <pc2:cmMkLst xmlns:pc2="http://schemas.microsoft.com/office/powerpoint/2019/9/main/command">
                <pc:docMk/>
                <pc:sldMk cId="3710707848" sldId="304"/>
                <pc2:cmMk id="{B82B4B62-3BBE-48D6-A0D1-14AA7D3CC2D5}"/>
              </pc2:cmMkLst>
            </pc226:cmChg>
          </p:ext>
        </pc:extLst>
      </pc:sldChg>
      <pc:sldChg chg="delSp mod">
        <pc:chgData name="Miranda Rafferty" userId="5da9b471-329d-4caa-811b-8b7f79d54e2d" providerId="ADAL" clId="{4BCE01A1-E585-40BB-BEA5-4525C4216DB1}" dt="2024-07-09T16:14:51.396" v="9" actId="478"/>
        <pc:sldMkLst>
          <pc:docMk/>
          <pc:sldMk cId="2765615388" sldId="2134961172"/>
        </pc:sldMkLst>
        <pc:spChg chg="del">
          <ac:chgData name="Miranda Rafferty" userId="5da9b471-329d-4caa-811b-8b7f79d54e2d" providerId="ADAL" clId="{4BCE01A1-E585-40BB-BEA5-4525C4216DB1}" dt="2024-07-09T16:14:51.396" v="9" actId="478"/>
          <ac:spMkLst>
            <pc:docMk/>
            <pc:sldMk cId="2765615388" sldId="2134961172"/>
            <ac:spMk id="4" creationId="{583B6054-17E3-0021-A328-C6846C5E049C}"/>
          </ac:spMkLst>
        </pc:spChg>
      </pc:sldChg>
      <pc:sldChg chg="delSp modSp mod delCm">
        <pc:chgData name="Miranda Rafferty" userId="5da9b471-329d-4caa-811b-8b7f79d54e2d" providerId="ADAL" clId="{4BCE01A1-E585-40BB-BEA5-4525C4216DB1}" dt="2024-07-09T16:14:37.877" v="5" actId="27636"/>
        <pc:sldMkLst>
          <pc:docMk/>
          <pc:sldMk cId="3659278847" sldId="2134961173"/>
        </pc:sldMkLst>
        <pc:spChg chg="mod">
          <ac:chgData name="Miranda Rafferty" userId="5da9b471-329d-4caa-811b-8b7f79d54e2d" providerId="ADAL" clId="{4BCE01A1-E585-40BB-BEA5-4525C4216DB1}" dt="2024-07-09T16:14:32.606" v="3" actId="120"/>
          <ac:spMkLst>
            <pc:docMk/>
            <pc:sldMk cId="3659278847" sldId="2134961173"/>
            <ac:spMk id="3" creationId="{D552BCD6-F644-259B-2E09-8162F2EBB623}"/>
          </ac:spMkLst>
        </pc:spChg>
        <pc:spChg chg="del">
          <ac:chgData name="Miranda Rafferty" userId="5da9b471-329d-4caa-811b-8b7f79d54e2d" providerId="ADAL" clId="{4BCE01A1-E585-40BB-BEA5-4525C4216DB1}" dt="2024-07-09T16:14:26.598" v="1" actId="478"/>
          <ac:spMkLst>
            <pc:docMk/>
            <pc:sldMk cId="3659278847" sldId="2134961173"/>
            <ac:spMk id="4" creationId="{583B6054-17E3-0021-A328-C6846C5E049C}"/>
          </ac:spMkLst>
        </pc:spChg>
        <pc:spChg chg="mod">
          <ac:chgData name="Miranda Rafferty" userId="5da9b471-329d-4caa-811b-8b7f79d54e2d" providerId="ADAL" clId="{4BCE01A1-E585-40BB-BEA5-4525C4216DB1}" dt="2024-07-09T16:14:37.877" v="5" actId="27636"/>
          <ac:spMkLst>
            <pc:docMk/>
            <pc:sldMk cId="3659278847" sldId="2134961173"/>
            <ac:spMk id="11" creationId="{8B278CC6-DEFF-F1E4-FE73-C81719B1223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BCE01A1-E585-40BB-BEA5-4525C4216DB1}" dt="2024-07-09T16:14:21.919" v="0"/>
              <pc2:cmMkLst xmlns:pc2="http://schemas.microsoft.com/office/powerpoint/2019/9/main/command">
                <pc:docMk/>
                <pc:sldMk cId="3659278847" sldId="2134961173"/>
                <pc2:cmMk id="{936D9311-8CDB-4336-8BFD-957F7D25E77E}"/>
              </pc2:cmMkLst>
            </pc226:cmChg>
          </p:ext>
        </pc:extLst>
      </pc:sldChg>
      <pc:sldChg chg="delCm">
        <pc:chgData name="Miranda Rafferty" userId="5da9b471-329d-4caa-811b-8b7f79d54e2d" providerId="ADAL" clId="{4BCE01A1-E585-40BB-BEA5-4525C4216DB1}" dt="2024-07-09T16:14:21.919" v="0"/>
        <pc:sldMkLst>
          <pc:docMk/>
          <pc:sldMk cId="3019336044" sldId="21474776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BCE01A1-E585-40BB-BEA5-4525C4216DB1}" dt="2024-07-09T16:14:21.919" v="0"/>
              <pc2:cmMkLst xmlns:pc2="http://schemas.microsoft.com/office/powerpoint/2019/9/main/command">
                <pc:docMk/>
                <pc:sldMk cId="3019336044" sldId="2147477650"/>
                <pc2:cmMk id="{05A609AF-A3B6-49D4-8A6C-783DBB98AEC8}"/>
              </pc2:cmMkLst>
            </pc226:cmChg>
          </p:ext>
        </pc:extLst>
      </pc:sldChg>
      <pc:sldChg chg="delCm">
        <pc:chgData name="Miranda Rafferty" userId="5da9b471-329d-4caa-811b-8b7f79d54e2d" providerId="ADAL" clId="{4BCE01A1-E585-40BB-BEA5-4525C4216DB1}" dt="2024-07-09T16:14:21.919" v="0"/>
        <pc:sldMkLst>
          <pc:docMk/>
          <pc:sldMk cId="2826372895" sldId="21474776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BCE01A1-E585-40BB-BEA5-4525C4216DB1}" dt="2024-07-09T16:14:21.919" v="0"/>
              <pc2:cmMkLst xmlns:pc2="http://schemas.microsoft.com/office/powerpoint/2019/9/main/command">
                <pc:docMk/>
                <pc:sldMk cId="2826372895" sldId="2147477654"/>
                <pc2:cmMk id="{3F2E7C55-1535-466F-A567-9867DE906373}"/>
              </pc2:cmMkLst>
            </pc226:cmChg>
          </p:ext>
        </pc:extLst>
      </pc:sldChg>
      <pc:sldChg chg="delCm">
        <pc:chgData name="Miranda Rafferty" userId="5da9b471-329d-4caa-811b-8b7f79d54e2d" providerId="ADAL" clId="{4BCE01A1-E585-40BB-BEA5-4525C4216DB1}" dt="2024-07-09T16:14:21.919" v="0"/>
        <pc:sldMkLst>
          <pc:docMk/>
          <pc:sldMk cId="263526313" sldId="21474776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BCE01A1-E585-40BB-BEA5-4525C4216DB1}" dt="2024-07-09T16:14:21.919" v="0"/>
              <pc2:cmMkLst xmlns:pc2="http://schemas.microsoft.com/office/powerpoint/2019/9/main/command">
                <pc:docMk/>
                <pc:sldMk cId="263526313" sldId="2147477655"/>
                <pc2:cmMk id="{915B4359-D99A-42F4-A05C-F324CEF10AD7}"/>
              </pc2:cmMkLst>
            </pc226:cmChg>
          </p:ext>
        </pc:extLst>
      </pc:sldChg>
      <pc:sldChg chg="delSp modSp mod delCm">
        <pc:chgData name="Miranda Rafferty" userId="5da9b471-329d-4caa-811b-8b7f79d54e2d" providerId="ADAL" clId="{4BCE01A1-E585-40BB-BEA5-4525C4216DB1}" dt="2024-07-09T16:14:47.923" v="8" actId="14100"/>
        <pc:sldMkLst>
          <pc:docMk/>
          <pc:sldMk cId="2898216730" sldId="2147477657"/>
        </pc:sldMkLst>
        <pc:spChg chg="mod">
          <ac:chgData name="Miranda Rafferty" userId="5da9b471-329d-4caa-811b-8b7f79d54e2d" providerId="ADAL" clId="{4BCE01A1-E585-40BB-BEA5-4525C4216DB1}" dt="2024-07-09T16:14:47.923" v="8" actId="14100"/>
          <ac:spMkLst>
            <pc:docMk/>
            <pc:sldMk cId="2898216730" sldId="2147477657"/>
            <ac:spMk id="6" creationId="{C9C0024F-C2EA-940D-DC12-57287B569105}"/>
          </ac:spMkLst>
        </pc:spChg>
        <pc:spChg chg="del">
          <ac:chgData name="Miranda Rafferty" userId="5da9b471-329d-4caa-811b-8b7f79d54e2d" providerId="ADAL" clId="{4BCE01A1-E585-40BB-BEA5-4525C4216DB1}" dt="2024-07-09T16:14:43.300" v="6" actId="478"/>
          <ac:spMkLst>
            <pc:docMk/>
            <pc:sldMk cId="2898216730" sldId="2147477657"/>
            <ac:spMk id="8" creationId="{4ED2BF83-50D3-5C43-26AD-B517A4D51D53}"/>
          </ac:spMkLst>
        </pc:spChg>
        <pc:picChg chg="del">
          <ac:chgData name="Miranda Rafferty" userId="5da9b471-329d-4caa-811b-8b7f79d54e2d" providerId="ADAL" clId="{4BCE01A1-E585-40BB-BEA5-4525C4216DB1}" dt="2024-07-09T16:14:44.483" v="7" actId="478"/>
          <ac:picMkLst>
            <pc:docMk/>
            <pc:sldMk cId="2898216730" sldId="2147477657"/>
            <ac:picMk id="4" creationId="{8B50DAB7-BA31-1DC7-252C-E4ACF5F0D48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BCE01A1-E585-40BB-BEA5-4525C4216DB1}" dt="2024-07-09T16:14:21.919" v="0"/>
              <pc2:cmMkLst xmlns:pc2="http://schemas.microsoft.com/office/powerpoint/2019/9/main/command">
                <pc:docMk/>
                <pc:sldMk cId="2898216730" sldId="2147477657"/>
                <pc2:cmMk id="{851D1525-9C44-49F0-A5B3-296C496E0391}"/>
              </pc2:cmMkLst>
            </pc226:cmChg>
          </p:ext>
        </pc:extLst>
      </pc:sldChg>
    </pc:docChg>
  </pc:docChgLst>
  <pc:docChgLst>
    <pc:chgData name="Katie Sheridan" userId="ba375d21-2c20-4dd0-9850-7896869392b2" providerId="ADAL" clId="{F89180C8-59F4-43A1-9A44-2E8310C7B314}"/>
    <pc:docChg chg="modSld">
      <pc:chgData name="Katie Sheridan" userId="ba375d21-2c20-4dd0-9850-7896869392b2" providerId="ADAL" clId="{F89180C8-59F4-43A1-9A44-2E8310C7B314}" dt="2024-07-01T17:31:17.023" v="1"/>
      <pc:docMkLst>
        <pc:docMk/>
      </pc:docMkLst>
      <pc:sldChg chg="addSp modSp modCm">
        <pc:chgData name="Katie Sheridan" userId="ba375d21-2c20-4dd0-9850-7896869392b2" providerId="ADAL" clId="{F89180C8-59F4-43A1-9A44-2E8310C7B314}" dt="2024-07-01T17:31:17.023" v="1"/>
        <pc:sldMkLst>
          <pc:docMk/>
          <pc:sldMk cId="2826372895" sldId="2147477654"/>
        </pc:sldMkLst>
        <pc:spChg chg="add mod">
          <ac:chgData name="Katie Sheridan" userId="ba375d21-2c20-4dd0-9850-7896869392b2" providerId="ADAL" clId="{F89180C8-59F4-43A1-9A44-2E8310C7B314}" dt="2024-07-01T17:31:08.276" v="0"/>
          <ac:spMkLst>
            <pc:docMk/>
            <pc:sldMk cId="2826372895" sldId="2147477654"/>
            <ac:spMk id="5" creationId="{0C8F622D-6BB5-A66D-1412-8492F76221D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ie Sheridan" userId="ba375d21-2c20-4dd0-9850-7896869392b2" providerId="ADAL" clId="{F89180C8-59F4-43A1-9A44-2E8310C7B314}" dt="2024-07-01T17:31:17.023" v="1"/>
              <pc2:cmMkLst xmlns:pc2="http://schemas.microsoft.com/office/powerpoint/2019/9/main/command">
                <pc:docMk/>
                <pc:sldMk cId="2826372895" sldId="2147477654"/>
                <pc2:cmMk id="{3F2E7C55-1535-466F-A567-9867DE906373}"/>
              </pc2:cmMkLst>
              <pc226:cmRplyChg chg="add">
                <pc226:chgData name="Katie Sheridan" userId="ba375d21-2c20-4dd0-9850-7896869392b2" providerId="ADAL" clId="{F89180C8-59F4-43A1-9A44-2E8310C7B314}" dt="2024-07-01T17:31:17.023" v="1"/>
                <pc2:cmRplyMkLst xmlns:pc2="http://schemas.microsoft.com/office/powerpoint/2019/9/main/command">
                  <pc:docMk/>
                  <pc:sldMk cId="2826372895" sldId="2147477654"/>
                  <pc2:cmMk id="{3F2E7C55-1535-466F-A567-9867DE906373}"/>
                  <pc2:cmRplyMk id="{D4336B25-CAAE-47EA-B69A-6A21FCBE08A9}"/>
                </pc2:cmRplyMkLst>
              </pc226:cmRplyChg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explosion val="2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2-EB43-8B46-D3D67572654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84-4443-8830-ACB06F70C0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84-4443-8830-ACB06F70C07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84-4443-8830-ACB06F70C073}"/>
              </c:ext>
            </c:extLst>
          </c:dPt>
          <c:cat>
            <c:strRef>
              <c:f>Sheet1!$A$2:$A$5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2-EB43-8B46-D3D675726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explosion val="6"/>
          <c:dPt>
            <c:idx val="0"/>
            <c:bubble3D val="0"/>
            <c:explosion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2-EB43-8B46-D3D675726549}"/>
              </c:ext>
            </c:extLst>
          </c:dPt>
          <c:dPt>
            <c:idx val="1"/>
            <c:bubble3D val="0"/>
            <c:explosion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A-D244-8F20-9BCA092DC55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FA-D244-8F20-9BCA092DC55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FA-D244-8F20-9BCA092DC55D}"/>
              </c:ext>
            </c:extLst>
          </c:dPt>
          <c:cat>
            <c:strRef>
              <c:f>Sheet1!$A$2:$A$5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2-EB43-8B46-D3D675726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3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3BB0-4198-4A61-9082-4E18CCF11C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FCD3-DCFD-4FBF-AB43-367F2016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FCD3-DCFD-4FBF-AB43-367F2016A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1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FCD3-DCFD-4FBF-AB43-367F2016A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8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FCD3-DCFD-4FBF-AB43-367F2016A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9C3E1-B60C-4895-A643-6F0071DC84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FCD3-DCFD-4FBF-AB43-367F2016A9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FCD3-DCFD-4FBF-AB43-367F2016A9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9C3E1-B60C-4895-A643-6F0071DC84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7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08474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65986"/>
            <a:ext cx="9144000" cy="55837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6E49EA-1A2A-B393-7202-96DBF7B6B7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9820" y="5240284"/>
            <a:ext cx="3852360" cy="16177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F270F-848D-9C91-AE75-35F19DC6CB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0602" y="5717788"/>
            <a:ext cx="2692842" cy="92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D0B07F-8844-A12C-89E7-113B5BB46F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79488" y="3413758"/>
            <a:ext cx="6633023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5ED5D9-489C-EF2E-E71D-60EB37782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A40C49-E7B8-7C82-9981-7DD9879BCEA6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D9A1D-0D5D-FF80-5680-C54C10171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6C5C08-2976-7EA5-E788-125FBE78F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3" t="63755" b="30621"/>
          <a:stretch/>
        </p:blipFill>
        <p:spPr>
          <a:xfrm>
            <a:off x="0" y="6400800"/>
            <a:ext cx="12192000" cy="4571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2FA223-13B1-57AF-99A0-AEF0B55A6760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19" y="6381588"/>
            <a:ext cx="12200719" cy="0"/>
          </a:xfrm>
          <a:prstGeom prst="line">
            <a:avLst/>
          </a:prstGeom>
          <a:noFill/>
          <a:ln w="38100" cap="flat" cmpd="sng" algn="ctr">
            <a:gradFill>
              <a:gsLst>
                <a:gs pos="23000">
                  <a:srgbClr val="4EC8B6"/>
                </a:gs>
                <a:gs pos="0">
                  <a:srgbClr val="FF5757"/>
                </a:gs>
                <a:gs pos="100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E9D1B-A367-1466-F2ED-1731DB768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901" y="5980157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08474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65986"/>
            <a:ext cx="9144000" cy="55837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A008F6-9256-ABFF-996C-E2E979249453}"/>
              </a:ext>
            </a:extLst>
          </p:cNvPr>
          <p:cNvCxnSpPr>
            <a:cxnSpLocks/>
          </p:cNvCxnSpPr>
          <p:nvPr userDrawn="1"/>
        </p:nvCxnSpPr>
        <p:spPr>
          <a:xfrm>
            <a:off x="2791428" y="3667839"/>
            <a:ext cx="6609144" cy="0"/>
          </a:xfrm>
          <a:prstGeom prst="line">
            <a:avLst/>
          </a:prstGeom>
          <a:ln w="28575">
            <a:gradFill>
              <a:gsLst>
                <a:gs pos="100000">
                  <a:schemeClr val="accent2"/>
                </a:gs>
                <a:gs pos="0">
                  <a:schemeClr val="accent1"/>
                </a:gs>
                <a:gs pos="48000">
                  <a:schemeClr val="tx2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56E49EA-1A2A-B393-7202-96DBF7B6B7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9820" y="5240284"/>
            <a:ext cx="3852360" cy="16177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F270F-848D-9C91-AE75-35F19DC6CB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0602" y="5717788"/>
            <a:ext cx="2692842" cy="9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230B09-217B-9A79-D86F-7176F3F90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3" t="63755" b="30621"/>
          <a:stretch/>
        </p:blipFill>
        <p:spPr>
          <a:xfrm>
            <a:off x="0" y="6400800"/>
            <a:ext cx="12192000" cy="457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0DC085-DA62-1917-79FF-3A3D193C559C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19" y="6381588"/>
            <a:ext cx="12200719" cy="0"/>
          </a:xfrm>
          <a:prstGeom prst="line">
            <a:avLst/>
          </a:prstGeom>
          <a:ln w="38100">
            <a:gradFill>
              <a:gsLst>
                <a:gs pos="23000">
                  <a:schemeClr val="accent2"/>
                </a:gs>
                <a:gs pos="0">
                  <a:schemeClr val="accent1"/>
                </a:gs>
                <a:gs pos="100000">
                  <a:schemeClr val="tx2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1B2102F-2300-1815-2BA9-C3455F643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901" y="5980157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0DC085-DA62-1917-79FF-3A3D193C559C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19" y="6381588"/>
            <a:ext cx="12200719" cy="0"/>
          </a:xfrm>
          <a:prstGeom prst="line">
            <a:avLst/>
          </a:prstGeom>
          <a:ln w="38100">
            <a:gradFill>
              <a:gsLst>
                <a:gs pos="23000">
                  <a:schemeClr val="accent2">
                    <a:alpha val="25000"/>
                  </a:schemeClr>
                </a:gs>
                <a:gs pos="0">
                  <a:schemeClr val="accent1">
                    <a:alpha val="2500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AACD3E1-E208-BD59-9F4C-1FC92E1C5DBB}"/>
              </a:ext>
            </a:extLst>
          </p:cNvPr>
          <p:cNvSpPr/>
          <p:nvPr userDrawn="1"/>
        </p:nvSpPr>
        <p:spPr>
          <a:xfrm>
            <a:off x="10975901" y="5980157"/>
            <a:ext cx="802861" cy="8028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B2102F-2300-1815-2BA9-C3455F643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975901" y="5980157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2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C9718C-3594-CF8D-A42F-68CFFD972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A2C11B-BDCC-7866-D52F-AF4390DD3CF8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ln w="38100">
            <a:gradFill>
              <a:gsLst>
                <a:gs pos="26000">
                  <a:schemeClr val="accent2"/>
                </a:gs>
                <a:gs pos="0">
                  <a:schemeClr val="accent1"/>
                </a:gs>
                <a:gs pos="76000">
                  <a:schemeClr val="tx2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3B84D81-39C3-7CCB-A22E-BD6CBA13C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C9718C-3594-CF8D-A42F-68CFFD972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A2C11B-BDCC-7866-D52F-AF4390DD3CF8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ln w="38100">
            <a:gradFill>
              <a:gsLst>
                <a:gs pos="26000">
                  <a:schemeClr val="accent2"/>
                </a:gs>
                <a:gs pos="0">
                  <a:schemeClr val="accent1"/>
                </a:gs>
                <a:gs pos="76000">
                  <a:schemeClr val="tx2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3B84D81-39C3-7CCB-A22E-BD6CBA13C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rgbClr val="4EC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7D6B1-95E2-6674-62C7-6D68C53A85A6}"/>
              </a:ext>
            </a:extLst>
          </p:cNvPr>
          <p:cNvSpPr/>
          <p:nvPr userDrawn="1"/>
        </p:nvSpPr>
        <p:spPr>
          <a:xfrm>
            <a:off x="0" y="6196393"/>
            <a:ext cx="12192000" cy="66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1BF986-36D3-F10F-6934-EFDDBE7E6A79}"/>
              </a:ext>
            </a:extLst>
          </p:cNvPr>
          <p:cNvCxnSpPr>
            <a:cxnSpLocks/>
          </p:cNvCxnSpPr>
          <p:nvPr userDrawn="1"/>
        </p:nvCxnSpPr>
        <p:spPr>
          <a:xfrm>
            <a:off x="0" y="6196393"/>
            <a:ext cx="12192000" cy="0"/>
          </a:xfrm>
          <a:prstGeom prst="line">
            <a:avLst/>
          </a:prstGeom>
          <a:ln w="38100">
            <a:gradFill>
              <a:gsLst>
                <a:gs pos="23000">
                  <a:schemeClr val="accent2"/>
                </a:gs>
                <a:gs pos="0">
                  <a:schemeClr val="accent1"/>
                </a:gs>
                <a:gs pos="100000">
                  <a:schemeClr val="tx2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85F884-E87D-3BE7-BC52-C112EEDB05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071697"/>
            <a:ext cx="3245399" cy="11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3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C142F-82A9-31FE-B17C-92504511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6CC95-189B-3A9E-8961-4880565D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FBA86-CAD2-B949-9BB5-0271903B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6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944F8-90E3-66B6-CE5C-B244A77D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A5E01-9362-B28B-C4D8-CEBAAE5B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DDE17-0D10-FE9C-27A7-19BBED91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ABF253-F361-D30B-EEBB-5F37DADF1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8892D2-D1C1-D203-E9F1-45D5136DF25E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342DB-062C-71E9-B0E5-D8DFC4BC19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26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C2F99-6167-8CF5-BCEE-B02FE4C0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3A468-5FBE-BC99-E43A-BE90ABFA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6B1BF-E723-A2F0-E8FA-9B3F5BE7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8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D1FA0-0AD2-A9E8-A659-D6E6CF82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23150-4DE5-2E10-B39C-289F32B1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9E625-13E9-7D5B-1B56-EC6D4934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2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4635-AFAC-83B8-2A0C-41F08214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60811-D453-3B6D-D8C8-43F1084D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96D66-1CA8-DBB5-989E-5BE5B660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8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84DFD-ED0E-DD63-1845-4C929FA5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5EEBE-2253-A6E1-CB5C-D37B64AD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901A1-DE19-9E4F-9E7A-71E7CA96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DFDB-CA38-3548-7F6E-946A2551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DB1C0-A2D0-A801-1249-B7D482EE2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B25D0-FD1F-B581-2796-970F9E9A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A8F33-7D3E-3073-02D3-12BB4680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A2EA3-F301-8103-CA7F-94F132A4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3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AC758-4DCE-F477-2989-954934CFE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35BCC-249C-D206-225D-3CE6214AF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069D-AA5B-7844-9C4D-BF14C76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9E3FD-6631-544F-B49A-2F118B2AE2E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1174-E95C-A8C9-4024-AEE53864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6371D-C2F4-1B2F-3883-8504287D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07B20-31D8-EF4C-A861-056F8330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rgbClr val="4EC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8BF32-5926-E61C-1A4E-E62272D09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C47314-C636-FA82-DE4C-35ED2B4166A2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9B4137-E918-6FF8-7F03-520BF5002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1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7D6B1-95E2-6674-62C7-6D68C53A85A6}"/>
              </a:ext>
            </a:extLst>
          </p:cNvPr>
          <p:cNvSpPr/>
          <p:nvPr userDrawn="1"/>
        </p:nvSpPr>
        <p:spPr>
          <a:xfrm>
            <a:off x="0" y="6196393"/>
            <a:ext cx="12192000" cy="66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5F884-E87D-3BE7-BC52-C112EEDB05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071697"/>
            <a:ext cx="3245399" cy="11131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339EAD-9A36-BCB1-4CEC-DD62634E5E99}"/>
              </a:ext>
            </a:extLst>
          </p:cNvPr>
          <p:cNvCxnSpPr>
            <a:cxnSpLocks/>
          </p:cNvCxnSpPr>
          <p:nvPr userDrawn="1"/>
        </p:nvCxnSpPr>
        <p:spPr>
          <a:xfrm>
            <a:off x="0" y="6196393"/>
            <a:ext cx="12192000" cy="0"/>
          </a:xfrm>
          <a:prstGeom prst="line">
            <a:avLst/>
          </a:prstGeom>
          <a:noFill/>
          <a:ln w="38100" cap="flat" cmpd="sng" algn="ctr">
            <a:gradFill>
              <a:gsLst>
                <a:gs pos="23000">
                  <a:srgbClr val="4EC8B6"/>
                </a:gs>
                <a:gs pos="0">
                  <a:srgbClr val="FF5757"/>
                </a:gs>
                <a:gs pos="100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4811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2DD635-0FEC-D4FB-F9E9-3B4EF4104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27CC2C-088A-4E9F-42E8-F3D03B5035E9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EE41212-D2D6-F739-AD78-5090C104E7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575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575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FA8BF7-49CD-581A-C7F1-3AAABD2D7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973F1C-8144-6D84-46A2-28FEB3BD743A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676D9F6-DABD-4448-3B7C-A45DBEF2D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E79E9F-05A5-E2D6-C295-B2B7231D09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53292C-AD6F-DCE2-207A-E6104F3D3C4A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6C73831-4ED7-781E-4522-6706A3AA8B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C1312-B8E2-4421-AF9D-F5679F089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66250C-F491-CEE9-5599-6CBD3B956317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D5FA51-83E5-CCB9-6C98-415A5ECAD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0AE8A9-8CC2-6122-A408-01D8CB703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" r="96744" b="15496"/>
          <a:stretch/>
        </p:blipFill>
        <p:spPr>
          <a:xfrm>
            <a:off x="-4097" y="0"/>
            <a:ext cx="397636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6A1505-E092-741B-B50C-75D7AD416644}"/>
              </a:ext>
            </a:extLst>
          </p:cNvPr>
          <p:cNvCxnSpPr>
            <a:cxnSpLocks/>
          </p:cNvCxnSpPr>
          <p:nvPr userDrawn="1"/>
        </p:nvCxnSpPr>
        <p:spPr>
          <a:xfrm>
            <a:off x="393539" y="0"/>
            <a:ext cx="0" cy="6858000"/>
          </a:xfrm>
          <a:prstGeom prst="line">
            <a:avLst/>
          </a:prstGeom>
          <a:noFill/>
          <a:ln w="38100" cap="flat" cmpd="sng" algn="ctr">
            <a:gradFill>
              <a:gsLst>
                <a:gs pos="26000">
                  <a:srgbClr val="4EC8B6"/>
                </a:gs>
                <a:gs pos="0">
                  <a:srgbClr val="FF5757"/>
                </a:gs>
                <a:gs pos="76000">
                  <a:srgbClr val="051647"/>
                </a:gs>
              </a:gsLst>
              <a:lin ang="6000000" scaled="0"/>
            </a:gradFill>
            <a:prstDash val="solid"/>
            <a:miter lim="800000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33D2FB2-16A6-9C97-534F-75697DCDD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92" y="5775533"/>
            <a:ext cx="802861" cy="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6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D7FC1-691A-857D-5D68-6DE7DA03F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Down 28">
            <a:extLst>
              <a:ext uri="{FF2B5EF4-FFF2-40B4-BE49-F238E27FC236}">
                <a16:creationId xmlns:a16="http://schemas.microsoft.com/office/drawing/2014/main" id="{85D4E45F-4F3C-4EF4-F1D7-E7C119B905EE}"/>
              </a:ext>
            </a:extLst>
          </p:cNvPr>
          <p:cNvSpPr/>
          <p:nvPr/>
        </p:nvSpPr>
        <p:spPr>
          <a:xfrm rot="10800000">
            <a:off x="5774693" y="5016041"/>
            <a:ext cx="264173" cy="40840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63C1BE8-F3B4-01A6-213D-0106BF9F4DAD}"/>
              </a:ext>
            </a:extLst>
          </p:cNvPr>
          <p:cNvCxnSpPr>
            <a:cxnSpLocks/>
          </p:cNvCxnSpPr>
          <p:nvPr/>
        </p:nvCxnSpPr>
        <p:spPr>
          <a:xfrm flipH="1" flipV="1">
            <a:off x="6808573" y="1562268"/>
            <a:ext cx="1477657" cy="52831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87C8DA-8C6E-560C-A269-B1BD2D973854}"/>
              </a:ext>
            </a:extLst>
          </p:cNvPr>
          <p:cNvCxnSpPr>
            <a:cxnSpLocks/>
          </p:cNvCxnSpPr>
          <p:nvPr/>
        </p:nvCxnSpPr>
        <p:spPr>
          <a:xfrm flipV="1">
            <a:off x="6808573" y="2478327"/>
            <a:ext cx="1477657" cy="6190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2D22D225-5029-B5BB-7ABB-A811F2A9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-38173"/>
            <a:ext cx="10515600" cy="1040599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Alternative Complement Pathway</a:t>
            </a:r>
            <a:endParaRPr lang="en-US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D81DD8F-0E43-F60E-5B35-DEDAE04E1D62}"/>
              </a:ext>
            </a:extLst>
          </p:cNvPr>
          <p:cNvSpPr/>
          <p:nvPr/>
        </p:nvSpPr>
        <p:spPr>
          <a:xfrm>
            <a:off x="5775723" y="3601019"/>
            <a:ext cx="259554" cy="40840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5F21ED-430A-4B09-87C8-DA51083DAEC7}"/>
              </a:ext>
            </a:extLst>
          </p:cNvPr>
          <p:cNvSpPr/>
          <p:nvPr/>
        </p:nvSpPr>
        <p:spPr>
          <a:xfrm>
            <a:off x="4185426" y="4025051"/>
            <a:ext cx="3451007" cy="97397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C5a receptors (C5aR) prime therapeutic target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D47C436-F9DD-D96E-50F7-7AF5C194E7A1}"/>
              </a:ext>
            </a:extLst>
          </p:cNvPr>
          <p:cNvSpPr/>
          <p:nvPr/>
        </p:nvSpPr>
        <p:spPr>
          <a:xfrm>
            <a:off x="4845758" y="920987"/>
            <a:ext cx="2080916" cy="13073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Neutrophil-predominant vasculitis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6DE84B9-E4BF-5549-83DA-F6908C8C7A2C}"/>
              </a:ext>
            </a:extLst>
          </p:cNvPr>
          <p:cNvSpPr/>
          <p:nvPr/>
        </p:nvSpPr>
        <p:spPr>
          <a:xfrm>
            <a:off x="3753508" y="5422514"/>
            <a:ext cx="4359178" cy="8576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Selective C5a receptor antagonist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(avacopan)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1212766-2EBC-B753-0607-3DBBF80CB9CE}"/>
              </a:ext>
            </a:extLst>
          </p:cNvPr>
          <p:cNvSpPr/>
          <p:nvPr/>
        </p:nvSpPr>
        <p:spPr>
          <a:xfrm>
            <a:off x="8286230" y="1654940"/>
            <a:ext cx="2410791" cy="12290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AAV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4474D82-36E8-0E94-01F5-C852566EBDE1}"/>
              </a:ext>
            </a:extLst>
          </p:cNvPr>
          <p:cNvSpPr/>
          <p:nvPr/>
        </p:nvSpPr>
        <p:spPr>
          <a:xfrm>
            <a:off x="4845758" y="2403484"/>
            <a:ext cx="2086383" cy="122224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C5a is key for neutrophil activation</a:t>
            </a:r>
          </a:p>
        </p:txBody>
      </p:sp>
      <p:sp>
        <p:nvSpPr>
          <p:cNvPr id="25" name="Rechteck 10">
            <a:extLst>
              <a:ext uri="{FF2B5EF4-FFF2-40B4-BE49-F238E27FC236}">
                <a16:creationId xmlns:a16="http://schemas.microsoft.com/office/drawing/2014/main" id="{2F672958-B4C9-BA84-8368-F9EECE0F5B83}"/>
              </a:ext>
            </a:extLst>
          </p:cNvPr>
          <p:cNvSpPr/>
          <p:nvPr/>
        </p:nvSpPr>
        <p:spPr>
          <a:xfrm>
            <a:off x="822353" y="6382963"/>
            <a:ext cx="346921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Al-Hussain T, et al.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Adv </a:t>
            </a: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Anat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Pathol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2017;24(4):226-234. </a:t>
            </a:r>
          </a:p>
        </p:txBody>
      </p:sp>
    </p:spTree>
    <p:extLst>
      <p:ext uri="{BB962C8B-B14F-4D97-AF65-F5344CB8AC3E}">
        <p14:creationId xmlns:p14="http://schemas.microsoft.com/office/powerpoint/2010/main" val="20528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F76B8-668C-62D7-C4AF-F500BA55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CEBD6A-9762-1ADB-2034-6FE6C01E5628}"/>
              </a:ext>
            </a:extLst>
          </p:cNvPr>
          <p:cNvCxnSpPr>
            <a:cxnSpLocks/>
          </p:cNvCxnSpPr>
          <p:nvPr/>
        </p:nvCxnSpPr>
        <p:spPr>
          <a:xfrm>
            <a:off x="8436136" y="3513361"/>
            <a:ext cx="0" cy="56009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2CC69A-923E-0DC8-B662-0434D2422E76}"/>
              </a:ext>
            </a:extLst>
          </p:cNvPr>
          <p:cNvCxnSpPr>
            <a:cxnSpLocks/>
          </p:cNvCxnSpPr>
          <p:nvPr/>
        </p:nvCxnSpPr>
        <p:spPr>
          <a:xfrm>
            <a:off x="10879033" y="3084583"/>
            <a:ext cx="0" cy="103872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936A5A-B977-06CD-BE88-CD8BB89624CA}"/>
              </a:ext>
            </a:extLst>
          </p:cNvPr>
          <p:cNvCxnSpPr>
            <a:cxnSpLocks/>
          </p:cNvCxnSpPr>
          <p:nvPr/>
        </p:nvCxnSpPr>
        <p:spPr>
          <a:xfrm>
            <a:off x="8439592" y="4704347"/>
            <a:ext cx="0" cy="834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25A43ED2-C3AC-F305-AC89-8B8715AB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-261443"/>
            <a:ext cx="10515600" cy="1480065"/>
          </a:xfrm>
        </p:spPr>
        <p:txBody>
          <a:bodyPr>
            <a:normAutofit/>
          </a:bodyPr>
          <a:lstStyle/>
          <a:p>
            <a:r>
              <a:rPr lang="en-US"/>
              <a:t>KDIGO: </a:t>
            </a:r>
            <a:r>
              <a:rPr lang="sv-SE"/>
              <a:t>AAV Guidelines 2024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6B9D015-4318-5771-E49C-5F244E7044D4}"/>
              </a:ext>
            </a:extLst>
          </p:cNvPr>
          <p:cNvSpPr txBox="1">
            <a:spLocks/>
          </p:cNvSpPr>
          <p:nvPr/>
        </p:nvSpPr>
        <p:spPr>
          <a:xfrm>
            <a:off x="945498" y="6095863"/>
            <a:ext cx="7967713" cy="6641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C8B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*Practice Point 9.3.1.9: Consider plasma exchange for patients with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SCr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&gt;3.4 mg/dL (&gt;300 mmol/L), patients requiring dialysis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or with rapidly increasing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SCr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or patients with diffuse alveolar hemorrhage who have hypoxemia.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AAV, ANCA-associated vasculitis; ANCA, antineutrophil cytoplasmic antibody;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SCr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serum creatinine.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/>
              </a:rPr>
            </a:b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Floege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J,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Kidney Int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 2024;105(3):447-449. KDIGO ANCA Vasculitis Work Group.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Kidney Int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 2024;105(3S):S71-S116.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9D1A2626-3DD3-CA2F-E1D9-B30686157C84}"/>
              </a:ext>
            </a:extLst>
          </p:cNvPr>
          <p:cNvSpPr/>
          <p:nvPr/>
        </p:nvSpPr>
        <p:spPr>
          <a:xfrm>
            <a:off x="658828" y="901999"/>
            <a:ext cx="4276033" cy="44883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Diagnosis of AAV</a:t>
            </a:r>
          </a:p>
        </p:txBody>
      </p:sp>
      <p:sp>
        <p:nvSpPr>
          <p:cNvPr id="20" name="Rectangle: Rounded Corners 2">
            <a:extLst>
              <a:ext uri="{FF2B5EF4-FFF2-40B4-BE49-F238E27FC236}">
                <a16:creationId xmlns:a16="http://schemas.microsoft.com/office/drawing/2014/main" id="{4E3AA795-6BA7-967B-F576-691885FEBEAF}"/>
              </a:ext>
            </a:extLst>
          </p:cNvPr>
          <p:cNvSpPr/>
          <p:nvPr/>
        </p:nvSpPr>
        <p:spPr>
          <a:xfrm>
            <a:off x="633725" y="1650361"/>
            <a:ext cx="4287159" cy="471199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Disease assessment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1F36614-541B-63FD-7EAC-24BE4C25CC71}"/>
              </a:ext>
            </a:extLst>
          </p:cNvPr>
          <p:cNvSpPr/>
          <p:nvPr/>
        </p:nvSpPr>
        <p:spPr>
          <a:xfrm>
            <a:off x="658828" y="2414616"/>
            <a:ext cx="4276031" cy="5088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Induction of remission</a:t>
            </a:r>
          </a:p>
        </p:txBody>
      </p:sp>
      <p:sp>
        <p:nvSpPr>
          <p:cNvPr id="23" name="Rectangle: Rounded Corners 32">
            <a:extLst>
              <a:ext uri="{FF2B5EF4-FFF2-40B4-BE49-F238E27FC236}">
                <a16:creationId xmlns:a16="http://schemas.microsoft.com/office/drawing/2014/main" id="{76299498-208D-5C34-9203-2FD402A4701C}"/>
              </a:ext>
            </a:extLst>
          </p:cNvPr>
          <p:cNvSpPr/>
          <p:nvPr/>
        </p:nvSpPr>
        <p:spPr>
          <a:xfrm>
            <a:off x="629164" y="3210295"/>
            <a:ext cx="5977408" cy="2060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Rituximab + (glucocorticoid taper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avacopan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Cyclophosphamide + (glucocorticoid taper or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avacopan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(Rituximab + cyclophosphamide) + (glucocorticoid taper)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Consider plasma exchange*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31A59D40-5E58-8021-4CE8-6902A97496D3}"/>
              </a:ext>
            </a:extLst>
          </p:cNvPr>
          <p:cNvSpPr/>
          <p:nvPr/>
        </p:nvSpPr>
        <p:spPr>
          <a:xfrm>
            <a:off x="10076663" y="2449664"/>
            <a:ext cx="1570377" cy="7606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Continue rituximab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004550-91D3-8524-FB3C-A71F93AEA3C9}"/>
              </a:ext>
            </a:extLst>
          </p:cNvPr>
          <p:cNvCxnSpPr>
            <a:cxnSpLocks/>
          </p:cNvCxnSpPr>
          <p:nvPr/>
        </p:nvCxnSpPr>
        <p:spPr>
          <a:xfrm>
            <a:off x="8434593" y="1970595"/>
            <a:ext cx="0" cy="464258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9DB21D-FA73-146D-1D73-1FE5AAAAA7F6}"/>
              </a:ext>
            </a:extLst>
          </p:cNvPr>
          <p:cNvCxnSpPr>
            <a:cxnSpLocks/>
          </p:cNvCxnSpPr>
          <p:nvPr/>
        </p:nvCxnSpPr>
        <p:spPr>
          <a:xfrm>
            <a:off x="2791279" y="2121560"/>
            <a:ext cx="0" cy="30202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75DDBD-42A3-7020-260A-0ED3CE92C35D}"/>
              </a:ext>
            </a:extLst>
          </p:cNvPr>
          <p:cNvCxnSpPr>
            <a:cxnSpLocks/>
          </p:cNvCxnSpPr>
          <p:nvPr/>
        </p:nvCxnSpPr>
        <p:spPr>
          <a:xfrm>
            <a:off x="2791279" y="1350829"/>
            <a:ext cx="0" cy="30202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0CE73B-8014-7E6B-36A4-CB95A2B77A6D}"/>
              </a:ext>
            </a:extLst>
          </p:cNvPr>
          <p:cNvCxnSpPr>
            <a:cxnSpLocks/>
          </p:cNvCxnSpPr>
          <p:nvPr/>
        </p:nvCxnSpPr>
        <p:spPr>
          <a:xfrm flipH="1">
            <a:off x="6244844" y="5789573"/>
            <a:ext cx="915426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5AF846-8566-4BFB-A103-F0264415F925}"/>
              </a:ext>
            </a:extLst>
          </p:cNvPr>
          <p:cNvCxnSpPr>
            <a:cxnSpLocks/>
          </p:cNvCxnSpPr>
          <p:nvPr/>
        </p:nvCxnSpPr>
        <p:spPr>
          <a:xfrm>
            <a:off x="9600728" y="1735837"/>
            <a:ext cx="0" cy="24585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799AED-82D8-6508-3A8A-CB6DEC3ADCCC}"/>
              </a:ext>
            </a:extLst>
          </p:cNvPr>
          <p:cNvCxnSpPr>
            <a:cxnSpLocks/>
          </p:cNvCxnSpPr>
          <p:nvPr/>
        </p:nvCxnSpPr>
        <p:spPr>
          <a:xfrm>
            <a:off x="7163631" y="1318918"/>
            <a:ext cx="0" cy="449768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730EC5-8D1E-DA37-50EA-DE15CDE6B05D}"/>
              </a:ext>
            </a:extLst>
          </p:cNvPr>
          <p:cNvCxnSpPr>
            <a:cxnSpLocks/>
          </p:cNvCxnSpPr>
          <p:nvPr/>
        </p:nvCxnSpPr>
        <p:spPr>
          <a:xfrm flipH="1">
            <a:off x="8414541" y="1998898"/>
            <a:ext cx="243991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056AA7-EDAD-98CB-CF9B-0608576CF38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854460" y="1969703"/>
            <a:ext cx="7392" cy="47996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80">
            <a:extLst>
              <a:ext uri="{FF2B5EF4-FFF2-40B4-BE49-F238E27FC236}">
                <a16:creationId xmlns:a16="http://schemas.microsoft.com/office/drawing/2014/main" id="{0C8D81BE-4D7D-1CF6-09D3-81C6092E67DA}"/>
              </a:ext>
            </a:extLst>
          </p:cNvPr>
          <p:cNvSpPr/>
          <p:nvPr/>
        </p:nvSpPr>
        <p:spPr>
          <a:xfrm>
            <a:off x="7360958" y="2447364"/>
            <a:ext cx="2147270" cy="12190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Switch to azathioprine,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taper glucocorticoids</a:t>
            </a:r>
          </a:p>
        </p:txBody>
      </p:sp>
      <p:sp>
        <p:nvSpPr>
          <p:cNvPr id="39" name="Rectangle: Rounded Corners 83">
            <a:extLst>
              <a:ext uri="{FF2B5EF4-FFF2-40B4-BE49-F238E27FC236}">
                <a16:creationId xmlns:a16="http://schemas.microsoft.com/office/drawing/2014/main" id="{60B2FC62-F6DC-DAAA-9ECE-A3441849B62D}"/>
              </a:ext>
            </a:extLst>
          </p:cNvPr>
          <p:cNvSpPr/>
          <p:nvPr/>
        </p:nvSpPr>
        <p:spPr>
          <a:xfrm>
            <a:off x="10140910" y="4118218"/>
            <a:ext cx="1470114" cy="7205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Stop rituximab</a:t>
            </a:r>
          </a:p>
        </p:txBody>
      </p:sp>
      <p:sp>
        <p:nvSpPr>
          <p:cNvPr id="40" name="Rectangle: Rounded Corners 85">
            <a:extLst>
              <a:ext uri="{FF2B5EF4-FFF2-40B4-BE49-F238E27FC236}">
                <a16:creationId xmlns:a16="http://schemas.microsoft.com/office/drawing/2014/main" id="{ADDC5A03-98F7-9B96-B970-08318AAB9E58}"/>
              </a:ext>
            </a:extLst>
          </p:cNvPr>
          <p:cNvSpPr/>
          <p:nvPr/>
        </p:nvSpPr>
        <p:spPr>
          <a:xfrm>
            <a:off x="7506241" y="4072253"/>
            <a:ext cx="1805405" cy="7664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Taper azathioprine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2B82E9-9345-3BDF-A9B4-2849A2660478}"/>
              </a:ext>
            </a:extLst>
          </p:cNvPr>
          <p:cNvCxnSpPr>
            <a:cxnSpLocks/>
          </p:cNvCxnSpPr>
          <p:nvPr/>
        </p:nvCxnSpPr>
        <p:spPr>
          <a:xfrm>
            <a:off x="10912636" y="4839800"/>
            <a:ext cx="0" cy="69859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B0DD658-ED7B-B3DD-6B64-07F2BCF7F3F4}"/>
              </a:ext>
            </a:extLst>
          </p:cNvPr>
          <p:cNvCxnSpPr>
            <a:cxnSpLocks/>
          </p:cNvCxnSpPr>
          <p:nvPr/>
        </p:nvCxnSpPr>
        <p:spPr>
          <a:xfrm flipH="1">
            <a:off x="8416493" y="5518472"/>
            <a:ext cx="2513149" cy="2011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100">
            <a:extLst>
              <a:ext uri="{FF2B5EF4-FFF2-40B4-BE49-F238E27FC236}">
                <a16:creationId xmlns:a16="http://schemas.microsoft.com/office/drawing/2014/main" id="{FD2CD0F3-B512-FC75-1B22-119E4C4B5556}"/>
              </a:ext>
            </a:extLst>
          </p:cNvPr>
          <p:cNvSpPr/>
          <p:nvPr/>
        </p:nvSpPr>
        <p:spPr>
          <a:xfrm>
            <a:off x="8849983" y="5876894"/>
            <a:ext cx="1631119" cy="71860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“Off drug” remission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064939-60BD-316C-DB7E-4C1EEEF99B8C}"/>
              </a:ext>
            </a:extLst>
          </p:cNvPr>
          <p:cNvCxnSpPr>
            <a:cxnSpLocks/>
          </p:cNvCxnSpPr>
          <p:nvPr/>
        </p:nvCxnSpPr>
        <p:spPr>
          <a:xfrm>
            <a:off x="2791279" y="2913638"/>
            <a:ext cx="0" cy="30202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D5F7B6-0EB5-B6DD-B5D1-8C9E6DC1C829}"/>
              </a:ext>
            </a:extLst>
          </p:cNvPr>
          <p:cNvCxnSpPr>
            <a:cxnSpLocks/>
          </p:cNvCxnSpPr>
          <p:nvPr/>
        </p:nvCxnSpPr>
        <p:spPr>
          <a:xfrm>
            <a:off x="2731121" y="5277840"/>
            <a:ext cx="0" cy="30202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B399F5-3DBE-9795-6F4B-D818AB7E3010}"/>
              </a:ext>
            </a:extLst>
          </p:cNvPr>
          <p:cNvCxnSpPr>
            <a:cxnSpLocks/>
          </p:cNvCxnSpPr>
          <p:nvPr/>
        </p:nvCxnSpPr>
        <p:spPr>
          <a:xfrm>
            <a:off x="9653511" y="5518472"/>
            <a:ext cx="0" cy="36553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8">
            <a:extLst>
              <a:ext uri="{FF2B5EF4-FFF2-40B4-BE49-F238E27FC236}">
                <a16:creationId xmlns:a16="http://schemas.microsoft.com/office/drawing/2014/main" id="{EBD6066D-D66B-90B5-DFE5-62C085A1F9B4}"/>
              </a:ext>
            </a:extLst>
          </p:cNvPr>
          <p:cNvSpPr/>
          <p:nvPr/>
        </p:nvSpPr>
        <p:spPr>
          <a:xfrm>
            <a:off x="1326479" y="5568339"/>
            <a:ext cx="5050912" cy="4483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Disease control “on drug” remission </a:t>
            </a: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48491C6A-6D6F-17F8-EC9F-B0CE7970EBDF}"/>
              </a:ext>
            </a:extLst>
          </p:cNvPr>
          <p:cNvSpPr/>
          <p:nvPr/>
        </p:nvSpPr>
        <p:spPr>
          <a:xfrm>
            <a:off x="8067574" y="901999"/>
            <a:ext cx="3066307" cy="83383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Maintenance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54F3CF-FFDF-E78F-F53B-0F9BC244BBB6}"/>
              </a:ext>
            </a:extLst>
          </p:cNvPr>
          <p:cNvCxnSpPr>
            <a:cxnSpLocks/>
          </p:cNvCxnSpPr>
          <p:nvPr/>
        </p:nvCxnSpPr>
        <p:spPr>
          <a:xfrm>
            <a:off x="7153770" y="1334099"/>
            <a:ext cx="903435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3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A5BC39-7420-7E98-BBB4-A12CC0DA9812}"/>
              </a:ext>
            </a:extLst>
          </p:cNvPr>
          <p:cNvSpPr txBox="1">
            <a:spLocks/>
          </p:cNvSpPr>
          <p:nvPr/>
        </p:nvSpPr>
        <p:spPr>
          <a:xfrm>
            <a:off x="768096" y="1253331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552BCD6-F644-259B-2E09-8162F2EB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557" y="679171"/>
            <a:ext cx="10928408" cy="1325563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Helvetica"/>
                <a:ea typeface="Verdana"/>
                <a:cs typeface="Helvetica"/>
              </a:rPr>
              <a:t>Using Avacopan First Line </a:t>
            </a:r>
            <a:r>
              <a:rPr lang="en-US" sz="3200" dirty="0">
                <a:latin typeface="Helvetica"/>
                <a:ea typeface="Verdana"/>
                <a:cs typeface="Helvetica"/>
              </a:rPr>
              <a:t>as</a:t>
            </a:r>
            <a:r>
              <a:rPr lang="en-US" sz="3200" dirty="0">
                <a:effectLst/>
                <a:latin typeface="Helvetica"/>
                <a:ea typeface="Verdana"/>
                <a:cs typeface="Helvetica"/>
              </a:rPr>
              <a:t> </a:t>
            </a:r>
            <a:r>
              <a:rPr lang="en-US" sz="3200" dirty="0">
                <a:latin typeface="Helvetica"/>
                <a:ea typeface="Verdana"/>
                <a:cs typeface="Helvetica"/>
              </a:rPr>
              <a:t>an</a:t>
            </a:r>
            <a:r>
              <a:rPr lang="en-US" sz="3200" dirty="0">
                <a:effectLst/>
                <a:latin typeface="Helvetica"/>
                <a:ea typeface="Verdana"/>
                <a:cs typeface="Helvetica"/>
              </a:rPr>
              <a:t> Alternative </a:t>
            </a:r>
            <a:r>
              <a:rPr lang="en-US" sz="3200" dirty="0">
                <a:latin typeface="Helvetica"/>
                <a:ea typeface="Verdana"/>
                <a:cs typeface="Helvetica"/>
              </a:rPr>
              <a:t>to</a:t>
            </a:r>
            <a:r>
              <a:rPr lang="en-US" sz="3200" dirty="0">
                <a:effectLst/>
                <a:latin typeface="Helvetica"/>
                <a:ea typeface="Verdana"/>
                <a:cs typeface="Helvetica"/>
              </a:rPr>
              <a:t> GCs During Remission Induction</a:t>
            </a:r>
            <a:br>
              <a:rPr lang="en-US" sz="1800" dirty="0"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endParaRPr lang="en-US" sz="3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278CC6-DEFF-F1E4-FE73-C81719B1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126" y="2183843"/>
            <a:ext cx="10655808" cy="3779044"/>
          </a:xfrm>
        </p:spPr>
        <p:txBody>
          <a:bodyPr>
            <a:normAutofit/>
          </a:bodyPr>
          <a:lstStyle/>
          <a:p>
            <a:r>
              <a:rPr lang="en-US" dirty="0"/>
              <a:t>Starting avacopan 30 mg twice a day as early as possible in the treatment course</a:t>
            </a:r>
          </a:p>
          <a:p>
            <a:pPr lvl="1"/>
            <a:r>
              <a:rPr lang="en-US" dirty="0"/>
              <a:t>Using avacopan to rapidly reduce glucocorticoid exposure </a:t>
            </a:r>
          </a:p>
          <a:p>
            <a:pPr lvl="1"/>
            <a:r>
              <a:rPr lang="en-US" dirty="0"/>
              <a:t>Aiming to taper steroids within 1 to 2 weeks</a:t>
            </a:r>
          </a:p>
          <a:p>
            <a:pPr lvl="1"/>
            <a:r>
              <a:rPr lang="en-US" dirty="0"/>
              <a:t>Monitoring patients for signs of renal recovery, disease remission, or improvement in symptoms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7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1D2A8-29CA-4D6D-3837-924859122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different labels&#10;&#10;Description automatically generated with medium confidence">
            <a:extLst>
              <a:ext uri="{FF2B5EF4-FFF2-40B4-BE49-F238E27FC236}">
                <a16:creationId xmlns:a16="http://schemas.microsoft.com/office/drawing/2014/main" id="{14F1F187-194C-B220-36B7-66CE85784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" t="-5850" r="-664" b="69166"/>
          <a:stretch/>
        </p:blipFill>
        <p:spPr>
          <a:xfrm>
            <a:off x="0" y="-254930"/>
            <a:ext cx="12192000" cy="251577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6D4E65D-243C-AC6B-15A3-CE72D3CF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0"/>
            <a:ext cx="10515600" cy="886159"/>
          </a:xfrm>
        </p:spPr>
        <p:txBody>
          <a:bodyPr/>
          <a:lstStyle/>
          <a:p>
            <a:r>
              <a:rPr lang="en-US"/>
              <a:t>Right Therapy for the Right Patient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D5E471-1222-8F1E-C6E8-C787B218E9D1}"/>
              </a:ext>
            </a:extLst>
          </p:cNvPr>
          <p:cNvSpPr/>
          <p:nvPr/>
        </p:nvSpPr>
        <p:spPr>
          <a:xfrm>
            <a:off x="1345744" y="2640247"/>
            <a:ext cx="3312196" cy="73285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Glucocorticoid-related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toxicity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48FD80-50CF-17B1-B3CB-38429AFD8B51}"/>
              </a:ext>
            </a:extLst>
          </p:cNvPr>
          <p:cNvSpPr/>
          <p:nvPr/>
        </p:nvSpPr>
        <p:spPr>
          <a:xfrm>
            <a:off x="1155242" y="4609421"/>
            <a:ext cx="3212961" cy="86097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Glucocorticoid complications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BDC2E6-BE71-4D8B-C316-16CACA0DD0F8}"/>
              </a:ext>
            </a:extLst>
          </p:cNvPr>
          <p:cNvSpPr/>
          <p:nvPr/>
        </p:nvSpPr>
        <p:spPr>
          <a:xfrm>
            <a:off x="7113129" y="4342721"/>
            <a:ext cx="4348762" cy="8609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 response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a standard of care treatment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8EC6D6-0BFE-2DC9-1DDF-40B1AE28E8F8}"/>
              </a:ext>
            </a:extLst>
          </p:cNvPr>
          <p:cNvSpPr/>
          <p:nvPr/>
        </p:nvSpPr>
        <p:spPr>
          <a:xfrm>
            <a:off x="6798804" y="2388569"/>
            <a:ext cx="4912395" cy="108011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Active glomerulonephritis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 rapidly deteriorating kidney function who had better recovery with avacopan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0A13B315-463C-2331-895E-CF7F32AF2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7055" y="2740131"/>
            <a:ext cx="3875650" cy="38756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B6C9D-1043-1FA1-2545-20D688F01E0A}"/>
              </a:ext>
            </a:extLst>
          </p:cNvPr>
          <p:cNvCxnSpPr>
            <a:cxnSpLocks/>
          </p:cNvCxnSpPr>
          <p:nvPr/>
        </p:nvCxnSpPr>
        <p:spPr>
          <a:xfrm>
            <a:off x="4657940" y="2993974"/>
            <a:ext cx="92074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70835E-D6B8-F012-C27D-CEE153B2A216}"/>
              </a:ext>
            </a:extLst>
          </p:cNvPr>
          <p:cNvCxnSpPr>
            <a:cxnSpLocks/>
          </p:cNvCxnSpPr>
          <p:nvPr/>
        </p:nvCxnSpPr>
        <p:spPr>
          <a:xfrm>
            <a:off x="4244378" y="5324475"/>
            <a:ext cx="120413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6AFCAF-355C-BDC1-6673-A6B6789947D5}"/>
              </a:ext>
            </a:extLst>
          </p:cNvPr>
          <p:cNvCxnSpPr>
            <a:cxnSpLocks/>
          </p:cNvCxnSpPr>
          <p:nvPr/>
        </p:nvCxnSpPr>
        <p:spPr>
          <a:xfrm>
            <a:off x="6693114" y="4533900"/>
            <a:ext cx="55971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765466-E604-AC1F-60E3-1157787EBF12}"/>
              </a:ext>
            </a:extLst>
          </p:cNvPr>
          <p:cNvCxnSpPr/>
          <p:nvPr/>
        </p:nvCxnSpPr>
        <p:spPr>
          <a:xfrm>
            <a:off x="6198729" y="3246101"/>
            <a:ext cx="91439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8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21F94-88CD-091D-6FEA-2493BBA81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48" y="2161589"/>
            <a:ext cx="6458952" cy="4054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eck 10">
            <a:extLst>
              <a:ext uri="{FF2B5EF4-FFF2-40B4-BE49-F238E27FC236}">
                <a16:creationId xmlns:a16="http://schemas.microsoft.com/office/drawing/2014/main" id="{E913596F-FF53-991B-8F82-AFE4AB4990FA}"/>
              </a:ext>
            </a:extLst>
          </p:cNvPr>
          <p:cNvSpPr/>
          <p:nvPr/>
        </p:nvSpPr>
        <p:spPr>
          <a:xfrm>
            <a:off x="838200" y="6326614"/>
            <a:ext cx="9725739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 b="0" i="0" dirty="0">
                <a:solidFill>
                  <a:srgbClr val="545454"/>
                </a:solidFill>
                <a:effectLst/>
                <a:latin typeface="Helvetica"/>
                <a:cs typeface="Helvetica"/>
              </a:rPr>
              <a:t>ANCA, antineutrophil cytoplasmic antibody; ANCA-GN, ANCA-associated glomerulonephritis; eGFR, estimated glomerular filtration rate; ESKD, end-stage kidney disease.</a:t>
            </a:r>
          </a:p>
          <a:p>
            <a:r>
              <a:rPr lang="en-US" sz="1000" b="0" i="0" dirty="0">
                <a:solidFill>
                  <a:srgbClr val="545454"/>
                </a:solidFill>
                <a:effectLst/>
                <a:latin typeface="Helvetica"/>
                <a:cs typeface="Helvetica"/>
              </a:rPr>
              <a:t>Alamo BS, et al. </a:t>
            </a:r>
            <a:r>
              <a:rPr lang="en-US" sz="1000" b="0" i="1" dirty="0">
                <a:solidFill>
                  <a:srgbClr val="545454"/>
                </a:solidFill>
                <a:effectLst/>
                <a:latin typeface="Helvetica"/>
                <a:cs typeface="Helvetica"/>
              </a:rPr>
              <a:t>Nephrol Dial Transplant</a:t>
            </a:r>
            <a:r>
              <a:rPr lang="en-US" sz="1000" b="0" dirty="0">
                <a:solidFill>
                  <a:srgbClr val="545454"/>
                </a:solidFill>
                <a:effectLst/>
                <a:latin typeface="Helvetica"/>
                <a:cs typeface="Helvetica"/>
              </a:rPr>
              <a:t>. Published online January 24, </a:t>
            </a:r>
            <a:r>
              <a:rPr lang="en-US" sz="1000" b="0" i="0" dirty="0">
                <a:solidFill>
                  <a:srgbClr val="545454"/>
                </a:solidFill>
                <a:effectLst/>
                <a:latin typeface="Helvetica"/>
                <a:cs typeface="Helvetica"/>
              </a:rPr>
              <a:t>2024</a:t>
            </a:r>
            <a:r>
              <a:rPr lang="en-US" sz="1000" dirty="0">
                <a:solidFill>
                  <a:srgbClr val="545454"/>
                </a:solidFill>
                <a:latin typeface="Helvetica"/>
                <a:cs typeface="Helvetica"/>
              </a:rPr>
              <a:t>. </a:t>
            </a:r>
            <a:r>
              <a:rPr lang="en-US" sz="1000" b="0" i="0" dirty="0">
                <a:solidFill>
                  <a:srgbClr val="545454"/>
                </a:solidFill>
                <a:effectLst/>
                <a:latin typeface="Helvetica"/>
                <a:cs typeface="Helvetica"/>
              </a:rPr>
              <a:t>doi:10.1093/</a:t>
            </a:r>
            <a:r>
              <a:rPr lang="en-US" sz="1000" b="0" i="0" dirty="0" err="1">
                <a:solidFill>
                  <a:srgbClr val="545454"/>
                </a:solidFill>
                <a:effectLst/>
                <a:latin typeface="Helvetica"/>
                <a:cs typeface="Helvetica"/>
              </a:rPr>
              <a:t>ndt</a:t>
            </a:r>
            <a:r>
              <a:rPr lang="en-US" sz="1000" b="0" i="0" dirty="0">
                <a:solidFill>
                  <a:srgbClr val="545454"/>
                </a:solidFill>
                <a:effectLst/>
                <a:latin typeface="Helvetica"/>
                <a:cs typeface="Helvetica"/>
              </a:rPr>
              <a:t>/gfae018</a:t>
            </a:r>
            <a:endParaRPr lang="en-GB" sz="1000" dirty="0">
              <a:solidFill>
                <a:srgbClr val="545454"/>
              </a:solidFill>
              <a:latin typeface="Helvetica"/>
              <a:cs typeface="Helvetic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AE2BC7-33D9-3923-1E75-C17FB3AEA06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ESKD Frequency Depends on eGFR!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245448-73F3-67E4-2396-785D3512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71"/>
            <a:ext cx="10515600" cy="968418"/>
          </a:xfrm>
        </p:spPr>
        <p:txBody>
          <a:bodyPr/>
          <a:lstStyle/>
          <a:p>
            <a:r>
              <a:rPr lang="en-US" sz="2400"/>
              <a:t>644 (of 848) had ANCA-GN, median eGFR of 42.1 mL/min/1.73 m</a:t>
            </a:r>
            <a:r>
              <a:rPr lang="en-US" sz="2400" baseline="30000"/>
              <a:t>2</a:t>
            </a:r>
          </a:p>
          <a:p>
            <a:r>
              <a:rPr lang="en-US" sz="2400"/>
              <a:t>Patients with ESKD had a median baseline eGFR of 13.2 mL/min/1.73 m</a:t>
            </a:r>
            <a:r>
              <a:rPr lang="en-US" sz="24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937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AE2BC7-33D9-3923-1E75-C17FB3AEA06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Avacopan: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Risk of Relapse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0024F-C2EA-940D-DC12-57287B56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158"/>
            <a:ext cx="10363200" cy="468028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54%</a:t>
            </a:r>
            <a:r>
              <a:rPr lang="en-US" sz="2400" dirty="0"/>
              <a:t> estimated relapse risk reduction in patients treated with avacopan compared to patients treated with standard regimen</a:t>
            </a:r>
          </a:p>
          <a:p>
            <a:pPr lvl="1"/>
            <a:r>
              <a:rPr lang="en-US" dirty="0"/>
              <a:t>Relapse rate in patients treated with standard regimen after 12 months was 20%</a:t>
            </a:r>
          </a:p>
          <a:p>
            <a:pPr lvl="1"/>
            <a:r>
              <a:rPr lang="en-US" dirty="0"/>
              <a:t>Relapse rate was cut in half to approximately </a:t>
            </a:r>
            <a:r>
              <a:rPr lang="en-US" b="1" dirty="0">
                <a:solidFill>
                  <a:schemeClr val="accent1"/>
                </a:solidFill>
              </a:rPr>
              <a:t>10%</a:t>
            </a:r>
            <a:r>
              <a:rPr lang="en-US" dirty="0"/>
              <a:t> in patients treated with </a:t>
            </a:r>
            <a:r>
              <a:rPr lang="en-US" b="1" dirty="0">
                <a:solidFill>
                  <a:schemeClr val="accent1"/>
                </a:solidFill>
              </a:rPr>
              <a:t>avacopan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48E92-B088-1CA0-A503-120596D1693F}"/>
              </a:ext>
            </a:extLst>
          </p:cNvPr>
          <p:cNvSpPr txBox="1"/>
          <p:nvPr/>
        </p:nvSpPr>
        <p:spPr>
          <a:xfrm>
            <a:off x="838200" y="6161799"/>
            <a:ext cx="79107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Jayne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DRW, et al. 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fr-FR" altLang="fr-FR" sz="1000" i="1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Engl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 Med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2021;384(7):599-609.</a:t>
            </a:r>
            <a:endParaRPr lang="de-DE" sz="1000" dirty="0">
              <a:solidFill>
                <a:srgbClr val="545454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1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A5BC39-7420-7E98-BBB4-A12CC0DA9812}"/>
              </a:ext>
            </a:extLst>
          </p:cNvPr>
          <p:cNvSpPr txBox="1">
            <a:spLocks/>
          </p:cNvSpPr>
          <p:nvPr/>
        </p:nvSpPr>
        <p:spPr>
          <a:xfrm>
            <a:off x="768096" y="1253331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552BCD6-F644-259B-2E09-8162F2EB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040" y="-94707"/>
            <a:ext cx="6782782" cy="1583265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Quote by Stephen McAdoo, MD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278CC6-DEFF-F1E4-FE73-C81719B1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838" y="1253331"/>
            <a:ext cx="9368902" cy="340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 think we can sometimes really underestimate the impact of that glucocorticoid toxicity in our patient population. So this is an exciting time to have a new option to glucocorticoids for the treatment of vasculitis.</a:t>
            </a:r>
          </a:p>
        </p:txBody>
      </p:sp>
    </p:spTree>
    <p:extLst>
      <p:ext uri="{BB962C8B-B14F-4D97-AF65-F5344CB8AC3E}">
        <p14:creationId xmlns:p14="http://schemas.microsoft.com/office/powerpoint/2010/main" val="276561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289B-E394-1BDE-A29E-082EB22F1066}"/>
              </a:ext>
            </a:extLst>
          </p:cNvPr>
          <p:cNvSpPr txBox="1">
            <a:spLocks/>
          </p:cNvSpPr>
          <p:nvPr/>
        </p:nvSpPr>
        <p:spPr>
          <a:xfrm>
            <a:off x="838200" y="-33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ADVOCATE Trial Design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BB16-784D-BDD3-9E2C-50D3B0EFC2C8}"/>
              </a:ext>
            </a:extLst>
          </p:cNvPr>
          <p:cNvSpPr txBox="1">
            <a:spLocks/>
          </p:cNvSpPr>
          <p:nvPr/>
        </p:nvSpPr>
        <p:spPr>
          <a:xfrm>
            <a:off x="838200" y="1076191"/>
            <a:ext cx="10765052" cy="4851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400" b="1" dirty="0">
                <a:cs typeface="Arial" panose="020B0604020202020204" pitchFamily="34" charset="0"/>
              </a:rPr>
              <a:t>330 newly diagnosed or relapsing patients with GPA or MPA </a:t>
            </a:r>
            <a:r>
              <a:rPr lang="en-GB" sz="2400" b="1" dirty="0" err="1">
                <a:cs typeface="Arial" panose="020B0604020202020204" pitchFamily="34" charset="0"/>
              </a:rPr>
              <a:t>analyzed</a:t>
            </a:r>
            <a:endParaRPr lang="en-GB" sz="2400" b="1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GB" b="1" dirty="0">
                <a:cs typeface="Arial" panose="020B0604020202020204" pitchFamily="34" charset="0"/>
              </a:rPr>
              <a:t>Avacopan arm:</a:t>
            </a:r>
            <a:r>
              <a:rPr lang="en-GB" dirty="0">
                <a:cs typeface="Arial" panose="020B0604020202020204" pitchFamily="34" charset="0"/>
              </a:rPr>
              <a:t> 166 received:</a:t>
            </a:r>
          </a:p>
          <a:p>
            <a:pPr lvl="2">
              <a:lnSpc>
                <a:spcPct val="120000"/>
              </a:lnSpc>
            </a:pPr>
            <a:r>
              <a:rPr lang="en-GB" sz="2400" dirty="0">
                <a:cs typeface="Arial" panose="020B0604020202020204" pitchFamily="34" charset="0"/>
              </a:rPr>
              <a:t>Avacopan 30 mg bd</a:t>
            </a:r>
          </a:p>
          <a:p>
            <a:pPr lvl="2">
              <a:lnSpc>
                <a:spcPct val="120000"/>
              </a:lnSpc>
            </a:pPr>
            <a:r>
              <a:rPr lang="en-GB" sz="2400" dirty="0">
                <a:cs typeface="Arial" panose="020B0604020202020204" pitchFamily="34" charset="0"/>
              </a:rPr>
              <a:t>1.7 g prednisone*</a:t>
            </a:r>
          </a:p>
          <a:p>
            <a:pPr lvl="2">
              <a:lnSpc>
                <a:spcPct val="120000"/>
              </a:lnSpc>
            </a:pPr>
            <a:r>
              <a:rPr lang="en-GB" sz="2400" dirty="0">
                <a:cs typeface="Arial" panose="020B0604020202020204" pitchFamily="34" charset="0"/>
              </a:rPr>
              <a:t>RTX 375 mg/m</a:t>
            </a:r>
            <a:r>
              <a:rPr lang="en-GB" sz="2400" baseline="30000" dirty="0">
                <a:cs typeface="Arial" panose="020B0604020202020204" pitchFamily="34" charset="0"/>
              </a:rPr>
              <a:t>2</a:t>
            </a:r>
            <a:r>
              <a:rPr lang="en-GB" sz="2400" dirty="0">
                <a:cs typeface="Arial" panose="020B0604020202020204" pitchFamily="34" charset="0"/>
              </a:rPr>
              <a:t> x4 (n = 107, 64.5%) or CYC/AZA (n = 59, 35.5%)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cs typeface="Arial" panose="020B0604020202020204" pitchFamily="34" charset="0"/>
              </a:rPr>
              <a:t>Active Control arm:</a:t>
            </a:r>
            <a:r>
              <a:rPr lang="en-GB" dirty="0">
                <a:cs typeface="Arial" panose="020B0604020202020204" pitchFamily="34" charset="0"/>
              </a:rPr>
              <a:t> 164 received:</a:t>
            </a:r>
          </a:p>
          <a:p>
            <a:pPr lvl="2">
              <a:lnSpc>
                <a:spcPct val="120000"/>
              </a:lnSpc>
            </a:pPr>
            <a:r>
              <a:rPr lang="en-GB" sz="2400" dirty="0">
                <a:cs typeface="Arial" panose="020B0604020202020204" pitchFamily="34" charset="0"/>
              </a:rPr>
              <a:t>3.8 g prednisone</a:t>
            </a:r>
            <a:r>
              <a:rPr lang="en-GB" sz="2400" baseline="30000" dirty="0">
                <a:cs typeface="Arial" panose="020B0604020202020204" pitchFamily="34" charset="0"/>
              </a:rPr>
              <a:t>#</a:t>
            </a:r>
          </a:p>
          <a:p>
            <a:pPr lvl="2">
              <a:lnSpc>
                <a:spcPct val="120000"/>
              </a:lnSpc>
            </a:pPr>
            <a:r>
              <a:rPr lang="en-GB" sz="2400" dirty="0">
                <a:cs typeface="Arial" panose="020B0604020202020204" pitchFamily="34" charset="0"/>
              </a:rPr>
              <a:t>RTX 375 mg/m</a:t>
            </a:r>
            <a:r>
              <a:rPr lang="en-GB" sz="2400" baseline="30000" dirty="0">
                <a:cs typeface="Arial" panose="020B0604020202020204" pitchFamily="34" charset="0"/>
              </a:rPr>
              <a:t>2</a:t>
            </a:r>
            <a:r>
              <a:rPr lang="en-GB" sz="2400" dirty="0">
                <a:cs typeface="Arial" panose="020B0604020202020204" pitchFamily="34" charset="0"/>
              </a:rPr>
              <a:t> x4 (n = 107, 65.2%) or CYC/AZA (n = 57, 34.8%)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Primary endpoint/Remission at 26 weeks (BVAS)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Avacopan: 120 out of 166 patients (72.3%)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Prednisone: 115 out of 164 patients (70.1%)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Primary endpoint/Sustained remission at 52 weeks (BVAS)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Avacopan: 109 out of 166 patients (65.7%)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Prednisone: 90 out of 164 patients (54.9%)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0DB2E67E-7285-A346-B718-9EC25E4ADF6C}"/>
              </a:ext>
            </a:extLst>
          </p:cNvPr>
          <p:cNvSpPr txBox="1"/>
          <p:nvPr/>
        </p:nvSpPr>
        <p:spPr>
          <a:xfrm>
            <a:off x="838200" y="5862320"/>
            <a:ext cx="11139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latin typeface="Helvetica" pitchFamily="2" charset="0"/>
              </a:rPr>
              <a:t>*mean total cumulative prednisone-equivalent dose from day 1 to end-of-treatment that included only non-study supplied glucocorticoids.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latin typeface="Helvetica" pitchFamily="2" charset="0"/>
              </a:rPr>
              <a:t># mean total cumulative prednisone-equivalent dose from day 1 to end-of-treatment that included both study and non-study supplied glucocorticoids.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AZA, azathioprine; BVAS, Birmingham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Vasculitis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Activity Score; CYC, cyclophosphamide; RTX, rituximab.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Jayne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DRW, et al. 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fr-FR" altLang="fr-FR" sz="1000" i="1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Engl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 Med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2021;384(7):599-609.</a:t>
            </a:r>
            <a:endParaRPr lang="de-DE" sz="1000" dirty="0">
              <a:solidFill>
                <a:srgbClr val="545454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2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arison of a graph&#10;&#10;Description automatically generated">
            <a:extLst>
              <a:ext uri="{FF2B5EF4-FFF2-40B4-BE49-F238E27FC236}">
                <a16:creationId xmlns:a16="http://schemas.microsoft.com/office/drawing/2014/main" id="{39143318-93C3-F1E4-5C74-7301F10D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B3289B-E394-1BDE-A29E-082EB22F1066}"/>
              </a:ext>
            </a:extLst>
          </p:cNvPr>
          <p:cNvSpPr txBox="1">
            <a:spLocks/>
          </p:cNvSpPr>
          <p:nvPr/>
        </p:nvSpPr>
        <p:spPr>
          <a:xfrm>
            <a:off x="838200" y="294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ADVOCATE Trial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B2E67E-7285-A346-B718-9EC25E4ADF6C}"/>
              </a:ext>
            </a:extLst>
          </p:cNvPr>
          <p:cNvSpPr txBox="1"/>
          <p:nvPr/>
        </p:nvSpPr>
        <p:spPr>
          <a:xfrm>
            <a:off x="838200" y="6428391"/>
            <a:ext cx="955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Jayne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DRW, et al. 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fr-FR" altLang="fr-FR" sz="1000" i="1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Engl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 Med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2021;384(7):599-609.</a:t>
            </a:r>
            <a:endParaRPr lang="de-DE" sz="1000" dirty="0">
              <a:solidFill>
                <a:srgbClr val="545454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6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D69001-EA12-E6DB-06DD-53B1C3BE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B3289B-E394-1BDE-A29E-082EB22F1066}"/>
              </a:ext>
            </a:extLst>
          </p:cNvPr>
          <p:cNvSpPr txBox="1">
            <a:spLocks/>
          </p:cNvSpPr>
          <p:nvPr/>
        </p:nvSpPr>
        <p:spPr>
          <a:xfrm>
            <a:off x="838200" y="214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Avacopan</a:t>
            </a:r>
            <a:r>
              <a:rPr lang="en-GB" sz="4400" dirty="0">
                <a:latin typeface="Helvetica" panose="020B0604020202020204" pitchFamily="34" charset="0"/>
                <a:cs typeface="Helvetica" panose="020B0604020202020204" pitchFamily="34" charset="0"/>
              </a:rPr>
              <a:t>-Based Regimen Resulted in Decreased Risk of Relapse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B2E67E-7285-A346-B718-9EC25E4ADF6C}"/>
              </a:ext>
            </a:extLst>
          </p:cNvPr>
          <p:cNvSpPr txBox="1"/>
          <p:nvPr/>
        </p:nvSpPr>
        <p:spPr>
          <a:xfrm>
            <a:off x="838200" y="6428391"/>
            <a:ext cx="955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Jayne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DRW, et al. 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fr-FR" altLang="fr-FR" sz="1000" i="1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Engl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 Med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2021;384(7):599-609.</a:t>
            </a:r>
            <a:endParaRPr lang="de-DE" sz="1000" dirty="0">
              <a:solidFill>
                <a:srgbClr val="545454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D72F948-0C5F-A14E-8FFC-FA78897A50E4}"/>
              </a:ext>
            </a:extLst>
          </p:cNvPr>
          <p:cNvSpPr txBox="1"/>
          <p:nvPr/>
        </p:nvSpPr>
        <p:spPr>
          <a:xfrm>
            <a:off x="1050453" y="5727377"/>
            <a:ext cx="2564303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en-GB" sz="900" dirty="0">
                <a:solidFill>
                  <a:srgbClr val="3B3B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Baseline to Week 4 (</a:t>
            </a:r>
            <a:r>
              <a:rPr lang="en-GB" sz="900" i="1" dirty="0">
                <a:solidFill>
                  <a:srgbClr val="3B3B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 </a:t>
            </a:r>
            <a:r>
              <a:rPr lang="en-GB" sz="900" dirty="0">
                <a:solidFill>
                  <a:srgbClr val="3B3B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 0.0001)</a:t>
            </a:r>
          </a:p>
          <a:p>
            <a:pPr defTabSz="914377"/>
            <a:r>
              <a:rPr lang="en-GB" sz="900" dirty="0">
                <a:solidFill>
                  <a:srgbClr val="3B3B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difference in UACR was observed across the treatment groups at Week 52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ED7CA-E306-314F-B8CE-7B4E8526118E}"/>
              </a:ext>
            </a:extLst>
          </p:cNvPr>
          <p:cNvSpPr txBox="1"/>
          <p:nvPr/>
        </p:nvSpPr>
        <p:spPr>
          <a:xfrm>
            <a:off x="1847056" y="3460106"/>
            <a:ext cx="462459" cy="55680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377"/>
            <a:r>
              <a:rPr lang="en-US" sz="2800" b="1" dirty="0">
                <a:solidFill>
                  <a:schemeClr val="accent2"/>
                </a:solidFill>
                <a:latin typeface="Century Gothic" panose="020F0302020204030204"/>
              </a:rPr>
              <a:t>VS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DE55E-4B24-294F-9123-48C2692FFDA1}"/>
              </a:ext>
            </a:extLst>
          </p:cNvPr>
          <p:cNvSpPr txBox="1"/>
          <p:nvPr/>
        </p:nvSpPr>
        <p:spPr>
          <a:xfrm>
            <a:off x="1991547" y="2396459"/>
            <a:ext cx="1561304" cy="50291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377"/>
            <a:r>
              <a:rPr lang="en-US" sz="1467" b="1" dirty="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Avacopan</a:t>
            </a:r>
            <a:r>
              <a:rPr lang="en-US" sz="14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pPr defTabSz="914377"/>
            <a:r>
              <a:rPr lang="en-US" sz="14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regimen</a:t>
            </a:r>
            <a:br>
              <a:rPr lang="en-US" sz="14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333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 = 121)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65E17-2D44-1F4B-A8C6-C1933D76C578}"/>
              </a:ext>
            </a:extLst>
          </p:cNvPr>
          <p:cNvSpPr txBox="1"/>
          <p:nvPr/>
        </p:nvSpPr>
        <p:spPr>
          <a:xfrm>
            <a:off x="950183" y="4662059"/>
            <a:ext cx="900547" cy="50291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 defTabSz="914377"/>
            <a:r>
              <a:rPr lang="en-US" sz="14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GC-based</a:t>
            </a:r>
            <a:br>
              <a:rPr lang="en-US" sz="14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regimen </a:t>
            </a:r>
            <a:br>
              <a:rPr lang="en-US" sz="14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333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 = 124)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F4FFBE-7692-0445-A65E-686E56310F6C}"/>
              </a:ext>
            </a:extLst>
          </p:cNvPr>
          <p:cNvSpPr txBox="1"/>
          <p:nvPr/>
        </p:nvSpPr>
        <p:spPr>
          <a:xfrm>
            <a:off x="818323" y="6309330"/>
            <a:ext cx="8882268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377"/>
            <a:r>
              <a:rPr lang="en-GB" sz="900" spc="-2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*Patient numbers shown are for Week 52 only; patient numbers in </a:t>
            </a:r>
            <a:r>
              <a:rPr lang="en-GB" sz="900" spc="-2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avacopan</a:t>
            </a:r>
            <a:r>
              <a:rPr lang="en-GB" sz="900" spc="-2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-based and GC-based regimens at baseline were 131 and 134, respectively, and at Week 24 were 121 and 127, respectively. </a:t>
            </a:r>
            <a:r>
              <a:rPr lang="en-GB" sz="900" spc="-20" dirty="0">
                <a:solidFill>
                  <a:srgbClr val="545454"/>
                </a:solidFill>
                <a:latin typeface="Helvetica"/>
                <a:cs typeface="Helvetica"/>
              </a:rPr>
              <a:t>eGFR, estimated glomerular filtration rate; </a:t>
            </a:r>
            <a:r>
              <a:rPr lang="da-DK" sz="900" spc="-20" dirty="0">
                <a:solidFill>
                  <a:srgbClr val="545454"/>
                </a:solidFill>
                <a:latin typeface="Helvetica"/>
                <a:cs typeface="Helvetica"/>
              </a:rPr>
              <a:t>UACR,</a:t>
            </a:r>
            <a:r>
              <a:rPr lang="en-GB" sz="900" spc="-20" dirty="0">
                <a:solidFill>
                  <a:srgbClr val="545454"/>
                </a:solidFill>
                <a:latin typeface="Helvetica"/>
                <a:cs typeface="Helvetica"/>
              </a:rPr>
              <a:t> urine albumin-to-creatinine ratio.</a:t>
            </a:r>
            <a:r>
              <a:rPr lang="da-DK" sz="900" spc="-20" dirty="0">
                <a:solidFill>
                  <a:srgbClr val="545454"/>
                </a:solidFill>
                <a:latin typeface="Helvetica"/>
                <a:cs typeface="Helvetica"/>
              </a:rPr>
              <a:t> </a:t>
            </a:r>
            <a:br>
              <a:rPr lang="da-DK" sz="900" spc="-2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900" spc="-20" dirty="0">
                <a:solidFill>
                  <a:srgbClr val="545454"/>
                </a:solidFill>
                <a:latin typeface="Helvetica"/>
                <a:cs typeface="Helvetica"/>
              </a:rPr>
              <a:t>1. Jayne D, et al. </a:t>
            </a:r>
            <a:r>
              <a:rPr lang="en-GB" sz="900" i="1" spc="-20" dirty="0">
                <a:solidFill>
                  <a:srgbClr val="545454"/>
                </a:solidFill>
                <a:latin typeface="Helvetica"/>
                <a:cs typeface="Helvetica"/>
              </a:rPr>
              <a:t>N Engl J Med. </a:t>
            </a:r>
            <a:r>
              <a:rPr lang="en-GB" sz="900" spc="-20" dirty="0">
                <a:solidFill>
                  <a:srgbClr val="545454"/>
                </a:solidFill>
                <a:latin typeface="Helvetica"/>
                <a:cs typeface="Helvetica"/>
              </a:rPr>
              <a:t>2021;384(7):599-609. 2. Jayne D, et al. </a:t>
            </a:r>
            <a:r>
              <a:rPr lang="en-GB" sz="900" i="1" spc="-20" dirty="0">
                <a:solidFill>
                  <a:srgbClr val="545454"/>
                </a:solidFill>
                <a:latin typeface="Helvetica"/>
                <a:cs typeface="Helvetica"/>
              </a:rPr>
              <a:t>Nephrol Dial Transplant.</a:t>
            </a:r>
            <a:r>
              <a:rPr lang="en-GB" sz="900" spc="-20" dirty="0">
                <a:solidFill>
                  <a:srgbClr val="545454"/>
                </a:solidFill>
                <a:latin typeface="Helvetica"/>
                <a:cs typeface="Helvetica"/>
              </a:rPr>
              <a:t> 2020;35(</a:t>
            </a:r>
            <a:r>
              <a:rPr lang="en-GB" sz="900" spc="-20" dirty="0" err="1">
                <a:solidFill>
                  <a:srgbClr val="545454"/>
                </a:solidFill>
                <a:latin typeface="Helvetica"/>
                <a:cs typeface="Helvetica"/>
              </a:rPr>
              <a:t>Suppl</a:t>
            </a:r>
            <a:r>
              <a:rPr lang="en-GB" sz="900" spc="-20" dirty="0">
                <a:solidFill>
                  <a:srgbClr val="545454"/>
                </a:solidFill>
                <a:latin typeface="Helvetica"/>
                <a:cs typeface="Helvetica"/>
              </a:rPr>
              <a:t> 3):LB003. 3. Cortazar FB, et al. </a:t>
            </a:r>
            <a:r>
              <a:rPr lang="en-GB" sz="900" i="1" spc="-20" dirty="0">
                <a:solidFill>
                  <a:srgbClr val="545454"/>
                </a:solidFill>
                <a:latin typeface="Helvetica"/>
                <a:cs typeface="Helvetica"/>
              </a:rPr>
              <a:t>Kidney Int Rep. </a:t>
            </a:r>
            <a:r>
              <a:rPr lang="en-GB" sz="900" spc="-20" dirty="0">
                <a:solidFill>
                  <a:srgbClr val="545454"/>
                </a:solidFill>
                <a:latin typeface="Helvetica"/>
                <a:cs typeface="Helvetica"/>
              </a:rPr>
              <a:t>2023;8(4):860-870. </a:t>
            </a:r>
            <a:endParaRPr lang="en-GB" sz="900" spc="-20" dirty="0">
              <a:solidFill>
                <a:srgbClr val="5454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C1C4F6-B4F7-47A6-A40E-5C71BDE0DA05}"/>
              </a:ext>
            </a:extLst>
          </p:cNvPr>
          <p:cNvSpPr txBox="1"/>
          <p:nvPr/>
        </p:nvSpPr>
        <p:spPr>
          <a:xfrm>
            <a:off x="9424381" y="2555853"/>
            <a:ext cx="1275863" cy="11664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spcBef>
                <a:spcPts val="467"/>
              </a:spcBef>
              <a:defRPr/>
            </a:pPr>
            <a:r>
              <a:rPr lang="en-GB" sz="26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+7.3</a:t>
            </a:r>
          </a:p>
          <a:p>
            <a:pPr defTabSz="914377">
              <a:spcBef>
                <a:spcPts val="333"/>
              </a:spcBef>
              <a:defRPr/>
            </a:pPr>
            <a:r>
              <a:rPr lang="en-GB" sz="10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mL /min /1.73m</a:t>
            </a:r>
            <a:r>
              <a:rPr lang="en-GB" sz="1067" b="1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pPr defTabSz="914377">
              <a:spcBef>
                <a:spcPts val="333"/>
              </a:spcBef>
              <a:defRPr/>
            </a:pPr>
            <a:r>
              <a:rPr lang="en-US" sz="10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Avacopan-based </a:t>
            </a:r>
            <a:br>
              <a:rPr lang="en-US" sz="10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067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regimen </a:t>
            </a:r>
            <a:r>
              <a:rPr lang="en-US" sz="1067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 = 119*)</a:t>
            </a:r>
          </a:p>
          <a:p>
            <a:pPr defTabSz="914377">
              <a:spcBef>
                <a:spcPts val="600"/>
              </a:spcBef>
              <a:defRPr/>
            </a:pPr>
            <a:endParaRPr lang="en-GB" sz="1067" b="1" baseline="300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B458CA-E39F-43F2-A20B-4FDF7E107D89}"/>
              </a:ext>
            </a:extLst>
          </p:cNvPr>
          <p:cNvSpPr txBox="1"/>
          <p:nvPr/>
        </p:nvSpPr>
        <p:spPr>
          <a:xfrm>
            <a:off x="9421275" y="3719253"/>
            <a:ext cx="2107644" cy="11664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spcBef>
                <a:spcPts val="467"/>
              </a:spcBef>
              <a:defRPr/>
            </a:pPr>
            <a:r>
              <a:rPr lang="en-GB" sz="26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+4.1</a:t>
            </a:r>
          </a:p>
          <a:p>
            <a:pPr defTabSz="914377">
              <a:spcBef>
                <a:spcPts val="333"/>
              </a:spcBef>
              <a:defRPr/>
            </a:pPr>
            <a:r>
              <a:rPr lang="en-GB" sz="10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mL /min /1.73 m</a:t>
            </a:r>
            <a:r>
              <a:rPr lang="en-GB" sz="1067" b="1" baseline="30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pPr defTabSz="914377">
              <a:spcBef>
                <a:spcPts val="333"/>
              </a:spcBef>
              <a:defRPr/>
            </a:pPr>
            <a:r>
              <a:rPr lang="en-US" sz="10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GC-based </a:t>
            </a:r>
            <a:br>
              <a:rPr lang="en-US" sz="10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067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regimen </a:t>
            </a:r>
            <a:r>
              <a:rPr lang="en-US" sz="1067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 = 125*)</a:t>
            </a:r>
          </a:p>
          <a:p>
            <a:pPr defTabSz="914377">
              <a:spcBef>
                <a:spcPts val="600"/>
              </a:spcBef>
              <a:defRPr/>
            </a:pPr>
            <a:endParaRPr lang="en-GB" sz="1067" b="1" baseline="30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Down Arrow 33">
            <a:extLst>
              <a:ext uri="{FF2B5EF4-FFF2-40B4-BE49-F238E27FC236}">
                <a16:creationId xmlns:a16="http://schemas.microsoft.com/office/drawing/2014/main" id="{B9C2DF2D-0644-4EA1-A299-4EBDBB194D1F}"/>
              </a:ext>
            </a:extLst>
          </p:cNvPr>
          <p:cNvSpPr/>
          <p:nvPr/>
        </p:nvSpPr>
        <p:spPr>
          <a:xfrm rot="10800000">
            <a:off x="9021299" y="2624979"/>
            <a:ext cx="361827" cy="27439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 defTabSz="914377"/>
            <a:endParaRPr lang="en-US" sz="1351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45" name="Down Arrow 34">
            <a:extLst>
              <a:ext uri="{FF2B5EF4-FFF2-40B4-BE49-F238E27FC236}">
                <a16:creationId xmlns:a16="http://schemas.microsoft.com/office/drawing/2014/main" id="{2BE338F5-CCB5-4CB5-A5D9-B15D2259B32C}"/>
              </a:ext>
            </a:extLst>
          </p:cNvPr>
          <p:cNvSpPr/>
          <p:nvPr/>
        </p:nvSpPr>
        <p:spPr>
          <a:xfrm rot="10800000">
            <a:off x="8996147" y="3843385"/>
            <a:ext cx="361827" cy="15035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 defTabSz="914377"/>
            <a:endParaRPr lang="en-US" sz="1351" dirty="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E19B86-06CC-4726-8D24-10C66FAF1A52}"/>
              </a:ext>
            </a:extLst>
          </p:cNvPr>
          <p:cNvSpPr txBox="1">
            <a:spLocks/>
          </p:cNvSpPr>
          <p:nvPr/>
        </p:nvSpPr>
        <p:spPr bwMode="gray">
          <a:xfrm>
            <a:off x="3831774" y="1196947"/>
            <a:ext cx="7609917" cy="396000"/>
          </a:xfrm>
          <a:custGeom>
            <a:avLst/>
            <a:gdLst>
              <a:gd name="connsiteX0" fmla="*/ 0 w 5402235"/>
              <a:gd name="connsiteY0" fmla="*/ 0 h 396000"/>
              <a:gd name="connsiteX1" fmla="*/ 5402235 w 5402235"/>
              <a:gd name="connsiteY1" fmla="*/ 0 h 396000"/>
              <a:gd name="connsiteX2" fmla="*/ 5173635 w 5402235"/>
              <a:gd name="connsiteY2" fmla="*/ 396000 h 396000"/>
              <a:gd name="connsiteX3" fmla="*/ 0 w 5402235"/>
              <a:gd name="connsiteY3" fmla="*/ 396000 h 396000"/>
              <a:gd name="connsiteX4" fmla="*/ 0 w 5402235"/>
              <a:gd name="connsiteY4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235" h="396000">
                <a:moveTo>
                  <a:pt x="0" y="0"/>
                </a:moveTo>
                <a:lnTo>
                  <a:pt x="5402235" y="0"/>
                </a:lnTo>
                <a:lnTo>
                  <a:pt x="5173635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8000" anchor="ctr">
            <a:noAutofit/>
          </a:bodyPr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0700" indent="-2413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317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2200" indent="-2444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8100" indent="-2317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6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IMPROVEMENTS IN eGFR TO WEEK 52</a:t>
            </a:r>
            <a:r>
              <a:rPr lang="en-GB" sz="1600" b="1" baseline="30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935B9A-9B09-42A8-B0F3-4FD566FA2DF5}"/>
              </a:ext>
            </a:extLst>
          </p:cNvPr>
          <p:cNvSpPr txBox="1">
            <a:spLocks/>
          </p:cNvSpPr>
          <p:nvPr/>
        </p:nvSpPr>
        <p:spPr bwMode="gray">
          <a:xfrm>
            <a:off x="479428" y="1196947"/>
            <a:ext cx="3135329" cy="396000"/>
          </a:xfrm>
          <a:custGeom>
            <a:avLst/>
            <a:gdLst>
              <a:gd name="connsiteX0" fmla="*/ 0 w 5416301"/>
              <a:gd name="connsiteY0" fmla="*/ 0 h 396000"/>
              <a:gd name="connsiteX1" fmla="*/ 5416301 w 5416301"/>
              <a:gd name="connsiteY1" fmla="*/ 0 h 396000"/>
              <a:gd name="connsiteX2" fmla="*/ 5187701 w 5416301"/>
              <a:gd name="connsiteY2" fmla="*/ 396000 h 396000"/>
              <a:gd name="connsiteX3" fmla="*/ 0 w 5416301"/>
              <a:gd name="connsiteY3" fmla="*/ 396000 h 396000"/>
              <a:gd name="connsiteX4" fmla="*/ 0 w 5416301"/>
              <a:gd name="connsiteY4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301" h="396000">
                <a:moveTo>
                  <a:pt x="0" y="0"/>
                </a:moveTo>
                <a:lnTo>
                  <a:pt x="5416301" y="0"/>
                </a:lnTo>
                <a:lnTo>
                  <a:pt x="5187701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8000" anchor="ctr">
            <a:noAutofit/>
          </a:bodyPr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0700" indent="-2413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317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2200" indent="-2444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8100" indent="-2317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1067"/>
              </a:spcBef>
              <a:buNone/>
            </a:pPr>
            <a:r>
              <a:rPr lang="en-GB" sz="1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DECREASED UACR AT WEEK 4</a:t>
            </a:r>
            <a:r>
              <a:rPr lang="en-GB" sz="1400" b="1" baseline="30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421E0B-B9FE-4F41-B6E3-25A968C69B7C}"/>
              </a:ext>
            </a:extLst>
          </p:cNvPr>
          <p:cNvSpPr/>
          <p:nvPr/>
        </p:nvSpPr>
        <p:spPr>
          <a:xfrm>
            <a:off x="4295775" y="5889623"/>
            <a:ext cx="3865343" cy="369332"/>
          </a:xfrm>
          <a:prstGeom prst="rect">
            <a:avLst/>
          </a:prstGeom>
        </p:spPr>
        <p:txBody>
          <a:bodyPr wrap="square" lIns="46800" rIns="90000">
            <a:spAutoFit/>
          </a:bodyPr>
          <a:lstStyle/>
          <a:p>
            <a:pPr defTabSz="914377"/>
            <a:r>
              <a:rPr lang="en-US" sz="900">
                <a:solidFill>
                  <a:srgbClr val="3B3B3A"/>
                </a:solidFill>
                <a:latin typeface="Century Gothic" panose="020F0302020204030204"/>
              </a:rPr>
              <a:t>Mean eGFR at baseline: 44.6</a:t>
            </a:r>
            <a:r>
              <a:rPr lang="en-GB" sz="900">
                <a:solidFill>
                  <a:srgbClr val="3B3B3A"/>
                </a:solidFill>
                <a:latin typeface="Century Gothic" panose="020F0302020204030204"/>
              </a:rPr>
              <a:t> and 45.6 mL/min/1.73 m</a:t>
            </a:r>
            <a:r>
              <a:rPr lang="en-GB" sz="900" baseline="30000">
                <a:solidFill>
                  <a:srgbClr val="3B3B3A"/>
                </a:solidFill>
                <a:latin typeface="Century Gothic" panose="020F0302020204030204"/>
              </a:rPr>
              <a:t>2</a:t>
            </a:r>
            <a:r>
              <a:rPr lang="en-GB" sz="900">
                <a:solidFill>
                  <a:srgbClr val="3B3B3A"/>
                </a:solidFill>
                <a:latin typeface="Century Gothic" panose="020F0302020204030204"/>
              </a:rPr>
              <a:t> in </a:t>
            </a:r>
            <a:r>
              <a:rPr lang="en-GB" sz="900" err="1">
                <a:solidFill>
                  <a:srgbClr val="3B3B3A"/>
                </a:solidFill>
                <a:latin typeface="Century Gothic" panose="020F0302020204030204"/>
              </a:rPr>
              <a:t>avacopan</a:t>
            </a:r>
            <a:r>
              <a:rPr lang="en-GB" sz="900">
                <a:solidFill>
                  <a:srgbClr val="3B3B3A"/>
                </a:solidFill>
                <a:latin typeface="Century Gothic" panose="020F0302020204030204"/>
              </a:rPr>
              <a:t>-based and GC-based regimen groups, respectively</a:t>
            </a:r>
            <a:r>
              <a:rPr lang="en-GB" sz="900" baseline="30000">
                <a:solidFill>
                  <a:srgbClr val="3B3B3A"/>
                </a:solidFill>
                <a:latin typeface="Century Gothic" panose="020F0302020204030204"/>
              </a:rPr>
              <a:t>1</a:t>
            </a:r>
            <a:endParaRPr lang="en-US" sz="900" baseline="30000">
              <a:solidFill>
                <a:srgbClr val="3B3B3A"/>
              </a:solidFill>
              <a:latin typeface="Century Gothic" panose="020F03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F30B4A-C12C-3DBE-89FA-339358D1202E}"/>
              </a:ext>
            </a:extLst>
          </p:cNvPr>
          <p:cNvSpPr txBox="1"/>
          <p:nvPr/>
        </p:nvSpPr>
        <p:spPr>
          <a:xfrm>
            <a:off x="10792266" y="2908833"/>
            <a:ext cx="1555816" cy="91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GB" sz="1067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Treatment difference: </a:t>
            </a:r>
          </a:p>
          <a:p>
            <a:pPr defTabSz="914377"/>
            <a:r>
              <a:rPr lang="en-GB" sz="1067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3.2 ml/min/1.73m</a:t>
            </a:r>
            <a:r>
              <a:rPr lang="en-GB" sz="1067" b="1" baseline="30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sz="1067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defTabSz="914377"/>
            <a:r>
              <a:rPr lang="en-GB" sz="1067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(95% CI 0.3–6.1)</a:t>
            </a:r>
            <a:r>
              <a:rPr lang="en-GB" sz="1067" baseline="30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pPr defTabSz="914377"/>
            <a:r>
              <a:rPr lang="en-GB" sz="1067" i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GB" sz="1067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0.029</a:t>
            </a:r>
            <a:r>
              <a:rPr lang="en-GB" sz="1067" baseline="30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2,3</a:t>
            </a:r>
            <a:endParaRPr lang="en-GB" sz="1067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2940ECF-E0C7-6167-5BF6-AE354B387FB4}"/>
              </a:ext>
            </a:extLst>
          </p:cNvPr>
          <p:cNvSpPr/>
          <p:nvPr/>
        </p:nvSpPr>
        <p:spPr>
          <a:xfrm>
            <a:off x="10564832" y="2810247"/>
            <a:ext cx="210616" cy="1124021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3B3B3A"/>
              </a:solidFill>
              <a:latin typeface="Century Gothic" panose="020F03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DE73E2-5CAF-9CD5-C21E-1FB3245EB7F6}"/>
              </a:ext>
            </a:extLst>
          </p:cNvPr>
          <p:cNvGrpSpPr/>
          <p:nvPr/>
        </p:nvGrpSpPr>
        <p:grpSpPr>
          <a:xfrm>
            <a:off x="3465922" y="1592947"/>
            <a:ext cx="5766116" cy="4853839"/>
            <a:chOff x="3076191" y="1194710"/>
            <a:chExt cx="4541219" cy="36403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B50839-121B-EE14-202F-DF0F8C259CE7}"/>
                </a:ext>
              </a:extLst>
            </p:cNvPr>
            <p:cNvSpPr/>
            <p:nvPr/>
          </p:nvSpPr>
          <p:spPr>
            <a:xfrm>
              <a:off x="3558237" y="1194710"/>
              <a:ext cx="129620" cy="3408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425C061-21FB-4D96-B5AC-8D89DEEE5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076191" y="1386850"/>
              <a:ext cx="4541219" cy="344823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11616B-5779-E028-8603-19842278809C}"/>
                </a:ext>
              </a:extLst>
            </p:cNvPr>
            <p:cNvSpPr txBox="1"/>
            <p:nvPr/>
          </p:nvSpPr>
          <p:spPr>
            <a:xfrm rot="16200000">
              <a:off x="2570155" y="2679449"/>
              <a:ext cx="1792514" cy="3313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GB" sz="1067" b="1" dirty="0">
                  <a:solidFill>
                    <a:srgbClr val="3B3B3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LSM ± SE change vs baseline in eGFR (mL/min/1.73m</a:t>
              </a:r>
              <a:r>
                <a:rPr lang="en-GB" sz="1067" b="1" baseline="30000" dirty="0">
                  <a:solidFill>
                    <a:srgbClr val="3B3B3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r>
                <a:rPr lang="en-GB" sz="1067" b="1" dirty="0">
                  <a:solidFill>
                    <a:srgbClr val="3B3B3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)  </a:t>
              </a:r>
              <a:endParaRPr lang="en-GB" sz="933" b="1" dirty="0">
                <a:solidFill>
                  <a:srgbClr val="3B3B3A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54E7F3-AF25-D0DA-101D-6B45F7F4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00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dirty="0" err="1">
                <a:latin typeface="Helvetica"/>
                <a:cs typeface="Helvetica"/>
              </a:rPr>
              <a:t>Avacopan</a:t>
            </a:r>
            <a:r>
              <a:rPr lang="en-GB" sz="2800" dirty="0">
                <a:latin typeface="Helvetica"/>
                <a:cs typeface="Helvetica"/>
              </a:rPr>
              <a:t>-Based Regimen Resulted in Greater Improvements in Renal Function VS GC-Based Regimen</a:t>
            </a:r>
            <a:endParaRPr lang="en-US" sz="2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C4BBE2-48E6-1202-BB3C-2E3C3E954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445373"/>
              </p:ext>
            </p:extLst>
          </p:nvPr>
        </p:nvGraphicFramePr>
        <p:xfrm>
          <a:off x="1298861" y="4094765"/>
          <a:ext cx="2606825" cy="158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5E7009-7663-F0AB-373D-5CEDDD09D876}"/>
              </a:ext>
            </a:extLst>
          </p:cNvPr>
          <p:cNvSpPr txBox="1"/>
          <p:nvPr/>
        </p:nvSpPr>
        <p:spPr>
          <a:xfrm>
            <a:off x="2372901" y="4628992"/>
            <a:ext cx="462459" cy="55680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lnSpc>
                <a:spcPts val="1520"/>
              </a:lnSpc>
            </a:pPr>
            <a:r>
              <a:rPr lang="en-US" sz="1600" b="1" dirty="0">
                <a:solidFill>
                  <a:schemeClr val="accent2"/>
                </a:solidFill>
                <a:latin typeface="Helvetica" pitchFamily="2" charset="0"/>
              </a:rPr>
              <a:t>No</a:t>
            </a:r>
            <a:br>
              <a:rPr lang="en-US" sz="1600" b="1" dirty="0">
                <a:solidFill>
                  <a:schemeClr val="accent2"/>
                </a:solidFill>
                <a:latin typeface="Helvetica" pitchFamily="2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Helvetica" pitchFamily="2" charset="0"/>
              </a:rPr>
              <a:t>change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76C956-A096-7829-E17C-81C2B9E4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989749"/>
              </p:ext>
            </p:extLst>
          </p:nvPr>
        </p:nvGraphicFramePr>
        <p:xfrm>
          <a:off x="-63864" y="1894947"/>
          <a:ext cx="2606825" cy="158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EB6A3F7-525E-ED7D-EA1D-A2B3D2CF7DCA}"/>
              </a:ext>
            </a:extLst>
          </p:cNvPr>
          <p:cNvSpPr txBox="1"/>
          <p:nvPr/>
        </p:nvSpPr>
        <p:spPr>
          <a:xfrm>
            <a:off x="1010176" y="2433324"/>
            <a:ext cx="462459" cy="55680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lnSpc>
                <a:spcPts val="1500"/>
              </a:lnSpc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</a:rPr>
              <a:t>40%</a:t>
            </a:r>
            <a:br>
              <a:rPr lang="en-US" sz="1400" b="1" dirty="0">
                <a:solidFill>
                  <a:schemeClr val="accent2"/>
                </a:solidFill>
                <a:latin typeface="Helvetica" pitchFamily="2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Helvetica" pitchFamily="2" charset="0"/>
              </a:rPr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371070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28D38-EF28-72AC-CB31-D5127DD72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7">
            <a:extLst>
              <a:ext uri="{FF2B5EF4-FFF2-40B4-BE49-F238E27FC236}">
                <a16:creationId xmlns:a16="http://schemas.microsoft.com/office/drawing/2014/main" id="{CCF86D03-9A1D-E523-3844-E8E8D64DD52D}"/>
              </a:ext>
            </a:extLst>
          </p:cNvPr>
          <p:cNvSpPr txBox="1"/>
          <p:nvPr/>
        </p:nvSpPr>
        <p:spPr>
          <a:xfrm>
            <a:off x="838200" y="6338187"/>
            <a:ext cx="955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545454"/>
                </a:solidFill>
                <a:latin typeface="Helvetica" pitchFamily="2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Patel NJ, et al. </a:t>
            </a:r>
            <a:r>
              <a:rPr lang="de-DE" sz="1000" i="1">
                <a:solidFill>
                  <a:srgbClr val="545454"/>
                </a:solidFill>
                <a:latin typeface="Helvetica" pitchFamily="2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Lancet Rheumatol. </a:t>
            </a:r>
            <a:r>
              <a:rPr lang="de-DE" sz="1000">
                <a:solidFill>
                  <a:srgbClr val="545454"/>
                </a:solidFill>
                <a:latin typeface="Helvetica" pitchFamily="2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2023;5(3):e130-e138.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545454"/>
                </a:solidFill>
                <a:latin typeface="Helvetica" pitchFamily="2" charset="0"/>
                <a:cs typeface="Arial" panose="020B0604020202020204" pitchFamily="34" charset="0"/>
              </a:rPr>
              <a:t>Jayne DRW, et al. </a:t>
            </a:r>
            <a:r>
              <a:rPr lang="en-GB" sz="1000" i="1">
                <a:solidFill>
                  <a:srgbClr val="545454"/>
                </a:solidFill>
                <a:latin typeface="Helvetica" pitchFamily="2" charset="0"/>
                <a:cs typeface="Arial" panose="020B0604020202020204" pitchFamily="34" charset="0"/>
              </a:rPr>
              <a:t>N Engl J Med. </a:t>
            </a:r>
            <a:r>
              <a:rPr lang="en-GB" sz="1000">
                <a:solidFill>
                  <a:srgbClr val="545454"/>
                </a:solidFill>
                <a:latin typeface="Helvetica" pitchFamily="2" charset="0"/>
                <a:cs typeface="Arial" panose="020B0604020202020204" pitchFamily="34" charset="0"/>
              </a:rPr>
              <a:t>2021;384(7):599-609. </a:t>
            </a:r>
            <a:endParaRPr lang="de-DE" sz="1000">
              <a:solidFill>
                <a:srgbClr val="545454"/>
              </a:solidFill>
              <a:latin typeface="Helvetica" pitchFamily="2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64C9A05-78FE-23F8-6361-7F95FF68179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661388"/>
            <a:ext cx="5976003" cy="4639245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EB0307-CB00-5659-D0FD-E53790E3C49D}"/>
              </a:ext>
            </a:extLst>
          </p:cNvPr>
          <p:cNvSpPr/>
          <p:nvPr/>
        </p:nvSpPr>
        <p:spPr>
          <a:xfrm>
            <a:off x="5993921" y="4937321"/>
            <a:ext cx="533251" cy="6492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399B8-A407-C397-DA7E-A49A1EEFFFC7}"/>
              </a:ext>
            </a:extLst>
          </p:cNvPr>
          <p:cNvCxnSpPr>
            <a:cxnSpLocks/>
          </p:cNvCxnSpPr>
          <p:nvPr/>
        </p:nvCxnSpPr>
        <p:spPr>
          <a:xfrm>
            <a:off x="6247296" y="4925584"/>
            <a:ext cx="0" cy="24697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A3C4A2-3E18-F248-E714-420F67F28DF3}"/>
              </a:ext>
            </a:extLst>
          </p:cNvPr>
          <p:cNvCxnSpPr>
            <a:cxnSpLocks/>
          </p:cNvCxnSpPr>
          <p:nvPr/>
        </p:nvCxnSpPr>
        <p:spPr>
          <a:xfrm>
            <a:off x="6205428" y="5172561"/>
            <a:ext cx="814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1FE3CB3-7B30-B787-6E63-CA70812DBCC5}"/>
              </a:ext>
            </a:extLst>
          </p:cNvPr>
          <p:cNvSpPr/>
          <p:nvPr/>
        </p:nvSpPr>
        <p:spPr>
          <a:xfrm>
            <a:off x="4711760" y="5015161"/>
            <a:ext cx="536922" cy="5713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E2D79-8511-C696-F2A7-A8E369E0679A}"/>
              </a:ext>
            </a:extLst>
          </p:cNvPr>
          <p:cNvCxnSpPr>
            <a:cxnSpLocks/>
          </p:cNvCxnSpPr>
          <p:nvPr/>
        </p:nvCxnSpPr>
        <p:spPr>
          <a:xfrm>
            <a:off x="4971512" y="5015161"/>
            <a:ext cx="0" cy="21736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E099061-5FEF-ECE5-EF0D-61370C0F27D3}"/>
              </a:ext>
            </a:extLst>
          </p:cNvPr>
          <p:cNvSpPr/>
          <p:nvPr/>
        </p:nvSpPr>
        <p:spPr>
          <a:xfrm>
            <a:off x="3413599" y="3316733"/>
            <a:ext cx="545548" cy="22697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942CA7-BAC4-D6DB-1E87-8718D672B4B0}"/>
              </a:ext>
            </a:extLst>
          </p:cNvPr>
          <p:cNvSpPr/>
          <p:nvPr/>
        </p:nvSpPr>
        <p:spPr>
          <a:xfrm>
            <a:off x="2136299" y="4104146"/>
            <a:ext cx="527459" cy="14823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38423-24BC-45F4-B70F-6E55DB0167C3}"/>
              </a:ext>
            </a:extLst>
          </p:cNvPr>
          <p:cNvCxnSpPr>
            <a:cxnSpLocks/>
          </p:cNvCxnSpPr>
          <p:nvPr/>
        </p:nvCxnSpPr>
        <p:spPr>
          <a:xfrm rot="60000">
            <a:off x="2396788" y="4104146"/>
            <a:ext cx="4350" cy="2223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1EEECF-0518-6351-5B11-208F36AF04C2}"/>
              </a:ext>
            </a:extLst>
          </p:cNvPr>
          <p:cNvCxnSpPr>
            <a:cxnSpLocks/>
          </p:cNvCxnSpPr>
          <p:nvPr/>
        </p:nvCxnSpPr>
        <p:spPr>
          <a:xfrm>
            <a:off x="4928108" y="5232525"/>
            <a:ext cx="814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AE0D8E-F9A9-BE4C-A892-A59AF601D74E}"/>
              </a:ext>
            </a:extLst>
          </p:cNvPr>
          <p:cNvCxnSpPr>
            <a:cxnSpLocks/>
          </p:cNvCxnSpPr>
          <p:nvPr/>
        </p:nvCxnSpPr>
        <p:spPr>
          <a:xfrm>
            <a:off x="2355745" y="4328549"/>
            <a:ext cx="814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C6F66F-646F-0095-4600-D90FEDD17C16}"/>
              </a:ext>
            </a:extLst>
          </p:cNvPr>
          <p:cNvCxnSpPr>
            <a:cxnSpLocks/>
          </p:cNvCxnSpPr>
          <p:nvPr/>
        </p:nvCxnSpPr>
        <p:spPr>
          <a:xfrm>
            <a:off x="3637675" y="3539130"/>
            <a:ext cx="814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8012FC-EF90-4656-6BDB-6512EFA0ABF5}"/>
              </a:ext>
            </a:extLst>
          </p:cNvPr>
          <p:cNvCxnSpPr>
            <a:cxnSpLocks/>
          </p:cNvCxnSpPr>
          <p:nvPr/>
        </p:nvCxnSpPr>
        <p:spPr>
          <a:xfrm>
            <a:off x="3679835" y="3316733"/>
            <a:ext cx="4350" cy="2223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E95429C-4E20-1C95-0A66-C50302752122}"/>
              </a:ext>
            </a:extLst>
          </p:cNvPr>
          <p:cNvSpPr/>
          <p:nvPr/>
        </p:nvSpPr>
        <p:spPr>
          <a:xfrm>
            <a:off x="5390244" y="2378635"/>
            <a:ext cx="101112" cy="1109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EABDB792-C0AB-4E85-892D-C09FBA8DC235}"/>
              </a:ext>
            </a:extLst>
          </p:cNvPr>
          <p:cNvSpPr txBox="1">
            <a:spLocks/>
          </p:cNvSpPr>
          <p:nvPr/>
        </p:nvSpPr>
        <p:spPr>
          <a:xfrm>
            <a:off x="525296" y="331236"/>
            <a:ext cx="11141408" cy="99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sz="3400">
                <a:latin typeface="Helvetica" panose="020B0604020202020204" pitchFamily="34" charset="0"/>
                <a:cs typeface="Helvetica" panose="020B0604020202020204" pitchFamily="34" charset="0"/>
              </a:rPr>
              <a:t>Avacopan-Based Regimen Resulted in Reduced Glucocorticoid Toxicity Scores and Improved Quality of Life</a:t>
            </a:r>
            <a:r>
              <a:rPr lang="en-GB" sz="3600">
                <a:latin typeface="Helvetica" panose="020B0604020202020204" pitchFamily="34" charset="0"/>
                <a:cs typeface="Helvetica" panose="020B0604020202020204" pitchFamily="34" charset="0"/>
              </a:rPr>
              <a:t> VS GC-Based regimen</a:t>
            </a:r>
            <a:endParaRPr lang="en-US" sz="3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Content Placeholder 11">
            <a:extLst>
              <a:ext uri="{FF2B5EF4-FFF2-40B4-BE49-F238E27FC236}">
                <a16:creationId xmlns:a16="http://schemas.microsoft.com/office/drawing/2014/main" id="{1D68B0A9-77DC-62CB-271F-95DA2A52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95" y="1628744"/>
            <a:ext cx="4393613" cy="50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9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344D0-04AF-FDBC-E365-EF0F82FFC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1" r="17917" b="-1098"/>
          <a:stretch/>
        </p:blipFill>
        <p:spPr>
          <a:xfrm>
            <a:off x="2502848" y="1923032"/>
            <a:ext cx="6003199" cy="43605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1FDFB3-660A-4B98-D1A8-6CAAF9FD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0814"/>
            <a:ext cx="10515600" cy="1325563"/>
          </a:xfrm>
        </p:spPr>
        <p:txBody>
          <a:bodyPr/>
          <a:lstStyle/>
          <a:p>
            <a:r>
              <a:rPr lang="en-GB" sz="4400" b="1" i="0" u="none" strike="noStrike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ADVOCATE Trial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379C-56B7-6DAD-F736-10EAB3847D0D}"/>
              </a:ext>
            </a:extLst>
          </p:cNvPr>
          <p:cNvSpPr txBox="1">
            <a:spLocks/>
          </p:cNvSpPr>
          <p:nvPr/>
        </p:nvSpPr>
        <p:spPr>
          <a:xfrm>
            <a:off x="838200" y="862367"/>
            <a:ext cx="11106150" cy="109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"/>
                <a:cs typeface="Arial"/>
              </a:rPr>
              <a:t>265 patients with ANCA-associated glomerulonephritis</a:t>
            </a:r>
          </a:p>
          <a:p>
            <a:r>
              <a:rPr lang="en-US" sz="2400" dirty="0">
                <a:latin typeface="Helvetica"/>
                <a:cs typeface="Arial"/>
              </a:rPr>
              <a:t>50 patients with an eGFR &lt; 20 mL/min/1.73 m</a:t>
            </a:r>
            <a:r>
              <a:rPr lang="en-US" sz="2400" baseline="30000" dirty="0">
                <a:latin typeface="Helvetica"/>
                <a:cs typeface="Arial"/>
              </a:rPr>
              <a:t>2</a:t>
            </a:r>
          </a:p>
          <a:p>
            <a:endParaRPr lang="en-GB" sz="1200" b="1" dirty="0">
              <a:cs typeface="Arial" panose="020B0604020202020204" pitchFamily="34" charset="0"/>
            </a:endParaRP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47AB1B23-0445-F3D3-D7E7-67B9B215C8D2}"/>
              </a:ext>
            </a:extLst>
          </p:cNvPr>
          <p:cNvSpPr txBox="1"/>
          <p:nvPr/>
        </p:nvSpPr>
        <p:spPr>
          <a:xfrm>
            <a:off x="841540" y="6175948"/>
            <a:ext cx="1214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ANCA,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antineutrophil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cytoplasmic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antibody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eGFR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estimated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glomerular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filtration rate.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Cortázar FB, et al. </a:t>
            </a:r>
            <a:r>
              <a:rPr lang="fr-FR" altLang="fr-FR" sz="1000" i="1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Kidney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 Rep. 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2023;8(4):860-870. </a:t>
            </a:r>
            <a:r>
              <a:rPr lang="fr-FR" altLang="fr-FR" sz="1000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Jayne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DRW, et al. 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fr-FR" altLang="fr-FR" sz="1000" i="1" dirty="0" err="1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Engl</a:t>
            </a:r>
            <a:r>
              <a:rPr lang="fr-FR" altLang="fr-FR" sz="1000" i="1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 Med</a:t>
            </a:r>
            <a:r>
              <a:rPr lang="fr-FR" altLang="fr-FR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000" dirty="0">
                <a:solidFill>
                  <a:srgbClr val="5454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2021;384(7):599-609.</a:t>
            </a:r>
            <a:endParaRPr lang="de-DE" sz="1000" dirty="0">
              <a:solidFill>
                <a:srgbClr val="545454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C03A0B-E337-F9C8-7DE5-8AAB83386060}"/>
              </a:ext>
            </a:extLst>
          </p:cNvPr>
          <p:cNvSpPr/>
          <p:nvPr/>
        </p:nvSpPr>
        <p:spPr>
          <a:xfrm>
            <a:off x="8634733" y="2225253"/>
            <a:ext cx="2410791" cy="122905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Improvements in eGFR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F622D-6BB5-A66D-1412-8492F76221D2}"/>
              </a:ext>
            </a:extLst>
          </p:cNvPr>
          <p:cNvSpPr txBox="1"/>
          <p:nvPr/>
        </p:nvSpPr>
        <p:spPr>
          <a:xfrm rot="-5400000">
            <a:off x="2503696" y="2590131"/>
            <a:ext cx="275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637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89FC-9D44-C1A0-A75F-F3B4FDCC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72303-A1D8-9814-9471-F2D03BBD4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92" y="5798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dirty="0">
              <a:latin typeface="Helvetica"/>
              <a:cs typeface="Helvetica"/>
            </a:endParaRPr>
          </a:p>
          <a:p>
            <a:pPr lvl="1"/>
            <a:endParaRPr lang="sv-SE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433AA-688C-3D7F-C860-8C83F6C12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25584"/>
            <a:ext cx="9211408" cy="200819"/>
          </a:xfrm>
        </p:spPr>
        <p:txBody>
          <a:bodyPr lIns="91440" tIns="45720" rIns="91440" bIns="45720" anchor="t"/>
          <a:lstStyle/>
          <a:p>
            <a:r>
              <a:rPr lang="en-US" sz="1000">
                <a:solidFill>
                  <a:srgbClr val="545454"/>
                </a:solidFill>
                <a:latin typeface="Helvetica"/>
                <a:cs typeface="Helvetica"/>
              </a:rPr>
              <a:t>Barr B, et al. </a:t>
            </a:r>
            <a:r>
              <a:rPr lang="en-US" sz="1000" i="1">
                <a:solidFill>
                  <a:srgbClr val="545454"/>
                </a:solidFill>
                <a:latin typeface="Helvetica"/>
                <a:cs typeface="Helvetica"/>
              </a:rPr>
              <a:t>Kidney Int Rep</a:t>
            </a:r>
            <a:r>
              <a:rPr lang="en-US" sz="1000">
                <a:solidFill>
                  <a:srgbClr val="545454"/>
                </a:solidFill>
                <a:latin typeface="Helvetica"/>
                <a:cs typeface="Helvetica"/>
              </a:rPr>
              <a:t>. 2024;9(4):P1115-P1118.</a:t>
            </a:r>
            <a:endParaRPr lang="en-US" sz="1000">
              <a:solidFill>
                <a:srgbClr val="54545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FFC44-91B7-65E8-297E-10647A321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9" r="2955" b="8269"/>
          <a:stretch/>
        </p:blipFill>
        <p:spPr>
          <a:xfrm>
            <a:off x="2217526" y="1618286"/>
            <a:ext cx="6072231" cy="45126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E36988-A0DE-E872-B134-517348DBA26B}"/>
              </a:ext>
            </a:extLst>
          </p:cNvPr>
          <p:cNvSpPr txBox="1">
            <a:spLocks/>
          </p:cNvSpPr>
          <p:nvPr/>
        </p:nvSpPr>
        <p:spPr>
          <a:xfrm>
            <a:off x="838200" y="210790"/>
            <a:ext cx="11927637" cy="141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Use of Avacopan in Patients With Antineutrophil Cytoplasmic Antibody-Associated Vasculitis and Est. Glomerular Filtration Rate &lt;15 mL/min per 1.73 m</a:t>
            </a:r>
            <a:r>
              <a:rPr lang="en-US" sz="3200" baseline="30000" dirty="0"/>
              <a:t>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42AE8-7A22-C5BA-CB27-AED19C0F0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89" r="9724" b="2818"/>
          <a:stretch/>
        </p:blipFill>
        <p:spPr>
          <a:xfrm>
            <a:off x="2314384" y="6180345"/>
            <a:ext cx="5868446" cy="2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FAFF-B744-8A90-687D-92647103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40F306-1835-336F-E920-20D372876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2014" y="6313488"/>
            <a:ext cx="9211408" cy="544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eGFR, estimated glomerular filtration rate; UACR, urinary albumin-to-creatinine ratio.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Geetha D,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Ann Rheum Dis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2024;83(2):223-232.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057AD4E-5D55-D37E-1922-E492DB26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67230"/>
            <a:ext cx="10515600" cy="116305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/>
                <a:cs typeface="Helvetica"/>
              </a:rPr>
              <a:t>ADVOCATE Trial:</a:t>
            </a:r>
            <a:br>
              <a:rPr lang="en-US" dirty="0"/>
            </a:br>
            <a:r>
              <a:rPr lang="en-US" dirty="0">
                <a:latin typeface="Helvetica"/>
                <a:cs typeface="Helvetica"/>
              </a:rPr>
              <a:t>Avacopan and Prednisone Taper</a:t>
            </a:r>
            <a:endParaRPr lang="en-US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576F7DA2-10D3-4B03-1954-91E00FF47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4"/>
          <a:stretch/>
        </p:blipFill>
        <p:spPr>
          <a:xfrm>
            <a:off x="1035821" y="2097843"/>
            <a:ext cx="4443912" cy="3329874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BD4E4635-36E1-3F70-A211-3CA6B22A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204" y="1963267"/>
            <a:ext cx="5181600" cy="35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45454"/>
      </a:dk1>
      <a:lt1>
        <a:srgbClr val="FFFFFF"/>
      </a:lt1>
      <a:dk2>
        <a:srgbClr val="051647"/>
      </a:dk2>
      <a:lt2>
        <a:srgbClr val="E7E6E6"/>
      </a:lt2>
      <a:accent1>
        <a:srgbClr val="4EC8B6"/>
      </a:accent1>
      <a:accent2>
        <a:srgbClr val="051647"/>
      </a:accent2>
      <a:accent3>
        <a:srgbClr val="FF5757"/>
      </a:accent3>
      <a:accent4>
        <a:srgbClr val="FFD230"/>
      </a:accent4>
      <a:accent5>
        <a:srgbClr val="005244"/>
      </a:accent5>
      <a:accent6>
        <a:srgbClr val="0563C1"/>
      </a:accent6>
      <a:hlink>
        <a:srgbClr val="954F72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0">
      <a:dk1>
        <a:srgbClr val="000000"/>
      </a:dk1>
      <a:lt1>
        <a:srgbClr val="FFFFFF"/>
      </a:lt1>
      <a:dk2>
        <a:srgbClr val="051647"/>
      </a:dk2>
      <a:lt2>
        <a:srgbClr val="E7E6E6"/>
      </a:lt2>
      <a:accent1>
        <a:srgbClr val="FF5757"/>
      </a:accent1>
      <a:accent2>
        <a:srgbClr val="4EC8B6"/>
      </a:accent2>
      <a:accent3>
        <a:srgbClr val="FFD230"/>
      </a:accent3>
      <a:accent4>
        <a:srgbClr val="545454"/>
      </a:accent4>
      <a:accent5>
        <a:srgbClr val="363636"/>
      </a:accent5>
      <a:accent6>
        <a:srgbClr val="00524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CF54190E54D4FA3EB25844DFAAAD6" ma:contentTypeVersion="15" ma:contentTypeDescription="Create a new document." ma:contentTypeScope="" ma:versionID="45f001bf07839b2e0be127419a8ec10c">
  <xsd:schema xmlns:xsd="http://www.w3.org/2001/XMLSchema" xmlns:xs="http://www.w3.org/2001/XMLSchema" xmlns:p="http://schemas.microsoft.com/office/2006/metadata/properties" xmlns:ns1="http://schemas.microsoft.com/sharepoint/v3" xmlns:ns2="6d36001d-906c-42d8-9280-446ac03b1c48" xmlns:ns3="dcb28be7-24d8-4cdb-a726-a890cda06919" xmlns:ns4="67bf13cc-d55c-47cd-84b4-2ed70e73e42e" targetNamespace="http://schemas.microsoft.com/office/2006/metadata/properties" ma:root="true" ma:fieldsID="a05b9052b6b431e6f09e6f0391e09054" ns1:_="" ns2:_="" ns3:_="" ns4:_="">
    <xsd:import namespace="http://schemas.microsoft.com/sharepoint/v3"/>
    <xsd:import namespace="6d36001d-906c-42d8-9280-446ac03b1c48"/>
    <xsd:import namespace="dcb28be7-24d8-4cdb-a726-a890cda06919"/>
    <xsd:import namespace="67bf13cc-d55c-47cd-84b4-2ed70e73e42e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2:TaxCatchAll" minOccurs="0"/>
                <xsd:element ref="ns2:TaxCatchAllLabel" minOccurs="0"/>
                <xsd:element ref="ns1:DocumentSetDescription" minOccurs="0"/>
                <xsd:element ref="ns2:Client_x0020_Name"/>
                <xsd:element ref="ns2:Brand_x0020_Name"/>
                <xsd:element ref="ns2:jb4291d51d504da0b34e0839496c2755" minOccurs="0"/>
                <xsd:element ref="ns2:Opportunity_x0020_Number_x0020_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3:MediaServiceOCR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ma:taxonomy="true" ma:internalName="h17b8e17546742428aecc4bb79eff81d" ma:taxonomyFieldName="Therapeutic_x0020_Area" ma:displayName="Therapeutic Area" ma:default="" ma:fieldId="{117b8e17-5467-4242-8aec-c4bb79eff81d}" ma:sspId="8c65fd77-5e27-4e0a-8152-efffb3417915" ma:termSetId="0c7923f5-cfc4-4fef-acbc-3c8959049c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ma:displayName="Client Name" ma:default="" ma:internalName="Client_x0020_Name">
      <xsd:simpleType>
        <xsd:restriction base="dms:Text">
          <xsd:maxLength value="255"/>
        </xsd:restriction>
      </xsd:simpleType>
    </xsd:element>
    <xsd:element name="Brand_x0020_Name" ma:index="14" ma:displayName="Brand Name" ma:default="" ma:internalName="Brand_x0020_Name">
      <xsd:simpleType>
        <xsd:restriction base="dms:Text">
          <xsd:maxLength value="255"/>
        </xsd:restriction>
      </xsd:simpleType>
    </xsd:element>
    <xsd:element name="jb4291d51d504da0b34e0839496c2755" ma:index="15" ma:taxonomy="true" ma:internalName="jb4291d51d504da0b34e0839496c2755" ma:taxonomyFieldName="USH_x0020_Subsidiary" ma:displayName="USH Subsidiary" ma:indexed="true" ma:default="" ma:fieldId="{3b4291d5-1d50-4da0-b34e-0839496c2755}" ma:sspId="8c65fd77-5e27-4e0a-8152-efffb3417915" ma:termSetId="0a660219-f341-4f98-b205-afdb1498cc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portunity_x0020_Number_x0020_" ma:index="17" ma:displayName="Opportunity Number " ma:default="" ma:internalName="Opportunity_x0020_Number_x0020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28be7-24d8-4cdb-a726-a890cda06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f13cc-d55c-47cd-84b4-2ed70e73e42e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b28be7-24d8-4cdb-a726-a890cda06919">
      <Terms xmlns="http://schemas.microsoft.com/office/infopath/2007/PartnerControls"/>
    </lcf76f155ced4ddcb4097134ff3c332f>
    <SharedWithUsers xmlns="67bf13cc-d55c-47cd-84b4-2ed70e73e42e">
      <UserInfo>
        <DisplayName>Tom Dickson Admin</DisplayName>
        <AccountId>13</AccountId>
        <AccountType/>
      </UserInfo>
      <UserInfo>
        <DisplayName>Cindy Davidson</DisplayName>
        <AccountId>40</AccountId>
        <AccountType/>
      </UserInfo>
      <UserInfo>
        <DisplayName>IT Solutions</DisplayName>
        <AccountId>11</AccountId>
        <AccountType/>
      </UserInfo>
      <UserInfo>
        <DisplayName>Andrea Mathis</DisplayName>
        <AccountId>64</AccountId>
        <AccountType/>
      </UserInfo>
      <UserInfo>
        <DisplayName>Katie Sheridan</DisplayName>
        <AccountId>196</AccountId>
        <AccountType/>
      </UserInfo>
      <UserInfo>
        <DisplayName>Hany Ibrahim, MD</DisplayName>
        <AccountId>77</AccountId>
        <AccountType/>
      </UserInfo>
    </SharedWithUsers>
    <TaxCatchAll xmlns="6d36001d-906c-42d8-9280-446ac03b1c48">
      <Value>20</Value>
      <Value>18</Value>
    </TaxCatchAll>
    <DocumentSetDescription xmlns="http://schemas.microsoft.com/sharepoint/v3" xsi:nil="true"/>
    <jb4291d51d504da0b34e0839496c275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Medtelligence, Inc.</TermName>
          <TermId xmlns="http://schemas.microsoft.com/office/infopath/2007/PartnerControls">2dcdbc04-60dd-4e06-b480-7b55fb8ea153</TermId>
        </TermInfo>
      </Terms>
    </jb4291d51d504da0b34e0839496c2755>
    <Brand_x0020_Name xmlns="6d36001d-906c-42d8-9280-446ac03b1c48">Medtelligence</Brand_x0020_Name>
    <Opportunity_x0020_Number_x0020_ xmlns="6d36001d-906c-42d8-9280-446ac03b1c48">013979</Opportunity_x0020_Number_x0020_>
    <Client_x0020_Name xmlns="6d36001d-906c-42d8-9280-446ac03b1c48">CSL Vifor</Client_x0020_Name>
    <h17b8e17546742428aecc4bb79eff81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Nephrology</TermName>
          <TermId xmlns="http://schemas.microsoft.com/office/infopath/2007/PartnerControls">e646ccaa-c9b7-4908-89c0-15dc3b5dabb5</TermId>
        </TermInfo>
      </Terms>
    </h17b8e17546742428aecc4bb79eff81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C19404-9B26-43DC-BB6C-C366414443BD}">
  <ds:schemaRefs>
    <ds:schemaRef ds:uri="67bf13cc-d55c-47cd-84b4-2ed70e73e42e"/>
    <ds:schemaRef ds:uri="6d36001d-906c-42d8-9280-446ac03b1c48"/>
    <ds:schemaRef ds:uri="dcb28be7-24d8-4cdb-a726-a890cda069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1D0591-AC07-42A9-9C96-9ABDDE7C9061}">
  <ds:schemaRefs>
    <ds:schemaRef ds:uri="67bf13cc-d55c-47cd-84b4-2ed70e73e42e"/>
    <ds:schemaRef ds:uri="6d36001d-906c-42d8-9280-446ac03b1c48"/>
    <ds:schemaRef ds:uri="dcb28be7-24d8-4cdb-a726-a890cda069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389DAE-84F2-4391-A3B7-13A455BF5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1198</Words>
  <Application>Microsoft Office PowerPoint</Application>
  <PresentationFormat>Widescreen</PresentationFormat>
  <Paragraphs>127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Black</vt:lpstr>
      <vt:lpstr>Avenir Heavy</vt:lpstr>
      <vt:lpstr>Calibri</vt:lpstr>
      <vt:lpstr>Century Gothic</vt:lpstr>
      <vt:lpstr>Helvetica</vt:lpstr>
      <vt:lpstr>Office Theme</vt:lpstr>
      <vt:lpstr>1_Office Theme</vt:lpstr>
      <vt:lpstr>Alternative Complement Pathway</vt:lpstr>
      <vt:lpstr>PowerPoint Presentation</vt:lpstr>
      <vt:lpstr>PowerPoint Presentation</vt:lpstr>
      <vt:lpstr>PowerPoint Presentation</vt:lpstr>
      <vt:lpstr>Avacopan-Based Regimen Resulted in Greater Improvements in Renal Function VS GC-Based Regimen</vt:lpstr>
      <vt:lpstr>PowerPoint Presentation</vt:lpstr>
      <vt:lpstr>ADVOCATE Trial</vt:lpstr>
      <vt:lpstr>PowerPoint Presentation</vt:lpstr>
      <vt:lpstr>ADVOCATE Trial: Avacopan and Prednisone Taper</vt:lpstr>
      <vt:lpstr>KDIGO: AAV Guidelines 2024</vt:lpstr>
      <vt:lpstr>Using Avacopan First Line as an Alternative to GCs During Remission Induction </vt:lpstr>
      <vt:lpstr>Right Therapy for the Right Patient</vt:lpstr>
      <vt:lpstr>PowerPoint Presentation</vt:lpstr>
      <vt:lpstr>PowerPoint Presentation</vt:lpstr>
      <vt:lpstr>Quote by Stephen McAdoo, MD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Marshall</dc:creator>
  <cp:lastModifiedBy>Miranda Rafferty</cp:lastModifiedBy>
  <cp:revision>7</cp:revision>
  <dcterms:created xsi:type="dcterms:W3CDTF">2022-05-09T17:57:09Z</dcterms:created>
  <dcterms:modified xsi:type="dcterms:W3CDTF">2024-07-09T16:14:54Z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0x010100388CF54190E54D4FA3EB25844DFAAAD6</vt:lpwstr>
  </property>
  <property fmtid="{D5CDD505-2E9C-101B-9397-08002B2CF9AE}" pid="3" name="MediaServiceImageTags">
    <vt:lpwstr/>
  </property>
  <property fmtid="{D5CDD505-2E9C-101B-9397-08002B2CF9AE}" pid="4" name="USH Subsidiary">
    <vt:lpwstr>18</vt:lpwstr>
  </property>
  <property fmtid="{D5CDD505-2E9C-101B-9397-08002B2CF9AE}" pid="5" name="Opportunity Number">
    <vt:lpwstr>013979</vt:lpwstr>
  </property>
  <property fmtid="{D5CDD505-2E9C-101B-9397-08002B2CF9AE}" pid="6" name="Therapeutic Area">
    <vt:lpwstr>20</vt:lpwstr>
  </property>
</Properties>
</file>