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5"/>
    <p:sldMasterId id="2147483722" r:id="rId6"/>
    <p:sldMasterId id="2147483732" r:id="rId7"/>
  </p:sldMasterIdLst>
  <p:notesMasterIdLst>
    <p:notesMasterId r:id="rId80"/>
  </p:notesMasterIdLst>
  <p:handoutMasterIdLst>
    <p:handoutMasterId r:id="rId81"/>
  </p:handoutMasterIdLst>
  <p:sldIdLst>
    <p:sldId id="256" r:id="rId8"/>
    <p:sldId id="494" r:id="rId9"/>
    <p:sldId id="495" r:id="rId10"/>
    <p:sldId id="259" r:id="rId11"/>
    <p:sldId id="260" r:id="rId12"/>
    <p:sldId id="366" r:id="rId13"/>
    <p:sldId id="327" r:id="rId14"/>
    <p:sldId id="2134958994" r:id="rId15"/>
    <p:sldId id="2134959005" r:id="rId16"/>
    <p:sldId id="262" r:id="rId17"/>
    <p:sldId id="2147470491" r:id="rId18"/>
    <p:sldId id="291" r:id="rId19"/>
    <p:sldId id="2134959010" r:id="rId20"/>
    <p:sldId id="2134959011" r:id="rId21"/>
    <p:sldId id="2134959009" r:id="rId22"/>
    <p:sldId id="2134959022" r:id="rId23"/>
    <p:sldId id="2147470622" r:id="rId24"/>
    <p:sldId id="2134959012" r:id="rId25"/>
    <p:sldId id="2145707126" r:id="rId26"/>
    <p:sldId id="2147471450" r:id="rId27"/>
    <p:sldId id="2147471456" r:id="rId28"/>
    <p:sldId id="2147471457" r:id="rId29"/>
    <p:sldId id="2147469657" r:id="rId30"/>
    <p:sldId id="2134959019" r:id="rId31"/>
    <p:sldId id="2147469686" r:id="rId32"/>
    <p:sldId id="2147471458" r:id="rId33"/>
    <p:sldId id="2147471459" r:id="rId34"/>
    <p:sldId id="2147471460" r:id="rId35"/>
    <p:sldId id="2147471464" r:id="rId36"/>
    <p:sldId id="2147469788" r:id="rId37"/>
    <p:sldId id="2147469778" r:id="rId38"/>
    <p:sldId id="2147469787" r:id="rId39"/>
    <p:sldId id="2147469785" r:id="rId40"/>
    <p:sldId id="2147469786" r:id="rId41"/>
    <p:sldId id="2147469776" r:id="rId42"/>
    <p:sldId id="2147471465" r:id="rId43"/>
    <p:sldId id="2147469789" r:id="rId44"/>
    <p:sldId id="2147471454" r:id="rId45"/>
    <p:sldId id="2147469668" r:id="rId46"/>
    <p:sldId id="2147469672" r:id="rId47"/>
    <p:sldId id="2147469673" r:id="rId48"/>
    <p:sldId id="2147469671" r:id="rId49"/>
    <p:sldId id="2147469753" r:id="rId50"/>
    <p:sldId id="2147470492" r:id="rId51"/>
    <p:sldId id="2147470619" r:id="rId52"/>
    <p:sldId id="2147470580" r:id="rId53"/>
    <p:sldId id="2147471461" r:id="rId54"/>
    <p:sldId id="2147376538" r:id="rId55"/>
    <p:sldId id="2147471451" r:id="rId56"/>
    <p:sldId id="2147470582" r:id="rId57"/>
    <p:sldId id="2147470608" r:id="rId58"/>
    <p:sldId id="2147470581" r:id="rId59"/>
    <p:sldId id="2147470590" r:id="rId60"/>
    <p:sldId id="2147470502" r:id="rId61"/>
    <p:sldId id="2147470579" r:id="rId62"/>
    <p:sldId id="2147470600" r:id="rId63"/>
    <p:sldId id="2147470618" r:id="rId64"/>
    <p:sldId id="2147470612" r:id="rId65"/>
    <p:sldId id="2147471455" r:id="rId66"/>
    <p:sldId id="2147470615" r:id="rId67"/>
    <p:sldId id="2147470603" r:id="rId68"/>
    <p:sldId id="2147470541" r:id="rId69"/>
    <p:sldId id="2147471452" r:id="rId70"/>
    <p:sldId id="2147470488" r:id="rId71"/>
    <p:sldId id="1002" r:id="rId72"/>
    <p:sldId id="2147470513" r:id="rId73"/>
    <p:sldId id="2147470514" r:id="rId74"/>
    <p:sldId id="2147470515" r:id="rId75"/>
    <p:sldId id="2147470536" r:id="rId76"/>
    <p:sldId id="2147471463" r:id="rId77"/>
    <p:sldId id="2147470538" r:id="rId78"/>
    <p:sldId id="2147471462" r:id="rId79"/>
  </p:sldIdLst>
  <p:sldSz cx="12192000" cy="6858000"/>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08" userDrawn="1">
          <p15:clr>
            <a:srgbClr val="A4A3A4"/>
          </p15:clr>
        </p15:guide>
        <p15:guide id="2" pos="20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795131-F131-DD8D-EC92-75A68C2343BF}" name="Tim Person" initials="TP" userId="S::tperson@ushealthconnect.com::b2b484d9-01a2-453c-8946-0f01071f09e2" providerId="AD"/>
  <p188:author id="{586D6ABC-9A93-2558-C565-0337598FE2D2}" name="Jocelyn Timko" initials="" userId="S::jtimko@ushealthconnect.com::7abe3607-283a-400d-b017-87d9fd22fa6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ECA6"/>
    <a:srgbClr val="FFFFFF"/>
    <a:srgbClr val="F26529"/>
    <a:srgbClr val="B2C891"/>
    <a:srgbClr val="F2EEDB"/>
    <a:srgbClr val="289728"/>
    <a:srgbClr val="D1DEE9"/>
    <a:srgbClr val="6CABE7"/>
    <a:srgbClr val="296DC0"/>
    <a:srgbClr val="BCC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1E2D8-5621-24C1-408E-E7A30AC894F5}" v="2" dt="2025-07-22T17:34:52.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08"/>
        <p:guide pos="209"/>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handoutMaster" Target="handoutMasters/handoutMaster1.xml"/><Relationship Id="rId86"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microsoft.com/office/2015/10/relationships/revisionInfo" Target="revisionInfo.xml"/><Relationship Id="rId61" Type="http://schemas.openxmlformats.org/officeDocument/2006/relationships/slide" Target="slides/slide54.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celyn Timko" userId="S::jtimko@ushealthconnect.com::7abe3607-283a-400d-b017-87d9fd22fa6b" providerId="AD" clId="Web-{5433EFD4-60E0-4F27-181F-1DCD4DC1AA14}"/>
    <pc:docChg chg="modSld">
      <pc:chgData name="Jocelyn Timko" userId="S::jtimko@ushealthconnect.com::7abe3607-283a-400d-b017-87d9fd22fa6b" providerId="AD" clId="Web-{5433EFD4-60E0-4F27-181F-1DCD4DC1AA14}" dt="2025-03-06T19:06:53.875" v="1"/>
      <pc:docMkLst>
        <pc:docMk/>
      </pc:docMkLst>
      <pc:sldChg chg="modSp">
        <pc:chgData name="Jocelyn Timko" userId="S::jtimko@ushealthconnect.com::7abe3607-283a-400d-b017-87d9fd22fa6b" providerId="AD" clId="Web-{5433EFD4-60E0-4F27-181F-1DCD4DC1AA14}" dt="2025-03-06T19:05:54.984" v="0" actId="20577"/>
        <pc:sldMkLst>
          <pc:docMk/>
          <pc:sldMk cId="459336937" sldId="327"/>
        </pc:sldMkLst>
      </pc:sldChg>
      <pc:sldChg chg="mod modShow">
        <pc:chgData name="Jocelyn Timko" userId="S::jtimko@ushealthconnect.com::7abe3607-283a-400d-b017-87d9fd22fa6b" providerId="AD" clId="Web-{5433EFD4-60E0-4F27-181F-1DCD4DC1AA14}" dt="2025-03-06T19:06:53.875" v="1"/>
        <pc:sldMkLst>
          <pc:docMk/>
          <pc:sldMk cId="78089793" sldId="2147471454"/>
        </pc:sldMkLst>
      </pc:sldChg>
    </pc:docChg>
  </pc:docChgLst>
  <pc:docChgLst>
    <pc:chgData name="Tim Person" userId="S::tperson@ushealthconnect.com::b2b484d9-01a2-453c-8946-0f01071f09e2" providerId="AD" clId="Web-{98319FE8-1BA3-CA0F-54F2-AACB6D31BA45}"/>
    <pc:docChg chg="addSld">
      <pc:chgData name="Tim Person" userId="S::tperson@ushealthconnect.com::b2b484d9-01a2-453c-8946-0f01071f09e2" providerId="AD" clId="Web-{98319FE8-1BA3-CA0F-54F2-AACB6D31BA45}" dt="2025-07-16T20:28:35.062" v="1"/>
      <pc:docMkLst>
        <pc:docMk/>
      </pc:docMkLst>
      <pc:sldChg chg="add">
        <pc:chgData name="Tim Person" userId="S::tperson@ushealthconnect.com::b2b484d9-01a2-453c-8946-0f01071f09e2" providerId="AD" clId="Web-{98319FE8-1BA3-CA0F-54F2-AACB6D31BA45}" dt="2025-07-16T20:28:08.891" v="0"/>
        <pc:sldMkLst>
          <pc:docMk/>
          <pc:sldMk cId="2518176396" sldId="2147471464"/>
        </pc:sldMkLst>
      </pc:sldChg>
      <pc:sldChg chg="add">
        <pc:chgData name="Tim Person" userId="S::tperson@ushealthconnect.com::b2b484d9-01a2-453c-8946-0f01071f09e2" providerId="AD" clId="Web-{98319FE8-1BA3-CA0F-54F2-AACB6D31BA45}" dt="2025-07-16T20:28:35.062" v="1"/>
        <pc:sldMkLst>
          <pc:docMk/>
          <pc:sldMk cId="95552405" sldId="2147471465"/>
        </pc:sldMkLst>
      </pc:sldChg>
    </pc:docChg>
  </pc:docChgLst>
  <pc:docChgLst>
    <pc:chgData name="Jocelyn Timko" userId="7abe3607-283a-400d-b017-87d9fd22fa6b" providerId="ADAL" clId="{5373D757-E608-6340-B7DD-737817ADEAB9}"/>
    <pc:docChg chg="undo custSel addSld delSld modSld sldOrd">
      <pc:chgData name="Jocelyn Timko" userId="7abe3607-283a-400d-b017-87d9fd22fa6b" providerId="ADAL" clId="{5373D757-E608-6340-B7DD-737817ADEAB9}" dt="2025-03-03T22:19:17.863" v="2165" actId="20577"/>
      <pc:docMkLst>
        <pc:docMk/>
      </pc:docMkLst>
      <pc:sldChg chg="modSp mod">
        <pc:chgData name="Jocelyn Timko" userId="7abe3607-283a-400d-b017-87d9fd22fa6b" providerId="ADAL" clId="{5373D757-E608-6340-B7DD-737817ADEAB9}" dt="2025-03-03T20:36:04.281" v="0" actId="20577"/>
        <pc:sldMkLst>
          <pc:docMk/>
          <pc:sldMk cId="1196359610" sldId="257"/>
        </pc:sldMkLst>
      </pc:sldChg>
      <pc:sldChg chg="modSp mod">
        <pc:chgData name="Jocelyn Timko" userId="7abe3607-283a-400d-b017-87d9fd22fa6b" providerId="ADAL" clId="{5373D757-E608-6340-B7DD-737817ADEAB9}" dt="2025-03-03T22:03:27.611" v="1475" actId="20577"/>
        <pc:sldMkLst>
          <pc:docMk/>
          <pc:sldMk cId="2866443961" sldId="258"/>
        </pc:sldMkLst>
      </pc:sldChg>
      <pc:sldChg chg="modSp mod">
        <pc:chgData name="Jocelyn Timko" userId="7abe3607-283a-400d-b017-87d9fd22fa6b" providerId="ADAL" clId="{5373D757-E608-6340-B7DD-737817ADEAB9}" dt="2025-03-03T22:03:23.676" v="1474" actId="27636"/>
        <pc:sldMkLst>
          <pc:docMk/>
          <pc:sldMk cId="1066964800" sldId="260"/>
        </pc:sldMkLst>
      </pc:sldChg>
      <pc:sldChg chg="modSp mod">
        <pc:chgData name="Jocelyn Timko" userId="7abe3607-283a-400d-b017-87d9fd22fa6b" providerId="ADAL" clId="{5373D757-E608-6340-B7DD-737817ADEAB9}" dt="2025-03-03T22:07:50.028" v="1592" actId="20577"/>
        <pc:sldMkLst>
          <pc:docMk/>
          <pc:sldMk cId="2417388044" sldId="262"/>
        </pc:sldMkLst>
      </pc:sldChg>
      <pc:sldChg chg="modSp mod">
        <pc:chgData name="Jocelyn Timko" userId="7abe3607-283a-400d-b017-87d9fd22fa6b" providerId="ADAL" clId="{5373D757-E608-6340-B7DD-737817ADEAB9}" dt="2025-03-03T21:39:39.586" v="1059"/>
        <pc:sldMkLst>
          <pc:docMk/>
          <pc:sldMk cId="3496213802" sldId="291"/>
        </pc:sldMkLst>
      </pc:sldChg>
      <pc:sldChg chg="modSp mod">
        <pc:chgData name="Jocelyn Timko" userId="7abe3607-283a-400d-b017-87d9fd22fa6b" providerId="ADAL" clId="{5373D757-E608-6340-B7DD-737817ADEAB9}" dt="2025-03-03T22:04:45.971" v="1497" actId="20577"/>
        <pc:sldMkLst>
          <pc:docMk/>
          <pc:sldMk cId="459336937" sldId="327"/>
        </pc:sldMkLst>
      </pc:sldChg>
      <pc:sldChg chg="modSp mod modNotesTx">
        <pc:chgData name="Jocelyn Timko" userId="7abe3607-283a-400d-b017-87d9fd22fa6b" providerId="ADAL" clId="{5373D757-E608-6340-B7DD-737817ADEAB9}" dt="2025-03-03T21:58:22.991" v="1414"/>
        <pc:sldMkLst>
          <pc:docMk/>
          <pc:sldMk cId="4023637202" sldId="561"/>
        </pc:sldMkLst>
      </pc:sldChg>
      <pc:sldChg chg="modSp mod modNotesTx">
        <pc:chgData name="Jocelyn Timko" userId="7abe3607-283a-400d-b017-87d9fd22fa6b" providerId="ADAL" clId="{5373D757-E608-6340-B7DD-737817ADEAB9}" dt="2025-03-03T21:58:12.750" v="1410"/>
        <pc:sldMkLst>
          <pc:docMk/>
          <pc:sldMk cId="519129755" sldId="566"/>
        </pc:sldMkLst>
      </pc:sldChg>
      <pc:sldChg chg="add">
        <pc:chgData name="Jocelyn Timko" userId="7abe3607-283a-400d-b017-87d9fd22fa6b" providerId="ADAL" clId="{5373D757-E608-6340-B7DD-737817ADEAB9}" dt="2025-03-03T21:56:39.289" v="1379"/>
        <pc:sldMkLst>
          <pc:docMk/>
          <pc:sldMk cId="354701753" sldId="573"/>
        </pc:sldMkLst>
      </pc:sldChg>
      <pc:sldChg chg="del">
        <pc:chgData name="Jocelyn Timko" userId="7abe3607-283a-400d-b017-87d9fd22fa6b" providerId="ADAL" clId="{5373D757-E608-6340-B7DD-737817ADEAB9}" dt="2025-03-03T21:56:35.896" v="1378" actId="2696"/>
        <pc:sldMkLst>
          <pc:docMk/>
          <pc:sldMk cId="1933923127" sldId="573"/>
        </pc:sldMkLst>
      </pc:sldChg>
      <pc:sldChg chg="modSp mod modNotesTx">
        <pc:chgData name="Jocelyn Timko" userId="7abe3607-283a-400d-b017-87d9fd22fa6b" providerId="ADAL" clId="{5373D757-E608-6340-B7DD-737817ADEAB9}" dt="2025-03-03T21:58:04.895" v="1406"/>
        <pc:sldMkLst>
          <pc:docMk/>
          <pc:sldMk cId="477774884" sldId="577"/>
        </pc:sldMkLst>
      </pc:sldChg>
      <pc:sldChg chg="modSp mod">
        <pc:chgData name="Jocelyn Timko" userId="7abe3607-283a-400d-b017-87d9fd22fa6b" providerId="ADAL" clId="{5373D757-E608-6340-B7DD-737817ADEAB9}" dt="2025-03-03T21:44:58.895" v="1238" actId="14100"/>
        <pc:sldMkLst>
          <pc:docMk/>
          <pc:sldMk cId="3313158882" sldId="1002"/>
        </pc:sldMkLst>
      </pc:sldChg>
      <pc:sldChg chg="modSp mod">
        <pc:chgData name="Jocelyn Timko" userId="7abe3607-283a-400d-b017-87d9fd22fa6b" providerId="ADAL" clId="{5373D757-E608-6340-B7DD-737817ADEAB9}" dt="2025-03-03T20:39:23.322" v="18" actId="20577"/>
        <pc:sldMkLst>
          <pc:docMk/>
          <pc:sldMk cId="1466975016" sldId="2134958994"/>
        </pc:sldMkLst>
      </pc:sldChg>
      <pc:sldChg chg="addSp delSp modSp mod modClrScheme chgLayout">
        <pc:chgData name="Jocelyn Timko" userId="7abe3607-283a-400d-b017-87d9fd22fa6b" providerId="ADAL" clId="{5373D757-E608-6340-B7DD-737817ADEAB9}" dt="2025-03-03T22:06:03.970" v="1554" actId="20577"/>
        <pc:sldMkLst>
          <pc:docMk/>
          <pc:sldMk cId="2424308372" sldId="2134959005"/>
        </pc:sldMkLst>
      </pc:sldChg>
      <pc:sldChg chg="addSp delSp modSp mod">
        <pc:chgData name="Jocelyn Timko" userId="7abe3607-283a-400d-b017-87d9fd22fa6b" providerId="ADAL" clId="{5373D757-E608-6340-B7DD-737817ADEAB9}" dt="2025-03-03T20:48:32.506" v="217" actId="14100"/>
        <pc:sldMkLst>
          <pc:docMk/>
          <pc:sldMk cId="3767971511" sldId="2134959009"/>
        </pc:sldMkLst>
      </pc:sldChg>
      <pc:sldChg chg="addSp delSp modSp mod">
        <pc:chgData name="Jocelyn Timko" userId="7abe3607-283a-400d-b017-87d9fd22fa6b" providerId="ADAL" clId="{5373D757-E608-6340-B7DD-737817ADEAB9}" dt="2025-03-03T20:43:55.524" v="56" actId="208"/>
        <pc:sldMkLst>
          <pc:docMk/>
          <pc:sldMk cId="1983380876" sldId="2134959010"/>
        </pc:sldMkLst>
      </pc:sldChg>
      <pc:sldChg chg="modSp mod">
        <pc:chgData name="Jocelyn Timko" userId="7abe3607-283a-400d-b017-87d9fd22fa6b" providerId="ADAL" clId="{5373D757-E608-6340-B7DD-737817ADEAB9}" dt="2025-03-03T22:08:41.812" v="1619" actId="27636"/>
        <pc:sldMkLst>
          <pc:docMk/>
          <pc:sldMk cId="1423839725" sldId="2134959011"/>
        </pc:sldMkLst>
      </pc:sldChg>
      <pc:sldChg chg="modSp mod modNotesTx">
        <pc:chgData name="Jocelyn Timko" userId="7abe3607-283a-400d-b017-87d9fd22fa6b" providerId="ADAL" clId="{5373D757-E608-6340-B7DD-737817ADEAB9}" dt="2025-03-03T22:09:24.445" v="1633" actId="20577"/>
        <pc:sldMkLst>
          <pc:docMk/>
          <pc:sldMk cId="1492245189" sldId="2134959012"/>
        </pc:sldMkLst>
      </pc:sldChg>
      <pc:sldChg chg="modSp mod modNotesTx">
        <pc:chgData name="Jocelyn Timko" userId="7abe3607-283a-400d-b017-87d9fd22fa6b" providerId="ADAL" clId="{5373D757-E608-6340-B7DD-737817ADEAB9}" dt="2025-03-03T21:12:15.671" v="708"/>
        <pc:sldMkLst>
          <pc:docMk/>
          <pc:sldMk cId="454631458" sldId="2134959019"/>
        </pc:sldMkLst>
      </pc:sldChg>
      <pc:sldChg chg="addSp modSp mod">
        <pc:chgData name="Jocelyn Timko" userId="7abe3607-283a-400d-b017-87d9fd22fa6b" providerId="ADAL" clId="{5373D757-E608-6340-B7DD-737817ADEAB9}" dt="2025-03-03T20:52:06.569" v="392" actId="1038"/>
        <pc:sldMkLst>
          <pc:docMk/>
          <pc:sldMk cId="2377058035" sldId="2134959022"/>
        </pc:sldMkLst>
      </pc:sldChg>
      <pc:sldChg chg="modSp mod modNotesTx">
        <pc:chgData name="Jocelyn Timko" userId="7abe3607-283a-400d-b017-87d9fd22fa6b" providerId="ADAL" clId="{5373D757-E608-6340-B7DD-737817ADEAB9}" dt="2025-03-03T21:57:57.425" v="1402"/>
        <pc:sldMkLst>
          <pc:docMk/>
          <pc:sldMk cId="2463439685" sldId="2141411734"/>
        </pc:sldMkLst>
      </pc:sldChg>
      <pc:sldChg chg="modSp mod">
        <pc:chgData name="Jocelyn Timko" userId="7abe3607-283a-400d-b017-87d9fd22fa6b" providerId="ADAL" clId="{5373D757-E608-6340-B7DD-737817ADEAB9}" dt="2025-03-03T20:56:15.321" v="421" actId="27636"/>
        <pc:sldMkLst>
          <pc:docMk/>
          <pc:sldMk cId="2037433333" sldId="2145707126"/>
        </pc:sldMkLst>
      </pc:sldChg>
      <pc:sldChg chg="modSp mod">
        <pc:chgData name="Jocelyn Timko" userId="7abe3607-283a-400d-b017-87d9fd22fa6b" providerId="ADAL" clId="{5373D757-E608-6340-B7DD-737817ADEAB9}" dt="2025-03-03T22:15:03.666" v="2002" actId="1076"/>
        <pc:sldMkLst>
          <pc:docMk/>
          <pc:sldMk cId="571495583" sldId="2147376538"/>
        </pc:sldMkLst>
      </pc:sldChg>
      <pc:sldChg chg="modSp">
        <pc:chgData name="Jocelyn Timko" userId="7abe3607-283a-400d-b017-87d9fd22fa6b" providerId="ADAL" clId="{5373D757-E608-6340-B7DD-737817ADEAB9}" dt="2025-03-03T21:01:35.406" v="527" actId="208"/>
        <pc:sldMkLst>
          <pc:docMk/>
          <pc:sldMk cId="3587159866" sldId="2147469657"/>
        </pc:sldMkLst>
      </pc:sldChg>
      <pc:sldChg chg="modSp mod">
        <pc:chgData name="Jocelyn Timko" userId="7abe3607-283a-400d-b017-87d9fd22fa6b" providerId="ADAL" clId="{5373D757-E608-6340-B7DD-737817ADEAB9}" dt="2025-03-03T21:20:21.963" v="895" actId="20577"/>
        <pc:sldMkLst>
          <pc:docMk/>
          <pc:sldMk cId="2127127321" sldId="2147469668"/>
        </pc:sldMkLst>
      </pc:sldChg>
      <pc:sldChg chg="modSp mod">
        <pc:chgData name="Jocelyn Timko" userId="7abe3607-283a-400d-b017-87d9fd22fa6b" providerId="ADAL" clId="{5373D757-E608-6340-B7DD-737817ADEAB9}" dt="2025-03-03T21:20:55.038" v="901" actId="20577"/>
        <pc:sldMkLst>
          <pc:docMk/>
          <pc:sldMk cId="3487627086" sldId="2147469671"/>
        </pc:sldMkLst>
      </pc:sldChg>
      <pc:sldChg chg="modSp mod ord">
        <pc:chgData name="Jocelyn Timko" userId="7abe3607-283a-400d-b017-87d9fd22fa6b" providerId="ADAL" clId="{5373D757-E608-6340-B7DD-737817ADEAB9}" dt="2025-03-03T22:13:15.123" v="1913" actId="20577"/>
        <pc:sldMkLst>
          <pc:docMk/>
          <pc:sldMk cId="1008666920" sldId="2147469673"/>
        </pc:sldMkLst>
      </pc:sldChg>
      <pc:sldChg chg="modSp mod">
        <pc:chgData name="Jocelyn Timko" userId="7abe3607-283a-400d-b017-87d9fd22fa6b" providerId="ADAL" clId="{5373D757-E608-6340-B7DD-737817ADEAB9}" dt="2025-03-03T21:04:02.449" v="545" actId="20577"/>
        <pc:sldMkLst>
          <pc:docMk/>
          <pc:sldMk cId="3566960880" sldId="2147469686"/>
        </pc:sldMkLst>
      </pc:sldChg>
      <pc:sldChg chg="modSp mod">
        <pc:chgData name="Jocelyn Timko" userId="7abe3607-283a-400d-b017-87d9fd22fa6b" providerId="ADAL" clId="{5373D757-E608-6340-B7DD-737817ADEAB9}" dt="2025-03-03T21:21:45.694" v="904" actId="13239"/>
        <pc:sldMkLst>
          <pc:docMk/>
          <pc:sldMk cId="3574104006" sldId="2147469753"/>
        </pc:sldMkLst>
      </pc:sldChg>
      <pc:sldChg chg="modSp mod">
        <pc:chgData name="Jocelyn Timko" userId="7abe3607-283a-400d-b017-87d9fd22fa6b" providerId="ADAL" clId="{5373D757-E608-6340-B7DD-737817ADEAB9}" dt="2025-03-03T22:11:32.310" v="1784" actId="20577"/>
        <pc:sldMkLst>
          <pc:docMk/>
          <pc:sldMk cId="3741420427" sldId="2147469776"/>
        </pc:sldMkLst>
      </pc:sldChg>
      <pc:sldChg chg="modSp mod modNotesTx">
        <pc:chgData name="Jocelyn Timko" userId="7abe3607-283a-400d-b017-87d9fd22fa6b" providerId="ADAL" clId="{5373D757-E608-6340-B7DD-737817ADEAB9}" dt="2025-03-03T22:10:32.351" v="1730" actId="14100"/>
        <pc:sldMkLst>
          <pc:docMk/>
          <pc:sldMk cId="846988261" sldId="2147469778"/>
        </pc:sldMkLst>
      </pc:sldChg>
      <pc:sldChg chg="modSp mod">
        <pc:chgData name="Jocelyn Timko" userId="7abe3607-283a-400d-b017-87d9fd22fa6b" providerId="ADAL" clId="{5373D757-E608-6340-B7DD-737817ADEAB9}" dt="2025-03-03T22:11:12.231" v="1770" actId="20577"/>
        <pc:sldMkLst>
          <pc:docMk/>
          <pc:sldMk cId="213979349" sldId="2147469785"/>
        </pc:sldMkLst>
      </pc:sldChg>
      <pc:sldChg chg="modSp mod">
        <pc:chgData name="Jocelyn Timko" userId="7abe3607-283a-400d-b017-87d9fd22fa6b" providerId="ADAL" clId="{5373D757-E608-6340-B7DD-737817ADEAB9}" dt="2025-03-03T22:11:23.121" v="1776" actId="20577"/>
        <pc:sldMkLst>
          <pc:docMk/>
          <pc:sldMk cId="1579077737" sldId="2147469786"/>
        </pc:sldMkLst>
      </pc:sldChg>
      <pc:sldChg chg="modSp mod">
        <pc:chgData name="Jocelyn Timko" userId="7abe3607-283a-400d-b017-87d9fd22fa6b" providerId="ADAL" clId="{5373D757-E608-6340-B7DD-737817ADEAB9}" dt="2025-03-03T22:10:49.881" v="1734" actId="20577"/>
        <pc:sldMkLst>
          <pc:docMk/>
          <pc:sldMk cId="2528035536" sldId="2147469787"/>
        </pc:sldMkLst>
      </pc:sldChg>
      <pc:sldChg chg="modSp mod modNotesTx">
        <pc:chgData name="Jocelyn Timko" userId="7abe3607-283a-400d-b017-87d9fd22fa6b" providerId="ADAL" clId="{5373D757-E608-6340-B7DD-737817ADEAB9}" dt="2025-03-03T22:10:04.732" v="1706" actId="20577"/>
        <pc:sldMkLst>
          <pc:docMk/>
          <pc:sldMk cId="316857999" sldId="2147469788"/>
        </pc:sldMkLst>
      </pc:sldChg>
      <pc:sldChg chg="modSp mod">
        <pc:chgData name="Jocelyn Timko" userId="7abe3607-283a-400d-b017-87d9fd22fa6b" providerId="ADAL" clId="{5373D757-E608-6340-B7DD-737817ADEAB9}" dt="2025-03-03T22:13:28.600" v="1951" actId="20577"/>
        <pc:sldMkLst>
          <pc:docMk/>
          <pc:sldMk cId="3433381038" sldId="2147469789"/>
        </pc:sldMkLst>
      </pc:sldChg>
      <pc:sldChg chg="modNotesTx">
        <pc:chgData name="Jocelyn Timko" userId="7abe3607-283a-400d-b017-87d9fd22fa6b" providerId="ADAL" clId="{5373D757-E608-6340-B7DD-737817ADEAB9}" dt="2025-03-03T21:32:44.358" v="1044" actId="20577"/>
        <pc:sldMkLst>
          <pc:docMk/>
          <pc:sldMk cId="3072335995" sldId="2147470488"/>
        </pc:sldMkLst>
      </pc:sldChg>
      <pc:sldChg chg="del">
        <pc:chgData name="Jocelyn Timko" userId="7abe3607-283a-400d-b017-87d9fd22fa6b" providerId="ADAL" clId="{5373D757-E608-6340-B7DD-737817ADEAB9}" dt="2025-03-03T21:32:46.269" v="1045" actId="2696"/>
        <pc:sldMkLst>
          <pc:docMk/>
          <pc:sldMk cId="4260208238" sldId="2147470511"/>
        </pc:sldMkLst>
      </pc:sldChg>
      <pc:sldChg chg="modSp mod">
        <pc:chgData name="Jocelyn Timko" userId="7abe3607-283a-400d-b017-87d9fd22fa6b" providerId="ADAL" clId="{5373D757-E608-6340-B7DD-737817ADEAB9}" dt="2025-03-03T22:00:43.715" v="1471" actId="108"/>
        <pc:sldMkLst>
          <pc:docMk/>
          <pc:sldMk cId="4042112849" sldId="2147470513"/>
        </pc:sldMkLst>
      </pc:sldChg>
      <pc:sldChg chg="modNotesTx">
        <pc:chgData name="Jocelyn Timko" userId="7abe3607-283a-400d-b017-87d9fd22fa6b" providerId="ADAL" clId="{5373D757-E608-6340-B7DD-737817ADEAB9}" dt="2025-03-03T21:48:38.576" v="1309" actId="20577"/>
        <pc:sldMkLst>
          <pc:docMk/>
          <pc:sldMk cId="3502532067" sldId="2147470514"/>
        </pc:sldMkLst>
      </pc:sldChg>
      <pc:sldChg chg="modSp mod">
        <pc:chgData name="Jocelyn Timko" userId="7abe3607-283a-400d-b017-87d9fd22fa6b" providerId="ADAL" clId="{5373D757-E608-6340-B7DD-737817ADEAB9}" dt="2025-03-03T21:49:27.119" v="1311" actId="20577"/>
        <pc:sldMkLst>
          <pc:docMk/>
          <pc:sldMk cId="3997528484" sldId="2147470515"/>
        </pc:sldMkLst>
      </pc:sldChg>
      <pc:sldChg chg="del">
        <pc:chgData name="Jocelyn Timko" userId="7abe3607-283a-400d-b017-87d9fd22fa6b" providerId="ADAL" clId="{5373D757-E608-6340-B7DD-737817ADEAB9}" dt="2025-03-03T21:57:48.623" v="1398" actId="2696"/>
        <pc:sldMkLst>
          <pc:docMk/>
          <pc:sldMk cId="2406720872" sldId="2147470535"/>
        </pc:sldMkLst>
      </pc:sldChg>
      <pc:sldChg chg="modSp mod">
        <pc:chgData name="Jocelyn Timko" userId="7abe3607-283a-400d-b017-87d9fd22fa6b" providerId="ADAL" clId="{5373D757-E608-6340-B7DD-737817ADEAB9}" dt="2025-03-03T21:50:13.980" v="1325" actId="12"/>
        <pc:sldMkLst>
          <pc:docMk/>
          <pc:sldMk cId="2635233202" sldId="2147470536"/>
        </pc:sldMkLst>
      </pc:sldChg>
      <pc:sldChg chg="del mod modShow">
        <pc:chgData name="Jocelyn Timko" userId="7abe3607-283a-400d-b017-87d9fd22fa6b" providerId="ADAL" clId="{5373D757-E608-6340-B7DD-737817ADEAB9}" dt="2025-03-03T21:56:12.393" v="1372" actId="2696"/>
        <pc:sldMkLst>
          <pc:docMk/>
          <pc:sldMk cId="1898918364" sldId="2147470537"/>
        </pc:sldMkLst>
      </pc:sldChg>
      <pc:sldChg chg="modSp add del mod">
        <pc:chgData name="Jocelyn Timko" userId="7abe3607-283a-400d-b017-87d9fd22fa6b" providerId="ADAL" clId="{5373D757-E608-6340-B7DD-737817ADEAB9}" dt="2025-03-03T22:02:00.590" v="1472" actId="20577"/>
        <pc:sldMkLst>
          <pc:docMk/>
          <pc:sldMk cId="1869830145" sldId="2147470538"/>
        </pc:sldMkLst>
      </pc:sldChg>
      <pc:sldChg chg="modSp add mod modShow modNotesTx">
        <pc:chgData name="Jocelyn Timko" userId="7abe3607-283a-400d-b017-87d9fd22fa6b" providerId="ADAL" clId="{5373D757-E608-6340-B7DD-737817ADEAB9}" dt="2025-03-03T21:55:53.794" v="1371" actId="20577"/>
        <pc:sldMkLst>
          <pc:docMk/>
          <pc:sldMk cId="1256843586" sldId="2147470539"/>
        </pc:sldMkLst>
      </pc:sldChg>
      <pc:sldChg chg="modSp add mod modShow modNotesTx">
        <pc:chgData name="Jocelyn Timko" userId="7abe3607-283a-400d-b017-87d9fd22fa6b" providerId="ADAL" clId="{5373D757-E608-6340-B7DD-737817ADEAB9}" dt="2025-03-03T21:56:27.567" v="1377" actId="20577"/>
        <pc:sldMkLst>
          <pc:docMk/>
          <pc:sldMk cId="763477307" sldId="2147470540"/>
        </pc:sldMkLst>
      </pc:sldChg>
      <pc:sldChg chg="modSp mod">
        <pc:chgData name="Jocelyn Timko" userId="7abe3607-283a-400d-b017-87d9fd22fa6b" providerId="ADAL" clId="{5373D757-E608-6340-B7DD-737817ADEAB9}" dt="2025-03-03T22:14:02.913" v="1958" actId="20577"/>
        <pc:sldMkLst>
          <pc:docMk/>
          <pc:sldMk cId="3877734595" sldId="2147470580"/>
        </pc:sldMkLst>
      </pc:sldChg>
      <pc:sldChg chg="modSp mod">
        <pc:chgData name="Jocelyn Timko" userId="7abe3607-283a-400d-b017-87d9fd22fa6b" providerId="ADAL" clId="{5373D757-E608-6340-B7DD-737817ADEAB9}" dt="2025-03-03T22:15:38.632" v="2020" actId="14100"/>
        <pc:sldMkLst>
          <pc:docMk/>
          <pc:sldMk cId="369338626" sldId="2147470582"/>
        </pc:sldMkLst>
      </pc:sldChg>
      <pc:sldChg chg="modSp mod">
        <pc:chgData name="Jocelyn Timko" userId="7abe3607-283a-400d-b017-87d9fd22fa6b" providerId="ADAL" clId="{5373D757-E608-6340-B7DD-737817ADEAB9}" dt="2025-03-03T22:15:56.628" v="2025" actId="20577"/>
        <pc:sldMkLst>
          <pc:docMk/>
          <pc:sldMk cId="891210931" sldId="2147470600"/>
        </pc:sldMkLst>
      </pc:sldChg>
      <pc:sldChg chg="modSp mod">
        <pc:chgData name="Jocelyn Timko" userId="7abe3607-283a-400d-b017-87d9fd22fa6b" providerId="ADAL" clId="{5373D757-E608-6340-B7DD-737817ADEAB9}" dt="2025-03-03T21:29:53.860" v="1003" actId="108"/>
        <pc:sldMkLst>
          <pc:docMk/>
          <pc:sldMk cId="3520068536" sldId="2147470603"/>
        </pc:sldMkLst>
      </pc:sldChg>
      <pc:sldChg chg="modSp mod">
        <pc:chgData name="Jocelyn Timko" userId="7abe3607-283a-400d-b017-87d9fd22fa6b" providerId="ADAL" clId="{5373D757-E608-6340-B7DD-737817ADEAB9}" dt="2025-03-03T21:28:27.389" v="999" actId="14100"/>
        <pc:sldMkLst>
          <pc:docMk/>
          <pc:sldMk cId="1269797093" sldId="2147470608"/>
        </pc:sldMkLst>
      </pc:sldChg>
      <pc:sldChg chg="modSp mod">
        <pc:chgData name="Jocelyn Timko" userId="7abe3607-283a-400d-b017-87d9fd22fa6b" providerId="ADAL" clId="{5373D757-E608-6340-B7DD-737817ADEAB9}" dt="2025-03-03T22:16:15.874" v="2036" actId="20577"/>
        <pc:sldMkLst>
          <pc:docMk/>
          <pc:sldMk cId="1357834990" sldId="2147470612"/>
        </pc:sldMkLst>
      </pc:sldChg>
      <pc:sldChg chg="modSp mod">
        <pc:chgData name="Jocelyn Timko" userId="7abe3607-283a-400d-b017-87d9fd22fa6b" providerId="ADAL" clId="{5373D757-E608-6340-B7DD-737817ADEAB9}" dt="2025-03-03T22:16:35.044" v="2070" actId="20577"/>
        <pc:sldMkLst>
          <pc:docMk/>
          <pc:sldMk cId="3013507303" sldId="2147470615"/>
        </pc:sldMkLst>
      </pc:sldChg>
      <pc:sldChg chg="modSp mod">
        <pc:chgData name="Jocelyn Timko" userId="7abe3607-283a-400d-b017-87d9fd22fa6b" providerId="ADAL" clId="{5373D757-E608-6340-B7DD-737817ADEAB9}" dt="2025-03-03T22:13:50.629" v="1952" actId="20577"/>
        <pc:sldMkLst>
          <pc:docMk/>
          <pc:sldMk cId="1924738203" sldId="2147470619"/>
        </pc:sldMkLst>
      </pc:sldChg>
      <pc:sldChg chg="modSp mod">
        <pc:chgData name="Jocelyn Timko" userId="7abe3607-283a-400d-b017-87d9fd22fa6b" providerId="ADAL" clId="{5373D757-E608-6340-B7DD-737817ADEAB9}" dt="2025-03-03T22:09:14.181" v="1620" actId="20577"/>
        <pc:sldMkLst>
          <pc:docMk/>
          <pc:sldMk cId="0" sldId="2147470622"/>
        </pc:sldMkLst>
      </pc:sldChg>
      <pc:sldChg chg="modSp mod">
        <pc:chgData name="Jocelyn Timko" userId="7abe3607-283a-400d-b017-87d9fd22fa6b" providerId="ADAL" clId="{5373D757-E608-6340-B7DD-737817ADEAB9}" dt="2025-03-03T21:22:43.776" v="908" actId="14734"/>
        <pc:sldMkLst>
          <pc:docMk/>
          <pc:sldMk cId="32354519" sldId="2147471448"/>
        </pc:sldMkLst>
      </pc:sldChg>
      <pc:sldChg chg="modSp mod">
        <pc:chgData name="Jocelyn Timko" userId="7abe3607-283a-400d-b017-87d9fd22fa6b" providerId="ADAL" clId="{5373D757-E608-6340-B7DD-737817ADEAB9}" dt="2025-03-03T21:23:19.346" v="912" actId="14734"/>
        <pc:sldMkLst>
          <pc:docMk/>
          <pc:sldMk cId="1565172485" sldId="2147471449"/>
        </pc:sldMkLst>
      </pc:sldChg>
      <pc:sldChg chg="addSp delSp modSp mod">
        <pc:chgData name="Jocelyn Timko" userId="7abe3607-283a-400d-b017-87d9fd22fa6b" providerId="ADAL" clId="{5373D757-E608-6340-B7DD-737817ADEAB9}" dt="2025-03-03T22:09:34.278" v="1642" actId="20577"/>
        <pc:sldMkLst>
          <pc:docMk/>
          <pc:sldMk cId="735552931" sldId="2147471450"/>
        </pc:sldMkLst>
      </pc:sldChg>
      <pc:sldChg chg="modSp mod">
        <pc:chgData name="Jocelyn Timko" userId="7abe3607-283a-400d-b017-87d9fd22fa6b" providerId="ADAL" clId="{5373D757-E608-6340-B7DD-737817ADEAB9}" dt="2025-03-03T21:26:47.798" v="985" actId="13239"/>
        <pc:sldMkLst>
          <pc:docMk/>
          <pc:sldMk cId="4291737966" sldId="2147471451"/>
        </pc:sldMkLst>
      </pc:sldChg>
      <pc:sldChg chg="modSp mod">
        <pc:chgData name="Jocelyn Timko" userId="7abe3607-283a-400d-b017-87d9fd22fa6b" providerId="ADAL" clId="{5373D757-E608-6340-B7DD-737817ADEAB9}" dt="2025-03-03T22:17:11.853" v="2086" actId="20577"/>
        <pc:sldMkLst>
          <pc:docMk/>
          <pc:sldMk cId="3361089432" sldId="2147471452"/>
        </pc:sldMkLst>
      </pc:sldChg>
      <pc:sldChg chg="addSp delSp modSp mod modClrScheme chgLayout">
        <pc:chgData name="Jocelyn Timko" userId="7abe3607-283a-400d-b017-87d9fd22fa6b" providerId="ADAL" clId="{5373D757-E608-6340-B7DD-737817ADEAB9}" dt="2025-03-03T22:19:17.863" v="2165" actId="20577"/>
        <pc:sldMkLst>
          <pc:docMk/>
          <pc:sldMk cId="78089793" sldId="2147471454"/>
        </pc:sldMkLst>
      </pc:sldChg>
      <pc:sldChg chg="modNotesTx">
        <pc:chgData name="Jocelyn Timko" userId="7abe3607-283a-400d-b017-87d9fd22fa6b" providerId="ADAL" clId="{5373D757-E608-6340-B7DD-737817ADEAB9}" dt="2025-03-03T20:58:27.150" v="519" actId="20577"/>
        <pc:sldMkLst>
          <pc:docMk/>
          <pc:sldMk cId="2687918845" sldId="2147471456"/>
        </pc:sldMkLst>
      </pc:sldChg>
      <pc:sldChg chg="modNotesTx">
        <pc:chgData name="Jocelyn Timko" userId="7abe3607-283a-400d-b017-87d9fd22fa6b" providerId="ADAL" clId="{5373D757-E608-6340-B7DD-737817ADEAB9}" dt="2025-03-03T20:58:50.182" v="523" actId="20577"/>
        <pc:sldMkLst>
          <pc:docMk/>
          <pc:sldMk cId="4124950888" sldId="2147471457"/>
        </pc:sldMkLst>
      </pc:sldChg>
      <pc:sldChg chg="modSp mod">
        <pc:chgData name="Jocelyn Timko" userId="7abe3607-283a-400d-b017-87d9fd22fa6b" providerId="ADAL" clId="{5373D757-E608-6340-B7DD-737817ADEAB9}" dt="2025-03-03T21:12:49.328" v="712"/>
        <pc:sldMkLst>
          <pc:docMk/>
          <pc:sldMk cId="3851093584" sldId="2147471458"/>
        </pc:sldMkLst>
      </pc:sldChg>
      <pc:sldChg chg="modSp mod">
        <pc:chgData name="Jocelyn Timko" userId="7abe3607-283a-400d-b017-87d9fd22fa6b" providerId="ADAL" clId="{5373D757-E608-6340-B7DD-737817ADEAB9}" dt="2025-03-03T21:12:52.370" v="714"/>
        <pc:sldMkLst>
          <pc:docMk/>
          <pc:sldMk cId="1811400129" sldId="2147471459"/>
        </pc:sldMkLst>
      </pc:sldChg>
      <pc:sldChg chg="modSp mod">
        <pc:chgData name="Jocelyn Timko" userId="7abe3607-283a-400d-b017-87d9fd22fa6b" providerId="ADAL" clId="{5373D757-E608-6340-B7DD-737817ADEAB9}" dt="2025-03-03T22:09:46.418" v="1650" actId="20577"/>
        <pc:sldMkLst>
          <pc:docMk/>
          <pc:sldMk cId="2090651396" sldId="2147471460"/>
        </pc:sldMkLst>
      </pc:sldChg>
      <pc:sldChg chg="addSp modSp mod">
        <pc:chgData name="Jocelyn Timko" userId="7abe3607-283a-400d-b017-87d9fd22fa6b" providerId="ADAL" clId="{5373D757-E608-6340-B7DD-737817ADEAB9}" dt="2025-03-03T22:14:28.546" v="1968"/>
        <pc:sldMkLst>
          <pc:docMk/>
          <pc:sldMk cId="4002418626" sldId="2147471461"/>
        </pc:sldMkLst>
      </pc:sldChg>
      <pc:sldChg chg="modSp add mod modNotesTx">
        <pc:chgData name="Jocelyn Timko" userId="7abe3607-283a-400d-b017-87d9fd22fa6b" providerId="ADAL" clId="{5373D757-E608-6340-B7DD-737817ADEAB9}" dt="2025-03-03T21:53:56.074" v="1358"/>
        <pc:sldMkLst>
          <pc:docMk/>
          <pc:sldMk cId="144345224" sldId="2147471463"/>
        </pc:sldMkLst>
      </pc:sldChg>
    </pc:docChg>
  </pc:docChgLst>
  <pc:docChgLst>
    <pc:chgData name="Tim Person" userId="b2b484d9-01a2-453c-8946-0f01071f09e2" providerId="ADAL" clId="{A9EABCA0-0360-4B15-B2D9-F23834268A3E}"/>
    <pc:docChg chg="undo custSel modSld">
      <pc:chgData name="Tim Person" userId="b2b484d9-01a2-453c-8946-0f01071f09e2" providerId="ADAL" clId="{A9EABCA0-0360-4B15-B2D9-F23834268A3E}" dt="2025-03-05T22:24:17.050" v="640" actId="20577"/>
      <pc:docMkLst>
        <pc:docMk/>
      </pc:docMkLst>
      <pc:sldChg chg="addSp modSp mod">
        <pc:chgData name="Tim Person" userId="b2b484d9-01a2-453c-8946-0f01071f09e2" providerId="ADAL" clId="{A9EABCA0-0360-4B15-B2D9-F23834268A3E}" dt="2025-03-05T21:52:09.014" v="349" actId="6549"/>
        <pc:sldMkLst>
          <pc:docMk/>
          <pc:sldMk cId="3313158882" sldId="1002"/>
        </pc:sldMkLst>
      </pc:sldChg>
      <pc:sldChg chg="modNotesTx">
        <pc:chgData name="Tim Person" userId="b2b484d9-01a2-453c-8946-0f01071f09e2" providerId="ADAL" clId="{A9EABCA0-0360-4B15-B2D9-F23834268A3E}" dt="2025-03-05T22:10:41.426" v="594" actId="6549"/>
        <pc:sldMkLst>
          <pc:docMk/>
          <pc:sldMk cId="1466975016" sldId="2134958994"/>
        </pc:sldMkLst>
      </pc:sldChg>
      <pc:sldChg chg="modSp mod modNotesTx">
        <pc:chgData name="Tim Person" userId="b2b484d9-01a2-453c-8946-0f01071f09e2" providerId="ADAL" clId="{A9EABCA0-0360-4B15-B2D9-F23834268A3E}" dt="2025-03-05T21:41:15.592" v="229" actId="20577"/>
        <pc:sldMkLst>
          <pc:docMk/>
          <pc:sldMk cId="3767971511" sldId="2134959009"/>
        </pc:sldMkLst>
      </pc:sldChg>
      <pc:sldChg chg="modNotesTx">
        <pc:chgData name="Tim Person" userId="b2b484d9-01a2-453c-8946-0f01071f09e2" providerId="ADAL" clId="{A9EABCA0-0360-4B15-B2D9-F23834268A3E}" dt="2025-03-05T22:12:21.419" v="605" actId="20577"/>
        <pc:sldMkLst>
          <pc:docMk/>
          <pc:sldMk cId="2377058035" sldId="2134959022"/>
        </pc:sldMkLst>
      </pc:sldChg>
      <pc:sldChg chg="modNotesTx">
        <pc:chgData name="Tim Person" userId="b2b484d9-01a2-453c-8946-0f01071f09e2" providerId="ADAL" clId="{A9EABCA0-0360-4B15-B2D9-F23834268A3E}" dt="2025-03-05T22:24:17.050" v="640" actId="20577"/>
        <pc:sldMkLst>
          <pc:docMk/>
          <pc:sldMk cId="2127127321" sldId="2147469668"/>
        </pc:sldMkLst>
      </pc:sldChg>
      <pc:sldChg chg="modSp mod modNotesTx">
        <pc:chgData name="Tim Person" userId="b2b484d9-01a2-453c-8946-0f01071f09e2" providerId="ADAL" clId="{A9EABCA0-0360-4B15-B2D9-F23834268A3E}" dt="2025-03-05T21:22:52.533" v="51" actId="20577"/>
        <pc:sldMkLst>
          <pc:docMk/>
          <pc:sldMk cId="316857999" sldId="2147469788"/>
        </pc:sldMkLst>
      </pc:sldChg>
      <pc:sldChg chg="modNotesTx">
        <pc:chgData name="Tim Person" userId="b2b484d9-01a2-453c-8946-0f01071f09e2" providerId="ADAL" clId="{A9EABCA0-0360-4B15-B2D9-F23834268A3E}" dt="2025-03-05T21:50:48.667" v="230" actId="20577"/>
        <pc:sldMkLst>
          <pc:docMk/>
          <pc:sldMk cId="3072335995" sldId="2147470488"/>
        </pc:sldMkLst>
      </pc:sldChg>
      <pc:sldChg chg="addSp modSp mod">
        <pc:chgData name="Tim Person" userId="b2b484d9-01a2-453c-8946-0f01071f09e2" providerId="ADAL" clId="{A9EABCA0-0360-4B15-B2D9-F23834268A3E}" dt="2025-03-05T21:52:51.956" v="378" actId="20577"/>
        <pc:sldMkLst>
          <pc:docMk/>
          <pc:sldMk cId="4042112849" sldId="2147470513"/>
        </pc:sldMkLst>
      </pc:sldChg>
      <pc:sldChg chg="modSp mod">
        <pc:chgData name="Tim Person" userId="b2b484d9-01a2-453c-8946-0f01071f09e2" providerId="ADAL" clId="{A9EABCA0-0360-4B15-B2D9-F23834268A3E}" dt="2025-03-05T21:54:23.933" v="458" actId="6549"/>
        <pc:sldMkLst>
          <pc:docMk/>
          <pc:sldMk cId="3997528484" sldId="2147470515"/>
        </pc:sldMkLst>
      </pc:sldChg>
      <pc:sldChg chg="addSp modSp mod">
        <pc:chgData name="Tim Person" userId="b2b484d9-01a2-453c-8946-0f01071f09e2" providerId="ADAL" clId="{A9EABCA0-0360-4B15-B2D9-F23834268A3E}" dt="2025-03-05T21:55:06.917" v="541" actId="20577"/>
        <pc:sldMkLst>
          <pc:docMk/>
          <pc:sldMk cId="2635233202" sldId="2147470536"/>
        </pc:sldMkLst>
      </pc:sldChg>
      <pc:sldChg chg="modSp mod">
        <pc:chgData name="Tim Person" userId="b2b484d9-01a2-453c-8946-0f01071f09e2" providerId="ADAL" clId="{A9EABCA0-0360-4B15-B2D9-F23834268A3E}" dt="2025-03-05T21:56:00.549" v="592" actId="20577"/>
        <pc:sldMkLst>
          <pc:docMk/>
          <pc:sldMk cId="1869830145" sldId="2147470538"/>
        </pc:sldMkLst>
      </pc:sldChg>
      <pc:sldChg chg="modSp mod">
        <pc:chgData name="Tim Person" userId="b2b484d9-01a2-453c-8946-0f01071f09e2" providerId="ADAL" clId="{A9EABCA0-0360-4B15-B2D9-F23834268A3E}" dt="2025-03-05T21:27:55.873" v="67" actId="114"/>
        <pc:sldMkLst>
          <pc:docMk/>
          <pc:sldMk cId="360335022" sldId="2147470579"/>
        </pc:sldMkLst>
      </pc:sldChg>
      <pc:sldChg chg="addSp modSp mod">
        <pc:chgData name="Tim Person" userId="b2b484d9-01a2-453c-8946-0f01071f09e2" providerId="ADAL" clId="{A9EABCA0-0360-4B15-B2D9-F23834268A3E}" dt="2025-03-05T22:18:38.281" v="610" actId="255"/>
        <pc:sldMkLst>
          <pc:docMk/>
          <pc:sldMk cId="3437714014" sldId="2147470590"/>
        </pc:sldMkLst>
      </pc:sldChg>
      <pc:sldChg chg="modSp mod">
        <pc:chgData name="Tim Person" userId="b2b484d9-01a2-453c-8946-0f01071f09e2" providerId="ADAL" clId="{A9EABCA0-0360-4B15-B2D9-F23834268A3E}" dt="2025-03-05T22:20:52.048" v="633" actId="20577"/>
        <pc:sldMkLst>
          <pc:docMk/>
          <pc:sldMk cId="3520068536" sldId="2147470603"/>
        </pc:sldMkLst>
      </pc:sldChg>
      <pc:sldChg chg="modSp mod">
        <pc:chgData name="Tim Person" userId="b2b484d9-01a2-453c-8946-0f01071f09e2" providerId="ADAL" clId="{A9EABCA0-0360-4B15-B2D9-F23834268A3E}" dt="2025-03-05T21:27:34.811" v="66" actId="114"/>
        <pc:sldMkLst>
          <pc:docMk/>
          <pc:sldMk cId="1269797093" sldId="2147470608"/>
        </pc:sldMkLst>
      </pc:sldChg>
      <pc:sldChg chg="modSp mod">
        <pc:chgData name="Tim Person" userId="b2b484d9-01a2-453c-8946-0f01071f09e2" providerId="ADAL" clId="{A9EABCA0-0360-4B15-B2D9-F23834268A3E}" dt="2025-03-05T21:26:50.284" v="63" actId="20577"/>
        <pc:sldMkLst>
          <pc:docMk/>
          <pc:sldMk cId="78089793" sldId="2147471454"/>
        </pc:sldMkLst>
      </pc:sldChg>
      <pc:sldChg chg="modSp mod">
        <pc:chgData name="Tim Person" userId="b2b484d9-01a2-453c-8946-0f01071f09e2" providerId="ADAL" clId="{A9EABCA0-0360-4B15-B2D9-F23834268A3E}" dt="2025-03-05T22:20:05.474" v="627" actId="14100"/>
        <pc:sldMkLst>
          <pc:docMk/>
          <pc:sldMk cId="2215635020" sldId="2147471455"/>
        </pc:sldMkLst>
      </pc:sldChg>
    </pc:docChg>
  </pc:docChgLst>
  <pc:docChgLst>
    <pc:chgData name="Tim Person" userId="b2b484d9-01a2-453c-8946-0f01071f09e2" providerId="ADAL" clId="{44484005-A8E6-4B9B-B479-44F440C0C3C0}"/>
    <pc:docChg chg="undo redo custSel modSld">
      <pc:chgData name="Tim Person" userId="b2b484d9-01a2-453c-8946-0f01071f09e2" providerId="ADAL" clId="{44484005-A8E6-4B9B-B479-44F440C0C3C0}" dt="2025-03-07T22:12:17.863" v="241" actId="20577"/>
      <pc:docMkLst>
        <pc:docMk/>
      </pc:docMkLst>
      <pc:sldChg chg="modSp mod">
        <pc:chgData name="Tim Person" userId="b2b484d9-01a2-453c-8946-0f01071f09e2" providerId="ADAL" clId="{44484005-A8E6-4B9B-B479-44F440C0C3C0}" dt="2025-03-07T21:56:36.524" v="12" actId="20577"/>
        <pc:sldMkLst>
          <pc:docMk/>
          <pc:sldMk cId="3850420935" sldId="366"/>
        </pc:sldMkLst>
      </pc:sldChg>
      <pc:sldChg chg="modSp mod">
        <pc:chgData name="Tim Person" userId="b2b484d9-01a2-453c-8946-0f01071f09e2" providerId="ADAL" clId="{44484005-A8E6-4B9B-B479-44F440C0C3C0}" dt="2025-03-07T22:03:18.914" v="24" actId="14100"/>
        <pc:sldMkLst>
          <pc:docMk/>
          <pc:sldMk cId="1466975016" sldId="2134958994"/>
        </pc:sldMkLst>
      </pc:sldChg>
      <pc:sldChg chg="modSp mod">
        <pc:chgData name="Tim Person" userId="b2b484d9-01a2-453c-8946-0f01071f09e2" providerId="ADAL" clId="{44484005-A8E6-4B9B-B479-44F440C0C3C0}" dt="2025-03-07T22:03:35.985" v="37" actId="20577"/>
        <pc:sldMkLst>
          <pc:docMk/>
          <pc:sldMk cId="1983380876" sldId="2134959010"/>
        </pc:sldMkLst>
      </pc:sldChg>
      <pc:sldChg chg="modSp mod">
        <pc:chgData name="Tim Person" userId="b2b484d9-01a2-453c-8946-0f01071f09e2" providerId="ADAL" clId="{44484005-A8E6-4B9B-B479-44F440C0C3C0}" dt="2025-03-07T22:03:53.319" v="55" actId="20577"/>
        <pc:sldMkLst>
          <pc:docMk/>
          <pc:sldMk cId="2377058035" sldId="2134959022"/>
        </pc:sldMkLst>
      </pc:sldChg>
      <pc:sldChg chg="modSp mod">
        <pc:chgData name="Tim Person" userId="b2b484d9-01a2-453c-8946-0f01071f09e2" providerId="ADAL" clId="{44484005-A8E6-4B9B-B479-44F440C0C3C0}" dt="2025-03-07T22:12:17.863" v="241" actId="20577"/>
        <pc:sldMkLst>
          <pc:docMk/>
          <pc:sldMk cId="571495583" sldId="2147376538"/>
        </pc:sldMkLst>
      </pc:sldChg>
      <pc:sldChg chg="modSp mod">
        <pc:chgData name="Tim Person" userId="b2b484d9-01a2-453c-8946-0f01071f09e2" providerId="ADAL" clId="{44484005-A8E6-4B9B-B479-44F440C0C3C0}" dt="2025-03-07T22:06:27.839" v="79" actId="14100"/>
        <pc:sldMkLst>
          <pc:docMk/>
          <pc:sldMk cId="3587159866" sldId="2147469657"/>
        </pc:sldMkLst>
      </pc:sldChg>
      <pc:sldChg chg="modSp mod">
        <pc:chgData name="Tim Person" userId="b2b484d9-01a2-453c-8946-0f01071f09e2" providerId="ADAL" clId="{44484005-A8E6-4B9B-B479-44F440C0C3C0}" dt="2025-03-07T22:09:56.960" v="188" actId="20577"/>
        <pc:sldMkLst>
          <pc:docMk/>
          <pc:sldMk cId="2127127321" sldId="2147469668"/>
        </pc:sldMkLst>
      </pc:sldChg>
      <pc:sldChg chg="modSp mod">
        <pc:chgData name="Tim Person" userId="b2b484d9-01a2-453c-8946-0f01071f09e2" providerId="ADAL" clId="{44484005-A8E6-4B9B-B479-44F440C0C3C0}" dt="2025-03-07T22:08:37.168" v="154" actId="20577"/>
        <pc:sldMkLst>
          <pc:docMk/>
          <pc:sldMk cId="846988261" sldId="2147469778"/>
        </pc:sldMkLst>
      </pc:sldChg>
      <pc:sldChg chg="modSp mod">
        <pc:chgData name="Tim Person" userId="b2b484d9-01a2-453c-8946-0f01071f09e2" providerId="ADAL" clId="{44484005-A8E6-4B9B-B479-44F440C0C3C0}" dt="2025-03-07T22:11:02.084" v="236" actId="20577"/>
        <pc:sldMkLst>
          <pc:docMk/>
          <pc:sldMk cId="32354519" sldId="2147471448"/>
        </pc:sldMkLst>
      </pc:sldChg>
    </pc:docChg>
  </pc:docChgLst>
  <pc:docChgLst>
    <pc:chgData name="Tim Person" userId="b2b484d9-01a2-453c-8946-0f01071f09e2" providerId="ADAL" clId="{3D838295-7F03-4EC4-AB41-93BF7BC2B9E0}"/>
    <pc:docChg chg="modSld">
      <pc:chgData name="Tim Person" userId="b2b484d9-01a2-453c-8946-0f01071f09e2" providerId="ADAL" clId="{3D838295-7F03-4EC4-AB41-93BF7BC2B9E0}" dt="2025-03-13T19:43:44.960" v="3" actId="20577"/>
      <pc:docMkLst>
        <pc:docMk/>
      </pc:docMkLst>
      <pc:sldChg chg="modNotesTx">
        <pc:chgData name="Tim Person" userId="b2b484d9-01a2-453c-8946-0f01071f09e2" providerId="ADAL" clId="{3D838295-7F03-4EC4-AB41-93BF7BC2B9E0}" dt="2025-03-13T19:43:44.960" v="3" actId="20577"/>
        <pc:sldMkLst>
          <pc:docMk/>
          <pc:sldMk cId="2687918845" sldId="2147471456"/>
        </pc:sldMkLst>
      </pc:sldChg>
      <pc:sldChg chg="modNotesTx">
        <pc:chgData name="Tim Person" userId="b2b484d9-01a2-453c-8946-0f01071f09e2" providerId="ADAL" clId="{3D838295-7F03-4EC4-AB41-93BF7BC2B9E0}" dt="2025-03-13T19:43:39.088" v="1" actId="20577"/>
        <pc:sldMkLst>
          <pc:docMk/>
          <pc:sldMk cId="4124950888" sldId="2147471457"/>
        </pc:sldMkLst>
      </pc:sldChg>
    </pc:docChg>
  </pc:docChgLst>
  <pc:docChgLst>
    <pc:chgData name="Jocelyn Timko" userId="7abe3607-283a-400d-b017-87d9fd22fa6b" providerId="ADAL" clId="{05D634C5-D347-1F4C-9E22-15EEE43DCDFE}"/>
    <pc:docChg chg="undo custSel addSld delSld modSld">
      <pc:chgData name="Jocelyn Timko" userId="7abe3607-283a-400d-b017-87d9fd22fa6b" providerId="ADAL" clId="{05D634C5-D347-1F4C-9E22-15EEE43DCDFE}" dt="2025-03-12T18:45:51.976" v="1150" actId="20577"/>
      <pc:docMkLst>
        <pc:docMk/>
      </pc:docMkLst>
      <pc:sldChg chg="del">
        <pc:chgData name="Jocelyn Timko" userId="7abe3607-283a-400d-b017-87d9fd22fa6b" providerId="ADAL" clId="{05D634C5-D347-1F4C-9E22-15EEE43DCDFE}" dt="2025-03-12T15:19:24.893" v="0" actId="2696"/>
        <pc:sldMkLst>
          <pc:docMk/>
          <pc:sldMk cId="1196359610" sldId="257"/>
        </pc:sldMkLst>
      </pc:sldChg>
      <pc:sldChg chg="del">
        <pc:chgData name="Jocelyn Timko" userId="7abe3607-283a-400d-b017-87d9fd22fa6b" providerId="ADAL" clId="{05D634C5-D347-1F4C-9E22-15EEE43DCDFE}" dt="2025-03-12T15:20:37.036" v="3" actId="2696"/>
        <pc:sldMkLst>
          <pc:docMk/>
          <pc:sldMk cId="2866443961" sldId="258"/>
        </pc:sldMkLst>
      </pc:sldChg>
      <pc:sldChg chg="modNotesTx">
        <pc:chgData name="Jocelyn Timko" userId="7abe3607-283a-400d-b017-87d9fd22fa6b" providerId="ADAL" clId="{05D634C5-D347-1F4C-9E22-15EEE43DCDFE}" dt="2025-03-12T18:44:21.641" v="1143" actId="5793"/>
        <pc:sldMkLst>
          <pc:docMk/>
          <pc:sldMk cId="3496213802" sldId="291"/>
        </pc:sldMkLst>
      </pc:sldChg>
      <pc:sldChg chg="modNotesTx">
        <pc:chgData name="Jocelyn Timko" userId="7abe3607-283a-400d-b017-87d9fd22fa6b" providerId="ADAL" clId="{05D634C5-D347-1F4C-9E22-15EEE43DCDFE}" dt="2025-03-12T18:43:31.735" v="1121" actId="20577"/>
        <pc:sldMkLst>
          <pc:docMk/>
          <pc:sldMk cId="3850420935" sldId="366"/>
        </pc:sldMkLst>
      </pc:sldChg>
      <pc:sldChg chg="modSp add mod">
        <pc:chgData name="Jocelyn Timko" userId="7abe3607-283a-400d-b017-87d9fd22fa6b" providerId="ADAL" clId="{05D634C5-D347-1F4C-9E22-15EEE43DCDFE}" dt="2025-03-12T15:20:50.678" v="20" actId="20577"/>
        <pc:sldMkLst>
          <pc:docMk/>
          <pc:sldMk cId="1360948551" sldId="494"/>
        </pc:sldMkLst>
      </pc:sldChg>
      <pc:sldChg chg="add">
        <pc:chgData name="Jocelyn Timko" userId="7abe3607-283a-400d-b017-87d9fd22fa6b" providerId="ADAL" clId="{05D634C5-D347-1F4C-9E22-15EEE43DCDFE}" dt="2025-03-12T15:20:24.441" v="1"/>
        <pc:sldMkLst>
          <pc:docMk/>
          <pc:sldMk cId="97950605" sldId="495"/>
        </pc:sldMkLst>
      </pc:sldChg>
      <pc:sldChg chg="del">
        <pc:chgData name="Jocelyn Timko" userId="7abe3607-283a-400d-b017-87d9fd22fa6b" providerId="ADAL" clId="{05D634C5-D347-1F4C-9E22-15EEE43DCDFE}" dt="2025-03-12T16:04:26.660" v="1058" actId="2696"/>
        <pc:sldMkLst>
          <pc:docMk/>
          <pc:sldMk cId="4023637202" sldId="561"/>
        </pc:sldMkLst>
      </pc:sldChg>
      <pc:sldChg chg="del">
        <pc:chgData name="Jocelyn Timko" userId="7abe3607-283a-400d-b017-87d9fd22fa6b" providerId="ADAL" clId="{05D634C5-D347-1F4C-9E22-15EEE43DCDFE}" dt="2025-03-12T16:04:27.026" v="1059" actId="2696"/>
        <pc:sldMkLst>
          <pc:docMk/>
          <pc:sldMk cId="519129755" sldId="566"/>
        </pc:sldMkLst>
      </pc:sldChg>
      <pc:sldChg chg="del">
        <pc:chgData name="Jocelyn Timko" userId="7abe3607-283a-400d-b017-87d9fd22fa6b" providerId="ADAL" clId="{05D634C5-D347-1F4C-9E22-15EEE43DCDFE}" dt="2025-03-12T16:04:28.596" v="1062" actId="2696"/>
        <pc:sldMkLst>
          <pc:docMk/>
          <pc:sldMk cId="354701753" sldId="573"/>
        </pc:sldMkLst>
      </pc:sldChg>
      <pc:sldChg chg="del">
        <pc:chgData name="Jocelyn Timko" userId="7abe3607-283a-400d-b017-87d9fd22fa6b" providerId="ADAL" clId="{05D634C5-D347-1F4C-9E22-15EEE43DCDFE}" dt="2025-03-12T16:04:27.393" v="1060" actId="2696"/>
        <pc:sldMkLst>
          <pc:docMk/>
          <pc:sldMk cId="477774884" sldId="577"/>
        </pc:sldMkLst>
      </pc:sldChg>
      <pc:sldChg chg="del">
        <pc:chgData name="Jocelyn Timko" userId="7abe3607-283a-400d-b017-87d9fd22fa6b" providerId="ADAL" clId="{05D634C5-D347-1F4C-9E22-15EEE43DCDFE}" dt="2025-03-12T15:20:36.393" v="2" actId="2696"/>
        <pc:sldMkLst>
          <pc:docMk/>
          <pc:sldMk cId="3017318097" sldId="752"/>
        </pc:sldMkLst>
      </pc:sldChg>
      <pc:sldChg chg="del">
        <pc:chgData name="Jocelyn Timko" userId="7abe3607-283a-400d-b017-87d9fd22fa6b" providerId="ADAL" clId="{05D634C5-D347-1F4C-9E22-15EEE43DCDFE}" dt="2025-03-12T16:04:26.281" v="1057" actId="2696"/>
        <pc:sldMkLst>
          <pc:docMk/>
          <pc:sldMk cId="3489914921" sldId="758"/>
        </pc:sldMkLst>
      </pc:sldChg>
      <pc:sldChg chg="modNotesTx">
        <pc:chgData name="Jocelyn Timko" userId="7abe3607-283a-400d-b017-87d9fd22fa6b" providerId="ADAL" clId="{05D634C5-D347-1F4C-9E22-15EEE43DCDFE}" dt="2025-03-12T15:23:18.028" v="45" actId="20577"/>
        <pc:sldMkLst>
          <pc:docMk/>
          <pc:sldMk cId="1466975016" sldId="2134958994"/>
        </pc:sldMkLst>
      </pc:sldChg>
      <pc:sldChg chg="modNotesTx">
        <pc:chgData name="Jocelyn Timko" userId="7abe3607-283a-400d-b017-87d9fd22fa6b" providerId="ADAL" clId="{05D634C5-D347-1F4C-9E22-15EEE43DCDFE}" dt="2025-03-12T15:27:39.586" v="63" actId="12"/>
        <pc:sldMkLst>
          <pc:docMk/>
          <pc:sldMk cId="1492245189" sldId="2134959012"/>
        </pc:sldMkLst>
      </pc:sldChg>
      <pc:sldChg chg="modNotesTx">
        <pc:chgData name="Jocelyn Timko" userId="7abe3607-283a-400d-b017-87d9fd22fa6b" providerId="ADAL" clId="{05D634C5-D347-1F4C-9E22-15EEE43DCDFE}" dt="2025-03-12T15:37:02.564" v="256" actId="20577"/>
        <pc:sldMkLst>
          <pc:docMk/>
          <pc:sldMk cId="454631458" sldId="2134959019"/>
        </pc:sldMkLst>
      </pc:sldChg>
      <pc:sldChg chg="del">
        <pc:chgData name="Jocelyn Timko" userId="7abe3607-283a-400d-b017-87d9fd22fa6b" providerId="ADAL" clId="{05D634C5-D347-1F4C-9E22-15EEE43DCDFE}" dt="2025-03-12T16:04:27.995" v="1061" actId="2696"/>
        <pc:sldMkLst>
          <pc:docMk/>
          <pc:sldMk cId="2463439685" sldId="2141411734"/>
        </pc:sldMkLst>
      </pc:sldChg>
      <pc:sldChg chg="modNotesTx">
        <pc:chgData name="Jocelyn Timko" userId="7abe3607-283a-400d-b017-87d9fd22fa6b" providerId="ADAL" clId="{05D634C5-D347-1F4C-9E22-15EEE43DCDFE}" dt="2025-03-12T15:29:10.118" v="73"/>
        <pc:sldMkLst>
          <pc:docMk/>
          <pc:sldMk cId="2037433333" sldId="2145707126"/>
        </pc:sldMkLst>
      </pc:sldChg>
      <pc:sldChg chg="modNotesTx">
        <pc:chgData name="Jocelyn Timko" userId="7abe3607-283a-400d-b017-87d9fd22fa6b" providerId="ADAL" clId="{05D634C5-D347-1F4C-9E22-15EEE43DCDFE}" dt="2025-03-12T15:56:36.515" v="629" actId="20577"/>
        <pc:sldMkLst>
          <pc:docMk/>
          <pc:sldMk cId="571495583" sldId="2147376538"/>
        </pc:sldMkLst>
      </pc:sldChg>
      <pc:sldChg chg="modNotesTx">
        <pc:chgData name="Jocelyn Timko" userId="7abe3607-283a-400d-b017-87d9fd22fa6b" providerId="ADAL" clId="{05D634C5-D347-1F4C-9E22-15EEE43DCDFE}" dt="2025-03-12T15:49:22.169" v="448" actId="20577"/>
        <pc:sldMkLst>
          <pc:docMk/>
          <pc:sldMk cId="2127127321" sldId="2147469668"/>
        </pc:sldMkLst>
      </pc:sldChg>
      <pc:sldChg chg="modNotesTx">
        <pc:chgData name="Jocelyn Timko" userId="7abe3607-283a-400d-b017-87d9fd22fa6b" providerId="ADAL" clId="{05D634C5-D347-1F4C-9E22-15EEE43DCDFE}" dt="2025-03-12T15:52:15.348" v="455"/>
        <pc:sldMkLst>
          <pc:docMk/>
          <pc:sldMk cId="3487627086" sldId="2147469671"/>
        </pc:sldMkLst>
      </pc:sldChg>
      <pc:sldChg chg="modNotesTx">
        <pc:chgData name="Jocelyn Timko" userId="7abe3607-283a-400d-b017-87d9fd22fa6b" providerId="ADAL" clId="{05D634C5-D347-1F4C-9E22-15EEE43DCDFE}" dt="2025-03-12T15:51:14.079" v="451" actId="20577"/>
        <pc:sldMkLst>
          <pc:docMk/>
          <pc:sldMk cId="1565174196" sldId="2147469672"/>
        </pc:sldMkLst>
      </pc:sldChg>
      <pc:sldChg chg="modNotesTx">
        <pc:chgData name="Jocelyn Timko" userId="7abe3607-283a-400d-b017-87d9fd22fa6b" providerId="ADAL" clId="{05D634C5-D347-1F4C-9E22-15EEE43DCDFE}" dt="2025-03-12T15:51:51.055" v="453" actId="20577"/>
        <pc:sldMkLst>
          <pc:docMk/>
          <pc:sldMk cId="1008666920" sldId="2147469673"/>
        </pc:sldMkLst>
      </pc:sldChg>
      <pc:sldChg chg="modNotesTx">
        <pc:chgData name="Jocelyn Timko" userId="7abe3607-283a-400d-b017-87d9fd22fa6b" providerId="ADAL" clId="{05D634C5-D347-1F4C-9E22-15EEE43DCDFE}" dt="2025-03-12T18:45:51.976" v="1150" actId="20577"/>
        <pc:sldMkLst>
          <pc:docMk/>
          <pc:sldMk cId="3574104006" sldId="2147469753"/>
        </pc:sldMkLst>
      </pc:sldChg>
      <pc:sldChg chg="modNotesTx">
        <pc:chgData name="Jocelyn Timko" userId="7abe3607-283a-400d-b017-87d9fd22fa6b" providerId="ADAL" clId="{05D634C5-D347-1F4C-9E22-15EEE43DCDFE}" dt="2025-03-12T15:46:02.930" v="392" actId="20577"/>
        <pc:sldMkLst>
          <pc:docMk/>
          <pc:sldMk cId="3741420427" sldId="2147469776"/>
        </pc:sldMkLst>
      </pc:sldChg>
      <pc:sldChg chg="modNotesTx">
        <pc:chgData name="Jocelyn Timko" userId="7abe3607-283a-400d-b017-87d9fd22fa6b" providerId="ADAL" clId="{05D634C5-D347-1F4C-9E22-15EEE43DCDFE}" dt="2025-03-12T15:43:08.152" v="350" actId="20577"/>
        <pc:sldMkLst>
          <pc:docMk/>
          <pc:sldMk cId="846988261" sldId="2147469778"/>
        </pc:sldMkLst>
      </pc:sldChg>
      <pc:sldChg chg="modNotesTx">
        <pc:chgData name="Jocelyn Timko" userId="7abe3607-283a-400d-b017-87d9fd22fa6b" providerId="ADAL" clId="{05D634C5-D347-1F4C-9E22-15EEE43DCDFE}" dt="2025-03-12T15:46:34.810" v="402" actId="20577"/>
        <pc:sldMkLst>
          <pc:docMk/>
          <pc:sldMk cId="213979349" sldId="2147469785"/>
        </pc:sldMkLst>
      </pc:sldChg>
      <pc:sldChg chg="modNotesTx">
        <pc:chgData name="Jocelyn Timko" userId="7abe3607-283a-400d-b017-87d9fd22fa6b" providerId="ADAL" clId="{05D634C5-D347-1F4C-9E22-15EEE43DCDFE}" dt="2025-03-12T15:45:25.817" v="388"/>
        <pc:sldMkLst>
          <pc:docMk/>
          <pc:sldMk cId="1579077737" sldId="2147469786"/>
        </pc:sldMkLst>
      </pc:sldChg>
      <pc:sldChg chg="modNotesTx">
        <pc:chgData name="Jocelyn Timko" userId="7abe3607-283a-400d-b017-87d9fd22fa6b" providerId="ADAL" clId="{05D634C5-D347-1F4C-9E22-15EEE43DCDFE}" dt="2025-03-12T15:47:09.576" v="417" actId="20577"/>
        <pc:sldMkLst>
          <pc:docMk/>
          <pc:sldMk cId="2528035536" sldId="2147469787"/>
        </pc:sldMkLst>
      </pc:sldChg>
      <pc:sldChg chg="del">
        <pc:chgData name="Jocelyn Timko" userId="7abe3607-283a-400d-b017-87d9fd22fa6b" providerId="ADAL" clId="{05D634C5-D347-1F4C-9E22-15EEE43DCDFE}" dt="2025-03-12T16:04:29.502" v="1063" actId="2696"/>
        <pc:sldMkLst>
          <pc:docMk/>
          <pc:sldMk cId="3434723164" sldId="2147470497"/>
        </pc:sldMkLst>
      </pc:sldChg>
      <pc:sldChg chg="del">
        <pc:chgData name="Jocelyn Timko" userId="7abe3607-283a-400d-b017-87d9fd22fa6b" providerId="ADAL" clId="{05D634C5-D347-1F4C-9E22-15EEE43DCDFE}" dt="2025-03-12T16:04:15.838" v="1055" actId="2696"/>
        <pc:sldMkLst>
          <pc:docMk/>
          <pc:sldMk cId="1256843586" sldId="2147470539"/>
        </pc:sldMkLst>
      </pc:sldChg>
      <pc:sldChg chg="del">
        <pc:chgData name="Jocelyn Timko" userId="7abe3607-283a-400d-b017-87d9fd22fa6b" providerId="ADAL" clId="{05D634C5-D347-1F4C-9E22-15EEE43DCDFE}" dt="2025-03-12T16:04:16.461" v="1056" actId="2696"/>
        <pc:sldMkLst>
          <pc:docMk/>
          <pc:sldMk cId="763477307" sldId="2147470540"/>
        </pc:sldMkLst>
      </pc:sldChg>
      <pc:sldChg chg="modNotesTx">
        <pc:chgData name="Jocelyn Timko" userId="7abe3607-283a-400d-b017-87d9fd22fa6b" providerId="ADAL" clId="{05D634C5-D347-1F4C-9E22-15EEE43DCDFE}" dt="2025-03-12T16:01:19.257" v="974" actId="20577"/>
        <pc:sldMkLst>
          <pc:docMk/>
          <pc:sldMk cId="360335022" sldId="2147470579"/>
        </pc:sldMkLst>
      </pc:sldChg>
      <pc:sldChg chg="modNotesTx">
        <pc:chgData name="Jocelyn Timko" userId="7abe3607-283a-400d-b017-87d9fd22fa6b" providerId="ADAL" clId="{05D634C5-D347-1F4C-9E22-15EEE43DCDFE}" dt="2025-03-12T15:55:28.639" v="581" actId="20577"/>
        <pc:sldMkLst>
          <pc:docMk/>
          <pc:sldMk cId="3877734595" sldId="2147470580"/>
        </pc:sldMkLst>
      </pc:sldChg>
      <pc:sldChg chg="modNotesTx">
        <pc:chgData name="Jocelyn Timko" userId="7abe3607-283a-400d-b017-87d9fd22fa6b" providerId="ADAL" clId="{05D634C5-D347-1F4C-9E22-15EEE43DCDFE}" dt="2025-03-12T16:00:57.534" v="970" actId="20577"/>
        <pc:sldMkLst>
          <pc:docMk/>
          <pc:sldMk cId="2632254743" sldId="2147470581"/>
        </pc:sldMkLst>
      </pc:sldChg>
      <pc:sldChg chg="modNotesTx">
        <pc:chgData name="Jocelyn Timko" userId="7abe3607-283a-400d-b017-87d9fd22fa6b" providerId="ADAL" clId="{05D634C5-D347-1F4C-9E22-15EEE43DCDFE}" dt="2025-03-12T16:00:38.243" v="967" actId="20577"/>
        <pc:sldMkLst>
          <pc:docMk/>
          <pc:sldMk cId="1269797093" sldId="2147470608"/>
        </pc:sldMkLst>
      </pc:sldChg>
      <pc:sldChg chg="modNotesTx">
        <pc:chgData name="Jocelyn Timko" userId="7abe3607-283a-400d-b017-87d9fd22fa6b" providerId="ADAL" clId="{05D634C5-D347-1F4C-9E22-15EEE43DCDFE}" dt="2025-03-12T16:02:54.627" v="1009" actId="20577"/>
        <pc:sldMkLst>
          <pc:docMk/>
          <pc:sldMk cId="1357834990" sldId="2147470612"/>
        </pc:sldMkLst>
      </pc:sldChg>
      <pc:sldChg chg="modNotesTx">
        <pc:chgData name="Jocelyn Timko" userId="7abe3607-283a-400d-b017-87d9fd22fa6b" providerId="ADAL" clId="{05D634C5-D347-1F4C-9E22-15EEE43DCDFE}" dt="2025-03-12T16:02:33.730" v="1003" actId="20577"/>
        <pc:sldMkLst>
          <pc:docMk/>
          <pc:sldMk cId="277270809" sldId="2147470618"/>
        </pc:sldMkLst>
      </pc:sldChg>
      <pc:sldChg chg="del">
        <pc:chgData name="Jocelyn Timko" userId="7abe3607-283a-400d-b017-87d9fd22fa6b" providerId="ADAL" clId="{05D634C5-D347-1F4C-9E22-15EEE43DCDFE}" dt="2025-03-12T15:54:20.252" v="559" actId="2696"/>
        <pc:sldMkLst>
          <pc:docMk/>
          <pc:sldMk cId="32354519" sldId="2147471448"/>
        </pc:sldMkLst>
      </pc:sldChg>
      <pc:sldChg chg="del">
        <pc:chgData name="Jocelyn Timko" userId="7abe3607-283a-400d-b017-87d9fd22fa6b" providerId="ADAL" clId="{05D634C5-D347-1F4C-9E22-15EEE43DCDFE}" dt="2025-03-12T15:54:21.176" v="560" actId="2696"/>
        <pc:sldMkLst>
          <pc:docMk/>
          <pc:sldMk cId="1565172485" sldId="2147471449"/>
        </pc:sldMkLst>
      </pc:sldChg>
      <pc:sldChg chg="modNotesTx">
        <pc:chgData name="Jocelyn Timko" userId="7abe3607-283a-400d-b017-87d9fd22fa6b" providerId="ADAL" clId="{05D634C5-D347-1F4C-9E22-15EEE43DCDFE}" dt="2025-03-12T15:30:07.367" v="86" actId="20577"/>
        <pc:sldMkLst>
          <pc:docMk/>
          <pc:sldMk cId="735552931" sldId="2147471450"/>
        </pc:sldMkLst>
      </pc:sldChg>
      <pc:sldChg chg="modNotesTx">
        <pc:chgData name="Jocelyn Timko" userId="7abe3607-283a-400d-b017-87d9fd22fa6b" providerId="ADAL" clId="{05D634C5-D347-1F4C-9E22-15EEE43DCDFE}" dt="2025-03-12T16:00:02.655" v="965" actId="20577"/>
        <pc:sldMkLst>
          <pc:docMk/>
          <pc:sldMk cId="4291737966" sldId="2147471451"/>
        </pc:sldMkLst>
      </pc:sldChg>
      <pc:sldChg chg="modNotesTx">
        <pc:chgData name="Jocelyn Timko" userId="7abe3607-283a-400d-b017-87d9fd22fa6b" providerId="ADAL" clId="{05D634C5-D347-1F4C-9E22-15EEE43DCDFE}" dt="2025-03-12T16:03:58.090" v="1054" actId="20577"/>
        <pc:sldMkLst>
          <pc:docMk/>
          <pc:sldMk cId="3361089432" sldId="2147471452"/>
        </pc:sldMkLst>
      </pc:sldChg>
      <pc:sldChg chg="mod modShow">
        <pc:chgData name="Jocelyn Timko" userId="7abe3607-283a-400d-b017-87d9fd22fa6b" providerId="ADAL" clId="{05D634C5-D347-1F4C-9E22-15EEE43DCDFE}" dt="2025-03-12T15:47:16.529" v="418" actId="729"/>
        <pc:sldMkLst>
          <pc:docMk/>
          <pc:sldMk cId="78089793" sldId="2147471454"/>
        </pc:sldMkLst>
      </pc:sldChg>
      <pc:sldChg chg="modNotesTx">
        <pc:chgData name="Jocelyn Timko" userId="7abe3607-283a-400d-b017-87d9fd22fa6b" providerId="ADAL" clId="{05D634C5-D347-1F4C-9E22-15EEE43DCDFE}" dt="2025-03-12T16:03:07.066" v="1012"/>
        <pc:sldMkLst>
          <pc:docMk/>
          <pc:sldMk cId="2215635020" sldId="2147471455"/>
        </pc:sldMkLst>
      </pc:sldChg>
      <pc:sldChg chg="modNotesTx">
        <pc:chgData name="Jocelyn Timko" userId="7abe3607-283a-400d-b017-87d9fd22fa6b" providerId="ADAL" clId="{05D634C5-D347-1F4C-9E22-15EEE43DCDFE}" dt="2025-03-12T15:33:11.151" v="151" actId="20577"/>
        <pc:sldMkLst>
          <pc:docMk/>
          <pc:sldMk cId="2687918845" sldId="2147471456"/>
        </pc:sldMkLst>
      </pc:sldChg>
      <pc:sldChg chg="modNotesTx">
        <pc:chgData name="Jocelyn Timko" userId="7abe3607-283a-400d-b017-87d9fd22fa6b" providerId="ADAL" clId="{05D634C5-D347-1F4C-9E22-15EEE43DCDFE}" dt="2025-03-12T18:45:05.256" v="1147" actId="20577"/>
        <pc:sldMkLst>
          <pc:docMk/>
          <pc:sldMk cId="4124950888" sldId="2147471457"/>
        </pc:sldMkLst>
      </pc:sldChg>
      <pc:sldChg chg="modNotesTx">
        <pc:chgData name="Jocelyn Timko" userId="7abe3607-283a-400d-b017-87d9fd22fa6b" providerId="ADAL" clId="{05D634C5-D347-1F4C-9E22-15EEE43DCDFE}" dt="2025-03-12T15:39:48.084" v="286" actId="313"/>
        <pc:sldMkLst>
          <pc:docMk/>
          <pc:sldMk cId="3851093584" sldId="2147471458"/>
        </pc:sldMkLst>
      </pc:sldChg>
      <pc:sldChg chg="modNotesTx">
        <pc:chgData name="Jocelyn Timko" userId="7abe3607-283a-400d-b017-87d9fd22fa6b" providerId="ADAL" clId="{05D634C5-D347-1F4C-9E22-15EEE43DCDFE}" dt="2025-03-12T15:41:16.046" v="305" actId="20577"/>
        <pc:sldMkLst>
          <pc:docMk/>
          <pc:sldMk cId="1811400129" sldId="2147471459"/>
        </pc:sldMkLst>
      </pc:sldChg>
      <pc:sldChg chg="modNotesTx">
        <pc:chgData name="Jocelyn Timko" userId="7abe3607-283a-400d-b017-87d9fd22fa6b" providerId="ADAL" clId="{05D634C5-D347-1F4C-9E22-15EEE43DCDFE}" dt="2025-03-12T15:41:44.995" v="307" actId="20577"/>
        <pc:sldMkLst>
          <pc:docMk/>
          <pc:sldMk cId="2090651396" sldId="2147471460"/>
        </pc:sldMkLst>
      </pc:sldChg>
      <pc:sldChg chg="modNotesTx">
        <pc:chgData name="Jocelyn Timko" userId="7abe3607-283a-400d-b017-87d9fd22fa6b" providerId="ADAL" clId="{05D634C5-D347-1F4C-9E22-15EEE43DCDFE}" dt="2025-03-12T15:55:58.716" v="607" actId="20577"/>
        <pc:sldMkLst>
          <pc:docMk/>
          <pc:sldMk cId="4002418626" sldId="2147471461"/>
        </pc:sldMkLst>
      </pc:sldChg>
    </pc:docChg>
  </pc:docChgLst>
  <pc:docChgLst>
    <pc:chgData name="Jocelyn Timko" userId="S::jtimko@ushealthconnect.com::7abe3607-283a-400d-b017-87d9fd22fa6b" providerId="AD" clId="Web-{A1868493-622D-21E4-FB62-54D5405395D4}"/>
    <pc:docChg chg="modSld">
      <pc:chgData name="Jocelyn Timko" userId="S::jtimko@ushealthconnect.com::7abe3607-283a-400d-b017-87d9fd22fa6b" providerId="AD" clId="Web-{A1868493-622D-21E4-FB62-54D5405395D4}" dt="2025-03-06T15:21:25.509" v="1"/>
      <pc:docMkLst>
        <pc:docMk/>
      </pc:docMkLst>
      <pc:sldChg chg="modNotes">
        <pc:chgData name="Jocelyn Timko" userId="S::jtimko@ushealthconnect.com::7abe3607-283a-400d-b017-87d9fd22fa6b" providerId="AD" clId="Web-{A1868493-622D-21E4-FB62-54D5405395D4}" dt="2025-03-06T15:21:22.915" v="0"/>
        <pc:sldMkLst>
          <pc:docMk/>
          <pc:sldMk cId="1256843586" sldId="2147470539"/>
        </pc:sldMkLst>
      </pc:sldChg>
      <pc:sldChg chg="modNotes">
        <pc:chgData name="Jocelyn Timko" userId="S::jtimko@ushealthconnect.com::7abe3607-283a-400d-b017-87d9fd22fa6b" providerId="AD" clId="Web-{A1868493-622D-21E4-FB62-54D5405395D4}" dt="2025-03-06T15:21:25.509" v="1"/>
        <pc:sldMkLst>
          <pc:docMk/>
          <pc:sldMk cId="763477307" sldId="2147470540"/>
        </pc:sldMkLst>
      </pc:sldChg>
    </pc:docChg>
  </pc:docChgLst>
  <pc:docChgLst>
    <pc:chgData name="Tim Person" userId="S::tperson@ushealthconnect.com::b2b484d9-01a2-453c-8946-0f01071f09e2" providerId="AD" clId="Web-{CE91E2D8-5621-24C1-408E-E7A30AC894F5}"/>
    <pc:docChg chg="modSld">
      <pc:chgData name="Tim Person" userId="S::tperson@ushealthconnect.com::b2b484d9-01a2-453c-8946-0f01071f09e2" providerId="AD" clId="Web-{CE91E2D8-5621-24C1-408E-E7A30AC894F5}" dt="2025-07-22T17:34:52.672" v="1" actId="20577"/>
      <pc:docMkLst>
        <pc:docMk/>
      </pc:docMkLst>
      <pc:sldChg chg="modSp">
        <pc:chgData name="Tim Person" userId="S::tperson@ushealthconnect.com::b2b484d9-01a2-453c-8946-0f01071f09e2" providerId="AD" clId="Web-{CE91E2D8-5621-24C1-408E-E7A30AC894F5}" dt="2025-07-22T17:34:52.672" v="1" actId="20577"/>
        <pc:sldMkLst>
          <pc:docMk/>
          <pc:sldMk cId="1360948551" sldId="494"/>
        </pc:sldMkLst>
        <pc:spChg chg="mod">
          <ac:chgData name="Tim Person" userId="S::tperson@ushealthconnect.com::b2b484d9-01a2-453c-8946-0f01071f09e2" providerId="AD" clId="Web-{CE91E2D8-5621-24C1-408E-E7A30AC894F5}" dt="2025-07-22T17:34:52.672" v="1" actId="20577"/>
          <ac:spMkLst>
            <pc:docMk/>
            <pc:sldMk cId="1360948551" sldId="494"/>
            <ac:spMk id="19558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79601-279F-4314-8F5C-BE6B1DC05EF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FFF530D0-C0F9-4B03-A790-962A0CDBAE22}">
      <dgm:prSet/>
      <dgm:spPr>
        <a:solidFill>
          <a:schemeClr val="accent1"/>
        </a:solidFill>
        <a:ln>
          <a:solidFill>
            <a:schemeClr val="bg1"/>
          </a:solidFill>
        </a:ln>
      </dgm:spPr>
      <dgm:t>
        <a:bodyPr/>
        <a:lstStyle/>
        <a:p>
          <a:r>
            <a:rPr lang="en-US" b="1">
              <a:latin typeface="Arial" panose="020B0604020202020204" pitchFamily="34" charset="0"/>
              <a:cs typeface="Arial" panose="020B0604020202020204" pitchFamily="34" charset="0"/>
            </a:rPr>
            <a:t>Management Team</a:t>
          </a:r>
          <a:endParaRPr lang="en-US">
            <a:latin typeface="Arial" panose="020B0604020202020204" pitchFamily="34" charset="0"/>
            <a:cs typeface="Arial" panose="020B0604020202020204" pitchFamily="34" charset="0"/>
          </a:endParaRPr>
        </a:p>
      </dgm:t>
    </dgm:pt>
    <dgm:pt modelId="{60480856-70E0-4555-9544-135F37DE8F3C}" type="parTrans" cxnId="{E288F0EB-B3CA-405B-A733-56FF6E28D901}">
      <dgm:prSet/>
      <dgm:spPr/>
      <dgm:t>
        <a:bodyPr/>
        <a:lstStyle/>
        <a:p>
          <a:endParaRPr lang="en-US">
            <a:latin typeface="Arial" panose="020B0604020202020204" pitchFamily="34" charset="0"/>
            <a:cs typeface="Arial" panose="020B0604020202020204" pitchFamily="34" charset="0"/>
          </a:endParaRPr>
        </a:p>
      </dgm:t>
    </dgm:pt>
    <dgm:pt modelId="{7DAA7263-87A4-4779-8338-8510835A6187}" type="sibTrans" cxnId="{E288F0EB-B3CA-405B-A733-56FF6E28D901}">
      <dgm:prSet/>
      <dgm:spPr/>
      <dgm:t>
        <a:bodyPr/>
        <a:lstStyle/>
        <a:p>
          <a:endParaRPr lang="en-US">
            <a:latin typeface="Arial" panose="020B0604020202020204" pitchFamily="34" charset="0"/>
            <a:cs typeface="Arial" panose="020B0604020202020204" pitchFamily="34" charset="0"/>
          </a:endParaRPr>
        </a:p>
      </dgm:t>
    </dgm:pt>
    <dgm:pt modelId="{3EFEEEB6-D27A-4F88-BC9C-2002E42552F4}">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Patient</a:t>
          </a:r>
        </a:p>
      </dgm:t>
    </dgm:pt>
    <dgm:pt modelId="{9334EA54-BE8C-43D6-A4FB-312E4CA4829C}" type="parTrans" cxnId="{AE0D1FF5-6B2C-47FE-B454-4C66D9F05BBB}">
      <dgm:prSet/>
      <dgm:spPr/>
      <dgm:t>
        <a:bodyPr/>
        <a:lstStyle/>
        <a:p>
          <a:endParaRPr lang="en-US">
            <a:latin typeface="Arial" panose="020B0604020202020204" pitchFamily="34" charset="0"/>
            <a:cs typeface="Arial" panose="020B0604020202020204" pitchFamily="34" charset="0"/>
          </a:endParaRPr>
        </a:p>
      </dgm:t>
    </dgm:pt>
    <dgm:pt modelId="{6261912E-32F1-4DA5-B1FA-A65753B465E9}" type="sibTrans" cxnId="{AE0D1FF5-6B2C-47FE-B454-4C66D9F05BBB}">
      <dgm:prSet/>
      <dgm:spPr/>
      <dgm:t>
        <a:bodyPr/>
        <a:lstStyle/>
        <a:p>
          <a:endParaRPr lang="en-US">
            <a:latin typeface="Arial" panose="020B0604020202020204" pitchFamily="34" charset="0"/>
            <a:cs typeface="Arial" panose="020B0604020202020204" pitchFamily="34" charset="0"/>
          </a:endParaRPr>
        </a:p>
      </dgm:t>
    </dgm:pt>
    <dgm:pt modelId="{650F0205-79FF-488F-95F1-4087AFB36FD2}">
      <dgm:prSet/>
      <dgm:spPr>
        <a:solidFill>
          <a:schemeClr val="accent2"/>
        </a:solidFill>
        <a:ln>
          <a:solidFill>
            <a:schemeClr val="bg1"/>
          </a:solidFill>
        </a:ln>
      </dgm:spPr>
      <dgm:t>
        <a:bodyPr/>
        <a:lstStyle/>
        <a:p>
          <a:r>
            <a:rPr lang="en-US" b="1">
              <a:latin typeface="Arial" panose="020B0604020202020204" pitchFamily="34" charset="0"/>
              <a:cs typeface="Arial" panose="020B0604020202020204" pitchFamily="34" charset="0"/>
            </a:rPr>
            <a:t>Bispecific Specific</a:t>
          </a:r>
          <a:endParaRPr lang="en-US">
            <a:latin typeface="Arial" panose="020B0604020202020204" pitchFamily="34" charset="0"/>
            <a:cs typeface="Arial" panose="020B0604020202020204" pitchFamily="34" charset="0"/>
          </a:endParaRPr>
        </a:p>
      </dgm:t>
    </dgm:pt>
    <dgm:pt modelId="{138AD6EC-37D2-4D64-AC74-7E2412F2E730}" type="parTrans" cxnId="{D0096245-66B1-48CE-818F-5D72BE3C46E4}">
      <dgm:prSet/>
      <dgm:spPr/>
      <dgm:t>
        <a:bodyPr/>
        <a:lstStyle/>
        <a:p>
          <a:endParaRPr lang="en-US">
            <a:latin typeface="Arial" panose="020B0604020202020204" pitchFamily="34" charset="0"/>
            <a:cs typeface="Arial" panose="020B0604020202020204" pitchFamily="34" charset="0"/>
          </a:endParaRPr>
        </a:p>
      </dgm:t>
    </dgm:pt>
    <dgm:pt modelId="{E4F2D822-2B69-4AD5-BF9A-A22E4223A9B1}" type="sibTrans" cxnId="{D0096245-66B1-48CE-818F-5D72BE3C46E4}">
      <dgm:prSet/>
      <dgm:spPr/>
      <dgm:t>
        <a:bodyPr/>
        <a:lstStyle/>
        <a:p>
          <a:endParaRPr lang="en-US">
            <a:latin typeface="Arial" panose="020B0604020202020204" pitchFamily="34" charset="0"/>
            <a:cs typeface="Arial" panose="020B0604020202020204" pitchFamily="34" charset="0"/>
          </a:endParaRPr>
        </a:p>
      </dgm:t>
    </dgm:pt>
    <dgm:pt modelId="{83DC0C66-C7E8-4267-89EE-ACEB06B4B823}">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Outpatient vs inpatient dosing</a:t>
          </a:r>
        </a:p>
      </dgm:t>
    </dgm:pt>
    <dgm:pt modelId="{C75039D0-42F5-4ABC-BA76-81697C80F3BA}" type="parTrans" cxnId="{284ECF67-167B-4DE8-9E0A-1C705640A753}">
      <dgm:prSet/>
      <dgm:spPr/>
      <dgm:t>
        <a:bodyPr/>
        <a:lstStyle/>
        <a:p>
          <a:endParaRPr lang="en-US">
            <a:latin typeface="Arial" panose="020B0604020202020204" pitchFamily="34" charset="0"/>
            <a:cs typeface="Arial" panose="020B0604020202020204" pitchFamily="34" charset="0"/>
          </a:endParaRPr>
        </a:p>
      </dgm:t>
    </dgm:pt>
    <dgm:pt modelId="{CDBF05DB-9EDB-4BD5-87A6-70F5477A3C20}" type="sibTrans" cxnId="{284ECF67-167B-4DE8-9E0A-1C705640A753}">
      <dgm:prSet/>
      <dgm:spPr/>
      <dgm:t>
        <a:bodyPr/>
        <a:lstStyle/>
        <a:p>
          <a:endParaRPr lang="en-US">
            <a:latin typeface="Arial" panose="020B0604020202020204" pitchFamily="34" charset="0"/>
            <a:cs typeface="Arial" panose="020B0604020202020204" pitchFamily="34" charset="0"/>
          </a:endParaRPr>
        </a:p>
      </dgm:t>
    </dgm:pt>
    <dgm:pt modelId="{D0AFC69B-C23F-4746-AC37-E159F218E670}">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When to call</a:t>
          </a:r>
        </a:p>
      </dgm:t>
    </dgm:pt>
    <dgm:pt modelId="{D294D929-04BD-471D-A4C3-86364A2F69D2}" type="parTrans" cxnId="{79D365C7-DB06-42CB-A4C3-18D7F63FF9E3}">
      <dgm:prSet/>
      <dgm:spPr/>
      <dgm:t>
        <a:bodyPr/>
        <a:lstStyle/>
        <a:p>
          <a:endParaRPr lang="en-US">
            <a:latin typeface="Arial" panose="020B0604020202020204" pitchFamily="34" charset="0"/>
            <a:cs typeface="Arial" panose="020B0604020202020204" pitchFamily="34" charset="0"/>
          </a:endParaRPr>
        </a:p>
      </dgm:t>
    </dgm:pt>
    <dgm:pt modelId="{B88D03EA-E34F-4F4C-8199-7617B8BF9886}" type="sibTrans" cxnId="{79D365C7-DB06-42CB-A4C3-18D7F63FF9E3}">
      <dgm:prSet/>
      <dgm:spPr/>
      <dgm:t>
        <a:bodyPr/>
        <a:lstStyle/>
        <a:p>
          <a:endParaRPr lang="en-US">
            <a:latin typeface="Arial" panose="020B0604020202020204" pitchFamily="34" charset="0"/>
            <a:cs typeface="Arial" panose="020B0604020202020204" pitchFamily="34" charset="0"/>
          </a:endParaRPr>
        </a:p>
      </dgm:t>
    </dgm:pt>
    <dgm:pt modelId="{07358F40-B903-49E7-B089-2D2F30D180F1}">
      <dgm:prSet/>
      <dgm:spPr>
        <a:solidFill>
          <a:schemeClr val="accent5"/>
        </a:solidFill>
        <a:ln>
          <a:solidFill>
            <a:schemeClr val="bg1"/>
          </a:solidFill>
        </a:ln>
      </dgm:spPr>
      <dgm:t>
        <a:bodyPr/>
        <a:lstStyle/>
        <a:p>
          <a:r>
            <a:rPr lang="en-US" b="1">
              <a:latin typeface="Arial" panose="020B0604020202020204" pitchFamily="34" charset="0"/>
              <a:cs typeface="Arial" panose="020B0604020202020204" pitchFamily="34" charset="0"/>
            </a:rPr>
            <a:t>Facility Logistics</a:t>
          </a:r>
          <a:endParaRPr lang="en-US">
            <a:latin typeface="Arial" panose="020B0604020202020204" pitchFamily="34" charset="0"/>
            <a:cs typeface="Arial" panose="020B0604020202020204" pitchFamily="34" charset="0"/>
          </a:endParaRPr>
        </a:p>
      </dgm:t>
    </dgm:pt>
    <dgm:pt modelId="{E77EA352-B64C-43A1-848E-21C91C2DA851}" type="parTrans" cxnId="{644D8122-DBD6-49F7-BCAC-97E48C0A7EEC}">
      <dgm:prSet/>
      <dgm:spPr/>
      <dgm:t>
        <a:bodyPr/>
        <a:lstStyle/>
        <a:p>
          <a:endParaRPr lang="en-US">
            <a:latin typeface="Arial" panose="020B0604020202020204" pitchFamily="34" charset="0"/>
            <a:cs typeface="Arial" panose="020B0604020202020204" pitchFamily="34" charset="0"/>
          </a:endParaRPr>
        </a:p>
      </dgm:t>
    </dgm:pt>
    <dgm:pt modelId="{E5993611-2FD1-490E-80DF-09C5E5608B2C}" type="sibTrans" cxnId="{644D8122-DBD6-49F7-BCAC-97E48C0A7EEC}">
      <dgm:prSet/>
      <dgm:spPr/>
      <dgm:t>
        <a:bodyPr/>
        <a:lstStyle/>
        <a:p>
          <a:endParaRPr lang="en-US">
            <a:latin typeface="Arial" panose="020B0604020202020204" pitchFamily="34" charset="0"/>
            <a:cs typeface="Arial" panose="020B0604020202020204" pitchFamily="34" charset="0"/>
          </a:endParaRPr>
        </a:p>
      </dgm:t>
    </dgm:pt>
    <dgm:pt modelId="{AFF39D66-10F9-44B4-AD45-629D2320AE72}">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Communication with the hospital system</a:t>
          </a:r>
        </a:p>
      </dgm:t>
    </dgm:pt>
    <dgm:pt modelId="{D3EFB3C3-8A1A-4C2D-BDF8-978F5655570A}" type="parTrans" cxnId="{81C32A27-9608-42FB-AEC0-6457F912AD9C}">
      <dgm:prSet/>
      <dgm:spPr/>
      <dgm:t>
        <a:bodyPr/>
        <a:lstStyle/>
        <a:p>
          <a:endParaRPr lang="en-US">
            <a:latin typeface="Arial" panose="020B0604020202020204" pitchFamily="34" charset="0"/>
            <a:cs typeface="Arial" panose="020B0604020202020204" pitchFamily="34" charset="0"/>
          </a:endParaRPr>
        </a:p>
      </dgm:t>
    </dgm:pt>
    <dgm:pt modelId="{CDBA19B4-D495-4922-A2DC-11031FD18B9F}" type="sibTrans" cxnId="{81C32A27-9608-42FB-AEC0-6457F912AD9C}">
      <dgm:prSet/>
      <dgm:spPr/>
      <dgm:t>
        <a:bodyPr/>
        <a:lstStyle/>
        <a:p>
          <a:endParaRPr lang="en-US">
            <a:latin typeface="Arial" panose="020B0604020202020204" pitchFamily="34" charset="0"/>
            <a:cs typeface="Arial" panose="020B0604020202020204" pitchFamily="34" charset="0"/>
          </a:endParaRPr>
        </a:p>
      </dgm:t>
    </dgm:pt>
    <dgm:pt modelId="{4B4953C8-E8EB-4445-8A06-BC8A56DD440E}">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Supportive meds availability</a:t>
          </a:r>
        </a:p>
      </dgm:t>
    </dgm:pt>
    <dgm:pt modelId="{4384B562-7A18-4604-BC84-5EC834FED9CF}" type="parTrans" cxnId="{0EF73B06-6AFD-4F1E-9C59-C2B8FA1BBB8E}">
      <dgm:prSet/>
      <dgm:spPr/>
      <dgm:t>
        <a:bodyPr/>
        <a:lstStyle/>
        <a:p>
          <a:endParaRPr lang="en-US">
            <a:latin typeface="Arial" panose="020B0604020202020204" pitchFamily="34" charset="0"/>
            <a:cs typeface="Arial" panose="020B0604020202020204" pitchFamily="34" charset="0"/>
          </a:endParaRPr>
        </a:p>
      </dgm:t>
    </dgm:pt>
    <dgm:pt modelId="{5A930D3C-17E4-4441-8632-C87C6D3B7402}" type="sibTrans" cxnId="{0EF73B06-6AFD-4F1E-9C59-C2B8FA1BBB8E}">
      <dgm:prSet/>
      <dgm:spPr/>
      <dgm:t>
        <a:bodyPr/>
        <a:lstStyle/>
        <a:p>
          <a:endParaRPr lang="en-US">
            <a:latin typeface="Arial" panose="020B0604020202020204" pitchFamily="34" charset="0"/>
            <a:cs typeface="Arial" panose="020B0604020202020204" pitchFamily="34" charset="0"/>
          </a:endParaRPr>
        </a:p>
      </dgm:t>
    </dgm:pt>
    <dgm:pt modelId="{3EEE7BF2-B0E3-49A7-AD5C-916133602C03}">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Distance from tocilizumab</a:t>
          </a:r>
        </a:p>
      </dgm:t>
    </dgm:pt>
    <dgm:pt modelId="{CEF20674-BB63-44B1-B927-7BFA69C61B5A}" type="parTrans" cxnId="{2CAB6017-8A7A-4DE6-8B1E-93646EC475F3}">
      <dgm:prSet/>
      <dgm:spPr/>
      <dgm:t>
        <a:bodyPr/>
        <a:lstStyle/>
        <a:p>
          <a:endParaRPr lang="en-US">
            <a:latin typeface="Arial" panose="020B0604020202020204" pitchFamily="34" charset="0"/>
            <a:cs typeface="Arial" panose="020B0604020202020204" pitchFamily="34" charset="0"/>
          </a:endParaRPr>
        </a:p>
      </dgm:t>
    </dgm:pt>
    <dgm:pt modelId="{A49FEBBB-5AA7-488A-9D2E-669B5B426AEE}" type="sibTrans" cxnId="{2CAB6017-8A7A-4DE6-8B1E-93646EC475F3}">
      <dgm:prSet/>
      <dgm:spPr/>
      <dgm:t>
        <a:bodyPr/>
        <a:lstStyle/>
        <a:p>
          <a:endParaRPr lang="en-US">
            <a:latin typeface="Arial" panose="020B0604020202020204" pitchFamily="34" charset="0"/>
            <a:cs typeface="Arial" panose="020B0604020202020204" pitchFamily="34" charset="0"/>
          </a:endParaRPr>
        </a:p>
      </dgm:t>
    </dgm:pt>
    <dgm:pt modelId="{C6C996F0-8314-4E21-9762-705DA24E3621}">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Patient-specific plan vs system plan</a:t>
          </a:r>
        </a:p>
      </dgm:t>
    </dgm:pt>
    <dgm:pt modelId="{163ADC38-FE16-4AD5-BA40-18E0588E9EEB}" type="parTrans" cxnId="{55B0C57A-FC2E-4358-B277-97D620813FBA}">
      <dgm:prSet/>
      <dgm:spPr/>
      <dgm:t>
        <a:bodyPr/>
        <a:lstStyle/>
        <a:p>
          <a:endParaRPr lang="en-US">
            <a:latin typeface="Arial" panose="020B0604020202020204" pitchFamily="34" charset="0"/>
            <a:cs typeface="Arial" panose="020B0604020202020204" pitchFamily="34" charset="0"/>
          </a:endParaRPr>
        </a:p>
      </dgm:t>
    </dgm:pt>
    <dgm:pt modelId="{B8BE7604-C5C0-4C92-90A1-CBC9370C87D0}" type="sibTrans" cxnId="{55B0C57A-FC2E-4358-B277-97D620813FBA}">
      <dgm:prSet/>
      <dgm:spPr/>
      <dgm:t>
        <a:bodyPr/>
        <a:lstStyle/>
        <a:p>
          <a:endParaRPr lang="en-US">
            <a:latin typeface="Arial" panose="020B0604020202020204" pitchFamily="34" charset="0"/>
            <a:cs typeface="Arial" panose="020B0604020202020204" pitchFamily="34" charset="0"/>
          </a:endParaRPr>
        </a:p>
      </dgm:t>
    </dgm:pt>
    <dgm:pt modelId="{9A32D7DB-16A1-4FCB-8E7A-FF1A98B16985}">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Caregiver</a:t>
          </a:r>
        </a:p>
      </dgm:t>
    </dgm:pt>
    <dgm:pt modelId="{F6A55A12-9385-4819-B4B6-92CE1435941E}" type="parTrans" cxnId="{37ACD314-BCCB-494C-91BA-907062279D33}">
      <dgm:prSet/>
      <dgm:spPr/>
      <dgm:t>
        <a:bodyPr/>
        <a:lstStyle/>
        <a:p>
          <a:endParaRPr lang="en-US">
            <a:latin typeface="Arial" panose="020B0604020202020204" pitchFamily="34" charset="0"/>
            <a:cs typeface="Arial" panose="020B0604020202020204" pitchFamily="34" charset="0"/>
          </a:endParaRPr>
        </a:p>
      </dgm:t>
    </dgm:pt>
    <dgm:pt modelId="{CB7610C7-F1EB-4243-ADFA-E054817CD4EE}" type="sibTrans" cxnId="{37ACD314-BCCB-494C-91BA-907062279D33}">
      <dgm:prSet/>
      <dgm:spPr/>
      <dgm:t>
        <a:bodyPr/>
        <a:lstStyle/>
        <a:p>
          <a:endParaRPr lang="en-US">
            <a:latin typeface="Arial" panose="020B0604020202020204" pitchFamily="34" charset="0"/>
            <a:cs typeface="Arial" panose="020B0604020202020204" pitchFamily="34" charset="0"/>
          </a:endParaRPr>
        </a:p>
      </dgm:t>
    </dgm:pt>
    <dgm:pt modelId="{B1B1DFBE-3525-4E0C-BD6F-23BF3D5D83B0}">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Nurse Champions</a:t>
          </a:r>
        </a:p>
      </dgm:t>
    </dgm:pt>
    <dgm:pt modelId="{1AFDBB7A-A2E8-4DDC-A499-615F6558F473}" type="parTrans" cxnId="{6661F4D1-4217-4DBA-A700-1994BF00B7AB}">
      <dgm:prSet/>
      <dgm:spPr/>
      <dgm:t>
        <a:bodyPr/>
        <a:lstStyle/>
        <a:p>
          <a:endParaRPr lang="en-US">
            <a:latin typeface="Arial" panose="020B0604020202020204" pitchFamily="34" charset="0"/>
            <a:cs typeface="Arial" panose="020B0604020202020204" pitchFamily="34" charset="0"/>
          </a:endParaRPr>
        </a:p>
      </dgm:t>
    </dgm:pt>
    <dgm:pt modelId="{19CCF707-0469-41B4-B88D-70DBCFF142F4}" type="sibTrans" cxnId="{6661F4D1-4217-4DBA-A700-1994BF00B7AB}">
      <dgm:prSet/>
      <dgm:spPr/>
      <dgm:t>
        <a:bodyPr/>
        <a:lstStyle/>
        <a:p>
          <a:endParaRPr lang="en-US">
            <a:latin typeface="Arial" panose="020B0604020202020204" pitchFamily="34" charset="0"/>
            <a:cs typeface="Arial" panose="020B0604020202020204" pitchFamily="34" charset="0"/>
          </a:endParaRPr>
        </a:p>
      </dgm:t>
    </dgm:pt>
    <dgm:pt modelId="{1BEC1FBA-13BA-43CC-BED2-C3F67C4FE05C}">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APP</a:t>
          </a:r>
        </a:p>
      </dgm:t>
    </dgm:pt>
    <dgm:pt modelId="{A60E4B25-1A7B-4A1F-85BA-0AC89407D055}" type="parTrans" cxnId="{63C5BF60-E500-4DD0-8E5F-9D495DD84812}">
      <dgm:prSet/>
      <dgm:spPr/>
      <dgm:t>
        <a:bodyPr/>
        <a:lstStyle/>
        <a:p>
          <a:endParaRPr lang="en-US">
            <a:latin typeface="Arial" panose="020B0604020202020204" pitchFamily="34" charset="0"/>
            <a:cs typeface="Arial" panose="020B0604020202020204" pitchFamily="34" charset="0"/>
          </a:endParaRPr>
        </a:p>
      </dgm:t>
    </dgm:pt>
    <dgm:pt modelId="{2BE38AD0-5B6E-4CC3-971F-B0D3A731F02D}" type="sibTrans" cxnId="{63C5BF60-E500-4DD0-8E5F-9D495DD84812}">
      <dgm:prSet/>
      <dgm:spPr/>
      <dgm:t>
        <a:bodyPr/>
        <a:lstStyle/>
        <a:p>
          <a:endParaRPr lang="en-US">
            <a:latin typeface="Arial" panose="020B0604020202020204" pitchFamily="34" charset="0"/>
            <a:cs typeface="Arial" panose="020B0604020202020204" pitchFamily="34" charset="0"/>
          </a:endParaRPr>
        </a:p>
      </dgm:t>
    </dgm:pt>
    <dgm:pt modelId="{E2817A81-87FE-4B24-8AB0-5E520BC88497}">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Physician</a:t>
          </a:r>
        </a:p>
      </dgm:t>
    </dgm:pt>
    <dgm:pt modelId="{2AE16F5A-4FDA-4C7B-BFA1-8393DA8846AD}" type="parTrans" cxnId="{F0ADCB31-8F1A-4077-9763-F43F36945FFE}">
      <dgm:prSet/>
      <dgm:spPr/>
      <dgm:t>
        <a:bodyPr/>
        <a:lstStyle/>
        <a:p>
          <a:endParaRPr lang="en-US">
            <a:latin typeface="Arial" panose="020B0604020202020204" pitchFamily="34" charset="0"/>
            <a:cs typeface="Arial" panose="020B0604020202020204" pitchFamily="34" charset="0"/>
          </a:endParaRPr>
        </a:p>
      </dgm:t>
    </dgm:pt>
    <dgm:pt modelId="{26A1F14D-E076-4CD4-9E6C-1D559B4BAD65}" type="sibTrans" cxnId="{F0ADCB31-8F1A-4077-9763-F43F36945FFE}">
      <dgm:prSet/>
      <dgm:spPr/>
      <dgm:t>
        <a:bodyPr/>
        <a:lstStyle/>
        <a:p>
          <a:endParaRPr lang="en-US">
            <a:latin typeface="Arial" panose="020B0604020202020204" pitchFamily="34" charset="0"/>
            <a:cs typeface="Arial" panose="020B0604020202020204" pitchFamily="34" charset="0"/>
          </a:endParaRPr>
        </a:p>
      </dgm:t>
    </dgm:pt>
    <dgm:pt modelId="{AE5C753B-6841-46F3-B553-1E0F86AF46D7}">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Pharmacist</a:t>
          </a:r>
        </a:p>
      </dgm:t>
    </dgm:pt>
    <dgm:pt modelId="{C99CB065-AAE3-4A7B-869E-1D5501AB3E32}" type="parTrans" cxnId="{6AB4231C-FD16-44F5-94F9-1CA34600B455}">
      <dgm:prSet/>
      <dgm:spPr/>
      <dgm:t>
        <a:bodyPr/>
        <a:lstStyle/>
        <a:p>
          <a:endParaRPr lang="en-US">
            <a:latin typeface="Arial" panose="020B0604020202020204" pitchFamily="34" charset="0"/>
            <a:cs typeface="Arial" panose="020B0604020202020204" pitchFamily="34" charset="0"/>
          </a:endParaRPr>
        </a:p>
      </dgm:t>
    </dgm:pt>
    <dgm:pt modelId="{A24E34EC-3488-444F-BF30-78A7837ABFC7}" type="sibTrans" cxnId="{6AB4231C-FD16-44F5-94F9-1CA34600B455}">
      <dgm:prSet/>
      <dgm:spPr/>
      <dgm:t>
        <a:bodyPr/>
        <a:lstStyle/>
        <a:p>
          <a:endParaRPr lang="en-US">
            <a:latin typeface="Arial" panose="020B0604020202020204" pitchFamily="34" charset="0"/>
            <a:cs typeface="Arial" panose="020B0604020202020204" pitchFamily="34" charset="0"/>
          </a:endParaRPr>
        </a:p>
      </dgm:t>
    </dgm:pt>
    <dgm:pt modelId="{F71A859F-A070-44CE-A963-7F1449459466}">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Administrator</a:t>
          </a:r>
        </a:p>
      </dgm:t>
    </dgm:pt>
    <dgm:pt modelId="{E80EE296-81B2-4451-BCA7-8EF9F6D8F609}" type="parTrans" cxnId="{0246D555-DAB4-471F-8EB7-C36E161B6B80}">
      <dgm:prSet/>
      <dgm:spPr/>
      <dgm:t>
        <a:bodyPr/>
        <a:lstStyle/>
        <a:p>
          <a:endParaRPr lang="en-US">
            <a:latin typeface="Arial" panose="020B0604020202020204" pitchFamily="34" charset="0"/>
            <a:cs typeface="Arial" panose="020B0604020202020204" pitchFamily="34" charset="0"/>
          </a:endParaRPr>
        </a:p>
      </dgm:t>
    </dgm:pt>
    <dgm:pt modelId="{3EF79B9A-3D8F-4812-9189-DF2CC2D6CDE7}" type="sibTrans" cxnId="{0246D555-DAB4-471F-8EB7-C36E161B6B80}">
      <dgm:prSet/>
      <dgm:spPr/>
      <dgm:t>
        <a:bodyPr/>
        <a:lstStyle/>
        <a:p>
          <a:endParaRPr lang="en-US">
            <a:latin typeface="Arial" panose="020B0604020202020204" pitchFamily="34" charset="0"/>
            <a:cs typeface="Arial" panose="020B0604020202020204" pitchFamily="34" charset="0"/>
          </a:endParaRPr>
        </a:p>
      </dgm:t>
    </dgm:pt>
    <dgm:pt modelId="{8B52C0D3-C913-49CB-9916-27D33F152891}">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Timing of monitoring</a:t>
          </a:r>
        </a:p>
      </dgm:t>
    </dgm:pt>
    <dgm:pt modelId="{854F9B60-16EC-4DC6-87A5-EB67A04CAE1D}" type="parTrans" cxnId="{E2DAB9EE-6046-4E4A-8EBA-3ED2CC8ACF26}">
      <dgm:prSet/>
      <dgm:spPr/>
      <dgm:t>
        <a:bodyPr/>
        <a:lstStyle/>
        <a:p>
          <a:endParaRPr lang="en-US">
            <a:latin typeface="Arial" panose="020B0604020202020204" pitchFamily="34" charset="0"/>
            <a:cs typeface="Arial" panose="020B0604020202020204" pitchFamily="34" charset="0"/>
          </a:endParaRPr>
        </a:p>
      </dgm:t>
    </dgm:pt>
    <dgm:pt modelId="{D9877966-1FAA-4049-A162-12DF720FA8C6}" type="sibTrans" cxnId="{E2DAB9EE-6046-4E4A-8EBA-3ED2CC8ACF26}">
      <dgm:prSet/>
      <dgm:spPr/>
      <dgm:t>
        <a:bodyPr/>
        <a:lstStyle/>
        <a:p>
          <a:endParaRPr lang="en-US">
            <a:latin typeface="Arial" panose="020B0604020202020204" pitchFamily="34" charset="0"/>
            <a:cs typeface="Arial" panose="020B0604020202020204" pitchFamily="34" charset="0"/>
          </a:endParaRPr>
        </a:p>
      </dgm:t>
    </dgm:pt>
    <dgm:pt modelId="{3A3B8459-6155-48D7-8C88-DC77E6AA5A77}">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Monitoring of vitals</a:t>
          </a:r>
        </a:p>
      </dgm:t>
    </dgm:pt>
    <dgm:pt modelId="{084B34C0-EDEE-4D97-87E8-46153860E319}" type="parTrans" cxnId="{3A78833B-E323-4080-A306-04EB8B0E21B6}">
      <dgm:prSet/>
      <dgm:spPr/>
      <dgm:t>
        <a:bodyPr/>
        <a:lstStyle/>
        <a:p>
          <a:endParaRPr lang="en-US">
            <a:latin typeface="Arial" panose="020B0604020202020204" pitchFamily="34" charset="0"/>
            <a:cs typeface="Arial" panose="020B0604020202020204" pitchFamily="34" charset="0"/>
          </a:endParaRPr>
        </a:p>
      </dgm:t>
    </dgm:pt>
    <dgm:pt modelId="{E90ADC47-1F62-4239-9CB8-592BA267BA84}" type="sibTrans" cxnId="{3A78833B-E323-4080-A306-04EB8B0E21B6}">
      <dgm:prSet/>
      <dgm:spPr/>
      <dgm:t>
        <a:bodyPr/>
        <a:lstStyle/>
        <a:p>
          <a:endParaRPr lang="en-US">
            <a:latin typeface="Arial" panose="020B0604020202020204" pitchFamily="34" charset="0"/>
            <a:cs typeface="Arial" panose="020B0604020202020204" pitchFamily="34" charset="0"/>
          </a:endParaRPr>
        </a:p>
      </dgm:t>
    </dgm:pt>
    <dgm:pt modelId="{6799BEFF-9D10-4B92-9CA6-97BA7CD1C8A2}">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Laboratory evaluation </a:t>
          </a:r>
        </a:p>
      </dgm:t>
    </dgm:pt>
    <dgm:pt modelId="{9E840876-A045-459D-B855-34BD50EA5341}" type="parTrans" cxnId="{7DE4E778-57C4-4C76-A6AD-18401AF3DA29}">
      <dgm:prSet/>
      <dgm:spPr/>
      <dgm:t>
        <a:bodyPr/>
        <a:lstStyle/>
        <a:p>
          <a:endParaRPr lang="en-US">
            <a:latin typeface="Arial" panose="020B0604020202020204" pitchFamily="34" charset="0"/>
            <a:cs typeface="Arial" panose="020B0604020202020204" pitchFamily="34" charset="0"/>
          </a:endParaRPr>
        </a:p>
      </dgm:t>
    </dgm:pt>
    <dgm:pt modelId="{7A655AA1-BABA-4CE5-BAF4-F58951FC795F}" type="sibTrans" cxnId="{7DE4E778-57C4-4C76-A6AD-18401AF3DA29}">
      <dgm:prSet/>
      <dgm:spPr/>
      <dgm:t>
        <a:bodyPr/>
        <a:lstStyle/>
        <a:p>
          <a:endParaRPr lang="en-US">
            <a:latin typeface="Arial" panose="020B0604020202020204" pitchFamily="34" charset="0"/>
            <a:cs typeface="Arial" panose="020B0604020202020204" pitchFamily="34" charset="0"/>
          </a:endParaRPr>
        </a:p>
      </dgm:t>
    </dgm:pt>
    <dgm:pt modelId="{4E5A78C0-746F-4D2B-B949-82EE60F559E5}">
      <dgm:prSet/>
      <dgm:spPr>
        <a:solidFill>
          <a:schemeClr val="bg1">
            <a:lumMod val="85000"/>
            <a:alpha val="90000"/>
          </a:schemeClr>
        </a:solidFill>
      </dgm:spPr>
      <dgm:t>
        <a:bodyPr/>
        <a:lstStyle/>
        <a:p>
          <a:pPr>
            <a:lnSpc>
              <a:spcPct val="100000"/>
            </a:lnSpc>
            <a:buFont typeface="System Font Regular"/>
            <a:buChar char="-"/>
          </a:pPr>
          <a:r>
            <a:rPr lang="en-US">
              <a:latin typeface="Arial" panose="020B0604020202020204" pitchFamily="34" charset="0"/>
              <a:cs typeface="Arial" panose="020B0604020202020204" pitchFamily="34" charset="0"/>
            </a:rPr>
            <a:t>BP cuff, thermometer, pulse oximeter </a:t>
          </a:r>
        </a:p>
      </dgm:t>
    </dgm:pt>
    <dgm:pt modelId="{314485C3-14B8-4993-BD3E-7843E4A17B2F}" type="parTrans" cxnId="{31A550AD-68CF-42FF-BB68-CC414B629F8A}">
      <dgm:prSet/>
      <dgm:spPr/>
      <dgm:t>
        <a:bodyPr/>
        <a:lstStyle/>
        <a:p>
          <a:endParaRPr lang="en-US">
            <a:latin typeface="Arial" panose="020B0604020202020204" pitchFamily="34" charset="0"/>
            <a:cs typeface="Arial" panose="020B0604020202020204" pitchFamily="34" charset="0"/>
          </a:endParaRPr>
        </a:p>
      </dgm:t>
    </dgm:pt>
    <dgm:pt modelId="{AEDBAB81-1482-4789-9B51-EF991F67DFF8}" type="sibTrans" cxnId="{31A550AD-68CF-42FF-BB68-CC414B629F8A}">
      <dgm:prSet/>
      <dgm:spPr/>
      <dgm:t>
        <a:bodyPr/>
        <a:lstStyle/>
        <a:p>
          <a:endParaRPr lang="en-US">
            <a:latin typeface="Arial" panose="020B0604020202020204" pitchFamily="34" charset="0"/>
            <a:cs typeface="Arial" panose="020B0604020202020204" pitchFamily="34" charset="0"/>
          </a:endParaRPr>
        </a:p>
      </dgm:t>
    </dgm:pt>
    <dgm:pt modelId="{683C6B27-7BAB-4556-8BDC-3491633B7C72}">
      <dgm:prSet/>
      <dgm:spPr>
        <a:solidFill>
          <a:schemeClr val="bg1">
            <a:lumMod val="85000"/>
            <a:alpha val="90000"/>
          </a:schemeClr>
        </a:solidFill>
      </dgm:spPr>
      <dgm:t>
        <a:bodyPr/>
        <a:lstStyle/>
        <a:p>
          <a:pPr>
            <a:lnSpc>
              <a:spcPct val="100000"/>
            </a:lnSpc>
            <a:buFont typeface="System Font Regular"/>
            <a:buChar char="-"/>
          </a:pPr>
          <a:r>
            <a:rPr lang="en-US">
              <a:latin typeface="Arial" panose="020B0604020202020204" pitchFamily="34" charset="0"/>
              <a:cs typeface="Arial" panose="020B0604020202020204" pitchFamily="34" charset="0"/>
            </a:rPr>
            <a:t>30-60 minutes</a:t>
          </a:r>
        </a:p>
      </dgm:t>
    </dgm:pt>
    <dgm:pt modelId="{23011AC7-972E-4A59-8FE5-EA37875297B6}" type="parTrans" cxnId="{F15636A6-E3EE-4387-8515-9ED0287FF878}">
      <dgm:prSet/>
      <dgm:spPr/>
      <dgm:t>
        <a:bodyPr/>
        <a:lstStyle/>
        <a:p>
          <a:endParaRPr lang="en-US">
            <a:latin typeface="Arial" panose="020B0604020202020204" pitchFamily="34" charset="0"/>
            <a:cs typeface="Arial" panose="020B0604020202020204" pitchFamily="34" charset="0"/>
          </a:endParaRPr>
        </a:p>
      </dgm:t>
    </dgm:pt>
    <dgm:pt modelId="{DE2BA92B-E637-431F-9050-52ED14557334}" type="sibTrans" cxnId="{F15636A6-E3EE-4387-8515-9ED0287FF878}">
      <dgm:prSet/>
      <dgm:spPr/>
      <dgm:t>
        <a:bodyPr/>
        <a:lstStyle/>
        <a:p>
          <a:endParaRPr lang="en-US">
            <a:latin typeface="Arial" panose="020B0604020202020204" pitchFamily="34" charset="0"/>
            <a:cs typeface="Arial" panose="020B0604020202020204" pitchFamily="34" charset="0"/>
          </a:endParaRPr>
        </a:p>
      </dgm:t>
    </dgm:pt>
    <dgm:pt modelId="{9E020F36-65B0-4B9C-B37A-0FC06F84BCCD}">
      <dgm:prSet/>
      <dgm:spPr>
        <a:solidFill>
          <a:schemeClr val="bg1">
            <a:lumMod val="85000"/>
            <a:alpha val="90000"/>
          </a:schemeClr>
        </a:solidFill>
      </dgm:spPr>
      <dgm:t>
        <a:bodyPr/>
        <a:lstStyle/>
        <a:p>
          <a:pPr>
            <a:lnSpc>
              <a:spcPct val="100000"/>
            </a:lnSpc>
            <a:buFont typeface="System Font Regular"/>
            <a:buChar char="-"/>
          </a:pPr>
          <a:r>
            <a:rPr lang="en-US">
              <a:latin typeface="Arial" panose="020B0604020202020204" pitchFamily="34" charset="0"/>
              <a:cs typeface="Arial" panose="020B0604020202020204" pitchFamily="34" charset="0"/>
            </a:rPr>
            <a:t>Steroids, tocilizumab, etc</a:t>
          </a:r>
        </a:p>
      </dgm:t>
    </dgm:pt>
    <dgm:pt modelId="{1634B75E-F472-4A07-B9E1-6CA97379F159}" type="sibTrans" cxnId="{AABFECAA-8993-4B66-BECC-CDC2516B082F}">
      <dgm:prSet/>
      <dgm:spPr/>
      <dgm:t>
        <a:bodyPr/>
        <a:lstStyle/>
        <a:p>
          <a:endParaRPr lang="en-US">
            <a:latin typeface="Arial" panose="020B0604020202020204" pitchFamily="34" charset="0"/>
            <a:cs typeface="Arial" panose="020B0604020202020204" pitchFamily="34" charset="0"/>
          </a:endParaRPr>
        </a:p>
      </dgm:t>
    </dgm:pt>
    <dgm:pt modelId="{7C6E32DE-B713-4858-833F-800AE5076271}" type="parTrans" cxnId="{AABFECAA-8993-4B66-BECC-CDC2516B082F}">
      <dgm:prSet/>
      <dgm:spPr/>
      <dgm:t>
        <a:bodyPr/>
        <a:lstStyle/>
        <a:p>
          <a:endParaRPr lang="en-US">
            <a:latin typeface="Arial" panose="020B0604020202020204" pitchFamily="34" charset="0"/>
            <a:cs typeface="Arial" panose="020B0604020202020204" pitchFamily="34" charset="0"/>
          </a:endParaRPr>
        </a:p>
      </dgm:t>
    </dgm:pt>
    <dgm:pt modelId="{B02643D4-A917-4F75-8C2B-7861EB32796D}">
      <dgm:prSet/>
      <dgm:spPr>
        <a:solidFill>
          <a:schemeClr val="bg1">
            <a:lumMod val="85000"/>
            <a:alpha val="90000"/>
          </a:schemeClr>
        </a:solidFill>
      </dgm:spPr>
      <dgm:t>
        <a:bodyPr/>
        <a:lstStyle/>
        <a:p>
          <a:pPr>
            <a:lnSpc>
              <a:spcPct val="100000"/>
            </a:lnSpc>
            <a:buFont typeface="System Font Regular"/>
            <a:buChar char="-"/>
          </a:pPr>
          <a:r>
            <a:rPr lang="en-US">
              <a:latin typeface="Arial" panose="020B0604020202020204" pitchFamily="34" charset="0"/>
              <a:cs typeface="Arial" panose="020B0604020202020204" pitchFamily="34" charset="0"/>
            </a:rPr>
            <a:t>ER, Inpatient Unit, On-call team, Pharmacy</a:t>
          </a:r>
        </a:p>
      </dgm:t>
    </dgm:pt>
    <dgm:pt modelId="{E2BFB040-FBC6-4FF4-B3F9-9729AFC1A1AE}" type="sibTrans" cxnId="{4807AE7F-3ABC-4370-86E7-7169DFBD7978}">
      <dgm:prSet/>
      <dgm:spPr/>
      <dgm:t>
        <a:bodyPr/>
        <a:lstStyle/>
        <a:p>
          <a:endParaRPr lang="en-US">
            <a:latin typeface="Arial" panose="020B0604020202020204" pitchFamily="34" charset="0"/>
            <a:cs typeface="Arial" panose="020B0604020202020204" pitchFamily="34" charset="0"/>
          </a:endParaRPr>
        </a:p>
      </dgm:t>
    </dgm:pt>
    <dgm:pt modelId="{01E1D272-40BE-4F03-A7BD-FD0FBE7A05A9}" type="parTrans" cxnId="{4807AE7F-3ABC-4370-86E7-7169DFBD7978}">
      <dgm:prSet/>
      <dgm:spPr/>
      <dgm:t>
        <a:bodyPr/>
        <a:lstStyle/>
        <a:p>
          <a:endParaRPr lang="en-US">
            <a:latin typeface="Arial" panose="020B0604020202020204" pitchFamily="34" charset="0"/>
            <a:cs typeface="Arial" panose="020B0604020202020204" pitchFamily="34" charset="0"/>
          </a:endParaRPr>
        </a:p>
      </dgm:t>
    </dgm:pt>
    <dgm:pt modelId="{4027F8D0-57B6-4379-BF91-BA8BF48ADCF0}" type="pres">
      <dgm:prSet presAssocID="{E7279601-279F-4314-8F5C-BE6B1DC05EFF}" presName="Name0" presStyleCnt="0">
        <dgm:presLayoutVars>
          <dgm:dir/>
          <dgm:animLvl val="lvl"/>
          <dgm:resizeHandles val="exact"/>
        </dgm:presLayoutVars>
      </dgm:prSet>
      <dgm:spPr/>
    </dgm:pt>
    <dgm:pt modelId="{59F4001D-922E-44A1-9278-8ED270681154}" type="pres">
      <dgm:prSet presAssocID="{FFF530D0-C0F9-4B03-A790-962A0CDBAE22}" presName="composite" presStyleCnt="0"/>
      <dgm:spPr/>
    </dgm:pt>
    <dgm:pt modelId="{7F77465C-8133-4CBD-B50F-0F372DEE40B0}" type="pres">
      <dgm:prSet presAssocID="{FFF530D0-C0F9-4B03-A790-962A0CDBAE22}" presName="parTx" presStyleLbl="alignNode1" presStyleIdx="0" presStyleCnt="3">
        <dgm:presLayoutVars>
          <dgm:chMax val="0"/>
          <dgm:chPref val="0"/>
          <dgm:bulletEnabled val="1"/>
        </dgm:presLayoutVars>
      </dgm:prSet>
      <dgm:spPr/>
    </dgm:pt>
    <dgm:pt modelId="{4D222F7E-0837-427D-B2DD-25C75F834FA6}" type="pres">
      <dgm:prSet presAssocID="{FFF530D0-C0F9-4B03-A790-962A0CDBAE22}" presName="desTx" presStyleLbl="alignAccFollowNode1" presStyleIdx="0" presStyleCnt="3">
        <dgm:presLayoutVars>
          <dgm:bulletEnabled val="1"/>
        </dgm:presLayoutVars>
      </dgm:prSet>
      <dgm:spPr/>
    </dgm:pt>
    <dgm:pt modelId="{97A1F93B-A0A1-4485-8FEA-2B3A5906835A}" type="pres">
      <dgm:prSet presAssocID="{7DAA7263-87A4-4779-8338-8510835A6187}" presName="space" presStyleCnt="0"/>
      <dgm:spPr/>
    </dgm:pt>
    <dgm:pt modelId="{B40A8467-E1FC-49EA-99F7-2DE86B843665}" type="pres">
      <dgm:prSet presAssocID="{650F0205-79FF-488F-95F1-4087AFB36FD2}" presName="composite" presStyleCnt="0"/>
      <dgm:spPr/>
    </dgm:pt>
    <dgm:pt modelId="{4DF27241-F421-46DC-98A4-FA8AC8C8CFFA}" type="pres">
      <dgm:prSet presAssocID="{650F0205-79FF-488F-95F1-4087AFB36FD2}" presName="parTx" presStyleLbl="alignNode1" presStyleIdx="1" presStyleCnt="3">
        <dgm:presLayoutVars>
          <dgm:chMax val="0"/>
          <dgm:chPref val="0"/>
          <dgm:bulletEnabled val="1"/>
        </dgm:presLayoutVars>
      </dgm:prSet>
      <dgm:spPr/>
    </dgm:pt>
    <dgm:pt modelId="{0BC0B9AD-4E0C-4871-A802-8CED7253739C}" type="pres">
      <dgm:prSet presAssocID="{650F0205-79FF-488F-95F1-4087AFB36FD2}" presName="desTx" presStyleLbl="alignAccFollowNode1" presStyleIdx="1" presStyleCnt="3">
        <dgm:presLayoutVars>
          <dgm:bulletEnabled val="1"/>
        </dgm:presLayoutVars>
      </dgm:prSet>
      <dgm:spPr/>
    </dgm:pt>
    <dgm:pt modelId="{E116107B-5C63-4F2D-9167-A4B6CC03EC1F}" type="pres">
      <dgm:prSet presAssocID="{E4F2D822-2B69-4AD5-BF9A-A22E4223A9B1}" presName="space" presStyleCnt="0"/>
      <dgm:spPr/>
    </dgm:pt>
    <dgm:pt modelId="{19A594B4-FBD1-44C8-8C16-FA0FBB1BF901}" type="pres">
      <dgm:prSet presAssocID="{07358F40-B903-49E7-B089-2D2F30D180F1}" presName="composite" presStyleCnt="0"/>
      <dgm:spPr/>
    </dgm:pt>
    <dgm:pt modelId="{117322BD-2568-4824-B353-D7303BFCCA04}" type="pres">
      <dgm:prSet presAssocID="{07358F40-B903-49E7-B089-2D2F30D180F1}" presName="parTx" presStyleLbl="alignNode1" presStyleIdx="2" presStyleCnt="3">
        <dgm:presLayoutVars>
          <dgm:chMax val="0"/>
          <dgm:chPref val="0"/>
          <dgm:bulletEnabled val="1"/>
        </dgm:presLayoutVars>
      </dgm:prSet>
      <dgm:spPr/>
    </dgm:pt>
    <dgm:pt modelId="{15E9835A-03A8-4B77-8BAE-D1817D06A591}" type="pres">
      <dgm:prSet presAssocID="{07358F40-B903-49E7-B089-2D2F30D180F1}" presName="desTx" presStyleLbl="alignAccFollowNode1" presStyleIdx="2" presStyleCnt="3">
        <dgm:presLayoutVars>
          <dgm:bulletEnabled val="1"/>
        </dgm:presLayoutVars>
      </dgm:prSet>
      <dgm:spPr/>
    </dgm:pt>
  </dgm:ptLst>
  <dgm:cxnLst>
    <dgm:cxn modelId="{0EF73B06-6AFD-4F1E-9C59-C2B8FA1BBB8E}" srcId="{07358F40-B903-49E7-B089-2D2F30D180F1}" destId="{4B4953C8-E8EB-4445-8A06-BC8A56DD440E}" srcOrd="1" destOrd="0" parTransId="{4384B562-7A18-4604-BC84-5EC834FED9CF}" sibTransId="{5A930D3C-17E4-4441-8632-C87C6D3B7402}"/>
    <dgm:cxn modelId="{72404606-CCB5-49E0-A022-9D39C5C26C95}" type="presOf" srcId="{B02643D4-A917-4F75-8C2B-7861EB32796D}" destId="{15E9835A-03A8-4B77-8BAE-D1817D06A591}" srcOrd="0" destOrd="1" presId="urn:microsoft.com/office/officeart/2005/8/layout/hList1"/>
    <dgm:cxn modelId="{37ACD314-BCCB-494C-91BA-907062279D33}" srcId="{FFF530D0-C0F9-4B03-A790-962A0CDBAE22}" destId="{9A32D7DB-16A1-4FCB-8E7A-FF1A98B16985}" srcOrd="1" destOrd="0" parTransId="{F6A55A12-9385-4819-B4B6-92CE1435941E}" sibTransId="{CB7610C7-F1EB-4243-ADFA-E054817CD4EE}"/>
    <dgm:cxn modelId="{2CAB6017-8A7A-4DE6-8B1E-93646EC475F3}" srcId="{07358F40-B903-49E7-B089-2D2F30D180F1}" destId="{3EEE7BF2-B0E3-49A7-AD5C-916133602C03}" srcOrd="2" destOrd="0" parTransId="{CEF20674-BB63-44B1-B927-7BFA69C61B5A}" sibTransId="{A49FEBBB-5AA7-488A-9D2E-669B5B426AEE}"/>
    <dgm:cxn modelId="{45CABF1B-D7B1-4973-85EF-6E6B7B5C1A48}" type="presOf" srcId="{4E5A78C0-746F-4D2B-B949-82EE60F559E5}" destId="{0BC0B9AD-4E0C-4871-A802-8CED7253739C}" srcOrd="0" destOrd="4" presId="urn:microsoft.com/office/officeart/2005/8/layout/hList1"/>
    <dgm:cxn modelId="{6AB4231C-FD16-44F5-94F9-1CA34600B455}" srcId="{FFF530D0-C0F9-4B03-A790-962A0CDBAE22}" destId="{AE5C753B-6841-46F3-B553-1E0F86AF46D7}" srcOrd="5" destOrd="0" parTransId="{C99CB065-AAE3-4A7B-869E-1D5501AB3E32}" sibTransId="{A24E34EC-3488-444F-BF30-78A7837ABFC7}"/>
    <dgm:cxn modelId="{E7343B20-1FDB-4581-9E59-88EB934267BF}" type="presOf" srcId="{D0AFC69B-C23F-4746-AC37-E159F218E670}" destId="{0BC0B9AD-4E0C-4871-A802-8CED7253739C}" srcOrd="0" destOrd="2" presId="urn:microsoft.com/office/officeart/2005/8/layout/hList1"/>
    <dgm:cxn modelId="{644D8122-DBD6-49F7-BCAC-97E48C0A7EEC}" srcId="{E7279601-279F-4314-8F5C-BE6B1DC05EFF}" destId="{07358F40-B903-49E7-B089-2D2F30D180F1}" srcOrd="2" destOrd="0" parTransId="{E77EA352-B64C-43A1-848E-21C91C2DA851}" sibTransId="{E5993611-2FD1-490E-80DF-09C5E5608B2C}"/>
    <dgm:cxn modelId="{81C32A27-9608-42FB-AEC0-6457F912AD9C}" srcId="{07358F40-B903-49E7-B089-2D2F30D180F1}" destId="{AFF39D66-10F9-44B4-AD45-629D2320AE72}" srcOrd="0" destOrd="0" parTransId="{D3EFB3C3-8A1A-4C2D-BDF8-978F5655570A}" sibTransId="{CDBA19B4-D495-4922-A2DC-11031FD18B9F}"/>
    <dgm:cxn modelId="{DB2C2D2A-B30F-4CE6-A13A-48EE27BAD035}" type="presOf" srcId="{683C6B27-7BAB-4556-8BDC-3491633B7C72}" destId="{15E9835A-03A8-4B77-8BAE-D1817D06A591}" srcOrd="0" destOrd="5" presId="urn:microsoft.com/office/officeart/2005/8/layout/hList1"/>
    <dgm:cxn modelId="{F0ADCB31-8F1A-4077-9763-F43F36945FFE}" srcId="{FFF530D0-C0F9-4B03-A790-962A0CDBAE22}" destId="{E2817A81-87FE-4B24-8AB0-5E520BC88497}" srcOrd="4" destOrd="0" parTransId="{2AE16F5A-4FDA-4C7B-BFA1-8393DA8846AD}" sibTransId="{26A1F14D-E076-4CD4-9E6C-1D559B4BAD65}"/>
    <dgm:cxn modelId="{BCE6C635-8A4E-4CDB-9B9D-FFC2D7D961C8}" type="presOf" srcId="{650F0205-79FF-488F-95F1-4087AFB36FD2}" destId="{4DF27241-F421-46DC-98A4-FA8AC8C8CFFA}" srcOrd="0" destOrd="0" presId="urn:microsoft.com/office/officeart/2005/8/layout/hList1"/>
    <dgm:cxn modelId="{3A78833B-E323-4080-A306-04EB8B0E21B6}" srcId="{650F0205-79FF-488F-95F1-4087AFB36FD2}" destId="{3A3B8459-6155-48D7-8C88-DC77E6AA5A77}" srcOrd="3" destOrd="0" parTransId="{084B34C0-EDEE-4D97-87E8-46153860E319}" sibTransId="{E90ADC47-1F62-4239-9CB8-592BA267BA84}"/>
    <dgm:cxn modelId="{DA291E40-6E67-4BC0-A59A-AB4A4B946FD1}" type="presOf" srcId="{3A3B8459-6155-48D7-8C88-DC77E6AA5A77}" destId="{0BC0B9AD-4E0C-4871-A802-8CED7253739C}" srcOrd="0" destOrd="3" presId="urn:microsoft.com/office/officeart/2005/8/layout/hList1"/>
    <dgm:cxn modelId="{F05BB95C-CF1C-4CAC-8F80-DC9A36848A63}" type="presOf" srcId="{E7279601-279F-4314-8F5C-BE6B1DC05EFF}" destId="{4027F8D0-57B6-4379-BF91-BA8BF48ADCF0}" srcOrd="0" destOrd="0" presId="urn:microsoft.com/office/officeart/2005/8/layout/hList1"/>
    <dgm:cxn modelId="{63C5BF60-E500-4DD0-8E5F-9D495DD84812}" srcId="{FFF530D0-C0F9-4B03-A790-962A0CDBAE22}" destId="{1BEC1FBA-13BA-43CC-BED2-C3F67C4FE05C}" srcOrd="3" destOrd="0" parTransId="{A60E4B25-1A7B-4A1F-85BA-0AC89407D055}" sibTransId="{2BE38AD0-5B6E-4CC3-971F-B0D3A731F02D}"/>
    <dgm:cxn modelId="{C4F27A43-2649-4194-87E2-5EA269A089B2}" type="presOf" srcId="{4B4953C8-E8EB-4445-8A06-BC8A56DD440E}" destId="{15E9835A-03A8-4B77-8BAE-D1817D06A591}" srcOrd="0" destOrd="2" presId="urn:microsoft.com/office/officeart/2005/8/layout/hList1"/>
    <dgm:cxn modelId="{3ABEF763-68A9-44AE-A956-3BFEB047D4A1}" type="presOf" srcId="{AE5C753B-6841-46F3-B553-1E0F86AF46D7}" destId="{4D222F7E-0837-427D-B2DD-25C75F834FA6}" srcOrd="0" destOrd="5" presId="urn:microsoft.com/office/officeart/2005/8/layout/hList1"/>
    <dgm:cxn modelId="{D0096245-66B1-48CE-818F-5D72BE3C46E4}" srcId="{E7279601-279F-4314-8F5C-BE6B1DC05EFF}" destId="{650F0205-79FF-488F-95F1-4087AFB36FD2}" srcOrd="1" destOrd="0" parTransId="{138AD6EC-37D2-4D64-AC74-7E2412F2E730}" sibTransId="{E4F2D822-2B69-4AD5-BF9A-A22E4223A9B1}"/>
    <dgm:cxn modelId="{98960C46-DA29-4572-9F7A-28660891CC62}" type="presOf" srcId="{C6C996F0-8314-4E21-9762-705DA24E3621}" destId="{15E9835A-03A8-4B77-8BAE-D1817D06A591}" srcOrd="0" destOrd="6" presId="urn:microsoft.com/office/officeart/2005/8/layout/hList1"/>
    <dgm:cxn modelId="{284ECF67-167B-4DE8-9E0A-1C705640A753}" srcId="{650F0205-79FF-488F-95F1-4087AFB36FD2}" destId="{83DC0C66-C7E8-4267-89EE-ACEB06B4B823}" srcOrd="0" destOrd="0" parTransId="{C75039D0-42F5-4ABC-BA76-81697C80F3BA}" sibTransId="{CDBF05DB-9EDB-4BD5-87A6-70F5477A3C20}"/>
    <dgm:cxn modelId="{CC6FC04C-31D0-4B08-8A91-7EDDE99832B3}" type="presOf" srcId="{8B52C0D3-C913-49CB-9916-27D33F152891}" destId="{0BC0B9AD-4E0C-4871-A802-8CED7253739C}" srcOrd="0" destOrd="1" presId="urn:microsoft.com/office/officeart/2005/8/layout/hList1"/>
    <dgm:cxn modelId="{80980472-0533-4F1A-8BF5-DE65E2F6F95F}" type="presOf" srcId="{B1B1DFBE-3525-4E0C-BD6F-23BF3D5D83B0}" destId="{4D222F7E-0837-427D-B2DD-25C75F834FA6}" srcOrd="0" destOrd="2" presId="urn:microsoft.com/office/officeart/2005/8/layout/hList1"/>
    <dgm:cxn modelId="{0246D555-DAB4-471F-8EB7-C36E161B6B80}" srcId="{FFF530D0-C0F9-4B03-A790-962A0CDBAE22}" destId="{F71A859F-A070-44CE-A963-7F1449459466}" srcOrd="6" destOrd="0" parTransId="{E80EE296-81B2-4451-BCA7-8EF9F6D8F609}" sibTransId="{3EF79B9A-3D8F-4812-9189-DF2CC2D6CDE7}"/>
    <dgm:cxn modelId="{50516E78-62DC-4F91-B3C4-54781B486EE5}" type="presOf" srcId="{3EFEEEB6-D27A-4F88-BC9C-2002E42552F4}" destId="{4D222F7E-0837-427D-B2DD-25C75F834FA6}" srcOrd="0" destOrd="0" presId="urn:microsoft.com/office/officeart/2005/8/layout/hList1"/>
    <dgm:cxn modelId="{7DE4E778-57C4-4C76-A6AD-18401AF3DA29}" srcId="{650F0205-79FF-488F-95F1-4087AFB36FD2}" destId="{6799BEFF-9D10-4B92-9CA6-97BA7CD1C8A2}" srcOrd="4" destOrd="0" parTransId="{9E840876-A045-459D-B855-34BD50EA5341}" sibTransId="{7A655AA1-BABA-4CE5-BAF4-F58951FC795F}"/>
    <dgm:cxn modelId="{55B0C57A-FC2E-4358-B277-97D620813FBA}" srcId="{07358F40-B903-49E7-B089-2D2F30D180F1}" destId="{C6C996F0-8314-4E21-9762-705DA24E3621}" srcOrd="3" destOrd="0" parTransId="{163ADC38-FE16-4AD5-BA40-18E0588E9EEB}" sibTransId="{B8BE7604-C5C0-4C92-90A1-CBC9370C87D0}"/>
    <dgm:cxn modelId="{4807AE7F-3ABC-4370-86E7-7169DFBD7978}" srcId="{AFF39D66-10F9-44B4-AD45-629D2320AE72}" destId="{B02643D4-A917-4F75-8C2B-7861EB32796D}" srcOrd="0" destOrd="0" parTransId="{01E1D272-40BE-4F03-A7BD-FD0FBE7A05A9}" sibTransId="{E2BFB040-FBC6-4FF4-B3F9-9729AFC1A1AE}"/>
    <dgm:cxn modelId="{D6A1629A-B59E-4368-991C-09F207FC3245}" type="presOf" srcId="{9A32D7DB-16A1-4FCB-8E7A-FF1A98B16985}" destId="{4D222F7E-0837-427D-B2DD-25C75F834FA6}" srcOrd="0" destOrd="1" presId="urn:microsoft.com/office/officeart/2005/8/layout/hList1"/>
    <dgm:cxn modelId="{F15636A6-E3EE-4387-8515-9ED0287FF878}" srcId="{3EEE7BF2-B0E3-49A7-AD5C-916133602C03}" destId="{683C6B27-7BAB-4556-8BDC-3491633B7C72}" srcOrd="0" destOrd="0" parTransId="{23011AC7-972E-4A59-8FE5-EA37875297B6}" sibTransId="{DE2BA92B-E637-431F-9050-52ED14557334}"/>
    <dgm:cxn modelId="{056AABA9-F3BE-4FAA-A2CA-E9E916B5FA4D}" type="presOf" srcId="{FFF530D0-C0F9-4B03-A790-962A0CDBAE22}" destId="{7F77465C-8133-4CBD-B50F-0F372DEE40B0}" srcOrd="0" destOrd="0" presId="urn:microsoft.com/office/officeart/2005/8/layout/hList1"/>
    <dgm:cxn modelId="{AABFECAA-8993-4B66-BECC-CDC2516B082F}" srcId="{4B4953C8-E8EB-4445-8A06-BC8A56DD440E}" destId="{9E020F36-65B0-4B9C-B37A-0FC06F84BCCD}" srcOrd="0" destOrd="0" parTransId="{7C6E32DE-B713-4858-833F-800AE5076271}" sibTransId="{1634B75E-F472-4A07-B9E1-6CA97379F159}"/>
    <dgm:cxn modelId="{31A550AD-68CF-42FF-BB68-CC414B629F8A}" srcId="{3A3B8459-6155-48D7-8C88-DC77E6AA5A77}" destId="{4E5A78C0-746F-4D2B-B949-82EE60F559E5}" srcOrd="0" destOrd="0" parTransId="{314485C3-14B8-4993-BD3E-7843E4A17B2F}" sibTransId="{AEDBAB81-1482-4789-9B51-EF991F67DFF8}"/>
    <dgm:cxn modelId="{22B71BB1-A4A9-49F7-8E92-F57743C65856}" type="presOf" srcId="{6799BEFF-9D10-4B92-9CA6-97BA7CD1C8A2}" destId="{0BC0B9AD-4E0C-4871-A802-8CED7253739C}" srcOrd="0" destOrd="5" presId="urn:microsoft.com/office/officeart/2005/8/layout/hList1"/>
    <dgm:cxn modelId="{40EFF4BC-CB71-4ED2-A311-53F40D2C71DD}" type="presOf" srcId="{83DC0C66-C7E8-4267-89EE-ACEB06B4B823}" destId="{0BC0B9AD-4E0C-4871-A802-8CED7253739C}" srcOrd="0" destOrd="0" presId="urn:microsoft.com/office/officeart/2005/8/layout/hList1"/>
    <dgm:cxn modelId="{CCC01AC5-7DDF-4433-88B4-7A05CAEA314F}" type="presOf" srcId="{1BEC1FBA-13BA-43CC-BED2-C3F67C4FE05C}" destId="{4D222F7E-0837-427D-B2DD-25C75F834FA6}" srcOrd="0" destOrd="3" presId="urn:microsoft.com/office/officeart/2005/8/layout/hList1"/>
    <dgm:cxn modelId="{79D365C7-DB06-42CB-A4C3-18D7F63FF9E3}" srcId="{650F0205-79FF-488F-95F1-4087AFB36FD2}" destId="{D0AFC69B-C23F-4746-AC37-E159F218E670}" srcOrd="2" destOrd="0" parTransId="{D294D929-04BD-471D-A4C3-86364A2F69D2}" sibTransId="{B88D03EA-E34F-4F4C-8199-7617B8BF9886}"/>
    <dgm:cxn modelId="{96E989C8-0F58-44CB-A668-2F103C8C8C81}" type="presOf" srcId="{3EEE7BF2-B0E3-49A7-AD5C-916133602C03}" destId="{15E9835A-03A8-4B77-8BAE-D1817D06A591}" srcOrd="0" destOrd="4" presId="urn:microsoft.com/office/officeart/2005/8/layout/hList1"/>
    <dgm:cxn modelId="{6661F4D1-4217-4DBA-A700-1994BF00B7AB}" srcId="{FFF530D0-C0F9-4B03-A790-962A0CDBAE22}" destId="{B1B1DFBE-3525-4E0C-BD6F-23BF3D5D83B0}" srcOrd="2" destOrd="0" parTransId="{1AFDBB7A-A2E8-4DDC-A499-615F6558F473}" sibTransId="{19CCF707-0469-41B4-B88D-70DBCFF142F4}"/>
    <dgm:cxn modelId="{468613E7-C5CB-4ABB-BF42-74FF3A4B6E16}" type="presOf" srcId="{E2817A81-87FE-4B24-8AB0-5E520BC88497}" destId="{4D222F7E-0837-427D-B2DD-25C75F834FA6}" srcOrd="0" destOrd="4" presId="urn:microsoft.com/office/officeart/2005/8/layout/hList1"/>
    <dgm:cxn modelId="{D5699FE9-7B80-4F46-BB92-28F939A4EE11}" type="presOf" srcId="{AFF39D66-10F9-44B4-AD45-629D2320AE72}" destId="{15E9835A-03A8-4B77-8BAE-D1817D06A591}" srcOrd="0" destOrd="0" presId="urn:microsoft.com/office/officeart/2005/8/layout/hList1"/>
    <dgm:cxn modelId="{E288F0EB-B3CA-405B-A733-56FF6E28D901}" srcId="{E7279601-279F-4314-8F5C-BE6B1DC05EFF}" destId="{FFF530D0-C0F9-4B03-A790-962A0CDBAE22}" srcOrd="0" destOrd="0" parTransId="{60480856-70E0-4555-9544-135F37DE8F3C}" sibTransId="{7DAA7263-87A4-4779-8338-8510835A6187}"/>
    <dgm:cxn modelId="{E2DAB9EE-6046-4E4A-8EBA-3ED2CC8ACF26}" srcId="{650F0205-79FF-488F-95F1-4087AFB36FD2}" destId="{8B52C0D3-C913-49CB-9916-27D33F152891}" srcOrd="1" destOrd="0" parTransId="{854F9B60-16EC-4DC6-87A5-EB67A04CAE1D}" sibTransId="{D9877966-1FAA-4049-A162-12DF720FA8C6}"/>
    <dgm:cxn modelId="{5E9AB0F3-7AFA-4541-91E6-358C9110B612}" type="presOf" srcId="{9E020F36-65B0-4B9C-B37A-0FC06F84BCCD}" destId="{15E9835A-03A8-4B77-8BAE-D1817D06A591}" srcOrd="0" destOrd="3" presId="urn:microsoft.com/office/officeart/2005/8/layout/hList1"/>
    <dgm:cxn modelId="{AE0D1FF5-6B2C-47FE-B454-4C66D9F05BBB}" srcId="{FFF530D0-C0F9-4B03-A790-962A0CDBAE22}" destId="{3EFEEEB6-D27A-4F88-BC9C-2002E42552F4}" srcOrd="0" destOrd="0" parTransId="{9334EA54-BE8C-43D6-A4FB-312E4CA4829C}" sibTransId="{6261912E-32F1-4DA5-B1FA-A65753B465E9}"/>
    <dgm:cxn modelId="{DDAE25F5-E591-4392-8022-8428C91708A6}" type="presOf" srcId="{07358F40-B903-49E7-B089-2D2F30D180F1}" destId="{117322BD-2568-4824-B353-D7303BFCCA04}" srcOrd="0" destOrd="0" presId="urn:microsoft.com/office/officeart/2005/8/layout/hList1"/>
    <dgm:cxn modelId="{4BFADDFB-CFF4-4E33-9434-F66071AE21CE}" type="presOf" srcId="{F71A859F-A070-44CE-A963-7F1449459466}" destId="{4D222F7E-0837-427D-B2DD-25C75F834FA6}" srcOrd="0" destOrd="6" presId="urn:microsoft.com/office/officeart/2005/8/layout/hList1"/>
    <dgm:cxn modelId="{FE4669FB-053A-4147-BC90-0B816BB2488B}" type="presParOf" srcId="{4027F8D0-57B6-4379-BF91-BA8BF48ADCF0}" destId="{59F4001D-922E-44A1-9278-8ED270681154}" srcOrd="0" destOrd="0" presId="urn:microsoft.com/office/officeart/2005/8/layout/hList1"/>
    <dgm:cxn modelId="{3BB82306-68A5-4550-98FC-B91E217AB927}" type="presParOf" srcId="{59F4001D-922E-44A1-9278-8ED270681154}" destId="{7F77465C-8133-4CBD-B50F-0F372DEE40B0}" srcOrd="0" destOrd="0" presId="urn:microsoft.com/office/officeart/2005/8/layout/hList1"/>
    <dgm:cxn modelId="{0C6E7F77-3A6B-499D-83CD-68F2F7B22D76}" type="presParOf" srcId="{59F4001D-922E-44A1-9278-8ED270681154}" destId="{4D222F7E-0837-427D-B2DD-25C75F834FA6}" srcOrd="1" destOrd="0" presId="urn:microsoft.com/office/officeart/2005/8/layout/hList1"/>
    <dgm:cxn modelId="{EF55F318-70DE-438A-90D2-BA58776FB8EC}" type="presParOf" srcId="{4027F8D0-57B6-4379-BF91-BA8BF48ADCF0}" destId="{97A1F93B-A0A1-4485-8FEA-2B3A5906835A}" srcOrd="1" destOrd="0" presId="urn:microsoft.com/office/officeart/2005/8/layout/hList1"/>
    <dgm:cxn modelId="{7965FE27-A24B-4DF5-8F6B-677DBCFE4B04}" type="presParOf" srcId="{4027F8D0-57B6-4379-BF91-BA8BF48ADCF0}" destId="{B40A8467-E1FC-49EA-99F7-2DE86B843665}" srcOrd="2" destOrd="0" presId="urn:microsoft.com/office/officeart/2005/8/layout/hList1"/>
    <dgm:cxn modelId="{87CF0C2F-E7A5-40F0-A9C7-808737171E9D}" type="presParOf" srcId="{B40A8467-E1FC-49EA-99F7-2DE86B843665}" destId="{4DF27241-F421-46DC-98A4-FA8AC8C8CFFA}" srcOrd="0" destOrd="0" presId="urn:microsoft.com/office/officeart/2005/8/layout/hList1"/>
    <dgm:cxn modelId="{DBFB5EDD-1F0F-47BC-BEF1-93890E313F70}" type="presParOf" srcId="{B40A8467-E1FC-49EA-99F7-2DE86B843665}" destId="{0BC0B9AD-4E0C-4871-A802-8CED7253739C}" srcOrd="1" destOrd="0" presId="urn:microsoft.com/office/officeart/2005/8/layout/hList1"/>
    <dgm:cxn modelId="{9E1574DD-C685-43AC-8230-1310E3F88898}" type="presParOf" srcId="{4027F8D0-57B6-4379-BF91-BA8BF48ADCF0}" destId="{E116107B-5C63-4F2D-9167-A4B6CC03EC1F}" srcOrd="3" destOrd="0" presId="urn:microsoft.com/office/officeart/2005/8/layout/hList1"/>
    <dgm:cxn modelId="{E5C16A7B-B026-46DB-846D-18849E27BF01}" type="presParOf" srcId="{4027F8D0-57B6-4379-BF91-BA8BF48ADCF0}" destId="{19A594B4-FBD1-44C8-8C16-FA0FBB1BF901}" srcOrd="4" destOrd="0" presId="urn:microsoft.com/office/officeart/2005/8/layout/hList1"/>
    <dgm:cxn modelId="{DD4BDEDD-7ABF-4AB4-ACCF-A03BFACB1430}" type="presParOf" srcId="{19A594B4-FBD1-44C8-8C16-FA0FBB1BF901}" destId="{117322BD-2568-4824-B353-D7303BFCCA04}" srcOrd="0" destOrd="0" presId="urn:microsoft.com/office/officeart/2005/8/layout/hList1"/>
    <dgm:cxn modelId="{472F4E1A-DF57-498D-929C-6BE472EDEBD2}" type="presParOf" srcId="{19A594B4-FBD1-44C8-8C16-FA0FBB1BF901}" destId="{15E9835A-03A8-4B77-8BAE-D1817D06A59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7465C-8133-4CBD-B50F-0F372DEE40B0}">
      <dsp:nvSpPr>
        <dsp:cNvPr id="0" name=""/>
        <dsp:cNvSpPr/>
      </dsp:nvSpPr>
      <dsp:spPr>
        <a:xfrm>
          <a:off x="3286" y="65455"/>
          <a:ext cx="3203971" cy="518400"/>
        </a:xfrm>
        <a:prstGeom prst="rect">
          <a:avLst/>
        </a:prstGeom>
        <a:solidFill>
          <a:schemeClr val="accent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Management Team</a:t>
          </a:r>
          <a:endParaRPr lang="en-US" sz="1800" kern="1200">
            <a:latin typeface="Arial" panose="020B0604020202020204" pitchFamily="34" charset="0"/>
            <a:cs typeface="Arial" panose="020B0604020202020204" pitchFamily="34" charset="0"/>
          </a:endParaRPr>
        </a:p>
      </dsp:txBody>
      <dsp:txXfrm>
        <a:off x="3286" y="65455"/>
        <a:ext cx="3203971" cy="518400"/>
      </dsp:txXfrm>
    </dsp:sp>
    <dsp:sp modelId="{4D222F7E-0837-427D-B2DD-25C75F834FA6}">
      <dsp:nvSpPr>
        <dsp:cNvPr id="0" name=""/>
        <dsp:cNvSpPr/>
      </dsp:nvSpPr>
      <dsp:spPr>
        <a:xfrm>
          <a:off x="3286" y="583855"/>
          <a:ext cx="3203971" cy="3413101"/>
        </a:xfrm>
        <a:prstGeom prst="rect">
          <a:avLst/>
        </a:prstGeom>
        <a:solidFill>
          <a:schemeClr val="bg1">
            <a:lumMod val="85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Patient</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Caregiver</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Nurse Champions</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APP</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Physician</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Pharmacist</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Administrator</a:t>
          </a:r>
        </a:p>
      </dsp:txBody>
      <dsp:txXfrm>
        <a:off x="3286" y="583855"/>
        <a:ext cx="3203971" cy="3413101"/>
      </dsp:txXfrm>
    </dsp:sp>
    <dsp:sp modelId="{4DF27241-F421-46DC-98A4-FA8AC8C8CFFA}">
      <dsp:nvSpPr>
        <dsp:cNvPr id="0" name=""/>
        <dsp:cNvSpPr/>
      </dsp:nvSpPr>
      <dsp:spPr>
        <a:xfrm>
          <a:off x="3655814" y="65455"/>
          <a:ext cx="3203971" cy="518400"/>
        </a:xfrm>
        <a:prstGeom prst="rect">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Bispecific Specific</a:t>
          </a:r>
          <a:endParaRPr lang="en-US" sz="1800" kern="1200">
            <a:latin typeface="Arial" panose="020B0604020202020204" pitchFamily="34" charset="0"/>
            <a:cs typeface="Arial" panose="020B0604020202020204" pitchFamily="34" charset="0"/>
          </a:endParaRPr>
        </a:p>
      </dsp:txBody>
      <dsp:txXfrm>
        <a:off x="3655814" y="65455"/>
        <a:ext cx="3203971" cy="518400"/>
      </dsp:txXfrm>
    </dsp:sp>
    <dsp:sp modelId="{0BC0B9AD-4E0C-4871-A802-8CED7253739C}">
      <dsp:nvSpPr>
        <dsp:cNvPr id="0" name=""/>
        <dsp:cNvSpPr/>
      </dsp:nvSpPr>
      <dsp:spPr>
        <a:xfrm>
          <a:off x="3655814" y="583855"/>
          <a:ext cx="3203971" cy="3413101"/>
        </a:xfrm>
        <a:prstGeom prst="rect">
          <a:avLst/>
        </a:prstGeom>
        <a:solidFill>
          <a:schemeClr val="bg1">
            <a:lumMod val="85000"/>
            <a:alpha val="90000"/>
          </a:schemeClr>
        </a:solidFill>
        <a:ln w="12700" cap="flat" cmpd="sng" algn="ctr">
          <a:solidFill>
            <a:schemeClr val="accent2">
              <a:tint val="40000"/>
              <a:alpha val="90000"/>
              <a:hueOff val="-6256256"/>
              <a:satOff val="25848"/>
              <a:lumOff val="25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Outpatient vs inpatient dosing</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Timing of monitoring</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When to call</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Monitoring of vitals</a:t>
          </a:r>
        </a:p>
        <a:p>
          <a:pPr marL="342900" lvl="2" indent="-171450" algn="l" defTabSz="800100">
            <a:lnSpc>
              <a:spcPct val="100000"/>
            </a:lnSpc>
            <a:spcBef>
              <a:spcPct val="0"/>
            </a:spcBef>
            <a:spcAft>
              <a:spcPct val="15000"/>
            </a:spcAft>
            <a:buFont typeface="System Font Regular"/>
            <a:buChar char="-"/>
          </a:pPr>
          <a:r>
            <a:rPr lang="en-US" sz="1800" kern="1200">
              <a:latin typeface="Arial" panose="020B0604020202020204" pitchFamily="34" charset="0"/>
              <a:cs typeface="Arial" panose="020B0604020202020204" pitchFamily="34" charset="0"/>
            </a:rPr>
            <a:t>BP cuff, thermometer, pulse oximeter </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Laboratory evaluation </a:t>
          </a:r>
        </a:p>
      </dsp:txBody>
      <dsp:txXfrm>
        <a:off x="3655814" y="583855"/>
        <a:ext cx="3203971" cy="3413101"/>
      </dsp:txXfrm>
    </dsp:sp>
    <dsp:sp modelId="{117322BD-2568-4824-B353-D7303BFCCA04}">
      <dsp:nvSpPr>
        <dsp:cNvPr id="0" name=""/>
        <dsp:cNvSpPr/>
      </dsp:nvSpPr>
      <dsp:spPr>
        <a:xfrm>
          <a:off x="7308342" y="65455"/>
          <a:ext cx="3203971" cy="518400"/>
        </a:xfrm>
        <a:prstGeom prst="rect">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Facility Logistics</a:t>
          </a:r>
          <a:endParaRPr lang="en-US" sz="1800" kern="1200">
            <a:latin typeface="Arial" panose="020B0604020202020204" pitchFamily="34" charset="0"/>
            <a:cs typeface="Arial" panose="020B0604020202020204" pitchFamily="34" charset="0"/>
          </a:endParaRPr>
        </a:p>
      </dsp:txBody>
      <dsp:txXfrm>
        <a:off x="7308342" y="65455"/>
        <a:ext cx="3203971" cy="518400"/>
      </dsp:txXfrm>
    </dsp:sp>
    <dsp:sp modelId="{15E9835A-03A8-4B77-8BAE-D1817D06A591}">
      <dsp:nvSpPr>
        <dsp:cNvPr id="0" name=""/>
        <dsp:cNvSpPr/>
      </dsp:nvSpPr>
      <dsp:spPr>
        <a:xfrm>
          <a:off x="7308342" y="583855"/>
          <a:ext cx="3203971" cy="3413101"/>
        </a:xfrm>
        <a:prstGeom prst="rect">
          <a:avLst/>
        </a:prstGeom>
        <a:solidFill>
          <a:schemeClr val="bg1">
            <a:lumMod val="85000"/>
            <a:alpha val="90000"/>
          </a:schemeClr>
        </a:solidFill>
        <a:ln w="12700" cap="flat" cmpd="sng" algn="ctr">
          <a:solidFill>
            <a:schemeClr val="accent2">
              <a:tint val="40000"/>
              <a:alpha val="90000"/>
              <a:hueOff val="-12512511"/>
              <a:satOff val="51697"/>
              <a:lumOff val="50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Communication with the hospital system</a:t>
          </a:r>
        </a:p>
        <a:p>
          <a:pPr marL="342900" lvl="2" indent="-171450" algn="l" defTabSz="800100">
            <a:lnSpc>
              <a:spcPct val="100000"/>
            </a:lnSpc>
            <a:spcBef>
              <a:spcPct val="0"/>
            </a:spcBef>
            <a:spcAft>
              <a:spcPct val="15000"/>
            </a:spcAft>
            <a:buFont typeface="System Font Regular"/>
            <a:buChar char="-"/>
          </a:pPr>
          <a:r>
            <a:rPr lang="en-US" sz="1800" kern="1200">
              <a:latin typeface="Arial" panose="020B0604020202020204" pitchFamily="34" charset="0"/>
              <a:cs typeface="Arial" panose="020B0604020202020204" pitchFamily="34" charset="0"/>
            </a:rPr>
            <a:t>ER, Inpatient Unit, On-call team, Pharmacy</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Supportive meds availability</a:t>
          </a:r>
        </a:p>
        <a:p>
          <a:pPr marL="342900" lvl="2" indent="-171450" algn="l" defTabSz="800100">
            <a:lnSpc>
              <a:spcPct val="100000"/>
            </a:lnSpc>
            <a:spcBef>
              <a:spcPct val="0"/>
            </a:spcBef>
            <a:spcAft>
              <a:spcPct val="15000"/>
            </a:spcAft>
            <a:buFont typeface="System Font Regular"/>
            <a:buChar char="-"/>
          </a:pPr>
          <a:r>
            <a:rPr lang="en-US" sz="1800" kern="1200">
              <a:latin typeface="Arial" panose="020B0604020202020204" pitchFamily="34" charset="0"/>
              <a:cs typeface="Arial" panose="020B0604020202020204" pitchFamily="34" charset="0"/>
            </a:rPr>
            <a:t>Steroids, tocilizumab, etc</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Distance from tocilizumab</a:t>
          </a:r>
        </a:p>
        <a:p>
          <a:pPr marL="342900" lvl="2" indent="-171450" algn="l" defTabSz="800100">
            <a:lnSpc>
              <a:spcPct val="100000"/>
            </a:lnSpc>
            <a:spcBef>
              <a:spcPct val="0"/>
            </a:spcBef>
            <a:spcAft>
              <a:spcPct val="15000"/>
            </a:spcAft>
            <a:buFont typeface="System Font Regular"/>
            <a:buChar char="-"/>
          </a:pPr>
          <a:r>
            <a:rPr lang="en-US" sz="1800" kern="1200">
              <a:latin typeface="Arial" panose="020B0604020202020204" pitchFamily="34" charset="0"/>
              <a:cs typeface="Arial" panose="020B0604020202020204" pitchFamily="34" charset="0"/>
            </a:rPr>
            <a:t>30-60 minutes</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Patient-specific plan vs system plan</a:t>
          </a:r>
        </a:p>
      </dsp:txBody>
      <dsp:txXfrm>
        <a:off x="7308342" y="583855"/>
        <a:ext cx="3203971" cy="341310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smtClean="0"/>
            </a:lvl1pPr>
          </a:lstStyle>
          <a:p>
            <a:pPr>
              <a:defRPr/>
            </a:pPr>
            <a:fld id="{F09E9089-8A43-4B3B-AC10-B028B903B68C}" type="datetimeFigureOut">
              <a:rPr lang="en-US" altLang="en-US"/>
              <a:pPr>
                <a:defRPr/>
              </a:pPr>
              <a:t>7/22/2025</a:t>
            </a:fld>
            <a:endParaRPr lang="en-US" alt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smtClean="0"/>
            </a:lvl1pPr>
          </a:lstStyle>
          <a:p>
            <a:pPr>
              <a:defRPr/>
            </a:pPr>
            <a:fld id="{E10DBF2E-A07E-4160-BC50-453F41A9D64C}" type="slidenum">
              <a:rPr lang="en-US" altLang="en-US"/>
              <a:pPr>
                <a:defRPr/>
              </a:pPr>
              <a:t>‹#›</a:t>
            </a:fld>
            <a:endParaRPr lang="en-US" altLang="en-US"/>
          </a:p>
        </p:txBody>
      </p:sp>
    </p:spTree>
    <p:extLst>
      <p:ext uri="{BB962C8B-B14F-4D97-AF65-F5344CB8AC3E}">
        <p14:creationId xmlns:p14="http://schemas.microsoft.com/office/powerpoint/2010/main" val="3506902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B0D42F48-6316-4B69-87C9-1EB585D56B9D}" type="datetimeFigureOut">
              <a:rPr lang="en-US" smtClean="0"/>
              <a:t>7/22/2025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AF93663E-DBF2-406D-9277-274A916136EA}" type="slidenum">
              <a:rPr lang="en-US" smtClean="0"/>
              <a:t>‹#›</a:t>
            </a:fld>
            <a:endParaRPr lang="en-US"/>
          </a:p>
        </p:txBody>
      </p:sp>
    </p:spTree>
    <p:extLst>
      <p:ext uri="{BB962C8B-B14F-4D97-AF65-F5344CB8AC3E}">
        <p14:creationId xmlns:p14="http://schemas.microsoft.com/office/powerpoint/2010/main" val="416647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C45EA-94B1-CB43-BD15-6A8600409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18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Smith SM, Godfrey J, Ahn KW, et al. Autologous transplantation versus allogeneic transplantation in patients with follicular lymphoma experiencing early treatment failure. </a:t>
            </a:r>
            <a:r>
              <a:rPr lang="en-US" b="0" i="1">
                <a:solidFill>
                  <a:srgbClr val="212121"/>
                </a:solidFill>
                <a:effectLst/>
                <a:latin typeface="BlinkMacSystemFont"/>
              </a:rPr>
              <a:t>Cancer</a:t>
            </a:r>
            <a:r>
              <a:rPr lang="en-US" b="0" i="0">
                <a:solidFill>
                  <a:srgbClr val="212121"/>
                </a:solidFill>
                <a:effectLst/>
                <a:latin typeface="BlinkMacSystemFont"/>
              </a:rPr>
              <a:t>. 2018;124(12):2541-2551. </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14</a:t>
            </a:fld>
            <a:endParaRPr lang="en-US"/>
          </a:p>
        </p:txBody>
      </p:sp>
    </p:spTree>
    <p:extLst>
      <p:ext uri="{BB962C8B-B14F-4D97-AF65-F5344CB8AC3E}">
        <p14:creationId xmlns:p14="http://schemas.microsoft.com/office/powerpoint/2010/main" val="165385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Leonard JP, </a:t>
            </a:r>
            <a:r>
              <a:rPr lang="en-US" b="0" i="0" err="1">
                <a:solidFill>
                  <a:srgbClr val="212121"/>
                </a:solidFill>
                <a:effectLst/>
                <a:latin typeface="BlinkMacSystemFont"/>
              </a:rPr>
              <a:t>Trneny</a:t>
            </a:r>
            <a:r>
              <a:rPr lang="en-US" b="0" i="0">
                <a:solidFill>
                  <a:srgbClr val="212121"/>
                </a:solidFill>
                <a:effectLst/>
                <a:latin typeface="BlinkMacSystemFont"/>
              </a:rPr>
              <a:t> M, </a:t>
            </a:r>
            <a:r>
              <a:rPr lang="en-US" b="0" i="0" err="1">
                <a:solidFill>
                  <a:srgbClr val="212121"/>
                </a:solidFill>
                <a:effectLst/>
                <a:latin typeface="BlinkMacSystemFont"/>
              </a:rPr>
              <a:t>Izutsu</a:t>
            </a:r>
            <a:r>
              <a:rPr lang="en-US" b="0" i="0">
                <a:solidFill>
                  <a:srgbClr val="212121"/>
                </a:solidFill>
                <a:effectLst/>
                <a:latin typeface="BlinkMacSystemFont"/>
              </a:rPr>
              <a:t> K, et al. AUGMENT: A phase III study of lenalidomide plus rituximab versus placebo plus rituximab in relapsed or refractory indolent lymphoma. </a:t>
            </a:r>
            <a:r>
              <a:rPr lang="en-US" b="0" i="1">
                <a:solidFill>
                  <a:srgbClr val="212121"/>
                </a:solidFill>
                <a:effectLst/>
                <a:latin typeface="BlinkMacSystemFont"/>
              </a:rPr>
              <a:t>J Clin Oncol</a:t>
            </a:r>
            <a:r>
              <a:rPr lang="en-US" b="0" i="0">
                <a:solidFill>
                  <a:srgbClr val="212121"/>
                </a:solidFill>
                <a:effectLst/>
                <a:latin typeface="BlinkMacSystemFont"/>
              </a:rPr>
              <a:t>. 2019;37(14):1188-1199.</a:t>
            </a:r>
          </a:p>
          <a:p>
            <a:endParaRPr lang="en-US"/>
          </a:p>
          <a:p>
            <a:pPr algn="l"/>
            <a:r>
              <a:rPr lang="en-US"/>
              <a:t>Leonard JP, </a:t>
            </a:r>
            <a:r>
              <a:rPr lang="en-US" err="1"/>
              <a:t>Trneny</a:t>
            </a:r>
            <a:r>
              <a:rPr lang="en-US"/>
              <a:t> M, </a:t>
            </a:r>
            <a:r>
              <a:rPr lang="en-US" err="1"/>
              <a:t>Izutzu</a:t>
            </a:r>
            <a:r>
              <a:rPr lang="en-US"/>
              <a:t> K, et al. Efficacy was improved with lenalidomide/rituximab (R2) vs rituximab/placebo in patients with follicular lymphoma irrespective of POD24 status in the phase III augment study. Abstract presented at: European Hematology Association Hybrid Congress; Madrid, Spain; June 13-16, 2024. Abstract PF483.</a:t>
            </a:r>
          </a:p>
        </p:txBody>
      </p:sp>
      <p:sp>
        <p:nvSpPr>
          <p:cNvPr id="4" name="Slide Number Placeholder 3"/>
          <p:cNvSpPr>
            <a:spLocks noGrp="1"/>
          </p:cNvSpPr>
          <p:nvPr>
            <p:ph type="sldNum" sz="quarter" idx="5"/>
          </p:nvPr>
        </p:nvSpPr>
        <p:spPr/>
        <p:txBody>
          <a:bodyPr/>
          <a:lstStyle/>
          <a:p>
            <a:fld id="{AF93663E-DBF2-406D-9277-274A916136EA}" type="slidenum">
              <a:rPr lang="en-US" smtClean="0"/>
              <a:t>15</a:t>
            </a:fld>
            <a:endParaRPr lang="en-US"/>
          </a:p>
        </p:txBody>
      </p:sp>
    </p:spTree>
    <p:extLst>
      <p:ext uri="{BB962C8B-B14F-4D97-AF65-F5344CB8AC3E}">
        <p14:creationId xmlns:p14="http://schemas.microsoft.com/office/powerpoint/2010/main" val="324095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121"/>
                </a:solidFill>
                <a:effectLst/>
                <a:latin typeface="BlinkMacSystemFont"/>
              </a:rPr>
              <a:t>Leonard JP, </a:t>
            </a:r>
            <a:r>
              <a:rPr lang="en-US" b="0" i="0" err="1">
                <a:solidFill>
                  <a:srgbClr val="212121"/>
                </a:solidFill>
                <a:effectLst/>
                <a:latin typeface="BlinkMacSystemFont"/>
              </a:rPr>
              <a:t>Trneny</a:t>
            </a:r>
            <a:r>
              <a:rPr lang="en-US" b="0" i="0">
                <a:solidFill>
                  <a:srgbClr val="212121"/>
                </a:solidFill>
                <a:effectLst/>
                <a:latin typeface="BlinkMacSystemFont"/>
              </a:rPr>
              <a:t> M, </a:t>
            </a:r>
            <a:r>
              <a:rPr lang="en-US" b="0" i="0" err="1">
                <a:solidFill>
                  <a:srgbClr val="212121"/>
                </a:solidFill>
                <a:effectLst/>
                <a:latin typeface="BlinkMacSystemFont"/>
              </a:rPr>
              <a:t>Izutsu</a:t>
            </a:r>
            <a:r>
              <a:rPr lang="en-US" b="0" i="0">
                <a:solidFill>
                  <a:srgbClr val="212121"/>
                </a:solidFill>
                <a:effectLst/>
                <a:latin typeface="BlinkMacSystemFont"/>
              </a:rPr>
              <a:t> K, et al. AUGMENT: A phase III study of lenalidomide plus rituximab versus placebo plus rituximab in relapsed or refractory indolent lymphoma. </a:t>
            </a:r>
            <a:r>
              <a:rPr lang="en-US" b="0" i="1">
                <a:solidFill>
                  <a:srgbClr val="212121"/>
                </a:solidFill>
                <a:effectLst/>
                <a:latin typeface="BlinkMacSystemFont"/>
              </a:rPr>
              <a:t>J Clin Oncol</a:t>
            </a:r>
            <a:r>
              <a:rPr lang="en-US" b="0" i="0">
                <a:solidFill>
                  <a:srgbClr val="212121"/>
                </a:solidFill>
                <a:effectLst/>
                <a:latin typeface="BlinkMacSystemFont"/>
              </a:rPr>
              <a:t>. 2019;37(14):1188-1199.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Leonard JP, </a:t>
            </a:r>
            <a:r>
              <a:rPr lang="en-US" err="1"/>
              <a:t>Trneny</a:t>
            </a:r>
            <a:r>
              <a:rPr lang="en-US"/>
              <a:t> M, </a:t>
            </a:r>
            <a:r>
              <a:rPr lang="en-US" err="1"/>
              <a:t>Izutzu</a:t>
            </a:r>
            <a:r>
              <a:rPr lang="en-US"/>
              <a:t> K, et al. Efficacy was improved with lenalidomide/rituximab (R2) vs rituximab/placebo in patients with follicular lymphoma irrespective of POD24 status in the phase III augment study. Abstract presented at: European Hematology Association Hybrid Congress; Madrid, Spain; June 13-16, 2024. Abstract PF483.</a:t>
            </a:r>
          </a:p>
        </p:txBody>
      </p:sp>
      <p:sp>
        <p:nvSpPr>
          <p:cNvPr id="4" name="Slide Number Placeholder 3"/>
          <p:cNvSpPr>
            <a:spLocks noGrp="1"/>
          </p:cNvSpPr>
          <p:nvPr>
            <p:ph type="sldNum" sz="quarter" idx="5"/>
          </p:nvPr>
        </p:nvSpPr>
        <p:spPr/>
        <p:txBody>
          <a:bodyPr/>
          <a:lstStyle/>
          <a:p>
            <a:fld id="{AF93663E-DBF2-406D-9277-274A916136EA}" type="slidenum">
              <a:rPr lang="en-US" smtClean="0"/>
              <a:t>16</a:t>
            </a:fld>
            <a:endParaRPr lang="en-US"/>
          </a:p>
        </p:txBody>
      </p:sp>
    </p:spTree>
    <p:extLst>
      <p:ext uri="{BB962C8B-B14F-4D97-AF65-F5344CB8AC3E}">
        <p14:creationId xmlns:p14="http://schemas.microsoft.com/office/powerpoint/2010/main" val="1913154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19CB6E7-A8FB-6E08-18E7-CE8DF9AA1E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7DC273F4-C4A7-B2AD-E340-B340E4860C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i="0">
                <a:solidFill>
                  <a:srgbClr val="212121"/>
                </a:solidFill>
                <a:effectLst/>
                <a:latin typeface="+mn-lt"/>
              </a:rPr>
              <a:t>1. Gan L, Yang Y, Li Q, Feng Y, Liu T, Guo W. Epigenetic regulation of cancer progression by EZH2: from biological insights to therapeutic potential. </a:t>
            </a:r>
            <a:r>
              <a:rPr lang="en-US" b="0" i="1" err="1">
                <a:solidFill>
                  <a:srgbClr val="212121"/>
                </a:solidFill>
                <a:effectLst/>
                <a:latin typeface="+mn-lt"/>
              </a:rPr>
              <a:t>Biomark</a:t>
            </a:r>
            <a:r>
              <a:rPr lang="en-US" b="0" i="1">
                <a:solidFill>
                  <a:srgbClr val="212121"/>
                </a:solidFill>
                <a:effectLst/>
                <a:latin typeface="+mn-lt"/>
              </a:rPr>
              <a:t> Res</a:t>
            </a:r>
            <a:r>
              <a:rPr lang="en-US" b="0" i="0">
                <a:solidFill>
                  <a:srgbClr val="212121"/>
                </a:solidFill>
                <a:effectLst/>
                <a:latin typeface="+mn-lt"/>
              </a:rPr>
              <a:t>. 2018;6:10.</a:t>
            </a:r>
          </a:p>
          <a:p>
            <a:endParaRPr lang="en-US" altLang="en-US" b="0" i="0">
              <a:solidFill>
                <a:srgbClr val="212121"/>
              </a:solidFill>
              <a:effectLst/>
              <a:latin typeface="+mn-lt"/>
            </a:endParaRPr>
          </a:p>
          <a:p>
            <a:r>
              <a:rPr lang="en-US" b="0" i="0">
                <a:solidFill>
                  <a:srgbClr val="212121"/>
                </a:solidFill>
                <a:effectLst/>
                <a:latin typeface="+mn-lt"/>
              </a:rPr>
              <a:t>2. </a:t>
            </a:r>
            <a:r>
              <a:rPr lang="en-US" b="0" i="0" err="1">
                <a:solidFill>
                  <a:srgbClr val="212121"/>
                </a:solidFill>
                <a:effectLst/>
                <a:latin typeface="+mn-lt"/>
              </a:rPr>
              <a:t>Béguelin</a:t>
            </a:r>
            <a:r>
              <a:rPr lang="en-US" b="0" i="0">
                <a:solidFill>
                  <a:srgbClr val="212121"/>
                </a:solidFill>
                <a:effectLst/>
                <a:latin typeface="+mn-lt"/>
              </a:rPr>
              <a:t> W, Popovic R, Teater M, et al. EZH2 is required for germinal center formation and somatic EZH2 mutations promote lymphoid transformation. </a:t>
            </a:r>
            <a:r>
              <a:rPr lang="en-US" b="0" i="1">
                <a:solidFill>
                  <a:srgbClr val="212121"/>
                </a:solidFill>
                <a:effectLst/>
                <a:latin typeface="+mn-lt"/>
              </a:rPr>
              <a:t>Cancer Cell</a:t>
            </a:r>
            <a:r>
              <a:rPr lang="en-US" b="0" i="0">
                <a:solidFill>
                  <a:srgbClr val="212121"/>
                </a:solidFill>
                <a:effectLst/>
                <a:latin typeface="+mn-lt"/>
              </a:rPr>
              <a:t>. 2013;23(5):677-692.</a:t>
            </a:r>
          </a:p>
          <a:p>
            <a:endParaRPr lang="en-US" altLang="en-US" b="0" i="0">
              <a:solidFill>
                <a:srgbClr val="212121"/>
              </a:solidFill>
              <a:effectLst/>
              <a:latin typeface="+mn-lt"/>
            </a:endParaRPr>
          </a:p>
          <a:p>
            <a:r>
              <a:rPr lang="en-US" b="0" i="0">
                <a:solidFill>
                  <a:srgbClr val="212121"/>
                </a:solidFill>
                <a:effectLst/>
                <a:latin typeface="+mn-lt"/>
              </a:rPr>
              <a:t>3. </a:t>
            </a:r>
            <a:r>
              <a:rPr lang="en-US" b="0" i="0" err="1">
                <a:solidFill>
                  <a:srgbClr val="212121"/>
                </a:solidFill>
                <a:effectLst/>
                <a:latin typeface="+mn-lt"/>
              </a:rPr>
              <a:t>Bödör</a:t>
            </a:r>
            <a:r>
              <a:rPr lang="en-US" b="0" i="0">
                <a:solidFill>
                  <a:srgbClr val="212121"/>
                </a:solidFill>
                <a:effectLst/>
                <a:latin typeface="+mn-lt"/>
              </a:rPr>
              <a:t> C, Grossmann V, Popov N, et al. EZH2 mutations are frequent and represent an early event in follicular lymphoma. </a:t>
            </a:r>
            <a:r>
              <a:rPr lang="en-US" b="0" i="1">
                <a:solidFill>
                  <a:srgbClr val="212121"/>
                </a:solidFill>
                <a:effectLst/>
                <a:latin typeface="+mn-lt"/>
              </a:rPr>
              <a:t>Blood</a:t>
            </a:r>
            <a:r>
              <a:rPr lang="en-US" b="0" i="0">
                <a:solidFill>
                  <a:srgbClr val="212121"/>
                </a:solidFill>
                <a:effectLst/>
                <a:latin typeface="+mn-lt"/>
              </a:rPr>
              <a:t>. 2013;122(18):3165-3168.</a:t>
            </a:r>
          </a:p>
          <a:p>
            <a:endParaRPr lang="en-US" altLang="en-US" b="0" i="0">
              <a:solidFill>
                <a:srgbClr val="212121"/>
              </a:solidFill>
              <a:effectLst/>
              <a:latin typeface="+mn-lt"/>
            </a:endParaRPr>
          </a:p>
          <a:p>
            <a:r>
              <a:rPr lang="en-US" b="0" i="0">
                <a:solidFill>
                  <a:srgbClr val="212121"/>
                </a:solidFill>
                <a:effectLst/>
                <a:latin typeface="+mn-lt"/>
              </a:rPr>
              <a:t>4. Italiano A, Soria JC, </a:t>
            </a:r>
            <a:r>
              <a:rPr lang="en-US" b="0" i="0" err="1">
                <a:solidFill>
                  <a:srgbClr val="212121"/>
                </a:solidFill>
                <a:effectLst/>
                <a:latin typeface="+mn-lt"/>
              </a:rPr>
              <a:t>Toulmonde</a:t>
            </a:r>
            <a:r>
              <a:rPr lang="en-US" b="0" i="0">
                <a:solidFill>
                  <a:srgbClr val="212121"/>
                </a:solidFill>
                <a:effectLst/>
                <a:latin typeface="+mn-lt"/>
              </a:rPr>
              <a:t> M, et al. </a:t>
            </a:r>
            <a:r>
              <a:rPr lang="en-US" b="0" i="0" err="1">
                <a:solidFill>
                  <a:srgbClr val="212121"/>
                </a:solidFill>
                <a:effectLst/>
                <a:latin typeface="+mn-lt"/>
              </a:rPr>
              <a:t>Tazemetostat</a:t>
            </a:r>
            <a:r>
              <a:rPr lang="en-US" b="0" i="0">
                <a:solidFill>
                  <a:srgbClr val="212121"/>
                </a:solidFill>
                <a:effectLst/>
                <a:latin typeface="+mn-lt"/>
              </a:rPr>
              <a:t>, an EZH2 inhibitor, in relapsed or refractory B-cell non-Hodgkin lymphoma and advanced solid </a:t>
            </a:r>
            <a:r>
              <a:rPr lang="en-US" b="0" i="0" err="1">
                <a:solidFill>
                  <a:srgbClr val="212121"/>
                </a:solidFill>
                <a:effectLst/>
                <a:latin typeface="+mn-lt"/>
              </a:rPr>
              <a:t>tumours</a:t>
            </a:r>
            <a:r>
              <a:rPr lang="en-US" b="0" i="0">
                <a:solidFill>
                  <a:srgbClr val="212121"/>
                </a:solidFill>
                <a:effectLst/>
                <a:latin typeface="+mn-lt"/>
              </a:rPr>
              <a:t>: a first-in-human, open-label, phase 1 study. </a:t>
            </a:r>
            <a:r>
              <a:rPr lang="en-US" b="0" i="1">
                <a:solidFill>
                  <a:srgbClr val="212121"/>
                </a:solidFill>
                <a:effectLst/>
                <a:latin typeface="+mn-lt"/>
              </a:rPr>
              <a:t>Lancet Oncol</a:t>
            </a:r>
            <a:r>
              <a:rPr lang="en-US" b="0" i="0">
                <a:solidFill>
                  <a:srgbClr val="212121"/>
                </a:solidFill>
                <a:effectLst/>
                <a:latin typeface="+mn-lt"/>
              </a:rPr>
              <a:t>. 2018;19(5):649-659.</a:t>
            </a:r>
          </a:p>
          <a:p>
            <a:endParaRPr lang="en-US" altLang="en-US" b="0" i="0">
              <a:solidFill>
                <a:srgbClr val="212121"/>
              </a:solidFill>
              <a:effectLst/>
              <a:latin typeface="+mn-lt"/>
            </a:endParaRPr>
          </a:p>
          <a:p>
            <a:r>
              <a:rPr lang="de-DE" altLang="en-US">
                <a:latin typeface="+mn-lt"/>
              </a:rPr>
              <a:t>5. Morschhauser F, Salles G, McKay P, et al. </a:t>
            </a:r>
            <a:r>
              <a:rPr lang="en-US" altLang="en-US">
                <a:latin typeface="+mn-lt"/>
              </a:rPr>
              <a:t>Interim report from a phase 2 multicenter study of </a:t>
            </a:r>
            <a:r>
              <a:rPr lang="en-US" altLang="en-US" err="1">
                <a:latin typeface="+mn-lt"/>
              </a:rPr>
              <a:t>tazemetostat</a:t>
            </a:r>
            <a:r>
              <a:rPr lang="en-US" altLang="en-US">
                <a:latin typeface="+mn-lt"/>
              </a:rPr>
              <a:t>, an EZH2 inhibitor, in patients with relapsed or refractory B-cell non-Hodgkin lymphomas. </a:t>
            </a:r>
            <a:r>
              <a:rPr lang="en-US" altLang="en-US" i="1" err="1">
                <a:latin typeface="+mn-lt"/>
              </a:rPr>
              <a:t>Hematol</a:t>
            </a:r>
            <a:r>
              <a:rPr lang="en-US" altLang="en-US" i="1">
                <a:latin typeface="+mn-lt"/>
              </a:rPr>
              <a:t> Oncol.</a:t>
            </a:r>
            <a:r>
              <a:rPr lang="en-US" altLang="en-US" i="0">
                <a:latin typeface="+mn-lt"/>
              </a:rPr>
              <a:t> 2017;</a:t>
            </a:r>
            <a:r>
              <a:rPr lang="en-US" b="0" i="0">
                <a:solidFill>
                  <a:srgbClr val="1C1D1E"/>
                </a:solidFill>
                <a:effectLst/>
                <a:latin typeface="+mn-lt"/>
              </a:rPr>
              <a:t>35(S2):24-25.</a:t>
            </a:r>
            <a:endParaRPr lang="en-US" altLang="en-US">
              <a:latin typeface="+mn-lt"/>
            </a:endParaRPr>
          </a:p>
        </p:txBody>
      </p:sp>
      <p:sp>
        <p:nvSpPr>
          <p:cNvPr id="71684" name="Slide Number Placeholder 3">
            <a:extLst>
              <a:ext uri="{FF2B5EF4-FFF2-40B4-BE49-F238E27FC236}">
                <a16:creationId xmlns:a16="http://schemas.microsoft.com/office/drawing/2014/main" id="{798F5737-0B93-45FA-9D39-1A44875CA1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DD80ABC1-EDC6-D74C-B7A9-0F3AEFEECCC5}" type="slidenum">
              <a:rPr lang="en-US" altLang="en-US">
                <a:solidFill>
                  <a:srgbClr val="000000"/>
                </a:solidFill>
                <a:latin typeface="Arial" panose="020B0604020202020204" pitchFamily="34" charset="0"/>
              </a:rPr>
              <a:pPr defTabSz="914400"/>
              <a:t>17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err="1">
                <a:solidFill>
                  <a:srgbClr val="00233F"/>
                </a:solidFill>
                <a:effectLst/>
                <a:latin typeface="Montserrat" pitchFamily="2" charset="77"/>
              </a:rPr>
              <a:t>Morschhauser</a:t>
            </a:r>
            <a:r>
              <a:rPr lang="en-US" b="0" i="0">
                <a:solidFill>
                  <a:srgbClr val="00233F"/>
                </a:solidFill>
                <a:effectLst/>
                <a:latin typeface="Montserrat" pitchFamily="2" charset="77"/>
              </a:rPr>
              <a:t> F, Tilly H, </a:t>
            </a:r>
            <a:r>
              <a:rPr lang="en-US" b="0" i="0" err="1">
                <a:solidFill>
                  <a:srgbClr val="00233F"/>
                </a:solidFill>
                <a:effectLst/>
                <a:latin typeface="Montserrat" pitchFamily="2" charset="77"/>
              </a:rPr>
              <a:t>Chaidos</a:t>
            </a:r>
            <a:r>
              <a:rPr lang="en-US" b="0" i="0">
                <a:solidFill>
                  <a:srgbClr val="00233F"/>
                </a:solidFill>
                <a:effectLst/>
                <a:latin typeface="Montserrat" pitchFamily="2" charset="77"/>
              </a:rPr>
              <a:t> A, et al. </a:t>
            </a:r>
            <a:r>
              <a:rPr lang="en-US" b="0" i="0" err="1">
                <a:solidFill>
                  <a:srgbClr val="00233F"/>
                </a:solidFill>
                <a:effectLst/>
                <a:latin typeface="Montserrat" pitchFamily="2" charset="77"/>
              </a:rPr>
              <a:t>Tazemetostat</a:t>
            </a:r>
            <a:r>
              <a:rPr lang="en-US" b="0" i="0">
                <a:solidFill>
                  <a:srgbClr val="00233F"/>
                </a:solidFill>
                <a:effectLst/>
                <a:latin typeface="Montserrat" pitchFamily="2" charset="77"/>
              </a:rPr>
              <a:t> for patients with relapsed or refractory follicular lymphoma: an open-label, single-arm, </a:t>
            </a:r>
            <a:r>
              <a:rPr lang="en-US" b="0" i="0" err="1">
                <a:solidFill>
                  <a:srgbClr val="00233F"/>
                </a:solidFill>
                <a:effectLst/>
                <a:latin typeface="Montserrat" pitchFamily="2" charset="77"/>
              </a:rPr>
              <a:t>multicentre</a:t>
            </a:r>
            <a:r>
              <a:rPr lang="en-US" b="0" i="0">
                <a:solidFill>
                  <a:srgbClr val="00233F"/>
                </a:solidFill>
                <a:effectLst/>
                <a:latin typeface="Montserrat" pitchFamily="2" charset="77"/>
              </a:rPr>
              <a:t>, phase 2 trial. </a:t>
            </a:r>
            <a:r>
              <a:rPr lang="en-US" b="0" i="1">
                <a:solidFill>
                  <a:srgbClr val="00233F"/>
                </a:solidFill>
                <a:effectLst/>
                <a:latin typeface="Montserrat" pitchFamily="2" charset="77"/>
              </a:rPr>
              <a:t>Lancet Oncol.</a:t>
            </a:r>
            <a:r>
              <a:rPr lang="en-US" b="0" i="0">
                <a:solidFill>
                  <a:srgbClr val="00233F"/>
                </a:solidFill>
                <a:effectLst/>
                <a:latin typeface="Montserrat" pitchFamily="2" charset="77"/>
              </a:rPr>
              <a:t> 2020;21(11):1433-1442.</a:t>
            </a:r>
          </a:p>
          <a:p>
            <a:pPr algn="l" fontAlgn="base"/>
            <a:endParaRPr lang="en-US" b="0" i="0">
              <a:solidFill>
                <a:srgbClr val="00233F"/>
              </a:solidFill>
              <a:effectLst/>
              <a:latin typeface="Montserrat" pitchFamily="2" charset="77"/>
            </a:endParaRPr>
          </a:p>
          <a:p>
            <a:pPr algn="l" fontAlgn="base"/>
            <a:r>
              <a:rPr lang="en-US" b="0" i="0">
                <a:solidFill>
                  <a:srgbClr val="081F2D"/>
                </a:solidFill>
                <a:effectLst/>
                <a:latin typeface="Montserrat" panose="020F0502020204030204" pitchFamily="34" charset="0"/>
              </a:rPr>
              <a:t>Indicated for the treatment of:</a:t>
            </a:r>
          </a:p>
          <a:p>
            <a:pPr marL="171450" indent="-171450" algn="l" fontAlgn="base">
              <a:buFont typeface="Arial" panose="020B0604020202020204" pitchFamily="34" charset="0"/>
              <a:buChar char="•"/>
            </a:pPr>
            <a:r>
              <a:rPr lang="en-US" b="0" i="0">
                <a:solidFill>
                  <a:srgbClr val="081F2D"/>
                </a:solidFill>
                <a:effectLst/>
                <a:latin typeface="Montserrat" pitchFamily="2" charset="77"/>
              </a:rPr>
              <a:t>Adult patients with relapsed or refractory (R/R) follicular lymphoma (FL) whose tumors are positive for an </a:t>
            </a:r>
            <a:r>
              <a:rPr lang="en-US" b="0" i="1">
                <a:solidFill>
                  <a:srgbClr val="081F2D"/>
                </a:solidFill>
                <a:effectLst/>
                <a:latin typeface="Montserrat" pitchFamily="2" charset="77"/>
              </a:rPr>
              <a:t>EZH2</a:t>
            </a:r>
            <a:r>
              <a:rPr lang="en-US" b="0" i="0">
                <a:solidFill>
                  <a:srgbClr val="081F2D"/>
                </a:solidFill>
                <a:effectLst/>
                <a:latin typeface="Montserrat" pitchFamily="2" charset="77"/>
              </a:rPr>
              <a:t> mutation as detected by an FDA-approved test and who have received at least 2 prior systemic therapies.​</a:t>
            </a:r>
          </a:p>
          <a:p>
            <a:pPr marL="171450" indent="-171450" algn="l" fontAlgn="base">
              <a:buFont typeface="Arial" panose="020B0604020202020204" pitchFamily="34" charset="0"/>
              <a:buChar char="•"/>
            </a:pPr>
            <a:r>
              <a:rPr lang="en-US" b="0" i="0">
                <a:solidFill>
                  <a:srgbClr val="081F2D"/>
                </a:solidFill>
                <a:effectLst/>
                <a:latin typeface="Montserrat" pitchFamily="2" charset="77"/>
              </a:rPr>
              <a:t>Adult patients with relapsed or refractory follicular lymphoma who have no satisfactory alternative treatment options.</a:t>
            </a:r>
          </a:p>
          <a:p>
            <a:pPr algn="l" fontAlgn="base">
              <a:buFont typeface="Arial" panose="020B0604020202020204" pitchFamily="34" charset="0"/>
              <a:buNone/>
            </a:pPr>
            <a:r>
              <a:rPr lang="en-US" b="0" i="0">
                <a:solidFill>
                  <a:srgbClr val="333333"/>
                </a:solidFill>
                <a:effectLst/>
                <a:latin typeface="Helvetica" pitchFamily="2" charset="0"/>
              </a:rPr>
              <a:t>NCT01897571/</a:t>
            </a:r>
            <a:r>
              <a:rPr lang="en-US"/>
              <a:t>Study E7438-G000-101</a:t>
            </a:r>
            <a:endParaRPr lang="en-US" b="0" i="0">
              <a:solidFill>
                <a:srgbClr val="081F2D"/>
              </a:solidFill>
              <a:effectLst/>
              <a:latin typeface="Montserrat" pitchFamily="2" charset="77"/>
            </a:endParaRPr>
          </a:p>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18</a:t>
            </a:fld>
            <a:endParaRPr lang="en-US"/>
          </a:p>
        </p:txBody>
      </p:sp>
    </p:spTree>
    <p:extLst>
      <p:ext uri="{BB962C8B-B14F-4D97-AF65-F5344CB8AC3E}">
        <p14:creationId xmlns:p14="http://schemas.microsoft.com/office/powerpoint/2010/main" val="107034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a:solidFill>
                  <a:schemeClr val="tx1"/>
                </a:solidFill>
                <a:latin typeface="+mn-lt"/>
              </a:rPr>
              <a:t>Flowers C, </a:t>
            </a:r>
            <a:r>
              <a:rPr lang="en-US" sz="1200" noProof="0" err="1">
                <a:solidFill>
                  <a:schemeClr val="tx1"/>
                </a:solidFill>
                <a:latin typeface="+mn-lt"/>
              </a:rPr>
              <a:t>Zinzani</a:t>
            </a:r>
            <a:r>
              <a:rPr lang="en-US" sz="1200" noProof="0">
                <a:solidFill>
                  <a:schemeClr val="tx1"/>
                </a:solidFill>
                <a:latin typeface="+mn-lt"/>
              </a:rPr>
              <a:t> PL, Mayer J, et al. </a:t>
            </a:r>
            <a:r>
              <a:rPr lang="en-US" b="0" i="0">
                <a:solidFill>
                  <a:srgbClr val="0B0B0B"/>
                </a:solidFill>
                <a:effectLst/>
                <a:latin typeface="+mn-lt"/>
              </a:rPr>
              <a:t>Zanubrutinib plus </a:t>
            </a:r>
            <a:r>
              <a:rPr lang="en-US" b="0" i="0" err="1">
                <a:solidFill>
                  <a:srgbClr val="0B0B0B"/>
                </a:solidFill>
                <a:effectLst/>
                <a:latin typeface="+mn-lt"/>
              </a:rPr>
              <a:t>obinutuzumab</a:t>
            </a:r>
            <a:r>
              <a:rPr lang="en-US" b="0" i="0">
                <a:solidFill>
                  <a:srgbClr val="0B0B0B"/>
                </a:solidFill>
                <a:effectLst/>
                <a:latin typeface="+mn-lt"/>
              </a:rPr>
              <a:t> versus </a:t>
            </a:r>
            <a:r>
              <a:rPr lang="en-US" b="0" i="0" err="1">
                <a:solidFill>
                  <a:srgbClr val="0B0B0B"/>
                </a:solidFill>
                <a:effectLst/>
                <a:latin typeface="+mn-lt"/>
              </a:rPr>
              <a:t>obinutuzumab</a:t>
            </a:r>
            <a:r>
              <a:rPr lang="en-US" b="0" i="0">
                <a:solidFill>
                  <a:srgbClr val="0B0B0B"/>
                </a:solidFill>
                <a:effectLst/>
                <a:latin typeface="+mn-lt"/>
              </a:rPr>
              <a:t> in patients with relapsed/refractory follicular lymphoma: Updated analysis of the ROSEWOOD study. Abstract presented at: American Society of Clinical Oncology Annual Meeting; Chicago, Illinois; June 2-6, 2023. </a:t>
            </a:r>
            <a:r>
              <a:rPr lang="en-US" sz="1200" noProof="0">
                <a:solidFill>
                  <a:schemeClr val="tx1"/>
                </a:solidFill>
                <a:latin typeface="+mn-lt"/>
              </a:rPr>
              <a:t>Abstract </a:t>
            </a:r>
            <a:r>
              <a:rPr lang="en-US" sz="1200">
                <a:solidFill>
                  <a:schemeClr val="tx1"/>
                </a:solidFill>
                <a:latin typeface="+mn-lt"/>
              </a:rPr>
              <a:t>7545.</a:t>
            </a:r>
            <a:endParaRPr lang="en-US" sz="1200" noProof="0">
              <a:solidFill>
                <a:schemeClr val="tx1"/>
              </a:solidFill>
              <a:latin typeface="+mn-lt"/>
            </a:endParaRPr>
          </a:p>
          <a:p>
            <a:endParaRPr lang="en-US">
              <a:latin typeface="+mn-lt"/>
            </a:endParaRPr>
          </a:p>
          <a:p>
            <a:r>
              <a:rPr lang="en-US" b="0" i="0">
                <a:solidFill>
                  <a:srgbClr val="333333"/>
                </a:solidFill>
                <a:effectLst/>
                <a:latin typeface="-apple-system"/>
              </a:rPr>
              <a:t>ROSEWOOD (NCT03332017) is a phase 2, randomized study designed to assess efficacy and safety of </a:t>
            </a:r>
            <a:r>
              <a:rPr lang="en-US" b="0" i="0" err="1">
                <a:solidFill>
                  <a:srgbClr val="333333"/>
                </a:solidFill>
                <a:effectLst/>
                <a:latin typeface="-apple-system"/>
              </a:rPr>
              <a:t>zanubrutinib</a:t>
            </a:r>
            <a:r>
              <a:rPr lang="en-US" b="0" i="0">
                <a:solidFill>
                  <a:srgbClr val="333333"/>
                </a:solidFill>
                <a:effectLst/>
                <a:latin typeface="-apple-system"/>
              </a:rPr>
              <a:t> plus Obinutuzumab (ZO) vs </a:t>
            </a:r>
            <a:r>
              <a:rPr lang="en-US" b="0" i="0" err="1">
                <a:solidFill>
                  <a:srgbClr val="333333"/>
                </a:solidFill>
                <a:effectLst/>
                <a:latin typeface="-apple-system"/>
              </a:rPr>
              <a:t>obinutuzumab</a:t>
            </a:r>
            <a:r>
              <a:rPr lang="en-US" b="0" i="0">
                <a:solidFill>
                  <a:srgbClr val="333333"/>
                </a:solidFill>
                <a:effectLst/>
                <a:latin typeface="-apple-system"/>
              </a:rPr>
              <a:t> (O) in pts with relapsed/refractory (R/R) FL. Pts with R/R FL (grade 1–3a) who received ≥2 lines of therapy including an anti-CD20 antibody and alkylating agent were randomized 2:1 to receive ZO or O. Zanubrutinib was given at 160 mg twice daily until progression or unacceptable toxicity. The primary endpoint was overall response rate (ORR) by independent central review. Secondary endpoints included duration of response (DOR), progression-free survival (PFS), time to next treatment (TTNT), overall survival (OS), and safety. </a:t>
            </a:r>
            <a:endParaRPr lang="en-US">
              <a:latin typeface="+mn-lt"/>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19</a:t>
            </a:fld>
            <a:endParaRPr lang="en-US"/>
          </a:p>
        </p:txBody>
      </p:sp>
    </p:spTree>
    <p:extLst>
      <p:ext uri="{BB962C8B-B14F-4D97-AF65-F5344CB8AC3E}">
        <p14:creationId xmlns:p14="http://schemas.microsoft.com/office/powerpoint/2010/main" val="243646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a:solidFill>
                  <a:schemeClr val="tx1"/>
                </a:solidFill>
                <a:latin typeface="+mn-lt"/>
              </a:rPr>
              <a:t>Flowers C, </a:t>
            </a:r>
            <a:r>
              <a:rPr lang="en-US" sz="1200" noProof="0" err="1">
                <a:solidFill>
                  <a:schemeClr val="tx1"/>
                </a:solidFill>
                <a:latin typeface="+mn-lt"/>
              </a:rPr>
              <a:t>Zinzani</a:t>
            </a:r>
            <a:r>
              <a:rPr lang="en-US" sz="1200" noProof="0">
                <a:solidFill>
                  <a:schemeClr val="tx1"/>
                </a:solidFill>
                <a:latin typeface="+mn-lt"/>
              </a:rPr>
              <a:t> PL, Mayer J, et al. </a:t>
            </a:r>
            <a:r>
              <a:rPr lang="en-US" b="0" i="0">
                <a:solidFill>
                  <a:srgbClr val="0B0B0B"/>
                </a:solidFill>
                <a:effectLst/>
                <a:latin typeface="+mn-lt"/>
              </a:rPr>
              <a:t>Zanubrutinib plus </a:t>
            </a:r>
            <a:r>
              <a:rPr lang="en-US" b="0" i="0" err="1">
                <a:solidFill>
                  <a:srgbClr val="0B0B0B"/>
                </a:solidFill>
                <a:effectLst/>
                <a:latin typeface="+mn-lt"/>
              </a:rPr>
              <a:t>obinutuzumab</a:t>
            </a:r>
            <a:r>
              <a:rPr lang="en-US" b="0" i="0">
                <a:solidFill>
                  <a:srgbClr val="0B0B0B"/>
                </a:solidFill>
                <a:effectLst/>
                <a:latin typeface="+mn-lt"/>
              </a:rPr>
              <a:t> versus </a:t>
            </a:r>
            <a:r>
              <a:rPr lang="en-US" b="0" i="0" err="1">
                <a:solidFill>
                  <a:srgbClr val="0B0B0B"/>
                </a:solidFill>
                <a:effectLst/>
                <a:latin typeface="+mn-lt"/>
              </a:rPr>
              <a:t>obinutuzumab</a:t>
            </a:r>
            <a:r>
              <a:rPr lang="en-US" b="0" i="0">
                <a:solidFill>
                  <a:srgbClr val="0B0B0B"/>
                </a:solidFill>
                <a:effectLst/>
                <a:latin typeface="+mn-lt"/>
              </a:rPr>
              <a:t> in patients with relapsed/refractory follicular lymphoma: Updated analysis of the ROSEWOOD study. Abstract presented at: American Society of Clinical Oncology Annual Meeting; Chicago, Illinois; June 2-6, 2023. </a:t>
            </a:r>
            <a:r>
              <a:rPr lang="en-US" sz="1200" noProof="0">
                <a:solidFill>
                  <a:schemeClr val="tx1"/>
                </a:solidFill>
                <a:latin typeface="+mn-lt"/>
              </a:rPr>
              <a:t>Abstract </a:t>
            </a:r>
            <a:r>
              <a:rPr lang="en-US" sz="1200">
                <a:solidFill>
                  <a:schemeClr val="tx1"/>
                </a:solidFill>
                <a:latin typeface="+mn-lt"/>
              </a:rPr>
              <a:t>7545.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33333"/>
                </a:solidFill>
                <a:effectLst/>
                <a:latin typeface="-apple-system"/>
              </a:rPr>
              <a:t>ZO demonstrated meaningful activity and a manageable safety profile in pts with heavily pretreated R/R FL, representing a potential novel therapy. The median PFS was 28.0 </a:t>
            </a:r>
            <a:r>
              <a:rPr lang="en-US" b="0" i="0" err="1">
                <a:solidFill>
                  <a:srgbClr val="333333"/>
                </a:solidFill>
                <a:effectLst/>
                <a:latin typeface="-apple-system"/>
              </a:rPr>
              <a:t>mo</a:t>
            </a:r>
            <a:r>
              <a:rPr lang="en-US" b="0" i="0">
                <a:solidFill>
                  <a:srgbClr val="333333"/>
                </a:solidFill>
                <a:effectLst/>
                <a:latin typeface="-apple-system"/>
              </a:rPr>
              <a:t> (ZO) vs 10.4 </a:t>
            </a:r>
            <a:r>
              <a:rPr lang="en-US" b="0" i="0" err="1">
                <a:solidFill>
                  <a:srgbClr val="333333"/>
                </a:solidFill>
                <a:effectLst/>
                <a:latin typeface="-apple-system"/>
              </a:rPr>
              <a:t>mo</a:t>
            </a:r>
            <a:r>
              <a:rPr lang="en-US" b="0" i="0">
                <a:solidFill>
                  <a:srgbClr val="333333"/>
                </a:solidFill>
                <a:effectLst/>
                <a:latin typeface="-apple-system"/>
              </a:rPr>
              <a:t> (O) (hazard ratio [HR], 0.50 [95% CI: 0.33, 0.75]; </a:t>
            </a:r>
            <a:r>
              <a:rPr lang="en-US" b="0" i="1">
                <a:solidFill>
                  <a:srgbClr val="333333"/>
                </a:solidFill>
                <a:effectLst/>
                <a:latin typeface="-apple-system"/>
              </a:rPr>
              <a:t>P </a:t>
            </a:r>
            <a:r>
              <a:rPr lang="en-US" b="0" i="0">
                <a:solidFill>
                  <a:srgbClr val="333333"/>
                </a:solidFill>
                <a:effectLst/>
                <a:latin typeface="-apple-system"/>
              </a:rPr>
              <a:t>= 0.0007).</a:t>
            </a:r>
            <a:endParaRPr lang="en-US" sz="1200" noProof="0">
              <a:solidFill>
                <a:schemeClr val="tx1"/>
              </a:solidFill>
              <a:latin typeface="+mn-lt"/>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20</a:t>
            </a:fld>
            <a:endParaRPr lang="en-US"/>
          </a:p>
        </p:txBody>
      </p:sp>
    </p:spTree>
    <p:extLst>
      <p:ext uri="{BB962C8B-B14F-4D97-AF65-F5344CB8AC3E}">
        <p14:creationId xmlns:p14="http://schemas.microsoft.com/office/powerpoint/2010/main" val="3898544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8325"/>
            <a:ext cx="5486400" cy="3086100"/>
          </a:xfrm>
        </p:spPr>
      </p:sp>
      <p:sp>
        <p:nvSpPr>
          <p:cNvPr id="3" name="Notes Placeholder 2"/>
          <p:cNvSpPr>
            <a:spLocks noGrp="1"/>
          </p:cNvSpPr>
          <p:nvPr>
            <p:ph type="body" idx="1"/>
          </p:nvPr>
        </p:nvSpPr>
        <p:spPr>
          <a:xfrm>
            <a:off x="685800" y="3829666"/>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a:latin typeface="Arial" panose="020B0604020202020204" pitchFamily="34" charset="0"/>
                <a:cs typeface="Arial" panose="020B0604020202020204" pitchFamily="34" charset="0"/>
              </a:rPr>
              <a:t>EPKINLY™ (</a:t>
            </a:r>
            <a:r>
              <a:rPr lang="en-US" sz="1100" err="1">
                <a:latin typeface="Arial" panose="020B0604020202020204" pitchFamily="34" charset="0"/>
                <a:cs typeface="Arial" panose="020B0604020202020204" pitchFamily="34" charset="0"/>
              </a:rPr>
              <a:t>epcoritamab-bysp</a:t>
            </a:r>
            <a:r>
              <a:rPr lang="en-US" sz="1100">
                <a:latin typeface="Arial" panose="020B0604020202020204" pitchFamily="34" charset="0"/>
                <a:cs typeface="Arial" panose="020B0604020202020204" pitchFamily="34" charset="0"/>
              </a:rPr>
              <a:t>). Prescribing information. Genmab US; 2023.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a:effectLst/>
                <a:latin typeface="Poppins" pitchFamily="2" charset="77"/>
              </a:rPr>
              <a:t>Bispecific antibody that targets CD3/CD20</a:t>
            </a:r>
          </a:p>
          <a:p>
            <a:pPr marL="171450" indent="-171450">
              <a:buFont typeface="Arial" panose="020B0604020202020204" pitchFamily="34" charset="0"/>
              <a:buChar char="•"/>
            </a:pPr>
            <a:r>
              <a:rPr lang="en-US" sz="900" b="0">
                <a:latin typeface="Arial" panose="020B0604020202020204" pitchFamily="34" charset="0"/>
                <a:cs typeface="Arial" panose="020B0604020202020204" pitchFamily="34" charset="0"/>
              </a:rPr>
              <a:t>In vitro, </a:t>
            </a:r>
            <a:r>
              <a:rPr lang="en-US" sz="900" err="1">
                <a:latin typeface="Arial" panose="020B0604020202020204" pitchFamily="34" charset="0"/>
                <a:cs typeface="Arial" panose="020B0604020202020204" pitchFamily="34" charset="0"/>
              </a:rPr>
              <a:t>epcoritamab</a:t>
            </a:r>
            <a:r>
              <a:rPr lang="en-US" sz="900" b="0">
                <a:latin typeface="Arial" panose="020B0604020202020204" pitchFamily="34" charset="0"/>
                <a:cs typeface="Arial" panose="020B0604020202020204" pitchFamily="34" charset="0"/>
              </a:rPr>
              <a:t> activated T cells, caused the release of proinflammatory cytokines, and induced lysis of B cells</a:t>
            </a:r>
          </a:p>
          <a:p>
            <a:endParaRPr lang="en-US" sz="900" b="1">
              <a:latin typeface="Arial" panose="020B0604020202020204" pitchFamily="34" charset="0"/>
              <a:cs typeface="Arial" panose="020B0604020202020204" pitchFamily="34" charset="0"/>
            </a:endParaRPr>
          </a:p>
          <a:p>
            <a:pPr marL="228600" indent="-228600">
              <a:buAutoNum type="arabicPeriod"/>
            </a:pPr>
            <a:endParaRPr lang="en-US" sz="900">
              <a:latin typeface="Arial" panose="020B0604020202020204" pitchFamily="34" charset="0"/>
              <a:cs typeface="Arial" panose="020B0604020202020204" pitchFamily="34" charset="0"/>
            </a:endParaRPr>
          </a:p>
          <a:p>
            <a:pPr marL="228600" indent="-228600">
              <a:buAutoNum type="arabicPeriod"/>
            </a:pPr>
            <a:endParaRPr 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900" b="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AFA658A-7786-4AF7-91D5-24B86C69D5BE}" type="slidenum">
              <a:rPr lang="en-US" smtClean="0"/>
              <a:t>21</a:t>
            </a:fld>
            <a:endParaRPr lang="en-US"/>
          </a:p>
        </p:txBody>
      </p:sp>
    </p:spTree>
    <p:extLst>
      <p:ext uri="{BB962C8B-B14F-4D97-AF65-F5344CB8AC3E}">
        <p14:creationId xmlns:p14="http://schemas.microsoft.com/office/powerpoint/2010/main" val="4089945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88963"/>
            <a:ext cx="5486400" cy="3086100"/>
          </a:xfrm>
        </p:spPr>
      </p:sp>
      <p:sp>
        <p:nvSpPr>
          <p:cNvPr id="3" name="Notes Placeholder 2"/>
          <p:cNvSpPr>
            <a:spLocks noGrp="1"/>
          </p:cNvSpPr>
          <p:nvPr>
            <p:ph type="body" idx="1"/>
          </p:nvPr>
        </p:nvSpPr>
        <p:spPr>
          <a:xfrm>
            <a:off x="685800" y="3846072"/>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a:latin typeface="Arial" panose="020B0604020202020204" pitchFamily="34" charset="0"/>
                <a:cs typeface="Arial" panose="020B0604020202020204" pitchFamily="34" charset="0"/>
              </a:rPr>
              <a:t>EPKINLY™ (</a:t>
            </a:r>
            <a:r>
              <a:rPr lang="en-US" sz="1100" err="1">
                <a:latin typeface="Arial" panose="020B0604020202020204" pitchFamily="34" charset="0"/>
                <a:cs typeface="Arial" panose="020B0604020202020204" pitchFamily="34" charset="0"/>
              </a:rPr>
              <a:t>epcoritamab-bysp</a:t>
            </a:r>
            <a:r>
              <a:rPr lang="en-US" sz="1100">
                <a:latin typeface="Arial" panose="020B0604020202020204" pitchFamily="34" charset="0"/>
                <a:cs typeface="Arial" panose="020B0604020202020204" pitchFamily="34" charset="0"/>
              </a:rPr>
              <a:t>). Prescribing information. Genmab US; 2023.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a:effectLst/>
                <a:latin typeface="Poppins" pitchFamily="2" charset="77"/>
              </a:rPr>
              <a:t>Bispecific antibody that targets CD3/CD20</a:t>
            </a:r>
          </a:p>
          <a:p>
            <a:pPr marL="171450" indent="-171450">
              <a:buFont typeface="Arial" panose="020B0604020202020204" pitchFamily="34" charset="0"/>
              <a:buChar char="•"/>
            </a:pPr>
            <a:r>
              <a:rPr lang="en-US" sz="900" b="0">
                <a:latin typeface="Arial" panose="020B0604020202020204" pitchFamily="34" charset="0"/>
                <a:cs typeface="Arial" panose="020B0604020202020204" pitchFamily="34" charset="0"/>
              </a:rPr>
              <a:t>T-cell activation: </a:t>
            </a:r>
            <a:r>
              <a:rPr lang="en-US" sz="1100" b="0" i="0">
                <a:solidFill>
                  <a:srgbClr val="2B3272"/>
                </a:solidFill>
                <a:effectLst/>
                <a:latin typeface="Work Sans" panose="020F0502020204030204" pitchFamily="34" charset="0"/>
              </a:rPr>
              <a:t>In vitro, induces </a:t>
            </a:r>
            <a:r>
              <a:rPr lang="en-US" sz="1100" b="0" i="0">
                <a:solidFill>
                  <a:srgbClr val="2B3272"/>
                </a:solidFill>
                <a:effectLst/>
                <a:latin typeface="Work Sans" pitchFamily="2" charset="77"/>
              </a:rPr>
              <a:t>T-cell–mediated killing of CD20-expressing B cells.</a:t>
            </a:r>
          </a:p>
          <a:p>
            <a:pPr marL="171450" indent="-171450">
              <a:buFont typeface="Arial" panose="020B0604020202020204" pitchFamily="34" charset="0"/>
              <a:buChar char="•"/>
            </a:pPr>
            <a:r>
              <a:rPr lang="en-US" sz="1600" b="0" i="0">
                <a:effectLst/>
                <a:latin typeface="Poppins" panose="020B0604020202020204" pitchFamily="34" charset="0"/>
              </a:rPr>
              <a:t>Humanized IgG1-bispecific antibody:</a:t>
            </a:r>
            <a:r>
              <a:rPr lang="en-US" sz="1600" b="0" i="0">
                <a:effectLst/>
                <a:latin typeface="Work Sans" pitchFamily="2" charset="77"/>
              </a:rPr>
              <a:t> binds to the CD3 receptor expressed on the surface of T cells and CD20 expressed on the surface of B cells, including cancer cells.</a:t>
            </a:r>
          </a:p>
          <a:p>
            <a:pPr marL="171450" indent="-171450">
              <a:buFont typeface="Arial" panose="020B0604020202020204" pitchFamily="34" charset="0"/>
              <a:buChar char="•"/>
            </a:pPr>
            <a:r>
              <a:rPr lang="en-US" sz="1600" b="0" i="0">
                <a:effectLst/>
                <a:latin typeface="Work Sans" pitchFamily="2" charset="77"/>
              </a:rPr>
              <a:t>C</a:t>
            </a:r>
            <a:r>
              <a:rPr lang="en-US" sz="2400" b="0" i="0">
                <a:effectLst/>
                <a:latin typeface="Poppins" pitchFamily="2" charset="77"/>
              </a:rPr>
              <a:t>D20-expressing B cell: </a:t>
            </a:r>
            <a:r>
              <a:rPr lang="en-US" sz="2400" b="0" i="0">
                <a:effectLst/>
                <a:latin typeface="Work Sans" pitchFamily="2" charset="77"/>
              </a:rPr>
              <a:t>CD20 is expressed on the surface of lymphoma cells and healthy B‑lineage cells.</a:t>
            </a:r>
          </a:p>
          <a:p>
            <a:endParaRPr lang="en-US" sz="900" b="1">
              <a:latin typeface="Arial" panose="020B0604020202020204" pitchFamily="34" charset="0"/>
              <a:cs typeface="Arial" panose="020B0604020202020204" pitchFamily="34" charset="0"/>
            </a:endParaRPr>
          </a:p>
          <a:p>
            <a:pPr marL="228600" indent="-228600">
              <a:buAutoNum type="arabicPeriod"/>
            </a:pPr>
            <a:endParaRPr lang="en-US" sz="900">
              <a:latin typeface="Arial" panose="020B0604020202020204" pitchFamily="34" charset="0"/>
              <a:cs typeface="Arial" panose="020B0604020202020204" pitchFamily="34" charset="0"/>
            </a:endParaRPr>
          </a:p>
          <a:p>
            <a:pPr marL="228600" indent="-228600">
              <a:buAutoNum type="arabicPeriod"/>
            </a:pPr>
            <a:endParaRPr 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900" b="0">
              <a:latin typeface="Arial" panose="020B0604020202020204" pitchFamily="34" charset="0"/>
              <a:cs typeface="Arial" panose="020B0604020202020204" pitchFamily="34" charset="0"/>
            </a:endParaRPr>
          </a:p>
          <a:p>
            <a:endParaRPr lang="en-US" sz="900"/>
          </a:p>
        </p:txBody>
      </p:sp>
      <p:sp>
        <p:nvSpPr>
          <p:cNvPr id="4" name="Slide Number Placeholder 3"/>
          <p:cNvSpPr>
            <a:spLocks noGrp="1"/>
          </p:cNvSpPr>
          <p:nvPr>
            <p:ph type="sldNum" sz="quarter" idx="5"/>
          </p:nvPr>
        </p:nvSpPr>
        <p:spPr/>
        <p:txBody>
          <a:bodyPr/>
          <a:lstStyle/>
          <a:p>
            <a:r>
              <a:rPr lang="en-US"/>
              <a:t>10</a:t>
            </a:r>
          </a:p>
        </p:txBody>
      </p:sp>
    </p:spTree>
    <p:extLst>
      <p:ext uri="{BB962C8B-B14F-4D97-AF65-F5344CB8AC3E}">
        <p14:creationId xmlns:p14="http://schemas.microsoft.com/office/powerpoint/2010/main" val="894731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600"/>
              </a:spcBef>
              <a:spcAft>
                <a:spcPts val="0"/>
              </a:spcAft>
              <a:buClr>
                <a:srgbClr val="E89319"/>
              </a:buClr>
              <a:buSzPts val="900"/>
              <a:buFont typeface="Symbol" pitchFamily="2" charset="2"/>
              <a:buNone/>
            </a:pPr>
            <a:r>
              <a:rPr lang="en-US" sz="1000" b="0" i="0">
                <a:effectLst/>
                <a:cs typeface="Arial" panose="020B0604020202020204" pitchFamily="34" charset="0"/>
              </a:rPr>
              <a:t>1. </a:t>
            </a:r>
            <a:r>
              <a:rPr lang="en-US" sz="1200" b="0" i="0">
                <a:solidFill>
                  <a:srgbClr val="212121"/>
                </a:solidFill>
                <a:effectLst/>
                <a:latin typeface="BlinkMacSystemFont"/>
              </a:rPr>
              <a:t>Dufner V, </a:t>
            </a:r>
            <a:r>
              <a:rPr lang="en-US" sz="1200" b="0" i="0" err="1">
                <a:solidFill>
                  <a:srgbClr val="212121"/>
                </a:solidFill>
                <a:effectLst/>
                <a:latin typeface="BlinkMacSystemFont"/>
              </a:rPr>
              <a:t>Sayehli</a:t>
            </a:r>
            <a:r>
              <a:rPr lang="en-US" sz="1200" b="0" i="0">
                <a:solidFill>
                  <a:srgbClr val="212121"/>
                </a:solidFill>
                <a:effectLst/>
                <a:latin typeface="BlinkMacSystemFont"/>
              </a:rPr>
              <a:t> CM, Chatterjee M, et al. Long-term outcome of patients with relapsed/refractory B-cell non-Hodgkin lymphoma treated with blinatumomab. </a:t>
            </a:r>
            <a:r>
              <a:rPr lang="en-US" sz="1200" b="0" i="1">
                <a:solidFill>
                  <a:srgbClr val="212121"/>
                </a:solidFill>
                <a:effectLst/>
                <a:latin typeface="BlinkMacSystemFont"/>
              </a:rPr>
              <a:t>Blood Adv</a:t>
            </a:r>
            <a:r>
              <a:rPr lang="en-US" sz="1200" b="0" i="0">
                <a:solidFill>
                  <a:srgbClr val="212121"/>
                </a:solidFill>
                <a:effectLst/>
                <a:latin typeface="BlinkMacSystemFont"/>
              </a:rPr>
              <a:t>. 2019;3(16):2491-2498.</a:t>
            </a:r>
            <a:br>
              <a:rPr lang="en-US" sz="1200" b="0" i="0">
                <a:solidFill>
                  <a:srgbClr val="212121"/>
                </a:solidFill>
                <a:effectLst/>
                <a:latin typeface="BlinkMacSystemFont"/>
              </a:rPr>
            </a:br>
            <a:r>
              <a:rPr lang="en-US" sz="1000" b="0"/>
              <a:t>2. </a:t>
            </a:r>
            <a:r>
              <a:rPr lang="en-US" sz="1200" b="0" i="0" err="1">
                <a:solidFill>
                  <a:srgbClr val="212121"/>
                </a:solidFill>
                <a:effectLst/>
                <a:latin typeface="BlinkMacSystemFont"/>
              </a:rPr>
              <a:t>Goebeler</a:t>
            </a:r>
            <a:r>
              <a:rPr lang="en-US" sz="1200" b="0" i="0">
                <a:solidFill>
                  <a:srgbClr val="212121"/>
                </a:solidFill>
                <a:effectLst/>
                <a:latin typeface="BlinkMacSystemFont"/>
              </a:rPr>
              <a:t> ME, Knop S, </a:t>
            </a:r>
            <a:r>
              <a:rPr lang="en-US" sz="1200" b="0" i="0" err="1">
                <a:solidFill>
                  <a:srgbClr val="212121"/>
                </a:solidFill>
                <a:effectLst/>
                <a:latin typeface="BlinkMacSystemFont"/>
              </a:rPr>
              <a:t>Viardot</a:t>
            </a:r>
            <a:r>
              <a:rPr lang="en-US" sz="1200" b="0" i="0">
                <a:solidFill>
                  <a:srgbClr val="212121"/>
                </a:solidFill>
                <a:effectLst/>
                <a:latin typeface="BlinkMacSystemFont"/>
              </a:rPr>
              <a:t> A, et al. Bispecific T-cell engager (</a:t>
            </a:r>
            <a:r>
              <a:rPr lang="en-US" sz="1200" b="0" i="0" err="1">
                <a:solidFill>
                  <a:srgbClr val="212121"/>
                </a:solidFill>
                <a:effectLst/>
                <a:latin typeface="BlinkMacSystemFont"/>
              </a:rPr>
              <a:t>BiTE</a:t>
            </a:r>
            <a:r>
              <a:rPr lang="en-US" sz="1200" b="0" i="0">
                <a:solidFill>
                  <a:srgbClr val="212121"/>
                </a:solidFill>
                <a:effectLst/>
                <a:latin typeface="BlinkMacSystemFont"/>
              </a:rPr>
              <a:t>) antibody construct blinatumomab for the treatment of patients with relapsed/refractory non-Hodgkin lymphoma: final results from a phase I study. </a:t>
            </a:r>
            <a:r>
              <a:rPr lang="en-US" sz="1200" b="0" i="1">
                <a:solidFill>
                  <a:srgbClr val="212121"/>
                </a:solidFill>
                <a:effectLst/>
                <a:latin typeface="BlinkMacSystemFont"/>
              </a:rPr>
              <a:t>J Clin Oncol</a:t>
            </a:r>
            <a:r>
              <a:rPr lang="en-US" sz="1200" b="0" i="0">
                <a:solidFill>
                  <a:srgbClr val="212121"/>
                </a:solidFill>
                <a:effectLst/>
                <a:latin typeface="BlinkMacSystemFont"/>
              </a:rPr>
              <a:t>. 2016;34(10):1104-1111.</a:t>
            </a:r>
            <a:br>
              <a:rPr lang="en-US" sz="1200" b="0" i="0">
                <a:solidFill>
                  <a:srgbClr val="212121"/>
                </a:solidFill>
                <a:effectLst/>
                <a:latin typeface="BlinkMacSystemFont"/>
              </a:rPr>
            </a:br>
            <a:r>
              <a:rPr lang="en-US" sz="1000" b="0"/>
              <a:t>3. </a:t>
            </a:r>
            <a:r>
              <a:rPr lang="en-US" sz="1200" b="0" i="0" err="1">
                <a:solidFill>
                  <a:srgbClr val="212121"/>
                </a:solidFill>
                <a:effectLst/>
                <a:latin typeface="BlinkMacSystemFont"/>
              </a:rPr>
              <a:t>Viardot</a:t>
            </a:r>
            <a:r>
              <a:rPr lang="en-US" sz="1200" b="0" i="0">
                <a:solidFill>
                  <a:srgbClr val="212121"/>
                </a:solidFill>
                <a:effectLst/>
                <a:latin typeface="BlinkMacSystemFont"/>
              </a:rPr>
              <a:t> A, </a:t>
            </a:r>
            <a:r>
              <a:rPr lang="en-US" sz="1200" b="0" i="0" err="1">
                <a:solidFill>
                  <a:srgbClr val="212121"/>
                </a:solidFill>
                <a:effectLst/>
                <a:latin typeface="BlinkMacSystemFont"/>
              </a:rPr>
              <a:t>Goebeler</a:t>
            </a:r>
            <a:r>
              <a:rPr lang="en-US" sz="1200" b="0" i="0">
                <a:solidFill>
                  <a:srgbClr val="212121"/>
                </a:solidFill>
                <a:effectLst/>
                <a:latin typeface="BlinkMacSystemFont"/>
              </a:rPr>
              <a:t> ME, Hess G, et al. Phase 2 study of the bispecific T-cell engager (</a:t>
            </a:r>
            <a:r>
              <a:rPr lang="en-US" sz="1200" b="0" i="0" err="1">
                <a:solidFill>
                  <a:srgbClr val="212121"/>
                </a:solidFill>
                <a:effectLst/>
                <a:latin typeface="BlinkMacSystemFont"/>
              </a:rPr>
              <a:t>BiTE</a:t>
            </a:r>
            <a:r>
              <a:rPr lang="en-US" sz="1200" b="0" i="0">
                <a:solidFill>
                  <a:srgbClr val="212121"/>
                </a:solidFill>
                <a:effectLst/>
                <a:latin typeface="BlinkMacSystemFont"/>
              </a:rPr>
              <a:t>) antibody blinatumomab in relapsed/refractory diffuse large B-cell lymphoma. </a:t>
            </a:r>
            <a:r>
              <a:rPr lang="en-US" sz="1200" b="0" i="1">
                <a:solidFill>
                  <a:srgbClr val="212121"/>
                </a:solidFill>
                <a:effectLst/>
                <a:latin typeface="BlinkMacSystemFont"/>
              </a:rPr>
              <a:t>Blood</a:t>
            </a:r>
            <a:r>
              <a:rPr lang="en-US" sz="1200" b="0" i="0">
                <a:solidFill>
                  <a:srgbClr val="212121"/>
                </a:solidFill>
                <a:effectLst/>
                <a:latin typeface="BlinkMacSystemFont"/>
              </a:rPr>
              <a:t>. 2016;127(11):1410-1416.</a:t>
            </a:r>
            <a:endParaRPr lang="en-US" sz="1000" b="0"/>
          </a:p>
          <a:p>
            <a:pPr marL="0" marR="0" lvl="0" indent="0">
              <a:lnSpc>
                <a:spcPct val="115000"/>
              </a:lnSpc>
              <a:spcBef>
                <a:spcPts val="600"/>
              </a:spcBef>
              <a:spcAft>
                <a:spcPts val="0"/>
              </a:spcAft>
              <a:buClr>
                <a:srgbClr val="E89319"/>
              </a:buClr>
              <a:buSzPts val="900"/>
              <a:buFont typeface="Symbol" pitchFamily="2" charset="2"/>
              <a:buNone/>
            </a:pPr>
            <a:r>
              <a:rPr lang="en-US" sz="1000" b="0"/>
              <a:t>4. Schuster SJ, Bartlett NL, Assouline S, et al. </a:t>
            </a:r>
            <a:r>
              <a:rPr lang="en-US" sz="1000" b="0" err="1"/>
              <a:t>Mosunetuzumab</a:t>
            </a:r>
            <a:r>
              <a:rPr lang="en-US" sz="1000" b="0"/>
              <a:t> induces complete remissions in poor prognosis non-Hodgkin lymphoma patients, including those who are resistant to or relapsing after chimeric antigen receptor T-cell (CAR-T) therapies, and is active in treatment through multiple lines. Abstract presented at: American Society of Hematology Annual Meeting; Orlando, Florida; December 7-10, 2019. Abstract 6. </a:t>
            </a:r>
          </a:p>
          <a:p>
            <a:pPr marL="0" marR="0" lvl="0" indent="0">
              <a:lnSpc>
                <a:spcPct val="115000"/>
              </a:lnSpc>
              <a:spcBef>
                <a:spcPts val="600"/>
              </a:spcBef>
              <a:spcAft>
                <a:spcPts val="0"/>
              </a:spcAft>
              <a:buClr>
                <a:srgbClr val="E89319"/>
              </a:buClr>
              <a:buSzPts val="900"/>
              <a:buFont typeface="Symbol" pitchFamily="2" charset="2"/>
              <a:buNone/>
            </a:pPr>
            <a:r>
              <a:rPr lang="en-US" sz="1000" b="0"/>
              <a:t>5. Hutchings M, </a:t>
            </a:r>
            <a:r>
              <a:rPr lang="it-IT" sz="1000" b="0"/>
              <a:t>Carlo-Stella C, Bachy</a:t>
            </a:r>
            <a:r>
              <a:rPr lang="en-US" sz="1000" b="0"/>
              <a:t>et E, et al. </a:t>
            </a:r>
            <a:r>
              <a:rPr lang="en-US" sz="1000" b="0" err="1"/>
              <a:t>Glofitamab</a:t>
            </a:r>
            <a:r>
              <a:rPr lang="en-US" sz="1000" b="0"/>
              <a:t> step-up dosing induces high response rates in patients with hard-to-treat refractory or relapsed non-Hodgkin lymphoma. Abstract presented at: American Society of Hematology Annual Meeting; December 5-8, 2020. Abstract 403. </a:t>
            </a:r>
          </a:p>
          <a:p>
            <a:pPr marL="0" marR="0" lvl="0" indent="0">
              <a:lnSpc>
                <a:spcPct val="115000"/>
              </a:lnSpc>
              <a:spcBef>
                <a:spcPts val="600"/>
              </a:spcBef>
              <a:spcAft>
                <a:spcPts val="0"/>
              </a:spcAft>
              <a:buClr>
                <a:srgbClr val="E89319"/>
              </a:buClr>
              <a:buSzPts val="900"/>
              <a:buFont typeface="Symbol" pitchFamily="2" charset="2"/>
              <a:buNone/>
            </a:pPr>
            <a:r>
              <a:rPr lang="en-US" sz="1000" b="0"/>
              <a:t>6. Bannerji R, Allan JN, Arnason JE, et al. </a:t>
            </a:r>
            <a:r>
              <a:rPr lang="en-US" sz="1000" b="0" err="1"/>
              <a:t>Odronextamab</a:t>
            </a:r>
            <a:r>
              <a:rPr lang="en-US" sz="1000" b="0"/>
              <a:t> (REGN1979), a human CD20 x CD3 bispecific antibody, induces durable, complete responses in patients with highly refractory B-cell non-Hodgkin lymphoma, including patients refractory to CAR T therapy. Abstract presented at: American Society of Hematology Annual Meeting; December 5-8, 2020. Abstract 400. </a:t>
            </a:r>
          </a:p>
          <a:p>
            <a:pPr marL="0" marR="0" lvl="0" indent="0">
              <a:lnSpc>
                <a:spcPct val="115000"/>
              </a:lnSpc>
              <a:spcBef>
                <a:spcPts val="600"/>
              </a:spcBef>
              <a:spcAft>
                <a:spcPts val="0"/>
              </a:spcAft>
              <a:buClr>
                <a:srgbClr val="E89319"/>
              </a:buClr>
              <a:buSzPts val="900"/>
              <a:buFont typeface="Symbol" pitchFamily="2" charset="2"/>
              <a:buNone/>
            </a:pPr>
            <a:r>
              <a:rPr lang="en-US" sz="1000" b="0"/>
              <a:t>7. Hutchings M, </a:t>
            </a:r>
            <a:r>
              <a:rPr lang="en-US" sz="1000" b="0" err="1"/>
              <a:t>Mous</a:t>
            </a:r>
            <a:r>
              <a:rPr lang="en-US" sz="1000" b="0"/>
              <a:t> R, Clausen MR, et al. Subcutaneous </a:t>
            </a:r>
            <a:r>
              <a:rPr lang="en-US" sz="1000" b="0" err="1"/>
              <a:t>epcoritamab</a:t>
            </a:r>
            <a:r>
              <a:rPr lang="en-US" sz="1000" b="0"/>
              <a:t> induces complete responses with an encouraging safety profile across relapsed/refractory B-cell non-Hodgkin lymphoma subtypes, including patients with prior CAR-T therapy: updated dose escalation data. Abstract presented at: American Society of Hematology Annual Meeting; December 5-8, 2020. Abstract 402.</a:t>
            </a:r>
            <a:endPar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600"/>
              </a:spcBef>
              <a:spcAft>
                <a:spcPts val="0"/>
              </a:spcAft>
              <a:buClr>
                <a:srgbClr val="E89319"/>
              </a:buClr>
              <a:buSzPts val="900"/>
              <a:buFont typeface="Symbol" pitchFamily="2" charset="2"/>
              <a:buNone/>
            </a:pPr>
            <a:endPar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600"/>
              </a:spcBef>
              <a:spcAft>
                <a:spcPts val="0"/>
              </a:spcAft>
              <a:buClr>
                <a:srgbClr val="E89319"/>
              </a:buClr>
              <a:buSzPts val="900"/>
              <a:buFont typeface="Symbol" pitchFamily="2" charset="2"/>
              <a:buNone/>
            </a:pP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Bispecific antibodies are modified immunoglobulin (Ig) molecules or their derivatives that can target not only a specific antigen of interest but also engage a host immune cell, such as T-cells (Radhakrishnan, 2024).</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This dual targeting enables bispecific antibodies to trigger immune-mediated direct cell cytotoxicity or phagocytosis. By simultaneously binding to the target antigen on tumor cells and immune cells, bispecific antibodies facilitate the activation of the immune system, leading to cytotoxic effects against the targeted cells or their clearance through phagocytosis. </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Immune cell engagement can occur both within and potentially outside the tumor. As a result of cytokine release in the local environment, an inflammatory milieu is triggered, which can have a bystander effect on the tumor microenvironment, in addition to inducing a systemic response.</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This unique mechanism of action makes bispecific antibodies powerful tools in harnessing the immune response for targeted cancer therapy. </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The manufacturing challenges and high cost of CAR T-cell therapy have made bispecific antibodies an attractive alternative, being more accessible as an off-the-shelf agent with clinically meaningful outcomes.</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15000"/>
              </a:lnSpc>
              <a:spcBef>
                <a:spcPts val="600"/>
              </a:spcBef>
              <a:spcAft>
                <a:spcPts val="0"/>
              </a:spcAft>
              <a:buClr>
                <a:srgbClr val="E89319"/>
              </a:buClr>
              <a:buSzPts val="900"/>
              <a:buFont typeface="Symbol" pitchFamily="2" charset="2"/>
              <a:buNone/>
            </a:pPr>
            <a:endPar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600"/>
              </a:spcBef>
              <a:spcAft>
                <a:spcPts val="0"/>
              </a:spcAft>
              <a:buClr>
                <a:srgbClr val="E89319"/>
              </a:buClr>
              <a:buSzPts val="900"/>
              <a:buFont typeface="Symbol" pitchFamily="2" charset="2"/>
              <a:buNone/>
            </a:pP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Several CD20 × CD3 bispecific antibodies that bind to CD20 of malignant cells have been developed for treating R/R FL, including </a:t>
            </a:r>
            <a:r>
              <a:rPr lang="en-US" sz="1000" spc="-2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epcoritamab</a:t>
            </a: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spc="-2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mosunetuzumab</a:t>
            </a: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spc="-2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glofitamab</a:t>
            </a: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000" spc="-2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odronextamab</a:t>
            </a: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(Abou </a:t>
            </a:r>
            <a:r>
              <a:rPr lang="en-US" sz="1000" spc="-2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Dalle</a:t>
            </a: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2024). </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Epcoritamab</a:t>
            </a: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is a novel, subcutaneously administered, full-length, humanized IgG1 CD20 x CD3 bispecific antibody that redirects and activates T cells to kill CD20-expressing malignant cells.</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Clr>
                <a:srgbClr val="E8931A"/>
              </a:buClr>
              <a:buFont typeface="Wingdings" pitchFamily="2" charset="2"/>
              <a:buChar char=""/>
            </a:pP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The subcutaneous administration of </a:t>
            </a:r>
            <a:r>
              <a:rPr lang="en-US" sz="10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epcoritamab</a:t>
            </a: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provides a convenient alternative to intravenous therapies, making it an attractive option for long-term use.</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Mosunetuzumab</a:t>
            </a: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is an intravenously administered full-length, humanized, IgG1 bispecific antibody that targets CD20 on B-cells and CD3 on T-cells and was one of the first bispecific antibodies developed for R/R FL.</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Glofitamab</a:t>
            </a: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is an intravenously administered, full-length, humanized IgG CD20 x CD3 bispecific antibody that differs from other molecules in its structure, as it possesses two CD20 binding sites in a 2:1 format, which allows </a:t>
            </a:r>
            <a:r>
              <a:rPr lang="en-US" sz="10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glofitumab</a:t>
            </a: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to simultaneously engage two CD20 molecules on the tumor cell surface, resulting in  an increased biological efficacy.</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Odronextamab</a:t>
            </a: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is an intravenously administered fully human bispecific antibody, unique in its IgG4 Fc portion, targeting CD20 and CD3 for the treatment of R/R FL. </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0"/>
              </a:spcAft>
              <a:buClr>
                <a:srgbClr val="E89319"/>
              </a:buClr>
              <a:buSzPts val="900"/>
              <a:buFont typeface="Symbol" pitchFamily="2" charset="2"/>
              <a:buChar char=""/>
            </a:pPr>
            <a:endPar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23</a:t>
            </a:fld>
            <a:endParaRPr lang="en-US"/>
          </a:p>
        </p:txBody>
      </p:sp>
    </p:spTree>
    <p:extLst>
      <p:ext uri="{BB962C8B-B14F-4D97-AF65-F5344CB8AC3E}">
        <p14:creationId xmlns:p14="http://schemas.microsoft.com/office/powerpoint/2010/main" val="371637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5C3F54-763A-EE41-8132-99EF98686136}"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600"/>
              </a:spcAft>
            </a:pP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Schuster SJ,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Sehn</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LH, Bartlett NL, et al.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Mosunetuzumab</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monotherapy continues to demonstrate durable responses in patients with relapsed and/or refractory follicular lymphoma after ≥2 prior therapies: 3-year follow-up from a pivotal phase II study. </a:t>
            </a:r>
            <a:r>
              <a:rPr lang="en-US" sz="18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2023;142(Supplement 1):603.</a:t>
            </a:r>
          </a:p>
          <a:p>
            <a:pPr marL="0" marR="0">
              <a:lnSpc>
                <a:spcPct val="115000"/>
              </a:lnSpc>
              <a:spcBef>
                <a:spcPts val="600"/>
              </a:spcBef>
              <a:spcAft>
                <a:spcPts val="600"/>
              </a:spcAft>
            </a:pPr>
            <a:endParaRPr lang="en-US">
              <a:effectLst/>
            </a:endParaRPr>
          </a:p>
          <a:p>
            <a:pPr marL="0" marR="0">
              <a:lnSpc>
                <a:spcPct val="115000"/>
              </a:lnSpc>
              <a:spcBef>
                <a:spcPts val="600"/>
              </a:spcBef>
              <a:spcAft>
                <a:spcPts val="600"/>
              </a:spcAft>
            </a:pP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Falchi</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L,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Okwali</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M, Ghione P, et al. Subcutaneous (SC)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mosunetuzumab</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mosun</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as first-line therapy for patients (pts) with high tumor-burden follicular lymphoma (FL): first results of a multicenter phase 2 study. </a:t>
            </a:r>
            <a:r>
              <a:rPr lang="en-US" sz="18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2023;142(Supplement 1):604.</a:t>
            </a:r>
          </a:p>
          <a:p>
            <a:pPr marL="0" marR="0">
              <a:lnSpc>
                <a:spcPct val="115000"/>
              </a:lnSpc>
              <a:spcBef>
                <a:spcPts val="600"/>
              </a:spcBef>
              <a:spcAft>
                <a:spcPts val="600"/>
              </a:spcAft>
            </a:pPr>
            <a:endParaRPr lang="en-US" sz="1800" spc="-20">
              <a:solidFill>
                <a:srgbClr val="3A3A3A"/>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600"/>
              </a:spcBef>
              <a:spcAft>
                <a:spcPts val="600"/>
              </a:spcAft>
            </a:pPr>
            <a:r>
              <a:rPr lang="en-US" sz="2800" b="0" i="0">
                <a:solidFill>
                  <a:srgbClr val="1A1A1A"/>
                </a:solidFill>
                <a:effectLst/>
                <a:latin typeface="acumin-pro"/>
              </a:rPr>
              <a:t>In a pivotal Phase II study (NCT02500407), </a:t>
            </a:r>
            <a:r>
              <a:rPr lang="en-US" sz="2800" b="0" i="0" err="1">
                <a:solidFill>
                  <a:srgbClr val="1A1A1A"/>
                </a:solidFill>
                <a:effectLst/>
                <a:latin typeface="acumin-pro"/>
              </a:rPr>
              <a:t>mosunetuzumab</a:t>
            </a:r>
            <a:r>
              <a:rPr lang="en-US" sz="2800" b="0" i="0">
                <a:solidFill>
                  <a:srgbClr val="1A1A1A"/>
                </a:solidFill>
                <a:effectLst/>
                <a:latin typeface="acumin-pro"/>
              </a:rPr>
              <a:t> demonstrated a high complete response (CR) rate with a manageable safety profile in patients with relapsed/refractory (R/R) follicular lymphoma (FL) and ≥2 prior lines of therapy (</a:t>
            </a:r>
            <a:r>
              <a:rPr lang="en-US" sz="2800" b="0" i="0" err="1">
                <a:solidFill>
                  <a:srgbClr val="1A1A1A"/>
                </a:solidFill>
                <a:effectLst/>
                <a:latin typeface="acumin-pro"/>
              </a:rPr>
              <a:t>Budde</a:t>
            </a:r>
            <a:r>
              <a:rPr lang="en-US" sz="2800" b="0" i="0">
                <a:solidFill>
                  <a:srgbClr val="1A1A1A"/>
                </a:solidFill>
                <a:effectLst/>
                <a:latin typeface="acumin-pro"/>
              </a:rPr>
              <a:t> et al. Lancet Oncol 2022). </a:t>
            </a:r>
            <a:r>
              <a:rPr lang="en-US" sz="2800" b="0" i="0" err="1">
                <a:solidFill>
                  <a:srgbClr val="1A1A1A"/>
                </a:solidFill>
                <a:effectLst/>
                <a:latin typeface="acumin-pro"/>
              </a:rPr>
              <a:t>Mosunetuzumab</a:t>
            </a:r>
            <a:r>
              <a:rPr lang="en-US" sz="2800" b="0" i="0">
                <a:solidFill>
                  <a:srgbClr val="1A1A1A"/>
                </a:solidFill>
                <a:effectLst/>
                <a:latin typeface="acumin-pro"/>
              </a:rPr>
              <a:t> is a fixed-duration treatment that can be administered in an outpatient setting. Here, we present updated data for patients with R/R FL and ≥2 prior lines of therapy, after 3 years of follow-up</a:t>
            </a:r>
            <a:r>
              <a:rPr lang="en-US" sz="1800" b="0" i="0" spc="-20">
                <a:solidFill>
                  <a:srgbClr val="3A3A3A"/>
                </a:solidFill>
                <a:effectLst/>
                <a:latin typeface="Arial" panose="020B0604020202020204" pitchFamily="34" charset="0"/>
                <a:ea typeface="+mn-ea"/>
                <a:cs typeface="Arial" panose="020B0604020202020204" pitchFamily="34" charset="0"/>
              </a:rPr>
              <a:t>.</a:t>
            </a:r>
          </a:p>
          <a:p>
            <a:pPr marL="0" marR="0">
              <a:lnSpc>
                <a:spcPct val="115000"/>
              </a:lnSpc>
              <a:spcBef>
                <a:spcPts val="600"/>
              </a:spcBef>
              <a:spcAft>
                <a:spcPts val="600"/>
              </a:spcAft>
            </a:pPr>
            <a:endParaRPr lang="en-US" sz="1800" spc="-20">
              <a:solidFill>
                <a:srgbClr val="3A3A3A"/>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600"/>
              </a:spcBef>
              <a:spcAft>
                <a:spcPts val="600"/>
              </a:spcAft>
            </a:pPr>
            <a:r>
              <a:rPr lang="en-US" sz="4000" b="0" i="0">
                <a:solidFill>
                  <a:srgbClr val="1A1A1A"/>
                </a:solidFill>
                <a:effectLst/>
                <a:latin typeface="acumin-pro"/>
              </a:rPr>
              <a:t>Eligible patients with R/R FL Grade (Gr) 1-3a and ≥2 prior therapies received intravenous </a:t>
            </a:r>
            <a:r>
              <a:rPr lang="en-US" sz="4000" b="0" i="0" err="1">
                <a:solidFill>
                  <a:srgbClr val="1A1A1A"/>
                </a:solidFill>
                <a:effectLst/>
                <a:latin typeface="acumin-pro"/>
              </a:rPr>
              <a:t>mosunetuzumab</a:t>
            </a:r>
            <a:r>
              <a:rPr lang="en-US" sz="4000" b="0" i="0">
                <a:solidFill>
                  <a:srgbClr val="1A1A1A"/>
                </a:solidFill>
                <a:effectLst/>
                <a:latin typeface="acumin-pro"/>
              </a:rPr>
              <a:t> in 21-day cycles with step-up dosing in Cycle (C) 1 (C1 Day [D] 1, 1mg; C1D8, 2mg; C1D15/C2D1, 60mg; C3D1 and onwards, 30mg). Hospitalization for treatment was not required. Patients achieving a CR by C8 completed treatment without additional cycles; patients with a partial response or stable disease received a total of 17 cycles. The primary endpoint was CR rate as determined by an Independent Review Committee (as best response; </a:t>
            </a:r>
            <a:r>
              <a:rPr lang="en-US" sz="4000" b="0" i="0" err="1">
                <a:solidFill>
                  <a:srgbClr val="1A1A1A"/>
                </a:solidFill>
                <a:effectLst/>
                <a:latin typeface="acumin-pro"/>
              </a:rPr>
              <a:t>Cheson</a:t>
            </a:r>
            <a:r>
              <a:rPr lang="en-US" sz="4000" b="0" i="0">
                <a:solidFill>
                  <a:srgbClr val="1A1A1A"/>
                </a:solidFill>
                <a:effectLst/>
                <a:latin typeface="acumin-pro"/>
              </a:rPr>
              <a:t> 2007 criteria). </a:t>
            </a:r>
          </a:p>
          <a:p>
            <a:pPr marL="0" marR="0">
              <a:lnSpc>
                <a:spcPct val="115000"/>
              </a:lnSpc>
              <a:spcBef>
                <a:spcPts val="600"/>
              </a:spcBef>
              <a:spcAft>
                <a:spcPts val="600"/>
              </a:spcAft>
            </a:pPr>
            <a:endParaRPr lang="en-US" sz="4000" b="0" i="0">
              <a:solidFill>
                <a:srgbClr val="1A1A1A"/>
              </a:solidFill>
              <a:effectLst/>
              <a:latin typeface="acumin-pro"/>
            </a:endParaRPr>
          </a:p>
          <a:p>
            <a:pPr marL="0" marR="0">
              <a:lnSpc>
                <a:spcPct val="115000"/>
              </a:lnSpc>
              <a:spcBef>
                <a:spcPts val="600"/>
              </a:spcBef>
              <a:spcAft>
                <a:spcPts val="600"/>
              </a:spcAft>
            </a:pPr>
            <a:r>
              <a:rPr lang="en-US" sz="4000" b="0" i="0" err="1">
                <a:solidFill>
                  <a:srgbClr val="1A1A1A"/>
                </a:solidFill>
                <a:effectLst/>
                <a:latin typeface="acumin-pro"/>
              </a:rPr>
              <a:t>Mosunetuzumab</a:t>
            </a:r>
            <a:r>
              <a:rPr lang="en-US" sz="4000" b="0" i="0">
                <a:solidFill>
                  <a:srgbClr val="1A1A1A"/>
                </a:solidFill>
                <a:effectLst/>
                <a:latin typeface="acumin-pro"/>
              </a:rPr>
              <a:t> is also being studied as SQ to</a:t>
            </a:r>
            <a:r>
              <a:rPr lang="en-US" sz="5400" b="0" i="0">
                <a:solidFill>
                  <a:srgbClr val="1A1A1A"/>
                </a:solidFill>
                <a:effectLst/>
                <a:latin typeface="acumin-pro"/>
              </a:rPr>
              <a:t> increase administration efficiency and convenience.</a:t>
            </a:r>
            <a:endParaRPr lang="en-US" sz="4000" b="0" i="0">
              <a:solidFill>
                <a:srgbClr val="1A1A1A"/>
              </a:solidFill>
              <a:effectLst/>
              <a:latin typeface="acumin-pro"/>
            </a:endParaRPr>
          </a:p>
          <a:p>
            <a:pPr marL="0" marR="0">
              <a:lnSpc>
                <a:spcPct val="115000"/>
              </a:lnSpc>
              <a:spcBef>
                <a:spcPts val="600"/>
              </a:spcBef>
              <a:spcAft>
                <a:spcPts val="600"/>
              </a:spcAft>
            </a:pPr>
            <a:endParaRPr lang="en-US" sz="4000" b="0" i="0">
              <a:solidFill>
                <a:srgbClr val="1A1A1A"/>
              </a:solidFill>
              <a:effectLst/>
              <a:latin typeface="acumin-pro"/>
              <a:ea typeface="Times New Roman" panose="02020603050405020304" pitchFamily="18" charset="0"/>
              <a:cs typeface="Times New Roman" panose="02020603050405020304" pitchFamily="18" charset="0"/>
            </a:endParaRPr>
          </a:p>
          <a:p>
            <a:pPr marL="0" marR="0">
              <a:lnSpc>
                <a:spcPct val="115000"/>
              </a:lnSpc>
              <a:spcBef>
                <a:spcPts val="600"/>
              </a:spcBef>
              <a:spcAft>
                <a:spcPts val="600"/>
              </a:spcAft>
            </a:pPr>
            <a:endParaRPr lang="en-US" sz="18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24</a:t>
            </a:fld>
            <a:endParaRPr lang="en-US"/>
          </a:p>
        </p:txBody>
      </p:sp>
    </p:spTree>
    <p:extLst>
      <p:ext uri="{BB962C8B-B14F-4D97-AF65-F5344CB8AC3E}">
        <p14:creationId xmlns:p14="http://schemas.microsoft.com/office/powerpoint/2010/main" val="4209214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Bartlett NL, </a:t>
            </a:r>
            <a:r>
              <a:rPr lang="en-US" err="1"/>
              <a:t>Sehn</a:t>
            </a:r>
            <a:r>
              <a:rPr lang="en-US"/>
              <a:t> LH, </a:t>
            </a:r>
            <a:r>
              <a:rPr lang="en-US" err="1"/>
              <a:t>Matasar</a:t>
            </a:r>
            <a:r>
              <a:rPr lang="en-US"/>
              <a:t> MJ, et al. </a:t>
            </a:r>
            <a:r>
              <a:rPr lang="en-US" err="1"/>
              <a:t>Mosunetuzumab</a:t>
            </a:r>
            <a:r>
              <a:rPr lang="en-US"/>
              <a:t> monotherapy demonstrates durable efficacy with a manageable safety profile in patients with relapsed/refractory follicular lymphoma who received ≥2 prior therapies: updated results from a pivotal phase II study. Abstract presented at: American Society of Hematology Annual Meeting; New Orleans, Louisiana; December 10-13, 2022. Abstract 610.</a:t>
            </a:r>
          </a:p>
        </p:txBody>
      </p:sp>
      <p:sp>
        <p:nvSpPr>
          <p:cNvPr id="4" name="Slide Number Placeholder 3"/>
          <p:cNvSpPr>
            <a:spLocks noGrp="1"/>
          </p:cNvSpPr>
          <p:nvPr>
            <p:ph type="sldNum" sz="quarter" idx="5"/>
          </p:nvPr>
        </p:nvSpPr>
        <p:spPr/>
        <p:txBody>
          <a:bodyPr/>
          <a:lstStyle/>
          <a:p>
            <a:fld id="{AF93663E-DBF2-406D-9277-274A916136EA}" type="slidenum">
              <a:rPr lang="en-US" smtClean="0"/>
              <a:t>25</a:t>
            </a:fld>
            <a:endParaRPr lang="en-US"/>
          </a:p>
        </p:txBody>
      </p:sp>
    </p:spTree>
    <p:extLst>
      <p:ext uri="{BB962C8B-B14F-4D97-AF65-F5344CB8AC3E}">
        <p14:creationId xmlns:p14="http://schemas.microsoft.com/office/powerpoint/2010/main" val="2248584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Bartlett NL, </a:t>
            </a:r>
            <a:r>
              <a:rPr lang="en-US" err="1"/>
              <a:t>Sehn</a:t>
            </a:r>
            <a:r>
              <a:rPr lang="en-US"/>
              <a:t> LH, </a:t>
            </a:r>
            <a:r>
              <a:rPr lang="en-US" err="1"/>
              <a:t>Matasar</a:t>
            </a:r>
            <a:r>
              <a:rPr lang="en-US"/>
              <a:t> MJ, et al. </a:t>
            </a:r>
            <a:r>
              <a:rPr lang="en-US" err="1"/>
              <a:t>Mosunetuzumab</a:t>
            </a:r>
            <a:r>
              <a:rPr lang="en-US"/>
              <a:t> monotherapy demonstrates durable efficacy with a manageable safety profile in patients with relapsed/refractory follicular lymphoma who received ≥2 prior therapies: updated results from a pivotal phase II study. Abstract presented at: American Society of Hematology Annual Meeting; New Orleans, Louisiana; December 10-13, 2022. Abstract 610.</a:t>
            </a:r>
          </a:p>
          <a:p>
            <a:endParaRPr lang="en-US"/>
          </a:p>
          <a:p>
            <a:r>
              <a:rPr lang="en-US" b="0" i="0">
                <a:solidFill>
                  <a:srgbClr val="212121"/>
                </a:solidFill>
                <a:effectLst/>
                <a:latin typeface="BlinkMacSystemFont"/>
              </a:rPr>
              <a:t>Budde LE, </a:t>
            </a:r>
            <a:r>
              <a:rPr lang="en-US" b="0" i="0" err="1">
                <a:solidFill>
                  <a:srgbClr val="212121"/>
                </a:solidFill>
                <a:effectLst/>
                <a:latin typeface="BlinkMacSystemFont"/>
              </a:rPr>
              <a:t>Sehn</a:t>
            </a:r>
            <a:r>
              <a:rPr lang="en-US" b="0" i="0">
                <a:solidFill>
                  <a:srgbClr val="212121"/>
                </a:solidFill>
                <a:effectLst/>
                <a:latin typeface="BlinkMacSystemFont"/>
              </a:rPr>
              <a:t> LH, </a:t>
            </a:r>
            <a:r>
              <a:rPr lang="en-US" b="0" i="0" err="1">
                <a:solidFill>
                  <a:srgbClr val="212121"/>
                </a:solidFill>
                <a:effectLst/>
                <a:latin typeface="BlinkMacSystemFont"/>
              </a:rPr>
              <a:t>Matasar</a:t>
            </a:r>
            <a:r>
              <a:rPr lang="en-US" b="0" i="0">
                <a:solidFill>
                  <a:srgbClr val="212121"/>
                </a:solidFill>
                <a:effectLst/>
                <a:latin typeface="BlinkMacSystemFont"/>
              </a:rPr>
              <a:t> M, et al. Safety and efficacy of </a:t>
            </a:r>
            <a:r>
              <a:rPr lang="en-US" b="0" i="0" err="1">
                <a:solidFill>
                  <a:srgbClr val="212121"/>
                </a:solidFill>
                <a:effectLst/>
                <a:latin typeface="BlinkMacSystemFont"/>
              </a:rPr>
              <a:t>mosunetuzumab</a:t>
            </a:r>
            <a:r>
              <a:rPr lang="en-US" b="0" i="0">
                <a:solidFill>
                  <a:srgbClr val="212121"/>
                </a:solidFill>
                <a:effectLst/>
                <a:latin typeface="BlinkMacSystemFont"/>
              </a:rPr>
              <a:t>, a bispecific antibody, in patients with relapsed or refractory follicular lymphoma: a single-arm, </a:t>
            </a:r>
            <a:r>
              <a:rPr lang="en-US" b="0" i="0" err="1">
                <a:solidFill>
                  <a:srgbClr val="212121"/>
                </a:solidFill>
                <a:effectLst/>
                <a:latin typeface="BlinkMacSystemFont"/>
              </a:rPr>
              <a:t>multicentre</a:t>
            </a:r>
            <a:r>
              <a:rPr lang="en-US" b="0" i="0">
                <a:solidFill>
                  <a:srgbClr val="212121"/>
                </a:solidFill>
                <a:effectLst/>
                <a:latin typeface="BlinkMacSystemFont"/>
              </a:rPr>
              <a:t>, phase 2 study. </a:t>
            </a:r>
            <a:r>
              <a:rPr lang="en-US" b="0" i="1">
                <a:solidFill>
                  <a:srgbClr val="212121"/>
                </a:solidFill>
                <a:effectLst/>
                <a:latin typeface="BlinkMacSystemFont"/>
              </a:rPr>
              <a:t>Lancet Oncol</a:t>
            </a:r>
            <a:r>
              <a:rPr lang="en-US" b="0" i="0">
                <a:solidFill>
                  <a:srgbClr val="212121"/>
                </a:solidFill>
                <a:effectLst/>
                <a:latin typeface="BlinkMacSystemFont"/>
              </a:rPr>
              <a:t>. 2022;23(8):1055-1065.</a:t>
            </a:r>
            <a:endParaRPr lang="en-US"/>
          </a:p>
          <a:p>
            <a:endParaRPr lang="en-US"/>
          </a:p>
          <a:p>
            <a:r>
              <a:rPr lang="en-US" b="0" i="0">
                <a:solidFill>
                  <a:srgbClr val="1A1A1A"/>
                </a:solidFill>
                <a:effectLst/>
                <a:latin typeface="acumin-pro"/>
              </a:rPr>
              <a:t>In all 90 pts, investigator (INV)-assessed objective response rate (ORR) and CR rate were 77.8% (95% CI: 67.8-85.9) and 60.0% (95% CI: 49.1-70.2), respectively. Compared with patients’ last prior therapy, </a:t>
            </a:r>
            <a:r>
              <a:rPr lang="en-US" b="0" i="0" err="1">
                <a:solidFill>
                  <a:srgbClr val="1A1A1A"/>
                </a:solidFill>
                <a:effectLst/>
                <a:latin typeface="acumin-pro"/>
              </a:rPr>
              <a:t>mosunutuzumab</a:t>
            </a:r>
            <a:r>
              <a:rPr lang="en-US" b="0" i="0">
                <a:solidFill>
                  <a:srgbClr val="1A1A1A"/>
                </a:solidFill>
                <a:effectLst/>
                <a:latin typeface="acumin-pro"/>
              </a:rPr>
              <a:t> demonstrated higher ORR and CR rates, with longer DOR, DOCR, PFS and time to next therapy.</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26</a:t>
            </a:fld>
            <a:endParaRPr lang="en-US"/>
          </a:p>
        </p:txBody>
      </p:sp>
    </p:spTree>
    <p:extLst>
      <p:ext uri="{BB962C8B-B14F-4D97-AF65-F5344CB8AC3E}">
        <p14:creationId xmlns:p14="http://schemas.microsoft.com/office/powerpoint/2010/main" val="18551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Bartlett NL, </a:t>
            </a:r>
            <a:r>
              <a:rPr lang="en-US" err="1"/>
              <a:t>Sehn</a:t>
            </a:r>
            <a:r>
              <a:rPr lang="en-US"/>
              <a:t> LH, </a:t>
            </a:r>
            <a:r>
              <a:rPr lang="en-US" err="1"/>
              <a:t>Matasar</a:t>
            </a:r>
            <a:r>
              <a:rPr lang="en-US"/>
              <a:t> MJ, et al. </a:t>
            </a:r>
            <a:r>
              <a:rPr lang="en-US" err="1"/>
              <a:t>Mosunetuzumab</a:t>
            </a:r>
            <a:r>
              <a:rPr lang="en-US"/>
              <a:t> monotherapy demonstrates durable efficacy with a manageable safety profile in patients with relapsed/refractory follicular lymphoma who received ≥2 prior therapies: updated results from a pivotal phase II study. Abstract presented at: American Society of Hematology Annual Meeting; New Orleans, Louisiana; December 10-13, 2022. Abstract 610.</a:t>
            </a:r>
          </a:p>
          <a:p>
            <a:endParaRPr lang="en-US"/>
          </a:p>
          <a:p>
            <a:r>
              <a:rPr lang="en-US" b="0" i="0">
                <a:solidFill>
                  <a:srgbClr val="1A1A1A"/>
                </a:solidFill>
                <a:effectLst/>
                <a:latin typeface="acumin-pro"/>
              </a:rPr>
              <a:t>Median duration of response (DOR) and duration of CR (DOCR) were not reached (NR). Response rates, PFS, DOR, DOCR and time to next therapy or death were all improved with </a:t>
            </a:r>
            <a:r>
              <a:rPr lang="en-US" b="0" i="0" err="1">
                <a:solidFill>
                  <a:srgbClr val="1A1A1A"/>
                </a:solidFill>
                <a:effectLst/>
                <a:latin typeface="acumin-pro"/>
              </a:rPr>
              <a:t>mosunutuzumab</a:t>
            </a:r>
            <a:r>
              <a:rPr lang="en-US" b="0" i="0">
                <a:solidFill>
                  <a:srgbClr val="1A1A1A"/>
                </a:solidFill>
                <a:effectLst/>
                <a:latin typeface="acumin-pro"/>
              </a:rPr>
              <a:t> compared with last prior therapy.</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27</a:t>
            </a:fld>
            <a:endParaRPr lang="en-US"/>
          </a:p>
        </p:txBody>
      </p:sp>
    </p:spTree>
    <p:extLst>
      <p:ext uri="{BB962C8B-B14F-4D97-AF65-F5344CB8AC3E}">
        <p14:creationId xmlns:p14="http://schemas.microsoft.com/office/powerpoint/2010/main" val="3244559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Bartlett NL, </a:t>
            </a:r>
            <a:r>
              <a:rPr lang="en-US" err="1"/>
              <a:t>Sehn</a:t>
            </a:r>
            <a:r>
              <a:rPr lang="en-US"/>
              <a:t> LH, </a:t>
            </a:r>
            <a:r>
              <a:rPr lang="en-US" err="1"/>
              <a:t>Matasar</a:t>
            </a:r>
            <a:r>
              <a:rPr lang="en-US"/>
              <a:t> MJ, et al. </a:t>
            </a:r>
            <a:r>
              <a:rPr lang="en-US" err="1"/>
              <a:t>Mosunetuzumab</a:t>
            </a:r>
            <a:r>
              <a:rPr lang="en-US"/>
              <a:t> monotherapy demonstrates durable efficacy with a manageable safety profile in patients with relapsed/refractory follicular lymphoma who received ≥2 prior therapies: updated results from a pivotal phase II study. Abstract presented at: American Society of Hematology Annual Meeting; New Orleans, Louisiana; December 10-13, 2022. Abstract 610.</a:t>
            </a:r>
          </a:p>
          <a:p>
            <a:endParaRPr lang="en-US"/>
          </a:p>
          <a:p>
            <a:r>
              <a:rPr lang="en-US" b="0" i="0">
                <a:solidFill>
                  <a:srgbClr val="1A1A1A"/>
                </a:solidFill>
                <a:effectLst/>
                <a:latin typeface="acumin-pro"/>
              </a:rPr>
              <a:t>No new CRS events, or fatal, serious, or gr ≥3 adverse events (AEs) were reported since the previous analysis, and no evidence of chronic toxicity was observed. Overall, the rate of AEs leading to discontinuation was low (4.4%).</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28</a:t>
            </a:fld>
            <a:endParaRPr lang="en-US"/>
          </a:p>
        </p:txBody>
      </p:sp>
    </p:spTree>
    <p:extLst>
      <p:ext uri="{BB962C8B-B14F-4D97-AF65-F5344CB8AC3E}">
        <p14:creationId xmlns:p14="http://schemas.microsoft.com/office/powerpoint/2010/main" val="1255456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4B44F-3B85-9AD4-4167-BB223F6B9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EB288-C080-9CB2-23AA-1E7628B6C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8A1A5-F579-99F4-1AC5-068838756656}"/>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495057"/>
                </a:solidFill>
                <a:effectLst/>
                <a:latin typeface="acumin-pro"/>
              </a:rPr>
              <a:t>Sehn LH</a:t>
            </a:r>
            <a:r>
              <a:rPr lang="en-US" b="0" i="0" dirty="0">
                <a:solidFill>
                  <a:srgbClr val="1A1A1A"/>
                </a:solidFill>
                <a:effectLst/>
                <a:latin typeface="acumin-pro"/>
              </a:rPr>
              <a:t>,</a:t>
            </a:r>
            <a:r>
              <a:rPr lang="en-US" b="0" i="0" u="none" strike="noStrike" dirty="0">
                <a:solidFill>
                  <a:srgbClr val="495057"/>
                </a:solidFill>
                <a:effectLst/>
                <a:latin typeface="acumin-pro"/>
              </a:rPr>
              <a:t> Bartlett NL</a:t>
            </a:r>
            <a:r>
              <a:rPr lang="en-US" b="0" i="0" dirty="0">
                <a:solidFill>
                  <a:srgbClr val="1A1A1A"/>
                </a:solidFill>
                <a:effectLst/>
                <a:latin typeface="acumin-pro"/>
              </a:rPr>
              <a:t>, </a:t>
            </a:r>
            <a:r>
              <a:rPr lang="en-US" b="0" i="0" u="none" strike="noStrike" dirty="0" err="1">
                <a:solidFill>
                  <a:srgbClr val="495057"/>
                </a:solidFill>
                <a:effectLst/>
                <a:latin typeface="acumin-pro"/>
              </a:rPr>
              <a:t>Matasar</a:t>
            </a:r>
            <a:r>
              <a:rPr lang="en-US" b="0" i="0" u="none" strike="noStrike" dirty="0">
                <a:solidFill>
                  <a:srgbClr val="495057"/>
                </a:solidFill>
                <a:effectLst/>
                <a:latin typeface="acumin-pro"/>
              </a:rPr>
              <a:t> MJ</a:t>
            </a:r>
            <a:r>
              <a:rPr lang="en-US" b="0" i="0" dirty="0">
                <a:solidFill>
                  <a:srgbClr val="1A1A1A"/>
                </a:solidFill>
                <a:effectLst/>
                <a:latin typeface="acumin-pro"/>
              </a:rPr>
              <a:t>, et al. </a:t>
            </a:r>
            <a:r>
              <a:rPr lang="en-US" b="0" i="0" dirty="0">
                <a:solidFill>
                  <a:srgbClr val="1C1D1F"/>
                </a:solidFill>
                <a:effectLst/>
                <a:latin typeface="acumin-pro"/>
              </a:rPr>
              <a:t>Long-term 3-year follow-up of </a:t>
            </a:r>
            <a:r>
              <a:rPr lang="en-US" b="0" i="0" dirty="0" err="1">
                <a:solidFill>
                  <a:srgbClr val="1C1D1F"/>
                </a:solidFill>
                <a:effectLst/>
                <a:latin typeface="acumin-pro"/>
              </a:rPr>
              <a:t>mosunetuzumab</a:t>
            </a:r>
            <a:r>
              <a:rPr lang="en-US" b="0" i="0" dirty="0">
                <a:solidFill>
                  <a:srgbClr val="1C1D1F"/>
                </a:solidFill>
                <a:effectLst/>
                <a:latin typeface="acumin-pro"/>
              </a:rPr>
              <a:t> in relapsed or refractory follicular lymphoma after ≥2 prior therapies. </a:t>
            </a:r>
            <a:r>
              <a:rPr lang="en-US" b="0" i="1">
                <a:solidFill>
                  <a:srgbClr val="1A1A1A"/>
                </a:solidFill>
                <a:effectLst/>
                <a:latin typeface="acumin-pro"/>
              </a:rPr>
              <a:t>Blood</a:t>
            </a:r>
            <a:r>
              <a:rPr lang="en-US" b="0" i="0">
                <a:solidFill>
                  <a:srgbClr val="1A1A1A"/>
                </a:solidFill>
                <a:effectLst/>
                <a:latin typeface="acumin-pro"/>
              </a:rPr>
              <a:t>. </a:t>
            </a:r>
            <a:r>
              <a:rPr lang="en-US" b="0" i="0" dirty="0">
                <a:solidFill>
                  <a:srgbClr val="1A1A1A"/>
                </a:solidFill>
                <a:effectLst/>
                <a:latin typeface="acumin-pro"/>
              </a:rPr>
              <a:t>2025;145(7):708-719.</a:t>
            </a:r>
          </a:p>
        </p:txBody>
      </p:sp>
      <p:sp>
        <p:nvSpPr>
          <p:cNvPr id="4" name="Slide Number Placeholder 3">
            <a:extLst>
              <a:ext uri="{FF2B5EF4-FFF2-40B4-BE49-F238E27FC236}">
                <a16:creationId xmlns:a16="http://schemas.microsoft.com/office/drawing/2014/main" id="{42344919-E70C-B05B-107E-4A07BCCE7F55}"/>
              </a:ext>
            </a:extLst>
          </p:cNvPr>
          <p:cNvSpPr>
            <a:spLocks noGrp="1"/>
          </p:cNvSpPr>
          <p:nvPr>
            <p:ph type="sldNum" sz="quarter" idx="5"/>
          </p:nvPr>
        </p:nvSpPr>
        <p:spPr/>
        <p:txBody>
          <a:bodyPr/>
          <a:lstStyle/>
          <a:p>
            <a:fld id="{AF93663E-DBF2-406D-9277-274A916136EA}" type="slidenum">
              <a:rPr lang="en-US" smtClean="0"/>
              <a:t>29</a:t>
            </a:fld>
            <a:endParaRPr lang="en-US"/>
          </a:p>
        </p:txBody>
      </p:sp>
    </p:spTree>
    <p:extLst>
      <p:ext uri="{BB962C8B-B14F-4D97-AF65-F5344CB8AC3E}">
        <p14:creationId xmlns:p14="http://schemas.microsoft.com/office/powerpoint/2010/main" val="96138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mn-lt"/>
              </a:rPr>
              <a:t>FDA.gov. FDA grants accelerated approval to </a:t>
            </a:r>
            <a:r>
              <a:rPr lang="en-US" b="0" err="1">
                <a:latin typeface="+mn-lt"/>
              </a:rPr>
              <a:t>mosunetuzumab-axgb</a:t>
            </a:r>
            <a:r>
              <a:rPr lang="en-US" b="0">
                <a:latin typeface="+mn-lt"/>
              </a:rPr>
              <a:t> for relapsed or refractory follicular lymphoma. Published December 22, 2022. https://www.fda.gov/drugs/resources-information-approved-drugs/fda-grants-accelerated-approval-mosunetuzumab-axgb-relapsed-or-refractory-follicular-lymphoma</a:t>
            </a:r>
          </a:p>
        </p:txBody>
      </p:sp>
      <p:sp>
        <p:nvSpPr>
          <p:cNvPr id="4" name="Slide Number Placeholder 3"/>
          <p:cNvSpPr>
            <a:spLocks noGrp="1"/>
          </p:cNvSpPr>
          <p:nvPr>
            <p:ph type="sldNum" sz="quarter" idx="5"/>
          </p:nvPr>
        </p:nvSpPr>
        <p:spPr/>
        <p:txBody>
          <a:bodyPr/>
          <a:lstStyle/>
          <a:p>
            <a:fld id="{AF93663E-DBF2-406D-9277-274A916136EA}" type="slidenum">
              <a:rPr lang="en-US" smtClean="0"/>
              <a:t>30</a:t>
            </a:fld>
            <a:endParaRPr lang="en-US"/>
          </a:p>
        </p:txBody>
      </p:sp>
    </p:spTree>
    <p:extLst>
      <p:ext uri="{BB962C8B-B14F-4D97-AF65-F5344CB8AC3E}">
        <p14:creationId xmlns:p14="http://schemas.microsoft.com/office/powerpoint/2010/main" val="2715247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Linton KM,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Jurczak</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W,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Lugtenburg</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PJ, et al. Deep and durable responses with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epcoritamab</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sc</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monotherapy in patients with relapsed or refractory follicular lymphoma: data from the EPCORE NHL-1 follicular lymphoma dose-expansion cohort. </a:t>
            </a:r>
            <a:r>
              <a:rPr lang="en-US" sz="18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Trans Cell </a:t>
            </a:r>
            <a:r>
              <a:rPr lang="en-US" sz="1800" i="1"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Ther</a:t>
            </a:r>
            <a:r>
              <a:rPr lang="en-US" sz="18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 </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2024;30(2):S33-S34.</a:t>
            </a:r>
            <a:endParaRPr lang="en-US" sz="18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a:p>
            <a:r>
              <a:rPr lang="en-US" b="0" i="0">
                <a:solidFill>
                  <a:srgbClr val="1F1F1F"/>
                </a:solidFill>
                <a:effectLst/>
                <a:latin typeface="ElsevierGulliver"/>
              </a:rPr>
              <a:t>Pts with CD20+ R/R FL (grade [G] 1–3A) with ≥2 prior systemic </a:t>
            </a:r>
            <a:r>
              <a:rPr lang="en-US" b="0" i="0" err="1">
                <a:solidFill>
                  <a:srgbClr val="1F1F1F"/>
                </a:solidFill>
                <a:effectLst/>
                <a:latin typeface="ElsevierGulliver"/>
              </a:rPr>
              <a:t>tx</a:t>
            </a:r>
            <a:r>
              <a:rPr lang="en-US" b="0" i="0">
                <a:solidFill>
                  <a:srgbClr val="1F1F1F"/>
                </a:solidFill>
                <a:effectLst/>
                <a:latin typeface="ElsevierGulliver"/>
              </a:rPr>
              <a:t> lines received </a:t>
            </a:r>
            <a:r>
              <a:rPr lang="en-US" b="0" i="0" err="1">
                <a:solidFill>
                  <a:srgbClr val="1F1F1F"/>
                </a:solidFill>
                <a:effectLst/>
                <a:latin typeface="ElsevierGulliver"/>
              </a:rPr>
              <a:t>epcoritamab</a:t>
            </a:r>
            <a:r>
              <a:rPr lang="en-US" b="0" i="0">
                <a:solidFill>
                  <a:srgbClr val="1F1F1F"/>
                </a:solidFill>
                <a:effectLst/>
                <a:latin typeface="ElsevierGulliver"/>
              </a:rPr>
              <a:t> SC in 2 step-up doses in cycle (C) 1, followed by full 48-mg doses in 28-d Cs: QW, C1–3; Q2W, C4–9; and Q4W, C≥10 until disease progression or unacceptable toxicity. The primary endpoint was overall response rate (ORR) assessed per Lugano criteria by IRC. </a:t>
            </a:r>
          </a:p>
          <a:p>
            <a:endParaRPr lang="en-US"/>
          </a:p>
          <a:p>
            <a:r>
              <a:rPr lang="en-US" b="0" i="0">
                <a:solidFill>
                  <a:srgbClr val="333333"/>
                </a:solidFill>
                <a:effectLst/>
                <a:latin typeface="Helvetica" pitchFamily="2" charset="0"/>
              </a:rPr>
              <a:t>The recommended regimen consists of </a:t>
            </a:r>
            <a:r>
              <a:rPr lang="en-US" b="0" i="0" err="1">
                <a:solidFill>
                  <a:srgbClr val="333333"/>
                </a:solidFill>
                <a:effectLst/>
                <a:latin typeface="Helvetica" pitchFamily="2" charset="0"/>
              </a:rPr>
              <a:t>epcoritamab-bysp</a:t>
            </a:r>
            <a:r>
              <a:rPr lang="en-US" b="0" i="0">
                <a:solidFill>
                  <a:srgbClr val="333333"/>
                </a:solidFill>
                <a:effectLst/>
                <a:latin typeface="Helvetica" pitchFamily="2" charset="0"/>
              </a:rPr>
              <a:t> administered subcutaneously in 28-day cycles until disease progression or unacceptable toxicity. The recommended dose is a 3 step-up dosage schedule in Cycle 1 (0.16 mg on Day 1, 0.8 mg on Day 8, 3 mg on Day 15, and 48 mg on Day 22), Cycle 2 and 3 (48 mg on Days 1, 8, 15, and 22), Cycles 4 to 9 (48 mg on Days 1 and 15), and Cycle 10 and beyond (48 mg on Day 1).</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31</a:t>
            </a:fld>
            <a:endParaRPr lang="en-US"/>
          </a:p>
        </p:txBody>
      </p:sp>
    </p:spTree>
    <p:extLst>
      <p:ext uri="{BB962C8B-B14F-4D97-AF65-F5344CB8AC3E}">
        <p14:creationId xmlns:p14="http://schemas.microsoft.com/office/powerpoint/2010/main" val="933287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a:solidFill>
                  <a:srgbClr val="666666"/>
                </a:solidFill>
                <a:effectLst/>
                <a:latin typeface="Roboto" panose="02000000000000000000" pitchFamily="2" charset="0"/>
              </a:rPr>
              <a:t>Linton K, </a:t>
            </a:r>
            <a:r>
              <a:rPr lang="en-US" b="0" i="0" err="1">
                <a:solidFill>
                  <a:srgbClr val="666666"/>
                </a:solidFill>
                <a:effectLst/>
                <a:latin typeface="Roboto" panose="02000000000000000000" pitchFamily="2" charset="0"/>
              </a:rPr>
              <a:t>Jurczak</a:t>
            </a:r>
            <a:r>
              <a:rPr lang="en-US" b="0" i="0">
                <a:solidFill>
                  <a:srgbClr val="666666"/>
                </a:solidFill>
                <a:effectLst/>
                <a:latin typeface="Roboto" panose="02000000000000000000" pitchFamily="2" charset="0"/>
              </a:rPr>
              <a:t> W, </a:t>
            </a:r>
            <a:r>
              <a:rPr lang="en-US" b="0" i="0" err="1">
                <a:solidFill>
                  <a:srgbClr val="666666"/>
                </a:solidFill>
                <a:effectLst/>
                <a:latin typeface="Roboto" panose="02000000000000000000" pitchFamily="2" charset="0"/>
              </a:rPr>
              <a:t>Lugtenburg</a:t>
            </a:r>
            <a:r>
              <a:rPr lang="en-US" b="0" i="0">
                <a:solidFill>
                  <a:srgbClr val="666666"/>
                </a:solidFill>
                <a:effectLst/>
                <a:latin typeface="Roboto" panose="02000000000000000000" pitchFamily="2" charset="0"/>
              </a:rPr>
              <a:t> P, et al. </a:t>
            </a:r>
            <a:r>
              <a:rPr lang="en-US" b="0" i="0" err="1">
                <a:solidFill>
                  <a:srgbClr val="1C1D1F"/>
                </a:solidFill>
                <a:effectLst/>
                <a:latin typeface="+mn-lt"/>
              </a:rPr>
              <a:t>Epcoritamab</a:t>
            </a:r>
            <a:r>
              <a:rPr lang="en-US" b="0" i="0">
                <a:solidFill>
                  <a:srgbClr val="1C1D1F"/>
                </a:solidFill>
                <a:effectLst/>
                <a:latin typeface="+mn-lt"/>
              </a:rPr>
              <a:t> SC monotherapy leads to deep and durable responses in patients with relapsed or refractory follicular lymphoma: first data disclosure from the EPCORE NHL-1 follicular lymphoma dose-expansion cohort. Abstract presented at: American Society of Hematology Annual Meeting;</a:t>
            </a:r>
            <a:r>
              <a:rPr lang="it-IT" b="0" i="0">
                <a:solidFill>
                  <a:srgbClr val="1F1F1F"/>
                </a:solidFill>
                <a:effectLst/>
                <a:latin typeface="Google Sans"/>
              </a:rPr>
              <a:t> </a:t>
            </a:r>
            <a:r>
              <a:rPr lang="it-IT" b="0" i="0">
                <a:solidFill>
                  <a:srgbClr val="040C28"/>
                </a:solidFill>
                <a:effectLst/>
                <a:latin typeface="Google Sans"/>
              </a:rPr>
              <a:t>San Diego, California; </a:t>
            </a:r>
            <a:r>
              <a:rPr lang="it-IT" b="0" i="0">
                <a:solidFill>
                  <a:srgbClr val="1F1F1F"/>
                </a:solidFill>
                <a:effectLst/>
                <a:latin typeface="Google Sans"/>
              </a:rPr>
              <a:t>December 9-12, 2023. </a:t>
            </a:r>
            <a:r>
              <a:rPr lang="en-US" b="0" i="0">
                <a:solidFill>
                  <a:srgbClr val="1C1D1F"/>
                </a:solidFill>
                <a:effectLst/>
                <a:latin typeface="+mn-lt"/>
              </a:rPr>
              <a:t>Abstract 1655.</a:t>
            </a:r>
          </a:p>
          <a:p>
            <a:pPr algn="l" fontAlgn="base"/>
            <a:endParaRPr lang="en-US" b="0" i="0">
              <a:solidFill>
                <a:srgbClr val="1C1D1F"/>
              </a:solidFill>
              <a:effectLst/>
              <a:latin typeface="+mn-lt"/>
            </a:endParaRPr>
          </a:p>
          <a:p>
            <a:pPr algn="l" fontAlgn="base"/>
            <a:r>
              <a:rPr lang="en-US" b="0" i="0">
                <a:solidFill>
                  <a:srgbClr val="1F1F1F"/>
                </a:solidFill>
                <a:effectLst/>
                <a:latin typeface="ElsevierGulliver"/>
              </a:rPr>
              <a:t>In hard-to-treat, high-risk pts with R/R FL, </a:t>
            </a:r>
            <a:r>
              <a:rPr lang="en-US" b="0" i="0" err="1">
                <a:solidFill>
                  <a:srgbClr val="1F1F1F"/>
                </a:solidFill>
                <a:effectLst/>
                <a:latin typeface="ElsevierGulliver"/>
              </a:rPr>
              <a:t>epcoritamab</a:t>
            </a:r>
            <a:r>
              <a:rPr lang="en-US" b="0" i="0">
                <a:solidFill>
                  <a:srgbClr val="1F1F1F"/>
                </a:solidFill>
                <a:effectLst/>
                <a:latin typeface="ElsevierGulliver"/>
              </a:rPr>
              <a:t> SC monotherapy resulted in deep, durable responses with a manageable safety profile. Median time to response/CR was 1.4/1.5 mo. Median progression-free survival (PFS) was 15.4 </a:t>
            </a:r>
            <a:r>
              <a:rPr lang="en-US" b="0" i="0" err="1">
                <a:solidFill>
                  <a:srgbClr val="1F1F1F"/>
                </a:solidFill>
                <a:effectLst/>
                <a:latin typeface="ElsevierGulliver"/>
              </a:rPr>
              <a:t>mo</a:t>
            </a:r>
            <a:r>
              <a:rPr lang="en-US" b="0" i="0">
                <a:solidFill>
                  <a:srgbClr val="1F1F1F"/>
                </a:solidFill>
                <a:effectLst/>
                <a:latin typeface="ElsevierGulliver"/>
              </a:rPr>
              <a:t>; median duration of response, duration of CR, and overall survival were not reached. </a:t>
            </a:r>
            <a:endParaRPr lang="en-US" b="0" i="0">
              <a:solidFill>
                <a:srgbClr val="1C1D1F"/>
              </a:solidFill>
              <a:effectLst/>
              <a:latin typeface="+mn-lt"/>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32</a:t>
            </a:fld>
            <a:endParaRPr lang="en-US"/>
          </a:p>
        </p:txBody>
      </p:sp>
    </p:spTree>
    <p:extLst>
      <p:ext uri="{BB962C8B-B14F-4D97-AF65-F5344CB8AC3E}">
        <p14:creationId xmlns:p14="http://schemas.microsoft.com/office/powerpoint/2010/main" val="1501598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a:solidFill>
                  <a:srgbClr val="666666"/>
                </a:solidFill>
                <a:effectLst/>
                <a:latin typeface="Roboto" panose="02000000000000000000" pitchFamily="2" charset="0"/>
              </a:rPr>
              <a:t>Linton K, </a:t>
            </a:r>
            <a:r>
              <a:rPr lang="en-US" b="0" i="0" err="1">
                <a:solidFill>
                  <a:srgbClr val="666666"/>
                </a:solidFill>
                <a:effectLst/>
                <a:latin typeface="Roboto" panose="02000000000000000000" pitchFamily="2" charset="0"/>
              </a:rPr>
              <a:t>Jurczak</a:t>
            </a:r>
            <a:r>
              <a:rPr lang="en-US" b="0" i="0">
                <a:solidFill>
                  <a:srgbClr val="666666"/>
                </a:solidFill>
                <a:effectLst/>
                <a:latin typeface="Roboto" panose="02000000000000000000" pitchFamily="2" charset="0"/>
              </a:rPr>
              <a:t> W, </a:t>
            </a:r>
            <a:r>
              <a:rPr lang="en-US" b="0" i="0" err="1">
                <a:solidFill>
                  <a:srgbClr val="666666"/>
                </a:solidFill>
                <a:effectLst/>
                <a:latin typeface="Roboto" panose="02000000000000000000" pitchFamily="2" charset="0"/>
              </a:rPr>
              <a:t>Lugtenburg</a:t>
            </a:r>
            <a:r>
              <a:rPr lang="en-US" b="0" i="0">
                <a:solidFill>
                  <a:srgbClr val="666666"/>
                </a:solidFill>
                <a:effectLst/>
                <a:latin typeface="Roboto" panose="02000000000000000000" pitchFamily="2" charset="0"/>
              </a:rPr>
              <a:t> P, et al. </a:t>
            </a:r>
            <a:r>
              <a:rPr lang="en-US" b="0" i="0" err="1">
                <a:solidFill>
                  <a:srgbClr val="1C1D1F"/>
                </a:solidFill>
                <a:effectLst/>
                <a:latin typeface="+mn-lt"/>
              </a:rPr>
              <a:t>Epcoritamab</a:t>
            </a:r>
            <a:r>
              <a:rPr lang="en-US" b="0" i="0">
                <a:solidFill>
                  <a:srgbClr val="1C1D1F"/>
                </a:solidFill>
                <a:effectLst/>
                <a:latin typeface="+mn-lt"/>
              </a:rPr>
              <a:t> SC monotherapy leads to deep and durable responses in patients with relapsed or refractory follicular lymphoma: first data disclosure from the EPCORE NHL-1 follicular lymphoma dose-expansion cohort. Abstract presented at: American Society of Hematology Annual Meeting;</a:t>
            </a:r>
            <a:r>
              <a:rPr lang="it-IT" b="0" i="0">
                <a:solidFill>
                  <a:srgbClr val="1F1F1F"/>
                </a:solidFill>
                <a:effectLst/>
                <a:latin typeface="Google Sans"/>
              </a:rPr>
              <a:t> </a:t>
            </a:r>
            <a:r>
              <a:rPr lang="it-IT" b="0" i="0">
                <a:solidFill>
                  <a:srgbClr val="040C28"/>
                </a:solidFill>
                <a:effectLst/>
                <a:latin typeface="Google Sans"/>
              </a:rPr>
              <a:t>San Diego, California; </a:t>
            </a:r>
            <a:r>
              <a:rPr lang="it-IT" b="0" i="0">
                <a:solidFill>
                  <a:srgbClr val="1F1F1F"/>
                </a:solidFill>
                <a:effectLst/>
                <a:latin typeface="Google Sans"/>
              </a:rPr>
              <a:t>December 9-12, 2023. </a:t>
            </a:r>
            <a:r>
              <a:rPr lang="en-US" b="0" i="0">
                <a:solidFill>
                  <a:srgbClr val="1C1D1F"/>
                </a:solidFill>
                <a:effectLst/>
                <a:latin typeface="+mn-lt"/>
              </a:rPr>
              <a:t>Abstract 1655.</a:t>
            </a:r>
          </a:p>
          <a:p>
            <a:pPr algn="l" fontAlgn="base"/>
            <a:endParaRPr lang="en-US" b="0" i="0">
              <a:solidFill>
                <a:srgbClr val="1C1D1F"/>
              </a:solidFill>
              <a:effectLst/>
              <a:latin typeface="+mn-lt"/>
            </a:endParaRPr>
          </a:p>
          <a:p>
            <a:pPr algn="l" fontAlgn="base"/>
            <a:r>
              <a:rPr lang="en-US" b="0" i="0">
                <a:solidFill>
                  <a:srgbClr val="1F1F1F"/>
                </a:solidFill>
                <a:effectLst/>
                <a:latin typeface="ElsevierGulliver"/>
              </a:rPr>
              <a:t>ORRs/CR rates were consistently high across prespecified subgroups: double refractory, 76%/56%; refractory to last prior </a:t>
            </a:r>
            <a:r>
              <a:rPr lang="en-US" b="0" i="0" err="1">
                <a:solidFill>
                  <a:srgbClr val="1F1F1F"/>
                </a:solidFill>
                <a:effectLst/>
                <a:latin typeface="ElsevierGulliver"/>
              </a:rPr>
              <a:t>tx</a:t>
            </a:r>
            <a:r>
              <a:rPr lang="en-US" b="0" i="0">
                <a:solidFill>
                  <a:srgbClr val="1F1F1F"/>
                </a:solidFill>
                <a:effectLst/>
                <a:latin typeface="ElsevierGulliver"/>
              </a:rPr>
              <a:t>, 74%/51%; POD24, 80%/61%; progression within 2 y of initiating any 1L </a:t>
            </a:r>
            <a:r>
              <a:rPr lang="en-US" b="0" i="0" err="1">
                <a:solidFill>
                  <a:srgbClr val="1F1F1F"/>
                </a:solidFill>
                <a:effectLst/>
                <a:latin typeface="ElsevierGulliver"/>
              </a:rPr>
              <a:t>tx</a:t>
            </a:r>
            <a:r>
              <a:rPr lang="en-US" b="0" i="0">
                <a:solidFill>
                  <a:srgbClr val="1F1F1F"/>
                </a:solidFill>
                <a:effectLst/>
                <a:latin typeface="ElsevierGulliver"/>
              </a:rPr>
              <a:t>, 79%/64%. </a:t>
            </a:r>
            <a:endParaRPr lang="en-US" b="0" i="0">
              <a:solidFill>
                <a:srgbClr val="1C1D1F"/>
              </a:solidFill>
              <a:effectLst/>
              <a:latin typeface="+mn-lt"/>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33</a:t>
            </a:fld>
            <a:endParaRPr lang="en-US"/>
          </a:p>
        </p:txBody>
      </p:sp>
    </p:spTree>
    <p:extLst>
      <p:ext uri="{BB962C8B-B14F-4D97-AF65-F5344CB8AC3E}">
        <p14:creationId xmlns:p14="http://schemas.microsoft.com/office/powerpoint/2010/main" val="411306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B5F856-7C31-C34B-A83D-F197DABE6AD6}"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a:solidFill>
                  <a:srgbClr val="666666"/>
                </a:solidFill>
                <a:effectLst/>
                <a:latin typeface="Roboto" panose="02000000000000000000" pitchFamily="2" charset="0"/>
              </a:rPr>
              <a:t>Linton K, </a:t>
            </a:r>
            <a:r>
              <a:rPr lang="en-US" b="0" i="0" err="1">
                <a:solidFill>
                  <a:srgbClr val="666666"/>
                </a:solidFill>
                <a:effectLst/>
                <a:latin typeface="Roboto" panose="02000000000000000000" pitchFamily="2" charset="0"/>
              </a:rPr>
              <a:t>Jurczak</a:t>
            </a:r>
            <a:r>
              <a:rPr lang="en-US" b="0" i="0">
                <a:solidFill>
                  <a:srgbClr val="666666"/>
                </a:solidFill>
                <a:effectLst/>
                <a:latin typeface="Roboto" panose="02000000000000000000" pitchFamily="2" charset="0"/>
              </a:rPr>
              <a:t> W, </a:t>
            </a:r>
            <a:r>
              <a:rPr lang="en-US" b="0" i="0" err="1">
                <a:solidFill>
                  <a:srgbClr val="666666"/>
                </a:solidFill>
                <a:effectLst/>
                <a:latin typeface="Roboto" panose="02000000000000000000" pitchFamily="2" charset="0"/>
              </a:rPr>
              <a:t>Lugtenburg</a:t>
            </a:r>
            <a:r>
              <a:rPr lang="en-US" b="0" i="0">
                <a:solidFill>
                  <a:srgbClr val="666666"/>
                </a:solidFill>
                <a:effectLst/>
                <a:latin typeface="Roboto" panose="02000000000000000000" pitchFamily="2" charset="0"/>
              </a:rPr>
              <a:t> P, et al. </a:t>
            </a:r>
            <a:r>
              <a:rPr lang="en-US" b="0" i="0" err="1">
                <a:solidFill>
                  <a:srgbClr val="1C1D1F"/>
                </a:solidFill>
                <a:effectLst/>
                <a:latin typeface="+mn-lt"/>
              </a:rPr>
              <a:t>Epcoritamab</a:t>
            </a:r>
            <a:r>
              <a:rPr lang="en-US" b="0" i="0">
                <a:solidFill>
                  <a:srgbClr val="1C1D1F"/>
                </a:solidFill>
                <a:effectLst/>
                <a:latin typeface="+mn-lt"/>
              </a:rPr>
              <a:t> SC monotherapy leads to deep and durable responses in patients with relapsed or refractory follicular lymphoma: first data disclosure from the EPCORE NHL-1 follicular lymphoma dose-expansion cohort. Abstract presented at: American Society of Hematology Annual Meeting;</a:t>
            </a:r>
            <a:r>
              <a:rPr lang="it-IT" b="0" i="0">
                <a:solidFill>
                  <a:srgbClr val="1F1F1F"/>
                </a:solidFill>
                <a:effectLst/>
                <a:latin typeface="Google Sans"/>
              </a:rPr>
              <a:t> </a:t>
            </a:r>
            <a:r>
              <a:rPr lang="it-IT" b="0" i="0">
                <a:solidFill>
                  <a:srgbClr val="040C28"/>
                </a:solidFill>
                <a:effectLst/>
                <a:latin typeface="Google Sans"/>
              </a:rPr>
              <a:t>San Diego, California; </a:t>
            </a:r>
            <a:r>
              <a:rPr lang="it-IT" b="0" i="0">
                <a:solidFill>
                  <a:srgbClr val="1F1F1F"/>
                </a:solidFill>
                <a:effectLst/>
                <a:latin typeface="Google Sans"/>
              </a:rPr>
              <a:t>December 9-12, 2023. </a:t>
            </a:r>
            <a:r>
              <a:rPr lang="en-US" b="0" i="0">
                <a:solidFill>
                  <a:srgbClr val="1C1D1F"/>
                </a:solidFill>
                <a:effectLst/>
                <a:latin typeface="+mn-lt"/>
              </a:rPr>
              <a:t>Abstract 1655.</a:t>
            </a:r>
          </a:p>
          <a:p>
            <a:pPr algn="l" fontAlgn="base"/>
            <a:endParaRPr lang="en-US" b="0" i="0">
              <a:solidFill>
                <a:srgbClr val="1C1D1F"/>
              </a:solidFill>
              <a:effectLst/>
              <a:latin typeface="+mn-lt"/>
            </a:endParaRPr>
          </a:p>
          <a:p>
            <a:pPr algn="l" fontAlgn="base"/>
            <a:r>
              <a:rPr lang="en-US" b="0" i="0">
                <a:solidFill>
                  <a:srgbClr val="1F1F1F"/>
                </a:solidFill>
                <a:effectLst/>
                <a:latin typeface="ElsevierGulliver"/>
              </a:rPr>
              <a:t>MRD negativity was correlated with improved PFS. </a:t>
            </a:r>
            <a:endParaRPr lang="en-US" b="0" i="0">
              <a:solidFill>
                <a:srgbClr val="1C1D1F"/>
              </a:solidFill>
              <a:effectLst/>
              <a:latin typeface="+mn-lt"/>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34</a:t>
            </a:fld>
            <a:endParaRPr lang="en-US"/>
          </a:p>
        </p:txBody>
      </p:sp>
    </p:spTree>
    <p:extLst>
      <p:ext uri="{BB962C8B-B14F-4D97-AF65-F5344CB8AC3E}">
        <p14:creationId xmlns:p14="http://schemas.microsoft.com/office/powerpoint/2010/main" val="2410623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a:solidFill>
                  <a:srgbClr val="666666"/>
                </a:solidFill>
                <a:effectLst/>
                <a:latin typeface="Roboto" panose="02000000000000000000" pitchFamily="2" charset="0"/>
              </a:rPr>
              <a:t>Linton K, </a:t>
            </a:r>
            <a:r>
              <a:rPr lang="en-US" b="0" i="0" err="1">
                <a:solidFill>
                  <a:srgbClr val="666666"/>
                </a:solidFill>
                <a:effectLst/>
                <a:latin typeface="Roboto" panose="02000000000000000000" pitchFamily="2" charset="0"/>
              </a:rPr>
              <a:t>Jurczak</a:t>
            </a:r>
            <a:r>
              <a:rPr lang="en-US" b="0" i="0">
                <a:solidFill>
                  <a:srgbClr val="666666"/>
                </a:solidFill>
                <a:effectLst/>
                <a:latin typeface="Roboto" panose="02000000000000000000" pitchFamily="2" charset="0"/>
              </a:rPr>
              <a:t> W, </a:t>
            </a:r>
            <a:r>
              <a:rPr lang="en-US" b="0" i="0" err="1">
                <a:solidFill>
                  <a:srgbClr val="666666"/>
                </a:solidFill>
                <a:effectLst/>
                <a:latin typeface="Roboto" panose="02000000000000000000" pitchFamily="2" charset="0"/>
              </a:rPr>
              <a:t>Lugtenburg</a:t>
            </a:r>
            <a:r>
              <a:rPr lang="en-US" b="0" i="0">
                <a:solidFill>
                  <a:srgbClr val="666666"/>
                </a:solidFill>
                <a:effectLst/>
                <a:latin typeface="Roboto" panose="02000000000000000000" pitchFamily="2" charset="0"/>
              </a:rPr>
              <a:t> P, et al. </a:t>
            </a:r>
            <a:r>
              <a:rPr lang="en-US" b="0" i="0" err="1">
                <a:solidFill>
                  <a:srgbClr val="1C1D1F"/>
                </a:solidFill>
                <a:effectLst/>
                <a:latin typeface="+mn-lt"/>
              </a:rPr>
              <a:t>Epcoritamab</a:t>
            </a:r>
            <a:r>
              <a:rPr lang="en-US" b="0" i="0">
                <a:solidFill>
                  <a:srgbClr val="1C1D1F"/>
                </a:solidFill>
                <a:effectLst/>
                <a:latin typeface="+mn-lt"/>
              </a:rPr>
              <a:t> SC monotherapy leads to deep and durable responses in patients with relapsed or refractory follicular lymphoma: first data disclosure from the EPCORE NHL-1 follicular lymphoma dose-expansion cohort. Abstract presented at: American Society of Hematology Annual Meeting;</a:t>
            </a:r>
            <a:r>
              <a:rPr lang="it-IT" b="0" i="0">
                <a:solidFill>
                  <a:srgbClr val="1F1F1F"/>
                </a:solidFill>
                <a:effectLst/>
                <a:latin typeface="Google Sans"/>
              </a:rPr>
              <a:t> </a:t>
            </a:r>
            <a:r>
              <a:rPr lang="it-IT" b="0" i="0">
                <a:solidFill>
                  <a:srgbClr val="040C28"/>
                </a:solidFill>
                <a:effectLst/>
                <a:latin typeface="Google Sans"/>
              </a:rPr>
              <a:t>San Diego, California; </a:t>
            </a:r>
            <a:r>
              <a:rPr lang="it-IT" b="0" i="0">
                <a:solidFill>
                  <a:srgbClr val="1F1F1F"/>
                </a:solidFill>
                <a:effectLst/>
                <a:latin typeface="Google Sans"/>
              </a:rPr>
              <a:t>December 9-12, 2023. </a:t>
            </a:r>
            <a:r>
              <a:rPr lang="en-US" b="0" i="0">
                <a:solidFill>
                  <a:srgbClr val="1C1D1F"/>
                </a:solidFill>
                <a:effectLst/>
                <a:latin typeface="+mn-lt"/>
              </a:rPr>
              <a:t>Abstract 1655.</a:t>
            </a:r>
          </a:p>
          <a:p>
            <a:pPr algn="l" fontAlgn="base"/>
            <a:endParaRPr lang="en-US" b="0" i="0">
              <a:solidFill>
                <a:srgbClr val="1C1D1F"/>
              </a:solidFill>
              <a:effectLst/>
              <a:latin typeface="+mn-lt"/>
            </a:endParaRPr>
          </a:p>
          <a:p>
            <a:pPr algn="l" fontAlgn="base"/>
            <a:r>
              <a:rPr lang="en-US" b="0" i="0">
                <a:solidFill>
                  <a:srgbClr val="212121"/>
                </a:solidFill>
                <a:effectLst/>
                <a:latin typeface="BlinkMacSystemFont"/>
              </a:rPr>
              <a:t>Lee DW, </a:t>
            </a:r>
            <a:r>
              <a:rPr lang="en-US" b="0" i="0" err="1">
                <a:solidFill>
                  <a:srgbClr val="212121"/>
                </a:solidFill>
                <a:effectLst/>
                <a:latin typeface="BlinkMacSystemFont"/>
              </a:rPr>
              <a:t>Santomasso</a:t>
            </a:r>
            <a:r>
              <a:rPr lang="en-US" b="0" i="0">
                <a:solidFill>
                  <a:srgbClr val="212121"/>
                </a:solidFill>
                <a:effectLst/>
                <a:latin typeface="BlinkMacSystemFont"/>
              </a:rPr>
              <a:t> BD, Locke FL, et al. ASTCT Consensus Grading for Cytokine Release Syndrome and Neurologic Toxicity Associated with Immune Effector Cells. </a:t>
            </a:r>
            <a:r>
              <a:rPr lang="en-US" b="0" i="1">
                <a:solidFill>
                  <a:srgbClr val="212121"/>
                </a:solidFill>
                <a:effectLst/>
                <a:latin typeface="BlinkMacSystemFont"/>
              </a:rPr>
              <a:t>Biol Blood Marrow Transplant</a:t>
            </a:r>
            <a:r>
              <a:rPr lang="en-US" b="0" i="0">
                <a:solidFill>
                  <a:srgbClr val="212121"/>
                </a:solidFill>
                <a:effectLst/>
                <a:latin typeface="BlinkMacSystemFont"/>
              </a:rPr>
              <a:t>. 2019;25(4):625-638.</a:t>
            </a:r>
          </a:p>
          <a:p>
            <a:pPr algn="l" fontAlgn="base"/>
            <a:endParaRPr lang="en-US" b="0" i="0">
              <a:solidFill>
                <a:srgbClr val="212121"/>
              </a:solidFill>
              <a:effectLst/>
              <a:latin typeface="BlinkMacSystemFont"/>
            </a:endParaRPr>
          </a:p>
          <a:p>
            <a:pPr algn="l" fontAlgn="base"/>
            <a:r>
              <a:rPr lang="en-US" b="0" i="0">
                <a:solidFill>
                  <a:srgbClr val="1F1F1F"/>
                </a:solidFill>
                <a:effectLst/>
                <a:latin typeface="ElsevierGulliver"/>
              </a:rPr>
              <a:t>The most common any-grade </a:t>
            </a:r>
            <a:r>
              <a:rPr lang="en-US" b="0" i="0" err="1">
                <a:solidFill>
                  <a:srgbClr val="1F1F1F"/>
                </a:solidFill>
                <a:effectLst/>
                <a:latin typeface="ElsevierGulliver"/>
              </a:rPr>
              <a:t>tx</a:t>
            </a:r>
            <a:r>
              <a:rPr lang="en-US" b="0" i="0">
                <a:solidFill>
                  <a:srgbClr val="1F1F1F"/>
                </a:solidFill>
                <a:effectLst/>
                <a:latin typeface="ElsevierGulliver"/>
              </a:rPr>
              <a:t>-emergent AEs (TEAEs) were CRS (66%), injection-site reaction (57%), COVID-19 (40%), and fatigue (30%). CRS was mostly low grade (40% G1, 25% G2, 2% G3), primarily occurred following the first full dose (median time to onset after first full dose, 15 h), and did not lead to </a:t>
            </a:r>
            <a:r>
              <a:rPr lang="en-US" b="0" i="0" err="1">
                <a:solidFill>
                  <a:srgbClr val="1F1F1F"/>
                </a:solidFill>
                <a:effectLst/>
                <a:latin typeface="ElsevierGulliver"/>
              </a:rPr>
              <a:t>tx</a:t>
            </a:r>
            <a:r>
              <a:rPr lang="en-US" b="0" i="0">
                <a:solidFill>
                  <a:srgbClr val="1F1F1F"/>
                </a:solidFill>
                <a:effectLst/>
                <a:latin typeface="ElsevierGulliver"/>
              </a:rPr>
              <a:t> discontinuation. There was clinically meaningful reduction in CRS incidence and severity in a separate R/R FL cohort evaluating an optimized SUD regimen in C1.</a:t>
            </a:r>
            <a:endParaRPr lang="en-US" b="0" i="0">
              <a:solidFill>
                <a:srgbClr val="1C1D1F"/>
              </a:solidFill>
              <a:effectLst/>
              <a:latin typeface="+mn-lt"/>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35</a:t>
            </a:fld>
            <a:endParaRPr lang="en-US"/>
          </a:p>
        </p:txBody>
      </p:sp>
    </p:spTree>
    <p:extLst>
      <p:ext uri="{BB962C8B-B14F-4D97-AF65-F5344CB8AC3E}">
        <p14:creationId xmlns:p14="http://schemas.microsoft.com/office/powerpoint/2010/main" val="2835959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506D1-3A66-82DF-DA11-AEF745C9B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AD612-AFD6-AB94-B2C7-748AB4324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9EA54-1B57-98F1-BE1C-BF2DC78B407D}"/>
              </a:ext>
            </a:extLst>
          </p:cNvPr>
          <p:cNvSpPr>
            <a:spLocks noGrp="1"/>
          </p:cNvSpPr>
          <p:nvPr>
            <p:ph type="body" idx="1"/>
          </p:nvPr>
        </p:nvSpPr>
        <p:spPr/>
        <p:txBody>
          <a:bodyPr/>
          <a:lstStyle/>
          <a:p>
            <a:r>
              <a:rPr lang="en-US" dirty="0" err="1"/>
              <a:t>Epcoritamab</a:t>
            </a:r>
            <a:r>
              <a:rPr lang="en-US" dirty="0"/>
              <a:t> (</a:t>
            </a:r>
            <a:r>
              <a:rPr lang="en-US" dirty="0" err="1"/>
              <a:t>epcor</a:t>
            </a:r>
            <a:r>
              <a:rPr lang="en-US" dirty="0"/>
              <a:t>), a subcutaneous (SC) CD3xCD20 bispecific antibody, is approved as monotherapy for relapsed/refractory (R/R) follicular lymphoma (FL) after ≥2 prior lines of therapy (3L+) based on results from EPCORE NHL-1 FL (NCT03625037; US/EU; Linton KM, et al. </a:t>
            </a:r>
            <a:r>
              <a:rPr lang="en-US" i="1" dirty="0"/>
              <a:t>Lancet </a:t>
            </a:r>
            <a:r>
              <a:rPr lang="en-US" i="1" dirty="0" err="1"/>
              <a:t>Haem</a:t>
            </a:r>
            <a:r>
              <a:rPr lang="en-US" dirty="0"/>
              <a:t> 2024;11:E593-E605) and </a:t>
            </a:r>
            <a:r>
              <a:rPr lang="en-US" b="1" dirty="0"/>
              <a:t>NHL-3 FL (NCT04542824; Japan) expansion cohorts (EXP)</a:t>
            </a:r>
            <a:r>
              <a:rPr lang="en-US" dirty="0"/>
              <a:t> in patients (pts) treated with a cycle 1 (C1) 2-step up dose (SUD) regimen. </a:t>
            </a:r>
            <a:r>
              <a:rPr lang="en-US" b="1" dirty="0"/>
              <a:t>NHL-1 C1 optimization cohort (OPT) </a:t>
            </a:r>
            <a:r>
              <a:rPr lang="en-US" dirty="0"/>
              <a:t>reduced incidence and severity of cytokine release syndrome (CRS) and immune effector cell-associated neurotoxicity syndrome (ICANS) by implementing a 3-SUD, dexamethasone (DEX) as preferred steroid, and adequate hydration, with no observed impact on efficacy, that supported outpatient utilization of </a:t>
            </a:r>
            <a:r>
              <a:rPr lang="en-US" dirty="0" err="1"/>
              <a:t>epcor</a:t>
            </a:r>
            <a:r>
              <a:rPr lang="en-US" dirty="0"/>
              <a:t> in FL. We report 3-y follow-up from EXP and updated OPT results for </a:t>
            </a:r>
            <a:r>
              <a:rPr lang="en-US" dirty="0" err="1"/>
              <a:t>epcor</a:t>
            </a:r>
            <a:r>
              <a:rPr lang="en-US" dirty="0"/>
              <a:t> monotherapy in pts with 3L+ FL.</a:t>
            </a:r>
          </a:p>
          <a:p>
            <a:endParaRPr lang="en-US" dirty="0"/>
          </a:p>
          <a:p>
            <a:r>
              <a:rPr lang="en-US" dirty="0"/>
              <a:t>Vitolo U, Jurczak W, </a:t>
            </a:r>
            <a:r>
              <a:rPr lang="en-US" dirty="0" err="1"/>
              <a:t>Lugtenburg</a:t>
            </a:r>
            <a:r>
              <a:rPr lang="en-US" dirty="0"/>
              <a:t> PJ, </a:t>
            </a:r>
            <a:r>
              <a:rPr lang="en-US" b="0" dirty="0"/>
              <a:t>et al. </a:t>
            </a:r>
            <a:r>
              <a:rPr lang="en-US" b="0" i="0" dirty="0" err="1">
                <a:solidFill>
                  <a:srgbClr val="000000"/>
                </a:solidFill>
                <a:effectLst/>
                <a:latin typeface="arial"/>
                <a:cs typeface="arial"/>
              </a:rPr>
              <a:t>Epcoritamab</a:t>
            </a:r>
            <a:r>
              <a:rPr lang="en-US" b="0" i="0" dirty="0">
                <a:solidFill>
                  <a:srgbClr val="000000"/>
                </a:solidFill>
                <a:effectLst/>
                <a:latin typeface="arial"/>
                <a:cs typeface="arial"/>
              </a:rPr>
              <a:t> monotherapy demonstrates deep and durable responses at 3-year follow-up in patients with relapsed/refractory follicular lymphoma. Abstract presented at: European Hematology Association Congress; Milan, Italy; June 12-15, 2025. </a:t>
            </a:r>
            <a:r>
              <a:rPr lang="en-US" b="0" i="0" dirty="0">
                <a:effectLst/>
                <a:latin typeface="arial"/>
                <a:cs typeface="arial"/>
              </a:rPr>
              <a:t>Abstract PF881.</a:t>
            </a:r>
            <a:endParaRPr lang="en-US" b="0" dirty="0">
              <a:latin typeface="Calibri"/>
              <a:ea typeface="Calibri"/>
              <a:cs typeface="Calibri"/>
            </a:endParaRPr>
          </a:p>
        </p:txBody>
      </p:sp>
      <p:sp>
        <p:nvSpPr>
          <p:cNvPr id="4" name="Slide Number Placeholder 3">
            <a:extLst>
              <a:ext uri="{FF2B5EF4-FFF2-40B4-BE49-F238E27FC236}">
                <a16:creationId xmlns:a16="http://schemas.microsoft.com/office/drawing/2014/main" id="{EF7188EF-41CD-FD1C-6C70-D5D145EE6BDF}"/>
              </a:ext>
            </a:extLst>
          </p:cNvPr>
          <p:cNvSpPr>
            <a:spLocks noGrp="1"/>
          </p:cNvSpPr>
          <p:nvPr>
            <p:ph type="sldNum" sz="quarter" idx="5"/>
          </p:nvPr>
        </p:nvSpPr>
        <p:spPr/>
        <p:txBody>
          <a:bodyPr/>
          <a:lstStyle/>
          <a:p>
            <a:fld id="{AF93663E-DBF2-406D-9277-274A916136EA}" type="slidenum">
              <a:rPr lang="en-US" smtClean="0"/>
              <a:t>36</a:t>
            </a:fld>
            <a:endParaRPr lang="en-US"/>
          </a:p>
        </p:txBody>
      </p:sp>
    </p:spTree>
    <p:extLst>
      <p:ext uri="{BB962C8B-B14F-4D97-AF65-F5344CB8AC3E}">
        <p14:creationId xmlns:p14="http://schemas.microsoft.com/office/powerpoint/2010/main" val="2682698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mn-lt"/>
              </a:rPr>
              <a:t>FDA.gov. </a:t>
            </a:r>
            <a:r>
              <a:rPr lang="en-US" b="0" i="0">
                <a:solidFill>
                  <a:srgbClr val="333333"/>
                </a:solidFill>
                <a:effectLst/>
                <a:latin typeface="+mn-lt"/>
              </a:rPr>
              <a:t>FDA grants accelerated approval to </a:t>
            </a:r>
            <a:r>
              <a:rPr lang="en-US" b="0" i="0" err="1">
                <a:solidFill>
                  <a:srgbClr val="333333"/>
                </a:solidFill>
                <a:effectLst/>
                <a:latin typeface="+mn-lt"/>
              </a:rPr>
              <a:t>epcoritamab-bysp</a:t>
            </a:r>
            <a:r>
              <a:rPr lang="en-US" b="0" i="0">
                <a:solidFill>
                  <a:srgbClr val="333333"/>
                </a:solidFill>
                <a:effectLst/>
                <a:latin typeface="+mn-lt"/>
              </a:rPr>
              <a:t> for relapsed or refractory follicular lymphoma. Published June 26, 2024. </a:t>
            </a:r>
            <a:r>
              <a:rPr lang="en-US" b="0">
                <a:latin typeface="+mn-lt"/>
              </a:rPr>
              <a:t>https://www.fda.gov/drugs/resources-information-approved-drugs/fda-grants-accelerated-approval-epcoritamab-bysp-relapsed-or-refractory-follicular-lymphoma</a:t>
            </a:r>
          </a:p>
        </p:txBody>
      </p:sp>
      <p:sp>
        <p:nvSpPr>
          <p:cNvPr id="4" name="Slide Number Placeholder 3"/>
          <p:cNvSpPr>
            <a:spLocks noGrp="1"/>
          </p:cNvSpPr>
          <p:nvPr>
            <p:ph type="sldNum" sz="quarter" idx="5"/>
          </p:nvPr>
        </p:nvSpPr>
        <p:spPr/>
        <p:txBody>
          <a:bodyPr/>
          <a:lstStyle/>
          <a:p>
            <a:fld id="{AF93663E-DBF2-406D-9277-274A916136EA}" type="slidenum">
              <a:rPr lang="en-US" smtClean="0"/>
              <a:t>37</a:t>
            </a:fld>
            <a:endParaRPr lang="en-US"/>
          </a:p>
        </p:txBody>
      </p:sp>
    </p:spTree>
    <p:extLst>
      <p:ext uri="{BB962C8B-B14F-4D97-AF65-F5344CB8AC3E}">
        <p14:creationId xmlns:p14="http://schemas.microsoft.com/office/powerpoint/2010/main" val="3865458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71D49"/>
                </a:solidFill>
                <a:effectLst/>
                <a:latin typeface="Roboto Light" panose="02000000000000000000" pitchFamily="2" charset="0"/>
              </a:rPr>
              <a:t>Falchi L, </a:t>
            </a:r>
            <a:r>
              <a:rPr lang="en-US" b="0" i="0" err="1">
                <a:solidFill>
                  <a:srgbClr val="071D49"/>
                </a:solidFill>
                <a:effectLst/>
                <a:latin typeface="Roboto Light" panose="02000000000000000000" pitchFamily="2" charset="0"/>
              </a:rPr>
              <a:t>Balari</a:t>
            </a:r>
            <a:r>
              <a:rPr lang="en-US" b="0" i="0">
                <a:solidFill>
                  <a:srgbClr val="071D49"/>
                </a:solidFill>
                <a:effectLst/>
                <a:latin typeface="Roboto Light" panose="02000000000000000000" pitchFamily="2" charset="0"/>
              </a:rPr>
              <a:t> AS, </a:t>
            </a:r>
            <a:r>
              <a:rPr lang="en-US" b="0" i="0" err="1">
                <a:solidFill>
                  <a:srgbClr val="071D49"/>
                </a:solidFill>
                <a:effectLst/>
                <a:latin typeface="Roboto Light" panose="02000000000000000000" pitchFamily="2" charset="0"/>
              </a:rPr>
              <a:t>Leppä</a:t>
            </a:r>
            <a:r>
              <a:rPr lang="en-US" b="0" i="0">
                <a:solidFill>
                  <a:srgbClr val="071D49"/>
                </a:solidFill>
                <a:effectLst/>
                <a:latin typeface="Roboto Light" panose="02000000000000000000" pitchFamily="2" charset="0"/>
              </a:rPr>
              <a:t> S, et al. Fixed-duration </a:t>
            </a:r>
            <a:r>
              <a:rPr lang="en-US" b="0" i="0" err="1">
                <a:solidFill>
                  <a:srgbClr val="071D49"/>
                </a:solidFill>
                <a:effectLst/>
                <a:latin typeface="Roboto Light" panose="02000000000000000000" pitchFamily="2" charset="0"/>
              </a:rPr>
              <a:t>epcoritamab</a:t>
            </a:r>
            <a:r>
              <a:rPr lang="en-US" b="0" i="0">
                <a:solidFill>
                  <a:srgbClr val="071D49"/>
                </a:solidFill>
                <a:effectLst/>
                <a:latin typeface="Roboto Light" panose="02000000000000000000" pitchFamily="2" charset="0"/>
              </a:rPr>
              <a:t> + R</a:t>
            </a:r>
            <a:r>
              <a:rPr lang="en-US" b="0" i="0" baseline="30000">
                <a:solidFill>
                  <a:srgbClr val="071D49"/>
                </a:solidFill>
                <a:effectLst/>
                <a:latin typeface="Roboto Light" panose="02000000000000000000" pitchFamily="2" charset="0"/>
              </a:rPr>
              <a:t>2</a:t>
            </a:r>
            <a:r>
              <a:rPr lang="en-US" b="0" i="0">
                <a:solidFill>
                  <a:srgbClr val="071D49"/>
                </a:solidFill>
                <a:effectLst/>
                <a:latin typeface="Roboto Light" panose="02000000000000000000" pitchFamily="2" charset="0"/>
              </a:rPr>
              <a:t> drives deep and durable responses in patients with relapsed or refractory follicular lymphoma: 2-year follow-up from arm 2 of the </a:t>
            </a:r>
            <a:r>
              <a:rPr lang="en-US" b="0" i="0" err="1">
                <a:solidFill>
                  <a:srgbClr val="071D49"/>
                </a:solidFill>
                <a:effectLst/>
                <a:latin typeface="Roboto Light" panose="02000000000000000000" pitchFamily="2" charset="0"/>
              </a:rPr>
              <a:t>Epcore</a:t>
            </a:r>
            <a:r>
              <a:rPr lang="en-US" b="0" i="0">
                <a:solidFill>
                  <a:srgbClr val="071D49"/>
                </a:solidFill>
                <a:effectLst/>
                <a:latin typeface="Roboto Light" panose="02000000000000000000" pitchFamily="2" charset="0"/>
              </a:rPr>
              <a:t> NHL-2 trial. Abstract presented at: American Society of Hematology Annual Meeting; San Diego, California; December 7-10, 2024. Abstract 342</a:t>
            </a:r>
            <a:r>
              <a:rPr lang="en-US" b="0" i="0">
                <a:solidFill>
                  <a:schemeClr val="tx1"/>
                </a:solidFill>
                <a:effectLst/>
                <a:latin typeface="+mn-lt"/>
              </a:rPr>
              <a:t>.</a:t>
            </a:r>
            <a:endParaRPr lang="en-US" b="0" i="0">
              <a:solidFill>
                <a:srgbClr val="071D49"/>
              </a:solidFill>
              <a:effectLst/>
              <a:latin typeface="Roboto Light" panose="02000000000000000000" pitchFamily="2" charset="0"/>
            </a:endParaRPr>
          </a:p>
          <a:p>
            <a:endParaRPr lang="en-US" b="0" i="0">
              <a:solidFill>
                <a:srgbClr val="071D49"/>
              </a:solidFill>
              <a:effectLst/>
              <a:latin typeface="Roboto Light" panose="02000000000000000000" pitchFamily="2" charset="0"/>
            </a:endParaRPr>
          </a:p>
          <a:p>
            <a:r>
              <a:rPr lang="en-US" b="0" i="0">
                <a:solidFill>
                  <a:srgbClr val="071D49"/>
                </a:solidFill>
                <a:effectLst/>
                <a:latin typeface="Roboto Light" panose="02000000000000000000" pitchFamily="2" charset="0"/>
              </a:rPr>
              <a:t>Soong D, </a:t>
            </a:r>
            <a:r>
              <a:rPr lang="en-US" b="0" i="0" err="1">
                <a:solidFill>
                  <a:srgbClr val="071D49"/>
                </a:solidFill>
                <a:effectLst/>
                <a:latin typeface="Roboto Light" panose="02000000000000000000" pitchFamily="2" charset="0"/>
              </a:rPr>
              <a:t>Altıntaş</a:t>
            </a:r>
            <a:r>
              <a:rPr lang="en-US" b="0" i="0">
                <a:solidFill>
                  <a:srgbClr val="071D49"/>
                </a:solidFill>
                <a:effectLst/>
                <a:latin typeface="Roboto Light" panose="02000000000000000000" pitchFamily="2" charset="0"/>
              </a:rPr>
              <a:t> I, </a:t>
            </a:r>
            <a:r>
              <a:rPr lang="en-US" b="0" i="0" err="1">
                <a:solidFill>
                  <a:srgbClr val="071D49"/>
                </a:solidFill>
                <a:effectLst/>
                <a:latin typeface="Roboto Light" panose="02000000000000000000" pitchFamily="2" charset="0"/>
              </a:rPr>
              <a:t>Karavitis</a:t>
            </a:r>
            <a:r>
              <a:rPr lang="en-US" b="0" i="0">
                <a:solidFill>
                  <a:srgbClr val="071D49"/>
                </a:solidFill>
                <a:effectLst/>
                <a:latin typeface="Roboto Light" panose="02000000000000000000" pitchFamily="2" charset="0"/>
              </a:rPr>
              <a:t> J, et al. Abstract 5071: Minimal residual disease (MRD) status by peripheral blood mononuclear cells (PBMCs) and circulating tumor DNA (</a:t>
            </a:r>
            <a:r>
              <a:rPr lang="en-US" b="0" i="0" err="1">
                <a:solidFill>
                  <a:srgbClr val="071D49"/>
                </a:solidFill>
                <a:effectLst/>
                <a:latin typeface="Roboto Light" panose="02000000000000000000" pitchFamily="2" charset="0"/>
              </a:rPr>
              <a:t>ctDNA</a:t>
            </a:r>
            <a:r>
              <a:rPr lang="en-US" b="0" i="0">
                <a:solidFill>
                  <a:srgbClr val="071D49"/>
                </a:solidFill>
                <a:effectLst/>
                <a:latin typeface="Roboto Light" panose="02000000000000000000" pitchFamily="2" charset="0"/>
              </a:rPr>
              <a:t>) demonstrates rapid, deep, and sustained response in patients (Pts) with relapsed/refractory follicular lymphoma (R/R FL) treated with subcutaneous (SC) </a:t>
            </a:r>
            <a:r>
              <a:rPr lang="en-US" b="0" i="0" err="1">
                <a:solidFill>
                  <a:srgbClr val="071D49"/>
                </a:solidFill>
                <a:effectLst/>
                <a:latin typeface="Roboto Light" panose="02000000000000000000" pitchFamily="2" charset="0"/>
              </a:rPr>
              <a:t>epcoritamab</a:t>
            </a:r>
            <a:r>
              <a:rPr lang="en-US" b="0" i="0">
                <a:solidFill>
                  <a:srgbClr val="071D49"/>
                </a:solidFill>
                <a:effectLst/>
                <a:latin typeface="Roboto Light" panose="02000000000000000000" pitchFamily="2" charset="0"/>
              </a:rPr>
              <a:t> monotherapy in the pivotal phase 1/2 EPCORE™ NHL-1 trial. </a:t>
            </a:r>
            <a:r>
              <a:rPr lang="en-US" b="0" i="1">
                <a:solidFill>
                  <a:srgbClr val="071D49"/>
                </a:solidFill>
                <a:effectLst/>
                <a:latin typeface="Roboto Light" panose="02000000000000000000" pitchFamily="2" charset="0"/>
              </a:rPr>
              <a:t>Cancer Res. </a:t>
            </a:r>
            <a:r>
              <a:rPr lang="en-US" b="0" i="0">
                <a:solidFill>
                  <a:srgbClr val="071D49"/>
                </a:solidFill>
                <a:effectLst/>
                <a:latin typeface="Roboto Light" panose="02000000000000000000" pitchFamily="2" charset="0"/>
              </a:rPr>
              <a:t>2024;84(6_Supplement):5071.</a:t>
            </a:r>
          </a:p>
          <a:p>
            <a:endParaRPr lang="en-US" b="0" i="0">
              <a:solidFill>
                <a:srgbClr val="071D49"/>
              </a:solidFill>
              <a:effectLst/>
              <a:latin typeface="Roboto Light" panose="02000000000000000000" pitchFamily="2" charset="0"/>
            </a:endParaRPr>
          </a:p>
          <a:p>
            <a:r>
              <a:rPr lang="en-US" err="1"/>
              <a:t>Abbvie</a:t>
            </a:r>
            <a:r>
              <a:rPr lang="en-US"/>
              <a:t>. </a:t>
            </a:r>
            <a:r>
              <a:rPr lang="en-US" b="0" i="0">
                <a:solidFill>
                  <a:srgbClr val="071D49"/>
                </a:solidFill>
                <a:effectLst/>
                <a:latin typeface="Roboto Regular"/>
              </a:rPr>
              <a:t>Investigational </a:t>
            </a:r>
            <a:r>
              <a:rPr lang="en-US" b="0" i="0" err="1">
                <a:solidFill>
                  <a:srgbClr val="071D49"/>
                </a:solidFill>
                <a:effectLst/>
                <a:latin typeface="Roboto Regular"/>
              </a:rPr>
              <a:t>Epcoritamab</a:t>
            </a:r>
            <a:r>
              <a:rPr lang="en-US" b="0" i="0">
                <a:solidFill>
                  <a:srgbClr val="071D49"/>
                </a:solidFill>
                <a:effectLst/>
                <a:latin typeface="Roboto Regular"/>
              </a:rPr>
              <a:t> (</a:t>
            </a:r>
            <a:r>
              <a:rPr lang="en-US" b="0" i="0" err="1">
                <a:solidFill>
                  <a:srgbClr val="071D49"/>
                </a:solidFill>
                <a:effectLst/>
                <a:latin typeface="Roboto Regular"/>
              </a:rPr>
              <a:t>DuoBody</a:t>
            </a:r>
            <a:r>
              <a:rPr lang="en-US" b="0" i="0">
                <a:solidFill>
                  <a:srgbClr val="071D49"/>
                </a:solidFill>
                <a:effectLst/>
                <a:latin typeface="Roboto Regular"/>
              </a:rPr>
              <a:t>® CD3xCD20) Combination Therapy Shows High Response Rates in Clinical Trial of Patients With Relapsed or Refractory (R/R) Follicular Lymphoma (FL). Press release. December 7, 2024. </a:t>
            </a:r>
            <a:r>
              <a:rPr lang="en-US"/>
              <a:t>https://news.abbvie.com/2024-12-07-Investigational-Epcoritamab-DuoBody-R-CD3xCD20-Combination-Therapy-Shows-High-Response-Rates-in-Clinical-Trial-of-Patients-With-Relapsed-or-Refractory-R-R-Follicular-Lymphoma-FL</a:t>
            </a:r>
          </a:p>
        </p:txBody>
      </p:sp>
      <p:sp>
        <p:nvSpPr>
          <p:cNvPr id="4" name="Slide Number Placeholder 3"/>
          <p:cNvSpPr>
            <a:spLocks noGrp="1"/>
          </p:cNvSpPr>
          <p:nvPr>
            <p:ph type="sldNum" sz="quarter" idx="5"/>
          </p:nvPr>
        </p:nvSpPr>
        <p:spPr/>
        <p:txBody>
          <a:bodyPr/>
          <a:lstStyle/>
          <a:p>
            <a:fld id="{AF93663E-DBF2-406D-9277-274A916136EA}" type="slidenum">
              <a:rPr lang="en-US" smtClean="0"/>
              <a:t>38</a:t>
            </a:fld>
            <a:endParaRPr lang="en-US"/>
          </a:p>
        </p:txBody>
      </p:sp>
    </p:spTree>
    <p:extLst>
      <p:ext uri="{BB962C8B-B14F-4D97-AF65-F5344CB8AC3E}">
        <p14:creationId xmlns:p14="http://schemas.microsoft.com/office/powerpoint/2010/main" val="777631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ui-sans-serif"/>
              </a:rPr>
              <a:t>Kim TM, </a:t>
            </a:r>
            <a:r>
              <a:rPr lang="en-US" b="0" i="0" err="1">
                <a:solidFill>
                  <a:srgbClr val="000000"/>
                </a:solidFill>
                <a:effectLst/>
                <a:latin typeface="ui-sans-serif"/>
              </a:rPr>
              <a:t>Taszner</a:t>
            </a:r>
            <a:r>
              <a:rPr lang="en-US" b="0" i="0">
                <a:solidFill>
                  <a:srgbClr val="000000"/>
                </a:solidFill>
                <a:effectLst/>
                <a:latin typeface="ui-sans-serif"/>
              </a:rPr>
              <a:t> M, Cho SG, et al. </a:t>
            </a:r>
            <a:r>
              <a:rPr lang="en-US" b="0" i="0" err="1">
                <a:solidFill>
                  <a:srgbClr val="000000"/>
                </a:solidFill>
                <a:effectLst/>
                <a:latin typeface="ui-sans-serif"/>
              </a:rPr>
              <a:t>Odronextamab</a:t>
            </a:r>
            <a:r>
              <a:rPr lang="en-US" b="0" i="0">
                <a:solidFill>
                  <a:srgbClr val="000000"/>
                </a:solidFill>
                <a:effectLst/>
                <a:latin typeface="ui-sans-serif"/>
              </a:rPr>
              <a:t> in patients with relapsed/refractory (R/R) follicular lymphoma (FL) grade 1-3a: results from a prespecified analysis of the pivotal phase II study ELM-2. </a:t>
            </a:r>
            <a:r>
              <a:rPr lang="en-US" b="0" i="1">
                <a:solidFill>
                  <a:srgbClr val="000000"/>
                </a:solidFill>
                <a:effectLst/>
                <a:latin typeface="ui-sans-serif"/>
              </a:rPr>
              <a:t>Blood</a:t>
            </a:r>
            <a:r>
              <a:rPr lang="en-US" b="0" i="0">
                <a:solidFill>
                  <a:srgbClr val="000000"/>
                </a:solidFill>
                <a:effectLst/>
                <a:latin typeface="ui-sans-serif"/>
              </a:rPr>
              <a:t>. 2022;140(1):2280-2282. </a:t>
            </a:r>
          </a:p>
          <a:p>
            <a:endParaRPr lang="en-US" b="0" i="0">
              <a:solidFill>
                <a:srgbClr val="000000"/>
              </a:solidFill>
              <a:effectLst/>
              <a:latin typeface="ui-sans-serif"/>
            </a:endParaRPr>
          </a:p>
          <a:p>
            <a:pPr algn="l"/>
            <a:r>
              <a:rPr lang="en-US" b="0" i="0">
                <a:solidFill>
                  <a:srgbClr val="212121"/>
                </a:solidFill>
                <a:effectLst/>
                <a:latin typeface="BlinkMacSystemFont"/>
              </a:rPr>
              <a:t>Kim TM, </a:t>
            </a:r>
            <a:r>
              <a:rPr lang="en-US" b="0" i="0" err="1">
                <a:solidFill>
                  <a:srgbClr val="212121"/>
                </a:solidFill>
                <a:effectLst/>
                <a:latin typeface="BlinkMacSystemFont"/>
              </a:rPr>
              <a:t>Taszner</a:t>
            </a:r>
            <a:r>
              <a:rPr lang="en-US" b="0" i="0">
                <a:solidFill>
                  <a:srgbClr val="212121"/>
                </a:solidFill>
                <a:effectLst/>
                <a:latin typeface="BlinkMacSystemFont"/>
              </a:rPr>
              <a:t> M, Novelli S, et al;</a:t>
            </a:r>
            <a:r>
              <a:rPr lang="en-US" sz="1800">
                <a:effectLst/>
                <a:latin typeface="Aptos" panose="020B0004020202020204" pitchFamily="34" charset="0"/>
                <a:ea typeface="Aptos" panose="020B0004020202020204" pitchFamily="34" charset="0"/>
                <a:cs typeface="Times New Roman" panose="02020603050405020304" pitchFamily="18" charset="0"/>
              </a:rPr>
              <a:t> ELM-2 Investigators. </a:t>
            </a:r>
            <a:r>
              <a:rPr lang="en-US" b="0" i="0">
                <a:solidFill>
                  <a:srgbClr val="212121"/>
                </a:solidFill>
                <a:effectLst/>
                <a:latin typeface="BlinkMacSystemFont"/>
              </a:rPr>
              <a:t>Safety and efficacy of </a:t>
            </a:r>
            <a:r>
              <a:rPr lang="en-US" b="0" i="0" err="1">
                <a:solidFill>
                  <a:srgbClr val="212121"/>
                </a:solidFill>
                <a:effectLst/>
                <a:latin typeface="BlinkMacSystemFont"/>
              </a:rPr>
              <a:t>odronextamab</a:t>
            </a:r>
            <a:r>
              <a:rPr lang="en-US" b="0" i="0">
                <a:solidFill>
                  <a:srgbClr val="212121"/>
                </a:solidFill>
                <a:effectLst/>
                <a:latin typeface="BlinkMacSystemFont"/>
              </a:rPr>
              <a:t> in patients with relapsed or refractory follicular lymphoma. </a:t>
            </a:r>
            <a:r>
              <a:rPr lang="en-US" b="0" i="1">
                <a:solidFill>
                  <a:srgbClr val="212121"/>
                </a:solidFill>
                <a:effectLst/>
                <a:latin typeface="BlinkMacSystemFont"/>
              </a:rPr>
              <a:t>Ann Oncol</a:t>
            </a:r>
            <a:r>
              <a:rPr lang="en-US" b="0" i="0">
                <a:solidFill>
                  <a:srgbClr val="212121"/>
                </a:solidFill>
                <a:effectLst/>
                <a:latin typeface="BlinkMacSystemFont"/>
              </a:rPr>
              <a:t>. 2024;35(11):1039-1047. </a:t>
            </a:r>
          </a:p>
          <a:p>
            <a:pPr algn="l"/>
            <a:endParaRPr lang="en-US" b="0" i="0">
              <a:solidFill>
                <a:srgbClr val="5B616B"/>
              </a:solidFill>
              <a:effectLst/>
              <a:latin typeface="system-ui"/>
            </a:endParaRPr>
          </a:p>
          <a:p>
            <a:pPr marL="0" marR="0">
              <a:lnSpc>
                <a:spcPct val="115000"/>
              </a:lnSpc>
              <a:spcBef>
                <a:spcPts val="600"/>
              </a:spcBef>
              <a:spcAft>
                <a:spcPts val="600"/>
              </a:spcAft>
            </a:pP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Chong G,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Taszner</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M,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Novelli</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S, et al. Abstract CT243: Primary analysis of the Phase 2 ELM-2 study: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Odronextamab</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in patients (pts) with relapsed/refractory follicular lymphoma (R/R FL). </a:t>
            </a:r>
            <a:r>
              <a:rPr lang="en-US" sz="18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Cancer Res.</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2024;84(7_Suppl):CT243. </a:t>
            </a:r>
          </a:p>
          <a:p>
            <a:pPr marL="0" marR="0">
              <a:lnSpc>
                <a:spcPct val="115000"/>
              </a:lnSpc>
              <a:spcBef>
                <a:spcPts val="600"/>
              </a:spcBef>
              <a:spcAft>
                <a:spcPts val="600"/>
              </a:spcAft>
            </a:pPr>
            <a:endParaRPr lang="en-US" sz="1800" spc="-20">
              <a:solidFill>
                <a:srgbClr val="3A3A3A"/>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600"/>
              </a:spcBef>
              <a:spcAft>
                <a:spcPts val="600"/>
              </a:spcAft>
            </a:pPr>
            <a:r>
              <a:rPr lang="en-US" sz="4000" b="0" i="0">
                <a:solidFill>
                  <a:srgbClr val="1A1A1A"/>
                </a:solidFill>
                <a:effectLst/>
                <a:latin typeface="Arial" panose="020B0604020202020204" pitchFamily="34" charset="0"/>
              </a:rPr>
              <a:t>Analysis of </a:t>
            </a:r>
            <a:r>
              <a:rPr lang="en-US" sz="5400" b="0" i="0" err="1">
                <a:solidFill>
                  <a:srgbClr val="1A1A1A"/>
                </a:solidFill>
                <a:effectLst/>
                <a:latin typeface="Arial" panose="020B0604020202020204" pitchFamily="34" charset="0"/>
              </a:rPr>
              <a:t>odronextamab</a:t>
            </a:r>
            <a:r>
              <a:rPr lang="en-US" sz="5400" b="0" i="0">
                <a:solidFill>
                  <a:srgbClr val="1A1A1A"/>
                </a:solidFill>
                <a:effectLst/>
                <a:latin typeface="Arial" panose="020B0604020202020204" pitchFamily="34" charset="0"/>
              </a:rPr>
              <a:t> in </a:t>
            </a:r>
            <a:r>
              <a:rPr lang="en-US" sz="4000" b="0" i="0">
                <a:solidFill>
                  <a:srgbClr val="1A1A1A"/>
                </a:solidFill>
                <a:effectLst/>
                <a:latin typeface="Arial" panose="020B0604020202020204" pitchFamily="34" charset="0"/>
              </a:rPr>
              <a:t>R/R FL in the ELM-2 trial. </a:t>
            </a:r>
            <a:r>
              <a:rPr lang="en-US" sz="2800" b="0" i="0">
                <a:solidFill>
                  <a:srgbClr val="1A1A1A"/>
                </a:solidFill>
                <a:effectLst/>
                <a:latin typeface="Arial" panose="020B0604020202020204" pitchFamily="34" charset="0"/>
              </a:rPr>
              <a:t>IV </a:t>
            </a:r>
            <a:r>
              <a:rPr lang="en-US" sz="2800" b="0" i="0" err="1">
                <a:solidFill>
                  <a:srgbClr val="1A1A1A"/>
                </a:solidFill>
                <a:effectLst/>
                <a:latin typeface="Arial" panose="020B0604020202020204" pitchFamily="34" charset="0"/>
              </a:rPr>
              <a:t>odronextamab</a:t>
            </a:r>
            <a:r>
              <a:rPr lang="en-US" sz="2800" b="0" i="0">
                <a:solidFill>
                  <a:srgbClr val="1A1A1A"/>
                </a:solidFill>
                <a:effectLst/>
                <a:latin typeface="Arial" panose="020B0604020202020204" pitchFamily="34" charset="0"/>
              </a:rPr>
              <a:t> was administered in 21-day cycles (C) until disease progression/unacceptable toxicity. Steroid prophylaxis and step-up dosing (0.7/4/20 mg) were used in C1 to mitigate the risk of cytokine release syndrome (CRS), followed by 80 mg on Days (D) 1, 8, and 15 of C2-4. Maintenance dosing continued at 160 mg Q2W, or Q4W if complete response (CR) was durable for 9 months (</a:t>
            </a:r>
            <a:r>
              <a:rPr lang="en-US" sz="2800" b="0" i="0" err="1">
                <a:solidFill>
                  <a:srgbClr val="1A1A1A"/>
                </a:solidFill>
                <a:effectLst/>
                <a:latin typeface="Arial" panose="020B0604020202020204" pitchFamily="34" charset="0"/>
              </a:rPr>
              <a:t>mo</a:t>
            </a:r>
            <a:r>
              <a:rPr lang="en-US" sz="2800" b="0" i="0">
                <a:solidFill>
                  <a:srgbClr val="1A1A1A"/>
                </a:solidFill>
                <a:effectLst/>
                <a:latin typeface="Arial" panose="020B0604020202020204" pitchFamily="34" charset="0"/>
              </a:rPr>
              <a:t>). Primary endpoint was objective response rate (ORR) per Lugano criteria by independent central review (ICR).</a:t>
            </a:r>
            <a:endParaRPr lang="en-US" sz="18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39</a:t>
            </a:fld>
            <a:endParaRPr lang="en-US"/>
          </a:p>
        </p:txBody>
      </p:sp>
    </p:spTree>
    <p:extLst>
      <p:ext uri="{BB962C8B-B14F-4D97-AF65-F5344CB8AC3E}">
        <p14:creationId xmlns:p14="http://schemas.microsoft.com/office/powerpoint/2010/main" val="236840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ui-sans-serif"/>
              </a:rPr>
              <a:t>Kim TM, </a:t>
            </a:r>
            <a:r>
              <a:rPr lang="en-US" b="0" i="0" err="1">
                <a:solidFill>
                  <a:srgbClr val="000000"/>
                </a:solidFill>
                <a:effectLst/>
                <a:latin typeface="ui-sans-serif"/>
              </a:rPr>
              <a:t>Taszner</a:t>
            </a:r>
            <a:r>
              <a:rPr lang="en-US" b="0" i="0">
                <a:solidFill>
                  <a:srgbClr val="000000"/>
                </a:solidFill>
                <a:effectLst/>
                <a:latin typeface="ui-sans-serif"/>
              </a:rPr>
              <a:t> M, Cho SG, et al. </a:t>
            </a:r>
            <a:r>
              <a:rPr lang="en-US" b="0" i="0" err="1">
                <a:solidFill>
                  <a:srgbClr val="000000"/>
                </a:solidFill>
                <a:effectLst/>
                <a:latin typeface="ui-sans-serif"/>
              </a:rPr>
              <a:t>Odronextamab</a:t>
            </a:r>
            <a:r>
              <a:rPr lang="en-US" b="0" i="0">
                <a:solidFill>
                  <a:srgbClr val="000000"/>
                </a:solidFill>
                <a:effectLst/>
                <a:latin typeface="ui-sans-serif"/>
              </a:rPr>
              <a:t> in patients with relapsed/refractory (R/R) follicular lymphoma (FL) grade 1-3a: results from a prespecified analysis of the pivotal phase II study ELM-2. </a:t>
            </a:r>
            <a:r>
              <a:rPr lang="en-US" b="0" i="1">
                <a:solidFill>
                  <a:srgbClr val="000000"/>
                </a:solidFill>
                <a:effectLst/>
                <a:latin typeface="ui-sans-serif"/>
              </a:rPr>
              <a:t>Blood</a:t>
            </a:r>
            <a:r>
              <a:rPr lang="en-US" b="0" i="0">
                <a:solidFill>
                  <a:srgbClr val="000000"/>
                </a:solidFill>
                <a:effectLst/>
                <a:latin typeface="ui-sans-serif"/>
              </a:rPr>
              <a:t>. 2022;140(1):2280-2282. </a:t>
            </a:r>
          </a:p>
          <a:p>
            <a:endParaRPr lang="en-US"/>
          </a:p>
          <a:p>
            <a:r>
              <a:rPr lang="en-US" b="0" i="0">
                <a:solidFill>
                  <a:srgbClr val="1A1A1A"/>
                </a:solidFill>
                <a:effectLst/>
                <a:latin typeface="acumin-pro"/>
              </a:rPr>
              <a:t>ORR and CR rate by ICR were 81% (69/85) and 75% (64/85), respectively. ORR and CR rate were consistent across high-risk subgroups, including pts aged ≥65 y, POD24, FLIPI 3-5, and pts refractory to their last line of therapy; ORR and CR rate were also consistent for the subgroup of pts treated with the 0.7/4/20 step-up regimen. </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40</a:t>
            </a:fld>
            <a:endParaRPr lang="en-US"/>
          </a:p>
        </p:txBody>
      </p:sp>
    </p:spTree>
    <p:extLst>
      <p:ext uri="{BB962C8B-B14F-4D97-AF65-F5344CB8AC3E}">
        <p14:creationId xmlns:p14="http://schemas.microsoft.com/office/powerpoint/2010/main" val="549441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ui-sans-serif"/>
              </a:rPr>
              <a:t>Kim TM, </a:t>
            </a:r>
            <a:r>
              <a:rPr lang="en-US" b="0" i="0" err="1">
                <a:solidFill>
                  <a:srgbClr val="000000"/>
                </a:solidFill>
                <a:effectLst/>
                <a:latin typeface="ui-sans-serif"/>
              </a:rPr>
              <a:t>Taszner</a:t>
            </a:r>
            <a:r>
              <a:rPr lang="en-US" b="0" i="0">
                <a:solidFill>
                  <a:srgbClr val="000000"/>
                </a:solidFill>
                <a:effectLst/>
                <a:latin typeface="ui-sans-serif"/>
              </a:rPr>
              <a:t> M, Cho SG, et al. </a:t>
            </a:r>
            <a:r>
              <a:rPr lang="en-US" b="0" i="0" err="1">
                <a:solidFill>
                  <a:srgbClr val="000000"/>
                </a:solidFill>
                <a:effectLst/>
                <a:latin typeface="ui-sans-serif"/>
              </a:rPr>
              <a:t>Odronextamab</a:t>
            </a:r>
            <a:r>
              <a:rPr lang="en-US" b="0" i="0">
                <a:solidFill>
                  <a:srgbClr val="000000"/>
                </a:solidFill>
                <a:effectLst/>
                <a:latin typeface="ui-sans-serif"/>
              </a:rPr>
              <a:t> in patients with relapsed/refractory (R/R) follicular lymphoma (FL) grade 1-3a: results from a prespecified analysis of the pivotal phase II study ELM-2. </a:t>
            </a:r>
            <a:r>
              <a:rPr lang="en-US" b="0" i="1">
                <a:solidFill>
                  <a:srgbClr val="000000"/>
                </a:solidFill>
                <a:effectLst/>
                <a:latin typeface="ui-sans-serif"/>
              </a:rPr>
              <a:t>Blood</a:t>
            </a:r>
            <a:r>
              <a:rPr lang="en-US" b="0" i="0">
                <a:solidFill>
                  <a:srgbClr val="000000"/>
                </a:solidFill>
                <a:effectLst/>
                <a:latin typeface="ui-sans-serif"/>
              </a:rPr>
              <a:t>. 2022;140(1):2280-2282. </a:t>
            </a:r>
          </a:p>
          <a:p>
            <a:endParaRPr lang="en-US"/>
          </a:p>
          <a:p>
            <a:r>
              <a:rPr lang="en-US" b="0" i="0">
                <a:solidFill>
                  <a:srgbClr val="1A1A1A"/>
                </a:solidFill>
                <a:effectLst/>
                <a:latin typeface="acumin-pro"/>
              </a:rPr>
              <a:t>Responses were durable. Median PFS was 20.2 </a:t>
            </a:r>
            <a:r>
              <a:rPr lang="en-US" b="0" i="0" err="1">
                <a:solidFill>
                  <a:srgbClr val="1A1A1A"/>
                </a:solidFill>
                <a:effectLst/>
                <a:latin typeface="acumin-pro"/>
              </a:rPr>
              <a:t>mos</a:t>
            </a:r>
            <a:r>
              <a:rPr lang="en-US" b="0" i="0">
                <a:solidFill>
                  <a:srgbClr val="1A1A1A"/>
                </a:solidFill>
                <a:effectLst/>
                <a:latin typeface="acumin-pro"/>
              </a:rPr>
              <a:t> (95% CI 14.8-not estimable [NE]) and median OS was not reached (95% CI 23.0 </a:t>
            </a:r>
            <a:r>
              <a:rPr lang="en-US" b="0" i="0" err="1">
                <a:solidFill>
                  <a:srgbClr val="1A1A1A"/>
                </a:solidFill>
                <a:effectLst/>
                <a:latin typeface="acumin-pro"/>
              </a:rPr>
              <a:t>mos</a:t>
            </a:r>
            <a:r>
              <a:rPr lang="en-US" b="0" i="0">
                <a:solidFill>
                  <a:srgbClr val="1A1A1A"/>
                </a:solidFill>
                <a:effectLst/>
                <a:latin typeface="acumin-pro"/>
              </a:rPr>
              <a:t>-NE).</a:t>
            </a:r>
            <a:endParaRPr lang="en-US"/>
          </a:p>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41</a:t>
            </a:fld>
            <a:endParaRPr lang="en-US"/>
          </a:p>
        </p:txBody>
      </p:sp>
    </p:spTree>
    <p:extLst>
      <p:ext uri="{BB962C8B-B14F-4D97-AF65-F5344CB8AC3E}">
        <p14:creationId xmlns:p14="http://schemas.microsoft.com/office/powerpoint/2010/main" val="4082673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ui-sans-serif"/>
              </a:rPr>
              <a:t>Kim TM, </a:t>
            </a:r>
            <a:r>
              <a:rPr lang="en-US" b="0" i="0" err="1">
                <a:solidFill>
                  <a:srgbClr val="000000"/>
                </a:solidFill>
                <a:effectLst/>
                <a:latin typeface="ui-sans-serif"/>
              </a:rPr>
              <a:t>Taszner</a:t>
            </a:r>
            <a:r>
              <a:rPr lang="en-US" b="0" i="0">
                <a:solidFill>
                  <a:srgbClr val="000000"/>
                </a:solidFill>
                <a:effectLst/>
                <a:latin typeface="ui-sans-serif"/>
              </a:rPr>
              <a:t> M, Cho SG, et al. </a:t>
            </a:r>
            <a:r>
              <a:rPr lang="en-US" b="0" i="0" err="1">
                <a:solidFill>
                  <a:srgbClr val="000000"/>
                </a:solidFill>
                <a:effectLst/>
                <a:latin typeface="ui-sans-serif"/>
              </a:rPr>
              <a:t>Odronextamab</a:t>
            </a:r>
            <a:r>
              <a:rPr lang="en-US" b="0" i="0">
                <a:solidFill>
                  <a:srgbClr val="000000"/>
                </a:solidFill>
                <a:effectLst/>
                <a:latin typeface="ui-sans-serif"/>
              </a:rPr>
              <a:t> in patients with relapsed/refractory (R/R) follicular lymphoma (FL) grade 1-3a: results from a prespecified analysis of the pivotal phase II study ELM-2. </a:t>
            </a:r>
            <a:r>
              <a:rPr lang="en-US" b="0" i="1">
                <a:solidFill>
                  <a:srgbClr val="000000"/>
                </a:solidFill>
                <a:effectLst/>
                <a:latin typeface="ui-sans-serif"/>
              </a:rPr>
              <a:t>Blood</a:t>
            </a:r>
            <a:r>
              <a:rPr lang="en-US" b="0" i="0">
                <a:solidFill>
                  <a:srgbClr val="000000"/>
                </a:solidFill>
                <a:effectLst/>
                <a:latin typeface="ui-sans-serif"/>
              </a:rPr>
              <a:t>. 2022;140(1):2280-2282. </a:t>
            </a:r>
          </a:p>
          <a:p>
            <a:endParaRPr lang="en-US"/>
          </a:p>
          <a:p>
            <a:r>
              <a:rPr lang="en-US" b="0" i="0">
                <a:solidFill>
                  <a:srgbClr val="1A1A1A"/>
                </a:solidFill>
                <a:effectLst/>
                <a:latin typeface="acumin-pro"/>
              </a:rPr>
              <a:t>Following implementation of the 0.7/4/20 step-up regimen in C1, no Grade ≥2 CRS was observed; only Grade 1 CRS was reported in 39% of pts. All CRS events resolved and only 1 pt received tocilizumab for CRS management. No ICANS was reported in the 0.7/4/20 regimen compared with 3% in the 1/20 regimen. COVID-19 was reported (n=13,14%), including Grade ≥3 (n=5, 5%). Treatment-related Grade 5 AEs were reported for 2 pts; treatment-related AEs led to discontinuation in 6 pts.</a:t>
            </a:r>
            <a:endParaRPr lang="en-US"/>
          </a:p>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42</a:t>
            </a:fld>
            <a:endParaRPr lang="en-US"/>
          </a:p>
        </p:txBody>
      </p:sp>
    </p:spTree>
    <p:extLst>
      <p:ext uri="{BB962C8B-B14F-4D97-AF65-F5344CB8AC3E}">
        <p14:creationId xmlns:p14="http://schemas.microsoft.com/office/powerpoint/2010/main" val="241449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u="none" strike="noStrike">
                <a:solidFill>
                  <a:srgbClr val="212121"/>
                </a:solidFill>
                <a:effectLst/>
                <a:latin typeface="BlinkMacSystemFont"/>
              </a:rPr>
              <a:t>1. </a:t>
            </a:r>
            <a:r>
              <a:rPr lang="en-US" sz="1200" b="0" i="0" u="none" strike="noStrike" err="1">
                <a:solidFill>
                  <a:srgbClr val="212121"/>
                </a:solidFill>
                <a:effectLst/>
                <a:latin typeface="BlinkMacSystemFont"/>
              </a:rPr>
              <a:t>Sehn</a:t>
            </a:r>
            <a:r>
              <a:rPr lang="en-US" sz="1200" b="0" i="0" u="none" strike="noStrike">
                <a:solidFill>
                  <a:srgbClr val="212121"/>
                </a:solidFill>
                <a:effectLst/>
                <a:latin typeface="BlinkMacSystemFont"/>
              </a:rPr>
              <a:t> LH, Bartlett NL, </a:t>
            </a:r>
            <a:r>
              <a:rPr lang="en-US" sz="1200" b="0" i="0" u="none" strike="noStrike" err="1">
                <a:solidFill>
                  <a:srgbClr val="212121"/>
                </a:solidFill>
                <a:effectLst/>
                <a:latin typeface="BlinkMacSystemFont"/>
              </a:rPr>
              <a:t>Matasar</a:t>
            </a:r>
            <a:r>
              <a:rPr lang="en-US" sz="1200" b="0" i="0" u="none" strike="noStrike">
                <a:solidFill>
                  <a:srgbClr val="212121"/>
                </a:solidFill>
                <a:effectLst/>
                <a:latin typeface="BlinkMacSystemFont"/>
              </a:rPr>
              <a:t> MJ, et al. Long-term 3-year follow-up of </a:t>
            </a:r>
            <a:r>
              <a:rPr lang="en-US" sz="1200" b="0" i="0" u="none" strike="noStrike" err="1">
                <a:solidFill>
                  <a:srgbClr val="212121"/>
                </a:solidFill>
                <a:effectLst/>
                <a:latin typeface="BlinkMacSystemFont"/>
              </a:rPr>
              <a:t>mosunetuzumab</a:t>
            </a:r>
            <a:r>
              <a:rPr lang="en-US" sz="1200" b="0" i="0" u="none" strike="noStrike">
                <a:solidFill>
                  <a:srgbClr val="212121"/>
                </a:solidFill>
                <a:effectLst/>
                <a:latin typeface="BlinkMacSystemFont"/>
              </a:rPr>
              <a:t> in relapsed or refractory follicular lymphoma after ≥2 prior therapies. </a:t>
            </a:r>
            <a:r>
              <a:rPr lang="en-US" b="0" i="1">
                <a:solidFill>
                  <a:srgbClr val="1A1A1A"/>
                </a:solidFill>
                <a:effectLst/>
                <a:latin typeface="acumin-pro"/>
              </a:rPr>
              <a:t>Blood.</a:t>
            </a:r>
            <a:r>
              <a:rPr lang="en-US" b="0" i="0">
                <a:solidFill>
                  <a:srgbClr val="1A1A1A"/>
                </a:solidFill>
                <a:effectLst/>
                <a:latin typeface="acumin-pro"/>
              </a:rPr>
              <a:t> 2025;145(7):708-719.</a:t>
            </a:r>
          </a:p>
          <a:p>
            <a:pPr marL="228600" indent="-228600">
              <a:buFont typeface="+mj-lt"/>
              <a:buAutoNum type="arabicPeriod"/>
            </a:pPr>
            <a:endParaRPr lang="en-US" sz="1200" b="0" i="0" u="none" strike="noStrike">
              <a:solidFill>
                <a:srgbClr val="212121"/>
              </a:solidFill>
              <a:effectLst/>
              <a:latin typeface="BlinkMacSystemFont"/>
            </a:endParaRPr>
          </a:p>
          <a:p>
            <a:pPr marL="0" indent="0">
              <a:buFont typeface="+mj-lt"/>
              <a:buNone/>
            </a:pPr>
            <a:r>
              <a:rPr lang="en-US" sz="1200" b="0" i="0" u="none" strike="noStrike">
                <a:solidFill>
                  <a:srgbClr val="212121"/>
                </a:solidFill>
                <a:effectLst/>
                <a:latin typeface="BlinkMacSystemFont"/>
              </a:rPr>
              <a:t>2. Linton KM, Vitolo U, </a:t>
            </a:r>
            <a:r>
              <a:rPr lang="en-US" sz="1200" b="0" i="0" u="none" strike="noStrike" err="1">
                <a:solidFill>
                  <a:srgbClr val="212121"/>
                </a:solidFill>
                <a:effectLst/>
                <a:latin typeface="BlinkMacSystemFont"/>
              </a:rPr>
              <a:t>Jurczak</a:t>
            </a:r>
            <a:r>
              <a:rPr lang="en-US" sz="1200" b="0" i="0" u="none" strike="noStrike">
                <a:solidFill>
                  <a:srgbClr val="212121"/>
                </a:solidFill>
                <a:effectLst/>
                <a:latin typeface="BlinkMacSystemFont"/>
              </a:rPr>
              <a:t> W, et al. </a:t>
            </a:r>
            <a:r>
              <a:rPr lang="en-US" sz="1200" b="0" i="0" u="none" strike="noStrike" err="1">
                <a:solidFill>
                  <a:srgbClr val="212121"/>
                </a:solidFill>
                <a:effectLst/>
                <a:latin typeface="BlinkMacSystemFont"/>
              </a:rPr>
              <a:t>Epcoritamab</a:t>
            </a:r>
            <a:r>
              <a:rPr lang="en-US" sz="1200" b="0" i="0" u="none" strike="noStrike">
                <a:solidFill>
                  <a:srgbClr val="212121"/>
                </a:solidFill>
                <a:effectLst/>
                <a:latin typeface="BlinkMacSystemFont"/>
              </a:rPr>
              <a:t> monotherapy in patients with relapsed or refractory follicular lymphoma (EPCORE NHL-1): a phase 2 cohort of a single-arm, </a:t>
            </a:r>
            <a:r>
              <a:rPr lang="en-US" sz="1200" b="0" i="0" u="none" strike="noStrike" err="1">
                <a:solidFill>
                  <a:srgbClr val="212121"/>
                </a:solidFill>
                <a:effectLst/>
                <a:latin typeface="BlinkMacSystemFont"/>
              </a:rPr>
              <a:t>multicentre</a:t>
            </a:r>
            <a:r>
              <a:rPr lang="en-US" sz="1200" b="0" i="0" u="none" strike="noStrike">
                <a:solidFill>
                  <a:srgbClr val="212121"/>
                </a:solidFill>
                <a:effectLst/>
                <a:latin typeface="BlinkMacSystemFont"/>
              </a:rPr>
              <a:t> study. </a:t>
            </a:r>
            <a:r>
              <a:rPr lang="en-US" sz="1200" b="0" i="1" u="none" strike="noStrike">
                <a:solidFill>
                  <a:srgbClr val="212121"/>
                </a:solidFill>
                <a:effectLst/>
                <a:latin typeface="BlinkMacSystemFont"/>
              </a:rPr>
              <a:t>Lancet </a:t>
            </a:r>
            <a:r>
              <a:rPr lang="en-US" sz="1200" b="0" i="1" u="none" strike="noStrike" err="1">
                <a:solidFill>
                  <a:srgbClr val="212121"/>
                </a:solidFill>
                <a:effectLst/>
                <a:latin typeface="BlinkMacSystemFont"/>
              </a:rPr>
              <a:t>Haematol</a:t>
            </a:r>
            <a:r>
              <a:rPr lang="en-US" sz="1200" b="0" i="1" u="none" strike="noStrike">
                <a:solidFill>
                  <a:srgbClr val="212121"/>
                </a:solidFill>
                <a:effectLst/>
                <a:latin typeface="BlinkMacSystemFont"/>
              </a:rPr>
              <a:t>. </a:t>
            </a:r>
            <a:r>
              <a:rPr lang="en-US" sz="1200" b="0" i="0" u="none" strike="noStrike">
                <a:solidFill>
                  <a:srgbClr val="212121"/>
                </a:solidFill>
                <a:effectLst/>
                <a:latin typeface="BlinkMacSystemFont"/>
              </a:rPr>
              <a:t>2024;11(8):e593-e605.</a:t>
            </a:r>
          </a:p>
          <a:p>
            <a:pPr marL="0" indent="0">
              <a:buFont typeface="+mj-lt"/>
              <a:buNone/>
            </a:pPr>
            <a:endParaRPr lang="en-US" sz="1200" b="0" i="0" u="none" strike="noStrike">
              <a:solidFill>
                <a:srgbClr val="212121"/>
              </a:solidFill>
              <a:effectLst/>
              <a:latin typeface="BlinkMacSystemFont"/>
            </a:endParaRPr>
          </a:p>
          <a:p>
            <a:pPr marL="0" indent="0">
              <a:buFont typeface="+mj-lt"/>
              <a:buNone/>
            </a:pPr>
            <a:r>
              <a:rPr lang="en-US" sz="1200" b="0" i="0" u="none" strike="noStrike">
                <a:solidFill>
                  <a:srgbClr val="212121"/>
                </a:solidFill>
                <a:effectLst/>
                <a:latin typeface="BlinkMacSystemFont"/>
              </a:rPr>
              <a:t>3. Kim TM, </a:t>
            </a:r>
            <a:r>
              <a:rPr lang="en-US" sz="1200" b="0" i="0" u="none" strike="noStrike" err="1">
                <a:solidFill>
                  <a:srgbClr val="212121"/>
                </a:solidFill>
                <a:effectLst/>
                <a:latin typeface="BlinkMacSystemFont"/>
              </a:rPr>
              <a:t>Taszner</a:t>
            </a:r>
            <a:r>
              <a:rPr lang="en-US" sz="1200" b="0" i="0" u="none" strike="noStrike">
                <a:solidFill>
                  <a:srgbClr val="212121"/>
                </a:solidFill>
                <a:effectLst/>
                <a:latin typeface="BlinkMacSystemFont"/>
              </a:rPr>
              <a:t> M, Novelli S, et al; ELM-2 Investigators. Safety and efficacy of </a:t>
            </a:r>
            <a:r>
              <a:rPr lang="en-US" sz="1200" b="0" i="0" u="none" strike="noStrike" err="1">
                <a:solidFill>
                  <a:srgbClr val="212121"/>
                </a:solidFill>
                <a:effectLst/>
                <a:latin typeface="BlinkMacSystemFont"/>
              </a:rPr>
              <a:t>odronextamab</a:t>
            </a:r>
            <a:r>
              <a:rPr lang="en-US" sz="1200" b="0" i="0" u="none" strike="noStrike">
                <a:solidFill>
                  <a:srgbClr val="212121"/>
                </a:solidFill>
                <a:effectLst/>
                <a:latin typeface="BlinkMacSystemFont"/>
              </a:rPr>
              <a:t> in patients with relapsed or refractory follicular lymphoma. </a:t>
            </a:r>
            <a:r>
              <a:rPr lang="en-US" sz="1200" b="0" i="1" u="none" strike="noStrike">
                <a:solidFill>
                  <a:srgbClr val="212121"/>
                </a:solidFill>
                <a:effectLst/>
                <a:latin typeface="BlinkMacSystemFont"/>
              </a:rPr>
              <a:t>Ann Oncol. </a:t>
            </a:r>
            <a:r>
              <a:rPr lang="en-US" sz="1200" b="0" i="0" u="none" strike="noStrike">
                <a:solidFill>
                  <a:srgbClr val="212121"/>
                </a:solidFill>
                <a:effectLst/>
                <a:latin typeface="BlinkMacSystemFont"/>
              </a:rPr>
              <a:t>2024;35(11):1039-1047.</a:t>
            </a:r>
            <a:endParaRPr lang="en-US" sz="160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latin typeface="Verdana" panose="020B0604030504040204" pitchFamily="34" charset="0"/>
              </a:rPr>
              <a:t>Summarizing what we have with follicular lymphoma, there is equivalency for the most part, with the overall response rate, complete response rate, and the progression-free survival of all three of these </a:t>
            </a:r>
            <a:r>
              <a:rPr lang="en-US" sz="1800" b="0" i="0">
                <a:solidFill>
                  <a:srgbClr val="000000"/>
                </a:solidFill>
                <a:effectLst/>
                <a:latin typeface="Poppins" pitchFamily="2" charset="77"/>
              </a:rPr>
              <a:t>b</a:t>
            </a:r>
            <a:r>
              <a:rPr lang="en-US" sz="1800" b="0" i="0">
                <a:effectLst/>
                <a:latin typeface="Poppins" pitchFamily="2" charset="77"/>
              </a:rPr>
              <a:t>ispecific antibodies that targets CD3/CD20.</a:t>
            </a:r>
            <a:r>
              <a:rPr lang="en-US" sz="1800" b="0" i="0">
                <a:solidFill>
                  <a:srgbClr val="000000"/>
                </a:solidFill>
                <a:effectLst/>
                <a:latin typeface="Verdana" panose="020B0604030504040204" pitchFamily="34" charset="0"/>
              </a:rPr>
              <a:t>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and </a:t>
            </a:r>
            <a:r>
              <a:rPr lang="en-US" sz="1800" b="0" i="0" err="1">
                <a:solidFill>
                  <a:srgbClr val="000000"/>
                </a:solidFill>
                <a:effectLst/>
                <a:latin typeface="Verdana" panose="020B0604030504040204" pitchFamily="34" charset="0"/>
              </a:rPr>
              <a:t>epcoritamab</a:t>
            </a:r>
            <a:r>
              <a:rPr lang="en-US" sz="1800" b="0" i="0">
                <a:solidFill>
                  <a:srgbClr val="000000"/>
                </a:solidFill>
                <a:effectLst/>
                <a:latin typeface="Verdana" panose="020B0604030504040204" pitchFamily="34" charset="0"/>
              </a:rPr>
              <a:t> are FDA-approved, and </a:t>
            </a:r>
            <a:r>
              <a:rPr lang="en-US" sz="1800" b="0" i="0" err="1">
                <a:solidFill>
                  <a:srgbClr val="000000"/>
                </a:solidFill>
                <a:effectLst/>
                <a:latin typeface="Verdana" panose="020B0604030504040204" pitchFamily="34" charset="0"/>
              </a:rPr>
              <a:t>odronextamab</a:t>
            </a:r>
            <a:r>
              <a:rPr lang="en-US" sz="1800" b="0" i="0">
                <a:solidFill>
                  <a:srgbClr val="000000"/>
                </a:solidFill>
                <a:effectLst/>
                <a:latin typeface="Verdana" panose="020B0604030504040204" pitchFamily="34" charset="0"/>
              </a:rPr>
              <a:t> is being evaluated for FDA approval, thus cementing the sort of efficacy of these bispecific antibodies in patients with relapsed/refractory follicular lymphoma, even as single agents.  </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43</a:t>
            </a:fld>
            <a:endParaRPr lang="en-US"/>
          </a:p>
        </p:txBody>
      </p:sp>
    </p:spTree>
    <p:extLst>
      <p:ext uri="{BB962C8B-B14F-4D97-AF65-F5344CB8AC3E}">
        <p14:creationId xmlns:p14="http://schemas.microsoft.com/office/powerpoint/2010/main" val="174856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557158-3705-4F3D-BF8B-93DD3F941306}" type="slidenum">
              <a:rPr lang="en-US" altLang="en-US">
                <a:solidFill>
                  <a:srgbClr val="000000"/>
                </a:solidFill>
              </a:rPr>
              <a:pPr eaLnBrk="1" hangingPunct="1"/>
              <a:t>6</a:t>
            </a:fld>
            <a:endParaRPr lang="en-US" altLang="en-US">
              <a:solidFill>
                <a:srgbClr val="000000"/>
              </a:solidFill>
            </a:endParaRPr>
          </a:p>
        </p:txBody>
      </p:sp>
      <p:sp>
        <p:nvSpPr>
          <p:cNvPr id="216067" name="Rectangle 2"/>
          <p:cNvSpPr>
            <a:spLocks noGrp="1" noRot="1" noChangeAspect="1" noChangeArrowheads="1" noTextEdit="1"/>
          </p:cNvSpPr>
          <p:nvPr>
            <p:ph type="sldImg"/>
          </p:nvPr>
        </p:nvSpPr>
        <p:spPr bwMode="auto">
          <a:xfrm>
            <a:off x="825500" y="517525"/>
            <a:ext cx="5207000" cy="2928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p:cNvSpPr>
            <a:spLocks noGrp="1" noChangeArrowheads="1"/>
          </p:cNvSpPr>
          <p:nvPr>
            <p:ph type="body" idx="1"/>
          </p:nvPr>
        </p:nvSpPr>
        <p:spPr bwMode="auto">
          <a:xfrm>
            <a:off x="746125" y="3671888"/>
            <a:ext cx="5365750" cy="4954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20" tIns="46110" rIns="92220" bIns="46110" numCol="1" anchor="t" anchorCtr="0" compatLnSpc="1">
            <a:prstTxWarp prst="textNoShape">
              <a:avLst/>
            </a:prstTxWarp>
          </a:bodyPr>
          <a:lstStyle/>
          <a:p>
            <a:pPr marL="0" indent="0" algn="l" eaLnBrk="1" hangingPunct="1"/>
            <a:r>
              <a:rPr lang="en-US" sz="1200" b="0" i="0">
                <a:solidFill>
                  <a:srgbClr val="212121"/>
                </a:solidFill>
                <a:effectLst/>
                <a:latin typeface="+mn-lt"/>
              </a:rPr>
              <a:t>Armitage JO, Weisenburger DD. New approach to classifying non-Hodgkin's lymphomas: clinical features of the major histologic subtypes. Non-Hodgkin's Lymphoma Classification Project. </a:t>
            </a:r>
            <a:r>
              <a:rPr lang="en-US" sz="1200" b="0" i="1">
                <a:solidFill>
                  <a:srgbClr val="212121"/>
                </a:solidFill>
                <a:effectLst/>
                <a:latin typeface="+mn-lt"/>
              </a:rPr>
              <a:t>J Clin Oncol</a:t>
            </a:r>
            <a:r>
              <a:rPr lang="en-US" sz="1200" b="0" i="0">
                <a:solidFill>
                  <a:srgbClr val="212121"/>
                </a:solidFill>
                <a:effectLst/>
                <a:latin typeface="+mn-lt"/>
              </a:rPr>
              <a:t>. 1998;16(8):2780-2795.</a:t>
            </a:r>
          </a:p>
          <a:p>
            <a:pPr marL="0" indent="0" algn="l" eaLnBrk="1" hangingPunct="1"/>
            <a:endParaRPr lang="en-US" altLang="en-US" sz="1200" b="0" i="0">
              <a:solidFill>
                <a:srgbClr val="212121"/>
              </a:solidFill>
              <a:effectLst/>
              <a:latin typeface="+mn-lt"/>
            </a:endParaRPr>
          </a:p>
          <a:p>
            <a:pPr marL="0" indent="0" algn="l" eaLnBrk="1" hangingPunct="1"/>
            <a:r>
              <a:rPr lang="en-US" altLang="en-US" sz="1200" b="0" i="0">
                <a:solidFill>
                  <a:srgbClr val="212121"/>
                </a:solidFill>
                <a:effectLst/>
                <a:latin typeface="+mn-lt"/>
              </a:rPr>
              <a:t>Approximately 22% of NHLs are follicular lymphoma.</a:t>
            </a:r>
            <a:endParaRPr lang="en-US" altLang="en-US" sz="1200">
              <a:latin typeface="+mn-lt"/>
            </a:endParaRPr>
          </a:p>
        </p:txBody>
      </p:sp>
    </p:spTree>
    <p:extLst>
      <p:ext uri="{BB962C8B-B14F-4D97-AF65-F5344CB8AC3E}">
        <p14:creationId xmlns:p14="http://schemas.microsoft.com/office/powerpoint/2010/main" val="1490272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a:solidFill>
                  <a:srgbClr val="000000"/>
                </a:solidFill>
                <a:effectLst/>
                <a:latin typeface="Verdana" panose="020B0604030504040204" pitchFamily="34" charset="0"/>
              </a:rPr>
              <a:t>For now, these drugs are limited to third-line and beyond. And so the benefits we have here, they have an improved overall response rate, duration of response, and progression-free survival versus non-CAR-T options, which include </a:t>
            </a:r>
            <a:r>
              <a:rPr lang="en-US" sz="1800" b="0" i="0" err="1">
                <a:solidFill>
                  <a:srgbClr val="000000"/>
                </a:solidFill>
                <a:effectLst/>
                <a:latin typeface="Verdana" panose="020B0604030504040204" pitchFamily="34" charset="0"/>
              </a:rPr>
              <a:t>tazemetostat</a:t>
            </a:r>
            <a:r>
              <a:rPr lang="en-US" sz="1800" b="0" i="0">
                <a:solidFill>
                  <a:srgbClr val="000000"/>
                </a:solidFill>
                <a:effectLst/>
                <a:latin typeface="Verdana" panose="020B0604030504040204" pitchFamily="34" charset="0"/>
              </a:rPr>
              <a:t>, and </a:t>
            </a:r>
            <a:r>
              <a:rPr lang="en-US" sz="1800" b="0" i="0" err="1">
                <a:solidFill>
                  <a:srgbClr val="000000"/>
                </a:solidFill>
                <a:effectLst/>
                <a:latin typeface="Verdana" panose="020B0604030504040204" pitchFamily="34" charset="0"/>
              </a:rPr>
              <a:t>obinutuzumab-zanubrutinib</a:t>
            </a:r>
            <a:r>
              <a:rPr lang="en-US" sz="1800" b="0" i="0">
                <a:solidFill>
                  <a:srgbClr val="000000"/>
                </a:solidFill>
                <a:effectLst/>
                <a:latin typeface="Verdana" panose="020B0604030504040204" pitchFamily="34" charset="0"/>
              </a:rPr>
              <a:t>. And specifically with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that is a finite treatment option, meaning that treatment will stop, as compared to these other options, which are given to progression or intolerance. Safety with these agents, after completion of step-up dosing, the tolerability of bispecific antibodies compares very favorably with other agents, except for possibly </a:t>
            </a:r>
            <a:r>
              <a:rPr lang="en-US" sz="1800" b="0" i="0" err="1">
                <a:solidFill>
                  <a:srgbClr val="000000"/>
                </a:solidFill>
                <a:effectLst/>
                <a:latin typeface="Verdana" panose="020B0604030504040204" pitchFamily="34" charset="0"/>
              </a:rPr>
              <a:t>tazemetostat</a:t>
            </a:r>
            <a:r>
              <a:rPr lang="en-US" sz="1800" b="0" i="0">
                <a:solidFill>
                  <a:srgbClr val="000000"/>
                </a:solidFill>
                <a:effectLst/>
                <a:latin typeface="Verdana" panose="020B0604030504040204" pitchFamily="34" charset="0"/>
              </a:rPr>
              <a:t>, which has a very safe and sort of patient-friendly patient profile. If we look at administrative convenience, we have subcutaneous options with </a:t>
            </a:r>
            <a:r>
              <a:rPr lang="en-US" sz="1800" b="0" i="0" err="1">
                <a:solidFill>
                  <a:srgbClr val="000000"/>
                </a:solidFill>
                <a:effectLst/>
                <a:latin typeface="Verdana" panose="020B0604030504040204" pitchFamily="34" charset="0"/>
              </a:rPr>
              <a:t>epcoritamab</a:t>
            </a:r>
            <a:r>
              <a:rPr lang="en-US" sz="1800" b="0" i="0">
                <a:solidFill>
                  <a:srgbClr val="000000"/>
                </a:solidFill>
                <a:effectLst/>
                <a:latin typeface="Verdana" panose="020B0604030504040204" pitchFamily="34" charset="0"/>
              </a:rPr>
              <a:t> and potentially in the future,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as well as the IV options with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currently and if </a:t>
            </a:r>
            <a:r>
              <a:rPr lang="en-US" sz="1800" b="0" i="0" err="1">
                <a:solidFill>
                  <a:srgbClr val="000000"/>
                </a:solidFill>
                <a:effectLst/>
                <a:latin typeface="Verdana" panose="020B0604030504040204" pitchFamily="34" charset="0"/>
              </a:rPr>
              <a:t>odronextamab</a:t>
            </a:r>
            <a:r>
              <a:rPr lang="en-US" sz="1800" b="0" i="0">
                <a:solidFill>
                  <a:srgbClr val="000000"/>
                </a:solidFill>
                <a:effectLst/>
                <a:latin typeface="Verdana" panose="020B0604030504040204" pitchFamily="34" charset="0"/>
              </a:rPr>
              <a:t> gets an approval.  </a:t>
            </a:r>
            <a:endParaRPr lang="en-US" sz="1200">
              <a:solidFill>
                <a:srgbClr val="3A3A3A"/>
              </a:solidFill>
              <a:effectLst/>
              <a:latin typeface="+mn-lt"/>
              <a:ea typeface="Times New Roman" panose="02020603050405020304" pitchFamily="18" charset="0"/>
              <a:cs typeface="Times New Roman" panose="02020603050405020304" pitchFamily="18" charset="0"/>
            </a:endParaRPr>
          </a:p>
          <a:p>
            <a:endParaRPr lang="en-US" sz="1200">
              <a:latin typeface="+mn-lt"/>
            </a:endParaRPr>
          </a:p>
        </p:txBody>
      </p:sp>
      <p:sp>
        <p:nvSpPr>
          <p:cNvPr id="4" name="Slide Number Placeholder 3"/>
          <p:cNvSpPr>
            <a:spLocks noGrp="1"/>
          </p:cNvSpPr>
          <p:nvPr>
            <p:ph type="sldNum" sz="quarter" idx="5"/>
          </p:nvPr>
        </p:nvSpPr>
        <p:spPr/>
        <p:txBody>
          <a:bodyPr/>
          <a:lstStyle/>
          <a:p>
            <a:fld id="{346C45EA-94B1-CB43-BD15-6A8600409710}" type="slidenum">
              <a:rPr lang="en-US" smtClean="0"/>
              <a:t>46</a:t>
            </a:fld>
            <a:endParaRPr lang="en-US"/>
          </a:p>
        </p:txBody>
      </p:sp>
    </p:spTree>
    <p:extLst>
      <p:ext uri="{BB962C8B-B14F-4D97-AF65-F5344CB8AC3E}">
        <p14:creationId xmlns:p14="http://schemas.microsoft.com/office/powerpoint/2010/main" val="142053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C6494-E0C5-C120-1C09-E3571E4A1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FFE1D-33A6-ECD4-5A41-0D5886DC4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03CF0-E0DD-7D59-16BC-0AA85538F4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a:solidFill>
                  <a:srgbClr val="000000"/>
                </a:solidFill>
                <a:effectLst/>
                <a:latin typeface="Verdana" panose="020B0604030504040204" pitchFamily="34" charset="0"/>
              </a:rPr>
              <a:t>There are also some limitations. The risk of CRS and ICANS was low, but they still require some sort of structure to be in place to help manage those who might have this event. It's not a zero-sum situation, even with these optimizations that we've implemented. There needs to be some sort of plan in place when things do go bad. Typically, we'll have a champion to guide a team of support staff, whether that's a physician or nurse, to help sort of coordinate with the other team. A standard operating procedure would be beneficial for most academic centers or clinical facilities to help manage these patients. Tocilizumab needs to be sort of accessible in case patients do have grade 2 and beyond CRS, as you do a sort of mitigation of this will be very important to prevent any sort of severe adverse events. Outside of that, there's risk of viral infections with bispecific antibodies. So, monitoring IgG levels is important, and sometimes supplementation on IVIG is needed. And then as far as comfort, there is limited experience of some providers with </a:t>
            </a:r>
            <a:r>
              <a:rPr lang="en-US" sz="1800" b="0" i="0" err="1">
                <a:solidFill>
                  <a:srgbClr val="000000"/>
                </a:solidFill>
                <a:effectLst/>
                <a:latin typeface="Verdana" panose="020B0604030504040204" pitchFamily="34" charset="0"/>
              </a:rPr>
              <a:t>bispecifics</a:t>
            </a:r>
            <a:r>
              <a:rPr lang="en-US" sz="1800" b="0" i="0">
                <a:solidFill>
                  <a:srgbClr val="000000"/>
                </a:solidFill>
                <a:effectLst/>
                <a:latin typeface="Verdana" panose="020B0604030504040204" pitchFamily="34" charset="0"/>
              </a:rPr>
              <a:t> so there will be a learning curve not too dissimilar from what we saw with the introduction of monoclonal antibodies, and some of these other agents, such as </a:t>
            </a:r>
            <a:r>
              <a:rPr lang="en-US" sz="1800" b="0" i="0" err="1">
                <a:solidFill>
                  <a:srgbClr val="000000"/>
                </a:solidFill>
                <a:effectLst/>
                <a:latin typeface="Verdana" panose="020B0604030504040204" pitchFamily="34" charset="0"/>
              </a:rPr>
              <a:t>venetoclax</a:t>
            </a:r>
            <a:r>
              <a:rPr lang="en-US" sz="1800" b="0" i="0">
                <a:solidFill>
                  <a:srgbClr val="000000"/>
                </a:solidFill>
                <a:effectLst/>
                <a:latin typeface="Verdana" panose="020B0604030504040204" pitchFamily="34" charset="0"/>
              </a:rPr>
              <a:t>, into the community setting.  </a:t>
            </a:r>
            <a:endParaRPr lang="en-US" sz="1200">
              <a:latin typeface="+mn-lt"/>
            </a:endParaRPr>
          </a:p>
        </p:txBody>
      </p:sp>
      <p:sp>
        <p:nvSpPr>
          <p:cNvPr id="4" name="Slide Number Placeholder 3">
            <a:extLst>
              <a:ext uri="{FF2B5EF4-FFF2-40B4-BE49-F238E27FC236}">
                <a16:creationId xmlns:a16="http://schemas.microsoft.com/office/drawing/2014/main" id="{A58DCA35-B3C5-2334-0566-D75D5264FBB7}"/>
              </a:ext>
            </a:extLst>
          </p:cNvPr>
          <p:cNvSpPr>
            <a:spLocks noGrp="1"/>
          </p:cNvSpPr>
          <p:nvPr>
            <p:ph type="sldNum" sz="quarter" idx="5"/>
          </p:nvPr>
        </p:nvSpPr>
        <p:spPr/>
        <p:txBody>
          <a:bodyPr/>
          <a:lstStyle/>
          <a:p>
            <a:fld id="{346C45EA-94B1-CB43-BD15-6A8600409710}" type="slidenum">
              <a:rPr lang="en-US" smtClean="0"/>
              <a:t>47</a:t>
            </a:fld>
            <a:endParaRPr lang="en-US"/>
          </a:p>
        </p:txBody>
      </p:sp>
    </p:spTree>
    <p:extLst>
      <p:ext uri="{BB962C8B-B14F-4D97-AF65-F5344CB8AC3E}">
        <p14:creationId xmlns:p14="http://schemas.microsoft.com/office/powerpoint/2010/main" val="3587242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Verdana" panose="020B0604030504040204" pitchFamily="34" charset="0"/>
              </a:rPr>
              <a:t>When comparing CAR T-cell therapy and a bispecific in this space, the agents are very similar. The benefits to </a:t>
            </a:r>
            <a:r>
              <a:rPr lang="en-US" sz="1800" b="0" i="0" err="1">
                <a:solidFill>
                  <a:srgbClr val="000000"/>
                </a:solidFill>
                <a:effectLst/>
                <a:latin typeface="Verdana" panose="020B0604030504040204" pitchFamily="34" charset="0"/>
              </a:rPr>
              <a:t>bispecifics</a:t>
            </a:r>
            <a:r>
              <a:rPr lang="en-US" sz="1800" b="0" i="0">
                <a:solidFill>
                  <a:srgbClr val="000000"/>
                </a:solidFill>
                <a:effectLst/>
                <a:latin typeface="Verdana" panose="020B0604030504040204" pitchFamily="34" charset="0"/>
              </a:rPr>
              <a:t> include excellent efficacy, shorter follow-up, they are off the shelf, logistically less complex than what we need with CAR T-cell therapy. With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you do have a one and done therapy. </a:t>
            </a:r>
            <a:r>
              <a:rPr lang="en-US" sz="1800" b="0" i="0" err="1">
                <a:solidFill>
                  <a:srgbClr val="000000"/>
                </a:solidFill>
                <a:effectLst/>
                <a:latin typeface="Verdana" panose="020B0604030504040204" pitchFamily="34" charset="0"/>
              </a:rPr>
              <a:t>Epcoritamab</a:t>
            </a:r>
            <a:r>
              <a:rPr lang="en-US" sz="1800" b="0" i="0">
                <a:solidFill>
                  <a:srgbClr val="000000"/>
                </a:solidFill>
                <a:effectLst/>
                <a:latin typeface="Verdana" panose="020B0604030504040204" pitchFamily="34" charset="0"/>
              </a:rPr>
              <a:t>, as of right now, as a treat to progression, but there are some studies evaluating limited therapy. You don't require lymphodepleting chemotherapy, lower risk of CRS and neurotoxicity, usually outpatient, and likely to be less cumbersome and burdensome to a hospital system due to less cost over time, especially for the finite treatment options.  </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48</a:t>
            </a:fld>
            <a:endParaRPr lang="en-US"/>
          </a:p>
        </p:txBody>
      </p:sp>
    </p:spTree>
    <p:extLst>
      <p:ext uri="{BB962C8B-B14F-4D97-AF65-F5344CB8AC3E}">
        <p14:creationId xmlns:p14="http://schemas.microsoft.com/office/powerpoint/2010/main" val="615217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0"/>
              </a:spcBef>
              <a:spcAft>
                <a:spcPts val="0"/>
              </a:spcAft>
              <a:buClr>
                <a:srgbClr val="E89319"/>
              </a:buClr>
              <a:buSzPts val="900"/>
              <a:buFont typeface="Arial" panose="020B0604020202020204" pitchFamily="34" charset="0"/>
              <a:buNone/>
              <a:tabLst/>
              <a:defRPr/>
            </a:pP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Abou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Dalle</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I,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Dulery</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R,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Moukalled</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N, et al. Bi- and tri-specific antibodies in non-Hodgkin lymphoma: current data and perspectives. </a:t>
            </a:r>
            <a:r>
              <a:rPr lang="en-US" sz="18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 Cancer J</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2024;14(1):23.</a:t>
            </a:r>
          </a:p>
          <a:p>
            <a:pPr marL="0" marR="0" lvl="0" indent="0" algn="l" defTabSz="914400" rtl="0" eaLnBrk="1" fontAlgn="auto" latinLnBrk="0" hangingPunct="1">
              <a:lnSpc>
                <a:spcPct val="115000"/>
              </a:lnSpc>
              <a:spcBef>
                <a:spcPts val="600"/>
              </a:spcBef>
              <a:spcAft>
                <a:spcPts val="0"/>
              </a:spcAft>
              <a:buClr>
                <a:srgbClr val="E89319"/>
              </a:buClr>
              <a:buSzPts val="900"/>
              <a:buFont typeface="Arial" panose="020B0604020202020204" pitchFamily="34" charset="0"/>
              <a:buNone/>
              <a:tabLst/>
              <a:defRPr/>
            </a:pPr>
            <a:endParaRPr lang="en-US" sz="1800" spc="-20">
              <a:solidFill>
                <a:srgbClr val="3A3A3A"/>
              </a:solidFill>
              <a:effectLst/>
              <a:latin typeface="Arial" panose="020B0604020202020204" pitchFamily="34" charset="0"/>
              <a:cs typeface="Arial" panose="020B0604020202020204" pitchFamily="34" charset="0"/>
            </a:endParaRPr>
          </a:p>
          <a:p>
            <a:pPr marL="285750" marR="0" lvl="0" indent="-285750">
              <a:lnSpc>
                <a:spcPct val="115000"/>
              </a:lnSpc>
              <a:spcBef>
                <a:spcPts val="600"/>
              </a:spcBef>
              <a:spcAft>
                <a:spcPts val="0"/>
              </a:spcAft>
              <a:buClr>
                <a:srgbClr val="E89319"/>
              </a:buClr>
              <a:buSzPts val="900"/>
              <a:buFont typeface="Arial" panose="020B0604020202020204" pitchFamily="34" charset="0"/>
              <a:buChar char="•"/>
            </a:pP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Bispecific antibodies are administered using a step-up dosing (SUD) process, which involves gradually increasing the dose to minimize potential adverse effects</a:t>
            </a:r>
          </a:p>
          <a:p>
            <a:pPr marL="742950" marR="0" lvl="1" indent="-285750">
              <a:lnSpc>
                <a:spcPct val="115000"/>
              </a:lnSpc>
              <a:spcBef>
                <a:spcPts val="600"/>
              </a:spcBef>
              <a:spcAft>
                <a:spcPts val="0"/>
              </a:spcAft>
              <a:buClr>
                <a:srgbClr val="E89319"/>
              </a:buClr>
              <a:buSzPts val="900"/>
              <a:buFont typeface="Arial" panose="020B0604020202020204" pitchFamily="34" charset="0"/>
              <a:buChar char="•"/>
            </a:pPr>
            <a:r>
              <a:rPr lang="en-US" sz="2800"/>
              <a:t>Administer according to the step-up dosage schedule to reduce the incidence and severity of CRS</a:t>
            </a:r>
            <a:endPar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nSpc>
                <a:spcPct val="115000"/>
              </a:lnSpc>
              <a:spcBef>
                <a:spcPts val="600"/>
              </a:spcBef>
              <a:spcAft>
                <a:spcPts val="0"/>
              </a:spcAft>
              <a:buClr>
                <a:srgbClr val="E89319"/>
              </a:buClr>
              <a:buSzPts val="900"/>
              <a:buFont typeface="Arial" panose="020B0604020202020204" pitchFamily="34" charset="0"/>
              <a:buChar char="•"/>
            </a:pP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However, the treatment durations vary, with </a:t>
            </a:r>
            <a:r>
              <a:rPr lang="en-US" sz="18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mosunetuzumab</a:t>
            </a: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glofitamab</a:t>
            </a: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having fixed duration, while </a:t>
            </a:r>
            <a:r>
              <a:rPr lang="en-US" sz="18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epcoritamab</a:t>
            </a: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odronextamab</a:t>
            </a: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are administered until disease progression.</a:t>
            </a:r>
          </a:p>
          <a:p>
            <a:pPr marL="285750" marR="0" lvl="0" indent="-285750">
              <a:lnSpc>
                <a:spcPct val="115000"/>
              </a:lnSpc>
              <a:spcBef>
                <a:spcPts val="600"/>
              </a:spcBef>
              <a:spcAft>
                <a:spcPts val="0"/>
              </a:spcAft>
              <a:buClr>
                <a:srgbClr val="E89319"/>
              </a:buClr>
              <a:buSzPts val="900"/>
              <a:buFont typeface="Arial" panose="020B0604020202020204" pitchFamily="34" charset="0"/>
              <a:buChar char="•"/>
            </a:pPr>
            <a:r>
              <a:rPr lang="en-US" sz="18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Mosunuetuzumab</a:t>
            </a: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and the CAR T-cell options are given IV, while </a:t>
            </a:r>
            <a:r>
              <a:rPr lang="en-US" sz="18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epcoritamab</a:t>
            </a: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offers SC therapy.</a:t>
            </a:r>
          </a:p>
          <a:p>
            <a:pPr marL="285750" marR="0" lvl="0" indent="-285750">
              <a:lnSpc>
                <a:spcPct val="115000"/>
              </a:lnSpc>
              <a:spcBef>
                <a:spcPts val="600"/>
              </a:spcBef>
              <a:spcAft>
                <a:spcPts val="0"/>
              </a:spcAft>
              <a:buClr>
                <a:srgbClr val="E89319"/>
              </a:buClr>
              <a:buSzPts val="900"/>
              <a:buFont typeface="Arial" panose="020B0604020202020204" pitchFamily="34" charset="0"/>
              <a:buChar char="•"/>
            </a:pP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Compared to CAR T-cell therapies, bispecific antibodies are off-the-shelf, with no time needed to lymphodepleting chemotherapy or T-cell manufacturing. Hospitalization is also not required.</a:t>
            </a:r>
          </a:p>
          <a:p>
            <a:pPr marL="0" marR="0" lvl="0" indent="0" algn="l" defTabSz="914400" rtl="0" eaLnBrk="1" fontAlgn="auto" latinLnBrk="0" hangingPunct="1">
              <a:lnSpc>
                <a:spcPct val="115000"/>
              </a:lnSpc>
              <a:spcBef>
                <a:spcPts val="600"/>
              </a:spcBef>
              <a:spcAft>
                <a:spcPts val="0"/>
              </a:spcAft>
              <a:buClr>
                <a:srgbClr val="E89319"/>
              </a:buClr>
              <a:buSzPts val="900"/>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49</a:t>
            </a:fld>
            <a:endParaRPr lang="en-US"/>
          </a:p>
        </p:txBody>
      </p:sp>
    </p:spTree>
    <p:extLst>
      <p:ext uri="{BB962C8B-B14F-4D97-AF65-F5344CB8AC3E}">
        <p14:creationId xmlns:p14="http://schemas.microsoft.com/office/powerpoint/2010/main" val="3053512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50</a:t>
            </a:fld>
            <a:endParaRPr lang="en-US"/>
          </a:p>
        </p:txBody>
      </p:sp>
    </p:spTree>
    <p:extLst>
      <p:ext uri="{BB962C8B-B14F-4D97-AF65-F5344CB8AC3E}">
        <p14:creationId xmlns:p14="http://schemas.microsoft.com/office/powerpoint/2010/main" val="3894547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err="1">
                <a:solidFill>
                  <a:srgbClr val="212121"/>
                </a:solidFill>
                <a:effectLst/>
                <a:latin typeface="+mn-lt"/>
              </a:rPr>
              <a:t>Falchi</a:t>
            </a:r>
            <a:r>
              <a:rPr lang="en-US" b="0" i="0">
                <a:solidFill>
                  <a:srgbClr val="212121"/>
                </a:solidFill>
                <a:effectLst/>
                <a:latin typeface="+mn-lt"/>
              </a:rPr>
              <a:t> L, </a:t>
            </a:r>
            <a:r>
              <a:rPr lang="en-US" b="0" i="0" err="1">
                <a:solidFill>
                  <a:srgbClr val="212121"/>
                </a:solidFill>
                <a:effectLst/>
                <a:latin typeface="+mn-lt"/>
              </a:rPr>
              <a:t>Vardhana</a:t>
            </a:r>
            <a:r>
              <a:rPr lang="en-US" b="0" i="0">
                <a:solidFill>
                  <a:srgbClr val="212121"/>
                </a:solidFill>
                <a:effectLst/>
                <a:latin typeface="+mn-lt"/>
              </a:rPr>
              <a:t> SA, Salles GA. Bispecific antibodies for the treatment of B-cell lymphoma: promises, unknowns, and opportunities. </a:t>
            </a:r>
            <a:r>
              <a:rPr lang="en-US" b="0" i="1">
                <a:solidFill>
                  <a:srgbClr val="212121"/>
                </a:solidFill>
                <a:effectLst/>
                <a:latin typeface="+mn-lt"/>
              </a:rPr>
              <a:t>Blood</a:t>
            </a:r>
            <a:r>
              <a:rPr lang="en-US" b="0" i="0">
                <a:solidFill>
                  <a:srgbClr val="212121"/>
                </a:solidFill>
                <a:effectLst/>
                <a:latin typeface="+mn-lt"/>
              </a:rPr>
              <a:t>. 2023;141(5):467-480.</a:t>
            </a:r>
            <a:endParaRPr lang="en-US" b="0" i="0">
              <a:solidFill>
                <a:srgbClr val="1A1A1A"/>
              </a:solidFill>
              <a:effectLst/>
              <a:latin typeface="+mn-lt"/>
            </a:endParaRPr>
          </a:p>
        </p:txBody>
      </p:sp>
      <p:sp>
        <p:nvSpPr>
          <p:cNvPr id="4" name="Slide Number Placeholder 3"/>
          <p:cNvSpPr>
            <a:spLocks noGrp="1"/>
          </p:cNvSpPr>
          <p:nvPr>
            <p:ph type="sldNum" sz="quarter" idx="5"/>
          </p:nvPr>
        </p:nvSpPr>
        <p:spPr/>
        <p:txBody>
          <a:bodyPr/>
          <a:lstStyle/>
          <a:p>
            <a:fld id="{346C45EA-94B1-CB43-BD15-6A8600409710}" type="slidenum">
              <a:rPr lang="en-US" smtClean="0"/>
              <a:t>51</a:t>
            </a:fld>
            <a:endParaRPr lang="en-US"/>
          </a:p>
        </p:txBody>
      </p:sp>
    </p:spTree>
    <p:extLst>
      <p:ext uri="{BB962C8B-B14F-4D97-AF65-F5344CB8AC3E}">
        <p14:creationId xmlns:p14="http://schemas.microsoft.com/office/powerpoint/2010/main" val="1238040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52</a:t>
            </a:fld>
            <a:endParaRPr lang="en-US"/>
          </a:p>
        </p:txBody>
      </p:sp>
    </p:spTree>
    <p:extLst>
      <p:ext uri="{BB962C8B-B14F-4D97-AF65-F5344CB8AC3E}">
        <p14:creationId xmlns:p14="http://schemas.microsoft.com/office/powerpoint/2010/main" val="1844867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000"/>
              </a:spcBef>
              <a:spcAft>
                <a:spcPts val="1000"/>
              </a:spcAft>
            </a:pPr>
            <a:r>
              <a:rPr lang="en-US" sz="1200" u="none">
                <a:solidFill>
                  <a:srgbClr val="3A3A3A"/>
                </a:solidFill>
                <a:effectLst/>
                <a:latin typeface="+mn-lt"/>
                <a:ea typeface="Times New Roman" panose="02020603050405020304" pitchFamily="18" charset="0"/>
                <a:cs typeface="Times New Roman" panose="02020603050405020304" pitchFamily="18" charset="0"/>
              </a:rPr>
              <a:t>ACCC. Best practices in expanding access to bispecific antibodies and adverse event management. https://www.accc-cancer.org/docs/projects/bispecific-antibodies/bispecific-antibodies-brief.pdf</a:t>
            </a:r>
          </a:p>
          <a:p>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A3A3A"/>
                </a:solidFill>
                <a:effectLst/>
                <a:latin typeface="+mn-lt"/>
                <a:ea typeface="Calibri" panose="020F0502020204030204" pitchFamily="34" charset="0"/>
                <a:cs typeface="Times New Roman" panose="02020603050405020304" pitchFamily="18" charset="0"/>
              </a:rPr>
              <a:t>A resource on best practices for transitioning from inpatient to outpatient administration of </a:t>
            </a:r>
            <a:r>
              <a:rPr lang="en-US" sz="1200" err="1">
                <a:solidFill>
                  <a:srgbClr val="3A3A3A"/>
                </a:solidFill>
                <a:effectLst/>
                <a:latin typeface="+mn-lt"/>
                <a:ea typeface="Calibri" panose="020F0502020204030204" pitchFamily="34" charset="0"/>
                <a:cs typeface="Times New Roman" panose="02020603050405020304" pitchFamily="18" charset="0"/>
              </a:rPr>
              <a:t>BsAbs</a:t>
            </a:r>
            <a:r>
              <a:rPr lang="en-US" sz="1200">
                <a:solidFill>
                  <a:srgbClr val="3A3A3A"/>
                </a:solidFill>
                <a:effectLst/>
                <a:latin typeface="+mn-lt"/>
                <a:ea typeface="Calibri" panose="020F0502020204030204" pitchFamily="34" charset="0"/>
                <a:cs typeface="Times New Roman" panose="02020603050405020304" pitchFamily="18" charset="0"/>
              </a:rPr>
              <a:t> has been published.</a:t>
            </a:r>
            <a:endParaRPr lang="en-US" sz="1200" b="0">
              <a:solidFill>
                <a:srgbClr val="3A3A3A"/>
              </a:solidFill>
              <a:effectLst/>
              <a:latin typeface="+mn-lt"/>
              <a:cs typeface="Arial" panose="020B0604020202020204" pitchFamily="34" charset="0"/>
            </a:endParaRPr>
          </a:p>
          <a:p>
            <a:endParaRPr lang="en-US" sz="1200">
              <a:latin typeface="+mn-lt"/>
            </a:endParaRPr>
          </a:p>
        </p:txBody>
      </p:sp>
      <p:sp>
        <p:nvSpPr>
          <p:cNvPr id="4" name="Slide Number Placeholder 3"/>
          <p:cNvSpPr>
            <a:spLocks noGrp="1"/>
          </p:cNvSpPr>
          <p:nvPr>
            <p:ph type="sldNum" sz="quarter" idx="5"/>
          </p:nvPr>
        </p:nvSpPr>
        <p:spPr/>
        <p:txBody>
          <a:bodyPr/>
          <a:lstStyle/>
          <a:p>
            <a:fld id="{346C45EA-94B1-CB43-BD15-6A8600409710}" type="slidenum">
              <a:rPr lang="en-US" smtClean="0"/>
              <a:t>53</a:t>
            </a:fld>
            <a:endParaRPr lang="en-US"/>
          </a:p>
        </p:txBody>
      </p:sp>
    </p:spTree>
    <p:extLst>
      <p:ext uri="{BB962C8B-B14F-4D97-AF65-F5344CB8AC3E}">
        <p14:creationId xmlns:p14="http://schemas.microsoft.com/office/powerpoint/2010/main" val="664275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54</a:t>
            </a:fld>
            <a:endParaRPr lang="en-US"/>
          </a:p>
        </p:txBody>
      </p:sp>
    </p:spTree>
    <p:extLst>
      <p:ext uri="{BB962C8B-B14F-4D97-AF65-F5344CB8AC3E}">
        <p14:creationId xmlns:p14="http://schemas.microsoft.com/office/powerpoint/2010/main" val="33550775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Crombie JL, Graff T, Falchi L, et al. Consensus recommendations on the management of toxicity associated with CD3×CD20 bispecific antibody therapy. </a:t>
            </a:r>
            <a:r>
              <a:rPr lang="en-US" b="0" i="1">
                <a:solidFill>
                  <a:srgbClr val="212121"/>
                </a:solidFill>
                <a:effectLst/>
                <a:latin typeface="BlinkMacSystemFont"/>
              </a:rPr>
              <a:t>Blood</a:t>
            </a:r>
            <a:r>
              <a:rPr lang="en-US" b="0" i="0">
                <a:solidFill>
                  <a:srgbClr val="212121"/>
                </a:solidFill>
                <a:effectLst/>
                <a:latin typeface="BlinkMacSystemFont"/>
              </a:rPr>
              <a:t>. 2024;143(16):1565-1575.</a:t>
            </a:r>
          </a:p>
          <a:p>
            <a:endParaRPr lang="en-US" b="0" i="0">
              <a:solidFill>
                <a:srgbClr val="212121"/>
              </a:solidFill>
              <a:effectLst/>
              <a:latin typeface="BlinkMacSystemFont"/>
            </a:endParaRPr>
          </a:p>
          <a:p>
            <a:r>
              <a:rPr lang="en-US" sz="1800" b="0" i="0">
                <a:solidFill>
                  <a:srgbClr val="000000"/>
                </a:solidFill>
                <a:effectLst/>
                <a:latin typeface="Verdana" panose="020B0604030504040204" pitchFamily="34" charset="0"/>
              </a:rPr>
              <a:t>So plan to have a plan in place. Educating the patient is very important, as some of these events may happen outside of the time of an office being open, so patients should know what to do. Drug administration, in an outpatient setting, are you equipped to manage this in case of any adverse reactions happen. Self or inpatient monitoring, none of these bispecific antibodies in follicular lymphoma require in-hospital stay so education of the patient, having the patient make sure they have a thermometer, in some cases, a blood pressure cuff is important for monitoring and having a plan in place of what to happen when they have a fever, or if they have other events that may occur related to cytokine release syndrome. And continue therapy as directed if no issues occur. And a management plan in place in SOP for CRS management and neurotoxicity management in these patients.  </a:t>
            </a:r>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55</a:t>
            </a:fld>
            <a:endParaRPr lang="en-US"/>
          </a:p>
        </p:txBody>
      </p:sp>
    </p:spTree>
    <p:extLst>
      <p:ext uri="{BB962C8B-B14F-4D97-AF65-F5344CB8AC3E}">
        <p14:creationId xmlns:p14="http://schemas.microsoft.com/office/powerpoint/2010/main" val="138662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7</a:t>
            </a:fld>
            <a:endParaRPr lang="en-US"/>
          </a:p>
        </p:txBody>
      </p:sp>
    </p:spTree>
    <p:extLst>
      <p:ext uri="{BB962C8B-B14F-4D97-AF65-F5344CB8AC3E}">
        <p14:creationId xmlns:p14="http://schemas.microsoft.com/office/powerpoint/2010/main" val="2421667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err="1">
                <a:solidFill>
                  <a:srgbClr val="212121"/>
                </a:solidFill>
                <a:effectLst/>
                <a:latin typeface="+mn-lt"/>
              </a:rPr>
              <a:t>Falchi</a:t>
            </a:r>
            <a:r>
              <a:rPr lang="en-US" b="0" i="0">
                <a:solidFill>
                  <a:srgbClr val="212121"/>
                </a:solidFill>
                <a:effectLst/>
                <a:latin typeface="+mn-lt"/>
              </a:rPr>
              <a:t> L, </a:t>
            </a:r>
            <a:r>
              <a:rPr lang="en-US" b="0" i="0" err="1">
                <a:solidFill>
                  <a:srgbClr val="212121"/>
                </a:solidFill>
                <a:effectLst/>
                <a:latin typeface="+mn-lt"/>
              </a:rPr>
              <a:t>Vardhana</a:t>
            </a:r>
            <a:r>
              <a:rPr lang="en-US" b="0" i="0">
                <a:solidFill>
                  <a:srgbClr val="212121"/>
                </a:solidFill>
                <a:effectLst/>
                <a:latin typeface="+mn-lt"/>
              </a:rPr>
              <a:t> SA, Salles GA. Bispecific antibodies for the treatment of B-cell lymphoma: promises, unknowns, and opportunities. </a:t>
            </a:r>
            <a:r>
              <a:rPr lang="en-US" b="0" i="1">
                <a:solidFill>
                  <a:srgbClr val="212121"/>
                </a:solidFill>
                <a:effectLst/>
                <a:latin typeface="+mn-lt"/>
              </a:rPr>
              <a:t>Blood</a:t>
            </a:r>
            <a:r>
              <a:rPr lang="en-US" b="0" i="0">
                <a:solidFill>
                  <a:srgbClr val="212121"/>
                </a:solidFill>
                <a:effectLst/>
                <a:latin typeface="+mn-lt"/>
              </a:rPr>
              <a:t>. 2023;141(5):467-480.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latin typeface="Verdana" panose="020B0604030504040204" pitchFamily="34" charset="0"/>
              </a:rPr>
              <a:t>Premedication with prophylactic corticosteroids is recommended. </a:t>
            </a:r>
            <a:r>
              <a:rPr lang="en-US" sz="1800" b="0" i="0" err="1">
                <a:solidFill>
                  <a:srgbClr val="000000"/>
                </a:solidFill>
                <a:effectLst/>
                <a:latin typeface="Verdana" panose="020B0604030504040204" pitchFamily="34" charset="0"/>
              </a:rPr>
              <a:t>Epcoritamab</a:t>
            </a:r>
            <a:r>
              <a:rPr lang="en-US" sz="1800" b="0" i="0">
                <a:solidFill>
                  <a:srgbClr val="000000"/>
                </a:solidFill>
                <a:effectLst/>
                <a:latin typeface="Verdana" panose="020B0604030504040204" pitchFamily="34" charset="0"/>
              </a:rPr>
              <a:t> does have a little bit longer duration of corticosteroid, usually Days 1 through 4, where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is typically given at the time of the infusion. Step-up dosing has been implemented with all these agents based on our experience with blinatumomab. Hospitalization can be considered for some patients, but it's not required with any of these bispecific antibodies in follicular lymphoma. A slower infusion, so you can slow down the infusion rate with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That will eventually go away with the subcutaneous injection. But subcutaneous injections themselves typically have a longer sort of uptake. So you don't get as quick of a peak with a T-cell expansion in these patient populations with these bispecific antibodies, as we just mentioned on the last point.  </a:t>
            </a:r>
            <a:endParaRPr lang="en-US" b="0" i="0">
              <a:solidFill>
                <a:srgbClr val="1A1A1A"/>
              </a:solidFill>
              <a:effectLst/>
              <a:latin typeface="+mn-lt"/>
            </a:endParaRPr>
          </a:p>
          <a:p>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57</a:t>
            </a:fld>
            <a:endParaRPr lang="en-US"/>
          </a:p>
        </p:txBody>
      </p:sp>
    </p:spTree>
    <p:extLst>
      <p:ext uri="{BB962C8B-B14F-4D97-AF65-F5344CB8AC3E}">
        <p14:creationId xmlns:p14="http://schemas.microsoft.com/office/powerpoint/2010/main" val="36706765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latin typeface="Verdana" panose="020B0604030504040204" pitchFamily="34" charset="0"/>
              </a:rPr>
              <a:t>Looking at cytokine release syndrome, for the most part, these typically occur within the first 24 hours around the treatment initiation. The events are typically confined to step-up dosing, so once you get out of step-up dosing, the risk of this is generally very minimal, if at all. Subcutaneous formulations may reduce the risk of CRS, given a slow uptake, but it may also cause a delay at the occurrence of CRS, so you have to be aware that this may not occur within the first 24 hours, and something you should keep in mind through the first 48 to 96 hours. With supportive care, prompt administration of IL-6 receptor blocking antibodies such as tocilizumab; steroids, sometimes a pill in the pocket to send patients home with; antipyretics or anti-fever medications, acetaminophen; IV fluid administration; support of blood pressures; oxygen supplementation when needed. And then with severe cytokine release syndrome, then you would typically want to withhold the drug or permanently discontinue in this situation.  </a:t>
            </a:r>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58</a:t>
            </a:fld>
            <a:endParaRPr lang="en-US"/>
          </a:p>
        </p:txBody>
      </p:sp>
    </p:spTree>
    <p:extLst>
      <p:ext uri="{BB962C8B-B14F-4D97-AF65-F5344CB8AC3E}">
        <p14:creationId xmlns:p14="http://schemas.microsoft.com/office/powerpoint/2010/main" val="41525485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C187D-CCA4-7CC4-7F0D-6717AC661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46DCFE-6D5E-F7CB-87E9-B3975CD58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B0C51-B25F-1D5E-A1C6-BF9076123F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A3A3A"/>
                </a:solidFill>
                <a:effectLst/>
                <a:latin typeface="+mn-lt"/>
                <a:ea typeface="Times New Roman" panose="02020603050405020304" pitchFamily="18" charset="0"/>
                <a:cs typeface="Times New Roman" panose="02020603050405020304" pitchFamily="18" charset="0"/>
              </a:rPr>
              <a:t>van de </a:t>
            </a:r>
            <a:r>
              <a:rPr lang="en-US" sz="1200" err="1">
                <a:solidFill>
                  <a:srgbClr val="3A3A3A"/>
                </a:solidFill>
                <a:effectLst/>
                <a:latin typeface="+mn-lt"/>
                <a:ea typeface="Times New Roman" panose="02020603050405020304" pitchFamily="18" charset="0"/>
                <a:cs typeface="Times New Roman" panose="02020603050405020304" pitchFamily="18" charset="0"/>
              </a:rPr>
              <a:t>Donk</a:t>
            </a:r>
            <a:r>
              <a:rPr lang="en-US" sz="1200">
                <a:solidFill>
                  <a:srgbClr val="3A3A3A"/>
                </a:solidFill>
                <a:effectLst/>
                <a:latin typeface="+mn-lt"/>
                <a:ea typeface="Times New Roman" panose="02020603050405020304" pitchFamily="18" charset="0"/>
                <a:cs typeface="Times New Roman" panose="02020603050405020304" pitchFamily="18" charset="0"/>
              </a:rPr>
              <a:t> NWCJ, </a:t>
            </a:r>
            <a:r>
              <a:rPr lang="en-US" sz="1200" err="1">
                <a:solidFill>
                  <a:srgbClr val="3A3A3A"/>
                </a:solidFill>
                <a:effectLst/>
                <a:latin typeface="+mn-lt"/>
                <a:ea typeface="Times New Roman" panose="02020603050405020304" pitchFamily="18" charset="0"/>
                <a:cs typeface="Times New Roman" panose="02020603050405020304" pitchFamily="18" charset="0"/>
              </a:rPr>
              <a:t>Zweegman</a:t>
            </a:r>
            <a:r>
              <a:rPr lang="en-US" sz="1200">
                <a:solidFill>
                  <a:srgbClr val="3A3A3A"/>
                </a:solidFill>
                <a:effectLst/>
                <a:latin typeface="+mn-lt"/>
                <a:ea typeface="Times New Roman" panose="02020603050405020304" pitchFamily="18" charset="0"/>
                <a:cs typeface="Times New Roman" panose="02020603050405020304" pitchFamily="18" charset="0"/>
              </a:rPr>
              <a:t> S. T-cell-engaging bispecific antibodies in cancer. </a:t>
            </a:r>
            <a:r>
              <a:rPr lang="en-US" sz="1200" i="1">
                <a:solidFill>
                  <a:srgbClr val="3A3A3A"/>
                </a:solidFill>
                <a:effectLst/>
                <a:latin typeface="+mn-lt"/>
                <a:ea typeface="Times New Roman" panose="02020603050405020304" pitchFamily="18" charset="0"/>
                <a:cs typeface="Times New Roman" panose="02020603050405020304" pitchFamily="18" charset="0"/>
              </a:rPr>
              <a:t>The Lancet</a:t>
            </a:r>
            <a:r>
              <a:rPr lang="en-US" sz="1200">
                <a:solidFill>
                  <a:srgbClr val="3A3A3A"/>
                </a:solidFill>
                <a:effectLst/>
                <a:latin typeface="+mn-lt"/>
                <a:ea typeface="Times New Roman" panose="02020603050405020304" pitchFamily="18" charset="0"/>
                <a:cs typeface="Times New Roman" panose="02020603050405020304" pitchFamily="18" charset="0"/>
              </a:rPr>
              <a:t>. 2023;402(10396):142-158.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r>
              <a:rPr lang="en-US"/>
              <a:t>ACTEMRA (tocilizumab). Prescribing information. Genentech; 2022.</a:t>
            </a:r>
          </a:p>
          <a:p>
            <a:endParaRPr lang="en-US"/>
          </a:p>
          <a:p>
            <a:r>
              <a:rPr lang="en-US" sz="1800" b="0" i="0">
                <a:solidFill>
                  <a:srgbClr val="000000"/>
                </a:solidFill>
                <a:effectLst/>
                <a:latin typeface="Verdana" panose="020B0604030504040204" pitchFamily="34" charset="0"/>
              </a:rPr>
              <a:t>Although neurotoxicity is a very low incidence in this patient population, it can occur. So some of the same mechanisms that actually prevent CRS are there, except that in neurological toxicity, the main agent to utilize to prevent this will be corticosteroids. So steroids are far more important for management of immune effector cell associated neurological syndrome than tocilizumab. And depending on the severity of ICANS or neurotoxicity, you would withhold or permanently discontinuity drug.  </a:t>
            </a:r>
            <a:endParaRPr lang="en-US"/>
          </a:p>
        </p:txBody>
      </p:sp>
      <p:sp>
        <p:nvSpPr>
          <p:cNvPr id="4" name="Slide Number Placeholder 3">
            <a:extLst>
              <a:ext uri="{FF2B5EF4-FFF2-40B4-BE49-F238E27FC236}">
                <a16:creationId xmlns:a16="http://schemas.microsoft.com/office/drawing/2014/main" id="{3220112E-BFFF-894D-35E4-FA4B4BEEF729}"/>
              </a:ext>
            </a:extLst>
          </p:cNvPr>
          <p:cNvSpPr>
            <a:spLocks noGrp="1"/>
          </p:cNvSpPr>
          <p:nvPr>
            <p:ph type="sldNum" sz="quarter" idx="5"/>
          </p:nvPr>
        </p:nvSpPr>
        <p:spPr/>
        <p:txBody>
          <a:bodyPr/>
          <a:lstStyle/>
          <a:p>
            <a:fld id="{346C45EA-94B1-CB43-BD15-6A8600409710}" type="slidenum">
              <a:rPr lang="en-US" smtClean="0"/>
              <a:t>59</a:t>
            </a:fld>
            <a:endParaRPr lang="en-US"/>
          </a:p>
        </p:txBody>
      </p:sp>
    </p:spTree>
    <p:extLst>
      <p:ext uri="{BB962C8B-B14F-4D97-AF65-F5344CB8AC3E}">
        <p14:creationId xmlns:p14="http://schemas.microsoft.com/office/powerpoint/2010/main" val="27037880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EPKINLY (</a:t>
            </a:r>
            <a:r>
              <a:rPr lang="en-US" sz="1200" err="1"/>
              <a:t>epcoritamab-bysp</a:t>
            </a:r>
            <a:r>
              <a:rPr lang="en-US" sz="1200"/>
              <a:t>). Prescribing information. Genmab;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COLUMVI (</a:t>
            </a:r>
            <a:r>
              <a:rPr lang="en-US" sz="1200" err="1"/>
              <a:t>glofitamab-gxbm</a:t>
            </a:r>
            <a:r>
              <a:rPr lang="en-US" sz="1200"/>
              <a:t>). Prescribing information. Genentech;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LUNSUMIO (</a:t>
            </a:r>
            <a:r>
              <a:rPr lang="en-US" sz="1200" err="1"/>
              <a:t>mosunetuzumab-axgb</a:t>
            </a:r>
            <a:r>
              <a:rPr lang="en-US" sz="1200"/>
              <a:t>). Prescribing information. Genentech; 2022.</a:t>
            </a:r>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60</a:t>
            </a:fld>
            <a:endParaRPr lang="en-US"/>
          </a:p>
        </p:txBody>
      </p:sp>
    </p:spTree>
    <p:extLst>
      <p:ext uri="{BB962C8B-B14F-4D97-AF65-F5344CB8AC3E}">
        <p14:creationId xmlns:p14="http://schemas.microsoft.com/office/powerpoint/2010/main" val="668502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000"/>
              </a:spcBef>
              <a:spcAft>
                <a:spcPts val="1000"/>
              </a:spcAft>
            </a:pPr>
            <a:r>
              <a:rPr lang="en-US" sz="1200" u="none">
                <a:solidFill>
                  <a:srgbClr val="3A3A3A"/>
                </a:solidFill>
                <a:effectLst/>
                <a:latin typeface="+mn-lt"/>
                <a:ea typeface="Times New Roman" panose="02020603050405020304" pitchFamily="18" charset="0"/>
                <a:cs typeface="Times New Roman" panose="02020603050405020304" pitchFamily="18" charset="0"/>
              </a:rPr>
              <a:t>ACCC. Best practices in expanding access to bispecific antibodies and adverse event management. https://www.accc-cancer.org/docs/projects/bispecific-antibodies/bispecific-antibodies-</a:t>
            </a:r>
            <a:r>
              <a:rPr lang="en-US" sz="1200" u="none" err="1">
                <a:solidFill>
                  <a:srgbClr val="3A3A3A"/>
                </a:solidFill>
                <a:effectLst/>
                <a:latin typeface="+mn-lt"/>
                <a:ea typeface="Times New Roman" panose="02020603050405020304" pitchFamily="18" charset="0"/>
                <a:cs typeface="Times New Roman" panose="02020603050405020304" pitchFamily="18" charset="0"/>
              </a:rPr>
              <a:t>brief.pdf</a:t>
            </a:r>
            <a:endParaRPr lang="en-US" sz="1200" u="none">
              <a:solidFill>
                <a:srgbClr val="3A3A3A"/>
              </a:solidFill>
              <a:effectLst/>
              <a:latin typeface="+mn-lt"/>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pPr>
            <a:endParaRPr lang="en-US" sz="1200" u="none">
              <a:solidFill>
                <a:srgbClr val="3A3A3A"/>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1000"/>
              </a:spcBef>
              <a:spcAft>
                <a:spcPts val="1000"/>
              </a:spcAft>
              <a:buClrTx/>
              <a:buSzTx/>
              <a:buFontTx/>
              <a:buNone/>
              <a:tabLst/>
              <a:defRPr/>
            </a:pPr>
            <a:r>
              <a:rPr lang="en-US" sz="1200">
                <a:solidFill>
                  <a:srgbClr val="3A3A3A"/>
                </a:solidFill>
                <a:effectLst/>
                <a:latin typeface="+mn-lt"/>
                <a:ea typeface="Calibri" panose="020F0502020204030204" pitchFamily="34" charset="0"/>
                <a:cs typeface="Times New Roman" panose="02020603050405020304" pitchFamily="18" charset="0"/>
              </a:rPr>
              <a:t>A resource on best practices for transitioning from inpatient to outpatient administration of </a:t>
            </a:r>
            <a:r>
              <a:rPr lang="en-US" sz="1200" err="1">
                <a:solidFill>
                  <a:srgbClr val="3A3A3A"/>
                </a:solidFill>
                <a:effectLst/>
                <a:latin typeface="+mn-lt"/>
                <a:ea typeface="Calibri" panose="020F0502020204030204" pitchFamily="34" charset="0"/>
                <a:cs typeface="Times New Roman" panose="02020603050405020304" pitchFamily="18" charset="0"/>
              </a:rPr>
              <a:t>BsAbs</a:t>
            </a:r>
            <a:r>
              <a:rPr lang="en-US" sz="1200">
                <a:solidFill>
                  <a:srgbClr val="3A3A3A"/>
                </a:solidFill>
                <a:effectLst/>
                <a:latin typeface="+mn-lt"/>
                <a:ea typeface="Calibri" panose="020F0502020204030204" pitchFamily="34" charset="0"/>
                <a:cs typeface="Times New Roman" panose="02020603050405020304" pitchFamily="18" charset="0"/>
              </a:rPr>
              <a:t> has been published.</a:t>
            </a:r>
            <a:r>
              <a:rPr lang="en-US" sz="1200">
                <a:effectLst/>
                <a:latin typeface="+mn-lt"/>
              </a:rPr>
              <a:t> </a:t>
            </a:r>
            <a:endParaRPr lang="en-US" sz="1200" b="0">
              <a:solidFill>
                <a:srgbClr val="3A3A3A"/>
              </a:solidFill>
              <a:effectLst/>
              <a:latin typeface="+mn-lt"/>
              <a:cs typeface="Arial" panose="020B0604020202020204" pitchFamily="34" charset="0"/>
            </a:endParaRPr>
          </a:p>
          <a:p>
            <a:pPr marL="0" marR="0">
              <a:lnSpc>
                <a:spcPct val="115000"/>
              </a:lnSpc>
              <a:spcBef>
                <a:spcPts val="1000"/>
              </a:spcBef>
              <a:spcAft>
                <a:spcPts val="1000"/>
              </a:spcAft>
            </a:pPr>
            <a:endParaRPr lang="en-US" sz="1200" u="none">
              <a:solidFill>
                <a:srgbClr val="3A3A3A"/>
              </a:solidFill>
              <a:effectLst/>
              <a:latin typeface="+mn-lt"/>
              <a:ea typeface="Times New Roman" panose="02020603050405020304" pitchFamily="18" charset="0"/>
              <a:cs typeface="Times New Roman" panose="02020603050405020304" pitchFamily="18" charset="0"/>
            </a:endParaRPr>
          </a:p>
          <a:p>
            <a:endParaRPr lang="en-US" sz="1200">
              <a:latin typeface="+mn-lt"/>
            </a:endParaRPr>
          </a:p>
        </p:txBody>
      </p:sp>
      <p:sp>
        <p:nvSpPr>
          <p:cNvPr id="4" name="Slide Number Placeholder 3"/>
          <p:cNvSpPr>
            <a:spLocks noGrp="1"/>
          </p:cNvSpPr>
          <p:nvPr>
            <p:ph type="sldNum" sz="quarter" idx="5"/>
          </p:nvPr>
        </p:nvSpPr>
        <p:spPr/>
        <p:txBody>
          <a:bodyPr/>
          <a:lstStyle/>
          <a:p>
            <a:fld id="{346C45EA-94B1-CB43-BD15-6A8600409710}" type="slidenum">
              <a:rPr lang="en-US" smtClean="0"/>
              <a:t>61</a:t>
            </a:fld>
            <a:endParaRPr lang="en-US"/>
          </a:p>
        </p:txBody>
      </p:sp>
    </p:spTree>
    <p:extLst>
      <p:ext uri="{BB962C8B-B14F-4D97-AF65-F5344CB8AC3E}">
        <p14:creationId xmlns:p14="http://schemas.microsoft.com/office/powerpoint/2010/main" val="22304568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7FE46-2DF9-AE3A-9923-2168912D4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732563-4E7B-1F07-626C-C54BD22FC2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4E793-C952-8464-ECED-778209D16F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1805F0-CAC4-D9D6-CD61-69C4528B08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C45EA-94B1-CB43-BD15-6A8600409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9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15000"/>
              </a:lnSpc>
              <a:spcBef>
                <a:spcPts val="600"/>
              </a:spcBef>
              <a:spcAft>
                <a:spcPts val="600"/>
              </a:spcAft>
              <a:buFont typeface="Arial" panose="020B0604020202020204" pitchFamily="34" charset="0"/>
              <a:buNone/>
            </a:pPr>
            <a:r>
              <a:rPr lang="en-US" sz="12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Falchi</a:t>
            </a:r>
            <a:r>
              <a:rPr lang="en-US" sz="1200" spc="-20">
                <a:solidFill>
                  <a:srgbClr val="3A3A3A"/>
                </a:solidFill>
                <a:effectLst/>
                <a:latin typeface="Arial" panose="020B0604020202020204" pitchFamily="34" charset="0"/>
                <a:ea typeface="Calibri" panose="020F0502020204030204" pitchFamily="34" charset="0"/>
                <a:cs typeface="Arial" panose="020B0604020202020204" pitchFamily="34" charset="0"/>
              </a:rPr>
              <a:t> L, </a:t>
            </a:r>
            <a:r>
              <a:rPr lang="en-US" sz="12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Morschhauser</a:t>
            </a:r>
            <a:r>
              <a:rPr lang="en-US" sz="1200" spc="-20">
                <a:solidFill>
                  <a:srgbClr val="3A3A3A"/>
                </a:solidFill>
                <a:effectLst/>
                <a:latin typeface="Arial" panose="020B0604020202020204" pitchFamily="34" charset="0"/>
                <a:ea typeface="Calibri" panose="020F0502020204030204" pitchFamily="34" charset="0"/>
                <a:cs typeface="Arial" panose="020B0604020202020204" pitchFamily="34" charset="0"/>
              </a:rPr>
              <a:t> F, Linton K, et al. EPCORE FL-1: Phase 3 trial of subcutaneous </a:t>
            </a:r>
            <a:r>
              <a:rPr lang="en-US" sz="12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epcoritamab</a:t>
            </a:r>
            <a:r>
              <a:rPr lang="en-US" sz="1200" spc="-20">
                <a:solidFill>
                  <a:srgbClr val="3A3A3A"/>
                </a:solidFill>
                <a:effectLst/>
                <a:latin typeface="Arial" panose="020B0604020202020204" pitchFamily="34" charset="0"/>
                <a:ea typeface="Calibri" panose="020F0502020204030204" pitchFamily="34" charset="0"/>
                <a:cs typeface="Arial" panose="020B0604020202020204" pitchFamily="34" charset="0"/>
              </a:rPr>
              <a:t> with rituximab and lenalidomide (R 2) versus R2 alone in patients with relapsed or refractory follicular lymphoma. </a:t>
            </a:r>
            <a:r>
              <a:rPr lang="en-US" sz="12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a:t>
            </a:r>
            <a:r>
              <a:rPr lang="en-US" sz="12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2023;142(Supplement 1):3053.</a:t>
            </a:r>
          </a:p>
          <a:p>
            <a:pPr marL="0" marR="0" indent="0">
              <a:lnSpc>
                <a:spcPct val="115000"/>
              </a:lnSpc>
              <a:spcBef>
                <a:spcPts val="600"/>
              </a:spcBef>
              <a:spcAft>
                <a:spcPts val="600"/>
              </a:spcAft>
              <a:buFont typeface="Arial" panose="020B0604020202020204" pitchFamily="34" charset="0"/>
              <a:buNone/>
            </a:pPr>
            <a:endParaRPr lang="en-US" sz="1200" spc="-20">
              <a:solidFill>
                <a:srgbClr val="3A3A3A"/>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5000"/>
              </a:lnSpc>
              <a:spcBef>
                <a:spcPts val="600"/>
              </a:spcBef>
              <a:spcAft>
                <a:spcPts val="600"/>
              </a:spcAft>
              <a:buFont typeface="Arial" panose="020B0604020202020204" pitchFamily="34" charset="0"/>
              <a:buNone/>
            </a:pPr>
            <a:r>
              <a:rPr lang="en-US" b="0" i="0">
                <a:solidFill>
                  <a:srgbClr val="000000"/>
                </a:solidFill>
                <a:effectLst/>
                <a:latin typeface="Verdana" panose="020B0604030504040204" pitchFamily="34" charset="0"/>
              </a:rPr>
              <a:t>There are several phase 3 studies ongoing looking at bispecific antibodies in previously untreated and R/R FL.</a:t>
            </a:r>
            <a:endParaRPr lang="en-US" sz="1200" spc="-20">
              <a:solidFill>
                <a:srgbClr val="3A3A3A"/>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63</a:t>
            </a:fld>
            <a:endParaRPr lang="en-US"/>
          </a:p>
        </p:txBody>
      </p:sp>
    </p:spTree>
    <p:extLst>
      <p:ext uri="{BB962C8B-B14F-4D97-AF65-F5344CB8AC3E}">
        <p14:creationId xmlns:p14="http://schemas.microsoft.com/office/powerpoint/2010/main" val="39377723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D1C8F-E01B-BF46-871E-C0798C0CE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5997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E48D2657-AE7D-6DE0-56D7-007B5CC208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a:extLst>
              <a:ext uri="{FF2B5EF4-FFF2-40B4-BE49-F238E27FC236}">
                <a16:creationId xmlns:a16="http://schemas.microsoft.com/office/drawing/2014/main" id="{E8977FFC-85FB-C8CB-3313-27D015306F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147" name="Slide Number Placeholder 3">
            <a:extLst>
              <a:ext uri="{FF2B5EF4-FFF2-40B4-BE49-F238E27FC236}">
                <a16:creationId xmlns:a16="http://schemas.microsoft.com/office/drawing/2014/main" id="{69A412FA-CA8E-79DB-132E-C5311C835E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A3F630D-53F4-B944-82E1-4B9FD47E43C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865264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Correct answer: a) Bispecific antibody therapy (</a:t>
            </a:r>
            <a:r>
              <a:rPr lang="en-US" err="1"/>
              <a:t>epcoritamab</a:t>
            </a:r>
            <a:r>
              <a:rPr lang="en-US"/>
              <a:t>, </a:t>
            </a:r>
            <a:r>
              <a:rPr lang="en-US" err="1"/>
              <a:t>mosunetuzumab</a:t>
            </a:r>
            <a:r>
              <a:rPr lang="en-US"/>
              <a:t>)</a:t>
            </a:r>
          </a:p>
        </p:txBody>
      </p:sp>
      <p:sp>
        <p:nvSpPr>
          <p:cNvPr id="4" name="Slide Number Placeholder 3"/>
          <p:cNvSpPr>
            <a:spLocks noGrp="1"/>
          </p:cNvSpPr>
          <p:nvPr>
            <p:ph type="sldNum" sz="quarter" idx="5"/>
          </p:nvPr>
        </p:nvSpPr>
        <p:spPr/>
        <p:txBody>
          <a:bodyPr/>
          <a:lstStyle/>
          <a:p>
            <a:fld id="{AF93663E-DBF2-406D-9277-274A916136EA}" type="slidenum">
              <a:rPr lang="en-US" smtClean="0"/>
              <a:t>67</a:t>
            </a:fld>
            <a:endParaRPr lang="en-US"/>
          </a:p>
        </p:txBody>
      </p:sp>
    </p:spTree>
    <p:extLst>
      <p:ext uri="{BB962C8B-B14F-4D97-AF65-F5344CB8AC3E}">
        <p14:creationId xmlns:p14="http://schemas.microsoft.com/office/powerpoint/2010/main" val="291548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Link BK, Day BM, Zhou X, et al. Second-line and subsequent therapy and outcomes for follicular lymphoma in the United States: data from the observational National </a:t>
            </a:r>
            <a:r>
              <a:rPr lang="en-US" b="0" i="0" err="1">
                <a:solidFill>
                  <a:srgbClr val="212121"/>
                </a:solidFill>
                <a:effectLst/>
                <a:latin typeface="BlinkMacSystemFont"/>
              </a:rPr>
              <a:t>LymphoCare</a:t>
            </a:r>
            <a:r>
              <a:rPr lang="en-US" b="0" i="0">
                <a:solidFill>
                  <a:srgbClr val="212121"/>
                </a:solidFill>
                <a:effectLst/>
                <a:latin typeface="BlinkMacSystemFont"/>
              </a:rPr>
              <a:t> Study. </a:t>
            </a:r>
            <a:r>
              <a:rPr lang="en-US" b="0" i="1">
                <a:solidFill>
                  <a:srgbClr val="212121"/>
                </a:solidFill>
                <a:effectLst/>
                <a:latin typeface="BlinkMacSystemFont"/>
              </a:rPr>
              <a:t>Br J </a:t>
            </a:r>
            <a:r>
              <a:rPr lang="en-US" b="0" i="1" err="1">
                <a:solidFill>
                  <a:srgbClr val="212121"/>
                </a:solidFill>
                <a:effectLst/>
                <a:latin typeface="BlinkMacSystemFont"/>
              </a:rPr>
              <a:t>Haematol</a:t>
            </a:r>
            <a:r>
              <a:rPr lang="en-US" b="0" i="0">
                <a:solidFill>
                  <a:srgbClr val="212121"/>
                </a:solidFill>
                <a:effectLst/>
                <a:latin typeface="BlinkMacSystemFont"/>
              </a:rPr>
              <a:t>. 2019;184(4):660-663. </a:t>
            </a:r>
          </a:p>
          <a:p>
            <a:endParaRPr lang="en-US" b="0" i="0">
              <a:solidFill>
                <a:srgbClr val="212121"/>
              </a:solidFill>
              <a:effectLst/>
              <a:latin typeface="BlinkMacSystemFont"/>
            </a:endParaRPr>
          </a:p>
          <a:p>
            <a:r>
              <a:rPr lang="en-US" b="0" i="0">
                <a:solidFill>
                  <a:srgbClr val="212121"/>
                </a:solidFill>
                <a:effectLst/>
                <a:latin typeface="BlinkMacSystemFont"/>
              </a:rPr>
              <a:t>Rivas-Delgado A, Magnano L, Moreno-Velázquez M, et al. Response duration and survival shorten after each relapse in patients with follicular lymphoma treated in the rituximab era. </a:t>
            </a:r>
            <a:r>
              <a:rPr lang="en-US" b="0" i="1">
                <a:solidFill>
                  <a:srgbClr val="212121"/>
                </a:solidFill>
                <a:effectLst/>
                <a:latin typeface="BlinkMacSystemFont"/>
              </a:rPr>
              <a:t>Br J </a:t>
            </a:r>
            <a:r>
              <a:rPr lang="en-US" b="0" i="1" err="1">
                <a:solidFill>
                  <a:srgbClr val="212121"/>
                </a:solidFill>
                <a:effectLst/>
                <a:latin typeface="BlinkMacSystemFont"/>
              </a:rPr>
              <a:t>Haematol</a:t>
            </a:r>
            <a:r>
              <a:rPr lang="en-US" b="0" i="0">
                <a:solidFill>
                  <a:srgbClr val="212121"/>
                </a:solidFill>
                <a:effectLst/>
                <a:latin typeface="BlinkMacSystemFont"/>
              </a:rPr>
              <a:t>. 2019;184(5):753-759. </a:t>
            </a:r>
          </a:p>
          <a:p>
            <a:endParaRPr lang="en-US" b="0" i="0">
              <a:solidFill>
                <a:srgbClr val="212121"/>
              </a:solidFill>
              <a:effectLst/>
              <a:latin typeface="BlinkMacSystemFont"/>
            </a:endParaRPr>
          </a:p>
          <a:p>
            <a:r>
              <a:rPr lang="en-US" b="0" i="0">
                <a:solidFill>
                  <a:srgbClr val="212121"/>
                </a:solidFill>
                <a:effectLst/>
                <a:latin typeface="system-ui"/>
              </a:rPr>
              <a:t>Follicular lymphoma (FL) is an indolent disease characterized by long survival but frequent relapses. Before the introduction of rituximab, the clinical course of these patients showed a shorter response duration after each relapse. Patients with longer response duration after first-line showed significantly longer response duration after second-line therapy. </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8</a:t>
            </a:fld>
            <a:endParaRPr lang="en-US"/>
          </a:p>
        </p:txBody>
      </p:sp>
    </p:spTree>
    <p:extLst>
      <p:ext uri="{BB962C8B-B14F-4D97-AF65-F5344CB8AC3E}">
        <p14:creationId xmlns:p14="http://schemas.microsoft.com/office/powerpoint/2010/main" val="26544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68</a:t>
            </a:fld>
            <a:endParaRPr lang="en-US"/>
          </a:p>
        </p:txBody>
      </p:sp>
    </p:spTree>
    <p:extLst>
      <p:ext uri="{BB962C8B-B14F-4D97-AF65-F5344CB8AC3E}">
        <p14:creationId xmlns:p14="http://schemas.microsoft.com/office/powerpoint/2010/main" val="239985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69</a:t>
            </a:fld>
            <a:endParaRPr lang="en-US"/>
          </a:p>
        </p:txBody>
      </p:sp>
    </p:spTree>
    <p:extLst>
      <p:ext uri="{BB962C8B-B14F-4D97-AF65-F5344CB8AC3E}">
        <p14:creationId xmlns:p14="http://schemas.microsoft.com/office/powerpoint/2010/main" val="26092217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Correct answer: c) Administer tocilizumab</a:t>
            </a:r>
          </a:p>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70</a:t>
            </a:fld>
            <a:endParaRPr lang="en-US"/>
          </a:p>
        </p:txBody>
      </p:sp>
    </p:spTree>
    <p:extLst>
      <p:ext uri="{BB962C8B-B14F-4D97-AF65-F5344CB8AC3E}">
        <p14:creationId xmlns:p14="http://schemas.microsoft.com/office/powerpoint/2010/main" val="5190601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A1E5D-8DB2-695F-95F2-D74C9136E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1A3F6-9F66-52E2-C8CB-DDD297E1D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97919-006F-30F4-D8B2-0F41DD4CD2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90AC5C-ACDA-85CD-2736-A5FA118D1B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C45EA-94B1-CB43-BD15-6A8600409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94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sz="1200">
                <a:effectLst/>
                <a:ea typeface="Calibri" panose="020F0502020204030204" pitchFamily="34" charset="0"/>
                <a:cs typeface="Arial" panose="020B0604020202020204" pitchFamily="34" charset="0"/>
              </a:rPr>
              <a:t>1. Yuen AR, Kamel OW, Halpern J, Horning SJ. Long-term survival after histologic transformation of low-grade follicular lymphoma. </a:t>
            </a:r>
            <a:r>
              <a:rPr lang="en-US" sz="1200" i="1">
                <a:effectLst/>
                <a:ea typeface="Calibri" panose="020F0502020204030204" pitchFamily="34" charset="0"/>
                <a:cs typeface="Arial" panose="020B0604020202020204" pitchFamily="34" charset="0"/>
              </a:rPr>
              <a:t>J Clin Oncol</a:t>
            </a:r>
            <a:r>
              <a:rPr lang="en-US" sz="1200">
                <a:effectLst/>
                <a:ea typeface="Calibri" panose="020F0502020204030204" pitchFamily="34" charset="0"/>
                <a:cs typeface="Arial" panose="020B0604020202020204" pitchFamily="34" charset="0"/>
              </a:rPr>
              <a:t>. 1995;13(7):1726-1733.</a:t>
            </a:r>
          </a:p>
          <a:p>
            <a:pPr marL="228600" indent="-228600">
              <a:spcBef>
                <a:spcPts val="0"/>
              </a:spcBef>
              <a:spcAft>
                <a:spcPts val="0"/>
              </a:spcAft>
              <a:buAutoNum type="arabicPeriod"/>
            </a:pPr>
            <a:endParaRPr lang="en-US" sz="1200">
              <a:effectLst/>
              <a:ea typeface="Calibri" panose="020F0502020204030204" pitchFamily="34" charset="0"/>
              <a:cs typeface="Arial" panose="020B0604020202020204" pitchFamily="34" charset="0"/>
            </a:endParaRPr>
          </a:p>
          <a:p>
            <a:pPr marR="0">
              <a:spcBef>
                <a:spcPts val="0"/>
              </a:spcBef>
              <a:spcAft>
                <a:spcPts val="0"/>
              </a:spcAft>
            </a:pPr>
            <a:r>
              <a:rPr lang="en-US" sz="1200">
                <a:effectLst/>
                <a:ea typeface="Calibri" panose="020F0502020204030204" pitchFamily="34" charset="0"/>
                <a:cs typeface="Arial" panose="020B0604020202020204" pitchFamily="34" charset="0"/>
              </a:rPr>
              <a:t>2. Al-</a:t>
            </a:r>
            <a:r>
              <a:rPr lang="en-US" sz="1200" err="1">
                <a:effectLst/>
                <a:ea typeface="Calibri" panose="020F0502020204030204" pitchFamily="34" charset="0"/>
                <a:cs typeface="Arial" panose="020B0604020202020204" pitchFamily="34" charset="0"/>
              </a:rPr>
              <a:t>Tourah</a:t>
            </a:r>
            <a:r>
              <a:rPr lang="en-US" sz="1200">
                <a:effectLst/>
                <a:ea typeface="Calibri" panose="020F0502020204030204" pitchFamily="34" charset="0"/>
                <a:cs typeface="Arial" panose="020B0604020202020204" pitchFamily="34" charset="0"/>
              </a:rPr>
              <a:t> AJ, Gill KK, </a:t>
            </a:r>
            <a:r>
              <a:rPr lang="en-US" sz="1200" err="1">
                <a:effectLst/>
                <a:ea typeface="Calibri" panose="020F0502020204030204" pitchFamily="34" charset="0"/>
                <a:cs typeface="Arial" panose="020B0604020202020204" pitchFamily="34" charset="0"/>
              </a:rPr>
              <a:t>Chhanabhai</a:t>
            </a:r>
            <a:r>
              <a:rPr lang="en-US" sz="1200">
                <a:effectLst/>
                <a:ea typeface="Calibri" panose="020F0502020204030204" pitchFamily="34" charset="0"/>
                <a:cs typeface="Arial" panose="020B0604020202020204" pitchFamily="34" charset="0"/>
              </a:rPr>
              <a:t> M, et al. Population-based analysis of incidence and outcome of transformed non-Hodgkin’s lymphoma. </a:t>
            </a:r>
            <a:r>
              <a:rPr lang="en-US" sz="1200" i="1">
                <a:effectLst/>
                <a:ea typeface="Calibri" panose="020F0502020204030204" pitchFamily="34" charset="0"/>
                <a:cs typeface="Arial" panose="020B0604020202020204" pitchFamily="34" charset="0"/>
              </a:rPr>
              <a:t>J Clin</a:t>
            </a:r>
            <a:r>
              <a:rPr lang="en-US" sz="1200">
                <a:effectLst/>
                <a:ea typeface="Calibri" panose="020F0502020204030204" pitchFamily="34" charset="0"/>
                <a:cs typeface="Arial" panose="020B0604020202020204" pitchFamily="34" charset="0"/>
              </a:rPr>
              <a:t> </a:t>
            </a:r>
            <a:r>
              <a:rPr lang="en-US" sz="1200" i="1">
                <a:effectLst/>
                <a:ea typeface="Calibri" panose="020F0502020204030204" pitchFamily="34" charset="0"/>
                <a:cs typeface="Arial" panose="020B0604020202020204" pitchFamily="34" charset="0"/>
              </a:rPr>
              <a:t>Oncol</a:t>
            </a:r>
            <a:r>
              <a:rPr lang="en-US" sz="1200">
                <a:effectLst/>
                <a:ea typeface="Calibri" panose="020F0502020204030204" pitchFamily="34" charset="0"/>
                <a:cs typeface="Arial" panose="020B0604020202020204" pitchFamily="34" charset="0"/>
              </a:rPr>
              <a:t>. 2008;26(32):5165-5169.</a:t>
            </a:r>
          </a:p>
          <a:p>
            <a:pPr marR="0">
              <a:spcBef>
                <a:spcPts val="0"/>
              </a:spcBef>
              <a:spcAft>
                <a:spcPts val="0"/>
              </a:spcAft>
            </a:pPr>
            <a:endParaRPr lang="en-US" sz="1200">
              <a:effectLst/>
              <a:ea typeface="Calibri" panose="020F0502020204030204" pitchFamily="34" charset="0"/>
              <a:cs typeface="Arial" panose="020B0604020202020204" pitchFamily="34" charset="0"/>
            </a:endParaRPr>
          </a:p>
          <a:p>
            <a:pPr marR="0">
              <a:spcBef>
                <a:spcPts val="0"/>
              </a:spcBef>
              <a:spcAft>
                <a:spcPts val="0"/>
              </a:spcAft>
            </a:pPr>
            <a:r>
              <a:rPr lang="en-US" sz="1200">
                <a:effectLst/>
                <a:ea typeface="Calibri" panose="020F0502020204030204" pitchFamily="34" charset="0"/>
                <a:cs typeface="Arial" panose="020B0604020202020204" pitchFamily="34" charset="0"/>
              </a:rPr>
              <a:t>3. Link BK, Maurer MJ, Nowakowski GS, et al. Rates and outcomes of follicular lymphoma transformation in the immunochemotherapy era: a report from the University of Iowa/Mayo Clinic Specialized Program of Research Excellence Molecular Epidemiology Resource. </a:t>
            </a:r>
            <a:r>
              <a:rPr lang="en-US" sz="1200" i="1">
                <a:effectLst/>
                <a:ea typeface="Calibri" panose="020F0502020204030204" pitchFamily="34" charset="0"/>
                <a:cs typeface="Arial" panose="020B0604020202020204" pitchFamily="34" charset="0"/>
              </a:rPr>
              <a:t>J Clin Oncol</a:t>
            </a:r>
            <a:r>
              <a:rPr lang="en-US" sz="1200">
                <a:effectLst/>
                <a:ea typeface="Calibri" panose="020F0502020204030204" pitchFamily="34" charset="0"/>
                <a:cs typeface="Arial" panose="020B0604020202020204" pitchFamily="34" charset="0"/>
              </a:rPr>
              <a:t>. 2013;31(26):3272-3278.</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10</a:t>
            </a:fld>
            <a:endParaRPr lang="en-US"/>
          </a:p>
        </p:txBody>
      </p:sp>
    </p:spTree>
    <p:extLst>
      <p:ext uri="{BB962C8B-B14F-4D97-AF65-F5344CB8AC3E}">
        <p14:creationId xmlns:p14="http://schemas.microsoft.com/office/powerpoint/2010/main" val="135208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a:solidFill>
                  <a:srgbClr val="000000"/>
                </a:solidFill>
                <a:effectLst/>
                <a:latin typeface="Verdana" panose="020B0604030504040204" pitchFamily="34" charset="0"/>
              </a:rPr>
              <a:t>Currently, if we look at the treatment options for relapsed/refractory follicular lymphoma, there are only two currently approved regimens for second-line relapsed/refractory follicular lymphoma. These are lenalidomide/rituximab based on the AUGMENT study, and </a:t>
            </a:r>
            <a:r>
              <a:rPr lang="en-US" sz="1800" b="0" i="0" err="1">
                <a:solidFill>
                  <a:srgbClr val="000000"/>
                </a:solidFill>
                <a:effectLst/>
                <a:latin typeface="Verdana" panose="020B0604030504040204" pitchFamily="34" charset="0"/>
              </a:rPr>
              <a:t>tazemetostat</a:t>
            </a:r>
            <a:r>
              <a:rPr lang="en-US" sz="1800" b="0" i="0">
                <a:solidFill>
                  <a:srgbClr val="000000"/>
                </a:solidFill>
                <a:effectLst/>
                <a:latin typeface="Verdana" panose="020B0604030504040204" pitchFamily="34" charset="0"/>
              </a:rPr>
              <a:t> for relapsed/refractory follicular lymphoma patients who have no other satisfactory options. We do have chemotherapy and transplant, which has sort of fallen out of favor.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Verdana" panose="020B0604030504040204" pitchFamily="34" charset="0"/>
              </a:rPr>
              <a:t>There are additional options in third-line+ follicular lymphoma. We have </a:t>
            </a:r>
            <a:r>
              <a:rPr lang="en-US" sz="1800" b="0" i="0" err="1">
                <a:solidFill>
                  <a:srgbClr val="000000"/>
                </a:solidFill>
                <a:effectLst/>
                <a:latin typeface="Verdana" panose="020B0604030504040204" pitchFamily="34" charset="0"/>
              </a:rPr>
              <a:t>tazemetostat</a:t>
            </a:r>
            <a:r>
              <a:rPr lang="en-US" sz="1800" b="0" i="0">
                <a:solidFill>
                  <a:srgbClr val="000000"/>
                </a:solidFill>
                <a:effectLst/>
                <a:latin typeface="Verdana" panose="020B0604030504040204" pitchFamily="34" charset="0"/>
              </a:rPr>
              <a:t> for patients with EZH2 mutations. We have Obinutuzumab/</a:t>
            </a:r>
            <a:r>
              <a:rPr lang="en-US" sz="1800" b="0" i="0" err="1">
                <a:solidFill>
                  <a:srgbClr val="000000"/>
                </a:solidFill>
                <a:effectLst/>
                <a:latin typeface="Verdana" panose="020B0604030504040204" pitchFamily="34" charset="0"/>
              </a:rPr>
              <a:t>zanubrutinib</a:t>
            </a:r>
            <a:r>
              <a:rPr lang="en-US" sz="1800" b="0" i="0">
                <a:solidFill>
                  <a:srgbClr val="000000"/>
                </a:solidFill>
                <a:effectLst/>
                <a:latin typeface="Verdana" panose="020B0604030504040204" pitchFamily="34" charset="0"/>
              </a:rPr>
              <a:t> based on the ROSEWOOD study with its pending confirmatory phase 3 trial, MAHOGANY. And then we have the bispecific antibodies;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based on the clinical trial GO29781, and </a:t>
            </a:r>
            <a:r>
              <a:rPr lang="en-US" sz="1800" b="0" i="0" err="1">
                <a:solidFill>
                  <a:srgbClr val="000000"/>
                </a:solidFill>
                <a:effectLst/>
                <a:latin typeface="Verdana" panose="020B0604030504040204" pitchFamily="34" charset="0"/>
              </a:rPr>
              <a:t>epcoritamab</a:t>
            </a:r>
            <a:r>
              <a:rPr lang="en-US" sz="1800" b="0" i="0">
                <a:solidFill>
                  <a:srgbClr val="000000"/>
                </a:solidFill>
                <a:effectLst/>
                <a:latin typeface="Verdana" panose="020B0604030504040204" pitchFamily="34" charset="0"/>
              </a:rPr>
              <a:t> from the EPCORE NHL-1 study. Additionally, there are three approved CAR T-cell products in this space, </a:t>
            </a:r>
            <a:r>
              <a:rPr lang="en-US" sz="1800" b="0" i="0" err="1">
                <a:solidFill>
                  <a:srgbClr val="000000"/>
                </a:solidFill>
                <a:effectLst/>
                <a:latin typeface="Verdana" panose="020B0604030504040204" pitchFamily="34" charset="0"/>
              </a:rPr>
              <a:t>axicabtagene</a:t>
            </a:r>
            <a:r>
              <a:rPr lang="en-US" sz="1800" b="0" i="0">
                <a:solidFill>
                  <a:srgbClr val="000000"/>
                </a:solidFill>
                <a:effectLst/>
                <a:latin typeface="Verdana" panose="020B0604030504040204" pitchFamily="34" charset="0"/>
              </a:rPr>
              <a:t> </a:t>
            </a:r>
            <a:r>
              <a:rPr lang="en-US" sz="1800" b="0" i="0" err="1">
                <a:solidFill>
                  <a:srgbClr val="000000"/>
                </a:solidFill>
                <a:effectLst/>
                <a:latin typeface="Verdana" panose="020B0604030504040204" pitchFamily="34" charset="0"/>
              </a:rPr>
              <a:t>autoleucel</a:t>
            </a:r>
            <a:r>
              <a:rPr lang="en-US" sz="1800" b="0" i="0">
                <a:solidFill>
                  <a:srgbClr val="000000"/>
                </a:solidFill>
                <a:effectLst/>
                <a:latin typeface="Verdana" panose="020B0604030504040204" pitchFamily="34" charset="0"/>
              </a:rPr>
              <a:t> from the ZUMA-5 study, </a:t>
            </a:r>
            <a:r>
              <a:rPr lang="en-US" sz="1800" b="0" i="0" err="1">
                <a:solidFill>
                  <a:srgbClr val="000000"/>
                </a:solidFill>
                <a:effectLst/>
                <a:latin typeface="Verdana" panose="020B0604030504040204" pitchFamily="34" charset="0"/>
              </a:rPr>
              <a:t>tisagenlecleucel</a:t>
            </a:r>
            <a:r>
              <a:rPr lang="en-US" sz="1800" b="0" i="0">
                <a:solidFill>
                  <a:srgbClr val="000000"/>
                </a:solidFill>
                <a:effectLst/>
                <a:latin typeface="Verdana" panose="020B0604030504040204" pitchFamily="34" charset="0"/>
              </a:rPr>
              <a:t> from the ELARA study, and </a:t>
            </a:r>
            <a:r>
              <a:rPr lang="en-US" sz="1800" b="0" i="0" err="1">
                <a:solidFill>
                  <a:srgbClr val="000000"/>
                </a:solidFill>
                <a:effectLst/>
                <a:latin typeface="Verdana" panose="020B0604030504040204" pitchFamily="34" charset="0"/>
              </a:rPr>
              <a:t>lisocabtagene</a:t>
            </a:r>
            <a:r>
              <a:rPr lang="en-US" sz="1800" b="0" i="0">
                <a:solidFill>
                  <a:srgbClr val="000000"/>
                </a:solidFill>
                <a:effectLst/>
                <a:latin typeface="Verdana" panose="020B0604030504040204" pitchFamily="34" charset="0"/>
              </a:rPr>
              <a:t> </a:t>
            </a:r>
            <a:r>
              <a:rPr lang="en-US" sz="1800" b="0" i="0" err="1">
                <a:solidFill>
                  <a:srgbClr val="000000"/>
                </a:solidFill>
                <a:effectLst/>
                <a:latin typeface="Verdana" panose="020B0604030504040204" pitchFamily="34" charset="0"/>
              </a:rPr>
              <a:t>maraleucel</a:t>
            </a:r>
            <a:r>
              <a:rPr lang="en-US" sz="1800" b="0" i="0">
                <a:solidFill>
                  <a:srgbClr val="000000"/>
                </a:solidFill>
                <a:effectLst/>
                <a:latin typeface="Verdana" panose="020B0604030504040204" pitchFamily="34" charset="0"/>
              </a:rPr>
              <a:t> from the TRANSCEND FL trial.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12</a:t>
            </a:fld>
            <a:endParaRPr lang="en-US"/>
          </a:p>
        </p:txBody>
      </p:sp>
    </p:spTree>
    <p:extLst>
      <p:ext uri="{BB962C8B-B14F-4D97-AF65-F5344CB8AC3E}">
        <p14:creationId xmlns:p14="http://schemas.microsoft.com/office/powerpoint/2010/main" val="208009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Sehn</a:t>
            </a:r>
            <a:r>
              <a:rPr lang="en-US"/>
              <a:t> LH, </a:t>
            </a:r>
            <a:r>
              <a:rPr lang="en-US" err="1"/>
              <a:t>Trněný</a:t>
            </a:r>
            <a:r>
              <a:rPr lang="en-US"/>
              <a:t> M, </a:t>
            </a:r>
            <a:r>
              <a:rPr lang="en-US" err="1"/>
              <a:t>Bouabdallah</a:t>
            </a:r>
            <a:r>
              <a:rPr lang="en-US"/>
              <a:t> K, et al. Sustained overall survival benefit of </a:t>
            </a:r>
            <a:r>
              <a:rPr lang="en-US" err="1"/>
              <a:t>obinutuzumab</a:t>
            </a:r>
            <a:r>
              <a:rPr lang="en-US"/>
              <a:t> plus </a:t>
            </a:r>
            <a:r>
              <a:rPr lang="en-US" err="1"/>
              <a:t>bendamustine</a:t>
            </a:r>
            <a:r>
              <a:rPr lang="en-US"/>
              <a:t> followed by </a:t>
            </a:r>
            <a:r>
              <a:rPr lang="en-US" err="1"/>
              <a:t>obinutuzumab</a:t>
            </a:r>
            <a:r>
              <a:rPr lang="en-US"/>
              <a:t> maintenance compared with </a:t>
            </a:r>
            <a:r>
              <a:rPr lang="en-US" err="1"/>
              <a:t>bendamustine</a:t>
            </a:r>
            <a:r>
              <a:rPr lang="en-US"/>
              <a:t> alone in patients with rituximab-refractory indolent non-Hodgkin lymphoma: final results of the </a:t>
            </a:r>
            <a:r>
              <a:rPr lang="en-US" err="1"/>
              <a:t>gadolin</a:t>
            </a:r>
            <a:r>
              <a:rPr lang="en-US"/>
              <a:t> study. </a:t>
            </a:r>
            <a:r>
              <a:rPr lang="en-US" i="1"/>
              <a:t>Blood. </a:t>
            </a:r>
            <a:r>
              <a:rPr lang="en-US"/>
              <a:t>2019;134(supplement_1):2822.</a:t>
            </a:r>
          </a:p>
          <a:p>
            <a:endParaRPr lang="en-US"/>
          </a:p>
          <a:p>
            <a:r>
              <a:rPr lang="en-US" b="0" i="0">
                <a:solidFill>
                  <a:srgbClr val="212121"/>
                </a:solidFill>
                <a:effectLst/>
                <a:latin typeface="BlinkMacSystemFont"/>
              </a:rPr>
              <a:t>van </a:t>
            </a:r>
            <a:r>
              <a:rPr lang="en-US" b="0" i="0" err="1">
                <a:solidFill>
                  <a:srgbClr val="212121"/>
                </a:solidFill>
                <a:effectLst/>
                <a:latin typeface="BlinkMacSystemFont"/>
              </a:rPr>
              <a:t>Oers</a:t>
            </a:r>
            <a:r>
              <a:rPr lang="en-US" b="0" i="0">
                <a:solidFill>
                  <a:srgbClr val="212121"/>
                </a:solidFill>
                <a:effectLst/>
                <a:latin typeface="BlinkMacSystemFont"/>
              </a:rPr>
              <a:t> MH, </a:t>
            </a:r>
            <a:r>
              <a:rPr lang="en-US" b="0" i="0" err="1">
                <a:solidFill>
                  <a:srgbClr val="212121"/>
                </a:solidFill>
                <a:effectLst/>
                <a:latin typeface="BlinkMacSystemFont"/>
              </a:rPr>
              <a:t>Klasa</a:t>
            </a:r>
            <a:r>
              <a:rPr lang="en-US" b="0" i="0">
                <a:solidFill>
                  <a:srgbClr val="212121"/>
                </a:solidFill>
                <a:effectLst/>
                <a:latin typeface="BlinkMacSystemFont"/>
              </a:rPr>
              <a:t> R, Marcus RE, et al. Rituximab maintenance improves clinical outcome of relapsed/resistant follicular non-Hodgkin lymphoma in patients both with and without rituximab during induction: results of a prospective randomized phase 3 intergroup trial. </a:t>
            </a:r>
            <a:r>
              <a:rPr lang="en-US" b="0" i="1">
                <a:solidFill>
                  <a:srgbClr val="212121"/>
                </a:solidFill>
                <a:effectLst/>
                <a:latin typeface="BlinkMacSystemFont"/>
              </a:rPr>
              <a:t>Blood</a:t>
            </a:r>
            <a:r>
              <a:rPr lang="en-US" b="0" i="0">
                <a:solidFill>
                  <a:srgbClr val="212121"/>
                </a:solidFill>
                <a:effectLst/>
                <a:latin typeface="BlinkMacSystemFont"/>
              </a:rPr>
              <a:t>. 2006;108(10):3295-3301.</a:t>
            </a:r>
          </a:p>
          <a:p>
            <a:endParaRPr lang="en-US" b="0" i="0">
              <a:solidFill>
                <a:srgbClr val="212121"/>
              </a:solidFill>
              <a:effectLst/>
              <a:latin typeface="BlinkMacSystemFont"/>
            </a:endParaRPr>
          </a:p>
          <a:p>
            <a:r>
              <a:rPr lang="en-US" b="0" i="0">
                <a:solidFill>
                  <a:srgbClr val="212121"/>
                </a:solidFill>
                <a:effectLst/>
                <a:latin typeface="BlinkMacSystemFont"/>
              </a:rPr>
              <a:t>Rummel MJ, Al-</a:t>
            </a:r>
            <a:r>
              <a:rPr lang="en-US" b="0" i="0" err="1">
                <a:solidFill>
                  <a:srgbClr val="212121"/>
                </a:solidFill>
                <a:effectLst/>
                <a:latin typeface="BlinkMacSystemFont"/>
              </a:rPr>
              <a:t>Batran</a:t>
            </a:r>
            <a:r>
              <a:rPr lang="en-US" b="0" i="0">
                <a:solidFill>
                  <a:srgbClr val="212121"/>
                </a:solidFill>
                <a:effectLst/>
                <a:latin typeface="BlinkMacSystemFont"/>
              </a:rPr>
              <a:t> SE, Kim SZ, et al. </a:t>
            </a:r>
            <a:r>
              <a:rPr lang="en-US" b="0" i="0" err="1">
                <a:solidFill>
                  <a:srgbClr val="212121"/>
                </a:solidFill>
                <a:effectLst/>
                <a:latin typeface="BlinkMacSystemFont"/>
              </a:rPr>
              <a:t>Bendamustine</a:t>
            </a:r>
            <a:r>
              <a:rPr lang="en-US" b="0" i="0">
                <a:solidFill>
                  <a:srgbClr val="212121"/>
                </a:solidFill>
                <a:effectLst/>
                <a:latin typeface="BlinkMacSystemFont"/>
              </a:rPr>
              <a:t> plus rituximab is effective and has a favorable toxicity profile in the treatment of mantle cell and low-grade non-Hodgkin's lymphoma. </a:t>
            </a:r>
            <a:r>
              <a:rPr lang="en-US" b="0" i="1">
                <a:solidFill>
                  <a:srgbClr val="212121"/>
                </a:solidFill>
                <a:effectLst/>
                <a:latin typeface="BlinkMacSystemFont"/>
              </a:rPr>
              <a:t>J Clin Oncol</a:t>
            </a:r>
            <a:r>
              <a:rPr lang="en-US" b="0" i="0">
                <a:solidFill>
                  <a:srgbClr val="212121"/>
                </a:solidFill>
                <a:effectLst/>
                <a:latin typeface="BlinkMacSystemFont"/>
              </a:rPr>
              <a:t>. 2005;23(15):3383-3389.</a:t>
            </a:r>
          </a:p>
          <a:p>
            <a:endParaRPr lang="en-US" b="0" i="0">
              <a:solidFill>
                <a:srgbClr val="212121"/>
              </a:solidFill>
              <a:effectLst/>
              <a:latin typeface="BlinkMacSystemFont"/>
            </a:endParaRPr>
          </a:p>
          <a:p>
            <a:r>
              <a:rPr lang="en-US" b="0" i="0">
                <a:solidFill>
                  <a:srgbClr val="212121"/>
                </a:solidFill>
                <a:effectLst/>
                <a:latin typeface="BlinkMacSystemFont"/>
              </a:rPr>
              <a:t>Robinson KS, Williams ME, van der </a:t>
            </a:r>
            <a:r>
              <a:rPr lang="en-US" b="0" i="0" err="1">
                <a:solidFill>
                  <a:srgbClr val="212121"/>
                </a:solidFill>
                <a:effectLst/>
                <a:latin typeface="BlinkMacSystemFont"/>
              </a:rPr>
              <a:t>Jagt</a:t>
            </a:r>
            <a:r>
              <a:rPr lang="en-US" b="0" i="0">
                <a:solidFill>
                  <a:srgbClr val="212121"/>
                </a:solidFill>
                <a:effectLst/>
                <a:latin typeface="BlinkMacSystemFont"/>
              </a:rPr>
              <a:t> RH, et al. Phase II multicenter study of </a:t>
            </a:r>
            <a:r>
              <a:rPr lang="en-US" b="0" i="0" err="1">
                <a:solidFill>
                  <a:srgbClr val="212121"/>
                </a:solidFill>
                <a:effectLst/>
                <a:latin typeface="BlinkMacSystemFont"/>
              </a:rPr>
              <a:t>bendamustine</a:t>
            </a:r>
            <a:r>
              <a:rPr lang="en-US" b="0" i="0">
                <a:solidFill>
                  <a:srgbClr val="212121"/>
                </a:solidFill>
                <a:effectLst/>
                <a:latin typeface="BlinkMacSystemFont"/>
              </a:rPr>
              <a:t> plus rituximab in patients with relapsed indolent B-cell and mantle cell non-Hodgkin's lymphoma. </a:t>
            </a:r>
            <a:r>
              <a:rPr lang="en-US" b="0" i="1">
                <a:solidFill>
                  <a:srgbClr val="212121"/>
                </a:solidFill>
                <a:effectLst/>
                <a:latin typeface="BlinkMacSystemFont"/>
              </a:rPr>
              <a:t>J Clin Oncol</a:t>
            </a:r>
            <a:r>
              <a:rPr lang="en-US" b="0" i="0">
                <a:solidFill>
                  <a:srgbClr val="212121"/>
                </a:solidFill>
                <a:effectLst/>
                <a:latin typeface="BlinkMacSystemFont"/>
              </a:rPr>
              <a:t>. 2008;26(27):4473-4479.</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13</a:t>
            </a:fld>
            <a:endParaRPr lang="en-US"/>
          </a:p>
        </p:txBody>
      </p:sp>
    </p:spTree>
    <p:extLst>
      <p:ext uri="{BB962C8B-B14F-4D97-AF65-F5344CB8AC3E}">
        <p14:creationId xmlns:p14="http://schemas.microsoft.com/office/powerpoint/2010/main" val="92469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7.sv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4.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1B74207B-E7C9-BA23-7C3B-DD493F20C8A0}"/>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00788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64EC20E7-971B-9C32-398B-8F11BAC3EEE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417726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5A11942B-E38F-D79B-FAB4-CCA4B14117CA}"/>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915561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5004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elay 8">
            <a:extLst>
              <a:ext uri="{FF2B5EF4-FFF2-40B4-BE49-F238E27FC236}">
                <a16:creationId xmlns:a16="http://schemas.microsoft.com/office/drawing/2014/main" id="{D0F40FAF-D30D-FC30-6756-DAFA19908834}"/>
              </a:ext>
            </a:extLst>
          </p:cNvPr>
          <p:cNvSpPr/>
          <p:nvPr/>
        </p:nvSpPr>
        <p:spPr>
          <a:xfrm rot="5400000">
            <a:off x="5694215" y="360218"/>
            <a:ext cx="803565" cy="12192003"/>
          </a:xfrm>
          <a:prstGeom prst="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AEDFFFEB-544E-6885-5E62-92309E06707D}"/>
              </a:ext>
            </a:extLst>
          </p:cNvPr>
          <p:cNvPicPr>
            <a:picLocks noChangeAspect="1"/>
          </p:cNvPicPr>
          <p:nvPr/>
        </p:nvPicPr>
        <p:blipFill>
          <a:blip r:embed="rId3"/>
          <a:stretch>
            <a:fillRect/>
          </a:stretch>
        </p:blipFill>
        <p:spPr>
          <a:xfrm>
            <a:off x="5641915" y="6105335"/>
            <a:ext cx="908164" cy="701763"/>
          </a:xfrm>
          <a:prstGeom prst="rect">
            <a:avLst/>
          </a:prstGeom>
        </p:spPr>
      </p:pic>
    </p:spTree>
    <p:extLst>
      <p:ext uri="{BB962C8B-B14F-4D97-AF65-F5344CB8AC3E}">
        <p14:creationId xmlns:p14="http://schemas.microsoft.com/office/powerpoint/2010/main" val="345777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4062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46350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2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
        <p:nvSpPr>
          <p:cNvPr id="6" name="Text Placeholder 5">
            <a:extLst>
              <a:ext uri="{FF2B5EF4-FFF2-40B4-BE49-F238E27FC236}">
                <a16:creationId xmlns:a16="http://schemas.microsoft.com/office/drawing/2014/main" id="{F6D643EA-3729-7EAA-7720-54ADA7DC9B32}"/>
              </a:ext>
            </a:extLst>
          </p:cNvPr>
          <p:cNvSpPr>
            <a:spLocks noGrp="1"/>
          </p:cNvSpPr>
          <p:nvPr>
            <p:ph type="body" sz="quarter" idx="11" hasCustomPrompt="1"/>
          </p:nvPr>
        </p:nvSpPr>
        <p:spPr>
          <a:xfrm>
            <a:off x="838200" y="4765675"/>
            <a:ext cx="10515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a:t>Click to edit Call Out Text</a:t>
            </a:r>
          </a:p>
        </p:txBody>
      </p:sp>
    </p:spTree>
    <p:extLst>
      <p:ext uri="{BB962C8B-B14F-4D97-AF65-F5344CB8AC3E}">
        <p14:creationId xmlns:p14="http://schemas.microsoft.com/office/powerpoint/2010/main" val="3101780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5" name="Delay 8">
            <a:extLst>
              <a:ext uri="{FF2B5EF4-FFF2-40B4-BE49-F238E27FC236}">
                <a16:creationId xmlns:a16="http://schemas.microsoft.com/office/drawing/2014/main" id="{2397D7E2-AE45-BB0C-3924-F20E59E04CC7}"/>
              </a:ext>
            </a:extLst>
          </p:cNvPr>
          <p:cNvSpPr/>
          <p:nvPr/>
        </p:nvSpPr>
        <p:spPr>
          <a:xfrm rot="5400000">
            <a:off x="2666996" y="-2667000"/>
            <a:ext cx="6858002" cy="12192003"/>
          </a:xfrm>
          <a:prstGeom prst="rect">
            <a:avLst/>
          </a:prstGeom>
          <a:gradFill>
            <a:gsLst>
              <a:gs pos="0">
                <a:schemeClr val="accent1">
                  <a:alpha val="84000"/>
                </a:schemeClr>
              </a:gs>
              <a:gs pos="43000">
                <a:srgbClr val="0B598F">
                  <a:alpha val="83062"/>
                </a:srgbClr>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FA02C0D-9441-F524-DB94-3D00E516DE79}"/>
              </a:ext>
            </a:extLst>
          </p:cNvPr>
          <p:cNvPicPr>
            <a:picLocks noChangeAspect="1"/>
          </p:cNvPicPr>
          <p:nvPr/>
        </p:nvPicPr>
        <p:blipFill>
          <a:blip r:embed="rId3"/>
          <a:stretch>
            <a:fillRect/>
          </a:stretch>
        </p:blipFill>
        <p:spPr>
          <a:xfrm>
            <a:off x="149033" y="6105335"/>
            <a:ext cx="908164" cy="701763"/>
          </a:xfrm>
          <a:prstGeom prst="rect">
            <a:avLst/>
          </a:prstGeom>
        </p:spPr>
      </p:pic>
      <p:sp>
        <p:nvSpPr>
          <p:cNvPr id="2" name="Title 1">
            <a:extLst>
              <a:ext uri="{FF2B5EF4-FFF2-40B4-BE49-F238E27FC236}">
                <a16:creationId xmlns:a16="http://schemas.microsoft.com/office/drawing/2014/main" id="{8FC2EEFF-06A6-0FC8-787E-259972E6FAA4}"/>
              </a:ext>
            </a:extLst>
          </p:cNvPr>
          <p:cNvSpPr>
            <a:spLocks noGrp="1"/>
          </p:cNvSpPr>
          <p:nvPr>
            <p:ph type="title" hasCustomPrompt="1"/>
          </p:nvPr>
        </p:nvSpPr>
        <p:spPr>
          <a:xfrm>
            <a:off x="1416734" y="1176337"/>
            <a:ext cx="9930715" cy="2252661"/>
          </a:xfrm>
        </p:spPr>
        <p:txBody>
          <a:bodyPr anchor="b">
            <a:normAutofit/>
          </a:bodyPr>
          <a:lstStyle>
            <a:lvl1pPr>
              <a:defRPr sz="5400">
                <a:solidFill>
                  <a:schemeClr val="accent3"/>
                </a:solidFill>
              </a:defRPr>
            </a:lvl1pPr>
          </a:lstStyle>
          <a:p>
            <a:r>
              <a:rPr lang="en-US"/>
              <a:t>Click to edit Section Highlight</a:t>
            </a:r>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hasCustomPrompt="1"/>
          </p:nvPr>
        </p:nvSpPr>
        <p:spPr>
          <a:xfrm>
            <a:off x="1416734" y="3588327"/>
            <a:ext cx="9930715" cy="180198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highlight section text styles</a:t>
            </a:r>
          </a:p>
        </p:txBody>
      </p:sp>
      <p:sp>
        <p:nvSpPr>
          <p:cNvPr id="4" name="Footer Placeholder 3">
            <a:extLst>
              <a:ext uri="{FF2B5EF4-FFF2-40B4-BE49-F238E27FC236}">
                <a16:creationId xmlns:a16="http://schemas.microsoft.com/office/drawing/2014/main" id="{450E6774-79FA-61C0-6170-BA39DF9ED122}"/>
              </a:ext>
            </a:extLst>
          </p:cNvPr>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021702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17569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305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
        <p:nvSpPr>
          <p:cNvPr id="6" name="Text Placeholder 5">
            <a:extLst>
              <a:ext uri="{FF2B5EF4-FFF2-40B4-BE49-F238E27FC236}">
                <a16:creationId xmlns:a16="http://schemas.microsoft.com/office/drawing/2014/main" id="{74B985E9-81F6-08EF-03E8-111E63812B02}"/>
              </a:ext>
            </a:extLst>
          </p:cNvPr>
          <p:cNvSpPr>
            <a:spLocks noGrp="1"/>
          </p:cNvSpPr>
          <p:nvPr>
            <p:ph type="body" sz="quarter" idx="11" hasCustomPrompt="1"/>
          </p:nvPr>
        </p:nvSpPr>
        <p:spPr>
          <a:xfrm>
            <a:off x="6172200" y="4987637"/>
            <a:ext cx="5181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a:t>Click to edit Call Out Text</a:t>
            </a:r>
          </a:p>
        </p:txBody>
      </p:sp>
    </p:spTree>
    <p:extLst>
      <p:ext uri="{BB962C8B-B14F-4D97-AF65-F5344CB8AC3E}">
        <p14:creationId xmlns:p14="http://schemas.microsoft.com/office/powerpoint/2010/main" val="3552439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69370EC-0FCA-5BAE-44EE-BEB012E9030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54263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70608BA-2306-FFFF-3C7F-0C3922A4C89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5001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86467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E0B13-B254-A001-AAA6-0AEDEC99C851}"/>
              </a:ext>
            </a:extLst>
          </p:cNvPr>
          <p:cNvSpPr>
            <a:spLocks noGrp="1"/>
          </p:cNvSpPr>
          <p:nvPr>
            <p:ph type="ftr" sz="quarter" idx="11"/>
          </p:nvPr>
        </p:nvSpPr>
        <p:spPr/>
        <p:txBody>
          <a:bodyPr/>
          <a:lstStyle>
            <a:lvl1pPr>
              <a:defRPr sz="1000"/>
            </a:lvl1pPr>
          </a:lstStyle>
          <a:p>
            <a:endParaRPr lang="en-US"/>
          </a:p>
        </p:txBody>
      </p:sp>
    </p:spTree>
    <p:extLst>
      <p:ext uri="{BB962C8B-B14F-4D97-AF65-F5344CB8AC3E}">
        <p14:creationId xmlns:p14="http://schemas.microsoft.com/office/powerpoint/2010/main" val="170838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 without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430868"/>
            <a:ext cx="12192000" cy="4822752"/>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6" name="Title 1"/>
          <p:cNvSpPr>
            <a:spLocks noGrp="1"/>
          </p:cNvSpPr>
          <p:nvPr>
            <p:ph type="title"/>
          </p:nvPr>
        </p:nvSpPr>
        <p:spPr>
          <a:xfrm>
            <a:off x="338607" y="132561"/>
            <a:ext cx="11372911" cy="858040"/>
          </a:xfrm>
        </p:spPr>
        <p:txBody>
          <a:bodyPr/>
          <a:lstStyle>
            <a:lvl1pPr>
              <a:defRPr sz="3200"/>
            </a:lvl1pPr>
          </a:lstStyle>
          <a:p>
            <a:r>
              <a:rPr lang="en-US" altLang="en-US"/>
              <a:t>Click to edit Master title style</a:t>
            </a:r>
            <a:endParaRPr lang="en-US"/>
          </a:p>
        </p:txBody>
      </p:sp>
    </p:spTree>
    <p:extLst>
      <p:ext uri="{BB962C8B-B14F-4D97-AF65-F5344CB8AC3E}">
        <p14:creationId xmlns:p14="http://schemas.microsoft.com/office/powerpoint/2010/main" val="1805334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32317" y="114303"/>
            <a:ext cx="11379200" cy="904875"/>
          </a:xfrm>
        </p:spPr>
        <p:txBody>
          <a:bodyPr/>
          <a:lstStyle>
            <a:lvl1pPr>
              <a:defRPr sz="3200"/>
            </a:lvl1pPr>
          </a:lstStyle>
          <a:p>
            <a:r>
              <a:rPr lang="en-US" altLang="en-US"/>
              <a:t>Click to edit Master title style</a:t>
            </a:r>
            <a:endParaRPr lang="en-US"/>
          </a:p>
        </p:txBody>
      </p:sp>
      <p:sp>
        <p:nvSpPr>
          <p:cNvPr id="3" name="Content Placeholder 2"/>
          <p:cNvSpPr>
            <a:spLocks noGrp="1"/>
          </p:cNvSpPr>
          <p:nvPr>
            <p:ph idx="1" hasCustomPrompt="1"/>
          </p:nvPr>
        </p:nvSpPr>
        <p:spPr>
          <a:xfrm>
            <a:off x="332320" y="1600203"/>
            <a:ext cx="11332633" cy="4525963"/>
          </a:xfrm>
        </p:spPr>
        <p:txBody>
          <a:bodyPr/>
          <a:lstStyle>
            <a:lvl1pPr marL="338138" indent="-338138">
              <a:spcBef>
                <a:spcPts val="1200"/>
              </a:spcBef>
              <a:buClr>
                <a:srgbClr val="296DC0"/>
              </a:buClr>
              <a:buFont typeface="Wingdings" panose="05000000000000000000" pitchFamily="2" charset="2"/>
              <a:buChar char="Ø"/>
              <a:defRPr sz="2800"/>
            </a:lvl1pPr>
            <a:lvl2pPr>
              <a:spcBef>
                <a:spcPts val="800"/>
              </a:spcBef>
              <a:defRPr sz="2400"/>
            </a:lvl2pPr>
            <a:lvl3pPr>
              <a:spcBef>
                <a:spcPts val="600"/>
              </a:spcBef>
              <a:defRPr sz="2000"/>
            </a:lvl3pPr>
            <a:lvl4pPr>
              <a:defRPr sz="1400"/>
            </a:lvl4pPr>
            <a:lvl5pPr>
              <a:defRPr sz="1400"/>
            </a:lvl5pPr>
          </a:lstStyle>
          <a:p>
            <a:pPr lvl="0"/>
            <a:r>
              <a:rPr lang="en-US" altLang="en-US"/>
              <a:t>Click to edit Master text styles</a:t>
            </a:r>
          </a:p>
          <a:p>
            <a:pPr lvl="1"/>
            <a:r>
              <a:rPr lang="en-US" altLang="en-US"/>
              <a:t>Second level</a:t>
            </a:r>
          </a:p>
          <a:p>
            <a:pPr lvl="2"/>
            <a:r>
              <a:rPr lang="en-US" altLang="en-US"/>
              <a:t>Third level</a:t>
            </a:r>
          </a:p>
        </p:txBody>
      </p:sp>
    </p:spTree>
    <p:extLst>
      <p:ext uri="{BB962C8B-B14F-4D97-AF65-F5344CB8AC3E}">
        <p14:creationId xmlns:p14="http://schemas.microsoft.com/office/powerpoint/2010/main" val="100497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755957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0935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ubtitle, &amp;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E0CDAA6-331F-A04C-8D03-5F2A3E85E93E}"/>
              </a:ext>
            </a:extLst>
          </p:cNvPr>
          <p:cNvSpPr>
            <a:spLocks noGrp="1"/>
          </p:cNvSpPr>
          <p:nvPr>
            <p:ph sz="quarter" idx="13"/>
          </p:nvPr>
        </p:nvSpPr>
        <p:spPr>
          <a:xfrm>
            <a:off x="345017" y="1381760"/>
            <a:ext cx="11502427" cy="4790439"/>
          </a:xfrm>
          <a:prstGeom prst="rect">
            <a:avLst/>
          </a:prstGeo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D39BCDFE-9539-0646-9A84-BD578E3137D9}"/>
              </a:ext>
            </a:extLst>
          </p:cNvPr>
          <p:cNvSpPr>
            <a:spLocks noGrp="1"/>
          </p:cNvSpPr>
          <p:nvPr>
            <p:ph type="body" sz="quarter" idx="14" hasCustomPrompt="1"/>
          </p:nvPr>
        </p:nvSpPr>
        <p:spPr>
          <a:xfrm>
            <a:off x="345479" y="916432"/>
            <a:ext cx="11501965" cy="347472"/>
          </a:xfrm>
          <a:prstGeom prst="rect">
            <a:avLst/>
          </a:prstGeom>
        </p:spPr>
        <p:txBody>
          <a:bodyPr anchor="ctr" anchorCtr="0">
            <a:noAutofit/>
          </a:bodyPr>
          <a:lstStyle>
            <a:lvl1pPr marL="0" indent="0">
              <a:lnSpc>
                <a:spcPct val="100000"/>
              </a:lnSpc>
              <a:buNone/>
              <a:defRPr sz="1800" b="1">
                <a:solidFill>
                  <a:schemeClr val="accent3"/>
                </a:solidFill>
              </a:defRPr>
            </a:lvl1pPr>
          </a:lstStyle>
          <a:p>
            <a:pPr lvl="0"/>
            <a:r>
              <a:rPr lang="en-US"/>
              <a:t>Add Subtitle Here</a:t>
            </a:r>
          </a:p>
        </p:txBody>
      </p:sp>
      <p:sp>
        <p:nvSpPr>
          <p:cNvPr id="8" name="Text Placeholder 2">
            <a:extLst>
              <a:ext uri="{FF2B5EF4-FFF2-40B4-BE49-F238E27FC236}">
                <a16:creationId xmlns:a16="http://schemas.microsoft.com/office/drawing/2014/main" id="{36665FF9-6867-5E42-99E2-EB11C0991B0D}"/>
              </a:ext>
            </a:extLst>
          </p:cNvPr>
          <p:cNvSpPr>
            <a:spLocks noGrp="1"/>
          </p:cNvSpPr>
          <p:nvPr>
            <p:ph type="body" sz="quarter" idx="15" hasCustomPrompt="1"/>
          </p:nvPr>
        </p:nvSpPr>
        <p:spPr>
          <a:xfrm>
            <a:off x="344559" y="6400800"/>
            <a:ext cx="10884360" cy="230315"/>
          </a:xfrm>
          <a:prstGeom prst="rect">
            <a:avLst/>
          </a:prstGeom>
        </p:spPr>
        <p:txBody>
          <a:bodyPr tIns="0" bIns="0" anchor="b">
            <a:noAutofit/>
          </a:bodyPr>
          <a:lstStyle>
            <a:lvl1pPr marL="0" indent="0">
              <a:spcBef>
                <a:spcPts val="200"/>
              </a:spcBef>
              <a:buNone/>
              <a:defRPr sz="700">
                <a:solidFill>
                  <a:schemeClr val="tx2"/>
                </a:solidFill>
              </a:defRPr>
            </a:lvl1pPr>
            <a:lvl2pPr marL="365734" indent="0">
              <a:buNone/>
              <a:defRPr sz="533"/>
            </a:lvl2pPr>
            <a:lvl3pPr marL="731464" indent="0">
              <a:buNone/>
              <a:defRPr sz="400"/>
            </a:lvl3pPr>
            <a:lvl4pPr marL="1097198" indent="0">
              <a:buNone/>
              <a:defRPr sz="267"/>
            </a:lvl4pPr>
            <a:lvl5pPr marL="1462930" indent="0">
              <a:buNone/>
              <a:defRPr sz="267"/>
            </a:lvl5pPr>
          </a:lstStyle>
          <a:p>
            <a:pPr lvl="0"/>
            <a:r>
              <a:rPr lang="en-US"/>
              <a:t>Footer</a:t>
            </a:r>
          </a:p>
        </p:txBody>
      </p:sp>
      <p:sp>
        <p:nvSpPr>
          <p:cNvPr id="2" name="Title 1">
            <a:extLst>
              <a:ext uri="{FF2B5EF4-FFF2-40B4-BE49-F238E27FC236}">
                <a16:creationId xmlns:a16="http://schemas.microsoft.com/office/drawing/2014/main" id="{5DD62B6D-3FFD-7B46-A75D-EC04D4FAF148}"/>
              </a:ext>
            </a:extLst>
          </p:cNvPr>
          <p:cNvSpPr>
            <a:spLocks noGrp="1"/>
          </p:cNvSpPr>
          <p:nvPr>
            <p:ph type="title"/>
          </p:nvPr>
        </p:nvSpPr>
        <p:spPr>
          <a:xfrm>
            <a:off x="344424" y="199136"/>
            <a:ext cx="10293096" cy="685800"/>
          </a:xfrm>
        </p:spPr>
        <p:txBody>
          <a:bodyPr/>
          <a:lstStyle/>
          <a:p>
            <a:r>
              <a:rPr lang="en-US"/>
              <a:t>Click to edit Master title style</a:t>
            </a:r>
          </a:p>
        </p:txBody>
      </p:sp>
    </p:spTree>
    <p:extLst>
      <p:ext uri="{BB962C8B-B14F-4D97-AF65-F5344CB8AC3E}">
        <p14:creationId xmlns:p14="http://schemas.microsoft.com/office/powerpoint/2010/main" val="419600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64EC20E7-971B-9C32-398B-8F11BAC3EEE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902812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B715-DDCC-184D-B2D7-D091E66023EF}"/>
              </a:ext>
            </a:extLst>
          </p:cNvPr>
          <p:cNvSpPr>
            <a:spLocks noGrp="1"/>
          </p:cNvSpPr>
          <p:nvPr>
            <p:ph type="title"/>
          </p:nvPr>
        </p:nvSpPr>
        <p:spPr>
          <a:xfrm>
            <a:off x="699911" y="110074"/>
            <a:ext cx="10792179" cy="1138367"/>
          </a:xfr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E0A17520-171D-0642-9E2B-0F8E1436C9BB}"/>
              </a:ext>
            </a:extLst>
          </p:cNvPr>
          <p:cNvSpPr>
            <a:spLocks noGrp="1"/>
          </p:cNvSpPr>
          <p:nvPr>
            <p:ph type="sldNum" sz="quarter" idx="4"/>
          </p:nvPr>
        </p:nvSpPr>
        <p:spPr>
          <a:xfrm>
            <a:off x="11425287" y="6463722"/>
            <a:ext cx="699911" cy="284207"/>
          </a:xfrm>
          <a:prstGeom prst="rect">
            <a:avLst/>
          </a:prstGeom>
        </p:spPr>
        <p:txBody>
          <a:bodyPr lIns="182880" anchor="ctr"/>
          <a:lstStyle>
            <a:lvl1pPr algn="l">
              <a:defRPr sz="1200">
                <a:solidFill>
                  <a:schemeClr val="accent2"/>
                </a:solidFill>
              </a:defRPr>
            </a:lvl1pPr>
          </a:lstStyle>
          <a:p>
            <a:fld id="{2DB2551F-0F36-184F-87EE-E0604C929E46}" type="slidenum">
              <a:rPr lang="en-US" smtClean="0"/>
              <a:pPr/>
              <a:t>‹#›</a:t>
            </a:fld>
            <a:endParaRPr lang="en-US"/>
          </a:p>
        </p:txBody>
      </p:sp>
      <p:sp>
        <p:nvSpPr>
          <p:cNvPr id="5" name="Text Placeholder 4">
            <a:extLst>
              <a:ext uri="{FF2B5EF4-FFF2-40B4-BE49-F238E27FC236}">
                <a16:creationId xmlns:a16="http://schemas.microsoft.com/office/drawing/2014/main" id="{F39B6D79-1C47-B44F-8CCD-365B5D26CC50}"/>
              </a:ext>
            </a:extLst>
          </p:cNvPr>
          <p:cNvSpPr>
            <a:spLocks noGrp="1"/>
          </p:cNvSpPr>
          <p:nvPr>
            <p:ph type="body" sz="quarter" idx="10"/>
          </p:nvPr>
        </p:nvSpPr>
        <p:spPr>
          <a:xfrm>
            <a:off x="699911" y="6197601"/>
            <a:ext cx="6923403" cy="550329"/>
          </a:xfrm>
        </p:spPr>
        <p:txBody>
          <a:bodyPr anchor="b">
            <a:noAutofit/>
          </a:bodyPr>
          <a:lstStyle>
            <a:lvl1pPr marL="0" indent="0">
              <a:spcAft>
                <a:spcPts val="0"/>
              </a:spcAft>
              <a:buNone/>
              <a:defRPr sz="10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US"/>
              <a:t>Click to edit Master text styles</a:t>
            </a:r>
          </a:p>
        </p:txBody>
      </p:sp>
    </p:spTree>
    <p:extLst>
      <p:ext uri="{BB962C8B-B14F-4D97-AF65-F5344CB8AC3E}">
        <p14:creationId xmlns:p14="http://schemas.microsoft.com/office/powerpoint/2010/main" val="1539449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90551"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6"/>
            <a:ext cx="109728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defTabSz="912813">
              <a:defRPr/>
            </a:lvl1pPr>
          </a:lstStyle>
          <a:p>
            <a:pPr>
              <a:defRPr/>
            </a:pPr>
            <a:endParaRPr lang="en-US"/>
          </a:p>
        </p:txBody>
      </p:sp>
      <p:sp>
        <p:nvSpPr>
          <p:cNvPr id="5" name="Rectangle 5"/>
          <p:cNvSpPr>
            <a:spLocks noGrp="1" noChangeArrowheads="1"/>
          </p:cNvSpPr>
          <p:nvPr>
            <p:ph type="ftr" sz="quarter" idx="11"/>
          </p:nvPr>
        </p:nvSpPr>
        <p:spPr/>
        <p:txBody>
          <a:bodyPr/>
          <a:lstStyle>
            <a:lvl1pPr defTabSz="912813">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2813">
              <a:defRPr/>
            </a:lvl1pPr>
          </a:lstStyle>
          <a:p>
            <a:fld id="{003AC526-C980-49FF-A804-9FDECAD8964D}" type="slidenum">
              <a:rPr lang="en-US" altLang="en-US"/>
              <a:pPr/>
              <a:t>‹#›</a:t>
            </a:fld>
            <a:endParaRPr lang="en-US" altLang="en-US"/>
          </a:p>
        </p:txBody>
      </p:sp>
    </p:spTree>
    <p:extLst>
      <p:ext uri="{BB962C8B-B14F-4D97-AF65-F5344CB8AC3E}">
        <p14:creationId xmlns:p14="http://schemas.microsoft.com/office/powerpoint/2010/main" val="2126962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5A11942B-E38F-D79B-FAB4-CCA4B14117CA}"/>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95338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EEFF-06A6-0FC8-787E-259972E6FAA4}"/>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450E6774-79FA-61C0-6170-BA39DF9ED122}"/>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2330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14E8-1787-8C3E-E82D-E9A3138BA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C39F4-7A27-DBE7-B2E9-B56AEC699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A3CCF-80CD-5106-0A11-19BD7CEC108D}"/>
              </a:ext>
            </a:extLst>
          </p:cNvPr>
          <p:cNvSpPr>
            <a:spLocks noGrp="1"/>
          </p:cNvSpPr>
          <p:nvPr>
            <p:ph type="dt" sz="half" idx="10"/>
          </p:nvPr>
        </p:nvSpPr>
        <p:spPr/>
        <p:txBody>
          <a:bodyPr/>
          <a:lstStyle/>
          <a:p>
            <a:fld id="{27C9DF6B-33CF-3F42-B930-AFCAC22BACA8}" type="datetimeFigureOut">
              <a:rPr lang="en-US" smtClean="0"/>
              <a:t>7/22/2025</a:t>
            </a:fld>
            <a:endParaRPr lang="en-US"/>
          </a:p>
        </p:txBody>
      </p:sp>
      <p:sp>
        <p:nvSpPr>
          <p:cNvPr id="5" name="Footer Placeholder 4">
            <a:extLst>
              <a:ext uri="{FF2B5EF4-FFF2-40B4-BE49-F238E27FC236}">
                <a16:creationId xmlns:a16="http://schemas.microsoft.com/office/drawing/2014/main" id="{259E31F0-49F6-C72F-C6DD-573799103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A28FA-0628-B0DD-28DC-31C1A54246B8}"/>
              </a:ext>
            </a:extLst>
          </p:cNvPr>
          <p:cNvSpPr>
            <a:spLocks noGrp="1"/>
          </p:cNvSpPr>
          <p:nvPr>
            <p:ph type="sldNum" sz="quarter" idx="12"/>
          </p:nvPr>
        </p:nvSpPr>
        <p:spPr/>
        <p:txBody>
          <a:bodyPr/>
          <a:lstStyle/>
          <a:p>
            <a:fld id="{872EEFA7-5DC5-6846-8E7B-0B6F149FD5E5}" type="slidenum">
              <a:rPr lang="en-US" smtClean="0"/>
              <a:t>‹#›</a:t>
            </a:fld>
            <a:endParaRPr lang="en-US"/>
          </a:p>
        </p:txBody>
      </p:sp>
    </p:spTree>
    <p:extLst>
      <p:ext uri="{BB962C8B-B14F-4D97-AF65-F5344CB8AC3E}">
        <p14:creationId xmlns:p14="http://schemas.microsoft.com/office/powerpoint/2010/main" val="4149966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5004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elay 8">
            <a:extLst>
              <a:ext uri="{FF2B5EF4-FFF2-40B4-BE49-F238E27FC236}">
                <a16:creationId xmlns:a16="http://schemas.microsoft.com/office/drawing/2014/main" id="{D0F40FAF-D30D-FC30-6756-DAFA19908834}"/>
              </a:ext>
            </a:extLst>
          </p:cNvPr>
          <p:cNvSpPr/>
          <p:nvPr/>
        </p:nvSpPr>
        <p:spPr>
          <a:xfrm rot="5400000">
            <a:off x="5694215" y="360218"/>
            <a:ext cx="803565" cy="12192003"/>
          </a:xfrm>
          <a:prstGeom prst="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AEDFFFEB-544E-6885-5E62-92309E06707D}"/>
              </a:ext>
            </a:extLst>
          </p:cNvPr>
          <p:cNvPicPr>
            <a:picLocks noChangeAspect="1"/>
          </p:cNvPicPr>
          <p:nvPr/>
        </p:nvPicPr>
        <p:blipFill>
          <a:blip r:embed="rId3"/>
          <a:stretch>
            <a:fillRect/>
          </a:stretch>
        </p:blipFill>
        <p:spPr>
          <a:xfrm>
            <a:off x="149033" y="6105335"/>
            <a:ext cx="908164" cy="701763"/>
          </a:xfrm>
          <a:prstGeom prst="rect">
            <a:avLst/>
          </a:prstGeom>
        </p:spPr>
      </p:pic>
      <p:sp>
        <p:nvSpPr>
          <p:cNvPr id="4" name="Footer Placeholder 3">
            <a:extLst>
              <a:ext uri="{FF2B5EF4-FFF2-40B4-BE49-F238E27FC236}">
                <a16:creationId xmlns:a16="http://schemas.microsoft.com/office/drawing/2014/main" id="{1B74207B-E7C9-BA23-7C3B-DD493F20C8A0}"/>
              </a:ext>
            </a:extLst>
          </p:cNvPr>
          <p:cNvSpPr>
            <a:spLocks noGrp="1"/>
          </p:cNvSpPr>
          <p:nvPr>
            <p:ph type="ftr" sz="quarter" idx="13"/>
          </p:nvPr>
        </p:nvSpPr>
        <p:spPr/>
        <p:txBody>
          <a:bodyPr/>
          <a:lstStyle>
            <a:lvl1pPr>
              <a:defRPr sz="1000">
                <a:solidFill>
                  <a:schemeClr val="bg1"/>
                </a:solidFill>
              </a:defRPr>
            </a:lvl1pPr>
          </a:lstStyle>
          <a:p>
            <a:endParaRPr lang="en-US"/>
          </a:p>
        </p:txBody>
      </p:sp>
    </p:spTree>
    <p:extLst>
      <p:ext uri="{BB962C8B-B14F-4D97-AF65-F5344CB8AC3E}">
        <p14:creationId xmlns:p14="http://schemas.microsoft.com/office/powerpoint/2010/main" val="183541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4062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82014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2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
        <p:nvSpPr>
          <p:cNvPr id="6" name="Text Placeholder 5">
            <a:extLst>
              <a:ext uri="{FF2B5EF4-FFF2-40B4-BE49-F238E27FC236}">
                <a16:creationId xmlns:a16="http://schemas.microsoft.com/office/drawing/2014/main" id="{F6D643EA-3729-7EAA-7720-54ADA7DC9B32}"/>
              </a:ext>
            </a:extLst>
          </p:cNvPr>
          <p:cNvSpPr>
            <a:spLocks noGrp="1"/>
          </p:cNvSpPr>
          <p:nvPr>
            <p:ph type="body" sz="quarter" idx="11" hasCustomPrompt="1"/>
          </p:nvPr>
        </p:nvSpPr>
        <p:spPr>
          <a:xfrm>
            <a:off x="838200" y="4765675"/>
            <a:ext cx="10515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a:t>Click to edit Call Out Text</a:t>
            </a:r>
          </a:p>
        </p:txBody>
      </p:sp>
    </p:spTree>
    <p:extLst>
      <p:ext uri="{BB962C8B-B14F-4D97-AF65-F5344CB8AC3E}">
        <p14:creationId xmlns:p14="http://schemas.microsoft.com/office/powerpoint/2010/main" val="1406842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5" name="Delay 8">
            <a:extLst>
              <a:ext uri="{FF2B5EF4-FFF2-40B4-BE49-F238E27FC236}">
                <a16:creationId xmlns:a16="http://schemas.microsoft.com/office/drawing/2014/main" id="{2397D7E2-AE45-BB0C-3924-F20E59E04CC7}"/>
              </a:ext>
            </a:extLst>
          </p:cNvPr>
          <p:cNvSpPr/>
          <p:nvPr/>
        </p:nvSpPr>
        <p:spPr>
          <a:xfrm rot="5400000">
            <a:off x="2666996" y="-2667000"/>
            <a:ext cx="6858002" cy="12192003"/>
          </a:xfrm>
          <a:prstGeom prst="rect">
            <a:avLst/>
          </a:prstGeom>
          <a:gradFill>
            <a:gsLst>
              <a:gs pos="0">
                <a:schemeClr val="accent1">
                  <a:alpha val="84000"/>
                </a:schemeClr>
              </a:gs>
              <a:gs pos="43000">
                <a:srgbClr val="0B598F">
                  <a:alpha val="83062"/>
                </a:srgbClr>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FA02C0D-9441-F524-DB94-3D00E516DE79}"/>
              </a:ext>
            </a:extLst>
          </p:cNvPr>
          <p:cNvPicPr>
            <a:picLocks noChangeAspect="1"/>
          </p:cNvPicPr>
          <p:nvPr/>
        </p:nvPicPr>
        <p:blipFill>
          <a:blip r:embed="rId3"/>
          <a:stretch>
            <a:fillRect/>
          </a:stretch>
        </p:blipFill>
        <p:spPr>
          <a:xfrm>
            <a:off x="149033" y="6105335"/>
            <a:ext cx="908164" cy="701763"/>
          </a:xfrm>
          <a:prstGeom prst="rect">
            <a:avLst/>
          </a:prstGeom>
        </p:spPr>
      </p:pic>
      <p:sp>
        <p:nvSpPr>
          <p:cNvPr id="2" name="Title 1">
            <a:extLst>
              <a:ext uri="{FF2B5EF4-FFF2-40B4-BE49-F238E27FC236}">
                <a16:creationId xmlns:a16="http://schemas.microsoft.com/office/drawing/2014/main" id="{8FC2EEFF-06A6-0FC8-787E-259972E6FAA4}"/>
              </a:ext>
            </a:extLst>
          </p:cNvPr>
          <p:cNvSpPr>
            <a:spLocks noGrp="1"/>
          </p:cNvSpPr>
          <p:nvPr>
            <p:ph type="title" hasCustomPrompt="1"/>
          </p:nvPr>
        </p:nvSpPr>
        <p:spPr>
          <a:xfrm>
            <a:off x="1416734" y="1176337"/>
            <a:ext cx="9930715" cy="2252661"/>
          </a:xfrm>
        </p:spPr>
        <p:txBody>
          <a:bodyPr anchor="b">
            <a:normAutofit/>
          </a:bodyPr>
          <a:lstStyle>
            <a:lvl1pPr>
              <a:defRPr sz="5400">
                <a:solidFill>
                  <a:schemeClr val="accent3"/>
                </a:solidFill>
              </a:defRPr>
            </a:lvl1pPr>
          </a:lstStyle>
          <a:p>
            <a:r>
              <a:rPr lang="en-US"/>
              <a:t>Click to edit Section Highlight</a:t>
            </a:r>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hasCustomPrompt="1"/>
          </p:nvPr>
        </p:nvSpPr>
        <p:spPr>
          <a:xfrm>
            <a:off x="1416734" y="3588327"/>
            <a:ext cx="9930715" cy="180198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highlight section text styles</a:t>
            </a:r>
          </a:p>
        </p:txBody>
      </p:sp>
      <p:sp>
        <p:nvSpPr>
          <p:cNvPr id="4" name="Footer Placeholder 3">
            <a:extLst>
              <a:ext uri="{FF2B5EF4-FFF2-40B4-BE49-F238E27FC236}">
                <a16:creationId xmlns:a16="http://schemas.microsoft.com/office/drawing/2014/main" id="{450E6774-79FA-61C0-6170-BA39DF9ED122}"/>
              </a:ext>
            </a:extLst>
          </p:cNvPr>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162903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60614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305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
        <p:nvSpPr>
          <p:cNvPr id="6" name="Text Placeholder 5">
            <a:extLst>
              <a:ext uri="{FF2B5EF4-FFF2-40B4-BE49-F238E27FC236}">
                <a16:creationId xmlns:a16="http://schemas.microsoft.com/office/drawing/2014/main" id="{74B985E9-81F6-08EF-03E8-111E63812B02}"/>
              </a:ext>
            </a:extLst>
          </p:cNvPr>
          <p:cNvSpPr>
            <a:spLocks noGrp="1"/>
          </p:cNvSpPr>
          <p:nvPr>
            <p:ph type="body" sz="quarter" idx="11" hasCustomPrompt="1"/>
          </p:nvPr>
        </p:nvSpPr>
        <p:spPr>
          <a:xfrm>
            <a:off x="6172200" y="4987637"/>
            <a:ext cx="5181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a:t>Click to edit Call Out Text</a:t>
            </a:r>
          </a:p>
        </p:txBody>
      </p:sp>
    </p:spTree>
    <p:extLst>
      <p:ext uri="{BB962C8B-B14F-4D97-AF65-F5344CB8AC3E}">
        <p14:creationId xmlns:p14="http://schemas.microsoft.com/office/powerpoint/2010/main" val="2675922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69370EC-0FCA-5BAE-44EE-BEB012E9030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04024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70608BA-2306-FFFF-3C7F-0C3922A4C89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91554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E0B13-B254-A001-AAA6-0AEDEC99C851}"/>
              </a:ext>
            </a:extLst>
          </p:cNvPr>
          <p:cNvSpPr>
            <a:spLocks noGrp="1"/>
          </p:cNvSpPr>
          <p:nvPr>
            <p:ph type="ftr" sz="quarter" idx="11"/>
          </p:nvPr>
        </p:nvSpPr>
        <p:spPr/>
        <p:txBody>
          <a:bodyPr/>
          <a:lstStyle>
            <a:lvl1pPr>
              <a:defRPr sz="1000"/>
            </a:lvl1pPr>
          </a:lstStyle>
          <a:p>
            <a:endParaRPr lang="en-US"/>
          </a:p>
        </p:txBody>
      </p:sp>
    </p:spTree>
    <p:extLst>
      <p:ext uri="{BB962C8B-B14F-4D97-AF65-F5344CB8AC3E}">
        <p14:creationId xmlns:p14="http://schemas.microsoft.com/office/powerpoint/2010/main" val="191735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01901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1-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6032" y="1476354"/>
            <a:ext cx="11612880" cy="4657828"/>
          </a:xfrm>
          <a:prstGeom prst="rect">
            <a:avLst/>
          </a:prstGeom>
        </p:spPr>
        <p:txBody>
          <a:bodyPr/>
          <a:lstStyle>
            <a:lvl1pPr>
              <a:defRPr sz="3200" b="1" i="0">
                <a:solidFill>
                  <a:srgbClr val="141414"/>
                </a:solidFill>
                <a:latin typeface="Franklin Gothic Book" panose="020B0503020102020204" pitchFamily="34" charset="0"/>
              </a:defRPr>
            </a:lvl1pPr>
            <a:lvl2pPr>
              <a:defRPr sz="3200" b="0" i="0">
                <a:solidFill>
                  <a:srgbClr val="141414"/>
                </a:solidFill>
                <a:latin typeface="Franklin Gothic Book" panose="020B0503020102020204" pitchFamily="34" charset="0"/>
              </a:defRPr>
            </a:lvl2pPr>
            <a:lvl3pPr>
              <a:defRPr sz="2667" b="0" i="0">
                <a:solidFill>
                  <a:srgbClr val="141414"/>
                </a:solidFill>
                <a:latin typeface="Franklin Gothic Book" panose="020B0503020102020204" pitchFamily="34" charset="0"/>
              </a:defRPr>
            </a:lvl3pPr>
            <a:lvl4pPr>
              <a:defRPr sz="2400" b="0" i="0">
                <a:solidFill>
                  <a:srgbClr val="141414"/>
                </a:solidFill>
                <a:latin typeface="Franklin Gothic Book" panose="020B05030201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2"/>
          <p:cNvSpPr>
            <a:spLocks noGrp="1"/>
          </p:cNvSpPr>
          <p:nvPr>
            <p:ph type="body" sz="quarter" idx="10" hasCustomPrompt="1"/>
          </p:nvPr>
        </p:nvSpPr>
        <p:spPr>
          <a:xfrm>
            <a:off x="256033" y="6163056"/>
            <a:ext cx="11085039" cy="475488"/>
          </a:xfrm>
          <a:prstGeom prst="rect">
            <a:avLst/>
          </a:prstGeom>
        </p:spPr>
        <p:txBody>
          <a:bodyPr anchor="b"/>
          <a:lstStyle>
            <a:lvl1pPr>
              <a:spcBef>
                <a:spcPts val="0"/>
              </a:spcBef>
              <a:defRPr sz="1400" b="0" i="0">
                <a:latin typeface="Franklin Gothic Book" panose="020B0503020102020204" pitchFamily="34" charset="0"/>
              </a:defRPr>
            </a:lvl1pPr>
          </a:lstStyle>
          <a:p>
            <a:pPr lvl="0"/>
            <a:r>
              <a:rPr lang="en-US"/>
              <a:t>Reference</a:t>
            </a:r>
          </a:p>
        </p:txBody>
      </p:sp>
      <p:sp>
        <p:nvSpPr>
          <p:cNvPr id="8" name="Oval 7">
            <a:extLst>
              <a:ext uri="{FF2B5EF4-FFF2-40B4-BE49-F238E27FC236}">
                <a16:creationId xmlns:a16="http://schemas.microsoft.com/office/drawing/2014/main" id="{CB4EAA9C-DC0A-0048-A2D8-74BB19787D68}"/>
              </a:ext>
            </a:extLst>
          </p:cNvPr>
          <p:cNvSpPr/>
          <p:nvPr userDrawn="1"/>
        </p:nvSpPr>
        <p:spPr>
          <a:xfrm>
            <a:off x="11559260" y="6260293"/>
            <a:ext cx="449323" cy="44932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Franklin Gothic Book" panose="020B0503020102020204" pitchFamily="34" charset="0"/>
            </a:endParaRPr>
          </a:p>
        </p:txBody>
      </p:sp>
      <p:sp>
        <p:nvSpPr>
          <p:cNvPr id="12" name="Slide Number Placeholder 5"/>
          <p:cNvSpPr>
            <a:spLocks noGrp="1"/>
          </p:cNvSpPr>
          <p:nvPr>
            <p:ph type="sldNum" sz="quarter" idx="4"/>
          </p:nvPr>
        </p:nvSpPr>
        <p:spPr>
          <a:xfrm>
            <a:off x="11448288" y="6345936"/>
            <a:ext cx="667512" cy="274320"/>
          </a:xfrm>
          <a:prstGeom prst="rect">
            <a:avLst/>
          </a:prstGeom>
        </p:spPr>
        <p:txBody>
          <a:bodyPr vert="horz" lIns="91440" tIns="45720" rIns="91440" bIns="45720" rtlCol="0" anchor="t"/>
          <a:lstStyle>
            <a:lvl1pPr algn="ctr">
              <a:defRPr sz="1200" b="0">
                <a:solidFill>
                  <a:schemeClr val="tx1"/>
                </a:solidFill>
                <a:latin typeface="Franklin Gothic Medium Cond" panose="020B0606030402020204" pitchFamily="34" charset="0"/>
              </a:defRPr>
            </a:lvl1pPr>
          </a:lstStyle>
          <a:p>
            <a:fld id="{BFA19188-CCD0-4FFB-8DFB-60D3E72DC091}" type="slidenum">
              <a:rPr lang="en-US" smtClean="0"/>
              <a:pPr/>
              <a:t>‹#›</a:t>
            </a:fld>
            <a:endParaRPr lang="en-US"/>
          </a:p>
        </p:txBody>
      </p:sp>
      <p:sp>
        <p:nvSpPr>
          <p:cNvPr id="7" name="TextBox 6"/>
          <p:cNvSpPr txBox="1"/>
          <p:nvPr userDrawn="1"/>
        </p:nvSpPr>
        <p:spPr>
          <a:xfrm>
            <a:off x="664363" y="6642556"/>
            <a:ext cx="10863276" cy="230832"/>
          </a:xfrm>
          <a:prstGeom prst="rect">
            <a:avLst/>
          </a:prstGeom>
          <a:noFill/>
        </p:spPr>
        <p:txBody>
          <a:bodyPr wrap="square" rtlCol="0">
            <a:spAutoFit/>
          </a:bodyPr>
          <a:lstStyle>
            <a:defPPr>
              <a:defRPr lang="de-DE"/>
            </a:defPPr>
            <a:lvl1pPr marL="0" marR="0" lvl="0" indent="0" algn="ctr" defTabSz="914400" latinLnBrk="0">
              <a:lnSpc>
                <a:spcPct val="100000"/>
              </a:lnSpc>
              <a:buClrTx/>
              <a:buSzTx/>
              <a:buFontTx/>
              <a:buNone/>
              <a:tabLst/>
              <a:defRPr kumimoji="0" sz="900" b="0" i="0" u="none" strike="noStrike" cap="none" normalizeH="0" baseline="0">
                <a:ln>
                  <a:noFill/>
                </a:ln>
                <a:solidFill>
                  <a:schemeClr val="accent6"/>
                </a:solidFill>
                <a:effectLst/>
                <a:latin typeface="+mj-lt"/>
                <a:cs typeface="Segoe UI" panose="020B0502040204020203" pitchFamily="34" charset="0"/>
              </a:defRPr>
            </a:lvl1pPr>
          </a:lstStyle>
          <a:p>
            <a:pPr lvl="0"/>
            <a:r>
              <a:rPr lang="en-US" altLang="en-US" sz="900" b="0" i="0">
                <a:solidFill>
                  <a:srgbClr val="7F7F7F"/>
                </a:solidFill>
                <a:latin typeface="Franklin Gothic Book" panose="020B0503020102020204" pitchFamily="34" charset="0"/>
              </a:rPr>
              <a:t>These materials are provided to you solely as an educational resource for your personal use. Any commercial use or distribution of these materials or any portion thereof is strictly prohibited.</a:t>
            </a:r>
          </a:p>
        </p:txBody>
      </p:sp>
      <p:sp>
        <p:nvSpPr>
          <p:cNvPr id="5" name="Title 4">
            <a:extLst>
              <a:ext uri="{FF2B5EF4-FFF2-40B4-BE49-F238E27FC236}">
                <a16:creationId xmlns:a16="http://schemas.microsoft.com/office/drawing/2014/main" id="{11B859BD-6651-934E-8378-533424EE869E}"/>
              </a:ext>
            </a:extLst>
          </p:cNvPr>
          <p:cNvSpPr>
            <a:spLocks noGrp="1"/>
          </p:cNvSpPr>
          <p:nvPr>
            <p:ph type="title"/>
          </p:nvPr>
        </p:nvSpPr>
        <p:spPr/>
        <p:txBody>
          <a:bodyPr/>
          <a:lstStyle>
            <a:lvl1pPr>
              <a:defRPr sz="3733" b="0"/>
            </a:lvl1pPr>
          </a:lstStyle>
          <a:p>
            <a:r>
              <a:rPr lang="en-US"/>
              <a:t>Click to edit Master title style</a:t>
            </a:r>
          </a:p>
        </p:txBody>
      </p:sp>
    </p:spTree>
    <p:extLst>
      <p:ext uri="{BB962C8B-B14F-4D97-AF65-F5344CB8AC3E}">
        <p14:creationId xmlns:p14="http://schemas.microsoft.com/office/powerpoint/2010/main" val="2559005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14E8-1787-8C3E-E82D-E9A3138BA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C39F4-7A27-DBE7-B2E9-B56AEC699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A3CCF-80CD-5106-0A11-19BD7CEC108D}"/>
              </a:ext>
            </a:extLst>
          </p:cNvPr>
          <p:cNvSpPr>
            <a:spLocks noGrp="1"/>
          </p:cNvSpPr>
          <p:nvPr>
            <p:ph type="dt" sz="half" idx="10"/>
          </p:nvPr>
        </p:nvSpPr>
        <p:spPr/>
        <p:txBody>
          <a:bodyPr/>
          <a:lstStyle/>
          <a:p>
            <a:fld id="{27C9DF6B-33CF-3F42-B930-AFCAC22BACA8}" type="datetimeFigureOut">
              <a:rPr lang="en-US" smtClean="0"/>
              <a:t>7/22/2025</a:t>
            </a:fld>
            <a:endParaRPr lang="en-US"/>
          </a:p>
        </p:txBody>
      </p:sp>
      <p:sp>
        <p:nvSpPr>
          <p:cNvPr id="5" name="Footer Placeholder 4">
            <a:extLst>
              <a:ext uri="{FF2B5EF4-FFF2-40B4-BE49-F238E27FC236}">
                <a16:creationId xmlns:a16="http://schemas.microsoft.com/office/drawing/2014/main" id="{259E31F0-49F6-C72F-C6DD-573799103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A28FA-0628-B0DD-28DC-31C1A54246B8}"/>
              </a:ext>
            </a:extLst>
          </p:cNvPr>
          <p:cNvSpPr>
            <a:spLocks noGrp="1"/>
          </p:cNvSpPr>
          <p:nvPr>
            <p:ph type="sldNum" sz="quarter" idx="12"/>
          </p:nvPr>
        </p:nvSpPr>
        <p:spPr/>
        <p:txBody>
          <a:bodyPr/>
          <a:lstStyle/>
          <a:p>
            <a:fld id="{872EEFA7-5DC5-6846-8E7B-0B6F149FD5E5}" type="slidenum">
              <a:rPr lang="en-US" smtClean="0"/>
              <a:t>‹#›</a:t>
            </a:fld>
            <a:endParaRPr lang="en-US"/>
          </a:p>
        </p:txBody>
      </p:sp>
    </p:spTree>
    <p:extLst>
      <p:ext uri="{BB962C8B-B14F-4D97-AF65-F5344CB8AC3E}">
        <p14:creationId xmlns:p14="http://schemas.microsoft.com/office/powerpoint/2010/main" val="2405741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90551"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6"/>
            <a:ext cx="109728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defTabSz="912813">
              <a:defRPr/>
            </a:lvl1pPr>
          </a:lstStyle>
          <a:p>
            <a:pPr>
              <a:defRPr/>
            </a:pPr>
            <a:endParaRPr lang="en-US"/>
          </a:p>
        </p:txBody>
      </p:sp>
      <p:sp>
        <p:nvSpPr>
          <p:cNvPr id="5" name="Rectangle 5"/>
          <p:cNvSpPr>
            <a:spLocks noGrp="1" noChangeArrowheads="1"/>
          </p:cNvSpPr>
          <p:nvPr>
            <p:ph type="ftr" sz="quarter" idx="11"/>
          </p:nvPr>
        </p:nvSpPr>
        <p:spPr/>
        <p:txBody>
          <a:bodyPr/>
          <a:lstStyle>
            <a:lvl1pPr defTabSz="912813">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2813">
              <a:defRPr/>
            </a:lvl1pPr>
          </a:lstStyle>
          <a:p>
            <a:fld id="{003AC526-C980-49FF-A804-9FDECAD8964D}" type="slidenum">
              <a:rPr lang="en-US" altLang="en-US"/>
              <a:pPr/>
              <a:t>‹#›</a:t>
            </a:fld>
            <a:endParaRPr lang="en-US" altLang="en-US"/>
          </a:p>
        </p:txBody>
      </p:sp>
    </p:spTree>
    <p:extLst>
      <p:ext uri="{BB962C8B-B14F-4D97-AF65-F5344CB8AC3E}">
        <p14:creationId xmlns:p14="http://schemas.microsoft.com/office/powerpoint/2010/main" val="936405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32317" y="114303"/>
            <a:ext cx="11379200" cy="904875"/>
          </a:xfrm>
        </p:spPr>
        <p:txBody>
          <a:bodyPr/>
          <a:lstStyle>
            <a:lvl1pPr>
              <a:defRPr sz="3200"/>
            </a:lvl1pPr>
          </a:lstStyle>
          <a:p>
            <a:r>
              <a:rPr lang="en-US" altLang="en-US"/>
              <a:t>Click to edit Master title style</a:t>
            </a:r>
            <a:endParaRPr lang="en-US"/>
          </a:p>
        </p:txBody>
      </p:sp>
      <p:sp>
        <p:nvSpPr>
          <p:cNvPr id="3" name="Content Placeholder 2"/>
          <p:cNvSpPr>
            <a:spLocks noGrp="1"/>
          </p:cNvSpPr>
          <p:nvPr>
            <p:ph idx="1" hasCustomPrompt="1"/>
          </p:nvPr>
        </p:nvSpPr>
        <p:spPr>
          <a:xfrm>
            <a:off x="332320" y="1600203"/>
            <a:ext cx="11332633" cy="4525963"/>
          </a:xfrm>
        </p:spPr>
        <p:txBody>
          <a:bodyPr/>
          <a:lstStyle>
            <a:lvl1pPr marL="338138" indent="-338138">
              <a:spcBef>
                <a:spcPts val="1200"/>
              </a:spcBef>
              <a:buClr>
                <a:srgbClr val="296DC0"/>
              </a:buClr>
              <a:buFont typeface="Wingdings" panose="05000000000000000000" pitchFamily="2" charset="2"/>
              <a:buChar char="Ø"/>
              <a:defRPr sz="2800"/>
            </a:lvl1pPr>
            <a:lvl2pPr>
              <a:spcBef>
                <a:spcPts val="800"/>
              </a:spcBef>
              <a:defRPr sz="2400"/>
            </a:lvl2pPr>
            <a:lvl3pPr>
              <a:spcBef>
                <a:spcPts val="600"/>
              </a:spcBef>
              <a:defRPr sz="2000"/>
            </a:lvl3pPr>
            <a:lvl4pPr>
              <a:defRPr sz="1400"/>
            </a:lvl4pPr>
            <a:lvl5pPr>
              <a:defRPr sz="1400"/>
            </a:lvl5pPr>
          </a:lstStyle>
          <a:p>
            <a:pPr lvl="0"/>
            <a:r>
              <a:rPr lang="en-US" altLang="en-US"/>
              <a:t>Click to edit Master text styles</a:t>
            </a:r>
          </a:p>
          <a:p>
            <a:pPr lvl="1"/>
            <a:r>
              <a:rPr lang="en-US" altLang="en-US"/>
              <a:t>Second level</a:t>
            </a:r>
          </a:p>
          <a:p>
            <a:pPr lvl="2"/>
            <a:r>
              <a:rPr lang="en-US" altLang="en-US"/>
              <a:t>Third level</a:t>
            </a:r>
          </a:p>
        </p:txBody>
      </p:sp>
    </p:spTree>
    <p:extLst>
      <p:ext uri="{BB962C8B-B14F-4D97-AF65-F5344CB8AC3E}">
        <p14:creationId xmlns:p14="http://schemas.microsoft.com/office/powerpoint/2010/main" val="606048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64EC20E7-971B-9C32-398B-8F11BAC3EEE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434703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lumn Content">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919" y="6411913"/>
            <a:ext cx="59901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ltLang="en-US"/>
              <a:t>Click to edit Master title style</a:t>
            </a:r>
            <a:endParaRPr lang="en-US"/>
          </a:p>
        </p:txBody>
      </p:sp>
      <p:sp>
        <p:nvSpPr>
          <p:cNvPr id="3" name="Content Placeholder 2"/>
          <p:cNvSpPr>
            <a:spLocks noGrp="1"/>
          </p:cNvSpPr>
          <p:nvPr>
            <p:ph sz="half" idx="1" hasCustomPrompt="1"/>
          </p:nvPr>
        </p:nvSpPr>
        <p:spPr>
          <a:xfrm>
            <a:off x="332318" y="1600203"/>
            <a:ext cx="5564716" cy="4525963"/>
          </a:xfrm>
        </p:spPr>
        <p:txBody>
          <a:bodyPr/>
          <a:lstStyle>
            <a:lvl1pPr>
              <a:defRPr sz="2400"/>
            </a:lvl1pPr>
            <a:lvl2pPr>
              <a:defRPr sz="20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ltLang="en-US"/>
              <a:t>Click to edit Master text styles</a:t>
            </a:r>
          </a:p>
          <a:p>
            <a:pPr lvl="1"/>
            <a:r>
              <a:rPr lang="en-US" altLang="en-US"/>
              <a:t>Second level</a:t>
            </a:r>
          </a:p>
          <a:p>
            <a:pPr lvl="2"/>
            <a:r>
              <a:rPr lang="en-US" altLang="en-US"/>
              <a:t>Third level</a:t>
            </a:r>
          </a:p>
        </p:txBody>
      </p:sp>
      <p:sp>
        <p:nvSpPr>
          <p:cNvPr id="4" name="Content Placeholder 3"/>
          <p:cNvSpPr>
            <a:spLocks noGrp="1"/>
          </p:cNvSpPr>
          <p:nvPr>
            <p:ph sz="half" idx="2" hasCustomPrompt="1"/>
          </p:nvPr>
        </p:nvSpPr>
        <p:spPr>
          <a:xfrm>
            <a:off x="6100235" y="1600203"/>
            <a:ext cx="5564717" cy="4525963"/>
          </a:xfrm>
        </p:spPr>
        <p:txBody>
          <a:bodyPr/>
          <a:lstStyle>
            <a:lvl1pPr>
              <a:defRPr sz="2400"/>
            </a:lvl1pPr>
            <a:lvl2pPr>
              <a:defRPr sz="20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ltLang="en-US"/>
              <a:t>Click to edit Master text styles</a:t>
            </a:r>
          </a:p>
          <a:p>
            <a:pPr lvl="1"/>
            <a:r>
              <a:rPr lang="en-US" altLang="en-US"/>
              <a:t>Second level</a:t>
            </a:r>
          </a:p>
          <a:p>
            <a:pPr lvl="2"/>
            <a:r>
              <a:rPr lang="en-US" altLang="en-US"/>
              <a:t>Third level</a:t>
            </a:r>
          </a:p>
        </p:txBody>
      </p:sp>
    </p:spTree>
    <p:extLst>
      <p:ext uri="{BB962C8B-B14F-4D97-AF65-F5344CB8AC3E}">
        <p14:creationId xmlns:p14="http://schemas.microsoft.com/office/powerpoint/2010/main" val="208197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DF5B4A7C-2866-93F3-CA78-4F76FC35A322}"/>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solidFill>
                  <a:srgbClr val="7F7F7F"/>
                </a:solidFill>
              </a:defRPr>
            </a:lvl1pPr>
          </a:lstStyle>
          <a:p>
            <a:fld id="{42914A99-DC51-C444-9B09-2A8E27C9977C}" type="slidenum">
              <a:rPr lang="en-US" altLang="en-US"/>
              <a:pPr/>
              <a:t>‹#›</a:t>
            </a:fld>
            <a:endParaRPr lang="en-US" altLang="en-US"/>
          </a:p>
        </p:txBody>
      </p:sp>
    </p:spTree>
    <p:extLst>
      <p:ext uri="{BB962C8B-B14F-4D97-AF65-F5344CB8AC3E}">
        <p14:creationId xmlns:p14="http://schemas.microsoft.com/office/powerpoint/2010/main" val="47518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ubtitle, &amp;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E0CDAA6-331F-A04C-8D03-5F2A3E85E93E}"/>
              </a:ext>
            </a:extLst>
          </p:cNvPr>
          <p:cNvSpPr>
            <a:spLocks noGrp="1"/>
          </p:cNvSpPr>
          <p:nvPr>
            <p:ph sz="quarter" idx="13"/>
          </p:nvPr>
        </p:nvSpPr>
        <p:spPr>
          <a:xfrm>
            <a:off x="345017" y="1381760"/>
            <a:ext cx="11502427" cy="4790439"/>
          </a:xfrm>
          <a:prstGeom prst="rect">
            <a:avLst/>
          </a:prstGeo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D39BCDFE-9539-0646-9A84-BD578E3137D9}"/>
              </a:ext>
            </a:extLst>
          </p:cNvPr>
          <p:cNvSpPr>
            <a:spLocks noGrp="1"/>
          </p:cNvSpPr>
          <p:nvPr>
            <p:ph type="body" sz="quarter" idx="14" hasCustomPrompt="1"/>
          </p:nvPr>
        </p:nvSpPr>
        <p:spPr>
          <a:xfrm>
            <a:off x="345479" y="916432"/>
            <a:ext cx="11501965" cy="347472"/>
          </a:xfrm>
          <a:prstGeom prst="rect">
            <a:avLst/>
          </a:prstGeom>
        </p:spPr>
        <p:txBody>
          <a:bodyPr anchor="ctr" anchorCtr="0">
            <a:noAutofit/>
          </a:bodyPr>
          <a:lstStyle>
            <a:lvl1pPr marL="0" indent="0">
              <a:lnSpc>
                <a:spcPct val="100000"/>
              </a:lnSpc>
              <a:buNone/>
              <a:defRPr sz="1800" b="1">
                <a:solidFill>
                  <a:schemeClr val="accent3"/>
                </a:solidFill>
              </a:defRPr>
            </a:lvl1pPr>
          </a:lstStyle>
          <a:p>
            <a:pPr lvl="0"/>
            <a:r>
              <a:rPr lang="en-US"/>
              <a:t>Add Subtitle Here</a:t>
            </a:r>
          </a:p>
        </p:txBody>
      </p:sp>
      <p:sp>
        <p:nvSpPr>
          <p:cNvPr id="8" name="Text Placeholder 2">
            <a:extLst>
              <a:ext uri="{FF2B5EF4-FFF2-40B4-BE49-F238E27FC236}">
                <a16:creationId xmlns:a16="http://schemas.microsoft.com/office/drawing/2014/main" id="{36665FF9-6867-5E42-99E2-EB11C0991B0D}"/>
              </a:ext>
            </a:extLst>
          </p:cNvPr>
          <p:cNvSpPr>
            <a:spLocks noGrp="1"/>
          </p:cNvSpPr>
          <p:nvPr>
            <p:ph type="body" sz="quarter" idx="15" hasCustomPrompt="1"/>
          </p:nvPr>
        </p:nvSpPr>
        <p:spPr>
          <a:xfrm>
            <a:off x="344559" y="6400800"/>
            <a:ext cx="10884360" cy="230315"/>
          </a:xfrm>
          <a:prstGeom prst="rect">
            <a:avLst/>
          </a:prstGeom>
        </p:spPr>
        <p:txBody>
          <a:bodyPr tIns="0" bIns="0" anchor="b">
            <a:noAutofit/>
          </a:bodyPr>
          <a:lstStyle>
            <a:lvl1pPr marL="0" indent="0">
              <a:spcBef>
                <a:spcPts val="200"/>
              </a:spcBef>
              <a:buNone/>
              <a:defRPr sz="700">
                <a:solidFill>
                  <a:schemeClr val="tx2"/>
                </a:solidFill>
              </a:defRPr>
            </a:lvl1pPr>
            <a:lvl2pPr marL="365734" indent="0">
              <a:buNone/>
              <a:defRPr sz="533"/>
            </a:lvl2pPr>
            <a:lvl3pPr marL="731464" indent="0">
              <a:buNone/>
              <a:defRPr sz="400"/>
            </a:lvl3pPr>
            <a:lvl4pPr marL="1097198" indent="0">
              <a:buNone/>
              <a:defRPr sz="267"/>
            </a:lvl4pPr>
            <a:lvl5pPr marL="1462930" indent="0">
              <a:buNone/>
              <a:defRPr sz="267"/>
            </a:lvl5pPr>
          </a:lstStyle>
          <a:p>
            <a:pPr lvl="0"/>
            <a:r>
              <a:rPr lang="en-US"/>
              <a:t>Footer</a:t>
            </a:r>
          </a:p>
        </p:txBody>
      </p:sp>
      <p:sp>
        <p:nvSpPr>
          <p:cNvPr id="2" name="Title 1">
            <a:extLst>
              <a:ext uri="{FF2B5EF4-FFF2-40B4-BE49-F238E27FC236}">
                <a16:creationId xmlns:a16="http://schemas.microsoft.com/office/drawing/2014/main" id="{5DD62B6D-3FFD-7B46-A75D-EC04D4FAF148}"/>
              </a:ext>
            </a:extLst>
          </p:cNvPr>
          <p:cNvSpPr>
            <a:spLocks noGrp="1"/>
          </p:cNvSpPr>
          <p:nvPr>
            <p:ph type="title"/>
          </p:nvPr>
        </p:nvSpPr>
        <p:spPr>
          <a:xfrm>
            <a:off x="344424" y="199136"/>
            <a:ext cx="10293096" cy="685800"/>
          </a:xfrm>
        </p:spPr>
        <p:txBody>
          <a:bodyPr/>
          <a:lstStyle/>
          <a:p>
            <a:r>
              <a:rPr lang="en-US"/>
              <a:t>Click to edit Master title style</a:t>
            </a:r>
          </a:p>
        </p:txBody>
      </p:sp>
    </p:spTree>
    <p:extLst>
      <p:ext uri="{BB962C8B-B14F-4D97-AF65-F5344CB8AC3E}">
        <p14:creationId xmlns:p14="http://schemas.microsoft.com/office/powerpoint/2010/main" val="71053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and Content Branded 2">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9451466-0261-584D-9A9B-4C2093DE9891}"/>
              </a:ext>
            </a:extLst>
          </p:cNvPr>
          <p:cNvSpPr>
            <a:spLocks noGrp="1"/>
          </p:cNvSpPr>
          <p:nvPr>
            <p:ph idx="1"/>
          </p:nvPr>
        </p:nvSpPr>
        <p:spPr>
          <a:xfrm>
            <a:off x="320638" y="1210904"/>
            <a:ext cx="11542815" cy="4691136"/>
          </a:xfrm>
          <a:prstGeom prst="rect">
            <a:avLst/>
          </a:prstGeom>
        </p:spPr>
        <p:txBody>
          <a:bodyPr vert="horz" lIns="91440" tIns="45720" rIns="91440" bIns="45720" rtlCol="0">
            <a:noAutofit/>
          </a:bodyPr>
          <a:lstStyle>
            <a:lvl1pPr marL="285666" indent="-285666">
              <a:buClr>
                <a:schemeClr val="accent2"/>
              </a:buClr>
              <a:buFont typeface="Arial" panose="020B0604020202020204" pitchFamily="34" charset="0"/>
              <a:buChar char="•"/>
              <a:defRPr sz="1866"/>
            </a:lvl1pPr>
            <a:lvl2pPr marL="742728" indent="-285666">
              <a:buClr>
                <a:schemeClr val="accent2"/>
              </a:buClr>
              <a:buFont typeface="Arial" panose="020B0604020202020204" pitchFamily="34" charset="0"/>
              <a:buChar char="•"/>
              <a:defRPr sz="1866"/>
            </a:lvl2pPr>
            <a:lvl3pPr marL="1199791" indent="-285666">
              <a:buClr>
                <a:schemeClr val="accent2"/>
              </a:buClr>
              <a:buFont typeface="Arial" panose="020B0604020202020204" pitchFamily="34" charset="0"/>
              <a:buChar char="•"/>
              <a:defRPr sz="1866"/>
            </a:lvl3pPr>
            <a:lvl4pPr marL="1656854" indent="-285666">
              <a:buClr>
                <a:schemeClr val="accent2"/>
              </a:buClr>
              <a:buFont typeface="Arial" panose="020B0604020202020204" pitchFamily="34" charset="0"/>
              <a:buChar char="•"/>
              <a:defRPr sz="1866"/>
            </a:lvl4pPr>
            <a:lvl5pPr marL="2113918" indent="-285666">
              <a:buClr>
                <a:schemeClr val="accent2"/>
              </a:buClr>
              <a:buFont typeface="Arial" panose="020B0604020202020204" pitchFamily="34" charset="0"/>
              <a:buChar char="•"/>
              <a:defRPr sz="186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00FCF6F1-4693-E441-BDA6-D9FA36307BBB}"/>
              </a:ext>
            </a:extLst>
          </p:cNvPr>
          <p:cNvSpPr/>
          <p:nvPr userDrawn="1"/>
        </p:nvSpPr>
        <p:spPr>
          <a:xfrm>
            <a:off x="1" y="6427930"/>
            <a:ext cx="12192000" cy="430073"/>
          </a:xfrm>
          <a:prstGeom prst="rect">
            <a:avLst/>
          </a:prstGeom>
          <a:gradFill flip="none" rotWithShape="1">
            <a:gsLst>
              <a:gs pos="52000">
                <a:srgbClr val="1A2B79"/>
              </a:gs>
              <a:gs pos="100000">
                <a:srgbClr val="CBB1D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6" name="Oval 15">
            <a:extLst>
              <a:ext uri="{FF2B5EF4-FFF2-40B4-BE49-F238E27FC236}">
                <a16:creationId xmlns:a16="http://schemas.microsoft.com/office/drawing/2014/main" id="{5A2AFF8E-229B-9C49-B827-B99EDF6653CA}"/>
              </a:ext>
            </a:extLst>
          </p:cNvPr>
          <p:cNvSpPr/>
          <p:nvPr userDrawn="1"/>
        </p:nvSpPr>
        <p:spPr>
          <a:xfrm>
            <a:off x="320634" y="6504698"/>
            <a:ext cx="273692" cy="276531"/>
          </a:xfrm>
          <a:prstGeom prst="ellips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fld id="{AC21FB66-B330-7342-9F68-C6110AF7FE20}" type="slidenum">
              <a:rPr lang="en-US" sz="800" b="1" smtClean="0">
                <a:latin typeface="+mj-lt"/>
              </a:rPr>
              <a:t>‹#›</a:t>
            </a:fld>
            <a:endParaRPr lang="en-US" sz="800" b="1">
              <a:latin typeface="+mj-lt"/>
            </a:endParaRPr>
          </a:p>
        </p:txBody>
      </p:sp>
      <p:sp>
        <p:nvSpPr>
          <p:cNvPr id="18" name="Title 6">
            <a:extLst>
              <a:ext uri="{FF2B5EF4-FFF2-40B4-BE49-F238E27FC236}">
                <a16:creationId xmlns:a16="http://schemas.microsoft.com/office/drawing/2014/main" id="{288F9CC5-E24C-3441-801D-42A99C3F7F5D}"/>
              </a:ext>
            </a:extLst>
          </p:cNvPr>
          <p:cNvSpPr>
            <a:spLocks noGrp="1"/>
          </p:cNvSpPr>
          <p:nvPr>
            <p:ph type="title"/>
          </p:nvPr>
        </p:nvSpPr>
        <p:spPr>
          <a:xfrm>
            <a:off x="320635" y="109505"/>
            <a:ext cx="11542817" cy="807889"/>
          </a:xfrm>
          <a:prstGeom prst="rect">
            <a:avLst/>
          </a:prstGeom>
        </p:spPr>
        <p:txBody>
          <a:bodyPr anchor="ctr">
            <a:normAutofit/>
          </a:bodyPr>
          <a:lstStyle>
            <a:lvl1pPr>
              <a:defRPr sz="2666">
                <a:solidFill>
                  <a:srgbClr val="00ADBB"/>
                </a:solidFill>
              </a:defRPr>
            </a:lvl1pPr>
          </a:lstStyle>
          <a:p>
            <a:r>
              <a:rPr lang="en-US"/>
              <a:t>Click to edit Master title style</a:t>
            </a:r>
          </a:p>
        </p:txBody>
      </p:sp>
      <p:sp>
        <p:nvSpPr>
          <p:cNvPr id="5" name="TextBox 4">
            <a:extLst>
              <a:ext uri="{FF2B5EF4-FFF2-40B4-BE49-F238E27FC236}">
                <a16:creationId xmlns:a16="http://schemas.microsoft.com/office/drawing/2014/main" id="{3A7B41A3-06CC-45B8-C7F9-F198F350172E}"/>
              </a:ext>
            </a:extLst>
          </p:cNvPr>
          <p:cNvSpPr txBox="1"/>
          <p:nvPr userDrawn="1"/>
        </p:nvSpPr>
        <p:spPr>
          <a:xfrm>
            <a:off x="655453" y="6505515"/>
            <a:ext cx="9577628" cy="256352"/>
          </a:xfrm>
          <a:prstGeom prst="rect">
            <a:avLst/>
          </a:prstGeom>
          <a:noFill/>
        </p:spPr>
        <p:txBody>
          <a:bodyPr wrap="square">
            <a:spAutoFit/>
          </a:bodyPr>
          <a:lstStyle/>
          <a:p>
            <a:r>
              <a:rPr lang="en-US" sz="1066" b="1">
                <a:solidFill>
                  <a:schemeClr val="bg1"/>
                </a:solidFill>
              </a:rPr>
              <a:t>Please see Important Safety Information, including BOXED WARNING on CRS and ICANS, on slides </a:t>
            </a:r>
            <a:r>
              <a:rPr lang="en-US" sz="1050" b="1">
                <a:solidFill>
                  <a:schemeClr val="bg1"/>
                </a:solidFill>
              </a:rPr>
              <a:t>24 and 28</a:t>
            </a:r>
            <a:r>
              <a:rPr lang="en-US" sz="1066" b="1">
                <a:solidFill>
                  <a:schemeClr val="bg1"/>
                </a:solidFill>
              </a:rPr>
              <a:t> of this presentation.</a:t>
            </a:r>
          </a:p>
        </p:txBody>
      </p:sp>
      <p:pic>
        <p:nvPicPr>
          <p:cNvPr id="3" name="Graphic 2">
            <a:extLst>
              <a:ext uri="{FF2B5EF4-FFF2-40B4-BE49-F238E27FC236}">
                <a16:creationId xmlns:a16="http://schemas.microsoft.com/office/drawing/2014/main" id="{385A71F5-C8A9-1823-501C-02CE4698C53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0536" t="8012" r="10404" b="12928"/>
          <a:stretch/>
        </p:blipFill>
        <p:spPr>
          <a:xfrm>
            <a:off x="10068642" y="4957876"/>
            <a:ext cx="1848539" cy="1371486"/>
          </a:xfrm>
          <a:prstGeom prst="rect">
            <a:avLst/>
          </a:prstGeom>
        </p:spPr>
      </p:pic>
    </p:spTree>
    <p:custDataLst>
      <p:tags r:id="rId1"/>
    </p:custDataLst>
    <p:extLst>
      <p:ext uri="{BB962C8B-B14F-4D97-AF65-F5344CB8AC3E}">
        <p14:creationId xmlns:p14="http://schemas.microsoft.com/office/powerpoint/2010/main" val="2154603751"/>
      </p:ext>
    </p:extLst>
  </p:cSld>
  <p:clrMapOvr>
    <a:masterClrMapping/>
  </p:clrMapOvr>
  <p:extLst>
    <p:ext uri="{DCECCB84-F9BA-43D5-87BE-67443E8EF086}">
      <p15:sldGuideLst xmlns:p15="http://schemas.microsoft.com/office/powerpoint/2012/main">
        <p15:guide id="1" orient="horz" pos="4264">
          <p15:clr>
            <a:srgbClr val="FBAE40"/>
          </p15:clr>
        </p15:guide>
        <p15:guide id="2" pos="3839">
          <p15:clr>
            <a:srgbClr val="FBAE40"/>
          </p15:clr>
        </p15:guide>
        <p15:guide id="3" orient="horz" pos="41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icture without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430868"/>
            <a:ext cx="12192000" cy="4822752"/>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6" name="Title 1"/>
          <p:cNvSpPr>
            <a:spLocks noGrp="1"/>
          </p:cNvSpPr>
          <p:nvPr>
            <p:ph type="title"/>
          </p:nvPr>
        </p:nvSpPr>
        <p:spPr>
          <a:xfrm>
            <a:off x="338607" y="132561"/>
            <a:ext cx="11372911" cy="858040"/>
          </a:xfrm>
        </p:spPr>
        <p:txBody>
          <a:bodyPr/>
          <a:lstStyle>
            <a:lvl1pPr>
              <a:defRPr sz="3200"/>
            </a:lvl1pPr>
          </a:lstStyle>
          <a:p>
            <a:r>
              <a:rPr lang="en-US" altLang="en-US"/>
              <a:t>Click to edit Master title style</a:t>
            </a:r>
            <a:endParaRPr lang="en-US"/>
          </a:p>
        </p:txBody>
      </p:sp>
    </p:spTree>
    <p:extLst>
      <p:ext uri="{BB962C8B-B14F-4D97-AF65-F5344CB8AC3E}">
        <p14:creationId xmlns:p14="http://schemas.microsoft.com/office/powerpoint/2010/main" val="3687086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69370EC-0FCA-5BAE-44EE-BEB012E9030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936543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B715-DDCC-184D-B2D7-D091E66023EF}"/>
              </a:ext>
            </a:extLst>
          </p:cNvPr>
          <p:cNvSpPr>
            <a:spLocks noGrp="1"/>
          </p:cNvSpPr>
          <p:nvPr>
            <p:ph type="title"/>
          </p:nvPr>
        </p:nvSpPr>
        <p:spPr>
          <a:xfrm>
            <a:off x="699911" y="110074"/>
            <a:ext cx="10792179" cy="1138367"/>
          </a:xfr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E0A17520-171D-0642-9E2B-0F8E1436C9BB}"/>
              </a:ext>
            </a:extLst>
          </p:cNvPr>
          <p:cNvSpPr>
            <a:spLocks noGrp="1"/>
          </p:cNvSpPr>
          <p:nvPr>
            <p:ph type="sldNum" sz="quarter" idx="4"/>
          </p:nvPr>
        </p:nvSpPr>
        <p:spPr>
          <a:xfrm>
            <a:off x="11425287" y="6463722"/>
            <a:ext cx="699911" cy="284207"/>
          </a:xfrm>
          <a:prstGeom prst="rect">
            <a:avLst/>
          </a:prstGeom>
        </p:spPr>
        <p:txBody>
          <a:bodyPr lIns="182880" anchor="ctr"/>
          <a:lstStyle>
            <a:lvl1pPr algn="l">
              <a:defRPr sz="1200">
                <a:solidFill>
                  <a:schemeClr val="accent2"/>
                </a:solidFill>
              </a:defRPr>
            </a:lvl1pPr>
          </a:lstStyle>
          <a:p>
            <a:fld id="{2DB2551F-0F36-184F-87EE-E0604C929E46}" type="slidenum">
              <a:rPr lang="en-US" smtClean="0"/>
              <a:pPr/>
              <a:t>‹#›</a:t>
            </a:fld>
            <a:endParaRPr lang="en-US"/>
          </a:p>
        </p:txBody>
      </p:sp>
      <p:sp>
        <p:nvSpPr>
          <p:cNvPr id="5" name="Text Placeholder 4">
            <a:extLst>
              <a:ext uri="{FF2B5EF4-FFF2-40B4-BE49-F238E27FC236}">
                <a16:creationId xmlns:a16="http://schemas.microsoft.com/office/drawing/2014/main" id="{F39B6D79-1C47-B44F-8CCD-365B5D26CC50}"/>
              </a:ext>
            </a:extLst>
          </p:cNvPr>
          <p:cNvSpPr>
            <a:spLocks noGrp="1"/>
          </p:cNvSpPr>
          <p:nvPr>
            <p:ph type="body" sz="quarter" idx="10"/>
          </p:nvPr>
        </p:nvSpPr>
        <p:spPr>
          <a:xfrm>
            <a:off x="699911" y="6197601"/>
            <a:ext cx="6923403" cy="550329"/>
          </a:xfrm>
        </p:spPr>
        <p:txBody>
          <a:bodyPr anchor="b">
            <a:noAutofit/>
          </a:bodyPr>
          <a:lstStyle>
            <a:lvl1pPr marL="0" indent="0">
              <a:spcAft>
                <a:spcPts val="0"/>
              </a:spcAft>
              <a:buNone/>
              <a:defRPr sz="10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US"/>
              <a:t>Click to edit Master text styles</a:t>
            </a:r>
          </a:p>
        </p:txBody>
      </p:sp>
    </p:spTree>
    <p:extLst>
      <p:ext uri="{BB962C8B-B14F-4D97-AF65-F5344CB8AC3E}">
        <p14:creationId xmlns:p14="http://schemas.microsoft.com/office/powerpoint/2010/main" val="3451137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69426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4062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35117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5A11942B-E38F-D79B-FAB4-CCA4B14117CA}"/>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478096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2713125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960668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6895611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037485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869405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39461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70608BA-2306-FFFF-3C7F-0C3922A4C89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47489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258067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9984702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2008853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614674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2133525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9" name="Rectangle 1033"/>
          <p:cNvSpPr>
            <a:spLocks noChangeArrowheads="1"/>
          </p:cNvSpPr>
          <p:nvPr userDrawn="1"/>
        </p:nvSpPr>
        <p:spPr bwMode="auto">
          <a:xfrm>
            <a:off x="0" y="1441450"/>
            <a:ext cx="12192000" cy="5416550"/>
          </a:xfrm>
          <a:prstGeom prst="rect">
            <a:avLst/>
          </a:prstGeom>
          <a:solidFill>
            <a:srgbClr val="2897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rIns="91437"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p>
        </p:txBody>
      </p:sp>
      <p:sp>
        <p:nvSpPr>
          <p:cNvPr id="8" name="Rectangle 1033"/>
          <p:cNvSpPr>
            <a:spLocks noChangeArrowheads="1"/>
          </p:cNvSpPr>
          <p:nvPr userDrawn="1"/>
        </p:nvSpPr>
        <p:spPr bwMode="auto">
          <a:xfrm>
            <a:off x="0" y="1441450"/>
            <a:ext cx="12192000" cy="5416550"/>
          </a:xfrm>
          <a:prstGeom prst="rect">
            <a:avLst/>
          </a:prstGeom>
          <a:solidFill>
            <a:srgbClr val="EEA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rIns="91437"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p>
        </p:txBody>
      </p:sp>
      <p:sp>
        <p:nvSpPr>
          <p:cNvPr id="7" name="Rectangle 1033"/>
          <p:cNvSpPr>
            <a:spLocks noChangeArrowheads="1"/>
          </p:cNvSpPr>
          <p:nvPr userDrawn="1"/>
        </p:nvSpPr>
        <p:spPr bwMode="auto">
          <a:xfrm>
            <a:off x="0" y="1441450"/>
            <a:ext cx="12192000" cy="5416550"/>
          </a:xfrm>
          <a:prstGeom prst="rect">
            <a:avLst/>
          </a:prstGeom>
          <a:solidFill>
            <a:srgbClr val="2CC3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rIns="91437"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p>
        </p:txBody>
      </p:sp>
      <p:sp>
        <p:nvSpPr>
          <p:cNvPr id="4" name="Rectangle 1033"/>
          <p:cNvSpPr>
            <a:spLocks noChangeArrowheads="1"/>
          </p:cNvSpPr>
          <p:nvPr userDrawn="1"/>
        </p:nvSpPr>
        <p:spPr bwMode="auto">
          <a:xfrm>
            <a:off x="0" y="1441450"/>
            <a:ext cx="12192000" cy="5416550"/>
          </a:xfrm>
          <a:prstGeom prst="rect">
            <a:avLst/>
          </a:prstGeom>
          <a:solidFill>
            <a:srgbClr val="296D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rIns="91437"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p>
        </p:txBody>
      </p:sp>
      <p:sp>
        <p:nvSpPr>
          <p:cNvPr id="10" name="Title 1"/>
          <p:cNvSpPr>
            <a:spLocks noGrp="1"/>
          </p:cNvSpPr>
          <p:nvPr>
            <p:ph type="title"/>
          </p:nvPr>
        </p:nvSpPr>
        <p:spPr>
          <a:xfrm>
            <a:off x="458076" y="4332633"/>
            <a:ext cx="10363200" cy="1362075"/>
          </a:xfrm>
        </p:spPr>
        <p:txBody>
          <a:bodyPr anchor="t"/>
          <a:lstStyle>
            <a:lvl1pPr algn="l">
              <a:defRPr sz="3600" b="1" cap="none" baseline="0">
                <a:solidFill>
                  <a:schemeClr val="bg1"/>
                </a:solidFill>
              </a:defRPr>
            </a:lvl1pPr>
          </a:lstStyle>
          <a:p>
            <a:r>
              <a:rPr lang="en-US"/>
              <a:t>Click to edit Master title style</a:t>
            </a:r>
          </a:p>
        </p:txBody>
      </p:sp>
      <p:sp>
        <p:nvSpPr>
          <p:cNvPr id="11" name="Text Placeholder 2"/>
          <p:cNvSpPr>
            <a:spLocks noGrp="1"/>
          </p:cNvSpPr>
          <p:nvPr>
            <p:ph type="body" idx="1"/>
          </p:nvPr>
        </p:nvSpPr>
        <p:spPr>
          <a:xfrm>
            <a:off x="458076" y="3062685"/>
            <a:ext cx="10363200" cy="1170765"/>
          </a:xfrm>
        </p:spPr>
        <p:txBody>
          <a:bodyPr anchor="b"/>
          <a:lstStyle>
            <a:lvl1pPr marL="0" indent="0">
              <a:buNone/>
              <a:defRPr sz="24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13" name="Picture 1" descr="pri_reg_2c_rgb_tm">
            <a:extLst>
              <a:ext uri="{FF2B5EF4-FFF2-40B4-BE49-F238E27FC236}">
                <a16:creationId xmlns:a16="http://schemas.microsoft.com/office/drawing/2014/main" id="{567CCB6B-70D1-4BD0-A4EE-EF7637EF92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82" y="166970"/>
            <a:ext cx="2013128" cy="11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335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725B-1383-B44F-BEF8-73B6958F9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9B77A-7070-C14A-8FBE-D4172F0982F9}"/>
              </a:ext>
            </a:extLst>
          </p:cNvPr>
          <p:cNvSpPr>
            <a:spLocks noGrp="1"/>
          </p:cNvSpPr>
          <p:nvPr>
            <p:ph sz="half" idx="1" hasCustomPrompt="1"/>
          </p:nvPr>
        </p:nvSpPr>
        <p:spPr>
          <a:xfrm>
            <a:off x="480059" y="1506071"/>
            <a:ext cx="5425259" cy="4037479"/>
          </a:xfrm>
        </p:spPr>
        <p:txBody>
          <a:bodyPr/>
          <a:lstStyle>
            <a:lvl1pPr>
              <a:buClr>
                <a:schemeClr val="accent1"/>
              </a:buClr>
              <a:defRPr>
                <a:solidFill>
                  <a:schemeClr val="tx1">
                    <a:lumMod val="85000"/>
                    <a:lumOff val="15000"/>
                  </a:schemeClr>
                </a:solidFill>
              </a:defRPr>
            </a:lvl1pPr>
            <a:lvl2pPr>
              <a:buClr>
                <a:schemeClr val="accent1"/>
              </a:buClr>
              <a:defRPr>
                <a:solidFill>
                  <a:schemeClr val="tx1">
                    <a:lumMod val="85000"/>
                    <a:lumOff val="15000"/>
                  </a:schemeClr>
                </a:solidFill>
              </a:defRPr>
            </a:lvl2pPr>
            <a:lvl3pPr>
              <a:buClr>
                <a:schemeClr val="accent1"/>
              </a:buClr>
              <a:defRPr>
                <a:solidFill>
                  <a:schemeClr val="tx1">
                    <a:lumMod val="85000"/>
                    <a:lumOff val="15000"/>
                  </a:schemeClr>
                </a:solidFill>
              </a:defRPr>
            </a:lvl3pPr>
            <a:lvl4pPr>
              <a:buClr>
                <a:schemeClr val="accent1"/>
              </a:buClr>
              <a:defRPr>
                <a:solidFill>
                  <a:schemeClr val="tx1">
                    <a:lumMod val="85000"/>
                    <a:lumOff val="15000"/>
                  </a:schemeClr>
                </a:solidFill>
              </a:defRPr>
            </a:lvl4pPr>
            <a:lvl5pPr>
              <a:buClr>
                <a:schemeClr val="accent1"/>
              </a:buCl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0184D4-CF48-F34A-A672-7C427DED3F6F}"/>
              </a:ext>
            </a:extLst>
          </p:cNvPr>
          <p:cNvSpPr>
            <a:spLocks noGrp="1"/>
          </p:cNvSpPr>
          <p:nvPr>
            <p:ph sz="half" idx="2"/>
          </p:nvPr>
        </p:nvSpPr>
        <p:spPr>
          <a:xfrm>
            <a:off x="6096000" y="1506071"/>
            <a:ext cx="5684958" cy="4037479"/>
          </a:xfrm>
        </p:spPr>
        <p:txBody>
          <a:bodyPr/>
          <a:lstStyle>
            <a:lvl1pPr>
              <a:buClr>
                <a:schemeClr val="accent1"/>
              </a:buClr>
              <a:defRPr>
                <a:solidFill>
                  <a:schemeClr val="tx1">
                    <a:lumMod val="85000"/>
                    <a:lumOff val="15000"/>
                  </a:schemeClr>
                </a:solidFill>
              </a:defRPr>
            </a:lvl1pPr>
            <a:lvl2pPr>
              <a:buClr>
                <a:schemeClr val="accent1"/>
              </a:buClr>
              <a:defRPr>
                <a:solidFill>
                  <a:schemeClr val="tx1">
                    <a:lumMod val="85000"/>
                    <a:lumOff val="15000"/>
                  </a:schemeClr>
                </a:solidFill>
              </a:defRPr>
            </a:lvl2pPr>
            <a:lvl3pPr>
              <a:buClr>
                <a:schemeClr val="accent1"/>
              </a:buClr>
              <a:defRPr>
                <a:solidFill>
                  <a:schemeClr val="tx1">
                    <a:lumMod val="85000"/>
                    <a:lumOff val="15000"/>
                  </a:schemeClr>
                </a:solidFill>
              </a:defRPr>
            </a:lvl3pPr>
            <a:lvl4pPr>
              <a:buClr>
                <a:schemeClr val="accent1"/>
              </a:buClr>
              <a:defRPr>
                <a:solidFill>
                  <a:schemeClr val="tx1">
                    <a:lumMod val="85000"/>
                    <a:lumOff val="15000"/>
                  </a:schemeClr>
                </a:solidFill>
              </a:defRPr>
            </a:lvl4pPr>
            <a:lvl5pPr>
              <a:buClr>
                <a:schemeClr val="accent1"/>
              </a:buCl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92B7FAA-3B35-4645-A3C0-EB50225C76B8}"/>
              </a:ext>
            </a:extLst>
          </p:cNvPr>
          <p:cNvSpPr>
            <a:spLocks noGrp="1"/>
          </p:cNvSpPr>
          <p:nvPr>
            <p:ph type="sldNum" sz="quarter" idx="12"/>
          </p:nvPr>
        </p:nvSpPr>
        <p:spPr>
          <a:xfrm>
            <a:off x="11651695" y="6492875"/>
            <a:ext cx="540305" cy="365125"/>
          </a:xfrm>
          <a:prstGeom prst="rect">
            <a:avLst/>
          </a:prstGeom>
        </p:spPr>
        <p:txBody>
          <a:bodyPr/>
          <a:lstStyle/>
          <a:p>
            <a:fld id="{56B3F0F6-E8D7-9C4B-A56C-71997626A099}" type="slidenum">
              <a:rPr lang="en-US" smtClean="0"/>
              <a:t>‹#›</a:t>
            </a:fld>
            <a:endParaRPr lang="en-US"/>
          </a:p>
        </p:txBody>
      </p:sp>
    </p:spTree>
    <p:extLst>
      <p:ext uri="{BB962C8B-B14F-4D97-AF65-F5344CB8AC3E}">
        <p14:creationId xmlns:p14="http://schemas.microsoft.com/office/powerpoint/2010/main" val="37234937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64EC20E7-971B-9C32-398B-8F11BAC3EEE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73691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E0B13-B254-A001-AAA6-0AEDEC99C851}"/>
              </a:ext>
            </a:extLst>
          </p:cNvPr>
          <p:cNvSpPr>
            <a:spLocks noGrp="1"/>
          </p:cNvSpPr>
          <p:nvPr>
            <p:ph type="ftr" sz="quarter" idx="11"/>
          </p:nvPr>
        </p:nvSpPr>
        <p:spPr/>
        <p:txBody>
          <a:bodyPr/>
          <a:lstStyle>
            <a:lvl1pPr>
              <a:defRPr sz="1000"/>
            </a:lvl1pPr>
          </a:lstStyle>
          <a:p>
            <a:endParaRPr lang="en-US"/>
          </a:p>
        </p:txBody>
      </p:sp>
    </p:spTree>
    <p:extLst>
      <p:ext uri="{BB962C8B-B14F-4D97-AF65-F5344CB8AC3E}">
        <p14:creationId xmlns:p14="http://schemas.microsoft.com/office/powerpoint/2010/main" val="292291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14E8-1787-8C3E-E82D-E9A3138BA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C39F4-7A27-DBE7-B2E9-B56AEC699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A3CCF-80CD-5106-0A11-19BD7CEC108D}"/>
              </a:ext>
            </a:extLst>
          </p:cNvPr>
          <p:cNvSpPr>
            <a:spLocks noGrp="1"/>
          </p:cNvSpPr>
          <p:nvPr>
            <p:ph type="dt" sz="half" idx="10"/>
          </p:nvPr>
        </p:nvSpPr>
        <p:spPr/>
        <p:txBody>
          <a:bodyPr/>
          <a:lstStyle/>
          <a:p>
            <a:fld id="{27C9DF6B-33CF-3F42-B930-AFCAC22BACA8}" type="datetimeFigureOut">
              <a:rPr lang="en-US" smtClean="0"/>
              <a:t>7/22/2025</a:t>
            </a:fld>
            <a:endParaRPr lang="en-US"/>
          </a:p>
        </p:txBody>
      </p:sp>
      <p:sp>
        <p:nvSpPr>
          <p:cNvPr id="5" name="Footer Placeholder 4">
            <a:extLst>
              <a:ext uri="{FF2B5EF4-FFF2-40B4-BE49-F238E27FC236}">
                <a16:creationId xmlns:a16="http://schemas.microsoft.com/office/drawing/2014/main" id="{259E31F0-49F6-C72F-C6DD-573799103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A28FA-0628-B0DD-28DC-31C1A54246B8}"/>
              </a:ext>
            </a:extLst>
          </p:cNvPr>
          <p:cNvSpPr>
            <a:spLocks noGrp="1"/>
          </p:cNvSpPr>
          <p:nvPr>
            <p:ph type="sldNum" sz="quarter" idx="12"/>
          </p:nvPr>
        </p:nvSpPr>
        <p:spPr/>
        <p:txBody>
          <a:bodyPr/>
          <a:lstStyle/>
          <a:p>
            <a:fld id="{872EEFA7-5DC5-6846-8E7B-0B6F149FD5E5}" type="slidenum">
              <a:rPr lang="en-US" smtClean="0"/>
              <a:t>‹#›</a:t>
            </a:fld>
            <a:endParaRPr lang="en-US"/>
          </a:p>
        </p:txBody>
      </p:sp>
    </p:spTree>
    <p:extLst>
      <p:ext uri="{BB962C8B-B14F-4D97-AF65-F5344CB8AC3E}">
        <p14:creationId xmlns:p14="http://schemas.microsoft.com/office/powerpoint/2010/main" val="339748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88215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image" Target="../media/image1.png"/><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image" Target="../media/image3.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image" Target="../media/image2.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8" Type="http://schemas.openxmlformats.org/officeDocument/2006/relationships/slideLayout" Target="../slideLayouts/slideLayout38.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955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3608EC-7E77-9FBE-47B4-A289EEDCDA26}"/>
              </a:ext>
            </a:extLst>
          </p:cNvPr>
          <p:cNvSpPr/>
          <p:nvPr userDrawn="1"/>
        </p:nvSpPr>
        <p:spPr>
          <a:xfrm>
            <a:off x="1057197" y="6311899"/>
            <a:ext cx="11134803" cy="546101"/>
          </a:xfrm>
          <a:prstGeom prst="rect">
            <a:avLst/>
          </a:prstGeom>
          <a:gradFill flip="none" rotWithShape="1">
            <a:gsLst>
              <a:gs pos="0">
                <a:schemeClr val="accent1"/>
              </a:gs>
              <a:gs pos="86000">
                <a:schemeClr val="tx2"/>
              </a:gs>
            </a:gsLst>
            <a:lin ang="108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640263" y="6311899"/>
            <a:ext cx="10427793" cy="546101"/>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a:p>
        </p:txBody>
      </p:sp>
      <p:sp>
        <p:nvSpPr>
          <p:cNvPr id="9" name="Delay 8">
            <a:extLst>
              <a:ext uri="{FF2B5EF4-FFF2-40B4-BE49-F238E27FC236}">
                <a16:creationId xmlns:a16="http://schemas.microsoft.com/office/drawing/2014/main" id="{A7CFC9E5-7337-DB8B-981A-7F8B6486125A}"/>
              </a:ext>
            </a:extLst>
          </p:cNvPr>
          <p:cNvSpPr/>
          <p:nvPr userDrawn="1"/>
        </p:nvSpPr>
        <p:spPr>
          <a:xfrm>
            <a:off x="-4317" y="6176962"/>
            <a:ext cx="1411700" cy="681037"/>
          </a:xfrm>
          <a:custGeom>
            <a:avLst/>
            <a:gdLst>
              <a:gd name="connsiteX0" fmla="*/ 0 w 748430"/>
              <a:gd name="connsiteY0" fmla="*/ 0 h 689139"/>
              <a:gd name="connsiteX1" fmla="*/ 374215 w 748430"/>
              <a:gd name="connsiteY1" fmla="*/ 0 h 689139"/>
              <a:gd name="connsiteX2" fmla="*/ 748430 w 748430"/>
              <a:gd name="connsiteY2" fmla="*/ 344570 h 689139"/>
              <a:gd name="connsiteX3" fmla="*/ 374215 w 748430"/>
              <a:gd name="connsiteY3" fmla="*/ 689140 h 689139"/>
              <a:gd name="connsiteX4" fmla="*/ 0 w 748430"/>
              <a:gd name="connsiteY4" fmla="*/ 689139 h 689139"/>
              <a:gd name="connsiteX5" fmla="*/ 0 w 748430"/>
              <a:gd name="connsiteY5" fmla="*/ 0 h 689139"/>
              <a:gd name="connsiteX0" fmla="*/ 1650124 w 2398554"/>
              <a:gd name="connsiteY0" fmla="*/ 0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650124 w 2398554"/>
              <a:gd name="connsiteY5" fmla="*/ 0 h 699650"/>
              <a:gd name="connsiteX0" fmla="*/ 0 w 2409064"/>
              <a:gd name="connsiteY0" fmla="*/ 10511 h 699650"/>
              <a:gd name="connsiteX1" fmla="*/ 2034849 w 2409064"/>
              <a:gd name="connsiteY1" fmla="*/ 0 h 699650"/>
              <a:gd name="connsiteX2" fmla="*/ 2409064 w 2409064"/>
              <a:gd name="connsiteY2" fmla="*/ 344570 h 699650"/>
              <a:gd name="connsiteX3" fmla="*/ 2034849 w 2409064"/>
              <a:gd name="connsiteY3" fmla="*/ 689140 h 699650"/>
              <a:gd name="connsiteX4" fmla="*/ 10510 w 2409064"/>
              <a:gd name="connsiteY4" fmla="*/ 699650 h 699650"/>
              <a:gd name="connsiteX5" fmla="*/ 0 w 2409064"/>
              <a:gd name="connsiteY5" fmla="*/ 10511 h 699650"/>
              <a:gd name="connsiteX0" fmla="*/ 1057075 w 2398554"/>
              <a:gd name="connsiteY0" fmla="*/ 1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057075 w 2398554"/>
              <a:gd name="connsiteY5" fmla="*/ 1 h 699650"/>
              <a:gd name="connsiteX0" fmla="*/ 19992 w 1361471"/>
              <a:gd name="connsiteY0" fmla="*/ 1 h 689140"/>
              <a:gd name="connsiteX1" fmla="*/ 987256 w 1361471"/>
              <a:gd name="connsiteY1" fmla="*/ 0 h 689140"/>
              <a:gd name="connsiteX2" fmla="*/ 1361471 w 1361471"/>
              <a:gd name="connsiteY2" fmla="*/ 344570 h 689140"/>
              <a:gd name="connsiteX3" fmla="*/ 987256 w 1361471"/>
              <a:gd name="connsiteY3" fmla="*/ 689140 h 689140"/>
              <a:gd name="connsiteX4" fmla="*/ 0 w 1361471"/>
              <a:gd name="connsiteY4" fmla="*/ 689140 h 689140"/>
              <a:gd name="connsiteX5" fmla="*/ 19992 w 1361471"/>
              <a:gd name="connsiteY5" fmla="*/ 1 h 689140"/>
              <a:gd name="connsiteX0" fmla="*/ 0 w 1365647"/>
              <a:gd name="connsiteY0" fmla="*/ 1 h 689140"/>
              <a:gd name="connsiteX1" fmla="*/ 991432 w 1365647"/>
              <a:gd name="connsiteY1" fmla="*/ 0 h 689140"/>
              <a:gd name="connsiteX2" fmla="*/ 1365647 w 1365647"/>
              <a:gd name="connsiteY2" fmla="*/ 344570 h 689140"/>
              <a:gd name="connsiteX3" fmla="*/ 991432 w 1365647"/>
              <a:gd name="connsiteY3" fmla="*/ 689140 h 689140"/>
              <a:gd name="connsiteX4" fmla="*/ 4176 w 1365647"/>
              <a:gd name="connsiteY4" fmla="*/ 689140 h 689140"/>
              <a:gd name="connsiteX5" fmla="*/ 0 w 1365647"/>
              <a:gd name="connsiteY5" fmla="*/ 1 h 68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647" h="689140">
                <a:moveTo>
                  <a:pt x="0" y="1"/>
                </a:moveTo>
                <a:lnTo>
                  <a:pt x="991432" y="0"/>
                </a:lnTo>
                <a:cubicBezTo>
                  <a:pt x="1198105" y="0"/>
                  <a:pt x="1365647" y="154269"/>
                  <a:pt x="1365647" y="344570"/>
                </a:cubicBezTo>
                <a:cubicBezTo>
                  <a:pt x="1365647" y="534871"/>
                  <a:pt x="1198105" y="689140"/>
                  <a:pt x="991432" y="689140"/>
                </a:cubicBezTo>
                <a:lnTo>
                  <a:pt x="4176" y="689140"/>
                </a:lnTo>
                <a:lnTo>
                  <a:pt x="0" y="1"/>
                </a:lnTo>
                <a:close/>
              </a:path>
            </a:pathLst>
          </a:custGeom>
          <a:solidFill>
            <a:schemeClr val="bg1"/>
          </a:solidFill>
          <a:ln>
            <a:noFill/>
          </a:ln>
          <a:effectLst>
            <a:outerShdw blurRad="76859"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9D4DC12-C41D-67BC-F969-5B1245AB794F}"/>
              </a:ext>
            </a:extLst>
          </p:cNvPr>
          <p:cNvPicPr>
            <a:picLocks noChangeAspect="1"/>
          </p:cNvPicPr>
          <p:nvPr userDrawn="1"/>
        </p:nvPicPr>
        <p:blipFill>
          <a:blip r:embed="rId14"/>
          <a:stretch>
            <a:fillRect/>
          </a:stretch>
        </p:blipFill>
        <p:spPr>
          <a:xfrm>
            <a:off x="123944" y="6263241"/>
            <a:ext cx="933253" cy="518474"/>
          </a:xfrm>
          <a:prstGeom prst="rect">
            <a:avLst/>
          </a:prstGeom>
        </p:spPr>
      </p:pic>
    </p:spTree>
    <p:extLst>
      <p:ext uri="{BB962C8B-B14F-4D97-AF65-F5344CB8AC3E}">
        <p14:creationId xmlns:p14="http://schemas.microsoft.com/office/powerpoint/2010/main" val="35408676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defTabSz="914400" rtl="0" eaLnBrk="1" latinLnBrk="0" hangingPunct="1">
        <a:lnSpc>
          <a:spcPct val="90000"/>
        </a:lnSpc>
        <a:spcBef>
          <a:spcPct val="0"/>
        </a:spcBef>
        <a:buNone/>
        <a:defRPr sz="40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alphaModFix amt="950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152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416735" y="6054437"/>
            <a:ext cx="10651322" cy="803564"/>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en-US"/>
          </a:p>
        </p:txBody>
      </p:sp>
      <p:pic>
        <p:nvPicPr>
          <p:cNvPr id="8" name="Picture 7">
            <a:extLst>
              <a:ext uri="{FF2B5EF4-FFF2-40B4-BE49-F238E27FC236}">
                <a16:creationId xmlns:a16="http://schemas.microsoft.com/office/drawing/2014/main" id="{69D4DC12-C41D-67BC-F969-5B1245AB794F}"/>
              </a:ext>
            </a:extLst>
          </p:cNvPr>
          <p:cNvPicPr>
            <a:picLocks noChangeAspect="1"/>
          </p:cNvPicPr>
          <p:nvPr/>
        </p:nvPicPr>
        <p:blipFill>
          <a:blip r:embed="rId22"/>
          <a:stretch>
            <a:fillRect/>
          </a:stretch>
        </p:blipFill>
        <p:spPr>
          <a:xfrm>
            <a:off x="123944" y="6263241"/>
            <a:ext cx="933253" cy="518474"/>
          </a:xfrm>
          <a:prstGeom prst="rect">
            <a:avLst/>
          </a:prstGeom>
        </p:spPr>
      </p:pic>
      <p:pic>
        <p:nvPicPr>
          <p:cNvPr id="10" name="Picture 9">
            <a:extLst>
              <a:ext uri="{FF2B5EF4-FFF2-40B4-BE49-F238E27FC236}">
                <a16:creationId xmlns:a16="http://schemas.microsoft.com/office/drawing/2014/main" id="{9437997A-0C1A-AD62-1D5B-6562168C07D0}"/>
              </a:ext>
            </a:extLst>
          </p:cNvPr>
          <p:cNvPicPr>
            <a:picLocks noChangeAspect="1"/>
          </p:cNvPicPr>
          <p:nvPr/>
        </p:nvPicPr>
        <p:blipFill>
          <a:blip r:embed="rId22"/>
          <a:stretch>
            <a:fillRect/>
          </a:stretch>
        </p:blipFill>
        <p:spPr>
          <a:xfrm>
            <a:off x="123944" y="6263241"/>
            <a:ext cx="933253" cy="518474"/>
          </a:xfrm>
          <a:prstGeom prst="rect">
            <a:avLst/>
          </a:prstGeom>
        </p:spPr>
      </p:pic>
      <p:sp>
        <p:nvSpPr>
          <p:cNvPr id="6" name="Delay 8">
            <a:extLst>
              <a:ext uri="{FF2B5EF4-FFF2-40B4-BE49-F238E27FC236}">
                <a16:creationId xmlns:a16="http://schemas.microsoft.com/office/drawing/2014/main" id="{02F5C107-B0FC-698F-7C01-6302A9028BFF}"/>
              </a:ext>
            </a:extLst>
          </p:cNvPr>
          <p:cNvSpPr/>
          <p:nvPr/>
        </p:nvSpPr>
        <p:spPr>
          <a:xfrm rot="5400000">
            <a:off x="214743" y="5839691"/>
            <a:ext cx="803565" cy="1233057"/>
          </a:xfrm>
          <a:prstGeom prst="round2Same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5" name="Picture 14" descr="A black and white logo&#10;&#10;Description automatically generated">
            <a:extLst>
              <a:ext uri="{FF2B5EF4-FFF2-40B4-BE49-F238E27FC236}">
                <a16:creationId xmlns:a16="http://schemas.microsoft.com/office/drawing/2014/main" id="{65473B07-2FFA-87D7-A098-DBC746B5DA54}"/>
              </a:ext>
            </a:extLst>
          </p:cNvPr>
          <p:cNvPicPr>
            <a:picLocks noChangeAspect="1"/>
          </p:cNvPicPr>
          <p:nvPr/>
        </p:nvPicPr>
        <p:blipFill>
          <a:blip r:embed="rId23"/>
          <a:stretch>
            <a:fillRect/>
          </a:stretch>
        </p:blipFill>
        <p:spPr>
          <a:xfrm>
            <a:off x="149033" y="6105335"/>
            <a:ext cx="908164" cy="701763"/>
          </a:xfrm>
          <a:prstGeom prst="rect">
            <a:avLst/>
          </a:prstGeom>
        </p:spPr>
      </p:pic>
    </p:spTree>
    <p:extLst>
      <p:ext uri="{BB962C8B-B14F-4D97-AF65-F5344CB8AC3E}">
        <p14:creationId xmlns:p14="http://schemas.microsoft.com/office/powerpoint/2010/main" val="171453683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Lst>
  <p:hf sldNum="0" hdr="0" dt="0"/>
  <p:txStyles>
    <p:titleStyle>
      <a:lvl1pPr algn="l" defTabSz="914400" rtl="0" eaLnBrk="1" latinLnBrk="0" hangingPunct="1">
        <a:lnSpc>
          <a:spcPct val="90000"/>
        </a:lnSpc>
        <a:spcBef>
          <a:spcPct val="0"/>
        </a:spcBef>
        <a:buNone/>
        <a:defRPr sz="36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9">
            <a:alphaModFix amt="950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152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416735" y="6054437"/>
            <a:ext cx="10651322" cy="803564"/>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en-US"/>
          </a:p>
        </p:txBody>
      </p:sp>
      <p:pic>
        <p:nvPicPr>
          <p:cNvPr id="8" name="Picture 7">
            <a:extLst>
              <a:ext uri="{FF2B5EF4-FFF2-40B4-BE49-F238E27FC236}">
                <a16:creationId xmlns:a16="http://schemas.microsoft.com/office/drawing/2014/main" id="{69D4DC12-C41D-67BC-F969-5B1245AB794F}"/>
              </a:ext>
            </a:extLst>
          </p:cNvPr>
          <p:cNvPicPr>
            <a:picLocks noChangeAspect="1"/>
          </p:cNvPicPr>
          <p:nvPr/>
        </p:nvPicPr>
        <p:blipFill>
          <a:blip r:embed="rId40"/>
          <a:stretch>
            <a:fillRect/>
          </a:stretch>
        </p:blipFill>
        <p:spPr>
          <a:xfrm>
            <a:off x="123944" y="6263241"/>
            <a:ext cx="933253" cy="518474"/>
          </a:xfrm>
          <a:prstGeom prst="rect">
            <a:avLst/>
          </a:prstGeom>
        </p:spPr>
      </p:pic>
      <p:pic>
        <p:nvPicPr>
          <p:cNvPr id="10" name="Picture 9">
            <a:extLst>
              <a:ext uri="{FF2B5EF4-FFF2-40B4-BE49-F238E27FC236}">
                <a16:creationId xmlns:a16="http://schemas.microsoft.com/office/drawing/2014/main" id="{9437997A-0C1A-AD62-1D5B-6562168C07D0}"/>
              </a:ext>
            </a:extLst>
          </p:cNvPr>
          <p:cNvPicPr>
            <a:picLocks noChangeAspect="1"/>
          </p:cNvPicPr>
          <p:nvPr/>
        </p:nvPicPr>
        <p:blipFill>
          <a:blip r:embed="rId40"/>
          <a:stretch>
            <a:fillRect/>
          </a:stretch>
        </p:blipFill>
        <p:spPr>
          <a:xfrm>
            <a:off x="123944" y="6263241"/>
            <a:ext cx="933253" cy="518474"/>
          </a:xfrm>
          <a:prstGeom prst="rect">
            <a:avLst/>
          </a:prstGeom>
        </p:spPr>
      </p:pic>
      <p:sp>
        <p:nvSpPr>
          <p:cNvPr id="6" name="Delay 8">
            <a:extLst>
              <a:ext uri="{FF2B5EF4-FFF2-40B4-BE49-F238E27FC236}">
                <a16:creationId xmlns:a16="http://schemas.microsoft.com/office/drawing/2014/main" id="{02F5C107-B0FC-698F-7C01-6302A9028BFF}"/>
              </a:ext>
            </a:extLst>
          </p:cNvPr>
          <p:cNvSpPr/>
          <p:nvPr/>
        </p:nvSpPr>
        <p:spPr>
          <a:xfrm rot="5400000">
            <a:off x="214743" y="5839691"/>
            <a:ext cx="803565" cy="1233057"/>
          </a:xfrm>
          <a:prstGeom prst="round2Same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5" name="Picture 14" descr="A black and white logo&#10;&#10;Description automatically generated">
            <a:extLst>
              <a:ext uri="{FF2B5EF4-FFF2-40B4-BE49-F238E27FC236}">
                <a16:creationId xmlns:a16="http://schemas.microsoft.com/office/drawing/2014/main" id="{65473B07-2FFA-87D7-A098-DBC746B5DA54}"/>
              </a:ext>
            </a:extLst>
          </p:cNvPr>
          <p:cNvPicPr>
            <a:picLocks noChangeAspect="1"/>
          </p:cNvPicPr>
          <p:nvPr/>
        </p:nvPicPr>
        <p:blipFill>
          <a:blip r:embed="rId41"/>
          <a:stretch>
            <a:fillRect/>
          </a:stretch>
        </p:blipFill>
        <p:spPr>
          <a:xfrm>
            <a:off x="149033" y="6105335"/>
            <a:ext cx="908164" cy="701763"/>
          </a:xfrm>
          <a:prstGeom prst="rect">
            <a:avLst/>
          </a:prstGeom>
        </p:spPr>
      </p:pic>
    </p:spTree>
    <p:extLst>
      <p:ext uri="{BB962C8B-B14F-4D97-AF65-F5344CB8AC3E}">
        <p14:creationId xmlns:p14="http://schemas.microsoft.com/office/powerpoint/2010/main" val="4211172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684" r:id="rId35"/>
    <p:sldLayoutId id="2147483693" r:id="rId36"/>
    <p:sldLayoutId id="2147483721" r:id="rId37"/>
  </p:sldLayoutIdLst>
  <p:txStyles>
    <p:titleStyle>
      <a:lvl1pPr algn="l" defTabSz="914400" rtl="0" eaLnBrk="1" latinLnBrk="0" hangingPunct="1">
        <a:lnSpc>
          <a:spcPct val="90000"/>
        </a:lnSpc>
        <a:spcBef>
          <a:spcPct val="0"/>
        </a:spcBef>
        <a:buNone/>
        <a:defRPr sz="36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5.x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lorful structure&#10;&#10;AI-generated content may be incorrect.">
            <a:extLst>
              <a:ext uri="{FF2B5EF4-FFF2-40B4-BE49-F238E27FC236}">
                <a16:creationId xmlns:a16="http://schemas.microsoft.com/office/drawing/2014/main" id="{C0184ED8-E9D0-D74B-D277-1E8031FA03A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5971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3400-2A90-413F-ADCA-213288F22178}"/>
              </a:ext>
            </a:extLst>
          </p:cNvPr>
          <p:cNvSpPr>
            <a:spLocks noGrp="1"/>
          </p:cNvSpPr>
          <p:nvPr>
            <p:ph type="title"/>
          </p:nvPr>
        </p:nvSpPr>
        <p:spPr/>
        <p:txBody>
          <a:bodyPr/>
          <a:lstStyle/>
          <a:p>
            <a:r>
              <a:rPr lang="en-US"/>
              <a:t>POD24/Transformation (Continued)</a:t>
            </a:r>
          </a:p>
        </p:txBody>
      </p:sp>
      <p:sp>
        <p:nvSpPr>
          <p:cNvPr id="8" name="Content Placeholder 2">
            <a:extLst>
              <a:ext uri="{FF2B5EF4-FFF2-40B4-BE49-F238E27FC236}">
                <a16:creationId xmlns:a16="http://schemas.microsoft.com/office/drawing/2014/main" id="{44499F4B-B1D0-9736-BB09-E394E9DDED75}"/>
              </a:ext>
            </a:extLst>
          </p:cNvPr>
          <p:cNvSpPr>
            <a:spLocks noGrp="1"/>
          </p:cNvSpPr>
          <p:nvPr>
            <p:ph sz="half" idx="1"/>
          </p:nvPr>
        </p:nvSpPr>
        <p:spPr/>
        <p:txBody>
          <a:bodyPr>
            <a:normAutofit/>
          </a:bodyPr>
          <a:lstStyle/>
          <a:p>
            <a:pPr>
              <a:buFont typeface="Arial" panose="020B0604020202020204" pitchFamily="34" charset="0"/>
              <a:buChar char="•"/>
            </a:pPr>
            <a:r>
              <a:rPr lang="en-US" sz="2400"/>
              <a:t>Data suggests that a portion of early relapsing patients have transformed DLBCL (</a:t>
            </a:r>
            <a:r>
              <a:rPr lang="en-US" sz="2400" err="1"/>
              <a:t>tDLBCL</a:t>
            </a:r>
            <a:r>
              <a:rPr lang="en-US" sz="2400"/>
              <a:t>)</a:t>
            </a:r>
          </a:p>
          <a:p>
            <a:pPr>
              <a:buFont typeface="Arial" panose="020B0604020202020204" pitchFamily="34" charset="0"/>
              <a:buChar char="•"/>
            </a:pPr>
            <a:r>
              <a:rPr lang="en-US" sz="2400"/>
              <a:t>Highlights the need to biopsy early relapsing patients to confirm/rule out transformation</a:t>
            </a:r>
          </a:p>
          <a:p>
            <a:r>
              <a:rPr lang="en-US" sz="2400"/>
              <a:t>Historically, patients with transformed disease have poor survival outcomes, although more contemporary data suggests outcomes are more promising</a:t>
            </a:r>
            <a:r>
              <a:rPr lang="en-US" sz="2400" baseline="30000"/>
              <a:t>1-3</a:t>
            </a:r>
            <a:endParaRPr lang="en-US" sz="2400"/>
          </a:p>
        </p:txBody>
      </p:sp>
      <p:sp>
        <p:nvSpPr>
          <p:cNvPr id="4" name="Content Placeholder 3">
            <a:extLst>
              <a:ext uri="{FF2B5EF4-FFF2-40B4-BE49-F238E27FC236}">
                <a16:creationId xmlns:a16="http://schemas.microsoft.com/office/drawing/2014/main" id="{6014063F-0B89-4CCB-BCDB-2998FB1301D1}"/>
              </a:ext>
            </a:extLst>
          </p:cNvPr>
          <p:cNvSpPr>
            <a:spLocks noGrp="1"/>
          </p:cNvSpPr>
          <p:nvPr>
            <p:ph sz="half" idx="2"/>
          </p:nvPr>
        </p:nvSpPr>
        <p:spPr/>
        <p:txBody>
          <a:bodyPr>
            <a:normAutofit/>
          </a:bodyPr>
          <a:lstStyle/>
          <a:p>
            <a:r>
              <a:rPr lang="en-US" sz="2400"/>
              <a:t>When transformation occurs, patients should be treated like they have de novo DLBCL </a:t>
            </a:r>
          </a:p>
          <a:p>
            <a:pPr lvl="1"/>
            <a:r>
              <a:rPr lang="en-US" sz="2000"/>
              <a:t>Treatment should depend on what and how much chemotherapy has been given previously, including amount of anthracycline exposure </a:t>
            </a:r>
          </a:p>
          <a:p>
            <a:pPr lvl="1"/>
            <a:r>
              <a:rPr lang="en-US" sz="2000"/>
              <a:t>Most clinicians advocate for consolidation ASCT if patients respond to chemotherapy</a:t>
            </a:r>
          </a:p>
        </p:txBody>
      </p:sp>
      <p:sp>
        <p:nvSpPr>
          <p:cNvPr id="3" name="TextBox 2">
            <a:extLst>
              <a:ext uri="{FF2B5EF4-FFF2-40B4-BE49-F238E27FC236}">
                <a16:creationId xmlns:a16="http://schemas.microsoft.com/office/drawing/2014/main" id="{CE8989E7-898B-5D2B-61D6-1BE195B4F2A0}"/>
              </a:ext>
            </a:extLst>
          </p:cNvPr>
          <p:cNvSpPr txBox="1"/>
          <p:nvPr/>
        </p:nvSpPr>
        <p:spPr>
          <a:xfrm>
            <a:off x="1356420" y="6078187"/>
            <a:ext cx="9631559" cy="707886"/>
          </a:xfrm>
          <a:prstGeom prst="rect">
            <a:avLst/>
          </a:prstGeom>
          <a:noFill/>
        </p:spPr>
        <p:txBody>
          <a:bodyPr wrap="square" rtlCol="0">
            <a:spAutoFit/>
          </a:bodyPr>
          <a:lstStyle/>
          <a:p>
            <a:pPr marL="0" indent="0">
              <a:spcBef>
                <a:spcPts val="0"/>
              </a:spcBef>
              <a:spcAft>
                <a:spcPts val="0"/>
              </a:spcAft>
              <a:buNone/>
            </a:pPr>
            <a:r>
              <a:rPr lang="en-US" sz="1000">
                <a:solidFill>
                  <a:srgbClr val="212121"/>
                </a:solidFill>
                <a:cs typeface="Arial" panose="020B0604020202020204" pitchFamily="34" charset="0"/>
              </a:rPr>
              <a:t>ASCT, autologous stem cell transplantation; DLBCL, diffuse large B cell lymphoma; POD24, progression of disease within 2 years.</a:t>
            </a:r>
            <a:br>
              <a:rPr lang="en-US" sz="1000">
                <a:effectLst/>
                <a:ea typeface="Calibri" panose="020F0502020204030204" pitchFamily="34" charset="0"/>
                <a:cs typeface="Arial" panose="020B0604020202020204" pitchFamily="34" charset="0"/>
              </a:rPr>
            </a:br>
            <a:r>
              <a:rPr lang="en-US" sz="1000">
                <a:effectLst/>
                <a:ea typeface="Calibri" panose="020F0502020204030204" pitchFamily="34" charset="0"/>
                <a:cs typeface="Arial" panose="020B0604020202020204" pitchFamily="34" charset="0"/>
              </a:rPr>
              <a:t>1. Yuen AR, et al. </a:t>
            </a:r>
            <a:r>
              <a:rPr lang="en-US" sz="1000" i="1">
                <a:effectLst/>
                <a:ea typeface="Calibri" panose="020F0502020204030204" pitchFamily="34" charset="0"/>
                <a:cs typeface="Arial" panose="020B0604020202020204" pitchFamily="34" charset="0"/>
              </a:rPr>
              <a:t>J Clin Oncol</a:t>
            </a:r>
            <a:r>
              <a:rPr lang="en-US" sz="1000">
                <a:effectLst/>
                <a:ea typeface="Calibri" panose="020F0502020204030204" pitchFamily="34" charset="0"/>
                <a:cs typeface="Arial" panose="020B0604020202020204" pitchFamily="34" charset="0"/>
              </a:rPr>
              <a:t>. 1995;13(7):1726-1733.</a:t>
            </a:r>
          </a:p>
          <a:p>
            <a:pPr marR="0">
              <a:spcBef>
                <a:spcPts val="0"/>
              </a:spcBef>
              <a:spcAft>
                <a:spcPts val="0"/>
              </a:spcAft>
            </a:pPr>
            <a:r>
              <a:rPr lang="en-US" sz="1000">
                <a:effectLst/>
                <a:ea typeface="Calibri" panose="020F0502020204030204" pitchFamily="34" charset="0"/>
                <a:cs typeface="Arial" panose="020B0604020202020204" pitchFamily="34" charset="0"/>
              </a:rPr>
              <a:t>2. Al-</a:t>
            </a:r>
            <a:r>
              <a:rPr lang="en-US" sz="1000" err="1">
                <a:effectLst/>
                <a:ea typeface="Calibri" panose="020F0502020204030204" pitchFamily="34" charset="0"/>
                <a:cs typeface="Arial" panose="020B0604020202020204" pitchFamily="34" charset="0"/>
              </a:rPr>
              <a:t>Tourah</a:t>
            </a:r>
            <a:r>
              <a:rPr lang="en-US" sz="1000">
                <a:effectLst/>
                <a:ea typeface="Calibri" panose="020F0502020204030204" pitchFamily="34" charset="0"/>
                <a:cs typeface="Arial" panose="020B0604020202020204" pitchFamily="34" charset="0"/>
              </a:rPr>
              <a:t> AJ, et al. </a:t>
            </a:r>
            <a:r>
              <a:rPr lang="en-US" sz="1000" i="1">
                <a:effectLst/>
                <a:ea typeface="Calibri" panose="020F0502020204030204" pitchFamily="34" charset="0"/>
                <a:cs typeface="Arial" panose="020B0604020202020204" pitchFamily="34" charset="0"/>
              </a:rPr>
              <a:t>J Clin</a:t>
            </a:r>
            <a:r>
              <a:rPr lang="en-US" sz="1000">
                <a:effectLst/>
                <a:ea typeface="Calibri" panose="020F0502020204030204" pitchFamily="34" charset="0"/>
                <a:cs typeface="Arial" panose="020B0604020202020204" pitchFamily="34" charset="0"/>
              </a:rPr>
              <a:t> </a:t>
            </a:r>
            <a:r>
              <a:rPr lang="en-US" sz="1000" i="1">
                <a:effectLst/>
                <a:ea typeface="Calibri" panose="020F0502020204030204" pitchFamily="34" charset="0"/>
                <a:cs typeface="Arial" panose="020B0604020202020204" pitchFamily="34" charset="0"/>
              </a:rPr>
              <a:t>Oncol</a:t>
            </a:r>
            <a:r>
              <a:rPr lang="en-US" sz="1000">
                <a:effectLst/>
                <a:ea typeface="Calibri" panose="020F0502020204030204" pitchFamily="34" charset="0"/>
                <a:cs typeface="Arial" panose="020B0604020202020204" pitchFamily="34" charset="0"/>
              </a:rPr>
              <a:t>. 2008;26(32):5165-5169.</a:t>
            </a:r>
          </a:p>
          <a:p>
            <a:pPr marR="0">
              <a:spcBef>
                <a:spcPts val="0"/>
              </a:spcBef>
              <a:spcAft>
                <a:spcPts val="0"/>
              </a:spcAft>
            </a:pPr>
            <a:r>
              <a:rPr lang="en-US" sz="1000">
                <a:effectLst/>
                <a:ea typeface="Calibri" panose="020F0502020204030204" pitchFamily="34" charset="0"/>
                <a:cs typeface="Arial" panose="020B0604020202020204" pitchFamily="34" charset="0"/>
              </a:rPr>
              <a:t>3. Link BK, et al. </a:t>
            </a:r>
            <a:r>
              <a:rPr lang="en-US" sz="1000" i="1">
                <a:effectLst/>
                <a:ea typeface="Calibri" panose="020F0502020204030204" pitchFamily="34" charset="0"/>
                <a:cs typeface="Arial" panose="020B0604020202020204" pitchFamily="34" charset="0"/>
              </a:rPr>
              <a:t>J Clin Oncol</a:t>
            </a:r>
            <a:r>
              <a:rPr lang="en-US" sz="1000">
                <a:effectLst/>
                <a:ea typeface="Calibri" panose="020F0502020204030204" pitchFamily="34" charset="0"/>
                <a:cs typeface="Arial" panose="020B0604020202020204" pitchFamily="34" charset="0"/>
              </a:rPr>
              <a:t>. 2013;31(26):3272-3278.</a:t>
            </a:r>
          </a:p>
        </p:txBody>
      </p:sp>
    </p:spTree>
    <p:extLst>
      <p:ext uri="{BB962C8B-B14F-4D97-AF65-F5344CB8AC3E}">
        <p14:creationId xmlns:p14="http://schemas.microsoft.com/office/powerpoint/2010/main" val="241738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E86DAC-130B-1D4E-072B-3235412E675C}"/>
              </a:ext>
            </a:extLst>
          </p:cNvPr>
          <p:cNvSpPr>
            <a:spLocks noGrp="1"/>
          </p:cNvSpPr>
          <p:nvPr>
            <p:ph type="ctrTitle"/>
          </p:nvPr>
        </p:nvSpPr>
        <p:spPr>
          <a:xfrm>
            <a:off x="1524000" y="1122363"/>
            <a:ext cx="9144000" cy="2387600"/>
          </a:xfrm>
        </p:spPr>
        <p:txBody>
          <a:bodyPr>
            <a:normAutofit fontScale="90000"/>
          </a:bodyPr>
          <a:lstStyle/>
          <a:p>
            <a:r>
              <a:rPr lang="en-US"/>
              <a:t>Developing Evidence-Based Strategies for Patient Selection for Bispecific Antibody Therapy </a:t>
            </a:r>
          </a:p>
        </p:txBody>
      </p:sp>
    </p:spTree>
    <p:extLst>
      <p:ext uri="{BB962C8B-B14F-4D97-AF65-F5344CB8AC3E}">
        <p14:creationId xmlns:p14="http://schemas.microsoft.com/office/powerpoint/2010/main" val="56339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FADF-A9E8-0847-80AE-B918AB959974}"/>
              </a:ext>
            </a:extLst>
          </p:cNvPr>
          <p:cNvSpPr>
            <a:spLocks noGrp="1"/>
          </p:cNvSpPr>
          <p:nvPr>
            <p:ph type="title"/>
          </p:nvPr>
        </p:nvSpPr>
        <p:spPr>
          <a:xfrm>
            <a:off x="739775" y="200527"/>
            <a:ext cx="10515600" cy="1325563"/>
          </a:xfrm>
        </p:spPr>
        <p:txBody>
          <a:bodyPr/>
          <a:lstStyle/>
          <a:p>
            <a:r>
              <a:rPr lang="en-US"/>
              <a:t>Treatment Options in R/R Follicular Lymphoma</a:t>
            </a:r>
          </a:p>
        </p:txBody>
      </p:sp>
      <p:sp>
        <p:nvSpPr>
          <p:cNvPr id="4" name="Text Placeholder 3">
            <a:extLst>
              <a:ext uri="{FF2B5EF4-FFF2-40B4-BE49-F238E27FC236}">
                <a16:creationId xmlns:a16="http://schemas.microsoft.com/office/drawing/2014/main" id="{28A8D9FA-7CC4-478F-D5C0-82E5BB73DCCC}"/>
              </a:ext>
            </a:extLst>
          </p:cNvPr>
          <p:cNvSpPr>
            <a:spLocks noGrp="1"/>
          </p:cNvSpPr>
          <p:nvPr>
            <p:ph type="body" idx="1"/>
          </p:nvPr>
        </p:nvSpPr>
        <p:spPr/>
        <p:txBody>
          <a:bodyPr/>
          <a:lstStyle/>
          <a:p>
            <a:r>
              <a:rPr lang="en-US" sz="2400"/>
              <a:t>Only 2 currently approved agents/regimens for 2L R/R FL</a:t>
            </a:r>
          </a:p>
        </p:txBody>
      </p:sp>
      <p:sp>
        <p:nvSpPr>
          <p:cNvPr id="3" name="Content Placeholder 2">
            <a:extLst>
              <a:ext uri="{FF2B5EF4-FFF2-40B4-BE49-F238E27FC236}">
                <a16:creationId xmlns:a16="http://schemas.microsoft.com/office/drawing/2014/main" id="{2A659186-CC9A-C64A-B8FF-2FE74255E3E7}"/>
              </a:ext>
            </a:extLst>
          </p:cNvPr>
          <p:cNvSpPr>
            <a:spLocks noGrp="1"/>
          </p:cNvSpPr>
          <p:nvPr>
            <p:ph sz="half" idx="2"/>
          </p:nvPr>
        </p:nvSpPr>
        <p:spPr/>
        <p:txBody>
          <a:bodyPr/>
          <a:lstStyle/>
          <a:p>
            <a:pPr>
              <a:buFont typeface="Arial" panose="020B0604020202020204" pitchFamily="34" charset="0"/>
              <a:buChar char="•"/>
            </a:pPr>
            <a:r>
              <a:rPr lang="en-US" sz="2000"/>
              <a:t>R2 (AUGMENT)</a:t>
            </a:r>
          </a:p>
          <a:p>
            <a:pPr>
              <a:buFont typeface="Arial" panose="020B0604020202020204" pitchFamily="34" charset="0"/>
              <a:buChar char="•"/>
            </a:pPr>
            <a:r>
              <a:rPr lang="en-US" sz="2000">
                <a:latin typeface="Arial" panose="020B0604020202020204" pitchFamily="34" charset="0"/>
                <a:cs typeface="Arial" panose="020B0604020202020204" pitchFamily="34" charset="0"/>
              </a:rPr>
              <a:t>Chemotherapy/transplant?</a:t>
            </a:r>
            <a:endParaRPr lang="en-US" sz="2000"/>
          </a:p>
          <a:p>
            <a:r>
              <a:rPr lang="en-US" sz="2000" err="1"/>
              <a:t>Tazemetostat</a:t>
            </a:r>
            <a:r>
              <a:rPr lang="en-US" sz="2000"/>
              <a:t> (NCT01897571; R/R FL patients with no other satisfactory options)</a:t>
            </a:r>
          </a:p>
        </p:txBody>
      </p:sp>
      <p:sp>
        <p:nvSpPr>
          <p:cNvPr id="5" name="Text Placeholder 4">
            <a:extLst>
              <a:ext uri="{FF2B5EF4-FFF2-40B4-BE49-F238E27FC236}">
                <a16:creationId xmlns:a16="http://schemas.microsoft.com/office/drawing/2014/main" id="{14EA0076-6ABF-6691-7EF5-5DA54B076E0F}"/>
              </a:ext>
            </a:extLst>
          </p:cNvPr>
          <p:cNvSpPr>
            <a:spLocks noGrp="1"/>
          </p:cNvSpPr>
          <p:nvPr>
            <p:ph type="body" sz="quarter" idx="3"/>
          </p:nvPr>
        </p:nvSpPr>
        <p:spPr/>
        <p:txBody>
          <a:bodyPr/>
          <a:lstStyle/>
          <a:p>
            <a:r>
              <a:rPr lang="en-US" sz="2400"/>
              <a:t>3L R/R FL has several options</a:t>
            </a:r>
          </a:p>
        </p:txBody>
      </p:sp>
      <p:sp>
        <p:nvSpPr>
          <p:cNvPr id="6" name="Content Placeholder 5">
            <a:extLst>
              <a:ext uri="{FF2B5EF4-FFF2-40B4-BE49-F238E27FC236}">
                <a16:creationId xmlns:a16="http://schemas.microsoft.com/office/drawing/2014/main" id="{AD860B6B-79EA-24B8-98B4-20A7A8EB158E}"/>
              </a:ext>
            </a:extLst>
          </p:cNvPr>
          <p:cNvSpPr>
            <a:spLocks noGrp="1"/>
          </p:cNvSpPr>
          <p:nvPr>
            <p:ph sz="quarter" idx="4"/>
          </p:nvPr>
        </p:nvSpPr>
        <p:spPr>
          <a:xfrm>
            <a:off x="6172200" y="2505074"/>
            <a:ext cx="5183188" cy="4152399"/>
          </a:xfrm>
        </p:spPr>
        <p:txBody>
          <a:bodyPr/>
          <a:lstStyle/>
          <a:p>
            <a:r>
              <a:rPr lang="en-US" sz="2000" err="1"/>
              <a:t>Tazemetostat</a:t>
            </a:r>
            <a:r>
              <a:rPr lang="en-US" sz="2000"/>
              <a:t> (NCT01897571; with EZH2 mutation)</a:t>
            </a:r>
          </a:p>
          <a:p>
            <a:pPr>
              <a:buFont typeface="Arial" panose="020B0604020202020204" pitchFamily="34" charset="0"/>
              <a:buChar char="•"/>
            </a:pPr>
            <a:r>
              <a:rPr lang="en-US" sz="2000"/>
              <a:t>Obinutuzumab-Zanubrutinib (ROSEWOOD)</a:t>
            </a:r>
          </a:p>
          <a:p>
            <a:pPr>
              <a:buFont typeface="Arial" panose="020B0604020202020204" pitchFamily="34" charset="0"/>
              <a:buChar char="•"/>
            </a:pPr>
            <a:r>
              <a:rPr lang="en-US" sz="2000" err="1"/>
              <a:t>Bispecifics</a:t>
            </a:r>
            <a:endParaRPr lang="en-US" sz="2000"/>
          </a:p>
          <a:p>
            <a:pPr lvl="1"/>
            <a:r>
              <a:rPr lang="en-US" sz="2000" err="1"/>
              <a:t>Mosunetuzumab</a:t>
            </a:r>
            <a:r>
              <a:rPr lang="en-US" sz="2000"/>
              <a:t> (GO29781)</a:t>
            </a:r>
          </a:p>
          <a:p>
            <a:pPr lvl="1"/>
            <a:r>
              <a:rPr lang="en-US" sz="2000" err="1"/>
              <a:t>Epcoritamab</a:t>
            </a:r>
            <a:r>
              <a:rPr lang="en-US" sz="2000"/>
              <a:t> (EPCORE NHL-1)</a:t>
            </a:r>
          </a:p>
          <a:p>
            <a:pPr>
              <a:buFont typeface="Arial" panose="020B0604020202020204" pitchFamily="34" charset="0"/>
              <a:buChar char="•"/>
            </a:pPr>
            <a:r>
              <a:rPr lang="en-US" sz="2000"/>
              <a:t>CAR T</a:t>
            </a:r>
          </a:p>
          <a:p>
            <a:pPr lvl="1"/>
            <a:r>
              <a:rPr lang="en-US" sz="2000" err="1"/>
              <a:t>Axi-cel</a:t>
            </a:r>
            <a:r>
              <a:rPr lang="en-US" sz="2000"/>
              <a:t> (ZUMA-5)</a:t>
            </a:r>
          </a:p>
          <a:p>
            <a:pPr lvl="1"/>
            <a:r>
              <a:rPr lang="en-US" sz="2000"/>
              <a:t>Tisa-</a:t>
            </a:r>
            <a:r>
              <a:rPr lang="en-US" sz="2000" err="1"/>
              <a:t>cel</a:t>
            </a:r>
            <a:r>
              <a:rPr lang="en-US" sz="2000"/>
              <a:t> (ELARA)</a:t>
            </a:r>
          </a:p>
          <a:p>
            <a:pPr lvl="1"/>
            <a:r>
              <a:rPr lang="en-US" sz="2000" err="1"/>
              <a:t>Liso-cel</a:t>
            </a:r>
            <a:r>
              <a:rPr lang="en-US" sz="2000"/>
              <a:t> (TRANSCEND FL)</a:t>
            </a:r>
          </a:p>
        </p:txBody>
      </p:sp>
      <p:sp>
        <p:nvSpPr>
          <p:cNvPr id="8" name="Footer Placeholder 7">
            <a:extLst>
              <a:ext uri="{FF2B5EF4-FFF2-40B4-BE49-F238E27FC236}">
                <a16:creationId xmlns:a16="http://schemas.microsoft.com/office/drawing/2014/main" id="{ABA00BCA-21EC-ED90-72BA-95149D75C286}"/>
              </a:ext>
            </a:extLst>
          </p:cNvPr>
          <p:cNvSpPr>
            <a:spLocks noGrp="1"/>
          </p:cNvSpPr>
          <p:nvPr>
            <p:ph type="ftr" sz="quarter" idx="10"/>
          </p:nvPr>
        </p:nvSpPr>
        <p:spPr/>
        <p:txBody>
          <a:bodyPr/>
          <a:lstStyle/>
          <a:p>
            <a:r>
              <a:rPr lang="en-US" sz="1000">
                <a:solidFill>
                  <a:srgbClr val="212121"/>
                </a:solidFill>
                <a:cs typeface="Arial" panose="020B0604020202020204" pitchFamily="34" charset="0"/>
              </a:rPr>
              <a:t>2L/3L, second-line/third-line; CAR-T, chimeric antigen receptor T cell; FL, follicular lymphoma; R2, lenalidomide and rituximab; R/R, relapsed/refractory.</a:t>
            </a:r>
            <a:endParaRPr lang="en-US" sz="10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621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8EAA-636A-7E58-FFDC-50F8A33BF5EE}"/>
              </a:ext>
            </a:extLst>
          </p:cNvPr>
          <p:cNvSpPr>
            <a:spLocks noGrp="1"/>
          </p:cNvSpPr>
          <p:nvPr>
            <p:ph type="title"/>
          </p:nvPr>
        </p:nvSpPr>
        <p:spPr>
          <a:xfrm>
            <a:off x="838200" y="365126"/>
            <a:ext cx="10515600" cy="740604"/>
          </a:xfrm>
        </p:spPr>
        <p:txBody>
          <a:bodyPr>
            <a:normAutofit/>
          </a:bodyPr>
          <a:lstStyle/>
          <a:p>
            <a:r>
              <a:rPr lang="en-US" sz="3200"/>
              <a:t>Chemotherapy/Transplant</a:t>
            </a:r>
          </a:p>
        </p:txBody>
      </p:sp>
      <p:sp>
        <p:nvSpPr>
          <p:cNvPr id="3" name="Content Placeholder 2">
            <a:extLst>
              <a:ext uri="{FF2B5EF4-FFF2-40B4-BE49-F238E27FC236}">
                <a16:creationId xmlns:a16="http://schemas.microsoft.com/office/drawing/2014/main" id="{5E5B3B7B-0B04-534C-BFA4-BED4AD1A180D}"/>
              </a:ext>
            </a:extLst>
          </p:cNvPr>
          <p:cNvSpPr>
            <a:spLocks noGrp="1"/>
          </p:cNvSpPr>
          <p:nvPr>
            <p:ph idx="1"/>
          </p:nvPr>
        </p:nvSpPr>
        <p:spPr>
          <a:xfrm>
            <a:off x="838200" y="1096544"/>
            <a:ext cx="10515600" cy="1017270"/>
          </a:xfrm>
        </p:spPr>
        <p:txBody>
          <a:bodyPr>
            <a:normAutofit/>
          </a:bodyPr>
          <a:lstStyle/>
          <a:p>
            <a:r>
              <a:rPr lang="en-US" sz="1800"/>
              <a:t>No definitive studies evaluating the role of chemotherapy (BR, OB, R-CHOP, or O-CHOP) in this patient population</a:t>
            </a:r>
          </a:p>
          <a:p>
            <a:r>
              <a:rPr lang="en-US" sz="1800"/>
              <a:t>Would have to extrapolate from several small studies of treatments in R/R setting</a:t>
            </a:r>
          </a:p>
        </p:txBody>
      </p:sp>
      <p:pic>
        <p:nvPicPr>
          <p:cNvPr id="5" name="Picture 4">
            <a:extLst>
              <a:ext uri="{FF2B5EF4-FFF2-40B4-BE49-F238E27FC236}">
                <a16:creationId xmlns:a16="http://schemas.microsoft.com/office/drawing/2014/main" id="{19E0E70A-CD5A-FD92-59DF-3077BF141A36}"/>
              </a:ext>
            </a:extLst>
          </p:cNvPr>
          <p:cNvPicPr>
            <a:picLocks noChangeAspect="1"/>
          </p:cNvPicPr>
          <p:nvPr/>
        </p:nvPicPr>
        <p:blipFill>
          <a:blip r:embed="rId3"/>
          <a:srcRect b="25247"/>
          <a:stretch/>
        </p:blipFill>
        <p:spPr>
          <a:xfrm>
            <a:off x="486696" y="2355968"/>
            <a:ext cx="5820587" cy="1175018"/>
          </a:xfrm>
          <a:prstGeom prst="rect">
            <a:avLst/>
          </a:prstGeom>
        </p:spPr>
      </p:pic>
      <p:pic>
        <p:nvPicPr>
          <p:cNvPr id="7" name="Picture 6">
            <a:extLst>
              <a:ext uri="{FF2B5EF4-FFF2-40B4-BE49-F238E27FC236}">
                <a16:creationId xmlns:a16="http://schemas.microsoft.com/office/drawing/2014/main" id="{F59ABB74-055D-84B9-7347-1371AF0F9841}"/>
              </a:ext>
            </a:extLst>
          </p:cNvPr>
          <p:cNvPicPr>
            <a:picLocks noChangeAspect="1"/>
          </p:cNvPicPr>
          <p:nvPr/>
        </p:nvPicPr>
        <p:blipFill>
          <a:blip r:embed="rId4"/>
          <a:srcRect b="28353"/>
          <a:stretch/>
        </p:blipFill>
        <p:spPr>
          <a:xfrm>
            <a:off x="6307283" y="2270903"/>
            <a:ext cx="2762636" cy="1126190"/>
          </a:xfrm>
          <a:prstGeom prst="rect">
            <a:avLst/>
          </a:prstGeom>
        </p:spPr>
      </p:pic>
      <p:pic>
        <p:nvPicPr>
          <p:cNvPr id="9" name="Picture 8">
            <a:extLst>
              <a:ext uri="{FF2B5EF4-FFF2-40B4-BE49-F238E27FC236}">
                <a16:creationId xmlns:a16="http://schemas.microsoft.com/office/drawing/2014/main" id="{C34DB219-56F3-2D30-0AE9-32F69A595154}"/>
              </a:ext>
            </a:extLst>
          </p:cNvPr>
          <p:cNvPicPr>
            <a:picLocks noChangeAspect="1"/>
          </p:cNvPicPr>
          <p:nvPr/>
        </p:nvPicPr>
        <p:blipFill>
          <a:blip r:embed="rId5"/>
          <a:stretch>
            <a:fillRect/>
          </a:stretch>
        </p:blipFill>
        <p:spPr>
          <a:xfrm>
            <a:off x="9219286" y="2244808"/>
            <a:ext cx="2433862" cy="3786897"/>
          </a:xfrm>
          <a:prstGeom prst="rect">
            <a:avLst/>
          </a:prstGeom>
        </p:spPr>
      </p:pic>
      <p:pic>
        <p:nvPicPr>
          <p:cNvPr id="11" name="Picture 10">
            <a:extLst>
              <a:ext uri="{FF2B5EF4-FFF2-40B4-BE49-F238E27FC236}">
                <a16:creationId xmlns:a16="http://schemas.microsoft.com/office/drawing/2014/main" id="{3DC47BB4-3B75-2748-E664-695BF69B28F2}"/>
              </a:ext>
            </a:extLst>
          </p:cNvPr>
          <p:cNvPicPr>
            <a:picLocks noChangeAspect="1"/>
          </p:cNvPicPr>
          <p:nvPr/>
        </p:nvPicPr>
        <p:blipFill>
          <a:blip r:embed="rId6"/>
          <a:srcRect r="2876" b="13716"/>
          <a:stretch/>
        </p:blipFill>
        <p:spPr>
          <a:xfrm>
            <a:off x="507962" y="3964059"/>
            <a:ext cx="5560669" cy="1759005"/>
          </a:xfrm>
          <a:prstGeom prst="rect">
            <a:avLst/>
          </a:prstGeom>
        </p:spPr>
      </p:pic>
      <p:sp>
        <p:nvSpPr>
          <p:cNvPr id="13" name="TextBox 12">
            <a:extLst>
              <a:ext uri="{FF2B5EF4-FFF2-40B4-BE49-F238E27FC236}">
                <a16:creationId xmlns:a16="http://schemas.microsoft.com/office/drawing/2014/main" id="{A521FD2B-6F0D-C0FA-C92A-95EDEAC5AD98}"/>
              </a:ext>
            </a:extLst>
          </p:cNvPr>
          <p:cNvSpPr txBox="1"/>
          <p:nvPr/>
        </p:nvSpPr>
        <p:spPr>
          <a:xfrm>
            <a:off x="1300478" y="6140327"/>
            <a:ext cx="10622348" cy="584775"/>
          </a:xfrm>
          <a:prstGeom prst="rect">
            <a:avLst/>
          </a:prstGeom>
          <a:noFill/>
        </p:spPr>
        <p:txBody>
          <a:bodyPr wrap="square">
            <a:spAutoFit/>
          </a:bodyPr>
          <a:lstStyle/>
          <a:p>
            <a:r>
              <a:rPr lang="en-US" sz="800">
                <a:cs typeface="Arial" panose="020B0604020202020204" pitchFamily="34" charset="0"/>
              </a:rPr>
              <a:t>B, </a:t>
            </a:r>
            <a:r>
              <a:rPr lang="en-US" sz="800" err="1">
                <a:cs typeface="Arial" panose="020B0604020202020204" pitchFamily="34" charset="0"/>
              </a:rPr>
              <a:t>bendamustine</a:t>
            </a:r>
            <a:r>
              <a:rPr lang="en-US" sz="800">
                <a:cs typeface="Arial" panose="020B0604020202020204" pitchFamily="34" charset="0"/>
              </a:rPr>
              <a:t>; BR, </a:t>
            </a:r>
            <a:r>
              <a:rPr lang="en-US" sz="800" err="1">
                <a:cs typeface="Arial" panose="020B0604020202020204" pitchFamily="34" charset="0"/>
              </a:rPr>
              <a:t>bendamustine</a:t>
            </a:r>
            <a:r>
              <a:rPr lang="en-US" sz="800">
                <a:cs typeface="Arial" panose="020B0604020202020204" pitchFamily="34" charset="0"/>
              </a:rPr>
              <a:t> and rituximab; CHOP, cyclophosphamide, doxorubicin, vincristine, prednisone; CR, complete response; </a:t>
            </a:r>
            <a:r>
              <a:rPr lang="en-US" sz="800" err="1">
                <a:cs typeface="Arial" panose="020B0604020202020204" pitchFamily="34" charset="0"/>
              </a:rPr>
              <a:t>CRu</a:t>
            </a:r>
            <a:r>
              <a:rPr lang="en-US" sz="800">
                <a:cs typeface="Arial" panose="020B0604020202020204" pitchFamily="34" charset="0"/>
              </a:rPr>
              <a:t>, complete response unconfirmed; G-B/OB, </a:t>
            </a:r>
            <a:r>
              <a:rPr lang="en-US" sz="800" err="1">
                <a:cs typeface="Arial" panose="020B0604020202020204" pitchFamily="34" charset="0"/>
              </a:rPr>
              <a:t>obinutuzumab</a:t>
            </a:r>
            <a:r>
              <a:rPr lang="en-US" sz="800">
                <a:cs typeface="Arial" panose="020B0604020202020204" pitchFamily="34" charset="0"/>
              </a:rPr>
              <a:t> and </a:t>
            </a:r>
            <a:r>
              <a:rPr lang="en-US" sz="800" err="1">
                <a:cs typeface="Arial" panose="020B0604020202020204" pitchFamily="34" charset="0"/>
              </a:rPr>
              <a:t>bendamustine</a:t>
            </a:r>
            <a:r>
              <a:rPr lang="en-US" sz="800">
                <a:cs typeface="Arial" panose="020B0604020202020204" pitchFamily="34" charset="0"/>
              </a:rPr>
              <a:t>; FL, follicular lymphoma; INV, investigator; ITT, intent-to-treat; OB, </a:t>
            </a:r>
            <a:r>
              <a:rPr lang="en-US" sz="800" err="1"/>
              <a:t>obinutuzumab</a:t>
            </a:r>
            <a:r>
              <a:rPr lang="en-US" sz="800"/>
              <a:t> plus </a:t>
            </a:r>
            <a:r>
              <a:rPr lang="en-US" sz="800" err="1"/>
              <a:t>bendamustine</a:t>
            </a:r>
            <a:r>
              <a:rPr lang="en-US" sz="800"/>
              <a:t>; </a:t>
            </a:r>
            <a:r>
              <a:rPr lang="en-US" sz="800">
                <a:cs typeface="Arial" panose="020B0604020202020204" pitchFamily="34" charset="0"/>
              </a:rPr>
              <a:t>O-CHOP, </a:t>
            </a:r>
            <a:r>
              <a:rPr lang="en-US" sz="800" err="1">
                <a:cs typeface="Arial" panose="020B0604020202020204" pitchFamily="34" charset="0"/>
              </a:rPr>
              <a:t>obinutuzumab</a:t>
            </a:r>
            <a:r>
              <a:rPr lang="en-US" sz="800">
                <a:cs typeface="Arial" panose="020B0604020202020204" pitchFamily="34" charset="0"/>
              </a:rPr>
              <a:t> + CHOP; ORR, overall response rate; OS, overall survival; PD, progressive disease; PFS, progression-free survival; PR partial response; R-CHOP, rituximab + CHOP; R/R, relapsed/refractory; SD, stable disease.</a:t>
            </a:r>
            <a:br>
              <a:rPr lang="en-US" sz="800">
                <a:cs typeface="Arial" panose="020B0604020202020204" pitchFamily="34" charset="0"/>
              </a:rPr>
            </a:br>
            <a:r>
              <a:rPr lang="en-US" sz="800" err="1">
                <a:cs typeface="Arial" panose="020B0604020202020204" pitchFamily="34" charset="0"/>
              </a:rPr>
              <a:t>Sehn</a:t>
            </a:r>
            <a:r>
              <a:rPr lang="en-US" sz="800">
                <a:cs typeface="Arial" panose="020B0604020202020204" pitchFamily="34" charset="0"/>
              </a:rPr>
              <a:t> LH, et al. </a:t>
            </a:r>
            <a:r>
              <a:rPr lang="en-US" sz="800" i="1">
                <a:cs typeface="Arial" panose="020B0604020202020204" pitchFamily="34" charset="0"/>
              </a:rPr>
              <a:t>Blood. </a:t>
            </a:r>
            <a:r>
              <a:rPr lang="en-US" sz="800">
                <a:cs typeface="Arial" panose="020B0604020202020204" pitchFamily="34" charset="0"/>
              </a:rPr>
              <a:t>2019;134(supplement_1):2822. </a:t>
            </a:r>
            <a:r>
              <a:rPr lang="en-US" sz="800" b="0" i="0">
                <a:solidFill>
                  <a:srgbClr val="212121"/>
                </a:solidFill>
                <a:effectLst/>
                <a:cs typeface="Arial" panose="020B0604020202020204" pitchFamily="34" charset="0"/>
              </a:rPr>
              <a:t>van </a:t>
            </a:r>
            <a:r>
              <a:rPr lang="en-US" sz="800" b="0" i="0" err="1">
                <a:solidFill>
                  <a:srgbClr val="212121"/>
                </a:solidFill>
                <a:effectLst/>
                <a:cs typeface="Arial" panose="020B0604020202020204" pitchFamily="34" charset="0"/>
              </a:rPr>
              <a:t>Oers</a:t>
            </a:r>
            <a:r>
              <a:rPr lang="en-US" sz="800" b="0" i="0">
                <a:solidFill>
                  <a:srgbClr val="212121"/>
                </a:solidFill>
                <a:effectLst/>
                <a:cs typeface="Arial" panose="020B0604020202020204" pitchFamily="34" charset="0"/>
              </a:rPr>
              <a:t> MH, et al. </a:t>
            </a:r>
            <a:r>
              <a:rPr lang="en-US" sz="800" b="0" i="1">
                <a:solidFill>
                  <a:srgbClr val="212121"/>
                </a:solidFill>
                <a:effectLst/>
                <a:cs typeface="Arial" panose="020B0604020202020204" pitchFamily="34" charset="0"/>
              </a:rPr>
              <a:t>Blood</a:t>
            </a:r>
            <a:r>
              <a:rPr lang="en-US" sz="800" b="0" i="0">
                <a:solidFill>
                  <a:srgbClr val="212121"/>
                </a:solidFill>
                <a:effectLst/>
                <a:cs typeface="Arial" panose="020B0604020202020204" pitchFamily="34" charset="0"/>
              </a:rPr>
              <a:t>. 2006;108(10):3295-3301. Rummel MJ, et al. </a:t>
            </a:r>
            <a:r>
              <a:rPr lang="en-US" sz="800" b="0" i="1">
                <a:solidFill>
                  <a:srgbClr val="212121"/>
                </a:solidFill>
                <a:effectLst/>
                <a:cs typeface="Arial" panose="020B0604020202020204" pitchFamily="34" charset="0"/>
              </a:rPr>
              <a:t>J Clin Oncol</a:t>
            </a:r>
            <a:r>
              <a:rPr lang="en-US" sz="800" b="0" i="0">
                <a:solidFill>
                  <a:srgbClr val="212121"/>
                </a:solidFill>
                <a:effectLst/>
                <a:cs typeface="Arial" panose="020B0604020202020204" pitchFamily="34" charset="0"/>
              </a:rPr>
              <a:t>. 2005;23(15):3383-3389. Robinson KS, et al. </a:t>
            </a:r>
            <a:r>
              <a:rPr lang="en-US" sz="800" b="0" i="1">
                <a:solidFill>
                  <a:srgbClr val="212121"/>
                </a:solidFill>
                <a:effectLst/>
                <a:cs typeface="Arial" panose="020B0604020202020204" pitchFamily="34" charset="0"/>
              </a:rPr>
              <a:t>J Clin Oncol</a:t>
            </a:r>
            <a:r>
              <a:rPr lang="en-US" sz="800" b="0" i="0">
                <a:solidFill>
                  <a:srgbClr val="212121"/>
                </a:solidFill>
                <a:effectLst/>
                <a:cs typeface="Arial" panose="020B0604020202020204" pitchFamily="34" charset="0"/>
              </a:rPr>
              <a:t>. 2008;26(27):4473-4479.</a:t>
            </a:r>
            <a:endParaRPr lang="en-US" sz="800">
              <a:cs typeface="Arial" panose="020B0604020202020204" pitchFamily="34" charset="0"/>
            </a:endParaRPr>
          </a:p>
        </p:txBody>
      </p:sp>
      <p:sp>
        <p:nvSpPr>
          <p:cNvPr id="14" name="TextBox 13">
            <a:extLst>
              <a:ext uri="{FF2B5EF4-FFF2-40B4-BE49-F238E27FC236}">
                <a16:creationId xmlns:a16="http://schemas.microsoft.com/office/drawing/2014/main" id="{A73F8A27-D4D6-3F6A-3D44-4CD6DC6DB506}"/>
              </a:ext>
            </a:extLst>
          </p:cNvPr>
          <p:cNvSpPr txBox="1"/>
          <p:nvPr/>
        </p:nvSpPr>
        <p:spPr>
          <a:xfrm>
            <a:off x="495701" y="2159622"/>
            <a:ext cx="3874387" cy="246221"/>
          </a:xfrm>
          <a:prstGeom prst="rect">
            <a:avLst/>
          </a:prstGeom>
          <a:noFill/>
        </p:spPr>
        <p:txBody>
          <a:bodyPr wrap="square" rtlCol="0">
            <a:spAutoFit/>
          </a:bodyPr>
          <a:lstStyle/>
          <a:p>
            <a:r>
              <a:rPr lang="en-US" sz="1000" b="1" i="0">
                <a:solidFill>
                  <a:srgbClr val="212121"/>
                </a:solidFill>
                <a:effectLst/>
                <a:cs typeface="Arial" panose="020B0604020202020204" pitchFamily="34" charset="0"/>
              </a:rPr>
              <a:t>Robinson et al. 2008</a:t>
            </a:r>
            <a:endParaRPr lang="en-US" sz="1000" b="1"/>
          </a:p>
        </p:txBody>
      </p:sp>
      <p:sp>
        <p:nvSpPr>
          <p:cNvPr id="15" name="TextBox 14">
            <a:extLst>
              <a:ext uri="{FF2B5EF4-FFF2-40B4-BE49-F238E27FC236}">
                <a16:creationId xmlns:a16="http://schemas.microsoft.com/office/drawing/2014/main" id="{68049144-967E-637E-9910-993762AD4FC7}"/>
              </a:ext>
            </a:extLst>
          </p:cNvPr>
          <p:cNvSpPr txBox="1"/>
          <p:nvPr/>
        </p:nvSpPr>
        <p:spPr>
          <a:xfrm>
            <a:off x="6307282" y="2157454"/>
            <a:ext cx="2082111" cy="246221"/>
          </a:xfrm>
          <a:prstGeom prst="rect">
            <a:avLst/>
          </a:prstGeom>
          <a:noFill/>
        </p:spPr>
        <p:txBody>
          <a:bodyPr wrap="square" rtlCol="0">
            <a:spAutoFit/>
          </a:bodyPr>
          <a:lstStyle/>
          <a:p>
            <a:r>
              <a:rPr lang="en-US" sz="1000" b="1" i="0">
                <a:solidFill>
                  <a:srgbClr val="212121"/>
                </a:solidFill>
                <a:effectLst/>
                <a:cs typeface="Arial" panose="020B0604020202020204" pitchFamily="34" charset="0"/>
              </a:rPr>
              <a:t>Rummel et al. 2005</a:t>
            </a:r>
            <a:endParaRPr lang="en-US" sz="1000" b="1"/>
          </a:p>
        </p:txBody>
      </p:sp>
      <p:sp>
        <p:nvSpPr>
          <p:cNvPr id="16" name="TextBox 15">
            <a:extLst>
              <a:ext uri="{FF2B5EF4-FFF2-40B4-BE49-F238E27FC236}">
                <a16:creationId xmlns:a16="http://schemas.microsoft.com/office/drawing/2014/main" id="{E288FE85-F20E-4FDF-8F93-6EE4A53B576D}"/>
              </a:ext>
            </a:extLst>
          </p:cNvPr>
          <p:cNvSpPr txBox="1"/>
          <p:nvPr/>
        </p:nvSpPr>
        <p:spPr>
          <a:xfrm>
            <a:off x="9215185" y="2136186"/>
            <a:ext cx="1882645" cy="246221"/>
          </a:xfrm>
          <a:prstGeom prst="rect">
            <a:avLst/>
          </a:prstGeom>
          <a:noFill/>
        </p:spPr>
        <p:txBody>
          <a:bodyPr wrap="square" rtlCol="0">
            <a:spAutoFit/>
          </a:bodyPr>
          <a:lstStyle/>
          <a:p>
            <a:r>
              <a:rPr lang="en-US" sz="1000" b="1"/>
              <a:t>Van </a:t>
            </a:r>
            <a:r>
              <a:rPr lang="en-US" sz="1000" b="1" err="1"/>
              <a:t>Oers</a:t>
            </a:r>
            <a:r>
              <a:rPr lang="en-US" sz="1000" b="1"/>
              <a:t> et al.</a:t>
            </a:r>
            <a:r>
              <a:rPr lang="en-US" sz="1000" b="1" i="1"/>
              <a:t> </a:t>
            </a:r>
            <a:r>
              <a:rPr lang="en-US" sz="1000" b="1"/>
              <a:t>2006</a:t>
            </a:r>
          </a:p>
        </p:txBody>
      </p:sp>
      <p:sp>
        <p:nvSpPr>
          <p:cNvPr id="4" name="TextBox 3">
            <a:extLst>
              <a:ext uri="{FF2B5EF4-FFF2-40B4-BE49-F238E27FC236}">
                <a16:creationId xmlns:a16="http://schemas.microsoft.com/office/drawing/2014/main" id="{D69294D6-432B-4A74-32C3-2AD0BF224186}"/>
              </a:ext>
            </a:extLst>
          </p:cNvPr>
          <p:cNvSpPr txBox="1"/>
          <p:nvPr/>
        </p:nvSpPr>
        <p:spPr>
          <a:xfrm>
            <a:off x="7277784" y="3849810"/>
            <a:ext cx="54413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800" b="1">
                <a:latin typeface="Arial" panose="020B0604020202020204" pitchFamily="34" charset="0"/>
                <a:cs typeface="Arial" panose="020B0604020202020204" pitchFamily="34" charset="0"/>
              </a:rPr>
              <a:t>BR</a:t>
            </a:r>
          </a:p>
        </p:txBody>
      </p:sp>
      <p:sp>
        <p:nvSpPr>
          <p:cNvPr id="6" name="TextBox 5">
            <a:extLst>
              <a:ext uri="{FF2B5EF4-FFF2-40B4-BE49-F238E27FC236}">
                <a16:creationId xmlns:a16="http://schemas.microsoft.com/office/drawing/2014/main" id="{A11DC63F-EC8E-2652-BB1F-B0CB764044A0}"/>
              </a:ext>
            </a:extLst>
          </p:cNvPr>
          <p:cNvSpPr txBox="1"/>
          <p:nvPr/>
        </p:nvSpPr>
        <p:spPr>
          <a:xfrm>
            <a:off x="6460770" y="4946609"/>
            <a:ext cx="57141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800" b="1">
                <a:latin typeface="Arial" panose="020B0604020202020204" pitchFamily="34" charset="0"/>
                <a:cs typeface="Arial" panose="020B0604020202020204" pitchFamily="34" charset="0"/>
              </a:rPr>
              <a:t>OB</a:t>
            </a:r>
          </a:p>
        </p:txBody>
      </p:sp>
      <p:sp>
        <p:nvSpPr>
          <p:cNvPr id="8" name="TextBox 7">
            <a:extLst>
              <a:ext uri="{FF2B5EF4-FFF2-40B4-BE49-F238E27FC236}">
                <a16:creationId xmlns:a16="http://schemas.microsoft.com/office/drawing/2014/main" id="{9603E13D-A643-DDA3-EC04-8DE1ADC7080D}"/>
              </a:ext>
            </a:extLst>
          </p:cNvPr>
          <p:cNvSpPr txBox="1"/>
          <p:nvPr/>
        </p:nvSpPr>
        <p:spPr>
          <a:xfrm>
            <a:off x="7659584" y="4946609"/>
            <a:ext cx="118056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800" b="1">
                <a:latin typeface="Arial" panose="020B0604020202020204" pitchFamily="34" charset="0"/>
                <a:cs typeface="Arial" panose="020B0604020202020204" pitchFamily="34" charset="0"/>
              </a:rPr>
              <a:t>R-CHOP</a:t>
            </a:r>
          </a:p>
        </p:txBody>
      </p:sp>
      <p:cxnSp>
        <p:nvCxnSpPr>
          <p:cNvPr id="12" name="Straight Arrow Connector 11">
            <a:extLst>
              <a:ext uri="{FF2B5EF4-FFF2-40B4-BE49-F238E27FC236}">
                <a16:creationId xmlns:a16="http://schemas.microsoft.com/office/drawing/2014/main" id="{FE9F6139-C5AE-0CE3-3D3F-1C2BD02A7D1E}"/>
              </a:ext>
            </a:extLst>
          </p:cNvPr>
          <p:cNvCxnSpPr>
            <a:cxnSpLocks/>
          </p:cNvCxnSpPr>
          <p:nvPr/>
        </p:nvCxnSpPr>
        <p:spPr bwMode="auto">
          <a:xfrm flipV="1">
            <a:off x="7520742" y="3468230"/>
            <a:ext cx="0" cy="373680"/>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Straight Arrow Connector 19">
            <a:extLst>
              <a:ext uri="{FF2B5EF4-FFF2-40B4-BE49-F238E27FC236}">
                <a16:creationId xmlns:a16="http://schemas.microsoft.com/office/drawing/2014/main" id="{D3D38447-6EBB-7737-9B2C-DED1F4EAC645}"/>
              </a:ext>
            </a:extLst>
          </p:cNvPr>
          <p:cNvCxnSpPr>
            <a:cxnSpLocks/>
            <a:stCxn id="4" idx="1"/>
          </p:cNvCxnSpPr>
          <p:nvPr/>
        </p:nvCxnSpPr>
        <p:spPr bwMode="auto">
          <a:xfrm flipH="1" flipV="1">
            <a:off x="5531517" y="3593439"/>
            <a:ext cx="1746267" cy="441037"/>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4" name="Straight Arrow Connector 23">
            <a:extLst>
              <a:ext uri="{FF2B5EF4-FFF2-40B4-BE49-F238E27FC236}">
                <a16:creationId xmlns:a16="http://schemas.microsoft.com/office/drawing/2014/main" id="{DB95027C-EDD2-9214-2D79-F7157D59657A}"/>
              </a:ext>
            </a:extLst>
          </p:cNvPr>
          <p:cNvCxnSpPr>
            <a:stCxn id="6" idx="1"/>
          </p:cNvCxnSpPr>
          <p:nvPr/>
        </p:nvCxnSpPr>
        <p:spPr bwMode="auto">
          <a:xfrm flipH="1" flipV="1">
            <a:off x="6170929" y="5115886"/>
            <a:ext cx="289841" cy="15389"/>
          </a:xfrm>
          <a:prstGeom prst="straightConnector1">
            <a:avLst/>
          </a:prstGeom>
          <a:solidFill>
            <a:schemeClr val="accent1"/>
          </a:solidFill>
          <a:ln w="9525"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Arrow Connector 25">
            <a:extLst>
              <a:ext uri="{FF2B5EF4-FFF2-40B4-BE49-F238E27FC236}">
                <a16:creationId xmlns:a16="http://schemas.microsoft.com/office/drawing/2014/main" id="{5E3BE3ED-2DBA-EC70-77E0-E9A06DA71761}"/>
              </a:ext>
            </a:extLst>
          </p:cNvPr>
          <p:cNvCxnSpPr/>
          <p:nvPr/>
        </p:nvCxnSpPr>
        <p:spPr bwMode="auto">
          <a:xfrm>
            <a:off x="8840144" y="5115886"/>
            <a:ext cx="398033" cy="0"/>
          </a:xfrm>
          <a:prstGeom prst="straightConnector1">
            <a:avLst/>
          </a:prstGeom>
          <a:solidFill>
            <a:schemeClr val="accent1"/>
          </a:solidFill>
          <a:ln w="9525" cap="flat" cmpd="sng" algn="ctr">
            <a:solidFill>
              <a:schemeClr val="accent5"/>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Frame 9">
            <a:extLst>
              <a:ext uri="{FF2B5EF4-FFF2-40B4-BE49-F238E27FC236}">
                <a16:creationId xmlns:a16="http://schemas.microsoft.com/office/drawing/2014/main" id="{3A659706-BB82-5CC1-535A-1505FC1B28E8}"/>
              </a:ext>
            </a:extLst>
          </p:cNvPr>
          <p:cNvSpPr/>
          <p:nvPr/>
        </p:nvSpPr>
        <p:spPr bwMode="auto">
          <a:xfrm>
            <a:off x="640967" y="2958381"/>
            <a:ext cx="5571053" cy="107577"/>
          </a:xfrm>
          <a:prstGeom prst="frame">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Frame 16">
            <a:extLst>
              <a:ext uri="{FF2B5EF4-FFF2-40B4-BE49-F238E27FC236}">
                <a16:creationId xmlns:a16="http://schemas.microsoft.com/office/drawing/2014/main" id="{ECB86C3B-7473-2EC5-EB94-F480B400EF5B}"/>
              </a:ext>
            </a:extLst>
          </p:cNvPr>
          <p:cNvSpPr/>
          <p:nvPr/>
        </p:nvSpPr>
        <p:spPr bwMode="auto">
          <a:xfrm>
            <a:off x="6404650" y="2819157"/>
            <a:ext cx="2574649" cy="153354"/>
          </a:xfrm>
          <a:prstGeom prst="frame">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C01C72B8-4A49-150C-F864-829EE825FFEA}"/>
              </a:ext>
            </a:extLst>
          </p:cNvPr>
          <p:cNvSpPr txBox="1"/>
          <p:nvPr/>
        </p:nvSpPr>
        <p:spPr>
          <a:xfrm>
            <a:off x="495701" y="3800290"/>
            <a:ext cx="3874387" cy="246221"/>
          </a:xfrm>
          <a:prstGeom prst="rect">
            <a:avLst/>
          </a:prstGeom>
          <a:noFill/>
        </p:spPr>
        <p:txBody>
          <a:bodyPr wrap="square" rtlCol="0">
            <a:spAutoFit/>
          </a:bodyPr>
          <a:lstStyle/>
          <a:p>
            <a:r>
              <a:rPr lang="en-US" sz="1000" b="1" err="1">
                <a:cs typeface="Arial" panose="020B0604020202020204" pitchFamily="34" charset="0"/>
              </a:rPr>
              <a:t>Sehn</a:t>
            </a:r>
            <a:r>
              <a:rPr lang="en-US" sz="1000" b="1">
                <a:cs typeface="Arial" panose="020B0604020202020204" pitchFamily="34" charset="0"/>
              </a:rPr>
              <a:t> et al. 2019</a:t>
            </a:r>
            <a:endParaRPr lang="en-US" sz="1000" b="1"/>
          </a:p>
        </p:txBody>
      </p:sp>
    </p:spTree>
    <p:extLst>
      <p:ext uri="{BB962C8B-B14F-4D97-AF65-F5344CB8AC3E}">
        <p14:creationId xmlns:p14="http://schemas.microsoft.com/office/powerpoint/2010/main" val="198338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93E3-19D7-CB7C-888F-A955659FB9E7}"/>
              </a:ext>
            </a:extLst>
          </p:cNvPr>
          <p:cNvSpPr>
            <a:spLocks noGrp="1"/>
          </p:cNvSpPr>
          <p:nvPr>
            <p:ph type="title"/>
          </p:nvPr>
        </p:nvSpPr>
        <p:spPr>
          <a:xfrm>
            <a:off x="838200" y="365125"/>
            <a:ext cx="10515600" cy="949805"/>
          </a:xfrm>
        </p:spPr>
        <p:txBody>
          <a:bodyPr/>
          <a:lstStyle/>
          <a:p>
            <a:r>
              <a:rPr lang="en-US"/>
              <a:t>Transplant</a:t>
            </a:r>
          </a:p>
        </p:txBody>
      </p:sp>
      <p:sp>
        <p:nvSpPr>
          <p:cNvPr id="3" name="Content Placeholder 2">
            <a:extLst>
              <a:ext uri="{FF2B5EF4-FFF2-40B4-BE49-F238E27FC236}">
                <a16:creationId xmlns:a16="http://schemas.microsoft.com/office/drawing/2014/main" id="{C3C54ADF-02A9-6A2B-A290-7D758EC02CD5}"/>
              </a:ext>
            </a:extLst>
          </p:cNvPr>
          <p:cNvSpPr>
            <a:spLocks noGrp="1"/>
          </p:cNvSpPr>
          <p:nvPr>
            <p:ph sz="half" idx="1"/>
          </p:nvPr>
        </p:nvSpPr>
        <p:spPr>
          <a:xfrm>
            <a:off x="838200" y="1637746"/>
            <a:ext cx="5181600" cy="4229100"/>
          </a:xfrm>
        </p:spPr>
        <p:txBody>
          <a:bodyPr>
            <a:normAutofit lnSpcReduction="10000"/>
          </a:bodyPr>
          <a:lstStyle/>
          <a:p>
            <a:r>
              <a:rPr lang="en-US" sz="2400"/>
              <a:t>So, what about transplant?</a:t>
            </a:r>
          </a:p>
          <a:p>
            <a:r>
              <a:rPr lang="en-US" sz="2400"/>
              <a:t>Data supports Auto, MSD vs. MUD </a:t>
            </a:r>
          </a:p>
          <a:p>
            <a:pPr lvl="1"/>
            <a:r>
              <a:rPr lang="en-US" sz="2000"/>
              <a:t>This requires younger, more fit patients in addition to a donor for MSD </a:t>
            </a:r>
          </a:p>
          <a:p>
            <a:pPr lvl="1"/>
            <a:r>
              <a:rPr lang="en-US" sz="2000"/>
              <a:t>Less relapses with MSD but more NRM</a:t>
            </a:r>
          </a:p>
          <a:p>
            <a:r>
              <a:rPr lang="en-US" sz="2400"/>
              <a:t>Benefit appears best in earlier lines of therapy</a:t>
            </a:r>
          </a:p>
          <a:p>
            <a:pPr lvl="1"/>
            <a:r>
              <a:rPr lang="en-US" sz="2000"/>
              <a:t>3 or fewer prior lines</a:t>
            </a:r>
          </a:p>
          <a:p>
            <a:r>
              <a:rPr lang="en-US" sz="2400"/>
              <a:t>No data on transplant outcomes after R2 or other novel agents utilized in R/R FL</a:t>
            </a:r>
          </a:p>
        </p:txBody>
      </p:sp>
      <p:pic>
        <p:nvPicPr>
          <p:cNvPr id="5" name="Picture 4">
            <a:extLst>
              <a:ext uri="{FF2B5EF4-FFF2-40B4-BE49-F238E27FC236}">
                <a16:creationId xmlns:a16="http://schemas.microsoft.com/office/drawing/2014/main" id="{A4003828-242B-7047-8152-E358D8748442}"/>
              </a:ext>
            </a:extLst>
          </p:cNvPr>
          <p:cNvPicPr>
            <a:picLocks noChangeAspect="1"/>
          </p:cNvPicPr>
          <p:nvPr/>
        </p:nvPicPr>
        <p:blipFill>
          <a:blip r:embed="rId3"/>
          <a:srcRect t="86711"/>
          <a:stretch/>
        </p:blipFill>
        <p:spPr>
          <a:xfrm>
            <a:off x="6293106" y="5211428"/>
            <a:ext cx="5281566" cy="414135"/>
          </a:xfrm>
          <a:prstGeom prst="rect">
            <a:avLst/>
          </a:prstGeom>
        </p:spPr>
      </p:pic>
      <p:sp>
        <p:nvSpPr>
          <p:cNvPr id="6" name="TextBox 5">
            <a:extLst>
              <a:ext uri="{FF2B5EF4-FFF2-40B4-BE49-F238E27FC236}">
                <a16:creationId xmlns:a16="http://schemas.microsoft.com/office/drawing/2014/main" id="{3A8345DD-807C-1F5E-21EA-BB828B71C6E9}"/>
              </a:ext>
            </a:extLst>
          </p:cNvPr>
          <p:cNvSpPr txBox="1"/>
          <p:nvPr/>
        </p:nvSpPr>
        <p:spPr>
          <a:xfrm>
            <a:off x="1348098" y="6189662"/>
            <a:ext cx="7126052" cy="553998"/>
          </a:xfrm>
          <a:prstGeom prst="rect">
            <a:avLst/>
          </a:prstGeom>
          <a:noFill/>
        </p:spPr>
        <p:txBody>
          <a:bodyPr wrap="square" rtlCol="0">
            <a:spAutoFit/>
          </a:bodyPr>
          <a:lstStyle/>
          <a:p>
            <a:r>
              <a:rPr lang="en-US" sz="1000" b="0" i="0">
                <a:solidFill>
                  <a:srgbClr val="212121"/>
                </a:solidFill>
                <a:effectLst/>
                <a:cs typeface="Arial" panose="020B0604020202020204" pitchFamily="34" charset="0"/>
              </a:rPr>
              <a:t>Auto, autologous; FL, follicular lymphoma; MSD, matched sibling donor; MUD, matched unrelated donor; NRM, </a:t>
            </a:r>
            <a:r>
              <a:rPr lang="en-US" sz="1000" b="0" i="0" err="1">
                <a:solidFill>
                  <a:srgbClr val="212121"/>
                </a:solidFill>
                <a:effectLst/>
                <a:cs typeface="Arial" panose="020B0604020202020204" pitchFamily="34" charset="0"/>
              </a:rPr>
              <a:t>nonrelapse</a:t>
            </a:r>
            <a:r>
              <a:rPr lang="en-US" sz="1000" b="0" i="0">
                <a:solidFill>
                  <a:srgbClr val="212121"/>
                </a:solidFill>
                <a:effectLst/>
                <a:cs typeface="Arial" panose="020B0604020202020204" pitchFamily="34" charset="0"/>
              </a:rPr>
              <a:t> mortality; OS, overall survival; PFS, progression-free survival; R/R, relapsed/refractory; </a:t>
            </a:r>
            <a:r>
              <a:rPr lang="en-US" sz="1000">
                <a:solidFill>
                  <a:srgbClr val="212121"/>
                </a:solidFill>
                <a:cs typeface="Arial" panose="020B0604020202020204" pitchFamily="34" charset="0"/>
              </a:rPr>
              <a:t>R2, lenalidomide and rituximab. </a:t>
            </a:r>
            <a:br>
              <a:rPr lang="en-US" sz="1000">
                <a:solidFill>
                  <a:srgbClr val="212121"/>
                </a:solidFill>
                <a:cs typeface="Arial" panose="020B0604020202020204" pitchFamily="34" charset="0"/>
              </a:rPr>
            </a:br>
            <a:r>
              <a:rPr lang="en-US" sz="1000" b="0" i="0">
                <a:solidFill>
                  <a:srgbClr val="212121"/>
                </a:solidFill>
                <a:effectLst/>
                <a:cs typeface="Arial" panose="020B0604020202020204" pitchFamily="34" charset="0"/>
              </a:rPr>
              <a:t>Smith SM, et al. </a:t>
            </a:r>
            <a:r>
              <a:rPr lang="en-US" sz="1000" b="0" i="1">
                <a:solidFill>
                  <a:srgbClr val="212121"/>
                </a:solidFill>
                <a:effectLst/>
                <a:cs typeface="Arial" panose="020B0604020202020204" pitchFamily="34" charset="0"/>
              </a:rPr>
              <a:t>Cancer</a:t>
            </a:r>
            <a:r>
              <a:rPr lang="en-US" sz="1000" b="0" i="0">
                <a:solidFill>
                  <a:srgbClr val="212121"/>
                </a:solidFill>
                <a:effectLst/>
                <a:cs typeface="Arial" panose="020B0604020202020204" pitchFamily="34" charset="0"/>
              </a:rPr>
              <a:t>. 2018;124(12):2541-2551. </a:t>
            </a:r>
            <a:endParaRPr lang="en-US" sz="1000">
              <a:cs typeface="Arial" panose="020B0604020202020204" pitchFamily="34" charset="0"/>
            </a:endParaRPr>
          </a:p>
        </p:txBody>
      </p:sp>
      <p:pic>
        <p:nvPicPr>
          <p:cNvPr id="13" name="Picture 12">
            <a:extLst>
              <a:ext uri="{FF2B5EF4-FFF2-40B4-BE49-F238E27FC236}">
                <a16:creationId xmlns:a16="http://schemas.microsoft.com/office/drawing/2014/main" id="{726AF6A7-F90C-7979-993D-C082656918AF}"/>
              </a:ext>
            </a:extLst>
          </p:cNvPr>
          <p:cNvPicPr>
            <a:picLocks noChangeAspect="1"/>
          </p:cNvPicPr>
          <p:nvPr/>
        </p:nvPicPr>
        <p:blipFill>
          <a:blip r:embed="rId3"/>
          <a:srcRect l="10358" r="8697" b="13289"/>
          <a:stretch/>
        </p:blipFill>
        <p:spPr>
          <a:xfrm>
            <a:off x="6172202" y="1553811"/>
            <a:ext cx="5549228" cy="3507655"/>
          </a:xfrm>
          <a:prstGeom prst="rect">
            <a:avLst/>
          </a:prstGeom>
        </p:spPr>
      </p:pic>
    </p:spTree>
    <p:extLst>
      <p:ext uri="{BB962C8B-B14F-4D97-AF65-F5344CB8AC3E}">
        <p14:creationId xmlns:p14="http://schemas.microsoft.com/office/powerpoint/2010/main" val="142383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1930-C1AA-CD22-C500-D662AF87EBD9}"/>
              </a:ext>
            </a:extLst>
          </p:cNvPr>
          <p:cNvSpPr>
            <a:spLocks noGrp="1"/>
          </p:cNvSpPr>
          <p:nvPr>
            <p:ph type="title"/>
          </p:nvPr>
        </p:nvSpPr>
        <p:spPr>
          <a:xfrm>
            <a:off x="838200" y="365126"/>
            <a:ext cx="10515600" cy="927128"/>
          </a:xfrm>
        </p:spPr>
        <p:txBody>
          <a:bodyPr/>
          <a:lstStyle/>
          <a:p>
            <a:r>
              <a:rPr lang="en-US"/>
              <a:t>R2: AUGMENT</a:t>
            </a:r>
          </a:p>
        </p:txBody>
      </p:sp>
      <p:sp>
        <p:nvSpPr>
          <p:cNvPr id="8" name="Content Placeholder 7">
            <a:extLst>
              <a:ext uri="{FF2B5EF4-FFF2-40B4-BE49-F238E27FC236}">
                <a16:creationId xmlns:a16="http://schemas.microsoft.com/office/drawing/2014/main" id="{94D65E15-CDC8-1BD8-D68A-13F13EA06E5F}"/>
              </a:ext>
            </a:extLst>
          </p:cNvPr>
          <p:cNvSpPr>
            <a:spLocks noGrp="1"/>
          </p:cNvSpPr>
          <p:nvPr>
            <p:ph sz="half" idx="1"/>
          </p:nvPr>
        </p:nvSpPr>
        <p:spPr>
          <a:xfrm>
            <a:off x="838199" y="1407528"/>
            <a:ext cx="4818018" cy="4646910"/>
          </a:xfrm>
        </p:spPr>
        <p:txBody>
          <a:bodyPr>
            <a:normAutofit lnSpcReduction="10000"/>
          </a:bodyPr>
          <a:lstStyle/>
          <a:p>
            <a:pPr marL="342900" indent="-342900">
              <a:buFont typeface="Arial" panose="020B0604020202020204" pitchFamily="34" charset="0"/>
              <a:buChar char="•"/>
            </a:pPr>
            <a:r>
              <a:rPr lang="en-US" sz="2400"/>
              <a:t>Randomized Phase 3 study of R2 vs. rituximab in R/R FL and MZL</a:t>
            </a:r>
          </a:p>
          <a:p>
            <a:pPr marL="342900" indent="-342900">
              <a:buFont typeface="Arial" panose="020B0604020202020204" pitchFamily="34" charset="0"/>
              <a:buChar char="•"/>
            </a:pPr>
            <a:r>
              <a:rPr lang="en-US" sz="2400"/>
              <a:t>Led to approval of R2 in 2L setting</a:t>
            </a:r>
          </a:p>
          <a:p>
            <a:pPr marL="342900" indent="-342900">
              <a:buFont typeface="Arial" panose="020B0604020202020204" pitchFamily="34" charset="0"/>
              <a:buChar char="•"/>
            </a:pPr>
            <a:r>
              <a:rPr lang="en-US" sz="2400"/>
              <a:t>Results suggest that treatment is mostly agnostic to POD24 status </a:t>
            </a:r>
          </a:p>
          <a:p>
            <a:pPr marL="342900" indent="-342900"/>
            <a:r>
              <a:rPr lang="en-US" sz="2400"/>
              <a:t>Best responses (ORR and CR) were similar within each arm (R</a:t>
            </a:r>
            <a:r>
              <a:rPr lang="en-US" sz="2400" baseline="30000"/>
              <a:t>2</a:t>
            </a:r>
            <a:r>
              <a:rPr lang="en-US" sz="2400"/>
              <a:t> or R-placebo) for all patients and those with or without POD24</a:t>
            </a:r>
          </a:p>
          <a:p>
            <a:endParaRPr lang="en-US" sz="2400"/>
          </a:p>
        </p:txBody>
      </p:sp>
      <p:sp>
        <p:nvSpPr>
          <p:cNvPr id="3" name="TextBox 2">
            <a:extLst>
              <a:ext uri="{FF2B5EF4-FFF2-40B4-BE49-F238E27FC236}">
                <a16:creationId xmlns:a16="http://schemas.microsoft.com/office/drawing/2014/main" id="{D67F6CDF-67BA-9123-7171-3C5E4446CB93}"/>
              </a:ext>
            </a:extLst>
          </p:cNvPr>
          <p:cNvSpPr txBox="1"/>
          <p:nvPr/>
        </p:nvSpPr>
        <p:spPr>
          <a:xfrm>
            <a:off x="1348097" y="6169709"/>
            <a:ext cx="10005703" cy="646331"/>
          </a:xfrm>
          <a:prstGeom prst="rect">
            <a:avLst/>
          </a:prstGeom>
          <a:noFill/>
        </p:spPr>
        <p:txBody>
          <a:bodyPr wrap="square" rtlCol="0">
            <a:spAutoFit/>
          </a:bodyPr>
          <a:lstStyle/>
          <a:p>
            <a:r>
              <a:rPr lang="en-US" sz="900">
                <a:solidFill>
                  <a:srgbClr val="212121"/>
                </a:solidFill>
                <a:cs typeface="Arial" panose="020B0604020202020204" pitchFamily="34" charset="0"/>
              </a:rPr>
              <a:t>Data cutoff June 22, 2018</a:t>
            </a:r>
            <a:endParaRPr lang="en-US" sz="900" b="0" i="0">
              <a:solidFill>
                <a:srgbClr val="212121"/>
              </a:solidFill>
              <a:effectLst/>
              <a:cs typeface="Arial" panose="020B0604020202020204" pitchFamily="34" charset="0"/>
            </a:endParaRPr>
          </a:p>
          <a:p>
            <a:r>
              <a:rPr lang="en-US" sz="900" b="0" i="0">
                <a:solidFill>
                  <a:srgbClr val="212121"/>
                </a:solidFill>
                <a:effectLst/>
                <a:cs typeface="Arial" panose="020B0604020202020204" pitchFamily="34" charset="0"/>
              </a:rPr>
              <a:t>2L, second-line; CR, complete response; FL, follicular lymphoma; ITT, intent-to-treat; MZL, marginal zone lymphoma; ORR, overall response rate; </a:t>
            </a:r>
            <a:r>
              <a:rPr lang="en-US" sz="900">
                <a:solidFill>
                  <a:srgbClr val="212121"/>
                </a:solidFill>
                <a:cs typeface="Arial" panose="020B0604020202020204" pitchFamily="34" charset="0"/>
              </a:rPr>
              <a:t>POD24, progression of disease within 2 years; PR, partial response; R, rituximab; </a:t>
            </a:r>
            <a:r>
              <a:rPr lang="en-US" sz="900" b="0" i="0">
                <a:solidFill>
                  <a:srgbClr val="212121"/>
                </a:solidFill>
                <a:effectLst/>
                <a:cs typeface="Arial" panose="020B0604020202020204" pitchFamily="34" charset="0"/>
              </a:rPr>
              <a:t>R/R, relapsed/refractory; </a:t>
            </a:r>
            <a:r>
              <a:rPr lang="en-US" sz="900">
                <a:solidFill>
                  <a:srgbClr val="212121"/>
                </a:solidFill>
                <a:cs typeface="Arial" panose="020B0604020202020204" pitchFamily="34" charset="0"/>
              </a:rPr>
              <a:t>R2, lenalidomide and rituximab. </a:t>
            </a:r>
            <a:br>
              <a:rPr lang="en-US" sz="900">
                <a:solidFill>
                  <a:srgbClr val="212121"/>
                </a:solidFill>
                <a:cs typeface="Arial" panose="020B0604020202020204" pitchFamily="34" charset="0"/>
              </a:rPr>
            </a:br>
            <a:r>
              <a:rPr lang="en-US" sz="900" b="0" i="0">
                <a:solidFill>
                  <a:srgbClr val="212121"/>
                </a:solidFill>
                <a:effectLst/>
                <a:cs typeface="Arial" panose="020B0604020202020204" pitchFamily="34" charset="0"/>
              </a:rPr>
              <a:t>Leonard JP, et al. </a:t>
            </a:r>
            <a:r>
              <a:rPr lang="en-US" sz="900" b="0" i="1">
                <a:solidFill>
                  <a:srgbClr val="212121"/>
                </a:solidFill>
                <a:effectLst/>
                <a:cs typeface="Arial" panose="020B0604020202020204" pitchFamily="34" charset="0"/>
              </a:rPr>
              <a:t>J Clin Oncol</a:t>
            </a:r>
            <a:r>
              <a:rPr lang="en-US" sz="900" b="0" i="0">
                <a:solidFill>
                  <a:srgbClr val="212121"/>
                </a:solidFill>
                <a:effectLst/>
                <a:cs typeface="Arial" panose="020B0604020202020204" pitchFamily="34" charset="0"/>
              </a:rPr>
              <a:t>. 2019;37(14):1188-1199. Leonard JP, et al. EHA 2024. Abstract PF483.</a:t>
            </a:r>
            <a:endParaRPr lang="en-US" sz="900">
              <a:cs typeface="Arial" panose="020B0604020202020204" pitchFamily="34" charset="0"/>
            </a:endParaRPr>
          </a:p>
        </p:txBody>
      </p:sp>
      <p:pic>
        <p:nvPicPr>
          <p:cNvPr id="11" name="Content Placeholder 6">
            <a:extLst>
              <a:ext uri="{FF2B5EF4-FFF2-40B4-BE49-F238E27FC236}">
                <a16:creationId xmlns:a16="http://schemas.microsoft.com/office/drawing/2014/main" id="{377FEFEE-07B4-97B6-B295-3FB127FB393B}"/>
              </a:ext>
            </a:extLst>
          </p:cNvPr>
          <p:cNvPicPr>
            <a:picLocks noChangeAspect="1"/>
          </p:cNvPicPr>
          <p:nvPr/>
        </p:nvPicPr>
        <p:blipFill rotWithShape="1">
          <a:blip r:embed="rId3"/>
          <a:srcRect l="1600" t="8011" r="1466" b="21782"/>
          <a:stretch/>
        </p:blipFill>
        <p:spPr>
          <a:xfrm>
            <a:off x="5995851" y="2323963"/>
            <a:ext cx="5577840" cy="3187672"/>
          </a:xfrm>
          <a:prstGeom prst="rect">
            <a:avLst/>
          </a:prstGeom>
          <a:ln>
            <a:solidFill>
              <a:schemeClr val="tx1"/>
            </a:solidFill>
          </a:ln>
        </p:spPr>
      </p:pic>
      <p:sp>
        <p:nvSpPr>
          <p:cNvPr id="4" name="TextBox 3">
            <a:extLst>
              <a:ext uri="{FF2B5EF4-FFF2-40B4-BE49-F238E27FC236}">
                <a16:creationId xmlns:a16="http://schemas.microsoft.com/office/drawing/2014/main" id="{E25BEFFC-1695-A8D5-B39C-37EC091721CB}"/>
              </a:ext>
            </a:extLst>
          </p:cNvPr>
          <p:cNvSpPr txBox="1"/>
          <p:nvPr/>
        </p:nvSpPr>
        <p:spPr>
          <a:xfrm>
            <a:off x="5995850" y="1558442"/>
            <a:ext cx="5577841" cy="707886"/>
          </a:xfrm>
          <a:prstGeom prst="rect">
            <a:avLst/>
          </a:prstGeom>
          <a:noFill/>
        </p:spPr>
        <p:txBody>
          <a:bodyPr wrap="square" rtlCol="0">
            <a:spAutoFit/>
          </a:bodyPr>
          <a:lstStyle/>
          <a:p>
            <a:pPr algn="ctr"/>
            <a:r>
              <a:rPr lang="en-US" sz="2000" b="1">
                <a:solidFill>
                  <a:schemeClr val="accent1"/>
                </a:solidFill>
              </a:rPr>
              <a:t>Response in All FL Patients </a:t>
            </a:r>
          </a:p>
          <a:p>
            <a:pPr algn="ctr"/>
            <a:r>
              <a:rPr lang="en-US" sz="2000" b="1">
                <a:solidFill>
                  <a:schemeClr val="accent1"/>
                </a:solidFill>
              </a:rPr>
              <a:t>and by POD24 Status (ITT)</a:t>
            </a:r>
          </a:p>
        </p:txBody>
      </p:sp>
    </p:spTree>
    <p:extLst>
      <p:ext uri="{BB962C8B-B14F-4D97-AF65-F5344CB8AC3E}">
        <p14:creationId xmlns:p14="http://schemas.microsoft.com/office/powerpoint/2010/main" val="376797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AA7E-E461-465F-8A88-ED0F06F8F2F7}"/>
              </a:ext>
            </a:extLst>
          </p:cNvPr>
          <p:cNvSpPr>
            <a:spLocks noGrp="1"/>
          </p:cNvSpPr>
          <p:nvPr>
            <p:ph type="title"/>
          </p:nvPr>
        </p:nvSpPr>
        <p:spPr>
          <a:xfrm>
            <a:off x="838200" y="365126"/>
            <a:ext cx="10515600" cy="1064306"/>
          </a:xfrm>
        </p:spPr>
        <p:txBody>
          <a:bodyPr/>
          <a:lstStyle/>
          <a:p>
            <a:r>
              <a:rPr lang="en-US"/>
              <a:t>R2: AUGMENT</a:t>
            </a:r>
          </a:p>
        </p:txBody>
      </p:sp>
      <p:pic>
        <p:nvPicPr>
          <p:cNvPr id="9" name="Content Placeholder 8">
            <a:extLst>
              <a:ext uri="{FF2B5EF4-FFF2-40B4-BE49-F238E27FC236}">
                <a16:creationId xmlns:a16="http://schemas.microsoft.com/office/drawing/2014/main" id="{77B6002B-B68F-03AA-F75C-F91E000819D1}"/>
              </a:ext>
            </a:extLst>
          </p:cNvPr>
          <p:cNvPicPr>
            <a:picLocks noGrp="1" noChangeAspect="1"/>
          </p:cNvPicPr>
          <p:nvPr>
            <p:ph sz="half" idx="1"/>
          </p:nvPr>
        </p:nvPicPr>
        <p:blipFill rotWithShape="1">
          <a:blip r:embed="rId3"/>
          <a:srcRect l="1893" t="7495" r="2045" b="8468"/>
          <a:stretch/>
        </p:blipFill>
        <p:spPr>
          <a:xfrm>
            <a:off x="838200" y="2230230"/>
            <a:ext cx="4651521" cy="3553963"/>
          </a:xfrm>
          <a:prstGeom prst="rect">
            <a:avLst/>
          </a:prstGeom>
          <a:ln>
            <a:solidFill>
              <a:schemeClr val="tx1"/>
            </a:solidFill>
          </a:ln>
        </p:spPr>
      </p:pic>
      <p:pic>
        <p:nvPicPr>
          <p:cNvPr id="6" name="Content Placeholder 5">
            <a:extLst>
              <a:ext uri="{FF2B5EF4-FFF2-40B4-BE49-F238E27FC236}">
                <a16:creationId xmlns:a16="http://schemas.microsoft.com/office/drawing/2014/main" id="{E374A6C4-CC57-1C63-277F-0DA345B203B6}"/>
              </a:ext>
            </a:extLst>
          </p:cNvPr>
          <p:cNvPicPr>
            <a:picLocks noGrp="1" noChangeAspect="1"/>
          </p:cNvPicPr>
          <p:nvPr>
            <p:ph sz="half" idx="2"/>
          </p:nvPr>
        </p:nvPicPr>
        <p:blipFill rotWithShape="1">
          <a:blip r:embed="rId4"/>
          <a:srcRect l="1866" t="9323" r="1479" b="21862"/>
          <a:stretch/>
        </p:blipFill>
        <p:spPr>
          <a:xfrm>
            <a:off x="6382725" y="2242130"/>
            <a:ext cx="4750508" cy="2630583"/>
          </a:xfrm>
          <a:prstGeom prst="rect">
            <a:avLst/>
          </a:prstGeom>
          <a:ln>
            <a:solidFill>
              <a:schemeClr val="tx1"/>
            </a:solidFill>
          </a:ln>
        </p:spPr>
      </p:pic>
      <p:sp>
        <p:nvSpPr>
          <p:cNvPr id="3" name="TextBox 2">
            <a:extLst>
              <a:ext uri="{FF2B5EF4-FFF2-40B4-BE49-F238E27FC236}">
                <a16:creationId xmlns:a16="http://schemas.microsoft.com/office/drawing/2014/main" id="{E61BC3C6-1E84-A741-5900-BF932D98D6D4}"/>
              </a:ext>
            </a:extLst>
          </p:cNvPr>
          <p:cNvSpPr txBox="1"/>
          <p:nvPr/>
        </p:nvSpPr>
        <p:spPr>
          <a:xfrm>
            <a:off x="1348097" y="6151758"/>
            <a:ext cx="10005703" cy="646331"/>
          </a:xfrm>
          <a:prstGeom prst="rect">
            <a:avLst/>
          </a:prstGeom>
          <a:noFill/>
        </p:spPr>
        <p:txBody>
          <a:bodyPr wrap="square" rtlCol="0">
            <a:spAutoFit/>
          </a:bodyPr>
          <a:lstStyle/>
          <a:p>
            <a:r>
              <a:rPr lang="en-US" sz="900">
                <a:solidFill>
                  <a:srgbClr val="212121"/>
                </a:solidFill>
                <a:cs typeface="Arial" panose="020B0604020202020204" pitchFamily="34" charset="0"/>
              </a:rPr>
              <a:t>Data cutoff June 22, 2018</a:t>
            </a:r>
            <a:endParaRPr lang="en-US" sz="900" b="0" i="0">
              <a:solidFill>
                <a:srgbClr val="212121"/>
              </a:solidFill>
              <a:effectLst/>
              <a:cs typeface="Arial" panose="020B0604020202020204" pitchFamily="34" charset="0"/>
            </a:endParaRPr>
          </a:p>
          <a:p>
            <a:r>
              <a:rPr lang="en-US" sz="900" b="0" i="0">
                <a:solidFill>
                  <a:srgbClr val="212121"/>
                </a:solidFill>
                <a:effectLst/>
                <a:cs typeface="Arial" panose="020B0604020202020204" pitchFamily="34" charset="0"/>
              </a:rPr>
              <a:t>FDA, Food and Drug Administration; FL, follicular lymphoma; HR, hazard ratio; ITT, intent-to-treat; OS, overall survival; PFS, progression-free survival; </a:t>
            </a:r>
            <a:r>
              <a:rPr lang="en-US" sz="900">
                <a:solidFill>
                  <a:srgbClr val="212121"/>
                </a:solidFill>
                <a:cs typeface="Arial" panose="020B0604020202020204" pitchFamily="34" charset="0"/>
              </a:rPr>
              <a:t>POD24, progression of disease within 2 years; R, rituximab; </a:t>
            </a:r>
            <a:r>
              <a:rPr lang="en-US" sz="900" b="0" i="0">
                <a:solidFill>
                  <a:srgbClr val="212121"/>
                </a:solidFill>
                <a:effectLst/>
                <a:cs typeface="Arial" panose="020B0604020202020204" pitchFamily="34" charset="0"/>
              </a:rPr>
              <a:t>R/R, relapsed/refractory; </a:t>
            </a:r>
            <a:r>
              <a:rPr lang="en-US" sz="900">
                <a:solidFill>
                  <a:srgbClr val="212121"/>
                </a:solidFill>
                <a:cs typeface="Arial" panose="020B0604020202020204" pitchFamily="34" charset="0"/>
              </a:rPr>
              <a:t>R2, lenalidomide and rituximab. </a:t>
            </a:r>
            <a:br>
              <a:rPr lang="en-US" sz="900">
                <a:solidFill>
                  <a:srgbClr val="212121"/>
                </a:solidFill>
                <a:cs typeface="Arial" panose="020B0604020202020204" pitchFamily="34" charset="0"/>
              </a:rPr>
            </a:br>
            <a:r>
              <a:rPr lang="en-US" sz="900" b="0" i="0">
                <a:solidFill>
                  <a:srgbClr val="212121"/>
                </a:solidFill>
                <a:effectLst/>
                <a:cs typeface="Arial" panose="020B0604020202020204" pitchFamily="34" charset="0"/>
              </a:rPr>
              <a:t>Leonard JP, et al. </a:t>
            </a:r>
            <a:r>
              <a:rPr lang="en-US" sz="900" b="0" i="1">
                <a:solidFill>
                  <a:srgbClr val="212121"/>
                </a:solidFill>
                <a:effectLst/>
                <a:cs typeface="Arial" panose="020B0604020202020204" pitchFamily="34" charset="0"/>
              </a:rPr>
              <a:t>J Clin Oncol</a:t>
            </a:r>
            <a:r>
              <a:rPr lang="en-US" sz="900" b="0" i="0">
                <a:solidFill>
                  <a:srgbClr val="212121"/>
                </a:solidFill>
                <a:effectLst/>
                <a:cs typeface="Arial" panose="020B0604020202020204" pitchFamily="34" charset="0"/>
              </a:rPr>
              <a:t>. 2019;37(14):1188-1199.</a:t>
            </a:r>
            <a:endParaRPr lang="en-US" sz="900">
              <a:cs typeface="Arial" panose="020B0604020202020204" pitchFamily="34" charset="0"/>
            </a:endParaRPr>
          </a:p>
        </p:txBody>
      </p:sp>
      <p:sp>
        <p:nvSpPr>
          <p:cNvPr id="4" name="Content Placeholder 8">
            <a:extLst>
              <a:ext uri="{FF2B5EF4-FFF2-40B4-BE49-F238E27FC236}">
                <a16:creationId xmlns:a16="http://schemas.microsoft.com/office/drawing/2014/main" id="{53767470-47E2-C35A-5317-9E9A0D1F234A}"/>
              </a:ext>
            </a:extLst>
          </p:cNvPr>
          <p:cNvSpPr txBox="1">
            <a:spLocks/>
          </p:cNvSpPr>
          <p:nvPr/>
        </p:nvSpPr>
        <p:spPr>
          <a:xfrm>
            <a:off x="6213567" y="4960499"/>
            <a:ext cx="5088825" cy="7830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1600"/>
              <a:t>At a median follow-up of 28.6 months, OS was not reached in all patients or according to POD24 status</a:t>
            </a:r>
          </a:p>
        </p:txBody>
      </p:sp>
      <p:sp>
        <p:nvSpPr>
          <p:cNvPr id="5" name="TextBox 4">
            <a:extLst>
              <a:ext uri="{FF2B5EF4-FFF2-40B4-BE49-F238E27FC236}">
                <a16:creationId xmlns:a16="http://schemas.microsoft.com/office/drawing/2014/main" id="{45C7099F-E92D-3966-5F07-FC0FBFCB9945}"/>
              </a:ext>
            </a:extLst>
          </p:cNvPr>
          <p:cNvSpPr txBox="1"/>
          <p:nvPr/>
        </p:nvSpPr>
        <p:spPr>
          <a:xfrm>
            <a:off x="6300529" y="1481838"/>
            <a:ext cx="4914900" cy="707886"/>
          </a:xfrm>
          <a:prstGeom prst="rect">
            <a:avLst/>
          </a:prstGeom>
          <a:noFill/>
        </p:spPr>
        <p:txBody>
          <a:bodyPr wrap="square" rtlCol="0">
            <a:spAutoFit/>
          </a:bodyPr>
          <a:lstStyle/>
          <a:p>
            <a:pPr algn="ctr"/>
            <a:r>
              <a:rPr lang="en-US" sz="2000" b="1">
                <a:solidFill>
                  <a:schemeClr val="accent1"/>
                </a:solidFill>
              </a:rPr>
              <a:t>Overall Survival for All FL Patients </a:t>
            </a:r>
          </a:p>
          <a:p>
            <a:pPr algn="ctr"/>
            <a:r>
              <a:rPr lang="en-US" sz="2000" b="1">
                <a:solidFill>
                  <a:schemeClr val="accent1"/>
                </a:solidFill>
              </a:rPr>
              <a:t>and by POD24 Status</a:t>
            </a:r>
          </a:p>
        </p:txBody>
      </p:sp>
      <p:sp>
        <p:nvSpPr>
          <p:cNvPr id="7" name="TextBox 6">
            <a:extLst>
              <a:ext uri="{FF2B5EF4-FFF2-40B4-BE49-F238E27FC236}">
                <a16:creationId xmlns:a16="http://schemas.microsoft.com/office/drawing/2014/main" id="{C73DBD53-BEB1-A7B1-C226-9FB7BAEBD426}"/>
              </a:ext>
            </a:extLst>
          </p:cNvPr>
          <p:cNvSpPr txBox="1"/>
          <p:nvPr/>
        </p:nvSpPr>
        <p:spPr>
          <a:xfrm>
            <a:off x="353597" y="1475888"/>
            <a:ext cx="5620725" cy="707886"/>
          </a:xfrm>
          <a:prstGeom prst="rect">
            <a:avLst/>
          </a:prstGeom>
          <a:noFill/>
        </p:spPr>
        <p:txBody>
          <a:bodyPr wrap="square" rtlCol="0">
            <a:spAutoFit/>
          </a:bodyPr>
          <a:lstStyle/>
          <a:p>
            <a:pPr algn="ctr"/>
            <a:r>
              <a:rPr lang="en-US" sz="2000" b="1">
                <a:solidFill>
                  <a:schemeClr val="accent1"/>
                </a:solidFill>
              </a:rPr>
              <a:t>Progression-free Survival for All FL Patients </a:t>
            </a:r>
          </a:p>
          <a:p>
            <a:pPr algn="ctr"/>
            <a:r>
              <a:rPr lang="en-US" sz="2000" b="1">
                <a:solidFill>
                  <a:schemeClr val="accent1"/>
                </a:solidFill>
              </a:rPr>
              <a:t>and by POD24 Status (ITT)</a:t>
            </a:r>
          </a:p>
        </p:txBody>
      </p:sp>
    </p:spTree>
    <p:extLst>
      <p:ext uri="{BB962C8B-B14F-4D97-AF65-F5344CB8AC3E}">
        <p14:creationId xmlns:p14="http://schemas.microsoft.com/office/powerpoint/2010/main" val="237705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D9ADDC-01E7-F81C-5220-7667CA92ECA4}"/>
              </a:ext>
            </a:extLst>
          </p:cNvPr>
          <p:cNvSpPr/>
          <p:nvPr/>
        </p:nvSpPr>
        <p:spPr>
          <a:xfrm>
            <a:off x="6187043" y="1724771"/>
            <a:ext cx="4998593" cy="211616"/>
          </a:xfrm>
          <a:prstGeom prst="rect">
            <a:avLst/>
          </a:prstGeom>
          <a:ln/>
        </p:spPr>
        <p:style>
          <a:lnRef idx="1">
            <a:schemeClr val="dk1"/>
          </a:lnRef>
          <a:fillRef idx="3">
            <a:schemeClr val="dk1"/>
          </a:fillRef>
          <a:effectRef idx="2">
            <a:schemeClr val="dk1"/>
          </a:effectRef>
          <a:fontRef idx="minor">
            <a:schemeClr val="lt1"/>
          </a:fontRef>
        </p:style>
        <p:txBody>
          <a:bodyPr anchor="ctr"/>
          <a:lstStyle/>
          <a:p>
            <a:pPr algn="ctr" defTabSz="685800">
              <a:defRPr/>
            </a:pPr>
            <a:endParaRPr lang="en-US" sz="1350">
              <a:solidFill>
                <a:srgbClr val="FFFFFF"/>
              </a:solidFill>
            </a:endParaRPr>
          </a:p>
        </p:txBody>
      </p:sp>
      <p:sp>
        <p:nvSpPr>
          <p:cNvPr id="45" name="TextBox 44">
            <a:extLst>
              <a:ext uri="{FF2B5EF4-FFF2-40B4-BE49-F238E27FC236}">
                <a16:creationId xmlns:a16="http://schemas.microsoft.com/office/drawing/2014/main" id="{77814B21-FDCD-E819-2A38-2934A7724D04}"/>
              </a:ext>
            </a:extLst>
          </p:cNvPr>
          <p:cNvSpPr txBox="1"/>
          <p:nvPr/>
        </p:nvSpPr>
        <p:spPr>
          <a:xfrm>
            <a:off x="6516965" y="1734819"/>
            <a:ext cx="428625" cy="206375"/>
          </a:xfrm>
          <a:prstGeom prst="rect">
            <a:avLst/>
          </a:prstGeom>
          <a:noFill/>
        </p:spPr>
        <p:txBody>
          <a:bodyPr wrap="none">
            <a:spAutoFit/>
          </a:bodyPr>
          <a:lstStyle/>
          <a:p>
            <a:pPr defTabSz="685800">
              <a:defRPr/>
            </a:pPr>
            <a:r>
              <a:rPr lang="en-US" sz="750" b="1">
                <a:solidFill>
                  <a:schemeClr val="bg1"/>
                </a:solidFill>
                <a:latin typeface="Arial" charset="0"/>
                <a:ea typeface="ＭＳ Ｐゴシック" charset="0"/>
              </a:rPr>
              <a:t>EZH2</a:t>
            </a:r>
          </a:p>
        </p:txBody>
      </p:sp>
      <p:cxnSp>
        <p:nvCxnSpPr>
          <p:cNvPr id="47" name="Straight Arrow Connector 46">
            <a:extLst>
              <a:ext uri="{FF2B5EF4-FFF2-40B4-BE49-F238E27FC236}">
                <a16:creationId xmlns:a16="http://schemas.microsoft.com/office/drawing/2014/main" id="{2FA47D70-3674-ACDD-6BF7-9C9B2E9571C0}"/>
              </a:ext>
            </a:extLst>
          </p:cNvPr>
          <p:cNvCxnSpPr/>
          <p:nvPr/>
        </p:nvCxnSpPr>
        <p:spPr>
          <a:xfrm rot="5400000" flipV="1">
            <a:off x="6457433" y="1818162"/>
            <a:ext cx="13811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C4CB290-EDA0-A8B7-AE98-8E1A91008F13}"/>
              </a:ext>
            </a:extLst>
          </p:cNvPr>
          <p:cNvCxnSpPr/>
          <p:nvPr/>
        </p:nvCxnSpPr>
        <p:spPr>
          <a:xfrm rot="5400000" flipV="1">
            <a:off x="6400283" y="1818162"/>
            <a:ext cx="13811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70664" name="Picture 38">
            <a:extLst>
              <a:ext uri="{FF2B5EF4-FFF2-40B4-BE49-F238E27FC236}">
                <a16:creationId xmlns:a16="http://schemas.microsoft.com/office/drawing/2014/main" id="{98487873-FF38-6FB7-A485-7D4D24E5C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8299" y="1825625"/>
            <a:ext cx="280511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5" name="TextBox 79">
            <a:extLst>
              <a:ext uri="{FF2B5EF4-FFF2-40B4-BE49-F238E27FC236}">
                <a16:creationId xmlns:a16="http://schemas.microsoft.com/office/drawing/2014/main" id="{7C1CCE99-E6B9-CC82-B97C-67043B063ACB}"/>
              </a:ext>
            </a:extLst>
          </p:cNvPr>
          <p:cNvSpPr txBox="1">
            <a:spLocks noChangeAspect="1"/>
          </p:cNvSpPr>
          <p:nvPr/>
        </p:nvSpPr>
        <p:spPr bwMode="auto">
          <a:xfrm>
            <a:off x="6286500" y="3109627"/>
            <a:ext cx="889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200">
                <a:solidFill>
                  <a:srgbClr val="000000"/>
                </a:solidFill>
                <a:latin typeface="Arial" panose="020B0604020202020204" pitchFamily="34" charset="0"/>
                <a:cs typeface="Arial" panose="020B0604020202020204" pitchFamily="34" charset="0"/>
              </a:rPr>
              <a:t>Naive B-cell</a:t>
            </a:r>
          </a:p>
        </p:txBody>
      </p:sp>
      <p:sp>
        <p:nvSpPr>
          <p:cNvPr id="53" name="TextBox 52">
            <a:extLst>
              <a:ext uri="{FF2B5EF4-FFF2-40B4-BE49-F238E27FC236}">
                <a16:creationId xmlns:a16="http://schemas.microsoft.com/office/drawing/2014/main" id="{46C70419-E1CD-3772-3266-421932F6CC3C}"/>
              </a:ext>
            </a:extLst>
          </p:cNvPr>
          <p:cNvSpPr txBox="1">
            <a:spLocks noChangeArrowheads="1"/>
          </p:cNvSpPr>
          <p:nvPr/>
        </p:nvSpPr>
        <p:spPr bwMode="auto">
          <a:xfrm>
            <a:off x="8390048" y="1695132"/>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200" b="1">
                <a:solidFill>
                  <a:schemeClr val="bg1"/>
                </a:solidFill>
                <a:latin typeface="Arial" panose="020B0604020202020204" pitchFamily="34" charset="0"/>
              </a:rPr>
              <a:t>EZH2</a:t>
            </a:r>
          </a:p>
        </p:txBody>
      </p:sp>
      <p:cxnSp>
        <p:nvCxnSpPr>
          <p:cNvPr id="58" name="Straight Arrow Connector 57">
            <a:extLst>
              <a:ext uri="{FF2B5EF4-FFF2-40B4-BE49-F238E27FC236}">
                <a16:creationId xmlns:a16="http://schemas.microsoft.com/office/drawing/2014/main" id="{1F6480C5-82F3-BF1B-F341-3C2586EDDCFC}"/>
              </a:ext>
            </a:extLst>
          </p:cNvPr>
          <p:cNvCxnSpPr/>
          <p:nvPr/>
        </p:nvCxnSpPr>
        <p:spPr>
          <a:xfrm rot="16200000">
            <a:off x="8320992" y="1802287"/>
            <a:ext cx="13811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C298BC9-C489-1E03-12BD-5C10F797FE06}"/>
              </a:ext>
            </a:extLst>
          </p:cNvPr>
          <p:cNvCxnSpPr/>
          <p:nvPr/>
        </p:nvCxnSpPr>
        <p:spPr>
          <a:xfrm rot="16200000">
            <a:off x="8249555" y="1802287"/>
            <a:ext cx="13811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159996C9-B273-563C-57B7-97FB42F96ACE}"/>
              </a:ext>
            </a:extLst>
          </p:cNvPr>
          <p:cNvSpPr txBox="1"/>
          <p:nvPr/>
        </p:nvSpPr>
        <p:spPr>
          <a:xfrm>
            <a:off x="10464474" y="1734819"/>
            <a:ext cx="428625" cy="206375"/>
          </a:xfrm>
          <a:prstGeom prst="rect">
            <a:avLst/>
          </a:prstGeom>
          <a:noFill/>
        </p:spPr>
        <p:txBody>
          <a:bodyPr wrap="none">
            <a:spAutoFit/>
          </a:bodyPr>
          <a:lstStyle/>
          <a:p>
            <a:pPr defTabSz="685800">
              <a:defRPr/>
            </a:pPr>
            <a:r>
              <a:rPr lang="en-US" sz="750" b="1">
                <a:solidFill>
                  <a:schemeClr val="bg1"/>
                </a:solidFill>
                <a:latin typeface="Arial" charset="0"/>
                <a:ea typeface="ＭＳ Ｐゴシック" charset="0"/>
              </a:rPr>
              <a:t>EZH2</a:t>
            </a:r>
          </a:p>
        </p:txBody>
      </p:sp>
      <p:cxnSp>
        <p:nvCxnSpPr>
          <p:cNvPr id="62" name="Straight Arrow Connector 61">
            <a:extLst>
              <a:ext uri="{FF2B5EF4-FFF2-40B4-BE49-F238E27FC236}">
                <a16:creationId xmlns:a16="http://schemas.microsoft.com/office/drawing/2014/main" id="{5029BC96-9622-BD9A-8F70-EAEB1072DFAA}"/>
              </a:ext>
            </a:extLst>
          </p:cNvPr>
          <p:cNvCxnSpPr/>
          <p:nvPr/>
        </p:nvCxnSpPr>
        <p:spPr>
          <a:xfrm rot="5400000" flipV="1">
            <a:off x="10436841" y="1818162"/>
            <a:ext cx="13811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0618D06-993C-8559-80DF-6985859AD839}"/>
              </a:ext>
            </a:extLst>
          </p:cNvPr>
          <p:cNvCxnSpPr/>
          <p:nvPr/>
        </p:nvCxnSpPr>
        <p:spPr>
          <a:xfrm rot="5400000" flipV="1">
            <a:off x="10379691" y="1818162"/>
            <a:ext cx="13811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70672" name="Picture 73">
            <a:extLst>
              <a:ext uri="{FF2B5EF4-FFF2-40B4-BE49-F238E27FC236}">
                <a16:creationId xmlns:a16="http://schemas.microsoft.com/office/drawing/2014/main" id="{D76D599C-D8B7-008B-2110-953579CCEA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243890">
            <a:off x="8855186" y="2772704"/>
            <a:ext cx="2873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3" name="Picture 75">
            <a:extLst>
              <a:ext uri="{FF2B5EF4-FFF2-40B4-BE49-F238E27FC236}">
                <a16:creationId xmlns:a16="http://schemas.microsoft.com/office/drawing/2014/main" id="{B689FF06-9583-04C4-20BC-883A95CEE9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5548" y="2602842"/>
            <a:ext cx="2873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4" name="Picture 76">
            <a:extLst>
              <a:ext uri="{FF2B5EF4-FFF2-40B4-BE49-F238E27FC236}">
                <a16:creationId xmlns:a16="http://schemas.microsoft.com/office/drawing/2014/main" id="{41B8065A-E20E-7108-16C7-EE8BCBEDF9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8248" y="2934628"/>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5" name="Picture 77">
            <a:extLst>
              <a:ext uri="{FF2B5EF4-FFF2-40B4-BE49-F238E27FC236}">
                <a16:creationId xmlns:a16="http://schemas.microsoft.com/office/drawing/2014/main" id="{0B312397-E1F5-39C3-933B-ECD4F90D48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322638">
            <a:off x="7613762" y="2767942"/>
            <a:ext cx="288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6" name="Picture 78">
            <a:extLst>
              <a:ext uri="{FF2B5EF4-FFF2-40B4-BE49-F238E27FC236}">
                <a16:creationId xmlns:a16="http://schemas.microsoft.com/office/drawing/2014/main" id="{448178B1-33E5-B801-79AA-3AD2E0A0C9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69198" y="2777466"/>
            <a:ext cx="279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0677" name="arrow 1">
            <a:extLst>
              <a:ext uri="{FF2B5EF4-FFF2-40B4-BE49-F238E27FC236}">
                <a16:creationId xmlns:a16="http://schemas.microsoft.com/office/drawing/2014/main" id="{E6682FDA-8EC6-B9BB-0AD5-14A275E59B4A}"/>
              </a:ext>
            </a:extLst>
          </p:cNvPr>
          <p:cNvCxnSpPr>
            <a:cxnSpLocks noChangeAspect="1"/>
          </p:cNvCxnSpPr>
          <p:nvPr/>
        </p:nvCxnSpPr>
        <p:spPr bwMode="auto">
          <a:xfrm flipH="1">
            <a:off x="6997811" y="2913991"/>
            <a:ext cx="493712" cy="0"/>
          </a:xfrm>
          <a:prstGeom prst="straightConnector1">
            <a:avLst/>
          </a:prstGeom>
          <a:noFill/>
          <a:ln w="47625" algn="ctr">
            <a:solidFill>
              <a:srgbClr val="027DC2"/>
            </a:solidFill>
            <a:round/>
            <a:headEnd type="stealth" w="lg" len="lg"/>
            <a:tailEnd type="none" w="med" len="sm"/>
          </a:ln>
          <a:extLst>
            <a:ext uri="{909E8E84-426E-40DD-AFC4-6F175D3DCCD1}">
              <a14:hiddenFill xmlns:a14="http://schemas.microsoft.com/office/drawing/2010/main">
                <a:noFill/>
              </a14:hiddenFill>
            </a:ext>
          </a:extLst>
        </p:spPr>
      </p:cxnSp>
      <p:cxnSp>
        <p:nvCxnSpPr>
          <p:cNvPr id="70678" name="Arrow 3">
            <a:extLst>
              <a:ext uri="{FF2B5EF4-FFF2-40B4-BE49-F238E27FC236}">
                <a16:creationId xmlns:a16="http://schemas.microsoft.com/office/drawing/2014/main" id="{EA8CBD21-A7F6-C068-A38C-45A54A7D0A2D}"/>
              </a:ext>
            </a:extLst>
          </p:cNvPr>
          <p:cNvCxnSpPr>
            <a:cxnSpLocks noChangeAspect="1"/>
          </p:cNvCxnSpPr>
          <p:nvPr/>
        </p:nvCxnSpPr>
        <p:spPr bwMode="auto">
          <a:xfrm flipH="1">
            <a:off x="8269399" y="2991778"/>
            <a:ext cx="555625" cy="0"/>
          </a:xfrm>
          <a:prstGeom prst="straightConnector1">
            <a:avLst/>
          </a:prstGeom>
          <a:noFill/>
          <a:ln w="47625" algn="ctr">
            <a:solidFill>
              <a:srgbClr val="027DC2"/>
            </a:solidFill>
            <a:round/>
            <a:headEnd type="stealth" w="lg" len="lg"/>
            <a:tailEnd type="none" w="med" len="sm"/>
          </a:ln>
          <a:extLst>
            <a:ext uri="{909E8E84-426E-40DD-AFC4-6F175D3DCCD1}">
              <a14:hiddenFill xmlns:a14="http://schemas.microsoft.com/office/drawing/2010/main">
                <a:noFill/>
              </a14:hiddenFill>
            </a:ext>
          </a:extLst>
        </p:spPr>
      </p:cxnSp>
      <p:sp>
        <p:nvSpPr>
          <p:cNvPr id="87" name="TextBox 86">
            <a:extLst>
              <a:ext uri="{FF2B5EF4-FFF2-40B4-BE49-F238E27FC236}">
                <a16:creationId xmlns:a16="http://schemas.microsoft.com/office/drawing/2014/main" id="{FEC64EDB-F004-F5AF-86EF-6DF11719F17E}"/>
              </a:ext>
            </a:extLst>
          </p:cNvPr>
          <p:cNvSpPr txBox="1">
            <a:spLocks noChangeAspect="1"/>
          </p:cNvSpPr>
          <p:nvPr/>
        </p:nvSpPr>
        <p:spPr>
          <a:xfrm>
            <a:off x="10042636" y="3591853"/>
            <a:ext cx="1143000" cy="484188"/>
          </a:xfrm>
          <a:prstGeom prst="rect">
            <a:avLst/>
          </a:prstGeom>
          <a:noFill/>
        </p:spPr>
        <p:txBody>
          <a:bodyPr lIns="0" tIns="0" rIns="0" bIns="0">
            <a:spAutoFit/>
          </a:bodyPr>
          <a:lstStyle/>
          <a:p>
            <a:pPr algn="ctr" defTabSz="685800">
              <a:defRPr/>
            </a:pPr>
            <a:r>
              <a:rPr lang="en-US" sz="1050">
                <a:solidFill>
                  <a:srgbClr val="000000"/>
                </a:solidFill>
                <a:ea typeface="ＭＳ Ｐゴシック" charset="0"/>
                <a:cs typeface="Arial" panose="020B0604020202020204" pitchFamily="34" charset="0"/>
              </a:rPr>
              <a:t>Memory B-cell (remembers pathogens)</a:t>
            </a:r>
          </a:p>
        </p:txBody>
      </p:sp>
      <p:sp>
        <p:nvSpPr>
          <p:cNvPr id="91" name="TextBox 90">
            <a:extLst>
              <a:ext uri="{FF2B5EF4-FFF2-40B4-BE49-F238E27FC236}">
                <a16:creationId xmlns:a16="http://schemas.microsoft.com/office/drawing/2014/main" id="{50ED82DD-926C-9689-20C8-D44978AC1F5C}"/>
              </a:ext>
            </a:extLst>
          </p:cNvPr>
          <p:cNvSpPr txBox="1">
            <a:spLocks noChangeAspect="1"/>
          </p:cNvSpPr>
          <p:nvPr/>
        </p:nvSpPr>
        <p:spPr>
          <a:xfrm>
            <a:off x="10099840" y="2541621"/>
            <a:ext cx="1160463" cy="323850"/>
          </a:xfrm>
          <a:prstGeom prst="rect">
            <a:avLst/>
          </a:prstGeom>
          <a:noFill/>
        </p:spPr>
        <p:txBody>
          <a:bodyPr lIns="0" tIns="0" rIns="0" bIns="0">
            <a:spAutoFit/>
          </a:bodyPr>
          <a:lstStyle/>
          <a:p>
            <a:pPr algn="ctr" defTabSz="685800">
              <a:defRPr/>
            </a:pPr>
            <a:r>
              <a:rPr lang="en-US" sz="1050">
                <a:solidFill>
                  <a:srgbClr val="000000"/>
                </a:solidFill>
                <a:ea typeface="ＭＳ Ｐゴシック" charset="0"/>
                <a:cs typeface="Arial" panose="020B0604020202020204" pitchFamily="34" charset="0"/>
              </a:rPr>
              <a:t>Plasma cell</a:t>
            </a:r>
          </a:p>
          <a:p>
            <a:pPr algn="ctr" defTabSz="685800">
              <a:defRPr/>
            </a:pPr>
            <a:r>
              <a:rPr lang="en-US" sz="1050">
                <a:solidFill>
                  <a:srgbClr val="000000"/>
                </a:solidFill>
                <a:ea typeface="ＭＳ Ｐゴシック" charset="0"/>
                <a:cs typeface="Arial" panose="020B0604020202020204" pitchFamily="34" charset="0"/>
              </a:rPr>
              <a:t>(makes antibodies)</a:t>
            </a:r>
          </a:p>
        </p:txBody>
      </p:sp>
      <p:sp>
        <p:nvSpPr>
          <p:cNvPr id="70681" name="Arrow 5">
            <a:extLst>
              <a:ext uri="{FF2B5EF4-FFF2-40B4-BE49-F238E27FC236}">
                <a16:creationId xmlns:a16="http://schemas.microsoft.com/office/drawing/2014/main" id="{1CE25B7E-7B3E-D53C-1EB7-1E7CE1CE75FF}"/>
              </a:ext>
            </a:extLst>
          </p:cNvPr>
          <p:cNvSpPr>
            <a:spLocks noChangeAspect="1"/>
          </p:cNvSpPr>
          <p:nvPr/>
        </p:nvSpPr>
        <p:spPr bwMode="auto">
          <a:xfrm rot="6754357" flipV="1">
            <a:off x="8413068" y="2619510"/>
            <a:ext cx="249237" cy="463550"/>
          </a:xfrm>
          <a:custGeom>
            <a:avLst/>
            <a:gdLst>
              <a:gd name="T0" fmla="*/ 249544 w 584401"/>
              <a:gd name="T1" fmla="*/ 0 h 1275158"/>
              <a:gd name="T2" fmla="*/ 43485 w 584401"/>
              <a:gd name="T3" fmla="*/ 463205 h 1275158"/>
              <a:gd name="T4" fmla="*/ 0 60000 65536"/>
              <a:gd name="T5" fmla="*/ 0 60000 65536"/>
            </a:gdLst>
            <a:ahLst/>
            <a:cxnLst>
              <a:cxn ang="T4">
                <a:pos x="T0" y="T1"/>
              </a:cxn>
              <a:cxn ang="T5">
                <a:pos x="T2" y="T3"/>
              </a:cxn>
            </a:cxnLst>
            <a:rect l="0" t="0" r="r" b="b"/>
            <a:pathLst>
              <a:path w="584401" h="1275158">
                <a:moveTo>
                  <a:pt x="584401" y="0"/>
                </a:moveTo>
                <a:cubicBezTo>
                  <a:pt x="479979" y="4233"/>
                  <a:pt x="-267833" y="505345"/>
                  <a:pt x="101837" y="1275158"/>
                </a:cubicBezTo>
              </a:path>
            </a:pathLst>
          </a:custGeom>
          <a:noFill/>
          <a:ln w="47625" cap="flat" cmpd="sng" algn="ctr">
            <a:solidFill>
              <a:srgbClr val="027DC2"/>
            </a:solidFill>
            <a:prstDash val="solid"/>
            <a:round/>
            <a:headEnd type="stealth" w="lg" len="lg"/>
            <a:tailEnd type="none" w="med" len="sm"/>
          </a:ln>
          <a:extLst>
            <a:ext uri="{909E8E84-426E-40DD-AFC4-6F175D3DCCD1}">
              <a14:hiddenFill xmlns:a14="http://schemas.microsoft.com/office/drawing/2010/main">
                <a:solidFill>
                  <a:srgbClr val="FFFFFF"/>
                </a:solidFill>
              </a14:hiddenFill>
            </a:ext>
          </a:extLst>
        </p:spPr>
        <p:txBody>
          <a:bodyPr anchor="ctr"/>
          <a:lstStyle/>
          <a:p>
            <a:endParaRPr lang="en-US">
              <a:cs typeface="Arial" panose="020B0604020202020204" pitchFamily="34" charset="0"/>
            </a:endParaRPr>
          </a:p>
        </p:txBody>
      </p:sp>
      <p:sp>
        <p:nvSpPr>
          <p:cNvPr id="70682" name="Arrow 6">
            <a:extLst>
              <a:ext uri="{FF2B5EF4-FFF2-40B4-BE49-F238E27FC236}">
                <a16:creationId xmlns:a16="http://schemas.microsoft.com/office/drawing/2014/main" id="{E37E2F84-3F53-336C-9AA4-1506AEB4F10E}"/>
              </a:ext>
            </a:extLst>
          </p:cNvPr>
          <p:cNvSpPr>
            <a:spLocks noChangeAspect="1"/>
          </p:cNvSpPr>
          <p:nvPr/>
        </p:nvSpPr>
        <p:spPr bwMode="auto">
          <a:xfrm rot="12879527" flipH="1" flipV="1">
            <a:off x="9517173" y="2175803"/>
            <a:ext cx="630238" cy="984250"/>
          </a:xfrm>
          <a:custGeom>
            <a:avLst/>
            <a:gdLst>
              <a:gd name="T0" fmla="*/ 631220 w 1377646"/>
              <a:gd name="T1" fmla="*/ 0 h 1535712"/>
              <a:gd name="T2" fmla="*/ 0 w 1377646"/>
              <a:gd name="T3" fmla="*/ 983369 h 1535712"/>
              <a:gd name="T4" fmla="*/ 0 60000 65536"/>
              <a:gd name="T5" fmla="*/ 0 60000 65536"/>
            </a:gdLst>
            <a:ahLst/>
            <a:cxnLst>
              <a:cxn ang="T4">
                <a:pos x="T0" y="T1"/>
              </a:cxn>
              <a:cxn ang="T5">
                <a:pos x="T2" y="T3"/>
              </a:cxn>
            </a:cxnLst>
            <a:rect l="0" t="0" r="r" b="b"/>
            <a:pathLst>
              <a:path w="1377646" h="1535712">
                <a:moveTo>
                  <a:pt x="1377647" y="0"/>
                </a:moveTo>
                <a:cubicBezTo>
                  <a:pt x="1061713" y="98530"/>
                  <a:pt x="76186" y="581512"/>
                  <a:pt x="0" y="1535712"/>
                </a:cubicBezTo>
              </a:path>
            </a:pathLst>
          </a:custGeom>
          <a:noFill/>
          <a:ln w="47625" cap="flat" cmpd="sng" algn="ctr">
            <a:solidFill>
              <a:srgbClr val="027DC2"/>
            </a:solidFill>
            <a:prstDash val="solid"/>
            <a:round/>
            <a:headEnd type="stealth" w="lg" len="lg"/>
            <a:tailEnd type="none" w="med" len="sm"/>
          </a:ln>
          <a:extLst>
            <a:ext uri="{909E8E84-426E-40DD-AFC4-6F175D3DCCD1}">
              <a14:hiddenFill xmlns:a14="http://schemas.microsoft.com/office/drawing/2010/main">
                <a:solidFill>
                  <a:srgbClr val="FFFFFF"/>
                </a:solidFill>
              </a14:hiddenFill>
            </a:ext>
          </a:extLst>
        </p:spPr>
        <p:txBody>
          <a:bodyPr anchor="ctr"/>
          <a:lstStyle/>
          <a:p>
            <a:endParaRPr lang="en-US">
              <a:cs typeface="Arial" panose="020B0604020202020204" pitchFamily="34" charset="0"/>
            </a:endParaRPr>
          </a:p>
        </p:txBody>
      </p:sp>
      <p:sp>
        <p:nvSpPr>
          <p:cNvPr id="70683" name="Arrow 7" descr="Add">
            <a:extLst>
              <a:ext uri="{FF2B5EF4-FFF2-40B4-BE49-F238E27FC236}">
                <a16:creationId xmlns:a16="http://schemas.microsoft.com/office/drawing/2014/main" id="{24CEF465-0AA1-9B03-8CA1-FBAEEFF55B31}"/>
              </a:ext>
            </a:extLst>
          </p:cNvPr>
          <p:cNvSpPr>
            <a:spLocks noChangeAspect="1"/>
          </p:cNvSpPr>
          <p:nvPr/>
        </p:nvSpPr>
        <p:spPr bwMode="auto">
          <a:xfrm rot="8937312" flipH="1">
            <a:off x="9460024" y="2690153"/>
            <a:ext cx="708025" cy="927100"/>
          </a:xfrm>
          <a:custGeom>
            <a:avLst/>
            <a:gdLst>
              <a:gd name="T0" fmla="*/ 708353 w 1496150"/>
              <a:gd name="T1" fmla="*/ 0 h 1574459"/>
              <a:gd name="T2" fmla="*/ 0 w 1496150"/>
              <a:gd name="T3" fmla="*/ 927837 h 1574459"/>
              <a:gd name="T4" fmla="*/ 0 60000 65536"/>
              <a:gd name="T5" fmla="*/ 0 60000 65536"/>
            </a:gdLst>
            <a:ahLst/>
            <a:cxnLst>
              <a:cxn ang="T4">
                <a:pos x="T0" y="T1"/>
              </a:cxn>
              <a:cxn ang="T5">
                <a:pos x="T2" y="T3"/>
              </a:cxn>
            </a:cxnLst>
            <a:rect l="0" t="0" r="r" b="b"/>
            <a:pathLst>
              <a:path w="1496150" h="1574459">
                <a:moveTo>
                  <a:pt x="1496150" y="0"/>
                </a:moveTo>
                <a:cubicBezTo>
                  <a:pt x="1080019" y="75424"/>
                  <a:pt x="76186" y="620259"/>
                  <a:pt x="0" y="1574459"/>
                </a:cubicBezTo>
              </a:path>
            </a:pathLst>
          </a:custGeom>
          <a:noFill/>
          <a:ln w="47625" cap="flat" cmpd="sng" algn="ctr">
            <a:solidFill>
              <a:srgbClr val="027DC2"/>
            </a:solidFill>
            <a:prstDash val="solid"/>
            <a:round/>
            <a:headEnd type="stealth" w="lg" len="lg"/>
            <a:tailEnd type="none" w="med" len="sm"/>
          </a:ln>
          <a:extLst>
            <a:ext uri="{909E8E84-426E-40DD-AFC4-6F175D3DCCD1}">
              <a14:hiddenFill xmlns:a14="http://schemas.microsoft.com/office/drawing/2010/main">
                <a:solidFill>
                  <a:srgbClr val="FFFFFF"/>
                </a:solidFill>
              </a14:hiddenFill>
            </a:ext>
          </a:extLst>
        </p:spPr>
        <p:txBody>
          <a:bodyPr anchor="ctr"/>
          <a:lstStyle/>
          <a:p>
            <a:endParaRPr lang="en-US">
              <a:cs typeface="Arial" panose="020B0604020202020204" pitchFamily="34" charset="0"/>
            </a:endParaRPr>
          </a:p>
        </p:txBody>
      </p:sp>
      <p:sp>
        <p:nvSpPr>
          <p:cNvPr id="97" name="Arrow Oval 6">
            <a:extLst>
              <a:ext uri="{FF2B5EF4-FFF2-40B4-BE49-F238E27FC236}">
                <a16:creationId xmlns:a16="http://schemas.microsoft.com/office/drawing/2014/main" id="{46E4086B-D1B5-5871-FD60-B9F479ADE5FB}"/>
              </a:ext>
            </a:extLst>
          </p:cNvPr>
          <p:cNvSpPr>
            <a:spLocks noChangeAspect="1"/>
          </p:cNvSpPr>
          <p:nvPr/>
        </p:nvSpPr>
        <p:spPr>
          <a:xfrm>
            <a:off x="9215548" y="2885417"/>
            <a:ext cx="101600" cy="904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srgbClr val="FFFFFF"/>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900F426E-10E6-4731-4414-B1D3F908C263}"/>
              </a:ext>
            </a:extLst>
          </p:cNvPr>
          <p:cNvSpPr txBox="1">
            <a:spLocks noChangeAspect="1"/>
          </p:cNvSpPr>
          <p:nvPr/>
        </p:nvSpPr>
        <p:spPr>
          <a:xfrm>
            <a:off x="7837599" y="2399641"/>
            <a:ext cx="1255713" cy="214312"/>
          </a:xfrm>
          <a:prstGeom prst="rect">
            <a:avLst/>
          </a:prstGeom>
          <a:noFill/>
        </p:spPr>
        <p:txBody>
          <a:bodyPr>
            <a:spAutoFit/>
          </a:bodyPr>
          <a:lstStyle/>
          <a:p>
            <a:pPr algn="ctr" defTabSz="685800">
              <a:defRPr/>
            </a:pPr>
            <a:r>
              <a:rPr lang="en-US" sz="750" b="1">
                <a:solidFill>
                  <a:srgbClr val="000000"/>
                </a:solidFill>
                <a:ea typeface="ＭＳ Ｐゴシック" charset="0"/>
                <a:cs typeface="Arial" panose="020B0604020202020204" pitchFamily="34" charset="0"/>
              </a:rPr>
              <a:t>Dark </a:t>
            </a:r>
            <a:r>
              <a:rPr lang="en-US" sz="788" b="1">
                <a:solidFill>
                  <a:srgbClr val="000000"/>
                </a:solidFill>
                <a:ea typeface="ＭＳ Ｐゴシック" charset="0"/>
                <a:cs typeface="Arial" panose="020B0604020202020204" pitchFamily="34" charset="0"/>
              </a:rPr>
              <a:t>Zone</a:t>
            </a:r>
            <a:r>
              <a:rPr lang="en-US" sz="750" b="1">
                <a:solidFill>
                  <a:srgbClr val="000000"/>
                </a:solidFill>
                <a:ea typeface="ＭＳ Ｐゴシック" charset="0"/>
                <a:cs typeface="Arial" panose="020B0604020202020204" pitchFamily="34" charset="0"/>
              </a:rPr>
              <a:t>   Light Zone</a:t>
            </a:r>
          </a:p>
        </p:txBody>
      </p:sp>
      <p:grpSp>
        <p:nvGrpSpPr>
          <p:cNvPr id="6" name="Group 5">
            <a:extLst>
              <a:ext uri="{FF2B5EF4-FFF2-40B4-BE49-F238E27FC236}">
                <a16:creationId xmlns:a16="http://schemas.microsoft.com/office/drawing/2014/main" id="{233B9DCE-F5CF-3CF3-4781-16ADC9083479}"/>
              </a:ext>
            </a:extLst>
          </p:cNvPr>
          <p:cNvGrpSpPr>
            <a:grpSpLocks noChangeAspect="1"/>
          </p:cNvGrpSpPr>
          <p:nvPr/>
        </p:nvGrpSpPr>
        <p:grpSpPr bwMode="auto">
          <a:xfrm>
            <a:off x="8537686" y="3971097"/>
            <a:ext cx="1033463" cy="804862"/>
            <a:chOff x="5418666" y="4940621"/>
            <a:chExt cx="1530347" cy="1192165"/>
          </a:xfrm>
        </p:grpSpPr>
        <p:pic>
          <p:nvPicPr>
            <p:cNvPr id="70725" name="Picture 113">
              <a:extLst>
                <a:ext uri="{FF2B5EF4-FFF2-40B4-BE49-F238E27FC236}">
                  <a16:creationId xmlns:a16="http://schemas.microsoft.com/office/drawing/2014/main" id="{FB000C69-3CF1-3DDC-FD52-9F54E8EEE4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0501" y="5181223"/>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26" name="Picture 114">
              <a:extLst>
                <a:ext uri="{FF2B5EF4-FFF2-40B4-BE49-F238E27FC236}">
                  <a16:creationId xmlns:a16="http://schemas.microsoft.com/office/drawing/2014/main" id="{83DE291D-CBFF-B284-644F-0F36FBD792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2901" y="5333623"/>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27" name="Picture 115">
              <a:extLst>
                <a:ext uri="{FF2B5EF4-FFF2-40B4-BE49-F238E27FC236}">
                  <a16:creationId xmlns:a16="http://schemas.microsoft.com/office/drawing/2014/main" id="{36A611A8-FE3A-C2A6-A644-516B0EB693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4742" y="5514971"/>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28" name="Picture 116">
              <a:extLst>
                <a:ext uri="{FF2B5EF4-FFF2-40B4-BE49-F238E27FC236}">
                  <a16:creationId xmlns:a16="http://schemas.microsoft.com/office/drawing/2014/main" id="{EB0772F9-ED80-10A2-7CD4-1E26AAABBE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7329" y="5168655"/>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29" name="Picture 117">
              <a:extLst>
                <a:ext uri="{FF2B5EF4-FFF2-40B4-BE49-F238E27FC236}">
                  <a16:creationId xmlns:a16="http://schemas.microsoft.com/office/drawing/2014/main" id="{7AA9AD6B-287E-B50C-BF82-897BD6042C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9068" y="4973494"/>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0" name="Picture 118">
              <a:extLst>
                <a:ext uri="{FF2B5EF4-FFF2-40B4-BE49-F238E27FC236}">
                  <a16:creationId xmlns:a16="http://schemas.microsoft.com/office/drawing/2014/main" id="{AC249228-C0FC-EF61-E91A-CE5A9A181A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9729" y="5265390"/>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1" name="Picture 119">
              <a:extLst>
                <a:ext uri="{FF2B5EF4-FFF2-40B4-BE49-F238E27FC236}">
                  <a16:creationId xmlns:a16="http://schemas.microsoft.com/office/drawing/2014/main" id="{9B9F0174-FF21-F0A9-40C3-1E20BF2E4B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9903" y="5434610"/>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2" name="Picture 120">
              <a:extLst>
                <a:ext uri="{FF2B5EF4-FFF2-40B4-BE49-F238E27FC236}">
                  <a16:creationId xmlns:a16="http://schemas.microsoft.com/office/drawing/2014/main" id="{D25E8A46-0BDD-48B6-2758-AA723DBC86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2311" y="4940621"/>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3" name="Picture 121">
              <a:extLst>
                <a:ext uri="{FF2B5EF4-FFF2-40B4-BE49-F238E27FC236}">
                  <a16:creationId xmlns:a16="http://schemas.microsoft.com/office/drawing/2014/main" id="{AA6EC399-45F3-D732-C2C8-CD2D12BCFE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5483" y="5245487"/>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4" name="Picture 122">
              <a:extLst>
                <a:ext uri="{FF2B5EF4-FFF2-40B4-BE49-F238E27FC236}">
                  <a16:creationId xmlns:a16="http://schemas.microsoft.com/office/drawing/2014/main" id="{AD174BAA-C352-6282-F62A-8E7597842D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8666" y="5461854"/>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5" name="Picture 123">
              <a:extLst>
                <a:ext uri="{FF2B5EF4-FFF2-40B4-BE49-F238E27FC236}">
                  <a16:creationId xmlns:a16="http://schemas.microsoft.com/office/drawing/2014/main" id="{8295A4A6-B6F1-BDA2-AD55-216D0169C6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3257" y="5233823"/>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6" name="Picture 124">
              <a:extLst>
                <a:ext uri="{FF2B5EF4-FFF2-40B4-BE49-F238E27FC236}">
                  <a16:creationId xmlns:a16="http://schemas.microsoft.com/office/drawing/2014/main" id="{4BD29A26-A2D3-FC17-D197-72D7033375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66164" y="4995915"/>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7" name="Picture 125">
              <a:extLst>
                <a:ext uri="{FF2B5EF4-FFF2-40B4-BE49-F238E27FC236}">
                  <a16:creationId xmlns:a16="http://schemas.microsoft.com/office/drawing/2014/main" id="{A1F82ABB-039E-915F-5DAD-D97792451C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1066" y="5614254"/>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8" name="Picture 126">
              <a:extLst>
                <a:ext uri="{FF2B5EF4-FFF2-40B4-BE49-F238E27FC236}">
                  <a16:creationId xmlns:a16="http://schemas.microsoft.com/office/drawing/2014/main" id="{69E95B67-18B4-05B1-E311-302A0CC5E6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9711" y="5557982"/>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9" name="Picture 127">
              <a:extLst>
                <a:ext uri="{FF2B5EF4-FFF2-40B4-BE49-F238E27FC236}">
                  <a16:creationId xmlns:a16="http://schemas.microsoft.com/office/drawing/2014/main" id="{F13A7D50-A0E0-CC72-8EA1-53CCC12A08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3226" y="5707030"/>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9" name="Arrow 7" descr="Add">
            <a:extLst>
              <a:ext uri="{FF2B5EF4-FFF2-40B4-BE49-F238E27FC236}">
                <a16:creationId xmlns:a16="http://schemas.microsoft.com/office/drawing/2014/main" id="{502CABDE-5823-26FE-CD74-C47F0DC63604}"/>
              </a:ext>
            </a:extLst>
          </p:cNvPr>
          <p:cNvSpPr>
            <a:spLocks noChangeAspect="1"/>
          </p:cNvSpPr>
          <p:nvPr/>
        </p:nvSpPr>
        <p:spPr bwMode="auto">
          <a:xfrm rot="12857248" flipH="1">
            <a:off x="8346392" y="3338180"/>
            <a:ext cx="655637" cy="463550"/>
          </a:xfrm>
          <a:custGeom>
            <a:avLst/>
            <a:gdLst>
              <a:gd name="T0" fmla="*/ 656819 w 1496150"/>
              <a:gd name="T1" fmla="*/ 0 h 1574459"/>
              <a:gd name="T2" fmla="*/ 0 w 1496150"/>
              <a:gd name="T3" fmla="*/ 463530 h 1574459"/>
              <a:gd name="T4" fmla="*/ 0 60000 65536"/>
              <a:gd name="T5" fmla="*/ 0 60000 65536"/>
            </a:gdLst>
            <a:ahLst/>
            <a:cxnLst>
              <a:cxn ang="T4">
                <a:pos x="T0" y="T1"/>
              </a:cxn>
              <a:cxn ang="T5">
                <a:pos x="T2" y="T3"/>
              </a:cxn>
            </a:cxnLst>
            <a:rect l="0" t="0" r="r" b="b"/>
            <a:pathLst>
              <a:path w="1496150" h="1574459">
                <a:moveTo>
                  <a:pt x="1496150" y="0"/>
                </a:moveTo>
                <a:cubicBezTo>
                  <a:pt x="1080019" y="75424"/>
                  <a:pt x="76186" y="620259"/>
                  <a:pt x="0" y="1574459"/>
                </a:cubicBezTo>
              </a:path>
            </a:pathLst>
          </a:custGeom>
          <a:noFill/>
          <a:ln w="47625" cap="flat" cmpd="sng" algn="ctr">
            <a:solidFill>
              <a:srgbClr val="027DC2"/>
            </a:solidFill>
            <a:prstDash val="solid"/>
            <a:round/>
            <a:headEnd type="stealth" w="lg" len="lg"/>
            <a:tailEnd type="none" w="med" len="sm"/>
          </a:ln>
          <a:extLst>
            <a:ext uri="{909E8E84-426E-40DD-AFC4-6F175D3DCCD1}">
              <a14:hiddenFill xmlns:a14="http://schemas.microsoft.com/office/drawing/2010/main">
                <a:solidFill>
                  <a:srgbClr val="FFFFFF"/>
                </a:solidFill>
              </a14:hiddenFill>
            </a:ext>
          </a:extLst>
        </p:spPr>
        <p:txBody>
          <a:bodyPr anchor="ctr"/>
          <a:lstStyle/>
          <a:p>
            <a:endParaRPr lang="en-US">
              <a:cs typeface="Arial" panose="020B0604020202020204" pitchFamily="34" charset="0"/>
            </a:endParaRPr>
          </a:p>
        </p:txBody>
      </p:sp>
      <p:sp>
        <p:nvSpPr>
          <p:cNvPr id="130" name="TextBox 129">
            <a:extLst>
              <a:ext uri="{FF2B5EF4-FFF2-40B4-BE49-F238E27FC236}">
                <a16:creationId xmlns:a16="http://schemas.microsoft.com/office/drawing/2014/main" id="{B09D4151-F4D0-35CE-15BF-EC3AEC519E05}"/>
              </a:ext>
            </a:extLst>
          </p:cNvPr>
          <p:cNvSpPr txBox="1">
            <a:spLocks noChangeAspect="1"/>
          </p:cNvSpPr>
          <p:nvPr/>
        </p:nvSpPr>
        <p:spPr>
          <a:xfrm>
            <a:off x="8366236" y="4742623"/>
            <a:ext cx="1400175" cy="414337"/>
          </a:xfrm>
          <a:prstGeom prst="rect">
            <a:avLst/>
          </a:prstGeom>
          <a:noFill/>
        </p:spPr>
        <p:txBody>
          <a:bodyPr>
            <a:spAutoFit/>
          </a:bodyPr>
          <a:lstStyle/>
          <a:p>
            <a:pPr algn="ctr" defTabSz="685800">
              <a:defRPr/>
            </a:pPr>
            <a:r>
              <a:rPr lang="en-US" sz="1050">
                <a:solidFill>
                  <a:srgbClr val="000000"/>
                </a:solidFill>
                <a:ea typeface="ＭＳ Ｐゴシック" charset="0"/>
                <a:cs typeface="Arial" panose="020B0604020202020204" pitchFamily="34" charset="0"/>
              </a:rPr>
              <a:t>Germinal Center Derived Neoplasms</a:t>
            </a:r>
          </a:p>
        </p:txBody>
      </p:sp>
      <p:sp>
        <p:nvSpPr>
          <p:cNvPr id="204" name="TextBox 203">
            <a:extLst>
              <a:ext uri="{FF2B5EF4-FFF2-40B4-BE49-F238E27FC236}">
                <a16:creationId xmlns:a16="http://schemas.microsoft.com/office/drawing/2014/main" id="{30249186-9920-39F4-79EB-372ABB447A58}"/>
              </a:ext>
            </a:extLst>
          </p:cNvPr>
          <p:cNvSpPr txBox="1">
            <a:spLocks noChangeAspect="1"/>
          </p:cNvSpPr>
          <p:nvPr/>
        </p:nvSpPr>
        <p:spPr>
          <a:xfrm>
            <a:off x="10045812" y="2934474"/>
            <a:ext cx="777875" cy="254000"/>
          </a:xfrm>
          <a:prstGeom prst="rect">
            <a:avLst/>
          </a:prstGeom>
          <a:noFill/>
        </p:spPr>
        <p:txBody>
          <a:bodyPr wrap="none">
            <a:spAutoFit/>
          </a:bodyPr>
          <a:lstStyle/>
          <a:p>
            <a:pPr defTabSz="685800">
              <a:defRPr/>
            </a:pPr>
            <a:r>
              <a:rPr lang="en-US" sz="1050">
                <a:solidFill>
                  <a:srgbClr val="000000"/>
                </a:solidFill>
                <a:ea typeface="ＭＳ Ｐゴシック" charset="0"/>
                <a:cs typeface="Arial" panose="020B0604020202020204" pitchFamily="34" charset="0"/>
              </a:rPr>
              <a:t>Apoptosis</a:t>
            </a:r>
          </a:p>
        </p:txBody>
      </p:sp>
      <p:grpSp>
        <p:nvGrpSpPr>
          <p:cNvPr id="70691" name="Group 7">
            <a:extLst>
              <a:ext uri="{FF2B5EF4-FFF2-40B4-BE49-F238E27FC236}">
                <a16:creationId xmlns:a16="http://schemas.microsoft.com/office/drawing/2014/main" id="{579818B0-65B0-D264-8B4E-B3899726C547}"/>
              </a:ext>
            </a:extLst>
          </p:cNvPr>
          <p:cNvGrpSpPr>
            <a:grpSpLocks noChangeAspect="1"/>
          </p:cNvGrpSpPr>
          <p:nvPr/>
        </p:nvGrpSpPr>
        <p:grpSpPr bwMode="auto">
          <a:xfrm>
            <a:off x="9602898" y="2686979"/>
            <a:ext cx="469900" cy="422275"/>
            <a:chOff x="8051048" y="4842053"/>
            <a:chExt cx="696177" cy="625547"/>
          </a:xfrm>
        </p:grpSpPr>
        <p:pic>
          <p:nvPicPr>
            <p:cNvPr id="70722" name="Picture 206">
              <a:extLst>
                <a:ext uri="{FF2B5EF4-FFF2-40B4-BE49-F238E27FC236}">
                  <a16:creationId xmlns:a16="http://schemas.microsoft.com/office/drawing/2014/main" id="{D2788576-7D5A-7F05-EABF-141425540A1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51048" y="5015031"/>
              <a:ext cx="424426" cy="42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23" name="Picture 207">
              <a:extLst>
                <a:ext uri="{FF2B5EF4-FFF2-40B4-BE49-F238E27FC236}">
                  <a16:creationId xmlns:a16="http://schemas.microsoft.com/office/drawing/2014/main" id="{402FA75D-DE38-C629-9C78-4F8EB6A7A36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35700" y="4842053"/>
              <a:ext cx="424426" cy="42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24" name="Picture 208">
              <a:extLst>
                <a:ext uri="{FF2B5EF4-FFF2-40B4-BE49-F238E27FC236}">
                  <a16:creationId xmlns:a16="http://schemas.microsoft.com/office/drawing/2014/main" id="{D63ED7C9-BF03-478F-9807-C0B95622689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22799" y="5043174"/>
              <a:ext cx="424426" cy="42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692" name="Group 215">
            <a:extLst>
              <a:ext uri="{FF2B5EF4-FFF2-40B4-BE49-F238E27FC236}">
                <a16:creationId xmlns:a16="http://schemas.microsoft.com/office/drawing/2014/main" id="{E65BEDE9-735E-4957-7661-072A5FCF7FAB}"/>
              </a:ext>
            </a:extLst>
          </p:cNvPr>
          <p:cNvGrpSpPr>
            <a:grpSpLocks noChangeAspect="1"/>
          </p:cNvGrpSpPr>
          <p:nvPr/>
        </p:nvGrpSpPr>
        <p:grpSpPr bwMode="auto">
          <a:xfrm>
            <a:off x="10483961" y="3236253"/>
            <a:ext cx="284162" cy="273050"/>
            <a:chOff x="141029" y="1638894"/>
            <a:chExt cx="609600" cy="609600"/>
          </a:xfrm>
        </p:grpSpPr>
        <p:sp>
          <p:nvSpPr>
            <p:cNvPr id="217" name="Oval 216" descr="Add">
              <a:extLst>
                <a:ext uri="{FF2B5EF4-FFF2-40B4-BE49-F238E27FC236}">
                  <a16:creationId xmlns:a16="http://schemas.microsoft.com/office/drawing/2014/main" id="{76B4EBAB-8CEA-CE7A-C186-4E2834B409F4}"/>
                </a:ext>
              </a:extLst>
            </p:cNvPr>
            <p:cNvSpPr/>
            <p:nvPr/>
          </p:nvSpPr>
          <p:spPr bwMode="auto">
            <a:xfrm>
              <a:off x="141029" y="1638894"/>
              <a:ext cx="609600" cy="609600"/>
            </a:xfrm>
            <a:prstGeom prst="ellipse">
              <a:avLst/>
            </a:prstGeom>
            <a:solidFill>
              <a:schemeClr val="accent1">
                <a:lumMod val="75000"/>
              </a:schemeClr>
            </a:solidFill>
            <a:ln w="9525" cap="flat" cmpd="sng" algn="ctr">
              <a:solidFill>
                <a:schemeClr val="accent1">
                  <a:lumMod val="50000"/>
                </a:schemeClr>
              </a:solidFill>
              <a:prstDash val="solid"/>
              <a:round/>
              <a:headEnd type="none" w="med" len="med"/>
              <a:tailEnd type="none" w="med" len="med"/>
            </a:ln>
            <a:effectLst/>
          </p:spPr>
          <p:txBody>
            <a:bodyPr lIns="68580" tIns="34290" rIns="68580" bIns="34290"/>
            <a:lstStyle/>
            <a:p>
              <a:pPr defTabSz="685800">
                <a:defRPr/>
              </a:pPr>
              <a:endParaRPr lang="en-US" sz="788">
                <a:solidFill>
                  <a:srgbClr val="000000"/>
                </a:solidFill>
                <a:ea typeface="ＭＳ Ｐゴシック" charset="0"/>
                <a:cs typeface="Arial" panose="020B0604020202020204" pitchFamily="34" charset="0"/>
              </a:endParaRPr>
            </a:p>
          </p:txBody>
        </p:sp>
        <p:sp>
          <p:nvSpPr>
            <p:cNvPr id="218" name="Oval 217">
              <a:extLst>
                <a:ext uri="{FF2B5EF4-FFF2-40B4-BE49-F238E27FC236}">
                  <a16:creationId xmlns:a16="http://schemas.microsoft.com/office/drawing/2014/main" id="{A4EA83DC-B57B-3700-AA99-54622259F438}"/>
                </a:ext>
              </a:extLst>
            </p:cNvPr>
            <p:cNvSpPr/>
            <p:nvPr/>
          </p:nvSpPr>
          <p:spPr bwMode="auto">
            <a:xfrm>
              <a:off x="245875" y="1715094"/>
              <a:ext cx="457200" cy="457200"/>
            </a:xfrm>
            <a:prstGeom prst="ellipse">
              <a:avLst/>
            </a:prstGeom>
            <a:gradFill flip="none" rotWithShape="1">
              <a:gsLst>
                <a:gs pos="0">
                  <a:schemeClr val="bg1"/>
                </a:gs>
                <a:gs pos="50000">
                  <a:schemeClr val="accent1">
                    <a:lumMod val="20000"/>
                    <a:lumOff val="80000"/>
                  </a:schemeClr>
                </a:gs>
                <a:gs pos="100000">
                  <a:schemeClr val="accent1">
                    <a:lumMod val="40000"/>
                    <a:lumOff val="60000"/>
                  </a:schemeClr>
                </a:gs>
              </a:gsLst>
              <a:path path="circle">
                <a:fillToRect l="50000" t="50000" r="50000" b="50000"/>
              </a:path>
              <a:tileRect/>
            </a:gradFill>
            <a:ln w="3175" cap="flat" cmpd="sng" algn="ctr">
              <a:solidFill>
                <a:schemeClr val="accent1">
                  <a:lumMod val="60000"/>
                  <a:lumOff val="40000"/>
                </a:schemeClr>
              </a:solidFill>
              <a:prstDash val="solid"/>
              <a:round/>
              <a:headEnd type="none" w="med" len="med"/>
              <a:tailEnd type="none" w="med" len="med"/>
            </a:ln>
            <a:effectLst/>
          </p:spPr>
          <p:txBody>
            <a:bodyPr lIns="68580" tIns="34290" rIns="68580" bIns="34290"/>
            <a:lstStyle/>
            <a:p>
              <a:pPr defTabSz="685800">
                <a:defRPr/>
              </a:pPr>
              <a:endParaRPr lang="en-US" sz="788">
                <a:solidFill>
                  <a:srgbClr val="000000"/>
                </a:solidFill>
                <a:ea typeface="ＭＳ Ｐゴシック" charset="0"/>
                <a:cs typeface="Arial" panose="020B0604020202020204" pitchFamily="34" charset="0"/>
              </a:endParaRPr>
            </a:p>
          </p:txBody>
        </p:sp>
      </p:grpSp>
      <p:grpSp>
        <p:nvGrpSpPr>
          <p:cNvPr id="70693" name="Group 229">
            <a:extLst>
              <a:ext uri="{FF2B5EF4-FFF2-40B4-BE49-F238E27FC236}">
                <a16:creationId xmlns:a16="http://schemas.microsoft.com/office/drawing/2014/main" id="{E1BA854F-E6F4-3019-CFFD-AFAEDBCE1A9F}"/>
              </a:ext>
            </a:extLst>
          </p:cNvPr>
          <p:cNvGrpSpPr>
            <a:grpSpLocks noChangeAspect="1"/>
          </p:cNvGrpSpPr>
          <p:nvPr/>
        </p:nvGrpSpPr>
        <p:grpSpPr bwMode="auto">
          <a:xfrm>
            <a:off x="10437924" y="2229779"/>
            <a:ext cx="385763" cy="277813"/>
            <a:chOff x="5214516" y="346859"/>
            <a:chExt cx="832055" cy="609600"/>
          </a:xfrm>
        </p:grpSpPr>
        <p:sp>
          <p:nvSpPr>
            <p:cNvPr id="249" name="Oval 248">
              <a:extLst>
                <a:ext uri="{FF2B5EF4-FFF2-40B4-BE49-F238E27FC236}">
                  <a16:creationId xmlns:a16="http://schemas.microsoft.com/office/drawing/2014/main" id="{9F25DF3F-E519-EA9A-7D44-8ACC1D8344D1}"/>
                </a:ext>
              </a:extLst>
            </p:cNvPr>
            <p:cNvSpPr/>
            <p:nvPr/>
          </p:nvSpPr>
          <p:spPr bwMode="auto">
            <a:xfrm>
              <a:off x="5214516" y="346859"/>
              <a:ext cx="832055" cy="609600"/>
            </a:xfrm>
            <a:prstGeom prst="ellipse">
              <a:avLst/>
            </a:prstGeom>
            <a:solidFill>
              <a:schemeClr val="accent2">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lIns="68580" tIns="34290" rIns="68580" bIns="34290"/>
            <a:lstStyle/>
            <a:p>
              <a:pPr defTabSz="685800">
                <a:defRPr/>
              </a:pPr>
              <a:endParaRPr lang="en-US" sz="788">
                <a:ln w="3175">
                  <a:solidFill>
                    <a:srgbClr val="000000"/>
                  </a:solidFill>
                </a:ln>
                <a:solidFill>
                  <a:srgbClr val="000000"/>
                </a:solidFill>
                <a:ea typeface="ＭＳ Ｐゴシック" charset="0"/>
                <a:cs typeface="Arial" panose="020B0604020202020204" pitchFamily="34" charset="0"/>
              </a:endParaRPr>
            </a:p>
          </p:txBody>
        </p:sp>
        <p:sp>
          <p:nvSpPr>
            <p:cNvPr id="250" name="Oval 249">
              <a:extLst>
                <a:ext uri="{FF2B5EF4-FFF2-40B4-BE49-F238E27FC236}">
                  <a16:creationId xmlns:a16="http://schemas.microsoft.com/office/drawing/2014/main" id="{EB3FD46E-A525-6AB2-FF73-A7289C63BDEC}"/>
                </a:ext>
              </a:extLst>
            </p:cNvPr>
            <p:cNvSpPr/>
            <p:nvPr/>
          </p:nvSpPr>
          <p:spPr bwMode="auto">
            <a:xfrm>
              <a:off x="5303809" y="455328"/>
              <a:ext cx="381000" cy="381000"/>
            </a:xfrm>
            <a:prstGeom prst="ellipse">
              <a:avLst/>
            </a:prstGeom>
            <a:gradFill>
              <a:gsLst>
                <a:gs pos="70000">
                  <a:schemeClr val="accent1">
                    <a:lumMod val="75000"/>
                  </a:schemeClr>
                </a:gs>
                <a:gs pos="19000">
                  <a:schemeClr val="accent1">
                    <a:lumMod val="60000"/>
                    <a:lumOff val="40000"/>
                  </a:schemeClr>
                </a:gs>
              </a:gsLst>
              <a:path path="circle">
                <a:fillToRect l="50000" t="50000" r="50000" b="50000"/>
              </a:path>
            </a:gradFill>
            <a:ln w="9525" cap="flat" cmpd="sng" algn="ctr">
              <a:solidFill>
                <a:schemeClr val="accent1">
                  <a:lumMod val="75000"/>
                </a:schemeClr>
              </a:solidFill>
              <a:prstDash val="solid"/>
              <a:round/>
              <a:headEnd type="none" w="med" len="med"/>
              <a:tailEnd type="none" w="med" len="med"/>
            </a:ln>
            <a:effectLst/>
          </p:spPr>
          <p:txBody>
            <a:bodyPr lIns="68580" tIns="34290" rIns="68580" bIns="34290"/>
            <a:lstStyle/>
            <a:p>
              <a:pPr defTabSz="685800">
                <a:defRPr/>
              </a:pPr>
              <a:endParaRPr lang="en-US" sz="788">
                <a:ln w="3175">
                  <a:solidFill>
                    <a:srgbClr val="1070B5">
                      <a:lumMod val="50000"/>
                    </a:srgbClr>
                  </a:solidFill>
                </a:ln>
                <a:solidFill>
                  <a:srgbClr val="000000"/>
                </a:solidFill>
                <a:ea typeface="ＭＳ Ｐゴシック" charset="0"/>
                <a:cs typeface="Arial" panose="020B0604020202020204" pitchFamily="34" charset="0"/>
              </a:endParaRPr>
            </a:p>
          </p:txBody>
        </p:sp>
        <p:sp>
          <p:nvSpPr>
            <p:cNvPr id="251" name="Moon 250">
              <a:extLst>
                <a:ext uri="{FF2B5EF4-FFF2-40B4-BE49-F238E27FC236}">
                  <a16:creationId xmlns:a16="http://schemas.microsoft.com/office/drawing/2014/main" id="{6CB824F4-2C40-D9A7-1363-937B34992CDC}"/>
                </a:ext>
              </a:extLst>
            </p:cNvPr>
            <p:cNvSpPr/>
            <p:nvPr/>
          </p:nvSpPr>
          <p:spPr bwMode="auto">
            <a:xfrm rot="10800000">
              <a:off x="5659648" y="461813"/>
              <a:ext cx="143812" cy="379692"/>
            </a:xfrm>
            <a:prstGeom prst="moon">
              <a:avLst>
                <a:gd name="adj" fmla="val 32812"/>
              </a:avLst>
            </a:prstGeom>
            <a:solidFill>
              <a:schemeClr val="accent1">
                <a:lumMod val="75000"/>
              </a:schemeClr>
            </a:solidFill>
            <a:ln w="9525" cap="flat" cmpd="sng" algn="ctr">
              <a:noFill/>
              <a:prstDash val="solid"/>
              <a:round/>
              <a:headEnd type="none" w="med" len="med"/>
              <a:tailEnd type="none" w="med" len="med"/>
            </a:ln>
            <a:effectLst/>
          </p:spPr>
          <p:txBody>
            <a:bodyPr lIns="68580" tIns="34290" rIns="68580" bIns="34290"/>
            <a:lstStyle/>
            <a:p>
              <a:pPr defTabSz="685800">
                <a:defRPr/>
              </a:pPr>
              <a:endParaRPr lang="en-US" sz="788">
                <a:ln w="3175">
                  <a:solidFill>
                    <a:srgbClr val="000000"/>
                  </a:solidFill>
                </a:ln>
                <a:solidFill>
                  <a:srgbClr val="000000"/>
                </a:solidFill>
                <a:ea typeface="ＭＳ Ｐゴシック" charset="0"/>
                <a:cs typeface="Arial" panose="020B0604020202020204" pitchFamily="34" charset="0"/>
              </a:endParaRPr>
            </a:p>
          </p:txBody>
        </p:sp>
        <p:sp>
          <p:nvSpPr>
            <p:cNvPr id="252" name="Moon 251">
              <a:extLst>
                <a:ext uri="{FF2B5EF4-FFF2-40B4-BE49-F238E27FC236}">
                  <a16:creationId xmlns:a16="http://schemas.microsoft.com/office/drawing/2014/main" id="{883B6EF8-36DB-80D8-71A3-137E72D74798}"/>
                </a:ext>
              </a:extLst>
            </p:cNvPr>
            <p:cNvSpPr/>
            <p:nvPr/>
          </p:nvSpPr>
          <p:spPr bwMode="auto">
            <a:xfrm rot="10800000">
              <a:off x="5765796" y="461813"/>
              <a:ext cx="140387" cy="379692"/>
            </a:xfrm>
            <a:prstGeom prst="moon">
              <a:avLst>
                <a:gd name="adj" fmla="val 32812"/>
              </a:avLst>
            </a:prstGeom>
            <a:solidFill>
              <a:schemeClr val="accent1">
                <a:lumMod val="75000"/>
              </a:schemeClr>
            </a:solidFill>
            <a:ln w="9525" cap="flat" cmpd="sng" algn="ctr">
              <a:noFill/>
              <a:prstDash val="solid"/>
              <a:round/>
              <a:headEnd type="none" w="med" len="med"/>
              <a:tailEnd type="none" w="med" len="med"/>
            </a:ln>
            <a:effectLst/>
          </p:spPr>
          <p:txBody>
            <a:bodyPr lIns="68580" tIns="34290" rIns="68580" bIns="34290"/>
            <a:lstStyle/>
            <a:p>
              <a:pPr defTabSz="685800">
                <a:defRPr/>
              </a:pPr>
              <a:endParaRPr lang="en-US" sz="788">
                <a:ln w="3175">
                  <a:solidFill>
                    <a:srgbClr val="000000"/>
                  </a:solidFill>
                </a:ln>
                <a:solidFill>
                  <a:srgbClr val="000000"/>
                </a:solidFill>
                <a:ea typeface="ＭＳ Ｐゴシック" charset="0"/>
                <a:cs typeface="Arial" panose="020B0604020202020204" pitchFamily="34" charset="0"/>
              </a:endParaRPr>
            </a:p>
          </p:txBody>
        </p:sp>
        <p:sp>
          <p:nvSpPr>
            <p:cNvPr id="253" name="Moon 252">
              <a:extLst>
                <a:ext uri="{FF2B5EF4-FFF2-40B4-BE49-F238E27FC236}">
                  <a16:creationId xmlns:a16="http://schemas.microsoft.com/office/drawing/2014/main" id="{42A2A59C-2A3D-2E1A-0A33-F801DA3DD9B8}"/>
                </a:ext>
              </a:extLst>
            </p:cNvPr>
            <p:cNvSpPr/>
            <p:nvPr/>
          </p:nvSpPr>
          <p:spPr bwMode="auto">
            <a:xfrm rot="10800000">
              <a:off x="5858245" y="461813"/>
              <a:ext cx="143812" cy="379692"/>
            </a:xfrm>
            <a:prstGeom prst="moon">
              <a:avLst>
                <a:gd name="adj" fmla="val 32812"/>
              </a:avLst>
            </a:prstGeom>
            <a:solidFill>
              <a:schemeClr val="accent1">
                <a:lumMod val="75000"/>
              </a:schemeClr>
            </a:solidFill>
            <a:ln w="9525" cap="flat" cmpd="sng" algn="ctr">
              <a:noFill/>
              <a:prstDash val="solid"/>
              <a:round/>
              <a:headEnd type="none" w="med" len="med"/>
              <a:tailEnd type="none" w="med" len="med"/>
            </a:ln>
            <a:effectLst/>
          </p:spPr>
          <p:txBody>
            <a:bodyPr lIns="68580" tIns="34290" rIns="68580" bIns="34290"/>
            <a:lstStyle/>
            <a:p>
              <a:pPr defTabSz="685800">
                <a:defRPr/>
              </a:pPr>
              <a:endParaRPr lang="en-US" sz="788">
                <a:ln w="3175">
                  <a:solidFill>
                    <a:srgbClr val="000000"/>
                  </a:solidFill>
                </a:ln>
                <a:solidFill>
                  <a:srgbClr val="000000"/>
                </a:solidFill>
                <a:ea typeface="ＭＳ Ｐゴシック" charset="0"/>
                <a:cs typeface="Arial" panose="020B0604020202020204" pitchFamily="34" charset="0"/>
              </a:endParaRPr>
            </a:p>
          </p:txBody>
        </p:sp>
      </p:grpSp>
      <p:sp>
        <p:nvSpPr>
          <p:cNvPr id="70694" name="TextBox 14">
            <a:extLst>
              <a:ext uri="{FF2B5EF4-FFF2-40B4-BE49-F238E27FC236}">
                <a16:creationId xmlns:a16="http://schemas.microsoft.com/office/drawing/2014/main" id="{9FE264AB-3105-76DD-C8BD-1B460F6AE0BD}"/>
              </a:ext>
            </a:extLst>
          </p:cNvPr>
          <p:cNvSpPr txBox="1">
            <a:spLocks noChangeArrowheads="1"/>
          </p:cNvSpPr>
          <p:nvPr/>
        </p:nvSpPr>
        <p:spPr bwMode="auto">
          <a:xfrm>
            <a:off x="7187222" y="1348481"/>
            <a:ext cx="2706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600" b="1">
                <a:solidFill>
                  <a:schemeClr val="accent1"/>
                </a:solidFill>
                <a:latin typeface="Arial" panose="020B0604020202020204" pitchFamily="34" charset="0"/>
                <a:cs typeface="Arial" panose="020B0604020202020204" pitchFamily="34" charset="0"/>
              </a:rPr>
              <a:t>Germinal Center Reaction</a:t>
            </a:r>
          </a:p>
        </p:txBody>
      </p:sp>
      <p:sp>
        <p:nvSpPr>
          <p:cNvPr id="89" name="Slide Number Placeholder 1">
            <a:extLst>
              <a:ext uri="{FF2B5EF4-FFF2-40B4-BE49-F238E27FC236}">
                <a16:creationId xmlns:a16="http://schemas.microsoft.com/office/drawing/2014/main" id="{4701D0C4-EA3C-FE69-5DDE-78CBD7ECA703}"/>
              </a:ext>
            </a:extLst>
          </p:cNvPr>
          <p:cNvSpPr txBox="1">
            <a:spLocks/>
          </p:cNvSpPr>
          <p:nvPr/>
        </p:nvSpPr>
        <p:spPr>
          <a:xfrm>
            <a:off x="10093326" y="5656263"/>
            <a:ext cx="409575" cy="273050"/>
          </a:xfrm>
          <a:prstGeom prst="rect">
            <a:avLst/>
          </a:prstGeom>
        </p:spPr>
        <p:txBody>
          <a:bodyPr lIns="68580" tIns="34290" rIns="68580" bIns="34290" anchor="ct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eaLnBrk="1" hangingPunct="1"/>
            <a:fld id="{E1DDA5E7-109C-3043-9454-C2EB5F0F0F23}" type="slidenum">
              <a:rPr lang="en-US" altLang="en-US" sz="700">
                <a:solidFill>
                  <a:srgbClr val="F2F2F2"/>
                </a:solidFill>
                <a:latin typeface="Arial" panose="020B0604020202020204" pitchFamily="34" charset="0"/>
                <a:cs typeface="Arial" panose="020B0604020202020204" pitchFamily="34" charset="0"/>
              </a:rPr>
              <a:pPr algn="r" eaLnBrk="1" hangingPunct="1"/>
              <a:t>17</a:t>
            </a:fld>
            <a:endParaRPr lang="en-US" altLang="en-US" sz="700">
              <a:solidFill>
                <a:srgbClr val="F2F2F2"/>
              </a:solidFill>
              <a:latin typeface="Arial" panose="020B0604020202020204" pitchFamily="34" charset="0"/>
              <a:cs typeface="Arial" panose="020B0604020202020204" pitchFamily="34" charset="0"/>
            </a:endParaRPr>
          </a:p>
        </p:txBody>
      </p:sp>
      <p:pic>
        <p:nvPicPr>
          <p:cNvPr id="92" name="Picture 91">
            <a:extLst>
              <a:ext uri="{FF2B5EF4-FFF2-40B4-BE49-F238E27FC236}">
                <a16:creationId xmlns:a16="http://schemas.microsoft.com/office/drawing/2014/main" id="{F001B480-76D1-B400-29B9-A1549F39ADA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40845" y="4640915"/>
            <a:ext cx="250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070F2AEB-1277-9759-3CCA-1B9778351A34}"/>
              </a:ext>
            </a:extLst>
          </p:cNvPr>
          <p:cNvSpPr txBox="1">
            <a:spLocks noChangeArrowheads="1"/>
          </p:cNvSpPr>
          <p:nvPr/>
        </p:nvSpPr>
        <p:spPr bwMode="auto">
          <a:xfrm>
            <a:off x="6234432" y="4734578"/>
            <a:ext cx="1154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200" b="1">
                <a:solidFill>
                  <a:srgbClr val="000000"/>
                </a:solidFill>
                <a:latin typeface="Arial" panose="020B0604020202020204" pitchFamily="34" charset="0"/>
                <a:ea typeface="Osaka" panose="020B0600000000000000" pitchFamily="34" charset="-128"/>
                <a:cs typeface="Arial" panose="020B0604020202020204" pitchFamily="34" charset="0"/>
              </a:rPr>
              <a:t>Tazemetostat</a:t>
            </a:r>
          </a:p>
        </p:txBody>
      </p:sp>
      <p:cxnSp>
        <p:nvCxnSpPr>
          <p:cNvPr id="70703" name="Arrow 3">
            <a:extLst>
              <a:ext uri="{FF2B5EF4-FFF2-40B4-BE49-F238E27FC236}">
                <a16:creationId xmlns:a16="http://schemas.microsoft.com/office/drawing/2014/main" id="{55D84B4B-3C6E-EB93-4FE1-7B83B2348F79}"/>
              </a:ext>
            </a:extLst>
          </p:cNvPr>
          <p:cNvCxnSpPr>
            <a:cxnSpLocks noChangeAspect="1"/>
          </p:cNvCxnSpPr>
          <p:nvPr/>
        </p:nvCxnSpPr>
        <p:spPr bwMode="auto">
          <a:xfrm flipH="1">
            <a:off x="9258411" y="2929866"/>
            <a:ext cx="296862" cy="0"/>
          </a:xfrm>
          <a:prstGeom prst="straightConnector1">
            <a:avLst/>
          </a:prstGeom>
          <a:noFill/>
          <a:ln w="47625" algn="ctr">
            <a:solidFill>
              <a:srgbClr val="027DC2"/>
            </a:solidFill>
            <a:round/>
            <a:headEnd type="stealth" w="lg" len="lg"/>
            <a:tailEnd type="none" w="med" len="sm"/>
          </a:ln>
          <a:extLst>
            <a:ext uri="{909E8E84-426E-40DD-AFC4-6F175D3DCCD1}">
              <a14:hiddenFill xmlns:a14="http://schemas.microsoft.com/office/drawing/2010/main">
                <a:noFill/>
              </a14:hiddenFill>
            </a:ext>
          </a:extLst>
        </p:spPr>
      </p:cxnSp>
      <p:pic>
        <p:nvPicPr>
          <p:cNvPr id="102" name="Picture 101">
            <a:extLst>
              <a:ext uri="{FF2B5EF4-FFF2-40B4-BE49-F238E27FC236}">
                <a16:creationId xmlns:a16="http://schemas.microsoft.com/office/drawing/2014/main" id="{B33454E6-1E6A-8B89-17F6-800E78E58A78}"/>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0395" t="5330" r="21011" b="4393"/>
          <a:stretch>
            <a:fillRect/>
          </a:stretch>
        </p:blipFill>
        <p:spPr bwMode="auto">
          <a:xfrm>
            <a:off x="7280595" y="4064652"/>
            <a:ext cx="10255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a:extLst>
              <a:ext uri="{FF2B5EF4-FFF2-40B4-BE49-F238E27FC236}">
                <a16:creationId xmlns:a16="http://schemas.microsoft.com/office/drawing/2014/main" id="{5C31F936-0C1A-44A2-A709-F9BE3BB1C95B}"/>
              </a:ext>
            </a:extLst>
          </p:cNvPr>
          <p:cNvGrpSpPr>
            <a:grpSpLocks/>
          </p:cNvGrpSpPr>
          <p:nvPr/>
        </p:nvGrpSpPr>
        <p:grpSpPr bwMode="auto">
          <a:xfrm rot="606637">
            <a:off x="6918644" y="4278964"/>
            <a:ext cx="385762" cy="344488"/>
            <a:chOff x="10535013" y="4076994"/>
            <a:chExt cx="492017" cy="458372"/>
          </a:xfrm>
        </p:grpSpPr>
        <p:cxnSp>
          <p:nvCxnSpPr>
            <p:cNvPr id="10" name="Straight Connector 9">
              <a:extLst>
                <a:ext uri="{FF2B5EF4-FFF2-40B4-BE49-F238E27FC236}">
                  <a16:creationId xmlns:a16="http://schemas.microsoft.com/office/drawing/2014/main" id="{07D8C266-140F-2C65-83BE-734D1B12B92F}"/>
                </a:ext>
              </a:extLst>
            </p:cNvPr>
            <p:cNvCxnSpPr/>
            <p:nvPr/>
          </p:nvCxnSpPr>
          <p:spPr>
            <a:xfrm flipV="1">
              <a:off x="10533317" y="4215044"/>
              <a:ext cx="360408" cy="3189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1FD9E5F-1184-1FD4-2398-8B30558974E1}"/>
                </a:ext>
              </a:extLst>
            </p:cNvPr>
            <p:cNvCxnSpPr/>
            <p:nvPr/>
          </p:nvCxnSpPr>
          <p:spPr>
            <a:xfrm>
              <a:off x="10791319" y="4075269"/>
              <a:ext cx="234873" cy="25981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F5EB9342-062D-EDAE-5B46-8EA7AA2E181A}"/>
              </a:ext>
            </a:extLst>
          </p:cNvPr>
          <p:cNvSpPr txBox="1">
            <a:spLocks noChangeArrowheads="1"/>
          </p:cNvSpPr>
          <p:nvPr/>
        </p:nvSpPr>
        <p:spPr bwMode="auto">
          <a:xfrm>
            <a:off x="7755256" y="4180540"/>
            <a:ext cx="3127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500" b="1">
                <a:solidFill>
                  <a:schemeClr val="accent3"/>
                </a:solidFill>
                <a:latin typeface="Arial" panose="020B0604020202020204" pitchFamily="34" charset="0"/>
                <a:cs typeface="Arial" panose="020B0604020202020204" pitchFamily="34" charset="0"/>
              </a:rPr>
              <a:t>X</a:t>
            </a:r>
          </a:p>
        </p:txBody>
      </p:sp>
      <p:cxnSp>
        <p:nvCxnSpPr>
          <p:cNvPr id="11" name="Straight Arrow Connector 10">
            <a:extLst>
              <a:ext uri="{FF2B5EF4-FFF2-40B4-BE49-F238E27FC236}">
                <a16:creationId xmlns:a16="http://schemas.microsoft.com/office/drawing/2014/main" id="{E247599F-B577-2CF9-C0A6-09013A850514}"/>
              </a:ext>
            </a:extLst>
          </p:cNvPr>
          <p:cNvCxnSpPr/>
          <p:nvPr/>
        </p:nvCxnSpPr>
        <p:spPr>
          <a:xfrm flipH="1">
            <a:off x="7940994" y="4061478"/>
            <a:ext cx="69850" cy="168275"/>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CDB8A1C-B1CA-B4DE-9950-DB2A52199FA9}"/>
              </a:ext>
            </a:extLst>
          </p:cNvPr>
          <p:cNvSpPr txBox="1"/>
          <p:nvPr/>
        </p:nvSpPr>
        <p:spPr>
          <a:xfrm>
            <a:off x="1348097" y="6168613"/>
            <a:ext cx="10349097" cy="553998"/>
          </a:xfrm>
          <a:prstGeom prst="rect">
            <a:avLst/>
          </a:prstGeom>
          <a:noFill/>
        </p:spPr>
        <p:txBody>
          <a:bodyPr wrap="square" rtlCol="0">
            <a:spAutoFit/>
          </a:bodyPr>
          <a:lstStyle/>
          <a:p>
            <a:r>
              <a:rPr lang="en-US" sz="1000" b="0" i="0">
                <a:effectLst/>
                <a:cs typeface="Arial" panose="020B0604020202020204" pitchFamily="34" charset="0"/>
              </a:rPr>
              <a:t>FL, follicular lymphoma</a:t>
            </a:r>
            <a:r>
              <a:rPr lang="en-US" sz="1000">
                <a:cs typeface="Arial" panose="020B0604020202020204" pitchFamily="34" charset="0"/>
              </a:rPr>
              <a:t>.</a:t>
            </a:r>
            <a:br>
              <a:rPr lang="en-US" sz="1000">
                <a:cs typeface="Arial" panose="020B0604020202020204" pitchFamily="34" charset="0"/>
              </a:rPr>
            </a:br>
            <a:r>
              <a:rPr lang="en-US" sz="1000" b="0" i="0">
                <a:solidFill>
                  <a:srgbClr val="212121"/>
                </a:solidFill>
                <a:effectLst/>
                <a:cs typeface="Arial" panose="020B0604020202020204" pitchFamily="34" charset="0"/>
              </a:rPr>
              <a:t>1. Gan L, et al. </a:t>
            </a:r>
            <a:r>
              <a:rPr lang="en-US" sz="1000" b="0" i="1" err="1">
                <a:solidFill>
                  <a:srgbClr val="212121"/>
                </a:solidFill>
                <a:effectLst/>
                <a:cs typeface="Arial" panose="020B0604020202020204" pitchFamily="34" charset="0"/>
              </a:rPr>
              <a:t>Biomark</a:t>
            </a:r>
            <a:r>
              <a:rPr lang="en-US" sz="1000" b="0" i="1">
                <a:solidFill>
                  <a:srgbClr val="212121"/>
                </a:solidFill>
                <a:effectLst/>
                <a:cs typeface="Arial" panose="020B0604020202020204" pitchFamily="34" charset="0"/>
              </a:rPr>
              <a:t> Res</a:t>
            </a:r>
            <a:r>
              <a:rPr lang="en-US" sz="1000" b="0" i="0">
                <a:solidFill>
                  <a:srgbClr val="212121"/>
                </a:solidFill>
                <a:effectLst/>
                <a:cs typeface="Arial" panose="020B0604020202020204" pitchFamily="34" charset="0"/>
              </a:rPr>
              <a:t>. 2018;6:10. 2. </a:t>
            </a:r>
            <a:r>
              <a:rPr lang="en-US" sz="1000" b="0" i="0" err="1">
                <a:solidFill>
                  <a:srgbClr val="212121"/>
                </a:solidFill>
                <a:effectLst/>
                <a:cs typeface="Arial" panose="020B0604020202020204" pitchFamily="34" charset="0"/>
              </a:rPr>
              <a:t>Béguelin</a:t>
            </a:r>
            <a:r>
              <a:rPr lang="en-US" sz="1000" b="0" i="0">
                <a:solidFill>
                  <a:srgbClr val="212121"/>
                </a:solidFill>
                <a:effectLst/>
                <a:cs typeface="Arial" panose="020B0604020202020204" pitchFamily="34" charset="0"/>
              </a:rPr>
              <a:t> W, et al. </a:t>
            </a:r>
            <a:r>
              <a:rPr lang="en-US" sz="1000" b="0" i="1">
                <a:solidFill>
                  <a:srgbClr val="212121"/>
                </a:solidFill>
                <a:effectLst/>
                <a:cs typeface="Arial" panose="020B0604020202020204" pitchFamily="34" charset="0"/>
              </a:rPr>
              <a:t>Cancer Cell</a:t>
            </a:r>
            <a:r>
              <a:rPr lang="en-US" sz="1000" b="0" i="0">
                <a:solidFill>
                  <a:srgbClr val="212121"/>
                </a:solidFill>
                <a:effectLst/>
                <a:cs typeface="Arial" panose="020B0604020202020204" pitchFamily="34" charset="0"/>
              </a:rPr>
              <a:t>. 2013;23(5):677-692. 3. </a:t>
            </a:r>
            <a:r>
              <a:rPr lang="en-US" sz="1000" b="0" i="0" err="1">
                <a:solidFill>
                  <a:srgbClr val="212121"/>
                </a:solidFill>
                <a:effectLst/>
                <a:cs typeface="Arial" panose="020B0604020202020204" pitchFamily="34" charset="0"/>
              </a:rPr>
              <a:t>Bödör</a:t>
            </a:r>
            <a:r>
              <a:rPr lang="en-US" sz="1000" b="0" i="0">
                <a:solidFill>
                  <a:srgbClr val="212121"/>
                </a:solidFill>
                <a:effectLst/>
                <a:cs typeface="Arial" panose="020B0604020202020204" pitchFamily="34" charset="0"/>
              </a:rPr>
              <a:t> C, et al. </a:t>
            </a:r>
            <a:r>
              <a:rPr lang="en-US" sz="1000" b="0" i="1">
                <a:solidFill>
                  <a:srgbClr val="212121"/>
                </a:solidFill>
                <a:effectLst/>
                <a:cs typeface="Arial" panose="020B0604020202020204" pitchFamily="34" charset="0"/>
              </a:rPr>
              <a:t>Blood</a:t>
            </a:r>
            <a:r>
              <a:rPr lang="en-US" sz="1000" b="0" i="0">
                <a:solidFill>
                  <a:srgbClr val="212121"/>
                </a:solidFill>
                <a:effectLst/>
                <a:cs typeface="Arial" panose="020B0604020202020204" pitchFamily="34" charset="0"/>
              </a:rPr>
              <a:t>. 2013;122(18):3165-3168. 4. Italiano A, et al. </a:t>
            </a:r>
            <a:r>
              <a:rPr lang="en-US" sz="1000" b="0" i="1">
                <a:solidFill>
                  <a:srgbClr val="212121"/>
                </a:solidFill>
                <a:effectLst/>
                <a:cs typeface="Arial" panose="020B0604020202020204" pitchFamily="34" charset="0"/>
              </a:rPr>
              <a:t>Lancet Oncol</a:t>
            </a:r>
            <a:r>
              <a:rPr lang="en-US" sz="1000" b="0" i="0">
                <a:solidFill>
                  <a:srgbClr val="212121"/>
                </a:solidFill>
                <a:effectLst/>
                <a:cs typeface="Arial" panose="020B0604020202020204" pitchFamily="34" charset="0"/>
              </a:rPr>
              <a:t>. 2018;19(5):649-659. </a:t>
            </a:r>
            <a:r>
              <a:rPr lang="de-DE" altLang="en-US" sz="1000">
                <a:cs typeface="Arial" panose="020B0604020202020204" pitchFamily="34" charset="0"/>
              </a:rPr>
              <a:t>5. Morschhauser F, et al. </a:t>
            </a:r>
            <a:r>
              <a:rPr lang="en-US" altLang="en-US" sz="1000" i="1" err="1">
                <a:cs typeface="Arial" panose="020B0604020202020204" pitchFamily="34" charset="0"/>
              </a:rPr>
              <a:t>Hematol</a:t>
            </a:r>
            <a:r>
              <a:rPr lang="en-US" altLang="en-US" sz="1000" i="1">
                <a:cs typeface="Arial" panose="020B0604020202020204" pitchFamily="34" charset="0"/>
              </a:rPr>
              <a:t> Oncol.</a:t>
            </a:r>
            <a:r>
              <a:rPr lang="en-US" altLang="en-US" sz="1000" i="0">
                <a:cs typeface="Arial" panose="020B0604020202020204" pitchFamily="34" charset="0"/>
              </a:rPr>
              <a:t> 2017;</a:t>
            </a:r>
            <a:r>
              <a:rPr lang="en-US" sz="1000" b="0" i="0">
                <a:solidFill>
                  <a:srgbClr val="1C1D1E"/>
                </a:solidFill>
                <a:effectLst/>
                <a:cs typeface="Arial" panose="020B0604020202020204" pitchFamily="34" charset="0"/>
              </a:rPr>
              <a:t>35(S2):24-25.</a:t>
            </a:r>
            <a:endParaRPr lang="en-US" altLang="en-US" sz="1000">
              <a:cs typeface="Arial" panose="020B0604020202020204" pitchFamily="34" charset="0"/>
            </a:endParaRPr>
          </a:p>
        </p:txBody>
      </p:sp>
      <p:sp>
        <p:nvSpPr>
          <p:cNvPr id="7" name="TextBox 6">
            <a:extLst>
              <a:ext uri="{FF2B5EF4-FFF2-40B4-BE49-F238E27FC236}">
                <a16:creationId xmlns:a16="http://schemas.microsoft.com/office/drawing/2014/main" id="{8702405E-041F-2516-D56D-64E4C141A5CF}"/>
              </a:ext>
            </a:extLst>
          </p:cNvPr>
          <p:cNvSpPr txBox="1">
            <a:spLocks noChangeAspect="1"/>
          </p:cNvSpPr>
          <p:nvPr/>
        </p:nvSpPr>
        <p:spPr>
          <a:xfrm>
            <a:off x="7298057" y="3696866"/>
            <a:ext cx="1293812" cy="414337"/>
          </a:xfrm>
          <a:prstGeom prst="rect">
            <a:avLst/>
          </a:prstGeom>
          <a:noFill/>
          <a:ln>
            <a:noFill/>
          </a:ln>
        </p:spPr>
        <p:txBody>
          <a:bodyPr wrap="none">
            <a:spAutoFit/>
          </a:bodyPr>
          <a:lstStyle/>
          <a:p>
            <a:pPr algn="ctr" defTabSz="685800">
              <a:defRPr/>
            </a:pPr>
            <a:r>
              <a:rPr lang="en-US" sz="1050">
                <a:solidFill>
                  <a:srgbClr val="000000"/>
                </a:solidFill>
                <a:ea typeface="ＭＳ Ｐゴシック" charset="0"/>
                <a:cs typeface="Arial" panose="020B0604020202020204" pitchFamily="34" charset="0"/>
              </a:rPr>
              <a:t>Oncogenic </a:t>
            </a:r>
          </a:p>
          <a:p>
            <a:pPr algn="ctr" defTabSz="685800">
              <a:defRPr/>
            </a:pPr>
            <a:r>
              <a:rPr lang="en-US" sz="1050">
                <a:solidFill>
                  <a:srgbClr val="000000"/>
                </a:solidFill>
                <a:ea typeface="ＭＳ Ｐゴシック" charset="0"/>
                <a:cs typeface="Arial" panose="020B0604020202020204" pitchFamily="34" charset="0"/>
              </a:rPr>
              <a:t>Mutations in </a:t>
            </a:r>
            <a:r>
              <a:rPr lang="en-US" sz="1050" i="1">
                <a:solidFill>
                  <a:srgbClr val="000000"/>
                </a:solidFill>
                <a:ea typeface="ＭＳ Ｐゴシック" charset="0"/>
                <a:cs typeface="Arial" panose="020B0604020202020204" pitchFamily="34" charset="0"/>
              </a:rPr>
              <a:t>EZH2</a:t>
            </a:r>
          </a:p>
        </p:txBody>
      </p:sp>
      <p:sp>
        <p:nvSpPr>
          <p:cNvPr id="13" name="Title 12">
            <a:extLst>
              <a:ext uri="{FF2B5EF4-FFF2-40B4-BE49-F238E27FC236}">
                <a16:creationId xmlns:a16="http://schemas.microsoft.com/office/drawing/2014/main" id="{E05BC3D9-9B2A-A2A7-098B-774BCBD6F612}"/>
              </a:ext>
            </a:extLst>
          </p:cNvPr>
          <p:cNvSpPr>
            <a:spLocks noGrp="1"/>
          </p:cNvSpPr>
          <p:nvPr>
            <p:ph type="title"/>
          </p:nvPr>
        </p:nvSpPr>
        <p:spPr>
          <a:xfrm>
            <a:off x="838200" y="365125"/>
            <a:ext cx="10515600" cy="1001997"/>
          </a:xfrm>
        </p:spPr>
        <p:txBody>
          <a:bodyPr/>
          <a:lstStyle/>
          <a:p>
            <a:r>
              <a:rPr lang="en-US" altLang="en-US"/>
              <a:t>Follicular Lymphoma and EZH2</a:t>
            </a:r>
            <a:endParaRPr lang="en-US"/>
          </a:p>
        </p:txBody>
      </p:sp>
      <p:sp>
        <p:nvSpPr>
          <p:cNvPr id="17" name="Content Placeholder 16">
            <a:extLst>
              <a:ext uri="{FF2B5EF4-FFF2-40B4-BE49-F238E27FC236}">
                <a16:creationId xmlns:a16="http://schemas.microsoft.com/office/drawing/2014/main" id="{BBE51B7F-F3D3-9F50-B911-50C514A70A87}"/>
              </a:ext>
            </a:extLst>
          </p:cNvPr>
          <p:cNvSpPr>
            <a:spLocks noGrp="1"/>
          </p:cNvSpPr>
          <p:nvPr>
            <p:ph sz="half" idx="1"/>
          </p:nvPr>
        </p:nvSpPr>
        <p:spPr>
          <a:xfrm>
            <a:off x="838200" y="1825625"/>
            <a:ext cx="4692088" cy="4229100"/>
          </a:xfrm>
        </p:spPr>
        <p:txBody>
          <a:bodyPr>
            <a:normAutofit/>
          </a:bodyPr>
          <a:lstStyle/>
          <a:p>
            <a:r>
              <a:rPr lang="en-US" sz="2000" i="1"/>
              <a:t>EZH2</a:t>
            </a:r>
            <a:r>
              <a:rPr lang="en-US" sz="2000"/>
              <a:t> an epigenetic regulator of gene expression and cell fate decisions</a:t>
            </a:r>
            <a:r>
              <a:rPr lang="en-US" sz="2000" baseline="30000"/>
              <a:t>1</a:t>
            </a:r>
          </a:p>
          <a:p>
            <a:r>
              <a:rPr lang="en-US" sz="2000" i="1"/>
              <a:t>EZH2</a:t>
            </a:r>
            <a:r>
              <a:rPr lang="en-US" sz="2000"/>
              <a:t> is required for normal B-cell biology and germinal center formation</a:t>
            </a:r>
            <a:r>
              <a:rPr lang="en-US" sz="2000" baseline="30000"/>
              <a:t>2</a:t>
            </a:r>
            <a:r>
              <a:rPr lang="en-US" sz="2000"/>
              <a:t> </a:t>
            </a:r>
          </a:p>
          <a:p>
            <a:pPr lvl="1"/>
            <a:r>
              <a:rPr lang="en-US" sz="1800"/>
              <a:t>Oncogenic mutations in </a:t>
            </a:r>
            <a:r>
              <a:rPr lang="en-US" sz="1800" i="1"/>
              <a:t>EZH2</a:t>
            </a:r>
            <a:r>
              <a:rPr lang="en-US" sz="1800"/>
              <a:t> suppress exit from germinal state and “lock” B cells in this state, thereby transforming into a cancer</a:t>
            </a:r>
            <a:r>
              <a:rPr lang="en-US" sz="1800" baseline="30000"/>
              <a:t>2</a:t>
            </a:r>
          </a:p>
          <a:p>
            <a:r>
              <a:rPr lang="en-US" sz="2000" i="1"/>
              <a:t>EZH2</a:t>
            </a:r>
            <a:r>
              <a:rPr lang="en-US" sz="2000"/>
              <a:t> biology relevant in both mutant (MT) and wild-type (WT) </a:t>
            </a:r>
            <a:r>
              <a:rPr lang="en-US" sz="2000" i="1"/>
              <a:t>EZH2</a:t>
            </a:r>
            <a:r>
              <a:rPr lang="en-US" sz="2000"/>
              <a:t> FL</a:t>
            </a:r>
          </a:p>
          <a:p>
            <a:pPr lvl="1"/>
            <a:r>
              <a:rPr lang="en-US" sz="1800"/>
              <a:t>~20% of patients with FL also have </a:t>
            </a:r>
            <a:r>
              <a:rPr lang="en-US" sz="1800" i="1"/>
              <a:t>EZH2</a:t>
            </a:r>
            <a:r>
              <a:rPr lang="en-US" sz="1800"/>
              <a:t> gain of function mutations</a:t>
            </a:r>
            <a:r>
              <a:rPr lang="en-US" sz="1800" baseline="30000"/>
              <a:t>3</a:t>
            </a:r>
          </a:p>
        </p:txBody>
      </p:sp>
      <p:sp>
        <p:nvSpPr>
          <p:cNvPr id="26" name="TextBox 25">
            <a:extLst>
              <a:ext uri="{FF2B5EF4-FFF2-40B4-BE49-F238E27FC236}">
                <a16:creationId xmlns:a16="http://schemas.microsoft.com/office/drawing/2014/main" id="{BBC3E888-9BD5-4869-1336-F33171AB5ED7}"/>
              </a:ext>
            </a:extLst>
          </p:cNvPr>
          <p:cNvSpPr txBox="1"/>
          <p:nvPr/>
        </p:nvSpPr>
        <p:spPr>
          <a:xfrm>
            <a:off x="6301512" y="5306283"/>
            <a:ext cx="4824946" cy="7386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400" err="1">
                <a:latin typeface="Arial" panose="020B0604020202020204" pitchFamily="34" charset="0"/>
                <a:cs typeface="Arial" panose="020B0604020202020204" pitchFamily="34" charset="0"/>
              </a:rPr>
              <a:t>Tazemetostat</a:t>
            </a:r>
            <a:r>
              <a:rPr lang="en-US" sz="1400">
                <a:latin typeface="Arial" panose="020B0604020202020204" pitchFamily="34" charset="0"/>
                <a:cs typeface="Arial" panose="020B0604020202020204" pitchFamily="34" charset="0"/>
              </a:rPr>
              <a:t>, a first-in-class, selective oral inhibitor of </a:t>
            </a:r>
            <a:r>
              <a:rPr lang="en-US" sz="1400" i="1">
                <a:latin typeface="Arial" panose="020B0604020202020204" pitchFamily="34" charset="0"/>
                <a:cs typeface="Arial" panose="020B0604020202020204" pitchFamily="34" charset="0"/>
              </a:rPr>
              <a:t>EZH2</a:t>
            </a:r>
            <a:r>
              <a:rPr lang="en-US" sz="1400">
                <a:latin typeface="Arial" panose="020B0604020202020204" pitchFamily="34" charset="0"/>
                <a:cs typeface="Arial" panose="020B0604020202020204" pitchFamily="34" charset="0"/>
              </a:rPr>
              <a:t> has shown antitumor activity in non-Hodgkin’s lymphoma patients with either MT or WT </a:t>
            </a:r>
            <a:r>
              <a:rPr lang="en-US" sz="1400" i="1">
                <a:latin typeface="Arial" panose="020B0604020202020204" pitchFamily="34" charset="0"/>
                <a:cs typeface="Arial" panose="020B0604020202020204" pitchFamily="34" charset="0"/>
              </a:rPr>
              <a:t>EZH2</a:t>
            </a:r>
            <a:r>
              <a:rPr lang="en-US" sz="1400">
                <a:latin typeface="Arial" panose="020B0604020202020204" pitchFamily="34" charset="0"/>
                <a:cs typeface="Arial" panose="020B0604020202020204" pitchFamily="34" charset="0"/>
              </a:rPr>
              <a:t> </a:t>
            </a:r>
            <a:r>
              <a:rPr lang="en-US" sz="1400" baseline="30000">
                <a:latin typeface="Arial" panose="020B0604020202020204" pitchFamily="34" charset="0"/>
                <a:cs typeface="Arial" panose="020B0604020202020204" pitchFamily="34" charset="0"/>
              </a:rPr>
              <a:t>4,5</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7143-1C7D-3FAE-D02B-050E2C1B5474}"/>
              </a:ext>
            </a:extLst>
          </p:cNvPr>
          <p:cNvSpPr>
            <a:spLocks noGrp="1"/>
          </p:cNvSpPr>
          <p:nvPr>
            <p:ph type="title"/>
          </p:nvPr>
        </p:nvSpPr>
        <p:spPr>
          <a:xfrm>
            <a:off x="838200" y="365125"/>
            <a:ext cx="10515600" cy="1055789"/>
          </a:xfrm>
        </p:spPr>
        <p:txBody>
          <a:bodyPr/>
          <a:lstStyle/>
          <a:p>
            <a:r>
              <a:rPr lang="en-US" err="1"/>
              <a:t>Tazemetostat</a:t>
            </a:r>
            <a:r>
              <a:rPr lang="en-US"/>
              <a:t>: Oral EZH2 Inhibitor</a:t>
            </a:r>
          </a:p>
        </p:txBody>
      </p:sp>
      <p:sp>
        <p:nvSpPr>
          <p:cNvPr id="3" name="Content Placeholder 2">
            <a:extLst>
              <a:ext uri="{FF2B5EF4-FFF2-40B4-BE49-F238E27FC236}">
                <a16:creationId xmlns:a16="http://schemas.microsoft.com/office/drawing/2014/main" id="{9F3A78F7-0694-5EAD-557B-5486DDA3B007}"/>
              </a:ext>
            </a:extLst>
          </p:cNvPr>
          <p:cNvSpPr>
            <a:spLocks noGrp="1"/>
          </p:cNvSpPr>
          <p:nvPr>
            <p:ph sz="half" idx="1"/>
          </p:nvPr>
        </p:nvSpPr>
        <p:spPr>
          <a:xfrm>
            <a:off x="838200" y="1606450"/>
            <a:ext cx="4559300" cy="4229100"/>
          </a:xfrm>
        </p:spPr>
        <p:txBody>
          <a:bodyPr>
            <a:normAutofit fontScale="92500"/>
          </a:bodyPr>
          <a:lstStyle/>
          <a:p>
            <a:pPr>
              <a:lnSpc>
                <a:spcPct val="100000"/>
              </a:lnSpc>
            </a:pPr>
            <a:r>
              <a:rPr lang="en-US"/>
              <a:t>All patients</a:t>
            </a:r>
          </a:p>
          <a:p>
            <a:pPr lvl="1">
              <a:lnSpc>
                <a:spcPct val="100000"/>
              </a:lnSpc>
            </a:pPr>
            <a:r>
              <a:rPr lang="en-US"/>
              <a:t>ORR higher in MT but PFS similar between MT or WT patients</a:t>
            </a:r>
          </a:p>
          <a:p>
            <a:pPr>
              <a:lnSpc>
                <a:spcPct val="100000"/>
              </a:lnSpc>
            </a:pPr>
            <a:r>
              <a:rPr lang="en-US"/>
              <a:t>Early relapsing patients</a:t>
            </a:r>
          </a:p>
          <a:p>
            <a:pPr lvl="1">
              <a:lnSpc>
                <a:spcPct val="100000"/>
              </a:lnSpc>
            </a:pPr>
            <a:r>
              <a:rPr lang="en-US"/>
              <a:t>Overall lower ORR compared to late relapsing pts</a:t>
            </a:r>
          </a:p>
          <a:p>
            <a:pPr lvl="1">
              <a:lnSpc>
                <a:spcPct val="100000"/>
              </a:lnSpc>
            </a:pPr>
            <a:r>
              <a:rPr lang="en-US"/>
              <a:t>PFS longer in those with </a:t>
            </a:r>
            <a:r>
              <a:rPr lang="en-US" i="1"/>
              <a:t>EZH2</a:t>
            </a:r>
            <a:r>
              <a:rPr lang="en-US"/>
              <a:t> MT (13.8 months) vs. WT patients (5.8 months)</a:t>
            </a:r>
          </a:p>
        </p:txBody>
      </p:sp>
      <p:graphicFrame>
        <p:nvGraphicFramePr>
          <p:cNvPr id="8" name="Table 7">
            <a:extLst>
              <a:ext uri="{FF2B5EF4-FFF2-40B4-BE49-F238E27FC236}">
                <a16:creationId xmlns:a16="http://schemas.microsoft.com/office/drawing/2014/main" id="{E476CDC5-166C-D1EF-C375-D6AA6C9F249E}"/>
              </a:ext>
            </a:extLst>
          </p:cNvPr>
          <p:cNvGraphicFramePr>
            <a:graphicFrameLocks noGrp="1"/>
          </p:cNvGraphicFramePr>
          <p:nvPr>
            <p:extLst>
              <p:ext uri="{D42A27DB-BD31-4B8C-83A1-F6EECF244321}">
                <p14:modId xmlns:p14="http://schemas.microsoft.com/office/powerpoint/2010/main" val="2774775769"/>
              </p:ext>
            </p:extLst>
          </p:nvPr>
        </p:nvGraphicFramePr>
        <p:xfrm>
          <a:off x="5778622" y="4525862"/>
          <a:ext cx="5387652" cy="1403998"/>
        </p:xfrm>
        <a:graphic>
          <a:graphicData uri="http://schemas.openxmlformats.org/drawingml/2006/table">
            <a:tbl>
              <a:tblPr firstRow="1" bandRow="1">
                <a:tableStyleId>{B301B821-A1FF-4177-AEE7-76D212191A09}</a:tableStyleId>
              </a:tblPr>
              <a:tblGrid>
                <a:gridCol w="2455257">
                  <a:extLst>
                    <a:ext uri="{9D8B030D-6E8A-4147-A177-3AD203B41FA5}">
                      <a16:colId xmlns:a16="http://schemas.microsoft.com/office/drawing/2014/main" val="3380497439"/>
                    </a:ext>
                  </a:extLst>
                </a:gridCol>
                <a:gridCol w="1465091">
                  <a:extLst>
                    <a:ext uri="{9D8B030D-6E8A-4147-A177-3AD203B41FA5}">
                      <a16:colId xmlns:a16="http://schemas.microsoft.com/office/drawing/2014/main" val="291574135"/>
                    </a:ext>
                  </a:extLst>
                </a:gridCol>
                <a:gridCol w="1467304">
                  <a:extLst>
                    <a:ext uri="{9D8B030D-6E8A-4147-A177-3AD203B41FA5}">
                      <a16:colId xmlns:a16="http://schemas.microsoft.com/office/drawing/2014/main" val="2979400351"/>
                    </a:ext>
                  </a:extLst>
                </a:gridCol>
              </a:tblGrid>
              <a:tr h="5370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Endpoint by IRC</a:t>
                      </a:r>
                      <a:r>
                        <a:rPr lang="en-US" sz="1100" b="1" baseline="0">
                          <a:solidFill>
                            <a:schemeClr val="bg1"/>
                          </a:solidFill>
                          <a:effectLst/>
                          <a:latin typeface="Arial" panose="020B0604020202020204" pitchFamily="34" charset="0"/>
                          <a:cs typeface="Arial" panose="020B0604020202020204" pitchFamily="34" charset="0"/>
                        </a:rPr>
                        <a:t> Assessment</a:t>
                      </a:r>
                      <a:endParaRPr lang="en-US" sz="1100">
                        <a:solidFill>
                          <a:schemeClr val="bg1"/>
                        </a:solidFill>
                        <a:effectLst/>
                        <a:latin typeface="Arial" panose="020B0604020202020204" pitchFamily="34" charset="0"/>
                        <a:cs typeface="Arial" panose="020B0604020202020204" pitchFamily="34" charset="0"/>
                      </a:endParaRPr>
                    </a:p>
                  </a:txBody>
                  <a:tcPr marL="52152" marR="52152" marT="5070" marB="507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ITT Population</a:t>
                      </a:r>
                      <a:endParaRPr lang="en-US" sz="1100" i="1" baseline="30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0" marR="0" algn="ctr">
                        <a:lnSpc>
                          <a:spcPct val="114000"/>
                        </a:lnSpc>
                        <a:spcBef>
                          <a:spcPts val="0"/>
                        </a:spcBef>
                        <a:spcAft>
                          <a:spcPts val="0"/>
                        </a:spcAft>
                      </a:pPr>
                      <a:endParaRPr lang="en-US" sz="1600" i="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13468"/>
                    </a:solidFill>
                  </a:tcPr>
                </a:tc>
                <a:extLst>
                  <a:ext uri="{0D108BD9-81ED-4DB2-BD59-A6C34878D82A}">
                    <a16:rowId xmlns:a16="http://schemas.microsoft.com/office/drawing/2014/main" val="1043865819"/>
                  </a:ext>
                </a:extLst>
              </a:tr>
              <a:tr h="407281">
                <a:tc vMerge="1">
                  <a:txBody>
                    <a:bodyPr/>
                    <a:lstStyle/>
                    <a:p>
                      <a:endParaRPr/>
                    </a:p>
                  </a:txBody>
                  <a:tcPr marL="52152" marR="52152" marT="5070" marB="50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MT </a:t>
                      </a:r>
                      <a:r>
                        <a:rPr lang="en-US" sz="1100" b="1" i="1">
                          <a:solidFill>
                            <a:schemeClr val="bg1"/>
                          </a:solidFill>
                          <a:effectLst/>
                          <a:latin typeface="Arial" panose="020B0604020202020204" pitchFamily="34" charset="0"/>
                          <a:cs typeface="Arial" panose="020B0604020202020204" pitchFamily="34" charset="0"/>
                        </a:rPr>
                        <a:t>EZH2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(n=45)</a:t>
                      </a:r>
                      <a:endParaRPr lang="en-US"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WT </a:t>
                      </a:r>
                      <a:r>
                        <a:rPr lang="en-US" sz="1100" b="1" i="1">
                          <a:solidFill>
                            <a:schemeClr val="bg1"/>
                          </a:solidFill>
                          <a:effectLst/>
                          <a:latin typeface="Arial" panose="020B0604020202020204" pitchFamily="34" charset="0"/>
                          <a:cs typeface="Arial" panose="020B0604020202020204" pitchFamily="34" charset="0"/>
                        </a:rPr>
                        <a:t>EZH2</a:t>
                      </a:r>
                      <a:endParaRPr lang="en-US" sz="1100" i="1">
                        <a:solidFill>
                          <a:schemeClr val="bg1"/>
                        </a:solidFill>
                        <a:effectLst/>
                        <a:latin typeface="Arial" panose="020B0604020202020204" pitchFamily="34" charset="0"/>
                        <a:cs typeface="Arial" panose="020B0604020202020204" pitchFamily="34" charset="0"/>
                      </a:endParaRPr>
                    </a:p>
                    <a:p>
                      <a:pPr marL="0" marR="0" algn="ctr">
                        <a:lnSpc>
                          <a:spcPct val="100000"/>
                        </a:lnSpc>
                        <a:spcBef>
                          <a:spcPts val="0"/>
                        </a:spcBef>
                        <a:spcAft>
                          <a:spcPts val="0"/>
                        </a:spcAft>
                      </a:pPr>
                      <a:r>
                        <a:rPr lang="en-US" sz="1100" b="1">
                          <a:solidFill>
                            <a:schemeClr val="bg1"/>
                          </a:solidFill>
                          <a:effectLst/>
                          <a:latin typeface="Arial" panose="020B0604020202020204" pitchFamily="34" charset="0"/>
                          <a:cs typeface="Arial" panose="020B0604020202020204" pitchFamily="34" charset="0"/>
                        </a:rPr>
                        <a:t> (n=54)</a:t>
                      </a:r>
                      <a:endParaRPr lang="en-US" sz="11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27384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b="1" baseline="0">
                          <a:solidFill>
                            <a:schemeClr val="tx1"/>
                          </a:solidFill>
                          <a:effectLst/>
                          <a:latin typeface="Arial" panose="020B0604020202020204" pitchFamily="34" charset="0"/>
                          <a:cs typeface="Arial" panose="020B0604020202020204" pitchFamily="34" charset="0"/>
                        </a:rPr>
                        <a:t>PFS, months, median (</a:t>
                      </a:r>
                      <a:r>
                        <a:rPr lang="en-US" sz="1100" b="1">
                          <a:solidFill>
                            <a:schemeClr val="tx1"/>
                          </a:solidFill>
                          <a:effectLst/>
                          <a:latin typeface="Arial" panose="020B0604020202020204" pitchFamily="34" charset="0"/>
                          <a:cs typeface="Arial" panose="020B0604020202020204" pitchFamily="34" charset="0"/>
                        </a:rPr>
                        <a:t>95% CI)</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b="1">
                          <a:solidFill>
                            <a:schemeClr val="tx1"/>
                          </a:solidFill>
                          <a:effectLst/>
                          <a:latin typeface="Arial" panose="020B0604020202020204" pitchFamily="34" charset="0"/>
                          <a:cs typeface="Arial" panose="020B0604020202020204" pitchFamily="34" charset="0"/>
                        </a:rPr>
                        <a:t>13.8 (10.7–22.0)</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b="1">
                          <a:solidFill>
                            <a:schemeClr val="tx1"/>
                          </a:solidFill>
                          <a:effectLst/>
                          <a:latin typeface="Arial" panose="020B0604020202020204" pitchFamily="34" charset="0"/>
                          <a:cs typeface="Arial" panose="020B0604020202020204" pitchFamily="34" charset="0"/>
                        </a:rPr>
                        <a:t>11.1 (3.7–14.6)</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27384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PFS</a:t>
                      </a:r>
                      <a:r>
                        <a:rPr lang="en-US" sz="1100" baseline="0">
                          <a:solidFill>
                            <a:schemeClr val="tx1"/>
                          </a:solidFill>
                          <a:effectLst/>
                          <a:latin typeface="Arial" panose="020B0604020202020204" pitchFamily="34" charset="0"/>
                          <a:cs typeface="Arial" panose="020B0604020202020204" pitchFamily="34" charset="0"/>
                        </a:rPr>
                        <a:t> at 12 </a:t>
                      </a:r>
                      <a:r>
                        <a:rPr lang="en-US" sz="1100">
                          <a:solidFill>
                            <a:schemeClr val="tx1"/>
                          </a:solidFill>
                          <a:effectLst/>
                          <a:latin typeface="Arial" panose="020B0604020202020204" pitchFamily="34" charset="0"/>
                          <a:cs typeface="Arial" panose="020B0604020202020204" pitchFamily="34" charset="0"/>
                        </a:rPr>
                        <a:t>months, median (95% CI)</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51.7</a:t>
                      </a:r>
                      <a:r>
                        <a:rPr lang="en-US" sz="1100" baseline="0">
                          <a:solidFill>
                            <a:schemeClr val="tx1"/>
                          </a:solidFill>
                          <a:effectLst/>
                          <a:latin typeface="Arial" panose="020B0604020202020204" pitchFamily="34" charset="0"/>
                          <a:cs typeface="Arial" panose="020B0604020202020204" pitchFamily="34" charset="0"/>
                        </a:rPr>
                        <a:t> (34.4–66.6)</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47.1 (31.6–61.1)</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27384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PFS</a:t>
                      </a:r>
                      <a:r>
                        <a:rPr lang="en-US" sz="1100" baseline="0">
                          <a:solidFill>
                            <a:schemeClr val="tx1"/>
                          </a:solidFill>
                          <a:effectLst/>
                          <a:latin typeface="Arial" panose="020B0604020202020204" pitchFamily="34" charset="0"/>
                          <a:cs typeface="Arial" panose="020B0604020202020204" pitchFamily="34" charset="0"/>
                        </a:rPr>
                        <a:t> at 18 </a:t>
                      </a:r>
                      <a:r>
                        <a:rPr lang="en-US" sz="1100">
                          <a:solidFill>
                            <a:schemeClr val="tx1"/>
                          </a:solidFill>
                          <a:effectLst/>
                          <a:latin typeface="Arial" panose="020B0604020202020204" pitchFamily="34" charset="0"/>
                          <a:cs typeface="Arial" panose="020B0604020202020204" pitchFamily="34" charset="0"/>
                        </a:rPr>
                        <a:t>months, median (95% CI)</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38.8 (22.7–54.7)</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28.3 (14.8–43.4)</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bl>
          </a:graphicData>
        </a:graphic>
      </p:graphicFrame>
      <p:sp>
        <p:nvSpPr>
          <p:cNvPr id="4" name="TextBox 3">
            <a:extLst>
              <a:ext uri="{FF2B5EF4-FFF2-40B4-BE49-F238E27FC236}">
                <a16:creationId xmlns:a16="http://schemas.microsoft.com/office/drawing/2014/main" id="{D850EC4C-DC52-4A08-C52A-9F1D1E20F26D}"/>
              </a:ext>
            </a:extLst>
          </p:cNvPr>
          <p:cNvSpPr txBox="1"/>
          <p:nvPr/>
        </p:nvSpPr>
        <p:spPr>
          <a:xfrm>
            <a:off x="1348097" y="6105324"/>
            <a:ext cx="10005703" cy="553998"/>
          </a:xfrm>
          <a:prstGeom prst="rect">
            <a:avLst/>
          </a:prstGeom>
          <a:noFill/>
        </p:spPr>
        <p:txBody>
          <a:bodyPr wrap="square" rtlCol="0">
            <a:spAutoFit/>
          </a:bodyPr>
          <a:lstStyle/>
          <a:p>
            <a:r>
              <a:rPr lang="en-US" sz="1000" b="0" i="0">
                <a:effectLst/>
                <a:cs typeface="Arial" panose="020B0604020202020204" pitchFamily="34" charset="0"/>
              </a:rPr>
              <a:t>CR, complete response; DOR, duration of response; IRC, independent review committee; ITT, intent to treat; MT, mutant; NE, not established; ORR, overall response rate; PD, progressive disease; PFS, progression-free survival; PR, partial response; SD, stable disease; WT, wild-type.</a:t>
            </a:r>
            <a:br>
              <a:rPr lang="en-US" sz="1000">
                <a:cs typeface="Arial" panose="020B0604020202020204" pitchFamily="34" charset="0"/>
              </a:rPr>
            </a:br>
            <a:r>
              <a:rPr lang="en-US" sz="1000" b="0" i="0" err="1">
                <a:effectLst/>
                <a:cs typeface="Arial" panose="020B0604020202020204" pitchFamily="34" charset="0"/>
              </a:rPr>
              <a:t>Morschhauser</a:t>
            </a:r>
            <a:r>
              <a:rPr lang="en-US" sz="1000" b="0" i="0">
                <a:effectLst/>
                <a:cs typeface="Arial" panose="020B0604020202020204" pitchFamily="34" charset="0"/>
              </a:rPr>
              <a:t> F, et al. </a:t>
            </a:r>
            <a:r>
              <a:rPr lang="en-US" sz="1000" b="0" i="1">
                <a:effectLst/>
                <a:cs typeface="Arial" panose="020B0604020202020204" pitchFamily="34" charset="0"/>
              </a:rPr>
              <a:t>Lancet Oncol.</a:t>
            </a:r>
            <a:r>
              <a:rPr lang="en-US" sz="1000" b="0" i="0">
                <a:effectLst/>
                <a:cs typeface="Arial" panose="020B0604020202020204" pitchFamily="34" charset="0"/>
              </a:rPr>
              <a:t> 2020;21(11):1433-1442.</a:t>
            </a:r>
            <a:endParaRPr lang="en-US" altLang="en-US" sz="1000">
              <a:cs typeface="Arial" panose="020B0604020202020204" pitchFamily="34" charset="0"/>
            </a:endParaRPr>
          </a:p>
        </p:txBody>
      </p:sp>
      <p:graphicFrame>
        <p:nvGraphicFramePr>
          <p:cNvPr id="11" name="Table 10">
            <a:extLst>
              <a:ext uri="{FF2B5EF4-FFF2-40B4-BE49-F238E27FC236}">
                <a16:creationId xmlns:a16="http://schemas.microsoft.com/office/drawing/2014/main" id="{15603357-34B2-30B3-C377-A096B7872346}"/>
              </a:ext>
            </a:extLst>
          </p:cNvPr>
          <p:cNvGraphicFramePr>
            <a:graphicFrameLocks noGrp="1"/>
          </p:cNvGraphicFramePr>
          <p:nvPr>
            <p:extLst>
              <p:ext uri="{D42A27DB-BD31-4B8C-83A1-F6EECF244321}">
                <p14:modId xmlns:p14="http://schemas.microsoft.com/office/powerpoint/2010/main" val="2013967183"/>
              </p:ext>
            </p:extLst>
          </p:nvPr>
        </p:nvGraphicFramePr>
        <p:xfrm>
          <a:off x="5778622" y="1606450"/>
          <a:ext cx="5387652" cy="2869295"/>
        </p:xfrm>
        <a:graphic>
          <a:graphicData uri="http://schemas.openxmlformats.org/drawingml/2006/table">
            <a:tbl>
              <a:tblPr firstRow="1" bandRow="1">
                <a:tableStyleId>{B301B821-A1FF-4177-AEE7-76D212191A09}</a:tableStyleId>
              </a:tblPr>
              <a:tblGrid>
                <a:gridCol w="1182158">
                  <a:extLst>
                    <a:ext uri="{9D8B030D-6E8A-4147-A177-3AD203B41FA5}">
                      <a16:colId xmlns:a16="http://schemas.microsoft.com/office/drawing/2014/main" val="3380497439"/>
                    </a:ext>
                  </a:extLst>
                </a:gridCol>
                <a:gridCol w="1116420">
                  <a:extLst>
                    <a:ext uri="{9D8B030D-6E8A-4147-A177-3AD203B41FA5}">
                      <a16:colId xmlns:a16="http://schemas.microsoft.com/office/drawing/2014/main" val="291574135"/>
                    </a:ext>
                  </a:extLst>
                </a:gridCol>
                <a:gridCol w="1041400">
                  <a:extLst>
                    <a:ext uri="{9D8B030D-6E8A-4147-A177-3AD203B41FA5}">
                      <a16:colId xmlns:a16="http://schemas.microsoft.com/office/drawing/2014/main" val="2979400351"/>
                    </a:ext>
                  </a:extLst>
                </a:gridCol>
                <a:gridCol w="1097773">
                  <a:extLst>
                    <a:ext uri="{9D8B030D-6E8A-4147-A177-3AD203B41FA5}">
                      <a16:colId xmlns:a16="http://schemas.microsoft.com/office/drawing/2014/main" val="2959241948"/>
                    </a:ext>
                  </a:extLst>
                </a:gridCol>
                <a:gridCol w="949901">
                  <a:extLst>
                    <a:ext uri="{9D8B030D-6E8A-4147-A177-3AD203B41FA5}">
                      <a16:colId xmlns:a16="http://schemas.microsoft.com/office/drawing/2014/main" val="2426364963"/>
                    </a:ext>
                  </a:extLst>
                </a:gridCol>
              </a:tblGrid>
              <a:tr h="506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Parameter</a:t>
                      </a:r>
                      <a:endParaRPr lang="en-US" sz="1100">
                        <a:solidFill>
                          <a:schemeClr val="bg1"/>
                        </a:solidFill>
                        <a:effectLst/>
                        <a:latin typeface="Arial" panose="020B0604020202020204" pitchFamily="34" charset="0"/>
                        <a:cs typeface="Arial" panose="020B0604020202020204" pitchFamily="34" charset="0"/>
                      </a:endParaRPr>
                    </a:p>
                  </a:txBody>
                  <a:tcPr marL="52152" marR="52152" marT="5070" marB="9651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100" b="1" i="1">
                          <a:solidFill>
                            <a:schemeClr val="bg1"/>
                          </a:solidFill>
                          <a:effectLst/>
                          <a:latin typeface="Arial" panose="020B0604020202020204" pitchFamily="34" charset="0"/>
                          <a:cs typeface="Arial" panose="020B0604020202020204" pitchFamily="34" charset="0"/>
                        </a:rPr>
                        <a:t>EZH2</a:t>
                      </a:r>
                      <a:r>
                        <a:rPr lang="en-US" sz="1100" b="1">
                          <a:solidFill>
                            <a:schemeClr val="bg1"/>
                          </a:solidFill>
                          <a:effectLst/>
                          <a:latin typeface="Arial" panose="020B0604020202020204" pitchFamily="34" charset="0"/>
                          <a:cs typeface="Arial" panose="020B0604020202020204" pitchFamily="34" charset="0"/>
                        </a:rPr>
                        <a:t> Mutant cohort</a:t>
                      </a:r>
                      <a:br>
                        <a:rPr lang="en-US" sz="1100" b="1">
                          <a:solidFill>
                            <a:schemeClr val="bg1"/>
                          </a:solidFill>
                          <a:effectLst/>
                          <a:latin typeface="Arial" panose="020B0604020202020204" pitchFamily="34" charset="0"/>
                          <a:cs typeface="Arial" panose="020B0604020202020204" pitchFamily="34" charset="0"/>
                        </a:rPr>
                      </a:br>
                      <a:r>
                        <a:rPr lang="en-US" sz="1100" b="1">
                          <a:solidFill>
                            <a:schemeClr val="bg1"/>
                          </a:solidFill>
                          <a:effectLst/>
                          <a:latin typeface="Arial" panose="020B0604020202020204" pitchFamily="34" charset="0"/>
                          <a:cs typeface="Arial" panose="020B0604020202020204" pitchFamily="34" charset="0"/>
                        </a:rPr>
                        <a:t>(n=45)</a:t>
                      </a:r>
                      <a:endParaRPr lang="en-US" sz="1100" i="1" baseline="30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0" marR="0" algn="ctr">
                        <a:lnSpc>
                          <a:spcPct val="114000"/>
                        </a:lnSpc>
                        <a:spcBef>
                          <a:spcPts val="0"/>
                        </a:spcBef>
                        <a:spcAft>
                          <a:spcPts val="0"/>
                        </a:spcAft>
                      </a:pPr>
                      <a:endParaRPr lang="en-US" sz="1600" i="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13468"/>
                    </a:solidFill>
                  </a:tcPr>
                </a:tc>
                <a:tc gridSpan="2">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100" b="1" i="1">
                          <a:solidFill>
                            <a:schemeClr val="bg1"/>
                          </a:solidFill>
                          <a:effectLst/>
                          <a:latin typeface="Arial" panose="020B0604020202020204" pitchFamily="34" charset="0"/>
                          <a:cs typeface="Arial" panose="020B0604020202020204" pitchFamily="34" charset="0"/>
                        </a:rPr>
                        <a:t>EZH2</a:t>
                      </a:r>
                      <a:r>
                        <a:rPr lang="en-US" sz="1100" b="1">
                          <a:solidFill>
                            <a:schemeClr val="bg1"/>
                          </a:solidFill>
                          <a:effectLst/>
                          <a:latin typeface="Arial" panose="020B0604020202020204" pitchFamily="34" charset="0"/>
                          <a:cs typeface="Arial" panose="020B0604020202020204" pitchFamily="34" charset="0"/>
                        </a:rPr>
                        <a:t> WT cohort</a:t>
                      </a:r>
                      <a:br>
                        <a:rPr lang="en-US" sz="1100" b="1">
                          <a:solidFill>
                            <a:schemeClr val="bg1"/>
                          </a:solidFill>
                          <a:effectLst/>
                          <a:latin typeface="Arial" panose="020B0604020202020204" pitchFamily="34" charset="0"/>
                          <a:cs typeface="Arial" panose="020B0604020202020204" pitchFamily="34" charset="0"/>
                        </a:rPr>
                      </a:br>
                      <a:r>
                        <a:rPr lang="en-US" sz="1100" b="1">
                          <a:solidFill>
                            <a:schemeClr val="bg1"/>
                          </a:solidFill>
                          <a:effectLst/>
                          <a:latin typeface="Arial" panose="020B0604020202020204" pitchFamily="34" charset="0"/>
                          <a:cs typeface="Arial" panose="020B0604020202020204" pitchFamily="34" charset="0"/>
                        </a:rPr>
                        <a:t>(n=54)</a:t>
                      </a:r>
                      <a:endParaRPr lang="en-US" sz="1100" i="1" baseline="30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0" marR="0" algn="ctr">
                        <a:lnSpc>
                          <a:spcPct val="114000"/>
                        </a:lnSpc>
                        <a:spcBef>
                          <a:spcPts val="0"/>
                        </a:spcBef>
                        <a:spcAft>
                          <a:spcPts val="0"/>
                        </a:spcAft>
                      </a:pPr>
                      <a:endParaRPr lang="en-US" sz="1600" i="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43865819"/>
                  </a:ext>
                </a:extLst>
              </a:tr>
              <a:tr h="435182">
                <a:tc vMerge="1">
                  <a:txBody>
                    <a:bodyPr/>
                    <a:lstStyle/>
                    <a:p>
                      <a:endParaRPr/>
                    </a:p>
                  </a:txBody>
                  <a:tcPr marL="52152" marR="52152" marT="5070" marB="50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Investigator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IRC</a:t>
                      </a:r>
                      <a:endParaRPr lang="en-US" sz="11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Investigator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IRC</a:t>
                      </a:r>
                      <a:endParaRPr lang="en-US" sz="11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29259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b="1" baseline="0">
                          <a:solidFill>
                            <a:schemeClr val="tx1"/>
                          </a:solidFill>
                          <a:effectLst/>
                          <a:latin typeface="Arial" panose="020B0604020202020204" pitchFamily="34" charset="0"/>
                          <a:cs typeface="Arial" panose="020B0604020202020204" pitchFamily="34" charset="0"/>
                        </a:rPr>
                        <a:t>ORR, n (%)</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b="1">
                          <a:solidFill>
                            <a:schemeClr val="tx1"/>
                          </a:solidFill>
                          <a:effectLst/>
                          <a:latin typeface="Arial" panose="020B0604020202020204" pitchFamily="34" charset="0"/>
                          <a:cs typeface="Arial" panose="020B0604020202020204" pitchFamily="34" charset="0"/>
                        </a:rPr>
                        <a:t>35 (78)</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b="1">
                          <a:solidFill>
                            <a:schemeClr val="tx1"/>
                          </a:solidFill>
                          <a:effectLst/>
                          <a:latin typeface="Arial" panose="020B0604020202020204" pitchFamily="34" charset="0"/>
                          <a:cs typeface="Arial" panose="020B0604020202020204" pitchFamily="34" charset="0"/>
                        </a:rPr>
                        <a:t>31 (69)</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b="1">
                          <a:solidFill>
                            <a:schemeClr val="tx1"/>
                          </a:solidFill>
                          <a:effectLst/>
                          <a:latin typeface="Arial" panose="020B0604020202020204" pitchFamily="34" charset="0"/>
                          <a:cs typeface="Arial" panose="020B0604020202020204" pitchFamily="34" charset="0"/>
                        </a:rPr>
                        <a:t>18 (33)</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b="1">
                          <a:solidFill>
                            <a:schemeClr val="tx1"/>
                          </a:solidFill>
                          <a:effectLst/>
                          <a:latin typeface="Arial" panose="020B0604020202020204" pitchFamily="34" charset="0"/>
                          <a:cs typeface="Arial" panose="020B0604020202020204" pitchFamily="34" charset="0"/>
                        </a:rPr>
                        <a:t>19 (35)</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29259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   CR, n (%)</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4 (9)</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6 (13)</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3 (6)</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2 (4)</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29259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   PR, n (%)</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31 (69)</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25 (56)</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15 (28)</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17 (31)</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29259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   SD, n (%)</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10 (22)</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13 (29)</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16 (30)</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18 (33)</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9346689"/>
                  </a:ext>
                </a:extLst>
              </a:tr>
              <a:tr h="29259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   PD, n (%)</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0</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 (2)</a:t>
                      </a:r>
                      <a:r>
                        <a:rPr lang="en-US" sz="1100" baseline="30000">
                          <a:solidFill>
                            <a:schemeClr val="tx1"/>
                          </a:solidFill>
                          <a:effectLst/>
                          <a:latin typeface="Arial" panose="020B0604020202020204" pitchFamily="34" charset="0"/>
                          <a:cs typeface="Arial" panose="020B0604020202020204" pitchFamily="34" charset="0"/>
                        </a:rPr>
                        <a:t>c</a:t>
                      </a:r>
                      <a:endParaRPr lang="en-US" sz="1100" baseline="30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16 (30)</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12 (22)</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51706732"/>
                  </a:ext>
                </a:extLst>
              </a:tr>
              <a:tr h="464706">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DOR, months, median (95% CI)</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8.3 (5.5–13.8)</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10.9 (7.2–NE)</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14.7 (7.6–NE)</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13.0 (5.6–NE)</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78623774"/>
                  </a:ext>
                </a:extLst>
              </a:tr>
            </a:tbl>
          </a:graphicData>
        </a:graphic>
      </p:graphicFrame>
    </p:spTree>
    <p:extLst>
      <p:ext uri="{BB962C8B-B14F-4D97-AF65-F5344CB8AC3E}">
        <p14:creationId xmlns:p14="http://schemas.microsoft.com/office/powerpoint/2010/main" val="149224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F8205B9-BEC1-497F-B0AB-123B001E7440}"/>
              </a:ext>
            </a:extLst>
          </p:cNvPr>
          <p:cNvSpPr>
            <a:spLocks noGrp="1"/>
          </p:cNvSpPr>
          <p:nvPr>
            <p:ph type="title"/>
          </p:nvPr>
        </p:nvSpPr>
        <p:spPr>
          <a:xfrm>
            <a:off x="586536" y="222954"/>
            <a:ext cx="10515600" cy="792334"/>
          </a:xfrm>
        </p:spPr>
        <p:txBody>
          <a:bodyPr>
            <a:normAutofit/>
          </a:bodyPr>
          <a:lstStyle/>
          <a:p>
            <a:r>
              <a:rPr lang="en-US" sz="3200"/>
              <a:t>Obinutuzumab-Zanubrutinib: ROSEWOOD</a:t>
            </a:r>
          </a:p>
        </p:txBody>
      </p:sp>
      <p:sp>
        <p:nvSpPr>
          <p:cNvPr id="92" name="Content Placeholder 91">
            <a:extLst>
              <a:ext uri="{FF2B5EF4-FFF2-40B4-BE49-F238E27FC236}">
                <a16:creationId xmlns:a16="http://schemas.microsoft.com/office/drawing/2014/main" id="{0A271E23-6688-CAAC-FBEA-6AC773695C88}"/>
              </a:ext>
            </a:extLst>
          </p:cNvPr>
          <p:cNvSpPr>
            <a:spLocks noGrp="1"/>
          </p:cNvSpPr>
          <p:nvPr>
            <p:ph sz="quarter" idx="4294967295"/>
          </p:nvPr>
        </p:nvSpPr>
        <p:spPr>
          <a:xfrm>
            <a:off x="1298322" y="5451106"/>
            <a:ext cx="10541000" cy="631825"/>
          </a:xfrm>
        </p:spPr>
        <p:txBody>
          <a:bodyPr>
            <a:normAutofit fontScale="92500"/>
          </a:bodyPr>
          <a:lstStyle/>
          <a:p>
            <a:pPr>
              <a:buFont typeface="Arial" panose="020B0604020202020204" pitchFamily="34" charset="0"/>
              <a:buChar char="•"/>
            </a:pPr>
            <a:r>
              <a:rPr lang="en-US" sz="1600">
                <a:solidFill>
                  <a:schemeClr val="tx1"/>
                </a:solidFill>
              </a:rPr>
              <a:t>A total of 217 patients from 127 sites in 17 countries/regions were randomized between November 2017 and June 2021 </a:t>
            </a:r>
          </a:p>
          <a:p>
            <a:pPr>
              <a:buFont typeface="Arial" panose="020B0604020202020204" pitchFamily="34" charset="0"/>
              <a:buChar char="•"/>
            </a:pPr>
            <a:r>
              <a:rPr lang="en-US" sz="1600">
                <a:solidFill>
                  <a:schemeClr val="tx1"/>
                </a:solidFill>
              </a:rPr>
              <a:t>Median follow-up for this analysis was 20.2 months</a:t>
            </a:r>
          </a:p>
        </p:txBody>
      </p:sp>
      <p:grpSp>
        <p:nvGrpSpPr>
          <p:cNvPr id="88" name="Group 87">
            <a:extLst>
              <a:ext uri="{FF2B5EF4-FFF2-40B4-BE49-F238E27FC236}">
                <a16:creationId xmlns:a16="http://schemas.microsoft.com/office/drawing/2014/main" id="{857CE3A5-63D0-1DB9-E494-CD66DC5D1FCC}"/>
              </a:ext>
            </a:extLst>
          </p:cNvPr>
          <p:cNvGrpSpPr/>
          <p:nvPr/>
        </p:nvGrpSpPr>
        <p:grpSpPr>
          <a:xfrm>
            <a:off x="1361601" y="1114735"/>
            <a:ext cx="9374611" cy="4236924"/>
            <a:chOff x="646913" y="1544712"/>
            <a:chExt cx="10952770" cy="4613812"/>
          </a:xfrm>
        </p:grpSpPr>
        <p:sp>
          <p:nvSpPr>
            <p:cNvPr id="48" name="Rectangle 47">
              <a:extLst>
                <a:ext uri="{FF2B5EF4-FFF2-40B4-BE49-F238E27FC236}">
                  <a16:creationId xmlns:a16="http://schemas.microsoft.com/office/drawing/2014/main" id="{0E411890-A4A8-9A7F-A385-2B243340FBB7}"/>
                </a:ext>
              </a:extLst>
            </p:cNvPr>
            <p:cNvSpPr/>
            <p:nvPr/>
          </p:nvSpPr>
          <p:spPr>
            <a:xfrm>
              <a:off x="3956115" y="1544712"/>
              <a:ext cx="4279769" cy="414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pc="-70">
                  <a:solidFill>
                    <a:srgbClr val="FFFFFF"/>
                  </a:solidFill>
                  <a:latin typeface="Arial" panose="020B0604020202020204" pitchFamily="34" charset="0"/>
                  <a:cs typeface="Arial" panose="020B0604020202020204" pitchFamily="34" charset="0"/>
                </a:rPr>
                <a:t>Randomization</a:t>
              </a:r>
              <a:r>
                <a:rPr lang="en-US" sz="1100" b="1" spc="25">
                  <a:solidFill>
                    <a:srgbClr val="FFFFFF"/>
                  </a:solidFill>
                  <a:latin typeface="Arial" panose="020B0604020202020204" pitchFamily="34" charset="0"/>
                  <a:cs typeface="Arial" panose="020B0604020202020204" pitchFamily="34" charset="0"/>
                </a:rPr>
                <a:t> </a:t>
              </a:r>
              <a:r>
                <a:rPr lang="en-US" sz="1100" b="1" spc="-65">
                  <a:solidFill>
                    <a:srgbClr val="FFFFFF"/>
                  </a:solidFill>
                  <a:latin typeface="Arial" panose="020B0604020202020204" pitchFamily="34" charset="0"/>
                  <a:cs typeface="Arial" panose="020B0604020202020204" pitchFamily="34" charset="0"/>
                </a:rPr>
                <a:t>(intent-to-</a:t>
              </a:r>
              <a:r>
                <a:rPr lang="en-US" sz="1100" b="1" spc="-70">
                  <a:solidFill>
                    <a:srgbClr val="FFFFFF"/>
                  </a:solidFill>
                  <a:latin typeface="Arial" panose="020B0604020202020204" pitchFamily="34" charset="0"/>
                  <a:cs typeface="Arial" panose="020B0604020202020204" pitchFamily="34" charset="0"/>
                </a:rPr>
                <a:t>treat</a:t>
              </a:r>
              <a:r>
                <a:rPr lang="en-US" sz="1100" b="1" spc="30">
                  <a:solidFill>
                    <a:srgbClr val="FFFFFF"/>
                  </a:solidFill>
                  <a:latin typeface="Arial" panose="020B0604020202020204" pitchFamily="34" charset="0"/>
                  <a:cs typeface="Arial" panose="020B0604020202020204" pitchFamily="34" charset="0"/>
                </a:rPr>
                <a:t> </a:t>
              </a:r>
              <a:r>
                <a:rPr lang="en-US" sz="1100" b="1" spc="-75">
                  <a:solidFill>
                    <a:srgbClr val="FFFFFF"/>
                  </a:solidFill>
                  <a:latin typeface="Arial" panose="020B0604020202020204" pitchFamily="34" charset="0"/>
                  <a:cs typeface="Arial" panose="020B0604020202020204" pitchFamily="34" charset="0"/>
                </a:rPr>
                <a:t>analysis</a:t>
              </a:r>
              <a:r>
                <a:rPr lang="en-US" sz="1100" b="1" spc="30">
                  <a:solidFill>
                    <a:srgbClr val="FFFFFF"/>
                  </a:solidFill>
                  <a:latin typeface="Arial" panose="020B0604020202020204" pitchFamily="34" charset="0"/>
                  <a:cs typeface="Arial" panose="020B0604020202020204" pitchFamily="34" charset="0"/>
                </a:rPr>
                <a:t> </a:t>
              </a:r>
              <a:r>
                <a:rPr lang="en-US" sz="1100" b="1" spc="-75">
                  <a:solidFill>
                    <a:srgbClr val="FFFFFF"/>
                  </a:solidFill>
                  <a:latin typeface="Arial" panose="020B0604020202020204" pitchFamily="34" charset="0"/>
                  <a:cs typeface="Arial" panose="020B0604020202020204" pitchFamily="34" charset="0"/>
                </a:rPr>
                <a:t>set)</a:t>
              </a:r>
              <a:r>
                <a:rPr lang="en-US" sz="1100" b="1" spc="30">
                  <a:solidFill>
                    <a:srgbClr val="FFFFFF"/>
                  </a:solidFill>
                  <a:latin typeface="Arial" panose="020B0604020202020204" pitchFamily="34" charset="0"/>
                  <a:cs typeface="Arial" panose="020B0604020202020204" pitchFamily="34" charset="0"/>
                </a:rPr>
                <a:t> </a:t>
              </a:r>
              <a:r>
                <a:rPr lang="en-US" sz="1100" b="1" spc="-10">
                  <a:solidFill>
                    <a:srgbClr val="FFFFFF"/>
                  </a:solidFill>
                  <a:latin typeface="Arial" panose="020B0604020202020204" pitchFamily="34" charset="0"/>
                  <a:cs typeface="Arial" panose="020B0604020202020204" pitchFamily="34" charset="0"/>
                </a:rPr>
                <a:t>N=217</a:t>
              </a:r>
              <a:endParaRPr lang="en-US" sz="1100" b="1">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5EA04CC3-6F7E-859E-9AB9-7DF2858A2EE4}"/>
                </a:ext>
              </a:extLst>
            </p:cNvPr>
            <p:cNvSpPr/>
            <p:nvPr/>
          </p:nvSpPr>
          <p:spPr>
            <a:xfrm>
              <a:off x="1640264" y="2212018"/>
              <a:ext cx="3035431" cy="659877"/>
            </a:xfrm>
            <a:prstGeom prst="rect">
              <a:avLst/>
            </a:prstGeom>
            <a:solidFill>
              <a:srgbClr val="0D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Arm A</a:t>
              </a:r>
            </a:p>
            <a:p>
              <a:pPr algn="ctr"/>
              <a:r>
                <a:rPr lang="en-GB" sz="1200">
                  <a:latin typeface="Arial" panose="020B0604020202020204" pitchFamily="34" charset="0"/>
                  <a:cs typeface="Arial" panose="020B0604020202020204" pitchFamily="34" charset="0"/>
                </a:rPr>
                <a:t>Zanubrutinib + obinutuzumab </a:t>
              </a:r>
            </a:p>
            <a:p>
              <a:pPr algn="ctr"/>
              <a:r>
                <a:rPr lang="en-GB" sz="1200">
                  <a:latin typeface="Arial" panose="020B0604020202020204" pitchFamily="34" charset="0"/>
                  <a:cs typeface="Arial" panose="020B0604020202020204" pitchFamily="34" charset="0"/>
                </a:rPr>
                <a:t>N=145</a:t>
              </a:r>
              <a:endParaRPr lang="en-US" sz="120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EC7725CC-B1E7-EECD-376C-6216A8053BDA}"/>
                </a:ext>
              </a:extLst>
            </p:cNvPr>
            <p:cNvSpPr/>
            <p:nvPr/>
          </p:nvSpPr>
          <p:spPr>
            <a:xfrm>
              <a:off x="7516305" y="2212019"/>
              <a:ext cx="3035431" cy="659876"/>
            </a:xfrm>
            <a:prstGeom prst="rect">
              <a:avLst/>
            </a:prstGeom>
            <a:solidFill>
              <a:srgbClr val="919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Arm B</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O</a:t>
              </a:r>
              <a:r>
                <a:rPr kumimoji="0" lang="en-GB" sz="1200" b="0" i="0" u="none" strike="noStrike" kern="1200" cap="none" spc="0" normalizeH="0" baseline="0" noProof="0" err="1">
                  <a:ln>
                    <a:noFill/>
                  </a:ln>
                  <a:solidFill>
                    <a:schemeClr val="bg1"/>
                  </a:solidFill>
                  <a:effectLst/>
                  <a:uLnTx/>
                  <a:uFillTx/>
                  <a:latin typeface="Arial" panose="020B0604020202020204" pitchFamily="34" charset="0"/>
                  <a:cs typeface="Arial" panose="020B0604020202020204" pitchFamily="34" charset="0"/>
                </a:rPr>
                <a:t>binutuzumab</a:t>
              </a:r>
              <a:r>
                <a:rPr kumimoji="0" lang="en-GB" sz="12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N=72</a:t>
              </a:r>
              <a:endParaRPr kumimoji="0" lang="en-US" sz="12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520C2828-9DB3-2A22-D30D-01AD71F00612}"/>
                </a:ext>
              </a:extLst>
            </p:cNvPr>
            <p:cNvSpPr/>
            <p:nvPr/>
          </p:nvSpPr>
          <p:spPr>
            <a:xfrm>
              <a:off x="9304256" y="3160134"/>
              <a:ext cx="2295427" cy="659876"/>
            </a:xfrm>
            <a:prstGeom prst="rect">
              <a:avLst/>
            </a:prstGeom>
            <a:solidFill>
              <a:srgbClr val="919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Treated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(safety analysis 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n=71</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361B582E-B4C5-2C3B-8546-AAD51FDC3422}"/>
                </a:ext>
              </a:extLst>
            </p:cNvPr>
            <p:cNvSpPr/>
            <p:nvPr/>
          </p:nvSpPr>
          <p:spPr>
            <a:xfrm>
              <a:off x="9304256" y="5465837"/>
              <a:ext cx="2295427" cy="659876"/>
            </a:xfrm>
            <a:prstGeom prst="rect">
              <a:avLst/>
            </a:prstGeom>
            <a:solidFill>
              <a:srgbClr val="919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On-study treatment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n=6</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A8FAB408-33A1-CA1D-54F6-C35B3A926A6A}"/>
                </a:ext>
              </a:extLst>
            </p:cNvPr>
            <p:cNvSpPr/>
            <p:nvPr/>
          </p:nvSpPr>
          <p:spPr>
            <a:xfrm>
              <a:off x="6730738" y="3160134"/>
              <a:ext cx="1933280" cy="65987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Not dosed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n=1</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4198FE4F-9EA5-7422-A294-9DBEBD1D0131}"/>
                </a:ext>
              </a:extLst>
            </p:cNvPr>
            <p:cNvSpPr/>
            <p:nvPr/>
          </p:nvSpPr>
          <p:spPr>
            <a:xfrm>
              <a:off x="773389" y="3160134"/>
              <a:ext cx="1933280" cy="65987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Not dosed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n=2</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0BFC232F-2F4D-3F59-7A6D-5B24F57557A3}"/>
                </a:ext>
              </a:extLst>
            </p:cNvPr>
            <p:cNvSpPr/>
            <p:nvPr/>
          </p:nvSpPr>
          <p:spPr>
            <a:xfrm>
              <a:off x="3588863" y="3160134"/>
              <a:ext cx="2295427" cy="659876"/>
            </a:xfrm>
            <a:prstGeom prst="rect">
              <a:avLst/>
            </a:prstGeom>
            <a:solidFill>
              <a:srgbClr val="0D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Treated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(safety analysis 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n=143</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5E56ADCA-A0A1-55B9-0FCA-E8ABFABEB8D9}"/>
                </a:ext>
              </a:extLst>
            </p:cNvPr>
            <p:cNvSpPr/>
            <p:nvPr/>
          </p:nvSpPr>
          <p:spPr>
            <a:xfrm>
              <a:off x="3588863" y="5465837"/>
              <a:ext cx="2295427" cy="659876"/>
            </a:xfrm>
            <a:prstGeom prst="rect">
              <a:avLst/>
            </a:prstGeom>
            <a:solidFill>
              <a:srgbClr val="0D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On-study treatment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n=46</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F4B13921-77DD-FAD1-A2E9-F5FEF510E754}"/>
                </a:ext>
              </a:extLst>
            </p:cNvPr>
            <p:cNvSpPr/>
            <p:nvPr/>
          </p:nvSpPr>
          <p:spPr>
            <a:xfrm>
              <a:off x="6352878" y="4062285"/>
              <a:ext cx="2681136" cy="20962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Off study treatment </a:t>
              </a: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n=65</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3"/>
                  </a:solidFill>
                  <a:effectLst/>
                  <a:uLnTx/>
                  <a:uFillTx/>
                  <a:latin typeface="Arial" panose="020B0604020202020204" pitchFamily="34" charset="0"/>
                  <a:cs typeface="Arial" panose="020B0604020202020204" pitchFamily="34" charset="0"/>
                </a:rPr>
                <a:t>Crossover to zanubrutinib + obinutuzumab: 35</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Disease progression: 11</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Adverse event: 9</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Treatment completed: 4</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Investigator decision: 3</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Patient withdrew consent: 2</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Other: 1</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7263D46D-D17E-CEA4-1ABC-92AAB5BFEF93}"/>
                </a:ext>
              </a:extLst>
            </p:cNvPr>
            <p:cNvSpPr/>
            <p:nvPr/>
          </p:nvSpPr>
          <p:spPr>
            <a:xfrm>
              <a:off x="646913" y="4062285"/>
              <a:ext cx="2480037" cy="147806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Off study treatment </a:t>
              </a: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n=97</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Disease progression: 53</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Adverse event: 27</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Investigator decision: 7</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Patient withdrew consent: 5</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Other: 7</a:t>
              </a:r>
            </a:p>
          </p:txBody>
        </p:sp>
        <p:cxnSp>
          <p:nvCxnSpPr>
            <p:cNvPr id="60" name="Connector: Elbow 59">
              <a:extLst>
                <a:ext uri="{FF2B5EF4-FFF2-40B4-BE49-F238E27FC236}">
                  <a16:creationId xmlns:a16="http://schemas.microsoft.com/office/drawing/2014/main" id="{5BD130BB-2497-561F-9503-37919D915A3F}"/>
                </a:ext>
              </a:extLst>
            </p:cNvPr>
            <p:cNvCxnSpPr>
              <a:stCxn id="48" idx="2"/>
              <a:endCxn id="49" idx="3"/>
            </p:cNvCxnSpPr>
            <p:nvPr/>
          </p:nvCxnSpPr>
          <p:spPr>
            <a:xfrm rot="5400000">
              <a:off x="5094615" y="1540572"/>
              <a:ext cx="582466" cy="142030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024C1286-2AFE-7BFD-06AC-7219A91CF45C}"/>
                </a:ext>
              </a:extLst>
            </p:cNvPr>
            <p:cNvCxnSpPr>
              <a:cxnSpLocks/>
              <a:stCxn id="48" idx="2"/>
              <a:endCxn id="50" idx="1"/>
            </p:cNvCxnSpPr>
            <p:nvPr/>
          </p:nvCxnSpPr>
          <p:spPr>
            <a:xfrm rot="16200000" flipH="1">
              <a:off x="6514919" y="1540571"/>
              <a:ext cx="582466" cy="142030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B607EED0-3D29-F367-07CE-8B1626E4E471}"/>
                </a:ext>
              </a:extLst>
            </p:cNvPr>
            <p:cNvCxnSpPr>
              <a:cxnSpLocks/>
              <a:stCxn id="50" idx="2"/>
              <a:endCxn id="51" idx="1"/>
            </p:cNvCxnSpPr>
            <p:nvPr/>
          </p:nvCxnSpPr>
          <p:spPr>
            <a:xfrm rot="16200000" flipH="1">
              <a:off x="8860050" y="3045865"/>
              <a:ext cx="618177" cy="27023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A60BE16F-98D6-CCBD-6E40-9D7DB2D29C95}"/>
                </a:ext>
              </a:extLst>
            </p:cNvPr>
            <p:cNvCxnSpPr>
              <a:cxnSpLocks/>
              <a:stCxn id="50" idx="2"/>
              <a:endCxn id="53" idx="3"/>
            </p:cNvCxnSpPr>
            <p:nvPr/>
          </p:nvCxnSpPr>
          <p:spPr>
            <a:xfrm rot="5400000">
              <a:off x="8539932" y="2995982"/>
              <a:ext cx="618177" cy="37000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9633DC50-8522-3D4C-2BA1-4F44D0F45B72}"/>
                </a:ext>
              </a:extLst>
            </p:cNvPr>
            <p:cNvCxnSpPr>
              <a:cxnSpLocks/>
              <a:stCxn id="51" idx="2"/>
              <a:endCxn id="57" idx="3"/>
            </p:cNvCxnSpPr>
            <p:nvPr/>
          </p:nvCxnSpPr>
          <p:spPr>
            <a:xfrm rot="5400000">
              <a:off x="9097795" y="3756229"/>
              <a:ext cx="1290394" cy="1417956"/>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A82EC407-BACE-C48F-DE35-E82AB15ACA0D}"/>
                </a:ext>
              </a:extLst>
            </p:cNvPr>
            <p:cNvCxnSpPr>
              <a:cxnSpLocks/>
              <a:stCxn id="49" idx="2"/>
              <a:endCxn id="55" idx="1"/>
            </p:cNvCxnSpPr>
            <p:nvPr/>
          </p:nvCxnSpPr>
          <p:spPr>
            <a:xfrm rot="16200000" flipH="1">
              <a:off x="3064333" y="2965541"/>
              <a:ext cx="618177" cy="43088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9231E211-6FC3-407B-7F0E-D54F01E42729}"/>
                </a:ext>
              </a:extLst>
            </p:cNvPr>
            <p:cNvCxnSpPr>
              <a:cxnSpLocks/>
              <a:stCxn id="49" idx="2"/>
              <a:endCxn id="54" idx="3"/>
            </p:cNvCxnSpPr>
            <p:nvPr/>
          </p:nvCxnSpPr>
          <p:spPr>
            <a:xfrm rot="5400000">
              <a:off x="2623237" y="2955328"/>
              <a:ext cx="618177" cy="45131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A5407575-0CF9-9650-E28D-12D7F1C5D815}"/>
                </a:ext>
              </a:extLst>
            </p:cNvPr>
            <p:cNvCxnSpPr>
              <a:cxnSpLocks/>
              <a:stCxn id="55" idx="2"/>
              <a:endCxn id="58" idx="3"/>
            </p:cNvCxnSpPr>
            <p:nvPr/>
          </p:nvCxnSpPr>
          <p:spPr>
            <a:xfrm rot="5400000">
              <a:off x="3441111" y="3505850"/>
              <a:ext cx="981306" cy="160962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442BEED-6F8A-4455-2FE1-B6C3C0394238}"/>
                </a:ext>
              </a:extLst>
            </p:cNvPr>
            <p:cNvCxnSpPr>
              <a:stCxn id="55" idx="2"/>
              <a:endCxn id="56" idx="0"/>
            </p:cNvCxnSpPr>
            <p:nvPr/>
          </p:nvCxnSpPr>
          <p:spPr>
            <a:xfrm>
              <a:off x="4736577" y="3820010"/>
              <a:ext cx="0" cy="16458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F4AFB68-BB7E-106D-5F05-83C67EFDB9A7}"/>
                </a:ext>
              </a:extLst>
            </p:cNvPr>
            <p:cNvCxnSpPr>
              <a:cxnSpLocks/>
              <a:stCxn id="51" idx="2"/>
              <a:endCxn id="52" idx="0"/>
            </p:cNvCxnSpPr>
            <p:nvPr/>
          </p:nvCxnSpPr>
          <p:spPr>
            <a:xfrm>
              <a:off x="10451970" y="3820010"/>
              <a:ext cx="0" cy="16458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7CBE199D-46C0-C828-F706-93116096E725}"/>
              </a:ext>
            </a:extLst>
          </p:cNvPr>
          <p:cNvSpPr>
            <a:spLocks noGrp="1"/>
          </p:cNvSpPr>
          <p:nvPr>
            <p:ph type="ftr" sz="quarter" idx="10"/>
          </p:nvPr>
        </p:nvSpPr>
        <p:spPr/>
        <p:txBody>
          <a:bodyPr/>
          <a:lstStyle/>
          <a:p>
            <a:r>
              <a:rPr lang="en-US" sz="1000" b="0" noProof="0">
                <a:solidFill>
                  <a:schemeClr val="tx1"/>
                </a:solidFill>
              </a:rPr>
              <a:t>Flowers C, et al. ASCO 2023</a:t>
            </a:r>
            <a:r>
              <a:rPr lang="en-US" sz="1000" b="0">
                <a:solidFill>
                  <a:schemeClr val="tx1"/>
                </a:solidFill>
              </a:rPr>
              <a:t>. </a:t>
            </a:r>
            <a:r>
              <a:rPr lang="en-US" sz="1000" b="0" noProof="0">
                <a:solidFill>
                  <a:schemeClr val="tx1"/>
                </a:solidFill>
              </a:rPr>
              <a:t>Abstract </a:t>
            </a:r>
            <a:r>
              <a:rPr lang="en-US" sz="1000" b="0">
                <a:solidFill>
                  <a:schemeClr val="tx1"/>
                </a:solidFill>
              </a:rPr>
              <a:t>7545.</a:t>
            </a:r>
            <a:endParaRPr lang="en-US" sz="1000" b="0" noProof="0">
              <a:solidFill>
                <a:schemeClr val="tx1"/>
              </a:solidFill>
            </a:endParaRPr>
          </a:p>
        </p:txBody>
      </p:sp>
    </p:spTree>
    <p:extLst>
      <p:ext uri="{BB962C8B-B14F-4D97-AF65-F5344CB8AC3E}">
        <p14:creationId xmlns:p14="http://schemas.microsoft.com/office/powerpoint/2010/main" val="203743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20800" y="744828"/>
            <a:ext cx="9550400" cy="1676400"/>
          </a:xfrm>
        </p:spPr>
        <p:txBody>
          <a:bodyPr>
            <a:normAutofit/>
          </a:bodyPr>
          <a:lstStyle/>
          <a:p>
            <a:pPr>
              <a:defRPr/>
            </a:pPr>
            <a:r>
              <a:rPr lang="en-US" sz="4000"/>
              <a:t>DISCLAIMER</a:t>
            </a:r>
          </a:p>
        </p:txBody>
      </p:sp>
      <p:sp>
        <p:nvSpPr>
          <p:cNvPr id="195586" name="Subtitle 2"/>
          <p:cNvSpPr>
            <a:spLocks noGrp="1"/>
          </p:cNvSpPr>
          <p:nvPr>
            <p:ph type="subTitle" idx="1"/>
          </p:nvPr>
        </p:nvSpPr>
        <p:spPr>
          <a:xfrm>
            <a:off x="1320800" y="2421229"/>
            <a:ext cx="9550400" cy="3400022"/>
          </a:xfrm>
        </p:spPr>
        <p:txBody>
          <a:bodyPr vert="horz" lIns="91440" tIns="45720" rIns="91440" bIns="45720" rtlCol="0" anchor="t">
            <a:normAutofit/>
          </a:bodyPr>
          <a:lstStyle/>
          <a:p>
            <a:pPr>
              <a:defRPr/>
            </a:pPr>
            <a:r>
              <a:rPr lang="en-US" sz="1750" dirty="0">
                <a:latin typeface="Arial"/>
                <a:ea typeface="ＭＳ Ｐゴシック"/>
                <a:cs typeface="Arial"/>
              </a:rPr>
              <a:t>This slide deck in its original and unaltered format is for educational purposes and is current as of July 2025. All materials contained herein reflect the views of the faculty, and not those of AXIS Medical Education, the CME provider, or the commercial supporter. Participants have an implied responsibility to use the newly acquired information to enhance patient outcomes and their own professional development. The information presented in this activity is not meant to serve as a guideline for patient management. Any procedures, medications, or other courses of diagnosis or treatment discussed or suggested in this activity should not be used by clinicians without evaluation of their patients</a:t>
            </a:r>
            <a:r>
              <a:rPr lang="ja-JP" altLang="en-US" sz="1750">
                <a:latin typeface="Arial"/>
                <a:ea typeface="ＭＳ Ｐゴシック"/>
                <a:cs typeface="Arial"/>
              </a:rPr>
              <a:t>’</a:t>
            </a:r>
            <a:r>
              <a:rPr lang="en-US" altLang="ja-JP" sz="1750" dirty="0">
                <a:latin typeface="Arial"/>
                <a:ea typeface="ＭＳ Ｐゴシック"/>
                <a:cs typeface="Arial"/>
              </a:rPr>
              <a:t>conditions and possible contraindications and/or dangers in use, review of any applicable manufacturer</a:t>
            </a:r>
            <a:r>
              <a:rPr lang="ja-JP" altLang="en-US" sz="1750">
                <a:latin typeface="Arial"/>
                <a:ea typeface="ＭＳ Ｐゴシック"/>
                <a:cs typeface="Arial"/>
              </a:rPr>
              <a:t>’</a:t>
            </a:r>
            <a:r>
              <a:rPr lang="en-US" altLang="ja-JP" sz="1750" dirty="0">
                <a:latin typeface="Arial"/>
                <a:ea typeface="ＭＳ Ｐゴシック"/>
                <a:cs typeface="Arial"/>
              </a:rPr>
              <a:t>s product information, and comparison with recommendations of other authorities.</a:t>
            </a:r>
            <a:endParaRPr lang="en-US" sz="1750" dirty="0">
              <a:latin typeface="Arial"/>
              <a:ea typeface="ＭＳ Ｐゴシック"/>
              <a:cs typeface="Arial"/>
            </a:endParaRPr>
          </a:p>
        </p:txBody>
      </p:sp>
    </p:spTree>
    <p:extLst>
      <p:ext uri="{BB962C8B-B14F-4D97-AF65-F5344CB8AC3E}">
        <p14:creationId xmlns:p14="http://schemas.microsoft.com/office/powerpoint/2010/main" val="136094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968F-0F5C-D75E-2366-D29A84A8F076}"/>
              </a:ext>
            </a:extLst>
          </p:cNvPr>
          <p:cNvSpPr>
            <a:spLocks noGrp="1"/>
          </p:cNvSpPr>
          <p:nvPr>
            <p:ph type="title"/>
          </p:nvPr>
        </p:nvSpPr>
        <p:spPr>
          <a:xfrm>
            <a:off x="838200" y="365125"/>
            <a:ext cx="10515600" cy="947741"/>
          </a:xfrm>
        </p:spPr>
        <p:txBody>
          <a:bodyPr>
            <a:normAutofit/>
          </a:bodyPr>
          <a:lstStyle/>
          <a:p>
            <a:r>
              <a:rPr lang="en-US" sz="3600"/>
              <a:t>Obinutuzumab-Zanubrutinib: ROSEWOOD</a:t>
            </a:r>
            <a:endParaRPr lang="en-US"/>
          </a:p>
        </p:txBody>
      </p:sp>
      <p:sp>
        <p:nvSpPr>
          <p:cNvPr id="4" name="Content Placeholder 3">
            <a:extLst>
              <a:ext uri="{FF2B5EF4-FFF2-40B4-BE49-F238E27FC236}">
                <a16:creationId xmlns:a16="http://schemas.microsoft.com/office/drawing/2014/main" id="{5B8EA75E-99D0-10CE-5D5F-BC8A7FB26880}"/>
              </a:ext>
            </a:extLst>
          </p:cNvPr>
          <p:cNvSpPr>
            <a:spLocks noGrp="1"/>
          </p:cNvSpPr>
          <p:nvPr>
            <p:ph sz="half" idx="1"/>
          </p:nvPr>
        </p:nvSpPr>
        <p:spPr>
          <a:xfrm>
            <a:off x="685801" y="4724401"/>
            <a:ext cx="5334000" cy="1216024"/>
          </a:xfrm>
        </p:spPr>
        <p:txBody>
          <a:bodyPr>
            <a:normAutofit fontScale="70000" lnSpcReduction="20000"/>
          </a:bodyPr>
          <a:lstStyle/>
          <a:p>
            <a:pPr>
              <a:lnSpc>
                <a:spcPct val="110000"/>
              </a:lnSpc>
            </a:pPr>
            <a:r>
              <a:rPr lang="en-US"/>
              <a:t>Median duration of response by IRC was 14.0 months with </a:t>
            </a:r>
            <a:r>
              <a:rPr lang="en-US" err="1"/>
              <a:t>obinutuzumab</a:t>
            </a:r>
            <a:r>
              <a:rPr lang="en-US"/>
              <a:t> and was not reached in the </a:t>
            </a:r>
            <a:r>
              <a:rPr lang="en-US" err="1"/>
              <a:t>zanubrutinib</a:t>
            </a:r>
            <a:r>
              <a:rPr lang="en-US"/>
              <a:t> plus </a:t>
            </a:r>
            <a:r>
              <a:rPr lang="en-US" err="1"/>
              <a:t>obinutuzumab</a:t>
            </a:r>
            <a:r>
              <a:rPr lang="en-US"/>
              <a:t> arm</a:t>
            </a:r>
          </a:p>
          <a:p>
            <a:pPr>
              <a:lnSpc>
                <a:spcPct val="110000"/>
              </a:lnSpc>
            </a:pPr>
            <a:endParaRPr lang="en-US"/>
          </a:p>
        </p:txBody>
      </p:sp>
      <p:sp>
        <p:nvSpPr>
          <p:cNvPr id="11" name="Content Placeholder 10">
            <a:extLst>
              <a:ext uri="{FF2B5EF4-FFF2-40B4-BE49-F238E27FC236}">
                <a16:creationId xmlns:a16="http://schemas.microsoft.com/office/drawing/2014/main" id="{01676342-804C-5E8C-A278-A8860C600E73}"/>
              </a:ext>
            </a:extLst>
          </p:cNvPr>
          <p:cNvSpPr>
            <a:spLocks noGrp="1"/>
          </p:cNvSpPr>
          <p:nvPr>
            <p:ph sz="half" idx="2"/>
          </p:nvPr>
        </p:nvSpPr>
        <p:spPr>
          <a:xfrm>
            <a:off x="6237226" y="4724401"/>
            <a:ext cx="5181600" cy="1216024"/>
          </a:xfrm>
        </p:spPr>
        <p:txBody>
          <a:bodyPr>
            <a:normAutofit/>
          </a:bodyPr>
          <a:lstStyle/>
          <a:p>
            <a:r>
              <a:rPr lang="en-US" sz="2000"/>
              <a:t>Median PFS was longer with </a:t>
            </a:r>
            <a:r>
              <a:rPr lang="en-US" sz="2000" err="1"/>
              <a:t>zanubrutinib</a:t>
            </a:r>
            <a:r>
              <a:rPr lang="en-US" sz="2000"/>
              <a:t> plus </a:t>
            </a:r>
            <a:r>
              <a:rPr lang="en-US" sz="2000" err="1"/>
              <a:t>obinutuzumab</a:t>
            </a:r>
            <a:r>
              <a:rPr lang="en-US" sz="2000"/>
              <a:t> vs </a:t>
            </a:r>
            <a:r>
              <a:rPr lang="en-US" sz="2000" err="1"/>
              <a:t>obinutuzumab</a:t>
            </a:r>
            <a:endParaRPr lang="en-US" sz="2000"/>
          </a:p>
        </p:txBody>
      </p:sp>
      <p:sp>
        <p:nvSpPr>
          <p:cNvPr id="6" name="Content Placeholder 3">
            <a:extLst>
              <a:ext uri="{FF2B5EF4-FFF2-40B4-BE49-F238E27FC236}">
                <a16:creationId xmlns:a16="http://schemas.microsoft.com/office/drawing/2014/main" id="{E7177B77-3B95-5062-D85D-3B211D32DBD5}"/>
              </a:ext>
            </a:extLst>
          </p:cNvPr>
          <p:cNvSpPr txBox="1">
            <a:spLocks/>
          </p:cNvSpPr>
          <p:nvPr/>
        </p:nvSpPr>
        <p:spPr>
          <a:xfrm>
            <a:off x="903226" y="5424376"/>
            <a:ext cx="4984221" cy="609600"/>
          </a:xfrm>
          <a:prstGeom prst="rect">
            <a:avLst/>
          </a:prstGeom>
        </p:spPr>
        <p:txBody>
          <a:bodyPr/>
          <a:lstStyle>
            <a:lvl1pPr marL="338138" indent="-338138" algn="l" rtl="0" eaLnBrk="1" fontAlgn="base" hangingPunct="1">
              <a:spcBef>
                <a:spcPts val="1200"/>
              </a:spcBef>
              <a:spcAft>
                <a:spcPct val="0"/>
              </a:spcAft>
              <a:buClr>
                <a:srgbClr val="296DC0"/>
              </a:buClr>
              <a:buFont typeface="Wingdings" panose="05000000000000000000" pitchFamily="2" charset="2"/>
              <a:buChar char="Ø"/>
              <a:defRPr sz="2800">
                <a:solidFill>
                  <a:schemeClr val="tx1"/>
                </a:solidFill>
                <a:latin typeface="+mn-lt"/>
                <a:ea typeface="MS PGothic" panose="020B0600070205080204" pitchFamily="34" charset="-128"/>
                <a:cs typeface="+mn-cs"/>
              </a:defRPr>
            </a:lvl1pPr>
            <a:lvl2pPr marL="633413" indent="-295275" algn="l" rtl="0" eaLnBrk="1" fontAlgn="base" hangingPunct="1">
              <a:spcBef>
                <a:spcPts val="800"/>
              </a:spcBef>
              <a:spcAft>
                <a:spcPct val="0"/>
              </a:spcAft>
              <a:buChar char="–"/>
              <a:defRPr sz="2400">
                <a:solidFill>
                  <a:schemeClr val="tx1"/>
                </a:solidFill>
                <a:latin typeface="+mn-lt"/>
                <a:ea typeface="MS PGothic" panose="020B0600070205080204" pitchFamily="34" charset="-128"/>
              </a:defRPr>
            </a:lvl2pPr>
            <a:lvl3pPr marL="858838" indent="-228600" algn="l" rtl="0" eaLnBrk="1" fontAlgn="base" hangingPunct="1">
              <a:spcBef>
                <a:spcPts val="600"/>
              </a:spcBef>
              <a:spcAft>
                <a:spcPct val="0"/>
              </a:spcAft>
              <a:buChar char="•"/>
              <a:defRPr sz="20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Font typeface="Arial" panose="020B0604020202020204" pitchFamily="34" charset="0"/>
              <a:buChar char="•"/>
            </a:pPr>
            <a:endParaRPr lang="en-US" sz="1600" kern="0"/>
          </a:p>
        </p:txBody>
      </p:sp>
      <p:sp>
        <p:nvSpPr>
          <p:cNvPr id="9" name="Text Placeholder 1">
            <a:extLst>
              <a:ext uri="{FF2B5EF4-FFF2-40B4-BE49-F238E27FC236}">
                <a16:creationId xmlns:a16="http://schemas.microsoft.com/office/drawing/2014/main" id="{D8AEF595-EF89-A2B3-E22E-697820DCD97F}"/>
              </a:ext>
            </a:extLst>
          </p:cNvPr>
          <p:cNvSpPr txBox="1">
            <a:spLocks/>
          </p:cNvSpPr>
          <p:nvPr/>
        </p:nvSpPr>
        <p:spPr>
          <a:xfrm>
            <a:off x="1343630" y="6169702"/>
            <a:ext cx="10848369" cy="422675"/>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000" b="0" i="0">
                <a:effectLst/>
                <a:cs typeface="Arial" panose="020B0604020202020204" pitchFamily="34" charset="0"/>
              </a:rPr>
              <a:t>DOR, duration of response; HR, hazard ratio; IRC, independent radiology committee; </a:t>
            </a:r>
            <a:r>
              <a:rPr lang="en-US" sz="1000" b="0" i="0" err="1">
                <a:effectLst/>
                <a:cs typeface="Arial" panose="020B0604020202020204" pitchFamily="34" charset="0"/>
              </a:rPr>
              <a:t>mDOR</a:t>
            </a:r>
            <a:r>
              <a:rPr lang="en-US" sz="1000" b="0" i="0">
                <a:effectLst/>
                <a:cs typeface="Arial" panose="020B0604020202020204" pitchFamily="34" charset="0"/>
              </a:rPr>
              <a:t>, median DOR; </a:t>
            </a:r>
            <a:r>
              <a:rPr lang="en-US" sz="1000" b="0" i="0" err="1">
                <a:effectLst/>
                <a:cs typeface="Arial" panose="020B0604020202020204" pitchFamily="34" charset="0"/>
              </a:rPr>
              <a:t>mPFS</a:t>
            </a:r>
            <a:r>
              <a:rPr lang="en-US" sz="1000" b="0" i="0">
                <a:effectLst/>
                <a:cs typeface="Arial" panose="020B0604020202020204" pitchFamily="34" charset="0"/>
              </a:rPr>
              <a:t>, median PFS; NE, not evaluable; PFS, progression-free survival.</a:t>
            </a:r>
            <a:br>
              <a:rPr lang="en-US" sz="1000"/>
            </a:br>
            <a:r>
              <a:rPr lang="en-US" sz="1000"/>
              <a:t>Flowers C, et al. ASCO 2023. Abstract 7545.</a:t>
            </a:r>
          </a:p>
        </p:txBody>
      </p:sp>
      <p:pic>
        <p:nvPicPr>
          <p:cNvPr id="12" name="Content Placeholder 4">
            <a:extLst>
              <a:ext uri="{FF2B5EF4-FFF2-40B4-BE49-F238E27FC236}">
                <a16:creationId xmlns:a16="http://schemas.microsoft.com/office/drawing/2014/main" id="{E8B43278-23A2-6DDF-7839-6F4DCF2053E6}"/>
              </a:ext>
            </a:extLst>
          </p:cNvPr>
          <p:cNvPicPr>
            <a:picLocks noChangeAspect="1"/>
          </p:cNvPicPr>
          <p:nvPr/>
        </p:nvPicPr>
        <p:blipFill>
          <a:blip r:embed="rId3"/>
          <a:stretch>
            <a:fillRect/>
          </a:stretch>
        </p:blipFill>
        <p:spPr>
          <a:xfrm>
            <a:off x="685801" y="1937394"/>
            <a:ext cx="5181600" cy="2716219"/>
          </a:xfrm>
          <a:prstGeom prst="rect">
            <a:avLst/>
          </a:prstGeom>
        </p:spPr>
      </p:pic>
      <p:pic>
        <p:nvPicPr>
          <p:cNvPr id="13" name="Content Placeholder 6">
            <a:extLst>
              <a:ext uri="{FF2B5EF4-FFF2-40B4-BE49-F238E27FC236}">
                <a16:creationId xmlns:a16="http://schemas.microsoft.com/office/drawing/2014/main" id="{2D610DBD-A921-4B00-C738-02D774491632}"/>
              </a:ext>
            </a:extLst>
          </p:cNvPr>
          <p:cNvPicPr>
            <a:picLocks noChangeAspect="1"/>
          </p:cNvPicPr>
          <p:nvPr/>
        </p:nvPicPr>
        <p:blipFill>
          <a:blip r:embed="rId4"/>
          <a:stretch>
            <a:fillRect/>
          </a:stretch>
        </p:blipFill>
        <p:spPr>
          <a:xfrm>
            <a:off x="6237226" y="1934236"/>
            <a:ext cx="5181600" cy="2722535"/>
          </a:xfrm>
          <a:prstGeom prst="rect">
            <a:avLst/>
          </a:prstGeom>
        </p:spPr>
      </p:pic>
      <p:sp>
        <p:nvSpPr>
          <p:cNvPr id="5" name="TextBox 4">
            <a:extLst>
              <a:ext uri="{FF2B5EF4-FFF2-40B4-BE49-F238E27FC236}">
                <a16:creationId xmlns:a16="http://schemas.microsoft.com/office/drawing/2014/main" id="{441042F2-29DD-DB5D-3CDF-C78E5E08A796}"/>
              </a:ext>
            </a:extLst>
          </p:cNvPr>
          <p:cNvSpPr txBox="1"/>
          <p:nvPr/>
        </p:nvSpPr>
        <p:spPr>
          <a:xfrm>
            <a:off x="685801" y="1468813"/>
            <a:ext cx="5181600" cy="400110"/>
          </a:xfrm>
          <a:prstGeom prst="rect">
            <a:avLst/>
          </a:prstGeom>
          <a:noFill/>
        </p:spPr>
        <p:txBody>
          <a:bodyPr wrap="square" rtlCol="0">
            <a:spAutoFit/>
          </a:bodyPr>
          <a:lstStyle/>
          <a:p>
            <a:pPr algn="ctr"/>
            <a:r>
              <a:rPr lang="en-US" sz="2000" b="1">
                <a:solidFill>
                  <a:schemeClr val="accent1"/>
                </a:solidFill>
              </a:rPr>
              <a:t>Duration of Response</a:t>
            </a:r>
          </a:p>
        </p:txBody>
      </p:sp>
      <p:sp>
        <p:nvSpPr>
          <p:cNvPr id="7" name="TextBox 6">
            <a:extLst>
              <a:ext uri="{FF2B5EF4-FFF2-40B4-BE49-F238E27FC236}">
                <a16:creationId xmlns:a16="http://schemas.microsoft.com/office/drawing/2014/main" id="{50B5A158-31C7-1D3E-ECAB-B4C4AC2A1711}"/>
              </a:ext>
            </a:extLst>
          </p:cNvPr>
          <p:cNvSpPr txBox="1"/>
          <p:nvPr/>
        </p:nvSpPr>
        <p:spPr>
          <a:xfrm>
            <a:off x="6237226" y="1468813"/>
            <a:ext cx="5181600" cy="400110"/>
          </a:xfrm>
          <a:prstGeom prst="rect">
            <a:avLst/>
          </a:prstGeom>
          <a:noFill/>
        </p:spPr>
        <p:txBody>
          <a:bodyPr wrap="square" rtlCol="0">
            <a:spAutoFit/>
          </a:bodyPr>
          <a:lstStyle/>
          <a:p>
            <a:pPr algn="ctr"/>
            <a:r>
              <a:rPr lang="en-US" sz="2000" b="1">
                <a:solidFill>
                  <a:schemeClr val="accent1"/>
                </a:solidFill>
              </a:rPr>
              <a:t>Progression-free Survival</a:t>
            </a:r>
          </a:p>
        </p:txBody>
      </p:sp>
    </p:spTree>
    <p:extLst>
      <p:ext uri="{BB962C8B-B14F-4D97-AF65-F5344CB8AC3E}">
        <p14:creationId xmlns:p14="http://schemas.microsoft.com/office/powerpoint/2010/main" val="73555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99564123-605A-7D1F-F6AB-570E90765A63}"/>
              </a:ext>
            </a:extLst>
          </p:cNvPr>
          <p:cNvSpPr>
            <a:spLocks noGrp="1"/>
          </p:cNvSpPr>
          <p:nvPr>
            <p:ph type="title"/>
          </p:nvPr>
        </p:nvSpPr>
        <p:spPr>
          <a:xfrm>
            <a:off x="838200" y="365125"/>
            <a:ext cx="10515600" cy="927469"/>
          </a:xfrm>
        </p:spPr>
        <p:txBody>
          <a:bodyPr>
            <a:normAutofit/>
          </a:bodyPr>
          <a:lstStyle/>
          <a:p>
            <a:r>
              <a:rPr lang="en-US"/>
              <a:t>Bispecific Activity</a:t>
            </a:r>
          </a:p>
        </p:txBody>
      </p:sp>
      <p:pic>
        <p:nvPicPr>
          <p:cNvPr id="12" name="Picture 11">
            <a:extLst>
              <a:ext uri="{FF2B5EF4-FFF2-40B4-BE49-F238E27FC236}">
                <a16:creationId xmlns:a16="http://schemas.microsoft.com/office/drawing/2014/main" id="{BB63ACCC-EF25-401A-9688-31803B5209A8}"/>
              </a:ext>
            </a:extLst>
          </p:cNvPr>
          <p:cNvPicPr>
            <a:picLocks noChangeAspect="1"/>
          </p:cNvPicPr>
          <p:nvPr/>
        </p:nvPicPr>
        <p:blipFill>
          <a:blip r:embed="rId4"/>
          <a:stretch>
            <a:fillRect/>
          </a:stretch>
        </p:blipFill>
        <p:spPr>
          <a:xfrm>
            <a:off x="2931318" y="1666828"/>
            <a:ext cx="6329363" cy="4560718"/>
          </a:xfrm>
          <a:prstGeom prst="rect">
            <a:avLst/>
          </a:prstGeom>
        </p:spPr>
      </p:pic>
      <p:sp>
        <p:nvSpPr>
          <p:cNvPr id="21" name="TextBox 20">
            <a:extLst>
              <a:ext uri="{FF2B5EF4-FFF2-40B4-BE49-F238E27FC236}">
                <a16:creationId xmlns:a16="http://schemas.microsoft.com/office/drawing/2014/main" id="{838B9A1A-8AA9-3E15-4844-957857F8FBA4}"/>
              </a:ext>
            </a:extLst>
          </p:cNvPr>
          <p:cNvSpPr txBox="1"/>
          <p:nvPr/>
        </p:nvSpPr>
        <p:spPr>
          <a:xfrm>
            <a:off x="5001173" y="1453007"/>
            <a:ext cx="1930490" cy="271869"/>
          </a:xfrm>
          <a:prstGeom prst="rect">
            <a:avLst/>
          </a:prstGeom>
          <a:noFill/>
        </p:spPr>
        <p:txBody>
          <a:bodyPr wrap="square" rtlCol="0">
            <a:spAutoFit/>
          </a:bodyPr>
          <a:lstStyle/>
          <a:p>
            <a:pPr algn="r">
              <a:lnSpc>
                <a:spcPts val="1360"/>
              </a:lnSpc>
            </a:pPr>
            <a:r>
              <a:rPr lang="en-US" sz="1400" b="1"/>
              <a:t>Bispecific Antibody</a:t>
            </a:r>
          </a:p>
        </p:txBody>
      </p:sp>
      <p:sp>
        <p:nvSpPr>
          <p:cNvPr id="44" name="TextBox 43">
            <a:extLst>
              <a:ext uri="{FF2B5EF4-FFF2-40B4-BE49-F238E27FC236}">
                <a16:creationId xmlns:a16="http://schemas.microsoft.com/office/drawing/2014/main" id="{9BD72F3E-EAA6-CCF7-089D-6B073135E04B}"/>
              </a:ext>
            </a:extLst>
          </p:cNvPr>
          <p:cNvSpPr txBox="1"/>
          <p:nvPr/>
        </p:nvSpPr>
        <p:spPr>
          <a:xfrm>
            <a:off x="5495375" y="4025658"/>
            <a:ext cx="942087" cy="451406"/>
          </a:xfrm>
          <a:prstGeom prst="rect">
            <a:avLst/>
          </a:prstGeom>
          <a:noFill/>
        </p:spPr>
        <p:txBody>
          <a:bodyPr wrap="square" rtlCol="0">
            <a:spAutoFit/>
          </a:bodyPr>
          <a:lstStyle/>
          <a:p>
            <a:pPr>
              <a:lnSpc>
                <a:spcPts val="1360"/>
              </a:lnSpc>
            </a:pPr>
            <a:r>
              <a:rPr lang="en-US" sz="1400" b="1"/>
              <a:t>CD3</a:t>
            </a:r>
            <a:br>
              <a:rPr lang="en-US" sz="1400" b="1"/>
            </a:br>
            <a:r>
              <a:rPr lang="en-US" sz="1400" b="1"/>
              <a:t>receptor</a:t>
            </a:r>
          </a:p>
        </p:txBody>
      </p:sp>
      <p:sp>
        <p:nvSpPr>
          <p:cNvPr id="45" name="TextBox 44">
            <a:extLst>
              <a:ext uri="{FF2B5EF4-FFF2-40B4-BE49-F238E27FC236}">
                <a16:creationId xmlns:a16="http://schemas.microsoft.com/office/drawing/2014/main" id="{291F7EF9-14DD-AF8E-8E97-CC62909A0472}"/>
              </a:ext>
            </a:extLst>
          </p:cNvPr>
          <p:cNvSpPr txBox="1"/>
          <p:nvPr/>
        </p:nvSpPr>
        <p:spPr>
          <a:xfrm>
            <a:off x="6141243" y="3040225"/>
            <a:ext cx="942087" cy="451406"/>
          </a:xfrm>
          <a:prstGeom prst="rect">
            <a:avLst/>
          </a:prstGeom>
          <a:noFill/>
        </p:spPr>
        <p:txBody>
          <a:bodyPr wrap="square" rtlCol="0">
            <a:spAutoFit/>
          </a:bodyPr>
          <a:lstStyle/>
          <a:p>
            <a:pPr algn="r">
              <a:lnSpc>
                <a:spcPts val="1360"/>
              </a:lnSpc>
            </a:pPr>
            <a:r>
              <a:rPr lang="en-US" sz="1400" b="1"/>
              <a:t>CD20</a:t>
            </a:r>
            <a:br>
              <a:rPr lang="en-US" sz="1400" b="1"/>
            </a:br>
            <a:r>
              <a:rPr lang="en-US" sz="1400" b="1"/>
              <a:t>receptor</a:t>
            </a:r>
          </a:p>
        </p:txBody>
      </p:sp>
      <p:sp>
        <p:nvSpPr>
          <p:cNvPr id="46" name="TextBox 45">
            <a:extLst>
              <a:ext uri="{FF2B5EF4-FFF2-40B4-BE49-F238E27FC236}">
                <a16:creationId xmlns:a16="http://schemas.microsoft.com/office/drawing/2014/main" id="{5BF36ABE-DDB8-701C-E071-079D7C94919E}"/>
              </a:ext>
            </a:extLst>
          </p:cNvPr>
          <p:cNvSpPr txBox="1"/>
          <p:nvPr/>
        </p:nvSpPr>
        <p:spPr>
          <a:xfrm>
            <a:off x="3552462" y="5404993"/>
            <a:ext cx="1984737" cy="279500"/>
          </a:xfrm>
          <a:prstGeom prst="rect">
            <a:avLst/>
          </a:prstGeom>
          <a:noFill/>
        </p:spPr>
        <p:txBody>
          <a:bodyPr wrap="square" rtlCol="0">
            <a:spAutoFit/>
          </a:bodyPr>
          <a:lstStyle/>
          <a:p>
            <a:pPr algn="r">
              <a:lnSpc>
                <a:spcPts val="1360"/>
              </a:lnSpc>
            </a:pPr>
            <a:r>
              <a:rPr lang="en-US" sz="1800" b="1">
                <a:solidFill>
                  <a:srgbClr val="F3ECA6"/>
                </a:solidFill>
              </a:rPr>
              <a:t>Cytotoxic T cell</a:t>
            </a:r>
          </a:p>
        </p:txBody>
      </p:sp>
      <p:sp>
        <p:nvSpPr>
          <p:cNvPr id="47" name="TextBox 46">
            <a:extLst>
              <a:ext uri="{FF2B5EF4-FFF2-40B4-BE49-F238E27FC236}">
                <a16:creationId xmlns:a16="http://schemas.microsoft.com/office/drawing/2014/main" id="{9B4F54CA-454B-6AD0-7612-DCBF944DAE1F}"/>
              </a:ext>
            </a:extLst>
          </p:cNvPr>
          <p:cNvSpPr txBox="1"/>
          <p:nvPr/>
        </p:nvSpPr>
        <p:spPr>
          <a:xfrm>
            <a:off x="6931663" y="5387086"/>
            <a:ext cx="1055916" cy="279500"/>
          </a:xfrm>
          <a:prstGeom prst="rect">
            <a:avLst/>
          </a:prstGeom>
          <a:noFill/>
        </p:spPr>
        <p:txBody>
          <a:bodyPr wrap="square" rtlCol="0">
            <a:spAutoFit/>
          </a:bodyPr>
          <a:lstStyle/>
          <a:p>
            <a:pPr algn="r">
              <a:lnSpc>
                <a:spcPts val="1360"/>
              </a:lnSpc>
            </a:pPr>
            <a:r>
              <a:rPr lang="en-US" sz="1800" b="1">
                <a:solidFill>
                  <a:schemeClr val="tx2">
                    <a:lumMod val="20000"/>
                    <a:lumOff val="80000"/>
                  </a:schemeClr>
                </a:solidFill>
              </a:rPr>
              <a:t>B cell</a:t>
            </a:r>
          </a:p>
        </p:txBody>
      </p:sp>
    </p:spTree>
    <p:custDataLst>
      <p:tags r:id="rId1"/>
    </p:custDataLst>
    <p:extLst>
      <p:ext uri="{BB962C8B-B14F-4D97-AF65-F5344CB8AC3E}">
        <p14:creationId xmlns:p14="http://schemas.microsoft.com/office/powerpoint/2010/main" val="268791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BF79214-AE45-A1E4-CC26-6A6197BB9D42}"/>
              </a:ext>
            </a:extLst>
          </p:cNvPr>
          <p:cNvPicPr>
            <a:picLocks noChangeAspect="1"/>
          </p:cNvPicPr>
          <p:nvPr/>
        </p:nvPicPr>
        <p:blipFill>
          <a:blip r:embed="rId4"/>
          <a:stretch>
            <a:fillRect/>
          </a:stretch>
        </p:blipFill>
        <p:spPr>
          <a:xfrm>
            <a:off x="2931318" y="1610979"/>
            <a:ext cx="5867400" cy="4730464"/>
          </a:xfrm>
          <a:prstGeom prst="rect">
            <a:avLst/>
          </a:prstGeom>
        </p:spPr>
      </p:pic>
      <p:sp>
        <p:nvSpPr>
          <p:cNvPr id="20" name="Title 3">
            <a:extLst>
              <a:ext uri="{FF2B5EF4-FFF2-40B4-BE49-F238E27FC236}">
                <a16:creationId xmlns:a16="http://schemas.microsoft.com/office/drawing/2014/main" id="{A3C82CD8-A209-21C1-6994-4B14BC9C8ED0}"/>
              </a:ext>
            </a:extLst>
          </p:cNvPr>
          <p:cNvSpPr>
            <a:spLocks noGrp="1"/>
          </p:cNvSpPr>
          <p:nvPr>
            <p:ph type="title"/>
          </p:nvPr>
        </p:nvSpPr>
        <p:spPr>
          <a:xfrm>
            <a:off x="838200" y="365125"/>
            <a:ext cx="10515600" cy="1325563"/>
          </a:xfrm>
        </p:spPr>
        <p:txBody>
          <a:bodyPr>
            <a:normAutofit/>
          </a:bodyPr>
          <a:lstStyle/>
          <a:p>
            <a:r>
              <a:rPr lang="en-US"/>
              <a:t>Bispecific Activity</a:t>
            </a:r>
          </a:p>
        </p:txBody>
      </p:sp>
      <p:sp>
        <p:nvSpPr>
          <p:cNvPr id="14" name="TextBox 13">
            <a:extLst>
              <a:ext uri="{FF2B5EF4-FFF2-40B4-BE49-F238E27FC236}">
                <a16:creationId xmlns:a16="http://schemas.microsoft.com/office/drawing/2014/main" id="{8495AA96-7591-A943-EA91-DF2CD7DFAC19}"/>
              </a:ext>
            </a:extLst>
          </p:cNvPr>
          <p:cNvSpPr txBox="1"/>
          <p:nvPr/>
        </p:nvSpPr>
        <p:spPr>
          <a:xfrm>
            <a:off x="5354409" y="1464985"/>
            <a:ext cx="1055917" cy="451406"/>
          </a:xfrm>
          <a:prstGeom prst="rect">
            <a:avLst/>
          </a:prstGeom>
          <a:noFill/>
        </p:spPr>
        <p:txBody>
          <a:bodyPr wrap="square" rtlCol="0">
            <a:spAutoFit/>
          </a:bodyPr>
          <a:lstStyle/>
          <a:p>
            <a:pPr algn="ctr">
              <a:lnSpc>
                <a:spcPts val="1360"/>
              </a:lnSpc>
            </a:pPr>
            <a:r>
              <a:rPr lang="en-US" sz="1400" b="1"/>
              <a:t>Cytotoxic</a:t>
            </a:r>
            <a:br>
              <a:rPr lang="en-US" sz="1400" b="1"/>
            </a:br>
            <a:r>
              <a:rPr lang="en-US" sz="1400" b="1"/>
              <a:t>granules</a:t>
            </a:r>
          </a:p>
        </p:txBody>
      </p:sp>
      <p:sp>
        <p:nvSpPr>
          <p:cNvPr id="17" name="TextBox 16">
            <a:extLst>
              <a:ext uri="{FF2B5EF4-FFF2-40B4-BE49-F238E27FC236}">
                <a16:creationId xmlns:a16="http://schemas.microsoft.com/office/drawing/2014/main" id="{FD130AF1-E01B-449C-8ADF-A89F07AB5AE7}"/>
              </a:ext>
            </a:extLst>
          </p:cNvPr>
          <p:cNvSpPr txBox="1"/>
          <p:nvPr/>
        </p:nvSpPr>
        <p:spPr>
          <a:xfrm>
            <a:off x="3552462" y="5404993"/>
            <a:ext cx="1984737" cy="279500"/>
          </a:xfrm>
          <a:prstGeom prst="rect">
            <a:avLst/>
          </a:prstGeom>
          <a:noFill/>
        </p:spPr>
        <p:txBody>
          <a:bodyPr wrap="square" rtlCol="0">
            <a:spAutoFit/>
          </a:bodyPr>
          <a:lstStyle/>
          <a:p>
            <a:pPr algn="r">
              <a:lnSpc>
                <a:spcPts val="1360"/>
              </a:lnSpc>
            </a:pPr>
            <a:r>
              <a:rPr lang="en-US" sz="1800" b="1">
                <a:solidFill>
                  <a:srgbClr val="F3ECA6"/>
                </a:solidFill>
              </a:rPr>
              <a:t>Cytotoxic T cell</a:t>
            </a:r>
          </a:p>
        </p:txBody>
      </p:sp>
      <p:sp>
        <p:nvSpPr>
          <p:cNvPr id="21" name="TextBox 20">
            <a:extLst>
              <a:ext uri="{FF2B5EF4-FFF2-40B4-BE49-F238E27FC236}">
                <a16:creationId xmlns:a16="http://schemas.microsoft.com/office/drawing/2014/main" id="{5EBA5403-963D-2601-4942-3C23B9831791}"/>
              </a:ext>
            </a:extLst>
          </p:cNvPr>
          <p:cNvSpPr txBox="1"/>
          <p:nvPr/>
        </p:nvSpPr>
        <p:spPr>
          <a:xfrm>
            <a:off x="6403705" y="5404993"/>
            <a:ext cx="1055916" cy="279500"/>
          </a:xfrm>
          <a:prstGeom prst="rect">
            <a:avLst/>
          </a:prstGeom>
          <a:noFill/>
        </p:spPr>
        <p:txBody>
          <a:bodyPr wrap="square" rtlCol="0">
            <a:spAutoFit/>
          </a:bodyPr>
          <a:lstStyle/>
          <a:p>
            <a:pPr algn="r">
              <a:lnSpc>
                <a:spcPts val="1360"/>
              </a:lnSpc>
            </a:pPr>
            <a:r>
              <a:rPr lang="en-US" sz="1800" b="1">
                <a:solidFill>
                  <a:schemeClr val="tx2">
                    <a:lumMod val="20000"/>
                    <a:lumOff val="80000"/>
                  </a:schemeClr>
                </a:solidFill>
              </a:rPr>
              <a:t>B cell</a:t>
            </a:r>
          </a:p>
        </p:txBody>
      </p:sp>
      <p:sp>
        <p:nvSpPr>
          <p:cNvPr id="22" name="TextBox 21">
            <a:extLst>
              <a:ext uri="{FF2B5EF4-FFF2-40B4-BE49-F238E27FC236}">
                <a16:creationId xmlns:a16="http://schemas.microsoft.com/office/drawing/2014/main" id="{2B0BC61B-06AE-7C73-7C51-A77D18802BF7}"/>
              </a:ext>
            </a:extLst>
          </p:cNvPr>
          <p:cNvSpPr txBox="1"/>
          <p:nvPr/>
        </p:nvSpPr>
        <p:spPr>
          <a:xfrm>
            <a:off x="4707975" y="3976211"/>
            <a:ext cx="942087" cy="451406"/>
          </a:xfrm>
          <a:prstGeom prst="rect">
            <a:avLst/>
          </a:prstGeom>
          <a:noFill/>
        </p:spPr>
        <p:txBody>
          <a:bodyPr wrap="square" rtlCol="0">
            <a:spAutoFit/>
          </a:bodyPr>
          <a:lstStyle/>
          <a:p>
            <a:pPr>
              <a:lnSpc>
                <a:spcPts val="1360"/>
              </a:lnSpc>
            </a:pPr>
            <a:r>
              <a:rPr lang="en-US" sz="1400" b="1">
                <a:solidFill>
                  <a:schemeClr val="bg1"/>
                </a:solidFill>
              </a:rPr>
              <a:t>CD3</a:t>
            </a:r>
            <a:br>
              <a:rPr lang="en-US" sz="1400" b="1">
                <a:solidFill>
                  <a:schemeClr val="bg1"/>
                </a:solidFill>
              </a:rPr>
            </a:br>
            <a:r>
              <a:rPr lang="en-US" sz="1400" b="1">
                <a:solidFill>
                  <a:schemeClr val="bg1"/>
                </a:solidFill>
              </a:rPr>
              <a:t>receptor</a:t>
            </a:r>
          </a:p>
        </p:txBody>
      </p:sp>
      <p:sp>
        <p:nvSpPr>
          <p:cNvPr id="23" name="TextBox 22">
            <a:extLst>
              <a:ext uri="{FF2B5EF4-FFF2-40B4-BE49-F238E27FC236}">
                <a16:creationId xmlns:a16="http://schemas.microsoft.com/office/drawing/2014/main" id="{8FC332B0-3AD6-A1F3-3E93-B91020E2216A}"/>
              </a:ext>
            </a:extLst>
          </p:cNvPr>
          <p:cNvSpPr txBox="1"/>
          <p:nvPr/>
        </p:nvSpPr>
        <p:spPr>
          <a:xfrm>
            <a:off x="6687343" y="3247098"/>
            <a:ext cx="942087" cy="451406"/>
          </a:xfrm>
          <a:prstGeom prst="rect">
            <a:avLst/>
          </a:prstGeom>
          <a:noFill/>
        </p:spPr>
        <p:txBody>
          <a:bodyPr wrap="square" rtlCol="0">
            <a:spAutoFit/>
          </a:bodyPr>
          <a:lstStyle/>
          <a:p>
            <a:pPr algn="r">
              <a:lnSpc>
                <a:spcPts val="1360"/>
              </a:lnSpc>
            </a:pPr>
            <a:r>
              <a:rPr lang="en-US" sz="1400" b="1">
                <a:solidFill>
                  <a:schemeClr val="bg1"/>
                </a:solidFill>
              </a:rPr>
              <a:t>CD20</a:t>
            </a:r>
            <a:br>
              <a:rPr lang="en-US" sz="1400" b="1">
                <a:solidFill>
                  <a:schemeClr val="bg1"/>
                </a:solidFill>
              </a:rPr>
            </a:br>
            <a:r>
              <a:rPr lang="en-US" sz="1400" b="1">
                <a:solidFill>
                  <a:schemeClr val="bg1"/>
                </a:solidFill>
              </a:rPr>
              <a:t>receptor</a:t>
            </a:r>
          </a:p>
        </p:txBody>
      </p:sp>
      <p:cxnSp>
        <p:nvCxnSpPr>
          <p:cNvPr id="43" name="Straight Connector 42">
            <a:extLst>
              <a:ext uri="{FF2B5EF4-FFF2-40B4-BE49-F238E27FC236}">
                <a16:creationId xmlns:a16="http://schemas.microsoft.com/office/drawing/2014/main" id="{9BCF9FF9-1FDF-7E63-04FC-FD7EBFAB3ED9}"/>
              </a:ext>
            </a:extLst>
          </p:cNvPr>
          <p:cNvCxnSpPr/>
          <p:nvPr/>
        </p:nvCxnSpPr>
        <p:spPr>
          <a:xfrm>
            <a:off x="5865018" y="1916391"/>
            <a:ext cx="0" cy="364556"/>
          </a:xfrm>
          <a:prstGeom prst="line">
            <a:avLst/>
          </a:prstGeom>
          <a:ln w="19050"/>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676EB7C9-60CA-DE29-B220-4643EA9ADE6C}"/>
              </a:ext>
            </a:extLst>
          </p:cNvPr>
          <p:cNvSpPr txBox="1"/>
          <p:nvPr/>
        </p:nvSpPr>
        <p:spPr>
          <a:xfrm>
            <a:off x="5577682" y="3228697"/>
            <a:ext cx="1055917" cy="271869"/>
          </a:xfrm>
          <a:prstGeom prst="rect">
            <a:avLst/>
          </a:prstGeom>
          <a:noFill/>
        </p:spPr>
        <p:txBody>
          <a:bodyPr wrap="square" rtlCol="0">
            <a:spAutoFit/>
          </a:bodyPr>
          <a:lstStyle/>
          <a:p>
            <a:pPr algn="ctr">
              <a:lnSpc>
                <a:spcPts val="1360"/>
              </a:lnSpc>
            </a:pPr>
            <a:r>
              <a:rPr lang="en-US" sz="1400" b="1"/>
              <a:t>bispecific</a:t>
            </a:r>
          </a:p>
        </p:txBody>
      </p:sp>
    </p:spTree>
    <p:custDataLst>
      <p:tags r:id="rId1"/>
    </p:custDataLst>
    <p:extLst>
      <p:ext uri="{BB962C8B-B14F-4D97-AF65-F5344CB8AC3E}">
        <p14:creationId xmlns:p14="http://schemas.microsoft.com/office/powerpoint/2010/main" val="4124950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5F5D7-2DDF-A7CE-5D4B-8764FBF1F006}"/>
              </a:ext>
            </a:extLst>
          </p:cNvPr>
          <p:cNvSpPr>
            <a:spLocks noGrp="1"/>
          </p:cNvSpPr>
          <p:nvPr>
            <p:ph type="title"/>
          </p:nvPr>
        </p:nvSpPr>
        <p:spPr>
          <a:xfrm>
            <a:off x="838200" y="365125"/>
            <a:ext cx="10515600" cy="1325563"/>
          </a:xfrm>
        </p:spPr>
        <p:txBody>
          <a:bodyPr>
            <a:normAutofit/>
          </a:bodyPr>
          <a:lstStyle/>
          <a:p>
            <a:r>
              <a:rPr lang="en-US"/>
              <a:t>Bispecific Antibodies </a:t>
            </a:r>
          </a:p>
        </p:txBody>
      </p:sp>
      <p:sp>
        <p:nvSpPr>
          <p:cNvPr id="2" name="Text Placeholder 1">
            <a:extLst>
              <a:ext uri="{FF2B5EF4-FFF2-40B4-BE49-F238E27FC236}">
                <a16:creationId xmlns:a16="http://schemas.microsoft.com/office/drawing/2014/main" id="{73D4E50E-B491-CCEA-B0D2-EFBEA313F5F9}"/>
              </a:ext>
            </a:extLst>
          </p:cNvPr>
          <p:cNvSpPr txBox="1">
            <a:spLocks/>
          </p:cNvSpPr>
          <p:nvPr/>
        </p:nvSpPr>
        <p:spPr>
          <a:xfrm>
            <a:off x="1320338" y="6178973"/>
            <a:ext cx="10515600" cy="564727"/>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000"/>
              <a:t>Fab-arm, fragment antigen-binding region; </a:t>
            </a:r>
            <a:r>
              <a:rPr lang="en-US" sz="1000" b="0" i="0">
                <a:effectLst/>
                <a:cs typeface="Arial" panose="020B0604020202020204" pitchFamily="34" charset="0"/>
              </a:rPr>
              <a:t>Fc, </a:t>
            </a:r>
            <a:r>
              <a:rPr lang="en-US" sz="1000"/>
              <a:t>fragment crystallizable; Fc</a:t>
            </a:r>
            <a:r>
              <a:rPr lang="el-GR" sz="1000"/>
              <a:t>γ</a:t>
            </a:r>
            <a:r>
              <a:rPr lang="en-US" sz="1000"/>
              <a:t>R, Fc gamma receptor; </a:t>
            </a:r>
            <a:r>
              <a:rPr lang="en-US" sz="1000" b="0" i="0">
                <a:effectLst/>
                <a:cs typeface="Arial" panose="020B0604020202020204" pitchFamily="34" charset="0"/>
              </a:rPr>
              <a:t>Ig, immunoglobulin; </a:t>
            </a:r>
            <a:r>
              <a:rPr lang="en-US" sz="1000" b="0" i="0" err="1">
                <a:effectLst/>
                <a:cs typeface="Arial" panose="020B0604020202020204" pitchFamily="34" charset="0"/>
              </a:rPr>
              <a:t>mAb</a:t>
            </a:r>
            <a:r>
              <a:rPr lang="en-US" sz="1000" b="0" i="0">
                <a:effectLst/>
                <a:cs typeface="Arial" panose="020B0604020202020204" pitchFamily="34" charset="0"/>
              </a:rPr>
              <a:t>, monoclonal antibody; </a:t>
            </a:r>
            <a:r>
              <a:rPr lang="en-US" sz="1000" b="0" i="0" err="1">
                <a:effectLst/>
                <a:cs typeface="Arial" panose="020B0604020202020204" pitchFamily="34" charset="0"/>
              </a:rPr>
              <a:t>scFv</a:t>
            </a:r>
            <a:r>
              <a:rPr lang="en-US" sz="1000" b="0" i="0">
                <a:effectLst/>
                <a:cs typeface="Arial" panose="020B0604020202020204" pitchFamily="34" charset="0"/>
              </a:rPr>
              <a:t>, single-chain variable fragment.</a:t>
            </a:r>
            <a:br>
              <a:rPr lang="en-US" sz="1000" b="0" i="0">
                <a:effectLst/>
                <a:cs typeface="Arial" panose="020B0604020202020204" pitchFamily="34" charset="0"/>
              </a:rPr>
            </a:br>
            <a:r>
              <a:rPr lang="en-US" sz="1000" b="0" i="0">
                <a:effectLst/>
                <a:cs typeface="Arial" panose="020B0604020202020204" pitchFamily="34" charset="0"/>
              </a:rPr>
              <a:t>1. Dufner V, et al. </a:t>
            </a:r>
            <a:r>
              <a:rPr lang="en-US" sz="1000" b="0" i="1"/>
              <a:t>Blood Adv. </a:t>
            </a:r>
            <a:r>
              <a:rPr lang="en-US" sz="1000" b="0"/>
              <a:t>2019;3(16):2491-2498. 2. </a:t>
            </a:r>
            <a:r>
              <a:rPr lang="en-US" sz="1000" b="0" err="1"/>
              <a:t>Goebeler</a:t>
            </a:r>
            <a:r>
              <a:rPr lang="en-US" sz="1000" b="0"/>
              <a:t> ME, et al. </a:t>
            </a:r>
            <a:r>
              <a:rPr lang="en-US" sz="1000" b="0" i="1"/>
              <a:t>J Clin Oncol. </a:t>
            </a:r>
            <a:r>
              <a:rPr lang="en-US" sz="1000" b="0"/>
              <a:t>2016;34(10):1104-1111. 3. </a:t>
            </a:r>
            <a:r>
              <a:rPr lang="en-US" sz="1000" b="0" err="1"/>
              <a:t>Viardot</a:t>
            </a:r>
            <a:r>
              <a:rPr lang="en-US" sz="1000" b="0"/>
              <a:t> A, et al. </a:t>
            </a:r>
            <a:r>
              <a:rPr lang="en-US" sz="1000" b="0" i="1"/>
              <a:t>Blood. </a:t>
            </a:r>
            <a:r>
              <a:rPr lang="en-US" sz="1000" b="0"/>
              <a:t>2016;127(11):1410-1416. 4. Schuster SJ, et al. ASH 2019. Abstract 6. 5. Hutchings M, et al. ASH 2020. Abstract 403. 6. Bannerji R, et al. ASH 2020. Abstract 400. 7. Hutchings M, et al. ASH 2020. Abstract 402.</a:t>
            </a:r>
            <a:endParaRPr lang="en-US" sz="1000"/>
          </a:p>
        </p:txBody>
      </p:sp>
      <p:pic>
        <p:nvPicPr>
          <p:cNvPr id="8" name="Content Placeholder 4">
            <a:extLst>
              <a:ext uri="{FF2B5EF4-FFF2-40B4-BE49-F238E27FC236}">
                <a16:creationId xmlns:a16="http://schemas.microsoft.com/office/drawing/2014/main" id="{0DD0AA00-D239-BCE9-571E-1D11CFF6E60D}"/>
              </a:ext>
            </a:extLst>
          </p:cNvPr>
          <p:cNvPicPr>
            <a:picLocks noChangeAspect="1"/>
          </p:cNvPicPr>
          <p:nvPr/>
        </p:nvPicPr>
        <p:blipFill rotWithShape="1">
          <a:blip r:embed="rId3"/>
          <a:srcRect t="21259" r="6017" b="10212"/>
          <a:stretch/>
        </p:blipFill>
        <p:spPr bwMode="auto">
          <a:xfrm>
            <a:off x="2179912" y="1769782"/>
            <a:ext cx="6980417" cy="3817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Content Placeholder 4">
            <a:extLst>
              <a:ext uri="{FF2B5EF4-FFF2-40B4-BE49-F238E27FC236}">
                <a16:creationId xmlns:a16="http://schemas.microsoft.com/office/drawing/2014/main" id="{FA84B818-6849-BCB4-833E-0AB8E58CE288}"/>
              </a:ext>
            </a:extLst>
          </p:cNvPr>
          <p:cNvPicPr>
            <a:picLocks noChangeAspect="1"/>
          </p:cNvPicPr>
          <p:nvPr/>
        </p:nvPicPr>
        <p:blipFill rotWithShape="1">
          <a:blip r:embed="rId3"/>
          <a:srcRect r="6017" b="93170"/>
          <a:stretch/>
        </p:blipFill>
        <p:spPr bwMode="auto">
          <a:xfrm>
            <a:off x="2179912" y="1389341"/>
            <a:ext cx="6980417" cy="3804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59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6F32-3AD7-F74A-4DC8-717534C631E4}"/>
              </a:ext>
            </a:extLst>
          </p:cNvPr>
          <p:cNvSpPr>
            <a:spLocks noGrp="1"/>
          </p:cNvSpPr>
          <p:nvPr>
            <p:ph type="title"/>
          </p:nvPr>
        </p:nvSpPr>
        <p:spPr>
          <a:xfrm>
            <a:off x="838200" y="365126"/>
            <a:ext cx="10515600" cy="1041990"/>
          </a:xfrm>
        </p:spPr>
        <p:txBody>
          <a:bodyPr>
            <a:normAutofit/>
          </a:bodyPr>
          <a:lstStyle/>
          <a:p>
            <a:r>
              <a:rPr lang="en-US" err="1"/>
              <a:t>Mosunetuzumab</a:t>
            </a:r>
            <a:r>
              <a:rPr lang="en-US"/>
              <a:t>: GO29781</a:t>
            </a:r>
          </a:p>
        </p:txBody>
      </p:sp>
      <p:pic>
        <p:nvPicPr>
          <p:cNvPr id="6" name="Picture 5">
            <a:extLst>
              <a:ext uri="{FF2B5EF4-FFF2-40B4-BE49-F238E27FC236}">
                <a16:creationId xmlns:a16="http://schemas.microsoft.com/office/drawing/2014/main" id="{3740923E-751B-6284-B596-328BF51E70B1}"/>
              </a:ext>
            </a:extLst>
          </p:cNvPr>
          <p:cNvPicPr>
            <a:picLocks noChangeAspect="1"/>
          </p:cNvPicPr>
          <p:nvPr/>
        </p:nvPicPr>
        <p:blipFill>
          <a:blip r:embed="rId3"/>
          <a:srcRect l="4711" t="17550"/>
          <a:stretch/>
        </p:blipFill>
        <p:spPr>
          <a:xfrm>
            <a:off x="8141859" y="935944"/>
            <a:ext cx="3377041" cy="2753473"/>
          </a:xfrm>
          <a:prstGeom prst="rect">
            <a:avLst/>
          </a:prstGeom>
        </p:spPr>
      </p:pic>
      <p:pic>
        <p:nvPicPr>
          <p:cNvPr id="10" name="Picture 9">
            <a:extLst>
              <a:ext uri="{FF2B5EF4-FFF2-40B4-BE49-F238E27FC236}">
                <a16:creationId xmlns:a16="http://schemas.microsoft.com/office/drawing/2014/main" id="{EE95BB69-8871-24E8-09BD-E9228EEAAA22}"/>
              </a:ext>
            </a:extLst>
          </p:cNvPr>
          <p:cNvPicPr>
            <a:picLocks noChangeAspect="1"/>
          </p:cNvPicPr>
          <p:nvPr/>
        </p:nvPicPr>
        <p:blipFill>
          <a:blip r:embed="rId4"/>
          <a:stretch>
            <a:fillRect/>
          </a:stretch>
        </p:blipFill>
        <p:spPr>
          <a:xfrm>
            <a:off x="1097102" y="3866733"/>
            <a:ext cx="6573898" cy="2132394"/>
          </a:xfrm>
          <a:prstGeom prst="rect">
            <a:avLst/>
          </a:prstGeom>
        </p:spPr>
      </p:pic>
      <p:sp>
        <p:nvSpPr>
          <p:cNvPr id="4" name="TextBox 3">
            <a:extLst>
              <a:ext uri="{FF2B5EF4-FFF2-40B4-BE49-F238E27FC236}">
                <a16:creationId xmlns:a16="http://schemas.microsoft.com/office/drawing/2014/main" id="{6A04B307-F07E-D41B-B746-5BF3C15C405C}"/>
              </a:ext>
            </a:extLst>
          </p:cNvPr>
          <p:cNvSpPr txBox="1"/>
          <p:nvPr/>
        </p:nvSpPr>
        <p:spPr>
          <a:xfrm>
            <a:off x="7993429" y="3901878"/>
            <a:ext cx="3525471" cy="2062103"/>
          </a:xfrm>
          <a:prstGeom prst="rect">
            <a:avLst/>
          </a:prstGeom>
          <a:noFill/>
          <a:ln>
            <a:solidFill>
              <a:schemeClr val="tx1"/>
            </a:solidFill>
          </a:ln>
        </p:spPr>
        <p:txBody>
          <a:bodyPr wrap="square" rtlCol="0">
            <a:spAutoFit/>
          </a:bodyPr>
          <a:lstStyle/>
          <a:p>
            <a:r>
              <a:rPr lang="en-US" sz="1600"/>
              <a:t>Phase 2 multicenter trial of</a:t>
            </a:r>
            <a:br>
              <a:rPr lang="en-US" sz="1600"/>
            </a:br>
            <a:r>
              <a:rPr lang="en-US" sz="1600"/>
              <a:t>SQ </a:t>
            </a:r>
            <a:r>
              <a:rPr lang="en-US" sz="1600" err="1"/>
              <a:t>mosunetuzumab</a:t>
            </a:r>
            <a:r>
              <a:rPr lang="en-US" sz="1600"/>
              <a:t>:</a:t>
            </a:r>
          </a:p>
          <a:p>
            <a:endParaRPr lang="en-US" sz="1600"/>
          </a:p>
          <a:p>
            <a:r>
              <a:rPr lang="en-US" sz="1600"/>
              <a:t>5 mg (C1D1),</a:t>
            </a:r>
          </a:p>
          <a:p>
            <a:r>
              <a:rPr lang="en-US" sz="1600"/>
              <a:t>45 mg (C1D8),</a:t>
            </a:r>
          </a:p>
          <a:p>
            <a:r>
              <a:rPr lang="en-US" sz="1600"/>
              <a:t>45 mg (C1D15), </a:t>
            </a:r>
          </a:p>
          <a:p>
            <a:r>
              <a:rPr lang="en-US" sz="1600"/>
              <a:t>45 mg D1 of subsequent 21-day cycles until EOT</a:t>
            </a:r>
          </a:p>
        </p:txBody>
      </p:sp>
      <p:sp>
        <p:nvSpPr>
          <p:cNvPr id="3" name="Text Placeholder 1">
            <a:extLst>
              <a:ext uri="{FF2B5EF4-FFF2-40B4-BE49-F238E27FC236}">
                <a16:creationId xmlns:a16="http://schemas.microsoft.com/office/drawing/2014/main" id="{32E3E462-0E50-EDE5-9E10-0F7834667A53}"/>
              </a:ext>
            </a:extLst>
          </p:cNvPr>
          <p:cNvSpPr txBox="1">
            <a:spLocks/>
          </p:cNvSpPr>
          <p:nvPr/>
        </p:nvSpPr>
        <p:spPr>
          <a:xfrm>
            <a:off x="1294938" y="6176443"/>
            <a:ext cx="10617661" cy="632862"/>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15000"/>
              </a:lnSpc>
              <a:spcBef>
                <a:spcPts val="600"/>
              </a:spcBef>
              <a:spcAft>
                <a:spcPts val="600"/>
              </a:spcAft>
              <a:buNone/>
            </a:pPr>
            <a:r>
              <a:rPr lang="en-US" sz="1000" b="0" i="0">
                <a:effectLst/>
                <a:cs typeface="Arial" panose="020B0604020202020204" pitchFamily="34" charset="0"/>
              </a:rPr>
              <a:t>C, cycle; D, day; EOT, end of trial; Fc, </a:t>
            </a:r>
            <a:r>
              <a:rPr lang="en-US" sz="1000"/>
              <a:t>fragment crystallizable; CR, complete response; CRS, cytokine release syndrome; PR, partial response; Q3W, every 3 weeks;</a:t>
            </a:r>
            <a:br>
              <a:rPr lang="en-US" sz="1000"/>
            </a:br>
            <a:r>
              <a:rPr lang="en-US" sz="1000"/>
              <a:t>SD, stable disease; SQ, subcutaneous.</a:t>
            </a:r>
            <a:br>
              <a:rPr lang="en-US" sz="1000"/>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Schuster SJ, et al. </a:t>
            </a:r>
            <a:r>
              <a:rPr lang="en-US" sz="10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2023;142(Supplement 1):603. Falchi L, et al. </a:t>
            </a:r>
            <a:r>
              <a:rPr lang="en-US" sz="10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2023;142(Supplement 1):604.</a:t>
            </a:r>
            <a:endParaRPr lang="en-US" sz="1000"/>
          </a:p>
        </p:txBody>
      </p:sp>
      <p:sp>
        <p:nvSpPr>
          <p:cNvPr id="7" name="TextBox 6">
            <a:extLst>
              <a:ext uri="{FF2B5EF4-FFF2-40B4-BE49-F238E27FC236}">
                <a16:creationId xmlns:a16="http://schemas.microsoft.com/office/drawing/2014/main" id="{49572765-03C1-7B30-90EB-A597E3FAF270}"/>
              </a:ext>
            </a:extLst>
          </p:cNvPr>
          <p:cNvSpPr txBox="1"/>
          <p:nvPr/>
        </p:nvSpPr>
        <p:spPr>
          <a:xfrm>
            <a:off x="3622673" y="1816221"/>
            <a:ext cx="4519186" cy="830997"/>
          </a:xfrm>
          <a:prstGeom prst="rect">
            <a:avLst/>
          </a:prstGeom>
          <a:noFill/>
        </p:spPr>
        <p:txBody>
          <a:bodyPr wrap="none" rtlCol="0">
            <a:spAutoFit/>
          </a:bodyPr>
          <a:lstStyle/>
          <a:p>
            <a:pPr algn="r"/>
            <a:r>
              <a:rPr lang="en-US" b="1" err="1"/>
              <a:t>Mosunetuzumab</a:t>
            </a:r>
            <a:r>
              <a:rPr lang="en-US" b="1"/>
              <a:t>:</a:t>
            </a:r>
          </a:p>
          <a:p>
            <a:pPr algn="r"/>
            <a:r>
              <a:rPr lang="en-US"/>
              <a:t>CD20xCD3 bispecific antibody</a:t>
            </a:r>
            <a:endParaRPr lang="en-US" baseline="30000"/>
          </a:p>
        </p:txBody>
      </p:sp>
    </p:spTree>
    <p:extLst>
      <p:ext uri="{BB962C8B-B14F-4D97-AF65-F5344CB8AC3E}">
        <p14:creationId xmlns:p14="http://schemas.microsoft.com/office/powerpoint/2010/main" val="45463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C3531C-6AF2-3E23-E92A-BB9172E519E5}"/>
              </a:ext>
            </a:extLst>
          </p:cNvPr>
          <p:cNvSpPr>
            <a:spLocks noGrp="1"/>
          </p:cNvSpPr>
          <p:nvPr>
            <p:ph type="title"/>
          </p:nvPr>
        </p:nvSpPr>
        <p:spPr>
          <a:xfrm>
            <a:off x="838200" y="58883"/>
            <a:ext cx="10515600" cy="1325563"/>
          </a:xfrm>
        </p:spPr>
        <p:txBody>
          <a:bodyPr/>
          <a:lstStyle/>
          <a:p>
            <a:r>
              <a:rPr lang="en-US" err="1"/>
              <a:t>Mosunetuzumab</a:t>
            </a:r>
            <a:endParaRPr lang="en-US"/>
          </a:p>
        </p:txBody>
      </p:sp>
      <p:sp>
        <p:nvSpPr>
          <p:cNvPr id="12" name="Content Placeholder 11">
            <a:extLst>
              <a:ext uri="{FF2B5EF4-FFF2-40B4-BE49-F238E27FC236}">
                <a16:creationId xmlns:a16="http://schemas.microsoft.com/office/drawing/2014/main" id="{EB423A29-61CB-A5E2-3512-400600D55873}"/>
              </a:ext>
            </a:extLst>
          </p:cNvPr>
          <p:cNvSpPr>
            <a:spLocks noGrp="1"/>
          </p:cNvSpPr>
          <p:nvPr>
            <p:ph idx="1"/>
          </p:nvPr>
        </p:nvSpPr>
        <p:spPr>
          <a:xfrm>
            <a:off x="838200" y="1519383"/>
            <a:ext cx="10515600" cy="519117"/>
          </a:xfrm>
        </p:spPr>
        <p:txBody>
          <a:bodyPr>
            <a:normAutofit/>
          </a:bodyPr>
          <a:lstStyle/>
          <a:p>
            <a:pPr marL="0" indent="0">
              <a:buNone/>
            </a:pPr>
            <a:r>
              <a:rPr lang="en-US" sz="2400" b="1">
                <a:solidFill>
                  <a:schemeClr val="accent1"/>
                </a:solidFill>
              </a:rPr>
              <a:t>Patient disposition and exposure</a:t>
            </a:r>
          </a:p>
        </p:txBody>
      </p:sp>
      <p:sp>
        <p:nvSpPr>
          <p:cNvPr id="5" name="TextBox 4">
            <a:extLst>
              <a:ext uri="{FF2B5EF4-FFF2-40B4-BE49-F238E27FC236}">
                <a16:creationId xmlns:a16="http://schemas.microsoft.com/office/drawing/2014/main" id="{CFC79B3B-57B1-0555-3EB3-6D87ED5B4458}"/>
              </a:ext>
            </a:extLst>
          </p:cNvPr>
          <p:cNvSpPr txBox="1"/>
          <p:nvPr/>
        </p:nvSpPr>
        <p:spPr>
          <a:xfrm>
            <a:off x="1651606" y="6289860"/>
            <a:ext cx="3028677" cy="276999"/>
          </a:xfrm>
          <a:prstGeom prst="rect">
            <a:avLst/>
          </a:prstGeom>
          <a:noFill/>
        </p:spPr>
        <p:txBody>
          <a:bodyPr wrap="square" rtlCol="0">
            <a:spAutoFit/>
          </a:bodyPr>
          <a:lstStyle/>
          <a:p>
            <a:r>
              <a:rPr lang="en-US" sz="1200"/>
              <a:t>Bartlett NL, et al. ASH 2022. Abstract 610.</a:t>
            </a:r>
          </a:p>
        </p:txBody>
      </p:sp>
      <p:sp>
        <p:nvSpPr>
          <p:cNvPr id="2" name="TextBox 1">
            <a:extLst>
              <a:ext uri="{FF2B5EF4-FFF2-40B4-BE49-F238E27FC236}">
                <a16:creationId xmlns:a16="http://schemas.microsoft.com/office/drawing/2014/main" id="{13FB52B6-67D8-2F10-E0C8-19EA3EFE8444}"/>
              </a:ext>
            </a:extLst>
          </p:cNvPr>
          <p:cNvSpPr txBox="1"/>
          <p:nvPr/>
        </p:nvSpPr>
        <p:spPr>
          <a:xfrm>
            <a:off x="10536382" y="1019179"/>
            <a:ext cx="1537430" cy="601804"/>
          </a:xfrm>
          <a:prstGeom prst="rect">
            <a:avLst/>
          </a:prstGeom>
          <a:solidFill>
            <a:schemeClr val="bg1"/>
          </a:solidFill>
        </p:spPr>
        <p:txBody>
          <a:bodyPr wrap="square" rtlCol="0">
            <a:spAutoFit/>
          </a:bodyPr>
          <a:lstStyle/>
          <a:p>
            <a:endParaRPr lang="en-US"/>
          </a:p>
        </p:txBody>
      </p:sp>
      <p:graphicFrame>
        <p:nvGraphicFramePr>
          <p:cNvPr id="14" name="Table 13">
            <a:extLst>
              <a:ext uri="{FF2B5EF4-FFF2-40B4-BE49-F238E27FC236}">
                <a16:creationId xmlns:a16="http://schemas.microsoft.com/office/drawing/2014/main" id="{5343A847-7888-4791-4F00-B94D47BDD867}"/>
              </a:ext>
            </a:extLst>
          </p:cNvPr>
          <p:cNvGraphicFramePr>
            <a:graphicFrameLocks noGrp="1"/>
          </p:cNvGraphicFramePr>
          <p:nvPr>
            <p:extLst>
              <p:ext uri="{D42A27DB-BD31-4B8C-83A1-F6EECF244321}">
                <p14:modId xmlns:p14="http://schemas.microsoft.com/office/powerpoint/2010/main" val="216508552"/>
              </p:ext>
            </p:extLst>
          </p:nvPr>
        </p:nvGraphicFramePr>
        <p:xfrm>
          <a:off x="838200" y="2239963"/>
          <a:ext cx="5753100" cy="2592537"/>
        </p:xfrm>
        <a:graphic>
          <a:graphicData uri="http://schemas.openxmlformats.org/drawingml/2006/table">
            <a:tbl>
              <a:tblPr firstRow="1" bandRow="1">
                <a:tableStyleId>{B301B821-A1FF-4177-AEE7-76D212191A09}</a:tableStyleId>
              </a:tblPr>
              <a:tblGrid>
                <a:gridCol w="3970449">
                  <a:extLst>
                    <a:ext uri="{9D8B030D-6E8A-4147-A177-3AD203B41FA5}">
                      <a16:colId xmlns:a16="http://schemas.microsoft.com/office/drawing/2014/main" val="3380497439"/>
                    </a:ext>
                  </a:extLst>
                </a:gridCol>
                <a:gridCol w="1782651">
                  <a:extLst>
                    <a:ext uri="{9D8B030D-6E8A-4147-A177-3AD203B41FA5}">
                      <a16:colId xmlns:a16="http://schemas.microsoft.com/office/drawing/2014/main" val="2979400351"/>
                    </a:ext>
                  </a:extLst>
                </a:gridCol>
              </a:tblGrid>
              <a:tr h="333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03" marR="71903" marT="6991" marB="69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N=90</a:t>
                      </a:r>
                      <a:endParaRPr lang="en-US" sz="15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Median time on study, months (range)</a:t>
                      </a:r>
                      <a:endPar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28.3 (2-38)</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Patients remaining in follow-up</a:t>
                      </a:r>
                      <a:endPar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81%</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1126663">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Initial study treatment</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Completed</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Discontinued</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Due to progressive disease</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62%</a:t>
                      </a: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38%</a:t>
                      </a: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27%</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Retreatment with </a:t>
                      </a:r>
                      <a:r>
                        <a:rPr lang="en-US" sz="1500" b="1" err="1">
                          <a:solidFill>
                            <a:schemeClr val="tx1"/>
                          </a:solidFill>
                          <a:effectLst/>
                          <a:latin typeface="Arial" panose="020B0604020202020204" pitchFamily="34" charset="0"/>
                          <a:cs typeface="Arial" panose="020B0604020202020204" pitchFamily="34" charset="0"/>
                        </a:rPr>
                        <a:t>mosunetuzumab</a:t>
                      </a:r>
                      <a:endPar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4%</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5151242"/>
                  </a:ext>
                </a:extLst>
              </a:tr>
            </a:tbl>
          </a:graphicData>
        </a:graphic>
      </p:graphicFrame>
      <p:graphicFrame>
        <p:nvGraphicFramePr>
          <p:cNvPr id="15" name="Table 14">
            <a:extLst>
              <a:ext uri="{FF2B5EF4-FFF2-40B4-BE49-F238E27FC236}">
                <a16:creationId xmlns:a16="http://schemas.microsoft.com/office/drawing/2014/main" id="{D3B54B2E-6EA9-E0A7-4E44-711D2DF484EF}"/>
              </a:ext>
            </a:extLst>
          </p:cNvPr>
          <p:cNvGraphicFramePr>
            <a:graphicFrameLocks noGrp="1"/>
          </p:cNvGraphicFramePr>
          <p:nvPr>
            <p:extLst>
              <p:ext uri="{D42A27DB-BD31-4B8C-83A1-F6EECF244321}">
                <p14:modId xmlns:p14="http://schemas.microsoft.com/office/powerpoint/2010/main" val="1686060815"/>
              </p:ext>
            </p:extLst>
          </p:nvPr>
        </p:nvGraphicFramePr>
        <p:xfrm>
          <a:off x="6917247" y="2262926"/>
          <a:ext cx="4387850" cy="1709022"/>
        </p:xfrm>
        <a:graphic>
          <a:graphicData uri="http://schemas.openxmlformats.org/drawingml/2006/table">
            <a:tbl>
              <a:tblPr firstRow="1" bandRow="1">
                <a:tableStyleId>{B301B821-A1FF-4177-AEE7-76D212191A09}</a:tableStyleId>
              </a:tblPr>
              <a:tblGrid>
                <a:gridCol w="2978150">
                  <a:extLst>
                    <a:ext uri="{9D8B030D-6E8A-4147-A177-3AD203B41FA5}">
                      <a16:colId xmlns:a16="http://schemas.microsoft.com/office/drawing/2014/main" val="3380497439"/>
                    </a:ext>
                  </a:extLst>
                </a:gridCol>
                <a:gridCol w="1409700">
                  <a:extLst>
                    <a:ext uri="{9D8B030D-6E8A-4147-A177-3AD203B41FA5}">
                      <a16:colId xmlns:a16="http://schemas.microsoft.com/office/drawing/2014/main" val="2979400351"/>
                    </a:ext>
                  </a:extLst>
                </a:gridCol>
              </a:tblGrid>
              <a:tr h="333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03" marR="71903" marT="6991" marB="69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N=90</a:t>
                      </a:r>
                      <a:endParaRPr lang="en-US" sz="15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1126663">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Number of cycles received</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&lt;8 cycles</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8 cycles</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&gt;8 and &lt;17 cycles</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17 cycles</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23%</a:t>
                      </a: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59%</a:t>
                      </a: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bl>
          </a:graphicData>
        </a:graphic>
      </p:graphicFrame>
    </p:spTree>
    <p:extLst>
      <p:ext uri="{BB962C8B-B14F-4D97-AF65-F5344CB8AC3E}">
        <p14:creationId xmlns:p14="http://schemas.microsoft.com/office/powerpoint/2010/main" val="3566960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A5EF-3B1D-351C-615E-AF90EA260A23}"/>
              </a:ext>
            </a:extLst>
          </p:cNvPr>
          <p:cNvSpPr>
            <a:spLocks noGrp="1"/>
          </p:cNvSpPr>
          <p:nvPr>
            <p:ph type="title"/>
          </p:nvPr>
        </p:nvSpPr>
        <p:spPr>
          <a:xfrm>
            <a:off x="838200" y="365125"/>
            <a:ext cx="10515600" cy="1103975"/>
          </a:xfrm>
        </p:spPr>
        <p:txBody>
          <a:bodyPr/>
          <a:lstStyle/>
          <a:p>
            <a:r>
              <a:rPr lang="en-US" err="1"/>
              <a:t>Mosunetuzumab</a:t>
            </a:r>
            <a:r>
              <a:rPr lang="en-US"/>
              <a:t> Response</a:t>
            </a:r>
          </a:p>
        </p:txBody>
      </p:sp>
      <p:sp>
        <p:nvSpPr>
          <p:cNvPr id="7" name="Content Placeholder 6">
            <a:extLst>
              <a:ext uri="{FF2B5EF4-FFF2-40B4-BE49-F238E27FC236}">
                <a16:creationId xmlns:a16="http://schemas.microsoft.com/office/drawing/2014/main" id="{FBA8BA73-7FDD-834C-BEC4-14D209C90ABB}"/>
              </a:ext>
            </a:extLst>
          </p:cNvPr>
          <p:cNvSpPr>
            <a:spLocks noGrp="1"/>
          </p:cNvSpPr>
          <p:nvPr>
            <p:ph idx="1"/>
          </p:nvPr>
        </p:nvSpPr>
        <p:spPr>
          <a:xfrm>
            <a:off x="838200" y="1469100"/>
            <a:ext cx="10515600" cy="549275"/>
          </a:xfrm>
        </p:spPr>
        <p:txBody>
          <a:bodyPr/>
          <a:lstStyle/>
          <a:p>
            <a:pPr marL="0" indent="0">
              <a:buNone/>
            </a:pPr>
            <a:r>
              <a:rPr lang="en-US" sz="2800" b="1">
                <a:solidFill>
                  <a:schemeClr val="accent1"/>
                </a:solidFill>
              </a:rPr>
              <a:t>Response rates</a:t>
            </a:r>
          </a:p>
        </p:txBody>
      </p:sp>
      <p:sp>
        <p:nvSpPr>
          <p:cNvPr id="4" name="Footer Placeholder 3">
            <a:extLst>
              <a:ext uri="{FF2B5EF4-FFF2-40B4-BE49-F238E27FC236}">
                <a16:creationId xmlns:a16="http://schemas.microsoft.com/office/drawing/2014/main" id="{923A340E-9D25-3E89-2F30-4BDE96F1ACF5}"/>
              </a:ext>
            </a:extLst>
          </p:cNvPr>
          <p:cNvSpPr>
            <a:spLocks noGrp="1"/>
          </p:cNvSpPr>
          <p:nvPr>
            <p:ph type="ftr" sz="quarter" idx="10"/>
          </p:nvPr>
        </p:nvSpPr>
        <p:spPr>
          <a:xfrm>
            <a:off x="1416735" y="6054437"/>
            <a:ext cx="10651322" cy="803564"/>
          </a:xfrm>
        </p:spPr>
        <p:txBody>
          <a:bodyPr/>
          <a:lstStyle/>
          <a:p>
            <a:r>
              <a:rPr lang="en-US" sz="1000"/>
              <a:t>CR, complete response; Mut, mutant; ORR, overall response rate; PR, partial response; WT, wild-type.</a:t>
            </a:r>
            <a:br>
              <a:rPr lang="en-US" sz="1000"/>
            </a:br>
            <a:r>
              <a:rPr lang="en-US" sz="1000"/>
              <a:t>Bartlett NL, et al. ASH 2022. Abstract 610.</a:t>
            </a:r>
            <a:br>
              <a:rPr lang="en-US" sz="1000"/>
            </a:br>
            <a:r>
              <a:rPr lang="en-US" sz="1000"/>
              <a:t>1. Budde LE, et al. </a:t>
            </a:r>
            <a:r>
              <a:rPr lang="en-US" sz="1000" i="1"/>
              <a:t>Lancet Oncol.</a:t>
            </a:r>
            <a:r>
              <a:rPr lang="en-US" sz="1000"/>
              <a:t> 2022;23(8):1055-1065.</a:t>
            </a:r>
          </a:p>
        </p:txBody>
      </p:sp>
      <p:graphicFrame>
        <p:nvGraphicFramePr>
          <p:cNvPr id="10" name="Table 9">
            <a:extLst>
              <a:ext uri="{FF2B5EF4-FFF2-40B4-BE49-F238E27FC236}">
                <a16:creationId xmlns:a16="http://schemas.microsoft.com/office/drawing/2014/main" id="{84C7CE39-9BF4-D8E8-4AF1-61A168CFA565}"/>
              </a:ext>
            </a:extLst>
          </p:cNvPr>
          <p:cNvGraphicFramePr>
            <a:graphicFrameLocks noGrp="1"/>
          </p:cNvGraphicFramePr>
          <p:nvPr>
            <p:extLst>
              <p:ext uri="{D42A27DB-BD31-4B8C-83A1-F6EECF244321}">
                <p14:modId xmlns:p14="http://schemas.microsoft.com/office/powerpoint/2010/main" val="52702397"/>
              </p:ext>
            </p:extLst>
          </p:nvPr>
        </p:nvGraphicFramePr>
        <p:xfrm>
          <a:off x="838200" y="2239963"/>
          <a:ext cx="6692900" cy="3407530"/>
        </p:xfrm>
        <a:graphic>
          <a:graphicData uri="http://schemas.openxmlformats.org/drawingml/2006/table">
            <a:tbl>
              <a:tblPr firstRow="1" bandRow="1">
                <a:tableStyleId>{B301B821-A1FF-4177-AEE7-76D212191A09}</a:tableStyleId>
              </a:tblPr>
              <a:tblGrid>
                <a:gridCol w="5285014">
                  <a:extLst>
                    <a:ext uri="{9D8B030D-6E8A-4147-A177-3AD203B41FA5}">
                      <a16:colId xmlns:a16="http://schemas.microsoft.com/office/drawing/2014/main" val="3380497439"/>
                    </a:ext>
                  </a:extLst>
                </a:gridCol>
                <a:gridCol w="1407886">
                  <a:extLst>
                    <a:ext uri="{9D8B030D-6E8A-4147-A177-3AD203B41FA5}">
                      <a16:colId xmlns:a16="http://schemas.microsoft.com/office/drawing/2014/main" val="2979400351"/>
                    </a:ext>
                  </a:extLst>
                </a:gridCol>
              </a:tblGrid>
              <a:tr h="45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Efficacy endpoint in the overall population by investigator assessment</a:t>
                      </a:r>
                      <a:endParaRPr lang="en-US" sz="15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3343" marR="163343" marT="98431" marB="984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N=90</a:t>
                      </a:r>
                      <a:endParaRPr lang="en-US" sz="15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ORR, % (95% CI)</a:t>
                      </a:r>
                      <a:endPar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1">
                          <a:solidFill>
                            <a:schemeClr val="tx1"/>
                          </a:solidFill>
                          <a:effectLst/>
                          <a:latin typeface="Arial" panose="020B0604020202020204" pitchFamily="34" charset="0"/>
                          <a:cs typeface="Arial" panose="020B0604020202020204" pitchFamily="34" charset="0"/>
                        </a:rPr>
                        <a:t>78%</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(68-86)</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CR</a:t>
                      </a:r>
                      <a:r>
                        <a:rPr lang="en-US" sz="1500" b="1" baseline="0">
                          <a:solidFill>
                            <a:schemeClr val="tx1"/>
                          </a:solidFill>
                          <a:effectLst/>
                          <a:latin typeface="Arial" panose="020B0604020202020204" pitchFamily="34" charset="0"/>
                          <a:cs typeface="Arial" panose="020B0604020202020204" pitchFamily="34" charset="0"/>
                        </a:rPr>
                        <a:t>, % (95% CI)</a:t>
                      </a:r>
                      <a:endPar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1">
                          <a:solidFill>
                            <a:schemeClr val="tx1"/>
                          </a:solidFill>
                          <a:effectLst/>
                          <a:latin typeface="Arial" panose="020B0604020202020204" pitchFamily="34" charset="0"/>
                          <a:cs typeface="Arial" panose="020B0604020202020204" pitchFamily="34" charset="0"/>
                        </a:rPr>
                        <a:t>60%</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(49-70)</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21528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Median time to first response, months (</a:t>
                      </a:r>
                      <a:r>
                        <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rPr>
                        <a:t>range)</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rPr>
                        <a:t>1.4 months</a:t>
                      </a:r>
                    </a:p>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(1.0–11)</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563332">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Median time to first CR, months (</a:t>
                      </a:r>
                      <a:r>
                        <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rPr>
                        <a:t>range)</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rPr>
                        <a:t>3.0 months </a:t>
                      </a: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(1.0–19)</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6718463"/>
                  </a:ext>
                </a:extLst>
              </a:tr>
              <a:tr h="377548">
                <a:tc gridSpan="2">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High ORR and CR rate were consistent with published results</a:t>
                      </a:r>
                      <a:r>
                        <a:rPr lang="en-US" sz="1500" b="1" baseline="30000">
                          <a:solidFill>
                            <a:schemeClr val="bg1"/>
                          </a:solidFill>
                          <a:effectLst/>
                          <a:latin typeface="Arial" panose="020B0604020202020204" pitchFamily="34" charset="0"/>
                          <a:cs typeface="Arial" panose="020B0604020202020204" pitchFamily="34" charset="0"/>
                        </a:rPr>
                        <a:t>1</a:t>
                      </a:r>
                      <a:endParaRPr lang="en-US" sz="1500" baseline="30000">
                        <a:solidFill>
                          <a:schemeClr val="bg1"/>
                        </a:solidFill>
                        <a:effectLst/>
                        <a:latin typeface="Arial" panose="020B060402020202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5151242"/>
                  </a:ext>
                </a:extLst>
              </a:tr>
            </a:tbl>
          </a:graphicData>
        </a:graphic>
      </p:graphicFrame>
      <p:graphicFrame>
        <p:nvGraphicFramePr>
          <p:cNvPr id="11" name="Table 10">
            <a:extLst>
              <a:ext uri="{FF2B5EF4-FFF2-40B4-BE49-F238E27FC236}">
                <a16:creationId xmlns:a16="http://schemas.microsoft.com/office/drawing/2014/main" id="{24F44E16-53A7-1587-FE72-13ED26F8ECC4}"/>
              </a:ext>
            </a:extLst>
          </p:cNvPr>
          <p:cNvGraphicFramePr>
            <a:graphicFrameLocks noGrp="1"/>
          </p:cNvGraphicFramePr>
          <p:nvPr>
            <p:extLst>
              <p:ext uri="{D42A27DB-BD31-4B8C-83A1-F6EECF244321}">
                <p14:modId xmlns:p14="http://schemas.microsoft.com/office/powerpoint/2010/main" val="4022646240"/>
              </p:ext>
            </p:extLst>
          </p:nvPr>
        </p:nvGraphicFramePr>
        <p:xfrm>
          <a:off x="7880592" y="2205398"/>
          <a:ext cx="3776262" cy="614225"/>
        </p:xfrm>
        <a:graphic>
          <a:graphicData uri="http://schemas.openxmlformats.org/drawingml/2006/table">
            <a:tbl>
              <a:tblPr firstRow="1" bandRow="1">
                <a:tableStyleId>{B301B821-A1FF-4177-AEE7-76D212191A09}</a:tableStyleId>
              </a:tblPr>
              <a:tblGrid>
                <a:gridCol w="3776262">
                  <a:extLst>
                    <a:ext uri="{9D8B030D-6E8A-4147-A177-3AD203B41FA5}">
                      <a16:colId xmlns:a16="http://schemas.microsoft.com/office/drawing/2014/main" val="3380497439"/>
                    </a:ext>
                  </a:extLst>
                </a:gridCol>
              </a:tblGrid>
              <a:tr h="614225">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Response by mutation status</a:t>
                      </a:r>
                      <a:endParaRPr lang="en-US" sz="1500">
                        <a:solidFill>
                          <a:schemeClr val="bg1"/>
                        </a:solidFill>
                        <a:effectLst/>
                        <a:latin typeface="Arial" panose="020B060402020202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45151242"/>
                  </a:ext>
                </a:extLst>
              </a:tr>
            </a:tbl>
          </a:graphicData>
        </a:graphic>
      </p:graphicFrame>
      <p:pic>
        <p:nvPicPr>
          <p:cNvPr id="12" name="Picture 11">
            <a:extLst>
              <a:ext uri="{FF2B5EF4-FFF2-40B4-BE49-F238E27FC236}">
                <a16:creationId xmlns:a16="http://schemas.microsoft.com/office/drawing/2014/main" id="{9BF5BAD6-DBAC-6473-36D3-CECB326AD734}"/>
              </a:ext>
            </a:extLst>
          </p:cNvPr>
          <p:cNvPicPr>
            <a:picLocks noChangeAspect="1"/>
          </p:cNvPicPr>
          <p:nvPr/>
        </p:nvPicPr>
        <p:blipFill>
          <a:blip r:embed="rId3"/>
          <a:srcRect l="7289" t="17774" r="3270" b="997"/>
          <a:stretch/>
        </p:blipFill>
        <p:spPr>
          <a:xfrm>
            <a:off x="7880592" y="3007844"/>
            <a:ext cx="3776263" cy="2433852"/>
          </a:xfrm>
          <a:prstGeom prst="rect">
            <a:avLst/>
          </a:prstGeom>
        </p:spPr>
      </p:pic>
    </p:spTree>
    <p:extLst>
      <p:ext uri="{BB962C8B-B14F-4D97-AF65-F5344CB8AC3E}">
        <p14:creationId xmlns:p14="http://schemas.microsoft.com/office/powerpoint/2010/main" val="3851093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C94B-4C0C-8DA1-1CA0-BE61264C646F}"/>
              </a:ext>
            </a:extLst>
          </p:cNvPr>
          <p:cNvSpPr>
            <a:spLocks noGrp="1"/>
          </p:cNvSpPr>
          <p:nvPr>
            <p:ph type="title"/>
          </p:nvPr>
        </p:nvSpPr>
        <p:spPr>
          <a:xfrm>
            <a:off x="838200" y="267361"/>
            <a:ext cx="10515600" cy="1086231"/>
          </a:xfrm>
        </p:spPr>
        <p:txBody>
          <a:bodyPr/>
          <a:lstStyle/>
          <a:p>
            <a:r>
              <a:rPr lang="en-US" err="1"/>
              <a:t>Mosunetuzumab</a:t>
            </a:r>
            <a:r>
              <a:rPr lang="en-US"/>
              <a:t> Response</a:t>
            </a:r>
          </a:p>
        </p:txBody>
      </p:sp>
      <p:sp>
        <p:nvSpPr>
          <p:cNvPr id="3" name="Content Placeholder 2">
            <a:extLst>
              <a:ext uri="{FF2B5EF4-FFF2-40B4-BE49-F238E27FC236}">
                <a16:creationId xmlns:a16="http://schemas.microsoft.com/office/drawing/2014/main" id="{263E6DC5-0945-7FE6-773D-DAA60D450043}"/>
              </a:ext>
            </a:extLst>
          </p:cNvPr>
          <p:cNvSpPr>
            <a:spLocks noGrp="1"/>
          </p:cNvSpPr>
          <p:nvPr>
            <p:ph idx="1"/>
          </p:nvPr>
        </p:nvSpPr>
        <p:spPr>
          <a:xfrm>
            <a:off x="838200" y="1353593"/>
            <a:ext cx="10515600" cy="478663"/>
          </a:xfrm>
        </p:spPr>
        <p:txBody>
          <a:bodyPr/>
          <a:lstStyle/>
          <a:p>
            <a:pPr marL="0" indent="0">
              <a:buNone/>
            </a:pPr>
            <a:r>
              <a:rPr lang="en-US" b="1">
                <a:solidFill>
                  <a:schemeClr val="accent1"/>
                </a:solidFill>
              </a:rPr>
              <a:t>Durability of responses</a:t>
            </a:r>
          </a:p>
        </p:txBody>
      </p:sp>
      <p:sp>
        <p:nvSpPr>
          <p:cNvPr id="4" name="Footer Placeholder 3">
            <a:extLst>
              <a:ext uri="{FF2B5EF4-FFF2-40B4-BE49-F238E27FC236}">
                <a16:creationId xmlns:a16="http://schemas.microsoft.com/office/drawing/2014/main" id="{D27385B5-58DA-F8AB-6B18-507114F1FCC0}"/>
              </a:ext>
            </a:extLst>
          </p:cNvPr>
          <p:cNvSpPr>
            <a:spLocks noGrp="1"/>
          </p:cNvSpPr>
          <p:nvPr>
            <p:ph type="ftr" sz="quarter" idx="10"/>
          </p:nvPr>
        </p:nvSpPr>
        <p:spPr/>
        <p:txBody>
          <a:bodyPr/>
          <a:lstStyle/>
          <a:p>
            <a:r>
              <a:rPr lang="en-US" sz="1000"/>
              <a:t>DOCR, duration of complete response; DOR, duration of response; NR, not reached; OS, overall survival; PFS, progression-free survival; TTNT, time to next therapy.</a:t>
            </a:r>
            <a:br>
              <a:rPr lang="en-US" sz="1000"/>
            </a:br>
            <a:r>
              <a:rPr lang="en-US" sz="1000"/>
              <a:t>Bartlett NL, et al. ASH 2022. Abstract 610.</a:t>
            </a:r>
          </a:p>
        </p:txBody>
      </p:sp>
      <p:graphicFrame>
        <p:nvGraphicFramePr>
          <p:cNvPr id="5" name="Table 4">
            <a:extLst>
              <a:ext uri="{FF2B5EF4-FFF2-40B4-BE49-F238E27FC236}">
                <a16:creationId xmlns:a16="http://schemas.microsoft.com/office/drawing/2014/main" id="{6B9D4FDE-3E7C-75EE-B518-570B4EAAE5B9}"/>
              </a:ext>
            </a:extLst>
          </p:cNvPr>
          <p:cNvGraphicFramePr>
            <a:graphicFrameLocks noGrp="1"/>
          </p:cNvGraphicFramePr>
          <p:nvPr>
            <p:extLst>
              <p:ext uri="{D42A27DB-BD31-4B8C-83A1-F6EECF244321}">
                <p14:modId xmlns:p14="http://schemas.microsoft.com/office/powerpoint/2010/main" val="1424329930"/>
              </p:ext>
            </p:extLst>
          </p:nvPr>
        </p:nvGraphicFramePr>
        <p:xfrm>
          <a:off x="838200" y="1866820"/>
          <a:ext cx="5879592" cy="3602477"/>
        </p:xfrm>
        <a:graphic>
          <a:graphicData uri="http://schemas.openxmlformats.org/drawingml/2006/table">
            <a:tbl>
              <a:tblPr firstRow="1" bandRow="1">
                <a:tableStyleId>{B301B821-A1FF-4177-AEE7-76D212191A09}</a:tableStyleId>
              </a:tblPr>
              <a:tblGrid>
                <a:gridCol w="4465320">
                  <a:extLst>
                    <a:ext uri="{9D8B030D-6E8A-4147-A177-3AD203B41FA5}">
                      <a16:colId xmlns:a16="http://schemas.microsoft.com/office/drawing/2014/main" val="3380497439"/>
                    </a:ext>
                  </a:extLst>
                </a:gridCol>
                <a:gridCol w="1414272">
                  <a:extLst>
                    <a:ext uri="{9D8B030D-6E8A-4147-A177-3AD203B41FA5}">
                      <a16:colId xmlns:a16="http://schemas.microsoft.com/office/drawing/2014/main" val="2979400351"/>
                    </a:ext>
                  </a:extLst>
                </a:gridCol>
              </a:tblGrid>
              <a:tr h="45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Efficacy endpoint by investigator assessment</a:t>
                      </a:r>
                      <a:endParaRPr lang="en-US" sz="15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3343" marR="163343" marT="98431" marB="984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N=90</a:t>
                      </a:r>
                      <a:endParaRPr lang="en-US" sz="15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Median DOR, months (range), n=70</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24-month DOR (95% CI)</a:t>
                      </a:r>
                      <a:endParaRPr lang="en-US" sz="15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NR (21-NR)</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53% (38–68)</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Median DOCR, months (range), n=54</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24-month DOCR (95% CI)</a:t>
                      </a:r>
                      <a:endParaRPr lang="en-US" sz="15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NR (21-NR)</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63% (38–88)</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65344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Median PFS, months (range)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24-month PFS (95% CI)</a:t>
                      </a:r>
                      <a:endParaRPr lang="en-US" sz="15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NR (21-NR)</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48% (36–60)</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65344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Median TTNT, months (range)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24-month TTNT (95% CI)</a:t>
                      </a:r>
                      <a:endParaRPr lang="en-US" sz="15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NR (21-NR)</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56% (45–67)</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8438048"/>
                  </a:ext>
                </a:extLst>
              </a:tr>
              <a:tr h="65344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Median OS, months (range)</a:t>
                      </a:r>
                      <a:br>
                        <a:rPr lang="en-US" sz="1500" b="1" baseline="0">
                          <a:solidFill>
                            <a:schemeClr val="tx1"/>
                          </a:solidFill>
                          <a:effectLst/>
                          <a:latin typeface="Arial" panose="020B0604020202020204" pitchFamily="34" charset="0"/>
                          <a:cs typeface="Arial" panose="020B0604020202020204" pitchFamily="34" charset="0"/>
                        </a:rPr>
                      </a:br>
                      <a:r>
                        <a:rPr lang="en-US" sz="15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24-month OS (95% CI)</a:t>
                      </a:r>
                      <a:endParaRPr lang="en-US" sz="15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NR (21-NR)</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87% (80–94)</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689126"/>
                  </a:ext>
                </a:extLst>
              </a:tr>
            </a:tbl>
          </a:graphicData>
        </a:graphic>
      </p:graphicFrame>
      <p:graphicFrame>
        <p:nvGraphicFramePr>
          <p:cNvPr id="6" name="Table 5">
            <a:extLst>
              <a:ext uri="{FF2B5EF4-FFF2-40B4-BE49-F238E27FC236}">
                <a16:creationId xmlns:a16="http://schemas.microsoft.com/office/drawing/2014/main" id="{1A908472-6894-B067-C3B2-7891377B5A84}"/>
              </a:ext>
            </a:extLst>
          </p:cNvPr>
          <p:cNvGraphicFramePr>
            <a:graphicFrameLocks noGrp="1"/>
          </p:cNvGraphicFramePr>
          <p:nvPr>
            <p:extLst>
              <p:ext uri="{D42A27DB-BD31-4B8C-83A1-F6EECF244321}">
                <p14:modId xmlns:p14="http://schemas.microsoft.com/office/powerpoint/2010/main" val="317086794"/>
              </p:ext>
            </p:extLst>
          </p:nvPr>
        </p:nvGraphicFramePr>
        <p:xfrm>
          <a:off x="6850226" y="1870276"/>
          <a:ext cx="4806628" cy="478664"/>
        </p:xfrm>
        <a:graphic>
          <a:graphicData uri="http://schemas.openxmlformats.org/drawingml/2006/table">
            <a:tbl>
              <a:tblPr firstRow="1" bandRow="1">
                <a:tableStyleId>{B301B821-A1FF-4177-AEE7-76D212191A09}</a:tableStyleId>
              </a:tblPr>
              <a:tblGrid>
                <a:gridCol w="4806628">
                  <a:extLst>
                    <a:ext uri="{9D8B030D-6E8A-4147-A177-3AD203B41FA5}">
                      <a16:colId xmlns:a16="http://schemas.microsoft.com/office/drawing/2014/main" val="3380497439"/>
                    </a:ext>
                  </a:extLst>
                </a:gridCol>
              </a:tblGrid>
              <a:tr h="478664">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DOR and DOCR</a:t>
                      </a:r>
                      <a:endParaRPr lang="en-US" sz="1500">
                        <a:solidFill>
                          <a:schemeClr val="bg1"/>
                        </a:solidFill>
                        <a:effectLst/>
                        <a:latin typeface="Arial" panose="020B060402020202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45151242"/>
                  </a:ext>
                </a:extLst>
              </a:tr>
            </a:tbl>
          </a:graphicData>
        </a:graphic>
      </p:graphicFrame>
      <p:graphicFrame>
        <p:nvGraphicFramePr>
          <p:cNvPr id="7" name="Table 6">
            <a:extLst>
              <a:ext uri="{FF2B5EF4-FFF2-40B4-BE49-F238E27FC236}">
                <a16:creationId xmlns:a16="http://schemas.microsoft.com/office/drawing/2014/main" id="{BCF6744C-BADF-22F7-D8B2-4E4AD99A0E56}"/>
              </a:ext>
            </a:extLst>
          </p:cNvPr>
          <p:cNvGraphicFramePr>
            <a:graphicFrameLocks noGrp="1"/>
          </p:cNvGraphicFramePr>
          <p:nvPr>
            <p:extLst>
              <p:ext uri="{D42A27DB-BD31-4B8C-83A1-F6EECF244321}">
                <p14:modId xmlns:p14="http://schemas.microsoft.com/office/powerpoint/2010/main" val="2335918240"/>
              </p:ext>
            </p:extLst>
          </p:nvPr>
        </p:nvGraphicFramePr>
        <p:xfrm>
          <a:off x="838200" y="5469169"/>
          <a:ext cx="10818654" cy="478664"/>
        </p:xfrm>
        <a:graphic>
          <a:graphicData uri="http://schemas.openxmlformats.org/drawingml/2006/table">
            <a:tbl>
              <a:tblPr firstRow="1" bandRow="1">
                <a:tableStyleId>{B301B821-A1FF-4177-AEE7-76D212191A09}</a:tableStyleId>
              </a:tblPr>
              <a:tblGrid>
                <a:gridCol w="10818654">
                  <a:extLst>
                    <a:ext uri="{9D8B030D-6E8A-4147-A177-3AD203B41FA5}">
                      <a16:colId xmlns:a16="http://schemas.microsoft.com/office/drawing/2014/main" val="3380497439"/>
                    </a:ext>
                  </a:extLst>
                </a:gridCol>
              </a:tblGrid>
              <a:tr h="478664">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Durable responses: majority of patients in remission after 2 years</a:t>
                      </a:r>
                      <a:endParaRPr lang="en-US" sz="1500">
                        <a:solidFill>
                          <a:schemeClr val="bg1"/>
                        </a:solidFill>
                        <a:effectLst/>
                        <a:latin typeface="Arial" panose="020B060402020202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45151242"/>
                  </a:ext>
                </a:extLst>
              </a:tr>
            </a:tbl>
          </a:graphicData>
        </a:graphic>
      </p:graphicFrame>
      <p:pic>
        <p:nvPicPr>
          <p:cNvPr id="8" name="Picture 7">
            <a:extLst>
              <a:ext uri="{FF2B5EF4-FFF2-40B4-BE49-F238E27FC236}">
                <a16:creationId xmlns:a16="http://schemas.microsoft.com/office/drawing/2014/main" id="{23C9422F-B10B-2CCF-5BCA-C8A3367D5291}"/>
              </a:ext>
            </a:extLst>
          </p:cNvPr>
          <p:cNvPicPr>
            <a:picLocks noChangeAspect="1"/>
          </p:cNvPicPr>
          <p:nvPr/>
        </p:nvPicPr>
        <p:blipFill rotWithShape="1">
          <a:blip r:embed="rId3"/>
          <a:srcRect l="50495" t="32442" r="2910" b="16489"/>
          <a:stretch/>
        </p:blipFill>
        <p:spPr>
          <a:xfrm>
            <a:off x="6850226" y="2455544"/>
            <a:ext cx="4844502" cy="2907021"/>
          </a:xfrm>
          <a:prstGeom prst="rect">
            <a:avLst/>
          </a:prstGeom>
          <a:noFill/>
        </p:spPr>
      </p:pic>
    </p:spTree>
    <p:extLst>
      <p:ext uri="{BB962C8B-B14F-4D97-AF65-F5344CB8AC3E}">
        <p14:creationId xmlns:p14="http://schemas.microsoft.com/office/powerpoint/2010/main" val="1811400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7EDC-E36C-E1AB-078A-190BAB4E03F6}"/>
              </a:ext>
            </a:extLst>
          </p:cNvPr>
          <p:cNvSpPr>
            <a:spLocks noGrp="1"/>
          </p:cNvSpPr>
          <p:nvPr>
            <p:ph type="title"/>
          </p:nvPr>
        </p:nvSpPr>
        <p:spPr>
          <a:xfrm>
            <a:off x="693234" y="313726"/>
            <a:ext cx="10515600" cy="1123407"/>
          </a:xfrm>
        </p:spPr>
        <p:txBody>
          <a:bodyPr/>
          <a:lstStyle/>
          <a:p>
            <a:r>
              <a:rPr lang="en-US" err="1"/>
              <a:t>Mosunetuzumab</a:t>
            </a:r>
            <a:r>
              <a:rPr lang="en-US"/>
              <a:t> Safety</a:t>
            </a:r>
          </a:p>
        </p:txBody>
      </p:sp>
      <p:sp>
        <p:nvSpPr>
          <p:cNvPr id="8" name="Content Placeholder 7">
            <a:extLst>
              <a:ext uri="{FF2B5EF4-FFF2-40B4-BE49-F238E27FC236}">
                <a16:creationId xmlns:a16="http://schemas.microsoft.com/office/drawing/2014/main" id="{C076ACA3-C3E7-094A-37EE-3A1834557446}"/>
              </a:ext>
            </a:extLst>
          </p:cNvPr>
          <p:cNvSpPr>
            <a:spLocks noGrp="1"/>
          </p:cNvSpPr>
          <p:nvPr>
            <p:ph sz="half" idx="1"/>
          </p:nvPr>
        </p:nvSpPr>
        <p:spPr>
          <a:xfrm>
            <a:off x="693234" y="1430655"/>
            <a:ext cx="2785946" cy="328076"/>
          </a:xfrm>
        </p:spPr>
        <p:txBody>
          <a:bodyPr>
            <a:normAutofit lnSpcReduction="10000"/>
          </a:bodyPr>
          <a:lstStyle/>
          <a:p>
            <a:pPr marL="0" indent="0">
              <a:buNone/>
            </a:pPr>
            <a:r>
              <a:rPr lang="en-US" sz="1800" b="1">
                <a:solidFill>
                  <a:schemeClr val="accent1"/>
                </a:solidFill>
              </a:rPr>
              <a:t>Safety profile</a:t>
            </a:r>
          </a:p>
        </p:txBody>
      </p:sp>
      <p:sp>
        <p:nvSpPr>
          <p:cNvPr id="9" name="Content Placeholder 8">
            <a:extLst>
              <a:ext uri="{FF2B5EF4-FFF2-40B4-BE49-F238E27FC236}">
                <a16:creationId xmlns:a16="http://schemas.microsoft.com/office/drawing/2014/main" id="{04E1FBB8-BFFF-24F7-1C30-6A623ED52D0C}"/>
              </a:ext>
            </a:extLst>
          </p:cNvPr>
          <p:cNvSpPr>
            <a:spLocks noGrp="1"/>
          </p:cNvSpPr>
          <p:nvPr>
            <p:ph sz="half" idx="2"/>
          </p:nvPr>
        </p:nvSpPr>
        <p:spPr>
          <a:xfrm>
            <a:off x="3588947" y="1430655"/>
            <a:ext cx="3386328" cy="328076"/>
          </a:xfrm>
        </p:spPr>
        <p:txBody>
          <a:bodyPr>
            <a:normAutofit lnSpcReduction="10000"/>
          </a:bodyPr>
          <a:lstStyle/>
          <a:p>
            <a:pPr marL="0" indent="0">
              <a:buNone/>
            </a:pPr>
            <a:r>
              <a:rPr lang="en-US" sz="1800" b="1">
                <a:solidFill>
                  <a:schemeClr val="accent1"/>
                </a:solidFill>
              </a:rPr>
              <a:t>CRS summary</a:t>
            </a:r>
          </a:p>
        </p:txBody>
      </p:sp>
      <p:sp>
        <p:nvSpPr>
          <p:cNvPr id="4" name="Footer Placeholder 3">
            <a:extLst>
              <a:ext uri="{FF2B5EF4-FFF2-40B4-BE49-F238E27FC236}">
                <a16:creationId xmlns:a16="http://schemas.microsoft.com/office/drawing/2014/main" id="{AC88DB55-89F8-8F88-60E5-1F462DDA268D}"/>
              </a:ext>
            </a:extLst>
          </p:cNvPr>
          <p:cNvSpPr>
            <a:spLocks noGrp="1"/>
          </p:cNvSpPr>
          <p:nvPr>
            <p:ph type="ftr" sz="quarter" idx="10"/>
          </p:nvPr>
        </p:nvSpPr>
        <p:spPr/>
        <p:txBody>
          <a:bodyPr/>
          <a:lstStyle/>
          <a:p>
            <a:r>
              <a:rPr lang="en-US" sz="1000"/>
              <a:t>ASTCT, American Society for Transplantation and Cellular Therapy; C, cycle; CRS, cytokine release syndrome; D, day; FL, follicular lymphoma</a:t>
            </a:r>
            <a:br>
              <a:rPr lang="en-US" sz="1000"/>
            </a:br>
            <a:r>
              <a:rPr lang="en-US" sz="1000"/>
              <a:t>Bartlett NL, et al. ASH 2022. Abstract 610.</a:t>
            </a:r>
          </a:p>
        </p:txBody>
      </p:sp>
      <p:graphicFrame>
        <p:nvGraphicFramePr>
          <p:cNvPr id="10" name="Table 9">
            <a:extLst>
              <a:ext uri="{FF2B5EF4-FFF2-40B4-BE49-F238E27FC236}">
                <a16:creationId xmlns:a16="http://schemas.microsoft.com/office/drawing/2014/main" id="{87C03E4A-0207-E0F2-310C-470B727E502C}"/>
              </a:ext>
            </a:extLst>
          </p:cNvPr>
          <p:cNvGraphicFramePr>
            <a:graphicFrameLocks noGrp="1"/>
          </p:cNvGraphicFramePr>
          <p:nvPr>
            <p:extLst>
              <p:ext uri="{D42A27DB-BD31-4B8C-83A1-F6EECF244321}">
                <p14:modId xmlns:p14="http://schemas.microsoft.com/office/powerpoint/2010/main" val="2660675940"/>
              </p:ext>
            </p:extLst>
          </p:nvPr>
        </p:nvGraphicFramePr>
        <p:xfrm>
          <a:off x="693234" y="1764462"/>
          <a:ext cx="2785946" cy="3377574"/>
        </p:xfrm>
        <a:graphic>
          <a:graphicData uri="http://schemas.openxmlformats.org/drawingml/2006/table">
            <a:tbl>
              <a:tblPr firstRow="1" bandRow="1">
                <a:tableStyleId>{B301B821-A1FF-4177-AEE7-76D212191A09}</a:tableStyleId>
              </a:tblPr>
              <a:tblGrid>
                <a:gridCol w="2094571">
                  <a:extLst>
                    <a:ext uri="{9D8B030D-6E8A-4147-A177-3AD203B41FA5}">
                      <a16:colId xmlns:a16="http://schemas.microsoft.com/office/drawing/2014/main" val="3380497439"/>
                    </a:ext>
                  </a:extLst>
                </a:gridCol>
                <a:gridCol w="691375">
                  <a:extLst>
                    <a:ext uri="{9D8B030D-6E8A-4147-A177-3AD203B41FA5}">
                      <a16:colId xmlns:a16="http://schemas.microsoft.com/office/drawing/2014/main" val="2979400351"/>
                    </a:ext>
                  </a:extLst>
                </a:gridCol>
              </a:tblGrid>
              <a:tr h="376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rial" panose="020B0604020202020204" pitchFamily="34" charset="0"/>
                          <a:cs typeface="Arial" panose="020B0604020202020204" pitchFamily="34" charset="0"/>
                        </a:rPr>
                        <a:t>Adverse events (AEs)</a:t>
                      </a:r>
                      <a:endParaRPr lang="en-US" sz="12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3343" marR="163343" marT="98431" marB="984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rial" panose="020B0604020202020204" pitchFamily="34" charset="0"/>
                          <a:cs typeface="Arial" panose="020B0604020202020204" pitchFamily="34" charset="0"/>
                        </a:rPr>
                        <a:t>N=90</a:t>
                      </a:r>
                      <a:endParaRPr lang="en-US" sz="12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baseline="0">
                          <a:solidFill>
                            <a:schemeClr val="tx1"/>
                          </a:solidFill>
                          <a:effectLst/>
                          <a:latin typeface="Arial" panose="020B0604020202020204" pitchFamily="34" charset="0"/>
                          <a:cs typeface="Arial" panose="020B0604020202020204" pitchFamily="34" charset="0"/>
                        </a:rPr>
                        <a:t>AE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baseline="0" err="1">
                          <a:solidFill>
                            <a:schemeClr val="tx1"/>
                          </a:solidFill>
                          <a:effectLst/>
                          <a:latin typeface="Arial" panose="020B0604020202020204" pitchFamily="34" charset="0"/>
                          <a:ea typeface="Calibri" panose="020F0502020204030204" pitchFamily="34" charset="0"/>
                          <a:cs typeface="Arial" panose="020B0604020202020204" pitchFamily="34" charset="0"/>
                        </a:rPr>
                        <a:t>Mosunetuzumab</a:t>
                      </a: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related</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100%</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92%</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baseline="0">
                          <a:solidFill>
                            <a:schemeClr val="tx1"/>
                          </a:solidFill>
                          <a:effectLst/>
                          <a:latin typeface="Arial" panose="020B0604020202020204" pitchFamily="34" charset="0"/>
                          <a:cs typeface="Arial" panose="020B0604020202020204" pitchFamily="34" charset="0"/>
                        </a:rPr>
                        <a:t>Grade 3/4 AE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baseline="0" err="1">
                          <a:solidFill>
                            <a:schemeClr val="tx1"/>
                          </a:solidFill>
                          <a:effectLst/>
                          <a:latin typeface="Arial" panose="020B0604020202020204" pitchFamily="34" charset="0"/>
                          <a:ea typeface="Calibri" panose="020F0502020204030204" pitchFamily="34" charset="0"/>
                          <a:cs typeface="Arial" panose="020B0604020202020204" pitchFamily="34" charset="0"/>
                        </a:rPr>
                        <a:t>Mosunetuzumab</a:t>
                      </a: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related</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70%</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51%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65344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baseline="0">
                          <a:solidFill>
                            <a:schemeClr val="tx1"/>
                          </a:solidFill>
                          <a:effectLst/>
                          <a:latin typeface="Arial" panose="020B0604020202020204" pitchFamily="34" charset="0"/>
                          <a:cs typeface="Arial" panose="020B0604020202020204" pitchFamily="34" charset="0"/>
                        </a:rPr>
                        <a:t>Serious AE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baseline="0" err="1">
                          <a:solidFill>
                            <a:schemeClr val="tx1"/>
                          </a:solidFill>
                          <a:effectLst/>
                          <a:latin typeface="Arial" panose="020B0604020202020204" pitchFamily="34" charset="0"/>
                          <a:ea typeface="Calibri" panose="020F0502020204030204" pitchFamily="34" charset="0"/>
                          <a:cs typeface="Arial" panose="020B0604020202020204" pitchFamily="34" charset="0"/>
                        </a:rPr>
                        <a:t>Mosunetuzumab</a:t>
                      </a: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related</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47%</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33%</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65344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baseline="0">
                          <a:solidFill>
                            <a:schemeClr val="tx1"/>
                          </a:solidFill>
                          <a:effectLst/>
                          <a:latin typeface="Arial" panose="020B0604020202020204" pitchFamily="34" charset="0"/>
                          <a:cs typeface="Arial" panose="020B0604020202020204" pitchFamily="34" charset="0"/>
                        </a:rPr>
                        <a:t>Grade 5 (fatal) AE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baseline="0" err="1">
                          <a:solidFill>
                            <a:schemeClr val="tx1"/>
                          </a:solidFill>
                          <a:effectLst/>
                          <a:latin typeface="Arial" panose="020B0604020202020204" pitchFamily="34" charset="0"/>
                          <a:ea typeface="Calibri" panose="020F0502020204030204" pitchFamily="34" charset="0"/>
                          <a:cs typeface="Arial" panose="020B0604020202020204" pitchFamily="34" charset="0"/>
                        </a:rPr>
                        <a:t>Mosunetuzumab</a:t>
                      </a: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related</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2%</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0</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8438048"/>
                  </a:ext>
                </a:extLst>
              </a:tr>
              <a:tr h="65344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baseline="0">
                          <a:solidFill>
                            <a:schemeClr val="tx1"/>
                          </a:solidFill>
                          <a:effectLst/>
                          <a:latin typeface="Arial" panose="020B0604020202020204" pitchFamily="34" charset="0"/>
                          <a:cs typeface="Arial" panose="020B0604020202020204" pitchFamily="34" charset="0"/>
                        </a:rPr>
                        <a:t>AE leading to treatment</a:t>
                      </a:r>
                      <a:br>
                        <a:rPr lang="en-US" sz="1200" b="1" baseline="0">
                          <a:solidFill>
                            <a:schemeClr val="tx1"/>
                          </a:solidFill>
                          <a:effectLst/>
                          <a:latin typeface="Arial" panose="020B0604020202020204" pitchFamily="34" charset="0"/>
                          <a:cs typeface="Arial" panose="020B0604020202020204" pitchFamily="34" charset="0"/>
                        </a:rPr>
                      </a:br>
                      <a:r>
                        <a:rPr lang="en-US" sz="1200" b="1" baseline="0">
                          <a:solidFill>
                            <a:schemeClr val="tx1"/>
                          </a:solidFill>
                          <a:effectLst/>
                          <a:latin typeface="Arial" panose="020B0604020202020204" pitchFamily="34" charset="0"/>
                          <a:cs typeface="Arial" panose="020B0604020202020204" pitchFamily="34" charset="0"/>
                        </a:rPr>
                        <a:t>discontinuation</a:t>
                      </a:r>
                      <a:br>
                        <a:rPr lang="en-US" sz="1200" b="1" baseline="0">
                          <a:solidFill>
                            <a:schemeClr val="tx1"/>
                          </a:solidFill>
                          <a:effectLst/>
                          <a:latin typeface="Arial" panose="020B0604020202020204" pitchFamily="34" charset="0"/>
                          <a:cs typeface="Arial" panose="020B0604020202020204" pitchFamily="34" charset="0"/>
                        </a:rPr>
                      </a:b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baseline="0" err="1">
                          <a:solidFill>
                            <a:schemeClr val="tx1"/>
                          </a:solidFill>
                          <a:effectLst/>
                          <a:latin typeface="Arial" panose="020B0604020202020204" pitchFamily="34" charset="0"/>
                          <a:ea typeface="Calibri" panose="020F0502020204030204" pitchFamily="34" charset="0"/>
                          <a:cs typeface="Arial" panose="020B0604020202020204" pitchFamily="34" charset="0"/>
                        </a:rPr>
                        <a:t>Mosunetuzumab</a:t>
                      </a: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related</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4%</a:t>
                      </a:r>
                      <a:endParaRPr lang="en-US" sz="1200" baseline="30000">
                        <a:solidFill>
                          <a:schemeClr val="tx1"/>
                        </a:solidFill>
                        <a:effectLst/>
                        <a:latin typeface="Arial" panose="020B0604020202020204" pitchFamily="34" charset="0"/>
                        <a:cs typeface="Arial" panose="020B0604020202020204" pitchFamily="34" charset="0"/>
                      </a:endParaRPr>
                    </a:p>
                    <a:p>
                      <a:pPr marL="0" marR="0" algn="ctr">
                        <a:lnSpc>
                          <a:spcPct val="114000"/>
                        </a:lnSpc>
                        <a:spcBef>
                          <a:spcPts val="0"/>
                        </a:spcBef>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689126"/>
                  </a:ext>
                </a:extLst>
              </a:tr>
            </a:tbl>
          </a:graphicData>
        </a:graphic>
      </p:graphicFrame>
      <p:graphicFrame>
        <p:nvGraphicFramePr>
          <p:cNvPr id="11" name="Table 10">
            <a:extLst>
              <a:ext uri="{FF2B5EF4-FFF2-40B4-BE49-F238E27FC236}">
                <a16:creationId xmlns:a16="http://schemas.microsoft.com/office/drawing/2014/main" id="{26056346-2450-8A6B-26C5-A9377FA4CBA1}"/>
              </a:ext>
            </a:extLst>
          </p:cNvPr>
          <p:cNvGraphicFramePr>
            <a:graphicFrameLocks noGrp="1"/>
          </p:cNvGraphicFramePr>
          <p:nvPr>
            <p:extLst>
              <p:ext uri="{D42A27DB-BD31-4B8C-83A1-F6EECF244321}">
                <p14:modId xmlns:p14="http://schemas.microsoft.com/office/powerpoint/2010/main" val="340678420"/>
              </p:ext>
            </p:extLst>
          </p:nvPr>
        </p:nvGraphicFramePr>
        <p:xfrm>
          <a:off x="3588947" y="1764462"/>
          <a:ext cx="4052014" cy="3350719"/>
        </p:xfrm>
        <a:graphic>
          <a:graphicData uri="http://schemas.openxmlformats.org/drawingml/2006/table">
            <a:tbl>
              <a:tblPr firstRow="1" bandRow="1">
                <a:tableStyleId>{B301B821-A1FF-4177-AEE7-76D212191A09}</a:tableStyleId>
              </a:tblPr>
              <a:tblGrid>
                <a:gridCol w="3055168">
                  <a:extLst>
                    <a:ext uri="{9D8B030D-6E8A-4147-A177-3AD203B41FA5}">
                      <a16:colId xmlns:a16="http://schemas.microsoft.com/office/drawing/2014/main" val="3380497439"/>
                    </a:ext>
                  </a:extLst>
                </a:gridCol>
                <a:gridCol w="996846">
                  <a:extLst>
                    <a:ext uri="{9D8B030D-6E8A-4147-A177-3AD203B41FA5}">
                      <a16:colId xmlns:a16="http://schemas.microsoft.com/office/drawing/2014/main" val="2979400351"/>
                    </a:ext>
                  </a:extLst>
                </a:gridCol>
              </a:tblGrid>
              <a:tr h="376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rial" panose="020B0604020202020204" pitchFamily="34" charset="0"/>
                          <a:cs typeface="Arial" panose="020B0604020202020204" pitchFamily="34" charset="0"/>
                        </a:rPr>
                        <a:t>CRS by ASTCT criteria</a:t>
                      </a:r>
                      <a:endParaRPr lang="en-US" sz="1200" b="1" i="0" baseline="30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3343" marR="163343" marT="98431" marB="984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rial" panose="020B0604020202020204" pitchFamily="34" charset="0"/>
                          <a:cs typeface="Arial" panose="020B0604020202020204" pitchFamily="34" charset="0"/>
                        </a:rPr>
                        <a:t>N=90</a:t>
                      </a:r>
                      <a:endParaRPr lang="en-US" sz="12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267762">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cs typeface="Arial" panose="020B0604020202020204" pitchFamily="34" charset="0"/>
                        </a:rPr>
                        <a:t>CRS (any grade)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1</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2</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3</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4</a:t>
                      </a:r>
                    </a:p>
                  </a:txBody>
                  <a:tcPr marL="138716" marR="47276" marT="0"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44%</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26%</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17%</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1%</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0" marB="1005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cs typeface="Arial" panose="020B0604020202020204" pitchFamily="34" charset="0"/>
                        </a:rPr>
                        <a:t>Median time to CRS onset, hours (range)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C1D1</a:t>
                      </a:r>
                      <a:b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C1D15</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5.2 (1.2–2.4)</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27 (0.1–391)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251755">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cs typeface="Arial" panose="020B0604020202020204" pitchFamily="34" charset="0"/>
                        </a:rPr>
                        <a:t>Median CRS duration, days (range)</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3 (1–29)</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24344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Corticosteroids for CRS management</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11%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8438048"/>
                  </a:ext>
                </a:extLst>
              </a:tr>
              <a:tr h="25013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Tocilizumab for CRS management</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8%</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689126"/>
                  </a:ext>
                </a:extLst>
              </a:tr>
              <a:tr h="183041">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Events resolved</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100%</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20522038"/>
                  </a:ext>
                </a:extLst>
              </a:tr>
            </a:tbl>
          </a:graphicData>
        </a:graphic>
      </p:graphicFrame>
      <p:graphicFrame>
        <p:nvGraphicFramePr>
          <p:cNvPr id="14" name="Table 13">
            <a:extLst>
              <a:ext uri="{FF2B5EF4-FFF2-40B4-BE49-F238E27FC236}">
                <a16:creationId xmlns:a16="http://schemas.microsoft.com/office/drawing/2014/main" id="{36A734F8-F783-07C3-888D-1C0B68A8F033}"/>
              </a:ext>
            </a:extLst>
          </p:cNvPr>
          <p:cNvGraphicFramePr>
            <a:graphicFrameLocks noGrp="1"/>
          </p:cNvGraphicFramePr>
          <p:nvPr>
            <p:extLst>
              <p:ext uri="{D42A27DB-BD31-4B8C-83A1-F6EECF244321}">
                <p14:modId xmlns:p14="http://schemas.microsoft.com/office/powerpoint/2010/main" val="2724985130"/>
              </p:ext>
            </p:extLst>
          </p:nvPr>
        </p:nvGraphicFramePr>
        <p:xfrm>
          <a:off x="7750728" y="1758731"/>
          <a:ext cx="3891776" cy="333376"/>
        </p:xfrm>
        <a:graphic>
          <a:graphicData uri="http://schemas.openxmlformats.org/drawingml/2006/table">
            <a:tbl>
              <a:tblPr firstRow="1" bandRow="1">
                <a:tableStyleId>{B301B821-A1FF-4177-AEE7-76D212191A09}</a:tableStyleId>
              </a:tblPr>
              <a:tblGrid>
                <a:gridCol w="3891776">
                  <a:extLst>
                    <a:ext uri="{9D8B030D-6E8A-4147-A177-3AD203B41FA5}">
                      <a16:colId xmlns:a16="http://schemas.microsoft.com/office/drawing/2014/main" val="3380497439"/>
                    </a:ext>
                  </a:extLst>
                </a:gridCol>
              </a:tblGrid>
              <a:tr h="328077">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CRS by cycle and grade</a:t>
                      </a:r>
                      <a:endParaRPr lang="en-US" sz="1500">
                        <a:solidFill>
                          <a:schemeClr val="bg1"/>
                        </a:solidFill>
                        <a:effectLst/>
                        <a:latin typeface="Arial" panose="020B060402020202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45151242"/>
                  </a:ext>
                </a:extLst>
              </a:tr>
            </a:tbl>
          </a:graphicData>
        </a:graphic>
      </p:graphicFrame>
      <p:graphicFrame>
        <p:nvGraphicFramePr>
          <p:cNvPr id="15" name="Table 14">
            <a:extLst>
              <a:ext uri="{FF2B5EF4-FFF2-40B4-BE49-F238E27FC236}">
                <a16:creationId xmlns:a16="http://schemas.microsoft.com/office/drawing/2014/main" id="{12F54360-2F21-9D06-F32F-108B1B5992D3}"/>
              </a:ext>
            </a:extLst>
          </p:cNvPr>
          <p:cNvGraphicFramePr>
            <a:graphicFrameLocks noGrp="1"/>
          </p:cNvGraphicFramePr>
          <p:nvPr>
            <p:extLst>
              <p:ext uri="{D42A27DB-BD31-4B8C-83A1-F6EECF244321}">
                <p14:modId xmlns:p14="http://schemas.microsoft.com/office/powerpoint/2010/main" val="4061166347"/>
              </p:ext>
            </p:extLst>
          </p:nvPr>
        </p:nvGraphicFramePr>
        <p:xfrm>
          <a:off x="693234" y="5170013"/>
          <a:ext cx="10949270" cy="614225"/>
        </p:xfrm>
        <a:graphic>
          <a:graphicData uri="http://schemas.openxmlformats.org/drawingml/2006/table">
            <a:tbl>
              <a:tblPr firstRow="1" bandRow="1">
                <a:tableStyleId>{B301B821-A1FF-4177-AEE7-76D212191A09}</a:tableStyleId>
              </a:tblPr>
              <a:tblGrid>
                <a:gridCol w="10949270">
                  <a:extLst>
                    <a:ext uri="{9D8B030D-6E8A-4147-A177-3AD203B41FA5}">
                      <a16:colId xmlns:a16="http://schemas.microsoft.com/office/drawing/2014/main" val="3380497439"/>
                    </a:ext>
                  </a:extLst>
                </a:gridCol>
              </a:tblGrid>
              <a:tr h="614225">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CRS was predominantly low grade and during Cycle 1</a:t>
                      </a:r>
                    </a:p>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All CRS events resolved; no new events were reported with 10 months of additional follow-up</a:t>
                      </a: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45151242"/>
                  </a:ext>
                </a:extLst>
              </a:tr>
            </a:tbl>
          </a:graphicData>
        </a:graphic>
      </p:graphicFrame>
      <p:pic>
        <p:nvPicPr>
          <p:cNvPr id="16" name="Picture 15">
            <a:extLst>
              <a:ext uri="{FF2B5EF4-FFF2-40B4-BE49-F238E27FC236}">
                <a16:creationId xmlns:a16="http://schemas.microsoft.com/office/drawing/2014/main" id="{11ED65E1-7F01-3837-8A25-C15D766A9AA7}"/>
              </a:ext>
            </a:extLst>
          </p:cNvPr>
          <p:cNvPicPr>
            <a:picLocks noChangeAspect="1"/>
          </p:cNvPicPr>
          <p:nvPr/>
        </p:nvPicPr>
        <p:blipFill>
          <a:blip r:embed="rId3"/>
          <a:srcRect l="46610" t="26224" r="2043" b="14234"/>
          <a:stretch/>
        </p:blipFill>
        <p:spPr>
          <a:xfrm>
            <a:off x="7750728" y="2362242"/>
            <a:ext cx="3891776" cy="2252546"/>
          </a:xfrm>
          <a:prstGeom prst="rect">
            <a:avLst/>
          </a:prstGeom>
        </p:spPr>
      </p:pic>
    </p:spTree>
    <p:extLst>
      <p:ext uri="{BB962C8B-B14F-4D97-AF65-F5344CB8AC3E}">
        <p14:creationId xmlns:p14="http://schemas.microsoft.com/office/powerpoint/2010/main" val="209065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00A7-4995-6ABC-31F3-EEC69FBDF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B122E-CB1F-08E3-8846-797966833927}"/>
              </a:ext>
            </a:extLst>
          </p:cNvPr>
          <p:cNvSpPr>
            <a:spLocks noGrp="1"/>
          </p:cNvSpPr>
          <p:nvPr>
            <p:ph type="title"/>
          </p:nvPr>
        </p:nvSpPr>
        <p:spPr>
          <a:xfrm>
            <a:off x="838200" y="365125"/>
            <a:ext cx="10515600" cy="1103975"/>
          </a:xfrm>
        </p:spPr>
        <p:txBody>
          <a:bodyPr/>
          <a:lstStyle/>
          <a:p>
            <a:r>
              <a:rPr lang="en-US" dirty="0" err="1"/>
              <a:t>Mosunetuzumab</a:t>
            </a:r>
            <a:r>
              <a:rPr lang="en-US" dirty="0"/>
              <a:t>: Long-Term 3-Year Follow-up</a:t>
            </a:r>
          </a:p>
        </p:txBody>
      </p:sp>
      <p:sp>
        <p:nvSpPr>
          <p:cNvPr id="4" name="Footer Placeholder 3">
            <a:extLst>
              <a:ext uri="{FF2B5EF4-FFF2-40B4-BE49-F238E27FC236}">
                <a16:creationId xmlns:a16="http://schemas.microsoft.com/office/drawing/2014/main" id="{3B2C880D-EEA7-1B66-08F0-D1B51D0AEFBB}"/>
              </a:ext>
            </a:extLst>
          </p:cNvPr>
          <p:cNvSpPr>
            <a:spLocks noGrp="1"/>
          </p:cNvSpPr>
          <p:nvPr>
            <p:ph type="ftr" sz="quarter" idx="10"/>
          </p:nvPr>
        </p:nvSpPr>
        <p:spPr>
          <a:xfrm>
            <a:off x="1416735" y="6054437"/>
            <a:ext cx="10651322" cy="803564"/>
          </a:xfrm>
        </p:spPr>
        <p:txBody>
          <a:bodyPr/>
          <a:lstStyle/>
          <a:p>
            <a:r>
              <a:rPr lang="en-US" sz="1000" dirty="0"/>
              <a:t>CR, complete response; FL, follicular lymphoma; </a:t>
            </a:r>
            <a:r>
              <a:rPr lang="en-US" dirty="0" err="1"/>
              <a:t>mOS</a:t>
            </a:r>
            <a:r>
              <a:rPr lang="en-US" dirty="0"/>
              <a:t>, median overall survival; </a:t>
            </a:r>
            <a:r>
              <a:rPr lang="en-US" dirty="0" err="1"/>
              <a:t>mPFS</a:t>
            </a:r>
            <a:r>
              <a:rPr lang="en-US" dirty="0"/>
              <a:t>, median progression-free survival; </a:t>
            </a:r>
            <a:r>
              <a:rPr lang="en-US" sz="1000" dirty="0"/>
              <a:t>ORR, </a:t>
            </a:r>
            <a:r>
              <a:rPr lang="en-US" dirty="0"/>
              <a:t>overall</a:t>
            </a:r>
            <a:r>
              <a:rPr lang="en-US" sz="1000" dirty="0"/>
              <a:t> response rate; R/R, relapsed/refractory</a:t>
            </a:r>
            <a:r>
              <a:rPr lang="en-US" dirty="0"/>
              <a:t>.</a:t>
            </a:r>
            <a:br>
              <a:rPr lang="en-US" sz="1000" dirty="0"/>
            </a:br>
            <a:r>
              <a:rPr lang="en-US" sz="1000" dirty="0"/>
              <a:t>Sehn LH, et al. </a:t>
            </a:r>
            <a:r>
              <a:rPr lang="en-US" sz="1000" i="1" dirty="0"/>
              <a:t>Blood. </a:t>
            </a:r>
            <a:r>
              <a:rPr lang="en-US" sz="1000" dirty="0"/>
              <a:t>2025;145(7):708-719.</a:t>
            </a:r>
            <a:br>
              <a:rPr lang="en-US" sz="1000" dirty="0"/>
            </a:br>
            <a:endParaRPr lang="en-US" sz="1000" dirty="0"/>
          </a:p>
        </p:txBody>
      </p:sp>
      <p:graphicFrame>
        <p:nvGraphicFramePr>
          <p:cNvPr id="10" name="Table 9">
            <a:extLst>
              <a:ext uri="{FF2B5EF4-FFF2-40B4-BE49-F238E27FC236}">
                <a16:creationId xmlns:a16="http://schemas.microsoft.com/office/drawing/2014/main" id="{BD847B40-204E-708A-BA55-69D47D3B79EA}"/>
              </a:ext>
            </a:extLst>
          </p:cNvPr>
          <p:cNvGraphicFramePr>
            <a:graphicFrameLocks noGrp="1"/>
          </p:cNvGraphicFramePr>
          <p:nvPr/>
        </p:nvGraphicFramePr>
        <p:xfrm>
          <a:off x="838200" y="2049008"/>
          <a:ext cx="10065774" cy="3425969"/>
        </p:xfrm>
        <a:graphic>
          <a:graphicData uri="http://schemas.openxmlformats.org/drawingml/2006/table">
            <a:tbl>
              <a:tblPr firstRow="1" bandRow="1">
                <a:tableStyleId>{B301B821-A1FF-4177-AEE7-76D212191A09}</a:tableStyleId>
              </a:tblPr>
              <a:tblGrid>
                <a:gridCol w="7948387">
                  <a:extLst>
                    <a:ext uri="{9D8B030D-6E8A-4147-A177-3AD203B41FA5}">
                      <a16:colId xmlns:a16="http://schemas.microsoft.com/office/drawing/2014/main" val="3380497439"/>
                    </a:ext>
                  </a:extLst>
                </a:gridCol>
                <a:gridCol w="2117387">
                  <a:extLst>
                    <a:ext uri="{9D8B030D-6E8A-4147-A177-3AD203B41FA5}">
                      <a16:colId xmlns:a16="http://schemas.microsoft.com/office/drawing/2014/main" val="2979400351"/>
                    </a:ext>
                  </a:extLst>
                </a:gridCol>
              </a:tblGrid>
              <a:tr h="45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effectLst/>
                          <a:latin typeface="Arial" panose="020B0604020202020204" pitchFamily="34" charset="0"/>
                          <a:cs typeface="Arial" panose="020B0604020202020204" pitchFamily="34" charset="0"/>
                        </a:rPr>
                        <a:t>Median follow-up: 37.4 months</a:t>
                      </a:r>
                      <a:endParaRPr lang="en-US" sz="15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3343" marR="163343" marT="98431" marB="984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effectLst/>
                          <a:latin typeface="Arial" panose="020B0604020202020204" pitchFamily="34" charset="0"/>
                          <a:cs typeface="Arial" panose="020B0604020202020204" pitchFamily="34" charset="0"/>
                        </a:rPr>
                        <a:t>N = 90</a:t>
                      </a:r>
                      <a:endParaRPr lang="en-US" sz="15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dirty="0">
                          <a:solidFill>
                            <a:schemeClr val="tx1"/>
                          </a:solidFill>
                          <a:effectLst/>
                          <a:latin typeface="Arial" panose="020B0604020202020204" pitchFamily="34" charset="0"/>
                          <a:cs typeface="Arial" panose="020B0604020202020204" pitchFamily="34" charset="0"/>
                        </a:rPr>
                        <a:t>ORR, %</a:t>
                      </a:r>
                      <a:endPar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77.8</a:t>
                      </a: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dirty="0">
                          <a:solidFill>
                            <a:schemeClr val="tx1"/>
                          </a:solidFill>
                          <a:effectLst/>
                          <a:latin typeface="Arial" panose="020B0604020202020204" pitchFamily="34" charset="0"/>
                          <a:cs typeface="Arial" panose="020B0604020202020204" pitchFamily="34" charset="0"/>
                        </a:rPr>
                        <a:t>CR</a:t>
                      </a:r>
                      <a:r>
                        <a:rPr lang="en-US" sz="1500" b="1" baseline="0" dirty="0">
                          <a:solidFill>
                            <a:schemeClr val="tx1"/>
                          </a:solidFill>
                          <a:effectLst/>
                          <a:latin typeface="Arial" panose="020B0604020202020204" pitchFamily="34" charset="0"/>
                          <a:cs typeface="Arial" panose="020B0604020202020204" pitchFamily="34" charset="0"/>
                        </a:rPr>
                        <a:t>, %</a:t>
                      </a:r>
                      <a:endPar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dirty="0">
                          <a:solidFill>
                            <a:schemeClr val="tx1"/>
                          </a:solidFill>
                          <a:effectLst/>
                          <a:latin typeface="Arial" panose="020B0604020202020204" pitchFamily="34" charset="0"/>
                          <a:cs typeface="Arial" panose="020B0604020202020204" pitchFamily="34" charset="0"/>
                        </a:rPr>
                        <a:t>60.0</a:t>
                      </a:r>
                      <a:endPar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21528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Median duration of response, months</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35.9</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Estimated 36-month OS rate, %</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82.4</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6718463"/>
                  </a:ext>
                </a:extLst>
              </a:tr>
              <a:tr h="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mOS</a:t>
                      </a:r>
                      <a:r>
                        <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months</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Not reached</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8665641"/>
                  </a:ext>
                </a:extLst>
              </a:tr>
              <a:tr h="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mPFS</a:t>
                      </a:r>
                      <a:r>
                        <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months</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24.0</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80135461"/>
                  </a:ext>
                </a:extLst>
              </a:tr>
              <a:tr h="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Median time to CD19+ B-cell recovery, months</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18.4</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52423510"/>
                  </a:ext>
                </a:extLst>
              </a:tr>
              <a:tr h="377548">
                <a:tc gridSpan="2">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dirty="0">
                          <a:solidFill>
                            <a:schemeClr val="bg1"/>
                          </a:solidFill>
                          <a:effectLst/>
                          <a:latin typeface="Arial" panose="020B0604020202020204" pitchFamily="34" charset="0"/>
                          <a:cs typeface="Arial" panose="020B0604020202020204" pitchFamily="34" charset="0"/>
                        </a:rPr>
                        <a:t>Three-year follow-up of </a:t>
                      </a:r>
                      <a:r>
                        <a:rPr lang="en-US" sz="1500" b="1" dirty="0" err="1">
                          <a:solidFill>
                            <a:schemeClr val="bg1"/>
                          </a:solidFill>
                          <a:effectLst/>
                          <a:latin typeface="Arial" panose="020B0604020202020204" pitchFamily="34" charset="0"/>
                          <a:cs typeface="Arial" panose="020B0604020202020204" pitchFamily="34" charset="0"/>
                        </a:rPr>
                        <a:t>mosunetuzumab</a:t>
                      </a:r>
                      <a:r>
                        <a:rPr lang="en-US" sz="1500" b="1" dirty="0">
                          <a:solidFill>
                            <a:schemeClr val="bg1"/>
                          </a:solidFill>
                          <a:effectLst/>
                          <a:latin typeface="Arial" panose="020B0604020202020204" pitchFamily="34" charset="0"/>
                          <a:cs typeface="Arial" panose="020B0604020202020204" pitchFamily="34" charset="0"/>
                        </a:rPr>
                        <a:t> in R/R FL after ≥2 prior therapies showed long-lasting remissions and meaningful survival outcomes, and manageable safety with no long-term concerns</a:t>
                      </a:r>
                      <a:endParaRPr lang="en-US" sz="1500" baseline="30000" dirty="0">
                        <a:solidFill>
                          <a:schemeClr val="bg1"/>
                        </a:solidFill>
                        <a:effectLst/>
                        <a:latin typeface="Arial" panose="020B060402020202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5151242"/>
                  </a:ext>
                </a:extLst>
              </a:tr>
            </a:tbl>
          </a:graphicData>
        </a:graphic>
      </p:graphicFrame>
    </p:spTree>
    <p:extLst>
      <p:ext uri="{BB962C8B-B14F-4D97-AF65-F5344CB8AC3E}">
        <p14:creationId xmlns:p14="http://schemas.microsoft.com/office/powerpoint/2010/main" val="251817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bwMode="auto">
          <a:xfrm>
            <a:off x="1983341" y="531745"/>
            <a:ext cx="8225316" cy="761603"/>
          </a:xfrm>
          <a:prstGeom prst="rect">
            <a:avLst/>
          </a:prstGeom>
          <a:noFill/>
          <a:ln w="9525">
            <a:noFill/>
            <a:miter lim="800000"/>
            <a:headEnd/>
            <a:tailEnd/>
          </a:ln>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3600">
                <a:solidFill>
                  <a:schemeClr val="accent2"/>
                </a:solidFill>
                <a:ea typeface="+mj-ea"/>
                <a:cs typeface="Arial" panose="020B0604020202020204" pitchFamily="34" charset="0"/>
              </a:rPr>
              <a:t>DISCLOSURE OF UNLABELED USE</a:t>
            </a:r>
          </a:p>
        </p:txBody>
      </p:sp>
      <p:sp>
        <p:nvSpPr>
          <p:cNvPr id="10242" name="Subtitle 2"/>
          <p:cNvSpPr txBox="1">
            <a:spLocks/>
          </p:cNvSpPr>
          <p:nvPr/>
        </p:nvSpPr>
        <p:spPr bwMode="auto">
          <a:xfrm>
            <a:off x="1320800" y="1472361"/>
            <a:ext cx="9550400" cy="20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a:t>This activity may contain discussion of published and/or investigational uses of agents that are not indicated by the FDA. The planners of this activity do not recommend the use of any agent outside of the labeled indications. </a:t>
            </a:r>
          </a:p>
          <a:p>
            <a:pPr algn="ctr" eaLnBrk="1" hangingPunct="1"/>
            <a:endParaRPr lang="en-US" sz="1799"/>
          </a:p>
          <a:p>
            <a:pPr algn="ctr" eaLnBrk="1" hangingPunct="1"/>
            <a:r>
              <a:rPr lang="en-US" sz="1799"/>
              <a:t>The opinions expressed in the activity are those of the faculty and do not necessarily represent the views of the planners. Please refer to the official prescribing information for each product for discussion of approved indications, contraindications, and warnings.</a:t>
            </a:r>
          </a:p>
        </p:txBody>
      </p:sp>
      <p:sp>
        <p:nvSpPr>
          <p:cNvPr id="8" name="Title 6"/>
          <p:cNvSpPr txBox="1">
            <a:spLocks/>
          </p:cNvSpPr>
          <p:nvPr/>
        </p:nvSpPr>
        <p:spPr bwMode="auto">
          <a:xfrm>
            <a:off x="1983342" y="3667594"/>
            <a:ext cx="8225316" cy="761603"/>
          </a:xfrm>
          <a:prstGeom prst="rect">
            <a:avLst/>
          </a:prstGeom>
          <a:noFill/>
          <a:ln w="9525">
            <a:noFill/>
            <a:miter lim="800000"/>
            <a:headEnd/>
            <a:tailEnd/>
          </a:ln>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3600">
                <a:solidFill>
                  <a:schemeClr val="accent2"/>
                </a:solidFill>
                <a:ea typeface="+mj-ea"/>
                <a:cs typeface="Arial" panose="020B0604020202020204" pitchFamily="34" charset="0"/>
              </a:rPr>
              <a:t>USAGE RIGHTS</a:t>
            </a:r>
          </a:p>
        </p:txBody>
      </p:sp>
      <p:sp>
        <p:nvSpPr>
          <p:cNvPr id="10244" name="Subtitle 2"/>
          <p:cNvSpPr txBox="1">
            <a:spLocks/>
          </p:cNvSpPr>
          <p:nvPr/>
        </p:nvSpPr>
        <p:spPr bwMode="auto">
          <a:xfrm>
            <a:off x="1320800" y="4366685"/>
            <a:ext cx="9550399" cy="1777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a:cs typeface="Arial" charset="0"/>
              </a:rPr>
              <a:t>This slide deck is provided for educational purposes and individual slides may be</a:t>
            </a:r>
          </a:p>
          <a:p>
            <a:pPr algn="ctr" eaLnBrk="1" hangingPunct="1"/>
            <a:r>
              <a:rPr lang="en-US" sz="1799">
                <a:cs typeface="Arial" charset="0"/>
              </a:rPr>
              <a:t>used for personal, non-commercial presentations only if the content and references</a:t>
            </a:r>
          </a:p>
          <a:p>
            <a:pPr algn="ctr" eaLnBrk="1" hangingPunct="1"/>
            <a:r>
              <a:rPr lang="en-US" sz="1799">
                <a:cs typeface="Arial" charset="0"/>
              </a:rPr>
              <a:t>remain unchanged. No part of this slide deck may be published in print or</a:t>
            </a:r>
          </a:p>
          <a:p>
            <a:pPr algn="ctr" eaLnBrk="1" hangingPunct="1"/>
            <a:r>
              <a:rPr lang="en-US" sz="1799">
                <a:cs typeface="Arial" charset="0"/>
              </a:rPr>
              <a:t>electronically as a promotional or certified educational activity without prior written</a:t>
            </a:r>
          </a:p>
          <a:p>
            <a:pPr algn="ctr" eaLnBrk="1" hangingPunct="1"/>
            <a:r>
              <a:rPr lang="en-US" sz="1799">
                <a:cs typeface="Arial" charset="0"/>
              </a:rPr>
              <a:t>permission from AXIS. Additional terms may apply. See Terms of Service on</a:t>
            </a:r>
          </a:p>
          <a:p>
            <a:pPr algn="ctr" eaLnBrk="1" hangingPunct="1"/>
            <a:r>
              <a:rPr lang="en-US" sz="1799">
                <a:cs typeface="Arial" charset="0"/>
              </a:rPr>
              <a:t>www.axismeded.com for details.</a:t>
            </a:r>
          </a:p>
        </p:txBody>
      </p:sp>
    </p:spTree>
    <p:extLst>
      <p:ext uri="{BB962C8B-B14F-4D97-AF65-F5344CB8AC3E}">
        <p14:creationId xmlns:p14="http://schemas.microsoft.com/office/powerpoint/2010/main" val="97950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A4DCC6-EBF8-85E4-7298-B55961032743}"/>
              </a:ext>
            </a:extLst>
          </p:cNvPr>
          <p:cNvSpPr>
            <a:spLocks noGrp="1"/>
          </p:cNvSpPr>
          <p:nvPr>
            <p:ph type="title"/>
          </p:nvPr>
        </p:nvSpPr>
        <p:spPr>
          <a:xfrm>
            <a:off x="838200" y="365125"/>
            <a:ext cx="10515600" cy="1325563"/>
          </a:xfrm>
        </p:spPr>
        <p:txBody>
          <a:bodyPr/>
          <a:lstStyle/>
          <a:p>
            <a:r>
              <a:rPr lang="en-US" err="1"/>
              <a:t>Mosunetuzumab</a:t>
            </a:r>
            <a:r>
              <a:rPr lang="en-US"/>
              <a:t> FDA Approval</a:t>
            </a:r>
          </a:p>
        </p:txBody>
      </p:sp>
      <p:sp>
        <p:nvSpPr>
          <p:cNvPr id="4" name="Content Placeholder 3">
            <a:extLst>
              <a:ext uri="{FF2B5EF4-FFF2-40B4-BE49-F238E27FC236}">
                <a16:creationId xmlns:a16="http://schemas.microsoft.com/office/drawing/2014/main" id="{2A07AA7B-5AB4-0801-09E1-9CDBE9607AEA}"/>
              </a:ext>
            </a:extLst>
          </p:cNvPr>
          <p:cNvSpPr>
            <a:spLocks noGrp="1"/>
          </p:cNvSpPr>
          <p:nvPr>
            <p:ph sz="half" idx="1"/>
          </p:nvPr>
        </p:nvSpPr>
        <p:spPr>
          <a:xfrm>
            <a:off x="838200" y="1580297"/>
            <a:ext cx="5257800" cy="4510259"/>
          </a:xfrm>
        </p:spPr>
        <p:txBody>
          <a:bodyPr>
            <a:noAutofit/>
          </a:bodyPr>
          <a:lstStyle/>
          <a:p>
            <a:r>
              <a:rPr lang="en-US" sz="2000"/>
              <a:t>On December 22, 2022, the FDA granted accelerated approval to </a:t>
            </a:r>
            <a:r>
              <a:rPr lang="en-US" sz="2000" err="1"/>
              <a:t>mosunetuzumab-axgb</a:t>
            </a:r>
            <a:r>
              <a:rPr lang="en-US" sz="2000"/>
              <a:t>, a bispecific CD20-directed CD3 T-cell engager for adult patients with relapsed or refractory follicular lymphoma after 2 or more lines of systemic therapy</a:t>
            </a:r>
          </a:p>
          <a:p>
            <a:r>
              <a:rPr lang="en-US" sz="2000" err="1"/>
              <a:t>Mosunetuzumab-axgb</a:t>
            </a:r>
            <a:r>
              <a:rPr lang="en-US" sz="2000"/>
              <a:t> was evaluated in GO29781, an open-label, multicenter, multi-cohort study</a:t>
            </a:r>
          </a:p>
          <a:p>
            <a:r>
              <a:rPr lang="en-US" sz="2000"/>
              <a:t>The efficacy population consisted of 90 patients with relapsed or refractory follicular lymphoma who had received at least 2 prior lines of systemic therapy, including an anti-CD20 monoclonal antibody and an alkylating agent</a:t>
            </a:r>
          </a:p>
        </p:txBody>
      </p:sp>
      <p:sp>
        <p:nvSpPr>
          <p:cNvPr id="5" name="Content Placeholder 4">
            <a:extLst>
              <a:ext uri="{FF2B5EF4-FFF2-40B4-BE49-F238E27FC236}">
                <a16:creationId xmlns:a16="http://schemas.microsoft.com/office/drawing/2014/main" id="{A4C5E826-4628-67FC-2E80-D83910AB88C7}"/>
              </a:ext>
            </a:extLst>
          </p:cNvPr>
          <p:cNvSpPr>
            <a:spLocks noGrp="1"/>
          </p:cNvSpPr>
          <p:nvPr>
            <p:ph sz="half" idx="2"/>
          </p:nvPr>
        </p:nvSpPr>
        <p:spPr>
          <a:xfrm>
            <a:off x="6096000" y="1598864"/>
            <a:ext cx="5597913" cy="4229100"/>
          </a:xfrm>
        </p:spPr>
        <p:txBody>
          <a:bodyPr>
            <a:normAutofit/>
          </a:bodyPr>
          <a:lstStyle/>
          <a:p>
            <a:pPr>
              <a:lnSpc>
                <a:spcPct val="110000"/>
              </a:lnSpc>
            </a:pPr>
            <a:r>
              <a:rPr lang="en-US" sz="2000"/>
              <a:t>The prescribing information has a Boxed Warning for serious or life-threatening cytokine release syndrome</a:t>
            </a:r>
          </a:p>
          <a:p>
            <a:pPr>
              <a:lnSpc>
                <a:spcPct val="110000"/>
              </a:lnSpc>
            </a:pPr>
            <a:r>
              <a:rPr lang="en-US" sz="2000"/>
              <a:t>Warnings and precautions include neurologic toxicity, infections, </a:t>
            </a:r>
            <a:r>
              <a:rPr lang="en-US" sz="2000" err="1"/>
              <a:t>cytopenias</a:t>
            </a:r>
            <a:r>
              <a:rPr lang="en-US" sz="2000"/>
              <a:t>, and tumor flare</a:t>
            </a:r>
          </a:p>
        </p:txBody>
      </p:sp>
      <p:sp>
        <p:nvSpPr>
          <p:cNvPr id="2" name="TextBox 1">
            <a:extLst>
              <a:ext uri="{FF2B5EF4-FFF2-40B4-BE49-F238E27FC236}">
                <a16:creationId xmlns:a16="http://schemas.microsoft.com/office/drawing/2014/main" id="{70615958-72B7-32A3-677C-8A5E50627A80}"/>
              </a:ext>
            </a:extLst>
          </p:cNvPr>
          <p:cNvSpPr txBox="1"/>
          <p:nvPr/>
        </p:nvSpPr>
        <p:spPr>
          <a:xfrm>
            <a:off x="1473185" y="6246654"/>
            <a:ext cx="10302501" cy="400110"/>
          </a:xfrm>
          <a:prstGeom prst="rect">
            <a:avLst/>
          </a:prstGeom>
          <a:noFill/>
        </p:spPr>
        <p:txBody>
          <a:bodyPr wrap="square" rtlCol="0">
            <a:spAutoFit/>
          </a:bodyPr>
          <a:lstStyle/>
          <a:p>
            <a:r>
              <a:rPr lang="en-US" sz="1000"/>
              <a:t>FDA, US Food and Drug Administration.</a:t>
            </a:r>
          </a:p>
          <a:p>
            <a:r>
              <a:rPr lang="en-US" sz="1000"/>
              <a:t>FDA.gov. https://www.fda.gov/drugs/resources-information-approved-drugs/fda-grants-accelerated-approval-mosunetuzumab-axgb-relapsed-or-refractory-follicular-lymphoma</a:t>
            </a:r>
          </a:p>
        </p:txBody>
      </p:sp>
    </p:spTree>
    <p:extLst>
      <p:ext uri="{BB962C8B-B14F-4D97-AF65-F5344CB8AC3E}">
        <p14:creationId xmlns:p14="http://schemas.microsoft.com/office/powerpoint/2010/main" val="316857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C55F68-B466-3956-8799-109328245420}"/>
              </a:ext>
            </a:extLst>
          </p:cNvPr>
          <p:cNvPicPr>
            <a:picLocks noChangeAspect="1"/>
          </p:cNvPicPr>
          <p:nvPr/>
        </p:nvPicPr>
        <p:blipFill>
          <a:blip r:embed="rId3"/>
          <a:srcRect t="11994" r="1350"/>
          <a:stretch/>
        </p:blipFill>
        <p:spPr>
          <a:xfrm>
            <a:off x="1341426" y="1309353"/>
            <a:ext cx="9631374" cy="4596859"/>
          </a:xfrm>
          <a:prstGeom prst="rect">
            <a:avLst/>
          </a:prstGeom>
          <a:noFill/>
        </p:spPr>
      </p:pic>
      <p:sp>
        <p:nvSpPr>
          <p:cNvPr id="9" name="Title 2">
            <a:extLst>
              <a:ext uri="{FF2B5EF4-FFF2-40B4-BE49-F238E27FC236}">
                <a16:creationId xmlns:a16="http://schemas.microsoft.com/office/drawing/2014/main" id="{D65E0239-9072-627F-8A73-A30C14D0F695}"/>
              </a:ext>
            </a:extLst>
          </p:cNvPr>
          <p:cNvSpPr>
            <a:spLocks noGrp="1"/>
          </p:cNvSpPr>
          <p:nvPr>
            <p:ph type="title"/>
          </p:nvPr>
        </p:nvSpPr>
        <p:spPr>
          <a:xfrm>
            <a:off x="838200" y="365126"/>
            <a:ext cx="10515600" cy="944228"/>
          </a:xfrm>
        </p:spPr>
        <p:txBody>
          <a:bodyPr/>
          <a:lstStyle/>
          <a:p>
            <a:r>
              <a:rPr lang="en-US" err="1"/>
              <a:t>Epcoritamab</a:t>
            </a:r>
            <a:r>
              <a:rPr lang="en-US"/>
              <a:t>: EPCORE NHL-1</a:t>
            </a:r>
          </a:p>
        </p:txBody>
      </p:sp>
      <p:sp>
        <p:nvSpPr>
          <p:cNvPr id="2" name="TextBox 1">
            <a:extLst>
              <a:ext uri="{FF2B5EF4-FFF2-40B4-BE49-F238E27FC236}">
                <a16:creationId xmlns:a16="http://schemas.microsoft.com/office/drawing/2014/main" id="{5FF01DCB-F14B-0CC5-70F5-B45469A2A51B}"/>
              </a:ext>
            </a:extLst>
          </p:cNvPr>
          <p:cNvSpPr txBox="1"/>
          <p:nvPr/>
        </p:nvSpPr>
        <p:spPr>
          <a:xfrm>
            <a:off x="1341427" y="6101410"/>
            <a:ext cx="10251860" cy="784830"/>
          </a:xfrm>
          <a:prstGeom prst="rect">
            <a:avLst/>
          </a:prstGeom>
          <a:noFill/>
        </p:spPr>
        <p:txBody>
          <a:bodyPr wrap="square" rtlCol="0">
            <a:spAutoFit/>
          </a:bodyPr>
          <a:lstStyle/>
          <a:p>
            <a:pPr lvl="0" eaLnBrk="1" fontAlgn="auto" hangingPunct="1">
              <a:spcBef>
                <a:spcPts val="0"/>
              </a:spcBef>
              <a:spcAft>
                <a:spcPts val="0"/>
              </a:spcAft>
              <a:defRPr/>
            </a:pPr>
            <a: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t>C, cycle; CAR T, chimeric antigen receptor T cells; CR, complete response; CRS, cytokine release syndrome; CT, computed tomography; D, day;  DOR, duration of response</a:t>
            </a:r>
            <a:r>
              <a:rPr lang="en-US" sz="900" spc="-20">
                <a:solidFill>
                  <a:srgbClr val="3A3A3A"/>
                </a:solidFill>
                <a:ea typeface="Calibri" panose="020F0502020204030204" pitchFamily="34" charset="0"/>
                <a:cs typeface="Arial" panose="020B0604020202020204" pitchFamily="34" charset="0"/>
              </a:rPr>
              <a:t>; ECOG PS, Eastern Cooperative Oncology Group performance status; FDG, fluorodeoxyglucose; FL</a:t>
            </a:r>
            <a: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t>, follicular lymphoma; </a:t>
            </a:r>
            <a:r>
              <a:rPr lang="en-US" sz="9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mAb</a:t>
            </a:r>
            <a: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t>, monoclonal antibody; MRD, minimal residual disease; NHL, non-Hodgkin lymphoma; ORR, overall response rate; OS, overall survival; PET, positron emission tomography; PD, progressive disease; PFS, progression-free survival; QW, once weekly; Q2W, every 2 weeks; Q4W, every 4 weeks; R/R, relapsed/refractory; RP2D, recommended phase II dose; SC, subcutaneous; SUD, step-up dose; TTR, time to relapse; </a:t>
            </a:r>
            <a:r>
              <a:rPr lang="en-US" sz="9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wk</a:t>
            </a:r>
            <a: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t>, week.</a:t>
            </a:r>
            <a:b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t>Linton KM, et al. </a:t>
            </a:r>
            <a:r>
              <a:rPr lang="en-US" sz="9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Trans Cell </a:t>
            </a:r>
            <a:r>
              <a:rPr lang="en-US" sz="900" i="1"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Ther</a:t>
            </a:r>
            <a:r>
              <a:rPr lang="en-US" sz="9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 </a:t>
            </a:r>
            <a: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t>2024;30(2):S33-S34.</a:t>
            </a:r>
            <a:endParaRPr lang="en-US" sz="9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988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3C2C0-EB72-745A-86B3-5FCCEF5386F3}"/>
              </a:ext>
            </a:extLst>
          </p:cNvPr>
          <p:cNvSpPr>
            <a:spLocks noGrp="1"/>
          </p:cNvSpPr>
          <p:nvPr>
            <p:ph type="title"/>
          </p:nvPr>
        </p:nvSpPr>
        <p:spPr>
          <a:xfrm>
            <a:off x="838200" y="365126"/>
            <a:ext cx="10515600" cy="856818"/>
          </a:xfrm>
        </p:spPr>
        <p:txBody>
          <a:bodyPr/>
          <a:lstStyle/>
          <a:p>
            <a:r>
              <a:rPr lang="en-US" err="1"/>
              <a:t>Epcoritamab</a:t>
            </a:r>
            <a:r>
              <a:rPr lang="en-US"/>
              <a:t> Response</a:t>
            </a:r>
          </a:p>
        </p:txBody>
      </p:sp>
      <p:sp>
        <p:nvSpPr>
          <p:cNvPr id="7" name="Content Placeholder 6">
            <a:extLst>
              <a:ext uri="{FF2B5EF4-FFF2-40B4-BE49-F238E27FC236}">
                <a16:creationId xmlns:a16="http://schemas.microsoft.com/office/drawing/2014/main" id="{679E6169-EBC1-66D8-22C8-B4F0FC6C061D}"/>
              </a:ext>
            </a:extLst>
          </p:cNvPr>
          <p:cNvSpPr>
            <a:spLocks noGrp="1"/>
          </p:cNvSpPr>
          <p:nvPr>
            <p:ph sz="half" idx="2"/>
          </p:nvPr>
        </p:nvSpPr>
        <p:spPr>
          <a:xfrm>
            <a:off x="6770649" y="1999203"/>
            <a:ext cx="4583151" cy="3835344"/>
          </a:xfrm>
        </p:spPr>
        <p:txBody>
          <a:bodyPr>
            <a:normAutofit/>
          </a:bodyPr>
          <a:lstStyle/>
          <a:p>
            <a:r>
              <a:rPr lang="en-US" sz="2400"/>
              <a:t>At 6 months in C1 OPT, an estimated 86% of patients with CR remained in CR</a:t>
            </a:r>
          </a:p>
          <a:p>
            <a:r>
              <a:rPr lang="en-US" sz="2400"/>
              <a:t>No impact on time to response in C1 OPT</a:t>
            </a:r>
          </a:p>
          <a:p>
            <a:pPr lvl="1"/>
            <a:r>
              <a:rPr lang="en-US" sz="2000" b="1"/>
              <a:t>Median time to response </a:t>
            </a:r>
            <a:r>
              <a:rPr lang="en-US" sz="2000"/>
              <a:t>was 1.4 months in both </a:t>
            </a:r>
            <a:r>
              <a:rPr lang="en-US" sz="2000" err="1"/>
              <a:t>cohorts</a:t>
            </a:r>
            <a:r>
              <a:rPr lang="en-US" sz="2000" baseline="30000" err="1"/>
              <a:t>c</a:t>
            </a:r>
            <a:endParaRPr lang="en-US" sz="2000" baseline="30000"/>
          </a:p>
          <a:p>
            <a:pPr lvl="1"/>
            <a:r>
              <a:rPr lang="en-US" sz="2000" b="1"/>
              <a:t>Median time to complete response </a:t>
            </a:r>
            <a:r>
              <a:rPr lang="en-US" sz="2000"/>
              <a:t>was 1.5 months in both </a:t>
            </a:r>
            <a:r>
              <a:rPr lang="en-US" sz="2000" err="1"/>
              <a:t>cohorts</a:t>
            </a:r>
            <a:r>
              <a:rPr lang="en-US" sz="2000" baseline="30000" err="1"/>
              <a:t>d</a:t>
            </a:r>
            <a:endParaRPr lang="en-US" sz="2000" baseline="30000"/>
          </a:p>
        </p:txBody>
      </p:sp>
      <p:pic>
        <p:nvPicPr>
          <p:cNvPr id="4" name="Picture 3">
            <a:extLst>
              <a:ext uri="{FF2B5EF4-FFF2-40B4-BE49-F238E27FC236}">
                <a16:creationId xmlns:a16="http://schemas.microsoft.com/office/drawing/2014/main" id="{4066EDAE-E4E8-8603-EF63-2C771068D6B6}"/>
              </a:ext>
            </a:extLst>
          </p:cNvPr>
          <p:cNvPicPr>
            <a:picLocks noChangeAspect="1"/>
          </p:cNvPicPr>
          <p:nvPr/>
        </p:nvPicPr>
        <p:blipFill>
          <a:blip r:embed="rId3"/>
          <a:srcRect t="28930" r="43329" b="33086"/>
          <a:stretch/>
        </p:blipFill>
        <p:spPr>
          <a:xfrm>
            <a:off x="1091606" y="1785734"/>
            <a:ext cx="5004394" cy="2152185"/>
          </a:xfrm>
          <a:prstGeom prst="rect">
            <a:avLst/>
          </a:prstGeom>
        </p:spPr>
      </p:pic>
      <p:sp>
        <p:nvSpPr>
          <p:cNvPr id="5" name="TextBox 4">
            <a:extLst>
              <a:ext uri="{FF2B5EF4-FFF2-40B4-BE49-F238E27FC236}">
                <a16:creationId xmlns:a16="http://schemas.microsoft.com/office/drawing/2014/main" id="{0ED1F377-2733-6DBB-7CC3-D4DBE592E274}"/>
              </a:ext>
            </a:extLst>
          </p:cNvPr>
          <p:cNvSpPr txBox="1"/>
          <p:nvPr/>
        </p:nvSpPr>
        <p:spPr>
          <a:xfrm>
            <a:off x="1248938" y="6094328"/>
            <a:ext cx="109430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CR was complete metabolic response (</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ie</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PET negativity).</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baseline="30000" err="1">
                <a:solidFill>
                  <a:srgbClr val="3A3A3A"/>
                </a:solidFill>
                <a:effectLst/>
                <a:latin typeface="Arial" panose="020B0604020202020204" pitchFamily="34" charset="0"/>
                <a:ea typeface="Calibri" panose="020F0502020204030204" pitchFamily="34" charset="0"/>
                <a:cs typeface="Arial" panose="020B0604020202020204" pitchFamily="34" charset="0"/>
              </a:rPr>
              <a:t>a</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Three</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patients (2%) were not evaluable. </a:t>
            </a:r>
            <a:r>
              <a:rPr lang="en-US" sz="1000" spc="-20" baseline="30000" err="1">
                <a:solidFill>
                  <a:srgbClr val="3A3A3A"/>
                </a:solidFill>
                <a:effectLst/>
                <a:latin typeface="Arial" panose="020B0604020202020204" pitchFamily="34" charset="0"/>
                <a:ea typeface="Calibri" panose="020F0502020204030204" pitchFamily="34" charset="0"/>
                <a:cs typeface="Arial" panose="020B0604020202020204" pitchFamily="34" charset="0"/>
              </a:rPr>
              <a:t>b</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Five</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patients (6%) were not evaluable. </a:t>
            </a:r>
            <a:r>
              <a:rPr lang="en-US" sz="1000" spc="-20" baseline="30000" err="1">
                <a:solidFill>
                  <a:srgbClr val="3A3A3A"/>
                </a:solidFill>
                <a:effectLst/>
                <a:latin typeface="Arial" panose="020B0604020202020204" pitchFamily="34" charset="0"/>
                <a:ea typeface="Calibri" panose="020F0502020204030204" pitchFamily="34" charset="0"/>
                <a:cs typeface="Arial" panose="020B0604020202020204" pitchFamily="34" charset="0"/>
              </a:rPr>
              <a:t>c</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Range</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1.2-4.4 in C1 OPTS, 1.0-3.0 in pivotal. </a:t>
            </a:r>
            <a:r>
              <a:rPr lang="en-US" sz="1000" spc="-20" baseline="30000" err="1">
                <a:solidFill>
                  <a:srgbClr val="3A3A3A"/>
                </a:solidFill>
                <a:effectLst/>
                <a:latin typeface="Arial" panose="020B0604020202020204" pitchFamily="34" charset="0"/>
                <a:ea typeface="Calibri" panose="020F0502020204030204" pitchFamily="34" charset="0"/>
                <a:cs typeface="Arial" panose="020B0604020202020204" pitchFamily="34" charset="0"/>
              </a:rPr>
              <a:t>d</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Range</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1.2-4.7 in C1 OPT, 1.2-11.1 in pivotal.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C, cycle; CR, complete response; MRD, minimal residual disease; OPT, </a:t>
            </a:r>
            <a:r>
              <a:rPr lang="en-US" sz="1000" spc="-20">
                <a:solidFill>
                  <a:srgbClr val="3A3A3A"/>
                </a:solidFill>
                <a:ea typeface="Calibri" panose="020F0502020204030204" pitchFamily="34" charset="0"/>
                <a:cs typeface="Arial" panose="020B0604020202020204" pitchFamily="34" charset="0"/>
              </a:rPr>
              <a:t>optimization; </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PBMC, peripheral blood mononuclear cell; PR, partial response.</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Linton K, et al. </a:t>
            </a:r>
            <a:r>
              <a:rPr lang="en-US" sz="1000" spc="-20">
                <a:solidFill>
                  <a:srgbClr val="3A3A3A"/>
                </a:solidFill>
                <a:ea typeface="Calibri" panose="020F0502020204030204" pitchFamily="34" charset="0"/>
                <a:cs typeface="Arial" panose="020B0604020202020204" pitchFamily="34" charset="0"/>
              </a:rPr>
              <a:t>ASH 2023. Abstract 1655.</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8367B55-6CAD-859E-D05C-7079984A9408}"/>
              </a:ext>
            </a:extLst>
          </p:cNvPr>
          <p:cNvSpPr txBox="1"/>
          <p:nvPr/>
        </p:nvSpPr>
        <p:spPr>
          <a:xfrm>
            <a:off x="960257" y="1221944"/>
            <a:ext cx="7931888" cy="400110"/>
          </a:xfrm>
          <a:prstGeom prst="rect">
            <a:avLst/>
          </a:prstGeom>
          <a:noFill/>
        </p:spPr>
        <p:txBody>
          <a:bodyPr wrap="square" rtlCol="0">
            <a:spAutoFit/>
          </a:bodyPr>
          <a:lstStyle/>
          <a:p>
            <a:r>
              <a:rPr lang="en-US" sz="2000" b="1">
                <a:solidFill>
                  <a:schemeClr val="accent1"/>
                </a:solidFill>
              </a:rPr>
              <a:t>High Rates of Complete Response and MRD Negativity</a:t>
            </a:r>
          </a:p>
        </p:txBody>
      </p:sp>
      <p:pic>
        <p:nvPicPr>
          <p:cNvPr id="8" name="Picture 7">
            <a:extLst>
              <a:ext uri="{FF2B5EF4-FFF2-40B4-BE49-F238E27FC236}">
                <a16:creationId xmlns:a16="http://schemas.microsoft.com/office/drawing/2014/main" id="{50D2E535-71F6-2709-6638-672495B26E04}"/>
              </a:ext>
            </a:extLst>
          </p:cNvPr>
          <p:cNvPicPr>
            <a:picLocks noChangeAspect="1"/>
          </p:cNvPicPr>
          <p:nvPr/>
        </p:nvPicPr>
        <p:blipFill>
          <a:blip r:embed="rId3"/>
          <a:srcRect l="56808" t="31472" r="3328" b="37356"/>
          <a:stretch/>
        </p:blipFill>
        <p:spPr>
          <a:xfrm>
            <a:off x="1825729" y="3937919"/>
            <a:ext cx="3780262" cy="1896628"/>
          </a:xfrm>
          <a:prstGeom prst="rect">
            <a:avLst/>
          </a:prstGeom>
        </p:spPr>
      </p:pic>
    </p:spTree>
    <p:extLst>
      <p:ext uri="{BB962C8B-B14F-4D97-AF65-F5344CB8AC3E}">
        <p14:creationId xmlns:p14="http://schemas.microsoft.com/office/powerpoint/2010/main" val="2528035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0F8A3-3BDF-ABC1-181F-6421090F79D1}"/>
              </a:ext>
            </a:extLst>
          </p:cNvPr>
          <p:cNvSpPr>
            <a:spLocks noGrp="1"/>
          </p:cNvSpPr>
          <p:nvPr>
            <p:ph type="title"/>
          </p:nvPr>
        </p:nvSpPr>
        <p:spPr/>
        <p:txBody>
          <a:bodyPr/>
          <a:lstStyle/>
          <a:p>
            <a:r>
              <a:rPr lang="en-US" err="1"/>
              <a:t>Epcoritamab</a:t>
            </a:r>
            <a:r>
              <a:rPr lang="en-US"/>
              <a:t> Detailed Response</a:t>
            </a:r>
          </a:p>
        </p:txBody>
      </p:sp>
      <p:pic>
        <p:nvPicPr>
          <p:cNvPr id="5" name="Picture 4">
            <a:extLst>
              <a:ext uri="{FF2B5EF4-FFF2-40B4-BE49-F238E27FC236}">
                <a16:creationId xmlns:a16="http://schemas.microsoft.com/office/drawing/2014/main" id="{B0BE423C-EDD3-BC5E-D115-BFC97775DC9D}"/>
              </a:ext>
            </a:extLst>
          </p:cNvPr>
          <p:cNvPicPr>
            <a:picLocks noChangeAspect="1"/>
          </p:cNvPicPr>
          <p:nvPr/>
        </p:nvPicPr>
        <p:blipFill>
          <a:blip r:embed="rId3"/>
          <a:srcRect t="16030" b="3750"/>
          <a:stretch/>
        </p:blipFill>
        <p:spPr>
          <a:xfrm>
            <a:off x="1486392" y="2139291"/>
            <a:ext cx="8992999" cy="3844789"/>
          </a:xfrm>
          <a:prstGeom prst="rect">
            <a:avLst/>
          </a:prstGeom>
        </p:spPr>
      </p:pic>
      <p:sp>
        <p:nvSpPr>
          <p:cNvPr id="2" name="TextBox 1">
            <a:extLst>
              <a:ext uri="{FF2B5EF4-FFF2-40B4-BE49-F238E27FC236}">
                <a16:creationId xmlns:a16="http://schemas.microsoft.com/office/drawing/2014/main" id="{20FC752E-E00E-D194-2C20-B8F77C99B39E}"/>
              </a:ext>
            </a:extLst>
          </p:cNvPr>
          <p:cNvSpPr txBox="1"/>
          <p:nvPr/>
        </p:nvSpPr>
        <p:spPr>
          <a:xfrm>
            <a:off x="1363728" y="6232628"/>
            <a:ext cx="86113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CR, complete response; ORR, overall response rate; </a:t>
            </a:r>
            <a:r>
              <a:rPr lang="en-US" sz="1000">
                <a:solidFill>
                  <a:srgbClr val="212121"/>
                </a:solidFill>
                <a:cs typeface="Arial" panose="020B0604020202020204" pitchFamily="34" charset="0"/>
              </a:rPr>
              <a:t>POD24, progression of disease within 2 years; </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PR, partial response; 3L, third-line; 4L, fourth-line.</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Linton K, et al. </a:t>
            </a:r>
            <a:r>
              <a:rPr lang="en-US" sz="1000" spc="-20">
                <a:solidFill>
                  <a:srgbClr val="3A3A3A"/>
                </a:solidFill>
                <a:ea typeface="Calibri" panose="020F0502020204030204" pitchFamily="34" charset="0"/>
                <a:cs typeface="Arial" panose="020B0604020202020204" pitchFamily="34" charset="0"/>
              </a:rPr>
              <a:t>ASH 2023. Abstract 1655.</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1189C0C-C458-EF52-1857-8781E7A54A3F}"/>
              </a:ext>
            </a:extLst>
          </p:cNvPr>
          <p:cNvSpPr txBox="1"/>
          <p:nvPr/>
        </p:nvSpPr>
        <p:spPr>
          <a:xfrm>
            <a:off x="1815180" y="1601050"/>
            <a:ext cx="8561639" cy="461665"/>
          </a:xfrm>
          <a:prstGeom prst="rect">
            <a:avLst/>
          </a:prstGeom>
          <a:noFill/>
        </p:spPr>
        <p:txBody>
          <a:bodyPr wrap="square" rtlCol="0">
            <a:spAutoFit/>
          </a:bodyPr>
          <a:lstStyle/>
          <a:p>
            <a:pPr algn="ctr"/>
            <a:r>
              <a:rPr lang="en-US" b="1">
                <a:solidFill>
                  <a:schemeClr val="accent1"/>
                </a:solidFill>
              </a:rPr>
              <a:t>ORRs and CR Rates Were High Regardless of Subgroup</a:t>
            </a:r>
          </a:p>
        </p:txBody>
      </p:sp>
    </p:spTree>
    <p:extLst>
      <p:ext uri="{BB962C8B-B14F-4D97-AF65-F5344CB8AC3E}">
        <p14:creationId xmlns:p14="http://schemas.microsoft.com/office/powerpoint/2010/main" val="213979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BC7BAE-7387-6799-9D66-4110BF174A95}"/>
              </a:ext>
            </a:extLst>
          </p:cNvPr>
          <p:cNvSpPr>
            <a:spLocks noGrp="1"/>
          </p:cNvSpPr>
          <p:nvPr>
            <p:ph type="title"/>
          </p:nvPr>
        </p:nvSpPr>
        <p:spPr/>
        <p:txBody>
          <a:bodyPr/>
          <a:lstStyle/>
          <a:p>
            <a:r>
              <a:rPr lang="en-US" err="1"/>
              <a:t>Epcoritamab</a:t>
            </a:r>
            <a:r>
              <a:rPr lang="en-US"/>
              <a:t> Response</a:t>
            </a:r>
          </a:p>
        </p:txBody>
      </p:sp>
      <p:pic>
        <p:nvPicPr>
          <p:cNvPr id="4" name="Picture 3">
            <a:extLst>
              <a:ext uri="{FF2B5EF4-FFF2-40B4-BE49-F238E27FC236}">
                <a16:creationId xmlns:a16="http://schemas.microsoft.com/office/drawing/2014/main" id="{58B63549-CDFB-EBCD-3221-BF393262416F}"/>
              </a:ext>
            </a:extLst>
          </p:cNvPr>
          <p:cNvPicPr>
            <a:picLocks noChangeAspect="1"/>
          </p:cNvPicPr>
          <p:nvPr/>
        </p:nvPicPr>
        <p:blipFill>
          <a:blip r:embed="rId3"/>
          <a:srcRect t="32259" b="15129"/>
          <a:stretch/>
        </p:blipFill>
        <p:spPr>
          <a:xfrm>
            <a:off x="1486607" y="2464418"/>
            <a:ext cx="9488630" cy="3046258"/>
          </a:xfrm>
          <a:prstGeom prst="rect">
            <a:avLst/>
          </a:prstGeom>
        </p:spPr>
      </p:pic>
      <p:sp>
        <p:nvSpPr>
          <p:cNvPr id="5" name="TextBox 4">
            <a:extLst>
              <a:ext uri="{FF2B5EF4-FFF2-40B4-BE49-F238E27FC236}">
                <a16:creationId xmlns:a16="http://schemas.microsoft.com/office/drawing/2014/main" id="{6AD8CF9C-8B16-9892-E544-BEB5D0E994FC}"/>
              </a:ext>
            </a:extLst>
          </p:cNvPr>
          <p:cNvSpPr txBox="1"/>
          <p:nvPr/>
        </p:nvSpPr>
        <p:spPr>
          <a:xfrm>
            <a:off x="1374879" y="6171441"/>
            <a:ext cx="861133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PFS assessed by investigator, MRD based on PBMC assay with 10</a:t>
            </a:r>
            <a:r>
              <a:rPr lang="en-US" sz="1000" spc="-20" baseline="30000">
                <a:solidFill>
                  <a:srgbClr val="3A3A3A"/>
                </a:solidFill>
                <a:effectLst/>
                <a:latin typeface="Arial" panose="020B0604020202020204" pitchFamily="34" charset="0"/>
                <a:ea typeface="Calibri" panose="020F0502020204030204" pitchFamily="34" charset="0"/>
                <a:cs typeface="Arial" panose="020B0604020202020204" pitchFamily="34" charset="0"/>
              </a:rPr>
              <a:t>-6</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cutoff. MRD negative was defined as having MRD negativity at any tim</a:t>
            </a:r>
            <a:r>
              <a:rPr lang="en-US" sz="1000" spc="-20">
                <a:solidFill>
                  <a:srgbClr val="3A3A3A"/>
                </a:solidFill>
                <a:ea typeface="Calibri" panose="020F0502020204030204" pitchFamily="34" charset="0"/>
                <a:cs typeface="Arial" panose="020B0604020202020204" pitchFamily="34" charset="0"/>
              </a:rPr>
              <a:t>e point.</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C, cycle; D, day; MRD, minimal residual disease; PFS, progression-free survival.</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Linton K, et al. </a:t>
            </a:r>
            <a:r>
              <a:rPr lang="en-US" sz="1000" spc="-20">
                <a:solidFill>
                  <a:srgbClr val="3A3A3A"/>
                </a:solidFill>
                <a:ea typeface="Calibri" panose="020F0502020204030204" pitchFamily="34" charset="0"/>
                <a:cs typeface="Arial" panose="020B0604020202020204" pitchFamily="34" charset="0"/>
              </a:rPr>
              <a:t>ASH 2023. Abstract 1655.</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E2AA0F-FEEE-2CD9-813D-F9E68300721A}"/>
              </a:ext>
            </a:extLst>
          </p:cNvPr>
          <p:cNvSpPr txBox="1"/>
          <p:nvPr/>
        </p:nvSpPr>
        <p:spPr>
          <a:xfrm>
            <a:off x="2723679" y="1520456"/>
            <a:ext cx="6744642" cy="830997"/>
          </a:xfrm>
          <a:prstGeom prst="rect">
            <a:avLst/>
          </a:prstGeom>
          <a:noFill/>
        </p:spPr>
        <p:txBody>
          <a:bodyPr wrap="square" rtlCol="0">
            <a:spAutoFit/>
          </a:bodyPr>
          <a:lstStyle/>
          <a:p>
            <a:pPr algn="ctr"/>
            <a:r>
              <a:rPr lang="en-US" b="1">
                <a:solidFill>
                  <a:schemeClr val="accent1"/>
                </a:solidFill>
              </a:rPr>
              <a:t>MRD Negativity (Overall and at C3D1) Associated With Favorable PFS</a:t>
            </a:r>
          </a:p>
        </p:txBody>
      </p:sp>
    </p:spTree>
    <p:extLst>
      <p:ext uri="{BB962C8B-B14F-4D97-AF65-F5344CB8AC3E}">
        <p14:creationId xmlns:p14="http://schemas.microsoft.com/office/powerpoint/2010/main" val="1579077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53EEC041-8130-1CEF-48B5-6C514E9398A3}"/>
              </a:ext>
            </a:extLst>
          </p:cNvPr>
          <p:cNvSpPr>
            <a:spLocks noGrp="1"/>
          </p:cNvSpPr>
          <p:nvPr>
            <p:ph type="title"/>
          </p:nvPr>
        </p:nvSpPr>
        <p:spPr>
          <a:xfrm>
            <a:off x="838200" y="365125"/>
            <a:ext cx="10515600" cy="950719"/>
          </a:xfrm>
        </p:spPr>
        <p:txBody>
          <a:bodyPr/>
          <a:lstStyle/>
          <a:p>
            <a:r>
              <a:rPr lang="en-US" err="1"/>
              <a:t>Epcoritamab</a:t>
            </a:r>
            <a:r>
              <a:rPr lang="en-US"/>
              <a:t> Safety</a:t>
            </a:r>
          </a:p>
        </p:txBody>
      </p:sp>
      <p:sp>
        <p:nvSpPr>
          <p:cNvPr id="7" name="Content Placeholder 6">
            <a:extLst>
              <a:ext uri="{FF2B5EF4-FFF2-40B4-BE49-F238E27FC236}">
                <a16:creationId xmlns:a16="http://schemas.microsoft.com/office/drawing/2014/main" id="{426CF9C7-9D1C-543F-9CA9-366321F9DE9F}"/>
              </a:ext>
            </a:extLst>
          </p:cNvPr>
          <p:cNvSpPr>
            <a:spLocks noGrp="1"/>
          </p:cNvSpPr>
          <p:nvPr>
            <p:ph sz="half" idx="2"/>
          </p:nvPr>
        </p:nvSpPr>
        <p:spPr>
          <a:xfrm>
            <a:off x="7527074" y="1905543"/>
            <a:ext cx="4404730" cy="4228812"/>
          </a:xfrm>
        </p:spPr>
        <p:txBody>
          <a:bodyPr>
            <a:normAutofit/>
          </a:bodyPr>
          <a:lstStyle/>
          <a:p>
            <a:r>
              <a:rPr lang="en-US" sz="1800"/>
              <a:t>Patient baseline characteristics were consistent between cohorts</a:t>
            </a:r>
          </a:p>
          <a:p>
            <a:r>
              <a:rPr lang="en-US" sz="1800"/>
              <a:t>C1 optimization substantially reduced rate and severity of CRS</a:t>
            </a:r>
          </a:p>
          <a:p>
            <a:r>
              <a:rPr lang="en-US" sz="1800"/>
              <a:t>In both cohorts, CRS was mostly confined to C1</a:t>
            </a:r>
          </a:p>
          <a:p>
            <a:r>
              <a:rPr lang="en-US" sz="1800"/>
              <a:t>Similar response rates were observed in the C1 optimization cohort</a:t>
            </a:r>
          </a:p>
          <a:p>
            <a:r>
              <a:rPr lang="en-US" sz="1800"/>
              <a:t>There were no cases of ICANS in the C1 optimization cohort; 8 cases were observed in the pivotal cohort (all grade 1–2 and resolved; none led to discontinuation)</a:t>
            </a:r>
          </a:p>
        </p:txBody>
      </p:sp>
      <p:sp>
        <p:nvSpPr>
          <p:cNvPr id="2" name="TextBox 1">
            <a:extLst>
              <a:ext uri="{FF2B5EF4-FFF2-40B4-BE49-F238E27FC236}">
                <a16:creationId xmlns:a16="http://schemas.microsoft.com/office/drawing/2014/main" id="{12B85931-6268-2F6D-6519-B2F161B49CA3}"/>
              </a:ext>
            </a:extLst>
          </p:cNvPr>
          <p:cNvSpPr txBox="1"/>
          <p:nvPr/>
        </p:nvSpPr>
        <p:spPr>
          <a:xfrm>
            <a:off x="1311083" y="6117108"/>
            <a:ext cx="86113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baseline="30000" err="1">
                <a:solidFill>
                  <a:srgbClr val="3A3A3A"/>
                </a:solidFill>
                <a:effectLst/>
                <a:latin typeface="Arial" panose="020B0604020202020204" pitchFamily="34" charset="0"/>
                <a:ea typeface="Calibri" panose="020F0502020204030204" pitchFamily="34" charset="0"/>
                <a:cs typeface="Arial" panose="020B0604020202020204" pitchFamily="34" charset="0"/>
              </a:rPr>
              <a:t>a</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Data</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cutoff: September 21, 2023. Median follow-up: 3.8 </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mo</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(range, 1.9-8.7). </a:t>
            </a:r>
            <a:r>
              <a:rPr lang="en-US" sz="1000" spc="-20" baseline="30000" err="1">
                <a:solidFill>
                  <a:srgbClr val="3A3A3A"/>
                </a:solidFill>
                <a:effectLst/>
                <a:latin typeface="Arial" panose="020B0604020202020204" pitchFamily="34" charset="0"/>
                <a:ea typeface="Calibri" panose="020F0502020204030204" pitchFamily="34" charset="0"/>
                <a:cs typeface="Arial" panose="020B0604020202020204" pitchFamily="34" charset="0"/>
              </a:rPr>
              <a:t>b</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Graded</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by Lee et al 2019 criteria.</a:t>
            </a:r>
            <a:r>
              <a:rPr lang="en-US" sz="1000" spc="-20" baseline="30000">
                <a:solidFill>
                  <a:srgbClr val="3A3A3A"/>
                </a:solidFill>
                <a:effectLst/>
                <a:latin typeface="Arial" panose="020B0604020202020204" pitchFamily="34" charset="0"/>
                <a:ea typeface="Calibri" panose="020F0502020204030204" pitchFamily="34" charset="0"/>
                <a:cs typeface="Arial" panose="020B0604020202020204" pitchFamily="34" charset="0"/>
              </a:rPr>
              <a:t>1</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C, cycle; CRS, cytokine release syndrome; D, day; ICANS, immune effector cell-associated neurotoxicity syndrome.</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Linton K, et al. </a:t>
            </a:r>
            <a:r>
              <a:rPr lang="en-US" sz="1000" spc="-20">
                <a:solidFill>
                  <a:srgbClr val="3A3A3A"/>
                </a:solidFill>
                <a:ea typeface="Calibri" panose="020F0502020204030204" pitchFamily="34" charset="0"/>
                <a:cs typeface="Arial" panose="020B0604020202020204" pitchFamily="34" charset="0"/>
              </a:rPr>
              <a:t>ASH 2023. Abstract 1655.</a:t>
            </a:r>
            <a:br>
              <a:rPr lang="en-US" sz="1000" spc="-20">
                <a:solidFill>
                  <a:srgbClr val="3A3A3A"/>
                </a:solidFill>
                <a:ea typeface="Calibri" panose="020F0502020204030204" pitchFamily="34" charset="0"/>
                <a:cs typeface="Arial" panose="020B0604020202020204" pitchFamily="34" charset="0"/>
              </a:rPr>
            </a:br>
            <a:r>
              <a:rPr lang="en-US" sz="1000" spc="-20">
                <a:solidFill>
                  <a:srgbClr val="3A3A3A"/>
                </a:solidFill>
                <a:ea typeface="Calibri" panose="020F0502020204030204" pitchFamily="34" charset="0"/>
                <a:cs typeface="Arial" panose="020B0604020202020204" pitchFamily="34" charset="0"/>
              </a:rPr>
              <a:t>1. Lee DW, et al. </a:t>
            </a:r>
            <a:r>
              <a:rPr lang="en-US" sz="1000" i="1" spc="-20">
                <a:solidFill>
                  <a:srgbClr val="3A3A3A"/>
                </a:solidFill>
                <a:ea typeface="Calibri" panose="020F0502020204030204" pitchFamily="34" charset="0"/>
                <a:cs typeface="Arial" panose="020B0604020202020204" pitchFamily="34" charset="0"/>
              </a:rPr>
              <a:t>Biol Blood Marrow Transplant.</a:t>
            </a:r>
            <a:r>
              <a:rPr lang="en-US" sz="1000" spc="-20">
                <a:solidFill>
                  <a:srgbClr val="3A3A3A"/>
                </a:solidFill>
                <a:ea typeface="Calibri" panose="020F0502020204030204" pitchFamily="34" charset="0"/>
                <a:cs typeface="Arial" panose="020B0604020202020204" pitchFamily="34" charset="0"/>
              </a:rPr>
              <a:t> 2019;25:625-638.</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761968E-5593-7566-A388-EE50310D32BF}"/>
              </a:ext>
            </a:extLst>
          </p:cNvPr>
          <p:cNvSpPr txBox="1"/>
          <p:nvPr/>
        </p:nvSpPr>
        <p:spPr>
          <a:xfrm>
            <a:off x="737839" y="1312743"/>
            <a:ext cx="7931888" cy="461665"/>
          </a:xfrm>
          <a:prstGeom prst="rect">
            <a:avLst/>
          </a:prstGeom>
          <a:noFill/>
        </p:spPr>
        <p:txBody>
          <a:bodyPr wrap="square" rtlCol="0">
            <a:spAutoFit/>
          </a:bodyPr>
          <a:lstStyle/>
          <a:p>
            <a:r>
              <a:rPr lang="en-US" b="1">
                <a:solidFill>
                  <a:schemeClr val="accent1"/>
                </a:solidFill>
              </a:rPr>
              <a:t>C1 Optimization Reduced Risk and Severity of CRS</a:t>
            </a:r>
          </a:p>
        </p:txBody>
      </p:sp>
      <p:graphicFrame>
        <p:nvGraphicFramePr>
          <p:cNvPr id="8" name="Table 7">
            <a:extLst>
              <a:ext uri="{FF2B5EF4-FFF2-40B4-BE49-F238E27FC236}">
                <a16:creationId xmlns:a16="http://schemas.microsoft.com/office/drawing/2014/main" id="{5E8CA7A4-DA3A-5FFE-5DB8-7FE6D50DE045}"/>
              </a:ext>
            </a:extLst>
          </p:cNvPr>
          <p:cNvGraphicFramePr>
            <a:graphicFrameLocks noGrp="1"/>
          </p:cNvGraphicFramePr>
          <p:nvPr>
            <p:extLst>
              <p:ext uri="{D42A27DB-BD31-4B8C-83A1-F6EECF244321}">
                <p14:modId xmlns:p14="http://schemas.microsoft.com/office/powerpoint/2010/main" val="2394157807"/>
              </p:ext>
            </p:extLst>
          </p:nvPr>
        </p:nvGraphicFramePr>
        <p:xfrm>
          <a:off x="737839" y="1905543"/>
          <a:ext cx="6555058" cy="3181693"/>
        </p:xfrm>
        <a:graphic>
          <a:graphicData uri="http://schemas.openxmlformats.org/drawingml/2006/table">
            <a:tbl>
              <a:tblPr firstRow="1" bandRow="1">
                <a:tableStyleId>{B301B821-A1FF-4177-AEE7-76D212191A09}</a:tableStyleId>
              </a:tblPr>
              <a:tblGrid>
                <a:gridCol w="4101789">
                  <a:extLst>
                    <a:ext uri="{9D8B030D-6E8A-4147-A177-3AD203B41FA5}">
                      <a16:colId xmlns:a16="http://schemas.microsoft.com/office/drawing/2014/main" val="3380497439"/>
                    </a:ext>
                  </a:extLst>
                </a:gridCol>
                <a:gridCol w="1025913">
                  <a:extLst>
                    <a:ext uri="{9D8B030D-6E8A-4147-A177-3AD203B41FA5}">
                      <a16:colId xmlns:a16="http://schemas.microsoft.com/office/drawing/2014/main" val="3218236954"/>
                    </a:ext>
                  </a:extLst>
                </a:gridCol>
                <a:gridCol w="1427356">
                  <a:extLst>
                    <a:ext uri="{9D8B030D-6E8A-4147-A177-3AD203B41FA5}">
                      <a16:colId xmlns:a16="http://schemas.microsoft.com/office/drawing/2014/main" val="2979400351"/>
                    </a:ext>
                  </a:extLst>
                </a:gridCol>
              </a:tblGrid>
              <a:tr h="45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3343" marR="163343" marT="98431" marB="984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effectLst/>
                          <a:latin typeface="Arial" panose="020B0604020202020204" pitchFamily="34" charset="0"/>
                          <a:cs typeface="Arial" panose="020B0604020202020204" pitchFamily="34" charset="0"/>
                        </a:rPr>
                        <a:t>Pivotal Cohort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effectLst/>
                          <a:latin typeface="Arial" panose="020B0604020202020204" pitchFamily="34" charset="0"/>
                          <a:cs typeface="Arial" panose="020B0604020202020204" pitchFamily="34" charset="0"/>
                        </a:rPr>
                        <a:t>N=128</a:t>
                      </a:r>
                      <a:endParaRPr lang="en-US" sz="14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effectLst/>
                          <a:latin typeface="Arial" panose="020B0604020202020204" pitchFamily="34" charset="0"/>
                          <a:cs typeface="Arial" panose="020B0604020202020204" pitchFamily="34" charset="0"/>
                        </a:rPr>
                        <a:t>C1 Optimization </a:t>
                      </a:r>
                      <a:r>
                        <a:rPr lang="en-US" sz="1400" b="1" err="1">
                          <a:solidFill>
                            <a:schemeClr val="bg1"/>
                          </a:solidFill>
                          <a:effectLst/>
                          <a:latin typeface="Arial" panose="020B0604020202020204" pitchFamily="34" charset="0"/>
                          <a:cs typeface="Arial" panose="020B0604020202020204" pitchFamily="34" charset="0"/>
                        </a:rPr>
                        <a:t>Cohort</a:t>
                      </a:r>
                      <a:r>
                        <a:rPr lang="en-US" sz="1400" b="1" baseline="30000" err="1">
                          <a:solidFill>
                            <a:schemeClr val="bg1"/>
                          </a:solidFill>
                          <a:effectLst/>
                          <a:latin typeface="Arial" panose="020B0604020202020204" pitchFamily="34" charset="0"/>
                          <a:cs typeface="Arial" panose="020B0604020202020204" pitchFamily="34" charset="0"/>
                        </a:rPr>
                        <a:t>a</a:t>
                      </a:r>
                      <a:endParaRPr lang="en-US" sz="1400" b="1" baseline="30000">
                        <a:solidFill>
                          <a:schemeClr val="bg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effectLst/>
                          <a:latin typeface="Arial" panose="020B0604020202020204" pitchFamily="34" charset="0"/>
                          <a:cs typeface="Arial" panose="020B0604020202020204" pitchFamily="34" charset="0"/>
                        </a:rPr>
                        <a:t>N=50</a:t>
                      </a:r>
                      <a:endParaRPr lang="en-US" sz="14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400" b="0" baseline="0">
                          <a:solidFill>
                            <a:schemeClr val="tx1"/>
                          </a:solidFill>
                          <a:effectLst/>
                          <a:latin typeface="Arial" panose="020B0604020202020204" pitchFamily="34" charset="0"/>
                          <a:cs typeface="Arial" panose="020B0604020202020204" pitchFamily="34" charset="0"/>
                        </a:rPr>
                        <a:t>CRS, n (%)</a:t>
                      </a:r>
                      <a:r>
                        <a:rPr lang="en-US" sz="1400" b="0" baseline="30000">
                          <a:solidFill>
                            <a:schemeClr val="tx1"/>
                          </a:solidFill>
                          <a:effectLst/>
                          <a:latin typeface="Arial" panose="020B0604020202020204" pitchFamily="34" charset="0"/>
                          <a:cs typeface="Arial" panose="020B0604020202020204" pitchFamily="34" charset="0"/>
                        </a:rPr>
                        <a:t>b</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4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1</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4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2</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4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3</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85 (66)</a:t>
                      </a:r>
                    </a:p>
                    <a:p>
                      <a:pPr marL="0" marR="0" algn="ctr">
                        <a:lnSpc>
                          <a:spcPct val="114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51 (40)</a:t>
                      </a:r>
                    </a:p>
                    <a:p>
                      <a:pPr marL="0" marR="0" algn="ctr">
                        <a:lnSpc>
                          <a:spcPct val="114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32 (25)</a:t>
                      </a:r>
                    </a:p>
                    <a:p>
                      <a:pPr marL="0" marR="0" algn="ctr">
                        <a:lnSpc>
                          <a:spcPct val="114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2 (2)</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24 (48)</a:t>
                      </a:r>
                    </a:p>
                    <a:p>
                      <a:pPr marL="0" marR="0" algn="ctr">
                        <a:lnSpc>
                          <a:spcPct val="114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20 (40)</a:t>
                      </a:r>
                    </a:p>
                    <a:p>
                      <a:pPr marL="0" marR="0" algn="ctr">
                        <a:lnSpc>
                          <a:spcPct val="114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4 (8)</a:t>
                      </a:r>
                    </a:p>
                    <a:p>
                      <a:pPr marL="0" marR="0" algn="ctr">
                        <a:lnSpc>
                          <a:spcPct val="114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400" b="0">
                          <a:solidFill>
                            <a:schemeClr val="tx1"/>
                          </a:solidFill>
                          <a:effectLst/>
                          <a:latin typeface="Arial" panose="020B0604020202020204" pitchFamily="34" charset="0"/>
                          <a:cs typeface="Arial" panose="020B0604020202020204" pitchFamily="34" charset="0"/>
                        </a:rPr>
                        <a:t>Treated with tocilizumab, n/n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31/85 (36)</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6/24 (25)</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38990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400" b="1">
                          <a:solidFill>
                            <a:schemeClr val="tx1"/>
                          </a:solidFill>
                          <a:effectLst/>
                          <a:latin typeface="Arial" panose="020B0604020202020204" pitchFamily="34" charset="0"/>
                          <a:cs typeface="Arial" panose="020B0604020202020204" pitchFamily="34" charset="0"/>
                        </a:rPr>
                        <a:t>Leading to </a:t>
                      </a:r>
                      <a:r>
                        <a:rPr lang="en-US" sz="1400" b="1" err="1">
                          <a:solidFill>
                            <a:schemeClr val="tx1"/>
                          </a:solidFill>
                          <a:effectLst/>
                          <a:latin typeface="Arial" panose="020B0604020202020204" pitchFamily="34" charset="0"/>
                          <a:cs typeface="Arial" panose="020B0604020202020204" pitchFamily="34" charset="0"/>
                        </a:rPr>
                        <a:t>epcoritamab</a:t>
                      </a:r>
                      <a:r>
                        <a:rPr lang="en-US" sz="1400" b="1">
                          <a:solidFill>
                            <a:schemeClr val="tx1"/>
                          </a:solidFill>
                          <a:effectLst/>
                          <a:latin typeface="Arial" panose="020B0604020202020204" pitchFamily="34" charset="0"/>
                          <a:cs typeface="Arial" panose="020B0604020202020204" pitchFamily="34" charset="0"/>
                        </a:rPr>
                        <a:t> discontinuation, n (%)</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35683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rPr>
                        <a:t>CRS resolution, n/n (%)</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rPr>
                        <a:t>85/85 (100)</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rPr>
                        <a:t>24/24 (100)</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5161708"/>
                  </a:ext>
                </a:extLst>
              </a:tr>
              <a:tr h="37027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Median time to resolution, d (range)</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rPr>
                        <a:t>2 (1–54)</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rPr>
                        <a:t>3 (1–14)</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2203997"/>
                  </a:ext>
                </a:extLst>
              </a:tr>
            </a:tbl>
          </a:graphicData>
        </a:graphic>
      </p:graphicFrame>
      <p:sp>
        <p:nvSpPr>
          <p:cNvPr id="9" name="Rectangle 8">
            <a:extLst>
              <a:ext uri="{FF2B5EF4-FFF2-40B4-BE49-F238E27FC236}">
                <a16:creationId xmlns:a16="http://schemas.microsoft.com/office/drawing/2014/main" id="{DA0181B5-8D5F-031F-3985-CD3B619E96DC}"/>
              </a:ext>
            </a:extLst>
          </p:cNvPr>
          <p:cNvSpPr/>
          <p:nvPr/>
        </p:nvSpPr>
        <p:spPr>
          <a:xfrm>
            <a:off x="5876692" y="2520176"/>
            <a:ext cx="1393903" cy="1081668"/>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420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B9207-BAB0-879C-16F2-A40E963AF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67550-5A15-55A1-2D93-5AD2C2856ADC}"/>
              </a:ext>
            </a:extLst>
          </p:cNvPr>
          <p:cNvSpPr>
            <a:spLocks noGrp="1"/>
          </p:cNvSpPr>
          <p:nvPr>
            <p:ph type="title"/>
          </p:nvPr>
        </p:nvSpPr>
        <p:spPr>
          <a:xfrm>
            <a:off x="838200" y="365125"/>
            <a:ext cx="10515600" cy="1103975"/>
          </a:xfrm>
        </p:spPr>
        <p:txBody>
          <a:bodyPr>
            <a:normAutofit/>
          </a:bodyPr>
          <a:lstStyle/>
          <a:p>
            <a:r>
              <a:rPr lang="en-US" dirty="0" err="1"/>
              <a:t>Epcoritamab</a:t>
            </a:r>
            <a:r>
              <a:rPr lang="en-US" dirty="0"/>
              <a:t>: 3-Year Follow-Up From </a:t>
            </a:r>
            <a:r>
              <a:rPr lang="en-US" dirty="0">
                <a:latin typeface="arial" panose="020B0604020202020204" pitchFamily="34" charset="0"/>
              </a:rPr>
              <a:t>E</a:t>
            </a:r>
            <a:r>
              <a:rPr lang="en-US" b="0" i="0" dirty="0">
                <a:effectLst/>
                <a:latin typeface="arial" panose="020B0604020202020204" pitchFamily="34" charset="0"/>
              </a:rPr>
              <a:t>xpansion </a:t>
            </a:r>
            <a:r>
              <a:rPr lang="en-US" dirty="0">
                <a:latin typeface="arial" panose="020B0604020202020204" pitchFamily="34" charset="0"/>
              </a:rPr>
              <a:t>C</a:t>
            </a:r>
            <a:r>
              <a:rPr lang="en-US" b="0" i="0" dirty="0">
                <a:effectLst/>
                <a:latin typeface="arial" panose="020B0604020202020204" pitchFamily="34" charset="0"/>
              </a:rPr>
              <a:t>ohort</a:t>
            </a:r>
            <a:r>
              <a:rPr lang="en-US" dirty="0"/>
              <a:t> and Updated </a:t>
            </a:r>
            <a:r>
              <a:rPr lang="en-US" b="0" i="0" dirty="0">
                <a:effectLst/>
                <a:latin typeface="arial" panose="020B0604020202020204" pitchFamily="34" charset="0"/>
              </a:rPr>
              <a:t>C1 Optimization </a:t>
            </a:r>
            <a:r>
              <a:rPr lang="en-US" dirty="0">
                <a:latin typeface="arial" panose="020B0604020202020204" pitchFamily="34" charset="0"/>
              </a:rPr>
              <a:t>C</a:t>
            </a:r>
            <a:r>
              <a:rPr lang="en-US" b="0" i="0" dirty="0">
                <a:effectLst/>
                <a:latin typeface="arial" panose="020B0604020202020204" pitchFamily="34" charset="0"/>
              </a:rPr>
              <a:t>ohort</a:t>
            </a:r>
            <a:endParaRPr lang="en-US" dirty="0"/>
          </a:p>
        </p:txBody>
      </p:sp>
      <p:sp>
        <p:nvSpPr>
          <p:cNvPr id="4" name="Footer Placeholder 3">
            <a:extLst>
              <a:ext uri="{FF2B5EF4-FFF2-40B4-BE49-F238E27FC236}">
                <a16:creationId xmlns:a16="http://schemas.microsoft.com/office/drawing/2014/main" id="{1934CEEA-7E64-8FFC-A486-1E190E253A45}"/>
              </a:ext>
            </a:extLst>
          </p:cNvPr>
          <p:cNvSpPr>
            <a:spLocks noGrp="1"/>
          </p:cNvSpPr>
          <p:nvPr>
            <p:ph type="ftr" sz="quarter" idx="10"/>
          </p:nvPr>
        </p:nvSpPr>
        <p:spPr>
          <a:xfrm>
            <a:off x="1416735" y="6054437"/>
            <a:ext cx="9487239" cy="803564"/>
          </a:xfrm>
        </p:spPr>
        <p:txBody>
          <a:bodyPr/>
          <a:lstStyle/>
          <a:p>
            <a:r>
              <a:rPr lang="en-US" sz="1000" dirty="0">
                <a:latin typeface="Arial"/>
                <a:ea typeface="MS PGothic"/>
                <a:cs typeface="Arial"/>
              </a:rPr>
              <a:t>C1, cycle 1; CR, complete response;</a:t>
            </a:r>
            <a:r>
              <a:rPr lang="en-US" dirty="0">
                <a:latin typeface="Arial"/>
                <a:ea typeface="MS PGothic"/>
                <a:cs typeface="Arial"/>
              </a:rPr>
              <a:t> CRS, cytokine release syndrome; EXP, expansion cohort; ICANS, immune effector cell-associated neurotoxicity syndrome; </a:t>
            </a:r>
            <a:r>
              <a:rPr lang="en-US" sz="1000" dirty="0">
                <a:latin typeface="Arial"/>
                <a:ea typeface="MS PGothic"/>
                <a:cs typeface="Arial"/>
              </a:rPr>
              <a:t>OPT, optimization </a:t>
            </a:r>
            <a:r>
              <a:rPr lang="en-US" dirty="0">
                <a:latin typeface="Arial"/>
                <a:ea typeface="MS PGothic"/>
                <a:cs typeface="Arial"/>
              </a:rPr>
              <a:t>cohort</a:t>
            </a:r>
            <a:r>
              <a:rPr lang="en-US" sz="1000" dirty="0">
                <a:latin typeface="Arial"/>
                <a:ea typeface="MS PGothic"/>
                <a:cs typeface="Arial"/>
              </a:rPr>
              <a:t>; ORR, </a:t>
            </a:r>
            <a:r>
              <a:rPr lang="en-US" dirty="0">
                <a:latin typeface="Arial"/>
                <a:ea typeface="MS PGothic"/>
                <a:cs typeface="Arial"/>
              </a:rPr>
              <a:t>overall </a:t>
            </a:r>
            <a:r>
              <a:rPr lang="en-US" sz="1000" dirty="0">
                <a:latin typeface="Arial"/>
                <a:ea typeface="MS PGothic"/>
                <a:cs typeface="Arial"/>
              </a:rPr>
              <a:t>response rate; SUD, step up dose</a:t>
            </a:r>
            <a:r>
              <a:rPr lang="en-US" dirty="0">
                <a:latin typeface="Arial"/>
                <a:ea typeface="MS PGothic"/>
                <a:cs typeface="Arial"/>
              </a:rPr>
              <a:t>.</a:t>
            </a:r>
            <a:br>
              <a:rPr lang="en-US" sz="1000" dirty="0"/>
            </a:br>
            <a:r>
              <a:rPr lang="en-US" sz="1000" dirty="0">
                <a:latin typeface="Arial"/>
                <a:ea typeface="MS PGothic"/>
                <a:cs typeface="Arial"/>
              </a:rPr>
              <a:t>Vitolo U, et al. </a:t>
            </a:r>
            <a:r>
              <a:rPr lang="en-US" dirty="0">
                <a:latin typeface="Arial"/>
                <a:ea typeface="MS PGothic"/>
                <a:cs typeface="Arial"/>
              </a:rPr>
              <a:t>EHA 2025. Abstract PF881.</a:t>
            </a:r>
            <a:endParaRPr lang="en-US" sz="1000" dirty="0">
              <a:latin typeface="Arial"/>
              <a:ea typeface="MS PGothic"/>
              <a:cs typeface="Arial"/>
            </a:endParaRPr>
          </a:p>
        </p:txBody>
      </p:sp>
      <p:graphicFrame>
        <p:nvGraphicFramePr>
          <p:cNvPr id="10" name="Table 9">
            <a:extLst>
              <a:ext uri="{FF2B5EF4-FFF2-40B4-BE49-F238E27FC236}">
                <a16:creationId xmlns:a16="http://schemas.microsoft.com/office/drawing/2014/main" id="{0C093B3B-CBFD-FE97-9BA4-81F345ABD611}"/>
              </a:ext>
            </a:extLst>
          </p:cNvPr>
          <p:cNvGraphicFramePr>
            <a:graphicFrameLocks noGrp="1"/>
          </p:cNvGraphicFramePr>
          <p:nvPr/>
        </p:nvGraphicFramePr>
        <p:xfrm>
          <a:off x="838200" y="2049008"/>
          <a:ext cx="10065774" cy="3136053"/>
        </p:xfrm>
        <a:graphic>
          <a:graphicData uri="http://schemas.openxmlformats.org/drawingml/2006/table">
            <a:tbl>
              <a:tblPr firstRow="1" bandRow="1">
                <a:tableStyleId>{B301B821-A1FF-4177-AEE7-76D212191A09}</a:tableStyleId>
              </a:tblPr>
              <a:tblGrid>
                <a:gridCol w="6566988">
                  <a:extLst>
                    <a:ext uri="{9D8B030D-6E8A-4147-A177-3AD203B41FA5}">
                      <a16:colId xmlns:a16="http://schemas.microsoft.com/office/drawing/2014/main" val="3380497439"/>
                    </a:ext>
                  </a:extLst>
                </a:gridCol>
                <a:gridCol w="1749393">
                  <a:extLst>
                    <a:ext uri="{9D8B030D-6E8A-4147-A177-3AD203B41FA5}">
                      <a16:colId xmlns:a16="http://schemas.microsoft.com/office/drawing/2014/main" val="2979400351"/>
                    </a:ext>
                  </a:extLst>
                </a:gridCol>
                <a:gridCol w="1749393">
                  <a:extLst>
                    <a:ext uri="{9D8B030D-6E8A-4147-A177-3AD203B41FA5}">
                      <a16:colId xmlns:a16="http://schemas.microsoft.com/office/drawing/2014/main" val="1548476075"/>
                    </a:ext>
                  </a:extLst>
                </a:gridCol>
              </a:tblGrid>
              <a:tr h="45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effectLst/>
                          <a:latin typeface="Arial" panose="020B0604020202020204" pitchFamily="34" charset="0"/>
                          <a:cs typeface="Arial" panose="020B0604020202020204" pitchFamily="34" charset="0"/>
                        </a:rPr>
                        <a:t>Median follow-up: 35 months in EXP, 15.5 months in OPT</a:t>
                      </a:r>
                      <a:endParaRPr lang="en-US" sz="15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3343" marR="163343" marT="98431" marB="984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500" b="1" dirty="0">
                          <a:solidFill>
                            <a:schemeClr val="bg1"/>
                          </a:solidFill>
                          <a:effectLst/>
                          <a:latin typeface="Arial"/>
                          <a:cs typeface="Arial"/>
                        </a:rPr>
                        <a:t>Expansion Cohort (N = 149)</a:t>
                      </a:r>
                      <a:endParaRPr lang="en-US" sz="1500" b="1" i="0" dirty="0">
                        <a:solidFill>
                          <a:schemeClr val="bg1"/>
                        </a:solidFill>
                        <a:effectLst/>
                        <a:latin typeface="Arial"/>
                        <a:ea typeface="Calibri" panose="020F050202020403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500" b="1" i="0" dirty="0">
                          <a:solidFill>
                            <a:schemeClr val="bg1"/>
                          </a:solidFill>
                          <a:effectLst/>
                          <a:latin typeface="Arial"/>
                          <a:ea typeface="Calibri"/>
                          <a:cs typeface="Arial"/>
                        </a:rPr>
                        <a:t>C1 Optimization Cohort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(N = 86)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dirty="0">
                          <a:solidFill>
                            <a:schemeClr val="tx1"/>
                          </a:solidFill>
                          <a:effectLst/>
                          <a:latin typeface="Arial" panose="020B0604020202020204" pitchFamily="34" charset="0"/>
                          <a:cs typeface="Arial" panose="020B0604020202020204" pitchFamily="34" charset="0"/>
                        </a:rPr>
                        <a:t>ORR, %</a:t>
                      </a:r>
                      <a:endPar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84.6</a:t>
                      </a: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91.9</a:t>
                      </a: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dirty="0">
                          <a:solidFill>
                            <a:schemeClr val="tx1"/>
                          </a:solidFill>
                          <a:effectLst/>
                          <a:latin typeface="Arial" panose="020B0604020202020204" pitchFamily="34" charset="0"/>
                          <a:cs typeface="Arial" panose="020B0604020202020204" pitchFamily="34" charset="0"/>
                        </a:rPr>
                        <a:t>CR</a:t>
                      </a:r>
                      <a:r>
                        <a:rPr lang="en-US" sz="1500" b="1" baseline="0" dirty="0">
                          <a:solidFill>
                            <a:schemeClr val="tx1"/>
                          </a:solidFill>
                          <a:effectLst/>
                          <a:latin typeface="Arial" panose="020B0604020202020204" pitchFamily="34" charset="0"/>
                          <a:cs typeface="Arial" panose="020B0604020202020204" pitchFamily="34" charset="0"/>
                        </a:rPr>
                        <a:t>, %</a:t>
                      </a:r>
                      <a:endPar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67.1</a:t>
                      </a: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73.3</a:t>
                      </a: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0">
                <a:tc gridSpan="3">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kern="1200">
                          <a:solidFill>
                            <a:schemeClr val="bg1"/>
                          </a:solidFill>
                          <a:effectLst/>
                          <a:latin typeface="Arial" panose="020B0604020202020204" pitchFamily="34" charset="0"/>
                          <a:ea typeface="+mn-ea"/>
                          <a:cs typeface="Arial" panose="020B0604020202020204" pitchFamily="34" charset="0"/>
                        </a:rPr>
                        <a:t>Epcoritamab monotherapy demonstrated deep and durable responses and manageable safety with no new safety signals at 3 years in a large and diversified 3L+ FL global patient population</a:t>
                      </a:r>
                    </a:p>
                    <a:p>
                      <a:pPr marL="0" marR="0" lvl="0" indent="0" algn="ctr" defTabSz="914400" rtl="0" eaLnBrk="1" fontAlgn="auto" latinLnBrk="0" hangingPunct="1">
                        <a:lnSpc>
                          <a:spcPct val="114000"/>
                        </a:lnSpc>
                        <a:spcBef>
                          <a:spcPts val="0"/>
                        </a:spcBef>
                        <a:spcAft>
                          <a:spcPts val="0"/>
                        </a:spcAft>
                        <a:buClrTx/>
                        <a:buSzTx/>
                        <a:buFontTx/>
                        <a:buNone/>
                        <a:tabLst/>
                        <a:defRPr/>
                      </a:pPr>
                      <a:endParaRPr lang="en-US" sz="1600" b="1" kern="1200">
                        <a:solidFill>
                          <a:schemeClr val="bg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kern="1200">
                          <a:solidFill>
                            <a:schemeClr val="bg1"/>
                          </a:solidFill>
                          <a:effectLst/>
                          <a:latin typeface="Arial"/>
                          <a:ea typeface="+mn-ea"/>
                          <a:cs typeface="Arial"/>
                        </a:rPr>
                        <a:t>Results from the OPT cohort highlight response rates consistent with those observed in EXP and reinforce the favorable safety profile of epcoritamab, with reduced rates and severity of both CRS/ICANS, with an optimized 3-SUD regimen</a:t>
                      </a:r>
                      <a:endParaRPr lang="en-US" sz="1600" b="1" kern="1200" dirty="0">
                        <a:solidFill>
                          <a:schemeClr val="bg1"/>
                        </a:solidFill>
                        <a:effectLst/>
                        <a:latin typeface="Arial"/>
                        <a:ea typeface="+mn-ea"/>
                        <a:cs typeface="Arial"/>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endParaRPr lang="en-US" sz="1500" baseline="30000" dirty="0">
                        <a:solidFill>
                          <a:schemeClr val="bg1"/>
                        </a:solidFill>
                        <a:effectLst/>
                        <a:latin typeface="Arial" panose="020B060402020202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45151242"/>
                  </a:ext>
                </a:extLst>
              </a:tr>
            </a:tbl>
          </a:graphicData>
        </a:graphic>
      </p:graphicFrame>
    </p:spTree>
    <p:extLst>
      <p:ext uri="{BB962C8B-B14F-4D97-AF65-F5344CB8AC3E}">
        <p14:creationId xmlns:p14="http://schemas.microsoft.com/office/powerpoint/2010/main" val="95552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D90FC6-0E5B-4A12-930A-466128678F61}"/>
              </a:ext>
            </a:extLst>
          </p:cNvPr>
          <p:cNvSpPr>
            <a:spLocks noGrp="1"/>
          </p:cNvSpPr>
          <p:nvPr>
            <p:ph type="title"/>
          </p:nvPr>
        </p:nvSpPr>
        <p:spPr>
          <a:xfrm>
            <a:off x="838200" y="365125"/>
            <a:ext cx="10515600" cy="1325563"/>
          </a:xfrm>
        </p:spPr>
        <p:txBody>
          <a:bodyPr/>
          <a:lstStyle/>
          <a:p>
            <a:r>
              <a:rPr lang="en-US" err="1"/>
              <a:t>Epcoritamab</a:t>
            </a:r>
            <a:r>
              <a:rPr lang="en-US"/>
              <a:t> FDA Approval</a:t>
            </a:r>
          </a:p>
        </p:txBody>
      </p:sp>
      <p:sp>
        <p:nvSpPr>
          <p:cNvPr id="2" name="Content Placeholder 1">
            <a:extLst>
              <a:ext uri="{FF2B5EF4-FFF2-40B4-BE49-F238E27FC236}">
                <a16:creationId xmlns:a16="http://schemas.microsoft.com/office/drawing/2014/main" id="{48051130-D19A-706C-A794-38CC6CA89850}"/>
              </a:ext>
            </a:extLst>
          </p:cNvPr>
          <p:cNvSpPr>
            <a:spLocks noGrp="1"/>
          </p:cNvSpPr>
          <p:nvPr>
            <p:ph sz="half" idx="1"/>
          </p:nvPr>
        </p:nvSpPr>
        <p:spPr>
          <a:xfrm>
            <a:off x="838200" y="1690688"/>
            <a:ext cx="5257800" cy="4229100"/>
          </a:xfrm>
        </p:spPr>
        <p:txBody>
          <a:bodyPr>
            <a:noAutofit/>
          </a:bodyPr>
          <a:lstStyle/>
          <a:p>
            <a:r>
              <a:rPr lang="en-US" sz="1700"/>
              <a:t>On June 26, 2024, the FDA granted accelerated approval to </a:t>
            </a:r>
            <a:r>
              <a:rPr lang="en-US" sz="1700" err="1"/>
              <a:t>epcoritamab-bysp</a:t>
            </a:r>
            <a:r>
              <a:rPr lang="en-US" sz="1700"/>
              <a:t>, a bispecific CD20-directed CD3 T-cell engager, for adult patients with relapsed or refractory follicular lymphoma (FL) after two or more lines of systemic therapy</a:t>
            </a:r>
          </a:p>
          <a:p>
            <a:r>
              <a:rPr lang="en-US" sz="1700"/>
              <a:t>Efficacy and safety were evaluated in EPCORE NHL-1, an open-label, multi-cohort, multicenter, single-arm trial that included 127 patients with relapsed or refractory FL after at least 2 lines of systemic therapy</a:t>
            </a:r>
          </a:p>
          <a:p>
            <a:r>
              <a:rPr lang="en-US" sz="1700"/>
              <a:t>The primary efficacy and safety were based on 127 patients who received a 2 step-up dosing regimen. A separate dose optimization cohort of 86 patients evaluated the recommended 3-step up dosage schedule for cytokine release syndrome (CRS) mitigation</a:t>
            </a:r>
          </a:p>
          <a:p>
            <a:endParaRPr lang="en-US" sz="1700"/>
          </a:p>
        </p:txBody>
      </p:sp>
      <p:sp>
        <p:nvSpPr>
          <p:cNvPr id="5" name="Content Placeholder 4">
            <a:extLst>
              <a:ext uri="{FF2B5EF4-FFF2-40B4-BE49-F238E27FC236}">
                <a16:creationId xmlns:a16="http://schemas.microsoft.com/office/drawing/2014/main" id="{2443173A-6E3A-8625-21C4-4F4862A2BFFA}"/>
              </a:ext>
            </a:extLst>
          </p:cNvPr>
          <p:cNvSpPr>
            <a:spLocks noGrp="1"/>
          </p:cNvSpPr>
          <p:nvPr>
            <p:ph sz="half" idx="2"/>
          </p:nvPr>
        </p:nvSpPr>
        <p:spPr>
          <a:xfrm>
            <a:off x="6172200" y="1690688"/>
            <a:ext cx="5181600" cy="4229100"/>
          </a:xfrm>
        </p:spPr>
        <p:txBody>
          <a:bodyPr>
            <a:normAutofit/>
          </a:bodyPr>
          <a:lstStyle/>
          <a:p>
            <a:r>
              <a:rPr lang="en-US" sz="1700"/>
              <a:t>The prescribing information includes a Boxed Warning for serious or fatal cytokine release syndrome (CRS) and immune effector cell-associated neurotoxicity (ICANS)</a:t>
            </a:r>
          </a:p>
          <a:p>
            <a:r>
              <a:rPr lang="en-US" sz="1700"/>
              <a:t>Warnings and Precautions include serious infections and </a:t>
            </a:r>
            <a:r>
              <a:rPr lang="en-US" sz="1700" err="1"/>
              <a:t>cytopenias</a:t>
            </a:r>
            <a:endParaRPr lang="en-US" sz="1700"/>
          </a:p>
        </p:txBody>
      </p:sp>
      <p:sp>
        <p:nvSpPr>
          <p:cNvPr id="3" name="TextBox 2">
            <a:extLst>
              <a:ext uri="{FF2B5EF4-FFF2-40B4-BE49-F238E27FC236}">
                <a16:creationId xmlns:a16="http://schemas.microsoft.com/office/drawing/2014/main" id="{915C3FB7-6FAF-44BC-4FB6-33565ABB6FB9}"/>
              </a:ext>
            </a:extLst>
          </p:cNvPr>
          <p:cNvSpPr txBox="1"/>
          <p:nvPr/>
        </p:nvSpPr>
        <p:spPr>
          <a:xfrm>
            <a:off x="1311083" y="6211669"/>
            <a:ext cx="8975917" cy="600164"/>
          </a:xfrm>
          <a:prstGeom prst="rect">
            <a:avLst/>
          </a:prstGeom>
          <a:noFill/>
        </p:spPr>
        <p:txBody>
          <a:bodyPr wrap="square" rtlCol="0">
            <a:spAutoFit/>
          </a:bodyPr>
          <a:lstStyle/>
          <a:p>
            <a:r>
              <a:rPr lang="en-US" sz="1100"/>
              <a:t>FDA, US Food and Drug Administration.</a:t>
            </a:r>
          </a:p>
          <a:p>
            <a:r>
              <a:rPr lang="en-US" sz="1100" err="1"/>
              <a:t>FDA.gov</a:t>
            </a:r>
            <a:r>
              <a:rPr lang="en-US" sz="1100"/>
              <a:t>. https://www.fda.gov/drugs/resources-information-approved-drugs/fda-grants-accelerated-approval-epcoritamab-bysp-relapsed-or-refractory-follicular-lymphoma</a:t>
            </a:r>
          </a:p>
        </p:txBody>
      </p:sp>
    </p:spTree>
    <p:extLst>
      <p:ext uri="{BB962C8B-B14F-4D97-AF65-F5344CB8AC3E}">
        <p14:creationId xmlns:p14="http://schemas.microsoft.com/office/powerpoint/2010/main" val="3433381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57546-C859-2F99-20CC-8B62FD40732E}"/>
              </a:ext>
            </a:extLst>
          </p:cNvPr>
          <p:cNvSpPr>
            <a:spLocks noGrp="1"/>
          </p:cNvSpPr>
          <p:nvPr>
            <p:ph type="title"/>
          </p:nvPr>
        </p:nvSpPr>
        <p:spPr>
          <a:xfrm>
            <a:off x="838200" y="262576"/>
            <a:ext cx="10515600" cy="906114"/>
          </a:xfrm>
        </p:spPr>
        <p:txBody>
          <a:bodyPr/>
          <a:lstStyle/>
          <a:p>
            <a:r>
              <a:rPr lang="en-US" err="1"/>
              <a:t>Epcoritamab</a:t>
            </a:r>
            <a:r>
              <a:rPr lang="en-US"/>
              <a:t>: EPCORE NHL-2</a:t>
            </a:r>
          </a:p>
        </p:txBody>
      </p:sp>
      <p:sp>
        <p:nvSpPr>
          <p:cNvPr id="2" name="Content Placeholder 1">
            <a:extLst>
              <a:ext uri="{FF2B5EF4-FFF2-40B4-BE49-F238E27FC236}">
                <a16:creationId xmlns:a16="http://schemas.microsoft.com/office/drawing/2014/main" id="{8D832C5A-A884-868B-3176-16D694A12A6E}"/>
              </a:ext>
            </a:extLst>
          </p:cNvPr>
          <p:cNvSpPr>
            <a:spLocks noGrp="1"/>
          </p:cNvSpPr>
          <p:nvPr>
            <p:ph sz="half" idx="1"/>
          </p:nvPr>
        </p:nvSpPr>
        <p:spPr>
          <a:xfrm>
            <a:off x="602166" y="1326996"/>
            <a:ext cx="4572001" cy="4727730"/>
          </a:xfrm>
        </p:spPr>
        <p:txBody>
          <a:bodyPr>
            <a:noAutofit/>
          </a:bodyPr>
          <a:lstStyle/>
          <a:p>
            <a:r>
              <a:rPr lang="en-US" sz="1700"/>
              <a:t>Fixed-duration </a:t>
            </a:r>
            <a:r>
              <a:rPr lang="en-US" sz="1700" err="1"/>
              <a:t>epcoritamab</a:t>
            </a:r>
            <a:r>
              <a:rPr lang="en-US" sz="1700"/>
              <a:t> plus lenalidomide + rituximab (R2) in adult patients with R/R FL</a:t>
            </a:r>
          </a:p>
          <a:p>
            <a:r>
              <a:rPr lang="en-US" sz="1700"/>
              <a:t>Among 111 patients with a median follow-up of over two years, ORR was 96%, and CR rate was 87%</a:t>
            </a:r>
          </a:p>
          <a:p>
            <a:r>
              <a:rPr lang="en-US" sz="1700"/>
              <a:t>MRD analysis from blood samples showed that 88% of patients were MRD negative, indicating no detectable disease at 10-6 threshold</a:t>
            </a:r>
          </a:p>
          <a:p>
            <a:r>
              <a:rPr lang="en-US" sz="1700"/>
              <a:t>The FDA recently granted BTD for </a:t>
            </a:r>
            <a:r>
              <a:rPr lang="en-US" sz="1700" err="1"/>
              <a:t>epcoritamab</a:t>
            </a:r>
            <a:r>
              <a:rPr lang="en-US" sz="1700"/>
              <a:t> plus R2 for the treatment of adult patients with R/R FL who have received at least one prior line of therapy</a:t>
            </a:r>
          </a:p>
          <a:p>
            <a:r>
              <a:rPr lang="en-US" sz="1700" err="1"/>
              <a:t>Epcoritamab</a:t>
            </a:r>
            <a:r>
              <a:rPr lang="en-US" sz="1700"/>
              <a:t> in combination with R2 vs R2 in R/R FL is being studied further in the ongoing, randomized, Phase 3 EPCORE FL-1 trial (NCT05409066)</a:t>
            </a:r>
          </a:p>
        </p:txBody>
      </p:sp>
      <p:sp>
        <p:nvSpPr>
          <p:cNvPr id="12" name="Content Placeholder 11">
            <a:extLst>
              <a:ext uri="{FF2B5EF4-FFF2-40B4-BE49-F238E27FC236}">
                <a16:creationId xmlns:a16="http://schemas.microsoft.com/office/drawing/2014/main" id="{EED726C1-E831-9B1F-250C-1C7DB30B6EF6}"/>
              </a:ext>
            </a:extLst>
          </p:cNvPr>
          <p:cNvSpPr>
            <a:spLocks noGrp="1"/>
          </p:cNvSpPr>
          <p:nvPr>
            <p:ph sz="half" idx="2"/>
          </p:nvPr>
        </p:nvSpPr>
        <p:spPr>
          <a:xfrm>
            <a:off x="5174167" y="1508671"/>
            <a:ext cx="6575619" cy="337712"/>
          </a:xfrm>
        </p:spPr>
        <p:txBody>
          <a:bodyPr>
            <a:normAutofit lnSpcReduction="10000"/>
          </a:bodyPr>
          <a:lstStyle/>
          <a:p>
            <a:pPr marL="0" indent="0" algn="ctr">
              <a:buNone/>
            </a:pPr>
            <a:r>
              <a:rPr lang="en-US" sz="1800" b="1">
                <a:solidFill>
                  <a:schemeClr val="accent1"/>
                </a:solidFill>
              </a:rPr>
              <a:t>Deep Responses Regardless of High-Risk Features</a:t>
            </a:r>
          </a:p>
        </p:txBody>
      </p:sp>
      <p:pic>
        <p:nvPicPr>
          <p:cNvPr id="6" name="Picture 5" descr="A screenshot of a medical report&#10;&#10;Description automatically generated">
            <a:extLst>
              <a:ext uri="{FF2B5EF4-FFF2-40B4-BE49-F238E27FC236}">
                <a16:creationId xmlns:a16="http://schemas.microsoft.com/office/drawing/2014/main" id="{D02B8A72-911C-6A9E-8B6F-E4F23985C0BA}"/>
              </a:ext>
            </a:extLst>
          </p:cNvPr>
          <p:cNvPicPr>
            <a:picLocks noChangeAspect="1"/>
          </p:cNvPicPr>
          <p:nvPr/>
        </p:nvPicPr>
        <p:blipFill>
          <a:blip r:embed="rId3"/>
          <a:srcRect t="8675"/>
          <a:stretch/>
        </p:blipFill>
        <p:spPr>
          <a:xfrm>
            <a:off x="5174167" y="1925324"/>
            <a:ext cx="6682015" cy="3114133"/>
          </a:xfrm>
          <a:prstGeom prst="rect">
            <a:avLst/>
          </a:prstGeom>
        </p:spPr>
      </p:pic>
      <p:sp>
        <p:nvSpPr>
          <p:cNvPr id="13" name="Footer Placeholder 12">
            <a:extLst>
              <a:ext uri="{FF2B5EF4-FFF2-40B4-BE49-F238E27FC236}">
                <a16:creationId xmlns:a16="http://schemas.microsoft.com/office/drawing/2014/main" id="{E5854477-F1A3-CC4E-EE2C-938B282209F4}"/>
              </a:ext>
            </a:extLst>
          </p:cNvPr>
          <p:cNvSpPr>
            <a:spLocks noGrp="1"/>
          </p:cNvSpPr>
          <p:nvPr>
            <p:ph type="ftr" sz="quarter" idx="10"/>
          </p:nvPr>
        </p:nvSpPr>
        <p:spPr/>
        <p:txBody>
          <a:bodyPr/>
          <a:lstStyle/>
          <a:p>
            <a:r>
              <a:rPr lang="en-US" sz="900"/>
              <a:t>1L, first-line; BTD, breakthrough therapy designation; CIT, chemoimmunotherapy; CR, complete response; FDA, U.S. Food and Drug Administration; FL, follicular lymphoma; FLIPI, The Follicular Lymphoma International Prognostic Index; MRD, minimal residual disease; ORR, overall response rate; </a:t>
            </a:r>
            <a:r>
              <a:rPr lang="en-US" sz="900" err="1"/>
              <a:t>pLOT</a:t>
            </a:r>
            <a:r>
              <a:rPr lang="en-US" sz="900"/>
              <a:t>, prior lines of therapy; POD24, progression of disease within 24 months; R/R, relapsed/refractory.</a:t>
            </a:r>
            <a:br>
              <a:rPr lang="en-US" sz="900" b="0" i="0">
                <a:effectLst/>
              </a:rPr>
            </a:br>
            <a:r>
              <a:rPr lang="en-US" sz="900"/>
              <a:t>Falchi L, et al. ASH 2024. Abstract 342. Soong D, et al. </a:t>
            </a:r>
            <a:r>
              <a:rPr lang="en-US" sz="900" i="1"/>
              <a:t>Cancer Res. </a:t>
            </a:r>
            <a:r>
              <a:rPr lang="en-US" sz="900"/>
              <a:t>2024;84(6_Supplement):5071. </a:t>
            </a:r>
            <a:r>
              <a:rPr lang="en-US" sz="900" err="1"/>
              <a:t>Abbvie</a:t>
            </a:r>
            <a:r>
              <a:rPr lang="en-US" sz="900"/>
              <a:t>. https://</a:t>
            </a:r>
            <a:r>
              <a:rPr lang="en-US" sz="900" err="1"/>
              <a:t>news.abbvie.com</a:t>
            </a:r>
            <a:r>
              <a:rPr lang="en-US" sz="900"/>
              <a:t>/2024-12-07-Investigational-Epcoritamab-DuoBody-R-CD3xCD20-Combination-Therapy-Shows-High-Response-Rates-in-Clinical-Trial-of-Patients-With-Relapsed-or-Refractory-R-R-Follicular-Lymphoma-FL</a:t>
            </a:r>
          </a:p>
        </p:txBody>
      </p:sp>
    </p:spTree>
    <p:extLst>
      <p:ext uri="{BB962C8B-B14F-4D97-AF65-F5344CB8AC3E}">
        <p14:creationId xmlns:p14="http://schemas.microsoft.com/office/powerpoint/2010/main" val="78089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2EA7-D556-BD9C-DD55-132DBC5AD4C6}"/>
              </a:ext>
            </a:extLst>
          </p:cNvPr>
          <p:cNvSpPr>
            <a:spLocks noGrp="1"/>
          </p:cNvSpPr>
          <p:nvPr>
            <p:ph type="title"/>
          </p:nvPr>
        </p:nvSpPr>
        <p:spPr>
          <a:xfrm>
            <a:off x="838200" y="365125"/>
            <a:ext cx="10515600" cy="1325563"/>
          </a:xfrm>
        </p:spPr>
        <p:txBody>
          <a:bodyPr wrap="square" anchor="ctr">
            <a:normAutofit/>
          </a:bodyPr>
          <a:lstStyle/>
          <a:p>
            <a:r>
              <a:rPr lang="en-US" err="1"/>
              <a:t>Odronextamab</a:t>
            </a:r>
            <a:r>
              <a:rPr lang="en-US"/>
              <a:t>: ELM-2</a:t>
            </a:r>
          </a:p>
        </p:txBody>
      </p:sp>
      <p:pic>
        <p:nvPicPr>
          <p:cNvPr id="3" name="Content Placeholder 3">
            <a:extLst>
              <a:ext uri="{FF2B5EF4-FFF2-40B4-BE49-F238E27FC236}">
                <a16:creationId xmlns:a16="http://schemas.microsoft.com/office/drawing/2014/main" id="{6EFBBD85-01D2-331B-F608-E9C47B63506D}"/>
              </a:ext>
            </a:extLst>
          </p:cNvPr>
          <p:cNvPicPr>
            <a:picLocks noGrp="1" noChangeAspect="1"/>
          </p:cNvPicPr>
          <p:nvPr>
            <p:ph idx="4294967295"/>
          </p:nvPr>
        </p:nvPicPr>
        <p:blipFill>
          <a:blip r:embed="rId3"/>
          <a:srcRect b="9825"/>
          <a:stretch/>
        </p:blipFill>
        <p:spPr>
          <a:xfrm>
            <a:off x="655641" y="1690688"/>
            <a:ext cx="7348654" cy="3793905"/>
          </a:xfrm>
          <a:prstGeom prst="rect">
            <a:avLst/>
          </a:prstGeom>
          <a:noFill/>
        </p:spPr>
      </p:pic>
      <p:pic>
        <p:nvPicPr>
          <p:cNvPr id="4" name="object 4">
            <a:extLst>
              <a:ext uri="{FF2B5EF4-FFF2-40B4-BE49-F238E27FC236}">
                <a16:creationId xmlns:a16="http://schemas.microsoft.com/office/drawing/2014/main" id="{78110910-7C21-3803-0303-D447E50B8CAB}"/>
              </a:ext>
            </a:extLst>
          </p:cNvPr>
          <p:cNvPicPr/>
          <p:nvPr/>
        </p:nvPicPr>
        <p:blipFill>
          <a:blip r:embed="rId4" cstate="print"/>
          <a:stretch>
            <a:fillRect/>
          </a:stretch>
        </p:blipFill>
        <p:spPr>
          <a:xfrm>
            <a:off x="8086000" y="2009255"/>
            <a:ext cx="3850466" cy="2839490"/>
          </a:xfrm>
          <a:prstGeom prst="rect">
            <a:avLst/>
          </a:prstGeom>
        </p:spPr>
      </p:pic>
      <p:sp>
        <p:nvSpPr>
          <p:cNvPr id="5" name="Text Placeholder 2">
            <a:extLst>
              <a:ext uri="{FF2B5EF4-FFF2-40B4-BE49-F238E27FC236}">
                <a16:creationId xmlns:a16="http://schemas.microsoft.com/office/drawing/2014/main" id="{7DFAECED-46B2-2F1C-4D5C-1FC0658D7667}"/>
              </a:ext>
            </a:extLst>
          </p:cNvPr>
          <p:cNvSpPr txBox="1">
            <a:spLocks/>
          </p:cNvSpPr>
          <p:nvPr/>
        </p:nvSpPr>
        <p:spPr>
          <a:xfrm>
            <a:off x="1275898" y="6072744"/>
            <a:ext cx="10778570" cy="7852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ClrTx/>
              <a:buFontTx/>
              <a:buNone/>
              <a:defRPr/>
            </a:pPr>
            <a:r>
              <a:rPr lang="en-US" sz="900"/>
              <a:t>Updated guidelines for tocilizumab and steroids introduced with 0.7/4/20 mg regimen.</a:t>
            </a:r>
            <a:br>
              <a:rPr lang="en-US" sz="900"/>
            </a:br>
            <a:r>
              <a:rPr lang="en-US" sz="900"/>
              <a:t>*20 mg IV dexamethasone 1 to 3 hours prior to each split or initial single infusion; </a:t>
            </a:r>
            <a:r>
              <a:rPr lang="en-US" sz="900" baseline="30000"/>
              <a:t>†</a:t>
            </a:r>
            <a:r>
              <a:rPr lang="en-US" sz="900"/>
              <a:t>10 mg dexamethasone orally 12 to 24 hours prior to the first split infusion. On each day of split or single infusion: dexamethasone 20 mg IV 1 to 3 hours before infusion; diphenhydramine 25 mg IV or orally and acetaminophen 650 mg orally 30 to 60 minutes before infusion.</a:t>
            </a:r>
            <a:br>
              <a:rPr lang="en-US" sz="900"/>
            </a:br>
            <a:r>
              <a:rPr lang="en-US" sz="900"/>
              <a:t>CRS, cytokine release syndrome; D, day; FL, follicular lymphoma; IV, intravenous; pMHC-1, peptide major histocompatibility complex-1; Q2W, every 2 weeks; TCR, T-cell receptor.</a:t>
            </a:r>
            <a:br>
              <a:rPr lang="en-US" sz="900"/>
            </a:br>
            <a:r>
              <a:rPr lang="en-US" sz="900"/>
              <a:t>Kim TM, et al. </a:t>
            </a:r>
            <a:r>
              <a:rPr lang="en-US" sz="900" i="1"/>
              <a:t>Blood. </a:t>
            </a:r>
            <a:r>
              <a:rPr lang="en-US" sz="900"/>
              <a:t>2022;140(1):2280-2282. Kim TM, et al. </a:t>
            </a:r>
            <a:r>
              <a:rPr lang="en-US" sz="900" i="1"/>
              <a:t>Ann Oncol. </a:t>
            </a:r>
            <a:r>
              <a:rPr lang="en-US" sz="900"/>
              <a:t>2024;35(11):1039-1047. Chong G, et al. </a:t>
            </a:r>
            <a:r>
              <a:rPr lang="en-US" sz="900" i="1"/>
              <a:t>Cancer Res. </a:t>
            </a:r>
            <a:r>
              <a:rPr lang="en-US" sz="900"/>
              <a:t>2024;84(7_Suppl):CT243. </a:t>
            </a:r>
          </a:p>
        </p:txBody>
      </p:sp>
    </p:spTree>
    <p:extLst>
      <p:ext uri="{BB962C8B-B14F-4D97-AF65-F5344CB8AC3E}">
        <p14:creationId xmlns:p14="http://schemas.microsoft.com/office/powerpoint/2010/main" val="212712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BFCB-5A47-EBAA-3669-D8BA46B2B2F5}"/>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CE16C219-084D-1C2E-B7E9-9A825F9B6554}"/>
              </a:ext>
            </a:extLst>
          </p:cNvPr>
          <p:cNvSpPr>
            <a:spLocks noGrp="1"/>
          </p:cNvSpPr>
          <p:nvPr>
            <p:ph idx="1"/>
          </p:nvPr>
        </p:nvSpPr>
        <p:spPr>
          <a:xfrm>
            <a:off x="727840" y="1690715"/>
            <a:ext cx="11017469" cy="4351338"/>
          </a:xfrm>
        </p:spPr>
        <p:txBody>
          <a:bodyPr>
            <a:noAutofit/>
          </a:bodyPr>
          <a:lstStyle/>
          <a:p>
            <a:pPr marL="228600" marR="0" lvl="0" indent="-228600" algn="l" defTabSz="914400" rtl="0" eaLnBrk="1" fontAlgn="auto" latinLnBrk="0" hangingPunct="1">
              <a:lnSpc>
                <a:spcPct val="120000"/>
              </a:lnSpc>
              <a:spcBef>
                <a:spcPts val="0"/>
              </a:spcBef>
              <a:spcAft>
                <a:spcPts val="600"/>
              </a:spcAft>
              <a:buClr>
                <a:srgbClr val="EA9619"/>
              </a:buClr>
              <a:buSzTx/>
              <a:buFont typeface="Courier New" pitchFamily="49" charset="0"/>
              <a:buNone/>
              <a:tabLst/>
              <a:defRPr/>
            </a:pPr>
            <a:r>
              <a:rPr kumimoji="0" lang="en-US" altLang="en-US" sz="2400" b="1" i="0" u="none" strike="noStrike" kern="1200" cap="none" spc="0" normalizeH="0" baseline="0" noProof="0">
                <a:ln>
                  <a:noFill/>
                </a:ln>
                <a:solidFill>
                  <a:srgbClr val="4A4D5F"/>
                </a:solidFill>
                <a:effectLst/>
                <a:uLnTx/>
                <a:uFillTx/>
                <a:latin typeface="Arial" pitchFamily="34" charset="0"/>
                <a:ea typeface="ＭＳ Ｐゴシック" pitchFamily="34" charset="-128"/>
                <a:cs typeface="Arial" pitchFamily="34" charset="0"/>
              </a:rPr>
              <a:t>Upon completion of this activity, participants should be better able to:</a:t>
            </a:r>
          </a:p>
          <a:p>
            <a:pPr marL="457200" marR="0" lvl="0" indent="-457200">
              <a:spcAft>
                <a:spcPts val="0"/>
              </a:spcAft>
              <a:buFont typeface="+mj-lt"/>
              <a:buAutoNum type="arabicPeriod"/>
            </a:pPr>
            <a:r>
              <a:rPr lang="en-US" sz="2200"/>
              <a:t>Differentiate the mechanisms of action, delivery methods, and dosing protocols for approved and investigational CD3 X CD20 bispecific antibodies in patients with R/R FL</a:t>
            </a:r>
          </a:p>
          <a:p>
            <a:pPr marL="457200" marR="0" lvl="0" indent="-457200">
              <a:spcAft>
                <a:spcPts val="0"/>
              </a:spcAft>
              <a:buFont typeface="+mj-lt"/>
              <a:buAutoNum type="arabicPeriod"/>
            </a:pPr>
            <a:r>
              <a:rPr lang="en-US" sz="2200"/>
              <a:t>Incorporate evidence-based treatment with bispecific antibody therapies into coordinated care planning based on disease characteristics for patients with R/R FL</a:t>
            </a:r>
          </a:p>
          <a:p>
            <a:pPr marL="457200" marR="0" lvl="0" indent="-457200">
              <a:spcAft>
                <a:spcPts val="0"/>
              </a:spcAft>
              <a:buFont typeface="+mj-lt"/>
              <a:buAutoNum type="arabicPeriod"/>
            </a:pPr>
            <a:r>
              <a:rPr lang="en-US" sz="2200"/>
              <a:t>Develop interprofessional strategies for community-based clinicians in the administration, dosing, and management of bispecific antibody therapies in R/R FL</a:t>
            </a:r>
          </a:p>
          <a:p>
            <a:pPr marL="457200" marR="0" lvl="0" indent="-457200">
              <a:spcAft>
                <a:spcPts val="0"/>
              </a:spcAft>
              <a:buFont typeface="+mj-lt"/>
              <a:buAutoNum type="arabicPeriod"/>
            </a:pPr>
            <a:r>
              <a:rPr lang="en-US" sz="2200"/>
              <a:t>Integrate team-based management and care coordination tactics for AEs, including CRS and ICANS, associated with bispecific antibodies for R/R FL in the community setting</a:t>
            </a:r>
          </a:p>
        </p:txBody>
      </p:sp>
    </p:spTree>
    <p:extLst>
      <p:ext uri="{BB962C8B-B14F-4D97-AF65-F5344CB8AC3E}">
        <p14:creationId xmlns:p14="http://schemas.microsoft.com/office/powerpoint/2010/main" val="2494374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F96B892-7173-7958-9863-9785A3760F5B}"/>
              </a:ext>
            </a:extLst>
          </p:cNvPr>
          <p:cNvSpPr>
            <a:spLocks noGrp="1"/>
          </p:cNvSpPr>
          <p:nvPr>
            <p:ph type="title"/>
          </p:nvPr>
        </p:nvSpPr>
        <p:spPr>
          <a:xfrm>
            <a:off x="838200" y="365125"/>
            <a:ext cx="10515600" cy="1325563"/>
          </a:xfrm>
        </p:spPr>
        <p:txBody>
          <a:bodyPr/>
          <a:lstStyle/>
          <a:p>
            <a:r>
              <a:rPr lang="en-US" err="1"/>
              <a:t>Odronextamab</a:t>
            </a:r>
            <a:r>
              <a:rPr lang="en-US"/>
              <a:t> Response</a:t>
            </a:r>
          </a:p>
        </p:txBody>
      </p:sp>
      <p:pic>
        <p:nvPicPr>
          <p:cNvPr id="4" name="Picture Placeholder 3">
            <a:extLst>
              <a:ext uri="{FF2B5EF4-FFF2-40B4-BE49-F238E27FC236}">
                <a16:creationId xmlns:a16="http://schemas.microsoft.com/office/drawing/2014/main" id="{2630298C-88CD-D6A9-B910-741C8F889E45}"/>
              </a:ext>
            </a:extLst>
          </p:cNvPr>
          <p:cNvPicPr>
            <a:picLocks noGrp="1" noChangeAspect="1"/>
          </p:cNvPicPr>
          <p:nvPr>
            <p:ph idx="4294967295"/>
          </p:nvPr>
        </p:nvPicPr>
        <p:blipFill>
          <a:blip r:embed="rId3"/>
          <a:stretch>
            <a:fillRect/>
          </a:stretch>
        </p:blipFill>
        <p:spPr>
          <a:xfrm>
            <a:off x="838200" y="1408538"/>
            <a:ext cx="10972800" cy="4525963"/>
          </a:xfrm>
          <a:prstGeom prst="rect">
            <a:avLst/>
          </a:prstGeom>
          <a:noFill/>
        </p:spPr>
      </p:pic>
      <p:sp>
        <p:nvSpPr>
          <p:cNvPr id="2" name="Text Placeholder 2">
            <a:extLst>
              <a:ext uri="{FF2B5EF4-FFF2-40B4-BE49-F238E27FC236}">
                <a16:creationId xmlns:a16="http://schemas.microsoft.com/office/drawing/2014/main" id="{57609453-A7C4-A2AE-AF15-FE6BBF35695C}"/>
              </a:ext>
            </a:extLst>
          </p:cNvPr>
          <p:cNvSpPr txBox="1">
            <a:spLocks/>
          </p:cNvSpPr>
          <p:nvPr/>
        </p:nvSpPr>
        <p:spPr>
          <a:xfrm>
            <a:off x="1337611" y="6254750"/>
            <a:ext cx="9229069" cy="476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ClrTx/>
              <a:buFontTx/>
              <a:buNone/>
              <a:defRPr/>
            </a:pPr>
            <a:r>
              <a:rPr lang="en-US" sz="1000"/>
              <a:t>FL, follicular lymphoma; R/R, relapsed/refractory.</a:t>
            </a:r>
            <a:br>
              <a:rPr lang="en-US" sz="1000"/>
            </a:br>
            <a:r>
              <a:rPr lang="en-US" sz="1000"/>
              <a:t>Kim TM, et al. </a:t>
            </a:r>
            <a:r>
              <a:rPr lang="en-US" sz="1000" i="1"/>
              <a:t>Blood. </a:t>
            </a:r>
            <a:r>
              <a:rPr lang="en-US" sz="1000"/>
              <a:t>2022;140(1):2280-2282.</a:t>
            </a:r>
          </a:p>
        </p:txBody>
      </p:sp>
    </p:spTree>
    <p:extLst>
      <p:ext uri="{BB962C8B-B14F-4D97-AF65-F5344CB8AC3E}">
        <p14:creationId xmlns:p14="http://schemas.microsoft.com/office/powerpoint/2010/main" val="1565174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9A79-1D90-E770-CB80-E2E3C5CC047B}"/>
              </a:ext>
            </a:extLst>
          </p:cNvPr>
          <p:cNvSpPr>
            <a:spLocks noGrp="1"/>
          </p:cNvSpPr>
          <p:nvPr>
            <p:ph type="title"/>
          </p:nvPr>
        </p:nvSpPr>
        <p:spPr/>
        <p:txBody>
          <a:bodyPr wrap="square" anchor="ctr">
            <a:normAutofit/>
          </a:bodyPr>
          <a:lstStyle/>
          <a:p>
            <a:r>
              <a:rPr lang="en-US" err="1"/>
              <a:t>Odronextamab</a:t>
            </a:r>
            <a:r>
              <a:rPr lang="en-US"/>
              <a:t> Response</a:t>
            </a:r>
          </a:p>
        </p:txBody>
      </p:sp>
      <p:pic>
        <p:nvPicPr>
          <p:cNvPr id="4" name="Content Placeholder 3" descr="Graphical user interface&#10;&#10;Description automatically generated">
            <a:extLst>
              <a:ext uri="{FF2B5EF4-FFF2-40B4-BE49-F238E27FC236}">
                <a16:creationId xmlns:a16="http://schemas.microsoft.com/office/drawing/2014/main" id="{8AC4E97C-2853-72CA-626B-C330930AB0B9}"/>
              </a:ext>
            </a:extLst>
          </p:cNvPr>
          <p:cNvPicPr>
            <a:picLocks noGrp="1" noChangeAspect="1"/>
          </p:cNvPicPr>
          <p:nvPr>
            <p:ph type="pic" idx="4294967295"/>
          </p:nvPr>
        </p:nvPicPr>
        <p:blipFill rotWithShape="1">
          <a:blip r:embed="rId3"/>
          <a:srcRect t="7776" r="6746" b="42"/>
          <a:stretch/>
        </p:blipFill>
        <p:spPr>
          <a:xfrm>
            <a:off x="434898" y="1984493"/>
            <a:ext cx="7438565" cy="3214359"/>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59820C06-BF6B-89EB-B77B-64459FE10ADC}"/>
              </a:ext>
            </a:extLst>
          </p:cNvPr>
          <p:cNvPicPr>
            <a:picLocks noChangeAspect="1"/>
          </p:cNvPicPr>
          <p:nvPr/>
        </p:nvPicPr>
        <p:blipFill rotWithShape="1">
          <a:blip r:embed="rId4"/>
          <a:srcRect t="5190" r="53049" b="3153"/>
          <a:stretch/>
        </p:blipFill>
        <p:spPr>
          <a:xfrm>
            <a:off x="7981760" y="1936014"/>
            <a:ext cx="3743856" cy="3248759"/>
          </a:xfrm>
          <a:prstGeom prst="rect">
            <a:avLst/>
          </a:prstGeom>
        </p:spPr>
      </p:pic>
      <p:sp>
        <p:nvSpPr>
          <p:cNvPr id="3" name="Text Placeholder 2">
            <a:extLst>
              <a:ext uri="{FF2B5EF4-FFF2-40B4-BE49-F238E27FC236}">
                <a16:creationId xmlns:a16="http://schemas.microsoft.com/office/drawing/2014/main" id="{22D4D87D-2276-ED7C-CD5B-4F21ADB0215E}"/>
              </a:ext>
            </a:extLst>
          </p:cNvPr>
          <p:cNvSpPr txBox="1">
            <a:spLocks/>
          </p:cNvSpPr>
          <p:nvPr/>
        </p:nvSpPr>
        <p:spPr>
          <a:xfrm>
            <a:off x="1410527" y="6204585"/>
            <a:ext cx="9229069" cy="476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ClrTx/>
              <a:buFontTx/>
              <a:buNone/>
              <a:defRPr/>
            </a:pPr>
            <a:r>
              <a:rPr lang="en-US" sz="1000"/>
              <a:t>Data cut-off date: Sep 15, 2022. </a:t>
            </a:r>
            <a:br>
              <a:rPr lang="en-US" sz="1000"/>
            </a:br>
            <a:r>
              <a:rPr lang="en-US" sz="1000"/>
              <a:t>DOCR, duration of complete response; DOR, duration of response; NE, not evaluable; PFS, progression-free survival. </a:t>
            </a:r>
            <a:br>
              <a:rPr lang="en-US" sz="1000"/>
            </a:br>
            <a:r>
              <a:rPr lang="en-US" sz="1000"/>
              <a:t>Kim TM, et al. </a:t>
            </a:r>
            <a:r>
              <a:rPr lang="en-US" sz="1000" i="1"/>
              <a:t>Blood. </a:t>
            </a:r>
            <a:r>
              <a:rPr lang="en-US" sz="1000"/>
              <a:t>2022;140(1):2280-2282.</a:t>
            </a:r>
          </a:p>
        </p:txBody>
      </p:sp>
    </p:spTree>
    <p:extLst>
      <p:ext uri="{BB962C8B-B14F-4D97-AF65-F5344CB8AC3E}">
        <p14:creationId xmlns:p14="http://schemas.microsoft.com/office/powerpoint/2010/main" val="1008666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FF0E5-D63C-EB4B-9FBE-3CF4ADA133D4}"/>
              </a:ext>
            </a:extLst>
          </p:cNvPr>
          <p:cNvSpPr>
            <a:spLocks noGrp="1"/>
          </p:cNvSpPr>
          <p:nvPr>
            <p:ph type="title"/>
          </p:nvPr>
        </p:nvSpPr>
        <p:spPr>
          <a:xfrm>
            <a:off x="838200" y="365125"/>
            <a:ext cx="10515600" cy="1047653"/>
          </a:xfrm>
        </p:spPr>
        <p:txBody>
          <a:bodyPr wrap="square" anchor="ctr">
            <a:normAutofit/>
          </a:bodyPr>
          <a:lstStyle/>
          <a:p>
            <a:r>
              <a:rPr lang="en-US" err="1"/>
              <a:t>Odronextamab</a:t>
            </a:r>
            <a:r>
              <a:rPr lang="en-US"/>
              <a:t> Safety</a:t>
            </a:r>
          </a:p>
        </p:txBody>
      </p:sp>
      <p:sp>
        <p:nvSpPr>
          <p:cNvPr id="10" name="Content Placeholder 9">
            <a:extLst>
              <a:ext uri="{FF2B5EF4-FFF2-40B4-BE49-F238E27FC236}">
                <a16:creationId xmlns:a16="http://schemas.microsoft.com/office/drawing/2014/main" id="{C6A6EB7E-7BBF-805A-3FA4-4BAC37F590D2}"/>
              </a:ext>
            </a:extLst>
          </p:cNvPr>
          <p:cNvSpPr>
            <a:spLocks noGrp="1"/>
          </p:cNvSpPr>
          <p:nvPr>
            <p:ph idx="1"/>
          </p:nvPr>
        </p:nvSpPr>
        <p:spPr>
          <a:xfrm>
            <a:off x="838200" y="4449337"/>
            <a:ext cx="10515600" cy="1438845"/>
          </a:xfrm>
        </p:spPr>
        <p:txBody>
          <a:bodyPr>
            <a:normAutofit fontScale="55000" lnSpcReduction="20000"/>
          </a:bodyPr>
          <a:lstStyle/>
          <a:p>
            <a:r>
              <a:rPr lang="en-US"/>
              <a:t>0.7/4/20 mg step-up regimen reduced the incidence of grade 2 and grade 3 CRS</a:t>
            </a:r>
          </a:p>
          <a:p>
            <a:r>
              <a:rPr lang="en-US"/>
              <a:t>Approximately half of patients with R/R FL had CRS, mostly grade 1</a:t>
            </a:r>
          </a:p>
          <a:p>
            <a:r>
              <a:rPr lang="en-US"/>
              <a:t>Only 1 case of grade 3 CRS with 0.7/4/20 mg step-up regimen and no grade 4 or higher CRS events</a:t>
            </a:r>
          </a:p>
          <a:p>
            <a:r>
              <a:rPr lang="en-US"/>
              <a:t>All CRS events resolved with a median time to resolution of 2 days (range 1–51)</a:t>
            </a:r>
          </a:p>
          <a:p>
            <a:r>
              <a:rPr lang="en-US"/>
              <a:t>No patients required mechanical ventilation or ICU admission for the management of CRS</a:t>
            </a:r>
          </a:p>
        </p:txBody>
      </p:sp>
      <p:sp>
        <p:nvSpPr>
          <p:cNvPr id="3" name="Text Placeholder 2">
            <a:extLst>
              <a:ext uri="{FF2B5EF4-FFF2-40B4-BE49-F238E27FC236}">
                <a16:creationId xmlns:a16="http://schemas.microsoft.com/office/drawing/2014/main" id="{E2D36471-A20D-6C39-7326-49F0C0CACF40}"/>
              </a:ext>
            </a:extLst>
          </p:cNvPr>
          <p:cNvSpPr txBox="1">
            <a:spLocks/>
          </p:cNvSpPr>
          <p:nvPr/>
        </p:nvSpPr>
        <p:spPr>
          <a:xfrm>
            <a:off x="1371065" y="6167086"/>
            <a:ext cx="9982735" cy="476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ClrTx/>
              <a:buFontTx/>
              <a:buNone/>
              <a:defRPr/>
            </a:pPr>
            <a:r>
              <a:rPr lang="en-US" sz="1000"/>
              <a:t>Data cut-off date: Sep 15, 2022. CRS per Lee 2019. </a:t>
            </a:r>
            <a:br>
              <a:rPr lang="en-US" sz="1000"/>
            </a:br>
            <a:r>
              <a:rPr lang="en-US" sz="1000"/>
              <a:t>CRS, cytokine release syndrome; FL, follicular lymphoma; ICANS, immune effector cell-associated neurotoxicity syndrome; ICU, intensive care unit; R/R, relapsed/refractory.</a:t>
            </a:r>
            <a:br>
              <a:rPr lang="en-US" sz="1000"/>
            </a:br>
            <a:r>
              <a:rPr lang="en-US" sz="1000"/>
              <a:t>Kim TM, et al. </a:t>
            </a:r>
            <a:r>
              <a:rPr lang="en-US" sz="1000" i="1"/>
              <a:t>Blood. </a:t>
            </a:r>
            <a:r>
              <a:rPr lang="en-US" sz="1000"/>
              <a:t>2022;140(1):2280-2282.</a:t>
            </a:r>
          </a:p>
        </p:txBody>
      </p:sp>
      <p:pic>
        <p:nvPicPr>
          <p:cNvPr id="11" name="Content Placeholder 3" descr="Table&#10;&#10;Description automatically generated">
            <a:extLst>
              <a:ext uri="{FF2B5EF4-FFF2-40B4-BE49-F238E27FC236}">
                <a16:creationId xmlns:a16="http://schemas.microsoft.com/office/drawing/2014/main" id="{282A49D2-4024-FFFD-36C8-9859E856604D}"/>
              </a:ext>
            </a:extLst>
          </p:cNvPr>
          <p:cNvPicPr>
            <a:picLocks noChangeAspect="1"/>
          </p:cNvPicPr>
          <p:nvPr/>
        </p:nvPicPr>
        <p:blipFill>
          <a:blip r:embed="rId3"/>
          <a:srcRect l="1565" t="28974" r="41552" b="15943"/>
          <a:stretch/>
        </p:blipFill>
        <p:spPr>
          <a:xfrm>
            <a:off x="367990" y="1412778"/>
            <a:ext cx="5020786" cy="2762541"/>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E177974F-009F-12AC-B605-A750C8D86F97}"/>
              </a:ext>
            </a:extLst>
          </p:cNvPr>
          <p:cNvPicPr>
            <a:picLocks noChangeAspect="1"/>
          </p:cNvPicPr>
          <p:nvPr/>
        </p:nvPicPr>
        <p:blipFill rotWithShape="1">
          <a:blip r:embed="rId4"/>
          <a:srcRect t="2950" r="2296" b="6552"/>
          <a:stretch/>
        </p:blipFill>
        <p:spPr>
          <a:xfrm>
            <a:off x="5493769" y="1412778"/>
            <a:ext cx="6217749" cy="2595553"/>
          </a:xfrm>
          <a:prstGeom prst="rect">
            <a:avLst/>
          </a:prstGeom>
        </p:spPr>
      </p:pic>
    </p:spTree>
    <p:extLst>
      <p:ext uri="{BB962C8B-B14F-4D97-AF65-F5344CB8AC3E}">
        <p14:creationId xmlns:p14="http://schemas.microsoft.com/office/powerpoint/2010/main" val="3487627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0A85-B9A1-7D9D-5139-A94E46CB3954}"/>
              </a:ext>
            </a:extLst>
          </p:cNvPr>
          <p:cNvSpPr>
            <a:spLocks noGrp="1"/>
          </p:cNvSpPr>
          <p:nvPr>
            <p:ph type="title"/>
          </p:nvPr>
        </p:nvSpPr>
        <p:spPr>
          <a:xfrm>
            <a:off x="838200" y="365125"/>
            <a:ext cx="10515600" cy="1325563"/>
          </a:xfrm>
        </p:spPr>
        <p:txBody>
          <a:bodyPr/>
          <a:lstStyle/>
          <a:p>
            <a:r>
              <a:rPr lang="en-US"/>
              <a:t>Summary of Response FL</a:t>
            </a:r>
          </a:p>
        </p:txBody>
      </p:sp>
      <p:graphicFrame>
        <p:nvGraphicFramePr>
          <p:cNvPr id="4" name="Table 4">
            <a:extLst>
              <a:ext uri="{FF2B5EF4-FFF2-40B4-BE49-F238E27FC236}">
                <a16:creationId xmlns:a16="http://schemas.microsoft.com/office/drawing/2014/main" id="{38B17611-B65F-58F2-96B3-020142274402}"/>
              </a:ext>
            </a:extLst>
          </p:cNvPr>
          <p:cNvGraphicFramePr>
            <a:graphicFrameLocks noGrp="1"/>
          </p:cNvGraphicFramePr>
          <p:nvPr>
            <p:ph idx="4294967295"/>
            <p:extLst>
              <p:ext uri="{D42A27DB-BD31-4B8C-83A1-F6EECF244321}">
                <p14:modId xmlns:p14="http://schemas.microsoft.com/office/powerpoint/2010/main" val="591050150"/>
              </p:ext>
            </p:extLst>
          </p:nvPr>
        </p:nvGraphicFramePr>
        <p:xfrm>
          <a:off x="960863" y="1945640"/>
          <a:ext cx="10270273" cy="1483360"/>
        </p:xfrm>
        <a:graphic>
          <a:graphicData uri="http://schemas.openxmlformats.org/drawingml/2006/table">
            <a:tbl>
              <a:tblPr firstRow="1" firstCol="1" bandRow="1">
                <a:tableStyleId>{5C22544A-7EE6-4342-B048-85BDC9FD1C3A}</a:tableStyleId>
              </a:tblPr>
              <a:tblGrid>
                <a:gridCol w="1906859">
                  <a:extLst>
                    <a:ext uri="{9D8B030D-6E8A-4147-A177-3AD203B41FA5}">
                      <a16:colId xmlns:a16="http://schemas.microsoft.com/office/drawing/2014/main" val="1717170317"/>
                    </a:ext>
                  </a:extLst>
                </a:gridCol>
                <a:gridCol w="1331187">
                  <a:extLst>
                    <a:ext uri="{9D8B030D-6E8A-4147-A177-3AD203B41FA5}">
                      <a16:colId xmlns:a16="http://schemas.microsoft.com/office/drawing/2014/main" val="2375573385"/>
                    </a:ext>
                  </a:extLst>
                </a:gridCol>
                <a:gridCol w="1456617">
                  <a:extLst>
                    <a:ext uri="{9D8B030D-6E8A-4147-A177-3AD203B41FA5}">
                      <a16:colId xmlns:a16="http://schemas.microsoft.com/office/drawing/2014/main" val="2488952656"/>
                    </a:ext>
                  </a:extLst>
                </a:gridCol>
                <a:gridCol w="1400248">
                  <a:extLst>
                    <a:ext uri="{9D8B030D-6E8A-4147-A177-3AD203B41FA5}">
                      <a16:colId xmlns:a16="http://schemas.microsoft.com/office/drawing/2014/main" val="3809651050"/>
                    </a:ext>
                  </a:extLst>
                </a:gridCol>
                <a:gridCol w="1454465">
                  <a:extLst>
                    <a:ext uri="{9D8B030D-6E8A-4147-A177-3AD203B41FA5}">
                      <a16:colId xmlns:a16="http://schemas.microsoft.com/office/drawing/2014/main" val="1701218700"/>
                    </a:ext>
                  </a:extLst>
                </a:gridCol>
                <a:gridCol w="1471961">
                  <a:extLst>
                    <a:ext uri="{9D8B030D-6E8A-4147-A177-3AD203B41FA5}">
                      <a16:colId xmlns:a16="http://schemas.microsoft.com/office/drawing/2014/main" val="3176661745"/>
                    </a:ext>
                  </a:extLst>
                </a:gridCol>
                <a:gridCol w="1248936">
                  <a:extLst>
                    <a:ext uri="{9D8B030D-6E8A-4147-A177-3AD203B41FA5}">
                      <a16:colId xmlns:a16="http://schemas.microsoft.com/office/drawing/2014/main" val="3777114897"/>
                    </a:ext>
                  </a:extLst>
                </a:gridCol>
              </a:tblGrid>
              <a:tr h="370840">
                <a:tc>
                  <a:txBody>
                    <a:bodyPr/>
                    <a:lstStyle/>
                    <a:p>
                      <a:r>
                        <a:rPr lang="en-US" sz="1600">
                          <a:latin typeface="Arial" panose="020B0604020202020204" pitchFamily="34" charset="0"/>
                          <a:cs typeface="Arial" panose="020B0604020202020204" pitchFamily="34" charset="0"/>
                        </a:rPr>
                        <a:t>Drug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ORR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CR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PFS 36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OS 36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 </a:t>
                      </a:r>
                      <a:r>
                        <a:rPr lang="en-US" sz="1600" err="1">
                          <a:latin typeface="Arial" panose="020B0604020202020204" pitchFamily="34" charset="0"/>
                          <a:cs typeface="Arial" panose="020B0604020202020204" pitchFamily="34" charset="0"/>
                        </a:rPr>
                        <a:t>mOS</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7290265"/>
                  </a:ext>
                </a:extLst>
              </a:tr>
              <a:tr h="370840">
                <a:tc>
                  <a:txBody>
                    <a:bodyPr/>
                    <a:lstStyle/>
                    <a:p>
                      <a:r>
                        <a:rPr lang="en-US" sz="1600" err="1">
                          <a:latin typeface="Arial" panose="020B0604020202020204" pitchFamily="34" charset="0"/>
                          <a:cs typeface="Arial" panose="020B0604020202020204" pitchFamily="34" charset="0"/>
                        </a:rPr>
                        <a:t>Mosunetuzumab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90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78%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60%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43.2%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82.4%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8798704"/>
                  </a:ext>
                </a:extLst>
              </a:tr>
              <a:tr h="370840">
                <a:tc>
                  <a:txBody>
                    <a:bodyPr/>
                    <a:lstStyle/>
                    <a:p>
                      <a:r>
                        <a:rPr lang="en-US" sz="1600" err="1">
                          <a:latin typeface="Arial" panose="020B0604020202020204" pitchFamily="34" charset="0"/>
                          <a:cs typeface="Arial" panose="020B0604020202020204" pitchFamily="34" charset="0"/>
                        </a:rPr>
                        <a:t>Epcoritamab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128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82%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63%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49.4%*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70.2%*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24473042"/>
                  </a:ext>
                </a:extLst>
              </a:tr>
              <a:tr h="370840">
                <a:tc>
                  <a:txBody>
                    <a:bodyPr/>
                    <a:lstStyle/>
                    <a:p>
                      <a:r>
                        <a:rPr lang="en-US" sz="1600" err="1">
                          <a:latin typeface="Arial" panose="020B0604020202020204" pitchFamily="34" charset="0"/>
                          <a:cs typeface="Arial" panose="020B0604020202020204" pitchFamily="34" charset="0"/>
                        </a:rPr>
                        <a:t>Odronextamab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121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81.8%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75.2%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55.3%*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70.1%</a:t>
                      </a:r>
                      <a:r>
                        <a:rPr lang="en-US" sz="1600" baseline="30000">
                          <a:latin typeface="Arial" panose="020B0604020202020204" pitchFamily="34" charset="0"/>
                          <a:cs typeface="Arial" panose="020B0604020202020204" pitchFamily="34" charset="0"/>
                        </a:rPr>
                        <a:t>24m</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622722"/>
                  </a:ext>
                </a:extLst>
              </a:tr>
            </a:tbl>
          </a:graphicData>
        </a:graphic>
      </p:graphicFrame>
      <p:graphicFrame>
        <p:nvGraphicFramePr>
          <p:cNvPr id="7" name="Table 4">
            <a:extLst>
              <a:ext uri="{FF2B5EF4-FFF2-40B4-BE49-F238E27FC236}">
                <a16:creationId xmlns:a16="http://schemas.microsoft.com/office/drawing/2014/main" id="{B707659A-CF48-991F-40DF-6FF01F43FD6C}"/>
              </a:ext>
            </a:extLst>
          </p:cNvPr>
          <p:cNvGraphicFramePr>
            <a:graphicFrameLocks/>
          </p:cNvGraphicFramePr>
          <p:nvPr>
            <p:extLst>
              <p:ext uri="{D42A27DB-BD31-4B8C-83A1-F6EECF244321}">
                <p14:modId xmlns:p14="http://schemas.microsoft.com/office/powerpoint/2010/main" val="1648802219"/>
              </p:ext>
            </p:extLst>
          </p:nvPr>
        </p:nvGraphicFramePr>
        <p:xfrm>
          <a:off x="960863" y="3801040"/>
          <a:ext cx="10265730" cy="1474748"/>
        </p:xfrm>
        <a:graphic>
          <a:graphicData uri="http://schemas.openxmlformats.org/drawingml/2006/table">
            <a:tbl>
              <a:tblPr firstRow="1" firstCol="1" bandRow="1">
                <a:tableStyleId>{5C22544A-7EE6-4342-B048-85BDC9FD1C3A}</a:tableStyleId>
              </a:tblPr>
              <a:tblGrid>
                <a:gridCol w="1884556">
                  <a:extLst>
                    <a:ext uri="{9D8B030D-6E8A-4147-A177-3AD203B41FA5}">
                      <a16:colId xmlns:a16="http://schemas.microsoft.com/office/drawing/2014/main" val="1717170317"/>
                    </a:ext>
                  </a:extLst>
                </a:gridCol>
                <a:gridCol w="1349298">
                  <a:extLst>
                    <a:ext uri="{9D8B030D-6E8A-4147-A177-3AD203B41FA5}">
                      <a16:colId xmlns:a16="http://schemas.microsoft.com/office/drawing/2014/main" val="2375573385"/>
                    </a:ext>
                  </a:extLst>
                </a:gridCol>
                <a:gridCol w="1460809">
                  <a:extLst>
                    <a:ext uri="{9D8B030D-6E8A-4147-A177-3AD203B41FA5}">
                      <a16:colId xmlns:a16="http://schemas.microsoft.com/office/drawing/2014/main" val="2031958090"/>
                    </a:ext>
                  </a:extLst>
                </a:gridCol>
                <a:gridCol w="1416205">
                  <a:extLst>
                    <a:ext uri="{9D8B030D-6E8A-4147-A177-3AD203B41FA5}">
                      <a16:colId xmlns:a16="http://schemas.microsoft.com/office/drawing/2014/main" val="3849785346"/>
                    </a:ext>
                  </a:extLst>
                </a:gridCol>
                <a:gridCol w="1438508">
                  <a:extLst>
                    <a:ext uri="{9D8B030D-6E8A-4147-A177-3AD203B41FA5}">
                      <a16:colId xmlns:a16="http://schemas.microsoft.com/office/drawing/2014/main" val="2837524866"/>
                    </a:ext>
                  </a:extLst>
                </a:gridCol>
                <a:gridCol w="1504243">
                  <a:extLst>
                    <a:ext uri="{9D8B030D-6E8A-4147-A177-3AD203B41FA5}">
                      <a16:colId xmlns:a16="http://schemas.microsoft.com/office/drawing/2014/main" val="3524145392"/>
                    </a:ext>
                  </a:extLst>
                </a:gridCol>
                <a:gridCol w="1212111">
                  <a:extLst>
                    <a:ext uri="{9D8B030D-6E8A-4147-A177-3AD203B41FA5}">
                      <a16:colId xmlns:a16="http://schemas.microsoft.com/office/drawing/2014/main" val="3074426572"/>
                    </a:ext>
                  </a:extLst>
                </a:gridCol>
              </a:tblGrid>
              <a:tr h="362228">
                <a:tc>
                  <a:txBody>
                    <a:bodyPr/>
                    <a:lstStyle/>
                    <a:p>
                      <a:r>
                        <a:rPr lang="en-US" sz="1600">
                          <a:latin typeface="Arial" panose="020B0604020202020204" pitchFamily="34" charset="0"/>
                          <a:cs typeface="Arial" panose="020B0604020202020204" pitchFamily="34" charset="0"/>
                        </a:rPr>
                        <a:t>Drug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DOR 12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DOCR 12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DOR 30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DOCR 30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 </a:t>
                      </a:r>
                      <a:r>
                        <a:rPr lang="en-US" sz="1600" err="1">
                          <a:latin typeface="Arial" panose="020B0604020202020204" pitchFamily="34" charset="0"/>
                          <a:cs typeface="Arial" panose="020B0604020202020204" pitchFamily="34" charset="0"/>
                        </a:rPr>
                        <a:t>mDOR</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err="1">
                          <a:latin typeface="Arial" panose="020B0604020202020204" pitchFamily="34" charset="0"/>
                          <a:cs typeface="Arial" panose="020B0604020202020204" pitchFamily="34" charset="0"/>
                        </a:rPr>
                        <a:t>mDOCR</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7290265"/>
                  </a:ext>
                </a:extLst>
              </a:tr>
              <a:tr h="370840">
                <a:tc>
                  <a:txBody>
                    <a:bodyPr/>
                    <a:lstStyle/>
                    <a:p>
                      <a:r>
                        <a:rPr lang="en-US" sz="1600" err="1">
                          <a:latin typeface="Arial" panose="020B0604020202020204" pitchFamily="34" charset="0"/>
                          <a:cs typeface="Arial" panose="020B0604020202020204" pitchFamily="34" charset="0"/>
                        </a:rPr>
                        <a:t>Mosunetuzumab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67%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82%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56.6%*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72.4%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35.9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74322657"/>
                  </a:ext>
                </a:extLst>
              </a:tr>
              <a:tr h="370840">
                <a:tc>
                  <a:txBody>
                    <a:bodyPr/>
                    <a:lstStyle/>
                    <a:p>
                      <a:r>
                        <a:rPr lang="en-US" sz="1600" err="1">
                          <a:latin typeface="Arial" panose="020B0604020202020204" pitchFamily="34" charset="0"/>
                          <a:cs typeface="Arial" panose="020B0604020202020204" pitchFamily="34" charset="0"/>
                        </a:rPr>
                        <a:t>Eporitamab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58.4%*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72.2%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0575336"/>
                  </a:ext>
                </a:extLst>
              </a:tr>
              <a:tr h="370840">
                <a:tc>
                  <a:txBody>
                    <a:bodyPr/>
                    <a:lstStyle/>
                    <a:p>
                      <a:r>
                        <a:rPr lang="en-US" sz="1600" err="1">
                          <a:latin typeface="Arial" panose="020B0604020202020204" pitchFamily="34" charset="0"/>
                          <a:cs typeface="Arial" panose="020B0604020202020204" pitchFamily="34" charset="0"/>
                        </a:rPr>
                        <a:t>Odronextamab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68.8%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75%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55%*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59.1%</a:t>
                      </a:r>
                      <a:r>
                        <a:rPr lang="en-US" sz="1600" baseline="30000">
                          <a:latin typeface="Arial" panose="020B0604020202020204" pitchFamily="34" charset="0"/>
                          <a:cs typeface="Arial" panose="020B0604020202020204" pitchFamily="34" charset="0"/>
                        </a:rPr>
                        <a:t>*</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22.6 m</a:t>
                      </a:r>
                      <a:r>
                        <a:rPr lang="en-US" sz="1600" baseline="30000">
                          <a:latin typeface="Arial" panose="020B0604020202020204" pitchFamily="34" charset="0"/>
                          <a:cs typeface="Arial" panose="020B0604020202020204" pitchFamily="34" charset="0"/>
                        </a:rPr>
                        <a:t>†</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25.1 m</a:t>
                      </a:r>
                      <a:r>
                        <a:rPr lang="en-US" sz="1600" baseline="30000">
                          <a:latin typeface="Arial" panose="020B0604020202020204" pitchFamily="34" charset="0"/>
                          <a:cs typeface="Arial" panose="020B0604020202020204" pitchFamily="34" charset="0"/>
                        </a:rPr>
                        <a:t>†</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622722"/>
                  </a:ext>
                </a:extLst>
              </a:tr>
            </a:tbl>
          </a:graphicData>
        </a:graphic>
      </p:graphicFrame>
      <p:sp>
        <p:nvSpPr>
          <p:cNvPr id="5" name="TextBox 4">
            <a:extLst>
              <a:ext uri="{FF2B5EF4-FFF2-40B4-BE49-F238E27FC236}">
                <a16:creationId xmlns:a16="http://schemas.microsoft.com/office/drawing/2014/main" id="{4E5E442D-FEC9-0B98-53DA-BE1E162A1509}"/>
              </a:ext>
            </a:extLst>
          </p:cNvPr>
          <p:cNvSpPr txBox="1"/>
          <p:nvPr/>
        </p:nvSpPr>
        <p:spPr>
          <a:xfrm>
            <a:off x="1288277" y="5996226"/>
            <a:ext cx="10777342" cy="861774"/>
          </a:xfrm>
          <a:prstGeom prst="rect">
            <a:avLst/>
          </a:prstGeom>
          <a:noFill/>
        </p:spPr>
        <p:txBody>
          <a:bodyPr wrap="square" rtlCol="0">
            <a:spAutoFit/>
          </a:bodyPr>
          <a:lstStyle/>
          <a:p>
            <a:pPr marL="0" indent="0">
              <a:buFont typeface="+mj-lt"/>
              <a:buNone/>
            </a:pPr>
            <a:r>
              <a:rPr lang="en-US" sz="1000" b="0" i="0" u="none" strike="noStrike">
                <a:solidFill>
                  <a:srgbClr val="212121"/>
                </a:solidFill>
                <a:effectLst/>
                <a:cs typeface="Arial" panose="020B0604020202020204" pitchFamily="34" charset="0"/>
              </a:rPr>
              <a:t>*18 months</a:t>
            </a:r>
          </a:p>
          <a:p>
            <a:pPr marL="0" indent="0">
              <a:buFont typeface="+mj-lt"/>
              <a:buNone/>
            </a:pPr>
            <a:r>
              <a:rPr lang="en-US" sz="1000" baseline="30000">
                <a:solidFill>
                  <a:srgbClr val="212121"/>
                </a:solidFill>
                <a:cs typeface="Arial" panose="020B0604020202020204" pitchFamily="34" charset="0"/>
              </a:rPr>
              <a:t>†</a:t>
            </a:r>
            <a:r>
              <a:rPr lang="en-US" sz="1000">
                <a:solidFill>
                  <a:srgbClr val="212121"/>
                </a:solidFill>
                <a:cs typeface="Arial" panose="020B0604020202020204" pitchFamily="34" charset="0"/>
              </a:rPr>
              <a:t>20.1 months</a:t>
            </a:r>
            <a:endParaRPr lang="en-US" sz="1000" b="0" i="0" u="none" strike="noStrike">
              <a:solidFill>
                <a:srgbClr val="212121"/>
              </a:solidFill>
              <a:effectLst/>
              <a:cs typeface="Arial" panose="020B0604020202020204" pitchFamily="34" charset="0"/>
            </a:endParaRPr>
          </a:p>
          <a:p>
            <a:pPr marL="0" indent="0">
              <a:buFont typeface="+mj-lt"/>
              <a:buNone/>
            </a:pPr>
            <a:r>
              <a:rPr lang="en-US" sz="1000" b="0" i="0" u="none" strike="noStrike">
                <a:solidFill>
                  <a:srgbClr val="212121"/>
                </a:solidFill>
                <a:effectLst/>
                <a:cs typeface="Arial" panose="020B0604020202020204" pitchFamily="34" charset="0"/>
              </a:rPr>
              <a:t>CR, complete response; DOCR, duration of complete response; DOR, duration of response; FL, follicular lymphoma; m, months; </a:t>
            </a:r>
            <a:r>
              <a:rPr lang="en-US" sz="1000" b="0" i="0" u="none" strike="noStrike" err="1">
                <a:solidFill>
                  <a:srgbClr val="212121"/>
                </a:solidFill>
                <a:effectLst/>
                <a:cs typeface="Arial" panose="020B0604020202020204" pitchFamily="34" charset="0"/>
              </a:rPr>
              <a:t>mDOCR</a:t>
            </a:r>
            <a:r>
              <a:rPr lang="en-US" sz="1000" b="0" i="0" u="none" strike="noStrike">
                <a:solidFill>
                  <a:srgbClr val="212121"/>
                </a:solidFill>
                <a:effectLst/>
                <a:cs typeface="Arial" panose="020B0604020202020204" pitchFamily="34" charset="0"/>
              </a:rPr>
              <a:t>, median DOCR; </a:t>
            </a:r>
            <a:r>
              <a:rPr lang="en-US" sz="1000" b="0" i="0" u="none" strike="noStrike" err="1">
                <a:solidFill>
                  <a:srgbClr val="212121"/>
                </a:solidFill>
                <a:effectLst/>
                <a:cs typeface="Arial" panose="020B0604020202020204" pitchFamily="34" charset="0"/>
              </a:rPr>
              <a:t>mDOR</a:t>
            </a:r>
            <a:r>
              <a:rPr lang="en-US" sz="1000" b="0" i="0" u="none" strike="noStrike">
                <a:solidFill>
                  <a:srgbClr val="212121"/>
                </a:solidFill>
                <a:effectLst/>
                <a:cs typeface="Arial" panose="020B0604020202020204" pitchFamily="34" charset="0"/>
              </a:rPr>
              <a:t>, median DOR;</a:t>
            </a:r>
            <a:br>
              <a:rPr lang="en-US" sz="1000" b="0" i="0" u="none" strike="noStrike">
                <a:solidFill>
                  <a:srgbClr val="212121"/>
                </a:solidFill>
                <a:effectLst/>
                <a:cs typeface="Arial" panose="020B0604020202020204" pitchFamily="34" charset="0"/>
              </a:rPr>
            </a:br>
            <a:r>
              <a:rPr lang="en-US" sz="1000" b="0" i="0" u="none" strike="noStrike" err="1">
                <a:solidFill>
                  <a:srgbClr val="212121"/>
                </a:solidFill>
                <a:effectLst/>
                <a:cs typeface="Arial" panose="020B0604020202020204" pitchFamily="34" charset="0"/>
              </a:rPr>
              <a:t>mOS</a:t>
            </a:r>
            <a:r>
              <a:rPr lang="en-US" sz="1000" b="0" i="0" u="none" strike="noStrike">
                <a:solidFill>
                  <a:srgbClr val="212121"/>
                </a:solidFill>
                <a:effectLst/>
                <a:cs typeface="Arial" panose="020B0604020202020204" pitchFamily="34" charset="0"/>
              </a:rPr>
              <a:t>, median OS; NR, not reached; ORR, overall response rate; OS, overall survival; PFS, progression-free survival.</a:t>
            </a:r>
            <a:br>
              <a:rPr lang="en-US" sz="1000" b="0" i="0" u="none" strike="noStrike">
                <a:solidFill>
                  <a:srgbClr val="212121"/>
                </a:solidFill>
                <a:effectLst/>
                <a:cs typeface="Arial" panose="020B0604020202020204" pitchFamily="34" charset="0"/>
              </a:rPr>
            </a:br>
            <a:r>
              <a:rPr lang="en-US" sz="1000" b="0" i="0" u="none" strike="noStrike">
                <a:solidFill>
                  <a:srgbClr val="212121"/>
                </a:solidFill>
                <a:effectLst/>
                <a:cs typeface="Arial" panose="020B0604020202020204" pitchFamily="34" charset="0"/>
              </a:rPr>
              <a:t>1. </a:t>
            </a:r>
            <a:r>
              <a:rPr lang="en-US" sz="1000" b="0" i="0" u="none" strike="noStrike" err="1">
                <a:solidFill>
                  <a:srgbClr val="212121"/>
                </a:solidFill>
                <a:effectLst/>
                <a:cs typeface="Arial" panose="020B0604020202020204" pitchFamily="34" charset="0"/>
              </a:rPr>
              <a:t>Sehn</a:t>
            </a:r>
            <a:r>
              <a:rPr lang="en-US" sz="1000" b="0" i="0" u="none" strike="noStrike">
                <a:solidFill>
                  <a:srgbClr val="212121"/>
                </a:solidFill>
                <a:effectLst/>
                <a:cs typeface="Arial" panose="020B0604020202020204" pitchFamily="34" charset="0"/>
              </a:rPr>
              <a:t> LH,, et al. </a:t>
            </a:r>
            <a:r>
              <a:rPr lang="en-US" sz="1000" b="0" i="1">
                <a:solidFill>
                  <a:srgbClr val="1A1A1A"/>
                </a:solidFill>
                <a:effectLst/>
                <a:cs typeface="Arial" panose="020B0604020202020204" pitchFamily="34" charset="0"/>
              </a:rPr>
              <a:t>Blood.</a:t>
            </a:r>
            <a:r>
              <a:rPr lang="en-US" sz="1000" b="0" i="0">
                <a:solidFill>
                  <a:srgbClr val="1A1A1A"/>
                </a:solidFill>
                <a:effectLst/>
                <a:cs typeface="Arial" panose="020B0604020202020204" pitchFamily="34" charset="0"/>
              </a:rPr>
              <a:t> 2025;145(7):708-719. </a:t>
            </a:r>
            <a:r>
              <a:rPr lang="en-US" sz="1000" b="0" i="0" u="none" strike="noStrike">
                <a:solidFill>
                  <a:srgbClr val="212121"/>
                </a:solidFill>
                <a:effectLst/>
                <a:cs typeface="Arial" panose="020B0604020202020204" pitchFamily="34" charset="0"/>
              </a:rPr>
              <a:t>2. Linton KM, et al. </a:t>
            </a:r>
            <a:r>
              <a:rPr lang="en-US" sz="1000" b="0" i="1" u="none" strike="noStrike">
                <a:solidFill>
                  <a:srgbClr val="212121"/>
                </a:solidFill>
                <a:effectLst/>
                <a:cs typeface="Arial" panose="020B0604020202020204" pitchFamily="34" charset="0"/>
              </a:rPr>
              <a:t>Lancet </a:t>
            </a:r>
            <a:r>
              <a:rPr lang="en-US" sz="1000" b="0" i="1" u="none" strike="noStrike" err="1">
                <a:solidFill>
                  <a:srgbClr val="212121"/>
                </a:solidFill>
                <a:effectLst/>
                <a:cs typeface="Arial" panose="020B0604020202020204" pitchFamily="34" charset="0"/>
              </a:rPr>
              <a:t>Haematol</a:t>
            </a:r>
            <a:r>
              <a:rPr lang="en-US" sz="1000" b="0" i="1" u="none" strike="noStrike">
                <a:solidFill>
                  <a:srgbClr val="212121"/>
                </a:solidFill>
                <a:effectLst/>
                <a:cs typeface="Arial" panose="020B0604020202020204" pitchFamily="34" charset="0"/>
              </a:rPr>
              <a:t>. </a:t>
            </a:r>
            <a:r>
              <a:rPr lang="en-US" sz="1000" b="0" i="0" u="none" strike="noStrike">
                <a:solidFill>
                  <a:srgbClr val="212121"/>
                </a:solidFill>
                <a:effectLst/>
                <a:cs typeface="Arial" panose="020B0604020202020204" pitchFamily="34" charset="0"/>
              </a:rPr>
              <a:t>2024;11(8):e593-e605. 3. Kim TM, et al; ELM-2 Investigators. </a:t>
            </a:r>
            <a:r>
              <a:rPr lang="en-US" sz="1000" b="0" i="1" u="none" strike="noStrike">
                <a:solidFill>
                  <a:srgbClr val="212121"/>
                </a:solidFill>
                <a:effectLst/>
                <a:cs typeface="Arial" panose="020B0604020202020204" pitchFamily="34" charset="0"/>
              </a:rPr>
              <a:t>Ann Oncol. </a:t>
            </a:r>
            <a:r>
              <a:rPr lang="en-US" sz="1000" b="0" i="0" u="none" strike="noStrike">
                <a:solidFill>
                  <a:srgbClr val="212121"/>
                </a:solidFill>
                <a:effectLst/>
                <a:cs typeface="Arial" panose="020B0604020202020204" pitchFamily="34" charset="0"/>
              </a:rPr>
              <a:t>2024;35(11):1039-1047.</a:t>
            </a:r>
            <a:endParaRPr lang="en-US" sz="1000">
              <a:cs typeface="Arial" panose="020B0604020202020204" pitchFamily="34" charset="0"/>
            </a:endParaRPr>
          </a:p>
        </p:txBody>
      </p:sp>
    </p:spTree>
    <p:extLst>
      <p:ext uri="{BB962C8B-B14F-4D97-AF65-F5344CB8AC3E}">
        <p14:creationId xmlns:p14="http://schemas.microsoft.com/office/powerpoint/2010/main" val="3574104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E86DAC-130B-1D4E-072B-3235412E675C}"/>
              </a:ext>
            </a:extLst>
          </p:cNvPr>
          <p:cNvSpPr>
            <a:spLocks noGrp="1"/>
          </p:cNvSpPr>
          <p:nvPr>
            <p:ph type="ctrTitle"/>
          </p:nvPr>
        </p:nvSpPr>
        <p:spPr/>
        <p:txBody>
          <a:bodyPr>
            <a:normAutofit/>
          </a:bodyPr>
          <a:lstStyle/>
          <a:p>
            <a:r>
              <a:rPr lang="en-US"/>
              <a:t>Practical Considerations in the Application of Bispecific Antibody Therapy in R/R FL </a:t>
            </a:r>
          </a:p>
        </p:txBody>
      </p:sp>
    </p:spTree>
    <p:extLst>
      <p:ext uri="{BB962C8B-B14F-4D97-AF65-F5344CB8AC3E}">
        <p14:creationId xmlns:p14="http://schemas.microsoft.com/office/powerpoint/2010/main" val="2563460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C2CDE7A-980E-1EED-690A-0773161ED188}"/>
              </a:ext>
            </a:extLst>
          </p:cNvPr>
          <p:cNvSpPr>
            <a:spLocks noGrp="1"/>
          </p:cNvSpPr>
          <p:nvPr>
            <p:ph type="ctrTitle"/>
          </p:nvPr>
        </p:nvSpPr>
        <p:spPr/>
        <p:txBody>
          <a:bodyPr>
            <a:normAutofit/>
          </a:bodyPr>
          <a:lstStyle/>
          <a:p>
            <a:r>
              <a:rPr lang="en-US"/>
              <a:t>Who is the Right Patient for</a:t>
            </a:r>
            <a:br>
              <a:rPr lang="en-US"/>
            </a:br>
            <a:r>
              <a:rPr lang="en-US"/>
              <a:t>a Bispecific Antibody?</a:t>
            </a:r>
          </a:p>
        </p:txBody>
      </p:sp>
      <p:sp>
        <p:nvSpPr>
          <p:cNvPr id="5" name="Subtitle 4">
            <a:extLst>
              <a:ext uri="{FF2B5EF4-FFF2-40B4-BE49-F238E27FC236}">
                <a16:creationId xmlns:a16="http://schemas.microsoft.com/office/drawing/2014/main" id="{BCC6170B-3A7F-EB5D-3FDB-8F8843CBF891}"/>
              </a:ext>
            </a:extLst>
          </p:cNvPr>
          <p:cNvSpPr>
            <a:spLocks noGrp="1"/>
          </p:cNvSpPr>
          <p:nvPr>
            <p:ph type="subTitle" idx="1"/>
          </p:nvPr>
        </p:nvSpPr>
        <p:spPr>
          <a:xfrm>
            <a:off x="1524000" y="3724702"/>
            <a:ext cx="9144000" cy="1655762"/>
          </a:xfrm>
        </p:spPr>
        <p:txBody>
          <a:bodyPr/>
          <a:lstStyle/>
          <a:p>
            <a:r>
              <a:rPr lang="en-US"/>
              <a:t>Patient Selection, Multidisciplinary</a:t>
            </a:r>
            <a:br>
              <a:rPr lang="en-US"/>
            </a:br>
            <a:r>
              <a:rPr lang="en-US"/>
              <a:t>Treatment Plans, and Sequencing Implications </a:t>
            </a:r>
          </a:p>
        </p:txBody>
      </p:sp>
    </p:spTree>
    <p:extLst>
      <p:ext uri="{BB962C8B-B14F-4D97-AF65-F5344CB8AC3E}">
        <p14:creationId xmlns:p14="http://schemas.microsoft.com/office/powerpoint/2010/main" val="1924738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E777-2601-4D1C-E410-32E18C038234}"/>
              </a:ext>
            </a:extLst>
          </p:cNvPr>
          <p:cNvSpPr>
            <a:spLocks noGrp="1"/>
          </p:cNvSpPr>
          <p:nvPr>
            <p:ph type="title"/>
          </p:nvPr>
        </p:nvSpPr>
        <p:spPr>
          <a:xfrm>
            <a:off x="839787" y="365125"/>
            <a:ext cx="10891295" cy="1325563"/>
          </a:xfrm>
        </p:spPr>
        <p:txBody>
          <a:bodyPr/>
          <a:lstStyle/>
          <a:p>
            <a:r>
              <a:rPr lang="en-US"/>
              <a:t>When to Consider Bispecific Over Other Treatments: Patient Selection</a:t>
            </a:r>
          </a:p>
        </p:txBody>
      </p:sp>
      <p:sp>
        <p:nvSpPr>
          <p:cNvPr id="4" name="Text Placeholder 3">
            <a:extLst>
              <a:ext uri="{FF2B5EF4-FFF2-40B4-BE49-F238E27FC236}">
                <a16:creationId xmlns:a16="http://schemas.microsoft.com/office/drawing/2014/main" id="{CA7383A0-1C16-DF71-CAF6-3054EAD9DE3E}"/>
              </a:ext>
            </a:extLst>
          </p:cNvPr>
          <p:cNvSpPr>
            <a:spLocks noGrp="1"/>
          </p:cNvSpPr>
          <p:nvPr>
            <p:ph type="body" idx="1"/>
          </p:nvPr>
        </p:nvSpPr>
        <p:spPr>
          <a:xfrm>
            <a:off x="839788" y="1681163"/>
            <a:ext cx="5157787" cy="512009"/>
          </a:xfrm>
        </p:spPr>
        <p:txBody>
          <a:bodyPr>
            <a:normAutofit/>
          </a:bodyPr>
          <a:lstStyle/>
          <a:p>
            <a:r>
              <a:rPr lang="en-US" sz="2800"/>
              <a:t>Benefits</a:t>
            </a:r>
          </a:p>
        </p:txBody>
      </p:sp>
      <p:sp>
        <p:nvSpPr>
          <p:cNvPr id="5" name="Content Placeholder 2">
            <a:extLst>
              <a:ext uri="{FF2B5EF4-FFF2-40B4-BE49-F238E27FC236}">
                <a16:creationId xmlns:a16="http://schemas.microsoft.com/office/drawing/2014/main" id="{F5DEFB4B-202C-6AD9-C2AB-F2692AF3836C}"/>
              </a:ext>
            </a:extLst>
          </p:cNvPr>
          <p:cNvSpPr>
            <a:spLocks noGrp="1"/>
          </p:cNvSpPr>
          <p:nvPr>
            <p:ph sz="half" idx="2"/>
          </p:nvPr>
        </p:nvSpPr>
        <p:spPr>
          <a:xfrm>
            <a:off x="839788" y="2337421"/>
            <a:ext cx="5157787" cy="3549650"/>
          </a:xfrm>
        </p:spPr>
        <p:txBody>
          <a:bodyPr anchor="t">
            <a:noAutofit/>
          </a:bodyPr>
          <a:lstStyle/>
          <a:p>
            <a:r>
              <a:rPr lang="en-US" sz="2400"/>
              <a:t>For now, limited to 3L+</a:t>
            </a:r>
          </a:p>
          <a:p>
            <a:r>
              <a:rPr lang="en-US" sz="2400"/>
              <a:t>Improved ORR, DOR, PFS vs. non-CAR T options	</a:t>
            </a:r>
          </a:p>
          <a:p>
            <a:pPr lvl="1"/>
            <a:r>
              <a:rPr lang="en-US" sz="2000" err="1"/>
              <a:t>Tazemetostat</a:t>
            </a:r>
            <a:endParaRPr lang="en-US" sz="2000"/>
          </a:p>
          <a:p>
            <a:pPr lvl="1"/>
            <a:r>
              <a:rPr lang="en-US" sz="2000" err="1"/>
              <a:t>Obinutuzmab-zanubrutinib</a:t>
            </a:r>
            <a:endParaRPr lang="en-US" sz="2000"/>
          </a:p>
          <a:p>
            <a:r>
              <a:rPr lang="en-US" sz="2400"/>
              <a:t>Safety</a:t>
            </a:r>
          </a:p>
          <a:p>
            <a:pPr lvl="1"/>
            <a:r>
              <a:rPr lang="en-US" sz="2000"/>
              <a:t>After completion of SUD, tolerability compares very favorably w/ other agents except for </a:t>
            </a:r>
            <a:r>
              <a:rPr lang="en-US" sz="2000" err="1"/>
              <a:t>tazemetostat</a:t>
            </a:r>
            <a:endParaRPr lang="en-US" sz="2000"/>
          </a:p>
        </p:txBody>
      </p:sp>
      <p:sp>
        <p:nvSpPr>
          <p:cNvPr id="12" name="Content Placeholder 11">
            <a:extLst>
              <a:ext uri="{FF2B5EF4-FFF2-40B4-BE49-F238E27FC236}">
                <a16:creationId xmlns:a16="http://schemas.microsoft.com/office/drawing/2014/main" id="{2A792A03-F03F-C1AB-A415-0D4D07628F6B}"/>
              </a:ext>
            </a:extLst>
          </p:cNvPr>
          <p:cNvSpPr>
            <a:spLocks noGrp="1"/>
          </p:cNvSpPr>
          <p:nvPr>
            <p:ph sz="quarter" idx="4"/>
          </p:nvPr>
        </p:nvSpPr>
        <p:spPr>
          <a:xfrm>
            <a:off x="6172200" y="2337420"/>
            <a:ext cx="5183188" cy="3717305"/>
          </a:xfrm>
        </p:spPr>
        <p:txBody>
          <a:bodyPr>
            <a:normAutofit/>
          </a:bodyPr>
          <a:lstStyle/>
          <a:p>
            <a:r>
              <a:rPr lang="en-US" sz="2400"/>
              <a:t>Finite therapy	</a:t>
            </a:r>
          </a:p>
          <a:p>
            <a:pPr lvl="1"/>
            <a:r>
              <a:rPr lang="en-US" sz="2000" err="1"/>
              <a:t>Mosunetuzumab</a:t>
            </a:r>
            <a:r>
              <a:rPr lang="en-US" sz="2000"/>
              <a:t> offers finite therapy which isn’t an option w/ non-CAR T options</a:t>
            </a:r>
          </a:p>
          <a:p>
            <a:r>
              <a:rPr lang="en-US" sz="2400"/>
              <a:t>Administration convenience</a:t>
            </a:r>
          </a:p>
          <a:p>
            <a:pPr lvl="1"/>
            <a:r>
              <a:rPr lang="en-US" sz="2000"/>
              <a:t>Subcutaneous administration of </a:t>
            </a:r>
            <a:r>
              <a:rPr lang="en-US" sz="2000" err="1"/>
              <a:t>epcoritamab</a:t>
            </a:r>
            <a:r>
              <a:rPr lang="en-US" sz="2000"/>
              <a:t> provides a convenient alternative to intravenous therapies</a:t>
            </a:r>
          </a:p>
          <a:p>
            <a:pPr lvl="1"/>
            <a:r>
              <a:rPr lang="en-US" sz="2000"/>
              <a:t>Subcutaneous administration of </a:t>
            </a:r>
            <a:r>
              <a:rPr lang="en-US" sz="2000" err="1"/>
              <a:t>monsunetuzumab</a:t>
            </a:r>
            <a:r>
              <a:rPr lang="en-US" sz="2000"/>
              <a:t> is being studied</a:t>
            </a:r>
          </a:p>
          <a:p>
            <a:endParaRPr lang="en-US" sz="2400"/>
          </a:p>
        </p:txBody>
      </p:sp>
      <p:sp>
        <p:nvSpPr>
          <p:cNvPr id="3" name="Text Placeholder 5">
            <a:extLst>
              <a:ext uri="{FF2B5EF4-FFF2-40B4-BE49-F238E27FC236}">
                <a16:creationId xmlns:a16="http://schemas.microsoft.com/office/drawing/2014/main" id="{72A9ED69-CFC2-8480-D283-C47358486D1C}"/>
              </a:ext>
            </a:extLst>
          </p:cNvPr>
          <p:cNvSpPr txBox="1">
            <a:spLocks/>
          </p:cNvSpPr>
          <p:nvPr/>
        </p:nvSpPr>
        <p:spPr>
          <a:xfrm>
            <a:off x="1334233" y="6204116"/>
            <a:ext cx="10474908" cy="28875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spcAft>
                <a:spcPts val="0"/>
              </a:spcAft>
              <a:buClr>
                <a:schemeClr val="accent3"/>
              </a:buClr>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457189" indent="0" algn="l" defTabSz="914400" rtl="0" eaLnBrk="1" latinLnBrk="0" hangingPunct="1">
              <a:lnSpc>
                <a:spcPct val="90000"/>
              </a:lnSpc>
              <a:spcBef>
                <a:spcPts val="500"/>
              </a:spcBef>
              <a:buClr>
                <a:schemeClr val="accent3"/>
              </a:buClr>
              <a:buFont typeface="System Font Regular"/>
              <a:buNone/>
              <a:defRPr sz="1000" kern="1200">
                <a:solidFill>
                  <a:schemeClr val="tx1"/>
                </a:solidFill>
                <a:latin typeface="Arial" panose="020B0604020202020204" pitchFamily="34" charset="0"/>
                <a:ea typeface="+mn-ea"/>
                <a:cs typeface="Arial" panose="020B0604020202020204" pitchFamily="34" charset="0"/>
              </a:defRPr>
            </a:lvl2pPr>
            <a:lvl3pPr marL="914377" indent="0" algn="l" defTabSz="914400" rtl="0" eaLnBrk="1" latinLnBrk="0" hangingPunct="1">
              <a:lnSpc>
                <a:spcPct val="90000"/>
              </a:lnSpc>
              <a:spcBef>
                <a:spcPts val="500"/>
              </a:spcBef>
              <a:buClr>
                <a:schemeClr val="accent3"/>
              </a:buClr>
              <a:buFont typeface="System Font Regular"/>
              <a:buNone/>
              <a:defRPr sz="1000" kern="1200">
                <a:solidFill>
                  <a:schemeClr val="tx1"/>
                </a:solidFill>
                <a:latin typeface="Arial" panose="020B0604020202020204" pitchFamily="34" charset="0"/>
                <a:ea typeface="+mn-ea"/>
                <a:cs typeface="Arial" panose="020B0604020202020204" pitchFamily="34" charset="0"/>
              </a:defRPr>
            </a:lvl3pPr>
            <a:lvl4pPr marL="1371566" indent="0" algn="l" defTabSz="914400" rtl="0" eaLnBrk="1" latinLnBrk="0" hangingPunct="1">
              <a:lnSpc>
                <a:spcPct val="90000"/>
              </a:lnSpc>
              <a:spcBef>
                <a:spcPts val="500"/>
              </a:spcBef>
              <a:buClr>
                <a:schemeClr val="accent3"/>
              </a:buClr>
              <a:buFont typeface="Wingdings" pitchFamily="2" charset="2"/>
              <a:buNone/>
              <a:defRPr sz="1000" kern="1200">
                <a:solidFill>
                  <a:schemeClr val="tx1"/>
                </a:solidFill>
                <a:latin typeface="Arial" panose="020B0604020202020204" pitchFamily="34" charset="0"/>
                <a:ea typeface="+mn-ea"/>
                <a:cs typeface="Arial" panose="020B0604020202020204" pitchFamily="34" charset="0"/>
              </a:defRPr>
            </a:lvl4pPr>
            <a:lvl5pPr marL="1828754" indent="0" algn="l" defTabSz="914400" rtl="0" eaLnBrk="1" latinLnBrk="0" hangingPunct="1">
              <a:lnSpc>
                <a:spcPct val="90000"/>
              </a:lnSpc>
              <a:spcBef>
                <a:spcPts val="500"/>
              </a:spcBef>
              <a:buClr>
                <a:schemeClr val="accent3"/>
              </a:buClr>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buClrTx/>
              <a:buFontTx/>
              <a:buNone/>
              <a:defRPr/>
            </a:pPr>
            <a:r>
              <a:rPr lang="en-US">
                <a:solidFill>
                  <a:srgbClr val="212121"/>
                </a:solidFill>
              </a:rPr>
              <a:t>3L, third line; </a:t>
            </a:r>
            <a:r>
              <a:rPr lang="en-US" spc="-20">
                <a:solidFill>
                  <a:srgbClr val="3A3A3A"/>
                </a:solidFill>
                <a:effectLst/>
                <a:latin typeface="Arial" panose="020B0604020202020204" pitchFamily="34" charset="0"/>
                <a:ea typeface="Calibri" panose="020F0502020204030204" pitchFamily="34" charset="0"/>
                <a:cs typeface="Arial" panose="020B0604020202020204" pitchFamily="34" charset="0"/>
              </a:rPr>
              <a:t>CAR T, chimeric antigen receptor T cells</a:t>
            </a:r>
            <a:r>
              <a:rPr lang="en-US">
                <a:solidFill>
                  <a:srgbClr val="212121"/>
                </a:solidFill>
              </a:rPr>
              <a:t>; DOR, duration of response; ORR, overall response rate; PFS, progression-free survival; SUD, step-up dosing.</a:t>
            </a:r>
            <a:endParaRPr lang="en-US"/>
          </a:p>
        </p:txBody>
      </p:sp>
    </p:spTree>
    <p:extLst>
      <p:ext uri="{BB962C8B-B14F-4D97-AF65-F5344CB8AC3E}">
        <p14:creationId xmlns:p14="http://schemas.microsoft.com/office/powerpoint/2010/main" val="3877734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12CF3-0FDC-6F88-72DA-26F8B5BFB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16BE1-9876-2ABA-7D79-DC08A3C697A4}"/>
              </a:ext>
            </a:extLst>
          </p:cNvPr>
          <p:cNvSpPr>
            <a:spLocks noGrp="1"/>
          </p:cNvSpPr>
          <p:nvPr>
            <p:ph type="title"/>
          </p:nvPr>
        </p:nvSpPr>
        <p:spPr>
          <a:xfrm>
            <a:off x="839787" y="365125"/>
            <a:ext cx="10969353" cy="1325563"/>
          </a:xfrm>
        </p:spPr>
        <p:txBody>
          <a:bodyPr/>
          <a:lstStyle/>
          <a:p>
            <a:r>
              <a:rPr lang="en-US"/>
              <a:t>When to Consider Bispecific Over Other Treatments: Patient Selection</a:t>
            </a:r>
          </a:p>
        </p:txBody>
      </p:sp>
      <p:sp>
        <p:nvSpPr>
          <p:cNvPr id="5" name="Content Placeholder 2">
            <a:extLst>
              <a:ext uri="{FF2B5EF4-FFF2-40B4-BE49-F238E27FC236}">
                <a16:creationId xmlns:a16="http://schemas.microsoft.com/office/drawing/2014/main" id="{D6237BB7-5536-9C5F-1952-F00B61AC2BF8}"/>
              </a:ext>
            </a:extLst>
          </p:cNvPr>
          <p:cNvSpPr>
            <a:spLocks noGrp="1"/>
          </p:cNvSpPr>
          <p:nvPr>
            <p:ph sz="half" idx="2"/>
          </p:nvPr>
        </p:nvSpPr>
        <p:spPr>
          <a:xfrm>
            <a:off x="839788" y="2342563"/>
            <a:ext cx="5157787" cy="3712162"/>
          </a:xfrm>
        </p:spPr>
        <p:txBody>
          <a:bodyPr anchor="t">
            <a:noAutofit/>
          </a:bodyPr>
          <a:lstStyle/>
          <a:p>
            <a:r>
              <a:rPr lang="en-US" sz="2400"/>
              <a:t>Although risk of serious CRS/ICANS is low, some management structure is still required to address these side effects </a:t>
            </a:r>
          </a:p>
          <a:p>
            <a:pPr lvl="1"/>
            <a:r>
              <a:rPr lang="en-US" sz="2000"/>
              <a:t>Champion to guide team</a:t>
            </a:r>
          </a:p>
          <a:p>
            <a:pPr lvl="1"/>
            <a:r>
              <a:rPr lang="en-US" sz="2000"/>
              <a:t>SOP would be beneficial</a:t>
            </a:r>
          </a:p>
          <a:p>
            <a:pPr lvl="1"/>
            <a:r>
              <a:rPr lang="en-US" sz="2000"/>
              <a:t>Tocilizumab needs to be on formulary</a:t>
            </a:r>
          </a:p>
        </p:txBody>
      </p:sp>
      <p:sp>
        <p:nvSpPr>
          <p:cNvPr id="12" name="Content Placeholder 11">
            <a:extLst>
              <a:ext uri="{FF2B5EF4-FFF2-40B4-BE49-F238E27FC236}">
                <a16:creationId xmlns:a16="http://schemas.microsoft.com/office/drawing/2014/main" id="{F8DEFB1D-D621-6F5F-330F-25957FDDC9CF}"/>
              </a:ext>
            </a:extLst>
          </p:cNvPr>
          <p:cNvSpPr>
            <a:spLocks noGrp="1"/>
          </p:cNvSpPr>
          <p:nvPr>
            <p:ph sz="quarter" idx="4"/>
          </p:nvPr>
        </p:nvSpPr>
        <p:spPr>
          <a:xfrm>
            <a:off x="6289288" y="2342561"/>
            <a:ext cx="5066100" cy="3712163"/>
          </a:xfrm>
        </p:spPr>
        <p:txBody>
          <a:bodyPr>
            <a:normAutofit/>
          </a:bodyPr>
          <a:lstStyle/>
          <a:p>
            <a:r>
              <a:rPr lang="en-US" sz="2400"/>
              <a:t>Risk of viral infections </a:t>
            </a:r>
          </a:p>
          <a:p>
            <a:r>
              <a:rPr lang="en-US" sz="2400"/>
              <a:t>Comfort</a:t>
            </a:r>
          </a:p>
          <a:p>
            <a:pPr lvl="1"/>
            <a:r>
              <a:rPr lang="en-US" sz="2000"/>
              <a:t>Limited experience of some providers…learning curve</a:t>
            </a:r>
          </a:p>
        </p:txBody>
      </p:sp>
      <p:sp>
        <p:nvSpPr>
          <p:cNvPr id="3" name="Text Placeholder 5">
            <a:extLst>
              <a:ext uri="{FF2B5EF4-FFF2-40B4-BE49-F238E27FC236}">
                <a16:creationId xmlns:a16="http://schemas.microsoft.com/office/drawing/2014/main" id="{1E919F97-6A38-CCF3-3696-45D8AEAD7DE5}"/>
              </a:ext>
            </a:extLst>
          </p:cNvPr>
          <p:cNvSpPr txBox="1">
            <a:spLocks/>
          </p:cNvSpPr>
          <p:nvPr/>
        </p:nvSpPr>
        <p:spPr>
          <a:xfrm>
            <a:off x="1334233" y="6204116"/>
            <a:ext cx="10474908" cy="28875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spcAft>
                <a:spcPts val="0"/>
              </a:spcAft>
              <a:buClr>
                <a:schemeClr val="accent3"/>
              </a:buClr>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457189" indent="0" algn="l" defTabSz="914400" rtl="0" eaLnBrk="1" latinLnBrk="0" hangingPunct="1">
              <a:lnSpc>
                <a:spcPct val="90000"/>
              </a:lnSpc>
              <a:spcBef>
                <a:spcPts val="500"/>
              </a:spcBef>
              <a:buClr>
                <a:schemeClr val="accent3"/>
              </a:buClr>
              <a:buFont typeface="System Font Regular"/>
              <a:buNone/>
              <a:defRPr sz="1000" kern="1200">
                <a:solidFill>
                  <a:schemeClr val="tx1"/>
                </a:solidFill>
                <a:latin typeface="Arial" panose="020B0604020202020204" pitchFamily="34" charset="0"/>
                <a:ea typeface="+mn-ea"/>
                <a:cs typeface="Arial" panose="020B0604020202020204" pitchFamily="34" charset="0"/>
              </a:defRPr>
            </a:lvl2pPr>
            <a:lvl3pPr marL="914377" indent="0" algn="l" defTabSz="914400" rtl="0" eaLnBrk="1" latinLnBrk="0" hangingPunct="1">
              <a:lnSpc>
                <a:spcPct val="90000"/>
              </a:lnSpc>
              <a:spcBef>
                <a:spcPts val="500"/>
              </a:spcBef>
              <a:buClr>
                <a:schemeClr val="accent3"/>
              </a:buClr>
              <a:buFont typeface="System Font Regular"/>
              <a:buNone/>
              <a:defRPr sz="1000" kern="1200">
                <a:solidFill>
                  <a:schemeClr val="tx1"/>
                </a:solidFill>
                <a:latin typeface="Arial" panose="020B0604020202020204" pitchFamily="34" charset="0"/>
                <a:ea typeface="+mn-ea"/>
                <a:cs typeface="Arial" panose="020B0604020202020204" pitchFamily="34" charset="0"/>
              </a:defRPr>
            </a:lvl3pPr>
            <a:lvl4pPr marL="1371566" indent="0" algn="l" defTabSz="914400" rtl="0" eaLnBrk="1" latinLnBrk="0" hangingPunct="1">
              <a:lnSpc>
                <a:spcPct val="90000"/>
              </a:lnSpc>
              <a:spcBef>
                <a:spcPts val="500"/>
              </a:spcBef>
              <a:buClr>
                <a:schemeClr val="accent3"/>
              </a:buClr>
              <a:buFont typeface="Wingdings" pitchFamily="2" charset="2"/>
              <a:buNone/>
              <a:defRPr sz="1000" kern="1200">
                <a:solidFill>
                  <a:schemeClr val="tx1"/>
                </a:solidFill>
                <a:latin typeface="Arial" panose="020B0604020202020204" pitchFamily="34" charset="0"/>
                <a:ea typeface="+mn-ea"/>
                <a:cs typeface="Arial" panose="020B0604020202020204" pitchFamily="34" charset="0"/>
              </a:defRPr>
            </a:lvl4pPr>
            <a:lvl5pPr marL="1828754" indent="0" algn="l" defTabSz="914400" rtl="0" eaLnBrk="1" latinLnBrk="0" hangingPunct="1">
              <a:lnSpc>
                <a:spcPct val="90000"/>
              </a:lnSpc>
              <a:spcBef>
                <a:spcPts val="500"/>
              </a:spcBef>
              <a:buClr>
                <a:schemeClr val="accent3"/>
              </a:buClr>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buClrTx/>
              <a:buFontTx/>
              <a:buNone/>
              <a:defRPr/>
            </a:pPr>
            <a:r>
              <a:rPr lang="en-US" sz="1000">
                <a:solidFill>
                  <a:srgbClr val="212121"/>
                </a:solidFill>
              </a:rPr>
              <a:t>CRS, cytokine release syndrome; ICANS, immune effector cell-associated neurotoxicity syndrome; SOP, standard operating procedure.</a:t>
            </a:r>
            <a:endParaRPr lang="en-US" sz="1000"/>
          </a:p>
        </p:txBody>
      </p:sp>
      <p:sp>
        <p:nvSpPr>
          <p:cNvPr id="4" name="Text Placeholder 3">
            <a:extLst>
              <a:ext uri="{FF2B5EF4-FFF2-40B4-BE49-F238E27FC236}">
                <a16:creationId xmlns:a16="http://schemas.microsoft.com/office/drawing/2014/main" id="{925BA15A-2DA6-9EF8-FFC2-BC322390F6AD}"/>
              </a:ext>
            </a:extLst>
          </p:cNvPr>
          <p:cNvSpPr>
            <a:spLocks noGrp="1"/>
          </p:cNvSpPr>
          <p:nvPr>
            <p:ph type="body" idx="1"/>
          </p:nvPr>
        </p:nvSpPr>
        <p:spPr>
          <a:xfrm>
            <a:off x="839788" y="1681163"/>
            <a:ext cx="5157787" cy="512009"/>
          </a:xfrm>
        </p:spPr>
        <p:txBody>
          <a:bodyPr>
            <a:normAutofit/>
          </a:bodyPr>
          <a:lstStyle/>
          <a:p>
            <a:r>
              <a:rPr lang="en-US" sz="2800"/>
              <a:t>Limitations</a:t>
            </a:r>
          </a:p>
        </p:txBody>
      </p:sp>
    </p:spTree>
    <p:extLst>
      <p:ext uri="{BB962C8B-B14F-4D97-AF65-F5344CB8AC3E}">
        <p14:creationId xmlns:p14="http://schemas.microsoft.com/office/powerpoint/2010/main" val="4002418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F793-F786-AA66-141E-C3AFE775793D}"/>
              </a:ext>
            </a:extLst>
          </p:cNvPr>
          <p:cNvSpPr>
            <a:spLocks noGrp="1"/>
          </p:cNvSpPr>
          <p:nvPr>
            <p:ph type="title"/>
          </p:nvPr>
        </p:nvSpPr>
        <p:spPr>
          <a:xfrm>
            <a:off x="838200" y="365125"/>
            <a:ext cx="10515600" cy="1325563"/>
          </a:xfrm>
        </p:spPr>
        <p:txBody>
          <a:bodyPr>
            <a:normAutofit/>
          </a:bodyPr>
          <a:lstStyle/>
          <a:p>
            <a:r>
              <a:rPr lang="en-US"/>
              <a:t>Considerations in Choosing Between </a:t>
            </a:r>
            <a:r>
              <a:rPr lang="en-US" err="1"/>
              <a:t>Bispecifics</a:t>
            </a:r>
            <a:r>
              <a:rPr lang="en-US"/>
              <a:t> and CAR T-Cells in FL</a:t>
            </a:r>
          </a:p>
        </p:txBody>
      </p:sp>
      <p:sp>
        <p:nvSpPr>
          <p:cNvPr id="6" name="Content Placeholder 5">
            <a:extLst>
              <a:ext uri="{FF2B5EF4-FFF2-40B4-BE49-F238E27FC236}">
                <a16:creationId xmlns:a16="http://schemas.microsoft.com/office/drawing/2014/main" id="{27D73171-D87D-84FF-25A0-B0DE6F12A297}"/>
              </a:ext>
            </a:extLst>
          </p:cNvPr>
          <p:cNvSpPr>
            <a:spLocks noGrp="1"/>
          </p:cNvSpPr>
          <p:nvPr>
            <p:ph idx="1"/>
          </p:nvPr>
        </p:nvSpPr>
        <p:spPr>
          <a:xfrm>
            <a:off x="838200" y="4995746"/>
            <a:ext cx="10515600" cy="1070517"/>
          </a:xfrm>
        </p:spPr>
        <p:txBody>
          <a:bodyPr>
            <a:normAutofit lnSpcReduction="10000"/>
          </a:bodyPr>
          <a:lstStyle/>
          <a:p>
            <a:r>
              <a:rPr lang="en-US" sz="1800"/>
              <a:t>They are not mutually exclusive, though we do not have data on optimal sequencing</a:t>
            </a:r>
          </a:p>
          <a:p>
            <a:r>
              <a:rPr lang="en-US" sz="1800"/>
              <a:t>Decision will be personalized for most patients between </a:t>
            </a:r>
            <a:r>
              <a:rPr lang="en-US" sz="1800" err="1"/>
              <a:t>bispecifics</a:t>
            </a:r>
            <a:r>
              <a:rPr lang="en-US" sz="1800"/>
              <a:t> and CAR T-cells</a:t>
            </a:r>
          </a:p>
          <a:p>
            <a:r>
              <a:rPr lang="en-US" sz="1800"/>
              <a:t>CAR T-cells for those with concern of </a:t>
            </a:r>
            <a:r>
              <a:rPr lang="en-US" sz="1800" err="1"/>
              <a:t>tDLBCL</a:t>
            </a:r>
            <a:endParaRPr lang="en-US" sz="1800"/>
          </a:p>
        </p:txBody>
      </p:sp>
      <p:sp>
        <p:nvSpPr>
          <p:cNvPr id="4" name="Title 1">
            <a:extLst>
              <a:ext uri="{FF2B5EF4-FFF2-40B4-BE49-F238E27FC236}">
                <a16:creationId xmlns:a16="http://schemas.microsoft.com/office/drawing/2014/main" id="{9E9E0363-B08F-F475-B866-114B5A3B5E81}"/>
              </a:ext>
            </a:extLst>
          </p:cNvPr>
          <p:cNvSpPr txBox="1">
            <a:spLocks/>
          </p:cNvSpPr>
          <p:nvPr/>
        </p:nvSpPr>
        <p:spPr bwMode="auto">
          <a:xfrm>
            <a:off x="1366163" y="6367843"/>
            <a:ext cx="87162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lvl="0" indent="0" algn="l" defTabSz="457200" rtl="0" eaLnBrk="0" fontAlgn="base" latinLnBrk="0" hangingPunct="0">
              <a:lnSpc>
                <a:spcPct val="112000"/>
              </a:lnSpc>
              <a:spcBef>
                <a:spcPct val="0"/>
              </a:spcBef>
              <a:spcAft>
                <a:spcPct val="0"/>
              </a:spcAft>
              <a:buClr>
                <a:srgbClr val="000000"/>
              </a:buClr>
              <a:buSzPct val="45000"/>
              <a:buFont typeface="StarSymbol" charset="0"/>
              <a:buNone/>
              <a:tabLst/>
              <a:defRPr/>
            </a:pPr>
            <a:r>
              <a:rPr lang="en-US" sz="1000">
                <a:latin typeface="Arial" charset="0"/>
                <a:ea typeface="ＭＳ Ｐゴシック"/>
                <a:cs typeface="Arial"/>
              </a:rPr>
              <a:t>CAR, chimeric antigen receptor; CRS, cytokine release syndrome; </a:t>
            </a:r>
            <a:r>
              <a:rPr kumimoji="0" lang="en-US" sz="1000" b="0" i="0" u="none" strike="noStrike" kern="1200" cap="none" spc="0" normalizeH="0" baseline="0" noProof="0">
                <a:ln>
                  <a:noFill/>
                </a:ln>
                <a:solidFill>
                  <a:srgbClr val="000000"/>
                </a:solidFill>
                <a:effectLst/>
                <a:uLnTx/>
                <a:uFillTx/>
                <a:latin typeface="Arial" charset="0"/>
                <a:ea typeface="ＭＳ Ｐゴシック"/>
                <a:cs typeface="Arial"/>
              </a:rPr>
              <a:t>FL, follicular lymphoma; </a:t>
            </a:r>
            <a:r>
              <a:rPr kumimoji="0" lang="en-US" sz="1000" b="0" i="0" u="none" strike="noStrike" kern="1200" cap="none" spc="0" normalizeH="0" baseline="0" noProof="0" err="1">
                <a:ln>
                  <a:noFill/>
                </a:ln>
                <a:solidFill>
                  <a:srgbClr val="000000"/>
                </a:solidFill>
                <a:effectLst/>
                <a:uLnTx/>
                <a:uFillTx/>
                <a:latin typeface="Arial" charset="0"/>
                <a:ea typeface="ＭＳ Ｐゴシック"/>
                <a:cs typeface="Arial"/>
              </a:rPr>
              <a:t>tDLBCL</a:t>
            </a:r>
            <a:r>
              <a:rPr kumimoji="0" lang="en-US" sz="1000" b="0" i="0" u="none" strike="noStrike" kern="1200" cap="none" spc="0" normalizeH="0" baseline="0" noProof="0">
                <a:ln>
                  <a:noFill/>
                </a:ln>
                <a:solidFill>
                  <a:srgbClr val="000000"/>
                </a:solidFill>
                <a:effectLst/>
                <a:uLnTx/>
                <a:uFillTx/>
                <a:latin typeface="Arial" charset="0"/>
                <a:ea typeface="ＭＳ Ｐゴシック"/>
                <a:cs typeface="Arial"/>
              </a:rPr>
              <a:t>, transformed diffuse large B-cell lymphoma</a:t>
            </a:r>
            <a:r>
              <a:rPr lang="en-US" sz="1000">
                <a:latin typeface="Arial" charset="0"/>
                <a:ea typeface="ＭＳ Ｐゴシック"/>
                <a:cs typeface="Arial"/>
              </a:rPr>
              <a:t>.</a:t>
            </a:r>
            <a:endParaRPr kumimoji="0" lang="en-US" sz="1000" b="0" i="0" u="none" strike="noStrike" kern="1200" cap="none" spc="0" normalizeH="0" baseline="0" noProof="0">
              <a:ln>
                <a:noFill/>
              </a:ln>
              <a:solidFill>
                <a:srgbClr val="000000"/>
              </a:solidFill>
              <a:effectLst/>
              <a:uLnTx/>
              <a:uFillTx/>
              <a:latin typeface="Arial" charset="0"/>
              <a:ea typeface="ＭＳ Ｐゴシック"/>
              <a:cs typeface="Arial"/>
            </a:endParaRPr>
          </a:p>
        </p:txBody>
      </p:sp>
      <p:graphicFrame>
        <p:nvGraphicFramePr>
          <p:cNvPr id="7" name="Table 12">
            <a:extLst>
              <a:ext uri="{FF2B5EF4-FFF2-40B4-BE49-F238E27FC236}">
                <a16:creationId xmlns:a16="http://schemas.microsoft.com/office/drawing/2014/main" id="{8B38CB99-8D33-802E-A560-C2319168E83E}"/>
              </a:ext>
            </a:extLst>
          </p:cNvPr>
          <p:cNvGraphicFramePr>
            <a:graphicFrameLocks/>
          </p:cNvGraphicFramePr>
          <p:nvPr>
            <p:extLst>
              <p:ext uri="{D42A27DB-BD31-4B8C-83A1-F6EECF244321}">
                <p14:modId xmlns:p14="http://schemas.microsoft.com/office/powerpoint/2010/main" val="2506454194"/>
              </p:ext>
            </p:extLst>
          </p:nvPr>
        </p:nvGraphicFramePr>
        <p:xfrm>
          <a:off x="838200" y="1755717"/>
          <a:ext cx="10050212" cy="3175000"/>
        </p:xfrm>
        <a:graphic>
          <a:graphicData uri="http://schemas.openxmlformats.org/drawingml/2006/table">
            <a:tbl>
              <a:tblPr firstRow="1" bandRow="1">
                <a:tableStyleId>{5C22544A-7EE6-4342-B048-85BDC9FD1C3A}</a:tableStyleId>
              </a:tblPr>
              <a:tblGrid>
                <a:gridCol w="5287637">
                  <a:extLst>
                    <a:ext uri="{9D8B030D-6E8A-4147-A177-3AD203B41FA5}">
                      <a16:colId xmlns:a16="http://schemas.microsoft.com/office/drawing/2014/main" val="3361003217"/>
                    </a:ext>
                  </a:extLst>
                </a:gridCol>
                <a:gridCol w="4762575">
                  <a:extLst>
                    <a:ext uri="{9D8B030D-6E8A-4147-A177-3AD203B41FA5}">
                      <a16:colId xmlns:a16="http://schemas.microsoft.com/office/drawing/2014/main" val="768341601"/>
                    </a:ext>
                  </a:extLst>
                </a:gridCol>
              </a:tblGrid>
              <a:tr h="370840">
                <a:tc>
                  <a:txBody>
                    <a:bodyPr/>
                    <a:lstStyle/>
                    <a:p>
                      <a:r>
                        <a:rPr lang="en-US" sz="1600">
                          <a:latin typeface="Arial" panose="020B0604020202020204" pitchFamily="34" charset="0"/>
                          <a:cs typeface="Arial" panose="020B0604020202020204" pitchFamily="34" charset="0"/>
                        </a:rPr>
                        <a:t>CAR T-cells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err="1">
                          <a:latin typeface="Arial" panose="020B0604020202020204" pitchFamily="34" charset="0"/>
                          <a:cs typeface="Arial" panose="020B0604020202020204" pitchFamily="34" charset="0"/>
                        </a:rPr>
                        <a:t>Mosunetuzumab</a:t>
                      </a:r>
                      <a:r>
                        <a:rPr lang="en-US" sz="1600">
                          <a:latin typeface="Arial" panose="020B0604020202020204" pitchFamily="34" charset="0"/>
                          <a:cs typeface="Arial" panose="020B0604020202020204" pitchFamily="34" charset="0"/>
                        </a:rPr>
                        <a:t>/</a:t>
                      </a:r>
                      <a:r>
                        <a:rPr lang="en-US" sz="1600" err="1">
                          <a:latin typeface="Arial" panose="020B0604020202020204" pitchFamily="34" charset="0"/>
                          <a:cs typeface="Arial" panose="020B0604020202020204" pitchFamily="34" charset="0"/>
                        </a:rPr>
                        <a:t>Epcoritamab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5321285"/>
                  </a:ext>
                </a:extLst>
              </a:tr>
              <a:tr h="370840">
                <a:tc>
                  <a:txBody>
                    <a:bodyPr/>
                    <a:lstStyle/>
                    <a:p>
                      <a:r>
                        <a:rPr lang="en-US" sz="1600">
                          <a:latin typeface="Arial" panose="020B0604020202020204" pitchFamily="34" charset="0"/>
                          <a:cs typeface="Arial" panose="020B0604020202020204" pitchFamily="34" charset="0"/>
                        </a:rPr>
                        <a:t>Excellent efficacy with longer follow 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Excellent efficacy, but with shorter follow 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78100094"/>
                  </a:ext>
                </a:extLst>
              </a:tr>
              <a:tr h="370840">
                <a:tc>
                  <a:txBody>
                    <a:bodyPr/>
                    <a:lstStyle/>
                    <a:p>
                      <a:r>
                        <a:rPr lang="en-US" sz="1600">
                          <a:latin typeface="Arial" panose="020B0604020202020204" pitchFamily="34" charset="0"/>
                          <a:cs typeface="Arial" panose="020B0604020202020204" pitchFamily="34" charset="0"/>
                        </a:rPr>
                        <a:t>Requires 3-4 weeks of manufacturing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Off-the-shelf</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740656"/>
                  </a:ext>
                </a:extLst>
              </a:tr>
              <a:tr h="370840">
                <a:tc>
                  <a:txBody>
                    <a:bodyPr/>
                    <a:lstStyle/>
                    <a:p>
                      <a:r>
                        <a:rPr lang="en-US" sz="1600">
                          <a:latin typeface="Arial" panose="020B0604020202020204" pitchFamily="34" charset="0"/>
                          <a:cs typeface="Arial" panose="020B0604020202020204" pitchFamily="34" charset="0"/>
                        </a:rPr>
                        <a:t>Logistically more complex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Logistically less complex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19224298"/>
                  </a:ext>
                </a:extLst>
              </a:tr>
              <a:tr h="370840">
                <a:tc>
                  <a:txBody>
                    <a:bodyPr/>
                    <a:lstStyle/>
                    <a:p>
                      <a:r>
                        <a:rPr lang="en-US" sz="1600">
                          <a:latin typeface="Arial" panose="020B0604020202020204" pitchFamily="34" charset="0"/>
                          <a:cs typeface="Arial" panose="020B0604020202020204" pitchFamily="34" charset="0"/>
                        </a:rPr>
                        <a:t>“One and done” for life at this time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8-17 cycles (can be repeated [</a:t>
                      </a:r>
                      <a:r>
                        <a:rPr lang="en-US" sz="1600" err="1">
                          <a:latin typeface="Arial" panose="020B0604020202020204" pitchFamily="34" charset="0"/>
                          <a:cs typeface="Arial" panose="020B0604020202020204" pitchFamily="34" charset="0"/>
                        </a:rPr>
                        <a:t>mosunetuzumab</a:t>
                      </a:r>
                      <a:r>
                        <a:rPr lang="en-US" sz="1600">
                          <a:latin typeface="Arial" panose="020B0604020202020204" pitchFamily="34" charset="0"/>
                          <a:cs typeface="Arial" panose="020B0604020202020204" pitchFamily="34" charset="0"/>
                        </a:rPr>
                        <a:t> only])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7810487"/>
                  </a:ext>
                </a:extLst>
              </a:tr>
              <a:tr h="370840">
                <a:tc>
                  <a:txBody>
                    <a:bodyPr/>
                    <a:lstStyle/>
                    <a:p>
                      <a:r>
                        <a:rPr lang="en-US" sz="1600">
                          <a:latin typeface="Arial" panose="020B0604020202020204" pitchFamily="34" charset="0"/>
                          <a:cs typeface="Arial" panose="020B0604020202020204" pitchFamily="34" charset="0"/>
                        </a:rPr>
                        <a:t>Needs lymphodepleting chemotherapy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No lymphodepleting chemotherapy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20067386"/>
                  </a:ext>
                </a:extLst>
              </a:tr>
              <a:tr h="370840">
                <a:tc>
                  <a:txBody>
                    <a:bodyPr/>
                    <a:lstStyle/>
                    <a:p>
                      <a:r>
                        <a:rPr lang="en-US" sz="1600">
                          <a:latin typeface="Arial" panose="020B0604020202020204" pitchFamily="34" charset="0"/>
                          <a:cs typeface="Arial" panose="020B0604020202020204" pitchFamily="34" charset="0"/>
                        </a:rPr>
                        <a:t>Higher risk of CRS and neurotoxicity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Lower risk of CRS and neurotoxicity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74526916"/>
                  </a:ext>
                </a:extLst>
              </a:tr>
              <a:tr h="370840">
                <a:tc>
                  <a:txBody>
                    <a:bodyPr/>
                    <a:lstStyle/>
                    <a:p>
                      <a:r>
                        <a:rPr lang="en-US" sz="1600">
                          <a:latin typeface="Arial" panose="020B0604020202020204" pitchFamily="34" charset="0"/>
                          <a:cs typeface="Arial" panose="020B0604020202020204" pitchFamily="34" charset="0"/>
                        </a:rPr>
                        <a:t>Usually inpatient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Usually outpatient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79276635"/>
                  </a:ext>
                </a:extLst>
              </a:tr>
            </a:tbl>
          </a:graphicData>
        </a:graphic>
      </p:graphicFrame>
    </p:spTree>
    <p:extLst>
      <p:ext uri="{BB962C8B-B14F-4D97-AF65-F5344CB8AC3E}">
        <p14:creationId xmlns:p14="http://schemas.microsoft.com/office/powerpoint/2010/main" val="571495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30056F-376E-BB22-80F4-23B43E9C53A8}"/>
              </a:ext>
            </a:extLst>
          </p:cNvPr>
          <p:cNvSpPr>
            <a:spLocks noGrp="1"/>
          </p:cNvSpPr>
          <p:nvPr>
            <p:ph type="title"/>
          </p:nvPr>
        </p:nvSpPr>
        <p:spPr>
          <a:xfrm>
            <a:off x="838200" y="365125"/>
            <a:ext cx="10515600" cy="1325563"/>
          </a:xfrm>
        </p:spPr>
        <p:txBody>
          <a:bodyPr>
            <a:normAutofit/>
          </a:bodyPr>
          <a:lstStyle/>
          <a:p>
            <a:r>
              <a:rPr lang="en-US"/>
              <a:t>Administration Considerations: </a:t>
            </a:r>
            <a:br>
              <a:rPr lang="en-US"/>
            </a:br>
            <a:r>
              <a:rPr lang="en-US"/>
              <a:t>Bispecific Antibodies and CAR T-Cell Therapy</a:t>
            </a:r>
          </a:p>
        </p:txBody>
      </p:sp>
      <p:graphicFrame>
        <p:nvGraphicFramePr>
          <p:cNvPr id="4" name="Table 3">
            <a:extLst>
              <a:ext uri="{FF2B5EF4-FFF2-40B4-BE49-F238E27FC236}">
                <a16:creationId xmlns:a16="http://schemas.microsoft.com/office/drawing/2014/main" id="{5C1F7946-409B-8E4C-DE00-4E13890AE5D3}"/>
              </a:ext>
            </a:extLst>
          </p:cNvPr>
          <p:cNvGraphicFramePr>
            <a:graphicFrameLocks noGrp="1"/>
          </p:cNvGraphicFramePr>
          <p:nvPr>
            <p:extLst>
              <p:ext uri="{D42A27DB-BD31-4B8C-83A1-F6EECF244321}">
                <p14:modId xmlns:p14="http://schemas.microsoft.com/office/powerpoint/2010/main" val="4265463623"/>
              </p:ext>
            </p:extLst>
          </p:nvPr>
        </p:nvGraphicFramePr>
        <p:xfrm>
          <a:off x="1018098" y="1768747"/>
          <a:ext cx="10634123" cy="4028440"/>
        </p:xfrm>
        <a:graphic>
          <a:graphicData uri="http://schemas.openxmlformats.org/drawingml/2006/table">
            <a:tbl>
              <a:tblPr firstRow="1" firstCol="1" bandRow="1">
                <a:tableStyleId>{5C22544A-7EE6-4342-B048-85BDC9FD1C3A}</a:tableStyleId>
              </a:tblPr>
              <a:tblGrid>
                <a:gridCol w="1687375">
                  <a:extLst>
                    <a:ext uri="{9D8B030D-6E8A-4147-A177-3AD203B41FA5}">
                      <a16:colId xmlns:a16="http://schemas.microsoft.com/office/drawing/2014/main" val="1426275851"/>
                    </a:ext>
                  </a:extLst>
                </a:gridCol>
                <a:gridCol w="1505415">
                  <a:extLst>
                    <a:ext uri="{9D8B030D-6E8A-4147-A177-3AD203B41FA5}">
                      <a16:colId xmlns:a16="http://schemas.microsoft.com/office/drawing/2014/main" val="2630827343"/>
                    </a:ext>
                  </a:extLst>
                </a:gridCol>
                <a:gridCol w="3166946">
                  <a:extLst>
                    <a:ext uri="{9D8B030D-6E8A-4147-A177-3AD203B41FA5}">
                      <a16:colId xmlns:a16="http://schemas.microsoft.com/office/drawing/2014/main" val="3134339664"/>
                    </a:ext>
                  </a:extLst>
                </a:gridCol>
                <a:gridCol w="1631548">
                  <a:extLst>
                    <a:ext uri="{9D8B030D-6E8A-4147-A177-3AD203B41FA5}">
                      <a16:colId xmlns:a16="http://schemas.microsoft.com/office/drawing/2014/main" val="92719776"/>
                    </a:ext>
                  </a:extLst>
                </a:gridCol>
                <a:gridCol w="2642839">
                  <a:extLst>
                    <a:ext uri="{9D8B030D-6E8A-4147-A177-3AD203B41FA5}">
                      <a16:colId xmlns:a16="http://schemas.microsoft.com/office/drawing/2014/main" val="804413813"/>
                    </a:ext>
                  </a:extLst>
                </a:gridCol>
              </a:tblGrid>
              <a:tr h="370840">
                <a:tc>
                  <a:txBody>
                    <a:bodyPr/>
                    <a:lstStyle/>
                    <a:p>
                      <a:endParaRPr lang="en-US" sz="1200">
                        <a:latin typeface="Arial" panose="020B0604020202020204" pitchFamily="34" charset="0"/>
                        <a:cs typeface="Arial" panose="020B0604020202020204" pitchFamily="34" charset="0"/>
                      </a:endParaRPr>
                    </a:p>
                  </a:txBody>
                  <a:tcPr/>
                </a:tc>
                <a:tc>
                  <a:txBody>
                    <a:bodyPr/>
                    <a:lstStyle/>
                    <a:p>
                      <a:r>
                        <a:rPr lang="en-US" sz="1200">
                          <a:latin typeface="Arial" panose="020B0604020202020204" pitchFamily="34" charset="0"/>
                          <a:cs typeface="Arial" panose="020B0604020202020204" pitchFamily="34" charset="0"/>
                        </a:rPr>
                        <a:t>Form of Delivery</a:t>
                      </a:r>
                    </a:p>
                  </a:txBody>
                  <a:tcPr/>
                </a:tc>
                <a:tc>
                  <a:txBody>
                    <a:bodyPr/>
                    <a:lstStyle/>
                    <a:p>
                      <a:r>
                        <a:rPr lang="en-US" sz="1200">
                          <a:latin typeface="Arial" panose="020B0604020202020204" pitchFamily="34" charset="0"/>
                          <a:cs typeface="Arial" panose="020B0604020202020204" pitchFamily="34" charset="0"/>
                        </a:rPr>
                        <a:t>Dosing</a:t>
                      </a:r>
                    </a:p>
                  </a:txBody>
                  <a:tcPr/>
                </a:tc>
                <a:tc>
                  <a:txBody>
                    <a:bodyPr/>
                    <a:lstStyle/>
                    <a:p>
                      <a:r>
                        <a:rPr lang="en-US" sz="1200">
                          <a:latin typeface="Arial" panose="020B0604020202020204" pitchFamily="34" charset="0"/>
                          <a:cs typeface="Arial" panose="020B0604020202020204" pitchFamily="34" charset="0"/>
                        </a:rPr>
                        <a:t>Time to Initiation</a:t>
                      </a:r>
                    </a:p>
                  </a:txBody>
                  <a:tcPr/>
                </a:tc>
                <a:tc>
                  <a:txBody>
                    <a:bodyPr/>
                    <a:lstStyle/>
                    <a:p>
                      <a:r>
                        <a:rPr lang="en-US" sz="1200">
                          <a:latin typeface="Arial" panose="020B0604020202020204" pitchFamily="34" charset="0"/>
                          <a:cs typeface="Arial" panose="020B0604020202020204" pitchFamily="34" charset="0"/>
                        </a:rPr>
                        <a:t>Hospitalization Required</a:t>
                      </a:r>
                    </a:p>
                  </a:txBody>
                  <a:tcPr/>
                </a:tc>
                <a:extLst>
                  <a:ext uri="{0D108BD9-81ED-4DB2-BD59-A6C34878D82A}">
                    <a16:rowId xmlns:a16="http://schemas.microsoft.com/office/drawing/2014/main" val="2255591113"/>
                  </a:ext>
                </a:extLst>
              </a:tr>
              <a:tr h="124844">
                <a:tc gridSpan="5">
                  <a:txBody>
                    <a:bodyPr/>
                    <a:lstStyle/>
                    <a:p>
                      <a:r>
                        <a:rPr lang="en-US" sz="1200">
                          <a:latin typeface="Arial" panose="020B0604020202020204" pitchFamily="34" charset="0"/>
                          <a:cs typeface="Arial" panose="020B0604020202020204" pitchFamily="34" charset="0"/>
                        </a:rPr>
                        <a:t>Bispecific Antibody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76449479"/>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Mosunetuzumab</a:t>
                      </a:r>
                      <a:endParaRPr lang="en-US" sz="1200">
                        <a:latin typeface="Arial" panose="020B0604020202020204" pitchFamily="34" charset="0"/>
                        <a:cs typeface="Arial" panose="020B0604020202020204" pitchFamily="34" charset="0"/>
                      </a:endParaRPr>
                    </a:p>
                  </a:txBody>
                  <a:tcPr marL="18288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IV infusion</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Step-up dosing, 21-day cycles for 8 cycles unless patients experience unacceptable toxicity or disease progression</a:t>
                      </a:r>
                    </a:p>
                  </a:txBody>
                  <a:tcPr/>
                </a:tc>
                <a:tc rowSpan="2">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Arial" panose="020B0604020202020204" pitchFamily="34" charset="0"/>
                          <a:ea typeface="+mn-ea"/>
                          <a:cs typeface="Arial" panose="020B0604020202020204" pitchFamily="34" charset="0"/>
                        </a:rPr>
                        <a:t>Off-the-shelf </a:t>
                      </a:r>
                      <a:endParaRPr lang="en-US" sz="1200">
                        <a:latin typeface="Arial" panose="020B0604020202020204" pitchFamily="34" charset="0"/>
                        <a:cs typeface="Arial" panose="020B0604020202020204" pitchFamily="34" charset="0"/>
                      </a:endParaRPr>
                    </a:p>
                  </a:txBody>
                  <a:tcPr/>
                </a:tc>
                <a:tc rowSpan="2">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For administration: Should only be administered by a qualified healthcare professional with appropriate medical support to manage severe reactions such as CRS and ICANS</a:t>
                      </a:r>
                    </a:p>
                  </a:txBody>
                  <a:tcPr/>
                </a:tc>
                <a:extLst>
                  <a:ext uri="{0D108BD9-81ED-4DB2-BD59-A6C34878D82A}">
                    <a16:rowId xmlns:a16="http://schemas.microsoft.com/office/drawing/2014/main" val="1122230144"/>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Epcoritamab</a:t>
                      </a:r>
                      <a:endParaRPr lang="en-US" sz="1200">
                        <a:latin typeface="Arial" panose="020B0604020202020204" pitchFamily="34" charset="0"/>
                        <a:cs typeface="Arial" panose="020B0604020202020204" pitchFamily="34" charset="0"/>
                      </a:endParaRPr>
                    </a:p>
                  </a:txBody>
                  <a:tcPr marL="18288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SC injection</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Step-up dosing, 28-day cycles until disease progression or unacceptable toxicity</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4358141"/>
                  </a:ext>
                </a:extLst>
              </a:tr>
              <a:tr h="0">
                <a:tc gridSpan="5">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CAR T-cell Therapy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9368436"/>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Axi-cel</a:t>
                      </a:r>
                      <a:endParaRPr lang="en-US" sz="1200">
                        <a:latin typeface="Arial" panose="020B0604020202020204" pitchFamily="34" charset="0"/>
                        <a:cs typeface="Arial" panose="020B0604020202020204" pitchFamily="34" charset="0"/>
                      </a:endParaRPr>
                    </a:p>
                  </a:txBody>
                  <a:tcPr marL="18288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IV infusion</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2×10</a:t>
                      </a:r>
                      <a:r>
                        <a:rPr lang="en-US" sz="1200" baseline="30000">
                          <a:latin typeface="Arial" panose="020B0604020202020204" pitchFamily="34" charset="0"/>
                          <a:cs typeface="Arial" panose="020B0604020202020204" pitchFamily="34" charset="0"/>
                        </a:rPr>
                        <a:t>6</a:t>
                      </a:r>
                      <a:r>
                        <a:rPr lang="en-US" sz="1200">
                          <a:latin typeface="Arial" panose="020B0604020202020204" pitchFamily="34" charset="0"/>
                          <a:cs typeface="Arial" panose="020B0604020202020204" pitchFamily="34" charset="0"/>
                        </a:rPr>
                        <a:t> CAR-positive viable T cells per kg body weight, with a maximum of 2×10</a:t>
                      </a:r>
                      <a:r>
                        <a:rPr lang="en-US" sz="1200" baseline="30000">
                          <a:latin typeface="Arial" panose="020B0604020202020204" pitchFamily="34" charset="0"/>
                          <a:cs typeface="Arial" panose="020B0604020202020204" pitchFamily="34" charset="0"/>
                        </a:rPr>
                        <a:t>8</a:t>
                      </a:r>
                      <a:r>
                        <a:rPr lang="en-US" sz="1200">
                          <a:latin typeface="Arial" panose="020B0604020202020204" pitchFamily="34" charset="0"/>
                          <a:cs typeface="Arial" panose="020B0604020202020204" pitchFamily="34" charset="0"/>
                        </a:rPr>
                        <a:t> CAR-positive viable T cells</a:t>
                      </a:r>
                    </a:p>
                  </a:txBody>
                  <a:tcPr/>
                </a:tc>
                <a:tc rowSpan="3">
                  <a:txBody>
                    <a:bodyPr/>
                    <a:lstStyle/>
                    <a:p>
                      <a:r>
                        <a:rPr lang="en-US" sz="1200">
                          <a:latin typeface="Arial" panose="020B0604020202020204" pitchFamily="34" charset="0"/>
                          <a:cs typeface="Arial" panose="020B0604020202020204" pitchFamily="34" charset="0"/>
                        </a:rPr>
                        <a:t>Lymphodepleting chemotherapy</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T-cell Manufacturing:</a:t>
                      </a:r>
                    </a:p>
                    <a:p>
                      <a:pPr marL="233363" indent="-111125">
                        <a:buFont typeface="Arial" panose="020B0604020202020204" pitchFamily="34" charset="0"/>
                        <a:buChar char="•"/>
                        <a:tabLst/>
                      </a:pPr>
                      <a:r>
                        <a:rPr lang="en-US" sz="1200">
                          <a:latin typeface="Arial" panose="020B0604020202020204" pitchFamily="34" charset="0"/>
                          <a:cs typeface="Arial" panose="020B0604020202020204" pitchFamily="34" charset="0"/>
                        </a:rPr>
                        <a:t>Collection (leukapheresis)</a:t>
                      </a:r>
                    </a:p>
                    <a:p>
                      <a:pPr marL="233363" indent="-111125">
                        <a:buFont typeface="Arial" panose="020B0604020202020204" pitchFamily="34" charset="0"/>
                        <a:buChar char="•"/>
                        <a:tabLst/>
                      </a:pPr>
                      <a:r>
                        <a:rPr lang="en-US" sz="1200">
                          <a:latin typeface="Arial" panose="020B0604020202020204" pitchFamily="34" charset="0"/>
                          <a:cs typeface="Arial" panose="020B0604020202020204" pitchFamily="34" charset="0"/>
                        </a:rPr>
                        <a:t>Transportation</a:t>
                      </a:r>
                    </a:p>
                    <a:p>
                      <a:pPr marL="233363" indent="-111125">
                        <a:buFont typeface="Arial" panose="020B0604020202020204" pitchFamily="34" charset="0"/>
                        <a:buChar char="•"/>
                        <a:tabLst/>
                      </a:pPr>
                      <a:r>
                        <a:rPr lang="en-US" sz="1200">
                          <a:latin typeface="Arial" panose="020B0604020202020204" pitchFamily="34" charset="0"/>
                          <a:cs typeface="Arial" panose="020B0604020202020204" pitchFamily="34" charset="0"/>
                        </a:rPr>
                        <a:t>Manufacturing</a:t>
                      </a:r>
                    </a:p>
                    <a:p>
                      <a:pPr marL="233363" indent="-111125">
                        <a:buFont typeface="Arial" panose="020B0604020202020204" pitchFamily="34" charset="0"/>
                        <a:buChar char="•"/>
                        <a:tabLst/>
                      </a:pPr>
                      <a:r>
                        <a:rPr lang="en-US" sz="1200">
                          <a:latin typeface="Arial" panose="020B0604020202020204" pitchFamily="34" charset="0"/>
                          <a:cs typeface="Arial" panose="020B0604020202020204" pitchFamily="34" charset="0"/>
                        </a:rPr>
                        <a:t>Transportation</a:t>
                      </a:r>
                    </a:p>
                    <a:p>
                      <a:pPr marL="233363" indent="-111125">
                        <a:buFont typeface="Arial" panose="020B0604020202020204" pitchFamily="34" charset="0"/>
                        <a:buChar char="•"/>
                        <a:tabLst/>
                      </a:pPr>
                      <a:r>
                        <a:rPr lang="en-US" sz="1200">
                          <a:latin typeface="Arial" panose="020B0604020202020204" pitchFamily="34" charset="0"/>
                          <a:cs typeface="Arial" panose="020B0604020202020204" pitchFamily="34" charset="0"/>
                        </a:rPr>
                        <a:t>Infusion</a:t>
                      </a:r>
                    </a:p>
                  </a:txBody>
                  <a:tcPr/>
                </a:tc>
                <a:tc rowSpan="3">
                  <a:txBody>
                    <a:bodyPr/>
                    <a:lstStyle/>
                    <a:p>
                      <a:pPr marL="0" indent="0" algn="l">
                        <a:buFont typeface="Arial" panose="020B0604020202020204" pitchFamily="34" charset="0"/>
                        <a:buNone/>
                      </a:pPr>
                      <a:r>
                        <a:rPr lang="en-US" sz="1200">
                          <a:latin typeface="Arial" panose="020B0604020202020204" pitchFamily="34" charset="0"/>
                          <a:cs typeface="Arial" panose="020B0604020202020204" pitchFamily="34" charset="0"/>
                        </a:rPr>
                        <a:t>Yes: during administration and at least 7 days after infusion, then remain within proximity of a</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certified healthcare facility for at least 4 weeks</a:t>
                      </a:r>
                    </a:p>
                  </a:txBody>
                  <a:tcPr/>
                </a:tc>
                <a:extLst>
                  <a:ext uri="{0D108BD9-81ED-4DB2-BD59-A6C34878D82A}">
                    <a16:rowId xmlns:a16="http://schemas.microsoft.com/office/drawing/2014/main" val="1352615857"/>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Tisa-</a:t>
                      </a:r>
                      <a:r>
                        <a:rPr lang="en-US" sz="1200" err="1">
                          <a:latin typeface="Arial" panose="020B0604020202020204" pitchFamily="34" charset="0"/>
                          <a:cs typeface="Arial" panose="020B0604020202020204" pitchFamily="34" charset="0"/>
                        </a:rPr>
                        <a:t>cel</a:t>
                      </a:r>
                      <a:endParaRPr lang="en-US" sz="1200">
                        <a:latin typeface="Arial" panose="020B0604020202020204" pitchFamily="34" charset="0"/>
                        <a:cs typeface="Arial" panose="020B0604020202020204" pitchFamily="34" charset="0"/>
                      </a:endParaRPr>
                    </a:p>
                  </a:txBody>
                  <a:tcPr marL="18288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IV infusion</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0.6 to 6.0 x 10</a:t>
                      </a:r>
                      <a:r>
                        <a:rPr lang="en-US" sz="1200" baseline="30000">
                          <a:latin typeface="Arial" panose="020B0604020202020204" pitchFamily="34" charset="0"/>
                          <a:cs typeface="Arial" panose="020B0604020202020204" pitchFamily="34" charset="0"/>
                        </a:rPr>
                        <a:t>8</a:t>
                      </a:r>
                      <a:r>
                        <a:rPr lang="en-US" sz="1200">
                          <a:latin typeface="Arial" panose="020B0604020202020204" pitchFamily="34" charset="0"/>
                          <a:cs typeface="Arial" panose="020B0604020202020204" pitchFamily="34" charset="0"/>
                        </a:rPr>
                        <a:t> CAR-positive viable T cells</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9282398"/>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Liso-cel</a:t>
                      </a:r>
                      <a:r>
                        <a:rPr lang="en-US" sz="1200">
                          <a:latin typeface="Arial" panose="020B0604020202020204" pitchFamily="34" charset="0"/>
                          <a:cs typeface="Arial" panose="020B0604020202020204" pitchFamily="34" charset="0"/>
                        </a:rPr>
                        <a:t> </a:t>
                      </a:r>
                    </a:p>
                  </a:txBody>
                  <a:tcPr marL="18288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IV infusion</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90 to 110×10</a:t>
                      </a:r>
                      <a:r>
                        <a:rPr lang="en-US" sz="1200" baseline="30000">
                          <a:latin typeface="Arial" panose="020B0604020202020204" pitchFamily="34" charset="0"/>
                          <a:cs typeface="Arial" panose="020B0604020202020204" pitchFamily="34" charset="0"/>
                        </a:rPr>
                        <a:t>6</a:t>
                      </a:r>
                      <a:r>
                        <a:rPr lang="en-US" sz="1200">
                          <a:latin typeface="Arial" panose="020B0604020202020204" pitchFamily="34" charset="0"/>
                          <a:cs typeface="Arial" panose="020B0604020202020204" pitchFamily="34" charset="0"/>
                        </a:rPr>
                        <a:t> CAR-positive viable T cells</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9182364"/>
                  </a:ext>
                </a:extLst>
              </a:tr>
            </a:tbl>
          </a:graphicData>
        </a:graphic>
      </p:graphicFrame>
      <p:sp>
        <p:nvSpPr>
          <p:cNvPr id="2" name="Title 1">
            <a:extLst>
              <a:ext uri="{FF2B5EF4-FFF2-40B4-BE49-F238E27FC236}">
                <a16:creationId xmlns:a16="http://schemas.microsoft.com/office/drawing/2014/main" id="{5738D225-8978-FB75-6F2D-3B9F00BD64CB}"/>
              </a:ext>
            </a:extLst>
          </p:cNvPr>
          <p:cNvSpPr txBox="1">
            <a:spLocks/>
          </p:cNvSpPr>
          <p:nvPr/>
        </p:nvSpPr>
        <p:spPr bwMode="auto">
          <a:xfrm>
            <a:off x="1399617" y="6211725"/>
            <a:ext cx="10252604" cy="479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lvl="0" indent="0" algn="l" defTabSz="914400" rtl="0" eaLnBrk="1" fontAlgn="auto" latinLnBrk="0" hangingPunct="1">
              <a:lnSpc>
                <a:spcPct val="115000"/>
              </a:lnSpc>
              <a:spcBef>
                <a:spcPts val="600"/>
              </a:spcBef>
              <a:spcAft>
                <a:spcPts val="0"/>
              </a:spcAft>
              <a:buClr>
                <a:srgbClr val="E89319"/>
              </a:buClr>
              <a:buSzPts val="900"/>
              <a:buFont typeface="Arial" panose="020B0604020202020204" pitchFamily="34" charset="0"/>
              <a:buNone/>
              <a:tabLst/>
              <a:defRPr/>
            </a:pPr>
            <a:r>
              <a:rPr lang="en-US" sz="1000" err="1">
                <a:latin typeface="Arial" charset="0"/>
                <a:ea typeface="ＭＳ Ｐゴシック"/>
                <a:cs typeface="Arial"/>
              </a:rPr>
              <a:t>Axi</a:t>
            </a:r>
            <a:r>
              <a:rPr lang="en-US" sz="1000">
                <a:latin typeface="Arial" charset="0"/>
                <a:ea typeface="ＭＳ Ｐゴシック"/>
                <a:cs typeface="Arial"/>
              </a:rPr>
              <a:t>-cel, </a:t>
            </a:r>
            <a:r>
              <a:rPr lang="en-US" sz="1000" err="1">
                <a:latin typeface="Arial" charset="0"/>
                <a:ea typeface="ＭＳ Ｐゴシック"/>
                <a:cs typeface="Arial"/>
              </a:rPr>
              <a:t>axicabtagene</a:t>
            </a:r>
            <a:r>
              <a:rPr lang="en-US" sz="1000">
                <a:latin typeface="Arial" charset="0"/>
                <a:ea typeface="ＭＳ Ｐゴシック"/>
                <a:cs typeface="Arial"/>
              </a:rPr>
              <a:t> </a:t>
            </a:r>
            <a:r>
              <a:rPr lang="en-US" sz="1000" err="1">
                <a:latin typeface="Arial" charset="0"/>
                <a:ea typeface="ＭＳ Ｐゴシック"/>
                <a:cs typeface="Arial"/>
              </a:rPr>
              <a:t>ciloleucel</a:t>
            </a:r>
            <a:r>
              <a:rPr lang="en-US" sz="1000">
                <a:latin typeface="Arial" charset="0"/>
                <a:ea typeface="ＭＳ Ｐゴシック"/>
                <a:cs typeface="Arial"/>
              </a:rPr>
              <a:t>; CAR, chimeric antigen receptor; CRS, cytokine release syndrome; ICANS, immune effector cell-associated neurotoxicity syndrome; IV, intravenous; </a:t>
            </a:r>
            <a:r>
              <a:rPr lang="en-US" sz="1000" err="1">
                <a:latin typeface="Arial" charset="0"/>
                <a:ea typeface="ＭＳ Ｐゴシック"/>
                <a:cs typeface="Arial"/>
              </a:rPr>
              <a:t>liso</a:t>
            </a:r>
            <a:r>
              <a:rPr lang="en-US" sz="1000">
                <a:latin typeface="Arial" charset="0"/>
                <a:ea typeface="ＭＳ Ｐゴシック"/>
                <a:cs typeface="Arial"/>
              </a:rPr>
              <a:t>-cel, </a:t>
            </a:r>
            <a:r>
              <a:rPr lang="en-US" sz="1000" err="1">
                <a:latin typeface="Arial" charset="0"/>
                <a:ea typeface="ＭＳ Ｐゴシック"/>
                <a:cs typeface="Arial"/>
              </a:rPr>
              <a:t>lisocabtagene</a:t>
            </a:r>
            <a:r>
              <a:rPr lang="en-US" sz="1000">
                <a:latin typeface="Arial" charset="0"/>
                <a:ea typeface="ＭＳ Ｐゴシック"/>
                <a:cs typeface="Arial"/>
              </a:rPr>
              <a:t> </a:t>
            </a:r>
            <a:r>
              <a:rPr lang="en-US" sz="1000" err="1">
                <a:latin typeface="Arial" charset="0"/>
                <a:ea typeface="ＭＳ Ｐゴシック"/>
                <a:cs typeface="Arial"/>
              </a:rPr>
              <a:t>maraleucel</a:t>
            </a:r>
            <a:r>
              <a:rPr lang="en-US" sz="1000">
                <a:latin typeface="Arial" charset="0"/>
                <a:ea typeface="ＭＳ Ｐゴシック"/>
                <a:cs typeface="Arial"/>
              </a:rPr>
              <a:t>; SC, subcutaneous; </a:t>
            </a:r>
            <a:r>
              <a:rPr kumimoji="0" lang="en-US" sz="1000" b="0" i="0" u="none" strike="noStrike" kern="1200" cap="none" spc="0" normalizeH="0" baseline="0" noProof="0" err="1">
                <a:ln>
                  <a:noFill/>
                </a:ln>
                <a:solidFill>
                  <a:srgbClr val="000000"/>
                </a:solidFill>
                <a:effectLst/>
                <a:uLnTx/>
                <a:uFillTx/>
                <a:latin typeface="Arial" charset="0"/>
                <a:ea typeface="ＭＳ Ｐゴシック"/>
                <a:cs typeface="Arial"/>
              </a:rPr>
              <a:t>tisa</a:t>
            </a:r>
            <a:r>
              <a:rPr kumimoji="0" lang="en-US" sz="1000" b="0" i="0" u="none" strike="noStrike" kern="1200" cap="none" spc="0" normalizeH="0" baseline="0" noProof="0">
                <a:ln>
                  <a:noFill/>
                </a:ln>
                <a:solidFill>
                  <a:srgbClr val="000000"/>
                </a:solidFill>
                <a:effectLst/>
                <a:uLnTx/>
                <a:uFillTx/>
                <a:latin typeface="Arial" charset="0"/>
                <a:ea typeface="ＭＳ Ｐゴシック"/>
                <a:cs typeface="Arial"/>
              </a:rPr>
              <a:t>-cel, </a:t>
            </a:r>
            <a:r>
              <a:rPr kumimoji="0" lang="en-US" sz="1000" b="0" i="0" u="none" strike="noStrike" kern="1200" cap="none" spc="0" normalizeH="0" baseline="0" noProof="0" err="1">
                <a:ln>
                  <a:noFill/>
                </a:ln>
                <a:solidFill>
                  <a:srgbClr val="000000"/>
                </a:solidFill>
                <a:effectLst/>
                <a:uLnTx/>
                <a:uFillTx/>
                <a:latin typeface="Arial" charset="0"/>
                <a:ea typeface="ＭＳ Ｐゴシック"/>
                <a:cs typeface="Arial"/>
              </a:rPr>
              <a:t>tisagenlecleucel</a:t>
            </a:r>
            <a:r>
              <a:rPr lang="en-US" sz="1000">
                <a:latin typeface="Arial" charset="0"/>
                <a:ea typeface="ＭＳ Ｐゴシック"/>
                <a:cs typeface="Arial"/>
              </a:rPr>
              <a:t>.</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Abou </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Dalle</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I, et al. </a:t>
            </a:r>
            <a:r>
              <a:rPr lang="en-US" sz="10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 Cancer J</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2024;14(1):23.</a:t>
            </a:r>
            <a:endParaRPr lang="en-US" sz="800"/>
          </a:p>
        </p:txBody>
      </p:sp>
    </p:spTree>
    <p:extLst>
      <p:ext uri="{BB962C8B-B14F-4D97-AF65-F5344CB8AC3E}">
        <p14:creationId xmlns:p14="http://schemas.microsoft.com/office/powerpoint/2010/main" val="429173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DCDDBF-66DC-F368-816D-FDCC71B16470}"/>
              </a:ext>
            </a:extLst>
          </p:cNvPr>
          <p:cNvSpPr>
            <a:spLocks noGrp="1"/>
          </p:cNvSpPr>
          <p:nvPr>
            <p:ph type="ctrTitle"/>
          </p:nvPr>
        </p:nvSpPr>
        <p:spPr>
          <a:xfrm>
            <a:off x="1524000" y="1122362"/>
            <a:ext cx="9144000" cy="2866313"/>
          </a:xfrm>
        </p:spPr>
        <p:txBody>
          <a:bodyPr>
            <a:normAutofit/>
          </a:bodyPr>
          <a:lstStyle/>
          <a:p>
            <a:pPr>
              <a:lnSpc>
                <a:spcPct val="100000"/>
              </a:lnSpc>
            </a:pPr>
            <a:r>
              <a:rPr lang="en-US" sz="4800"/>
              <a:t>Expanding Bispecific Antibody Therapy Through Community-Based Care Teams </a:t>
            </a:r>
          </a:p>
        </p:txBody>
      </p:sp>
    </p:spTree>
    <p:extLst>
      <p:ext uri="{BB962C8B-B14F-4D97-AF65-F5344CB8AC3E}">
        <p14:creationId xmlns:p14="http://schemas.microsoft.com/office/powerpoint/2010/main" val="1066964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2CFB9-1A3C-6A78-0EBD-680ECDB9B2FF}"/>
              </a:ext>
            </a:extLst>
          </p:cNvPr>
          <p:cNvSpPr>
            <a:spLocks noGrp="1"/>
          </p:cNvSpPr>
          <p:nvPr>
            <p:ph type="title"/>
          </p:nvPr>
        </p:nvSpPr>
        <p:spPr>
          <a:xfrm>
            <a:off x="838200" y="365125"/>
            <a:ext cx="10881732" cy="1325563"/>
          </a:xfrm>
        </p:spPr>
        <p:txBody>
          <a:bodyPr>
            <a:normAutofit/>
          </a:bodyPr>
          <a:lstStyle/>
          <a:p>
            <a:r>
              <a:rPr lang="en-US"/>
              <a:t>When to Consider Bispecific: Treatment Sequencing</a:t>
            </a:r>
          </a:p>
        </p:txBody>
      </p:sp>
      <p:sp>
        <p:nvSpPr>
          <p:cNvPr id="4" name="Footer Placeholder 3">
            <a:extLst>
              <a:ext uri="{FF2B5EF4-FFF2-40B4-BE49-F238E27FC236}">
                <a16:creationId xmlns:a16="http://schemas.microsoft.com/office/drawing/2014/main" id="{D85955BD-F3D1-9FBA-6CFB-57B53F8A7333}"/>
              </a:ext>
            </a:extLst>
          </p:cNvPr>
          <p:cNvSpPr>
            <a:spLocks noGrp="1"/>
          </p:cNvSpPr>
          <p:nvPr>
            <p:ph type="ftr" sz="quarter" idx="10"/>
          </p:nvPr>
        </p:nvSpPr>
        <p:spPr>
          <a:xfrm>
            <a:off x="1416735" y="6054437"/>
            <a:ext cx="10651322" cy="803564"/>
          </a:xfr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BR, </a:t>
            </a:r>
            <a:r>
              <a:rPr lang="en-US" err="1"/>
              <a:t>bendamustine</a:t>
            </a:r>
            <a:r>
              <a:rPr lang="en-US"/>
              <a:t> and rituximab; POD24, progression of disease within 2 years; R2, lenalidomide and rituximab; R-CHOP, rituximab, cyclophosphamide, doxorubicin, vincristine, and prednisone; R-CVP, rituximab, cyclophosphamide, vincristine, and prednisone; </a:t>
            </a:r>
            <a:r>
              <a:rPr lang="en-US" err="1"/>
              <a:t>taz</a:t>
            </a:r>
            <a:r>
              <a:rPr lang="en-US"/>
              <a:t>, </a:t>
            </a:r>
            <a:r>
              <a:rPr lang="en-US" err="1"/>
              <a:t>tazemetostat</a:t>
            </a:r>
            <a:r>
              <a:rPr lang="en-US"/>
              <a:t>; </a:t>
            </a:r>
            <a:r>
              <a:rPr lang="en-US" err="1"/>
              <a:t>zanu-obin</a:t>
            </a:r>
            <a:r>
              <a:rPr lang="en-US"/>
              <a:t>, </a:t>
            </a:r>
            <a:r>
              <a:rPr lang="en-US" err="1"/>
              <a:t>zanubrutinib</a:t>
            </a:r>
            <a:r>
              <a:rPr lang="en-US"/>
              <a:t> and </a:t>
            </a:r>
            <a:r>
              <a:rPr lang="en-US" err="1"/>
              <a:t>obinutuzumab</a:t>
            </a:r>
            <a:r>
              <a:rPr lang="en-US"/>
              <a:t>.</a:t>
            </a:r>
          </a:p>
        </p:txBody>
      </p:sp>
      <p:graphicFrame>
        <p:nvGraphicFramePr>
          <p:cNvPr id="6" name="Table 5">
            <a:extLst>
              <a:ext uri="{FF2B5EF4-FFF2-40B4-BE49-F238E27FC236}">
                <a16:creationId xmlns:a16="http://schemas.microsoft.com/office/drawing/2014/main" id="{59CFDC29-E72F-1986-F930-A53654B9FFF8}"/>
              </a:ext>
            </a:extLst>
          </p:cNvPr>
          <p:cNvGraphicFramePr>
            <a:graphicFrameLocks noGrp="1"/>
          </p:cNvGraphicFramePr>
          <p:nvPr>
            <p:extLst>
              <p:ext uri="{D42A27DB-BD31-4B8C-83A1-F6EECF244321}">
                <p14:modId xmlns:p14="http://schemas.microsoft.com/office/powerpoint/2010/main" val="3646932418"/>
              </p:ext>
            </p:extLst>
          </p:nvPr>
        </p:nvGraphicFramePr>
        <p:xfrm>
          <a:off x="1691191" y="2280920"/>
          <a:ext cx="8857066" cy="2296160"/>
        </p:xfrm>
        <a:graphic>
          <a:graphicData uri="http://schemas.openxmlformats.org/drawingml/2006/table">
            <a:tbl>
              <a:tblPr firstCol="1" bandRow="1">
                <a:tableStyleId>{5C22544A-7EE6-4342-B048-85BDC9FD1C3A}</a:tableStyleId>
              </a:tblPr>
              <a:tblGrid>
                <a:gridCol w="3006798">
                  <a:extLst>
                    <a:ext uri="{9D8B030D-6E8A-4147-A177-3AD203B41FA5}">
                      <a16:colId xmlns:a16="http://schemas.microsoft.com/office/drawing/2014/main" val="2241666952"/>
                    </a:ext>
                  </a:extLst>
                </a:gridCol>
                <a:gridCol w="5850268">
                  <a:extLst>
                    <a:ext uri="{9D8B030D-6E8A-4147-A177-3AD203B41FA5}">
                      <a16:colId xmlns:a16="http://schemas.microsoft.com/office/drawing/2014/main" val="2626760098"/>
                    </a:ext>
                  </a:extLst>
                </a:gridCol>
              </a:tblGrid>
              <a:tr h="370840">
                <a:tc>
                  <a:txBody>
                    <a:bodyPr/>
                    <a:lstStyle/>
                    <a:p>
                      <a:r>
                        <a:rPr lang="en-US" sz="1800">
                          <a:latin typeface="Arial" panose="020B0604020202020204" pitchFamily="34" charset="0"/>
                          <a:cs typeface="Arial" panose="020B0604020202020204" pitchFamily="34" charset="0"/>
                        </a:rPr>
                        <a:t>CD20 exposure only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a:latin typeface="Arial" panose="020B0604020202020204" pitchFamily="34" charset="0"/>
                          <a:cs typeface="Arial" panose="020B0604020202020204" pitchFamily="34" charset="0"/>
                        </a:rPr>
                        <a:t>Multi-chemo refractory</a:t>
                      </a:r>
                    </a:p>
                    <a:p>
                      <a:r>
                        <a:rPr lang="en-US" sz="1800">
                          <a:latin typeface="Arial" panose="020B0604020202020204" pitchFamily="34" charset="0"/>
                          <a:cs typeface="Arial" panose="020B0604020202020204" pitchFamily="34" charset="0"/>
                        </a:rPr>
                        <a:t>ex: R-CHOP, BR, Rituximab…assuming CD20 is still expressed (important)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35974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POD24 (3rd Line)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r>
                        <a:rPr lang="en-US" sz="1800">
                          <a:latin typeface="Arial" panose="020B0604020202020204" pitchFamily="34" charset="0"/>
                          <a:cs typeface="Arial" panose="020B0604020202020204" pitchFamily="34" charset="0"/>
                        </a:rPr>
                        <a:t>Multi-relapsed</a:t>
                      </a:r>
                    </a:p>
                    <a:p>
                      <a:pPr lvl="0"/>
                      <a:r>
                        <a:rPr lang="en-US" sz="1800">
                          <a:latin typeface="Arial" panose="020B0604020202020204" pitchFamily="34" charset="0"/>
                          <a:cs typeface="Arial" panose="020B0604020202020204" pitchFamily="34" charset="0"/>
                        </a:rPr>
                        <a:t>ex: R-CHOP/BR, R2</a:t>
                      </a:r>
                      <a:endParaRPr lang="en-US" sz="1800">
                        <a:latin typeface="Arial" panose="020B0604020202020204" pitchFamily="34" charset="0"/>
                        <a:cs typeface="Arial" panose="020B0604020202020204" pitchFamily="34" charset="0"/>
                        <a:sym typeface="Wingdings" panose="05000000000000000000" pitchFamily="2" charset="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32181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sym typeface="Wingdings" panose="05000000000000000000" pitchFamily="2" charset="2"/>
                        </a:rPr>
                        <a:t>Late Relapse (3</a:t>
                      </a:r>
                      <a:r>
                        <a:rPr lang="en-US" sz="1800" baseline="30000">
                          <a:latin typeface="Arial" panose="020B0604020202020204" pitchFamily="34" charset="0"/>
                          <a:cs typeface="Arial" panose="020B0604020202020204" pitchFamily="34" charset="0"/>
                          <a:sym typeface="Wingdings" panose="05000000000000000000" pitchFamily="2" charset="2"/>
                        </a:rPr>
                        <a:t>rd</a:t>
                      </a:r>
                      <a:r>
                        <a:rPr lang="en-US" sz="1800">
                          <a:latin typeface="Arial" panose="020B0604020202020204" pitchFamily="34" charset="0"/>
                          <a:cs typeface="Arial" panose="020B0604020202020204" pitchFamily="34" charset="0"/>
                          <a:sym typeface="Wingdings" panose="05000000000000000000" pitchFamily="2" charset="2"/>
                        </a:rPr>
                        <a:t> Line+)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sym typeface="Wingdings" panose="05000000000000000000" pitchFamily="2" charset="2"/>
                        </a:rPr>
                        <a:t>ex: </a:t>
                      </a:r>
                      <a:r>
                        <a:rPr lang="en-US" sz="1800">
                          <a:latin typeface="Arial" panose="020B0604020202020204" pitchFamily="34" charset="0"/>
                          <a:cs typeface="Arial" panose="020B0604020202020204" pitchFamily="34" charset="0"/>
                        </a:rPr>
                        <a:t>R-CHOP/BR, R2, Taz and/or </a:t>
                      </a:r>
                      <a:r>
                        <a:rPr lang="en-US" sz="1800" err="1">
                          <a:latin typeface="Arial" panose="020B0604020202020204" pitchFamily="34" charset="0"/>
                          <a:cs typeface="Arial" panose="020B0604020202020204" pitchFamily="34" charset="0"/>
                        </a:rPr>
                        <a:t>Zanu</a:t>
                      </a:r>
                      <a:r>
                        <a:rPr lang="en-US" sz="1800">
                          <a:latin typeface="Arial" panose="020B0604020202020204" pitchFamily="34" charset="0"/>
                          <a:cs typeface="Arial" panose="020B0604020202020204" pitchFamily="34" charset="0"/>
                        </a:rPr>
                        <a:t>-Obin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86921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sym typeface="Wingdings" panose="05000000000000000000" pitchFamily="2" charset="2"/>
                        </a:rPr>
                        <a:t>Frail Patients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sym typeface="Wingdings" panose="05000000000000000000" pitchFamily="2" charset="2"/>
                        </a:rPr>
                        <a:t>ex: </a:t>
                      </a:r>
                      <a:r>
                        <a:rPr lang="en-US" sz="1800">
                          <a:latin typeface="Arial" panose="020B0604020202020204" pitchFamily="34" charset="0"/>
                          <a:cs typeface="Arial" panose="020B0604020202020204" pitchFamily="34" charset="0"/>
                        </a:rPr>
                        <a:t>BR/R-CVP, Taz</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9164332"/>
                  </a:ext>
                </a:extLst>
              </a:tr>
            </a:tbl>
          </a:graphicData>
        </a:graphic>
      </p:graphicFrame>
    </p:spTree>
    <p:extLst>
      <p:ext uri="{BB962C8B-B14F-4D97-AF65-F5344CB8AC3E}">
        <p14:creationId xmlns:p14="http://schemas.microsoft.com/office/powerpoint/2010/main" val="369338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A2C5F5-4214-4F98-DD83-04FFA19D8C28}"/>
              </a:ext>
            </a:extLst>
          </p:cNvPr>
          <p:cNvSpPr>
            <a:spLocks noGrp="1"/>
          </p:cNvSpPr>
          <p:nvPr>
            <p:ph type="title"/>
          </p:nvPr>
        </p:nvSpPr>
        <p:spPr>
          <a:xfrm>
            <a:off x="838200" y="315774"/>
            <a:ext cx="10515600" cy="1325563"/>
          </a:xfrm>
        </p:spPr>
        <p:txBody>
          <a:bodyPr/>
          <a:lstStyle/>
          <a:p>
            <a:r>
              <a:rPr lang="en-US"/>
              <a:t>Bispecific Antibodies in B-Cell Lymphoma: Response Rates and CRS</a:t>
            </a:r>
          </a:p>
        </p:txBody>
      </p:sp>
      <p:sp>
        <p:nvSpPr>
          <p:cNvPr id="12" name="Content Placeholder 11">
            <a:extLst>
              <a:ext uri="{FF2B5EF4-FFF2-40B4-BE49-F238E27FC236}">
                <a16:creationId xmlns:a16="http://schemas.microsoft.com/office/drawing/2014/main" id="{CD242C6C-2624-19EB-E932-2B1A886704E3}"/>
              </a:ext>
            </a:extLst>
          </p:cNvPr>
          <p:cNvSpPr>
            <a:spLocks noGrp="1"/>
          </p:cNvSpPr>
          <p:nvPr>
            <p:ph sz="half" idx="2"/>
          </p:nvPr>
        </p:nvSpPr>
        <p:spPr>
          <a:xfrm>
            <a:off x="6814300" y="4621560"/>
            <a:ext cx="3946230" cy="803565"/>
          </a:xfrm>
        </p:spPr>
        <p:txBody>
          <a:bodyPr>
            <a:normAutofit/>
          </a:bodyPr>
          <a:lstStyle/>
          <a:p>
            <a:r>
              <a:rPr lang="en-US" sz="1400"/>
              <a:t>Other common adverse events: Neutropenia, diarrhea, fatigue anemia</a:t>
            </a:r>
          </a:p>
          <a:p>
            <a:r>
              <a:rPr lang="en-US" sz="1400"/>
              <a:t>ICANS-like syndrome, TLS, HLH: rare (&lt;5%)</a:t>
            </a:r>
          </a:p>
          <a:p>
            <a:endParaRPr lang="en-US" sz="1400"/>
          </a:p>
        </p:txBody>
      </p:sp>
      <p:sp>
        <p:nvSpPr>
          <p:cNvPr id="5" name="Footer Placeholder 4">
            <a:extLst>
              <a:ext uri="{FF2B5EF4-FFF2-40B4-BE49-F238E27FC236}">
                <a16:creationId xmlns:a16="http://schemas.microsoft.com/office/drawing/2014/main" id="{1F7590FA-CE66-6EAE-2B21-25606BE527FB}"/>
              </a:ext>
            </a:extLst>
          </p:cNvPr>
          <p:cNvSpPr>
            <a:spLocks noGrp="1"/>
          </p:cNvSpPr>
          <p:nvPr>
            <p:ph type="ftr" sz="quarter" idx="10"/>
          </p:nvPr>
        </p:nvSpPr>
        <p:spPr/>
        <p:txBody>
          <a:bodyPr/>
          <a:lstStyle/>
          <a:p>
            <a:r>
              <a:rPr lang="en-US"/>
              <a:t>*Data for aggressive NHL and indolent NHL reported in aggregate</a:t>
            </a:r>
            <a:br>
              <a:rPr lang="en-US"/>
            </a:br>
            <a:r>
              <a:rPr lang="en-US"/>
              <a:t>CR, complete response; CRS, cytokine release syndrome; HLH, hemophagocytic </a:t>
            </a:r>
            <a:r>
              <a:rPr lang="en-US" err="1"/>
              <a:t>lymphohistiocytosis</a:t>
            </a:r>
            <a:r>
              <a:rPr lang="en-US"/>
              <a:t>; ICANS, immune effector cell-associated neurotoxicity syndrome; NHL, non-Hodgkin lymphoma; PR, partial response; TLS, tumor lysis syndrome.</a:t>
            </a:r>
          </a:p>
          <a:p>
            <a:r>
              <a:rPr lang="en-US"/>
              <a:t>Falchi L, et al. </a:t>
            </a:r>
            <a:r>
              <a:rPr lang="en-US" i="1"/>
              <a:t>Blood. </a:t>
            </a:r>
            <a:r>
              <a:rPr lang="en-US"/>
              <a:t>2023;141(5):467-480.</a:t>
            </a:r>
          </a:p>
        </p:txBody>
      </p:sp>
      <p:pic>
        <p:nvPicPr>
          <p:cNvPr id="11" name="Picture 10" descr="A screenshot of a graph&#10;&#10;Description automatically generated">
            <a:extLst>
              <a:ext uri="{FF2B5EF4-FFF2-40B4-BE49-F238E27FC236}">
                <a16:creationId xmlns:a16="http://schemas.microsoft.com/office/drawing/2014/main" id="{682A25F6-B499-7513-6FE0-A1F9DDAD5CEC}"/>
              </a:ext>
            </a:extLst>
          </p:cNvPr>
          <p:cNvPicPr>
            <a:picLocks noChangeAspect="1"/>
          </p:cNvPicPr>
          <p:nvPr/>
        </p:nvPicPr>
        <p:blipFill>
          <a:blip r:embed="rId3"/>
          <a:srcRect t="7358" b="8519"/>
          <a:stretch/>
        </p:blipFill>
        <p:spPr>
          <a:xfrm>
            <a:off x="979119" y="1650251"/>
            <a:ext cx="5116881" cy="4059044"/>
          </a:xfrm>
          <a:prstGeom prst="rect">
            <a:avLst/>
          </a:prstGeom>
        </p:spPr>
      </p:pic>
      <p:sp>
        <p:nvSpPr>
          <p:cNvPr id="2" name="Rectangle 1">
            <a:extLst>
              <a:ext uri="{FF2B5EF4-FFF2-40B4-BE49-F238E27FC236}">
                <a16:creationId xmlns:a16="http://schemas.microsoft.com/office/drawing/2014/main" id="{D5374189-84DD-AD5B-B8D9-36CC71C8819B}"/>
              </a:ext>
            </a:extLst>
          </p:cNvPr>
          <p:cNvSpPr/>
          <p:nvPr/>
        </p:nvSpPr>
        <p:spPr bwMode="auto">
          <a:xfrm>
            <a:off x="2472177" y="3429000"/>
            <a:ext cx="673395" cy="1828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31D29EAB-E500-9A9F-A2D3-941F4C2E4CDF}"/>
              </a:ext>
            </a:extLst>
          </p:cNvPr>
          <p:cNvSpPr/>
          <p:nvPr/>
        </p:nvSpPr>
        <p:spPr bwMode="auto">
          <a:xfrm>
            <a:off x="4647846" y="3429000"/>
            <a:ext cx="1336158" cy="18288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3" name="Picture 12" descr="A screenshot of a graph&#10;&#10;Description automatically generated">
            <a:extLst>
              <a:ext uri="{FF2B5EF4-FFF2-40B4-BE49-F238E27FC236}">
                <a16:creationId xmlns:a16="http://schemas.microsoft.com/office/drawing/2014/main" id="{75E09CBE-3A7F-3BE5-241A-CF20F39D57C6}"/>
              </a:ext>
            </a:extLst>
          </p:cNvPr>
          <p:cNvPicPr>
            <a:picLocks noChangeAspect="1"/>
          </p:cNvPicPr>
          <p:nvPr/>
        </p:nvPicPr>
        <p:blipFill>
          <a:blip r:embed="rId3"/>
          <a:srcRect l="28299" t="-1514" r="13042" b="92398"/>
          <a:stretch/>
        </p:blipFill>
        <p:spPr>
          <a:xfrm>
            <a:off x="6445407" y="2220422"/>
            <a:ext cx="3001538" cy="439870"/>
          </a:xfrm>
          <a:prstGeom prst="rect">
            <a:avLst/>
          </a:prstGeom>
        </p:spPr>
      </p:pic>
    </p:spTree>
    <p:extLst>
      <p:ext uri="{BB962C8B-B14F-4D97-AF65-F5344CB8AC3E}">
        <p14:creationId xmlns:p14="http://schemas.microsoft.com/office/powerpoint/2010/main" val="126979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2CFB9-1A3C-6A78-0EBD-680ECDB9B2FF}"/>
              </a:ext>
            </a:extLst>
          </p:cNvPr>
          <p:cNvSpPr>
            <a:spLocks noGrp="1"/>
          </p:cNvSpPr>
          <p:nvPr>
            <p:ph type="title"/>
          </p:nvPr>
        </p:nvSpPr>
        <p:spPr>
          <a:xfrm>
            <a:off x="689345" y="0"/>
            <a:ext cx="10515600" cy="1325563"/>
          </a:xfrm>
        </p:spPr>
        <p:txBody>
          <a:bodyPr>
            <a:normAutofit/>
          </a:bodyPr>
          <a:lstStyle/>
          <a:p>
            <a:r>
              <a:rPr lang="en-US"/>
              <a:t>When to Consider Bispecific: Site Readiness</a:t>
            </a:r>
          </a:p>
        </p:txBody>
      </p:sp>
      <p:graphicFrame>
        <p:nvGraphicFramePr>
          <p:cNvPr id="5" name="Content Placeholder 2">
            <a:extLst>
              <a:ext uri="{FF2B5EF4-FFF2-40B4-BE49-F238E27FC236}">
                <a16:creationId xmlns:a16="http://schemas.microsoft.com/office/drawing/2014/main" id="{79B36562-E89E-CE28-2C24-83181784D0B8}"/>
              </a:ext>
            </a:extLst>
          </p:cNvPr>
          <p:cNvGraphicFramePr>
            <a:graphicFrameLocks noGrp="1"/>
          </p:cNvGraphicFramePr>
          <p:nvPr>
            <p:ph idx="1"/>
            <p:extLst>
              <p:ext uri="{D42A27DB-BD31-4B8C-83A1-F6EECF244321}">
                <p14:modId xmlns:p14="http://schemas.microsoft.com/office/powerpoint/2010/main" val="510502374"/>
              </p:ext>
            </p:extLst>
          </p:nvPr>
        </p:nvGraphicFramePr>
        <p:xfrm>
          <a:off x="838200" y="1502240"/>
          <a:ext cx="10515600" cy="406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85955BD-F3D1-9FBA-6CFB-57B53F8A7333}"/>
              </a:ext>
            </a:extLst>
          </p:cNvPr>
          <p:cNvSpPr>
            <a:spLocks noGrp="1"/>
          </p:cNvSpPr>
          <p:nvPr>
            <p:ph type="ftr" sz="quarter" idx="10"/>
          </p:nvPr>
        </p:nvSpPr>
        <p:spPr/>
        <p:txBody>
          <a:bodyPr/>
          <a:lstStyle/>
          <a:p>
            <a:r>
              <a:rPr lang="en-US"/>
              <a:t>APP, advanced practice provider; BP, blood pressure; ER, emergency room; Ox, oximeter. </a:t>
            </a:r>
          </a:p>
        </p:txBody>
      </p:sp>
    </p:spTree>
    <p:extLst>
      <p:ext uri="{BB962C8B-B14F-4D97-AF65-F5344CB8AC3E}">
        <p14:creationId xmlns:p14="http://schemas.microsoft.com/office/powerpoint/2010/main" val="2632254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E8CD-9438-A517-0D40-07B58369289D}"/>
              </a:ext>
            </a:extLst>
          </p:cNvPr>
          <p:cNvSpPr>
            <a:spLocks noGrp="1"/>
          </p:cNvSpPr>
          <p:nvPr>
            <p:ph type="title"/>
          </p:nvPr>
        </p:nvSpPr>
        <p:spPr>
          <a:xfrm>
            <a:off x="838200" y="365126"/>
            <a:ext cx="10515600" cy="879792"/>
          </a:xfrm>
        </p:spPr>
        <p:txBody>
          <a:bodyPr>
            <a:normAutofit/>
          </a:bodyPr>
          <a:lstStyle/>
          <a:p>
            <a:r>
              <a:rPr lang="en-US" sz="3200"/>
              <a:t>Coordinating Referrals/Transition and Follow-Up Care </a:t>
            </a:r>
          </a:p>
        </p:txBody>
      </p:sp>
      <p:graphicFrame>
        <p:nvGraphicFramePr>
          <p:cNvPr id="6" name="Table 5">
            <a:extLst>
              <a:ext uri="{FF2B5EF4-FFF2-40B4-BE49-F238E27FC236}">
                <a16:creationId xmlns:a16="http://schemas.microsoft.com/office/drawing/2014/main" id="{A3E4E307-B691-E5B8-2651-F69558A59A5D}"/>
              </a:ext>
            </a:extLst>
          </p:cNvPr>
          <p:cNvGraphicFramePr>
            <a:graphicFrameLocks noGrp="1"/>
          </p:cNvGraphicFramePr>
          <p:nvPr>
            <p:extLst>
              <p:ext uri="{D42A27DB-BD31-4B8C-83A1-F6EECF244321}">
                <p14:modId xmlns:p14="http://schemas.microsoft.com/office/powerpoint/2010/main" val="585232514"/>
              </p:ext>
            </p:extLst>
          </p:nvPr>
        </p:nvGraphicFramePr>
        <p:xfrm>
          <a:off x="940964" y="1456791"/>
          <a:ext cx="10310071" cy="4389120"/>
        </p:xfrm>
        <a:graphic>
          <a:graphicData uri="http://schemas.openxmlformats.org/drawingml/2006/table">
            <a:tbl>
              <a:tblPr firstCol="1" bandRow="1">
                <a:tableStyleId>{5C22544A-7EE6-4342-B048-85BDC9FD1C3A}</a:tableStyleId>
              </a:tblPr>
              <a:tblGrid>
                <a:gridCol w="2106258">
                  <a:extLst>
                    <a:ext uri="{9D8B030D-6E8A-4147-A177-3AD203B41FA5}">
                      <a16:colId xmlns:a16="http://schemas.microsoft.com/office/drawing/2014/main" val="3950539999"/>
                    </a:ext>
                  </a:extLst>
                </a:gridCol>
                <a:gridCol w="8203813">
                  <a:extLst>
                    <a:ext uri="{9D8B030D-6E8A-4147-A177-3AD203B41FA5}">
                      <a16:colId xmlns:a16="http://schemas.microsoft.com/office/drawing/2014/main" val="2682607276"/>
                    </a:ext>
                  </a:extLst>
                </a:gridCol>
              </a:tblGrid>
              <a:tr h="370840">
                <a:tc>
                  <a:txBody>
                    <a:bodyPr/>
                    <a:lstStyle/>
                    <a:p>
                      <a:r>
                        <a:rPr lang="en-US" sz="1400">
                          <a:latin typeface="Arial" panose="020B0604020202020204" pitchFamily="34" charset="0"/>
                          <a:cs typeface="Arial" panose="020B0604020202020204" pitchFamily="34" charset="0"/>
                        </a:rPr>
                        <a:t>Establish Relationships and Referral Pathways</a:t>
                      </a:r>
                    </a:p>
                  </a:txBody>
                  <a:tcPr/>
                </a:tc>
                <a:tc>
                  <a:txBody>
                    <a:bodyPr/>
                    <a:lstStyle/>
                    <a:p>
                      <a:r>
                        <a:rPr lang="en-US" sz="1400">
                          <a:latin typeface="Arial" panose="020B0604020202020204" pitchFamily="34" charset="0"/>
                          <a:cs typeface="Arial" panose="020B0604020202020204" pitchFamily="34" charset="0"/>
                        </a:rPr>
                        <a:t>Establish strong relationships between clinicians at academic and community cancer programs</a:t>
                      </a:r>
                    </a:p>
                    <a:p>
                      <a:pPr marL="233363"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rial" panose="020B0604020202020204" pitchFamily="34" charset="0"/>
                          <a:cs typeface="Arial" panose="020B0604020202020204" pitchFamily="34" charset="0"/>
                        </a:rPr>
                        <a:t>Establishment of clear referral pathways and the transition from inpatient to outpatient administration; build on existing referral pathways (</a:t>
                      </a:r>
                      <a:r>
                        <a:rPr lang="en-US" sz="1400" err="1">
                          <a:latin typeface="Arial" panose="020B0604020202020204" pitchFamily="34" charset="0"/>
                          <a:cs typeface="Arial" panose="020B0604020202020204" pitchFamily="34" charset="0"/>
                        </a:rPr>
                        <a:t>eg</a:t>
                      </a:r>
                      <a:r>
                        <a:rPr lang="en-US" sz="1400">
                          <a:latin typeface="Arial" panose="020B0604020202020204" pitchFamily="34" charset="0"/>
                          <a:cs typeface="Arial" panose="020B0604020202020204" pitchFamily="34" charset="0"/>
                        </a:rPr>
                        <a:t>, for stem cell transplant or clinical trials)</a:t>
                      </a:r>
                    </a:p>
                    <a:p>
                      <a:pPr marL="233363" indent="-166688">
                        <a:buFont typeface="Arial" panose="020B0604020202020204" pitchFamily="34" charset="0"/>
                        <a:buChar char="•"/>
                        <a:tabLst/>
                      </a:pPr>
                      <a:r>
                        <a:rPr lang="en-US" sz="1400">
                          <a:latin typeface="Arial" panose="020B0604020202020204" pitchFamily="34" charset="0"/>
                          <a:cs typeface="Arial" panose="020B0604020202020204" pitchFamily="34" charset="0"/>
                        </a:rPr>
                        <a:t>Ensure office staff are familiar with referral process</a:t>
                      </a:r>
                    </a:p>
                  </a:txBody>
                  <a:tcPr/>
                </a:tc>
                <a:extLst>
                  <a:ext uri="{0D108BD9-81ED-4DB2-BD59-A6C34878D82A}">
                    <a16:rowId xmlns:a16="http://schemas.microsoft.com/office/drawing/2014/main" val="3962012757"/>
                  </a:ext>
                </a:extLst>
              </a:tr>
              <a:tr h="411480">
                <a:tc rowSpan="3">
                  <a:txBody>
                    <a:bodyPr/>
                    <a:lstStyle/>
                    <a:p>
                      <a:r>
                        <a:rPr lang="en-US" sz="1400">
                          <a:latin typeface="Arial" panose="020B0604020202020204" pitchFamily="34" charset="0"/>
                          <a:cs typeface="Arial" panose="020B0604020202020204" pitchFamily="34" charset="0"/>
                        </a:rPr>
                        <a:t>Patient Education</a:t>
                      </a:r>
                    </a:p>
                  </a:txBody>
                  <a:tcPr/>
                </a:tc>
                <a:tc>
                  <a:txBody>
                    <a:bodyPr/>
                    <a:lstStyle/>
                    <a:p>
                      <a:r>
                        <a:rPr lang="en-US" sz="1400">
                          <a:latin typeface="Arial" panose="020B0604020202020204" pitchFamily="34" charset="0"/>
                          <a:cs typeface="Arial" panose="020B0604020202020204" pitchFamily="34" charset="0"/>
                        </a:rPr>
                        <a:t>Create an online resource to help prepare patients to receive initial treatment at an academic medical center and follow-up care with a local oncologist</a:t>
                      </a:r>
                    </a:p>
                    <a:p>
                      <a:pPr marL="233363" indent="-166688">
                        <a:buFont typeface="Arial" panose="020B0604020202020204" pitchFamily="34" charset="0"/>
                        <a:buChar char="•"/>
                        <a:tabLst/>
                      </a:pPr>
                      <a:r>
                        <a:rPr lang="en-US" sz="1400">
                          <a:latin typeface="Arial" panose="020B0604020202020204" pitchFamily="34" charset="0"/>
                          <a:cs typeface="Arial" panose="020B0604020202020204" pitchFamily="34" charset="0"/>
                        </a:rPr>
                        <a:t>Website can guide patients through the process and help them understand what to expect</a:t>
                      </a:r>
                    </a:p>
                  </a:txBody>
                  <a:tcPr/>
                </a:tc>
                <a:extLst>
                  <a:ext uri="{0D108BD9-81ED-4DB2-BD59-A6C34878D82A}">
                    <a16:rowId xmlns:a16="http://schemas.microsoft.com/office/drawing/2014/main" val="2932981166"/>
                  </a:ext>
                </a:extLst>
              </a:tr>
              <a:tr h="411480">
                <a:tc vMerge="1">
                  <a:txBody>
                    <a:bodyPr/>
                    <a:lstStyle/>
                    <a:p>
                      <a:endParaRPr lang="en-US"/>
                    </a:p>
                  </a:txBody>
                  <a:tcPr/>
                </a:tc>
                <a:tc>
                  <a:txBody>
                    <a:bodyPr/>
                    <a:lstStyle/>
                    <a:p>
                      <a:pPr marL="0" indent="0">
                        <a:buFont typeface="Arial" panose="020B0604020202020204" pitchFamily="34" charset="0"/>
                        <a:buNone/>
                      </a:pPr>
                      <a:r>
                        <a:rPr lang="en-US" sz="1400">
                          <a:latin typeface="Arial" panose="020B0604020202020204" pitchFamily="34" charset="0"/>
                          <a:cs typeface="Arial" panose="020B0604020202020204" pitchFamily="34" charset="0"/>
                        </a:rPr>
                        <a:t>Create a patient information sheet that clearly outlines team members and their roles and responsibilities across the different sites of care</a:t>
                      </a:r>
                    </a:p>
                    <a:p>
                      <a:pPr marL="233363" indent="-166688">
                        <a:buFont typeface="Arial" panose="020B0604020202020204" pitchFamily="34" charset="0"/>
                        <a:buChar char="•"/>
                        <a:tabLst/>
                      </a:pPr>
                      <a:r>
                        <a:rPr lang="en-US" sz="1400">
                          <a:latin typeface="Arial" panose="020B0604020202020204" pitchFamily="34" charset="0"/>
                          <a:cs typeface="Arial" panose="020B0604020202020204" pitchFamily="34" charset="0"/>
                        </a:rPr>
                        <a:t>Community cancer program, local hospital, academic medical center, </a:t>
                      </a:r>
                      <a:r>
                        <a:rPr lang="en-US" sz="1400" err="1">
                          <a:latin typeface="Arial" panose="020B0604020202020204" pitchFamily="34" charset="0"/>
                          <a:cs typeface="Arial" panose="020B0604020202020204" pitchFamily="34" charset="0"/>
                        </a:rPr>
                        <a:t>etc</a:t>
                      </a:r>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4067969"/>
                  </a:ext>
                </a:extLst>
              </a:tr>
              <a:tr h="228600">
                <a:tc vMerge="1">
                  <a:txBody>
                    <a:bodyPr/>
                    <a:lstStyle/>
                    <a:p>
                      <a:endParaRPr lang="en-US" sz="160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US" sz="1400">
                          <a:latin typeface="Arial" panose="020B0604020202020204" pitchFamily="34" charset="0"/>
                          <a:cs typeface="Arial" panose="020B0604020202020204" pitchFamily="34" charset="0"/>
                        </a:rPr>
                        <a:t>Direct shared-decision making (SDM)</a:t>
                      </a:r>
                    </a:p>
                  </a:txBody>
                  <a:tcPr/>
                </a:tc>
                <a:extLst>
                  <a:ext uri="{0D108BD9-81ED-4DB2-BD59-A6C34878D82A}">
                    <a16:rowId xmlns:a16="http://schemas.microsoft.com/office/drawing/2014/main" val="1738226400"/>
                  </a:ext>
                </a:extLst>
              </a:tr>
              <a:tr h="370840">
                <a:tc>
                  <a:txBody>
                    <a:bodyPr/>
                    <a:lstStyle/>
                    <a:p>
                      <a:r>
                        <a:rPr lang="en-US" sz="1400">
                          <a:latin typeface="Arial" panose="020B0604020202020204" pitchFamily="34" charset="0"/>
                          <a:cs typeface="Arial" panose="020B0604020202020204" pitchFamily="34" charset="0"/>
                        </a:rPr>
                        <a:t>Use Telehealth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Use telehealth to provide follow-up care, remote vital sign monitoring, monitor for symptoms, and coordinate with local providers for patients who live further away from academic or tertiary care centers</a:t>
                      </a:r>
                    </a:p>
                  </a:txBody>
                  <a:tcPr/>
                </a:tc>
                <a:extLst>
                  <a:ext uri="{0D108BD9-81ED-4DB2-BD59-A6C34878D82A}">
                    <a16:rowId xmlns:a16="http://schemas.microsoft.com/office/drawing/2014/main" val="563270484"/>
                  </a:ext>
                </a:extLst>
              </a:tr>
              <a:tr h="370840">
                <a:tc>
                  <a:txBody>
                    <a:bodyPr/>
                    <a:lstStyle/>
                    <a:p>
                      <a:r>
                        <a:rPr lang="en-US" sz="1400">
                          <a:latin typeface="Arial" panose="020B0604020202020204" pitchFamily="34" charset="0"/>
                          <a:cs typeface="Arial" panose="020B0604020202020204" pitchFamily="34" charset="0"/>
                        </a:rPr>
                        <a:t>Connect Patients</a:t>
                      </a:r>
                    </a:p>
                  </a:txBody>
                  <a:tcPr/>
                </a:tc>
                <a:tc>
                  <a:txBody>
                    <a:bodyPr/>
                    <a:lstStyle/>
                    <a:p>
                      <a:pPr algn="l"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Connect patients with navigators who know how to coordinate logistics between community cancer programs and academic medical centers, if available</a:t>
                      </a:r>
                    </a:p>
                    <a:p>
                      <a:pPr marL="233363" indent="-166688" algn="l" defTabSz="914400" rtl="0" eaLnBrk="1" latinLnBrk="0" hangingPunct="1">
                        <a:buFont typeface="Arial" panose="020B0604020202020204" pitchFamily="34" charset="0"/>
                        <a:buChar char="•"/>
                        <a:tabLst/>
                      </a:pPr>
                      <a:r>
                        <a:rPr lang="en-US" sz="1400" kern="1200">
                          <a:solidFill>
                            <a:schemeClr val="dk1"/>
                          </a:solidFill>
                          <a:latin typeface="Arial" panose="020B0604020202020204" pitchFamily="34" charset="0"/>
                          <a:ea typeface="+mn-ea"/>
                          <a:cs typeface="Arial" panose="020B0604020202020204" pitchFamily="34" charset="0"/>
                        </a:rPr>
                        <a:t>Many community cancer programs have navigators for common cancers; may not have navigators for less common hematologic malignancies</a:t>
                      </a:r>
                    </a:p>
                  </a:txBody>
                  <a:tcPr/>
                </a:tc>
                <a:extLst>
                  <a:ext uri="{0D108BD9-81ED-4DB2-BD59-A6C34878D82A}">
                    <a16:rowId xmlns:a16="http://schemas.microsoft.com/office/drawing/2014/main" val="4130311575"/>
                  </a:ext>
                </a:extLst>
              </a:tr>
            </a:tbl>
          </a:graphicData>
        </a:graphic>
      </p:graphicFrame>
      <p:sp>
        <p:nvSpPr>
          <p:cNvPr id="3" name="Footer Placeholder 3">
            <a:extLst>
              <a:ext uri="{FF2B5EF4-FFF2-40B4-BE49-F238E27FC236}">
                <a16:creationId xmlns:a16="http://schemas.microsoft.com/office/drawing/2014/main" id="{B515BC20-1BAE-E08C-A136-5E851B02E660}"/>
              </a:ext>
            </a:extLst>
          </p:cNvPr>
          <p:cNvSpPr>
            <a:spLocks noGrp="1"/>
          </p:cNvSpPr>
          <p:nvPr>
            <p:ph type="ftr" sz="quarter" idx="10"/>
          </p:nvPr>
        </p:nvSpPr>
        <p:spPr>
          <a:xfrm>
            <a:off x="1416735" y="6054437"/>
            <a:ext cx="10651322" cy="803564"/>
          </a:xfrm>
        </p:spPr>
        <p:txBody>
          <a:bodyPr/>
          <a:lstStyle/>
          <a:p>
            <a:pPr marL="0" marR="0">
              <a:lnSpc>
                <a:spcPct val="115000"/>
              </a:lnSpc>
              <a:spcBef>
                <a:spcPts val="1000"/>
              </a:spcBef>
              <a:spcAft>
                <a:spcPts val="1000"/>
              </a:spcAft>
            </a:pPr>
            <a:r>
              <a:rPr lang="en-US" sz="1200" u="none">
                <a:solidFill>
                  <a:srgbClr val="3A3A3A"/>
                </a:solidFill>
                <a:effectLst/>
                <a:ea typeface="Times New Roman" panose="02020603050405020304" pitchFamily="18" charset="0"/>
              </a:rPr>
              <a:t>ACCC. https://www.accc-cancer.org/docs/projects/bispecific-antibodies/bispecific-antibodies-brief.pdf</a:t>
            </a:r>
          </a:p>
        </p:txBody>
      </p:sp>
    </p:spTree>
    <p:extLst>
      <p:ext uri="{BB962C8B-B14F-4D97-AF65-F5344CB8AC3E}">
        <p14:creationId xmlns:p14="http://schemas.microsoft.com/office/powerpoint/2010/main" val="3437714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E86DAC-130B-1D4E-072B-3235412E675C}"/>
              </a:ext>
            </a:extLst>
          </p:cNvPr>
          <p:cNvSpPr>
            <a:spLocks noGrp="1"/>
          </p:cNvSpPr>
          <p:nvPr>
            <p:ph type="ctrTitle"/>
          </p:nvPr>
        </p:nvSpPr>
        <p:spPr>
          <a:xfrm>
            <a:off x="1524000" y="1122363"/>
            <a:ext cx="9144000" cy="2387600"/>
          </a:xfrm>
        </p:spPr>
        <p:txBody>
          <a:bodyPr>
            <a:normAutofit/>
          </a:bodyPr>
          <a:lstStyle/>
          <a:p>
            <a:r>
              <a:rPr lang="en-US"/>
              <a:t>Optimizing Safety via Interprofessional and</a:t>
            </a:r>
            <a:br>
              <a:rPr lang="en-US"/>
            </a:br>
            <a:r>
              <a:rPr lang="en-US"/>
              <a:t>Team-Based Coordination </a:t>
            </a:r>
          </a:p>
        </p:txBody>
      </p:sp>
      <p:sp>
        <p:nvSpPr>
          <p:cNvPr id="2" name="Subtitle 1">
            <a:extLst>
              <a:ext uri="{FF2B5EF4-FFF2-40B4-BE49-F238E27FC236}">
                <a16:creationId xmlns:a16="http://schemas.microsoft.com/office/drawing/2014/main" id="{EF4B5663-B324-19C0-097E-86DB36FC6493}"/>
              </a:ext>
            </a:extLst>
          </p:cNvPr>
          <p:cNvSpPr>
            <a:spLocks noGrp="1"/>
          </p:cNvSpPr>
          <p:nvPr>
            <p:ph type="subTitle" idx="1"/>
          </p:nvPr>
        </p:nvSpPr>
        <p:spPr>
          <a:xfrm>
            <a:off x="1524000" y="3602038"/>
            <a:ext cx="9144000" cy="1655762"/>
          </a:xfrm>
        </p:spPr>
        <p:txBody>
          <a:bodyPr/>
          <a:lstStyle/>
          <a:p>
            <a:r>
              <a:rPr lang="en-US"/>
              <a:t>Team-Based Management Strategies for Adverse</a:t>
            </a:r>
            <a:br>
              <a:rPr lang="en-US"/>
            </a:br>
            <a:r>
              <a:rPr lang="en-US"/>
              <a:t>Events with CD20 X CD3 Bispecific Antibodies</a:t>
            </a:r>
          </a:p>
        </p:txBody>
      </p:sp>
    </p:spTree>
    <p:extLst>
      <p:ext uri="{BB962C8B-B14F-4D97-AF65-F5344CB8AC3E}">
        <p14:creationId xmlns:p14="http://schemas.microsoft.com/office/powerpoint/2010/main" val="1219503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A5DB-EB61-29C1-23F7-398747B6C3EE}"/>
              </a:ext>
            </a:extLst>
          </p:cNvPr>
          <p:cNvSpPr>
            <a:spLocks noGrp="1"/>
          </p:cNvSpPr>
          <p:nvPr>
            <p:ph type="title"/>
          </p:nvPr>
        </p:nvSpPr>
        <p:spPr>
          <a:xfrm>
            <a:off x="838199" y="365126"/>
            <a:ext cx="10926337" cy="1136650"/>
          </a:xfrm>
        </p:spPr>
        <p:txBody>
          <a:bodyPr/>
          <a:lstStyle/>
          <a:p>
            <a:r>
              <a:rPr lang="en-US"/>
              <a:t>When to Consider Bispecific: Plan is to Have a Plan</a:t>
            </a:r>
          </a:p>
        </p:txBody>
      </p:sp>
      <p:sp>
        <p:nvSpPr>
          <p:cNvPr id="4" name="Footer Placeholder 3">
            <a:extLst>
              <a:ext uri="{FF2B5EF4-FFF2-40B4-BE49-F238E27FC236}">
                <a16:creationId xmlns:a16="http://schemas.microsoft.com/office/drawing/2014/main" id="{FC458AFD-72D4-74DF-7CE2-715AF472B360}"/>
              </a:ext>
            </a:extLst>
          </p:cNvPr>
          <p:cNvSpPr>
            <a:spLocks noGrp="1"/>
          </p:cNvSpPr>
          <p:nvPr>
            <p:ph type="ftr" sz="quarter" idx="10"/>
          </p:nvPr>
        </p:nvSpPr>
        <p:spPr>
          <a:xfrm>
            <a:off x="1416735" y="6054437"/>
            <a:ext cx="10651322" cy="803564"/>
          </a:xfrm>
        </p:spPr>
        <p:txBody>
          <a:bodyPr/>
          <a:lstStyle/>
          <a:p>
            <a:r>
              <a:rPr lang="en-US" err="1"/>
              <a:t>BsAb</a:t>
            </a:r>
            <a:r>
              <a:rPr lang="en-US"/>
              <a:t>, bispecific antibodies; CRS, cytokine release syndrome; ICANS, immune effector cell-associated neurotoxicity syndrome; </a:t>
            </a:r>
            <a:r>
              <a:rPr lang="en-US" err="1"/>
              <a:t>inpt</a:t>
            </a:r>
            <a:r>
              <a:rPr lang="en-US"/>
              <a:t>, inpatient.</a:t>
            </a:r>
            <a:br>
              <a:rPr lang="en-US"/>
            </a:br>
            <a:r>
              <a:rPr lang="en-US"/>
              <a:t>Crombie JL, et al. </a:t>
            </a:r>
            <a:r>
              <a:rPr lang="en-US" i="1"/>
              <a:t>Blood. </a:t>
            </a:r>
            <a:r>
              <a:rPr lang="en-US"/>
              <a:t>2024;143(16):1565-1575.</a:t>
            </a:r>
          </a:p>
        </p:txBody>
      </p:sp>
      <p:pic>
        <p:nvPicPr>
          <p:cNvPr id="6" name="Content Placeholder 5">
            <a:extLst>
              <a:ext uri="{FF2B5EF4-FFF2-40B4-BE49-F238E27FC236}">
                <a16:creationId xmlns:a16="http://schemas.microsoft.com/office/drawing/2014/main" id="{62C06AB7-134F-368A-C020-8445BEAF92E5}"/>
              </a:ext>
            </a:extLst>
          </p:cNvPr>
          <p:cNvPicPr>
            <a:picLocks noGrp="1" noChangeAspect="1"/>
          </p:cNvPicPr>
          <p:nvPr>
            <p:ph idx="4294967295"/>
          </p:nvPr>
        </p:nvPicPr>
        <p:blipFill>
          <a:blip r:embed="rId3"/>
          <a:srcRect r="8302"/>
          <a:stretch/>
        </p:blipFill>
        <p:spPr>
          <a:xfrm>
            <a:off x="1715603" y="1501775"/>
            <a:ext cx="8939213" cy="4552950"/>
          </a:xfrm>
        </p:spPr>
      </p:pic>
    </p:spTree>
    <p:extLst>
      <p:ext uri="{BB962C8B-B14F-4D97-AF65-F5344CB8AC3E}">
        <p14:creationId xmlns:p14="http://schemas.microsoft.com/office/powerpoint/2010/main" val="360335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0E1-A791-3F4A-18BC-F26AE71AEB10}"/>
              </a:ext>
            </a:extLst>
          </p:cNvPr>
          <p:cNvSpPr>
            <a:spLocks noGrp="1"/>
          </p:cNvSpPr>
          <p:nvPr>
            <p:ph type="title"/>
          </p:nvPr>
        </p:nvSpPr>
        <p:spPr>
          <a:xfrm>
            <a:off x="838200" y="365125"/>
            <a:ext cx="10515600" cy="1325563"/>
          </a:xfrm>
        </p:spPr>
        <p:txBody>
          <a:bodyPr/>
          <a:lstStyle/>
          <a:p>
            <a:r>
              <a:rPr lang="en-US"/>
              <a:t>Discussion: Considerations for</a:t>
            </a:r>
            <a:br>
              <a:rPr lang="en-US"/>
            </a:br>
            <a:r>
              <a:rPr lang="en-US"/>
              <a:t>Managing Adverse Events</a:t>
            </a:r>
          </a:p>
        </p:txBody>
      </p:sp>
      <p:sp>
        <p:nvSpPr>
          <p:cNvPr id="4" name="Footer Placeholder 3">
            <a:extLst>
              <a:ext uri="{FF2B5EF4-FFF2-40B4-BE49-F238E27FC236}">
                <a16:creationId xmlns:a16="http://schemas.microsoft.com/office/drawing/2014/main" id="{56A8F7AB-D64B-2FD5-837F-AA06DEAE2044}"/>
              </a:ext>
            </a:extLst>
          </p:cNvPr>
          <p:cNvSpPr>
            <a:spLocks noGrp="1"/>
          </p:cNvSpPr>
          <p:nvPr>
            <p:ph type="ftr" sz="quarter" idx="10"/>
          </p:nvPr>
        </p:nvSpPr>
        <p:spPr>
          <a:xfrm>
            <a:off x="1416735" y="6054437"/>
            <a:ext cx="10651322" cy="803564"/>
          </a:xfr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AE, adverse event; CRS, cytokine release syndrome.</a:t>
            </a:r>
          </a:p>
        </p:txBody>
      </p:sp>
      <p:graphicFrame>
        <p:nvGraphicFramePr>
          <p:cNvPr id="6" name="Table 5">
            <a:extLst>
              <a:ext uri="{FF2B5EF4-FFF2-40B4-BE49-F238E27FC236}">
                <a16:creationId xmlns:a16="http://schemas.microsoft.com/office/drawing/2014/main" id="{4DB19CEB-2F8C-A97C-94A1-F6E246213447}"/>
              </a:ext>
            </a:extLst>
          </p:cNvPr>
          <p:cNvGraphicFramePr>
            <a:graphicFrameLocks noGrp="1"/>
          </p:cNvGraphicFramePr>
          <p:nvPr>
            <p:extLst>
              <p:ext uri="{D42A27DB-BD31-4B8C-83A1-F6EECF244321}">
                <p14:modId xmlns:p14="http://schemas.microsoft.com/office/powerpoint/2010/main" val="193305347"/>
              </p:ext>
            </p:extLst>
          </p:nvPr>
        </p:nvGraphicFramePr>
        <p:xfrm>
          <a:off x="1017814" y="1891720"/>
          <a:ext cx="10515600" cy="3474720"/>
        </p:xfrm>
        <a:graphic>
          <a:graphicData uri="http://schemas.openxmlformats.org/drawingml/2006/table">
            <a:tbl>
              <a:tblPr firstCol="1" bandRow="1">
                <a:tableStyleId>{5C22544A-7EE6-4342-B048-85BDC9FD1C3A}</a:tableStyleId>
              </a:tblPr>
              <a:tblGrid>
                <a:gridCol w="2362200">
                  <a:extLst>
                    <a:ext uri="{9D8B030D-6E8A-4147-A177-3AD203B41FA5}">
                      <a16:colId xmlns:a16="http://schemas.microsoft.com/office/drawing/2014/main" val="2958799505"/>
                    </a:ext>
                  </a:extLst>
                </a:gridCol>
                <a:gridCol w="8153400">
                  <a:extLst>
                    <a:ext uri="{9D8B030D-6E8A-4147-A177-3AD203B41FA5}">
                      <a16:colId xmlns:a16="http://schemas.microsoft.com/office/drawing/2014/main" val="745191085"/>
                    </a:ext>
                  </a:extLst>
                </a:gridCol>
              </a:tblGrid>
              <a:tr h="320040">
                <a:tc rowSpan="2">
                  <a:txBody>
                    <a:bodyPr/>
                    <a:lstStyle/>
                    <a:p>
                      <a:r>
                        <a:rPr lang="en-US" sz="1600">
                          <a:latin typeface="Arial" panose="020B0604020202020204" pitchFamily="34" charset="0"/>
                          <a:cs typeface="Arial" panose="020B0604020202020204" pitchFamily="34" charset="0"/>
                        </a:rPr>
                        <a:t>Planning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Knowledge and planning for the anticipated treatment-related AEs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46510561"/>
                  </a:ext>
                </a:extLst>
              </a:tr>
              <a:tr h="3200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Step-up dosing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5427661"/>
                  </a:ext>
                </a:extLst>
              </a:tr>
              <a:tr h="370840">
                <a:tc rowSpan="2">
                  <a:txBody>
                    <a:bodyPr/>
                    <a:lstStyle/>
                    <a:p>
                      <a:r>
                        <a:rPr lang="en-US" sz="1600">
                          <a:latin typeface="Arial" panose="020B0604020202020204" pitchFamily="34" charset="0"/>
                          <a:cs typeface="Arial" panose="020B0604020202020204" pitchFamily="34" charset="0"/>
                        </a:rPr>
                        <a:t>Challenges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Challenges of using new therapies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4206549"/>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Tolerability profile of bispecific antibodies based on frequency and severity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36371422"/>
                  </a:ext>
                </a:extLst>
              </a:tr>
              <a:tr h="37084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Assessment and monitoring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CRS and neurotoxicity: onset, rates, and severity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7817623"/>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Low blood cell counts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72349289"/>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Team-based strategies for anticipating, monitoring, managing, and coordinating care for potential AEs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6641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Quality of Life (QoL)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Patient-reported improvements of lymphoma-related symptoms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1141052"/>
                  </a:ext>
                </a:extLst>
              </a:tr>
              <a:tr h="370840">
                <a:tc>
                  <a:txBody>
                    <a:bodyPr/>
                    <a:lstStyle/>
                    <a:p>
                      <a:r>
                        <a:rPr lang="en-US" sz="1600">
                          <a:latin typeface="Arial" panose="020B0604020202020204" pitchFamily="34" charset="0"/>
                          <a:cs typeface="Arial" panose="020B0604020202020204" pitchFamily="34" charset="0"/>
                        </a:rPr>
                        <a:t>Experience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Nuances will occur with more experience in the management of bispecific antibodies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6314366"/>
                  </a:ext>
                </a:extLst>
              </a:tr>
            </a:tbl>
          </a:graphicData>
        </a:graphic>
      </p:graphicFrame>
    </p:spTree>
    <p:extLst>
      <p:ext uri="{BB962C8B-B14F-4D97-AF65-F5344CB8AC3E}">
        <p14:creationId xmlns:p14="http://schemas.microsoft.com/office/powerpoint/2010/main" val="891210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00CDA7-F13D-CBC7-DF78-6D69F34C7EF0}"/>
              </a:ext>
            </a:extLst>
          </p:cNvPr>
          <p:cNvSpPr>
            <a:spLocks noGrp="1"/>
          </p:cNvSpPr>
          <p:nvPr>
            <p:ph type="title"/>
          </p:nvPr>
        </p:nvSpPr>
        <p:spPr/>
        <p:txBody>
          <a:bodyPr>
            <a:normAutofit/>
          </a:bodyPr>
          <a:lstStyle/>
          <a:p>
            <a:r>
              <a:rPr lang="en-US" sz="3400"/>
              <a:t>Addressing Adverse Events with Bispecific Antibodies</a:t>
            </a:r>
          </a:p>
        </p:txBody>
      </p:sp>
      <p:sp>
        <p:nvSpPr>
          <p:cNvPr id="2" name="Oval 1">
            <a:extLst>
              <a:ext uri="{FF2B5EF4-FFF2-40B4-BE49-F238E27FC236}">
                <a16:creationId xmlns:a16="http://schemas.microsoft.com/office/drawing/2014/main" id="{DE7B2A81-2FCA-EBF8-6D54-7CA824E9D731}"/>
              </a:ext>
            </a:extLst>
          </p:cNvPr>
          <p:cNvSpPr/>
          <p:nvPr/>
        </p:nvSpPr>
        <p:spPr>
          <a:xfrm>
            <a:off x="1030519" y="2024261"/>
            <a:ext cx="3435346" cy="34353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Strategies to mitigate safety and tolerability concerns</a:t>
            </a:r>
          </a:p>
        </p:txBody>
      </p:sp>
      <p:sp>
        <p:nvSpPr>
          <p:cNvPr id="3" name="TextBox 2">
            <a:extLst>
              <a:ext uri="{FF2B5EF4-FFF2-40B4-BE49-F238E27FC236}">
                <a16:creationId xmlns:a16="http://schemas.microsoft.com/office/drawing/2014/main" id="{1DAD46CA-32E4-9C1F-D632-7177A3E93C38}"/>
              </a:ext>
            </a:extLst>
          </p:cNvPr>
          <p:cNvSpPr txBox="1"/>
          <p:nvPr/>
        </p:nvSpPr>
        <p:spPr>
          <a:xfrm>
            <a:off x="5442857" y="1387311"/>
            <a:ext cx="6348213" cy="4536498"/>
          </a:xfrm>
          <a:prstGeom prst="rect">
            <a:avLst/>
          </a:prstGeom>
          <a:noFill/>
        </p:spPr>
        <p:txBody>
          <a:bodyPr wrap="none" rtlCol="0">
            <a:spAutoFit/>
          </a:bodyPr>
          <a:lstStyle/>
          <a:p>
            <a:pPr>
              <a:lnSpc>
                <a:spcPct val="300000"/>
              </a:lnSpc>
            </a:pPr>
            <a:r>
              <a:rPr lang="en-US" sz="2000">
                <a:latin typeface="Arial" panose="020B0604020202020204" pitchFamily="34" charset="0"/>
                <a:cs typeface="Arial" panose="020B0604020202020204" pitchFamily="34" charset="0"/>
              </a:rPr>
              <a:t>Premedication (</a:t>
            </a:r>
            <a:r>
              <a:rPr lang="en-US" sz="2000" err="1">
                <a:latin typeface="Arial" panose="020B0604020202020204" pitchFamily="34" charset="0"/>
                <a:cs typeface="Arial" panose="020B0604020202020204" pitchFamily="34" charset="0"/>
              </a:rPr>
              <a:t>eg</a:t>
            </a:r>
            <a:r>
              <a:rPr lang="en-US" sz="2000">
                <a:latin typeface="Arial" panose="020B0604020202020204" pitchFamily="34" charset="0"/>
                <a:cs typeface="Arial" panose="020B0604020202020204" pitchFamily="34" charset="0"/>
              </a:rPr>
              <a:t>, prophylactic corticosteroids)</a:t>
            </a:r>
          </a:p>
          <a:p>
            <a:pPr>
              <a:lnSpc>
                <a:spcPct val="300000"/>
              </a:lnSpc>
            </a:pPr>
            <a:r>
              <a:rPr lang="en-US" sz="2000">
                <a:latin typeface="Arial" panose="020B0604020202020204" pitchFamily="34" charset="0"/>
                <a:cs typeface="Arial" panose="020B0604020202020204" pitchFamily="34" charset="0"/>
              </a:rPr>
              <a:t>Step-up dosing</a:t>
            </a:r>
          </a:p>
          <a:p>
            <a:pPr>
              <a:lnSpc>
                <a:spcPct val="300000"/>
              </a:lnSpc>
            </a:pPr>
            <a:r>
              <a:rPr lang="en-US" sz="2000">
                <a:latin typeface="Arial" panose="020B0604020202020204" pitchFamily="34" charset="0"/>
                <a:cs typeface="Arial" panose="020B0604020202020204" pitchFamily="34" charset="0"/>
              </a:rPr>
              <a:t>Hospitalization for administration</a:t>
            </a:r>
          </a:p>
          <a:p>
            <a:pPr>
              <a:lnSpc>
                <a:spcPct val="300000"/>
              </a:lnSpc>
            </a:pPr>
            <a:r>
              <a:rPr lang="en-US" sz="2000">
                <a:latin typeface="Arial" panose="020B0604020202020204" pitchFamily="34" charset="0"/>
                <a:cs typeface="Arial" panose="020B0604020202020204" pitchFamily="34" charset="0"/>
              </a:rPr>
              <a:t>Slower infusion (</a:t>
            </a:r>
            <a:r>
              <a:rPr lang="en-US" sz="2000" err="1">
                <a:latin typeface="Arial" panose="020B0604020202020204" pitchFamily="34" charset="0"/>
                <a:cs typeface="Arial" panose="020B0604020202020204" pitchFamily="34" charset="0"/>
              </a:rPr>
              <a:t>Mosun</a:t>
            </a:r>
            <a:r>
              <a:rPr lang="en-US" sz="2000">
                <a:latin typeface="Arial" panose="020B0604020202020204" pitchFamily="34" charset="0"/>
                <a:cs typeface="Arial" panose="020B0604020202020204" pitchFamily="34" charset="0"/>
              </a:rPr>
              <a:t> only)</a:t>
            </a:r>
          </a:p>
          <a:p>
            <a:pPr>
              <a:lnSpc>
                <a:spcPct val="300000"/>
              </a:lnSpc>
            </a:pPr>
            <a:r>
              <a:rPr lang="en-US" sz="2000">
                <a:latin typeface="Arial" panose="020B0604020202020204" pitchFamily="34" charset="0"/>
                <a:cs typeface="Arial" panose="020B0604020202020204" pitchFamily="34" charset="0"/>
              </a:rPr>
              <a:t>Alternate routes of administration (</a:t>
            </a:r>
            <a:r>
              <a:rPr lang="en-US" sz="2000" err="1">
                <a:latin typeface="Arial" panose="020B0604020202020204" pitchFamily="34" charset="0"/>
                <a:cs typeface="Arial" panose="020B0604020202020204" pitchFamily="34" charset="0"/>
              </a:rPr>
              <a:t>eg</a:t>
            </a:r>
            <a:r>
              <a:rPr lang="en-US" sz="2000">
                <a:latin typeface="Arial" panose="020B0604020202020204" pitchFamily="34" charset="0"/>
                <a:cs typeface="Arial" panose="020B0604020202020204" pitchFamily="34" charset="0"/>
              </a:rPr>
              <a:t>, subcutaneous)</a:t>
            </a:r>
          </a:p>
        </p:txBody>
      </p:sp>
      <p:cxnSp>
        <p:nvCxnSpPr>
          <p:cNvPr id="7" name="Straight Connector 6">
            <a:extLst>
              <a:ext uri="{FF2B5EF4-FFF2-40B4-BE49-F238E27FC236}">
                <a16:creationId xmlns:a16="http://schemas.microsoft.com/office/drawing/2014/main" id="{500F59E6-6AF4-DDDE-7436-98AF06EC3B4C}"/>
              </a:ext>
            </a:extLst>
          </p:cNvPr>
          <p:cNvCxnSpPr/>
          <p:nvPr/>
        </p:nvCxnSpPr>
        <p:spPr>
          <a:xfrm>
            <a:off x="4678136" y="3837215"/>
            <a:ext cx="658586" cy="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B03BE0-711F-680C-79F0-5511E242AAED}"/>
              </a:ext>
            </a:extLst>
          </p:cNvPr>
          <p:cNvCxnSpPr/>
          <p:nvPr/>
        </p:nvCxnSpPr>
        <p:spPr>
          <a:xfrm>
            <a:off x="5007429" y="2024261"/>
            <a:ext cx="0" cy="37233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8647D8-99C1-BC96-9D61-042DA3F238E7}"/>
              </a:ext>
            </a:extLst>
          </p:cNvPr>
          <p:cNvCxnSpPr>
            <a:cxnSpLocks/>
          </p:cNvCxnSpPr>
          <p:nvPr/>
        </p:nvCxnSpPr>
        <p:spPr>
          <a:xfrm>
            <a:off x="5007429" y="2024261"/>
            <a:ext cx="329293" cy="0"/>
          </a:xfrm>
          <a:prstGeom prst="line">
            <a:avLst/>
          </a:prstGeom>
          <a:ln w="1905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465540-9F68-4D8F-433B-99D889D9FD73}"/>
              </a:ext>
            </a:extLst>
          </p:cNvPr>
          <p:cNvCxnSpPr>
            <a:cxnSpLocks/>
          </p:cNvCxnSpPr>
          <p:nvPr/>
        </p:nvCxnSpPr>
        <p:spPr>
          <a:xfrm>
            <a:off x="5007429" y="2960433"/>
            <a:ext cx="329293" cy="0"/>
          </a:xfrm>
          <a:prstGeom prst="line">
            <a:avLst/>
          </a:prstGeom>
          <a:ln w="1905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29411B-A74A-D875-0BC6-D5F623F8C252}"/>
              </a:ext>
            </a:extLst>
          </p:cNvPr>
          <p:cNvCxnSpPr>
            <a:cxnSpLocks/>
          </p:cNvCxnSpPr>
          <p:nvPr/>
        </p:nvCxnSpPr>
        <p:spPr>
          <a:xfrm>
            <a:off x="5007428" y="4778347"/>
            <a:ext cx="329293" cy="0"/>
          </a:xfrm>
          <a:prstGeom prst="line">
            <a:avLst/>
          </a:prstGeom>
          <a:ln w="1905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855104-5E93-F943-7923-3F8D018D90BD}"/>
              </a:ext>
            </a:extLst>
          </p:cNvPr>
          <p:cNvCxnSpPr>
            <a:cxnSpLocks/>
          </p:cNvCxnSpPr>
          <p:nvPr/>
        </p:nvCxnSpPr>
        <p:spPr>
          <a:xfrm>
            <a:off x="5007427" y="5747658"/>
            <a:ext cx="329293" cy="0"/>
          </a:xfrm>
          <a:prstGeom prst="line">
            <a:avLst/>
          </a:prstGeom>
          <a:ln w="1905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226D6B-CD37-5117-E9B4-F3FD74A03389}"/>
              </a:ext>
            </a:extLst>
          </p:cNvPr>
          <p:cNvSpPr txBox="1"/>
          <p:nvPr/>
        </p:nvSpPr>
        <p:spPr>
          <a:xfrm>
            <a:off x="1424255" y="6376052"/>
            <a:ext cx="3583172" cy="400110"/>
          </a:xfrm>
          <a:prstGeom prst="rect">
            <a:avLst/>
          </a:prstGeom>
          <a:noFill/>
        </p:spPr>
        <p:txBody>
          <a:bodyPr wrap="square" rtlCol="0">
            <a:spAutoFit/>
          </a:bodyPr>
          <a:lstStyle/>
          <a:p>
            <a:r>
              <a:rPr lang="en-US" sz="1000" err="1"/>
              <a:t>Mosun</a:t>
            </a:r>
            <a:r>
              <a:rPr lang="en-US" sz="1000"/>
              <a:t>, </a:t>
            </a:r>
            <a:r>
              <a:rPr lang="en-US" sz="1000" err="1"/>
              <a:t>mosunetuzumab</a:t>
            </a:r>
            <a:r>
              <a:rPr lang="en-US" sz="1000"/>
              <a:t>.</a:t>
            </a:r>
            <a:br>
              <a:rPr lang="en-US" sz="1000"/>
            </a:br>
            <a:r>
              <a:rPr lang="en-US" sz="1000"/>
              <a:t>Falchi L, et al. </a:t>
            </a:r>
            <a:r>
              <a:rPr lang="en-US" sz="1000" i="1"/>
              <a:t>Blood. </a:t>
            </a:r>
            <a:r>
              <a:rPr lang="en-US" sz="1000"/>
              <a:t>2023;141(5):467-480.</a:t>
            </a:r>
          </a:p>
        </p:txBody>
      </p:sp>
    </p:spTree>
    <p:extLst>
      <p:ext uri="{BB962C8B-B14F-4D97-AF65-F5344CB8AC3E}">
        <p14:creationId xmlns:p14="http://schemas.microsoft.com/office/powerpoint/2010/main" val="277270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9078-5AB0-A7B1-992A-A07C4FE6DE27}"/>
              </a:ext>
            </a:extLst>
          </p:cNvPr>
          <p:cNvSpPr>
            <a:spLocks noGrp="1"/>
          </p:cNvSpPr>
          <p:nvPr>
            <p:ph type="title"/>
          </p:nvPr>
        </p:nvSpPr>
        <p:spPr>
          <a:xfrm>
            <a:off x="838200" y="0"/>
            <a:ext cx="11070265" cy="1432219"/>
          </a:xfrm>
        </p:spPr>
        <p:txBody>
          <a:bodyPr/>
          <a:lstStyle/>
          <a:p>
            <a:r>
              <a:rPr lang="en-US" err="1"/>
              <a:t>BsAbs</a:t>
            </a:r>
            <a:r>
              <a:rPr lang="en-US"/>
              <a:t> Management Strategies: CRS</a:t>
            </a:r>
          </a:p>
        </p:txBody>
      </p:sp>
      <p:sp>
        <p:nvSpPr>
          <p:cNvPr id="3" name="Content Placeholder 2">
            <a:extLst>
              <a:ext uri="{FF2B5EF4-FFF2-40B4-BE49-F238E27FC236}">
                <a16:creationId xmlns:a16="http://schemas.microsoft.com/office/drawing/2014/main" id="{B440F8E9-7E08-0308-B311-874FCD3395A3}"/>
              </a:ext>
            </a:extLst>
          </p:cNvPr>
          <p:cNvSpPr>
            <a:spLocks noGrp="1"/>
          </p:cNvSpPr>
          <p:nvPr>
            <p:ph sz="half" idx="1"/>
          </p:nvPr>
        </p:nvSpPr>
        <p:spPr>
          <a:xfrm>
            <a:off x="876300" y="1432220"/>
            <a:ext cx="5181600" cy="4756707"/>
          </a:xfrm>
        </p:spPr>
        <p:txBody>
          <a:bodyPr>
            <a:noAutofit/>
          </a:bodyPr>
          <a:lstStyle/>
          <a:p>
            <a:pPr>
              <a:buFont typeface="Arial" panose="020B0604020202020204" pitchFamily="34" charset="0"/>
              <a:buChar char="•"/>
            </a:pPr>
            <a:r>
              <a:rPr lang="en-US" sz="2200"/>
              <a:t>Occurs mostly within the first 24 hours following treatment initiation with continuous administration</a:t>
            </a:r>
          </a:p>
          <a:p>
            <a:pPr>
              <a:buFont typeface="Arial" panose="020B0604020202020204" pitchFamily="34" charset="0"/>
              <a:buChar char="•"/>
            </a:pPr>
            <a:r>
              <a:rPr lang="en-US" sz="2200"/>
              <a:t>CRS events are typically confined to the step-up doses or first full dose with intermittent administration</a:t>
            </a:r>
          </a:p>
          <a:p>
            <a:pPr>
              <a:buFont typeface="Arial" panose="020B0604020202020204" pitchFamily="34" charset="0"/>
              <a:buChar char="•"/>
            </a:pPr>
            <a:r>
              <a:rPr lang="en-US" sz="2200"/>
              <a:t>Typically occurs on the day of IV infusion and the day after SC administration</a:t>
            </a:r>
          </a:p>
          <a:p>
            <a:pPr>
              <a:buFont typeface="Arial" panose="020B0604020202020204" pitchFamily="34" charset="0"/>
              <a:buChar char="•"/>
            </a:pPr>
            <a:r>
              <a:rPr lang="en-US" sz="2200"/>
              <a:t>SC formulations may reduce the risk of severe CRS</a:t>
            </a:r>
          </a:p>
          <a:p>
            <a:pPr lvl="1">
              <a:buFont typeface="Arial" panose="020B0604020202020204" pitchFamily="34" charset="0"/>
              <a:buChar char="•"/>
            </a:pPr>
            <a:r>
              <a:rPr lang="en-US" sz="1800"/>
              <a:t>More gradual increase in serum concentration and reduce the peak plasma levels of the antibodies</a:t>
            </a:r>
          </a:p>
        </p:txBody>
      </p:sp>
      <p:sp>
        <p:nvSpPr>
          <p:cNvPr id="7" name="Content Placeholder 6">
            <a:extLst>
              <a:ext uri="{FF2B5EF4-FFF2-40B4-BE49-F238E27FC236}">
                <a16:creationId xmlns:a16="http://schemas.microsoft.com/office/drawing/2014/main" id="{04648FB7-0A02-7755-610F-C10C4BA755FA}"/>
              </a:ext>
            </a:extLst>
          </p:cNvPr>
          <p:cNvSpPr>
            <a:spLocks noGrp="1"/>
          </p:cNvSpPr>
          <p:nvPr>
            <p:ph sz="half" idx="2"/>
          </p:nvPr>
        </p:nvSpPr>
        <p:spPr>
          <a:xfrm>
            <a:off x="6373332" y="1432219"/>
            <a:ext cx="5181600" cy="4985205"/>
          </a:xfrm>
        </p:spPr>
        <p:txBody>
          <a:bodyPr>
            <a:noAutofit/>
          </a:bodyPr>
          <a:lstStyle/>
          <a:p>
            <a:pPr marL="0" indent="0">
              <a:buNone/>
            </a:pPr>
            <a:r>
              <a:rPr lang="en-US" sz="1800" b="1">
                <a:solidFill>
                  <a:schemeClr val="accent1"/>
                </a:solidFill>
              </a:rPr>
              <a:t>Prevention</a:t>
            </a:r>
          </a:p>
          <a:p>
            <a:pPr>
              <a:buFont typeface="Arial" panose="020B0604020202020204" pitchFamily="34" charset="0"/>
              <a:buChar char="•"/>
            </a:pPr>
            <a:r>
              <a:rPr lang="en-US" sz="1800"/>
              <a:t>Step-up dosing and premedication</a:t>
            </a:r>
          </a:p>
          <a:p>
            <a:pPr>
              <a:buFont typeface="Arial" panose="020B0604020202020204" pitchFamily="34" charset="0"/>
              <a:buChar char="•"/>
            </a:pPr>
            <a:r>
              <a:rPr lang="en-US" sz="1800"/>
              <a:t>Educate patients and caregivers on the signs and symptoms of CRS</a:t>
            </a:r>
          </a:p>
          <a:p>
            <a:pPr>
              <a:buFont typeface="Arial" panose="020B0604020202020204" pitchFamily="34" charset="0"/>
              <a:buChar char="•"/>
            </a:pPr>
            <a:r>
              <a:rPr lang="en-US" sz="1800"/>
              <a:t>Coordinate with local emergency departments and clinics</a:t>
            </a:r>
            <a:endParaRPr lang="en-US" sz="1800" b="1">
              <a:solidFill>
                <a:schemeClr val="accent1"/>
              </a:solidFill>
            </a:endParaRPr>
          </a:p>
          <a:p>
            <a:pPr marL="0" indent="0">
              <a:buNone/>
            </a:pPr>
            <a:r>
              <a:rPr lang="en-US" sz="1800" b="1">
                <a:solidFill>
                  <a:schemeClr val="accent1"/>
                </a:solidFill>
              </a:rPr>
              <a:t>Supportive care</a:t>
            </a:r>
          </a:p>
          <a:p>
            <a:pPr>
              <a:buFont typeface="Arial" panose="020B0604020202020204" pitchFamily="34" charset="0"/>
              <a:buChar char="•"/>
            </a:pPr>
            <a:r>
              <a:rPr lang="en-US" sz="1800"/>
              <a:t>Prompt administration of IL-6 receptor-blocking antibodies (tocilizumab) or steroids</a:t>
            </a:r>
          </a:p>
          <a:p>
            <a:pPr>
              <a:buFont typeface="Arial" panose="020B0604020202020204" pitchFamily="34" charset="0"/>
              <a:buChar char="•"/>
            </a:pPr>
            <a:r>
              <a:rPr lang="en-US" sz="1800"/>
              <a:t>Antipyretics (acetaminophen)</a:t>
            </a:r>
          </a:p>
          <a:p>
            <a:pPr>
              <a:buFont typeface="Arial" panose="020B0604020202020204" pitchFamily="34" charset="0"/>
              <a:buChar char="•"/>
            </a:pPr>
            <a:r>
              <a:rPr lang="en-US" sz="1800"/>
              <a:t>Intravenous fluid administration</a:t>
            </a:r>
          </a:p>
          <a:p>
            <a:pPr>
              <a:buFont typeface="Arial" panose="020B0604020202020204" pitchFamily="34" charset="0"/>
              <a:buChar char="•"/>
            </a:pPr>
            <a:r>
              <a:rPr lang="en-US" sz="1800"/>
              <a:t>Oxygen supplementation</a:t>
            </a:r>
          </a:p>
          <a:p>
            <a:pPr>
              <a:buFont typeface="Arial" panose="020B0604020202020204" pitchFamily="34" charset="0"/>
              <a:buChar char="•"/>
            </a:pPr>
            <a:r>
              <a:rPr lang="en-US" sz="1800"/>
              <a:t>Withhold drug or permanently discontinue</a:t>
            </a:r>
          </a:p>
          <a:p>
            <a:pPr>
              <a:buFont typeface="Arial" panose="020B0604020202020204" pitchFamily="34" charset="0"/>
              <a:buChar char="•"/>
            </a:pPr>
            <a:endParaRPr lang="en-US" sz="1800"/>
          </a:p>
        </p:txBody>
      </p:sp>
      <p:sp>
        <p:nvSpPr>
          <p:cNvPr id="4" name="TextBox 3">
            <a:extLst>
              <a:ext uri="{FF2B5EF4-FFF2-40B4-BE49-F238E27FC236}">
                <a16:creationId xmlns:a16="http://schemas.microsoft.com/office/drawing/2014/main" id="{F6E0C687-F746-98E4-1EA6-DCAF35506FB5}"/>
              </a:ext>
            </a:extLst>
          </p:cNvPr>
          <p:cNvSpPr txBox="1"/>
          <p:nvPr/>
        </p:nvSpPr>
        <p:spPr>
          <a:xfrm>
            <a:off x="1424255" y="6376052"/>
            <a:ext cx="7178324" cy="246221"/>
          </a:xfrm>
          <a:prstGeom prst="rect">
            <a:avLst/>
          </a:prstGeom>
          <a:noFill/>
        </p:spPr>
        <p:txBody>
          <a:bodyPr wrap="square" rtlCol="0">
            <a:spAutoFit/>
          </a:bodyPr>
          <a:lstStyle/>
          <a:p>
            <a:r>
              <a:rPr lang="en-US" sz="1000" err="1"/>
              <a:t>BsAbs</a:t>
            </a:r>
            <a:r>
              <a:rPr lang="en-US" sz="1000"/>
              <a:t>, bispecific antibodies; CRS, cytokine release syndrome; IL, interleukin; IV, intravenous; SC, subcutaneous.</a:t>
            </a:r>
          </a:p>
        </p:txBody>
      </p:sp>
    </p:spTree>
    <p:extLst>
      <p:ext uri="{BB962C8B-B14F-4D97-AF65-F5344CB8AC3E}">
        <p14:creationId xmlns:p14="http://schemas.microsoft.com/office/powerpoint/2010/main" val="1357834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A9EFE-AF0A-2FFA-5038-1BFE7FCFE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FCD01-B72D-0356-EEB5-70BF96DCF67E}"/>
              </a:ext>
            </a:extLst>
          </p:cNvPr>
          <p:cNvSpPr>
            <a:spLocks noGrp="1"/>
          </p:cNvSpPr>
          <p:nvPr>
            <p:ph type="title"/>
          </p:nvPr>
        </p:nvSpPr>
        <p:spPr>
          <a:xfrm>
            <a:off x="838200" y="81838"/>
            <a:ext cx="11070265" cy="1222855"/>
          </a:xfrm>
        </p:spPr>
        <p:txBody>
          <a:bodyPr/>
          <a:lstStyle/>
          <a:p>
            <a:r>
              <a:rPr lang="en-US" err="1"/>
              <a:t>BsAbs</a:t>
            </a:r>
            <a:r>
              <a:rPr lang="en-US"/>
              <a:t> Management Strategies: Neurotoxicity/ICANS</a:t>
            </a:r>
          </a:p>
        </p:txBody>
      </p:sp>
      <p:sp>
        <p:nvSpPr>
          <p:cNvPr id="3" name="Content Placeholder 2">
            <a:extLst>
              <a:ext uri="{FF2B5EF4-FFF2-40B4-BE49-F238E27FC236}">
                <a16:creationId xmlns:a16="http://schemas.microsoft.com/office/drawing/2014/main" id="{C48601F5-D414-82F2-4494-4D17DCEBAC70}"/>
              </a:ext>
            </a:extLst>
          </p:cNvPr>
          <p:cNvSpPr>
            <a:spLocks noGrp="1"/>
          </p:cNvSpPr>
          <p:nvPr>
            <p:ph sz="half" idx="1"/>
          </p:nvPr>
        </p:nvSpPr>
        <p:spPr>
          <a:xfrm>
            <a:off x="838200" y="1432220"/>
            <a:ext cx="4733260" cy="4228812"/>
          </a:xfrm>
        </p:spPr>
        <p:txBody>
          <a:bodyPr>
            <a:noAutofit/>
          </a:bodyPr>
          <a:lstStyle/>
          <a:p>
            <a:pPr>
              <a:buFont typeface="Arial" panose="020B0604020202020204" pitchFamily="34" charset="0"/>
              <a:buChar char="•"/>
            </a:pPr>
            <a:r>
              <a:rPr lang="en-US" sz="2200"/>
              <a:t>Lower incidence compared with CD19-directed agents (CAR T)</a:t>
            </a:r>
          </a:p>
          <a:p>
            <a:pPr>
              <a:buFont typeface="Arial" panose="020B0604020202020204" pitchFamily="34" charset="0"/>
              <a:buChar char="•"/>
            </a:pPr>
            <a:r>
              <a:rPr lang="en-US" sz="2200"/>
              <a:t>Typically develops concurrently or shortly after CRS</a:t>
            </a:r>
          </a:p>
          <a:p>
            <a:pPr lvl="1">
              <a:buFont typeface="Arial" panose="020B0604020202020204" pitchFamily="34" charset="0"/>
              <a:buChar char="•"/>
            </a:pPr>
            <a:r>
              <a:rPr lang="en-US" sz="2200"/>
              <a:t>Can also occur independently</a:t>
            </a:r>
          </a:p>
          <a:p>
            <a:pPr>
              <a:buFont typeface="Arial" panose="020B0604020202020204" pitchFamily="34" charset="0"/>
              <a:buChar char="•"/>
            </a:pPr>
            <a:r>
              <a:rPr lang="en-US" sz="2200"/>
              <a:t>Characterized by headaches, tremors, ataxia, aphasia, confusion, hallucinations, and seizures</a:t>
            </a:r>
          </a:p>
        </p:txBody>
      </p:sp>
      <p:sp>
        <p:nvSpPr>
          <p:cNvPr id="7" name="Content Placeholder 6">
            <a:extLst>
              <a:ext uri="{FF2B5EF4-FFF2-40B4-BE49-F238E27FC236}">
                <a16:creationId xmlns:a16="http://schemas.microsoft.com/office/drawing/2014/main" id="{38D481BA-416A-59B4-5434-F966066B685A}"/>
              </a:ext>
            </a:extLst>
          </p:cNvPr>
          <p:cNvSpPr>
            <a:spLocks noGrp="1"/>
          </p:cNvSpPr>
          <p:nvPr>
            <p:ph sz="half" idx="2"/>
          </p:nvPr>
        </p:nvSpPr>
        <p:spPr>
          <a:xfrm>
            <a:off x="6096000" y="1432219"/>
            <a:ext cx="5181600" cy="4985205"/>
          </a:xfrm>
        </p:spPr>
        <p:txBody>
          <a:bodyPr>
            <a:noAutofit/>
          </a:bodyPr>
          <a:lstStyle/>
          <a:p>
            <a:pPr marL="0" indent="0">
              <a:buNone/>
            </a:pPr>
            <a:r>
              <a:rPr lang="en-US" sz="2200" b="1">
                <a:solidFill>
                  <a:schemeClr val="accent1"/>
                </a:solidFill>
              </a:rPr>
              <a:t>Prevention</a:t>
            </a:r>
          </a:p>
          <a:p>
            <a:pPr>
              <a:buFont typeface="Arial" panose="020B0604020202020204" pitchFamily="34" charset="0"/>
              <a:buChar char="•"/>
            </a:pPr>
            <a:r>
              <a:rPr lang="en-US" sz="2200"/>
              <a:t>Step-up dosing and premedication</a:t>
            </a:r>
          </a:p>
          <a:p>
            <a:pPr>
              <a:buFont typeface="Arial" panose="020B0604020202020204" pitchFamily="34" charset="0"/>
              <a:buChar char="•"/>
            </a:pPr>
            <a:r>
              <a:rPr lang="en-US" sz="2200"/>
              <a:t>Monitor patients for neurological signs or symptoms during treatment</a:t>
            </a:r>
          </a:p>
          <a:p>
            <a:pPr marL="0" indent="0">
              <a:buNone/>
            </a:pPr>
            <a:endParaRPr lang="en-US" sz="2200" b="1">
              <a:solidFill>
                <a:schemeClr val="accent1"/>
              </a:solidFill>
            </a:endParaRPr>
          </a:p>
          <a:p>
            <a:pPr marL="0" indent="0">
              <a:buNone/>
            </a:pPr>
            <a:r>
              <a:rPr lang="en-US" sz="2200" b="1">
                <a:solidFill>
                  <a:schemeClr val="accent1"/>
                </a:solidFill>
              </a:rPr>
              <a:t>Supportive care</a:t>
            </a:r>
          </a:p>
          <a:p>
            <a:pPr>
              <a:buFont typeface="Arial" panose="020B0604020202020204" pitchFamily="34" charset="0"/>
              <a:buChar char="•"/>
            </a:pPr>
            <a:r>
              <a:rPr lang="en-US" sz="2200"/>
              <a:t>Tocilizumab if concurrent with CRS</a:t>
            </a:r>
          </a:p>
          <a:p>
            <a:pPr>
              <a:buFont typeface="Arial" panose="020B0604020202020204" pitchFamily="34" charset="0"/>
              <a:buChar char="•"/>
            </a:pPr>
            <a:r>
              <a:rPr lang="en-US" sz="2200"/>
              <a:t>Steroids (dexamethasone)</a:t>
            </a:r>
          </a:p>
          <a:p>
            <a:pPr>
              <a:buFont typeface="Arial" panose="020B0604020202020204" pitchFamily="34" charset="0"/>
              <a:buChar char="•"/>
            </a:pPr>
            <a:r>
              <a:rPr lang="en-US" sz="2200"/>
              <a:t>Anti-epileptic drugs</a:t>
            </a:r>
          </a:p>
          <a:p>
            <a:pPr>
              <a:buFont typeface="Arial" panose="020B0604020202020204" pitchFamily="34" charset="0"/>
              <a:buChar char="•"/>
            </a:pPr>
            <a:r>
              <a:rPr lang="en-US" sz="2200"/>
              <a:t>Withhold drug or permanently discontinue</a:t>
            </a:r>
          </a:p>
        </p:txBody>
      </p:sp>
      <p:sp>
        <p:nvSpPr>
          <p:cNvPr id="4" name="TextBox 3">
            <a:extLst>
              <a:ext uri="{FF2B5EF4-FFF2-40B4-BE49-F238E27FC236}">
                <a16:creationId xmlns:a16="http://schemas.microsoft.com/office/drawing/2014/main" id="{4B33352F-3A8E-551D-C10B-A0D1052E9465}"/>
              </a:ext>
            </a:extLst>
          </p:cNvPr>
          <p:cNvSpPr txBox="1"/>
          <p:nvPr/>
        </p:nvSpPr>
        <p:spPr>
          <a:xfrm>
            <a:off x="1424255" y="6275844"/>
            <a:ext cx="82333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err="1">
                <a:cs typeface="Arial" panose="020B0604020202020204" pitchFamily="34" charset="0"/>
              </a:rPr>
              <a:t>BsAbs</a:t>
            </a:r>
            <a:r>
              <a:rPr lang="en-US" sz="1000">
                <a:cs typeface="Arial" panose="020B0604020202020204" pitchFamily="34" charset="0"/>
              </a:rPr>
              <a:t>, bispecific antibodies; </a:t>
            </a:r>
            <a:r>
              <a:rPr lang="en-US" sz="1000" spc="-20">
                <a:solidFill>
                  <a:srgbClr val="3A3A3A"/>
                </a:solidFill>
                <a:effectLst/>
                <a:ea typeface="Calibri" panose="020F0502020204030204" pitchFamily="34" charset="0"/>
                <a:cs typeface="Arial" panose="020B0604020202020204" pitchFamily="34" charset="0"/>
              </a:rPr>
              <a:t>CAR T, chimeric antigen receptor T cells; </a:t>
            </a:r>
            <a:r>
              <a:rPr lang="en-US" sz="1000">
                <a:cs typeface="Arial" panose="020B0604020202020204" pitchFamily="34" charset="0"/>
              </a:rPr>
              <a:t>CRS, cytokine release syndrome; </a:t>
            </a:r>
            <a:r>
              <a:rPr lang="en-US" sz="1000" spc="-20">
                <a:solidFill>
                  <a:srgbClr val="3A3A3A"/>
                </a:solidFill>
                <a:effectLst/>
                <a:ea typeface="Calibri" panose="020F0502020204030204" pitchFamily="34" charset="0"/>
                <a:cs typeface="Arial" panose="020B0604020202020204" pitchFamily="34" charset="0"/>
              </a:rPr>
              <a:t>ICANS, immune effector cell-associated neurotoxicity syndrome; </a:t>
            </a:r>
            <a:r>
              <a:rPr lang="en-US" sz="1000">
                <a:cs typeface="Arial" panose="020B0604020202020204" pitchFamily="34" charset="0"/>
              </a:rPr>
              <a:t>IV, intravenous; SC, subcutaneous.</a:t>
            </a:r>
            <a:br>
              <a:rPr lang="en-US" sz="1000">
                <a:cs typeface="Arial" panose="020B0604020202020204" pitchFamily="34" charset="0"/>
              </a:rPr>
            </a:br>
            <a:r>
              <a:rPr lang="en-US" sz="1000">
                <a:solidFill>
                  <a:srgbClr val="3A3A3A"/>
                </a:solidFill>
                <a:effectLst/>
                <a:ea typeface="Times New Roman" panose="02020603050405020304" pitchFamily="18" charset="0"/>
                <a:cs typeface="Arial" panose="020B0604020202020204" pitchFamily="34" charset="0"/>
              </a:rPr>
              <a:t>van de Donk NWCJ, </a:t>
            </a:r>
            <a:r>
              <a:rPr lang="en-US" sz="1000" err="1">
                <a:solidFill>
                  <a:srgbClr val="3A3A3A"/>
                </a:solidFill>
                <a:effectLst/>
                <a:ea typeface="Times New Roman" panose="02020603050405020304" pitchFamily="18" charset="0"/>
                <a:cs typeface="Arial" panose="020B0604020202020204" pitchFamily="34" charset="0"/>
              </a:rPr>
              <a:t>Zweegman</a:t>
            </a:r>
            <a:r>
              <a:rPr lang="en-US" sz="1000">
                <a:solidFill>
                  <a:srgbClr val="3A3A3A"/>
                </a:solidFill>
                <a:effectLst/>
                <a:ea typeface="Times New Roman" panose="02020603050405020304" pitchFamily="18" charset="0"/>
                <a:cs typeface="Arial" panose="020B0604020202020204" pitchFamily="34" charset="0"/>
              </a:rPr>
              <a:t> S. </a:t>
            </a:r>
            <a:r>
              <a:rPr lang="en-US" sz="1000" i="1">
                <a:solidFill>
                  <a:srgbClr val="3A3A3A"/>
                </a:solidFill>
                <a:effectLst/>
                <a:ea typeface="Times New Roman" panose="02020603050405020304" pitchFamily="18" charset="0"/>
                <a:cs typeface="Arial" panose="020B0604020202020204" pitchFamily="34" charset="0"/>
              </a:rPr>
              <a:t>The Lancet</a:t>
            </a:r>
            <a:r>
              <a:rPr lang="en-US" sz="1000">
                <a:solidFill>
                  <a:srgbClr val="3A3A3A"/>
                </a:solidFill>
                <a:effectLst/>
                <a:ea typeface="Times New Roman" panose="02020603050405020304" pitchFamily="18" charset="0"/>
                <a:cs typeface="Arial" panose="020B0604020202020204" pitchFamily="34" charset="0"/>
              </a:rPr>
              <a:t>. 2023;402(10396):142-158. </a:t>
            </a:r>
            <a:r>
              <a:rPr lang="en-US" sz="1000">
                <a:cs typeface="Arial" panose="020B0604020202020204" pitchFamily="34" charset="0"/>
              </a:rPr>
              <a:t>ACTEMRA (tocilizumab). Prescribing information. Genentech; 2022.</a:t>
            </a:r>
          </a:p>
          <a:p>
            <a:endParaRPr lang="en-US" sz="1000">
              <a:cs typeface="Arial" panose="020B0604020202020204" pitchFamily="34" charset="0"/>
            </a:endParaRPr>
          </a:p>
        </p:txBody>
      </p:sp>
    </p:spTree>
    <p:extLst>
      <p:ext uri="{BB962C8B-B14F-4D97-AF65-F5344CB8AC3E}">
        <p14:creationId xmlns:p14="http://schemas.microsoft.com/office/powerpoint/2010/main" val="221563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524000" y="119064"/>
            <a:ext cx="9144000" cy="1119187"/>
          </a:xfrm>
          <a:prstGeom prst="rect">
            <a:avLst/>
          </a:prstGeom>
          <a:noFill/>
          <a:ln w="9525">
            <a:noFill/>
            <a:miter lim="800000"/>
            <a:headEnd/>
            <a:tailEnd/>
          </a:ln>
          <a:effectLst/>
        </p:spPr>
        <p:txBody>
          <a:bodyPr anchor="b"/>
          <a:lstStyle/>
          <a:p>
            <a:pPr algn="ctr" eaLnBrk="0" hangingPunct="0">
              <a:lnSpc>
                <a:spcPct val="90000"/>
              </a:lnSpc>
              <a:defRPr/>
            </a:pPr>
            <a:endParaRPr lang="en-US" altLang="en-US" sz="3000" b="1">
              <a:solidFill>
                <a:srgbClr val="FFFF00"/>
              </a:solidFill>
              <a:effectLst>
                <a:outerShdw blurRad="38100" dist="38100" dir="2700000" algn="tl">
                  <a:srgbClr val="000000"/>
                </a:outerShdw>
              </a:effectLst>
            </a:endParaRPr>
          </a:p>
        </p:txBody>
      </p:sp>
      <p:sp>
        <p:nvSpPr>
          <p:cNvPr id="116739" name="Text Box 3"/>
          <p:cNvSpPr txBox="1">
            <a:spLocks noChangeArrowheads="1"/>
          </p:cNvSpPr>
          <p:nvPr/>
        </p:nvSpPr>
        <p:spPr bwMode="auto">
          <a:xfrm>
            <a:off x="7472039" y="1770394"/>
            <a:ext cx="2057400" cy="563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800" b="1">
                <a:solidFill>
                  <a:schemeClr val="accent1"/>
                </a:solidFill>
              </a:rPr>
              <a:t>Follicular lymphoma (22%)</a:t>
            </a:r>
          </a:p>
        </p:txBody>
      </p:sp>
      <p:sp>
        <p:nvSpPr>
          <p:cNvPr id="116740" name="Text Box 4"/>
          <p:cNvSpPr txBox="1">
            <a:spLocks noChangeArrowheads="1"/>
          </p:cNvSpPr>
          <p:nvPr/>
        </p:nvSpPr>
        <p:spPr bwMode="auto">
          <a:xfrm>
            <a:off x="5570538" y="5405439"/>
            <a:ext cx="1331912" cy="51117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pPr>
            <a:r>
              <a:rPr lang="en-US" altLang="en-US" sz="1600"/>
              <a:t>Diffuse large</a:t>
            </a:r>
            <a:br>
              <a:rPr lang="en-US" altLang="en-US" sz="1600"/>
            </a:br>
            <a:r>
              <a:rPr lang="en-US" altLang="en-US" sz="1600"/>
              <a:t>B-cell (31%)</a:t>
            </a:r>
          </a:p>
        </p:txBody>
      </p:sp>
      <p:sp>
        <p:nvSpPr>
          <p:cNvPr id="116741" name="Text Box 5"/>
          <p:cNvSpPr txBox="1">
            <a:spLocks noChangeArrowheads="1"/>
          </p:cNvSpPr>
          <p:nvPr/>
        </p:nvSpPr>
        <p:spPr bwMode="auto">
          <a:xfrm>
            <a:off x="1379538" y="6199397"/>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00"/>
              <a:t>MALT, mucosal associated lymphoid tissue; NHL, non-Hodgkin lymphoma.</a:t>
            </a:r>
            <a:br>
              <a:rPr lang="en-US" altLang="en-US" sz="1000"/>
            </a:br>
            <a:r>
              <a:rPr lang="en-US" altLang="en-US" sz="1000"/>
              <a:t>Armitage JO, Weisenberger DD. </a:t>
            </a:r>
            <a:r>
              <a:rPr lang="en-US" altLang="en-US" sz="1000" i="1"/>
              <a:t>J Clin Oncol</a:t>
            </a:r>
            <a:r>
              <a:rPr lang="en-US" altLang="en-US" sz="1000"/>
              <a:t>. 1998;16(8):2780-2795.</a:t>
            </a:r>
          </a:p>
        </p:txBody>
      </p:sp>
      <p:sp>
        <p:nvSpPr>
          <p:cNvPr id="116742" name="Text Box 6"/>
          <p:cNvSpPr txBox="1">
            <a:spLocks noChangeArrowheads="1"/>
          </p:cNvSpPr>
          <p:nvPr/>
        </p:nvSpPr>
        <p:spPr bwMode="auto">
          <a:xfrm>
            <a:off x="4306888" y="1492250"/>
            <a:ext cx="2659702" cy="338554"/>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t>Mantle cell lymphoma (6%)</a:t>
            </a:r>
          </a:p>
        </p:txBody>
      </p:sp>
      <p:sp>
        <p:nvSpPr>
          <p:cNvPr id="116743" name="Text Box 7"/>
          <p:cNvSpPr txBox="1">
            <a:spLocks noChangeArrowheads="1"/>
          </p:cNvSpPr>
          <p:nvPr/>
        </p:nvSpPr>
        <p:spPr bwMode="auto">
          <a:xfrm>
            <a:off x="2819400" y="1828800"/>
            <a:ext cx="2152650" cy="33813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t>Peripheral T-cell (6%)</a:t>
            </a:r>
          </a:p>
        </p:txBody>
      </p:sp>
      <p:sp>
        <p:nvSpPr>
          <p:cNvPr id="116744" name="Text Box 8"/>
          <p:cNvSpPr txBox="1">
            <a:spLocks noChangeArrowheads="1"/>
          </p:cNvSpPr>
          <p:nvPr/>
        </p:nvSpPr>
        <p:spPr bwMode="auto">
          <a:xfrm>
            <a:off x="2211388" y="2286001"/>
            <a:ext cx="2228850" cy="51117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600"/>
              <a:t>Other subtypes with a </a:t>
            </a:r>
            <a:br>
              <a:rPr lang="en-US" altLang="en-US" sz="1600"/>
            </a:br>
            <a:r>
              <a:rPr lang="en-US" altLang="en-US" sz="1600"/>
              <a:t>frequency </a:t>
            </a:r>
            <a:r>
              <a:rPr lang="en-US" altLang="en-US" sz="1600">
                <a:sym typeface="Symbol" panose="05050102010706020507" pitchFamily="18" charset="2"/>
              </a:rPr>
              <a:t></a:t>
            </a:r>
            <a:r>
              <a:rPr lang="en-US" altLang="en-US" sz="1600"/>
              <a:t>2% (9%)</a:t>
            </a:r>
          </a:p>
        </p:txBody>
      </p:sp>
      <p:sp>
        <p:nvSpPr>
          <p:cNvPr id="116745" name="Rectangle 9"/>
          <p:cNvSpPr>
            <a:spLocks noGrp="1" noChangeArrowheads="1"/>
          </p:cNvSpPr>
          <p:nvPr>
            <p:ph type="title"/>
          </p:nvPr>
        </p:nvSpPr>
        <p:spPr>
          <a:xfrm>
            <a:off x="1509713" y="109538"/>
            <a:ext cx="9144001" cy="1143000"/>
          </a:xfrm>
        </p:spPr>
        <p:txBody>
          <a:bodyPr/>
          <a:lstStyle/>
          <a:p>
            <a:pPr eaLnBrk="1" hangingPunct="1"/>
            <a:r>
              <a:rPr lang="en-US" altLang="en-US" sz="2800"/>
              <a:t>Frequency of NHL Subtypes in Adults</a:t>
            </a:r>
          </a:p>
        </p:txBody>
      </p:sp>
      <p:graphicFrame>
        <p:nvGraphicFramePr>
          <p:cNvPr id="116746" name="Object 10"/>
          <p:cNvGraphicFramePr>
            <a:graphicFrameLocks noGrp="1" noChangeAspect="1"/>
          </p:cNvGraphicFramePr>
          <p:nvPr>
            <p:ph type="chart" idx="1"/>
            <p:extLst>
              <p:ext uri="{D42A27DB-BD31-4B8C-83A1-F6EECF244321}">
                <p14:modId xmlns:p14="http://schemas.microsoft.com/office/powerpoint/2010/main" val="3762165178"/>
              </p:ext>
            </p:extLst>
          </p:nvPr>
        </p:nvGraphicFramePr>
        <p:xfrm>
          <a:off x="2895601" y="2127251"/>
          <a:ext cx="6037263" cy="3306763"/>
        </p:xfrm>
        <a:graphic>
          <a:graphicData uri="http://schemas.openxmlformats.org/presentationml/2006/ole">
            <mc:AlternateContent xmlns:mc="http://schemas.openxmlformats.org/markup-compatibility/2006">
              <mc:Choice xmlns:v="urn:schemas-microsoft-com:vml" Requires="v">
                <p:oleObj name="Chart" r:id="rId3" imgW="6010402" imgH="3991078" progId="MSGraph.Chart.8">
                  <p:embed followColorScheme="full"/>
                </p:oleObj>
              </mc:Choice>
              <mc:Fallback>
                <p:oleObj name="Chart" r:id="rId3" imgW="6010402" imgH="3991078" progId="MSGraph.Chart.8">
                  <p:embed followColorScheme="full"/>
                  <p:pic>
                    <p:nvPicPr>
                      <p:cNvPr id="116746" name="Object 10"/>
                      <p:cNvPicPr>
                        <a:picLocks noChangeAspect="1" noChangeArrowheads="1"/>
                      </p:cNvPicPr>
                      <p:nvPr/>
                    </p:nvPicPr>
                    <p:blipFill>
                      <a:blip r:embed="rId4"/>
                      <a:srcRect/>
                      <a:stretch>
                        <a:fillRect/>
                      </a:stretch>
                    </p:blipFill>
                    <p:spPr bwMode="auto">
                      <a:xfrm>
                        <a:off x="2895601" y="2127251"/>
                        <a:ext cx="6037263"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7" name="Text Box 11"/>
          <p:cNvSpPr txBox="1">
            <a:spLocks noChangeArrowheads="1"/>
          </p:cNvSpPr>
          <p:nvPr/>
        </p:nvSpPr>
        <p:spPr bwMode="auto">
          <a:xfrm>
            <a:off x="2819400" y="3429001"/>
            <a:ext cx="1676400" cy="72072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600"/>
              <a:t>Composite </a:t>
            </a:r>
            <a:br>
              <a:rPr lang="en-US" altLang="en-US" sz="1600"/>
            </a:br>
            <a:r>
              <a:rPr lang="en-US" altLang="en-US" sz="1600"/>
              <a:t>lymphomas (13%)</a:t>
            </a:r>
          </a:p>
        </p:txBody>
      </p:sp>
      <p:sp>
        <p:nvSpPr>
          <p:cNvPr id="116748" name="Text Box 12"/>
          <p:cNvSpPr txBox="1">
            <a:spLocks noChangeArrowheads="1"/>
          </p:cNvSpPr>
          <p:nvPr/>
        </p:nvSpPr>
        <p:spPr bwMode="auto">
          <a:xfrm>
            <a:off x="8229600" y="3208338"/>
            <a:ext cx="2286000"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600"/>
              <a:t>Small lymphocytic lymphoma (6%)</a:t>
            </a:r>
          </a:p>
        </p:txBody>
      </p:sp>
      <p:sp>
        <p:nvSpPr>
          <p:cNvPr id="116749" name="Text Box 13"/>
          <p:cNvSpPr txBox="1">
            <a:spLocks noChangeArrowheads="1"/>
          </p:cNvSpPr>
          <p:nvPr/>
        </p:nvSpPr>
        <p:spPr bwMode="auto">
          <a:xfrm>
            <a:off x="8272463" y="3876676"/>
            <a:ext cx="2286000" cy="71596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600"/>
              <a:t>Marginal zone </a:t>
            </a:r>
          </a:p>
          <a:p>
            <a:pPr>
              <a:lnSpc>
                <a:spcPct val="85000"/>
              </a:lnSpc>
            </a:pPr>
            <a:r>
              <a:rPr lang="en-US" altLang="en-US" sz="1600"/>
              <a:t>B-cell lymphoma</a:t>
            </a:r>
          </a:p>
          <a:p>
            <a:pPr>
              <a:lnSpc>
                <a:spcPct val="85000"/>
              </a:lnSpc>
            </a:pPr>
            <a:r>
              <a:rPr lang="en-US" altLang="en-US" sz="1600"/>
              <a:t>MALT type (5%)</a:t>
            </a:r>
          </a:p>
        </p:txBody>
      </p:sp>
      <p:sp>
        <p:nvSpPr>
          <p:cNvPr id="116750" name="Text Box 14"/>
          <p:cNvSpPr txBox="1">
            <a:spLocks noChangeArrowheads="1"/>
          </p:cNvSpPr>
          <p:nvPr/>
        </p:nvSpPr>
        <p:spPr bwMode="auto">
          <a:xfrm>
            <a:off x="8120063" y="4760913"/>
            <a:ext cx="2286000" cy="71596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600"/>
              <a:t>Marginal zone </a:t>
            </a:r>
          </a:p>
          <a:p>
            <a:pPr>
              <a:lnSpc>
                <a:spcPct val="85000"/>
              </a:lnSpc>
            </a:pPr>
            <a:r>
              <a:rPr lang="en-US" altLang="en-US" sz="1600"/>
              <a:t>B-cell lymphoma</a:t>
            </a:r>
          </a:p>
          <a:p>
            <a:pPr>
              <a:lnSpc>
                <a:spcPct val="85000"/>
              </a:lnSpc>
            </a:pPr>
            <a:r>
              <a:rPr lang="en-US" altLang="en-US" sz="1600"/>
              <a:t>nodal type (1%)</a:t>
            </a:r>
          </a:p>
        </p:txBody>
      </p:sp>
      <p:sp>
        <p:nvSpPr>
          <p:cNvPr id="116751" name="Text Box 15"/>
          <p:cNvSpPr txBox="1">
            <a:spLocks noChangeArrowheads="1"/>
          </p:cNvSpPr>
          <p:nvPr/>
        </p:nvSpPr>
        <p:spPr bwMode="auto">
          <a:xfrm>
            <a:off x="8202491" y="5588855"/>
            <a:ext cx="2438400"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600" err="1"/>
              <a:t>Lymphoplasmacytic</a:t>
            </a:r>
            <a:r>
              <a:rPr lang="en-US" altLang="en-US" sz="1600"/>
              <a:t> lymphoma (1%)</a:t>
            </a:r>
          </a:p>
        </p:txBody>
      </p:sp>
      <p:sp>
        <p:nvSpPr>
          <p:cNvPr id="116752" name="Line 16"/>
          <p:cNvSpPr>
            <a:spLocks noChangeShapeType="1"/>
          </p:cNvSpPr>
          <p:nvPr/>
        </p:nvSpPr>
        <p:spPr bwMode="auto">
          <a:xfrm>
            <a:off x="7967663" y="4486275"/>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53" name="Line 17"/>
          <p:cNvSpPr>
            <a:spLocks noChangeShapeType="1"/>
          </p:cNvSpPr>
          <p:nvPr/>
        </p:nvSpPr>
        <p:spPr bwMode="auto">
          <a:xfrm>
            <a:off x="7891463" y="4562476"/>
            <a:ext cx="381000" cy="1109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54" name="Line 18"/>
          <p:cNvSpPr>
            <a:spLocks noChangeShapeType="1"/>
          </p:cNvSpPr>
          <p:nvPr/>
        </p:nvSpPr>
        <p:spPr bwMode="auto">
          <a:xfrm flipV="1">
            <a:off x="8153401" y="4029076"/>
            <a:ext cx="195263" cy="85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50420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6742">
                                            <p:txEl>
                                              <p:pRg st="0" end="0"/>
                                            </p:txEl>
                                          </p:spTgt>
                                        </p:tgtEl>
                                      </p:cBhvr>
                                    </p:animEffect>
                                    <p:animScale>
                                      <p:cBhvr>
                                        <p:cTn id="7" dur="250" autoRev="1" fill="hold"/>
                                        <p:tgtEl>
                                          <p:spTgt spid="11674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C643-EC99-1B49-82A5-879794315AE3}"/>
              </a:ext>
            </a:extLst>
          </p:cNvPr>
          <p:cNvSpPr>
            <a:spLocks noGrp="1"/>
          </p:cNvSpPr>
          <p:nvPr>
            <p:ph type="title"/>
          </p:nvPr>
        </p:nvSpPr>
        <p:spPr>
          <a:xfrm>
            <a:off x="839788" y="365125"/>
            <a:ext cx="10515600" cy="1325563"/>
          </a:xfrm>
        </p:spPr>
        <p:txBody>
          <a:bodyPr/>
          <a:lstStyle/>
          <a:p>
            <a:r>
              <a:rPr lang="en-US" err="1"/>
              <a:t>BsAbs</a:t>
            </a:r>
            <a:r>
              <a:rPr lang="en-US"/>
              <a:t> Management Strategies</a:t>
            </a:r>
          </a:p>
        </p:txBody>
      </p:sp>
      <p:sp>
        <p:nvSpPr>
          <p:cNvPr id="6" name="Text Placeholder 5">
            <a:extLst>
              <a:ext uri="{FF2B5EF4-FFF2-40B4-BE49-F238E27FC236}">
                <a16:creationId xmlns:a16="http://schemas.microsoft.com/office/drawing/2014/main" id="{5E51D6C7-357E-948C-7882-51865C9FCFB2}"/>
              </a:ext>
            </a:extLst>
          </p:cNvPr>
          <p:cNvSpPr>
            <a:spLocks noGrp="1"/>
          </p:cNvSpPr>
          <p:nvPr>
            <p:ph type="body" idx="1"/>
          </p:nvPr>
        </p:nvSpPr>
        <p:spPr>
          <a:xfrm>
            <a:off x="839788" y="1592608"/>
            <a:ext cx="5157787" cy="493325"/>
          </a:xfrm>
        </p:spPr>
        <p:txBody>
          <a:bodyPr/>
          <a:lstStyle/>
          <a:p>
            <a:r>
              <a:rPr lang="en-US"/>
              <a:t>Infections</a:t>
            </a:r>
          </a:p>
        </p:txBody>
      </p:sp>
      <p:sp>
        <p:nvSpPr>
          <p:cNvPr id="7" name="Content Placeholder 6">
            <a:extLst>
              <a:ext uri="{FF2B5EF4-FFF2-40B4-BE49-F238E27FC236}">
                <a16:creationId xmlns:a16="http://schemas.microsoft.com/office/drawing/2014/main" id="{D8C9B2E2-E37A-77F0-5896-CCF7497B4753}"/>
              </a:ext>
            </a:extLst>
          </p:cNvPr>
          <p:cNvSpPr>
            <a:spLocks noGrp="1"/>
          </p:cNvSpPr>
          <p:nvPr>
            <p:ph sz="half" idx="2"/>
          </p:nvPr>
        </p:nvSpPr>
        <p:spPr>
          <a:xfrm>
            <a:off x="839788" y="2174488"/>
            <a:ext cx="5157787" cy="3880237"/>
          </a:xfrm>
        </p:spPr>
        <p:txBody>
          <a:bodyPr>
            <a:normAutofit/>
          </a:bodyPr>
          <a:lstStyle/>
          <a:p>
            <a:r>
              <a:rPr lang="en-US" sz="2400"/>
              <a:t>Monitor patients for signs and symptoms of infection prior to and during treatment </a:t>
            </a:r>
          </a:p>
          <a:p>
            <a:r>
              <a:rPr lang="en-US" sz="2400"/>
              <a:t>Provide PJP prophylaxis prior to initiating treatment</a:t>
            </a:r>
          </a:p>
          <a:p>
            <a:r>
              <a:rPr lang="en-US" sz="2400"/>
              <a:t>Initiate antiviral prophylaxis against herpes virus prior to treatment</a:t>
            </a:r>
          </a:p>
          <a:p>
            <a:r>
              <a:rPr lang="en-US" sz="2400"/>
              <a:t>Withhold or consider permanent discontinuation of treatment based on severity</a:t>
            </a:r>
          </a:p>
          <a:p>
            <a:endParaRPr lang="en-US" sz="2400"/>
          </a:p>
        </p:txBody>
      </p:sp>
      <p:sp>
        <p:nvSpPr>
          <p:cNvPr id="11" name="Text Placeholder 10">
            <a:extLst>
              <a:ext uri="{FF2B5EF4-FFF2-40B4-BE49-F238E27FC236}">
                <a16:creationId xmlns:a16="http://schemas.microsoft.com/office/drawing/2014/main" id="{14EB8309-5A52-BC77-F95B-9E1683AFDA83}"/>
              </a:ext>
            </a:extLst>
          </p:cNvPr>
          <p:cNvSpPr>
            <a:spLocks noGrp="1"/>
          </p:cNvSpPr>
          <p:nvPr>
            <p:ph type="body" sz="quarter" idx="3"/>
          </p:nvPr>
        </p:nvSpPr>
        <p:spPr>
          <a:xfrm>
            <a:off x="6172200" y="1592608"/>
            <a:ext cx="5183188" cy="493325"/>
          </a:xfrm>
        </p:spPr>
        <p:txBody>
          <a:bodyPr/>
          <a:lstStyle/>
          <a:p>
            <a:r>
              <a:rPr lang="en-US" noProof="0" err="1"/>
              <a:t>Cytopenias</a:t>
            </a:r>
            <a:endParaRPr lang="en-US" noProof="0"/>
          </a:p>
        </p:txBody>
      </p:sp>
      <p:sp>
        <p:nvSpPr>
          <p:cNvPr id="9" name="Content Placeholder 8">
            <a:extLst>
              <a:ext uri="{FF2B5EF4-FFF2-40B4-BE49-F238E27FC236}">
                <a16:creationId xmlns:a16="http://schemas.microsoft.com/office/drawing/2014/main" id="{3968E2AD-87C9-4EE8-F385-B34C27F9256D}"/>
              </a:ext>
            </a:extLst>
          </p:cNvPr>
          <p:cNvSpPr>
            <a:spLocks noGrp="1"/>
          </p:cNvSpPr>
          <p:nvPr>
            <p:ph sz="quarter" idx="4"/>
          </p:nvPr>
        </p:nvSpPr>
        <p:spPr>
          <a:xfrm>
            <a:off x="6172200" y="2174488"/>
            <a:ext cx="5183188" cy="3880237"/>
          </a:xfrm>
        </p:spPr>
        <p:txBody>
          <a:bodyPr>
            <a:normAutofit/>
          </a:bodyPr>
          <a:lstStyle/>
          <a:p>
            <a:r>
              <a:rPr lang="en-US" sz="2400"/>
              <a:t>Monitor complete blood counts throughout treatment</a:t>
            </a:r>
          </a:p>
          <a:p>
            <a:r>
              <a:rPr lang="en-US" sz="2400"/>
              <a:t>Consider prophylactic granulocyte colony-stimulating factor</a:t>
            </a:r>
          </a:p>
          <a:p>
            <a:r>
              <a:rPr lang="en-US" sz="2400"/>
              <a:t>Based on the severity of </a:t>
            </a:r>
            <a:r>
              <a:rPr lang="en-US" sz="2400" err="1"/>
              <a:t>cytopenias</a:t>
            </a:r>
            <a:r>
              <a:rPr lang="en-US" sz="2400"/>
              <a:t>, temporarily withhold or permanently discontinue treatment</a:t>
            </a:r>
          </a:p>
        </p:txBody>
      </p:sp>
      <p:sp>
        <p:nvSpPr>
          <p:cNvPr id="3" name="TextBox 2">
            <a:extLst>
              <a:ext uri="{FF2B5EF4-FFF2-40B4-BE49-F238E27FC236}">
                <a16:creationId xmlns:a16="http://schemas.microsoft.com/office/drawing/2014/main" id="{D3CD800F-AC25-C8C4-4BC0-25EF893E16D0}"/>
              </a:ext>
            </a:extLst>
          </p:cNvPr>
          <p:cNvSpPr txBox="1"/>
          <p:nvPr/>
        </p:nvSpPr>
        <p:spPr>
          <a:xfrm>
            <a:off x="1436207" y="6161285"/>
            <a:ext cx="9122735" cy="707886"/>
          </a:xfrm>
          <a:prstGeom prst="rect">
            <a:avLst/>
          </a:prstGeom>
          <a:noFill/>
        </p:spPr>
        <p:txBody>
          <a:bodyPr wrap="square" rtlCol="0">
            <a:spAutoFit/>
          </a:bodyPr>
          <a:lstStyle/>
          <a:p>
            <a:r>
              <a:rPr lang="en-US" sz="1000" err="1"/>
              <a:t>BsAbs</a:t>
            </a:r>
            <a:r>
              <a:rPr lang="en-US" sz="1000"/>
              <a:t>, bispecific antibodies; PJP, </a:t>
            </a:r>
            <a:r>
              <a:rPr lang="en-US" sz="1000" i="1"/>
              <a:t>Pneumocystis </a:t>
            </a:r>
            <a:r>
              <a:rPr lang="en-US" sz="1000" i="1" err="1"/>
              <a:t>jirovecii</a:t>
            </a:r>
            <a:r>
              <a:rPr lang="en-US" sz="1000" i="1"/>
              <a:t> </a:t>
            </a:r>
            <a:r>
              <a:rPr lang="en-US" sz="1000"/>
              <a:t>pneumonia.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EPKINLY (</a:t>
            </a:r>
            <a:r>
              <a:rPr lang="en-US" sz="1000" err="1"/>
              <a:t>epcoritamab-bysp</a:t>
            </a:r>
            <a:r>
              <a:rPr lang="en-US" sz="1000"/>
              <a:t>). Prescribing information. Genmab;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COLUMVI (</a:t>
            </a:r>
            <a:r>
              <a:rPr lang="en-US" sz="1000" err="1"/>
              <a:t>glofitamab-gxbm</a:t>
            </a:r>
            <a:r>
              <a:rPr lang="en-US" sz="1000"/>
              <a:t>). Prescribing information. Genentech;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LUNSUMIO (</a:t>
            </a:r>
            <a:r>
              <a:rPr lang="en-US" sz="1000" err="1"/>
              <a:t>mosunetuzumab-axgb</a:t>
            </a:r>
            <a:r>
              <a:rPr lang="en-US" sz="1000"/>
              <a:t>). Prescribing information. Genentech; 2022.</a:t>
            </a:r>
            <a:endParaRPr lang="en-US" sz="800"/>
          </a:p>
        </p:txBody>
      </p:sp>
    </p:spTree>
    <p:extLst>
      <p:ext uri="{BB962C8B-B14F-4D97-AF65-F5344CB8AC3E}">
        <p14:creationId xmlns:p14="http://schemas.microsoft.com/office/powerpoint/2010/main" val="3013507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E8CD-9438-A517-0D40-07B58369289D}"/>
              </a:ext>
            </a:extLst>
          </p:cNvPr>
          <p:cNvSpPr>
            <a:spLocks noGrp="1"/>
          </p:cNvSpPr>
          <p:nvPr>
            <p:ph type="title"/>
          </p:nvPr>
        </p:nvSpPr>
        <p:spPr>
          <a:xfrm>
            <a:off x="838200" y="291343"/>
            <a:ext cx="10515600" cy="1325563"/>
          </a:xfrm>
        </p:spPr>
        <p:txBody>
          <a:bodyPr/>
          <a:lstStyle/>
          <a:p>
            <a:r>
              <a:rPr lang="en-US"/>
              <a:t>Improving Management of CRS in Patients Treated with </a:t>
            </a:r>
            <a:r>
              <a:rPr lang="en-US" err="1"/>
              <a:t>BsAbs</a:t>
            </a:r>
            <a:endParaRPr lang="en-US"/>
          </a:p>
        </p:txBody>
      </p:sp>
      <p:sp>
        <p:nvSpPr>
          <p:cNvPr id="4" name="Footer Placeholder 3">
            <a:extLst>
              <a:ext uri="{FF2B5EF4-FFF2-40B4-BE49-F238E27FC236}">
                <a16:creationId xmlns:a16="http://schemas.microsoft.com/office/drawing/2014/main" id="{825A7E0B-CAE9-0253-8C3F-47586B62A62A}"/>
              </a:ext>
            </a:extLst>
          </p:cNvPr>
          <p:cNvSpPr>
            <a:spLocks noGrp="1"/>
          </p:cNvSpPr>
          <p:nvPr>
            <p:ph type="ftr" sz="quarter" idx="10"/>
          </p:nvPr>
        </p:nvSpPr>
        <p:spPr>
          <a:xfrm>
            <a:off x="1416735" y="6054437"/>
            <a:ext cx="10651322" cy="803564"/>
          </a:xfr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err="1"/>
              <a:t>BsAbs</a:t>
            </a:r>
            <a:r>
              <a:rPr lang="en-US"/>
              <a:t>, bispecific antibodies; CRS, cytokine release syndrome; ED, emergency department; ICU, intensive care unit.</a:t>
            </a:r>
            <a:br>
              <a:rPr lang="en-US"/>
            </a:br>
            <a:r>
              <a:rPr lang="en-US"/>
              <a:t>ACCC. https://www.accc-cancer.org/docs/projects/bispecific-antibodies/bispecific-antibodies-brief.pdf</a:t>
            </a:r>
          </a:p>
        </p:txBody>
      </p:sp>
      <p:graphicFrame>
        <p:nvGraphicFramePr>
          <p:cNvPr id="5" name="Table 4">
            <a:extLst>
              <a:ext uri="{FF2B5EF4-FFF2-40B4-BE49-F238E27FC236}">
                <a16:creationId xmlns:a16="http://schemas.microsoft.com/office/drawing/2014/main" id="{9090CFFF-9F92-8FAA-6B8A-1FF2315C2CA7}"/>
              </a:ext>
            </a:extLst>
          </p:cNvPr>
          <p:cNvGraphicFramePr>
            <a:graphicFrameLocks noGrp="1"/>
          </p:cNvGraphicFramePr>
          <p:nvPr>
            <p:extLst>
              <p:ext uri="{D42A27DB-BD31-4B8C-83A1-F6EECF244321}">
                <p14:modId xmlns:p14="http://schemas.microsoft.com/office/powerpoint/2010/main" val="3010500805"/>
              </p:ext>
            </p:extLst>
          </p:nvPr>
        </p:nvGraphicFramePr>
        <p:xfrm>
          <a:off x="953602" y="1690688"/>
          <a:ext cx="10651322" cy="4213187"/>
        </p:xfrm>
        <a:graphic>
          <a:graphicData uri="http://schemas.openxmlformats.org/drawingml/2006/table">
            <a:tbl>
              <a:tblPr firstCol="1" bandRow="1">
                <a:tableStyleId>{5C22544A-7EE6-4342-B048-85BDC9FD1C3A}</a:tableStyleId>
              </a:tblPr>
              <a:tblGrid>
                <a:gridCol w="1691627">
                  <a:extLst>
                    <a:ext uri="{9D8B030D-6E8A-4147-A177-3AD203B41FA5}">
                      <a16:colId xmlns:a16="http://schemas.microsoft.com/office/drawing/2014/main" val="2958799505"/>
                    </a:ext>
                  </a:extLst>
                </a:gridCol>
                <a:gridCol w="8959695">
                  <a:extLst>
                    <a:ext uri="{9D8B030D-6E8A-4147-A177-3AD203B41FA5}">
                      <a16:colId xmlns:a16="http://schemas.microsoft.com/office/drawing/2014/main" val="745191085"/>
                    </a:ext>
                  </a:extLst>
                </a:gridCol>
              </a:tblGrid>
              <a:tr h="304708">
                <a:tc rowSpan="3">
                  <a:txBody>
                    <a:bodyPr/>
                    <a:lstStyle/>
                    <a:p>
                      <a:r>
                        <a:rPr lang="en-US" sz="1400">
                          <a:latin typeface="Arial" panose="020B0604020202020204" pitchFamily="34" charset="0"/>
                          <a:cs typeface="Arial" panose="020B0604020202020204" pitchFamily="34" charset="0"/>
                        </a:rPr>
                        <a:t>Dosage and Administration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Arial" panose="020B0604020202020204" pitchFamily="34" charset="0"/>
                          <a:ea typeface="+mn-ea"/>
                          <a:cs typeface="Arial" panose="020B0604020202020204" pitchFamily="34" charset="0"/>
                        </a:rPr>
                        <a:t>Step-up dosing</a:t>
                      </a:r>
                    </a:p>
                  </a:txBody>
                  <a:tcPr/>
                </a:tc>
                <a:extLst>
                  <a:ext uri="{0D108BD9-81ED-4DB2-BD59-A6C34878D82A}">
                    <a16:rowId xmlns:a16="http://schemas.microsoft.com/office/drawing/2014/main" val="3046510561"/>
                  </a:ext>
                </a:extLst>
              </a:tr>
              <a:tr h="304708">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Interrupting therapy and providing supportive care</a:t>
                      </a:r>
                    </a:p>
                  </a:txBody>
                  <a:tcPr/>
                </a:tc>
                <a:extLst>
                  <a:ext uri="{0D108BD9-81ED-4DB2-BD59-A6C34878D82A}">
                    <a16:rowId xmlns:a16="http://schemas.microsoft.com/office/drawing/2014/main" val="2424206549"/>
                  </a:ext>
                </a:extLst>
              </a:tr>
              <a:tr h="304708">
                <a:tc vMerge="1">
                  <a:txBody>
                    <a:bodyPr/>
                    <a:lstStyle/>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Pre-medication strategies (including steroids)</a:t>
                      </a:r>
                    </a:p>
                  </a:txBody>
                  <a:tcPr/>
                </a:tc>
                <a:extLst>
                  <a:ext uri="{0D108BD9-81ED-4DB2-BD59-A6C34878D82A}">
                    <a16:rowId xmlns:a16="http://schemas.microsoft.com/office/drawing/2014/main" val="2054684229"/>
                  </a:ext>
                </a:extLst>
              </a:tr>
              <a:tr h="52631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Training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Ensure ED staff and hospitalists are aware that an on-call physician is available to help manage any patient who may present with CRS</a:t>
                      </a:r>
                    </a:p>
                  </a:txBody>
                  <a:tcPr/>
                </a:tc>
                <a:extLst>
                  <a:ext uri="{0D108BD9-81ED-4DB2-BD59-A6C34878D82A}">
                    <a16:rowId xmlns:a16="http://schemas.microsoft.com/office/drawing/2014/main" val="3287817623"/>
                  </a:ext>
                </a:extLst>
              </a:tr>
              <a:tr h="304708">
                <a:tc vMerge="1">
                  <a:txBody>
                    <a:bodyPr/>
                    <a:lstStyle/>
                    <a:p>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Develop a structured training program for staff</a:t>
                      </a:r>
                    </a:p>
                  </a:txBody>
                  <a:tcPr/>
                </a:tc>
                <a:extLst>
                  <a:ext uri="{0D108BD9-81ED-4DB2-BD59-A6C34878D82A}">
                    <a16:rowId xmlns:a16="http://schemas.microsoft.com/office/drawing/2014/main" val="1131141052"/>
                  </a:ext>
                </a:extLst>
              </a:tr>
              <a:tr h="52631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Include hospital nurses, ICU staff, and neurologists in conversations about CRS and neurotoxicity</a:t>
                      </a:r>
                    </a:p>
                  </a:txBody>
                  <a:tcPr/>
                </a:tc>
                <a:extLst>
                  <a:ext uri="{0D108BD9-81ED-4DB2-BD59-A6C34878D82A}">
                    <a16:rowId xmlns:a16="http://schemas.microsoft.com/office/drawing/2014/main" val="2605080792"/>
                  </a:ext>
                </a:extLst>
              </a:tr>
              <a:tr h="551706">
                <a:tc rowSpan="2">
                  <a:txBody>
                    <a:bodyPr/>
                    <a:lstStyle/>
                    <a:p>
                      <a:r>
                        <a:rPr lang="en-US" sz="1400">
                          <a:latin typeface="Arial" panose="020B0604020202020204" pitchFamily="34" charset="0"/>
                          <a:cs typeface="Arial" panose="020B0604020202020204" pitchFamily="34" charset="0"/>
                        </a:rPr>
                        <a:t>Coordination</a:t>
                      </a:r>
                    </a:p>
                  </a:txBody>
                  <a:tcPr/>
                </a:tc>
                <a:tc>
                  <a:txBody>
                    <a:bodyPr/>
                    <a:lstStyle/>
                    <a:p>
                      <a:pPr>
                        <a:lnSpc>
                          <a:spcPct val="110000"/>
                        </a:lnSpc>
                      </a:pPr>
                      <a:r>
                        <a:rPr lang="en-US" sz="1400">
                          <a:latin typeface="Arial" panose="020B0604020202020204" pitchFamily="34" charset="0"/>
                          <a:cs typeface="Arial" panose="020B0604020202020204" pitchFamily="34" charset="0"/>
                        </a:rPr>
                        <a:t>Develop a central repository of treatment protocols and algorithms, including toxicity management plans</a:t>
                      </a:r>
                    </a:p>
                  </a:txBody>
                  <a:tcPr/>
                </a:tc>
                <a:extLst>
                  <a:ext uri="{0D108BD9-81ED-4DB2-BD59-A6C34878D82A}">
                    <a16:rowId xmlns:a16="http://schemas.microsoft.com/office/drawing/2014/main" val="1266314366"/>
                  </a:ext>
                </a:extLst>
              </a:tr>
              <a:tr h="52631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Share with local community hospitals (and those in the cancer program network) to ensure that a consistent approach is delivered wherever the patient is treated</a:t>
                      </a:r>
                    </a:p>
                  </a:txBody>
                  <a:tcPr/>
                </a:tc>
                <a:extLst>
                  <a:ext uri="{0D108BD9-81ED-4DB2-BD59-A6C34878D82A}">
                    <a16:rowId xmlns:a16="http://schemas.microsoft.com/office/drawing/2014/main" val="1587780897"/>
                  </a:ext>
                </a:extLst>
              </a:tr>
              <a:tr h="337025">
                <a:tc rowSpan="2">
                  <a:txBody>
                    <a:bodyPr/>
                    <a:lstStyle/>
                    <a:p>
                      <a:r>
                        <a:rPr lang="en-US" sz="1400">
                          <a:latin typeface="Arial" panose="020B0604020202020204" pitchFamily="34" charset="0"/>
                          <a:cs typeface="Arial" panose="020B0604020202020204" pitchFamily="34" charset="0"/>
                        </a:rPr>
                        <a:t>Patient Education</a:t>
                      </a:r>
                    </a:p>
                  </a:txBody>
                  <a:tcPr/>
                </a:tc>
                <a:tc>
                  <a:txBody>
                    <a:bodyPr/>
                    <a:lstStyle/>
                    <a:p>
                      <a:pPr>
                        <a:lnSpc>
                          <a:spcPct val="110000"/>
                        </a:lnSpc>
                      </a:pPr>
                      <a:r>
                        <a:rPr lang="en-US" sz="1400">
                          <a:latin typeface="Arial" panose="020B0604020202020204" pitchFamily="34" charset="0"/>
                          <a:cs typeface="Arial" panose="020B0604020202020204" pitchFamily="34" charset="0"/>
                        </a:rPr>
                        <a:t>Remind patients and their caregivers about signs and symptoms of CRS</a:t>
                      </a:r>
                    </a:p>
                  </a:txBody>
                  <a:tcPr/>
                </a:tc>
                <a:extLst>
                  <a:ext uri="{0D108BD9-81ED-4DB2-BD59-A6C34878D82A}">
                    <a16:rowId xmlns:a16="http://schemas.microsoft.com/office/drawing/2014/main" val="4148259426"/>
                  </a:ext>
                </a:extLst>
              </a:tr>
              <a:tr h="52631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Caregivers may be the first ones who recognize symptoms and should be prepared to call the cancer care program for assistance</a:t>
                      </a:r>
                    </a:p>
                  </a:txBody>
                  <a:tcPr/>
                </a:tc>
                <a:extLst>
                  <a:ext uri="{0D108BD9-81ED-4DB2-BD59-A6C34878D82A}">
                    <a16:rowId xmlns:a16="http://schemas.microsoft.com/office/drawing/2014/main" val="588599927"/>
                  </a:ext>
                </a:extLst>
              </a:tr>
            </a:tbl>
          </a:graphicData>
        </a:graphic>
      </p:graphicFrame>
    </p:spTree>
    <p:extLst>
      <p:ext uri="{BB962C8B-B14F-4D97-AF65-F5344CB8AC3E}">
        <p14:creationId xmlns:p14="http://schemas.microsoft.com/office/powerpoint/2010/main" val="35200685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FA0D3-CC81-182E-001E-800FE8537FE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ABB6BB-6DF4-208E-1550-0AA0CB0DAF75}"/>
              </a:ext>
            </a:extLst>
          </p:cNvPr>
          <p:cNvSpPr>
            <a:spLocks noGrp="1"/>
          </p:cNvSpPr>
          <p:nvPr>
            <p:ph type="ctrTitle"/>
          </p:nvPr>
        </p:nvSpPr>
        <p:spPr/>
        <p:txBody>
          <a:bodyPr>
            <a:normAutofit/>
          </a:bodyPr>
          <a:lstStyle/>
          <a:p>
            <a:r>
              <a:rPr lang="en-US" sz="5400"/>
              <a:t>Emerging Directions With Potential to Shape the Landscape </a:t>
            </a:r>
          </a:p>
        </p:txBody>
      </p:sp>
    </p:spTree>
    <p:extLst>
      <p:ext uri="{BB962C8B-B14F-4D97-AF65-F5344CB8AC3E}">
        <p14:creationId xmlns:p14="http://schemas.microsoft.com/office/powerpoint/2010/main" val="7828033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7FF400-640F-CDC2-F9AD-6EA30EECD20B}"/>
              </a:ext>
            </a:extLst>
          </p:cNvPr>
          <p:cNvSpPr>
            <a:spLocks noGrp="1"/>
          </p:cNvSpPr>
          <p:nvPr>
            <p:ph type="title"/>
          </p:nvPr>
        </p:nvSpPr>
        <p:spPr>
          <a:xfrm>
            <a:off x="838200" y="201217"/>
            <a:ext cx="10515600" cy="778134"/>
          </a:xfrm>
        </p:spPr>
        <p:txBody>
          <a:bodyPr>
            <a:normAutofit/>
          </a:bodyPr>
          <a:lstStyle/>
          <a:p>
            <a:r>
              <a:rPr lang="en-US" sz="3200"/>
              <a:t>Bispecific Antibodies in Phase 3 Clinical Trials</a:t>
            </a:r>
          </a:p>
        </p:txBody>
      </p:sp>
      <p:graphicFrame>
        <p:nvGraphicFramePr>
          <p:cNvPr id="7" name="Content Placeholder 6">
            <a:extLst>
              <a:ext uri="{FF2B5EF4-FFF2-40B4-BE49-F238E27FC236}">
                <a16:creationId xmlns:a16="http://schemas.microsoft.com/office/drawing/2014/main" id="{9CB15BB5-42E7-39B3-A96D-E19AB64B0FC7}"/>
              </a:ext>
            </a:extLst>
          </p:cNvPr>
          <p:cNvGraphicFramePr>
            <a:graphicFrameLocks noGrp="1"/>
          </p:cNvGraphicFramePr>
          <p:nvPr>
            <p:ph idx="4294967295"/>
            <p:extLst>
              <p:ext uri="{D42A27DB-BD31-4B8C-83A1-F6EECF244321}">
                <p14:modId xmlns:p14="http://schemas.microsoft.com/office/powerpoint/2010/main" val="1599529459"/>
              </p:ext>
            </p:extLst>
          </p:nvPr>
        </p:nvGraphicFramePr>
        <p:xfrm>
          <a:off x="1613210" y="1435675"/>
          <a:ext cx="8820747" cy="3986649"/>
        </p:xfrm>
        <a:graphic>
          <a:graphicData uri="http://schemas.openxmlformats.org/drawingml/2006/table">
            <a:tbl>
              <a:tblPr firstRow="1" bandRow="1">
                <a:tableStyleId>{5C22544A-7EE6-4342-B048-85BDC9FD1C3A}</a:tableStyleId>
              </a:tblPr>
              <a:tblGrid>
                <a:gridCol w="3782738">
                  <a:extLst>
                    <a:ext uri="{9D8B030D-6E8A-4147-A177-3AD203B41FA5}">
                      <a16:colId xmlns:a16="http://schemas.microsoft.com/office/drawing/2014/main" val="1897700973"/>
                    </a:ext>
                  </a:extLst>
                </a:gridCol>
                <a:gridCol w="1572793">
                  <a:extLst>
                    <a:ext uri="{9D8B030D-6E8A-4147-A177-3AD203B41FA5}">
                      <a16:colId xmlns:a16="http://schemas.microsoft.com/office/drawing/2014/main" val="600659382"/>
                    </a:ext>
                  </a:extLst>
                </a:gridCol>
                <a:gridCol w="791470">
                  <a:extLst>
                    <a:ext uri="{9D8B030D-6E8A-4147-A177-3AD203B41FA5}">
                      <a16:colId xmlns:a16="http://schemas.microsoft.com/office/drawing/2014/main" val="2526332455"/>
                    </a:ext>
                  </a:extLst>
                </a:gridCol>
                <a:gridCol w="2673746">
                  <a:extLst>
                    <a:ext uri="{9D8B030D-6E8A-4147-A177-3AD203B41FA5}">
                      <a16:colId xmlns:a16="http://schemas.microsoft.com/office/drawing/2014/main" val="3742139705"/>
                    </a:ext>
                  </a:extLst>
                </a:gridCol>
              </a:tblGrid>
              <a:tr h="288423">
                <a:tc>
                  <a:txBody>
                    <a:bodyPr/>
                    <a:lstStyle/>
                    <a:p>
                      <a:r>
                        <a:rPr lang="en-US" sz="1400">
                          <a:latin typeface="Arial" panose="020B0604020202020204" pitchFamily="34" charset="0"/>
                          <a:cs typeface="Arial" panose="020B0604020202020204" pitchFamily="34" charset="0"/>
                        </a:rPr>
                        <a:t>Treatment</a:t>
                      </a:r>
                    </a:p>
                  </a:txBody>
                  <a:tcPr marL="71118" marR="71118" marT="35559" marB="35559"/>
                </a:tc>
                <a:tc>
                  <a:txBody>
                    <a:bodyPr/>
                    <a:lstStyle/>
                    <a:p>
                      <a:r>
                        <a:rPr lang="en-US" sz="1400">
                          <a:latin typeface="Arial" panose="020B0604020202020204" pitchFamily="34" charset="0"/>
                          <a:cs typeface="Arial" panose="020B0604020202020204" pitchFamily="34" charset="0"/>
                        </a:rPr>
                        <a:t>Trial</a:t>
                      </a:r>
                    </a:p>
                  </a:txBody>
                  <a:tcPr marL="71118" marR="71118" marT="35559" marB="35559"/>
                </a:tc>
                <a:tc>
                  <a:txBody>
                    <a:bodyPr/>
                    <a:lstStyle/>
                    <a:p>
                      <a:r>
                        <a:rPr lang="en-US" sz="1400">
                          <a:latin typeface="Arial" panose="020B0604020202020204" pitchFamily="34" charset="0"/>
                          <a:cs typeface="Arial" panose="020B0604020202020204" pitchFamily="34" charset="0"/>
                        </a:rPr>
                        <a:t>Phase</a:t>
                      </a:r>
                    </a:p>
                  </a:txBody>
                  <a:tcPr marL="71118" marR="71118" marT="35559" marB="35559"/>
                </a:tc>
                <a:tc>
                  <a:txBody>
                    <a:bodyPr/>
                    <a:lstStyle/>
                    <a:p>
                      <a:r>
                        <a:rPr lang="en-US" sz="1400">
                          <a:latin typeface="Arial" panose="020B0604020202020204" pitchFamily="34" charset="0"/>
                          <a:cs typeface="Arial" panose="020B0604020202020204" pitchFamily="34" charset="0"/>
                        </a:rPr>
                        <a:t>Setting</a:t>
                      </a:r>
                    </a:p>
                  </a:txBody>
                  <a:tcPr marL="71118" marR="71118" marT="35559" marB="35559"/>
                </a:tc>
                <a:extLst>
                  <a:ext uri="{0D108BD9-81ED-4DB2-BD59-A6C34878D82A}">
                    <a16:rowId xmlns:a16="http://schemas.microsoft.com/office/drawing/2014/main" val="2999908741"/>
                  </a:ext>
                </a:extLst>
              </a:tr>
              <a:tr h="355591">
                <a:tc>
                  <a:txBody>
                    <a:bodyPr/>
                    <a:lstStyle/>
                    <a:p>
                      <a:r>
                        <a:rPr lang="en-US" sz="1400" err="1">
                          <a:latin typeface="Arial" panose="020B0604020202020204" pitchFamily="34" charset="0"/>
                          <a:cs typeface="Arial" panose="020B0604020202020204" pitchFamily="34" charset="0"/>
                        </a:rPr>
                        <a:t>epcoritamab</a:t>
                      </a:r>
                      <a:r>
                        <a:rPr lang="en-US" sz="1400">
                          <a:latin typeface="Arial" panose="020B0604020202020204" pitchFamily="34" charset="0"/>
                          <a:cs typeface="Arial" panose="020B0604020202020204" pitchFamily="34" charset="0"/>
                        </a:rPr>
                        <a:t> + R2 (rituximab + lenalidomide)</a:t>
                      </a:r>
                    </a:p>
                    <a:p>
                      <a:r>
                        <a:rPr lang="en-US" sz="1400">
                          <a:latin typeface="Arial" panose="020B0604020202020204" pitchFamily="34" charset="0"/>
                          <a:cs typeface="Arial" panose="020B0604020202020204" pitchFamily="34" charset="0"/>
                        </a:rPr>
                        <a:t>Vs. R2</a:t>
                      </a:r>
                    </a:p>
                  </a:txBody>
                  <a:tcPr marL="71118" marR="71118" marT="35559" marB="35559"/>
                </a:tc>
                <a:tc>
                  <a:txBody>
                    <a:bodyPr/>
                    <a:lstStyle/>
                    <a:p>
                      <a:r>
                        <a:rPr lang="en-US" sz="1400">
                          <a:latin typeface="Arial" panose="020B0604020202020204" pitchFamily="34" charset="0"/>
                          <a:cs typeface="Arial" panose="020B0604020202020204" pitchFamily="34" charset="0"/>
                        </a:rPr>
                        <a:t>EPCORE FL-1 NCT05409066</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r>
                        <a:rPr lang="en-US" sz="1400">
                          <a:latin typeface="Arial" panose="020B0604020202020204" pitchFamily="34" charset="0"/>
                          <a:cs typeface="Arial" panose="020B0604020202020204" pitchFamily="34" charset="0"/>
                        </a:rPr>
                        <a:t>R/R FL</a:t>
                      </a:r>
                    </a:p>
                  </a:txBody>
                  <a:tcPr marL="71118" marR="71118" marT="35559" marB="35559"/>
                </a:tc>
                <a:extLst>
                  <a:ext uri="{0D108BD9-81ED-4DB2-BD59-A6C34878D82A}">
                    <a16:rowId xmlns:a16="http://schemas.microsoft.com/office/drawing/2014/main" val="1095667023"/>
                  </a:ext>
                </a:extLst>
              </a:tr>
              <a:tr h="355591">
                <a:tc>
                  <a:txBody>
                    <a:bodyPr/>
                    <a:lstStyle/>
                    <a:p>
                      <a:r>
                        <a:rPr lang="en-US" sz="1400" err="1">
                          <a:latin typeface="Arial" panose="020B0604020202020204" pitchFamily="34" charset="0"/>
                          <a:cs typeface="Arial" panose="020B0604020202020204" pitchFamily="34" charset="0"/>
                        </a:rPr>
                        <a:t>epcoritamab</a:t>
                      </a:r>
                      <a:r>
                        <a:rPr lang="en-US" sz="1400">
                          <a:latin typeface="Arial" panose="020B0604020202020204" pitchFamily="34" charset="0"/>
                          <a:cs typeface="Arial" panose="020B0604020202020204" pitchFamily="34" charset="0"/>
                        </a:rPr>
                        <a:t> + R2</a:t>
                      </a:r>
                    </a:p>
                    <a:p>
                      <a:r>
                        <a:rPr lang="en-US" sz="1400">
                          <a:latin typeface="Arial" panose="020B0604020202020204" pitchFamily="34" charset="0"/>
                          <a:cs typeface="Arial" panose="020B0604020202020204" pitchFamily="34" charset="0"/>
                        </a:rPr>
                        <a:t>Vs. chemoimmunotherapy</a:t>
                      </a:r>
                    </a:p>
                  </a:txBody>
                  <a:tcPr marL="71118" marR="71118" marT="35559" marB="35559"/>
                </a:tc>
                <a:tc>
                  <a:txBody>
                    <a:bodyPr/>
                    <a:lstStyle/>
                    <a:p>
                      <a:r>
                        <a:rPr lang="en-US" sz="1400">
                          <a:latin typeface="Arial" panose="020B0604020202020204" pitchFamily="34" charset="0"/>
                          <a:cs typeface="Arial" panose="020B0604020202020204" pitchFamily="34" charset="0"/>
                        </a:rPr>
                        <a:t>EPCORE FL-2 </a:t>
                      </a:r>
                    </a:p>
                    <a:p>
                      <a:r>
                        <a:rPr lang="en-US" sz="1400">
                          <a:latin typeface="Arial" panose="020B0604020202020204" pitchFamily="34" charset="0"/>
                          <a:cs typeface="Arial" panose="020B0604020202020204" pitchFamily="34" charset="0"/>
                        </a:rPr>
                        <a:t>NCT06191744</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r>
                        <a:rPr lang="en-US" sz="1400">
                          <a:latin typeface="Arial" panose="020B0604020202020204" pitchFamily="34" charset="0"/>
                          <a:cs typeface="Arial" panose="020B0604020202020204" pitchFamily="34" charset="0"/>
                        </a:rPr>
                        <a:t>Previously untreated FL </a:t>
                      </a:r>
                    </a:p>
                  </a:txBody>
                  <a:tcPr marL="71118" marR="71118" marT="35559" marB="35559"/>
                </a:tc>
                <a:extLst>
                  <a:ext uri="{0D108BD9-81ED-4DB2-BD59-A6C34878D82A}">
                    <a16:rowId xmlns:a16="http://schemas.microsoft.com/office/drawing/2014/main" val="1286482038"/>
                  </a:ext>
                </a:extLst>
              </a:tr>
              <a:tr h="355591">
                <a:tc>
                  <a:txBody>
                    <a:bodyPr/>
                    <a:lstStyle/>
                    <a:p>
                      <a:r>
                        <a:rPr lang="en-US" sz="1400" err="1">
                          <a:latin typeface="Arial" panose="020B0604020202020204" pitchFamily="34" charset="0"/>
                          <a:cs typeface="Arial" panose="020B0604020202020204" pitchFamily="34" charset="0"/>
                        </a:rPr>
                        <a:t>odronextamab</a:t>
                      </a:r>
                      <a:r>
                        <a:rPr lang="en-US" sz="1400">
                          <a:latin typeface="Arial" panose="020B0604020202020204" pitchFamily="34" charset="0"/>
                          <a:cs typeface="Arial" panose="020B0604020202020204" pitchFamily="34" charset="0"/>
                        </a:rPr>
                        <a:t> + lenalidomide </a:t>
                      </a:r>
                    </a:p>
                    <a:p>
                      <a:r>
                        <a:rPr lang="en-US" sz="1400">
                          <a:latin typeface="Arial" panose="020B0604020202020204" pitchFamily="34" charset="0"/>
                          <a:cs typeface="Arial" panose="020B0604020202020204" pitchFamily="34" charset="0"/>
                        </a:rPr>
                        <a:t>Vs. R2</a:t>
                      </a:r>
                    </a:p>
                  </a:txBody>
                  <a:tcPr marL="71118" marR="71118" marT="35559" marB="35559"/>
                </a:tc>
                <a:tc>
                  <a:txBody>
                    <a:bodyPr/>
                    <a:lstStyle/>
                    <a:p>
                      <a:r>
                        <a:rPr lang="en-US" sz="1400">
                          <a:latin typeface="Arial" panose="020B0604020202020204" pitchFamily="34" charset="0"/>
                          <a:cs typeface="Arial" panose="020B0604020202020204" pitchFamily="34" charset="0"/>
                        </a:rPr>
                        <a:t>OLYMPIA-5 NCT06149286</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r>
                        <a:rPr lang="en-US" sz="1400">
                          <a:latin typeface="Arial" panose="020B0604020202020204" pitchFamily="34" charset="0"/>
                          <a:cs typeface="Arial" panose="020B0604020202020204" pitchFamily="34" charset="0"/>
                        </a:rPr>
                        <a:t>R/R FL </a:t>
                      </a:r>
                    </a:p>
                  </a:txBody>
                  <a:tcPr marL="71118" marR="71118" marT="35559" marB="35559"/>
                </a:tc>
                <a:extLst>
                  <a:ext uri="{0D108BD9-81ED-4DB2-BD59-A6C34878D82A}">
                    <a16:rowId xmlns:a16="http://schemas.microsoft.com/office/drawing/2014/main" val="2005322984"/>
                  </a:ext>
                </a:extLst>
              </a:tr>
              <a:tr h="355591">
                <a:tc>
                  <a:txBody>
                    <a:bodyPr/>
                    <a:lstStyle/>
                    <a:p>
                      <a:r>
                        <a:rPr lang="en-US" sz="1400" err="1">
                          <a:latin typeface="Arial" panose="020B0604020202020204" pitchFamily="34" charset="0"/>
                          <a:cs typeface="Arial" panose="020B0604020202020204" pitchFamily="34" charset="0"/>
                        </a:rPr>
                        <a:t>odronextamab</a:t>
                      </a:r>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Vs. rituximab + chemotherapy </a:t>
                      </a:r>
                    </a:p>
                  </a:txBody>
                  <a:tcPr marL="71118" marR="71118" marT="35559" marB="35559"/>
                </a:tc>
                <a:tc>
                  <a:txBody>
                    <a:bodyPr/>
                    <a:lstStyle/>
                    <a:p>
                      <a:r>
                        <a:rPr lang="en-US" sz="1400">
                          <a:latin typeface="Arial" panose="020B0604020202020204" pitchFamily="34" charset="0"/>
                          <a:cs typeface="Arial" panose="020B0604020202020204" pitchFamily="34" charset="0"/>
                        </a:rPr>
                        <a:t>OLYMPIA-1 NCT06091254</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r>
                        <a:rPr lang="en-US" sz="1400">
                          <a:latin typeface="Arial" panose="020B0604020202020204" pitchFamily="34" charset="0"/>
                          <a:cs typeface="Arial" panose="020B0604020202020204" pitchFamily="34" charset="0"/>
                        </a:rPr>
                        <a:t>Previously untreated FL </a:t>
                      </a:r>
                    </a:p>
                  </a:txBody>
                  <a:tcPr marL="71118" marR="71118" marT="35559" marB="35559"/>
                </a:tc>
                <a:extLst>
                  <a:ext uri="{0D108BD9-81ED-4DB2-BD59-A6C34878D82A}">
                    <a16:rowId xmlns:a16="http://schemas.microsoft.com/office/drawing/2014/main" val="2345027484"/>
                  </a:ext>
                </a:extLst>
              </a:tr>
              <a:tr h="355591">
                <a:tc>
                  <a:txBody>
                    <a:bodyPr/>
                    <a:lstStyle/>
                    <a:p>
                      <a:r>
                        <a:rPr lang="en-US" sz="1400" err="1">
                          <a:latin typeface="Arial" panose="020B0604020202020204" pitchFamily="34" charset="0"/>
                          <a:cs typeface="Arial" panose="020B0604020202020204" pitchFamily="34" charset="0"/>
                        </a:rPr>
                        <a:t>odronextamab</a:t>
                      </a:r>
                      <a:r>
                        <a:rPr lang="en-US" sz="1400">
                          <a:latin typeface="Arial" panose="020B0604020202020204" pitchFamily="34" charset="0"/>
                          <a:cs typeface="Arial" panose="020B0604020202020204" pitchFamily="34" charset="0"/>
                        </a:rPr>
                        <a:t> + chemotherapy</a:t>
                      </a:r>
                    </a:p>
                    <a:p>
                      <a:r>
                        <a:rPr lang="en-US" sz="1400">
                          <a:latin typeface="Arial" panose="020B0604020202020204" pitchFamily="34" charset="0"/>
                          <a:cs typeface="Arial" panose="020B0604020202020204" pitchFamily="34" charset="0"/>
                        </a:rPr>
                        <a:t>Vs. rituximab + chemotherapy</a:t>
                      </a:r>
                    </a:p>
                  </a:txBody>
                  <a:tcPr marL="71118" marR="71118" marT="35559" marB="35559"/>
                </a:tc>
                <a:tc>
                  <a:txBody>
                    <a:bodyPr/>
                    <a:lstStyle/>
                    <a:p>
                      <a:r>
                        <a:rPr lang="en-US" sz="1400">
                          <a:latin typeface="Arial" panose="020B0604020202020204" pitchFamily="34" charset="0"/>
                          <a:cs typeface="Arial" panose="020B0604020202020204" pitchFamily="34" charset="0"/>
                        </a:rPr>
                        <a:t>OLYMPIA-2 NCT06097364</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Previously untreated FL </a:t>
                      </a:r>
                    </a:p>
                    <a:p>
                      <a:endParaRPr lang="en-US" sz="1400">
                        <a:latin typeface="Arial" panose="020B0604020202020204" pitchFamily="34" charset="0"/>
                        <a:cs typeface="Arial" panose="020B0604020202020204" pitchFamily="34" charset="0"/>
                      </a:endParaRPr>
                    </a:p>
                  </a:txBody>
                  <a:tcPr marL="71118" marR="71118" marT="35559" marB="35559"/>
                </a:tc>
                <a:extLst>
                  <a:ext uri="{0D108BD9-81ED-4DB2-BD59-A6C34878D82A}">
                    <a16:rowId xmlns:a16="http://schemas.microsoft.com/office/drawing/2014/main" val="1979790197"/>
                  </a:ext>
                </a:extLst>
              </a:tr>
              <a:tr h="3555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latin typeface="Arial" panose="020B0604020202020204" pitchFamily="34" charset="0"/>
                          <a:cs typeface="Arial" panose="020B0604020202020204" pitchFamily="34" charset="0"/>
                        </a:rPr>
                        <a:t>mosunetuzumab</a:t>
                      </a:r>
                      <a:r>
                        <a:rPr lang="en-US" sz="1400">
                          <a:latin typeface="Arial" panose="020B0604020202020204" pitchFamily="34" charset="0"/>
                          <a:cs typeface="Arial" panose="020B0604020202020204" pitchFamily="34" charset="0"/>
                        </a:rPr>
                        <a:t> + lenalidomide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vs. anti-CD20 monoclonal antibody + chemotherapy</a:t>
                      </a:r>
                    </a:p>
                  </a:txBody>
                  <a:tcPr marL="71118" marR="71118" marT="35559" marB="3555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latin typeface="Arial" panose="020B0604020202020204" pitchFamily="34" charset="0"/>
                          <a:cs typeface="Arial" panose="020B0604020202020204" pitchFamily="34" charset="0"/>
                        </a:rPr>
                        <a:t>MorningLyte</a:t>
                      </a:r>
                      <a:endParaRPr lang="en-US" sz="140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NCT06284122</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Previously untreated FL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FLIPI 2-5</a:t>
                      </a:r>
                    </a:p>
                  </a:txBody>
                  <a:tcPr marL="71118" marR="71118" marT="35559" marB="35559"/>
                </a:tc>
                <a:extLst>
                  <a:ext uri="{0D108BD9-81ED-4DB2-BD59-A6C34878D82A}">
                    <a16:rowId xmlns:a16="http://schemas.microsoft.com/office/drawing/2014/main" val="4240188213"/>
                  </a:ext>
                </a:extLst>
              </a:tr>
              <a:tr h="3555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latin typeface="Arial" panose="020B0604020202020204" pitchFamily="34" charset="0"/>
                          <a:cs typeface="Arial" panose="020B0604020202020204" pitchFamily="34" charset="0"/>
                        </a:rPr>
                        <a:t>mosunetuzumab</a:t>
                      </a:r>
                      <a:r>
                        <a:rPr lang="en-US" sz="1400">
                          <a:latin typeface="Arial" panose="020B0604020202020204" pitchFamily="34" charset="0"/>
                          <a:cs typeface="Arial" panose="020B0604020202020204" pitchFamily="34" charset="0"/>
                        </a:rPr>
                        <a:t> + lenalidomide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Vs. R2</a:t>
                      </a:r>
                    </a:p>
                  </a:txBody>
                  <a:tcPr marL="71118" marR="71118" marT="35559" marB="3555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latin typeface="Arial" panose="020B0604020202020204" pitchFamily="34" charset="0"/>
                          <a:cs typeface="Arial" panose="020B0604020202020204" pitchFamily="34" charset="0"/>
                        </a:rPr>
                        <a:t>Celestimo</a:t>
                      </a:r>
                      <a:endParaRPr lang="en-US" sz="140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NCT04712097</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R/R FL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a:latin typeface="Arial" panose="020B0604020202020204" pitchFamily="34" charset="0"/>
                        <a:cs typeface="Arial" panose="020B0604020202020204" pitchFamily="34" charset="0"/>
                      </a:endParaRPr>
                    </a:p>
                  </a:txBody>
                  <a:tcPr marL="71118" marR="71118" marT="35559" marB="35559"/>
                </a:tc>
                <a:extLst>
                  <a:ext uri="{0D108BD9-81ED-4DB2-BD59-A6C34878D82A}">
                    <a16:rowId xmlns:a16="http://schemas.microsoft.com/office/drawing/2014/main" val="3325540870"/>
                  </a:ext>
                </a:extLst>
              </a:tr>
            </a:tbl>
          </a:graphicData>
        </a:graphic>
      </p:graphicFrame>
      <p:sp>
        <p:nvSpPr>
          <p:cNvPr id="2" name="Footer Placeholder 3">
            <a:extLst>
              <a:ext uri="{FF2B5EF4-FFF2-40B4-BE49-F238E27FC236}">
                <a16:creationId xmlns:a16="http://schemas.microsoft.com/office/drawing/2014/main" id="{30208FB7-6548-F261-344A-E58A65E13A00}"/>
              </a:ext>
            </a:extLst>
          </p:cNvPr>
          <p:cNvSpPr txBox="1">
            <a:spLocks/>
          </p:cNvSpPr>
          <p:nvPr/>
        </p:nvSpPr>
        <p:spPr>
          <a:xfrm>
            <a:off x="1416735" y="6295334"/>
            <a:ext cx="10651322" cy="361449"/>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FL, follicular lymphoma; FLIPI, The Follicular Lymphoma International Prognostic Index; R2, lenalidomide and rituximab; R/R, relapsed/refractory.</a:t>
            </a:r>
            <a:br>
              <a:rPr lang="en-US"/>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Falchi L, et al. </a:t>
            </a:r>
            <a:r>
              <a:rPr lang="en-US" sz="10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2023;142(Supplement 1):3053.</a:t>
            </a:r>
            <a:endParaRPr lang="en-US"/>
          </a:p>
        </p:txBody>
      </p:sp>
    </p:spTree>
    <p:extLst>
      <p:ext uri="{BB962C8B-B14F-4D97-AF65-F5344CB8AC3E}">
        <p14:creationId xmlns:p14="http://schemas.microsoft.com/office/powerpoint/2010/main" val="3361089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625F9-FB02-859F-AFA3-D15D27119C1C}"/>
              </a:ext>
            </a:extLst>
          </p:cNvPr>
          <p:cNvSpPr>
            <a:spLocks noGrp="1"/>
          </p:cNvSpPr>
          <p:nvPr>
            <p:ph type="ctrTitle"/>
          </p:nvPr>
        </p:nvSpPr>
        <p:spPr/>
        <p:txBody>
          <a:bodyPr>
            <a:normAutofit/>
          </a:bodyPr>
          <a:lstStyle/>
          <a:p>
            <a:r>
              <a:rPr lang="en-US"/>
              <a:t>Case-Based Learning Lab </a:t>
            </a:r>
          </a:p>
        </p:txBody>
      </p:sp>
    </p:spTree>
    <p:extLst>
      <p:ext uri="{BB962C8B-B14F-4D97-AF65-F5344CB8AC3E}">
        <p14:creationId xmlns:p14="http://schemas.microsoft.com/office/powerpoint/2010/main" val="30723359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5904865-1164-694D-8C59-4627F345FEC7}"/>
              </a:ext>
            </a:extLst>
          </p:cNvPr>
          <p:cNvSpPr>
            <a:spLocks noGrp="1" noChangeArrowheads="1"/>
          </p:cNvSpPr>
          <p:nvPr>
            <p:ph type="title"/>
          </p:nvPr>
        </p:nvSpPr>
        <p:spPr/>
        <p:txBody>
          <a:bodyPr>
            <a:normAutofit/>
          </a:bodyPr>
          <a:lstStyle/>
          <a:p>
            <a:r>
              <a:rPr lang="en-US" altLang="en-US" sz="3600"/>
              <a:t>Case Study Patient Presentation and History</a:t>
            </a:r>
          </a:p>
        </p:txBody>
      </p:sp>
      <p:sp>
        <p:nvSpPr>
          <p:cNvPr id="3" name="Text Placeholder 2">
            <a:extLst>
              <a:ext uri="{FF2B5EF4-FFF2-40B4-BE49-F238E27FC236}">
                <a16:creationId xmlns:a16="http://schemas.microsoft.com/office/drawing/2014/main" id="{455B1F5F-6C11-B35B-2A06-F3F8B384594C}"/>
              </a:ext>
            </a:extLst>
          </p:cNvPr>
          <p:cNvSpPr>
            <a:spLocks noGrp="1"/>
          </p:cNvSpPr>
          <p:nvPr>
            <p:ph type="body" idx="1"/>
          </p:nvPr>
        </p:nvSpPr>
        <p:spPr>
          <a:xfrm>
            <a:off x="839788" y="1389336"/>
            <a:ext cx="5157787" cy="823912"/>
          </a:xfrm>
        </p:spPr>
        <p:txBody>
          <a:bodyPr/>
          <a:lstStyle/>
          <a:p>
            <a:r>
              <a:rPr lang="en-US" altLang="en-US" sz="2400" b="1"/>
              <a:t>Presentation</a:t>
            </a:r>
          </a:p>
        </p:txBody>
      </p:sp>
      <p:sp>
        <p:nvSpPr>
          <p:cNvPr id="2" name="Content Placeholder 1">
            <a:extLst>
              <a:ext uri="{FF2B5EF4-FFF2-40B4-BE49-F238E27FC236}">
                <a16:creationId xmlns:a16="http://schemas.microsoft.com/office/drawing/2014/main" id="{C8710E7A-38A7-521A-BCBF-06C37F1CA651}"/>
              </a:ext>
            </a:extLst>
          </p:cNvPr>
          <p:cNvSpPr>
            <a:spLocks noGrp="1"/>
          </p:cNvSpPr>
          <p:nvPr>
            <p:ph sz="half" idx="2"/>
          </p:nvPr>
        </p:nvSpPr>
        <p:spPr>
          <a:xfrm>
            <a:off x="661481" y="2213248"/>
            <a:ext cx="5739319" cy="4090275"/>
          </a:xfrm>
        </p:spPr>
        <p:txBody>
          <a:bodyPr>
            <a:noAutofit/>
          </a:bodyPr>
          <a:lstStyle/>
          <a:p>
            <a:r>
              <a:rPr lang="en-US" sz="1400"/>
              <a:t>56 y/o female with history of grade 1-2 FL diagnosed in 2015</a:t>
            </a:r>
          </a:p>
          <a:p>
            <a:r>
              <a:rPr lang="en-US" sz="1400"/>
              <a:t>Initially treated with watch and wait approach</a:t>
            </a:r>
          </a:p>
          <a:p>
            <a:r>
              <a:rPr lang="en-US" sz="1400"/>
              <a:t>Required treatment due to onset of fevers and night sweats in 2020</a:t>
            </a:r>
          </a:p>
          <a:p>
            <a:r>
              <a:rPr lang="en-US" sz="1400"/>
              <a:t>Achieved a complete response to </a:t>
            </a:r>
            <a:r>
              <a:rPr lang="en-US" sz="1400" err="1"/>
              <a:t>bendamustine</a:t>
            </a:r>
            <a:r>
              <a:rPr lang="en-US" sz="1400"/>
              <a:t>-rituximab (BR)</a:t>
            </a:r>
          </a:p>
          <a:p>
            <a:r>
              <a:rPr lang="en-US" sz="1400"/>
              <a:t>Did not receive maintenance</a:t>
            </a:r>
          </a:p>
          <a:p>
            <a:r>
              <a:rPr lang="en-US" sz="1400"/>
              <a:t>Relapsed in 2022</a:t>
            </a:r>
          </a:p>
          <a:p>
            <a:r>
              <a:rPr lang="en-US" sz="1400"/>
              <a:t>Treated w/ lenalidomide-rituximab (R2)</a:t>
            </a:r>
          </a:p>
          <a:p>
            <a:r>
              <a:rPr lang="en-US" sz="1400"/>
              <a:t>Had a partial response</a:t>
            </a:r>
          </a:p>
          <a:p>
            <a:r>
              <a:rPr lang="en-US" sz="1400"/>
              <a:t>Did not receive subsequent therapy due to low burden asymptomatic residual disease</a:t>
            </a:r>
          </a:p>
          <a:p>
            <a:r>
              <a:rPr lang="en-US" sz="1400"/>
              <a:t>Now with progression of disease approximately 1 year later</a:t>
            </a:r>
          </a:p>
          <a:p>
            <a:pPr marL="0" indent="0">
              <a:buNone/>
            </a:pPr>
            <a:endParaRPr lang="en-US" sz="1400"/>
          </a:p>
        </p:txBody>
      </p:sp>
      <p:sp>
        <p:nvSpPr>
          <p:cNvPr id="4" name="Text Placeholder 3">
            <a:extLst>
              <a:ext uri="{FF2B5EF4-FFF2-40B4-BE49-F238E27FC236}">
                <a16:creationId xmlns:a16="http://schemas.microsoft.com/office/drawing/2014/main" id="{3696EE82-7763-8FAB-D2C5-EA813F038503}"/>
              </a:ext>
            </a:extLst>
          </p:cNvPr>
          <p:cNvSpPr>
            <a:spLocks noGrp="1"/>
          </p:cNvSpPr>
          <p:nvPr>
            <p:ph type="body" sz="quarter" idx="3"/>
          </p:nvPr>
        </p:nvSpPr>
        <p:spPr>
          <a:xfrm>
            <a:off x="6969859" y="1389336"/>
            <a:ext cx="5183188" cy="823912"/>
          </a:xfrm>
        </p:spPr>
        <p:txBody>
          <a:bodyPr/>
          <a:lstStyle/>
          <a:p>
            <a:r>
              <a:rPr lang="en-US" altLang="en-US" sz="2400" b="1"/>
              <a:t>Medical History</a:t>
            </a:r>
          </a:p>
        </p:txBody>
      </p:sp>
      <p:sp>
        <p:nvSpPr>
          <p:cNvPr id="6" name="Content Placeholder 5">
            <a:extLst>
              <a:ext uri="{FF2B5EF4-FFF2-40B4-BE49-F238E27FC236}">
                <a16:creationId xmlns:a16="http://schemas.microsoft.com/office/drawing/2014/main" id="{B1B7A0F0-0879-F13B-39E7-81CE98929DDF}"/>
              </a:ext>
            </a:extLst>
          </p:cNvPr>
          <p:cNvSpPr>
            <a:spLocks noGrp="1"/>
          </p:cNvSpPr>
          <p:nvPr>
            <p:ph sz="quarter" idx="4"/>
          </p:nvPr>
        </p:nvSpPr>
        <p:spPr>
          <a:xfrm>
            <a:off x="6969859" y="2213248"/>
            <a:ext cx="5183188" cy="3841189"/>
          </a:xfrm>
        </p:spPr>
        <p:txBody>
          <a:bodyPr>
            <a:normAutofit/>
          </a:bodyPr>
          <a:lstStyle/>
          <a:p>
            <a:r>
              <a:rPr lang="en-US" sz="1400"/>
              <a:t>HTN: controlled w/ </a:t>
            </a:r>
            <a:r>
              <a:rPr lang="en-US" sz="1400" err="1"/>
              <a:t>ACEi</a:t>
            </a:r>
            <a:endParaRPr lang="en-US" sz="1400"/>
          </a:p>
          <a:p>
            <a:r>
              <a:rPr lang="en-US" sz="1400"/>
              <a:t>DM: diet controlled</a:t>
            </a:r>
          </a:p>
          <a:p>
            <a:endParaRPr lang="en-US" sz="1400"/>
          </a:p>
        </p:txBody>
      </p:sp>
      <p:sp>
        <p:nvSpPr>
          <p:cNvPr id="5" name="Footer Placeholder 3">
            <a:extLst>
              <a:ext uri="{FF2B5EF4-FFF2-40B4-BE49-F238E27FC236}">
                <a16:creationId xmlns:a16="http://schemas.microsoft.com/office/drawing/2014/main" id="{D9693E40-C101-A210-3089-32971BF7B038}"/>
              </a:ext>
            </a:extLst>
          </p:cNvPr>
          <p:cNvSpPr txBox="1">
            <a:spLocks/>
          </p:cNvSpPr>
          <p:nvPr/>
        </p:nvSpPr>
        <p:spPr>
          <a:xfrm>
            <a:off x="1416735" y="6295334"/>
            <a:ext cx="10651322" cy="361449"/>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err="1"/>
              <a:t>ACEi</a:t>
            </a:r>
            <a:r>
              <a:rPr lang="en-US"/>
              <a:t>, angiotensin-converting enzyme inhibitors; DM, diabetes mellitus; FL, follicular lymphoma; HTN, hypertension.</a:t>
            </a:r>
          </a:p>
        </p:txBody>
      </p:sp>
    </p:spTree>
    <p:extLst>
      <p:ext uri="{BB962C8B-B14F-4D97-AF65-F5344CB8AC3E}">
        <p14:creationId xmlns:p14="http://schemas.microsoft.com/office/powerpoint/2010/main" val="3313158882"/>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E586-4AEA-87EB-BF31-9AB8A23A1646}"/>
              </a:ext>
            </a:extLst>
          </p:cNvPr>
          <p:cNvSpPr>
            <a:spLocks noGrp="1"/>
          </p:cNvSpPr>
          <p:nvPr>
            <p:ph type="title"/>
          </p:nvPr>
        </p:nvSpPr>
        <p:spPr/>
        <p:txBody>
          <a:bodyPr/>
          <a:lstStyle/>
          <a:p>
            <a:r>
              <a:rPr lang="en-US"/>
              <a:t>Case Study Clinical Course</a:t>
            </a:r>
          </a:p>
        </p:txBody>
      </p:sp>
      <p:sp>
        <p:nvSpPr>
          <p:cNvPr id="3" name="Content Placeholder 2">
            <a:extLst>
              <a:ext uri="{FF2B5EF4-FFF2-40B4-BE49-F238E27FC236}">
                <a16:creationId xmlns:a16="http://schemas.microsoft.com/office/drawing/2014/main" id="{27BF1245-FF73-3BCD-3FF6-184A392D1663}"/>
              </a:ext>
            </a:extLst>
          </p:cNvPr>
          <p:cNvSpPr>
            <a:spLocks noGrp="1"/>
          </p:cNvSpPr>
          <p:nvPr>
            <p:ph idx="1"/>
          </p:nvPr>
        </p:nvSpPr>
        <p:spPr/>
        <p:txBody>
          <a:bodyPr>
            <a:normAutofit lnSpcReduction="10000"/>
          </a:bodyPr>
          <a:lstStyle/>
          <a:p>
            <a:r>
              <a:rPr lang="en-US"/>
              <a:t>Initial treatments:</a:t>
            </a:r>
          </a:p>
          <a:p>
            <a:pPr lvl="1"/>
            <a:r>
              <a:rPr lang="en-US"/>
              <a:t>First-line: </a:t>
            </a:r>
            <a:r>
              <a:rPr lang="en-US" err="1"/>
              <a:t>bendamustine</a:t>
            </a:r>
            <a:r>
              <a:rPr lang="en-US"/>
              <a:t>/rituximab</a:t>
            </a:r>
          </a:p>
          <a:p>
            <a:pPr lvl="1">
              <a:lnSpc>
                <a:spcPct val="100000"/>
              </a:lnSpc>
            </a:pPr>
            <a:r>
              <a:rPr lang="en-US"/>
              <a:t>Second-line: lenalidomide/rituximab (R2)</a:t>
            </a:r>
          </a:p>
          <a:p>
            <a:r>
              <a:rPr lang="en-US"/>
              <a:t>Heavily pre-treated patient refractory to both anti-CD20 therapy and an alkylating agent</a:t>
            </a:r>
          </a:p>
          <a:p>
            <a:pPr lvl="1"/>
            <a:r>
              <a:rPr lang="en-US"/>
              <a:t>Timing of disease progression: POD24</a:t>
            </a:r>
          </a:p>
          <a:p>
            <a:r>
              <a:rPr lang="en-US"/>
              <a:t>Assessing response to prior therapy </a:t>
            </a:r>
          </a:p>
          <a:p>
            <a:r>
              <a:rPr lang="en-US"/>
              <a:t>Sequencing appropriate next line of therapy </a:t>
            </a:r>
          </a:p>
          <a:p>
            <a:r>
              <a:rPr lang="en-US"/>
              <a:t>Incorporating patient goals and impact of treatment on QoL</a:t>
            </a:r>
          </a:p>
          <a:p>
            <a:endParaRPr lang="en-US"/>
          </a:p>
        </p:txBody>
      </p:sp>
      <p:sp>
        <p:nvSpPr>
          <p:cNvPr id="4" name="Footer Placeholder 3">
            <a:extLst>
              <a:ext uri="{FF2B5EF4-FFF2-40B4-BE49-F238E27FC236}">
                <a16:creationId xmlns:a16="http://schemas.microsoft.com/office/drawing/2014/main" id="{A1427E34-8E12-504B-E320-2D1ECA593D3C}"/>
              </a:ext>
            </a:extLst>
          </p:cNvPr>
          <p:cNvSpPr txBox="1">
            <a:spLocks/>
          </p:cNvSpPr>
          <p:nvPr/>
        </p:nvSpPr>
        <p:spPr>
          <a:xfrm>
            <a:off x="1416735" y="6295334"/>
            <a:ext cx="10651322" cy="361449"/>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212121"/>
                </a:solidFill>
                <a:cs typeface="Arial" panose="020B0604020202020204" pitchFamily="34" charset="0"/>
              </a:rPr>
              <a:t>POD24, progression of disease within 2 years; </a:t>
            </a:r>
            <a:r>
              <a:rPr lang="en-US"/>
              <a:t>QoL, quality of life.</a:t>
            </a:r>
          </a:p>
        </p:txBody>
      </p:sp>
    </p:spTree>
    <p:extLst>
      <p:ext uri="{BB962C8B-B14F-4D97-AF65-F5344CB8AC3E}">
        <p14:creationId xmlns:p14="http://schemas.microsoft.com/office/powerpoint/2010/main" val="40421128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E586-4AEA-87EB-BF31-9AB8A23A1646}"/>
              </a:ext>
            </a:extLst>
          </p:cNvPr>
          <p:cNvSpPr>
            <a:spLocks noGrp="1"/>
          </p:cNvSpPr>
          <p:nvPr>
            <p:ph type="title"/>
          </p:nvPr>
        </p:nvSpPr>
        <p:spPr/>
        <p:txBody>
          <a:bodyPr/>
          <a:lstStyle/>
          <a:p>
            <a:r>
              <a:rPr lang="en-US"/>
              <a:t>Case Study Audience Question 1</a:t>
            </a:r>
          </a:p>
        </p:txBody>
      </p:sp>
      <p:sp>
        <p:nvSpPr>
          <p:cNvPr id="3" name="Content Placeholder 2">
            <a:extLst>
              <a:ext uri="{FF2B5EF4-FFF2-40B4-BE49-F238E27FC236}">
                <a16:creationId xmlns:a16="http://schemas.microsoft.com/office/drawing/2014/main" id="{27BF1245-FF73-3BCD-3FF6-184A392D1663}"/>
              </a:ext>
            </a:extLst>
          </p:cNvPr>
          <p:cNvSpPr>
            <a:spLocks noGrp="1"/>
          </p:cNvSpPr>
          <p:nvPr>
            <p:ph idx="1"/>
          </p:nvPr>
        </p:nvSpPr>
        <p:spPr/>
        <p:txBody>
          <a:bodyPr>
            <a:normAutofit/>
          </a:bodyPr>
          <a:lstStyle/>
          <a:p>
            <a:pPr marL="0" indent="0">
              <a:spcAft>
                <a:spcPts val="600"/>
              </a:spcAft>
              <a:buNone/>
            </a:pPr>
            <a:r>
              <a:rPr lang="en-US"/>
              <a:t>What third-line therapy would you recommend for this patient?</a:t>
            </a:r>
          </a:p>
          <a:p>
            <a:pPr marL="514350" indent="-514350">
              <a:buFont typeface="+mj-lt"/>
              <a:buAutoNum type="alphaLcParenR"/>
            </a:pPr>
            <a:r>
              <a:rPr lang="en-US"/>
              <a:t>Bispecific antibody therapy (</a:t>
            </a:r>
            <a:r>
              <a:rPr lang="en-US" err="1"/>
              <a:t>epcoritamab</a:t>
            </a:r>
            <a:r>
              <a:rPr lang="en-US"/>
              <a:t>, </a:t>
            </a:r>
            <a:r>
              <a:rPr lang="en-US" err="1"/>
              <a:t>mosunetuzumab</a:t>
            </a:r>
            <a:r>
              <a:rPr lang="en-US"/>
              <a:t>)</a:t>
            </a:r>
          </a:p>
          <a:p>
            <a:pPr marL="514350" indent="-514350">
              <a:buFont typeface="+mj-lt"/>
              <a:buAutoNum type="alphaLcParenR"/>
            </a:pPr>
            <a:r>
              <a:rPr lang="en-US"/>
              <a:t>BTK inhibitor (</a:t>
            </a:r>
            <a:r>
              <a:rPr lang="en-US" err="1"/>
              <a:t>zanubrutinib</a:t>
            </a:r>
            <a:r>
              <a:rPr lang="en-US"/>
              <a:t> + </a:t>
            </a:r>
            <a:r>
              <a:rPr lang="en-US" err="1"/>
              <a:t>obinutzuumab</a:t>
            </a:r>
            <a:r>
              <a:rPr lang="en-US"/>
              <a:t>)</a:t>
            </a:r>
          </a:p>
          <a:p>
            <a:pPr marL="514350" indent="-514350">
              <a:buFont typeface="+mj-lt"/>
              <a:buAutoNum type="alphaLcParenR"/>
            </a:pPr>
            <a:r>
              <a:rPr lang="en-US"/>
              <a:t>CAR T-cell therapy (</a:t>
            </a:r>
            <a:r>
              <a:rPr lang="en-US" err="1"/>
              <a:t>axi-cel</a:t>
            </a:r>
            <a:r>
              <a:rPr lang="en-US"/>
              <a:t>, </a:t>
            </a:r>
            <a:r>
              <a:rPr lang="en-US" err="1"/>
              <a:t>tisa-cel</a:t>
            </a:r>
            <a:r>
              <a:rPr lang="en-US"/>
              <a:t>, </a:t>
            </a:r>
            <a:r>
              <a:rPr lang="en-US" err="1"/>
              <a:t>liso-cel</a:t>
            </a:r>
            <a:r>
              <a:rPr lang="en-US"/>
              <a:t>)</a:t>
            </a:r>
          </a:p>
          <a:p>
            <a:pPr marL="514350" indent="-514350">
              <a:buFont typeface="+mj-lt"/>
              <a:buAutoNum type="alphaLcParenR"/>
            </a:pPr>
            <a:r>
              <a:rPr lang="en-US"/>
              <a:t>EZH2 inhibitor (</a:t>
            </a:r>
            <a:r>
              <a:rPr lang="en-US" err="1"/>
              <a:t>tazemetostat</a:t>
            </a:r>
            <a:r>
              <a:rPr lang="en-US"/>
              <a:t>)</a:t>
            </a:r>
          </a:p>
          <a:p>
            <a:pPr marL="514350" indent="-514350">
              <a:buFont typeface="+mj-lt"/>
              <a:buAutoNum type="alphaLcParenR"/>
            </a:pPr>
            <a:r>
              <a:rPr lang="en-US"/>
              <a:t>Unsure</a:t>
            </a:r>
          </a:p>
          <a:p>
            <a:pPr marL="457200" lvl="1" indent="0">
              <a:buNone/>
            </a:pPr>
            <a:endParaRPr lang="en-US"/>
          </a:p>
        </p:txBody>
      </p:sp>
    </p:spTree>
    <p:extLst>
      <p:ext uri="{BB962C8B-B14F-4D97-AF65-F5344CB8AC3E}">
        <p14:creationId xmlns:p14="http://schemas.microsoft.com/office/powerpoint/2010/main" val="3502532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E586-4AEA-87EB-BF31-9AB8A23A1646}"/>
              </a:ext>
            </a:extLst>
          </p:cNvPr>
          <p:cNvSpPr>
            <a:spLocks noGrp="1"/>
          </p:cNvSpPr>
          <p:nvPr>
            <p:ph type="title"/>
          </p:nvPr>
        </p:nvSpPr>
        <p:spPr/>
        <p:txBody>
          <a:bodyPr>
            <a:normAutofit/>
          </a:bodyPr>
          <a:lstStyle/>
          <a:p>
            <a:r>
              <a:rPr lang="en-US"/>
              <a:t>Case Study Rationale for Best/Correct Answer</a:t>
            </a:r>
          </a:p>
        </p:txBody>
      </p:sp>
      <p:sp>
        <p:nvSpPr>
          <p:cNvPr id="3" name="Content Placeholder 2">
            <a:extLst>
              <a:ext uri="{FF2B5EF4-FFF2-40B4-BE49-F238E27FC236}">
                <a16:creationId xmlns:a16="http://schemas.microsoft.com/office/drawing/2014/main" id="{27BF1245-FF73-3BCD-3FF6-184A392D1663}"/>
              </a:ext>
            </a:extLst>
          </p:cNvPr>
          <p:cNvSpPr>
            <a:spLocks noGrp="1"/>
          </p:cNvSpPr>
          <p:nvPr>
            <p:ph idx="1"/>
          </p:nvPr>
        </p:nvSpPr>
        <p:spPr/>
        <p:txBody>
          <a:bodyPr/>
          <a:lstStyle/>
          <a:p>
            <a:r>
              <a:rPr lang="en-US"/>
              <a:t>Patient chose treatment with bispecific antibody therapy</a:t>
            </a:r>
          </a:p>
          <a:p>
            <a:pPr lvl="1"/>
            <a:r>
              <a:rPr lang="en-US" err="1"/>
              <a:t>Epcoritamab</a:t>
            </a:r>
            <a:r>
              <a:rPr lang="en-US"/>
              <a:t> chosen due to:</a:t>
            </a:r>
          </a:p>
          <a:p>
            <a:pPr lvl="2"/>
            <a:r>
              <a:rPr lang="en-US"/>
              <a:t>POD24</a:t>
            </a:r>
          </a:p>
          <a:p>
            <a:pPr lvl="2"/>
            <a:r>
              <a:rPr lang="en-US"/>
              <a:t>Subcutaneous administration, off the shelf convenience, and time to therapy</a:t>
            </a:r>
          </a:p>
          <a:p>
            <a:pPr lvl="2"/>
            <a:r>
              <a:rPr lang="en-US"/>
              <a:t>Lower rates of CRS and ICANS compared with CAR T-cell therapy</a:t>
            </a:r>
          </a:p>
          <a:p>
            <a:pPr lvl="1"/>
            <a:endParaRPr lang="en-US"/>
          </a:p>
        </p:txBody>
      </p:sp>
      <p:sp>
        <p:nvSpPr>
          <p:cNvPr id="4" name="Text Placeholder 3">
            <a:extLst>
              <a:ext uri="{FF2B5EF4-FFF2-40B4-BE49-F238E27FC236}">
                <a16:creationId xmlns:a16="http://schemas.microsoft.com/office/drawing/2014/main" id="{FFFF0942-5EF0-C62D-99DA-8C86CAAF01EB}"/>
              </a:ext>
            </a:extLst>
          </p:cNvPr>
          <p:cNvSpPr>
            <a:spLocks noGrp="1"/>
          </p:cNvSpPr>
          <p:nvPr>
            <p:ph type="body" sz="quarter" idx="4294967295"/>
          </p:nvPr>
        </p:nvSpPr>
        <p:spPr>
          <a:xfrm>
            <a:off x="1382751" y="6269037"/>
            <a:ext cx="8597900" cy="447675"/>
          </a:xfrm>
        </p:spPr>
        <p:txBody>
          <a:bodyPr/>
          <a:lstStyle/>
          <a:p>
            <a:pPr marL="0" indent="0">
              <a:buNone/>
            </a:pPr>
            <a:r>
              <a:rPr lang="en-US" sz="1000">
                <a:solidFill>
                  <a:srgbClr val="212121"/>
                </a:solidFill>
                <a:cs typeface="Arial" panose="020B0604020202020204" pitchFamily="34" charset="0"/>
              </a:rPr>
              <a:t>CAR, chimeric antigen receptor; CRS, cytokine release syndrome; ICANS, </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immune effector cell-associated neurotoxicity syndrome</a:t>
            </a:r>
            <a:r>
              <a:rPr lang="en-US" sz="1000">
                <a:solidFill>
                  <a:srgbClr val="212121"/>
                </a:solidFill>
                <a:cs typeface="Arial" panose="020B0604020202020204" pitchFamily="34" charset="0"/>
              </a:rPr>
              <a:t>; POD24, progression of disease within 2 years.</a:t>
            </a:r>
            <a:endParaRPr lang="en-US"/>
          </a:p>
        </p:txBody>
      </p:sp>
    </p:spTree>
    <p:extLst>
      <p:ext uri="{BB962C8B-B14F-4D97-AF65-F5344CB8AC3E}">
        <p14:creationId xmlns:p14="http://schemas.microsoft.com/office/powerpoint/2010/main" val="3997528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01620-33E4-ACA1-1CEB-F5BC92C40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BD29E-F046-5EB9-F094-F8A8F5FC4E43}"/>
              </a:ext>
            </a:extLst>
          </p:cNvPr>
          <p:cNvSpPr>
            <a:spLocks noGrp="1"/>
          </p:cNvSpPr>
          <p:nvPr>
            <p:ph type="title"/>
          </p:nvPr>
        </p:nvSpPr>
        <p:spPr/>
        <p:txBody>
          <a:bodyPr/>
          <a:lstStyle/>
          <a:p>
            <a:r>
              <a:rPr lang="en-US"/>
              <a:t>Case Study Clinical Course</a:t>
            </a:r>
          </a:p>
        </p:txBody>
      </p:sp>
      <p:sp>
        <p:nvSpPr>
          <p:cNvPr id="3" name="Content Placeholder 2">
            <a:extLst>
              <a:ext uri="{FF2B5EF4-FFF2-40B4-BE49-F238E27FC236}">
                <a16:creationId xmlns:a16="http://schemas.microsoft.com/office/drawing/2014/main" id="{8CE95C6E-993B-22F4-B446-90B60CAEF76F}"/>
              </a:ext>
            </a:extLst>
          </p:cNvPr>
          <p:cNvSpPr>
            <a:spLocks noGrp="1"/>
          </p:cNvSpPr>
          <p:nvPr>
            <p:ph idx="1"/>
          </p:nvPr>
        </p:nvSpPr>
        <p:spPr/>
        <p:txBody>
          <a:bodyPr>
            <a:normAutofit fontScale="85000" lnSpcReduction="20000"/>
          </a:bodyPr>
          <a:lstStyle/>
          <a:p>
            <a:r>
              <a:rPr lang="en-US"/>
              <a:t>Patient has an initial response to </a:t>
            </a:r>
            <a:r>
              <a:rPr lang="en-US" err="1"/>
              <a:t>epcoritamab</a:t>
            </a:r>
            <a:r>
              <a:rPr lang="en-US"/>
              <a:t> based on palpable nodes</a:t>
            </a:r>
          </a:p>
          <a:p>
            <a:pPr marL="0" indent="0">
              <a:buNone/>
            </a:pPr>
            <a:endParaRPr lang="en-US"/>
          </a:p>
          <a:p>
            <a:r>
              <a:rPr lang="en-US"/>
              <a:t>Despite step-up dosing and pre-/post-administration of dexamethasone, the patient experiences Grade 2 CRS in Cycle 2 after receipt of the 48 mg dose</a:t>
            </a:r>
          </a:p>
          <a:p>
            <a:pPr lvl="1"/>
            <a:r>
              <a:rPr lang="en-US"/>
              <a:t>Temperature 101.1</a:t>
            </a:r>
          </a:p>
          <a:p>
            <a:pPr lvl="1"/>
            <a:r>
              <a:rPr lang="en-US"/>
              <a:t>Hypotension not requiring vasopressors</a:t>
            </a:r>
          </a:p>
          <a:p>
            <a:pPr lvl="1"/>
            <a:r>
              <a:rPr lang="en-US"/>
              <a:t>No oxygen required</a:t>
            </a:r>
          </a:p>
          <a:p>
            <a:pPr lvl="1"/>
            <a:endParaRPr lang="en-US"/>
          </a:p>
          <a:p>
            <a:r>
              <a:rPr lang="en-US"/>
              <a:t>Treatment-related adverse events:</a:t>
            </a:r>
          </a:p>
          <a:p>
            <a:pPr lvl="1"/>
            <a:r>
              <a:rPr lang="en-US"/>
              <a:t>Team-based focus </a:t>
            </a:r>
          </a:p>
          <a:p>
            <a:pPr lvl="1"/>
            <a:r>
              <a:rPr lang="en-US"/>
              <a:t>Spectrum of </a:t>
            </a:r>
            <a:r>
              <a:rPr lang="en-US" err="1"/>
              <a:t>trAEs</a:t>
            </a:r>
            <a:r>
              <a:rPr lang="en-US"/>
              <a:t> for which to prepare  </a:t>
            </a:r>
          </a:p>
          <a:p>
            <a:pPr lvl="1"/>
            <a:endParaRPr lang="en-US"/>
          </a:p>
          <a:p>
            <a:endParaRPr lang="en-US"/>
          </a:p>
        </p:txBody>
      </p:sp>
      <p:sp>
        <p:nvSpPr>
          <p:cNvPr id="4" name="Text Placeholder 3">
            <a:extLst>
              <a:ext uri="{FF2B5EF4-FFF2-40B4-BE49-F238E27FC236}">
                <a16:creationId xmlns:a16="http://schemas.microsoft.com/office/drawing/2014/main" id="{893CBF27-F78B-50F4-754B-25473E699B24}"/>
              </a:ext>
            </a:extLst>
          </p:cNvPr>
          <p:cNvSpPr txBox="1">
            <a:spLocks/>
          </p:cNvSpPr>
          <p:nvPr/>
        </p:nvSpPr>
        <p:spPr>
          <a:xfrm>
            <a:off x="1382751" y="6269037"/>
            <a:ext cx="8597900" cy="447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000">
                <a:solidFill>
                  <a:srgbClr val="212121"/>
                </a:solidFill>
              </a:rPr>
              <a:t>CRS, cytokine release syndrome; </a:t>
            </a:r>
            <a:r>
              <a:rPr lang="en-US" sz="1000" err="1">
                <a:solidFill>
                  <a:srgbClr val="212121"/>
                </a:solidFill>
              </a:rPr>
              <a:t>trAE</a:t>
            </a:r>
            <a:r>
              <a:rPr lang="en-US" sz="1000">
                <a:solidFill>
                  <a:srgbClr val="212121"/>
                </a:solidFill>
              </a:rPr>
              <a:t>, treatment-related adverse event.</a:t>
            </a:r>
            <a:endParaRPr lang="en-US"/>
          </a:p>
        </p:txBody>
      </p:sp>
    </p:spTree>
    <p:extLst>
      <p:ext uri="{BB962C8B-B14F-4D97-AF65-F5344CB8AC3E}">
        <p14:creationId xmlns:p14="http://schemas.microsoft.com/office/powerpoint/2010/main" val="263523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BA4928-C0DA-74B4-8986-9B0D9094AC79}"/>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3A3731E1-92E1-41F0-AFFC-C5E9BCFD23B2}"/>
              </a:ext>
            </a:extLst>
          </p:cNvPr>
          <p:cNvSpPr>
            <a:spLocks noGrp="1"/>
          </p:cNvSpPr>
          <p:nvPr>
            <p:ph sz="half" idx="1"/>
          </p:nvPr>
        </p:nvSpPr>
        <p:spPr/>
        <p:txBody>
          <a:bodyPr vert="horz" lIns="91440" tIns="45720" rIns="91440" bIns="45720" rtlCol="0" anchor="t">
            <a:noAutofit/>
          </a:bodyPr>
          <a:lstStyle/>
          <a:p>
            <a:pPr>
              <a:buFont typeface="Arial" panose="020B0604020202020204" pitchFamily="34" charset="0"/>
              <a:buChar char="•"/>
            </a:pPr>
            <a:r>
              <a:rPr lang="en-US" sz="2400"/>
              <a:t>Follicular lymphoma is the most common indolent lymphoma in the US and Western Europe, accounting for approximately 22% of all cases of Non-Hodgkin Lymphoma</a:t>
            </a:r>
          </a:p>
          <a:p>
            <a:pPr>
              <a:buFont typeface="Arial" panose="020B0604020202020204" pitchFamily="34" charset="0"/>
              <a:buChar char="•"/>
            </a:pPr>
            <a:r>
              <a:rPr lang="en-US" sz="2400"/>
              <a:t>Currently, the disease is incurable with variable patient disease courses and outcomes</a:t>
            </a:r>
          </a:p>
          <a:p>
            <a:pPr>
              <a:buFont typeface="Arial" panose="020B0604020202020204" pitchFamily="34" charset="0"/>
              <a:buChar char="•"/>
            </a:pPr>
            <a:r>
              <a:rPr lang="en-US" sz="2400">
                <a:latin typeface="Arial"/>
                <a:cs typeface="Arial"/>
              </a:rPr>
              <a:t>There are several viable frontline options but currently no clear standard of care </a:t>
            </a:r>
          </a:p>
        </p:txBody>
      </p:sp>
      <p:sp>
        <p:nvSpPr>
          <p:cNvPr id="2" name="Content Placeholder 1">
            <a:extLst>
              <a:ext uri="{FF2B5EF4-FFF2-40B4-BE49-F238E27FC236}">
                <a16:creationId xmlns:a16="http://schemas.microsoft.com/office/drawing/2014/main" id="{91D50BF0-1C62-78B7-8137-DA97C08D8389}"/>
              </a:ext>
            </a:extLst>
          </p:cNvPr>
          <p:cNvSpPr>
            <a:spLocks noGrp="1"/>
          </p:cNvSpPr>
          <p:nvPr>
            <p:ph sz="half" idx="2"/>
          </p:nvPr>
        </p:nvSpPr>
        <p:spPr/>
        <p:txBody>
          <a:bodyPr/>
          <a:lstStyle/>
          <a:p>
            <a:pPr>
              <a:buFont typeface="Arial" panose="020B0604020202020204" pitchFamily="34" charset="0"/>
              <a:buChar char="•"/>
            </a:pPr>
            <a:r>
              <a:rPr lang="en-US" sz="2400"/>
              <a:t>Successive lines of therapy result in diminished returns, and outcomes are worse for patients who relapse within 24 months of chemoimmunotherapy </a:t>
            </a:r>
          </a:p>
          <a:p>
            <a:pPr>
              <a:buFont typeface="Arial" panose="020B0604020202020204" pitchFamily="34" charset="0"/>
              <a:buChar char="•"/>
            </a:pPr>
            <a:r>
              <a:rPr lang="en-US" sz="2400"/>
              <a:t>Novel agents have moved to the forefront of options in relapsed/refractory (R/R) disease</a:t>
            </a:r>
          </a:p>
          <a:p>
            <a:endParaRPr lang="en-US"/>
          </a:p>
        </p:txBody>
      </p:sp>
    </p:spTree>
    <p:extLst>
      <p:ext uri="{BB962C8B-B14F-4D97-AF65-F5344CB8AC3E}">
        <p14:creationId xmlns:p14="http://schemas.microsoft.com/office/powerpoint/2010/main" val="4593369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63333-F32A-1555-BFA8-C0399750C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43A37-4D4C-071D-4F76-AA9CD495C0F8}"/>
              </a:ext>
            </a:extLst>
          </p:cNvPr>
          <p:cNvSpPr>
            <a:spLocks noGrp="1"/>
          </p:cNvSpPr>
          <p:nvPr>
            <p:ph type="title"/>
          </p:nvPr>
        </p:nvSpPr>
        <p:spPr/>
        <p:txBody>
          <a:bodyPr/>
          <a:lstStyle/>
          <a:p>
            <a:r>
              <a:rPr lang="en-US"/>
              <a:t>Case Study Audience Question 2</a:t>
            </a:r>
          </a:p>
        </p:txBody>
      </p:sp>
      <p:sp>
        <p:nvSpPr>
          <p:cNvPr id="3" name="Content Placeholder 2">
            <a:extLst>
              <a:ext uri="{FF2B5EF4-FFF2-40B4-BE49-F238E27FC236}">
                <a16:creationId xmlns:a16="http://schemas.microsoft.com/office/drawing/2014/main" id="{C096582F-0A04-E7F9-759B-98AB3E269263}"/>
              </a:ext>
            </a:extLst>
          </p:cNvPr>
          <p:cNvSpPr>
            <a:spLocks noGrp="1"/>
          </p:cNvSpPr>
          <p:nvPr>
            <p:ph idx="1"/>
          </p:nvPr>
        </p:nvSpPr>
        <p:spPr/>
        <p:txBody>
          <a:bodyPr/>
          <a:lstStyle/>
          <a:p>
            <a:r>
              <a:rPr lang="en-US"/>
              <a:t>In addition to giving IV fluids, how would you manage this patient now?</a:t>
            </a:r>
          </a:p>
          <a:p>
            <a:pPr marL="971550" lvl="1" indent="-514350">
              <a:buFont typeface="+mj-lt"/>
              <a:buAutoNum type="alphaLcParenR"/>
            </a:pPr>
            <a:r>
              <a:rPr lang="en-US"/>
              <a:t>Admit to the hospital </a:t>
            </a:r>
          </a:p>
          <a:p>
            <a:pPr marL="971550" lvl="1" indent="-514350">
              <a:buFont typeface="+mj-lt"/>
              <a:buAutoNum type="alphaLcParenR"/>
            </a:pPr>
            <a:r>
              <a:rPr lang="en-US"/>
              <a:t>Monitor at home and have the patient come in if symptoms fail to resolve</a:t>
            </a:r>
          </a:p>
          <a:p>
            <a:pPr marL="971550" lvl="1" indent="-514350">
              <a:buFont typeface="+mj-lt"/>
              <a:buAutoNum type="alphaLcParenR"/>
            </a:pPr>
            <a:r>
              <a:rPr lang="en-US"/>
              <a:t>Administer tocilizumab</a:t>
            </a:r>
          </a:p>
          <a:p>
            <a:pPr marL="971550" lvl="1" indent="-514350">
              <a:buFont typeface="+mj-lt"/>
              <a:buAutoNum type="alphaLcParenR"/>
            </a:pPr>
            <a:r>
              <a:rPr lang="en-US"/>
              <a:t>Provide anti-pyretic in clinic and monitor</a:t>
            </a:r>
          </a:p>
          <a:p>
            <a:pPr marL="971550" lvl="1" indent="-514350">
              <a:buFont typeface="+mj-lt"/>
              <a:buAutoNum type="alphaLcParenR"/>
            </a:pPr>
            <a:r>
              <a:rPr lang="en-US"/>
              <a:t>Unsure</a:t>
            </a:r>
          </a:p>
        </p:txBody>
      </p:sp>
      <p:sp>
        <p:nvSpPr>
          <p:cNvPr id="4" name="Text Placeholder 3">
            <a:extLst>
              <a:ext uri="{FF2B5EF4-FFF2-40B4-BE49-F238E27FC236}">
                <a16:creationId xmlns:a16="http://schemas.microsoft.com/office/drawing/2014/main" id="{6130131E-DA1F-000F-122F-7ADEE3BB6E9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4345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DD2F3-936C-5ACF-9B49-21644D598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5C652-3A82-B664-5E02-801A84539661}"/>
              </a:ext>
            </a:extLst>
          </p:cNvPr>
          <p:cNvSpPr>
            <a:spLocks noGrp="1"/>
          </p:cNvSpPr>
          <p:nvPr>
            <p:ph type="title"/>
          </p:nvPr>
        </p:nvSpPr>
        <p:spPr/>
        <p:txBody>
          <a:bodyPr>
            <a:normAutofit/>
          </a:bodyPr>
          <a:lstStyle/>
          <a:p>
            <a:r>
              <a:rPr lang="en-US"/>
              <a:t>Case Study Conclusion</a:t>
            </a:r>
          </a:p>
        </p:txBody>
      </p:sp>
      <p:sp>
        <p:nvSpPr>
          <p:cNvPr id="3" name="Content Placeholder 2">
            <a:extLst>
              <a:ext uri="{FF2B5EF4-FFF2-40B4-BE49-F238E27FC236}">
                <a16:creationId xmlns:a16="http://schemas.microsoft.com/office/drawing/2014/main" id="{9B1D6DD4-9B7D-D760-0057-A8C08F8DD6AA}"/>
              </a:ext>
            </a:extLst>
          </p:cNvPr>
          <p:cNvSpPr>
            <a:spLocks noGrp="1"/>
          </p:cNvSpPr>
          <p:nvPr>
            <p:ph idx="1"/>
          </p:nvPr>
        </p:nvSpPr>
        <p:spPr/>
        <p:txBody>
          <a:bodyPr/>
          <a:lstStyle/>
          <a:p>
            <a:r>
              <a:rPr lang="en-US"/>
              <a:t>Appropriate identification of CRS and grade</a:t>
            </a:r>
          </a:p>
          <a:p>
            <a:r>
              <a:rPr lang="en-US"/>
              <a:t>Appropriate management strategies to address AEs </a:t>
            </a:r>
          </a:p>
          <a:p>
            <a:r>
              <a:rPr lang="en-US"/>
              <a:t>Administer tocilizumab when appropriate</a:t>
            </a:r>
          </a:p>
          <a:p>
            <a:r>
              <a:rPr lang="en-US"/>
              <a:t>Appropriate utilization of corticosteroids and anti-</a:t>
            </a:r>
            <a:r>
              <a:rPr lang="en-US" err="1"/>
              <a:t>pyretics</a:t>
            </a:r>
            <a:r>
              <a:rPr lang="en-US"/>
              <a:t> to reduce hospital admissions when possible </a:t>
            </a:r>
          </a:p>
          <a:p>
            <a:r>
              <a:rPr lang="en-US"/>
              <a:t>When CRS symptoms are resolved, resume pre-medication with dexamethasone and </a:t>
            </a:r>
            <a:r>
              <a:rPr lang="en-US" err="1"/>
              <a:t>epcoritamab</a:t>
            </a:r>
            <a:r>
              <a:rPr lang="en-US"/>
              <a:t> at 48 mg dose</a:t>
            </a:r>
          </a:p>
          <a:p>
            <a:endParaRPr lang="en-US"/>
          </a:p>
          <a:p>
            <a:endParaRPr lang="en-US"/>
          </a:p>
        </p:txBody>
      </p:sp>
      <p:sp>
        <p:nvSpPr>
          <p:cNvPr id="4" name="Text Placeholder 3">
            <a:extLst>
              <a:ext uri="{FF2B5EF4-FFF2-40B4-BE49-F238E27FC236}">
                <a16:creationId xmlns:a16="http://schemas.microsoft.com/office/drawing/2014/main" id="{580257E2-B697-460A-CB0C-8FE645484A4F}"/>
              </a:ext>
            </a:extLst>
          </p:cNvPr>
          <p:cNvSpPr>
            <a:spLocks noGrp="1"/>
          </p:cNvSpPr>
          <p:nvPr>
            <p:ph type="body" sz="quarter" idx="12"/>
          </p:nvPr>
        </p:nvSpPr>
        <p:spPr/>
        <p:txBody>
          <a:bodyPr/>
          <a:lstStyle/>
          <a:p>
            <a:r>
              <a:rPr lang="en-US">
                <a:solidFill>
                  <a:schemeClr val="tx1"/>
                </a:solidFill>
              </a:rPr>
              <a:t>AE, adverse event; CRS, cytokine release syndrome.</a:t>
            </a:r>
          </a:p>
        </p:txBody>
      </p:sp>
    </p:spTree>
    <p:extLst>
      <p:ext uri="{BB962C8B-B14F-4D97-AF65-F5344CB8AC3E}">
        <p14:creationId xmlns:p14="http://schemas.microsoft.com/office/powerpoint/2010/main" val="18698301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BC07-A9E6-279F-7946-14754771E1CD}"/>
            </a:ext>
          </a:extLst>
        </p:cNvPr>
        <p:cNvGrpSpPr/>
        <p:nvPr/>
      </p:nvGrpSpPr>
      <p:grpSpPr>
        <a:xfrm>
          <a:off x="0" y="0"/>
          <a:ext cx="0" cy="0"/>
          <a:chOff x="0" y="0"/>
          <a:chExt cx="0" cy="0"/>
        </a:xfrm>
      </p:grpSpPr>
      <p:pic>
        <p:nvPicPr>
          <p:cNvPr id="5" name="Picture 4" descr="A close-up of a colorful structure&#10;&#10;AI-generated content may be incorrect.">
            <a:extLst>
              <a:ext uri="{FF2B5EF4-FFF2-40B4-BE49-F238E27FC236}">
                <a16:creationId xmlns:a16="http://schemas.microsoft.com/office/drawing/2014/main" id="{994314D1-F41B-2C7A-32C1-B3558EA6031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904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CEA9-0ADF-43AA-B9BE-FBC3069722DD}"/>
              </a:ext>
            </a:extLst>
          </p:cNvPr>
          <p:cNvSpPr>
            <a:spLocks noGrp="1"/>
          </p:cNvSpPr>
          <p:nvPr>
            <p:ph type="title"/>
          </p:nvPr>
        </p:nvSpPr>
        <p:spPr>
          <a:xfrm>
            <a:off x="838200" y="365126"/>
            <a:ext cx="10515600" cy="849466"/>
          </a:xfrm>
        </p:spPr>
        <p:txBody>
          <a:bodyPr>
            <a:normAutofit/>
          </a:bodyPr>
          <a:lstStyle/>
          <a:p>
            <a:r>
              <a:rPr lang="en-US"/>
              <a:t>Treatment by Era and by Line of Therapy</a:t>
            </a:r>
          </a:p>
        </p:txBody>
      </p:sp>
      <p:pic>
        <p:nvPicPr>
          <p:cNvPr id="8" name="Content Placeholder 7">
            <a:extLst>
              <a:ext uri="{FF2B5EF4-FFF2-40B4-BE49-F238E27FC236}">
                <a16:creationId xmlns:a16="http://schemas.microsoft.com/office/drawing/2014/main" id="{79B1C9AF-3E52-40DF-9D01-64885C47B239}"/>
              </a:ext>
            </a:extLst>
          </p:cNvPr>
          <p:cNvPicPr>
            <a:picLocks noGrp="1" noChangeAspect="1"/>
          </p:cNvPicPr>
          <p:nvPr>
            <p:ph idx="4294967295"/>
          </p:nvPr>
        </p:nvPicPr>
        <p:blipFill rotWithShape="1">
          <a:blip r:embed="rId3">
            <a:lum bright="-1000" contrast="15000"/>
          </a:blip>
          <a:srcRect l="3853"/>
          <a:stretch/>
        </p:blipFill>
        <p:spPr>
          <a:xfrm>
            <a:off x="7059736" y="1230800"/>
            <a:ext cx="4406900" cy="4246563"/>
          </a:xfrm>
          <a:prstGeom prst="rect">
            <a:avLst/>
          </a:prstGeom>
        </p:spPr>
      </p:pic>
      <p:grpSp>
        <p:nvGrpSpPr>
          <p:cNvPr id="4" name="Group 3">
            <a:extLst>
              <a:ext uri="{FF2B5EF4-FFF2-40B4-BE49-F238E27FC236}">
                <a16:creationId xmlns:a16="http://schemas.microsoft.com/office/drawing/2014/main" id="{729C454E-DE3D-43CA-B70E-A8B2E2C3250F}"/>
              </a:ext>
            </a:extLst>
          </p:cNvPr>
          <p:cNvGrpSpPr/>
          <p:nvPr/>
        </p:nvGrpSpPr>
        <p:grpSpPr>
          <a:xfrm>
            <a:off x="725365" y="1327198"/>
            <a:ext cx="5861362" cy="3878031"/>
            <a:chOff x="1028048" y="1982404"/>
            <a:chExt cx="8555670" cy="5171183"/>
          </a:xfrm>
        </p:grpSpPr>
        <p:pic>
          <p:nvPicPr>
            <p:cNvPr id="5" name="Picture 4" descr="Screen Shot 2017-05-04 at 10.02.38 AM.png">
              <a:extLst>
                <a:ext uri="{FF2B5EF4-FFF2-40B4-BE49-F238E27FC236}">
                  <a16:creationId xmlns:a16="http://schemas.microsoft.com/office/drawing/2014/main" id="{61AF32BB-4103-4A88-ADD3-A7679F5142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145" y="1982404"/>
              <a:ext cx="7731573" cy="5171183"/>
            </a:xfrm>
            <a:prstGeom prst="rect">
              <a:avLst/>
            </a:prstGeom>
          </p:spPr>
        </p:pic>
        <p:sp>
          <p:nvSpPr>
            <p:cNvPr id="6" name="TextBox 5">
              <a:extLst>
                <a:ext uri="{FF2B5EF4-FFF2-40B4-BE49-F238E27FC236}">
                  <a16:creationId xmlns:a16="http://schemas.microsoft.com/office/drawing/2014/main" id="{7B43F679-E15E-453C-A81B-60A749442F83}"/>
                </a:ext>
              </a:extLst>
            </p:cNvPr>
            <p:cNvSpPr txBox="1"/>
            <p:nvPr/>
          </p:nvSpPr>
          <p:spPr>
            <a:xfrm rot="16200000">
              <a:off x="56802" y="3858018"/>
              <a:ext cx="2481595" cy="539104"/>
            </a:xfrm>
            <a:prstGeom prst="rect">
              <a:avLst/>
            </a:prstGeom>
            <a:noFill/>
          </p:spPr>
          <p:txBody>
            <a:bodyPr wrap="square" rtlCol="0">
              <a:spAutoFit/>
            </a:bodyPr>
            <a:lstStyle/>
            <a:p>
              <a:r>
                <a:rPr lang="en-US" sz="1800"/>
                <a:t>Overall Survival</a:t>
              </a:r>
            </a:p>
          </p:txBody>
        </p:sp>
      </p:grpSp>
      <p:sp>
        <p:nvSpPr>
          <p:cNvPr id="7" name="TextBox 6">
            <a:extLst>
              <a:ext uri="{FF2B5EF4-FFF2-40B4-BE49-F238E27FC236}">
                <a16:creationId xmlns:a16="http://schemas.microsoft.com/office/drawing/2014/main" id="{213C27E9-F2B3-4A83-BA54-FB10012C6E11}"/>
              </a:ext>
            </a:extLst>
          </p:cNvPr>
          <p:cNvSpPr txBox="1"/>
          <p:nvPr/>
        </p:nvSpPr>
        <p:spPr>
          <a:xfrm>
            <a:off x="1392110" y="5477363"/>
            <a:ext cx="5822882" cy="430887"/>
          </a:xfrm>
          <a:prstGeom prst="rect">
            <a:avLst/>
          </a:prstGeom>
          <a:noFill/>
        </p:spPr>
        <p:txBody>
          <a:bodyPr wrap="square" rtlCol="0">
            <a:spAutoFit/>
          </a:bodyPr>
          <a:lstStyle/>
          <a:p>
            <a:r>
              <a:rPr lang="en-US" sz="1100" b="1">
                <a:solidFill>
                  <a:srgbClr val="FF0000"/>
                </a:solidFill>
              </a:rPr>
              <a:t>Era 1: Pre-Anthracycline (1960-1975)  </a:t>
            </a:r>
            <a:r>
              <a:rPr lang="en-US" sz="1100" b="1">
                <a:solidFill>
                  <a:schemeClr val="accent3"/>
                </a:solidFill>
              </a:rPr>
              <a:t>Era 2: Anthracycline (1976-1986)</a:t>
            </a:r>
          </a:p>
          <a:p>
            <a:r>
              <a:rPr lang="en-US" sz="1100" b="1">
                <a:solidFill>
                  <a:schemeClr val="accent6">
                    <a:lumMod val="75000"/>
                  </a:schemeClr>
                </a:solidFill>
              </a:rPr>
              <a:t>Era 3: Aggressive Chemo/Purine Analogs (1987-1996)  </a:t>
            </a:r>
            <a:r>
              <a:rPr lang="en-US" sz="1100" b="1"/>
              <a:t>Era 4: Rituximab (1996-2003</a:t>
            </a:r>
            <a:r>
              <a:rPr lang="en-US" sz="900" b="1"/>
              <a:t>)</a:t>
            </a:r>
          </a:p>
        </p:txBody>
      </p:sp>
      <p:sp>
        <p:nvSpPr>
          <p:cNvPr id="9" name="TextBox 8">
            <a:extLst>
              <a:ext uri="{FF2B5EF4-FFF2-40B4-BE49-F238E27FC236}">
                <a16:creationId xmlns:a16="http://schemas.microsoft.com/office/drawing/2014/main" id="{2A8EEE98-7D33-412E-BB14-B360E2797825}"/>
              </a:ext>
            </a:extLst>
          </p:cNvPr>
          <p:cNvSpPr txBox="1"/>
          <p:nvPr/>
        </p:nvSpPr>
        <p:spPr>
          <a:xfrm>
            <a:off x="1392110" y="6180384"/>
            <a:ext cx="8517433" cy="400110"/>
          </a:xfrm>
          <a:prstGeom prst="rect">
            <a:avLst/>
          </a:prstGeom>
          <a:noFill/>
        </p:spPr>
        <p:txBody>
          <a:bodyPr wrap="square" rtlCol="0">
            <a:spAutoFit/>
          </a:bodyPr>
          <a:lstStyle/>
          <a:p>
            <a:r>
              <a:rPr lang="en-US" sz="1000" b="0" i="0">
                <a:solidFill>
                  <a:srgbClr val="212121"/>
                </a:solidFill>
                <a:effectLst/>
                <a:cs typeface="Arial" panose="020B0604020202020204" pitchFamily="34" charset="0"/>
              </a:rPr>
              <a:t>Chemo, chemotherapy; OS, overall survival.</a:t>
            </a:r>
            <a:br>
              <a:rPr lang="en-US" sz="1000" b="0" i="0">
                <a:solidFill>
                  <a:srgbClr val="212121"/>
                </a:solidFill>
                <a:effectLst/>
                <a:cs typeface="Arial" panose="020B0604020202020204" pitchFamily="34" charset="0"/>
              </a:rPr>
            </a:br>
            <a:r>
              <a:rPr lang="en-US" sz="1000" b="0" i="0">
                <a:solidFill>
                  <a:srgbClr val="212121"/>
                </a:solidFill>
                <a:effectLst/>
                <a:cs typeface="Arial" panose="020B0604020202020204" pitchFamily="34" charset="0"/>
              </a:rPr>
              <a:t>Link BK, et al. </a:t>
            </a:r>
            <a:r>
              <a:rPr lang="en-US" sz="1000" b="0" i="1">
                <a:solidFill>
                  <a:srgbClr val="212121"/>
                </a:solidFill>
                <a:effectLst/>
                <a:cs typeface="Arial" panose="020B0604020202020204" pitchFamily="34" charset="0"/>
              </a:rPr>
              <a:t>Br J </a:t>
            </a:r>
            <a:r>
              <a:rPr lang="en-US" sz="1000" b="0" i="1" err="1">
                <a:solidFill>
                  <a:srgbClr val="212121"/>
                </a:solidFill>
                <a:effectLst/>
                <a:cs typeface="Arial" panose="020B0604020202020204" pitchFamily="34" charset="0"/>
              </a:rPr>
              <a:t>Haematol</a:t>
            </a:r>
            <a:r>
              <a:rPr lang="en-US" sz="1000" b="0" i="0">
                <a:solidFill>
                  <a:srgbClr val="212121"/>
                </a:solidFill>
                <a:effectLst/>
                <a:cs typeface="Arial" panose="020B0604020202020204" pitchFamily="34" charset="0"/>
              </a:rPr>
              <a:t>. 2019;184(4):660-663. Rivas-Delgado A, et al. </a:t>
            </a:r>
            <a:r>
              <a:rPr lang="en-US" sz="1000" b="0" i="1">
                <a:solidFill>
                  <a:srgbClr val="212121"/>
                </a:solidFill>
                <a:effectLst/>
                <a:cs typeface="Arial" panose="020B0604020202020204" pitchFamily="34" charset="0"/>
              </a:rPr>
              <a:t>J </a:t>
            </a:r>
            <a:r>
              <a:rPr lang="en-US" sz="1000" b="0" i="1" err="1">
                <a:solidFill>
                  <a:srgbClr val="212121"/>
                </a:solidFill>
                <a:effectLst/>
                <a:cs typeface="Arial" panose="020B0604020202020204" pitchFamily="34" charset="0"/>
              </a:rPr>
              <a:t>Haematol</a:t>
            </a:r>
            <a:r>
              <a:rPr lang="en-US" sz="1000" b="0" i="0">
                <a:solidFill>
                  <a:srgbClr val="212121"/>
                </a:solidFill>
                <a:effectLst/>
                <a:cs typeface="Arial" panose="020B0604020202020204" pitchFamily="34" charset="0"/>
              </a:rPr>
              <a:t>. 2019;184(5):753-759. </a:t>
            </a:r>
            <a:endParaRPr lang="en-US" sz="1000">
              <a:cs typeface="Arial" panose="020B0604020202020204" pitchFamily="34" charset="0"/>
            </a:endParaRPr>
          </a:p>
        </p:txBody>
      </p:sp>
    </p:spTree>
    <p:extLst>
      <p:ext uri="{BB962C8B-B14F-4D97-AF65-F5344CB8AC3E}">
        <p14:creationId xmlns:p14="http://schemas.microsoft.com/office/powerpoint/2010/main" val="146697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3400-2A90-413F-ADCA-213288F22178}"/>
              </a:ext>
            </a:extLst>
          </p:cNvPr>
          <p:cNvSpPr>
            <a:spLocks noGrp="1"/>
          </p:cNvSpPr>
          <p:nvPr>
            <p:ph type="title"/>
          </p:nvPr>
        </p:nvSpPr>
        <p:spPr/>
        <p:txBody>
          <a:bodyPr/>
          <a:lstStyle/>
          <a:p>
            <a:r>
              <a:rPr lang="en-US"/>
              <a:t>POD24/Transformation</a:t>
            </a:r>
          </a:p>
        </p:txBody>
      </p:sp>
      <p:sp>
        <p:nvSpPr>
          <p:cNvPr id="8" name="Content Placeholder 2">
            <a:extLst>
              <a:ext uri="{FF2B5EF4-FFF2-40B4-BE49-F238E27FC236}">
                <a16:creationId xmlns:a16="http://schemas.microsoft.com/office/drawing/2014/main" id="{44499F4B-B1D0-9736-BB09-E394E9DDED75}"/>
              </a:ext>
            </a:extLst>
          </p:cNvPr>
          <p:cNvSpPr>
            <a:spLocks noGrp="1"/>
          </p:cNvSpPr>
          <p:nvPr>
            <p:ph idx="1"/>
          </p:nvPr>
        </p:nvSpPr>
        <p:spPr/>
        <p:txBody>
          <a:bodyPr>
            <a:normAutofit/>
          </a:bodyPr>
          <a:lstStyle/>
          <a:p>
            <a:r>
              <a:rPr lang="en-US" sz="2400"/>
              <a:t>Despite worsening outcomes with subsequent therapy, most patients with FL will live a considerable amount of time with disease</a:t>
            </a:r>
          </a:p>
          <a:p>
            <a:r>
              <a:rPr lang="en-US" sz="2400"/>
              <a:t>This does not appear to be the case with those who relapse early (within 24 months following first-line chemo-immunotherapy)</a:t>
            </a:r>
          </a:p>
          <a:p>
            <a:r>
              <a:rPr lang="en-US" sz="2400"/>
              <a:t>Patients who fall into the POD24 category tend to have worse outcomes with subsequent therapies and shortened overall survival, irrespective of the front-line therapy received</a:t>
            </a:r>
          </a:p>
          <a:p>
            <a:endParaRPr lang="en-US" sz="2400"/>
          </a:p>
        </p:txBody>
      </p:sp>
      <p:sp>
        <p:nvSpPr>
          <p:cNvPr id="3" name="TextBox 2">
            <a:extLst>
              <a:ext uri="{FF2B5EF4-FFF2-40B4-BE49-F238E27FC236}">
                <a16:creationId xmlns:a16="http://schemas.microsoft.com/office/drawing/2014/main" id="{76398D87-873A-35D2-CCCD-45CB3C89D5C0}"/>
              </a:ext>
            </a:extLst>
          </p:cNvPr>
          <p:cNvSpPr txBox="1"/>
          <p:nvPr/>
        </p:nvSpPr>
        <p:spPr>
          <a:xfrm>
            <a:off x="1392110" y="6291228"/>
            <a:ext cx="8517433" cy="246221"/>
          </a:xfrm>
          <a:prstGeom prst="rect">
            <a:avLst/>
          </a:prstGeom>
          <a:noFill/>
        </p:spPr>
        <p:txBody>
          <a:bodyPr wrap="square" rtlCol="0">
            <a:spAutoFit/>
          </a:bodyPr>
          <a:lstStyle/>
          <a:p>
            <a:r>
              <a:rPr lang="en-US" sz="1000">
                <a:solidFill>
                  <a:srgbClr val="212121"/>
                </a:solidFill>
                <a:cs typeface="Arial" panose="020B0604020202020204" pitchFamily="34" charset="0"/>
              </a:rPr>
              <a:t>FL, follicular lymphoma; POD24, progression of disease within 2 years.</a:t>
            </a:r>
            <a:endParaRPr lang="en-US" sz="1000">
              <a:cs typeface="Arial" panose="020B0604020202020204" pitchFamily="34" charset="0"/>
            </a:endParaRPr>
          </a:p>
        </p:txBody>
      </p:sp>
    </p:spTree>
    <p:extLst>
      <p:ext uri="{BB962C8B-B14F-4D97-AF65-F5344CB8AC3E}">
        <p14:creationId xmlns:p14="http://schemas.microsoft.com/office/powerpoint/2010/main" val="2424308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XIS_ActivityPresentation2024">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IS_ActivityPresentation2024" id="{6F6C021C-CE50-354E-B3B0-44C0FE775F31}" vid="{62888F54-133E-2B4C-9AE7-C9F04E69482A}"/>
    </a:ext>
  </a:extLst>
</a:theme>
</file>

<file path=ppt/theme/theme3.xml><?xml version="1.0" encoding="utf-8"?>
<a:theme xmlns:a="http://schemas.openxmlformats.org/drawingml/2006/main" name="AXIS Theme">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IS Theme" id="{59DBB999-D083-42BD-B3F5-E50F9A7BD85C}" vid="{B8AC45E8-6289-4B38-9425-DCFB06D6FF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8E426CF2B61648A7F3CBC827209A36" ma:contentTypeVersion="19" ma:contentTypeDescription="Create a new document." ma:contentTypeScope="" ma:versionID="648c5a62f1c752bc8ae3964f0daebce7">
  <xsd:schema xmlns:xsd="http://www.w3.org/2001/XMLSchema" xmlns:xs="http://www.w3.org/2001/XMLSchema" xmlns:p="http://schemas.microsoft.com/office/2006/metadata/properties" xmlns:ns1="http://schemas.microsoft.com/sharepoint/v3" xmlns:ns2="3e3b0376-e8b9-4908-bff9-700406eddda5" xmlns:ns3="6d36001d-906c-42d8-9280-446ac03b1c48" targetNamespace="http://schemas.microsoft.com/office/2006/metadata/properties" ma:root="true" ma:fieldsID="7222ebb294b4fdf472951340ae309d5e" ns1:_="" ns2:_="" ns3:_="">
    <xsd:import namespace="http://schemas.microsoft.com/sharepoint/v3"/>
    <xsd:import namespace="3e3b0376-e8b9-4908-bff9-700406eddda5"/>
    <xsd:import namespace="6d36001d-906c-42d8-9280-446ac03b1c48"/>
    <xsd:element name="properties">
      <xsd:complexType>
        <xsd:sequence>
          <xsd:element name="documentManagement">
            <xsd:complexType>
              <xsd:all>
                <xsd:element ref="ns2:h17b8e17546742428aecc4bb79eff81d" minOccurs="0"/>
                <xsd:element ref="ns3:TaxCatchAll" minOccurs="0"/>
                <xsd:element ref="ns2:TaxCatchAllLabel" minOccurs="0"/>
                <xsd:element ref="ns1:DocumentSetDescription" minOccurs="0"/>
                <xsd:element ref="ns2:Client_x0020_Name" minOccurs="0"/>
                <xsd:element ref="ns2:Brand_x0020_Name" minOccurs="0"/>
                <xsd:element ref="ns2:jb4291d51d504da0b34e0839496c2755" minOccurs="0"/>
                <xsd:element ref="ns2:Opportunity_x0020_Number_x0020_"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SharedWithUsers" minOccurs="0"/>
                <xsd:element ref="ns2:SharedWithDetails" minOccurs="0"/>
                <xsd:element ref="ns2:lcf76f155ced4ddcb4097134ff3c332f" minOccurs="0"/>
                <xsd:element ref="ns2:MediaServiceOCR" minOccurs="0"/>
                <xsd:element ref="ns2:MediaServiceDateTaken" minOccurs="0"/>
                <xsd:element ref="ns2:MediaServiceSearchProperties" minOccurs="0"/>
                <xsd:element ref="ns3:aec9593b9aef438a83de6b1b34161499" minOccurs="0"/>
                <xsd:element ref="ns3:k7f9d3a4703b40dd85626795c271c875" minOccurs="0"/>
                <xsd:element ref="ns3:aa680e92a1d245a0a6b58205b432afd7" minOccurs="0"/>
                <xsd:element ref="ns3:abf3b563650f4febb83e81f8ea956346" minOccurs="0"/>
                <xsd:element ref="ns3:m2ce0a529c0c4170ae055dea480a0d9d" minOccurs="0"/>
                <xsd:element ref="ns3:o4e0cc1c61e94069b6a8551b22c742a1" minOccurs="0"/>
                <xsd:element ref="ns3:j7bff3f86c6e47f9ae99a2d10c8c7749" minOccurs="0"/>
                <xsd:element ref="ns2:MediaServiceLocation" minOccurs="0"/>
                <xsd:element ref="ns2:QuickAct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2" nillable="true" ma:displayName="Description"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3b0376-e8b9-4908-bff9-700406eddda5" elementFormDefault="qualified">
    <xsd:import namespace="http://schemas.microsoft.com/office/2006/documentManagement/types"/>
    <xsd:import namespace="http://schemas.microsoft.com/office/infopath/2007/PartnerControls"/>
    <xsd:element name="h17b8e17546742428aecc4bb79eff81d" ma:index="8" nillable="true" ma:displayName="Therapeutic Area_0" ma:hidden="true" ma:internalName="h17b8e17546742428aecc4bb79eff81d">
      <xsd:simpleType>
        <xsd:restriction base="dms:Note"/>
      </xsd:simpleType>
    </xsd:element>
    <xsd:element name="TaxCatchAllLabel" ma:index="10" nillable="true" ma:displayName="Taxonomy Catch All Column1" ma:hidden="true" ma:list="{ab2aba6e-2a85-46a6-a9ea-c66e3688884c}" ma:internalName="TaxCatchAllLabel" ma:readOnly="true" ma:showField="CatchAllDataLabel">
      <xsd:complexType>
        <xsd:complexContent>
          <xsd:extension base="dms:MultiChoiceLookup">
            <xsd:sequence>
              <xsd:element name="Value" type="dms:Lookup" maxOccurs="unbounded" minOccurs="0" nillable="true"/>
            </xsd:sequence>
          </xsd:extension>
        </xsd:complexContent>
      </xsd:complexType>
    </xsd:element>
    <xsd:element name="Client_x0020_Name" ma:index="13" nillable="true" ma:displayName="Client Name" ma:default="" ma:internalName="Client_x0020_Name" ma:readOnly="false">
      <xsd:simpleType>
        <xsd:restriction base="dms:Text">
          <xsd:maxLength value="255"/>
        </xsd:restriction>
      </xsd:simpleType>
    </xsd:element>
    <xsd:element name="Brand_x0020_Name" ma:index="14" nillable="true" ma:displayName="Brand Name" ma:default="" ma:internalName="Brand_x0020_Name" ma:readOnly="false">
      <xsd:simpleType>
        <xsd:restriction base="dms:Text">
          <xsd:maxLength value="255"/>
        </xsd:restriction>
      </xsd:simpleType>
    </xsd:element>
    <xsd:element name="jb4291d51d504da0b34e0839496c2755" ma:index="15" nillable="true" ma:displayName="USH Subsidiary_0" ma:hidden="true" ma:internalName="jb4291d51d504da0b34e0839496c2755">
      <xsd:simpleType>
        <xsd:restriction base="dms:Note"/>
      </xsd:simpleType>
    </xsd:element>
    <xsd:element name="Opportunity_x0020_Number_x0020_" ma:index="17" nillable="true" ma:displayName="Opportunity Number " ma:default="" ma:indexed="true" ma:internalName="Opportunity_x0020_Number_x0020_">
      <xsd:simpleType>
        <xsd:restriction base="dms:Text">
          <xsd:maxLength value="255"/>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28" nillable="true" ma:displayName="Extracted Text" ma:internalName="MediaServiceOCR" ma:readOnly="true">
      <xsd:simpleType>
        <xsd:restriction base="dms:Note">
          <xsd:maxLength value="255"/>
        </xsd:restriction>
      </xsd:simpleType>
    </xsd:element>
    <xsd:element name="MediaServiceDateTaken" ma:index="29" nillable="true" ma:displayName="MediaServiceDateTaken" ma:hidden="true" ma:indexed="true" ma:internalName="MediaServiceDateTaken"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Location" ma:index="45" nillable="true" ma:displayName="Location" ma:indexed="true" ma:internalName="MediaServiceLocation" ma:readOnly="true">
      <xsd:simpleType>
        <xsd:restriction base="dms:Text"/>
      </xsd:simpleType>
    </xsd:element>
    <xsd:element name="QuickActions" ma:index="46" nillable="true" ma:displayName="Quick Actions" ma:format="Hyperlink" ma:internalName="QuickAction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4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6001d-906c-42d8-9280-446ac03b1c48"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ab2aba6e-2a85-46a6-a9ea-c66e3688884c}" ma:internalName="TaxCatchAll" ma:showField="CatchAllData" ma:web="67bf13cc-d55c-47cd-84b4-2ed70e73e42e">
      <xsd:complexType>
        <xsd:complexContent>
          <xsd:extension base="dms:MultiChoiceLookup">
            <xsd:sequence>
              <xsd:element name="Value" type="dms:Lookup" maxOccurs="unbounded" minOccurs="0" nillable="true"/>
            </xsd:sequence>
          </xsd:extension>
        </xsd:complexContent>
      </xsd:complexType>
    </xsd:element>
    <xsd:element name="aec9593b9aef438a83de6b1b34161499" ma:index="31" nillable="true" ma:taxonomy="true" ma:internalName="aec9593b9aef438a83de6b1b34161499" ma:taxonomyFieldName="Scientific_x0020_Affairs" ma:displayName="Scientific Affairs" ma:readOnly="false" ma:default="" ma:fieldId="{aec9593b-9aef-438a-83de-6b1b34161499}" ma:sspId="8c65fd77-5e27-4e0a-8152-efffb3417915" ma:termSetId="f13c10fe-b0c3-48a7-bf7b-6437ac87d817" ma:anchorId="00000000-0000-0000-0000-000000000000" ma:open="false" ma:isKeyword="false">
      <xsd:complexType>
        <xsd:sequence>
          <xsd:element ref="pc:Terms" minOccurs="0" maxOccurs="1"/>
        </xsd:sequence>
      </xsd:complexType>
    </xsd:element>
    <xsd:element name="k7f9d3a4703b40dd85626795c271c875" ma:index="33" nillable="true" ma:taxonomy="true" ma:internalName="k7f9d3a4703b40dd85626795c271c875" ma:taxonomyFieldName="Project_x0020_Lead" ma:displayName="Project Lead" ma:readOnly="false" ma:default="" ma:fieldId="{47f9d3a4-703b-40dd-8562-6795c271c875}" ma:taxonomyMulti="true" ma:sspId="8c65fd77-5e27-4e0a-8152-efffb3417915" ma:termSetId="ad729d48-8de6-41af-9ed2-fa142d308aed" ma:anchorId="00000000-0000-0000-0000-000000000000" ma:open="false" ma:isKeyword="false">
      <xsd:complexType>
        <xsd:sequence>
          <xsd:element ref="pc:Terms" minOccurs="0" maxOccurs="1"/>
        </xsd:sequence>
      </xsd:complexType>
    </xsd:element>
    <xsd:element name="aa680e92a1d245a0a6b58205b432afd7" ma:index="35" nillable="true" ma:taxonomy="true" ma:internalName="aa680e92a1d245a0a6b58205b432afd7" ma:taxonomyFieldName="Supporter_x0020_Name" ma:displayName="Supporter Name" ma:readOnly="false" ma:default="" ma:fieldId="{aa680e92-a1d2-45a0-a6b5-8205b432afd7}" ma:taxonomyMulti="true" ma:sspId="8c65fd77-5e27-4e0a-8152-efffb3417915" ma:termSetId="68c66213-f1f9-4c2c-8400-4fa8701a1d11" ma:anchorId="00000000-0000-0000-0000-000000000000" ma:open="false" ma:isKeyword="false">
      <xsd:complexType>
        <xsd:sequence>
          <xsd:element ref="pc:Terms" minOccurs="0" maxOccurs="1"/>
        </xsd:sequence>
      </xsd:complexType>
    </xsd:element>
    <xsd:element name="abf3b563650f4febb83e81f8ea956346" ma:index="37" nillable="true" ma:taxonomy="true" ma:internalName="abf3b563650f4febb83e81f8ea956346" ma:taxonomyFieldName="Producer" ma:displayName="Producer" ma:readOnly="false" ma:default="" ma:fieldId="{abf3b563-650f-4feb-b83e-81f8ea956346}" ma:sspId="8c65fd77-5e27-4e0a-8152-efffb3417915" ma:termSetId="81f03966-595b-4ea8-80e5-9ad37d068079" ma:anchorId="00000000-0000-0000-0000-000000000000" ma:open="false" ma:isKeyword="false">
      <xsd:complexType>
        <xsd:sequence>
          <xsd:element ref="pc:Terms" minOccurs="0" maxOccurs="1"/>
        </xsd:sequence>
      </xsd:complexType>
    </xsd:element>
    <xsd:element name="m2ce0a529c0c4170ae055dea480a0d9d" ma:index="39" nillable="true" ma:taxonomy="true" ma:internalName="m2ce0a529c0c4170ae055dea480a0d9d" ma:taxonomyFieldName="Product_x0020_Type" ma:displayName="Product Type" ma:readOnly="false" ma:default="" ma:fieldId="{62ce0a52-9c0c-4170-ae05-5dea480a0d9d}" ma:sspId="8c65fd77-5e27-4e0a-8152-efffb3417915" ma:termSetId="401074b2-685b-48cd-a7c4-a9af609bf681" ma:anchorId="00000000-0000-0000-0000-000000000000" ma:open="false" ma:isKeyword="false">
      <xsd:complexType>
        <xsd:sequence>
          <xsd:element ref="pc:Terms" minOccurs="0" maxOccurs="1"/>
        </xsd:sequence>
      </xsd:complexType>
    </xsd:element>
    <xsd:element name="o4e0cc1c61e94069b6a8551b22c742a1" ma:index="41" nillable="true" ma:taxonomy="true" ma:internalName="o4e0cc1c61e94069b6a8551b22c742a1" ma:taxonomyFieldName="Project_x0020_Item" ma:displayName="Project Item" ma:readOnly="false" ma:default="" ma:fieldId="{84e0cc1c-61e9-4069-b6a8-551b22c742a1}" ma:sspId="8c65fd77-5e27-4e0a-8152-efffb3417915" ma:termSetId="96d9c3b1-e9aa-482f-83eb-dc28aba6625e" ma:anchorId="00000000-0000-0000-0000-000000000000" ma:open="false" ma:isKeyword="false">
      <xsd:complexType>
        <xsd:sequence>
          <xsd:element ref="pc:Terms" minOccurs="0" maxOccurs="1"/>
        </xsd:sequence>
      </xsd:complexType>
    </xsd:element>
    <xsd:element name="j7bff3f86c6e47f9ae99a2d10c8c7749" ma:index="43" nillable="true" ma:taxonomy="true" ma:internalName="j7bff3f86c6e47f9ae99a2d10c8c7749" ma:taxonomyFieldName="Initiative_x0020_Lead" ma:displayName="Initiative Lead" ma:readOnly="false" ma:default="" ma:fieldId="{37bff3f8-6c6e-47f9-ae99-a2d10c8c7749}" ma:sspId="8c65fd77-5e27-4e0a-8152-efffb3417915" ma:termSetId="19b47b81-2f3d-468b-8a4c-261f3af1d5e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TaxCatchAll xmlns="6d36001d-906c-42d8-9280-446ac03b1c48">
      <Value>145</Value>
      <Value>12</Value>
      <Value>9</Value>
      <Value>144</Value>
      <Value>143</Value>
      <Value>141</Value>
      <Value>100</Value>
      <Value>748</Value>
    </TaxCatchAll>
    <Client_x0020_Name xmlns="3e3b0376-e8b9-4908-bff9-700406eddda5" xsi:nil="true"/>
    <Opportunity_x0020_Number_x0020_ xmlns="3e3b0376-e8b9-4908-bff9-700406eddda5">015533</Opportunity_x0020_Number_x0020_>
    <lcf76f155ced4ddcb4097134ff3c332f xmlns="3e3b0376-e8b9-4908-bff9-700406eddda5">
      <Terms xmlns="http://schemas.microsoft.com/office/infopath/2007/PartnerControls"/>
    </lcf76f155ced4ddcb4097134ff3c332f>
    <o4e0cc1c61e94069b6a8551b22c742a1 xmlns="6d36001d-906c-42d8-9280-446ac03b1c48">
      <Terms xmlns="http://schemas.microsoft.com/office/infopath/2007/PartnerControls">
        <TermInfo xmlns="http://schemas.microsoft.com/office/infopath/2007/PartnerControls">
          <TermName xmlns="http://schemas.microsoft.com/office/infopath/2007/PartnerControls">Grand Rounds</TermName>
          <TermId xmlns="http://schemas.microsoft.com/office/infopath/2007/PartnerControls">a87019e9-7a60-4420-b771-891f77d0b6b5</TermId>
        </TermInfo>
      </Terms>
    </o4e0cc1c61e94069b6a8551b22c742a1>
    <h17b8e17546742428aecc4bb79eff81d xmlns="3e3b0376-e8b9-4908-bff9-700406eddda5" xsi:nil="true"/>
    <DocumentSetDescription xmlns="http://schemas.microsoft.com/sharepoint/v3" xsi:nil="true"/>
    <QuickActions xmlns="3e3b0376-e8b9-4908-bff9-700406eddda5">
      <Url xsi:nil="true"/>
      <Description xsi:nil="true"/>
    </QuickActions>
    <k7f9d3a4703b40dd85626795c271c875 xmlns="6d36001d-906c-42d8-9280-446ac03b1c48">
      <Terms xmlns="http://schemas.microsoft.com/office/infopath/2007/PartnerControls">
        <TermInfo xmlns="http://schemas.microsoft.com/office/infopath/2007/PartnerControls">
          <TermName xmlns="http://schemas.microsoft.com/office/infopath/2007/PartnerControls">Dawn Amos</TermName>
          <TermId xmlns="http://schemas.microsoft.com/office/infopath/2007/PartnerControls">452fc166-f322-4bf1-9808-9b7eeef6e48a</TermId>
        </TermInfo>
      </Terms>
    </k7f9d3a4703b40dd85626795c271c875>
    <aa680e92a1d245a0a6b58205b432afd7 xmlns="6d36001d-906c-42d8-9280-446ac03b1c48">
      <Terms xmlns="http://schemas.microsoft.com/office/infopath/2007/PartnerControls">
        <TermInfo xmlns="http://schemas.microsoft.com/office/infopath/2007/PartnerControls">
          <TermName xmlns="http://schemas.microsoft.com/office/infopath/2007/PartnerControls">Genmab A/S</TermName>
          <TermId xmlns="http://schemas.microsoft.com/office/infopath/2007/PartnerControls">2283b272-5f66-479f-a93e-82d84b88ff08</TermId>
        </TermInfo>
      </Terms>
    </aa680e92a1d245a0a6b58205b432afd7>
    <j7bff3f86c6e47f9ae99a2d10c8c7749 xmlns="6d36001d-906c-42d8-9280-446ac03b1c48">
      <Terms xmlns="http://schemas.microsoft.com/office/infopath/2007/PartnerControls"/>
    </j7bff3f86c6e47f9ae99a2d10c8c7749>
    <aec9593b9aef438a83de6b1b34161499 xmlns="6d36001d-906c-42d8-9280-446ac03b1c48">
      <Terms xmlns="http://schemas.microsoft.com/office/infopath/2007/PartnerControls">
        <TermInfo xmlns="http://schemas.microsoft.com/office/infopath/2007/PartnerControls">
          <TermName xmlns="http://schemas.microsoft.com/office/infopath/2007/PartnerControls">Jocelyn Timko</TermName>
          <TermId xmlns="http://schemas.microsoft.com/office/infopath/2007/PartnerControls">eb71239a-e0cf-471a-a9b8-6421ce63acee</TermId>
        </TermInfo>
      </Terms>
    </aec9593b9aef438a83de6b1b34161499>
    <abf3b563650f4febb83e81f8ea956346 xmlns="6d36001d-906c-42d8-9280-446ac03b1c48">
      <Terms xmlns="http://schemas.microsoft.com/office/infopath/2007/PartnerControls">
        <TermInfo xmlns="http://schemas.microsoft.com/office/infopath/2007/PartnerControls">
          <TermName xmlns="http://schemas.microsoft.com/office/infopath/2007/PartnerControls">Miranda Rafferty</TermName>
          <TermId xmlns="http://schemas.microsoft.com/office/infopath/2007/PartnerControls">63ced38b-3071-4867-8889-9b640be0637d</TermId>
        </TermInfo>
      </Terms>
    </abf3b563650f4febb83e81f8ea956346>
    <m2ce0a529c0c4170ae055dea480a0d9d xmlns="6d36001d-906c-42d8-9280-446ac03b1c48">
      <Terms xmlns="http://schemas.microsoft.com/office/infopath/2007/PartnerControls">
        <TermInfo xmlns="http://schemas.microsoft.com/office/infopath/2007/PartnerControls">
          <TermName xmlns="http://schemas.microsoft.com/office/infopath/2007/PartnerControls">CME Live Event</TermName>
          <TermId xmlns="http://schemas.microsoft.com/office/infopath/2007/PartnerControls">15cf7c0b-eb36-4daa-bead-0e57b6d8f45b</TermId>
        </TermInfo>
      </Terms>
    </m2ce0a529c0c4170ae055dea480a0d9d>
    <jb4291d51d504da0b34e0839496c2755 xmlns="3e3b0376-e8b9-4908-bff9-700406eddda5" xsi:nil="true"/>
    <Brand_x0020_Name xmlns="3e3b0376-e8b9-4908-bff9-700406eddda5" xsi:nil="true"/>
  </documentManagement>
</p:properties>
</file>

<file path=customXml/itemProps1.xml><?xml version="1.0" encoding="utf-8"?>
<ds:datastoreItem xmlns:ds="http://schemas.openxmlformats.org/officeDocument/2006/customXml" ds:itemID="{56B088CF-07F0-4154-83AA-9073E55EE051}">
  <ds:schemaRefs>
    <ds:schemaRef ds:uri="http://schemas.microsoft.com/sharepoint/v3/contenttype/forms"/>
  </ds:schemaRefs>
</ds:datastoreItem>
</file>

<file path=customXml/itemProps2.xml><?xml version="1.0" encoding="utf-8"?>
<ds:datastoreItem xmlns:ds="http://schemas.openxmlformats.org/officeDocument/2006/customXml" ds:itemID="{D9DFB9DC-9789-4930-B476-BA2F3B68777C}">
  <ds:schemaRefs>
    <ds:schemaRef ds:uri="3e3b0376-e8b9-4908-bff9-700406eddda5"/>
    <ds:schemaRef ds:uri="6d36001d-906c-42d8-9280-446ac03b1c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FB5B3A-A912-434E-8326-663A98977774}">
  <ds:schemaRefs>
    <ds:schemaRef ds:uri="http://schemas.microsoft.com/office/2006/metadata/longProperties"/>
  </ds:schemaRefs>
</ds:datastoreItem>
</file>

<file path=customXml/itemProps4.xml><?xml version="1.0" encoding="utf-8"?>
<ds:datastoreItem xmlns:ds="http://schemas.openxmlformats.org/officeDocument/2006/customXml" ds:itemID="{8C58DB2C-D7BD-4887-AC9A-577AB7602DD7}">
  <ds:schemaRefs>
    <ds:schemaRef ds:uri="3e3b0376-e8b9-4908-bff9-700406eddda5"/>
    <ds:schemaRef ds:uri="6d36001d-906c-42d8-9280-446ac03b1c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72</Slides>
  <Notes>63</Notes>
  <HiddenSlides>0</HiddenSlides>
  <ScaleCrop>false</ScaleCrop>
  <HeadingPairs>
    <vt:vector size="4" baseType="variant">
      <vt:variant>
        <vt:lpstr>Theme</vt:lpstr>
      </vt:variant>
      <vt:variant>
        <vt:i4>3</vt:i4>
      </vt:variant>
      <vt:variant>
        <vt:lpstr>Slide Titles</vt:lpstr>
      </vt:variant>
      <vt:variant>
        <vt:i4>72</vt:i4>
      </vt:variant>
    </vt:vector>
  </HeadingPairs>
  <TitlesOfParts>
    <vt:vector size="75" baseType="lpstr">
      <vt:lpstr>1_Office Theme</vt:lpstr>
      <vt:lpstr>AXIS_ActivityPresentation2024</vt:lpstr>
      <vt:lpstr>AXIS Theme</vt:lpstr>
      <vt:lpstr>PowerPoint Presentation</vt:lpstr>
      <vt:lpstr>DISCLAIMER</vt:lpstr>
      <vt:lpstr>PowerPoint Presentation</vt:lpstr>
      <vt:lpstr>Learning Objectives</vt:lpstr>
      <vt:lpstr>Expanding Bispecific Antibody Therapy Through Community-Based Care Teams </vt:lpstr>
      <vt:lpstr>Frequency of NHL Subtypes in Adults</vt:lpstr>
      <vt:lpstr>Background</vt:lpstr>
      <vt:lpstr>Treatment by Era and by Line of Therapy</vt:lpstr>
      <vt:lpstr>POD24/Transformation</vt:lpstr>
      <vt:lpstr>POD24/Transformation (Continued)</vt:lpstr>
      <vt:lpstr>Developing Evidence-Based Strategies for Patient Selection for Bispecific Antibody Therapy </vt:lpstr>
      <vt:lpstr>Treatment Options in R/R Follicular Lymphoma</vt:lpstr>
      <vt:lpstr>Chemotherapy/Transplant</vt:lpstr>
      <vt:lpstr>Transplant</vt:lpstr>
      <vt:lpstr>R2: AUGMENT</vt:lpstr>
      <vt:lpstr>R2: AUGMENT</vt:lpstr>
      <vt:lpstr>Follicular Lymphoma and EZH2</vt:lpstr>
      <vt:lpstr>Tazemetostat: Oral EZH2 Inhibitor</vt:lpstr>
      <vt:lpstr>Obinutuzumab-Zanubrutinib: ROSEWOOD</vt:lpstr>
      <vt:lpstr>Obinutuzumab-Zanubrutinib: ROSEWOOD</vt:lpstr>
      <vt:lpstr>Bispecific Activity</vt:lpstr>
      <vt:lpstr>Bispecific Activity</vt:lpstr>
      <vt:lpstr>Bispecific Antibodies </vt:lpstr>
      <vt:lpstr>Mosunetuzumab: GO29781</vt:lpstr>
      <vt:lpstr>Mosunetuzumab</vt:lpstr>
      <vt:lpstr>Mosunetuzumab Response</vt:lpstr>
      <vt:lpstr>Mosunetuzumab Response</vt:lpstr>
      <vt:lpstr>Mosunetuzumab Safety</vt:lpstr>
      <vt:lpstr>Mosunetuzumab: Long-Term 3-Year Follow-up</vt:lpstr>
      <vt:lpstr>Mosunetuzumab FDA Approval</vt:lpstr>
      <vt:lpstr>Epcoritamab: EPCORE NHL-1</vt:lpstr>
      <vt:lpstr>Epcoritamab Response</vt:lpstr>
      <vt:lpstr>Epcoritamab Detailed Response</vt:lpstr>
      <vt:lpstr>Epcoritamab Response</vt:lpstr>
      <vt:lpstr>Epcoritamab Safety</vt:lpstr>
      <vt:lpstr>Epcoritamab: 3-Year Follow-Up From Expansion Cohort and Updated C1 Optimization Cohort</vt:lpstr>
      <vt:lpstr>Epcoritamab FDA Approval</vt:lpstr>
      <vt:lpstr>Epcoritamab: EPCORE NHL-2</vt:lpstr>
      <vt:lpstr>Odronextamab: ELM-2</vt:lpstr>
      <vt:lpstr>Odronextamab Response</vt:lpstr>
      <vt:lpstr>Odronextamab Response</vt:lpstr>
      <vt:lpstr>Odronextamab Safety</vt:lpstr>
      <vt:lpstr>Summary of Response FL</vt:lpstr>
      <vt:lpstr>Practical Considerations in the Application of Bispecific Antibody Therapy in R/R FL </vt:lpstr>
      <vt:lpstr>Who is the Right Patient for a Bispecific Antibody?</vt:lpstr>
      <vt:lpstr>When to Consider Bispecific Over Other Treatments: Patient Selection</vt:lpstr>
      <vt:lpstr>When to Consider Bispecific Over Other Treatments: Patient Selection</vt:lpstr>
      <vt:lpstr>Considerations in Choosing Between Bispecifics and CAR T-Cells in FL</vt:lpstr>
      <vt:lpstr>Administration Considerations:  Bispecific Antibodies and CAR T-Cell Therapy</vt:lpstr>
      <vt:lpstr>When to Consider Bispecific: Treatment Sequencing</vt:lpstr>
      <vt:lpstr>Bispecific Antibodies in B-Cell Lymphoma: Response Rates and CRS</vt:lpstr>
      <vt:lpstr>When to Consider Bispecific: Site Readiness</vt:lpstr>
      <vt:lpstr>Coordinating Referrals/Transition and Follow-Up Care </vt:lpstr>
      <vt:lpstr>Optimizing Safety via Interprofessional and Team-Based Coordination </vt:lpstr>
      <vt:lpstr>When to Consider Bispecific: Plan is to Have a Plan</vt:lpstr>
      <vt:lpstr>Discussion: Considerations for Managing Adverse Events</vt:lpstr>
      <vt:lpstr>Addressing Adverse Events with Bispecific Antibodies</vt:lpstr>
      <vt:lpstr>BsAbs Management Strategies: CRS</vt:lpstr>
      <vt:lpstr>BsAbs Management Strategies: Neurotoxicity/ICANS</vt:lpstr>
      <vt:lpstr>BsAbs Management Strategies</vt:lpstr>
      <vt:lpstr>Improving Management of CRS in Patients Treated with BsAbs</vt:lpstr>
      <vt:lpstr>Emerging Directions With Potential to Shape the Landscape </vt:lpstr>
      <vt:lpstr>Bispecific Antibodies in Phase 3 Clinical Trials</vt:lpstr>
      <vt:lpstr>Case-Based Learning Lab </vt:lpstr>
      <vt:lpstr>Case Study Patient Presentation and History</vt:lpstr>
      <vt:lpstr>Case Study Clinical Course</vt:lpstr>
      <vt:lpstr>Case Study Audience Question 1</vt:lpstr>
      <vt:lpstr>Case Study Rationale for Best/Correct Answer</vt:lpstr>
      <vt:lpstr>Case Study Clinical Course</vt:lpstr>
      <vt:lpstr>Case Study Audience Question 2</vt:lpstr>
      <vt:lpstr>Case Study Conclusion</vt:lpstr>
      <vt:lpstr>PowerPoint Presentation</vt:lpstr>
    </vt:vector>
  </TitlesOfParts>
  <Company>COH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vhoffman</dc:creator>
  <cp:keywords/>
  <dc:description/>
  <cp:revision>5</cp:revision>
  <cp:lastPrinted>2016-09-23T22:27:53Z</cp:lastPrinted>
  <dcterms:created xsi:type="dcterms:W3CDTF">2016-09-21T16:02:18Z</dcterms:created>
  <dcterms:modified xsi:type="dcterms:W3CDTF">2025-07-22T17:34:55Z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1000.00000000000</vt:lpwstr>
  </property>
  <property fmtid="{D5CDD505-2E9C-101B-9397-08002B2CF9AE}" pid="4" name="Document">
    <vt:lpwstr>http://cms.coh.org/brand/Documents/Powerpoint Blue 2 Science.ppt, PowerPoint Blue 2 Science Presentation</vt:lpwstr>
  </property>
  <property fmtid="{D5CDD505-2E9C-101B-9397-08002B2CF9AE}" pid="5" name="Subject">
    <vt:lpwstr/>
  </property>
  <property fmtid="{D5CDD505-2E9C-101B-9397-08002B2CF9AE}" pid="6" name="Keywords">
    <vt:lpwstr/>
  </property>
  <property fmtid="{D5CDD505-2E9C-101B-9397-08002B2CF9AE}" pid="7" name="_Author">
    <vt:lpwstr>vhoffman</vt:lpwstr>
  </property>
  <property fmtid="{D5CDD505-2E9C-101B-9397-08002B2CF9AE}" pid="8" name="_Category">
    <vt:lpwstr/>
  </property>
  <property fmtid="{D5CDD505-2E9C-101B-9397-08002B2CF9AE}" pid="9" name="Slides">
    <vt:lpwstr>2</vt:lpwstr>
  </property>
  <property fmtid="{D5CDD505-2E9C-101B-9397-08002B2CF9AE}" pid="10" name="Categories">
    <vt:lpwstr/>
  </property>
  <property fmtid="{D5CDD505-2E9C-101B-9397-08002B2CF9AE}" pid="11" name="Approval Level">
    <vt:lpwstr/>
  </property>
  <property fmtid="{D5CDD505-2E9C-101B-9397-08002B2CF9AE}" pid="12" name="_Comments">
    <vt:lpwstr/>
  </property>
  <property fmtid="{D5CDD505-2E9C-101B-9397-08002B2CF9AE}" pid="13" name="Assigned To">
    <vt:lpwstr/>
  </property>
  <property fmtid="{D5CDD505-2E9C-101B-9397-08002B2CF9AE}" pid="14" name="Category">
    <vt:lpwstr>Template</vt:lpwstr>
  </property>
  <property fmtid="{D5CDD505-2E9C-101B-9397-08002B2CF9AE}" pid="15" name="Section">
    <vt:lpwstr>Templates (Electronic)</vt:lpwstr>
  </property>
  <property fmtid="{D5CDD505-2E9C-101B-9397-08002B2CF9AE}" pid="16" name="Sort No">
    <vt:lpwstr>04</vt:lpwstr>
  </property>
  <property fmtid="{D5CDD505-2E9C-101B-9397-08002B2CF9AE}" pid="17" name="Description0">
    <vt:lpwstr>Used when making presentations on campus and the font is Arial. </vt:lpwstr>
  </property>
  <property fmtid="{D5CDD505-2E9C-101B-9397-08002B2CF9AE}" pid="18" name="ContentTypeId">
    <vt:lpwstr>0x010100E18E426CF2B61648A7F3CBC827209A36</vt:lpwstr>
  </property>
  <property fmtid="{D5CDD505-2E9C-101B-9397-08002B2CF9AE}" pid="19" name="USH Subsidiary">
    <vt:lpwstr>9;#AXIS Medical Education|2f865bcf-9aa9-415f-a521-6d8293deb271</vt:lpwstr>
  </property>
  <property fmtid="{D5CDD505-2E9C-101B-9397-08002B2CF9AE}" pid="20" name="Supporter Name">
    <vt:lpwstr>748;#Genmab A/S|2283b272-5f66-479f-a93e-82d84b88ff08</vt:lpwstr>
  </property>
  <property fmtid="{D5CDD505-2E9C-101B-9397-08002B2CF9AE}" pid="21" name="h17b8e17546742428aecc4bb79eff81d0">
    <vt:lpwstr>Oncology|c9cbe9ed-da43-4f1e-9f2c-ce5e7aa73910</vt:lpwstr>
  </property>
  <property fmtid="{D5CDD505-2E9C-101B-9397-08002B2CF9AE}" pid="22" name="Project Lead">
    <vt:lpwstr>141;#Dawn Amos|452fc166-f322-4bf1-9808-9b7eeef6e48a</vt:lpwstr>
  </property>
  <property fmtid="{D5CDD505-2E9C-101B-9397-08002B2CF9AE}" pid="23" name="jb4291d51d504da0b34e0839496c27550">
    <vt:lpwstr>AXIS Medical Education|2f865bcf-9aa9-415f-a521-6d8293deb271</vt:lpwstr>
  </property>
  <property fmtid="{D5CDD505-2E9C-101B-9397-08002B2CF9AE}" pid="24" name="Opportunity Number">
    <vt:lpwstr>015533</vt:lpwstr>
  </property>
  <property fmtid="{D5CDD505-2E9C-101B-9397-08002B2CF9AE}" pid="25" name="fd29a5ad75ea4010bd5087d53840a2e5">
    <vt:lpwstr/>
  </property>
  <property fmtid="{D5CDD505-2E9C-101B-9397-08002B2CF9AE}" pid="26" name="Initiative Lead">
    <vt:lpwstr/>
  </property>
  <property fmtid="{D5CDD505-2E9C-101B-9397-08002B2CF9AE}" pid="27" name="Supporter_x0020_Name">
    <vt:lpwstr>748;#Genmab A/S|2283b272-5f66-479f-a93e-82d84b88ff08</vt:lpwstr>
  </property>
  <property fmtid="{D5CDD505-2E9C-101B-9397-08002B2CF9AE}" pid="28" name="Project_x0020_Lead">
    <vt:lpwstr>141;#Dawn Amos|452fc166-f322-4bf1-9808-9b7eeef6e48a</vt:lpwstr>
  </property>
  <property fmtid="{D5CDD505-2E9C-101B-9397-08002B2CF9AE}" pid="29" name="Medical Strategist">
    <vt:lpwstr/>
  </property>
  <property fmtid="{D5CDD505-2E9C-101B-9397-08002B2CF9AE}" pid="30" name="Medical_x0020_Strategist">
    <vt:lpwstr/>
  </property>
  <property fmtid="{D5CDD505-2E9C-101B-9397-08002B2CF9AE}" pid="31" name="MediaServiceImageTags">
    <vt:lpwstr/>
  </property>
  <property fmtid="{D5CDD505-2E9C-101B-9397-08002B2CF9AE}" pid="32" name="USH_x0020_Subsidiary">
    <vt:lpwstr>9;#AXIS Medical Education|2f865bcf-9aa9-415f-a521-6d8293deb271</vt:lpwstr>
  </property>
  <property fmtid="{D5CDD505-2E9C-101B-9397-08002B2CF9AE}" pid="33" name="Initiative_x0020_Lead">
    <vt:lpwstr/>
  </property>
  <property fmtid="{D5CDD505-2E9C-101B-9397-08002B2CF9AE}" pid="34" name="_docset_NoMedatataSyncRequired">
    <vt:lpwstr>False</vt:lpwstr>
  </property>
  <property fmtid="{D5CDD505-2E9C-101B-9397-08002B2CF9AE}" pid="35" name="Producer">
    <vt:lpwstr>100</vt:lpwstr>
  </property>
  <property fmtid="{D5CDD505-2E9C-101B-9397-08002B2CF9AE}" pid="36" name="Product Type">
    <vt:lpwstr>144;#CME Live Event|15cf7c0b-eb36-4daa-bead-0e57b6d8f45b</vt:lpwstr>
  </property>
  <property fmtid="{D5CDD505-2E9C-101B-9397-08002B2CF9AE}" pid="37" name="Scientific_x0020_Affairs">
    <vt:lpwstr>143;#Jocelyn Timko|eb71239a-e0cf-471a-a9b8-6421ce63acee</vt:lpwstr>
  </property>
  <property fmtid="{D5CDD505-2E9C-101B-9397-08002B2CF9AE}" pid="38" name="Project Item">
    <vt:lpwstr>145;#Grand Rounds|a87019e9-7a60-4420-b771-891f77d0b6b5</vt:lpwstr>
  </property>
  <property fmtid="{D5CDD505-2E9C-101B-9397-08002B2CF9AE}" pid="39" name="Therapeutic_x0020_Area">
    <vt:lpwstr>12;#Oncology|c9cbe9ed-da43-4f1e-9f2c-ce5e7aa73910</vt:lpwstr>
  </property>
  <property fmtid="{D5CDD505-2E9C-101B-9397-08002B2CF9AE}" pid="40" name="Product_x0020_Type">
    <vt:lpwstr>144;#CME Live Event|15cf7c0b-eb36-4daa-bead-0e57b6d8f45b</vt:lpwstr>
  </property>
  <property fmtid="{D5CDD505-2E9C-101B-9397-08002B2CF9AE}" pid="41" name="Project_x0020_Item">
    <vt:lpwstr>145;#Grand Rounds|a87019e9-7a60-4420-b771-891f77d0b6b5</vt:lpwstr>
  </property>
  <property fmtid="{D5CDD505-2E9C-101B-9397-08002B2CF9AE}" pid="42" name="Scientific Affairs">
    <vt:lpwstr>143</vt:lpwstr>
  </property>
  <property fmtid="{D5CDD505-2E9C-101B-9397-08002B2CF9AE}" pid="43" name="Therapeutic Area">
    <vt:lpwstr>12</vt:lpwstr>
  </property>
</Properties>
</file>