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95" r:id="rId5"/>
  </p:sldMasterIdLst>
  <p:notesMasterIdLst>
    <p:notesMasterId r:id="rId74"/>
  </p:notesMasterIdLst>
  <p:sldIdLst>
    <p:sldId id="2147470525" r:id="rId6"/>
    <p:sldId id="494" r:id="rId7"/>
    <p:sldId id="495" r:id="rId8"/>
    <p:sldId id="2147480917" r:id="rId9"/>
    <p:sldId id="260" r:id="rId10"/>
    <p:sldId id="2147480932" r:id="rId11"/>
    <p:sldId id="294" r:id="rId12"/>
    <p:sldId id="281" r:id="rId13"/>
    <p:sldId id="2147480967" r:id="rId14"/>
    <p:sldId id="2147470491" r:id="rId15"/>
    <p:sldId id="570" r:id="rId16"/>
    <p:sldId id="2147480955" r:id="rId17"/>
    <p:sldId id="2141411874" r:id="rId18"/>
    <p:sldId id="2141411863" r:id="rId19"/>
    <p:sldId id="2147470492" r:id="rId20"/>
    <p:sldId id="2147480960" r:id="rId21"/>
    <p:sldId id="266" r:id="rId22"/>
    <p:sldId id="267" r:id="rId23"/>
    <p:sldId id="268" r:id="rId24"/>
    <p:sldId id="269" r:id="rId25"/>
    <p:sldId id="270" r:id="rId26"/>
    <p:sldId id="293" r:id="rId27"/>
    <p:sldId id="272" r:id="rId28"/>
    <p:sldId id="865" r:id="rId29"/>
    <p:sldId id="273" r:id="rId30"/>
    <p:sldId id="274" r:id="rId31"/>
    <p:sldId id="2147480945" r:id="rId32"/>
    <p:sldId id="295" r:id="rId33"/>
    <p:sldId id="2147480938" r:id="rId34"/>
    <p:sldId id="258" r:id="rId35"/>
    <p:sldId id="259" r:id="rId36"/>
    <p:sldId id="2147480939" r:id="rId37"/>
    <p:sldId id="2147480935" r:id="rId38"/>
    <p:sldId id="257" r:id="rId39"/>
    <p:sldId id="262" r:id="rId40"/>
    <p:sldId id="2147480956" r:id="rId41"/>
    <p:sldId id="2147480933" r:id="rId42"/>
    <p:sldId id="2147480934" r:id="rId43"/>
    <p:sldId id="2147480944" r:id="rId44"/>
    <p:sldId id="308" r:id="rId45"/>
    <p:sldId id="2147480923" r:id="rId46"/>
    <p:sldId id="2147480946" r:id="rId47"/>
    <p:sldId id="275" r:id="rId48"/>
    <p:sldId id="2147480925" r:id="rId49"/>
    <p:sldId id="2147480961" r:id="rId50"/>
    <p:sldId id="2147480942" r:id="rId51"/>
    <p:sldId id="2147480947" r:id="rId52"/>
    <p:sldId id="2147480951" r:id="rId53"/>
    <p:sldId id="2147480949" r:id="rId54"/>
    <p:sldId id="2147480950" r:id="rId55"/>
    <p:sldId id="2147480948" r:id="rId56"/>
    <p:sldId id="2147480954" r:id="rId57"/>
    <p:sldId id="2147480959" r:id="rId58"/>
    <p:sldId id="2147480926" r:id="rId59"/>
    <p:sldId id="2147480962" r:id="rId60"/>
    <p:sldId id="2147480957" r:id="rId61"/>
    <p:sldId id="2147480928" r:id="rId62"/>
    <p:sldId id="2147480940" r:id="rId63"/>
    <p:sldId id="2147480958" r:id="rId64"/>
    <p:sldId id="2147480963" r:id="rId65"/>
    <p:sldId id="2147470488" r:id="rId66"/>
    <p:sldId id="2147470508" r:id="rId67"/>
    <p:sldId id="2147470513" r:id="rId68"/>
    <p:sldId id="2147480930" r:id="rId69"/>
    <p:sldId id="2147480931" r:id="rId70"/>
    <p:sldId id="573" r:id="rId71"/>
    <p:sldId id="2147480965" r:id="rId72"/>
    <p:sldId id="214748096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D9561DE4-01D6-0762-7F17-5C46F3B63AE4}" name="Bing-E Xu" initials="BEX" userId="S::bxu@ushealthconnect.com::990b69f3-48c2-4329-8ecf-51bb172f8b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9C"/>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7371A-2F11-BE1E-E272-4566771E70D2}" v="1" dt="2025-02-20T00:25:56.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35" autoAdjust="0"/>
  </p:normalViewPr>
  <p:slideViewPr>
    <p:cSldViewPr snapToGrid="0">
      <p:cViewPr varScale="1">
        <p:scale>
          <a:sx n="84" d="100"/>
          <a:sy n="84" d="100"/>
        </p:scale>
        <p:origin x="15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7E8379EA-5C9F-4051-A080-AECA5B7C5CCD}"/>
    <pc:docChg chg="addSld delSld modSld">
      <pc:chgData name="Tim Person" userId="b2b484d9-01a2-453c-8946-0f01071f09e2" providerId="ADAL" clId="{7E8379EA-5C9F-4051-A080-AECA5B7C5CCD}" dt="2025-02-19T22:31:15.513" v="28" actId="1035"/>
      <pc:docMkLst>
        <pc:docMk/>
      </pc:docMkLst>
      <pc:sldChg chg="modSp mod">
        <pc:chgData name="Tim Person" userId="b2b484d9-01a2-453c-8946-0f01071f09e2" providerId="ADAL" clId="{7E8379EA-5C9F-4051-A080-AECA5B7C5CCD}" dt="2024-12-21T03:03:02.592" v="8" actId="20577"/>
        <pc:sldMkLst>
          <pc:docMk/>
          <pc:sldMk cId="1360948551" sldId="494"/>
        </pc:sldMkLst>
        <pc:spChg chg="mod">
          <ac:chgData name="Tim Person" userId="b2b484d9-01a2-453c-8946-0f01071f09e2" providerId="ADAL" clId="{7E8379EA-5C9F-4051-A080-AECA5B7C5CCD}" dt="2024-12-21T03:03:02.592" v="8" actId="20577"/>
          <ac:spMkLst>
            <pc:docMk/>
            <pc:sldMk cId="1360948551" sldId="494"/>
            <ac:spMk id="195586" creationId="{00000000-0000-0000-0000-000000000000}"/>
          </ac:spMkLst>
        </pc:spChg>
      </pc:sldChg>
      <pc:sldChg chg="modSp mod">
        <pc:chgData name="Tim Person" userId="b2b484d9-01a2-453c-8946-0f01071f09e2" providerId="ADAL" clId="{7E8379EA-5C9F-4051-A080-AECA5B7C5CCD}" dt="2024-12-21T03:03:51.622" v="12" actId="1036"/>
        <pc:sldMkLst>
          <pc:docMk/>
          <pc:sldMk cId="2884329999" sldId="2147480932"/>
        </pc:sldMkLst>
        <pc:spChg chg="mod">
          <ac:chgData name="Tim Person" userId="b2b484d9-01a2-453c-8946-0f01071f09e2" providerId="ADAL" clId="{7E8379EA-5C9F-4051-A080-AECA5B7C5CCD}" dt="2024-12-21T03:03:51.622" v="12" actId="1036"/>
          <ac:spMkLst>
            <pc:docMk/>
            <pc:sldMk cId="2884329999" sldId="2147480932"/>
            <ac:spMk id="5" creationId="{6D006D86-8F48-B141-8DAA-0851309E2FA9}"/>
          </ac:spMkLst>
        </pc:spChg>
      </pc:sldChg>
      <pc:sldChg chg="modSp del mod modNotesTx">
        <pc:chgData name="Tim Person" userId="b2b484d9-01a2-453c-8946-0f01071f09e2" providerId="ADAL" clId="{7E8379EA-5C9F-4051-A080-AECA5B7C5CCD}" dt="2025-02-19T22:31:15.513" v="28" actId="1035"/>
        <pc:sldMkLst>
          <pc:docMk/>
          <pc:sldMk cId="2272960146" sldId="2147480955"/>
        </pc:sldMkLst>
        <pc:spChg chg="mod">
          <ac:chgData name="Tim Person" userId="b2b484d9-01a2-453c-8946-0f01071f09e2" providerId="ADAL" clId="{7E8379EA-5C9F-4051-A080-AECA5B7C5CCD}" dt="2025-02-19T22:31:15.513" v="28" actId="1035"/>
          <ac:spMkLst>
            <pc:docMk/>
            <pc:sldMk cId="2272960146" sldId="2147480955"/>
            <ac:spMk id="31" creationId="{C75ABEEE-0AE8-C18C-8811-0005F59C0400}"/>
          </ac:spMkLst>
        </pc:spChg>
      </pc:sldChg>
      <pc:sldChg chg="add modNotesTx">
        <pc:chgData name="Tim Person" userId="b2b484d9-01a2-453c-8946-0f01071f09e2" providerId="ADAL" clId="{7E8379EA-5C9F-4051-A080-AECA5B7C5CCD}" dt="2024-12-30T18:35:28.537" v="25"/>
        <pc:sldMkLst>
          <pc:docMk/>
          <pc:sldMk cId="2742185132" sldId="2147480968"/>
        </pc:sldMkLst>
      </pc:sldChg>
    </pc:docChg>
  </pc:docChgLst>
  <pc:docChgLst>
    <pc:chgData name="Bing-E Xu" userId="990b69f3-48c2-4329-8ecf-51bb172f8bc3" providerId="ADAL" clId="{05065B7D-A59E-4B78-AC90-2F8976C1B24B}"/>
    <pc:docChg chg="undo custSel addSld delSld modSld">
      <pc:chgData name="Bing-E Xu" userId="990b69f3-48c2-4329-8ecf-51bb172f8bc3" providerId="ADAL" clId="{05065B7D-A59E-4B78-AC90-2F8976C1B24B}" dt="2024-12-19T15:00:30.676" v="852"/>
      <pc:docMkLst>
        <pc:docMk/>
      </pc:docMkLst>
      <pc:sldChg chg="modNotesTx">
        <pc:chgData name="Bing-E Xu" userId="990b69f3-48c2-4329-8ecf-51bb172f8bc3" providerId="ADAL" clId="{05065B7D-A59E-4B78-AC90-2F8976C1B24B}" dt="2024-12-18T23:36:53.828" v="374"/>
        <pc:sldMkLst>
          <pc:docMk/>
          <pc:sldMk cId="0" sldId="257"/>
        </pc:sldMkLst>
      </pc:sldChg>
      <pc:sldChg chg="modNotesTx">
        <pc:chgData name="Bing-E Xu" userId="990b69f3-48c2-4329-8ecf-51bb172f8bc3" providerId="ADAL" clId="{05065B7D-A59E-4B78-AC90-2F8976C1B24B}" dt="2024-12-18T23:27:36.957" v="354"/>
        <pc:sldMkLst>
          <pc:docMk/>
          <pc:sldMk cId="299924075" sldId="258"/>
        </pc:sldMkLst>
      </pc:sldChg>
      <pc:sldChg chg="modNotesTx">
        <pc:chgData name="Bing-E Xu" userId="990b69f3-48c2-4329-8ecf-51bb172f8bc3" providerId="ADAL" clId="{05065B7D-A59E-4B78-AC90-2F8976C1B24B}" dt="2024-12-18T23:28:58.729" v="357"/>
        <pc:sldMkLst>
          <pc:docMk/>
          <pc:sldMk cId="3660744747" sldId="259"/>
        </pc:sldMkLst>
      </pc:sldChg>
      <pc:sldChg chg="modNotesTx">
        <pc:chgData name="Bing-E Xu" userId="990b69f3-48c2-4329-8ecf-51bb172f8bc3" providerId="ADAL" clId="{05065B7D-A59E-4B78-AC90-2F8976C1B24B}" dt="2024-12-18T23:39:55.576" v="406" actId="20577"/>
        <pc:sldMkLst>
          <pc:docMk/>
          <pc:sldMk cId="0" sldId="262"/>
        </pc:sldMkLst>
      </pc:sldChg>
      <pc:sldChg chg="del modNotesTx">
        <pc:chgData name="Bing-E Xu" userId="990b69f3-48c2-4329-8ecf-51bb172f8bc3" providerId="ADAL" clId="{05065B7D-A59E-4B78-AC90-2F8976C1B24B}" dt="2024-12-19T14:37:03.001" v="653" actId="2696"/>
        <pc:sldMkLst>
          <pc:docMk/>
          <pc:sldMk cId="3225821466" sldId="263"/>
        </pc:sldMkLst>
      </pc:sldChg>
      <pc:sldChg chg="modNotesTx">
        <pc:chgData name="Bing-E Xu" userId="990b69f3-48c2-4329-8ecf-51bb172f8bc3" providerId="ADAL" clId="{05065B7D-A59E-4B78-AC90-2F8976C1B24B}" dt="2024-12-18T23:04:33.669" v="241"/>
        <pc:sldMkLst>
          <pc:docMk/>
          <pc:sldMk cId="0" sldId="266"/>
        </pc:sldMkLst>
      </pc:sldChg>
      <pc:sldChg chg="modNotesTx">
        <pc:chgData name="Bing-E Xu" userId="990b69f3-48c2-4329-8ecf-51bb172f8bc3" providerId="ADAL" clId="{05065B7D-A59E-4B78-AC90-2F8976C1B24B}" dt="2024-12-18T23:06:23.112" v="265" actId="20577"/>
        <pc:sldMkLst>
          <pc:docMk/>
          <pc:sldMk cId="0" sldId="267"/>
        </pc:sldMkLst>
      </pc:sldChg>
      <pc:sldChg chg="modAnim modNotesTx">
        <pc:chgData name="Bing-E Xu" userId="990b69f3-48c2-4329-8ecf-51bb172f8bc3" providerId="ADAL" clId="{05065B7D-A59E-4B78-AC90-2F8976C1B24B}" dt="2024-12-19T15:00:17.462" v="850"/>
        <pc:sldMkLst>
          <pc:docMk/>
          <pc:sldMk cId="0" sldId="268"/>
        </pc:sldMkLst>
      </pc:sldChg>
      <pc:sldChg chg="modNotesTx">
        <pc:chgData name="Bing-E Xu" userId="990b69f3-48c2-4329-8ecf-51bb172f8bc3" providerId="ADAL" clId="{05065B7D-A59E-4B78-AC90-2F8976C1B24B}" dt="2024-12-18T23:07:58.462" v="271"/>
        <pc:sldMkLst>
          <pc:docMk/>
          <pc:sldMk cId="0" sldId="269"/>
        </pc:sldMkLst>
      </pc:sldChg>
      <pc:sldChg chg="modNotesTx">
        <pc:chgData name="Bing-E Xu" userId="990b69f3-48c2-4329-8ecf-51bb172f8bc3" providerId="ADAL" clId="{05065B7D-A59E-4B78-AC90-2F8976C1B24B}" dt="2024-12-18T23:10:30.291" v="295" actId="20577"/>
        <pc:sldMkLst>
          <pc:docMk/>
          <pc:sldMk cId="0" sldId="270"/>
        </pc:sldMkLst>
      </pc:sldChg>
      <pc:sldChg chg="modNotesTx">
        <pc:chgData name="Bing-E Xu" userId="990b69f3-48c2-4329-8ecf-51bb172f8bc3" providerId="ADAL" clId="{05065B7D-A59E-4B78-AC90-2F8976C1B24B}" dt="2024-12-18T23:11:14.664" v="298"/>
        <pc:sldMkLst>
          <pc:docMk/>
          <pc:sldMk cId="0" sldId="272"/>
        </pc:sldMkLst>
      </pc:sldChg>
      <pc:sldChg chg="modNotesTx">
        <pc:chgData name="Bing-E Xu" userId="990b69f3-48c2-4329-8ecf-51bb172f8bc3" providerId="ADAL" clId="{05065B7D-A59E-4B78-AC90-2F8976C1B24B}" dt="2024-12-18T23:16:36.477" v="317"/>
        <pc:sldMkLst>
          <pc:docMk/>
          <pc:sldMk cId="0" sldId="273"/>
        </pc:sldMkLst>
      </pc:sldChg>
      <pc:sldChg chg="modNotesTx">
        <pc:chgData name="Bing-E Xu" userId="990b69f3-48c2-4329-8ecf-51bb172f8bc3" providerId="ADAL" clId="{05065B7D-A59E-4B78-AC90-2F8976C1B24B}" dt="2024-12-18T23:17:13.986" v="320"/>
        <pc:sldMkLst>
          <pc:docMk/>
          <pc:sldMk cId="0" sldId="274"/>
        </pc:sldMkLst>
      </pc:sldChg>
      <pc:sldChg chg="modNotesTx">
        <pc:chgData name="Bing-E Xu" userId="990b69f3-48c2-4329-8ecf-51bb172f8bc3" providerId="ADAL" clId="{05065B7D-A59E-4B78-AC90-2F8976C1B24B}" dt="2024-12-18T23:51:00.636" v="600" actId="20577"/>
        <pc:sldMkLst>
          <pc:docMk/>
          <pc:sldMk cId="0" sldId="275"/>
        </pc:sldMkLst>
      </pc:sldChg>
      <pc:sldChg chg="modNotesTx">
        <pc:chgData name="Bing-E Xu" userId="990b69f3-48c2-4329-8ecf-51bb172f8bc3" providerId="ADAL" clId="{05065B7D-A59E-4B78-AC90-2F8976C1B24B}" dt="2024-12-18T22:40:10.723" v="33" actId="20577"/>
        <pc:sldMkLst>
          <pc:docMk/>
          <pc:sldMk cId="1743210667" sldId="281"/>
        </pc:sldMkLst>
      </pc:sldChg>
      <pc:sldChg chg="modAnim modNotesTx">
        <pc:chgData name="Bing-E Xu" userId="990b69f3-48c2-4329-8ecf-51bb172f8bc3" providerId="ADAL" clId="{05065B7D-A59E-4B78-AC90-2F8976C1B24B}" dt="2024-12-19T15:00:24.169" v="851"/>
        <pc:sldMkLst>
          <pc:docMk/>
          <pc:sldMk cId="2261854328" sldId="293"/>
        </pc:sldMkLst>
      </pc:sldChg>
      <pc:sldChg chg="modNotesTx">
        <pc:chgData name="Bing-E Xu" userId="990b69f3-48c2-4329-8ecf-51bb172f8bc3" providerId="ADAL" clId="{05065B7D-A59E-4B78-AC90-2F8976C1B24B}" dt="2024-12-18T22:36:51.326" v="26" actId="20577"/>
        <pc:sldMkLst>
          <pc:docMk/>
          <pc:sldMk cId="2149408661" sldId="294"/>
        </pc:sldMkLst>
      </pc:sldChg>
      <pc:sldChg chg="modNotesTx">
        <pc:chgData name="Bing-E Xu" userId="990b69f3-48c2-4329-8ecf-51bb172f8bc3" providerId="ADAL" clId="{05065B7D-A59E-4B78-AC90-2F8976C1B24B}" dt="2024-12-18T23:22:08.876" v="343"/>
        <pc:sldMkLst>
          <pc:docMk/>
          <pc:sldMk cId="73902137" sldId="295"/>
        </pc:sldMkLst>
      </pc:sldChg>
      <pc:sldChg chg="modNotesTx">
        <pc:chgData name="Bing-E Xu" userId="990b69f3-48c2-4329-8ecf-51bb172f8bc3" providerId="ADAL" clId="{05065B7D-A59E-4B78-AC90-2F8976C1B24B}" dt="2024-12-18T23:46:22.135" v="586" actId="20577"/>
        <pc:sldMkLst>
          <pc:docMk/>
          <pc:sldMk cId="0" sldId="308"/>
        </pc:sldMkLst>
      </pc:sldChg>
      <pc:sldChg chg="add">
        <pc:chgData name="Bing-E Xu" userId="990b69f3-48c2-4329-8ecf-51bb172f8bc3" providerId="ADAL" clId="{05065B7D-A59E-4B78-AC90-2F8976C1B24B}" dt="2024-12-18T22:27:54.488" v="0"/>
        <pc:sldMkLst>
          <pc:docMk/>
          <pc:sldMk cId="1360948551" sldId="494"/>
        </pc:sldMkLst>
      </pc:sldChg>
      <pc:sldChg chg="add">
        <pc:chgData name="Bing-E Xu" userId="990b69f3-48c2-4329-8ecf-51bb172f8bc3" providerId="ADAL" clId="{05065B7D-A59E-4B78-AC90-2F8976C1B24B}" dt="2024-12-18T22:28:19.665" v="4"/>
        <pc:sldMkLst>
          <pc:docMk/>
          <pc:sldMk cId="97950605" sldId="495"/>
        </pc:sldMkLst>
      </pc:sldChg>
      <pc:sldChg chg="modNotesTx">
        <pc:chgData name="Bing-E Xu" userId="990b69f3-48c2-4329-8ecf-51bb172f8bc3" providerId="ADAL" clId="{05065B7D-A59E-4B78-AC90-2F8976C1B24B}" dt="2024-12-18T22:49:17.012" v="186" actId="20577"/>
        <pc:sldMkLst>
          <pc:docMk/>
          <pc:sldMk cId="3653816362" sldId="570"/>
        </pc:sldMkLst>
      </pc:sldChg>
      <pc:sldChg chg="del">
        <pc:chgData name="Bing-E Xu" userId="990b69f3-48c2-4329-8ecf-51bb172f8bc3" providerId="ADAL" clId="{05065B7D-A59E-4B78-AC90-2F8976C1B24B}" dt="2024-12-18T22:32:08.973" v="8" actId="2696"/>
        <pc:sldMkLst>
          <pc:docMk/>
          <pc:sldMk cId="3489914921" sldId="758"/>
        </pc:sldMkLst>
      </pc:sldChg>
      <pc:sldChg chg="modAnim modNotesTx">
        <pc:chgData name="Bing-E Xu" userId="990b69f3-48c2-4329-8ecf-51bb172f8bc3" providerId="ADAL" clId="{05065B7D-A59E-4B78-AC90-2F8976C1B24B}" dt="2024-12-19T15:00:30.676" v="852"/>
        <pc:sldMkLst>
          <pc:docMk/>
          <pc:sldMk cId="2612630995" sldId="865"/>
        </pc:sldMkLst>
      </pc:sldChg>
      <pc:sldChg chg="modNotesTx">
        <pc:chgData name="Bing-E Xu" userId="990b69f3-48c2-4329-8ecf-51bb172f8bc3" providerId="ADAL" clId="{05065B7D-A59E-4B78-AC90-2F8976C1B24B}" dt="2024-12-18T23:01:54.876" v="234" actId="20577"/>
        <pc:sldMkLst>
          <pc:docMk/>
          <pc:sldMk cId="2454209678" sldId="2141411863"/>
        </pc:sldMkLst>
      </pc:sldChg>
      <pc:sldChg chg="modAnim modNotesTx">
        <pc:chgData name="Bing-E Xu" userId="990b69f3-48c2-4329-8ecf-51bb172f8bc3" providerId="ADAL" clId="{05065B7D-A59E-4B78-AC90-2F8976C1B24B}" dt="2024-12-19T15:00:08.618" v="848"/>
        <pc:sldMkLst>
          <pc:docMk/>
          <pc:sldMk cId="868028839" sldId="2141411874"/>
        </pc:sldMkLst>
      </pc:sldChg>
      <pc:sldChg chg="del">
        <pc:chgData name="Bing-E Xu" userId="990b69f3-48c2-4329-8ecf-51bb172f8bc3" providerId="ADAL" clId="{05065B7D-A59E-4B78-AC90-2F8976C1B24B}" dt="2024-12-18T22:32:15.687" v="14" actId="2696"/>
        <pc:sldMkLst>
          <pc:docMk/>
          <pc:sldMk cId="3434723164" sldId="2147470497"/>
        </pc:sldMkLst>
      </pc:sldChg>
      <pc:sldChg chg="del">
        <pc:chgData name="Bing-E Xu" userId="990b69f3-48c2-4329-8ecf-51bb172f8bc3" providerId="ADAL" clId="{05065B7D-A59E-4B78-AC90-2F8976C1B24B}" dt="2024-12-18T22:32:10.149" v="9" actId="2696"/>
        <pc:sldMkLst>
          <pc:docMk/>
          <pc:sldMk cId="845605510" sldId="2147470540"/>
        </pc:sldMkLst>
      </pc:sldChg>
      <pc:sldChg chg="del">
        <pc:chgData name="Bing-E Xu" userId="990b69f3-48c2-4329-8ecf-51bb172f8bc3" providerId="ADAL" clId="{05065B7D-A59E-4B78-AC90-2F8976C1B24B}" dt="2024-12-18T22:32:10.897" v="10" actId="2696"/>
        <pc:sldMkLst>
          <pc:docMk/>
          <pc:sldMk cId="2222463638" sldId="2147470541"/>
        </pc:sldMkLst>
      </pc:sldChg>
      <pc:sldChg chg="del">
        <pc:chgData name="Bing-E Xu" userId="990b69f3-48c2-4329-8ecf-51bb172f8bc3" providerId="ADAL" clId="{05065B7D-A59E-4B78-AC90-2F8976C1B24B}" dt="2024-12-18T22:28:06.923" v="2" actId="2696"/>
        <pc:sldMkLst>
          <pc:docMk/>
          <pc:sldMk cId="782430110" sldId="2147473011"/>
        </pc:sldMkLst>
      </pc:sldChg>
      <pc:sldChg chg="del">
        <pc:chgData name="Bing-E Xu" userId="990b69f3-48c2-4329-8ecf-51bb172f8bc3" providerId="ADAL" clId="{05065B7D-A59E-4B78-AC90-2F8976C1B24B}" dt="2024-12-18T22:32:11.603" v="11" actId="2696"/>
        <pc:sldMkLst>
          <pc:docMk/>
          <pc:sldMk cId="2023278880" sldId="2147480876"/>
        </pc:sldMkLst>
      </pc:sldChg>
      <pc:sldChg chg="del">
        <pc:chgData name="Bing-E Xu" userId="990b69f3-48c2-4329-8ecf-51bb172f8bc3" providerId="ADAL" clId="{05065B7D-A59E-4B78-AC90-2F8976C1B24B}" dt="2024-12-18T22:28:06.008" v="1" actId="2696"/>
        <pc:sldMkLst>
          <pc:docMk/>
          <pc:sldMk cId="3850862480" sldId="2147480893"/>
        </pc:sldMkLst>
      </pc:sldChg>
      <pc:sldChg chg="del">
        <pc:chgData name="Bing-E Xu" userId="990b69f3-48c2-4329-8ecf-51bb172f8bc3" providerId="ADAL" clId="{05065B7D-A59E-4B78-AC90-2F8976C1B24B}" dt="2024-12-18T22:28:10.486" v="3" actId="2696"/>
        <pc:sldMkLst>
          <pc:docMk/>
          <pc:sldMk cId="4032119628" sldId="2147480916"/>
        </pc:sldMkLst>
      </pc:sldChg>
      <pc:sldChg chg="modNotesTx">
        <pc:chgData name="Bing-E Xu" userId="990b69f3-48c2-4329-8ecf-51bb172f8bc3" providerId="ADAL" clId="{05065B7D-A59E-4B78-AC90-2F8976C1B24B}" dt="2024-12-18T23:51:33.206" v="603"/>
        <pc:sldMkLst>
          <pc:docMk/>
          <pc:sldMk cId="224600005" sldId="2147480925"/>
        </pc:sldMkLst>
      </pc:sldChg>
      <pc:sldChg chg="modNotesTx">
        <pc:chgData name="Bing-E Xu" userId="990b69f3-48c2-4329-8ecf-51bb172f8bc3" providerId="ADAL" clId="{05065B7D-A59E-4B78-AC90-2F8976C1B24B}" dt="2024-12-19T14:46:25.673" v="662"/>
        <pc:sldMkLst>
          <pc:docMk/>
          <pc:sldMk cId="3706564956" sldId="2147480928"/>
        </pc:sldMkLst>
      </pc:sldChg>
      <pc:sldChg chg="del">
        <pc:chgData name="Bing-E Xu" userId="990b69f3-48c2-4329-8ecf-51bb172f8bc3" providerId="ADAL" clId="{05065B7D-A59E-4B78-AC90-2F8976C1B24B}" dt="2024-12-18T22:32:13.673" v="13" actId="2696"/>
        <pc:sldMkLst>
          <pc:docMk/>
          <pc:sldMk cId="2578666888" sldId="2147480929"/>
        </pc:sldMkLst>
      </pc:sldChg>
      <pc:sldChg chg="modAnim modNotesTx">
        <pc:chgData name="Bing-E Xu" userId="990b69f3-48c2-4329-8ecf-51bb172f8bc3" providerId="ADAL" clId="{05065B7D-A59E-4B78-AC90-2F8976C1B24B}" dt="2024-12-19T14:59:53.111" v="847"/>
        <pc:sldMkLst>
          <pc:docMk/>
          <pc:sldMk cId="2884329999" sldId="2147480932"/>
        </pc:sldMkLst>
      </pc:sldChg>
      <pc:sldChg chg="modNotesTx">
        <pc:chgData name="Bing-E Xu" userId="990b69f3-48c2-4329-8ecf-51bb172f8bc3" providerId="ADAL" clId="{05065B7D-A59E-4B78-AC90-2F8976C1B24B}" dt="2024-12-18T23:41:23.290" v="412"/>
        <pc:sldMkLst>
          <pc:docMk/>
          <pc:sldMk cId="128329984" sldId="2147480933"/>
        </pc:sldMkLst>
      </pc:sldChg>
      <pc:sldChg chg="modNotesTx">
        <pc:chgData name="Bing-E Xu" userId="990b69f3-48c2-4329-8ecf-51bb172f8bc3" providerId="ADAL" clId="{05065B7D-A59E-4B78-AC90-2F8976C1B24B}" dt="2024-12-18T23:43:03.298" v="530" actId="20577"/>
        <pc:sldMkLst>
          <pc:docMk/>
          <pc:sldMk cId="1401865888" sldId="2147480934"/>
        </pc:sldMkLst>
      </pc:sldChg>
      <pc:sldChg chg="modNotesTx">
        <pc:chgData name="Bing-E Xu" userId="990b69f3-48c2-4329-8ecf-51bb172f8bc3" providerId="ADAL" clId="{05065B7D-A59E-4B78-AC90-2F8976C1B24B}" dt="2024-12-18T23:31:05.558" v="368" actId="20577"/>
        <pc:sldMkLst>
          <pc:docMk/>
          <pc:sldMk cId="2430208954" sldId="2147480935"/>
        </pc:sldMkLst>
      </pc:sldChg>
      <pc:sldChg chg="modNotesTx">
        <pc:chgData name="Bing-E Xu" userId="990b69f3-48c2-4329-8ecf-51bb172f8bc3" providerId="ADAL" clId="{05065B7D-A59E-4B78-AC90-2F8976C1B24B}" dt="2024-12-18T23:29:32.462" v="363" actId="6549"/>
        <pc:sldMkLst>
          <pc:docMk/>
          <pc:sldMk cId="3223436513" sldId="2147480939"/>
        </pc:sldMkLst>
      </pc:sldChg>
      <pc:sldChg chg="modNotesTx">
        <pc:chgData name="Bing-E Xu" userId="990b69f3-48c2-4329-8ecf-51bb172f8bc3" providerId="ADAL" clId="{05065B7D-A59E-4B78-AC90-2F8976C1B24B}" dt="2024-12-19T14:48:08.189" v="812" actId="20577"/>
        <pc:sldMkLst>
          <pc:docMk/>
          <pc:sldMk cId="2936842958" sldId="2147480940"/>
        </pc:sldMkLst>
      </pc:sldChg>
      <pc:sldChg chg="modNotesTx">
        <pc:chgData name="Bing-E Xu" userId="990b69f3-48c2-4329-8ecf-51bb172f8bc3" providerId="ADAL" clId="{05065B7D-A59E-4B78-AC90-2F8976C1B24B}" dt="2024-12-18T23:52:55.952" v="609"/>
        <pc:sldMkLst>
          <pc:docMk/>
          <pc:sldMk cId="2840516054" sldId="2147480942"/>
        </pc:sldMkLst>
      </pc:sldChg>
      <pc:sldChg chg="modNotesTx">
        <pc:chgData name="Bing-E Xu" userId="990b69f3-48c2-4329-8ecf-51bb172f8bc3" providerId="ADAL" clId="{05065B7D-A59E-4B78-AC90-2F8976C1B24B}" dt="2024-12-18T23:44:36.325" v="533"/>
        <pc:sldMkLst>
          <pc:docMk/>
          <pc:sldMk cId="3355275656" sldId="2147480944"/>
        </pc:sldMkLst>
      </pc:sldChg>
      <pc:sldChg chg="modNotesTx">
        <pc:chgData name="Bing-E Xu" userId="990b69f3-48c2-4329-8ecf-51bb172f8bc3" providerId="ADAL" clId="{05065B7D-A59E-4B78-AC90-2F8976C1B24B}" dt="2024-12-18T23:19:58.043" v="333" actId="20577"/>
        <pc:sldMkLst>
          <pc:docMk/>
          <pc:sldMk cId="211017897" sldId="2147480945"/>
        </pc:sldMkLst>
      </pc:sldChg>
      <pc:sldChg chg="modNotesTx">
        <pc:chgData name="Bing-E Xu" userId="990b69f3-48c2-4329-8ecf-51bb172f8bc3" providerId="ADAL" clId="{05065B7D-A59E-4B78-AC90-2F8976C1B24B}" dt="2024-12-18T23:50:28.679" v="594" actId="20577"/>
        <pc:sldMkLst>
          <pc:docMk/>
          <pc:sldMk cId="2644327073" sldId="2147480946"/>
        </pc:sldMkLst>
      </pc:sldChg>
      <pc:sldChg chg="modNotesTx">
        <pc:chgData name="Bing-E Xu" userId="990b69f3-48c2-4329-8ecf-51bb172f8bc3" providerId="ADAL" clId="{05065B7D-A59E-4B78-AC90-2F8976C1B24B}" dt="2024-12-18T23:53:22.936" v="612"/>
        <pc:sldMkLst>
          <pc:docMk/>
          <pc:sldMk cId="1242461427" sldId="2147480947"/>
        </pc:sldMkLst>
      </pc:sldChg>
      <pc:sldChg chg="modNotesTx">
        <pc:chgData name="Bing-E Xu" userId="990b69f3-48c2-4329-8ecf-51bb172f8bc3" providerId="ADAL" clId="{05065B7D-A59E-4B78-AC90-2F8976C1B24B}" dt="2024-12-18T23:59:58.811" v="639" actId="20577"/>
        <pc:sldMkLst>
          <pc:docMk/>
          <pc:sldMk cId="2190982955" sldId="2147480948"/>
        </pc:sldMkLst>
      </pc:sldChg>
      <pc:sldChg chg="modNotesTx">
        <pc:chgData name="Bing-E Xu" userId="990b69f3-48c2-4329-8ecf-51bb172f8bc3" providerId="ADAL" clId="{05065B7D-A59E-4B78-AC90-2F8976C1B24B}" dt="2024-12-18T23:55:46.923" v="618"/>
        <pc:sldMkLst>
          <pc:docMk/>
          <pc:sldMk cId="1308484414" sldId="2147480949"/>
        </pc:sldMkLst>
      </pc:sldChg>
      <pc:sldChg chg="modNotesTx">
        <pc:chgData name="Bing-E Xu" userId="990b69f3-48c2-4329-8ecf-51bb172f8bc3" providerId="ADAL" clId="{05065B7D-A59E-4B78-AC90-2F8976C1B24B}" dt="2024-12-18T23:58:01.224" v="634" actId="20577"/>
        <pc:sldMkLst>
          <pc:docMk/>
          <pc:sldMk cId="1245120426" sldId="2147480950"/>
        </pc:sldMkLst>
      </pc:sldChg>
      <pc:sldChg chg="modNotesTx">
        <pc:chgData name="Bing-E Xu" userId="990b69f3-48c2-4329-8ecf-51bb172f8bc3" providerId="ADAL" clId="{05065B7D-A59E-4B78-AC90-2F8976C1B24B}" dt="2024-12-18T23:54:02.580" v="615"/>
        <pc:sldMkLst>
          <pc:docMk/>
          <pc:sldMk cId="3923550785" sldId="2147480951"/>
        </pc:sldMkLst>
      </pc:sldChg>
      <pc:sldChg chg="modNotesTx">
        <pc:chgData name="Bing-E Xu" userId="990b69f3-48c2-4329-8ecf-51bb172f8bc3" providerId="ADAL" clId="{05065B7D-A59E-4B78-AC90-2F8976C1B24B}" dt="2024-12-19T00:01:30.112" v="644" actId="20577"/>
        <pc:sldMkLst>
          <pc:docMk/>
          <pc:sldMk cId="1838376970" sldId="2147480954"/>
        </pc:sldMkLst>
      </pc:sldChg>
      <pc:sldChg chg="modNotesTx">
        <pc:chgData name="Bing-E Xu" userId="990b69f3-48c2-4329-8ecf-51bb172f8bc3" providerId="ADAL" clId="{05065B7D-A59E-4B78-AC90-2F8976C1B24B}" dt="2024-12-18T22:49:59.666" v="190" actId="20577"/>
        <pc:sldMkLst>
          <pc:docMk/>
          <pc:sldMk cId="2272960146" sldId="2147480955"/>
        </pc:sldMkLst>
      </pc:sldChg>
      <pc:sldChg chg="modNotesTx">
        <pc:chgData name="Bing-E Xu" userId="990b69f3-48c2-4329-8ecf-51bb172f8bc3" providerId="ADAL" clId="{05065B7D-A59E-4B78-AC90-2F8976C1B24B}" dt="2024-12-18T23:40:57.208" v="409"/>
        <pc:sldMkLst>
          <pc:docMk/>
          <pc:sldMk cId="3547352800" sldId="2147480956"/>
        </pc:sldMkLst>
      </pc:sldChg>
      <pc:sldChg chg="modNotesTx">
        <pc:chgData name="Bing-E Xu" userId="990b69f3-48c2-4329-8ecf-51bb172f8bc3" providerId="ADAL" clId="{05065B7D-A59E-4B78-AC90-2F8976C1B24B}" dt="2024-12-19T14:45:50.118" v="659"/>
        <pc:sldMkLst>
          <pc:docMk/>
          <pc:sldMk cId="3740490356" sldId="2147480957"/>
        </pc:sldMkLst>
      </pc:sldChg>
      <pc:sldChg chg="modSp mod modNotesTx">
        <pc:chgData name="Bing-E Xu" userId="990b69f3-48c2-4329-8ecf-51bb172f8bc3" providerId="ADAL" clId="{05065B7D-A59E-4B78-AC90-2F8976C1B24B}" dt="2024-12-19T14:57:06.679" v="844" actId="20577"/>
        <pc:sldMkLst>
          <pc:docMk/>
          <pc:sldMk cId="2790394535" sldId="2147480958"/>
        </pc:sldMkLst>
        <pc:spChg chg="mod">
          <ac:chgData name="Bing-E Xu" userId="990b69f3-48c2-4329-8ecf-51bb172f8bc3" providerId="ADAL" clId="{05065B7D-A59E-4B78-AC90-2F8976C1B24B}" dt="2024-12-19T14:52:47.477" v="813" actId="20577"/>
          <ac:spMkLst>
            <pc:docMk/>
            <pc:sldMk cId="2790394535" sldId="2147480958"/>
            <ac:spMk id="9" creationId="{553A0A23-2DF1-7385-077E-9A786EA5CA91}"/>
          </ac:spMkLst>
        </pc:spChg>
        <pc:spChg chg="mod">
          <ac:chgData name="Bing-E Xu" userId="990b69f3-48c2-4329-8ecf-51bb172f8bc3" providerId="ADAL" clId="{05065B7D-A59E-4B78-AC90-2F8976C1B24B}" dt="2024-12-19T14:57:06.679" v="844" actId="20577"/>
          <ac:spMkLst>
            <pc:docMk/>
            <pc:sldMk cId="2790394535" sldId="2147480958"/>
            <ac:spMk id="10" creationId="{F1519091-7492-23D5-1381-B30D88FC836A}"/>
          </ac:spMkLst>
        </pc:spChg>
      </pc:sldChg>
      <pc:sldChg chg="modNotesTx">
        <pc:chgData name="Bing-E Xu" userId="990b69f3-48c2-4329-8ecf-51bb172f8bc3" providerId="ADAL" clId="{05065B7D-A59E-4B78-AC90-2F8976C1B24B}" dt="2024-12-19T00:01:51.295" v="647"/>
        <pc:sldMkLst>
          <pc:docMk/>
          <pc:sldMk cId="3015788853" sldId="2147480959"/>
        </pc:sldMkLst>
      </pc:sldChg>
      <pc:sldChg chg="modNotesTx">
        <pc:chgData name="Bing-E Xu" userId="990b69f3-48c2-4329-8ecf-51bb172f8bc3" providerId="ADAL" clId="{05065B7D-A59E-4B78-AC90-2F8976C1B24B}" dt="2024-12-18T23:03:43.126" v="238"/>
        <pc:sldMkLst>
          <pc:docMk/>
          <pc:sldMk cId="919433512" sldId="2147480960"/>
        </pc:sldMkLst>
      </pc:sldChg>
      <pc:sldChg chg="modNotesTx">
        <pc:chgData name="Bing-E Xu" userId="990b69f3-48c2-4329-8ecf-51bb172f8bc3" providerId="ADAL" clId="{05065B7D-A59E-4B78-AC90-2F8976C1B24B}" dt="2024-12-18T23:51:52.143" v="606"/>
        <pc:sldMkLst>
          <pc:docMk/>
          <pc:sldMk cId="3800601130" sldId="2147480961"/>
        </pc:sldMkLst>
      </pc:sldChg>
      <pc:sldChg chg="modNotesTx">
        <pc:chgData name="Bing-E Xu" userId="990b69f3-48c2-4329-8ecf-51bb172f8bc3" providerId="ADAL" clId="{05065B7D-A59E-4B78-AC90-2F8976C1B24B}" dt="2024-12-19T14:43:11.538" v="656"/>
        <pc:sldMkLst>
          <pc:docMk/>
          <pc:sldMk cId="4035872239" sldId="2147480962"/>
        </pc:sldMkLst>
      </pc:sldChg>
      <pc:sldChg chg="modSp mod modNotesTx">
        <pc:chgData name="Bing-E Xu" userId="990b69f3-48c2-4329-8ecf-51bb172f8bc3" providerId="ADAL" clId="{05065B7D-A59E-4B78-AC90-2F8976C1B24B}" dt="2024-12-19T14:57:21.080" v="845" actId="20577"/>
        <pc:sldMkLst>
          <pc:docMk/>
          <pc:sldMk cId="778017509" sldId="2147480963"/>
        </pc:sldMkLst>
        <pc:spChg chg="mod">
          <ac:chgData name="Bing-E Xu" userId="990b69f3-48c2-4329-8ecf-51bb172f8bc3" providerId="ADAL" clId="{05065B7D-A59E-4B78-AC90-2F8976C1B24B}" dt="2024-12-19T14:56:54.705" v="842" actId="20577"/>
          <ac:spMkLst>
            <pc:docMk/>
            <pc:sldMk cId="778017509" sldId="2147480963"/>
            <ac:spMk id="6" creationId="{6917C3E4-8EEA-5786-76A2-F776488F65BD}"/>
          </ac:spMkLst>
        </pc:spChg>
      </pc:sldChg>
      <pc:sldChg chg="del">
        <pc:chgData name="Bing-E Xu" userId="990b69f3-48c2-4329-8ecf-51bb172f8bc3" providerId="ADAL" clId="{05065B7D-A59E-4B78-AC90-2F8976C1B24B}" dt="2024-12-18T22:32:12.890" v="12" actId="2696"/>
        <pc:sldMkLst>
          <pc:docMk/>
          <pc:sldMk cId="1257444951" sldId="2147480964"/>
        </pc:sldMkLst>
      </pc:sldChg>
      <pc:sldChg chg="modNotesTx">
        <pc:chgData name="Bing-E Xu" userId="990b69f3-48c2-4329-8ecf-51bb172f8bc3" providerId="ADAL" clId="{05065B7D-A59E-4B78-AC90-2F8976C1B24B}" dt="2024-12-19T14:59:14.838" v="846"/>
        <pc:sldMkLst>
          <pc:docMk/>
          <pc:sldMk cId="3644660644" sldId="2147480965"/>
        </pc:sldMkLst>
      </pc:sldChg>
      <pc:sldChg chg="add modNotesTx">
        <pc:chgData name="Bing-E Xu" userId="990b69f3-48c2-4329-8ecf-51bb172f8bc3" providerId="ADAL" clId="{05065B7D-A59E-4B78-AC90-2F8976C1B24B}" dt="2024-12-19T14:36:57.298" v="652" actId="20577"/>
        <pc:sldMkLst>
          <pc:docMk/>
          <pc:sldMk cId="2460496917" sldId="2147480967"/>
        </pc:sldMkLst>
      </pc:sldChg>
    </pc:docChg>
  </pc:docChgLst>
  <pc:docChgLst>
    <pc:chgData name="Bing-E Xu" userId="S::bxu@ushealthconnect.com::990b69f3-48c2-4329-8ecf-51bb172f8bc3" providerId="AD" clId="Web-{2197371A-2F11-BE1E-E272-4566771E70D2}"/>
    <pc:docChg chg="delSld">
      <pc:chgData name="Bing-E Xu" userId="S::bxu@ushealthconnect.com::990b69f3-48c2-4329-8ecf-51bb172f8bc3" providerId="AD" clId="Web-{2197371A-2F11-BE1E-E272-4566771E70D2}" dt="2025-02-20T00:25:56.267" v="0"/>
      <pc:docMkLst>
        <pc:docMk/>
      </pc:docMkLst>
      <pc:sldChg chg="del">
        <pc:chgData name="Bing-E Xu" userId="S::bxu@ushealthconnect.com::990b69f3-48c2-4329-8ecf-51bb172f8bc3" providerId="AD" clId="Web-{2197371A-2F11-BE1E-E272-4566771E70D2}" dt="2025-02-20T00:25:56.267" v="0"/>
        <pc:sldMkLst>
          <pc:docMk/>
          <pc:sldMk cId="2742185132" sldId="2147480968"/>
        </pc:sldMkLst>
      </pc:sldChg>
    </pc:docChg>
  </pc:docChgLst>
  <pc:docChgLst>
    <pc:chgData name="Bing-E Xu" userId="990b69f3-48c2-4329-8ecf-51bb172f8bc3" providerId="ADAL" clId="{5A6C72F6-F2FD-4137-810B-8FC276E27DC5}"/>
    <pc:docChg chg="addSld modSld">
      <pc:chgData name="Bing-E Xu" userId="990b69f3-48c2-4329-8ecf-51bb172f8bc3" providerId="ADAL" clId="{5A6C72F6-F2FD-4137-810B-8FC276E27DC5}" dt="2025-02-11T18:21:58.089" v="43"/>
      <pc:docMkLst>
        <pc:docMk/>
      </pc:docMkLst>
      <pc:sldChg chg="modSp add mod modNotesTx">
        <pc:chgData name="Bing-E Xu" userId="990b69f3-48c2-4329-8ecf-51bb172f8bc3" providerId="ADAL" clId="{5A6C72F6-F2FD-4137-810B-8FC276E27DC5}" dt="2025-02-11T18:21:58.089" v="43"/>
        <pc:sldMkLst>
          <pc:docMk/>
          <pc:sldMk cId="2272960146" sldId="2147480955"/>
        </pc:sldMkLst>
        <pc:spChg chg="mod">
          <ac:chgData name="Bing-E Xu" userId="990b69f3-48c2-4329-8ecf-51bb172f8bc3" providerId="ADAL" clId="{5A6C72F6-F2FD-4137-810B-8FC276E27DC5}" dt="2025-02-11T18:21:58.089" v="43"/>
          <ac:spMkLst>
            <pc:docMk/>
            <pc:sldMk cId="2272960146" sldId="2147480955"/>
            <ac:spMk id="3" creationId="{A07ADAA1-EBDC-34BF-C9FA-875A303AA72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A44C-4872-A19D-A2AB90CCBE3B}"/>
              </c:ext>
            </c:extLst>
          </c:dPt>
          <c:dPt>
            <c:idx val="1"/>
            <c:bubble3D val="0"/>
            <c:spPr>
              <a:solidFill>
                <a:schemeClr val="accent3"/>
              </a:solidFill>
              <a:ln w="9525">
                <a:solidFill>
                  <a:schemeClr val="lt1"/>
                </a:solidFill>
              </a:ln>
              <a:effectLst/>
            </c:spPr>
            <c:extLst>
              <c:ext xmlns:c16="http://schemas.microsoft.com/office/drawing/2014/chart" uri="{C3380CC4-5D6E-409C-BE32-E72D297353CC}">
                <c16:uniqueId val="{00000003-A44C-4872-A19D-A2AB90CCBE3B}"/>
              </c:ext>
            </c:extLst>
          </c:dPt>
          <c:dPt>
            <c:idx val="2"/>
            <c:bubble3D val="0"/>
            <c:spPr>
              <a:solidFill>
                <a:schemeClr val="accent5"/>
              </a:solidFill>
              <a:ln w="9525">
                <a:solidFill>
                  <a:schemeClr val="lt1"/>
                </a:solidFill>
              </a:ln>
              <a:effectLst/>
            </c:spPr>
            <c:extLst>
              <c:ext xmlns:c16="http://schemas.microsoft.com/office/drawing/2014/chart" uri="{C3380CC4-5D6E-409C-BE32-E72D297353CC}">
                <c16:uniqueId val="{00000005-A44C-4872-A19D-A2AB90CCBE3B}"/>
              </c:ext>
            </c:extLst>
          </c:dPt>
          <c:dPt>
            <c:idx val="3"/>
            <c:bubble3D val="0"/>
            <c:spPr>
              <a:solidFill>
                <a:schemeClr val="accent2"/>
              </a:solidFill>
              <a:ln w="9525">
                <a:solidFill>
                  <a:schemeClr val="lt1"/>
                </a:solidFill>
              </a:ln>
              <a:effectLst/>
            </c:spPr>
            <c:extLst>
              <c:ext xmlns:c16="http://schemas.microsoft.com/office/drawing/2014/chart" uri="{C3380CC4-5D6E-409C-BE32-E72D297353CC}">
                <c16:uniqueId val="{00000007-A44C-4872-A19D-A2AB90CCBE3B}"/>
              </c:ext>
            </c:extLst>
          </c:dPt>
          <c:dPt>
            <c:idx val="4"/>
            <c:bubble3D val="0"/>
            <c:spPr>
              <a:solidFill>
                <a:schemeClr val="accent6"/>
              </a:solidFill>
              <a:ln w="9525">
                <a:solidFill>
                  <a:schemeClr val="lt1"/>
                </a:solidFill>
              </a:ln>
              <a:effectLst/>
            </c:spPr>
            <c:extLst>
              <c:ext xmlns:c16="http://schemas.microsoft.com/office/drawing/2014/chart" uri="{C3380CC4-5D6E-409C-BE32-E72D297353CC}">
                <c16:uniqueId val="{00000009-A44C-4872-A19D-A2AB90CCBE3B}"/>
              </c:ext>
            </c:extLst>
          </c:dPt>
          <c:dPt>
            <c:idx val="5"/>
            <c:bubble3D val="0"/>
            <c:spPr>
              <a:solidFill>
                <a:schemeClr val="accent4"/>
              </a:solidFill>
              <a:ln w="9525">
                <a:solidFill>
                  <a:schemeClr val="lt1"/>
                </a:solidFill>
              </a:ln>
              <a:effectLst/>
            </c:spPr>
            <c:extLst>
              <c:ext xmlns:c16="http://schemas.microsoft.com/office/drawing/2014/chart" uri="{C3380CC4-5D6E-409C-BE32-E72D297353CC}">
                <c16:uniqueId val="{0000000B-A44C-4872-A19D-A2AB90CCBE3B}"/>
              </c:ext>
            </c:extLst>
          </c:dPt>
          <c:dPt>
            <c:idx val="6"/>
            <c:bubble3D val="0"/>
            <c:spPr>
              <a:solidFill>
                <a:schemeClr val="accent1">
                  <a:lumMod val="60000"/>
                  <a:lumOff val="40000"/>
                </a:schemeClr>
              </a:solidFill>
              <a:ln w="9525">
                <a:solidFill>
                  <a:schemeClr val="lt1"/>
                </a:solidFill>
              </a:ln>
              <a:effectLst/>
            </c:spPr>
            <c:extLst>
              <c:ext xmlns:c16="http://schemas.microsoft.com/office/drawing/2014/chart" uri="{C3380CC4-5D6E-409C-BE32-E72D297353CC}">
                <c16:uniqueId val="{0000000D-A44C-4872-A19D-A2AB90CCBE3B}"/>
              </c:ext>
            </c:extLst>
          </c:dPt>
          <c:dPt>
            <c:idx val="7"/>
            <c:bubble3D val="0"/>
            <c:spPr>
              <a:solidFill>
                <a:schemeClr val="accent3">
                  <a:lumMod val="40000"/>
                  <a:lumOff val="60000"/>
                </a:schemeClr>
              </a:solidFill>
              <a:ln w="9525">
                <a:solidFill>
                  <a:schemeClr val="lt1"/>
                </a:solidFill>
              </a:ln>
              <a:effectLst/>
            </c:spPr>
            <c:extLst>
              <c:ext xmlns:c16="http://schemas.microsoft.com/office/drawing/2014/chart" uri="{C3380CC4-5D6E-409C-BE32-E72D297353CC}">
                <c16:uniqueId val="{0000000F-A44C-4872-A19D-A2AB90CCBE3B}"/>
              </c:ext>
            </c:extLst>
          </c:dPt>
          <c:dPt>
            <c:idx val="8"/>
            <c:bubble3D val="0"/>
            <c:spPr>
              <a:solidFill>
                <a:schemeClr val="accent5">
                  <a:lumMod val="40000"/>
                  <a:lumOff val="60000"/>
                </a:schemeClr>
              </a:solidFill>
              <a:ln w="9525">
                <a:solidFill>
                  <a:schemeClr val="lt1"/>
                </a:solidFill>
              </a:ln>
              <a:effectLst/>
            </c:spPr>
            <c:extLst>
              <c:ext xmlns:c16="http://schemas.microsoft.com/office/drawing/2014/chart" uri="{C3380CC4-5D6E-409C-BE32-E72D297353CC}">
                <c16:uniqueId val="{00000011-A44C-4872-A19D-A2AB90CCBE3B}"/>
              </c:ext>
            </c:extLst>
          </c:dPt>
          <c:dPt>
            <c:idx val="9"/>
            <c:bubble3D val="0"/>
            <c:spPr>
              <a:solidFill>
                <a:schemeClr val="accent1">
                  <a:lumMod val="80000"/>
                </a:schemeClr>
              </a:solidFill>
              <a:ln w="9525">
                <a:solidFill>
                  <a:schemeClr val="lt1"/>
                </a:solidFill>
              </a:ln>
              <a:effectLst/>
            </c:spPr>
            <c:extLst>
              <c:ext xmlns:c16="http://schemas.microsoft.com/office/drawing/2014/chart" uri="{C3380CC4-5D6E-409C-BE32-E72D297353CC}">
                <c16:uniqueId val="{00000013-A44C-4872-A19D-A2AB90CCBE3B}"/>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25</c:v>
                </c:pt>
                <c:pt idx="1">
                  <c:v>8</c:v>
                </c:pt>
                <c:pt idx="2">
                  <c:v>2</c:v>
                </c:pt>
                <c:pt idx="3">
                  <c:v>2</c:v>
                </c:pt>
                <c:pt idx="4">
                  <c:v>1</c:v>
                </c:pt>
                <c:pt idx="5">
                  <c:v>2</c:v>
                </c:pt>
                <c:pt idx="6">
                  <c:v>2</c:v>
                </c:pt>
                <c:pt idx="7">
                  <c:v>1</c:v>
                </c:pt>
                <c:pt idx="8">
                  <c:v>40</c:v>
                </c:pt>
                <c:pt idx="9">
                  <c:v>17</c:v>
                </c:pt>
              </c:numCache>
            </c:numRef>
          </c:val>
          <c:extLst>
            <c:ext xmlns:c16="http://schemas.microsoft.com/office/drawing/2014/chart" uri="{C3380CC4-5D6E-409C-BE32-E72D297353CC}">
              <c16:uniqueId val="{00000014-A44C-4872-A19D-A2AB90CCBE3B}"/>
            </c:ext>
          </c:extLst>
        </c:ser>
        <c:dLbls>
          <c:showLegendKey val="0"/>
          <c:showVal val="0"/>
          <c:showCatName val="0"/>
          <c:showSerName val="0"/>
          <c:showPercent val="0"/>
          <c:showBubbleSize val="0"/>
          <c:showLeaderLines val="1"/>
        </c:dLbls>
        <c:firstSliceAng val="32"/>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374890638670167E-2"/>
          <c:y val="0.54629242369666786"/>
          <c:w val="0.91673622047244097"/>
          <c:h val="8.5577180784141671E-2"/>
        </c:manualLayout>
      </c:layout>
      <c:scatterChart>
        <c:scatterStyle val="lineMarker"/>
        <c:varyColors val="0"/>
        <c:ser>
          <c:idx val="0"/>
          <c:order val="0"/>
          <c:spPr>
            <a:ln w="28575" cap="rnd">
              <a:noFill/>
              <a:round/>
            </a:ln>
            <a:effectLst/>
          </c:spPr>
          <c:marker>
            <c:symbol val="circle"/>
            <c:size val="5"/>
            <c:spPr>
              <a:solidFill>
                <a:schemeClr val="accent1"/>
              </a:solidFill>
              <a:ln w="9525">
                <a:solidFill>
                  <a:schemeClr val="accent1"/>
                </a:solidFill>
              </a:ln>
              <a:effectLst/>
            </c:spPr>
          </c:marker>
          <c:yVal>
            <c:numRef>
              <c:f>'[Chart in Microsoft PowerPoint]Sheet3'!$F$5:$G$5</c:f>
              <c:numCache>
                <c:formatCode>General</c:formatCode>
                <c:ptCount val="2"/>
              </c:numCache>
            </c:numRef>
          </c:yVal>
          <c:smooth val="0"/>
          <c:extLst>
            <c:ext xmlns:c16="http://schemas.microsoft.com/office/drawing/2014/chart" uri="{C3380CC4-5D6E-409C-BE32-E72D297353CC}">
              <c16:uniqueId val="{00000000-91F0-4DEE-A64B-74EED899DF7F}"/>
            </c:ext>
          </c:extLst>
        </c:ser>
        <c:dLbls>
          <c:showLegendKey val="0"/>
          <c:showVal val="0"/>
          <c:showCatName val="0"/>
          <c:showSerName val="0"/>
          <c:showPercent val="0"/>
          <c:showBubbleSize val="0"/>
        </c:dLbls>
        <c:axId val="1497713072"/>
        <c:axId val="1486622016"/>
      </c:scatterChart>
      <c:valAx>
        <c:axId val="1497713072"/>
        <c:scaling>
          <c:logBase val="10"/>
          <c:orientation val="minMax"/>
          <c:max val="3"/>
          <c:min val="0.1"/>
        </c:scaling>
        <c:delete val="0"/>
        <c:axPos val="b"/>
        <c:majorGridlines>
          <c:spPr>
            <a:ln w="9525" cap="flat" cmpd="sng" algn="ctr">
              <a:solidFill>
                <a:schemeClr val="tx1">
                  <a:lumMod val="15000"/>
                  <a:lumOff val="85000"/>
                </a:schemeClr>
              </a:solidFill>
              <a:round/>
            </a:ln>
            <a:effectLst/>
          </c:spPr>
        </c:majorGridlines>
        <c:majorTickMark val="out"/>
        <c:minorTickMark val="out"/>
        <c:tickLblPos val="nextTo"/>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86622016"/>
        <c:crosses val="autoZero"/>
        <c:crossBetween val="midCat"/>
      </c:valAx>
      <c:valAx>
        <c:axId val="1486622016"/>
        <c:scaling>
          <c:orientation val="minMax"/>
        </c:scaling>
        <c:delete val="1"/>
        <c:axPos val="l"/>
        <c:numFmt formatCode="General" sourceLinked="1"/>
        <c:majorTickMark val="none"/>
        <c:minorTickMark val="none"/>
        <c:tickLblPos val="nextTo"/>
        <c:crossAx val="1497713072"/>
        <c:crosses val="autoZero"/>
        <c:crossBetween val="midCat"/>
      </c:valAx>
      <c:spPr>
        <a:noFill/>
        <a:ln w="25400">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Local/regional recurrence only</c:v>
                </c:pt>
              </c:strCache>
            </c:strRef>
          </c:tx>
          <c:spPr>
            <a:solidFill>
              <a:srgbClr val="00B050"/>
            </a:solidFill>
            <a:ln>
              <a:noFill/>
            </a:ln>
            <a:effectLst/>
          </c:spPr>
          <c:invertIfNegative val="0"/>
          <c:cat>
            <c:strRef>
              <c:f>Sheet1!$A$2:$A$3</c:f>
              <c:strCache>
                <c:ptCount val="2"/>
                <c:pt idx="0">
                  <c:v>Alectinib</c:v>
                </c:pt>
                <c:pt idx="1">
                  <c:v>Chemotherapy</c:v>
                </c:pt>
              </c:strCache>
            </c:strRef>
          </c:cat>
          <c:val>
            <c:numRef>
              <c:f>Sheet1!$B$2:$B$3</c:f>
              <c:numCache>
                <c:formatCode>General</c:formatCode>
                <c:ptCount val="2"/>
                <c:pt idx="0">
                  <c:v>9</c:v>
                </c:pt>
                <c:pt idx="1">
                  <c:v>22</c:v>
                </c:pt>
              </c:numCache>
            </c:numRef>
          </c:val>
          <c:extLst>
            <c:ext xmlns:c16="http://schemas.microsoft.com/office/drawing/2014/chart" uri="{C3380CC4-5D6E-409C-BE32-E72D297353CC}">
              <c16:uniqueId val="{00000000-1BA9-4087-9330-30D8A6BCAC08}"/>
            </c:ext>
          </c:extLst>
        </c:ser>
        <c:ser>
          <c:idx val="2"/>
          <c:order val="1"/>
          <c:tx>
            <c:strRef>
              <c:f>Sheet1!$D$1</c:f>
              <c:strCache>
                <c:ptCount val="1"/>
                <c:pt idx="0">
                  <c:v>Distant recurrence only</c:v>
                </c:pt>
              </c:strCache>
            </c:strRef>
          </c:tx>
          <c:spPr>
            <a:solidFill>
              <a:srgbClr val="002060"/>
            </a:solidFill>
            <a:ln>
              <a:noFill/>
            </a:ln>
            <a:effectLst/>
          </c:spPr>
          <c:invertIfNegative val="0"/>
          <c:cat>
            <c:strRef>
              <c:f>Sheet1!$A$2:$A$3</c:f>
              <c:strCache>
                <c:ptCount val="2"/>
                <c:pt idx="0">
                  <c:v>Alectinib</c:v>
                </c:pt>
                <c:pt idx="1">
                  <c:v>Chemotherapy</c:v>
                </c:pt>
              </c:strCache>
            </c:strRef>
          </c:cat>
          <c:val>
            <c:numRef>
              <c:f>Sheet1!$D$2:$D$3</c:f>
              <c:numCache>
                <c:formatCode>General</c:formatCode>
                <c:ptCount val="2"/>
                <c:pt idx="0">
                  <c:v>3</c:v>
                </c:pt>
                <c:pt idx="1">
                  <c:v>22</c:v>
                </c:pt>
              </c:numCache>
            </c:numRef>
          </c:val>
          <c:extLst>
            <c:ext xmlns:c16="http://schemas.microsoft.com/office/drawing/2014/chart" uri="{C3380CC4-5D6E-409C-BE32-E72D297353CC}">
              <c16:uniqueId val="{00000002-1BA9-4087-9330-30D8A6BCAC08}"/>
            </c:ext>
          </c:extLst>
        </c:ser>
        <c:ser>
          <c:idx val="1"/>
          <c:order val="2"/>
          <c:tx>
            <c:strRef>
              <c:f>Sheet1!$C$1</c:f>
              <c:strCache>
                <c:ptCount val="1"/>
                <c:pt idx="0">
                  <c:v>Local/regional and distant recurrence  </c:v>
                </c:pt>
              </c:strCache>
            </c:strRef>
          </c:tx>
          <c:spPr>
            <a:solidFill>
              <a:srgbClr val="00B0F0"/>
            </a:solidFill>
            <a:ln>
              <a:noFill/>
            </a:ln>
            <a:effectLst/>
          </c:spPr>
          <c:invertIfNegative val="0"/>
          <c:cat>
            <c:strRef>
              <c:f>Sheet1!$A$2:$A$3</c:f>
              <c:strCache>
                <c:ptCount val="2"/>
                <c:pt idx="0">
                  <c:v>Alectinib</c:v>
                </c:pt>
                <c:pt idx="1">
                  <c:v>Chemotherapy</c:v>
                </c:pt>
              </c:strCache>
            </c:strRef>
          </c:cat>
          <c:val>
            <c:numRef>
              <c:f>Sheet1!$C$2:$C$3</c:f>
              <c:numCache>
                <c:formatCode>General</c:formatCode>
                <c:ptCount val="2"/>
                <c:pt idx="0">
                  <c:v>2</c:v>
                </c:pt>
                <c:pt idx="1">
                  <c:v>5</c:v>
                </c:pt>
              </c:numCache>
            </c:numRef>
          </c:val>
          <c:extLst>
            <c:ext xmlns:c16="http://schemas.microsoft.com/office/drawing/2014/chart" uri="{C3380CC4-5D6E-409C-BE32-E72D297353CC}">
              <c16:uniqueId val="{00000001-1BA9-4087-9330-30D8A6BCAC08}"/>
            </c:ext>
          </c:extLst>
        </c:ser>
        <c:ser>
          <c:idx val="3"/>
          <c:order val="3"/>
          <c:tx>
            <c:strRef>
              <c:f>Sheet1!$E$1</c:f>
              <c:strCache>
                <c:ptCount val="1"/>
                <c:pt idx="0">
                  <c:v>New primary lung cancer</c:v>
                </c:pt>
              </c:strCache>
            </c:strRef>
          </c:tx>
          <c:spPr>
            <a:solidFill>
              <a:srgbClr val="6E1E50"/>
            </a:solidFill>
            <a:ln>
              <a:noFill/>
            </a:ln>
            <a:effectLst/>
          </c:spPr>
          <c:invertIfNegative val="0"/>
          <c:cat>
            <c:strRef>
              <c:f>Sheet1!$A$2:$A$3</c:f>
              <c:strCache>
                <c:ptCount val="2"/>
                <c:pt idx="0">
                  <c:v>Alectinib</c:v>
                </c:pt>
                <c:pt idx="1">
                  <c:v>Chemotherapy</c:v>
                </c:pt>
              </c:strCache>
            </c:strRef>
          </c:cat>
          <c:val>
            <c:numRef>
              <c:f>Sheet1!$E$2:$E$3</c:f>
              <c:numCache>
                <c:formatCode>General</c:formatCode>
                <c:ptCount val="2"/>
                <c:pt idx="0">
                  <c:v>1</c:v>
                </c:pt>
                <c:pt idx="1">
                  <c:v>0</c:v>
                </c:pt>
              </c:numCache>
            </c:numRef>
          </c:val>
          <c:extLst>
            <c:ext xmlns:c16="http://schemas.microsoft.com/office/drawing/2014/chart" uri="{C3380CC4-5D6E-409C-BE32-E72D297353CC}">
              <c16:uniqueId val="{00000003-1BA9-4087-9330-30D8A6BCAC08}"/>
            </c:ext>
          </c:extLst>
        </c:ser>
        <c:ser>
          <c:idx val="4"/>
          <c:order val="4"/>
          <c:tx>
            <c:strRef>
              <c:f>Sheet1!$F$1</c:f>
              <c:strCache>
                <c:ptCount val="1"/>
                <c:pt idx="0">
                  <c:v>No recurrence</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9897-4CC0-BE20-FD9A97E6DDC3}"/>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2-9897-4CC0-BE20-FD9A97E6DDC3}"/>
              </c:ext>
            </c:extLst>
          </c:dPt>
          <c:val>
            <c:numRef>
              <c:f>Sheet1!$F$2:$F$3</c:f>
              <c:numCache>
                <c:formatCode>General</c:formatCode>
                <c:ptCount val="2"/>
                <c:pt idx="0">
                  <c:v>115</c:v>
                </c:pt>
                <c:pt idx="1">
                  <c:v>77</c:v>
                </c:pt>
              </c:numCache>
            </c:numRef>
          </c:val>
          <c:extLst>
            <c:ext xmlns:c16="http://schemas.microsoft.com/office/drawing/2014/chart" uri="{C3380CC4-5D6E-409C-BE32-E72D297353CC}">
              <c16:uniqueId val="{00000000-9897-4CC0-BE20-FD9A97E6DDC3}"/>
            </c:ext>
          </c:extLst>
        </c:ser>
        <c:dLbls>
          <c:showLegendKey val="0"/>
          <c:showVal val="0"/>
          <c:showCatName val="0"/>
          <c:showSerName val="0"/>
          <c:showPercent val="0"/>
          <c:showBubbleSize val="0"/>
        </c:dLbls>
        <c:gapWidth val="83"/>
        <c:overlap val="100"/>
        <c:axId val="304073808"/>
        <c:axId val="684559919"/>
      </c:barChart>
      <c:catAx>
        <c:axId val="304073808"/>
        <c:scaling>
          <c:orientation val="minMax"/>
        </c:scaling>
        <c:delete val="1"/>
        <c:axPos val="b"/>
        <c:numFmt formatCode="General" sourceLinked="1"/>
        <c:majorTickMark val="none"/>
        <c:minorTickMark val="none"/>
        <c:tickLblPos val="nextTo"/>
        <c:crossAx val="684559919"/>
        <c:crosses val="autoZero"/>
        <c:auto val="1"/>
        <c:lblAlgn val="ctr"/>
        <c:lblOffset val="100"/>
        <c:noMultiLvlLbl val="0"/>
      </c:catAx>
      <c:valAx>
        <c:axId val="684559919"/>
        <c:scaling>
          <c:orientation val="minMax"/>
          <c:max val="1"/>
          <c:min val="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GB"/>
                  <a:t>Patients</a:t>
                </a:r>
              </a:p>
            </c:rich>
          </c:tx>
          <c:layout>
            <c:manualLayout>
              <c:xMode val="edge"/>
              <c:yMode val="edge"/>
              <c:x val="1.4672846643875252E-2"/>
              <c:y val="0.361918621428865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407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n=7</c:v>
                </c:pt>
              </c:strCache>
            </c:strRef>
          </c:tx>
          <c:spPr>
            <a:solidFill>
              <a:schemeClr val="accent1"/>
            </a:solidFill>
            <a:ln>
              <a:noFill/>
            </a:ln>
            <a:effectLst/>
          </c:spPr>
          <c:invertIfNegative val="0"/>
          <c:cat>
            <c:strRef>
              <c:f>Sheet1!$A$2</c:f>
              <c:strCache>
                <c:ptCount val="1"/>
                <c:pt idx="0">
                  <c:v>MPR</c:v>
                </c:pt>
              </c:strCache>
            </c:strRef>
          </c:cat>
          <c:val>
            <c:numRef>
              <c:f>Sheet1!$B$2</c:f>
              <c:numCache>
                <c:formatCode>0%</c:formatCode>
                <c:ptCount val="1"/>
                <c:pt idx="0">
                  <c:v>0.39</c:v>
                </c:pt>
              </c:numCache>
            </c:numRef>
          </c:val>
          <c:extLst>
            <c:ext xmlns:c16="http://schemas.microsoft.com/office/drawing/2014/chart" uri="{C3380CC4-5D6E-409C-BE32-E72D297353CC}">
              <c16:uniqueId val="{00000000-65DE-934F-9B52-95DB9068B1CA}"/>
            </c:ext>
          </c:extLst>
        </c:ser>
        <c:dLbls>
          <c:showLegendKey val="0"/>
          <c:showVal val="0"/>
          <c:showCatName val="0"/>
          <c:showSerName val="0"/>
          <c:showPercent val="0"/>
          <c:showBubbleSize val="0"/>
        </c:dLbls>
        <c:gapWidth val="219"/>
        <c:overlap val="-27"/>
        <c:axId val="945976111"/>
        <c:axId val="946753423"/>
      </c:barChart>
      <c:catAx>
        <c:axId val="94597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6753423"/>
        <c:crosses val="autoZero"/>
        <c:auto val="1"/>
        <c:lblAlgn val="ctr"/>
        <c:lblOffset val="100"/>
        <c:noMultiLvlLbl val="0"/>
      </c:catAx>
      <c:valAx>
        <c:axId val="946753423"/>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597611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 Target="../slides/slide39.xml"/><Relationship Id="rId4"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Riely GJ, Wood DE, Aisner DL, et al. NCCN Clinical Practice Guidelines in Oncology (NCCN Guidelines®) for Non-Small Cell Lung Cancer (Version 3.2025). © 2025 National Comprehensive Cancer Network. To view the most recent and complete version of the NCCN Guidelines®, go online to NCCN.org.  </a:t>
            </a:r>
            <a:r>
              <a:rPr lang="en-US" sz="1800" b="0" i="0" dirty="0">
                <a:solidFill>
                  <a:srgbClr val="000000"/>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If we look at the NCCN guidelines for perioperative systemic therapy, and this really is the guidelines looking at systemic therapy following surgical resection, the NCCN guidelines call out testing for PD-L1, EGFR mutations, and ALK rearrangements in stage IB, through IIIA, up to IIIB, the T3, N2 category. And we'll talk a little bit about the rationale for this when we talk about the ALINA trial in a couple of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7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Passaro A, Al Bakir M, Hamilton EG, et al. Cancer biomarkers: Emerging trends and clinical implications for personalized treatment. </a:t>
            </a:r>
            <a:r>
              <a:rPr lang="en-US" b="0" i="1">
                <a:solidFill>
                  <a:srgbClr val="212121"/>
                </a:solidFill>
                <a:effectLst/>
                <a:latin typeface="BlinkMacSystemFont"/>
              </a:rPr>
              <a:t>Cell</a:t>
            </a:r>
            <a:r>
              <a:rPr lang="en-US" b="0" i="0">
                <a:solidFill>
                  <a:srgbClr val="212121"/>
                </a:solidFill>
                <a:effectLst/>
                <a:latin typeface="BlinkMacSystemFont"/>
              </a:rPr>
              <a:t>. 2024;187(7):1617-1635.</a:t>
            </a:r>
          </a:p>
          <a:p>
            <a:endParaRPr lang="en-US" b="0" i="0">
              <a:solidFill>
                <a:srgbClr val="212121"/>
              </a:solidFill>
              <a:effectLst/>
              <a:latin typeface="BlinkMacSystemFont"/>
            </a:endParaRPr>
          </a:p>
          <a:p>
            <a:r>
              <a:rPr lang="en-US"/>
              <a:t>Now, how should that testing be done? This is a table looking at the molecular methods for a biomarker testing. You can see there are a number of techniques shown to the left. I've highlighted what I think is the standard of care, and that's next-generation sequencing. The advantages here, this is high throughput. It has great sensitivity and specificity. It can cover all of these targets. We're focusing on ALK fusions today, but again, there are other mutations and other fusions that are important in the assessment of early-stage non-small as well as late stage non-small cell. So this is important. It does require a lot of bioinformatics support. It does have a bit longer turnaround time. It's really not an issue in the surgical population, because obviously these patients have to recover from surgery. Tissue issues are not as great in the early-stage population, because you have resected tissue or biopsies that are adequate for testing. </a:t>
            </a:r>
          </a:p>
        </p:txBody>
      </p:sp>
      <p:sp>
        <p:nvSpPr>
          <p:cNvPr id="4" name="Slide Number Placeholder 3"/>
          <p:cNvSpPr>
            <a:spLocks noGrp="1"/>
          </p:cNvSpPr>
          <p:nvPr>
            <p:ph type="sldNum" sz="quarter" idx="5"/>
          </p:nvPr>
        </p:nvSpPr>
        <p:spPr/>
        <p:txBody>
          <a:bodyPr/>
          <a:lstStyle/>
          <a:p>
            <a:fld id="{346C45EA-94B1-CB43-BD15-6A8600409710}" type="slidenum">
              <a:rPr lang="en-US" smtClean="0"/>
              <a:t>14</a:t>
            </a:fld>
            <a:endParaRPr lang="en-US"/>
          </a:p>
        </p:txBody>
      </p:sp>
    </p:spTree>
    <p:extLst>
      <p:ext uri="{BB962C8B-B14F-4D97-AF65-F5344CB8AC3E}">
        <p14:creationId xmlns:p14="http://schemas.microsoft.com/office/powerpoint/2010/main" val="123674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IASLC. IASLC Atlas of Molecular Testing for Targeted Therapy in Lung Cancer. 2023. https://www.iaslc.org/iaslc-atlas-molecular-testing-targeted-therapy-lung-cancer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clinical application of liquid biopsy in diagnostics and therapeutic decision-making for NSCLC continues to rapidly evolve. This figure displays the NSCLC continuum of care, from screening and early diagnosis to determination of minimal residual disease (MRD) in the postsurgical setting of early-stage disease, to genomic and immunodiagnostics of advanced-stage disease. It is notable that while tumor tissue profiling is applicable in patients with stage IV NSCLC, liquid biopsy is uniquely suited to have the potential to address screening of at-risk individuals, determination of MRD, and treatment response monitoring.</a:t>
            </a:r>
          </a:p>
        </p:txBody>
      </p:sp>
      <p:sp>
        <p:nvSpPr>
          <p:cNvPr id="4" name="Slide Number Placeholder 3"/>
          <p:cNvSpPr>
            <a:spLocks noGrp="1"/>
          </p:cNvSpPr>
          <p:nvPr>
            <p:ph type="sldNum" sz="quarter" idx="5"/>
          </p:nvPr>
        </p:nvSpPr>
        <p:spPr/>
        <p:txBody>
          <a:bodyPr/>
          <a:lstStyle/>
          <a:p>
            <a:fld id="{346C45EA-94B1-CB43-BD15-6A8600409710}" type="slidenum">
              <a:rPr lang="en-US" smtClean="0"/>
              <a:t>15</a:t>
            </a:fld>
            <a:endParaRPr lang="en-US"/>
          </a:p>
        </p:txBody>
      </p:sp>
    </p:spTree>
    <p:extLst>
      <p:ext uri="{BB962C8B-B14F-4D97-AF65-F5344CB8AC3E}">
        <p14:creationId xmlns:p14="http://schemas.microsoft.com/office/powerpoint/2010/main" val="2161474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Pignon</a:t>
            </a:r>
            <a:r>
              <a:rPr lang="en-US" b="0" i="0">
                <a:solidFill>
                  <a:srgbClr val="212121"/>
                </a:solidFill>
                <a:effectLst/>
                <a:latin typeface="BlinkMacSystemFont"/>
              </a:rPr>
              <a:t> JP, </a:t>
            </a:r>
            <a:r>
              <a:rPr lang="en-US" b="0" i="0" err="1">
                <a:solidFill>
                  <a:srgbClr val="212121"/>
                </a:solidFill>
                <a:effectLst/>
                <a:latin typeface="BlinkMacSystemFont"/>
              </a:rPr>
              <a:t>Tribodet</a:t>
            </a:r>
            <a:r>
              <a:rPr lang="en-US" b="0" i="0">
                <a:solidFill>
                  <a:srgbClr val="212121"/>
                </a:solidFill>
                <a:effectLst/>
                <a:latin typeface="BlinkMacSystemFont"/>
              </a:rPr>
              <a:t> H, </a:t>
            </a:r>
            <a:r>
              <a:rPr lang="en-US" b="0" i="0" err="1">
                <a:solidFill>
                  <a:srgbClr val="212121"/>
                </a:solidFill>
                <a:effectLst/>
                <a:latin typeface="BlinkMacSystemFont"/>
              </a:rPr>
              <a:t>Scagliotti</a:t>
            </a:r>
            <a:r>
              <a:rPr lang="en-US" b="0" i="0">
                <a:solidFill>
                  <a:srgbClr val="212121"/>
                </a:solidFill>
                <a:effectLst/>
                <a:latin typeface="BlinkMacSystemFont"/>
              </a:rPr>
              <a:t> GV, et al. Lung adjuvant cisplatin evaluation: a pooled analysis by the LACE Collaborative Group. </a:t>
            </a:r>
            <a:r>
              <a:rPr lang="en-US" b="0" i="1">
                <a:solidFill>
                  <a:srgbClr val="212121"/>
                </a:solidFill>
                <a:effectLst/>
                <a:latin typeface="BlinkMacSystemFont"/>
              </a:rPr>
              <a:t>J Clin Oncol</a:t>
            </a:r>
            <a:r>
              <a:rPr lang="en-US" b="0" i="0">
                <a:solidFill>
                  <a:srgbClr val="212121"/>
                </a:solidFill>
                <a:effectLst/>
                <a:latin typeface="BlinkMacSystemFont"/>
              </a:rPr>
              <a:t>. 2008;26(21):3552-3559. </a:t>
            </a:r>
          </a:p>
          <a:p>
            <a:endParaRPr lang="en-US" b="0" i="0">
              <a:solidFill>
                <a:srgbClr val="212121"/>
              </a:solidFill>
              <a:effectLst/>
              <a:latin typeface="BlinkMacSystemFont"/>
            </a:endParaRPr>
          </a:p>
          <a:p>
            <a:r>
              <a:rPr lang="en-US"/>
              <a:t>With a median follow-up time of 5.2 years, the overall HR of death was 0.89 (95% CI, 0.82 to 0.96; P = .005), corresponding to a 5-year absolute benefit of 5.4% from chemotherapy. There was no heterogeneity of chemotherapy effect among trials. Chemotherapy effect was higher in patients with better performance status. There was no interaction between chemotherapy effect and sex, age, histology, type of surgery, planned radiotherapy, or planned total dose of cisplatin.</a:t>
            </a:r>
          </a:p>
        </p:txBody>
      </p:sp>
      <p:sp>
        <p:nvSpPr>
          <p:cNvPr id="4" name="Slide Number Placeholder 3"/>
          <p:cNvSpPr>
            <a:spLocks noGrp="1"/>
          </p:cNvSpPr>
          <p:nvPr>
            <p:ph type="sldNum" sz="quarter" idx="5"/>
          </p:nvPr>
        </p:nvSpPr>
        <p:spPr/>
        <p:txBody>
          <a:bodyPr/>
          <a:lstStyle/>
          <a:p>
            <a:fld id="{346C45EA-94B1-CB43-BD15-6A8600409710}" type="slidenum">
              <a:rPr lang="en-US" smtClean="0"/>
              <a:t>17</a:t>
            </a:fld>
            <a:endParaRPr lang="en-US"/>
          </a:p>
        </p:txBody>
      </p:sp>
    </p:spTree>
    <p:extLst>
      <p:ext uri="{BB962C8B-B14F-4D97-AF65-F5344CB8AC3E}">
        <p14:creationId xmlns:p14="http://schemas.microsoft.com/office/powerpoint/2010/main" val="208445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lvl="0" indent="0" algn="l" rtl="0">
              <a:lnSpc>
                <a:spcPct val="100000"/>
              </a:lnSpc>
              <a:spcBef>
                <a:spcPts val="0"/>
              </a:spcBef>
              <a:spcAft>
                <a:spcPts val="0"/>
              </a:spcAft>
              <a:buSzPts val="1100"/>
              <a:buNone/>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A study comparing adjuvant </a:t>
            </a:r>
            <a:r>
              <a:rPr lang="en-US" b="0" i="0" err="1">
                <a:solidFill>
                  <a:srgbClr val="333333"/>
                </a:solidFill>
                <a:effectLst/>
                <a:latin typeface="Roboto" panose="02000000000000000000" pitchFamily="2" charset="0"/>
              </a:rPr>
              <a:t>alectinib</a:t>
            </a:r>
            <a:r>
              <a:rPr lang="en-US" b="0" i="0">
                <a:solidFill>
                  <a:srgbClr val="333333"/>
                </a:solidFill>
                <a:effectLst/>
                <a:latin typeface="Roboto" panose="02000000000000000000" pitchFamily="2" charset="0"/>
              </a:rPr>
              <a:t> versus adjuvant platinum-based chemotherapy in patients with ALK positive non-small cell lung cancer.</a:t>
            </a:r>
            <a:r>
              <a:rPr lang="en-US" sz="1200">
                <a:solidFill>
                  <a:srgbClr val="404040"/>
                </a:solidFill>
                <a:latin typeface="Arial"/>
                <a:ea typeface="Arial"/>
                <a:cs typeface="Arial"/>
                <a:sym typeface="Arial"/>
              </a:rPr>
              <a:t> ClinicalTrials.gov identifier: NCT03456076. Updated August 26, 2024. https://www.clinicaltrials.gov/study/NCT03456076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0" i="0">
              <a:solidFill>
                <a:srgbClr val="40404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And the reason we're testing is because the results of the ALINA trial shown here, this is a global, open-label, phase 3, randomized clinical trial. And this is using the 7th Edition. It included using stage IB; these were the larger stage 1B greater than 4 cm to IIIA, ALK-positive, non-small cell lung cancer. Other key eligibility criteria were good performance status. You were eligible to receive platinum-based therapy, you had good end-organ function, and had no prior therapy. The patients were stratified by stage as shown, as well as by race, Asian versus </a:t>
            </a:r>
            <a:r>
              <a:rPr lang="en-US" b="0" i="0" err="1">
                <a:solidFill>
                  <a:srgbClr val="333333"/>
                </a:solidFill>
                <a:effectLst/>
                <a:latin typeface="Roboto" panose="02000000000000000000" pitchFamily="2" charset="0"/>
              </a:rPr>
              <a:t>non-Asian</a:t>
            </a:r>
            <a:r>
              <a:rPr lang="en-US" b="0" i="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The randomization was to platinum-based chemotherapy vs alectinib. Now, this is different than other trials, because this was a comparison of targeted therapy to our standard guideline-endorsed platinum-based chemotherapy for 4 cycles. The primary endpoint of this trial was disease-free survival by the investigator. There was a hierarchical testing method looking at the stage II to IIIA, so essentially the node-positive population, as well as the intent-to-treat population, which included the stage IB patients. Other endpoints included CNS disease-free survival, overall survival, and safety.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333333"/>
                </a:solidFill>
                <a:effectLst/>
                <a:latin typeface="Roboto" panose="02000000000000000000" pitchFamily="2" charset="0"/>
              </a:rPr>
              <a:t>Now, it's important to note that disease assessments, including brain MRI, were conducted every 12 weeks for years 1 to 2, and every 24 weeks for years 3 to 5, and then annually.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333333"/>
              </a:solidFill>
              <a:effectLst/>
              <a:latin typeface="Roboto" panose="02000000000000000000" pitchFamily="2" charset="0"/>
            </a:endParaRPr>
          </a:p>
          <a:p>
            <a:pPr marL="0" lvl="0" indent="0" algn="l" rtl="0">
              <a:lnSpc>
                <a:spcPct val="100000"/>
              </a:lnSpc>
              <a:spcBef>
                <a:spcPts val="0"/>
              </a:spcBef>
              <a:spcAft>
                <a:spcPts val="0"/>
              </a:spcAft>
              <a:buSzPts val="1100"/>
              <a:buNone/>
            </a:pPr>
            <a:endParaRPr lang="en-US" b="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 typeface="Arial"/>
              <a:buNone/>
              <a:tabLst/>
              <a:defRPr/>
            </a:pPr>
            <a:r>
              <a:rPr lang="en-US" b="0" i="0">
                <a:solidFill>
                  <a:srgbClr val="212121"/>
                </a:solidFill>
                <a:effectLst/>
                <a:latin typeface="BlinkMacSystemFont"/>
              </a:rPr>
              <a:t>The demographic and clinical characteristics of the patients at baseline were generally well balanced between the treatment groups and were broadly similar to the available demographic data in patients with ALK-positive NSCLC; however, Black patients were underrepresented in the trial population. As compared with the chemotherapy group, the alectinib group had a higher percentage of female patients (57.7% vs. 46.5%) and patients who had never smoked (64.6% vs. 55.1%). No patients in the trial received neoadjuvant radiotherapy or postoperative radiotherapy.</a:t>
            </a:r>
          </a:p>
          <a:p>
            <a:pPr marL="0" lvl="0" indent="0" algn="l" rtl="0">
              <a:lnSpc>
                <a:spcPct val="100000"/>
              </a:lnSpc>
              <a:spcBef>
                <a:spcPts val="0"/>
              </a:spcBef>
              <a:spcAft>
                <a:spcPts val="0"/>
              </a:spcAft>
              <a:buSzPts val="1100"/>
              <a:buFont typeface="Arial"/>
              <a:buNone/>
            </a:pPr>
            <a:endParaRPr lang="en-US">
              <a:solidFill>
                <a:schemeClr val="dk1"/>
              </a:solidFill>
            </a:endParaRPr>
          </a:p>
        </p:txBody>
      </p:sp>
      <p:sp>
        <p:nvSpPr>
          <p:cNvPr id="517" name="Google Shape;51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6:notes"/>
          <p:cNvSpPr txBox="1">
            <a:spLocks noGrp="1"/>
          </p:cNvSpPr>
          <p:nvPr>
            <p:ph type="body" idx="1"/>
          </p:nvPr>
        </p:nvSpPr>
        <p:spPr>
          <a:xfrm>
            <a:off x="495300" y="4019549"/>
            <a:ext cx="5867400" cy="497616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Now, looking at the primary endpoint of disease-free survival in the stage II to IIIA patients, you can clearly see that these curves separate early. The disease-free survival hazard ratio is 0.24, so a significant reduction in either the risk of recurrence or death. In looking at the 3-year time point, the difference is 53% for the chemotherapy control arm vs 88% for the alectinib arm on this trial. </a:t>
            </a:r>
          </a:p>
          <a:p>
            <a:pPr marL="0" lvl="0" indent="0" algn="l" rtl="0">
              <a:lnSpc>
                <a:spcPct val="100000"/>
              </a:lnSpc>
              <a:spcBef>
                <a:spcPts val="0"/>
              </a:spcBef>
              <a:spcAft>
                <a:spcPts val="0"/>
              </a:spcAft>
              <a:buSzPts val="1400"/>
              <a:buNone/>
            </a:pPr>
            <a:endParaRPr/>
          </a:p>
        </p:txBody>
      </p:sp>
      <p:sp>
        <p:nvSpPr>
          <p:cNvPr id="525" name="Google Shape;525;p26:notes"/>
          <p:cNvSpPr>
            <a:spLocks noGrp="1" noRot="1" noChangeAspect="1"/>
          </p:cNvSpPr>
          <p:nvPr>
            <p:ph type="sldImg" idx="2"/>
          </p:nvPr>
        </p:nvSpPr>
        <p:spPr>
          <a:xfrm>
            <a:off x="495300" y="5270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29:notes"/>
          <p:cNvSpPr txBox="1">
            <a:spLocks noGrp="1"/>
          </p:cNvSpPr>
          <p:nvPr>
            <p:ph type="body" idx="1"/>
          </p:nvPr>
        </p:nvSpPr>
        <p:spPr>
          <a:xfrm>
            <a:off x="495300" y="4034970"/>
            <a:ext cx="5867400" cy="48187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When one adds in the stage IB, or this would be the intent-to-treat population, you can see that the hazard ratio remains stable at 0.24, highly statistically significant. It's very early in the follow-up. Obviously, the median follow-up for survival was just over 2 years in both arms of this particular trial. So at this data cutoff, there were only about 2% of overall survival events that had been reported. So we will have to stay tuned for the impact on overall survival in this setting. </a:t>
            </a:r>
          </a:p>
          <a:p>
            <a:pPr marL="0" lvl="0" indent="0" algn="l" rtl="0">
              <a:lnSpc>
                <a:spcPct val="100000"/>
              </a:lnSpc>
              <a:spcBef>
                <a:spcPts val="0"/>
              </a:spcBef>
              <a:spcAft>
                <a:spcPts val="0"/>
              </a:spcAft>
              <a:buSzPts val="1400"/>
              <a:buNone/>
            </a:pPr>
            <a:endParaRPr/>
          </a:p>
        </p:txBody>
      </p:sp>
      <p:sp>
        <p:nvSpPr>
          <p:cNvPr id="616" name="Google Shape;616;p29: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The disease-free survival benefit from adjuvant alectinib as compared with chemotherapy was seen in subgroups defined according to disease stage.</a:t>
            </a:r>
          </a:p>
          <a:p>
            <a:pPr marL="0" lvl="0" indent="0" algn="l" rtl="0">
              <a:lnSpc>
                <a:spcPct val="100000"/>
              </a:lnSpc>
              <a:spcBef>
                <a:spcPts val="0"/>
              </a:spcBef>
              <a:spcAft>
                <a:spcPts val="0"/>
              </a:spcAft>
              <a:buSzPts val="1100"/>
              <a:buNone/>
            </a:pPr>
            <a:endParaRPr lang="en-US">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The disease-free survival benefit from adjuvant alectinib as compared with chemotherapy was generally consistent across all subgroups.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74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33:notes"/>
          <p:cNvSpPr txBox="1">
            <a:spLocks noGrp="1"/>
          </p:cNvSpPr>
          <p:nvPr>
            <p:ph type="body" idx="1"/>
          </p:nvPr>
        </p:nvSpPr>
        <p:spPr>
          <a:xfrm>
            <a:off x="495300" y="4078513"/>
            <a:ext cx="5867400" cy="481874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0" i="0">
                <a:solidFill>
                  <a:srgbClr val="212121"/>
                </a:solidFill>
                <a:effectLst/>
                <a:latin typeface="BlinkMacSystemFont"/>
              </a:rPr>
              <a:t>Now, I mentioned in the design slide the frequent assessment of the CNS. This looks at the CNS disease-free survival. Again, in the intent-to-treat population, we see here a CNS disease-free survival hazard ratio of 0.22. Very significant in this particular setting. Again, chemotherapy at 3 years, about 80% of patients are free of CNS occurrence, whereas in the alectinib arm, which has very good CNS activity, about 95% in this setting. </a:t>
            </a:r>
          </a:p>
          <a:p>
            <a:pPr marL="0" lvl="0" indent="0" algn="l" rtl="0">
              <a:lnSpc>
                <a:spcPct val="100000"/>
              </a:lnSpc>
              <a:spcBef>
                <a:spcPts val="0"/>
              </a:spcBef>
              <a:spcAft>
                <a:spcPts val="0"/>
              </a:spcAft>
              <a:buSzPts val="1400"/>
              <a:buNone/>
            </a:pPr>
            <a:endParaRPr lang="en-US">
              <a:solidFill>
                <a:schemeClr val="dk1"/>
              </a:solidFill>
            </a:endParaRPr>
          </a:p>
        </p:txBody>
      </p:sp>
      <p:sp>
        <p:nvSpPr>
          <p:cNvPr id="999" name="Google Shape;999;p33: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Disease recurrence was observed in 15 patients (11.5%) in the alectinib group and 49 (38.6%) in the chemotherapy group. The most common site of recurrence was the brain, reported in 4 patients in the alectinib group and 14 in the chemotherapy group.</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946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37:notes"/>
          <p:cNvSpPr txBox="1">
            <a:spLocks noGrp="1"/>
          </p:cNvSpPr>
          <p:nvPr>
            <p:ph type="body" idx="1"/>
          </p:nvPr>
        </p:nvSpPr>
        <p:spPr>
          <a:xfrm>
            <a:off x="495300" y="4064000"/>
            <a:ext cx="5867400" cy="45656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The median duration of treatment for the safety-evaluable population was 23.9 months with alectinib and 2.1 months with chemotherapy. At least one adverse event was reported by 98.4% of the patients in the alectinib group and 93.3% of those in the chemotherapy group. The majority were grade 1 or 2 events. No grade 5 (fatal) adverse events were reported.</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i="0">
                <a:solidFill>
                  <a:srgbClr val="212121"/>
                </a:solidFill>
                <a:effectLst/>
                <a:latin typeface="BlinkMacSystemFont"/>
              </a:rPr>
              <a:t>Serious adverse events were reported in 17 patients (13.3%) in the alectinib group and 10 patients (8.3%) in the chemotherapy group. Adverse events that led to dose reduction were reported in 25.8% of the patients in the alectinib group and 10.0% of those in the chemotherapy group, and adverse events that led to dose interruption were reported in 27.3% and 18.3%, respectively. Adverse events that led to dose discontinuation were reported in 5.5% of the patients in the alectinib group and 12.5% of those in the chemotherapy group.</a:t>
            </a:r>
          </a:p>
          <a:p>
            <a:pPr marL="0" lvl="0" indent="0" algn="l" rtl="0">
              <a:lnSpc>
                <a:spcPct val="100000"/>
              </a:lnSpc>
              <a:spcBef>
                <a:spcPts val="0"/>
              </a:spcBef>
              <a:spcAft>
                <a:spcPts val="0"/>
              </a:spcAft>
              <a:buSzPts val="1100"/>
              <a:buNone/>
            </a:pPr>
            <a:endParaRPr lang="en-US"/>
          </a:p>
        </p:txBody>
      </p:sp>
      <p:sp>
        <p:nvSpPr>
          <p:cNvPr id="1125" name="Google Shape;1125;p37:notes"/>
          <p:cNvSpPr>
            <a:spLocks noGrp="1" noRot="1" noChangeAspect="1"/>
          </p:cNvSpPr>
          <p:nvPr>
            <p:ph type="sldImg" idx="2"/>
          </p:nvPr>
        </p:nvSpPr>
        <p:spPr>
          <a:xfrm>
            <a:off x="495300" y="514350"/>
            <a:ext cx="5867400" cy="330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B4C9C9"/>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Alectinib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212121"/>
                </a:solidFill>
                <a:effectLst/>
                <a:latin typeface="BlinkMacSystemFont"/>
              </a:rPr>
              <a:t>The most commonly reported adverse events were increased creatine kinase levels (43.0%) and constipation (42.2%) in the alectinib group and nausea (72.5%) and decreased appetite (29.2%) in the chemotherapy group.</a:t>
            </a:r>
          </a:p>
          <a:p>
            <a:pPr marL="228600" marR="0" lvl="0" indent="-228600" algn="l" rtl="0">
              <a:lnSpc>
                <a:spcPct val="100000"/>
              </a:lnSpc>
              <a:spcBef>
                <a:spcPts val="0"/>
              </a:spcBef>
              <a:spcAft>
                <a:spcPts val="0"/>
              </a:spcAft>
              <a:buClr>
                <a:srgbClr val="000000"/>
              </a:buClr>
              <a:buSzPts val="1100"/>
              <a:buFont typeface="Arial"/>
              <a:buAutoNum type="arabicPeriod"/>
            </a:pPr>
            <a:endParaRPr lang="en-US"/>
          </a:p>
          <a:p>
            <a:pPr marL="228600" marR="0" lvl="0" indent="-158750" algn="l" rtl="0">
              <a:lnSpc>
                <a:spcPct val="100000"/>
              </a:lnSpc>
              <a:spcBef>
                <a:spcPts val="0"/>
              </a:spcBef>
              <a:spcAft>
                <a:spcPts val="0"/>
              </a:spcAft>
              <a:buClr>
                <a:srgbClr val="000000"/>
              </a:buClr>
              <a:buSzPts val="1100"/>
              <a:buFont typeface="Arial"/>
              <a:buNone/>
            </a:pPr>
            <a:endParaRPr lang="en-US" sz="1100" i="0">
              <a:latin typeface="Arial"/>
              <a:ea typeface="Arial"/>
              <a:cs typeface="Arial"/>
              <a:sym typeface="Arial"/>
            </a:endParaRPr>
          </a:p>
          <a:p>
            <a:pPr marL="228600" marR="0" lvl="0" indent="-158750" algn="l" rtl="0">
              <a:lnSpc>
                <a:spcPct val="100000"/>
              </a:lnSpc>
              <a:spcBef>
                <a:spcPts val="0"/>
              </a:spcBef>
              <a:spcAft>
                <a:spcPts val="0"/>
              </a:spcAft>
              <a:buClr>
                <a:srgbClr val="000000"/>
              </a:buClr>
              <a:buSzPts val="1100"/>
              <a:buFont typeface="Arial"/>
              <a:buNone/>
            </a:pPr>
            <a:endParaRPr sz="1100" i="1">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a:t>ALINA safety results: adjuvant </a:t>
            </a:r>
            <a:r>
              <a:rPr lang="en-US" err="1"/>
              <a:t>alectinib</a:t>
            </a:r>
            <a:r>
              <a:rPr lang="en-US"/>
              <a:t> vs chemotherapy in patients with resected ALK+ non-small cell lung cancer (NSCLC). 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OA13.04.</a:t>
            </a:r>
          </a:p>
          <a:p>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r>
              <a:rPr kumimoji="0" lang="en-US" sz="1200" b="0" i="0" u="none" strike="noStrike" kern="1200" cap="none" spc="0" normalizeH="0" baseline="0" noProof="0">
                <a:ln>
                  <a:noFill/>
                </a:ln>
                <a:solidFill>
                  <a:srgbClr val="404040"/>
                </a:solidFill>
                <a:effectLst/>
                <a:uLnTx/>
                <a:uFillTx/>
                <a:latin typeface="Arial"/>
                <a:cs typeface="Arial"/>
                <a:sym typeface="Arial"/>
              </a:rPr>
              <a:t>At data cut-off (June 26th, 2023), median safety follow-up was 24.8 months and 3.7 months in the alectinib and chemotherapy arms, respectively. The five most reported AEs in the alectinib arm were: blood creatine phosphokinase (CPK) increased (43.0%), constipation (42.2%), aspartate aminotransferase increased (41.4%), alanine aminotransferase increased (33.6%), and blood bilirubin increased (33.6%). Most of these AEs were of low grade, non-serious, and did not require any dose modification. Blood CPK increase led to dose reduction in 6.3% of patients and interruption in 5.5% of patients, and pneumonitis led to treatment withdrawal in 2.3% of patients.</a:t>
            </a:r>
            <a:endParaRPr lang="en-US"/>
          </a:p>
        </p:txBody>
      </p:sp>
      <p:sp>
        <p:nvSpPr>
          <p:cNvPr id="4" name="Slide Number Placeholder 3"/>
          <p:cNvSpPr>
            <a:spLocks noGrp="1"/>
          </p:cNvSpPr>
          <p:nvPr>
            <p:ph type="sldNum" sz="quarter" idx="5"/>
          </p:nvPr>
        </p:nvSpPr>
        <p:spPr/>
        <p:txBody>
          <a:bodyPr/>
          <a:lstStyle/>
          <a:p>
            <a:fld id="{719BF1FA-8E36-6346-9913-A15D9223FC93}" type="slidenum">
              <a:rPr lang="en-US" smtClean="0"/>
              <a:t>28</a:t>
            </a:fld>
            <a:endParaRPr lang="en-US"/>
          </a:p>
        </p:txBody>
      </p:sp>
    </p:spTree>
    <p:extLst>
      <p:ext uri="{BB962C8B-B14F-4D97-AF65-F5344CB8AC3E}">
        <p14:creationId xmlns:p14="http://schemas.microsoft.com/office/powerpoint/2010/main" val="272219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Adjuvant alectinib showed a significant benefit with respect to disease-free survival as compared with chemotherapy, as well as a mainly low-grade safety profile with few discontinuations due to adverse events. Adjuvant alectinib represents an important efficacious new treatment strategy for patients with resected ALK-positive NSCLC of stage IB, II, or IIIA.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0047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30</a:t>
            </a:fld>
            <a:endParaRPr lang="en-US"/>
          </a:p>
        </p:txBody>
      </p:sp>
    </p:spTree>
    <p:extLst>
      <p:ext uri="{BB962C8B-B14F-4D97-AF65-F5344CB8AC3E}">
        <p14:creationId xmlns:p14="http://schemas.microsoft.com/office/powerpoint/2010/main" val="410438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Boni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Neoadjuvant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alectinib</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in potentially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resectable</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stage III ALK-positive NSCLC: interim analysis of ALNEO-GOIRC-01-2020 phase II trial. </a:t>
            </a:r>
            <a:r>
              <a:rPr lang="en-US"/>
              <a:t>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MA01.03.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ALNEO is a phase II, open-label, single-arm, multicenter study aimed at investigating the activity and safety of alectinib in potentially resectable locally advanced stage III ALK-positive NSCLC patients. Treatment-naïve patients with potentially resectable stage III ALK-positive NSCLC, ECOG PS≤1 were registered to receive neoadjuvant alectinib for 2 cycles (8 weeks) followed by surgery and adjuvant alectinib for 24 cycles (96 weeks). The primary endpoint was major pathological response (MPR). Secondary endpoints included pathological complete response (</a:t>
            </a:r>
            <a:r>
              <a:rPr lang="en-US" err="1"/>
              <a:t>pCR</a:t>
            </a:r>
            <a:r>
              <a:rPr lang="en-US"/>
              <a:t>), objective response (OR), event-free survival (EFS), disease-free survival (DFS), overall survival (OS), adverse events (AEs). </a:t>
            </a:r>
          </a:p>
        </p:txBody>
      </p:sp>
      <p:sp>
        <p:nvSpPr>
          <p:cNvPr id="4" name="Slide Number Placeholder 3"/>
          <p:cNvSpPr>
            <a:spLocks noGrp="1"/>
          </p:cNvSpPr>
          <p:nvPr>
            <p:ph type="sldNum" sz="quarter" idx="5"/>
          </p:nvPr>
        </p:nvSpPr>
        <p:spPr/>
        <p:txBody>
          <a:bodyPr/>
          <a:lstStyle/>
          <a:p>
            <a:fld id="{346C45EA-94B1-CB43-BD15-6A8600409710}" type="slidenum">
              <a:rPr lang="en-US" smtClean="0"/>
              <a:t>31</a:t>
            </a:fld>
            <a:endParaRPr lang="en-US"/>
          </a:p>
        </p:txBody>
      </p:sp>
    </p:spTree>
    <p:extLst>
      <p:ext uri="{BB962C8B-B14F-4D97-AF65-F5344CB8AC3E}">
        <p14:creationId xmlns:p14="http://schemas.microsoft.com/office/powerpoint/2010/main" val="325466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Boni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Neoadjuvant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alectinib</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in potentially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resectable</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stage III ALK-positive NSCLC: interim analysis of ALNEO-GOIRC-01-2020 phase II trial. </a:t>
            </a:r>
            <a:r>
              <a:rPr lang="en-US"/>
              <a:t>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MA01.03.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To date, the results are available in 25 patients registered in 20 Italian Oncology Centers from May 2021. Median age was 56 years (Interquartile Range [IQR], 49-67 years), 17 (68%) patients were female and 14 (56%) were never smokers. Clinical stage according to the 8th AJCC TNM was IIIA in 14 (56%) and IIIB in 11 (44%) patients. The most represented stage was T3N2 (n=6, 24%), followed by T1aN2 (n=4, 16%) and T4N2 (n=4, 16%). All the patients completed the neoadjuvant phase and 21 (84%) underwent surgery, which consisted of lobectomy in 17 (81%), pneumonectomy in 2 (9.5%) and other surgery in 2 (9.5%) patients.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32</a:t>
            </a:fld>
            <a:endParaRPr lang="en-US"/>
          </a:p>
        </p:txBody>
      </p:sp>
    </p:spTree>
    <p:extLst>
      <p:ext uri="{BB962C8B-B14F-4D97-AF65-F5344CB8AC3E}">
        <p14:creationId xmlns:p14="http://schemas.microsoft.com/office/powerpoint/2010/main" val="582641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Boni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Neoadjuvant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alectinib</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in potentially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resectable</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stage III ALK-positive NSCLC: interim analysis of ALNEO-GOIRC-01-2020 phase II trial. </a:t>
            </a:r>
            <a:r>
              <a:rPr lang="en-US"/>
              <a:t>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MA01.03.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cs typeface="Arial"/>
                <a:sym typeface="Arial"/>
              </a:rPr>
              <a:t>Among patients who completed surgery, R0 was achieved in 18 (86%) patients. Overall, an OR was observed in 17 of 25 (68%) patients. In the interim analysis population, MPR was achieved in 7 (39%) patients and </a:t>
            </a:r>
            <a:r>
              <a:rPr kumimoji="0" lang="en-US" sz="1200" b="0" i="0" u="none" strike="noStrike" kern="1200" cap="none" spc="0" normalizeH="0" baseline="0" noProof="0" err="1">
                <a:ln>
                  <a:noFill/>
                </a:ln>
                <a:solidFill>
                  <a:srgbClr val="404040"/>
                </a:solidFill>
                <a:effectLst/>
                <a:uLnTx/>
                <a:uFillTx/>
                <a:latin typeface="Arial"/>
                <a:cs typeface="Arial"/>
                <a:sym typeface="Arial"/>
              </a:rPr>
              <a:t>pCR</a:t>
            </a:r>
            <a:r>
              <a:rPr kumimoji="0" lang="en-US" sz="1200" b="0" i="0" u="none" strike="noStrike" kern="1200" cap="none" spc="0" normalizeH="0" baseline="0" noProof="0">
                <a:ln>
                  <a:noFill/>
                </a:ln>
                <a:solidFill>
                  <a:srgbClr val="404040"/>
                </a:solidFill>
                <a:effectLst/>
                <a:uLnTx/>
                <a:uFillTx/>
                <a:latin typeface="Arial"/>
                <a:cs typeface="Arial"/>
                <a:sym typeface="Arial"/>
              </a:rPr>
              <a:t> in 3 (17%) patients. Presently, adjuvant treatment was started in 17 (68%) patients with a median interval from surgery of 5.1 weeks (IQR, 2.7-6.0 weeks). After a median follow-up of 10.8 months (IQR, 5.6-22.5 months), median EFS, DFS and OS were not reached. None of the patients experienced treatment-related Grade≥3 AEs during neoadjuvant phase.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33</a:t>
            </a:fld>
            <a:endParaRPr lang="en-US"/>
          </a:p>
        </p:txBody>
      </p:sp>
    </p:spTree>
    <p:extLst>
      <p:ext uri="{BB962C8B-B14F-4D97-AF65-F5344CB8AC3E}">
        <p14:creationId xmlns:p14="http://schemas.microsoft.com/office/powerpoint/2010/main" val="272152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Leonetti A,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Boni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Gnetti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L, et al. Neoadjuvant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alectinib</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in potentially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resectable</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stage III ALK-positive NSCLC: interim analysis of ALNEO-GOIRC-01-2020 phase II trial. </a:t>
            </a:r>
            <a:r>
              <a:rPr lang="en-US"/>
              <a:t>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MA01.03.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we also recently had some information on a trial referred to as the ALNEO trial. This is perioperative alectinib in resectable stage III disease. There are about 25 patients in this presentation that we saw recently at the World Conference on Lung Cancer. Patients received perioperative alectinib at 600 mg BID. The primary endpoint is shown here with major pathologic response in 39% pathologic CR in 17%. The perioperative alectinib did not impact the percentage of patients undergoing surgery; 86% underwent surgery, R0 resection in all of those patients, and about 81% had a lobectomy. The overall response rate to preoperative portion of alectinib was 80%. And there were no grade 3 or greater adverse events during the neoadjuvant portion of the alectinib.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34</a:t>
            </a:fld>
            <a:endParaRPr lang="en-US"/>
          </a:p>
        </p:txBody>
      </p:sp>
    </p:spTree>
    <p:extLst>
      <p:ext uri="{BB962C8B-B14F-4D97-AF65-F5344CB8AC3E}">
        <p14:creationId xmlns:p14="http://schemas.microsoft.com/office/powerpoint/2010/main" val="2919384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75e67156b_0_394:notes"/>
          <p:cNvSpPr>
            <a:spLocks noGrp="1" noRot="1" noChangeAspect="1"/>
          </p:cNvSpPr>
          <p:nvPr>
            <p:ph type="sldImg" idx="2"/>
          </p:nvPr>
        </p:nvSpPr>
        <p:spPr>
          <a:xfrm>
            <a:off x="685800" y="673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3075e67156b_0_394:notes"/>
          <p:cNvSpPr txBox="1">
            <a:spLocks noGrp="1"/>
          </p:cNvSpPr>
          <p:nvPr>
            <p:ph type="body" idx="1"/>
          </p:nvPr>
        </p:nvSpPr>
        <p:spPr>
          <a:xfrm>
            <a:off x="685800" y="3930631"/>
            <a:ext cx="5486400" cy="45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600"/>
              </a:spcBef>
              <a:spcAft>
                <a:spcPts val="0"/>
              </a:spcAft>
              <a:buClr>
                <a:srgbClr val="545859"/>
              </a:buClr>
              <a:buSzPts val="1400"/>
              <a:buFont typeface="Arial"/>
              <a:buNone/>
            </a:pPr>
            <a:r>
              <a:rPr lang="en-US"/>
              <a:t>Lee JM, </a:t>
            </a:r>
            <a:r>
              <a:rPr lang="en-US" err="1"/>
              <a:t>Toloza</a:t>
            </a:r>
            <a:r>
              <a:rPr lang="en-US"/>
              <a:t> EM, Pass HI, et al. NAUTIKA1 study: preliminary efficacy and safety data with neoadjuvant </a:t>
            </a:r>
            <a:r>
              <a:rPr lang="en-US" err="1"/>
              <a:t>alectinib</a:t>
            </a:r>
            <a:r>
              <a:rPr lang="en-US"/>
              <a:t> in patients with stage IB-III ALK+ NSCLC. Abstract presented at: World Conference on Lung Cancer; Singapore; September 9-12, 2023. </a:t>
            </a:r>
            <a:r>
              <a:rPr lang="en-US" sz="1200">
                <a:latin typeface="Calibri"/>
                <a:ea typeface="Calibri"/>
                <a:cs typeface="Calibri"/>
                <a:sym typeface="Calibri"/>
              </a:rPr>
              <a:t>Abstract P2.01-06.</a:t>
            </a:r>
          </a:p>
          <a:p>
            <a:pPr marL="0" marR="0" lvl="0" indent="0" algn="l" rtl="0">
              <a:lnSpc>
                <a:spcPct val="90000"/>
              </a:lnSpc>
              <a:spcBef>
                <a:spcPts val="600"/>
              </a:spcBef>
              <a:spcAft>
                <a:spcPts val="0"/>
              </a:spcAft>
              <a:buClr>
                <a:srgbClr val="545859"/>
              </a:buClr>
              <a:buSzPts val="1400"/>
              <a:buFont typeface="Arial"/>
              <a:buNone/>
            </a:pPr>
            <a:endParaRPr lang="en-US" sz="1200">
              <a:latin typeface="Calibri"/>
              <a:ea typeface="Calibri"/>
              <a:cs typeface="Calibri"/>
              <a:sym typeface="Calibri"/>
            </a:endParaRPr>
          </a:p>
          <a:p>
            <a:pPr marL="0" marR="0" lvl="0" indent="0" algn="l" rtl="0">
              <a:lnSpc>
                <a:spcPct val="90000"/>
              </a:lnSpc>
              <a:spcBef>
                <a:spcPts val="600"/>
              </a:spcBef>
              <a:spcAft>
                <a:spcPts val="0"/>
              </a:spcAft>
              <a:buClr>
                <a:srgbClr val="545859"/>
              </a:buClr>
              <a:buSzPts val="1400"/>
              <a:buFont typeface="Arial"/>
              <a:buNone/>
            </a:pPr>
            <a:r>
              <a:rPr lang="en-US"/>
              <a:t>NAUTIKA1 (NCT04302025) is an ongoing, phase II, umbrella trial, evaluating the efficacy and safety of multiple therapies as neo(adjuvant) treatments in patients with resectable NSCLC that meet protocol-specified biomarker criteria. Tumor markers being investigated include ALK, ROS1, NTRK, BRAF V600, RET, KRAS G12C and PD-L1.</a:t>
            </a:r>
          </a:p>
          <a:p>
            <a:pPr marL="0" marR="0" lvl="0" indent="0" algn="l" rtl="0">
              <a:lnSpc>
                <a:spcPct val="90000"/>
              </a:lnSpc>
              <a:spcBef>
                <a:spcPts val="600"/>
              </a:spcBef>
              <a:spcAft>
                <a:spcPts val="0"/>
              </a:spcAft>
              <a:buClr>
                <a:srgbClr val="545859"/>
              </a:buClr>
              <a:buSzPts val="1400"/>
              <a:buFont typeface="Arial"/>
              <a:buNone/>
            </a:pPr>
            <a:endParaRPr lang="en-US"/>
          </a:p>
          <a:p>
            <a:pPr marL="0" marR="0" lvl="0" indent="0" algn="l" rtl="0">
              <a:lnSpc>
                <a:spcPct val="90000"/>
              </a:lnSpc>
              <a:spcBef>
                <a:spcPts val="600"/>
              </a:spcBef>
              <a:spcAft>
                <a:spcPts val="0"/>
              </a:spcAft>
              <a:buClr>
                <a:srgbClr val="545859"/>
              </a:buClr>
              <a:buSzPts val="1400"/>
              <a:buFont typeface="Arial"/>
              <a:buNone/>
            </a:pPr>
            <a:r>
              <a:rPr lang="en-US"/>
              <a:t>Eligible patients were ≥18 years old, had resectable stage IB, II, IIIA or select IIIB (T3N2 only; AJCC 8th edition) ALK+ NSCLC (by immunohistochemistry, fluorescence in situ hybridization, or tissue-/blood-based next-generation sequencing), and ECOG PS 0/1. Patients were treated with neoadjuvant alectinib 600mg twice daily (BID) for eight weeks, followed by surgery; they then received up to four cycles of platinum-based chemotherapy (unless chemotherapy was refused or contraindicated), followed by alectinib 600mg BID for two years. Primary endpoint: major pathological response (MPR; local assessment). Secondary endpoints included: pathological complete response (</a:t>
            </a:r>
            <a:r>
              <a:rPr lang="en-US" err="1"/>
              <a:t>pCR</a:t>
            </a:r>
            <a:r>
              <a:rPr lang="en-US"/>
              <a:t>); investigator-assessed objective response rate; downstaging.</a:t>
            </a:r>
          </a:p>
          <a:p>
            <a:pPr marL="171450" lvl="0" indent="-95250" algn="l" rtl="0">
              <a:lnSpc>
                <a:spcPct val="100000"/>
              </a:lnSpc>
              <a:spcBef>
                <a:spcPts val="0"/>
              </a:spcBef>
              <a:spcAft>
                <a:spcPts val="0"/>
              </a:spcAft>
              <a:buClr>
                <a:schemeClr val="dk1"/>
              </a:buClr>
              <a:buSzPts val="1200"/>
              <a:buNone/>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075e67156b_0_1067:notes"/>
          <p:cNvSpPr txBox="1">
            <a:spLocks noGrp="1"/>
          </p:cNvSpPr>
          <p:nvPr>
            <p:ph type="body" idx="1"/>
          </p:nvPr>
        </p:nvSpPr>
        <p:spPr>
          <a:xfrm>
            <a:off x="685800" y="3930631"/>
            <a:ext cx="5486400" cy="4540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a:t>Lee JM, </a:t>
            </a:r>
            <a:r>
              <a:rPr lang="en-US" err="1"/>
              <a:t>Toloza</a:t>
            </a:r>
            <a:r>
              <a:rPr lang="en-US"/>
              <a:t> EM, Pass HI, et al. NAUTIKA1 study: preliminary efficacy and safety data with neoadjuvant </a:t>
            </a:r>
            <a:r>
              <a:rPr lang="en-US" err="1"/>
              <a:t>alectinib</a:t>
            </a:r>
            <a:r>
              <a:rPr lang="en-US"/>
              <a:t> in patients with stage IB-III ALK+ NSCLC. Abstract presented at: World Conference on Lung Cancer; Singapore; September 9-12, 2023. </a:t>
            </a:r>
            <a:r>
              <a:rPr lang="en-US" sz="1200">
                <a:latin typeface="Calibri"/>
                <a:ea typeface="Calibri"/>
                <a:cs typeface="Calibri"/>
                <a:sym typeface="Calibri"/>
              </a:rPr>
              <a:t>Abstract P2.01-06.</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sz="120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200"/>
              <a:buFontTx/>
              <a:buNone/>
              <a:tabLst/>
              <a:defRPr/>
            </a:pPr>
            <a:r>
              <a:rPr lang="en-US" sz="1200">
                <a:latin typeface="Calibri"/>
                <a:ea typeface="Calibri"/>
                <a:cs typeface="Calibri"/>
                <a:sym typeface="Calibri"/>
              </a:rPr>
              <a:t>Median treatment duration with neoadjuvant alectinib was 8 weeks. Nine eligible patients completed neoadjuvant alectinib treatment and were assessed for pathological response. Six patients achieved MPR, of whom three achieved </a:t>
            </a:r>
            <a:r>
              <a:rPr lang="en-US" sz="1200" err="1">
                <a:latin typeface="Calibri"/>
                <a:ea typeface="Calibri"/>
                <a:cs typeface="Calibri"/>
                <a:sym typeface="Calibri"/>
              </a:rPr>
              <a:t>pCR</a:t>
            </a:r>
            <a:r>
              <a:rPr lang="en-US" sz="1200">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Pts val="1200"/>
              <a:buFontTx/>
              <a:buNone/>
              <a:tabLst/>
              <a:defRPr/>
            </a:pPr>
            <a:endParaRPr lang="en-US"/>
          </a:p>
          <a:p>
            <a:pPr marL="0" lvl="0" indent="0" algn="l" rtl="0">
              <a:lnSpc>
                <a:spcPct val="100000"/>
              </a:lnSpc>
              <a:spcBef>
                <a:spcPts val="0"/>
              </a:spcBef>
              <a:spcAft>
                <a:spcPts val="0"/>
              </a:spcAft>
              <a:buSzPts val="1200"/>
              <a:buNone/>
            </a:pPr>
            <a:endParaRPr/>
          </a:p>
        </p:txBody>
      </p:sp>
      <p:sp>
        <p:nvSpPr>
          <p:cNvPr id="475" name="Google Shape;475;g3075e67156b_0_1067:notes"/>
          <p:cNvSpPr>
            <a:spLocks noGrp="1" noRot="1" noChangeAspect="1"/>
          </p:cNvSpPr>
          <p:nvPr>
            <p:ph type="sldImg" idx="2"/>
          </p:nvPr>
        </p:nvSpPr>
        <p:spPr>
          <a:xfrm>
            <a:off x="685800" y="6731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Zenke</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Y, Yoh K, </a:t>
            </a:r>
            <a:r>
              <a:rPr kumimoji="0" lang="en-US" sz="12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Sakakibara-Konishi</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J, et al. </a:t>
            </a:r>
            <a:r>
              <a:rPr lang="en-US"/>
              <a:t>Neoadjuvant </a:t>
            </a:r>
            <a:r>
              <a:rPr lang="en-US" err="1"/>
              <a:t>ceritinib</a:t>
            </a:r>
            <a:r>
              <a:rPr lang="en-US"/>
              <a:t> for locally advanced  non-small cell lung cancer with ALK rearrangement: SAKULA trial. Abstract presented at: World Conference on Lung Cancer; Barcelona, Spain; September 7-9, 2019. </a:t>
            </a:r>
            <a:r>
              <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Abstract P1.18-04.</a:t>
            </a:r>
          </a:p>
          <a:p>
            <a:endParaRPr kumimoji="0" lang="en-US" sz="12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endParaRPr>
          </a:p>
          <a:p>
            <a:r>
              <a:rPr lang="en-US"/>
              <a:t>Now, we do have data with other agents. This is a very small trial. Only 7 patients reported, but this was neoadjuvant </a:t>
            </a:r>
            <a:r>
              <a:rPr lang="en-US" err="1"/>
              <a:t>ceritinib</a:t>
            </a:r>
            <a:r>
              <a:rPr lang="en-US"/>
              <a:t> in the same population of ALK-positive locally advanced disease. I think the take-home message here is similar to what we saw in the ALNEO trial, again, small number of patients, the overall response rate was 100%, 6 of 7 patients went to resection, 5 had R0 resections. Pathologic response, 2 pathologic CRs and 4 major pathologic response. And again, the most common adverse events were related to GI toxicity, which we know are certainly there with </a:t>
            </a:r>
            <a:r>
              <a:rPr lang="en-US" err="1"/>
              <a:t>ceritinib</a:t>
            </a:r>
            <a:r>
              <a:rPr lang="en-US"/>
              <a:t>. </a:t>
            </a:r>
          </a:p>
        </p:txBody>
      </p:sp>
      <p:sp>
        <p:nvSpPr>
          <p:cNvPr id="4" name="Slide Number Placeholder 3"/>
          <p:cNvSpPr>
            <a:spLocks noGrp="1"/>
          </p:cNvSpPr>
          <p:nvPr>
            <p:ph type="sldNum" sz="quarter" idx="5"/>
          </p:nvPr>
        </p:nvSpPr>
        <p:spPr/>
        <p:txBody>
          <a:bodyPr/>
          <a:lstStyle/>
          <a:p>
            <a:fld id="{346C45EA-94B1-CB43-BD15-6A8600409710}" type="slidenum">
              <a:rPr lang="en-US" smtClean="0"/>
              <a:t>37</a:t>
            </a:fld>
            <a:endParaRPr lang="en-US"/>
          </a:p>
        </p:txBody>
      </p:sp>
    </p:spTree>
    <p:extLst>
      <p:ext uri="{BB962C8B-B14F-4D97-AF65-F5344CB8AC3E}">
        <p14:creationId xmlns:p14="http://schemas.microsoft.com/office/powerpoint/2010/main" val="3230207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err="1"/>
              <a:t>Ensartinib</a:t>
            </a:r>
            <a:r>
              <a:rPr lang="en-US"/>
              <a:t> as adjuvant treatment in anaplastic lymphoma kinase (ALK) positive non-small cell lung cancer. ClinicalTrials.gov identifier: NCT05341583. Updated August 23, 2024. https://clinicaltrials.gov/study/NCT05341583</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Now, other agents in this category of patients are being studied. This is the </a:t>
            </a:r>
            <a:r>
              <a:rPr lang="en-US" err="1"/>
              <a:t>ensartinib</a:t>
            </a:r>
            <a:r>
              <a:rPr lang="en-US"/>
              <a:t> trial. Again, this is a trial of adjuvant therapy in ALK-positive resected non-small cell patients. Again, double-blind, a placebo-controlled, phase 3 trial. This is a slightly different design, more like ADAURA, if you will. Again, this is in the stage IB greater than 4 centimeters up to IIIB ALK-positive patients. Again, good performance status, eligible to receive platinum-based chemotherapy. The chemotherapy was optional and was per the investigators discretion. If chemotherapy is given, or maybe the investigator will opt not to give chemotherapy, patients are randomized to </a:t>
            </a:r>
            <a:r>
              <a:rPr lang="en-US" err="1"/>
              <a:t>ensartinib</a:t>
            </a:r>
            <a:r>
              <a:rPr lang="en-US"/>
              <a:t> at the standard dose for 2 years vs placebo for 2 years. This is more similar to the ADAURA trial, very different than the ALINA trial design. The primary endpoint is disease-free survival, and the other endpoints are overall survival as well as safety.</a:t>
            </a:r>
            <a:endParaRPr/>
          </a:p>
        </p:txBody>
      </p:sp>
    </p:spTree>
    <p:extLst>
      <p:ext uri="{BB962C8B-B14F-4D97-AF65-F5344CB8AC3E}">
        <p14:creationId xmlns:p14="http://schemas.microsoft.com/office/powerpoint/2010/main" val="3562996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study comparing </a:t>
            </a:r>
            <a:r>
              <a:rPr lang="en-US" err="1"/>
              <a:t>ensatinib</a:t>
            </a:r>
            <a:r>
              <a:rPr lang="en-US"/>
              <a:t> versus platinum-based chemotherapy as adjuvant treatment for stage II-IIIA ALK-positive non-small cell lung cancer. ClinicalTrials.gov identifier: </a:t>
            </a:r>
            <a:r>
              <a:rPr lang="en-US" b="0" i="0">
                <a:solidFill>
                  <a:srgbClr val="1B1B1B"/>
                </a:solidFill>
                <a:effectLst/>
                <a:latin typeface="Roboto" panose="02000000000000000000" pitchFamily="2" charset="0"/>
              </a:rPr>
              <a:t>NCT05186506. Updated January 11, 2022. </a:t>
            </a:r>
            <a:r>
              <a:rPr lang="en-US"/>
              <a:t>https://clinicaltrials.gov/study/NCT05186506</a:t>
            </a:r>
          </a:p>
          <a:p>
            <a:endParaRPr lang="en-US"/>
          </a:p>
          <a:p>
            <a:r>
              <a:rPr lang="en-US"/>
              <a:t>Adjuvant therapy of </a:t>
            </a:r>
            <a:r>
              <a:rPr lang="en-US" err="1"/>
              <a:t>ensartinib</a:t>
            </a:r>
            <a:r>
              <a:rPr lang="en-US"/>
              <a:t> in stage IB-IIIA ALK-positive non-small cell lung cancer. ClinicalTrials.gov identifier: </a:t>
            </a:r>
            <a:r>
              <a:rPr lang="en-US" b="0" i="0">
                <a:solidFill>
                  <a:srgbClr val="1B1B1B"/>
                </a:solidFill>
                <a:effectLst/>
                <a:latin typeface="Roboto" panose="02000000000000000000" pitchFamily="2" charset="0"/>
              </a:rPr>
              <a:t>NCT05241028. Updated October 10, 2024. https://clinicaltrials.gov/study/NCT05241028</a:t>
            </a:r>
          </a:p>
          <a:p>
            <a:endParaRPr lang="en-US" b="0" i="0">
              <a:solidFill>
                <a:srgbClr val="1B1B1B"/>
              </a:solidFill>
              <a:effectLst/>
              <a:latin typeface="Roboto" panose="02000000000000000000" pitchFamily="2" charset="0"/>
            </a:endParaRPr>
          </a:p>
          <a:p>
            <a:r>
              <a:rPr lang="en-US"/>
              <a:t>A study of </a:t>
            </a:r>
            <a:r>
              <a:rPr lang="en-US" err="1"/>
              <a:t>ensartinib</a:t>
            </a:r>
            <a:r>
              <a:rPr lang="en-US"/>
              <a:t> as neoadjuvant therapy for patients with ALK positive </a:t>
            </a:r>
            <a:r>
              <a:rPr lang="en-US" err="1"/>
              <a:t>resectable</a:t>
            </a:r>
            <a:r>
              <a:rPr lang="en-US"/>
              <a:t> non-small cell lung cancer. ClinicalTrials.gov identifier: NCT05380024. Updated August 18, 2022. https://clinicaltrials.gov/study/NCT05380024</a:t>
            </a:r>
          </a:p>
          <a:p>
            <a:endParaRPr lang="en-US"/>
          </a:p>
          <a:p>
            <a:r>
              <a:rPr lang="en-US"/>
              <a:t>Several trials investigating </a:t>
            </a:r>
            <a:r>
              <a:rPr lang="en-US" err="1"/>
              <a:t>ensartinib</a:t>
            </a:r>
            <a:r>
              <a:rPr lang="en-US"/>
              <a:t> as (neo)adjuvant therapy in ALK+ resectable NSCLC are ongoing.</a:t>
            </a:r>
          </a:p>
        </p:txBody>
      </p:sp>
      <p:sp>
        <p:nvSpPr>
          <p:cNvPr id="4" name="Slide Number Placeholder 3"/>
          <p:cNvSpPr>
            <a:spLocks noGrp="1"/>
          </p:cNvSpPr>
          <p:nvPr>
            <p:ph type="sldNum" sz="quarter" idx="5"/>
          </p:nvPr>
        </p:nvSpPr>
        <p:spPr/>
        <p:txBody>
          <a:bodyPr/>
          <a:lstStyle/>
          <a:p>
            <a:fld id="{346C45EA-94B1-CB43-BD15-6A8600409710}" type="slidenum">
              <a:rPr lang="en-US" smtClean="0"/>
              <a:t>39</a:t>
            </a:fld>
            <a:endParaRPr lang="en-US"/>
          </a:p>
        </p:txBody>
      </p:sp>
    </p:spTree>
    <p:extLst>
      <p:ext uri="{BB962C8B-B14F-4D97-AF65-F5344CB8AC3E}">
        <p14:creationId xmlns:p14="http://schemas.microsoft.com/office/powerpoint/2010/main" val="3581860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24995BC4-5579-9B30-9D7F-4B2084FFD42C}"/>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17411" name="Notes Placeholder 2">
            <a:extLst>
              <a:ext uri="{FF2B5EF4-FFF2-40B4-BE49-F238E27FC236}">
                <a16:creationId xmlns:a16="http://schemas.microsoft.com/office/drawing/2014/main" id="{D0191D29-3822-8681-0528-1296FE7BF230}"/>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b="0" i="0">
                <a:solidFill>
                  <a:srgbClr val="212121"/>
                </a:solidFill>
                <a:effectLst/>
                <a:latin typeface="BlinkMacSystemFont"/>
              </a:rPr>
              <a:t>Govindan R, </a:t>
            </a:r>
            <a:r>
              <a:rPr lang="en-US" b="0" i="0" err="1">
                <a:solidFill>
                  <a:srgbClr val="212121"/>
                </a:solidFill>
                <a:effectLst/>
                <a:latin typeface="BlinkMacSystemFont"/>
              </a:rPr>
              <a:t>Mandrekar</a:t>
            </a:r>
            <a:r>
              <a:rPr lang="en-US" b="0" i="0">
                <a:solidFill>
                  <a:srgbClr val="212121"/>
                </a:solidFill>
                <a:effectLst/>
                <a:latin typeface="BlinkMacSystemFont"/>
              </a:rPr>
              <a:t> SJ, Gerber DE, et al. ALCHEMIST trials: a golden opportunity to transform outcomes in early-stage non-small cell lung cancer. </a:t>
            </a:r>
            <a:r>
              <a:rPr lang="en-US" b="0" i="1">
                <a:solidFill>
                  <a:srgbClr val="212121"/>
                </a:solidFill>
                <a:effectLst/>
                <a:latin typeface="BlinkMacSystemFont"/>
              </a:rPr>
              <a:t>Clin Cancer Res</a:t>
            </a:r>
            <a:r>
              <a:rPr lang="en-US" b="0" i="0">
                <a:solidFill>
                  <a:srgbClr val="212121"/>
                </a:solidFill>
                <a:effectLst/>
                <a:latin typeface="BlinkMacSystemFont"/>
              </a:rPr>
              <a:t>. 2015;21(24):5439-5444. </a:t>
            </a:r>
          </a:p>
          <a:p>
            <a:endParaRPr lang="en-US" altLang="en-US" b="0" i="0">
              <a:solidFill>
                <a:srgbClr val="212121"/>
              </a:solidFill>
              <a:effectLst/>
              <a:latin typeface="BlinkMacSystemFont"/>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The Adjuvant Lung Cancer Enrichment Marker Identification and Sequencing Trial (ALCHEMIST) is an NCI-sponsored national clinical trials network (NCTN) initiative to address the needs to refine therapy for early-stage NSCLC. This program will screen several thousand patients with operable lung adenocarcinoma to determine whether their tumors contain specific molecular alterations [epidermal growth factor receptor mutation (EGFR) and anaplastic lymphoma kinase rearrangement (ALK)], making them eligible for treatment trials that target these alterations. Patients with EGFR mutation or ALK gene rearrangement in their tumor will be randomized to placebo versus erlotinib or </a:t>
            </a:r>
            <a:r>
              <a:rPr lang="en-US" altLang="en-US" err="1">
                <a:latin typeface="Calibri" panose="020F0502020204030204" pitchFamily="34" charset="0"/>
                <a:ea typeface="ＭＳ Ｐゴシック" panose="020B0600070205080204" pitchFamily="34" charset="-128"/>
              </a:rPr>
              <a:t>crizotinib</a:t>
            </a:r>
            <a:r>
              <a:rPr lang="en-US" altLang="en-US">
                <a:latin typeface="Calibri" panose="020F0502020204030204" pitchFamily="34" charset="0"/>
                <a:ea typeface="ＭＳ Ｐゴシック" panose="020B0600070205080204" pitchFamily="34" charset="-128"/>
              </a:rPr>
              <a:t>, respectively, after completion of their standard adjuvant therapy.</a:t>
            </a:r>
          </a:p>
        </p:txBody>
      </p:sp>
      <p:sp>
        <p:nvSpPr>
          <p:cNvPr id="17412" name="Slide Number Placeholder 3">
            <a:extLst>
              <a:ext uri="{FF2B5EF4-FFF2-40B4-BE49-F238E27FC236}">
                <a16:creationId xmlns:a16="http://schemas.microsoft.com/office/drawing/2014/main" id="{59C89C39-3DA6-26FA-C85F-34630F3282C1}"/>
              </a:ext>
            </a:extLst>
          </p:cNvPr>
          <p:cNvSpPr>
            <a:spLocks noGrp="1" noChangeArrowheads="1"/>
          </p:cNvSpPr>
          <p:nvPr>
            <p:ph type="sldNum" sz="quarter" idx="4"/>
            <p:custDataLst>
              <p:tags r:id="rId3"/>
            </p:custDataLst>
          </p:nvPr>
        </p:nvSpPr>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4F939066-6F25-40B5-B22C-7A8DC0411524}" type="slidenum">
              <a:rPr lang="en-US" altLang="en-US"/>
              <a:pPr eaLnBrk="1" hangingPunct="1"/>
              <a:t>40</a:t>
            </a:fld>
            <a:endParaRPr lang="en-US" altLang="en-US"/>
          </a:p>
        </p:txBody>
      </p:sp>
    </p:spTree>
    <p:extLst>
      <p:ext uri="{BB962C8B-B14F-4D97-AF65-F5344CB8AC3E}">
        <p14:creationId xmlns:p14="http://schemas.microsoft.com/office/powerpoint/2010/main" val="10764034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27373e4ba3c_5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27373e4ba3c_5_616:notes"/>
          <p:cNvSpPr txBox="1">
            <a:spLocks noGrp="1"/>
          </p:cNvSpPr>
          <p:nvPr>
            <p:ph type="body" idx="1"/>
          </p:nvPr>
        </p:nvSpPr>
        <p:spPr>
          <a:xfrm>
            <a:off x="685801" y="4400555"/>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study evaluating the efficacy and safety of multiple therapies in cohorts of participants with locally advanced, unresectable, stage III non-small cell lung cancer (NSCLC). ClinicalTrials.gov identifier: </a:t>
            </a:r>
            <a:r>
              <a:rPr lang="en-US" sz="1200"/>
              <a:t>NCT05170204. Updated October 24, 2024. https://clinicaltrials.gov/study/NCT05170204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study will evaluate the efficacy and safety of multiple therapies in participants with locally advanced, unresectable, Stage III NSCLC with eligible biomarker status as determined by Version 8 of the American Joint Committee on Cancer/Union for International Cancer Control NSCLC staging system. Cohort A1 will enroll patients with ALK+ disease.</a:t>
            </a:r>
          </a:p>
          <a:p>
            <a:pPr marL="0" lvl="0" indent="0" algn="l" rtl="0">
              <a:spcBef>
                <a:spcPts val="0"/>
              </a:spcBef>
              <a:spcAft>
                <a:spcPts val="0"/>
              </a:spcAft>
              <a:buNone/>
            </a:pPr>
            <a:endParaRPr/>
          </a:p>
        </p:txBody>
      </p:sp>
      <p:sp>
        <p:nvSpPr>
          <p:cNvPr id="824" name="Google Shape;824;g27373e4ba3c_5_616:notes"/>
          <p:cNvSpPr txBox="1">
            <a:spLocks noGrp="1"/>
          </p:cNvSpPr>
          <p:nvPr>
            <p:ph type="sldNum" idx="12"/>
          </p:nvPr>
        </p:nvSpPr>
        <p:spPr>
          <a:xfrm>
            <a:off x="3884613" y="8685225"/>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a:t>ALINA safety results: adjuvant </a:t>
            </a:r>
            <a:r>
              <a:rPr lang="en-US" err="1"/>
              <a:t>alectinib</a:t>
            </a:r>
            <a:r>
              <a:rPr lang="en-US"/>
              <a:t> vs chemotherapy in patients with resected ALK+ non-small cell lung cancer (NSCLC). Abstract presented at: World Conference on Lung Cancer; San Diego, California; September 7-10, 2024. </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Abstract OA13.04.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Most clinically relevant AEs experienced with alectinib were low grade; higher-grade AEs could be well managed with dose interruption or reduction. The safety profile of alectinib in the ALINA trial was consistent with that observed in previous trials in patients with metastatic ALK+ NSCLC.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19BF1FA-8E36-6346-9913-A15D9223FC93}" type="slidenum">
              <a:rPr lang="en-US" smtClean="0"/>
              <a:t>43</a:t>
            </a:fld>
            <a:endParaRPr lang="en-US"/>
          </a:p>
        </p:txBody>
      </p:sp>
    </p:spTree>
    <p:extLst>
      <p:ext uri="{BB962C8B-B14F-4D97-AF65-F5344CB8AC3E}">
        <p14:creationId xmlns:p14="http://schemas.microsoft.com/office/powerpoint/2010/main" val="1938288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00c86075a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1" name="Google Shape;1141;g300c86075a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kumimoji="0" lang="en-US" sz="11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100" b="0" i="0" u="none" strike="noStrike" kern="1200" cap="none" spc="0" normalizeH="0" baseline="0" noProof="0">
                <a:ln>
                  <a:noFill/>
                </a:ln>
                <a:solidFill>
                  <a:srgbClr val="404040"/>
                </a:solidFill>
                <a:effectLst/>
                <a:uLnTx/>
                <a:uFillTx/>
                <a:latin typeface="Arial"/>
                <a:ea typeface="Arial"/>
                <a:cs typeface="Arial"/>
                <a:sym typeface="Arial"/>
              </a:rPr>
              <a:t> H, Solomon BJ, Wu Y-L, et al. </a:t>
            </a:r>
            <a:r>
              <a:rPr lang="en-US" sz="1100"/>
              <a:t>ALINA safety results: adjuvant </a:t>
            </a:r>
            <a:r>
              <a:rPr lang="en-US" sz="1100" err="1"/>
              <a:t>alectinib</a:t>
            </a:r>
            <a:r>
              <a:rPr lang="en-US" sz="1100"/>
              <a:t> vs chemotherapy in patients with resected ALK+ non-small cell lung cancer (NSCLC). Abstract presented at: World Conference on Lung Cancer; San Diego, California; September 7-10, 2024. </a:t>
            </a:r>
            <a:r>
              <a:rPr kumimoji="0" lang="en-US" sz="1100" b="0" i="0" u="none" strike="noStrike" kern="1200" cap="none" spc="0" normalizeH="0" baseline="0" noProof="0">
                <a:ln>
                  <a:noFill/>
                </a:ln>
                <a:solidFill>
                  <a:srgbClr val="404040"/>
                </a:solidFill>
                <a:effectLst/>
                <a:uLnTx/>
                <a:uFillTx/>
                <a:latin typeface="Arial"/>
                <a:ea typeface="Arial"/>
                <a:cs typeface="Arial"/>
                <a:sym typeface="Arial"/>
              </a:rPr>
              <a:t>Abstract OA13.04.</a:t>
            </a:r>
          </a:p>
          <a:p>
            <a:pPr marL="0" marR="0" lvl="0" indent="0" algn="l" rtl="0">
              <a:lnSpc>
                <a:spcPct val="100000"/>
              </a:lnSpc>
              <a:spcBef>
                <a:spcPts val="0"/>
              </a:spcBef>
              <a:spcAft>
                <a:spcPts val="0"/>
              </a:spcAft>
              <a:buClr>
                <a:srgbClr val="000000"/>
              </a:buClr>
              <a:buSzPts val="1100"/>
              <a:buFont typeface="Arial"/>
              <a:buNone/>
            </a:pPr>
            <a:endParaRPr kumimoji="0" lang="en-US" sz="1100" b="0" i="0" u="none" strike="noStrike" kern="1200" cap="none" spc="0" normalizeH="0" baseline="0" noProof="0">
              <a:ln>
                <a:noFill/>
              </a:ln>
              <a:solidFill>
                <a:srgbClr val="404040"/>
              </a:solidFill>
              <a:effectLst/>
              <a:uLnTx/>
              <a:uFillTx/>
              <a:latin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a:t>For the most frequent AEs, the median time to onset occurred mostly during the first month of alectinib. AEs of longer duration were mostly Grade 1–2 in severity, manageable and did not lead to treatment discontinuation.</a:t>
            </a:r>
          </a:p>
          <a:p>
            <a:pPr marL="0" marR="0" lvl="0" indent="0" algn="l" rtl="0">
              <a:lnSpc>
                <a:spcPct val="100000"/>
              </a:lnSpc>
              <a:spcBef>
                <a:spcPts val="0"/>
              </a:spcBef>
              <a:spcAft>
                <a:spcPts val="0"/>
              </a:spcAft>
              <a:buClr>
                <a:srgbClr val="000000"/>
              </a:buClr>
              <a:buSzPts val="1100"/>
              <a:buFont typeface="Arial"/>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Pruis</a:t>
            </a:r>
            <a:r>
              <a:rPr lang="en-US" b="0" i="0">
                <a:solidFill>
                  <a:srgbClr val="212121"/>
                </a:solidFill>
                <a:effectLst/>
                <a:latin typeface="BlinkMacSystemFont"/>
              </a:rPr>
              <a:t> MA, Veerman GDM, </a:t>
            </a:r>
            <a:r>
              <a:rPr lang="en-US" b="0" i="0" err="1">
                <a:solidFill>
                  <a:srgbClr val="212121"/>
                </a:solidFill>
                <a:effectLst/>
                <a:latin typeface="BlinkMacSystemFont"/>
              </a:rPr>
              <a:t>Hassing</a:t>
            </a:r>
            <a:r>
              <a:rPr lang="en-US" b="0" i="0">
                <a:solidFill>
                  <a:srgbClr val="212121"/>
                </a:solidFill>
                <a:effectLst/>
                <a:latin typeface="BlinkMacSystemFont"/>
              </a:rPr>
              <a:t> HC, et al. Cardiac toxicity of </a:t>
            </a:r>
            <a:r>
              <a:rPr lang="en-US" b="0" i="0" err="1">
                <a:solidFill>
                  <a:srgbClr val="212121"/>
                </a:solidFill>
                <a:effectLst/>
                <a:latin typeface="BlinkMacSystemFont"/>
              </a:rPr>
              <a:t>alectinib</a:t>
            </a:r>
            <a:r>
              <a:rPr lang="en-US" b="0" i="0">
                <a:solidFill>
                  <a:srgbClr val="212121"/>
                </a:solidFill>
                <a:effectLst/>
                <a:latin typeface="BlinkMacSystemFont"/>
              </a:rPr>
              <a:t> in patients with ALK+ lung cancer: outcomes of cardio-oncology follow-up. </a:t>
            </a:r>
            <a:r>
              <a:rPr lang="en-US" b="0" i="1">
                <a:solidFill>
                  <a:srgbClr val="212121"/>
                </a:solidFill>
                <a:effectLst/>
                <a:latin typeface="BlinkMacSystemFont"/>
              </a:rPr>
              <a:t>JACC </a:t>
            </a:r>
            <a:r>
              <a:rPr lang="en-US" b="0" i="1" err="1">
                <a:solidFill>
                  <a:srgbClr val="212121"/>
                </a:solidFill>
                <a:effectLst/>
                <a:latin typeface="BlinkMacSystemFont"/>
              </a:rPr>
              <a:t>CardioOncol</a:t>
            </a:r>
            <a:r>
              <a:rPr lang="en-US" b="0" i="0">
                <a:solidFill>
                  <a:srgbClr val="212121"/>
                </a:solidFill>
                <a:effectLst/>
                <a:latin typeface="BlinkMacSystemFont"/>
              </a:rPr>
              <a:t>. 2023;5(1):102-113. </a:t>
            </a:r>
          </a:p>
          <a:p>
            <a:endParaRPr lang="en-US" b="0" i="0">
              <a:solidFill>
                <a:srgbClr val="212121"/>
              </a:solidFill>
              <a:effectLst/>
              <a:latin typeface="BlinkMacSystemFont"/>
            </a:endParaRPr>
          </a:p>
          <a:p>
            <a:r>
              <a:rPr lang="en-US"/>
              <a:t>Here we see a slide from a recent publication looking at the cardiac toxicity with alectinib; most of this is centered around bradycardia. You can see this is a very nice study by a cardio-oncology group from the Netherlands, 53 patients with ALK-positive disease, treated with alectinib. They were followed with serial echocardiograms. They also looked at echocardiograms and showed no significant changes in left ventricular ejection fraction. You can see that the median heart rate decreased by about 17 beats per minute, 42% developed a bradycardia, 17% required dose reduction, 13% developed edema. This was, of course, edema not associated with a change in left ventricular ejection fraction. And you can see to the right that the higher mean plasma exposure in patients correlated with more severe toxicity. You can see that compared to patients without severe toxicity, that the mean alectinib trough concentrations were higher in those patients with severe toxicity. And no difference between patients with no severe toxicity or those with severe that had dose reduction. </a:t>
            </a:r>
          </a:p>
        </p:txBody>
      </p:sp>
      <p:sp>
        <p:nvSpPr>
          <p:cNvPr id="4" name="Slide Number Placeholder 3"/>
          <p:cNvSpPr>
            <a:spLocks noGrp="1"/>
          </p:cNvSpPr>
          <p:nvPr>
            <p:ph type="sldNum" sz="quarter" idx="5"/>
          </p:nvPr>
        </p:nvSpPr>
        <p:spPr/>
        <p:txBody>
          <a:bodyPr/>
          <a:lstStyle/>
          <a:p>
            <a:fld id="{346C45EA-94B1-CB43-BD15-6A8600409710}" type="slidenum">
              <a:rPr lang="en-US" smtClean="0"/>
              <a:t>45</a:t>
            </a:fld>
            <a:endParaRPr lang="en-US"/>
          </a:p>
        </p:txBody>
      </p:sp>
    </p:spTree>
    <p:extLst>
      <p:ext uri="{BB962C8B-B14F-4D97-AF65-F5344CB8AC3E}">
        <p14:creationId xmlns:p14="http://schemas.microsoft.com/office/powerpoint/2010/main" val="2818003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Pruis</a:t>
            </a:r>
            <a:r>
              <a:rPr lang="en-US" b="0" i="0">
                <a:solidFill>
                  <a:srgbClr val="212121"/>
                </a:solidFill>
                <a:effectLst/>
                <a:latin typeface="BlinkMacSystemFont"/>
              </a:rPr>
              <a:t> MA, Veerman GDM, </a:t>
            </a:r>
            <a:r>
              <a:rPr lang="en-US" b="0" i="0" err="1">
                <a:solidFill>
                  <a:srgbClr val="212121"/>
                </a:solidFill>
                <a:effectLst/>
                <a:latin typeface="BlinkMacSystemFont"/>
              </a:rPr>
              <a:t>Hassing</a:t>
            </a:r>
            <a:r>
              <a:rPr lang="en-US" b="0" i="0">
                <a:solidFill>
                  <a:srgbClr val="212121"/>
                </a:solidFill>
                <a:effectLst/>
                <a:latin typeface="BlinkMacSystemFont"/>
              </a:rPr>
              <a:t> HC, et al. Cardiac toxicity of alectinib in patients with ALK+ lung cancer: outcomes of cardio-oncology follow-up. </a:t>
            </a:r>
            <a:r>
              <a:rPr lang="en-US" b="0" i="1">
                <a:solidFill>
                  <a:srgbClr val="212121"/>
                </a:solidFill>
                <a:effectLst/>
                <a:latin typeface="BlinkMacSystemFont"/>
              </a:rPr>
              <a:t>JACC </a:t>
            </a:r>
            <a:r>
              <a:rPr lang="en-US" b="0" i="1" err="1">
                <a:solidFill>
                  <a:srgbClr val="212121"/>
                </a:solidFill>
                <a:effectLst/>
                <a:latin typeface="BlinkMacSystemFont"/>
              </a:rPr>
              <a:t>CardioOncol</a:t>
            </a:r>
            <a:r>
              <a:rPr lang="en-US" b="0" i="0">
                <a:solidFill>
                  <a:srgbClr val="212121"/>
                </a:solidFill>
                <a:effectLst/>
                <a:latin typeface="BlinkMacSystemFont"/>
              </a:rPr>
              <a:t>. 2023;5(1):102-113.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do offer a management strategy shown here. Obviously, in the bottom part of this, if you have no clinically significant adverse events or asymptomatic bradycardia, try to continue at the maintain dose level. If you get into the symptomatic areas, particularly if you have symptomatic bradycardia with exercise, they suggest a role for therapeutic drug monitoring. And that might lead to a dose reduction in these sorts of patients. And then certainly, if patients have grade 2 adverse events or have unacceptable complaints or higher-grade toxicity, obviously this would be a reason for dose reduction or other measures. Obviously, the cardiologist will need to be involved with these sorts of decisions.</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2022193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de Leeuw SP, </a:t>
            </a:r>
            <a:r>
              <a:rPr lang="en-US" b="0" i="0" err="1">
                <a:solidFill>
                  <a:srgbClr val="212121"/>
                </a:solidFill>
                <a:effectLst/>
                <a:latin typeface="BlinkMacSystemFont"/>
              </a:rPr>
              <a:t>Pruis</a:t>
            </a:r>
            <a:r>
              <a:rPr lang="en-US" b="0" i="0">
                <a:solidFill>
                  <a:srgbClr val="212121"/>
                </a:solidFill>
                <a:effectLst/>
                <a:latin typeface="BlinkMacSystemFont"/>
              </a:rPr>
              <a:t> MA, </a:t>
            </a:r>
            <a:r>
              <a:rPr lang="en-US" b="0" i="0" err="1">
                <a:solidFill>
                  <a:srgbClr val="212121"/>
                </a:solidFill>
                <a:effectLst/>
                <a:latin typeface="BlinkMacSystemFont"/>
              </a:rPr>
              <a:t>Sikkema</a:t>
            </a:r>
            <a:r>
              <a:rPr lang="en-US" b="0" i="0">
                <a:solidFill>
                  <a:srgbClr val="212121"/>
                </a:solidFill>
                <a:effectLst/>
                <a:latin typeface="BlinkMacSystemFont"/>
              </a:rPr>
              <a:t> BJ, et al. Analysis of serious weight gain in patients using </a:t>
            </a:r>
            <a:r>
              <a:rPr lang="en-US" b="0" i="0" err="1">
                <a:solidFill>
                  <a:srgbClr val="212121"/>
                </a:solidFill>
                <a:effectLst/>
                <a:latin typeface="BlinkMacSystemFont"/>
              </a:rPr>
              <a:t>alectinib</a:t>
            </a:r>
            <a:r>
              <a:rPr lang="en-US" b="0" i="0">
                <a:solidFill>
                  <a:srgbClr val="212121"/>
                </a:solidFill>
                <a:effectLst/>
                <a:latin typeface="BlinkMacSystemFont"/>
              </a:rPr>
              <a:t> for ALK-positive lung cancer. </a:t>
            </a:r>
            <a:r>
              <a:rPr lang="en-US" b="0" i="1">
                <a:solidFill>
                  <a:srgbClr val="212121"/>
                </a:solidFill>
                <a:effectLst/>
                <a:latin typeface="BlinkMacSystemFont"/>
              </a:rPr>
              <a:t>J </a:t>
            </a:r>
            <a:r>
              <a:rPr lang="en-US" b="0" i="1" err="1">
                <a:solidFill>
                  <a:srgbClr val="212121"/>
                </a:solidFill>
                <a:effectLst/>
                <a:latin typeface="BlinkMacSystemFont"/>
              </a:rPr>
              <a:t>Thorac</a:t>
            </a:r>
            <a:r>
              <a:rPr lang="en-US" b="0" i="1">
                <a:solidFill>
                  <a:srgbClr val="212121"/>
                </a:solidFill>
                <a:effectLst/>
                <a:latin typeface="BlinkMacSystemFont"/>
              </a:rPr>
              <a:t> Oncol</a:t>
            </a:r>
            <a:r>
              <a:rPr lang="en-US" b="0" i="0">
                <a:solidFill>
                  <a:srgbClr val="212121"/>
                </a:solidFill>
                <a:effectLst/>
                <a:latin typeface="BlinkMacSystemFont"/>
              </a:rPr>
              <a:t>. 2023;18(8):1017-1030.</a:t>
            </a:r>
          </a:p>
          <a:p>
            <a:endParaRPr lang="en-US" b="0" i="0">
              <a:solidFill>
                <a:srgbClr val="212121"/>
              </a:solidFill>
              <a:effectLst/>
              <a:latin typeface="BlinkMacSystemFont"/>
            </a:endParaRPr>
          </a:p>
          <a:p>
            <a:r>
              <a:rPr lang="en-US"/>
              <a:t>Alectinib may cause relevant increased sarcopenic abdominal obesity, with increases of both VAT and SAT, quickly after initiation. This may lead to many serious metabolic, physical, and mental disturbances in long-surviving patients.</a:t>
            </a:r>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884982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Vyas A, </a:t>
            </a:r>
            <a:r>
              <a:rPr lang="en-US" b="0" i="0" err="1">
                <a:solidFill>
                  <a:srgbClr val="212121"/>
                </a:solidFill>
                <a:effectLst/>
                <a:latin typeface="BlinkMacSystemFont"/>
              </a:rPr>
              <a:t>Descoteaux</a:t>
            </a:r>
            <a:r>
              <a:rPr lang="en-US" b="0" i="0">
                <a:solidFill>
                  <a:srgbClr val="212121"/>
                </a:solidFill>
                <a:effectLst/>
                <a:latin typeface="BlinkMacSystemFont"/>
              </a:rPr>
              <a:t> A, Kogut S, et al. Predictors of adherence to oral anticancer medications: An analysis of 2010-2018 US nationwide claims. </a:t>
            </a:r>
            <a:r>
              <a:rPr lang="en-US" b="0" i="1">
                <a:solidFill>
                  <a:srgbClr val="212121"/>
                </a:solidFill>
                <a:effectLst/>
                <a:latin typeface="BlinkMacSystemFont"/>
              </a:rPr>
              <a:t>J </a:t>
            </a:r>
            <a:r>
              <a:rPr lang="en-US" b="0" i="1" err="1">
                <a:solidFill>
                  <a:srgbClr val="212121"/>
                </a:solidFill>
                <a:effectLst/>
                <a:latin typeface="BlinkMacSystemFont"/>
              </a:rPr>
              <a:t>Manag</a:t>
            </a:r>
            <a:r>
              <a:rPr lang="en-US" b="0" i="1">
                <a:solidFill>
                  <a:srgbClr val="212121"/>
                </a:solidFill>
                <a:effectLst/>
                <a:latin typeface="BlinkMacSystemFont"/>
              </a:rPr>
              <a:t> Care Spec Pharm</a:t>
            </a:r>
            <a:r>
              <a:rPr lang="en-US" b="0" i="0">
                <a:solidFill>
                  <a:srgbClr val="212121"/>
                </a:solidFill>
                <a:effectLst/>
                <a:latin typeface="BlinkMacSystemFont"/>
              </a:rPr>
              <a:t>. 2022;28(8):831-844.</a:t>
            </a:r>
          </a:p>
          <a:p>
            <a:endParaRPr lang="en-US" b="0" i="0">
              <a:solidFill>
                <a:srgbClr val="212121"/>
              </a:solidFill>
              <a:effectLst/>
              <a:latin typeface="BlinkMacSystemFont"/>
            </a:endParaRPr>
          </a:p>
          <a:p>
            <a:r>
              <a:rPr lang="en-US"/>
              <a:t>Now, there is some literature in the field in the area of adherence. Obviously, it's important that patients adhere to treatment to get the effect. This is a retrospective cohort, sort of the Optum </a:t>
            </a:r>
            <a:r>
              <a:rPr lang="en-US" err="1"/>
              <a:t>Clinformatics</a:t>
            </a:r>
            <a:r>
              <a:rPr lang="en-US"/>
              <a:t> data, a commercial claims database, if you will. Almost 38,000 patients. You can see the overall adherence rate was about 52%. The adherence was worse with increased out-of-pocket cost, hospitalization in Medicare, low-income subsidy. They broke it down by tumor site, and you can see we've highlighted lung cancer here. So about 2/3 of patients that maintained a adherence of at least 80% or so in this particular dataset. </a:t>
            </a:r>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1972701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Mackler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endParaRPr lang="en-US" b="0" i="0">
              <a:solidFill>
                <a:srgbClr val="212121"/>
              </a:solidFill>
              <a:effectLst/>
              <a:latin typeface="BlinkMacSystemFont"/>
            </a:endParaRPr>
          </a:p>
          <a:p>
            <a:r>
              <a:rPr lang="en-US"/>
              <a:t>Now, we know there are adherence barriers. These include low health literacy, limited patient knowledge, they have a complex administration schedule. Certainly, the two probably that drive most of it are adverse effects, as well as out-of-pocket costs. There are a number of tools that have been used over the years, pill diaries, pill counts, electronic monitors, cellphone apps, refill rates, obviously direct observation, as well as drug monitoring. </a:t>
            </a:r>
          </a:p>
        </p:txBody>
      </p:sp>
      <p:sp>
        <p:nvSpPr>
          <p:cNvPr id="4" name="Slide Number Placeholder 3"/>
          <p:cNvSpPr>
            <a:spLocks noGrp="1"/>
          </p:cNvSpPr>
          <p:nvPr>
            <p:ph type="sldNum" sz="quarter" idx="5"/>
          </p:nvPr>
        </p:nvSpPr>
        <p:spPr/>
        <p:txBody>
          <a:bodyPr/>
          <a:lstStyle/>
          <a:p>
            <a:fld id="{346C45EA-94B1-CB43-BD15-6A8600409710}" type="slidenum">
              <a:rPr lang="en-US" smtClean="0"/>
              <a:t>48</a:t>
            </a:fld>
            <a:endParaRPr lang="en-US"/>
          </a:p>
        </p:txBody>
      </p:sp>
    </p:spTree>
    <p:extLst>
      <p:ext uri="{BB962C8B-B14F-4D97-AF65-F5344CB8AC3E}">
        <p14:creationId xmlns:p14="http://schemas.microsoft.com/office/powerpoint/2010/main" val="1688158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Mackler</a:t>
            </a:r>
            <a:r>
              <a:rPr lang="en-US" b="0" i="0">
                <a:solidFill>
                  <a:srgbClr val="212121"/>
                </a:solidFill>
                <a:effectLst/>
                <a:latin typeface="BlinkMacSystemFont"/>
              </a:rPr>
              <a:t>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Management of oral oncolytic therapy was divided into the following primary areas: prescribing, education, dispensing and distribution, and monitoring and follow-up.</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49</a:t>
            </a:fld>
            <a:endParaRPr lang="en-US"/>
          </a:p>
        </p:txBody>
      </p:sp>
    </p:spTree>
    <p:extLst>
      <p:ext uri="{BB962C8B-B14F-4D97-AF65-F5344CB8AC3E}">
        <p14:creationId xmlns:p14="http://schemas.microsoft.com/office/powerpoint/2010/main" val="2121579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Mackler</a:t>
            </a:r>
            <a:r>
              <a:rPr lang="en-US" b="0" i="0">
                <a:solidFill>
                  <a:srgbClr val="212121"/>
                </a:solidFill>
                <a:effectLst/>
                <a:latin typeface="BlinkMacSystemFont"/>
              </a:rPr>
              <a:t> E, Segal EM, </a:t>
            </a:r>
            <a:r>
              <a:rPr lang="en-US" b="0" i="0" err="1">
                <a:solidFill>
                  <a:srgbClr val="212121"/>
                </a:solidFill>
                <a:effectLst/>
                <a:latin typeface="BlinkMacSystemFont"/>
              </a:rPr>
              <a:t>Muluneh</a:t>
            </a:r>
            <a:r>
              <a:rPr lang="en-US" b="0" i="0">
                <a:solidFill>
                  <a:srgbClr val="212121"/>
                </a:solidFill>
                <a:effectLst/>
                <a:latin typeface="BlinkMacSystemFont"/>
              </a:rPr>
              <a:t> B, Jeffers K, Carmichael J. 2018 Hematology/Oncology Pharmacist Association Best Practices for the Management of Oral Oncolytic Therapy: Pharmacy Practice Standard. </a:t>
            </a:r>
            <a:r>
              <a:rPr lang="en-US" b="0" i="1">
                <a:solidFill>
                  <a:srgbClr val="212121"/>
                </a:solidFill>
                <a:effectLst/>
                <a:latin typeface="BlinkMacSystemFont"/>
              </a:rPr>
              <a:t>J Oncol </a:t>
            </a:r>
            <a:r>
              <a:rPr lang="en-US" b="0" i="1" err="1">
                <a:solidFill>
                  <a:srgbClr val="212121"/>
                </a:solidFill>
                <a:effectLst/>
                <a:latin typeface="BlinkMacSystemFont"/>
              </a:rPr>
              <a:t>Pract</a:t>
            </a:r>
            <a:r>
              <a:rPr lang="en-US" b="0" i="0">
                <a:solidFill>
                  <a:srgbClr val="212121"/>
                </a:solidFill>
                <a:effectLst/>
                <a:latin typeface="BlinkMacSystemFont"/>
              </a:rPr>
              <a:t>. 2019;15(4):e346-e355.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Models that include pharmacists at the initiation of therapy allow for the verification of safe prescribing and proactive education on the importance of adherence and self-management of adverse effects. Addition of face-to-face encounters has also been found to contribute to enhanced pharmacist–patient relationships and provider satisfaction. Documentation of care in the patient’s medical record is critical to communicate findings and interventions to the interprofessional team.</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50</a:t>
            </a:fld>
            <a:endParaRPr lang="en-US"/>
          </a:p>
        </p:txBody>
      </p:sp>
    </p:spTree>
    <p:extLst>
      <p:ext uri="{BB962C8B-B14F-4D97-AF65-F5344CB8AC3E}">
        <p14:creationId xmlns:p14="http://schemas.microsoft.com/office/powerpoint/2010/main" val="229417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Ganti</a:t>
            </a:r>
            <a:r>
              <a:rPr lang="en-US" b="0" i="0">
                <a:solidFill>
                  <a:srgbClr val="212121"/>
                </a:solidFill>
                <a:effectLst/>
                <a:latin typeface="BlinkMacSystemFont"/>
              </a:rPr>
              <a:t> AK, Lin CW, Yang E, Wong WB, Ogale S. Real-world adherence and persistence with anaplastic lymphoma kinase inhibitors in non-small cell lung cancer. </a:t>
            </a:r>
            <a:r>
              <a:rPr lang="en-US" b="0" i="1">
                <a:solidFill>
                  <a:srgbClr val="212121"/>
                </a:solidFill>
                <a:effectLst/>
                <a:latin typeface="BlinkMacSystemFont"/>
              </a:rPr>
              <a:t>J </a:t>
            </a:r>
            <a:r>
              <a:rPr lang="en-US" b="0" i="1" err="1">
                <a:solidFill>
                  <a:srgbClr val="212121"/>
                </a:solidFill>
                <a:effectLst/>
                <a:latin typeface="BlinkMacSystemFont"/>
              </a:rPr>
              <a:t>Manag</a:t>
            </a:r>
            <a:r>
              <a:rPr lang="en-US" b="0" i="1">
                <a:solidFill>
                  <a:srgbClr val="212121"/>
                </a:solidFill>
                <a:effectLst/>
                <a:latin typeface="BlinkMacSystemFont"/>
              </a:rPr>
              <a:t> Care Spec Pharm</a:t>
            </a:r>
            <a:r>
              <a:rPr lang="en-US" b="0" i="0">
                <a:solidFill>
                  <a:srgbClr val="212121"/>
                </a:solidFill>
                <a:effectLst/>
                <a:latin typeface="BlinkMacSystemFont"/>
              </a:rPr>
              <a:t>. 2022;28(3):305-314.</a:t>
            </a:r>
          </a:p>
          <a:p>
            <a:endParaRPr lang="en-US" b="0" i="0">
              <a:solidFill>
                <a:srgbClr val="212121"/>
              </a:solidFill>
              <a:effectLst/>
              <a:latin typeface="BlinkMacSystemFont"/>
            </a:endParaRPr>
          </a:p>
          <a:p>
            <a:r>
              <a:rPr lang="en-US"/>
              <a:t>This study is the first to address a current research gap by assessing real-world adherence and persistence with ALK inhibitors among patients with ALK-positive NSCLC in real-world clinical practice. Alectinib was associated with longer real-world persistence than other ALK inhibitors, despite similar adherence. Further research with more patients and longer follow-up is needed to link persistence to real-world clinical outcomes</a:t>
            </a:r>
          </a:p>
        </p:txBody>
      </p:sp>
      <p:sp>
        <p:nvSpPr>
          <p:cNvPr id="4" name="Slide Number Placeholder 3"/>
          <p:cNvSpPr>
            <a:spLocks noGrp="1"/>
          </p:cNvSpPr>
          <p:nvPr>
            <p:ph type="sldNum" sz="quarter" idx="5"/>
          </p:nvPr>
        </p:nvSpPr>
        <p:spPr/>
        <p:txBody>
          <a:bodyPr/>
          <a:lstStyle/>
          <a:p>
            <a:fld id="{346C45EA-94B1-CB43-BD15-6A8600409710}" type="slidenum">
              <a:rPr lang="en-US" smtClean="0"/>
              <a:t>51</a:t>
            </a:fld>
            <a:endParaRPr lang="en-US"/>
          </a:p>
        </p:txBody>
      </p:sp>
    </p:spTree>
    <p:extLst>
      <p:ext uri="{BB962C8B-B14F-4D97-AF65-F5344CB8AC3E}">
        <p14:creationId xmlns:p14="http://schemas.microsoft.com/office/powerpoint/2010/main" val="1842226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Levit LA, Arora S, </a:t>
            </a:r>
            <a:r>
              <a:rPr lang="en-US" b="0" i="0" err="1">
                <a:solidFill>
                  <a:srgbClr val="212121"/>
                </a:solidFill>
                <a:effectLst/>
                <a:latin typeface="BlinkMacSystemFont"/>
              </a:rPr>
              <a:t>Kluetz</a:t>
            </a:r>
            <a:r>
              <a:rPr lang="en-US" b="0" i="0">
                <a:solidFill>
                  <a:srgbClr val="212121"/>
                </a:solidFill>
                <a:effectLst/>
                <a:latin typeface="BlinkMacSystemFont"/>
              </a:rPr>
              <a:t> PG, Magnuson A, Rahman A, Harvey RD. Call to action for improving oral anticancer agent adherence. </a:t>
            </a:r>
            <a:r>
              <a:rPr lang="en-US" b="0" i="1">
                <a:solidFill>
                  <a:srgbClr val="212121"/>
                </a:solidFill>
                <a:effectLst/>
                <a:latin typeface="BlinkMacSystemFont"/>
              </a:rPr>
              <a:t>J Clin Oncol</a:t>
            </a:r>
            <a:r>
              <a:rPr lang="en-US" b="0" i="0">
                <a:solidFill>
                  <a:srgbClr val="212121"/>
                </a:solidFill>
                <a:effectLst/>
                <a:latin typeface="BlinkMacSystemFont"/>
              </a:rPr>
              <a:t>. 2022;40(10):1036-1040.</a:t>
            </a:r>
          </a:p>
          <a:p>
            <a:endParaRPr lang="en-US" b="0" i="0">
              <a:solidFill>
                <a:srgbClr val="212121"/>
              </a:solidFill>
              <a:effectLst/>
              <a:latin typeface="BlinkMacSystemFont"/>
            </a:endParaRPr>
          </a:p>
          <a:p>
            <a:r>
              <a:rPr lang="en-US"/>
              <a:t>Adherence to oral anticancer agents is an increasingly important consideration in cancer care because of the expanding number of FDA-approved oral agents, the improved effectiveness of these drugs leading to longer duration of treatment, and the negative consequences of poor adherence. This study explores challenges to adherence and presents an action plan for improvement. Although it is the ultimate responsibility of the patient to adhere to treatment, the drug development and care delivery system should be designed to optimize adherence. Action items to improve adherence include expanding strategies for dose optimization; recognizing the importance of persistent, low-grade toxicities in drug tolerability; incorporating patient-generated data such as PRO and wearable devices into clinical trials; leveraging pharmacists' expertise in clinical practice; ensuring the affordability of drugs; and funding more adherence research. The oncology community should follow this action plan to ensure that all patients with cancer benefit from promising oral treatments and the impact of nonadherence on outcomes is minimized.</a:t>
            </a:r>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277175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Groenland</a:t>
            </a:r>
            <a:r>
              <a:rPr lang="en-US" b="0" i="0">
                <a:solidFill>
                  <a:srgbClr val="212121"/>
                </a:solidFill>
                <a:effectLst/>
                <a:latin typeface="BlinkMacSystemFont"/>
              </a:rPr>
              <a:t> SL, </a:t>
            </a:r>
            <a:r>
              <a:rPr lang="en-US" b="0" i="0" err="1">
                <a:solidFill>
                  <a:srgbClr val="212121"/>
                </a:solidFill>
                <a:effectLst/>
                <a:latin typeface="BlinkMacSystemFont"/>
              </a:rPr>
              <a:t>Geel</a:t>
            </a:r>
            <a:r>
              <a:rPr lang="en-US" b="0" i="0">
                <a:solidFill>
                  <a:srgbClr val="212121"/>
                </a:solidFill>
                <a:effectLst/>
                <a:latin typeface="BlinkMacSystemFont"/>
              </a:rPr>
              <a:t> DR, Janssen JM, et al. Exposure-response analyses of anaplastic lymphoma kinase inhibitors </a:t>
            </a:r>
            <a:r>
              <a:rPr lang="en-US" b="0" i="0" err="1">
                <a:solidFill>
                  <a:srgbClr val="212121"/>
                </a:solidFill>
                <a:effectLst/>
                <a:latin typeface="BlinkMacSystemFont"/>
              </a:rPr>
              <a:t>crizotinib</a:t>
            </a:r>
            <a:r>
              <a:rPr lang="en-US" b="0" i="0">
                <a:solidFill>
                  <a:srgbClr val="212121"/>
                </a:solidFill>
                <a:effectLst/>
                <a:latin typeface="BlinkMacSystemFont"/>
              </a:rPr>
              <a:t> and </a:t>
            </a:r>
            <a:r>
              <a:rPr lang="en-US" b="0" i="0" err="1">
                <a:solidFill>
                  <a:srgbClr val="212121"/>
                </a:solidFill>
                <a:effectLst/>
                <a:latin typeface="BlinkMacSystemFont"/>
              </a:rPr>
              <a:t>alectinib</a:t>
            </a:r>
            <a:r>
              <a:rPr lang="en-US" b="0" i="0">
                <a:solidFill>
                  <a:srgbClr val="212121"/>
                </a:solidFill>
                <a:effectLst/>
                <a:latin typeface="BlinkMacSystemFont"/>
              </a:rPr>
              <a:t> in non-small cell lung cancer patients. </a:t>
            </a:r>
            <a:r>
              <a:rPr lang="en-US" b="0" i="1">
                <a:solidFill>
                  <a:srgbClr val="212121"/>
                </a:solidFill>
                <a:effectLst/>
                <a:latin typeface="BlinkMacSystemFont"/>
              </a:rPr>
              <a:t>Clin </a:t>
            </a:r>
            <a:r>
              <a:rPr lang="en-US" b="0" i="1" err="1">
                <a:solidFill>
                  <a:srgbClr val="212121"/>
                </a:solidFill>
                <a:effectLst/>
                <a:latin typeface="BlinkMacSystemFont"/>
              </a:rPr>
              <a:t>Pharmacol</a:t>
            </a:r>
            <a:r>
              <a:rPr lang="en-US" b="0" i="1">
                <a:solidFill>
                  <a:srgbClr val="212121"/>
                </a:solidFill>
                <a:effectLst/>
                <a:latin typeface="BlinkMacSystemFont"/>
              </a:rPr>
              <a:t> </a:t>
            </a:r>
            <a:r>
              <a:rPr lang="en-US" b="0" i="1" err="1">
                <a:solidFill>
                  <a:srgbClr val="212121"/>
                </a:solidFill>
                <a:effectLst/>
                <a:latin typeface="BlinkMacSystemFont"/>
              </a:rPr>
              <a:t>Ther</a:t>
            </a:r>
            <a:r>
              <a:rPr lang="en-US" b="0" i="0">
                <a:solidFill>
                  <a:srgbClr val="212121"/>
                </a:solidFill>
                <a:effectLst/>
                <a:latin typeface="BlinkMacSystemFont"/>
              </a:rPr>
              <a:t>. 2021;109(2):394-402.</a:t>
            </a:r>
          </a:p>
          <a:p>
            <a:endParaRPr lang="en-US" b="0" i="0">
              <a:solidFill>
                <a:srgbClr val="212121"/>
              </a:solidFill>
              <a:effectLst/>
              <a:latin typeface="BlinkMacSystemFont"/>
            </a:endParaRPr>
          </a:p>
          <a:p>
            <a:r>
              <a:rPr lang="en-US"/>
              <a:t>There are some data with exposure response with alectinib. This is again in an observational study of about 52 patients, standard dose of 600 mg BID. Progression-free survival is prolonged in patients that have a higher median. Shown here to the right, you see the patients with a higher than 435 ng/mL concentration vs the lower. This is statistically significant. And so the implication here is, would monitoring levels make a difference in patients that really have no or minimal toxicity? And should that be part of routine clinical management in this particular setting? </a:t>
            </a:r>
          </a:p>
        </p:txBody>
      </p:sp>
      <p:sp>
        <p:nvSpPr>
          <p:cNvPr id="4" name="Slide Number Placeholder 3"/>
          <p:cNvSpPr>
            <a:spLocks noGrp="1"/>
          </p:cNvSpPr>
          <p:nvPr>
            <p:ph type="sldNum" sz="quarter" idx="5"/>
          </p:nvPr>
        </p:nvSpPr>
        <p:spPr/>
        <p:txBody>
          <a:bodyPr/>
          <a:lstStyle/>
          <a:p>
            <a:fld id="{346C45EA-94B1-CB43-BD15-6A8600409710}" type="slidenum">
              <a:rPr lang="en-US" smtClean="0"/>
              <a:t>53</a:t>
            </a:fld>
            <a:endParaRPr lang="en-US"/>
          </a:p>
        </p:txBody>
      </p:sp>
    </p:spTree>
    <p:extLst>
      <p:ext uri="{BB962C8B-B14F-4D97-AF65-F5344CB8AC3E}">
        <p14:creationId xmlns:p14="http://schemas.microsoft.com/office/powerpoint/2010/main" val="5448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212121"/>
                </a:solidFill>
                <a:effectLst/>
                <a:latin typeface="BlinkMacSystemFont"/>
              </a:rPr>
              <a:t>Loh Z, Mitchell P, John T, </a:t>
            </a:r>
            <a:r>
              <a:rPr lang="en-US" b="0" i="0" err="1">
                <a:solidFill>
                  <a:srgbClr val="212121"/>
                </a:solidFill>
                <a:effectLst/>
                <a:latin typeface="BlinkMacSystemFont"/>
              </a:rPr>
              <a:t>Arulananda</a:t>
            </a:r>
            <a:r>
              <a:rPr lang="en-US" b="0" i="0">
                <a:solidFill>
                  <a:srgbClr val="212121"/>
                </a:solidFill>
                <a:effectLst/>
                <a:latin typeface="BlinkMacSystemFont"/>
              </a:rPr>
              <a:t> S. RET-rearranged non-small-cell lung cancer and therapeutic implications. </a:t>
            </a:r>
            <a:r>
              <a:rPr lang="en-US" b="0" i="1">
                <a:solidFill>
                  <a:srgbClr val="212121"/>
                </a:solidFill>
                <a:effectLst/>
                <a:latin typeface="BlinkMacSystemFont"/>
              </a:rPr>
              <a:t>Intern Med J</a:t>
            </a:r>
            <a:r>
              <a:rPr lang="en-US" b="0" i="0">
                <a:solidFill>
                  <a:srgbClr val="212121"/>
                </a:solidFill>
                <a:effectLst/>
                <a:latin typeface="BlinkMacSystemFont"/>
              </a:rPr>
              <a:t>. 2019;49(12):1541-1545. </a:t>
            </a:r>
          </a:p>
          <a:p>
            <a:pPr marL="0" lvl="0" indent="0" algn="l" rtl="0">
              <a:lnSpc>
                <a:spcPct val="100000"/>
              </a:lnSpc>
              <a:spcBef>
                <a:spcPts val="0"/>
              </a:spcBef>
              <a:spcAft>
                <a:spcPts val="0"/>
              </a:spcAft>
              <a:buSzPts val="1400"/>
              <a:buNone/>
            </a:pPr>
            <a:endParaRPr lang="en-US" b="0" i="0">
              <a:solidFill>
                <a:srgbClr val="212121"/>
              </a:solidFill>
              <a:effectLst/>
              <a:latin typeface="BlinkMacSystemFont"/>
            </a:endParaRPr>
          </a:p>
          <a:p>
            <a:pPr marL="0" lvl="0" indent="0" algn="l" rtl="0">
              <a:lnSpc>
                <a:spcPct val="100000"/>
              </a:lnSpc>
              <a:spcBef>
                <a:spcPts val="0"/>
              </a:spcBef>
              <a:spcAft>
                <a:spcPts val="0"/>
              </a:spcAft>
              <a:buSzPts val="1400"/>
              <a:buNone/>
            </a:pPr>
            <a:r>
              <a:rPr lang="en-US" b="0" i="0">
                <a:solidFill>
                  <a:srgbClr val="212121"/>
                </a:solidFill>
                <a:effectLst/>
                <a:latin typeface="BlinkMacSystemFont"/>
              </a:rPr>
              <a:t>Gupta R, </a:t>
            </a:r>
            <a:r>
              <a:rPr lang="en-US" b="0" i="0" err="1">
                <a:solidFill>
                  <a:srgbClr val="212121"/>
                </a:solidFill>
                <a:effectLst/>
                <a:latin typeface="BlinkMacSystemFont"/>
              </a:rPr>
              <a:t>Amanam</a:t>
            </a:r>
            <a:r>
              <a:rPr lang="en-US" b="0" i="0">
                <a:solidFill>
                  <a:srgbClr val="212121"/>
                </a:solidFill>
                <a:effectLst/>
                <a:latin typeface="BlinkMacSystemFont"/>
              </a:rPr>
              <a:t> I, </a:t>
            </a:r>
            <a:r>
              <a:rPr lang="en-US" b="0" i="0" err="1">
                <a:solidFill>
                  <a:srgbClr val="212121"/>
                </a:solidFill>
                <a:effectLst/>
                <a:latin typeface="BlinkMacSystemFont"/>
              </a:rPr>
              <a:t>Rahmanuddin</a:t>
            </a:r>
            <a:r>
              <a:rPr lang="en-US" b="0" i="0">
                <a:solidFill>
                  <a:srgbClr val="212121"/>
                </a:solidFill>
                <a:effectLst/>
                <a:latin typeface="BlinkMacSystemFont"/>
              </a:rPr>
              <a:t> S, et al. Anaplastic lymphoma kinase (ALK)-positive tumors: clinical, radiographic and molecular profiles, and uncommon sites of metastases in patients with lung adenocarcinoma. </a:t>
            </a:r>
            <a:r>
              <a:rPr lang="en-US" b="0" i="1">
                <a:solidFill>
                  <a:srgbClr val="212121"/>
                </a:solidFill>
                <a:effectLst/>
                <a:latin typeface="BlinkMacSystemFont"/>
              </a:rPr>
              <a:t>Am J Clin Oncol</a:t>
            </a:r>
            <a:r>
              <a:rPr lang="en-US" b="0" i="0">
                <a:solidFill>
                  <a:srgbClr val="212121"/>
                </a:solidFill>
                <a:effectLst/>
                <a:latin typeface="BlinkMacSystemFont"/>
              </a:rPr>
              <a:t>. 2019;42(4):337-344. </a:t>
            </a:r>
          </a:p>
          <a:p>
            <a:pPr marL="0" lvl="0" indent="0" algn="l" rtl="0">
              <a:lnSpc>
                <a:spcPct val="100000"/>
              </a:lnSpc>
              <a:spcBef>
                <a:spcPts val="0"/>
              </a:spcBef>
              <a:spcAft>
                <a:spcPts val="0"/>
              </a:spcAft>
              <a:buSzPts val="1400"/>
              <a:buNone/>
            </a:pPr>
            <a:endParaRPr lang="en-US" b="0" i="0">
              <a:solidFill>
                <a:srgbClr val="212121"/>
              </a:solidFill>
              <a:effectLst/>
              <a:latin typeface="BlinkMacSystemFont"/>
            </a:endParaRPr>
          </a:p>
          <a:p>
            <a:pPr marL="0" lvl="0" indent="0" algn="l" rtl="0">
              <a:lnSpc>
                <a:spcPct val="100000"/>
              </a:lnSpc>
              <a:spcBef>
                <a:spcPts val="0"/>
              </a:spcBef>
              <a:spcAft>
                <a:spcPts val="0"/>
              </a:spcAft>
              <a:buSzPts val="1400"/>
              <a:buNone/>
            </a:pPr>
            <a:r>
              <a:rPr lang="en-US" b="0" i="0">
                <a:solidFill>
                  <a:srgbClr val="212121"/>
                </a:solidFill>
                <a:effectLst/>
                <a:latin typeface="BlinkMacSystemFont"/>
              </a:rPr>
              <a:t>I'm showing on this slide the common genomic alterations in non-small cell, it’s become quite complex. We have 5 mutations and 4 fusions that are really part of the diagnosis. We're going to focus on ALK fusions or rearrangements highlighted in the box to the right. And you can see that depending upon what population of study that you might look at, the occurrence of this, or the incidence of this, can be anywhere from 4 to 8%. Of course, that will depend upon the population that you're testing.</a:t>
            </a: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58276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54</a:t>
            </a:fld>
            <a:endParaRPr lang="en-US"/>
          </a:p>
        </p:txBody>
      </p:sp>
    </p:spTree>
    <p:extLst>
      <p:ext uri="{BB962C8B-B14F-4D97-AF65-F5344CB8AC3E}">
        <p14:creationId xmlns:p14="http://schemas.microsoft.com/office/powerpoint/2010/main" val="31756626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Delgado A, </a:t>
            </a:r>
            <a:r>
              <a:rPr lang="en-US" b="0" i="0" err="1">
                <a:solidFill>
                  <a:srgbClr val="212121"/>
                </a:solidFill>
                <a:effectLst/>
                <a:latin typeface="BlinkMacSystemFont"/>
              </a:rPr>
              <a:t>Guddati</a:t>
            </a:r>
            <a:r>
              <a:rPr lang="en-US" b="0" i="0">
                <a:solidFill>
                  <a:srgbClr val="212121"/>
                </a:solidFill>
                <a:effectLst/>
                <a:latin typeface="BlinkMacSystemFont"/>
              </a:rPr>
              <a:t> AK. Clinical endpoints in oncology - a primer. </a:t>
            </a:r>
            <a:r>
              <a:rPr lang="en-US" b="0" i="1">
                <a:solidFill>
                  <a:srgbClr val="212121"/>
                </a:solidFill>
                <a:effectLst/>
                <a:latin typeface="BlinkMacSystemFont"/>
              </a:rPr>
              <a:t>Am J Cancer Res</a:t>
            </a:r>
            <a:r>
              <a:rPr lang="en-US" b="0" i="0">
                <a:solidFill>
                  <a:srgbClr val="212121"/>
                </a:solidFill>
                <a:effectLst/>
                <a:latin typeface="BlinkMacSystemFont"/>
              </a:rPr>
              <a:t>. 2021;11(4):1121-1131. </a:t>
            </a:r>
          </a:p>
          <a:p>
            <a:endParaRPr lang="en-US" b="0" i="0">
              <a:solidFill>
                <a:srgbClr val="212121"/>
              </a:solidFill>
              <a:effectLst/>
              <a:latin typeface="BlinkMacSystemFont"/>
            </a:endParaRPr>
          </a:p>
          <a:p>
            <a:r>
              <a:rPr lang="en-US"/>
              <a:t>Clinical endpoints are essential for assessing the safety and efficacy of new cancer therapies. They are used by oncologists to help guide clinical decision making. While overall survival (OS) has frequently been regarded as the "gold standard" primary clinical endpoint, it's utility is constrained by several disadvantages. The time-consuming nature of trials using OS has led to a recent push to explore surrogate clinical endpoints and their potential to serve as primary clinical endpoints in lieu of OS. Additionally, it is becoming evident that other endpoints add valuable information about quality of life and treatment failure as their use is becoming increasingly prevalent in oncology clinical trials. Without a doubt, the use of clinical endpoints will continue to expand and evolve as new cancer therapies are developed and novel treatments, including immunotherapy, draw interest. </a:t>
            </a:r>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a:p>
        </p:txBody>
      </p:sp>
    </p:spTree>
    <p:extLst>
      <p:ext uri="{BB962C8B-B14F-4D97-AF65-F5344CB8AC3E}">
        <p14:creationId xmlns:p14="http://schemas.microsoft.com/office/powerpoint/2010/main" val="3760278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Mittal A, Kim MS, Dunn S, et al. Frequently asked questions on surrogate endpoints in oncology-opportunities, pitfalls, and the way forward. </a:t>
            </a:r>
            <a:r>
              <a:rPr lang="en-US" b="0" i="1" err="1">
                <a:solidFill>
                  <a:srgbClr val="1B1B1B"/>
                </a:solidFill>
                <a:effectLst/>
                <a:latin typeface="Source Sans Pro Web"/>
              </a:rPr>
              <a:t>eClinicalMedicine</a:t>
            </a:r>
            <a:r>
              <a:rPr lang="en-US" b="0" i="1">
                <a:solidFill>
                  <a:srgbClr val="1B1B1B"/>
                </a:solidFill>
                <a:effectLst/>
                <a:latin typeface="Source Sans Pro Web"/>
              </a:rPr>
              <a:t>. </a:t>
            </a:r>
            <a:r>
              <a:rPr lang="en-US"/>
              <a:t>2024;76:102824.</a:t>
            </a:r>
          </a:p>
          <a:p>
            <a:endParaRPr lang="en-US"/>
          </a:p>
          <a:p>
            <a:r>
              <a:rPr lang="en-US"/>
              <a:t>Clinical trials in the adjuvant setting face unique challenges. First, any treatment in adjuvant setting is necessarily blind since response assessment is impossible in absence of visible tumor. Second, a majority of patients would have been cured without the need for adjuvant therapy and a percentage of patients would relapse despite the receipt of adjuvant therapy-the two groups who do not benefit but suffer harms from any adjuvant therapy. Third, any such potential utility of adjuvant therapy for the given patient can only be understood retrospectively at a distant time point in the future based on whether the cancer relapsed or not. Fourth, quality of life impact from adjuvant therapy can never be beneficial given the control arm would be not receiving this therapy and thus, not suffering the side effects of the therapy. Therefore, the goal of any adjuvant therapy should necessarily be to improve survival and clinical decision making relying on surrogates alone would be very challenging. However, in the adjuvant setting, demonstrating an OS benefit takes a much longer time than in the metastatic setting making trials powered for OS longer and more expensive to conduct.</a:t>
            </a: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3747520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BlinkMacSystemFont"/>
              </a:rPr>
              <a:t>Mauguen</a:t>
            </a:r>
            <a:r>
              <a:rPr lang="en-US" b="0" i="0">
                <a:solidFill>
                  <a:srgbClr val="212121"/>
                </a:solidFill>
                <a:effectLst/>
                <a:latin typeface="BlinkMacSystemFont"/>
              </a:rPr>
              <a:t> A, </a:t>
            </a:r>
            <a:r>
              <a:rPr lang="en-US" b="0" i="0" err="1">
                <a:solidFill>
                  <a:srgbClr val="212121"/>
                </a:solidFill>
                <a:effectLst/>
                <a:latin typeface="BlinkMacSystemFont"/>
              </a:rPr>
              <a:t>Pignon</a:t>
            </a:r>
            <a:r>
              <a:rPr lang="en-US" b="0" i="0">
                <a:solidFill>
                  <a:srgbClr val="212121"/>
                </a:solidFill>
                <a:effectLst/>
                <a:latin typeface="BlinkMacSystemFont"/>
              </a:rPr>
              <a:t> JP, Burdett S, et al. Surrogate endpoints for overall survival in chemotherapy and radiotherapy trials in operable and locally advanced lung cancer: a re-analysis of meta-analyses of individual patients' data. </a:t>
            </a:r>
            <a:r>
              <a:rPr lang="en-US" b="0" i="1">
                <a:solidFill>
                  <a:srgbClr val="212121"/>
                </a:solidFill>
                <a:effectLst/>
                <a:latin typeface="BlinkMacSystemFont"/>
              </a:rPr>
              <a:t>Lancet Oncol</a:t>
            </a:r>
            <a:r>
              <a:rPr lang="en-US" b="0" i="0">
                <a:solidFill>
                  <a:srgbClr val="212121"/>
                </a:solidFill>
                <a:effectLst/>
                <a:latin typeface="BlinkMacSystemFont"/>
              </a:rPr>
              <a:t>. 2013;14(7):619-626.</a:t>
            </a:r>
          </a:p>
          <a:p>
            <a:endParaRPr lang="en-US" b="0" i="0">
              <a:solidFill>
                <a:srgbClr val="212121"/>
              </a:solidFill>
              <a:effectLst/>
              <a:latin typeface="BlinkMacSystemFont"/>
            </a:endParaRPr>
          </a:p>
          <a:p>
            <a:r>
              <a:rPr lang="en-US" b="0" i="0" err="1">
                <a:solidFill>
                  <a:srgbClr val="212121"/>
                </a:solidFill>
                <a:effectLst/>
                <a:latin typeface="BlinkMacSystemFont"/>
              </a:rPr>
              <a:t>Fiteni</a:t>
            </a:r>
            <a:r>
              <a:rPr lang="en-US" b="0" i="0">
                <a:solidFill>
                  <a:srgbClr val="212121"/>
                </a:solidFill>
                <a:effectLst/>
                <a:latin typeface="BlinkMacSystemFont"/>
              </a:rPr>
              <a:t> F, </a:t>
            </a:r>
            <a:r>
              <a:rPr lang="en-US" b="0" i="0" err="1">
                <a:solidFill>
                  <a:srgbClr val="212121"/>
                </a:solidFill>
                <a:effectLst/>
                <a:latin typeface="BlinkMacSystemFont"/>
              </a:rPr>
              <a:t>Westeel</a:t>
            </a:r>
            <a:r>
              <a:rPr lang="en-US" b="0" i="0">
                <a:solidFill>
                  <a:srgbClr val="212121"/>
                </a:solidFill>
                <a:effectLst/>
                <a:latin typeface="BlinkMacSystemFont"/>
              </a:rPr>
              <a:t> V, </a:t>
            </a:r>
            <a:r>
              <a:rPr lang="en-US" b="0" i="0" err="1">
                <a:solidFill>
                  <a:srgbClr val="212121"/>
                </a:solidFill>
                <a:effectLst/>
                <a:latin typeface="BlinkMacSystemFont"/>
              </a:rPr>
              <a:t>Bonnetain</a:t>
            </a:r>
            <a:r>
              <a:rPr lang="en-US" b="0" i="0">
                <a:solidFill>
                  <a:srgbClr val="212121"/>
                </a:solidFill>
                <a:effectLst/>
                <a:latin typeface="BlinkMacSystemFont"/>
              </a:rPr>
              <a:t> F. Surrogate endpoints for overall survival in lung cancer trials: a review. </a:t>
            </a:r>
            <a:r>
              <a:rPr lang="en-US" b="0" i="1">
                <a:solidFill>
                  <a:srgbClr val="212121"/>
                </a:solidFill>
                <a:effectLst/>
                <a:latin typeface="BlinkMacSystemFont"/>
              </a:rPr>
              <a:t>Expert Rev Anticancer </a:t>
            </a:r>
            <a:r>
              <a:rPr lang="en-US" b="0" i="1" err="1">
                <a:solidFill>
                  <a:srgbClr val="212121"/>
                </a:solidFill>
                <a:effectLst/>
                <a:latin typeface="BlinkMacSystemFont"/>
              </a:rPr>
              <a:t>Ther</a:t>
            </a:r>
            <a:r>
              <a:rPr lang="en-US" b="0" i="0">
                <a:solidFill>
                  <a:srgbClr val="212121"/>
                </a:solidFill>
                <a:effectLst/>
                <a:latin typeface="BlinkMacSystemFont"/>
              </a:rPr>
              <a:t>. 2017;17(5):447-454.</a:t>
            </a:r>
          </a:p>
          <a:p>
            <a:endParaRPr lang="en-US" b="0" i="0">
              <a:solidFill>
                <a:srgbClr val="212121"/>
              </a:solidFill>
              <a:effectLst/>
              <a:latin typeface="BlinkMacSystemFont"/>
            </a:endParaRPr>
          </a:p>
          <a:p>
            <a:r>
              <a:rPr lang="en-US" b="0" i="0" err="1">
                <a:solidFill>
                  <a:srgbClr val="212121"/>
                </a:solidFill>
                <a:effectLst/>
                <a:latin typeface="BlinkMacSystemFont"/>
              </a:rPr>
              <a:t>Tsuboi</a:t>
            </a:r>
            <a:r>
              <a:rPr lang="en-US" b="0" i="0">
                <a:solidFill>
                  <a:srgbClr val="212121"/>
                </a:solidFill>
                <a:effectLst/>
                <a:latin typeface="BlinkMacSystemFont"/>
              </a:rPr>
              <a:t> M, Herbst RS, John T, et al. Overall survival with </a:t>
            </a:r>
            <a:r>
              <a:rPr lang="en-US" b="0" i="0" err="1">
                <a:solidFill>
                  <a:srgbClr val="212121"/>
                </a:solidFill>
                <a:effectLst/>
                <a:latin typeface="BlinkMacSystemFont"/>
              </a:rPr>
              <a:t>osimertinib</a:t>
            </a:r>
            <a:r>
              <a:rPr lang="en-US" b="0" i="0">
                <a:solidFill>
                  <a:srgbClr val="212121"/>
                </a:solidFill>
                <a:effectLst/>
                <a:latin typeface="BlinkMacSystemFont"/>
              </a:rPr>
              <a:t> in resected </a:t>
            </a:r>
            <a:r>
              <a:rPr lang="en-US" b="0" i="1">
                <a:solidFill>
                  <a:srgbClr val="212121"/>
                </a:solidFill>
                <a:effectLst/>
                <a:latin typeface="BlinkMacSystemFont"/>
              </a:rPr>
              <a:t>EGFR</a:t>
            </a:r>
            <a:r>
              <a:rPr lang="en-US" b="0" i="0">
                <a:solidFill>
                  <a:srgbClr val="212121"/>
                </a:solidFill>
                <a:effectLst/>
                <a:latin typeface="BlinkMacSystemFont"/>
              </a:rPr>
              <a:t>-mutated NSCLC. </a:t>
            </a:r>
            <a:r>
              <a:rPr lang="en-US" b="0" i="1">
                <a:solidFill>
                  <a:srgbClr val="212121"/>
                </a:solidFill>
                <a:effectLst/>
                <a:latin typeface="BlinkMacSystemFont"/>
              </a:rPr>
              <a:t>N Engl J Med</a:t>
            </a:r>
            <a:r>
              <a:rPr lang="en-US" b="0" i="0">
                <a:solidFill>
                  <a:srgbClr val="212121"/>
                </a:solidFill>
                <a:effectLst/>
                <a:latin typeface="BlinkMacSystemFont"/>
              </a:rPr>
              <a:t>. 2023;389(2):137-147. </a:t>
            </a:r>
          </a:p>
          <a:p>
            <a:endParaRPr lang="en-US" b="0" i="0">
              <a:solidFill>
                <a:srgbClr val="212121"/>
              </a:solidFill>
              <a:effectLst/>
              <a:latin typeface="BlinkMacSystemFont"/>
            </a:endParaRPr>
          </a:p>
          <a:p>
            <a:r>
              <a:rPr lang="en-US"/>
              <a:t>Lastly, a few comments about endpoints in operable non-small cell lung cancer. Typically, as you've seen in the trials that I've mentioned, disease-free survival has been the primary endpoint. This has been demonstrated to be a valid surrogate endpoint for overall survival in trials of adjuvant chemotherapy. And we do have precedent in the ADAURA trial that that initial DFS benefit translated into an overall survival benefit. I think other clinically meaningful endpoints here include CNS disease-free survival. This is a very common problem in the ALK population to have brain metastases, so protection of the CNS is important. Patient-related outcomes, what is the impact of toxicity? As well as adherence, so you can get the long-term benefit from these treatments. </a:t>
            </a:r>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2622078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Tsuboi</a:t>
            </a:r>
            <a:r>
              <a:rPr lang="en-US" b="0" i="0">
                <a:solidFill>
                  <a:srgbClr val="212121"/>
                </a:solidFill>
                <a:effectLst/>
                <a:latin typeface="BlinkMacSystemFont"/>
              </a:rPr>
              <a:t> M, He J, et al. Osimertinib in Resected </a:t>
            </a:r>
            <a:r>
              <a:rPr lang="en-US" b="0" i="1">
                <a:solidFill>
                  <a:srgbClr val="212121"/>
                </a:solidFill>
                <a:effectLst/>
                <a:latin typeface="BlinkMacSystemFont"/>
              </a:rPr>
              <a:t>EGFR</a:t>
            </a:r>
            <a:r>
              <a:rPr lang="en-US" b="0" i="0">
                <a:solidFill>
                  <a:srgbClr val="212121"/>
                </a:solidFill>
                <a:effectLst/>
                <a:latin typeface="BlinkMacSystemFont"/>
              </a:rPr>
              <a:t>-Mutated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2020;383(18):1711-1723.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212121"/>
                </a:solidFill>
                <a:effectLst/>
                <a:latin typeface="BlinkMacSystemFont"/>
              </a:rPr>
              <a:t>Tsuboi</a:t>
            </a:r>
            <a:r>
              <a:rPr lang="en-US" b="0" i="0">
                <a:solidFill>
                  <a:srgbClr val="212121"/>
                </a:solidFill>
                <a:effectLst/>
                <a:latin typeface="BlinkMacSystemFont"/>
              </a:rPr>
              <a:t> M, Herbst RS, John T, et al. Overall survival with </a:t>
            </a:r>
            <a:r>
              <a:rPr lang="en-US" b="0" i="0" err="1">
                <a:solidFill>
                  <a:srgbClr val="212121"/>
                </a:solidFill>
                <a:effectLst/>
                <a:latin typeface="BlinkMacSystemFont"/>
              </a:rPr>
              <a:t>osimertinib</a:t>
            </a:r>
            <a:r>
              <a:rPr lang="en-US" b="0" i="0">
                <a:solidFill>
                  <a:srgbClr val="212121"/>
                </a:solidFill>
                <a:effectLst/>
                <a:latin typeface="BlinkMacSystemFont"/>
              </a:rPr>
              <a:t> in resected </a:t>
            </a:r>
            <a:r>
              <a:rPr lang="en-US" b="0" i="1">
                <a:solidFill>
                  <a:srgbClr val="212121"/>
                </a:solidFill>
                <a:effectLst/>
                <a:latin typeface="BlinkMacSystemFont"/>
              </a:rPr>
              <a:t>EGFR</a:t>
            </a:r>
            <a:r>
              <a:rPr lang="en-US" b="0" i="0">
                <a:solidFill>
                  <a:srgbClr val="212121"/>
                </a:solidFill>
                <a:effectLst/>
                <a:latin typeface="BlinkMacSystemFont"/>
              </a:rPr>
              <a:t>-mutated NSCLC. </a:t>
            </a:r>
            <a:r>
              <a:rPr lang="en-US" b="0" i="1">
                <a:solidFill>
                  <a:srgbClr val="212121"/>
                </a:solidFill>
                <a:effectLst/>
                <a:latin typeface="BlinkMacSystemFont"/>
              </a:rPr>
              <a:t>N Engl J Med</a:t>
            </a:r>
            <a:r>
              <a:rPr lang="en-US" b="0" i="0">
                <a:solidFill>
                  <a:srgbClr val="212121"/>
                </a:solidFill>
                <a:effectLst/>
                <a:latin typeface="BlinkMacSystemFont"/>
              </a:rPr>
              <a:t>. 2023;389(2):137-147.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Wu YL, </a:t>
            </a:r>
            <a:r>
              <a:rPr lang="en-US" b="0" i="0" err="1">
                <a:solidFill>
                  <a:srgbClr val="212121"/>
                </a:solidFill>
                <a:effectLst/>
                <a:latin typeface="BlinkMacSystemFont"/>
              </a:rPr>
              <a:t>Dziadziuszko</a:t>
            </a:r>
            <a:r>
              <a:rPr lang="en-US" b="0" i="0">
                <a:solidFill>
                  <a:srgbClr val="212121"/>
                </a:solidFill>
                <a:effectLst/>
                <a:latin typeface="BlinkMacSystemFont"/>
              </a:rPr>
              <a:t> R, Ahn JS, et al. </a:t>
            </a:r>
            <a:r>
              <a:rPr lang="en-US" b="0" i="0" err="1">
                <a:solidFill>
                  <a:srgbClr val="212121"/>
                </a:solidFill>
                <a:effectLst/>
                <a:latin typeface="BlinkMacSystemFont"/>
              </a:rPr>
              <a:t>Alectinib</a:t>
            </a:r>
            <a:r>
              <a:rPr lang="en-US" b="0" i="0">
                <a:solidFill>
                  <a:srgbClr val="212121"/>
                </a:solidFill>
                <a:effectLst/>
                <a:latin typeface="BlinkMacSystemFont"/>
              </a:rPr>
              <a:t> in resected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2024;390(14):1265-1276.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BlinkMacSystemFont"/>
              </a:rPr>
              <a:t>In the ADAURA trial, the DFS benefit with adjuvant osimertinib translated to an OS benefit. Whether this will be the case in ALINA is still unknown.</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58</a:t>
            </a:fld>
            <a:endParaRPr lang="en-US"/>
          </a:p>
        </p:txBody>
      </p:sp>
    </p:spTree>
    <p:extLst>
      <p:ext uri="{BB962C8B-B14F-4D97-AF65-F5344CB8AC3E}">
        <p14:creationId xmlns:p14="http://schemas.microsoft.com/office/powerpoint/2010/main" val="684364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Nishio</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M, Wu Y-L,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Barlesi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F, et al. </a:t>
            </a:r>
            <a:r>
              <a:rPr lang="en-US"/>
              <a:t>Health-related quality of life (</a:t>
            </a:r>
            <a:r>
              <a:rPr lang="en-US" err="1"/>
              <a:t>HRQoL</a:t>
            </a:r>
            <a:r>
              <a:rPr lang="en-US"/>
              <a:t>) results for adjuvant </a:t>
            </a:r>
            <a:r>
              <a:rPr lang="en-US" err="1"/>
              <a:t>alectinib</a:t>
            </a:r>
            <a:r>
              <a:rPr lang="en-US"/>
              <a:t> vs chemotherapy in patients with resected ALK+ non-small cell lung cancer (NSCLC): Data from ALINA.</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Abstract presented at: American Society of Clinical Oncology Annual Meeting; Chicago, Illinois; May 31-June 4, 2024. Abstract 8006.</a:t>
            </a:r>
          </a:p>
          <a:p>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r>
              <a:rPr lang="en-US"/>
              <a:t>For MCS, a clinically meaningful improvement from baseline was seen with alectinib but not chemotherapy. In addition, clinically meaningful improvements from baseline in MCS were seen for alectinib versus chemotherapy.</a:t>
            </a:r>
          </a:p>
          <a:p>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a:p>
        </p:txBody>
      </p:sp>
    </p:spTree>
    <p:extLst>
      <p:ext uri="{BB962C8B-B14F-4D97-AF65-F5344CB8AC3E}">
        <p14:creationId xmlns:p14="http://schemas.microsoft.com/office/powerpoint/2010/main" val="892760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Nishio</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M, Wu Y-L, </a:t>
            </a:r>
            <a:r>
              <a:rPr kumimoji="0" lang="en-US" sz="1200" b="0" i="0" u="none" strike="noStrike" kern="1200" cap="none" spc="0" normalizeH="0" baseline="0" noProof="0" err="1">
                <a:ln>
                  <a:noFill/>
                </a:ln>
                <a:solidFill>
                  <a:srgbClr val="404040"/>
                </a:solidFill>
                <a:effectLst/>
                <a:uLnTx/>
                <a:uFillTx/>
                <a:latin typeface="Arial"/>
                <a:ea typeface="Arial"/>
                <a:cs typeface="Arial"/>
                <a:sym typeface="Arial"/>
              </a:rPr>
              <a:t>Barlesi</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F, et al. </a:t>
            </a:r>
            <a:r>
              <a:rPr lang="en-US"/>
              <a:t>Health-related quality of life (</a:t>
            </a:r>
            <a:r>
              <a:rPr lang="en-US" err="1"/>
              <a:t>HRQoL</a:t>
            </a:r>
            <a:r>
              <a:rPr lang="en-US"/>
              <a:t>) results for adjuvant </a:t>
            </a:r>
            <a:r>
              <a:rPr lang="en-US" err="1"/>
              <a:t>alectinib</a:t>
            </a:r>
            <a:r>
              <a:rPr lang="en-US"/>
              <a:t> vs chemotherapy in patients with resected ALK+ non-small cell lung cancer (NSCLC): Data from ALINA.</a:t>
            </a:r>
            <a:r>
              <a:rPr kumimoji="0" lang="en-US" sz="1200" b="0" i="0" u="none" strike="noStrike" kern="1200" cap="none" spc="0" normalizeH="0" baseline="0" noProof="0">
                <a:ln>
                  <a:noFill/>
                </a:ln>
                <a:solidFill>
                  <a:srgbClr val="404040"/>
                </a:solidFill>
                <a:effectLst/>
                <a:uLnTx/>
                <a:uFillTx/>
                <a:latin typeface="Arial"/>
                <a:ea typeface="Arial"/>
                <a:cs typeface="Arial"/>
                <a:sym typeface="Arial"/>
              </a:rPr>
              <a:t> Abstract presented at: American Society of Clinical Oncology Annual Meeting; Chicago, Illinois; May 31-June 4, 2024. Abstract 8006.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0404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During active treatment with alectinib, MCS and PCS generally improved through to week 96 and were similar to the general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60</a:t>
            </a:fld>
            <a:endParaRPr lang="en-US"/>
          </a:p>
        </p:txBody>
      </p:sp>
    </p:spTree>
    <p:extLst>
      <p:ext uri="{BB962C8B-B14F-4D97-AF65-F5344CB8AC3E}">
        <p14:creationId xmlns:p14="http://schemas.microsoft.com/office/powerpoint/2010/main" val="664003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4D1C8F-E01B-BF46-871E-C0798C0CEB10}" type="slidenum">
              <a:rPr lang="en-US" smtClean="0"/>
              <a:t>61</a:t>
            </a:fld>
            <a:endParaRPr lang="en-US"/>
          </a:p>
        </p:txBody>
      </p:sp>
    </p:spTree>
    <p:extLst>
      <p:ext uri="{BB962C8B-B14F-4D97-AF65-F5344CB8AC3E}">
        <p14:creationId xmlns:p14="http://schemas.microsoft.com/office/powerpoint/2010/main" val="454599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a) Alectinib</a:t>
            </a:r>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a:p>
        </p:txBody>
      </p:sp>
    </p:spTree>
    <p:extLst>
      <p:ext uri="{BB962C8B-B14F-4D97-AF65-F5344CB8AC3E}">
        <p14:creationId xmlns:p14="http://schemas.microsoft.com/office/powerpoint/2010/main" val="3030599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 answer: b) Continue alectinib with the same dose</a:t>
            </a:r>
          </a:p>
        </p:txBody>
      </p:sp>
      <p:sp>
        <p:nvSpPr>
          <p:cNvPr id="4" name="Slide Number Placeholder 3"/>
          <p:cNvSpPr>
            <a:spLocks noGrp="1"/>
          </p:cNvSpPr>
          <p:nvPr>
            <p:ph type="sldNum" sz="quarter" idx="5"/>
          </p:nvPr>
        </p:nvSpPr>
        <p:spPr/>
        <p:txBody>
          <a:bodyPr/>
          <a:lstStyle/>
          <a:p>
            <a:fld id="{346C45EA-94B1-CB43-BD15-6A8600409710}" type="slidenum">
              <a:rPr lang="en-US" smtClean="0"/>
              <a:t>65</a:t>
            </a:fld>
            <a:endParaRPr lang="en-US"/>
          </a:p>
        </p:txBody>
      </p:sp>
    </p:spTree>
    <p:extLst>
      <p:ext uri="{BB962C8B-B14F-4D97-AF65-F5344CB8AC3E}">
        <p14:creationId xmlns:p14="http://schemas.microsoft.com/office/powerpoint/2010/main" val="281826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806450"/>
            <a:ext cx="7188200" cy="4044950"/>
          </a:xfrm>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1. </a:t>
            </a:r>
            <a:r>
              <a:rPr lang="en-US" b="0" i="0" err="1">
                <a:solidFill>
                  <a:srgbClr val="212121"/>
                </a:solidFill>
                <a:effectLst/>
                <a:latin typeface="BlinkMacSystemFont"/>
              </a:rPr>
              <a:t>Gridelli</a:t>
            </a:r>
            <a:r>
              <a:rPr lang="en-US" b="0" i="0">
                <a:solidFill>
                  <a:srgbClr val="212121"/>
                </a:solidFill>
                <a:effectLst/>
                <a:latin typeface="BlinkMacSystemFont"/>
              </a:rPr>
              <a:t> C, Peters S, </a:t>
            </a:r>
            <a:r>
              <a:rPr lang="en-US" b="0" i="0" err="1">
                <a:solidFill>
                  <a:srgbClr val="212121"/>
                </a:solidFill>
                <a:effectLst/>
                <a:latin typeface="BlinkMacSystemFont"/>
              </a:rPr>
              <a:t>Sgambato</a:t>
            </a:r>
            <a:r>
              <a:rPr lang="en-US" b="0" i="0">
                <a:solidFill>
                  <a:srgbClr val="212121"/>
                </a:solidFill>
                <a:effectLst/>
                <a:latin typeface="BlinkMacSystemFont"/>
              </a:rPr>
              <a:t> A, </a:t>
            </a:r>
            <a:r>
              <a:rPr lang="en-US" b="0" i="0" err="1">
                <a:solidFill>
                  <a:srgbClr val="212121"/>
                </a:solidFill>
                <a:effectLst/>
                <a:latin typeface="BlinkMacSystemFont"/>
              </a:rPr>
              <a:t>Casaluce</a:t>
            </a:r>
            <a:r>
              <a:rPr lang="en-US" b="0" i="0">
                <a:solidFill>
                  <a:srgbClr val="212121"/>
                </a:solidFill>
                <a:effectLst/>
                <a:latin typeface="BlinkMacSystemFont"/>
              </a:rPr>
              <a:t> F, Adjei AA, </a:t>
            </a:r>
            <a:r>
              <a:rPr lang="en-US" b="0" i="0" err="1">
                <a:solidFill>
                  <a:srgbClr val="212121"/>
                </a:solidFill>
                <a:effectLst/>
                <a:latin typeface="BlinkMacSystemFont"/>
              </a:rPr>
              <a:t>Ciardiello</a:t>
            </a:r>
            <a:r>
              <a:rPr lang="en-US" b="0" i="0">
                <a:solidFill>
                  <a:srgbClr val="212121"/>
                </a:solidFill>
                <a:effectLst/>
                <a:latin typeface="BlinkMacSystemFont"/>
              </a:rPr>
              <a:t> F. ALK inhibitors in the treatment of advanced NSCLC. </a:t>
            </a:r>
            <a:r>
              <a:rPr lang="en-US" b="0" i="1">
                <a:solidFill>
                  <a:srgbClr val="212121"/>
                </a:solidFill>
                <a:effectLst/>
                <a:latin typeface="BlinkMacSystemFont"/>
              </a:rPr>
              <a:t>Cancer Treat Rev</a:t>
            </a:r>
            <a:r>
              <a:rPr lang="en-US" b="0" i="0">
                <a:solidFill>
                  <a:srgbClr val="212121"/>
                </a:solidFill>
                <a:effectLst/>
                <a:latin typeface="BlinkMacSystemFont"/>
              </a:rPr>
              <a:t>. 2014;40(2):300-306.</a:t>
            </a:r>
          </a:p>
          <a:p>
            <a:endParaRPr lang="en-US" b="0" i="0">
              <a:solidFill>
                <a:srgbClr val="212121"/>
              </a:solidFill>
              <a:effectLst/>
              <a:latin typeface="BlinkMacSystemFont"/>
            </a:endParaRPr>
          </a:p>
          <a:p>
            <a:r>
              <a:rPr lang="en-US" b="0" i="0">
                <a:solidFill>
                  <a:srgbClr val="212121"/>
                </a:solidFill>
                <a:effectLst/>
                <a:latin typeface="BlinkMacSystemFont"/>
              </a:rPr>
              <a:t>2. D'Arcangelo M, </a:t>
            </a:r>
            <a:r>
              <a:rPr lang="en-US" b="0" i="0" err="1">
                <a:solidFill>
                  <a:srgbClr val="212121"/>
                </a:solidFill>
                <a:effectLst/>
                <a:latin typeface="BlinkMacSystemFont"/>
              </a:rPr>
              <a:t>Wynes</a:t>
            </a:r>
            <a:r>
              <a:rPr lang="en-US" b="0" i="0">
                <a:solidFill>
                  <a:srgbClr val="212121"/>
                </a:solidFill>
                <a:effectLst/>
                <a:latin typeface="BlinkMacSystemFont"/>
              </a:rPr>
              <a:t> MW, Hirsch FR. The role of anaplastic lymphoma kinase inhibitors in the treatment of advanced </a:t>
            </a:r>
            <a:r>
              <a:rPr lang="en-US" b="0" i="0" err="1">
                <a:solidFill>
                  <a:srgbClr val="212121"/>
                </a:solidFill>
                <a:effectLst/>
                <a:latin typeface="BlinkMacSystemFont"/>
              </a:rPr>
              <a:t>nonsmall</a:t>
            </a:r>
            <a:r>
              <a:rPr lang="en-US" b="0" i="0">
                <a:solidFill>
                  <a:srgbClr val="212121"/>
                </a:solidFill>
                <a:effectLst/>
                <a:latin typeface="BlinkMacSystemFont"/>
              </a:rPr>
              <a:t> cell lung cancer. </a:t>
            </a:r>
            <a:r>
              <a:rPr lang="en-US" b="0" i="1">
                <a:solidFill>
                  <a:srgbClr val="212121"/>
                </a:solidFill>
                <a:effectLst/>
                <a:latin typeface="BlinkMacSystemFont"/>
              </a:rPr>
              <a:t>Curr </a:t>
            </a:r>
            <a:r>
              <a:rPr lang="en-US" b="0" i="1" err="1">
                <a:solidFill>
                  <a:srgbClr val="212121"/>
                </a:solidFill>
                <a:effectLst/>
                <a:latin typeface="BlinkMacSystemFont"/>
              </a:rPr>
              <a:t>Opin</a:t>
            </a:r>
            <a:r>
              <a:rPr lang="en-US" b="0" i="1">
                <a:solidFill>
                  <a:srgbClr val="212121"/>
                </a:solidFill>
                <a:effectLst/>
                <a:latin typeface="BlinkMacSystemFont"/>
              </a:rPr>
              <a:t> Oncol</a:t>
            </a:r>
            <a:r>
              <a:rPr lang="en-US" b="0" i="0">
                <a:solidFill>
                  <a:srgbClr val="212121"/>
                </a:solidFill>
                <a:effectLst/>
                <a:latin typeface="BlinkMacSystemFont"/>
              </a:rPr>
              <a:t>. 2013;25(2):121-129.</a:t>
            </a:r>
          </a:p>
          <a:p>
            <a:endParaRPr lang="en-US" b="0" i="0">
              <a:solidFill>
                <a:srgbClr val="212121"/>
              </a:solidFill>
              <a:effectLst/>
              <a:latin typeface="BlinkMacSystemFont"/>
            </a:endParaRPr>
          </a:p>
          <a:p>
            <a:r>
              <a:rPr lang="en-US" b="0" i="0">
                <a:solidFill>
                  <a:srgbClr val="212121"/>
                </a:solidFill>
                <a:effectLst/>
                <a:latin typeface="BlinkMacSystemFont"/>
              </a:rPr>
              <a:t>3. Hallberg B, Palmer RH. Mechanistic insight into ALK receptor tyrosine kinase in human cancer biology. </a:t>
            </a:r>
            <a:r>
              <a:rPr lang="en-US" b="0" i="1">
                <a:solidFill>
                  <a:srgbClr val="212121"/>
                </a:solidFill>
                <a:effectLst/>
                <a:latin typeface="BlinkMacSystemFont"/>
              </a:rPr>
              <a:t>Nat Rev Cancer</a:t>
            </a:r>
            <a:r>
              <a:rPr lang="en-US" b="0" i="0">
                <a:solidFill>
                  <a:srgbClr val="212121"/>
                </a:solidFill>
                <a:effectLst/>
                <a:latin typeface="BlinkMacSystemFont"/>
              </a:rPr>
              <a:t>. 2013;13(10):685-700. </a:t>
            </a:r>
          </a:p>
          <a:p>
            <a:endParaRPr lang="en-US" b="0" i="0">
              <a:solidFill>
                <a:srgbClr val="212121"/>
              </a:solidFill>
              <a:effectLst/>
              <a:latin typeface="BlinkMacSystemFont"/>
            </a:endParaRPr>
          </a:p>
          <a:p>
            <a:r>
              <a:rPr lang="en-US" b="0" i="0">
                <a:solidFill>
                  <a:srgbClr val="212121"/>
                </a:solidFill>
                <a:effectLst/>
                <a:latin typeface="BlinkMacSystemFont"/>
              </a:rPr>
              <a:t>4. Ou SH, Bartlett CH, Mino-</a:t>
            </a:r>
            <a:r>
              <a:rPr lang="en-US" b="0" i="0" err="1">
                <a:solidFill>
                  <a:srgbClr val="212121"/>
                </a:solidFill>
                <a:effectLst/>
                <a:latin typeface="BlinkMacSystemFont"/>
              </a:rPr>
              <a:t>Kenudson</a:t>
            </a:r>
            <a:r>
              <a:rPr lang="en-US" b="0" i="0">
                <a:solidFill>
                  <a:srgbClr val="212121"/>
                </a:solidFill>
                <a:effectLst/>
                <a:latin typeface="BlinkMacSystemFont"/>
              </a:rPr>
              <a:t> M, Cui J, Iafrate AJ. </a:t>
            </a:r>
            <a:r>
              <a:rPr lang="en-US" b="0" i="0" err="1">
                <a:solidFill>
                  <a:srgbClr val="212121"/>
                </a:solidFill>
                <a:effectLst/>
                <a:latin typeface="BlinkMacSystemFont"/>
              </a:rPr>
              <a:t>Crizotinib</a:t>
            </a:r>
            <a:r>
              <a:rPr lang="en-US" b="0" i="0">
                <a:solidFill>
                  <a:srgbClr val="212121"/>
                </a:solidFill>
                <a:effectLst/>
                <a:latin typeface="BlinkMacSystemFont"/>
              </a:rPr>
              <a:t> for the treatment of ALK-rearranged non-small cell lung cancer: a success story to usher in the second decade of molecular targeted therapy in oncology. </a:t>
            </a:r>
            <a:r>
              <a:rPr lang="en-US" b="0" i="1">
                <a:solidFill>
                  <a:srgbClr val="212121"/>
                </a:solidFill>
                <a:effectLst/>
                <a:latin typeface="BlinkMacSystemFont"/>
              </a:rPr>
              <a:t>Oncologist</a:t>
            </a:r>
            <a:r>
              <a:rPr lang="en-US" b="0" i="0">
                <a:solidFill>
                  <a:srgbClr val="212121"/>
                </a:solidFill>
                <a:effectLst/>
                <a:latin typeface="BlinkMacSystemFont"/>
              </a:rPr>
              <a:t>. 2012;17(11):1351-1375.  </a:t>
            </a:r>
          </a:p>
          <a:p>
            <a:endParaRPr lang="en-US" b="0" i="0">
              <a:solidFill>
                <a:srgbClr val="212121"/>
              </a:solidFill>
              <a:effectLst/>
              <a:latin typeface="BlinkMacSystemFont"/>
            </a:endParaRPr>
          </a:p>
          <a:p>
            <a:r>
              <a:rPr lang="en-US"/>
              <a:t>Anaplastic lymphoma kinase (ALK) gene rearrangements, most often consisting in a chromosome 2 inversion leading to a fusion with the echinoderm microtubule-associated protein like 4 (EML4) gene, results in the abnormal expression and activation of this tyrosine kinase in the cytoplasm of cancer cells. </a:t>
            </a:r>
            <a:endParaRPr lang="en-GB"/>
          </a:p>
        </p:txBody>
      </p:sp>
    </p:spTree>
    <p:extLst>
      <p:ext uri="{BB962C8B-B14F-4D97-AF65-F5344CB8AC3E}">
        <p14:creationId xmlns:p14="http://schemas.microsoft.com/office/powerpoint/2010/main" val="173088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74FC-6A3E-C145-8C47-3D28F7FEA0BF}" type="slidenum">
              <a:rPr lang="en-US" smtClean="0"/>
              <a:t>66</a:t>
            </a:fld>
            <a:endParaRPr lang="en-US"/>
          </a:p>
        </p:txBody>
      </p:sp>
    </p:spTree>
    <p:extLst>
      <p:ext uri="{BB962C8B-B14F-4D97-AF65-F5344CB8AC3E}">
        <p14:creationId xmlns:p14="http://schemas.microsoft.com/office/powerpoint/2010/main" val="891812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our key takeaways here. Targeted therapies are now part of the standard of care in molecularly defined subsets of early-stage resectable non-small cell lung cancer. Molecular profiling is the standard of care. Ideally, it should be done by next-generation sequencing, and should be performed in all these patients with stage IB through IIIB disease. </a:t>
            </a:r>
          </a:p>
          <a:p>
            <a:endParaRPr lang="en-US"/>
          </a:p>
          <a:p>
            <a:r>
              <a:rPr lang="en-US"/>
              <a:t>Now in the ALINA trial, we saw the adjuvant alectinib improved disease-free survival, as well as CNS disease-free survival in stage IB through IIIA ALK fusion-positive resected non-small cell. Again, the disease-free survival has been a valid surrogate endpoint for OS, although we don't yet have OS in the adjuvant setting in this population of patients. </a:t>
            </a:r>
          </a:p>
          <a:p>
            <a:endParaRPr lang="en-US"/>
          </a:p>
          <a:p>
            <a:r>
              <a:rPr lang="en-US"/>
              <a:t>We should develop strategies that ensure adherence for patients. And certainly, what we've seen in data thus far is that the side effect profile of alectinib in the post-surgical setting appears to be manageable, just like it is in advanced-stage disease. </a:t>
            </a:r>
          </a:p>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67</a:t>
            </a:fld>
            <a:endParaRPr lang="en-US"/>
          </a:p>
        </p:txBody>
      </p:sp>
    </p:spTree>
    <p:extLst>
      <p:ext uri="{BB962C8B-B14F-4D97-AF65-F5344CB8AC3E}">
        <p14:creationId xmlns:p14="http://schemas.microsoft.com/office/powerpoint/2010/main" val="394559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2950"/>
            <a:ext cx="6623050" cy="3725863"/>
          </a:xfrm>
        </p:spPr>
      </p:sp>
      <p:sp>
        <p:nvSpPr>
          <p:cNvPr id="3" name="Notes Placeholder 2"/>
          <p:cNvSpPr>
            <a:spLocks noGrp="1"/>
          </p:cNvSpPr>
          <p:nvPr>
            <p:ph type="body" idx="1"/>
          </p:nvPr>
        </p:nvSpPr>
        <p:spPr/>
        <p:txBody>
          <a:bodyPr/>
          <a:lstStyle/>
          <a:p>
            <a:r>
              <a:rPr lang="en-US" b="0" i="0">
                <a:solidFill>
                  <a:srgbClr val="212121"/>
                </a:solidFill>
                <a:effectLst/>
                <a:latin typeface="BlinkMacSystemFont"/>
              </a:rPr>
              <a:t>Soda M, Choi YL, </a:t>
            </a:r>
            <a:r>
              <a:rPr lang="en-US" b="0" i="0" err="1">
                <a:solidFill>
                  <a:srgbClr val="212121"/>
                </a:solidFill>
                <a:effectLst/>
                <a:latin typeface="BlinkMacSystemFont"/>
              </a:rPr>
              <a:t>Enomoto</a:t>
            </a:r>
            <a:r>
              <a:rPr lang="en-US" b="0" i="0">
                <a:solidFill>
                  <a:srgbClr val="212121"/>
                </a:solidFill>
                <a:effectLst/>
                <a:latin typeface="BlinkMacSystemFont"/>
              </a:rPr>
              <a:t> M, et al. Identification of the transforming EML4-ALK fusion gene in non-small-cell lung cancer. </a:t>
            </a:r>
            <a:r>
              <a:rPr lang="en-US" b="0" i="1">
                <a:solidFill>
                  <a:srgbClr val="212121"/>
                </a:solidFill>
                <a:effectLst/>
                <a:latin typeface="BlinkMacSystemFont"/>
              </a:rPr>
              <a:t>Nature</a:t>
            </a:r>
            <a:r>
              <a:rPr lang="en-US" b="0" i="0">
                <a:solidFill>
                  <a:srgbClr val="212121"/>
                </a:solidFill>
                <a:effectLst/>
                <a:latin typeface="BlinkMacSystemFont"/>
              </a:rPr>
              <a:t>. 2007;448(7153):561-566.</a:t>
            </a:r>
          </a:p>
          <a:p>
            <a:endParaRPr lang="en-US" b="0" i="0">
              <a:solidFill>
                <a:srgbClr val="212121"/>
              </a:solidFill>
              <a:effectLst/>
              <a:latin typeface="BlinkMacSystemFont"/>
            </a:endParaRPr>
          </a:p>
          <a:p>
            <a:r>
              <a:rPr lang="en-US" b="0" i="0" err="1">
                <a:solidFill>
                  <a:srgbClr val="212121"/>
                </a:solidFill>
                <a:effectLst/>
                <a:latin typeface="BlinkMacSystemFont"/>
              </a:rPr>
              <a:t>Rikova</a:t>
            </a:r>
            <a:r>
              <a:rPr lang="en-US" b="0" i="0">
                <a:solidFill>
                  <a:srgbClr val="212121"/>
                </a:solidFill>
                <a:effectLst/>
                <a:latin typeface="BlinkMacSystemFont"/>
              </a:rPr>
              <a:t> K, Guo A, Zeng Q, et al. Global survey of </a:t>
            </a:r>
            <a:r>
              <a:rPr lang="en-US" b="0" i="0" err="1">
                <a:solidFill>
                  <a:srgbClr val="212121"/>
                </a:solidFill>
                <a:effectLst/>
                <a:latin typeface="BlinkMacSystemFont"/>
              </a:rPr>
              <a:t>phosphotyrosine</a:t>
            </a:r>
            <a:r>
              <a:rPr lang="en-US" b="0" i="0">
                <a:solidFill>
                  <a:srgbClr val="212121"/>
                </a:solidFill>
                <a:effectLst/>
                <a:latin typeface="BlinkMacSystemFont"/>
              </a:rPr>
              <a:t> signaling identifies oncogenic kinases in lung cancer. </a:t>
            </a:r>
            <a:r>
              <a:rPr lang="en-US" b="0" i="1">
                <a:solidFill>
                  <a:srgbClr val="212121"/>
                </a:solidFill>
                <a:effectLst/>
                <a:latin typeface="BlinkMacSystemFont"/>
              </a:rPr>
              <a:t>Cell</a:t>
            </a:r>
            <a:r>
              <a:rPr lang="en-US" b="0" i="0">
                <a:solidFill>
                  <a:srgbClr val="212121"/>
                </a:solidFill>
                <a:effectLst/>
                <a:latin typeface="BlinkMacSystemFont"/>
              </a:rPr>
              <a:t>. 2007;131(6):1190-1203.</a:t>
            </a:r>
          </a:p>
          <a:p>
            <a:endParaRPr lang="en-US" b="0" i="0">
              <a:solidFill>
                <a:srgbClr val="212121"/>
              </a:solidFill>
              <a:effectLst/>
              <a:latin typeface="BlinkMacSystemFont"/>
            </a:endParaRPr>
          </a:p>
          <a:p>
            <a:r>
              <a:rPr lang="en-GB"/>
              <a:t>A small inversion within chromosome 2p results in the formation of a fusion gene comprising portions of the echinoderm microtubule-associated protein-like 4 (EML4) gene and the anaplastic lymphoma kinase (ALK) gene in non-small-cell lung cancer (NSCLC) cells. Mouse 3T3 fibroblasts forced to express this human fusion tyrosine kinase generated transformed foci in culture and subcutaneous tumours in nude mice. </a:t>
            </a:r>
          </a:p>
        </p:txBody>
      </p:sp>
    </p:spTree>
    <p:extLst>
      <p:ext uri="{BB962C8B-B14F-4D97-AF65-F5344CB8AC3E}">
        <p14:creationId xmlns:p14="http://schemas.microsoft.com/office/powerpoint/2010/main" val="4158723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mn-lt"/>
              </a:rPr>
              <a:t>Awad MM, Shaw AT. ALK inhibitors in non-small cell lung cancer: </a:t>
            </a:r>
            <a:r>
              <a:rPr lang="en-US" b="0" i="0" err="1">
                <a:solidFill>
                  <a:srgbClr val="212121"/>
                </a:solidFill>
                <a:effectLst/>
                <a:latin typeface="+mn-lt"/>
              </a:rPr>
              <a:t>crizotinib</a:t>
            </a:r>
            <a:r>
              <a:rPr lang="en-US" b="0" i="0">
                <a:solidFill>
                  <a:srgbClr val="212121"/>
                </a:solidFill>
                <a:effectLst/>
                <a:latin typeface="+mn-lt"/>
              </a:rPr>
              <a:t> and beyond. </a:t>
            </a:r>
            <a:r>
              <a:rPr lang="en-US" b="0" i="1">
                <a:solidFill>
                  <a:srgbClr val="212121"/>
                </a:solidFill>
                <a:effectLst/>
                <a:latin typeface="+mn-lt"/>
              </a:rPr>
              <a:t>Clin Adv </a:t>
            </a:r>
            <a:r>
              <a:rPr lang="en-US" b="0" i="1" err="1">
                <a:solidFill>
                  <a:srgbClr val="212121"/>
                </a:solidFill>
                <a:effectLst/>
                <a:latin typeface="+mn-lt"/>
              </a:rPr>
              <a:t>Hematol</a:t>
            </a:r>
            <a:r>
              <a:rPr lang="en-US" b="0" i="1">
                <a:solidFill>
                  <a:srgbClr val="212121"/>
                </a:solidFill>
                <a:effectLst/>
                <a:latin typeface="+mn-lt"/>
              </a:rPr>
              <a:t> Oncol</a:t>
            </a:r>
            <a:r>
              <a:rPr lang="en-US" b="0" i="0">
                <a:solidFill>
                  <a:srgbClr val="212121"/>
                </a:solidFill>
                <a:effectLst/>
                <a:latin typeface="+mn-lt"/>
              </a:rPr>
              <a:t>. 2014;12(7):429-439.</a:t>
            </a:r>
          </a:p>
          <a:p>
            <a:endParaRPr lang="en-US" b="0" i="0">
              <a:solidFill>
                <a:srgbClr val="212121"/>
              </a:solidFill>
              <a:effectLst/>
              <a:latin typeface="+mn-lt"/>
            </a:endParaRPr>
          </a:p>
          <a:p>
            <a:r>
              <a:rPr lang="en-US" b="0" i="0" err="1">
                <a:solidFill>
                  <a:srgbClr val="212121"/>
                </a:solidFill>
                <a:effectLst/>
                <a:latin typeface="+mn-lt"/>
              </a:rPr>
              <a:t>Roskoski</a:t>
            </a:r>
            <a:r>
              <a:rPr lang="en-US" b="0" i="0">
                <a:solidFill>
                  <a:srgbClr val="212121"/>
                </a:solidFill>
                <a:effectLst/>
                <a:latin typeface="+mn-lt"/>
              </a:rPr>
              <a:t> R Jr. Anaplastic lymphoma kinase (ALK) inhibitors in the treatment of ALK-driven lung cancers. </a:t>
            </a:r>
            <a:r>
              <a:rPr lang="en-US" b="0" i="1" err="1">
                <a:solidFill>
                  <a:srgbClr val="212121"/>
                </a:solidFill>
                <a:effectLst/>
                <a:latin typeface="+mn-lt"/>
              </a:rPr>
              <a:t>Pharmacol</a:t>
            </a:r>
            <a:r>
              <a:rPr lang="en-US" b="0" i="1">
                <a:solidFill>
                  <a:srgbClr val="212121"/>
                </a:solidFill>
                <a:effectLst/>
                <a:latin typeface="+mn-lt"/>
              </a:rPr>
              <a:t> Res</a:t>
            </a:r>
            <a:r>
              <a:rPr lang="en-US" b="0" i="0">
                <a:solidFill>
                  <a:srgbClr val="212121"/>
                </a:solidFill>
                <a:effectLst/>
                <a:latin typeface="+mn-lt"/>
              </a:rPr>
              <a:t>. 2017;117:343-356. </a:t>
            </a:r>
          </a:p>
          <a:p>
            <a:endParaRPr lang="en-US" b="0" i="0">
              <a:solidFill>
                <a:srgbClr val="212121"/>
              </a:solidFill>
              <a:effectLst/>
              <a:latin typeface="+mn-lt"/>
            </a:endParaRPr>
          </a:p>
          <a:p>
            <a:r>
              <a:rPr lang="en-US" err="1">
                <a:latin typeface="+mn-lt"/>
              </a:rPr>
              <a:t>Crizotinib</a:t>
            </a:r>
            <a:r>
              <a:rPr lang="en-US">
                <a:latin typeface="+mn-lt"/>
              </a:rPr>
              <a:t> was the first ALK inhibitor approved by the US Food and Drug Administration for the treatment of ALK-positive non-small cell lung cancer in 2011. The median time for the emergence of </a:t>
            </a:r>
            <a:r>
              <a:rPr lang="en-US" err="1">
                <a:latin typeface="+mn-lt"/>
              </a:rPr>
              <a:t>crizotinib</a:t>
            </a:r>
            <a:r>
              <a:rPr lang="en-US">
                <a:latin typeface="+mn-lt"/>
              </a:rPr>
              <a:t> drug resistance is 10.5 months after the initiation of therapy. Such resistance prompted the development of second-generation drugs including </a:t>
            </a:r>
            <a:r>
              <a:rPr lang="en-US" err="1">
                <a:latin typeface="+mn-lt"/>
              </a:rPr>
              <a:t>ceritinib</a:t>
            </a:r>
            <a:r>
              <a:rPr lang="en-US">
                <a:latin typeface="+mn-lt"/>
              </a:rPr>
              <a:t>, </a:t>
            </a:r>
            <a:r>
              <a:rPr lang="en-US" err="1">
                <a:latin typeface="+mn-lt"/>
              </a:rPr>
              <a:t>brigatinib</a:t>
            </a:r>
            <a:r>
              <a:rPr lang="en-US">
                <a:latin typeface="+mn-lt"/>
              </a:rPr>
              <a:t>, and alectinib, which are approved for the treatment of non-small cell lung cancer. Most recently, the third-generation ALK inhibitor </a:t>
            </a:r>
            <a:r>
              <a:rPr lang="en-US" err="1">
                <a:latin typeface="+mn-lt"/>
              </a:rPr>
              <a:t>lorlatinib</a:t>
            </a:r>
            <a:r>
              <a:rPr lang="en-US">
                <a:latin typeface="+mn-lt"/>
              </a:rPr>
              <a:t> is also approved for treating patients with ALK-positive disease.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30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12121"/>
                </a:solidFill>
                <a:effectLst/>
                <a:latin typeface="BlinkMacSystemFont"/>
              </a:rPr>
              <a:t>1. Chia PL, Mitchell P, </a:t>
            </a:r>
            <a:r>
              <a:rPr lang="en-US" b="0" i="0" err="1">
                <a:solidFill>
                  <a:srgbClr val="212121"/>
                </a:solidFill>
                <a:effectLst/>
                <a:latin typeface="BlinkMacSystemFont"/>
              </a:rPr>
              <a:t>Dobrovic</a:t>
            </a:r>
            <a:r>
              <a:rPr lang="en-US" b="0" i="0">
                <a:solidFill>
                  <a:srgbClr val="212121"/>
                </a:solidFill>
                <a:effectLst/>
                <a:latin typeface="BlinkMacSystemFont"/>
              </a:rPr>
              <a:t> A, John T. Prevalence and natural history of ALK positive non-small-cell lung cancer and the clinical impact of targeted therapy with ALK inhibitors. </a:t>
            </a:r>
            <a:r>
              <a:rPr lang="en-US" b="0" i="1">
                <a:solidFill>
                  <a:srgbClr val="212121"/>
                </a:solidFill>
                <a:effectLst/>
                <a:latin typeface="BlinkMacSystemFont"/>
              </a:rPr>
              <a:t>Clin Epidemiol</a:t>
            </a:r>
            <a:r>
              <a:rPr lang="en-US" b="0" i="0">
                <a:solidFill>
                  <a:srgbClr val="212121"/>
                </a:solidFill>
                <a:effectLst/>
                <a:latin typeface="BlinkMacSystemFont"/>
              </a:rPr>
              <a:t>. 2014;6:423-432.</a:t>
            </a:r>
          </a:p>
          <a:p>
            <a:pPr marL="0" indent="0">
              <a:buNone/>
            </a:pPr>
            <a:r>
              <a:rPr lang="en-US" b="0" i="0">
                <a:solidFill>
                  <a:srgbClr val="212121"/>
                </a:solidFill>
                <a:effectLst/>
                <a:latin typeface="BlinkMacSystemFont"/>
              </a:rPr>
              <a:t>2. </a:t>
            </a:r>
            <a:r>
              <a:rPr lang="en-US" b="0" i="0" err="1">
                <a:solidFill>
                  <a:srgbClr val="212121"/>
                </a:solidFill>
                <a:effectLst/>
                <a:latin typeface="BlinkMacSystemFont"/>
              </a:rPr>
              <a:t>Camidge</a:t>
            </a:r>
            <a:r>
              <a:rPr lang="en-US" b="0" i="0">
                <a:solidFill>
                  <a:srgbClr val="212121"/>
                </a:solidFill>
                <a:effectLst/>
                <a:latin typeface="BlinkMacSystemFont"/>
              </a:rPr>
              <a:t> DR, Bang YJ, Kwak EL, et al. Activity and safety of </a:t>
            </a:r>
            <a:r>
              <a:rPr lang="en-US" b="0" i="0" err="1">
                <a:solidFill>
                  <a:srgbClr val="212121"/>
                </a:solidFill>
                <a:effectLst/>
                <a:latin typeface="BlinkMacSystemFont"/>
              </a:rPr>
              <a:t>crizotinib</a:t>
            </a:r>
            <a:r>
              <a:rPr lang="en-US" b="0" i="0">
                <a:solidFill>
                  <a:srgbClr val="212121"/>
                </a:solidFill>
                <a:effectLst/>
                <a:latin typeface="BlinkMacSystemFont"/>
              </a:rPr>
              <a:t> in patients with ALK-positive non-small-cell lung cancer: updated results from a phase 1 study. </a:t>
            </a:r>
            <a:r>
              <a:rPr lang="en-US" b="0" i="1">
                <a:solidFill>
                  <a:srgbClr val="212121"/>
                </a:solidFill>
                <a:effectLst/>
                <a:latin typeface="BlinkMacSystemFont"/>
              </a:rPr>
              <a:t>Lancet Oncol</a:t>
            </a:r>
            <a:r>
              <a:rPr lang="en-US" b="0" i="0">
                <a:solidFill>
                  <a:srgbClr val="212121"/>
                </a:solidFill>
                <a:effectLst/>
                <a:latin typeface="BlinkMacSystemFont"/>
              </a:rPr>
              <a:t>. 2012;13(10):1011-1019.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3. NIH. SEER. </a:t>
            </a:r>
            <a:r>
              <a:rPr lang="en-US" b="0" i="0">
                <a:solidFill>
                  <a:srgbClr val="000000"/>
                </a:solidFill>
                <a:effectLst/>
                <a:latin typeface="Merriweather-bold"/>
              </a:rPr>
              <a:t>Cancer Stat Facts: Lung and Bronchus Cancer. https://seer.cancer.gov/statfacts/html/lungb.html</a:t>
            </a:r>
          </a:p>
          <a:p>
            <a:pPr marL="0" indent="0">
              <a:buNone/>
            </a:pPr>
            <a:r>
              <a:rPr lang="en-GB"/>
              <a:t>4. </a:t>
            </a:r>
            <a:r>
              <a:rPr lang="en-US" b="0" i="0">
                <a:solidFill>
                  <a:srgbClr val="212121"/>
                </a:solidFill>
                <a:effectLst/>
                <a:latin typeface="BlinkMacSystemFont"/>
              </a:rPr>
              <a:t>Tao H, Cai Y, Shi L, et al. Analysis of clinical characteristics and prognosis of patients with anaplastic lymphoma kinase-positive and surgically resected lung adenocarcinoma. </a:t>
            </a:r>
            <a:r>
              <a:rPr lang="en-US" b="0" i="1" err="1">
                <a:solidFill>
                  <a:srgbClr val="212121"/>
                </a:solidFill>
                <a:effectLst/>
                <a:latin typeface="BlinkMacSystemFont"/>
              </a:rPr>
              <a:t>Thorac</a:t>
            </a:r>
            <a:r>
              <a:rPr lang="en-US" b="0" i="1">
                <a:solidFill>
                  <a:srgbClr val="212121"/>
                </a:solidFill>
                <a:effectLst/>
                <a:latin typeface="BlinkMacSystemFont"/>
              </a:rPr>
              <a:t> Cancer</a:t>
            </a:r>
            <a:r>
              <a:rPr lang="en-US" b="0" i="0">
                <a:solidFill>
                  <a:srgbClr val="212121"/>
                </a:solidFill>
                <a:effectLst/>
                <a:latin typeface="BlinkMacSystemFont"/>
              </a:rPr>
              <a:t>. 2017;8(1):8-15. </a:t>
            </a:r>
          </a:p>
          <a:p>
            <a:pPr marL="0" indent="0">
              <a:buNone/>
            </a:pPr>
            <a:r>
              <a:rPr lang="en-US" b="0" i="0">
                <a:solidFill>
                  <a:srgbClr val="212121"/>
                </a:solidFill>
                <a:effectLst/>
                <a:latin typeface="BlinkMacSystemFont"/>
              </a:rPr>
              <a:t>5. </a:t>
            </a:r>
            <a:r>
              <a:rPr lang="en-US" b="0" i="0" err="1">
                <a:solidFill>
                  <a:srgbClr val="212121"/>
                </a:solidFill>
                <a:effectLst/>
                <a:latin typeface="BlinkMacSystemFont"/>
              </a:rPr>
              <a:t>Kayaniyil</a:t>
            </a:r>
            <a:r>
              <a:rPr lang="en-US" b="0" i="0">
                <a:solidFill>
                  <a:srgbClr val="212121"/>
                </a:solidFill>
                <a:effectLst/>
                <a:latin typeface="BlinkMacSystemFont"/>
              </a:rPr>
              <a:t> S, Hurry M, Wilson J, et al. Treatment patterns and survival in patients with </a:t>
            </a:r>
            <a:r>
              <a:rPr lang="en-US" b="0" i="1">
                <a:solidFill>
                  <a:srgbClr val="212121"/>
                </a:solidFill>
                <a:effectLst/>
                <a:latin typeface="BlinkMacSystemFont"/>
              </a:rPr>
              <a:t>ALK-</a:t>
            </a:r>
            <a:r>
              <a:rPr lang="en-US" b="0" i="0">
                <a:solidFill>
                  <a:srgbClr val="212121"/>
                </a:solidFill>
                <a:effectLst/>
                <a:latin typeface="BlinkMacSystemFont"/>
              </a:rPr>
              <a:t>positive non-small-cell lung cancer: a Canadian retrospective study. </a:t>
            </a:r>
            <a:r>
              <a:rPr lang="en-US" b="0" i="1">
                <a:solidFill>
                  <a:srgbClr val="212121"/>
                </a:solidFill>
                <a:effectLst/>
                <a:latin typeface="BlinkMacSystemFont"/>
              </a:rPr>
              <a:t>Curr Oncol</a:t>
            </a:r>
            <a:r>
              <a:rPr lang="en-US" b="0" i="0">
                <a:solidFill>
                  <a:srgbClr val="212121"/>
                </a:solidFill>
                <a:effectLst/>
                <a:latin typeface="BlinkMacSystemFont"/>
              </a:rPr>
              <a:t>. 2016;23(6):e589-e597.</a:t>
            </a:r>
          </a:p>
          <a:p>
            <a:pPr marL="0" indent="0">
              <a:buNone/>
            </a:pPr>
            <a:r>
              <a:rPr lang="en-US" b="0" i="0">
                <a:solidFill>
                  <a:srgbClr val="212121"/>
                </a:solidFill>
                <a:effectLst/>
                <a:latin typeface="BlinkMacSystemFont"/>
              </a:rPr>
              <a:t>6. Solomon BJ, Mok T, Kim DW, et al. First-line </a:t>
            </a:r>
            <a:r>
              <a:rPr lang="en-US" b="0" i="0" err="1">
                <a:solidFill>
                  <a:srgbClr val="212121"/>
                </a:solidFill>
                <a:effectLst/>
                <a:latin typeface="BlinkMacSystemFont"/>
              </a:rPr>
              <a:t>crizotinib</a:t>
            </a:r>
            <a:r>
              <a:rPr lang="en-US" b="0" i="0">
                <a:solidFill>
                  <a:srgbClr val="212121"/>
                </a:solidFill>
                <a:effectLst/>
                <a:latin typeface="BlinkMacSystemFont"/>
              </a:rPr>
              <a:t> versus chemotherapy in ALK-positive lung cancer. </a:t>
            </a:r>
            <a:r>
              <a:rPr lang="en-US" b="0" i="1">
                <a:solidFill>
                  <a:srgbClr val="212121"/>
                </a:solidFill>
                <a:effectLst/>
                <a:latin typeface="BlinkMacSystemFont"/>
              </a:rPr>
              <a:t>N Engl J Med</a:t>
            </a:r>
            <a:r>
              <a:rPr lang="en-US" b="0" i="0">
                <a:solidFill>
                  <a:srgbClr val="212121"/>
                </a:solidFill>
                <a:effectLst/>
                <a:latin typeface="BlinkMacSystemFont"/>
              </a:rPr>
              <a:t>. 2014;371(23):2167-2177.</a:t>
            </a:r>
          </a:p>
          <a:p>
            <a:pPr marL="0" indent="0">
              <a:buNone/>
            </a:pPr>
            <a:r>
              <a:rPr lang="en-US" b="0" i="0">
                <a:solidFill>
                  <a:srgbClr val="212121"/>
                </a:solidFill>
                <a:effectLst/>
                <a:latin typeface="BlinkMacSystemFont"/>
              </a:rPr>
              <a:t>7. Soria JC, Tan DSW, Chiari R, et al. First-line </a:t>
            </a:r>
            <a:r>
              <a:rPr lang="en-US" b="0" i="0" err="1">
                <a:solidFill>
                  <a:srgbClr val="212121"/>
                </a:solidFill>
                <a:effectLst/>
                <a:latin typeface="BlinkMacSystemFont"/>
              </a:rPr>
              <a:t>ceritinib</a:t>
            </a:r>
            <a:r>
              <a:rPr lang="en-US" b="0" i="0">
                <a:solidFill>
                  <a:srgbClr val="212121"/>
                </a:solidFill>
                <a:effectLst/>
                <a:latin typeface="BlinkMacSystemFont"/>
              </a:rPr>
              <a:t> versus platinum-based chemotherapy in advanced ALK-rearranged non-small-cell lung cancer (ASCEND-4): a </a:t>
            </a:r>
            <a:r>
              <a:rPr lang="en-US" b="0" i="0" err="1">
                <a:solidFill>
                  <a:srgbClr val="212121"/>
                </a:solidFill>
                <a:effectLst/>
                <a:latin typeface="BlinkMacSystemFont"/>
              </a:rPr>
              <a:t>randomised</a:t>
            </a:r>
            <a:r>
              <a:rPr lang="en-US" b="0" i="0">
                <a:solidFill>
                  <a:srgbClr val="212121"/>
                </a:solidFill>
                <a:effectLst/>
                <a:latin typeface="BlinkMacSystemFont"/>
              </a:rPr>
              <a:t>, open-label, phase 3 study. </a:t>
            </a:r>
            <a:r>
              <a:rPr lang="en-US" b="0" i="1">
                <a:solidFill>
                  <a:srgbClr val="212121"/>
                </a:solidFill>
                <a:effectLst/>
                <a:latin typeface="BlinkMacSystemFont"/>
              </a:rPr>
              <a:t>Lancet</a:t>
            </a:r>
            <a:r>
              <a:rPr lang="en-US" b="0" i="0">
                <a:solidFill>
                  <a:srgbClr val="212121"/>
                </a:solidFill>
                <a:effectLst/>
                <a:latin typeface="BlinkMacSystemFont"/>
              </a:rPr>
              <a:t>. 2017;389(10072):917-929. </a:t>
            </a:r>
          </a:p>
          <a:p>
            <a:pPr marL="0" indent="0">
              <a:buNone/>
            </a:pPr>
            <a:r>
              <a:rPr lang="en-US" b="0" i="0">
                <a:solidFill>
                  <a:srgbClr val="212121"/>
                </a:solidFill>
                <a:effectLst/>
                <a:latin typeface="BlinkMacSystemFont"/>
              </a:rPr>
              <a:t>8. Peters S, </a:t>
            </a:r>
            <a:r>
              <a:rPr lang="en-US" b="0" i="0" err="1">
                <a:solidFill>
                  <a:srgbClr val="212121"/>
                </a:solidFill>
                <a:effectLst/>
                <a:latin typeface="BlinkMacSystemFont"/>
              </a:rPr>
              <a:t>Camidge</a:t>
            </a:r>
            <a:r>
              <a:rPr lang="en-US" b="0" i="0">
                <a:solidFill>
                  <a:srgbClr val="212121"/>
                </a:solidFill>
                <a:effectLst/>
                <a:latin typeface="BlinkMacSystemFont"/>
              </a:rPr>
              <a:t> DR, Shaw AT, et al. </a:t>
            </a:r>
            <a:r>
              <a:rPr lang="en-US" b="0" i="0" err="1">
                <a:solidFill>
                  <a:srgbClr val="212121"/>
                </a:solidFill>
                <a:effectLst/>
                <a:latin typeface="BlinkMacSystemFont"/>
              </a:rPr>
              <a:t>Alectinib</a:t>
            </a:r>
            <a:r>
              <a:rPr lang="en-US" b="0" i="0">
                <a:solidFill>
                  <a:srgbClr val="212121"/>
                </a:solidFill>
                <a:effectLst/>
                <a:latin typeface="BlinkMacSystemFont"/>
              </a:rPr>
              <a:t> versus </a:t>
            </a:r>
            <a:r>
              <a:rPr lang="en-US" b="0" i="0" err="1">
                <a:solidFill>
                  <a:srgbClr val="212121"/>
                </a:solidFill>
                <a:effectLst/>
                <a:latin typeface="BlinkMacSystemFont"/>
              </a:rPr>
              <a:t>crizotinib</a:t>
            </a:r>
            <a:r>
              <a:rPr lang="en-US" b="0" i="0">
                <a:solidFill>
                  <a:srgbClr val="212121"/>
                </a:solidFill>
                <a:effectLst/>
                <a:latin typeface="BlinkMacSystemFont"/>
              </a:rPr>
              <a:t> in untreated ALK-positive non-small-cell lung cancer. </a:t>
            </a:r>
            <a:r>
              <a:rPr lang="en-US" b="0" i="1">
                <a:solidFill>
                  <a:srgbClr val="212121"/>
                </a:solidFill>
                <a:effectLst/>
                <a:latin typeface="BlinkMacSystemFont"/>
              </a:rPr>
              <a:t>N Engl J Med</a:t>
            </a:r>
            <a:r>
              <a:rPr lang="en-US" b="0" i="0">
                <a:solidFill>
                  <a:srgbClr val="212121"/>
                </a:solidFill>
                <a:effectLst/>
                <a:latin typeface="BlinkMacSystemFont"/>
              </a:rPr>
              <a:t>. 2017;377(9):829-838.</a:t>
            </a:r>
          </a:p>
          <a:p>
            <a:pPr marL="0" indent="0">
              <a:buNone/>
            </a:pPr>
            <a:endParaRPr lang="en-US" b="0" i="0">
              <a:solidFill>
                <a:srgbClr val="212121"/>
              </a:solidFill>
              <a:effectLst/>
              <a:latin typeface="BlinkMacSystemFont"/>
            </a:endParaRPr>
          </a:p>
          <a:p>
            <a:pPr marL="0" indent="0">
              <a:buNone/>
            </a:pPr>
            <a:r>
              <a:rPr lang="en-US"/>
              <a:t>The median age of patients with ALK rearrangements is 52 years, which is younger than most NSCLC patients either with an EGFR mutation or an unselected NSCLC population. There is a male preponderance11 and most patients have a never or light (&lt;10 pack years) smoking history. Most ALK+ patients have advanced disease at time if diagnosis, which may reflect the aggressiveness of these tumors and their predilection for cerebral and hepatic metastases in addition to pleural and pericardial effusions.</a:t>
            </a:r>
            <a:endParaRPr lang="en-GB"/>
          </a:p>
        </p:txBody>
      </p:sp>
    </p:spTree>
    <p:extLst>
      <p:ext uri="{BB962C8B-B14F-4D97-AF65-F5344CB8AC3E}">
        <p14:creationId xmlns:p14="http://schemas.microsoft.com/office/powerpoint/2010/main" val="3338918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86518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4421" y="1290639"/>
            <a:ext cx="10943167" cy="4905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2" y="6195830"/>
            <a:ext cx="5472608" cy="431800"/>
          </a:xfrm>
        </p:spPr>
        <p:txBody>
          <a:bodyPr anchor="b"/>
          <a:lstStyle>
            <a:lvl1pPr marL="0" indent="0">
              <a:buNone/>
              <a:defRPr sz="1000"/>
            </a:lvl1pPr>
          </a:lstStyle>
          <a:p>
            <a:pPr lvl="0"/>
            <a:r>
              <a:rPr lang="en-US"/>
              <a:t>Click to edit Master text styles</a:t>
            </a:r>
            <a:endParaRPr lang="en-GB"/>
          </a:p>
        </p:txBody>
      </p:sp>
      <p:sp>
        <p:nvSpPr>
          <p:cNvPr id="8" name="Text Placeholder 6"/>
          <p:cNvSpPr>
            <a:spLocks noGrp="1"/>
          </p:cNvSpPr>
          <p:nvPr>
            <p:ph type="body" sz="quarter" idx="11"/>
          </p:nvPr>
        </p:nvSpPr>
        <p:spPr>
          <a:xfrm>
            <a:off x="6096000" y="6195830"/>
            <a:ext cx="5471584" cy="431800"/>
          </a:xfrm>
        </p:spPr>
        <p:txBody>
          <a:bodyPr anchor="b"/>
          <a:lstStyle>
            <a:lvl1pPr marL="0" indent="0" algn="r">
              <a:buNone/>
              <a:defRPr sz="1000"/>
            </a:lvl1pPr>
          </a:lstStyle>
          <a:p>
            <a:pPr lvl="0"/>
            <a:r>
              <a:rPr lang="en-US"/>
              <a:t>Click to edit Master text styles</a:t>
            </a:r>
            <a:endParaRPr lang="en-GB"/>
          </a:p>
        </p:txBody>
      </p:sp>
    </p:spTree>
    <p:extLst>
      <p:ext uri="{BB962C8B-B14F-4D97-AF65-F5344CB8AC3E}">
        <p14:creationId xmlns:p14="http://schemas.microsoft.com/office/powerpoint/2010/main" val="334609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4421" y="1290639"/>
            <a:ext cx="10943167" cy="4905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0"/>
          </p:nvPr>
        </p:nvSpPr>
        <p:spPr>
          <a:xfrm>
            <a:off x="623392" y="6195830"/>
            <a:ext cx="5472608" cy="431800"/>
          </a:xfrm>
        </p:spPr>
        <p:txBody>
          <a:bodyPr anchor="b"/>
          <a:lstStyle>
            <a:lvl1pPr marL="0" indent="0">
              <a:buNone/>
              <a:defRPr sz="1000"/>
            </a:lvl1pPr>
          </a:lstStyle>
          <a:p>
            <a:pPr lvl="0"/>
            <a:r>
              <a:rPr lang="en-US"/>
              <a:t>Click to edit Master text styles</a:t>
            </a:r>
            <a:endParaRPr lang="en-GB"/>
          </a:p>
        </p:txBody>
      </p:sp>
      <p:sp>
        <p:nvSpPr>
          <p:cNvPr id="8" name="Text Placeholder 6"/>
          <p:cNvSpPr>
            <a:spLocks noGrp="1"/>
          </p:cNvSpPr>
          <p:nvPr>
            <p:ph type="body" sz="quarter" idx="11"/>
          </p:nvPr>
        </p:nvSpPr>
        <p:spPr>
          <a:xfrm>
            <a:off x="6096000" y="6195830"/>
            <a:ext cx="5471584" cy="431800"/>
          </a:xfrm>
        </p:spPr>
        <p:txBody>
          <a:bodyPr anchor="b"/>
          <a:lstStyle>
            <a:lvl1pPr marL="0" indent="0" algn="r">
              <a:buNone/>
              <a:defRPr sz="1000"/>
            </a:lvl1pPr>
          </a:lstStyle>
          <a:p>
            <a:pPr lvl="0"/>
            <a:r>
              <a:rPr lang="en-US"/>
              <a:t>Click to edit Master text styles</a:t>
            </a:r>
            <a:endParaRPr lang="en-GB"/>
          </a:p>
        </p:txBody>
      </p:sp>
    </p:spTree>
    <p:extLst>
      <p:ext uri="{BB962C8B-B14F-4D97-AF65-F5344CB8AC3E}">
        <p14:creationId xmlns:p14="http://schemas.microsoft.com/office/powerpoint/2010/main" val="343468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Tree>
    <p:extLst>
      <p:ext uri="{BB962C8B-B14F-4D97-AF65-F5344CB8AC3E}">
        <p14:creationId xmlns:p14="http://schemas.microsoft.com/office/powerpoint/2010/main" val="238782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604434"/>
            <a:ext cx="11137900" cy="4561420"/>
          </a:xfrm>
          <a:prstGeom prst="rect">
            <a:avLst/>
          </a:prstGeom>
        </p:spPr>
        <p:txBody>
          <a:bodyPr lIns="0"/>
          <a:lstStyle>
            <a:lvl1pPr marL="241294" indent="-241294">
              <a:spcAft>
                <a:spcPts val="800"/>
              </a:spcAft>
              <a:buClr>
                <a:schemeClr val="accent1"/>
              </a:buClr>
              <a:defRPr sz="2133">
                <a:solidFill>
                  <a:schemeClr val="tx1"/>
                </a:solidFill>
              </a:defRPr>
            </a:lvl1pPr>
            <a:lvl2pPr marL="588419" indent="-347125">
              <a:spcAft>
                <a:spcPts val="800"/>
              </a:spcAft>
              <a:buClr>
                <a:schemeClr val="accent1"/>
              </a:buClr>
              <a:defRPr sz="2133">
                <a:solidFill>
                  <a:schemeClr val="tx1"/>
                </a:solidFill>
              </a:defRPr>
            </a:lvl2pPr>
            <a:lvl3pPr marL="721766" indent="-241294">
              <a:spcAft>
                <a:spcPts val="800"/>
              </a:spcAft>
              <a:buClr>
                <a:schemeClr val="accent1"/>
              </a:buClr>
              <a:buFont typeface="Wingdings" panose="05000000000000000000" pitchFamily="2" charset="2"/>
              <a:buChar char="§"/>
              <a:defRPr sz="2133">
                <a:solidFill>
                  <a:schemeClr val="tx1"/>
                </a:solidFill>
              </a:defRPr>
            </a:lvl3pPr>
            <a:lvl4pPr marL="1066773" indent="-345009">
              <a:spcAft>
                <a:spcPts val="800"/>
              </a:spcAft>
              <a:buClr>
                <a:schemeClr val="accent1"/>
              </a:buClr>
              <a:defRPr sz="2133">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Title 3"/>
          <p:cNvSpPr>
            <a:spLocks noGrp="1"/>
          </p:cNvSpPr>
          <p:nvPr>
            <p:ph type="title"/>
          </p:nvPr>
        </p:nvSpPr>
        <p:spPr>
          <a:xfrm>
            <a:off x="527051" y="165101"/>
            <a:ext cx="10486165" cy="886884"/>
          </a:xfrm>
          <a:prstGeom prst="rect">
            <a:avLst/>
          </a:prstGeom>
        </p:spPr>
        <p:txBody>
          <a:bodyPr lIns="0" tIns="0" bIns="0" anchor="b"/>
          <a:lstStyle>
            <a:lvl1pPr>
              <a:lnSpc>
                <a:spcPts val="3467"/>
              </a:lnSpc>
              <a:defRPr>
                <a:solidFill>
                  <a:schemeClr val="accent1"/>
                </a:solidFill>
              </a:defRPr>
            </a:lvl1pPr>
          </a:lstStyle>
          <a:p>
            <a:r>
              <a:rPr lang="en-US"/>
              <a:t>Click to edit Master title</a:t>
            </a:r>
            <a:endParaRPr lang="en-GB"/>
          </a:p>
        </p:txBody>
      </p:sp>
      <p:sp>
        <p:nvSpPr>
          <p:cNvPr id="12" name="Text Placeholder 11">
            <a:extLst>
              <a:ext uri="{FF2B5EF4-FFF2-40B4-BE49-F238E27FC236}">
                <a16:creationId xmlns:a16="http://schemas.microsoft.com/office/drawing/2014/main" id="{A22E6095-0B23-446E-8C9E-3BB0E09B7093}"/>
              </a:ext>
            </a:extLst>
          </p:cNvPr>
          <p:cNvSpPr>
            <a:spLocks noGrp="1"/>
          </p:cNvSpPr>
          <p:nvPr>
            <p:ph type="body" sz="quarter" idx="10"/>
          </p:nvPr>
        </p:nvSpPr>
        <p:spPr>
          <a:xfrm>
            <a:off x="527051" y="6420233"/>
            <a:ext cx="9023349" cy="317500"/>
          </a:xfrm>
          <a:prstGeom prst="rect">
            <a:avLst/>
          </a:prstGeom>
        </p:spPr>
        <p:txBody>
          <a:bodyPr lIns="0" tIns="0" rIns="0" bIns="0" anchor="b" anchorCtr="0"/>
          <a:lstStyle>
            <a:lvl1pPr marL="0" indent="0">
              <a:lnSpc>
                <a:spcPts val="1067"/>
              </a:lnSpc>
              <a:spcAft>
                <a:spcPts val="0"/>
              </a:spcAft>
              <a:buNone/>
              <a:defRPr sz="1067">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8096233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6"/>
        <p:cNvGrpSpPr/>
        <p:nvPr/>
      </p:nvGrpSpPr>
      <p:grpSpPr>
        <a:xfrm>
          <a:off x="0" y="0"/>
          <a:ext cx="0" cy="0"/>
          <a:chOff x="0" y="0"/>
          <a:chExt cx="0" cy="0"/>
        </a:xfrm>
      </p:grpSpPr>
      <p:pic>
        <p:nvPicPr>
          <p:cNvPr id="27" name="Google Shape;27;p123"/>
          <p:cNvPicPr preferRelativeResize="0"/>
          <p:nvPr/>
        </p:nvPicPr>
        <p:blipFill rotWithShape="1">
          <a:blip r:embed="rId2">
            <a:alphaModFix amt="12000"/>
          </a:blip>
          <a:srcRect/>
          <a:stretch/>
        </p:blipFill>
        <p:spPr>
          <a:xfrm>
            <a:off x="0" y="8920"/>
            <a:ext cx="915821" cy="4216400"/>
          </a:xfrm>
          <a:prstGeom prst="rect">
            <a:avLst/>
          </a:prstGeom>
          <a:noFill/>
          <a:ln>
            <a:noFill/>
          </a:ln>
        </p:spPr>
      </p:pic>
      <p:pic>
        <p:nvPicPr>
          <p:cNvPr id="28" name="Google Shape;28;p123"/>
          <p:cNvPicPr preferRelativeResize="0"/>
          <p:nvPr/>
        </p:nvPicPr>
        <p:blipFill rotWithShape="1">
          <a:blip r:embed="rId3">
            <a:alphaModFix/>
          </a:blip>
          <a:srcRect/>
          <a:stretch/>
        </p:blipFill>
        <p:spPr>
          <a:xfrm>
            <a:off x="-1" y="-5795"/>
            <a:ext cx="12192001" cy="1207309"/>
          </a:xfrm>
          <a:prstGeom prst="rect">
            <a:avLst/>
          </a:prstGeom>
          <a:noFill/>
          <a:ln>
            <a:noFill/>
          </a:ln>
        </p:spPr>
      </p:pic>
      <p:sp>
        <p:nvSpPr>
          <p:cNvPr id="29" name="Google Shape;29;p123"/>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30" name="Google Shape;30;p123"/>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121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type="obj">
  <p:cSld name="5_Title and Content">
    <p:spTree>
      <p:nvGrpSpPr>
        <p:cNvPr id="1" name="Shape 20"/>
        <p:cNvGrpSpPr/>
        <p:nvPr/>
      </p:nvGrpSpPr>
      <p:grpSpPr>
        <a:xfrm>
          <a:off x="0" y="0"/>
          <a:ext cx="0" cy="0"/>
          <a:chOff x="0" y="0"/>
          <a:chExt cx="0" cy="0"/>
        </a:xfrm>
      </p:grpSpPr>
      <p:pic>
        <p:nvPicPr>
          <p:cNvPr id="21" name="Google Shape;21;p122"/>
          <p:cNvPicPr preferRelativeResize="0"/>
          <p:nvPr/>
        </p:nvPicPr>
        <p:blipFill rotWithShape="1">
          <a:blip r:embed="rId2">
            <a:alphaModFix amt="12000"/>
          </a:blip>
          <a:srcRect/>
          <a:stretch/>
        </p:blipFill>
        <p:spPr>
          <a:xfrm>
            <a:off x="0" y="8920"/>
            <a:ext cx="915821" cy="4216400"/>
          </a:xfrm>
          <a:prstGeom prst="rect">
            <a:avLst/>
          </a:prstGeom>
          <a:noFill/>
          <a:ln>
            <a:noFill/>
          </a:ln>
        </p:spPr>
      </p:pic>
      <p:pic>
        <p:nvPicPr>
          <p:cNvPr id="22" name="Google Shape;22;p122"/>
          <p:cNvPicPr preferRelativeResize="0"/>
          <p:nvPr/>
        </p:nvPicPr>
        <p:blipFill rotWithShape="1">
          <a:blip r:embed="rId3">
            <a:alphaModFix/>
          </a:blip>
          <a:srcRect/>
          <a:stretch/>
        </p:blipFill>
        <p:spPr>
          <a:xfrm>
            <a:off x="-1" y="-5795"/>
            <a:ext cx="12192001" cy="1207309"/>
          </a:xfrm>
          <a:prstGeom prst="rect">
            <a:avLst/>
          </a:prstGeom>
          <a:noFill/>
          <a:ln>
            <a:noFill/>
          </a:ln>
        </p:spPr>
      </p:pic>
      <p:sp>
        <p:nvSpPr>
          <p:cNvPr id="23" name="Google Shape;23;p122"/>
          <p:cNvSpPr txBox="1">
            <a:spLocks noGrp="1"/>
          </p:cNvSpPr>
          <p:nvPr>
            <p:ph type="body" idx="1"/>
          </p:nvPr>
        </p:nvSpPr>
        <p:spPr>
          <a:xfrm>
            <a:off x="1032804" y="1417640"/>
            <a:ext cx="10810875" cy="4520825"/>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1000"/>
              </a:spcBef>
              <a:spcAft>
                <a:spcPts val="0"/>
              </a:spcAft>
              <a:buClr>
                <a:schemeClr val="accent2"/>
              </a:buClr>
              <a:buSzPts val="2400"/>
              <a:buFont typeface="Arial"/>
              <a:buChar char="•"/>
              <a:defRPr sz="2400" b="0" i="0" u="none" strike="noStrike" cap="none">
                <a:solidFill>
                  <a:srgbClr val="000000"/>
                </a:solidFill>
                <a:latin typeface="Arial"/>
                <a:ea typeface="Arial"/>
                <a:cs typeface="Arial"/>
                <a:sym typeface="Arial"/>
              </a:defRPr>
            </a:lvl1pPr>
            <a:lvl2pPr marL="1219170" marR="0" lvl="1" indent="-474121" algn="l">
              <a:lnSpc>
                <a:spcPct val="100000"/>
              </a:lnSpc>
              <a:spcBef>
                <a:spcPts val="300"/>
              </a:spcBef>
              <a:spcAft>
                <a:spcPts val="0"/>
              </a:spcAft>
              <a:buClr>
                <a:schemeClr val="accent2"/>
              </a:buClr>
              <a:buSzPts val="2000"/>
              <a:buFont typeface="Arial"/>
              <a:buChar char="–"/>
              <a:defRPr sz="2000" b="0" i="0" u="none" strike="noStrike" cap="none">
                <a:solidFill>
                  <a:srgbClr val="000000"/>
                </a:solidFill>
                <a:latin typeface="Arial"/>
                <a:ea typeface="Arial"/>
                <a:cs typeface="Arial"/>
                <a:sym typeface="Arial"/>
              </a:defRPr>
            </a:lvl2pPr>
            <a:lvl3pPr marL="1828754" marR="0" lvl="2" indent="-457189" algn="l">
              <a:lnSpc>
                <a:spcPct val="100000"/>
              </a:lnSpc>
              <a:spcBef>
                <a:spcPts val="300"/>
              </a:spcBef>
              <a:spcAft>
                <a:spcPts val="0"/>
              </a:spcAft>
              <a:buClr>
                <a:schemeClr val="accent2"/>
              </a:buClr>
              <a:buSzPts val="1800"/>
              <a:buFont typeface="Arial"/>
              <a:buChar char="▪"/>
              <a:defRPr sz="1800" b="0" i="0" u="none" strike="noStrike" cap="none">
                <a:solidFill>
                  <a:srgbClr val="000000"/>
                </a:solidFill>
                <a:latin typeface="Arial"/>
                <a:ea typeface="Arial"/>
                <a:cs typeface="Arial"/>
                <a:sym typeface="Arial"/>
              </a:defRPr>
            </a:lvl3pPr>
            <a:lvl4pPr marL="2438339" marR="0" lvl="3" indent="-440256" algn="l">
              <a:lnSpc>
                <a:spcPct val="100000"/>
              </a:lnSpc>
              <a:spcBef>
                <a:spcPts val="300"/>
              </a:spcBef>
              <a:spcAft>
                <a:spcPts val="0"/>
              </a:spcAft>
              <a:buClr>
                <a:schemeClr val="accent2"/>
              </a:buClr>
              <a:buSzPts val="1600"/>
              <a:buFont typeface="Arial"/>
              <a:buChar char="»"/>
              <a:defRPr sz="1600" b="0" i="0" u="none" strike="noStrike" cap="none">
                <a:solidFill>
                  <a:srgbClr val="000000"/>
                </a:solidFill>
                <a:latin typeface="Arial"/>
                <a:ea typeface="Arial"/>
                <a:cs typeface="Arial"/>
                <a:sym typeface="Arial"/>
              </a:defRPr>
            </a:lvl4pPr>
            <a:lvl5pPr marL="3047924" marR="0" lvl="4" indent="-423323" algn="l">
              <a:lnSpc>
                <a:spcPct val="100000"/>
              </a:lnSpc>
              <a:spcBef>
                <a:spcPts val="300"/>
              </a:spcBef>
              <a:spcAft>
                <a:spcPts val="0"/>
              </a:spcAft>
              <a:buClr>
                <a:schemeClr val="accent2"/>
              </a:buClr>
              <a:buSzPts val="1400"/>
              <a:buFont typeface="Arial"/>
              <a:buChar char="⮚"/>
              <a:defRPr sz="1400"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22"/>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25" name="Google Shape;25;p122"/>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5834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5_Title and Content">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508864" y="1711399"/>
            <a:ext cx="11179200" cy="4308400"/>
          </a:xfrm>
          <a:prstGeom prst="rect">
            <a:avLst/>
          </a:prstGeom>
          <a:noFill/>
          <a:ln>
            <a:noFill/>
          </a:ln>
        </p:spPr>
        <p:txBody>
          <a:bodyPr spcFirstLastPara="1" wrap="square" lIns="0" tIns="0" rIns="0" bIns="0" anchor="t" anchorCtr="0">
            <a:noAutofit/>
          </a:bodyPr>
          <a:lstStyle>
            <a:lvl1pPr marL="609585" lvl="0" indent="-440256" algn="l">
              <a:lnSpc>
                <a:spcPct val="90000"/>
              </a:lnSpc>
              <a:spcBef>
                <a:spcPts val="800"/>
              </a:spcBef>
              <a:spcAft>
                <a:spcPts val="0"/>
              </a:spcAft>
              <a:buSzPts val="1600"/>
              <a:buChar char="•"/>
              <a:defRPr>
                <a:solidFill>
                  <a:schemeClr val="dk1"/>
                </a:solidFill>
              </a:defRPr>
            </a:lvl1pPr>
            <a:lvl2pPr marL="1219170" lvl="1" indent="-423323" algn="l">
              <a:lnSpc>
                <a:spcPct val="90000"/>
              </a:lnSpc>
              <a:spcBef>
                <a:spcPts val="800"/>
              </a:spcBef>
              <a:spcAft>
                <a:spcPts val="0"/>
              </a:spcAft>
              <a:buSzPts val="1400"/>
              <a:buChar char="•"/>
              <a:defRPr>
                <a:solidFill>
                  <a:schemeClr val="dk1"/>
                </a:solidFill>
              </a:defRPr>
            </a:lvl2pPr>
            <a:lvl3pPr marL="1828754" lvl="2" indent="-397923" algn="l">
              <a:lnSpc>
                <a:spcPct val="90000"/>
              </a:lnSpc>
              <a:spcBef>
                <a:spcPts val="800"/>
              </a:spcBef>
              <a:spcAft>
                <a:spcPts val="0"/>
              </a:spcAft>
              <a:buSzPts val="1100"/>
              <a:buChar char="•"/>
              <a:defRPr>
                <a:solidFill>
                  <a:schemeClr val="dk1"/>
                </a:solidFill>
              </a:defRPr>
            </a:lvl3pPr>
            <a:lvl4pPr marL="2438339" lvl="3" indent="-393690" algn="l">
              <a:lnSpc>
                <a:spcPct val="90000"/>
              </a:lnSpc>
              <a:spcBef>
                <a:spcPts val="800"/>
              </a:spcBef>
              <a:spcAft>
                <a:spcPts val="0"/>
              </a:spcAft>
              <a:buSzPts val="1050"/>
              <a:buChar char="•"/>
              <a:defRPr>
                <a:solidFill>
                  <a:schemeClr val="dk1"/>
                </a:solidFill>
              </a:defRPr>
            </a:lvl4pPr>
            <a:lvl5pPr marL="3047924" lvl="4" indent="-393690" algn="l">
              <a:lnSpc>
                <a:spcPct val="90000"/>
              </a:lnSpc>
              <a:spcBef>
                <a:spcPts val="800"/>
              </a:spcBef>
              <a:spcAft>
                <a:spcPts val="0"/>
              </a:spcAft>
              <a:buSzPts val="1050"/>
              <a:buChar char="•"/>
              <a:defRPr>
                <a:solidFill>
                  <a:schemeClr val="dk1"/>
                </a:solidFill>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5" name="Google Shape;155;p32"/>
          <p:cNvSpPr txBox="1">
            <a:spLocks noGrp="1"/>
          </p:cNvSpPr>
          <p:nvPr>
            <p:ph type="body" idx="2"/>
          </p:nvPr>
        </p:nvSpPr>
        <p:spPr>
          <a:xfrm>
            <a:off x="508864" y="287420"/>
            <a:ext cx="10332800" cy="268792"/>
          </a:xfrm>
          <a:prstGeom prst="rect">
            <a:avLst/>
          </a:prstGeom>
          <a:noFill/>
          <a:ln>
            <a:noFill/>
          </a:ln>
        </p:spPr>
        <p:txBody>
          <a:bodyPr spcFirstLastPara="1" wrap="square" lIns="0" tIns="0" rIns="0" bIns="0" anchor="b" anchorCtr="0">
            <a:spAutoFit/>
          </a:bodyPr>
          <a:lstStyle>
            <a:lvl1pPr marL="609585" lvl="0" indent="-304792" algn="l">
              <a:lnSpc>
                <a:spcPct val="90000"/>
              </a:lnSpc>
              <a:spcBef>
                <a:spcPts val="800"/>
              </a:spcBef>
              <a:spcAft>
                <a:spcPts val="0"/>
              </a:spcAft>
              <a:buSzPts val="900"/>
              <a:buNone/>
              <a:defRPr sz="1200">
                <a:solidFill>
                  <a:schemeClr val="dk1"/>
                </a:solidFill>
                <a:latin typeface="Gene Sans Light"/>
                <a:ea typeface="Gene Sans Light"/>
                <a:cs typeface="Gene Sans Light"/>
                <a:sym typeface="Gene Sans Light"/>
              </a:defRPr>
            </a:lvl1pPr>
            <a:lvl2pPr marL="1219170" lvl="1" indent="-304792" algn="l">
              <a:lnSpc>
                <a:spcPct val="90000"/>
              </a:lnSpc>
              <a:spcBef>
                <a:spcPts val="800"/>
              </a:spcBef>
              <a:spcAft>
                <a:spcPts val="0"/>
              </a:spcAft>
              <a:buSzPts val="1400"/>
              <a:buNone/>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56" name="Google Shape;156;p32"/>
          <p:cNvSpPr txBox="1">
            <a:spLocks noGrp="1"/>
          </p:cNvSpPr>
          <p:nvPr>
            <p:ph type="title"/>
          </p:nvPr>
        </p:nvSpPr>
        <p:spPr>
          <a:xfrm>
            <a:off x="508864" y="781060"/>
            <a:ext cx="11179200" cy="87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2"/>
          <p:cNvSpPr txBox="1">
            <a:spLocks noGrp="1"/>
          </p:cNvSpPr>
          <p:nvPr>
            <p:ph type="body" idx="3"/>
          </p:nvPr>
        </p:nvSpPr>
        <p:spPr>
          <a:xfrm>
            <a:off x="508864" y="6224211"/>
            <a:ext cx="11094800" cy="250390"/>
          </a:xfrm>
          <a:prstGeom prst="rect">
            <a:avLst/>
          </a:prstGeom>
          <a:noFill/>
          <a:ln>
            <a:noFill/>
          </a:ln>
        </p:spPr>
        <p:txBody>
          <a:bodyPr spcFirstLastPara="1" wrap="square" lIns="0" tIns="0" rIns="0" bIns="0" anchor="b" anchorCtr="0">
            <a:spAutoFit/>
          </a:bodyPr>
          <a:lstStyle>
            <a:lvl1pPr marL="609585" lvl="0" indent="-304792" algn="l">
              <a:lnSpc>
                <a:spcPct val="90000"/>
              </a:lnSpc>
              <a:spcBef>
                <a:spcPts val="800"/>
              </a:spcBef>
              <a:spcAft>
                <a:spcPts val="0"/>
              </a:spcAft>
              <a:buSzPts val="800"/>
              <a:buFont typeface="Arial"/>
              <a:buNone/>
              <a:defRPr sz="1067">
                <a:latin typeface="Gene Sans Light"/>
                <a:ea typeface="Gene Sans Light"/>
                <a:cs typeface="Gene Sans Light"/>
                <a:sym typeface="Gene Sans Light"/>
              </a:defRPr>
            </a:lvl1pPr>
            <a:lvl2pPr marL="1219170" lvl="1" indent="-457189" algn="l">
              <a:lnSpc>
                <a:spcPct val="90000"/>
              </a:lnSpc>
              <a:spcBef>
                <a:spcPts val="800"/>
              </a:spcBef>
              <a:spcAft>
                <a:spcPts val="0"/>
              </a:spcAft>
              <a:buSzPts val="1800"/>
              <a:buChar char="•"/>
              <a:defRPr/>
            </a:lvl2pPr>
            <a:lvl3pPr marL="1828754" lvl="2" indent="-457189" algn="l">
              <a:lnSpc>
                <a:spcPct val="90000"/>
              </a:lnSpc>
              <a:spcBef>
                <a:spcPts val="800"/>
              </a:spcBef>
              <a:spcAft>
                <a:spcPts val="0"/>
              </a:spcAft>
              <a:buSzPts val="1800"/>
              <a:buChar char="•"/>
              <a:defRPr/>
            </a:lvl3pPr>
            <a:lvl4pPr marL="2438339" lvl="3" indent="-457189" algn="l">
              <a:lnSpc>
                <a:spcPct val="90000"/>
              </a:lnSpc>
              <a:spcBef>
                <a:spcPts val="800"/>
              </a:spcBef>
              <a:spcAft>
                <a:spcPts val="0"/>
              </a:spcAft>
              <a:buSzPts val="1800"/>
              <a:buChar char="•"/>
              <a:defRPr/>
            </a:lvl4pPr>
            <a:lvl5pPr marL="3047924" lvl="4" indent="-457189" algn="l">
              <a:lnSpc>
                <a:spcPct val="90000"/>
              </a:lnSpc>
              <a:spcBef>
                <a:spcPts val="8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6186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Helvetica" pitchFamily="2" charset="0"/>
              </a:defRPr>
            </a:lvl1pPr>
          </a:lstStyle>
          <a:p>
            <a:r>
              <a:rPr lang="en-US"/>
              <a:t>References</a:t>
            </a:r>
          </a:p>
        </p:txBody>
      </p:sp>
    </p:spTree>
    <p:extLst>
      <p:ext uri="{BB962C8B-B14F-4D97-AF65-F5344CB8AC3E}">
        <p14:creationId xmlns:p14="http://schemas.microsoft.com/office/powerpoint/2010/main" val="1437487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spTree>
    <p:extLst>
      <p:ext uri="{BB962C8B-B14F-4D97-AF65-F5344CB8AC3E}">
        <p14:creationId xmlns:p14="http://schemas.microsoft.com/office/powerpoint/2010/main" val="312251060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17F7A-F949-2B74-7C27-1D413316FC4C}"/>
              </a:ext>
            </a:extLst>
          </p:cNvPr>
          <p:cNvSpPr>
            <a:spLocks noGrp="1"/>
          </p:cNvSpPr>
          <p:nvPr>
            <p:ph type="dt" sz="half" idx="10"/>
          </p:nvPr>
        </p:nvSpPr>
        <p:spPr/>
        <p:txBody>
          <a:bodyPr/>
          <a:lstStyle/>
          <a:p>
            <a:fld id="{006A33A0-F61C-472D-A100-E899DAEB8706}" type="datetimeFigureOut">
              <a:rPr lang="en-US" smtClean="0"/>
              <a:t>2/19/2025</a:t>
            </a:fld>
            <a:endParaRPr lang="en-US"/>
          </a:p>
        </p:txBody>
      </p:sp>
      <p:sp>
        <p:nvSpPr>
          <p:cNvPr id="3" name="Footer Placeholder 2">
            <a:extLst>
              <a:ext uri="{FF2B5EF4-FFF2-40B4-BE49-F238E27FC236}">
                <a16:creationId xmlns:a16="http://schemas.microsoft.com/office/drawing/2014/main" id="{7D9CDC01-50BF-7381-E290-6D0171F5D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ABDA6-207B-90C9-1655-3C8CEB05BFE5}"/>
              </a:ext>
            </a:extLst>
          </p:cNvPr>
          <p:cNvSpPr>
            <a:spLocks noGrp="1"/>
          </p:cNvSpPr>
          <p:nvPr>
            <p:ph type="sldNum" sz="quarter" idx="12"/>
          </p:nvPr>
        </p:nvSpPr>
        <p:spPr/>
        <p:txBody>
          <a:bodyPr/>
          <a:lstStyle/>
          <a:p>
            <a:fld id="{AE52BA02-22AC-4543-B7BC-2C10DC585BF9}" type="slidenum">
              <a:rPr lang="en-US" smtClean="0"/>
              <a:t>‹#›</a:t>
            </a:fld>
            <a:endParaRPr lang="en-US"/>
          </a:p>
        </p:txBody>
      </p:sp>
    </p:spTree>
    <p:extLst>
      <p:ext uri="{BB962C8B-B14F-4D97-AF65-F5344CB8AC3E}">
        <p14:creationId xmlns:p14="http://schemas.microsoft.com/office/powerpoint/2010/main" val="199859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39324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625882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72940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23902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261433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94567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161174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96677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778891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2782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1673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334307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812356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985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360639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545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8977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p:txBody>
          <a:bodyPr/>
          <a:lstStyle>
            <a:lvl1pPr>
              <a:defRPr b="0" i="0">
                <a:latin typeface="Poppins Medium" pitchFamily="2" charset="77"/>
                <a:cs typeface="Poppins Medium" pitchFamily="2" charset="77"/>
              </a:defRPr>
            </a:lvl1pPr>
          </a:lstStyle>
          <a:p>
            <a:r>
              <a:rPr lang="en-US"/>
              <a:t>Click to edit Master title style</a:t>
            </a:r>
          </a:p>
        </p:txBody>
      </p:sp>
      <p:sp>
        <p:nvSpPr>
          <p:cNvPr id="4" name="Footer Placeholder 8">
            <a:extLst>
              <a:ext uri="{FF2B5EF4-FFF2-40B4-BE49-F238E27FC236}">
                <a16:creationId xmlns:a16="http://schemas.microsoft.com/office/drawing/2014/main" id="{764A2DF6-7D85-19EC-5D9B-D5FD91A7976A}"/>
              </a:ext>
            </a:extLst>
          </p:cNvPr>
          <p:cNvSpPr>
            <a:spLocks noGrp="1"/>
          </p:cNvSpPr>
          <p:nvPr>
            <p:ph type="ftr" sz="quarter" idx="3"/>
          </p:nvPr>
        </p:nvSpPr>
        <p:spPr>
          <a:xfrm>
            <a:off x="752538" y="6472363"/>
            <a:ext cx="9924700" cy="365125"/>
          </a:xfrm>
          <a:prstGeom prst="rect">
            <a:avLst/>
          </a:prstGeom>
        </p:spPr>
        <p:txBody>
          <a:bodyPr vert="horz" lIns="91440" tIns="45720" rIns="91440" bIns="45720" rtlCol="0" anchor="ctr"/>
          <a:lstStyle>
            <a:lvl1pPr algn="ctr">
              <a:defRPr sz="900" b="0">
                <a:solidFill>
                  <a:schemeClr val="accent6">
                    <a:lumMod val="50000"/>
                  </a:schemeClr>
                </a:solidFill>
                <a:latin typeface="+mn-lt"/>
              </a:defRPr>
            </a:lvl1pPr>
          </a:lstStyle>
          <a:p>
            <a:endParaRPr lang="en-US"/>
          </a:p>
        </p:txBody>
      </p:sp>
    </p:spTree>
    <p:extLst>
      <p:ext uri="{BB962C8B-B14F-4D97-AF65-F5344CB8AC3E}">
        <p14:creationId xmlns:p14="http://schemas.microsoft.com/office/powerpoint/2010/main" val="3556782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2.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1.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2"/>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2"/>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3"/>
          <a:stretch>
            <a:fillRect/>
          </a:stretch>
        </p:blipFill>
        <p:spPr>
          <a:xfrm>
            <a:off x="149033" y="6105335"/>
            <a:ext cx="908164" cy="701763"/>
          </a:xfrm>
          <a:prstGeom prst="rect">
            <a:avLst/>
          </a:prstGeom>
        </p:spPr>
      </p:pic>
    </p:spTree>
    <p:extLst>
      <p:ext uri="{BB962C8B-B14F-4D97-AF65-F5344CB8AC3E}">
        <p14:creationId xmlns:p14="http://schemas.microsoft.com/office/powerpoint/2010/main" val="12100280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 id="2147483690" r:id="rId15"/>
    <p:sldLayoutId id="2147483691" r:id="rId16"/>
    <p:sldLayoutId id="2147483692" r:id="rId17"/>
    <p:sldLayoutId id="2147483693" r:id="rId18"/>
    <p:sldLayoutId id="2147483694" r:id="rId19"/>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42482417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ell&#10;&#10;Description automatically generated">
            <a:extLst>
              <a:ext uri="{FF2B5EF4-FFF2-40B4-BE49-F238E27FC236}">
                <a16:creationId xmlns:a16="http://schemas.microsoft.com/office/drawing/2014/main" id="{2BC527A5-E8E8-8574-8503-8C6D7427E8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957943" y="1122363"/>
            <a:ext cx="10232571" cy="2387600"/>
          </a:xfrm>
        </p:spPr>
        <p:txBody>
          <a:bodyPr>
            <a:noAutofit/>
          </a:bodyPr>
          <a:lstStyle/>
          <a:p>
            <a:r>
              <a:rPr lang="en-US"/>
              <a:t>Identifying ALK-Positive Patients at High Risk for Recurrence in the Community Setting</a:t>
            </a:r>
          </a:p>
        </p:txBody>
      </p:sp>
    </p:spTree>
    <p:extLst>
      <p:ext uri="{BB962C8B-B14F-4D97-AF65-F5344CB8AC3E}">
        <p14:creationId xmlns:p14="http://schemas.microsoft.com/office/powerpoint/2010/main" val="56339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658BB-6C71-459E-9C46-4D878CBA5176}"/>
              </a:ext>
            </a:extLst>
          </p:cNvPr>
          <p:cNvSpPr>
            <a:spLocks noGrp="1"/>
          </p:cNvSpPr>
          <p:nvPr>
            <p:ph type="title"/>
          </p:nvPr>
        </p:nvSpPr>
        <p:spPr/>
        <p:txBody>
          <a:bodyPr>
            <a:normAutofit/>
          </a:bodyPr>
          <a:lstStyle/>
          <a:p>
            <a:r>
              <a:rPr lang="en-GB">
                <a:solidFill>
                  <a:schemeClr val="accent2"/>
                </a:solidFill>
              </a:rPr>
              <a:t>ALK: A Distinct Subset of NSCLC</a:t>
            </a:r>
            <a:endParaRPr lang="en-US">
              <a:solidFill>
                <a:schemeClr val="accent2"/>
              </a:solidFill>
            </a:endParaRPr>
          </a:p>
        </p:txBody>
      </p:sp>
      <p:sp>
        <p:nvSpPr>
          <p:cNvPr id="8" name="Content Placeholder 7">
            <a:extLst>
              <a:ext uri="{FF2B5EF4-FFF2-40B4-BE49-F238E27FC236}">
                <a16:creationId xmlns:a16="http://schemas.microsoft.com/office/drawing/2014/main" id="{13B2C943-3BE0-67EE-9AB6-A859A977A6C5}"/>
              </a:ext>
            </a:extLst>
          </p:cNvPr>
          <p:cNvSpPr>
            <a:spLocks noGrp="1"/>
          </p:cNvSpPr>
          <p:nvPr>
            <p:ph sz="half" idx="1"/>
          </p:nvPr>
        </p:nvSpPr>
        <p:spPr>
          <a:xfrm>
            <a:off x="933314" y="1829486"/>
            <a:ext cx="2601686" cy="1995288"/>
          </a:xfrm>
          <a:prstGeom prst="foldedCorner">
            <a:avLst/>
          </a:prstGeom>
        </p:spPr>
        <p:style>
          <a:lnRef idx="1">
            <a:schemeClr val="accent1"/>
          </a:lnRef>
          <a:fillRef idx="3">
            <a:schemeClr val="accent1"/>
          </a:fillRef>
          <a:effectRef idx="2">
            <a:schemeClr val="accent1"/>
          </a:effectRef>
          <a:fontRef idx="minor">
            <a:schemeClr val="lt1"/>
          </a:fontRef>
        </p:style>
        <p:txBody>
          <a:bodyPr anchor="ctr"/>
          <a:lstStyle/>
          <a:p>
            <a:pPr marL="0" indent="0" algn="ctr">
              <a:buNone/>
            </a:pPr>
            <a:r>
              <a:rPr lang="en-GB" sz="2800">
                <a:solidFill>
                  <a:prstClr val="white"/>
                </a:solidFill>
                <a:latin typeface="Arial"/>
                <a:cs typeface="Arial" pitchFamily="34" charset="0"/>
              </a:rPr>
              <a:t>Patients with </a:t>
            </a:r>
            <a:r>
              <a:rPr lang="en-GB" sz="2800" i="1">
                <a:solidFill>
                  <a:prstClr val="white"/>
                </a:solidFill>
                <a:latin typeface="Arial"/>
                <a:cs typeface="Arial" pitchFamily="34" charset="0"/>
              </a:rPr>
              <a:t>ALK</a:t>
            </a:r>
            <a:r>
              <a:rPr lang="en-GB" sz="2800">
                <a:solidFill>
                  <a:prstClr val="white"/>
                </a:solidFill>
                <a:latin typeface="Arial"/>
                <a:cs typeface="Arial" pitchFamily="34" charset="0"/>
              </a:rPr>
              <a:t>+ NSCLC tend to be…</a:t>
            </a:r>
          </a:p>
        </p:txBody>
      </p:sp>
      <p:cxnSp>
        <p:nvCxnSpPr>
          <p:cNvPr id="164" name="Straight Connector 163">
            <a:extLst>
              <a:ext uri="{FF2B5EF4-FFF2-40B4-BE49-F238E27FC236}">
                <a16:creationId xmlns:a16="http://schemas.microsoft.com/office/drawing/2014/main" id="{B49CE517-A2A7-46E8-8278-C3D7C151A457}"/>
              </a:ext>
            </a:extLst>
          </p:cNvPr>
          <p:cNvCxnSpPr>
            <a:cxnSpLocks/>
          </p:cNvCxnSpPr>
          <p:nvPr/>
        </p:nvCxnSpPr>
        <p:spPr>
          <a:xfrm rot="5400000">
            <a:off x="8247195" y="372001"/>
            <a:ext cx="0" cy="5053045"/>
          </a:xfrm>
          <a:prstGeom prst="line">
            <a:avLst/>
          </a:prstGeom>
          <a:noFill/>
          <a:ln w="19050" cap="rnd">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211" name="Straight Connector 210">
            <a:extLst>
              <a:ext uri="{FF2B5EF4-FFF2-40B4-BE49-F238E27FC236}">
                <a16:creationId xmlns:a16="http://schemas.microsoft.com/office/drawing/2014/main" id="{8BF896A3-40C7-415E-9B2B-5503F2AE5431}"/>
              </a:ext>
            </a:extLst>
          </p:cNvPr>
          <p:cNvCxnSpPr>
            <a:cxnSpLocks/>
          </p:cNvCxnSpPr>
          <p:nvPr/>
        </p:nvCxnSpPr>
        <p:spPr>
          <a:xfrm rot="5400000">
            <a:off x="8299742" y="1652275"/>
            <a:ext cx="0" cy="5053045"/>
          </a:xfrm>
          <a:prstGeom prst="line">
            <a:avLst/>
          </a:prstGeom>
          <a:noFill/>
          <a:ln w="19050" cap="rnd">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13" name="Rectangle 212">
            <a:extLst>
              <a:ext uri="{FF2B5EF4-FFF2-40B4-BE49-F238E27FC236}">
                <a16:creationId xmlns:a16="http://schemas.microsoft.com/office/drawing/2014/main" id="{F06E31C2-0F1B-49A4-A9DA-1A09DFC6F334}"/>
              </a:ext>
            </a:extLst>
          </p:cNvPr>
          <p:cNvSpPr/>
          <p:nvPr/>
        </p:nvSpPr>
        <p:spPr>
          <a:xfrm>
            <a:off x="5648391" y="3087922"/>
            <a:ext cx="3728906" cy="872098"/>
          </a:xfrm>
          <a:prstGeom prst="rect">
            <a:avLst/>
          </a:prstGeom>
        </p:spPr>
        <p:txBody>
          <a:bodyPr wrap="none" anchor="ctr" anchorCtr="0">
            <a:spAutoFit/>
          </a:bodyPr>
          <a:lstStyle/>
          <a:p>
            <a:pPr defTabSz="457178">
              <a:defRPr/>
            </a:pPr>
            <a:r>
              <a:rPr lang="en-GB" sz="1867" b="1" kern="0">
                <a:solidFill>
                  <a:schemeClr val="accent3"/>
                </a:solidFill>
                <a:latin typeface="Arial"/>
              </a:rPr>
              <a:t>Never or light smokers</a:t>
            </a:r>
            <a:r>
              <a:rPr lang="en-GB" sz="1867" b="1" kern="0" baseline="30000">
                <a:solidFill>
                  <a:schemeClr val="accent3"/>
                </a:solidFill>
                <a:latin typeface="Arial"/>
              </a:rPr>
              <a:t>2,4,5</a:t>
            </a:r>
          </a:p>
          <a:p>
            <a:pPr defTabSz="457189">
              <a:spcAft>
                <a:spcPts val="451"/>
              </a:spcAft>
              <a:defRPr/>
            </a:pPr>
            <a:r>
              <a:rPr lang="en-GB" sz="1600" kern="0">
                <a:solidFill>
                  <a:srgbClr val="000000"/>
                </a:solidFill>
                <a:latin typeface="Arial"/>
              </a:rPr>
              <a:t>~70% patients with </a:t>
            </a:r>
            <a:r>
              <a:rPr lang="en-GB" sz="1600" i="1" kern="0">
                <a:solidFill>
                  <a:srgbClr val="000000"/>
                </a:solidFill>
                <a:latin typeface="Arial"/>
              </a:rPr>
              <a:t>ALK</a:t>
            </a:r>
            <a:r>
              <a:rPr lang="en-GB" sz="1600" kern="0">
                <a:solidFill>
                  <a:srgbClr val="000000"/>
                </a:solidFill>
                <a:latin typeface="Arial"/>
              </a:rPr>
              <a:t>+ NSCLC have</a:t>
            </a:r>
            <a:br>
              <a:rPr lang="en-GB" sz="1600" kern="0">
                <a:solidFill>
                  <a:srgbClr val="000000"/>
                </a:solidFill>
                <a:latin typeface="Arial"/>
              </a:rPr>
            </a:br>
            <a:r>
              <a:rPr lang="en-GB" sz="1600" kern="0">
                <a:solidFill>
                  <a:srgbClr val="000000"/>
                </a:solidFill>
                <a:latin typeface="Arial"/>
              </a:rPr>
              <a:t>never smoked</a:t>
            </a:r>
          </a:p>
        </p:txBody>
      </p:sp>
      <p:grpSp>
        <p:nvGrpSpPr>
          <p:cNvPr id="18" name="Group 17">
            <a:extLst>
              <a:ext uri="{FF2B5EF4-FFF2-40B4-BE49-F238E27FC236}">
                <a16:creationId xmlns:a16="http://schemas.microsoft.com/office/drawing/2014/main" id="{CEEFE3EF-F249-41A2-AAB8-4DD39F59C601}"/>
              </a:ext>
            </a:extLst>
          </p:cNvPr>
          <p:cNvGrpSpPr/>
          <p:nvPr/>
        </p:nvGrpSpPr>
        <p:grpSpPr>
          <a:xfrm>
            <a:off x="4438412" y="3080382"/>
            <a:ext cx="887176" cy="887176"/>
            <a:chOff x="4972917" y="2621108"/>
            <a:chExt cx="665382" cy="665382"/>
          </a:xfrm>
        </p:grpSpPr>
        <p:sp>
          <p:nvSpPr>
            <p:cNvPr id="210" name="Oval 209">
              <a:extLst>
                <a:ext uri="{FF2B5EF4-FFF2-40B4-BE49-F238E27FC236}">
                  <a16:creationId xmlns:a16="http://schemas.microsoft.com/office/drawing/2014/main" id="{5B0CA1E2-9185-43C8-8C21-5FB5F4E4FDBD}"/>
                </a:ext>
              </a:extLst>
            </p:cNvPr>
            <p:cNvSpPr/>
            <p:nvPr/>
          </p:nvSpPr>
          <p:spPr>
            <a:xfrm>
              <a:off x="4972917" y="2621108"/>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sp>
          <p:nvSpPr>
            <p:cNvPr id="217" name="Freeform 14">
              <a:extLst>
                <a:ext uri="{FF2B5EF4-FFF2-40B4-BE49-F238E27FC236}">
                  <a16:creationId xmlns:a16="http://schemas.microsoft.com/office/drawing/2014/main" id="{94893CB2-A672-421B-9A05-5C5748FB311A}"/>
                </a:ext>
              </a:extLst>
            </p:cNvPr>
            <p:cNvSpPr>
              <a:spLocks noEditPoints="1"/>
            </p:cNvSpPr>
            <p:nvPr/>
          </p:nvSpPr>
          <p:spPr bwMode="auto">
            <a:xfrm rot="21593530">
              <a:off x="5231200" y="3017777"/>
              <a:ext cx="298785" cy="76805"/>
            </a:xfrm>
            <a:custGeom>
              <a:avLst/>
              <a:gdLst>
                <a:gd name="T0" fmla="*/ 0 w 1552"/>
                <a:gd name="T1" fmla="*/ 351 h 351"/>
                <a:gd name="T2" fmla="*/ 0 w 1552"/>
                <a:gd name="T3" fmla="*/ 0 h 351"/>
                <a:gd name="T4" fmla="*/ 1552 w 1552"/>
                <a:gd name="T5" fmla="*/ 0 h 351"/>
                <a:gd name="T6" fmla="*/ 1552 w 1552"/>
                <a:gd name="T7" fmla="*/ 351 h 351"/>
                <a:gd name="T8" fmla="*/ 0 w 1552"/>
                <a:gd name="T9" fmla="*/ 351 h 351"/>
                <a:gd name="T10" fmla="*/ 72 w 1552"/>
                <a:gd name="T11" fmla="*/ 279 h 351"/>
                <a:gd name="T12" fmla="*/ 986 w 1552"/>
                <a:gd name="T13" fmla="*/ 279 h 351"/>
                <a:gd name="T14" fmla="*/ 986 w 1552"/>
                <a:gd name="T15" fmla="*/ 70 h 351"/>
                <a:gd name="T16" fmla="*/ 72 w 1552"/>
                <a:gd name="T17" fmla="*/ 70 h 351"/>
                <a:gd name="T18" fmla="*/ 72 w 1552"/>
                <a:gd name="T19" fmla="*/ 279 h 351"/>
                <a:gd name="T20" fmla="*/ 1061 w 1552"/>
                <a:gd name="T21" fmla="*/ 69 h 351"/>
                <a:gd name="T22" fmla="*/ 1061 w 1552"/>
                <a:gd name="T23" fmla="*/ 279 h 351"/>
                <a:gd name="T24" fmla="*/ 1481 w 1552"/>
                <a:gd name="T25" fmla="*/ 279 h 351"/>
                <a:gd name="T26" fmla="*/ 1481 w 1552"/>
                <a:gd name="T27" fmla="*/ 69 h 351"/>
                <a:gd name="T28" fmla="*/ 1061 w 1552"/>
                <a:gd name="T29" fmla="*/ 6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52" h="351">
                  <a:moveTo>
                    <a:pt x="0" y="351"/>
                  </a:moveTo>
                  <a:cubicBezTo>
                    <a:pt x="0" y="233"/>
                    <a:pt x="0" y="118"/>
                    <a:pt x="0" y="0"/>
                  </a:cubicBezTo>
                  <a:cubicBezTo>
                    <a:pt x="518" y="0"/>
                    <a:pt x="1034" y="0"/>
                    <a:pt x="1552" y="0"/>
                  </a:cubicBezTo>
                  <a:cubicBezTo>
                    <a:pt x="1552" y="118"/>
                    <a:pt x="1552" y="234"/>
                    <a:pt x="1552" y="351"/>
                  </a:cubicBezTo>
                  <a:cubicBezTo>
                    <a:pt x="1034" y="351"/>
                    <a:pt x="518" y="351"/>
                    <a:pt x="0" y="351"/>
                  </a:cubicBezTo>
                  <a:close/>
                  <a:moveTo>
                    <a:pt x="72" y="279"/>
                  </a:moveTo>
                  <a:cubicBezTo>
                    <a:pt x="378" y="279"/>
                    <a:pt x="682" y="279"/>
                    <a:pt x="986" y="279"/>
                  </a:cubicBezTo>
                  <a:cubicBezTo>
                    <a:pt x="986" y="209"/>
                    <a:pt x="986" y="140"/>
                    <a:pt x="986" y="70"/>
                  </a:cubicBezTo>
                  <a:cubicBezTo>
                    <a:pt x="681" y="70"/>
                    <a:pt x="377" y="70"/>
                    <a:pt x="72" y="70"/>
                  </a:cubicBezTo>
                  <a:cubicBezTo>
                    <a:pt x="72" y="140"/>
                    <a:pt x="72" y="209"/>
                    <a:pt x="72" y="279"/>
                  </a:cubicBezTo>
                  <a:close/>
                  <a:moveTo>
                    <a:pt x="1061" y="69"/>
                  </a:moveTo>
                  <a:cubicBezTo>
                    <a:pt x="1061" y="141"/>
                    <a:pt x="1061" y="210"/>
                    <a:pt x="1061" y="279"/>
                  </a:cubicBezTo>
                  <a:cubicBezTo>
                    <a:pt x="1202" y="279"/>
                    <a:pt x="1342" y="279"/>
                    <a:pt x="1481" y="279"/>
                  </a:cubicBezTo>
                  <a:cubicBezTo>
                    <a:pt x="1481" y="208"/>
                    <a:pt x="1481" y="139"/>
                    <a:pt x="1481" y="69"/>
                  </a:cubicBezTo>
                  <a:cubicBezTo>
                    <a:pt x="1340" y="69"/>
                    <a:pt x="1201" y="69"/>
                    <a:pt x="1061" y="69"/>
                  </a:cubicBezTo>
                  <a:close/>
                </a:path>
              </a:pathLst>
            </a:custGeom>
            <a:solidFill>
              <a:schemeClr val="accent1"/>
            </a:solidFill>
            <a:ln w="3175">
              <a:solidFill>
                <a:schemeClr val="accent1"/>
              </a:solid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18" name="Freeform 15">
              <a:extLst>
                <a:ext uri="{FF2B5EF4-FFF2-40B4-BE49-F238E27FC236}">
                  <a16:creationId xmlns:a16="http://schemas.microsoft.com/office/drawing/2014/main" id="{AD9F472F-C6EF-4216-9711-8937BDE4406C}"/>
                </a:ext>
              </a:extLst>
            </p:cNvPr>
            <p:cNvSpPr>
              <a:spLocks/>
            </p:cNvSpPr>
            <p:nvPr/>
          </p:nvSpPr>
          <p:spPr bwMode="auto">
            <a:xfrm rot="21593530">
              <a:off x="5140252" y="2774643"/>
              <a:ext cx="98718" cy="228903"/>
            </a:xfrm>
            <a:custGeom>
              <a:avLst/>
              <a:gdLst>
                <a:gd name="T0" fmla="*/ 1 w 515"/>
                <a:gd name="T1" fmla="*/ 0 h 1054"/>
                <a:gd name="T2" fmla="*/ 70 w 515"/>
                <a:gd name="T3" fmla="*/ 0 h 1054"/>
                <a:gd name="T4" fmla="*/ 75 w 515"/>
                <a:gd name="T5" fmla="*/ 47 h 1054"/>
                <a:gd name="T6" fmla="*/ 189 w 515"/>
                <a:gd name="T7" fmla="*/ 222 h 1054"/>
                <a:gd name="T8" fmla="*/ 347 w 515"/>
                <a:gd name="T9" fmla="*/ 334 h 1054"/>
                <a:gd name="T10" fmla="*/ 449 w 515"/>
                <a:gd name="T11" fmla="*/ 428 h 1054"/>
                <a:gd name="T12" fmla="*/ 438 w 515"/>
                <a:gd name="T13" fmla="*/ 738 h 1054"/>
                <a:gd name="T14" fmla="*/ 317 w 515"/>
                <a:gd name="T15" fmla="*/ 859 h 1054"/>
                <a:gd name="T16" fmla="*/ 220 w 515"/>
                <a:gd name="T17" fmla="*/ 997 h 1054"/>
                <a:gd name="T18" fmla="*/ 210 w 515"/>
                <a:gd name="T19" fmla="*/ 1054 h 1054"/>
                <a:gd name="T20" fmla="*/ 140 w 515"/>
                <a:gd name="T21" fmla="*/ 1054 h 1054"/>
                <a:gd name="T22" fmla="*/ 147 w 515"/>
                <a:gd name="T23" fmla="*/ 951 h 1054"/>
                <a:gd name="T24" fmla="*/ 195 w 515"/>
                <a:gd name="T25" fmla="*/ 779 h 1054"/>
                <a:gd name="T26" fmla="*/ 210 w 515"/>
                <a:gd name="T27" fmla="*/ 730 h 1054"/>
                <a:gd name="T28" fmla="*/ 180 w 515"/>
                <a:gd name="T29" fmla="*/ 638 h 1054"/>
                <a:gd name="T30" fmla="*/ 110 w 515"/>
                <a:gd name="T31" fmla="*/ 583 h 1054"/>
                <a:gd name="T32" fmla="*/ 36 w 515"/>
                <a:gd name="T33" fmla="*/ 519 h 1054"/>
                <a:gd name="T34" fmla="*/ 1 w 515"/>
                <a:gd name="T35" fmla="*/ 421 h 1054"/>
                <a:gd name="T36" fmla="*/ 70 w 515"/>
                <a:gd name="T37" fmla="*/ 421 h 1054"/>
                <a:gd name="T38" fmla="*/ 147 w 515"/>
                <a:gd name="T39" fmla="*/ 523 h 1054"/>
                <a:gd name="T40" fmla="*/ 210 w 515"/>
                <a:gd name="T41" fmla="*/ 569 h 1054"/>
                <a:gd name="T42" fmla="*/ 271 w 515"/>
                <a:gd name="T43" fmla="*/ 779 h 1054"/>
                <a:gd name="T44" fmla="*/ 262 w 515"/>
                <a:gd name="T45" fmla="*/ 811 h 1054"/>
                <a:gd name="T46" fmla="*/ 404 w 515"/>
                <a:gd name="T47" fmla="*/ 658 h 1054"/>
                <a:gd name="T48" fmla="*/ 358 w 515"/>
                <a:gd name="T49" fmla="*/ 434 h 1054"/>
                <a:gd name="T50" fmla="*/ 236 w 515"/>
                <a:gd name="T51" fmla="*/ 344 h 1054"/>
                <a:gd name="T52" fmla="*/ 78 w 515"/>
                <a:gd name="T53" fmla="*/ 214 h 1054"/>
                <a:gd name="T54" fmla="*/ 1 w 515"/>
                <a:gd name="T55"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5" h="1054">
                  <a:moveTo>
                    <a:pt x="1" y="0"/>
                  </a:moveTo>
                  <a:cubicBezTo>
                    <a:pt x="25" y="0"/>
                    <a:pt x="46" y="0"/>
                    <a:pt x="70" y="0"/>
                  </a:cubicBezTo>
                  <a:cubicBezTo>
                    <a:pt x="71" y="16"/>
                    <a:pt x="72" y="32"/>
                    <a:pt x="75" y="47"/>
                  </a:cubicBezTo>
                  <a:cubicBezTo>
                    <a:pt x="88" y="122"/>
                    <a:pt x="131" y="177"/>
                    <a:pt x="189" y="222"/>
                  </a:cubicBezTo>
                  <a:cubicBezTo>
                    <a:pt x="240" y="261"/>
                    <a:pt x="296" y="294"/>
                    <a:pt x="347" y="334"/>
                  </a:cubicBezTo>
                  <a:cubicBezTo>
                    <a:pt x="383" y="362"/>
                    <a:pt x="420" y="392"/>
                    <a:pt x="449" y="428"/>
                  </a:cubicBezTo>
                  <a:cubicBezTo>
                    <a:pt x="515" y="513"/>
                    <a:pt x="511" y="647"/>
                    <a:pt x="438" y="738"/>
                  </a:cubicBezTo>
                  <a:cubicBezTo>
                    <a:pt x="403" y="783"/>
                    <a:pt x="358" y="820"/>
                    <a:pt x="317" y="859"/>
                  </a:cubicBezTo>
                  <a:cubicBezTo>
                    <a:pt x="274" y="898"/>
                    <a:pt x="234" y="939"/>
                    <a:pt x="220" y="997"/>
                  </a:cubicBezTo>
                  <a:cubicBezTo>
                    <a:pt x="215" y="1015"/>
                    <a:pt x="213" y="1034"/>
                    <a:pt x="210" y="1054"/>
                  </a:cubicBezTo>
                  <a:cubicBezTo>
                    <a:pt x="189" y="1054"/>
                    <a:pt x="167" y="1054"/>
                    <a:pt x="140" y="1054"/>
                  </a:cubicBezTo>
                  <a:cubicBezTo>
                    <a:pt x="142" y="1020"/>
                    <a:pt x="143" y="985"/>
                    <a:pt x="147" y="951"/>
                  </a:cubicBezTo>
                  <a:cubicBezTo>
                    <a:pt x="152" y="891"/>
                    <a:pt x="169" y="834"/>
                    <a:pt x="195" y="779"/>
                  </a:cubicBezTo>
                  <a:cubicBezTo>
                    <a:pt x="202" y="764"/>
                    <a:pt x="206" y="747"/>
                    <a:pt x="210" y="730"/>
                  </a:cubicBezTo>
                  <a:cubicBezTo>
                    <a:pt x="219" y="694"/>
                    <a:pt x="207" y="662"/>
                    <a:pt x="180" y="638"/>
                  </a:cubicBezTo>
                  <a:cubicBezTo>
                    <a:pt x="158" y="618"/>
                    <a:pt x="133" y="602"/>
                    <a:pt x="110" y="583"/>
                  </a:cubicBezTo>
                  <a:cubicBezTo>
                    <a:pt x="84" y="562"/>
                    <a:pt x="58" y="543"/>
                    <a:pt x="36" y="519"/>
                  </a:cubicBezTo>
                  <a:cubicBezTo>
                    <a:pt x="11" y="493"/>
                    <a:pt x="0" y="459"/>
                    <a:pt x="1" y="421"/>
                  </a:cubicBezTo>
                  <a:cubicBezTo>
                    <a:pt x="24" y="421"/>
                    <a:pt x="46" y="421"/>
                    <a:pt x="70" y="421"/>
                  </a:cubicBezTo>
                  <a:cubicBezTo>
                    <a:pt x="74" y="471"/>
                    <a:pt x="110" y="497"/>
                    <a:pt x="147" y="523"/>
                  </a:cubicBezTo>
                  <a:cubicBezTo>
                    <a:pt x="168" y="538"/>
                    <a:pt x="190" y="553"/>
                    <a:pt x="210" y="569"/>
                  </a:cubicBezTo>
                  <a:cubicBezTo>
                    <a:pt x="280" y="624"/>
                    <a:pt x="300" y="694"/>
                    <a:pt x="271" y="779"/>
                  </a:cubicBezTo>
                  <a:cubicBezTo>
                    <a:pt x="267" y="789"/>
                    <a:pt x="263" y="799"/>
                    <a:pt x="262" y="811"/>
                  </a:cubicBezTo>
                  <a:cubicBezTo>
                    <a:pt x="316" y="765"/>
                    <a:pt x="375" y="725"/>
                    <a:pt x="404" y="658"/>
                  </a:cubicBezTo>
                  <a:cubicBezTo>
                    <a:pt x="442" y="571"/>
                    <a:pt x="430" y="496"/>
                    <a:pt x="358" y="434"/>
                  </a:cubicBezTo>
                  <a:cubicBezTo>
                    <a:pt x="320" y="401"/>
                    <a:pt x="278" y="372"/>
                    <a:pt x="236" y="344"/>
                  </a:cubicBezTo>
                  <a:cubicBezTo>
                    <a:pt x="180" y="305"/>
                    <a:pt x="123" y="267"/>
                    <a:pt x="78" y="214"/>
                  </a:cubicBezTo>
                  <a:cubicBezTo>
                    <a:pt x="25" y="153"/>
                    <a:pt x="0" y="82"/>
                    <a:pt x="1" y="0"/>
                  </a:cubicBezTo>
                  <a:close/>
                </a:path>
              </a:pathLst>
            </a:custGeom>
            <a:solidFill>
              <a:schemeClr val="accent1"/>
            </a:solidFill>
            <a:ln w="3175">
              <a:solidFill>
                <a:schemeClr val="accent1"/>
              </a:solid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19" name="Freeform 16">
              <a:extLst>
                <a:ext uri="{FF2B5EF4-FFF2-40B4-BE49-F238E27FC236}">
                  <a16:creationId xmlns:a16="http://schemas.microsoft.com/office/drawing/2014/main" id="{5718295B-D28E-4164-8F30-F83749D7E502}"/>
                </a:ext>
              </a:extLst>
            </p:cNvPr>
            <p:cNvSpPr>
              <a:spLocks/>
            </p:cNvSpPr>
            <p:nvPr/>
          </p:nvSpPr>
          <p:spPr bwMode="auto">
            <a:xfrm rot="21593530">
              <a:off x="5167818" y="3014764"/>
              <a:ext cx="13163" cy="76805"/>
            </a:xfrm>
            <a:custGeom>
              <a:avLst/>
              <a:gdLst>
                <a:gd name="T0" fmla="*/ 69 w 69"/>
                <a:gd name="T1" fmla="*/ 351 h 351"/>
                <a:gd name="T2" fmla="*/ 0 w 69"/>
                <a:gd name="T3" fmla="*/ 351 h 351"/>
                <a:gd name="T4" fmla="*/ 0 w 69"/>
                <a:gd name="T5" fmla="*/ 0 h 351"/>
                <a:gd name="T6" fmla="*/ 69 w 69"/>
                <a:gd name="T7" fmla="*/ 0 h 351"/>
                <a:gd name="T8" fmla="*/ 69 w 69"/>
                <a:gd name="T9" fmla="*/ 351 h 351"/>
              </a:gdLst>
              <a:ahLst/>
              <a:cxnLst>
                <a:cxn ang="0">
                  <a:pos x="T0" y="T1"/>
                </a:cxn>
                <a:cxn ang="0">
                  <a:pos x="T2" y="T3"/>
                </a:cxn>
                <a:cxn ang="0">
                  <a:pos x="T4" y="T5"/>
                </a:cxn>
                <a:cxn ang="0">
                  <a:pos x="T6" y="T7"/>
                </a:cxn>
                <a:cxn ang="0">
                  <a:pos x="T8" y="T9"/>
                </a:cxn>
              </a:cxnLst>
              <a:rect l="0" t="0" r="r" b="b"/>
              <a:pathLst>
                <a:path w="69" h="351">
                  <a:moveTo>
                    <a:pt x="69" y="351"/>
                  </a:moveTo>
                  <a:cubicBezTo>
                    <a:pt x="46" y="351"/>
                    <a:pt x="24" y="351"/>
                    <a:pt x="0" y="351"/>
                  </a:cubicBezTo>
                  <a:cubicBezTo>
                    <a:pt x="0" y="234"/>
                    <a:pt x="0" y="117"/>
                    <a:pt x="0" y="0"/>
                  </a:cubicBezTo>
                  <a:cubicBezTo>
                    <a:pt x="24" y="0"/>
                    <a:pt x="46" y="0"/>
                    <a:pt x="69" y="0"/>
                  </a:cubicBezTo>
                  <a:cubicBezTo>
                    <a:pt x="69" y="117"/>
                    <a:pt x="69" y="233"/>
                    <a:pt x="69" y="351"/>
                  </a:cubicBezTo>
                  <a:close/>
                </a:path>
              </a:pathLst>
            </a:custGeom>
            <a:solidFill>
              <a:schemeClr val="accent1"/>
            </a:solidFill>
            <a:ln w="3175">
              <a:no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sp>
          <p:nvSpPr>
            <p:cNvPr id="220" name="Freeform 17">
              <a:extLst>
                <a:ext uri="{FF2B5EF4-FFF2-40B4-BE49-F238E27FC236}">
                  <a16:creationId xmlns:a16="http://schemas.microsoft.com/office/drawing/2014/main" id="{2677A69F-2E29-451D-8CAE-3B29AE10425D}"/>
                </a:ext>
              </a:extLst>
            </p:cNvPr>
            <p:cNvSpPr>
              <a:spLocks/>
            </p:cNvSpPr>
            <p:nvPr/>
          </p:nvSpPr>
          <p:spPr bwMode="auto">
            <a:xfrm rot="21593530">
              <a:off x="5191923" y="3015042"/>
              <a:ext cx="13163" cy="75297"/>
            </a:xfrm>
            <a:custGeom>
              <a:avLst/>
              <a:gdLst>
                <a:gd name="T0" fmla="*/ 68 w 68"/>
                <a:gd name="T1" fmla="*/ 350 h 350"/>
                <a:gd name="T2" fmla="*/ 0 w 68"/>
                <a:gd name="T3" fmla="*/ 350 h 350"/>
                <a:gd name="T4" fmla="*/ 0 w 68"/>
                <a:gd name="T5" fmla="*/ 0 h 350"/>
                <a:gd name="T6" fmla="*/ 68 w 68"/>
                <a:gd name="T7" fmla="*/ 0 h 350"/>
                <a:gd name="T8" fmla="*/ 68 w 68"/>
                <a:gd name="T9" fmla="*/ 350 h 350"/>
              </a:gdLst>
              <a:ahLst/>
              <a:cxnLst>
                <a:cxn ang="0">
                  <a:pos x="T0" y="T1"/>
                </a:cxn>
                <a:cxn ang="0">
                  <a:pos x="T2" y="T3"/>
                </a:cxn>
                <a:cxn ang="0">
                  <a:pos x="T4" y="T5"/>
                </a:cxn>
                <a:cxn ang="0">
                  <a:pos x="T6" y="T7"/>
                </a:cxn>
                <a:cxn ang="0">
                  <a:pos x="T8" y="T9"/>
                </a:cxn>
              </a:cxnLst>
              <a:rect l="0" t="0" r="r" b="b"/>
              <a:pathLst>
                <a:path w="68" h="350">
                  <a:moveTo>
                    <a:pt x="68" y="350"/>
                  </a:moveTo>
                  <a:cubicBezTo>
                    <a:pt x="45" y="350"/>
                    <a:pt x="24" y="350"/>
                    <a:pt x="0" y="350"/>
                  </a:cubicBezTo>
                  <a:cubicBezTo>
                    <a:pt x="0" y="234"/>
                    <a:pt x="0" y="118"/>
                    <a:pt x="0" y="0"/>
                  </a:cubicBezTo>
                  <a:cubicBezTo>
                    <a:pt x="22" y="0"/>
                    <a:pt x="44" y="0"/>
                    <a:pt x="68" y="0"/>
                  </a:cubicBezTo>
                  <a:cubicBezTo>
                    <a:pt x="68" y="116"/>
                    <a:pt x="68" y="232"/>
                    <a:pt x="68" y="350"/>
                  </a:cubicBezTo>
                  <a:close/>
                </a:path>
              </a:pathLst>
            </a:custGeom>
            <a:solidFill>
              <a:schemeClr val="accent1"/>
            </a:solidFill>
            <a:ln w="3175">
              <a:noFill/>
              <a:round/>
              <a:headEnd/>
              <a:tailEnd/>
            </a:ln>
          </p:spPr>
          <p:txBody>
            <a:bodyPr vert="horz" wrap="square" lIns="51435" tIns="25719" rIns="51435" bIns="25719" numCol="1" anchor="t" anchorCtr="0" compatLnSpc="1">
              <a:prstTxWarp prst="textNoShape">
                <a:avLst/>
              </a:prstTxWarp>
            </a:bodyPr>
            <a:lstStyle/>
            <a:p>
              <a:pPr defTabSz="457178">
                <a:defRPr/>
              </a:pPr>
              <a:endParaRPr lang="en-GB" sz="2000" kern="0">
                <a:solidFill>
                  <a:srgbClr val="BD302C"/>
                </a:solidFill>
                <a:latin typeface="Imago"/>
              </a:endParaRPr>
            </a:p>
          </p:txBody>
        </p:sp>
      </p:grpSp>
      <p:sp>
        <p:nvSpPr>
          <p:cNvPr id="214" name="Rectangle 213">
            <a:extLst>
              <a:ext uri="{FF2B5EF4-FFF2-40B4-BE49-F238E27FC236}">
                <a16:creationId xmlns:a16="http://schemas.microsoft.com/office/drawing/2014/main" id="{C804DC1D-83DF-46EC-B3E0-FBBE85BA35D7}"/>
              </a:ext>
            </a:extLst>
          </p:cNvPr>
          <p:cNvSpPr/>
          <p:nvPr/>
        </p:nvSpPr>
        <p:spPr>
          <a:xfrm>
            <a:off x="5658892" y="4318303"/>
            <a:ext cx="4314001" cy="1364541"/>
          </a:xfrm>
          <a:prstGeom prst="rect">
            <a:avLst/>
          </a:prstGeom>
        </p:spPr>
        <p:txBody>
          <a:bodyPr wrap="none" anchor="ctr" anchorCtr="0">
            <a:spAutoFit/>
          </a:bodyPr>
          <a:lstStyle/>
          <a:p>
            <a:pPr defTabSz="457178">
              <a:defRPr/>
            </a:pPr>
            <a:r>
              <a:rPr lang="es-ES" sz="1867" b="1" kern="0" err="1">
                <a:solidFill>
                  <a:schemeClr val="accent3"/>
                </a:solidFill>
                <a:latin typeface="Arial"/>
              </a:rPr>
              <a:t>Advanced</a:t>
            </a:r>
            <a:r>
              <a:rPr lang="es-ES" sz="1867" b="1" kern="0">
                <a:solidFill>
                  <a:schemeClr val="accent3"/>
                </a:solidFill>
                <a:latin typeface="Arial"/>
              </a:rPr>
              <a:t> </a:t>
            </a:r>
            <a:r>
              <a:rPr lang="es-ES" sz="1867" b="1" kern="0" err="1">
                <a:solidFill>
                  <a:schemeClr val="accent3"/>
                </a:solidFill>
                <a:latin typeface="Arial"/>
              </a:rPr>
              <a:t>disease</a:t>
            </a:r>
            <a:r>
              <a:rPr lang="es-ES" sz="1867" b="1" kern="0">
                <a:solidFill>
                  <a:schemeClr val="accent3"/>
                </a:solidFill>
                <a:latin typeface="Arial"/>
              </a:rPr>
              <a:t> at presentation</a:t>
            </a:r>
            <a:r>
              <a:rPr lang="es-ES" sz="1867" b="1" kern="0" baseline="30000">
                <a:solidFill>
                  <a:schemeClr val="accent3"/>
                </a:solidFill>
                <a:latin typeface="Arial"/>
              </a:rPr>
              <a:t>6–8</a:t>
            </a:r>
          </a:p>
          <a:p>
            <a:pPr marL="171446" indent="-171446" defTabSz="457178">
              <a:buFont typeface="Arial" panose="020B0604020202020204" pitchFamily="34" charset="0"/>
              <a:buChar char="•"/>
              <a:defRPr/>
            </a:pPr>
            <a:r>
              <a:rPr lang="fr-FR" sz="1600" kern="0">
                <a:solidFill>
                  <a:srgbClr val="000000"/>
                </a:solidFill>
                <a:latin typeface="Arial"/>
              </a:rPr>
              <a:t>Pleural/</a:t>
            </a:r>
            <a:r>
              <a:rPr lang="fr-FR" sz="1600" kern="0" err="1">
                <a:solidFill>
                  <a:srgbClr val="000000"/>
                </a:solidFill>
                <a:latin typeface="Arial"/>
              </a:rPr>
              <a:t>pericardial</a:t>
            </a:r>
            <a:r>
              <a:rPr lang="fr-FR" sz="1600" kern="0">
                <a:solidFill>
                  <a:srgbClr val="000000"/>
                </a:solidFill>
                <a:latin typeface="Arial"/>
              </a:rPr>
              <a:t> effusion</a:t>
            </a:r>
          </a:p>
          <a:p>
            <a:pPr marL="171446" indent="-171446" defTabSz="457178">
              <a:buFont typeface="Arial" panose="020B0604020202020204" pitchFamily="34" charset="0"/>
              <a:buChar char="•"/>
              <a:defRPr/>
            </a:pPr>
            <a:r>
              <a:rPr lang="fr-FR" sz="1600" kern="0">
                <a:solidFill>
                  <a:srgbClr val="000000"/>
                </a:solidFill>
                <a:latin typeface="Arial"/>
              </a:rPr>
              <a:t>Multiple </a:t>
            </a:r>
            <a:r>
              <a:rPr lang="fr-FR" sz="1600" kern="0" err="1">
                <a:solidFill>
                  <a:srgbClr val="000000"/>
                </a:solidFill>
                <a:latin typeface="Arial"/>
              </a:rPr>
              <a:t>lesions</a:t>
            </a:r>
            <a:r>
              <a:rPr lang="fr-FR" sz="1600" kern="0">
                <a:solidFill>
                  <a:srgbClr val="000000"/>
                </a:solidFill>
                <a:latin typeface="Arial"/>
              </a:rPr>
              <a:t>/sites</a:t>
            </a:r>
          </a:p>
          <a:p>
            <a:pPr marL="171446" indent="-171446" defTabSz="457178">
              <a:buFont typeface="Arial" panose="020B0604020202020204" pitchFamily="34" charset="0"/>
              <a:buChar char="•"/>
              <a:defRPr/>
            </a:pPr>
            <a:r>
              <a:rPr lang="fr-FR" sz="1600" kern="0" err="1">
                <a:solidFill>
                  <a:srgbClr val="000000"/>
                </a:solidFill>
                <a:latin typeface="Arial"/>
              </a:rPr>
              <a:t>Symptomatic</a:t>
            </a:r>
            <a:endParaRPr lang="fr-FR" sz="1600" kern="0">
              <a:solidFill>
                <a:srgbClr val="000000"/>
              </a:solidFill>
              <a:latin typeface="Arial"/>
            </a:endParaRPr>
          </a:p>
          <a:p>
            <a:pPr marL="171446" indent="-171446" defTabSz="457178">
              <a:buFont typeface="Arial" panose="020B0604020202020204" pitchFamily="34" charset="0"/>
              <a:buChar char="•"/>
              <a:defRPr/>
            </a:pPr>
            <a:r>
              <a:rPr lang="fr-FR" sz="1600" kern="0">
                <a:solidFill>
                  <a:srgbClr val="000000"/>
                </a:solidFill>
                <a:latin typeface="Arial"/>
              </a:rPr>
              <a:t>CNS </a:t>
            </a:r>
            <a:r>
              <a:rPr lang="fr-FR" sz="1600" kern="0" err="1">
                <a:solidFill>
                  <a:srgbClr val="000000"/>
                </a:solidFill>
                <a:latin typeface="Arial"/>
              </a:rPr>
              <a:t>metastases</a:t>
            </a:r>
            <a:endParaRPr lang="fr-FR" sz="1600" kern="0">
              <a:solidFill>
                <a:srgbClr val="000000"/>
              </a:solidFill>
              <a:latin typeface="Arial"/>
            </a:endParaRPr>
          </a:p>
        </p:txBody>
      </p:sp>
      <p:grpSp>
        <p:nvGrpSpPr>
          <p:cNvPr id="17" name="Group 16">
            <a:extLst>
              <a:ext uri="{FF2B5EF4-FFF2-40B4-BE49-F238E27FC236}">
                <a16:creationId xmlns:a16="http://schemas.microsoft.com/office/drawing/2014/main" id="{3320E2C2-62D9-48D6-A598-A13EB47A9628}"/>
              </a:ext>
            </a:extLst>
          </p:cNvPr>
          <p:cNvGrpSpPr/>
          <p:nvPr/>
        </p:nvGrpSpPr>
        <p:grpSpPr>
          <a:xfrm>
            <a:off x="4511988" y="4509432"/>
            <a:ext cx="887176" cy="887176"/>
            <a:chOff x="4972917" y="3692896"/>
            <a:chExt cx="665382" cy="665382"/>
          </a:xfrm>
        </p:grpSpPr>
        <p:sp>
          <p:nvSpPr>
            <p:cNvPr id="212" name="Oval 211">
              <a:extLst>
                <a:ext uri="{FF2B5EF4-FFF2-40B4-BE49-F238E27FC236}">
                  <a16:creationId xmlns:a16="http://schemas.microsoft.com/office/drawing/2014/main" id="{E47260B4-C154-47D0-B50E-2DBD2E8B4EB9}"/>
                </a:ext>
              </a:extLst>
            </p:cNvPr>
            <p:cNvSpPr/>
            <p:nvPr/>
          </p:nvSpPr>
          <p:spPr>
            <a:xfrm>
              <a:off x="4972917" y="3692896"/>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grpSp>
          <p:nvGrpSpPr>
            <p:cNvPr id="221" name="Group 220">
              <a:extLst>
                <a:ext uri="{FF2B5EF4-FFF2-40B4-BE49-F238E27FC236}">
                  <a16:creationId xmlns:a16="http://schemas.microsoft.com/office/drawing/2014/main" id="{8075F0E0-6001-4461-ADFA-78F10173DBB0}"/>
                </a:ext>
              </a:extLst>
            </p:cNvPr>
            <p:cNvGrpSpPr/>
            <p:nvPr/>
          </p:nvGrpSpPr>
          <p:grpSpPr>
            <a:xfrm>
              <a:off x="5103041" y="3809797"/>
              <a:ext cx="334455" cy="405076"/>
              <a:chOff x="2367227" y="3793678"/>
              <a:chExt cx="271254" cy="360645"/>
            </a:xfrm>
            <a:solidFill>
              <a:schemeClr val="accent4"/>
            </a:solidFill>
          </p:grpSpPr>
          <p:sp>
            <p:nvSpPr>
              <p:cNvPr id="222" name="Freeform 156">
                <a:extLst>
                  <a:ext uri="{FF2B5EF4-FFF2-40B4-BE49-F238E27FC236}">
                    <a16:creationId xmlns:a16="http://schemas.microsoft.com/office/drawing/2014/main" id="{F3FB8B87-8DBB-4284-B6C4-8D9E13937B44}"/>
                  </a:ext>
                </a:extLst>
              </p:cNvPr>
              <p:cNvSpPr>
                <a:spLocks/>
              </p:cNvSpPr>
              <p:nvPr/>
            </p:nvSpPr>
            <p:spPr bwMode="auto">
              <a:xfrm>
                <a:off x="2515184" y="3815255"/>
                <a:ext cx="92473" cy="58566"/>
              </a:xfrm>
              <a:custGeom>
                <a:avLst/>
                <a:gdLst>
                  <a:gd name="T0" fmla="*/ 29 w 30"/>
                  <a:gd name="T1" fmla="*/ 19 h 19"/>
                  <a:gd name="T2" fmla="*/ 0 w 30"/>
                  <a:gd name="T3" fmla="*/ 3 h 19"/>
                  <a:gd name="T4" fmla="*/ 1 w 30"/>
                  <a:gd name="T5" fmla="*/ 0 h 19"/>
                  <a:gd name="T6" fmla="*/ 30 w 30"/>
                  <a:gd name="T7" fmla="*/ 16 h 19"/>
                  <a:gd name="T8" fmla="*/ 29 w 30"/>
                  <a:gd name="T9" fmla="*/ 19 h 19"/>
                </a:gdLst>
                <a:ahLst/>
                <a:cxnLst>
                  <a:cxn ang="0">
                    <a:pos x="T0" y="T1"/>
                  </a:cxn>
                  <a:cxn ang="0">
                    <a:pos x="T2" y="T3"/>
                  </a:cxn>
                  <a:cxn ang="0">
                    <a:pos x="T4" y="T5"/>
                  </a:cxn>
                  <a:cxn ang="0">
                    <a:pos x="T6" y="T7"/>
                  </a:cxn>
                  <a:cxn ang="0">
                    <a:pos x="T8" y="T9"/>
                  </a:cxn>
                </a:cxnLst>
                <a:rect l="0" t="0" r="r" b="b"/>
                <a:pathLst>
                  <a:path w="30" h="19">
                    <a:moveTo>
                      <a:pt x="29" y="19"/>
                    </a:moveTo>
                    <a:lnTo>
                      <a:pt x="0" y="3"/>
                    </a:lnTo>
                    <a:lnTo>
                      <a:pt x="1" y="0"/>
                    </a:lnTo>
                    <a:lnTo>
                      <a:pt x="30" y="16"/>
                    </a:lnTo>
                    <a:lnTo>
                      <a:pt x="29" y="19"/>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3" name="Freeform 157">
                <a:extLst>
                  <a:ext uri="{FF2B5EF4-FFF2-40B4-BE49-F238E27FC236}">
                    <a16:creationId xmlns:a16="http://schemas.microsoft.com/office/drawing/2014/main" id="{EA943FA0-EE2F-4B5B-BF4E-3B314E6046B0}"/>
                  </a:ext>
                </a:extLst>
              </p:cNvPr>
              <p:cNvSpPr>
                <a:spLocks/>
              </p:cNvSpPr>
              <p:nvPr/>
            </p:nvSpPr>
            <p:spPr bwMode="auto">
              <a:xfrm>
                <a:off x="2422711" y="3981707"/>
                <a:ext cx="95555" cy="58566"/>
              </a:xfrm>
              <a:custGeom>
                <a:avLst/>
                <a:gdLst>
                  <a:gd name="T0" fmla="*/ 29 w 31"/>
                  <a:gd name="T1" fmla="*/ 19 h 19"/>
                  <a:gd name="T2" fmla="*/ 0 w 31"/>
                  <a:gd name="T3" fmla="*/ 3 h 19"/>
                  <a:gd name="T4" fmla="*/ 2 w 31"/>
                  <a:gd name="T5" fmla="*/ 0 h 19"/>
                  <a:gd name="T6" fmla="*/ 31 w 31"/>
                  <a:gd name="T7" fmla="*/ 17 h 19"/>
                  <a:gd name="T8" fmla="*/ 29 w 31"/>
                  <a:gd name="T9" fmla="*/ 19 h 19"/>
                </a:gdLst>
                <a:ahLst/>
                <a:cxnLst>
                  <a:cxn ang="0">
                    <a:pos x="T0" y="T1"/>
                  </a:cxn>
                  <a:cxn ang="0">
                    <a:pos x="T2" y="T3"/>
                  </a:cxn>
                  <a:cxn ang="0">
                    <a:pos x="T4" y="T5"/>
                  </a:cxn>
                  <a:cxn ang="0">
                    <a:pos x="T6" y="T7"/>
                  </a:cxn>
                  <a:cxn ang="0">
                    <a:pos x="T8" y="T9"/>
                  </a:cxn>
                </a:cxnLst>
                <a:rect l="0" t="0" r="r" b="b"/>
                <a:pathLst>
                  <a:path w="31" h="19">
                    <a:moveTo>
                      <a:pt x="29" y="19"/>
                    </a:moveTo>
                    <a:lnTo>
                      <a:pt x="0" y="3"/>
                    </a:lnTo>
                    <a:lnTo>
                      <a:pt x="2" y="0"/>
                    </a:lnTo>
                    <a:lnTo>
                      <a:pt x="31" y="17"/>
                    </a:lnTo>
                    <a:lnTo>
                      <a:pt x="29" y="19"/>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4" name="Freeform 158">
                <a:extLst>
                  <a:ext uri="{FF2B5EF4-FFF2-40B4-BE49-F238E27FC236}">
                    <a16:creationId xmlns:a16="http://schemas.microsoft.com/office/drawing/2014/main" id="{AC2F55CA-F37E-45D0-8665-7CF738197EEC}"/>
                  </a:ext>
                </a:extLst>
              </p:cNvPr>
              <p:cNvSpPr>
                <a:spLocks/>
              </p:cNvSpPr>
              <p:nvPr/>
            </p:nvSpPr>
            <p:spPr bwMode="auto">
              <a:xfrm>
                <a:off x="2546008" y="3793678"/>
                <a:ext cx="61649" cy="40072"/>
              </a:xfrm>
              <a:custGeom>
                <a:avLst/>
                <a:gdLst>
                  <a:gd name="T0" fmla="*/ 19 w 20"/>
                  <a:gd name="T1" fmla="*/ 13 h 13"/>
                  <a:gd name="T2" fmla="*/ 0 w 20"/>
                  <a:gd name="T3" fmla="*/ 3 h 13"/>
                  <a:gd name="T4" fmla="*/ 2 w 20"/>
                  <a:gd name="T5" fmla="*/ 0 h 13"/>
                  <a:gd name="T6" fmla="*/ 20 w 20"/>
                  <a:gd name="T7" fmla="*/ 10 h 13"/>
                  <a:gd name="T8" fmla="*/ 19 w 20"/>
                  <a:gd name="T9" fmla="*/ 13 h 13"/>
                </a:gdLst>
                <a:ahLst/>
                <a:cxnLst>
                  <a:cxn ang="0">
                    <a:pos x="T0" y="T1"/>
                  </a:cxn>
                  <a:cxn ang="0">
                    <a:pos x="T2" y="T3"/>
                  </a:cxn>
                  <a:cxn ang="0">
                    <a:pos x="T4" y="T5"/>
                  </a:cxn>
                  <a:cxn ang="0">
                    <a:pos x="T6" y="T7"/>
                  </a:cxn>
                  <a:cxn ang="0">
                    <a:pos x="T8" y="T9"/>
                  </a:cxn>
                </a:cxnLst>
                <a:rect l="0" t="0" r="r" b="b"/>
                <a:pathLst>
                  <a:path w="20" h="13">
                    <a:moveTo>
                      <a:pt x="19" y="13"/>
                    </a:moveTo>
                    <a:lnTo>
                      <a:pt x="0" y="3"/>
                    </a:lnTo>
                    <a:lnTo>
                      <a:pt x="2" y="0"/>
                    </a:lnTo>
                    <a:lnTo>
                      <a:pt x="20" y="10"/>
                    </a:lnTo>
                    <a:lnTo>
                      <a:pt x="19" y="13"/>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5" name="Freeform 159">
                <a:extLst>
                  <a:ext uri="{FF2B5EF4-FFF2-40B4-BE49-F238E27FC236}">
                    <a16:creationId xmlns:a16="http://schemas.microsoft.com/office/drawing/2014/main" id="{640C5700-C4C7-4AA2-B67F-8C7A14FCF3C8}"/>
                  </a:ext>
                </a:extLst>
              </p:cNvPr>
              <p:cNvSpPr>
                <a:spLocks/>
              </p:cNvSpPr>
              <p:nvPr/>
            </p:nvSpPr>
            <p:spPr bwMode="auto">
              <a:xfrm>
                <a:off x="2428876" y="4015614"/>
                <a:ext cx="61649" cy="40072"/>
              </a:xfrm>
              <a:custGeom>
                <a:avLst/>
                <a:gdLst>
                  <a:gd name="T0" fmla="*/ 18 w 20"/>
                  <a:gd name="T1" fmla="*/ 13 h 13"/>
                  <a:gd name="T2" fmla="*/ 0 w 20"/>
                  <a:gd name="T3" fmla="*/ 2 h 13"/>
                  <a:gd name="T4" fmla="*/ 1 w 20"/>
                  <a:gd name="T5" fmla="*/ 0 h 13"/>
                  <a:gd name="T6" fmla="*/ 20 w 20"/>
                  <a:gd name="T7" fmla="*/ 10 h 13"/>
                  <a:gd name="T8" fmla="*/ 18 w 20"/>
                  <a:gd name="T9" fmla="*/ 13 h 13"/>
                </a:gdLst>
                <a:ahLst/>
                <a:cxnLst>
                  <a:cxn ang="0">
                    <a:pos x="T0" y="T1"/>
                  </a:cxn>
                  <a:cxn ang="0">
                    <a:pos x="T2" y="T3"/>
                  </a:cxn>
                  <a:cxn ang="0">
                    <a:pos x="T4" y="T5"/>
                  </a:cxn>
                  <a:cxn ang="0">
                    <a:pos x="T6" y="T7"/>
                  </a:cxn>
                  <a:cxn ang="0">
                    <a:pos x="T8" y="T9"/>
                  </a:cxn>
                </a:cxnLst>
                <a:rect l="0" t="0" r="r" b="b"/>
                <a:pathLst>
                  <a:path w="20" h="13">
                    <a:moveTo>
                      <a:pt x="18" y="13"/>
                    </a:moveTo>
                    <a:lnTo>
                      <a:pt x="0" y="2"/>
                    </a:lnTo>
                    <a:lnTo>
                      <a:pt x="1" y="0"/>
                    </a:lnTo>
                    <a:lnTo>
                      <a:pt x="20" y="10"/>
                    </a:lnTo>
                    <a:lnTo>
                      <a:pt x="18" y="13"/>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6" name="Freeform 160">
                <a:extLst>
                  <a:ext uri="{FF2B5EF4-FFF2-40B4-BE49-F238E27FC236}">
                    <a16:creationId xmlns:a16="http://schemas.microsoft.com/office/drawing/2014/main" id="{3394D256-04F6-45BA-8794-0ED5B73C5D32}"/>
                  </a:ext>
                </a:extLst>
              </p:cNvPr>
              <p:cNvSpPr>
                <a:spLocks/>
              </p:cNvSpPr>
              <p:nvPr/>
            </p:nvSpPr>
            <p:spPr bwMode="auto">
              <a:xfrm>
                <a:off x="2367227" y="4046438"/>
                <a:ext cx="132545" cy="80143"/>
              </a:xfrm>
              <a:custGeom>
                <a:avLst/>
                <a:gdLst>
                  <a:gd name="T0" fmla="*/ 41 w 43"/>
                  <a:gd name="T1" fmla="*/ 26 h 26"/>
                  <a:gd name="T2" fmla="*/ 0 w 43"/>
                  <a:gd name="T3" fmla="*/ 3 h 26"/>
                  <a:gd name="T4" fmla="*/ 2 w 43"/>
                  <a:gd name="T5" fmla="*/ 0 h 26"/>
                  <a:gd name="T6" fmla="*/ 43 w 43"/>
                  <a:gd name="T7" fmla="*/ 23 h 26"/>
                  <a:gd name="T8" fmla="*/ 41 w 43"/>
                  <a:gd name="T9" fmla="*/ 26 h 26"/>
                </a:gdLst>
                <a:ahLst/>
                <a:cxnLst>
                  <a:cxn ang="0">
                    <a:pos x="T0" y="T1"/>
                  </a:cxn>
                  <a:cxn ang="0">
                    <a:pos x="T2" y="T3"/>
                  </a:cxn>
                  <a:cxn ang="0">
                    <a:pos x="T4" y="T5"/>
                  </a:cxn>
                  <a:cxn ang="0">
                    <a:pos x="T6" y="T7"/>
                  </a:cxn>
                  <a:cxn ang="0">
                    <a:pos x="T8" y="T9"/>
                  </a:cxn>
                </a:cxnLst>
                <a:rect l="0" t="0" r="r" b="b"/>
                <a:pathLst>
                  <a:path w="43" h="26">
                    <a:moveTo>
                      <a:pt x="41" y="26"/>
                    </a:moveTo>
                    <a:lnTo>
                      <a:pt x="0" y="3"/>
                    </a:lnTo>
                    <a:lnTo>
                      <a:pt x="2" y="0"/>
                    </a:lnTo>
                    <a:lnTo>
                      <a:pt x="43" y="23"/>
                    </a:lnTo>
                    <a:lnTo>
                      <a:pt x="41" y="26"/>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7" name="Freeform 161">
                <a:extLst>
                  <a:ext uri="{FF2B5EF4-FFF2-40B4-BE49-F238E27FC236}">
                    <a16:creationId xmlns:a16="http://schemas.microsoft.com/office/drawing/2014/main" id="{18260B4E-1F3C-4001-B975-7172D02CE2A0}"/>
                  </a:ext>
                </a:extLst>
              </p:cNvPr>
              <p:cNvSpPr>
                <a:spLocks noEditPoints="1"/>
              </p:cNvSpPr>
              <p:nvPr/>
            </p:nvSpPr>
            <p:spPr bwMode="auto">
              <a:xfrm>
                <a:off x="2542926" y="3799843"/>
                <a:ext cx="52401" cy="55484"/>
              </a:xfrm>
              <a:custGeom>
                <a:avLst/>
                <a:gdLst>
                  <a:gd name="T0" fmla="*/ 29 w 47"/>
                  <a:gd name="T1" fmla="*/ 47 h 47"/>
                  <a:gd name="T2" fmla="*/ 27 w 47"/>
                  <a:gd name="T3" fmla="*/ 47 h 47"/>
                  <a:gd name="T4" fmla="*/ 3 w 47"/>
                  <a:gd name="T5" fmla="*/ 33 h 47"/>
                  <a:gd name="T6" fmla="*/ 2 w 47"/>
                  <a:gd name="T7" fmla="*/ 28 h 47"/>
                  <a:gd name="T8" fmla="*/ 15 w 47"/>
                  <a:gd name="T9" fmla="*/ 3 h 47"/>
                  <a:gd name="T10" fmla="*/ 18 w 47"/>
                  <a:gd name="T11" fmla="*/ 1 h 47"/>
                  <a:gd name="T12" fmla="*/ 21 w 47"/>
                  <a:gd name="T13" fmla="*/ 1 h 47"/>
                  <a:gd name="T14" fmla="*/ 45 w 47"/>
                  <a:gd name="T15" fmla="*/ 14 h 47"/>
                  <a:gd name="T16" fmla="*/ 46 w 47"/>
                  <a:gd name="T17" fmla="*/ 20 h 47"/>
                  <a:gd name="T18" fmla="*/ 32 w 47"/>
                  <a:gd name="T19" fmla="*/ 45 h 47"/>
                  <a:gd name="T20" fmla="*/ 30 w 47"/>
                  <a:gd name="T21" fmla="*/ 47 h 47"/>
                  <a:gd name="T22" fmla="*/ 29 w 47"/>
                  <a:gd name="T23" fmla="*/ 47 h 47"/>
                  <a:gd name="T24" fmla="*/ 10 w 47"/>
                  <a:gd name="T25" fmla="*/ 28 h 47"/>
                  <a:gd name="T26" fmla="*/ 27 w 47"/>
                  <a:gd name="T27" fmla="*/ 38 h 47"/>
                  <a:gd name="T28" fmla="*/ 37 w 47"/>
                  <a:gd name="T29" fmla="*/ 19 h 47"/>
                  <a:gd name="T30" fmla="*/ 21 w 47"/>
                  <a:gd name="T31" fmla="*/ 10 h 47"/>
                  <a:gd name="T32" fmla="*/ 10 w 47"/>
                  <a:gd name="T33"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7">
                    <a:moveTo>
                      <a:pt x="29" y="47"/>
                    </a:moveTo>
                    <a:cubicBezTo>
                      <a:pt x="28" y="47"/>
                      <a:pt x="28" y="47"/>
                      <a:pt x="27" y="47"/>
                    </a:cubicBezTo>
                    <a:cubicBezTo>
                      <a:pt x="3" y="33"/>
                      <a:pt x="3" y="33"/>
                      <a:pt x="3" y="33"/>
                    </a:cubicBezTo>
                    <a:cubicBezTo>
                      <a:pt x="1" y="32"/>
                      <a:pt x="0" y="30"/>
                      <a:pt x="2" y="28"/>
                    </a:cubicBezTo>
                    <a:cubicBezTo>
                      <a:pt x="15" y="3"/>
                      <a:pt x="15" y="3"/>
                      <a:pt x="15" y="3"/>
                    </a:cubicBezTo>
                    <a:cubicBezTo>
                      <a:pt x="16" y="2"/>
                      <a:pt x="17" y="1"/>
                      <a:pt x="18" y="1"/>
                    </a:cubicBezTo>
                    <a:cubicBezTo>
                      <a:pt x="19" y="0"/>
                      <a:pt x="20" y="1"/>
                      <a:pt x="21" y="1"/>
                    </a:cubicBezTo>
                    <a:cubicBezTo>
                      <a:pt x="45" y="14"/>
                      <a:pt x="45" y="14"/>
                      <a:pt x="45" y="14"/>
                    </a:cubicBezTo>
                    <a:cubicBezTo>
                      <a:pt x="47" y="15"/>
                      <a:pt x="47" y="18"/>
                      <a:pt x="46" y="20"/>
                    </a:cubicBezTo>
                    <a:cubicBezTo>
                      <a:pt x="32" y="45"/>
                      <a:pt x="32" y="45"/>
                      <a:pt x="32" y="45"/>
                    </a:cubicBezTo>
                    <a:cubicBezTo>
                      <a:pt x="32" y="46"/>
                      <a:pt x="31" y="47"/>
                      <a:pt x="30" y="47"/>
                    </a:cubicBezTo>
                    <a:cubicBezTo>
                      <a:pt x="30" y="47"/>
                      <a:pt x="29" y="47"/>
                      <a:pt x="29" y="47"/>
                    </a:cubicBezTo>
                    <a:close/>
                    <a:moveTo>
                      <a:pt x="10" y="28"/>
                    </a:moveTo>
                    <a:cubicBezTo>
                      <a:pt x="27" y="38"/>
                      <a:pt x="27" y="38"/>
                      <a:pt x="27" y="38"/>
                    </a:cubicBezTo>
                    <a:cubicBezTo>
                      <a:pt x="37" y="19"/>
                      <a:pt x="37" y="19"/>
                      <a:pt x="37" y="19"/>
                    </a:cubicBezTo>
                    <a:cubicBezTo>
                      <a:pt x="21" y="10"/>
                      <a:pt x="21" y="10"/>
                      <a:pt x="21" y="10"/>
                    </a:cubicBezTo>
                    <a:lnTo>
                      <a:pt x="10" y="28"/>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8" name="Freeform 162">
                <a:extLst>
                  <a:ext uri="{FF2B5EF4-FFF2-40B4-BE49-F238E27FC236}">
                    <a16:creationId xmlns:a16="http://schemas.microsoft.com/office/drawing/2014/main" id="{697566E3-D594-400A-A5B9-B2C599641351}"/>
                  </a:ext>
                </a:extLst>
              </p:cNvPr>
              <p:cNvSpPr>
                <a:spLocks noEditPoints="1"/>
              </p:cNvSpPr>
              <p:nvPr/>
            </p:nvSpPr>
            <p:spPr bwMode="auto">
              <a:xfrm>
                <a:off x="2438123" y="4000201"/>
                <a:ext cx="52401" cy="46237"/>
              </a:xfrm>
              <a:custGeom>
                <a:avLst/>
                <a:gdLst>
                  <a:gd name="T0" fmla="*/ 29 w 44"/>
                  <a:gd name="T1" fmla="*/ 41 h 41"/>
                  <a:gd name="T2" fmla="*/ 27 w 44"/>
                  <a:gd name="T3" fmla="*/ 40 h 41"/>
                  <a:gd name="T4" fmla="*/ 3 w 44"/>
                  <a:gd name="T5" fmla="*/ 27 h 41"/>
                  <a:gd name="T6" fmla="*/ 1 w 44"/>
                  <a:gd name="T7" fmla="*/ 22 h 41"/>
                  <a:gd name="T8" fmla="*/ 12 w 44"/>
                  <a:gd name="T9" fmla="*/ 3 h 41"/>
                  <a:gd name="T10" fmla="*/ 14 w 44"/>
                  <a:gd name="T11" fmla="*/ 1 h 41"/>
                  <a:gd name="T12" fmla="*/ 17 w 44"/>
                  <a:gd name="T13" fmla="*/ 1 h 41"/>
                  <a:gd name="T14" fmla="*/ 41 w 44"/>
                  <a:gd name="T15" fmla="*/ 14 h 41"/>
                  <a:gd name="T16" fmla="*/ 43 w 44"/>
                  <a:gd name="T17" fmla="*/ 20 h 41"/>
                  <a:gd name="T18" fmla="*/ 32 w 44"/>
                  <a:gd name="T19" fmla="*/ 39 h 41"/>
                  <a:gd name="T20" fmla="*/ 30 w 44"/>
                  <a:gd name="T21" fmla="*/ 41 h 41"/>
                  <a:gd name="T22" fmla="*/ 29 w 44"/>
                  <a:gd name="T23" fmla="*/ 41 h 41"/>
                  <a:gd name="T24" fmla="*/ 10 w 44"/>
                  <a:gd name="T25" fmla="*/ 22 h 41"/>
                  <a:gd name="T26" fmla="*/ 27 w 44"/>
                  <a:gd name="T27" fmla="*/ 31 h 41"/>
                  <a:gd name="T28" fmla="*/ 34 w 44"/>
                  <a:gd name="T29" fmla="*/ 19 h 41"/>
                  <a:gd name="T30" fmla="*/ 17 w 44"/>
                  <a:gd name="T31" fmla="*/ 10 h 41"/>
                  <a:gd name="T32" fmla="*/ 10 w 44"/>
                  <a:gd name="T3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41">
                    <a:moveTo>
                      <a:pt x="29" y="41"/>
                    </a:moveTo>
                    <a:cubicBezTo>
                      <a:pt x="28" y="41"/>
                      <a:pt x="27" y="41"/>
                      <a:pt x="27" y="40"/>
                    </a:cubicBezTo>
                    <a:cubicBezTo>
                      <a:pt x="3" y="27"/>
                      <a:pt x="3" y="27"/>
                      <a:pt x="3" y="27"/>
                    </a:cubicBezTo>
                    <a:cubicBezTo>
                      <a:pt x="1" y="26"/>
                      <a:pt x="0" y="24"/>
                      <a:pt x="1" y="22"/>
                    </a:cubicBezTo>
                    <a:cubicBezTo>
                      <a:pt x="12" y="3"/>
                      <a:pt x="12" y="3"/>
                      <a:pt x="12" y="3"/>
                    </a:cubicBezTo>
                    <a:cubicBezTo>
                      <a:pt x="12" y="2"/>
                      <a:pt x="13" y="1"/>
                      <a:pt x="14" y="1"/>
                    </a:cubicBezTo>
                    <a:cubicBezTo>
                      <a:pt x="15" y="0"/>
                      <a:pt x="16" y="1"/>
                      <a:pt x="17" y="1"/>
                    </a:cubicBezTo>
                    <a:cubicBezTo>
                      <a:pt x="41" y="14"/>
                      <a:pt x="41" y="14"/>
                      <a:pt x="41" y="14"/>
                    </a:cubicBezTo>
                    <a:cubicBezTo>
                      <a:pt x="43" y="15"/>
                      <a:pt x="44" y="18"/>
                      <a:pt x="43" y="20"/>
                    </a:cubicBezTo>
                    <a:cubicBezTo>
                      <a:pt x="32" y="39"/>
                      <a:pt x="32" y="39"/>
                      <a:pt x="32" y="39"/>
                    </a:cubicBezTo>
                    <a:cubicBezTo>
                      <a:pt x="32" y="40"/>
                      <a:pt x="31" y="40"/>
                      <a:pt x="30" y="41"/>
                    </a:cubicBezTo>
                    <a:cubicBezTo>
                      <a:pt x="29" y="41"/>
                      <a:pt x="29" y="41"/>
                      <a:pt x="29" y="41"/>
                    </a:cubicBezTo>
                    <a:close/>
                    <a:moveTo>
                      <a:pt x="10" y="22"/>
                    </a:moveTo>
                    <a:cubicBezTo>
                      <a:pt x="27" y="31"/>
                      <a:pt x="27" y="31"/>
                      <a:pt x="27" y="31"/>
                    </a:cubicBezTo>
                    <a:cubicBezTo>
                      <a:pt x="34" y="19"/>
                      <a:pt x="34" y="19"/>
                      <a:pt x="34" y="19"/>
                    </a:cubicBezTo>
                    <a:cubicBezTo>
                      <a:pt x="17" y="10"/>
                      <a:pt x="17" y="10"/>
                      <a:pt x="17" y="10"/>
                    </a:cubicBezTo>
                    <a:lnTo>
                      <a:pt x="10" y="22"/>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29" name="Freeform 163">
                <a:extLst>
                  <a:ext uri="{FF2B5EF4-FFF2-40B4-BE49-F238E27FC236}">
                    <a16:creationId xmlns:a16="http://schemas.microsoft.com/office/drawing/2014/main" id="{2776C646-14F5-42F3-BEEC-1F9C09985B4B}"/>
                  </a:ext>
                </a:extLst>
              </p:cNvPr>
              <p:cNvSpPr>
                <a:spLocks noEditPoints="1"/>
              </p:cNvSpPr>
              <p:nvPr/>
            </p:nvSpPr>
            <p:spPr bwMode="auto">
              <a:xfrm>
                <a:off x="2481277" y="4092674"/>
                <a:ext cx="104803" cy="61649"/>
              </a:xfrm>
              <a:custGeom>
                <a:avLst/>
                <a:gdLst>
                  <a:gd name="T0" fmla="*/ 87 w 91"/>
                  <a:gd name="T1" fmla="*/ 52 h 52"/>
                  <a:gd name="T2" fmla="*/ 4 w 91"/>
                  <a:gd name="T3" fmla="*/ 52 h 52"/>
                  <a:gd name="T4" fmla="*/ 0 w 91"/>
                  <a:gd name="T5" fmla="*/ 50 h 52"/>
                  <a:gd name="T6" fmla="*/ 0 w 91"/>
                  <a:gd name="T7" fmla="*/ 46 h 52"/>
                  <a:gd name="T8" fmla="*/ 18 w 91"/>
                  <a:gd name="T9" fmla="*/ 9 h 52"/>
                  <a:gd name="T10" fmla="*/ 27 w 91"/>
                  <a:gd name="T11" fmla="*/ 0 h 52"/>
                  <a:gd name="T12" fmla="*/ 64 w 91"/>
                  <a:gd name="T13" fmla="*/ 0 h 52"/>
                  <a:gd name="T14" fmla="*/ 73 w 91"/>
                  <a:gd name="T15" fmla="*/ 9 h 52"/>
                  <a:gd name="T16" fmla="*/ 91 w 91"/>
                  <a:gd name="T17" fmla="*/ 46 h 52"/>
                  <a:gd name="T18" fmla="*/ 91 w 91"/>
                  <a:gd name="T19" fmla="*/ 50 h 52"/>
                  <a:gd name="T20" fmla="*/ 87 w 91"/>
                  <a:gd name="T21" fmla="*/ 52 h 52"/>
                  <a:gd name="T22" fmla="*/ 10 w 91"/>
                  <a:gd name="T23" fmla="*/ 44 h 52"/>
                  <a:gd name="T24" fmla="*/ 81 w 91"/>
                  <a:gd name="T25" fmla="*/ 44 h 52"/>
                  <a:gd name="T26" fmla="*/ 66 w 91"/>
                  <a:gd name="T27" fmla="*/ 12 h 52"/>
                  <a:gd name="T28" fmla="*/ 65 w 91"/>
                  <a:gd name="T29" fmla="*/ 10 h 52"/>
                  <a:gd name="T30" fmla="*/ 64 w 91"/>
                  <a:gd name="T31" fmla="*/ 8 h 52"/>
                  <a:gd name="T32" fmla="*/ 27 w 91"/>
                  <a:gd name="T33" fmla="*/ 8 h 52"/>
                  <a:gd name="T34" fmla="*/ 26 w 91"/>
                  <a:gd name="T35" fmla="*/ 10 h 52"/>
                  <a:gd name="T36" fmla="*/ 25 w 91"/>
                  <a:gd name="T37" fmla="*/ 12 h 52"/>
                  <a:gd name="T38" fmla="*/ 10 w 91"/>
                  <a:gd name="T39"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52">
                    <a:moveTo>
                      <a:pt x="87" y="52"/>
                    </a:moveTo>
                    <a:cubicBezTo>
                      <a:pt x="4" y="52"/>
                      <a:pt x="4" y="52"/>
                      <a:pt x="4" y="52"/>
                    </a:cubicBezTo>
                    <a:cubicBezTo>
                      <a:pt x="2" y="52"/>
                      <a:pt x="1" y="51"/>
                      <a:pt x="0" y="50"/>
                    </a:cubicBezTo>
                    <a:cubicBezTo>
                      <a:pt x="0" y="49"/>
                      <a:pt x="0" y="47"/>
                      <a:pt x="0" y="46"/>
                    </a:cubicBezTo>
                    <a:cubicBezTo>
                      <a:pt x="18" y="9"/>
                      <a:pt x="18" y="9"/>
                      <a:pt x="18" y="9"/>
                    </a:cubicBezTo>
                    <a:cubicBezTo>
                      <a:pt x="18" y="4"/>
                      <a:pt x="22" y="0"/>
                      <a:pt x="27" y="0"/>
                    </a:cubicBezTo>
                    <a:cubicBezTo>
                      <a:pt x="64" y="0"/>
                      <a:pt x="64" y="0"/>
                      <a:pt x="64" y="0"/>
                    </a:cubicBezTo>
                    <a:cubicBezTo>
                      <a:pt x="69" y="0"/>
                      <a:pt x="73" y="4"/>
                      <a:pt x="73" y="9"/>
                    </a:cubicBezTo>
                    <a:cubicBezTo>
                      <a:pt x="91" y="46"/>
                      <a:pt x="91" y="46"/>
                      <a:pt x="91" y="46"/>
                    </a:cubicBezTo>
                    <a:cubicBezTo>
                      <a:pt x="91" y="47"/>
                      <a:pt x="91" y="49"/>
                      <a:pt x="91" y="50"/>
                    </a:cubicBezTo>
                    <a:cubicBezTo>
                      <a:pt x="90" y="51"/>
                      <a:pt x="89" y="52"/>
                      <a:pt x="87" y="52"/>
                    </a:cubicBezTo>
                    <a:close/>
                    <a:moveTo>
                      <a:pt x="10" y="44"/>
                    </a:moveTo>
                    <a:cubicBezTo>
                      <a:pt x="81" y="44"/>
                      <a:pt x="81" y="44"/>
                      <a:pt x="81" y="44"/>
                    </a:cubicBezTo>
                    <a:cubicBezTo>
                      <a:pt x="66" y="12"/>
                      <a:pt x="66" y="12"/>
                      <a:pt x="66" y="12"/>
                    </a:cubicBezTo>
                    <a:cubicBezTo>
                      <a:pt x="66" y="11"/>
                      <a:pt x="65" y="11"/>
                      <a:pt x="65" y="10"/>
                    </a:cubicBezTo>
                    <a:cubicBezTo>
                      <a:pt x="65" y="9"/>
                      <a:pt x="65" y="8"/>
                      <a:pt x="64" y="8"/>
                    </a:cubicBezTo>
                    <a:cubicBezTo>
                      <a:pt x="27" y="8"/>
                      <a:pt x="27" y="8"/>
                      <a:pt x="27" y="8"/>
                    </a:cubicBezTo>
                    <a:cubicBezTo>
                      <a:pt x="26" y="8"/>
                      <a:pt x="26" y="9"/>
                      <a:pt x="26" y="10"/>
                    </a:cubicBezTo>
                    <a:cubicBezTo>
                      <a:pt x="26" y="11"/>
                      <a:pt x="25" y="11"/>
                      <a:pt x="25" y="12"/>
                    </a:cubicBezTo>
                    <a:lnTo>
                      <a:pt x="10" y="44"/>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0" name="Freeform 164">
                <a:extLst>
                  <a:ext uri="{FF2B5EF4-FFF2-40B4-BE49-F238E27FC236}">
                    <a16:creationId xmlns:a16="http://schemas.microsoft.com/office/drawing/2014/main" id="{B2678262-27AA-4E84-A8E1-9AEA526E8E05}"/>
                  </a:ext>
                </a:extLst>
              </p:cNvPr>
              <p:cNvSpPr>
                <a:spLocks noEditPoints="1"/>
              </p:cNvSpPr>
              <p:nvPr/>
            </p:nvSpPr>
            <p:spPr bwMode="auto">
              <a:xfrm>
                <a:off x="2527514" y="3916976"/>
                <a:ext cx="43154" cy="46237"/>
              </a:xfrm>
              <a:custGeom>
                <a:avLst/>
                <a:gdLst>
                  <a:gd name="T0" fmla="*/ 19 w 38"/>
                  <a:gd name="T1" fmla="*/ 39 h 39"/>
                  <a:gd name="T2" fmla="*/ 0 w 38"/>
                  <a:gd name="T3" fmla="*/ 19 h 39"/>
                  <a:gd name="T4" fmla="*/ 19 w 38"/>
                  <a:gd name="T5" fmla="*/ 0 h 39"/>
                  <a:gd name="T6" fmla="*/ 38 w 38"/>
                  <a:gd name="T7" fmla="*/ 19 h 39"/>
                  <a:gd name="T8" fmla="*/ 19 w 38"/>
                  <a:gd name="T9" fmla="*/ 39 h 39"/>
                  <a:gd name="T10" fmla="*/ 19 w 38"/>
                  <a:gd name="T11" fmla="*/ 8 h 39"/>
                  <a:gd name="T12" fmla="*/ 8 w 38"/>
                  <a:gd name="T13" fmla="*/ 19 h 39"/>
                  <a:gd name="T14" fmla="*/ 19 w 38"/>
                  <a:gd name="T15" fmla="*/ 31 h 39"/>
                  <a:gd name="T16" fmla="*/ 30 w 38"/>
                  <a:gd name="T17" fmla="*/ 19 h 39"/>
                  <a:gd name="T18" fmla="*/ 19 w 38"/>
                  <a:gd name="T1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19" y="39"/>
                    </a:moveTo>
                    <a:cubicBezTo>
                      <a:pt x="8" y="39"/>
                      <a:pt x="0" y="30"/>
                      <a:pt x="0" y="19"/>
                    </a:cubicBezTo>
                    <a:cubicBezTo>
                      <a:pt x="0" y="9"/>
                      <a:pt x="8" y="0"/>
                      <a:pt x="19" y="0"/>
                    </a:cubicBezTo>
                    <a:cubicBezTo>
                      <a:pt x="30" y="0"/>
                      <a:pt x="38" y="9"/>
                      <a:pt x="38" y="19"/>
                    </a:cubicBezTo>
                    <a:cubicBezTo>
                      <a:pt x="38" y="30"/>
                      <a:pt x="30" y="39"/>
                      <a:pt x="19" y="39"/>
                    </a:cubicBezTo>
                    <a:close/>
                    <a:moveTo>
                      <a:pt x="19" y="8"/>
                    </a:moveTo>
                    <a:cubicBezTo>
                      <a:pt x="13" y="8"/>
                      <a:pt x="8" y="13"/>
                      <a:pt x="8" y="19"/>
                    </a:cubicBezTo>
                    <a:cubicBezTo>
                      <a:pt x="8" y="26"/>
                      <a:pt x="13" y="31"/>
                      <a:pt x="19" y="31"/>
                    </a:cubicBezTo>
                    <a:cubicBezTo>
                      <a:pt x="25" y="31"/>
                      <a:pt x="30" y="26"/>
                      <a:pt x="30" y="19"/>
                    </a:cubicBezTo>
                    <a:cubicBezTo>
                      <a:pt x="30" y="13"/>
                      <a:pt x="25" y="8"/>
                      <a:pt x="19" y="8"/>
                    </a:cubicBez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1" name="Freeform 165">
                <a:extLst>
                  <a:ext uri="{FF2B5EF4-FFF2-40B4-BE49-F238E27FC236}">
                    <a16:creationId xmlns:a16="http://schemas.microsoft.com/office/drawing/2014/main" id="{29F02082-0DDE-486F-8EC9-0194E0DB7B77}"/>
                  </a:ext>
                </a:extLst>
              </p:cNvPr>
              <p:cNvSpPr>
                <a:spLocks noEditPoints="1"/>
              </p:cNvSpPr>
              <p:nvPr/>
            </p:nvSpPr>
            <p:spPr bwMode="auto">
              <a:xfrm>
                <a:off x="2435041" y="3821420"/>
                <a:ext cx="163369" cy="212688"/>
              </a:xfrm>
              <a:custGeom>
                <a:avLst/>
                <a:gdLst>
                  <a:gd name="T0" fmla="*/ 56 w 141"/>
                  <a:gd name="T1" fmla="*/ 182 h 182"/>
                  <a:gd name="T2" fmla="*/ 54 w 141"/>
                  <a:gd name="T3" fmla="*/ 181 h 182"/>
                  <a:gd name="T4" fmla="*/ 2 w 141"/>
                  <a:gd name="T5" fmla="*/ 153 h 182"/>
                  <a:gd name="T6" fmla="*/ 1 w 141"/>
                  <a:gd name="T7" fmla="*/ 147 h 182"/>
                  <a:gd name="T8" fmla="*/ 81 w 141"/>
                  <a:gd name="T9" fmla="*/ 3 h 182"/>
                  <a:gd name="T10" fmla="*/ 83 w 141"/>
                  <a:gd name="T11" fmla="*/ 1 h 182"/>
                  <a:gd name="T12" fmla="*/ 86 w 141"/>
                  <a:gd name="T13" fmla="*/ 1 h 182"/>
                  <a:gd name="T14" fmla="*/ 138 w 141"/>
                  <a:gd name="T15" fmla="*/ 30 h 182"/>
                  <a:gd name="T16" fmla="*/ 140 w 141"/>
                  <a:gd name="T17" fmla="*/ 35 h 182"/>
                  <a:gd name="T18" fmla="*/ 109 w 141"/>
                  <a:gd name="T19" fmla="*/ 91 h 182"/>
                  <a:gd name="T20" fmla="*/ 104 w 141"/>
                  <a:gd name="T21" fmla="*/ 92 h 182"/>
                  <a:gd name="T22" fmla="*/ 99 w 141"/>
                  <a:gd name="T23" fmla="*/ 91 h 182"/>
                  <a:gd name="T24" fmla="*/ 88 w 141"/>
                  <a:gd name="T25" fmla="*/ 102 h 182"/>
                  <a:gd name="T26" fmla="*/ 93 w 141"/>
                  <a:gd name="T27" fmla="*/ 112 h 182"/>
                  <a:gd name="T28" fmla="*/ 94 w 141"/>
                  <a:gd name="T29" fmla="*/ 117 h 182"/>
                  <a:gd name="T30" fmla="*/ 59 w 141"/>
                  <a:gd name="T31" fmla="*/ 180 h 182"/>
                  <a:gd name="T32" fmla="*/ 57 w 141"/>
                  <a:gd name="T33" fmla="*/ 182 h 182"/>
                  <a:gd name="T34" fmla="*/ 56 w 141"/>
                  <a:gd name="T35" fmla="*/ 182 h 182"/>
                  <a:gd name="T36" fmla="*/ 10 w 141"/>
                  <a:gd name="T37" fmla="*/ 148 h 182"/>
                  <a:gd name="T38" fmla="*/ 54 w 141"/>
                  <a:gd name="T39" fmla="*/ 172 h 182"/>
                  <a:gd name="T40" fmla="*/ 85 w 141"/>
                  <a:gd name="T41" fmla="*/ 116 h 182"/>
                  <a:gd name="T42" fmla="*/ 80 w 141"/>
                  <a:gd name="T43" fmla="*/ 102 h 182"/>
                  <a:gd name="T44" fmla="*/ 99 w 141"/>
                  <a:gd name="T45" fmla="*/ 83 h 182"/>
                  <a:gd name="T46" fmla="*/ 104 w 141"/>
                  <a:gd name="T47" fmla="*/ 84 h 182"/>
                  <a:gd name="T48" fmla="*/ 131 w 141"/>
                  <a:gd name="T49" fmla="*/ 35 h 182"/>
                  <a:gd name="T50" fmla="*/ 86 w 141"/>
                  <a:gd name="T51" fmla="*/ 10 h 182"/>
                  <a:gd name="T52" fmla="*/ 10 w 141"/>
                  <a:gd name="T53" fmla="*/ 14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182">
                    <a:moveTo>
                      <a:pt x="56" y="182"/>
                    </a:moveTo>
                    <a:cubicBezTo>
                      <a:pt x="55" y="182"/>
                      <a:pt x="55" y="182"/>
                      <a:pt x="54" y="181"/>
                    </a:cubicBezTo>
                    <a:cubicBezTo>
                      <a:pt x="2" y="153"/>
                      <a:pt x="2" y="153"/>
                      <a:pt x="2" y="153"/>
                    </a:cubicBezTo>
                    <a:cubicBezTo>
                      <a:pt x="0" y="152"/>
                      <a:pt x="0" y="149"/>
                      <a:pt x="1" y="147"/>
                    </a:cubicBezTo>
                    <a:cubicBezTo>
                      <a:pt x="81" y="3"/>
                      <a:pt x="81" y="3"/>
                      <a:pt x="81" y="3"/>
                    </a:cubicBezTo>
                    <a:cubicBezTo>
                      <a:pt x="81" y="2"/>
                      <a:pt x="82" y="1"/>
                      <a:pt x="83" y="1"/>
                    </a:cubicBezTo>
                    <a:cubicBezTo>
                      <a:pt x="84" y="0"/>
                      <a:pt x="85" y="1"/>
                      <a:pt x="86" y="1"/>
                    </a:cubicBezTo>
                    <a:cubicBezTo>
                      <a:pt x="138" y="30"/>
                      <a:pt x="138" y="30"/>
                      <a:pt x="138" y="30"/>
                    </a:cubicBezTo>
                    <a:cubicBezTo>
                      <a:pt x="140" y="31"/>
                      <a:pt x="141" y="33"/>
                      <a:pt x="140" y="35"/>
                    </a:cubicBezTo>
                    <a:cubicBezTo>
                      <a:pt x="109" y="91"/>
                      <a:pt x="109" y="91"/>
                      <a:pt x="109" y="91"/>
                    </a:cubicBezTo>
                    <a:cubicBezTo>
                      <a:pt x="108" y="92"/>
                      <a:pt x="106" y="93"/>
                      <a:pt x="104" y="92"/>
                    </a:cubicBezTo>
                    <a:cubicBezTo>
                      <a:pt x="102" y="91"/>
                      <a:pt x="101" y="91"/>
                      <a:pt x="99" y="91"/>
                    </a:cubicBezTo>
                    <a:cubicBezTo>
                      <a:pt x="93" y="91"/>
                      <a:pt x="88" y="96"/>
                      <a:pt x="88" y="102"/>
                    </a:cubicBezTo>
                    <a:cubicBezTo>
                      <a:pt x="88" y="106"/>
                      <a:pt x="90" y="110"/>
                      <a:pt x="93" y="112"/>
                    </a:cubicBezTo>
                    <a:cubicBezTo>
                      <a:pt x="95" y="113"/>
                      <a:pt x="95" y="115"/>
                      <a:pt x="94" y="117"/>
                    </a:cubicBezTo>
                    <a:cubicBezTo>
                      <a:pt x="59" y="180"/>
                      <a:pt x="59" y="180"/>
                      <a:pt x="59" y="180"/>
                    </a:cubicBezTo>
                    <a:cubicBezTo>
                      <a:pt x="59" y="181"/>
                      <a:pt x="58" y="181"/>
                      <a:pt x="57" y="182"/>
                    </a:cubicBezTo>
                    <a:cubicBezTo>
                      <a:pt x="57" y="182"/>
                      <a:pt x="56" y="182"/>
                      <a:pt x="56" y="182"/>
                    </a:cubicBezTo>
                    <a:close/>
                    <a:moveTo>
                      <a:pt x="10" y="148"/>
                    </a:moveTo>
                    <a:cubicBezTo>
                      <a:pt x="54" y="172"/>
                      <a:pt x="54" y="172"/>
                      <a:pt x="54" y="172"/>
                    </a:cubicBezTo>
                    <a:cubicBezTo>
                      <a:pt x="85" y="116"/>
                      <a:pt x="85" y="116"/>
                      <a:pt x="85" y="116"/>
                    </a:cubicBezTo>
                    <a:cubicBezTo>
                      <a:pt x="82" y="113"/>
                      <a:pt x="80" y="108"/>
                      <a:pt x="80" y="102"/>
                    </a:cubicBezTo>
                    <a:cubicBezTo>
                      <a:pt x="80" y="92"/>
                      <a:pt x="88" y="83"/>
                      <a:pt x="99" y="83"/>
                    </a:cubicBezTo>
                    <a:cubicBezTo>
                      <a:pt x="100" y="83"/>
                      <a:pt x="102" y="83"/>
                      <a:pt x="104" y="84"/>
                    </a:cubicBezTo>
                    <a:cubicBezTo>
                      <a:pt x="131" y="35"/>
                      <a:pt x="131" y="35"/>
                      <a:pt x="131" y="35"/>
                    </a:cubicBezTo>
                    <a:cubicBezTo>
                      <a:pt x="86" y="10"/>
                      <a:pt x="86" y="10"/>
                      <a:pt x="86" y="10"/>
                    </a:cubicBezTo>
                    <a:lnTo>
                      <a:pt x="10" y="148"/>
                    </a:ln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2" name="Freeform 166">
                <a:extLst>
                  <a:ext uri="{FF2B5EF4-FFF2-40B4-BE49-F238E27FC236}">
                    <a16:creationId xmlns:a16="http://schemas.microsoft.com/office/drawing/2014/main" id="{C16A184E-5E18-496D-A46E-3EFFBB3BF22D}"/>
                  </a:ext>
                </a:extLst>
              </p:cNvPr>
              <p:cNvSpPr>
                <a:spLocks noEditPoints="1"/>
              </p:cNvSpPr>
              <p:nvPr/>
            </p:nvSpPr>
            <p:spPr bwMode="auto">
              <a:xfrm>
                <a:off x="2515184" y="3892316"/>
                <a:ext cx="123297" cy="249677"/>
              </a:xfrm>
              <a:custGeom>
                <a:avLst/>
                <a:gdLst>
                  <a:gd name="T0" fmla="*/ 51 w 105"/>
                  <a:gd name="T1" fmla="*/ 216 h 216"/>
                  <a:gd name="T2" fmla="*/ 50 w 105"/>
                  <a:gd name="T3" fmla="*/ 216 h 216"/>
                  <a:gd name="T4" fmla="*/ 48 w 105"/>
                  <a:gd name="T5" fmla="*/ 214 h 216"/>
                  <a:gd name="T6" fmla="*/ 35 w 105"/>
                  <a:gd name="T7" fmla="*/ 187 h 216"/>
                  <a:gd name="T8" fmla="*/ 34 w 105"/>
                  <a:gd name="T9" fmla="*/ 185 h 216"/>
                  <a:gd name="T10" fmla="*/ 34 w 105"/>
                  <a:gd name="T11" fmla="*/ 185 h 216"/>
                  <a:gd name="T12" fmla="*/ 36 w 105"/>
                  <a:gd name="T13" fmla="*/ 180 h 216"/>
                  <a:gd name="T14" fmla="*/ 60 w 105"/>
                  <a:gd name="T15" fmla="*/ 137 h 216"/>
                  <a:gd name="T16" fmla="*/ 8 w 105"/>
                  <a:gd name="T17" fmla="*/ 86 h 216"/>
                  <a:gd name="T18" fmla="*/ 6 w 105"/>
                  <a:gd name="T19" fmla="*/ 86 h 216"/>
                  <a:gd name="T20" fmla="*/ 5 w 105"/>
                  <a:gd name="T21" fmla="*/ 86 h 216"/>
                  <a:gd name="T22" fmla="*/ 1 w 105"/>
                  <a:gd name="T23" fmla="*/ 85 h 216"/>
                  <a:gd name="T24" fmla="*/ 1 w 105"/>
                  <a:gd name="T25" fmla="*/ 80 h 216"/>
                  <a:gd name="T26" fmla="*/ 16 w 105"/>
                  <a:gd name="T27" fmla="*/ 53 h 216"/>
                  <a:gd name="T28" fmla="*/ 19 w 105"/>
                  <a:gd name="T29" fmla="*/ 51 h 216"/>
                  <a:gd name="T30" fmla="*/ 22 w 105"/>
                  <a:gd name="T31" fmla="*/ 52 h 216"/>
                  <a:gd name="T32" fmla="*/ 28 w 105"/>
                  <a:gd name="T33" fmla="*/ 54 h 216"/>
                  <a:gd name="T34" fmla="*/ 39 w 105"/>
                  <a:gd name="T35" fmla="*/ 42 h 216"/>
                  <a:gd name="T36" fmla="*/ 33 w 105"/>
                  <a:gd name="T37" fmla="*/ 32 h 216"/>
                  <a:gd name="T38" fmla="*/ 31 w 105"/>
                  <a:gd name="T39" fmla="*/ 30 h 216"/>
                  <a:gd name="T40" fmla="*/ 31 w 105"/>
                  <a:gd name="T41" fmla="*/ 27 h 216"/>
                  <a:gd name="T42" fmla="*/ 44 w 105"/>
                  <a:gd name="T43" fmla="*/ 3 h 216"/>
                  <a:gd name="T44" fmla="*/ 49 w 105"/>
                  <a:gd name="T45" fmla="*/ 1 h 216"/>
                  <a:gd name="T46" fmla="*/ 105 w 105"/>
                  <a:gd name="T47" fmla="*/ 110 h 216"/>
                  <a:gd name="T48" fmla="*/ 53 w 105"/>
                  <a:gd name="T49" fmla="*/ 216 h 216"/>
                  <a:gd name="T50" fmla="*/ 51 w 105"/>
                  <a:gd name="T51" fmla="*/ 216 h 216"/>
                  <a:gd name="T52" fmla="*/ 43 w 105"/>
                  <a:gd name="T53" fmla="*/ 185 h 216"/>
                  <a:gd name="T54" fmla="*/ 53 w 105"/>
                  <a:gd name="T55" fmla="*/ 207 h 216"/>
                  <a:gd name="T56" fmla="*/ 97 w 105"/>
                  <a:gd name="T57" fmla="*/ 110 h 216"/>
                  <a:gd name="T58" fmla="*/ 49 w 105"/>
                  <a:gd name="T59" fmla="*/ 10 h 216"/>
                  <a:gd name="T60" fmla="*/ 40 w 105"/>
                  <a:gd name="T61" fmla="*/ 27 h 216"/>
                  <a:gd name="T62" fmla="*/ 47 w 105"/>
                  <a:gd name="T63" fmla="*/ 42 h 216"/>
                  <a:gd name="T64" fmla="*/ 28 w 105"/>
                  <a:gd name="T65" fmla="*/ 62 h 216"/>
                  <a:gd name="T66" fmla="*/ 21 w 105"/>
                  <a:gd name="T67" fmla="*/ 61 h 216"/>
                  <a:gd name="T68" fmla="*/ 11 w 105"/>
                  <a:gd name="T69" fmla="*/ 78 h 216"/>
                  <a:gd name="T70" fmla="*/ 68 w 105"/>
                  <a:gd name="T71" fmla="*/ 137 h 216"/>
                  <a:gd name="T72" fmla="*/ 43 w 105"/>
                  <a:gd name="T73" fmla="*/ 18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 h="216">
                    <a:moveTo>
                      <a:pt x="51" y="216"/>
                    </a:moveTo>
                    <a:cubicBezTo>
                      <a:pt x="51" y="216"/>
                      <a:pt x="50" y="216"/>
                      <a:pt x="50" y="216"/>
                    </a:cubicBezTo>
                    <a:cubicBezTo>
                      <a:pt x="49" y="216"/>
                      <a:pt x="48" y="215"/>
                      <a:pt x="48" y="214"/>
                    </a:cubicBezTo>
                    <a:cubicBezTo>
                      <a:pt x="35" y="187"/>
                      <a:pt x="35" y="187"/>
                      <a:pt x="35" y="187"/>
                    </a:cubicBezTo>
                    <a:cubicBezTo>
                      <a:pt x="35" y="186"/>
                      <a:pt x="34" y="186"/>
                      <a:pt x="34" y="185"/>
                    </a:cubicBezTo>
                    <a:cubicBezTo>
                      <a:pt x="34" y="185"/>
                      <a:pt x="34" y="185"/>
                      <a:pt x="34" y="185"/>
                    </a:cubicBezTo>
                    <a:cubicBezTo>
                      <a:pt x="34" y="183"/>
                      <a:pt x="35" y="181"/>
                      <a:pt x="36" y="180"/>
                    </a:cubicBezTo>
                    <a:cubicBezTo>
                      <a:pt x="51" y="171"/>
                      <a:pt x="60" y="155"/>
                      <a:pt x="60" y="137"/>
                    </a:cubicBezTo>
                    <a:cubicBezTo>
                      <a:pt x="60" y="109"/>
                      <a:pt x="37" y="86"/>
                      <a:pt x="8" y="86"/>
                    </a:cubicBezTo>
                    <a:cubicBezTo>
                      <a:pt x="7" y="86"/>
                      <a:pt x="7" y="86"/>
                      <a:pt x="6" y="86"/>
                    </a:cubicBezTo>
                    <a:cubicBezTo>
                      <a:pt x="5" y="86"/>
                      <a:pt x="5" y="86"/>
                      <a:pt x="5" y="86"/>
                    </a:cubicBezTo>
                    <a:cubicBezTo>
                      <a:pt x="3" y="86"/>
                      <a:pt x="2" y="86"/>
                      <a:pt x="1" y="85"/>
                    </a:cubicBezTo>
                    <a:cubicBezTo>
                      <a:pt x="0" y="83"/>
                      <a:pt x="0" y="82"/>
                      <a:pt x="1" y="80"/>
                    </a:cubicBezTo>
                    <a:cubicBezTo>
                      <a:pt x="16" y="53"/>
                      <a:pt x="16" y="53"/>
                      <a:pt x="16" y="53"/>
                    </a:cubicBezTo>
                    <a:cubicBezTo>
                      <a:pt x="17" y="52"/>
                      <a:pt x="18" y="52"/>
                      <a:pt x="19" y="51"/>
                    </a:cubicBezTo>
                    <a:cubicBezTo>
                      <a:pt x="20" y="51"/>
                      <a:pt x="21" y="51"/>
                      <a:pt x="22" y="52"/>
                    </a:cubicBezTo>
                    <a:cubicBezTo>
                      <a:pt x="24" y="53"/>
                      <a:pt x="26" y="54"/>
                      <a:pt x="28" y="54"/>
                    </a:cubicBezTo>
                    <a:cubicBezTo>
                      <a:pt x="34" y="54"/>
                      <a:pt x="39" y="49"/>
                      <a:pt x="39" y="42"/>
                    </a:cubicBezTo>
                    <a:cubicBezTo>
                      <a:pt x="39" y="38"/>
                      <a:pt x="37" y="34"/>
                      <a:pt x="33" y="32"/>
                    </a:cubicBezTo>
                    <a:cubicBezTo>
                      <a:pt x="32" y="32"/>
                      <a:pt x="31" y="31"/>
                      <a:pt x="31" y="30"/>
                    </a:cubicBezTo>
                    <a:cubicBezTo>
                      <a:pt x="30" y="29"/>
                      <a:pt x="30" y="28"/>
                      <a:pt x="31" y="27"/>
                    </a:cubicBezTo>
                    <a:cubicBezTo>
                      <a:pt x="44" y="3"/>
                      <a:pt x="44" y="3"/>
                      <a:pt x="44" y="3"/>
                    </a:cubicBezTo>
                    <a:cubicBezTo>
                      <a:pt x="45" y="1"/>
                      <a:pt x="47" y="0"/>
                      <a:pt x="49" y="1"/>
                    </a:cubicBezTo>
                    <a:cubicBezTo>
                      <a:pt x="82" y="15"/>
                      <a:pt x="105" y="60"/>
                      <a:pt x="105" y="110"/>
                    </a:cubicBezTo>
                    <a:cubicBezTo>
                      <a:pt x="105" y="157"/>
                      <a:pt x="84" y="200"/>
                      <a:pt x="53" y="216"/>
                    </a:cubicBezTo>
                    <a:cubicBezTo>
                      <a:pt x="53" y="216"/>
                      <a:pt x="52" y="216"/>
                      <a:pt x="51" y="216"/>
                    </a:cubicBezTo>
                    <a:close/>
                    <a:moveTo>
                      <a:pt x="43" y="185"/>
                    </a:moveTo>
                    <a:cubicBezTo>
                      <a:pt x="53" y="207"/>
                      <a:pt x="53" y="207"/>
                      <a:pt x="53" y="207"/>
                    </a:cubicBezTo>
                    <a:cubicBezTo>
                      <a:pt x="80" y="191"/>
                      <a:pt x="97" y="152"/>
                      <a:pt x="97" y="110"/>
                    </a:cubicBezTo>
                    <a:cubicBezTo>
                      <a:pt x="97" y="65"/>
                      <a:pt x="78" y="24"/>
                      <a:pt x="49" y="10"/>
                    </a:cubicBezTo>
                    <a:cubicBezTo>
                      <a:pt x="40" y="27"/>
                      <a:pt x="40" y="27"/>
                      <a:pt x="40" y="27"/>
                    </a:cubicBezTo>
                    <a:cubicBezTo>
                      <a:pt x="44" y="31"/>
                      <a:pt x="47" y="36"/>
                      <a:pt x="47" y="42"/>
                    </a:cubicBezTo>
                    <a:cubicBezTo>
                      <a:pt x="47" y="53"/>
                      <a:pt x="39" y="62"/>
                      <a:pt x="28" y="62"/>
                    </a:cubicBezTo>
                    <a:cubicBezTo>
                      <a:pt x="26" y="62"/>
                      <a:pt x="23" y="61"/>
                      <a:pt x="21" y="61"/>
                    </a:cubicBezTo>
                    <a:cubicBezTo>
                      <a:pt x="11" y="78"/>
                      <a:pt x="11" y="78"/>
                      <a:pt x="11" y="78"/>
                    </a:cubicBezTo>
                    <a:cubicBezTo>
                      <a:pt x="43" y="80"/>
                      <a:pt x="68" y="106"/>
                      <a:pt x="68" y="137"/>
                    </a:cubicBezTo>
                    <a:cubicBezTo>
                      <a:pt x="68" y="156"/>
                      <a:pt x="59" y="174"/>
                      <a:pt x="43" y="185"/>
                    </a:cubicBezTo>
                    <a:close/>
                  </a:path>
                </a:pathLst>
              </a:custGeom>
              <a:grpFill/>
              <a:ln w="9525">
                <a:solidFill>
                  <a:schemeClr val="accent1"/>
                </a:solidFill>
                <a:round/>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sp>
            <p:nvSpPr>
              <p:cNvPr id="233" name="Rectangle 167">
                <a:extLst>
                  <a:ext uri="{FF2B5EF4-FFF2-40B4-BE49-F238E27FC236}">
                    <a16:creationId xmlns:a16="http://schemas.microsoft.com/office/drawing/2014/main" id="{6079F424-923F-45D9-A8AF-6C717BF32278}"/>
                  </a:ext>
                </a:extLst>
              </p:cNvPr>
              <p:cNvSpPr>
                <a:spLocks noChangeArrowheads="1"/>
              </p:cNvSpPr>
              <p:nvPr/>
            </p:nvSpPr>
            <p:spPr bwMode="auto">
              <a:xfrm>
                <a:off x="2428876" y="4145076"/>
                <a:ext cx="203441" cy="9247"/>
              </a:xfrm>
              <a:prstGeom prst="rect">
                <a:avLst/>
              </a:prstGeom>
              <a:grpFill/>
              <a:ln w="9525">
                <a:solidFill>
                  <a:schemeClr val="accent1"/>
                </a:solidFill>
                <a:miter lim="800000"/>
                <a:headEnd/>
                <a:tailEnd/>
              </a:ln>
            </p:spPr>
            <p:txBody>
              <a:bodyPr vert="horz" wrap="square" lIns="68580" tIns="34291" rIns="68580" bIns="34291" numCol="1" anchor="t" anchorCtr="0" compatLnSpc="1">
                <a:prstTxWarp prst="textNoShape">
                  <a:avLst/>
                </a:prstTxWarp>
              </a:bodyPr>
              <a:lstStyle/>
              <a:p>
                <a:pPr defTabSz="457178">
                  <a:defRPr/>
                </a:pPr>
                <a:endParaRPr lang="en-GB" sz="2000" kern="0">
                  <a:solidFill>
                    <a:srgbClr val="000000"/>
                  </a:solidFill>
                  <a:latin typeface="Arial"/>
                </a:endParaRPr>
              </a:p>
            </p:txBody>
          </p:sp>
        </p:grpSp>
      </p:grpSp>
      <p:sp>
        <p:nvSpPr>
          <p:cNvPr id="215" name="Rectangle 214">
            <a:extLst>
              <a:ext uri="{FF2B5EF4-FFF2-40B4-BE49-F238E27FC236}">
                <a16:creationId xmlns:a16="http://schemas.microsoft.com/office/drawing/2014/main" id="{3B7AD687-9806-4E24-825B-5F79C6CD0108}"/>
              </a:ext>
            </a:extLst>
          </p:cNvPr>
          <p:cNvSpPr/>
          <p:nvPr/>
        </p:nvSpPr>
        <p:spPr>
          <a:xfrm>
            <a:off x="5574816" y="1837026"/>
            <a:ext cx="3443571" cy="872098"/>
          </a:xfrm>
          <a:prstGeom prst="rect">
            <a:avLst/>
          </a:prstGeom>
        </p:spPr>
        <p:txBody>
          <a:bodyPr wrap="none" anchor="ctr" anchorCtr="0">
            <a:spAutoFit/>
          </a:bodyPr>
          <a:lstStyle/>
          <a:p>
            <a:pPr defTabSz="457178">
              <a:defRPr/>
            </a:pPr>
            <a:r>
              <a:rPr lang="es-ES" sz="1867" b="1" kern="0">
                <a:solidFill>
                  <a:schemeClr val="accent3"/>
                </a:solidFill>
                <a:latin typeface="Arial"/>
              </a:rPr>
              <a:t>Younger</a:t>
            </a:r>
            <a:r>
              <a:rPr lang="es-ES" sz="1867" b="1" kern="0" baseline="30000">
                <a:solidFill>
                  <a:schemeClr val="accent3"/>
                </a:solidFill>
                <a:latin typeface="Arial"/>
              </a:rPr>
              <a:t>1–3</a:t>
            </a:r>
            <a:br>
              <a:rPr lang="es-ES" sz="1200" b="1" kern="0">
                <a:solidFill>
                  <a:srgbClr val="BD302C"/>
                </a:solidFill>
                <a:latin typeface="Arial"/>
              </a:rPr>
            </a:br>
            <a:r>
              <a:rPr lang="es-ES" sz="1600" kern="0">
                <a:solidFill>
                  <a:srgbClr val="000000"/>
                </a:solidFill>
                <a:latin typeface="Arial"/>
              </a:rPr>
              <a:t>Median </a:t>
            </a:r>
            <a:r>
              <a:rPr lang="es-ES" sz="1600" kern="0" err="1">
                <a:solidFill>
                  <a:srgbClr val="000000"/>
                </a:solidFill>
                <a:latin typeface="Arial"/>
              </a:rPr>
              <a:t>age</a:t>
            </a:r>
            <a:r>
              <a:rPr lang="es-ES" sz="1600" b="1" kern="0">
                <a:solidFill>
                  <a:srgbClr val="BD302C"/>
                </a:solidFill>
                <a:latin typeface="Arial"/>
              </a:rPr>
              <a:t> </a:t>
            </a:r>
            <a:r>
              <a:rPr lang="es-ES" sz="1600" kern="0">
                <a:solidFill>
                  <a:srgbClr val="000000"/>
                </a:solidFill>
                <a:latin typeface="Arial"/>
              </a:rPr>
              <a:t>~52 </a:t>
            </a:r>
            <a:r>
              <a:rPr lang="es-ES" sz="1600" kern="0" err="1">
                <a:solidFill>
                  <a:srgbClr val="000000"/>
                </a:solidFill>
                <a:latin typeface="Arial"/>
              </a:rPr>
              <a:t>years</a:t>
            </a:r>
            <a:r>
              <a:rPr lang="es-ES" sz="1600" kern="0">
                <a:solidFill>
                  <a:srgbClr val="000000"/>
                </a:solidFill>
                <a:latin typeface="Arial"/>
              </a:rPr>
              <a:t> versus </a:t>
            </a:r>
            <a:br>
              <a:rPr lang="es-ES" sz="1600" kern="0">
                <a:solidFill>
                  <a:srgbClr val="000000"/>
                </a:solidFill>
                <a:latin typeface="Arial"/>
              </a:rPr>
            </a:br>
            <a:r>
              <a:rPr lang="es-ES" sz="1600" kern="0">
                <a:solidFill>
                  <a:srgbClr val="000000"/>
                </a:solidFill>
                <a:latin typeface="Arial"/>
              </a:rPr>
              <a:t>~70 </a:t>
            </a:r>
            <a:r>
              <a:rPr lang="es-ES" sz="1600" kern="0" err="1">
                <a:solidFill>
                  <a:srgbClr val="000000"/>
                </a:solidFill>
                <a:latin typeface="Arial"/>
              </a:rPr>
              <a:t>years</a:t>
            </a:r>
            <a:r>
              <a:rPr lang="es-ES" sz="1600" kern="0">
                <a:solidFill>
                  <a:srgbClr val="000000"/>
                </a:solidFill>
                <a:latin typeface="Arial"/>
              </a:rPr>
              <a:t> </a:t>
            </a:r>
            <a:r>
              <a:rPr lang="es-ES" sz="1600" kern="0" err="1">
                <a:solidFill>
                  <a:srgbClr val="000000"/>
                </a:solidFill>
                <a:latin typeface="Arial"/>
              </a:rPr>
              <a:t>for</a:t>
            </a:r>
            <a:r>
              <a:rPr lang="es-ES" sz="1600" kern="0">
                <a:solidFill>
                  <a:srgbClr val="000000"/>
                </a:solidFill>
                <a:latin typeface="Arial"/>
              </a:rPr>
              <a:t> </a:t>
            </a:r>
            <a:r>
              <a:rPr lang="es-ES" sz="1600" kern="0" err="1">
                <a:solidFill>
                  <a:srgbClr val="000000"/>
                </a:solidFill>
                <a:latin typeface="Arial"/>
              </a:rPr>
              <a:t>other</a:t>
            </a:r>
            <a:r>
              <a:rPr lang="es-ES" sz="1600" kern="0">
                <a:solidFill>
                  <a:srgbClr val="000000"/>
                </a:solidFill>
                <a:latin typeface="Arial"/>
              </a:rPr>
              <a:t> </a:t>
            </a:r>
            <a:r>
              <a:rPr lang="es-ES" sz="1600" kern="0" err="1">
                <a:solidFill>
                  <a:srgbClr val="000000"/>
                </a:solidFill>
                <a:latin typeface="Arial"/>
              </a:rPr>
              <a:t>types</a:t>
            </a:r>
            <a:r>
              <a:rPr lang="es-ES" sz="1600" kern="0">
                <a:solidFill>
                  <a:srgbClr val="000000"/>
                </a:solidFill>
                <a:latin typeface="Arial"/>
              </a:rPr>
              <a:t> </a:t>
            </a:r>
            <a:r>
              <a:rPr lang="es-ES" sz="1600" kern="0" err="1">
                <a:solidFill>
                  <a:srgbClr val="000000"/>
                </a:solidFill>
                <a:latin typeface="Arial"/>
              </a:rPr>
              <a:t>of</a:t>
            </a:r>
            <a:r>
              <a:rPr lang="es-ES" sz="1600" kern="0">
                <a:solidFill>
                  <a:srgbClr val="000000"/>
                </a:solidFill>
                <a:latin typeface="Arial"/>
              </a:rPr>
              <a:t> NSCLC</a:t>
            </a:r>
          </a:p>
        </p:txBody>
      </p:sp>
      <p:grpSp>
        <p:nvGrpSpPr>
          <p:cNvPr id="19" name="Group 18">
            <a:extLst>
              <a:ext uri="{FF2B5EF4-FFF2-40B4-BE49-F238E27FC236}">
                <a16:creationId xmlns:a16="http://schemas.microsoft.com/office/drawing/2014/main" id="{B28B3DE1-72D0-4816-AB20-0DE8B85964F4}"/>
              </a:ext>
            </a:extLst>
          </p:cNvPr>
          <p:cNvGrpSpPr/>
          <p:nvPr/>
        </p:nvGrpSpPr>
        <p:grpSpPr>
          <a:xfrm>
            <a:off x="4448927" y="1829486"/>
            <a:ext cx="887176" cy="887176"/>
            <a:chOff x="4972917" y="1682936"/>
            <a:chExt cx="665382" cy="665382"/>
          </a:xfrm>
        </p:grpSpPr>
        <p:sp>
          <p:nvSpPr>
            <p:cNvPr id="158" name="Oval 157">
              <a:extLst>
                <a:ext uri="{FF2B5EF4-FFF2-40B4-BE49-F238E27FC236}">
                  <a16:creationId xmlns:a16="http://schemas.microsoft.com/office/drawing/2014/main" id="{B47A0EEF-EBB8-4D09-9087-4C9EA201C786}"/>
                </a:ext>
              </a:extLst>
            </p:cNvPr>
            <p:cNvSpPr/>
            <p:nvPr/>
          </p:nvSpPr>
          <p:spPr>
            <a:xfrm>
              <a:off x="4972917" y="1682936"/>
              <a:ext cx="665382" cy="665382"/>
            </a:xfrm>
            <a:prstGeom prst="ellipse">
              <a:avLst/>
            </a:prstGeom>
            <a:solidFill>
              <a:schemeClr val="tx2">
                <a:lumMod val="20000"/>
                <a:lumOff val="80000"/>
              </a:schemeClr>
            </a:solidFill>
            <a:ln w="19050">
              <a:solidFill>
                <a:schemeClr val="accent1"/>
              </a:solidFill>
              <a:round/>
              <a:headEnd type="none" w="sm" len="sm"/>
              <a:tailEnd type="none" w="sm" len="sm"/>
            </a:ln>
            <a:effectLst/>
          </p:spPr>
          <p:txBody>
            <a:bodyPr wrap="square" rtlCol="0" anchor="ctr">
              <a:noAutofit/>
            </a:bodyPr>
            <a:lstStyle/>
            <a:p>
              <a:pPr algn="ctr" defTabSz="914332">
                <a:spcBef>
                  <a:spcPct val="0"/>
                </a:spcBef>
                <a:spcAft>
                  <a:spcPct val="0"/>
                </a:spcAft>
                <a:defRPr/>
              </a:pPr>
              <a:endParaRPr lang="en-US" sz="2400" b="1">
                <a:solidFill>
                  <a:srgbClr val="000000"/>
                </a:solidFill>
                <a:latin typeface="Arial"/>
                <a:ea typeface="MS PGothic" pitchFamily="34" charset="-128"/>
              </a:endParaRPr>
            </a:p>
          </p:txBody>
        </p:sp>
        <p:grpSp>
          <p:nvGrpSpPr>
            <p:cNvPr id="234" name="Group 233">
              <a:extLst>
                <a:ext uri="{FF2B5EF4-FFF2-40B4-BE49-F238E27FC236}">
                  <a16:creationId xmlns:a16="http://schemas.microsoft.com/office/drawing/2014/main" id="{23666746-BD30-4BC9-9F9D-17332F562F1D}"/>
                </a:ext>
              </a:extLst>
            </p:cNvPr>
            <p:cNvGrpSpPr/>
            <p:nvPr/>
          </p:nvGrpSpPr>
          <p:grpSpPr>
            <a:xfrm>
              <a:off x="5151342" y="1856586"/>
              <a:ext cx="308532" cy="318082"/>
              <a:chOff x="669905" y="2606953"/>
              <a:chExt cx="415689" cy="374565"/>
            </a:xfrm>
            <a:noFill/>
          </p:grpSpPr>
          <p:sp>
            <p:nvSpPr>
              <p:cNvPr id="235" name="Rectangle 234">
                <a:extLst>
                  <a:ext uri="{FF2B5EF4-FFF2-40B4-BE49-F238E27FC236}">
                    <a16:creationId xmlns:a16="http://schemas.microsoft.com/office/drawing/2014/main" id="{B12D52F4-A5A6-43FE-9F75-F0FD9C518047}"/>
                  </a:ext>
                </a:extLst>
              </p:cNvPr>
              <p:cNvSpPr/>
              <p:nvPr/>
            </p:nvSpPr>
            <p:spPr>
              <a:xfrm>
                <a:off x="674344" y="2648077"/>
                <a:ext cx="409564" cy="333441"/>
              </a:xfrm>
              <a:prstGeom prst="rect">
                <a:avLst/>
              </a:prstGeom>
              <a:grpFill/>
              <a:ln w="19050" cap="flat" cmpd="sng" algn="ctr">
                <a:solidFill>
                  <a:schemeClr val="accent1"/>
                </a:solidFill>
                <a:prstDash val="solid"/>
              </a:ln>
              <a:effectLst/>
            </p:spPr>
            <p:txBody>
              <a:bodyPr rtlCol="0" anchor="ctr"/>
              <a:lstStyle/>
              <a:p>
                <a:pPr algn="ctr" defTabSz="457178">
                  <a:defRPr/>
                </a:pPr>
                <a:endParaRPr lang="en-GB" sz="1600" kern="0">
                  <a:solidFill>
                    <a:srgbClr val="FFFFFF"/>
                  </a:solidFill>
                  <a:latin typeface="Arial"/>
                </a:endParaRPr>
              </a:p>
            </p:txBody>
          </p:sp>
          <p:sp>
            <p:nvSpPr>
              <p:cNvPr id="236" name="Freeform: Shape 9">
                <a:extLst>
                  <a:ext uri="{FF2B5EF4-FFF2-40B4-BE49-F238E27FC236}">
                    <a16:creationId xmlns:a16="http://schemas.microsoft.com/office/drawing/2014/main" id="{8BF0B91B-86A6-4E88-B8EB-45578111D24C}"/>
                  </a:ext>
                </a:extLst>
              </p:cNvPr>
              <p:cNvSpPr/>
              <p:nvPr/>
            </p:nvSpPr>
            <p:spPr>
              <a:xfrm>
                <a:off x="669905" y="2725584"/>
                <a:ext cx="415689"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sp>
            <p:nvSpPr>
              <p:cNvPr id="237" name="Freeform: Shape 50">
                <a:extLst>
                  <a:ext uri="{FF2B5EF4-FFF2-40B4-BE49-F238E27FC236}">
                    <a16:creationId xmlns:a16="http://schemas.microsoft.com/office/drawing/2014/main" id="{BA388D81-AB6C-4BAA-8E77-FCB72C0700B8}"/>
                  </a:ext>
                </a:extLst>
              </p:cNvPr>
              <p:cNvSpPr/>
              <p:nvPr/>
            </p:nvSpPr>
            <p:spPr>
              <a:xfrm rot="5400000">
                <a:off x="700796" y="2642392"/>
                <a:ext cx="70877"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sp>
            <p:nvSpPr>
              <p:cNvPr id="238" name="Freeform: Shape 51">
                <a:extLst>
                  <a:ext uri="{FF2B5EF4-FFF2-40B4-BE49-F238E27FC236}">
                    <a16:creationId xmlns:a16="http://schemas.microsoft.com/office/drawing/2014/main" id="{B57B7EB4-383A-4B36-853C-D02109B5C2B1}"/>
                  </a:ext>
                </a:extLst>
              </p:cNvPr>
              <p:cNvSpPr/>
              <p:nvPr/>
            </p:nvSpPr>
            <p:spPr>
              <a:xfrm rot="5400000">
                <a:off x="977402" y="2642392"/>
                <a:ext cx="70877" cy="0"/>
              </a:xfrm>
              <a:custGeom>
                <a:avLst/>
                <a:gdLst>
                  <a:gd name="connsiteX0" fmla="*/ 0 w 316706"/>
                  <a:gd name="connsiteY0" fmla="*/ 0 h 0"/>
                  <a:gd name="connsiteX1" fmla="*/ 316706 w 316706"/>
                  <a:gd name="connsiteY1" fmla="*/ 0 h 0"/>
                </a:gdLst>
                <a:ahLst/>
                <a:cxnLst>
                  <a:cxn ang="0">
                    <a:pos x="connsiteX0" y="connsiteY0"/>
                  </a:cxn>
                  <a:cxn ang="0">
                    <a:pos x="connsiteX1" y="connsiteY1"/>
                  </a:cxn>
                </a:cxnLst>
                <a:rect l="l" t="t" r="r" b="b"/>
                <a:pathLst>
                  <a:path w="316706">
                    <a:moveTo>
                      <a:pt x="0" y="0"/>
                    </a:moveTo>
                    <a:lnTo>
                      <a:pt x="316706" y="0"/>
                    </a:lnTo>
                  </a:path>
                </a:pathLst>
              </a:custGeom>
              <a:grpFill/>
              <a:ln w="19050" cap="flat" cmpd="sng" algn="ctr">
                <a:solidFill>
                  <a:schemeClr val="accent1"/>
                </a:solidFill>
                <a:prstDash val="solid"/>
              </a:ln>
              <a:effectLst/>
            </p:spPr>
            <p:txBody>
              <a:bodyPr rtlCol="0" anchor="ctr"/>
              <a:lstStyle/>
              <a:p>
                <a:pPr algn="ctr" defTabSz="457178">
                  <a:defRPr/>
                </a:pPr>
                <a:endParaRPr lang="en-GB" sz="2000" kern="0">
                  <a:solidFill>
                    <a:srgbClr val="FFFFFF"/>
                  </a:solidFill>
                  <a:latin typeface="Arial"/>
                </a:endParaRPr>
              </a:p>
            </p:txBody>
          </p:sp>
        </p:grpSp>
      </p:grpSp>
      <p:cxnSp>
        <p:nvCxnSpPr>
          <p:cNvPr id="6" name="Straight Connector 5">
            <a:extLst>
              <a:ext uri="{FF2B5EF4-FFF2-40B4-BE49-F238E27FC236}">
                <a16:creationId xmlns:a16="http://schemas.microsoft.com/office/drawing/2014/main" id="{61CE318C-A344-BF47-A754-C485205EAB4C}"/>
              </a:ext>
            </a:extLst>
          </p:cNvPr>
          <p:cNvCxnSpPr>
            <a:stCxn id="210" idx="3"/>
            <a:endCxn id="210" idx="7"/>
          </p:cNvCxnSpPr>
          <p:nvPr/>
        </p:nvCxnSpPr>
        <p:spPr>
          <a:xfrm flipV="1">
            <a:off x="4568336" y="3210306"/>
            <a:ext cx="627328" cy="62732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9">
            <a:extLst>
              <a:ext uri="{FF2B5EF4-FFF2-40B4-BE49-F238E27FC236}">
                <a16:creationId xmlns:a16="http://schemas.microsoft.com/office/drawing/2014/main" id="{BE747981-5C77-403D-E152-C949F80E3555}"/>
              </a:ext>
            </a:extLst>
          </p:cNvPr>
          <p:cNvSpPr>
            <a:spLocks noGrp="1"/>
          </p:cNvSpPr>
          <p:nvPr>
            <p:ph type="ftr" sz="quarter" idx="10"/>
          </p:nvPr>
        </p:nvSpPr>
        <p:spPr/>
        <p:txBody>
          <a:bodyPr/>
          <a:lstStyle/>
          <a:p>
            <a:r>
              <a:rPr lang="en-US" sz="1000">
                <a:solidFill>
                  <a:srgbClr val="404040"/>
                </a:solidFill>
                <a:latin typeface="Arial"/>
                <a:ea typeface="Arial"/>
                <a:cs typeface="Arial"/>
                <a:sym typeface="Arial"/>
              </a:rPr>
              <a:t>ALK, anaplastic lymphoma kinase; CNS, central nervous system; NSCLC, non-small cell lung cancer.</a:t>
            </a:r>
            <a:br>
              <a:rPr lang="en-US" sz="1000">
                <a:solidFill>
                  <a:srgbClr val="404040"/>
                </a:solidFill>
                <a:latin typeface="Arial"/>
                <a:ea typeface="Arial"/>
                <a:cs typeface="Arial"/>
                <a:sym typeface="Arial"/>
              </a:rPr>
            </a:br>
            <a:r>
              <a:rPr lang="en-US" sz="1000" b="0" i="0">
                <a:solidFill>
                  <a:srgbClr val="212121"/>
                </a:solidFill>
                <a:effectLst/>
              </a:rPr>
              <a:t>1. Chia PL, et al. </a:t>
            </a:r>
            <a:r>
              <a:rPr lang="en-US" sz="1000" b="0" i="1">
                <a:solidFill>
                  <a:srgbClr val="212121"/>
                </a:solidFill>
                <a:effectLst/>
              </a:rPr>
              <a:t>Clin Epidemiol</a:t>
            </a:r>
            <a:r>
              <a:rPr lang="en-US" sz="1000" b="0" i="0">
                <a:solidFill>
                  <a:srgbClr val="212121"/>
                </a:solidFill>
                <a:effectLst/>
              </a:rPr>
              <a:t>. 2014;6:423-432. 2. </a:t>
            </a:r>
            <a:r>
              <a:rPr lang="en-US" sz="1000" b="0" i="0" err="1">
                <a:solidFill>
                  <a:srgbClr val="212121"/>
                </a:solidFill>
                <a:effectLst/>
              </a:rPr>
              <a:t>Camidge</a:t>
            </a:r>
            <a:r>
              <a:rPr lang="en-US" sz="1000" b="0" i="0">
                <a:solidFill>
                  <a:srgbClr val="212121"/>
                </a:solidFill>
                <a:effectLst/>
              </a:rPr>
              <a:t> DR, et al. </a:t>
            </a:r>
            <a:r>
              <a:rPr lang="en-US" sz="1000" b="0" i="1">
                <a:solidFill>
                  <a:srgbClr val="212121"/>
                </a:solidFill>
                <a:effectLst/>
              </a:rPr>
              <a:t>Lancet Oncol</a:t>
            </a:r>
            <a:r>
              <a:rPr lang="en-US" sz="1000" b="0" i="0">
                <a:solidFill>
                  <a:srgbClr val="212121"/>
                </a:solidFill>
                <a:effectLst/>
              </a:rPr>
              <a:t>. 2012;13(10):1011-1019. </a:t>
            </a:r>
            <a:r>
              <a:rPr lang="en-GB" sz="1000"/>
              <a:t>3. NIH. SEER. </a:t>
            </a:r>
            <a:r>
              <a:rPr lang="en-US" sz="1000" b="0" i="0">
                <a:solidFill>
                  <a:srgbClr val="000000"/>
                </a:solidFill>
                <a:effectLst/>
              </a:rPr>
              <a:t>https://</a:t>
            </a:r>
            <a:r>
              <a:rPr lang="en-US" sz="1000" b="0" i="0" err="1">
                <a:solidFill>
                  <a:srgbClr val="000000"/>
                </a:solidFill>
                <a:effectLst/>
              </a:rPr>
              <a:t>seer.cancer.gov</a:t>
            </a:r>
            <a:r>
              <a:rPr lang="en-US" sz="1000" b="0" i="0">
                <a:solidFill>
                  <a:srgbClr val="000000"/>
                </a:solidFill>
                <a:effectLst/>
              </a:rPr>
              <a:t>/</a:t>
            </a:r>
            <a:r>
              <a:rPr lang="en-US" sz="1000" b="0" i="0" err="1">
                <a:solidFill>
                  <a:srgbClr val="000000"/>
                </a:solidFill>
                <a:effectLst/>
              </a:rPr>
              <a:t>statfacts</a:t>
            </a:r>
            <a:r>
              <a:rPr lang="en-US" sz="1000" b="0" i="0">
                <a:solidFill>
                  <a:srgbClr val="000000"/>
                </a:solidFill>
                <a:effectLst/>
              </a:rPr>
              <a:t>/html/</a:t>
            </a:r>
            <a:r>
              <a:rPr lang="en-US" sz="1000" b="0" i="0" err="1">
                <a:solidFill>
                  <a:srgbClr val="000000"/>
                </a:solidFill>
                <a:effectLst/>
              </a:rPr>
              <a:t>lungb.html</a:t>
            </a:r>
            <a:r>
              <a:rPr lang="en-US" sz="1000" b="0" i="0">
                <a:solidFill>
                  <a:srgbClr val="000000"/>
                </a:solidFill>
                <a:effectLst/>
              </a:rPr>
              <a:t>. </a:t>
            </a:r>
            <a:r>
              <a:rPr lang="en-GB" sz="1000"/>
              <a:t>4. </a:t>
            </a:r>
            <a:r>
              <a:rPr lang="en-US" sz="1000" b="0" i="0">
                <a:solidFill>
                  <a:srgbClr val="212121"/>
                </a:solidFill>
                <a:effectLst/>
              </a:rPr>
              <a:t>Tao H, et al. </a:t>
            </a:r>
            <a:r>
              <a:rPr lang="en-US" sz="1000" b="0" i="1" err="1">
                <a:solidFill>
                  <a:srgbClr val="212121"/>
                </a:solidFill>
                <a:effectLst/>
              </a:rPr>
              <a:t>Thorac</a:t>
            </a:r>
            <a:r>
              <a:rPr lang="en-US" sz="1000" b="0" i="1">
                <a:solidFill>
                  <a:srgbClr val="212121"/>
                </a:solidFill>
                <a:effectLst/>
              </a:rPr>
              <a:t> Cancer</a:t>
            </a:r>
            <a:r>
              <a:rPr lang="en-US" sz="1000" b="0" i="0">
                <a:solidFill>
                  <a:srgbClr val="212121"/>
                </a:solidFill>
                <a:effectLst/>
              </a:rPr>
              <a:t>. 2017;8(1):8-15. 5. </a:t>
            </a:r>
            <a:r>
              <a:rPr lang="en-US" sz="1000" b="0" i="0" err="1">
                <a:solidFill>
                  <a:srgbClr val="212121"/>
                </a:solidFill>
                <a:effectLst/>
              </a:rPr>
              <a:t>Kayaniyil</a:t>
            </a:r>
            <a:r>
              <a:rPr lang="en-US" sz="1000" b="0" i="0">
                <a:solidFill>
                  <a:srgbClr val="212121"/>
                </a:solidFill>
                <a:effectLst/>
              </a:rPr>
              <a:t> S, et al. </a:t>
            </a:r>
            <a:r>
              <a:rPr lang="en-US" sz="1000" b="0" i="1">
                <a:solidFill>
                  <a:srgbClr val="212121"/>
                </a:solidFill>
                <a:effectLst/>
              </a:rPr>
              <a:t>Curr Oncol</a:t>
            </a:r>
            <a:r>
              <a:rPr lang="en-US" sz="1000" b="0" i="0">
                <a:solidFill>
                  <a:srgbClr val="212121"/>
                </a:solidFill>
                <a:effectLst/>
              </a:rPr>
              <a:t>. 2016;23(6):e589-e597. 6. Solomon BJ, et al. </a:t>
            </a:r>
            <a:r>
              <a:rPr lang="en-US" sz="1000" b="0" i="1">
                <a:solidFill>
                  <a:srgbClr val="212121"/>
                </a:solidFill>
                <a:effectLst/>
              </a:rPr>
              <a:t>N Engl J Med</a:t>
            </a:r>
            <a:r>
              <a:rPr lang="en-US" sz="1000" b="0" i="0">
                <a:solidFill>
                  <a:srgbClr val="212121"/>
                </a:solidFill>
                <a:effectLst/>
              </a:rPr>
              <a:t>. 2014;371(23):2167-2177. 7. Soria JC, et al. </a:t>
            </a:r>
            <a:r>
              <a:rPr lang="en-US" sz="1000" b="0" i="1">
                <a:solidFill>
                  <a:srgbClr val="212121"/>
                </a:solidFill>
                <a:effectLst/>
              </a:rPr>
              <a:t>Lancet</a:t>
            </a:r>
            <a:r>
              <a:rPr lang="en-US" sz="1000" b="0" i="0">
                <a:solidFill>
                  <a:srgbClr val="212121"/>
                </a:solidFill>
                <a:effectLst/>
              </a:rPr>
              <a:t>. 2017;389(10072):917-929. 8. Peters S, et al. </a:t>
            </a:r>
            <a:r>
              <a:rPr lang="en-US" sz="1000" b="0" i="1">
                <a:solidFill>
                  <a:srgbClr val="212121"/>
                </a:solidFill>
                <a:effectLst/>
              </a:rPr>
              <a:t>N Engl J Med</a:t>
            </a:r>
            <a:r>
              <a:rPr lang="en-US" sz="1000" b="0" i="0">
                <a:solidFill>
                  <a:srgbClr val="212121"/>
                </a:solidFill>
                <a:effectLst/>
              </a:rPr>
              <a:t>. 2017;377(9):829-838.</a:t>
            </a:r>
            <a:endParaRPr lang="en-GB" sz="1000"/>
          </a:p>
        </p:txBody>
      </p:sp>
    </p:spTree>
    <p:extLst>
      <p:ext uri="{BB962C8B-B14F-4D97-AF65-F5344CB8AC3E}">
        <p14:creationId xmlns:p14="http://schemas.microsoft.com/office/powerpoint/2010/main" val="365381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C75ABEEE-0AE8-C18C-8811-0005F59C0400}"/>
              </a:ext>
            </a:extLst>
          </p:cNvPr>
          <p:cNvSpPr txBox="1"/>
          <p:nvPr/>
        </p:nvSpPr>
        <p:spPr>
          <a:xfrm>
            <a:off x="1315897" y="6325698"/>
            <a:ext cx="9395646"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ALK, anaplastic lymphoma kinase; EGFR, epidermal growth factor receptor; FISH, fluorescence in situ hybridization; IHC, immunohistochemistry; NGS, next-generation sequencing; NSCLC, non-small cell lung cancer; PCR, polymerase chain reaction; TKI, tyrosine kinase inhibitor.</a:t>
            </a:r>
            <a:b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NCCN Guidelines. Non-Small Cell Lung Cancer (Version 3.2025). NCCN.org.</a:t>
            </a:r>
            <a:endParaRPr kumimoji="0" lang="en-US" sz="1000" b="0" i="0" u="none" strike="noStrike" kern="1200" cap="none" spc="0" normalizeH="0" baseline="0" noProof="0" dirty="0">
              <a:ln>
                <a:noFill/>
              </a:ln>
              <a:solidFill>
                <a:srgbClr val="3A3A3A"/>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CA963CB1-E700-E10C-546A-98A5AABBADD7}"/>
              </a:ext>
            </a:extLst>
          </p:cNvPr>
          <p:cNvSpPr>
            <a:spLocks noGrp="1"/>
          </p:cNvSpPr>
          <p:nvPr>
            <p:ph type="title"/>
          </p:nvPr>
        </p:nvSpPr>
        <p:spPr/>
        <p:txBody>
          <a:bodyPr/>
          <a:lstStyle/>
          <a:p>
            <a:r>
              <a:rPr lang="en-US" i="1" dirty="0"/>
              <a:t>ALK</a:t>
            </a:r>
            <a:r>
              <a:rPr lang="en-US" dirty="0"/>
              <a:t> Testing Is Recommended in Patients With Early-Stage NSCLC</a:t>
            </a:r>
          </a:p>
        </p:txBody>
      </p:sp>
      <p:sp>
        <p:nvSpPr>
          <p:cNvPr id="3" name="Content Placeholder 2">
            <a:extLst>
              <a:ext uri="{FF2B5EF4-FFF2-40B4-BE49-F238E27FC236}">
                <a16:creationId xmlns:a16="http://schemas.microsoft.com/office/drawing/2014/main" id="{A07ADAA1-EBDC-34BF-C9FA-875A303AA72B}"/>
              </a:ext>
            </a:extLst>
          </p:cNvPr>
          <p:cNvSpPr>
            <a:spLocks noGrp="1"/>
          </p:cNvSpPr>
          <p:nvPr>
            <p:ph idx="1"/>
          </p:nvPr>
        </p:nvSpPr>
        <p:spPr/>
        <p:txBody>
          <a:bodyPr>
            <a:normAutofit/>
          </a:bodyPr>
          <a:lstStyle/>
          <a:p>
            <a:pPr algn="l" rtl="0" fontAlgn="base">
              <a:lnSpc>
                <a:spcPts val="2700"/>
              </a:lnSpc>
              <a:buFont typeface="Arial" panose="020B0604020202020204" pitchFamily="34" charset="0"/>
              <a:buChar char="•"/>
            </a:pPr>
            <a:r>
              <a:rPr lang="en-US" sz="2800" b="0" i="0" u="none" strike="noStrike" dirty="0">
                <a:solidFill>
                  <a:srgbClr val="3A3A3A"/>
                </a:solidFill>
                <a:effectLst/>
                <a:latin typeface="Arial" panose="020B0604020202020204" pitchFamily="34" charset="0"/>
              </a:rPr>
              <a:t>Testing for PD-L1 status, </a:t>
            </a:r>
            <a:r>
              <a:rPr lang="en-US" sz="2800" b="0" i="1" u="none" strike="noStrike" dirty="0">
                <a:solidFill>
                  <a:srgbClr val="3A3A3A"/>
                </a:solidFill>
                <a:effectLst/>
                <a:latin typeface="Arial" panose="020B0604020202020204" pitchFamily="34" charset="0"/>
              </a:rPr>
              <a:t>EGFR</a:t>
            </a:r>
            <a:r>
              <a:rPr lang="en-US" sz="2800" b="0" i="0" u="none" strike="noStrike" dirty="0">
                <a:solidFill>
                  <a:srgbClr val="3A3A3A"/>
                </a:solidFill>
                <a:effectLst/>
                <a:latin typeface="Arial" panose="020B0604020202020204" pitchFamily="34" charset="0"/>
              </a:rPr>
              <a:t> mutations, and </a:t>
            </a:r>
            <a:r>
              <a:rPr lang="en-US" sz="2800" b="0" i="1" u="none" strike="noStrike" dirty="0">
                <a:solidFill>
                  <a:srgbClr val="3A3A3A"/>
                </a:solidFill>
                <a:effectLst/>
                <a:latin typeface="Arial" panose="020B0604020202020204" pitchFamily="34" charset="0"/>
              </a:rPr>
              <a:t>ALK </a:t>
            </a:r>
            <a:r>
              <a:rPr lang="en-US" sz="2800" b="0" i="0" u="none" strike="noStrike" dirty="0">
                <a:solidFill>
                  <a:srgbClr val="3A3A3A"/>
                </a:solidFill>
                <a:effectLst/>
                <a:latin typeface="Arial" panose="020B0604020202020204" pitchFamily="34" charset="0"/>
              </a:rPr>
              <a:t>rearrangements is recommended for patients with stages IB–IIIA, and IIIB (T3–4, N2) disease following surgical resection</a:t>
            </a:r>
            <a:r>
              <a:rPr lang="en-US" sz="2800" b="0" i="0" dirty="0">
                <a:solidFill>
                  <a:srgbClr val="3A3A3A"/>
                </a:solidFill>
                <a:effectLst/>
                <a:latin typeface="Arial" panose="020B0604020202020204" pitchFamily="34" charset="0"/>
              </a:rPr>
              <a:t>​</a:t>
            </a:r>
            <a:endParaRPr lang="en-US" b="0" i="0" dirty="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dirty="0">
                <a:solidFill>
                  <a:srgbClr val="3A3A3A"/>
                </a:solidFill>
                <a:effectLst/>
                <a:latin typeface="Arial" panose="020B0604020202020204" pitchFamily="34" charset="0"/>
              </a:rPr>
              <a:t>Molecular testing for </a:t>
            </a:r>
            <a:r>
              <a:rPr lang="en-US" sz="2800" b="0" i="1" u="none" strike="noStrike" dirty="0">
                <a:solidFill>
                  <a:srgbClr val="3A3A3A"/>
                </a:solidFill>
                <a:effectLst/>
                <a:latin typeface="Arial" panose="020B0604020202020204" pitchFamily="34" charset="0"/>
              </a:rPr>
              <a:t>ALK</a:t>
            </a:r>
            <a:r>
              <a:rPr lang="en-US" sz="2800" b="0" i="0" u="none" strike="noStrike" dirty="0">
                <a:solidFill>
                  <a:srgbClr val="3A3A3A"/>
                </a:solidFill>
                <a:effectLst/>
                <a:latin typeface="Arial" panose="020B0604020202020204" pitchFamily="34" charset="0"/>
              </a:rPr>
              <a:t> rearrangements should be performed when TKI therapy is a consideration for stage IB–IIIB disease</a:t>
            </a:r>
            <a:r>
              <a:rPr lang="en-US" sz="2800" b="0" i="0" dirty="0">
                <a:solidFill>
                  <a:srgbClr val="3A3A3A"/>
                </a:solidFill>
                <a:effectLst/>
                <a:latin typeface="Arial" panose="020B0604020202020204" pitchFamily="34" charset="0"/>
              </a:rPr>
              <a:t>​</a:t>
            </a:r>
            <a:endParaRPr lang="en-US" b="0" i="0" dirty="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dirty="0">
                <a:solidFill>
                  <a:srgbClr val="3A3A3A"/>
                </a:solidFill>
                <a:effectLst/>
                <a:latin typeface="Arial" panose="020B0604020202020204" pitchFamily="34" charset="0"/>
              </a:rPr>
              <a:t>The presence of an </a:t>
            </a:r>
            <a:r>
              <a:rPr lang="en-US" sz="2800" b="0" i="1" u="none" strike="noStrike" dirty="0">
                <a:solidFill>
                  <a:srgbClr val="3A3A3A"/>
                </a:solidFill>
                <a:effectLst/>
                <a:latin typeface="Arial" panose="020B0604020202020204" pitchFamily="34" charset="0"/>
              </a:rPr>
              <a:t>ALK</a:t>
            </a:r>
            <a:r>
              <a:rPr lang="en-US" sz="2800" b="0" i="0" u="none" strike="noStrike" dirty="0">
                <a:solidFill>
                  <a:srgbClr val="3A3A3A"/>
                </a:solidFill>
                <a:effectLst/>
                <a:latin typeface="Arial" panose="020B0604020202020204" pitchFamily="34" charset="0"/>
              </a:rPr>
              <a:t> rearrangement is associated with responsiveness to oral ALK TKIs</a:t>
            </a:r>
            <a:r>
              <a:rPr lang="en-US" sz="2800" b="0" i="0" dirty="0">
                <a:solidFill>
                  <a:srgbClr val="3A3A3A"/>
                </a:solidFill>
                <a:effectLst/>
                <a:latin typeface="Arial" panose="020B0604020202020204" pitchFamily="34" charset="0"/>
              </a:rPr>
              <a:t>​</a:t>
            </a:r>
            <a:endParaRPr lang="en-US" b="0" i="0" dirty="0">
              <a:solidFill>
                <a:srgbClr val="3A3A3A"/>
              </a:solidFill>
              <a:effectLst/>
              <a:latin typeface="Arial" panose="020B0604020202020204" pitchFamily="34" charset="0"/>
            </a:endParaRPr>
          </a:p>
          <a:p>
            <a:pPr algn="l" rtl="0" fontAlgn="base">
              <a:lnSpc>
                <a:spcPts val="2700"/>
              </a:lnSpc>
              <a:buFont typeface="Arial" panose="020B0604020202020204" pitchFamily="34" charset="0"/>
              <a:buChar char="•"/>
            </a:pPr>
            <a:r>
              <a:rPr lang="en-US" sz="2800" b="0" i="0" u="none" strike="noStrike" dirty="0">
                <a:solidFill>
                  <a:srgbClr val="3A3A3A"/>
                </a:solidFill>
                <a:effectLst/>
                <a:latin typeface="Arial" panose="020B0604020202020204" pitchFamily="34" charset="0"/>
              </a:rPr>
              <a:t>Testing methods include FISH, IHC, NGS, and PCR assays</a:t>
            </a:r>
            <a:r>
              <a:rPr lang="en-US" sz="2800" b="0" i="0" dirty="0">
                <a:solidFill>
                  <a:srgbClr val="3A3A3A"/>
                </a:solidFill>
                <a:effectLst/>
                <a:latin typeface="Arial" panose="020B0604020202020204" pitchFamily="34" charset="0"/>
              </a:rPr>
              <a:t>​</a:t>
            </a:r>
            <a:endParaRPr lang="en-US" b="0" i="0" dirty="0">
              <a:solidFill>
                <a:srgbClr val="3A3A3A"/>
              </a:solidFill>
              <a:effectLst/>
              <a:latin typeface="Arial" panose="020B0604020202020204" pitchFamily="34" charset="0"/>
            </a:endParaRPr>
          </a:p>
        </p:txBody>
      </p:sp>
    </p:spTree>
    <p:extLst>
      <p:ext uri="{BB962C8B-B14F-4D97-AF65-F5344CB8AC3E}">
        <p14:creationId xmlns:p14="http://schemas.microsoft.com/office/powerpoint/2010/main" val="2272960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948631-51A2-B03B-EBD1-94D968EB064E}"/>
              </a:ext>
            </a:extLst>
          </p:cNvPr>
          <p:cNvPicPr>
            <a:picLocks noChangeAspect="1"/>
          </p:cNvPicPr>
          <p:nvPr/>
        </p:nvPicPr>
        <p:blipFill>
          <a:blip r:embed="rId3"/>
          <a:stretch>
            <a:fillRect/>
          </a:stretch>
        </p:blipFill>
        <p:spPr>
          <a:xfrm>
            <a:off x="983395" y="1208000"/>
            <a:ext cx="10059921" cy="4761117"/>
          </a:xfrm>
          <a:prstGeom prst="rect">
            <a:avLst/>
          </a:prstGeom>
        </p:spPr>
      </p:pic>
      <p:sp>
        <p:nvSpPr>
          <p:cNvPr id="8" name="Rectangle: Rounded Corners 7">
            <a:extLst>
              <a:ext uri="{FF2B5EF4-FFF2-40B4-BE49-F238E27FC236}">
                <a16:creationId xmlns:a16="http://schemas.microsoft.com/office/drawing/2014/main" id="{41DE0712-DACF-77BD-206A-4E8D2E0844A0}"/>
              </a:ext>
            </a:extLst>
          </p:cNvPr>
          <p:cNvSpPr/>
          <p:nvPr/>
        </p:nvSpPr>
        <p:spPr>
          <a:xfrm>
            <a:off x="983394" y="4350825"/>
            <a:ext cx="9914977" cy="842874"/>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1A483D-2180-0318-0852-6A61F6BBD406}"/>
              </a:ext>
            </a:extLst>
          </p:cNvPr>
          <p:cNvSpPr>
            <a:spLocks noGrp="1"/>
          </p:cNvSpPr>
          <p:nvPr>
            <p:ph type="title"/>
          </p:nvPr>
        </p:nvSpPr>
        <p:spPr>
          <a:xfrm>
            <a:off x="838200" y="365126"/>
            <a:ext cx="10515600" cy="1012262"/>
          </a:xfrm>
        </p:spPr>
        <p:txBody>
          <a:bodyPr/>
          <a:lstStyle/>
          <a:p>
            <a:r>
              <a:rPr lang="en-US" noProof="0"/>
              <a:t>How Should the Testing Be </a:t>
            </a:r>
            <a:r>
              <a:rPr lang="en-US"/>
              <a:t>D</a:t>
            </a:r>
            <a:r>
              <a:rPr lang="en-US" noProof="0"/>
              <a:t>one?</a:t>
            </a:r>
            <a:endParaRPr lang="en-US"/>
          </a:p>
        </p:txBody>
      </p:sp>
      <p:sp>
        <p:nvSpPr>
          <p:cNvPr id="4" name="Footer Placeholder 3">
            <a:extLst>
              <a:ext uri="{FF2B5EF4-FFF2-40B4-BE49-F238E27FC236}">
                <a16:creationId xmlns:a16="http://schemas.microsoft.com/office/drawing/2014/main" id="{A96F72D4-8D6A-9BAA-B29D-8857157F3529}"/>
              </a:ext>
            </a:extLst>
          </p:cNvPr>
          <p:cNvSpPr>
            <a:spLocks noGrp="1"/>
          </p:cNvSpPr>
          <p:nvPr>
            <p:ph type="ftr" sz="quarter" idx="10"/>
          </p:nvPr>
        </p:nvSpPr>
        <p:spPr>
          <a:xfrm>
            <a:off x="1416735" y="6054437"/>
            <a:ext cx="10651322" cy="803564"/>
          </a:xfrm>
        </p:spPr>
        <p:txBody>
          <a:bodyPr/>
          <a:lstStyle/>
          <a:p>
            <a:r>
              <a:rPr lang="en-US" sz="1000" b="0" i="0">
                <a:solidFill>
                  <a:srgbClr val="212121"/>
                </a:solidFill>
                <a:effectLst/>
                <a:latin typeface="Arial" panose="020B0604020202020204" pitchFamily="34" charset="0"/>
                <a:cs typeface="Arial" panose="020B0604020202020204" pitchFamily="34" charset="0"/>
              </a:rPr>
              <a:t>Passaro A, et al. </a:t>
            </a:r>
            <a:r>
              <a:rPr lang="en-US" sz="1000" b="0" i="1">
                <a:solidFill>
                  <a:srgbClr val="212121"/>
                </a:solidFill>
                <a:effectLst/>
                <a:latin typeface="Arial" panose="020B0604020202020204" pitchFamily="34" charset="0"/>
                <a:cs typeface="Arial" panose="020B0604020202020204" pitchFamily="34" charset="0"/>
              </a:rPr>
              <a:t>Cell</a:t>
            </a:r>
            <a:r>
              <a:rPr lang="en-US" sz="1000" b="0" i="0">
                <a:solidFill>
                  <a:srgbClr val="212121"/>
                </a:solidFill>
                <a:effectLst/>
                <a:latin typeface="Arial" panose="020B0604020202020204" pitchFamily="34" charset="0"/>
                <a:cs typeface="Arial" panose="020B0604020202020204" pitchFamily="34" charset="0"/>
              </a:rPr>
              <a:t>. 2024;187(7):1617-1635.</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028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8E126-A49B-01F9-5FE1-84F78E77E0B8}"/>
              </a:ext>
            </a:extLst>
          </p:cNvPr>
          <p:cNvPicPr>
            <a:picLocks noChangeAspect="1"/>
          </p:cNvPicPr>
          <p:nvPr/>
        </p:nvPicPr>
        <p:blipFill rotWithShape="1">
          <a:blip r:embed="rId3"/>
          <a:srcRect b="15872"/>
          <a:stretch/>
        </p:blipFill>
        <p:spPr>
          <a:xfrm>
            <a:off x="1802823" y="1079898"/>
            <a:ext cx="8586354" cy="5073692"/>
          </a:xfrm>
          <a:prstGeom prst="rect">
            <a:avLst/>
          </a:prstGeom>
        </p:spPr>
      </p:pic>
      <p:sp>
        <p:nvSpPr>
          <p:cNvPr id="2" name="Title 1">
            <a:extLst>
              <a:ext uri="{FF2B5EF4-FFF2-40B4-BE49-F238E27FC236}">
                <a16:creationId xmlns:a16="http://schemas.microsoft.com/office/drawing/2014/main" id="{FB01AB10-4FFD-89F7-5065-62579EBAD7B8}"/>
              </a:ext>
            </a:extLst>
          </p:cNvPr>
          <p:cNvSpPr>
            <a:spLocks noGrp="1"/>
          </p:cNvSpPr>
          <p:nvPr>
            <p:ph type="title"/>
          </p:nvPr>
        </p:nvSpPr>
        <p:spPr>
          <a:xfrm>
            <a:off x="555585" y="189649"/>
            <a:ext cx="11512589" cy="989113"/>
          </a:xfrm>
        </p:spPr>
        <p:txBody>
          <a:bodyPr>
            <a:normAutofit/>
          </a:bodyPr>
          <a:lstStyle/>
          <a:p>
            <a:r>
              <a:rPr lang="en-US" sz="3200" noProof="0"/>
              <a:t>Role of Liquid Biopsy Across the Cancer </a:t>
            </a:r>
            <a:r>
              <a:rPr lang="en-US" sz="3200"/>
              <a:t>C</a:t>
            </a:r>
            <a:r>
              <a:rPr lang="en-US" sz="3200" noProof="0"/>
              <a:t>are </a:t>
            </a:r>
            <a:r>
              <a:rPr lang="en-US" sz="3200"/>
              <a:t>C</a:t>
            </a:r>
            <a:r>
              <a:rPr lang="en-US" sz="3200" noProof="0" err="1"/>
              <a:t>ontinuum</a:t>
            </a:r>
            <a:r>
              <a:rPr lang="en-US" sz="3200" noProof="0"/>
              <a:t> </a:t>
            </a:r>
            <a:endParaRPr lang="en-US" sz="3200"/>
          </a:p>
        </p:txBody>
      </p:sp>
      <p:sp>
        <p:nvSpPr>
          <p:cNvPr id="6" name="Footer Placeholder 5">
            <a:extLst>
              <a:ext uri="{FF2B5EF4-FFF2-40B4-BE49-F238E27FC236}">
                <a16:creationId xmlns:a16="http://schemas.microsoft.com/office/drawing/2014/main" id="{645DA279-8534-A93E-F6C5-37DB5F2F3427}"/>
              </a:ext>
            </a:extLst>
          </p:cNvPr>
          <p:cNvSpPr>
            <a:spLocks noGrp="1"/>
          </p:cNvSpPr>
          <p:nvPr>
            <p:ph type="ftr" sz="quarter" idx="10"/>
          </p:nvPr>
        </p:nvSpPr>
        <p:spPr>
          <a:xfrm>
            <a:off x="1416735" y="6054437"/>
            <a:ext cx="10651322" cy="803564"/>
          </a:xfrm>
        </p:spPr>
        <p:txBody>
          <a:bodyPr/>
          <a:lstStyle/>
          <a:p>
            <a:r>
              <a:rPr lang="en-US" err="1"/>
              <a:t>ctDNA</a:t>
            </a:r>
            <a:r>
              <a:rPr lang="en-US"/>
              <a:t>, circulating tumor DNA; MRD, minimal residual disease; NSCLC, non-small cell lung cancer.</a:t>
            </a:r>
            <a:br>
              <a:rPr lang="en-US"/>
            </a:br>
            <a:r>
              <a:rPr lang="en-US"/>
              <a:t>IASLC. https://</a:t>
            </a:r>
            <a:r>
              <a:rPr lang="en-US" err="1"/>
              <a:t>www.iaslc.org</a:t>
            </a:r>
            <a:r>
              <a:rPr lang="en-US"/>
              <a:t>/</a:t>
            </a:r>
            <a:r>
              <a:rPr lang="en-US" err="1"/>
              <a:t>iaslc</a:t>
            </a:r>
            <a:r>
              <a:rPr lang="en-US"/>
              <a:t>-atlas-molecular-testing-targeted-therapy-lung-cancer.</a:t>
            </a:r>
          </a:p>
        </p:txBody>
      </p:sp>
    </p:spTree>
    <p:extLst>
      <p:ext uri="{BB962C8B-B14F-4D97-AF65-F5344CB8AC3E}">
        <p14:creationId xmlns:p14="http://schemas.microsoft.com/office/powerpoint/2010/main" val="245420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t>Rationale to Improve Disease Control in Resected ALK-Positive NSCLC</a:t>
            </a:r>
          </a:p>
        </p:txBody>
      </p:sp>
    </p:spTree>
    <p:extLst>
      <p:ext uri="{BB962C8B-B14F-4D97-AF65-F5344CB8AC3E}">
        <p14:creationId xmlns:p14="http://schemas.microsoft.com/office/powerpoint/2010/main" val="256346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59F9-E102-7726-4D41-E2DDBB5AB943}"/>
              </a:ext>
            </a:extLst>
          </p:cNvPr>
          <p:cNvSpPr>
            <a:spLocks noGrp="1"/>
          </p:cNvSpPr>
          <p:nvPr>
            <p:ph type="title"/>
          </p:nvPr>
        </p:nvSpPr>
        <p:spPr>
          <a:xfrm>
            <a:off x="838200" y="324821"/>
            <a:ext cx="10515600" cy="1325563"/>
          </a:xfrm>
        </p:spPr>
        <p:txBody>
          <a:bodyPr/>
          <a:lstStyle/>
          <a:p>
            <a:r>
              <a:rPr lang="en-US"/>
              <a:t>Meta-Analysis:</a:t>
            </a:r>
            <a:br>
              <a:rPr lang="en-US"/>
            </a:br>
            <a:r>
              <a:rPr lang="en-US"/>
              <a:t>Lung Adjuvant Cisplatin Evaluation (LACE)</a:t>
            </a:r>
          </a:p>
        </p:txBody>
      </p:sp>
      <p:sp>
        <p:nvSpPr>
          <p:cNvPr id="3" name="Content Placeholder 2">
            <a:extLst>
              <a:ext uri="{FF2B5EF4-FFF2-40B4-BE49-F238E27FC236}">
                <a16:creationId xmlns:a16="http://schemas.microsoft.com/office/drawing/2014/main" id="{1C6A75B9-29B9-B88D-4949-BD8F0EC21DD5}"/>
              </a:ext>
            </a:extLst>
          </p:cNvPr>
          <p:cNvSpPr>
            <a:spLocks noGrp="1"/>
          </p:cNvSpPr>
          <p:nvPr>
            <p:ph sz="half" idx="1"/>
          </p:nvPr>
        </p:nvSpPr>
        <p:spPr>
          <a:xfrm>
            <a:off x="838200" y="1892709"/>
            <a:ext cx="5181600" cy="4228812"/>
          </a:xfrm>
        </p:spPr>
        <p:txBody>
          <a:bodyPr/>
          <a:lstStyle/>
          <a:p>
            <a:r>
              <a:rPr lang="en-US"/>
              <a:t>5 studies since 1995</a:t>
            </a:r>
          </a:p>
          <a:p>
            <a:pPr lvl="1"/>
            <a:r>
              <a:rPr lang="en-US"/>
              <a:t>BLT, ALPI, IALT, JBR.10, ANITA</a:t>
            </a:r>
          </a:p>
          <a:p>
            <a:r>
              <a:rPr lang="en-US"/>
              <a:t>Pooled individual data</a:t>
            </a:r>
          </a:p>
          <a:p>
            <a:pPr lvl="1"/>
            <a:r>
              <a:rPr lang="en-US"/>
              <a:t>4,585 patients</a:t>
            </a:r>
          </a:p>
          <a:p>
            <a:r>
              <a:rPr lang="en-US"/>
              <a:t>Chemotherapy</a:t>
            </a:r>
          </a:p>
          <a:p>
            <a:pPr lvl="1"/>
            <a:r>
              <a:rPr lang="en-US"/>
              <a:t>↓6.9% lung cancer death</a:t>
            </a:r>
          </a:p>
          <a:p>
            <a:pPr lvl="1"/>
            <a:r>
              <a:rPr lang="en-US"/>
              <a:t>↑1.4% non-cancer death</a:t>
            </a:r>
          </a:p>
        </p:txBody>
      </p:sp>
      <p:pic>
        <p:nvPicPr>
          <p:cNvPr id="5" name="Picture 2">
            <a:extLst>
              <a:ext uri="{FF2B5EF4-FFF2-40B4-BE49-F238E27FC236}">
                <a16:creationId xmlns:a16="http://schemas.microsoft.com/office/drawing/2014/main" id="{BDB78E72-0B65-E48D-A32D-EF1D7D103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2" t="-5710" r="-3366" b="-2874"/>
          <a:stretch/>
        </p:blipFill>
        <p:spPr bwMode="auto">
          <a:xfrm>
            <a:off x="6335211" y="1794860"/>
            <a:ext cx="5181600" cy="3842011"/>
          </a:xfrm>
          <a:prstGeom prst="rect">
            <a:avLst/>
          </a:prstGeom>
          <a:solidFill>
            <a:schemeClr val="bg1"/>
          </a:solidFill>
          <a:ln w="9525">
            <a:solidFill>
              <a:srgbClr val="000000"/>
            </a:solidFill>
            <a:miter lim="800000"/>
            <a:headEnd/>
            <a:tailEnd/>
          </a:ln>
        </p:spPr>
      </p:pic>
      <p:sp>
        <p:nvSpPr>
          <p:cNvPr id="6" name="Text Box 10">
            <a:extLst>
              <a:ext uri="{FF2B5EF4-FFF2-40B4-BE49-F238E27FC236}">
                <a16:creationId xmlns:a16="http://schemas.microsoft.com/office/drawing/2014/main" id="{9A0FA028-8A91-CCF3-9373-7B15BC0702B4}"/>
              </a:ext>
            </a:extLst>
          </p:cNvPr>
          <p:cNvSpPr txBox="1">
            <a:spLocks noChangeArrowheads="1"/>
          </p:cNvSpPr>
          <p:nvPr/>
        </p:nvSpPr>
        <p:spPr bwMode="auto">
          <a:xfrm>
            <a:off x="1374773" y="6121521"/>
            <a:ext cx="10973435" cy="55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Courier New" panose="02070309020205020404" pitchFamily="49" charset="0"/>
              <a:buChar char="o"/>
              <a:defRPr sz="32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ALPI, Adjuvant Lung Project Italy; ANITA, Adjuvant </a:t>
            </a:r>
            <a:r>
              <a:rPr kumimoji="0" lang="en-US" altLang="en-US" sz="999" b="0" i="0" u="none" strike="noStrike" kern="0" cap="none" spc="0" normalizeH="0" baseline="0" noProof="0" err="1">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Navelbine</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International Trialist Association; BLT, Big Lung Trial; </a:t>
            </a:r>
          </a:p>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IALT, International Adjuvant Lung Cancer Trial; JBR.10, National Cancer Institute of Canada Clinical Trials Group JBR.10.</a:t>
            </a:r>
          </a:p>
          <a:p>
            <a:pPr marL="0" marR="0" lvl="0" indent="0" defTabSz="456971" eaLnBrk="0" fontAlgn="base" latinLnBrk="0" hangingPunct="0">
              <a:lnSpc>
                <a:spcPct val="100000"/>
              </a:lnSpc>
              <a:spcBef>
                <a:spcPct val="0"/>
              </a:spcBef>
              <a:spcAft>
                <a:spcPct val="0"/>
              </a:spcAft>
              <a:buClrTx/>
              <a:buSzTx/>
              <a:buFont typeface="Courier New" panose="02070309020205020404" pitchFamily="49" charset="0"/>
              <a:buNone/>
              <a:tabLst/>
              <a:defRPr/>
            </a:pPr>
            <a:r>
              <a:rPr kumimoji="0" lang="en-US" altLang="en-US" sz="999" b="0" i="0" u="none" strike="noStrike" kern="0" cap="none" spc="0" normalizeH="0" baseline="0" noProof="0" err="1">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Pignon</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JP, et al. </a:t>
            </a:r>
            <a:r>
              <a:rPr kumimoji="0" lang="en-US" altLang="en-US" sz="999" b="0" i="1"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J Clin Oncol</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 2008;26(</a:t>
            </a:r>
            <a:r>
              <a:rPr lang="en-US" altLang="en-US" sz="999" kern="0">
                <a:solidFill>
                  <a:schemeClr val="tx1"/>
                </a:solidFill>
              </a:rPr>
              <a:t>21)</a:t>
            </a:r>
            <a:r>
              <a:rPr kumimoji="0" lang="en-US" altLang="en-US" sz="999" b="0" i="0" u="none" strike="noStrike" kern="0" cap="none" spc="0" normalizeH="0" baseline="0" noProof="0">
                <a:ln>
                  <a:noFill/>
                </a:ln>
                <a:solidFill>
                  <a:schemeClr val="tx1"/>
                </a:solidFill>
                <a:effectLst/>
                <a:uLnTx/>
                <a:uFillTx/>
                <a:latin typeface="Arial" panose="020B0604020202020204" pitchFamily="34" charset="0"/>
                <a:ea typeface="ＭＳ Ｐゴシック" panose="020B0600070205080204" pitchFamily="34" charset="-128"/>
                <a:cs typeface="Arial" panose="020B0604020202020204" pitchFamily="34" charset="0"/>
              </a:rPr>
              <a:t>:3552-3559.</a:t>
            </a:r>
          </a:p>
        </p:txBody>
      </p:sp>
    </p:spTree>
    <p:extLst>
      <p:ext uri="{BB962C8B-B14F-4D97-AF65-F5344CB8AC3E}">
        <p14:creationId xmlns:p14="http://schemas.microsoft.com/office/powerpoint/2010/main" val="91943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9"/>
          <p:cNvSpPr txBox="1">
            <a:spLocks noGrp="1"/>
          </p:cNvSpPr>
          <p:nvPr>
            <p:ph type="title"/>
          </p:nvPr>
        </p:nvSpPr>
        <p:spPr>
          <a:xfrm>
            <a:off x="596595" y="100965"/>
            <a:ext cx="11503965" cy="1325563"/>
          </a:xfrm>
          <a:prstGeom prst="rect">
            <a:avLst/>
          </a:prstGeom>
          <a:noFill/>
          <a:ln>
            <a:noFill/>
          </a:ln>
        </p:spPr>
        <p:txBody>
          <a:bodyPr spcFirstLastPara="1" vert="horz" wrap="square" lIns="0" tIns="0" rIns="0" bIns="0" rtlCol="0" anchor="ctr" anchorCtr="0">
            <a:noAutofit/>
          </a:bodyPr>
          <a:lstStyle/>
          <a:p>
            <a:pPr>
              <a:lnSpc>
                <a:spcPct val="85000"/>
              </a:lnSpc>
              <a:buClr>
                <a:srgbClr val="000000"/>
              </a:buClr>
              <a:buSzPts val="1400"/>
            </a:pPr>
            <a:r>
              <a:rPr lang="en-US" sz="2800">
                <a:latin typeface="Arial"/>
                <a:ea typeface="Arial"/>
                <a:cs typeface="Arial"/>
                <a:sym typeface="Arial"/>
              </a:rPr>
              <a:t>ALINA: A Global, Open-Label, Phase 3, Randomized Clinical Trial*</a:t>
            </a:r>
            <a:endParaRPr sz="1100">
              <a:latin typeface="Arial"/>
              <a:ea typeface="Arial"/>
              <a:cs typeface="Arial"/>
              <a:sym typeface="Arial"/>
            </a:endParaRPr>
          </a:p>
        </p:txBody>
      </p:sp>
      <p:sp>
        <p:nvSpPr>
          <p:cNvPr id="490" name="Google Shape;490;p19"/>
          <p:cNvSpPr txBox="1"/>
          <p:nvPr/>
        </p:nvSpPr>
        <p:spPr>
          <a:xfrm>
            <a:off x="1491805" y="6457073"/>
            <a:ext cx="8893166" cy="366800"/>
          </a:xfrm>
          <a:prstGeom prst="rect">
            <a:avLst/>
          </a:prstGeom>
          <a:noFill/>
          <a:ln>
            <a:noFill/>
          </a:ln>
        </p:spPr>
        <p:txBody>
          <a:bodyPr spcFirstLastPara="1" wrap="square" lIns="0" tIns="0" rIns="0" bIns="0" anchor="b" anchorCtr="0">
            <a:noAutofit/>
          </a:bodyPr>
          <a:lstStyle/>
          <a:p>
            <a:pPr marR="44872">
              <a:spcBef>
                <a:spcPts val="127"/>
              </a:spcBef>
              <a:buClr>
                <a:srgbClr val="000000"/>
              </a:buClr>
              <a:buSzPts val="700"/>
            </a:pPr>
            <a:r>
              <a:rPr lang="en-US" sz="800">
                <a:solidFill>
                  <a:srgbClr val="404040"/>
                </a:solidFill>
                <a:latin typeface="Arial"/>
                <a:ea typeface="Arial"/>
                <a:cs typeface="Arial"/>
                <a:sym typeface="Arial"/>
              </a:rPr>
              <a:t>Data cutoff: June 26, 2023. *Superiority trial.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Cisplatin + pemetrexed, cisplatin + vinorelbine, or cisplatin + gemcitabine; cisplatin could be switched to carboplatin in case of intolerability.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DFS defined as the time from randomization to the first documented recurrence of disease or new primary NSCLC as determined by the investigator or death from any cause, whichever occurs first. </a:t>
            </a:r>
            <a:r>
              <a:rPr lang="en-US" sz="800" baseline="30000">
                <a:solidFill>
                  <a:srgbClr val="404040"/>
                </a:solidFill>
                <a:latin typeface="Arial"/>
                <a:ea typeface="Arial"/>
                <a:cs typeface="Arial"/>
                <a:sym typeface="Arial"/>
              </a:rPr>
              <a:t>§</a:t>
            </a:r>
            <a:r>
              <a:rPr lang="en-US" sz="800">
                <a:solidFill>
                  <a:srgbClr val="404040"/>
                </a:solidFill>
                <a:latin typeface="Arial"/>
                <a:ea typeface="Arial"/>
                <a:cs typeface="Arial"/>
                <a:sym typeface="Arial"/>
              </a:rPr>
              <a:t>Assessment by CT scan where MRI is not available.</a:t>
            </a:r>
            <a:br>
              <a:rPr lang="en-US" sz="800">
                <a:solidFill>
                  <a:srgbClr val="404040"/>
                </a:solidFill>
                <a:latin typeface="Arial"/>
                <a:ea typeface="Arial"/>
                <a:cs typeface="Arial"/>
                <a:sym typeface="Arial"/>
              </a:rPr>
            </a:br>
            <a:r>
              <a:rPr lang="en-US" sz="800">
                <a:solidFill>
                  <a:srgbClr val="404040"/>
                </a:solidFill>
                <a:latin typeface="Arial"/>
                <a:ea typeface="Arial"/>
                <a:cs typeface="Arial"/>
                <a:sym typeface="Arial"/>
              </a:rPr>
              <a:t> ALK, anaplastic lymphoma kinase; BID, twice daily; CNS, central nervous system; DFS, disease-free survival; ECOG PS, Eastern Cooperative Oncology Group performance status; ITT, intention to treat; NSCLC, non-small cell lung cancer; OS, overall survival; Q3W, once every 3 weeks; </a:t>
            </a:r>
            <a:r>
              <a:rPr lang="en-US" sz="800">
                <a:solidFill>
                  <a:srgbClr val="000000"/>
                </a:solidFill>
                <a:latin typeface="Arial"/>
                <a:ea typeface="Arial"/>
                <a:cs typeface="Arial"/>
                <a:sym typeface="Arial"/>
              </a:rPr>
              <a:t>UICC/</a:t>
            </a:r>
            <a:r>
              <a:rPr lang="en-US" sz="800">
                <a:solidFill>
                  <a:schemeClr val="dk1"/>
                </a:solidFill>
                <a:latin typeface="Arial"/>
                <a:ea typeface="Arial"/>
                <a:cs typeface="Arial"/>
                <a:sym typeface="Arial"/>
              </a:rPr>
              <a:t>AJCC, </a:t>
            </a:r>
            <a:r>
              <a:rPr lang="en-US" sz="800">
                <a:solidFill>
                  <a:srgbClr val="1B1B1B"/>
                </a:solidFill>
                <a:latin typeface="Open Sans" panose="020B0606030504020204" pitchFamily="34" charset="0"/>
              </a:rPr>
              <a:t>International Union Against Cancer/</a:t>
            </a:r>
            <a:r>
              <a:rPr lang="en-US" sz="800">
                <a:solidFill>
                  <a:schemeClr val="dk1"/>
                </a:solidFill>
                <a:latin typeface="Arial"/>
                <a:ea typeface="Arial"/>
                <a:cs typeface="Arial"/>
                <a:sym typeface="Arial"/>
              </a:rPr>
              <a:t>A</a:t>
            </a:r>
            <a:r>
              <a:rPr lang="en-US" sz="800" b="0" i="0">
                <a:solidFill>
                  <a:srgbClr val="1B1B1B"/>
                </a:solidFill>
                <a:effectLst/>
                <a:latin typeface="Open Sans" panose="020B0606030504020204" pitchFamily="34" charset="0"/>
              </a:rPr>
              <a:t>merican Joint Committee on Cancer</a:t>
            </a:r>
            <a:r>
              <a:rPr lang="en-US" sz="800">
                <a:solidFill>
                  <a:srgbClr val="404040"/>
                </a:solidFill>
                <a:latin typeface="Arial"/>
                <a:ea typeface="Arial"/>
                <a:cs typeface="Arial"/>
                <a:sym typeface="Arial"/>
              </a:rPr>
              <a:t>.</a:t>
            </a:r>
            <a:endParaRPr lang="en-US" sz="800">
              <a:solidFill>
                <a:srgbClr val="000000"/>
              </a:solidFill>
              <a:latin typeface="Arial"/>
              <a:ea typeface="Arial"/>
              <a:cs typeface="Arial"/>
              <a:sym typeface="Arial"/>
            </a:endParaRPr>
          </a:p>
          <a:p>
            <a:pPr marR="44872">
              <a:spcBef>
                <a:spcPts val="127"/>
              </a:spcBef>
              <a:buClr>
                <a:srgbClr val="000000"/>
              </a:buClr>
              <a:buSzPts val="700"/>
            </a:pPr>
            <a:r>
              <a:rPr lang="en-US" sz="800">
                <a:solidFill>
                  <a:srgbClr val="404040"/>
                </a:solidFill>
                <a:latin typeface="Arial"/>
                <a:ea typeface="Arial"/>
                <a:cs typeface="Arial"/>
                <a:sym typeface="Arial"/>
              </a:rPr>
              <a:t>Wu YL, et al. </a:t>
            </a:r>
            <a:r>
              <a:rPr lang="en-US" sz="800" i="1">
                <a:solidFill>
                  <a:srgbClr val="404040"/>
                </a:solidFill>
                <a:latin typeface="Arial"/>
                <a:ea typeface="Arial"/>
                <a:cs typeface="Arial"/>
                <a:sym typeface="Arial"/>
              </a:rPr>
              <a:t>N Engl J Med</a:t>
            </a:r>
            <a:r>
              <a:rPr lang="en-US" sz="800">
                <a:solidFill>
                  <a:srgbClr val="404040"/>
                </a:solidFill>
                <a:latin typeface="Arial"/>
                <a:ea typeface="Arial"/>
                <a:cs typeface="Arial"/>
                <a:sym typeface="Arial"/>
              </a:rPr>
              <a:t>. 2024;390(14):1265-1276. ClinicalTrials.gov identifier: NCT03456076.</a:t>
            </a:r>
            <a:endParaRPr lang="en-US" sz="800">
              <a:solidFill>
                <a:srgbClr val="000000"/>
              </a:solidFill>
              <a:latin typeface="Arial"/>
              <a:ea typeface="Arial"/>
              <a:cs typeface="Arial"/>
              <a:sym typeface="Arial"/>
            </a:endParaRPr>
          </a:p>
        </p:txBody>
      </p:sp>
      <p:grpSp>
        <p:nvGrpSpPr>
          <p:cNvPr id="491" name="Google Shape;491;p19"/>
          <p:cNvGrpSpPr/>
          <p:nvPr/>
        </p:nvGrpSpPr>
        <p:grpSpPr>
          <a:xfrm>
            <a:off x="389479" y="4706925"/>
            <a:ext cx="8136467" cy="1282700"/>
            <a:chOff x="268986" y="3516630"/>
            <a:chExt cx="6102350" cy="962025"/>
          </a:xfrm>
        </p:grpSpPr>
        <p:sp>
          <p:nvSpPr>
            <p:cNvPr id="492" name="Google Shape;492;p19"/>
            <p:cNvSpPr/>
            <p:nvPr/>
          </p:nvSpPr>
          <p:spPr>
            <a:xfrm>
              <a:off x="268986" y="3516630"/>
              <a:ext cx="6102350" cy="962025"/>
            </a:xfrm>
            <a:custGeom>
              <a:avLst/>
              <a:gdLst/>
              <a:ahLst/>
              <a:cxnLst/>
              <a:rect l="l" t="t" r="r" b="b"/>
              <a:pathLst>
                <a:path w="6102350" h="962025" extrusionOk="0">
                  <a:moveTo>
                    <a:pt x="6102096" y="0"/>
                  </a:moveTo>
                  <a:lnTo>
                    <a:pt x="0" y="0"/>
                  </a:lnTo>
                  <a:lnTo>
                    <a:pt x="0" y="961644"/>
                  </a:lnTo>
                  <a:lnTo>
                    <a:pt x="6102096" y="961644"/>
                  </a:lnTo>
                  <a:lnTo>
                    <a:pt x="6102096" y="0"/>
                  </a:lnTo>
                  <a:close/>
                </a:path>
              </a:pathLst>
            </a:custGeom>
            <a:solidFill>
              <a:srgbClr val="FFFFFF"/>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3" name="Google Shape;493;p19"/>
            <p:cNvSpPr/>
            <p:nvPr/>
          </p:nvSpPr>
          <p:spPr>
            <a:xfrm>
              <a:off x="268986" y="3516630"/>
              <a:ext cx="6102350" cy="962025"/>
            </a:xfrm>
            <a:custGeom>
              <a:avLst/>
              <a:gdLst/>
              <a:ahLst/>
              <a:cxnLst/>
              <a:rect l="l" t="t" r="r" b="b"/>
              <a:pathLst>
                <a:path w="6102350" h="962025" extrusionOk="0">
                  <a:moveTo>
                    <a:pt x="0" y="961644"/>
                  </a:moveTo>
                  <a:lnTo>
                    <a:pt x="6102096" y="961644"/>
                  </a:lnTo>
                  <a:lnTo>
                    <a:pt x="6102096" y="0"/>
                  </a:lnTo>
                  <a:lnTo>
                    <a:pt x="0" y="0"/>
                  </a:lnTo>
                  <a:lnTo>
                    <a:pt x="0" y="961644"/>
                  </a:lnTo>
                  <a:close/>
                </a:path>
              </a:pathLst>
            </a:cu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94" name="Google Shape;494;p19"/>
          <p:cNvSpPr/>
          <p:nvPr/>
        </p:nvSpPr>
        <p:spPr>
          <a:xfrm>
            <a:off x="3688078" y="2476395"/>
            <a:ext cx="852855" cy="121547"/>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5" name="Google Shape;495;p19"/>
          <p:cNvSpPr txBox="1"/>
          <p:nvPr/>
        </p:nvSpPr>
        <p:spPr>
          <a:xfrm>
            <a:off x="596595" y="4766681"/>
            <a:ext cx="4217247" cy="829273"/>
          </a:xfrm>
          <a:prstGeom prst="rect">
            <a:avLst/>
          </a:prstGeom>
          <a:noFill/>
          <a:ln>
            <a:noFill/>
          </a:ln>
        </p:spPr>
        <p:txBody>
          <a:bodyPr spcFirstLastPara="1" wrap="square" lIns="0" tIns="38933" rIns="0" bIns="0" anchor="t" anchorCtr="0">
            <a:spAutoFit/>
          </a:bodyPr>
          <a:lstStyle/>
          <a:p>
            <a:pPr marL="50799">
              <a:buClr>
                <a:schemeClr val="bg1"/>
              </a:buClr>
              <a:buSzPts val="1200"/>
            </a:pPr>
            <a:r>
              <a:rPr lang="en-US" sz="1600" b="1">
                <a:solidFill>
                  <a:schemeClr val="bg1"/>
                </a:solidFill>
                <a:latin typeface="Arial"/>
                <a:ea typeface="Arial"/>
                <a:cs typeface="Arial"/>
                <a:sym typeface="Arial"/>
              </a:rPr>
              <a:t>Primary endpoint</a:t>
            </a:r>
            <a:endParaRPr sz="1600">
              <a:solidFill>
                <a:schemeClr val="bg1"/>
              </a:solidFill>
              <a:latin typeface="Arial"/>
              <a:ea typeface="Arial"/>
              <a:cs typeface="Arial"/>
              <a:sym typeface="Arial"/>
            </a:endParaRPr>
          </a:p>
          <a:p>
            <a:pPr marL="280238" indent="-229440">
              <a:spcBef>
                <a:spcPts val="180"/>
              </a:spcBef>
              <a:buClr>
                <a:schemeClr val="bg1"/>
              </a:buClr>
              <a:buSzPts val="1200"/>
              <a:buFont typeface="Arial"/>
              <a:buChar char="•"/>
            </a:pPr>
            <a:r>
              <a:rPr lang="en-US" sz="1600">
                <a:solidFill>
                  <a:schemeClr val="bg1"/>
                </a:solidFill>
                <a:latin typeface="Arial"/>
                <a:ea typeface="Arial"/>
                <a:cs typeface="Arial"/>
                <a:sym typeface="Arial"/>
              </a:rPr>
              <a:t>DFS per investigator,</a:t>
            </a:r>
            <a:r>
              <a:rPr lang="en-US" sz="1600" baseline="30000">
                <a:solidFill>
                  <a:schemeClr val="bg1"/>
                </a:solidFill>
                <a:latin typeface="Arial"/>
                <a:ea typeface="Arial"/>
                <a:cs typeface="Arial"/>
                <a:sym typeface="Arial"/>
              </a:rPr>
              <a:t>‡ </a:t>
            </a:r>
            <a:r>
              <a:rPr lang="en-US" sz="1600">
                <a:solidFill>
                  <a:schemeClr val="bg1"/>
                </a:solidFill>
                <a:latin typeface="Arial"/>
                <a:ea typeface="Arial"/>
                <a:cs typeface="Arial"/>
                <a:sym typeface="Arial"/>
              </a:rPr>
              <a:t>tested hierarchically:</a:t>
            </a:r>
            <a:endParaRPr sz="1600">
              <a:solidFill>
                <a:schemeClr val="bg1"/>
              </a:solidFill>
              <a:latin typeface="Arial"/>
              <a:ea typeface="Arial"/>
              <a:cs typeface="Arial"/>
              <a:sym typeface="Arial"/>
            </a:endParaRPr>
          </a:p>
          <a:p>
            <a:pPr marL="651917" lvl="1" indent="-229440">
              <a:spcBef>
                <a:spcPts val="173"/>
              </a:spcBef>
              <a:buClr>
                <a:schemeClr val="bg1"/>
              </a:buClr>
              <a:buSzPts val="1200"/>
              <a:buFont typeface="Courier New"/>
              <a:buChar char="o"/>
            </a:pPr>
            <a:r>
              <a:rPr lang="en-US" sz="1600">
                <a:solidFill>
                  <a:schemeClr val="bg1"/>
                </a:solidFill>
                <a:latin typeface="Arial"/>
                <a:ea typeface="Arial"/>
                <a:cs typeface="Arial"/>
                <a:sym typeface="Arial"/>
              </a:rPr>
              <a:t>Stage II–IIIA → ITT (Stage IB–IIIA)</a:t>
            </a:r>
            <a:endParaRPr sz="1600">
              <a:solidFill>
                <a:schemeClr val="bg1"/>
              </a:solidFill>
              <a:latin typeface="Arial"/>
              <a:ea typeface="Arial"/>
              <a:cs typeface="Arial"/>
              <a:sym typeface="Arial"/>
            </a:endParaRPr>
          </a:p>
        </p:txBody>
      </p:sp>
      <p:sp>
        <p:nvSpPr>
          <p:cNvPr id="496" name="Google Shape;496;p19"/>
          <p:cNvSpPr txBox="1"/>
          <p:nvPr/>
        </p:nvSpPr>
        <p:spPr>
          <a:xfrm>
            <a:off x="5787136" y="1428496"/>
            <a:ext cx="1949027" cy="93074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83800" rIns="0" bIns="0" anchor="t" anchorCtr="0">
            <a:spAutoFit/>
          </a:bodyPr>
          <a:lstStyle/>
          <a:p>
            <a:pPr marL="420783" marR="411470" algn="ctr">
              <a:lnSpc>
                <a:spcPct val="114166"/>
              </a:lnSpc>
              <a:buClr>
                <a:srgbClr val="000000"/>
              </a:buClr>
              <a:buSzPts val="1200"/>
            </a:pPr>
            <a:r>
              <a:rPr lang="en-US" sz="1600" b="1" err="1">
                <a:solidFill>
                  <a:srgbClr val="FFFFFF"/>
                </a:solidFill>
                <a:latin typeface="Arial"/>
                <a:ea typeface="Arial"/>
                <a:cs typeface="Arial"/>
                <a:sym typeface="Arial"/>
              </a:rPr>
              <a:t>Alectinib</a:t>
            </a:r>
            <a:r>
              <a:rPr lang="en-US" sz="1600" b="1">
                <a:solidFill>
                  <a:srgbClr val="FFFFFF"/>
                </a:solidFill>
                <a:latin typeface="Arial"/>
                <a:ea typeface="Arial"/>
                <a:cs typeface="Arial"/>
                <a:sym typeface="Arial"/>
              </a:rPr>
              <a:t> 600 mg BID</a:t>
            </a:r>
            <a:endParaRPr sz="1600">
              <a:solidFill>
                <a:srgbClr val="000000"/>
              </a:solidFill>
              <a:latin typeface="Arial"/>
              <a:ea typeface="Arial"/>
              <a:cs typeface="Arial"/>
              <a:sym typeface="Arial"/>
            </a:endParaRPr>
          </a:p>
          <a:p>
            <a:pPr marL="1693" algn="ctr">
              <a:spcBef>
                <a:spcPts val="253"/>
              </a:spcBef>
              <a:buClr>
                <a:srgbClr val="000000"/>
              </a:buClr>
              <a:buSzPts val="1200"/>
            </a:pPr>
            <a:r>
              <a:rPr lang="en-US" sz="1600">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7" name="Google Shape;497;p19"/>
          <p:cNvSpPr/>
          <p:nvPr/>
        </p:nvSpPr>
        <p:spPr>
          <a:xfrm>
            <a:off x="4813469" y="1834896"/>
            <a:ext cx="973667" cy="538480"/>
          </a:xfrm>
          <a:custGeom>
            <a:avLst/>
            <a:gdLst/>
            <a:ahLst/>
            <a:cxnLst/>
            <a:rect l="l" t="t" r="r" b="b"/>
            <a:pathLst>
              <a:path w="730250" h="403860" extrusionOk="0">
                <a:moveTo>
                  <a:pt x="679196" y="31750"/>
                </a:moveTo>
                <a:lnTo>
                  <a:pt x="2794" y="31750"/>
                </a:lnTo>
                <a:lnTo>
                  <a:pt x="0" y="34543"/>
                </a:lnTo>
                <a:lnTo>
                  <a:pt x="0" y="403605"/>
                </a:lnTo>
                <a:lnTo>
                  <a:pt x="12700" y="403605"/>
                </a:lnTo>
                <a:lnTo>
                  <a:pt x="12700" y="44450"/>
                </a:lnTo>
                <a:lnTo>
                  <a:pt x="6350" y="44450"/>
                </a:lnTo>
                <a:lnTo>
                  <a:pt x="12700" y="38100"/>
                </a:lnTo>
                <a:lnTo>
                  <a:pt x="679196" y="38100"/>
                </a:lnTo>
                <a:lnTo>
                  <a:pt x="679196" y="31750"/>
                </a:lnTo>
                <a:close/>
              </a:path>
              <a:path w="730250" h="403860" extrusionOk="0">
                <a:moveTo>
                  <a:pt x="679196" y="0"/>
                </a:moveTo>
                <a:lnTo>
                  <a:pt x="679196" y="76200"/>
                </a:lnTo>
                <a:lnTo>
                  <a:pt x="721529" y="44450"/>
                </a:lnTo>
                <a:lnTo>
                  <a:pt x="691896" y="44450"/>
                </a:lnTo>
                <a:lnTo>
                  <a:pt x="691896" y="31750"/>
                </a:lnTo>
                <a:lnTo>
                  <a:pt x="721529" y="31750"/>
                </a:lnTo>
                <a:lnTo>
                  <a:pt x="679196" y="0"/>
                </a:lnTo>
                <a:close/>
              </a:path>
              <a:path w="730250" h="403860" extrusionOk="0">
                <a:moveTo>
                  <a:pt x="12700" y="38100"/>
                </a:moveTo>
                <a:lnTo>
                  <a:pt x="6350" y="44450"/>
                </a:lnTo>
                <a:lnTo>
                  <a:pt x="12700" y="44450"/>
                </a:lnTo>
                <a:lnTo>
                  <a:pt x="12700" y="38100"/>
                </a:lnTo>
                <a:close/>
              </a:path>
              <a:path w="730250" h="403860" extrusionOk="0">
                <a:moveTo>
                  <a:pt x="679196" y="38100"/>
                </a:moveTo>
                <a:lnTo>
                  <a:pt x="12700" y="38100"/>
                </a:lnTo>
                <a:lnTo>
                  <a:pt x="12700" y="44450"/>
                </a:lnTo>
                <a:lnTo>
                  <a:pt x="679196" y="44450"/>
                </a:lnTo>
                <a:lnTo>
                  <a:pt x="679196" y="38100"/>
                </a:lnTo>
                <a:close/>
              </a:path>
              <a:path w="730250" h="403860" extrusionOk="0">
                <a:moveTo>
                  <a:pt x="721529" y="31750"/>
                </a:moveTo>
                <a:lnTo>
                  <a:pt x="691896" y="31750"/>
                </a:lnTo>
                <a:lnTo>
                  <a:pt x="691896" y="44450"/>
                </a:lnTo>
                <a:lnTo>
                  <a:pt x="721529" y="44450"/>
                </a:lnTo>
                <a:lnTo>
                  <a:pt x="729996" y="38100"/>
                </a:lnTo>
                <a:lnTo>
                  <a:pt x="721529"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8" name="Google Shape;498;p19"/>
          <p:cNvSpPr txBox="1"/>
          <p:nvPr/>
        </p:nvSpPr>
        <p:spPr>
          <a:xfrm>
            <a:off x="5787136" y="2739985"/>
            <a:ext cx="1949027" cy="805164"/>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102433" rIns="0" bIns="0" anchor="t" anchorCtr="0">
            <a:spAutoFit/>
          </a:bodyPr>
          <a:lstStyle/>
          <a:p>
            <a:pPr marL="243834" marR="206582" indent="-28783" algn="just">
              <a:lnSpc>
                <a:spcPct val="95100"/>
              </a:lnSpc>
              <a:buClr>
                <a:srgbClr val="000000"/>
              </a:buClr>
              <a:buSzPts val="1200"/>
            </a:pPr>
            <a:r>
              <a:rPr lang="en-US" sz="1600" b="1">
                <a:solidFill>
                  <a:srgbClr val="FFFFFF"/>
                </a:solidFill>
                <a:latin typeface="Arial"/>
                <a:ea typeface="Arial"/>
                <a:cs typeface="Arial"/>
                <a:sym typeface="Arial"/>
              </a:rPr>
              <a:t>Platinum-based chemotherapy</a:t>
            </a:r>
            <a:r>
              <a:rPr lang="en-US" sz="1600" b="1" baseline="30000">
                <a:solidFill>
                  <a:srgbClr val="FFFFFF"/>
                </a:solidFill>
                <a:latin typeface="Arial"/>
                <a:ea typeface="Arial"/>
                <a:cs typeface="Arial"/>
                <a:sym typeface="Arial"/>
              </a:rPr>
              <a:t>† </a:t>
            </a:r>
            <a:r>
              <a:rPr lang="en-US" sz="1600">
                <a:solidFill>
                  <a:srgbClr val="FFFFFF"/>
                </a:solidFill>
                <a:latin typeface="Arial"/>
                <a:ea typeface="Arial"/>
                <a:cs typeface="Arial"/>
                <a:sym typeface="Arial"/>
              </a:rPr>
              <a:t>Q3W; 4 cycles</a:t>
            </a:r>
            <a:endParaRPr sz="1600">
              <a:solidFill>
                <a:srgbClr val="000000"/>
              </a:solidFill>
              <a:latin typeface="Arial"/>
              <a:ea typeface="Arial"/>
              <a:cs typeface="Arial"/>
              <a:sym typeface="Arial"/>
            </a:endParaRPr>
          </a:p>
        </p:txBody>
      </p:sp>
      <p:sp>
        <p:nvSpPr>
          <p:cNvPr id="499" name="Google Shape;499;p19"/>
          <p:cNvSpPr txBox="1"/>
          <p:nvPr/>
        </p:nvSpPr>
        <p:spPr>
          <a:xfrm>
            <a:off x="369824" y="1229358"/>
            <a:ext cx="3522133" cy="326948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6773" algn="ctr">
              <a:lnSpc>
                <a:spcPct val="117083"/>
              </a:lnSpc>
              <a:buClr>
                <a:srgbClr val="000000"/>
              </a:buClr>
              <a:buSzPts val="1200"/>
            </a:pPr>
            <a:r>
              <a:rPr lang="en-US" sz="1600" b="1">
                <a:solidFill>
                  <a:schemeClr val="bg1"/>
                </a:solidFill>
                <a:latin typeface="Arial"/>
                <a:ea typeface="Arial"/>
                <a:cs typeface="Arial"/>
                <a:sym typeface="Arial"/>
              </a:rPr>
              <a:t>Resected Stage IB (≥4 cm)–IIIA</a:t>
            </a:r>
            <a:endParaRPr sz="1600">
              <a:solidFill>
                <a:schemeClr val="bg1"/>
              </a:solidFill>
              <a:latin typeface="Arial"/>
              <a:ea typeface="Arial"/>
              <a:cs typeface="Arial"/>
              <a:sym typeface="Arial"/>
            </a:endParaRPr>
          </a:p>
          <a:p>
            <a:pPr marL="1693" algn="ctr">
              <a:lnSpc>
                <a:spcPct val="115000"/>
              </a:lnSpc>
              <a:buClr>
                <a:srgbClr val="000000"/>
              </a:buClr>
              <a:buSzPts val="1200"/>
            </a:pPr>
            <a:r>
              <a:rPr lang="en-US" sz="1600" b="1" i="1">
                <a:solidFill>
                  <a:schemeClr val="bg1"/>
                </a:solidFill>
                <a:latin typeface="Arial"/>
                <a:ea typeface="Arial"/>
                <a:cs typeface="Arial"/>
                <a:sym typeface="Arial"/>
              </a:rPr>
              <a:t>ALK</a:t>
            </a:r>
            <a:r>
              <a:rPr lang="en-US" sz="1600" b="1">
                <a:solidFill>
                  <a:schemeClr val="bg1"/>
                </a:solidFill>
                <a:latin typeface="Arial"/>
                <a:ea typeface="Arial"/>
                <a:cs typeface="Arial"/>
                <a:sym typeface="Arial"/>
              </a:rPr>
              <a:t>+ NSCLC</a:t>
            </a:r>
            <a:endParaRPr sz="1600">
              <a:solidFill>
                <a:schemeClr val="bg1"/>
              </a:solidFill>
              <a:latin typeface="Arial"/>
              <a:ea typeface="Arial"/>
              <a:cs typeface="Arial"/>
              <a:sym typeface="Arial"/>
            </a:endParaRPr>
          </a:p>
          <a:p>
            <a:pPr algn="ctr">
              <a:lnSpc>
                <a:spcPct val="117499"/>
              </a:lnSpc>
              <a:buClr>
                <a:srgbClr val="000000"/>
              </a:buClr>
              <a:buSzPts val="1000"/>
            </a:pPr>
            <a:r>
              <a:rPr lang="en-US" sz="1333">
                <a:solidFill>
                  <a:schemeClr val="bg1"/>
                </a:solidFill>
                <a:latin typeface="Arial"/>
                <a:ea typeface="Arial"/>
                <a:cs typeface="Arial"/>
                <a:sym typeface="Arial"/>
              </a:rPr>
              <a:t>per UICC/AJCC 7</a:t>
            </a:r>
            <a:r>
              <a:rPr lang="en-US" sz="1300">
                <a:solidFill>
                  <a:schemeClr val="bg1"/>
                </a:solidFill>
                <a:latin typeface="Arial"/>
                <a:ea typeface="Arial"/>
                <a:cs typeface="Arial"/>
                <a:sym typeface="Arial"/>
              </a:rPr>
              <a:t>th</a:t>
            </a:r>
            <a:r>
              <a:rPr lang="en-US" sz="1300" baseline="30000">
                <a:solidFill>
                  <a:schemeClr val="bg1"/>
                </a:solidFill>
                <a:latin typeface="Arial"/>
                <a:ea typeface="Arial"/>
                <a:cs typeface="Arial"/>
                <a:sym typeface="Arial"/>
              </a:rPr>
              <a:t> </a:t>
            </a:r>
            <a:r>
              <a:rPr lang="en-US" sz="1333">
                <a:solidFill>
                  <a:schemeClr val="bg1"/>
                </a:solidFill>
                <a:latin typeface="Arial"/>
                <a:ea typeface="Arial"/>
                <a:cs typeface="Arial"/>
                <a:sym typeface="Arial"/>
              </a:rPr>
              <a:t>edition</a:t>
            </a:r>
            <a:endParaRPr sz="1333">
              <a:solidFill>
                <a:schemeClr val="bg1"/>
              </a:solidFill>
              <a:latin typeface="Arial"/>
              <a:ea typeface="Arial"/>
              <a:cs typeface="Arial"/>
              <a:sym typeface="Arial"/>
            </a:endParaRPr>
          </a:p>
          <a:p>
            <a:pPr marL="143082">
              <a:spcBef>
                <a:spcPts val="887"/>
              </a:spcBef>
              <a:buClr>
                <a:srgbClr val="000000"/>
              </a:buClr>
              <a:buSzPts val="1000"/>
            </a:pPr>
            <a:r>
              <a:rPr lang="en-US" sz="1333" b="1">
                <a:solidFill>
                  <a:schemeClr val="bg1"/>
                </a:solidFill>
                <a:latin typeface="Arial"/>
                <a:ea typeface="Arial"/>
                <a:cs typeface="Arial"/>
                <a:sym typeface="Arial"/>
              </a:rPr>
              <a:t>Other key eligibility criteria:</a:t>
            </a:r>
            <a:endParaRPr sz="1333">
              <a:solidFill>
                <a:schemeClr val="bg1"/>
              </a:solidFill>
              <a:latin typeface="Arial"/>
              <a:ea typeface="Arial"/>
              <a:cs typeface="Arial"/>
              <a:sym typeface="Arial"/>
            </a:endParaRPr>
          </a:p>
          <a:p>
            <a:pPr marL="446182" indent="-236214">
              <a:spcBef>
                <a:spcPts val="80"/>
              </a:spcBef>
              <a:buClr>
                <a:srgbClr val="016C71"/>
              </a:buClr>
              <a:buSzPts val="800"/>
              <a:buFont typeface="Arial"/>
              <a:buChar char="●"/>
            </a:pPr>
            <a:r>
              <a:rPr lang="en-US" sz="1333">
                <a:solidFill>
                  <a:schemeClr val="bg1"/>
                </a:solidFill>
                <a:latin typeface="Arial"/>
                <a:ea typeface="Arial"/>
                <a:cs typeface="Arial"/>
                <a:sym typeface="Arial"/>
              </a:rPr>
              <a:t>ECOG PS 0/1</a:t>
            </a:r>
            <a:endParaRPr sz="1333">
              <a:solidFill>
                <a:schemeClr val="bg1"/>
              </a:solidFill>
              <a:latin typeface="Arial"/>
              <a:ea typeface="Arial"/>
              <a:cs typeface="Arial"/>
              <a:sym typeface="Arial"/>
            </a:endParaRPr>
          </a:p>
          <a:p>
            <a:pPr marL="446182" indent="-236214">
              <a:spcBef>
                <a:spcPts val="80"/>
              </a:spcBef>
              <a:buClr>
                <a:srgbClr val="016C71"/>
              </a:buClr>
              <a:buSzPts val="800"/>
              <a:buFont typeface="Arial"/>
              <a:buChar char="●"/>
            </a:pPr>
            <a:r>
              <a:rPr lang="en-US" sz="1333">
                <a:solidFill>
                  <a:schemeClr val="bg1"/>
                </a:solidFill>
                <a:latin typeface="Arial"/>
                <a:ea typeface="Arial"/>
                <a:cs typeface="Arial"/>
                <a:sym typeface="Arial"/>
              </a:rPr>
              <a:t>Eligible to receive platinum-based</a:t>
            </a:r>
            <a:endParaRPr sz="1333">
              <a:solidFill>
                <a:schemeClr val="bg1"/>
              </a:solidFill>
              <a:latin typeface="Arial"/>
              <a:ea typeface="Arial"/>
              <a:cs typeface="Arial"/>
              <a:sym typeface="Arial"/>
            </a:endParaRPr>
          </a:p>
          <a:p>
            <a:pPr marL="447875">
              <a:spcBef>
                <a:spcPts val="240"/>
              </a:spcBef>
              <a:buClr>
                <a:srgbClr val="000000"/>
              </a:buClr>
              <a:buSzPts val="1000"/>
            </a:pPr>
            <a:r>
              <a:rPr lang="en-US" sz="1333">
                <a:solidFill>
                  <a:schemeClr val="bg1"/>
                </a:solidFill>
                <a:latin typeface="Arial"/>
                <a:ea typeface="Arial"/>
                <a:cs typeface="Arial"/>
                <a:sym typeface="Arial"/>
              </a:rPr>
              <a:t>chemotherapy</a:t>
            </a:r>
            <a:endParaRPr sz="1333">
              <a:solidFill>
                <a:schemeClr val="bg1"/>
              </a:solidFill>
              <a:latin typeface="Arial"/>
              <a:ea typeface="Arial"/>
              <a:cs typeface="Arial"/>
              <a:sym typeface="Arial"/>
            </a:endParaRPr>
          </a:p>
          <a:p>
            <a:pPr marL="446182" indent="-236214">
              <a:spcBef>
                <a:spcPts val="240"/>
              </a:spcBef>
              <a:buClr>
                <a:srgbClr val="016C71"/>
              </a:buClr>
              <a:buSzPts val="800"/>
              <a:buFont typeface="Arial"/>
              <a:buChar char="●"/>
            </a:pPr>
            <a:r>
              <a:rPr lang="en-US" sz="1333">
                <a:solidFill>
                  <a:schemeClr val="bg1"/>
                </a:solidFill>
                <a:latin typeface="Arial"/>
                <a:ea typeface="Arial"/>
                <a:cs typeface="Arial"/>
                <a:sym typeface="Arial"/>
              </a:rPr>
              <a:t>Adequate end-organ function</a:t>
            </a:r>
            <a:endParaRPr sz="1333">
              <a:solidFill>
                <a:schemeClr val="bg1"/>
              </a:solidFill>
              <a:latin typeface="Arial"/>
              <a:ea typeface="Arial"/>
              <a:cs typeface="Arial"/>
              <a:sym typeface="Arial"/>
            </a:endParaRPr>
          </a:p>
          <a:p>
            <a:pPr marL="446182" indent="-236214">
              <a:spcBef>
                <a:spcPts val="240"/>
              </a:spcBef>
              <a:buClr>
                <a:srgbClr val="016C71"/>
              </a:buClr>
              <a:buSzPts val="800"/>
              <a:buFont typeface="Arial"/>
              <a:buChar char="●"/>
            </a:pPr>
            <a:r>
              <a:rPr lang="en-US" sz="1333">
                <a:solidFill>
                  <a:schemeClr val="bg1"/>
                </a:solidFill>
                <a:latin typeface="Arial"/>
                <a:ea typeface="Arial"/>
                <a:cs typeface="Arial"/>
                <a:sym typeface="Arial"/>
              </a:rPr>
              <a:t>No prior systemic cancer therapy</a:t>
            </a:r>
            <a:endParaRPr sz="1333">
              <a:solidFill>
                <a:schemeClr val="bg1"/>
              </a:solidFill>
              <a:latin typeface="Arial"/>
              <a:ea typeface="Arial"/>
              <a:cs typeface="Arial"/>
              <a:sym typeface="Arial"/>
            </a:endParaRPr>
          </a:p>
          <a:p>
            <a:pPr marL="143082">
              <a:spcBef>
                <a:spcPts val="880"/>
              </a:spcBef>
              <a:buClr>
                <a:srgbClr val="000000"/>
              </a:buClr>
              <a:buSzPts val="1000"/>
            </a:pPr>
            <a:r>
              <a:rPr lang="en-US" sz="1333" b="1">
                <a:solidFill>
                  <a:schemeClr val="bg1"/>
                </a:solidFill>
                <a:latin typeface="Arial"/>
                <a:ea typeface="Arial"/>
                <a:cs typeface="Arial"/>
                <a:sym typeface="Arial"/>
              </a:rPr>
              <a:t>Stratification factors:</a:t>
            </a:r>
            <a:endParaRPr sz="1333">
              <a:solidFill>
                <a:schemeClr val="bg1"/>
              </a:solidFill>
              <a:latin typeface="Arial"/>
              <a:ea typeface="Arial"/>
              <a:cs typeface="Arial"/>
              <a:sym typeface="Arial"/>
            </a:endParaRPr>
          </a:p>
          <a:p>
            <a:pPr marL="446182" indent="-236214">
              <a:lnSpc>
                <a:spcPct val="116999"/>
              </a:lnSpc>
              <a:spcBef>
                <a:spcPts val="193"/>
              </a:spcBef>
              <a:buClr>
                <a:srgbClr val="016C71"/>
              </a:buClr>
              <a:buSzPts val="800"/>
              <a:buFont typeface="Arial"/>
              <a:buChar char="●"/>
            </a:pPr>
            <a:r>
              <a:rPr lang="en-US" sz="1333">
                <a:solidFill>
                  <a:schemeClr val="bg1"/>
                </a:solidFill>
                <a:latin typeface="Arial"/>
                <a:ea typeface="Arial"/>
                <a:cs typeface="Arial"/>
                <a:sym typeface="Arial"/>
              </a:rPr>
              <a:t>Stage: IB (≥4 cm) vs II vs IIIA</a:t>
            </a:r>
            <a:endParaRPr sz="1333">
              <a:solidFill>
                <a:schemeClr val="bg1"/>
              </a:solidFill>
              <a:latin typeface="Arial"/>
              <a:ea typeface="Arial"/>
              <a:cs typeface="Arial"/>
              <a:sym typeface="Arial"/>
            </a:endParaRPr>
          </a:p>
          <a:p>
            <a:pPr marL="446182" indent="-236214">
              <a:lnSpc>
                <a:spcPct val="116999"/>
              </a:lnSpc>
              <a:buClr>
                <a:srgbClr val="016C71"/>
              </a:buClr>
              <a:buSzPts val="800"/>
              <a:buFont typeface="Arial"/>
              <a:buChar char="●"/>
            </a:pPr>
            <a:r>
              <a:rPr lang="en-US" sz="1333">
                <a:solidFill>
                  <a:schemeClr val="bg1"/>
                </a:solidFill>
                <a:latin typeface="Arial"/>
                <a:ea typeface="Arial"/>
                <a:cs typeface="Arial"/>
                <a:sym typeface="Arial"/>
              </a:rPr>
              <a:t>Race: Asian vs non-Asian</a:t>
            </a:r>
            <a:endParaRPr sz="1333">
              <a:solidFill>
                <a:schemeClr val="bg1"/>
              </a:solidFill>
              <a:latin typeface="Arial"/>
              <a:ea typeface="Arial"/>
              <a:cs typeface="Arial"/>
              <a:sym typeface="Arial"/>
            </a:endParaRPr>
          </a:p>
        </p:txBody>
      </p:sp>
      <p:grpSp>
        <p:nvGrpSpPr>
          <p:cNvPr id="500" name="Google Shape;500;p19"/>
          <p:cNvGrpSpPr/>
          <p:nvPr/>
        </p:nvGrpSpPr>
        <p:grpSpPr>
          <a:xfrm>
            <a:off x="4533909" y="2252134"/>
            <a:ext cx="1253227" cy="1033460"/>
            <a:chOff x="3400432" y="1689100"/>
            <a:chExt cx="939920" cy="775095"/>
          </a:xfrm>
        </p:grpSpPr>
        <p:sp>
          <p:nvSpPr>
            <p:cNvPr id="501" name="Google Shape;501;p19"/>
            <p:cNvSpPr/>
            <p:nvPr/>
          </p:nvSpPr>
          <p:spPr>
            <a:xfrm>
              <a:off x="3610102" y="2140345"/>
              <a:ext cx="730250" cy="323850"/>
            </a:xfrm>
            <a:custGeom>
              <a:avLst/>
              <a:gdLst/>
              <a:ahLst/>
              <a:cxnLst/>
              <a:rect l="l" t="t" r="r" b="b"/>
              <a:pathLst>
                <a:path w="730250" h="323850" extrusionOk="0">
                  <a:moveTo>
                    <a:pt x="679196" y="247523"/>
                  </a:moveTo>
                  <a:lnTo>
                    <a:pt x="679196" y="323723"/>
                  </a:lnTo>
                  <a:lnTo>
                    <a:pt x="721529" y="291973"/>
                  </a:lnTo>
                  <a:lnTo>
                    <a:pt x="691896" y="291973"/>
                  </a:lnTo>
                  <a:lnTo>
                    <a:pt x="691896" y="279273"/>
                  </a:lnTo>
                  <a:lnTo>
                    <a:pt x="721529" y="279273"/>
                  </a:lnTo>
                  <a:lnTo>
                    <a:pt x="679196" y="247523"/>
                  </a:lnTo>
                  <a:close/>
                </a:path>
                <a:path w="730250" h="323850" extrusionOk="0">
                  <a:moveTo>
                    <a:pt x="12700" y="0"/>
                  </a:moveTo>
                  <a:lnTo>
                    <a:pt x="0" y="0"/>
                  </a:lnTo>
                  <a:lnTo>
                    <a:pt x="0" y="289051"/>
                  </a:lnTo>
                  <a:lnTo>
                    <a:pt x="2794" y="291973"/>
                  </a:lnTo>
                  <a:lnTo>
                    <a:pt x="679196" y="291973"/>
                  </a:lnTo>
                  <a:lnTo>
                    <a:pt x="679196" y="285623"/>
                  </a:lnTo>
                  <a:lnTo>
                    <a:pt x="12700" y="285623"/>
                  </a:lnTo>
                  <a:lnTo>
                    <a:pt x="6350" y="279273"/>
                  </a:lnTo>
                  <a:lnTo>
                    <a:pt x="12700" y="279273"/>
                  </a:lnTo>
                  <a:lnTo>
                    <a:pt x="12700" y="0"/>
                  </a:lnTo>
                  <a:close/>
                </a:path>
                <a:path w="730250" h="323850" extrusionOk="0">
                  <a:moveTo>
                    <a:pt x="721529" y="279273"/>
                  </a:moveTo>
                  <a:lnTo>
                    <a:pt x="691896" y="279273"/>
                  </a:lnTo>
                  <a:lnTo>
                    <a:pt x="691896" y="291973"/>
                  </a:lnTo>
                  <a:lnTo>
                    <a:pt x="721529" y="291973"/>
                  </a:lnTo>
                  <a:lnTo>
                    <a:pt x="729996" y="285623"/>
                  </a:lnTo>
                  <a:lnTo>
                    <a:pt x="721529" y="279273"/>
                  </a:lnTo>
                  <a:close/>
                </a:path>
                <a:path w="730250" h="323850" extrusionOk="0">
                  <a:moveTo>
                    <a:pt x="12700" y="279273"/>
                  </a:moveTo>
                  <a:lnTo>
                    <a:pt x="6350" y="279273"/>
                  </a:lnTo>
                  <a:lnTo>
                    <a:pt x="12700" y="285623"/>
                  </a:lnTo>
                  <a:lnTo>
                    <a:pt x="12700" y="279273"/>
                  </a:lnTo>
                  <a:close/>
                </a:path>
                <a:path w="730250" h="323850" extrusionOk="0">
                  <a:moveTo>
                    <a:pt x="679196" y="279273"/>
                  </a:moveTo>
                  <a:lnTo>
                    <a:pt x="12700" y="279273"/>
                  </a:lnTo>
                  <a:lnTo>
                    <a:pt x="12700" y="285623"/>
                  </a:lnTo>
                  <a:lnTo>
                    <a:pt x="679196" y="285623"/>
                  </a:lnTo>
                  <a:lnTo>
                    <a:pt x="679196" y="279273"/>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2" name="Google Shape;502;p19"/>
            <p:cNvSpPr/>
            <p:nvPr/>
          </p:nvSpPr>
          <p:spPr>
            <a:xfrm>
              <a:off x="3400432" y="1689100"/>
              <a:ext cx="439204" cy="440182"/>
            </a:xfrm>
            <a:custGeom>
              <a:avLst/>
              <a:gdLst/>
              <a:ahLst/>
              <a:cxnLst/>
              <a:rect l="l" t="t" r="r" b="b"/>
              <a:pathLst>
                <a:path w="570229" h="571500" extrusionOk="0">
                  <a:moveTo>
                    <a:pt x="284988" y="0"/>
                  </a:moveTo>
                  <a:lnTo>
                    <a:pt x="238771" y="3738"/>
                  </a:lnTo>
                  <a:lnTo>
                    <a:pt x="194925" y="14563"/>
                  </a:lnTo>
                  <a:lnTo>
                    <a:pt x="154037" y="31886"/>
                  </a:lnTo>
                  <a:lnTo>
                    <a:pt x="116695" y="55120"/>
                  </a:lnTo>
                  <a:lnTo>
                    <a:pt x="83486" y="83677"/>
                  </a:lnTo>
                  <a:lnTo>
                    <a:pt x="54998" y="116970"/>
                  </a:lnTo>
                  <a:lnTo>
                    <a:pt x="31817" y="154411"/>
                  </a:lnTo>
                  <a:lnTo>
                    <a:pt x="14532" y="195413"/>
                  </a:lnTo>
                  <a:lnTo>
                    <a:pt x="3731" y="239388"/>
                  </a:lnTo>
                  <a:lnTo>
                    <a:pt x="0" y="285749"/>
                  </a:lnTo>
                  <a:lnTo>
                    <a:pt x="3731" y="332111"/>
                  </a:lnTo>
                  <a:lnTo>
                    <a:pt x="14532" y="376086"/>
                  </a:lnTo>
                  <a:lnTo>
                    <a:pt x="31817" y="417088"/>
                  </a:lnTo>
                  <a:lnTo>
                    <a:pt x="54998" y="454529"/>
                  </a:lnTo>
                  <a:lnTo>
                    <a:pt x="83486" y="487822"/>
                  </a:lnTo>
                  <a:lnTo>
                    <a:pt x="116695" y="516379"/>
                  </a:lnTo>
                  <a:lnTo>
                    <a:pt x="154037" y="539613"/>
                  </a:lnTo>
                  <a:lnTo>
                    <a:pt x="194925" y="556936"/>
                  </a:lnTo>
                  <a:lnTo>
                    <a:pt x="238771" y="567761"/>
                  </a:lnTo>
                  <a:lnTo>
                    <a:pt x="284988" y="571499"/>
                  </a:lnTo>
                  <a:lnTo>
                    <a:pt x="331204" y="567761"/>
                  </a:lnTo>
                  <a:lnTo>
                    <a:pt x="375050" y="556936"/>
                  </a:lnTo>
                  <a:lnTo>
                    <a:pt x="415938" y="539613"/>
                  </a:lnTo>
                  <a:lnTo>
                    <a:pt x="453280" y="516379"/>
                  </a:lnTo>
                  <a:lnTo>
                    <a:pt x="486489" y="487822"/>
                  </a:lnTo>
                  <a:lnTo>
                    <a:pt x="514977" y="454529"/>
                  </a:lnTo>
                  <a:lnTo>
                    <a:pt x="538158" y="417088"/>
                  </a:lnTo>
                  <a:lnTo>
                    <a:pt x="555443" y="376086"/>
                  </a:lnTo>
                  <a:lnTo>
                    <a:pt x="566244" y="332111"/>
                  </a:lnTo>
                  <a:lnTo>
                    <a:pt x="569976" y="285749"/>
                  </a:lnTo>
                  <a:lnTo>
                    <a:pt x="566244" y="239388"/>
                  </a:lnTo>
                  <a:lnTo>
                    <a:pt x="555443" y="195413"/>
                  </a:lnTo>
                  <a:lnTo>
                    <a:pt x="538158" y="154411"/>
                  </a:lnTo>
                  <a:lnTo>
                    <a:pt x="514977" y="116970"/>
                  </a:lnTo>
                  <a:lnTo>
                    <a:pt x="486489" y="83677"/>
                  </a:lnTo>
                  <a:lnTo>
                    <a:pt x="453280" y="55120"/>
                  </a:lnTo>
                  <a:lnTo>
                    <a:pt x="415938" y="31886"/>
                  </a:lnTo>
                  <a:lnTo>
                    <a:pt x="375050" y="14563"/>
                  </a:lnTo>
                  <a:lnTo>
                    <a:pt x="331204" y="3738"/>
                  </a:lnTo>
                  <a:lnTo>
                    <a:pt x="284988" y="0"/>
                  </a:lnTo>
                  <a:close/>
                </a:path>
              </a:pathLst>
            </a:custGeom>
            <a:ln/>
          </p:spPr>
          <p:style>
            <a:lnRef idx="1">
              <a:schemeClr val="dk1"/>
            </a:lnRef>
            <a:fillRef idx="3">
              <a:schemeClr val="dk1"/>
            </a:fillRef>
            <a:effectRef idx="2">
              <a:schemeClr val="dk1"/>
            </a:effectRef>
            <a:fontRef idx="minor">
              <a:schemeClr val="lt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03" name="Google Shape;503;p19"/>
          <p:cNvSpPr txBox="1"/>
          <p:nvPr/>
        </p:nvSpPr>
        <p:spPr>
          <a:xfrm>
            <a:off x="4677824" y="2264176"/>
            <a:ext cx="304800" cy="552767"/>
          </a:xfrm>
          <a:prstGeom prst="rect">
            <a:avLst/>
          </a:prstGeom>
          <a:noFill/>
          <a:ln>
            <a:noFill/>
          </a:ln>
        </p:spPr>
        <p:txBody>
          <a:bodyPr spcFirstLastPara="1" wrap="square" lIns="0" tIns="17767" rIns="0" bIns="0" anchor="t" anchorCtr="0">
            <a:spAutoFit/>
          </a:bodyPr>
          <a:lstStyle/>
          <a:p>
            <a:pPr marL="65192">
              <a:lnSpc>
                <a:spcPct val="105714"/>
              </a:lnSpc>
              <a:buClr>
                <a:srgbClr val="000000"/>
              </a:buClr>
              <a:buSzPts val="1400"/>
            </a:pPr>
            <a:r>
              <a:rPr lang="en-US" sz="1867" b="1">
                <a:solidFill>
                  <a:schemeClr val="bg1"/>
                </a:solidFill>
                <a:latin typeface="Arial"/>
                <a:ea typeface="Arial"/>
                <a:cs typeface="Arial"/>
                <a:sym typeface="Arial"/>
              </a:rPr>
              <a:t>R</a:t>
            </a:r>
            <a:endParaRPr sz="1867">
              <a:solidFill>
                <a:schemeClr val="bg1"/>
              </a:solidFill>
              <a:latin typeface="Arial"/>
              <a:ea typeface="Arial"/>
              <a:cs typeface="Arial"/>
              <a:sym typeface="Arial"/>
            </a:endParaRPr>
          </a:p>
          <a:p>
            <a:pPr marL="16933">
              <a:lnSpc>
                <a:spcPct val="101818"/>
              </a:lnSpc>
              <a:buClr>
                <a:srgbClr val="000000"/>
              </a:buClr>
              <a:buSzPts val="1100"/>
            </a:pPr>
            <a:r>
              <a:rPr lang="en-US" sz="1467" b="1">
                <a:solidFill>
                  <a:schemeClr val="bg1"/>
                </a:solidFill>
                <a:latin typeface="Arial"/>
                <a:ea typeface="Arial"/>
                <a:cs typeface="Arial"/>
                <a:sym typeface="Arial"/>
              </a:rPr>
              <a:t>1:1</a:t>
            </a:r>
            <a:endParaRPr sz="1467">
              <a:solidFill>
                <a:schemeClr val="bg1"/>
              </a:solidFill>
              <a:latin typeface="Arial"/>
              <a:ea typeface="Arial"/>
              <a:cs typeface="Arial"/>
              <a:sym typeface="Arial"/>
            </a:endParaRPr>
          </a:p>
        </p:txBody>
      </p:sp>
      <p:sp>
        <p:nvSpPr>
          <p:cNvPr id="504" name="Google Shape;504;p19"/>
          <p:cNvSpPr txBox="1"/>
          <p:nvPr/>
        </p:nvSpPr>
        <p:spPr>
          <a:xfrm>
            <a:off x="10086847" y="1428496"/>
            <a:ext cx="1461347" cy="2210813"/>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0" rIns="0" bIns="0" anchor="ctr" anchorCtr="0">
            <a:noAutofit/>
          </a:bodyPr>
          <a:lstStyle/>
          <a:p>
            <a:pPr marL="124457" marR="110911" indent="-843" algn="ctr">
              <a:lnSpc>
                <a:spcPct val="95000"/>
              </a:lnSpc>
              <a:buClr>
                <a:srgbClr val="000000"/>
              </a:buClr>
              <a:buSzPts val="1100"/>
            </a:pPr>
            <a:r>
              <a:rPr lang="en-US" sz="1467" b="1">
                <a:solidFill>
                  <a:schemeClr val="bg1"/>
                </a:solidFill>
                <a:latin typeface="Arial"/>
                <a:ea typeface="Arial"/>
                <a:cs typeface="Arial"/>
                <a:sym typeface="Arial"/>
              </a:rPr>
              <a:t>Further treatments of  investigator’s choice and survival follow-up</a:t>
            </a:r>
            <a:endParaRPr sz="1467" b="1">
              <a:solidFill>
                <a:schemeClr val="bg1"/>
              </a:solidFill>
              <a:latin typeface="Arial"/>
              <a:ea typeface="Arial"/>
              <a:cs typeface="Arial"/>
              <a:sym typeface="Arial"/>
            </a:endParaRPr>
          </a:p>
        </p:txBody>
      </p:sp>
      <p:grpSp>
        <p:nvGrpSpPr>
          <p:cNvPr id="505" name="Google Shape;505;p19"/>
          <p:cNvGrpSpPr/>
          <p:nvPr/>
        </p:nvGrpSpPr>
        <p:grpSpPr>
          <a:xfrm>
            <a:off x="7735825" y="1607379"/>
            <a:ext cx="1932447" cy="1644091"/>
            <a:chOff x="5801868" y="1205534"/>
            <a:chExt cx="1449335" cy="1233068"/>
          </a:xfrm>
        </p:grpSpPr>
        <p:sp>
          <p:nvSpPr>
            <p:cNvPr id="506" name="Google Shape;506;p19"/>
            <p:cNvSpPr/>
            <p:nvPr/>
          </p:nvSpPr>
          <p:spPr>
            <a:xfrm>
              <a:off x="5801868" y="1376172"/>
              <a:ext cx="356235" cy="1062430"/>
            </a:xfrm>
            <a:custGeom>
              <a:avLst/>
              <a:gdLst/>
              <a:ahLst/>
              <a:cxnLst/>
              <a:rect l="l" t="t" r="r" b="b"/>
              <a:pathLst>
                <a:path w="356235" h="1298575" extrusionOk="0">
                  <a:moveTo>
                    <a:pt x="356108" y="1260348"/>
                  </a:moveTo>
                  <a:lnTo>
                    <a:pt x="347637" y="1253998"/>
                  </a:lnTo>
                  <a:lnTo>
                    <a:pt x="305308" y="1222248"/>
                  </a:lnTo>
                  <a:lnTo>
                    <a:pt x="305308" y="1253998"/>
                  </a:lnTo>
                  <a:lnTo>
                    <a:pt x="0" y="1253998"/>
                  </a:lnTo>
                  <a:lnTo>
                    <a:pt x="0" y="1266698"/>
                  </a:lnTo>
                  <a:lnTo>
                    <a:pt x="305308" y="1266698"/>
                  </a:lnTo>
                  <a:lnTo>
                    <a:pt x="305308" y="1298448"/>
                  </a:lnTo>
                  <a:lnTo>
                    <a:pt x="347637" y="1266698"/>
                  </a:lnTo>
                  <a:lnTo>
                    <a:pt x="356108" y="1260348"/>
                  </a:lnTo>
                  <a:close/>
                </a:path>
                <a:path w="356235" h="1298575" extrusionOk="0">
                  <a:moveTo>
                    <a:pt x="356108" y="38100"/>
                  </a:moveTo>
                  <a:lnTo>
                    <a:pt x="347637" y="31750"/>
                  </a:lnTo>
                  <a:lnTo>
                    <a:pt x="305308" y="0"/>
                  </a:lnTo>
                  <a:lnTo>
                    <a:pt x="305308" y="31750"/>
                  </a:lnTo>
                  <a:lnTo>
                    <a:pt x="0" y="31750"/>
                  </a:lnTo>
                  <a:lnTo>
                    <a:pt x="0" y="44450"/>
                  </a:lnTo>
                  <a:lnTo>
                    <a:pt x="305308" y="44450"/>
                  </a:lnTo>
                  <a:lnTo>
                    <a:pt x="305308" y="76200"/>
                  </a:lnTo>
                  <a:lnTo>
                    <a:pt x="347637" y="44450"/>
                  </a:lnTo>
                  <a:lnTo>
                    <a:pt x="356108"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07" name="Google Shape;507;p19"/>
            <p:cNvPicPr preferRelativeResize="0"/>
            <p:nvPr/>
          </p:nvPicPr>
          <p:blipFill rotWithShape="1">
            <a:blip r:embed="rId3">
              <a:alphaModFix/>
            </a:blip>
            <a:srcRect/>
            <a:stretch/>
          </p:blipFill>
          <p:spPr>
            <a:xfrm>
              <a:off x="6091427" y="1205534"/>
              <a:ext cx="1159776" cy="516712"/>
            </a:xfrm>
            <a:prstGeom prst="rect">
              <a:avLst/>
            </a:prstGeom>
            <a:noFill/>
            <a:ln>
              <a:noFill/>
            </a:ln>
          </p:spPr>
        </p:pic>
      </p:grpSp>
      <p:sp>
        <p:nvSpPr>
          <p:cNvPr id="508" name="Google Shape;508;p19"/>
          <p:cNvSpPr txBox="1"/>
          <p:nvPr/>
        </p:nvSpPr>
        <p:spPr>
          <a:xfrm>
            <a:off x="8209279" y="1428496"/>
            <a:ext cx="1385992" cy="91026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4233"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09" name="Google Shape;509;p19"/>
          <p:cNvSpPr txBox="1"/>
          <p:nvPr/>
        </p:nvSpPr>
        <p:spPr>
          <a:xfrm>
            <a:off x="8209279" y="2739985"/>
            <a:ext cx="1385992" cy="912707"/>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3367"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10" name="Google Shape;510;p19"/>
          <p:cNvSpPr/>
          <p:nvPr/>
        </p:nvSpPr>
        <p:spPr>
          <a:xfrm>
            <a:off x="9595104" y="1834896"/>
            <a:ext cx="494453" cy="1432153"/>
          </a:xfrm>
          <a:custGeom>
            <a:avLst/>
            <a:gdLst/>
            <a:ahLst/>
            <a:cxnLst/>
            <a:rect l="l" t="t" r="r" b="b"/>
            <a:pathLst>
              <a:path w="370840" h="1298575" extrusionOk="0">
                <a:moveTo>
                  <a:pt x="370332" y="1260348"/>
                </a:moveTo>
                <a:lnTo>
                  <a:pt x="361861" y="1253998"/>
                </a:lnTo>
                <a:lnTo>
                  <a:pt x="319532" y="1222248"/>
                </a:lnTo>
                <a:lnTo>
                  <a:pt x="319532" y="1253998"/>
                </a:lnTo>
                <a:lnTo>
                  <a:pt x="0" y="1253998"/>
                </a:lnTo>
                <a:lnTo>
                  <a:pt x="0" y="1266698"/>
                </a:lnTo>
                <a:lnTo>
                  <a:pt x="319532" y="1266698"/>
                </a:lnTo>
                <a:lnTo>
                  <a:pt x="319532" y="1298448"/>
                </a:lnTo>
                <a:lnTo>
                  <a:pt x="361861" y="1266698"/>
                </a:lnTo>
                <a:lnTo>
                  <a:pt x="370332" y="1260348"/>
                </a:lnTo>
                <a:close/>
              </a:path>
              <a:path w="370840" h="1298575" extrusionOk="0">
                <a:moveTo>
                  <a:pt x="370332" y="38100"/>
                </a:moveTo>
                <a:lnTo>
                  <a:pt x="361861" y="31750"/>
                </a:lnTo>
                <a:lnTo>
                  <a:pt x="319532" y="0"/>
                </a:lnTo>
                <a:lnTo>
                  <a:pt x="319532" y="31750"/>
                </a:lnTo>
                <a:lnTo>
                  <a:pt x="0" y="31750"/>
                </a:lnTo>
                <a:lnTo>
                  <a:pt x="0" y="44450"/>
                </a:lnTo>
                <a:lnTo>
                  <a:pt x="319532" y="44450"/>
                </a:lnTo>
                <a:lnTo>
                  <a:pt x="319532" y="76200"/>
                </a:lnTo>
                <a:lnTo>
                  <a:pt x="361861" y="44450"/>
                </a:lnTo>
                <a:lnTo>
                  <a:pt x="370332"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1" name="Google Shape;511;p19"/>
          <p:cNvSpPr txBox="1"/>
          <p:nvPr/>
        </p:nvSpPr>
        <p:spPr>
          <a:xfrm>
            <a:off x="4559579" y="3389372"/>
            <a:ext cx="6383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rgbClr val="000000"/>
                </a:solidFill>
                <a:latin typeface="Arial"/>
                <a:ea typeface="Arial"/>
                <a:cs typeface="Arial"/>
                <a:sym typeface="Arial"/>
              </a:rPr>
              <a:t>N=257</a:t>
            </a:r>
            <a:endParaRPr sz="1600">
              <a:solidFill>
                <a:srgbClr val="000000"/>
              </a:solidFill>
              <a:latin typeface="Arial"/>
              <a:ea typeface="Arial"/>
              <a:cs typeface="Arial"/>
              <a:sym typeface="Arial"/>
            </a:endParaRPr>
          </a:p>
        </p:txBody>
      </p:sp>
      <p:sp>
        <p:nvSpPr>
          <p:cNvPr id="512" name="Google Shape;512;p19"/>
          <p:cNvSpPr txBox="1"/>
          <p:nvPr/>
        </p:nvSpPr>
        <p:spPr>
          <a:xfrm>
            <a:off x="5388525" y="4789101"/>
            <a:ext cx="16035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chemeClr val="bg1"/>
                </a:solidFill>
                <a:latin typeface="Arial"/>
                <a:ea typeface="Arial"/>
                <a:cs typeface="Arial"/>
                <a:sym typeface="Arial"/>
              </a:rPr>
              <a:t>Other endpoints</a:t>
            </a:r>
            <a:endParaRPr sz="1600">
              <a:solidFill>
                <a:schemeClr val="bg1"/>
              </a:solidFill>
              <a:latin typeface="Arial"/>
              <a:ea typeface="Arial"/>
              <a:cs typeface="Arial"/>
              <a:sym typeface="Arial"/>
            </a:endParaRPr>
          </a:p>
        </p:txBody>
      </p:sp>
      <p:sp>
        <p:nvSpPr>
          <p:cNvPr id="513" name="Google Shape;513;p19"/>
          <p:cNvSpPr txBox="1"/>
          <p:nvPr/>
        </p:nvSpPr>
        <p:spPr>
          <a:xfrm>
            <a:off x="5388525" y="5033008"/>
            <a:ext cx="2609427" cy="829273"/>
          </a:xfrm>
          <a:prstGeom prst="rect">
            <a:avLst/>
          </a:prstGeom>
          <a:noFill/>
          <a:ln>
            <a:noFill/>
          </a:ln>
        </p:spPr>
        <p:txBody>
          <a:bodyPr spcFirstLastPara="1" wrap="square" lIns="0" tIns="38933" rIns="0" bIns="0" anchor="t" anchorCtr="0">
            <a:spAutoFit/>
          </a:bodyPr>
          <a:lstStyle/>
          <a:p>
            <a:pPr marL="246374" indent="-229441">
              <a:buClr>
                <a:schemeClr val="bg1"/>
              </a:buClr>
              <a:buSzPts val="1200"/>
              <a:buFont typeface="Arial"/>
              <a:buChar char="•"/>
            </a:pPr>
            <a:r>
              <a:rPr lang="en-US" sz="1600">
                <a:solidFill>
                  <a:schemeClr val="bg1"/>
                </a:solidFill>
                <a:latin typeface="Arial"/>
                <a:ea typeface="Arial"/>
                <a:cs typeface="Arial"/>
                <a:sym typeface="Arial"/>
              </a:rPr>
              <a:t>CNS disease-free survival</a:t>
            </a:r>
            <a:endParaRPr sz="1600">
              <a:solidFill>
                <a:schemeClr val="bg1"/>
              </a:solidFill>
              <a:latin typeface="Arial"/>
              <a:ea typeface="Arial"/>
              <a:cs typeface="Arial"/>
              <a:sym typeface="Arial"/>
            </a:endParaRPr>
          </a:p>
          <a:p>
            <a:pPr marL="246374" indent="-229441">
              <a:spcBef>
                <a:spcPts val="180"/>
              </a:spcBef>
              <a:buClr>
                <a:schemeClr val="bg1"/>
              </a:buClr>
              <a:buSzPts val="1200"/>
              <a:buFont typeface="Arial"/>
              <a:buChar char="•"/>
            </a:pPr>
            <a:r>
              <a:rPr lang="en-US" sz="1600">
                <a:solidFill>
                  <a:schemeClr val="bg1"/>
                </a:solidFill>
                <a:latin typeface="Arial"/>
                <a:ea typeface="Arial"/>
                <a:cs typeface="Arial"/>
                <a:sym typeface="Arial"/>
              </a:rPr>
              <a:t>OS</a:t>
            </a:r>
            <a:endParaRPr sz="1600">
              <a:solidFill>
                <a:schemeClr val="bg1"/>
              </a:solidFill>
              <a:latin typeface="Arial"/>
              <a:ea typeface="Arial"/>
              <a:cs typeface="Arial"/>
              <a:sym typeface="Arial"/>
            </a:endParaRPr>
          </a:p>
          <a:p>
            <a:pPr marL="245527" indent="-228594">
              <a:spcBef>
                <a:spcPts val="160"/>
              </a:spcBef>
              <a:buClr>
                <a:schemeClr val="bg1"/>
              </a:buClr>
              <a:buSzPts val="1200"/>
              <a:buFont typeface="Arial"/>
              <a:buChar char="•"/>
            </a:pPr>
            <a:r>
              <a:rPr lang="en-US" sz="1600">
                <a:solidFill>
                  <a:schemeClr val="bg1"/>
                </a:solidFill>
                <a:latin typeface="Arial"/>
                <a:ea typeface="Arial"/>
                <a:cs typeface="Arial"/>
                <a:sym typeface="Arial"/>
              </a:rPr>
              <a:t>Safety</a:t>
            </a:r>
            <a:endParaRPr sz="1600">
              <a:solidFill>
                <a:schemeClr val="bg1"/>
              </a:solidFill>
              <a:latin typeface="Arial"/>
              <a:ea typeface="Arial"/>
              <a:cs typeface="Arial"/>
              <a:sym typeface="Arial"/>
            </a:endParaRPr>
          </a:p>
        </p:txBody>
      </p:sp>
      <p:sp>
        <p:nvSpPr>
          <p:cNvPr id="514" name="Google Shape;514;p19"/>
          <p:cNvSpPr txBox="1"/>
          <p:nvPr/>
        </p:nvSpPr>
        <p:spPr>
          <a:xfrm>
            <a:off x="4677824" y="3947708"/>
            <a:ext cx="6695271" cy="448828"/>
          </a:xfrm>
          <a:prstGeom prst="rect">
            <a:avLst/>
          </a:prstGeom>
          <a:noFill/>
          <a:ln>
            <a:noFill/>
          </a:ln>
        </p:spPr>
        <p:txBody>
          <a:bodyPr spcFirstLastPara="1" wrap="square" lIns="0" tIns="17767" rIns="0" bIns="0" anchor="t" anchorCtr="0">
            <a:spAutoFit/>
          </a:bodyPr>
          <a:lstStyle/>
          <a:p>
            <a:pPr marL="50799" marR="40639">
              <a:buClr>
                <a:srgbClr val="000000"/>
              </a:buClr>
              <a:buSzPts val="1050"/>
            </a:pPr>
            <a:r>
              <a:rPr lang="en-US" sz="1400" i="1">
                <a:solidFill>
                  <a:srgbClr val="404040"/>
                </a:solidFill>
                <a:latin typeface="Arial"/>
                <a:ea typeface="Arial"/>
                <a:cs typeface="Arial"/>
                <a:sym typeface="Arial"/>
              </a:rPr>
              <a:t>Disease assessments (including brain MRI)</a:t>
            </a:r>
            <a:r>
              <a:rPr lang="en-US" sz="1400" i="1" baseline="30000">
                <a:solidFill>
                  <a:srgbClr val="404040"/>
                </a:solidFill>
                <a:latin typeface="Arial"/>
                <a:ea typeface="Arial"/>
                <a:cs typeface="Arial"/>
                <a:sym typeface="Arial"/>
              </a:rPr>
              <a:t>§ </a:t>
            </a:r>
            <a:r>
              <a:rPr lang="en-US" sz="1400" i="1">
                <a:solidFill>
                  <a:srgbClr val="404040"/>
                </a:solidFill>
                <a:latin typeface="Arial"/>
                <a:ea typeface="Arial"/>
                <a:cs typeface="Arial"/>
                <a:sym typeface="Arial"/>
              </a:rPr>
              <a:t>were conducted at baseline, </a:t>
            </a:r>
            <a:br>
              <a:rPr lang="en-US" sz="1400" i="1">
                <a:solidFill>
                  <a:srgbClr val="404040"/>
                </a:solidFill>
                <a:latin typeface="Arial"/>
                <a:ea typeface="Arial"/>
                <a:cs typeface="Arial"/>
                <a:sym typeface="Arial"/>
              </a:rPr>
            </a:br>
            <a:r>
              <a:rPr lang="en-US" sz="1400" i="1">
                <a:solidFill>
                  <a:srgbClr val="404040"/>
                </a:solidFill>
                <a:latin typeface="Arial"/>
                <a:ea typeface="Arial"/>
                <a:cs typeface="Arial"/>
                <a:sym typeface="Arial"/>
              </a:rPr>
              <a:t>every 12 weeks for years 1–2, every 24 weeks for years 3–5, and then annually</a:t>
            </a:r>
            <a:endParaRPr sz="1867">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4"/>
          <p:cNvSpPr txBox="1">
            <a:spLocks noGrp="1"/>
          </p:cNvSpPr>
          <p:nvPr>
            <p:ph type="title"/>
          </p:nvPr>
        </p:nvSpPr>
        <p:spPr>
          <a:xfrm>
            <a:off x="838200" y="523321"/>
            <a:ext cx="10515600" cy="521490"/>
          </a:xfrm>
          <a:prstGeom prst="rect">
            <a:avLst/>
          </a:prstGeom>
          <a:noFill/>
          <a:ln>
            <a:noFill/>
          </a:ln>
        </p:spPr>
        <p:txBody>
          <a:bodyPr spcFirstLastPara="1" vert="horz" wrap="square" lIns="0" tIns="16067" rIns="0" bIns="0" rtlCol="0" anchor="ctr" anchorCtr="0">
            <a:spAutoFit/>
          </a:bodyPr>
          <a:lstStyle/>
          <a:p>
            <a:pPr marL="16933">
              <a:lnSpc>
                <a:spcPct val="100000"/>
              </a:lnSpc>
              <a:spcBef>
                <a:spcPts val="127"/>
              </a:spcBef>
            </a:pPr>
            <a:r>
              <a:rPr lang="en-US" sz="3200"/>
              <a:t>Patient Demographics and Baseline Characteristics (ITT)</a:t>
            </a:r>
            <a:endParaRPr sz="3200"/>
          </a:p>
        </p:txBody>
      </p:sp>
      <p:graphicFrame>
        <p:nvGraphicFramePr>
          <p:cNvPr id="520" name="Google Shape;520;p24"/>
          <p:cNvGraphicFramePr/>
          <p:nvPr>
            <p:extLst>
              <p:ext uri="{D42A27DB-BD31-4B8C-83A1-F6EECF244321}">
                <p14:modId xmlns:p14="http://schemas.microsoft.com/office/powerpoint/2010/main" val="1231377020"/>
              </p:ext>
            </p:extLst>
          </p:nvPr>
        </p:nvGraphicFramePr>
        <p:xfrm>
          <a:off x="2740491" y="1281176"/>
          <a:ext cx="7135100" cy="4544000"/>
        </p:xfrm>
        <a:graphic>
          <a:graphicData uri="http://schemas.openxmlformats.org/drawingml/2006/table">
            <a:tbl>
              <a:tblPr firstRow="1" bandRow="1">
                <a:tableStyleId>{B301B821-A1FF-4177-AEE7-76D212191A09}</a:tableStyleId>
              </a:tblPr>
              <a:tblGrid>
                <a:gridCol w="3637533">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gridCol w="1706867">
                  <a:extLst>
                    <a:ext uri="{9D8B030D-6E8A-4147-A177-3AD203B41FA5}">
                      <a16:colId xmlns:a16="http://schemas.microsoft.com/office/drawing/2014/main" val="20002"/>
                    </a:ext>
                  </a:extLst>
                </a:gridCol>
              </a:tblGrid>
              <a:tr h="568100">
                <a:tc>
                  <a:txBody>
                    <a:bodyPr/>
                    <a:lstStyle/>
                    <a:p>
                      <a:pPr marL="91440" marR="0" lvl="0" indent="0" algn="l" rtl="0">
                        <a:lnSpc>
                          <a:spcPct val="100000"/>
                        </a:lnSpc>
                        <a:spcBef>
                          <a:spcPts val="0"/>
                        </a:spcBef>
                        <a:spcAft>
                          <a:spcPts val="0"/>
                        </a:spcAft>
                        <a:buClr>
                          <a:srgbClr val="000000"/>
                        </a:buClr>
                        <a:buSzPts val="1100"/>
                        <a:buFont typeface="Arial"/>
                        <a:buNone/>
                      </a:pPr>
                      <a:r>
                        <a:rPr lang="en-US" sz="1500" b="1" u="none" strike="noStrike" cap="none">
                          <a:solidFill>
                            <a:schemeClr val="tx1"/>
                          </a:solidFill>
                          <a:latin typeface="Arial" panose="020B0604020202020204" pitchFamily="34" charset="0"/>
                          <a:cs typeface="Arial" panose="020B0604020202020204" pitchFamily="34" charset="0"/>
                          <a:sym typeface="Arial"/>
                        </a:rPr>
                        <a:t>Characteristic</a:t>
                      </a:r>
                      <a:endParaRPr sz="1500" u="none" strike="noStrike" cap="none">
                        <a:solidFill>
                          <a:schemeClr val="tx1"/>
                        </a:solidFill>
                        <a:latin typeface="Arial" panose="020B0604020202020204" pitchFamily="34" charset="0"/>
                        <a:ea typeface="Arial"/>
                        <a:cs typeface="Arial" panose="020B0604020202020204" pitchFamily="34" charset="0"/>
                        <a:sym typeface="Arial"/>
                      </a:endParaRPr>
                    </a:p>
                  </a:txBody>
                  <a:tcPr marL="0" marR="0" marT="1676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1905" marR="0" lvl="0" indent="0" algn="ctr" rtl="0">
                        <a:lnSpc>
                          <a:spcPct val="100000"/>
                        </a:lnSpc>
                        <a:spcBef>
                          <a:spcPts val="0"/>
                        </a:spcBef>
                        <a:spcAft>
                          <a:spcPts val="0"/>
                        </a:spcAft>
                        <a:buClr>
                          <a:srgbClr val="000000"/>
                        </a:buClr>
                        <a:buSzPts val="1100"/>
                        <a:buFont typeface="Arial"/>
                        <a:buNone/>
                      </a:pPr>
                      <a:r>
                        <a:rPr lang="en-US" sz="1500" b="1" u="none" strike="noStrike" cap="none" err="1">
                          <a:solidFill>
                            <a:srgbClr val="FFFFFF"/>
                          </a:solidFill>
                          <a:latin typeface="Arial" panose="020B0604020202020204" pitchFamily="34" charset="0"/>
                          <a:cs typeface="Arial" panose="020B0604020202020204" pitchFamily="34" charset="0"/>
                          <a:sym typeface="Arial"/>
                        </a:rPr>
                        <a:t>Alectinib</a:t>
                      </a:r>
                      <a:endParaRPr sz="1500" u="none" strike="noStrike" cap="none">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(n=130)</a:t>
                      </a:r>
                      <a:endParaRPr sz="1500" u="none" strike="noStrike" cap="none">
                        <a:latin typeface="Arial" panose="020B0604020202020204" pitchFamily="34" charset="0"/>
                        <a:ea typeface="Arial"/>
                        <a:cs typeface="Arial" panose="020B0604020202020204" pitchFamily="34" charset="0"/>
                        <a:sym typeface="Arial"/>
                      </a:endParaRPr>
                    </a:p>
                  </a:txBody>
                  <a:tcPr marL="0" marR="0" marT="558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445"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Chemotherapy</a:t>
                      </a:r>
                      <a:endParaRPr sz="1500" u="none" strike="noStrike" cap="none">
                        <a:latin typeface="Arial" panose="020B0604020202020204" pitchFamily="34" charset="0"/>
                        <a:cs typeface="Arial" panose="020B0604020202020204" pitchFamily="34" charset="0"/>
                        <a:sym typeface="Arial"/>
                      </a:endParaRPr>
                    </a:p>
                    <a:p>
                      <a:pPr marL="635" marR="0" lvl="0" indent="0" algn="ctr" rtl="0">
                        <a:lnSpc>
                          <a:spcPct val="100000"/>
                        </a:lnSpc>
                        <a:spcBef>
                          <a:spcPts val="0"/>
                        </a:spcBef>
                        <a:spcAft>
                          <a:spcPts val="0"/>
                        </a:spcAft>
                        <a:buClr>
                          <a:srgbClr val="000000"/>
                        </a:buClr>
                        <a:buSzPts val="1100"/>
                        <a:buFont typeface="Arial"/>
                        <a:buNone/>
                      </a:pPr>
                      <a:r>
                        <a:rPr lang="en-US" sz="1500" b="1" u="none" strike="noStrike" cap="none">
                          <a:solidFill>
                            <a:srgbClr val="FFFFFF"/>
                          </a:solidFill>
                          <a:latin typeface="Arial" panose="020B0604020202020204" pitchFamily="34" charset="0"/>
                          <a:cs typeface="Arial" panose="020B0604020202020204" pitchFamily="34" charset="0"/>
                          <a:sym typeface="Arial"/>
                        </a:rPr>
                        <a:t>(n=127)</a:t>
                      </a:r>
                      <a:endParaRPr sz="1500" u="none" strike="noStrike" cap="none">
                        <a:latin typeface="Arial" panose="020B0604020202020204" pitchFamily="34" charset="0"/>
                        <a:ea typeface="Arial"/>
                        <a:cs typeface="Arial" panose="020B0604020202020204" pitchFamily="34" charset="0"/>
                        <a:sym typeface="Arial"/>
                      </a:endParaRPr>
                    </a:p>
                  </a:txBody>
                  <a:tcPr marL="0" marR="0" marT="558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6621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Median age</a:t>
                      </a:r>
                      <a:endParaRPr sz="1400" u="none" strike="noStrike" cap="none">
                        <a:latin typeface="Arial" panose="020B0604020202020204" pitchFamily="34" charset="0"/>
                        <a:cs typeface="Arial" panose="020B0604020202020204" pitchFamily="34" charset="0"/>
                        <a:sym typeface="Arial"/>
                      </a:endParaRPr>
                    </a:p>
                    <a:p>
                      <a:pPr marL="359410" marR="0" lvl="0" indent="0" algn="l"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&lt;65/≥65 years, %</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54 years</a:t>
                      </a:r>
                      <a:endParaRPr sz="1400" u="none" strike="noStrike" cap="none">
                        <a:latin typeface="Arial" panose="020B0604020202020204" pitchFamily="34" charset="0"/>
                        <a:cs typeface="Arial" panose="020B0604020202020204" pitchFamily="34" charset="0"/>
                        <a:sym typeface="Arial"/>
                      </a:endParaRPr>
                    </a:p>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79/21</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57 years</a:t>
                      </a:r>
                      <a:endParaRPr sz="1400" u="none" strike="noStrike" cap="none">
                        <a:latin typeface="Arial" panose="020B0604020202020204" pitchFamily="34" charset="0"/>
                        <a:cs typeface="Arial" panose="020B0604020202020204" pitchFamily="34" charset="0"/>
                        <a:sym typeface="Arial"/>
                      </a:endParaRPr>
                    </a:p>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73/27</a:t>
                      </a:r>
                      <a:endParaRPr sz="1400" u="none" strike="noStrike" cap="none">
                        <a:latin typeface="Arial" panose="020B0604020202020204" pitchFamily="34" charset="0"/>
                        <a:ea typeface="Arial"/>
                        <a:cs typeface="Arial" panose="020B0604020202020204" pitchFamily="34" charset="0"/>
                        <a:sym typeface="Arial"/>
                      </a:endParaRPr>
                    </a:p>
                  </a:txBody>
                  <a:tcPr marL="0" marR="0" marT="1134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Sex: </a:t>
                      </a:r>
                      <a:r>
                        <a:rPr lang="en-US" sz="1400" u="none" strike="noStrike" cap="none">
                          <a:latin typeface="Arial" panose="020B0604020202020204" pitchFamily="34" charset="0"/>
                          <a:cs typeface="Arial" panose="020B0604020202020204" pitchFamily="34" charset="0"/>
                          <a:sym typeface="Arial"/>
                        </a:rPr>
                        <a:t>female/male,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58/42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46/54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Smoking status: </a:t>
                      </a:r>
                      <a:r>
                        <a:rPr lang="en-US" sz="1400" u="none" strike="noStrike" cap="none">
                          <a:latin typeface="Arial" panose="020B0604020202020204" pitchFamily="34" charset="0"/>
                          <a:cs typeface="Arial" panose="020B0604020202020204" pitchFamily="34" charset="0"/>
                          <a:sym typeface="Arial"/>
                        </a:rPr>
                        <a:t>never/former/current,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65/32/4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55/43/2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Race: </a:t>
                      </a:r>
                      <a:r>
                        <a:rPr lang="en-US" sz="1400" u="none" strike="noStrike" cap="none">
                          <a:latin typeface="Arial" panose="020B0604020202020204" pitchFamily="34" charset="0"/>
                          <a:cs typeface="Arial" panose="020B0604020202020204" pitchFamily="34" charset="0"/>
                          <a:sym typeface="Arial"/>
                        </a:rPr>
                        <a:t>Asian/non-Asian,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56/44</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ECOG PS</a:t>
                      </a:r>
                      <a:r>
                        <a:rPr lang="en-US" sz="1400" u="none" strike="noStrike" cap="none">
                          <a:latin typeface="Arial" panose="020B0604020202020204" pitchFamily="34" charset="0"/>
                          <a:cs typeface="Arial" panose="020B0604020202020204" pitchFamily="34" charset="0"/>
                          <a:sym typeface="Arial"/>
                        </a:rPr>
                        <a:t>: 0/1,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55/45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51/49</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Stage at diagnosis*</a:t>
                      </a:r>
                      <a:r>
                        <a:rPr lang="en-US" sz="1400" u="none" strike="noStrike" cap="none">
                          <a:latin typeface="Arial" panose="020B0604020202020204" pitchFamily="34" charset="0"/>
                          <a:cs typeface="Arial" panose="020B0604020202020204" pitchFamily="34" charset="0"/>
                          <a:sym typeface="Arial"/>
                        </a:rPr>
                        <a:t>: IB/II/IIIA,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90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11/36/53</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9/35/55</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649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Nodal status</a:t>
                      </a:r>
                      <a:r>
                        <a:rPr lang="en-US" sz="1400" u="none" strike="noStrike" cap="none">
                          <a:latin typeface="Arial" panose="020B0604020202020204" pitchFamily="34" charset="0"/>
                          <a:cs typeface="Arial" panose="020B0604020202020204" pitchFamily="34" charset="0"/>
                          <a:sym typeface="Arial"/>
                        </a:rPr>
                        <a:t>: N0/N1/N2, %</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16/35/49</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14/34/52</a:t>
                      </a:r>
                      <a:endParaRPr sz="1400" u="none" strike="noStrike" cap="none">
                        <a:latin typeface="Arial" panose="020B0604020202020204" pitchFamily="34" charset="0"/>
                        <a:ea typeface="Arial"/>
                        <a:cs typeface="Arial" panose="020B0604020202020204" pitchFamily="34" charset="0"/>
                        <a:sym typeface="Arial"/>
                      </a:endParaRPr>
                    </a:p>
                  </a:txBody>
                  <a:tcPr marL="0" marR="0" marT="719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5622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Histology</a:t>
                      </a:r>
                      <a:r>
                        <a:rPr lang="en-US" sz="1400" u="none" strike="noStrike" cap="none">
                          <a:latin typeface="Arial" panose="020B0604020202020204" pitchFamily="34" charset="0"/>
                          <a:cs typeface="Arial" panose="020B0604020202020204" pitchFamily="34" charset="0"/>
                          <a:sym typeface="Arial"/>
                        </a:rPr>
                        <a:t>: squamous/non-squamous, %</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5/95</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2/98</a:t>
                      </a:r>
                      <a:endParaRPr sz="1400" u="none" strike="noStrike" cap="none">
                        <a:latin typeface="Arial" panose="020B0604020202020204" pitchFamily="34" charset="0"/>
                        <a:ea typeface="Arial"/>
                        <a:cs typeface="Arial" panose="020B0604020202020204" pitchFamily="34" charset="0"/>
                        <a:sym typeface="Arial"/>
                      </a:endParaRPr>
                    </a:p>
                  </a:txBody>
                  <a:tcPr marL="0" marR="0" marT="1710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562200">
                <a:tc>
                  <a:txBody>
                    <a:bodyPr/>
                    <a:lstStyle/>
                    <a:p>
                      <a:pPr marL="91440" marR="0" lvl="0" indent="0" algn="l" rtl="0">
                        <a:lnSpc>
                          <a:spcPct val="100000"/>
                        </a:lnSpc>
                        <a:spcBef>
                          <a:spcPts val="0"/>
                        </a:spcBef>
                        <a:spcAft>
                          <a:spcPts val="0"/>
                        </a:spcAft>
                        <a:buClr>
                          <a:srgbClr val="000000"/>
                        </a:buClr>
                        <a:buSzPts val="1050"/>
                        <a:buFont typeface="Arial"/>
                        <a:buNone/>
                      </a:pPr>
                      <a:r>
                        <a:rPr lang="en-US" sz="1400" b="1" u="none" strike="noStrike" cap="none">
                          <a:latin typeface="Arial" panose="020B0604020202020204" pitchFamily="34" charset="0"/>
                          <a:cs typeface="Arial" panose="020B0604020202020204" pitchFamily="34" charset="0"/>
                          <a:sym typeface="Arial"/>
                        </a:rPr>
                        <a:t>Surgical procedure</a:t>
                      </a:r>
                      <a:r>
                        <a:rPr lang="en-US" sz="1400" u="none" strike="noStrike" cap="none">
                          <a:latin typeface="Arial" panose="020B0604020202020204" pitchFamily="34" charset="0"/>
                          <a:cs typeface="Arial" panose="020B0604020202020204" pitchFamily="34" charset="0"/>
                          <a:sym typeface="Arial"/>
                        </a:rPr>
                        <a:t>: Lobectomy/other, %</a:t>
                      </a:r>
                      <a:r>
                        <a:rPr lang="en-US" sz="1900" u="none" strike="noStrike" cap="none" baseline="30000">
                          <a:latin typeface="Arial" panose="020B0604020202020204" pitchFamily="34" charset="0"/>
                          <a:cs typeface="Arial" panose="020B0604020202020204" pitchFamily="34" charset="0"/>
                          <a:sym typeface="Arial"/>
                        </a:rPr>
                        <a:t>†</a:t>
                      </a:r>
                      <a:endParaRPr sz="1900" u="none" strike="noStrike" cap="none" baseline="30000">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97/3</a:t>
                      </a:r>
                      <a:endParaRPr sz="1400" u="none" strike="noStrike" cap="none">
                        <a:latin typeface="Arial" panose="020B0604020202020204" pitchFamily="34" charset="0"/>
                        <a:ea typeface="Arial"/>
                        <a:cs typeface="Arial" panose="020B0604020202020204" pitchFamily="34" charset="0"/>
                        <a:sym typeface="Arial"/>
                      </a:endParaRPr>
                    </a:p>
                  </a:txBody>
                  <a:tcPr marL="0" marR="0" marT="67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1050"/>
                        <a:buFont typeface="Arial"/>
                        <a:buNone/>
                      </a:pPr>
                      <a:r>
                        <a:rPr lang="en-US" sz="1400" u="none" strike="noStrike" cap="none">
                          <a:latin typeface="Arial" panose="020B0604020202020204" pitchFamily="34" charset="0"/>
                          <a:cs typeface="Arial" panose="020B0604020202020204" pitchFamily="34" charset="0"/>
                          <a:sym typeface="Arial"/>
                        </a:rPr>
                        <a:t>92/8</a:t>
                      </a:r>
                      <a:endParaRPr sz="1400" u="none" strike="noStrike" cap="none">
                        <a:latin typeface="Arial" panose="020B0604020202020204" pitchFamily="34" charset="0"/>
                        <a:ea typeface="Arial"/>
                        <a:cs typeface="Arial" panose="020B0604020202020204" pitchFamily="34" charset="0"/>
                        <a:sym typeface="Arial"/>
                      </a:endParaRPr>
                    </a:p>
                  </a:txBody>
                  <a:tcPr marL="0" marR="0" marT="67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 name="Footer Placeholder 1">
            <a:extLst>
              <a:ext uri="{FF2B5EF4-FFF2-40B4-BE49-F238E27FC236}">
                <a16:creationId xmlns:a16="http://schemas.microsoft.com/office/drawing/2014/main" id="{50446EB9-F6AD-1EBE-1567-77EC2E4191F5}"/>
              </a:ext>
            </a:extLst>
          </p:cNvPr>
          <p:cNvSpPr>
            <a:spLocks noGrp="1"/>
          </p:cNvSpPr>
          <p:nvPr>
            <p:ph type="ftr" sz="quarter" idx="10"/>
          </p:nvPr>
        </p:nvSpPr>
        <p:spPr/>
        <p:txBody>
          <a:bodyPr/>
          <a:lstStyle/>
          <a:p>
            <a:pPr marR="40639">
              <a:buClr>
                <a:srgbClr val="000000"/>
              </a:buClr>
              <a:buSzPts val="700"/>
            </a:pPr>
            <a:r>
              <a:rPr lang="en-US" sz="1000">
                <a:solidFill>
                  <a:schemeClr val="dk1"/>
                </a:solidFill>
                <a:latin typeface="Arial"/>
                <a:ea typeface="Arial"/>
                <a:cs typeface="Arial"/>
                <a:sym typeface="Arial"/>
              </a:rPr>
              <a:t>Data cutoff: June 26, 2023.</a:t>
            </a:r>
          </a:p>
          <a:p>
            <a:pPr marR="42332">
              <a:buClr>
                <a:srgbClr val="000000"/>
              </a:buClr>
              <a:buSzPts val="700"/>
            </a:pPr>
            <a:r>
              <a:rPr lang="en-US" sz="1000">
                <a:solidFill>
                  <a:schemeClr val="dk1"/>
                </a:solidFill>
                <a:latin typeface="Arial"/>
                <a:ea typeface="Arial"/>
                <a:cs typeface="Arial"/>
                <a:sym typeface="Arial"/>
              </a:rPr>
              <a:t>*Per UICC/AJCC 7th</a:t>
            </a:r>
            <a:r>
              <a:rPr lang="en-US" sz="1000" baseline="30000">
                <a:solidFill>
                  <a:schemeClr val="dk1"/>
                </a:solidFill>
                <a:latin typeface="Arial"/>
                <a:ea typeface="Arial"/>
                <a:cs typeface="Arial"/>
                <a:sym typeface="Arial"/>
              </a:rPr>
              <a:t> </a:t>
            </a:r>
            <a:r>
              <a:rPr lang="en-US" sz="1000">
                <a:solidFill>
                  <a:schemeClr val="dk1"/>
                </a:solidFill>
                <a:latin typeface="Arial"/>
                <a:ea typeface="Arial"/>
                <a:cs typeface="Arial"/>
                <a:sym typeface="Arial"/>
              </a:rPr>
              <a:t>edition; </a:t>
            </a:r>
            <a:r>
              <a:rPr lang="en-US" sz="1000" baseline="30000">
                <a:solidFill>
                  <a:schemeClr val="dk1"/>
                </a:solidFill>
                <a:latin typeface="Arial"/>
                <a:ea typeface="Arial"/>
                <a:cs typeface="Arial"/>
                <a:sym typeface="Arial"/>
              </a:rPr>
              <a:t>†</a:t>
            </a:r>
            <a:r>
              <a:rPr lang="en-US" sz="1000">
                <a:solidFill>
                  <a:schemeClr val="dk1"/>
                </a:solidFill>
                <a:latin typeface="Arial"/>
                <a:ea typeface="Arial"/>
                <a:cs typeface="Arial"/>
                <a:sym typeface="Arial"/>
              </a:rPr>
              <a:t>Pneumonectomy (</a:t>
            </a:r>
            <a:r>
              <a:rPr lang="en-US" sz="1000" err="1">
                <a:solidFill>
                  <a:schemeClr val="dk1"/>
                </a:solidFill>
                <a:latin typeface="Arial"/>
                <a:ea typeface="Arial"/>
                <a:cs typeface="Arial"/>
                <a:sym typeface="Arial"/>
              </a:rPr>
              <a:t>alectinib</a:t>
            </a:r>
            <a:r>
              <a:rPr lang="en-US" sz="1000">
                <a:solidFill>
                  <a:schemeClr val="dk1"/>
                </a:solidFill>
                <a:latin typeface="Arial"/>
                <a:ea typeface="Arial"/>
                <a:cs typeface="Arial"/>
                <a:sym typeface="Arial"/>
              </a:rPr>
              <a:t> arm, 2%; chemotherapy arm, 3%), </a:t>
            </a:r>
            <a:r>
              <a:rPr lang="en-US" sz="1000" err="1">
                <a:solidFill>
                  <a:schemeClr val="dk1"/>
                </a:solidFill>
                <a:latin typeface="Arial"/>
                <a:ea typeface="Arial"/>
                <a:cs typeface="Arial"/>
                <a:sym typeface="Arial"/>
              </a:rPr>
              <a:t>bilobectomy</a:t>
            </a:r>
            <a:r>
              <a:rPr lang="en-US" sz="1000">
                <a:solidFill>
                  <a:schemeClr val="dk1"/>
                </a:solidFill>
                <a:latin typeface="Arial"/>
                <a:ea typeface="Arial"/>
                <a:cs typeface="Arial"/>
                <a:sym typeface="Arial"/>
              </a:rPr>
              <a:t> (2%; 4%), and sleeve lobectomy (0%; 1%).</a:t>
            </a:r>
            <a:br>
              <a:rPr lang="en-US" sz="1000">
                <a:solidFill>
                  <a:schemeClr val="dk1"/>
                </a:solidFill>
                <a:latin typeface="Arial"/>
                <a:ea typeface="Arial"/>
                <a:cs typeface="Arial"/>
                <a:sym typeface="Arial"/>
              </a:rPr>
            </a:br>
            <a:r>
              <a:rPr lang="en-US" sz="1000">
                <a:solidFill>
                  <a:schemeClr val="dk1"/>
                </a:solidFill>
                <a:latin typeface="Arial"/>
                <a:ea typeface="Arial"/>
                <a:cs typeface="Arial"/>
                <a:sym typeface="Arial"/>
              </a:rPr>
              <a:t>ITT, intent to treat; ECOG PS, Eastern Cooperative Oncology Group performance status.</a:t>
            </a:r>
          </a:p>
          <a:p>
            <a:pPr marR="42332">
              <a:buClr>
                <a:srgbClr val="000000"/>
              </a:buClr>
              <a:buSzPts val="700"/>
            </a:pP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lang="en-US" sz="10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6"/>
          <p:cNvSpPr txBox="1">
            <a:spLocks noGrp="1"/>
          </p:cNvSpPr>
          <p:nvPr>
            <p:ph type="title"/>
          </p:nvPr>
        </p:nvSpPr>
        <p:spPr>
          <a:xfrm>
            <a:off x="838200" y="365126"/>
            <a:ext cx="10515600" cy="748384"/>
          </a:xfrm>
          <a:prstGeom prst="rect">
            <a:avLst/>
          </a:prstGeom>
          <a:noFill/>
          <a:ln>
            <a:noFill/>
          </a:ln>
        </p:spPr>
        <p:txBody>
          <a:bodyPr spcFirstLastPara="1" vert="horz" wrap="square" lIns="0" tIns="0" rIns="0" bIns="0" rtlCol="0" anchor="ctr" anchorCtr="0">
            <a:noAutofit/>
          </a:bodyPr>
          <a:lstStyle/>
          <a:p>
            <a:r>
              <a:rPr lang="en-US" sz="3200">
                <a:latin typeface="Arial"/>
                <a:ea typeface="Arial"/>
                <a:cs typeface="Arial"/>
                <a:sym typeface="Arial"/>
              </a:rPr>
              <a:t>Primary Endpoint: Disease-Free Survival, Stage II-IIIA*</a:t>
            </a:r>
            <a:endParaRPr>
              <a:latin typeface="Arial"/>
              <a:ea typeface="Arial"/>
              <a:cs typeface="Arial"/>
              <a:sym typeface="Arial"/>
            </a:endParaRPr>
          </a:p>
        </p:txBody>
      </p:sp>
      <p:graphicFrame>
        <p:nvGraphicFramePr>
          <p:cNvPr id="528" name="Google Shape;528;p26"/>
          <p:cNvGraphicFramePr/>
          <p:nvPr>
            <p:extLst>
              <p:ext uri="{D42A27DB-BD31-4B8C-83A1-F6EECF244321}">
                <p14:modId xmlns:p14="http://schemas.microsoft.com/office/powerpoint/2010/main" val="4059918530"/>
              </p:ext>
            </p:extLst>
          </p:nvPr>
        </p:nvGraphicFramePr>
        <p:xfrm>
          <a:off x="8080580" y="1716335"/>
          <a:ext cx="3697270" cy="2283055"/>
        </p:xfrm>
        <a:graphic>
          <a:graphicData uri="http://schemas.openxmlformats.org/drawingml/2006/table">
            <a:tbl>
              <a:tblPr firstRow="1" bandRow="1">
                <a:tableStyleId>{B301B821-A1FF-4177-AEE7-76D212191A09}</a:tableStyleId>
              </a:tblPr>
              <a:tblGrid>
                <a:gridCol w="1185909">
                  <a:extLst>
                    <a:ext uri="{9D8B030D-6E8A-4147-A177-3AD203B41FA5}">
                      <a16:colId xmlns:a16="http://schemas.microsoft.com/office/drawing/2014/main" val="20000"/>
                    </a:ext>
                  </a:extLst>
                </a:gridCol>
                <a:gridCol w="1238430">
                  <a:extLst>
                    <a:ext uri="{9D8B030D-6E8A-4147-A177-3AD203B41FA5}">
                      <a16:colId xmlns:a16="http://schemas.microsoft.com/office/drawing/2014/main" val="20001"/>
                    </a:ext>
                  </a:extLst>
                </a:gridCol>
                <a:gridCol w="1272931">
                  <a:extLst>
                    <a:ext uri="{9D8B030D-6E8A-4147-A177-3AD203B41FA5}">
                      <a16:colId xmlns:a16="http://schemas.microsoft.com/office/drawing/2014/main" val="20002"/>
                    </a:ext>
                  </a:extLst>
                </a:gridCol>
              </a:tblGrid>
              <a:tr h="555738">
                <a:tc>
                  <a:txBody>
                    <a:bodyPr/>
                    <a:lstStyle/>
                    <a:p>
                      <a:pPr marL="0" marR="0" lvl="0" indent="0" algn="l" rtl="0">
                        <a:lnSpc>
                          <a:spcPct val="100000"/>
                        </a:lnSpc>
                        <a:spcBef>
                          <a:spcPts val="0"/>
                        </a:spcBef>
                        <a:spcAft>
                          <a:spcPts val="0"/>
                        </a:spcAft>
                        <a:buClr>
                          <a:srgbClr val="000000"/>
                        </a:buClr>
                        <a:buSzPts val="900"/>
                        <a:buFont typeface="Arial"/>
                        <a:buNone/>
                      </a:pP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94640" marR="252095" lvl="0" indent="-33655" algn="l" rtl="0">
                        <a:lnSpc>
                          <a:spcPct val="114399"/>
                        </a:lnSpc>
                        <a:spcBef>
                          <a:spcPts val="0"/>
                        </a:spcBef>
                        <a:spcAft>
                          <a:spcPts val="0"/>
                        </a:spcAft>
                        <a:buClr>
                          <a:srgbClr val="000000"/>
                        </a:buClr>
                        <a:buSzPts val="900"/>
                        <a:buFont typeface="Arial"/>
                        <a:buNone/>
                      </a:pPr>
                      <a:r>
                        <a:rPr lang="en-US" sz="1100" b="1" u="none" strike="noStrike" cap="none" err="1">
                          <a:solidFill>
                            <a:srgbClr val="FFFFFF"/>
                          </a:solidFill>
                          <a:latin typeface="Arial" panose="020B0604020202020204" pitchFamily="34" charset="0"/>
                          <a:cs typeface="Arial" panose="020B0604020202020204" pitchFamily="34" charset="0"/>
                          <a:sym typeface="Arial"/>
                        </a:rPr>
                        <a:t>Alectinib</a:t>
                      </a:r>
                      <a:r>
                        <a:rPr lang="en-US" sz="1100" b="1" u="none" strike="noStrike" cap="none">
                          <a:solidFill>
                            <a:srgbClr val="FFFFFF"/>
                          </a:solidFill>
                          <a:latin typeface="Arial" panose="020B0604020202020204" pitchFamily="34" charset="0"/>
                          <a:cs typeface="Arial" panose="020B0604020202020204" pitchFamily="34" charset="0"/>
                          <a:sym typeface="Arial"/>
                        </a:rPr>
                        <a:t> (n=116)</a:t>
                      </a:r>
                      <a:endParaRPr sz="1100" u="none" strike="noStrike" cap="none">
                        <a:latin typeface="Arial" panose="020B0604020202020204" pitchFamily="34" charset="0"/>
                        <a:ea typeface="Arial"/>
                        <a:cs typeface="Arial" panose="020B0604020202020204" pitchFamily="34" charset="0"/>
                        <a:sym typeface="Arial"/>
                      </a:endParaRPr>
                    </a:p>
                  </a:txBody>
                  <a:tcPr marL="0" marR="0" marT="6505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07975" marR="103504" lvl="0" indent="-190500" algn="l" rtl="0">
                        <a:lnSpc>
                          <a:spcPct val="114399"/>
                        </a:lnSpc>
                        <a:spcBef>
                          <a:spcPts val="0"/>
                        </a:spcBef>
                        <a:spcAft>
                          <a:spcPts val="0"/>
                        </a:spcAft>
                        <a:buClr>
                          <a:srgbClr val="000000"/>
                        </a:buClr>
                        <a:buSzPts val="9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Chemotherapy (n=115)</a:t>
                      </a:r>
                      <a:endParaRPr sz="1100" u="none" strike="noStrike" cap="none">
                        <a:latin typeface="Arial" panose="020B0604020202020204" pitchFamily="34" charset="0"/>
                        <a:ea typeface="Arial"/>
                        <a:cs typeface="Arial" panose="020B0604020202020204" pitchFamily="34" charset="0"/>
                        <a:sym typeface="Arial"/>
                      </a:endParaRPr>
                    </a:p>
                  </a:txBody>
                  <a:tcPr marL="0" marR="0" marT="6505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64924">
                <a:tc>
                  <a:txBody>
                    <a:bodyPr/>
                    <a:lstStyle/>
                    <a:p>
                      <a:pPr marL="36195"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Patients with event</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14 (12%)</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45 (39%)</a:t>
                      </a:r>
                      <a:endParaRPr sz="1000" u="none" strike="noStrike" cap="none">
                        <a:latin typeface="Arial" panose="020B0604020202020204" pitchFamily="34" charset="0"/>
                        <a:ea typeface="Arial"/>
                        <a:cs typeface="Arial" panose="020B0604020202020204" pitchFamily="34" charset="0"/>
                        <a:sym typeface="Arial"/>
                      </a:endParaRPr>
                    </a:p>
                  </a:txBody>
                  <a:tcPr marL="0" marR="0" marT="9640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72440">
                <a:tc>
                  <a:txBody>
                    <a:bodyPr/>
                    <a:lstStyle/>
                    <a:p>
                      <a:pPr marL="121920"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Death</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0</a:t>
                      </a:r>
                      <a:endParaRPr sz="1800" u="none" strike="noStrike" cap="none">
                        <a:latin typeface="Arial" panose="020B0604020202020204" pitchFamily="34" charset="0"/>
                        <a:cs typeface="Arial" panose="020B0604020202020204" pitchFamily="34" charset="0"/>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a:t>
                      </a:r>
                      <a:endParaRPr sz="1800" u="none" strike="noStrike" cap="none">
                        <a:latin typeface="Arial" panose="020B0604020202020204" pitchFamily="34" charset="0"/>
                        <a:cs typeface="Arial" panose="020B0604020202020204" pitchFamily="34" charset="0"/>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64152">
                <a:tc>
                  <a:txBody>
                    <a:bodyPr/>
                    <a:lstStyle/>
                    <a:p>
                      <a:pPr marL="121920" marR="0" lvl="0" indent="0" algn="l"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Recurrence</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14</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44</a:t>
                      </a:r>
                      <a:endParaRPr sz="1000" u="none" strike="noStrike" cap="none">
                        <a:latin typeface="Arial" panose="020B0604020202020204" pitchFamily="34" charset="0"/>
                        <a:ea typeface="Arial"/>
                        <a:cs typeface="Arial" panose="020B0604020202020204" pitchFamily="34" charset="0"/>
                        <a:sym typeface="Arial"/>
                      </a:endParaRPr>
                    </a:p>
                  </a:txBody>
                  <a:tcPr marL="0" marR="0" marT="4691"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48319">
                <a:tc>
                  <a:txBody>
                    <a:bodyPr/>
                    <a:lstStyle/>
                    <a:p>
                      <a:pPr marL="36195" marR="0" lvl="0" indent="0" algn="l"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Median DFS,</a:t>
                      </a:r>
                    </a:p>
                    <a:p>
                      <a:pPr marL="36195" marR="0" lvl="0" indent="0" algn="l" rtl="0">
                        <a:lnSpc>
                          <a:spcPct val="114874"/>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months (95% CI)</a:t>
                      </a: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Not reached</a:t>
                      </a:r>
                      <a:endParaRPr sz="1000" u="none" strike="noStrike" cap="none">
                        <a:latin typeface="Arial" panose="020B0604020202020204" pitchFamily="34" charset="0"/>
                        <a:ea typeface="Arial"/>
                        <a:cs typeface="Arial" panose="020B0604020202020204" pitchFamily="34" charset="0"/>
                        <a:sym typeface="Arial"/>
                      </a:endParaRP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1250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44.4</a:t>
                      </a:r>
                    </a:p>
                    <a:p>
                      <a:pPr marL="2540" marR="0" lvl="0" indent="0" algn="ctr" rtl="0">
                        <a:lnSpc>
                          <a:spcPct val="114874"/>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(27.8, NE)</a:t>
                      </a:r>
                    </a:p>
                  </a:txBody>
                  <a:tcPr marL="0" marR="0" marT="7131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265009">
                <a:tc>
                  <a:txBody>
                    <a:bodyPr/>
                    <a:lstStyle/>
                    <a:p>
                      <a:pPr marL="36195" marR="0" lvl="0" indent="0" algn="l" rtl="0">
                        <a:lnSpc>
                          <a:spcPct val="100000"/>
                        </a:lnSpc>
                        <a:spcBef>
                          <a:spcPts val="0"/>
                        </a:spcBef>
                        <a:spcAft>
                          <a:spcPts val="0"/>
                        </a:spcAft>
                        <a:buClr>
                          <a:srgbClr val="000000"/>
                        </a:buClr>
                        <a:buSzPts val="800"/>
                        <a:buFont typeface="Arial"/>
                        <a:buNone/>
                      </a:pPr>
                      <a:r>
                        <a:rPr lang="en-US" sz="1000" b="1" u="none" strike="noStrike" cap="none">
                          <a:latin typeface="Arial" panose="020B0604020202020204" pitchFamily="34" charset="0"/>
                          <a:cs typeface="Arial" panose="020B0604020202020204" pitchFamily="34" charset="0"/>
                          <a:sym typeface="Arial"/>
                        </a:rPr>
                        <a:t>DFS HR</a:t>
                      </a:r>
                      <a:endParaRPr sz="1000" u="none" strike="noStrike" cap="none">
                        <a:latin typeface="Arial" panose="020B0604020202020204" pitchFamily="34" charset="0"/>
                        <a:ea typeface="Arial"/>
                        <a:cs typeface="Arial" panose="020B0604020202020204" pitchFamily="34" charset="0"/>
                        <a:sym typeface="Arial"/>
                      </a:endParaRPr>
                    </a:p>
                  </a:txBody>
                  <a:tcPr marL="0" marR="0" marT="78382"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560070" marR="0" lvl="0" indent="0" algn="l" rtl="0">
                        <a:lnSpc>
                          <a:spcPct val="115000"/>
                        </a:lnSpc>
                        <a:spcBef>
                          <a:spcPts val="0"/>
                        </a:spcBef>
                        <a:spcAft>
                          <a:spcPts val="0"/>
                        </a:spcAft>
                        <a:buClr>
                          <a:srgbClr val="000000"/>
                        </a:buClr>
                        <a:buSzPts val="1200"/>
                        <a:buFont typeface="Arial"/>
                        <a:buNone/>
                      </a:pPr>
                      <a:r>
                        <a:rPr lang="en-US" sz="1500" b="1" u="none" strike="noStrike" cap="none">
                          <a:latin typeface="Arial" panose="020B0604020202020204" pitchFamily="34" charset="0"/>
                          <a:cs typeface="Arial" panose="020B0604020202020204" pitchFamily="34" charset="0"/>
                          <a:sym typeface="Arial"/>
                        </a:rPr>
                        <a:t>0.24 </a:t>
                      </a:r>
                      <a:r>
                        <a:rPr lang="en-US" sz="1100" u="none" strike="noStrike" cap="none">
                          <a:latin typeface="Arial" panose="020B0604020202020204" pitchFamily="34" charset="0"/>
                          <a:cs typeface="Arial" panose="020B0604020202020204" pitchFamily="34" charset="0"/>
                          <a:sym typeface="Arial"/>
                        </a:rPr>
                        <a:t>(0.13, 0.45)</a:t>
                      </a:r>
                      <a:endParaRPr sz="1100" u="none" strike="noStrike" cap="none">
                        <a:latin typeface="Arial" panose="020B0604020202020204" pitchFamily="34" charset="0"/>
                        <a:ea typeface="Arial"/>
                        <a:cs typeface="Arial" panose="020B0604020202020204" pitchFamily="34" charset="0"/>
                        <a:sym typeface="Arial"/>
                      </a:endParaRPr>
                    </a:p>
                  </a:txBody>
                  <a:tcPr marL="84652" marR="84652" marT="42326" marB="423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32800">
                <a:tc>
                  <a:txBody>
                    <a:bodyPr/>
                    <a:lstStyle/>
                    <a:p>
                      <a:pPr marL="36195" marR="0" lvl="0" indent="0" algn="l" rtl="0">
                        <a:lnSpc>
                          <a:spcPct val="113750"/>
                        </a:lnSpc>
                        <a:spcBef>
                          <a:spcPts val="0"/>
                        </a:spcBef>
                        <a:spcAft>
                          <a:spcPts val="0"/>
                        </a:spcAft>
                        <a:buClr>
                          <a:srgbClr val="000000"/>
                        </a:buClr>
                        <a:buSzPts val="800"/>
                        <a:buFont typeface="Arial"/>
                        <a:buNone/>
                      </a:pPr>
                      <a:r>
                        <a:rPr lang="en-US" sz="1000" u="none" strike="noStrike" cap="none">
                          <a:latin typeface="Arial" panose="020B0604020202020204" pitchFamily="34" charset="0"/>
                          <a:cs typeface="Arial" panose="020B0604020202020204" pitchFamily="34" charset="0"/>
                          <a:sym typeface="Arial"/>
                        </a:rPr>
                        <a:t>(95% CI)</a:t>
                      </a:r>
                      <a:endParaRPr sz="10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1905" marR="0" lvl="0" indent="0" algn="ctr" rtl="0">
                        <a:lnSpc>
                          <a:spcPct val="100000"/>
                        </a:lnSpc>
                        <a:spcBef>
                          <a:spcPts val="0"/>
                        </a:spcBef>
                        <a:spcAft>
                          <a:spcPts val="0"/>
                        </a:spcAft>
                        <a:buClr>
                          <a:srgbClr val="000000"/>
                        </a:buClr>
                        <a:buSzPts val="900"/>
                        <a:buFont typeface="Arial"/>
                        <a:buNone/>
                      </a:pPr>
                      <a:r>
                        <a:rPr lang="en-US" sz="1100" u="none" strike="noStrike" cap="none">
                          <a:solidFill>
                            <a:schemeClr val="dk1"/>
                          </a:solidFill>
                          <a:latin typeface="Arial" panose="020B0604020202020204" pitchFamily="34" charset="0"/>
                          <a:cs typeface="Arial" panose="020B0604020202020204" pitchFamily="34" charset="0"/>
                          <a:sym typeface="Arial"/>
                        </a:rPr>
                        <a:t>P&lt;</a:t>
                      </a:r>
                      <a:r>
                        <a:rPr lang="en-US" sz="1100" u="none" strike="noStrike" cap="none">
                          <a:latin typeface="Arial" panose="020B0604020202020204" pitchFamily="34" charset="0"/>
                          <a:cs typeface="Arial" panose="020B0604020202020204" pitchFamily="34" charset="0"/>
                          <a:sym typeface="Arial"/>
                        </a:rPr>
                        <a:t>0.0001</a:t>
                      </a:r>
                      <a:r>
                        <a:rPr lang="en-US" sz="1100" u="none" strike="noStrike" cap="none" baseline="30000">
                          <a:solidFill>
                            <a:schemeClr val="dk1"/>
                          </a:solidFill>
                          <a:latin typeface="Arial" panose="020B0604020202020204" pitchFamily="34" charset="0"/>
                          <a:cs typeface="Arial" panose="020B0604020202020204" pitchFamily="34" charset="0"/>
                          <a:sym typeface="Arial"/>
                        </a:rPr>
                        <a:t>†</a:t>
                      </a:r>
                      <a:endParaRPr sz="1100" u="none" strike="noStrike" cap="none">
                        <a:latin typeface="Arial" panose="020B0604020202020204" pitchFamily="34" charset="0"/>
                        <a:ea typeface="Arial"/>
                        <a:cs typeface="Arial" panose="020B0604020202020204" pitchFamily="34" charset="0"/>
                        <a:sym typeface="Arial"/>
                      </a:endParaRPr>
                    </a:p>
                  </a:txBody>
                  <a:tcPr marL="84652" marR="84652" marT="42326" marB="4232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529" name="Google Shape;529;p26"/>
          <p:cNvSpPr txBox="1"/>
          <p:nvPr/>
        </p:nvSpPr>
        <p:spPr>
          <a:xfrm>
            <a:off x="268927" y="5476604"/>
            <a:ext cx="8670419"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27.9 months; chemotherapy, 27.8 months</a:t>
            </a:r>
            <a:endParaRPr sz="1600">
              <a:solidFill>
                <a:schemeClr val="dk1"/>
              </a:solidFill>
              <a:latin typeface="Arial"/>
              <a:ea typeface="Arial"/>
              <a:cs typeface="Arial"/>
              <a:sym typeface="Arial"/>
            </a:endParaRPr>
          </a:p>
        </p:txBody>
      </p:sp>
      <p:sp>
        <p:nvSpPr>
          <p:cNvPr id="531" name="Google Shape;531;p26"/>
          <p:cNvSpPr/>
          <p:nvPr/>
        </p:nvSpPr>
        <p:spPr>
          <a:xfrm>
            <a:off x="470918" y="1322607"/>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532" name="Google Shape;532;p26"/>
          <p:cNvGrpSpPr/>
          <p:nvPr/>
        </p:nvGrpSpPr>
        <p:grpSpPr>
          <a:xfrm>
            <a:off x="1008888" y="1401349"/>
            <a:ext cx="6766729" cy="3050540"/>
            <a:chOff x="756665" y="1146810"/>
            <a:chExt cx="5075047" cy="2287905"/>
          </a:xfrm>
        </p:grpSpPr>
        <p:sp>
          <p:nvSpPr>
            <p:cNvPr id="533" name="Google Shape;533;p26"/>
            <p:cNvSpPr/>
            <p:nvPr/>
          </p:nvSpPr>
          <p:spPr>
            <a:xfrm>
              <a:off x="787907" y="1283207"/>
              <a:ext cx="4974590" cy="2103755"/>
            </a:xfrm>
            <a:custGeom>
              <a:avLst/>
              <a:gdLst/>
              <a:ahLst/>
              <a:cxnLst/>
              <a:rect l="l" t="t" r="r" b="b"/>
              <a:pathLst>
                <a:path w="4974590" h="2103754" extrusionOk="0">
                  <a:moveTo>
                    <a:pt x="4974208" y="1001267"/>
                  </a:moveTo>
                  <a:lnTo>
                    <a:pt x="0" y="973835"/>
                  </a:lnTo>
                </a:path>
                <a:path w="4974590" h="2103754" extrusionOk="0">
                  <a:moveTo>
                    <a:pt x="2154936" y="2103500"/>
                  </a:moveTo>
                  <a:lnTo>
                    <a:pt x="2154936" y="0"/>
                  </a:lnTo>
                </a:path>
                <a:path w="4974590" h="2103754" extrusionOk="0">
                  <a:moveTo>
                    <a:pt x="3220212" y="2101215"/>
                  </a:moveTo>
                  <a:lnTo>
                    <a:pt x="3220212" y="124967"/>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34" name="Google Shape;534;p26"/>
            <p:cNvSpPr/>
            <p:nvPr/>
          </p:nvSpPr>
          <p:spPr>
            <a:xfrm>
              <a:off x="799337" y="1146810"/>
              <a:ext cx="5032375" cy="2242185"/>
            </a:xfrm>
            <a:custGeom>
              <a:avLst/>
              <a:gdLst/>
              <a:ahLst/>
              <a:cxnLst/>
              <a:rect l="l" t="t" r="r" b="b"/>
              <a:pathLst>
                <a:path w="5032375" h="2242185" extrusionOk="0">
                  <a:moveTo>
                    <a:pt x="5032248" y="2241804"/>
                  </a:moveTo>
                  <a:lnTo>
                    <a:pt x="2725039" y="2241804"/>
                  </a:lnTo>
                  <a:lnTo>
                    <a:pt x="0" y="2241804"/>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35" name="Google Shape;535;p26"/>
            <p:cNvSpPr/>
            <p:nvPr/>
          </p:nvSpPr>
          <p:spPr>
            <a:xfrm>
              <a:off x="756665" y="1146810"/>
              <a:ext cx="4864735" cy="2287905"/>
            </a:xfrm>
            <a:custGeom>
              <a:avLst/>
              <a:gdLst/>
              <a:ahLst/>
              <a:cxnLst/>
              <a:rect l="l" t="t" r="r" b="b"/>
              <a:pathLst>
                <a:path w="4864735" h="2287904" extrusionOk="0">
                  <a:moveTo>
                    <a:pt x="579120" y="2241804"/>
                  </a:moveTo>
                  <a:lnTo>
                    <a:pt x="579120" y="2287523"/>
                  </a:lnTo>
                </a:path>
                <a:path w="4864735" h="2287904" extrusionOk="0">
                  <a:moveTo>
                    <a:pt x="42671" y="2241804"/>
                  </a:moveTo>
                  <a:lnTo>
                    <a:pt x="42671" y="2287523"/>
                  </a:lnTo>
                </a:path>
                <a:path w="4864735" h="2287904" extrusionOk="0">
                  <a:moveTo>
                    <a:pt x="1114044" y="2241804"/>
                  </a:moveTo>
                  <a:lnTo>
                    <a:pt x="1114044" y="2287523"/>
                  </a:lnTo>
                </a:path>
                <a:path w="4864735" h="2287904" extrusionOk="0">
                  <a:moveTo>
                    <a:pt x="1650491" y="2241804"/>
                  </a:moveTo>
                  <a:lnTo>
                    <a:pt x="1650491" y="2287523"/>
                  </a:lnTo>
                </a:path>
                <a:path w="4864735" h="2287904" extrusionOk="0">
                  <a:moveTo>
                    <a:pt x="2185416" y="2241804"/>
                  </a:moveTo>
                  <a:lnTo>
                    <a:pt x="2185416" y="2287523"/>
                  </a:lnTo>
                </a:path>
                <a:path w="4864735" h="2287904" extrusionOk="0">
                  <a:moveTo>
                    <a:pt x="2721864" y="2241804"/>
                  </a:moveTo>
                  <a:lnTo>
                    <a:pt x="2721864" y="2287523"/>
                  </a:lnTo>
                </a:path>
                <a:path w="4864735" h="2287904" extrusionOk="0">
                  <a:moveTo>
                    <a:pt x="3256788" y="2241804"/>
                  </a:moveTo>
                  <a:lnTo>
                    <a:pt x="3256788" y="2287523"/>
                  </a:lnTo>
                </a:path>
                <a:path w="4864735" h="2287904" extrusionOk="0">
                  <a:moveTo>
                    <a:pt x="3793236" y="2241804"/>
                  </a:moveTo>
                  <a:lnTo>
                    <a:pt x="3793236" y="2287523"/>
                  </a:lnTo>
                </a:path>
                <a:path w="4864735" h="2287904" extrusionOk="0">
                  <a:moveTo>
                    <a:pt x="4328160" y="2241804"/>
                  </a:moveTo>
                  <a:lnTo>
                    <a:pt x="4328160" y="2287523"/>
                  </a:lnTo>
                </a:path>
                <a:path w="4864735" h="2287904" extrusionOk="0">
                  <a:moveTo>
                    <a:pt x="4864608" y="2241804"/>
                  </a:moveTo>
                  <a:lnTo>
                    <a:pt x="4864608" y="2287523"/>
                  </a:lnTo>
                </a:path>
                <a:path w="4864735" h="2287904" extrusionOk="0">
                  <a:moveTo>
                    <a:pt x="47243" y="0"/>
                  </a:moveTo>
                  <a:lnTo>
                    <a:pt x="0" y="0"/>
                  </a:lnTo>
                </a:path>
                <a:path w="4864735" h="2287904" extrusionOk="0">
                  <a:moveTo>
                    <a:pt x="47243" y="448055"/>
                  </a:moveTo>
                  <a:lnTo>
                    <a:pt x="0" y="448055"/>
                  </a:lnTo>
                </a:path>
                <a:path w="4864735" h="2287904" extrusionOk="0">
                  <a:moveTo>
                    <a:pt x="47243" y="897635"/>
                  </a:moveTo>
                  <a:lnTo>
                    <a:pt x="0" y="897635"/>
                  </a:lnTo>
                </a:path>
                <a:path w="4864735" h="2287904" extrusionOk="0">
                  <a:moveTo>
                    <a:pt x="47243" y="1345691"/>
                  </a:moveTo>
                  <a:lnTo>
                    <a:pt x="0" y="1345691"/>
                  </a:lnTo>
                </a:path>
                <a:path w="4864735" h="2287904" extrusionOk="0">
                  <a:moveTo>
                    <a:pt x="47243" y="1793747"/>
                  </a:moveTo>
                  <a:lnTo>
                    <a:pt x="0" y="1793747"/>
                  </a:lnTo>
                </a:path>
                <a:path w="4864735" h="2287904" extrusionOk="0">
                  <a:moveTo>
                    <a:pt x="47243" y="2241804"/>
                  </a:moveTo>
                  <a:lnTo>
                    <a:pt x="0" y="2241804"/>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aphicFrame>
        <p:nvGraphicFramePr>
          <p:cNvPr id="536" name="Google Shape;536;p26"/>
          <p:cNvGraphicFramePr/>
          <p:nvPr>
            <p:extLst>
              <p:ext uri="{D42A27DB-BD31-4B8C-83A1-F6EECF244321}">
                <p14:modId xmlns:p14="http://schemas.microsoft.com/office/powerpoint/2010/main" val="4098969384"/>
              </p:ext>
            </p:extLst>
          </p:nvPr>
        </p:nvGraphicFramePr>
        <p:xfrm>
          <a:off x="242147" y="4751241"/>
          <a:ext cx="7317732" cy="688910"/>
        </p:xfrm>
        <a:graphic>
          <a:graphicData uri="http://schemas.openxmlformats.org/drawingml/2006/table">
            <a:tbl>
              <a:tblPr firstRow="1" bandRow="1">
                <a:noFill/>
              </a:tblPr>
              <a:tblGrid>
                <a:gridCol w="1176867">
                  <a:extLst>
                    <a:ext uri="{9D8B030D-6E8A-4147-A177-3AD203B41FA5}">
                      <a16:colId xmlns:a16="http://schemas.microsoft.com/office/drawing/2014/main" val="20000"/>
                    </a:ext>
                  </a:extLst>
                </a:gridCol>
                <a:gridCol w="713733">
                  <a:extLst>
                    <a:ext uri="{9D8B030D-6E8A-4147-A177-3AD203B41FA5}">
                      <a16:colId xmlns:a16="http://schemas.microsoft.com/office/drawing/2014/main" val="20001"/>
                    </a:ext>
                  </a:extLst>
                </a:gridCol>
                <a:gridCol w="713733">
                  <a:extLst>
                    <a:ext uri="{9D8B030D-6E8A-4147-A177-3AD203B41FA5}">
                      <a16:colId xmlns:a16="http://schemas.microsoft.com/office/drawing/2014/main" val="20002"/>
                    </a:ext>
                  </a:extLst>
                </a:gridCol>
                <a:gridCol w="727300">
                  <a:extLst>
                    <a:ext uri="{9D8B030D-6E8A-4147-A177-3AD203B41FA5}">
                      <a16:colId xmlns:a16="http://schemas.microsoft.com/office/drawing/2014/main" val="20003"/>
                    </a:ext>
                  </a:extLst>
                </a:gridCol>
                <a:gridCol w="689200">
                  <a:extLst>
                    <a:ext uri="{9D8B030D-6E8A-4147-A177-3AD203B41FA5}">
                      <a16:colId xmlns:a16="http://schemas.microsoft.com/office/drawing/2014/main" val="20004"/>
                    </a:ext>
                  </a:extLst>
                </a:gridCol>
                <a:gridCol w="713733">
                  <a:extLst>
                    <a:ext uri="{9D8B030D-6E8A-4147-A177-3AD203B41FA5}">
                      <a16:colId xmlns:a16="http://schemas.microsoft.com/office/drawing/2014/main" val="20005"/>
                    </a:ext>
                  </a:extLst>
                </a:gridCol>
                <a:gridCol w="713733">
                  <a:extLst>
                    <a:ext uri="{9D8B030D-6E8A-4147-A177-3AD203B41FA5}">
                      <a16:colId xmlns:a16="http://schemas.microsoft.com/office/drawing/2014/main" val="20006"/>
                    </a:ext>
                  </a:extLst>
                </a:gridCol>
                <a:gridCol w="713733">
                  <a:extLst>
                    <a:ext uri="{9D8B030D-6E8A-4147-A177-3AD203B41FA5}">
                      <a16:colId xmlns:a16="http://schemas.microsoft.com/office/drawing/2014/main" val="20007"/>
                    </a:ext>
                  </a:extLst>
                </a:gridCol>
                <a:gridCol w="734900">
                  <a:extLst>
                    <a:ext uri="{9D8B030D-6E8A-4147-A177-3AD203B41FA5}">
                      <a16:colId xmlns:a16="http://schemas.microsoft.com/office/drawing/2014/main" val="20008"/>
                    </a:ext>
                  </a:extLst>
                </a:gridCol>
                <a:gridCol w="420800">
                  <a:extLst>
                    <a:ext uri="{9D8B030D-6E8A-4147-A177-3AD203B41FA5}">
                      <a16:colId xmlns:a16="http://schemas.microsoft.com/office/drawing/2014/main" val="20009"/>
                    </a:ext>
                  </a:extLst>
                </a:gridCol>
              </a:tblGrid>
              <a:tr h="246422">
                <a:tc>
                  <a:txBody>
                    <a:bodyPr/>
                    <a:lstStyle/>
                    <a:p>
                      <a:pPr marL="31750" marR="0" lvl="0" indent="0" algn="l" rtl="0">
                        <a:lnSpc>
                          <a:spcPct val="117999"/>
                        </a:lnSpc>
                        <a:spcBef>
                          <a:spcPts val="0"/>
                        </a:spcBef>
                        <a:spcAft>
                          <a:spcPts val="0"/>
                        </a:spcAft>
                        <a:buNone/>
                      </a:pPr>
                      <a:r>
                        <a:rPr lang="en-US" sz="1100" b="1" u="none" strike="noStrike" cap="none">
                          <a:latin typeface="Arial"/>
                          <a:ea typeface="Arial"/>
                          <a:cs typeface="Arial"/>
                          <a:sym typeface="Arial"/>
                        </a:rPr>
                        <a:t>No. at risk</a:t>
                      </a:r>
                      <a:endParaRPr sz="1100" u="none" strike="noStrike" cap="none">
                        <a:latin typeface="Arial"/>
                        <a:ea typeface="Arial"/>
                        <a:cs typeface="Arial"/>
                        <a:sym typeface="Arial"/>
                      </a:endParaRPr>
                    </a:p>
                  </a:txBody>
                  <a:tcPr marL="0" marR="0" marT="338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9">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911">
                <a:tc>
                  <a:txBody>
                    <a:bodyPr/>
                    <a:lstStyle/>
                    <a:p>
                      <a:pPr marL="41910" marR="0" lvl="0" indent="0" algn="l" rtl="0">
                        <a:lnSpc>
                          <a:spcPct val="116875"/>
                        </a:lnSpc>
                        <a:spcBef>
                          <a:spcPts val="0"/>
                        </a:spcBef>
                        <a:spcAft>
                          <a:spcPts val="0"/>
                        </a:spcAft>
                        <a:buNone/>
                      </a:pPr>
                      <a:r>
                        <a:rPr lang="en-US" sz="1100" u="none" strike="noStrike" cap="none">
                          <a:latin typeface="Arial"/>
                          <a:ea typeface="Arial"/>
                          <a:cs typeface="Arial"/>
                          <a:sym typeface="Arial"/>
                        </a:rPr>
                        <a:t>Alectinib         116</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72720" lvl="0" indent="0" algn="r" rtl="0">
                        <a:lnSpc>
                          <a:spcPct val="116875"/>
                        </a:lnSpc>
                        <a:spcBef>
                          <a:spcPts val="0"/>
                        </a:spcBef>
                        <a:spcAft>
                          <a:spcPts val="0"/>
                        </a:spcAft>
                        <a:buNone/>
                      </a:pPr>
                      <a:r>
                        <a:rPr lang="en-US" sz="1100" u="none" strike="noStrike" cap="none">
                          <a:latin typeface="Arial"/>
                          <a:ea typeface="Arial"/>
                          <a:cs typeface="Arial"/>
                          <a:sym typeface="Arial"/>
                        </a:rPr>
                        <a:t>111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111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540" lvl="0" indent="0" algn="ctr" rtl="0">
                        <a:lnSpc>
                          <a:spcPct val="116875"/>
                        </a:lnSpc>
                        <a:spcBef>
                          <a:spcPts val="0"/>
                        </a:spcBef>
                        <a:spcAft>
                          <a:spcPts val="0"/>
                        </a:spcAft>
                        <a:buNone/>
                      </a:pPr>
                      <a:r>
                        <a:rPr lang="en-US" sz="1100" u="none" strike="noStrike" cap="none">
                          <a:latin typeface="Arial"/>
                          <a:ea typeface="Arial"/>
                          <a:cs typeface="Arial"/>
                          <a:sym typeface="Arial"/>
                        </a:rPr>
                        <a:t>107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0795" lvl="0" indent="0" algn="ctr" rtl="0">
                        <a:lnSpc>
                          <a:spcPct val="116875"/>
                        </a:lnSpc>
                        <a:spcBef>
                          <a:spcPts val="0"/>
                        </a:spcBef>
                        <a:spcAft>
                          <a:spcPts val="0"/>
                        </a:spcAft>
                        <a:buNone/>
                      </a:pPr>
                      <a:r>
                        <a:rPr lang="en-US" sz="1100" u="none" strike="noStrike" cap="none">
                          <a:latin typeface="Arial"/>
                          <a:ea typeface="Arial"/>
                          <a:cs typeface="Arial"/>
                          <a:sym typeface="Arial"/>
                        </a:rPr>
                        <a:t>67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16875"/>
                        </a:lnSpc>
                        <a:spcBef>
                          <a:spcPts val="0"/>
                        </a:spcBef>
                        <a:spcAft>
                          <a:spcPts val="0"/>
                        </a:spcAft>
                        <a:buNone/>
                      </a:pPr>
                      <a:r>
                        <a:rPr lang="en-US" sz="1100" u="none" strike="noStrike" cap="none">
                          <a:latin typeface="Arial"/>
                          <a:ea typeface="Arial"/>
                          <a:cs typeface="Arial"/>
                          <a:sym typeface="Arial"/>
                        </a:rPr>
                        <a:t>49</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35</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16875"/>
                        </a:lnSpc>
                        <a:spcBef>
                          <a:spcPts val="0"/>
                        </a:spcBef>
                        <a:spcAft>
                          <a:spcPts val="0"/>
                        </a:spcAft>
                        <a:buNone/>
                      </a:pPr>
                      <a:r>
                        <a:rPr lang="en-US" sz="1100" u="none" strike="noStrike" cap="none">
                          <a:latin typeface="Arial"/>
                          <a:ea typeface="Arial"/>
                          <a:cs typeface="Arial"/>
                          <a:sym typeface="Arial"/>
                        </a:rPr>
                        <a:t>21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16875"/>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16875"/>
                        </a:lnSpc>
                        <a:spcBef>
                          <a:spcPts val="0"/>
                        </a:spcBef>
                        <a:spcAft>
                          <a:spcPts val="0"/>
                        </a:spcAft>
                        <a:buNone/>
                      </a:pPr>
                      <a:r>
                        <a:rPr lang="en-US" sz="1100" u="none" strike="noStrike" cap="none">
                          <a:latin typeface="Arial"/>
                          <a:ea typeface="Arial"/>
                          <a:cs typeface="Arial"/>
                          <a:sym typeface="Arial"/>
                        </a:rPr>
                        <a:t>3</a:t>
                      </a:r>
                      <a:endParaRPr sz="2400"/>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7011">
                <a:tc>
                  <a:txBody>
                    <a:bodyPr/>
                    <a:lstStyle/>
                    <a:p>
                      <a:pPr marL="37465" marR="0" lvl="0" indent="0" algn="l" rtl="0">
                        <a:lnSpc>
                          <a:spcPct val="100000"/>
                        </a:lnSpc>
                        <a:spcBef>
                          <a:spcPts val="0"/>
                        </a:spcBef>
                        <a:spcAft>
                          <a:spcPts val="0"/>
                        </a:spcAft>
                        <a:buNone/>
                      </a:pPr>
                      <a:r>
                        <a:rPr lang="en-US" sz="1100" u="none" strike="noStrike" cap="none">
                          <a:latin typeface="Arial"/>
                          <a:ea typeface="Arial"/>
                          <a:cs typeface="Arial"/>
                          <a:sym typeface="Arial"/>
                        </a:rPr>
                        <a:t>Chemo	115</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72720" lvl="0" indent="0" algn="r" rtl="0">
                        <a:lnSpc>
                          <a:spcPct val="100000"/>
                        </a:lnSpc>
                        <a:spcBef>
                          <a:spcPts val="0"/>
                        </a:spcBef>
                        <a:spcAft>
                          <a:spcPts val="0"/>
                        </a:spcAft>
                        <a:buNone/>
                      </a:pPr>
                      <a:r>
                        <a:rPr lang="en-US" sz="1100" u="none" strike="noStrike" cap="none">
                          <a:latin typeface="Arial"/>
                          <a:ea typeface="Arial"/>
                          <a:cs typeface="Arial"/>
                          <a:sym typeface="Arial"/>
                        </a:rPr>
                        <a:t>102</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8890" lvl="0" indent="0" algn="ctr" rtl="0">
                        <a:lnSpc>
                          <a:spcPct val="100000"/>
                        </a:lnSpc>
                        <a:spcBef>
                          <a:spcPts val="0"/>
                        </a:spcBef>
                        <a:spcAft>
                          <a:spcPts val="0"/>
                        </a:spcAft>
                        <a:buNone/>
                      </a:pPr>
                      <a:r>
                        <a:rPr lang="en-US" sz="1100" u="none" strike="noStrike" cap="none">
                          <a:latin typeface="Arial"/>
                          <a:ea typeface="Arial"/>
                          <a:cs typeface="Arial"/>
                          <a:sym typeface="Arial"/>
                        </a:rPr>
                        <a:t>88</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9050" lvl="0" indent="0" algn="ctr" rtl="0">
                        <a:lnSpc>
                          <a:spcPct val="100000"/>
                        </a:lnSpc>
                        <a:spcBef>
                          <a:spcPts val="0"/>
                        </a:spcBef>
                        <a:spcAft>
                          <a:spcPts val="0"/>
                        </a:spcAft>
                        <a:buNone/>
                      </a:pPr>
                      <a:r>
                        <a:rPr lang="en-US" sz="1100" u="none" strike="noStrike" cap="none">
                          <a:latin typeface="Arial"/>
                          <a:ea typeface="Arial"/>
                          <a:cs typeface="Arial"/>
                          <a:sym typeface="Arial"/>
                        </a:rPr>
                        <a:t>79</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10795" lvl="0" indent="0" algn="ctr" rtl="0">
                        <a:lnSpc>
                          <a:spcPct val="100000"/>
                        </a:lnSpc>
                        <a:spcBef>
                          <a:spcPts val="0"/>
                        </a:spcBef>
                        <a:spcAft>
                          <a:spcPts val="0"/>
                        </a:spcAft>
                        <a:buNone/>
                      </a:pPr>
                      <a:r>
                        <a:rPr lang="en-US" sz="1100" u="none" strike="noStrike" cap="none">
                          <a:latin typeface="Arial"/>
                          <a:ea typeface="Arial"/>
                          <a:cs typeface="Arial"/>
                          <a:sym typeface="Arial"/>
                        </a:rPr>
                        <a:t>48</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00000"/>
                        </a:lnSpc>
                        <a:spcBef>
                          <a:spcPts val="0"/>
                        </a:spcBef>
                        <a:spcAft>
                          <a:spcPts val="0"/>
                        </a:spcAft>
                        <a:buNone/>
                      </a:pPr>
                      <a:r>
                        <a:rPr lang="en-US" sz="1100" u="none" strike="noStrike" cap="none">
                          <a:latin typeface="Arial"/>
                          <a:ea typeface="Arial"/>
                          <a:cs typeface="Arial"/>
                          <a:sym typeface="Arial"/>
                        </a:rPr>
                        <a:t>35</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23</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9550" marR="0" lvl="0" indent="0" algn="l" rtl="0">
                        <a:lnSpc>
                          <a:spcPct val="100000"/>
                        </a:lnSpc>
                        <a:spcBef>
                          <a:spcPts val="0"/>
                        </a:spcBef>
                        <a:spcAft>
                          <a:spcPts val="0"/>
                        </a:spcAft>
                        <a:buNone/>
                      </a:pPr>
                      <a:r>
                        <a:rPr lang="en-US" sz="1100" u="none" strike="noStrike" cap="none">
                          <a:latin typeface="Arial"/>
                          <a:ea typeface="Arial"/>
                          <a:cs typeface="Arial"/>
                          <a:sym typeface="Arial"/>
                        </a:rPr>
                        <a:t>17</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00000"/>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00000"/>
                        </a:lnSpc>
                        <a:spcBef>
                          <a:spcPts val="0"/>
                        </a:spcBef>
                        <a:spcAft>
                          <a:spcPts val="0"/>
                        </a:spcAft>
                        <a:buNone/>
                      </a:pPr>
                      <a:r>
                        <a:rPr lang="en-US" sz="1100" u="none" strike="noStrike" cap="none">
                          <a:latin typeface="Arial"/>
                          <a:ea typeface="Arial"/>
                          <a:cs typeface="Arial"/>
                          <a:sym typeface="Arial"/>
                        </a:rPr>
                        <a:t>2</a:t>
                      </a:r>
                      <a:endParaRPr sz="2400"/>
                    </a:p>
                  </a:txBody>
                  <a:tcPr marL="0" marR="0" marT="170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537" name="Google Shape;537;p26"/>
          <p:cNvSpPr txBox="1"/>
          <p:nvPr/>
        </p:nvSpPr>
        <p:spPr>
          <a:xfrm>
            <a:off x="7127918" y="1833317"/>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538" name="Google Shape;538;p26"/>
          <p:cNvSpPr txBox="1"/>
          <p:nvPr/>
        </p:nvSpPr>
        <p:spPr>
          <a:xfrm>
            <a:off x="6817020" y="2689637"/>
            <a:ext cx="1012613" cy="185586"/>
          </a:xfrm>
          <a:prstGeom prst="rect">
            <a:avLst/>
          </a:prstGeom>
          <a:noFill/>
          <a:ln>
            <a:noFill/>
          </a:ln>
        </p:spPr>
        <p:txBody>
          <a:bodyPr spcFirstLastPara="1" wrap="square" lIns="0" tIns="21167" rIns="0" bIns="0" anchor="t" anchorCtr="0">
            <a:spAutoFit/>
          </a:bodyPr>
          <a:lstStyle/>
          <a:p>
            <a:pPr marL="16933"/>
            <a:r>
              <a:rPr lang="en-US" sz="1067" b="1">
                <a:solidFill>
                  <a:schemeClr val="accent4"/>
                </a:solidFill>
                <a:latin typeface="Arial"/>
                <a:ea typeface="Arial"/>
                <a:cs typeface="Arial"/>
                <a:sym typeface="Arial"/>
              </a:rPr>
              <a:t>Chemotherapy</a:t>
            </a:r>
            <a:endParaRPr sz="1067">
              <a:solidFill>
                <a:schemeClr val="accent4"/>
              </a:solidFill>
              <a:latin typeface="Arial"/>
              <a:ea typeface="Arial"/>
              <a:cs typeface="Arial"/>
              <a:sym typeface="Arial"/>
            </a:endParaRPr>
          </a:p>
        </p:txBody>
      </p:sp>
      <p:grpSp>
        <p:nvGrpSpPr>
          <p:cNvPr id="539" name="Google Shape;539;p26"/>
          <p:cNvGrpSpPr/>
          <p:nvPr/>
        </p:nvGrpSpPr>
        <p:grpSpPr>
          <a:xfrm>
            <a:off x="1049579" y="1372899"/>
            <a:ext cx="6643404" cy="1630003"/>
            <a:chOff x="787184" y="1125473"/>
            <a:chExt cx="4982553" cy="1222502"/>
          </a:xfrm>
        </p:grpSpPr>
        <p:sp>
          <p:nvSpPr>
            <p:cNvPr id="540" name="Google Shape;540;p26"/>
            <p:cNvSpPr/>
            <p:nvPr/>
          </p:nvSpPr>
          <p:spPr>
            <a:xfrm>
              <a:off x="5211572" y="2303525"/>
              <a:ext cx="558165" cy="44450"/>
            </a:xfrm>
            <a:custGeom>
              <a:avLst/>
              <a:gdLst/>
              <a:ahLst/>
              <a:cxnLst/>
              <a:rect l="l" t="t" r="r" b="b"/>
              <a:pathLst>
                <a:path w="558164" h="44450" extrusionOk="0">
                  <a:moveTo>
                    <a:pt x="79248" y="11430"/>
                  </a:moveTo>
                  <a:lnTo>
                    <a:pt x="72377" y="11430"/>
                  </a:lnTo>
                  <a:lnTo>
                    <a:pt x="72377" y="0"/>
                  </a:lnTo>
                  <a:lnTo>
                    <a:pt x="63246" y="0"/>
                  </a:lnTo>
                  <a:lnTo>
                    <a:pt x="35814" y="0"/>
                  </a:lnTo>
                  <a:lnTo>
                    <a:pt x="35814" y="11430"/>
                  </a:lnTo>
                  <a:lnTo>
                    <a:pt x="35801" y="0"/>
                  </a:lnTo>
                  <a:lnTo>
                    <a:pt x="26670" y="0"/>
                  </a:lnTo>
                  <a:lnTo>
                    <a:pt x="16002" y="0"/>
                  </a:lnTo>
                  <a:lnTo>
                    <a:pt x="6858" y="0"/>
                  </a:lnTo>
                  <a:lnTo>
                    <a:pt x="6858" y="11430"/>
                  </a:lnTo>
                  <a:lnTo>
                    <a:pt x="0" y="11430"/>
                  </a:lnTo>
                  <a:lnTo>
                    <a:pt x="0" y="31242"/>
                  </a:lnTo>
                  <a:lnTo>
                    <a:pt x="6858" y="31242"/>
                  </a:lnTo>
                  <a:lnTo>
                    <a:pt x="6858" y="44196"/>
                  </a:lnTo>
                  <a:lnTo>
                    <a:pt x="16002" y="44196"/>
                  </a:lnTo>
                  <a:lnTo>
                    <a:pt x="26670" y="44196"/>
                  </a:lnTo>
                  <a:lnTo>
                    <a:pt x="35801" y="44196"/>
                  </a:lnTo>
                  <a:lnTo>
                    <a:pt x="35801" y="31242"/>
                  </a:lnTo>
                  <a:lnTo>
                    <a:pt x="35814" y="44196"/>
                  </a:lnTo>
                  <a:lnTo>
                    <a:pt x="38862" y="44196"/>
                  </a:lnTo>
                  <a:lnTo>
                    <a:pt x="72377" y="44196"/>
                  </a:lnTo>
                  <a:lnTo>
                    <a:pt x="72377" y="31242"/>
                  </a:lnTo>
                  <a:lnTo>
                    <a:pt x="79248" y="31242"/>
                  </a:lnTo>
                  <a:lnTo>
                    <a:pt x="79248" y="11430"/>
                  </a:lnTo>
                  <a:close/>
                </a:path>
                <a:path w="558164" h="44450" extrusionOk="0">
                  <a:moveTo>
                    <a:pt x="557784" y="11430"/>
                  </a:moveTo>
                  <a:lnTo>
                    <a:pt x="551053" y="11430"/>
                  </a:lnTo>
                  <a:lnTo>
                    <a:pt x="551053" y="0"/>
                  </a:lnTo>
                  <a:lnTo>
                    <a:pt x="541909" y="0"/>
                  </a:lnTo>
                  <a:lnTo>
                    <a:pt x="531241" y="0"/>
                  </a:lnTo>
                  <a:lnTo>
                    <a:pt x="522097" y="0"/>
                  </a:lnTo>
                  <a:lnTo>
                    <a:pt x="522097" y="11430"/>
                  </a:lnTo>
                  <a:lnTo>
                    <a:pt x="515239" y="11430"/>
                  </a:lnTo>
                  <a:lnTo>
                    <a:pt x="515239" y="31242"/>
                  </a:lnTo>
                  <a:lnTo>
                    <a:pt x="522097" y="31242"/>
                  </a:lnTo>
                  <a:lnTo>
                    <a:pt x="522097" y="44196"/>
                  </a:lnTo>
                  <a:lnTo>
                    <a:pt x="531241" y="44196"/>
                  </a:lnTo>
                  <a:lnTo>
                    <a:pt x="541909" y="44196"/>
                  </a:lnTo>
                  <a:lnTo>
                    <a:pt x="551053" y="44196"/>
                  </a:lnTo>
                  <a:lnTo>
                    <a:pt x="551053" y="31242"/>
                  </a:lnTo>
                  <a:lnTo>
                    <a:pt x="557784" y="31242"/>
                  </a:lnTo>
                  <a:lnTo>
                    <a:pt x="557784" y="1143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1" name="Google Shape;541;p26"/>
            <p:cNvSpPr/>
            <p:nvPr/>
          </p:nvSpPr>
          <p:spPr>
            <a:xfrm>
              <a:off x="4938775" y="2303525"/>
              <a:ext cx="33655" cy="44450"/>
            </a:xfrm>
            <a:custGeom>
              <a:avLst/>
              <a:gdLst/>
              <a:ahLst/>
              <a:cxnLst/>
              <a:rect l="l" t="t" r="r" b="b"/>
              <a:pathLst>
                <a:path w="33654" h="44450" extrusionOk="0">
                  <a:moveTo>
                    <a:pt x="16763" y="0"/>
                  </a:moveTo>
                  <a:lnTo>
                    <a:pt x="16763" y="44196"/>
                  </a:lnTo>
                </a:path>
                <a:path w="33654" h="44450" extrusionOk="0">
                  <a:moveTo>
                    <a:pt x="33527"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2" name="Google Shape;542;p26"/>
            <p:cNvSpPr/>
            <p:nvPr/>
          </p:nvSpPr>
          <p:spPr>
            <a:xfrm>
              <a:off x="4822189" y="2303525"/>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3" name="Google Shape;543;p26"/>
            <p:cNvSpPr/>
            <p:nvPr/>
          </p:nvSpPr>
          <p:spPr>
            <a:xfrm>
              <a:off x="4816855" y="2324861"/>
              <a:ext cx="32384" cy="0"/>
            </a:xfrm>
            <a:custGeom>
              <a:avLst/>
              <a:gdLst/>
              <a:ahLst/>
              <a:cxnLst/>
              <a:rect l="l" t="t" r="r" b="b"/>
              <a:pathLst>
                <a:path w="32385" h="120000" extrusionOk="0">
                  <a:moveTo>
                    <a:pt x="32004"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4" name="Google Shape;544;p26"/>
            <p:cNvSpPr/>
            <p:nvPr/>
          </p:nvSpPr>
          <p:spPr>
            <a:xfrm>
              <a:off x="4799330" y="2303525"/>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5" name="Google Shape;545;p26"/>
            <p:cNvSpPr/>
            <p:nvPr/>
          </p:nvSpPr>
          <p:spPr>
            <a:xfrm>
              <a:off x="4364227" y="2225802"/>
              <a:ext cx="462280" cy="121920"/>
            </a:xfrm>
            <a:custGeom>
              <a:avLst/>
              <a:gdLst/>
              <a:ahLst/>
              <a:cxnLst/>
              <a:rect l="l" t="t" r="r" b="b"/>
              <a:pathLst>
                <a:path w="462279" h="121919" extrusionOk="0">
                  <a:moveTo>
                    <a:pt x="461772" y="99060"/>
                  </a:moveTo>
                  <a:lnTo>
                    <a:pt x="429768" y="99060"/>
                  </a:lnTo>
                </a:path>
                <a:path w="462279" h="121919" extrusionOk="0">
                  <a:moveTo>
                    <a:pt x="409956" y="77724"/>
                  </a:moveTo>
                  <a:lnTo>
                    <a:pt x="409956" y="121920"/>
                  </a:lnTo>
                </a:path>
                <a:path w="462279" h="121919" extrusionOk="0">
                  <a:moveTo>
                    <a:pt x="425196" y="99060"/>
                  </a:moveTo>
                  <a:lnTo>
                    <a:pt x="393192" y="99060"/>
                  </a:lnTo>
                </a:path>
                <a:path w="462279" h="121919" extrusionOk="0">
                  <a:moveTo>
                    <a:pt x="377951" y="0"/>
                  </a:moveTo>
                  <a:lnTo>
                    <a:pt x="377951" y="45720"/>
                  </a:lnTo>
                </a:path>
                <a:path w="462279" h="121919" extrusionOk="0">
                  <a:moveTo>
                    <a:pt x="393192" y="22860"/>
                  </a:moveTo>
                  <a:lnTo>
                    <a:pt x="361188" y="22860"/>
                  </a:lnTo>
                </a:path>
                <a:path w="462279" h="121919" extrusionOk="0">
                  <a:moveTo>
                    <a:pt x="230124" y="0"/>
                  </a:moveTo>
                  <a:lnTo>
                    <a:pt x="230124" y="45720"/>
                  </a:lnTo>
                </a:path>
                <a:path w="462279" h="121919" extrusionOk="0">
                  <a:moveTo>
                    <a:pt x="246887" y="22860"/>
                  </a:moveTo>
                  <a:lnTo>
                    <a:pt x="214884" y="22860"/>
                  </a:lnTo>
                </a:path>
                <a:path w="462279" h="121919" extrusionOk="0">
                  <a:moveTo>
                    <a:pt x="131063" y="0"/>
                  </a:moveTo>
                  <a:lnTo>
                    <a:pt x="131063" y="45720"/>
                  </a:lnTo>
                </a:path>
                <a:path w="462279" h="121919" extrusionOk="0">
                  <a:moveTo>
                    <a:pt x="146304" y="22860"/>
                  </a:moveTo>
                  <a:lnTo>
                    <a:pt x="114300" y="22860"/>
                  </a:lnTo>
                </a:path>
                <a:path w="462279" h="121919" extrusionOk="0">
                  <a:moveTo>
                    <a:pt x="16763" y="0"/>
                  </a:moveTo>
                  <a:lnTo>
                    <a:pt x="16763" y="45720"/>
                  </a:lnTo>
                </a:path>
                <a:path w="462279" h="121919"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6" name="Google Shape;546;p26"/>
            <p:cNvSpPr/>
            <p:nvPr/>
          </p:nvSpPr>
          <p:spPr>
            <a:xfrm>
              <a:off x="4265930" y="222580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7" name="Google Shape;547;p26"/>
            <p:cNvSpPr/>
            <p:nvPr/>
          </p:nvSpPr>
          <p:spPr>
            <a:xfrm>
              <a:off x="4260595" y="2248661"/>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8" name="Google Shape;548;p26"/>
            <p:cNvSpPr/>
            <p:nvPr/>
          </p:nvSpPr>
          <p:spPr>
            <a:xfrm>
              <a:off x="4247642" y="222580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49" name="Google Shape;549;p26"/>
            <p:cNvSpPr/>
            <p:nvPr/>
          </p:nvSpPr>
          <p:spPr>
            <a:xfrm>
              <a:off x="3849116" y="2177033"/>
              <a:ext cx="425450" cy="94615"/>
            </a:xfrm>
            <a:custGeom>
              <a:avLst/>
              <a:gdLst/>
              <a:ahLst/>
              <a:cxnLst/>
              <a:rect l="l" t="t" r="r" b="b"/>
              <a:pathLst>
                <a:path w="425450" h="94614" extrusionOk="0">
                  <a:moveTo>
                    <a:pt x="425196" y="71628"/>
                  </a:moveTo>
                  <a:lnTo>
                    <a:pt x="391668" y="71628"/>
                  </a:lnTo>
                </a:path>
                <a:path w="425450" h="94614" extrusionOk="0">
                  <a:moveTo>
                    <a:pt x="382524" y="48768"/>
                  </a:moveTo>
                  <a:lnTo>
                    <a:pt x="382524" y="94488"/>
                  </a:lnTo>
                </a:path>
                <a:path w="425450" h="94614" extrusionOk="0">
                  <a:moveTo>
                    <a:pt x="397763" y="71628"/>
                  </a:moveTo>
                  <a:lnTo>
                    <a:pt x="365760" y="71628"/>
                  </a:lnTo>
                </a:path>
                <a:path w="425450" h="94614" extrusionOk="0">
                  <a:moveTo>
                    <a:pt x="163068" y="0"/>
                  </a:moveTo>
                  <a:lnTo>
                    <a:pt x="163068" y="44196"/>
                  </a:lnTo>
                </a:path>
                <a:path w="425450" h="94614" extrusionOk="0">
                  <a:moveTo>
                    <a:pt x="179832" y="21336"/>
                  </a:moveTo>
                  <a:lnTo>
                    <a:pt x="146304" y="21336"/>
                  </a:lnTo>
                </a:path>
                <a:path w="425450" h="94614" extrusionOk="0">
                  <a:moveTo>
                    <a:pt x="16763" y="0"/>
                  </a:moveTo>
                  <a:lnTo>
                    <a:pt x="16763" y="44196"/>
                  </a:lnTo>
                </a:path>
                <a:path w="425450" h="94614" extrusionOk="0">
                  <a:moveTo>
                    <a:pt x="33528"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0" name="Google Shape;550;p26"/>
            <p:cNvSpPr/>
            <p:nvPr/>
          </p:nvSpPr>
          <p:spPr>
            <a:xfrm>
              <a:off x="3793489" y="2177033"/>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1" name="Google Shape;551;p26"/>
            <p:cNvSpPr/>
            <p:nvPr/>
          </p:nvSpPr>
          <p:spPr>
            <a:xfrm>
              <a:off x="3786632" y="2198369"/>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2" name="Google Shape;552;p26"/>
            <p:cNvSpPr/>
            <p:nvPr/>
          </p:nvSpPr>
          <p:spPr>
            <a:xfrm>
              <a:off x="3775075" y="2177033"/>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3" name="Google Shape;553;p26"/>
            <p:cNvSpPr/>
            <p:nvPr/>
          </p:nvSpPr>
          <p:spPr>
            <a:xfrm>
              <a:off x="3768344" y="2198369"/>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4" name="Google Shape;554;p26"/>
            <p:cNvSpPr/>
            <p:nvPr/>
          </p:nvSpPr>
          <p:spPr>
            <a:xfrm>
              <a:off x="3745484" y="2177033"/>
              <a:ext cx="41275" cy="44450"/>
            </a:xfrm>
            <a:custGeom>
              <a:avLst/>
              <a:gdLst/>
              <a:ahLst/>
              <a:cxnLst/>
              <a:rect l="l" t="t" r="r" b="b"/>
              <a:pathLst>
                <a:path w="41275" h="44450" extrusionOk="0">
                  <a:moveTo>
                    <a:pt x="41148" y="11430"/>
                  </a:moveTo>
                  <a:lnTo>
                    <a:pt x="35674" y="11430"/>
                  </a:lnTo>
                  <a:lnTo>
                    <a:pt x="35674" y="0"/>
                  </a:lnTo>
                  <a:lnTo>
                    <a:pt x="26543" y="0"/>
                  </a:lnTo>
                  <a:lnTo>
                    <a:pt x="15875" y="0"/>
                  </a:lnTo>
                  <a:lnTo>
                    <a:pt x="6731" y="0"/>
                  </a:lnTo>
                  <a:lnTo>
                    <a:pt x="6731" y="11430"/>
                  </a:lnTo>
                  <a:lnTo>
                    <a:pt x="0" y="11430"/>
                  </a:lnTo>
                  <a:lnTo>
                    <a:pt x="0" y="31242"/>
                  </a:lnTo>
                  <a:lnTo>
                    <a:pt x="6731" y="31242"/>
                  </a:lnTo>
                  <a:lnTo>
                    <a:pt x="6731" y="44196"/>
                  </a:lnTo>
                  <a:lnTo>
                    <a:pt x="15875" y="44196"/>
                  </a:lnTo>
                  <a:lnTo>
                    <a:pt x="26543" y="44196"/>
                  </a:lnTo>
                  <a:lnTo>
                    <a:pt x="35674" y="44196"/>
                  </a:lnTo>
                  <a:lnTo>
                    <a:pt x="35674" y="31242"/>
                  </a:lnTo>
                  <a:lnTo>
                    <a:pt x="41148" y="31242"/>
                  </a:lnTo>
                  <a:lnTo>
                    <a:pt x="41148" y="1143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5" name="Google Shape;555;p26"/>
            <p:cNvSpPr/>
            <p:nvPr/>
          </p:nvSpPr>
          <p:spPr>
            <a:xfrm>
              <a:off x="3530473" y="2132838"/>
              <a:ext cx="102235" cy="45720"/>
            </a:xfrm>
            <a:custGeom>
              <a:avLst/>
              <a:gdLst/>
              <a:ahLst/>
              <a:cxnLst/>
              <a:rect l="l" t="t" r="r" b="b"/>
              <a:pathLst>
                <a:path w="102235" h="45719" extrusionOk="0">
                  <a:moveTo>
                    <a:pt x="85471" y="0"/>
                  </a:moveTo>
                  <a:lnTo>
                    <a:pt x="85471" y="45719"/>
                  </a:lnTo>
                </a:path>
                <a:path w="102235" h="45719" extrusionOk="0">
                  <a:moveTo>
                    <a:pt x="102235" y="22860"/>
                  </a:moveTo>
                  <a:lnTo>
                    <a:pt x="68706" y="22860"/>
                  </a:lnTo>
                </a:path>
                <a:path w="102235" h="45719" extrusionOk="0">
                  <a:moveTo>
                    <a:pt x="15366" y="0"/>
                  </a:moveTo>
                  <a:lnTo>
                    <a:pt x="15366" y="45719"/>
                  </a:lnTo>
                </a:path>
                <a:path w="102235" h="45719" extrusionOk="0">
                  <a:moveTo>
                    <a:pt x="32003"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6" name="Google Shape;556;p26"/>
            <p:cNvSpPr/>
            <p:nvPr/>
          </p:nvSpPr>
          <p:spPr>
            <a:xfrm>
              <a:off x="3026791" y="1985009"/>
              <a:ext cx="267970" cy="45720"/>
            </a:xfrm>
            <a:custGeom>
              <a:avLst/>
              <a:gdLst/>
              <a:ahLst/>
              <a:cxnLst/>
              <a:rect l="l" t="t" r="r" b="b"/>
              <a:pathLst>
                <a:path w="267970" h="45719" extrusionOk="0">
                  <a:moveTo>
                    <a:pt x="19812" y="0"/>
                  </a:moveTo>
                  <a:lnTo>
                    <a:pt x="0" y="0"/>
                  </a:lnTo>
                  <a:lnTo>
                    <a:pt x="0" y="45720"/>
                  </a:lnTo>
                  <a:lnTo>
                    <a:pt x="19812" y="45720"/>
                  </a:lnTo>
                  <a:lnTo>
                    <a:pt x="19812" y="0"/>
                  </a:lnTo>
                  <a:close/>
                </a:path>
                <a:path w="267970" h="45719" extrusionOk="0">
                  <a:moveTo>
                    <a:pt x="267462" y="12954"/>
                  </a:moveTo>
                  <a:lnTo>
                    <a:pt x="264401" y="12954"/>
                  </a:lnTo>
                  <a:lnTo>
                    <a:pt x="262115" y="12954"/>
                  </a:lnTo>
                  <a:lnTo>
                    <a:pt x="262115" y="0"/>
                  </a:lnTo>
                  <a:lnTo>
                    <a:pt x="219443" y="0"/>
                  </a:lnTo>
                  <a:lnTo>
                    <a:pt x="219443" y="12954"/>
                  </a:lnTo>
                  <a:lnTo>
                    <a:pt x="212598" y="12954"/>
                  </a:lnTo>
                  <a:lnTo>
                    <a:pt x="212598" y="32766"/>
                  </a:lnTo>
                  <a:lnTo>
                    <a:pt x="219443" y="32766"/>
                  </a:lnTo>
                  <a:lnTo>
                    <a:pt x="219443" y="45720"/>
                  </a:lnTo>
                  <a:lnTo>
                    <a:pt x="262115" y="45720"/>
                  </a:lnTo>
                  <a:lnTo>
                    <a:pt x="262115" y="32766"/>
                  </a:lnTo>
                  <a:lnTo>
                    <a:pt x="264401" y="32766"/>
                  </a:lnTo>
                  <a:lnTo>
                    <a:pt x="267462" y="32766"/>
                  </a:lnTo>
                  <a:lnTo>
                    <a:pt x="26746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7" name="Google Shape;557;p26"/>
            <p:cNvSpPr/>
            <p:nvPr/>
          </p:nvSpPr>
          <p:spPr>
            <a:xfrm>
              <a:off x="3019932" y="2007869"/>
              <a:ext cx="33655" cy="0"/>
            </a:xfrm>
            <a:custGeom>
              <a:avLst/>
              <a:gdLst/>
              <a:ahLst/>
              <a:cxnLst/>
              <a:rect l="l" t="t" r="r" b="b"/>
              <a:pathLst>
                <a:path w="33655" h="120000" extrusionOk="0">
                  <a:moveTo>
                    <a:pt x="33528"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8" name="Google Shape;558;p26"/>
            <p:cNvSpPr/>
            <p:nvPr/>
          </p:nvSpPr>
          <p:spPr>
            <a:xfrm>
              <a:off x="3013075" y="1985010"/>
              <a:ext cx="20320" cy="45720"/>
            </a:xfrm>
            <a:custGeom>
              <a:avLst/>
              <a:gdLst/>
              <a:ahLst/>
              <a:cxnLst/>
              <a:rect l="l" t="t" r="r" b="b"/>
              <a:pathLst>
                <a:path w="20319" h="45719" extrusionOk="0">
                  <a:moveTo>
                    <a:pt x="0" y="45719"/>
                  </a:moveTo>
                  <a:lnTo>
                    <a:pt x="19812" y="45719"/>
                  </a:lnTo>
                  <a:lnTo>
                    <a:pt x="19812" y="0"/>
                  </a:lnTo>
                  <a:lnTo>
                    <a:pt x="0" y="0"/>
                  </a:lnTo>
                  <a:lnTo>
                    <a:pt x="0" y="4571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59" name="Google Shape;559;p26"/>
            <p:cNvSpPr/>
            <p:nvPr/>
          </p:nvSpPr>
          <p:spPr>
            <a:xfrm>
              <a:off x="2841625" y="1896618"/>
              <a:ext cx="198120" cy="111760"/>
            </a:xfrm>
            <a:custGeom>
              <a:avLst/>
              <a:gdLst/>
              <a:ahLst/>
              <a:cxnLst/>
              <a:rect l="l" t="t" r="r" b="b"/>
              <a:pathLst>
                <a:path w="198119" h="111760" extrusionOk="0">
                  <a:moveTo>
                    <a:pt x="198119" y="111251"/>
                  </a:moveTo>
                  <a:lnTo>
                    <a:pt x="166116" y="111251"/>
                  </a:lnTo>
                </a:path>
                <a:path w="198119" h="111760" extrusionOk="0">
                  <a:moveTo>
                    <a:pt x="16763" y="0"/>
                  </a:moveTo>
                  <a:lnTo>
                    <a:pt x="16763" y="45719"/>
                  </a:lnTo>
                </a:path>
                <a:path w="198119" h="111760" extrusionOk="0">
                  <a:moveTo>
                    <a:pt x="33527"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0" name="Google Shape;560;p26"/>
            <p:cNvSpPr/>
            <p:nvPr/>
          </p:nvSpPr>
          <p:spPr>
            <a:xfrm>
              <a:off x="2756281" y="1808225"/>
              <a:ext cx="52069" cy="46355"/>
            </a:xfrm>
            <a:custGeom>
              <a:avLst/>
              <a:gdLst/>
              <a:ahLst/>
              <a:cxnLst/>
              <a:rect l="l" t="t" r="r" b="b"/>
              <a:pathLst>
                <a:path w="52069" h="46355" extrusionOk="0">
                  <a:moveTo>
                    <a:pt x="51816" y="12966"/>
                  </a:moveTo>
                  <a:lnTo>
                    <a:pt x="47244" y="12966"/>
                  </a:lnTo>
                  <a:lnTo>
                    <a:pt x="44958" y="12966"/>
                  </a:lnTo>
                  <a:lnTo>
                    <a:pt x="44958" y="0"/>
                  </a:lnTo>
                  <a:lnTo>
                    <a:pt x="6858" y="0"/>
                  </a:lnTo>
                  <a:lnTo>
                    <a:pt x="6858" y="12966"/>
                  </a:lnTo>
                  <a:lnTo>
                    <a:pt x="4572" y="12966"/>
                  </a:lnTo>
                  <a:lnTo>
                    <a:pt x="0" y="12966"/>
                  </a:lnTo>
                  <a:lnTo>
                    <a:pt x="0" y="32766"/>
                  </a:lnTo>
                  <a:lnTo>
                    <a:pt x="4572" y="32766"/>
                  </a:lnTo>
                  <a:lnTo>
                    <a:pt x="6858" y="32766"/>
                  </a:lnTo>
                  <a:lnTo>
                    <a:pt x="6858" y="45732"/>
                  </a:lnTo>
                  <a:lnTo>
                    <a:pt x="44958" y="45732"/>
                  </a:lnTo>
                  <a:lnTo>
                    <a:pt x="44958" y="32766"/>
                  </a:lnTo>
                  <a:lnTo>
                    <a:pt x="47244" y="32766"/>
                  </a:lnTo>
                  <a:lnTo>
                    <a:pt x="51816" y="32766"/>
                  </a:lnTo>
                  <a:lnTo>
                    <a:pt x="51816"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1" name="Google Shape;561;p26"/>
            <p:cNvSpPr/>
            <p:nvPr/>
          </p:nvSpPr>
          <p:spPr>
            <a:xfrm>
              <a:off x="2577973" y="1760981"/>
              <a:ext cx="78105" cy="93345"/>
            </a:xfrm>
            <a:custGeom>
              <a:avLst/>
              <a:gdLst/>
              <a:ahLst/>
              <a:cxnLst/>
              <a:rect l="l" t="t" r="r" b="b"/>
              <a:pathLst>
                <a:path w="78105" h="93344" extrusionOk="0">
                  <a:moveTo>
                    <a:pt x="62483" y="47243"/>
                  </a:moveTo>
                  <a:lnTo>
                    <a:pt x="62483" y="92963"/>
                  </a:lnTo>
                </a:path>
                <a:path w="78105" h="93344" extrusionOk="0">
                  <a:moveTo>
                    <a:pt x="77724" y="70103"/>
                  </a:moveTo>
                  <a:lnTo>
                    <a:pt x="45719" y="70103"/>
                  </a:lnTo>
                </a:path>
                <a:path w="78105" h="93344" extrusionOk="0">
                  <a:moveTo>
                    <a:pt x="16763" y="0"/>
                  </a:moveTo>
                  <a:lnTo>
                    <a:pt x="16763" y="45719"/>
                  </a:lnTo>
                </a:path>
                <a:path w="78105" h="93344" extrusionOk="0">
                  <a:moveTo>
                    <a:pt x="33527"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2" name="Google Shape;562;p26"/>
            <p:cNvSpPr/>
            <p:nvPr/>
          </p:nvSpPr>
          <p:spPr>
            <a:xfrm>
              <a:off x="2532253" y="1739645"/>
              <a:ext cx="33655" cy="45720"/>
            </a:xfrm>
            <a:custGeom>
              <a:avLst/>
              <a:gdLst/>
              <a:ahLst/>
              <a:cxnLst/>
              <a:rect l="l" t="t" r="r" b="b"/>
              <a:pathLst>
                <a:path w="33655" h="45719" extrusionOk="0">
                  <a:moveTo>
                    <a:pt x="33528" y="12954"/>
                  </a:moveTo>
                  <a:lnTo>
                    <a:pt x="26670" y="12954"/>
                  </a:lnTo>
                  <a:lnTo>
                    <a:pt x="26670" y="0"/>
                  </a:lnTo>
                  <a:lnTo>
                    <a:pt x="6858" y="0"/>
                  </a:lnTo>
                  <a:lnTo>
                    <a:pt x="6858" y="12954"/>
                  </a:lnTo>
                  <a:lnTo>
                    <a:pt x="0" y="12954"/>
                  </a:lnTo>
                  <a:lnTo>
                    <a:pt x="0" y="32766"/>
                  </a:lnTo>
                  <a:lnTo>
                    <a:pt x="6858" y="32766"/>
                  </a:lnTo>
                  <a:lnTo>
                    <a:pt x="6858" y="45720"/>
                  </a:lnTo>
                  <a:lnTo>
                    <a:pt x="26670" y="45720"/>
                  </a:lnTo>
                  <a:lnTo>
                    <a:pt x="26670" y="32766"/>
                  </a:lnTo>
                  <a:lnTo>
                    <a:pt x="33528" y="32766"/>
                  </a:lnTo>
                  <a:lnTo>
                    <a:pt x="33528"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3" name="Google Shape;563;p26"/>
            <p:cNvSpPr/>
            <p:nvPr/>
          </p:nvSpPr>
          <p:spPr>
            <a:xfrm>
              <a:off x="787184" y="1125473"/>
              <a:ext cx="1755775" cy="634365"/>
            </a:xfrm>
            <a:custGeom>
              <a:avLst/>
              <a:gdLst/>
              <a:ahLst/>
              <a:cxnLst/>
              <a:rect l="l" t="t" r="r" b="b"/>
              <a:pathLst>
                <a:path w="1755775" h="634364" extrusionOk="0">
                  <a:moveTo>
                    <a:pt x="1738972" y="588263"/>
                  </a:moveTo>
                  <a:lnTo>
                    <a:pt x="1738972" y="633984"/>
                  </a:lnTo>
                </a:path>
                <a:path w="1755775" h="634364" extrusionOk="0">
                  <a:moveTo>
                    <a:pt x="1755736" y="611124"/>
                  </a:moveTo>
                  <a:lnTo>
                    <a:pt x="1722208" y="611124"/>
                  </a:lnTo>
                </a:path>
                <a:path w="1755775" h="634364" extrusionOk="0">
                  <a:moveTo>
                    <a:pt x="1415884" y="461772"/>
                  </a:moveTo>
                  <a:lnTo>
                    <a:pt x="1415884" y="507491"/>
                  </a:lnTo>
                </a:path>
                <a:path w="1755775" h="634364" extrusionOk="0">
                  <a:moveTo>
                    <a:pt x="1432648" y="484631"/>
                  </a:moveTo>
                  <a:lnTo>
                    <a:pt x="1399120" y="484631"/>
                  </a:lnTo>
                </a:path>
                <a:path w="1755775" h="634364" extrusionOk="0">
                  <a:moveTo>
                    <a:pt x="774280" y="187451"/>
                  </a:moveTo>
                  <a:lnTo>
                    <a:pt x="774280" y="233172"/>
                  </a:lnTo>
                </a:path>
                <a:path w="1755775" h="634364" extrusionOk="0">
                  <a:moveTo>
                    <a:pt x="791044" y="210312"/>
                  </a:moveTo>
                  <a:lnTo>
                    <a:pt x="757516" y="210312"/>
                  </a:lnTo>
                </a:path>
                <a:path w="1755775" h="634364" extrusionOk="0">
                  <a:moveTo>
                    <a:pt x="294157" y="82296"/>
                  </a:moveTo>
                  <a:lnTo>
                    <a:pt x="294157" y="128015"/>
                  </a:lnTo>
                </a:path>
                <a:path w="1755775" h="634364" extrusionOk="0">
                  <a:moveTo>
                    <a:pt x="310921" y="105155"/>
                  </a:moveTo>
                  <a:lnTo>
                    <a:pt x="277380" y="105155"/>
                  </a:lnTo>
                </a:path>
                <a:path w="1755775" h="634364" extrusionOk="0">
                  <a:moveTo>
                    <a:pt x="16764" y="0"/>
                  </a:moveTo>
                  <a:lnTo>
                    <a:pt x="16764" y="44196"/>
                  </a:lnTo>
                </a:path>
                <a:path w="1755775" h="634364" extrusionOk="0">
                  <a:moveTo>
                    <a:pt x="32004" y="21336"/>
                  </a:moveTo>
                  <a:lnTo>
                    <a:pt x="0" y="21336"/>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4" name="Google Shape;564;p26"/>
            <p:cNvSpPr/>
            <p:nvPr/>
          </p:nvSpPr>
          <p:spPr>
            <a:xfrm>
              <a:off x="2520061" y="1739645"/>
              <a:ext cx="748665" cy="291465"/>
            </a:xfrm>
            <a:custGeom>
              <a:avLst/>
              <a:gdLst/>
              <a:ahLst/>
              <a:cxnLst/>
              <a:rect l="l" t="t" r="r" b="b"/>
              <a:pathLst>
                <a:path w="748664" h="291464" extrusionOk="0">
                  <a:moveTo>
                    <a:pt x="36576" y="12954"/>
                  </a:moveTo>
                  <a:lnTo>
                    <a:pt x="32004" y="12954"/>
                  </a:lnTo>
                  <a:lnTo>
                    <a:pt x="29718" y="12954"/>
                  </a:lnTo>
                  <a:lnTo>
                    <a:pt x="29718" y="0"/>
                  </a:lnTo>
                  <a:lnTo>
                    <a:pt x="26670"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70" y="45720"/>
                  </a:lnTo>
                  <a:lnTo>
                    <a:pt x="29718" y="45720"/>
                  </a:lnTo>
                  <a:lnTo>
                    <a:pt x="29718" y="32766"/>
                  </a:lnTo>
                  <a:lnTo>
                    <a:pt x="32004" y="32766"/>
                  </a:lnTo>
                  <a:lnTo>
                    <a:pt x="36576" y="32766"/>
                  </a:lnTo>
                  <a:lnTo>
                    <a:pt x="36576" y="12954"/>
                  </a:lnTo>
                  <a:close/>
                </a:path>
                <a:path w="748664" h="291464" extrusionOk="0">
                  <a:moveTo>
                    <a:pt x="748284" y="258318"/>
                  </a:moveTo>
                  <a:lnTo>
                    <a:pt x="741413" y="258318"/>
                  </a:lnTo>
                  <a:lnTo>
                    <a:pt x="741413" y="245364"/>
                  </a:lnTo>
                  <a:lnTo>
                    <a:pt x="721601" y="245364"/>
                  </a:lnTo>
                  <a:lnTo>
                    <a:pt x="721601" y="258318"/>
                  </a:lnTo>
                  <a:lnTo>
                    <a:pt x="714756" y="258318"/>
                  </a:lnTo>
                  <a:lnTo>
                    <a:pt x="714756" y="278130"/>
                  </a:lnTo>
                  <a:lnTo>
                    <a:pt x="721601" y="278130"/>
                  </a:lnTo>
                  <a:lnTo>
                    <a:pt x="721601" y="291084"/>
                  </a:lnTo>
                  <a:lnTo>
                    <a:pt x="741413" y="291084"/>
                  </a:lnTo>
                  <a:lnTo>
                    <a:pt x="741413" y="278130"/>
                  </a:lnTo>
                  <a:lnTo>
                    <a:pt x="748284" y="278130"/>
                  </a:lnTo>
                  <a:lnTo>
                    <a:pt x="748284" y="258318"/>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65" name="Google Shape;565;p26"/>
            <p:cNvSpPr/>
            <p:nvPr/>
          </p:nvSpPr>
          <p:spPr>
            <a:xfrm>
              <a:off x="803909" y="1146809"/>
              <a:ext cx="4948555" cy="1178560"/>
            </a:xfrm>
            <a:custGeom>
              <a:avLst/>
              <a:gdLst/>
              <a:ahLst/>
              <a:cxnLst/>
              <a:rect l="l" t="t" r="r" b="b"/>
              <a:pathLst>
                <a:path w="4948555" h="1178560" extrusionOk="0">
                  <a:moveTo>
                    <a:pt x="0" y="0"/>
                  </a:moveTo>
                  <a:lnTo>
                    <a:pt x="246087" y="0"/>
                  </a:lnTo>
                  <a:lnTo>
                    <a:pt x="246087" y="60832"/>
                  </a:lnTo>
                  <a:lnTo>
                    <a:pt x="278091" y="60832"/>
                  </a:lnTo>
                  <a:lnTo>
                    <a:pt x="278091" y="83312"/>
                  </a:lnTo>
                  <a:lnTo>
                    <a:pt x="502158" y="83312"/>
                  </a:lnTo>
                  <a:lnTo>
                    <a:pt x="502158" y="102615"/>
                  </a:lnTo>
                  <a:lnTo>
                    <a:pt x="545465" y="102615"/>
                  </a:lnTo>
                  <a:lnTo>
                    <a:pt x="545465" y="123443"/>
                  </a:lnTo>
                  <a:lnTo>
                    <a:pt x="642366" y="123443"/>
                  </a:lnTo>
                  <a:lnTo>
                    <a:pt x="642366" y="145161"/>
                  </a:lnTo>
                  <a:lnTo>
                    <a:pt x="727075" y="145161"/>
                  </a:lnTo>
                  <a:lnTo>
                    <a:pt x="727075" y="188340"/>
                  </a:lnTo>
                  <a:lnTo>
                    <a:pt x="783463" y="188340"/>
                  </a:lnTo>
                  <a:lnTo>
                    <a:pt x="783463" y="208152"/>
                  </a:lnTo>
                  <a:lnTo>
                    <a:pt x="793242" y="208152"/>
                  </a:lnTo>
                  <a:lnTo>
                    <a:pt x="793242" y="250316"/>
                  </a:lnTo>
                  <a:lnTo>
                    <a:pt x="880110" y="250316"/>
                  </a:lnTo>
                  <a:lnTo>
                    <a:pt x="880110" y="273303"/>
                  </a:lnTo>
                  <a:lnTo>
                    <a:pt x="940435" y="273303"/>
                  </a:lnTo>
                  <a:lnTo>
                    <a:pt x="940435" y="293624"/>
                  </a:lnTo>
                  <a:lnTo>
                    <a:pt x="998473" y="293624"/>
                  </a:lnTo>
                  <a:lnTo>
                    <a:pt x="998473" y="336550"/>
                  </a:lnTo>
                  <a:lnTo>
                    <a:pt x="1003300" y="336550"/>
                  </a:lnTo>
                  <a:lnTo>
                    <a:pt x="1003300" y="357504"/>
                  </a:lnTo>
                  <a:lnTo>
                    <a:pt x="1066292" y="357504"/>
                  </a:lnTo>
                  <a:lnTo>
                    <a:pt x="1066292" y="376681"/>
                  </a:lnTo>
                  <a:lnTo>
                    <a:pt x="1234567" y="376681"/>
                  </a:lnTo>
                  <a:lnTo>
                    <a:pt x="1234567" y="426974"/>
                  </a:lnTo>
                  <a:lnTo>
                    <a:pt x="1252982" y="426974"/>
                  </a:lnTo>
                  <a:lnTo>
                    <a:pt x="1252982" y="439800"/>
                  </a:lnTo>
                  <a:lnTo>
                    <a:pt x="1398778" y="439800"/>
                  </a:lnTo>
                  <a:lnTo>
                    <a:pt x="1398778" y="462406"/>
                  </a:lnTo>
                  <a:lnTo>
                    <a:pt x="1436370" y="462406"/>
                  </a:lnTo>
                  <a:lnTo>
                    <a:pt x="1436370" y="482980"/>
                  </a:lnTo>
                  <a:lnTo>
                    <a:pt x="1487551" y="482980"/>
                  </a:lnTo>
                  <a:lnTo>
                    <a:pt x="1487551" y="505460"/>
                  </a:lnTo>
                  <a:lnTo>
                    <a:pt x="1529207" y="505460"/>
                  </a:lnTo>
                  <a:lnTo>
                    <a:pt x="1529207" y="526414"/>
                  </a:lnTo>
                  <a:lnTo>
                    <a:pt x="1562989" y="526414"/>
                  </a:lnTo>
                  <a:lnTo>
                    <a:pt x="1562989" y="547624"/>
                  </a:lnTo>
                  <a:lnTo>
                    <a:pt x="1709165" y="547624"/>
                  </a:lnTo>
                  <a:lnTo>
                    <a:pt x="1709165" y="566927"/>
                  </a:lnTo>
                  <a:lnTo>
                    <a:pt x="1719326" y="566927"/>
                  </a:lnTo>
                  <a:lnTo>
                    <a:pt x="1719326" y="589534"/>
                  </a:lnTo>
                  <a:lnTo>
                    <a:pt x="1732534" y="589534"/>
                  </a:lnTo>
                  <a:lnTo>
                    <a:pt x="1732534" y="615314"/>
                  </a:lnTo>
                  <a:lnTo>
                    <a:pt x="1777364" y="615314"/>
                  </a:lnTo>
                  <a:lnTo>
                    <a:pt x="1777364" y="636524"/>
                  </a:lnTo>
                  <a:lnTo>
                    <a:pt x="1813052" y="636524"/>
                  </a:lnTo>
                  <a:lnTo>
                    <a:pt x="1813052" y="683260"/>
                  </a:lnTo>
                  <a:lnTo>
                    <a:pt x="1996439" y="683260"/>
                  </a:lnTo>
                  <a:lnTo>
                    <a:pt x="1996439" y="742695"/>
                  </a:lnTo>
                  <a:lnTo>
                    <a:pt x="2038223" y="742695"/>
                  </a:lnTo>
                  <a:lnTo>
                    <a:pt x="2038223" y="772413"/>
                  </a:lnTo>
                  <a:lnTo>
                    <a:pt x="2059813" y="772413"/>
                  </a:lnTo>
                  <a:lnTo>
                    <a:pt x="2059813" y="802258"/>
                  </a:lnTo>
                  <a:lnTo>
                    <a:pt x="2089277" y="802258"/>
                  </a:lnTo>
                  <a:lnTo>
                    <a:pt x="2089277" y="831722"/>
                  </a:lnTo>
                  <a:lnTo>
                    <a:pt x="2219452" y="831722"/>
                  </a:lnTo>
                  <a:lnTo>
                    <a:pt x="2219452" y="859789"/>
                  </a:lnTo>
                  <a:lnTo>
                    <a:pt x="2477516" y="859789"/>
                  </a:lnTo>
                  <a:lnTo>
                    <a:pt x="2477516" y="899794"/>
                  </a:lnTo>
                  <a:lnTo>
                    <a:pt x="2506726" y="899794"/>
                  </a:lnTo>
                  <a:lnTo>
                    <a:pt x="2506726" y="937640"/>
                  </a:lnTo>
                  <a:lnTo>
                    <a:pt x="2729611" y="937640"/>
                  </a:lnTo>
                  <a:lnTo>
                    <a:pt x="2729611" y="1008379"/>
                  </a:lnTo>
                  <a:lnTo>
                    <a:pt x="2957322" y="1008379"/>
                  </a:lnTo>
                  <a:lnTo>
                    <a:pt x="2957322" y="1051178"/>
                  </a:lnTo>
                  <a:lnTo>
                    <a:pt x="3336036" y="1051178"/>
                  </a:lnTo>
                  <a:lnTo>
                    <a:pt x="3336036" y="1101597"/>
                  </a:lnTo>
                  <a:lnTo>
                    <a:pt x="3952493" y="1101597"/>
                  </a:lnTo>
                  <a:lnTo>
                    <a:pt x="3952493" y="1178052"/>
                  </a:lnTo>
                  <a:lnTo>
                    <a:pt x="4948428" y="1178052"/>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566" name="Google Shape;566;p26"/>
          <p:cNvSpPr txBox="1"/>
          <p:nvPr/>
        </p:nvSpPr>
        <p:spPr>
          <a:xfrm>
            <a:off x="3934969" y="1306521"/>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93.8%</a:t>
            </a:r>
            <a:endParaRPr sz="1333">
              <a:solidFill>
                <a:srgbClr val="000000"/>
              </a:solidFill>
              <a:latin typeface="Arial"/>
              <a:ea typeface="Arial"/>
              <a:cs typeface="Arial"/>
              <a:sym typeface="Arial"/>
            </a:endParaRPr>
          </a:p>
        </p:txBody>
      </p:sp>
      <p:sp>
        <p:nvSpPr>
          <p:cNvPr id="567" name="Google Shape;567;p26"/>
          <p:cNvSpPr txBox="1"/>
          <p:nvPr/>
        </p:nvSpPr>
        <p:spPr>
          <a:xfrm>
            <a:off x="3952409" y="2231183"/>
            <a:ext cx="511387"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63.0%</a:t>
            </a:r>
            <a:endParaRPr sz="1333">
              <a:solidFill>
                <a:schemeClr val="accent4"/>
              </a:solidFill>
              <a:latin typeface="Arial"/>
              <a:ea typeface="Arial"/>
              <a:cs typeface="Arial"/>
              <a:sym typeface="Arial"/>
            </a:endParaRPr>
          </a:p>
        </p:txBody>
      </p:sp>
      <p:sp>
        <p:nvSpPr>
          <p:cNvPr id="568" name="Google Shape;568;p26"/>
          <p:cNvSpPr txBox="1"/>
          <p:nvPr/>
        </p:nvSpPr>
        <p:spPr>
          <a:xfrm>
            <a:off x="1724490" y="442733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569" name="Google Shape;569;p26"/>
          <p:cNvSpPr txBox="1"/>
          <p:nvPr/>
        </p:nvSpPr>
        <p:spPr>
          <a:xfrm>
            <a:off x="1010039" y="442733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570" name="Google Shape;570;p26"/>
          <p:cNvSpPr txBox="1"/>
          <p:nvPr/>
        </p:nvSpPr>
        <p:spPr>
          <a:xfrm>
            <a:off x="2400807"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571" name="Google Shape;571;p26"/>
          <p:cNvSpPr txBox="1"/>
          <p:nvPr/>
        </p:nvSpPr>
        <p:spPr>
          <a:xfrm>
            <a:off x="3115226"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572" name="Google Shape;572;p26"/>
          <p:cNvSpPr txBox="1"/>
          <p:nvPr/>
        </p:nvSpPr>
        <p:spPr>
          <a:xfrm>
            <a:off x="5258138"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573" name="Google Shape;573;p26"/>
          <p:cNvSpPr txBox="1"/>
          <p:nvPr/>
        </p:nvSpPr>
        <p:spPr>
          <a:xfrm>
            <a:off x="5972555"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574" name="Google Shape;574;p26"/>
          <p:cNvSpPr txBox="1"/>
          <p:nvPr/>
        </p:nvSpPr>
        <p:spPr>
          <a:xfrm>
            <a:off x="6686973"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575" name="Google Shape;575;p26"/>
          <p:cNvSpPr txBox="1"/>
          <p:nvPr/>
        </p:nvSpPr>
        <p:spPr>
          <a:xfrm>
            <a:off x="7401561" y="442733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576" name="Google Shape;576;p26"/>
          <p:cNvSpPr txBox="1"/>
          <p:nvPr/>
        </p:nvSpPr>
        <p:spPr>
          <a:xfrm>
            <a:off x="5385307" y="1473652"/>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88.3%</a:t>
            </a:r>
            <a:endParaRPr sz="1333">
              <a:solidFill>
                <a:srgbClr val="000000"/>
              </a:solidFill>
              <a:latin typeface="Arial"/>
              <a:ea typeface="Arial"/>
              <a:cs typeface="Arial"/>
              <a:sym typeface="Arial"/>
            </a:endParaRPr>
          </a:p>
        </p:txBody>
      </p:sp>
      <p:sp>
        <p:nvSpPr>
          <p:cNvPr id="577" name="Google Shape;577;p26"/>
          <p:cNvSpPr txBox="1"/>
          <p:nvPr/>
        </p:nvSpPr>
        <p:spPr>
          <a:xfrm>
            <a:off x="5402749" y="2516407"/>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53.3%</a:t>
            </a:r>
            <a:endParaRPr sz="1333">
              <a:solidFill>
                <a:schemeClr val="accent4"/>
              </a:solidFill>
              <a:latin typeface="Arial"/>
              <a:ea typeface="Arial"/>
              <a:cs typeface="Arial"/>
              <a:sym typeface="Arial"/>
            </a:endParaRPr>
          </a:p>
        </p:txBody>
      </p:sp>
      <p:grpSp>
        <p:nvGrpSpPr>
          <p:cNvPr id="578" name="Google Shape;578;p26"/>
          <p:cNvGrpSpPr/>
          <p:nvPr/>
        </p:nvGrpSpPr>
        <p:grpSpPr>
          <a:xfrm>
            <a:off x="1065784" y="1401347"/>
            <a:ext cx="6603153" cy="750147"/>
            <a:chOff x="799337" y="1146809"/>
            <a:chExt cx="4952365" cy="562610"/>
          </a:xfrm>
        </p:grpSpPr>
        <p:sp>
          <p:nvSpPr>
            <p:cNvPr id="579" name="Google Shape;579;p26"/>
            <p:cNvSpPr/>
            <p:nvPr/>
          </p:nvSpPr>
          <p:spPr>
            <a:xfrm>
              <a:off x="799337" y="1146809"/>
              <a:ext cx="4952365" cy="562610"/>
            </a:xfrm>
            <a:custGeom>
              <a:avLst/>
              <a:gdLst/>
              <a:ahLst/>
              <a:cxnLst/>
              <a:rect l="l" t="t" r="r" b="b"/>
              <a:pathLst>
                <a:path w="4952365" h="562610" extrusionOk="0">
                  <a:moveTo>
                    <a:pt x="0" y="0"/>
                  </a:moveTo>
                  <a:lnTo>
                    <a:pt x="87350" y="0"/>
                  </a:lnTo>
                  <a:lnTo>
                    <a:pt x="87350" y="18161"/>
                  </a:lnTo>
                  <a:lnTo>
                    <a:pt x="382104" y="18161"/>
                  </a:lnTo>
                  <a:lnTo>
                    <a:pt x="382104" y="36194"/>
                  </a:lnTo>
                  <a:lnTo>
                    <a:pt x="1248410" y="36194"/>
                  </a:lnTo>
                  <a:lnTo>
                    <a:pt x="1248410" y="55879"/>
                  </a:lnTo>
                  <a:lnTo>
                    <a:pt x="1257427" y="55879"/>
                  </a:lnTo>
                  <a:lnTo>
                    <a:pt x="1257427" y="77088"/>
                  </a:lnTo>
                  <a:lnTo>
                    <a:pt x="1271524" y="77088"/>
                  </a:lnTo>
                  <a:lnTo>
                    <a:pt x="1271524" y="97789"/>
                  </a:lnTo>
                  <a:lnTo>
                    <a:pt x="1503426" y="97789"/>
                  </a:lnTo>
                  <a:lnTo>
                    <a:pt x="1503426" y="116331"/>
                  </a:lnTo>
                  <a:lnTo>
                    <a:pt x="1708785" y="116331"/>
                  </a:lnTo>
                  <a:lnTo>
                    <a:pt x="1708785" y="135889"/>
                  </a:lnTo>
                  <a:lnTo>
                    <a:pt x="2368550" y="135889"/>
                  </a:lnTo>
                  <a:lnTo>
                    <a:pt x="2368550" y="166242"/>
                  </a:lnTo>
                  <a:lnTo>
                    <a:pt x="2470658" y="166242"/>
                  </a:lnTo>
                  <a:lnTo>
                    <a:pt x="2470658" y="195834"/>
                  </a:lnTo>
                  <a:lnTo>
                    <a:pt x="2480437" y="195834"/>
                  </a:lnTo>
                  <a:lnTo>
                    <a:pt x="2480437" y="203962"/>
                  </a:lnTo>
                  <a:lnTo>
                    <a:pt x="3012186" y="203962"/>
                  </a:lnTo>
                  <a:lnTo>
                    <a:pt x="3012186" y="260095"/>
                  </a:lnTo>
                  <a:lnTo>
                    <a:pt x="3435477" y="260095"/>
                  </a:lnTo>
                  <a:lnTo>
                    <a:pt x="3435477" y="318642"/>
                  </a:lnTo>
                  <a:lnTo>
                    <a:pt x="3458972" y="318642"/>
                  </a:lnTo>
                  <a:lnTo>
                    <a:pt x="3458972" y="379602"/>
                  </a:lnTo>
                  <a:lnTo>
                    <a:pt x="3468624" y="379602"/>
                  </a:lnTo>
                  <a:lnTo>
                    <a:pt x="3468624" y="449452"/>
                  </a:lnTo>
                  <a:lnTo>
                    <a:pt x="3772535" y="449452"/>
                  </a:lnTo>
                  <a:lnTo>
                    <a:pt x="3772535" y="539495"/>
                  </a:lnTo>
                  <a:lnTo>
                    <a:pt x="4934712" y="539495"/>
                  </a:lnTo>
                </a:path>
                <a:path w="4952365" h="562610" extrusionOk="0">
                  <a:moveTo>
                    <a:pt x="4935093" y="516636"/>
                  </a:moveTo>
                  <a:lnTo>
                    <a:pt x="4935093" y="562355"/>
                  </a:lnTo>
                </a:path>
                <a:path w="4952365" h="562610" extrusionOk="0">
                  <a:moveTo>
                    <a:pt x="4951857" y="539495"/>
                  </a:moveTo>
                  <a:lnTo>
                    <a:pt x="4918329" y="539495"/>
                  </a:lnTo>
                </a:path>
                <a:path w="4952365" h="562610" extrusionOk="0">
                  <a:moveTo>
                    <a:pt x="4662170" y="516636"/>
                  </a:moveTo>
                  <a:lnTo>
                    <a:pt x="4662170" y="562355"/>
                  </a:lnTo>
                </a:path>
                <a:path w="4952365" h="562610" extrusionOk="0">
                  <a:moveTo>
                    <a:pt x="4677410" y="539495"/>
                  </a:moveTo>
                  <a:lnTo>
                    <a:pt x="4645406" y="539495"/>
                  </a:lnTo>
                </a:path>
                <a:path w="4952365" h="562610" extrusionOk="0">
                  <a:moveTo>
                    <a:pt x="4611878" y="516636"/>
                  </a:moveTo>
                  <a:lnTo>
                    <a:pt x="4611878" y="562355"/>
                  </a:lnTo>
                </a:path>
                <a:path w="4952365" h="562610" extrusionOk="0">
                  <a:moveTo>
                    <a:pt x="4628642" y="539495"/>
                  </a:moveTo>
                  <a:lnTo>
                    <a:pt x="4595114" y="539495"/>
                  </a:lnTo>
                </a:path>
                <a:path w="4952365" h="562610" extrusionOk="0">
                  <a:moveTo>
                    <a:pt x="4566158" y="516636"/>
                  </a:moveTo>
                  <a:lnTo>
                    <a:pt x="4566158" y="562355"/>
                  </a:lnTo>
                </a:path>
                <a:path w="4952365" h="562610" extrusionOk="0">
                  <a:moveTo>
                    <a:pt x="4582922" y="539495"/>
                  </a:moveTo>
                  <a:lnTo>
                    <a:pt x="4549394" y="539495"/>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0" name="Google Shape;580;p26"/>
            <p:cNvSpPr/>
            <p:nvPr/>
          </p:nvSpPr>
          <p:spPr>
            <a:xfrm>
              <a:off x="4694174" y="1663445"/>
              <a:ext cx="558800" cy="45720"/>
            </a:xfrm>
            <a:custGeom>
              <a:avLst/>
              <a:gdLst/>
              <a:ahLst/>
              <a:cxnLst/>
              <a:rect l="l" t="t" r="r" b="b"/>
              <a:pathLst>
                <a:path w="558800" h="45719" extrusionOk="0">
                  <a:moveTo>
                    <a:pt x="86106" y="12954"/>
                  </a:moveTo>
                  <a:lnTo>
                    <a:pt x="83058" y="12954"/>
                  </a:lnTo>
                  <a:lnTo>
                    <a:pt x="80010" y="12954"/>
                  </a:lnTo>
                  <a:lnTo>
                    <a:pt x="79235" y="12954"/>
                  </a:lnTo>
                  <a:lnTo>
                    <a:pt x="79235" y="0"/>
                  </a:lnTo>
                  <a:lnTo>
                    <a:pt x="53340" y="0"/>
                  </a:lnTo>
                  <a:lnTo>
                    <a:pt x="53340" y="12954"/>
                  </a:lnTo>
                  <a:lnTo>
                    <a:pt x="52578" y="12954"/>
                  </a:lnTo>
                  <a:lnTo>
                    <a:pt x="51816" y="12954"/>
                  </a:lnTo>
                  <a:lnTo>
                    <a:pt x="51816" y="0"/>
                  </a:lnTo>
                  <a:lnTo>
                    <a:pt x="44183" y="0"/>
                  </a:lnTo>
                  <a:lnTo>
                    <a:pt x="32004" y="0"/>
                  </a:lnTo>
                  <a:lnTo>
                    <a:pt x="24384" y="0"/>
                  </a:lnTo>
                  <a:lnTo>
                    <a:pt x="24384" y="12954"/>
                  </a:lnTo>
                  <a:lnTo>
                    <a:pt x="19799" y="12954"/>
                  </a:lnTo>
                  <a:lnTo>
                    <a:pt x="19799" y="0"/>
                  </a:lnTo>
                  <a:lnTo>
                    <a:pt x="0" y="0"/>
                  </a:lnTo>
                  <a:lnTo>
                    <a:pt x="0" y="45720"/>
                  </a:lnTo>
                  <a:lnTo>
                    <a:pt x="19799" y="45720"/>
                  </a:lnTo>
                  <a:lnTo>
                    <a:pt x="19799" y="32766"/>
                  </a:lnTo>
                  <a:lnTo>
                    <a:pt x="24384" y="32766"/>
                  </a:lnTo>
                  <a:lnTo>
                    <a:pt x="24384" y="45720"/>
                  </a:lnTo>
                  <a:lnTo>
                    <a:pt x="32004" y="45720"/>
                  </a:lnTo>
                  <a:lnTo>
                    <a:pt x="44183" y="45720"/>
                  </a:lnTo>
                  <a:lnTo>
                    <a:pt x="51816" y="45720"/>
                  </a:lnTo>
                  <a:lnTo>
                    <a:pt x="51816" y="32766"/>
                  </a:lnTo>
                  <a:lnTo>
                    <a:pt x="52578" y="32766"/>
                  </a:lnTo>
                  <a:lnTo>
                    <a:pt x="53340" y="32766"/>
                  </a:lnTo>
                  <a:lnTo>
                    <a:pt x="53340" y="45720"/>
                  </a:lnTo>
                  <a:lnTo>
                    <a:pt x="56388" y="45720"/>
                  </a:lnTo>
                  <a:lnTo>
                    <a:pt x="59436" y="45720"/>
                  </a:lnTo>
                  <a:lnTo>
                    <a:pt x="73152" y="45720"/>
                  </a:lnTo>
                  <a:lnTo>
                    <a:pt x="76187" y="45720"/>
                  </a:lnTo>
                  <a:lnTo>
                    <a:pt x="79235" y="45720"/>
                  </a:lnTo>
                  <a:lnTo>
                    <a:pt x="79235" y="32766"/>
                  </a:lnTo>
                  <a:lnTo>
                    <a:pt x="80010" y="32766"/>
                  </a:lnTo>
                  <a:lnTo>
                    <a:pt x="83058" y="32766"/>
                  </a:lnTo>
                  <a:lnTo>
                    <a:pt x="86106" y="32766"/>
                  </a:lnTo>
                  <a:lnTo>
                    <a:pt x="86106" y="12954"/>
                  </a:lnTo>
                  <a:close/>
                </a:path>
                <a:path w="558800" h="45719" extrusionOk="0">
                  <a:moveTo>
                    <a:pt x="322326" y="12954"/>
                  </a:moveTo>
                  <a:lnTo>
                    <a:pt x="316992" y="12954"/>
                  </a:lnTo>
                  <a:lnTo>
                    <a:pt x="316992" y="0"/>
                  </a:lnTo>
                  <a:lnTo>
                    <a:pt x="307835" y="0"/>
                  </a:lnTo>
                  <a:lnTo>
                    <a:pt x="297180" y="0"/>
                  </a:lnTo>
                  <a:lnTo>
                    <a:pt x="288036" y="0"/>
                  </a:lnTo>
                  <a:lnTo>
                    <a:pt x="288036" y="12954"/>
                  </a:lnTo>
                  <a:lnTo>
                    <a:pt x="281178" y="12954"/>
                  </a:lnTo>
                  <a:lnTo>
                    <a:pt x="281178" y="32766"/>
                  </a:lnTo>
                  <a:lnTo>
                    <a:pt x="288036" y="32766"/>
                  </a:lnTo>
                  <a:lnTo>
                    <a:pt x="288036" y="45720"/>
                  </a:lnTo>
                  <a:lnTo>
                    <a:pt x="297180" y="45720"/>
                  </a:lnTo>
                  <a:lnTo>
                    <a:pt x="307835" y="45720"/>
                  </a:lnTo>
                  <a:lnTo>
                    <a:pt x="316992" y="45720"/>
                  </a:lnTo>
                  <a:lnTo>
                    <a:pt x="316992" y="32766"/>
                  </a:lnTo>
                  <a:lnTo>
                    <a:pt x="322326" y="32766"/>
                  </a:lnTo>
                  <a:lnTo>
                    <a:pt x="322326" y="12954"/>
                  </a:lnTo>
                  <a:close/>
                </a:path>
                <a:path w="558800" h="45719" extrusionOk="0">
                  <a:moveTo>
                    <a:pt x="558546" y="12954"/>
                  </a:moveTo>
                  <a:lnTo>
                    <a:pt x="553199" y="12954"/>
                  </a:lnTo>
                  <a:lnTo>
                    <a:pt x="553199" y="0"/>
                  </a:lnTo>
                  <a:lnTo>
                    <a:pt x="533400" y="0"/>
                  </a:lnTo>
                  <a:lnTo>
                    <a:pt x="533400" y="12954"/>
                  </a:lnTo>
                  <a:lnTo>
                    <a:pt x="526542" y="12954"/>
                  </a:lnTo>
                  <a:lnTo>
                    <a:pt x="526542" y="32766"/>
                  </a:lnTo>
                  <a:lnTo>
                    <a:pt x="533400" y="32766"/>
                  </a:lnTo>
                  <a:lnTo>
                    <a:pt x="533400" y="45720"/>
                  </a:lnTo>
                  <a:lnTo>
                    <a:pt x="553199" y="45720"/>
                  </a:lnTo>
                  <a:lnTo>
                    <a:pt x="553199" y="32766"/>
                  </a:lnTo>
                  <a:lnTo>
                    <a:pt x="558546" y="32766"/>
                  </a:lnTo>
                  <a:lnTo>
                    <a:pt x="55854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1" name="Google Shape;581;p26"/>
            <p:cNvSpPr/>
            <p:nvPr/>
          </p:nvSpPr>
          <p:spPr>
            <a:xfrm>
              <a:off x="4688840" y="1686305"/>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2" name="Google Shape;582;p26"/>
            <p:cNvSpPr/>
            <p:nvPr/>
          </p:nvSpPr>
          <p:spPr>
            <a:xfrm>
              <a:off x="4316222" y="1573529"/>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3" name="Google Shape;583;p26"/>
            <p:cNvSpPr/>
            <p:nvPr/>
          </p:nvSpPr>
          <p:spPr>
            <a:xfrm>
              <a:off x="4310887" y="1596389"/>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4" name="Google Shape;584;p26"/>
            <p:cNvSpPr/>
            <p:nvPr/>
          </p:nvSpPr>
          <p:spPr>
            <a:xfrm>
              <a:off x="4293361" y="1573529"/>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5" name="Google Shape;585;p26"/>
            <p:cNvSpPr/>
            <p:nvPr/>
          </p:nvSpPr>
          <p:spPr>
            <a:xfrm>
              <a:off x="4288028" y="1596389"/>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6" name="Google Shape;586;p26"/>
            <p:cNvSpPr/>
            <p:nvPr/>
          </p:nvSpPr>
          <p:spPr>
            <a:xfrm>
              <a:off x="4257548" y="1573529"/>
              <a:ext cx="35560" cy="45720"/>
            </a:xfrm>
            <a:custGeom>
              <a:avLst/>
              <a:gdLst/>
              <a:ahLst/>
              <a:cxnLst/>
              <a:rect l="l" t="t" r="r" b="b"/>
              <a:pathLst>
                <a:path w="35560" h="45719" extrusionOk="0">
                  <a:moveTo>
                    <a:pt x="35052" y="12954"/>
                  </a:moveTo>
                  <a:lnTo>
                    <a:pt x="33528" y="12954"/>
                  </a:lnTo>
                  <a:lnTo>
                    <a:pt x="29718" y="12954"/>
                  </a:lnTo>
                  <a:lnTo>
                    <a:pt x="29718" y="0"/>
                  </a:lnTo>
                  <a:lnTo>
                    <a:pt x="26670"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70" y="45720"/>
                  </a:lnTo>
                  <a:lnTo>
                    <a:pt x="29718" y="45720"/>
                  </a:lnTo>
                  <a:lnTo>
                    <a:pt x="29718" y="32766"/>
                  </a:lnTo>
                  <a:lnTo>
                    <a:pt x="33528" y="32766"/>
                  </a:lnTo>
                  <a:lnTo>
                    <a:pt x="35052" y="32766"/>
                  </a:lnTo>
                  <a:lnTo>
                    <a:pt x="35052"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7" name="Google Shape;587;p26"/>
            <p:cNvSpPr/>
            <p:nvPr/>
          </p:nvSpPr>
          <p:spPr>
            <a:xfrm>
              <a:off x="4242308" y="1504949"/>
              <a:ext cx="33655" cy="44450"/>
            </a:xfrm>
            <a:custGeom>
              <a:avLst/>
              <a:gdLst/>
              <a:ahLst/>
              <a:cxnLst/>
              <a:rect l="l" t="t" r="r" b="b"/>
              <a:pathLst>
                <a:path w="33654" h="44450" extrusionOk="0">
                  <a:moveTo>
                    <a:pt x="16763" y="0"/>
                  </a:moveTo>
                  <a:lnTo>
                    <a:pt x="16763" y="44196"/>
                  </a:lnTo>
                </a:path>
                <a:path w="33654" h="44450" extrusionOk="0">
                  <a:moveTo>
                    <a:pt x="33527"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8" name="Google Shape;588;p26"/>
            <p:cNvSpPr/>
            <p:nvPr/>
          </p:nvSpPr>
          <p:spPr>
            <a:xfrm>
              <a:off x="4224781" y="1443989"/>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89" name="Google Shape;589;p26"/>
            <p:cNvSpPr/>
            <p:nvPr/>
          </p:nvSpPr>
          <p:spPr>
            <a:xfrm>
              <a:off x="3795776" y="1384553"/>
              <a:ext cx="455930" cy="81280"/>
            </a:xfrm>
            <a:custGeom>
              <a:avLst/>
              <a:gdLst/>
              <a:ahLst/>
              <a:cxnLst/>
              <a:rect l="l" t="t" r="r" b="b"/>
              <a:pathLst>
                <a:path w="455929" h="81280" extrusionOk="0">
                  <a:moveTo>
                    <a:pt x="455675" y="80772"/>
                  </a:moveTo>
                  <a:lnTo>
                    <a:pt x="423672" y="80772"/>
                  </a:lnTo>
                </a:path>
                <a:path w="455929" h="81280" extrusionOk="0">
                  <a:moveTo>
                    <a:pt x="16763" y="0"/>
                  </a:moveTo>
                  <a:lnTo>
                    <a:pt x="16763" y="45720"/>
                  </a:lnTo>
                </a:path>
                <a:path w="455929" h="8128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0" name="Google Shape;590;p26"/>
            <p:cNvSpPr/>
            <p:nvPr/>
          </p:nvSpPr>
          <p:spPr>
            <a:xfrm>
              <a:off x="3793489"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1" name="Google Shape;591;p26"/>
            <p:cNvSpPr/>
            <p:nvPr/>
          </p:nvSpPr>
          <p:spPr>
            <a:xfrm>
              <a:off x="3786631"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2" name="Google Shape;592;p26"/>
            <p:cNvSpPr/>
            <p:nvPr/>
          </p:nvSpPr>
          <p:spPr>
            <a:xfrm>
              <a:off x="3729355" y="1328165"/>
              <a:ext cx="75565" cy="45720"/>
            </a:xfrm>
            <a:custGeom>
              <a:avLst/>
              <a:gdLst/>
              <a:ahLst/>
              <a:cxnLst/>
              <a:rect l="l" t="t" r="r" b="b"/>
              <a:pathLst>
                <a:path w="75564" h="45719" extrusionOk="0">
                  <a:moveTo>
                    <a:pt x="75565" y="12954"/>
                  </a:moveTo>
                  <a:lnTo>
                    <a:pt x="74041" y="12954"/>
                  </a:lnTo>
                  <a:lnTo>
                    <a:pt x="70993" y="12954"/>
                  </a:lnTo>
                  <a:lnTo>
                    <a:pt x="70091" y="12954"/>
                  </a:lnTo>
                  <a:lnTo>
                    <a:pt x="70091" y="0"/>
                  </a:lnTo>
                  <a:lnTo>
                    <a:pt x="19939" y="0"/>
                  </a:lnTo>
                  <a:lnTo>
                    <a:pt x="19939" y="12954"/>
                  </a:lnTo>
                  <a:lnTo>
                    <a:pt x="19812" y="12954"/>
                  </a:lnTo>
                  <a:lnTo>
                    <a:pt x="19812" y="0"/>
                  </a:lnTo>
                  <a:lnTo>
                    <a:pt x="0" y="0"/>
                  </a:lnTo>
                  <a:lnTo>
                    <a:pt x="0" y="45720"/>
                  </a:lnTo>
                  <a:lnTo>
                    <a:pt x="19812" y="45720"/>
                  </a:lnTo>
                  <a:lnTo>
                    <a:pt x="19812" y="32766"/>
                  </a:lnTo>
                  <a:lnTo>
                    <a:pt x="19939" y="32766"/>
                  </a:lnTo>
                  <a:lnTo>
                    <a:pt x="19939" y="45720"/>
                  </a:lnTo>
                  <a:lnTo>
                    <a:pt x="22860" y="45720"/>
                  </a:lnTo>
                  <a:lnTo>
                    <a:pt x="30607" y="45720"/>
                  </a:lnTo>
                  <a:lnTo>
                    <a:pt x="70091" y="45720"/>
                  </a:lnTo>
                  <a:lnTo>
                    <a:pt x="70091" y="32766"/>
                  </a:lnTo>
                  <a:lnTo>
                    <a:pt x="70993" y="32766"/>
                  </a:lnTo>
                  <a:lnTo>
                    <a:pt x="74041" y="32766"/>
                  </a:lnTo>
                  <a:lnTo>
                    <a:pt x="75565" y="32766"/>
                  </a:lnTo>
                  <a:lnTo>
                    <a:pt x="75565"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3" name="Google Shape;593;p26"/>
            <p:cNvSpPr/>
            <p:nvPr/>
          </p:nvSpPr>
          <p:spPr>
            <a:xfrm>
              <a:off x="3722624"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4" name="Google Shape;594;p26"/>
            <p:cNvSpPr/>
            <p:nvPr/>
          </p:nvSpPr>
          <p:spPr>
            <a:xfrm>
              <a:off x="3711067"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5" name="Google Shape;595;p26"/>
            <p:cNvSpPr/>
            <p:nvPr/>
          </p:nvSpPr>
          <p:spPr>
            <a:xfrm>
              <a:off x="3417696" y="1328165"/>
              <a:ext cx="318770" cy="45720"/>
            </a:xfrm>
            <a:custGeom>
              <a:avLst/>
              <a:gdLst/>
              <a:ahLst/>
              <a:cxnLst/>
              <a:rect l="l" t="t" r="r" b="b"/>
              <a:pathLst>
                <a:path w="318770" h="45719" extrusionOk="0">
                  <a:moveTo>
                    <a:pt x="318642" y="22860"/>
                  </a:moveTo>
                  <a:lnTo>
                    <a:pt x="286638" y="22860"/>
                  </a:lnTo>
                </a:path>
                <a:path w="318770" h="45719" extrusionOk="0">
                  <a:moveTo>
                    <a:pt x="170814" y="0"/>
                  </a:moveTo>
                  <a:lnTo>
                    <a:pt x="170814" y="45720"/>
                  </a:lnTo>
                </a:path>
                <a:path w="318770" h="45719" extrusionOk="0">
                  <a:moveTo>
                    <a:pt x="187578" y="22860"/>
                  </a:moveTo>
                  <a:lnTo>
                    <a:pt x="154050" y="22860"/>
                  </a:lnTo>
                </a:path>
                <a:path w="318770" h="45719" extrusionOk="0">
                  <a:moveTo>
                    <a:pt x="15366" y="0"/>
                  </a:moveTo>
                  <a:lnTo>
                    <a:pt x="15366" y="45720"/>
                  </a:lnTo>
                </a:path>
                <a:path w="318770" h="45719"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6" name="Google Shape;596;p26"/>
            <p:cNvSpPr/>
            <p:nvPr/>
          </p:nvSpPr>
          <p:spPr>
            <a:xfrm>
              <a:off x="3323971"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7" name="Google Shape;597;p26"/>
            <p:cNvSpPr/>
            <p:nvPr/>
          </p:nvSpPr>
          <p:spPr>
            <a:xfrm>
              <a:off x="3317112"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8" name="Google Shape;598;p26"/>
            <p:cNvSpPr/>
            <p:nvPr/>
          </p:nvSpPr>
          <p:spPr>
            <a:xfrm>
              <a:off x="3305683" y="1328165"/>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599" name="Google Shape;599;p26"/>
            <p:cNvSpPr/>
            <p:nvPr/>
          </p:nvSpPr>
          <p:spPr>
            <a:xfrm>
              <a:off x="3298824" y="13510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0" name="Google Shape;600;p26"/>
            <p:cNvSpPr/>
            <p:nvPr/>
          </p:nvSpPr>
          <p:spPr>
            <a:xfrm>
              <a:off x="2492629" y="1261109"/>
              <a:ext cx="1280795" cy="113030"/>
            </a:xfrm>
            <a:custGeom>
              <a:avLst/>
              <a:gdLst/>
              <a:ahLst/>
              <a:cxnLst/>
              <a:rect l="l" t="t" r="r" b="b"/>
              <a:pathLst>
                <a:path w="1280795" h="113030" extrusionOk="0">
                  <a:moveTo>
                    <a:pt x="68580" y="12966"/>
                  </a:moveTo>
                  <a:lnTo>
                    <a:pt x="61722" y="12966"/>
                  </a:lnTo>
                  <a:lnTo>
                    <a:pt x="61722" y="0"/>
                  </a:lnTo>
                  <a:lnTo>
                    <a:pt x="52578" y="0"/>
                  </a:lnTo>
                  <a:lnTo>
                    <a:pt x="5334" y="0"/>
                  </a:lnTo>
                  <a:lnTo>
                    <a:pt x="5334" y="12966"/>
                  </a:lnTo>
                  <a:lnTo>
                    <a:pt x="4572" y="12966"/>
                  </a:lnTo>
                  <a:lnTo>
                    <a:pt x="1524" y="12966"/>
                  </a:lnTo>
                  <a:lnTo>
                    <a:pt x="0" y="12966"/>
                  </a:lnTo>
                  <a:lnTo>
                    <a:pt x="0" y="32766"/>
                  </a:lnTo>
                  <a:lnTo>
                    <a:pt x="1524" y="32766"/>
                  </a:lnTo>
                  <a:lnTo>
                    <a:pt x="4572" y="32766"/>
                  </a:lnTo>
                  <a:lnTo>
                    <a:pt x="5334" y="32766"/>
                  </a:lnTo>
                  <a:lnTo>
                    <a:pt x="5334" y="44196"/>
                  </a:lnTo>
                  <a:lnTo>
                    <a:pt x="61722" y="44196"/>
                  </a:lnTo>
                  <a:lnTo>
                    <a:pt x="61722" y="32766"/>
                  </a:lnTo>
                  <a:lnTo>
                    <a:pt x="68580" y="32766"/>
                  </a:lnTo>
                  <a:lnTo>
                    <a:pt x="68580" y="12966"/>
                  </a:lnTo>
                  <a:close/>
                </a:path>
                <a:path w="1280795" h="113030" extrusionOk="0">
                  <a:moveTo>
                    <a:pt x="322326" y="0"/>
                  </a:moveTo>
                  <a:lnTo>
                    <a:pt x="322326" y="0"/>
                  </a:lnTo>
                  <a:lnTo>
                    <a:pt x="256794" y="0"/>
                  </a:lnTo>
                  <a:lnTo>
                    <a:pt x="256794" y="12966"/>
                  </a:lnTo>
                  <a:lnTo>
                    <a:pt x="256032" y="12966"/>
                  </a:lnTo>
                  <a:lnTo>
                    <a:pt x="252984" y="12966"/>
                  </a:lnTo>
                  <a:lnTo>
                    <a:pt x="249936" y="12966"/>
                  </a:lnTo>
                  <a:lnTo>
                    <a:pt x="249936" y="32766"/>
                  </a:lnTo>
                  <a:lnTo>
                    <a:pt x="252984" y="32766"/>
                  </a:lnTo>
                  <a:lnTo>
                    <a:pt x="256032" y="32766"/>
                  </a:lnTo>
                  <a:lnTo>
                    <a:pt x="256794" y="32766"/>
                  </a:lnTo>
                  <a:lnTo>
                    <a:pt x="256794" y="44196"/>
                  </a:lnTo>
                  <a:lnTo>
                    <a:pt x="322326" y="44196"/>
                  </a:lnTo>
                  <a:lnTo>
                    <a:pt x="322326" y="0"/>
                  </a:lnTo>
                  <a:close/>
                </a:path>
                <a:path w="1280795" h="113030" extrusionOk="0">
                  <a:moveTo>
                    <a:pt x="815340" y="80010"/>
                  </a:moveTo>
                  <a:lnTo>
                    <a:pt x="809993" y="80010"/>
                  </a:lnTo>
                  <a:lnTo>
                    <a:pt x="809993" y="67056"/>
                  </a:lnTo>
                  <a:lnTo>
                    <a:pt x="800849" y="67056"/>
                  </a:lnTo>
                  <a:lnTo>
                    <a:pt x="797801" y="67056"/>
                  </a:lnTo>
                  <a:lnTo>
                    <a:pt x="796277" y="67056"/>
                  </a:lnTo>
                  <a:lnTo>
                    <a:pt x="790194" y="67056"/>
                  </a:lnTo>
                  <a:lnTo>
                    <a:pt x="787146" y="67056"/>
                  </a:lnTo>
                  <a:lnTo>
                    <a:pt x="787146" y="63246"/>
                  </a:lnTo>
                  <a:lnTo>
                    <a:pt x="787908" y="63246"/>
                  </a:lnTo>
                  <a:lnTo>
                    <a:pt x="790956" y="63246"/>
                  </a:lnTo>
                  <a:lnTo>
                    <a:pt x="794004" y="63246"/>
                  </a:lnTo>
                  <a:lnTo>
                    <a:pt x="794004" y="43434"/>
                  </a:lnTo>
                  <a:lnTo>
                    <a:pt x="790956" y="43434"/>
                  </a:lnTo>
                  <a:lnTo>
                    <a:pt x="787908" y="43434"/>
                  </a:lnTo>
                  <a:lnTo>
                    <a:pt x="787146" y="43434"/>
                  </a:lnTo>
                  <a:lnTo>
                    <a:pt x="787146" y="30480"/>
                  </a:lnTo>
                  <a:lnTo>
                    <a:pt x="749033" y="30480"/>
                  </a:lnTo>
                  <a:lnTo>
                    <a:pt x="749033" y="43434"/>
                  </a:lnTo>
                  <a:lnTo>
                    <a:pt x="742188" y="43434"/>
                  </a:lnTo>
                  <a:lnTo>
                    <a:pt x="742188" y="63246"/>
                  </a:lnTo>
                  <a:lnTo>
                    <a:pt x="749033" y="63246"/>
                  </a:lnTo>
                  <a:lnTo>
                    <a:pt x="749033" y="74676"/>
                  </a:lnTo>
                  <a:lnTo>
                    <a:pt x="776478" y="74676"/>
                  </a:lnTo>
                  <a:lnTo>
                    <a:pt x="776478" y="80010"/>
                  </a:lnTo>
                  <a:lnTo>
                    <a:pt x="774192" y="80010"/>
                  </a:lnTo>
                  <a:lnTo>
                    <a:pt x="771144" y="80010"/>
                  </a:lnTo>
                  <a:lnTo>
                    <a:pt x="769620" y="80010"/>
                  </a:lnTo>
                  <a:lnTo>
                    <a:pt x="769620" y="99822"/>
                  </a:lnTo>
                  <a:lnTo>
                    <a:pt x="771144" y="99822"/>
                  </a:lnTo>
                  <a:lnTo>
                    <a:pt x="774192" y="99822"/>
                  </a:lnTo>
                  <a:lnTo>
                    <a:pt x="776478" y="99822"/>
                  </a:lnTo>
                  <a:lnTo>
                    <a:pt x="776478" y="112776"/>
                  </a:lnTo>
                  <a:lnTo>
                    <a:pt x="809993" y="112776"/>
                  </a:lnTo>
                  <a:lnTo>
                    <a:pt x="809993" y="99822"/>
                  </a:lnTo>
                  <a:lnTo>
                    <a:pt x="815340" y="99822"/>
                  </a:lnTo>
                  <a:lnTo>
                    <a:pt x="815340" y="80010"/>
                  </a:lnTo>
                  <a:close/>
                </a:path>
                <a:path w="1280795" h="113030" extrusionOk="0">
                  <a:moveTo>
                    <a:pt x="1280287" y="80010"/>
                  </a:moveTo>
                  <a:lnTo>
                    <a:pt x="1273416" y="80010"/>
                  </a:lnTo>
                  <a:lnTo>
                    <a:pt x="1273416" y="67056"/>
                  </a:lnTo>
                  <a:lnTo>
                    <a:pt x="1253617" y="67056"/>
                  </a:lnTo>
                  <a:lnTo>
                    <a:pt x="1253617" y="80010"/>
                  </a:lnTo>
                  <a:lnTo>
                    <a:pt x="1248283" y="80010"/>
                  </a:lnTo>
                  <a:lnTo>
                    <a:pt x="1248283" y="99822"/>
                  </a:lnTo>
                  <a:lnTo>
                    <a:pt x="1253617" y="99822"/>
                  </a:lnTo>
                  <a:lnTo>
                    <a:pt x="1253617" y="112776"/>
                  </a:lnTo>
                  <a:lnTo>
                    <a:pt x="1273416" y="112776"/>
                  </a:lnTo>
                  <a:lnTo>
                    <a:pt x="1273416" y="99822"/>
                  </a:lnTo>
                  <a:lnTo>
                    <a:pt x="1280287" y="99822"/>
                  </a:lnTo>
                  <a:lnTo>
                    <a:pt x="1280287" y="8001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1" name="Google Shape;601;p26"/>
            <p:cNvSpPr/>
            <p:nvPr/>
          </p:nvSpPr>
          <p:spPr>
            <a:xfrm>
              <a:off x="2788285" y="1261109"/>
              <a:ext cx="49530" cy="44450"/>
            </a:xfrm>
            <a:custGeom>
              <a:avLst/>
              <a:gdLst/>
              <a:ahLst/>
              <a:cxnLst/>
              <a:rect l="l" t="t" r="r" b="b"/>
              <a:pathLst>
                <a:path w="49530" h="44450" extrusionOk="0">
                  <a:moveTo>
                    <a:pt x="49530" y="0"/>
                  </a:moveTo>
                  <a:lnTo>
                    <a:pt x="29718" y="0"/>
                  </a:lnTo>
                  <a:lnTo>
                    <a:pt x="29718" y="12966"/>
                  </a:lnTo>
                  <a:lnTo>
                    <a:pt x="26670" y="12966"/>
                  </a:lnTo>
                  <a:lnTo>
                    <a:pt x="26670" y="0"/>
                  </a:lnTo>
                  <a:lnTo>
                    <a:pt x="6858" y="0"/>
                  </a:lnTo>
                  <a:lnTo>
                    <a:pt x="6858" y="12966"/>
                  </a:lnTo>
                  <a:lnTo>
                    <a:pt x="0" y="12966"/>
                  </a:lnTo>
                  <a:lnTo>
                    <a:pt x="0" y="32766"/>
                  </a:lnTo>
                  <a:lnTo>
                    <a:pt x="6858" y="32766"/>
                  </a:lnTo>
                  <a:lnTo>
                    <a:pt x="6858" y="44196"/>
                  </a:lnTo>
                  <a:lnTo>
                    <a:pt x="26670" y="44196"/>
                  </a:lnTo>
                  <a:lnTo>
                    <a:pt x="26670" y="32766"/>
                  </a:lnTo>
                  <a:lnTo>
                    <a:pt x="29718" y="32766"/>
                  </a:lnTo>
                  <a:lnTo>
                    <a:pt x="29718" y="44196"/>
                  </a:lnTo>
                  <a:lnTo>
                    <a:pt x="49530" y="44196"/>
                  </a:lnTo>
                  <a:lnTo>
                    <a:pt x="49530" y="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2" name="Google Shape;602;p26"/>
            <p:cNvSpPr/>
            <p:nvPr/>
          </p:nvSpPr>
          <p:spPr>
            <a:xfrm>
              <a:off x="2811145" y="1283969"/>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3" name="Google Shape;603;p26"/>
            <p:cNvSpPr/>
            <p:nvPr/>
          </p:nvSpPr>
          <p:spPr>
            <a:xfrm>
              <a:off x="2771521" y="1261109"/>
              <a:ext cx="1491615" cy="227329"/>
            </a:xfrm>
            <a:custGeom>
              <a:avLst/>
              <a:gdLst/>
              <a:ahLst/>
              <a:cxnLst/>
              <a:rect l="l" t="t" r="r" b="b"/>
              <a:pathLst>
                <a:path w="1491614" h="227330" extrusionOk="0">
                  <a:moveTo>
                    <a:pt x="38100" y="12966"/>
                  </a:moveTo>
                  <a:lnTo>
                    <a:pt x="35052" y="12966"/>
                  </a:lnTo>
                  <a:lnTo>
                    <a:pt x="32004" y="12966"/>
                  </a:lnTo>
                  <a:lnTo>
                    <a:pt x="31242" y="12966"/>
                  </a:lnTo>
                  <a:lnTo>
                    <a:pt x="31242" y="0"/>
                  </a:lnTo>
                  <a:lnTo>
                    <a:pt x="5334" y="0"/>
                  </a:lnTo>
                  <a:lnTo>
                    <a:pt x="5334" y="12966"/>
                  </a:lnTo>
                  <a:lnTo>
                    <a:pt x="4572" y="12966"/>
                  </a:lnTo>
                  <a:lnTo>
                    <a:pt x="1524" y="12966"/>
                  </a:lnTo>
                  <a:lnTo>
                    <a:pt x="0" y="12966"/>
                  </a:lnTo>
                  <a:lnTo>
                    <a:pt x="0" y="32766"/>
                  </a:lnTo>
                  <a:lnTo>
                    <a:pt x="1524" y="32766"/>
                  </a:lnTo>
                  <a:lnTo>
                    <a:pt x="4572" y="32766"/>
                  </a:lnTo>
                  <a:lnTo>
                    <a:pt x="5334" y="32766"/>
                  </a:lnTo>
                  <a:lnTo>
                    <a:pt x="5334" y="44196"/>
                  </a:lnTo>
                  <a:lnTo>
                    <a:pt x="31242" y="44196"/>
                  </a:lnTo>
                  <a:lnTo>
                    <a:pt x="31242" y="32766"/>
                  </a:lnTo>
                  <a:lnTo>
                    <a:pt x="32004" y="32766"/>
                  </a:lnTo>
                  <a:lnTo>
                    <a:pt x="35052" y="32766"/>
                  </a:lnTo>
                  <a:lnTo>
                    <a:pt x="38100" y="32766"/>
                  </a:lnTo>
                  <a:lnTo>
                    <a:pt x="38100" y="12966"/>
                  </a:lnTo>
                  <a:close/>
                </a:path>
                <a:path w="1491614" h="227330" extrusionOk="0">
                  <a:moveTo>
                    <a:pt x="1491348" y="182880"/>
                  </a:moveTo>
                  <a:lnTo>
                    <a:pt x="1471549" y="182880"/>
                  </a:lnTo>
                  <a:lnTo>
                    <a:pt x="1471549" y="227076"/>
                  </a:lnTo>
                  <a:lnTo>
                    <a:pt x="1491348" y="227076"/>
                  </a:lnTo>
                  <a:lnTo>
                    <a:pt x="1491348" y="18288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4" name="Google Shape;604;p26"/>
            <p:cNvSpPr/>
            <p:nvPr/>
          </p:nvSpPr>
          <p:spPr>
            <a:xfrm>
              <a:off x="4237735" y="1465325"/>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05" name="Google Shape;605;p26"/>
            <p:cNvSpPr/>
            <p:nvPr/>
          </p:nvSpPr>
          <p:spPr>
            <a:xfrm>
              <a:off x="4256024" y="1573529"/>
              <a:ext cx="995680" cy="135890"/>
            </a:xfrm>
            <a:custGeom>
              <a:avLst/>
              <a:gdLst/>
              <a:ahLst/>
              <a:cxnLst/>
              <a:rect l="l" t="t" r="r" b="b"/>
              <a:pathLst>
                <a:path w="995679" h="135889" extrusionOk="0">
                  <a:moveTo>
                    <a:pt x="32004" y="12954"/>
                  </a:moveTo>
                  <a:lnTo>
                    <a:pt x="25133" y="12954"/>
                  </a:lnTo>
                  <a:lnTo>
                    <a:pt x="25133" y="0"/>
                  </a:lnTo>
                  <a:lnTo>
                    <a:pt x="5334" y="0"/>
                  </a:lnTo>
                  <a:lnTo>
                    <a:pt x="5334" y="12954"/>
                  </a:lnTo>
                  <a:lnTo>
                    <a:pt x="0" y="12954"/>
                  </a:lnTo>
                  <a:lnTo>
                    <a:pt x="0" y="32766"/>
                  </a:lnTo>
                  <a:lnTo>
                    <a:pt x="5334" y="32766"/>
                  </a:lnTo>
                  <a:lnTo>
                    <a:pt x="5334" y="45720"/>
                  </a:lnTo>
                  <a:lnTo>
                    <a:pt x="25133" y="45720"/>
                  </a:lnTo>
                  <a:lnTo>
                    <a:pt x="25133" y="32766"/>
                  </a:lnTo>
                  <a:lnTo>
                    <a:pt x="32004" y="32766"/>
                  </a:lnTo>
                  <a:lnTo>
                    <a:pt x="32004" y="12954"/>
                  </a:lnTo>
                  <a:close/>
                </a:path>
                <a:path w="995679" h="135889" extrusionOk="0">
                  <a:moveTo>
                    <a:pt x="515112" y="102870"/>
                  </a:moveTo>
                  <a:lnTo>
                    <a:pt x="508254" y="102870"/>
                  </a:lnTo>
                  <a:lnTo>
                    <a:pt x="508254" y="89916"/>
                  </a:lnTo>
                  <a:lnTo>
                    <a:pt x="488442" y="89916"/>
                  </a:lnTo>
                  <a:lnTo>
                    <a:pt x="488442" y="102870"/>
                  </a:lnTo>
                  <a:lnTo>
                    <a:pt x="483108" y="102870"/>
                  </a:lnTo>
                  <a:lnTo>
                    <a:pt x="483108" y="122682"/>
                  </a:lnTo>
                  <a:lnTo>
                    <a:pt x="488442" y="122682"/>
                  </a:lnTo>
                  <a:lnTo>
                    <a:pt x="488442" y="135636"/>
                  </a:lnTo>
                  <a:lnTo>
                    <a:pt x="508254" y="135636"/>
                  </a:lnTo>
                  <a:lnTo>
                    <a:pt x="508254" y="122682"/>
                  </a:lnTo>
                  <a:lnTo>
                    <a:pt x="515112" y="122682"/>
                  </a:lnTo>
                  <a:lnTo>
                    <a:pt x="515112" y="102870"/>
                  </a:lnTo>
                  <a:close/>
                </a:path>
                <a:path w="995679" h="135889" extrusionOk="0">
                  <a:moveTo>
                    <a:pt x="995172" y="102870"/>
                  </a:moveTo>
                  <a:lnTo>
                    <a:pt x="988314" y="102870"/>
                  </a:lnTo>
                  <a:lnTo>
                    <a:pt x="988314" y="89916"/>
                  </a:lnTo>
                  <a:lnTo>
                    <a:pt x="968502" y="89916"/>
                  </a:lnTo>
                  <a:lnTo>
                    <a:pt x="968502" y="102870"/>
                  </a:lnTo>
                  <a:lnTo>
                    <a:pt x="961644" y="102870"/>
                  </a:lnTo>
                  <a:lnTo>
                    <a:pt x="961644" y="122682"/>
                  </a:lnTo>
                  <a:lnTo>
                    <a:pt x="968502" y="122682"/>
                  </a:lnTo>
                  <a:lnTo>
                    <a:pt x="968502" y="135636"/>
                  </a:lnTo>
                  <a:lnTo>
                    <a:pt x="988314" y="135636"/>
                  </a:lnTo>
                  <a:lnTo>
                    <a:pt x="988314" y="122682"/>
                  </a:lnTo>
                  <a:lnTo>
                    <a:pt x="995172" y="122682"/>
                  </a:lnTo>
                  <a:lnTo>
                    <a:pt x="995172" y="10287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606" name="Google Shape;606;p26"/>
          <p:cNvSpPr txBox="1"/>
          <p:nvPr/>
        </p:nvSpPr>
        <p:spPr>
          <a:xfrm>
            <a:off x="3829643" y="4361566"/>
            <a:ext cx="1102359" cy="493419"/>
          </a:xfrm>
          <a:prstGeom prst="rect">
            <a:avLst/>
          </a:prstGeom>
          <a:noFill/>
          <a:ln>
            <a:noFill/>
          </a:ln>
        </p:spPr>
        <p:txBody>
          <a:bodyPr spcFirstLastPara="1" wrap="square" lIns="0" tIns="87200"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24457">
              <a:spcBef>
                <a:spcPts val="560"/>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607" name="Google Shape;607;p26"/>
          <p:cNvSpPr txBox="1"/>
          <p:nvPr/>
        </p:nvSpPr>
        <p:spPr>
          <a:xfrm rot="-5400000">
            <a:off x="-248187" y="2776381"/>
            <a:ext cx="1688253"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Disease-free survival (%)</a:t>
            </a:r>
            <a:endParaRPr sz="1067">
              <a:solidFill>
                <a:srgbClr val="000000"/>
              </a:solidFill>
              <a:latin typeface="Arial"/>
              <a:ea typeface="Arial"/>
              <a:cs typeface="Arial"/>
              <a:sym typeface="Arial"/>
            </a:endParaRPr>
          </a:p>
        </p:txBody>
      </p:sp>
      <p:sp>
        <p:nvSpPr>
          <p:cNvPr id="608" name="Google Shape;608;p26"/>
          <p:cNvSpPr txBox="1"/>
          <p:nvPr/>
        </p:nvSpPr>
        <p:spPr>
          <a:xfrm>
            <a:off x="714587" y="1276889"/>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609" name="Google Shape;609;p26"/>
          <p:cNvSpPr txBox="1"/>
          <p:nvPr/>
        </p:nvSpPr>
        <p:spPr>
          <a:xfrm>
            <a:off x="792615" y="1878022"/>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610" name="Google Shape;610;p26"/>
          <p:cNvSpPr txBox="1"/>
          <p:nvPr/>
        </p:nvSpPr>
        <p:spPr>
          <a:xfrm>
            <a:off x="792615" y="2478986"/>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611" name="Google Shape;611;p26"/>
          <p:cNvSpPr txBox="1"/>
          <p:nvPr/>
        </p:nvSpPr>
        <p:spPr>
          <a:xfrm>
            <a:off x="792615" y="3080119"/>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612" name="Google Shape;612;p26"/>
          <p:cNvSpPr txBox="1"/>
          <p:nvPr/>
        </p:nvSpPr>
        <p:spPr>
          <a:xfrm>
            <a:off x="792615" y="3681253"/>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613" name="Google Shape;613;p26"/>
          <p:cNvSpPr txBox="1"/>
          <p:nvPr/>
        </p:nvSpPr>
        <p:spPr>
          <a:xfrm>
            <a:off x="869018" y="4282215"/>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cxnSp>
        <p:nvCxnSpPr>
          <p:cNvPr id="2" name="Straight Arrow Connector 1">
            <a:extLst>
              <a:ext uri="{FF2B5EF4-FFF2-40B4-BE49-F238E27FC236}">
                <a16:creationId xmlns:a16="http://schemas.microsoft.com/office/drawing/2014/main" id="{07C0693F-DB69-1876-4EDD-4DBE7AC2C2EE}"/>
              </a:ext>
            </a:extLst>
          </p:cNvPr>
          <p:cNvCxnSpPr/>
          <p:nvPr/>
        </p:nvCxnSpPr>
        <p:spPr>
          <a:xfrm flipH="1" flipV="1">
            <a:off x="5446945" y="2901132"/>
            <a:ext cx="3143377" cy="197738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FBB776-22AE-098F-BE30-1506FBFD3ABD}"/>
              </a:ext>
            </a:extLst>
          </p:cNvPr>
          <p:cNvSpPr txBox="1"/>
          <p:nvPr/>
        </p:nvSpPr>
        <p:spPr>
          <a:xfrm>
            <a:off x="8590322" y="4878513"/>
            <a:ext cx="2220432" cy="830997"/>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1600" b="1">
                <a:latin typeface="Arial" panose="020B0604020202020204" pitchFamily="34" charset="0"/>
                <a:cs typeface="Arial" panose="020B0604020202020204" pitchFamily="34" charset="0"/>
              </a:rPr>
              <a:t>Nearly 50% have had </a:t>
            </a:r>
          </a:p>
          <a:p>
            <a:r>
              <a:rPr lang="en-US" sz="1600" b="1">
                <a:latin typeface="Arial" panose="020B0604020202020204" pitchFamily="34" charset="0"/>
                <a:cs typeface="Arial" panose="020B0604020202020204" pitchFamily="34" charset="0"/>
              </a:rPr>
              <a:t>recurrence or death by year 3</a:t>
            </a:r>
          </a:p>
        </p:txBody>
      </p:sp>
      <p:sp>
        <p:nvSpPr>
          <p:cNvPr id="4" name="Footer Placeholder 3">
            <a:extLst>
              <a:ext uri="{FF2B5EF4-FFF2-40B4-BE49-F238E27FC236}">
                <a16:creationId xmlns:a16="http://schemas.microsoft.com/office/drawing/2014/main" id="{D7770C31-BE6F-B70B-77F1-875D80E64CB2}"/>
              </a:ext>
            </a:extLst>
          </p:cNvPr>
          <p:cNvSpPr>
            <a:spLocks noGrp="1"/>
          </p:cNvSpPr>
          <p:nvPr>
            <p:ph type="ftr" sz="quarter" idx="10"/>
          </p:nvPr>
        </p:nvSpPr>
        <p:spPr/>
        <p:txBody>
          <a:bodyPr/>
          <a:lstStyle/>
          <a:p>
            <a:pPr marR="40639">
              <a:buClr>
                <a:srgbClr val="000000"/>
              </a:buClr>
              <a:buSzPts val="700"/>
            </a:pPr>
            <a:r>
              <a:rPr lang="en-US" sz="900">
                <a:solidFill>
                  <a:schemeClr val="dk1"/>
                </a:solidFill>
                <a:latin typeface="Arial"/>
                <a:ea typeface="Arial"/>
                <a:cs typeface="Arial"/>
                <a:sym typeface="Arial"/>
              </a:rPr>
              <a:t>Data cutoff: June 26, 2023; time from last patient in to data cutoff was ≈18 months.</a:t>
            </a:r>
          </a:p>
          <a:p>
            <a:pPr marR="40639">
              <a:buClr>
                <a:srgbClr val="000000"/>
              </a:buClr>
              <a:buSzPts val="700"/>
            </a:pPr>
            <a:r>
              <a:rPr lang="en-US" sz="900">
                <a:solidFill>
                  <a:schemeClr val="dk1"/>
                </a:solidFill>
                <a:latin typeface="Arial"/>
                <a:ea typeface="Arial"/>
                <a:cs typeface="Arial"/>
                <a:sym typeface="Arial"/>
              </a:rPr>
              <a:t>*Per UICC/AJCC 7th</a:t>
            </a:r>
            <a:r>
              <a:rPr lang="en-US" sz="900" baseline="30000">
                <a:solidFill>
                  <a:schemeClr val="dk1"/>
                </a:solidFill>
                <a:latin typeface="Arial"/>
                <a:ea typeface="Arial"/>
                <a:cs typeface="Arial"/>
                <a:sym typeface="Arial"/>
              </a:rPr>
              <a:t> </a:t>
            </a:r>
            <a:r>
              <a:rPr lang="en-US" sz="900">
                <a:solidFill>
                  <a:schemeClr val="dk1"/>
                </a:solidFill>
                <a:latin typeface="Arial"/>
                <a:ea typeface="Arial"/>
                <a:cs typeface="Arial"/>
                <a:sym typeface="Arial"/>
              </a:rPr>
              <a:t>edition. </a:t>
            </a:r>
            <a:r>
              <a:rPr lang="en-US" sz="900" baseline="30000">
                <a:solidFill>
                  <a:schemeClr val="dk1"/>
                </a:solidFill>
                <a:latin typeface="Arial"/>
                <a:ea typeface="Arial"/>
                <a:cs typeface="Arial"/>
                <a:sym typeface="Arial"/>
              </a:rPr>
              <a:t>†</a:t>
            </a:r>
            <a:r>
              <a:rPr lang="en-US" sz="900">
                <a:solidFill>
                  <a:schemeClr val="dk1"/>
                </a:solidFill>
                <a:latin typeface="Arial"/>
                <a:ea typeface="Arial"/>
                <a:cs typeface="Arial"/>
                <a:sym typeface="Arial"/>
              </a:rPr>
              <a:t>Stratified log rank; DFS was defined as the time from randomization to the first documented recurrence of disease or new primary NSCLC as determined by the investigator or death from any cause, whichever occurs first.</a:t>
            </a:r>
          </a:p>
          <a:p>
            <a:pPr marR="40639">
              <a:buClr>
                <a:srgbClr val="000000"/>
              </a:buClr>
              <a:buSzPts val="700"/>
            </a:pP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 NE, not established; NSCLC, non-small cell lung cancer; UICC/AJCC, International Union Against Cancer/American Joint Committee on Cancer.</a:t>
            </a:r>
          </a:p>
          <a:p>
            <a:pPr marR="40639">
              <a:buClr>
                <a:srgbClr val="000000"/>
              </a:buClr>
              <a:buSzPts val="700"/>
            </a:pP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lang="en-US" sz="9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a:solidFill>
                  <a:schemeClr val="tx1"/>
                </a:solidFill>
                <a:latin typeface="Arial" charset="0"/>
                <a:ea typeface="ＭＳ Ｐゴシック" charset="0"/>
              </a:rPr>
              <a:t>This slide deck in its original and unaltered format is for educational purposes and is current as of December 2024.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conditions and possible contraindications </a:t>
            </a:r>
            <a:r>
              <a:rPr lang="en-US" altLang="ja-JP" sz="1799">
                <a:latin typeface="Arial" charset="0"/>
                <a:ea typeface="ＭＳ Ｐゴシック" charset="0"/>
              </a:rPr>
              <a:t>and/or</a:t>
            </a:r>
            <a:r>
              <a:rPr lang="en-US" altLang="ja-JP" sz="1799">
                <a:solidFill>
                  <a:schemeClr val="tx1"/>
                </a:solidFill>
                <a:latin typeface="Arial" charset="0"/>
                <a:ea typeface="ＭＳ Ｐゴシック" charset="0"/>
              </a:rPr>
              <a:t> dangers in use, review of any applicable manufacturer</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s product information, and comparison with recommendations of other authorities.</a:t>
            </a:r>
            <a:endParaRPr lang="en-US" sz="1799">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29"/>
          <p:cNvSpPr txBox="1">
            <a:spLocks noGrp="1"/>
          </p:cNvSpPr>
          <p:nvPr>
            <p:ph type="title"/>
          </p:nvPr>
        </p:nvSpPr>
        <p:spPr>
          <a:xfrm>
            <a:off x="792615" y="121202"/>
            <a:ext cx="11123911" cy="1068604"/>
          </a:xfrm>
          <a:prstGeom prst="rect">
            <a:avLst/>
          </a:prstGeom>
          <a:noFill/>
          <a:ln>
            <a:noFill/>
          </a:ln>
        </p:spPr>
        <p:txBody>
          <a:bodyPr spcFirstLastPara="1" vert="horz" wrap="square" lIns="0" tIns="0" rIns="0" bIns="0" rtlCol="0" anchor="ctr" anchorCtr="0">
            <a:noAutofit/>
          </a:bodyPr>
          <a:lstStyle/>
          <a:p>
            <a:r>
              <a:rPr lang="en-US" sz="3200">
                <a:latin typeface="Arial"/>
                <a:ea typeface="Arial"/>
                <a:cs typeface="Arial"/>
                <a:sym typeface="Arial"/>
              </a:rPr>
              <a:t>Primary Endpoint: Disease-Free Survival, ITT (Stage IB-IIIA)*</a:t>
            </a:r>
            <a:endParaRPr>
              <a:latin typeface="Arial"/>
              <a:ea typeface="Arial"/>
              <a:cs typeface="Arial"/>
              <a:sym typeface="Arial"/>
            </a:endParaRPr>
          </a:p>
        </p:txBody>
      </p:sp>
      <p:sp>
        <p:nvSpPr>
          <p:cNvPr id="620" name="Google Shape;620;p29"/>
          <p:cNvSpPr txBox="1"/>
          <p:nvPr/>
        </p:nvSpPr>
        <p:spPr>
          <a:xfrm>
            <a:off x="350100" y="5606806"/>
            <a:ext cx="8048743"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27.8 months; chemotherapy, 28.4 months</a:t>
            </a:r>
            <a:endParaRPr sz="1600">
              <a:solidFill>
                <a:schemeClr val="dk1"/>
              </a:solidFill>
              <a:latin typeface="Arial"/>
              <a:ea typeface="Arial"/>
              <a:cs typeface="Arial"/>
              <a:sym typeface="Arial"/>
            </a:endParaRPr>
          </a:p>
        </p:txBody>
      </p:sp>
      <p:graphicFrame>
        <p:nvGraphicFramePr>
          <p:cNvPr id="621" name="Google Shape;621;p29"/>
          <p:cNvGraphicFramePr/>
          <p:nvPr>
            <p:extLst>
              <p:ext uri="{D42A27DB-BD31-4B8C-83A1-F6EECF244321}">
                <p14:modId xmlns:p14="http://schemas.microsoft.com/office/powerpoint/2010/main" val="668187379"/>
              </p:ext>
            </p:extLst>
          </p:nvPr>
        </p:nvGraphicFramePr>
        <p:xfrm>
          <a:off x="7969249" y="1684532"/>
          <a:ext cx="3992866" cy="2248119"/>
        </p:xfrm>
        <a:graphic>
          <a:graphicData uri="http://schemas.openxmlformats.org/drawingml/2006/table">
            <a:tbl>
              <a:tblPr firstRow="1" bandRow="1">
                <a:tableStyleId>{B301B821-A1FF-4177-AEE7-76D212191A09}</a:tableStyleId>
              </a:tblPr>
              <a:tblGrid>
                <a:gridCol w="1281000">
                  <a:extLst>
                    <a:ext uri="{9D8B030D-6E8A-4147-A177-3AD203B41FA5}">
                      <a16:colId xmlns:a16="http://schemas.microsoft.com/office/drawing/2014/main" val="20000"/>
                    </a:ext>
                  </a:extLst>
                </a:gridCol>
                <a:gridCol w="1337733">
                  <a:extLst>
                    <a:ext uri="{9D8B030D-6E8A-4147-A177-3AD203B41FA5}">
                      <a16:colId xmlns:a16="http://schemas.microsoft.com/office/drawing/2014/main" val="20001"/>
                    </a:ext>
                  </a:extLst>
                </a:gridCol>
                <a:gridCol w="1374133">
                  <a:extLst>
                    <a:ext uri="{9D8B030D-6E8A-4147-A177-3AD203B41FA5}">
                      <a16:colId xmlns:a16="http://schemas.microsoft.com/office/drawing/2014/main" val="20002"/>
                    </a:ext>
                  </a:extLst>
                </a:gridCol>
              </a:tblGrid>
              <a:tr h="468359">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294640" marR="252095" lvl="0" indent="-33655" algn="ctr" rtl="0">
                        <a:lnSpc>
                          <a:spcPct val="114399"/>
                        </a:lnSpc>
                        <a:spcBef>
                          <a:spcPts val="0"/>
                        </a:spcBef>
                        <a:spcAft>
                          <a:spcPts val="0"/>
                        </a:spcAft>
                        <a:buClr>
                          <a:srgbClr val="000000"/>
                        </a:buClr>
                        <a:buSzPts val="900"/>
                        <a:buFont typeface="Arial"/>
                        <a:buNone/>
                      </a:pPr>
                      <a:r>
                        <a:rPr lang="en-US" sz="1200" b="1" u="none" strike="noStrike" cap="none" err="1">
                          <a:solidFill>
                            <a:srgbClr val="FFFFFF"/>
                          </a:solidFill>
                          <a:latin typeface="Arial" panose="020B0604020202020204" pitchFamily="34" charset="0"/>
                          <a:cs typeface="Arial" panose="020B0604020202020204" pitchFamily="34" charset="0"/>
                          <a:sym typeface="Arial"/>
                        </a:rPr>
                        <a:t>Alectinib</a:t>
                      </a:r>
                      <a:r>
                        <a:rPr lang="en-US" sz="1200" b="1" u="none" strike="noStrike" cap="none">
                          <a:solidFill>
                            <a:srgbClr val="FFFFFF"/>
                          </a:solidFill>
                          <a:latin typeface="Arial" panose="020B0604020202020204" pitchFamily="34" charset="0"/>
                          <a:cs typeface="Arial" panose="020B0604020202020204" pitchFamily="34" charset="0"/>
                          <a:sym typeface="Arial"/>
                        </a:rPr>
                        <a:t> (n=130)</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07975" marR="103504" lvl="0" indent="-190500" algn="ctr" rtl="0">
                        <a:lnSpc>
                          <a:spcPct val="114399"/>
                        </a:lnSpc>
                        <a:spcBef>
                          <a:spcPts val="0"/>
                        </a:spcBef>
                        <a:spcAft>
                          <a:spcPts val="0"/>
                        </a:spcAft>
                        <a:buClr>
                          <a:srgbClr val="000000"/>
                        </a:buClr>
                        <a:buSzPts val="900"/>
                        <a:buFont typeface="Arial"/>
                        <a:buNone/>
                      </a:pPr>
                      <a:r>
                        <a:rPr lang="en-US" sz="1200" b="1" u="none" strike="noStrike" cap="none">
                          <a:solidFill>
                            <a:srgbClr val="FFFFFF"/>
                          </a:solidFill>
                          <a:latin typeface="Arial" panose="020B0604020202020204" pitchFamily="34" charset="0"/>
                          <a:cs typeface="Arial" panose="020B0604020202020204" pitchFamily="34" charset="0"/>
                          <a:sym typeface="Arial"/>
                        </a:rPr>
                        <a:t>Chemotherapy (n=127)</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86167">
                <a:tc>
                  <a:txBody>
                    <a:bodyPr/>
                    <a:lstStyle/>
                    <a:p>
                      <a:pPr marL="36195"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Patients with event</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1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15 (12%)</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50 (39%)</a:t>
                      </a:r>
                      <a:endParaRPr sz="1100" u="none" strike="noStrike" cap="none">
                        <a:latin typeface="Arial" panose="020B0604020202020204" pitchFamily="34" charset="0"/>
                        <a:ea typeface="Arial"/>
                        <a:cs typeface="Arial" panose="020B0604020202020204" pitchFamily="34" charset="0"/>
                        <a:sym typeface="Arial"/>
                      </a:endParaRPr>
                    </a:p>
                  </a:txBody>
                  <a:tcPr marL="0" marR="0" marT="1041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86267">
                <a:tc>
                  <a:txBody>
                    <a:bodyPr/>
                    <a:lstStyle/>
                    <a:p>
                      <a:pPr marL="121920"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Death</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cs typeface="Arial" panose="020B0604020202020204" pitchFamily="34" charset="0"/>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27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a:t>
                      </a:r>
                      <a:endParaRPr sz="1900" u="none" strike="noStrike" cap="none">
                        <a:latin typeface="Arial" panose="020B0604020202020204" pitchFamily="34" charset="0"/>
                        <a:cs typeface="Arial" panose="020B0604020202020204" pitchFamily="34" charset="0"/>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5333">
                <a:tc>
                  <a:txBody>
                    <a:bodyPr/>
                    <a:lstStyle/>
                    <a:p>
                      <a:pPr marL="121920" marR="0" lvl="0" indent="0" algn="l"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Recurrence</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175"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15</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49</a:t>
                      </a:r>
                      <a:endParaRPr sz="1100" u="none" strike="noStrike" cap="none">
                        <a:latin typeface="Arial" panose="020B0604020202020204" pitchFamily="34" charset="0"/>
                        <a:ea typeface="Arial"/>
                        <a:cs typeface="Arial" panose="020B0604020202020204" pitchFamily="34" charset="0"/>
                        <a:sym typeface="Arial"/>
                      </a:endParaRPr>
                    </a:p>
                  </a:txBody>
                  <a:tcPr marL="0" marR="0" marT="50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484267">
                <a:tc>
                  <a:txBody>
                    <a:bodyPr/>
                    <a:lstStyle/>
                    <a:p>
                      <a:pPr marL="36195" marR="0" lvl="0" indent="0" algn="l"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Median DFS,</a:t>
                      </a:r>
                    </a:p>
                    <a:p>
                      <a:pPr marL="36195" marR="0" lvl="0" indent="0" algn="l" rtl="0">
                        <a:lnSpc>
                          <a:spcPct val="114874"/>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months (95% CI)</a:t>
                      </a: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Not reached</a:t>
                      </a:r>
                      <a:endParaRPr sz="1100" u="none" strike="noStrike" cap="none">
                        <a:latin typeface="Arial" panose="020B0604020202020204" pitchFamily="34" charset="0"/>
                        <a:ea typeface="Arial"/>
                        <a:cs typeface="Arial" panose="020B0604020202020204" pitchFamily="34" charset="0"/>
                        <a:sym typeface="Arial"/>
                      </a:endParaRP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2540" marR="0" lvl="0" indent="0" algn="ctr" rtl="0">
                        <a:lnSpc>
                          <a:spcPct val="11250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41.3</a:t>
                      </a:r>
                    </a:p>
                    <a:p>
                      <a:pPr marL="3175" marR="0" lvl="0" indent="0" algn="ctr" rtl="0">
                        <a:lnSpc>
                          <a:spcPct val="114874"/>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(28.5, NE)</a:t>
                      </a:r>
                    </a:p>
                  </a:txBody>
                  <a:tcPr marL="0" marR="0" marT="770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286259">
                <a:tc>
                  <a:txBody>
                    <a:bodyPr/>
                    <a:lstStyle/>
                    <a:p>
                      <a:pPr marL="36195" marR="0" lvl="0" indent="0" algn="l" rtl="0">
                        <a:lnSpc>
                          <a:spcPct val="100000"/>
                        </a:lnSpc>
                        <a:spcBef>
                          <a:spcPts val="0"/>
                        </a:spcBef>
                        <a:spcAft>
                          <a:spcPts val="0"/>
                        </a:spcAft>
                        <a:buClr>
                          <a:srgbClr val="000000"/>
                        </a:buClr>
                        <a:buSzPts val="800"/>
                        <a:buFont typeface="Arial"/>
                        <a:buNone/>
                      </a:pPr>
                      <a:r>
                        <a:rPr lang="en-US" sz="1100" b="1" u="none" strike="noStrike" cap="none">
                          <a:latin typeface="Arial" panose="020B0604020202020204" pitchFamily="34" charset="0"/>
                          <a:cs typeface="Arial" panose="020B0604020202020204" pitchFamily="34" charset="0"/>
                          <a:sym typeface="Arial"/>
                        </a:rPr>
                        <a:t>DFS HR</a:t>
                      </a:r>
                      <a:endParaRPr sz="1100" u="none" strike="noStrike" cap="none">
                        <a:latin typeface="Arial" panose="020B0604020202020204" pitchFamily="34" charset="0"/>
                        <a:ea typeface="Arial"/>
                        <a:cs typeface="Arial" panose="020B0604020202020204" pitchFamily="34" charset="0"/>
                        <a:sym typeface="Arial"/>
                      </a:endParaRPr>
                    </a:p>
                  </a:txBody>
                  <a:tcPr marL="0" marR="0" marT="84667"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560070" marR="0" lvl="0" indent="0" algn="l" rtl="0">
                        <a:lnSpc>
                          <a:spcPct val="115000"/>
                        </a:lnSpc>
                        <a:spcBef>
                          <a:spcPts val="0"/>
                        </a:spcBef>
                        <a:spcAft>
                          <a:spcPts val="0"/>
                        </a:spcAft>
                        <a:buClr>
                          <a:srgbClr val="000000"/>
                        </a:buClr>
                        <a:buSzPts val="1200"/>
                        <a:buFont typeface="Arial"/>
                        <a:buNone/>
                      </a:pPr>
                      <a:r>
                        <a:rPr lang="en-US" sz="1600" b="1" u="none" strike="noStrike" cap="none">
                          <a:latin typeface="Arial" panose="020B0604020202020204" pitchFamily="34" charset="0"/>
                          <a:cs typeface="Arial" panose="020B0604020202020204" pitchFamily="34" charset="0"/>
                          <a:sym typeface="Arial"/>
                        </a:rPr>
                        <a:t>0.24 </a:t>
                      </a:r>
                      <a:r>
                        <a:rPr lang="en-US" sz="1200" u="none" strike="noStrike" cap="none">
                          <a:latin typeface="Arial" panose="020B0604020202020204" pitchFamily="34" charset="0"/>
                          <a:cs typeface="Arial" panose="020B0604020202020204" pitchFamily="34" charset="0"/>
                          <a:sym typeface="Arial"/>
                        </a:rPr>
                        <a:t>(0.13, 0.43)</a:t>
                      </a:r>
                      <a:endParaRPr sz="1200" u="none" strike="noStrike" cap="none">
                        <a:latin typeface="Arial" panose="020B0604020202020204" pitchFamily="34" charset="0"/>
                        <a:ea typeface="Arial"/>
                        <a:cs typeface="Arial" panose="020B0604020202020204" pitchFamily="34" charset="0"/>
                        <a:sym typeface="Arial"/>
                      </a:endParaRPr>
                    </a:p>
                  </a:txBody>
                  <a:tcPr marL="0" marR="0" marT="296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51467">
                <a:tc>
                  <a:txBody>
                    <a:bodyPr/>
                    <a:lstStyle/>
                    <a:p>
                      <a:pPr marL="36195" marR="0" lvl="0" indent="0" algn="l" rtl="0">
                        <a:lnSpc>
                          <a:spcPct val="113750"/>
                        </a:lnSpc>
                        <a:spcBef>
                          <a:spcPts val="0"/>
                        </a:spcBef>
                        <a:spcAft>
                          <a:spcPts val="0"/>
                        </a:spcAft>
                        <a:buClr>
                          <a:srgbClr val="000000"/>
                        </a:buClr>
                        <a:buSzPts val="800"/>
                        <a:buFont typeface="Arial"/>
                        <a:buNone/>
                      </a:pPr>
                      <a:r>
                        <a:rPr lang="en-US" sz="1100" u="none" strike="noStrike" cap="none">
                          <a:latin typeface="Arial" panose="020B0604020202020204" pitchFamily="34" charset="0"/>
                          <a:cs typeface="Arial" panose="020B0604020202020204" pitchFamily="34" charset="0"/>
                          <a:sym typeface="Arial"/>
                        </a:rPr>
                        <a:t>(95% CI)</a:t>
                      </a: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254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panose="020B0604020202020204" pitchFamily="34" charset="0"/>
                          <a:cs typeface="Arial" panose="020B0604020202020204" pitchFamily="34" charset="0"/>
                          <a:sym typeface="Arial"/>
                        </a:rPr>
                        <a:t>P</a:t>
                      </a:r>
                      <a:r>
                        <a:rPr lang="en-US" sz="1200" u="none" strike="noStrike" cap="none">
                          <a:latin typeface="Arial" panose="020B0604020202020204" pitchFamily="34" charset="0"/>
                          <a:cs typeface="Arial" panose="020B0604020202020204" pitchFamily="34" charset="0"/>
                          <a:sym typeface="Arial"/>
                        </a:rPr>
                        <a:t>&lt;0.0001</a:t>
                      </a:r>
                      <a:r>
                        <a:rPr lang="en-US" sz="1200" u="none" strike="noStrike" cap="none" baseline="30000">
                          <a:solidFill>
                            <a:schemeClr val="dk1"/>
                          </a:solidFill>
                          <a:latin typeface="Arial" panose="020B0604020202020204" pitchFamily="34" charset="0"/>
                          <a:cs typeface="Arial" panose="020B0604020202020204" pitchFamily="34" charset="0"/>
                          <a:sym typeface="Arial"/>
                        </a:rPr>
                        <a:t>†</a:t>
                      </a:r>
                      <a:endParaRPr sz="1200" u="none" strike="noStrike" cap="none">
                        <a:latin typeface="Arial" panose="020B0604020202020204" pitchFamily="34" charset="0"/>
                        <a:ea typeface="Arial"/>
                        <a:cs typeface="Arial" panose="020B0604020202020204" pitchFamily="34" charset="0"/>
                        <a:sym typeface="Arial"/>
                      </a:endParaRPr>
                    </a:p>
                  </a:txBody>
                  <a:tcPr marL="0" marR="0" marT="2793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622" name="Google Shape;622;p29"/>
          <p:cNvSpPr txBox="1"/>
          <p:nvPr/>
        </p:nvSpPr>
        <p:spPr>
          <a:xfrm>
            <a:off x="8737679" y="4435147"/>
            <a:ext cx="2716612" cy="1169551"/>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91440" rIns="0" bIns="91440" anchor="t" anchorCtr="0">
            <a:spAutoFit/>
          </a:bodyPr>
          <a:lstStyle/>
          <a:p>
            <a:pPr marL="191342" marR="289553">
              <a:spcBef>
                <a:spcPts val="7"/>
              </a:spcBef>
              <a:buClr>
                <a:srgbClr val="000000"/>
              </a:buClr>
              <a:buSzPts val="1050"/>
            </a:pPr>
            <a:r>
              <a:rPr lang="en-US" sz="1600" b="1">
                <a:solidFill>
                  <a:schemeClr val="bg1"/>
                </a:solidFill>
                <a:latin typeface="Arial"/>
                <a:ea typeface="Arial"/>
                <a:cs typeface="Arial"/>
                <a:sym typeface="Arial"/>
              </a:rPr>
              <a:t>At the data cutoff, OS data were immature, with only 6 (2.3%) OS events reported</a:t>
            </a:r>
            <a:r>
              <a:rPr lang="en-US" sz="1600" b="1" baseline="30000">
                <a:solidFill>
                  <a:schemeClr val="bg1"/>
                </a:solidFill>
                <a:latin typeface="Arial"/>
                <a:ea typeface="Arial"/>
                <a:cs typeface="Arial"/>
                <a:sym typeface="Arial"/>
              </a:rPr>
              <a:t>‡</a:t>
            </a:r>
            <a:endParaRPr sz="1600" b="1" baseline="30000">
              <a:solidFill>
                <a:schemeClr val="bg1"/>
              </a:solidFill>
              <a:latin typeface="Arial"/>
              <a:ea typeface="Arial"/>
              <a:cs typeface="Arial"/>
              <a:sym typeface="Arial"/>
            </a:endParaRPr>
          </a:p>
        </p:txBody>
      </p:sp>
      <p:sp>
        <p:nvSpPr>
          <p:cNvPr id="623" name="Google Shape;623;p29"/>
          <p:cNvSpPr txBox="1"/>
          <p:nvPr/>
        </p:nvSpPr>
        <p:spPr>
          <a:xfrm>
            <a:off x="1370157" y="6094748"/>
            <a:ext cx="10591958" cy="754888"/>
          </a:xfrm>
          <a:prstGeom prst="rect">
            <a:avLst/>
          </a:prstGeom>
          <a:noFill/>
          <a:ln>
            <a:noFill/>
          </a:ln>
        </p:spPr>
        <p:txBody>
          <a:bodyPr spcFirstLastPara="1" wrap="square" lIns="0" tIns="16067" rIns="0" bIns="0" anchor="t" anchorCtr="0">
            <a:spAutoFit/>
          </a:bodyPr>
          <a:lstStyle/>
          <a:p>
            <a:pPr marR="43178">
              <a:buClr>
                <a:srgbClr val="000000"/>
              </a:buClr>
              <a:buSzPts val="700"/>
            </a:pPr>
            <a:r>
              <a:rPr lang="en-US" sz="800">
                <a:solidFill>
                  <a:schemeClr val="dk1"/>
                </a:solidFill>
                <a:latin typeface="Arial"/>
                <a:ea typeface="Arial"/>
                <a:cs typeface="Arial"/>
                <a:sym typeface="Arial"/>
              </a:rPr>
              <a:t>Data cutoff: June 26, 2023; time from last patient in to data cutoff was ≈18 months.</a:t>
            </a:r>
          </a:p>
          <a:p>
            <a:pPr marR="40639" lvl="0">
              <a:buClr>
                <a:srgbClr val="000000"/>
              </a:buClr>
              <a:buSzPts val="700"/>
              <a:defRPr/>
            </a:pPr>
            <a:r>
              <a:rPr lang="en-US" sz="800">
                <a:solidFill>
                  <a:schemeClr val="dk1"/>
                </a:solidFill>
                <a:latin typeface="Arial"/>
                <a:ea typeface="Arial"/>
                <a:cs typeface="Arial"/>
                <a:sym typeface="Arial"/>
              </a:rPr>
              <a:t>*Per UICC/AJCC 7th</a:t>
            </a:r>
            <a:r>
              <a:rPr lang="en-US" sz="800" baseline="30000">
                <a:solidFill>
                  <a:schemeClr val="dk1"/>
                </a:solidFill>
                <a:latin typeface="Arial"/>
                <a:ea typeface="Arial"/>
                <a:cs typeface="Arial"/>
                <a:sym typeface="Arial"/>
              </a:rPr>
              <a:t> </a:t>
            </a:r>
            <a:r>
              <a:rPr lang="en-US" sz="800">
                <a:solidFill>
                  <a:schemeClr val="dk1"/>
                </a:solidFill>
                <a:latin typeface="Arial"/>
                <a:ea typeface="Arial"/>
                <a:cs typeface="Arial"/>
                <a:sym typeface="Arial"/>
              </a:rPr>
              <a:t>edition. </a:t>
            </a:r>
            <a:r>
              <a:rPr lang="en-US" sz="800" baseline="30000">
                <a:solidFill>
                  <a:schemeClr val="dk1"/>
                </a:solidFill>
                <a:latin typeface="Arial"/>
                <a:ea typeface="Arial"/>
                <a:cs typeface="Arial"/>
                <a:sym typeface="Arial"/>
              </a:rPr>
              <a:t>†</a:t>
            </a:r>
            <a:r>
              <a:rPr lang="en-US" sz="800">
                <a:solidFill>
                  <a:schemeClr val="dk1"/>
                </a:solidFill>
                <a:latin typeface="Arial"/>
                <a:ea typeface="Arial"/>
                <a:cs typeface="Arial"/>
                <a:sym typeface="Arial"/>
              </a:rPr>
              <a:t>Stratified log rank. </a:t>
            </a:r>
            <a:r>
              <a:rPr lang="en-US" sz="800" baseline="30000">
                <a:solidFill>
                  <a:schemeClr val="dk1"/>
                </a:solidFill>
                <a:latin typeface="Arial"/>
                <a:ea typeface="Arial"/>
                <a:cs typeface="Arial"/>
                <a:sym typeface="Arial"/>
              </a:rPr>
              <a:t>‡</a:t>
            </a:r>
            <a:r>
              <a:rPr lang="en-US" sz="800">
                <a:solidFill>
                  <a:schemeClr val="dk1"/>
                </a:solidFill>
                <a:latin typeface="Arial"/>
                <a:ea typeface="Arial"/>
                <a:cs typeface="Arial"/>
                <a:sym typeface="Arial"/>
              </a:rPr>
              <a:t>2 events in the </a:t>
            </a:r>
            <a:r>
              <a:rPr lang="en-US" sz="800" err="1">
                <a:solidFill>
                  <a:schemeClr val="dk1"/>
                </a:solidFill>
                <a:latin typeface="Arial"/>
                <a:ea typeface="Arial"/>
                <a:cs typeface="Arial"/>
                <a:sym typeface="Arial"/>
              </a:rPr>
              <a:t>alectinib</a:t>
            </a:r>
            <a:r>
              <a:rPr lang="en-US" sz="800">
                <a:solidFill>
                  <a:schemeClr val="dk1"/>
                </a:solidFill>
                <a:latin typeface="Arial"/>
                <a:ea typeface="Arial"/>
                <a:cs typeface="Arial"/>
                <a:sym typeface="Arial"/>
              </a:rPr>
              <a:t> arm, 4 events in the chemo arm; one additional patient in the chemo arm died but was censored due to incomplete date of death recorded. DFS was defined as the time from randomization to the first documented recurrence of disease or new primary NSCLC as determined by the investigator or death from any cause, whichever occurs first. </a:t>
            </a:r>
            <a:br>
              <a:rPr lang="en-US" sz="800">
                <a:solidFill>
                  <a:schemeClr val="dk1"/>
                </a:solidFill>
                <a:latin typeface="Arial"/>
                <a:ea typeface="Arial"/>
                <a:cs typeface="Arial"/>
                <a:sym typeface="Arial"/>
              </a:rPr>
            </a:b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 </a:t>
            </a:r>
            <a:r>
              <a:rPr lang="en-US" sz="800">
                <a:solidFill>
                  <a:schemeClr val="dk1"/>
                </a:solidFill>
                <a:latin typeface="Arial"/>
                <a:ea typeface="Arial"/>
                <a:cs typeface="Arial"/>
                <a:sym typeface="Arial"/>
              </a:rPr>
              <a:t>ITT, intent to treat; </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NE, not established; NSCLC, non-small cell lung cancer;  </a:t>
            </a:r>
            <a:r>
              <a:rPr lang="en-US" sz="800">
                <a:solidFill>
                  <a:schemeClr val="dk1"/>
                </a:solidFill>
                <a:latin typeface="Arial"/>
                <a:ea typeface="Arial"/>
                <a:cs typeface="Arial"/>
                <a:sym typeface="Arial"/>
              </a:rPr>
              <a:t>OS, overall survival; </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UICC/AJCC, International Union Against Cancer/American Joint Committee on Cancer</a:t>
            </a:r>
            <a:r>
              <a:rPr lang="en-US" sz="800">
                <a:solidFill>
                  <a:schemeClr val="dk1"/>
                </a:solidFill>
                <a:latin typeface="Arial"/>
                <a:ea typeface="Arial"/>
                <a:cs typeface="Arial"/>
                <a:sym typeface="Arial"/>
              </a:rPr>
              <a:t>.</a:t>
            </a:r>
            <a:br>
              <a:rPr lang="en-US" sz="800">
                <a:solidFill>
                  <a:schemeClr val="dk1"/>
                </a:solidFill>
                <a:latin typeface="Arial"/>
                <a:ea typeface="Arial"/>
                <a:cs typeface="Arial"/>
                <a:sym typeface="Arial"/>
              </a:rPr>
            </a:b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8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8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800" b="0" i="0" u="none" strike="noStrike" kern="1200" cap="none" spc="0" normalizeH="0" baseline="0" noProof="0">
              <a:ln>
                <a:noFill/>
              </a:ln>
              <a:solidFill>
                <a:srgbClr val="3A3A3A"/>
              </a:solidFill>
              <a:effectLst/>
              <a:uLnTx/>
              <a:uFillTx/>
              <a:latin typeface="Arial"/>
              <a:ea typeface="Arial"/>
              <a:cs typeface="Arial"/>
              <a:sym typeface="Arial"/>
            </a:endParaRPr>
          </a:p>
          <a:p>
            <a:pPr marR="40639">
              <a:buClr>
                <a:srgbClr val="000000"/>
              </a:buClr>
              <a:buSzPts val="700"/>
            </a:pPr>
            <a:endParaRPr lang="en-US" sz="800">
              <a:solidFill>
                <a:schemeClr val="dk1"/>
              </a:solidFill>
              <a:latin typeface="Arial"/>
              <a:ea typeface="Arial"/>
              <a:cs typeface="Arial"/>
              <a:sym typeface="Arial"/>
            </a:endParaRPr>
          </a:p>
        </p:txBody>
      </p:sp>
      <p:sp>
        <p:nvSpPr>
          <p:cNvPr id="624" name="Google Shape;624;p29"/>
          <p:cNvSpPr/>
          <p:nvPr/>
        </p:nvSpPr>
        <p:spPr>
          <a:xfrm>
            <a:off x="470918" y="1330419"/>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625" name="Google Shape;625;p29"/>
          <p:cNvGrpSpPr/>
          <p:nvPr/>
        </p:nvGrpSpPr>
        <p:grpSpPr>
          <a:xfrm>
            <a:off x="1014984" y="1376648"/>
            <a:ext cx="6756569" cy="3024293"/>
            <a:chOff x="761237" y="1122426"/>
            <a:chExt cx="5067427" cy="2268220"/>
          </a:xfrm>
        </p:grpSpPr>
        <p:sp>
          <p:nvSpPr>
            <p:cNvPr id="626" name="Google Shape;626;p29"/>
            <p:cNvSpPr/>
            <p:nvPr/>
          </p:nvSpPr>
          <p:spPr>
            <a:xfrm>
              <a:off x="790955" y="1283208"/>
              <a:ext cx="4949190" cy="2106930"/>
            </a:xfrm>
            <a:custGeom>
              <a:avLst/>
              <a:gdLst/>
              <a:ahLst/>
              <a:cxnLst/>
              <a:rect l="l" t="t" r="r" b="b"/>
              <a:pathLst>
                <a:path w="4949190" h="2106929" extrusionOk="0">
                  <a:moveTo>
                    <a:pt x="4948935" y="1001267"/>
                  </a:moveTo>
                  <a:lnTo>
                    <a:pt x="0" y="973835"/>
                  </a:lnTo>
                </a:path>
                <a:path w="4949190" h="2106929" extrusionOk="0">
                  <a:moveTo>
                    <a:pt x="2153412" y="2106422"/>
                  </a:moveTo>
                  <a:lnTo>
                    <a:pt x="2153412" y="0"/>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7" name="Google Shape;627;p29"/>
            <p:cNvSpPr/>
            <p:nvPr/>
          </p:nvSpPr>
          <p:spPr>
            <a:xfrm>
              <a:off x="803909" y="1145286"/>
              <a:ext cx="5024755" cy="2245360"/>
            </a:xfrm>
            <a:custGeom>
              <a:avLst/>
              <a:gdLst/>
              <a:ahLst/>
              <a:cxnLst/>
              <a:rect l="l" t="t" r="r" b="b"/>
              <a:pathLst>
                <a:path w="5024755" h="2245360" extrusionOk="0">
                  <a:moveTo>
                    <a:pt x="5024628" y="2244852"/>
                  </a:moveTo>
                  <a:lnTo>
                    <a:pt x="2720975" y="2244852"/>
                  </a:lnTo>
                  <a:lnTo>
                    <a:pt x="0" y="2244852"/>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8" name="Google Shape;628;p29"/>
            <p:cNvSpPr/>
            <p:nvPr/>
          </p:nvSpPr>
          <p:spPr>
            <a:xfrm>
              <a:off x="761237" y="1145286"/>
              <a:ext cx="45720" cy="2245360"/>
            </a:xfrm>
            <a:custGeom>
              <a:avLst/>
              <a:gdLst/>
              <a:ahLst/>
              <a:cxnLst/>
              <a:rect l="l" t="t" r="r" b="b"/>
              <a:pathLst>
                <a:path w="45720" h="2245360" extrusionOk="0">
                  <a:moveTo>
                    <a:pt x="45720" y="0"/>
                  </a:moveTo>
                  <a:lnTo>
                    <a:pt x="0" y="0"/>
                  </a:lnTo>
                </a:path>
                <a:path w="45720" h="2245360" extrusionOk="0">
                  <a:moveTo>
                    <a:pt x="45720" y="449579"/>
                  </a:moveTo>
                  <a:lnTo>
                    <a:pt x="0" y="449579"/>
                  </a:lnTo>
                </a:path>
                <a:path w="45720" h="2245360" extrusionOk="0">
                  <a:moveTo>
                    <a:pt x="45720" y="897636"/>
                  </a:moveTo>
                  <a:lnTo>
                    <a:pt x="0" y="897636"/>
                  </a:lnTo>
                </a:path>
                <a:path w="45720" h="2245360" extrusionOk="0">
                  <a:moveTo>
                    <a:pt x="45720" y="1347215"/>
                  </a:moveTo>
                  <a:lnTo>
                    <a:pt x="0" y="1347215"/>
                  </a:lnTo>
                </a:path>
                <a:path w="45720" h="2245360" extrusionOk="0">
                  <a:moveTo>
                    <a:pt x="45720" y="1795271"/>
                  </a:moveTo>
                  <a:lnTo>
                    <a:pt x="0" y="1795271"/>
                  </a:lnTo>
                </a:path>
                <a:path w="45720" h="2245360" extrusionOk="0">
                  <a:moveTo>
                    <a:pt x="45720" y="2244852"/>
                  </a:moveTo>
                  <a:lnTo>
                    <a:pt x="0" y="2244852"/>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29" name="Google Shape;629;p29"/>
            <p:cNvSpPr/>
            <p:nvPr/>
          </p:nvSpPr>
          <p:spPr>
            <a:xfrm>
              <a:off x="5336539" y="1631442"/>
              <a:ext cx="402590" cy="47625"/>
            </a:xfrm>
            <a:custGeom>
              <a:avLst/>
              <a:gdLst/>
              <a:ahLst/>
              <a:cxnLst/>
              <a:rect l="l" t="t" r="r" b="b"/>
              <a:pathLst>
                <a:path w="402589" h="47625" extrusionOk="0">
                  <a:moveTo>
                    <a:pt x="385699" y="0"/>
                  </a:moveTo>
                  <a:lnTo>
                    <a:pt x="385699" y="47244"/>
                  </a:lnTo>
                </a:path>
                <a:path w="402589" h="47625" extrusionOk="0">
                  <a:moveTo>
                    <a:pt x="402463" y="24384"/>
                  </a:moveTo>
                  <a:lnTo>
                    <a:pt x="368935" y="24384"/>
                  </a:lnTo>
                </a:path>
                <a:path w="402589" h="47625" extrusionOk="0">
                  <a:moveTo>
                    <a:pt x="111251" y="0"/>
                  </a:moveTo>
                  <a:lnTo>
                    <a:pt x="111251" y="47244"/>
                  </a:lnTo>
                </a:path>
                <a:path w="402589" h="47625" extrusionOk="0">
                  <a:moveTo>
                    <a:pt x="128015" y="24384"/>
                  </a:moveTo>
                  <a:lnTo>
                    <a:pt x="94487" y="24384"/>
                  </a:lnTo>
                </a:path>
                <a:path w="402589" h="47625" extrusionOk="0">
                  <a:moveTo>
                    <a:pt x="60960" y="0"/>
                  </a:moveTo>
                  <a:lnTo>
                    <a:pt x="60960" y="47244"/>
                  </a:lnTo>
                </a:path>
                <a:path w="402589" h="47625" extrusionOk="0">
                  <a:moveTo>
                    <a:pt x="77724" y="24384"/>
                  </a:moveTo>
                  <a:lnTo>
                    <a:pt x="45720" y="24384"/>
                  </a:lnTo>
                </a:path>
                <a:path w="402589" h="47625" extrusionOk="0">
                  <a:moveTo>
                    <a:pt x="16763" y="0"/>
                  </a:moveTo>
                  <a:lnTo>
                    <a:pt x="16763" y="47244"/>
                  </a:lnTo>
                </a:path>
                <a:path w="402589" h="47625" extrusionOk="0">
                  <a:moveTo>
                    <a:pt x="32004" y="24384"/>
                  </a:moveTo>
                  <a:lnTo>
                    <a:pt x="0" y="24384"/>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0" name="Google Shape;630;p29"/>
            <p:cNvSpPr/>
            <p:nvPr/>
          </p:nvSpPr>
          <p:spPr>
            <a:xfrm>
              <a:off x="4685030" y="1631441"/>
              <a:ext cx="557530" cy="47625"/>
            </a:xfrm>
            <a:custGeom>
              <a:avLst/>
              <a:gdLst/>
              <a:ahLst/>
              <a:cxnLst/>
              <a:rect l="l" t="t" r="r" b="b"/>
              <a:pathLst>
                <a:path w="557529" h="47625" extrusionOk="0">
                  <a:moveTo>
                    <a:pt x="84582" y="14478"/>
                  </a:moveTo>
                  <a:lnTo>
                    <a:pt x="80010" y="14478"/>
                  </a:lnTo>
                  <a:lnTo>
                    <a:pt x="77724" y="14478"/>
                  </a:lnTo>
                  <a:lnTo>
                    <a:pt x="77724" y="0"/>
                  </a:lnTo>
                  <a:lnTo>
                    <a:pt x="22860" y="0"/>
                  </a:lnTo>
                  <a:lnTo>
                    <a:pt x="22860" y="14478"/>
                  </a:lnTo>
                  <a:lnTo>
                    <a:pt x="19812" y="14478"/>
                  </a:lnTo>
                  <a:lnTo>
                    <a:pt x="19812" y="0"/>
                  </a:lnTo>
                  <a:lnTo>
                    <a:pt x="0" y="0"/>
                  </a:lnTo>
                  <a:lnTo>
                    <a:pt x="0" y="47244"/>
                  </a:lnTo>
                  <a:lnTo>
                    <a:pt x="19812" y="47244"/>
                  </a:lnTo>
                  <a:lnTo>
                    <a:pt x="19812" y="34290"/>
                  </a:lnTo>
                  <a:lnTo>
                    <a:pt x="22860" y="34290"/>
                  </a:lnTo>
                  <a:lnTo>
                    <a:pt x="22860" y="47244"/>
                  </a:lnTo>
                  <a:lnTo>
                    <a:pt x="32004" y="47244"/>
                  </a:lnTo>
                  <a:lnTo>
                    <a:pt x="42672" y="47244"/>
                  </a:lnTo>
                  <a:lnTo>
                    <a:pt x="77724" y="47244"/>
                  </a:lnTo>
                  <a:lnTo>
                    <a:pt x="77724" y="34290"/>
                  </a:lnTo>
                  <a:lnTo>
                    <a:pt x="80010" y="34290"/>
                  </a:lnTo>
                  <a:lnTo>
                    <a:pt x="84582" y="34290"/>
                  </a:lnTo>
                  <a:lnTo>
                    <a:pt x="84582" y="14478"/>
                  </a:lnTo>
                  <a:close/>
                </a:path>
                <a:path w="557529" h="47625" extrusionOk="0">
                  <a:moveTo>
                    <a:pt x="320802" y="14478"/>
                  </a:moveTo>
                  <a:lnTo>
                    <a:pt x="313931" y="14478"/>
                  </a:lnTo>
                  <a:lnTo>
                    <a:pt x="313931" y="0"/>
                  </a:lnTo>
                  <a:lnTo>
                    <a:pt x="304800" y="0"/>
                  </a:lnTo>
                  <a:lnTo>
                    <a:pt x="294132" y="0"/>
                  </a:lnTo>
                  <a:lnTo>
                    <a:pt x="284988" y="0"/>
                  </a:lnTo>
                  <a:lnTo>
                    <a:pt x="284988" y="14478"/>
                  </a:lnTo>
                  <a:lnTo>
                    <a:pt x="278130" y="14478"/>
                  </a:lnTo>
                  <a:lnTo>
                    <a:pt x="278130" y="34290"/>
                  </a:lnTo>
                  <a:lnTo>
                    <a:pt x="284988" y="34290"/>
                  </a:lnTo>
                  <a:lnTo>
                    <a:pt x="284988" y="47244"/>
                  </a:lnTo>
                  <a:lnTo>
                    <a:pt x="294132" y="47244"/>
                  </a:lnTo>
                  <a:lnTo>
                    <a:pt x="304800" y="47244"/>
                  </a:lnTo>
                  <a:lnTo>
                    <a:pt x="313931" y="47244"/>
                  </a:lnTo>
                  <a:lnTo>
                    <a:pt x="313931" y="34290"/>
                  </a:lnTo>
                  <a:lnTo>
                    <a:pt x="320802" y="34290"/>
                  </a:lnTo>
                  <a:lnTo>
                    <a:pt x="320802" y="14478"/>
                  </a:lnTo>
                  <a:close/>
                </a:path>
                <a:path w="557529" h="47625" extrusionOk="0">
                  <a:moveTo>
                    <a:pt x="557022" y="14478"/>
                  </a:moveTo>
                  <a:lnTo>
                    <a:pt x="552450" y="14478"/>
                  </a:lnTo>
                  <a:lnTo>
                    <a:pt x="550151" y="14478"/>
                  </a:lnTo>
                  <a:lnTo>
                    <a:pt x="550151" y="0"/>
                  </a:lnTo>
                  <a:lnTo>
                    <a:pt x="547103" y="0"/>
                  </a:lnTo>
                  <a:lnTo>
                    <a:pt x="530352" y="0"/>
                  </a:lnTo>
                  <a:lnTo>
                    <a:pt x="527304" y="0"/>
                  </a:lnTo>
                  <a:lnTo>
                    <a:pt x="527304" y="14478"/>
                  </a:lnTo>
                  <a:lnTo>
                    <a:pt x="523494" y="14478"/>
                  </a:lnTo>
                  <a:lnTo>
                    <a:pt x="520446" y="14478"/>
                  </a:lnTo>
                  <a:lnTo>
                    <a:pt x="520446" y="34290"/>
                  </a:lnTo>
                  <a:lnTo>
                    <a:pt x="523494" y="34290"/>
                  </a:lnTo>
                  <a:lnTo>
                    <a:pt x="527304" y="34290"/>
                  </a:lnTo>
                  <a:lnTo>
                    <a:pt x="527304" y="47244"/>
                  </a:lnTo>
                  <a:lnTo>
                    <a:pt x="530352" y="47244"/>
                  </a:lnTo>
                  <a:lnTo>
                    <a:pt x="547103" y="47244"/>
                  </a:lnTo>
                  <a:lnTo>
                    <a:pt x="550151" y="47244"/>
                  </a:lnTo>
                  <a:lnTo>
                    <a:pt x="550151" y="34290"/>
                  </a:lnTo>
                  <a:lnTo>
                    <a:pt x="552450" y="34290"/>
                  </a:lnTo>
                  <a:lnTo>
                    <a:pt x="557022" y="34290"/>
                  </a:lnTo>
                  <a:lnTo>
                    <a:pt x="557022"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1" name="Google Shape;631;p29"/>
            <p:cNvSpPr/>
            <p:nvPr/>
          </p:nvSpPr>
          <p:spPr>
            <a:xfrm>
              <a:off x="4678172" y="1655826"/>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2" name="Google Shape;632;p29"/>
            <p:cNvSpPr/>
            <p:nvPr/>
          </p:nvSpPr>
          <p:spPr>
            <a:xfrm>
              <a:off x="4308601" y="1552194"/>
              <a:ext cx="20320" cy="47625"/>
            </a:xfrm>
            <a:custGeom>
              <a:avLst/>
              <a:gdLst/>
              <a:ahLst/>
              <a:cxnLst/>
              <a:rect l="l" t="t" r="r" b="b"/>
              <a:pathLst>
                <a:path w="20320" h="47625" extrusionOk="0">
                  <a:moveTo>
                    <a:pt x="0" y="47243"/>
                  </a:moveTo>
                  <a:lnTo>
                    <a:pt x="19811" y="47243"/>
                  </a:lnTo>
                  <a:lnTo>
                    <a:pt x="19811" y="0"/>
                  </a:lnTo>
                  <a:lnTo>
                    <a:pt x="0" y="0"/>
                  </a:lnTo>
                  <a:lnTo>
                    <a:pt x="0" y="47243"/>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3" name="Google Shape;633;p29"/>
            <p:cNvSpPr/>
            <p:nvPr/>
          </p:nvSpPr>
          <p:spPr>
            <a:xfrm>
              <a:off x="4301743" y="1576578"/>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4" name="Google Shape;634;p29"/>
            <p:cNvSpPr/>
            <p:nvPr/>
          </p:nvSpPr>
          <p:spPr>
            <a:xfrm>
              <a:off x="4285742" y="1552194"/>
              <a:ext cx="20320" cy="47625"/>
            </a:xfrm>
            <a:custGeom>
              <a:avLst/>
              <a:gdLst/>
              <a:ahLst/>
              <a:cxnLst/>
              <a:rect l="l" t="t" r="r" b="b"/>
              <a:pathLst>
                <a:path w="20320" h="47625" extrusionOk="0">
                  <a:moveTo>
                    <a:pt x="0" y="47243"/>
                  </a:moveTo>
                  <a:lnTo>
                    <a:pt x="19811" y="47243"/>
                  </a:lnTo>
                  <a:lnTo>
                    <a:pt x="19811" y="0"/>
                  </a:lnTo>
                  <a:lnTo>
                    <a:pt x="0" y="0"/>
                  </a:lnTo>
                  <a:lnTo>
                    <a:pt x="0" y="47243"/>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5" name="Google Shape;635;p29"/>
            <p:cNvSpPr/>
            <p:nvPr/>
          </p:nvSpPr>
          <p:spPr>
            <a:xfrm>
              <a:off x="4278883" y="1576578"/>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6" name="Google Shape;636;p29"/>
            <p:cNvSpPr/>
            <p:nvPr/>
          </p:nvSpPr>
          <p:spPr>
            <a:xfrm>
              <a:off x="4243832" y="1552193"/>
              <a:ext cx="40005" cy="47625"/>
            </a:xfrm>
            <a:custGeom>
              <a:avLst/>
              <a:gdLst/>
              <a:ahLst/>
              <a:cxnLst/>
              <a:rect l="l" t="t" r="r" b="b"/>
              <a:pathLst>
                <a:path w="40004" h="47625" extrusionOk="0">
                  <a:moveTo>
                    <a:pt x="39624" y="14478"/>
                  </a:moveTo>
                  <a:lnTo>
                    <a:pt x="35052" y="14478"/>
                  </a:lnTo>
                  <a:lnTo>
                    <a:pt x="32753" y="14478"/>
                  </a:lnTo>
                  <a:lnTo>
                    <a:pt x="32753" y="0"/>
                  </a:lnTo>
                  <a:lnTo>
                    <a:pt x="5334" y="0"/>
                  </a:lnTo>
                  <a:lnTo>
                    <a:pt x="5334" y="14478"/>
                  </a:lnTo>
                  <a:lnTo>
                    <a:pt x="3048" y="14478"/>
                  </a:lnTo>
                  <a:lnTo>
                    <a:pt x="0" y="14478"/>
                  </a:lnTo>
                  <a:lnTo>
                    <a:pt x="0" y="34290"/>
                  </a:lnTo>
                  <a:lnTo>
                    <a:pt x="3048" y="34290"/>
                  </a:lnTo>
                  <a:lnTo>
                    <a:pt x="5334" y="34290"/>
                  </a:lnTo>
                  <a:lnTo>
                    <a:pt x="5334" y="47244"/>
                  </a:lnTo>
                  <a:lnTo>
                    <a:pt x="32753" y="47244"/>
                  </a:lnTo>
                  <a:lnTo>
                    <a:pt x="32753" y="34290"/>
                  </a:lnTo>
                  <a:lnTo>
                    <a:pt x="35052" y="34290"/>
                  </a:lnTo>
                  <a:lnTo>
                    <a:pt x="39624" y="34290"/>
                  </a:lnTo>
                  <a:lnTo>
                    <a:pt x="39624"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7" name="Google Shape;637;p29"/>
            <p:cNvSpPr/>
            <p:nvPr/>
          </p:nvSpPr>
          <p:spPr>
            <a:xfrm>
              <a:off x="4233163" y="1485138"/>
              <a:ext cx="33655" cy="47625"/>
            </a:xfrm>
            <a:custGeom>
              <a:avLst/>
              <a:gdLst/>
              <a:ahLst/>
              <a:cxnLst/>
              <a:rect l="l" t="t" r="r" b="b"/>
              <a:pathLst>
                <a:path w="33654" h="47625" extrusionOk="0">
                  <a:moveTo>
                    <a:pt x="16763" y="0"/>
                  </a:moveTo>
                  <a:lnTo>
                    <a:pt x="16763" y="47244"/>
                  </a:lnTo>
                </a:path>
                <a:path w="33654" h="47625" extrusionOk="0">
                  <a:moveTo>
                    <a:pt x="33527" y="24384"/>
                  </a:moveTo>
                  <a:lnTo>
                    <a:pt x="0" y="24384"/>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8" name="Google Shape;638;p29"/>
            <p:cNvSpPr/>
            <p:nvPr/>
          </p:nvSpPr>
          <p:spPr>
            <a:xfrm>
              <a:off x="4235449" y="1430274"/>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39" name="Google Shape;639;p29"/>
            <p:cNvSpPr/>
            <p:nvPr/>
          </p:nvSpPr>
          <p:spPr>
            <a:xfrm>
              <a:off x="4228592" y="1453134"/>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0" name="Google Shape;640;p29"/>
            <p:cNvSpPr/>
            <p:nvPr/>
          </p:nvSpPr>
          <p:spPr>
            <a:xfrm>
              <a:off x="4217162" y="1430274"/>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1" name="Google Shape;641;p29"/>
            <p:cNvSpPr/>
            <p:nvPr/>
          </p:nvSpPr>
          <p:spPr>
            <a:xfrm>
              <a:off x="3788155" y="1376934"/>
              <a:ext cx="455930" cy="76200"/>
            </a:xfrm>
            <a:custGeom>
              <a:avLst/>
              <a:gdLst/>
              <a:ahLst/>
              <a:cxnLst/>
              <a:rect l="l" t="t" r="r" b="b"/>
              <a:pathLst>
                <a:path w="455929" h="76200" extrusionOk="0">
                  <a:moveTo>
                    <a:pt x="455676" y="76200"/>
                  </a:moveTo>
                  <a:lnTo>
                    <a:pt x="422148" y="76200"/>
                  </a:lnTo>
                </a:path>
                <a:path w="455929" h="76200" extrusionOk="0">
                  <a:moveTo>
                    <a:pt x="239268" y="0"/>
                  </a:moveTo>
                  <a:lnTo>
                    <a:pt x="239268" y="45719"/>
                  </a:lnTo>
                </a:path>
                <a:path w="455929" h="76200" extrusionOk="0">
                  <a:moveTo>
                    <a:pt x="256032" y="22860"/>
                  </a:moveTo>
                  <a:lnTo>
                    <a:pt x="222504" y="22860"/>
                  </a:lnTo>
                </a:path>
                <a:path w="455929" h="76200" extrusionOk="0">
                  <a:moveTo>
                    <a:pt x="16764" y="0"/>
                  </a:moveTo>
                  <a:lnTo>
                    <a:pt x="16764" y="45719"/>
                  </a:lnTo>
                </a:path>
                <a:path w="455929" h="76200"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2" name="Google Shape;642;p29"/>
            <p:cNvSpPr/>
            <p:nvPr/>
          </p:nvSpPr>
          <p:spPr>
            <a:xfrm>
              <a:off x="3785870"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3" name="Google Shape;643;p29"/>
            <p:cNvSpPr/>
            <p:nvPr/>
          </p:nvSpPr>
          <p:spPr>
            <a:xfrm>
              <a:off x="3779011" y="1349502"/>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4" name="Google Shape;644;p29"/>
            <p:cNvSpPr/>
            <p:nvPr/>
          </p:nvSpPr>
          <p:spPr>
            <a:xfrm>
              <a:off x="3704971" y="1326641"/>
              <a:ext cx="52705" cy="45720"/>
            </a:xfrm>
            <a:custGeom>
              <a:avLst/>
              <a:gdLst/>
              <a:ahLst/>
              <a:cxnLst/>
              <a:rect l="l" t="t" r="r" b="b"/>
              <a:pathLst>
                <a:path w="52704" h="45719" extrusionOk="0">
                  <a:moveTo>
                    <a:pt x="52705" y="12954"/>
                  </a:moveTo>
                  <a:lnTo>
                    <a:pt x="47244" y="12954"/>
                  </a:lnTo>
                  <a:lnTo>
                    <a:pt x="47244" y="0"/>
                  </a:lnTo>
                  <a:lnTo>
                    <a:pt x="38087" y="0"/>
                  </a:lnTo>
                  <a:lnTo>
                    <a:pt x="27432" y="0"/>
                  </a:lnTo>
                  <a:lnTo>
                    <a:pt x="19799" y="0"/>
                  </a:lnTo>
                  <a:lnTo>
                    <a:pt x="18288" y="0"/>
                  </a:lnTo>
                  <a:lnTo>
                    <a:pt x="0" y="0"/>
                  </a:lnTo>
                  <a:lnTo>
                    <a:pt x="0" y="45720"/>
                  </a:lnTo>
                  <a:lnTo>
                    <a:pt x="47244" y="45720"/>
                  </a:lnTo>
                  <a:lnTo>
                    <a:pt x="47244" y="32766"/>
                  </a:lnTo>
                  <a:lnTo>
                    <a:pt x="52705" y="32766"/>
                  </a:lnTo>
                  <a:lnTo>
                    <a:pt x="52705"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5" name="Google Shape;645;p29"/>
            <p:cNvSpPr/>
            <p:nvPr/>
          </p:nvSpPr>
          <p:spPr>
            <a:xfrm>
              <a:off x="3411601" y="1326642"/>
              <a:ext cx="318770" cy="45720"/>
            </a:xfrm>
            <a:custGeom>
              <a:avLst/>
              <a:gdLst/>
              <a:ahLst/>
              <a:cxnLst/>
              <a:rect l="l" t="t" r="r" b="b"/>
              <a:pathLst>
                <a:path w="318770" h="45719" extrusionOk="0">
                  <a:moveTo>
                    <a:pt x="318643" y="22860"/>
                  </a:moveTo>
                  <a:lnTo>
                    <a:pt x="286638" y="22860"/>
                  </a:lnTo>
                </a:path>
                <a:path w="318770" h="45719" extrusionOk="0">
                  <a:moveTo>
                    <a:pt x="170687" y="0"/>
                  </a:moveTo>
                  <a:lnTo>
                    <a:pt x="170687" y="45720"/>
                  </a:lnTo>
                </a:path>
                <a:path w="318770" h="45719" extrusionOk="0">
                  <a:moveTo>
                    <a:pt x="186054" y="22860"/>
                  </a:moveTo>
                  <a:lnTo>
                    <a:pt x="153924" y="22860"/>
                  </a:lnTo>
                </a:path>
                <a:path w="318770" h="45719" extrusionOk="0">
                  <a:moveTo>
                    <a:pt x="16890" y="0"/>
                  </a:moveTo>
                  <a:lnTo>
                    <a:pt x="16890" y="45720"/>
                  </a:lnTo>
                </a:path>
                <a:path w="318770" h="45719" extrusionOk="0">
                  <a:moveTo>
                    <a:pt x="33654"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6" name="Google Shape;646;p29"/>
            <p:cNvSpPr/>
            <p:nvPr/>
          </p:nvSpPr>
          <p:spPr>
            <a:xfrm>
              <a:off x="3317875"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7" name="Google Shape;647;p29"/>
            <p:cNvSpPr/>
            <p:nvPr/>
          </p:nvSpPr>
          <p:spPr>
            <a:xfrm>
              <a:off x="3311017" y="1349502"/>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8" name="Google Shape;648;p29"/>
            <p:cNvSpPr/>
            <p:nvPr/>
          </p:nvSpPr>
          <p:spPr>
            <a:xfrm>
              <a:off x="3299586" y="1326642"/>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49" name="Google Shape;649;p29"/>
            <p:cNvSpPr/>
            <p:nvPr/>
          </p:nvSpPr>
          <p:spPr>
            <a:xfrm>
              <a:off x="3292729" y="1349502"/>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0" name="Google Shape;650;p29"/>
            <p:cNvSpPr/>
            <p:nvPr/>
          </p:nvSpPr>
          <p:spPr>
            <a:xfrm>
              <a:off x="2814955" y="1265681"/>
              <a:ext cx="488950" cy="106680"/>
            </a:xfrm>
            <a:custGeom>
              <a:avLst/>
              <a:gdLst/>
              <a:ahLst/>
              <a:cxnLst/>
              <a:rect l="l" t="t" r="r" b="b"/>
              <a:pathLst>
                <a:path w="488950" h="106680" extrusionOk="0">
                  <a:moveTo>
                    <a:pt x="19812" y="0"/>
                  </a:moveTo>
                  <a:lnTo>
                    <a:pt x="0" y="0"/>
                  </a:lnTo>
                  <a:lnTo>
                    <a:pt x="0" y="47244"/>
                  </a:lnTo>
                  <a:lnTo>
                    <a:pt x="19812" y="47244"/>
                  </a:lnTo>
                  <a:lnTo>
                    <a:pt x="19812" y="0"/>
                  </a:lnTo>
                  <a:close/>
                </a:path>
                <a:path w="488950" h="106680" extrusionOk="0">
                  <a:moveTo>
                    <a:pt x="488442" y="73914"/>
                  </a:moveTo>
                  <a:lnTo>
                    <a:pt x="481584" y="73914"/>
                  </a:lnTo>
                  <a:lnTo>
                    <a:pt x="481584" y="60960"/>
                  </a:lnTo>
                  <a:lnTo>
                    <a:pt x="472427" y="60960"/>
                  </a:lnTo>
                  <a:lnTo>
                    <a:pt x="469379" y="60960"/>
                  </a:lnTo>
                  <a:lnTo>
                    <a:pt x="465582" y="60960"/>
                  </a:lnTo>
                  <a:lnTo>
                    <a:pt x="465582" y="43446"/>
                  </a:lnTo>
                  <a:lnTo>
                    <a:pt x="462534" y="43446"/>
                  </a:lnTo>
                  <a:lnTo>
                    <a:pt x="458711" y="43446"/>
                  </a:lnTo>
                  <a:lnTo>
                    <a:pt x="458711" y="30480"/>
                  </a:lnTo>
                  <a:lnTo>
                    <a:pt x="422148" y="30480"/>
                  </a:lnTo>
                  <a:lnTo>
                    <a:pt x="422148" y="43446"/>
                  </a:lnTo>
                  <a:lnTo>
                    <a:pt x="415290" y="43446"/>
                  </a:lnTo>
                  <a:lnTo>
                    <a:pt x="415290" y="63246"/>
                  </a:lnTo>
                  <a:lnTo>
                    <a:pt x="422148" y="63246"/>
                  </a:lnTo>
                  <a:lnTo>
                    <a:pt x="422148" y="76200"/>
                  </a:lnTo>
                  <a:lnTo>
                    <a:pt x="442722" y="76200"/>
                  </a:lnTo>
                  <a:lnTo>
                    <a:pt x="442722" y="93726"/>
                  </a:lnTo>
                  <a:lnTo>
                    <a:pt x="445770" y="93726"/>
                  </a:lnTo>
                  <a:lnTo>
                    <a:pt x="449580" y="93726"/>
                  </a:lnTo>
                  <a:lnTo>
                    <a:pt x="449580" y="106680"/>
                  </a:lnTo>
                  <a:lnTo>
                    <a:pt x="481584" y="106680"/>
                  </a:lnTo>
                  <a:lnTo>
                    <a:pt x="481584" y="93726"/>
                  </a:lnTo>
                  <a:lnTo>
                    <a:pt x="488442" y="93726"/>
                  </a:lnTo>
                  <a:lnTo>
                    <a:pt x="488442" y="7391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1" name="Google Shape;651;p29"/>
            <p:cNvSpPr/>
            <p:nvPr/>
          </p:nvSpPr>
          <p:spPr>
            <a:xfrm>
              <a:off x="2808097" y="1290066"/>
              <a:ext cx="33655" cy="0"/>
            </a:xfrm>
            <a:custGeom>
              <a:avLst/>
              <a:gdLst/>
              <a:ahLst/>
              <a:cxnLst/>
              <a:rect l="l" t="t" r="r" b="b"/>
              <a:pathLst>
                <a:path w="33655"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2" name="Google Shape;652;p29"/>
            <p:cNvSpPr/>
            <p:nvPr/>
          </p:nvSpPr>
          <p:spPr>
            <a:xfrm>
              <a:off x="2555875" y="1265681"/>
              <a:ext cx="261620" cy="47625"/>
            </a:xfrm>
            <a:custGeom>
              <a:avLst/>
              <a:gdLst/>
              <a:ahLst/>
              <a:cxnLst/>
              <a:rect l="l" t="t" r="r" b="b"/>
              <a:pathLst>
                <a:path w="261619" h="47625" extrusionOk="0">
                  <a:moveTo>
                    <a:pt x="19812" y="0"/>
                  </a:moveTo>
                  <a:lnTo>
                    <a:pt x="0" y="0"/>
                  </a:lnTo>
                  <a:lnTo>
                    <a:pt x="0" y="47244"/>
                  </a:lnTo>
                  <a:lnTo>
                    <a:pt x="19812" y="47244"/>
                  </a:lnTo>
                  <a:lnTo>
                    <a:pt x="19812" y="0"/>
                  </a:lnTo>
                  <a:close/>
                </a:path>
                <a:path w="261619" h="47625" extrusionOk="0">
                  <a:moveTo>
                    <a:pt x="261366" y="14478"/>
                  </a:moveTo>
                  <a:lnTo>
                    <a:pt x="256794" y="14478"/>
                  </a:lnTo>
                  <a:lnTo>
                    <a:pt x="254508" y="14478"/>
                  </a:lnTo>
                  <a:lnTo>
                    <a:pt x="254508" y="0"/>
                  </a:lnTo>
                  <a:lnTo>
                    <a:pt x="201168" y="0"/>
                  </a:lnTo>
                  <a:lnTo>
                    <a:pt x="201168" y="14478"/>
                  </a:lnTo>
                  <a:lnTo>
                    <a:pt x="198882" y="14478"/>
                  </a:lnTo>
                  <a:lnTo>
                    <a:pt x="194310" y="14478"/>
                  </a:lnTo>
                  <a:lnTo>
                    <a:pt x="194310" y="34290"/>
                  </a:lnTo>
                  <a:lnTo>
                    <a:pt x="198882" y="34290"/>
                  </a:lnTo>
                  <a:lnTo>
                    <a:pt x="201168" y="34290"/>
                  </a:lnTo>
                  <a:lnTo>
                    <a:pt x="201168" y="47244"/>
                  </a:lnTo>
                  <a:lnTo>
                    <a:pt x="254508" y="47244"/>
                  </a:lnTo>
                  <a:lnTo>
                    <a:pt x="254508" y="34290"/>
                  </a:lnTo>
                  <a:lnTo>
                    <a:pt x="256794" y="34290"/>
                  </a:lnTo>
                  <a:lnTo>
                    <a:pt x="261366" y="34290"/>
                  </a:lnTo>
                  <a:lnTo>
                    <a:pt x="261366"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3" name="Google Shape;653;p29"/>
            <p:cNvSpPr/>
            <p:nvPr/>
          </p:nvSpPr>
          <p:spPr>
            <a:xfrm>
              <a:off x="2549017" y="1290066"/>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4" name="Google Shape;654;p29"/>
            <p:cNvSpPr/>
            <p:nvPr/>
          </p:nvSpPr>
          <p:spPr>
            <a:xfrm>
              <a:off x="2491105" y="1265681"/>
              <a:ext cx="68580" cy="47625"/>
            </a:xfrm>
            <a:custGeom>
              <a:avLst/>
              <a:gdLst/>
              <a:ahLst/>
              <a:cxnLst/>
              <a:rect l="l" t="t" r="r" b="b"/>
              <a:pathLst>
                <a:path w="68580" h="47625" extrusionOk="0">
                  <a:moveTo>
                    <a:pt x="68580" y="14478"/>
                  </a:moveTo>
                  <a:lnTo>
                    <a:pt x="61722" y="14478"/>
                  </a:lnTo>
                  <a:lnTo>
                    <a:pt x="61722" y="0"/>
                  </a:lnTo>
                  <a:lnTo>
                    <a:pt x="52578" y="0"/>
                  </a:lnTo>
                  <a:lnTo>
                    <a:pt x="6858" y="0"/>
                  </a:lnTo>
                  <a:lnTo>
                    <a:pt x="6858" y="14478"/>
                  </a:lnTo>
                  <a:lnTo>
                    <a:pt x="4572" y="14478"/>
                  </a:lnTo>
                  <a:lnTo>
                    <a:pt x="0" y="14478"/>
                  </a:lnTo>
                  <a:lnTo>
                    <a:pt x="0" y="34290"/>
                  </a:lnTo>
                  <a:lnTo>
                    <a:pt x="4572" y="34290"/>
                  </a:lnTo>
                  <a:lnTo>
                    <a:pt x="6858" y="34290"/>
                  </a:lnTo>
                  <a:lnTo>
                    <a:pt x="6858" y="47244"/>
                  </a:lnTo>
                  <a:lnTo>
                    <a:pt x="61722" y="47244"/>
                  </a:lnTo>
                  <a:lnTo>
                    <a:pt x="61722" y="34290"/>
                  </a:lnTo>
                  <a:lnTo>
                    <a:pt x="68580" y="34290"/>
                  </a:lnTo>
                  <a:lnTo>
                    <a:pt x="68580" y="1447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5" name="Google Shape;655;p29"/>
            <p:cNvSpPr/>
            <p:nvPr/>
          </p:nvSpPr>
          <p:spPr>
            <a:xfrm>
              <a:off x="2245741" y="1227582"/>
              <a:ext cx="33655" cy="45720"/>
            </a:xfrm>
            <a:custGeom>
              <a:avLst/>
              <a:gdLst/>
              <a:ahLst/>
              <a:cxnLst/>
              <a:rect l="l" t="t" r="r" b="b"/>
              <a:pathLst>
                <a:path w="33655" h="45719" extrusionOk="0">
                  <a:moveTo>
                    <a:pt x="16763" y="0"/>
                  </a:moveTo>
                  <a:lnTo>
                    <a:pt x="16763" y="45719"/>
                  </a:lnTo>
                </a:path>
                <a:path w="33655" h="45719" extrusionOk="0">
                  <a:moveTo>
                    <a:pt x="33527"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6" name="Google Shape;656;p29"/>
            <p:cNvSpPr/>
            <p:nvPr/>
          </p:nvSpPr>
          <p:spPr>
            <a:xfrm>
              <a:off x="1026464" y="1139190"/>
              <a:ext cx="33655" cy="47625"/>
            </a:xfrm>
            <a:custGeom>
              <a:avLst/>
              <a:gdLst/>
              <a:ahLst/>
              <a:cxnLst/>
              <a:rect l="l" t="t" r="r" b="b"/>
              <a:pathLst>
                <a:path w="33655" h="47625" extrusionOk="0">
                  <a:moveTo>
                    <a:pt x="16764" y="0"/>
                  </a:moveTo>
                  <a:lnTo>
                    <a:pt x="16764" y="47244"/>
                  </a:lnTo>
                </a:path>
                <a:path w="33655" h="47625" extrusionOk="0">
                  <a:moveTo>
                    <a:pt x="33528" y="24384"/>
                  </a:moveTo>
                  <a:lnTo>
                    <a:pt x="0" y="24384"/>
                  </a:lnTo>
                </a:path>
              </a:pathLst>
            </a:custGeom>
            <a:noFill/>
            <a:ln w="19800" cap="flat" cmpd="sng">
              <a:solidFill>
                <a:srgbClr val="0A41CD"/>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7" name="Google Shape;657;p29"/>
            <p:cNvSpPr/>
            <p:nvPr/>
          </p:nvSpPr>
          <p:spPr>
            <a:xfrm>
              <a:off x="2739517" y="1265681"/>
              <a:ext cx="1059815" cy="106680"/>
            </a:xfrm>
            <a:custGeom>
              <a:avLst/>
              <a:gdLst/>
              <a:ahLst/>
              <a:cxnLst/>
              <a:rect l="l" t="t" r="r" b="b"/>
              <a:pathLst>
                <a:path w="1059814" h="106680" extrusionOk="0">
                  <a:moveTo>
                    <a:pt x="38100" y="14478"/>
                  </a:moveTo>
                  <a:lnTo>
                    <a:pt x="33528" y="14478"/>
                  </a:lnTo>
                  <a:lnTo>
                    <a:pt x="32766" y="14478"/>
                  </a:lnTo>
                  <a:lnTo>
                    <a:pt x="32766" y="0"/>
                  </a:lnTo>
                  <a:lnTo>
                    <a:pt x="26670" y="0"/>
                  </a:lnTo>
                  <a:lnTo>
                    <a:pt x="12954" y="0"/>
                  </a:lnTo>
                  <a:lnTo>
                    <a:pt x="6858" y="0"/>
                  </a:lnTo>
                  <a:lnTo>
                    <a:pt x="6858" y="14478"/>
                  </a:lnTo>
                  <a:lnTo>
                    <a:pt x="6096" y="14478"/>
                  </a:lnTo>
                  <a:lnTo>
                    <a:pt x="0" y="14478"/>
                  </a:lnTo>
                  <a:lnTo>
                    <a:pt x="0" y="34290"/>
                  </a:lnTo>
                  <a:lnTo>
                    <a:pt x="6096" y="34290"/>
                  </a:lnTo>
                  <a:lnTo>
                    <a:pt x="6858" y="34290"/>
                  </a:lnTo>
                  <a:lnTo>
                    <a:pt x="6858" y="47244"/>
                  </a:lnTo>
                  <a:lnTo>
                    <a:pt x="12954" y="47244"/>
                  </a:lnTo>
                  <a:lnTo>
                    <a:pt x="26670" y="47244"/>
                  </a:lnTo>
                  <a:lnTo>
                    <a:pt x="32766" y="47244"/>
                  </a:lnTo>
                  <a:lnTo>
                    <a:pt x="32766" y="34290"/>
                  </a:lnTo>
                  <a:lnTo>
                    <a:pt x="33528" y="34290"/>
                  </a:lnTo>
                  <a:lnTo>
                    <a:pt x="38100" y="34290"/>
                  </a:lnTo>
                  <a:lnTo>
                    <a:pt x="38100" y="14478"/>
                  </a:lnTo>
                  <a:close/>
                </a:path>
                <a:path w="1059814" h="106680" extrusionOk="0">
                  <a:moveTo>
                    <a:pt x="1059307" y="73914"/>
                  </a:moveTo>
                  <a:lnTo>
                    <a:pt x="1054735" y="73914"/>
                  </a:lnTo>
                  <a:lnTo>
                    <a:pt x="1052449" y="73914"/>
                  </a:lnTo>
                  <a:lnTo>
                    <a:pt x="1052449" y="60960"/>
                  </a:lnTo>
                  <a:lnTo>
                    <a:pt x="1002030" y="60960"/>
                  </a:lnTo>
                  <a:lnTo>
                    <a:pt x="1002030" y="73914"/>
                  </a:lnTo>
                  <a:lnTo>
                    <a:pt x="998347" y="73914"/>
                  </a:lnTo>
                  <a:lnTo>
                    <a:pt x="995299" y="73914"/>
                  </a:lnTo>
                  <a:lnTo>
                    <a:pt x="995299" y="93726"/>
                  </a:lnTo>
                  <a:lnTo>
                    <a:pt x="998347" y="93726"/>
                  </a:lnTo>
                  <a:lnTo>
                    <a:pt x="1002030" y="93726"/>
                  </a:lnTo>
                  <a:lnTo>
                    <a:pt x="1002030" y="106680"/>
                  </a:lnTo>
                  <a:lnTo>
                    <a:pt x="1052449" y="106680"/>
                  </a:lnTo>
                  <a:lnTo>
                    <a:pt x="1052449" y="93726"/>
                  </a:lnTo>
                  <a:lnTo>
                    <a:pt x="1054735" y="93726"/>
                  </a:lnTo>
                  <a:lnTo>
                    <a:pt x="1059307" y="93726"/>
                  </a:lnTo>
                  <a:lnTo>
                    <a:pt x="1059307" y="7391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8" name="Google Shape;658;p29"/>
            <p:cNvSpPr/>
            <p:nvPr/>
          </p:nvSpPr>
          <p:spPr>
            <a:xfrm>
              <a:off x="5713095" y="2329433"/>
              <a:ext cx="43180" cy="45720"/>
            </a:xfrm>
            <a:custGeom>
              <a:avLst/>
              <a:gdLst/>
              <a:ahLst/>
              <a:cxnLst/>
              <a:rect l="l" t="t" r="r" b="b"/>
              <a:pathLst>
                <a:path w="43179" h="45719" extrusionOk="0">
                  <a:moveTo>
                    <a:pt x="42672" y="12954"/>
                  </a:moveTo>
                  <a:lnTo>
                    <a:pt x="35674" y="12954"/>
                  </a:lnTo>
                  <a:lnTo>
                    <a:pt x="35674" y="0"/>
                  </a:lnTo>
                  <a:lnTo>
                    <a:pt x="26543" y="0"/>
                  </a:lnTo>
                  <a:lnTo>
                    <a:pt x="15875" y="0"/>
                  </a:lnTo>
                  <a:lnTo>
                    <a:pt x="6731" y="0"/>
                  </a:lnTo>
                  <a:lnTo>
                    <a:pt x="6731" y="12954"/>
                  </a:lnTo>
                  <a:lnTo>
                    <a:pt x="0" y="12954"/>
                  </a:lnTo>
                  <a:lnTo>
                    <a:pt x="0" y="32766"/>
                  </a:lnTo>
                  <a:lnTo>
                    <a:pt x="6731" y="32766"/>
                  </a:lnTo>
                  <a:lnTo>
                    <a:pt x="6731" y="45720"/>
                  </a:lnTo>
                  <a:lnTo>
                    <a:pt x="15875" y="45720"/>
                  </a:lnTo>
                  <a:lnTo>
                    <a:pt x="26543" y="45720"/>
                  </a:lnTo>
                  <a:lnTo>
                    <a:pt x="35674" y="45720"/>
                  </a:lnTo>
                  <a:lnTo>
                    <a:pt x="35674" y="32766"/>
                  </a:lnTo>
                  <a:lnTo>
                    <a:pt x="42672" y="32766"/>
                  </a:lnTo>
                  <a:lnTo>
                    <a:pt x="4267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59" name="Google Shape;659;p29"/>
            <p:cNvSpPr/>
            <p:nvPr/>
          </p:nvSpPr>
          <p:spPr>
            <a:xfrm>
              <a:off x="5414263" y="2329433"/>
              <a:ext cx="33655" cy="45720"/>
            </a:xfrm>
            <a:custGeom>
              <a:avLst/>
              <a:gdLst/>
              <a:ahLst/>
              <a:cxnLst/>
              <a:rect l="l" t="t" r="r" b="b"/>
              <a:pathLst>
                <a:path w="33654" h="45719" extrusionOk="0">
                  <a:moveTo>
                    <a:pt x="16763" y="0"/>
                  </a:moveTo>
                  <a:lnTo>
                    <a:pt x="16763" y="45720"/>
                  </a:lnTo>
                </a:path>
                <a:path w="33654" h="45719"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0" name="Google Shape;660;p29"/>
            <p:cNvSpPr/>
            <p:nvPr/>
          </p:nvSpPr>
          <p:spPr>
            <a:xfrm>
              <a:off x="5200904" y="2329433"/>
              <a:ext cx="78105" cy="45720"/>
            </a:xfrm>
            <a:custGeom>
              <a:avLst/>
              <a:gdLst/>
              <a:ahLst/>
              <a:cxnLst/>
              <a:rect l="l" t="t" r="r" b="b"/>
              <a:pathLst>
                <a:path w="78104" h="45719" extrusionOk="0">
                  <a:moveTo>
                    <a:pt x="77724" y="12954"/>
                  </a:moveTo>
                  <a:lnTo>
                    <a:pt x="70853" y="12954"/>
                  </a:lnTo>
                  <a:lnTo>
                    <a:pt x="70853" y="0"/>
                  </a:lnTo>
                  <a:lnTo>
                    <a:pt x="61722" y="0"/>
                  </a:lnTo>
                  <a:lnTo>
                    <a:pt x="34290" y="0"/>
                  </a:lnTo>
                  <a:lnTo>
                    <a:pt x="34290" y="12954"/>
                  </a:lnTo>
                  <a:lnTo>
                    <a:pt x="34277" y="0"/>
                  </a:lnTo>
                  <a:lnTo>
                    <a:pt x="26657" y="0"/>
                  </a:lnTo>
                  <a:lnTo>
                    <a:pt x="14478" y="0"/>
                  </a:lnTo>
                  <a:lnTo>
                    <a:pt x="6858" y="0"/>
                  </a:lnTo>
                  <a:lnTo>
                    <a:pt x="6858" y="12954"/>
                  </a:lnTo>
                  <a:lnTo>
                    <a:pt x="0" y="12954"/>
                  </a:lnTo>
                  <a:lnTo>
                    <a:pt x="0" y="32766"/>
                  </a:lnTo>
                  <a:lnTo>
                    <a:pt x="6858" y="32766"/>
                  </a:lnTo>
                  <a:lnTo>
                    <a:pt x="6858" y="45720"/>
                  </a:lnTo>
                  <a:lnTo>
                    <a:pt x="14478" y="45720"/>
                  </a:lnTo>
                  <a:lnTo>
                    <a:pt x="26657" y="45720"/>
                  </a:lnTo>
                  <a:lnTo>
                    <a:pt x="34277" y="45720"/>
                  </a:lnTo>
                  <a:lnTo>
                    <a:pt x="34277" y="32766"/>
                  </a:lnTo>
                  <a:lnTo>
                    <a:pt x="34290" y="45720"/>
                  </a:lnTo>
                  <a:lnTo>
                    <a:pt x="37338" y="45720"/>
                  </a:lnTo>
                  <a:lnTo>
                    <a:pt x="70853" y="45720"/>
                  </a:lnTo>
                  <a:lnTo>
                    <a:pt x="70853" y="32766"/>
                  </a:lnTo>
                  <a:lnTo>
                    <a:pt x="77724" y="32766"/>
                  </a:lnTo>
                  <a:lnTo>
                    <a:pt x="77724"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1" name="Google Shape;661;p29"/>
            <p:cNvSpPr/>
            <p:nvPr/>
          </p:nvSpPr>
          <p:spPr>
            <a:xfrm>
              <a:off x="4928107" y="2329433"/>
              <a:ext cx="32384" cy="45720"/>
            </a:xfrm>
            <a:custGeom>
              <a:avLst/>
              <a:gdLst/>
              <a:ahLst/>
              <a:cxnLst/>
              <a:rect l="l" t="t" r="r" b="b"/>
              <a:pathLst>
                <a:path w="32385" h="45719" extrusionOk="0">
                  <a:moveTo>
                    <a:pt x="15239" y="0"/>
                  </a:moveTo>
                  <a:lnTo>
                    <a:pt x="15239" y="45720"/>
                  </a:lnTo>
                </a:path>
                <a:path w="32385" h="45719" extrusionOk="0">
                  <a:moveTo>
                    <a:pt x="32003"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2" name="Google Shape;662;p29"/>
            <p:cNvSpPr/>
            <p:nvPr/>
          </p:nvSpPr>
          <p:spPr>
            <a:xfrm>
              <a:off x="4813045" y="2329433"/>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3" name="Google Shape;663;p29"/>
            <p:cNvSpPr/>
            <p:nvPr/>
          </p:nvSpPr>
          <p:spPr>
            <a:xfrm>
              <a:off x="4806187" y="2352294"/>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4" name="Google Shape;664;p29"/>
            <p:cNvSpPr/>
            <p:nvPr/>
          </p:nvSpPr>
          <p:spPr>
            <a:xfrm>
              <a:off x="4790186" y="2329433"/>
              <a:ext cx="20320" cy="45720"/>
            </a:xfrm>
            <a:custGeom>
              <a:avLst/>
              <a:gdLst/>
              <a:ahLst/>
              <a:cxnLst/>
              <a:rect l="l" t="t" r="r" b="b"/>
              <a:pathLst>
                <a:path w="20320" h="45719" extrusionOk="0">
                  <a:moveTo>
                    <a:pt x="0" y="45720"/>
                  </a:moveTo>
                  <a:lnTo>
                    <a:pt x="19811" y="45720"/>
                  </a:lnTo>
                  <a:lnTo>
                    <a:pt x="19811" y="0"/>
                  </a:lnTo>
                  <a:lnTo>
                    <a:pt x="0" y="0"/>
                  </a:lnTo>
                  <a:lnTo>
                    <a:pt x="0" y="4572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5" name="Google Shape;665;p29"/>
            <p:cNvSpPr/>
            <p:nvPr/>
          </p:nvSpPr>
          <p:spPr>
            <a:xfrm>
              <a:off x="4356607" y="2201418"/>
              <a:ext cx="460375" cy="173990"/>
            </a:xfrm>
            <a:custGeom>
              <a:avLst/>
              <a:gdLst/>
              <a:ahLst/>
              <a:cxnLst/>
              <a:rect l="l" t="t" r="r" b="b"/>
              <a:pathLst>
                <a:path w="460375" h="173989" extrusionOk="0">
                  <a:moveTo>
                    <a:pt x="460247" y="150875"/>
                  </a:moveTo>
                  <a:lnTo>
                    <a:pt x="426719" y="150875"/>
                  </a:lnTo>
                </a:path>
                <a:path w="460375" h="173989" extrusionOk="0">
                  <a:moveTo>
                    <a:pt x="405383" y="128015"/>
                  </a:moveTo>
                  <a:lnTo>
                    <a:pt x="405383" y="173736"/>
                  </a:lnTo>
                </a:path>
                <a:path w="460375" h="173989" extrusionOk="0">
                  <a:moveTo>
                    <a:pt x="422147" y="150875"/>
                  </a:moveTo>
                  <a:lnTo>
                    <a:pt x="388619" y="150875"/>
                  </a:lnTo>
                </a:path>
                <a:path w="460375" h="173989" extrusionOk="0">
                  <a:moveTo>
                    <a:pt x="374903" y="59436"/>
                  </a:moveTo>
                  <a:lnTo>
                    <a:pt x="374903" y="106680"/>
                  </a:lnTo>
                </a:path>
                <a:path w="460375" h="173989" extrusionOk="0">
                  <a:moveTo>
                    <a:pt x="391667" y="82295"/>
                  </a:moveTo>
                  <a:lnTo>
                    <a:pt x="359663" y="82295"/>
                  </a:lnTo>
                </a:path>
                <a:path w="460375" h="173989" extrusionOk="0">
                  <a:moveTo>
                    <a:pt x="228600" y="59436"/>
                  </a:moveTo>
                  <a:lnTo>
                    <a:pt x="228600" y="106680"/>
                  </a:lnTo>
                </a:path>
                <a:path w="460375" h="173989" extrusionOk="0">
                  <a:moveTo>
                    <a:pt x="245363" y="82295"/>
                  </a:moveTo>
                  <a:lnTo>
                    <a:pt x="213359" y="82295"/>
                  </a:lnTo>
                </a:path>
                <a:path w="460375" h="173989" extrusionOk="0">
                  <a:moveTo>
                    <a:pt x="129539" y="59436"/>
                  </a:moveTo>
                  <a:lnTo>
                    <a:pt x="129539" y="106680"/>
                  </a:lnTo>
                </a:path>
                <a:path w="460375" h="173989" extrusionOk="0">
                  <a:moveTo>
                    <a:pt x="146303" y="82295"/>
                  </a:moveTo>
                  <a:lnTo>
                    <a:pt x="112775" y="82295"/>
                  </a:lnTo>
                </a:path>
                <a:path w="460375" h="173989" extrusionOk="0">
                  <a:moveTo>
                    <a:pt x="16763" y="0"/>
                  </a:moveTo>
                  <a:lnTo>
                    <a:pt x="16763" y="47243"/>
                  </a:lnTo>
                </a:path>
                <a:path w="460375" h="173989" extrusionOk="0">
                  <a:moveTo>
                    <a:pt x="32003" y="24383"/>
                  </a:moveTo>
                  <a:lnTo>
                    <a:pt x="0" y="24383"/>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6" name="Google Shape;666;p29"/>
            <p:cNvSpPr/>
            <p:nvPr/>
          </p:nvSpPr>
          <p:spPr>
            <a:xfrm>
              <a:off x="4240022" y="2201417"/>
              <a:ext cx="48260" cy="47625"/>
            </a:xfrm>
            <a:custGeom>
              <a:avLst/>
              <a:gdLst/>
              <a:ahLst/>
              <a:cxnLst/>
              <a:rect l="l" t="t" r="r" b="b"/>
              <a:pathLst>
                <a:path w="48260" h="47625" extrusionOk="0">
                  <a:moveTo>
                    <a:pt x="48006" y="14478"/>
                  </a:moveTo>
                  <a:lnTo>
                    <a:pt x="44958" y="14478"/>
                  </a:lnTo>
                  <a:lnTo>
                    <a:pt x="41135" y="14478"/>
                  </a:lnTo>
                  <a:lnTo>
                    <a:pt x="41135" y="0"/>
                  </a:lnTo>
                  <a:lnTo>
                    <a:pt x="0" y="0"/>
                  </a:lnTo>
                  <a:lnTo>
                    <a:pt x="0" y="47244"/>
                  </a:lnTo>
                  <a:lnTo>
                    <a:pt x="41135" y="47244"/>
                  </a:lnTo>
                  <a:lnTo>
                    <a:pt x="41135" y="34290"/>
                  </a:lnTo>
                  <a:lnTo>
                    <a:pt x="44958" y="34290"/>
                  </a:lnTo>
                  <a:lnTo>
                    <a:pt x="48006" y="34290"/>
                  </a:lnTo>
                  <a:lnTo>
                    <a:pt x="48006" y="14478"/>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7" name="Google Shape;667;p29"/>
            <p:cNvSpPr/>
            <p:nvPr/>
          </p:nvSpPr>
          <p:spPr>
            <a:xfrm>
              <a:off x="3843020" y="2155698"/>
              <a:ext cx="424180" cy="93345"/>
            </a:xfrm>
            <a:custGeom>
              <a:avLst/>
              <a:gdLst/>
              <a:ahLst/>
              <a:cxnLst/>
              <a:rect l="l" t="t" r="r" b="b"/>
              <a:pathLst>
                <a:path w="424179" h="93344" extrusionOk="0">
                  <a:moveTo>
                    <a:pt x="423671" y="70103"/>
                  </a:moveTo>
                  <a:lnTo>
                    <a:pt x="390143" y="70103"/>
                  </a:lnTo>
                </a:path>
                <a:path w="424179" h="93344" extrusionOk="0">
                  <a:moveTo>
                    <a:pt x="379475" y="45719"/>
                  </a:moveTo>
                  <a:lnTo>
                    <a:pt x="379475" y="92963"/>
                  </a:lnTo>
                </a:path>
                <a:path w="424179" h="93344" extrusionOk="0">
                  <a:moveTo>
                    <a:pt x="396239" y="70103"/>
                  </a:moveTo>
                  <a:lnTo>
                    <a:pt x="364235" y="70103"/>
                  </a:lnTo>
                </a:path>
                <a:path w="424179" h="93344" extrusionOk="0">
                  <a:moveTo>
                    <a:pt x="275843" y="0"/>
                  </a:moveTo>
                  <a:lnTo>
                    <a:pt x="275843" y="45719"/>
                  </a:lnTo>
                </a:path>
                <a:path w="424179" h="93344" extrusionOk="0">
                  <a:moveTo>
                    <a:pt x="291083" y="22859"/>
                  </a:moveTo>
                  <a:lnTo>
                    <a:pt x="259079" y="22859"/>
                  </a:lnTo>
                </a:path>
                <a:path w="424179" h="93344" extrusionOk="0">
                  <a:moveTo>
                    <a:pt x="161543" y="0"/>
                  </a:moveTo>
                  <a:lnTo>
                    <a:pt x="161543" y="45719"/>
                  </a:lnTo>
                </a:path>
                <a:path w="424179" h="93344" extrusionOk="0">
                  <a:moveTo>
                    <a:pt x="178307" y="22859"/>
                  </a:moveTo>
                  <a:lnTo>
                    <a:pt x="146303" y="22859"/>
                  </a:lnTo>
                </a:path>
                <a:path w="424179" h="93344" extrusionOk="0">
                  <a:moveTo>
                    <a:pt x="16763" y="0"/>
                  </a:moveTo>
                  <a:lnTo>
                    <a:pt x="16763" y="45719"/>
                  </a:lnTo>
                </a:path>
                <a:path w="424179" h="93344" extrusionOk="0">
                  <a:moveTo>
                    <a:pt x="32003" y="22859"/>
                  </a:moveTo>
                  <a:lnTo>
                    <a:pt x="0" y="2285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8" name="Google Shape;668;p29"/>
            <p:cNvSpPr/>
            <p:nvPr/>
          </p:nvSpPr>
          <p:spPr>
            <a:xfrm>
              <a:off x="3737864" y="2155697"/>
              <a:ext cx="73660" cy="45720"/>
            </a:xfrm>
            <a:custGeom>
              <a:avLst/>
              <a:gdLst/>
              <a:ahLst/>
              <a:cxnLst/>
              <a:rect l="l" t="t" r="r" b="b"/>
              <a:pathLst>
                <a:path w="73660" h="45719" extrusionOk="0">
                  <a:moveTo>
                    <a:pt x="73152" y="12954"/>
                  </a:moveTo>
                  <a:lnTo>
                    <a:pt x="70104" y="12954"/>
                  </a:lnTo>
                  <a:lnTo>
                    <a:pt x="67805" y="12954"/>
                  </a:lnTo>
                  <a:lnTo>
                    <a:pt x="67805" y="0"/>
                  </a:lnTo>
                  <a:lnTo>
                    <a:pt x="6858" y="0"/>
                  </a:lnTo>
                  <a:lnTo>
                    <a:pt x="6858" y="12954"/>
                  </a:lnTo>
                  <a:lnTo>
                    <a:pt x="0" y="12954"/>
                  </a:lnTo>
                  <a:lnTo>
                    <a:pt x="0" y="32766"/>
                  </a:lnTo>
                  <a:lnTo>
                    <a:pt x="6858" y="32766"/>
                  </a:lnTo>
                  <a:lnTo>
                    <a:pt x="6858" y="45720"/>
                  </a:lnTo>
                  <a:lnTo>
                    <a:pt x="67805" y="45720"/>
                  </a:lnTo>
                  <a:lnTo>
                    <a:pt x="67805" y="32766"/>
                  </a:lnTo>
                  <a:lnTo>
                    <a:pt x="70104" y="32766"/>
                  </a:lnTo>
                  <a:lnTo>
                    <a:pt x="73152" y="32766"/>
                  </a:lnTo>
                  <a:lnTo>
                    <a:pt x="7315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69" name="Google Shape;669;p29"/>
            <p:cNvSpPr/>
            <p:nvPr/>
          </p:nvSpPr>
          <p:spPr>
            <a:xfrm>
              <a:off x="3524504" y="2122169"/>
              <a:ext cx="102235" cy="45720"/>
            </a:xfrm>
            <a:custGeom>
              <a:avLst/>
              <a:gdLst/>
              <a:ahLst/>
              <a:cxnLst/>
              <a:rect l="l" t="t" r="r" b="b"/>
              <a:pathLst>
                <a:path w="102235" h="45719" extrusionOk="0">
                  <a:moveTo>
                    <a:pt x="85344" y="0"/>
                  </a:moveTo>
                  <a:lnTo>
                    <a:pt x="85344" y="45719"/>
                  </a:lnTo>
                </a:path>
                <a:path w="102235" h="45719" extrusionOk="0">
                  <a:moveTo>
                    <a:pt x="102108" y="22860"/>
                  </a:moveTo>
                  <a:lnTo>
                    <a:pt x="68580" y="22860"/>
                  </a:lnTo>
                </a:path>
                <a:path w="102235" h="45719" extrusionOk="0">
                  <a:moveTo>
                    <a:pt x="16763" y="0"/>
                  </a:moveTo>
                  <a:lnTo>
                    <a:pt x="16763" y="45719"/>
                  </a:lnTo>
                </a:path>
                <a:path w="102235" h="45719" extrusionOk="0">
                  <a:moveTo>
                    <a:pt x="33528"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0" name="Google Shape;670;p29"/>
            <p:cNvSpPr/>
            <p:nvPr/>
          </p:nvSpPr>
          <p:spPr>
            <a:xfrm>
              <a:off x="3023743" y="1960625"/>
              <a:ext cx="266065" cy="45720"/>
            </a:xfrm>
            <a:custGeom>
              <a:avLst/>
              <a:gdLst/>
              <a:ahLst/>
              <a:cxnLst/>
              <a:rect l="l" t="t" r="r" b="b"/>
              <a:pathLst>
                <a:path w="266064" h="45719" extrusionOk="0">
                  <a:moveTo>
                    <a:pt x="19812" y="0"/>
                  </a:moveTo>
                  <a:lnTo>
                    <a:pt x="0" y="0"/>
                  </a:lnTo>
                  <a:lnTo>
                    <a:pt x="0" y="45720"/>
                  </a:lnTo>
                  <a:lnTo>
                    <a:pt x="19812" y="45720"/>
                  </a:lnTo>
                  <a:lnTo>
                    <a:pt x="19812" y="0"/>
                  </a:lnTo>
                  <a:close/>
                </a:path>
                <a:path w="266064" h="45719" extrusionOk="0">
                  <a:moveTo>
                    <a:pt x="265925" y="12954"/>
                  </a:moveTo>
                  <a:lnTo>
                    <a:pt x="261366" y="12954"/>
                  </a:lnTo>
                  <a:lnTo>
                    <a:pt x="259067" y="12954"/>
                  </a:lnTo>
                  <a:lnTo>
                    <a:pt x="259067" y="0"/>
                  </a:lnTo>
                  <a:lnTo>
                    <a:pt x="217919" y="0"/>
                  </a:lnTo>
                  <a:lnTo>
                    <a:pt x="217919" y="12954"/>
                  </a:lnTo>
                  <a:lnTo>
                    <a:pt x="211074" y="12954"/>
                  </a:lnTo>
                  <a:lnTo>
                    <a:pt x="211074" y="32766"/>
                  </a:lnTo>
                  <a:lnTo>
                    <a:pt x="217919" y="32766"/>
                  </a:lnTo>
                  <a:lnTo>
                    <a:pt x="217919" y="45720"/>
                  </a:lnTo>
                  <a:lnTo>
                    <a:pt x="259067" y="45720"/>
                  </a:lnTo>
                  <a:lnTo>
                    <a:pt x="259067" y="32766"/>
                  </a:lnTo>
                  <a:lnTo>
                    <a:pt x="261366" y="32766"/>
                  </a:lnTo>
                  <a:lnTo>
                    <a:pt x="265925" y="32766"/>
                  </a:lnTo>
                  <a:lnTo>
                    <a:pt x="265925"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1" name="Google Shape;671;p29"/>
            <p:cNvSpPr/>
            <p:nvPr/>
          </p:nvSpPr>
          <p:spPr>
            <a:xfrm>
              <a:off x="3016885" y="1983486"/>
              <a:ext cx="32384" cy="0"/>
            </a:xfrm>
            <a:custGeom>
              <a:avLst/>
              <a:gdLst/>
              <a:ahLst/>
              <a:cxnLst/>
              <a:rect l="l" t="t" r="r" b="b"/>
              <a:pathLst>
                <a:path w="32385" h="120000" extrusionOk="0">
                  <a:moveTo>
                    <a:pt x="32003" y="0"/>
                  </a:move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2" name="Google Shape;672;p29"/>
            <p:cNvSpPr/>
            <p:nvPr/>
          </p:nvSpPr>
          <p:spPr>
            <a:xfrm>
              <a:off x="3010026" y="1960626"/>
              <a:ext cx="20320" cy="45720"/>
            </a:xfrm>
            <a:custGeom>
              <a:avLst/>
              <a:gdLst/>
              <a:ahLst/>
              <a:cxnLst/>
              <a:rect l="l" t="t" r="r" b="b"/>
              <a:pathLst>
                <a:path w="20319" h="45719" extrusionOk="0">
                  <a:moveTo>
                    <a:pt x="0" y="45719"/>
                  </a:moveTo>
                  <a:lnTo>
                    <a:pt x="19812" y="45719"/>
                  </a:lnTo>
                  <a:lnTo>
                    <a:pt x="19812" y="0"/>
                  </a:lnTo>
                  <a:lnTo>
                    <a:pt x="0" y="0"/>
                  </a:lnTo>
                  <a:lnTo>
                    <a:pt x="0" y="4571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3" name="Google Shape;673;p29"/>
            <p:cNvSpPr/>
            <p:nvPr/>
          </p:nvSpPr>
          <p:spPr>
            <a:xfrm>
              <a:off x="2840101" y="1885950"/>
              <a:ext cx="196850" cy="97790"/>
            </a:xfrm>
            <a:custGeom>
              <a:avLst/>
              <a:gdLst/>
              <a:ahLst/>
              <a:cxnLst/>
              <a:rect l="l" t="t" r="r" b="b"/>
              <a:pathLst>
                <a:path w="196850" h="97789" extrusionOk="0">
                  <a:moveTo>
                    <a:pt x="196596" y="97536"/>
                  </a:moveTo>
                  <a:lnTo>
                    <a:pt x="163068" y="97536"/>
                  </a:lnTo>
                </a:path>
                <a:path w="196850" h="97789" extrusionOk="0">
                  <a:moveTo>
                    <a:pt x="16763" y="0"/>
                  </a:moveTo>
                  <a:lnTo>
                    <a:pt x="16763" y="45719"/>
                  </a:lnTo>
                </a:path>
                <a:path w="196850" h="97789" extrusionOk="0">
                  <a:moveTo>
                    <a:pt x="32004"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4" name="Google Shape;674;p29"/>
            <p:cNvSpPr/>
            <p:nvPr/>
          </p:nvSpPr>
          <p:spPr>
            <a:xfrm>
              <a:off x="2753233" y="1779269"/>
              <a:ext cx="52069" cy="45720"/>
            </a:xfrm>
            <a:custGeom>
              <a:avLst/>
              <a:gdLst/>
              <a:ahLst/>
              <a:cxnLst/>
              <a:rect l="l" t="t" r="r" b="b"/>
              <a:pathLst>
                <a:path w="52069" h="45719" extrusionOk="0">
                  <a:moveTo>
                    <a:pt x="51816" y="12954"/>
                  </a:moveTo>
                  <a:lnTo>
                    <a:pt x="47244" y="12954"/>
                  </a:lnTo>
                  <a:lnTo>
                    <a:pt x="44958" y="12954"/>
                  </a:lnTo>
                  <a:lnTo>
                    <a:pt x="44958" y="0"/>
                  </a:lnTo>
                  <a:lnTo>
                    <a:pt x="6858" y="0"/>
                  </a:lnTo>
                  <a:lnTo>
                    <a:pt x="6858" y="12954"/>
                  </a:lnTo>
                  <a:lnTo>
                    <a:pt x="4572" y="12954"/>
                  </a:lnTo>
                  <a:lnTo>
                    <a:pt x="0" y="12954"/>
                  </a:lnTo>
                  <a:lnTo>
                    <a:pt x="0" y="32766"/>
                  </a:lnTo>
                  <a:lnTo>
                    <a:pt x="4572" y="32766"/>
                  </a:lnTo>
                  <a:lnTo>
                    <a:pt x="6858" y="32766"/>
                  </a:lnTo>
                  <a:lnTo>
                    <a:pt x="6858" y="45720"/>
                  </a:lnTo>
                  <a:lnTo>
                    <a:pt x="44958" y="45720"/>
                  </a:lnTo>
                  <a:lnTo>
                    <a:pt x="44958" y="32766"/>
                  </a:lnTo>
                  <a:lnTo>
                    <a:pt x="47244" y="32766"/>
                  </a:lnTo>
                  <a:lnTo>
                    <a:pt x="51816" y="32766"/>
                  </a:lnTo>
                  <a:lnTo>
                    <a:pt x="5181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5" name="Google Shape;675;p29"/>
            <p:cNvSpPr/>
            <p:nvPr/>
          </p:nvSpPr>
          <p:spPr>
            <a:xfrm>
              <a:off x="2576448" y="1716786"/>
              <a:ext cx="78105" cy="108585"/>
            </a:xfrm>
            <a:custGeom>
              <a:avLst/>
              <a:gdLst/>
              <a:ahLst/>
              <a:cxnLst/>
              <a:rect l="l" t="t" r="r" b="b"/>
              <a:pathLst>
                <a:path w="78105" h="108585" extrusionOk="0">
                  <a:moveTo>
                    <a:pt x="62483" y="62484"/>
                  </a:moveTo>
                  <a:lnTo>
                    <a:pt x="62483" y="108203"/>
                  </a:lnTo>
                </a:path>
                <a:path w="78105" h="108585" extrusionOk="0">
                  <a:moveTo>
                    <a:pt x="77724" y="85343"/>
                  </a:moveTo>
                  <a:lnTo>
                    <a:pt x="45719" y="85343"/>
                  </a:lnTo>
                </a:path>
                <a:path w="78105" h="108585" extrusionOk="0">
                  <a:moveTo>
                    <a:pt x="16763" y="0"/>
                  </a:moveTo>
                  <a:lnTo>
                    <a:pt x="16763" y="45719"/>
                  </a:lnTo>
                </a:path>
                <a:path w="78105" h="108585" extrusionOk="0">
                  <a:moveTo>
                    <a:pt x="33527" y="22860"/>
                  </a:moveTo>
                  <a:lnTo>
                    <a:pt x="0" y="2286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6" name="Google Shape;676;p29"/>
            <p:cNvSpPr/>
            <p:nvPr/>
          </p:nvSpPr>
          <p:spPr>
            <a:xfrm>
              <a:off x="2518537" y="1696973"/>
              <a:ext cx="45720" cy="45720"/>
            </a:xfrm>
            <a:custGeom>
              <a:avLst/>
              <a:gdLst/>
              <a:ahLst/>
              <a:cxnLst/>
              <a:rect l="l" t="t" r="r" b="b"/>
              <a:pathLst>
                <a:path w="45719" h="45719" extrusionOk="0">
                  <a:moveTo>
                    <a:pt x="45720" y="12966"/>
                  </a:moveTo>
                  <a:lnTo>
                    <a:pt x="40386" y="12966"/>
                  </a:lnTo>
                  <a:lnTo>
                    <a:pt x="40386" y="0"/>
                  </a:lnTo>
                  <a:lnTo>
                    <a:pt x="29718" y="0"/>
                  </a:lnTo>
                  <a:lnTo>
                    <a:pt x="26670" y="0"/>
                  </a:lnTo>
                  <a:lnTo>
                    <a:pt x="20574" y="0"/>
                  </a:lnTo>
                  <a:lnTo>
                    <a:pt x="9906" y="0"/>
                  </a:lnTo>
                  <a:lnTo>
                    <a:pt x="6858" y="0"/>
                  </a:lnTo>
                  <a:lnTo>
                    <a:pt x="6858" y="12966"/>
                  </a:lnTo>
                  <a:lnTo>
                    <a:pt x="3048" y="12966"/>
                  </a:lnTo>
                  <a:lnTo>
                    <a:pt x="0" y="12966"/>
                  </a:lnTo>
                  <a:lnTo>
                    <a:pt x="0" y="32766"/>
                  </a:lnTo>
                  <a:lnTo>
                    <a:pt x="3048" y="32766"/>
                  </a:lnTo>
                  <a:lnTo>
                    <a:pt x="6858" y="32766"/>
                  </a:lnTo>
                  <a:lnTo>
                    <a:pt x="6858" y="45720"/>
                  </a:lnTo>
                  <a:lnTo>
                    <a:pt x="40386" y="45720"/>
                  </a:lnTo>
                  <a:lnTo>
                    <a:pt x="40386" y="32766"/>
                  </a:lnTo>
                  <a:lnTo>
                    <a:pt x="45720" y="32766"/>
                  </a:lnTo>
                  <a:lnTo>
                    <a:pt x="45720"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7" name="Google Shape;677;p29"/>
            <p:cNvSpPr/>
            <p:nvPr/>
          </p:nvSpPr>
          <p:spPr>
            <a:xfrm>
              <a:off x="2524632" y="1678686"/>
              <a:ext cx="0" cy="45720"/>
            </a:xfrm>
            <a:custGeom>
              <a:avLst/>
              <a:gdLst/>
              <a:ahLst/>
              <a:cxnLst/>
              <a:rect l="l" t="t" r="r" b="b"/>
              <a:pathLst>
                <a:path w="120000" h="45719" extrusionOk="0">
                  <a:moveTo>
                    <a:pt x="0" y="0"/>
                  </a:moveTo>
                  <a:lnTo>
                    <a:pt x="0" y="4571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8" name="Google Shape;678;p29"/>
            <p:cNvSpPr/>
            <p:nvPr/>
          </p:nvSpPr>
          <p:spPr>
            <a:xfrm>
              <a:off x="2507869" y="1691640"/>
              <a:ext cx="33655" cy="20320"/>
            </a:xfrm>
            <a:custGeom>
              <a:avLst/>
              <a:gdLst/>
              <a:ahLst/>
              <a:cxnLst/>
              <a:rect l="l" t="t" r="r" b="b"/>
              <a:pathLst>
                <a:path w="33655" h="20319" extrusionOk="0">
                  <a:moveTo>
                    <a:pt x="0" y="19811"/>
                  </a:moveTo>
                  <a:lnTo>
                    <a:pt x="33528" y="19811"/>
                  </a:lnTo>
                  <a:lnTo>
                    <a:pt x="33528" y="0"/>
                  </a:lnTo>
                  <a:lnTo>
                    <a:pt x="0" y="0"/>
                  </a:lnTo>
                  <a:lnTo>
                    <a:pt x="0" y="19811"/>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79" name="Google Shape;679;p29"/>
            <p:cNvSpPr/>
            <p:nvPr/>
          </p:nvSpPr>
          <p:spPr>
            <a:xfrm>
              <a:off x="1069136" y="1215390"/>
              <a:ext cx="1151255" cy="393700"/>
            </a:xfrm>
            <a:custGeom>
              <a:avLst/>
              <a:gdLst/>
              <a:ahLst/>
              <a:cxnLst/>
              <a:rect l="l" t="t" r="r" b="b"/>
              <a:pathLst>
                <a:path w="1151255" h="393700" extrusionOk="0">
                  <a:moveTo>
                    <a:pt x="1133932" y="347472"/>
                  </a:moveTo>
                  <a:lnTo>
                    <a:pt x="1133932" y="393192"/>
                  </a:lnTo>
                </a:path>
                <a:path w="1151255" h="393700" extrusionOk="0">
                  <a:moveTo>
                    <a:pt x="1150696" y="370332"/>
                  </a:moveTo>
                  <a:lnTo>
                    <a:pt x="1117168" y="370332"/>
                  </a:lnTo>
                </a:path>
                <a:path w="1151255" h="393700" extrusionOk="0">
                  <a:moveTo>
                    <a:pt x="492328" y="97536"/>
                  </a:moveTo>
                  <a:lnTo>
                    <a:pt x="492328" y="143256"/>
                  </a:lnTo>
                </a:path>
                <a:path w="1151255" h="393700" extrusionOk="0">
                  <a:moveTo>
                    <a:pt x="509092" y="120396"/>
                  </a:moveTo>
                  <a:lnTo>
                    <a:pt x="475564" y="120396"/>
                  </a:lnTo>
                </a:path>
                <a:path w="1151255" h="393700" extrusionOk="0">
                  <a:moveTo>
                    <a:pt x="16764" y="0"/>
                  </a:moveTo>
                  <a:lnTo>
                    <a:pt x="16764" y="47244"/>
                  </a:lnTo>
                </a:path>
                <a:path w="1151255" h="393700" extrusionOk="0">
                  <a:moveTo>
                    <a:pt x="32003" y="24384"/>
                  </a:moveTo>
                  <a:lnTo>
                    <a:pt x="0" y="24384"/>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0" name="Google Shape;680;p29"/>
            <p:cNvSpPr/>
            <p:nvPr/>
          </p:nvSpPr>
          <p:spPr>
            <a:xfrm>
              <a:off x="793280" y="1122426"/>
              <a:ext cx="32384" cy="47625"/>
            </a:xfrm>
            <a:custGeom>
              <a:avLst/>
              <a:gdLst/>
              <a:ahLst/>
              <a:cxnLst/>
              <a:rect l="l" t="t" r="r" b="b"/>
              <a:pathLst>
                <a:path w="32384" h="47625" extrusionOk="0">
                  <a:moveTo>
                    <a:pt x="15239" y="0"/>
                  </a:moveTo>
                  <a:lnTo>
                    <a:pt x="15239" y="47244"/>
                  </a:lnTo>
                </a:path>
                <a:path w="32384" h="47625" extrusionOk="0">
                  <a:moveTo>
                    <a:pt x="32004" y="22860"/>
                  </a:moveTo>
                  <a:lnTo>
                    <a:pt x="0" y="22860"/>
                  </a:lnTo>
                </a:path>
              </a:pathLst>
            </a:custGeom>
            <a:noFill/>
            <a:ln w="19800" cap="flat" cmpd="sng">
              <a:solidFill>
                <a:srgbClr val="90909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1" name="Google Shape;681;p29"/>
            <p:cNvSpPr/>
            <p:nvPr/>
          </p:nvSpPr>
          <p:spPr>
            <a:xfrm>
              <a:off x="3230245" y="1960625"/>
              <a:ext cx="33655" cy="45720"/>
            </a:xfrm>
            <a:custGeom>
              <a:avLst/>
              <a:gdLst/>
              <a:ahLst/>
              <a:cxnLst/>
              <a:rect l="l" t="t" r="r" b="b"/>
              <a:pathLst>
                <a:path w="33654" h="45719" extrusionOk="0">
                  <a:moveTo>
                    <a:pt x="33528" y="12954"/>
                  </a:moveTo>
                  <a:lnTo>
                    <a:pt x="26670" y="12954"/>
                  </a:lnTo>
                  <a:lnTo>
                    <a:pt x="26670" y="0"/>
                  </a:lnTo>
                  <a:lnTo>
                    <a:pt x="6858" y="0"/>
                  </a:lnTo>
                  <a:lnTo>
                    <a:pt x="6858" y="12954"/>
                  </a:lnTo>
                  <a:lnTo>
                    <a:pt x="0" y="12954"/>
                  </a:lnTo>
                  <a:lnTo>
                    <a:pt x="0" y="32766"/>
                  </a:lnTo>
                  <a:lnTo>
                    <a:pt x="6858" y="32766"/>
                  </a:lnTo>
                  <a:lnTo>
                    <a:pt x="6858" y="45720"/>
                  </a:lnTo>
                  <a:lnTo>
                    <a:pt x="26670" y="45720"/>
                  </a:lnTo>
                  <a:lnTo>
                    <a:pt x="26670" y="32766"/>
                  </a:lnTo>
                  <a:lnTo>
                    <a:pt x="33528" y="32766"/>
                  </a:lnTo>
                  <a:lnTo>
                    <a:pt x="33528"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2" name="Google Shape;682;p29"/>
            <p:cNvSpPr/>
            <p:nvPr/>
          </p:nvSpPr>
          <p:spPr>
            <a:xfrm>
              <a:off x="800861" y="1145286"/>
              <a:ext cx="4937760" cy="1207135"/>
            </a:xfrm>
            <a:custGeom>
              <a:avLst/>
              <a:gdLst/>
              <a:ahLst/>
              <a:cxnLst/>
              <a:rect l="l" t="t" r="r" b="b"/>
              <a:pathLst>
                <a:path w="4937760" h="1207135" extrusionOk="0">
                  <a:moveTo>
                    <a:pt x="4937760" y="1207008"/>
                  </a:moveTo>
                  <a:lnTo>
                    <a:pt x="3947414" y="1207008"/>
                  </a:lnTo>
                  <a:lnTo>
                    <a:pt x="3947414" y="1138808"/>
                  </a:lnTo>
                  <a:lnTo>
                    <a:pt x="3675379" y="1138808"/>
                  </a:lnTo>
                  <a:lnTo>
                    <a:pt x="3675379" y="1079753"/>
                  </a:lnTo>
                  <a:lnTo>
                    <a:pt x="3330702" y="1079753"/>
                  </a:lnTo>
                  <a:lnTo>
                    <a:pt x="3330702" y="1033526"/>
                  </a:lnTo>
                  <a:lnTo>
                    <a:pt x="2953766" y="1033526"/>
                  </a:lnTo>
                  <a:lnTo>
                    <a:pt x="2953766" y="998982"/>
                  </a:lnTo>
                  <a:lnTo>
                    <a:pt x="2727071" y="998982"/>
                  </a:lnTo>
                  <a:lnTo>
                    <a:pt x="2727071" y="936497"/>
                  </a:lnTo>
                  <a:lnTo>
                    <a:pt x="2552573" y="936497"/>
                  </a:lnTo>
                  <a:lnTo>
                    <a:pt x="2552573" y="902334"/>
                  </a:lnTo>
                  <a:lnTo>
                    <a:pt x="2504440" y="902334"/>
                  </a:lnTo>
                  <a:lnTo>
                    <a:pt x="2504440" y="838326"/>
                  </a:lnTo>
                  <a:lnTo>
                    <a:pt x="2213991" y="838326"/>
                  </a:lnTo>
                  <a:lnTo>
                    <a:pt x="2213991" y="813688"/>
                  </a:lnTo>
                  <a:lnTo>
                    <a:pt x="2112518" y="813688"/>
                  </a:lnTo>
                  <a:lnTo>
                    <a:pt x="2112518" y="787653"/>
                  </a:lnTo>
                  <a:lnTo>
                    <a:pt x="2060829" y="787653"/>
                  </a:lnTo>
                  <a:lnTo>
                    <a:pt x="2060829" y="763143"/>
                  </a:lnTo>
                  <a:lnTo>
                    <a:pt x="2038858" y="763143"/>
                  </a:lnTo>
                  <a:lnTo>
                    <a:pt x="2038858" y="724026"/>
                  </a:lnTo>
                  <a:lnTo>
                    <a:pt x="2000758" y="724026"/>
                  </a:lnTo>
                  <a:lnTo>
                    <a:pt x="2000758" y="683387"/>
                  </a:lnTo>
                  <a:lnTo>
                    <a:pt x="1996058" y="683387"/>
                  </a:lnTo>
                  <a:lnTo>
                    <a:pt x="1996058" y="656971"/>
                  </a:lnTo>
                  <a:lnTo>
                    <a:pt x="1813560" y="656971"/>
                  </a:lnTo>
                  <a:lnTo>
                    <a:pt x="1813560" y="594487"/>
                  </a:lnTo>
                  <a:lnTo>
                    <a:pt x="1775460" y="594487"/>
                  </a:lnTo>
                  <a:lnTo>
                    <a:pt x="1775460" y="573659"/>
                  </a:lnTo>
                  <a:lnTo>
                    <a:pt x="1728596" y="573659"/>
                  </a:lnTo>
                  <a:lnTo>
                    <a:pt x="1728596" y="555751"/>
                  </a:lnTo>
                  <a:lnTo>
                    <a:pt x="1717167" y="555751"/>
                  </a:lnTo>
                  <a:lnTo>
                    <a:pt x="1717167" y="519302"/>
                  </a:lnTo>
                  <a:lnTo>
                    <a:pt x="1565020" y="519302"/>
                  </a:lnTo>
                  <a:lnTo>
                    <a:pt x="1565020" y="498601"/>
                  </a:lnTo>
                  <a:lnTo>
                    <a:pt x="1483868" y="498601"/>
                  </a:lnTo>
                  <a:lnTo>
                    <a:pt x="1483868" y="459359"/>
                  </a:lnTo>
                  <a:lnTo>
                    <a:pt x="1438275" y="459359"/>
                  </a:lnTo>
                  <a:lnTo>
                    <a:pt x="1438275" y="439800"/>
                  </a:lnTo>
                  <a:lnTo>
                    <a:pt x="1385570" y="439800"/>
                  </a:lnTo>
                  <a:lnTo>
                    <a:pt x="1385570" y="421004"/>
                  </a:lnTo>
                  <a:lnTo>
                    <a:pt x="1251458" y="421004"/>
                  </a:lnTo>
                  <a:lnTo>
                    <a:pt x="1251458" y="380746"/>
                  </a:lnTo>
                  <a:lnTo>
                    <a:pt x="1232662" y="380746"/>
                  </a:lnTo>
                  <a:lnTo>
                    <a:pt x="1232662" y="362330"/>
                  </a:lnTo>
                  <a:lnTo>
                    <a:pt x="1072514" y="362330"/>
                  </a:lnTo>
                  <a:lnTo>
                    <a:pt x="1072514" y="341375"/>
                  </a:lnTo>
                  <a:lnTo>
                    <a:pt x="1006475" y="341375"/>
                  </a:lnTo>
                  <a:lnTo>
                    <a:pt x="1006475" y="325754"/>
                  </a:lnTo>
                  <a:lnTo>
                    <a:pt x="1001521" y="325754"/>
                  </a:lnTo>
                  <a:lnTo>
                    <a:pt x="1001521" y="286765"/>
                  </a:lnTo>
                  <a:lnTo>
                    <a:pt x="963930" y="286765"/>
                  </a:lnTo>
                  <a:lnTo>
                    <a:pt x="963930" y="265811"/>
                  </a:lnTo>
                  <a:lnTo>
                    <a:pt x="884682" y="265811"/>
                  </a:lnTo>
                  <a:lnTo>
                    <a:pt x="884682" y="248919"/>
                  </a:lnTo>
                  <a:lnTo>
                    <a:pt x="797432" y="248919"/>
                  </a:lnTo>
                  <a:lnTo>
                    <a:pt x="797432" y="210947"/>
                  </a:lnTo>
                  <a:lnTo>
                    <a:pt x="786891" y="210947"/>
                  </a:lnTo>
                  <a:lnTo>
                    <a:pt x="786891" y="190500"/>
                  </a:lnTo>
                  <a:lnTo>
                    <a:pt x="729360" y="190500"/>
                  </a:lnTo>
                  <a:lnTo>
                    <a:pt x="729360" y="152526"/>
                  </a:lnTo>
                  <a:lnTo>
                    <a:pt x="648335" y="152526"/>
                  </a:lnTo>
                  <a:lnTo>
                    <a:pt x="648335" y="131190"/>
                  </a:lnTo>
                  <a:lnTo>
                    <a:pt x="553466" y="131190"/>
                  </a:lnTo>
                  <a:lnTo>
                    <a:pt x="553466" y="113284"/>
                  </a:lnTo>
                  <a:lnTo>
                    <a:pt x="506984" y="113284"/>
                  </a:lnTo>
                  <a:lnTo>
                    <a:pt x="506984" y="93217"/>
                  </a:lnTo>
                  <a:lnTo>
                    <a:pt x="271487" y="93217"/>
                  </a:lnTo>
                  <a:lnTo>
                    <a:pt x="271487" y="54737"/>
                  </a:lnTo>
                  <a:lnTo>
                    <a:pt x="252869" y="54737"/>
                  </a:lnTo>
                  <a:lnTo>
                    <a:pt x="252869" y="0"/>
                  </a:ln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aphicFrame>
        <p:nvGraphicFramePr>
          <p:cNvPr id="683" name="Google Shape;683;p29"/>
          <p:cNvGraphicFramePr/>
          <p:nvPr>
            <p:extLst>
              <p:ext uri="{D42A27DB-BD31-4B8C-83A1-F6EECF244321}">
                <p14:modId xmlns:p14="http://schemas.microsoft.com/office/powerpoint/2010/main" val="3236137248"/>
              </p:ext>
            </p:extLst>
          </p:nvPr>
        </p:nvGraphicFramePr>
        <p:xfrm>
          <a:off x="242147" y="4832801"/>
          <a:ext cx="7327133" cy="630450"/>
        </p:xfrm>
        <a:graphic>
          <a:graphicData uri="http://schemas.openxmlformats.org/drawingml/2006/table">
            <a:tbl>
              <a:tblPr firstRow="1" bandRow="1">
                <a:noFill/>
              </a:tblPr>
              <a:tblGrid>
                <a:gridCol w="1187867">
                  <a:extLst>
                    <a:ext uri="{9D8B030D-6E8A-4147-A177-3AD203B41FA5}">
                      <a16:colId xmlns:a16="http://schemas.microsoft.com/office/drawing/2014/main" val="20000"/>
                    </a:ext>
                  </a:extLst>
                </a:gridCol>
                <a:gridCol w="712900">
                  <a:extLst>
                    <a:ext uri="{9D8B030D-6E8A-4147-A177-3AD203B41FA5}">
                      <a16:colId xmlns:a16="http://schemas.microsoft.com/office/drawing/2014/main" val="20001"/>
                    </a:ext>
                  </a:extLst>
                </a:gridCol>
                <a:gridCol w="712900">
                  <a:extLst>
                    <a:ext uri="{9D8B030D-6E8A-4147-A177-3AD203B41FA5}">
                      <a16:colId xmlns:a16="http://schemas.microsoft.com/office/drawing/2014/main" val="20002"/>
                    </a:ext>
                  </a:extLst>
                </a:gridCol>
                <a:gridCol w="731533">
                  <a:extLst>
                    <a:ext uri="{9D8B030D-6E8A-4147-A177-3AD203B41FA5}">
                      <a16:colId xmlns:a16="http://schemas.microsoft.com/office/drawing/2014/main" val="20003"/>
                    </a:ext>
                  </a:extLst>
                </a:gridCol>
                <a:gridCol w="693433">
                  <a:extLst>
                    <a:ext uri="{9D8B030D-6E8A-4147-A177-3AD203B41FA5}">
                      <a16:colId xmlns:a16="http://schemas.microsoft.com/office/drawing/2014/main" val="20004"/>
                    </a:ext>
                  </a:extLst>
                </a:gridCol>
                <a:gridCol w="712900">
                  <a:extLst>
                    <a:ext uri="{9D8B030D-6E8A-4147-A177-3AD203B41FA5}">
                      <a16:colId xmlns:a16="http://schemas.microsoft.com/office/drawing/2014/main" val="20005"/>
                    </a:ext>
                  </a:extLst>
                </a:gridCol>
                <a:gridCol w="712900">
                  <a:extLst>
                    <a:ext uri="{9D8B030D-6E8A-4147-A177-3AD203B41FA5}">
                      <a16:colId xmlns:a16="http://schemas.microsoft.com/office/drawing/2014/main" val="20006"/>
                    </a:ext>
                  </a:extLst>
                </a:gridCol>
                <a:gridCol w="712900">
                  <a:extLst>
                    <a:ext uri="{9D8B030D-6E8A-4147-A177-3AD203B41FA5}">
                      <a16:colId xmlns:a16="http://schemas.microsoft.com/office/drawing/2014/main" val="20007"/>
                    </a:ext>
                  </a:extLst>
                </a:gridCol>
                <a:gridCol w="731533">
                  <a:extLst>
                    <a:ext uri="{9D8B030D-6E8A-4147-A177-3AD203B41FA5}">
                      <a16:colId xmlns:a16="http://schemas.microsoft.com/office/drawing/2014/main" val="20008"/>
                    </a:ext>
                  </a:extLst>
                </a:gridCol>
                <a:gridCol w="418267">
                  <a:extLst>
                    <a:ext uri="{9D8B030D-6E8A-4147-A177-3AD203B41FA5}">
                      <a16:colId xmlns:a16="http://schemas.microsoft.com/office/drawing/2014/main" val="20009"/>
                    </a:ext>
                  </a:extLst>
                </a:gridCol>
              </a:tblGrid>
              <a:tr h="209967">
                <a:tc>
                  <a:txBody>
                    <a:bodyPr/>
                    <a:lstStyle/>
                    <a:p>
                      <a:pPr marL="31750" marR="0" lvl="0" indent="0" algn="l" rtl="0">
                        <a:lnSpc>
                          <a:spcPct val="117999"/>
                        </a:lnSpc>
                        <a:spcBef>
                          <a:spcPts val="0"/>
                        </a:spcBef>
                        <a:spcAft>
                          <a:spcPts val="0"/>
                        </a:spcAft>
                        <a:buNone/>
                      </a:pPr>
                      <a:r>
                        <a:rPr lang="en-US" sz="1100" b="1" u="none" strike="noStrike" cap="none">
                          <a:latin typeface="Arial"/>
                          <a:ea typeface="Arial"/>
                          <a:cs typeface="Arial"/>
                          <a:sym typeface="Arial"/>
                        </a:rPr>
                        <a:t>No. at risk</a:t>
                      </a:r>
                      <a:endParaRPr sz="1100" u="none" strike="noStrike" cap="none">
                        <a:latin typeface="Arial"/>
                        <a:ea typeface="Arial"/>
                        <a:cs typeface="Arial"/>
                        <a:sym typeface="Arial"/>
                      </a:endParaRPr>
                    </a:p>
                  </a:txBody>
                  <a:tcPr marL="0" marR="0" marT="338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9">
                  <a:txBody>
                    <a:bodyPr/>
                    <a:lstStyle/>
                    <a:p>
                      <a:pPr marL="0" marR="0" lvl="0" indent="0" algn="l" rtl="0">
                        <a:lnSpc>
                          <a:spcPct val="100000"/>
                        </a:lnSpc>
                        <a:spcBef>
                          <a:spcPts val="0"/>
                        </a:spcBef>
                        <a:spcAft>
                          <a:spcPts val="0"/>
                        </a:spcAft>
                        <a:buNone/>
                      </a:pPr>
                      <a:endParaRPr sz="1200" u="none" strike="noStrike" cap="none">
                        <a:latin typeface="Times New Roman"/>
                        <a:ea typeface="Times New Roman"/>
                        <a:cs typeface="Times New Roman"/>
                        <a:sym typeface="Times New Roman"/>
                      </a:endParaRPr>
                    </a:p>
                  </a:txBody>
                  <a:tcPr marL="0" marR="0" marT="0"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444">
                <a:tc>
                  <a:txBody>
                    <a:bodyPr/>
                    <a:lstStyle/>
                    <a:p>
                      <a:pPr marL="41910" marR="0" lvl="0" indent="0" algn="l" rtl="0">
                        <a:lnSpc>
                          <a:spcPct val="116875"/>
                        </a:lnSpc>
                        <a:spcBef>
                          <a:spcPts val="0"/>
                        </a:spcBef>
                        <a:spcAft>
                          <a:spcPts val="0"/>
                        </a:spcAft>
                        <a:buNone/>
                      </a:pPr>
                      <a:r>
                        <a:rPr lang="en-US" sz="1100" u="none" strike="noStrike" cap="none">
                          <a:latin typeface="Arial"/>
                          <a:ea typeface="Arial"/>
                          <a:cs typeface="Arial"/>
                          <a:sym typeface="Arial"/>
                        </a:rPr>
                        <a:t>Alectinib         130</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123</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180340" marR="0" lvl="0" indent="0" algn="l" rtl="0">
                        <a:lnSpc>
                          <a:spcPct val="116875"/>
                        </a:lnSpc>
                        <a:spcBef>
                          <a:spcPts val="0"/>
                        </a:spcBef>
                        <a:spcAft>
                          <a:spcPts val="0"/>
                        </a:spcAft>
                        <a:buNone/>
                      </a:pPr>
                      <a:r>
                        <a:rPr lang="en-US" sz="1100" u="none" strike="noStrike" cap="none">
                          <a:latin typeface="Arial"/>
                          <a:ea typeface="Arial"/>
                          <a:cs typeface="Arial"/>
                          <a:sym typeface="Arial"/>
                        </a:rPr>
                        <a:t>123</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350" lvl="0" indent="0" algn="ctr" rtl="0">
                        <a:lnSpc>
                          <a:spcPct val="116875"/>
                        </a:lnSpc>
                        <a:spcBef>
                          <a:spcPts val="0"/>
                        </a:spcBef>
                        <a:spcAft>
                          <a:spcPts val="0"/>
                        </a:spcAft>
                        <a:buNone/>
                      </a:pPr>
                      <a:r>
                        <a:rPr lang="en-US" sz="1100" u="none" strike="noStrike" cap="none">
                          <a:latin typeface="Arial"/>
                          <a:ea typeface="Arial"/>
                          <a:cs typeface="Arial"/>
                          <a:sym typeface="Arial"/>
                        </a:rPr>
                        <a:t>118</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985" lvl="0" indent="0" algn="ctr" rtl="0">
                        <a:lnSpc>
                          <a:spcPct val="116875"/>
                        </a:lnSpc>
                        <a:spcBef>
                          <a:spcPts val="0"/>
                        </a:spcBef>
                        <a:spcAft>
                          <a:spcPts val="0"/>
                        </a:spcAft>
                        <a:buNone/>
                      </a:pPr>
                      <a:r>
                        <a:rPr lang="en-US" sz="1100" u="none" strike="noStrike" cap="none">
                          <a:latin typeface="Arial"/>
                          <a:ea typeface="Arial"/>
                          <a:cs typeface="Arial"/>
                          <a:sym typeface="Arial"/>
                        </a:rPr>
                        <a:t>74</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55</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39</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16875"/>
                        </a:lnSpc>
                        <a:spcBef>
                          <a:spcPts val="0"/>
                        </a:spcBef>
                        <a:spcAft>
                          <a:spcPts val="0"/>
                        </a:spcAft>
                        <a:buNone/>
                      </a:pPr>
                      <a:r>
                        <a:rPr lang="en-US" sz="1100" u="none" strike="noStrike" cap="none">
                          <a:latin typeface="Arial"/>
                          <a:ea typeface="Arial"/>
                          <a:cs typeface="Arial"/>
                          <a:sym typeface="Arial"/>
                        </a:rPr>
                        <a:t>22</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16875"/>
                        </a:lnSpc>
                        <a:spcBef>
                          <a:spcPts val="0"/>
                        </a:spcBef>
                        <a:spcAft>
                          <a:spcPts val="0"/>
                        </a:spcAft>
                        <a:buNone/>
                      </a:pPr>
                      <a:r>
                        <a:rPr lang="en-US" sz="1100" u="none" strike="noStrike" cap="none">
                          <a:latin typeface="Arial"/>
                          <a:ea typeface="Arial"/>
                          <a:cs typeface="Arial"/>
                          <a:sym typeface="Arial"/>
                        </a:rPr>
                        <a:t>10</a:t>
                      </a:r>
                      <a:endParaRPr sz="1100" u="none" strike="noStrike" cap="none">
                        <a:latin typeface="Arial"/>
                        <a:ea typeface="Arial"/>
                        <a:cs typeface="Arial"/>
                        <a:sym typeface="Arial"/>
                      </a:endParaRPr>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16875"/>
                        </a:lnSpc>
                        <a:spcBef>
                          <a:spcPts val="0"/>
                        </a:spcBef>
                        <a:spcAft>
                          <a:spcPts val="0"/>
                        </a:spcAft>
                        <a:buNone/>
                      </a:pPr>
                      <a:r>
                        <a:rPr lang="en-US" sz="1100" u="none" strike="noStrike" cap="none">
                          <a:latin typeface="Arial"/>
                          <a:ea typeface="Arial"/>
                          <a:cs typeface="Arial"/>
                          <a:sym typeface="Arial"/>
                        </a:rPr>
                        <a:t>3</a:t>
                      </a:r>
                      <a:endParaRPr sz="2400"/>
                    </a:p>
                  </a:txBody>
                  <a:tcPr marL="0" marR="0" marT="5067"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8359">
                <a:tc>
                  <a:txBody>
                    <a:bodyPr/>
                    <a:lstStyle/>
                    <a:p>
                      <a:pPr marL="37465" marR="0" lvl="0" indent="0" algn="l" rtl="0">
                        <a:lnSpc>
                          <a:spcPct val="100000"/>
                        </a:lnSpc>
                        <a:spcBef>
                          <a:spcPts val="0"/>
                        </a:spcBef>
                        <a:spcAft>
                          <a:spcPts val="0"/>
                        </a:spcAft>
                        <a:buNone/>
                      </a:pPr>
                      <a:r>
                        <a:rPr lang="en-US" sz="1100" u="none" strike="noStrike" cap="none">
                          <a:latin typeface="Arial"/>
                          <a:ea typeface="Arial"/>
                          <a:cs typeface="Arial"/>
                          <a:sym typeface="Arial"/>
                        </a:rPr>
                        <a:t>Chemo	127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112</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00000"/>
                        </a:lnSpc>
                        <a:spcBef>
                          <a:spcPts val="0"/>
                        </a:spcBef>
                        <a:spcAft>
                          <a:spcPts val="0"/>
                        </a:spcAft>
                        <a:buNone/>
                      </a:pPr>
                      <a:r>
                        <a:rPr lang="en-US" sz="1100" u="none" strike="noStrike" cap="none">
                          <a:latin typeface="Arial"/>
                          <a:ea typeface="Arial"/>
                          <a:cs typeface="Arial"/>
                          <a:sym typeface="Arial"/>
                        </a:rPr>
                        <a:t>98</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7620" lvl="0" indent="0" algn="ctr" rtl="0">
                        <a:lnSpc>
                          <a:spcPct val="100000"/>
                        </a:lnSpc>
                        <a:spcBef>
                          <a:spcPts val="0"/>
                        </a:spcBef>
                        <a:spcAft>
                          <a:spcPts val="0"/>
                        </a:spcAft>
                        <a:buNone/>
                      </a:pPr>
                      <a:r>
                        <a:rPr lang="en-US" sz="1100" u="none" strike="noStrike" cap="none">
                          <a:latin typeface="Arial"/>
                          <a:ea typeface="Arial"/>
                          <a:cs typeface="Arial"/>
                          <a:sym typeface="Arial"/>
                        </a:rPr>
                        <a:t>89</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6985" lvl="0" indent="0" algn="ctr" rtl="0">
                        <a:lnSpc>
                          <a:spcPct val="100000"/>
                        </a:lnSpc>
                        <a:spcBef>
                          <a:spcPts val="0"/>
                        </a:spcBef>
                        <a:spcAft>
                          <a:spcPts val="0"/>
                        </a:spcAft>
                        <a:buNone/>
                      </a:pPr>
                      <a:r>
                        <a:rPr lang="en-US" sz="1100" u="none" strike="noStrike" cap="none">
                          <a:latin typeface="Arial"/>
                          <a:ea typeface="Arial"/>
                          <a:cs typeface="Arial"/>
                          <a:sym typeface="Arial"/>
                        </a:rPr>
                        <a:t>55</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41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27</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US" sz="1100" u="none" strike="noStrike" cap="none">
                          <a:latin typeface="Arial"/>
                          <a:ea typeface="Arial"/>
                          <a:cs typeface="Arial"/>
                          <a:sym typeface="Arial"/>
                        </a:rPr>
                        <a:t>18</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208915" marR="0" lvl="0" indent="0" algn="l" rtl="0">
                        <a:lnSpc>
                          <a:spcPct val="100000"/>
                        </a:lnSpc>
                        <a:spcBef>
                          <a:spcPts val="0"/>
                        </a:spcBef>
                        <a:spcAft>
                          <a:spcPts val="0"/>
                        </a:spcAft>
                        <a:buNone/>
                      </a:pPr>
                      <a:r>
                        <a:rPr lang="en-US" sz="1100" u="none" strike="noStrike" cap="none">
                          <a:latin typeface="Arial"/>
                          <a:ea typeface="Arial"/>
                          <a:cs typeface="Arial"/>
                          <a:sym typeface="Arial"/>
                        </a:rPr>
                        <a:t>11</a:t>
                      </a:r>
                      <a:endParaRPr sz="1100" u="none" strike="noStrike" cap="none">
                        <a:latin typeface="Arial"/>
                        <a:ea typeface="Arial"/>
                        <a:cs typeface="Arial"/>
                        <a:sym typeface="Arial"/>
                      </a:endParaRPr>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24130" lvl="0" indent="0" algn="r" rtl="0">
                        <a:lnSpc>
                          <a:spcPct val="100000"/>
                        </a:lnSpc>
                        <a:spcBef>
                          <a:spcPts val="0"/>
                        </a:spcBef>
                        <a:spcAft>
                          <a:spcPts val="0"/>
                        </a:spcAft>
                        <a:buNone/>
                      </a:pPr>
                      <a:r>
                        <a:rPr lang="en-US" sz="1100" u="none" strike="noStrike" cap="none">
                          <a:latin typeface="Arial"/>
                          <a:ea typeface="Arial"/>
                          <a:cs typeface="Arial"/>
                          <a:sym typeface="Arial"/>
                        </a:rPr>
                        <a:t>2</a:t>
                      </a:r>
                      <a:endParaRPr sz="2400"/>
                    </a:p>
                  </a:txBody>
                  <a:tcPr marL="0" marR="0" marT="2533" marB="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684" name="Google Shape;684;p29"/>
          <p:cNvSpPr txBox="1"/>
          <p:nvPr/>
        </p:nvSpPr>
        <p:spPr>
          <a:xfrm>
            <a:off x="3948684" y="1324087"/>
            <a:ext cx="511387"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93.6%</a:t>
            </a:r>
            <a:endParaRPr sz="1333">
              <a:solidFill>
                <a:srgbClr val="000000"/>
              </a:solidFill>
              <a:latin typeface="Arial"/>
              <a:ea typeface="Arial"/>
              <a:cs typeface="Arial"/>
              <a:sym typeface="Arial"/>
            </a:endParaRPr>
          </a:p>
        </p:txBody>
      </p:sp>
      <p:sp>
        <p:nvSpPr>
          <p:cNvPr id="685" name="Google Shape;685;p29"/>
          <p:cNvSpPr txBox="1"/>
          <p:nvPr/>
        </p:nvSpPr>
        <p:spPr>
          <a:xfrm>
            <a:off x="3966126" y="2211291"/>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63.7%</a:t>
            </a:r>
            <a:endParaRPr sz="1333">
              <a:solidFill>
                <a:schemeClr val="accent4"/>
              </a:solidFill>
              <a:latin typeface="Arial"/>
              <a:ea typeface="Arial"/>
              <a:cs typeface="Arial"/>
              <a:sym typeface="Arial"/>
            </a:endParaRPr>
          </a:p>
        </p:txBody>
      </p:sp>
      <p:sp>
        <p:nvSpPr>
          <p:cNvPr id="686" name="Google Shape;686;p29"/>
          <p:cNvSpPr/>
          <p:nvPr/>
        </p:nvSpPr>
        <p:spPr>
          <a:xfrm>
            <a:off x="5344160" y="1753583"/>
            <a:ext cx="0" cy="2644140"/>
          </a:xfrm>
          <a:custGeom>
            <a:avLst/>
            <a:gdLst/>
            <a:ahLst/>
            <a:cxnLst/>
            <a:rect l="l" t="t" r="r" b="b"/>
            <a:pathLst>
              <a:path w="120000" h="1983104" extrusionOk="0">
                <a:moveTo>
                  <a:pt x="0" y="1982724"/>
                </a:moveTo>
                <a:lnTo>
                  <a:pt x="0" y="0"/>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87" name="Google Shape;687;p29"/>
          <p:cNvSpPr txBox="1"/>
          <p:nvPr/>
        </p:nvSpPr>
        <p:spPr>
          <a:xfrm>
            <a:off x="5384122" y="1505341"/>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88.7%</a:t>
            </a:r>
            <a:endParaRPr sz="1333">
              <a:solidFill>
                <a:srgbClr val="000000"/>
              </a:solidFill>
              <a:latin typeface="Arial"/>
              <a:ea typeface="Arial"/>
              <a:cs typeface="Arial"/>
              <a:sym typeface="Arial"/>
            </a:endParaRPr>
          </a:p>
        </p:txBody>
      </p:sp>
      <p:sp>
        <p:nvSpPr>
          <p:cNvPr id="688" name="Google Shape;688;p29"/>
          <p:cNvSpPr txBox="1"/>
          <p:nvPr/>
        </p:nvSpPr>
        <p:spPr>
          <a:xfrm>
            <a:off x="5401563" y="2512027"/>
            <a:ext cx="510540" cy="221345"/>
          </a:xfrm>
          <a:prstGeom prst="rect">
            <a:avLst/>
          </a:prstGeom>
          <a:noFill/>
          <a:ln>
            <a:noFill/>
          </a:ln>
        </p:spPr>
        <p:txBody>
          <a:bodyPr spcFirstLastPara="1" wrap="square" lIns="0" tIns="16067" rIns="0" bIns="0" anchor="t" anchorCtr="0">
            <a:spAutoFit/>
          </a:bodyPr>
          <a:lstStyle/>
          <a:p>
            <a:pPr marL="16933"/>
            <a:r>
              <a:rPr lang="en-US" sz="1333" b="1">
                <a:solidFill>
                  <a:schemeClr val="accent4"/>
                </a:solidFill>
                <a:latin typeface="Arial"/>
                <a:ea typeface="Arial"/>
                <a:cs typeface="Arial"/>
                <a:sym typeface="Arial"/>
              </a:rPr>
              <a:t>54.0%</a:t>
            </a:r>
            <a:endParaRPr sz="1333">
              <a:solidFill>
                <a:schemeClr val="accent4"/>
              </a:solidFill>
              <a:latin typeface="Arial"/>
              <a:ea typeface="Arial"/>
              <a:cs typeface="Arial"/>
              <a:sym typeface="Arial"/>
            </a:endParaRPr>
          </a:p>
        </p:txBody>
      </p:sp>
      <p:sp>
        <p:nvSpPr>
          <p:cNvPr id="689" name="Google Shape;689;p29"/>
          <p:cNvSpPr txBox="1"/>
          <p:nvPr/>
        </p:nvSpPr>
        <p:spPr>
          <a:xfrm>
            <a:off x="7123854" y="1839435"/>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690" name="Google Shape;690;p29"/>
          <p:cNvSpPr txBox="1"/>
          <p:nvPr/>
        </p:nvSpPr>
        <p:spPr>
          <a:xfrm>
            <a:off x="6814312" y="2698633"/>
            <a:ext cx="1012613" cy="185586"/>
          </a:xfrm>
          <a:prstGeom prst="rect">
            <a:avLst/>
          </a:prstGeom>
          <a:noFill/>
          <a:ln>
            <a:noFill/>
          </a:ln>
        </p:spPr>
        <p:txBody>
          <a:bodyPr spcFirstLastPara="1" wrap="square" lIns="0" tIns="21167" rIns="0" bIns="0" anchor="t" anchorCtr="0">
            <a:spAutoFit/>
          </a:bodyPr>
          <a:lstStyle/>
          <a:p>
            <a:pPr marL="16933"/>
            <a:r>
              <a:rPr lang="en-US" sz="1067" b="1">
                <a:solidFill>
                  <a:schemeClr val="accent4"/>
                </a:solidFill>
                <a:latin typeface="Arial"/>
                <a:ea typeface="Arial"/>
                <a:cs typeface="Arial"/>
                <a:sym typeface="Arial"/>
              </a:rPr>
              <a:t>Chemotherapy</a:t>
            </a:r>
            <a:endParaRPr sz="1067">
              <a:solidFill>
                <a:schemeClr val="accent4"/>
              </a:solidFill>
              <a:latin typeface="Arial"/>
              <a:ea typeface="Arial"/>
              <a:cs typeface="Arial"/>
              <a:sym typeface="Arial"/>
            </a:endParaRPr>
          </a:p>
        </p:txBody>
      </p:sp>
      <p:grpSp>
        <p:nvGrpSpPr>
          <p:cNvPr id="691" name="Google Shape;691;p29"/>
          <p:cNvGrpSpPr/>
          <p:nvPr/>
        </p:nvGrpSpPr>
        <p:grpSpPr>
          <a:xfrm>
            <a:off x="1065783" y="1407129"/>
            <a:ext cx="6563699" cy="3052063"/>
            <a:chOff x="799337" y="1145286"/>
            <a:chExt cx="4922774" cy="2289047"/>
          </a:xfrm>
        </p:grpSpPr>
        <p:sp>
          <p:nvSpPr>
            <p:cNvPr id="692" name="Google Shape;692;p29"/>
            <p:cNvSpPr/>
            <p:nvPr/>
          </p:nvSpPr>
          <p:spPr>
            <a:xfrm>
              <a:off x="800861" y="1145286"/>
              <a:ext cx="4921250" cy="510540"/>
            </a:xfrm>
            <a:custGeom>
              <a:avLst/>
              <a:gdLst/>
              <a:ahLst/>
              <a:cxnLst/>
              <a:rect l="l" t="t" r="r" b="b"/>
              <a:pathLst>
                <a:path w="4921250" h="510539" extrusionOk="0">
                  <a:moveTo>
                    <a:pt x="0" y="0"/>
                  </a:moveTo>
                  <a:lnTo>
                    <a:pt x="89992" y="0"/>
                  </a:lnTo>
                  <a:lnTo>
                    <a:pt x="89992" y="17017"/>
                  </a:lnTo>
                  <a:lnTo>
                    <a:pt x="385178" y="17017"/>
                  </a:lnTo>
                  <a:lnTo>
                    <a:pt x="385178" y="36067"/>
                  </a:lnTo>
                  <a:lnTo>
                    <a:pt x="434213" y="36067"/>
                  </a:lnTo>
                  <a:lnTo>
                    <a:pt x="434213" y="54355"/>
                  </a:lnTo>
                  <a:lnTo>
                    <a:pt x="1247139" y="54355"/>
                  </a:lnTo>
                  <a:lnTo>
                    <a:pt x="1247139" y="72009"/>
                  </a:lnTo>
                  <a:lnTo>
                    <a:pt x="1255521" y="72009"/>
                  </a:lnTo>
                  <a:lnTo>
                    <a:pt x="1255521" y="88773"/>
                  </a:lnTo>
                  <a:lnTo>
                    <a:pt x="1269745" y="88773"/>
                  </a:lnTo>
                  <a:lnTo>
                    <a:pt x="1269745" y="105410"/>
                  </a:lnTo>
                  <a:lnTo>
                    <a:pt x="1501775" y="105410"/>
                  </a:lnTo>
                  <a:lnTo>
                    <a:pt x="1501775" y="127000"/>
                  </a:lnTo>
                  <a:lnTo>
                    <a:pt x="1702815" y="127000"/>
                  </a:lnTo>
                  <a:lnTo>
                    <a:pt x="1702815" y="143637"/>
                  </a:lnTo>
                  <a:lnTo>
                    <a:pt x="2363978" y="143637"/>
                  </a:lnTo>
                  <a:lnTo>
                    <a:pt x="2363978" y="173609"/>
                  </a:lnTo>
                  <a:lnTo>
                    <a:pt x="2466721" y="173609"/>
                  </a:lnTo>
                  <a:lnTo>
                    <a:pt x="2466721" y="203580"/>
                  </a:lnTo>
                  <a:lnTo>
                    <a:pt x="3003677" y="203580"/>
                  </a:lnTo>
                  <a:lnTo>
                    <a:pt x="3003677" y="254000"/>
                  </a:lnTo>
                  <a:lnTo>
                    <a:pt x="3425571" y="254000"/>
                  </a:lnTo>
                  <a:lnTo>
                    <a:pt x="3425571" y="308228"/>
                  </a:lnTo>
                  <a:lnTo>
                    <a:pt x="3448685" y="308228"/>
                  </a:lnTo>
                  <a:lnTo>
                    <a:pt x="3448685" y="363981"/>
                  </a:lnTo>
                  <a:lnTo>
                    <a:pt x="3458210" y="363981"/>
                  </a:lnTo>
                  <a:lnTo>
                    <a:pt x="3458210" y="431038"/>
                  </a:lnTo>
                  <a:lnTo>
                    <a:pt x="3761993" y="431038"/>
                  </a:lnTo>
                  <a:lnTo>
                    <a:pt x="3761993" y="510539"/>
                  </a:lnTo>
                  <a:lnTo>
                    <a:pt x="4920996" y="51053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693" name="Google Shape;693;p29"/>
            <p:cNvSpPr/>
            <p:nvPr/>
          </p:nvSpPr>
          <p:spPr>
            <a:xfrm>
              <a:off x="799337" y="3388613"/>
              <a:ext cx="4822190" cy="45720"/>
            </a:xfrm>
            <a:custGeom>
              <a:avLst/>
              <a:gdLst/>
              <a:ahLst/>
              <a:cxnLst/>
              <a:rect l="l" t="t" r="r" b="b"/>
              <a:pathLst>
                <a:path w="4822190" h="45720" extrusionOk="0">
                  <a:moveTo>
                    <a:pt x="536448" y="0"/>
                  </a:moveTo>
                  <a:lnTo>
                    <a:pt x="536448" y="45719"/>
                  </a:lnTo>
                </a:path>
                <a:path w="4822190" h="45720" extrusionOk="0">
                  <a:moveTo>
                    <a:pt x="0" y="0"/>
                  </a:moveTo>
                  <a:lnTo>
                    <a:pt x="0" y="45719"/>
                  </a:lnTo>
                </a:path>
                <a:path w="4822190" h="45720" extrusionOk="0">
                  <a:moveTo>
                    <a:pt x="1071372" y="0"/>
                  </a:moveTo>
                  <a:lnTo>
                    <a:pt x="1071372" y="45719"/>
                  </a:lnTo>
                </a:path>
                <a:path w="4822190" h="45720" extrusionOk="0">
                  <a:moveTo>
                    <a:pt x="1607820" y="0"/>
                  </a:moveTo>
                  <a:lnTo>
                    <a:pt x="1607820" y="45719"/>
                  </a:lnTo>
                </a:path>
                <a:path w="4822190" h="45720" extrusionOk="0">
                  <a:moveTo>
                    <a:pt x="2142744" y="0"/>
                  </a:moveTo>
                  <a:lnTo>
                    <a:pt x="2142744" y="45719"/>
                  </a:lnTo>
                </a:path>
                <a:path w="4822190" h="45720" extrusionOk="0">
                  <a:moveTo>
                    <a:pt x="2679191" y="0"/>
                  </a:moveTo>
                  <a:lnTo>
                    <a:pt x="2679191" y="45719"/>
                  </a:lnTo>
                </a:path>
                <a:path w="4822190" h="45720" extrusionOk="0">
                  <a:moveTo>
                    <a:pt x="3214116" y="0"/>
                  </a:moveTo>
                  <a:lnTo>
                    <a:pt x="3214116" y="45719"/>
                  </a:lnTo>
                </a:path>
                <a:path w="4822190" h="45720" extrusionOk="0">
                  <a:moveTo>
                    <a:pt x="3750564" y="0"/>
                  </a:moveTo>
                  <a:lnTo>
                    <a:pt x="3750564" y="45719"/>
                  </a:lnTo>
                </a:path>
                <a:path w="4822190" h="45720" extrusionOk="0">
                  <a:moveTo>
                    <a:pt x="4285488" y="0"/>
                  </a:moveTo>
                  <a:lnTo>
                    <a:pt x="4285488" y="45719"/>
                  </a:lnTo>
                </a:path>
                <a:path w="4822190" h="45720" extrusionOk="0">
                  <a:moveTo>
                    <a:pt x="4821936" y="0"/>
                  </a:moveTo>
                  <a:lnTo>
                    <a:pt x="4821936" y="4571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694" name="Google Shape;694;p29"/>
          <p:cNvSpPr txBox="1"/>
          <p:nvPr/>
        </p:nvSpPr>
        <p:spPr>
          <a:xfrm rot="-5400000">
            <a:off x="-248187" y="2784195"/>
            <a:ext cx="1688253"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Disease-free survival (%)</a:t>
            </a:r>
            <a:endParaRPr sz="1067">
              <a:solidFill>
                <a:srgbClr val="000000"/>
              </a:solidFill>
              <a:latin typeface="Arial"/>
              <a:ea typeface="Arial"/>
              <a:cs typeface="Arial"/>
              <a:sym typeface="Arial"/>
            </a:endParaRPr>
          </a:p>
        </p:txBody>
      </p:sp>
      <p:sp>
        <p:nvSpPr>
          <p:cNvPr id="695" name="Google Shape;695;p29"/>
          <p:cNvSpPr txBox="1"/>
          <p:nvPr/>
        </p:nvSpPr>
        <p:spPr>
          <a:xfrm>
            <a:off x="714587" y="1284701"/>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696" name="Google Shape;696;p29"/>
          <p:cNvSpPr txBox="1"/>
          <p:nvPr/>
        </p:nvSpPr>
        <p:spPr>
          <a:xfrm>
            <a:off x="792615" y="1885834"/>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697" name="Google Shape;697;p29"/>
          <p:cNvSpPr txBox="1"/>
          <p:nvPr/>
        </p:nvSpPr>
        <p:spPr>
          <a:xfrm>
            <a:off x="792615" y="2486798"/>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698" name="Google Shape;698;p29"/>
          <p:cNvSpPr txBox="1"/>
          <p:nvPr/>
        </p:nvSpPr>
        <p:spPr>
          <a:xfrm>
            <a:off x="792615" y="308793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699" name="Google Shape;699;p29"/>
          <p:cNvSpPr txBox="1"/>
          <p:nvPr/>
        </p:nvSpPr>
        <p:spPr>
          <a:xfrm>
            <a:off x="792615" y="368906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700" name="Google Shape;700;p29"/>
          <p:cNvSpPr txBox="1"/>
          <p:nvPr/>
        </p:nvSpPr>
        <p:spPr>
          <a:xfrm>
            <a:off x="1724490" y="443514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701" name="Google Shape;701;p29"/>
          <p:cNvSpPr txBox="1"/>
          <p:nvPr/>
        </p:nvSpPr>
        <p:spPr>
          <a:xfrm>
            <a:off x="1010039" y="443514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702" name="Google Shape;702;p29"/>
          <p:cNvSpPr txBox="1"/>
          <p:nvPr/>
        </p:nvSpPr>
        <p:spPr>
          <a:xfrm>
            <a:off x="2400807"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703" name="Google Shape;703;p29"/>
          <p:cNvSpPr txBox="1"/>
          <p:nvPr/>
        </p:nvSpPr>
        <p:spPr>
          <a:xfrm>
            <a:off x="3115226"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704" name="Google Shape;704;p29"/>
          <p:cNvSpPr txBox="1"/>
          <p:nvPr/>
        </p:nvSpPr>
        <p:spPr>
          <a:xfrm>
            <a:off x="3829643" y="4326560"/>
            <a:ext cx="1089659" cy="503685"/>
          </a:xfrm>
          <a:prstGeom prst="rect">
            <a:avLst/>
          </a:prstGeom>
          <a:noFill/>
          <a:ln>
            <a:noFill/>
          </a:ln>
        </p:spPr>
        <p:txBody>
          <a:bodyPr spcFirstLastPara="1" wrap="square" lIns="0" tIns="97367"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10911">
              <a:spcBef>
                <a:spcPts val="640"/>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705" name="Google Shape;705;p29"/>
          <p:cNvSpPr txBox="1"/>
          <p:nvPr/>
        </p:nvSpPr>
        <p:spPr>
          <a:xfrm>
            <a:off x="5258138"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706" name="Google Shape;706;p29"/>
          <p:cNvSpPr txBox="1"/>
          <p:nvPr/>
        </p:nvSpPr>
        <p:spPr>
          <a:xfrm>
            <a:off x="5972555"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707" name="Google Shape;707;p29"/>
          <p:cNvSpPr txBox="1"/>
          <p:nvPr/>
        </p:nvSpPr>
        <p:spPr>
          <a:xfrm>
            <a:off x="6686973"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708" name="Google Shape;708;p29"/>
          <p:cNvSpPr txBox="1"/>
          <p:nvPr/>
        </p:nvSpPr>
        <p:spPr>
          <a:xfrm>
            <a:off x="7401561" y="443514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709" name="Google Shape;709;p29"/>
          <p:cNvSpPr txBox="1"/>
          <p:nvPr/>
        </p:nvSpPr>
        <p:spPr>
          <a:xfrm>
            <a:off x="869018" y="429002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1"/>
          <p:cNvSpPr txBox="1">
            <a:spLocks noGrp="1"/>
          </p:cNvSpPr>
          <p:nvPr>
            <p:ph type="title"/>
          </p:nvPr>
        </p:nvSpPr>
        <p:spPr>
          <a:xfrm>
            <a:off x="838200" y="237883"/>
            <a:ext cx="10515600" cy="783392"/>
          </a:xfrm>
          <a:noFill/>
          <a:ln>
            <a:noFill/>
          </a:ln>
        </p:spPr>
        <p:txBody>
          <a:bodyPr spcFirstLastPara="1" vert="horz" wrap="square" lIns="0" tIns="0" rIns="0" bIns="0" rtlCol="0" anchor="ctr" anchorCtr="0">
            <a:noAutofit/>
          </a:bodyPr>
          <a:lstStyle/>
          <a:p>
            <a:r>
              <a:rPr lang="en-US">
                <a:sym typeface="Arial"/>
              </a:rPr>
              <a:t>Disease-Free Survival by Disease Stage</a:t>
            </a:r>
          </a:p>
        </p:txBody>
      </p:sp>
      <p:graphicFrame>
        <p:nvGraphicFramePr>
          <p:cNvPr id="719" name="Google Shape;719;p31"/>
          <p:cNvGraphicFramePr/>
          <p:nvPr>
            <p:extLst>
              <p:ext uri="{D42A27DB-BD31-4B8C-83A1-F6EECF244321}">
                <p14:modId xmlns:p14="http://schemas.microsoft.com/office/powerpoint/2010/main" val="119063860"/>
              </p:ext>
            </p:extLst>
          </p:nvPr>
        </p:nvGraphicFramePr>
        <p:xfrm>
          <a:off x="6506633" y="1246489"/>
          <a:ext cx="5034267" cy="2051434"/>
        </p:xfrm>
        <a:graphic>
          <a:graphicData uri="http://schemas.openxmlformats.org/drawingml/2006/table">
            <a:tbl>
              <a:tblPr>
                <a:noFill/>
              </a:tblPr>
              <a:tblGrid>
                <a:gridCol w="1700100">
                  <a:extLst>
                    <a:ext uri="{9D8B030D-6E8A-4147-A177-3AD203B41FA5}">
                      <a16:colId xmlns:a16="http://schemas.microsoft.com/office/drawing/2014/main" val="20000"/>
                    </a:ext>
                  </a:extLst>
                </a:gridCol>
                <a:gridCol w="1143833">
                  <a:extLst>
                    <a:ext uri="{9D8B030D-6E8A-4147-A177-3AD203B41FA5}">
                      <a16:colId xmlns:a16="http://schemas.microsoft.com/office/drawing/2014/main" val="20001"/>
                    </a:ext>
                  </a:extLst>
                </a:gridCol>
                <a:gridCol w="1098967">
                  <a:extLst>
                    <a:ext uri="{9D8B030D-6E8A-4147-A177-3AD203B41FA5}">
                      <a16:colId xmlns:a16="http://schemas.microsoft.com/office/drawing/2014/main" val="20002"/>
                    </a:ext>
                  </a:extLst>
                </a:gridCol>
                <a:gridCol w="1091367">
                  <a:extLst>
                    <a:ext uri="{9D8B030D-6E8A-4147-A177-3AD203B41FA5}">
                      <a16:colId xmlns:a16="http://schemas.microsoft.com/office/drawing/2014/main" val="20003"/>
                    </a:ext>
                  </a:extLst>
                </a:gridCol>
              </a:tblGrid>
              <a:tr h="512233">
                <a:tc>
                  <a:txBody>
                    <a:bodyPr/>
                    <a:lstStyle/>
                    <a:p>
                      <a:pPr marL="95885" marR="16764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2-year DFS rate, % (95% CI)</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235584"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IB</a:t>
                      </a:r>
                      <a:endParaRPr sz="1200" u="none" strike="noStrike" cap="none">
                        <a:latin typeface="Arial"/>
                        <a:ea typeface="Arial"/>
                        <a:cs typeface="Arial"/>
                        <a:sym typeface="Arial"/>
                      </a:endParaRPr>
                    </a:p>
                    <a:p>
                      <a:pPr marL="296545"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(n=26)</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8986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II</a:t>
                      </a:r>
                      <a:endParaRPr sz="1200" u="none" strike="noStrike" cap="none">
                        <a:latin typeface="Arial"/>
                        <a:ea typeface="Arial"/>
                        <a:cs typeface="Arial"/>
                        <a:sym typeface="Arial"/>
                      </a:endParaRPr>
                    </a:p>
                    <a:p>
                      <a:pPr marL="224790"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(n=92)</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14287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Stage IIIA</a:t>
                      </a:r>
                      <a:endParaRPr sz="1200" u="none" strike="noStrike" cap="none">
                        <a:latin typeface="Arial"/>
                        <a:ea typeface="Arial"/>
                        <a:cs typeface="Arial"/>
                        <a:sym typeface="Arial"/>
                      </a:endParaRPr>
                    </a:p>
                    <a:p>
                      <a:pPr marL="202565" marR="0" lvl="0" indent="0" algn="l" rtl="0">
                        <a:lnSpc>
                          <a:spcPct val="100000"/>
                        </a:lnSpc>
                        <a:spcBef>
                          <a:spcPts val="5"/>
                        </a:spcBef>
                        <a:spcAft>
                          <a:spcPts val="0"/>
                        </a:spcAft>
                        <a:buClr>
                          <a:srgbClr val="000000"/>
                        </a:buClr>
                        <a:buSzPts val="900"/>
                        <a:buFont typeface="Arial"/>
                        <a:buNone/>
                      </a:pPr>
                      <a:r>
                        <a:rPr lang="en-US" sz="1200" u="none" strike="noStrike" cap="none">
                          <a:latin typeface="Arial"/>
                          <a:ea typeface="Arial"/>
                          <a:cs typeface="Arial"/>
                          <a:sym typeface="Arial"/>
                        </a:rPr>
                        <a:t>(n=139)</a:t>
                      </a:r>
                      <a:endParaRPr sz="1200" u="none" strike="noStrike" cap="none">
                        <a:latin typeface="Arial"/>
                        <a:ea typeface="Arial"/>
                        <a:cs typeface="Arial"/>
                        <a:sym typeface="Arial"/>
                      </a:endParaRPr>
                    </a:p>
                  </a:txBody>
                  <a:tcPr marL="0" marR="0" marT="65200" marB="0">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13067">
                <a:tc>
                  <a:txBody>
                    <a:bodyPr/>
                    <a:lstStyle/>
                    <a:p>
                      <a:pPr marL="0" marR="0" lvl="0" indent="0" algn="l" rtl="0">
                        <a:lnSpc>
                          <a:spcPct val="100000"/>
                        </a:lnSpc>
                        <a:spcBef>
                          <a:spcPts val="0"/>
                        </a:spcBef>
                        <a:spcAft>
                          <a:spcPts val="0"/>
                        </a:spcAft>
                        <a:buClr>
                          <a:srgbClr val="000000"/>
                        </a:buClr>
                        <a:buSzPts val="800"/>
                        <a:buFont typeface="Arial"/>
                        <a:buNone/>
                      </a:pPr>
                      <a:endParaRPr sz="1100" u="none" strike="noStrike" cap="none">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Alectinib</a:t>
                      </a:r>
                      <a:endParaRPr sz="1200" u="none" strike="noStrike" cap="none">
                        <a:latin typeface="Arial"/>
                        <a:ea typeface="Arial"/>
                        <a:cs typeface="Arial"/>
                        <a:sym typeface="Arial"/>
                      </a:endParaRPr>
                    </a:p>
                  </a:txBody>
                  <a:tcPr marL="0" marR="0" marT="17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03504"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92.3</a:t>
                      </a:r>
                      <a:endParaRPr sz="1200" u="none" strike="noStrike" cap="none">
                        <a:latin typeface="Arial"/>
                        <a:ea typeface="Arial"/>
                        <a:cs typeface="Arial"/>
                        <a:sym typeface="Arial"/>
                      </a:endParaRPr>
                    </a:p>
                    <a:p>
                      <a:pPr marL="71755" marR="0"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(77.8, 100.0)</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95.6</a:t>
                      </a:r>
                      <a:endParaRPr sz="1200" u="none" strike="noStrike" cap="none">
                        <a:latin typeface="Arial"/>
                        <a:ea typeface="Arial"/>
                        <a:cs typeface="Arial"/>
                        <a:sym typeface="Arial"/>
                      </a:endParaRPr>
                    </a:p>
                    <a:p>
                      <a:pPr marL="0" marR="30480"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(89.5, 100.0)</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7145"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006FC0"/>
                          </a:solidFill>
                          <a:latin typeface="Arial"/>
                          <a:ea typeface="Arial"/>
                          <a:cs typeface="Arial"/>
                          <a:sym typeface="Arial"/>
                        </a:rPr>
                        <a:t>92.7</a:t>
                      </a:r>
                      <a:endParaRPr sz="1200" u="none" strike="noStrike" cap="none">
                        <a:latin typeface="Arial"/>
                        <a:ea typeface="Arial"/>
                        <a:cs typeface="Arial"/>
                        <a:sym typeface="Arial"/>
                      </a:endParaRPr>
                    </a:p>
                    <a:p>
                      <a:pPr marL="0" marR="4445" lvl="0" indent="0" algn="ctr" rtl="0">
                        <a:lnSpc>
                          <a:spcPct val="100000"/>
                        </a:lnSpc>
                        <a:spcBef>
                          <a:spcPts val="0"/>
                        </a:spcBef>
                        <a:spcAft>
                          <a:spcPts val="0"/>
                        </a:spcAft>
                        <a:buClr>
                          <a:srgbClr val="000000"/>
                        </a:buClr>
                        <a:buSzPts val="800"/>
                        <a:buFont typeface="Arial"/>
                        <a:buNone/>
                      </a:pPr>
                      <a:r>
                        <a:rPr lang="en-US" sz="1100" u="none" strike="noStrike" cap="none">
                          <a:latin typeface="Arial"/>
                          <a:ea typeface="Arial"/>
                          <a:cs typeface="Arial"/>
                          <a:sym typeface="Arial"/>
                        </a:rPr>
                        <a:t>(86.4, 98.9)</a:t>
                      </a:r>
                      <a:endParaRPr sz="1100" u="none" strike="noStrike" cap="none">
                        <a:latin typeface="Arial"/>
                        <a:ea typeface="Arial"/>
                        <a:cs typeface="Arial"/>
                        <a:sym typeface="Arial"/>
                      </a:endParaRPr>
                    </a:p>
                  </a:txBody>
                  <a:tcPr marL="0" marR="0" marT="76200" marB="0">
                    <a:lnT w="12700" cap="flat" cmpd="sng">
                      <a:solidFill>
                        <a:srgbClr val="000000"/>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1"/>
                  </a:ext>
                </a:extLst>
              </a:tr>
              <a:tr h="513067">
                <a:tc>
                  <a:txBody>
                    <a:bodyPr/>
                    <a:lstStyle/>
                    <a:p>
                      <a:pPr marL="0" marR="0" lvl="0" indent="0" algn="l" rtl="0">
                        <a:lnSpc>
                          <a:spcPct val="100000"/>
                        </a:lnSpc>
                        <a:spcBef>
                          <a:spcPts val="0"/>
                        </a:spcBef>
                        <a:spcAft>
                          <a:spcPts val="0"/>
                        </a:spcAft>
                        <a:buClr>
                          <a:srgbClr val="000000"/>
                        </a:buClr>
                        <a:buSzPts val="800"/>
                        <a:buFont typeface="Arial"/>
                        <a:buNone/>
                      </a:pPr>
                      <a:endParaRPr sz="1100" u="none" strike="noStrike" cap="none">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solidFill>
                            <a:srgbClr val="AD2C2C"/>
                          </a:solidFill>
                          <a:latin typeface="Arial"/>
                          <a:ea typeface="Arial"/>
                          <a:cs typeface="Arial"/>
                          <a:sym typeface="Arial"/>
                        </a:rPr>
                        <a:t>Chemotherapy</a:t>
                      </a:r>
                      <a:endParaRPr sz="1200" u="none" strike="noStrike" cap="none">
                        <a:latin typeface="Arial"/>
                        <a:ea typeface="Arial"/>
                        <a:cs typeface="Arial"/>
                        <a:sym typeface="Arial"/>
                      </a:endParaRPr>
                    </a:p>
                  </a:txBody>
                  <a:tcPr marL="0" marR="0" marT="17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03504"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71.6</a:t>
                      </a:r>
                      <a:endParaRPr sz="1200" u="none" strike="noStrike" cap="none">
                        <a:latin typeface="Arial"/>
                        <a:ea typeface="Arial"/>
                        <a:cs typeface="Arial"/>
                        <a:sym typeface="Arial"/>
                      </a:endParaRPr>
                    </a:p>
                    <a:p>
                      <a:pPr marL="70485" marR="0"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(44.2, 99.0)</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66.3</a:t>
                      </a:r>
                      <a:endParaRPr sz="1200" u="none" strike="noStrike" cap="none">
                        <a:latin typeface="Arial"/>
                        <a:ea typeface="Arial"/>
                        <a:cs typeface="Arial"/>
                        <a:sym typeface="Arial"/>
                      </a:endParaRPr>
                    </a:p>
                    <a:p>
                      <a:pPr marL="0" marR="29209"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(51.7, 81.0)</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17145" marR="0" lvl="0" indent="0" algn="ctr" rtl="0">
                        <a:lnSpc>
                          <a:spcPct val="100000"/>
                        </a:lnSpc>
                        <a:spcBef>
                          <a:spcPts val="0"/>
                        </a:spcBef>
                        <a:spcAft>
                          <a:spcPts val="0"/>
                        </a:spcAft>
                        <a:buClr>
                          <a:srgbClr val="000000"/>
                        </a:buClr>
                        <a:buSzPts val="900"/>
                        <a:buFont typeface="Arial"/>
                        <a:buNone/>
                      </a:pPr>
                      <a:r>
                        <a:rPr lang="en-US" sz="1200" b="1" u="none" strike="noStrike" cap="none">
                          <a:solidFill>
                            <a:srgbClr val="C00000"/>
                          </a:solidFill>
                          <a:latin typeface="Arial"/>
                          <a:ea typeface="Arial"/>
                          <a:cs typeface="Arial"/>
                          <a:sym typeface="Arial"/>
                        </a:rPr>
                        <a:t>60.7</a:t>
                      </a:r>
                      <a:endParaRPr sz="1200" u="none" strike="noStrike" cap="none">
                        <a:latin typeface="Arial"/>
                        <a:ea typeface="Arial"/>
                        <a:cs typeface="Arial"/>
                        <a:sym typeface="Arial"/>
                      </a:endParaRPr>
                    </a:p>
                    <a:p>
                      <a:pPr marL="0" marR="4445"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(47.9, 73.5)</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2"/>
                  </a:ext>
                </a:extLst>
              </a:tr>
              <a:tr h="513067">
                <a:tc>
                  <a:txBody>
                    <a:bodyPr/>
                    <a:lstStyle/>
                    <a:p>
                      <a:pPr marL="95885"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HR</a:t>
                      </a:r>
                      <a:r>
                        <a:rPr lang="en-US" sz="1200" b="1" u="none" strike="noStrike" cap="none" baseline="30000">
                          <a:latin typeface="Arial"/>
                          <a:ea typeface="Arial"/>
                          <a:cs typeface="Arial"/>
                          <a:sym typeface="Arial"/>
                        </a:rPr>
                        <a:t>†</a:t>
                      </a:r>
                      <a:endParaRPr sz="1200" u="none" strike="noStrike" cap="none" baseline="30000">
                        <a:latin typeface="Arial"/>
                        <a:ea typeface="Arial"/>
                        <a:cs typeface="Arial"/>
                        <a:sym typeface="Arial"/>
                      </a:endParaRPr>
                    </a:p>
                    <a:p>
                      <a:pPr marL="95885" marR="0" lvl="0" indent="0" algn="l" rtl="0">
                        <a:lnSpc>
                          <a:spcPct val="100000"/>
                        </a:lnSpc>
                        <a:spcBef>
                          <a:spcPts val="0"/>
                        </a:spcBef>
                        <a:spcAft>
                          <a:spcPts val="0"/>
                        </a:spcAft>
                        <a:buClr>
                          <a:srgbClr val="000000"/>
                        </a:buClr>
                        <a:buSzPts val="900"/>
                        <a:buFont typeface="Arial"/>
                        <a:buNone/>
                      </a:pPr>
                      <a:r>
                        <a:rPr lang="en-US" sz="1200" u="none" strike="noStrike" cap="none">
                          <a:latin typeface="Arial"/>
                          <a:ea typeface="Arial"/>
                          <a:cs typeface="Arial"/>
                          <a:sym typeface="Arial"/>
                        </a:rPr>
                        <a:t>(95% CI)</a:t>
                      </a:r>
                      <a:endParaRPr sz="1200" u="none" strike="noStrike" cap="none">
                        <a:latin typeface="Arial"/>
                        <a:ea typeface="Arial"/>
                        <a:cs typeface="Arial"/>
                        <a:sym typeface="Arial"/>
                      </a:endParaRPr>
                    </a:p>
                  </a:txBody>
                  <a:tcPr marL="0" marR="0" marT="66033"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70485" marR="0"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0.21</a:t>
                      </a:r>
                      <a:endParaRPr sz="1200" u="none" strike="noStrike" cap="none">
                        <a:latin typeface="Arial"/>
                        <a:ea typeface="Arial"/>
                        <a:cs typeface="Arial"/>
                        <a:sym typeface="Arial"/>
                      </a:endParaRPr>
                    </a:p>
                    <a:p>
                      <a:pPr marL="70485" marR="0"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(0.02, 1.84)</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29844"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0.24</a:t>
                      </a:r>
                      <a:endParaRPr sz="1200" u="none" strike="noStrike" cap="none">
                        <a:latin typeface="Arial"/>
                        <a:ea typeface="Arial"/>
                        <a:cs typeface="Arial"/>
                        <a:sym typeface="Arial"/>
                      </a:endParaRPr>
                    </a:p>
                    <a:p>
                      <a:pPr marL="0" marR="29209"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(0.09, 0.65)</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tc>
                  <a:txBody>
                    <a:bodyPr/>
                    <a:lstStyle/>
                    <a:p>
                      <a:pPr marL="0" marR="5080" lvl="0" indent="0" algn="ctr" rtl="0">
                        <a:lnSpc>
                          <a:spcPct val="100000"/>
                        </a:lnSpc>
                        <a:spcBef>
                          <a:spcPts val="0"/>
                        </a:spcBef>
                        <a:spcAft>
                          <a:spcPts val="0"/>
                        </a:spcAft>
                        <a:buClr>
                          <a:srgbClr val="000000"/>
                        </a:buClr>
                        <a:buSzPts val="900"/>
                        <a:buFont typeface="Arial"/>
                        <a:buNone/>
                      </a:pPr>
                      <a:r>
                        <a:rPr lang="en-US" sz="1200" b="1" u="none" strike="noStrike" cap="none">
                          <a:latin typeface="Arial"/>
                          <a:ea typeface="Arial"/>
                          <a:cs typeface="Arial"/>
                          <a:sym typeface="Arial"/>
                        </a:rPr>
                        <a:t>0.25</a:t>
                      </a:r>
                      <a:endParaRPr sz="1200" u="none" strike="noStrike" cap="none">
                        <a:latin typeface="Arial"/>
                        <a:ea typeface="Arial"/>
                        <a:cs typeface="Arial"/>
                        <a:sym typeface="Arial"/>
                      </a:endParaRPr>
                    </a:p>
                    <a:p>
                      <a:pPr marL="0" marR="4445" lvl="0" indent="0" algn="ctr" rtl="0">
                        <a:lnSpc>
                          <a:spcPct val="100000"/>
                        </a:lnSpc>
                        <a:spcBef>
                          <a:spcPts val="5"/>
                        </a:spcBef>
                        <a:spcAft>
                          <a:spcPts val="0"/>
                        </a:spcAft>
                        <a:buClr>
                          <a:srgbClr val="000000"/>
                        </a:buClr>
                        <a:buSzPts val="800"/>
                        <a:buFont typeface="Arial"/>
                        <a:buNone/>
                      </a:pPr>
                      <a:r>
                        <a:rPr lang="en-US" sz="1100" u="none" strike="noStrike" cap="none">
                          <a:latin typeface="Arial"/>
                          <a:ea typeface="Arial"/>
                          <a:cs typeface="Arial"/>
                          <a:sym typeface="Arial"/>
                        </a:rPr>
                        <a:t>(0.12, 0.53)</a:t>
                      </a:r>
                      <a:endParaRPr sz="1100" u="none" strike="noStrike" cap="none">
                        <a:latin typeface="Arial"/>
                        <a:ea typeface="Arial"/>
                        <a:cs typeface="Arial"/>
                        <a:sym typeface="Arial"/>
                      </a:endParaRPr>
                    </a:p>
                  </a:txBody>
                  <a:tcPr marL="0" marR="0" marT="76200" marB="0">
                    <a:lnT w="12700" cap="flat" cmpd="sng">
                      <a:solidFill>
                        <a:srgbClr val="7E7E7E"/>
                      </a:solidFill>
                      <a:prstDash val="solid"/>
                      <a:round/>
                      <a:headEnd type="none" w="sm" len="sm"/>
                      <a:tailEnd type="none" w="sm" len="sm"/>
                    </a:lnT>
                    <a:lnB w="12700" cap="flat" cmpd="sng">
                      <a:solidFill>
                        <a:srgbClr val="7E7E7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21" name="Google Shape;721;p31"/>
          <p:cNvSpPr/>
          <p:nvPr/>
        </p:nvSpPr>
        <p:spPr>
          <a:xfrm>
            <a:off x="10050272" y="4093660"/>
            <a:ext cx="0" cy="1667087"/>
          </a:xfrm>
          <a:custGeom>
            <a:avLst/>
            <a:gdLst/>
            <a:ahLst/>
            <a:cxnLst/>
            <a:rect l="l" t="t" r="r" b="b"/>
            <a:pathLst>
              <a:path w="120000" h="1250314" extrusionOk="0">
                <a:moveTo>
                  <a:pt x="0" y="1249984"/>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2" name="Google Shape;722;p31"/>
          <p:cNvSpPr/>
          <p:nvPr/>
        </p:nvSpPr>
        <p:spPr>
          <a:xfrm>
            <a:off x="4515876" y="4162748"/>
            <a:ext cx="0" cy="1593427"/>
          </a:xfrm>
          <a:custGeom>
            <a:avLst/>
            <a:gdLst/>
            <a:ahLst/>
            <a:cxnLst/>
            <a:rect l="l" t="t" r="r" b="b"/>
            <a:pathLst>
              <a:path w="120000" h="1195070" extrusionOk="0">
                <a:moveTo>
                  <a:pt x="0" y="1194612"/>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3" name="Google Shape;723;p31"/>
          <p:cNvSpPr/>
          <p:nvPr/>
        </p:nvSpPr>
        <p:spPr>
          <a:xfrm>
            <a:off x="4523231" y="1395162"/>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4" name="Google Shape;724;p31"/>
          <p:cNvSpPr/>
          <p:nvPr/>
        </p:nvSpPr>
        <p:spPr>
          <a:xfrm>
            <a:off x="3704335" y="1387036"/>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5" name="Google Shape;725;p31"/>
          <p:cNvSpPr/>
          <p:nvPr/>
        </p:nvSpPr>
        <p:spPr>
          <a:xfrm>
            <a:off x="3699013" y="4038796"/>
            <a:ext cx="0" cy="1706880"/>
          </a:xfrm>
          <a:custGeom>
            <a:avLst/>
            <a:gdLst/>
            <a:ahLst/>
            <a:cxnLst/>
            <a:rect l="l" t="t" r="r" b="b"/>
            <a:pathLst>
              <a:path w="120000" h="1280160" extrusionOk="0">
                <a:moveTo>
                  <a:pt x="0" y="1280160"/>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nvGrpSpPr>
          <p:cNvPr id="726" name="Google Shape;726;p31"/>
          <p:cNvGrpSpPr/>
          <p:nvPr/>
        </p:nvGrpSpPr>
        <p:grpSpPr>
          <a:xfrm>
            <a:off x="7560056" y="3884365"/>
            <a:ext cx="3833707" cy="1921425"/>
            <a:chOff x="5670042" y="2779776"/>
            <a:chExt cx="2875280" cy="1441069"/>
          </a:xfrm>
        </p:grpSpPr>
        <p:sp>
          <p:nvSpPr>
            <p:cNvPr id="727" name="Google Shape;727;p31"/>
            <p:cNvSpPr/>
            <p:nvPr/>
          </p:nvSpPr>
          <p:spPr>
            <a:xfrm>
              <a:off x="6923532" y="2918460"/>
              <a:ext cx="0" cy="1280160"/>
            </a:xfrm>
            <a:custGeom>
              <a:avLst/>
              <a:gdLst/>
              <a:ahLst/>
              <a:cxnLst/>
              <a:rect l="l" t="t" r="r" b="b"/>
              <a:pathLst>
                <a:path w="120000" h="1280160" extrusionOk="0">
                  <a:moveTo>
                    <a:pt x="0" y="1280159"/>
                  </a:moveTo>
                  <a:lnTo>
                    <a:pt x="0" y="0"/>
                  </a:lnTo>
                </a:path>
              </a:pathLst>
            </a:custGeom>
            <a:noFill/>
            <a:ln w="12175" cap="flat" cmpd="sng">
              <a:solidFill>
                <a:srgbClr val="B1B1B1"/>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8" name="Google Shape;728;p31"/>
            <p:cNvSpPr/>
            <p:nvPr/>
          </p:nvSpPr>
          <p:spPr>
            <a:xfrm>
              <a:off x="5702046" y="2798826"/>
              <a:ext cx="2825750" cy="792480"/>
            </a:xfrm>
            <a:custGeom>
              <a:avLst/>
              <a:gdLst/>
              <a:ahLst/>
              <a:cxnLst/>
              <a:rect l="l" t="t" r="r" b="b"/>
              <a:pathLst>
                <a:path w="2825750" h="792479" extrusionOk="0">
                  <a:moveTo>
                    <a:pt x="0" y="0"/>
                  </a:moveTo>
                  <a:lnTo>
                    <a:pt x="160146" y="0"/>
                  </a:lnTo>
                  <a:lnTo>
                    <a:pt x="160146" y="26797"/>
                  </a:lnTo>
                  <a:lnTo>
                    <a:pt x="287908" y="26797"/>
                  </a:lnTo>
                  <a:lnTo>
                    <a:pt x="287908" y="46736"/>
                  </a:lnTo>
                  <a:lnTo>
                    <a:pt x="306704" y="46736"/>
                  </a:lnTo>
                  <a:lnTo>
                    <a:pt x="306704" y="70231"/>
                  </a:lnTo>
                  <a:lnTo>
                    <a:pt x="371093" y="70231"/>
                  </a:lnTo>
                  <a:lnTo>
                    <a:pt x="371093" y="90678"/>
                  </a:lnTo>
                  <a:lnTo>
                    <a:pt x="417194" y="90678"/>
                  </a:lnTo>
                  <a:lnTo>
                    <a:pt x="417194" y="115824"/>
                  </a:lnTo>
                  <a:lnTo>
                    <a:pt x="430911" y="115824"/>
                  </a:lnTo>
                  <a:lnTo>
                    <a:pt x="430911" y="134112"/>
                  </a:lnTo>
                  <a:lnTo>
                    <a:pt x="466216" y="134112"/>
                  </a:lnTo>
                  <a:lnTo>
                    <a:pt x="466216" y="159131"/>
                  </a:lnTo>
                  <a:lnTo>
                    <a:pt x="574548" y="159131"/>
                  </a:lnTo>
                  <a:lnTo>
                    <a:pt x="574548" y="180340"/>
                  </a:lnTo>
                  <a:lnTo>
                    <a:pt x="613917" y="180340"/>
                  </a:lnTo>
                  <a:lnTo>
                    <a:pt x="613917" y="201930"/>
                  </a:lnTo>
                  <a:lnTo>
                    <a:pt x="710183" y="201930"/>
                  </a:lnTo>
                  <a:lnTo>
                    <a:pt x="710183" y="227075"/>
                  </a:lnTo>
                  <a:lnTo>
                    <a:pt x="716533" y="227075"/>
                  </a:lnTo>
                  <a:lnTo>
                    <a:pt x="716533" y="244729"/>
                  </a:lnTo>
                  <a:lnTo>
                    <a:pt x="734694" y="244729"/>
                  </a:lnTo>
                  <a:lnTo>
                    <a:pt x="734694" y="248793"/>
                  </a:lnTo>
                  <a:lnTo>
                    <a:pt x="795146" y="248793"/>
                  </a:lnTo>
                  <a:lnTo>
                    <a:pt x="795146" y="269240"/>
                  </a:lnTo>
                  <a:lnTo>
                    <a:pt x="823595" y="269240"/>
                  </a:lnTo>
                  <a:lnTo>
                    <a:pt x="823595" y="290956"/>
                  </a:lnTo>
                  <a:lnTo>
                    <a:pt x="859535" y="290956"/>
                  </a:lnTo>
                  <a:lnTo>
                    <a:pt x="859535" y="312038"/>
                  </a:lnTo>
                  <a:lnTo>
                    <a:pt x="894842" y="312038"/>
                  </a:lnTo>
                  <a:lnTo>
                    <a:pt x="894842" y="337185"/>
                  </a:lnTo>
                  <a:lnTo>
                    <a:pt x="976376" y="337185"/>
                  </a:lnTo>
                  <a:lnTo>
                    <a:pt x="976376" y="358901"/>
                  </a:lnTo>
                  <a:lnTo>
                    <a:pt x="984376" y="358901"/>
                  </a:lnTo>
                  <a:lnTo>
                    <a:pt x="984376" y="402209"/>
                  </a:lnTo>
                  <a:lnTo>
                    <a:pt x="1037971" y="402209"/>
                  </a:lnTo>
                  <a:lnTo>
                    <a:pt x="1037971" y="455803"/>
                  </a:lnTo>
                  <a:lnTo>
                    <a:pt x="1141095" y="455803"/>
                  </a:lnTo>
                  <a:lnTo>
                    <a:pt x="1141095" y="490600"/>
                  </a:lnTo>
                  <a:lnTo>
                    <a:pt x="1144524" y="490600"/>
                  </a:lnTo>
                  <a:lnTo>
                    <a:pt x="1144524" y="516890"/>
                  </a:lnTo>
                  <a:lnTo>
                    <a:pt x="1194688" y="516890"/>
                  </a:lnTo>
                  <a:lnTo>
                    <a:pt x="1194688" y="548894"/>
                  </a:lnTo>
                  <a:lnTo>
                    <a:pt x="1419859" y="548894"/>
                  </a:lnTo>
                  <a:lnTo>
                    <a:pt x="1419859" y="591693"/>
                  </a:lnTo>
                  <a:lnTo>
                    <a:pt x="1432940" y="591693"/>
                  </a:lnTo>
                  <a:lnTo>
                    <a:pt x="1432940" y="630428"/>
                  </a:lnTo>
                  <a:lnTo>
                    <a:pt x="1558417" y="630428"/>
                  </a:lnTo>
                  <a:lnTo>
                    <a:pt x="1558417" y="674369"/>
                  </a:lnTo>
                  <a:lnTo>
                    <a:pt x="1690624" y="674369"/>
                  </a:lnTo>
                  <a:lnTo>
                    <a:pt x="1690624" y="716661"/>
                  </a:lnTo>
                  <a:lnTo>
                    <a:pt x="2261234" y="716661"/>
                  </a:lnTo>
                  <a:lnTo>
                    <a:pt x="2261234" y="792480"/>
                  </a:lnTo>
                  <a:lnTo>
                    <a:pt x="2825496" y="79248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29" name="Google Shape;729;p31"/>
            <p:cNvSpPr/>
            <p:nvPr/>
          </p:nvSpPr>
          <p:spPr>
            <a:xfrm>
              <a:off x="8211312" y="3569207"/>
              <a:ext cx="334010" cy="38100"/>
            </a:xfrm>
            <a:custGeom>
              <a:avLst/>
              <a:gdLst/>
              <a:ahLst/>
              <a:cxnLst/>
              <a:rect l="l" t="t" r="r" b="b"/>
              <a:pathLst>
                <a:path w="334009" h="38100" extrusionOk="0">
                  <a:moveTo>
                    <a:pt x="41148" y="12954"/>
                  </a:moveTo>
                  <a:lnTo>
                    <a:pt x="38100" y="12954"/>
                  </a:lnTo>
                  <a:lnTo>
                    <a:pt x="28194" y="12954"/>
                  </a:lnTo>
                  <a:lnTo>
                    <a:pt x="28194" y="0"/>
                  </a:lnTo>
                  <a:lnTo>
                    <a:pt x="25146" y="0"/>
                  </a:lnTo>
                  <a:lnTo>
                    <a:pt x="15989" y="0"/>
                  </a:lnTo>
                  <a:lnTo>
                    <a:pt x="12941" y="0"/>
                  </a:lnTo>
                  <a:lnTo>
                    <a:pt x="12941" y="12954"/>
                  </a:lnTo>
                  <a:lnTo>
                    <a:pt x="3048" y="12954"/>
                  </a:lnTo>
                  <a:lnTo>
                    <a:pt x="0" y="12954"/>
                  </a:lnTo>
                  <a:lnTo>
                    <a:pt x="0" y="25158"/>
                  </a:lnTo>
                  <a:lnTo>
                    <a:pt x="3048" y="25158"/>
                  </a:lnTo>
                  <a:lnTo>
                    <a:pt x="12941" y="25158"/>
                  </a:lnTo>
                  <a:lnTo>
                    <a:pt x="12941" y="38100"/>
                  </a:lnTo>
                  <a:lnTo>
                    <a:pt x="15989" y="38100"/>
                  </a:lnTo>
                  <a:lnTo>
                    <a:pt x="25146" y="38100"/>
                  </a:lnTo>
                  <a:lnTo>
                    <a:pt x="28194" y="38100"/>
                  </a:lnTo>
                  <a:lnTo>
                    <a:pt x="28194" y="25158"/>
                  </a:lnTo>
                  <a:lnTo>
                    <a:pt x="38100" y="25158"/>
                  </a:lnTo>
                  <a:lnTo>
                    <a:pt x="41148" y="25158"/>
                  </a:lnTo>
                  <a:lnTo>
                    <a:pt x="41148" y="12954"/>
                  </a:lnTo>
                  <a:close/>
                </a:path>
                <a:path w="334009" h="38100" extrusionOk="0">
                  <a:moveTo>
                    <a:pt x="333756" y="12954"/>
                  </a:moveTo>
                  <a:lnTo>
                    <a:pt x="332232" y="12954"/>
                  </a:lnTo>
                  <a:lnTo>
                    <a:pt x="329184" y="12954"/>
                  </a:lnTo>
                  <a:lnTo>
                    <a:pt x="321564" y="12954"/>
                  </a:lnTo>
                  <a:lnTo>
                    <a:pt x="321564" y="0"/>
                  </a:lnTo>
                  <a:lnTo>
                    <a:pt x="304292" y="0"/>
                  </a:lnTo>
                  <a:lnTo>
                    <a:pt x="304292" y="12954"/>
                  </a:lnTo>
                  <a:lnTo>
                    <a:pt x="297180" y="12954"/>
                  </a:lnTo>
                  <a:lnTo>
                    <a:pt x="294132" y="12954"/>
                  </a:lnTo>
                  <a:lnTo>
                    <a:pt x="291084" y="12954"/>
                  </a:lnTo>
                  <a:lnTo>
                    <a:pt x="291084" y="25158"/>
                  </a:lnTo>
                  <a:lnTo>
                    <a:pt x="294132" y="25158"/>
                  </a:lnTo>
                  <a:lnTo>
                    <a:pt x="297180" y="25158"/>
                  </a:lnTo>
                  <a:lnTo>
                    <a:pt x="304292" y="25158"/>
                  </a:lnTo>
                  <a:lnTo>
                    <a:pt x="304292" y="38100"/>
                  </a:lnTo>
                  <a:lnTo>
                    <a:pt x="321564" y="38100"/>
                  </a:lnTo>
                  <a:lnTo>
                    <a:pt x="321564" y="25158"/>
                  </a:lnTo>
                  <a:lnTo>
                    <a:pt x="329184" y="25158"/>
                  </a:lnTo>
                  <a:lnTo>
                    <a:pt x="332232" y="25158"/>
                  </a:lnTo>
                  <a:lnTo>
                    <a:pt x="333756" y="25158"/>
                  </a:lnTo>
                  <a:lnTo>
                    <a:pt x="33375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0" name="Google Shape;730;p31"/>
            <p:cNvSpPr/>
            <p:nvPr/>
          </p:nvSpPr>
          <p:spPr>
            <a:xfrm>
              <a:off x="7982711"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1" name="Google Shape;731;p31"/>
            <p:cNvSpPr/>
            <p:nvPr/>
          </p:nvSpPr>
          <p:spPr>
            <a:xfrm>
              <a:off x="7995666"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2" name="Google Shape;732;p31"/>
            <p:cNvSpPr/>
            <p:nvPr/>
          </p:nvSpPr>
          <p:spPr>
            <a:xfrm>
              <a:off x="7967472"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3" name="Google Shape;733;p31"/>
            <p:cNvSpPr/>
            <p:nvPr/>
          </p:nvSpPr>
          <p:spPr>
            <a:xfrm>
              <a:off x="7980172"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4" name="Google Shape;734;p31"/>
            <p:cNvSpPr/>
            <p:nvPr/>
          </p:nvSpPr>
          <p:spPr>
            <a:xfrm>
              <a:off x="7950708" y="35882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5" name="Google Shape;735;p31"/>
            <p:cNvSpPr/>
            <p:nvPr/>
          </p:nvSpPr>
          <p:spPr>
            <a:xfrm>
              <a:off x="7963661" y="3569208"/>
              <a:ext cx="12700" cy="38100"/>
            </a:xfrm>
            <a:custGeom>
              <a:avLst/>
              <a:gdLst/>
              <a:ahLst/>
              <a:cxnLst/>
              <a:rect l="l" t="t" r="r" b="b"/>
              <a:pathLst>
                <a:path w="12700" h="38100" extrusionOk="0">
                  <a:moveTo>
                    <a:pt x="0" y="38099"/>
                  </a:moveTo>
                  <a:lnTo>
                    <a:pt x="12192" y="38099"/>
                  </a:lnTo>
                  <a:lnTo>
                    <a:pt x="12192" y="0"/>
                  </a:lnTo>
                  <a:lnTo>
                    <a:pt x="0" y="0"/>
                  </a:lnTo>
                  <a:lnTo>
                    <a:pt x="0" y="38099"/>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6" name="Google Shape;736;p31"/>
            <p:cNvSpPr/>
            <p:nvPr/>
          </p:nvSpPr>
          <p:spPr>
            <a:xfrm>
              <a:off x="7726680" y="3493008"/>
              <a:ext cx="100965" cy="38100"/>
            </a:xfrm>
            <a:custGeom>
              <a:avLst/>
              <a:gdLst/>
              <a:ahLst/>
              <a:cxnLst/>
              <a:rect l="l" t="t" r="r" b="b"/>
              <a:pathLst>
                <a:path w="100965" h="38100" extrusionOk="0">
                  <a:moveTo>
                    <a:pt x="64008" y="19050"/>
                  </a:moveTo>
                  <a:lnTo>
                    <a:pt x="100584" y="19050"/>
                  </a:lnTo>
                </a:path>
                <a:path w="100965" h="38100" extrusionOk="0">
                  <a:moveTo>
                    <a:pt x="82296" y="0"/>
                  </a:moveTo>
                  <a:lnTo>
                    <a:pt x="82296" y="38100"/>
                  </a:lnTo>
                </a:path>
                <a:path w="100965" h="38100" extrusionOk="0">
                  <a:moveTo>
                    <a:pt x="0" y="19050"/>
                  </a:moveTo>
                  <a:lnTo>
                    <a:pt x="36575" y="19050"/>
                  </a:lnTo>
                </a:path>
                <a:path w="100965" h="38100" extrusionOk="0">
                  <a:moveTo>
                    <a:pt x="18288" y="0"/>
                  </a:moveTo>
                  <a:lnTo>
                    <a:pt x="18288"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7" name="Google Shape;737;p31"/>
            <p:cNvSpPr/>
            <p:nvPr/>
          </p:nvSpPr>
          <p:spPr>
            <a:xfrm>
              <a:off x="7655052" y="3493007"/>
              <a:ext cx="47625" cy="38100"/>
            </a:xfrm>
            <a:custGeom>
              <a:avLst/>
              <a:gdLst/>
              <a:ahLst/>
              <a:cxnLst/>
              <a:rect l="l" t="t" r="r" b="b"/>
              <a:pathLst>
                <a:path w="47625" h="38100" extrusionOk="0">
                  <a:moveTo>
                    <a:pt x="47244" y="12954"/>
                  </a:moveTo>
                  <a:lnTo>
                    <a:pt x="38100" y="12954"/>
                  </a:lnTo>
                  <a:lnTo>
                    <a:pt x="35052" y="12954"/>
                  </a:lnTo>
                  <a:lnTo>
                    <a:pt x="35052" y="0"/>
                  </a:lnTo>
                  <a:lnTo>
                    <a:pt x="24892" y="0"/>
                  </a:lnTo>
                  <a:lnTo>
                    <a:pt x="22860" y="0"/>
                  </a:lnTo>
                  <a:lnTo>
                    <a:pt x="12700" y="0"/>
                  </a:lnTo>
                  <a:lnTo>
                    <a:pt x="12700" y="12954"/>
                  </a:lnTo>
                  <a:lnTo>
                    <a:pt x="10668" y="12954"/>
                  </a:lnTo>
                  <a:lnTo>
                    <a:pt x="0" y="12954"/>
                  </a:lnTo>
                  <a:lnTo>
                    <a:pt x="0" y="25146"/>
                  </a:lnTo>
                  <a:lnTo>
                    <a:pt x="10668" y="25146"/>
                  </a:lnTo>
                  <a:lnTo>
                    <a:pt x="12700" y="25146"/>
                  </a:lnTo>
                  <a:lnTo>
                    <a:pt x="12700" y="38100"/>
                  </a:lnTo>
                  <a:lnTo>
                    <a:pt x="22860" y="38100"/>
                  </a:lnTo>
                  <a:lnTo>
                    <a:pt x="24892" y="38100"/>
                  </a:lnTo>
                  <a:lnTo>
                    <a:pt x="35052" y="38100"/>
                  </a:lnTo>
                  <a:lnTo>
                    <a:pt x="35052" y="25146"/>
                  </a:lnTo>
                  <a:lnTo>
                    <a:pt x="38100" y="25146"/>
                  </a:lnTo>
                  <a:lnTo>
                    <a:pt x="47244" y="25146"/>
                  </a:lnTo>
                  <a:lnTo>
                    <a:pt x="47244"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8" name="Google Shape;738;p31"/>
            <p:cNvSpPr/>
            <p:nvPr/>
          </p:nvSpPr>
          <p:spPr>
            <a:xfrm>
              <a:off x="7639811" y="3512058"/>
              <a:ext cx="38100" cy="0"/>
            </a:xfrm>
            <a:custGeom>
              <a:avLst/>
              <a:gdLst/>
              <a:ahLst/>
              <a:cxnLst/>
              <a:rect l="l" t="t" r="r" b="b"/>
              <a:pathLst>
                <a:path w="38100" h="120000" extrusionOk="0">
                  <a:moveTo>
                    <a:pt x="0" y="0"/>
                  </a:moveTo>
                  <a:lnTo>
                    <a:pt x="38100" y="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39" name="Google Shape;739;p31"/>
            <p:cNvSpPr/>
            <p:nvPr/>
          </p:nvSpPr>
          <p:spPr>
            <a:xfrm>
              <a:off x="7652766" y="3493008"/>
              <a:ext cx="12700" cy="38100"/>
            </a:xfrm>
            <a:custGeom>
              <a:avLst/>
              <a:gdLst/>
              <a:ahLst/>
              <a:cxnLst/>
              <a:rect l="l" t="t" r="r" b="b"/>
              <a:pathLst>
                <a:path w="12700" h="38100" extrusionOk="0">
                  <a:moveTo>
                    <a:pt x="0" y="38100"/>
                  </a:moveTo>
                  <a:lnTo>
                    <a:pt x="12192" y="38100"/>
                  </a:lnTo>
                  <a:lnTo>
                    <a:pt x="12192" y="0"/>
                  </a:lnTo>
                  <a:lnTo>
                    <a:pt x="0" y="0"/>
                  </a:lnTo>
                  <a:lnTo>
                    <a:pt x="0" y="3810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0" name="Google Shape;740;p31"/>
            <p:cNvSpPr/>
            <p:nvPr/>
          </p:nvSpPr>
          <p:spPr>
            <a:xfrm>
              <a:off x="7386827" y="3493008"/>
              <a:ext cx="166370" cy="38100"/>
            </a:xfrm>
            <a:custGeom>
              <a:avLst/>
              <a:gdLst/>
              <a:ahLst/>
              <a:cxnLst/>
              <a:rect l="l" t="t" r="r" b="b"/>
              <a:pathLst>
                <a:path w="166370" h="38100" extrusionOk="0">
                  <a:moveTo>
                    <a:pt x="128016" y="19050"/>
                  </a:moveTo>
                  <a:lnTo>
                    <a:pt x="166116" y="19050"/>
                  </a:lnTo>
                </a:path>
                <a:path w="166370" h="38100" extrusionOk="0">
                  <a:moveTo>
                    <a:pt x="147066" y="0"/>
                  </a:moveTo>
                  <a:lnTo>
                    <a:pt x="147066" y="38100"/>
                  </a:lnTo>
                </a:path>
                <a:path w="166370" h="38100" extrusionOk="0">
                  <a:moveTo>
                    <a:pt x="0" y="19050"/>
                  </a:moveTo>
                  <a:lnTo>
                    <a:pt x="38100" y="19050"/>
                  </a:lnTo>
                </a:path>
                <a:path w="166370" h="38100"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1" name="Google Shape;741;p31"/>
            <p:cNvSpPr/>
            <p:nvPr/>
          </p:nvSpPr>
          <p:spPr>
            <a:xfrm>
              <a:off x="7082028" y="3326891"/>
              <a:ext cx="55244" cy="38100"/>
            </a:xfrm>
            <a:custGeom>
              <a:avLst/>
              <a:gdLst/>
              <a:ahLst/>
              <a:cxnLst/>
              <a:rect l="l" t="t" r="r" b="b"/>
              <a:pathLst>
                <a:path w="55245" h="38100" extrusionOk="0">
                  <a:moveTo>
                    <a:pt x="54864" y="12966"/>
                  </a:moveTo>
                  <a:lnTo>
                    <a:pt x="54864" y="12966"/>
                  </a:lnTo>
                  <a:lnTo>
                    <a:pt x="41402" y="12966"/>
                  </a:lnTo>
                  <a:lnTo>
                    <a:pt x="41402" y="0"/>
                  </a:lnTo>
                  <a:lnTo>
                    <a:pt x="12954" y="0"/>
                  </a:lnTo>
                  <a:lnTo>
                    <a:pt x="12954" y="12966"/>
                  </a:lnTo>
                  <a:lnTo>
                    <a:pt x="0" y="12966"/>
                  </a:lnTo>
                  <a:lnTo>
                    <a:pt x="0" y="25146"/>
                  </a:lnTo>
                  <a:lnTo>
                    <a:pt x="12954" y="25146"/>
                  </a:lnTo>
                  <a:lnTo>
                    <a:pt x="12954" y="38100"/>
                  </a:lnTo>
                  <a:lnTo>
                    <a:pt x="41402" y="38100"/>
                  </a:lnTo>
                  <a:lnTo>
                    <a:pt x="41402" y="25146"/>
                  </a:lnTo>
                  <a:lnTo>
                    <a:pt x="54864" y="25146"/>
                  </a:lnTo>
                  <a:lnTo>
                    <a:pt x="54864"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2" name="Google Shape;742;p31"/>
            <p:cNvSpPr/>
            <p:nvPr/>
          </p:nvSpPr>
          <p:spPr>
            <a:xfrm>
              <a:off x="6960108" y="3326892"/>
              <a:ext cx="36830" cy="38100"/>
            </a:xfrm>
            <a:custGeom>
              <a:avLst/>
              <a:gdLst/>
              <a:ahLst/>
              <a:cxnLst/>
              <a:rect l="l" t="t" r="r" b="b"/>
              <a:pathLst>
                <a:path w="36829" h="38100" extrusionOk="0">
                  <a:moveTo>
                    <a:pt x="0" y="19049"/>
                  </a:moveTo>
                  <a:lnTo>
                    <a:pt x="36575" y="19049"/>
                  </a:lnTo>
                </a:path>
                <a:path w="36829" h="38100" extrusionOk="0">
                  <a:moveTo>
                    <a:pt x="18288" y="0"/>
                  </a:moveTo>
                  <a:lnTo>
                    <a:pt x="18288" y="38099"/>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3" name="Google Shape;743;p31"/>
            <p:cNvSpPr/>
            <p:nvPr/>
          </p:nvSpPr>
          <p:spPr>
            <a:xfrm>
              <a:off x="6673596" y="3182111"/>
              <a:ext cx="181610" cy="90170"/>
            </a:xfrm>
            <a:custGeom>
              <a:avLst/>
              <a:gdLst/>
              <a:ahLst/>
              <a:cxnLst/>
              <a:rect l="l" t="t" r="r" b="b"/>
              <a:pathLst>
                <a:path w="181609" h="90170" extrusionOk="0">
                  <a:moveTo>
                    <a:pt x="45720" y="12192"/>
                  </a:moveTo>
                  <a:lnTo>
                    <a:pt x="42672" y="12192"/>
                  </a:lnTo>
                  <a:lnTo>
                    <a:pt x="39624" y="12192"/>
                  </a:lnTo>
                  <a:lnTo>
                    <a:pt x="36576" y="12192"/>
                  </a:lnTo>
                  <a:lnTo>
                    <a:pt x="32766" y="12192"/>
                  </a:lnTo>
                  <a:lnTo>
                    <a:pt x="32766" y="0"/>
                  </a:lnTo>
                  <a:lnTo>
                    <a:pt x="12179" y="0"/>
                  </a:lnTo>
                  <a:lnTo>
                    <a:pt x="12179" y="12192"/>
                  </a:lnTo>
                  <a:lnTo>
                    <a:pt x="7620" y="12192"/>
                  </a:lnTo>
                  <a:lnTo>
                    <a:pt x="4572" y="12192"/>
                  </a:lnTo>
                  <a:lnTo>
                    <a:pt x="3048" y="12192"/>
                  </a:lnTo>
                  <a:lnTo>
                    <a:pt x="0" y="12192"/>
                  </a:lnTo>
                  <a:lnTo>
                    <a:pt x="0" y="24384"/>
                  </a:lnTo>
                  <a:lnTo>
                    <a:pt x="3048" y="24384"/>
                  </a:lnTo>
                  <a:lnTo>
                    <a:pt x="4572" y="24384"/>
                  </a:lnTo>
                  <a:lnTo>
                    <a:pt x="7620" y="24384"/>
                  </a:lnTo>
                  <a:lnTo>
                    <a:pt x="12179" y="24384"/>
                  </a:lnTo>
                  <a:lnTo>
                    <a:pt x="12179" y="36576"/>
                  </a:lnTo>
                  <a:lnTo>
                    <a:pt x="32766" y="36576"/>
                  </a:lnTo>
                  <a:lnTo>
                    <a:pt x="32766" y="24384"/>
                  </a:lnTo>
                  <a:lnTo>
                    <a:pt x="36576" y="24384"/>
                  </a:lnTo>
                  <a:lnTo>
                    <a:pt x="39624" y="24384"/>
                  </a:lnTo>
                  <a:lnTo>
                    <a:pt x="42672" y="24384"/>
                  </a:lnTo>
                  <a:lnTo>
                    <a:pt x="45720" y="24384"/>
                  </a:lnTo>
                  <a:lnTo>
                    <a:pt x="45720" y="12192"/>
                  </a:lnTo>
                  <a:close/>
                </a:path>
                <a:path w="181609" h="90170" extrusionOk="0">
                  <a:moveTo>
                    <a:pt x="181356" y="64770"/>
                  </a:moveTo>
                  <a:lnTo>
                    <a:pt x="178308" y="64770"/>
                  </a:lnTo>
                  <a:lnTo>
                    <a:pt x="175260" y="64770"/>
                  </a:lnTo>
                  <a:lnTo>
                    <a:pt x="172212" y="64770"/>
                  </a:lnTo>
                  <a:lnTo>
                    <a:pt x="168402" y="64770"/>
                  </a:lnTo>
                  <a:lnTo>
                    <a:pt x="168402" y="51816"/>
                  </a:lnTo>
                  <a:lnTo>
                    <a:pt x="147066" y="51816"/>
                  </a:lnTo>
                  <a:lnTo>
                    <a:pt x="147066" y="64770"/>
                  </a:lnTo>
                  <a:lnTo>
                    <a:pt x="143256" y="64770"/>
                  </a:lnTo>
                  <a:lnTo>
                    <a:pt x="140208" y="64770"/>
                  </a:lnTo>
                  <a:lnTo>
                    <a:pt x="137160" y="64770"/>
                  </a:lnTo>
                  <a:lnTo>
                    <a:pt x="134112" y="64770"/>
                  </a:lnTo>
                  <a:lnTo>
                    <a:pt x="134112" y="76962"/>
                  </a:lnTo>
                  <a:lnTo>
                    <a:pt x="137160" y="76962"/>
                  </a:lnTo>
                  <a:lnTo>
                    <a:pt x="140208" y="76962"/>
                  </a:lnTo>
                  <a:lnTo>
                    <a:pt x="143256" y="76962"/>
                  </a:lnTo>
                  <a:lnTo>
                    <a:pt x="147066" y="76962"/>
                  </a:lnTo>
                  <a:lnTo>
                    <a:pt x="147066" y="89916"/>
                  </a:lnTo>
                  <a:lnTo>
                    <a:pt x="168402" y="89916"/>
                  </a:lnTo>
                  <a:lnTo>
                    <a:pt x="168402" y="76962"/>
                  </a:lnTo>
                  <a:lnTo>
                    <a:pt x="172212" y="76962"/>
                  </a:lnTo>
                  <a:lnTo>
                    <a:pt x="175260" y="76962"/>
                  </a:lnTo>
                  <a:lnTo>
                    <a:pt x="178308" y="76962"/>
                  </a:lnTo>
                  <a:lnTo>
                    <a:pt x="181356" y="76962"/>
                  </a:lnTo>
                  <a:lnTo>
                    <a:pt x="181356" y="6477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4" name="Google Shape;744;p31"/>
            <p:cNvSpPr/>
            <p:nvPr/>
          </p:nvSpPr>
          <p:spPr>
            <a:xfrm>
              <a:off x="5686044" y="2779776"/>
              <a:ext cx="467995" cy="170815"/>
            </a:xfrm>
            <a:custGeom>
              <a:avLst/>
              <a:gdLst/>
              <a:ahLst/>
              <a:cxnLst/>
              <a:rect l="l" t="t" r="r" b="b"/>
              <a:pathLst>
                <a:path w="467995" h="170814" extrusionOk="0">
                  <a:moveTo>
                    <a:pt x="429767" y="151637"/>
                  </a:moveTo>
                  <a:lnTo>
                    <a:pt x="467867" y="151637"/>
                  </a:lnTo>
                </a:path>
                <a:path w="467995" h="170814" extrusionOk="0">
                  <a:moveTo>
                    <a:pt x="448817" y="132587"/>
                  </a:moveTo>
                  <a:lnTo>
                    <a:pt x="448817" y="170687"/>
                  </a:lnTo>
                </a:path>
                <a:path w="467995" h="170814" extrusionOk="0">
                  <a:moveTo>
                    <a:pt x="156971" y="44957"/>
                  </a:moveTo>
                  <a:lnTo>
                    <a:pt x="195071" y="44957"/>
                  </a:lnTo>
                </a:path>
                <a:path w="467995" h="170814" extrusionOk="0">
                  <a:moveTo>
                    <a:pt x="175767" y="25907"/>
                  </a:moveTo>
                  <a:lnTo>
                    <a:pt x="175767" y="64007"/>
                  </a:lnTo>
                </a:path>
                <a:path w="467995" h="170814" extrusionOk="0">
                  <a:moveTo>
                    <a:pt x="0" y="18287"/>
                  </a:moveTo>
                  <a:lnTo>
                    <a:pt x="38100" y="18287"/>
                  </a:lnTo>
                </a:path>
                <a:path w="467995" h="170814" extrusionOk="0">
                  <a:moveTo>
                    <a:pt x="19050" y="0"/>
                  </a:moveTo>
                  <a:lnTo>
                    <a:pt x="19050"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5" name="Google Shape;745;p31"/>
            <p:cNvSpPr/>
            <p:nvPr/>
          </p:nvSpPr>
          <p:spPr>
            <a:xfrm>
              <a:off x="5670042" y="2800350"/>
              <a:ext cx="2786380" cy="1420495"/>
            </a:xfrm>
            <a:custGeom>
              <a:avLst/>
              <a:gdLst/>
              <a:ahLst/>
              <a:cxnLst/>
              <a:rect l="l" t="t" r="r" b="b"/>
              <a:pathLst>
                <a:path w="2786379" h="1420495" extrusionOk="0">
                  <a:moveTo>
                    <a:pt x="32004" y="0"/>
                  </a:moveTo>
                  <a:lnTo>
                    <a:pt x="0" y="0"/>
                  </a:lnTo>
                </a:path>
                <a:path w="2786379" h="1420495" extrusionOk="0">
                  <a:moveTo>
                    <a:pt x="32004" y="277368"/>
                  </a:moveTo>
                  <a:lnTo>
                    <a:pt x="0" y="277368"/>
                  </a:lnTo>
                </a:path>
                <a:path w="2786379" h="1420495" extrusionOk="0">
                  <a:moveTo>
                    <a:pt x="32004" y="554736"/>
                  </a:moveTo>
                  <a:lnTo>
                    <a:pt x="0" y="554736"/>
                  </a:lnTo>
                </a:path>
                <a:path w="2786379" h="1420495" extrusionOk="0">
                  <a:moveTo>
                    <a:pt x="32004" y="833628"/>
                  </a:moveTo>
                  <a:lnTo>
                    <a:pt x="0" y="833628"/>
                  </a:lnTo>
                </a:path>
                <a:path w="2786379" h="1420495" extrusionOk="0">
                  <a:moveTo>
                    <a:pt x="32004" y="1110996"/>
                  </a:moveTo>
                  <a:lnTo>
                    <a:pt x="0" y="1110996"/>
                  </a:lnTo>
                </a:path>
                <a:path w="2786379" h="1420495" extrusionOk="0">
                  <a:moveTo>
                    <a:pt x="32004" y="1386840"/>
                  </a:moveTo>
                  <a:lnTo>
                    <a:pt x="0" y="1386840"/>
                  </a:lnTo>
                </a:path>
                <a:path w="2786379" h="1420495" extrusionOk="0">
                  <a:moveTo>
                    <a:pt x="32004" y="1386840"/>
                  </a:moveTo>
                  <a:lnTo>
                    <a:pt x="32004" y="1420368"/>
                  </a:lnTo>
                </a:path>
                <a:path w="2786379" h="1420495" extrusionOk="0">
                  <a:moveTo>
                    <a:pt x="338328" y="1386840"/>
                  </a:moveTo>
                  <a:lnTo>
                    <a:pt x="338328" y="1420368"/>
                  </a:lnTo>
                </a:path>
                <a:path w="2786379" h="1420495" extrusionOk="0">
                  <a:moveTo>
                    <a:pt x="643128" y="1386840"/>
                  </a:moveTo>
                  <a:lnTo>
                    <a:pt x="643128" y="1420368"/>
                  </a:lnTo>
                </a:path>
                <a:path w="2786379" h="1420495" extrusionOk="0">
                  <a:moveTo>
                    <a:pt x="949452" y="1386840"/>
                  </a:moveTo>
                  <a:lnTo>
                    <a:pt x="949452" y="1420368"/>
                  </a:lnTo>
                </a:path>
                <a:path w="2786379" h="1420495" extrusionOk="0">
                  <a:moveTo>
                    <a:pt x="1255776" y="1386840"/>
                  </a:moveTo>
                  <a:lnTo>
                    <a:pt x="1255776" y="1420368"/>
                  </a:lnTo>
                </a:path>
                <a:path w="2786379" h="1420495" extrusionOk="0">
                  <a:moveTo>
                    <a:pt x="1562100" y="1386840"/>
                  </a:moveTo>
                  <a:lnTo>
                    <a:pt x="1562100" y="1420368"/>
                  </a:lnTo>
                </a:path>
                <a:path w="2786379" h="1420495" extrusionOk="0">
                  <a:moveTo>
                    <a:pt x="1868424" y="1386840"/>
                  </a:moveTo>
                  <a:lnTo>
                    <a:pt x="1868424" y="1420368"/>
                  </a:lnTo>
                </a:path>
                <a:path w="2786379" h="1420495" extrusionOk="0">
                  <a:moveTo>
                    <a:pt x="2173224" y="1386840"/>
                  </a:moveTo>
                  <a:lnTo>
                    <a:pt x="2173224" y="1420368"/>
                  </a:lnTo>
                </a:path>
                <a:path w="2786379" h="1420495" extrusionOk="0">
                  <a:moveTo>
                    <a:pt x="2479548" y="1386840"/>
                  </a:moveTo>
                  <a:lnTo>
                    <a:pt x="2479548" y="1420368"/>
                  </a:lnTo>
                </a:path>
                <a:path w="2786379" h="1420495" extrusionOk="0">
                  <a:moveTo>
                    <a:pt x="2785872" y="1386840"/>
                  </a:moveTo>
                  <a:lnTo>
                    <a:pt x="2785872" y="1420368"/>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746" name="Google Shape;746;p31"/>
          <p:cNvSpPr/>
          <p:nvPr/>
        </p:nvSpPr>
        <p:spPr>
          <a:xfrm>
            <a:off x="557527" y="3669879"/>
            <a:ext cx="11137900" cy="0"/>
          </a:xfrm>
          <a:custGeom>
            <a:avLst/>
            <a:gdLst/>
            <a:ahLst/>
            <a:cxnLst/>
            <a:rect l="l" t="t" r="r" b="b"/>
            <a:pathLst>
              <a:path w="8353425" h="120000" extrusionOk="0">
                <a:moveTo>
                  <a:pt x="8353425" y="0"/>
                </a:moveTo>
                <a:lnTo>
                  <a:pt x="0" y="0"/>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47" name="Google Shape;747;p31"/>
          <p:cNvSpPr txBox="1"/>
          <p:nvPr/>
        </p:nvSpPr>
        <p:spPr>
          <a:xfrm>
            <a:off x="691421" y="1257089"/>
            <a:ext cx="745067"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IB</a:t>
            </a:r>
            <a:endParaRPr sz="1400">
              <a:solidFill>
                <a:schemeClr val="accent1"/>
              </a:solidFill>
              <a:latin typeface="Arial"/>
              <a:ea typeface="Arial"/>
              <a:cs typeface="Arial"/>
              <a:sym typeface="Arial"/>
            </a:endParaRPr>
          </a:p>
        </p:txBody>
      </p:sp>
      <p:sp>
        <p:nvSpPr>
          <p:cNvPr id="748" name="Google Shape;748;p31"/>
          <p:cNvSpPr txBox="1"/>
          <p:nvPr/>
        </p:nvSpPr>
        <p:spPr>
          <a:xfrm>
            <a:off x="680410" y="3928729"/>
            <a:ext cx="664633"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II</a:t>
            </a:r>
            <a:endParaRPr sz="1400">
              <a:solidFill>
                <a:schemeClr val="accent1"/>
              </a:solidFill>
              <a:latin typeface="Arial"/>
              <a:ea typeface="Arial"/>
              <a:cs typeface="Arial"/>
              <a:sym typeface="Arial"/>
            </a:endParaRPr>
          </a:p>
        </p:txBody>
      </p:sp>
      <p:sp>
        <p:nvSpPr>
          <p:cNvPr id="749" name="Google Shape;749;p31"/>
          <p:cNvSpPr txBox="1"/>
          <p:nvPr/>
        </p:nvSpPr>
        <p:spPr>
          <a:xfrm>
            <a:off x="6193704" y="3925510"/>
            <a:ext cx="841587" cy="233384"/>
          </a:xfrm>
          <a:prstGeom prst="rect">
            <a:avLst/>
          </a:prstGeom>
          <a:noFill/>
          <a:ln>
            <a:noFill/>
          </a:ln>
        </p:spPr>
        <p:txBody>
          <a:bodyPr spcFirstLastPara="1" wrap="square" lIns="0" tIns="17767" rIns="0" bIns="0" anchor="t" anchorCtr="0">
            <a:spAutoFit/>
          </a:bodyPr>
          <a:lstStyle/>
          <a:p>
            <a:pPr marL="16933"/>
            <a:r>
              <a:rPr lang="en-US" sz="1400" b="1">
                <a:solidFill>
                  <a:schemeClr val="accent1"/>
                </a:solidFill>
                <a:latin typeface="Arial"/>
                <a:ea typeface="Arial"/>
                <a:cs typeface="Arial"/>
                <a:sym typeface="Arial"/>
              </a:rPr>
              <a:t>Stage IIIA</a:t>
            </a:r>
            <a:endParaRPr sz="1400">
              <a:solidFill>
                <a:schemeClr val="accent1"/>
              </a:solidFill>
              <a:latin typeface="Arial"/>
              <a:ea typeface="Arial"/>
              <a:cs typeface="Arial"/>
              <a:sym typeface="Arial"/>
            </a:endParaRPr>
          </a:p>
        </p:txBody>
      </p:sp>
      <p:grpSp>
        <p:nvGrpSpPr>
          <p:cNvPr id="750" name="Google Shape;750;p31"/>
          <p:cNvGrpSpPr/>
          <p:nvPr/>
        </p:nvGrpSpPr>
        <p:grpSpPr>
          <a:xfrm>
            <a:off x="2035049" y="1222445"/>
            <a:ext cx="3907705" cy="1921425"/>
            <a:chOff x="1526286" y="783336"/>
            <a:chExt cx="2930779" cy="1441069"/>
          </a:xfrm>
        </p:grpSpPr>
        <p:sp>
          <p:nvSpPr>
            <p:cNvPr id="751" name="Google Shape;751;p31"/>
            <p:cNvSpPr/>
            <p:nvPr/>
          </p:nvSpPr>
          <p:spPr>
            <a:xfrm>
              <a:off x="3800856" y="891540"/>
              <a:ext cx="38100" cy="38100"/>
            </a:xfrm>
            <a:custGeom>
              <a:avLst/>
              <a:gdLst/>
              <a:ahLst/>
              <a:cxnLst/>
              <a:rect l="l" t="t" r="r" b="b"/>
              <a:pathLst>
                <a:path w="38100" h="38100" extrusionOk="0">
                  <a:moveTo>
                    <a:pt x="0" y="19304"/>
                  </a:moveTo>
                  <a:lnTo>
                    <a:pt x="38100" y="19304"/>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2" name="Google Shape;752;p31"/>
            <p:cNvSpPr/>
            <p:nvPr/>
          </p:nvSpPr>
          <p:spPr>
            <a:xfrm>
              <a:off x="3518916" y="891539"/>
              <a:ext cx="41275" cy="38100"/>
            </a:xfrm>
            <a:custGeom>
              <a:avLst/>
              <a:gdLst/>
              <a:ahLst/>
              <a:cxnLst/>
              <a:rect l="l" t="t" r="r" b="b"/>
              <a:pathLst>
                <a:path w="41275" h="38100" extrusionOk="0">
                  <a:moveTo>
                    <a:pt x="41148" y="13208"/>
                  </a:moveTo>
                  <a:lnTo>
                    <a:pt x="38100" y="13208"/>
                  </a:lnTo>
                  <a:lnTo>
                    <a:pt x="28194" y="13208"/>
                  </a:lnTo>
                  <a:lnTo>
                    <a:pt x="28194" y="0"/>
                  </a:lnTo>
                  <a:lnTo>
                    <a:pt x="25146" y="0"/>
                  </a:lnTo>
                  <a:lnTo>
                    <a:pt x="16002" y="0"/>
                  </a:lnTo>
                  <a:lnTo>
                    <a:pt x="12941" y="0"/>
                  </a:lnTo>
                  <a:lnTo>
                    <a:pt x="12941" y="13208"/>
                  </a:lnTo>
                  <a:lnTo>
                    <a:pt x="3048" y="13208"/>
                  </a:lnTo>
                  <a:lnTo>
                    <a:pt x="0" y="13208"/>
                  </a:lnTo>
                  <a:lnTo>
                    <a:pt x="0" y="25412"/>
                  </a:lnTo>
                  <a:lnTo>
                    <a:pt x="3048" y="25412"/>
                  </a:lnTo>
                  <a:lnTo>
                    <a:pt x="12941" y="25412"/>
                  </a:lnTo>
                  <a:lnTo>
                    <a:pt x="12941" y="38100"/>
                  </a:lnTo>
                  <a:lnTo>
                    <a:pt x="16002" y="38100"/>
                  </a:lnTo>
                  <a:lnTo>
                    <a:pt x="25146" y="38100"/>
                  </a:lnTo>
                  <a:lnTo>
                    <a:pt x="28194" y="38100"/>
                  </a:lnTo>
                  <a:lnTo>
                    <a:pt x="28194" y="25412"/>
                  </a:lnTo>
                  <a:lnTo>
                    <a:pt x="38100" y="25412"/>
                  </a:lnTo>
                  <a:lnTo>
                    <a:pt x="41148" y="25412"/>
                  </a:lnTo>
                  <a:lnTo>
                    <a:pt x="41148" y="1320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3" name="Google Shape;753;p31"/>
            <p:cNvSpPr/>
            <p:nvPr/>
          </p:nvSpPr>
          <p:spPr>
            <a:xfrm>
              <a:off x="3384803" y="891540"/>
              <a:ext cx="36830" cy="38100"/>
            </a:xfrm>
            <a:custGeom>
              <a:avLst/>
              <a:gdLst/>
              <a:ahLst/>
              <a:cxnLst/>
              <a:rect l="l" t="t" r="r" b="b"/>
              <a:pathLst>
                <a:path w="36829" h="38100" extrusionOk="0">
                  <a:moveTo>
                    <a:pt x="0" y="19304"/>
                  </a:moveTo>
                  <a:lnTo>
                    <a:pt x="36575" y="19304"/>
                  </a:lnTo>
                </a:path>
                <a:path w="36829" h="38100" extrusionOk="0">
                  <a:moveTo>
                    <a:pt x="18287" y="0"/>
                  </a:moveTo>
                  <a:lnTo>
                    <a:pt x="18287"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4" name="Google Shape;754;p31"/>
            <p:cNvSpPr/>
            <p:nvPr/>
          </p:nvSpPr>
          <p:spPr>
            <a:xfrm>
              <a:off x="3218688" y="891539"/>
              <a:ext cx="48895" cy="38100"/>
            </a:xfrm>
            <a:custGeom>
              <a:avLst/>
              <a:gdLst/>
              <a:ahLst/>
              <a:cxnLst/>
              <a:rect l="l" t="t" r="r" b="b"/>
              <a:pathLst>
                <a:path w="48895" h="38100" extrusionOk="0">
                  <a:moveTo>
                    <a:pt x="48755" y="13208"/>
                  </a:moveTo>
                  <a:lnTo>
                    <a:pt x="38100" y="13208"/>
                  </a:lnTo>
                  <a:lnTo>
                    <a:pt x="36068" y="13208"/>
                  </a:lnTo>
                  <a:lnTo>
                    <a:pt x="36068" y="0"/>
                  </a:lnTo>
                  <a:lnTo>
                    <a:pt x="25146" y="0"/>
                  </a:lnTo>
                  <a:lnTo>
                    <a:pt x="23876" y="0"/>
                  </a:lnTo>
                  <a:lnTo>
                    <a:pt x="12954" y="0"/>
                  </a:lnTo>
                  <a:lnTo>
                    <a:pt x="12954" y="13208"/>
                  </a:lnTo>
                  <a:lnTo>
                    <a:pt x="10668" y="13208"/>
                  </a:lnTo>
                  <a:lnTo>
                    <a:pt x="0" y="13208"/>
                  </a:lnTo>
                  <a:lnTo>
                    <a:pt x="0" y="25412"/>
                  </a:lnTo>
                  <a:lnTo>
                    <a:pt x="10668" y="25412"/>
                  </a:lnTo>
                  <a:lnTo>
                    <a:pt x="12954" y="25412"/>
                  </a:lnTo>
                  <a:lnTo>
                    <a:pt x="12954" y="38100"/>
                  </a:lnTo>
                  <a:lnTo>
                    <a:pt x="23876" y="38100"/>
                  </a:lnTo>
                  <a:lnTo>
                    <a:pt x="25146" y="38100"/>
                  </a:lnTo>
                  <a:lnTo>
                    <a:pt x="36068" y="38100"/>
                  </a:lnTo>
                  <a:lnTo>
                    <a:pt x="36068" y="25412"/>
                  </a:lnTo>
                  <a:lnTo>
                    <a:pt x="38100" y="25412"/>
                  </a:lnTo>
                  <a:lnTo>
                    <a:pt x="48755" y="25412"/>
                  </a:lnTo>
                  <a:lnTo>
                    <a:pt x="48755" y="1320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5" name="Google Shape;755;p31"/>
            <p:cNvSpPr/>
            <p:nvPr/>
          </p:nvSpPr>
          <p:spPr>
            <a:xfrm>
              <a:off x="2680716" y="891540"/>
              <a:ext cx="304800" cy="38100"/>
            </a:xfrm>
            <a:custGeom>
              <a:avLst/>
              <a:gdLst/>
              <a:ahLst/>
              <a:cxnLst/>
              <a:rect l="l" t="t" r="r" b="b"/>
              <a:pathLst>
                <a:path w="304800" h="38100" extrusionOk="0">
                  <a:moveTo>
                    <a:pt x="268223" y="19304"/>
                  </a:moveTo>
                  <a:lnTo>
                    <a:pt x="304800" y="19304"/>
                  </a:lnTo>
                </a:path>
                <a:path w="304800" h="38100" extrusionOk="0">
                  <a:moveTo>
                    <a:pt x="286511" y="0"/>
                  </a:moveTo>
                  <a:lnTo>
                    <a:pt x="286511" y="38100"/>
                  </a:lnTo>
                </a:path>
                <a:path w="304800" h="38100" extrusionOk="0">
                  <a:moveTo>
                    <a:pt x="0" y="19304"/>
                  </a:moveTo>
                  <a:lnTo>
                    <a:pt x="36575" y="19304"/>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6" name="Google Shape;756;p31"/>
            <p:cNvSpPr/>
            <p:nvPr/>
          </p:nvSpPr>
          <p:spPr>
            <a:xfrm>
              <a:off x="2692908" y="891540"/>
              <a:ext cx="12700" cy="38100"/>
            </a:xfrm>
            <a:custGeom>
              <a:avLst/>
              <a:gdLst/>
              <a:ahLst/>
              <a:cxnLst/>
              <a:rect l="l" t="t" r="r" b="b"/>
              <a:pathLst>
                <a:path w="12700" h="38100" extrusionOk="0">
                  <a:moveTo>
                    <a:pt x="0" y="38100"/>
                  </a:moveTo>
                  <a:lnTo>
                    <a:pt x="12191" y="38100"/>
                  </a:lnTo>
                  <a:lnTo>
                    <a:pt x="12191" y="0"/>
                  </a:lnTo>
                  <a:lnTo>
                    <a:pt x="0" y="0"/>
                  </a:lnTo>
                  <a:lnTo>
                    <a:pt x="0" y="3810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7" name="Google Shape;757;p31"/>
            <p:cNvSpPr/>
            <p:nvPr/>
          </p:nvSpPr>
          <p:spPr>
            <a:xfrm>
              <a:off x="2665475" y="910844"/>
              <a:ext cx="38100" cy="0"/>
            </a:xfrm>
            <a:custGeom>
              <a:avLst/>
              <a:gdLst/>
              <a:ahLst/>
              <a:cxnLst/>
              <a:rect l="l" t="t" r="r" b="b"/>
              <a:pathLst>
                <a:path w="38100" h="120000" extrusionOk="0">
                  <a:moveTo>
                    <a:pt x="0" y="0"/>
                  </a:moveTo>
                  <a:lnTo>
                    <a:pt x="38100" y="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8" name="Google Shape;758;p31"/>
            <p:cNvSpPr/>
            <p:nvPr/>
          </p:nvSpPr>
          <p:spPr>
            <a:xfrm>
              <a:off x="2678430" y="891540"/>
              <a:ext cx="12700" cy="38100"/>
            </a:xfrm>
            <a:custGeom>
              <a:avLst/>
              <a:gdLst/>
              <a:ahLst/>
              <a:cxnLst/>
              <a:rect l="l" t="t" r="r" b="b"/>
              <a:pathLst>
                <a:path w="12700" h="38100" extrusionOk="0">
                  <a:moveTo>
                    <a:pt x="0" y="38100"/>
                  </a:moveTo>
                  <a:lnTo>
                    <a:pt x="12191" y="38100"/>
                  </a:lnTo>
                  <a:lnTo>
                    <a:pt x="12191" y="0"/>
                  </a:lnTo>
                  <a:lnTo>
                    <a:pt x="0" y="0"/>
                  </a:lnTo>
                  <a:lnTo>
                    <a:pt x="0" y="3810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59" name="Google Shape;759;p31"/>
            <p:cNvSpPr/>
            <p:nvPr/>
          </p:nvSpPr>
          <p:spPr>
            <a:xfrm>
              <a:off x="1677923" y="783336"/>
              <a:ext cx="908685" cy="146685"/>
            </a:xfrm>
            <a:custGeom>
              <a:avLst/>
              <a:gdLst/>
              <a:ahLst/>
              <a:cxnLst/>
              <a:rect l="l" t="t" r="r" b="b"/>
              <a:pathLst>
                <a:path w="908685" h="146684" extrusionOk="0">
                  <a:moveTo>
                    <a:pt x="870203" y="127508"/>
                  </a:moveTo>
                  <a:lnTo>
                    <a:pt x="908303" y="127508"/>
                  </a:lnTo>
                </a:path>
                <a:path w="908685" h="146684" extrusionOk="0">
                  <a:moveTo>
                    <a:pt x="889253" y="108203"/>
                  </a:moveTo>
                  <a:lnTo>
                    <a:pt x="889253" y="146303"/>
                  </a:lnTo>
                </a:path>
                <a:path w="908685" h="146684" extrusionOk="0">
                  <a:moveTo>
                    <a:pt x="694944" y="127508"/>
                  </a:moveTo>
                  <a:lnTo>
                    <a:pt x="733044" y="127508"/>
                  </a:lnTo>
                </a:path>
                <a:path w="908685" h="146684" extrusionOk="0">
                  <a:moveTo>
                    <a:pt x="713994" y="108203"/>
                  </a:moveTo>
                  <a:lnTo>
                    <a:pt x="713994" y="146303"/>
                  </a:lnTo>
                </a:path>
                <a:path w="908685" h="146684" extrusionOk="0">
                  <a:moveTo>
                    <a:pt x="0" y="19050"/>
                  </a:moveTo>
                  <a:lnTo>
                    <a:pt x="36575" y="19050"/>
                  </a:lnTo>
                </a:path>
                <a:path w="908685" h="146684" extrusionOk="0">
                  <a:moveTo>
                    <a:pt x="18287" y="0"/>
                  </a:moveTo>
                  <a:lnTo>
                    <a:pt x="18287"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0" name="Google Shape;760;p31"/>
            <p:cNvSpPr/>
            <p:nvPr/>
          </p:nvSpPr>
          <p:spPr>
            <a:xfrm>
              <a:off x="1558290" y="803910"/>
              <a:ext cx="2263140" cy="108585"/>
            </a:xfrm>
            <a:custGeom>
              <a:avLst/>
              <a:gdLst/>
              <a:ahLst/>
              <a:cxnLst/>
              <a:rect l="l" t="t" r="r" b="b"/>
              <a:pathLst>
                <a:path w="2263140" h="108584" extrusionOk="0">
                  <a:moveTo>
                    <a:pt x="0" y="0"/>
                  </a:moveTo>
                  <a:lnTo>
                    <a:pt x="249682" y="0"/>
                  </a:lnTo>
                  <a:lnTo>
                    <a:pt x="249682" y="108203"/>
                  </a:lnTo>
                  <a:lnTo>
                    <a:pt x="2263140" y="108203"/>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1" name="Google Shape;761;p31"/>
            <p:cNvSpPr/>
            <p:nvPr/>
          </p:nvSpPr>
          <p:spPr>
            <a:xfrm>
              <a:off x="1558290" y="803910"/>
              <a:ext cx="2650490" cy="962025"/>
            </a:xfrm>
            <a:custGeom>
              <a:avLst/>
              <a:gdLst/>
              <a:ahLst/>
              <a:cxnLst/>
              <a:rect l="l" t="t" r="r" b="b"/>
              <a:pathLst>
                <a:path w="2650490" h="962025" extrusionOk="0">
                  <a:moveTo>
                    <a:pt x="0" y="0"/>
                  </a:moveTo>
                  <a:lnTo>
                    <a:pt x="153289" y="0"/>
                  </a:lnTo>
                  <a:lnTo>
                    <a:pt x="153289" y="128777"/>
                  </a:lnTo>
                  <a:lnTo>
                    <a:pt x="1037843" y="128777"/>
                  </a:lnTo>
                  <a:lnTo>
                    <a:pt x="1037843" y="254635"/>
                  </a:lnTo>
                  <a:lnTo>
                    <a:pt x="1166622" y="254635"/>
                  </a:lnTo>
                  <a:lnTo>
                    <a:pt x="1166622" y="396493"/>
                  </a:lnTo>
                  <a:lnTo>
                    <a:pt x="1452245" y="396493"/>
                  </a:lnTo>
                  <a:lnTo>
                    <a:pt x="1452245" y="536701"/>
                  </a:lnTo>
                  <a:lnTo>
                    <a:pt x="2104771" y="536701"/>
                  </a:lnTo>
                  <a:lnTo>
                    <a:pt x="2104771" y="961643"/>
                  </a:lnTo>
                  <a:lnTo>
                    <a:pt x="2650236" y="961643"/>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2" name="Google Shape;762;p31"/>
            <p:cNvSpPr/>
            <p:nvPr/>
          </p:nvSpPr>
          <p:spPr>
            <a:xfrm>
              <a:off x="3436619" y="1321308"/>
              <a:ext cx="791210" cy="462280"/>
            </a:xfrm>
            <a:custGeom>
              <a:avLst/>
              <a:gdLst/>
              <a:ahLst/>
              <a:cxnLst/>
              <a:rect l="l" t="t" r="r" b="b"/>
              <a:pathLst>
                <a:path w="791210" h="462280" extrusionOk="0">
                  <a:moveTo>
                    <a:pt x="752855" y="442721"/>
                  </a:moveTo>
                  <a:lnTo>
                    <a:pt x="790955" y="442721"/>
                  </a:lnTo>
                </a:path>
                <a:path w="791210" h="462280" extrusionOk="0">
                  <a:moveTo>
                    <a:pt x="771905" y="423671"/>
                  </a:moveTo>
                  <a:lnTo>
                    <a:pt x="771905" y="461771"/>
                  </a:lnTo>
                </a:path>
                <a:path w="791210" h="462280" extrusionOk="0">
                  <a:moveTo>
                    <a:pt x="89915" y="19050"/>
                  </a:moveTo>
                  <a:lnTo>
                    <a:pt x="126491" y="19050"/>
                  </a:lnTo>
                </a:path>
                <a:path w="791210" h="462280" extrusionOk="0">
                  <a:moveTo>
                    <a:pt x="108203" y="0"/>
                  </a:moveTo>
                  <a:lnTo>
                    <a:pt x="108203" y="38100"/>
                  </a:lnTo>
                </a:path>
                <a:path w="791210" h="462280" extrusionOk="0">
                  <a:moveTo>
                    <a:pt x="0" y="19050"/>
                  </a:moveTo>
                  <a:lnTo>
                    <a:pt x="38100" y="19050"/>
                  </a:lnTo>
                </a:path>
                <a:path w="791210" h="462280"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3" name="Google Shape;763;p31"/>
            <p:cNvSpPr/>
            <p:nvPr/>
          </p:nvSpPr>
          <p:spPr>
            <a:xfrm>
              <a:off x="3247644" y="1321307"/>
              <a:ext cx="38100" cy="38100"/>
            </a:xfrm>
            <a:custGeom>
              <a:avLst/>
              <a:gdLst/>
              <a:ahLst/>
              <a:cxnLst/>
              <a:rect l="l" t="t" r="r" b="b"/>
              <a:pathLst>
                <a:path w="38100" h="38100" extrusionOk="0">
                  <a:moveTo>
                    <a:pt x="38100" y="12954"/>
                  </a:moveTo>
                  <a:lnTo>
                    <a:pt x="25146" y="12954"/>
                  </a:lnTo>
                  <a:lnTo>
                    <a:pt x="25146" y="0"/>
                  </a:lnTo>
                  <a:lnTo>
                    <a:pt x="12954" y="0"/>
                  </a:lnTo>
                  <a:lnTo>
                    <a:pt x="12954" y="12954"/>
                  </a:lnTo>
                  <a:lnTo>
                    <a:pt x="0" y="12954"/>
                  </a:lnTo>
                  <a:lnTo>
                    <a:pt x="0" y="25158"/>
                  </a:lnTo>
                  <a:lnTo>
                    <a:pt x="12954" y="25158"/>
                  </a:lnTo>
                  <a:lnTo>
                    <a:pt x="12954" y="38100"/>
                  </a:lnTo>
                  <a:lnTo>
                    <a:pt x="25146" y="38100"/>
                  </a:lnTo>
                  <a:lnTo>
                    <a:pt x="25146" y="25158"/>
                  </a:lnTo>
                  <a:lnTo>
                    <a:pt x="38100" y="25158"/>
                  </a:lnTo>
                  <a:lnTo>
                    <a:pt x="38100"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4" name="Google Shape;764;p31"/>
            <p:cNvSpPr/>
            <p:nvPr/>
          </p:nvSpPr>
          <p:spPr>
            <a:xfrm>
              <a:off x="3240024" y="1321307"/>
              <a:ext cx="38100" cy="38100"/>
            </a:xfrm>
            <a:custGeom>
              <a:avLst/>
              <a:gdLst/>
              <a:ahLst/>
              <a:cxnLst/>
              <a:rect l="l" t="t" r="r" b="b"/>
              <a:pathLst>
                <a:path w="38100" h="38100" extrusionOk="0">
                  <a:moveTo>
                    <a:pt x="38100" y="12954"/>
                  </a:moveTo>
                  <a:lnTo>
                    <a:pt x="25400" y="12954"/>
                  </a:lnTo>
                  <a:lnTo>
                    <a:pt x="25400" y="0"/>
                  </a:lnTo>
                  <a:lnTo>
                    <a:pt x="13195" y="0"/>
                  </a:lnTo>
                  <a:lnTo>
                    <a:pt x="13195" y="12954"/>
                  </a:lnTo>
                  <a:lnTo>
                    <a:pt x="0" y="12954"/>
                  </a:lnTo>
                  <a:lnTo>
                    <a:pt x="0" y="25158"/>
                  </a:lnTo>
                  <a:lnTo>
                    <a:pt x="13195" y="25158"/>
                  </a:lnTo>
                  <a:lnTo>
                    <a:pt x="13195" y="38100"/>
                  </a:lnTo>
                  <a:lnTo>
                    <a:pt x="25400" y="38100"/>
                  </a:lnTo>
                  <a:lnTo>
                    <a:pt x="25400" y="25158"/>
                  </a:lnTo>
                  <a:lnTo>
                    <a:pt x="38100" y="25158"/>
                  </a:lnTo>
                  <a:lnTo>
                    <a:pt x="38100"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5" name="Google Shape;765;p31"/>
            <p:cNvSpPr/>
            <p:nvPr/>
          </p:nvSpPr>
          <p:spPr>
            <a:xfrm>
              <a:off x="1542288" y="783336"/>
              <a:ext cx="1161415" cy="292735"/>
            </a:xfrm>
            <a:custGeom>
              <a:avLst/>
              <a:gdLst/>
              <a:ahLst/>
              <a:cxnLst/>
              <a:rect l="l" t="t" r="r" b="b"/>
              <a:pathLst>
                <a:path w="1161414" h="292734" extrusionOk="0">
                  <a:moveTo>
                    <a:pt x="1123188" y="273558"/>
                  </a:moveTo>
                  <a:lnTo>
                    <a:pt x="1161288" y="273558"/>
                  </a:lnTo>
                </a:path>
                <a:path w="1161414" h="292734" extrusionOk="0">
                  <a:moveTo>
                    <a:pt x="1142238" y="254508"/>
                  </a:moveTo>
                  <a:lnTo>
                    <a:pt x="1142238" y="292608"/>
                  </a:lnTo>
                </a:path>
                <a:path w="1161414" h="292734" extrusionOk="0">
                  <a:moveTo>
                    <a:pt x="0" y="19050"/>
                  </a:moveTo>
                  <a:lnTo>
                    <a:pt x="38100" y="19050"/>
                  </a:lnTo>
                </a:path>
                <a:path w="1161414" h="292734" extrusionOk="0">
                  <a:moveTo>
                    <a:pt x="19050" y="0"/>
                  </a:moveTo>
                  <a:lnTo>
                    <a:pt x="19050"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6" name="Google Shape;766;p31"/>
            <p:cNvSpPr/>
            <p:nvPr/>
          </p:nvSpPr>
          <p:spPr>
            <a:xfrm>
              <a:off x="1558290" y="803910"/>
              <a:ext cx="2898775" cy="1386840"/>
            </a:xfrm>
            <a:custGeom>
              <a:avLst/>
              <a:gdLst/>
              <a:ahLst/>
              <a:cxnLst/>
              <a:rect l="l" t="t" r="r" b="b"/>
              <a:pathLst>
                <a:path w="2898775" h="1386839" extrusionOk="0">
                  <a:moveTo>
                    <a:pt x="0" y="0"/>
                  </a:moveTo>
                  <a:lnTo>
                    <a:pt x="0" y="1386839"/>
                  </a:lnTo>
                  <a:lnTo>
                    <a:pt x="2898648" y="138683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67" name="Google Shape;767;p31"/>
            <p:cNvSpPr/>
            <p:nvPr/>
          </p:nvSpPr>
          <p:spPr>
            <a:xfrm>
              <a:off x="1526286" y="803910"/>
              <a:ext cx="2786380" cy="1420495"/>
            </a:xfrm>
            <a:custGeom>
              <a:avLst/>
              <a:gdLst/>
              <a:ahLst/>
              <a:cxnLst/>
              <a:rect l="l" t="t" r="r" b="b"/>
              <a:pathLst>
                <a:path w="2786379" h="1420495" extrusionOk="0">
                  <a:moveTo>
                    <a:pt x="32003" y="0"/>
                  </a:moveTo>
                  <a:lnTo>
                    <a:pt x="0" y="0"/>
                  </a:lnTo>
                </a:path>
                <a:path w="2786379" h="1420495" extrusionOk="0">
                  <a:moveTo>
                    <a:pt x="32003" y="277367"/>
                  </a:moveTo>
                  <a:lnTo>
                    <a:pt x="0" y="277367"/>
                  </a:lnTo>
                </a:path>
                <a:path w="2786379" h="1420495" extrusionOk="0">
                  <a:moveTo>
                    <a:pt x="32003" y="554736"/>
                  </a:moveTo>
                  <a:lnTo>
                    <a:pt x="0" y="554736"/>
                  </a:lnTo>
                </a:path>
                <a:path w="2786379" h="1420495" extrusionOk="0">
                  <a:moveTo>
                    <a:pt x="32003" y="833627"/>
                  </a:moveTo>
                  <a:lnTo>
                    <a:pt x="0" y="833627"/>
                  </a:lnTo>
                </a:path>
                <a:path w="2786379" h="1420495" extrusionOk="0">
                  <a:moveTo>
                    <a:pt x="32003" y="1110995"/>
                  </a:moveTo>
                  <a:lnTo>
                    <a:pt x="0" y="1110995"/>
                  </a:lnTo>
                </a:path>
                <a:path w="2786379" h="1420495" extrusionOk="0">
                  <a:moveTo>
                    <a:pt x="32003" y="1386839"/>
                  </a:moveTo>
                  <a:lnTo>
                    <a:pt x="0" y="1386839"/>
                  </a:lnTo>
                </a:path>
                <a:path w="2786379" h="1420495" extrusionOk="0">
                  <a:moveTo>
                    <a:pt x="32003" y="1386839"/>
                  </a:moveTo>
                  <a:lnTo>
                    <a:pt x="32003" y="1420367"/>
                  </a:lnTo>
                </a:path>
                <a:path w="2786379" h="1420495" extrusionOk="0">
                  <a:moveTo>
                    <a:pt x="338327" y="1386839"/>
                  </a:moveTo>
                  <a:lnTo>
                    <a:pt x="338327" y="1420367"/>
                  </a:lnTo>
                </a:path>
                <a:path w="2786379" h="1420495" extrusionOk="0">
                  <a:moveTo>
                    <a:pt x="644651" y="1386839"/>
                  </a:moveTo>
                  <a:lnTo>
                    <a:pt x="644651" y="1420367"/>
                  </a:lnTo>
                </a:path>
                <a:path w="2786379" h="1420495" extrusionOk="0">
                  <a:moveTo>
                    <a:pt x="949451" y="1386839"/>
                  </a:moveTo>
                  <a:lnTo>
                    <a:pt x="949451" y="1420367"/>
                  </a:lnTo>
                </a:path>
                <a:path w="2786379" h="1420495" extrusionOk="0">
                  <a:moveTo>
                    <a:pt x="1255776" y="1386839"/>
                  </a:moveTo>
                  <a:lnTo>
                    <a:pt x="1255776" y="1420367"/>
                  </a:lnTo>
                </a:path>
                <a:path w="2786379" h="1420495" extrusionOk="0">
                  <a:moveTo>
                    <a:pt x="1562100" y="1386839"/>
                  </a:moveTo>
                  <a:lnTo>
                    <a:pt x="1562100" y="1420367"/>
                  </a:lnTo>
                </a:path>
                <a:path w="2786379" h="1420495" extrusionOk="0">
                  <a:moveTo>
                    <a:pt x="1868424" y="1386839"/>
                  </a:moveTo>
                  <a:lnTo>
                    <a:pt x="1868424" y="1420367"/>
                  </a:lnTo>
                </a:path>
                <a:path w="2786379" h="1420495" extrusionOk="0">
                  <a:moveTo>
                    <a:pt x="2174748" y="1386839"/>
                  </a:moveTo>
                  <a:lnTo>
                    <a:pt x="2174748" y="1420367"/>
                  </a:lnTo>
                </a:path>
                <a:path w="2786379" h="1420495" extrusionOk="0">
                  <a:moveTo>
                    <a:pt x="2479548" y="1386839"/>
                  </a:moveTo>
                  <a:lnTo>
                    <a:pt x="2479548" y="1420367"/>
                  </a:lnTo>
                </a:path>
                <a:path w="2786379" h="1420495" extrusionOk="0">
                  <a:moveTo>
                    <a:pt x="2785872" y="1386839"/>
                  </a:moveTo>
                  <a:lnTo>
                    <a:pt x="2785872" y="1420367"/>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768" name="Google Shape;768;p31"/>
          <p:cNvSpPr txBox="1"/>
          <p:nvPr/>
        </p:nvSpPr>
        <p:spPr>
          <a:xfrm>
            <a:off x="1801707" y="1163176"/>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769" name="Google Shape;769;p31"/>
          <p:cNvSpPr txBox="1"/>
          <p:nvPr/>
        </p:nvSpPr>
        <p:spPr>
          <a:xfrm>
            <a:off x="1865884" y="1533508"/>
            <a:ext cx="160019" cy="913115"/>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16933">
              <a:spcBef>
                <a:spcPts val="800"/>
              </a:spcBef>
            </a:pPr>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16933">
              <a:spcBef>
                <a:spcPts val="800"/>
              </a:spcBef>
            </a:pPr>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770" name="Google Shape;770;p31"/>
          <p:cNvSpPr txBox="1"/>
          <p:nvPr/>
        </p:nvSpPr>
        <p:spPr>
          <a:xfrm>
            <a:off x="1865884" y="2643827"/>
            <a:ext cx="160019" cy="533524"/>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a:p>
            <a:endParaRPr sz="933">
              <a:solidFill>
                <a:srgbClr val="000000"/>
              </a:solidFill>
              <a:latin typeface="Arial"/>
              <a:ea typeface="Arial"/>
              <a:cs typeface="Arial"/>
              <a:sym typeface="Arial"/>
            </a:endParaRPr>
          </a:p>
          <a:p>
            <a:pPr marL="78738">
              <a:spcBef>
                <a:spcPts val="800"/>
              </a:spcBef>
            </a:pPr>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771" name="Google Shape;771;p31"/>
          <p:cNvSpPr txBox="1"/>
          <p:nvPr/>
        </p:nvSpPr>
        <p:spPr>
          <a:xfrm rot="-5400000">
            <a:off x="944645" y="2094522"/>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772" name="Google Shape;772;p31"/>
          <p:cNvSpPr txBox="1"/>
          <p:nvPr/>
        </p:nvSpPr>
        <p:spPr>
          <a:xfrm>
            <a:off x="2030985" y="313421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773" name="Google Shape;773;p31"/>
          <p:cNvSpPr txBox="1"/>
          <p:nvPr/>
        </p:nvSpPr>
        <p:spPr>
          <a:xfrm>
            <a:off x="2438907" y="313421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774" name="Google Shape;774;p31"/>
          <p:cNvSpPr txBox="1"/>
          <p:nvPr/>
        </p:nvSpPr>
        <p:spPr>
          <a:xfrm>
            <a:off x="2816521"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775" name="Google Shape;775;p31"/>
          <p:cNvSpPr txBox="1"/>
          <p:nvPr/>
        </p:nvSpPr>
        <p:spPr>
          <a:xfrm>
            <a:off x="3224444"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776" name="Google Shape;776;p31"/>
          <p:cNvSpPr txBox="1"/>
          <p:nvPr/>
        </p:nvSpPr>
        <p:spPr>
          <a:xfrm>
            <a:off x="4448217"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777" name="Google Shape;777;p31"/>
          <p:cNvSpPr txBox="1"/>
          <p:nvPr/>
        </p:nvSpPr>
        <p:spPr>
          <a:xfrm>
            <a:off x="4856140"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778" name="Google Shape;778;p31"/>
          <p:cNvSpPr txBox="1"/>
          <p:nvPr/>
        </p:nvSpPr>
        <p:spPr>
          <a:xfrm>
            <a:off x="5264235"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779" name="Google Shape;779;p31"/>
          <p:cNvSpPr txBox="1"/>
          <p:nvPr/>
        </p:nvSpPr>
        <p:spPr>
          <a:xfrm>
            <a:off x="5672328" y="31342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786" name="Google Shape;786;p31"/>
          <p:cNvSpPr txBox="1"/>
          <p:nvPr/>
        </p:nvSpPr>
        <p:spPr>
          <a:xfrm>
            <a:off x="3558539" y="3134217"/>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791" name="Google Shape;791;p31"/>
          <p:cNvSpPr txBox="1"/>
          <p:nvPr/>
        </p:nvSpPr>
        <p:spPr>
          <a:xfrm>
            <a:off x="4650571" y="1222207"/>
            <a:ext cx="462280"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792" name="Google Shape;792;p31"/>
          <p:cNvSpPr txBox="1"/>
          <p:nvPr/>
        </p:nvSpPr>
        <p:spPr>
          <a:xfrm>
            <a:off x="4885437" y="2557130"/>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grpSp>
        <p:nvGrpSpPr>
          <p:cNvPr id="793" name="Google Shape;793;p31"/>
          <p:cNvGrpSpPr/>
          <p:nvPr/>
        </p:nvGrpSpPr>
        <p:grpSpPr>
          <a:xfrm>
            <a:off x="2027694" y="3890461"/>
            <a:ext cx="3907705" cy="1919393"/>
            <a:chOff x="1536954" y="2784348"/>
            <a:chExt cx="2930779" cy="1439545"/>
          </a:xfrm>
        </p:grpSpPr>
        <p:sp>
          <p:nvSpPr>
            <p:cNvPr id="794" name="Google Shape;794;p31"/>
            <p:cNvSpPr/>
            <p:nvPr/>
          </p:nvSpPr>
          <p:spPr>
            <a:xfrm>
              <a:off x="1568958" y="2803398"/>
              <a:ext cx="2555875" cy="655320"/>
            </a:xfrm>
            <a:custGeom>
              <a:avLst/>
              <a:gdLst/>
              <a:ahLst/>
              <a:cxnLst/>
              <a:rect l="l" t="t" r="r" b="b"/>
              <a:pathLst>
                <a:path w="2555875" h="655320" extrusionOk="0">
                  <a:moveTo>
                    <a:pt x="0" y="0"/>
                  </a:moveTo>
                  <a:lnTo>
                    <a:pt x="144272" y="0"/>
                  </a:lnTo>
                  <a:lnTo>
                    <a:pt x="144272" y="53720"/>
                  </a:lnTo>
                  <a:lnTo>
                    <a:pt x="147065" y="53720"/>
                  </a:lnTo>
                  <a:lnTo>
                    <a:pt x="147065" y="97662"/>
                  </a:lnTo>
                  <a:lnTo>
                    <a:pt x="450468" y="97662"/>
                  </a:lnTo>
                  <a:lnTo>
                    <a:pt x="450468" y="129539"/>
                  </a:lnTo>
                  <a:lnTo>
                    <a:pt x="457834" y="129539"/>
                  </a:lnTo>
                  <a:lnTo>
                    <a:pt x="457834" y="162178"/>
                  </a:lnTo>
                  <a:lnTo>
                    <a:pt x="507491" y="162178"/>
                  </a:lnTo>
                  <a:lnTo>
                    <a:pt x="507491" y="190119"/>
                  </a:lnTo>
                  <a:lnTo>
                    <a:pt x="532003" y="190119"/>
                  </a:lnTo>
                  <a:lnTo>
                    <a:pt x="532003" y="223138"/>
                  </a:lnTo>
                  <a:lnTo>
                    <a:pt x="568452" y="223138"/>
                  </a:lnTo>
                  <a:lnTo>
                    <a:pt x="568452" y="254000"/>
                  </a:lnTo>
                  <a:lnTo>
                    <a:pt x="574802" y="254000"/>
                  </a:lnTo>
                  <a:lnTo>
                    <a:pt x="574802" y="287146"/>
                  </a:lnTo>
                  <a:lnTo>
                    <a:pt x="717930" y="287146"/>
                  </a:lnTo>
                  <a:lnTo>
                    <a:pt x="717930" y="318007"/>
                  </a:lnTo>
                  <a:lnTo>
                    <a:pt x="849629" y="318007"/>
                  </a:lnTo>
                  <a:lnTo>
                    <a:pt x="849629" y="352170"/>
                  </a:lnTo>
                  <a:lnTo>
                    <a:pt x="1023492" y="352170"/>
                  </a:lnTo>
                  <a:lnTo>
                    <a:pt x="1023492" y="384175"/>
                  </a:lnTo>
                  <a:lnTo>
                    <a:pt x="1160398" y="384175"/>
                  </a:lnTo>
                  <a:lnTo>
                    <a:pt x="1160398" y="426974"/>
                  </a:lnTo>
                  <a:lnTo>
                    <a:pt x="1177543" y="426974"/>
                  </a:lnTo>
                  <a:lnTo>
                    <a:pt x="1177543" y="469264"/>
                  </a:lnTo>
                  <a:lnTo>
                    <a:pt x="1270508" y="469264"/>
                  </a:lnTo>
                  <a:lnTo>
                    <a:pt x="1270508" y="513714"/>
                  </a:lnTo>
                  <a:lnTo>
                    <a:pt x="1560194" y="513714"/>
                  </a:lnTo>
                  <a:lnTo>
                    <a:pt x="1560194" y="566801"/>
                  </a:lnTo>
                  <a:lnTo>
                    <a:pt x="1906269" y="566801"/>
                  </a:lnTo>
                  <a:lnTo>
                    <a:pt x="1906269" y="655319"/>
                  </a:lnTo>
                  <a:lnTo>
                    <a:pt x="2555747" y="655319"/>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5" name="Google Shape;795;p31"/>
            <p:cNvSpPr/>
            <p:nvPr/>
          </p:nvSpPr>
          <p:spPr>
            <a:xfrm>
              <a:off x="4091940" y="3438143"/>
              <a:ext cx="50800" cy="38100"/>
            </a:xfrm>
            <a:custGeom>
              <a:avLst/>
              <a:gdLst/>
              <a:ahLst/>
              <a:cxnLst/>
              <a:rect l="l" t="t" r="r" b="b"/>
              <a:pathLst>
                <a:path w="50800" h="38100" extrusionOk="0">
                  <a:moveTo>
                    <a:pt x="50292" y="12954"/>
                  </a:moveTo>
                  <a:lnTo>
                    <a:pt x="44196" y="12954"/>
                  </a:lnTo>
                  <a:lnTo>
                    <a:pt x="42672" y="12954"/>
                  </a:lnTo>
                  <a:lnTo>
                    <a:pt x="38100" y="12954"/>
                  </a:lnTo>
                  <a:lnTo>
                    <a:pt x="37338" y="12954"/>
                  </a:lnTo>
                  <a:lnTo>
                    <a:pt x="37338" y="0"/>
                  </a:lnTo>
                  <a:lnTo>
                    <a:pt x="12941" y="0"/>
                  </a:lnTo>
                  <a:lnTo>
                    <a:pt x="12941" y="12954"/>
                  </a:lnTo>
                  <a:lnTo>
                    <a:pt x="12192" y="12954"/>
                  </a:lnTo>
                  <a:lnTo>
                    <a:pt x="6096" y="12954"/>
                  </a:lnTo>
                  <a:lnTo>
                    <a:pt x="4572" y="12954"/>
                  </a:lnTo>
                  <a:lnTo>
                    <a:pt x="0" y="12954"/>
                  </a:lnTo>
                  <a:lnTo>
                    <a:pt x="0" y="25146"/>
                  </a:lnTo>
                  <a:lnTo>
                    <a:pt x="4572" y="25146"/>
                  </a:lnTo>
                  <a:lnTo>
                    <a:pt x="6096" y="25146"/>
                  </a:lnTo>
                  <a:lnTo>
                    <a:pt x="12192" y="25146"/>
                  </a:lnTo>
                  <a:lnTo>
                    <a:pt x="12941" y="25146"/>
                  </a:lnTo>
                  <a:lnTo>
                    <a:pt x="12941" y="38100"/>
                  </a:lnTo>
                  <a:lnTo>
                    <a:pt x="37338" y="38100"/>
                  </a:lnTo>
                  <a:lnTo>
                    <a:pt x="37338" y="25146"/>
                  </a:lnTo>
                  <a:lnTo>
                    <a:pt x="38100" y="25146"/>
                  </a:lnTo>
                  <a:lnTo>
                    <a:pt x="42672" y="25146"/>
                  </a:lnTo>
                  <a:lnTo>
                    <a:pt x="44196" y="25146"/>
                  </a:lnTo>
                  <a:lnTo>
                    <a:pt x="50292" y="25146"/>
                  </a:lnTo>
                  <a:lnTo>
                    <a:pt x="50292"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6" name="Google Shape;796;p31"/>
            <p:cNvSpPr/>
            <p:nvPr/>
          </p:nvSpPr>
          <p:spPr>
            <a:xfrm>
              <a:off x="3262883" y="3351276"/>
              <a:ext cx="698500" cy="125095"/>
            </a:xfrm>
            <a:custGeom>
              <a:avLst/>
              <a:gdLst/>
              <a:ahLst/>
              <a:cxnLst/>
              <a:rect l="l" t="t" r="r" b="b"/>
              <a:pathLst>
                <a:path w="698500" h="125095" extrusionOk="0">
                  <a:moveTo>
                    <a:pt x="659891" y="105918"/>
                  </a:moveTo>
                  <a:lnTo>
                    <a:pt x="697991" y="105918"/>
                  </a:lnTo>
                </a:path>
                <a:path w="698500" h="125095" extrusionOk="0">
                  <a:moveTo>
                    <a:pt x="678941" y="86868"/>
                  </a:moveTo>
                  <a:lnTo>
                    <a:pt x="678941" y="124968"/>
                  </a:lnTo>
                </a:path>
                <a:path w="698500" h="125095" extrusionOk="0">
                  <a:moveTo>
                    <a:pt x="539495" y="105918"/>
                  </a:moveTo>
                  <a:lnTo>
                    <a:pt x="576071" y="105918"/>
                  </a:lnTo>
                </a:path>
                <a:path w="698500" h="125095" extrusionOk="0">
                  <a:moveTo>
                    <a:pt x="557783" y="86868"/>
                  </a:moveTo>
                  <a:lnTo>
                    <a:pt x="557783" y="124968"/>
                  </a:lnTo>
                </a:path>
                <a:path w="698500" h="125095" extrusionOk="0">
                  <a:moveTo>
                    <a:pt x="457200" y="105918"/>
                  </a:moveTo>
                  <a:lnTo>
                    <a:pt x="493775" y="105918"/>
                  </a:lnTo>
                </a:path>
                <a:path w="698500" h="125095" extrusionOk="0">
                  <a:moveTo>
                    <a:pt x="475488" y="86868"/>
                  </a:moveTo>
                  <a:lnTo>
                    <a:pt x="475488" y="124968"/>
                  </a:lnTo>
                </a:path>
                <a:path w="698500" h="125095" extrusionOk="0">
                  <a:moveTo>
                    <a:pt x="39624" y="18287"/>
                  </a:moveTo>
                  <a:lnTo>
                    <a:pt x="77724" y="18287"/>
                  </a:lnTo>
                </a:path>
                <a:path w="698500" h="125095" extrusionOk="0">
                  <a:moveTo>
                    <a:pt x="58674" y="0"/>
                  </a:moveTo>
                  <a:lnTo>
                    <a:pt x="58674" y="36575"/>
                  </a:lnTo>
                </a:path>
                <a:path w="698500" h="125095" extrusionOk="0">
                  <a:moveTo>
                    <a:pt x="0" y="18287"/>
                  </a:moveTo>
                  <a:lnTo>
                    <a:pt x="38100" y="18287"/>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7" name="Google Shape;797;p31"/>
            <p:cNvSpPr/>
            <p:nvPr/>
          </p:nvSpPr>
          <p:spPr>
            <a:xfrm>
              <a:off x="3241548" y="3351275"/>
              <a:ext cx="46990" cy="36830"/>
            </a:xfrm>
            <a:custGeom>
              <a:avLst/>
              <a:gdLst/>
              <a:ahLst/>
              <a:cxnLst/>
              <a:rect l="l" t="t" r="r" b="b"/>
              <a:pathLst>
                <a:path w="46989" h="36829" extrusionOk="0">
                  <a:moveTo>
                    <a:pt x="46482" y="0"/>
                  </a:moveTo>
                  <a:lnTo>
                    <a:pt x="34290" y="0"/>
                  </a:lnTo>
                  <a:lnTo>
                    <a:pt x="34290" y="12192"/>
                  </a:lnTo>
                  <a:lnTo>
                    <a:pt x="28194" y="12192"/>
                  </a:lnTo>
                  <a:lnTo>
                    <a:pt x="28194" y="0"/>
                  </a:lnTo>
                  <a:lnTo>
                    <a:pt x="25146" y="0"/>
                  </a:lnTo>
                  <a:lnTo>
                    <a:pt x="16002" y="0"/>
                  </a:lnTo>
                  <a:lnTo>
                    <a:pt x="12954" y="0"/>
                  </a:lnTo>
                  <a:lnTo>
                    <a:pt x="12954" y="12192"/>
                  </a:lnTo>
                  <a:lnTo>
                    <a:pt x="3048" y="12192"/>
                  </a:lnTo>
                  <a:lnTo>
                    <a:pt x="0" y="12192"/>
                  </a:lnTo>
                  <a:lnTo>
                    <a:pt x="0" y="24384"/>
                  </a:lnTo>
                  <a:lnTo>
                    <a:pt x="3048" y="24384"/>
                  </a:lnTo>
                  <a:lnTo>
                    <a:pt x="12954" y="24384"/>
                  </a:lnTo>
                  <a:lnTo>
                    <a:pt x="12954" y="36576"/>
                  </a:lnTo>
                  <a:lnTo>
                    <a:pt x="16002" y="36576"/>
                  </a:lnTo>
                  <a:lnTo>
                    <a:pt x="25146" y="36576"/>
                  </a:lnTo>
                  <a:lnTo>
                    <a:pt x="28194" y="36576"/>
                  </a:lnTo>
                  <a:lnTo>
                    <a:pt x="28194" y="24384"/>
                  </a:lnTo>
                  <a:lnTo>
                    <a:pt x="34290" y="24384"/>
                  </a:lnTo>
                  <a:lnTo>
                    <a:pt x="34290" y="36576"/>
                  </a:lnTo>
                  <a:lnTo>
                    <a:pt x="46482" y="36576"/>
                  </a:lnTo>
                  <a:lnTo>
                    <a:pt x="46482" y="0"/>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8" name="Google Shape;798;p31"/>
            <p:cNvSpPr/>
            <p:nvPr/>
          </p:nvSpPr>
          <p:spPr>
            <a:xfrm>
              <a:off x="3121152" y="3351276"/>
              <a:ext cx="71755" cy="36830"/>
            </a:xfrm>
            <a:custGeom>
              <a:avLst/>
              <a:gdLst/>
              <a:ahLst/>
              <a:cxnLst/>
              <a:rect l="l" t="t" r="r" b="b"/>
              <a:pathLst>
                <a:path w="71755" h="36829" extrusionOk="0">
                  <a:moveTo>
                    <a:pt x="33528" y="18287"/>
                  </a:moveTo>
                  <a:lnTo>
                    <a:pt x="71628" y="18287"/>
                  </a:lnTo>
                </a:path>
                <a:path w="71755" h="36829" extrusionOk="0">
                  <a:moveTo>
                    <a:pt x="52578" y="0"/>
                  </a:moveTo>
                  <a:lnTo>
                    <a:pt x="52578" y="36575"/>
                  </a:lnTo>
                </a:path>
                <a:path w="71755" h="36829" extrusionOk="0">
                  <a:moveTo>
                    <a:pt x="0" y="18287"/>
                  </a:moveTo>
                  <a:lnTo>
                    <a:pt x="36575" y="18287"/>
                  </a:lnTo>
                </a:path>
                <a:path w="71755" h="36829" extrusionOk="0">
                  <a:moveTo>
                    <a:pt x="18287" y="0"/>
                  </a:moveTo>
                  <a:lnTo>
                    <a:pt x="18287"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799" name="Google Shape;799;p31"/>
            <p:cNvSpPr/>
            <p:nvPr/>
          </p:nvSpPr>
          <p:spPr>
            <a:xfrm>
              <a:off x="2959608" y="3296411"/>
              <a:ext cx="44450" cy="38100"/>
            </a:xfrm>
            <a:custGeom>
              <a:avLst/>
              <a:gdLst/>
              <a:ahLst/>
              <a:cxnLst/>
              <a:rect l="l" t="t" r="r" b="b"/>
              <a:pathLst>
                <a:path w="44450" h="38100" extrusionOk="0">
                  <a:moveTo>
                    <a:pt x="44196" y="12954"/>
                  </a:moveTo>
                  <a:lnTo>
                    <a:pt x="38100" y="12954"/>
                  </a:lnTo>
                  <a:lnTo>
                    <a:pt x="32004" y="12954"/>
                  </a:lnTo>
                  <a:lnTo>
                    <a:pt x="32004" y="0"/>
                  </a:lnTo>
                  <a:lnTo>
                    <a:pt x="25133" y="0"/>
                  </a:lnTo>
                  <a:lnTo>
                    <a:pt x="19812" y="0"/>
                  </a:lnTo>
                  <a:lnTo>
                    <a:pt x="12954" y="0"/>
                  </a:lnTo>
                  <a:lnTo>
                    <a:pt x="12954" y="12954"/>
                  </a:lnTo>
                  <a:lnTo>
                    <a:pt x="7620" y="12954"/>
                  </a:lnTo>
                  <a:lnTo>
                    <a:pt x="0" y="12954"/>
                  </a:lnTo>
                  <a:lnTo>
                    <a:pt x="0" y="25146"/>
                  </a:lnTo>
                  <a:lnTo>
                    <a:pt x="7620" y="25146"/>
                  </a:lnTo>
                  <a:lnTo>
                    <a:pt x="12954" y="25146"/>
                  </a:lnTo>
                  <a:lnTo>
                    <a:pt x="12954" y="38100"/>
                  </a:lnTo>
                  <a:lnTo>
                    <a:pt x="19812" y="38100"/>
                  </a:lnTo>
                  <a:lnTo>
                    <a:pt x="25133" y="38100"/>
                  </a:lnTo>
                  <a:lnTo>
                    <a:pt x="32004" y="38100"/>
                  </a:lnTo>
                  <a:lnTo>
                    <a:pt x="32004" y="25146"/>
                  </a:lnTo>
                  <a:lnTo>
                    <a:pt x="38100" y="25146"/>
                  </a:lnTo>
                  <a:lnTo>
                    <a:pt x="44196" y="25146"/>
                  </a:lnTo>
                  <a:lnTo>
                    <a:pt x="44196" y="12954"/>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0" name="Google Shape;800;p31"/>
            <p:cNvSpPr/>
            <p:nvPr/>
          </p:nvSpPr>
          <p:spPr>
            <a:xfrm>
              <a:off x="2727960" y="3211068"/>
              <a:ext cx="129539" cy="123825"/>
            </a:xfrm>
            <a:custGeom>
              <a:avLst/>
              <a:gdLst/>
              <a:ahLst/>
              <a:cxnLst/>
              <a:rect l="l" t="t" r="r" b="b"/>
              <a:pathLst>
                <a:path w="129539" h="123825" extrusionOk="0">
                  <a:moveTo>
                    <a:pt x="92963" y="104393"/>
                  </a:moveTo>
                  <a:lnTo>
                    <a:pt x="129539" y="104393"/>
                  </a:lnTo>
                </a:path>
                <a:path w="129539" h="123825" extrusionOk="0">
                  <a:moveTo>
                    <a:pt x="111251" y="85343"/>
                  </a:moveTo>
                  <a:lnTo>
                    <a:pt x="111251" y="123443"/>
                  </a:lnTo>
                </a:path>
                <a:path w="129539" h="123825" extrusionOk="0">
                  <a:moveTo>
                    <a:pt x="0" y="18287"/>
                  </a:moveTo>
                  <a:lnTo>
                    <a:pt x="36575" y="18287"/>
                  </a:lnTo>
                </a:path>
                <a:path w="129539" h="123825" extrusionOk="0">
                  <a:moveTo>
                    <a:pt x="18287" y="0"/>
                  </a:moveTo>
                  <a:lnTo>
                    <a:pt x="18287" y="36575"/>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1" name="Google Shape;801;p31"/>
            <p:cNvSpPr/>
            <p:nvPr/>
          </p:nvSpPr>
          <p:spPr>
            <a:xfrm>
              <a:off x="2677668" y="3166871"/>
              <a:ext cx="44450" cy="38100"/>
            </a:xfrm>
            <a:custGeom>
              <a:avLst/>
              <a:gdLst/>
              <a:ahLst/>
              <a:cxnLst/>
              <a:rect l="l" t="t" r="r" b="b"/>
              <a:pathLst>
                <a:path w="44450" h="38100" extrusionOk="0">
                  <a:moveTo>
                    <a:pt x="44196" y="12966"/>
                  </a:moveTo>
                  <a:lnTo>
                    <a:pt x="41148" y="12966"/>
                  </a:lnTo>
                  <a:lnTo>
                    <a:pt x="39624" y="12966"/>
                  </a:lnTo>
                  <a:lnTo>
                    <a:pt x="36576" y="12966"/>
                  </a:lnTo>
                  <a:lnTo>
                    <a:pt x="31991" y="12966"/>
                  </a:lnTo>
                  <a:lnTo>
                    <a:pt x="31991" y="0"/>
                  </a:lnTo>
                  <a:lnTo>
                    <a:pt x="12192" y="0"/>
                  </a:lnTo>
                  <a:lnTo>
                    <a:pt x="12192" y="12966"/>
                  </a:lnTo>
                  <a:lnTo>
                    <a:pt x="7620" y="12966"/>
                  </a:lnTo>
                  <a:lnTo>
                    <a:pt x="3048" y="12966"/>
                  </a:lnTo>
                  <a:lnTo>
                    <a:pt x="0" y="12966"/>
                  </a:lnTo>
                  <a:lnTo>
                    <a:pt x="0" y="25146"/>
                  </a:lnTo>
                  <a:lnTo>
                    <a:pt x="3048" y="25146"/>
                  </a:lnTo>
                  <a:lnTo>
                    <a:pt x="7620" y="25146"/>
                  </a:lnTo>
                  <a:lnTo>
                    <a:pt x="12192" y="25146"/>
                  </a:lnTo>
                  <a:lnTo>
                    <a:pt x="12192" y="38100"/>
                  </a:lnTo>
                  <a:lnTo>
                    <a:pt x="31991" y="38100"/>
                  </a:lnTo>
                  <a:lnTo>
                    <a:pt x="31991" y="25146"/>
                  </a:lnTo>
                  <a:lnTo>
                    <a:pt x="36576" y="25146"/>
                  </a:lnTo>
                  <a:lnTo>
                    <a:pt x="39624" y="25146"/>
                  </a:lnTo>
                  <a:lnTo>
                    <a:pt x="41148" y="25146"/>
                  </a:lnTo>
                  <a:lnTo>
                    <a:pt x="44196" y="25146"/>
                  </a:lnTo>
                  <a:lnTo>
                    <a:pt x="44196" y="12966"/>
                  </a:lnTo>
                  <a:close/>
                </a:path>
              </a:pathLst>
            </a:custGeom>
            <a:solidFill>
              <a:srgbClr val="AD2C2C"/>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2" name="Google Shape;802;p31"/>
            <p:cNvSpPr/>
            <p:nvPr/>
          </p:nvSpPr>
          <p:spPr>
            <a:xfrm>
              <a:off x="1554480" y="2784348"/>
              <a:ext cx="1087120" cy="421005"/>
            </a:xfrm>
            <a:custGeom>
              <a:avLst/>
              <a:gdLst/>
              <a:ahLst/>
              <a:cxnLst/>
              <a:rect l="l" t="t" r="r" b="b"/>
              <a:pathLst>
                <a:path w="1087120" h="421005" extrusionOk="0">
                  <a:moveTo>
                    <a:pt x="1048512" y="401574"/>
                  </a:moveTo>
                  <a:lnTo>
                    <a:pt x="1086612" y="401574"/>
                  </a:lnTo>
                </a:path>
                <a:path w="1087120" h="421005" extrusionOk="0">
                  <a:moveTo>
                    <a:pt x="1067562" y="382524"/>
                  </a:moveTo>
                  <a:lnTo>
                    <a:pt x="1067562" y="420624"/>
                  </a:lnTo>
                </a:path>
                <a:path w="1087120" h="421005" extrusionOk="0">
                  <a:moveTo>
                    <a:pt x="1019556" y="401574"/>
                  </a:moveTo>
                  <a:lnTo>
                    <a:pt x="1057656" y="401574"/>
                  </a:lnTo>
                </a:path>
                <a:path w="1087120" h="421005" extrusionOk="0">
                  <a:moveTo>
                    <a:pt x="1038859" y="382524"/>
                  </a:moveTo>
                  <a:lnTo>
                    <a:pt x="1038859" y="420624"/>
                  </a:lnTo>
                </a:path>
                <a:path w="1087120" h="421005" extrusionOk="0">
                  <a:moveTo>
                    <a:pt x="984503" y="369824"/>
                  </a:moveTo>
                  <a:lnTo>
                    <a:pt x="1022603" y="369824"/>
                  </a:lnTo>
                </a:path>
                <a:path w="1087120" h="421005" extrusionOk="0">
                  <a:moveTo>
                    <a:pt x="1003553" y="350519"/>
                  </a:moveTo>
                  <a:lnTo>
                    <a:pt x="1003553" y="388619"/>
                  </a:lnTo>
                </a:path>
                <a:path w="1087120" h="421005" extrusionOk="0">
                  <a:moveTo>
                    <a:pt x="800100" y="337565"/>
                  </a:moveTo>
                  <a:lnTo>
                    <a:pt x="836676" y="337565"/>
                  </a:lnTo>
                </a:path>
                <a:path w="1087120" h="421005" extrusionOk="0">
                  <a:moveTo>
                    <a:pt x="818388" y="318515"/>
                  </a:moveTo>
                  <a:lnTo>
                    <a:pt x="818388" y="356615"/>
                  </a:lnTo>
                </a:path>
                <a:path w="1087120" h="421005" extrusionOk="0">
                  <a:moveTo>
                    <a:pt x="0" y="19050"/>
                  </a:moveTo>
                  <a:lnTo>
                    <a:pt x="38100" y="19050"/>
                  </a:lnTo>
                </a:path>
                <a:path w="1087120" h="421005" extrusionOk="0">
                  <a:moveTo>
                    <a:pt x="19303" y="0"/>
                  </a:moveTo>
                  <a:lnTo>
                    <a:pt x="19303" y="38100"/>
                  </a:lnTo>
                </a:path>
              </a:pathLst>
            </a:custGeom>
            <a:noFill/>
            <a:ln w="12175"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3" name="Google Shape;803;p31"/>
            <p:cNvSpPr/>
            <p:nvPr/>
          </p:nvSpPr>
          <p:spPr>
            <a:xfrm>
              <a:off x="1568958" y="2803398"/>
              <a:ext cx="2898775" cy="1386840"/>
            </a:xfrm>
            <a:custGeom>
              <a:avLst/>
              <a:gdLst/>
              <a:ahLst/>
              <a:cxnLst/>
              <a:rect l="l" t="t" r="r" b="b"/>
              <a:pathLst>
                <a:path w="2898775" h="1386839" extrusionOk="0">
                  <a:moveTo>
                    <a:pt x="0" y="0"/>
                  </a:moveTo>
                  <a:lnTo>
                    <a:pt x="0" y="1386839"/>
                  </a:lnTo>
                  <a:lnTo>
                    <a:pt x="2898647" y="138683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04" name="Google Shape;804;p31"/>
            <p:cNvSpPr/>
            <p:nvPr/>
          </p:nvSpPr>
          <p:spPr>
            <a:xfrm>
              <a:off x="1536954" y="2803398"/>
              <a:ext cx="2787650" cy="1420495"/>
            </a:xfrm>
            <a:custGeom>
              <a:avLst/>
              <a:gdLst/>
              <a:ahLst/>
              <a:cxnLst/>
              <a:rect l="l" t="t" r="r" b="b"/>
              <a:pathLst>
                <a:path w="2787650" h="1420495" extrusionOk="0">
                  <a:moveTo>
                    <a:pt x="32004" y="0"/>
                  </a:moveTo>
                  <a:lnTo>
                    <a:pt x="0" y="0"/>
                  </a:lnTo>
                </a:path>
                <a:path w="2787650" h="1420495" extrusionOk="0">
                  <a:moveTo>
                    <a:pt x="32004" y="277368"/>
                  </a:moveTo>
                  <a:lnTo>
                    <a:pt x="0" y="277368"/>
                  </a:lnTo>
                </a:path>
                <a:path w="2787650" h="1420495" extrusionOk="0">
                  <a:moveTo>
                    <a:pt x="32004" y="554735"/>
                  </a:moveTo>
                  <a:lnTo>
                    <a:pt x="0" y="554735"/>
                  </a:lnTo>
                </a:path>
                <a:path w="2787650" h="1420495" extrusionOk="0">
                  <a:moveTo>
                    <a:pt x="32004" y="833627"/>
                  </a:moveTo>
                  <a:lnTo>
                    <a:pt x="0" y="833627"/>
                  </a:lnTo>
                </a:path>
                <a:path w="2787650" h="1420495" extrusionOk="0">
                  <a:moveTo>
                    <a:pt x="32004" y="1110995"/>
                  </a:moveTo>
                  <a:lnTo>
                    <a:pt x="0" y="1110995"/>
                  </a:lnTo>
                </a:path>
                <a:path w="2787650" h="1420495" extrusionOk="0">
                  <a:moveTo>
                    <a:pt x="32004" y="1386839"/>
                  </a:moveTo>
                  <a:lnTo>
                    <a:pt x="0" y="1386839"/>
                  </a:lnTo>
                </a:path>
                <a:path w="2787650" h="1420495" extrusionOk="0">
                  <a:moveTo>
                    <a:pt x="32004" y="1386839"/>
                  </a:moveTo>
                  <a:lnTo>
                    <a:pt x="32004" y="1420367"/>
                  </a:lnTo>
                </a:path>
                <a:path w="2787650" h="1420495" extrusionOk="0">
                  <a:moveTo>
                    <a:pt x="338328" y="1386839"/>
                  </a:moveTo>
                  <a:lnTo>
                    <a:pt x="338328" y="1420367"/>
                  </a:lnTo>
                </a:path>
                <a:path w="2787650" h="1420495" extrusionOk="0">
                  <a:moveTo>
                    <a:pt x="644652" y="1386839"/>
                  </a:moveTo>
                  <a:lnTo>
                    <a:pt x="644652" y="1420367"/>
                  </a:lnTo>
                </a:path>
                <a:path w="2787650" h="1420495" extrusionOk="0">
                  <a:moveTo>
                    <a:pt x="950976" y="1386839"/>
                  </a:moveTo>
                  <a:lnTo>
                    <a:pt x="950976" y="1420367"/>
                  </a:lnTo>
                </a:path>
                <a:path w="2787650" h="1420495" extrusionOk="0">
                  <a:moveTo>
                    <a:pt x="1255776" y="1386839"/>
                  </a:moveTo>
                  <a:lnTo>
                    <a:pt x="1255776" y="1420367"/>
                  </a:lnTo>
                </a:path>
                <a:path w="2787650" h="1420495" extrusionOk="0">
                  <a:moveTo>
                    <a:pt x="1562100" y="1386839"/>
                  </a:moveTo>
                  <a:lnTo>
                    <a:pt x="1562100" y="1420367"/>
                  </a:lnTo>
                </a:path>
                <a:path w="2787650" h="1420495" extrusionOk="0">
                  <a:moveTo>
                    <a:pt x="1868424" y="1386839"/>
                  </a:moveTo>
                  <a:lnTo>
                    <a:pt x="1868424" y="1420367"/>
                  </a:lnTo>
                </a:path>
                <a:path w="2787650" h="1420495" extrusionOk="0">
                  <a:moveTo>
                    <a:pt x="2174748" y="1386839"/>
                  </a:moveTo>
                  <a:lnTo>
                    <a:pt x="2174748" y="1420367"/>
                  </a:lnTo>
                </a:path>
                <a:path w="2787650" h="1420495" extrusionOk="0">
                  <a:moveTo>
                    <a:pt x="2481072" y="1386839"/>
                  </a:moveTo>
                  <a:lnTo>
                    <a:pt x="2481072" y="1420367"/>
                  </a:lnTo>
                </a:path>
                <a:path w="2787650" h="1420495" extrusionOk="0">
                  <a:moveTo>
                    <a:pt x="2787396" y="1386839"/>
                  </a:moveTo>
                  <a:lnTo>
                    <a:pt x="2787396" y="1420367"/>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805" name="Google Shape;805;p31"/>
          <p:cNvSpPr txBox="1"/>
          <p:nvPr/>
        </p:nvSpPr>
        <p:spPr>
          <a:xfrm>
            <a:off x="1792320" y="3831193"/>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806" name="Google Shape;806;p31"/>
          <p:cNvSpPr txBox="1"/>
          <p:nvPr/>
        </p:nvSpPr>
        <p:spPr>
          <a:xfrm>
            <a:off x="1856497" y="420101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p:txBody>
      </p:sp>
      <p:sp>
        <p:nvSpPr>
          <p:cNvPr id="807" name="Google Shape;807;p31"/>
          <p:cNvSpPr txBox="1"/>
          <p:nvPr/>
        </p:nvSpPr>
        <p:spPr>
          <a:xfrm>
            <a:off x="1856497" y="457134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p:txBody>
      </p:sp>
      <p:sp>
        <p:nvSpPr>
          <p:cNvPr id="808" name="Google Shape;808;p31"/>
          <p:cNvSpPr txBox="1"/>
          <p:nvPr/>
        </p:nvSpPr>
        <p:spPr>
          <a:xfrm>
            <a:off x="1856497" y="4941510"/>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809" name="Google Shape;809;p31"/>
          <p:cNvSpPr txBox="1"/>
          <p:nvPr/>
        </p:nvSpPr>
        <p:spPr>
          <a:xfrm>
            <a:off x="1856497" y="531136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p:txBody>
      </p:sp>
      <p:sp>
        <p:nvSpPr>
          <p:cNvPr id="810" name="Google Shape;810;p31"/>
          <p:cNvSpPr txBox="1"/>
          <p:nvPr/>
        </p:nvSpPr>
        <p:spPr>
          <a:xfrm>
            <a:off x="1918643" y="5681600"/>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811" name="Google Shape;811;p31"/>
          <p:cNvSpPr txBox="1"/>
          <p:nvPr/>
        </p:nvSpPr>
        <p:spPr>
          <a:xfrm rot="-5400000">
            <a:off x="935258" y="4762030"/>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812" name="Google Shape;812;p31"/>
          <p:cNvSpPr txBox="1"/>
          <p:nvPr/>
        </p:nvSpPr>
        <p:spPr>
          <a:xfrm>
            <a:off x="5392177" y="4140565"/>
            <a:ext cx="461433"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813" name="Google Shape;813;p31"/>
          <p:cNvSpPr txBox="1"/>
          <p:nvPr/>
        </p:nvSpPr>
        <p:spPr>
          <a:xfrm>
            <a:off x="4767167" y="4810618"/>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sp>
        <p:nvSpPr>
          <p:cNvPr id="814" name="Google Shape;814;p31"/>
          <p:cNvSpPr/>
          <p:nvPr/>
        </p:nvSpPr>
        <p:spPr>
          <a:xfrm>
            <a:off x="7602729" y="3911796"/>
            <a:ext cx="3863340" cy="1849120"/>
          </a:xfrm>
          <a:custGeom>
            <a:avLst/>
            <a:gdLst/>
            <a:ahLst/>
            <a:cxnLst/>
            <a:rect l="l" t="t" r="r" b="b"/>
            <a:pathLst>
              <a:path w="2897504" h="1386839" extrusionOk="0">
                <a:moveTo>
                  <a:pt x="0" y="0"/>
                </a:moveTo>
                <a:lnTo>
                  <a:pt x="0" y="1386840"/>
                </a:lnTo>
                <a:lnTo>
                  <a:pt x="2897124" y="138684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15" name="Google Shape;815;p31"/>
          <p:cNvSpPr txBox="1"/>
          <p:nvPr/>
        </p:nvSpPr>
        <p:spPr>
          <a:xfrm>
            <a:off x="7327053" y="3828484"/>
            <a:ext cx="223520"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100</a:t>
            </a:r>
            <a:endParaRPr sz="867">
              <a:solidFill>
                <a:srgbClr val="000000"/>
              </a:solidFill>
              <a:latin typeface="Arial"/>
              <a:ea typeface="Arial"/>
              <a:cs typeface="Arial"/>
              <a:sym typeface="Arial"/>
            </a:endParaRPr>
          </a:p>
        </p:txBody>
      </p:sp>
      <p:sp>
        <p:nvSpPr>
          <p:cNvPr id="816" name="Google Shape;816;p31"/>
          <p:cNvSpPr txBox="1"/>
          <p:nvPr/>
        </p:nvSpPr>
        <p:spPr>
          <a:xfrm>
            <a:off x="7391400" y="4198646"/>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80</a:t>
            </a:r>
            <a:endParaRPr sz="867">
              <a:solidFill>
                <a:srgbClr val="000000"/>
              </a:solidFill>
              <a:latin typeface="Arial"/>
              <a:ea typeface="Arial"/>
              <a:cs typeface="Arial"/>
              <a:sym typeface="Arial"/>
            </a:endParaRPr>
          </a:p>
        </p:txBody>
      </p:sp>
      <p:sp>
        <p:nvSpPr>
          <p:cNvPr id="817" name="Google Shape;817;p31"/>
          <p:cNvSpPr txBox="1"/>
          <p:nvPr/>
        </p:nvSpPr>
        <p:spPr>
          <a:xfrm>
            <a:off x="7391400" y="4568809"/>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60</a:t>
            </a:r>
            <a:endParaRPr sz="867">
              <a:solidFill>
                <a:srgbClr val="000000"/>
              </a:solidFill>
              <a:latin typeface="Arial"/>
              <a:ea typeface="Arial"/>
              <a:cs typeface="Arial"/>
              <a:sym typeface="Arial"/>
            </a:endParaRPr>
          </a:p>
        </p:txBody>
      </p:sp>
      <p:sp>
        <p:nvSpPr>
          <p:cNvPr id="818" name="Google Shape;818;p31"/>
          <p:cNvSpPr txBox="1"/>
          <p:nvPr/>
        </p:nvSpPr>
        <p:spPr>
          <a:xfrm>
            <a:off x="7391400" y="4938633"/>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40</a:t>
            </a:r>
            <a:endParaRPr sz="867">
              <a:solidFill>
                <a:srgbClr val="000000"/>
              </a:solidFill>
              <a:latin typeface="Arial"/>
              <a:ea typeface="Arial"/>
              <a:cs typeface="Arial"/>
              <a:sym typeface="Arial"/>
            </a:endParaRPr>
          </a:p>
        </p:txBody>
      </p:sp>
      <p:sp>
        <p:nvSpPr>
          <p:cNvPr id="819" name="Google Shape;819;p31"/>
          <p:cNvSpPr txBox="1"/>
          <p:nvPr/>
        </p:nvSpPr>
        <p:spPr>
          <a:xfrm>
            <a:off x="7391400" y="5308930"/>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20</a:t>
            </a:r>
            <a:endParaRPr sz="867">
              <a:solidFill>
                <a:srgbClr val="000000"/>
              </a:solidFill>
              <a:latin typeface="Arial"/>
              <a:ea typeface="Arial"/>
              <a:cs typeface="Arial"/>
              <a:sym typeface="Arial"/>
            </a:endParaRPr>
          </a:p>
        </p:txBody>
      </p:sp>
      <p:sp>
        <p:nvSpPr>
          <p:cNvPr id="820" name="Google Shape;820;p31"/>
          <p:cNvSpPr txBox="1"/>
          <p:nvPr/>
        </p:nvSpPr>
        <p:spPr>
          <a:xfrm>
            <a:off x="7453546" y="567916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822" name="Google Shape;822;p31"/>
          <p:cNvSpPr txBox="1"/>
          <p:nvPr/>
        </p:nvSpPr>
        <p:spPr>
          <a:xfrm rot="-5400000">
            <a:off x="6470161" y="4759659"/>
            <a:ext cx="1531620" cy="159846"/>
          </a:xfrm>
          <a:prstGeom prst="rect">
            <a:avLst/>
          </a:prstGeom>
          <a:noFill/>
          <a:ln>
            <a:noFill/>
          </a:ln>
        </p:spPr>
        <p:txBody>
          <a:bodyPr spcFirstLastPara="1" wrap="square" lIns="0" tIns="5900" rIns="0" bIns="0" anchor="t" anchorCtr="0">
            <a:spAutoFit/>
          </a:bodyPr>
          <a:lstStyle/>
          <a:p>
            <a:pPr marL="16933"/>
            <a:r>
              <a:rPr lang="en-US" sz="1000" b="1">
                <a:solidFill>
                  <a:srgbClr val="000000"/>
                </a:solidFill>
                <a:latin typeface="Arial"/>
                <a:ea typeface="Arial"/>
                <a:cs typeface="Arial"/>
                <a:sym typeface="Arial"/>
              </a:rPr>
              <a:t>Disease-free survival (%)</a:t>
            </a:r>
            <a:endParaRPr sz="1000">
              <a:solidFill>
                <a:srgbClr val="000000"/>
              </a:solidFill>
              <a:latin typeface="Arial"/>
              <a:ea typeface="Arial"/>
              <a:cs typeface="Arial"/>
              <a:sym typeface="Arial"/>
            </a:endParaRPr>
          </a:p>
        </p:txBody>
      </p:sp>
      <p:sp>
        <p:nvSpPr>
          <p:cNvPr id="823" name="Google Shape;823;p31"/>
          <p:cNvSpPr txBox="1"/>
          <p:nvPr/>
        </p:nvSpPr>
        <p:spPr>
          <a:xfrm>
            <a:off x="10937578" y="4202373"/>
            <a:ext cx="461433" cy="140209"/>
          </a:xfrm>
          <a:prstGeom prst="rect">
            <a:avLst/>
          </a:prstGeom>
          <a:noFill/>
          <a:ln>
            <a:noFill/>
          </a:ln>
        </p:spPr>
        <p:txBody>
          <a:bodyPr spcFirstLastPara="1" wrap="square" lIns="0" tIns="16933" rIns="0" bIns="0" anchor="t" anchorCtr="0">
            <a:spAutoFit/>
          </a:bodyPr>
          <a:lstStyle/>
          <a:p>
            <a:pPr marL="16933"/>
            <a:r>
              <a:rPr lang="en-US" sz="800" b="1">
                <a:solidFill>
                  <a:srgbClr val="006FC0"/>
                </a:solidFill>
                <a:latin typeface="Arial"/>
                <a:ea typeface="Arial"/>
                <a:cs typeface="Arial"/>
                <a:sym typeface="Arial"/>
              </a:rPr>
              <a:t>Alectinib</a:t>
            </a:r>
            <a:endParaRPr sz="800">
              <a:solidFill>
                <a:srgbClr val="000000"/>
              </a:solidFill>
              <a:latin typeface="Arial"/>
              <a:ea typeface="Arial"/>
              <a:cs typeface="Arial"/>
              <a:sym typeface="Arial"/>
            </a:endParaRPr>
          </a:p>
        </p:txBody>
      </p:sp>
      <p:sp>
        <p:nvSpPr>
          <p:cNvPr id="824" name="Google Shape;824;p31"/>
          <p:cNvSpPr txBox="1"/>
          <p:nvPr/>
        </p:nvSpPr>
        <p:spPr>
          <a:xfrm>
            <a:off x="10652759" y="4984185"/>
            <a:ext cx="744220" cy="140209"/>
          </a:xfrm>
          <a:prstGeom prst="rect">
            <a:avLst/>
          </a:prstGeom>
          <a:noFill/>
          <a:ln>
            <a:noFill/>
          </a:ln>
        </p:spPr>
        <p:txBody>
          <a:bodyPr spcFirstLastPara="1" wrap="square" lIns="0" tIns="16933" rIns="0" bIns="0" anchor="t" anchorCtr="0">
            <a:spAutoFit/>
          </a:bodyPr>
          <a:lstStyle/>
          <a:p>
            <a:pPr marL="16933"/>
            <a:r>
              <a:rPr lang="en-US" sz="800" b="1">
                <a:solidFill>
                  <a:srgbClr val="AD2C2C"/>
                </a:solidFill>
                <a:latin typeface="Arial"/>
                <a:ea typeface="Arial"/>
                <a:cs typeface="Arial"/>
                <a:sym typeface="Arial"/>
              </a:rPr>
              <a:t>Chemotherapy</a:t>
            </a:r>
            <a:endParaRPr sz="800">
              <a:solidFill>
                <a:srgbClr val="000000"/>
              </a:solidFill>
              <a:latin typeface="Arial"/>
              <a:ea typeface="Arial"/>
              <a:cs typeface="Arial"/>
              <a:sym typeface="Arial"/>
            </a:endParaRPr>
          </a:p>
        </p:txBody>
      </p:sp>
      <p:grpSp>
        <p:nvGrpSpPr>
          <p:cNvPr id="825" name="Google Shape;825;p31"/>
          <p:cNvGrpSpPr/>
          <p:nvPr/>
        </p:nvGrpSpPr>
        <p:grpSpPr>
          <a:xfrm>
            <a:off x="2070365" y="3915860"/>
            <a:ext cx="3776472" cy="425704"/>
            <a:chOff x="1568958" y="2803398"/>
            <a:chExt cx="2832354" cy="319278"/>
          </a:xfrm>
        </p:grpSpPr>
        <p:sp>
          <p:nvSpPr>
            <p:cNvPr id="826" name="Google Shape;826;p31"/>
            <p:cNvSpPr/>
            <p:nvPr/>
          </p:nvSpPr>
          <p:spPr>
            <a:xfrm>
              <a:off x="3944112" y="3084576"/>
              <a:ext cx="457200" cy="38100"/>
            </a:xfrm>
            <a:custGeom>
              <a:avLst/>
              <a:gdLst/>
              <a:ahLst/>
              <a:cxnLst/>
              <a:rect l="l" t="t" r="r" b="b"/>
              <a:pathLst>
                <a:path w="457200" h="38100" extrusionOk="0">
                  <a:moveTo>
                    <a:pt x="420624" y="19050"/>
                  </a:moveTo>
                  <a:lnTo>
                    <a:pt x="457200" y="19050"/>
                  </a:lnTo>
                </a:path>
                <a:path w="457200" h="38100" extrusionOk="0">
                  <a:moveTo>
                    <a:pt x="438912" y="0"/>
                  </a:moveTo>
                  <a:lnTo>
                    <a:pt x="438912" y="38100"/>
                  </a:lnTo>
                </a:path>
                <a:path w="457200" h="38100" extrusionOk="0">
                  <a:moveTo>
                    <a:pt x="239267" y="19050"/>
                  </a:moveTo>
                  <a:lnTo>
                    <a:pt x="277367" y="19050"/>
                  </a:lnTo>
                </a:path>
                <a:path w="457200" h="38100" extrusionOk="0">
                  <a:moveTo>
                    <a:pt x="258317" y="0"/>
                  </a:moveTo>
                  <a:lnTo>
                    <a:pt x="258317" y="38100"/>
                  </a:lnTo>
                </a:path>
                <a:path w="457200" h="38100" extrusionOk="0">
                  <a:moveTo>
                    <a:pt x="211836" y="19050"/>
                  </a:moveTo>
                  <a:lnTo>
                    <a:pt x="248412" y="19050"/>
                  </a:lnTo>
                </a:path>
                <a:path w="457200" h="38100" extrusionOk="0">
                  <a:moveTo>
                    <a:pt x="230124" y="0"/>
                  </a:moveTo>
                  <a:lnTo>
                    <a:pt x="230124" y="38100"/>
                  </a:lnTo>
                </a:path>
                <a:path w="457200" h="38100" extrusionOk="0">
                  <a:moveTo>
                    <a:pt x="138684" y="19050"/>
                  </a:moveTo>
                  <a:lnTo>
                    <a:pt x="176784" y="19050"/>
                  </a:lnTo>
                </a:path>
                <a:path w="457200" h="38100" extrusionOk="0">
                  <a:moveTo>
                    <a:pt x="157734" y="0"/>
                  </a:moveTo>
                  <a:lnTo>
                    <a:pt x="157734" y="38100"/>
                  </a:lnTo>
                </a:path>
                <a:path w="457200" h="38100" extrusionOk="0">
                  <a:moveTo>
                    <a:pt x="0" y="19050"/>
                  </a:moveTo>
                  <a:lnTo>
                    <a:pt x="38100" y="19050"/>
                  </a:lnTo>
                </a:path>
                <a:path w="4572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7" name="Google Shape;827;p31"/>
            <p:cNvSpPr/>
            <p:nvPr/>
          </p:nvSpPr>
          <p:spPr>
            <a:xfrm>
              <a:off x="3781044" y="3084575"/>
              <a:ext cx="68580" cy="38100"/>
            </a:xfrm>
            <a:custGeom>
              <a:avLst/>
              <a:gdLst/>
              <a:ahLst/>
              <a:cxnLst/>
              <a:rect l="l" t="t" r="r" b="b"/>
              <a:pathLst>
                <a:path w="68579" h="38100" extrusionOk="0">
                  <a:moveTo>
                    <a:pt x="68580" y="12954"/>
                  </a:moveTo>
                  <a:lnTo>
                    <a:pt x="65532" y="12954"/>
                  </a:lnTo>
                  <a:lnTo>
                    <a:pt x="55626" y="12954"/>
                  </a:lnTo>
                  <a:lnTo>
                    <a:pt x="55626" y="0"/>
                  </a:lnTo>
                  <a:lnTo>
                    <a:pt x="52578" y="0"/>
                  </a:lnTo>
                  <a:lnTo>
                    <a:pt x="43434" y="0"/>
                  </a:lnTo>
                  <a:lnTo>
                    <a:pt x="40386" y="0"/>
                  </a:lnTo>
                  <a:lnTo>
                    <a:pt x="40386" y="12954"/>
                  </a:lnTo>
                  <a:lnTo>
                    <a:pt x="38100" y="12954"/>
                  </a:lnTo>
                  <a:lnTo>
                    <a:pt x="38100" y="0"/>
                  </a:lnTo>
                  <a:lnTo>
                    <a:pt x="35052" y="0"/>
                  </a:lnTo>
                  <a:lnTo>
                    <a:pt x="25908" y="0"/>
                  </a:lnTo>
                  <a:lnTo>
                    <a:pt x="24384" y="0"/>
                  </a:lnTo>
                  <a:lnTo>
                    <a:pt x="22860" y="0"/>
                  </a:lnTo>
                  <a:lnTo>
                    <a:pt x="12192" y="0"/>
                  </a:lnTo>
                  <a:lnTo>
                    <a:pt x="12192" y="12954"/>
                  </a:lnTo>
                  <a:lnTo>
                    <a:pt x="10668" y="12954"/>
                  </a:lnTo>
                  <a:lnTo>
                    <a:pt x="0" y="12954"/>
                  </a:lnTo>
                  <a:lnTo>
                    <a:pt x="0" y="25146"/>
                  </a:lnTo>
                  <a:lnTo>
                    <a:pt x="10668" y="25146"/>
                  </a:lnTo>
                  <a:lnTo>
                    <a:pt x="12192" y="25146"/>
                  </a:lnTo>
                  <a:lnTo>
                    <a:pt x="12192" y="38100"/>
                  </a:lnTo>
                  <a:lnTo>
                    <a:pt x="38100" y="38100"/>
                  </a:lnTo>
                  <a:lnTo>
                    <a:pt x="38100" y="25146"/>
                  </a:lnTo>
                  <a:lnTo>
                    <a:pt x="40386" y="25146"/>
                  </a:lnTo>
                  <a:lnTo>
                    <a:pt x="40386" y="38100"/>
                  </a:lnTo>
                  <a:lnTo>
                    <a:pt x="43434" y="38100"/>
                  </a:lnTo>
                  <a:lnTo>
                    <a:pt x="52578" y="38100"/>
                  </a:lnTo>
                  <a:lnTo>
                    <a:pt x="55626" y="38100"/>
                  </a:lnTo>
                  <a:lnTo>
                    <a:pt x="55626" y="25146"/>
                  </a:lnTo>
                  <a:lnTo>
                    <a:pt x="65532" y="25146"/>
                  </a:lnTo>
                  <a:lnTo>
                    <a:pt x="68580" y="25146"/>
                  </a:lnTo>
                  <a:lnTo>
                    <a:pt x="6858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8" name="Google Shape;828;p31"/>
            <p:cNvSpPr/>
            <p:nvPr/>
          </p:nvSpPr>
          <p:spPr>
            <a:xfrm>
              <a:off x="3552444" y="2974848"/>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29" name="Google Shape;829;p31"/>
            <p:cNvSpPr/>
            <p:nvPr/>
          </p:nvSpPr>
          <p:spPr>
            <a:xfrm>
              <a:off x="3523488" y="2974847"/>
              <a:ext cx="41275" cy="38100"/>
            </a:xfrm>
            <a:custGeom>
              <a:avLst/>
              <a:gdLst/>
              <a:ahLst/>
              <a:cxnLst/>
              <a:rect l="l" t="t" r="r" b="b"/>
              <a:pathLst>
                <a:path w="41275" h="38100" extrusionOk="0">
                  <a:moveTo>
                    <a:pt x="41148" y="12966"/>
                  </a:moveTo>
                  <a:lnTo>
                    <a:pt x="38100" y="12966"/>
                  </a:lnTo>
                  <a:lnTo>
                    <a:pt x="28194" y="12966"/>
                  </a:lnTo>
                  <a:lnTo>
                    <a:pt x="28194" y="0"/>
                  </a:lnTo>
                  <a:lnTo>
                    <a:pt x="25146" y="0"/>
                  </a:lnTo>
                  <a:lnTo>
                    <a:pt x="16002" y="0"/>
                  </a:lnTo>
                  <a:lnTo>
                    <a:pt x="12954" y="0"/>
                  </a:lnTo>
                  <a:lnTo>
                    <a:pt x="12954" y="12966"/>
                  </a:lnTo>
                  <a:lnTo>
                    <a:pt x="3048" y="12966"/>
                  </a:lnTo>
                  <a:lnTo>
                    <a:pt x="0" y="12966"/>
                  </a:lnTo>
                  <a:lnTo>
                    <a:pt x="0" y="25146"/>
                  </a:lnTo>
                  <a:lnTo>
                    <a:pt x="3048" y="25146"/>
                  </a:lnTo>
                  <a:lnTo>
                    <a:pt x="12954" y="25146"/>
                  </a:lnTo>
                  <a:lnTo>
                    <a:pt x="12954" y="38100"/>
                  </a:lnTo>
                  <a:lnTo>
                    <a:pt x="16002" y="38100"/>
                  </a:lnTo>
                  <a:lnTo>
                    <a:pt x="25146" y="38100"/>
                  </a:lnTo>
                  <a:lnTo>
                    <a:pt x="28194" y="38100"/>
                  </a:lnTo>
                  <a:lnTo>
                    <a:pt x="28194" y="25146"/>
                  </a:lnTo>
                  <a:lnTo>
                    <a:pt x="38100" y="25146"/>
                  </a:lnTo>
                  <a:lnTo>
                    <a:pt x="41148" y="25146"/>
                  </a:lnTo>
                  <a:lnTo>
                    <a:pt x="41148"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0" name="Google Shape;830;p31"/>
            <p:cNvSpPr/>
            <p:nvPr/>
          </p:nvSpPr>
          <p:spPr>
            <a:xfrm>
              <a:off x="3268980" y="2974848"/>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1" name="Google Shape;831;p31"/>
            <p:cNvSpPr/>
            <p:nvPr/>
          </p:nvSpPr>
          <p:spPr>
            <a:xfrm>
              <a:off x="3241548" y="2900171"/>
              <a:ext cx="52069" cy="38100"/>
            </a:xfrm>
            <a:custGeom>
              <a:avLst/>
              <a:gdLst/>
              <a:ahLst/>
              <a:cxnLst/>
              <a:rect l="l" t="t" r="r" b="b"/>
              <a:pathLst>
                <a:path w="52070" h="38100" extrusionOk="0">
                  <a:moveTo>
                    <a:pt x="51816" y="12966"/>
                  </a:moveTo>
                  <a:lnTo>
                    <a:pt x="44196" y="12966"/>
                  </a:lnTo>
                  <a:lnTo>
                    <a:pt x="39624" y="12966"/>
                  </a:lnTo>
                  <a:lnTo>
                    <a:pt x="39624" y="0"/>
                  </a:lnTo>
                  <a:lnTo>
                    <a:pt x="12954" y="0"/>
                  </a:lnTo>
                  <a:lnTo>
                    <a:pt x="12954" y="12966"/>
                  </a:lnTo>
                  <a:lnTo>
                    <a:pt x="6096" y="12966"/>
                  </a:lnTo>
                  <a:lnTo>
                    <a:pt x="0" y="12966"/>
                  </a:lnTo>
                  <a:lnTo>
                    <a:pt x="0" y="25146"/>
                  </a:lnTo>
                  <a:lnTo>
                    <a:pt x="6096" y="25146"/>
                  </a:lnTo>
                  <a:lnTo>
                    <a:pt x="12954" y="25146"/>
                  </a:lnTo>
                  <a:lnTo>
                    <a:pt x="12954" y="38100"/>
                  </a:lnTo>
                  <a:lnTo>
                    <a:pt x="39624" y="38100"/>
                  </a:lnTo>
                  <a:lnTo>
                    <a:pt x="39624" y="25146"/>
                  </a:lnTo>
                  <a:lnTo>
                    <a:pt x="44196" y="25146"/>
                  </a:lnTo>
                  <a:lnTo>
                    <a:pt x="51816" y="25146"/>
                  </a:lnTo>
                  <a:lnTo>
                    <a:pt x="51816"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2" name="Google Shape;832;p31"/>
            <p:cNvSpPr/>
            <p:nvPr/>
          </p:nvSpPr>
          <p:spPr>
            <a:xfrm>
              <a:off x="3220212" y="2900172"/>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3" name="Google Shape;833;p31"/>
            <p:cNvSpPr/>
            <p:nvPr/>
          </p:nvSpPr>
          <p:spPr>
            <a:xfrm>
              <a:off x="2528316" y="2849879"/>
              <a:ext cx="504825" cy="88900"/>
            </a:xfrm>
            <a:custGeom>
              <a:avLst/>
              <a:gdLst/>
              <a:ahLst/>
              <a:cxnLst/>
              <a:rect l="l" t="t" r="r" b="b"/>
              <a:pathLst>
                <a:path w="504825" h="88900" extrusionOk="0">
                  <a:moveTo>
                    <a:pt x="51816" y="12966"/>
                  </a:moveTo>
                  <a:lnTo>
                    <a:pt x="48768" y="12966"/>
                  </a:lnTo>
                  <a:lnTo>
                    <a:pt x="41148" y="12966"/>
                  </a:lnTo>
                  <a:lnTo>
                    <a:pt x="38595" y="12966"/>
                  </a:lnTo>
                  <a:lnTo>
                    <a:pt x="38595" y="0"/>
                  </a:lnTo>
                  <a:lnTo>
                    <a:pt x="13208" y="0"/>
                  </a:lnTo>
                  <a:lnTo>
                    <a:pt x="13208" y="12966"/>
                  </a:lnTo>
                  <a:lnTo>
                    <a:pt x="10668" y="12966"/>
                  </a:lnTo>
                  <a:lnTo>
                    <a:pt x="4572" y="12966"/>
                  </a:lnTo>
                  <a:lnTo>
                    <a:pt x="0" y="12966"/>
                  </a:lnTo>
                  <a:lnTo>
                    <a:pt x="0" y="25146"/>
                  </a:lnTo>
                  <a:lnTo>
                    <a:pt x="4572" y="25146"/>
                  </a:lnTo>
                  <a:lnTo>
                    <a:pt x="10668" y="25146"/>
                  </a:lnTo>
                  <a:lnTo>
                    <a:pt x="13208" y="25146"/>
                  </a:lnTo>
                  <a:lnTo>
                    <a:pt x="13208" y="38100"/>
                  </a:lnTo>
                  <a:lnTo>
                    <a:pt x="38595" y="38100"/>
                  </a:lnTo>
                  <a:lnTo>
                    <a:pt x="38595" y="25146"/>
                  </a:lnTo>
                  <a:lnTo>
                    <a:pt x="41148" y="25146"/>
                  </a:lnTo>
                  <a:lnTo>
                    <a:pt x="48768" y="25146"/>
                  </a:lnTo>
                  <a:lnTo>
                    <a:pt x="51816" y="25146"/>
                  </a:lnTo>
                  <a:lnTo>
                    <a:pt x="51816" y="12966"/>
                  </a:lnTo>
                  <a:close/>
                </a:path>
                <a:path w="504825" h="88900" extrusionOk="0">
                  <a:moveTo>
                    <a:pt x="198120" y="12966"/>
                  </a:moveTo>
                  <a:lnTo>
                    <a:pt x="198120" y="12966"/>
                  </a:lnTo>
                  <a:lnTo>
                    <a:pt x="185407" y="12966"/>
                  </a:lnTo>
                  <a:lnTo>
                    <a:pt x="185407" y="0"/>
                  </a:lnTo>
                  <a:lnTo>
                    <a:pt x="153924" y="0"/>
                  </a:lnTo>
                  <a:lnTo>
                    <a:pt x="153924" y="12966"/>
                  </a:lnTo>
                  <a:lnTo>
                    <a:pt x="141732" y="12966"/>
                  </a:lnTo>
                  <a:lnTo>
                    <a:pt x="141732" y="25146"/>
                  </a:lnTo>
                  <a:lnTo>
                    <a:pt x="153924" y="25146"/>
                  </a:lnTo>
                  <a:lnTo>
                    <a:pt x="153924" y="38100"/>
                  </a:lnTo>
                  <a:lnTo>
                    <a:pt x="185407" y="38100"/>
                  </a:lnTo>
                  <a:lnTo>
                    <a:pt x="185407" y="25146"/>
                  </a:lnTo>
                  <a:lnTo>
                    <a:pt x="198120" y="25146"/>
                  </a:lnTo>
                  <a:lnTo>
                    <a:pt x="198120" y="12966"/>
                  </a:lnTo>
                  <a:close/>
                </a:path>
                <a:path w="504825" h="88900" extrusionOk="0">
                  <a:moveTo>
                    <a:pt x="469392" y="12966"/>
                  </a:moveTo>
                  <a:lnTo>
                    <a:pt x="464820" y="12966"/>
                  </a:lnTo>
                  <a:lnTo>
                    <a:pt x="456425" y="12966"/>
                  </a:lnTo>
                  <a:lnTo>
                    <a:pt x="456425" y="0"/>
                  </a:lnTo>
                  <a:lnTo>
                    <a:pt x="452628" y="0"/>
                  </a:lnTo>
                  <a:lnTo>
                    <a:pt x="444246" y="0"/>
                  </a:lnTo>
                  <a:lnTo>
                    <a:pt x="440436" y="0"/>
                  </a:lnTo>
                  <a:lnTo>
                    <a:pt x="440436" y="12966"/>
                  </a:lnTo>
                  <a:lnTo>
                    <a:pt x="431292" y="12966"/>
                  </a:lnTo>
                  <a:lnTo>
                    <a:pt x="428244" y="12966"/>
                  </a:lnTo>
                  <a:lnTo>
                    <a:pt x="428244" y="25146"/>
                  </a:lnTo>
                  <a:lnTo>
                    <a:pt x="431292" y="25146"/>
                  </a:lnTo>
                  <a:lnTo>
                    <a:pt x="440436" y="25146"/>
                  </a:lnTo>
                  <a:lnTo>
                    <a:pt x="440436" y="38100"/>
                  </a:lnTo>
                  <a:lnTo>
                    <a:pt x="444246" y="38100"/>
                  </a:lnTo>
                  <a:lnTo>
                    <a:pt x="452628" y="38100"/>
                  </a:lnTo>
                  <a:lnTo>
                    <a:pt x="456425" y="38100"/>
                  </a:lnTo>
                  <a:lnTo>
                    <a:pt x="456425" y="25146"/>
                  </a:lnTo>
                  <a:lnTo>
                    <a:pt x="464820" y="25146"/>
                  </a:lnTo>
                  <a:lnTo>
                    <a:pt x="469392" y="25146"/>
                  </a:lnTo>
                  <a:lnTo>
                    <a:pt x="469392" y="12966"/>
                  </a:lnTo>
                  <a:close/>
                </a:path>
                <a:path w="504825" h="88900" extrusionOk="0">
                  <a:moveTo>
                    <a:pt x="504444" y="63258"/>
                  </a:moveTo>
                  <a:lnTo>
                    <a:pt x="493776" y="63258"/>
                  </a:lnTo>
                  <a:lnTo>
                    <a:pt x="492252" y="63258"/>
                  </a:lnTo>
                  <a:lnTo>
                    <a:pt x="492252" y="50292"/>
                  </a:lnTo>
                  <a:lnTo>
                    <a:pt x="481584" y="50292"/>
                  </a:lnTo>
                  <a:lnTo>
                    <a:pt x="480060" y="50292"/>
                  </a:lnTo>
                  <a:lnTo>
                    <a:pt x="469392" y="50292"/>
                  </a:lnTo>
                  <a:lnTo>
                    <a:pt x="469392" y="63258"/>
                  </a:lnTo>
                  <a:lnTo>
                    <a:pt x="467868" y="63258"/>
                  </a:lnTo>
                  <a:lnTo>
                    <a:pt x="457200" y="63258"/>
                  </a:lnTo>
                  <a:lnTo>
                    <a:pt x="457200" y="75438"/>
                  </a:lnTo>
                  <a:lnTo>
                    <a:pt x="467868" y="75438"/>
                  </a:lnTo>
                  <a:lnTo>
                    <a:pt x="469392" y="75438"/>
                  </a:lnTo>
                  <a:lnTo>
                    <a:pt x="469392" y="88392"/>
                  </a:lnTo>
                  <a:lnTo>
                    <a:pt x="480060" y="88392"/>
                  </a:lnTo>
                  <a:lnTo>
                    <a:pt x="481584" y="88392"/>
                  </a:lnTo>
                  <a:lnTo>
                    <a:pt x="492252" y="88392"/>
                  </a:lnTo>
                  <a:lnTo>
                    <a:pt x="492252" y="75438"/>
                  </a:lnTo>
                  <a:lnTo>
                    <a:pt x="493776" y="75438"/>
                  </a:lnTo>
                  <a:lnTo>
                    <a:pt x="504444" y="75438"/>
                  </a:lnTo>
                  <a:lnTo>
                    <a:pt x="504444" y="63258"/>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4" name="Google Shape;834;p31"/>
            <p:cNvSpPr/>
            <p:nvPr/>
          </p:nvSpPr>
          <p:spPr>
            <a:xfrm>
              <a:off x="1568958" y="2803398"/>
              <a:ext cx="2816860" cy="302260"/>
            </a:xfrm>
            <a:custGeom>
              <a:avLst/>
              <a:gdLst/>
              <a:ahLst/>
              <a:cxnLst/>
              <a:rect l="l" t="t" r="r" b="b"/>
              <a:pathLst>
                <a:path w="2816860" h="302260" extrusionOk="0">
                  <a:moveTo>
                    <a:pt x="0" y="0"/>
                  </a:moveTo>
                  <a:lnTo>
                    <a:pt x="50800" y="0"/>
                  </a:lnTo>
                  <a:lnTo>
                    <a:pt x="50800" y="32512"/>
                  </a:lnTo>
                  <a:lnTo>
                    <a:pt x="714629" y="32512"/>
                  </a:lnTo>
                  <a:lnTo>
                    <a:pt x="714629" y="65658"/>
                  </a:lnTo>
                  <a:lnTo>
                    <a:pt x="1410969" y="65658"/>
                  </a:lnTo>
                  <a:lnTo>
                    <a:pt x="1410969" y="118237"/>
                  </a:lnTo>
                  <a:lnTo>
                    <a:pt x="1721230" y="118237"/>
                  </a:lnTo>
                  <a:lnTo>
                    <a:pt x="1721230" y="190881"/>
                  </a:lnTo>
                  <a:lnTo>
                    <a:pt x="2156459" y="190881"/>
                  </a:lnTo>
                  <a:lnTo>
                    <a:pt x="2156459" y="301751"/>
                  </a:lnTo>
                  <a:lnTo>
                    <a:pt x="2816352" y="301751"/>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grpSp>
        <p:nvGrpSpPr>
          <p:cNvPr id="835" name="Google Shape;835;p31"/>
          <p:cNvGrpSpPr/>
          <p:nvPr/>
        </p:nvGrpSpPr>
        <p:grpSpPr>
          <a:xfrm>
            <a:off x="8877808" y="4022538"/>
            <a:ext cx="2507827" cy="384048"/>
            <a:chOff x="6658356" y="2883407"/>
            <a:chExt cx="1880870" cy="288036"/>
          </a:xfrm>
        </p:grpSpPr>
        <p:sp>
          <p:nvSpPr>
            <p:cNvPr id="836" name="Google Shape;836;p31"/>
            <p:cNvSpPr/>
            <p:nvPr/>
          </p:nvSpPr>
          <p:spPr>
            <a:xfrm>
              <a:off x="8494776" y="3133343"/>
              <a:ext cx="44450" cy="38100"/>
            </a:xfrm>
            <a:custGeom>
              <a:avLst/>
              <a:gdLst/>
              <a:ahLst/>
              <a:cxnLst/>
              <a:rect l="l" t="t" r="r" b="b"/>
              <a:pathLst>
                <a:path w="44450" h="38100" extrusionOk="0">
                  <a:moveTo>
                    <a:pt x="44196" y="12954"/>
                  </a:moveTo>
                  <a:lnTo>
                    <a:pt x="39624" y="12954"/>
                  </a:lnTo>
                  <a:lnTo>
                    <a:pt x="38100" y="12954"/>
                  </a:lnTo>
                  <a:lnTo>
                    <a:pt x="31242" y="12954"/>
                  </a:lnTo>
                  <a:lnTo>
                    <a:pt x="31242" y="0"/>
                  </a:lnTo>
                  <a:lnTo>
                    <a:pt x="12954" y="0"/>
                  </a:lnTo>
                  <a:lnTo>
                    <a:pt x="12954" y="12954"/>
                  </a:lnTo>
                  <a:lnTo>
                    <a:pt x="6096" y="12954"/>
                  </a:lnTo>
                  <a:lnTo>
                    <a:pt x="1524" y="12954"/>
                  </a:lnTo>
                  <a:lnTo>
                    <a:pt x="0" y="12954"/>
                  </a:lnTo>
                  <a:lnTo>
                    <a:pt x="0" y="25146"/>
                  </a:lnTo>
                  <a:lnTo>
                    <a:pt x="1524" y="25146"/>
                  </a:lnTo>
                  <a:lnTo>
                    <a:pt x="6096" y="25146"/>
                  </a:lnTo>
                  <a:lnTo>
                    <a:pt x="12954" y="25146"/>
                  </a:lnTo>
                  <a:lnTo>
                    <a:pt x="12954" y="38100"/>
                  </a:lnTo>
                  <a:lnTo>
                    <a:pt x="31242" y="38100"/>
                  </a:lnTo>
                  <a:lnTo>
                    <a:pt x="31242" y="25146"/>
                  </a:lnTo>
                  <a:lnTo>
                    <a:pt x="38100" y="25146"/>
                  </a:lnTo>
                  <a:lnTo>
                    <a:pt x="39624" y="25146"/>
                  </a:lnTo>
                  <a:lnTo>
                    <a:pt x="44196" y="25146"/>
                  </a:lnTo>
                  <a:lnTo>
                    <a:pt x="4419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7" name="Google Shape;837;p31"/>
            <p:cNvSpPr/>
            <p:nvPr/>
          </p:nvSpPr>
          <p:spPr>
            <a:xfrm>
              <a:off x="8342376" y="3133343"/>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8" name="Google Shape;838;p31"/>
            <p:cNvSpPr/>
            <p:nvPr/>
          </p:nvSpPr>
          <p:spPr>
            <a:xfrm>
              <a:off x="8211312" y="3133343"/>
              <a:ext cx="41275" cy="38100"/>
            </a:xfrm>
            <a:custGeom>
              <a:avLst/>
              <a:gdLst/>
              <a:ahLst/>
              <a:cxnLst/>
              <a:rect l="l" t="t" r="r" b="b"/>
              <a:pathLst>
                <a:path w="41275" h="38100" extrusionOk="0">
                  <a:moveTo>
                    <a:pt x="41148" y="12954"/>
                  </a:moveTo>
                  <a:lnTo>
                    <a:pt x="38100" y="12954"/>
                  </a:lnTo>
                  <a:lnTo>
                    <a:pt x="27686" y="12954"/>
                  </a:lnTo>
                  <a:lnTo>
                    <a:pt x="27686" y="0"/>
                  </a:lnTo>
                  <a:lnTo>
                    <a:pt x="25146" y="0"/>
                  </a:lnTo>
                  <a:lnTo>
                    <a:pt x="15494" y="0"/>
                  </a:lnTo>
                  <a:lnTo>
                    <a:pt x="12941" y="0"/>
                  </a:lnTo>
                  <a:lnTo>
                    <a:pt x="12941" y="12954"/>
                  </a:lnTo>
                  <a:lnTo>
                    <a:pt x="1524" y="12954"/>
                  </a:lnTo>
                  <a:lnTo>
                    <a:pt x="0" y="12954"/>
                  </a:lnTo>
                  <a:lnTo>
                    <a:pt x="0" y="25146"/>
                  </a:lnTo>
                  <a:lnTo>
                    <a:pt x="1524" y="25146"/>
                  </a:lnTo>
                  <a:lnTo>
                    <a:pt x="12941" y="25146"/>
                  </a:lnTo>
                  <a:lnTo>
                    <a:pt x="12941" y="38100"/>
                  </a:lnTo>
                  <a:lnTo>
                    <a:pt x="15494" y="38100"/>
                  </a:lnTo>
                  <a:lnTo>
                    <a:pt x="25146" y="38100"/>
                  </a:lnTo>
                  <a:lnTo>
                    <a:pt x="27686" y="38100"/>
                  </a:lnTo>
                  <a:lnTo>
                    <a:pt x="27686" y="25146"/>
                  </a:lnTo>
                  <a:lnTo>
                    <a:pt x="38100" y="25146"/>
                  </a:lnTo>
                  <a:lnTo>
                    <a:pt x="41148" y="25146"/>
                  </a:lnTo>
                  <a:lnTo>
                    <a:pt x="41148"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39" name="Google Shape;839;p31"/>
            <p:cNvSpPr/>
            <p:nvPr/>
          </p:nvSpPr>
          <p:spPr>
            <a:xfrm>
              <a:off x="8078724" y="3133343"/>
              <a:ext cx="38100" cy="38100"/>
            </a:xfrm>
            <a:custGeom>
              <a:avLst/>
              <a:gdLst/>
              <a:ahLst/>
              <a:cxnLst/>
              <a:rect l="l" t="t" r="r" b="b"/>
              <a:pathLst>
                <a:path w="38100" h="38100" extrusionOk="0">
                  <a:moveTo>
                    <a:pt x="0" y="19050"/>
                  </a:moveTo>
                  <a:lnTo>
                    <a:pt x="38100" y="19050"/>
                  </a:lnTo>
                </a:path>
                <a:path w="381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0" name="Google Shape;840;p31"/>
            <p:cNvSpPr/>
            <p:nvPr/>
          </p:nvSpPr>
          <p:spPr>
            <a:xfrm>
              <a:off x="7929372" y="3133343"/>
              <a:ext cx="52069" cy="38100"/>
            </a:xfrm>
            <a:custGeom>
              <a:avLst/>
              <a:gdLst/>
              <a:ahLst/>
              <a:cxnLst/>
              <a:rect l="l" t="t" r="r" b="b"/>
              <a:pathLst>
                <a:path w="52070" h="38100" extrusionOk="0">
                  <a:moveTo>
                    <a:pt x="51816" y="12954"/>
                  </a:moveTo>
                  <a:lnTo>
                    <a:pt x="44196" y="12954"/>
                  </a:lnTo>
                  <a:lnTo>
                    <a:pt x="39624" y="12954"/>
                  </a:lnTo>
                  <a:lnTo>
                    <a:pt x="39624" y="0"/>
                  </a:lnTo>
                  <a:lnTo>
                    <a:pt x="12954" y="0"/>
                  </a:lnTo>
                  <a:lnTo>
                    <a:pt x="12954" y="12954"/>
                  </a:lnTo>
                  <a:lnTo>
                    <a:pt x="6096" y="12954"/>
                  </a:lnTo>
                  <a:lnTo>
                    <a:pt x="0" y="12954"/>
                  </a:lnTo>
                  <a:lnTo>
                    <a:pt x="0" y="25146"/>
                  </a:lnTo>
                  <a:lnTo>
                    <a:pt x="6096" y="25146"/>
                  </a:lnTo>
                  <a:lnTo>
                    <a:pt x="12954" y="25146"/>
                  </a:lnTo>
                  <a:lnTo>
                    <a:pt x="12954" y="38100"/>
                  </a:lnTo>
                  <a:lnTo>
                    <a:pt x="39624" y="38100"/>
                  </a:lnTo>
                  <a:lnTo>
                    <a:pt x="39624" y="25146"/>
                  </a:lnTo>
                  <a:lnTo>
                    <a:pt x="44196" y="25146"/>
                  </a:lnTo>
                  <a:lnTo>
                    <a:pt x="51816" y="25146"/>
                  </a:lnTo>
                  <a:lnTo>
                    <a:pt x="5181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1" name="Google Shape;841;p31"/>
            <p:cNvSpPr/>
            <p:nvPr/>
          </p:nvSpPr>
          <p:spPr>
            <a:xfrm>
              <a:off x="7694676" y="3133343"/>
              <a:ext cx="36830" cy="38100"/>
            </a:xfrm>
            <a:custGeom>
              <a:avLst/>
              <a:gdLst/>
              <a:ahLst/>
              <a:cxnLst/>
              <a:rect l="l" t="t" r="r" b="b"/>
              <a:pathLst>
                <a:path w="36829" h="38100" extrusionOk="0">
                  <a:moveTo>
                    <a:pt x="0" y="19050"/>
                  </a:moveTo>
                  <a:lnTo>
                    <a:pt x="36575" y="19050"/>
                  </a:lnTo>
                </a:path>
                <a:path w="36829" h="38100" extrusionOk="0">
                  <a:moveTo>
                    <a:pt x="18288" y="0"/>
                  </a:moveTo>
                  <a:lnTo>
                    <a:pt x="18288"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2" name="Google Shape;842;p31"/>
            <p:cNvSpPr/>
            <p:nvPr/>
          </p:nvSpPr>
          <p:spPr>
            <a:xfrm>
              <a:off x="7662672" y="3133343"/>
              <a:ext cx="40005" cy="38100"/>
            </a:xfrm>
            <a:custGeom>
              <a:avLst/>
              <a:gdLst/>
              <a:ahLst/>
              <a:cxnLst/>
              <a:rect l="l" t="t" r="r" b="b"/>
              <a:pathLst>
                <a:path w="40004" h="38100" extrusionOk="0">
                  <a:moveTo>
                    <a:pt x="39624" y="12954"/>
                  </a:moveTo>
                  <a:lnTo>
                    <a:pt x="36576" y="12954"/>
                  </a:lnTo>
                  <a:lnTo>
                    <a:pt x="26416" y="12954"/>
                  </a:lnTo>
                  <a:lnTo>
                    <a:pt x="26416" y="0"/>
                  </a:lnTo>
                  <a:lnTo>
                    <a:pt x="24384" y="0"/>
                  </a:lnTo>
                  <a:lnTo>
                    <a:pt x="14224" y="0"/>
                  </a:lnTo>
                  <a:lnTo>
                    <a:pt x="12179" y="0"/>
                  </a:lnTo>
                  <a:lnTo>
                    <a:pt x="12179" y="12954"/>
                  </a:lnTo>
                  <a:lnTo>
                    <a:pt x="1524" y="12954"/>
                  </a:lnTo>
                  <a:lnTo>
                    <a:pt x="0" y="12954"/>
                  </a:lnTo>
                  <a:lnTo>
                    <a:pt x="0" y="25146"/>
                  </a:lnTo>
                  <a:lnTo>
                    <a:pt x="1524" y="25146"/>
                  </a:lnTo>
                  <a:lnTo>
                    <a:pt x="12179" y="25146"/>
                  </a:lnTo>
                  <a:lnTo>
                    <a:pt x="12179" y="38100"/>
                  </a:lnTo>
                  <a:lnTo>
                    <a:pt x="14224" y="38100"/>
                  </a:lnTo>
                  <a:lnTo>
                    <a:pt x="24384" y="38100"/>
                  </a:lnTo>
                  <a:lnTo>
                    <a:pt x="26416" y="38100"/>
                  </a:lnTo>
                  <a:lnTo>
                    <a:pt x="26416" y="25146"/>
                  </a:lnTo>
                  <a:lnTo>
                    <a:pt x="36576" y="25146"/>
                  </a:lnTo>
                  <a:lnTo>
                    <a:pt x="39624" y="25146"/>
                  </a:lnTo>
                  <a:lnTo>
                    <a:pt x="39624"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3" name="Google Shape;843;p31"/>
            <p:cNvSpPr/>
            <p:nvPr/>
          </p:nvSpPr>
          <p:spPr>
            <a:xfrm>
              <a:off x="7655052" y="3051047"/>
              <a:ext cx="36830" cy="38100"/>
            </a:xfrm>
            <a:custGeom>
              <a:avLst/>
              <a:gdLst/>
              <a:ahLst/>
              <a:cxnLst/>
              <a:rect l="l" t="t" r="r" b="b"/>
              <a:pathLst>
                <a:path w="36829" h="38100" extrusionOk="0">
                  <a:moveTo>
                    <a:pt x="0" y="19303"/>
                  </a:moveTo>
                  <a:lnTo>
                    <a:pt x="36575" y="19303"/>
                  </a:lnTo>
                </a:path>
                <a:path w="36829" h="38100" extrusionOk="0">
                  <a:moveTo>
                    <a:pt x="18288" y="0"/>
                  </a:moveTo>
                  <a:lnTo>
                    <a:pt x="18288"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4" name="Google Shape;844;p31"/>
            <p:cNvSpPr/>
            <p:nvPr/>
          </p:nvSpPr>
          <p:spPr>
            <a:xfrm>
              <a:off x="7362444" y="2915411"/>
              <a:ext cx="329565" cy="102235"/>
            </a:xfrm>
            <a:custGeom>
              <a:avLst/>
              <a:gdLst/>
              <a:ahLst/>
              <a:cxnLst/>
              <a:rect l="l" t="t" r="r" b="b"/>
              <a:pathLst>
                <a:path w="329565" h="102235" extrusionOk="0">
                  <a:moveTo>
                    <a:pt x="73152" y="12954"/>
                  </a:moveTo>
                  <a:lnTo>
                    <a:pt x="62484" y="12954"/>
                  </a:lnTo>
                  <a:lnTo>
                    <a:pt x="59944" y="12954"/>
                  </a:lnTo>
                  <a:lnTo>
                    <a:pt x="59944" y="0"/>
                  </a:lnTo>
                  <a:lnTo>
                    <a:pt x="12954" y="0"/>
                  </a:lnTo>
                  <a:lnTo>
                    <a:pt x="12954" y="12954"/>
                  </a:lnTo>
                  <a:lnTo>
                    <a:pt x="6096" y="12954"/>
                  </a:lnTo>
                  <a:lnTo>
                    <a:pt x="0" y="12954"/>
                  </a:lnTo>
                  <a:lnTo>
                    <a:pt x="0" y="25146"/>
                  </a:lnTo>
                  <a:lnTo>
                    <a:pt x="6096" y="25146"/>
                  </a:lnTo>
                  <a:lnTo>
                    <a:pt x="12954" y="25146"/>
                  </a:lnTo>
                  <a:lnTo>
                    <a:pt x="12954" y="38100"/>
                  </a:lnTo>
                  <a:lnTo>
                    <a:pt x="59944" y="38100"/>
                  </a:lnTo>
                  <a:lnTo>
                    <a:pt x="59944" y="25146"/>
                  </a:lnTo>
                  <a:lnTo>
                    <a:pt x="62484" y="25146"/>
                  </a:lnTo>
                  <a:lnTo>
                    <a:pt x="73152" y="25146"/>
                  </a:lnTo>
                  <a:lnTo>
                    <a:pt x="73152" y="12954"/>
                  </a:lnTo>
                  <a:close/>
                </a:path>
                <a:path w="329565" h="102235" extrusionOk="0">
                  <a:moveTo>
                    <a:pt x="329184" y="77724"/>
                  </a:moveTo>
                  <a:lnTo>
                    <a:pt x="320040" y="77724"/>
                  </a:lnTo>
                  <a:lnTo>
                    <a:pt x="316992" y="77724"/>
                  </a:lnTo>
                  <a:lnTo>
                    <a:pt x="316992" y="65532"/>
                  </a:lnTo>
                  <a:lnTo>
                    <a:pt x="307086" y="65532"/>
                  </a:lnTo>
                  <a:lnTo>
                    <a:pt x="304800" y="65532"/>
                  </a:lnTo>
                  <a:lnTo>
                    <a:pt x="294881" y="65532"/>
                  </a:lnTo>
                  <a:lnTo>
                    <a:pt x="294881" y="77724"/>
                  </a:lnTo>
                  <a:lnTo>
                    <a:pt x="292608" y="77724"/>
                  </a:lnTo>
                  <a:lnTo>
                    <a:pt x="281940" y="77724"/>
                  </a:lnTo>
                  <a:lnTo>
                    <a:pt x="281940" y="89916"/>
                  </a:lnTo>
                  <a:lnTo>
                    <a:pt x="292608" y="89916"/>
                  </a:lnTo>
                  <a:lnTo>
                    <a:pt x="294881" y="89916"/>
                  </a:lnTo>
                  <a:lnTo>
                    <a:pt x="294881" y="102108"/>
                  </a:lnTo>
                  <a:lnTo>
                    <a:pt x="304800" y="102108"/>
                  </a:lnTo>
                  <a:lnTo>
                    <a:pt x="307086" y="102108"/>
                  </a:lnTo>
                  <a:lnTo>
                    <a:pt x="316992" y="102108"/>
                  </a:lnTo>
                  <a:lnTo>
                    <a:pt x="316992" y="89916"/>
                  </a:lnTo>
                  <a:lnTo>
                    <a:pt x="320040" y="89916"/>
                  </a:lnTo>
                  <a:lnTo>
                    <a:pt x="329184" y="89916"/>
                  </a:lnTo>
                  <a:lnTo>
                    <a:pt x="329184" y="7772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5" name="Google Shape;845;p31"/>
            <p:cNvSpPr/>
            <p:nvPr/>
          </p:nvSpPr>
          <p:spPr>
            <a:xfrm>
              <a:off x="7187184" y="2915411"/>
              <a:ext cx="127000" cy="38100"/>
            </a:xfrm>
            <a:custGeom>
              <a:avLst/>
              <a:gdLst/>
              <a:ahLst/>
              <a:cxnLst/>
              <a:rect l="l" t="t" r="r" b="b"/>
              <a:pathLst>
                <a:path w="127000" h="38100" extrusionOk="0">
                  <a:moveTo>
                    <a:pt x="88392" y="19050"/>
                  </a:moveTo>
                  <a:lnTo>
                    <a:pt x="126492" y="19050"/>
                  </a:lnTo>
                </a:path>
                <a:path w="127000" h="38100" extrusionOk="0">
                  <a:moveTo>
                    <a:pt x="107442" y="0"/>
                  </a:moveTo>
                  <a:lnTo>
                    <a:pt x="107442" y="38100"/>
                  </a:lnTo>
                </a:path>
                <a:path w="127000" h="38100" extrusionOk="0">
                  <a:moveTo>
                    <a:pt x="0" y="19050"/>
                  </a:moveTo>
                  <a:lnTo>
                    <a:pt x="38100" y="19050"/>
                  </a:lnTo>
                </a:path>
                <a:path w="127000" h="38100" extrusionOk="0">
                  <a:moveTo>
                    <a:pt x="19050" y="0"/>
                  </a:moveTo>
                  <a:lnTo>
                    <a:pt x="19050" y="3810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6" name="Google Shape;846;p31"/>
            <p:cNvSpPr/>
            <p:nvPr/>
          </p:nvSpPr>
          <p:spPr>
            <a:xfrm>
              <a:off x="7083552" y="2915411"/>
              <a:ext cx="59690" cy="38100"/>
            </a:xfrm>
            <a:custGeom>
              <a:avLst/>
              <a:gdLst/>
              <a:ahLst/>
              <a:cxnLst/>
              <a:rect l="l" t="t" r="r" b="b"/>
              <a:pathLst>
                <a:path w="59690" h="38100" extrusionOk="0">
                  <a:moveTo>
                    <a:pt x="59436" y="12954"/>
                  </a:moveTo>
                  <a:lnTo>
                    <a:pt x="51816" y="12954"/>
                  </a:lnTo>
                  <a:lnTo>
                    <a:pt x="50292" y="12954"/>
                  </a:lnTo>
                  <a:lnTo>
                    <a:pt x="47244" y="12954"/>
                  </a:lnTo>
                  <a:lnTo>
                    <a:pt x="46482" y="12954"/>
                  </a:lnTo>
                  <a:lnTo>
                    <a:pt x="46482" y="0"/>
                  </a:lnTo>
                  <a:lnTo>
                    <a:pt x="12954" y="0"/>
                  </a:lnTo>
                  <a:lnTo>
                    <a:pt x="12954" y="12954"/>
                  </a:lnTo>
                  <a:lnTo>
                    <a:pt x="0" y="12954"/>
                  </a:lnTo>
                  <a:lnTo>
                    <a:pt x="0" y="25146"/>
                  </a:lnTo>
                  <a:lnTo>
                    <a:pt x="12954" y="25146"/>
                  </a:lnTo>
                  <a:lnTo>
                    <a:pt x="12954" y="38100"/>
                  </a:lnTo>
                  <a:lnTo>
                    <a:pt x="46482" y="38100"/>
                  </a:lnTo>
                  <a:lnTo>
                    <a:pt x="46482" y="25146"/>
                  </a:lnTo>
                  <a:lnTo>
                    <a:pt x="47244" y="25146"/>
                  </a:lnTo>
                  <a:lnTo>
                    <a:pt x="50292" y="25146"/>
                  </a:lnTo>
                  <a:lnTo>
                    <a:pt x="51816" y="25146"/>
                  </a:lnTo>
                  <a:lnTo>
                    <a:pt x="59436" y="25146"/>
                  </a:lnTo>
                  <a:lnTo>
                    <a:pt x="59436"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7" name="Google Shape;847;p31"/>
            <p:cNvSpPr/>
            <p:nvPr/>
          </p:nvSpPr>
          <p:spPr>
            <a:xfrm>
              <a:off x="6841236" y="2902457"/>
              <a:ext cx="38100" cy="0"/>
            </a:xfrm>
            <a:custGeom>
              <a:avLst/>
              <a:gdLst/>
              <a:ahLst/>
              <a:cxnLst/>
              <a:rect l="l" t="t" r="r" b="b"/>
              <a:pathLst>
                <a:path w="38100" h="120000" extrusionOk="0">
                  <a:moveTo>
                    <a:pt x="0" y="0"/>
                  </a:moveTo>
                  <a:lnTo>
                    <a:pt x="38100" y="0"/>
                  </a:lnTo>
                </a:path>
              </a:pathLst>
            </a:custGeom>
            <a:noFill/>
            <a:ln w="12175"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48" name="Google Shape;848;p31"/>
            <p:cNvSpPr/>
            <p:nvPr/>
          </p:nvSpPr>
          <p:spPr>
            <a:xfrm>
              <a:off x="6658356" y="2883407"/>
              <a:ext cx="208279" cy="38100"/>
            </a:xfrm>
            <a:custGeom>
              <a:avLst/>
              <a:gdLst/>
              <a:ahLst/>
              <a:cxnLst/>
              <a:rect l="l" t="t" r="r" b="b"/>
              <a:pathLst>
                <a:path w="208279" h="38100" extrusionOk="0">
                  <a:moveTo>
                    <a:pt x="56388" y="12954"/>
                  </a:moveTo>
                  <a:lnTo>
                    <a:pt x="56388" y="12954"/>
                  </a:lnTo>
                  <a:lnTo>
                    <a:pt x="43434" y="12954"/>
                  </a:lnTo>
                  <a:lnTo>
                    <a:pt x="43434" y="0"/>
                  </a:lnTo>
                  <a:lnTo>
                    <a:pt x="12954" y="0"/>
                  </a:lnTo>
                  <a:lnTo>
                    <a:pt x="12954" y="12954"/>
                  </a:lnTo>
                  <a:lnTo>
                    <a:pt x="12192" y="12954"/>
                  </a:lnTo>
                  <a:lnTo>
                    <a:pt x="10668" y="12954"/>
                  </a:lnTo>
                  <a:lnTo>
                    <a:pt x="7620" y="12954"/>
                  </a:lnTo>
                  <a:lnTo>
                    <a:pt x="0" y="12954"/>
                  </a:lnTo>
                  <a:lnTo>
                    <a:pt x="0" y="25146"/>
                  </a:lnTo>
                  <a:lnTo>
                    <a:pt x="7620" y="25146"/>
                  </a:lnTo>
                  <a:lnTo>
                    <a:pt x="10668" y="25146"/>
                  </a:lnTo>
                  <a:lnTo>
                    <a:pt x="12192" y="25146"/>
                  </a:lnTo>
                  <a:lnTo>
                    <a:pt x="12954" y="25146"/>
                  </a:lnTo>
                  <a:lnTo>
                    <a:pt x="12954" y="38100"/>
                  </a:lnTo>
                  <a:lnTo>
                    <a:pt x="43434" y="38100"/>
                  </a:lnTo>
                  <a:lnTo>
                    <a:pt x="43434" y="25146"/>
                  </a:lnTo>
                  <a:lnTo>
                    <a:pt x="56388" y="25146"/>
                  </a:lnTo>
                  <a:lnTo>
                    <a:pt x="56388" y="12954"/>
                  </a:lnTo>
                  <a:close/>
                </a:path>
                <a:path w="208279" h="38100" extrusionOk="0">
                  <a:moveTo>
                    <a:pt x="207772" y="0"/>
                  </a:moveTo>
                  <a:lnTo>
                    <a:pt x="195580" y="0"/>
                  </a:lnTo>
                  <a:lnTo>
                    <a:pt x="195580" y="12954"/>
                  </a:lnTo>
                  <a:lnTo>
                    <a:pt x="195072" y="12954"/>
                  </a:lnTo>
                  <a:lnTo>
                    <a:pt x="193548" y="12954"/>
                  </a:lnTo>
                  <a:lnTo>
                    <a:pt x="193548" y="0"/>
                  </a:lnTo>
                  <a:lnTo>
                    <a:pt x="185420" y="0"/>
                  </a:lnTo>
                  <a:lnTo>
                    <a:pt x="156197" y="0"/>
                  </a:lnTo>
                  <a:lnTo>
                    <a:pt x="156197" y="12954"/>
                  </a:lnTo>
                  <a:lnTo>
                    <a:pt x="155448" y="12954"/>
                  </a:lnTo>
                  <a:lnTo>
                    <a:pt x="152400" y="12954"/>
                  </a:lnTo>
                  <a:lnTo>
                    <a:pt x="149352" y="12954"/>
                  </a:lnTo>
                  <a:lnTo>
                    <a:pt x="143256" y="12954"/>
                  </a:lnTo>
                  <a:lnTo>
                    <a:pt x="143256" y="25146"/>
                  </a:lnTo>
                  <a:lnTo>
                    <a:pt x="149352" y="25146"/>
                  </a:lnTo>
                  <a:lnTo>
                    <a:pt x="152400" y="25146"/>
                  </a:lnTo>
                  <a:lnTo>
                    <a:pt x="155448" y="25146"/>
                  </a:lnTo>
                  <a:lnTo>
                    <a:pt x="156197" y="25146"/>
                  </a:lnTo>
                  <a:lnTo>
                    <a:pt x="156197" y="38100"/>
                  </a:lnTo>
                  <a:lnTo>
                    <a:pt x="193548" y="38100"/>
                  </a:lnTo>
                  <a:lnTo>
                    <a:pt x="193548" y="25146"/>
                  </a:lnTo>
                  <a:lnTo>
                    <a:pt x="195072" y="25146"/>
                  </a:lnTo>
                  <a:lnTo>
                    <a:pt x="195580" y="25146"/>
                  </a:lnTo>
                  <a:lnTo>
                    <a:pt x="195580" y="38100"/>
                  </a:lnTo>
                  <a:lnTo>
                    <a:pt x="207772" y="38100"/>
                  </a:lnTo>
                  <a:lnTo>
                    <a:pt x="207772" y="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849" name="Google Shape;849;p31"/>
          <p:cNvSpPr/>
          <p:nvPr/>
        </p:nvSpPr>
        <p:spPr>
          <a:xfrm>
            <a:off x="7602728" y="3909764"/>
            <a:ext cx="3757507" cy="474133"/>
          </a:xfrm>
          <a:custGeom>
            <a:avLst/>
            <a:gdLst/>
            <a:ahLst/>
            <a:cxnLst/>
            <a:rect l="l" t="t" r="r" b="b"/>
            <a:pathLst>
              <a:path w="2818129" h="355600" extrusionOk="0">
                <a:moveTo>
                  <a:pt x="0" y="0"/>
                </a:moveTo>
                <a:lnTo>
                  <a:pt x="217169" y="0"/>
                </a:lnTo>
                <a:lnTo>
                  <a:pt x="217169" y="23368"/>
                </a:lnTo>
                <a:lnTo>
                  <a:pt x="716406" y="23368"/>
                </a:lnTo>
                <a:lnTo>
                  <a:pt x="716406" y="43942"/>
                </a:lnTo>
                <a:lnTo>
                  <a:pt x="723900" y="43942"/>
                </a:lnTo>
                <a:lnTo>
                  <a:pt x="723900" y="66167"/>
                </a:lnTo>
                <a:lnTo>
                  <a:pt x="859535" y="66167"/>
                </a:lnTo>
                <a:lnTo>
                  <a:pt x="859535" y="83819"/>
                </a:lnTo>
                <a:lnTo>
                  <a:pt x="976883" y="83819"/>
                </a:lnTo>
                <a:lnTo>
                  <a:pt x="976883" y="104901"/>
                </a:lnTo>
                <a:lnTo>
                  <a:pt x="1351406" y="104901"/>
                </a:lnTo>
                <a:lnTo>
                  <a:pt x="1351406" y="137413"/>
                </a:lnTo>
                <a:lnTo>
                  <a:pt x="1957831" y="137413"/>
                </a:lnTo>
                <a:lnTo>
                  <a:pt x="1957831" y="201168"/>
                </a:lnTo>
                <a:lnTo>
                  <a:pt x="1971548" y="201168"/>
                </a:lnTo>
                <a:lnTo>
                  <a:pt x="1971548" y="273557"/>
                </a:lnTo>
                <a:lnTo>
                  <a:pt x="1978913" y="273557"/>
                </a:lnTo>
                <a:lnTo>
                  <a:pt x="1978913" y="355092"/>
                </a:lnTo>
                <a:lnTo>
                  <a:pt x="2817876" y="355092"/>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850" name="Google Shape;850;p31"/>
          <p:cNvSpPr/>
          <p:nvPr/>
        </p:nvSpPr>
        <p:spPr>
          <a:xfrm flipH="1">
            <a:off x="6095998" y="1148518"/>
            <a:ext cx="60959" cy="5112172"/>
          </a:xfrm>
          <a:custGeom>
            <a:avLst/>
            <a:gdLst/>
            <a:ahLst/>
            <a:cxnLst/>
            <a:rect l="l" t="t" r="r" b="b"/>
            <a:pathLst>
              <a:path w="7620" h="3951604" extrusionOk="0">
                <a:moveTo>
                  <a:pt x="0" y="0"/>
                </a:moveTo>
                <a:lnTo>
                  <a:pt x="7112" y="3951084"/>
                </a:lnTo>
              </a:path>
            </a:pathLst>
          </a:custGeom>
          <a:noFill/>
          <a:ln w="9525" cap="flat" cmpd="sng">
            <a:solidFill>
              <a:srgbClr val="BEBEBE"/>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2" name="Google Shape;772;p31">
            <a:extLst>
              <a:ext uri="{FF2B5EF4-FFF2-40B4-BE49-F238E27FC236}">
                <a16:creationId xmlns:a16="http://schemas.microsoft.com/office/drawing/2014/main" id="{A7423294-B900-544A-DFE0-FB49DAF80579}"/>
              </a:ext>
            </a:extLst>
          </p:cNvPr>
          <p:cNvSpPr txBox="1"/>
          <p:nvPr/>
        </p:nvSpPr>
        <p:spPr>
          <a:xfrm>
            <a:off x="2051305" y="588757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3" name="Google Shape;773;p31">
            <a:extLst>
              <a:ext uri="{FF2B5EF4-FFF2-40B4-BE49-F238E27FC236}">
                <a16:creationId xmlns:a16="http://schemas.microsoft.com/office/drawing/2014/main" id="{2269F255-6A1F-FA28-753A-2B0098C5FD85}"/>
              </a:ext>
            </a:extLst>
          </p:cNvPr>
          <p:cNvSpPr txBox="1"/>
          <p:nvPr/>
        </p:nvSpPr>
        <p:spPr>
          <a:xfrm>
            <a:off x="2438907" y="5887577"/>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4" name="Google Shape;774;p31">
            <a:extLst>
              <a:ext uri="{FF2B5EF4-FFF2-40B4-BE49-F238E27FC236}">
                <a16:creationId xmlns:a16="http://schemas.microsoft.com/office/drawing/2014/main" id="{20DAF80B-ECBB-53A7-545C-5105815E4499}"/>
              </a:ext>
            </a:extLst>
          </p:cNvPr>
          <p:cNvSpPr txBox="1"/>
          <p:nvPr/>
        </p:nvSpPr>
        <p:spPr>
          <a:xfrm>
            <a:off x="2806361"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5" name="Google Shape;775;p31">
            <a:extLst>
              <a:ext uri="{FF2B5EF4-FFF2-40B4-BE49-F238E27FC236}">
                <a16:creationId xmlns:a16="http://schemas.microsoft.com/office/drawing/2014/main" id="{47A0DBF6-A6D9-4F9C-0061-E87356F8719A}"/>
              </a:ext>
            </a:extLst>
          </p:cNvPr>
          <p:cNvSpPr txBox="1"/>
          <p:nvPr/>
        </p:nvSpPr>
        <p:spPr>
          <a:xfrm>
            <a:off x="3224444"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6" name="Google Shape;776;p31">
            <a:extLst>
              <a:ext uri="{FF2B5EF4-FFF2-40B4-BE49-F238E27FC236}">
                <a16:creationId xmlns:a16="http://schemas.microsoft.com/office/drawing/2014/main" id="{7BC67930-6DF0-0BA6-2AD3-E4686A56C232}"/>
              </a:ext>
            </a:extLst>
          </p:cNvPr>
          <p:cNvSpPr txBox="1"/>
          <p:nvPr/>
        </p:nvSpPr>
        <p:spPr>
          <a:xfrm>
            <a:off x="4438057"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7" name="Google Shape;777;p31">
            <a:extLst>
              <a:ext uri="{FF2B5EF4-FFF2-40B4-BE49-F238E27FC236}">
                <a16:creationId xmlns:a16="http://schemas.microsoft.com/office/drawing/2014/main" id="{247D0B0A-6E19-005F-3E20-81F00EC91C5B}"/>
              </a:ext>
            </a:extLst>
          </p:cNvPr>
          <p:cNvSpPr txBox="1"/>
          <p:nvPr/>
        </p:nvSpPr>
        <p:spPr>
          <a:xfrm>
            <a:off x="4866300"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8" name="Google Shape;778;p31">
            <a:extLst>
              <a:ext uri="{FF2B5EF4-FFF2-40B4-BE49-F238E27FC236}">
                <a16:creationId xmlns:a16="http://schemas.microsoft.com/office/drawing/2014/main" id="{FFA3F775-DF18-242D-D559-07306C6A304E}"/>
              </a:ext>
            </a:extLst>
          </p:cNvPr>
          <p:cNvSpPr txBox="1"/>
          <p:nvPr/>
        </p:nvSpPr>
        <p:spPr>
          <a:xfrm>
            <a:off x="5274395"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9" name="Google Shape;779;p31">
            <a:extLst>
              <a:ext uri="{FF2B5EF4-FFF2-40B4-BE49-F238E27FC236}">
                <a16:creationId xmlns:a16="http://schemas.microsoft.com/office/drawing/2014/main" id="{E007E4A2-537B-B6FF-1849-7E040D2C3720}"/>
              </a:ext>
            </a:extLst>
          </p:cNvPr>
          <p:cNvSpPr txBox="1"/>
          <p:nvPr/>
        </p:nvSpPr>
        <p:spPr>
          <a:xfrm>
            <a:off x="5662168" y="5887577"/>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11" name="Google Shape;786;p31">
            <a:extLst>
              <a:ext uri="{FF2B5EF4-FFF2-40B4-BE49-F238E27FC236}">
                <a16:creationId xmlns:a16="http://schemas.microsoft.com/office/drawing/2014/main" id="{9A7F8378-B918-E5F6-376B-4CF10C95A939}"/>
              </a:ext>
            </a:extLst>
          </p:cNvPr>
          <p:cNvSpPr txBox="1"/>
          <p:nvPr/>
        </p:nvSpPr>
        <p:spPr>
          <a:xfrm>
            <a:off x="3568699" y="5887577"/>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30" name="Google Shape;772;p31">
            <a:extLst>
              <a:ext uri="{FF2B5EF4-FFF2-40B4-BE49-F238E27FC236}">
                <a16:creationId xmlns:a16="http://schemas.microsoft.com/office/drawing/2014/main" id="{6BBA6E5A-9CB0-379B-0194-506331AECB8B}"/>
              </a:ext>
            </a:extLst>
          </p:cNvPr>
          <p:cNvSpPr txBox="1"/>
          <p:nvPr/>
        </p:nvSpPr>
        <p:spPr>
          <a:xfrm>
            <a:off x="7582918" y="587669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0</a:t>
            </a:r>
            <a:endParaRPr sz="867">
              <a:solidFill>
                <a:srgbClr val="000000"/>
              </a:solidFill>
              <a:latin typeface="Arial"/>
              <a:ea typeface="Arial"/>
              <a:cs typeface="Arial"/>
              <a:sym typeface="Arial"/>
            </a:endParaRPr>
          </a:p>
        </p:txBody>
      </p:sp>
      <p:sp>
        <p:nvSpPr>
          <p:cNvPr id="31" name="Google Shape;773;p31">
            <a:extLst>
              <a:ext uri="{FF2B5EF4-FFF2-40B4-BE49-F238E27FC236}">
                <a16:creationId xmlns:a16="http://schemas.microsoft.com/office/drawing/2014/main" id="{18D0075C-C005-1436-F05D-176CD0E0059C}"/>
              </a:ext>
            </a:extLst>
          </p:cNvPr>
          <p:cNvSpPr txBox="1"/>
          <p:nvPr/>
        </p:nvSpPr>
        <p:spPr>
          <a:xfrm>
            <a:off x="7970520" y="5876691"/>
            <a:ext cx="97367"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6</a:t>
            </a:r>
            <a:endParaRPr sz="867">
              <a:solidFill>
                <a:srgbClr val="000000"/>
              </a:solidFill>
              <a:latin typeface="Arial"/>
              <a:ea typeface="Arial"/>
              <a:cs typeface="Arial"/>
              <a:sym typeface="Arial"/>
            </a:endParaRPr>
          </a:p>
        </p:txBody>
      </p:sp>
      <p:sp>
        <p:nvSpPr>
          <p:cNvPr id="32" name="Google Shape;774;p31">
            <a:extLst>
              <a:ext uri="{FF2B5EF4-FFF2-40B4-BE49-F238E27FC236}">
                <a16:creationId xmlns:a16="http://schemas.microsoft.com/office/drawing/2014/main" id="{EB87E68B-4CDF-18A8-CAAA-A1F9FBE574D2}"/>
              </a:ext>
            </a:extLst>
          </p:cNvPr>
          <p:cNvSpPr txBox="1"/>
          <p:nvPr/>
        </p:nvSpPr>
        <p:spPr>
          <a:xfrm>
            <a:off x="8337974"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12</a:t>
            </a:r>
            <a:endParaRPr sz="867">
              <a:solidFill>
                <a:srgbClr val="000000"/>
              </a:solidFill>
              <a:latin typeface="Arial"/>
              <a:ea typeface="Arial"/>
              <a:cs typeface="Arial"/>
              <a:sym typeface="Arial"/>
            </a:endParaRPr>
          </a:p>
        </p:txBody>
      </p:sp>
      <p:sp>
        <p:nvSpPr>
          <p:cNvPr id="33" name="Google Shape;775;p31">
            <a:extLst>
              <a:ext uri="{FF2B5EF4-FFF2-40B4-BE49-F238E27FC236}">
                <a16:creationId xmlns:a16="http://schemas.microsoft.com/office/drawing/2014/main" id="{0C72FC97-FD37-9723-E500-05E0FB719E6C}"/>
              </a:ext>
            </a:extLst>
          </p:cNvPr>
          <p:cNvSpPr txBox="1"/>
          <p:nvPr/>
        </p:nvSpPr>
        <p:spPr>
          <a:xfrm>
            <a:off x="8756057"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18</a:t>
            </a:r>
            <a:endParaRPr sz="867">
              <a:solidFill>
                <a:srgbClr val="000000"/>
              </a:solidFill>
              <a:latin typeface="Arial"/>
              <a:ea typeface="Arial"/>
              <a:cs typeface="Arial"/>
              <a:sym typeface="Arial"/>
            </a:endParaRPr>
          </a:p>
        </p:txBody>
      </p:sp>
      <p:sp>
        <p:nvSpPr>
          <p:cNvPr id="34" name="Google Shape;776;p31">
            <a:extLst>
              <a:ext uri="{FF2B5EF4-FFF2-40B4-BE49-F238E27FC236}">
                <a16:creationId xmlns:a16="http://schemas.microsoft.com/office/drawing/2014/main" id="{C3C8EC3F-1822-F872-C4FD-3D725E1C64DF}"/>
              </a:ext>
            </a:extLst>
          </p:cNvPr>
          <p:cNvSpPr txBox="1"/>
          <p:nvPr/>
        </p:nvSpPr>
        <p:spPr>
          <a:xfrm>
            <a:off x="9969670"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36</a:t>
            </a:r>
            <a:endParaRPr sz="867">
              <a:solidFill>
                <a:srgbClr val="000000"/>
              </a:solidFill>
              <a:latin typeface="Arial"/>
              <a:ea typeface="Arial"/>
              <a:cs typeface="Arial"/>
              <a:sym typeface="Arial"/>
            </a:endParaRPr>
          </a:p>
        </p:txBody>
      </p:sp>
      <p:sp>
        <p:nvSpPr>
          <p:cNvPr id="35" name="Google Shape;777;p31">
            <a:extLst>
              <a:ext uri="{FF2B5EF4-FFF2-40B4-BE49-F238E27FC236}">
                <a16:creationId xmlns:a16="http://schemas.microsoft.com/office/drawing/2014/main" id="{C534AF56-2EB4-7ADF-7008-8A0FC4178FF9}"/>
              </a:ext>
            </a:extLst>
          </p:cNvPr>
          <p:cNvSpPr txBox="1"/>
          <p:nvPr/>
        </p:nvSpPr>
        <p:spPr>
          <a:xfrm>
            <a:off x="10397913"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42</a:t>
            </a:r>
            <a:endParaRPr sz="867">
              <a:solidFill>
                <a:srgbClr val="000000"/>
              </a:solidFill>
              <a:latin typeface="Arial"/>
              <a:ea typeface="Arial"/>
              <a:cs typeface="Arial"/>
              <a:sym typeface="Arial"/>
            </a:endParaRPr>
          </a:p>
        </p:txBody>
      </p:sp>
      <p:sp>
        <p:nvSpPr>
          <p:cNvPr id="36" name="Google Shape;778;p31">
            <a:extLst>
              <a:ext uri="{FF2B5EF4-FFF2-40B4-BE49-F238E27FC236}">
                <a16:creationId xmlns:a16="http://schemas.microsoft.com/office/drawing/2014/main" id="{66D91FCB-B2C6-2C45-C9CA-AF28360A1E6E}"/>
              </a:ext>
            </a:extLst>
          </p:cNvPr>
          <p:cNvSpPr txBox="1"/>
          <p:nvPr/>
        </p:nvSpPr>
        <p:spPr>
          <a:xfrm>
            <a:off x="10806008"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48</a:t>
            </a:r>
            <a:endParaRPr sz="867">
              <a:solidFill>
                <a:srgbClr val="000000"/>
              </a:solidFill>
              <a:latin typeface="Arial"/>
              <a:ea typeface="Arial"/>
              <a:cs typeface="Arial"/>
              <a:sym typeface="Arial"/>
            </a:endParaRPr>
          </a:p>
        </p:txBody>
      </p:sp>
      <p:sp>
        <p:nvSpPr>
          <p:cNvPr id="37" name="Google Shape;779;p31">
            <a:extLst>
              <a:ext uri="{FF2B5EF4-FFF2-40B4-BE49-F238E27FC236}">
                <a16:creationId xmlns:a16="http://schemas.microsoft.com/office/drawing/2014/main" id="{365B156B-D18A-74F0-0077-A85455BF6281}"/>
              </a:ext>
            </a:extLst>
          </p:cNvPr>
          <p:cNvSpPr txBox="1"/>
          <p:nvPr/>
        </p:nvSpPr>
        <p:spPr>
          <a:xfrm>
            <a:off x="11193781" y="5876691"/>
            <a:ext cx="160019" cy="153933"/>
          </a:xfrm>
          <a:prstGeom prst="rect">
            <a:avLst/>
          </a:prstGeom>
          <a:noFill/>
          <a:ln>
            <a:noFill/>
          </a:ln>
        </p:spPr>
        <p:txBody>
          <a:bodyPr spcFirstLastPara="1" wrap="square" lIns="0" tIns="20300" rIns="0" bIns="0" anchor="t" anchorCtr="0">
            <a:spAutoFit/>
          </a:bodyPr>
          <a:lstStyle/>
          <a:p>
            <a:pPr marL="16933"/>
            <a:r>
              <a:rPr lang="en-US" sz="867">
                <a:solidFill>
                  <a:srgbClr val="000000"/>
                </a:solidFill>
                <a:latin typeface="Arial"/>
                <a:ea typeface="Arial"/>
                <a:cs typeface="Arial"/>
                <a:sym typeface="Arial"/>
              </a:rPr>
              <a:t>54</a:t>
            </a:r>
            <a:endParaRPr sz="867">
              <a:solidFill>
                <a:srgbClr val="000000"/>
              </a:solidFill>
              <a:latin typeface="Arial"/>
              <a:ea typeface="Arial"/>
              <a:cs typeface="Arial"/>
              <a:sym typeface="Arial"/>
            </a:endParaRPr>
          </a:p>
        </p:txBody>
      </p:sp>
      <p:sp>
        <p:nvSpPr>
          <p:cNvPr id="38" name="Google Shape;786;p31">
            <a:extLst>
              <a:ext uri="{FF2B5EF4-FFF2-40B4-BE49-F238E27FC236}">
                <a16:creationId xmlns:a16="http://schemas.microsoft.com/office/drawing/2014/main" id="{B98DBBD7-17A7-0BF1-E8D4-FAB3CF5C457F}"/>
              </a:ext>
            </a:extLst>
          </p:cNvPr>
          <p:cNvSpPr txBox="1"/>
          <p:nvPr/>
        </p:nvSpPr>
        <p:spPr>
          <a:xfrm>
            <a:off x="9100312" y="5876691"/>
            <a:ext cx="911860" cy="350910"/>
          </a:xfrm>
          <a:prstGeom prst="rect">
            <a:avLst/>
          </a:prstGeom>
          <a:noFill/>
          <a:ln>
            <a:noFill/>
          </a:ln>
        </p:spPr>
        <p:txBody>
          <a:bodyPr spcFirstLastPara="1" wrap="square" lIns="0" tIns="20300" rIns="0" bIns="0" anchor="t" anchorCtr="0">
            <a:spAutoFit/>
          </a:bodyPr>
          <a:lstStyle/>
          <a:p>
            <a:pPr marL="89744">
              <a:lnSpc>
                <a:spcPct val="114615"/>
              </a:lnSpc>
            </a:pPr>
            <a:r>
              <a:rPr lang="en-US" sz="867">
                <a:solidFill>
                  <a:srgbClr val="000000"/>
                </a:solidFill>
                <a:latin typeface="Arial"/>
                <a:ea typeface="Arial"/>
                <a:cs typeface="Arial"/>
                <a:sym typeface="Arial"/>
              </a:rPr>
              <a:t>24         30</a:t>
            </a:r>
            <a:endParaRPr sz="867">
              <a:solidFill>
                <a:srgbClr val="000000"/>
              </a:solidFill>
              <a:latin typeface="Arial"/>
              <a:ea typeface="Arial"/>
              <a:cs typeface="Arial"/>
              <a:sym typeface="Arial"/>
            </a:endParaRPr>
          </a:p>
          <a:p>
            <a:pPr marL="16933">
              <a:lnSpc>
                <a:spcPct val="115333"/>
              </a:lnSpc>
            </a:pPr>
            <a:r>
              <a:rPr lang="en-US" sz="1000" b="1">
                <a:solidFill>
                  <a:srgbClr val="000000"/>
                </a:solidFill>
                <a:latin typeface="Arial"/>
                <a:ea typeface="Arial"/>
                <a:cs typeface="Arial"/>
                <a:sym typeface="Arial"/>
              </a:rPr>
              <a:t>Time (months)</a:t>
            </a:r>
            <a:endParaRPr sz="1000">
              <a:solidFill>
                <a:srgbClr val="000000"/>
              </a:solidFill>
              <a:latin typeface="Arial"/>
              <a:ea typeface="Arial"/>
              <a:cs typeface="Arial"/>
              <a:sym typeface="Arial"/>
            </a:endParaRPr>
          </a:p>
        </p:txBody>
      </p:sp>
      <p:sp>
        <p:nvSpPr>
          <p:cNvPr id="12" name="Footer Placeholder 11">
            <a:extLst>
              <a:ext uri="{FF2B5EF4-FFF2-40B4-BE49-F238E27FC236}">
                <a16:creationId xmlns:a16="http://schemas.microsoft.com/office/drawing/2014/main" id="{170B2709-1643-B01A-4A2A-FEDC2C0C2C87}"/>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DFS, disease-free survival; HR, hazard ratio.</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B11E5E8E-4DEC-80A6-C2BC-7BE2B4958DE1}"/>
              </a:ext>
            </a:extLst>
          </p:cNvPr>
          <p:cNvSpPr/>
          <p:nvPr/>
        </p:nvSpPr>
        <p:spPr>
          <a:xfrm>
            <a:off x="1581150" y="1500126"/>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7" name="Rectangle 136">
            <a:extLst>
              <a:ext uri="{FF2B5EF4-FFF2-40B4-BE49-F238E27FC236}">
                <a16:creationId xmlns:a16="http://schemas.microsoft.com/office/drawing/2014/main" id="{18DB2AA2-4073-F6FB-2F9D-A631D2E7494C}"/>
              </a:ext>
            </a:extLst>
          </p:cNvPr>
          <p:cNvSpPr/>
          <p:nvPr/>
        </p:nvSpPr>
        <p:spPr>
          <a:xfrm>
            <a:off x="1581150" y="2522475"/>
            <a:ext cx="8801100" cy="457200"/>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8" name="Rectangle 137">
            <a:extLst>
              <a:ext uri="{FF2B5EF4-FFF2-40B4-BE49-F238E27FC236}">
                <a16:creationId xmlns:a16="http://schemas.microsoft.com/office/drawing/2014/main" id="{A93D44FE-C474-0124-8435-5CEB48719E52}"/>
              </a:ext>
            </a:extLst>
          </p:cNvPr>
          <p:cNvSpPr/>
          <p:nvPr/>
        </p:nvSpPr>
        <p:spPr>
          <a:xfrm>
            <a:off x="1581150" y="3500374"/>
            <a:ext cx="8801100" cy="6381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9" name="Rectangle 138">
            <a:extLst>
              <a:ext uri="{FF2B5EF4-FFF2-40B4-BE49-F238E27FC236}">
                <a16:creationId xmlns:a16="http://schemas.microsoft.com/office/drawing/2014/main" id="{92898706-82F2-F679-0B86-6F494B08503A}"/>
              </a:ext>
            </a:extLst>
          </p:cNvPr>
          <p:cNvSpPr/>
          <p:nvPr/>
        </p:nvSpPr>
        <p:spPr>
          <a:xfrm>
            <a:off x="1581150" y="4789425"/>
            <a:ext cx="8801100" cy="663575"/>
          </a:xfrm>
          <a:prstGeom prst="rect">
            <a:avLst/>
          </a:prstGeom>
          <a:solidFill>
            <a:srgbClr val="5885F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graphicFrame>
        <p:nvGraphicFramePr>
          <p:cNvPr id="135" name="Chart 134">
            <a:extLst>
              <a:ext uri="{FF2B5EF4-FFF2-40B4-BE49-F238E27FC236}">
                <a16:creationId xmlns:a16="http://schemas.microsoft.com/office/drawing/2014/main" id="{A7256B06-A650-4B5A-54A2-A0C64D79DC19}"/>
              </a:ext>
            </a:extLst>
          </p:cNvPr>
          <p:cNvGraphicFramePr>
            <a:graphicFrameLocks/>
          </p:cNvGraphicFramePr>
          <p:nvPr>
            <p:extLst>
              <p:ext uri="{D42A27DB-BD31-4B8C-83A1-F6EECF244321}">
                <p14:modId xmlns:p14="http://schemas.microsoft.com/office/powerpoint/2010/main" val="3991980973"/>
              </p:ext>
            </p:extLst>
          </p:nvPr>
        </p:nvGraphicFramePr>
        <p:xfrm>
          <a:off x="5365748" y="5068823"/>
          <a:ext cx="3200403" cy="7810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B4EDA1F-46DA-68E7-5EE5-F41ED736648F}"/>
              </a:ext>
            </a:extLst>
          </p:cNvPr>
          <p:cNvSpPr txBox="1"/>
          <p:nvPr/>
        </p:nvSpPr>
        <p:spPr>
          <a:xfrm>
            <a:off x="6039539" y="5931550"/>
            <a:ext cx="1247136" cy="205121"/>
          </a:xfrm>
          <a:prstGeom prst="rect">
            <a:avLst/>
          </a:prstGeom>
          <a:noFill/>
        </p:spPr>
        <p:txBody>
          <a:bodyPr wrap="none" lIns="0" tIns="0" rIns="0" bIns="0" rtlCol="0" anchor="ctr" anchorCtr="0">
            <a:spAutoFit/>
          </a:bodyPr>
          <a:lstStyle/>
          <a:p>
            <a:pPr algn="r"/>
            <a:r>
              <a:rPr lang="en-GB" sz="1333" b="1">
                <a:solidFill>
                  <a:srgbClr val="0070C0"/>
                </a:solidFill>
                <a:latin typeface="Arial" panose="020B0604020202020204" pitchFamily="34" charset="0"/>
                <a:cs typeface="Arial" panose="020B0604020202020204" pitchFamily="34" charset="0"/>
              </a:rPr>
              <a:t>Alectinib better</a:t>
            </a:r>
          </a:p>
        </p:txBody>
      </p:sp>
      <p:sp>
        <p:nvSpPr>
          <p:cNvPr id="6" name="TextBox 5">
            <a:extLst>
              <a:ext uri="{FF2B5EF4-FFF2-40B4-BE49-F238E27FC236}">
                <a16:creationId xmlns:a16="http://schemas.microsoft.com/office/drawing/2014/main" id="{CD9CA91C-81E9-BB26-0763-5CDC21253AA0}"/>
              </a:ext>
            </a:extLst>
          </p:cNvPr>
          <p:cNvSpPr txBox="1"/>
          <p:nvPr/>
        </p:nvSpPr>
        <p:spPr>
          <a:xfrm>
            <a:off x="7659554" y="5944250"/>
            <a:ext cx="1720023" cy="205121"/>
          </a:xfrm>
          <a:prstGeom prst="rect">
            <a:avLst/>
          </a:prstGeom>
          <a:noFill/>
          <a:ln>
            <a:noFill/>
          </a:ln>
        </p:spPr>
        <p:txBody>
          <a:bodyPr wrap="none" lIns="0" tIns="0" rIns="0" bIns="0" rtlCol="0" anchor="ctr" anchorCtr="0">
            <a:spAutoFit/>
          </a:bodyPr>
          <a:lstStyle/>
          <a:p>
            <a:r>
              <a:rPr lang="en-GB" sz="1333" b="1">
                <a:solidFill>
                  <a:schemeClr val="accent4"/>
                </a:solidFill>
                <a:latin typeface="Arial" panose="020B0604020202020204" pitchFamily="34" charset="0"/>
                <a:cs typeface="Arial" panose="020B0604020202020204" pitchFamily="34" charset="0"/>
              </a:rPr>
              <a:t>Chemotherapy better</a:t>
            </a:r>
          </a:p>
        </p:txBody>
      </p:sp>
      <p:sp>
        <p:nvSpPr>
          <p:cNvPr id="7" name="TextBox 6">
            <a:extLst>
              <a:ext uri="{FF2B5EF4-FFF2-40B4-BE49-F238E27FC236}">
                <a16:creationId xmlns:a16="http://schemas.microsoft.com/office/drawing/2014/main" id="{DD96C0AC-C63A-FAB1-8713-2B36F9369B8D}"/>
              </a:ext>
            </a:extLst>
          </p:cNvPr>
          <p:cNvSpPr txBox="1"/>
          <p:nvPr/>
        </p:nvSpPr>
        <p:spPr>
          <a:xfrm>
            <a:off x="1603151" y="994468"/>
            <a:ext cx="1280435" cy="184666"/>
          </a:xfrm>
          <a:prstGeom prst="rect">
            <a:avLst/>
          </a:prstGeom>
          <a:solidFill>
            <a:schemeClr val="bg1"/>
          </a:solidFill>
        </p:spPr>
        <p:txBody>
          <a:bodyPr wrap="square" lIns="0" tIns="0" rIns="0" bIns="0" rtlCol="0" anchor="ctr" anchorCtr="0">
            <a:spAutoFit/>
          </a:bodyPr>
          <a:lstStyle/>
          <a:p>
            <a:r>
              <a:rPr lang="en-GB" sz="1200" b="1">
                <a:solidFill>
                  <a:schemeClr val="accent1"/>
                </a:solidFill>
                <a:latin typeface="Arial" panose="020B0604020202020204" pitchFamily="34" charset="0"/>
                <a:cs typeface="Arial" panose="020B0604020202020204" pitchFamily="34" charset="0"/>
              </a:rPr>
              <a:t>Subgroup</a:t>
            </a:r>
          </a:p>
        </p:txBody>
      </p:sp>
      <p:sp>
        <p:nvSpPr>
          <p:cNvPr id="8" name="TextBox 7">
            <a:extLst>
              <a:ext uri="{FF2B5EF4-FFF2-40B4-BE49-F238E27FC236}">
                <a16:creationId xmlns:a16="http://schemas.microsoft.com/office/drawing/2014/main" id="{9BCC8110-1124-82C3-EE22-64B3CAC8BC01}"/>
              </a:ext>
            </a:extLst>
          </p:cNvPr>
          <p:cNvSpPr txBox="1"/>
          <p:nvPr/>
        </p:nvSpPr>
        <p:spPr>
          <a:xfrm>
            <a:off x="3606936" y="994468"/>
            <a:ext cx="1968123" cy="184666"/>
          </a:xfrm>
          <a:prstGeom prst="rect">
            <a:avLst/>
          </a:prstGeom>
          <a:solidFill>
            <a:schemeClr val="bg1"/>
          </a:solidFill>
        </p:spPr>
        <p:txBody>
          <a:bodyPr wrap="square" lIns="0" tIns="0" rIns="0" bIns="0" rtlCol="0" anchor="ctr" anchorCtr="0">
            <a:spAutoFit/>
          </a:bodyPr>
          <a:lstStyle/>
          <a:p>
            <a:pPr algn="ctr"/>
            <a:r>
              <a:rPr lang="en-GB" sz="1200" b="1">
                <a:solidFill>
                  <a:schemeClr val="accent1"/>
                </a:solidFill>
                <a:latin typeface="Arial" panose="020B0604020202020204" pitchFamily="34" charset="0"/>
                <a:cs typeface="Arial" panose="020B0604020202020204" pitchFamily="34" charset="0"/>
              </a:rPr>
              <a:t>No. of events / patients</a:t>
            </a:r>
          </a:p>
        </p:txBody>
      </p:sp>
      <p:sp>
        <p:nvSpPr>
          <p:cNvPr id="9" name="TextBox 8">
            <a:extLst>
              <a:ext uri="{FF2B5EF4-FFF2-40B4-BE49-F238E27FC236}">
                <a16:creationId xmlns:a16="http://schemas.microsoft.com/office/drawing/2014/main" id="{5D353A2D-A54C-CFD3-D1E3-7CF3F9B2B0BB}"/>
              </a:ext>
            </a:extLst>
          </p:cNvPr>
          <p:cNvSpPr txBox="1"/>
          <p:nvPr/>
        </p:nvSpPr>
        <p:spPr>
          <a:xfrm>
            <a:off x="7497099" y="994468"/>
            <a:ext cx="4155276" cy="184666"/>
          </a:xfrm>
          <a:prstGeom prst="rect">
            <a:avLst/>
          </a:prstGeom>
          <a:solidFill>
            <a:schemeClr val="bg1"/>
          </a:solidFill>
        </p:spPr>
        <p:txBody>
          <a:bodyPr wrap="square" lIns="0" tIns="0" rIns="0" bIns="0" rtlCol="0" anchor="ctr" anchorCtr="0">
            <a:spAutoFit/>
          </a:bodyPr>
          <a:lstStyle/>
          <a:p>
            <a:pPr algn="ctr"/>
            <a:r>
              <a:rPr lang="en-GB" sz="1200" b="1">
                <a:solidFill>
                  <a:schemeClr val="accent1"/>
                </a:solidFill>
                <a:latin typeface="Arial" panose="020B0604020202020204" pitchFamily="34" charset="0"/>
                <a:cs typeface="Arial" panose="020B0604020202020204" pitchFamily="34" charset="0"/>
              </a:rPr>
              <a:t>DFS HR (95% CI)</a:t>
            </a:r>
          </a:p>
        </p:txBody>
      </p:sp>
      <p:sp>
        <p:nvSpPr>
          <p:cNvPr id="14" name="Freeform: Shape 13">
            <a:extLst>
              <a:ext uri="{FF2B5EF4-FFF2-40B4-BE49-F238E27FC236}">
                <a16:creationId xmlns:a16="http://schemas.microsoft.com/office/drawing/2014/main" id="{31784463-D075-4188-B7FB-86C9601DF8B0}"/>
              </a:ext>
            </a:extLst>
          </p:cNvPr>
          <p:cNvSpPr/>
          <p:nvPr/>
        </p:nvSpPr>
        <p:spPr>
          <a:xfrm flipH="1">
            <a:off x="7460714" y="1215960"/>
            <a:ext cx="45719" cy="435328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9050" cap="flat">
            <a:solidFill>
              <a:schemeClr val="tx1"/>
            </a:solidFill>
            <a:prstDash val="solid"/>
            <a:miter/>
          </a:ln>
        </p:spPr>
        <p:txBody>
          <a:bodyPr rtlCol="0" anchor="ctr"/>
          <a:lstStyle/>
          <a:p>
            <a:endParaRPr lang="en-GB" sz="1400"/>
          </a:p>
        </p:txBody>
      </p:sp>
      <p:sp>
        <p:nvSpPr>
          <p:cNvPr id="15" name="Freeform: Shape 14">
            <a:extLst>
              <a:ext uri="{FF2B5EF4-FFF2-40B4-BE49-F238E27FC236}">
                <a16:creationId xmlns:a16="http://schemas.microsoft.com/office/drawing/2014/main" id="{1BD94CEC-A8D6-BC0B-891B-74FE162B311C}"/>
              </a:ext>
            </a:extLst>
          </p:cNvPr>
          <p:cNvSpPr/>
          <p:nvPr/>
        </p:nvSpPr>
        <p:spPr>
          <a:xfrm>
            <a:off x="6271179" y="1346370"/>
            <a:ext cx="0" cy="4222879"/>
          </a:xfrm>
          <a:custGeom>
            <a:avLst/>
            <a:gdLst>
              <a:gd name="connsiteX0" fmla="*/ 0 w 19443"/>
              <a:gd name="connsiteY0" fmla="*/ 0 h 4222879"/>
              <a:gd name="connsiteX1" fmla="*/ 0 w 19443"/>
              <a:gd name="connsiteY1" fmla="*/ 4222880 h 4222879"/>
            </a:gdLst>
            <a:ahLst/>
            <a:cxnLst>
              <a:cxn ang="0">
                <a:pos x="connsiteX0" y="connsiteY0"/>
              </a:cxn>
              <a:cxn ang="0">
                <a:pos x="connsiteX1" y="connsiteY1"/>
              </a:cxn>
            </a:cxnLst>
            <a:rect l="l" t="t" r="r" b="b"/>
            <a:pathLst>
              <a:path w="19443" h="4222879">
                <a:moveTo>
                  <a:pt x="0" y="0"/>
                </a:moveTo>
                <a:lnTo>
                  <a:pt x="0" y="4222880"/>
                </a:lnTo>
              </a:path>
            </a:pathLst>
          </a:custGeom>
          <a:ln w="12700" cap="flat">
            <a:solidFill>
              <a:srgbClr val="68AB6A"/>
            </a:solidFill>
            <a:prstDash val="dash"/>
            <a:miter/>
          </a:ln>
        </p:spPr>
        <p:txBody>
          <a:bodyPr rtlCol="0" anchor="ctr"/>
          <a:lstStyle/>
          <a:p>
            <a:endParaRPr lang="en-GB" sz="1400"/>
          </a:p>
        </p:txBody>
      </p:sp>
      <p:grpSp>
        <p:nvGrpSpPr>
          <p:cNvPr id="16" name="Group 15">
            <a:extLst>
              <a:ext uri="{FF2B5EF4-FFF2-40B4-BE49-F238E27FC236}">
                <a16:creationId xmlns:a16="http://schemas.microsoft.com/office/drawing/2014/main" id="{7CC3AFFD-CFBF-08B7-DFFF-F5D0918A1923}"/>
              </a:ext>
            </a:extLst>
          </p:cNvPr>
          <p:cNvGrpSpPr/>
          <p:nvPr/>
        </p:nvGrpSpPr>
        <p:grpSpPr>
          <a:xfrm>
            <a:off x="5576770" y="5565088"/>
            <a:ext cx="2845972" cy="76233"/>
            <a:chOff x="5433063" y="5771890"/>
            <a:chExt cx="2845971" cy="39838"/>
          </a:xfrm>
        </p:grpSpPr>
        <p:sp>
          <p:nvSpPr>
            <p:cNvPr id="17" name="Freeform: Shape 16">
              <a:extLst>
                <a:ext uri="{FF2B5EF4-FFF2-40B4-BE49-F238E27FC236}">
                  <a16:creationId xmlns:a16="http://schemas.microsoft.com/office/drawing/2014/main" id="{F3100BA7-8973-4F5C-DBA3-BECC600B8902}"/>
                </a:ext>
              </a:extLst>
            </p:cNvPr>
            <p:cNvSpPr/>
            <p:nvPr/>
          </p:nvSpPr>
          <p:spPr>
            <a:xfrm>
              <a:off x="5433063"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18" name="Freeform: Shape 17">
              <a:extLst>
                <a:ext uri="{FF2B5EF4-FFF2-40B4-BE49-F238E27FC236}">
                  <a16:creationId xmlns:a16="http://schemas.microsoft.com/office/drawing/2014/main" id="{841127B7-D832-7F7A-CE62-4A3A6B2E2AC8}"/>
                </a:ext>
              </a:extLst>
            </p:cNvPr>
            <p:cNvSpPr/>
            <p:nvPr/>
          </p:nvSpPr>
          <p:spPr>
            <a:xfrm>
              <a:off x="6350986"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19" name="Freeform: Shape 18">
              <a:extLst>
                <a:ext uri="{FF2B5EF4-FFF2-40B4-BE49-F238E27FC236}">
                  <a16:creationId xmlns:a16="http://schemas.microsoft.com/office/drawing/2014/main" id="{FEBC10DA-08A3-80D0-7001-87E0885C8525}"/>
                </a:ext>
              </a:extLst>
            </p:cNvPr>
            <p:cNvSpPr/>
            <p:nvPr/>
          </p:nvSpPr>
          <p:spPr>
            <a:xfrm>
              <a:off x="7361458" y="5774102"/>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sp>
          <p:nvSpPr>
            <p:cNvPr id="20" name="Freeform: Shape 19">
              <a:extLst>
                <a:ext uri="{FF2B5EF4-FFF2-40B4-BE49-F238E27FC236}">
                  <a16:creationId xmlns:a16="http://schemas.microsoft.com/office/drawing/2014/main" id="{02CD8B49-3686-6445-51AC-202E271CA6D4}"/>
                </a:ext>
              </a:extLst>
            </p:cNvPr>
            <p:cNvSpPr/>
            <p:nvPr/>
          </p:nvSpPr>
          <p:spPr>
            <a:xfrm>
              <a:off x="8279034" y="5771890"/>
              <a:ext cx="0" cy="37626"/>
            </a:xfrm>
            <a:custGeom>
              <a:avLst/>
              <a:gdLst>
                <a:gd name="connsiteX0" fmla="*/ 0 w 19443"/>
                <a:gd name="connsiteY0" fmla="*/ 0 h 37626"/>
                <a:gd name="connsiteX1" fmla="*/ 0 w 19443"/>
                <a:gd name="connsiteY1" fmla="*/ 37626 h 37626"/>
              </a:gdLst>
              <a:ahLst/>
              <a:cxnLst>
                <a:cxn ang="0">
                  <a:pos x="connsiteX0" y="connsiteY0"/>
                </a:cxn>
                <a:cxn ang="0">
                  <a:pos x="connsiteX1" y="connsiteY1"/>
                </a:cxn>
              </a:cxnLst>
              <a:rect l="l" t="t" r="r" b="b"/>
              <a:pathLst>
                <a:path w="19443" h="37626">
                  <a:moveTo>
                    <a:pt x="0" y="0"/>
                  </a:moveTo>
                  <a:lnTo>
                    <a:pt x="0" y="37626"/>
                  </a:lnTo>
                </a:path>
              </a:pathLst>
            </a:custGeom>
            <a:ln w="19424" cap="flat">
              <a:solidFill>
                <a:schemeClr val="tx1"/>
              </a:solidFill>
              <a:prstDash val="solid"/>
              <a:miter/>
            </a:ln>
          </p:spPr>
          <p:txBody>
            <a:bodyPr rtlCol="0" anchor="ctr"/>
            <a:lstStyle/>
            <a:p>
              <a:endParaRPr lang="en-GB" sz="1400"/>
            </a:p>
          </p:txBody>
        </p:sp>
      </p:grpSp>
      <p:sp>
        <p:nvSpPr>
          <p:cNvPr id="21" name="TextBox 20">
            <a:extLst>
              <a:ext uri="{FF2B5EF4-FFF2-40B4-BE49-F238E27FC236}">
                <a16:creationId xmlns:a16="http://schemas.microsoft.com/office/drawing/2014/main" id="{8EB6E451-8EC5-2BC3-74EF-BF62CA027E1B}"/>
              </a:ext>
            </a:extLst>
          </p:cNvPr>
          <p:cNvSpPr txBox="1"/>
          <p:nvPr/>
        </p:nvSpPr>
        <p:spPr>
          <a:xfrm>
            <a:off x="5488578" y="5656248"/>
            <a:ext cx="179536" cy="169277"/>
          </a:xfrm>
          <a:prstGeom prst="rect">
            <a:avLst/>
          </a:prstGeom>
          <a:noFill/>
        </p:spPr>
        <p:txBody>
          <a:bodyPr wrap="none" lIns="0" tIns="0" rIns="0" bIns="0" rtlCol="0">
            <a:spAutoFit/>
          </a:bodyPr>
          <a:lstStyle/>
          <a:p>
            <a:pPr algn="ctr"/>
            <a:r>
              <a:rPr lang="en-GB" sz="1100">
                <a:ln/>
                <a:rtl val="0"/>
              </a:rPr>
              <a:t>0.1</a:t>
            </a:r>
          </a:p>
        </p:txBody>
      </p:sp>
      <p:sp>
        <p:nvSpPr>
          <p:cNvPr id="22" name="TextBox 21">
            <a:extLst>
              <a:ext uri="{FF2B5EF4-FFF2-40B4-BE49-F238E27FC236}">
                <a16:creationId xmlns:a16="http://schemas.microsoft.com/office/drawing/2014/main" id="{465940AE-132B-7102-D3FB-5D2CF22962CC}"/>
              </a:ext>
            </a:extLst>
          </p:cNvPr>
          <p:cNvSpPr txBox="1"/>
          <p:nvPr/>
        </p:nvSpPr>
        <p:spPr>
          <a:xfrm>
            <a:off x="6406501" y="5656248"/>
            <a:ext cx="179536" cy="169277"/>
          </a:xfrm>
          <a:prstGeom prst="rect">
            <a:avLst/>
          </a:prstGeom>
          <a:noFill/>
        </p:spPr>
        <p:txBody>
          <a:bodyPr wrap="none" lIns="0" tIns="0" rIns="0" bIns="0" rtlCol="0">
            <a:spAutoFit/>
          </a:bodyPr>
          <a:lstStyle/>
          <a:p>
            <a:pPr algn="ctr"/>
            <a:r>
              <a:rPr lang="en-GB" sz="1100">
                <a:ln/>
                <a:rtl val="0"/>
              </a:rPr>
              <a:t>0.3</a:t>
            </a:r>
          </a:p>
        </p:txBody>
      </p:sp>
      <p:sp>
        <p:nvSpPr>
          <p:cNvPr id="23" name="TextBox 22">
            <a:extLst>
              <a:ext uri="{FF2B5EF4-FFF2-40B4-BE49-F238E27FC236}">
                <a16:creationId xmlns:a16="http://schemas.microsoft.com/office/drawing/2014/main" id="{8AB5D4F1-2942-F187-BAAC-2B063725308C}"/>
              </a:ext>
            </a:extLst>
          </p:cNvPr>
          <p:cNvSpPr txBox="1"/>
          <p:nvPr/>
        </p:nvSpPr>
        <p:spPr>
          <a:xfrm>
            <a:off x="7416973" y="5656248"/>
            <a:ext cx="179536" cy="169277"/>
          </a:xfrm>
          <a:prstGeom prst="rect">
            <a:avLst/>
          </a:prstGeom>
          <a:noFill/>
        </p:spPr>
        <p:txBody>
          <a:bodyPr wrap="none" lIns="0" tIns="0" rIns="0" bIns="0" rtlCol="0">
            <a:spAutoFit/>
          </a:bodyPr>
          <a:lstStyle/>
          <a:p>
            <a:pPr algn="ctr"/>
            <a:r>
              <a:rPr lang="en-GB" sz="1100">
                <a:ln/>
                <a:rtl val="0"/>
              </a:rPr>
              <a:t>1.0</a:t>
            </a:r>
          </a:p>
        </p:txBody>
      </p:sp>
      <p:sp>
        <p:nvSpPr>
          <p:cNvPr id="24" name="TextBox 23">
            <a:extLst>
              <a:ext uri="{FF2B5EF4-FFF2-40B4-BE49-F238E27FC236}">
                <a16:creationId xmlns:a16="http://schemas.microsoft.com/office/drawing/2014/main" id="{9617C459-464E-0324-898F-C2510EFE7406}"/>
              </a:ext>
            </a:extLst>
          </p:cNvPr>
          <p:cNvSpPr txBox="1"/>
          <p:nvPr/>
        </p:nvSpPr>
        <p:spPr>
          <a:xfrm>
            <a:off x="8338785" y="5656248"/>
            <a:ext cx="179536" cy="169277"/>
          </a:xfrm>
          <a:prstGeom prst="rect">
            <a:avLst/>
          </a:prstGeom>
          <a:noFill/>
        </p:spPr>
        <p:txBody>
          <a:bodyPr wrap="none" lIns="0" tIns="0" rIns="0" bIns="0" rtlCol="0">
            <a:spAutoFit/>
          </a:bodyPr>
          <a:lstStyle/>
          <a:p>
            <a:pPr algn="ctr"/>
            <a:r>
              <a:rPr lang="en-GB" sz="1100">
                <a:ln/>
                <a:rtl val="0"/>
              </a:rPr>
              <a:t>3.0</a:t>
            </a:r>
          </a:p>
        </p:txBody>
      </p:sp>
      <p:sp>
        <p:nvSpPr>
          <p:cNvPr id="25" name="TextBox 24">
            <a:extLst>
              <a:ext uri="{FF2B5EF4-FFF2-40B4-BE49-F238E27FC236}">
                <a16:creationId xmlns:a16="http://schemas.microsoft.com/office/drawing/2014/main" id="{463A8628-08BF-6C74-0050-D310575C86E5}"/>
              </a:ext>
            </a:extLst>
          </p:cNvPr>
          <p:cNvSpPr txBox="1"/>
          <p:nvPr/>
        </p:nvSpPr>
        <p:spPr>
          <a:xfrm>
            <a:off x="3127152" y="4880956"/>
            <a:ext cx="1129264"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N0</a:t>
            </a:r>
          </a:p>
          <a:p>
            <a:pPr marL="179996"/>
            <a:r>
              <a:rPr lang="en-GB" sz="1100">
                <a:latin typeface="Arial" panose="020B0604020202020204" pitchFamily="34" charset="0"/>
                <a:cs typeface="Arial" panose="020B0604020202020204" pitchFamily="34" charset="0"/>
              </a:rPr>
              <a:t>N1</a:t>
            </a:r>
          </a:p>
          <a:p>
            <a:pPr marL="179996"/>
            <a:r>
              <a:rPr lang="en-GB" sz="1100">
                <a:latin typeface="Arial" panose="020B0604020202020204" pitchFamily="34" charset="0"/>
                <a:cs typeface="Arial" panose="020B0604020202020204" pitchFamily="34" charset="0"/>
              </a:rPr>
              <a:t>N2</a:t>
            </a:r>
          </a:p>
        </p:txBody>
      </p:sp>
      <p:sp>
        <p:nvSpPr>
          <p:cNvPr id="26" name="TextBox 25">
            <a:extLst>
              <a:ext uri="{FF2B5EF4-FFF2-40B4-BE49-F238E27FC236}">
                <a16:creationId xmlns:a16="http://schemas.microsoft.com/office/drawing/2014/main" id="{2E8E7C6C-FD46-5D11-D40E-DE49C2B960A2}"/>
              </a:ext>
            </a:extLst>
          </p:cNvPr>
          <p:cNvSpPr txBox="1"/>
          <p:nvPr/>
        </p:nvSpPr>
        <p:spPr>
          <a:xfrm>
            <a:off x="4410075" y="4869002"/>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11  /   39</a:t>
            </a:r>
          </a:p>
          <a:p>
            <a:pPr algn="r"/>
            <a:r>
              <a:rPr lang="en-GB" sz="1100">
                <a:latin typeface="Arial" panose="020B0604020202020204" pitchFamily="34" charset="0"/>
                <a:cs typeface="Arial" panose="020B0604020202020204" pitchFamily="34" charset="0"/>
              </a:rPr>
              <a:t>20  /   88</a:t>
            </a:r>
          </a:p>
          <a:p>
            <a:pPr algn="r"/>
            <a:r>
              <a:rPr lang="en-GB" sz="1100">
                <a:latin typeface="Arial" panose="020B0604020202020204" pitchFamily="34" charset="0"/>
                <a:cs typeface="Arial" panose="020B0604020202020204" pitchFamily="34" charset="0"/>
              </a:rPr>
              <a:t>34  / 130</a:t>
            </a:r>
          </a:p>
        </p:txBody>
      </p:sp>
      <p:sp>
        <p:nvSpPr>
          <p:cNvPr id="27" name="TextBox 26">
            <a:extLst>
              <a:ext uri="{FF2B5EF4-FFF2-40B4-BE49-F238E27FC236}">
                <a16:creationId xmlns:a16="http://schemas.microsoft.com/office/drawing/2014/main" id="{E74E7001-B545-7F3C-00D3-B94833C3EE3C}"/>
              </a:ext>
            </a:extLst>
          </p:cNvPr>
          <p:cNvSpPr txBox="1"/>
          <p:nvPr/>
        </p:nvSpPr>
        <p:spPr>
          <a:xfrm>
            <a:off x="9089362" y="4869002"/>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0.19 (0.04–0.88)</a:t>
            </a:r>
          </a:p>
          <a:p>
            <a:pPr algn="ctr"/>
            <a:r>
              <a:rPr lang="en-GB" sz="1100">
                <a:latin typeface="Arial" panose="020B0604020202020204" pitchFamily="34" charset="0"/>
                <a:cs typeface="Arial" panose="020B0604020202020204" pitchFamily="34" charset="0"/>
              </a:rPr>
              <a:t>0.34 (0.13–0.89)</a:t>
            </a:r>
          </a:p>
          <a:p>
            <a:pPr algn="ctr"/>
            <a:r>
              <a:rPr lang="en-GB" sz="1100">
                <a:latin typeface="Arial" panose="020B0604020202020204" pitchFamily="34" charset="0"/>
                <a:cs typeface="Arial" panose="020B0604020202020204" pitchFamily="34" charset="0"/>
              </a:rPr>
              <a:t>0.21 (0.09–0.47)</a:t>
            </a:r>
          </a:p>
        </p:txBody>
      </p:sp>
      <p:sp>
        <p:nvSpPr>
          <p:cNvPr id="29" name="Freeform: Shape 28">
            <a:extLst>
              <a:ext uri="{FF2B5EF4-FFF2-40B4-BE49-F238E27FC236}">
                <a16:creationId xmlns:a16="http://schemas.microsoft.com/office/drawing/2014/main" id="{E7A546AB-F5CD-8ECE-AAB9-5FC3AF849D06}"/>
              </a:ext>
            </a:extLst>
          </p:cNvPr>
          <p:cNvSpPr/>
          <p:nvPr/>
        </p:nvSpPr>
        <p:spPr>
          <a:xfrm>
            <a:off x="5578475" y="5291352"/>
            <a:ext cx="1246171" cy="0"/>
          </a:xfrm>
          <a:custGeom>
            <a:avLst/>
            <a:gdLst>
              <a:gd name="connsiteX0" fmla="*/ 1206073 w 1206073"/>
              <a:gd name="connsiteY0" fmla="*/ 0 h 13248"/>
              <a:gd name="connsiteX1" fmla="*/ 0 w 1206073"/>
              <a:gd name="connsiteY1" fmla="*/ 0 h 13248"/>
            </a:gdLst>
            <a:ahLst/>
            <a:cxnLst>
              <a:cxn ang="0">
                <a:pos x="connsiteX0" y="connsiteY0"/>
              </a:cxn>
              <a:cxn ang="0">
                <a:pos x="connsiteX1" y="connsiteY1"/>
              </a:cxn>
            </a:cxnLst>
            <a:rect l="l" t="t" r="r" b="b"/>
            <a:pathLst>
              <a:path w="1206073" h="13248">
                <a:moveTo>
                  <a:pt x="1206073"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30" name="Freeform: Shape 29">
            <a:extLst>
              <a:ext uri="{FF2B5EF4-FFF2-40B4-BE49-F238E27FC236}">
                <a16:creationId xmlns:a16="http://schemas.microsoft.com/office/drawing/2014/main" id="{CD30CE22-87B8-CBE9-E9B9-AB5D6D48928F}"/>
              </a:ext>
            </a:extLst>
          </p:cNvPr>
          <p:cNvSpPr/>
          <p:nvPr/>
        </p:nvSpPr>
        <p:spPr>
          <a:xfrm>
            <a:off x="6824645" y="5253991"/>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31" name="Freeform: Shape 30">
            <a:extLst>
              <a:ext uri="{FF2B5EF4-FFF2-40B4-BE49-F238E27FC236}">
                <a16:creationId xmlns:a16="http://schemas.microsoft.com/office/drawing/2014/main" id="{8298E9DC-A4EC-8800-EAA5-3FEDC670DBF4}"/>
              </a:ext>
            </a:extLst>
          </p:cNvPr>
          <p:cNvSpPr/>
          <p:nvPr/>
        </p:nvSpPr>
        <p:spPr>
          <a:xfrm>
            <a:off x="6080921" y="5244552"/>
            <a:ext cx="97435" cy="93600"/>
          </a:xfrm>
          <a:custGeom>
            <a:avLst/>
            <a:gdLst>
              <a:gd name="connsiteX0" fmla="*/ 0 w 94300"/>
              <a:gd name="connsiteY0" fmla="*/ 0 h 64918"/>
              <a:gd name="connsiteX1" fmla="*/ 94300 w 94300"/>
              <a:gd name="connsiteY1" fmla="*/ 0 h 64918"/>
              <a:gd name="connsiteX2" fmla="*/ 94300 w 94300"/>
              <a:gd name="connsiteY2" fmla="*/ 64918 h 64918"/>
              <a:gd name="connsiteX3" fmla="*/ 0 w 94300"/>
              <a:gd name="connsiteY3" fmla="*/ 64918 h 64918"/>
            </a:gdLst>
            <a:ahLst/>
            <a:cxnLst>
              <a:cxn ang="0">
                <a:pos x="connsiteX0" y="connsiteY0"/>
              </a:cxn>
              <a:cxn ang="0">
                <a:pos x="connsiteX1" y="connsiteY1"/>
              </a:cxn>
              <a:cxn ang="0">
                <a:pos x="connsiteX2" y="connsiteY2"/>
              </a:cxn>
              <a:cxn ang="0">
                <a:pos x="connsiteX3" y="connsiteY3"/>
              </a:cxn>
            </a:cxnLst>
            <a:rect l="l" t="t" r="r" b="b"/>
            <a:pathLst>
              <a:path w="94300" h="64918">
                <a:moveTo>
                  <a:pt x="0" y="0"/>
                </a:moveTo>
                <a:lnTo>
                  <a:pt x="94300" y="0"/>
                </a:lnTo>
                <a:lnTo>
                  <a:pt x="94300" y="64918"/>
                </a:lnTo>
                <a:lnTo>
                  <a:pt x="0" y="64918"/>
                </a:lnTo>
                <a:close/>
              </a:path>
            </a:pathLst>
          </a:custGeom>
          <a:solidFill>
            <a:schemeClr val="tx1"/>
          </a:solidFill>
          <a:ln w="0" cap="flat">
            <a:noFill/>
            <a:prstDash val="solid"/>
            <a:miter/>
          </a:ln>
        </p:spPr>
        <p:txBody>
          <a:bodyPr rtlCol="0" anchor="ctr"/>
          <a:lstStyle/>
          <a:p>
            <a:endParaRPr lang="en-GB" sz="1400"/>
          </a:p>
        </p:txBody>
      </p:sp>
      <p:grpSp>
        <p:nvGrpSpPr>
          <p:cNvPr id="32" name="Group 31">
            <a:extLst>
              <a:ext uri="{FF2B5EF4-FFF2-40B4-BE49-F238E27FC236}">
                <a16:creationId xmlns:a16="http://schemas.microsoft.com/office/drawing/2014/main" id="{A4FE98C2-523B-5FD0-68A0-20F3087FE9F0}"/>
              </a:ext>
            </a:extLst>
          </p:cNvPr>
          <p:cNvGrpSpPr/>
          <p:nvPr/>
        </p:nvGrpSpPr>
        <p:grpSpPr>
          <a:xfrm>
            <a:off x="5756815" y="5084738"/>
            <a:ext cx="1641348" cy="88919"/>
            <a:chOff x="5613109" y="5306422"/>
            <a:chExt cx="1641348" cy="88919"/>
          </a:xfrm>
          <a:solidFill>
            <a:schemeClr val="tx1"/>
          </a:solidFill>
        </p:grpSpPr>
        <p:sp>
          <p:nvSpPr>
            <p:cNvPr id="33" name="Freeform: Shape 32">
              <a:extLst>
                <a:ext uri="{FF2B5EF4-FFF2-40B4-BE49-F238E27FC236}">
                  <a16:creationId xmlns:a16="http://schemas.microsoft.com/office/drawing/2014/main" id="{F943588C-CCAB-96B6-36D8-9E303C7E0C41}"/>
                </a:ext>
              </a:extLst>
            </p:cNvPr>
            <p:cNvSpPr/>
            <p:nvPr/>
          </p:nvSpPr>
          <p:spPr>
            <a:xfrm flipV="1">
              <a:off x="5613109" y="5306422"/>
              <a:ext cx="1641347" cy="45719"/>
            </a:xfrm>
            <a:custGeom>
              <a:avLst/>
              <a:gdLst>
                <a:gd name="connsiteX0" fmla="*/ 1615940 w 1615939"/>
                <a:gd name="connsiteY0" fmla="*/ 0 h 13248"/>
                <a:gd name="connsiteX1" fmla="*/ 0 w 1615939"/>
                <a:gd name="connsiteY1" fmla="*/ 0 h 13248"/>
              </a:gdLst>
              <a:ahLst/>
              <a:cxnLst>
                <a:cxn ang="0">
                  <a:pos x="connsiteX0" y="connsiteY0"/>
                </a:cxn>
                <a:cxn ang="0">
                  <a:pos x="connsiteX1" y="connsiteY1"/>
                </a:cxn>
              </a:cxnLst>
              <a:rect l="l" t="t" r="r" b="b"/>
              <a:pathLst>
                <a:path w="1615939" h="13248">
                  <a:moveTo>
                    <a:pt x="1615940" y="0"/>
                  </a:moveTo>
                  <a:lnTo>
                    <a:pt x="0" y="0"/>
                  </a:lnTo>
                </a:path>
              </a:pathLst>
            </a:custGeom>
            <a:grpFill/>
            <a:ln w="19424" cap="flat">
              <a:solidFill>
                <a:schemeClr val="tx1"/>
              </a:solidFill>
              <a:prstDash val="solid"/>
              <a:miter/>
            </a:ln>
          </p:spPr>
          <p:txBody>
            <a:bodyPr rtlCol="0" anchor="ctr"/>
            <a:lstStyle/>
            <a:p>
              <a:endParaRPr lang="en-GB" sz="1400"/>
            </a:p>
          </p:txBody>
        </p:sp>
        <p:sp>
          <p:nvSpPr>
            <p:cNvPr id="34" name="Freeform: Shape 33">
              <a:extLst>
                <a:ext uri="{FF2B5EF4-FFF2-40B4-BE49-F238E27FC236}">
                  <a16:creationId xmlns:a16="http://schemas.microsoft.com/office/drawing/2014/main" id="{9A51AFDF-067B-A67F-A825-465AECF2B973}"/>
                </a:ext>
              </a:extLst>
            </p:cNvPr>
            <p:cNvSpPr/>
            <p:nvPr/>
          </p:nvSpPr>
          <p:spPr>
            <a:xfrm>
              <a:off x="7254457"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35" name="Freeform: Shape 34">
              <a:extLst>
                <a:ext uri="{FF2B5EF4-FFF2-40B4-BE49-F238E27FC236}">
                  <a16:creationId xmlns:a16="http://schemas.microsoft.com/office/drawing/2014/main" id="{FD4416F7-7EE5-EF4B-60D7-1A3018540F87}"/>
                </a:ext>
              </a:extLst>
            </p:cNvPr>
            <p:cNvSpPr/>
            <p:nvPr/>
          </p:nvSpPr>
          <p:spPr>
            <a:xfrm>
              <a:off x="5613109" y="5314780"/>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36" name="Freeform: Shape 35">
              <a:extLst>
                <a:ext uri="{FF2B5EF4-FFF2-40B4-BE49-F238E27FC236}">
                  <a16:creationId xmlns:a16="http://schemas.microsoft.com/office/drawing/2014/main" id="{5E469D49-69E3-7081-C280-3480D9FC7574}"/>
                </a:ext>
              </a:extLst>
            </p:cNvPr>
            <p:cNvSpPr/>
            <p:nvPr/>
          </p:nvSpPr>
          <p:spPr>
            <a:xfrm>
              <a:off x="6369457" y="5308941"/>
              <a:ext cx="85162" cy="86400"/>
            </a:xfrm>
            <a:custGeom>
              <a:avLst/>
              <a:gdLst>
                <a:gd name="connsiteX0" fmla="*/ 0 w 85162"/>
                <a:gd name="connsiteY0" fmla="*/ 0 h 58691"/>
                <a:gd name="connsiteX1" fmla="*/ 85162 w 85162"/>
                <a:gd name="connsiteY1" fmla="*/ 0 h 58691"/>
                <a:gd name="connsiteX2" fmla="*/ 85162 w 85162"/>
                <a:gd name="connsiteY2" fmla="*/ 58691 h 58691"/>
                <a:gd name="connsiteX3" fmla="*/ 0 w 85162"/>
                <a:gd name="connsiteY3" fmla="*/ 58691 h 58691"/>
              </a:gdLst>
              <a:ahLst/>
              <a:cxnLst>
                <a:cxn ang="0">
                  <a:pos x="connsiteX0" y="connsiteY0"/>
                </a:cxn>
                <a:cxn ang="0">
                  <a:pos x="connsiteX1" y="connsiteY1"/>
                </a:cxn>
                <a:cxn ang="0">
                  <a:pos x="connsiteX2" y="connsiteY2"/>
                </a:cxn>
                <a:cxn ang="0">
                  <a:pos x="connsiteX3" y="connsiteY3"/>
                </a:cxn>
              </a:cxnLst>
              <a:rect l="l" t="t" r="r" b="b"/>
              <a:pathLst>
                <a:path w="85162" h="58691">
                  <a:moveTo>
                    <a:pt x="0" y="0"/>
                  </a:moveTo>
                  <a:lnTo>
                    <a:pt x="85162" y="0"/>
                  </a:lnTo>
                  <a:lnTo>
                    <a:pt x="85162" y="58691"/>
                  </a:lnTo>
                  <a:lnTo>
                    <a:pt x="0" y="58691"/>
                  </a:lnTo>
                  <a:close/>
                </a:path>
              </a:pathLst>
            </a:custGeom>
            <a:grpFill/>
            <a:ln w="0" cap="flat">
              <a:noFill/>
              <a:prstDash val="solid"/>
              <a:miter/>
            </a:ln>
          </p:spPr>
          <p:txBody>
            <a:bodyPr rtlCol="0" anchor="ctr"/>
            <a:lstStyle/>
            <a:p>
              <a:endParaRPr lang="en-GB" sz="1400"/>
            </a:p>
          </p:txBody>
        </p:sp>
      </p:grpSp>
      <p:sp>
        <p:nvSpPr>
          <p:cNvPr id="38" name="Freeform: Shape 37">
            <a:extLst>
              <a:ext uri="{FF2B5EF4-FFF2-40B4-BE49-F238E27FC236}">
                <a16:creationId xmlns:a16="http://schemas.microsoft.com/office/drawing/2014/main" id="{966A6849-82E1-64E2-E4B4-015EC60C6B5F}"/>
              </a:ext>
            </a:extLst>
          </p:cNvPr>
          <p:cNvSpPr/>
          <p:nvPr/>
        </p:nvSpPr>
        <p:spPr>
          <a:xfrm>
            <a:off x="5578475" y="4955245"/>
            <a:ext cx="1810667" cy="45719"/>
          </a:xfrm>
          <a:custGeom>
            <a:avLst/>
            <a:gdLst>
              <a:gd name="connsiteX0" fmla="*/ 1788208 w 1788208"/>
              <a:gd name="connsiteY0" fmla="*/ 0 h 13248"/>
              <a:gd name="connsiteX1" fmla="*/ 0 w 1788208"/>
              <a:gd name="connsiteY1" fmla="*/ 0 h 13248"/>
            </a:gdLst>
            <a:ahLst/>
            <a:cxnLst>
              <a:cxn ang="0">
                <a:pos x="connsiteX0" y="connsiteY0"/>
              </a:cxn>
              <a:cxn ang="0">
                <a:pos x="connsiteX1" y="connsiteY1"/>
              </a:cxn>
            </a:cxnLst>
            <a:rect l="l" t="t" r="r" b="b"/>
            <a:pathLst>
              <a:path w="1788208" h="13248">
                <a:moveTo>
                  <a:pt x="1788208"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39" name="Freeform: Shape 38">
            <a:extLst>
              <a:ext uri="{FF2B5EF4-FFF2-40B4-BE49-F238E27FC236}">
                <a16:creationId xmlns:a16="http://schemas.microsoft.com/office/drawing/2014/main" id="{C6581379-7A28-D67B-324B-8589E02E0C9B}"/>
              </a:ext>
            </a:extLst>
          </p:cNvPr>
          <p:cNvSpPr/>
          <p:nvPr/>
        </p:nvSpPr>
        <p:spPr>
          <a:xfrm>
            <a:off x="7389144" y="4917951"/>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40" name="Freeform: Shape 39">
            <a:extLst>
              <a:ext uri="{FF2B5EF4-FFF2-40B4-BE49-F238E27FC236}">
                <a16:creationId xmlns:a16="http://schemas.microsoft.com/office/drawing/2014/main" id="{8D7BF179-C8A4-6938-378C-799F55BC26C9}"/>
              </a:ext>
            </a:extLst>
          </p:cNvPr>
          <p:cNvSpPr/>
          <p:nvPr/>
        </p:nvSpPr>
        <p:spPr>
          <a:xfrm>
            <a:off x="6046411" y="4921046"/>
            <a:ext cx="67316" cy="68400"/>
          </a:xfrm>
          <a:custGeom>
            <a:avLst/>
            <a:gdLst>
              <a:gd name="connsiteX0" fmla="*/ 0 w 67662"/>
              <a:gd name="connsiteY0" fmla="*/ 0 h 46635"/>
              <a:gd name="connsiteX1" fmla="*/ 67663 w 67662"/>
              <a:gd name="connsiteY1" fmla="*/ 0 h 46635"/>
              <a:gd name="connsiteX2" fmla="*/ 67663 w 67662"/>
              <a:gd name="connsiteY2" fmla="*/ 46635 h 46635"/>
              <a:gd name="connsiteX3" fmla="*/ 0 w 67662"/>
              <a:gd name="connsiteY3" fmla="*/ 46635 h 46635"/>
            </a:gdLst>
            <a:ahLst/>
            <a:cxnLst>
              <a:cxn ang="0">
                <a:pos x="connsiteX0" y="connsiteY0"/>
              </a:cxn>
              <a:cxn ang="0">
                <a:pos x="connsiteX1" y="connsiteY1"/>
              </a:cxn>
              <a:cxn ang="0">
                <a:pos x="connsiteX2" y="connsiteY2"/>
              </a:cxn>
              <a:cxn ang="0">
                <a:pos x="connsiteX3" y="connsiteY3"/>
              </a:cxn>
            </a:cxnLst>
            <a:rect l="l" t="t" r="r" b="b"/>
            <a:pathLst>
              <a:path w="67662" h="46635">
                <a:moveTo>
                  <a:pt x="0" y="0"/>
                </a:moveTo>
                <a:lnTo>
                  <a:pt x="67663" y="0"/>
                </a:lnTo>
                <a:lnTo>
                  <a:pt x="67663" y="46635"/>
                </a:lnTo>
                <a:lnTo>
                  <a:pt x="0" y="46635"/>
                </a:lnTo>
                <a:close/>
              </a:path>
            </a:pathLst>
          </a:custGeom>
          <a:solidFill>
            <a:schemeClr val="tx1"/>
          </a:solidFill>
          <a:ln w="0" cap="flat">
            <a:noFill/>
            <a:prstDash val="solid"/>
            <a:miter/>
          </a:ln>
        </p:spPr>
        <p:txBody>
          <a:bodyPr rtlCol="0" anchor="ctr"/>
          <a:lstStyle/>
          <a:p>
            <a:endParaRPr lang="en-GB" sz="1400"/>
          </a:p>
        </p:txBody>
      </p:sp>
      <p:sp>
        <p:nvSpPr>
          <p:cNvPr id="41" name="TextBox 40">
            <a:extLst>
              <a:ext uri="{FF2B5EF4-FFF2-40B4-BE49-F238E27FC236}">
                <a16:creationId xmlns:a16="http://schemas.microsoft.com/office/drawing/2014/main" id="{06850DA0-3E41-E091-96DF-786C691294D0}"/>
              </a:ext>
            </a:extLst>
          </p:cNvPr>
          <p:cNvSpPr txBox="1"/>
          <p:nvPr/>
        </p:nvSpPr>
        <p:spPr>
          <a:xfrm>
            <a:off x="3127153" y="4215484"/>
            <a:ext cx="1214465"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Stage IB</a:t>
            </a:r>
          </a:p>
          <a:p>
            <a:pPr marL="179996"/>
            <a:r>
              <a:rPr lang="en-GB" sz="1100">
                <a:latin typeface="Arial" panose="020B0604020202020204" pitchFamily="34" charset="0"/>
                <a:cs typeface="Arial" panose="020B0604020202020204" pitchFamily="34" charset="0"/>
              </a:rPr>
              <a:t>Stage II</a:t>
            </a:r>
          </a:p>
          <a:p>
            <a:pPr marL="179996"/>
            <a:r>
              <a:rPr lang="en-GB" sz="1100">
                <a:latin typeface="Arial" panose="020B0604020202020204" pitchFamily="34" charset="0"/>
                <a:cs typeface="Arial" panose="020B0604020202020204" pitchFamily="34" charset="0"/>
              </a:rPr>
              <a:t>Stage IIIA</a:t>
            </a:r>
          </a:p>
        </p:txBody>
      </p:sp>
      <p:sp>
        <p:nvSpPr>
          <p:cNvPr id="42" name="TextBox 41">
            <a:extLst>
              <a:ext uri="{FF2B5EF4-FFF2-40B4-BE49-F238E27FC236}">
                <a16:creationId xmlns:a16="http://schemas.microsoft.com/office/drawing/2014/main" id="{FD594861-E3FB-42C0-CE53-7978814EF3CD}"/>
              </a:ext>
            </a:extLst>
          </p:cNvPr>
          <p:cNvSpPr txBox="1"/>
          <p:nvPr/>
        </p:nvSpPr>
        <p:spPr>
          <a:xfrm>
            <a:off x="4410075" y="4203530"/>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6    /   26</a:t>
            </a:r>
          </a:p>
          <a:p>
            <a:pPr algn="r"/>
            <a:r>
              <a:rPr lang="en-GB" sz="1100">
                <a:latin typeface="Arial" panose="020B0604020202020204" pitchFamily="34" charset="0"/>
                <a:cs typeface="Arial" panose="020B0604020202020204" pitchFamily="34" charset="0"/>
              </a:rPr>
              <a:t>22  /   92</a:t>
            </a:r>
          </a:p>
          <a:p>
            <a:pPr algn="r"/>
            <a:r>
              <a:rPr lang="en-GB" sz="1100">
                <a:latin typeface="Arial" panose="020B0604020202020204" pitchFamily="34" charset="0"/>
                <a:cs typeface="Arial" panose="020B0604020202020204" pitchFamily="34" charset="0"/>
              </a:rPr>
              <a:t>37  / 139</a:t>
            </a:r>
          </a:p>
        </p:txBody>
      </p:sp>
      <p:sp>
        <p:nvSpPr>
          <p:cNvPr id="43" name="TextBox 42">
            <a:extLst>
              <a:ext uri="{FF2B5EF4-FFF2-40B4-BE49-F238E27FC236}">
                <a16:creationId xmlns:a16="http://schemas.microsoft.com/office/drawing/2014/main" id="{8A405E6C-8186-C5D8-91FE-036ACF1865D2}"/>
              </a:ext>
            </a:extLst>
          </p:cNvPr>
          <p:cNvSpPr txBox="1"/>
          <p:nvPr/>
        </p:nvSpPr>
        <p:spPr>
          <a:xfrm>
            <a:off x="9089362" y="4203530"/>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0.21 (0.02–1.84)</a:t>
            </a:r>
          </a:p>
          <a:p>
            <a:pPr algn="ctr"/>
            <a:r>
              <a:rPr lang="en-GB" sz="1100">
                <a:latin typeface="Arial" panose="020B0604020202020204" pitchFamily="34" charset="0"/>
                <a:cs typeface="Arial" panose="020B0604020202020204" pitchFamily="34" charset="0"/>
              </a:rPr>
              <a:t>0.24 (0.09–0.65)</a:t>
            </a:r>
          </a:p>
          <a:p>
            <a:pPr algn="ctr"/>
            <a:r>
              <a:rPr lang="en-GB" sz="1100">
                <a:latin typeface="Arial" panose="020B0604020202020204" pitchFamily="34" charset="0"/>
                <a:cs typeface="Arial" panose="020B0604020202020204" pitchFamily="34" charset="0"/>
              </a:rPr>
              <a:t>0.25 (0.12–0.53)</a:t>
            </a:r>
          </a:p>
        </p:txBody>
      </p:sp>
      <p:grpSp>
        <p:nvGrpSpPr>
          <p:cNvPr id="44" name="Group 43">
            <a:extLst>
              <a:ext uri="{FF2B5EF4-FFF2-40B4-BE49-F238E27FC236}">
                <a16:creationId xmlns:a16="http://schemas.microsoft.com/office/drawing/2014/main" id="{BA5854AA-CA40-2A0D-C1F0-DDF8DCA429F9}"/>
              </a:ext>
            </a:extLst>
          </p:cNvPr>
          <p:cNvGrpSpPr/>
          <p:nvPr/>
        </p:nvGrpSpPr>
        <p:grpSpPr>
          <a:xfrm>
            <a:off x="5655903" y="4578631"/>
            <a:ext cx="1312296" cy="104400"/>
            <a:chOff x="5512198" y="4831989"/>
            <a:chExt cx="1312296" cy="104400"/>
          </a:xfrm>
          <a:solidFill>
            <a:schemeClr val="tx1"/>
          </a:solidFill>
        </p:grpSpPr>
        <p:sp>
          <p:nvSpPr>
            <p:cNvPr id="45" name="Freeform: Shape 44">
              <a:extLst>
                <a:ext uri="{FF2B5EF4-FFF2-40B4-BE49-F238E27FC236}">
                  <a16:creationId xmlns:a16="http://schemas.microsoft.com/office/drawing/2014/main" id="{9A9FD9E5-8E62-B8C3-96E8-94F50C2BC6A0}"/>
                </a:ext>
              </a:extLst>
            </p:cNvPr>
            <p:cNvSpPr/>
            <p:nvPr/>
          </p:nvSpPr>
          <p:spPr>
            <a:xfrm flipV="1">
              <a:off x="5512198" y="4838470"/>
              <a:ext cx="1312296" cy="45719"/>
            </a:xfrm>
            <a:custGeom>
              <a:avLst/>
              <a:gdLst>
                <a:gd name="connsiteX0" fmla="*/ 1280541 w 1280541"/>
                <a:gd name="connsiteY0" fmla="*/ 0 h 13248"/>
                <a:gd name="connsiteX1" fmla="*/ 0 w 1280541"/>
                <a:gd name="connsiteY1" fmla="*/ 0 h 13248"/>
              </a:gdLst>
              <a:ahLst/>
              <a:cxnLst>
                <a:cxn ang="0">
                  <a:pos x="connsiteX0" y="connsiteY0"/>
                </a:cxn>
                <a:cxn ang="0">
                  <a:pos x="connsiteX1" y="connsiteY1"/>
                </a:cxn>
              </a:cxnLst>
              <a:rect l="l" t="t" r="r" b="b"/>
              <a:pathLst>
                <a:path w="1280541" h="13248">
                  <a:moveTo>
                    <a:pt x="1280541" y="0"/>
                  </a:moveTo>
                  <a:lnTo>
                    <a:pt x="0" y="0"/>
                  </a:lnTo>
                </a:path>
              </a:pathLst>
            </a:custGeom>
            <a:grpFill/>
            <a:ln w="19424" cap="flat">
              <a:solidFill>
                <a:schemeClr val="tx1"/>
              </a:solidFill>
              <a:prstDash val="solid"/>
              <a:miter/>
            </a:ln>
          </p:spPr>
          <p:txBody>
            <a:bodyPr rtlCol="0" anchor="ctr"/>
            <a:lstStyle/>
            <a:p>
              <a:endParaRPr lang="en-GB" sz="1400"/>
            </a:p>
          </p:txBody>
        </p:sp>
        <p:sp>
          <p:nvSpPr>
            <p:cNvPr id="46" name="Freeform: Shape 45">
              <a:extLst>
                <a:ext uri="{FF2B5EF4-FFF2-40B4-BE49-F238E27FC236}">
                  <a16:creationId xmlns:a16="http://schemas.microsoft.com/office/drawing/2014/main" id="{5CBB2DB4-2059-C796-A6B8-0338D1081025}"/>
                </a:ext>
              </a:extLst>
            </p:cNvPr>
            <p:cNvSpPr/>
            <p:nvPr/>
          </p:nvSpPr>
          <p:spPr>
            <a:xfrm>
              <a:off x="6824494"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47" name="Freeform: Shape 46">
              <a:extLst>
                <a:ext uri="{FF2B5EF4-FFF2-40B4-BE49-F238E27FC236}">
                  <a16:creationId xmlns:a16="http://schemas.microsoft.com/office/drawing/2014/main" id="{F6DED516-4E79-0961-E9CF-2693190001E6}"/>
                </a:ext>
              </a:extLst>
            </p:cNvPr>
            <p:cNvSpPr/>
            <p:nvPr/>
          </p:nvSpPr>
          <p:spPr>
            <a:xfrm>
              <a:off x="5512198" y="4846828"/>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48" name="Freeform: Shape 47">
              <a:extLst>
                <a:ext uri="{FF2B5EF4-FFF2-40B4-BE49-F238E27FC236}">
                  <a16:creationId xmlns:a16="http://schemas.microsoft.com/office/drawing/2014/main" id="{CE69A137-C5A6-E757-9DC2-5D5D687863BD}"/>
                </a:ext>
              </a:extLst>
            </p:cNvPr>
            <p:cNvSpPr/>
            <p:nvPr/>
          </p:nvSpPr>
          <p:spPr>
            <a:xfrm>
              <a:off x="6095888" y="4831989"/>
              <a:ext cx="105772" cy="104400"/>
            </a:xfrm>
            <a:custGeom>
              <a:avLst/>
              <a:gdLst>
                <a:gd name="connsiteX0" fmla="*/ 0 w 105772"/>
                <a:gd name="connsiteY0" fmla="*/ 0 h 72867"/>
                <a:gd name="connsiteX1" fmla="*/ 105772 w 105772"/>
                <a:gd name="connsiteY1" fmla="*/ 0 h 72867"/>
                <a:gd name="connsiteX2" fmla="*/ 105772 w 105772"/>
                <a:gd name="connsiteY2" fmla="*/ 72868 h 72867"/>
                <a:gd name="connsiteX3" fmla="*/ 0 w 105772"/>
                <a:gd name="connsiteY3" fmla="*/ 72868 h 72867"/>
              </a:gdLst>
              <a:ahLst/>
              <a:cxnLst>
                <a:cxn ang="0">
                  <a:pos x="connsiteX0" y="connsiteY0"/>
                </a:cxn>
                <a:cxn ang="0">
                  <a:pos x="connsiteX1" y="connsiteY1"/>
                </a:cxn>
                <a:cxn ang="0">
                  <a:pos x="connsiteX2" y="connsiteY2"/>
                </a:cxn>
                <a:cxn ang="0">
                  <a:pos x="connsiteX3" y="connsiteY3"/>
                </a:cxn>
              </a:cxnLst>
              <a:rect l="l" t="t" r="r" b="b"/>
              <a:pathLst>
                <a:path w="105772" h="72867">
                  <a:moveTo>
                    <a:pt x="0" y="0"/>
                  </a:moveTo>
                  <a:lnTo>
                    <a:pt x="105772" y="0"/>
                  </a:lnTo>
                  <a:lnTo>
                    <a:pt x="105772" y="72868"/>
                  </a:lnTo>
                  <a:lnTo>
                    <a:pt x="0" y="72868"/>
                  </a:lnTo>
                  <a:close/>
                </a:path>
              </a:pathLst>
            </a:custGeom>
            <a:grpFill/>
            <a:ln w="0" cap="flat">
              <a:noFill/>
              <a:prstDash val="solid"/>
              <a:miter/>
            </a:ln>
          </p:spPr>
          <p:txBody>
            <a:bodyPr rtlCol="0" anchor="ctr"/>
            <a:lstStyle/>
            <a:p>
              <a:endParaRPr lang="en-GB" sz="1400"/>
            </a:p>
          </p:txBody>
        </p:sp>
      </p:grpSp>
      <p:sp>
        <p:nvSpPr>
          <p:cNvPr id="50" name="Freeform: Shape 49">
            <a:extLst>
              <a:ext uri="{FF2B5EF4-FFF2-40B4-BE49-F238E27FC236}">
                <a16:creationId xmlns:a16="http://schemas.microsoft.com/office/drawing/2014/main" id="{C1F665AE-1F6C-18BA-AD01-057D481B5B3E}"/>
              </a:ext>
            </a:extLst>
          </p:cNvPr>
          <p:cNvSpPr/>
          <p:nvPr/>
        </p:nvSpPr>
        <p:spPr>
          <a:xfrm>
            <a:off x="5578475" y="4458520"/>
            <a:ext cx="1560285" cy="45720"/>
          </a:xfrm>
          <a:custGeom>
            <a:avLst/>
            <a:gdLst>
              <a:gd name="connsiteX0" fmla="*/ 1502585 w 1502584"/>
              <a:gd name="connsiteY0" fmla="*/ 0 h 13248"/>
              <a:gd name="connsiteX1" fmla="*/ 0 w 1502584"/>
              <a:gd name="connsiteY1" fmla="*/ 0 h 13248"/>
            </a:gdLst>
            <a:ahLst/>
            <a:cxnLst>
              <a:cxn ang="0">
                <a:pos x="connsiteX0" y="connsiteY0"/>
              </a:cxn>
              <a:cxn ang="0">
                <a:pos x="connsiteX1" y="connsiteY1"/>
              </a:cxn>
            </a:cxnLst>
            <a:rect l="l" t="t" r="r" b="b"/>
            <a:pathLst>
              <a:path w="1502584" h="13248">
                <a:moveTo>
                  <a:pt x="1502585"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51" name="Freeform: Shape 50">
            <a:extLst>
              <a:ext uri="{FF2B5EF4-FFF2-40B4-BE49-F238E27FC236}">
                <a16:creationId xmlns:a16="http://schemas.microsoft.com/office/drawing/2014/main" id="{A044C582-1AFE-3FE7-615C-9E5F37FD8B02}"/>
              </a:ext>
            </a:extLst>
          </p:cNvPr>
          <p:cNvSpPr/>
          <p:nvPr/>
        </p:nvSpPr>
        <p:spPr>
          <a:xfrm>
            <a:off x="7138761" y="4421160"/>
            <a:ext cx="0" cy="74723"/>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ln w="19424" cap="flat">
            <a:solidFill>
              <a:schemeClr val="tx1"/>
            </a:solidFill>
            <a:prstDash val="solid"/>
            <a:miter/>
          </a:ln>
        </p:spPr>
        <p:txBody>
          <a:bodyPr rtlCol="0" anchor="ctr"/>
          <a:lstStyle/>
          <a:p>
            <a:endParaRPr lang="en-GB" sz="1400"/>
          </a:p>
        </p:txBody>
      </p:sp>
      <p:sp>
        <p:nvSpPr>
          <p:cNvPr id="52" name="Freeform: Shape 51">
            <a:extLst>
              <a:ext uri="{FF2B5EF4-FFF2-40B4-BE49-F238E27FC236}">
                <a16:creationId xmlns:a16="http://schemas.microsoft.com/office/drawing/2014/main" id="{2752AFF6-A9A3-BC07-1E08-34BA6FC8A43E}"/>
              </a:ext>
            </a:extLst>
          </p:cNvPr>
          <p:cNvSpPr/>
          <p:nvPr/>
        </p:nvSpPr>
        <p:spPr>
          <a:xfrm>
            <a:off x="6221077" y="4417122"/>
            <a:ext cx="84739"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sp>
        <p:nvSpPr>
          <p:cNvPr id="54" name="Freeform: Shape 53">
            <a:extLst>
              <a:ext uri="{FF2B5EF4-FFF2-40B4-BE49-F238E27FC236}">
                <a16:creationId xmlns:a16="http://schemas.microsoft.com/office/drawing/2014/main" id="{D3915B03-B427-1A50-1439-1B90B0CC9A1A}"/>
              </a:ext>
            </a:extLst>
          </p:cNvPr>
          <p:cNvSpPr/>
          <p:nvPr/>
        </p:nvSpPr>
        <p:spPr>
          <a:xfrm>
            <a:off x="5576754" y="4294118"/>
            <a:ext cx="2406719" cy="0"/>
          </a:xfrm>
          <a:custGeom>
            <a:avLst/>
            <a:gdLst>
              <a:gd name="connsiteX0" fmla="*/ 2391731 w 2391731"/>
              <a:gd name="connsiteY0" fmla="*/ 0 h 13248"/>
              <a:gd name="connsiteX1" fmla="*/ 0 w 2391731"/>
              <a:gd name="connsiteY1" fmla="*/ 0 h 13248"/>
            </a:gdLst>
            <a:ahLst/>
            <a:cxnLst>
              <a:cxn ang="0">
                <a:pos x="connsiteX0" y="connsiteY0"/>
              </a:cxn>
              <a:cxn ang="0">
                <a:pos x="connsiteX1" y="connsiteY1"/>
              </a:cxn>
            </a:cxnLst>
            <a:rect l="l" t="t" r="r" b="b"/>
            <a:pathLst>
              <a:path w="2391731" h="13248">
                <a:moveTo>
                  <a:pt x="2391731"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55" name="Freeform: Shape 54">
            <a:extLst>
              <a:ext uri="{FF2B5EF4-FFF2-40B4-BE49-F238E27FC236}">
                <a16:creationId xmlns:a16="http://schemas.microsoft.com/office/drawing/2014/main" id="{04E30AFB-AEB2-EAB6-29C0-7DD207D7ACB3}"/>
              </a:ext>
            </a:extLst>
          </p:cNvPr>
          <p:cNvSpPr/>
          <p:nvPr/>
        </p:nvSpPr>
        <p:spPr>
          <a:xfrm>
            <a:off x="7983472" y="4256756"/>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56" name="Freeform: Shape 55">
            <a:extLst>
              <a:ext uri="{FF2B5EF4-FFF2-40B4-BE49-F238E27FC236}">
                <a16:creationId xmlns:a16="http://schemas.microsoft.com/office/drawing/2014/main" id="{0DF3120C-4F32-A668-CD10-414924F17B87}"/>
              </a:ext>
            </a:extLst>
          </p:cNvPr>
          <p:cNvSpPr/>
          <p:nvPr/>
        </p:nvSpPr>
        <p:spPr>
          <a:xfrm>
            <a:off x="6133189" y="4252718"/>
            <a:ext cx="8452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sp>
        <p:nvSpPr>
          <p:cNvPr id="57" name="TextBox 56">
            <a:extLst>
              <a:ext uri="{FF2B5EF4-FFF2-40B4-BE49-F238E27FC236}">
                <a16:creationId xmlns:a16="http://schemas.microsoft.com/office/drawing/2014/main" id="{D7643BDF-4737-341F-C9BA-E67B39B6A95E}"/>
              </a:ext>
            </a:extLst>
          </p:cNvPr>
          <p:cNvSpPr txBox="1"/>
          <p:nvPr/>
        </p:nvSpPr>
        <p:spPr>
          <a:xfrm>
            <a:off x="3127153" y="3550014"/>
            <a:ext cx="1214465" cy="507831"/>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Never</a:t>
            </a:r>
          </a:p>
          <a:p>
            <a:pPr marL="179996"/>
            <a:r>
              <a:rPr lang="en-GB" sz="1100">
                <a:latin typeface="Arial" panose="020B0604020202020204" pitchFamily="34" charset="0"/>
                <a:cs typeface="Arial" panose="020B0604020202020204" pitchFamily="34" charset="0"/>
              </a:rPr>
              <a:t>Current</a:t>
            </a:r>
          </a:p>
          <a:p>
            <a:pPr marL="179996"/>
            <a:r>
              <a:rPr lang="en-GB" sz="1100">
                <a:latin typeface="Arial" panose="020B0604020202020204" pitchFamily="34" charset="0"/>
                <a:cs typeface="Arial" panose="020B0604020202020204" pitchFamily="34" charset="0"/>
              </a:rPr>
              <a:t>Previous</a:t>
            </a:r>
          </a:p>
        </p:txBody>
      </p:sp>
      <p:sp>
        <p:nvSpPr>
          <p:cNvPr id="58" name="TextBox 57">
            <a:extLst>
              <a:ext uri="{FF2B5EF4-FFF2-40B4-BE49-F238E27FC236}">
                <a16:creationId xmlns:a16="http://schemas.microsoft.com/office/drawing/2014/main" id="{6F125441-6022-E31C-A693-5AE1D7EBB500}"/>
              </a:ext>
            </a:extLst>
          </p:cNvPr>
          <p:cNvSpPr txBox="1"/>
          <p:nvPr/>
        </p:nvSpPr>
        <p:spPr>
          <a:xfrm>
            <a:off x="4410075" y="3538060"/>
            <a:ext cx="639240" cy="507831"/>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37  / 154</a:t>
            </a:r>
          </a:p>
          <a:p>
            <a:pPr algn="r"/>
            <a:r>
              <a:rPr lang="en-GB" sz="1100">
                <a:latin typeface="Arial" panose="020B0604020202020204" pitchFamily="34" charset="0"/>
                <a:cs typeface="Arial" panose="020B0604020202020204" pitchFamily="34" charset="0"/>
              </a:rPr>
              <a:t>0    /     8</a:t>
            </a:r>
          </a:p>
          <a:p>
            <a:pPr algn="r"/>
            <a:r>
              <a:rPr lang="en-GB" sz="1100">
                <a:latin typeface="Arial" panose="020B0604020202020204" pitchFamily="34" charset="0"/>
                <a:cs typeface="Arial" panose="020B0604020202020204" pitchFamily="34" charset="0"/>
              </a:rPr>
              <a:t>28  /   95</a:t>
            </a:r>
          </a:p>
        </p:txBody>
      </p:sp>
      <p:sp>
        <p:nvSpPr>
          <p:cNvPr id="59" name="TextBox 58">
            <a:extLst>
              <a:ext uri="{FF2B5EF4-FFF2-40B4-BE49-F238E27FC236}">
                <a16:creationId xmlns:a16="http://schemas.microsoft.com/office/drawing/2014/main" id="{881D9366-95F9-3FB8-5D2E-A385C4B56A67}"/>
              </a:ext>
            </a:extLst>
          </p:cNvPr>
          <p:cNvSpPr txBox="1"/>
          <p:nvPr/>
        </p:nvSpPr>
        <p:spPr>
          <a:xfrm>
            <a:off x="9089362" y="3538060"/>
            <a:ext cx="1056012" cy="507831"/>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0.27 (0.13–0.55)</a:t>
            </a:r>
          </a:p>
          <a:p>
            <a:pPr algn="ctr"/>
            <a:r>
              <a:rPr lang="en-GB" sz="1100">
                <a:latin typeface="Arial" panose="020B0604020202020204" pitchFamily="34" charset="0"/>
                <a:cs typeface="Arial" panose="020B0604020202020204" pitchFamily="34" charset="0"/>
              </a:rPr>
              <a:t>NE</a:t>
            </a:r>
          </a:p>
          <a:p>
            <a:pPr algn="ctr"/>
            <a:r>
              <a:rPr lang="en-GB" sz="1100">
                <a:latin typeface="Arial" panose="020B0604020202020204" pitchFamily="34" charset="0"/>
                <a:cs typeface="Arial" panose="020B0604020202020204" pitchFamily="34" charset="0"/>
              </a:rPr>
              <a:t>0.22 (0.08–0.57)</a:t>
            </a:r>
          </a:p>
        </p:txBody>
      </p:sp>
      <p:sp>
        <p:nvSpPr>
          <p:cNvPr id="61" name="Freeform: Shape 60">
            <a:extLst>
              <a:ext uri="{FF2B5EF4-FFF2-40B4-BE49-F238E27FC236}">
                <a16:creationId xmlns:a16="http://schemas.microsoft.com/office/drawing/2014/main" id="{BB61175C-C8A1-366C-EDB9-C0274F855114}"/>
              </a:ext>
            </a:extLst>
          </p:cNvPr>
          <p:cNvSpPr/>
          <p:nvPr/>
        </p:nvSpPr>
        <p:spPr>
          <a:xfrm>
            <a:off x="5576754" y="3958600"/>
            <a:ext cx="1437853" cy="0"/>
          </a:xfrm>
          <a:custGeom>
            <a:avLst/>
            <a:gdLst>
              <a:gd name="connsiteX0" fmla="*/ 1345482 w 1345482"/>
              <a:gd name="connsiteY0" fmla="*/ 0 h 13248"/>
              <a:gd name="connsiteX1" fmla="*/ 0 w 1345482"/>
              <a:gd name="connsiteY1" fmla="*/ 0 h 13248"/>
            </a:gdLst>
            <a:ahLst/>
            <a:cxnLst>
              <a:cxn ang="0">
                <a:pos x="connsiteX0" y="connsiteY0"/>
              </a:cxn>
              <a:cxn ang="0">
                <a:pos x="connsiteX1" y="connsiteY1"/>
              </a:cxn>
            </a:cxnLst>
            <a:rect l="l" t="t" r="r" b="b"/>
            <a:pathLst>
              <a:path w="1345482" h="13248">
                <a:moveTo>
                  <a:pt x="1345482"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62" name="Freeform: Shape 61">
            <a:extLst>
              <a:ext uri="{FF2B5EF4-FFF2-40B4-BE49-F238E27FC236}">
                <a16:creationId xmlns:a16="http://schemas.microsoft.com/office/drawing/2014/main" id="{D772BDFF-0EF9-48DA-8D1B-29BEA5F85D40}"/>
              </a:ext>
            </a:extLst>
          </p:cNvPr>
          <p:cNvSpPr/>
          <p:nvPr/>
        </p:nvSpPr>
        <p:spPr>
          <a:xfrm>
            <a:off x="7014608" y="3921239"/>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63" name="Freeform: Shape 62">
            <a:extLst>
              <a:ext uri="{FF2B5EF4-FFF2-40B4-BE49-F238E27FC236}">
                <a16:creationId xmlns:a16="http://schemas.microsoft.com/office/drawing/2014/main" id="{5CB1EA79-FE02-C4DA-AF06-5896CEA3A41A}"/>
              </a:ext>
            </a:extLst>
          </p:cNvPr>
          <p:cNvSpPr/>
          <p:nvPr/>
        </p:nvSpPr>
        <p:spPr>
          <a:xfrm>
            <a:off x="6116573" y="3917200"/>
            <a:ext cx="89761" cy="82800"/>
          </a:xfrm>
          <a:custGeom>
            <a:avLst/>
            <a:gdLst>
              <a:gd name="connsiteX0" fmla="*/ 0 w 83995"/>
              <a:gd name="connsiteY0" fmla="*/ 0 h 57764"/>
              <a:gd name="connsiteX1" fmla="*/ 83995 w 83995"/>
              <a:gd name="connsiteY1" fmla="*/ 0 h 57764"/>
              <a:gd name="connsiteX2" fmla="*/ 83995 w 83995"/>
              <a:gd name="connsiteY2" fmla="*/ 57764 h 57764"/>
              <a:gd name="connsiteX3" fmla="*/ 0 w 83995"/>
              <a:gd name="connsiteY3" fmla="*/ 57764 h 57764"/>
            </a:gdLst>
            <a:ahLst/>
            <a:cxnLst>
              <a:cxn ang="0">
                <a:pos x="connsiteX0" y="connsiteY0"/>
              </a:cxn>
              <a:cxn ang="0">
                <a:pos x="connsiteX1" y="connsiteY1"/>
              </a:cxn>
              <a:cxn ang="0">
                <a:pos x="connsiteX2" y="connsiteY2"/>
              </a:cxn>
              <a:cxn ang="0">
                <a:pos x="connsiteX3" y="connsiteY3"/>
              </a:cxn>
            </a:cxnLst>
            <a:rect l="l" t="t" r="r" b="b"/>
            <a:pathLst>
              <a:path w="83995" h="57764">
                <a:moveTo>
                  <a:pt x="0" y="0"/>
                </a:moveTo>
                <a:lnTo>
                  <a:pt x="83995" y="0"/>
                </a:lnTo>
                <a:lnTo>
                  <a:pt x="83995" y="57764"/>
                </a:lnTo>
                <a:lnTo>
                  <a:pt x="0" y="57764"/>
                </a:lnTo>
                <a:close/>
              </a:path>
            </a:pathLst>
          </a:custGeom>
          <a:solidFill>
            <a:schemeClr val="tx1"/>
          </a:solidFill>
          <a:ln w="0" cap="flat">
            <a:noFill/>
            <a:prstDash val="solid"/>
            <a:miter/>
          </a:ln>
        </p:spPr>
        <p:txBody>
          <a:bodyPr rtlCol="0" anchor="ctr"/>
          <a:lstStyle/>
          <a:p>
            <a:endParaRPr lang="en-GB" sz="1400"/>
          </a:p>
        </p:txBody>
      </p:sp>
      <p:grpSp>
        <p:nvGrpSpPr>
          <p:cNvPr id="64" name="Group 63">
            <a:extLst>
              <a:ext uri="{FF2B5EF4-FFF2-40B4-BE49-F238E27FC236}">
                <a16:creationId xmlns:a16="http://schemas.microsoft.com/office/drawing/2014/main" id="{C9BCF985-CE00-249C-3C1C-D33040EF89A8}"/>
              </a:ext>
            </a:extLst>
          </p:cNvPr>
          <p:cNvGrpSpPr/>
          <p:nvPr/>
        </p:nvGrpSpPr>
        <p:grpSpPr>
          <a:xfrm>
            <a:off x="5777425" y="3565434"/>
            <a:ext cx="1222211" cy="108000"/>
            <a:chOff x="5633719" y="3971223"/>
            <a:chExt cx="1222211" cy="108000"/>
          </a:xfrm>
          <a:solidFill>
            <a:schemeClr val="tx1"/>
          </a:solidFill>
        </p:grpSpPr>
        <p:sp>
          <p:nvSpPr>
            <p:cNvPr id="65" name="Freeform: Shape 64">
              <a:extLst>
                <a:ext uri="{FF2B5EF4-FFF2-40B4-BE49-F238E27FC236}">
                  <a16:creationId xmlns:a16="http://schemas.microsoft.com/office/drawing/2014/main" id="{CBC79AD1-A82A-AD16-13C0-C69819D8C8F7}"/>
                </a:ext>
              </a:extLst>
            </p:cNvPr>
            <p:cNvSpPr/>
            <p:nvPr/>
          </p:nvSpPr>
          <p:spPr>
            <a:xfrm>
              <a:off x="5633719" y="4025223"/>
              <a:ext cx="1222211" cy="0"/>
            </a:xfrm>
            <a:custGeom>
              <a:avLst/>
              <a:gdLst>
                <a:gd name="connsiteX0" fmla="*/ 1222211 w 1222211"/>
                <a:gd name="connsiteY0" fmla="*/ 0 h 13248"/>
                <a:gd name="connsiteX1" fmla="*/ 0 w 1222211"/>
                <a:gd name="connsiteY1" fmla="*/ 0 h 13248"/>
              </a:gdLst>
              <a:ahLst/>
              <a:cxnLst>
                <a:cxn ang="0">
                  <a:pos x="connsiteX0" y="connsiteY0"/>
                </a:cxn>
                <a:cxn ang="0">
                  <a:pos x="connsiteX1" y="connsiteY1"/>
                </a:cxn>
              </a:cxnLst>
              <a:rect l="l" t="t" r="r" b="b"/>
              <a:pathLst>
                <a:path w="1222211" h="13248">
                  <a:moveTo>
                    <a:pt x="1222211" y="0"/>
                  </a:moveTo>
                  <a:lnTo>
                    <a:pt x="0" y="0"/>
                  </a:lnTo>
                </a:path>
              </a:pathLst>
            </a:custGeom>
            <a:grpFill/>
            <a:ln w="19424" cap="flat">
              <a:solidFill>
                <a:schemeClr val="tx1"/>
              </a:solidFill>
              <a:prstDash val="solid"/>
              <a:miter/>
            </a:ln>
          </p:spPr>
          <p:txBody>
            <a:bodyPr rtlCol="0" anchor="ctr"/>
            <a:lstStyle/>
            <a:p>
              <a:endParaRPr lang="en-GB" sz="1400"/>
            </a:p>
          </p:txBody>
        </p:sp>
        <p:sp>
          <p:nvSpPr>
            <p:cNvPr id="66" name="Freeform: Shape 65">
              <a:extLst>
                <a:ext uri="{FF2B5EF4-FFF2-40B4-BE49-F238E27FC236}">
                  <a16:creationId xmlns:a16="http://schemas.microsoft.com/office/drawing/2014/main" id="{29D77414-8A41-E6C3-A09E-C55814CAEF56}"/>
                </a:ext>
              </a:extLst>
            </p:cNvPr>
            <p:cNvSpPr/>
            <p:nvPr/>
          </p:nvSpPr>
          <p:spPr>
            <a:xfrm>
              <a:off x="6855930"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67" name="Freeform: Shape 66">
              <a:extLst>
                <a:ext uri="{FF2B5EF4-FFF2-40B4-BE49-F238E27FC236}">
                  <a16:creationId xmlns:a16="http://schemas.microsoft.com/office/drawing/2014/main" id="{D60F5579-18FD-C8E0-6893-C5F21D23B9B3}"/>
                </a:ext>
              </a:extLst>
            </p:cNvPr>
            <p:cNvSpPr/>
            <p:nvPr/>
          </p:nvSpPr>
          <p:spPr>
            <a:xfrm>
              <a:off x="5633719" y="3987862"/>
              <a:ext cx="0" cy="74722"/>
            </a:xfrm>
            <a:custGeom>
              <a:avLst/>
              <a:gdLst>
                <a:gd name="connsiteX0" fmla="*/ 0 w 19443"/>
                <a:gd name="connsiteY0" fmla="*/ 0 h 74722"/>
                <a:gd name="connsiteX1" fmla="*/ 0 w 19443"/>
                <a:gd name="connsiteY1" fmla="*/ 74723 h 74722"/>
              </a:gdLst>
              <a:ahLst/>
              <a:cxnLst>
                <a:cxn ang="0">
                  <a:pos x="connsiteX0" y="connsiteY0"/>
                </a:cxn>
                <a:cxn ang="0">
                  <a:pos x="connsiteX1" y="connsiteY1"/>
                </a:cxn>
              </a:cxnLst>
              <a:rect l="l" t="t" r="r" b="b"/>
              <a:pathLst>
                <a:path w="19443" h="74722">
                  <a:moveTo>
                    <a:pt x="0" y="0"/>
                  </a:moveTo>
                  <a:lnTo>
                    <a:pt x="0" y="74723"/>
                  </a:lnTo>
                </a:path>
              </a:pathLst>
            </a:custGeom>
            <a:grpFill/>
            <a:ln w="19424" cap="flat">
              <a:solidFill>
                <a:schemeClr val="tx1"/>
              </a:solidFill>
              <a:prstDash val="solid"/>
              <a:miter/>
            </a:ln>
          </p:spPr>
          <p:txBody>
            <a:bodyPr rtlCol="0" anchor="ctr"/>
            <a:lstStyle/>
            <a:p>
              <a:endParaRPr lang="en-GB" sz="1400"/>
            </a:p>
          </p:txBody>
        </p:sp>
        <p:sp>
          <p:nvSpPr>
            <p:cNvPr id="68" name="Freeform: Shape 67">
              <a:extLst>
                <a:ext uri="{FF2B5EF4-FFF2-40B4-BE49-F238E27FC236}">
                  <a16:creationId xmlns:a16="http://schemas.microsoft.com/office/drawing/2014/main" id="{7A85398C-91B7-E2F7-4367-69E3EC7667E9}"/>
                </a:ext>
              </a:extLst>
            </p:cNvPr>
            <p:cNvSpPr/>
            <p:nvPr/>
          </p:nvSpPr>
          <p:spPr>
            <a:xfrm>
              <a:off x="6195244" y="3971223"/>
              <a:ext cx="108882" cy="108000"/>
            </a:xfrm>
            <a:custGeom>
              <a:avLst/>
              <a:gdLst>
                <a:gd name="connsiteX0" fmla="*/ 0 w 108882"/>
                <a:gd name="connsiteY0" fmla="*/ 0 h 74987"/>
                <a:gd name="connsiteX1" fmla="*/ 108883 w 108882"/>
                <a:gd name="connsiteY1" fmla="*/ 0 h 74987"/>
                <a:gd name="connsiteX2" fmla="*/ 108883 w 108882"/>
                <a:gd name="connsiteY2" fmla="*/ 74988 h 74987"/>
                <a:gd name="connsiteX3" fmla="*/ 0 w 108882"/>
                <a:gd name="connsiteY3" fmla="*/ 74988 h 74987"/>
              </a:gdLst>
              <a:ahLst/>
              <a:cxnLst>
                <a:cxn ang="0">
                  <a:pos x="connsiteX0" y="connsiteY0"/>
                </a:cxn>
                <a:cxn ang="0">
                  <a:pos x="connsiteX1" y="connsiteY1"/>
                </a:cxn>
                <a:cxn ang="0">
                  <a:pos x="connsiteX2" y="connsiteY2"/>
                </a:cxn>
                <a:cxn ang="0">
                  <a:pos x="connsiteX3" y="connsiteY3"/>
                </a:cxn>
              </a:cxnLst>
              <a:rect l="l" t="t" r="r" b="b"/>
              <a:pathLst>
                <a:path w="108882" h="74987">
                  <a:moveTo>
                    <a:pt x="0" y="0"/>
                  </a:moveTo>
                  <a:lnTo>
                    <a:pt x="108883" y="0"/>
                  </a:lnTo>
                  <a:lnTo>
                    <a:pt x="108883" y="74988"/>
                  </a:lnTo>
                  <a:lnTo>
                    <a:pt x="0" y="74988"/>
                  </a:lnTo>
                  <a:close/>
                </a:path>
              </a:pathLst>
            </a:custGeom>
            <a:grpFill/>
            <a:ln w="0" cap="flat">
              <a:noFill/>
              <a:prstDash val="solid"/>
              <a:miter/>
            </a:ln>
          </p:spPr>
          <p:txBody>
            <a:bodyPr rtlCol="0" anchor="ctr"/>
            <a:lstStyle/>
            <a:p>
              <a:endParaRPr lang="en-GB" sz="1400"/>
            </a:p>
          </p:txBody>
        </p:sp>
      </p:grpSp>
      <p:sp>
        <p:nvSpPr>
          <p:cNvPr id="69" name="TextBox 68">
            <a:extLst>
              <a:ext uri="{FF2B5EF4-FFF2-40B4-BE49-F238E27FC236}">
                <a16:creationId xmlns:a16="http://schemas.microsoft.com/office/drawing/2014/main" id="{F0950B89-A372-520E-F16D-9861021E10B1}"/>
              </a:ext>
            </a:extLst>
          </p:cNvPr>
          <p:cNvSpPr txBox="1"/>
          <p:nvPr/>
        </p:nvSpPr>
        <p:spPr>
          <a:xfrm>
            <a:off x="3127152" y="3053819"/>
            <a:ext cx="1343248"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0</a:t>
            </a:r>
          </a:p>
          <a:p>
            <a:pPr marL="179996"/>
            <a:r>
              <a:rPr lang="en-GB" sz="1100">
                <a:latin typeface="Arial" panose="020B0604020202020204" pitchFamily="34" charset="0"/>
                <a:cs typeface="Arial" panose="020B0604020202020204" pitchFamily="34" charset="0"/>
              </a:rPr>
              <a:t>1</a:t>
            </a:r>
          </a:p>
        </p:txBody>
      </p:sp>
      <p:sp>
        <p:nvSpPr>
          <p:cNvPr id="70" name="TextBox 69">
            <a:extLst>
              <a:ext uri="{FF2B5EF4-FFF2-40B4-BE49-F238E27FC236}">
                <a16:creationId xmlns:a16="http://schemas.microsoft.com/office/drawing/2014/main" id="{5FB97DF5-1F2A-A3F6-0D78-E3793B1DFC11}"/>
              </a:ext>
            </a:extLst>
          </p:cNvPr>
          <p:cNvSpPr txBox="1"/>
          <p:nvPr/>
        </p:nvSpPr>
        <p:spPr>
          <a:xfrm>
            <a:off x="4410075" y="3041864"/>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32  / 137</a:t>
            </a:r>
          </a:p>
          <a:p>
            <a:pPr algn="r"/>
            <a:r>
              <a:rPr lang="en-GB" sz="1100">
                <a:latin typeface="Arial" panose="020B0604020202020204" pitchFamily="34" charset="0"/>
                <a:cs typeface="Arial" panose="020B0604020202020204" pitchFamily="34" charset="0"/>
              </a:rPr>
              <a:t>33  / 120</a:t>
            </a:r>
          </a:p>
        </p:txBody>
      </p:sp>
      <p:sp>
        <p:nvSpPr>
          <p:cNvPr id="71" name="TextBox 70">
            <a:extLst>
              <a:ext uri="{FF2B5EF4-FFF2-40B4-BE49-F238E27FC236}">
                <a16:creationId xmlns:a16="http://schemas.microsoft.com/office/drawing/2014/main" id="{51623F45-AD87-61E5-A6EB-699B4C9E349A}"/>
              </a:ext>
            </a:extLst>
          </p:cNvPr>
          <p:cNvSpPr txBox="1"/>
          <p:nvPr/>
        </p:nvSpPr>
        <p:spPr>
          <a:xfrm>
            <a:off x="9089362" y="3041864"/>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0.20 (0.09–0.46)</a:t>
            </a:r>
          </a:p>
          <a:p>
            <a:pPr algn="ctr"/>
            <a:r>
              <a:rPr lang="en-GB" sz="1100">
                <a:latin typeface="Arial" panose="020B0604020202020204" pitchFamily="34" charset="0"/>
                <a:cs typeface="Arial" panose="020B0604020202020204" pitchFamily="34" charset="0"/>
              </a:rPr>
              <a:t>0.31 (0.14–0.69)</a:t>
            </a:r>
          </a:p>
        </p:txBody>
      </p:sp>
      <p:grpSp>
        <p:nvGrpSpPr>
          <p:cNvPr id="72" name="Group 71">
            <a:extLst>
              <a:ext uri="{FF2B5EF4-FFF2-40B4-BE49-F238E27FC236}">
                <a16:creationId xmlns:a16="http://schemas.microsoft.com/office/drawing/2014/main" id="{F88A4A2B-C131-510B-FDCB-7C16D98E2DE4}"/>
              </a:ext>
            </a:extLst>
          </p:cNvPr>
          <p:cNvGrpSpPr/>
          <p:nvPr/>
        </p:nvGrpSpPr>
        <p:grpSpPr>
          <a:xfrm>
            <a:off x="5834978" y="3246030"/>
            <a:ext cx="1334983" cy="97200"/>
            <a:chOff x="5691272" y="3620266"/>
            <a:chExt cx="1334982" cy="97200"/>
          </a:xfrm>
          <a:solidFill>
            <a:schemeClr val="tx1"/>
          </a:solidFill>
        </p:grpSpPr>
        <p:sp>
          <p:nvSpPr>
            <p:cNvPr id="73" name="Freeform: Shape 72">
              <a:extLst>
                <a:ext uri="{FF2B5EF4-FFF2-40B4-BE49-F238E27FC236}">
                  <a16:creationId xmlns:a16="http://schemas.microsoft.com/office/drawing/2014/main" id="{682253CA-20BB-7FB7-BC3C-5CD6AAF4161E}"/>
                </a:ext>
              </a:extLst>
            </p:cNvPr>
            <p:cNvSpPr/>
            <p:nvPr/>
          </p:nvSpPr>
          <p:spPr>
            <a:xfrm>
              <a:off x="5691272" y="3668866"/>
              <a:ext cx="1334982" cy="0"/>
            </a:xfrm>
            <a:custGeom>
              <a:avLst/>
              <a:gdLst>
                <a:gd name="connsiteX0" fmla="*/ 1334983 w 1334982"/>
                <a:gd name="connsiteY0" fmla="*/ 0 h 13248"/>
                <a:gd name="connsiteX1" fmla="*/ 0 w 1334982"/>
                <a:gd name="connsiteY1" fmla="*/ 0 h 13248"/>
              </a:gdLst>
              <a:ahLst/>
              <a:cxnLst>
                <a:cxn ang="0">
                  <a:pos x="connsiteX0" y="connsiteY0"/>
                </a:cxn>
                <a:cxn ang="0">
                  <a:pos x="connsiteX1" y="connsiteY1"/>
                </a:cxn>
              </a:cxnLst>
              <a:rect l="l" t="t" r="r" b="b"/>
              <a:pathLst>
                <a:path w="1334982" h="13248">
                  <a:moveTo>
                    <a:pt x="1334983" y="0"/>
                  </a:moveTo>
                  <a:lnTo>
                    <a:pt x="0" y="0"/>
                  </a:lnTo>
                </a:path>
              </a:pathLst>
            </a:custGeom>
            <a:grpFill/>
            <a:ln w="19424" cap="flat">
              <a:solidFill>
                <a:schemeClr val="tx1"/>
              </a:solidFill>
              <a:prstDash val="solid"/>
              <a:miter/>
            </a:ln>
          </p:spPr>
          <p:txBody>
            <a:bodyPr rtlCol="0" anchor="ctr"/>
            <a:lstStyle/>
            <a:p>
              <a:endParaRPr lang="en-GB" sz="1400"/>
            </a:p>
          </p:txBody>
        </p:sp>
        <p:sp>
          <p:nvSpPr>
            <p:cNvPr id="74" name="Freeform: Shape 73">
              <a:extLst>
                <a:ext uri="{FF2B5EF4-FFF2-40B4-BE49-F238E27FC236}">
                  <a16:creationId xmlns:a16="http://schemas.microsoft.com/office/drawing/2014/main" id="{F3F69F99-CD7F-4820-F439-BC5CDBA7ADFF}"/>
                </a:ext>
              </a:extLst>
            </p:cNvPr>
            <p:cNvSpPr/>
            <p:nvPr/>
          </p:nvSpPr>
          <p:spPr>
            <a:xfrm>
              <a:off x="7026254"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400"/>
            </a:p>
          </p:txBody>
        </p:sp>
        <p:sp>
          <p:nvSpPr>
            <p:cNvPr id="75" name="Freeform: Shape 74">
              <a:extLst>
                <a:ext uri="{FF2B5EF4-FFF2-40B4-BE49-F238E27FC236}">
                  <a16:creationId xmlns:a16="http://schemas.microsoft.com/office/drawing/2014/main" id="{42D519D2-BE76-8B62-8734-B5BC3786A1DC}"/>
                </a:ext>
              </a:extLst>
            </p:cNvPr>
            <p:cNvSpPr/>
            <p:nvPr/>
          </p:nvSpPr>
          <p:spPr>
            <a:xfrm>
              <a:off x="5691272" y="3631572"/>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grpFill/>
            <a:ln w="19424" cap="flat">
              <a:solidFill>
                <a:schemeClr val="tx1"/>
              </a:solidFill>
              <a:prstDash val="solid"/>
              <a:miter/>
            </a:ln>
          </p:spPr>
          <p:txBody>
            <a:bodyPr rtlCol="0" anchor="ctr"/>
            <a:lstStyle/>
            <a:p>
              <a:endParaRPr lang="en-GB" sz="1400"/>
            </a:p>
          </p:txBody>
        </p:sp>
        <p:sp>
          <p:nvSpPr>
            <p:cNvPr id="76" name="Freeform: Shape 75">
              <a:extLst>
                <a:ext uri="{FF2B5EF4-FFF2-40B4-BE49-F238E27FC236}">
                  <a16:creationId xmlns:a16="http://schemas.microsoft.com/office/drawing/2014/main" id="{3896CF14-0380-15AE-61EF-DE7239C49BBA}"/>
                </a:ext>
              </a:extLst>
            </p:cNvPr>
            <p:cNvSpPr/>
            <p:nvPr/>
          </p:nvSpPr>
          <p:spPr>
            <a:xfrm>
              <a:off x="6317349" y="3620266"/>
              <a:ext cx="98772"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grpFill/>
            <a:ln w="0" cap="flat">
              <a:noFill/>
              <a:prstDash val="solid"/>
              <a:miter/>
            </a:ln>
          </p:spPr>
          <p:txBody>
            <a:bodyPr rtlCol="0" anchor="ctr"/>
            <a:lstStyle/>
            <a:p>
              <a:endParaRPr lang="en-GB" sz="1400"/>
            </a:p>
          </p:txBody>
        </p:sp>
      </p:grpSp>
      <p:sp>
        <p:nvSpPr>
          <p:cNvPr id="78" name="Freeform: Shape 77">
            <a:extLst>
              <a:ext uri="{FF2B5EF4-FFF2-40B4-BE49-F238E27FC236}">
                <a16:creationId xmlns:a16="http://schemas.microsoft.com/office/drawing/2014/main" id="{395CAEAA-BC37-A7A2-9BA8-57FC57987A42}"/>
              </a:ext>
            </a:extLst>
          </p:cNvPr>
          <p:cNvSpPr/>
          <p:nvPr/>
        </p:nvSpPr>
        <p:spPr>
          <a:xfrm>
            <a:off x="5576769" y="3122548"/>
            <a:ext cx="1261681" cy="0"/>
          </a:xfrm>
          <a:custGeom>
            <a:avLst/>
            <a:gdLst>
              <a:gd name="connsiteX0" fmla="*/ 1164076 w 1164075"/>
              <a:gd name="connsiteY0" fmla="*/ 0 h 13248"/>
              <a:gd name="connsiteX1" fmla="*/ 0 w 1164075"/>
              <a:gd name="connsiteY1" fmla="*/ 0 h 13248"/>
            </a:gdLst>
            <a:ahLst/>
            <a:cxnLst>
              <a:cxn ang="0">
                <a:pos x="connsiteX0" y="connsiteY0"/>
              </a:cxn>
              <a:cxn ang="0">
                <a:pos x="connsiteX1" y="connsiteY1"/>
              </a:cxn>
            </a:cxnLst>
            <a:rect l="l" t="t" r="r" b="b"/>
            <a:pathLst>
              <a:path w="1164075" h="13248">
                <a:moveTo>
                  <a:pt x="1164076"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79" name="Freeform: Shape 78">
            <a:extLst>
              <a:ext uri="{FF2B5EF4-FFF2-40B4-BE49-F238E27FC236}">
                <a16:creationId xmlns:a16="http://schemas.microsoft.com/office/drawing/2014/main" id="{85AF9B3C-3988-6DB3-1C32-327D79514337}"/>
              </a:ext>
            </a:extLst>
          </p:cNvPr>
          <p:cNvSpPr/>
          <p:nvPr/>
        </p:nvSpPr>
        <p:spPr>
          <a:xfrm>
            <a:off x="6838451" y="3085187"/>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80" name="Freeform: Shape 79">
            <a:extLst>
              <a:ext uri="{FF2B5EF4-FFF2-40B4-BE49-F238E27FC236}">
                <a16:creationId xmlns:a16="http://schemas.microsoft.com/office/drawing/2014/main" id="{D613FBAA-1AC9-DBE4-3B92-3CCD585D1880}"/>
              </a:ext>
            </a:extLst>
          </p:cNvPr>
          <p:cNvSpPr/>
          <p:nvPr/>
        </p:nvSpPr>
        <p:spPr>
          <a:xfrm>
            <a:off x="6037228" y="3073948"/>
            <a:ext cx="107053"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400"/>
          </a:p>
        </p:txBody>
      </p:sp>
      <p:sp>
        <p:nvSpPr>
          <p:cNvPr id="81" name="TextBox 80">
            <a:extLst>
              <a:ext uri="{FF2B5EF4-FFF2-40B4-BE49-F238E27FC236}">
                <a16:creationId xmlns:a16="http://schemas.microsoft.com/office/drawing/2014/main" id="{90D97859-C6BD-B95E-F7A4-1D9E1D220F29}"/>
              </a:ext>
            </a:extLst>
          </p:cNvPr>
          <p:cNvSpPr txBox="1"/>
          <p:nvPr/>
        </p:nvSpPr>
        <p:spPr>
          <a:xfrm>
            <a:off x="3127150" y="2061431"/>
            <a:ext cx="924481"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Male</a:t>
            </a:r>
          </a:p>
          <a:p>
            <a:pPr marL="179996"/>
            <a:r>
              <a:rPr lang="en-GB" sz="1100">
                <a:latin typeface="Arial" panose="020B0604020202020204" pitchFamily="34" charset="0"/>
                <a:cs typeface="Arial" panose="020B0604020202020204" pitchFamily="34" charset="0"/>
              </a:rPr>
              <a:t>Female</a:t>
            </a:r>
          </a:p>
        </p:txBody>
      </p:sp>
      <p:sp>
        <p:nvSpPr>
          <p:cNvPr id="82" name="TextBox 81">
            <a:extLst>
              <a:ext uri="{FF2B5EF4-FFF2-40B4-BE49-F238E27FC236}">
                <a16:creationId xmlns:a16="http://schemas.microsoft.com/office/drawing/2014/main" id="{5A15F1BE-B277-CC93-C325-D0672D4A2FF1}"/>
              </a:ext>
            </a:extLst>
          </p:cNvPr>
          <p:cNvSpPr txBox="1"/>
          <p:nvPr/>
        </p:nvSpPr>
        <p:spPr>
          <a:xfrm>
            <a:off x="4410075" y="2049475"/>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35  / 123</a:t>
            </a:r>
          </a:p>
          <a:p>
            <a:pPr algn="r"/>
            <a:r>
              <a:rPr lang="en-GB" sz="1100">
                <a:latin typeface="Arial" panose="020B0604020202020204" pitchFamily="34" charset="0"/>
                <a:cs typeface="Arial" panose="020B0604020202020204" pitchFamily="34" charset="0"/>
              </a:rPr>
              <a:t>30  / 134</a:t>
            </a:r>
          </a:p>
        </p:txBody>
      </p:sp>
      <p:sp>
        <p:nvSpPr>
          <p:cNvPr id="83" name="TextBox 82">
            <a:extLst>
              <a:ext uri="{FF2B5EF4-FFF2-40B4-BE49-F238E27FC236}">
                <a16:creationId xmlns:a16="http://schemas.microsoft.com/office/drawing/2014/main" id="{58847AF4-D9A2-245C-3B89-F800CB00230E}"/>
              </a:ext>
            </a:extLst>
          </p:cNvPr>
          <p:cNvSpPr txBox="1"/>
          <p:nvPr/>
        </p:nvSpPr>
        <p:spPr>
          <a:xfrm>
            <a:off x="9089362" y="2049475"/>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0.26 (0.11–0.60)</a:t>
            </a:r>
          </a:p>
          <a:p>
            <a:pPr algn="ctr"/>
            <a:r>
              <a:rPr lang="en-GB" sz="1100">
                <a:latin typeface="Arial" panose="020B0604020202020204" pitchFamily="34" charset="0"/>
                <a:cs typeface="Arial" panose="020B0604020202020204" pitchFamily="34" charset="0"/>
              </a:rPr>
              <a:t>0.22 (0.10–0.50)</a:t>
            </a:r>
          </a:p>
        </p:txBody>
      </p:sp>
      <p:sp>
        <p:nvSpPr>
          <p:cNvPr id="85" name="Freeform: Shape 84">
            <a:extLst>
              <a:ext uri="{FF2B5EF4-FFF2-40B4-BE49-F238E27FC236}">
                <a16:creationId xmlns:a16="http://schemas.microsoft.com/office/drawing/2014/main" id="{1D56EE78-048A-0285-AB3F-77CD6361330E}"/>
              </a:ext>
            </a:extLst>
          </p:cNvPr>
          <p:cNvSpPr/>
          <p:nvPr/>
        </p:nvSpPr>
        <p:spPr>
          <a:xfrm>
            <a:off x="5576770" y="2306474"/>
            <a:ext cx="1333037" cy="0"/>
          </a:xfrm>
          <a:custGeom>
            <a:avLst/>
            <a:gdLst>
              <a:gd name="connsiteX0" fmla="*/ 1299013 w 1299012"/>
              <a:gd name="connsiteY0" fmla="*/ 0 h 13248"/>
              <a:gd name="connsiteX1" fmla="*/ 0 w 1299012"/>
              <a:gd name="connsiteY1" fmla="*/ 0 h 13248"/>
            </a:gdLst>
            <a:ahLst/>
            <a:cxnLst>
              <a:cxn ang="0">
                <a:pos x="connsiteX0" y="connsiteY0"/>
              </a:cxn>
              <a:cxn ang="0">
                <a:pos x="connsiteX1" y="connsiteY1"/>
              </a:cxn>
            </a:cxnLst>
            <a:rect l="l" t="t" r="r" b="b"/>
            <a:pathLst>
              <a:path w="1299012" h="13248">
                <a:moveTo>
                  <a:pt x="1299013"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86" name="Freeform: Shape 85">
            <a:extLst>
              <a:ext uri="{FF2B5EF4-FFF2-40B4-BE49-F238E27FC236}">
                <a16:creationId xmlns:a16="http://schemas.microsoft.com/office/drawing/2014/main" id="{C4533D30-6BAA-8D3A-BDCC-8F7689375A4D}"/>
              </a:ext>
            </a:extLst>
          </p:cNvPr>
          <p:cNvSpPr/>
          <p:nvPr/>
        </p:nvSpPr>
        <p:spPr>
          <a:xfrm>
            <a:off x="6909808" y="2269181"/>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87" name="Freeform: Shape 86">
            <a:extLst>
              <a:ext uri="{FF2B5EF4-FFF2-40B4-BE49-F238E27FC236}">
                <a16:creationId xmlns:a16="http://schemas.microsoft.com/office/drawing/2014/main" id="{77C105FB-3B42-CAFD-1732-8275A4BDA970}"/>
              </a:ext>
            </a:extLst>
          </p:cNvPr>
          <p:cNvSpPr/>
          <p:nvPr/>
        </p:nvSpPr>
        <p:spPr>
          <a:xfrm>
            <a:off x="6125468" y="2252474"/>
            <a:ext cx="111336" cy="108000"/>
          </a:xfrm>
          <a:custGeom>
            <a:avLst/>
            <a:gdLst>
              <a:gd name="connsiteX0" fmla="*/ 0 w 108494"/>
              <a:gd name="connsiteY0" fmla="*/ 0 h 74722"/>
              <a:gd name="connsiteX1" fmla="*/ 108494 w 108494"/>
              <a:gd name="connsiteY1" fmla="*/ 0 h 74722"/>
              <a:gd name="connsiteX2" fmla="*/ 108494 w 108494"/>
              <a:gd name="connsiteY2" fmla="*/ 74722 h 74722"/>
              <a:gd name="connsiteX3" fmla="*/ 0 w 108494"/>
              <a:gd name="connsiteY3" fmla="*/ 74722 h 74722"/>
            </a:gdLst>
            <a:ahLst/>
            <a:cxnLst>
              <a:cxn ang="0">
                <a:pos x="connsiteX0" y="connsiteY0"/>
              </a:cxn>
              <a:cxn ang="0">
                <a:pos x="connsiteX1" y="connsiteY1"/>
              </a:cxn>
              <a:cxn ang="0">
                <a:pos x="connsiteX2" y="connsiteY2"/>
              </a:cxn>
              <a:cxn ang="0">
                <a:pos x="connsiteX3" y="connsiteY3"/>
              </a:cxn>
            </a:cxnLst>
            <a:rect l="l" t="t" r="r" b="b"/>
            <a:pathLst>
              <a:path w="108494" h="74722">
                <a:moveTo>
                  <a:pt x="0" y="0"/>
                </a:moveTo>
                <a:lnTo>
                  <a:pt x="108494" y="0"/>
                </a:lnTo>
                <a:lnTo>
                  <a:pt x="108494" y="74722"/>
                </a:lnTo>
                <a:lnTo>
                  <a:pt x="0" y="74722"/>
                </a:lnTo>
                <a:close/>
              </a:path>
            </a:pathLst>
          </a:custGeom>
          <a:solidFill>
            <a:schemeClr val="tx1"/>
          </a:solidFill>
          <a:ln w="0" cap="flat">
            <a:noFill/>
            <a:prstDash val="solid"/>
            <a:miter/>
          </a:ln>
        </p:spPr>
        <p:txBody>
          <a:bodyPr rtlCol="0" anchor="ctr"/>
          <a:lstStyle/>
          <a:p>
            <a:endParaRPr lang="en-GB" sz="1400"/>
          </a:p>
        </p:txBody>
      </p:sp>
      <p:grpSp>
        <p:nvGrpSpPr>
          <p:cNvPr id="88" name="Group 87">
            <a:extLst>
              <a:ext uri="{FF2B5EF4-FFF2-40B4-BE49-F238E27FC236}">
                <a16:creationId xmlns:a16="http://schemas.microsoft.com/office/drawing/2014/main" id="{60E1D8D9-C870-856F-728F-D7509B56CDCF}"/>
              </a:ext>
            </a:extLst>
          </p:cNvPr>
          <p:cNvGrpSpPr/>
          <p:nvPr/>
        </p:nvGrpSpPr>
        <p:grpSpPr>
          <a:xfrm>
            <a:off x="5671459" y="2092814"/>
            <a:ext cx="1406208" cy="97200"/>
            <a:chOff x="5527753" y="2539043"/>
            <a:chExt cx="1406208" cy="97200"/>
          </a:xfrm>
          <a:solidFill>
            <a:schemeClr val="tx1"/>
          </a:solidFill>
        </p:grpSpPr>
        <p:sp>
          <p:nvSpPr>
            <p:cNvPr id="89" name="Freeform: Shape 88">
              <a:extLst>
                <a:ext uri="{FF2B5EF4-FFF2-40B4-BE49-F238E27FC236}">
                  <a16:creationId xmlns:a16="http://schemas.microsoft.com/office/drawing/2014/main" id="{B1C8188F-A265-322D-0B49-508F76ACE98A}"/>
                </a:ext>
              </a:extLst>
            </p:cNvPr>
            <p:cNvSpPr/>
            <p:nvPr/>
          </p:nvSpPr>
          <p:spPr>
            <a:xfrm flipV="1">
              <a:off x="5527753" y="2541924"/>
              <a:ext cx="1406207" cy="45719"/>
            </a:xfrm>
            <a:custGeom>
              <a:avLst/>
              <a:gdLst>
                <a:gd name="connsiteX0" fmla="*/ 1364926 w 1364925"/>
                <a:gd name="connsiteY0" fmla="*/ 0 h 13248"/>
                <a:gd name="connsiteX1" fmla="*/ 0 w 1364925"/>
                <a:gd name="connsiteY1" fmla="*/ 0 h 13248"/>
              </a:gdLst>
              <a:ahLst/>
              <a:cxnLst>
                <a:cxn ang="0">
                  <a:pos x="connsiteX0" y="connsiteY0"/>
                </a:cxn>
                <a:cxn ang="0">
                  <a:pos x="connsiteX1" y="connsiteY1"/>
                </a:cxn>
              </a:cxnLst>
              <a:rect l="l" t="t" r="r" b="b"/>
              <a:pathLst>
                <a:path w="1364925" h="13248">
                  <a:moveTo>
                    <a:pt x="1364926" y="0"/>
                  </a:moveTo>
                  <a:lnTo>
                    <a:pt x="0" y="0"/>
                  </a:lnTo>
                </a:path>
              </a:pathLst>
            </a:custGeom>
            <a:grpFill/>
            <a:ln w="19424" cap="flat">
              <a:solidFill>
                <a:schemeClr val="tx1"/>
              </a:solidFill>
              <a:prstDash val="solid"/>
              <a:miter/>
            </a:ln>
          </p:spPr>
          <p:txBody>
            <a:bodyPr rtlCol="0" anchor="ctr"/>
            <a:lstStyle/>
            <a:p>
              <a:endParaRPr lang="en-GB" sz="1400"/>
            </a:p>
          </p:txBody>
        </p:sp>
        <p:sp>
          <p:nvSpPr>
            <p:cNvPr id="90" name="Freeform: Shape 89">
              <a:extLst>
                <a:ext uri="{FF2B5EF4-FFF2-40B4-BE49-F238E27FC236}">
                  <a16:creationId xmlns:a16="http://schemas.microsoft.com/office/drawing/2014/main" id="{26834A33-91BC-9099-7A2C-BB52E39BC2ED}"/>
                </a:ext>
              </a:extLst>
            </p:cNvPr>
            <p:cNvSpPr/>
            <p:nvPr/>
          </p:nvSpPr>
          <p:spPr>
            <a:xfrm>
              <a:off x="6933961"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91" name="Freeform: Shape 90">
              <a:extLst>
                <a:ext uri="{FF2B5EF4-FFF2-40B4-BE49-F238E27FC236}">
                  <a16:creationId xmlns:a16="http://schemas.microsoft.com/office/drawing/2014/main" id="{E28F50DF-22A3-79C4-4D3C-350D738130C0}"/>
                </a:ext>
              </a:extLst>
            </p:cNvPr>
            <p:cNvSpPr/>
            <p:nvPr/>
          </p:nvSpPr>
          <p:spPr>
            <a:xfrm>
              <a:off x="5527753" y="2550282"/>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92" name="Freeform: Shape 91">
              <a:extLst>
                <a:ext uri="{FF2B5EF4-FFF2-40B4-BE49-F238E27FC236}">
                  <a16:creationId xmlns:a16="http://schemas.microsoft.com/office/drawing/2014/main" id="{E480EB86-3B25-00C2-266B-C234B6128CE2}"/>
                </a:ext>
              </a:extLst>
            </p:cNvPr>
            <p:cNvSpPr/>
            <p:nvPr/>
          </p:nvSpPr>
          <p:spPr>
            <a:xfrm>
              <a:off x="6149358" y="2539043"/>
              <a:ext cx="95272" cy="97200"/>
            </a:xfrm>
            <a:custGeom>
              <a:avLst/>
              <a:gdLst>
                <a:gd name="connsiteX0" fmla="*/ 0 w 95272"/>
                <a:gd name="connsiteY0" fmla="*/ 0 h 65580"/>
                <a:gd name="connsiteX1" fmla="*/ 95273 w 95272"/>
                <a:gd name="connsiteY1" fmla="*/ 0 h 65580"/>
                <a:gd name="connsiteX2" fmla="*/ 95273 w 95272"/>
                <a:gd name="connsiteY2" fmla="*/ 65581 h 65580"/>
                <a:gd name="connsiteX3" fmla="*/ 0 w 95272"/>
                <a:gd name="connsiteY3" fmla="*/ 65581 h 65580"/>
              </a:gdLst>
              <a:ahLst/>
              <a:cxnLst>
                <a:cxn ang="0">
                  <a:pos x="connsiteX0" y="connsiteY0"/>
                </a:cxn>
                <a:cxn ang="0">
                  <a:pos x="connsiteX1" y="connsiteY1"/>
                </a:cxn>
                <a:cxn ang="0">
                  <a:pos x="connsiteX2" y="connsiteY2"/>
                </a:cxn>
                <a:cxn ang="0">
                  <a:pos x="connsiteX3" y="connsiteY3"/>
                </a:cxn>
              </a:cxnLst>
              <a:rect l="l" t="t" r="r" b="b"/>
              <a:pathLst>
                <a:path w="95272" h="65580">
                  <a:moveTo>
                    <a:pt x="0" y="0"/>
                  </a:moveTo>
                  <a:lnTo>
                    <a:pt x="95273" y="0"/>
                  </a:lnTo>
                  <a:lnTo>
                    <a:pt x="95273" y="65581"/>
                  </a:lnTo>
                  <a:lnTo>
                    <a:pt x="0" y="65581"/>
                  </a:lnTo>
                  <a:close/>
                </a:path>
              </a:pathLst>
            </a:custGeom>
            <a:grpFill/>
            <a:ln w="0" cap="flat">
              <a:noFill/>
              <a:prstDash val="solid"/>
              <a:miter/>
            </a:ln>
          </p:spPr>
          <p:txBody>
            <a:bodyPr rtlCol="0" anchor="ctr"/>
            <a:lstStyle/>
            <a:p>
              <a:endParaRPr lang="en-GB" sz="1400"/>
            </a:p>
          </p:txBody>
        </p:sp>
      </p:grpSp>
      <p:sp>
        <p:nvSpPr>
          <p:cNvPr id="93" name="TextBox 92">
            <a:extLst>
              <a:ext uri="{FF2B5EF4-FFF2-40B4-BE49-F238E27FC236}">
                <a16:creationId xmlns:a16="http://schemas.microsoft.com/office/drawing/2014/main" id="{95EB143C-272C-BE14-A70B-EBEF7196017D}"/>
              </a:ext>
            </a:extLst>
          </p:cNvPr>
          <p:cNvSpPr txBox="1"/>
          <p:nvPr/>
        </p:nvSpPr>
        <p:spPr>
          <a:xfrm>
            <a:off x="3127151" y="1565236"/>
            <a:ext cx="503855"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&lt;65</a:t>
            </a:r>
          </a:p>
          <a:p>
            <a:pPr marL="179996"/>
            <a:r>
              <a:rPr lang="en-GB" sz="1100">
                <a:latin typeface="Arial" panose="020B0604020202020204" pitchFamily="34" charset="0"/>
                <a:cs typeface="Arial" panose="020B0604020202020204" pitchFamily="34" charset="0"/>
              </a:rPr>
              <a:t>≥65</a:t>
            </a:r>
          </a:p>
        </p:txBody>
      </p:sp>
      <p:sp>
        <p:nvSpPr>
          <p:cNvPr id="94" name="TextBox 93">
            <a:extLst>
              <a:ext uri="{FF2B5EF4-FFF2-40B4-BE49-F238E27FC236}">
                <a16:creationId xmlns:a16="http://schemas.microsoft.com/office/drawing/2014/main" id="{361A26BF-8FB3-D534-7833-DF28232C60C5}"/>
              </a:ext>
            </a:extLst>
          </p:cNvPr>
          <p:cNvSpPr txBox="1"/>
          <p:nvPr/>
        </p:nvSpPr>
        <p:spPr>
          <a:xfrm>
            <a:off x="4410075" y="1553282"/>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43  / 196</a:t>
            </a:r>
          </a:p>
          <a:p>
            <a:pPr algn="r"/>
            <a:r>
              <a:rPr lang="en-GB" sz="1100">
                <a:latin typeface="Arial" panose="020B0604020202020204" pitchFamily="34" charset="0"/>
                <a:cs typeface="Arial" panose="020B0604020202020204" pitchFamily="34" charset="0"/>
              </a:rPr>
              <a:t>22  /   61</a:t>
            </a:r>
          </a:p>
        </p:txBody>
      </p:sp>
      <p:sp>
        <p:nvSpPr>
          <p:cNvPr id="95" name="TextBox 94">
            <a:extLst>
              <a:ext uri="{FF2B5EF4-FFF2-40B4-BE49-F238E27FC236}">
                <a16:creationId xmlns:a16="http://schemas.microsoft.com/office/drawing/2014/main" id="{0A3DD490-884C-0E5D-A72D-777FBAFDEECC}"/>
              </a:ext>
            </a:extLst>
          </p:cNvPr>
          <p:cNvSpPr txBox="1"/>
          <p:nvPr/>
        </p:nvSpPr>
        <p:spPr>
          <a:xfrm>
            <a:off x="9089362" y="1553282"/>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0.26 (0.13–0.52)</a:t>
            </a:r>
          </a:p>
          <a:p>
            <a:pPr algn="ctr"/>
            <a:r>
              <a:rPr lang="en-GB" sz="1100">
                <a:latin typeface="Arial" panose="020B0604020202020204" pitchFamily="34" charset="0"/>
                <a:cs typeface="Arial" panose="020B0604020202020204" pitchFamily="34" charset="0"/>
              </a:rPr>
              <a:t>0.24 (0.08–0.71)</a:t>
            </a:r>
          </a:p>
        </p:txBody>
      </p:sp>
      <p:sp>
        <p:nvSpPr>
          <p:cNvPr id="97" name="Freeform: Shape 96">
            <a:extLst>
              <a:ext uri="{FF2B5EF4-FFF2-40B4-BE49-F238E27FC236}">
                <a16:creationId xmlns:a16="http://schemas.microsoft.com/office/drawing/2014/main" id="{CE40750A-B253-FBFD-B07A-053BB105D73C}"/>
              </a:ext>
            </a:extLst>
          </p:cNvPr>
          <p:cNvSpPr/>
          <p:nvPr/>
        </p:nvSpPr>
        <p:spPr>
          <a:xfrm flipV="1">
            <a:off x="5576813" y="1747365"/>
            <a:ext cx="1637051" cy="45719"/>
          </a:xfrm>
          <a:custGeom>
            <a:avLst/>
            <a:gdLst>
              <a:gd name="connsiteX0" fmla="*/ 1565970 w 1565970"/>
              <a:gd name="connsiteY0" fmla="*/ 0 h 13248"/>
              <a:gd name="connsiteX1" fmla="*/ 0 w 1565970"/>
              <a:gd name="connsiteY1" fmla="*/ 0 h 13248"/>
            </a:gdLst>
            <a:ahLst/>
            <a:cxnLst>
              <a:cxn ang="0">
                <a:pos x="connsiteX0" y="connsiteY0"/>
              </a:cxn>
              <a:cxn ang="0">
                <a:pos x="connsiteX1" y="connsiteY1"/>
              </a:cxn>
            </a:cxnLst>
            <a:rect l="l" t="t" r="r" b="b"/>
            <a:pathLst>
              <a:path w="1565970" h="13248">
                <a:moveTo>
                  <a:pt x="1565970"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98" name="Freeform: Shape 97">
            <a:extLst>
              <a:ext uri="{FF2B5EF4-FFF2-40B4-BE49-F238E27FC236}">
                <a16:creationId xmlns:a16="http://schemas.microsoft.com/office/drawing/2014/main" id="{1BB5FD53-69FC-A6F2-0A46-F093F9FCFBF3}"/>
              </a:ext>
            </a:extLst>
          </p:cNvPr>
          <p:cNvSpPr/>
          <p:nvPr/>
        </p:nvSpPr>
        <p:spPr>
          <a:xfrm>
            <a:off x="7213865" y="1755723"/>
            <a:ext cx="0" cy="74723"/>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ln w="19424" cap="flat">
            <a:solidFill>
              <a:schemeClr val="tx1"/>
            </a:solidFill>
            <a:prstDash val="solid"/>
            <a:miter/>
          </a:ln>
        </p:spPr>
        <p:txBody>
          <a:bodyPr rtlCol="0" anchor="ctr"/>
          <a:lstStyle/>
          <a:p>
            <a:endParaRPr lang="en-GB" sz="1400"/>
          </a:p>
        </p:txBody>
      </p:sp>
      <p:sp>
        <p:nvSpPr>
          <p:cNvPr id="99" name="Freeform: Shape 98">
            <a:extLst>
              <a:ext uri="{FF2B5EF4-FFF2-40B4-BE49-F238E27FC236}">
                <a16:creationId xmlns:a16="http://schemas.microsoft.com/office/drawing/2014/main" id="{129D4EEC-C6BE-68F6-2FC1-80345D61D807}"/>
              </a:ext>
            </a:extLst>
          </p:cNvPr>
          <p:cNvSpPr/>
          <p:nvPr/>
        </p:nvSpPr>
        <p:spPr>
          <a:xfrm>
            <a:off x="6192419" y="1762483"/>
            <a:ext cx="59375" cy="61200"/>
          </a:xfrm>
          <a:custGeom>
            <a:avLst/>
            <a:gdLst>
              <a:gd name="connsiteX0" fmla="*/ 0 w 59691"/>
              <a:gd name="connsiteY0" fmla="*/ 0 h 41070"/>
              <a:gd name="connsiteX1" fmla="*/ 59691 w 59691"/>
              <a:gd name="connsiteY1" fmla="*/ 0 h 41070"/>
              <a:gd name="connsiteX2" fmla="*/ 59691 w 59691"/>
              <a:gd name="connsiteY2" fmla="*/ 41071 h 41070"/>
              <a:gd name="connsiteX3" fmla="*/ 0 w 59691"/>
              <a:gd name="connsiteY3" fmla="*/ 41071 h 41070"/>
            </a:gdLst>
            <a:ahLst/>
            <a:cxnLst>
              <a:cxn ang="0">
                <a:pos x="connsiteX0" y="connsiteY0"/>
              </a:cxn>
              <a:cxn ang="0">
                <a:pos x="connsiteX1" y="connsiteY1"/>
              </a:cxn>
              <a:cxn ang="0">
                <a:pos x="connsiteX2" y="connsiteY2"/>
              </a:cxn>
              <a:cxn ang="0">
                <a:pos x="connsiteX3" y="connsiteY3"/>
              </a:cxn>
            </a:cxnLst>
            <a:rect l="l" t="t" r="r" b="b"/>
            <a:pathLst>
              <a:path w="59691" h="41070">
                <a:moveTo>
                  <a:pt x="0" y="0"/>
                </a:moveTo>
                <a:lnTo>
                  <a:pt x="59691" y="0"/>
                </a:lnTo>
                <a:lnTo>
                  <a:pt x="59691" y="41071"/>
                </a:lnTo>
                <a:lnTo>
                  <a:pt x="0" y="41071"/>
                </a:lnTo>
                <a:close/>
              </a:path>
            </a:pathLst>
          </a:custGeom>
          <a:solidFill>
            <a:schemeClr val="tx1"/>
          </a:solidFill>
          <a:ln w="0" cap="flat">
            <a:noFill/>
            <a:prstDash val="solid"/>
            <a:miter/>
          </a:ln>
        </p:spPr>
        <p:txBody>
          <a:bodyPr rtlCol="0" anchor="ctr"/>
          <a:lstStyle/>
          <a:p>
            <a:endParaRPr lang="en-GB" sz="1400"/>
          </a:p>
        </p:txBody>
      </p:sp>
      <p:grpSp>
        <p:nvGrpSpPr>
          <p:cNvPr id="100" name="Group 99">
            <a:extLst>
              <a:ext uri="{FF2B5EF4-FFF2-40B4-BE49-F238E27FC236}">
                <a16:creationId xmlns:a16="http://schemas.microsoft.com/office/drawing/2014/main" id="{540A9EEF-0595-F5E2-5939-ED86F8332299}"/>
              </a:ext>
            </a:extLst>
          </p:cNvPr>
          <p:cNvGrpSpPr/>
          <p:nvPr/>
        </p:nvGrpSpPr>
        <p:grpSpPr>
          <a:xfrm>
            <a:off x="5786561" y="1574367"/>
            <a:ext cx="1167696" cy="122400"/>
            <a:chOff x="5642856" y="2063018"/>
            <a:chExt cx="1167696" cy="122400"/>
          </a:xfrm>
          <a:solidFill>
            <a:schemeClr val="tx1"/>
          </a:solidFill>
        </p:grpSpPr>
        <p:sp>
          <p:nvSpPr>
            <p:cNvPr id="101" name="Freeform: Shape 100">
              <a:extLst>
                <a:ext uri="{FF2B5EF4-FFF2-40B4-BE49-F238E27FC236}">
                  <a16:creationId xmlns:a16="http://schemas.microsoft.com/office/drawing/2014/main" id="{99F5CD2F-66CA-6806-CBF4-9E2DCCEC6050}"/>
                </a:ext>
              </a:extLst>
            </p:cNvPr>
            <p:cNvSpPr/>
            <p:nvPr/>
          </p:nvSpPr>
          <p:spPr>
            <a:xfrm flipV="1">
              <a:off x="5642856" y="2078499"/>
              <a:ext cx="1167691" cy="45719"/>
            </a:xfrm>
            <a:custGeom>
              <a:avLst/>
              <a:gdLst>
                <a:gd name="connsiteX0" fmla="*/ 1123245 w 1123244"/>
                <a:gd name="connsiteY0" fmla="*/ 0 h 13248"/>
                <a:gd name="connsiteX1" fmla="*/ 0 w 1123244"/>
                <a:gd name="connsiteY1" fmla="*/ 0 h 13248"/>
              </a:gdLst>
              <a:ahLst/>
              <a:cxnLst>
                <a:cxn ang="0">
                  <a:pos x="connsiteX0" y="connsiteY0"/>
                </a:cxn>
                <a:cxn ang="0">
                  <a:pos x="connsiteX1" y="connsiteY1"/>
                </a:cxn>
              </a:cxnLst>
              <a:rect l="l" t="t" r="r" b="b"/>
              <a:pathLst>
                <a:path w="1123244" h="13248">
                  <a:moveTo>
                    <a:pt x="1123245" y="0"/>
                  </a:moveTo>
                  <a:lnTo>
                    <a:pt x="0" y="0"/>
                  </a:lnTo>
                </a:path>
              </a:pathLst>
            </a:custGeom>
            <a:grpFill/>
            <a:ln w="19424" cap="flat">
              <a:solidFill>
                <a:schemeClr val="tx1"/>
              </a:solidFill>
              <a:prstDash val="solid"/>
              <a:miter/>
            </a:ln>
          </p:spPr>
          <p:txBody>
            <a:bodyPr rtlCol="0" anchor="ctr"/>
            <a:lstStyle/>
            <a:p>
              <a:endParaRPr lang="en-GB" sz="1400"/>
            </a:p>
          </p:txBody>
        </p:sp>
        <p:sp>
          <p:nvSpPr>
            <p:cNvPr id="102" name="Freeform: Shape 101">
              <a:extLst>
                <a:ext uri="{FF2B5EF4-FFF2-40B4-BE49-F238E27FC236}">
                  <a16:creationId xmlns:a16="http://schemas.microsoft.com/office/drawing/2014/main" id="{BB5FAC52-3C2C-89BF-D6C1-895D17CA7102}"/>
                </a:ext>
              </a:extLst>
            </p:cNvPr>
            <p:cNvSpPr/>
            <p:nvPr/>
          </p:nvSpPr>
          <p:spPr>
            <a:xfrm>
              <a:off x="6810552"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03" name="Freeform: Shape 102">
              <a:extLst>
                <a:ext uri="{FF2B5EF4-FFF2-40B4-BE49-F238E27FC236}">
                  <a16:creationId xmlns:a16="http://schemas.microsoft.com/office/drawing/2014/main" id="{3035CAE6-5EB2-8DEF-E4D9-BD1CF61585A9}"/>
                </a:ext>
              </a:extLst>
            </p:cNvPr>
            <p:cNvSpPr/>
            <p:nvPr/>
          </p:nvSpPr>
          <p:spPr>
            <a:xfrm>
              <a:off x="5642857" y="2086857"/>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04" name="Freeform: Shape 103">
              <a:extLst>
                <a:ext uri="{FF2B5EF4-FFF2-40B4-BE49-F238E27FC236}">
                  <a16:creationId xmlns:a16="http://schemas.microsoft.com/office/drawing/2014/main" id="{8AEC7B22-2545-4CA7-350A-20FE3390D298}"/>
                </a:ext>
              </a:extLst>
            </p:cNvPr>
            <p:cNvSpPr/>
            <p:nvPr/>
          </p:nvSpPr>
          <p:spPr>
            <a:xfrm>
              <a:off x="6130498" y="2063018"/>
              <a:ext cx="121910" cy="122400"/>
            </a:xfrm>
            <a:custGeom>
              <a:avLst/>
              <a:gdLst>
                <a:gd name="connsiteX0" fmla="*/ 0 w 121910"/>
                <a:gd name="connsiteY0" fmla="*/ 0 h 83996"/>
                <a:gd name="connsiteX1" fmla="*/ 121910 w 121910"/>
                <a:gd name="connsiteY1" fmla="*/ 0 h 83996"/>
                <a:gd name="connsiteX2" fmla="*/ 121910 w 121910"/>
                <a:gd name="connsiteY2" fmla="*/ 83997 h 83996"/>
                <a:gd name="connsiteX3" fmla="*/ 0 w 121910"/>
                <a:gd name="connsiteY3" fmla="*/ 83997 h 83996"/>
              </a:gdLst>
              <a:ahLst/>
              <a:cxnLst>
                <a:cxn ang="0">
                  <a:pos x="connsiteX0" y="connsiteY0"/>
                </a:cxn>
                <a:cxn ang="0">
                  <a:pos x="connsiteX1" y="connsiteY1"/>
                </a:cxn>
                <a:cxn ang="0">
                  <a:pos x="connsiteX2" y="connsiteY2"/>
                </a:cxn>
                <a:cxn ang="0">
                  <a:pos x="connsiteX3" y="connsiteY3"/>
                </a:cxn>
              </a:cxnLst>
              <a:rect l="l" t="t" r="r" b="b"/>
              <a:pathLst>
                <a:path w="121910" h="83996">
                  <a:moveTo>
                    <a:pt x="0" y="0"/>
                  </a:moveTo>
                  <a:lnTo>
                    <a:pt x="121910" y="0"/>
                  </a:lnTo>
                  <a:lnTo>
                    <a:pt x="121910" y="83997"/>
                  </a:lnTo>
                  <a:lnTo>
                    <a:pt x="0" y="83997"/>
                  </a:lnTo>
                  <a:close/>
                </a:path>
              </a:pathLst>
            </a:custGeom>
            <a:grpFill/>
            <a:ln w="0" cap="flat">
              <a:noFill/>
              <a:prstDash val="solid"/>
              <a:miter/>
            </a:ln>
          </p:spPr>
          <p:txBody>
            <a:bodyPr rtlCol="0" anchor="ctr"/>
            <a:lstStyle/>
            <a:p>
              <a:endParaRPr lang="en-GB" sz="1400"/>
            </a:p>
          </p:txBody>
        </p:sp>
      </p:grpSp>
      <p:sp>
        <p:nvSpPr>
          <p:cNvPr id="106" name="TextBox 105">
            <a:extLst>
              <a:ext uri="{FF2B5EF4-FFF2-40B4-BE49-F238E27FC236}">
                <a16:creationId xmlns:a16="http://schemas.microsoft.com/office/drawing/2014/main" id="{B26DF586-938A-168F-4102-4DC50B7D90EA}"/>
              </a:ext>
            </a:extLst>
          </p:cNvPr>
          <p:cNvSpPr txBox="1"/>
          <p:nvPr/>
        </p:nvSpPr>
        <p:spPr>
          <a:xfrm>
            <a:off x="4410075" y="1234059"/>
            <a:ext cx="639240" cy="169277"/>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65  / 257</a:t>
            </a:r>
          </a:p>
        </p:txBody>
      </p:sp>
      <p:sp>
        <p:nvSpPr>
          <p:cNvPr id="107" name="TextBox 106">
            <a:extLst>
              <a:ext uri="{FF2B5EF4-FFF2-40B4-BE49-F238E27FC236}">
                <a16:creationId xmlns:a16="http://schemas.microsoft.com/office/drawing/2014/main" id="{F034028D-1517-4BAC-6FE5-6B7756F57D1E}"/>
              </a:ext>
            </a:extLst>
          </p:cNvPr>
          <p:cNvSpPr txBox="1"/>
          <p:nvPr/>
        </p:nvSpPr>
        <p:spPr>
          <a:xfrm>
            <a:off x="9089362" y="1234059"/>
            <a:ext cx="1056013" cy="169277"/>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0.24 (0.14–0.43)</a:t>
            </a:r>
          </a:p>
        </p:txBody>
      </p:sp>
      <p:grpSp>
        <p:nvGrpSpPr>
          <p:cNvPr id="108" name="Group 107">
            <a:extLst>
              <a:ext uri="{FF2B5EF4-FFF2-40B4-BE49-F238E27FC236}">
                <a16:creationId xmlns:a16="http://schemas.microsoft.com/office/drawing/2014/main" id="{B069F4CE-9D43-1362-CB63-26D20C573F88}"/>
              </a:ext>
            </a:extLst>
          </p:cNvPr>
          <p:cNvGrpSpPr/>
          <p:nvPr/>
        </p:nvGrpSpPr>
        <p:grpSpPr>
          <a:xfrm>
            <a:off x="5805035" y="1250296"/>
            <a:ext cx="1011856" cy="136800"/>
            <a:chOff x="5661329" y="1690441"/>
            <a:chExt cx="1011856" cy="136800"/>
          </a:xfrm>
          <a:solidFill>
            <a:schemeClr val="tx1"/>
          </a:solidFill>
        </p:grpSpPr>
        <p:sp>
          <p:nvSpPr>
            <p:cNvPr id="109" name="Freeform: Shape 108">
              <a:extLst>
                <a:ext uri="{FF2B5EF4-FFF2-40B4-BE49-F238E27FC236}">
                  <a16:creationId xmlns:a16="http://schemas.microsoft.com/office/drawing/2014/main" id="{C3FD7CCE-A71B-E5F9-2760-C39FF4D03042}"/>
                </a:ext>
              </a:extLst>
            </p:cNvPr>
            <p:cNvSpPr/>
            <p:nvPr/>
          </p:nvSpPr>
          <p:spPr>
            <a:xfrm flipV="1">
              <a:off x="5661329" y="1713122"/>
              <a:ext cx="1011855" cy="45719"/>
            </a:xfrm>
            <a:custGeom>
              <a:avLst/>
              <a:gdLst>
                <a:gd name="connsiteX0" fmla="*/ 943588 w 943587"/>
                <a:gd name="connsiteY0" fmla="*/ 0 h 13248"/>
                <a:gd name="connsiteX1" fmla="*/ 0 w 943587"/>
                <a:gd name="connsiteY1" fmla="*/ 0 h 13248"/>
              </a:gdLst>
              <a:ahLst/>
              <a:cxnLst>
                <a:cxn ang="0">
                  <a:pos x="connsiteX0" y="connsiteY0"/>
                </a:cxn>
                <a:cxn ang="0">
                  <a:pos x="connsiteX1" y="connsiteY1"/>
                </a:cxn>
              </a:cxnLst>
              <a:rect l="l" t="t" r="r" b="b"/>
              <a:pathLst>
                <a:path w="943587" h="13248">
                  <a:moveTo>
                    <a:pt x="943588" y="0"/>
                  </a:moveTo>
                  <a:lnTo>
                    <a:pt x="0" y="0"/>
                  </a:lnTo>
                </a:path>
              </a:pathLst>
            </a:custGeom>
            <a:grpFill/>
            <a:ln w="19424" cap="flat">
              <a:solidFill>
                <a:schemeClr val="tx1"/>
              </a:solidFill>
              <a:prstDash val="solid"/>
              <a:miter/>
            </a:ln>
          </p:spPr>
          <p:txBody>
            <a:bodyPr rtlCol="0" anchor="ctr"/>
            <a:lstStyle/>
            <a:p>
              <a:endParaRPr lang="en-GB" sz="1400"/>
            </a:p>
          </p:txBody>
        </p:sp>
        <p:sp>
          <p:nvSpPr>
            <p:cNvPr id="110" name="Freeform: Shape 109">
              <a:extLst>
                <a:ext uri="{FF2B5EF4-FFF2-40B4-BE49-F238E27FC236}">
                  <a16:creationId xmlns:a16="http://schemas.microsoft.com/office/drawing/2014/main" id="{4ED89B4E-49A2-727B-E0E7-07B0FBAB61E0}"/>
                </a:ext>
              </a:extLst>
            </p:cNvPr>
            <p:cNvSpPr/>
            <p:nvPr/>
          </p:nvSpPr>
          <p:spPr>
            <a:xfrm>
              <a:off x="6673185"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11" name="Freeform: Shape 110">
              <a:extLst>
                <a:ext uri="{FF2B5EF4-FFF2-40B4-BE49-F238E27FC236}">
                  <a16:creationId xmlns:a16="http://schemas.microsoft.com/office/drawing/2014/main" id="{02EFCDEA-44CE-36BC-2B20-598192AA5679}"/>
                </a:ext>
              </a:extLst>
            </p:cNvPr>
            <p:cNvSpPr/>
            <p:nvPr/>
          </p:nvSpPr>
          <p:spPr>
            <a:xfrm>
              <a:off x="5661329" y="1721480"/>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12" name="Freeform: Shape 111">
              <a:extLst>
                <a:ext uri="{FF2B5EF4-FFF2-40B4-BE49-F238E27FC236}">
                  <a16:creationId xmlns:a16="http://schemas.microsoft.com/office/drawing/2014/main" id="{2D88B5A1-EABC-B9D6-DC9C-D9D3A55EB18A}"/>
                </a:ext>
              </a:extLst>
            </p:cNvPr>
            <p:cNvSpPr/>
            <p:nvPr/>
          </p:nvSpPr>
          <p:spPr>
            <a:xfrm>
              <a:off x="6061862" y="1690441"/>
              <a:ext cx="135909" cy="136800"/>
            </a:xfrm>
            <a:custGeom>
              <a:avLst/>
              <a:gdLst>
                <a:gd name="connsiteX0" fmla="*/ 0 w 135909"/>
                <a:gd name="connsiteY0" fmla="*/ 0 h 93535"/>
                <a:gd name="connsiteX1" fmla="*/ 135909 w 135909"/>
                <a:gd name="connsiteY1" fmla="*/ 0 h 93535"/>
                <a:gd name="connsiteX2" fmla="*/ 135909 w 135909"/>
                <a:gd name="connsiteY2" fmla="*/ 93536 h 93535"/>
                <a:gd name="connsiteX3" fmla="*/ 0 w 135909"/>
                <a:gd name="connsiteY3" fmla="*/ 93536 h 93535"/>
              </a:gdLst>
              <a:ahLst/>
              <a:cxnLst>
                <a:cxn ang="0">
                  <a:pos x="connsiteX0" y="connsiteY0"/>
                </a:cxn>
                <a:cxn ang="0">
                  <a:pos x="connsiteX1" y="connsiteY1"/>
                </a:cxn>
                <a:cxn ang="0">
                  <a:pos x="connsiteX2" y="connsiteY2"/>
                </a:cxn>
                <a:cxn ang="0">
                  <a:pos x="connsiteX3" y="connsiteY3"/>
                </a:cxn>
              </a:cxnLst>
              <a:rect l="l" t="t" r="r" b="b"/>
              <a:pathLst>
                <a:path w="135909" h="93535">
                  <a:moveTo>
                    <a:pt x="0" y="0"/>
                  </a:moveTo>
                  <a:lnTo>
                    <a:pt x="135909" y="0"/>
                  </a:lnTo>
                  <a:lnTo>
                    <a:pt x="135909" y="93536"/>
                  </a:lnTo>
                  <a:lnTo>
                    <a:pt x="0" y="93536"/>
                  </a:lnTo>
                  <a:close/>
                </a:path>
              </a:pathLst>
            </a:custGeom>
            <a:grpFill/>
            <a:ln w="0" cap="flat">
              <a:noFill/>
              <a:prstDash val="solid"/>
              <a:miter/>
            </a:ln>
          </p:spPr>
          <p:txBody>
            <a:bodyPr rtlCol="0" anchor="ctr"/>
            <a:lstStyle/>
            <a:p>
              <a:endParaRPr lang="en-GB" sz="1400"/>
            </a:p>
          </p:txBody>
        </p:sp>
      </p:grpSp>
      <p:sp>
        <p:nvSpPr>
          <p:cNvPr id="113" name="TextBox 112">
            <a:extLst>
              <a:ext uri="{FF2B5EF4-FFF2-40B4-BE49-F238E27FC236}">
                <a16:creationId xmlns:a16="http://schemas.microsoft.com/office/drawing/2014/main" id="{5AA8D5BA-A17E-7648-E4D9-798D2DB7B787}"/>
              </a:ext>
            </a:extLst>
          </p:cNvPr>
          <p:cNvSpPr txBox="1"/>
          <p:nvPr/>
        </p:nvSpPr>
        <p:spPr>
          <a:xfrm>
            <a:off x="3127150" y="2557626"/>
            <a:ext cx="924481" cy="338554"/>
          </a:xfrm>
          <a:prstGeom prst="rect">
            <a:avLst/>
          </a:prstGeom>
          <a:noFill/>
        </p:spPr>
        <p:txBody>
          <a:bodyPr wrap="square" lIns="0" tIns="0" rIns="0" bIns="0" rtlCol="0" anchor="ctr" anchorCtr="0">
            <a:spAutoFit/>
          </a:bodyPr>
          <a:lstStyle/>
          <a:p>
            <a:pPr marL="179996"/>
            <a:r>
              <a:rPr lang="en-GB" sz="1100">
                <a:latin typeface="Arial" panose="020B0604020202020204" pitchFamily="34" charset="0"/>
                <a:cs typeface="Arial" panose="020B0604020202020204" pitchFamily="34" charset="0"/>
              </a:rPr>
              <a:t>Asian</a:t>
            </a:r>
          </a:p>
          <a:p>
            <a:pPr marL="179996"/>
            <a:r>
              <a:rPr lang="en-GB" sz="1100">
                <a:latin typeface="Arial" panose="020B0604020202020204" pitchFamily="34" charset="0"/>
                <a:cs typeface="Arial" panose="020B0604020202020204" pitchFamily="34" charset="0"/>
              </a:rPr>
              <a:t>Non-Asian</a:t>
            </a:r>
          </a:p>
        </p:txBody>
      </p:sp>
      <p:sp>
        <p:nvSpPr>
          <p:cNvPr id="114" name="TextBox 113">
            <a:extLst>
              <a:ext uri="{FF2B5EF4-FFF2-40B4-BE49-F238E27FC236}">
                <a16:creationId xmlns:a16="http://schemas.microsoft.com/office/drawing/2014/main" id="{6A11215F-8B14-3B7A-FD1D-D1DC41ECCB32}"/>
              </a:ext>
            </a:extLst>
          </p:cNvPr>
          <p:cNvSpPr txBox="1"/>
          <p:nvPr/>
        </p:nvSpPr>
        <p:spPr>
          <a:xfrm>
            <a:off x="4400549" y="2574244"/>
            <a:ext cx="639240" cy="338554"/>
          </a:xfrm>
          <a:prstGeom prst="rect">
            <a:avLst/>
          </a:prstGeom>
          <a:noFill/>
        </p:spPr>
        <p:txBody>
          <a:bodyPr wrap="square" lIns="0" tIns="0" rIns="0" bIns="0" rtlCol="0" anchor="ctr" anchorCtr="0">
            <a:spAutoFit/>
          </a:bodyPr>
          <a:lstStyle/>
          <a:p>
            <a:pPr algn="r"/>
            <a:r>
              <a:rPr lang="en-GB" sz="1100">
                <a:latin typeface="Arial" panose="020B0604020202020204" pitchFamily="34" charset="0"/>
                <a:cs typeface="Arial" panose="020B0604020202020204" pitchFamily="34" charset="0"/>
              </a:rPr>
              <a:t>31  / 143</a:t>
            </a:r>
          </a:p>
          <a:p>
            <a:pPr algn="r"/>
            <a:r>
              <a:rPr lang="en-GB" sz="1100">
                <a:latin typeface="Arial" panose="020B0604020202020204" pitchFamily="34" charset="0"/>
                <a:cs typeface="Arial" panose="020B0604020202020204" pitchFamily="34" charset="0"/>
              </a:rPr>
              <a:t>34  / 114</a:t>
            </a:r>
          </a:p>
        </p:txBody>
      </p:sp>
      <p:sp>
        <p:nvSpPr>
          <p:cNvPr id="115" name="TextBox 114">
            <a:extLst>
              <a:ext uri="{FF2B5EF4-FFF2-40B4-BE49-F238E27FC236}">
                <a16:creationId xmlns:a16="http://schemas.microsoft.com/office/drawing/2014/main" id="{0974B346-B276-8509-B540-D5FA9217CE43}"/>
              </a:ext>
            </a:extLst>
          </p:cNvPr>
          <p:cNvSpPr txBox="1"/>
          <p:nvPr/>
        </p:nvSpPr>
        <p:spPr>
          <a:xfrm>
            <a:off x="9089362" y="2545670"/>
            <a:ext cx="1056012" cy="338554"/>
          </a:xfrm>
          <a:prstGeom prst="rect">
            <a:avLst/>
          </a:prstGeom>
          <a:noFill/>
        </p:spPr>
        <p:txBody>
          <a:bodyPr wrap="square" lIns="0" tIns="0" rIns="0" bIns="0" rtlCol="0" anchor="ctr" anchorCtr="0">
            <a:spAutoFit/>
          </a:bodyPr>
          <a:lstStyle/>
          <a:p>
            <a:pPr algn="ctr"/>
            <a:r>
              <a:rPr lang="en-GB" sz="1100">
                <a:latin typeface="Arial" panose="020B0604020202020204" pitchFamily="34" charset="0"/>
                <a:cs typeface="Arial" panose="020B0604020202020204" pitchFamily="34" charset="0"/>
              </a:rPr>
              <a:t>0.36 (0.17–0.79)</a:t>
            </a:r>
          </a:p>
          <a:p>
            <a:pPr algn="ctr"/>
            <a:r>
              <a:rPr lang="en-GB" sz="1100">
                <a:latin typeface="Arial" panose="020B0604020202020204" pitchFamily="34" charset="0"/>
                <a:cs typeface="Arial" panose="020B0604020202020204" pitchFamily="34" charset="0"/>
              </a:rPr>
              <a:t>0.16 (0.06–0.38)</a:t>
            </a:r>
          </a:p>
        </p:txBody>
      </p:sp>
      <p:sp>
        <p:nvSpPr>
          <p:cNvPr id="117" name="Freeform: Shape 116">
            <a:extLst>
              <a:ext uri="{FF2B5EF4-FFF2-40B4-BE49-F238E27FC236}">
                <a16:creationId xmlns:a16="http://schemas.microsoft.com/office/drawing/2014/main" id="{E16F05C3-295B-C7D9-E906-8CFF7FF16DE2}"/>
              </a:ext>
            </a:extLst>
          </p:cNvPr>
          <p:cNvSpPr/>
          <p:nvPr/>
        </p:nvSpPr>
        <p:spPr>
          <a:xfrm>
            <a:off x="5576770" y="2803080"/>
            <a:ext cx="1081644" cy="0"/>
          </a:xfrm>
          <a:custGeom>
            <a:avLst/>
            <a:gdLst>
              <a:gd name="connsiteX0" fmla="*/ 1000168 w 1000167"/>
              <a:gd name="connsiteY0" fmla="*/ 0 h 13248"/>
              <a:gd name="connsiteX1" fmla="*/ 0 w 1000167"/>
              <a:gd name="connsiteY1" fmla="*/ 0 h 13248"/>
            </a:gdLst>
            <a:ahLst/>
            <a:cxnLst>
              <a:cxn ang="0">
                <a:pos x="connsiteX0" y="connsiteY0"/>
              </a:cxn>
              <a:cxn ang="0">
                <a:pos x="connsiteX1" y="connsiteY1"/>
              </a:cxn>
            </a:cxnLst>
            <a:rect l="l" t="t" r="r" b="b"/>
            <a:pathLst>
              <a:path w="1000167" h="13248">
                <a:moveTo>
                  <a:pt x="1000168" y="0"/>
                </a:moveTo>
                <a:lnTo>
                  <a:pt x="0" y="0"/>
                </a:lnTo>
              </a:path>
            </a:pathLst>
          </a:custGeom>
          <a:ln w="19424" cap="flat">
            <a:solidFill>
              <a:schemeClr val="tx1"/>
            </a:solidFill>
            <a:prstDash val="solid"/>
            <a:miter/>
            <a:tailEnd type="triangle" w="sm" len="sm"/>
          </a:ln>
        </p:spPr>
        <p:txBody>
          <a:bodyPr rtlCol="0" anchor="ctr"/>
          <a:lstStyle/>
          <a:p>
            <a:endParaRPr lang="en-GB" sz="1400"/>
          </a:p>
        </p:txBody>
      </p:sp>
      <p:sp>
        <p:nvSpPr>
          <p:cNvPr id="118" name="Freeform: Shape 117">
            <a:extLst>
              <a:ext uri="{FF2B5EF4-FFF2-40B4-BE49-F238E27FC236}">
                <a16:creationId xmlns:a16="http://schemas.microsoft.com/office/drawing/2014/main" id="{EAF93AE1-F8FB-040F-1B65-666BBB8F4FD5}"/>
              </a:ext>
            </a:extLst>
          </p:cNvPr>
          <p:cNvSpPr/>
          <p:nvPr/>
        </p:nvSpPr>
        <p:spPr>
          <a:xfrm>
            <a:off x="6663460" y="2765787"/>
            <a:ext cx="0" cy="74589"/>
          </a:xfrm>
          <a:custGeom>
            <a:avLst/>
            <a:gdLst>
              <a:gd name="connsiteX0" fmla="*/ 0 w 19443"/>
              <a:gd name="connsiteY0" fmla="*/ 0 h 74589"/>
              <a:gd name="connsiteX1" fmla="*/ 0 w 19443"/>
              <a:gd name="connsiteY1" fmla="*/ 74590 h 74589"/>
            </a:gdLst>
            <a:ahLst/>
            <a:cxnLst>
              <a:cxn ang="0">
                <a:pos x="connsiteX0" y="connsiteY0"/>
              </a:cxn>
              <a:cxn ang="0">
                <a:pos x="connsiteX1" y="connsiteY1"/>
              </a:cxn>
            </a:cxnLst>
            <a:rect l="l" t="t" r="r" b="b"/>
            <a:pathLst>
              <a:path w="19443" h="74589">
                <a:moveTo>
                  <a:pt x="0" y="0"/>
                </a:moveTo>
                <a:lnTo>
                  <a:pt x="0" y="74590"/>
                </a:lnTo>
              </a:path>
            </a:pathLst>
          </a:custGeom>
          <a:ln w="19424" cap="flat">
            <a:solidFill>
              <a:schemeClr val="tx1"/>
            </a:solidFill>
            <a:prstDash val="solid"/>
            <a:miter/>
          </a:ln>
        </p:spPr>
        <p:txBody>
          <a:bodyPr rtlCol="0" anchor="ctr"/>
          <a:lstStyle/>
          <a:p>
            <a:endParaRPr lang="en-GB" sz="1400"/>
          </a:p>
        </p:txBody>
      </p:sp>
      <p:sp>
        <p:nvSpPr>
          <p:cNvPr id="119" name="Freeform: Shape 118">
            <a:extLst>
              <a:ext uri="{FF2B5EF4-FFF2-40B4-BE49-F238E27FC236}">
                <a16:creationId xmlns:a16="http://schemas.microsoft.com/office/drawing/2014/main" id="{0DB55880-D243-4A7D-CEEB-7FF1469EF157}"/>
              </a:ext>
            </a:extLst>
          </p:cNvPr>
          <p:cNvSpPr/>
          <p:nvPr/>
        </p:nvSpPr>
        <p:spPr>
          <a:xfrm>
            <a:off x="5839611" y="2754480"/>
            <a:ext cx="106819" cy="97200"/>
          </a:xfrm>
          <a:custGeom>
            <a:avLst/>
            <a:gdLst>
              <a:gd name="connsiteX0" fmla="*/ 0 w 98772"/>
              <a:gd name="connsiteY0" fmla="*/ 0 h 67965"/>
              <a:gd name="connsiteX1" fmla="*/ 98772 w 98772"/>
              <a:gd name="connsiteY1" fmla="*/ 0 h 67965"/>
              <a:gd name="connsiteX2" fmla="*/ 98772 w 98772"/>
              <a:gd name="connsiteY2" fmla="*/ 67966 h 67965"/>
              <a:gd name="connsiteX3" fmla="*/ 0 w 98772"/>
              <a:gd name="connsiteY3" fmla="*/ 67966 h 67965"/>
            </a:gdLst>
            <a:ahLst/>
            <a:cxnLst>
              <a:cxn ang="0">
                <a:pos x="connsiteX0" y="connsiteY0"/>
              </a:cxn>
              <a:cxn ang="0">
                <a:pos x="connsiteX1" y="connsiteY1"/>
              </a:cxn>
              <a:cxn ang="0">
                <a:pos x="connsiteX2" y="connsiteY2"/>
              </a:cxn>
              <a:cxn ang="0">
                <a:pos x="connsiteX3" y="connsiteY3"/>
              </a:cxn>
            </a:cxnLst>
            <a:rect l="l" t="t" r="r" b="b"/>
            <a:pathLst>
              <a:path w="98772" h="67965">
                <a:moveTo>
                  <a:pt x="0" y="0"/>
                </a:moveTo>
                <a:lnTo>
                  <a:pt x="98772" y="0"/>
                </a:lnTo>
                <a:lnTo>
                  <a:pt x="98772" y="67966"/>
                </a:lnTo>
                <a:lnTo>
                  <a:pt x="0" y="67966"/>
                </a:lnTo>
                <a:close/>
              </a:path>
            </a:pathLst>
          </a:custGeom>
          <a:solidFill>
            <a:schemeClr val="tx1"/>
          </a:solidFill>
          <a:ln w="0" cap="flat">
            <a:noFill/>
            <a:prstDash val="solid"/>
            <a:miter/>
          </a:ln>
        </p:spPr>
        <p:txBody>
          <a:bodyPr rtlCol="0" anchor="ctr"/>
          <a:lstStyle/>
          <a:p>
            <a:endParaRPr lang="en-GB" sz="1400"/>
          </a:p>
        </p:txBody>
      </p:sp>
      <p:grpSp>
        <p:nvGrpSpPr>
          <p:cNvPr id="120" name="Group 119">
            <a:extLst>
              <a:ext uri="{FF2B5EF4-FFF2-40B4-BE49-F238E27FC236}">
                <a16:creationId xmlns:a16="http://schemas.microsoft.com/office/drawing/2014/main" id="{7EFA55B0-5CBE-173A-A418-C986779137AE}"/>
              </a:ext>
            </a:extLst>
          </p:cNvPr>
          <p:cNvGrpSpPr/>
          <p:nvPr/>
        </p:nvGrpSpPr>
        <p:grpSpPr>
          <a:xfrm>
            <a:off x="5995968" y="2586340"/>
            <a:ext cx="1289096" cy="111600"/>
            <a:chOff x="5852263" y="3016789"/>
            <a:chExt cx="1289096" cy="111600"/>
          </a:xfrm>
          <a:solidFill>
            <a:schemeClr val="tx1"/>
          </a:solidFill>
        </p:grpSpPr>
        <p:sp>
          <p:nvSpPr>
            <p:cNvPr id="121" name="Freeform: Shape 120">
              <a:extLst>
                <a:ext uri="{FF2B5EF4-FFF2-40B4-BE49-F238E27FC236}">
                  <a16:creationId xmlns:a16="http://schemas.microsoft.com/office/drawing/2014/main" id="{9893FA0D-E585-BB48-E3B7-54D05004CA9F}"/>
                </a:ext>
              </a:extLst>
            </p:cNvPr>
            <p:cNvSpPr/>
            <p:nvPr/>
          </p:nvSpPr>
          <p:spPr>
            <a:xfrm>
              <a:off x="5852263" y="3072589"/>
              <a:ext cx="1289096" cy="0"/>
            </a:xfrm>
            <a:custGeom>
              <a:avLst/>
              <a:gdLst>
                <a:gd name="connsiteX0" fmla="*/ 1289097 w 1289096"/>
                <a:gd name="connsiteY0" fmla="*/ 0 h 13248"/>
                <a:gd name="connsiteX1" fmla="*/ 0 w 1289096"/>
                <a:gd name="connsiteY1" fmla="*/ 0 h 13248"/>
              </a:gdLst>
              <a:ahLst/>
              <a:cxnLst>
                <a:cxn ang="0">
                  <a:pos x="connsiteX0" y="connsiteY0"/>
                </a:cxn>
                <a:cxn ang="0">
                  <a:pos x="connsiteX1" y="connsiteY1"/>
                </a:cxn>
              </a:cxnLst>
              <a:rect l="l" t="t" r="r" b="b"/>
              <a:pathLst>
                <a:path w="1289096" h="13248">
                  <a:moveTo>
                    <a:pt x="1289097" y="0"/>
                  </a:moveTo>
                  <a:lnTo>
                    <a:pt x="0" y="0"/>
                  </a:lnTo>
                </a:path>
              </a:pathLst>
            </a:custGeom>
            <a:grpFill/>
            <a:ln w="19424" cap="flat">
              <a:solidFill>
                <a:schemeClr val="tx1"/>
              </a:solidFill>
              <a:prstDash val="solid"/>
              <a:miter/>
            </a:ln>
          </p:spPr>
          <p:txBody>
            <a:bodyPr rtlCol="0" anchor="ctr"/>
            <a:lstStyle/>
            <a:p>
              <a:endParaRPr lang="en-GB" sz="1400"/>
            </a:p>
          </p:txBody>
        </p:sp>
        <p:sp>
          <p:nvSpPr>
            <p:cNvPr id="122" name="Freeform: Shape 121">
              <a:extLst>
                <a:ext uri="{FF2B5EF4-FFF2-40B4-BE49-F238E27FC236}">
                  <a16:creationId xmlns:a16="http://schemas.microsoft.com/office/drawing/2014/main" id="{EF995D83-2945-C4D7-8A9A-2B4FE3B2D29E}"/>
                </a:ext>
              </a:extLst>
            </p:cNvPr>
            <p:cNvSpPr/>
            <p:nvPr/>
          </p:nvSpPr>
          <p:spPr>
            <a:xfrm>
              <a:off x="7141359"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23" name="Freeform: Shape 122">
              <a:extLst>
                <a:ext uri="{FF2B5EF4-FFF2-40B4-BE49-F238E27FC236}">
                  <a16:creationId xmlns:a16="http://schemas.microsoft.com/office/drawing/2014/main" id="{7A9298E0-C4B8-A44B-53FC-21948E3C53F5}"/>
                </a:ext>
              </a:extLst>
            </p:cNvPr>
            <p:cNvSpPr/>
            <p:nvPr/>
          </p:nvSpPr>
          <p:spPr>
            <a:xfrm>
              <a:off x="5852263" y="3035228"/>
              <a:ext cx="0" cy="74722"/>
            </a:xfrm>
            <a:custGeom>
              <a:avLst/>
              <a:gdLst>
                <a:gd name="connsiteX0" fmla="*/ 0 w 19443"/>
                <a:gd name="connsiteY0" fmla="*/ 0 h 74722"/>
                <a:gd name="connsiteX1" fmla="*/ 0 w 19443"/>
                <a:gd name="connsiteY1" fmla="*/ 74722 h 74722"/>
              </a:gdLst>
              <a:ahLst/>
              <a:cxnLst>
                <a:cxn ang="0">
                  <a:pos x="connsiteX0" y="connsiteY0"/>
                </a:cxn>
                <a:cxn ang="0">
                  <a:pos x="connsiteX1" y="connsiteY1"/>
                </a:cxn>
              </a:cxnLst>
              <a:rect l="l" t="t" r="r" b="b"/>
              <a:pathLst>
                <a:path w="19443" h="74722">
                  <a:moveTo>
                    <a:pt x="0" y="0"/>
                  </a:moveTo>
                  <a:lnTo>
                    <a:pt x="0" y="74722"/>
                  </a:lnTo>
                </a:path>
              </a:pathLst>
            </a:custGeom>
            <a:grpFill/>
            <a:ln w="19424" cap="flat">
              <a:solidFill>
                <a:schemeClr val="tx1"/>
              </a:solidFill>
              <a:prstDash val="solid"/>
              <a:miter/>
            </a:ln>
          </p:spPr>
          <p:txBody>
            <a:bodyPr rtlCol="0" anchor="ctr"/>
            <a:lstStyle/>
            <a:p>
              <a:endParaRPr lang="en-GB" sz="1400"/>
            </a:p>
          </p:txBody>
        </p:sp>
        <p:sp>
          <p:nvSpPr>
            <p:cNvPr id="124" name="Freeform: Shape 123">
              <a:extLst>
                <a:ext uri="{FF2B5EF4-FFF2-40B4-BE49-F238E27FC236}">
                  <a16:creationId xmlns:a16="http://schemas.microsoft.com/office/drawing/2014/main" id="{036528C2-E3CD-1466-E75F-AE96C2238BD9}"/>
                </a:ext>
              </a:extLst>
            </p:cNvPr>
            <p:cNvSpPr/>
            <p:nvPr/>
          </p:nvSpPr>
          <p:spPr>
            <a:xfrm>
              <a:off x="6414760" y="3016789"/>
              <a:ext cx="112188" cy="111600"/>
            </a:xfrm>
            <a:custGeom>
              <a:avLst/>
              <a:gdLst>
                <a:gd name="connsiteX0" fmla="*/ 0 w 112188"/>
                <a:gd name="connsiteY0" fmla="*/ 0 h 77239"/>
                <a:gd name="connsiteX1" fmla="*/ 112188 w 112188"/>
                <a:gd name="connsiteY1" fmla="*/ 0 h 77239"/>
                <a:gd name="connsiteX2" fmla="*/ 112188 w 112188"/>
                <a:gd name="connsiteY2" fmla="*/ 77240 h 77239"/>
                <a:gd name="connsiteX3" fmla="*/ 0 w 112188"/>
                <a:gd name="connsiteY3" fmla="*/ 77240 h 77239"/>
              </a:gdLst>
              <a:ahLst/>
              <a:cxnLst>
                <a:cxn ang="0">
                  <a:pos x="connsiteX0" y="connsiteY0"/>
                </a:cxn>
                <a:cxn ang="0">
                  <a:pos x="connsiteX1" y="connsiteY1"/>
                </a:cxn>
                <a:cxn ang="0">
                  <a:pos x="connsiteX2" y="connsiteY2"/>
                </a:cxn>
                <a:cxn ang="0">
                  <a:pos x="connsiteX3" y="connsiteY3"/>
                </a:cxn>
              </a:cxnLst>
              <a:rect l="l" t="t" r="r" b="b"/>
              <a:pathLst>
                <a:path w="112188" h="77239">
                  <a:moveTo>
                    <a:pt x="0" y="0"/>
                  </a:moveTo>
                  <a:lnTo>
                    <a:pt x="112188" y="0"/>
                  </a:lnTo>
                  <a:lnTo>
                    <a:pt x="112188" y="77240"/>
                  </a:lnTo>
                  <a:lnTo>
                    <a:pt x="0" y="77240"/>
                  </a:lnTo>
                  <a:close/>
                </a:path>
              </a:pathLst>
            </a:custGeom>
            <a:grpFill/>
            <a:ln w="0" cap="flat">
              <a:noFill/>
              <a:prstDash val="solid"/>
              <a:miter/>
            </a:ln>
          </p:spPr>
          <p:txBody>
            <a:bodyPr rtlCol="0" anchor="ctr"/>
            <a:lstStyle/>
            <a:p>
              <a:endParaRPr lang="en-GB" sz="1400"/>
            </a:p>
          </p:txBody>
        </p:sp>
      </p:grpSp>
      <p:sp>
        <p:nvSpPr>
          <p:cNvPr id="125" name="Freeform: Shape 124">
            <a:extLst>
              <a:ext uri="{FF2B5EF4-FFF2-40B4-BE49-F238E27FC236}">
                <a16:creationId xmlns:a16="http://schemas.microsoft.com/office/drawing/2014/main" id="{DB85434B-CA73-5A32-7D8F-25785CCA7DBF}"/>
              </a:ext>
            </a:extLst>
          </p:cNvPr>
          <p:cNvSpPr/>
          <p:nvPr/>
        </p:nvSpPr>
        <p:spPr>
          <a:xfrm>
            <a:off x="5428657" y="5843650"/>
            <a:ext cx="1896119" cy="0"/>
          </a:xfrm>
          <a:custGeom>
            <a:avLst/>
            <a:gdLst>
              <a:gd name="connsiteX0" fmla="*/ 1896119 w 1896119"/>
              <a:gd name="connsiteY0" fmla="*/ 0 h 13248"/>
              <a:gd name="connsiteX1" fmla="*/ 0 w 1896119"/>
              <a:gd name="connsiteY1" fmla="*/ 0 h 13248"/>
            </a:gdLst>
            <a:ahLst/>
            <a:cxnLst>
              <a:cxn ang="0">
                <a:pos x="connsiteX0" y="connsiteY0"/>
              </a:cxn>
              <a:cxn ang="0">
                <a:pos x="connsiteX1" y="connsiteY1"/>
              </a:cxn>
            </a:cxnLst>
            <a:rect l="l" t="t" r="r" b="b"/>
            <a:pathLst>
              <a:path w="1896119" h="13248">
                <a:moveTo>
                  <a:pt x="1896119" y="0"/>
                </a:moveTo>
                <a:lnTo>
                  <a:pt x="0" y="0"/>
                </a:lnTo>
              </a:path>
            </a:pathLst>
          </a:custGeom>
          <a:ln w="19050" cap="flat">
            <a:solidFill>
              <a:srgbClr val="0070C0"/>
            </a:solidFill>
            <a:prstDash val="solid"/>
            <a:miter/>
            <a:headEnd type="none"/>
            <a:tailEnd type="triangle"/>
          </a:ln>
        </p:spPr>
        <p:txBody>
          <a:bodyPr rtlCol="0" anchor="ctr"/>
          <a:lstStyle/>
          <a:p>
            <a:endParaRPr lang="en-GB" sz="1400"/>
          </a:p>
        </p:txBody>
      </p:sp>
      <p:sp>
        <p:nvSpPr>
          <p:cNvPr id="126" name="Freeform: Shape 125">
            <a:extLst>
              <a:ext uri="{FF2B5EF4-FFF2-40B4-BE49-F238E27FC236}">
                <a16:creationId xmlns:a16="http://schemas.microsoft.com/office/drawing/2014/main" id="{5735A5A7-A59F-7A0F-79ED-51C700343E3E}"/>
              </a:ext>
            </a:extLst>
          </p:cNvPr>
          <p:cNvSpPr/>
          <p:nvPr/>
        </p:nvSpPr>
        <p:spPr>
          <a:xfrm>
            <a:off x="7697653" y="5843650"/>
            <a:ext cx="916755" cy="0"/>
          </a:xfrm>
          <a:custGeom>
            <a:avLst/>
            <a:gdLst>
              <a:gd name="connsiteX0" fmla="*/ 0 w 916755"/>
              <a:gd name="connsiteY0" fmla="*/ 0 h 13248"/>
              <a:gd name="connsiteX1" fmla="*/ 916756 w 916755"/>
              <a:gd name="connsiteY1" fmla="*/ 0 h 13248"/>
            </a:gdLst>
            <a:ahLst/>
            <a:cxnLst>
              <a:cxn ang="0">
                <a:pos x="connsiteX0" y="connsiteY0"/>
              </a:cxn>
              <a:cxn ang="0">
                <a:pos x="connsiteX1" y="connsiteY1"/>
              </a:cxn>
            </a:cxnLst>
            <a:rect l="l" t="t" r="r" b="b"/>
            <a:pathLst>
              <a:path w="916755" h="13248">
                <a:moveTo>
                  <a:pt x="0" y="0"/>
                </a:moveTo>
                <a:lnTo>
                  <a:pt x="916756" y="0"/>
                </a:lnTo>
              </a:path>
            </a:pathLst>
          </a:custGeom>
          <a:ln w="19050" cap="flat">
            <a:solidFill>
              <a:schemeClr val="accent4"/>
            </a:solidFill>
            <a:prstDash val="solid"/>
            <a:miter/>
            <a:tailEnd type="triangle"/>
          </a:ln>
        </p:spPr>
        <p:txBody>
          <a:bodyPr rtlCol="0" anchor="ctr"/>
          <a:lstStyle/>
          <a:p>
            <a:endParaRPr lang="en-GB" sz="1400">
              <a:solidFill>
                <a:schemeClr val="accent4"/>
              </a:solidFill>
            </a:endParaRPr>
          </a:p>
        </p:txBody>
      </p:sp>
      <p:sp>
        <p:nvSpPr>
          <p:cNvPr id="127" name="Freeform: Shape 126">
            <a:extLst>
              <a:ext uri="{FF2B5EF4-FFF2-40B4-BE49-F238E27FC236}">
                <a16:creationId xmlns:a16="http://schemas.microsoft.com/office/drawing/2014/main" id="{46FF70B2-5FFC-14E5-6BA8-D9D0F5C3C115}"/>
              </a:ext>
            </a:extLst>
          </p:cNvPr>
          <p:cNvSpPr/>
          <p:nvPr/>
        </p:nvSpPr>
        <p:spPr>
          <a:xfrm>
            <a:off x="5566834" y="5566391"/>
            <a:ext cx="2867556" cy="54880"/>
          </a:xfrm>
          <a:custGeom>
            <a:avLst/>
            <a:gdLst>
              <a:gd name="connsiteX0" fmla="*/ 0 w 3553862"/>
              <a:gd name="connsiteY0" fmla="*/ 0 h 13248"/>
              <a:gd name="connsiteX1" fmla="*/ 1924507 w 3553862"/>
              <a:gd name="connsiteY1" fmla="*/ 0 h 13248"/>
              <a:gd name="connsiteX2" fmla="*/ 3553862 w 3553862"/>
              <a:gd name="connsiteY2" fmla="*/ 0 h 13248"/>
            </a:gdLst>
            <a:ahLst/>
            <a:cxnLst>
              <a:cxn ang="0">
                <a:pos x="connsiteX0" y="connsiteY0"/>
              </a:cxn>
              <a:cxn ang="0">
                <a:pos x="connsiteX1" y="connsiteY1"/>
              </a:cxn>
              <a:cxn ang="0">
                <a:pos x="connsiteX2" y="connsiteY2"/>
              </a:cxn>
            </a:cxnLst>
            <a:rect l="l" t="t" r="r" b="b"/>
            <a:pathLst>
              <a:path w="3553862" h="13248">
                <a:moveTo>
                  <a:pt x="0" y="0"/>
                </a:moveTo>
                <a:lnTo>
                  <a:pt x="1924507" y="0"/>
                </a:lnTo>
                <a:lnTo>
                  <a:pt x="3553862" y="0"/>
                </a:lnTo>
              </a:path>
            </a:pathLst>
          </a:custGeom>
          <a:noFill/>
          <a:ln w="19050" cap="flat">
            <a:solidFill>
              <a:schemeClr val="tx1"/>
            </a:solidFill>
            <a:prstDash val="solid"/>
            <a:miter/>
          </a:ln>
        </p:spPr>
        <p:txBody>
          <a:bodyPr rtlCol="0" anchor="ctr"/>
          <a:lstStyle/>
          <a:p>
            <a:endParaRPr lang="en-GB" sz="1400"/>
          </a:p>
        </p:txBody>
      </p:sp>
      <p:sp>
        <p:nvSpPr>
          <p:cNvPr id="2" name="TextBox 1">
            <a:extLst>
              <a:ext uri="{FF2B5EF4-FFF2-40B4-BE49-F238E27FC236}">
                <a16:creationId xmlns:a16="http://schemas.microsoft.com/office/drawing/2014/main" id="{4B56CCC9-26E4-30DE-78B1-3B324B3CE2C5}"/>
              </a:ext>
            </a:extLst>
          </p:cNvPr>
          <p:cNvSpPr txBox="1"/>
          <p:nvPr/>
        </p:nvSpPr>
        <p:spPr>
          <a:xfrm>
            <a:off x="1728741" y="4840317"/>
            <a:ext cx="11414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Regional lymph node status</a:t>
            </a:r>
            <a:r>
              <a:rPr lang="en-GB" sz="1100">
                <a:latin typeface="Arial" panose="020B0604020202020204" pitchFamily="34" charset="0"/>
                <a:cs typeface="Arial" panose="020B0604020202020204" pitchFamily="34" charset="0"/>
              </a:rPr>
              <a:t> </a:t>
            </a:r>
          </a:p>
          <a:p>
            <a:pPr marL="179996"/>
            <a:endParaRPr lang="en-GB" sz="11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72984A1-C030-12D6-54FB-5CAD04948192}"/>
              </a:ext>
            </a:extLst>
          </p:cNvPr>
          <p:cNvSpPr txBox="1"/>
          <p:nvPr/>
        </p:nvSpPr>
        <p:spPr>
          <a:xfrm>
            <a:off x="1728741" y="4259482"/>
            <a:ext cx="58266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Stage*</a:t>
            </a:r>
          </a:p>
          <a:p>
            <a:pPr marL="179996"/>
            <a:endParaRPr lang="en-GB" sz="11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78033D-DD92-F4D4-F564-5F074DC7959B}"/>
              </a:ext>
            </a:extLst>
          </p:cNvPr>
          <p:cNvSpPr txBox="1"/>
          <p:nvPr/>
        </p:nvSpPr>
        <p:spPr>
          <a:xfrm>
            <a:off x="1728741" y="3572874"/>
            <a:ext cx="11287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Tobacco use history</a:t>
            </a:r>
          </a:p>
          <a:p>
            <a:pPr marL="179996"/>
            <a:endParaRPr lang="en-GB" sz="11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EAF449C-0F31-AE58-739A-861C57DDD580}"/>
              </a:ext>
            </a:extLst>
          </p:cNvPr>
          <p:cNvSpPr txBox="1"/>
          <p:nvPr/>
        </p:nvSpPr>
        <p:spPr>
          <a:xfrm>
            <a:off x="1728741" y="3030142"/>
            <a:ext cx="1090660" cy="507831"/>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ECOG PS at baseline</a:t>
            </a:r>
          </a:p>
          <a:p>
            <a:pPr marL="179996"/>
            <a:endParaRPr lang="en-GB" sz="11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BBF3AEE-7999-5D8E-20AC-F3786B16C9FB}"/>
              </a:ext>
            </a:extLst>
          </p:cNvPr>
          <p:cNvSpPr txBox="1"/>
          <p:nvPr/>
        </p:nvSpPr>
        <p:spPr>
          <a:xfrm>
            <a:off x="1728739" y="2084291"/>
            <a:ext cx="85832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Sex</a:t>
            </a:r>
          </a:p>
          <a:p>
            <a:pPr marL="179996"/>
            <a:endParaRPr lang="en-GB" sz="11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693C06-1A41-A3D6-45BD-CF313A401D07}"/>
              </a:ext>
            </a:extLst>
          </p:cNvPr>
          <p:cNvSpPr txBox="1"/>
          <p:nvPr/>
        </p:nvSpPr>
        <p:spPr>
          <a:xfrm>
            <a:off x="1728739" y="1588096"/>
            <a:ext cx="467796"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Age</a:t>
            </a:r>
          </a:p>
          <a:p>
            <a:pPr marL="179996"/>
            <a:endParaRPr lang="en-GB" sz="1100">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F52D2E24-AC93-A3EA-3667-CBB7FDB37C42}"/>
              </a:ext>
            </a:extLst>
          </p:cNvPr>
          <p:cNvSpPr txBox="1"/>
          <p:nvPr/>
        </p:nvSpPr>
        <p:spPr>
          <a:xfrm>
            <a:off x="1728739" y="1256921"/>
            <a:ext cx="1170520" cy="169277"/>
          </a:xfrm>
          <a:prstGeom prst="rect">
            <a:avLst/>
          </a:prstGeom>
          <a:solidFill>
            <a:schemeClr val="bg1"/>
          </a:solid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All patients</a:t>
            </a:r>
          </a:p>
        </p:txBody>
      </p:sp>
      <p:sp>
        <p:nvSpPr>
          <p:cNvPr id="130" name="TextBox 129">
            <a:extLst>
              <a:ext uri="{FF2B5EF4-FFF2-40B4-BE49-F238E27FC236}">
                <a16:creationId xmlns:a16="http://schemas.microsoft.com/office/drawing/2014/main" id="{F38E36B5-2363-B78D-CF35-CD17E9B06D36}"/>
              </a:ext>
            </a:extLst>
          </p:cNvPr>
          <p:cNvSpPr txBox="1"/>
          <p:nvPr/>
        </p:nvSpPr>
        <p:spPr>
          <a:xfrm>
            <a:off x="1728739" y="2580484"/>
            <a:ext cx="858320" cy="338554"/>
          </a:xfrm>
          <a:prstGeom prst="rect">
            <a:avLst/>
          </a:prstGeom>
          <a:noFill/>
        </p:spPr>
        <p:txBody>
          <a:bodyPr wrap="square" lIns="0" tIns="0" rIns="0" bIns="0" rtlCol="0" anchor="ctr" anchorCtr="0">
            <a:spAutoFit/>
          </a:bodyPr>
          <a:lstStyle/>
          <a:p>
            <a:r>
              <a:rPr lang="en-GB" sz="1100" b="1">
                <a:latin typeface="Arial" panose="020B0604020202020204" pitchFamily="34" charset="0"/>
                <a:cs typeface="Arial" panose="020B0604020202020204" pitchFamily="34" charset="0"/>
              </a:rPr>
              <a:t>Race</a:t>
            </a:r>
          </a:p>
          <a:p>
            <a:pPr marL="179996"/>
            <a:endParaRPr lang="en-GB" sz="1100">
              <a:latin typeface="Arial" panose="020B0604020202020204" pitchFamily="34" charset="0"/>
              <a:cs typeface="Arial" panose="020B0604020202020204" pitchFamily="34" charset="0"/>
            </a:endParaRPr>
          </a:p>
        </p:txBody>
      </p:sp>
      <p:sp>
        <p:nvSpPr>
          <p:cNvPr id="37" name="Rounded Rectangle 36">
            <a:extLst>
              <a:ext uri="{FF2B5EF4-FFF2-40B4-BE49-F238E27FC236}">
                <a16:creationId xmlns:a16="http://schemas.microsoft.com/office/drawing/2014/main" id="{556E7E96-17E8-4D8D-69A5-9F527A73D3FA}"/>
              </a:ext>
            </a:extLst>
          </p:cNvPr>
          <p:cNvSpPr/>
          <p:nvPr/>
        </p:nvSpPr>
        <p:spPr>
          <a:xfrm>
            <a:off x="1481561" y="4116508"/>
            <a:ext cx="8981696" cy="653143"/>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Title 59">
            <a:extLst>
              <a:ext uri="{FF2B5EF4-FFF2-40B4-BE49-F238E27FC236}">
                <a16:creationId xmlns:a16="http://schemas.microsoft.com/office/drawing/2014/main" id="{B9E7AF9B-700E-3391-4D9F-69B7B90DA69C}"/>
              </a:ext>
            </a:extLst>
          </p:cNvPr>
          <p:cNvSpPr>
            <a:spLocks noGrp="1"/>
          </p:cNvSpPr>
          <p:nvPr>
            <p:ph type="title"/>
          </p:nvPr>
        </p:nvSpPr>
        <p:spPr>
          <a:xfrm>
            <a:off x="838200" y="81023"/>
            <a:ext cx="10515600" cy="968547"/>
          </a:xfrm>
        </p:spPr>
        <p:txBody>
          <a:bodyPr/>
          <a:lstStyle/>
          <a:p>
            <a:r>
              <a:rPr lang="en-GB"/>
              <a:t>Disease-Free Survival Subgroup Analysis (ITT)</a:t>
            </a:r>
            <a:endParaRPr lang="en-US"/>
          </a:p>
        </p:txBody>
      </p:sp>
      <p:sp>
        <p:nvSpPr>
          <p:cNvPr id="49" name="Footer Placeholder 48">
            <a:extLst>
              <a:ext uri="{FF2B5EF4-FFF2-40B4-BE49-F238E27FC236}">
                <a16:creationId xmlns:a16="http://schemas.microsoft.com/office/drawing/2014/main" id="{53DB5E3E-2224-F798-5C0D-34BC6B1F814A}"/>
              </a:ext>
            </a:extLst>
          </p:cNvPr>
          <p:cNvSpPr>
            <a:spLocks noGrp="1"/>
          </p:cNvSpPr>
          <p:nvPr>
            <p:ph type="ftr" sz="quarter" idx="10"/>
          </p:nvPr>
        </p:nvSpPr>
        <p:spPr>
          <a:xfrm>
            <a:off x="1416735" y="6054437"/>
            <a:ext cx="10651322" cy="803564"/>
          </a:xfrm>
        </p:spPr>
        <p:txBody>
          <a:bodyPr/>
          <a:lstStyle/>
          <a:p>
            <a:r>
              <a:rPr lang="en-GB"/>
              <a:t>Data cut-off: 26 June 2023; arrows indicate lower bound of the CI&lt;0.1.</a:t>
            </a:r>
            <a:br>
              <a:rPr lang="en-GB"/>
            </a:br>
            <a:r>
              <a:rPr lang="en-GB"/>
              <a:t>*Per UICC/AJCC 7</a:t>
            </a:r>
            <a:r>
              <a:rPr lang="en-GB" baseline="30000"/>
              <a:t>th</a:t>
            </a:r>
            <a:r>
              <a:rPr lang="en-GB"/>
              <a:t> edition.</a:t>
            </a:r>
          </a:p>
          <a:p>
            <a:pPr lvl="0"/>
            <a:r>
              <a:rPr lang="en-US" noProof="0">
                <a:sym typeface="Arial"/>
              </a:rPr>
              <a:t>DFS, disease-free survival; </a:t>
            </a:r>
            <a:r>
              <a:rPr lang="en-US">
                <a:sym typeface="Arial"/>
              </a:rPr>
              <a:t>ECOG PS, Eastern Cooperative Oncology Group performance status; </a:t>
            </a:r>
            <a:r>
              <a:rPr lang="en-US" noProof="0">
                <a:sym typeface="Arial"/>
              </a:rPr>
              <a:t>HR, hazard ratio; </a:t>
            </a:r>
            <a:r>
              <a:rPr lang="en-US">
                <a:sym typeface="Arial"/>
              </a:rPr>
              <a:t>ITT, intent to treat</a:t>
            </a:r>
            <a:r>
              <a:rPr lang="en-US" noProof="0">
                <a:sym typeface="Arial"/>
              </a:rPr>
              <a:t>.</a:t>
            </a:r>
            <a:br>
              <a:rPr lang="en-US" noProof="0">
                <a:sym typeface="Arial"/>
              </a:rPr>
            </a:br>
            <a:r>
              <a:rPr lang="en-US" noProof="0">
                <a:sym typeface="Arial"/>
              </a:rPr>
              <a:t>Wu YL, et al. </a:t>
            </a:r>
            <a:r>
              <a:rPr lang="en-US" i="1" noProof="0">
                <a:sym typeface="Arial"/>
              </a:rPr>
              <a:t>N Engl J Med</a:t>
            </a:r>
            <a:r>
              <a:rPr lang="en-US" noProof="0">
                <a:sym typeface="Arial"/>
              </a:rPr>
              <a:t>. 2024;390(14):1265-1276.</a:t>
            </a:r>
          </a:p>
        </p:txBody>
      </p:sp>
    </p:spTree>
    <p:extLst>
      <p:ext uri="{BB962C8B-B14F-4D97-AF65-F5344CB8AC3E}">
        <p14:creationId xmlns:p14="http://schemas.microsoft.com/office/powerpoint/2010/main" val="226185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33"/>
          <p:cNvSpPr txBox="1">
            <a:spLocks noGrp="1"/>
          </p:cNvSpPr>
          <p:nvPr>
            <p:ph type="title"/>
          </p:nvPr>
        </p:nvSpPr>
        <p:spPr>
          <a:xfrm>
            <a:off x="838200" y="365125"/>
            <a:ext cx="10515600" cy="857409"/>
          </a:xfrm>
          <a:noFill/>
          <a:ln>
            <a:noFill/>
          </a:ln>
        </p:spPr>
        <p:txBody>
          <a:bodyPr spcFirstLastPara="1" vert="horz" wrap="square" lIns="0" tIns="0" rIns="0" bIns="0" rtlCol="0" anchor="ctr" anchorCtr="0">
            <a:noAutofit/>
          </a:bodyPr>
          <a:lstStyle/>
          <a:p>
            <a:r>
              <a:rPr lang="en-US">
                <a:sym typeface="Arial"/>
              </a:rPr>
              <a:t>CNS Disease-Free Survival in the ITT Population</a:t>
            </a:r>
          </a:p>
        </p:txBody>
      </p:sp>
      <p:graphicFrame>
        <p:nvGraphicFramePr>
          <p:cNvPr id="1002" name="Google Shape;1002;p33"/>
          <p:cNvGraphicFramePr/>
          <p:nvPr>
            <p:extLst>
              <p:ext uri="{D42A27DB-BD31-4B8C-83A1-F6EECF244321}">
                <p14:modId xmlns:p14="http://schemas.microsoft.com/office/powerpoint/2010/main" val="2430833240"/>
              </p:ext>
            </p:extLst>
          </p:nvPr>
        </p:nvGraphicFramePr>
        <p:xfrm>
          <a:off x="8004301" y="2075688"/>
          <a:ext cx="3872666" cy="1813085"/>
        </p:xfrm>
        <a:graphic>
          <a:graphicData uri="http://schemas.openxmlformats.org/drawingml/2006/table">
            <a:tbl>
              <a:tblPr firstRow="1" bandRow="1">
                <a:tableStyleId>{B301B821-A1FF-4177-AEE7-76D212191A09}</a:tableStyleId>
              </a:tblPr>
              <a:tblGrid>
                <a:gridCol w="1469800">
                  <a:extLst>
                    <a:ext uri="{9D8B030D-6E8A-4147-A177-3AD203B41FA5}">
                      <a16:colId xmlns:a16="http://schemas.microsoft.com/office/drawing/2014/main" val="20000"/>
                    </a:ext>
                  </a:extLst>
                </a:gridCol>
                <a:gridCol w="1047286">
                  <a:extLst>
                    <a:ext uri="{9D8B030D-6E8A-4147-A177-3AD203B41FA5}">
                      <a16:colId xmlns:a16="http://schemas.microsoft.com/office/drawing/2014/main" val="20001"/>
                    </a:ext>
                  </a:extLst>
                </a:gridCol>
                <a:gridCol w="1355580">
                  <a:extLst>
                    <a:ext uri="{9D8B030D-6E8A-4147-A177-3AD203B41FA5}">
                      <a16:colId xmlns:a16="http://schemas.microsoft.com/office/drawing/2014/main" val="20002"/>
                    </a:ext>
                  </a:extLst>
                </a:gridCol>
              </a:tblGrid>
              <a:tr h="493892">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238125" marR="0" lvl="0" indent="0" algn="l" rtl="0">
                        <a:lnSpc>
                          <a:spcPct val="100000"/>
                        </a:lnSpc>
                        <a:spcBef>
                          <a:spcPts val="0"/>
                        </a:spcBef>
                        <a:spcAft>
                          <a:spcPts val="0"/>
                        </a:spcAft>
                        <a:buClr>
                          <a:srgbClr val="000000"/>
                        </a:buClr>
                        <a:buSzPts val="800"/>
                        <a:buFont typeface="Arial"/>
                        <a:buNone/>
                      </a:pPr>
                      <a:r>
                        <a:rPr lang="en-US" sz="1100" b="1" u="none" strike="noStrike" cap="none" err="1">
                          <a:solidFill>
                            <a:srgbClr val="FFFFFF"/>
                          </a:solidFill>
                          <a:latin typeface="Arial" panose="020B0604020202020204" pitchFamily="34" charset="0"/>
                          <a:cs typeface="Arial" panose="020B0604020202020204" pitchFamily="34" charset="0"/>
                          <a:sym typeface="Arial"/>
                        </a:rPr>
                        <a:t>Alectinib</a:t>
                      </a:r>
                      <a:endParaRPr sz="1100" u="none" strike="noStrike" cap="none">
                        <a:latin typeface="Arial" panose="020B0604020202020204" pitchFamily="34" charset="0"/>
                        <a:cs typeface="Arial" panose="020B0604020202020204" pitchFamily="34" charset="0"/>
                        <a:sym typeface="Arial"/>
                      </a:endParaRPr>
                    </a:p>
                    <a:p>
                      <a:pPr marL="266700" marR="0" lvl="0" indent="0" algn="l" rtl="0">
                        <a:lnSpc>
                          <a:spcPct val="100000"/>
                        </a:lnSpc>
                        <a:spcBef>
                          <a:spcPts val="145"/>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(n=130)</a:t>
                      </a:r>
                      <a:endParaRPr sz="1100" u="none" strike="noStrike" cap="none">
                        <a:latin typeface="Arial" panose="020B0604020202020204" pitchFamily="34" charset="0"/>
                        <a:ea typeface="Arial"/>
                        <a:cs typeface="Arial" panose="020B0604020202020204" pitchFamily="34" charset="0"/>
                        <a:sym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7620" marR="0" lvl="0" indent="0" algn="ctr" rtl="0">
                        <a:lnSpc>
                          <a:spcPct val="100000"/>
                        </a:lnSpc>
                        <a:spcBef>
                          <a:spcPts val="0"/>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Chemotherapy</a:t>
                      </a:r>
                      <a:endParaRPr sz="1100" u="none" strike="noStrike" cap="none">
                        <a:latin typeface="Arial" panose="020B0604020202020204" pitchFamily="34" charset="0"/>
                        <a:cs typeface="Arial" panose="020B0604020202020204" pitchFamily="34" charset="0"/>
                        <a:sym typeface="Arial"/>
                      </a:endParaRPr>
                    </a:p>
                    <a:p>
                      <a:pPr marL="1270" marR="0" lvl="0" indent="0" algn="ctr" rtl="0">
                        <a:lnSpc>
                          <a:spcPct val="100000"/>
                        </a:lnSpc>
                        <a:spcBef>
                          <a:spcPts val="145"/>
                        </a:spcBef>
                        <a:spcAft>
                          <a:spcPts val="0"/>
                        </a:spcAft>
                        <a:buClr>
                          <a:srgbClr val="000000"/>
                        </a:buClr>
                        <a:buSzPts val="800"/>
                        <a:buFont typeface="Arial"/>
                        <a:buNone/>
                      </a:pPr>
                      <a:r>
                        <a:rPr lang="en-US" sz="1100" b="1" u="none" strike="noStrike" cap="none">
                          <a:solidFill>
                            <a:srgbClr val="FFFFFF"/>
                          </a:solidFill>
                          <a:latin typeface="Arial" panose="020B0604020202020204" pitchFamily="34" charset="0"/>
                          <a:cs typeface="Arial" panose="020B0604020202020204" pitchFamily="34" charset="0"/>
                          <a:sym typeface="Arial"/>
                        </a:rPr>
                        <a:t>(n=127)</a:t>
                      </a:r>
                      <a:endParaRPr sz="1100" u="none" strike="noStrike" cap="none">
                        <a:latin typeface="Arial" panose="020B0604020202020204" pitchFamily="34" charset="0"/>
                        <a:ea typeface="Arial"/>
                        <a:cs typeface="Arial" panose="020B0604020202020204" pitchFamily="34" charset="0"/>
                        <a:sym typeface="Arial"/>
                      </a:endParaRPr>
                    </a:p>
                  </a:txBody>
                  <a:tcPr marL="0" marR="0" marT="1177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87867">
                <a:tc>
                  <a:txBody>
                    <a:bodyPr/>
                    <a:lstStyle/>
                    <a:p>
                      <a:pPr marL="3683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Patients with event</a:t>
                      </a:r>
                      <a:endParaRPr sz="1200" u="none" strike="noStrike" cap="none">
                        <a:latin typeface="Arial" panose="020B0604020202020204" pitchFamily="34" charset="0"/>
                        <a:ea typeface="Arial"/>
                        <a:cs typeface="Arial" panose="020B0604020202020204" pitchFamily="34" charset="0"/>
                        <a:sym typeface="Arial"/>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5</a:t>
                      </a:r>
                      <a:endParaRPr sz="1900" u="none" strike="noStrike" cap="none">
                        <a:latin typeface="Arial" panose="020B0604020202020204" pitchFamily="34" charset="0"/>
                        <a:cs typeface="Arial" panose="020B0604020202020204" pitchFamily="34" charset="0"/>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735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18</a:t>
                      </a:r>
                      <a:endParaRPr sz="1200" u="none" strike="noStrike" cap="none">
                        <a:latin typeface="Arial" panose="020B0604020202020204" pitchFamily="34" charset="0"/>
                        <a:ea typeface="Arial"/>
                        <a:cs typeface="Arial" panose="020B0604020202020204" pitchFamily="34" charset="0"/>
                        <a:sym typeface="Arial"/>
                      </a:endParaRPr>
                    </a:p>
                  </a:txBody>
                  <a:tcPr marL="0" marR="0" marT="838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9967">
                <a:tc>
                  <a:txBody>
                    <a:bodyPr/>
                    <a:lstStyle/>
                    <a:p>
                      <a:pPr marL="12192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Death</a:t>
                      </a:r>
                      <a:endParaRPr sz="1200" u="none" strike="noStrike" cap="none">
                        <a:latin typeface="Arial" panose="020B0604020202020204" pitchFamily="34" charset="0"/>
                        <a:ea typeface="Arial"/>
                        <a:cs typeface="Arial" panose="020B0604020202020204" pitchFamily="34" charset="0"/>
                        <a:sym typeface="Arial"/>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a:t>
                      </a:r>
                      <a:endParaRPr sz="1900" u="none" strike="noStrike" cap="none">
                        <a:latin typeface="Arial" panose="020B0604020202020204" pitchFamily="34" charset="0"/>
                        <a:cs typeface="Arial" panose="020B0604020202020204" pitchFamily="34" charset="0"/>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734"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4</a:t>
                      </a:r>
                      <a:endParaRPr sz="1900" u="none" strike="noStrike" cap="none">
                        <a:latin typeface="Arial" panose="020B0604020202020204" pitchFamily="34" charset="0"/>
                        <a:cs typeface="Arial" panose="020B0604020202020204" pitchFamily="34" charset="0"/>
                      </a:endParaRPr>
                    </a:p>
                  </a:txBody>
                  <a:tcPr marL="0" marR="0" marT="5067"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86167">
                <a:tc>
                  <a:txBody>
                    <a:bodyPr/>
                    <a:lstStyle/>
                    <a:p>
                      <a:pPr marL="12192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Brain recurrence</a:t>
                      </a:r>
                      <a:endParaRPr sz="1200" u="none" strike="noStrike" cap="none">
                        <a:latin typeface="Arial" panose="020B0604020202020204" pitchFamily="34" charset="0"/>
                        <a:ea typeface="Arial"/>
                        <a:cs typeface="Arial" panose="020B0604020202020204" pitchFamily="34" charset="0"/>
                        <a:sym typeface="Arial"/>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41910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4</a:t>
                      </a:r>
                      <a:endParaRPr sz="1900" u="none" strike="noStrike" cap="none">
                        <a:latin typeface="Arial" panose="020B0604020202020204" pitchFamily="34" charset="0"/>
                        <a:cs typeface="Arial" panose="020B0604020202020204" pitchFamily="34" charset="0"/>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87350" marR="0" lvl="0" indent="0" algn="l"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14</a:t>
                      </a:r>
                      <a:endParaRPr sz="1200" u="none" strike="noStrike" cap="none">
                        <a:latin typeface="Arial" panose="020B0604020202020204" pitchFamily="34" charset="0"/>
                        <a:ea typeface="Arial"/>
                        <a:cs typeface="Arial" panose="020B0604020202020204" pitchFamily="34" charset="0"/>
                        <a:sym typeface="Arial"/>
                      </a:endParaRPr>
                    </a:p>
                  </a:txBody>
                  <a:tcPr marL="0" marR="0" marT="5933"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85425">
                <a:tc>
                  <a:txBody>
                    <a:bodyPr/>
                    <a:lstStyle/>
                    <a:p>
                      <a:pPr marL="36830" marR="0" lvl="0" indent="0" algn="l" rtl="0">
                        <a:lnSpc>
                          <a:spcPct val="100000"/>
                        </a:lnSpc>
                        <a:spcBef>
                          <a:spcPts val="0"/>
                        </a:spcBef>
                        <a:spcAft>
                          <a:spcPts val="0"/>
                        </a:spcAft>
                        <a:buClr>
                          <a:srgbClr val="000000"/>
                        </a:buClr>
                        <a:buSzPts val="900"/>
                        <a:buFont typeface="Arial"/>
                        <a:buNone/>
                      </a:pPr>
                      <a:r>
                        <a:rPr lang="en-US" sz="1200" b="1" u="none" strike="noStrike" cap="none">
                          <a:latin typeface="Arial" panose="020B0604020202020204" pitchFamily="34" charset="0"/>
                          <a:cs typeface="Arial" panose="020B0604020202020204" pitchFamily="34" charset="0"/>
                          <a:sym typeface="Arial"/>
                        </a:rPr>
                        <a:t>CNS-DFS HR*</a:t>
                      </a:r>
                      <a:endParaRPr sz="1200" u="none" strike="noStrike" cap="none">
                        <a:latin typeface="Arial" panose="020B0604020202020204" pitchFamily="34" charset="0"/>
                        <a:ea typeface="Arial"/>
                        <a:cs typeface="Arial" panose="020B0604020202020204" pitchFamily="34" charset="0"/>
                        <a:sym typeface="Arial"/>
                      </a:endParaRPr>
                    </a:p>
                  </a:txBody>
                  <a:tcPr marL="0" marR="0" marT="618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635" marR="0" lvl="0" indent="0" algn="ctr" rtl="0">
                        <a:lnSpc>
                          <a:spcPct val="115416"/>
                        </a:lnSpc>
                        <a:spcBef>
                          <a:spcPts val="0"/>
                        </a:spcBef>
                        <a:spcAft>
                          <a:spcPts val="0"/>
                        </a:spcAft>
                        <a:buClr>
                          <a:srgbClr val="000000"/>
                        </a:buClr>
                        <a:buSzPts val="1200"/>
                        <a:buFont typeface="Arial"/>
                        <a:buNone/>
                      </a:pPr>
                      <a:r>
                        <a:rPr lang="en-US" sz="1600" b="1" u="none" strike="noStrike" cap="none">
                          <a:latin typeface="Arial" panose="020B0604020202020204" pitchFamily="34" charset="0"/>
                          <a:cs typeface="Arial" panose="020B0604020202020204" pitchFamily="34" charset="0"/>
                          <a:sym typeface="Arial"/>
                        </a:rPr>
                        <a:t>0.22</a:t>
                      </a:r>
                      <a:endParaRPr sz="1600" u="none" strike="noStrike" cap="none">
                        <a:latin typeface="Arial" panose="020B0604020202020204" pitchFamily="34" charset="0"/>
                        <a:ea typeface="Arial"/>
                        <a:cs typeface="Arial" panose="020B0604020202020204" pitchFamily="34" charset="0"/>
                        <a:sym typeface="Arial"/>
                      </a:endParaRPr>
                    </a:p>
                  </a:txBody>
                  <a:tcPr marL="0" marR="0" marT="288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249767">
                <a:tc>
                  <a:txBody>
                    <a:bodyPr/>
                    <a:lstStyle/>
                    <a:p>
                      <a:pPr marL="36830" marR="0" lvl="0" indent="0" algn="l" rtl="0">
                        <a:lnSpc>
                          <a:spcPct val="113888"/>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(95% CI)</a:t>
                      </a:r>
                      <a:endParaRPr sz="1200" u="none" strike="noStrike" cap="none">
                        <a:latin typeface="Arial" panose="020B0604020202020204" pitchFamily="34" charset="0"/>
                        <a:ea typeface="Arial"/>
                        <a:cs typeface="Arial" panose="020B0604020202020204" pitchFamily="34" charset="0"/>
                        <a:sym typeface="Aria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635" marR="0" lvl="0" indent="0" algn="ctr" rtl="0">
                        <a:lnSpc>
                          <a:spcPct val="100000"/>
                        </a:lnSpc>
                        <a:spcBef>
                          <a:spcPts val="0"/>
                        </a:spcBef>
                        <a:spcAft>
                          <a:spcPts val="0"/>
                        </a:spcAft>
                        <a:buClr>
                          <a:srgbClr val="000000"/>
                        </a:buClr>
                        <a:buSzPts val="900"/>
                        <a:buFont typeface="Arial"/>
                        <a:buNone/>
                      </a:pPr>
                      <a:r>
                        <a:rPr lang="en-US" sz="1200" u="none" strike="noStrike" cap="none">
                          <a:latin typeface="Arial" panose="020B0604020202020204" pitchFamily="34" charset="0"/>
                          <a:cs typeface="Arial" panose="020B0604020202020204" pitchFamily="34" charset="0"/>
                          <a:sym typeface="Arial"/>
                        </a:rPr>
                        <a:t>(0.08, 0.58)</a:t>
                      </a:r>
                      <a:endParaRPr sz="1200" u="none" strike="noStrike" cap="none">
                        <a:latin typeface="Arial" panose="020B0604020202020204" pitchFamily="34" charset="0"/>
                        <a:ea typeface="Arial"/>
                        <a:cs typeface="Arial" panose="020B0604020202020204" pitchFamily="34" charset="0"/>
                        <a:sym typeface="Arial"/>
                      </a:endParaRPr>
                    </a:p>
                  </a:txBody>
                  <a:tcPr marL="0" marR="0" marT="2710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1003" name="Google Shape;1003;p33"/>
          <p:cNvSpPr txBox="1"/>
          <p:nvPr/>
        </p:nvSpPr>
        <p:spPr>
          <a:xfrm>
            <a:off x="2671065" y="5698734"/>
            <a:ext cx="7839280"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a:solidFill>
                  <a:schemeClr val="dk1"/>
                </a:solidFill>
                <a:latin typeface="Arial"/>
                <a:ea typeface="Arial"/>
                <a:cs typeface="Arial"/>
                <a:sym typeface="Arial"/>
              </a:rPr>
              <a:t>Median survival follow-up: </a:t>
            </a:r>
            <a:r>
              <a:rPr lang="en-US" sz="1600" err="1">
                <a:solidFill>
                  <a:schemeClr val="dk1"/>
                </a:solidFill>
                <a:latin typeface="Arial"/>
                <a:ea typeface="Arial"/>
                <a:cs typeface="Arial"/>
                <a:sym typeface="Arial"/>
              </a:rPr>
              <a:t>alectinib</a:t>
            </a:r>
            <a:r>
              <a:rPr lang="en-US" sz="1600">
                <a:solidFill>
                  <a:schemeClr val="dk1"/>
                </a:solidFill>
                <a:latin typeface="Arial"/>
                <a:ea typeface="Arial"/>
                <a:cs typeface="Arial"/>
                <a:sym typeface="Arial"/>
              </a:rPr>
              <a:t>, 27.8 months; chemotherapy, 28.4 months</a:t>
            </a:r>
            <a:endParaRPr sz="1600">
              <a:solidFill>
                <a:schemeClr val="dk1"/>
              </a:solidFill>
              <a:latin typeface="Arial"/>
              <a:ea typeface="Arial"/>
              <a:cs typeface="Arial"/>
              <a:sym typeface="Arial"/>
            </a:endParaRPr>
          </a:p>
        </p:txBody>
      </p:sp>
      <p:sp>
        <p:nvSpPr>
          <p:cNvPr id="1005" name="Google Shape;1005;p33"/>
          <p:cNvSpPr/>
          <p:nvPr/>
        </p:nvSpPr>
        <p:spPr>
          <a:xfrm>
            <a:off x="470918" y="1330419"/>
            <a:ext cx="734565" cy="3038959"/>
          </a:xfrm>
          <a:prstGeom prst="rect">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1006" name="Google Shape;1006;p33"/>
          <p:cNvGrpSpPr/>
          <p:nvPr/>
        </p:nvGrpSpPr>
        <p:grpSpPr>
          <a:xfrm>
            <a:off x="1012952" y="1520951"/>
            <a:ext cx="6760803" cy="3003973"/>
            <a:chOff x="759714" y="1140713"/>
            <a:chExt cx="5070602" cy="2252980"/>
          </a:xfrm>
        </p:grpSpPr>
        <p:sp>
          <p:nvSpPr>
            <p:cNvPr id="1007" name="Google Shape;1007;p33"/>
            <p:cNvSpPr/>
            <p:nvPr/>
          </p:nvSpPr>
          <p:spPr>
            <a:xfrm>
              <a:off x="2938271" y="1168907"/>
              <a:ext cx="1069975" cy="2222500"/>
            </a:xfrm>
            <a:custGeom>
              <a:avLst/>
              <a:gdLst/>
              <a:ahLst/>
              <a:cxnLst/>
              <a:rect l="l" t="t" r="r" b="b"/>
              <a:pathLst>
                <a:path w="1069975" h="2222500" extrusionOk="0">
                  <a:moveTo>
                    <a:pt x="0" y="2222499"/>
                  </a:moveTo>
                  <a:lnTo>
                    <a:pt x="0" y="0"/>
                  </a:lnTo>
                </a:path>
                <a:path w="1069975" h="2222500" extrusionOk="0">
                  <a:moveTo>
                    <a:pt x="1069848" y="2219960"/>
                  </a:moveTo>
                  <a:lnTo>
                    <a:pt x="1069848" y="103631"/>
                  </a:lnTo>
                </a:path>
              </a:pathLst>
            </a:custGeom>
            <a:noFill/>
            <a:ln w="12175" cap="flat" cmpd="sng">
              <a:solidFill>
                <a:srgbClr val="7E7E7E"/>
              </a:solidFill>
              <a:prstDash val="dash"/>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08" name="Google Shape;1008;p33"/>
            <p:cNvSpPr/>
            <p:nvPr/>
          </p:nvSpPr>
          <p:spPr>
            <a:xfrm>
              <a:off x="802386" y="1140713"/>
              <a:ext cx="5027930" cy="2252980"/>
            </a:xfrm>
            <a:custGeom>
              <a:avLst/>
              <a:gdLst/>
              <a:ahLst/>
              <a:cxnLst/>
              <a:rect l="l" t="t" r="r" b="b"/>
              <a:pathLst>
                <a:path w="5027930" h="2252979" extrusionOk="0">
                  <a:moveTo>
                    <a:pt x="5027676" y="2252472"/>
                  </a:moveTo>
                  <a:lnTo>
                    <a:pt x="2722626" y="2252472"/>
                  </a:lnTo>
                  <a:lnTo>
                    <a:pt x="0" y="2252472"/>
                  </a:lnTo>
                  <a:lnTo>
                    <a:pt x="0" y="0"/>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09" name="Google Shape;1009;p33"/>
            <p:cNvSpPr/>
            <p:nvPr/>
          </p:nvSpPr>
          <p:spPr>
            <a:xfrm>
              <a:off x="759714" y="1140713"/>
              <a:ext cx="47625" cy="2252980"/>
            </a:xfrm>
            <a:custGeom>
              <a:avLst/>
              <a:gdLst/>
              <a:ahLst/>
              <a:cxnLst/>
              <a:rect l="l" t="t" r="r" b="b"/>
              <a:pathLst>
                <a:path w="47625" h="2252979" extrusionOk="0">
                  <a:moveTo>
                    <a:pt x="47243" y="0"/>
                  </a:moveTo>
                  <a:lnTo>
                    <a:pt x="0" y="0"/>
                  </a:lnTo>
                </a:path>
                <a:path w="47625" h="2252979" extrusionOk="0">
                  <a:moveTo>
                    <a:pt x="47243" y="449580"/>
                  </a:moveTo>
                  <a:lnTo>
                    <a:pt x="0" y="449580"/>
                  </a:lnTo>
                </a:path>
                <a:path w="47625" h="2252979" extrusionOk="0">
                  <a:moveTo>
                    <a:pt x="47243" y="900684"/>
                  </a:moveTo>
                  <a:lnTo>
                    <a:pt x="0" y="900684"/>
                  </a:lnTo>
                </a:path>
                <a:path w="47625" h="2252979" extrusionOk="0">
                  <a:moveTo>
                    <a:pt x="47243" y="1351788"/>
                  </a:moveTo>
                  <a:lnTo>
                    <a:pt x="0" y="1351788"/>
                  </a:lnTo>
                </a:path>
                <a:path w="47625" h="2252979" extrusionOk="0">
                  <a:moveTo>
                    <a:pt x="47243" y="1801368"/>
                  </a:moveTo>
                  <a:lnTo>
                    <a:pt x="0" y="1801368"/>
                  </a:lnTo>
                </a:path>
                <a:path w="47625" h="2252979" extrusionOk="0">
                  <a:moveTo>
                    <a:pt x="47243" y="2252472"/>
                  </a:moveTo>
                  <a:lnTo>
                    <a:pt x="0" y="2252472"/>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1010" name="Google Shape;1010;p33"/>
          <p:cNvSpPr txBox="1"/>
          <p:nvPr/>
        </p:nvSpPr>
        <p:spPr>
          <a:xfrm rot="-5400000">
            <a:off x="-373645" y="2936033"/>
            <a:ext cx="2007447" cy="172762"/>
          </a:xfrm>
          <a:prstGeom prst="rect">
            <a:avLst/>
          </a:prstGeom>
          <a:noFill/>
          <a:ln>
            <a:noFill/>
          </a:ln>
        </p:spPr>
        <p:txBody>
          <a:bodyPr spcFirstLastPara="1" wrap="square" lIns="0" tIns="8467" rIns="0" bIns="0" anchor="t" anchorCtr="0">
            <a:spAutoFit/>
          </a:bodyPr>
          <a:lstStyle/>
          <a:p>
            <a:pPr marL="16933"/>
            <a:r>
              <a:rPr lang="en-US" sz="1067" b="1">
                <a:solidFill>
                  <a:srgbClr val="000000"/>
                </a:solidFill>
                <a:latin typeface="Arial"/>
                <a:ea typeface="Arial"/>
                <a:cs typeface="Arial"/>
                <a:sym typeface="Arial"/>
              </a:rPr>
              <a:t>CNS disease-free survival (%)</a:t>
            </a:r>
            <a:endParaRPr sz="1067">
              <a:solidFill>
                <a:srgbClr val="000000"/>
              </a:solidFill>
              <a:latin typeface="Arial"/>
              <a:ea typeface="Arial"/>
              <a:cs typeface="Arial"/>
              <a:sym typeface="Arial"/>
            </a:endParaRPr>
          </a:p>
        </p:txBody>
      </p:sp>
      <p:sp>
        <p:nvSpPr>
          <p:cNvPr id="1011" name="Google Shape;1011;p33"/>
          <p:cNvSpPr txBox="1"/>
          <p:nvPr/>
        </p:nvSpPr>
        <p:spPr>
          <a:xfrm>
            <a:off x="716212" y="1408346"/>
            <a:ext cx="265853"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100</a:t>
            </a:r>
            <a:endParaRPr sz="1067">
              <a:solidFill>
                <a:srgbClr val="000000"/>
              </a:solidFill>
              <a:latin typeface="Arial"/>
              <a:ea typeface="Arial"/>
              <a:cs typeface="Arial"/>
              <a:sym typeface="Arial"/>
            </a:endParaRPr>
          </a:p>
        </p:txBody>
      </p:sp>
      <p:sp>
        <p:nvSpPr>
          <p:cNvPr id="1012" name="Google Shape;1012;p33"/>
          <p:cNvSpPr txBox="1"/>
          <p:nvPr/>
        </p:nvSpPr>
        <p:spPr>
          <a:xfrm>
            <a:off x="794241" y="201134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80</a:t>
            </a:r>
            <a:endParaRPr sz="1067">
              <a:solidFill>
                <a:srgbClr val="000000"/>
              </a:solidFill>
              <a:latin typeface="Arial"/>
              <a:ea typeface="Arial"/>
              <a:cs typeface="Arial"/>
              <a:sym typeface="Arial"/>
            </a:endParaRPr>
          </a:p>
        </p:txBody>
      </p:sp>
      <p:sp>
        <p:nvSpPr>
          <p:cNvPr id="1013" name="Google Shape;1013;p33"/>
          <p:cNvSpPr txBox="1"/>
          <p:nvPr/>
        </p:nvSpPr>
        <p:spPr>
          <a:xfrm>
            <a:off x="794241" y="2614845"/>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60</a:t>
            </a:r>
            <a:endParaRPr sz="1067">
              <a:solidFill>
                <a:srgbClr val="000000"/>
              </a:solidFill>
              <a:latin typeface="Arial"/>
              <a:ea typeface="Arial"/>
              <a:cs typeface="Arial"/>
              <a:sym typeface="Arial"/>
            </a:endParaRPr>
          </a:p>
        </p:txBody>
      </p:sp>
      <p:sp>
        <p:nvSpPr>
          <p:cNvPr id="1014" name="Google Shape;1014;p33"/>
          <p:cNvSpPr txBox="1"/>
          <p:nvPr/>
        </p:nvSpPr>
        <p:spPr>
          <a:xfrm>
            <a:off x="794241" y="3218011"/>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40</a:t>
            </a:r>
            <a:endParaRPr sz="1067">
              <a:solidFill>
                <a:srgbClr val="000000"/>
              </a:solidFill>
              <a:latin typeface="Arial"/>
              <a:ea typeface="Arial"/>
              <a:cs typeface="Arial"/>
              <a:sym typeface="Arial"/>
            </a:endParaRPr>
          </a:p>
        </p:txBody>
      </p:sp>
      <p:sp>
        <p:nvSpPr>
          <p:cNvPr id="1015" name="Google Shape;1015;p33"/>
          <p:cNvSpPr txBox="1"/>
          <p:nvPr/>
        </p:nvSpPr>
        <p:spPr>
          <a:xfrm>
            <a:off x="794241" y="3821177"/>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20</a:t>
            </a:r>
            <a:endParaRPr sz="1067">
              <a:solidFill>
                <a:srgbClr val="000000"/>
              </a:solidFill>
              <a:latin typeface="Arial"/>
              <a:ea typeface="Arial"/>
              <a:cs typeface="Arial"/>
              <a:sym typeface="Arial"/>
            </a:endParaRPr>
          </a:p>
        </p:txBody>
      </p:sp>
      <p:sp>
        <p:nvSpPr>
          <p:cNvPr id="1016" name="Google Shape;1016;p33"/>
          <p:cNvSpPr txBox="1"/>
          <p:nvPr/>
        </p:nvSpPr>
        <p:spPr>
          <a:xfrm>
            <a:off x="7043081" y="1505035"/>
            <a:ext cx="622300" cy="185586"/>
          </a:xfrm>
          <a:prstGeom prst="rect">
            <a:avLst/>
          </a:prstGeom>
          <a:noFill/>
          <a:ln>
            <a:noFill/>
          </a:ln>
        </p:spPr>
        <p:txBody>
          <a:bodyPr spcFirstLastPara="1" wrap="square" lIns="0" tIns="21167" rIns="0" bIns="0" anchor="t" anchorCtr="0">
            <a:spAutoFit/>
          </a:bodyPr>
          <a:lstStyle/>
          <a:p>
            <a:pPr marL="16933"/>
            <a:r>
              <a:rPr lang="en-US" sz="1067" b="1">
                <a:solidFill>
                  <a:srgbClr val="006FC0"/>
                </a:solidFill>
                <a:latin typeface="Arial"/>
                <a:ea typeface="Arial"/>
                <a:cs typeface="Arial"/>
                <a:sym typeface="Arial"/>
              </a:rPr>
              <a:t>Alectinib</a:t>
            </a:r>
            <a:endParaRPr sz="1067">
              <a:solidFill>
                <a:srgbClr val="000000"/>
              </a:solidFill>
              <a:latin typeface="Arial"/>
              <a:ea typeface="Arial"/>
              <a:cs typeface="Arial"/>
              <a:sym typeface="Arial"/>
            </a:endParaRPr>
          </a:p>
        </p:txBody>
      </p:sp>
      <p:sp>
        <p:nvSpPr>
          <p:cNvPr id="1017" name="Google Shape;1017;p33"/>
          <p:cNvSpPr txBox="1"/>
          <p:nvPr/>
        </p:nvSpPr>
        <p:spPr>
          <a:xfrm>
            <a:off x="6676812" y="1987465"/>
            <a:ext cx="1012613" cy="185586"/>
          </a:xfrm>
          <a:prstGeom prst="rect">
            <a:avLst/>
          </a:prstGeom>
          <a:noFill/>
          <a:ln>
            <a:noFill/>
          </a:ln>
        </p:spPr>
        <p:txBody>
          <a:bodyPr spcFirstLastPara="1" wrap="square" lIns="0" tIns="21167" rIns="0" bIns="0" anchor="t" anchorCtr="0">
            <a:spAutoFit/>
          </a:bodyPr>
          <a:lstStyle/>
          <a:p>
            <a:pPr marL="16933"/>
            <a:r>
              <a:rPr lang="en-US" sz="1067" b="1">
                <a:solidFill>
                  <a:srgbClr val="AD2C2C"/>
                </a:solidFill>
                <a:latin typeface="Arial"/>
                <a:ea typeface="Arial"/>
                <a:cs typeface="Arial"/>
                <a:sym typeface="Arial"/>
              </a:rPr>
              <a:t>Chemotherapy</a:t>
            </a:r>
            <a:endParaRPr sz="1067">
              <a:solidFill>
                <a:srgbClr val="000000"/>
              </a:solidFill>
              <a:latin typeface="Arial"/>
              <a:ea typeface="Arial"/>
              <a:cs typeface="Arial"/>
              <a:sym typeface="Arial"/>
            </a:endParaRPr>
          </a:p>
        </p:txBody>
      </p:sp>
      <p:grpSp>
        <p:nvGrpSpPr>
          <p:cNvPr id="1018" name="Google Shape;1018;p33"/>
          <p:cNvGrpSpPr/>
          <p:nvPr/>
        </p:nvGrpSpPr>
        <p:grpSpPr>
          <a:xfrm>
            <a:off x="1053643" y="1490471"/>
            <a:ext cx="6620712" cy="766572"/>
            <a:chOff x="790232" y="1117853"/>
            <a:chExt cx="4965534" cy="574929"/>
          </a:xfrm>
        </p:grpSpPr>
        <p:sp>
          <p:nvSpPr>
            <p:cNvPr id="1019" name="Google Shape;1019;p33"/>
            <p:cNvSpPr/>
            <p:nvPr/>
          </p:nvSpPr>
          <p:spPr>
            <a:xfrm>
              <a:off x="5336540" y="1285494"/>
              <a:ext cx="401320" cy="45720"/>
            </a:xfrm>
            <a:custGeom>
              <a:avLst/>
              <a:gdLst/>
              <a:ahLst/>
              <a:cxnLst/>
              <a:rect l="l" t="t" r="r" b="b"/>
              <a:pathLst>
                <a:path w="401320" h="45719" extrusionOk="0">
                  <a:moveTo>
                    <a:pt x="384048" y="0"/>
                  </a:moveTo>
                  <a:lnTo>
                    <a:pt x="384048" y="45719"/>
                  </a:lnTo>
                </a:path>
                <a:path w="401320" h="45719" extrusionOk="0">
                  <a:moveTo>
                    <a:pt x="400938" y="22859"/>
                  </a:moveTo>
                  <a:lnTo>
                    <a:pt x="367411" y="22859"/>
                  </a:lnTo>
                </a:path>
                <a:path w="401320" h="45719" extrusionOk="0">
                  <a:moveTo>
                    <a:pt x="112775" y="0"/>
                  </a:moveTo>
                  <a:lnTo>
                    <a:pt x="112775" y="45719"/>
                  </a:lnTo>
                </a:path>
                <a:path w="401320" h="45719" extrusionOk="0">
                  <a:moveTo>
                    <a:pt x="128015" y="22859"/>
                  </a:moveTo>
                  <a:lnTo>
                    <a:pt x="96012" y="22859"/>
                  </a:lnTo>
                </a:path>
                <a:path w="401320" h="45719" extrusionOk="0">
                  <a:moveTo>
                    <a:pt x="62484" y="0"/>
                  </a:moveTo>
                  <a:lnTo>
                    <a:pt x="62484" y="45719"/>
                  </a:lnTo>
                </a:path>
                <a:path w="401320" h="45719" extrusionOk="0">
                  <a:moveTo>
                    <a:pt x="77724" y="22859"/>
                  </a:moveTo>
                  <a:lnTo>
                    <a:pt x="45720" y="22859"/>
                  </a:lnTo>
                </a:path>
                <a:path w="401320" h="45719" extrusionOk="0">
                  <a:moveTo>
                    <a:pt x="16763" y="0"/>
                  </a:moveTo>
                  <a:lnTo>
                    <a:pt x="16763" y="45719"/>
                  </a:lnTo>
                </a:path>
                <a:path w="401320" h="45719" extrusionOk="0">
                  <a:moveTo>
                    <a:pt x="32004"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0" name="Google Shape;1020;p33"/>
            <p:cNvSpPr/>
            <p:nvPr/>
          </p:nvSpPr>
          <p:spPr>
            <a:xfrm>
              <a:off x="4685030" y="1285493"/>
              <a:ext cx="555625" cy="45720"/>
            </a:xfrm>
            <a:custGeom>
              <a:avLst/>
              <a:gdLst/>
              <a:ahLst/>
              <a:cxnLst/>
              <a:rect l="l" t="t" r="r" b="b"/>
              <a:pathLst>
                <a:path w="555625" h="45719" extrusionOk="0">
                  <a:moveTo>
                    <a:pt x="83058" y="12954"/>
                  </a:moveTo>
                  <a:lnTo>
                    <a:pt x="80010" y="12954"/>
                  </a:lnTo>
                  <a:lnTo>
                    <a:pt x="77724" y="12954"/>
                  </a:lnTo>
                  <a:lnTo>
                    <a:pt x="77724" y="0"/>
                  </a:lnTo>
                  <a:lnTo>
                    <a:pt x="50292" y="0"/>
                  </a:lnTo>
                  <a:lnTo>
                    <a:pt x="50292" y="12954"/>
                  </a:lnTo>
                  <a:lnTo>
                    <a:pt x="50279" y="0"/>
                  </a:lnTo>
                  <a:lnTo>
                    <a:pt x="41148" y="0"/>
                  </a:lnTo>
                  <a:lnTo>
                    <a:pt x="30480" y="0"/>
                  </a:lnTo>
                  <a:lnTo>
                    <a:pt x="21336" y="0"/>
                  </a:lnTo>
                  <a:lnTo>
                    <a:pt x="21336" y="12954"/>
                  </a:lnTo>
                  <a:lnTo>
                    <a:pt x="19812" y="12954"/>
                  </a:lnTo>
                  <a:lnTo>
                    <a:pt x="19812" y="0"/>
                  </a:lnTo>
                  <a:lnTo>
                    <a:pt x="0" y="0"/>
                  </a:lnTo>
                  <a:lnTo>
                    <a:pt x="0" y="45720"/>
                  </a:lnTo>
                  <a:lnTo>
                    <a:pt x="19812" y="45720"/>
                  </a:lnTo>
                  <a:lnTo>
                    <a:pt x="19812" y="32766"/>
                  </a:lnTo>
                  <a:lnTo>
                    <a:pt x="21336" y="32766"/>
                  </a:lnTo>
                  <a:lnTo>
                    <a:pt x="21336" y="45720"/>
                  </a:lnTo>
                  <a:lnTo>
                    <a:pt x="30480" y="45720"/>
                  </a:lnTo>
                  <a:lnTo>
                    <a:pt x="41148" y="45720"/>
                  </a:lnTo>
                  <a:lnTo>
                    <a:pt x="50279" y="45720"/>
                  </a:lnTo>
                  <a:lnTo>
                    <a:pt x="50279" y="32766"/>
                  </a:lnTo>
                  <a:lnTo>
                    <a:pt x="50292" y="45720"/>
                  </a:lnTo>
                  <a:lnTo>
                    <a:pt x="53340" y="45720"/>
                  </a:lnTo>
                  <a:lnTo>
                    <a:pt x="57912" y="45720"/>
                  </a:lnTo>
                  <a:lnTo>
                    <a:pt x="70091" y="45720"/>
                  </a:lnTo>
                  <a:lnTo>
                    <a:pt x="73139" y="45720"/>
                  </a:lnTo>
                  <a:lnTo>
                    <a:pt x="77724" y="45720"/>
                  </a:lnTo>
                  <a:lnTo>
                    <a:pt x="77724" y="32766"/>
                  </a:lnTo>
                  <a:lnTo>
                    <a:pt x="80010" y="32766"/>
                  </a:lnTo>
                  <a:lnTo>
                    <a:pt x="83058" y="32766"/>
                  </a:lnTo>
                  <a:lnTo>
                    <a:pt x="83058" y="12954"/>
                  </a:lnTo>
                  <a:close/>
                </a:path>
                <a:path w="555625" h="45719" extrusionOk="0">
                  <a:moveTo>
                    <a:pt x="320802" y="12954"/>
                  </a:moveTo>
                  <a:lnTo>
                    <a:pt x="313931" y="12954"/>
                  </a:lnTo>
                  <a:lnTo>
                    <a:pt x="313931" y="0"/>
                  </a:lnTo>
                  <a:lnTo>
                    <a:pt x="304800" y="0"/>
                  </a:lnTo>
                  <a:lnTo>
                    <a:pt x="294132" y="0"/>
                  </a:lnTo>
                  <a:lnTo>
                    <a:pt x="284988" y="0"/>
                  </a:lnTo>
                  <a:lnTo>
                    <a:pt x="284988" y="12954"/>
                  </a:lnTo>
                  <a:lnTo>
                    <a:pt x="278130" y="12954"/>
                  </a:lnTo>
                  <a:lnTo>
                    <a:pt x="278130" y="32766"/>
                  </a:lnTo>
                  <a:lnTo>
                    <a:pt x="284988" y="32766"/>
                  </a:lnTo>
                  <a:lnTo>
                    <a:pt x="284988" y="45720"/>
                  </a:lnTo>
                  <a:lnTo>
                    <a:pt x="294132" y="45720"/>
                  </a:lnTo>
                  <a:lnTo>
                    <a:pt x="304800" y="45720"/>
                  </a:lnTo>
                  <a:lnTo>
                    <a:pt x="313931" y="45720"/>
                  </a:lnTo>
                  <a:lnTo>
                    <a:pt x="313931" y="32766"/>
                  </a:lnTo>
                  <a:lnTo>
                    <a:pt x="320802" y="32766"/>
                  </a:lnTo>
                  <a:lnTo>
                    <a:pt x="320802" y="12954"/>
                  </a:lnTo>
                  <a:close/>
                </a:path>
                <a:path w="555625" h="45719" extrusionOk="0">
                  <a:moveTo>
                    <a:pt x="555498" y="12954"/>
                  </a:moveTo>
                  <a:lnTo>
                    <a:pt x="553974" y="12954"/>
                  </a:lnTo>
                  <a:lnTo>
                    <a:pt x="550151" y="12954"/>
                  </a:lnTo>
                  <a:lnTo>
                    <a:pt x="550151" y="0"/>
                  </a:lnTo>
                  <a:lnTo>
                    <a:pt x="547103" y="0"/>
                  </a:lnTo>
                  <a:lnTo>
                    <a:pt x="530352" y="0"/>
                  </a:lnTo>
                  <a:lnTo>
                    <a:pt x="527304" y="0"/>
                  </a:lnTo>
                  <a:lnTo>
                    <a:pt x="527304" y="12954"/>
                  </a:lnTo>
                  <a:lnTo>
                    <a:pt x="523494" y="12954"/>
                  </a:lnTo>
                  <a:lnTo>
                    <a:pt x="520446" y="12954"/>
                  </a:lnTo>
                  <a:lnTo>
                    <a:pt x="520446" y="32766"/>
                  </a:lnTo>
                  <a:lnTo>
                    <a:pt x="523494" y="32766"/>
                  </a:lnTo>
                  <a:lnTo>
                    <a:pt x="527304" y="32766"/>
                  </a:lnTo>
                  <a:lnTo>
                    <a:pt x="527304" y="45720"/>
                  </a:lnTo>
                  <a:lnTo>
                    <a:pt x="530352" y="45720"/>
                  </a:lnTo>
                  <a:lnTo>
                    <a:pt x="547103" y="45720"/>
                  </a:lnTo>
                  <a:lnTo>
                    <a:pt x="550151" y="45720"/>
                  </a:lnTo>
                  <a:lnTo>
                    <a:pt x="550151" y="32766"/>
                  </a:lnTo>
                  <a:lnTo>
                    <a:pt x="553974" y="32766"/>
                  </a:lnTo>
                  <a:lnTo>
                    <a:pt x="555498" y="32766"/>
                  </a:lnTo>
                  <a:lnTo>
                    <a:pt x="555498"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1" name="Google Shape;1021;p33"/>
            <p:cNvSpPr/>
            <p:nvPr/>
          </p:nvSpPr>
          <p:spPr>
            <a:xfrm>
              <a:off x="4545584" y="1285494"/>
              <a:ext cx="166370" cy="45720"/>
            </a:xfrm>
            <a:custGeom>
              <a:avLst/>
              <a:gdLst/>
              <a:ahLst/>
              <a:cxnLst/>
              <a:rect l="l" t="t" r="r" b="b"/>
              <a:pathLst>
                <a:path w="166370" h="45719" extrusionOk="0">
                  <a:moveTo>
                    <a:pt x="166115" y="22859"/>
                  </a:moveTo>
                  <a:lnTo>
                    <a:pt x="132587" y="22859"/>
                  </a:lnTo>
                </a:path>
                <a:path w="166370" h="45719" extrusionOk="0">
                  <a:moveTo>
                    <a:pt x="16763" y="0"/>
                  </a:moveTo>
                  <a:lnTo>
                    <a:pt x="16763" y="45719"/>
                  </a:lnTo>
                </a:path>
                <a:path w="166370" h="45719" extrusionOk="0">
                  <a:moveTo>
                    <a:pt x="33527" y="22859"/>
                  </a:moveTo>
                  <a:lnTo>
                    <a:pt x="0" y="22859"/>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2" name="Google Shape;1022;p33"/>
            <p:cNvSpPr/>
            <p:nvPr/>
          </p:nvSpPr>
          <p:spPr>
            <a:xfrm>
              <a:off x="4307078" y="1285494"/>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3" name="Google Shape;1023;p33"/>
            <p:cNvSpPr/>
            <p:nvPr/>
          </p:nvSpPr>
          <p:spPr>
            <a:xfrm>
              <a:off x="4300220" y="1308354"/>
              <a:ext cx="33655" cy="0"/>
            </a:xfrm>
            <a:custGeom>
              <a:avLst/>
              <a:gdLst/>
              <a:ahLst/>
              <a:cxnLst/>
              <a:rect l="l" t="t" r="r" b="b"/>
              <a:pathLst>
                <a:path w="33654"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4" name="Google Shape;1024;p33"/>
            <p:cNvSpPr/>
            <p:nvPr/>
          </p:nvSpPr>
          <p:spPr>
            <a:xfrm>
              <a:off x="4285741" y="1285494"/>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5" name="Google Shape;1025;p33"/>
            <p:cNvSpPr/>
            <p:nvPr/>
          </p:nvSpPr>
          <p:spPr>
            <a:xfrm>
              <a:off x="4278884" y="1308354"/>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6" name="Google Shape;1026;p33"/>
            <p:cNvSpPr/>
            <p:nvPr/>
          </p:nvSpPr>
          <p:spPr>
            <a:xfrm>
              <a:off x="4233164" y="1221485"/>
              <a:ext cx="48895" cy="109855"/>
            </a:xfrm>
            <a:custGeom>
              <a:avLst/>
              <a:gdLst/>
              <a:ahLst/>
              <a:cxnLst/>
              <a:rect l="l" t="t" r="r" b="b"/>
              <a:pathLst>
                <a:path w="48895" h="109855" extrusionOk="0">
                  <a:moveTo>
                    <a:pt x="20574" y="0"/>
                  </a:moveTo>
                  <a:lnTo>
                    <a:pt x="762" y="0"/>
                  </a:lnTo>
                  <a:lnTo>
                    <a:pt x="762" y="44196"/>
                  </a:lnTo>
                  <a:lnTo>
                    <a:pt x="20574" y="44196"/>
                  </a:lnTo>
                  <a:lnTo>
                    <a:pt x="20574" y="0"/>
                  </a:lnTo>
                  <a:close/>
                </a:path>
                <a:path w="48895" h="109855" extrusionOk="0">
                  <a:moveTo>
                    <a:pt x="48768" y="76962"/>
                  </a:moveTo>
                  <a:lnTo>
                    <a:pt x="45720" y="76962"/>
                  </a:lnTo>
                  <a:lnTo>
                    <a:pt x="43421" y="76962"/>
                  </a:lnTo>
                  <a:lnTo>
                    <a:pt x="43421" y="64008"/>
                  </a:lnTo>
                  <a:lnTo>
                    <a:pt x="6858" y="64008"/>
                  </a:lnTo>
                  <a:lnTo>
                    <a:pt x="6858" y="76962"/>
                  </a:lnTo>
                  <a:lnTo>
                    <a:pt x="4572" y="76962"/>
                  </a:lnTo>
                  <a:lnTo>
                    <a:pt x="0" y="76962"/>
                  </a:lnTo>
                  <a:lnTo>
                    <a:pt x="0" y="96774"/>
                  </a:lnTo>
                  <a:lnTo>
                    <a:pt x="4572" y="96774"/>
                  </a:lnTo>
                  <a:lnTo>
                    <a:pt x="6858" y="96774"/>
                  </a:lnTo>
                  <a:lnTo>
                    <a:pt x="6858" y="109728"/>
                  </a:lnTo>
                  <a:lnTo>
                    <a:pt x="43421" y="109728"/>
                  </a:lnTo>
                  <a:lnTo>
                    <a:pt x="43421" y="96774"/>
                  </a:lnTo>
                  <a:lnTo>
                    <a:pt x="45720" y="96774"/>
                  </a:lnTo>
                  <a:lnTo>
                    <a:pt x="48768" y="96774"/>
                  </a:lnTo>
                  <a:lnTo>
                    <a:pt x="48768" y="76962"/>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7" name="Google Shape;1027;p33"/>
            <p:cNvSpPr/>
            <p:nvPr/>
          </p:nvSpPr>
          <p:spPr>
            <a:xfrm>
              <a:off x="4228591" y="1244346"/>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8" name="Google Shape;1028;p33"/>
            <p:cNvSpPr/>
            <p:nvPr/>
          </p:nvSpPr>
          <p:spPr>
            <a:xfrm>
              <a:off x="4217161"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29" name="Google Shape;1029;p33"/>
            <p:cNvSpPr/>
            <p:nvPr/>
          </p:nvSpPr>
          <p:spPr>
            <a:xfrm>
              <a:off x="4010659" y="1221486"/>
              <a:ext cx="233679" cy="44450"/>
            </a:xfrm>
            <a:custGeom>
              <a:avLst/>
              <a:gdLst/>
              <a:ahLst/>
              <a:cxnLst/>
              <a:rect l="l" t="t" r="r" b="b"/>
              <a:pathLst>
                <a:path w="233679" h="44450" extrusionOk="0">
                  <a:moveTo>
                    <a:pt x="233172" y="22860"/>
                  </a:moveTo>
                  <a:lnTo>
                    <a:pt x="199643" y="22860"/>
                  </a:lnTo>
                </a:path>
                <a:path w="233679" h="44450" extrusionOk="0">
                  <a:moveTo>
                    <a:pt x="16763" y="0"/>
                  </a:moveTo>
                  <a:lnTo>
                    <a:pt x="16763" y="44196"/>
                  </a:lnTo>
                </a:path>
                <a:path w="233679" h="4445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0" name="Google Shape;1030;p33"/>
            <p:cNvSpPr/>
            <p:nvPr/>
          </p:nvSpPr>
          <p:spPr>
            <a:xfrm>
              <a:off x="3703447" y="1221485"/>
              <a:ext cx="116839" cy="44450"/>
            </a:xfrm>
            <a:custGeom>
              <a:avLst/>
              <a:gdLst/>
              <a:ahLst/>
              <a:cxnLst/>
              <a:rect l="l" t="t" r="r" b="b"/>
              <a:pathLst>
                <a:path w="116839" h="44450" extrusionOk="0">
                  <a:moveTo>
                    <a:pt x="116713" y="12966"/>
                  </a:moveTo>
                  <a:lnTo>
                    <a:pt x="109855" y="12966"/>
                  </a:lnTo>
                  <a:lnTo>
                    <a:pt x="109855" y="0"/>
                  </a:lnTo>
                  <a:lnTo>
                    <a:pt x="100698" y="0"/>
                  </a:lnTo>
                  <a:lnTo>
                    <a:pt x="0" y="0"/>
                  </a:lnTo>
                  <a:lnTo>
                    <a:pt x="0" y="44196"/>
                  </a:lnTo>
                  <a:lnTo>
                    <a:pt x="109855" y="44196"/>
                  </a:lnTo>
                  <a:lnTo>
                    <a:pt x="109855" y="32766"/>
                  </a:lnTo>
                  <a:lnTo>
                    <a:pt x="116713" y="32766"/>
                  </a:lnTo>
                  <a:lnTo>
                    <a:pt x="116713" y="1296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1" name="Google Shape;1031;p33"/>
            <p:cNvSpPr/>
            <p:nvPr/>
          </p:nvSpPr>
          <p:spPr>
            <a:xfrm>
              <a:off x="3410077" y="1221486"/>
              <a:ext cx="318770" cy="44450"/>
            </a:xfrm>
            <a:custGeom>
              <a:avLst/>
              <a:gdLst/>
              <a:ahLst/>
              <a:cxnLst/>
              <a:rect l="l" t="t" r="r" b="b"/>
              <a:pathLst>
                <a:path w="318770" h="44450" extrusionOk="0">
                  <a:moveTo>
                    <a:pt x="318643" y="22860"/>
                  </a:moveTo>
                  <a:lnTo>
                    <a:pt x="286638" y="22860"/>
                  </a:lnTo>
                </a:path>
                <a:path w="318770" h="44450" extrusionOk="0">
                  <a:moveTo>
                    <a:pt x="170687" y="0"/>
                  </a:moveTo>
                  <a:lnTo>
                    <a:pt x="170687" y="44196"/>
                  </a:lnTo>
                </a:path>
                <a:path w="318770" h="44450" extrusionOk="0">
                  <a:moveTo>
                    <a:pt x="186055" y="22860"/>
                  </a:moveTo>
                  <a:lnTo>
                    <a:pt x="153924" y="22860"/>
                  </a:lnTo>
                </a:path>
                <a:path w="318770" h="44450" extrusionOk="0">
                  <a:moveTo>
                    <a:pt x="16763" y="0"/>
                  </a:moveTo>
                  <a:lnTo>
                    <a:pt x="16763" y="44196"/>
                  </a:lnTo>
                </a:path>
                <a:path w="318770" h="44450" extrusionOk="0">
                  <a:moveTo>
                    <a:pt x="32003"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2" name="Google Shape;1032;p33"/>
            <p:cNvSpPr/>
            <p:nvPr/>
          </p:nvSpPr>
          <p:spPr>
            <a:xfrm>
              <a:off x="3317874"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3" name="Google Shape;1033;p33"/>
            <p:cNvSpPr/>
            <p:nvPr/>
          </p:nvSpPr>
          <p:spPr>
            <a:xfrm>
              <a:off x="3311017" y="1244346"/>
              <a:ext cx="32384" cy="0"/>
            </a:xfrm>
            <a:custGeom>
              <a:avLst/>
              <a:gdLst/>
              <a:ahLst/>
              <a:cxnLst/>
              <a:rect l="l" t="t" r="r" b="b"/>
              <a:pathLst>
                <a:path w="32385" h="120000" extrusionOk="0">
                  <a:moveTo>
                    <a:pt x="32004"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4" name="Google Shape;1034;p33"/>
            <p:cNvSpPr/>
            <p:nvPr/>
          </p:nvSpPr>
          <p:spPr>
            <a:xfrm>
              <a:off x="3299586" y="1221486"/>
              <a:ext cx="20320" cy="44450"/>
            </a:xfrm>
            <a:custGeom>
              <a:avLst/>
              <a:gdLst/>
              <a:ahLst/>
              <a:cxnLst/>
              <a:rect l="l" t="t" r="r" b="b"/>
              <a:pathLst>
                <a:path w="20320" h="44450" extrusionOk="0">
                  <a:moveTo>
                    <a:pt x="0" y="44196"/>
                  </a:moveTo>
                  <a:lnTo>
                    <a:pt x="19811" y="44196"/>
                  </a:lnTo>
                  <a:lnTo>
                    <a:pt x="19811" y="0"/>
                  </a:lnTo>
                  <a:lnTo>
                    <a:pt x="0" y="0"/>
                  </a:lnTo>
                  <a:lnTo>
                    <a:pt x="0" y="44196"/>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5" name="Google Shape;1035;p33"/>
            <p:cNvSpPr/>
            <p:nvPr/>
          </p:nvSpPr>
          <p:spPr>
            <a:xfrm>
              <a:off x="3292729" y="1244346"/>
              <a:ext cx="33655" cy="0"/>
            </a:xfrm>
            <a:custGeom>
              <a:avLst/>
              <a:gdLst/>
              <a:ahLst/>
              <a:cxnLst/>
              <a:rect l="l" t="t" r="r" b="b"/>
              <a:pathLst>
                <a:path w="33654" h="120000" extrusionOk="0">
                  <a:moveTo>
                    <a:pt x="33528"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6" name="Google Shape;1036;p33"/>
            <p:cNvSpPr/>
            <p:nvPr/>
          </p:nvSpPr>
          <p:spPr>
            <a:xfrm>
              <a:off x="2811907" y="1157477"/>
              <a:ext cx="490220" cy="108585"/>
            </a:xfrm>
            <a:custGeom>
              <a:avLst/>
              <a:gdLst/>
              <a:ahLst/>
              <a:cxnLst/>
              <a:rect l="l" t="t" r="r" b="b"/>
              <a:pathLst>
                <a:path w="490220" h="108584" extrusionOk="0">
                  <a:moveTo>
                    <a:pt x="19812" y="0"/>
                  </a:moveTo>
                  <a:lnTo>
                    <a:pt x="0" y="0"/>
                  </a:lnTo>
                  <a:lnTo>
                    <a:pt x="0" y="45720"/>
                  </a:lnTo>
                  <a:lnTo>
                    <a:pt x="19812" y="45720"/>
                  </a:lnTo>
                  <a:lnTo>
                    <a:pt x="19812" y="0"/>
                  </a:lnTo>
                  <a:close/>
                </a:path>
                <a:path w="490220" h="108584" extrusionOk="0">
                  <a:moveTo>
                    <a:pt x="489966" y="76974"/>
                  </a:moveTo>
                  <a:lnTo>
                    <a:pt x="484632" y="76974"/>
                  </a:lnTo>
                  <a:lnTo>
                    <a:pt x="484632" y="64008"/>
                  </a:lnTo>
                  <a:lnTo>
                    <a:pt x="473951" y="64008"/>
                  </a:lnTo>
                  <a:lnTo>
                    <a:pt x="470903" y="64008"/>
                  </a:lnTo>
                  <a:lnTo>
                    <a:pt x="464820" y="64008"/>
                  </a:lnTo>
                  <a:lnTo>
                    <a:pt x="461759" y="64008"/>
                  </a:lnTo>
                  <a:lnTo>
                    <a:pt x="461759" y="63246"/>
                  </a:lnTo>
                  <a:lnTo>
                    <a:pt x="464058" y="63246"/>
                  </a:lnTo>
                  <a:lnTo>
                    <a:pt x="467106" y="63246"/>
                  </a:lnTo>
                  <a:lnTo>
                    <a:pt x="467106" y="43434"/>
                  </a:lnTo>
                  <a:lnTo>
                    <a:pt x="464058" y="43434"/>
                  </a:lnTo>
                  <a:lnTo>
                    <a:pt x="461759" y="43434"/>
                  </a:lnTo>
                  <a:lnTo>
                    <a:pt x="461759" y="30480"/>
                  </a:lnTo>
                  <a:lnTo>
                    <a:pt x="423672" y="30480"/>
                  </a:lnTo>
                  <a:lnTo>
                    <a:pt x="423672" y="43434"/>
                  </a:lnTo>
                  <a:lnTo>
                    <a:pt x="416814" y="43434"/>
                  </a:lnTo>
                  <a:lnTo>
                    <a:pt x="416814" y="63246"/>
                  </a:lnTo>
                  <a:lnTo>
                    <a:pt x="423672" y="63246"/>
                  </a:lnTo>
                  <a:lnTo>
                    <a:pt x="423672" y="76200"/>
                  </a:lnTo>
                  <a:lnTo>
                    <a:pt x="451104" y="76200"/>
                  </a:lnTo>
                  <a:lnTo>
                    <a:pt x="451104" y="76974"/>
                  </a:lnTo>
                  <a:lnTo>
                    <a:pt x="448818" y="76974"/>
                  </a:lnTo>
                  <a:lnTo>
                    <a:pt x="444246" y="76974"/>
                  </a:lnTo>
                  <a:lnTo>
                    <a:pt x="444246" y="96774"/>
                  </a:lnTo>
                  <a:lnTo>
                    <a:pt x="448818" y="96774"/>
                  </a:lnTo>
                  <a:lnTo>
                    <a:pt x="451104" y="96774"/>
                  </a:lnTo>
                  <a:lnTo>
                    <a:pt x="451104" y="108204"/>
                  </a:lnTo>
                  <a:lnTo>
                    <a:pt x="484632" y="108204"/>
                  </a:lnTo>
                  <a:lnTo>
                    <a:pt x="484632" y="96774"/>
                  </a:lnTo>
                  <a:lnTo>
                    <a:pt x="489966" y="96774"/>
                  </a:lnTo>
                  <a:lnTo>
                    <a:pt x="489966" y="7697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7" name="Google Shape;1037;p33"/>
            <p:cNvSpPr/>
            <p:nvPr/>
          </p:nvSpPr>
          <p:spPr>
            <a:xfrm>
              <a:off x="2806573" y="1180338"/>
              <a:ext cx="32384" cy="0"/>
            </a:xfrm>
            <a:custGeom>
              <a:avLst/>
              <a:gdLst/>
              <a:ahLst/>
              <a:cxnLst/>
              <a:rect l="l" t="t" r="r" b="b"/>
              <a:pathLst>
                <a:path w="32385" h="120000" extrusionOk="0">
                  <a:moveTo>
                    <a:pt x="32003"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8" name="Google Shape;1038;p33"/>
            <p:cNvSpPr/>
            <p:nvPr/>
          </p:nvSpPr>
          <p:spPr>
            <a:xfrm>
              <a:off x="2739517" y="1157477"/>
              <a:ext cx="76200" cy="45720"/>
            </a:xfrm>
            <a:custGeom>
              <a:avLst/>
              <a:gdLst/>
              <a:ahLst/>
              <a:cxnLst/>
              <a:rect l="l" t="t" r="r" b="b"/>
              <a:pathLst>
                <a:path w="76200" h="45719" extrusionOk="0">
                  <a:moveTo>
                    <a:pt x="76200" y="12954"/>
                  </a:moveTo>
                  <a:lnTo>
                    <a:pt x="71628" y="12954"/>
                  </a:lnTo>
                  <a:lnTo>
                    <a:pt x="69342" y="12954"/>
                  </a:lnTo>
                  <a:lnTo>
                    <a:pt x="69342" y="0"/>
                  </a:lnTo>
                  <a:lnTo>
                    <a:pt x="5334" y="0"/>
                  </a:lnTo>
                  <a:lnTo>
                    <a:pt x="5334" y="12954"/>
                  </a:lnTo>
                  <a:lnTo>
                    <a:pt x="4572" y="12954"/>
                  </a:lnTo>
                  <a:lnTo>
                    <a:pt x="0" y="12954"/>
                  </a:lnTo>
                  <a:lnTo>
                    <a:pt x="0" y="32766"/>
                  </a:lnTo>
                  <a:lnTo>
                    <a:pt x="4572" y="32766"/>
                  </a:lnTo>
                  <a:lnTo>
                    <a:pt x="5334" y="32766"/>
                  </a:lnTo>
                  <a:lnTo>
                    <a:pt x="5334" y="45720"/>
                  </a:lnTo>
                  <a:lnTo>
                    <a:pt x="69342" y="45720"/>
                  </a:lnTo>
                  <a:lnTo>
                    <a:pt x="69342" y="32766"/>
                  </a:lnTo>
                  <a:lnTo>
                    <a:pt x="71628" y="32766"/>
                  </a:lnTo>
                  <a:lnTo>
                    <a:pt x="76200" y="32766"/>
                  </a:lnTo>
                  <a:lnTo>
                    <a:pt x="7620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39" name="Google Shape;1039;p33"/>
            <p:cNvSpPr/>
            <p:nvPr/>
          </p:nvSpPr>
          <p:spPr>
            <a:xfrm>
              <a:off x="2611501" y="1157478"/>
              <a:ext cx="33655" cy="45720"/>
            </a:xfrm>
            <a:custGeom>
              <a:avLst/>
              <a:gdLst/>
              <a:ahLst/>
              <a:cxnLst/>
              <a:rect l="l" t="t" r="r" b="b"/>
              <a:pathLst>
                <a:path w="33655" h="45719" extrusionOk="0">
                  <a:moveTo>
                    <a:pt x="16763" y="0"/>
                  </a:moveTo>
                  <a:lnTo>
                    <a:pt x="16763" y="45720"/>
                  </a:lnTo>
                </a:path>
                <a:path w="33655" h="45719"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0" name="Google Shape;1040;p33"/>
            <p:cNvSpPr/>
            <p:nvPr/>
          </p:nvSpPr>
          <p:spPr>
            <a:xfrm>
              <a:off x="2554351" y="1157478"/>
              <a:ext cx="20320" cy="45720"/>
            </a:xfrm>
            <a:custGeom>
              <a:avLst/>
              <a:gdLst/>
              <a:ahLst/>
              <a:cxnLst/>
              <a:rect l="l" t="t" r="r" b="b"/>
              <a:pathLst>
                <a:path w="20319" h="45719" extrusionOk="0">
                  <a:moveTo>
                    <a:pt x="0" y="45720"/>
                  </a:moveTo>
                  <a:lnTo>
                    <a:pt x="19812" y="45720"/>
                  </a:lnTo>
                  <a:lnTo>
                    <a:pt x="19812" y="0"/>
                  </a:lnTo>
                  <a:lnTo>
                    <a:pt x="0" y="0"/>
                  </a:lnTo>
                  <a:lnTo>
                    <a:pt x="0" y="45720"/>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1" name="Google Shape;1041;p33"/>
            <p:cNvSpPr/>
            <p:nvPr/>
          </p:nvSpPr>
          <p:spPr>
            <a:xfrm>
              <a:off x="2547493" y="1180338"/>
              <a:ext cx="33655" cy="0"/>
            </a:xfrm>
            <a:custGeom>
              <a:avLst/>
              <a:gdLst/>
              <a:ahLst/>
              <a:cxnLst/>
              <a:rect l="l" t="t" r="r" b="b"/>
              <a:pathLst>
                <a:path w="33655" h="120000" extrusionOk="0">
                  <a:moveTo>
                    <a:pt x="33527" y="0"/>
                  </a:move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2" name="Google Shape;1042;p33"/>
            <p:cNvSpPr/>
            <p:nvPr/>
          </p:nvSpPr>
          <p:spPr>
            <a:xfrm>
              <a:off x="2488057" y="1157477"/>
              <a:ext cx="68580" cy="45720"/>
            </a:xfrm>
            <a:custGeom>
              <a:avLst/>
              <a:gdLst/>
              <a:ahLst/>
              <a:cxnLst/>
              <a:rect l="l" t="t" r="r" b="b"/>
              <a:pathLst>
                <a:path w="68580" h="45719" extrusionOk="0">
                  <a:moveTo>
                    <a:pt x="68580" y="12954"/>
                  </a:moveTo>
                  <a:lnTo>
                    <a:pt x="63246" y="12954"/>
                  </a:lnTo>
                  <a:lnTo>
                    <a:pt x="63246" y="0"/>
                  </a:lnTo>
                  <a:lnTo>
                    <a:pt x="52578" y="0"/>
                  </a:lnTo>
                  <a:lnTo>
                    <a:pt x="6858" y="0"/>
                  </a:lnTo>
                  <a:lnTo>
                    <a:pt x="6858" y="12954"/>
                  </a:lnTo>
                  <a:lnTo>
                    <a:pt x="6096" y="12954"/>
                  </a:lnTo>
                  <a:lnTo>
                    <a:pt x="0" y="12954"/>
                  </a:lnTo>
                  <a:lnTo>
                    <a:pt x="0" y="32766"/>
                  </a:lnTo>
                  <a:lnTo>
                    <a:pt x="6096" y="32766"/>
                  </a:lnTo>
                  <a:lnTo>
                    <a:pt x="6858" y="32766"/>
                  </a:lnTo>
                  <a:lnTo>
                    <a:pt x="6858" y="45720"/>
                  </a:lnTo>
                  <a:lnTo>
                    <a:pt x="63246" y="45720"/>
                  </a:lnTo>
                  <a:lnTo>
                    <a:pt x="63246" y="32766"/>
                  </a:lnTo>
                  <a:lnTo>
                    <a:pt x="68580" y="32766"/>
                  </a:lnTo>
                  <a:lnTo>
                    <a:pt x="68580"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3" name="Google Shape;1043;p33"/>
            <p:cNvSpPr/>
            <p:nvPr/>
          </p:nvSpPr>
          <p:spPr>
            <a:xfrm>
              <a:off x="2242693" y="1157478"/>
              <a:ext cx="74930" cy="45720"/>
            </a:xfrm>
            <a:custGeom>
              <a:avLst/>
              <a:gdLst/>
              <a:ahLst/>
              <a:cxnLst/>
              <a:rect l="l" t="t" r="r" b="b"/>
              <a:pathLst>
                <a:path w="74930" h="45719" extrusionOk="0">
                  <a:moveTo>
                    <a:pt x="57912" y="0"/>
                  </a:moveTo>
                  <a:lnTo>
                    <a:pt x="57912" y="45720"/>
                  </a:lnTo>
                </a:path>
                <a:path w="74930" h="45719" extrusionOk="0">
                  <a:moveTo>
                    <a:pt x="74675" y="22860"/>
                  </a:moveTo>
                  <a:lnTo>
                    <a:pt x="41148" y="22860"/>
                  </a:lnTo>
                </a:path>
                <a:path w="74930" h="45719" extrusionOk="0">
                  <a:moveTo>
                    <a:pt x="16763" y="0"/>
                  </a:moveTo>
                  <a:lnTo>
                    <a:pt x="16763" y="45720"/>
                  </a:lnTo>
                </a:path>
                <a:path w="74930" h="45719" extrusionOk="0">
                  <a:moveTo>
                    <a:pt x="33527"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4" name="Google Shape;1044;p33"/>
            <p:cNvSpPr/>
            <p:nvPr/>
          </p:nvSpPr>
          <p:spPr>
            <a:xfrm>
              <a:off x="2035429" y="1117853"/>
              <a:ext cx="35560" cy="45720"/>
            </a:xfrm>
            <a:custGeom>
              <a:avLst/>
              <a:gdLst/>
              <a:ahLst/>
              <a:cxnLst/>
              <a:rect l="l" t="t" r="r" b="b"/>
              <a:pathLst>
                <a:path w="35560" h="45719" extrusionOk="0">
                  <a:moveTo>
                    <a:pt x="35052" y="12954"/>
                  </a:moveTo>
                  <a:lnTo>
                    <a:pt x="32004" y="12954"/>
                  </a:lnTo>
                  <a:lnTo>
                    <a:pt x="28194" y="12954"/>
                  </a:lnTo>
                  <a:lnTo>
                    <a:pt x="28194" y="0"/>
                  </a:lnTo>
                  <a:lnTo>
                    <a:pt x="25146" y="0"/>
                  </a:lnTo>
                  <a:lnTo>
                    <a:pt x="8382" y="0"/>
                  </a:lnTo>
                  <a:lnTo>
                    <a:pt x="5334" y="0"/>
                  </a:lnTo>
                  <a:lnTo>
                    <a:pt x="5334" y="12954"/>
                  </a:lnTo>
                  <a:lnTo>
                    <a:pt x="1524" y="12954"/>
                  </a:lnTo>
                  <a:lnTo>
                    <a:pt x="0" y="12954"/>
                  </a:lnTo>
                  <a:lnTo>
                    <a:pt x="0" y="32766"/>
                  </a:lnTo>
                  <a:lnTo>
                    <a:pt x="1524" y="32766"/>
                  </a:lnTo>
                  <a:lnTo>
                    <a:pt x="5334" y="32766"/>
                  </a:lnTo>
                  <a:lnTo>
                    <a:pt x="5334" y="45720"/>
                  </a:lnTo>
                  <a:lnTo>
                    <a:pt x="8382" y="45720"/>
                  </a:lnTo>
                  <a:lnTo>
                    <a:pt x="25146" y="45720"/>
                  </a:lnTo>
                  <a:lnTo>
                    <a:pt x="28194" y="45720"/>
                  </a:lnTo>
                  <a:lnTo>
                    <a:pt x="28194" y="32766"/>
                  </a:lnTo>
                  <a:lnTo>
                    <a:pt x="32004" y="32766"/>
                  </a:lnTo>
                  <a:lnTo>
                    <a:pt x="35052" y="32766"/>
                  </a:lnTo>
                  <a:lnTo>
                    <a:pt x="35052" y="12954"/>
                  </a:lnTo>
                  <a:close/>
                </a:path>
              </a:pathLst>
            </a:custGeom>
            <a:solidFill>
              <a:srgbClr val="006FC0"/>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5" name="Google Shape;1045;p33"/>
            <p:cNvSpPr/>
            <p:nvPr/>
          </p:nvSpPr>
          <p:spPr>
            <a:xfrm>
              <a:off x="871016" y="1117854"/>
              <a:ext cx="378460" cy="45720"/>
            </a:xfrm>
            <a:custGeom>
              <a:avLst/>
              <a:gdLst/>
              <a:ahLst/>
              <a:cxnLst/>
              <a:rect l="l" t="t" r="r" b="b"/>
              <a:pathLst>
                <a:path w="378459" h="45719" extrusionOk="0">
                  <a:moveTo>
                    <a:pt x="362724" y="0"/>
                  </a:moveTo>
                  <a:lnTo>
                    <a:pt x="362724" y="45720"/>
                  </a:lnTo>
                </a:path>
                <a:path w="378459" h="45719" extrusionOk="0">
                  <a:moveTo>
                    <a:pt x="377964" y="22860"/>
                  </a:moveTo>
                  <a:lnTo>
                    <a:pt x="345960" y="22860"/>
                  </a:lnTo>
                </a:path>
                <a:path w="378459" h="45719" extrusionOk="0">
                  <a:moveTo>
                    <a:pt x="170687" y="0"/>
                  </a:moveTo>
                  <a:lnTo>
                    <a:pt x="170687" y="45720"/>
                  </a:lnTo>
                </a:path>
                <a:path w="378459" h="45719" extrusionOk="0">
                  <a:moveTo>
                    <a:pt x="187451" y="22860"/>
                  </a:moveTo>
                  <a:lnTo>
                    <a:pt x="153923" y="22860"/>
                  </a:lnTo>
                </a:path>
                <a:path w="378459" h="45719" extrusionOk="0">
                  <a:moveTo>
                    <a:pt x="16763" y="0"/>
                  </a:moveTo>
                  <a:lnTo>
                    <a:pt x="16763" y="45720"/>
                  </a:lnTo>
                </a:path>
                <a:path w="378459" h="45719" extrusionOk="0">
                  <a:moveTo>
                    <a:pt x="33528" y="22860"/>
                  </a:moveTo>
                  <a:lnTo>
                    <a:pt x="0" y="2286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6" name="Google Shape;1046;p33"/>
            <p:cNvSpPr/>
            <p:nvPr/>
          </p:nvSpPr>
          <p:spPr>
            <a:xfrm>
              <a:off x="790232" y="1117854"/>
              <a:ext cx="32384" cy="45720"/>
            </a:xfrm>
            <a:custGeom>
              <a:avLst/>
              <a:gdLst/>
              <a:ahLst/>
              <a:cxnLst/>
              <a:rect l="l" t="t" r="r" b="b"/>
              <a:pathLst>
                <a:path w="32384" h="45719" extrusionOk="0">
                  <a:moveTo>
                    <a:pt x="15240" y="0"/>
                  </a:moveTo>
                  <a:lnTo>
                    <a:pt x="15240" y="45720"/>
                  </a:lnTo>
                </a:path>
                <a:path w="32384" h="45719" extrusionOk="0">
                  <a:moveTo>
                    <a:pt x="32003" y="22860"/>
                  </a:moveTo>
                  <a:lnTo>
                    <a:pt x="0"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7" name="Google Shape;1047;p33"/>
            <p:cNvSpPr/>
            <p:nvPr/>
          </p:nvSpPr>
          <p:spPr>
            <a:xfrm>
              <a:off x="1056944" y="1157477"/>
              <a:ext cx="43180" cy="45720"/>
            </a:xfrm>
            <a:custGeom>
              <a:avLst/>
              <a:gdLst/>
              <a:ahLst/>
              <a:cxnLst/>
              <a:rect l="l" t="t" r="r" b="b"/>
              <a:pathLst>
                <a:path w="43180" h="45719" extrusionOk="0">
                  <a:moveTo>
                    <a:pt x="42684" y="12954"/>
                  </a:moveTo>
                  <a:lnTo>
                    <a:pt x="35826" y="12954"/>
                  </a:lnTo>
                  <a:lnTo>
                    <a:pt x="35826" y="0"/>
                  </a:lnTo>
                  <a:lnTo>
                    <a:pt x="25158" y="0"/>
                  </a:lnTo>
                  <a:lnTo>
                    <a:pt x="16014" y="0"/>
                  </a:lnTo>
                  <a:lnTo>
                    <a:pt x="5346" y="0"/>
                  </a:lnTo>
                  <a:lnTo>
                    <a:pt x="5346" y="12954"/>
                  </a:lnTo>
                  <a:lnTo>
                    <a:pt x="0" y="12954"/>
                  </a:lnTo>
                  <a:lnTo>
                    <a:pt x="0" y="32766"/>
                  </a:lnTo>
                  <a:lnTo>
                    <a:pt x="5346" y="32766"/>
                  </a:lnTo>
                  <a:lnTo>
                    <a:pt x="5346" y="45720"/>
                  </a:lnTo>
                  <a:lnTo>
                    <a:pt x="16014" y="45720"/>
                  </a:lnTo>
                  <a:lnTo>
                    <a:pt x="25158" y="45720"/>
                  </a:lnTo>
                  <a:lnTo>
                    <a:pt x="35826" y="45720"/>
                  </a:lnTo>
                  <a:lnTo>
                    <a:pt x="35826" y="32766"/>
                  </a:lnTo>
                  <a:lnTo>
                    <a:pt x="42684" y="32766"/>
                  </a:lnTo>
                  <a:lnTo>
                    <a:pt x="4268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8" name="Google Shape;1048;p33"/>
            <p:cNvSpPr/>
            <p:nvPr/>
          </p:nvSpPr>
          <p:spPr>
            <a:xfrm>
              <a:off x="1288669" y="1178814"/>
              <a:ext cx="256540" cy="44450"/>
            </a:xfrm>
            <a:custGeom>
              <a:avLst/>
              <a:gdLst/>
              <a:ahLst/>
              <a:cxnLst/>
              <a:rect l="l" t="t" r="r" b="b"/>
              <a:pathLst>
                <a:path w="256540" h="44450" extrusionOk="0">
                  <a:moveTo>
                    <a:pt x="16764" y="0"/>
                  </a:moveTo>
                  <a:lnTo>
                    <a:pt x="16764" y="44196"/>
                  </a:lnTo>
                </a:path>
                <a:path w="256540" h="44450" extrusionOk="0">
                  <a:moveTo>
                    <a:pt x="33528" y="22860"/>
                  </a:moveTo>
                  <a:lnTo>
                    <a:pt x="0" y="22860"/>
                  </a:lnTo>
                </a:path>
                <a:path w="256540" h="44450" extrusionOk="0">
                  <a:moveTo>
                    <a:pt x="48768" y="0"/>
                  </a:moveTo>
                  <a:lnTo>
                    <a:pt x="48768" y="44196"/>
                  </a:lnTo>
                </a:path>
                <a:path w="256540" h="44450" extrusionOk="0">
                  <a:moveTo>
                    <a:pt x="64008" y="22860"/>
                  </a:moveTo>
                  <a:lnTo>
                    <a:pt x="32003" y="22860"/>
                  </a:lnTo>
                </a:path>
                <a:path w="256540" h="44450" extrusionOk="0">
                  <a:moveTo>
                    <a:pt x="156972" y="0"/>
                  </a:moveTo>
                  <a:lnTo>
                    <a:pt x="156972" y="44196"/>
                  </a:lnTo>
                </a:path>
                <a:path w="256540" h="44450" extrusionOk="0">
                  <a:moveTo>
                    <a:pt x="173736" y="22860"/>
                  </a:moveTo>
                  <a:lnTo>
                    <a:pt x="141731" y="22860"/>
                  </a:lnTo>
                </a:path>
                <a:path w="256540" h="44450" extrusionOk="0">
                  <a:moveTo>
                    <a:pt x="239268" y="0"/>
                  </a:moveTo>
                  <a:lnTo>
                    <a:pt x="239268" y="44196"/>
                  </a:lnTo>
                </a:path>
                <a:path w="256540" h="44450" extrusionOk="0">
                  <a:moveTo>
                    <a:pt x="256031" y="22860"/>
                  </a:moveTo>
                  <a:lnTo>
                    <a:pt x="222503"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49" name="Google Shape;1049;p33"/>
            <p:cNvSpPr/>
            <p:nvPr/>
          </p:nvSpPr>
          <p:spPr>
            <a:xfrm>
              <a:off x="1540129" y="1178813"/>
              <a:ext cx="85090" cy="44450"/>
            </a:xfrm>
            <a:custGeom>
              <a:avLst/>
              <a:gdLst/>
              <a:ahLst/>
              <a:cxnLst/>
              <a:rect l="l" t="t" r="r" b="b"/>
              <a:pathLst>
                <a:path w="85090" h="44450" extrusionOk="0">
                  <a:moveTo>
                    <a:pt x="84582" y="0"/>
                  </a:moveTo>
                  <a:lnTo>
                    <a:pt x="84582" y="0"/>
                  </a:lnTo>
                  <a:lnTo>
                    <a:pt x="37338" y="0"/>
                  </a:lnTo>
                  <a:lnTo>
                    <a:pt x="37338" y="12966"/>
                  </a:lnTo>
                  <a:lnTo>
                    <a:pt x="35052" y="12966"/>
                  </a:lnTo>
                  <a:lnTo>
                    <a:pt x="32004" y="12966"/>
                  </a:lnTo>
                  <a:lnTo>
                    <a:pt x="30480" y="12966"/>
                  </a:lnTo>
                  <a:lnTo>
                    <a:pt x="29718" y="12966"/>
                  </a:lnTo>
                  <a:lnTo>
                    <a:pt x="29718" y="0"/>
                  </a:lnTo>
                  <a:lnTo>
                    <a:pt x="25146" y="0"/>
                  </a:lnTo>
                  <a:lnTo>
                    <a:pt x="9906" y="0"/>
                  </a:lnTo>
                  <a:lnTo>
                    <a:pt x="5334" y="0"/>
                  </a:lnTo>
                  <a:lnTo>
                    <a:pt x="5334" y="12966"/>
                  </a:lnTo>
                  <a:lnTo>
                    <a:pt x="3048" y="12966"/>
                  </a:lnTo>
                  <a:lnTo>
                    <a:pt x="0" y="12966"/>
                  </a:lnTo>
                  <a:lnTo>
                    <a:pt x="0" y="32766"/>
                  </a:lnTo>
                  <a:lnTo>
                    <a:pt x="3048" y="32766"/>
                  </a:lnTo>
                  <a:lnTo>
                    <a:pt x="5334" y="32766"/>
                  </a:lnTo>
                  <a:lnTo>
                    <a:pt x="5334" y="44196"/>
                  </a:lnTo>
                  <a:lnTo>
                    <a:pt x="9906" y="44196"/>
                  </a:lnTo>
                  <a:lnTo>
                    <a:pt x="25146" y="44196"/>
                  </a:lnTo>
                  <a:lnTo>
                    <a:pt x="29718" y="44196"/>
                  </a:lnTo>
                  <a:lnTo>
                    <a:pt x="29718" y="32766"/>
                  </a:lnTo>
                  <a:lnTo>
                    <a:pt x="30480" y="32766"/>
                  </a:lnTo>
                  <a:lnTo>
                    <a:pt x="32004" y="32766"/>
                  </a:lnTo>
                  <a:lnTo>
                    <a:pt x="35052" y="32766"/>
                  </a:lnTo>
                  <a:lnTo>
                    <a:pt x="37338" y="32766"/>
                  </a:lnTo>
                  <a:lnTo>
                    <a:pt x="37338" y="44196"/>
                  </a:lnTo>
                  <a:lnTo>
                    <a:pt x="84582" y="44196"/>
                  </a:lnTo>
                  <a:lnTo>
                    <a:pt x="84582" y="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0" name="Google Shape;1050;p33"/>
            <p:cNvSpPr/>
            <p:nvPr/>
          </p:nvSpPr>
          <p:spPr>
            <a:xfrm>
              <a:off x="1598040" y="1201674"/>
              <a:ext cx="33655" cy="0"/>
            </a:xfrm>
            <a:custGeom>
              <a:avLst/>
              <a:gdLst/>
              <a:ahLst/>
              <a:cxnLst/>
              <a:rect l="l" t="t" r="r" b="b"/>
              <a:pathLst>
                <a:path w="33655"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1" name="Google Shape;1051;p33"/>
            <p:cNvSpPr/>
            <p:nvPr/>
          </p:nvSpPr>
          <p:spPr>
            <a:xfrm>
              <a:off x="1774825" y="1219961"/>
              <a:ext cx="45720" cy="45720"/>
            </a:xfrm>
            <a:custGeom>
              <a:avLst/>
              <a:gdLst/>
              <a:ahLst/>
              <a:cxnLst/>
              <a:rect l="l" t="t" r="r" b="b"/>
              <a:pathLst>
                <a:path w="45719" h="45719" extrusionOk="0">
                  <a:moveTo>
                    <a:pt x="45720" y="12966"/>
                  </a:moveTo>
                  <a:lnTo>
                    <a:pt x="42672" y="12966"/>
                  </a:lnTo>
                  <a:lnTo>
                    <a:pt x="40386" y="12966"/>
                  </a:lnTo>
                  <a:lnTo>
                    <a:pt x="40386" y="0"/>
                  </a:lnTo>
                  <a:lnTo>
                    <a:pt x="6858" y="0"/>
                  </a:lnTo>
                  <a:lnTo>
                    <a:pt x="6858" y="12966"/>
                  </a:lnTo>
                  <a:lnTo>
                    <a:pt x="0" y="12966"/>
                  </a:lnTo>
                  <a:lnTo>
                    <a:pt x="0" y="32766"/>
                  </a:lnTo>
                  <a:lnTo>
                    <a:pt x="6858" y="32766"/>
                  </a:lnTo>
                  <a:lnTo>
                    <a:pt x="6858" y="45720"/>
                  </a:lnTo>
                  <a:lnTo>
                    <a:pt x="40386" y="45720"/>
                  </a:lnTo>
                  <a:lnTo>
                    <a:pt x="40386" y="32766"/>
                  </a:lnTo>
                  <a:lnTo>
                    <a:pt x="42672" y="32766"/>
                  </a:lnTo>
                  <a:lnTo>
                    <a:pt x="45720" y="32766"/>
                  </a:lnTo>
                  <a:lnTo>
                    <a:pt x="45720" y="12966"/>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2" name="Google Shape;1052;p33"/>
            <p:cNvSpPr/>
            <p:nvPr/>
          </p:nvSpPr>
          <p:spPr>
            <a:xfrm>
              <a:off x="1852548" y="1219962"/>
              <a:ext cx="32384" cy="45720"/>
            </a:xfrm>
            <a:custGeom>
              <a:avLst/>
              <a:gdLst/>
              <a:ahLst/>
              <a:cxnLst/>
              <a:rect l="l" t="t" r="r" b="b"/>
              <a:pathLst>
                <a:path w="32385" h="45719" extrusionOk="0">
                  <a:moveTo>
                    <a:pt x="16763" y="0"/>
                  </a:moveTo>
                  <a:lnTo>
                    <a:pt x="16763" y="45720"/>
                  </a:lnTo>
                </a:path>
                <a:path w="32385" h="45719" extrusionOk="0">
                  <a:moveTo>
                    <a:pt x="32003" y="22860"/>
                  </a:moveTo>
                  <a:lnTo>
                    <a:pt x="0" y="2286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3" name="Google Shape;1053;p33"/>
            <p:cNvSpPr/>
            <p:nvPr/>
          </p:nvSpPr>
          <p:spPr>
            <a:xfrm>
              <a:off x="2176398" y="1285494"/>
              <a:ext cx="20320" cy="44450"/>
            </a:xfrm>
            <a:custGeom>
              <a:avLst/>
              <a:gdLst/>
              <a:ahLst/>
              <a:cxnLst/>
              <a:rect l="l" t="t" r="r" b="b"/>
              <a:pathLst>
                <a:path w="20319" h="44450" extrusionOk="0">
                  <a:moveTo>
                    <a:pt x="0" y="44195"/>
                  </a:moveTo>
                  <a:lnTo>
                    <a:pt x="19812" y="44195"/>
                  </a:lnTo>
                  <a:lnTo>
                    <a:pt x="19812" y="0"/>
                  </a:lnTo>
                  <a:lnTo>
                    <a:pt x="0" y="0"/>
                  </a:lnTo>
                  <a:lnTo>
                    <a:pt x="0" y="44195"/>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4" name="Google Shape;1054;p33"/>
            <p:cNvSpPr/>
            <p:nvPr/>
          </p:nvSpPr>
          <p:spPr>
            <a:xfrm>
              <a:off x="2171065" y="1306830"/>
              <a:ext cx="32384" cy="0"/>
            </a:xfrm>
            <a:custGeom>
              <a:avLst/>
              <a:gdLst/>
              <a:ahLst/>
              <a:cxnLst/>
              <a:rect l="l" t="t" r="r" b="b"/>
              <a:pathLst>
                <a:path w="32385" h="120000" extrusionOk="0">
                  <a:moveTo>
                    <a:pt x="32004"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5" name="Google Shape;1055;p33"/>
            <p:cNvSpPr/>
            <p:nvPr/>
          </p:nvSpPr>
          <p:spPr>
            <a:xfrm>
              <a:off x="2190115" y="1285494"/>
              <a:ext cx="20320" cy="44450"/>
            </a:xfrm>
            <a:custGeom>
              <a:avLst/>
              <a:gdLst/>
              <a:ahLst/>
              <a:cxnLst/>
              <a:rect l="l" t="t" r="r" b="b"/>
              <a:pathLst>
                <a:path w="20319" h="44450" extrusionOk="0">
                  <a:moveTo>
                    <a:pt x="0" y="44195"/>
                  </a:moveTo>
                  <a:lnTo>
                    <a:pt x="19812" y="44195"/>
                  </a:lnTo>
                  <a:lnTo>
                    <a:pt x="19812" y="0"/>
                  </a:lnTo>
                  <a:lnTo>
                    <a:pt x="0" y="0"/>
                  </a:lnTo>
                  <a:lnTo>
                    <a:pt x="0" y="44195"/>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6" name="Google Shape;1056;p33"/>
            <p:cNvSpPr/>
            <p:nvPr/>
          </p:nvSpPr>
          <p:spPr>
            <a:xfrm>
              <a:off x="2183256" y="1285494"/>
              <a:ext cx="353695" cy="66040"/>
            </a:xfrm>
            <a:custGeom>
              <a:avLst/>
              <a:gdLst/>
              <a:ahLst/>
              <a:cxnLst/>
              <a:rect l="l" t="t" r="r" b="b"/>
              <a:pathLst>
                <a:path w="353694" h="66040" extrusionOk="0">
                  <a:moveTo>
                    <a:pt x="33528" y="21335"/>
                  </a:moveTo>
                  <a:lnTo>
                    <a:pt x="0" y="21335"/>
                  </a:lnTo>
                </a:path>
                <a:path w="353694" h="66040" extrusionOk="0">
                  <a:moveTo>
                    <a:pt x="99060" y="0"/>
                  </a:moveTo>
                  <a:lnTo>
                    <a:pt x="99060" y="44195"/>
                  </a:lnTo>
                </a:path>
                <a:path w="353694" h="66040" extrusionOk="0">
                  <a:moveTo>
                    <a:pt x="115824" y="21335"/>
                  </a:moveTo>
                  <a:lnTo>
                    <a:pt x="82295" y="21335"/>
                  </a:lnTo>
                </a:path>
                <a:path w="353694" h="66040" extrusionOk="0">
                  <a:moveTo>
                    <a:pt x="179831" y="19811"/>
                  </a:moveTo>
                  <a:lnTo>
                    <a:pt x="179831" y="65531"/>
                  </a:lnTo>
                </a:path>
                <a:path w="353694" h="66040" extrusionOk="0">
                  <a:moveTo>
                    <a:pt x="196595" y="42671"/>
                  </a:moveTo>
                  <a:lnTo>
                    <a:pt x="163068" y="42671"/>
                  </a:lnTo>
                </a:path>
                <a:path w="353694" h="66040" extrusionOk="0">
                  <a:moveTo>
                    <a:pt x="336804" y="19811"/>
                  </a:moveTo>
                  <a:lnTo>
                    <a:pt x="336804" y="65531"/>
                  </a:lnTo>
                </a:path>
                <a:path w="353694" h="66040" extrusionOk="0">
                  <a:moveTo>
                    <a:pt x="353568" y="42671"/>
                  </a:moveTo>
                  <a:lnTo>
                    <a:pt x="320040" y="42671"/>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7" name="Google Shape;1057;p33"/>
            <p:cNvSpPr/>
            <p:nvPr/>
          </p:nvSpPr>
          <p:spPr>
            <a:xfrm>
              <a:off x="2515489" y="1329689"/>
              <a:ext cx="96520" cy="71755"/>
            </a:xfrm>
            <a:custGeom>
              <a:avLst/>
              <a:gdLst/>
              <a:ahLst/>
              <a:cxnLst/>
              <a:rect l="l" t="t" r="r" b="b"/>
              <a:pathLst>
                <a:path w="96519" h="71755" extrusionOk="0">
                  <a:moveTo>
                    <a:pt x="47244" y="12954"/>
                  </a:moveTo>
                  <a:lnTo>
                    <a:pt x="40386" y="12954"/>
                  </a:lnTo>
                  <a:lnTo>
                    <a:pt x="40386" y="0"/>
                  </a:lnTo>
                  <a:lnTo>
                    <a:pt x="29718" y="0"/>
                  </a:lnTo>
                  <a:lnTo>
                    <a:pt x="25146" y="0"/>
                  </a:lnTo>
                  <a:lnTo>
                    <a:pt x="20574" y="0"/>
                  </a:lnTo>
                  <a:lnTo>
                    <a:pt x="9906" y="0"/>
                  </a:lnTo>
                  <a:lnTo>
                    <a:pt x="5334" y="0"/>
                  </a:lnTo>
                  <a:lnTo>
                    <a:pt x="5334" y="12954"/>
                  </a:lnTo>
                  <a:lnTo>
                    <a:pt x="3048" y="12954"/>
                  </a:lnTo>
                  <a:lnTo>
                    <a:pt x="0" y="12954"/>
                  </a:lnTo>
                  <a:lnTo>
                    <a:pt x="0" y="32766"/>
                  </a:lnTo>
                  <a:lnTo>
                    <a:pt x="3048" y="32766"/>
                  </a:lnTo>
                  <a:lnTo>
                    <a:pt x="5334" y="32766"/>
                  </a:lnTo>
                  <a:lnTo>
                    <a:pt x="5334" y="45720"/>
                  </a:lnTo>
                  <a:lnTo>
                    <a:pt x="40386" y="45720"/>
                  </a:lnTo>
                  <a:lnTo>
                    <a:pt x="40386" y="32766"/>
                  </a:lnTo>
                  <a:lnTo>
                    <a:pt x="47244" y="32766"/>
                  </a:lnTo>
                  <a:lnTo>
                    <a:pt x="47244" y="12954"/>
                  </a:lnTo>
                  <a:close/>
                </a:path>
                <a:path w="96519" h="71755" extrusionOk="0">
                  <a:moveTo>
                    <a:pt x="96012" y="40398"/>
                  </a:moveTo>
                  <a:lnTo>
                    <a:pt x="91440" y="40398"/>
                  </a:lnTo>
                  <a:lnTo>
                    <a:pt x="89154" y="40398"/>
                  </a:lnTo>
                  <a:lnTo>
                    <a:pt x="89154" y="27432"/>
                  </a:lnTo>
                  <a:lnTo>
                    <a:pt x="84582" y="27432"/>
                  </a:lnTo>
                  <a:lnTo>
                    <a:pt x="69342" y="27432"/>
                  </a:lnTo>
                  <a:lnTo>
                    <a:pt x="64770" y="27432"/>
                  </a:lnTo>
                  <a:lnTo>
                    <a:pt x="64770" y="40398"/>
                  </a:lnTo>
                  <a:lnTo>
                    <a:pt x="62484" y="40398"/>
                  </a:lnTo>
                  <a:lnTo>
                    <a:pt x="59436" y="40398"/>
                  </a:lnTo>
                  <a:lnTo>
                    <a:pt x="59436" y="60198"/>
                  </a:lnTo>
                  <a:lnTo>
                    <a:pt x="62484" y="60198"/>
                  </a:lnTo>
                  <a:lnTo>
                    <a:pt x="64770" y="60198"/>
                  </a:lnTo>
                  <a:lnTo>
                    <a:pt x="64770" y="71628"/>
                  </a:lnTo>
                  <a:lnTo>
                    <a:pt x="69342" y="71628"/>
                  </a:lnTo>
                  <a:lnTo>
                    <a:pt x="84582" y="71628"/>
                  </a:lnTo>
                  <a:lnTo>
                    <a:pt x="89154" y="71628"/>
                  </a:lnTo>
                  <a:lnTo>
                    <a:pt x="89154" y="60198"/>
                  </a:lnTo>
                  <a:lnTo>
                    <a:pt x="91440" y="60198"/>
                  </a:lnTo>
                  <a:lnTo>
                    <a:pt x="96012" y="60198"/>
                  </a:lnTo>
                  <a:lnTo>
                    <a:pt x="96012" y="40398"/>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8" name="Google Shape;1058;p33"/>
            <p:cNvSpPr/>
            <p:nvPr/>
          </p:nvSpPr>
          <p:spPr>
            <a:xfrm>
              <a:off x="2613024" y="1383030"/>
              <a:ext cx="0" cy="45720"/>
            </a:xfrm>
            <a:custGeom>
              <a:avLst/>
              <a:gdLst/>
              <a:ahLst/>
              <a:cxnLst/>
              <a:rect l="l" t="t" r="r" b="b"/>
              <a:pathLst>
                <a:path w="120000" h="45719" extrusionOk="0">
                  <a:moveTo>
                    <a:pt x="0" y="0"/>
                  </a:moveTo>
                  <a:lnTo>
                    <a:pt x="0" y="4572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59" name="Google Shape;1059;p33"/>
            <p:cNvSpPr/>
            <p:nvPr/>
          </p:nvSpPr>
          <p:spPr>
            <a:xfrm>
              <a:off x="2596261" y="1395983"/>
              <a:ext cx="51435" cy="57150"/>
            </a:xfrm>
            <a:custGeom>
              <a:avLst/>
              <a:gdLst/>
              <a:ahLst/>
              <a:cxnLst/>
              <a:rect l="l" t="t" r="r" b="b"/>
              <a:pathLst>
                <a:path w="51435" h="57150" extrusionOk="0">
                  <a:moveTo>
                    <a:pt x="51054" y="12954"/>
                  </a:moveTo>
                  <a:lnTo>
                    <a:pt x="33528" y="12954"/>
                  </a:lnTo>
                  <a:lnTo>
                    <a:pt x="33528" y="0"/>
                  </a:lnTo>
                  <a:lnTo>
                    <a:pt x="31242" y="0"/>
                  </a:lnTo>
                  <a:lnTo>
                    <a:pt x="31242" y="19812"/>
                  </a:lnTo>
                  <a:lnTo>
                    <a:pt x="31242" y="24396"/>
                  </a:lnTo>
                  <a:lnTo>
                    <a:pt x="26670" y="24396"/>
                  </a:lnTo>
                  <a:lnTo>
                    <a:pt x="26670" y="19812"/>
                  </a:lnTo>
                  <a:lnTo>
                    <a:pt x="31242" y="19812"/>
                  </a:lnTo>
                  <a:lnTo>
                    <a:pt x="31242" y="0"/>
                  </a:lnTo>
                  <a:lnTo>
                    <a:pt x="0" y="0"/>
                  </a:lnTo>
                  <a:lnTo>
                    <a:pt x="0" y="19812"/>
                  </a:lnTo>
                  <a:lnTo>
                    <a:pt x="6858" y="19812"/>
                  </a:lnTo>
                  <a:lnTo>
                    <a:pt x="6858" y="24396"/>
                  </a:lnTo>
                  <a:lnTo>
                    <a:pt x="0" y="24396"/>
                  </a:lnTo>
                  <a:lnTo>
                    <a:pt x="0" y="44196"/>
                  </a:lnTo>
                  <a:lnTo>
                    <a:pt x="6858" y="44196"/>
                  </a:lnTo>
                  <a:lnTo>
                    <a:pt x="6858" y="57150"/>
                  </a:lnTo>
                  <a:lnTo>
                    <a:pt x="26670" y="57150"/>
                  </a:lnTo>
                  <a:lnTo>
                    <a:pt x="26670" y="44196"/>
                  </a:lnTo>
                  <a:lnTo>
                    <a:pt x="31242" y="44196"/>
                  </a:lnTo>
                  <a:lnTo>
                    <a:pt x="31242" y="57150"/>
                  </a:lnTo>
                  <a:lnTo>
                    <a:pt x="51054" y="57150"/>
                  </a:lnTo>
                  <a:lnTo>
                    <a:pt x="5105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0" name="Google Shape;1060;p33"/>
            <p:cNvSpPr/>
            <p:nvPr/>
          </p:nvSpPr>
          <p:spPr>
            <a:xfrm>
              <a:off x="2620645" y="1430274"/>
              <a:ext cx="32384" cy="0"/>
            </a:xfrm>
            <a:custGeom>
              <a:avLst/>
              <a:gdLst/>
              <a:ahLst/>
              <a:cxnLst/>
              <a:rect l="l" t="t" r="r" b="b"/>
              <a:pathLst>
                <a:path w="32385" h="120000" extrusionOk="0">
                  <a:moveTo>
                    <a:pt x="32004"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1" name="Google Shape;1061;p33"/>
            <p:cNvSpPr/>
            <p:nvPr/>
          </p:nvSpPr>
          <p:spPr>
            <a:xfrm>
              <a:off x="2751709" y="1408937"/>
              <a:ext cx="50800" cy="44450"/>
            </a:xfrm>
            <a:custGeom>
              <a:avLst/>
              <a:gdLst/>
              <a:ahLst/>
              <a:cxnLst/>
              <a:rect l="l" t="t" r="r" b="b"/>
              <a:pathLst>
                <a:path w="50800" h="44450" extrusionOk="0">
                  <a:moveTo>
                    <a:pt x="50292" y="11442"/>
                  </a:moveTo>
                  <a:lnTo>
                    <a:pt x="47244" y="11442"/>
                  </a:lnTo>
                  <a:lnTo>
                    <a:pt x="43434" y="11442"/>
                  </a:lnTo>
                  <a:lnTo>
                    <a:pt x="43434" y="0"/>
                  </a:lnTo>
                  <a:lnTo>
                    <a:pt x="6858" y="0"/>
                  </a:lnTo>
                  <a:lnTo>
                    <a:pt x="6858" y="11442"/>
                  </a:lnTo>
                  <a:lnTo>
                    <a:pt x="4572" y="11442"/>
                  </a:lnTo>
                  <a:lnTo>
                    <a:pt x="0" y="11442"/>
                  </a:lnTo>
                  <a:lnTo>
                    <a:pt x="0" y="31242"/>
                  </a:lnTo>
                  <a:lnTo>
                    <a:pt x="4572" y="31242"/>
                  </a:lnTo>
                  <a:lnTo>
                    <a:pt x="6858" y="31242"/>
                  </a:lnTo>
                  <a:lnTo>
                    <a:pt x="6858" y="44196"/>
                  </a:lnTo>
                  <a:lnTo>
                    <a:pt x="43434" y="44196"/>
                  </a:lnTo>
                  <a:lnTo>
                    <a:pt x="43434" y="31242"/>
                  </a:lnTo>
                  <a:lnTo>
                    <a:pt x="47244" y="31242"/>
                  </a:lnTo>
                  <a:lnTo>
                    <a:pt x="50292" y="31242"/>
                  </a:lnTo>
                  <a:lnTo>
                    <a:pt x="50292" y="11442"/>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2" name="Google Shape;1062;p33"/>
            <p:cNvSpPr/>
            <p:nvPr/>
          </p:nvSpPr>
          <p:spPr>
            <a:xfrm>
              <a:off x="2782189" y="1439418"/>
              <a:ext cx="60960" cy="44450"/>
            </a:xfrm>
            <a:custGeom>
              <a:avLst/>
              <a:gdLst/>
              <a:ahLst/>
              <a:cxnLst/>
              <a:rect l="l" t="t" r="r" b="b"/>
              <a:pathLst>
                <a:path w="60960" h="44450" extrusionOk="0">
                  <a:moveTo>
                    <a:pt x="16763" y="0"/>
                  </a:moveTo>
                  <a:lnTo>
                    <a:pt x="16763" y="44196"/>
                  </a:lnTo>
                </a:path>
                <a:path w="60960" h="44450" extrusionOk="0">
                  <a:moveTo>
                    <a:pt x="33528" y="21336"/>
                  </a:moveTo>
                  <a:lnTo>
                    <a:pt x="0" y="21336"/>
                  </a:lnTo>
                </a:path>
                <a:path w="60960" h="44450" extrusionOk="0">
                  <a:moveTo>
                    <a:pt x="45719" y="0"/>
                  </a:moveTo>
                  <a:lnTo>
                    <a:pt x="45719" y="44196"/>
                  </a:lnTo>
                </a:path>
                <a:path w="60960" h="44450" extrusionOk="0">
                  <a:moveTo>
                    <a:pt x="60960" y="21336"/>
                  </a:moveTo>
                  <a:lnTo>
                    <a:pt x="28956" y="21336"/>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3" name="Google Shape;1063;p33"/>
            <p:cNvSpPr/>
            <p:nvPr/>
          </p:nvSpPr>
          <p:spPr>
            <a:xfrm>
              <a:off x="2838577" y="1439417"/>
              <a:ext cx="189865" cy="44450"/>
            </a:xfrm>
            <a:custGeom>
              <a:avLst/>
              <a:gdLst/>
              <a:ahLst/>
              <a:cxnLst/>
              <a:rect l="l" t="t" r="r" b="b"/>
              <a:pathLst>
                <a:path w="189864" h="44450" extrusionOk="0">
                  <a:moveTo>
                    <a:pt x="38100" y="11430"/>
                  </a:moveTo>
                  <a:lnTo>
                    <a:pt x="33528" y="11430"/>
                  </a:lnTo>
                  <a:lnTo>
                    <a:pt x="31242" y="11430"/>
                  </a:lnTo>
                  <a:lnTo>
                    <a:pt x="31242" y="0"/>
                  </a:lnTo>
                  <a:lnTo>
                    <a:pt x="26670" y="0"/>
                  </a:lnTo>
                  <a:lnTo>
                    <a:pt x="11430" y="0"/>
                  </a:lnTo>
                  <a:lnTo>
                    <a:pt x="6858" y="0"/>
                  </a:lnTo>
                  <a:lnTo>
                    <a:pt x="6858" y="11430"/>
                  </a:lnTo>
                  <a:lnTo>
                    <a:pt x="4572" y="11430"/>
                  </a:lnTo>
                  <a:lnTo>
                    <a:pt x="0" y="11430"/>
                  </a:lnTo>
                  <a:lnTo>
                    <a:pt x="0" y="31242"/>
                  </a:lnTo>
                  <a:lnTo>
                    <a:pt x="4572" y="31242"/>
                  </a:lnTo>
                  <a:lnTo>
                    <a:pt x="6858" y="31242"/>
                  </a:lnTo>
                  <a:lnTo>
                    <a:pt x="6858" y="44196"/>
                  </a:lnTo>
                  <a:lnTo>
                    <a:pt x="11430" y="44196"/>
                  </a:lnTo>
                  <a:lnTo>
                    <a:pt x="26670" y="44196"/>
                  </a:lnTo>
                  <a:lnTo>
                    <a:pt x="31242" y="44196"/>
                  </a:lnTo>
                  <a:lnTo>
                    <a:pt x="31242" y="31242"/>
                  </a:lnTo>
                  <a:lnTo>
                    <a:pt x="33528" y="31242"/>
                  </a:lnTo>
                  <a:lnTo>
                    <a:pt x="38100" y="31242"/>
                  </a:lnTo>
                  <a:lnTo>
                    <a:pt x="38100" y="11430"/>
                  </a:lnTo>
                  <a:close/>
                </a:path>
                <a:path w="189864" h="44450" extrusionOk="0">
                  <a:moveTo>
                    <a:pt x="189738" y="0"/>
                  </a:moveTo>
                  <a:lnTo>
                    <a:pt x="169926" y="0"/>
                  </a:lnTo>
                  <a:lnTo>
                    <a:pt x="169926" y="44196"/>
                  </a:lnTo>
                  <a:lnTo>
                    <a:pt x="189738" y="44196"/>
                  </a:lnTo>
                  <a:lnTo>
                    <a:pt x="189738" y="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4" name="Google Shape;1064;p33"/>
            <p:cNvSpPr/>
            <p:nvPr/>
          </p:nvSpPr>
          <p:spPr>
            <a:xfrm>
              <a:off x="3001645" y="1460754"/>
              <a:ext cx="33655" cy="0"/>
            </a:xfrm>
            <a:custGeom>
              <a:avLst/>
              <a:gdLst/>
              <a:ahLst/>
              <a:cxnLst/>
              <a:rect l="l" t="t" r="r" b="b"/>
              <a:pathLst>
                <a:path w="33655"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5" name="Google Shape;1065;p33"/>
            <p:cNvSpPr/>
            <p:nvPr/>
          </p:nvSpPr>
          <p:spPr>
            <a:xfrm>
              <a:off x="3020695" y="1439418"/>
              <a:ext cx="20320" cy="44450"/>
            </a:xfrm>
            <a:custGeom>
              <a:avLst/>
              <a:gdLst/>
              <a:ahLst/>
              <a:cxnLst/>
              <a:rect l="l" t="t" r="r" b="b"/>
              <a:pathLst>
                <a:path w="20319" h="44450" extrusionOk="0">
                  <a:moveTo>
                    <a:pt x="0" y="44196"/>
                  </a:moveTo>
                  <a:lnTo>
                    <a:pt x="19812" y="44196"/>
                  </a:lnTo>
                  <a:lnTo>
                    <a:pt x="19812" y="0"/>
                  </a:lnTo>
                  <a:lnTo>
                    <a:pt x="0" y="0"/>
                  </a:lnTo>
                  <a:lnTo>
                    <a:pt x="0" y="44196"/>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6" name="Google Shape;1066;p33"/>
            <p:cNvSpPr/>
            <p:nvPr/>
          </p:nvSpPr>
          <p:spPr>
            <a:xfrm>
              <a:off x="3015361" y="1460754"/>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7" name="Google Shape;1067;p33"/>
            <p:cNvSpPr/>
            <p:nvPr/>
          </p:nvSpPr>
          <p:spPr>
            <a:xfrm>
              <a:off x="3228721" y="1439417"/>
              <a:ext cx="64135" cy="44450"/>
            </a:xfrm>
            <a:custGeom>
              <a:avLst/>
              <a:gdLst/>
              <a:ahLst/>
              <a:cxnLst/>
              <a:rect l="l" t="t" r="r" b="b"/>
              <a:pathLst>
                <a:path w="64135" h="44450" extrusionOk="0">
                  <a:moveTo>
                    <a:pt x="63995" y="11430"/>
                  </a:moveTo>
                  <a:lnTo>
                    <a:pt x="57912" y="11430"/>
                  </a:lnTo>
                  <a:lnTo>
                    <a:pt x="57137" y="11430"/>
                  </a:lnTo>
                  <a:lnTo>
                    <a:pt x="57137" y="0"/>
                  </a:lnTo>
                  <a:lnTo>
                    <a:pt x="6858" y="0"/>
                  </a:lnTo>
                  <a:lnTo>
                    <a:pt x="6858" y="11430"/>
                  </a:lnTo>
                  <a:lnTo>
                    <a:pt x="4572" y="11430"/>
                  </a:lnTo>
                  <a:lnTo>
                    <a:pt x="0" y="11430"/>
                  </a:lnTo>
                  <a:lnTo>
                    <a:pt x="0" y="31242"/>
                  </a:lnTo>
                  <a:lnTo>
                    <a:pt x="4572" y="31242"/>
                  </a:lnTo>
                  <a:lnTo>
                    <a:pt x="6858" y="31242"/>
                  </a:lnTo>
                  <a:lnTo>
                    <a:pt x="6858" y="44196"/>
                  </a:lnTo>
                  <a:lnTo>
                    <a:pt x="57137" y="44196"/>
                  </a:lnTo>
                  <a:lnTo>
                    <a:pt x="57137" y="31242"/>
                  </a:lnTo>
                  <a:lnTo>
                    <a:pt x="57912" y="31242"/>
                  </a:lnTo>
                  <a:lnTo>
                    <a:pt x="63995" y="31242"/>
                  </a:lnTo>
                  <a:lnTo>
                    <a:pt x="63995" y="11430"/>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8" name="Google Shape;1068;p33"/>
            <p:cNvSpPr/>
            <p:nvPr/>
          </p:nvSpPr>
          <p:spPr>
            <a:xfrm>
              <a:off x="3286633" y="1439418"/>
              <a:ext cx="338455" cy="137160"/>
            </a:xfrm>
            <a:custGeom>
              <a:avLst/>
              <a:gdLst/>
              <a:ahLst/>
              <a:cxnLst/>
              <a:rect l="l" t="t" r="r" b="b"/>
              <a:pathLst>
                <a:path w="338454" h="137159" extrusionOk="0">
                  <a:moveTo>
                    <a:pt x="16763" y="0"/>
                  </a:moveTo>
                  <a:lnTo>
                    <a:pt x="16763" y="44196"/>
                  </a:lnTo>
                </a:path>
                <a:path w="338454" h="137159" extrusionOk="0">
                  <a:moveTo>
                    <a:pt x="33527" y="21336"/>
                  </a:moveTo>
                  <a:lnTo>
                    <a:pt x="0" y="21336"/>
                  </a:lnTo>
                </a:path>
                <a:path w="338454" h="137159" extrusionOk="0">
                  <a:moveTo>
                    <a:pt x="45719" y="0"/>
                  </a:moveTo>
                  <a:lnTo>
                    <a:pt x="45719" y="44196"/>
                  </a:lnTo>
                </a:path>
                <a:path w="338454" h="137159" extrusionOk="0">
                  <a:moveTo>
                    <a:pt x="62483" y="21336"/>
                  </a:moveTo>
                  <a:lnTo>
                    <a:pt x="28955" y="21336"/>
                  </a:lnTo>
                </a:path>
                <a:path w="338454" h="137159" extrusionOk="0">
                  <a:moveTo>
                    <a:pt x="254507" y="91440"/>
                  </a:moveTo>
                  <a:lnTo>
                    <a:pt x="254507" y="137160"/>
                  </a:lnTo>
                </a:path>
                <a:path w="338454" h="137159" extrusionOk="0">
                  <a:moveTo>
                    <a:pt x="269747" y="114300"/>
                  </a:moveTo>
                  <a:lnTo>
                    <a:pt x="237743" y="114300"/>
                  </a:lnTo>
                </a:path>
                <a:path w="338454" h="137159" extrusionOk="0">
                  <a:moveTo>
                    <a:pt x="321690" y="91440"/>
                  </a:moveTo>
                  <a:lnTo>
                    <a:pt x="321690" y="137160"/>
                  </a:lnTo>
                </a:path>
                <a:path w="338454" h="137159" extrusionOk="0">
                  <a:moveTo>
                    <a:pt x="338454" y="114300"/>
                  </a:moveTo>
                  <a:lnTo>
                    <a:pt x="304926" y="11430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69" name="Google Shape;1069;p33"/>
            <p:cNvSpPr/>
            <p:nvPr/>
          </p:nvSpPr>
          <p:spPr>
            <a:xfrm>
              <a:off x="3737864" y="1576577"/>
              <a:ext cx="41275" cy="45720"/>
            </a:xfrm>
            <a:custGeom>
              <a:avLst/>
              <a:gdLst/>
              <a:ahLst/>
              <a:cxnLst/>
              <a:rect l="l" t="t" r="r" b="b"/>
              <a:pathLst>
                <a:path w="41275" h="45719" extrusionOk="0">
                  <a:moveTo>
                    <a:pt x="41148" y="12954"/>
                  </a:moveTo>
                  <a:lnTo>
                    <a:pt x="35687" y="12954"/>
                  </a:lnTo>
                  <a:lnTo>
                    <a:pt x="35687" y="0"/>
                  </a:lnTo>
                  <a:lnTo>
                    <a:pt x="25133" y="0"/>
                  </a:lnTo>
                  <a:lnTo>
                    <a:pt x="15875" y="0"/>
                  </a:lnTo>
                  <a:lnTo>
                    <a:pt x="5334" y="0"/>
                  </a:lnTo>
                  <a:lnTo>
                    <a:pt x="5334" y="12954"/>
                  </a:lnTo>
                  <a:lnTo>
                    <a:pt x="0" y="12954"/>
                  </a:lnTo>
                  <a:lnTo>
                    <a:pt x="0" y="32766"/>
                  </a:lnTo>
                  <a:lnTo>
                    <a:pt x="5334" y="32766"/>
                  </a:lnTo>
                  <a:lnTo>
                    <a:pt x="5334" y="45720"/>
                  </a:lnTo>
                  <a:lnTo>
                    <a:pt x="15875" y="45720"/>
                  </a:lnTo>
                  <a:lnTo>
                    <a:pt x="25133" y="45720"/>
                  </a:lnTo>
                  <a:lnTo>
                    <a:pt x="35687" y="45720"/>
                  </a:lnTo>
                  <a:lnTo>
                    <a:pt x="35687" y="32766"/>
                  </a:lnTo>
                  <a:lnTo>
                    <a:pt x="41148" y="32766"/>
                  </a:lnTo>
                  <a:lnTo>
                    <a:pt x="41148"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0" name="Google Shape;1070;p33"/>
            <p:cNvSpPr/>
            <p:nvPr/>
          </p:nvSpPr>
          <p:spPr>
            <a:xfrm>
              <a:off x="3841496" y="1576577"/>
              <a:ext cx="396240" cy="116205"/>
            </a:xfrm>
            <a:custGeom>
              <a:avLst/>
              <a:gdLst/>
              <a:ahLst/>
              <a:cxnLst/>
              <a:rect l="l" t="t" r="r" b="b"/>
              <a:pathLst>
                <a:path w="396239" h="116205" extrusionOk="0">
                  <a:moveTo>
                    <a:pt x="16763" y="0"/>
                  </a:moveTo>
                  <a:lnTo>
                    <a:pt x="16763" y="45720"/>
                  </a:lnTo>
                </a:path>
                <a:path w="396239" h="116205" extrusionOk="0">
                  <a:moveTo>
                    <a:pt x="32003" y="22860"/>
                  </a:moveTo>
                  <a:lnTo>
                    <a:pt x="0" y="22860"/>
                  </a:lnTo>
                </a:path>
                <a:path w="396239" h="116205" extrusionOk="0">
                  <a:moveTo>
                    <a:pt x="163067" y="0"/>
                  </a:moveTo>
                  <a:lnTo>
                    <a:pt x="163067" y="45720"/>
                  </a:lnTo>
                </a:path>
                <a:path w="396239" h="116205" extrusionOk="0">
                  <a:moveTo>
                    <a:pt x="178307" y="22860"/>
                  </a:moveTo>
                  <a:lnTo>
                    <a:pt x="146303" y="22860"/>
                  </a:lnTo>
                </a:path>
                <a:path w="396239" h="116205" extrusionOk="0">
                  <a:moveTo>
                    <a:pt x="275843" y="0"/>
                  </a:moveTo>
                  <a:lnTo>
                    <a:pt x="275843" y="45720"/>
                  </a:lnTo>
                </a:path>
                <a:path w="396239" h="116205" extrusionOk="0">
                  <a:moveTo>
                    <a:pt x="292607" y="22860"/>
                  </a:moveTo>
                  <a:lnTo>
                    <a:pt x="259079" y="22860"/>
                  </a:lnTo>
                </a:path>
                <a:path w="396239" h="116205" extrusionOk="0">
                  <a:moveTo>
                    <a:pt x="381000" y="70104"/>
                  </a:moveTo>
                  <a:lnTo>
                    <a:pt x="381000" y="115824"/>
                  </a:lnTo>
                </a:path>
                <a:path w="396239" h="116205" extrusionOk="0">
                  <a:moveTo>
                    <a:pt x="396239" y="92963"/>
                  </a:moveTo>
                  <a:lnTo>
                    <a:pt x="364236" y="92963"/>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1" name="Google Shape;1071;p33"/>
            <p:cNvSpPr/>
            <p:nvPr/>
          </p:nvSpPr>
          <p:spPr>
            <a:xfrm>
              <a:off x="4240022"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2" name="Google Shape;1072;p33"/>
            <p:cNvSpPr/>
            <p:nvPr/>
          </p:nvSpPr>
          <p:spPr>
            <a:xfrm>
              <a:off x="4233164" y="1669542"/>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3" name="Google Shape;1073;p33"/>
            <p:cNvSpPr/>
            <p:nvPr/>
          </p:nvSpPr>
          <p:spPr>
            <a:xfrm>
              <a:off x="4251452" y="1646681"/>
              <a:ext cx="36830" cy="45720"/>
            </a:xfrm>
            <a:custGeom>
              <a:avLst/>
              <a:gdLst/>
              <a:ahLst/>
              <a:cxnLst/>
              <a:rect l="l" t="t" r="r" b="b"/>
              <a:pathLst>
                <a:path w="36829" h="45719" extrusionOk="0">
                  <a:moveTo>
                    <a:pt x="36576" y="12954"/>
                  </a:moveTo>
                  <a:lnTo>
                    <a:pt x="33528" y="12954"/>
                  </a:lnTo>
                  <a:lnTo>
                    <a:pt x="29705" y="12954"/>
                  </a:lnTo>
                  <a:lnTo>
                    <a:pt x="29705" y="0"/>
                  </a:lnTo>
                  <a:lnTo>
                    <a:pt x="26657" y="0"/>
                  </a:lnTo>
                  <a:lnTo>
                    <a:pt x="9906" y="0"/>
                  </a:lnTo>
                  <a:lnTo>
                    <a:pt x="6858" y="0"/>
                  </a:lnTo>
                  <a:lnTo>
                    <a:pt x="6858" y="12954"/>
                  </a:lnTo>
                  <a:lnTo>
                    <a:pt x="3048" y="12954"/>
                  </a:lnTo>
                  <a:lnTo>
                    <a:pt x="0" y="12954"/>
                  </a:lnTo>
                  <a:lnTo>
                    <a:pt x="0" y="32766"/>
                  </a:lnTo>
                  <a:lnTo>
                    <a:pt x="3048" y="32766"/>
                  </a:lnTo>
                  <a:lnTo>
                    <a:pt x="6858" y="32766"/>
                  </a:lnTo>
                  <a:lnTo>
                    <a:pt x="6858" y="45720"/>
                  </a:lnTo>
                  <a:lnTo>
                    <a:pt x="9906" y="45720"/>
                  </a:lnTo>
                  <a:lnTo>
                    <a:pt x="26657" y="45720"/>
                  </a:lnTo>
                  <a:lnTo>
                    <a:pt x="29705" y="45720"/>
                  </a:lnTo>
                  <a:lnTo>
                    <a:pt x="29705" y="32766"/>
                  </a:lnTo>
                  <a:lnTo>
                    <a:pt x="33528" y="32766"/>
                  </a:lnTo>
                  <a:lnTo>
                    <a:pt x="36576" y="32766"/>
                  </a:lnTo>
                  <a:lnTo>
                    <a:pt x="36576"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4" name="Google Shape;1074;p33"/>
            <p:cNvSpPr/>
            <p:nvPr/>
          </p:nvSpPr>
          <p:spPr>
            <a:xfrm>
              <a:off x="4356608" y="1646681"/>
              <a:ext cx="32384" cy="45720"/>
            </a:xfrm>
            <a:custGeom>
              <a:avLst/>
              <a:gdLst/>
              <a:ahLst/>
              <a:cxnLst/>
              <a:rect l="l" t="t" r="r" b="b"/>
              <a:pathLst>
                <a:path w="32385" h="45719" extrusionOk="0">
                  <a:moveTo>
                    <a:pt x="15239" y="0"/>
                  </a:moveTo>
                  <a:lnTo>
                    <a:pt x="15239" y="45719"/>
                  </a:lnTo>
                </a:path>
                <a:path w="32385" h="45719" extrusionOk="0">
                  <a:moveTo>
                    <a:pt x="32003"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5" name="Google Shape;1075;p33"/>
            <p:cNvSpPr/>
            <p:nvPr/>
          </p:nvSpPr>
          <p:spPr>
            <a:xfrm>
              <a:off x="4460240" y="1646681"/>
              <a:ext cx="41275" cy="45720"/>
            </a:xfrm>
            <a:custGeom>
              <a:avLst/>
              <a:gdLst/>
              <a:ahLst/>
              <a:cxnLst/>
              <a:rect l="l" t="t" r="r" b="b"/>
              <a:pathLst>
                <a:path w="41275" h="45719" extrusionOk="0">
                  <a:moveTo>
                    <a:pt x="41148" y="12954"/>
                  </a:moveTo>
                  <a:lnTo>
                    <a:pt x="34290" y="12954"/>
                  </a:lnTo>
                  <a:lnTo>
                    <a:pt x="34290" y="0"/>
                  </a:lnTo>
                  <a:lnTo>
                    <a:pt x="26657" y="0"/>
                  </a:lnTo>
                  <a:lnTo>
                    <a:pt x="14478" y="0"/>
                  </a:lnTo>
                  <a:lnTo>
                    <a:pt x="6858" y="0"/>
                  </a:lnTo>
                  <a:lnTo>
                    <a:pt x="6858" y="12954"/>
                  </a:lnTo>
                  <a:lnTo>
                    <a:pt x="0" y="12954"/>
                  </a:lnTo>
                  <a:lnTo>
                    <a:pt x="0" y="32766"/>
                  </a:lnTo>
                  <a:lnTo>
                    <a:pt x="6858" y="32766"/>
                  </a:lnTo>
                  <a:lnTo>
                    <a:pt x="6858" y="45720"/>
                  </a:lnTo>
                  <a:lnTo>
                    <a:pt x="14478" y="45720"/>
                  </a:lnTo>
                  <a:lnTo>
                    <a:pt x="26657" y="45720"/>
                  </a:lnTo>
                  <a:lnTo>
                    <a:pt x="34290" y="45720"/>
                  </a:lnTo>
                  <a:lnTo>
                    <a:pt x="34290" y="32766"/>
                  </a:lnTo>
                  <a:lnTo>
                    <a:pt x="41148" y="32766"/>
                  </a:lnTo>
                  <a:lnTo>
                    <a:pt x="41148"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6" name="Google Shape;1076;p33"/>
            <p:cNvSpPr/>
            <p:nvPr/>
          </p:nvSpPr>
          <p:spPr>
            <a:xfrm>
              <a:off x="4568443" y="1646681"/>
              <a:ext cx="33655" cy="45720"/>
            </a:xfrm>
            <a:custGeom>
              <a:avLst/>
              <a:gdLst/>
              <a:ahLst/>
              <a:cxnLst/>
              <a:rect l="l" t="t" r="r" b="b"/>
              <a:pathLst>
                <a:path w="33654" h="45719" extrusionOk="0">
                  <a:moveTo>
                    <a:pt x="16763" y="0"/>
                  </a:moveTo>
                  <a:lnTo>
                    <a:pt x="16763" y="45719"/>
                  </a:lnTo>
                </a:path>
                <a:path w="33654" h="45719" extrusionOk="0">
                  <a:moveTo>
                    <a:pt x="33527"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7" name="Google Shape;1077;p33"/>
            <p:cNvSpPr/>
            <p:nvPr/>
          </p:nvSpPr>
          <p:spPr>
            <a:xfrm>
              <a:off x="4721605"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8" name="Google Shape;1078;p33"/>
            <p:cNvSpPr/>
            <p:nvPr/>
          </p:nvSpPr>
          <p:spPr>
            <a:xfrm>
              <a:off x="4714747" y="1669542"/>
              <a:ext cx="32384" cy="0"/>
            </a:xfrm>
            <a:custGeom>
              <a:avLst/>
              <a:gdLst/>
              <a:ahLst/>
              <a:cxnLst/>
              <a:rect l="l" t="t" r="r" b="b"/>
              <a:pathLst>
                <a:path w="32385" h="120000" extrusionOk="0">
                  <a:moveTo>
                    <a:pt x="32003"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79" name="Google Shape;1079;p33"/>
            <p:cNvSpPr/>
            <p:nvPr/>
          </p:nvSpPr>
          <p:spPr>
            <a:xfrm>
              <a:off x="4738370"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0" name="Google Shape;1080;p33"/>
            <p:cNvSpPr/>
            <p:nvPr/>
          </p:nvSpPr>
          <p:spPr>
            <a:xfrm>
              <a:off x="4731511" y="1669542"/>
              <a:ext cx="33655" cy="0"/>
            </a:xfrm>
            <a:custGeom>
              <a:avLst/>
              <a:gdLst/>
              <a:ahLst/>
              <a:cxnLst/>
              <a:rect l="l" t="t" r="r" b="b"/>
              <a:pathLst>
                <a:path w="33654" h="120000" extrusionOk="0">
                  <a:moveTo>
                    <a:pt x="33527"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1" name="Google Shape;1081;p33"/>
            <p:cNvSpPr/>
            <p:nvPr/>
          </p:nvSpPr>
          <p:spPr>
            <a:xfrm>
              <a:off x="4752085"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2" name="Google Shape;1082;p33"/>
            <p:cNvSpPr/>
            <p:nvPr/>
          </p:nvSpPr>
          <p:spPr>
            <a:xfrm>
              <a:off x="4745228" y="1669542"/>
              <a:ext cx="33655" cy="0"/>
            </a:xfrm>
            <a:custGeom>
              <a:avLst/>
              <a:gdLst/>
              <a:ahLst/>
              <a:cxnLst/>
              <a:rect l="l" t="t" r="r" b="b"/>
              <a:pathLst>
                <a:path w="33654" h="120000" extrusionOk="0">
                  <a:moveTo>
                    <a:pt x="33527"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3" name="Google Shape;1083;p33"/>
            <p:cNvSpPr/>
            <p:nvPr/>
          </p:nvSpPr>
          <p:spPr>
            <a:xfrm>
              <a:off x="4788661"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4" name="Google Shape;1084;p33"/>
            <p:cNvSpPr/>
            <p:nvPr/>
          </p:nvSpPr>
          <p:spPr>
            <a:xfrm>
              <a:off x="4781803" y="1669542"/>
              <a:ext cx="33655" cy="0"/>
            </a:xfrm>
            <a:custGeom>
              <a:avLst/>
              <a:gdLst/>
              <a:ahLst/>
              <a:cxnLst/>
              <a:rect l="l" t="t" r="r" b="b"/>
              <a:pathLst>
                <a:path w="33654" h="120000" extrusionOk="0">
                  <a:moveTo>
                    <a:pt x="33528" y="0"/>
                  </a:moveTo>
                  <a:lnTo>
                    <a:pt x="0" y="0"/>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5" name="Google Shape;1085;p33"/>
            <p:cNvSpPr/>
            <p:nvPr/>
          </p:nvSpPr>
          <p:spPr>
            <a:xfrm>
              <a:off x="4811522" y="1646681"/>
              <a:ext cx="20320" cy="45720"/>
            </a:xfrm>
            <a:custGeom>
              <a:avLst/>
              <a:gdLst/>
              <a:ahLst/>
              <a:cxnLst/>
              <a:rect l="l" t="t" r="r" b="b"/>
              <a:pathLst>
                <a:path w="20320" h="45719" extrusionOk="0">
                  <a:moveTo>
                    <a:pt x="0" y="45719"/>
                  </a:moveTo>
                  <a:lnTo>
                    <a:pt x="19811" y="45719"/>
                  </a:lnTo>
                  <a:lnTo>
                    <a:pt x="19811" y="0"/>
                  </a:lnTo>
                  <a:lnTo>
                    <a:pt x="0" y="0"/>
                  </a:lnTo>
                  <a:lnTo>
                    <a:pt x="0" y="45719"/>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6" name="Google Shape;1086;p33"/>
            <p:cNvSpPr/>
            <p:nvPr/>
          </p:nvSpPr>
          <p:spPr>
            <a:xfrm>
              <a:off x="4804664" y="1646681"/>
              <a:ext cx="155575" cy="45720"/>
            </a:xfrm>
            <a:custGeom>
              <a:avLst/>
              <a:gdLst/>
              <a:ahLst/>
              <a:cxnLst/>
              <a:rect l="l" t="t" r="r" b="b"/>
              <a:pathLst>
                <a:path w="155575" h="45719" extrusionOk="0">
                  <a:moveTo>
                    <a:pt x="32003" y="22859"/>
                  </a:moveTo>
                  <a:lnTo>
                    <a:pt x="0" y="22859"/>
                  </a:lnTo>
                </a:path>
                <a:path w="155575" h="45719" extrusionOk="0">
                  <a:moveTo>
                    <a:pt x="140208" y="0"/>
                  </a:moveTo>
                  <a:lnTo>
                    <a:pt x="140208" y="45719"/>
                  </a:lnTo>
                </a:path>
                <a:path w="155575" h="45719" extrusionOk="0">
                  <a:moveTo>
                    <a:pt x="155448" y="22859"/>
                  </a:moveTo>
                  <a:lnTo>
                    <a:pt x="123444"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7" name="Google Shape;1087;p33"/>
            <p:cNvSpPr/>
            <p:nvPr/>
          </p:nvSpPr>
          <p:spPr>
            <a:xfrm>
              <a:off x="5199380" y="1646681"/>
              <a:ext cx="78105" cy="45720"/>
            </a:xfrm>
            <a:custGeom>
              <a:avLst/>
              <a:gdLst/>
              <a:ahLst/>
              <a:cxnLst/>
              <a:rect l="l" t="t" r="r" b="b"/>
              <a:pathLst>
                <a:path w="78104" h="45719" extrusionOk="0">
                  <a:moveTo>
                    <a:pt x="77724" y="12954"/>
                  </a:moveTo>
                  <a:lnTo>
                    <a:pt x="72377" y="12954"/>
                  </a:lnTo>
                  <a:lnTo>
                    <a:pt x="72377" y="0"/>
                  </a:lnTo>
                  <a:lnTo>
                    <a:pt x="63246" y="0"/>
                  </a:lnTo>
                  <a:lnTo>
                    <a:pt x="6858" y="0"/>
                  </a:lnTo>
                  <a:lnTo>
                    <a:pt x="6858" y="12954"/>
                  </a:lnTo>
                  <a:lnTo>
                    <a:pt x="0" y="12954"/>
                  </a:lnTo>
                  <a:lnTo>
                    <a:pt x="0" y="32766"/>
                  </a:lnTo>
                  <a:lnTo>
                    <a:pt x="6858" y="32766"/>
                  </a:lnTo>
                  <a:lnTo>
                    <a:pt x="6858" y="45720"/>
                  </a:lnTo>
                  <a:lnTo>
                    <a:pt x="72377" y="45720"/>
                  </a:lnTo>
                  <a:lnTo>
                    <a:pt x="72377" y="32766"/>
                  </a:lnTo>
                  <a:lnTo>
                    <a:pt x="77724" y="32766"/>
                  </a:lnTo>
                  <a:lnTo>
                    <a:pt x="77724" y="12954"/>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8" name="Google Shape;1088;p33"/>
            <p:cNvSpPr/>
            <p:nvPr/>
          </p:nvSpPr>
          <p:spPr>
            <a:xfrm>
              <a:off x="5414264" y="1646681"/>
              <a:ext cx="32384" cy="45720"/>
            </a:xfrm>
            <a:custGeom>
              <a:avLst/>
              <a:gdLst/>
              <a:ahLst/>
              <a:cxnLst/>
              <a:rect l="l" t="t" r="r" b="b"/>
              <a:pathLst>
                <a:path w="32385" h="45719" extrusionOk="0">
                  <a:moveTo>
                    <a:pt x="15239" y="0"/>
                  </a:moveTo>
                  <a:lnTo>
                    <a:pt x="15239" y="45719"/>
                  </a:lnTo>
                </a:path>
                <a:path w="32385" h="45719" extrusionOk="0">
                  <a:moveTo>
                    <a:pt x="32003" y="22859"/>
                  </a:moveTo>
                  <a:lnTo>
                    <a:pt x="0" y="22859"/>
                  </a:lnTo>
                </a:path>
              </a:pathLst>
            </a:custGeom>
            <a:noFill/>
            <a:ln w="19800" cap="flat" cmpd="sng">
              <a:solidFill>
                <a:srgbClr val="C93433"/>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89" name="Google Shape;1089;p33"/>
            <p:cNvSpPr/>
            <p:nvPr/>
          </p:nvSpPr>
          <p:spPr>
            <a:xfrm>
              <a:off x="3756152" y="1576577"/>
              <a:ext cx="1999614" cy="116205"/>
            </a:xfrm>
            <a:custGeom>
              <a:avLst/>
              <a:gdLst/>
              <a:ahLst/>
              <a:cxnLst/>
              <a:rect l="l" t="t" r="r" b="b"/>
              <a:pathLst>
                <a:path w="1999614" h="116205" extrusionOk="0">
                  <a:moveTo>
                    <a:pt x="54864" y="12954"/>
                  </a:moveTo>
                  <a:lnTo>
                    <a:pt x="51816" y="12954"/>
                  </a:lnTo>
                  <a:lnTo>
                    <a:pt x="47993" y="12954"/>
                  </a:lnTo>
                  <a:lnTo>
                    <a:pt x="47993" y="0"/>
                  </a:lnTo>
                  <a:lnTo>
                    <a:pt x="6731" y="0"/>
                  </a:lnTo>
                  <a:lnTo>
                    <a:pt x="6731" y="12954"/>
                  </a:lnTo>
                  <a:lnTo>
                    <a:pt x="4572" y="12954"/>
                  </a:lnTo>
                  <a:lnTo>
                    <a:pt x="0" y="12954"/>
                  </a:lnTo>
                  <a:lnTo>
                    <a:pt x="0" y="32766"/>
                  </a:lnTo>
                  <a:lnTo>
                    <a:pt x="4572" y="32766"/>
                  </a:lnTo>
                  <a:lnTo>
                    <a:pt x="6731" y="32766"/>
                  </a:lnTo>
                  <a:lnTo>
                    <a:pt x="6731" y="45720"/>
                  </a:lnTo>
                  <a:lnTo>
                    <a:pt x="47993" y="45720"/>
                  </a:lnTo>
                  <a:lnTo>
                    <a:pt x="47993" y="32766"/>
                  </a:lnTo>
                  <a:lnTo>
                    <a:pt x="51816" y="32766"/>
                  </a:lnTo>
                  <a:lnTo>
                    <a:pt x="54864" y="32766"/>
                  </a:lnTo>
                  <a:lnTo>
                    <a:pt x="54864" y="12954"/>
                  </a:lnTo>
                  <a:close/>
                </a:path>
                <a:path w="1999614" h="116205" extrusionOk="0">
                  <a:moveTo>
                    <a:pt x="1999615" y="83058"/>
                  </a:moveTo>
                  <a:lnTo>
                    <a:pt x="1992744" y="83058"/>
                  </a:lnTo>
                  <a:lnTo>
                    <a:pt x="1992744" y="70104"/>
                  </a:lnTo>
                  <a:lnTo>
                    <a:pt x="1983613" y="70104"/>
                  </a:lnTo>
                  <a:lnTo>
                    <a:pt x="1972945" y="70104"/>
                  </a:lnTo>
                  <a:lnTo>
                    <a:pt x="1963801" y="70104"/>
                  </a:lnTo>
                  <a:lnTo>
                    <a:pt x="1963801" y="83058"/>
                  </a:lnTo>
                  <a:lnTo>
                    <a:pt x="1956943" y="83058"/>
                  </a:lnTo>
                  <a:lnTo>
                    <a:pt x="1956943" y="102870"/>
                  </a:lnTo>
                  <a:lnTo>
                    <a:pt x="1963801" y="102870"/>
                  </a:lnTo>
                  <a:lnTo>
                    <a:pt x="1963801" y="115824"/>
                  </a:lnTo>
                  <a:lnTo>
                    <a:pt x="1972945" y="115824"/>
                  </a:lnTo>
                  <a:lnTo>
                    <a:pt x="1983613" y="115824"/>
                  </a:lnTo>
                  <a:lnTo>
                    <a:pt x="1992744" y="115824"/>
                  </a:lnTo>
                  <a:lnTo>
                    <a:pt x="1992744" y="102870"/>
                  </a:lnTo>
                  <a:lnTo>
                    <a:pt x="1999615" y="102870"/>
                  </a:lnTo>
                  <a:lnTo>
                    <a:pt x="1999615" y="83058"/>
                  </a:lnTo>
                  <a:close/>
                </a:path>
              </a:pathLst>
            </a:custGeom>
            <a:solidFill>
              <a:srgbClr val="C93433"/>
            </a:solidFill>
            <a:ln>
              <a:noFill/>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0" name="Google Shape;1090;p33"/>
            <p:cNvSpPr/>
            <p:nvPr/>
          </p:nvSpPr>
          <p:spPr>
            <a:xfrm>
              <a:off x="805434" y="1140714"/>
              <a:ext cx="4933315" cy="528955"/>
            </a:xfrm>
            <a:custGeom>
              <a:avLst/>
              <a:gdLst/>
              <a:ahLst/>
              <a:cxnLst/>
              <a:rect l="l" t="t" r="r" b="b"/>
              <a:pathLst>
                <a:path w="4933315" h="528955" extrusionOk="0">
                  <a:moveTo>
                    <a:pt x="4933188" y="528827"/>
                  </a:moveTo>
                  <a:lnTo>
                    <a:pt x="3328035" y="528827"/>
                  </a:lnTo>
                  <a:lnTo>
                    <a:pt x="3328035" y="459105"/>
                  </a:lnTo>
                  <a:lnTo>
                    <a:pt x="2893314" y="459105"/>
                  </a:lnTo>
                  <a:lnTo>
                    <a:pt x="2893314" y="413512"/>
                  </a:lnTo>
                  <a:lnTo>
                    <a:pt x="2721355" y="413512"/>
                  </a:lnTo>
                  <a:lnTo>
                    <a:pt x="2721355" y="320548"/>
                  </a:lnTo>
                  <a:lnTo>
                    <a:pt x="1987677" y="320548"/>
                  </a:lnTo>
                  <a:lnTo>
                    <a:pt x="1987677" y="290322"/>
                  </a:lnTo>
                  <a:lnTo>
                    <a:pt x="1807590" y="290322"/>
                  </a:lnTo>
                  <a:lnTo>
                    <a:pt x="1807590" y="238506"/>
                  </a:lnTo>
                  <a:lnTo>
                    <a:pt x="1764029" y="238506"/>
                  </a:lnTo>
                  <a:lnTo>
                    <a:pt x="1764029" y="212089"/>
                  </a:lnTo>
                  <a:lnTo>
                    <a:pt x="1720977" y="212089"/>
                  </a:lnTo>
                  <a:lnTo>
                    <a:pt x="1720977" y="187833"/>
                  </a:lnTo>
                  <a:lnTo>
                    <a:pt x="1502664" y="187833"/>
                  </a:lnTo>
                  <a:lnTo>
                    <a:pt x="1502664" y="166750"/>
                  </a:lnTo>
                  <a:lnTo>
                    <a:pt x="1259332" y="166750"/>
                  </a:lnTo>
                  <a:lnTo>
                    <a:pt x="1259332" y="147574"/>
                  </a:lnTo>
                  <a:lnTo>
                    <a:pt x="1245361" y="147574"/>
                  </a:lnTo>
                  <a:lnTo>
                    <a:pt x="1245361" y="124206"/>
                  </a:lnTo>
                  <a:lnTo>
                    <a:pt x="1231646" y="124206"/>
                  </a:lnTo>
                  <a:lnTo>
                    <a:pt x="1231646" y="101600"/>
                  </a:lnTo>
                  <a:lnTo>
                    <a:pt x="925957" y="101600"/>
                  </a:lnTo>
                  <a:lnTo>
                    <a:pt x="925957" y="82676"/>
                  </a:lnTo>
                  <a:lnTo>
                    <a:pt x="877697" y="82676"/>
                  </a:lnTo>
                  <a:lnTo>
                    <a:pt x="877697" y="59944"/>
                  </a:lnTo>
                  <a:lnTo>
                    <a:pt x="428612" y="59944"/>
                  </a:lnTo>
                  <a:lnTo>
                    <a:pt x="428612" y="39243"/>
                  </a:lnTo>
                  <a:lnTo>
                    <a:pt x="245338" y="39243"/>
                  </a:lnTo>
                  <a:lnTo>
                    <a:pt x="245338" y="0"/>
                  </a:lnTo>
                  <a:lnTo>
                    <a:pt x="0" y="0"/>
                  </a:lnTo>
                </a:path>
              </a:pathLst>
            </a:custGeom>
            <a:noFill/>
            <a:ln w="19800" cap="flat" cmpd="sng">
              <a:solidFill>
                <a:srgbClr val="AD2C2C"/>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1" name="Google Shape;1091;p33"/>
            <p:cNvSpPr/>
            <p:nvPr/>
          </p:nvSpPr>
          <p:spPr>
            <a:xfrm>
              <a:off x="805434" y="1140714"/>
              <a:ext cx="4914900" cy="167640"/>
            </a:xfrm>
            <a:custGeom>
              <a:avLst/>
              <a:gdLst/>
              <a:ahLst/>
              <a:cxnLst/>
              <a:rect l="l" t="t" r="r" b="b"/>
              <a:pathLst>
                <a:path w="4914900" h="167640" extrusionOk="0">
                  <a:moveTo>
                    <a:pt x="4914900" y="167639"/>
                  </a:moveTo>
                  <a:lnTo>
                    <a:pt x="3439921" y="167639"/>
                  </a:lnTo>
                  <a:lnTo>
                    <a:pt x="3439921" y="102362"/>
                  </a:lnTo>
                  <a:lnTo>
                    <a:pt x="2459354" y="102362"/>
                  </a:lnTo>
                  <a:lnTo>
                    <a:pt x="2459354" y="69469"/>
                  </a:lnTo>
                  <a:lnTo>
                    <a:pt x="2357247" y="69469"/>
                  </a:lnTo>
                  <a:lnTo>
                    <a:pt x="2357247" y="38735"/>
                  </a:lnTo>
                  <a:lnTo>
                    <a:pt x="1429766" y="38735"/>
                  </a:lnTo>
                  <a:lnTo>
                    <a:pt x="1429766" y="18414"/>
                  </a:lnTo>
                  <a:lnTo>
                    <a:pt x="1261745" y="18414"/>
                  </a:lnTo>
                  <a:lnTo>
                    <a:pt x="1261745" y="0"/>
                  </a:lnTo>
                  <a:lnTo>
                    <a:pt x="0" y="0"/>
                  </a:lnTo>
                </a:path>
              </a:pathLst>
            </a:custGeom>
            <a:noFill/>
            <a:ln w="19800" cap="flat" cmpd="sng">
              <a:solidFill>
                <a:srgbClr val="006FC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grpSp>
      <p:sp>
        <p:nvSpPr>
          <p:cNvPr id="1092" name="Google Shape;1092;p33"/>
          <p:cNvSpPr txBox="1"/>
          <p:nvPr/>
        </p:nvSpPr>
        <p:spPr>
          <a:xfrm>
            <a:off x="3947161" y="1304205"/>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98.4%</a:t>
            </a:r>
            <a:endParaRPr sz="1333">
              <a:solidFill>
                <a:srgbClr val="000000"/>
              </a:solidFill>
              <a:latin typeface="Arial"/>
              <a:ea typeface="Arial"/>
              <a:cs typeface="Arial"/>
              <a:sym typeface="Arial"/>
            </a:endParaRPr>
          </a:p>
        </p:txBody>
      </p:sp>
      <p:sp>
        <p:nvSpPr>
          <p:cNvPr id="1093" name="Google Shape;1093;p33"/>
          <p:cNvSpPr txBox="1"/>
          <p:nvPr/>
        </p:nvSpPr>
        <p:spPr>
          <a:xfrm>
            <a:off x="3960877" y="2045547"/>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AD2C2C"/>
                </a:solidFill>
                <a:latin typeface="Arial"/>
                <a:ea typeface="Arial"/>
                <a:cs typeface="Arial"/>
                <a:sym typeface="Arial"/>
              </a:rPr>
              <a:t>85.8%</a:t>
            </a:r>
            <a:endParaRPr sz="1333">
              <a:solidFill>
                <a:srgbClr val="000000"/>
              </a:solidFill>
              <a:latin typeface="Arial"/>
              <a:ea typeface="Arial"/>
              <a:cs typeface="Arial"/>
              <a:sym typeface="Arial"/>
            </a:endParaRPr>
          </a:p>
        </p:txBody>
      </p:sp>
      <p:sp>
        <p:nvSpPr>
          <p:cNvPr id="1094" name="Google Shape;1094;p33"/>
          <p:cNvSpPr/>
          <p:nvPr/>
        </p:nvSpPr>
        <p:spPr>
          <a:xfrm>
            <a:off x="1071879" y="4520184"/>
            <a:ext cx="6419427" cy="60960"/>
          </a:xfrm>
          <a:custGeom>
            <a:avLst/>
            <a:gdLst/>
            <a:ahLst/>
            <a:cxnLst/>
            <a:rect l="l" t="t" r="r" b="b"/>
            <a:pathLst>
              <a:path w="4814570" h="45720" extrusionOk="0">
                <a:moveTo>
                  <a:pt x="534924" y="0"/>
                </a:moveTo>
                <a:lnTo>
                  <a:pt x="534924" y="45719"/>
                </a:lnTo>
              </a:path>
              <a:path w="4814570" h="45720" extrusionOk="0">
                <a:moveTo>
                  <a:pt x="0" y="0"/>
                </a:moveTo>
                <a:lnTo>
                  <a:pt x="0" y="45719"/>
                </a:lnTo>
              </a:path>
              <a:path w="4814570" h="45720" extrusionOk="0">
                <a:moveTo>
                  <a:pt x="1069848" y="0"/>
                </a:moveTo>
                <a:lnTo>
                  <a:pt x="1069848" y="45719"/>
                </a:lnTo>
              </a:path>
              <a:path w="4814570" h="45720" extrusionOk="0">
                <a:moveTo>
                  <a:pt x="1604772" y="0"/>
                </a:moveTo>
                <a:lnTo>
                  <a:pt x="1604772" y="45719"/>
                </a:lnTo>
              </a:path>
              <a:path w="4814570" h="45720" extrusionOk="0">
                <a:moveTo>
                  <a:pt x="2139696" y="0"/>
                </a:moveTo>
                <a:lnTo>
                  <a:pt x="2139696" y="45719"/>
                </a:lnTo>
              </a:path>
              <a:path w="4814570" h="45720" extrusionOk="0">
                <a:moveTo>
                  <a:pt x="2674619" y="0"/>
                </a:moveTo>
                <a:lnTo>
                  <a:pt x="2674619" y="45719"/>
                </a:lnTo>
              </a:path>
              <a:path w="4814570" h="45720" extrusionOk="0">
                <a:moveTo>
                  <a:pt x="3209543" y="0"/>
                </a:moveTo>
                <a:lnTo>
                  <a:pt x="3209543" y="45719"/>
                </a:lnTo>
              </a:path>
              <a:path w="4814570" h="45720" extrusionOk="0">
                <a:moveTo>
                  <a:pt x="3744467" y="0"/>
                </a:moveTo>
                <a:lnTo>
                  <a:pt x="3744467" y="45719"/>
                </a:lnTo>
              </a:path>
              <a:path w="4814570" h="45720" extrusionOk="0">
                <a:moveTo>
                  <a:pt x="4279392" y="0"/>
                </a:moveTo>
                <a:lnTo>
                  <a:pt x="4279392" y="45719"/>
                </a:lnTo>
              </a:path>
              <a:path w="4814570" h="45720" extrusionOk="0">
                <a:moveTo>
                  <a:pt x="4814316" y="0"/>
                </a:moveTo>
                <a:lnTo>
                  <a:pt x="4814316" y="45719"/>
                </a:lnTo>
              </a:path>
            </a:pathLst>
          </a:custGeom>
          <a:noFill/>
          <a:ln w="19800"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sz="1867">
              <a:solidFill>
                <a:srgbClr val="000000"/>
              </a:solidFill>
              <a:latin typeface="Arial"/>
              <a:ea typeface="Arial"/>
              <a:cs typeface="Arial"/>
              <a:sym typeface="Arial"/>
            </a:endParaRPr>
          </a:p>
        </p:txBody>
      </p:sp>
      <p:sp>
        <p:nvSpPr>
          <p:cNvPr id="1095" name="Google Shape;1095;p33"/>
          <p:cNvSpPr txBox="1"/>
          <p:nvPr/>
        </p:nvSpPr>
        <p:spPr>
          <a:xfrm>
            <a:off x="1730249" y="4562009"/>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6</a:t>
            </a:r>
            <a:endParaRPr sz="1067">
              <a:solidFill>
                <a:srgbClr val="000000"/>
              </a:solidFill>
              <a:latin typeface="Arial"/>
              <a:ea typeface="Arial"/>
              <a:cs typeface="Arial"/>
              <a:sym typeface="Arial"/>
            </a:endParaRPr>
          </a:p>
        </p:txBody>
      </p:sp>
      <p:sp>
        <p:nvSpPr>
          <p:cNvPr id="1096" name="Google Shape;1096;p33"/>
          <p:cNvSpPr txBox="1"/>
          <p:nvPr/>
        </p:nvSpPr>
        <p:spPr>
          <a:xfrm>
            <a:off x="1016949" y="4562009"/>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1097" name="Google Shape;1097;p33"/>
          <p:cNvSpPr txBox="1"/>
          <p:nvPr/>
        </p:nvSpPr>
        <p:spPr>
          <a:xfrm>
            <a:off x="2405210"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12</a:t>
            </a:r>
            <a:endParaRPr sz="1067">
              <a:solidFill>
                <a:srgbClr val="000000"/>
              </a:solidFill>
              <a:latin typeface="Arial"/>
              <a:ea typeface="Arial"/>
              <a:cs typeface="Arial"/>
              <a:sym typeface="Arial"/>
            </a:endParaRPr>
          </a:p>
        </p:txBody>
      </p:sp>
      <p:sp>
        <p:nvSpPr>
          <p:cNvPr id="1098" name="Google Shape;1098;p33"/>
          <p:cNvSpPr txBox="1"/>
          <p:nvPr/>
        </p:nvSpPr>
        <p:spPr>
          <a:xfrm>
            <a:off x="3118781"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1099" name="Google Shape;1099;p33"/>
          <p:cNvSpPr txBox="1"/>
          <p:nvPr/>
        </p:nvSpPr>
        <p:spPr>
          <a:xfrm>
            <a:off x="3832014" y="4493023"/>
            <a:ext cx="1088813" cy="496819"/>
          </a:xfrm>
          <a:prstGeom prst="rect">
            <a:avLst/>
          </a:prstGeom>
          <a:noFill/>
          <a:ln>
            <a:noFill/>
          </a:ln>
        </p:spPr>
        <p:txBody>
          <a:bodyPr spcFirstLastPara="1" wrap="square" lIns="0" tIns="90567" rIns="0" bIns="0" anchor="t" anchorCtr="0">
            <a:spAutoFit/>
          </a:bodyPr>
          <a:lstStyle/>
          <a:p>
            <a:pPr marL="16933"/>
            <a:r>
              <a:rPr lang="en-US" sz="1067">
                <a:solidFill>
                  <a:srgbClr val="000000"/>
                </a:solidFill>
                <a:latin typeface="Arial"/>
                <a:ea typeface="Arial"/>
                <a:cs typeface="Arial"/>
                <a:sym typeface="Arial"/>
              </a:rPr>
              <a:t>24	30</a:t>
            </a:r>
            <a:endParaRPr sz="1067">
              <a:solidFill>
                <a:srgbClr val="000000"/>
              </a:solidFill>
              <a:latin typeface="Arial"/>
              <a:ea typeface="Arial"/>
              <a:cs typeface="Arial"/>
              <a:sym typeface="Arial"/>
            </a:endParaRPr>
          </a:p>
          <a:p>
            <a:pPr marL="110064">
              <a:spcBef>
                <a:spcPts val="587"/>
              </a:spcBef>
            </a:pPr>
            <a:r>
              <a:rPr lang="en-US" sz="1067" b="1">
                <a:solidFill>
                  <a:srgbClr val="000000"/>
                </a:solidFill>
                <a:latin typeface="Arial"/>
                <a:ea typeface="Arial"/>
                <a:cs typeface="Arial"/>
                <a:sym typeface="Arial"/>
              </a:rPr>
              <a:t>Time (months)</a:t>
            </a:r>
            <a:endParaRPr sz="1067">
              <a:solidFill>
                <a:srgbClr val="000000"/>
              </a:solidFill>
              <a:latin typeface="Arial"/>
              <a:ea typeface="Arial"/>
              <a:cs typeface="Arial"/>
              <a:sym typeface="Arial"/>
            </a:endParaRPr>
          </a:p>
        </p:txBody>
      </p:sp>
      <p:sp>
        <p:nvSpPr>
          <p:cNvPr id="1100" name="Google Shape;1100;p33"/>
          <p:cNvSpPr txBox="1"/>
          <p:nvPr/>
        </p:nvSpPr>
        <p:spPr>
          <a:xfrm>
            <a:off x="5258478"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36</a:t>
            </a:r>
            <a:endParaRPr sz="1067">
              <a:solidFill>
                <a:srgbClr val="000000"/>
              </a:solidFill>
              <a:latin typeface="Arial"/>
              <a:ea typeface="Arial"/>
              <a:cs typeface="Arial"/>
              <a:sym typeface="Arial"/>
            </a:endParaRPr>
          </a:p>
        </p:txBody>
      </p:sp>
      <p:sp>
        <p:nvSpPr>
          <p:cNvPr id="1101" name="Google Shape;1101;p33"/>
          <p:cNvSpPr txBox="1"/>
          <p:nvPr/>
        </p:nvSpPr>
        <p:spPr>
          <a:xfrm>
            <a:off x="5971710"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42</a:t>
            </a:r>
            <a:endParaRPr sz="1067">
              <a:solidFill>
                <a:srgbClr val="000000"/>
              </a:solidFill>
              <a:latin typeface="Arial"/>
              <a:ea typeface="Arial"/>
              <a:cs typeface="Arial"/>
              <a:sym typeface="Arial"/>
            </a:endParaRPr>
          </a:p>
        </p:txBody>
      </p:sp>
      <p:sp>
        <p:nvSpPr>
          <p:cNvPr id="1102" name="Google Shape;1102;p33"/>
          <p:cNvSpPr txBox="1"/>
          <p:nvPr/>
        </p:nvSpPr>
        <p:spPr>
          <a:xfrm>
            <a:off x="6684941"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48</a:t>
            </a:r>
            <a:endParaRPr sz="1067">
              <a:solidFill>
                <a:srgbClr val="000000"/>
              </a:solidFill>
              <a:latin typeface="Arial"/>
              <a:ea typeface="Arial"/>
              <a:cs typeface="Arial"/>
              <a:sym typeface="Arial"/>
            </a:endParaRPr>
          </a:p>
        </p:txBody>
      </p:sp>
      <p:sp>
        <p:nvSpPr>
          <p:cNvPr id="1103" name="Google Shape;1103;p33"/>
          <p:cNvSpPr txBox="1"/>
          <p:nvPr/>
        </p:nvSpPr>
        <p:spPr>
          <a:xfrm>
            <a:off x="7398173" y="4562010"/>
            <a:ext cx="1888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54</a:t>
            </a:r>
            <a:endParaRPr sz="1067">
              <a:solidFill>
                <a:srgbClr val="000000"/>
              </a:solidFill>
              <a:latin typeface="Arial"/>
              <a:ea typeface="Arial"/>
              <a:cs typeface="Arial"/>
              <a:sym typeface="Arial"/>
            </a:endParaRPr>
          </a:p>
        </p:txBody>
      </p:sp>
      <p:sp>
        <p:nvSpPr>
          <p:cNvPr id="1104" name="Google Shape;1104;p33"/>
          <p:cNvSpPr txBox="1"/>
          <p:nvPr/>
        </p:nvSpPr>
        <p:spPr>
          <a:xfrm>
            <a:off x="1654590"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124</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113</a:t>
            </a:r>
            <a:endParaRPr sz="1067">
              <a:solidFill>
                <a:srgbClr val="000000"/>
              </a:solidFill>
              <a:latin typeface="Arial"/>
              <a:ea typeface="Arial"/>
              <a:cs typeface="Arial"/>
              <a:sym typeface="Arial"/>
            </a:endParaRPr>
          </a:p>
        </p:txBody>
      </p:sp>
      <p:sp>
        <p:nvSpPr>
          <p:cNvPr id="1105" name="Google Shape;1105;p33"/>
          <p:cNvSpPr txBox="1"/>
          <p:nvPr/>
        </p:nvSpPr>
        <p:spPr>
          <a:xfrm>
            <a:off x="2367788"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124</a:t>
            </a:r>
            <a:endParaRPr sz="1067">
              <a:solidFill>
                <a:srgbClr val="000000"/>
              </a:solidFill>
              <a:latin typeface="Arial"/>
              <a:ea typeface="Arial"/>
              <a:cs typeface="Arial"/>
              <a:sym typeface="Arial"/>
            </a:endParaRPr>
          </a:p>
          <a:p>
            <a:pPr marL="54185">
              <a:spcBef>
                <a:spcPts val="120"/>
              </a:spcBef>
            </a:pPr>
            <a:r>
              <a:rPr lang="en-US" sz="1067">
                <a:solidFill>
                  <a:srgbClr val="000000"/>
                </a:solidFill>
                <a:latin typeface="Arial"/>
                <a:ea typeface="Arial"/>
                <a:cs typeface="Arial"/>
                <a:sym typeface="Arial"/>
              </a:rPr>
              <a:t>98</a:t>
            </a:r>
            <a:endParaRPr sz="1067">
              <a:solidFill>
                <a:srgbClr val="000000"/>
              </a:solidFill>
              <a:latin typeface="Arial"/>
              <a:ea typeface="Arial"/>
              <a:cs typeface="Arial"/>
              <a:sym typeface="Arial"/>
            </a:endParaRPr>
          </a:p>
        </p:txBody>
      </p:sp>
      <p:sp>
        <p:nvSpPr>
          <p:cNvPr id="1106" name="Google Shape;1106;p33"/>
          <p:cNvSpPr txBox="1"/>
          <p:nvPr/>
        </p:nvSpPr>
        <p:spPr>
          <a:xfrm>
            <a:off x="3080680" y="5190323"/>
            <a:ext cx="265853"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118</a:t>
            </a:r>
            <a:endParaRPr sz="1067">
              <a:solidFill>
                <a:srgbClr val="000000"/>
              </a:solidFill>
              <a:latin typeface="Arial"/>
              <a:ea typeface="Arial"/>
              <a:cs typeface="Arial"/>
              <a:sym typeface="Arial"/>
            </a:endParaRPr>
          </a:p>
          <a:p>
            <a:pPr marL="55032">
              <a:spcBef>
                <a:spcPts val="120"/>
              </a:spcBef>
            </a:pPr>
            <a:r>
              <a:rPr lang="en-US" sz="1067">
                <a:solidFill>
                  <a:srgbClr val="000000"/>
                </a:solidFill>
                <a:latin typeface="Arial"/>
                <a:ea typeface="Arial"/>
                <a:cs typeface="Arial"/>
                <a:sym typeface="Arial"/>
              </a:rPr>
              <a:t>90</a:t>
            </a:r>
            <a:endParaRPr sz="1067">
              <a:solidFill>
                <a:srgbClr val="000000"/>
              </a:solidFill>
              <a:latin typeface="Arial"/>
              <a:ea typeface="Arial"/>
              <a:cs typeface="Arial"/>
              <a:sym typeface="Arial"/>
            </a:endParaRPr>
          </a:p>
        </p:txBody>
      </p:sp>
      <p:sp>
        <p:nvSpPr>
          <p:cNvPr id="1107" name="Google Shape;1107;p33"/>
          <p:cNvSpPr txBox="1"/>
          <p:nvPr/>
        </p:nvSpPr>
        <p:spPr>
          <a:xfrm>
            <a:off x="3832014"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74</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57</a:t>
            </a:r>
            <a:endParaRPr sz="1067">
              <a:solidFill>
                <a:srgbClr val="000000"/>
              </a:solidFill>
              <a:latin typeface="Arial"/>
              <a:ea typeface="Arial"/>
              <a:cs typeface="Arial"/>
              <a:sym typeface="Arial"/>
            </a:endParaRPr>
          </a:p>
        </p:txBody>
      </p:sp>
      <p:sp>
        <p:nvSpPr>
          <p:cNvPr id="1108" name="Google Shape;1108;p33"/>
          <p:cNvSpPr txBox="1"/>
          <p:nvPr/>
        </p:nvSpPr>
        <p:spPr>
          <a:xfrm>
            <a:off x="4545246"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55</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43</a:t>
            </a:r>
            <a:endParaRPr sz="1067">
              <a:solidFill>
                <a:srgbClr val="000000"/>
              </a:solidFill>
              <a:latin typeface="Arial"/>
              <a:ea typeface="Arial"/>
              <a:cs typeface="Arial"/>
              <a:sym typeface="Arial"/>
            </a:endParaRPr>
          </a:p>
        </p:txBody>
      </p:sp>
      <p:sp>
        <p:nvSpPr>
          <p:cNvPr id="1109" name="Google Shape;1109;p33"/>
          <p:cNvSpPr txBox="1"/>
          <p:nvPr/>
        </p:nvSpPr>
        <p:spPr>
          <a:xfrm>
            <a:off x="5258478"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39</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27</a:t>
            </a:r>
            <a:endParaRPr sz="1067">
              <a:solidFill>
                <a:srgbClr val="000000"/>
              </a:solidFill>
              <a:latin typeface="Arial"/>
              <a:ea typeface="Arial"/>
              <a:cs typeface="Arial"/>
              <a:sym typeface="Arial"/>
            </a:endParaRPr>
          </a:p>
        </p:txBody>
      </p:sp>
      <p:sp>
        <p:nvSpPr>
          <p:cNvPr id="1110" name="Google Shape;1110;p33"/>
          <p:cNvSpPr txBox="1"/>
          <p:nvPr/>
        </p:nvSpPr>
        <p:spPr>
          <a:xfrm>
            <a:off x="5971710"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22</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18</a:t>
            </a:r>
            <a:endParaRPr sz="1067">
              <a:solidFill>
                <a:srgbClr val="000000"/>
              </a:solidFill>
              <a:latin typeface="Arial"/>
              <a:ea typeface="Arial"/>
              <a:cs typeface="Arial"/>
              <a:sym typeface="Arial"/>
            </a:endParaRPr>
          </a:p>
        </p:txBody>
      </p:sp>
      <p:sp>
        <p:nvSpPr>
          <p:cNvPr id="1111" name="Google Shape;1111;p33"/>
          <p:cNvSpPr txBox="1"/>
          <p:nvPr/>
        </p:nvSpPr>
        <p:spPr>
          <a:xfrm>
            <a:off x="6684941" y="5190323"/>
            <a:ext cx="1888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10</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11</a:t>
            </a:r>
            <a:endParaRPr sz="1067">
              <a:solidFill>
                <a:srgbClr val="000000"/>
              </a:solidFill>
              <a:latin typeface="Arial"/>
              <a:ea typeface="Arial"/>
              <a:cs typeface="Arial"/>
              <a:sym typeface="Arial"/>
            </a:endParaRPr>
          </a:p>
        </p:txBody>
      </p:sp>
      <p:sp>
        <p:nvSpPr>
          <p:cNvPr id="1112" name="Google Shape;1112;p33"/>
          <p:cNvSpPr txBox="1"/>
          <p:nvPr/>
        </p:nvSpPr>
        <p:spPr>
          <a:xfrm>
            <a:off x="7436443" y="5190323"/>
            <a:ext cx="112607" cy="372853"/>
          </a:xfrm>
          <a:prstGeom prst="rect">
            <a:avLst/>
          </a:prstGeom>
          <a:noFill/>
          <a:ln>
            <a:noFill/>
          </a:ln>
        </p:spPr>
        <p:txBody>
          <a:bodyPr spcFirstLastPara="1" wrap="square" lIns="0" tIns="31300" rIns="0" bIns="0" anchor="t" anchorCtr="0">
            <a:spAutoFit/>
          </a:bodyPr>
          <a:lstStyle/>
          <a:p>
            <a:pPr marL="16933"/>
            <a:r>
              <a:rPr lang="en-US" sz="1067">
                <a:solidFill>
                  <a:srgbClr val="000000"/>
                </a:solidFill>
                <a:latin typeface="Arial"/>
                <a:ea typeface="Arial"/>
                <a:cs typeface="Arial"/>
                <a:sym typeface="Arial"/>
              </a:rPr>
              <a:t>3</a:t>
            </a:r>
            <a:endParaRPr sz="1067">
              <a:solidFill>
                <a:srgbClr val="000000"/>
              </a:solidFill>
              <a:latin typeface="Arial"/>
              <a:ea typeface="Arial"/>
              <a:cs typeface="Arial"/>
              <a:sym typeface="Arial"/>
            </a:endParaRPr>
          </a:p>
          <a:p>
            <a:pPr marL="16933">
              <a:spcBef>
                <a:spcPts val="120"/>
              </a:spcBef>
            </a:pPr>
            <a:r>
              <a:rPr lang="en-US" sz="1067">
                <a:solidFill>
                  <a:srgbClr val="000000"/>
                </a:solidFill>
                <a:latin typeface="Arial"/>
                <a:ea typeface="Arial"/>
                <a:cs typeface="Arial"/>
                <a:sym typeface="Arial"/>
              </a:rPr>
              <a:t>2</a:t>
            </a:r>
            <a:endParaRPr sz="1067">
              <a:solidFill>
                <a:srgbClr val="000000"/>
              </a:solidFill>
              <a:latin typeface="Arial"/>
              <a:ea typeface="Arial"/>
              <a:cs typeface="Arial"/>
              <a:sym typeface="Arial"/>
            </a:endParaRPr>
          </a:p>
        </p:txBody>
      </p:sp>
      <p:sp>
        <p:nvSpPr>
          <p:cNvPr id="1113" name="Google Shape;1113;p33"/>
          <p:cNvSpPr txBox="1"/>
          <p:nvPr/>
        </p:nvSpPr>
        <p:spPr>
          <a:xfrm>
            <a:off x="276487" y="5026897"/>
            <a:ext cx="707813" cy="185586"/>
          </a:xfrm>
          <a:prstGeom prst="rect">
            <a:avLst/>
          </a:prstGeom>
          <a:noFill/>
          <a:ln>
            <a:noFill/>
          </a:ln>
        </p:spPr>
        <p:txBody>
          <a:bodyPr spcFirstLastPara="1" wrap="square" lIns="0" tIns="21167" rIns="0" bIns="0" anchor="t" anchorCtr="0">
            <a:spAutoFit/>
          </a:bodyPr>
          <a:lstStyle/>
          <a:p>
            <a:pPr marL="16933"/>
            <a:r>
              <a:rPr lang="en-US" sz="1067" b="1">
                <a:solidFill>
                  <a:srgbClr val="000000"/>
                </a:solidFill>
                <a:latin typeface="Arial"/>
                <a:ea typeface="Arial"/>
                <a:cs typeface="Arial"/>
                <a:sym typeface="Arial"/>
              </a:rPr>
              <a:t>No. at risk</a:t>
            </a:r>
            <a:endParaRPr sz="1067">
              <a:solidFill>
                <a:srgbClr val="000000"/>
              </a:solidFill>
              <a:latin typeface="Arial"/>
              <a:ea typeface="Arial"/>
              <a:cs typeface="Arial"/>
              <a:sym typeface="Arial"/>
            </a:endParaRPr>
          </a:p>
        </p:txBody>
      </p:sp>
      <p:sp>
        <p:nvSpPr>
          <p:cNvPr id="1114" name="Google Shape;1114;p33"/>
          <p:cNvSpPr txBox="1"/>
          <p:nvPr/>
        </p:nvSpPr>
        <p:spPr>
          <a:xfrm>
            <a:off x="274862" y="5191137"/>
            <a:ext cx="932180" cy="372853"/>
          </a:xfrm>
          <a:prstGeom prst="rect">
            <a:avLst/>
          </a:prstGeom>
          <a:noFill/>
          <a:ln>
            <a:noFill/>
          </a:ln>
        </p:spPr>
        <p:txBody>
          <a:bodyPr spcFirstLastPara="1" wrap="square" lIns="0" tIns="31300" rIns="0" bIns="0" anchor="t" anchorCtr="0">
            <a:spAutoFit/>
          </a:bodyPr>
          <a:lstStyle/>
          <a:p>
            <a:pPr marL="25399"/>
            <a:r>
              <a:rPr lang="en-US" sz="1067">
                <a:solidFill>
                  <a:srgbClr val="000000"/>
                </a:solidFill>
                <a:latin typeface="Arial"/>
                <a:ea typeface="Arial"/>
                <a:cs typeface="Arial"/>
                <a:sym typeface="Arial"/>
              </a:rPr>
              <a:t>Alectinib  130</a:t>
            </a:r>
            <a:endParaRPr sz="1067">
              <a:solidFill>
                <a:srgbClr val="000000"/>
              </a:solidFill>
              <a:latin typeface="Arial"/>
              <a:ea typeface="Arial"/>
              <a:cs typeface="Arial"/>
              <a:sym typeface="Arial"/>
            </a:endParaRPr>
          </a:p>
          <a:p>
            <a:pPr marL="16933">
              <a:spcBef>
                <a:spcPts val="120"/>
              </a:spcBef>
            </a:pPr>
            <a:r>
              <a:rPr lang="en-US" sz="1600" baseline="30000">
                <a:solidFill>
                  <a:srgbClr val="000000"/>
                </a:solidFill>
                <a:latin typeface="Arial"/>
                <a:ea typeface="Arial"/>
                <a:cs typeface="Arial"/>
                <a:sym typeface="Arial"/>
              </a:rPr>
              <a:t>Chemo    </a:t>
            </a:r>
            <a:r>
              <a:rPr lang="en-US" sz="1067">
                <a:solidFill>
                  <a:srgbClr val="000000"/>
                </a:solidFill>
                <a:latin typeface="Arial"/>
                <a:ea typeface="Arial"/>
                <a:cs typeface="Arial"/>
                <a:sym typeface="Arial"/>
              </a:rPr>
              <a:t>127</a:t>
            </a:r>
            <a:endParaRPr sz="1067">
              <a:solidFill>
                <a:srgbClr val="000000"/>
              </a:solidFill>
              <a:latin typeface="Arial"/>
              <a:ea typeface="Arial"/>
              <a:cs typeface="Arial"/>
              <a:sym typeface="Arial"/>
            </a:endParaRPr>
          </a:p>
        </p:txBody>
      </p:sp>
      <p:sp>
        <p:nvSpPr>
          <p:cNvPr id="1115" name="Google Shape;1115;p33"/>
          <p:cNvSpPr txBox="1"/>
          <p:nvPr/>
        </p:nvSpPr>
        <p:spPr>
          <a:xfrm>
            <a:off x="871863" y="4420107"/>
            <a:ext cx="112607" cy="185586"/>
          </a:xfrm>
          <a:prstGeom prst="rect">
            <a:avLst/>
          </a:prstGeom>
          <a:noFill/>
          <a:ln>
            <a:noFill/>
          </a:ln>
        </p:spPr>
        <p:txBody>
          <a:bodyPr spcFirstLastPara="1" wrap="square" lIns="0" tIns="21167" rIns="0" bIns="0" anchor="t" anchorCtr="0">
            <a:spAutoFit/>
          </a:bodyPr>
          <a:lstStyle/>
          <a:p>
            <a:pPr marL="16933"/>
            <a:r>
              <a:rPr lang="en-US" sz="1067">
                <a:solidFill>
                  <a:srgbClr val="000000"/>
                </a:solidFill>
                <a:latin typeface="Arial"/>
                <a:ea typeface="Arial"/>
                <a:cs typeface="Arial"/>
                <a:sym typeface="Arial"/>
              </a:rPr>
              <a:t>0</a:t>
            </a:r>
            <a:endParaRPr sz="1067">
              <a:solidFill>
                <a:srgbClr val="000000"/>
              </a:solidFill>
              <a:latin typeface="Arial"/>
              <a:ea typeface="Arial"/>
              <a:cs typeface="Arial"/>
              <a:sym typeface="Arial"/>
            </a:endParaRPr>
          </a:p>
        </p:txBody>
      </p:sp>
      <p:sp>
        <p:nvSpPr>
          <p:cNvPr id="1116" name="Google Shape;1116;p33"/>
          <p:cNvSpPr txBox="1"/>
          <p:nvPr/>
        </p:nvSpPr>
        <p:spPr>
          <a:xfrm>
            <a:off x="5385307" y="1390396"/>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006FC0"/>
                </a:solidFill>
                <a:latin typeface="Arial"/>
                <a:ea typeface="Arial"/>
                <a:cs typeface="Arial"/>
                <a:sym typeface="Arial"/>
              </a:rPr>
              <a:t>95.5%</a:t>
            </a:r>
            <a:endParaRPr sz="1333">
              <a:solidFill>
                <a:srgbClr val="000000"/>
              </a:solidFill>
              <a:latin typeface="Arial"/>
              <a:ea typeface="Arial"/>
              <a:cs typeface="Arial"/>
              <a:sym typeface="Arial"/>
            </a:endParaRPr>
          </a:p>
        </p:txBody>
      </p:sp>
      <p:sp>
        <p:nvSpPr>
          <p:cNvPr id="1117" name="Google Shape;1117;p33"/>
          <p:cNvSpPr txBox="1"/>
          <p:nvPr/>
        </p:nvSpPr>
        <p:spPr>
          <a:xfrm>
            <a:off x="5399194" y="2311399"/>
            <a:ext cx="510540" cy="221345"/>
          </a:xfrm>
          <a:prstGeom prst="rect">
            <a:avLst/>
          </a:prstGeom>
          <a:noFill/>
          <a:ln>
            <a:noFill/>
          </a:ln>
        </p:spPr>
        <p:txBody>
          <a:bodyPr spcFirstLastPara="1" wrap="square" lIns="0" tIns="16067" rIns="0" bIns="0" anchor="t" anchorCtr="0">
            <a:spAutoFit/>
          </a:bodyPr>
          <a:lstStyle/>
          <a:p>
            <a:pPr marL="16933"/>
            <a:r>
              <a:rPr lang="en-US" sz="1333" b="1">
                <a:solidFill>
                  <a:srgbClr val="AD2C2C"/>
                </a:solidFill>
                <a:latin typeface="Arial"/>
                <a:ea typeface="Arial"/>
                <a:cs typeface="Arial"/>
                <a:sym typeface="Arial"/>
              </a:rPr>
              <a:t>79.7%</a:t>
            </a:r>
            <a:endParaRPr sz="1333">
              <a:solidFill>
                <a:srgbClr val="000000"/>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F6786832-BB00-81A3-CDBB-9D0461EA8D07}"/>
              </a:ext>
            </a:extLst>
          </p:cNvPr>
          <p:cNvSpPr>
            <a:spLocks noGrp="1"/>
          </p:cNvSpPr>
          <p:nvPr>
            <p:ph type="ftr" sz="quarter" idx="10"/>
          </p:nvPr>
        </p:nvSpPr>
        <p:spPr/>
        <p:txBody>
          <a:bodyPr/>
          <a:lstStyle/>
          <a:p>
            <a:pPr marR="6773">
              <a:buClr>
                <a:srgbClr val="000000"/>
              </a:buClr>
              <a:buSzPts val="700"/>
            </a:pPr>
            <a:r>
              <a:rPr lang="en-US" sz="900">
                <a:solidFill>
                  <a:schemeClr val="dk1"/>
                </a:solidFill>
                <a:latin typeface="Arial"/>
                <a:ea typeface="Arial"/>
                <a:cs typeface="Arial"/>
                <a:sym typeface="Arial"/>
              </a:rPr>
              <a:t>Data cutoff: June 26, 2023.</a:t>
            </a:r>
          </a:p>
          <a:p>
            <a:pPr marR="7620">
              <a:buClr>
                <a:srgbClr val="000000"/>
              </a:buClr>
              <a:buSzPts val="700"/>
            </a:pPr>
            <a:r>
              <a:rPr lang="en-US" sz="900">
                <a:solidFill>
                  <a:schemeClr val="dk1"/>
                </a:solidFill>
                <a:latin typeface="Arial"/>
                <a:ea typeface="Arial"/>
                <a:cs typeface="Arial"/>
                <a:sym typeface="Arial"/>
              </a:rPr>
              <a:t>*Stratified analysis with race and stage as stratification factors. CNS-DFS was defined as time from randomization to the first documented recurrence of disease in the CNS or death from any cause.</a:t>
            </a:r>
            <a:br>
              <a:rPr lang="en-US" sz="900">
                <a:solidFill>
                  <a:schemeClr val="dk1"/>
                </a:solidFill>
                <a:latin typeface="Arial"/>
                <a:ea typeface="Arial"/>
                <a:cs typeface="Arial"/>
                <a:sym typeface="Arial"/>
              </a:rPr>
            </a:br>
            <a:r>
              <a:rPr lang="en-US" sz="900">
                <a:solidFill>
                  <a:schemeClr val="dk1"/>
                </a:solidFill>
                <a:latin typeface="Arial"/>
                <a:ea typeface="Arial"/>
                <a:cs typeface="Arial"/>
                <a:sym typeface="Arial"/>
              </a:rPr>
              <a:t>CNS, central nervous system; DFS, disease-free survival; HR, hazard ratio; ITT, intent to treat.</a:t>
            </a:r>
            <a:br>
              <a:rPr lang="en-US" sz="900">
                <a:solidFill>
                  <a:schemeClr val="dk1"/>
                </a:solidFill>
                <a:latin typeface="Arial"/>
                <a:ea typeface="Arial"/>
                <a:cs typeface="Arial"/>
                <a:sym typeface="Arial"/>
              </a:rPr>
            </a:b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00"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838200" y="29845"/>
            <a:ext cx="10515600" cy="1325563"/>
          </a:xfrm>
        </p:spPr>
        <p:txBody>
          <a:bodyPr/>
          <a:lstStyle/>
          <a:p>
            <a:r>
              <a:rPr lang="en-GB"/>
              <a:t>Sites of Disease Recurrence (ITT) </a:t>
            </a:r>
            <a:endParaRPr lang="en-CH"/>
          </a:p>
        </p:txBody>
      </p:sp>
      <p:sp>
        <p:nvSpPr>
          <p:cNvPr id="6" name="TextBox 5">
            <a:extLst>
              <a:ext uri="{FF2B5EF4-FFF2-40B4-BE49-F238E27FC236}">
                <a16:creationId xmlns:a16="http://schemas.microsoft.com/office/drawing/2014/main" id="{004B0253-596D-DF4B-D38C-24F687444D73}"/>
              </a:ext>
            </a:extLst>
          </p:cNvPr>
          <p:cNvSpPr txBox="1"/>
          <p:nvPr/>
        </p:nvSpPr>
        <p:spPr>
          <a:xfrm>
            <a:off x="2688167" y="6212418"/>
            <a:ext cx="8928100" cy="336549"/>
          </a:xfrm>
          <a:prstGeom prst="rect">
            <a:avLst/>
          </a:prstGeom>
          <a:noFill/>
        </p:spPr>
        <p:txBody>
          <a:bodyPr wrap="square" lIns="0" tIns="0" rIns="0" bIns="0" rtlCol="0">
            <a:noAutofit/>
          </a:bodyPr>
          <a:lstStyle/>
          <a:p>
            <a:pPr algn="r"/>
            <a:endParaRPr lang="en-GB" sz="933">
              <a:highlight>
                <a:srgbClr val="FFFF00"/>
              </a:highlight>
            </a:endParaRPr>
          </a:p>
        </p:txBody>
      </p:sp>
      <p:graphicFrame>
        <p:nvGraphicFramePr>
          <p:cNvPr id="8" name="Table 6">
            <a:extLst>
              <a:ext uri="{FF2B5EF4-FFF2-40B4-BE49-F238E27FC236}">
                <a16:creationId xmlns:a16="http://schemas.microsoft.com/office/drawing/2014/main" id="{0EC190F5-C79F-AF1C-A355-D9A8E4536F77}"/>
              </a:ext>
            </a:extLst>
          </p:cNvPr>
          <p:cNvGraphicFramePr>
            <a:graphicFrameLocks noGrp="1"/>
          </p:cNvGraphicFramePr>
          <p:nvPr>
            <p:extLst>
              <p:ext uri="{D42A27DB-BD31-4B8C-83A1-F6EECF244321}">
                <p14:modId xmlns:p14="http://schemas.microsoft.com/office/powerpoint/2010/main" val="1915339045"/>
              </p:ext>
            </p:extLst>
          </p:nvPr>
        </p:nvGraphicFramePr>
        <p:xfrm>
          <a:off x="7776633" y="1287082"/>
          <a:ext cx="4176185" cy="3523681"/>
        </p:xfrm>
        <a:graphic>
          <a:graphicData uri="http://schemas.openxmlformats.org/drawingml/2006/table">
            <a:tbl>
              <a:tblPr firstRow="1" bandRow="1">
                <a:tableStyleId>{B301B821-A1FF-4177-AEE7-76D212191A09}</a:tableStyleId>
              </a:tblPr>
              <a:tblGrid>
                <a:gridCol w="1751849">
                  <a:extLst>
                    <a:ext uri="{9D8B030D-6E8A-4147-A177-3AD203B41FA5}">
                      <a16:colId xmlns:a16="http://schemas.microsoft.com/office/drawing/2014/main" val="2144465674"/>
                    </a:ext>
                  </a:extLst>
                </a:gridCol>
                <a:gridCol w="1212168">
                  <a:extLst>
                    <a:ext uri="{9D8B030D-6E8A-4147-A177-3AD203B41FA5}">
                      <a16:colId xmlns:a16="http://schemas.microsoft.com/office/drawing/2014/main" val="387504489"/>
                    </a:ext>
                  </a:extLst>
                </a:gridCol>
                <a:gridCol w="1212168">
                  <a:extLst>
                    <a:ext uri="{9D8B030D-6E8A-4147-A177-3AD203B41FA5}">
                      <a16:colId xmlns:a16="http://schemas.microsoft.com/office/drawing/2014/main" val="1356405454"/>
                    </a:ext>
                  </a:extLst>
                </a:gridCol>
              </a:tblGrid>
              <a:tr h="812609">
                <a:tc>
                  <a:txBody>
                    <a:bodyPr/>
                    <a:lstStyle/>
                    <a:p>
                      <a:r>
                        <a:rPr lang="en-GB" sz="1500">
                          <a:solidFill>
                            <a:schemeClr val="tx1"/>
                          </a:solidFill>
                          <a:latin typeface="Arial" panose="020B0604020202020204" pitchFamily="34" charset="0"/>
                          <a:cs typeface="Arial" panose="020B0604020202020204" pitchFamily="34" charset="0"/>
                        </a:rPr>
                        <a:t>Site(s) of distant recurrence*</a:t>
                      </a:r>
                      <a:endParaRPr lang="en-GB" sz="1500" baseline="3000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GB" sz="1300">
                          <a:solidFill>
                            <a:schemeClr val="bg1"/>
                          </a:solidFill>
                          <a:latin typeface="Arial" panose="020B0604020202020204" pitchFamily="34" charset="0"/>
                          <a:cs typeface="Arial" panose="020B0604020202020204" pitchFamily="34" charset="0"/>
                        </a:rPr>
                        <a:t>Alectinib </a:t>
                      </a:r>
                    </a:p>
                    <a:p>
                      <a:pPr algn="ctr"/>
                      <a:r>
                        <a:rPr lang="en-GB" sz="1300">
                          <a:solidFill>
                            <a:schemeClr val="bg1"/>
                          </a:solidFill>
                          <a:latin typeface="Arial" panose="020B0604020202020204" pitchFamily="34" charset="0"/>
                          <a:cs typeface="Arial" panose="020B0604020202020204" pitchFamily="34" charset="0"/>
                        </a:rPr>
                        <a:t>(n=130)</a:t>
                      </a:r>
                    </a:p>
                  </a:txBody>
                  <a:tcPr marL="0" marR="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GB" sz="1300">
                          <a:solidFill>
                            <a:schemeClr val="bg1"/>
                          </a:solidFill>
                          <a:latin typeface="Arial" panose="020B0604020202020204" pitchFamily="34" charset="0"/>
                          <a:cs typeface="Arial" panose="020B0604020202020204" pitchFamily="34" charset="0"/>
                        </a:rPr>
                        <a:t>Chemotherapy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a:solidFill>
                            <a:schemeClr val="bg1"/>
                          </a:solidFill>
                          <a:latin typeface="Arial" panose="020B0604020202020204" pitchFamily="34" charset="0"/>
                          <a:cs typeface="Arial" panose="020B0604020202020204" pitchFamily="34" charset="0"/>
                        </a:rPr>
                        <a:t>(n=127)</a:t>
                      </a:r>
                    </a:p>
                  </a:txBody>
                  <a:tcPr marL="0" marR="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06025916"/>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Brain</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4</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14</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7799611"/>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Bone</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8</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8962459"/>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Adrenal gland</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3</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1177488"/>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Lymph node</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2</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4220644"/>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Kidney</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9449846"/>
                  </a:ext>
                </a:extLst>
              </a:tr>
              <a:tr h="387296">
                <a:tc>
                  <a:txBody>
                    <a:bodyPr/>
                    <a:lstStyle/>
                    <a:p>
                      <a:pPr marL="0" marR="64008" lvl="0" indent="0" algn="l"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Peritoneum</a:t>
                      </a:r>
                      <a:endParaRPr sz="15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9048978"/>
                  </a:ext>
                </a:extLst>
              </a:tr>
              <a:tr h="387296">
                <a:tc>
                  <a:txBody>
                    <a:bodyPr/>
                    <a:lstStyle/>
                    <a:p>
                      <a:pPr marL="0" marR="64008" lvl="0" indent="0" algn="l" rtl="0">
                        <a:lnSpc>
                          <a:spcPct val="100000"/>
                        </a:lnSpc>
                        <a:spcBef>
                          <a:spcPts val="0"/>
                        </a:spcBef>
                        <a:spcAft>
                          <a:spcPts val="0"/>
                        </a:spcAft>
                        <a:buNone/>
                      </a:pPr>
                      <a:r>
                        <a:rPr lang="en-GB" sz="1500">
                          <a:latin typeface="Arial" panose="020B0604020202020204" pitchFamily="34" charset="0"/>
                          <a:cs typeface="Arial" panose="020B0604020202020204" pitchFamily="34" charset="0"/>
                          <a:sym typeface="Roche Sans"/>
                        </a:rPr>
                        <a:t>Other</a:t>
                      </a:r>
                      <a:endParaRPr sz="1500" baseline="30000">
                        <a:latin typeface="Arial" panose="020B0604020202020204" pitchFamily="34" charset="0"/>
                        <a:ea typeface="Roche Sans"/>
                        <a:cs typeface="Arial" panose="020B0604020202020204" pitchFamily="34" charset="0"/>
                        <a:sym typeface="Roche Sans"/>
                      </a:endParaRPr>
                    </a:p>
                  </a:txBody>
                  <a:tcPr marL="365733" marR="12700" marT="1270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1</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63500" marR="63500" lvl="0" indent="0" algn="ctr" rtl="0">
                        <a:lnSpc>
                          <a:spcPct val="100000"/>
                        </a:lnSpc>
                        <a:spcBef>
                          <a:spcPts val="0"/>
                        </a:spcBef>
                        <a:spcAft>
                          <a:spcPts val="0"/>
                        </a:spcAft>
                        <a:buNone/>
                      </a:pPr>
                      <a:r>
                        <a:rPr lang="en" sz="1500">
                          <a:latin typeface="Arial" panose="020B0604020202020204" pitchFamily="34" charset="0"/>
                          <a:cs typeface="Arial" panose="020B0604020202020204" pitchFamily="34" charset="0"/>
                          <a:sym typeface="Roche Sans"/>
                        </a:rPr>
                        <a:t>0</a:t>
                      </a:r>
                      <a:endParaRPr sz="1500" i="0" u="none" strike="noStrike" cap="none">
                        <a:solidFill>
                          <a:srgbClr val="000000"/>
                        </a:solidFill>
                        <a:latin typeface="Arial" panose="020B0604020202020204" pitchFamily="34" charset="0"/>
                        <a:ea typeface="Roche Sans"/>
                        <a:cs typeface="Arial" panose="020B0604020202020204" pitchFamily="34" charset="0"/>
                        <a:sym typeface="Roche Sans"/>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35032639"/>
                  </a:ext>
                </a:extLst>
              </a:tr>
            </a:tbl>
          </a:graphicData>
        </a:graphic>
      </p:graphicFrame>
      <p:graphicFrame>
        <p:nvGraphicFramePr>
          <p:cNvPr id="14" name="Chart 13">
            <a:extLst>
              <a:ext uri="{FF2B5EF4-FFF2-40B4-BE49-F238E27FC236}">
                <a16:creationId xmlns:a16="http://schemas.microsoft.com/office/drawing/2014/main" id="{624401FA-A7B9-E95B-0EE4-FAFEBBC4ED6B}"/>
              </a:ext>
            </a:extLst>
          </p:cNvPr>
          <p:cNvGraphicFramePr/>
          <p:nvPr>
            <p:extLst>
              <p:ext uri="{D42A27DB-BD31-4B8C-83A1-F6EECF244321}">
                <p14:modId xmlns:p14="http://schemas.microsoft.com/office/powerpoint/2010/main" val="3271470526"/>
              </p:ext>
            </p:extLst>
          </p:nvPr>
        </p:nvGraphicFramePr>
        <p:xfrm>
          <a:off x="609597" y="1066800"/>
          <a:ext cx="6522723" cy="48514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0689D85C-1D19-B0C4-EF5C-E5054EE0EE72}"/>
              </a:ext>
            </a:extLst>
          </p:cNvPr>
          <p:cNvSpPr txBox="1"/>
          <p:nvPr/>
        </p:nvSpPr>
        <p:spPr>
          <a:xfrm>
            <a:off x="2357482" y="5740400"/>
            <a:ext cx="1051891" cy="338554"/>
          </a:xfrm>
          <a:prstGeom prst="rect">
            <a:avLst/>
          </a:prstGeom>
          <a:noFill/>
        </p:spPr>
        <p:txBody>
          <a:bodyPr wrap="none" rtlCol="0">
            <a:spAutoFit/>
          </a:bodyPr>
          <a:lstStyle/>
          <a:p>
            <a:pPr algn="l"/>
            <a:r>
              <a:rPr lang="en-GB" sz="1600" b="1">
                <a:solidFill>
                  <a:srgbClr val="0B41CD"/>
                </a:solidFill>
                <a:latin typeface="Arial" panose="020B0604020202020204" pitchFamily="34" charset="0"/>
                <a:cs typeface="Arial" panose="020B0604020202020204" pitchFamily="34" charset="0"/>
              </a:rPr>
              <a:t>Alectinib</a:t>
            </a:r>
          </a:p>
        </p:txBody>
      </p:sp>
      <p:sp>
        <p:nvSpPr>
          <p:cNvPr id="16" name="TextBox 15">
            <a:extLst>
              <a:ext uri="{FF2B5EF4-FFF2-40B4-BE49-F238E27FC236}">
                <a16:creationId xmlns:a16="http://schemas.microsoft.com/office/drawing/2014/main" id="{79D89ABE-FC45-E2E5-462E-997C853BA895}"/>
              </a:ext>
            </a:extLst>
          </p:cNvPr>
          <p:cNvSpPr txBox="1"/>
          <p:nvPr/>
        </p:nvSpPr>
        <p:spPr>
          <a:xfrm>
            <a:off x="4889500" y="5740400"/>
            <a:ext cx="1686680" cy="338554"/>
          </a:xfrm>
          <a:prstGeom prst="rect">
            <a:avLst/>
          </a:prstGeom>
          <a:noFill/>
        </p:spPr>
        <p:txBody>
          <a:bodyPr wrap="none" rtlCol="0">
            <a:spAutoFit/>
          </a:bodyPr>
          <a:lstStyle/>
          <a:p>
            <a:pPr algn="l"/>
            <a:r>
              <a:rPr lang="en-GB" sz="1600" b="1">
                <a:solidFill>
                  <a:srgbClr val="AE2C2C"/>
                </a:solidFill>
                <a:latin typeface="Arial" panose="020B0604020202020204" pitchFamily="34" charset="0"/>
                <a:cs typeface="Arial" panose="020B0604020202020204" pitchFamily="34" charset="0"/>
              </a:rPr>
              <a:t>Chemotherapy</a:t>
            </a:r>
            <a:r>
              <a:rPr lang="en-GB" sz="1400" b="1" baseline="30000">
                <a:solidFill>
                  <a:srgbClr val="AE2C2C"/>
                </a:solidFill>
                <a:latin typeface="Arial" panose="020B0604020202020204" pitchFamily="34" charset="0"/>
                <a:cs typeface="Arial" panose="020B0604020202020204" pitchFamily="34" charset="0"/>
              </a:rPr>
              <a:t>†</a:t>
            </a:r>
            <a:endParaRPr lang="en-GB" sz="1600" b="1" baseline="30000">
              <a:solidFill>
                <a:srgbClr val="AE2C2C"/>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68155FA-65D6-1B20-C035-5E755DAA9B45}"/>
              </a:ext>
            </a:extLst>
          </p:cNvPr>
          <p:cNvCxnSpPr>
            <a:cxnSpLocks/>
          </p:cNvCxnSpPr>
          <p:nvPr/>
        </p:nvCxnSpPr>
        <p:spPr>
          <a:xfrm>
            <a:off x="1747520" y="5715000"/>
            <a:ext cx="512716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26BB28-4E51-E453-69D9-00CC3615C768}"/>
              </a:ext>
            </a:extLst>
          </p:cNvPr>
          <p:cNvSpPr txBox="1"/>
          <p:nvPr/>
        </p:nvSpPr>
        <p:spPr>
          <a:xfrm>
            <a:off x="4762136" y="5056638"/>
            <a:ext cx="1701800" cy="502573"/>
          </a:xfrm>
          <a:prstGeom prst="rect">
            <a:avLst/>
          </a:prstGeom>
          <a:noFill/>
        </p:spPr>
        <p:txBody>
          <a:bodyPr wrap="square" rtlCol="0">
            <a:spAutoFit/>
          </a:bodyPr>
          <a:lstStyle/>
          <a:p>
            <a:pPr algn="ctr"/>
            <a:r>
              <a:rPr lang="en-GB" sz="1333" b="1">
                <a:solidFill>
                  <a:schemeClr val="bg1"/>
                </a:solidFill>
              </a:rPr>
              <a:t>Local/regional  (n=22)</a:t>
            </a:r>
          </a:p>
        </p:txBody>
      </p:sp>
      <p:sp>
        <p:nvSpPr>
          <p:cNvPr id="21" name="TextBox 20">
            <a:extLst>
              <a:ext uri="{FF2B5EF4-FFF2-40B4-BE49-F238E27FC236}">
                <a16:creationId xmlns:a16="http://schemas.microsoft.com/office/drawing/2014/main" id="{88271FA7-3824-55BC-1BB4-DE33336AF345}"/>
              </a:ext>
            </a:extLst>
          </p:cNvPr>
          <p:cNvSpPr txBox="1"/>
          <p:nvPr/>
        </p:nvSpPr>
        <p:spPr>
          <a:xfrm>
            <a:off x="1977933" y="5416107"/>
            <a:ext cx="1701800" cy="256545"/>
          </a:xfrm>
          <a:prstGeom prst="rect">
            <a:avLst/>
          </a:prstGeom>
          <a:noFill/>
        </p:spPr>
        <p:txBody>
          <a:bodyPr wrap="square" rtlCol="0">
            <a:spAutoFit/>
          </a:bodyPr>
          <a:lstStyle/>
          <a:p>
            <a:pPr algn="ctr"/>
            <a:r>
              <a:rPr lang="en-GB" sz="1067" b="1">
                <a:solidFill>
                  <a:schemeClr val="bg1"/>
                </a:solidFill>
              </a:rPr>
              <a:t>Local/regional (n=9)</a:t>
            </a:r>
          </a:p>
        </p:txBody>
      </p:sp>
      <p:sp>
        <p:nvSpPr>
          <p:cNvPr id="22" name="TextBox 21">
            <a:extLst>
              <a:ext uri="{FF2B5EF4-FFF2-40B4-BE49-F238E27FC236}">
                <a16:creationId xmlns:a16="http://schemas.microsoft.com/office/drawing/2014/main" id="{36CE7AEF-DB18-B9F6-3EAD-616FE9255C35}"/>
              </a:ext>
            </a:extLst>
          </p:cNvPr>
          <p:cNvSpPr txBox="1"/>
          <p:nvPr/>
        </p:nvSpPr>
        <p:spPr>
          <a:xfrm>
            <a:off x="4785361" y="4267161"/>
            <a:ext cx="1701800" cy="502573"/>
          </a:xfrm>
          <a:prstGeom prst="rect">
            <a:avLst/>
          </a:prstGeom>
          <a:noFill/>
        </p:spPr>
        <p:txBody>
          <a:bodyPr wrap="square" rtlCol="0">
            <a:spAutoFit/>
          </a:bodyPr>
          <a:lstStyle/>
          <a:p>
            <a:pPr algn="ctr"/>
            <a:r>
              <a:rPr lang="en-GB" sz="1333" b="1">
                <a:solidFill>
                  <a:schemeClr val="bg1"/>
                </a:solidFill>
              </a:rPr>
              <a:t>Distant</a:t>
            </a:r>
          </a:p>
          <a:p>
            <a:pPr algn="ctr"/>
            <a:r>
              <a:rPr lang="en-GB" sz="1333" b="1">
                <a:solidFill>
                  <a:schemeClr val="bg1"/>
                </a:solidFill>
              </a:rPr>
              <a:t>(n=22)</a:t>
            </a:r>
          </a:p>
        </p:txBody>
      </p:sp>
      <p:sp>
        <p:nvSpPr>
          <p:cNvPr id="23" name="TextBox 22">
            <a:extLst>
              <a:ext uri="{FF2B5EF4-FFF2-40B4-BE49-F238E27FC236}">
                <a16:creationId xmlns:a16="http://schemas.microsoft.com/office/drawing/2014/main" id="{79DE3DFA-A726-1DAC-29B5-A9AB902C22A7}"/>
              </a:ext>
            </a:extLst>
          </p:cNvPr>
          <p:cNvSpPr txBox="1"/>
          <p:nvPr/>
        </p:nvSpPr>
        <p:spPr>
          <a:xfrm>
            <a:off x="6192944" y="3919513"/>
            <a:ext cx="1782656" cy="461665"/>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solidFill>
                  <a:srgbClr val="0070C0"/>
                </a:solidFill>
              </a:defRPr>
            </a:lvl1pPr>
          </a:lstStyle>
          <a:p>
            <a:r>
              <a:rPr lang="en-GB" sz="1200">
                <a:latin typeface="Arial" panose="020B0604020202020204" pitchFamily="34" charset="0"/>
                <a:cs typeface="Arial" panose="020B0604020202020204" pitchFamily="34" charset="0"/>
              </a:rPr>
              <a:t>Local/regional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 distant (n=5)</a:t>
            </a:r>
          </a:p>
        </p:txBody>
      </p:sp>
      <p:sp>
        <p:nvSpPr>
          <p:cNvPr id="25" name="TextBox 24">
            <a:extLst>
              <a:ext uri="{FF2B5EF4-FFF2-40B4-BE49-F238E27FC236}">
                <a16:creationId xmlns:a16="http://schemas.microsoft.com/office/drawing/2014/main" id="{6505BB89-A444-9BDD-EBBC-F9D19E2C297D}"/>
              </a:ext>
            </a:extLst>
          </p:cNvPr>
          <p:cNvSpPr txBox="1"/>
          <p:nvPr/>
        </p:nvSpPr>
        <p:spPr>
          <a:xfrm>
            <a:off x="4790864" y="1371520"/>
            <a:ext cx="1701800" cy="707694"/>
          </a:xfrm>
          <a:prstGeom prst="rect">
            <a:avLst/>
          </a:prstGeom>
          <a:noFill/>
        </p:spPr>
        <p:txBody>
          <a:bodyPr wrap="square" rtlCol="0">
            <a:spAutoFit/>
          </a:bodyPr>
          <a:lstStyle/>
          <a:p>
            <a:pPr algn="ctr"/>
            <a:r>
              <a:rPr lang="en-GB" sz="1333" b="1">
                <a:latin typeface="Arial" panose="020B0604020202020204" pitchFamily="34" charset="0"/>
                <a:cs typeface="Arial" panose="020B0604020202020204" pitchFamily="34" charset="0"/>
              </a:rPr>
              <a:t>No disease recurrence </a:t>
            </a:r>
            <a:br>
              <a:rPr lang="en-GB" sz="1333" b="1">
                <a:latin typeface="Arial" panose="020B0604020202020204" pitchFamily="34" charset="0"/>
                <a:cs typeface="Arial" panose="020B0604020202020204" pitchFamily="34" charset="0"/>
              </a:rPr>
            </a:br>
            <a:r>
              <a:rPr lang="en-GB" sz="1333" b="1">
                <a:latin typeface="Arial" panose="020B0604020202020204" pitchFamily="34" charset="0"/>
                <a:cs typeface="Arial" panose="020B0604020202020204" pitchFamily="34" charset="0"/>
              </a:rPr>
              <a:t>(n=77)</a:t>
            </a:r>
            <a:endParaRPr lang="en-GB" sz="1333" b="1" baseline="300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467B3C2-6AF5-FA4F-F3A1-CFF21034E435}"/>
              </a:ext>
            </a:extLst>
          </p:cNvPr>
          <p:cNvSpPr txBox="1"/>
          <p:nvPr/>
        </p:nvSpPr>
        <p:spPr>
          <a:xfrm>
            <a:off x="3640244" y="4148958"/>
            <a:ext cx="1280583" cy="646331"/>
          </a:xfrm>
          <a:prstGeom prst="rect">
            <a:avLst/>
          </a:prstGeom>
          <a:noFill/>
        </p:spPr>
        <p:txBody>
          <a:bodyPr wrap="square" rtlCol="0">
            <a:spAutoFit/>
          </a:bodyPr>
          <a:lstStyle/>
          <a:p>
            <a:pPr algn="ctr"/>
            <a:r>
              <a:rPr lang="en-GB" sz="1200">
                <a:solidFill>
                  <a:srgbClr val="6E1E50"/>
                </a:solidFill>
                <a:latin typeface="Arial" panose="020B0604020202020204" pitchFamily="34" charset="0"/>
                <a:cs typeface="Arial" panose="020B0604020202020204" pitchFamily="34" charset="0"/>
              </a:rPr>
              <a:t>New primary lung cancer (n=1)</a:t>
            </a:r>
          </a:p>
        </p:txBody>
      </p:sp>
      <p:cxnSp>
        <p:nvCxnSpPr>
          <p:cNvPr id="28" name="Straight Connector 27">
            <a:extLst>
              <a:ext uri="{FF2B5EF4-FFF2-40B4-BE49-F238E27FC236}">
                <a16:creationId xmlns:a16="http://schemas.microsoft.com/office/drawing/2014/main" id="{26906833-0E5D-C963-CCC5-CFDC7C023303}"/>
              </a:ext>
            </a:extLst>
          </p:cNvPr>
          <p:cNvCxnSpPr>
            <a:cxnSpLocks/>
          </p:cNvCxnSpPr>
          <p:nvPr/>
        </p:nvCxnSpPr>
        <p:spPr>
          <a:xfrm flipH="1">
            <a:off x="3484880" y="4643120"/>
            <a:ext cx="558800" cy="568960"/>
          </a:xfrm>
          <a:prstGeom prst="line">
            <a:avLst/>
          </a:prstGeom>
          <a:ln>
            <a:solidFill>
              <a:srgbClr val="6E1E5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7488AF-0F6C-474C-EAAF-6A98606D7987}"/>
              </a:ext>
            </a:extLst>
          </p:cNvPr>
          <p:cNvSpPr txBox="1"/>
          <p:nvPr/>
        </p:nvSpPr>
        <p:spPr>
          <a:xfrm>
            <a:off x="3532049" y="5018249"/>
            <a:ext cx="1270001" cy="461665"/>
          </a:xfrm>
          <a:prstGeom prst="rect">
            <a:avLst/>
          </a:prstGeom>
          <a:noFill/>
        </p:spPr>
        <p:txBody>
          <a:bodyPr wrap="square" rtlCol="0">
            <a:spAutoFit/>
          </a:bodyPr>
          <a:lstStyle/>
          <a:p>
            <a:pPr algn="ctr"/>
            <a:r>
              <a:rPr lang="en-GB" sz="1200">
                <a:solidFill>
                  <a:srgbClr val="0070C0"/>
                </a:solidFill>
                <a:latin typeface="Arial" panose="020B0604020202020204" pitchFamily="34" charset="0"/>
                <a:cs typeface="Arial" panose="020B0604020202020204" pitchFamily="34" charset="0"/>
              </a:rPr>
              <a:t>Local/regional + distant (n=2)</a:t>
            </a:r>
          </a:p>
        </p:txBody>
      </p:sp>
      <p:cxnSp>
        <p:nvCxnSpPr>
          <p:cNvPr id="39" name="Straight Connector 38">
            <a:extLst>
              <a:ext uri="{FF2B5EF4-FFF2-40B4-BE49-F238E27FC236}">
                <a16:creationId xmlns:a16="http://schemas.microsoft.com/office/drawing/2014/main" id="{E1DB92CC-C71C-E946-4FE8-2CB92D1B2781}"/>
              </a:ext>
            </a:extLst>
          </p:cNvPr>
          <p:cNvCxnSpPr>
            <a:cxnSpLocks/>
          </p:cNvCxnSpPr>
          <p:nvPr/>
        </p:nvCxnSpPr>
        <p:spPr>
          <a:xfrm flipH="1">
            <a:off x="3586795" y="5315011"/>
            <a:ext cx="8967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B49B8D72-AE4F-36EA-6C00-C2F1D64A7E85}"/>
              </a:ext>
            </a:extLst>
          </p:cNvPr>
          <p:cNvSpPr/>
          <p:nvPr/>
        </p:nvSpPr>
        <p:spPr>
          <a:xfrm>
            <a:off x="7776633" y="2111031"/>
            <a:ext cx="4176184" cy="390888"/>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Box 10">
            <a:extLst>
              <a:ext uri="{FF2B5EF4-FFF2-40B4-BE49-F238E27FC236}">
                <a16:creationId xmlns:a16="http://schemas.microsoft.com/office/drawing/2014/main" id="{1319ECAA-D1FE-FEA9-93C7-2BBCCE01248F}"/>
              </a:ext>
            </a:extLst>
          </p:cNvPr>
          <p:cNvSpPr txBox="1"/>
          <p:nvPr/>
        </p:nvSpPr>
        <p:spPr>
          <a:xfrm>
            <a:off x="1948240" y="1371520"/>
            <a:ext cx="1701800" cy="707694"/>
          </a:xfrm>
          <a:prstGeom prst="rect">
            <a:avLst/>
          </a:prstGeom>
          <a:noFill/>
        </p:spPr>
        <p:txBody>
          <a:bodyPr wrap="square" rtlCol="0">
            <a:spAutoFit/>
          </a:bodyPr>
          <a:lstStyle/>
          <a:p>
            <a:pPr algn="ctr"/>
            <a:r>
              <a:rPr lang="en-GB" sz="1333" b="1">
                <a:latin typeface="Arial" panose="020B0604020202020204" pitchFamily="34" charset="0"/>
                <a:cs typeface="Arial" panose="020B0604020202020204" pitchFamily="34" charset="0"/>
              </a:rPr>
              <a:t>No disease recurrence </a:t>
            </a:r>
            <a:br>
              <a:rPr lang="en-GB" sz="1333" b="1">
                <a:latin typeface="Arial" panose="020B0604020202020204" pitchFamily="34" charset="0"/>
                <a:cs typeface="Arial" panose="020B0604020202020204" pitchFamily="34" charset="0"/>
              </a:rPr>
            </a:br>
            <a:r>
              <a:rPr lang="en-GB" sz="1333" b="1">
                <a:latin typeface="Arial" panose="020B0604020202020204" pitchFamily="34" charset="0"/>
                <a:cs typeface="Arial" panose="020B0604020202020204" pitchFamily="34" charset="0"/>
              </a:rPr>
              <a:t>(n=115)</a:t>
            </a:r>
          </a:p>
        </p:txBody>
      </p:sp>
      <p:cxnSp>
        <p:nvCxnSpPr>
          <p:cNvPr id="12" name="Straight Connector 11">
            <a:extLst>
              <a:ext uri="{FF2B5EF4-FFF2-40B4-BE49-F238E27FC236}">
                <a16:creationId xmlns:a16="http://schemas.microsoft.com/office/drawing/2014/main" id="{7D1BB72F-D1B3-B592-72DB-1743F52D6052}"/>
              </a:ext>
            </a:extLst>
          </p:cNvPr>
          <p:cNvCxnSpPr>
            <a:cxnSpLocks/>
          </p:cNvCxnSpPr>
          <p:nvPr/>
        </p:nvCxnSpPr>
        <p:spPr>
          <a:xfrm flipH="1">
            <a:off x="6331448" y="4073313"/>
            <a:ext cx="21159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DF47A0B-0763-7029-B7EB-6AA397740CD7}"/>
              </a:ext>
            </a:extLst>
          </p:cNvPr>
          <p:cNvSpPr txBox="1"/>
          <p:nvPr/>
        </p:nvSpPr>
        <p:spPr>
          <a:xfrm>
            <a:off x="3641575" y="5416009"/>
            <a:ext cx="1140883" cy="276999"/>
          </a:xfrm>
          <a:prstGeom prst="rect">
            <a:avLst/>
          </a:prstGeom>
          <a:noFill/>
        </p:spPr>
        <p:txBody>
          <a:bodyPr wrap="square" rtlCol="0">
            <a:spAutoFit/>
          </a:bodyPr>
          <a:lstStyle/>
          <a:p>
            <a:pPr algn="ctr"/>
            <a:r>
              <a:rPr lang="en-GB" sz="1200">
                <a:solidFill>
                  <a:srgbClr val="002060"/>
                </a:solidFill>
                <a:latin typeface="Arial" panose="020B0604020202020204" pitchFamily="34" charset="0"/>
                <a:cs typeface="Arial" panose="020B0604020202020204" pitchFamily="34" charset="0"/>
              </a:rPr>
              <a:t>Distant (n=3)</a:t>
            </a:r>
          </a:p>
        </p:txBody>
      </p:sp>
      <p:cxnSp>
        <p:nvCxnSpPr>
          <p:cNvPr id="27" name="Straight Connector 26">
            <a:extLst>
              <a:ext uri="{FF2B5EF4-FFF2-40B4-BE49-F238E27FC236}">
                <a16:creationId xmlns:a16="http://schemas.microsoft.com/office/drawing/2014/main" id="{9F782DD1-F81C-338E-C4DF-DD2A314248A8}"/>
              </a:ext>
            </a:extLst>
          </p:cNvPr>
          <p:cNvCxnSpPr>
            <a:cxnSpLocks/>
          </p:cNvCxnSpPr>
          <p:nvPr/>
        </p:nvCxnSpPr>
        <p:spPr>
          <a:xfrm flipH="1" flipV="1">
            <a:off x="3617682" y="5408750"/>
            <a:ext cx="172720" cy="1320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BE5725-311F-0D5D-7851-24D50CBB0E9B}"/>
              </a:ext>
            </a:extLst>
          </p:cNvPr>
          <p:cNvSpPr txBox="1"/>
          <p:nvPr/>
        </p:nvSpPr>
        <p:spPr>
          <a:xfrm>
            <a:off x="1344097" y="6205104"/>
            <a:ext cx="9974701" cy="666593"/>
          </a:xfrm>
          <a:prstGeom prst="rect">
            <a:avLst/>
          </a:prstGeom>
          <a:noFill/>
        </p:spPr>
        <p:txBody>
          <a:bodyPr wrap="square" rtlCol="0">
            <a:spAutoFit/>
          </a:bodyPr>
          <a:lstStyle/>
          <a:p>
            <a:pPr marR="40639">
              <a:buClr>
                <a:srgbClr val="000000"/>
              </a:buClr>
              <a:buSzPts val="700"/>
              <a:defRPr/>
            </a:pPr>
            <a:r>
              <a:rPr lang="en-GB" sz="933">
                <a:latin typeface="Arial" panose="020B0604020202020204" pitchFamily="34" charset="0"/>
                <a:cs typeface="Arial" panose="020B0604020202020204" pitchFamily="34" charset="0"/>
              </a:rPr>
              <a:t>Data cut-off: 26 June 2023.</a:t>
            </a:r>
            <a:br>
              <a:rPr lang="en-GB" sz="933">
                <a:latin typeface="Arial" panose="020B0604020202020204" pitchFamily="34" charset="0"/>
                <a:cs typeface="Arial" panose="020B0604020202020204" pitchFamily="34" charset="0"/>
              </a:rPr>
            </a:br>
            <a:r>
              <a:rPr lang="en-GB" sz="933">
                <a:latin typeface="Arial" panose="020B0604020202020204" pitchFamily="34" charset="0"/>
                <a:cs typeface="Arial" panose="020B0604020202020204" pitchFamily="34" charset="0"/>
              </a:rPr>
              <a:t>*At disease assessment where first recurrence detected; patients may have multiple sites of disease recurrence counted. </a:t>
            </a:r>
            <a:r>
              <a:rPr lang="en-GB" sz="933" baseline="30000">
                <a:latin typeface="Arial" panose="020B0604020202020204" pitchFamily="34" charset="0"/>
                <a:cs typeface="Arial" panose="020B0604020202020204" pitchFamily="34" charset="0"/>
              </a:rPr>
              <a:t>†</a:t>
            </a:r>
            <a:r>
              <a:rPr lang="en-GB" sz="933">
                <a:latin typeface="Arial" panose="020B0604020202020204" pitchFamily="34" charset="0"/>
                <a:cs typeface="Arial" panose="020B0604020202020204" pitchFamily="34" charset="0"/>
              </a:rPr>
              <a:t>One patient died without a recurrence event reported.</a:t>
            </a:r>
            <a:br>
              <a:rPr lang="en-GB" sz="933">
                <a:latin typeface="Arial" panose="020B0604020202020204" pitchFamily="34" charset="0"/>
                <a:cs typeface="Arial" panose="020B0604020202020204" pitchFamily="34" charset="0"/>
              </a:rPr>
            </a:br>
            <a:r>
              <a:rPr lang="en-GB" sz="933">
                <a:latin typeface="Arial" panose="020B0604020202020204" pitchFamily="34" charset="0"/>
                <a:cs typeface="Arial" panose="020B0604020202020204" pitchFamily="34" charset="0"/>
              </a:rPr>
              <a:t>ITT, intent to treat.</a:t>
            </a:r>
            <a:b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br>
            <a: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Wu YL, et al. </a:t>
            </a:r>
            <a:r>
              <a:rPr kumimoji="0" lang="en-US" sz="933" b="0" i="1"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N Engl J Med</a:t>
            </a:r>
            <a:r>
              <a:rPr kumimoji="0" lang="en-US" sz="933" b="0" i="0" u="none" strike="noStrike" kern="1200" cap="none" spc="0" normalizeH="0" baseline="0" noProof="0">
                <a:ln>
                  <a:noFill/>
                </a:ln>
                <a:effectLst/>
                <a:uLnTx/>
                <a:uFillTx/>
                <a:latin typeface="Arial" panose="020B0604020202020204" pitchFamily="34" charset="0"/>
                <a:ea typeface="Arial"/>
                <a:cs typeface="Arial" panose="020B0604020202020204" pitchFamily="34" charset="0"/>
                <a:sym typeface="Arial"/>
              </a:rPr>
              <a:t>. 2024;390(14):1265-1276.</a:t>
            </a:r>
          </a:p>
        </p:txBody>
      </p:sp>
    </p:spTree>
    <p:extLst>
      <p:ext uri="{BB962C8B-B14F-4D97-AF65-F5344CB8AC3E}">
        <p14:creationId xmlns:p14="http://schemas.microsoft.com/office/powerpoint/2010/main" val="2612630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aphicFrame>
        <p:nvGraphicFramePr>
          <p:cNvPr id="1127" name="Google Shape;1127;p37"/>
          <p:cNvGraphicFramePr/>
          <p:nvPr>
            <p:extLst>
              <p:ext uri="{D42A27DB-BD31-4B8C-83A1-F6EECF244321}">
                <p14:modId xmlns:p14="http://schemas.microsoft.com/office/powerpoint/2010/main" val="1121830025"/>
              </p:ext>
            </p:extLst>
          </p:nvPr>
        </p:nvGraphicFramePr>
        <p:xfrm>
          <a:off x="603250" y="1480974"/>
          <a:ext cx="10985499" cy="3896051"/>
        </p:xfrm>
        <a:graphic>
          <a:graphicData uri="http://schemas.openxmlformats.org/drawingml/2006/table">
            <a:tbl>
              <a:tblPr firstRow="1" bandRow="1">
                <a:tableStyleId>{B301B821-A1FF-4177-AEE7-76D212191A09}</a:tableStyleId>
              </a:tblPr>
              <a:tblGrid>
                <a:gridCol w="4761233">
                  <a:extLst>
                    <a:ext uri="{9D8B030D-6E8A-4147-A177-3AD203B41FA5}">
                      <a16:colId xmlns:a16="http://schemas.microsoft.com/office/drawing/2014/main" val="20000"/>
                    </a:ext>
                  </a:extLst>
                </a:gridCol>
                <a:gridCol w="3112133">
                  <a:extLst>
                    <a:ext uri="{9D8B030D-6E8A-4147-A177-3AD203B41FA5}">
                      <a16:colId xmlns:a16="http://schemas.microsoft.com/office/drawing/2014/main" val="20001"/>
                    </a:ext>
                  </a:extLst>
                </a:gridCol>
                <a:gridCol w="3112133">
                  <a:extLst>
                    <a:ext uri="{9D8B030D-6E8A-4147-A177-3AD203B41FA5}">
                      <a16:colId xmlns:a16="http://schemas.microsoft.com/office/drawing/2014/main" val="20002"/>
                    </a:ext>
                  </a:extLst>
                </a:gridCol>
              </a:tblGrid>
              <a:tr h="548653">
                <a:tc>
                  <a:txBody>
                    <a:bodyPr/>
                    <a:lstStyle/>
                    <a:p>
                      <a:pPr marL="0" marR="0" lvl="0" indent="0" algn="l" rtl="0">
                        <a:lnSpc>
                          <a:spcPct val="100000"/>
                        </a:lnSpc>
                        <a:spcBef>
                          <a:spcPts val="0"/>
                        </a:spcBef>
                        <a:spcAft>
                          <a:spcPts val="0"/>
                        </a:spcAft>
                        <a:buClr>
                          <a:srgbClr val="000000"/>
                        </a:buClr>
                        <a:buSzPts val="1050"/>
                        <a:buFont typeface="Arial"/>
                        <a:buNone/>
                      </a:pPr>
                      <a:endParaRPr sz="1400" u="none" strike="noStrike" cap="none">
                        <a:solidFill>
                          <a:schemeClr val="dk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Alectinib </a:t>
                      </a:r>
                      <a:endParaRPr sz="1900" u="none" strike="noStrike" cap="none">
                        <a:solidFill>
                          <a:schemeClr val="lt1"/>
                        </a:solidFill>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(n=128)</a:t>
                      </a:r>
                      <a:endParaRPr sz="1900" u="none" strike="noStrike" cap="none">
                        <a:solidFill>
                          <a:schemeClr val="lt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Chemotherapy </a:t>
                      </a:r>
                      <a:endParaRPr sz="1900" u="none" strike="noStrike" cap="none">
                        <a:solidFill>
                          <a:schemeClr val="lt1"/>
                        </a:solidFill>
                        <a:latin typeface="Arial" panose="020B0604020202020204" pitchFamily="34" charset="0"/>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050"/>
                        <a:buFont typeface="Arial"/>
                        <a:buNone/>
                      </a:pPr>
                      <a:r>
                        <a:rPr lang="en-US" sz="1400" u="none" strike="noStrike" cap="none">
                          <a:solidFill>
                            <a:schemeClr val="lt1"/>
                          </a:solidFill>
                          <a:latin typeface="Arial" panose="020B0604020202020204" pitchFamily="34" charset="0"/>
                          <a:cs typeface="Arial" panose="020B0604020202020204" pitchFamily="34" charset="0"/>
                          <a:sym typeface="Arial"/>
                        </a:rPr>
                        <a:t>(n=120)</a:t>
                      </a:r>
                      <a:endParaRPr sz="1900" u="none" strike="noStrike" cap="none">
                        <a:solidFill>
                          <a:schemeClr val="lt1"/>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Median treatment duration</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23.9 months</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2.1 months</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Patients with any AEs, </a:t>
                      </a:r>
                      <a:r>
                        <a:rPr lang="en-US" sz="1500" b="1" u="none" strike="noStrike" cap="none">
                          <a:solidFill>
                            <a:srgbClr val="000000"/>
                          </a:solidFill>
                          <a:latin typeface="Arial" panose="020B0604020202020204" pitchFamily="34" charset="0"/>
                          <a:cs typeface="Arial" panose="020B0604020202020204" pitchFamily="34" charset="0"/>
                          <a:sym typeface="Arial"/>
                        </a:rPr>
                        <a:t>%</a:t>
                      </a:r>
                      <a:endParaRPr sz="1300" b="1"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98</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1" u="none" strike="noStrike" cap="none">
                          <a:solidFill>
                            <a:srgbClr val="000000"/>
                          </a:solidFill>
                          <a:latin typeface="Arial" panose="020B0604020202020204" pitchFamily="34" charset="0"/>
                          <a:cs typeface="Arial" panose="020B0604020202020204" pitchFamily="34" charset="0"/>
                          <a:sym typeface="Arial"/>
                        </a:rPr>
                        <a:t>93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Grade 3/4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30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31</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Grade 5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0</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Serious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13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8</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71933">
                <a:tc>
                  <a:txBody>
                    <a:bodyPr/>
                    <a:lstStyle/>
                    <a:p>
                      <a:pPr marL="266700" marR="0" lvl="0" indent="-84137"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Treatment-related serious AEs</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2</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7</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a:t>
                      </a:r>
                      <a:r>
                        <a:rPr lang="en-US" sz="1300" u="none" strike="noStrike" cap="none">
                          <a:solidFill>
                            <a:srgbClr val="000000"/>
                          </a:solidFill>
                          <a:latin typeface="Arial" panose="020B0604020202020204" pitchFamily="34" charset="0"/>
                          <a:cs typeface="Arial" panose="020B0604020202020204" pitchFamily="34" charset="0"/>
                          <a:sym typeface="Arial"/>
                        </a:rPr>
                        <a:t>dose reduction</a:t>
                      </a:r>
                      <a:endParaRPr sz="13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26</a:t>
                      </a:r>
                      <a:endParaRPr sz="1900" b="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10</a:t>
                      </a:r>
                      <a:endParaRPr sz="1900" b="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a:t>
                      </a:r>
                      <a:r>
                        <a:rPr lang="en-US" sz="1300" u="none" strike="noStrike" cap="none">
                          <a:solidFill>
                            <a:srgbClr val="000000"/>
                          </a:solidFill>
                          <a:latin typeface="Arial" panose="020B0604020202020204" pitchFamily="34" charset="0"/>
                          <a:cs typeface="Arial" panose="020B0604020202020204" pitchFamily="34" charset="0"/>
                          <a:sym typeface="Arial"/>
                        </a:rPr>
                        <a:t>dose interruption</a:t>
                      </a:r>
                      <a:endParaRPr sz="13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27</a:t>
                      </a:r>
                      <a:endParaRPr sz="190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b="0" u="none" strike="noStrike" cap="none">
                          <a:solidFill>
                            <a:srgbClr val="000000"/>
                          </a:solidFill>
                          <a:latin typeface="Arial" panose="020B0604020202020204" pitchFamily="34" charset="0"/>
                          <a:cs typeface="Arial" panose="020B0604020202020204" pitchFamily="34" charset="0"/>
                          <a:sym typeface="Arial"/>
                        </a:rPr>
                        <a:t>18</a:t>
                      </a:r>
                      <a:endParaRPr sz="1900" u="none" strike="noStrike" cap="none">
                        <a:solidFill>
                          <a:srgbClr val="000000"/>
                        </a:solidFill>
                        <a:latin typeface="Arial" panose="020B0604020202020204" pitchFamily="34" charset="0"/>
                        <a:ea typeface="Arial"/>
                        <a:cs typeface="Arial" panose="020B0604020202020204" pitchFamily="34" charset="0"/>
                        <a:sym typeface="Arial"/>
                      </a:endParaRPr>
                    </a:p>
                  </a:txBody>
                  <a:tcPr marL="127000" marR="1270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8"/>
                  </a:ext>
                </a:extLst>
              </a:tr>
              <a:tr h="371933">
                <a:tc>
                  <a:txBody>
                    <a:bodyPr/>
                    <a:lstStyle/>
                    <a:p>
                      <a:pPr marL="0" marR="0" lvl="0" indent="0" algn="l"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AEs leading to treatment withdrawal</a:t>
                      </a:r>
                      <a:endParaRPr sz="1900" u="none" strike="noStrike" cap="none">
                        <a:latin typeface="Arial" panose="020B0604020202020204" pitchFamily="34" charset="0"/>
                        <a:ea typeface="Arial"/>
                        <a:cs typeface="Arial" panose="020B0604020202020204" pitchFamily="34" charset="0"/>
                        <a:sym typeface="Arial"/>
                      </a:endParaRPr>
                    </a:p>
                  </a:txBody>
                  <a:tcPr marL="336000"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5</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300" u="none" strike="noStrike" cap="none">
                          <a:latin typeface="Arial" panose="020B0604020202020204" pitchFamily="34" charset="0"/>
                          <a:cs typeface="Arial" panose="020B0604020202020204" pitchFamily="34" charset="0"/>
                          <a:sym typeface="Arial"/>
                        </a:rPr>
                        <a:t>13</a:t>
                      </a:r>
                      <a:endParaRPr sz="1900" u="none" strike="noStrike" cap="none">
                        <a:latin typeface="Arial" panose="020B0604020202020204" pitchFamily="34" charset="0"/>
                        <a:ea typeface="Arial"/>
                        <a:cs typeface="Arial" panose="020B0604020202020204" pitchFamily="34" charset="0"/>
                        <a:sym typeface="Arial"/>
                      </a:endParaRPr>
                    </a:p>
                  </a:txBody>
                  <a:tcPr marL="121933" marR="121933" marT="60967" marB="6096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28" name="Google Shape;1128;p37"/>
          <p:cNvSpPr txBox="1"/>
          <p:nvPr/>
        </p:nvSpPr>
        <p:spPr>
          <a:xfrm>
            <a:off x="2281646" y="5505270"/>
            <a:ext cx="8040913" cy="369277"/>
          </a:xfrm>
          <a:prstGeom prst="rect">
            <a:avLst/>
          </a:prstGeom>
          <a:noFill/>
          <a:ln>
            <a:noFill/>
          </a:ln>
        </p:spPr>
        <p:txBody>
          <a:bodyPr spcFirstLastPara="1" wrap="square" lIns="121900" tIns="60933" rIns="121900" bIns="60933" anchor="t" anchorCtr="0">
            <a:spAutoFit/>
          </a:bodyPr>
          <a:lstStyle/>
          <a:p>
            <a:pPr algn="ctr">
              <a:buClr>
                <a:srgbClr val="000000"/>
              </a:buClr>
              <a:buSzPts val="1200"/>
            </a:pPr>
            <a:r>
              <a:rPr lang="en-US" sz="1600">
                <a:solidFill>
                  <a:schemeClr val="dk1"/>
                </a:solidFill>
                <a:latin typeface="Arial"/>
                <a:ea typeface="Arial"/>
                <a:cs typeface="Arial"/>
                <a:sym typeface="Arial"/>
              </a:rPr>
              <a:t>At data cutoff, </a:t>
            </a:r>
            <a:r>
              <a:rPr lang="en-US" sz="1600" b="1">
                <a:solidFill>
                  <a:schemeClr val="dk1"/>
                </a:solidFill>
                <a:latin typeface="Arial"/>
                <a:ea typeface="Arial"/>
                <a:cs typeface="Arial"/>
                <a:sym typeface="Arial"/>
              </a:rPr>
              <a:t>20.3% </a:t>
            </a:r>
            <a:r>
              <a:rPr lang="en-US" sz="1600">
                <a:solidFill>
                  <a:schemeClr val="dk1"/>
                </a:solidFill>
                <a:latin typeface="Arial"/>
                <a:ea typeface="Arial"/>
                <a:cs typeface="Arial"/>
                <a:sym typeface="Arial"/>
              </a:rPr>
              <a:t>of patients in the alectinib arm were receiving ongoing treatment</a:t>
            </a:r>
            <a:endParaRPr sz="1867">
              <a:solidFill>
                <a:schemeClr val="dk1"/>
              </a:solidFill>
              <a:latin typeface="Arial"/>
              <a:ea typeface="Arial"/>
              <a:cs typeface="Arial"/>
              <a:sym typeface="Arial"/>
            </a:endParaRPr>
          </a:p>
        </p:txBody>
      </p:sp>
      <p:sp>
        <p:nvSpPr>
          <p:cNvPr id="1129" name="Google Shape;1129;p37"/>
          <p:cNvSpPr txBox="1">
            <a:spLocks noGrp="1"/>
          </p:cNvSpPr>
          <p:nvPr>
            <p:ph type="title"/>
          </p:nvPr>
        </p:nvSpPr>
        <p:spPr>
          <a:xfrm>
            <a:off x="838200" y="365125"/>
            <a:ext cx="10515600" cy="1115849"/>
          </a:xfrm>
          <a:noFill/>
          <a:ln>
            <a:noFill/>
          </a:ln>
        </p:spPr>
        <p:txBody>
          <a:bodyPr spcFirstLastPara="1" vert="horz" wrap="square" lIns="0" tIns="0" rIns="0" bIns="0" rtlCol="0" anchor="ctr" anchorCtr="0">
            <a:noAutofit/>
          </a:bodyPr>
          <a:lstStyle/>
          <a:p>
            <a:r>
              <a:rPr lang="en-US">
                <a:sym typeface="Arial"/>
              </a:rPr>
              <a:t>Safety Summary</a:t>
            </a:r>
          </a:p>
        </p:txBody>
      </p:sp>
      <p:sp>
        <p:nvSpPr>
          <p:cNvPr id="2" name="TextBox 1">
            <a:extLst>
              <a:ext uri="{FF2B5EF4-FFF2-40B4-BE49-F238E27FC236}">
                <a16:creationId xmlns:a16="http://schemas.microsoft.com/office/drawing/2014/main" id="{A95D0F00-3393-58E5-3527-CCF82A12F139}"/>
              </a:ext>
            </a:extLst>
          </p:cNvPr>
          <p:cNvSpPr txBox="1"/>
          <p:nvPr/>
        </p:nvSpPr>
        <p:spPr>
          <a:xfrm>
            <a:off x="1409290" y="6191407"/>
            <a:ext cx="10281139" cy="666593"/>
          </a:xfrm>
          <a:prstGeom prst="rect">
            <a:avLst/>
          </a:prstGeom>
          <a:noFill/>
        </p:spPr>
        <p:txBody>
          <a:bodyPr wrap="square" rtlCol="0">
            <a:spAutoFit/>
          </a:bodyPr>
          <a:lstStyle/>
          <a:p>
            <a:pPr marR="40639">
              <a:buClr>
                <a:srgbClr val="000000"/>
              </a:buClr>
              <a:buSzPts val="700"/>
              <a:defRPr/>
            </a:pPr>
            <a:r>
              <a:rPr lang="en-US" sz="933">
                <a:solidFill>
                  <a:schemeClr val="dk1"/>
                </a:solidFill>
                <a:latin typeface="Arial"/>
                <a:ea typeface="Arial"/>
                <a:cs typeface="Arial"/>
                <a:sym typeface="Arial"/>
              </a:rPr>
              <a:t>Data cutoff: June 26, 2023.</a:t>
            </a:r>
            <a:br>
              <a:rPr lang="en-US" sz="933">
                <a:solidFill>
                  <a:schemeClr val="dk1"/>
                </a:solidFill>
                <a:latin typeface="Arial"/>
                <a:ea typeface="Arial"/>
                <a:cs typeface="Arial"/>
                <a:sym typeface="Arial"/>
              </a:rPr>
            </a:br>
            <a:r>
              <a:rPr lang="en-US" sz="933">
                <a:solidFill>
                  <a:schemeClr val="dk1"/>
                </a:solidFill>
                <a:latin typeface="Arial"/>
                <a:ea typeface="Arial"/>
                <a:cs typeface="Arial"/>
                <a:sym typeface="Arial"/>
              </a:rPr>
              <a:t>Multiple occurrences of the same AE in one individual are counted only once in each category.</a:t>
            </a:r>
          </a:p>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AE, adverse event.</a:t>
            </a:r>
            <a:br>
              <a:rPr kumimoji="0" lang="en-US" sz="933" b="0" i="0" u="none" strike="noStrike" kern="1200" cap="none" spc="0" normalizeH="0" baseline="0" noProof="0">
                <a:ln>
                  <a:noFill/>
                </a:ln>
                <a:solidFill>
                  <a:srgbClr val="404040"/>
                </a:solidFill>
                <a:effectLst/>
                <a:uLnTx/>
                <a:uFillTx/>
                <a:latin typeface="Arial"/>
                <a:ea typeface="Arial"/>
                <a:cs typeface="Arial"/>
                <a:sym typeface="Arial"/>
              </a:rPr>
            </a:b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33"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33" b="0" i="0" u="none" strike="noStrike" kern="1200" cap="none" spc="0" normalizeH="0" baseline="0" noProof="0">
              <a:ln>
                <a:noFill/>
              </a:ln>
              <a:solidFill>
                <a:srgbClr val="3A3A3A"/>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38"/>
          <p:cNvSpPr txBox="1">
            <a:spLocks noGrp="1"/>
          </p:cNvSpPr>
          <p:nvPr>
            <p:ph type="title"/>
          </p:nvPr>
        </p:nvSpPr>
        <p:spPr>
          <a:xfrm>
            <a:off x="838200" y="365125"/>
            <a:ext cx="10515600" cy="1325563"/>
          </a:xfrm>
          <a:noFill/>
          <a:ln>
            <a:noFill/>
          </a:ln>
        </p:spPr>
        <p:txBody>
          <a:bodyPr spcFirstLastPara="1" vert="horz" wrap="square" lIns="0" tIns="0" rIns="0" bIns="0" rtlCol="0" anchor="ctr" anchorCtr="0">
            <a:noAutofit/>
          </a:bodyPr>
          <a:lstStyle/>
          <a:p>
            <a:r>
              <a:rPr lang="en-US">
                <a:sym typeface="Arial"/>
              </a:rPr>
              <a:t>AEs Occurring in ≥15% of Patients</a:t>
            </a:r>
          </a:p>
        </p:txBody>
      </p:sp>
      <p:pic>
        <p:nvPicPr>
          <p:cNvPr id="1136" name="Google Shape;1136;p38"/>
          <p:cNvPicPr preferRelativeResize="0"/>
          <p:nvPr/>
        </p:nvPicPr>
        <p:blipFill rotWithShape="1">
          <a:blip r:embed="rId3">
            <a:alphaModFix/>
          </a:blip>
          <a:srcRect/>
          <a:stretch/>
        </p:blipFill>
        <p:spPr>
          <a:xfrm>
            <a:off x="1056351" y="1931700"/>
            <a:ext cx="8405764" cy="3793004"/>
          </a:xfrm>
          <a:prstGeom prst="rect">
            <a:avLst/>
          </a:prstGeom>
          <a:noFill/>
          <a:ln>
            <a:noFill/>
          </a:ln>
        </p:spPr>
      </p:pic>
      <p:pic>
        <p:nvPicPr>
          <p:cNvPr id="1137" name="Google Shape;1137;p38"/>
          <p:cNvPicPr preferRelativeResize="0"/>
          <p:nvPr/>
        </p:nvPicPr>
        <p:blipFill rotWithShape="1">
          <a:blip r:embed="rId4">
            <a:alphaModFix/>
          </a:blip>
          <a:srcRect/>
          <a:stretch/>
        </p:blipFill>
        <p:spPr>
          <a:xfrm>
            <a:off x="9587676" y="2900745"/>
            <a:ext cx="2054765" cy="682925"/>
          </a:xfrm>
          <a:prstGeom prst="rect">
            <a:avLst/>
          </a:prstGeom>
          <a:noFill/>
          <a:ln>
            <a:noFill/>
          </a:ln>
        </p:spPr>
      </p:pic>
      <p:sp>
        <p:nvSpPr>
          <p:cNvPr id="2" name="TextBox 1">
            <a:extLst>
              <a:ext uri="{FF2B5EF4-FFF2-40B4-BE49-F238E27FC236}">
                <a16:creationId xmlns:a16="http://schemas.microsoft.com/office/drawing/2014/main" id="{F540FAEB-A7B3-296E-C988-C47DCD9E8331}"/>
              </a:ext>
            </a:extLst>
          </p:cNvPr>
          <p:cNvSpPr txBox="1"/>
          <p:nvPr/>
        </p:nvSpPr>
        <p:spPr>
          <a:xfrm>
            <a:off x="1326732" y="6159578"/>
            <a:ext cx="10027067" cy="666593"/>
          </a:xfrm>
          <a:prstGeom prst="rect">
            <a:avLst/>
          </a:prstGeom>
          <a:noFill/>
        </p:spPr>
        <p:txBody>
          <a:bodyPr wrap="square" rtlCol="0">
            <a:spAutoFit/>
          </a:bodyPr>
          <a:lstStyle/>
          <a:p>
            <a:pPr marR="6773">
              <a:buClr>
                <a:srgbClr val="000000"/>
              </a:buClr>
              <a:buSzPts val="700"/>
            </a:pPr>
            <a:r>
              <a:rPr lang="en-US" sz="933">
                <a:latin typeface="Arial"/>
                <a:ea typeface="Arial"/>
                <a:cs typeface="Arial"/>
                <a:sym typeface="Arial"/>
              </a:rPr>
              <a:t>Data cutoff: June 26, 2023. </a:t>
            </a:r>
          </a:p>
          <a:p>
            <a:pPr marR="6773">
              <a:buClr>
                <a:srgbClr val="000000"/>
              </a:buClr>
              <a:buSzPts val="700"/>
            </a:pPr>
            <a:r>
              <a:rPr lang="en-US" sz="933">
                <a:latin typeface="Arial"/>
                <a:ea typeface="Arial"/>
                <a:cs typeface="Arial"/>
                <a:sym typeface="Arial"/>
              </a:rPr>
              <a:t>Median treatment duration was 23.9 months in the </a:t>
            </a:r>
            <a:r>
              <a:rPr lang="en-US" sz="933" err="1">
                <a:latin typeface="Arial"/>
                <a:ea typeface="Arial"/>
                <a:cs typeface="Arial"/>
                <a:sym typeface="Arial"/>
              </a:rPr>
              <a:t>alectinib</a:t>
            </a:r>
            <a:r>
              <a:rPr lang="en-US" sz="933">
                <a:latin typeface="Arial"/>
                <a:ea typeface="Arial"/>
                <a:cs typeface="Arial"/>
                <a:sym typeface="Arial"/>
              </a:rPr>
              <a:t> arm and 2.1 months in the chemotherapy arm. No grade 5 events were observed.</a:t>
            </a:r>
            <a:br>
              <a:rPr kumimoji="0" lang="en-US" sz="933" b="0" i="0" u="none" strike="noStrike" kern="1200" cap="none" spc="0" normalizeH="0" baseline="0" noProof="0">
                <a:ln>
                  <a:noFill/>
                </a:ln>
                <a:effectLst/>
                <a:uLnTx/>
                <a:uFillTx/>
                <a:latin typeface="Arial"/>
                <a:ea typeface="Arial"/>
                <a:cs typeface="Arial"/>
                <a:sym typeface="Arial"/>
              </a:rPr>
            </a:br>
            <a:r>
              <a:rPr kumimoji="0" lang="en-US" sz="933" b="0" i="0" u="none" strike="noStrike" kern="1200" cap="none" spc="0" normalizeH="0" baseline="0" noProof="0">
                <a:ln>
                  <a:noFill/>
                </a:ln>
                <a:effectLst/>
                <a:uLnTx/>
                <a:uFillTx/>
                <a:latin typeface="Arial"/>
                <a:ea typeface="Arial"/>
                <a:cs typeface="Arial"/>
                <a:sym typeface="Arial"/>
              </a:rPr>
              <a:t>AE, adverse event. </a:t>
            </a:r>
          </a:p>
          <a:p>
            <a:pPr marR="6773">
              <a:buClr>
                <a:srgbClr val="000000"/>
              </a:buClr>
              <a:buSzPts val="700"/>
            </a:pPr>
            <a:r>
              <a:rPr kumimoji="0" lang="en-US" sz="933" b="0" i="0" u="none" strike="noStrike" kern="1200" cap="none" spc="0" normalizeH="0" baseline="0" noProof="0">
                <a:ln>
                  <a:noFill/>
                </a:ln>
                <a:effectLst/>
                <a:uLnTx/>
                <a:uFillTx/>
                <a:latin typeface="Arial"/>
                <a:ea typeface="Arial"/>
                <a:cs typeface="Arial"/>
                <a:sym typeface="Arial"/>
              </a:rPr>
              <a:t>Wu YL, et al. </a:t>
            </a:r>
            <a:r>
              <a:rPr kumimoji="0" lang="en-US" sz="933" b="0" i="1" u="none" strike="noStrike" kern="1200" cap="none" spc="0" normalizeH="0" baseline="0" noProof="0">
                <a:ln>
                  <a:noFill/>
                </a:ln>
                <a:effectLst/>
                <a:uLnTx/>
                <a:uFillTx/>
                <a:latin typeface="Arial"/>
                <a:ea typeface="Arial"/>
                <a:cs typeface="Arial"/>
                <a:sym typeface="Arial"/>
              </a:rPr>
              <a:t>N Engl J Med</a:t>
            </a:r>
            <a:r>
              <a:rPr kumimoji="0" lang="en-US" sz="933" b="0" i="0" u="none" strike="noStrike" kern="1200" cap="none" spc="0" normalizeH="0" baseline="0" noProof="0">
                <a:ln>
                  <a:noFill/>
                </a:ln>
                <a:effectLst/>
                <a:uLnTx/>
                <a:uFillTx/>
                <a:latin typeface="Arial"/>
                <a:ea typeface="Arial"/>
                <a:cs typeface="Arial"/>
                <a:sym typeface="Arial"/>
              </a:rPr>
              <a:t>. 2024;390(14):1265-1276.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8;g2e9447bd980_0_514">
            <a:extLst>
              <a:ext uri="{FF2B5EF4-FFF2-40B4-BE49-F238E27FC236}">
                <a16:creationId xmlns:a16="http://schemas.microsoft.com/office/drawing/2014/main" id="{CC59302A-235A-0AD0-F8E2-3F8C67C98D40}"/>
              </a:ext>
            </a:extLst>
          </p:cNvPr>
          <p:cNvGraphicFramePr/>
          <p:nvPr>
            <p:extLst>
              <p:ext uri="{D42A27DB-BD31-4B8C-83A1-F6EECF244321}">
                <p14:modId xmlns:p14="http://schemas.microsoft.com/office/powerpoint/2010/main" val="1001455248"/>
              </p:ext>
            </p:extLst>
          </p:nvPr>
        </p:nvGraphicFramePr>
        <p:xfrm>
          <a:off x="1800509" y="2037531"/>
          <a:ext cx="8627900" cy="4016912"/>
        </p:xfrm>
        <a:graphic>
          <a:graphicData uri="http://schemas.openxmlformats.org/drawingml/2006/table">
            <a:tbl>
              <a:tblPr firstRow="1" bandRow="1">
                <a:tableStyleId>{B301B821-A1FF-4177-AEE7-76D212191A09}</a:tableStyleId>
              </a:tblPr>
              <a:tblGrid>
                <a:gridCol w="5686130">
                  <a:extLst>
                    <a:ext uri="{9D8B030D-6E8A-4147-A177-3AD203B41FA5}">
                      <a16:colId xmlns:a16="http://schemas.microsoft.com/office/drawing/2014/main" val="20000"/>
                    </a:ext>
                  </a:extLst>
                </a:gridCol>
                <a:gridCol w="2941770">
                  <a:extLst>
                    <a:ext uri="{9D8B030D-6E8A-4147-A177-3AD203B41FA5}">
                      <a16:colId xmlns:a16="http://schemas.microsoft.com/office/drawing/2014/main" val="20001"/>
                    </a:ext>
                  </a:extLst>
                </a:gridCol>
              </a:tblGrid>
              <a:tr h="465408">
                <a:tc>
                  <a:txBody>
                    <a:bodyPr/>
                    <a:lstStyle/>
                    <a:p>
                      <a:pPr marL="13970" marR="0" lvl="0" indent="0" algn="l" rtl="0">
                        <a:lnSpc>
                          <a:spcPct val="100000"/>
                        </a:lnSpc>
                        <a:spcBef>
                          <a:spcPts val="0"/>
                        </a:spcBef>
                        <a:spcAft>
                          <a:spcPts val="0"/>
                        </a:spcAft>
                        <a:buClr>
                          <a:srgbClr val="000000"/>
                        </a:buClr>
                        <a:buSzPts val="1600"/>
                        <a:buFont typeface="Arial"/>
                        <a:buNone/>
                      </a:pPr>
                      <a:r>
                        <a:rPr lang="en-GB" sz="1370" b="1" u="none" strike="noStrike" cap="none">
                          <a:solidFill>
                            <a:schemeClr val="tx1"/>
                          </a:solidFill>
                          <a:latin typeface="Arial" panose="020B0604020202020204" pitchFamily="34" charset="0"/>
                          <a:cs typeface="Arial" panose="020B0604020202020204" pitchFamily="34" charset="0"/>
                          <a:sym typeface="Arial"/>
                        </a:rPr>
                        <a:t>Safety</a:t>
                      </a:r>
                      <a:endParaRPr sz="1370" b="1" u="none" strike="noStrike" cap="none">
                        <a:solidFill>
                          <a:schemeClr val="tx1"/>
                        </a:solidFill>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370" b="1" u="none" strike="noStrike" cap="none">
                          <a:solidFill>
                            <a:schemeClr val="lt1"/>
                          </a:solidFill>
                          <a:latin typeface="Arial" panose="020B0604020202020204" pitchFamily="34" charset="0"/>
                          <a:cs typeface="Arial" panose="020B0604020202020204" pitchFamily="34" charset="0"/>
                          <a:sym typeface="Arial"/>
                        </a:rPr>
                        <a:t>Alectinib</a:t>
                      </a:r>
                      <a:br>
                        <a:rPr lang="en-GB" sz="1370" b="1" u="none" strike="noStrike" cap="none">
                          <a:solidFill>
                            <a:schemeClr val="lt1"/>
                          </a:solidFill>
                          <a:latin typeface="Arial" panose="020B0604020202020204" pitchFamily="34" charset="0"/>
                          <a:cs typeface="Arial" panose="020B0604020202020204" pitchFamily="34" charset="0"/>
                          <a:sym typeface="Arial"/>
                        </a:rPr>
                      </a:br>
                      <a:r>
                        <a:rPr lang="en-GB" sz="1370" b="1" u="none" strike="noStrike" cap="none">
                          <a:solidFill>
                            <a:schemeClr val="lt1"/>
                          </a:solidFill>
                          <a:latin typeface="Arial" panose="020B0604020202020204" pitchFamily="34" charset="0"/>
                          <a:cs typeface="Arial" panose="020B0604020202020204" pitchFamily="34" charset="0"/>
                          <a:sym typeface="Arial"/>
                        </a:rPr>
                        <a:t>(n=128)</a:t>
                      </a:r>
                      <a:endParaRPr sz="1370" b="1" u="none" strike="noStrike" cap="none">
                        <a:solidFill>
                          <a:schemeClr val="lt1"/>
                        </a:solidFill>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8912">
                <a:tc>
                  <a:txBody>
                    <a:bodyPr/>
                    <a:lstStyle/>
                    <a:p>
                      <a:pPr marL="104140" marR="0" lvl="0" indent="0" algn="l"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Median treatment duration</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23.9 months</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08912">
                <a:tc>
                  <a:txBody>
                    <a:bodyPr/>
                    <a:lstStyle/>
                    <a:p>
                      <a:pPr marL="104140" marR="0" lvl="0" indent="0" algn="l"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Median dose intensity, </a:t>
                      </a:r>
                      <a:r>
                        <a:rPr lang="en-GB" sz="1200" b="0" u="none" strike="noStrike" cap="none">
                          <a:latin typeface="Arial" panose="020B0604020202020204" pitchFamily="34" charset="0"/>
                          <a:cs typeface="Arial" panose="020B0604020202020204" pitchFamily="34" charset="0"/>
                          <a:sym typeface="Arial"/>
                        </a:rPr>
                        <a:t>%</a:t>
                      </a:r>
                      <a:endParaRPr sz="1200" b="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99.4</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91031976"/>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dose interruption,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b="1" u="none" strike="noStrike" cap="none">
                          <a:latin typeface="Arial" panose="020B0604020202020204" pitchFamily="34" charset="0"/>
                          <a:cs typeface="Arial" panose="020B0604020202020204" pitchFamily="34" charset="0"/>
                          <a:sym typeface="Arial"/>
                        </a:rPr>
                        <a:t>35 (27.3)</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1275228"/>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7237003"/>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CPK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7 (5.5)</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3911968"/>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ALT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7 (5.5)</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3270150"/>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AST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6 (4.7)</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8273202"/>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COVID-19</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GB" sz="1200" u="none" strike="noStrike" cap="none">
                          <a:latin typeface="Arial" panose="020B0604020202020204" pitchFamily="34" charset="0"/>
                          <a:cs typeface="Arial" panose="020B0604020202020204" pitchFamily="34" charset="0"/>
                          <a:sym typeface="Arial"/>
                        </a:rPr>
                        <a:t>6 (4.7)</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8404485"/>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bilirubin increased*</a:t>
                      </a:r>
                      <a:endParaRPr sz="1200" b="1" u="none" strike="noStrike" cap="none" baseline="30000">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5 (3.9)</a:t>
                      </a:r>
                      <a:endParaRPr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1151749"/>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Myalgia</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3 (2.3)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2046745"/>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dose reduction,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33 (25.8)</a:t>
                      </a: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41622767"/>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lang="en-GB"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832417"/>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CPK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8 (6.3)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0235144"/>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Blood bilirubin increased*</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5 (3.9)</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8975215"/>
                  </a:ext>
                </a:extLst>
              </a:tr>
              <a:tr h="208912">
                <a:tc>
                  <a:txBody>
                    <a:bodyPr/>
                    <a:lstStyle/>
                    <a:p>
                      <a:pPr marL="10414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Any AE leading to treatment discontinuation, </a:t>
                      </a:r>
                      <a:r>
                        <a:rPr lang="en-GB" sz="1200" u="none" strike="noStrike" cap="none">
                          <a:latin typeface="Arial" panose="020B0604020202020204" pitchFamily="34" charset="0"/>
                          <a:cs typeface="Arial" panose="020B0604020202020204" pitchFamily="34" charset="0"/>
                          <a:sym typeface="Arial"/>
                        </a:rPr>
                        <a:t>n (%)</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1" u="none" strike="noStrike" cap="none">
                          <a:latin typeface="Arial" panose="020B0604020202020204" pitchFamily="34" charset="0"/>
                          <a:cs typeface="Arial" panose="020B0604020202020204" pitchFamily="34" charset="0"/>
                          <a:sym typeface="Arial"/>
                        </a:rPr>
                        <a:t>7 (5.5)</a:t>
                      </a: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7309284"/>
                  </a:ext>
                </a:extLst>
              </a:tr>
              <a:tr h="208912">
                <a:tc>
                  <a:txBody>
                    <a:bodyPr/>
                    <a:lstStyle/>
                    <a:p>
                      <a:pPr marL="182563"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b="0" u="none" strike="noStrike" cap="none">
                          <a:latin typeface="Arial" panose="020B0604020202020204" pitchFamily="34" charset="0"/>
                          <a:cs typeface="Arial" panose="020B0604020202020204" pitchFamily="34" charset="0"/>
                          <a:sym typeface="Arial"/>
                        </a:rPr>
                        <a:t>in ≥3 patients</a:t>
                      </a:r>
                      <a:endParaRPr lang="en-GB" sz="1200" b="0" i="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lang="en-GB"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4808876"/>
                  </a:ext>
                </a:extLst>
              </a:tr>
              <a:tr h="208912">
                <a:tc>
                  <a:txBody>
                    <a:bodyPr/>
                    <a:lstStyle/>
                    <a:p>
                      <a:pPr marL="3600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Pneumonitis</a:t>
                      </a:r>
                      <a:endParaRPr sz="1200" b="1"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lang="en-GB" sz="1200" u="none" strike="noStrike" cap="none">
                          <a:latin typeface="Arial" panose="020B0604020202020204" pitchFamily="34" charset="0"/>
                          <a:cs typeface="Arial" panose="020B0604020202020204" pitchFamily="34" charset="0"/>
                          <a:sym typeface="Arial"/>
                        </a:rPr>
                        <a:t>3 (2.3)</a:t>
                      </a:r>
                      <a:endParaRPr lang="en-GB" sz="1200" u="none" strike="noStrike" cap="none">
                        <a:latin typeface="Arial" panose="020B0604020202020204" pitchFamily="34" charset="0"/>
                        <a:ea typeface="Arial"/>
                        <a:cs typeface="Arial" panose="020B0604020202020204" pitchFamily="34" charset="0"/>
                        <a:sym typeface="Arial"/>
                      </a:endParaRPr>
                    </a:p>
                  </a:txBody>
                  <a:tcPr marL="62825" marR="628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55708811"/>
                  </a:ext>
                </a:extLst>
              </a:tr>
            </a:tbl>
          </a:graphicData>
        </a:graphic>
      </p:graphicFrame>
      <p:sp>
        <p:nvSpPr>
          <p:cNvPr id="9" name="Google Shape;377;g2e9447bd980_0_335">
            <a:extLst>
              <a:ext uri="{FF2B5EF4-FFF2-40B4-BE49-F238E27FC236}">
                <a16:creationId xmlns:a16="http://schemas.microsoft.com/office/drawing/2014/main" id="{A5171797-2E54-4F79-3E09-18056DA115FB}"/>
              </a:ext>
            </a:extLst>
          </p:cNvPr>
          <p:cNvSpPr/>
          <p:nvPr/>
        </p:nvSpPr>
        <p:spPr>
          <a:xfrm>
            <a:off x="696675" y="1552575"/>
            <a:ext cx="10800000" cy="39235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GB" b="1" i="0" u="none" strike="noStrike" cap="none">
                <a:solidFill>
                  <a:schemeClr val="accent1"/>
                </a:solidFill>
                <a:latin typeface="Arial" panose="020B0604020202020204" pitchFamily="34" charset="0"/>
                <a:ea typeface="Montserrat Medium"/>
                <a:cs typeface="Arial" panose="020B0604020202020204" pitchFamily="34" charset="0"/>
                <a:sym typeface="Montserrat Medium"/>
              </a:rPr>
              <a:t>Most AEs did not require any dose modification and had resolved by the data cut-off</a:t>
            </a:r>
            <a:endParaRPr lang="en-GB" sz="2000" b="1" i="0" u="none" strike="noStrike" cap="none">
              <a:solidFill>
                <a:schemeClr val="accent1"/>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1BF7783A-9D80-2BFA-2984-A998898F7E73}"/>
              </a:ext>
            </a:extLst>
          </p:cNvPr>
          <p:cNvSpPr>
            <a:spLocks noGrp="1"/>
          </p:cNvSpPr>
          <p:nvPr>
            <p:ph type="title"/>
          </p:nvPr>
        </p:nvSpPr>
        <p:spPr>
          <a:xfrm>
            <a:off x="838200" y="319609"/>
            <a:ext cx="10515600" cy="1325563"/>
          </a:xfrm>
        </p:spPr>
        <p:txBody>
          <a:bodyPr>
            <a:normAutofit/>
          </a:bodyPr>
          <a:lstStyle/>
          <a:p>
            <a:r>
              <a:rPr lang="en-US"/>
              <a:t>AEs Leading to Dose Interruption, Reduction, or Treatment Discontinuation in ≥3 Patients</a:t>
            </a:r>
          </a:p>
        </p:txBody>
      </p:sp>
      <p:sp>
        <p:nvSpPr>
          <p:cNvPr id="5" name="Footer Placeholder 4">
            <a:extLst>
              <a:ext uri="{FF2B5EF4-FFF2-40B4-BE49-F238E27FC236}">
                <a16:creationId xmlns:a16="http://schemas.microsoft.com/office/drawing/2014/main" id="{6E65BBC1-FD35-AA7A-61B2-C34B34163710}"/>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AE, adverse event; ALT, alanine transaminase; AST, aspartate transaminase; CPK, </a:t>
            </a:r>
            <a:r>
              <a:rPr lang="en-US" sz="1000">
                <a:solidFill>
                  <a:srgbClr val="404040"/>
                </a:solidFill>
                <a:latin typeface="Arial"/>
                <a:ea typeface="Arial"/>
                <a:cs typeface="Arial"/>
                <a:sym typeface="Arial"/>
              </a:rPr>
              <a:t>c</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reatine</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phosphokinase.</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Horinouchi</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H, et al. WCLC 2024. Abstract OA13.04.</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21101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838200" y="365126"/>
            <a:ext cx="10515600" cy="1066800"/>
          </a:xfrm>
        </p:spPr>
        <p:txBody>
          <a:bodyPr/>
          <a:lstStyle/>
          <a:p>
            <a:r>
              <a:rPr lang="en-GB"/>
              <a:t>Summary  </a:t>
            </a:r>
            <a:endParaRPr lang="en-CH"/>
          </a:p>
        </p:txBody>
      </p:sp>
      <p:sp>
        <p:nvSpPr>
          <p:cNvPr id="4" name="Text Placeholder 3">
            <a:extLst>
              <a:ext uri="{FF2B5EF4-FFF2-40B4-BE49-F238E27FC236}">
                <a16:creationId xmlns:a16="http://schemas.microsoft.com/office/drawing/2014/main" id="{338B2439-5083-4DA3-9E44-5AA6D3E9801E}"/>
              </a:ext>
            </a:extLst>
          </p:cNvPr>
          <p:cNvSpPr>
            <a:spLocks noGrp="1"/>
          </p:cNvSpPr>
          <p:nvPr>
            <p:ph sz="half" idx="1"/>
          </p:nvPr>
        </p:nvSpPr>
        <p:spPr>
          <a:xfrm>
            <a:off x="838200" y="1589619"/>
            <a:ext cx="5181600" cy="4465106"/>
          </a:xfrm>
        </p:spPr>
        <p:txBody>
          <a:bodyPr>
            <a:normAutofit/>
          </a:bodyPr>
          <a:lstStyle/>
          <a:p>
            <a:r>
              <a:rPr lang="en-US" sz="2400"/>
              <a:t>ALINA is the first and only positive phase 3 trial of an ALK inhibitor in resected, </a:t>
            </a:r>
            <a:br>
              <a:rPr lang="en-US" sz="2400"/>
            </a:br>
            <a:r>
              <a:rPr lang="en-US" sz="2400"/>
              <a:t>stage IB–IIIA NSCLC</a:t>
            </a:r>
            <a:endParaRPr lang="en-GB" sz="2400">
              <a:sym typeface="Roche Sans"/>
            </a:endParaRPr>
          </a:p>
          <a:p>
            <a:r>
              <a:rPr lang="en-US" sz="2400"/>
              <a:t>Treatment with adjuvant </a:t>
            </a:r>
            <a:r>
              <a:rPr lang="en-US" sz="2400" err="1"/>
              <a:t>alectinib</a:t>
            </a:r>
            <a:r>
              <a:rPr lang="en-US" sz="2400"/>
              <a:t> resulted in a </a:t>
            </a:r>
            <a:r>
              <a:rPr lang="en-US" sz="2400">
                <a:sym typeface="Arial"/>
              </a:rPr>
              <a:t>statistically significant and clinically meaningful improvement </a:t>
            </a:r>
            <a:r>
              <a:rPr lang="en-US" sz="2400"/>
              <a:t>in DFS compared with chemotherapy (HR 0.24; 95% CI 0.13, 0.43; P &lt; 0.0001) </a:t>
            </a:r>
          </a:p>
          <a:p>
            <a:pPr lvl="1"/>
            <a:r>
              <a:rPr lang="en-US" sz="2000"/>
              <a:t>The DFS benefit was seen consistently across subgroups </a:t>
            </a:r>
          </a:p>
        </p:txBody>
      </p:sp>
      <p:sp>
        <p:nvSpPr>
          <p:cNvPr id="6" name="Content Placeholder 5">
            <a:extLst>
              <a:ext uri="{FF2B5EF4-FFF2-40B4-BE49-F238E27FC236}">
                <a16:creationId xmlns:a16="http://schemas.microsoft.com/office/drawing/2014/main" id="{A8A61062-B8E3-F282-EDDA-428BA67E6B03}"/>
              </a:ext>
            </a:extLst>
          </p:cNvPr>
          <p:cNvSpPr>
            <a:spLocks noGrp="1"/>
          </p:cNvSpPr>
          <p:nvPr>
            <p:ph sz="half" idx="2"/>
          </p:nvPr>
        </p:nvSpPr>
        <p:spPr>
          <a:xfrm>
            <a:off x="6172200" y="1655353"/>
            <a:ext cx="5181600" cy="3221447"/>
          </a:xfrm>
        </p:spPr>
        <p:txBody>
          <a:bodyPr>
            <a:normAutofit/>
          </a:bodyPr>
          <a:lstStyle/>
          <a:p>
            <a:r>
              <a:rPr lang="en-US" sz="2400"/>
              <a:t>An improvement in CNS-DFS was observed (HR 0.22; 95% CI 0.08, 0.58)</a:t>
            </a:r>
          </a:p>
          <a:p>
            <a:r>
              <a:rPr lang="en-GB" sz="2400"/>
              <a:t>Adjuvant </a:t>
            </a:r>
            <a:r>
              <a:rPr lang="en-GB" sz="2400" err="1"/>
              <a:t>alectinib</a:t>
            </a:r>
            <a:r>
              <a:rPr lang="en-GB" sz="2400"/>
              <a:t> was tolerable and in line with the known safety profile of </a:t>
            </a:r>
            <a:r>
              <a:rPr lang="en-GB" sz="2400" err="1"/>
              <a:t>alectinib</a:t>
            </a:r>
            <a:endParaRPr lang="en-GB" sz="2400">
              <a:sym typeface="Arial"/>
            </a:endParaRPr>
          </a:p>
        </p:txBody>
      </p:sp>
      <p:sp>
        <p:nvSpPr>
          <p:cNvPr id="8" name="Text Placeholder 7">
            <a:extLst>
              <a:ext uri="{FF2B5EF4-FFF2-40B4-BE49-F238E27FC236}">
                <a16:creationId xmlns:a16="http://schemas.microsoft.com/office/drawing/2014/main" id="{11CBAB69-0D17-12FE-3065-5B2A0BBD5FE3}"/>
              </a:ext>
            </a:extLst>
          </p:cNvPr>
          <p:cNvSpPr>
            <a:spLocks noGrp="1"/>
          </p:cNvSpPr>
          <p:nvPr>
            <p:ph type="body" sz="quarter" idx="11"/>
          </p:nvPr>
        </p:nvSpPr>
        <p:spPr>
          <a:xfrm>
            <a:off x="6172200" y="4305782"/>
            <a:ext cx="5181600" cy="1748943"/>
          </a:xfrm>
        </p:spPr>
        <p:txBody>
          <a:bodyPr>
            <a:normAutofit/>
          </a:bodyPr>
          <a:lstStyle/>
          <a:p>
            <a:r>
              <a:rPr lang="en-GB" sz="2400">
                <a:sym typeface="Arial"/>
              </a:rPr>
              <a:t>Adjuvant </a:t>
            </a:r>
            <a:r>
              <a:rPr lang="en-GB" sz="2400" err="1">
                <a:sym typeface="Arial"/>
              </a:rPr>
              <a:t>alectinib</a:t>
            </a:r>
            <a:r>
              <a:rPr lang="en-GB" sz="2400">
                <a:sym typeface="Arial"/>
              </a:rPr>
              <a:t> represents an important new treatment strategy </a:t>
            </a:r>
            <a:br>
              <a:rPr lang="en-GB" sz="2400">
                <a:sym typeface="Arial"/>
              </a:rPr>
            </a:br>
            <a:r>
              <a:rPr lang="en-GB" sz="2400">
                <a:sym typeface="Arial"/>
              </a:rPr>
              <a:t>for patients with resected, stage IB–IIIA, ALK</a:t>
            </a:r>
            <a:r>
              <a:rPr lang="en-GB" sz="2400"/>
              <a:t>+</a:t>
            </a:r>
            <a:r>
              <a:rPr lang="en-GB" sz="2400">
                <a:sym typeface="Arial"/>
              </a:rPr>
              <a:t> NSCLC</a:t>
            </a:r>
          </a:p>
        </p:txBody>
      </p:sp>
      <p:sp>
        <p:nvSpPr>
          <p:cNvPr id="2" name="TextBox 1">
            <a:extLst>
              <a:ext uri="{FF2B5EF4-FFF2-40B4-BE49-F238E27FC236}">
                <a16:creationId xmlns:a16="http://schemas.microsoft.com/office/drawing/2014/main" id="{2372FBDC-7EBB-69DD-545B-A7F421FC6DC1}"/>
              </a:ext>
            </a:extLst>
          </p:cNvPr>
          <p:cNvSpPr txBox="1"/>
          <p:nvPr/>
        </p:nvSpPr>
        <p:spPr>
          <a:xfrm>
            <a:off x="2688167" y="6212418"/>
            <a:ext cx="8928100" cy="336549"/>
          </a:xfrm>
          <a:prstGeom prst="rect">
            <a:avLst/>
          </a:prstGeom>
          <a:noFill/>
        </p:spPr>
        <p:txBody>
          <a:bodyPr wrap="square" lIns="0" tIns="0" rIns="0" bIns="0" rtlCol="0">
            <a:noAutofit/>
          </a:bodyPr>
          <a:lstStyle/>
          <a:p>
            <a:pPr algn="r"/>
            <a:endParaRPr lang="en-GB" sz="933">
              <a:highlight>
                <a:srgbClr val="FFFF00"/>
              </a:highlight>
            </a:endParaRPr>
          </a:p>
        </p:txBody>
      </p:sp>
      <p:sp>
        <p:nvSpPr>
          <p:cNvPr id="5" name="TextBox 4">
            <a:extLst>
              <a:ext uri="{FF2B5EF4-FFF2-40B4-BE49-F238E27FC236}">
                <a16:creationId xmlns:a16="http://schemas.microsoft.com/office/drawing/2014/main" id="{3B1B4E17-2DB4-7769-425E-F2B87C99BAE2}"/>
              </a:ext>
            </a:extLst>
          </p:cNvPr>
          <p:cNvSpPr txBox="1"/>
          <p:nvPr/>
        </p:nvSpPr>
        <p:spPr>
          <a:xfrm>
            <a:off x="1496376" y="6438253"/>
            <a:ext cx="8007457" cy="379463"/>
          </a:xfrm>
          <a:prstGeom prst="rect">
            <a:avLst/>
          </a:prstGeom>
          <a:noFill/>
        </p:spPr>
        <p:txBody>
          <a:bodyPr wrap="square" rtlCol="0">
            <a:spAutoFit/>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900">
                <a:solidFill>
                  <a:srgbClr val="404040"/>
                </a:solidFill>
                <a:latin typeface="Arial"/>
                <a:ea typeface="Arial"/>
                <a:cs typeface="Arial"/>
                <a:sym typeface="Arial"/>
              </a:rPr>
              <a:t>ALK, anaplastic lymphoma kinase; </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CNS, central nervous system; DFS, disease-free survival; HR, hazard ratio; NSCLC, non-small cell lung cancer.</a:t>
            </a:r>
            <a:br>
              <a:rPr kumimoji="0" lang="en-US" sz="933" b="0" i="0" u="none" strike="noStrike" kern="1200" cap="none" spc="0" normalizeH="0" baseline="0" noProof="0">
                <a:ln>
                  <a:noFill/>
                </a:ln>
                <a:solidFill>
                  <a:srgbClr val="404040"/>
                </a:solidFill>
                <a:effectLst/>
                <a:uLnTx/>
                <a:uFillTx/>
                <a:latin typeface="Arial"/>
                <a:ea typeface="Arial"/>
                <a:cs typeface="Arial"/>
                <a:sym typeface="Arial"/>
              </a:rPr>
            </a:b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Wu YL, et al. </a:t>
            </a:r>
            <a:r>
              <a:rPr kumimoji="0" lang="en-US" sz="933"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933"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933"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73902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t>Emerging Directions in Early Stage ALK+ NSCLC </a:t>
            </a:r>
          </a:p>
        </p:txBody>
      </p:sp>
    </p:spTree>
    <p:extLst>
      <p:ext uri="{BB962C8B-B14F-4D97-AF65-F5344CB8AC3E}">
        <p14:creationId xmlns:p14="http://schemas.microsoft.com/office/powerpoint/2010/main" val="3102598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err="1">
                <a:ln>
                  <a:noFill/>
                </a:ln>
                <a:solidFill>
                  <a:srgbClr val="3A3A3A"/>
                </a:solidFill>
                <a:effectLst/>
                <a:uLnTx/>
                <a:uFillTx/>
                <a:latin typeface="Arial" charset="0"/>
                <a:ea typeface="ＭＳ Ｐゴシック" charset="0"/>
                <a:cs typeface="Arial" charset="0"/>
              </a:rPr>
              <a:t>www.axismeded.com</a:t>
            </a: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FB0B-3BEC-CAF2-0F2C-06344985E1F9}"/>
              </a:ext>
            </a:extLst>
          </p:cNvPr>
          <p:cNvSpPr>
            <a:spLocks noGrp="1"/>
          </p:cNvSpPr>
          <p:nvPr>
            <p:ph type="title"/>
          </p:nvPr>
        </p:nvSpPr>
        <p:spPr/>
        <p:txBody>
          <a:bodyPr/>
          <a:lstStyle/>
          <a:p>
            <a:r>
              <a:rPr lang="en-US"/>
              <a:t>ALNEO: Study Design</a:t>
            </a:r>
          </a:p>
        </p:txBody>
      </p:sp>
      <p:sp>
        <p:nvSpPr>
          <p:cNvPr id="5" name="Footer Placeholder 4">
            <a:extLst>
              <a:ext uri="{FF2B5EF4-FFF2-40B4-BE49-F238E27FC236}">
                <a16:creationId xmlns:a16="http://schemas.microsoft.com/office/drawing/2014/main" id="{7B6C884C-6F35-FB13-7A66-323B1BE78452}"/>
              </a:ext>
            </a:extLst>
          </p:cNvPr>
          <p:cNvSpPr>
            <a:spLocks noGrp="1"/>
          </p:cNvSpPr>
          <p:nvPr>
            <p:ph type="ftr" sz="quarter" idx="10"/>
          </p:nvPr>
        </p:nvSpPr>
        <p:spPr/>
        <p:txBody>
          <a:bodyPr/>
          <a:lstStyle/>
          <a:p>
            <a:r>
              <a:rPr lang="en-US" sz="1000">
                <a:solidFill>
                  <a:srgbClr val="404040"/>
                </a:solidFill>
                <a:latin typeface="Arial"/>
                <a:ea typeface="Arial"/>
                <a:cs typeface="Arial"/>
                <a:sym typeface="Arial"/>
              </a:rPr>
              <a:t>AE, adverse event; ALK, anaplastic lymphoma kinase; BICR, blinded independent central review ; bid, twice a day; DFS, disease-free survival; </a:t>
            </a:r>
            <a:r>
              <a:rPr lang="en-US" sz="1000">
                <a:solidFill>
                  <a:srgbClr val="000000"/>
                </a:solidFill>
                <a:latin typeface="Arial"/>
                <a:ea typeface="Arial"/>
                <a:cs typeface="Arial"/>
                <a:sym typeface="Arial"/>
              </a:rPr>
              <a:t>ECOG PS, Eastern Cooperative Oncology Group performance status; EFS, event-free survival; FISH, fluorescence in situ hybridization; IHC, immunohistochemistry; MPR, major pathological response; NGS, next-generation sequencing; </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NSCLC, non-small cell lung cancer; OR, objective response; OS, overall survival; </a:t>
            </a:r>
            <a:r>
              <a:rPr kumimoji="0" lang="en-US" sz="105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50" b="0" i="0" u="none" strike="noStrike" kern="1200" cap="none" spc="0" normalizeH="0" baseline="0" noProof="0">
                <a:ln>
                  <a:noFill/>
                </a:ln>
                <a:effectLst/>
                <a:uLnTx/>
                <a:uFillTx/>
                <a:latin typeface="Arial"/>
                <a:ea typeface="Arial"/>
                <a:cs typeface="Arial"/>
                <a:sym typeface="Arial"/>
              </a:rPr>
              <a:t>PD, progressive disease</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a:t>
            </a:r>
            <a:br>
              <a:rPr kumimoji="0" lang="en-US" sz="105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Leonetti A, et al. WCLC 2024. Abstract </a:t>
            </a:r>
            <a:r>
              <a:rPr kumimoji="0" lang="en-US" sz="1050" i="0" u="none" strike="noStrike" kern="1200" cap="none" spc="0" normalizeH="0" baseline="0" noProof="0">
                <a:ln>
                  <a:noFill/>
                </a:ln>
                <a:solidFill>
                  <a:srgbClr val="404040"/>
                </a:solidFill>
                <a:effectLst/>
                <a:uLnTx/>
                <a:uFillTx/>
                <a:latin typeface="Arial"/>
                <a:ea typeface="Arial"/>
                <a:cs typeface="Arial"/>
                <a:sym typeface="Arial"/>
              </a:rPr>
              <a:t>MA01.03</a:t>
            </a:r>
            <a:r>
              <a:rPr kumimoji="0" lang="en-US" sz="1050" b="0" i="0" u="none" strike="noStrike" kern="1200" cap="none" spc="0" normalizeH="0" baseline="0" noProof="0">
                <a:ln>
                  <a:noFill/>
                </a:ln>
                <a:solidFill>
                  <a:srgbClr val="404040"/>
                </a:solidFill>
                <a:effectLst/>
                <a:uLnTx/>
                <a:uFillTx/>
                <a:latin typeface="Arial"/>
                <a:ea typeface="Arial"/>
                <a:cs typeface="Arial"/>
                <a:sym typeface="Arial"/>
              </a:rPr>
              <a:t>.</a:t>
            </a:r>
            <a:endParaRPr kumimoji="0" lang="en-US" sz="1050" b="0" i="0" u="none" strike="noStrike" kern="1200" cap="none" spc="0" normalizeH="0" baseline="0" noProof="0">
              <a:ln>
                <a:noFill/>
              </a:ln>
              <a:solidFill>
                <a:srgbClr val="3A3A3A"/>
              </a:solidFill>
              <a:effectLst/>
              <a:uLnTx/>
              <a:uFillTx/>
              <a:latin typeface="Arial"/>
              <a:ea typeface="Arial"/>
              <a:cs typeface="Arial"/>
              <a:sym typeface="Arial"/>
            </a:endParaRPr>
          </a:p>
        </p:txBody>
      </p:sp>
      <p:sp>
        <p:nvSpPr>
          <p:cNvPr id="6" name="Google Shape;494;p19">
            <a:extLst>
              <a:ext uri="{FF2B5EF4-FFF2-40B4-BE49-F238E27FC236}">
                <a16:creationId xmlns:a16="http://schemas.microsoft.com/office/drawing/2014/main" id="{714ED406-08D8-63F0-F6E6-C0D1727FF186}"/>
              </a:ext>
            </a:extLst>
          </p:cNvPr>
          <p:cNvSpPr/>
          <p:nvPr/>
        </p:nvSpPr>
        <p:spPr>
          <a:xfrm>
            <a:off x="6344306" y="2618812"/>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7" name="Google Shape;499;p19">
            <a:extLst>
              <a:ext uri="{FF2B5EF4-FFF2-40B4-BE49-F238E27FC236}">
                <a16:creationId xmlns:a16="http://schemas.microsoft.com/office/drawing/2014/main" id="{5D4D607B-2930-B02F-DD2C-502F0D9F565A}"/>
              </a:ext>
            </a:extLst>
          </p:cNvPr>
          <p:cNvSpPr txBox="1"/>
          <p:nvPr/>
        </p:nvSpPr>
        <p:spPr>
          <a:xfrm>
            <a:off x="892501" y="1690688"/>
            <a:ext cx="3334407" cy="2034024"/>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342900" indent="-131763">
              <a:spcBef>
                <a:spcPts val="80"/>
              </a:spcBef>
              <a:buClr>
                <a:schemeClr val="bg1"/>
              </a:buClr>
              <a:buSzPts val="800"/>
              <a:buFont typeface="Arial"/>
              <a:buChar char="●"/>
            </a:pPr>
            <a:r>
              <a:rPr lang="en-US" sz="1600" err="1">
                <a:solidFill>
                  <a:schemeClr val="bg1"/>
                </a:solidFill>
                <a:latin typeface="Arial"/>
                <a:ea typeface="Arial"/>
                <a:cs typeface="Arial"/>
                <a:sym typeface="Arial"/>
              </a:rPr>
              <a:t>Resectable</a:t>
            </a:r>
            <a:r>
              <a:rPr lang="en-US" sz="1600">
                <a:solidFill>
                  <a:schemeClr val="bg1"/>
                </a:solidFill>
                <a:latin typeface="Arial"/>
                <a:ea typeface="Arial"/>
                <a:cs typeface="Arial"/>
                <a:sym typeface="Arial"/>
              </a:rPr>
              <a:t> locally advanced stage III NSCLC</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Candidate for surgical resection after multidisciplinary discussion</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ALK positive (IHC/FISH/NGS)</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No Previous treatment</a:t>
            </a:r>
          </a:p>
          <a:p>
            <a:pPr marL="342900" indent="-131763">
              <a:spcBef>
                <a:spcPts val="80"/>
              </a:spcBef>
              <a:buClr>
                <a:schemeClr val="bg1"/>
              </a:buClr>
              <a:buSzPts val="800"/>
              <a:buFont typeface="Arial"/>
              <a:buChar char="●"/>
            </a:pPr>
            <a:r>
              <a:rPr lang="en-US" sz="1600">
                <a:solidFill>
                  <a:schemeClr val="bg1"/>
                </a:solidFill>
                <a:latin typeface="Arial"/>
                <a:ea typeface="Arial"/>
                <a:cs typeface="Arial"/>
                <a:sym typeface="Arial"/>
              </a:rPr>
              <a:t>ECOG PS 0-1</a:t>
            </a:r>
            <a:endParaRPr sz="1600">
              <a:solidFill>
                <a:schemeClr val="bg1"/>
              </a:solidFill>
              <a:latin typeface="Arial"/>
              <a:ea typeface="Arial"/>
              <a:cs typeface="Arial"/>
              <a:sym typeface="Arial"/>
            </a:endParaRPr>
          </a:p>
        </p:txBody>
      </p:sp>
      <p:sp>
        <p:nvSpPr>
          <p:cNvPr id="9" name="Rectangle 8">
            <a:extLst>
              <a:ext uri="{FF2B5EF4-FFF2-40B4-BE49-F238E27FC236}">
                <a16:creationId xmlns:a16="http://schemas.microsoft.com/office/drawing/2014/main" id="{A33F9C29-F69B-E095-1C85-08B99D025370}"/>
              </a:ext>
            </a:extLst>
          </p:cNvPr>
          <p:cNvSpPr/>
          <p:nvPr/>
        </p:nvSpPr>
        <p:spPr>
          <a:xfrm>
            <a:off x="4536527" y="2157378"/>
            <a:ext cx="1807779" cy="10300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err="1">
                <a:latin typeface="Arial" panose="020B0604020202020204" pitchFamily="34" charset="0"/>
                <a:cs typeface="Arial" panose="020B0604020202020204" pitchFamily="34" charset="0"/>
              </a:rPr>
              <a:t>Alectinib</a:t>
            </a:r>
            <a:r>
              <a:rPr lang="en-US" sz="1600" b="1">
                <a:latin typeface="Arial" panose="020B0604020202020204" pitchFamily="34" charset="0"/>
                <a:cs typeface="Arial" panose="020B0604020202020204" pitchFamily="34" charset="0"/>
              </a:rPr>
              <a:t> 600mg bid for 2 months</a:t>
            </a:r>
          </a:p>
        </p:txBody>
      </p:sp>
      <p:sp>
        <p:nvSpPr>
          <p:cNvPr id="10" name="TextBox 9">
            <a:extLst>
              <a:ext uri="{FF2B5EF4-FFF2-40B4-BE49-F238E27FC236}">
                <a16:creationId xmlns:a16="http://schemas.microsoft.com/office/drawing/2014/main" id="{A6E2D629-67D6-C0F6-BBD1-B18E8290F6DC}"/>
              </a:ext>
            </a:extLst>
          </p:cNvPr>
          <p:cNvSpPr txBox="1"/>
          <p:nvPr/>
        </p:nvSpPr>
        <p:spPr>
          <a:xfrm>
            <a:off x="4617551" y="1778700"/>
            <a:ext cx="1726755" cy="307777"/>
          </a:xfrm>
          <a:prstGeom prst="rect">
            <a:avLst/>
          </a:prstGeom>
          <a:noFill/>
        </p:spPr>
        <p:txBody>
          <a:bodyPr wrap="none" rtlCol="0">
            <a:spAutoFit/>
          </a:bodyPr>
          <a:lstStyle/>
          <a:p>
            <a:pPr algn="ctr"/>
            <a:r>
              <a:rPr lang="en-US" sz="1400">
                <a:latin typeface="Arial" panose="020B0604020202020204" pitchFamily="34" charset="0"/>
                <a:cs typeface="Arial" panose="020B0604020202020204" pitchFamily="34" charset="0"/>
              </a:rPr>
              <a:t>Neoadjuvant phase</a:t>
            </a:r>
          </a:p>
        </p:txBody>
      </p:sp>
      <p:sp>
        <p:nvSpPr>
          <p:cNvPr id="12" name="TextBox 11">
            <a:extLst>
              <a:ext uri="{FF2B5EF4-FFF2-40B4-BE49-F238E27FC236}">
                <a16:creationId xmlns:a16="http://schemas.microsoft.com/office/drawing/2014/main" id="{2F906C52-AA97-DDB4-E2A7-DE338EFAE60C}"/>
              </a:ext>
            </a:extLst>
          </p:cNvPr>
          <p:cNvSpPr txBox="1"/>
          <p:nvPr/>
        </p:nvSpPr>
        <p:spPr>
          <a:xfrm>
            <a:off x="6393243" y="2311035"/>
            <a:ext cx="56137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≤4 w</a:t>
            </a:r>
          </a:p>
        </p:txBody>
      </p:sp>
      <p:sp>
        <p:nvSpPr>
          <p:cNvPr id="13" name="Rectangle 12">
            <a:extLst>
              <a:ext uri="{FF2B5EF4-FFF2-40B4-BE49-F238E27FC236}">
                <a16:creationId xmlns:a16="http://schemas.microsoft.com/office/drawing/2014/main" id="{6EC88DA9-2B01-B5FA-4673-04CDD4BFB19B}"/>
              </a:ext>
            </a:extLst>
          </p:cNvPr>
          <p:cNvSpPr/>
          <p:nvPr/>
        </p:nvSpPr>
        <p:spPr>
          <a:xfrm>
            <a:off x="7137401" y="2153409"/>
            <a:ext cx="1396999" cy="103001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b="1">
                <a:latin typeface="Arial" panose="020B0604020202020204" pitchFamily="34" charset="0"/>
                <a:cs typeface="Arial" panose="020B0604020202020204" pitchFamily="34" charset="0"/>
              </a:rPr>
              <a:t>Surgery</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(non-PD)</a:t>
            </a:r>
          </a:p>
        </p:txBody>
      </p:sp>
      <p:sp>
        <p:nvSpPr>
          <p:cNvPr id="14" name="Google Shape;494;p19">
            <a:extLst>
              <a:ext uri="{FF2B5EF4-FFF2-40B4-BE49-F238E27FC236}">
                <a16:creationId xmlns:a16="http://schemas.microsoft.com/office/drawing/2014/main" id="{A656A11D-91CB-8D10-9F60-FC766B4E6EA9}"/>
              </a:ext>
            </a:extLst>
          </p:cNvPr>
          <p:cNvSpPr/>
          <p:nvPr/>
        </p:nvSpPr>
        <p:spPr>
          <a:xfrm>
            <a:off x="8534400" y="2614312"/>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0B8B7A3C-3DE1-B778-7B4F-7E9F6049763C}"/>
              </a:ext>
            </a:extLst>
          </p:cNvPr>
          <p:cNvSpPr txBox="1"/>
          <p:nvPr/>
        </p:nvSpPr>
        <p:spPr>
          <a:xfrm>
            <a:off x="8583337" y="2306535"/>
            <a:ext cx="56137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≤8 w</a:t>
            </a:r>
          </a:p>
        </p:txBody>
      </p:sp>
      <p:sp>
        <p:nvSpPr>
          <p:cNvPr id="16" name="Rectangle 15">
            <a:extLst>
              <a:ext uri="{FF2B5EF4-FFF2-40B4-BE49-F238E27FC236}">
                <a16:creationId xmlns:a16="http://schemas.microsoft.com/office/drawing/2014/main" id="{78C3C646-9CD8-D68B-DD61-280E174F39AF}"/>
              </a:ext>
            </a:extLst>
          </p:cNvPr>
          <p:cNvSpPr/>
          <p:nvPr/>
        </p:nvSpPr>
        <p:spPr>
          <a:xfrm>
            <a:off x="9327495" y="2153409"/>
            <a:ext cx="1939595" cy="10300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err="1">
                <a:latin typeface="Arial" panose="020B0604020202020204" pitchFamily="34" charset="0"/>
                <a:cs typeface="Arial" panose="020B0604020202020204" pitchFamily="34" charset="0"/>
              </a:rPr>
              <a:t>Alectinib</a:t>
            </a:r>
            <a:r>
              <a:rPr lang="en-US" sz="1600" b="1">
                <a:latin typeface="Arial" panose="020B0604020202020204" pitchFamily="34" charset="0"/>
                <a:cs typeface="Arial" panose="020B0604020202020204" pitchFamily="34" charset="0"/>
              </a:rPr>
              <a:t> 600mg bid for 24 months</a:t>
            </a:r>
          </a:p>
        </p:txBody>
      </p:sp>
      <p:sp>
        <p:nvSpPr>
          <p:cNvPr id="17" name="TextBox 16">
            <a:extLst>
              <a:ext uri="{FF2B5EF4-FFF2-40B4-BE49-F238E27FC236}">
                <a16:creationId xmlns:a16="http://schemas.microsoft.com/office/drawing/2014/main" id="{28ABE608-8D70-C169-839B-0837386E7C70}"/>
              </a:ext>
            </a:extLst>
          </p:cNvPr>
          <p:cNvSpPr txBox="1"/>
          <p:nvPr/>
        </p:nvSpPr>
        <p:spPr>
          <a:xfrm>
            <a:off x="9408519" y="1774731"/>
            <a:ext cx="1726754" cy="307777"/>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Adjuvant phase</a:t>
            </a:r>
          </a:p>
        </p:txBody>
      </p:sp>
      <p:sp>
        <p:nvSpPr>
          <p:cNvPr id="18" name="Google Shape;833;g27373e4ba3c_5_616">
            <a:extLst>
              <a:ext uri="{FF2B5EF4-FFF2-40B4-BE49-F238E27FC236}">
                <a16:creationId xmlns:a16="http://schemas.microsoft.com/office/drawing/2014/main" id="{903FBC92-42D8-141D-660F-79DBA051D454}"/>
              </a:ext>
            </a:extLst>
          </p:cNvPr>
          <p:cNvSpPr/>
          <p:nvPr/>
        </p:nvSpPr>
        <p:spPr>
          <a:xfrm>
            <a:off x="838200" y="3812253"/>
            <a:ext cx="7955988" cy="889588"/>
          </a:xfrm>
          <a:prstGeom prst="rect">
            <a:avLst/>
          </a:prstGeom>
          <a:noFill/>
          <a:ln>
            <a:noFill/>
          </a:ln>
        </p:spPr>
        <p:style>
          <a:lnRef idx="1">
            <a:schemeClr val="dk1"/>
          </a:lnRef>
          <a:fillRef idx="2">
            <a:schemeClr val="dk1"/>
          </a:fillRef>
          <a:effectRef idx="1">
            <a:schemeClr val="dk1"/>
          </a:effectRef>
          <a:fontRef idx="minor">
            <a:schemeClr val="dk1"/>
          </a:fontRef>
        </p:style>
        <p:txBody>
          <a:bodyPr spcFirstLastPara="1" wrap="square" lIns="121900" tIns="121900" rIns="121900" bIns="121900" numCol="1" anchor="t" anchorCtr="0">
            <a:noAutofit/>
          </a:bodyPr>
          <a:lstStyle/>
          <a:p>
            <a:pPr>
              <a:buClr>
                <a:schemeClr val="bg1"/>
              </a:buClr>
              <a:buSzPts val="1500"/>
            </a:pPr>
            <a:r>
              <a:rPr lang="en-US" sz="1600" b="1">
                <a:solidFill>
                  <a:schemeClr val="tx1"/>
                </a:solidFill>
                <a:latin typeface="Arial" panose="020B0604020202020204" pitchFamily="34" charset="0"/>
                <a:cs typeface="Arial" panose="020B0604020202020204" pitchFamily="34" charset="0"/>
              </a:rPr>
              <a:t>Primary endpoint:  </a:t>
            </a:r>
            <a:r>
              <a:rPr lang="en-US" sz="1600">
                <a:solidFill>
                  <a:schemeClr val="tx1"/>
                </a:solidFill>
                <a:latin typeface="Arial" panose="020B0604020202020204" pitchFamily="34" charset="0"/>
                <a:cs typeface="Arial" panose="020B0604020202020204" pitchFamily="34" charset="0"/>
              </a:rPr>
              <a:t>MPR by BICR</a:t>
            </a:r>
            <a:endParaRPr>
              <a:solidFill>
                <a:schemeClr val="tx1"/>
              </a:solidFill>
              <a:latin typeface="Arial" panose="020B0604020202020204" pitchFamily="34" charset="0"/>
              <a:cs typeface="Arial" panose="020B0604020202020204" pitchFamily="34" charset="0"/>
            </a:endParaRPr>
          </a:p>
          <a:p>
            <a:pPr>
              <a:buClr>
                <a:schemeClr val="bg1"/>
              </a:buClr>
              <a:buSzPts val="1500"/>
            </a:pPr>
            <a:r>
              <a:rPr lang="en-US" sz="1600" b="1">
                <a:solidFill>
                  <a:schemeClr val="tx1"/>
                </a:solidFill>
                <a:latin typeface="Arial" panose="020B0604020202020204" pitchFamily="34" charset="0"/>
                <a:cs typeface="Arial" panose="020B0604020202020204" pitchFamily="34" charset="0"/>
              </a:rPr>
              <a:t>Secondary endpoints: </a:t>
            </a:r>
            <a:r>
              <a:rPr lang="en-US" sz="1600" err="1">
                <a:solidFill>
                  <a:schemeClr val="tx1"/>
                </a:solidFill>
                <a:latin typeface="Arial" panose="020B0604020202020204" pitchFamily="34" charset="0"/>
                <a:cs typeface="Arial" panose="020B0604020202020204" pitchFamily="34" charset="0"/>
              </a:rPr>
              <a:t>pCR</a:t>
            </a:r>
            <a:r>
              <a:rPr lang="en-US" sz="1600">
                <a:solidFill>
                  <a:schemeClr val="tx1"/>
                </a:solidFill>
                <a:latin typeface="Arial" panose="020B0604020202020204" pitchFamily="34" charset="0"/>
                <a:cs typeface="Arial" panose="020B0604020202020204" pitchFamily="34" charset="0"/>
              </a:rPr>
              <a:t> by BICR, OR, EFS, DFS, OS, AEs</a:t>
            </a:r>
            <a:endParaRPr sz="1050">
              <a:solidFill>
                <a:schemeClr val="tx1"/>
              </a:solidFill>
              <a:latin typeface="Arial" panose="020B0604020202020204" pitchFamily="34" charset="0"/>
              <a:cs typeface="Arial" panose="020B0604020202020204" pitchFamily="34" charset="0"/>
            </a:endParaRPr>
          </a:p>
        </p:txBody>
      </p:sp>
      <p:sp>
        <p:nvSpPr>
          <p:cNvPr id="19" name="Text Placeholder 7">
            <a:extLst>
              <a:ext uri="{FF2B5EF4-FFF2-40B4-BE49-F238E27FC236}">
                <a16:creationId xmlns:a16="http://schemas.microsoft.com/office/drawing/2014/main" id="{10B7C18D-12BA-64EE-2E52-98558A1021AF}"/>
              </a:ext>
            </a:extLst>
          </p:cNvPr>
          <p:cNvSpPr txBox="1">
            <a:spLocks/>
          </p:cNvSpPr>
          <p:nvPr/>
        </p:nvSpPr>
        <p:spPr>
          <a:xfrm>
            <a:off x="892501" y="4611697"/>
            <a:ext cx="10461299" cy="1325563"/>
          </a:xfrm>
          <a:prstGeom prst="rect">
            <a:avLst/>
          </a:prstGeom>
        </p:spPr>
        <p:style>
          <a:lnRef idx="1">
            <a:schemeClr val="accent3"/>
          </a:lnRef>
          <a:fillRef idx="3">
            <a:schemeClr val="accent3"/>
          </a:fillRef>
          <a:effectRef idx="2">
            <a:schemeClr val="accent3"/>
          </a:effectRef>
          <a:fontRef idx="minor">
            <a:schemeClr val="lt1"/>
          </a:fontRef>
        </p:style>
        <p:txBody>
          <a:bodyPr anchor="ctr">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chemeClr val="bg1"/>
                </a:solidFill>
                <a:sym typeface="Arial"/>
              </a:rPr>
              <a:t>According to the Simon’s two-stage mini-max design, the null hypothesis that the MPR is ≤20% will be tested against a one-sided alternative. In the first stage, 18 patients will be accrued. If there are 4 or fewer MPR in these 18 patients, the study will be stopped early for futility. Otherwise, 15 additional patients will be accrued for a total of 33. The null hypothesis will be rejected if 11 or more MPR are observed in 33 patients. This design yields a type I error rate of 0.05 and power of 0.80 when the true MPR is 40%</a:t>
            </a:r>
          </a:p>
        </p:txBody>
      </p:sp>
    </p:spTree>
    <p:extLst>
      <p:ext uri="{BB962C8B-B14F-4D97-AF65-F5344CB8AC3E}">
        <p14:creationId xmlns:p14="http://schemas.microsoft.com/office/powerpoint/2010/main" val="299924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F84244-8DDF-3BE6-5C6C-BB6580F27E78}"/>
              </a:ext>
            </a:extLst>
          </p:cNvPr>
          <p:cNvSpPr>
            <a:spLocks noGrp="1"/>
          </p:cNvSpPr>
          <p:nvPr>
            <p:ph type="title"/>
          </p:nvPr>
        </p:nvSpPr>
        <p:spPr/>
        <p:txBody>
          <a:bodyPr/>
          <a:lstStyle/>
          <a:p>
            <a:r>
              <a:rPr lang="en-US"/>
              <a:t>ALNEO: Study Population</a:t>
            </a:r>
          </a:p>
        </p:txBody>
      </p:sp>
      <p:sp>
        <p:nvSpPr>
          <p:cNvPr id="6" name="Footer Placeholder 5">
            <a:extLst>
              <a:ext uri="{FF2B5EF4-FFF2-40B4-BE49-F238E27FC236}">
                <a16:creationId xmlns:a16="http://schemas.microsoft.com/office/drawing/2014/main" id="{0984E85A-C549-02DF-8CD4-FCF46F609EF0}"/>
              </a:ext>
            </a:extLst>
          </p:cNvPr>
          <p:cNvSpPr>
            <a:spLocks noGrp="1"/>
          </p:cNvSpPr>
          <p:nvPr>
            <p:ph type="ftr" sz="quarter" idx="10"/>
          </p:nvPr>
        </p:nvSpPr>
        <p:spPr>
          <a:xfrm>
            <a:off x="1416734" y="6054437"/>
            <a:ext cx="10775265" cy="803564"/>
          </a:xfrm>
        </p:spPr>
        <p:txBody>
          <a:bodyPr/>
          <a:lstStyle/>
          <a:p>
            <a:pPr marR="40639" lvl="0">
              <a:buClr>
                <a:srgbClr val="000000"/>
              </a:buClr>
              <a:buSzPts val="700"/>
              <a:defRPr/>
            </a:pPr>
            <a:r>
              <a:rPr lang="en-US">
                <a:latin typeface="Arial"/>
                <a:ea typeface="Arial"/>
                <a:cs typeface="Arial"/>
                <a:sym typeface="Arial"/>
              </a:rPr>
              <a:t>*according to the 8</a:t>
            </a:r>
            <a:r>
              <a:rPr lang="en-US" baseline="30000">
                <a:latin typeface="Arial"/>
                <a:ea typeface="Arial"/>
                <a:cs typeface="Arial"/>
                <a:sym typeface="Arial"/>
              </a:rPr>
              <a:t>th</a:t>
            </a:r>
            <a:r>
              <a:rPr lang="en-US">
                <a:latin typeface="Arial"/>
                <a:ea typeface="Arial"/>
                <a:cs typeface="Arial"/>
                <a:sym typeface="Arial"/>
              </a:rPr>
              <a:t> AJCC TNM; most represented stages were T3N2 (n=7, 28%), T1aN2 (n=4, 16%) and T4N2 (n=4, 16%).</a:t>
            </a:r>
          </a:p>
          <a:p>
            <a:pPr marR="40639" lvl="0">
              <a:buClr>
                <a:srgbClr val="000000"/>
              </a:buClr>
              <a:buSzPts val="700"/>
              <a:defRPr/>
            </a:pPr>
            <a:r>
              <a:rPr lang="en-US">
                <a:latin typeface="Arial"/>
                <a:ea typeface="Arial"/>
                <a:cs typeface="Arial"/>
                <a:sym typeface="Arial"/>
              </a:rPr>
              <a:t>AJCC TNM, American Joint Committee on Cancer tumor, node, metastases scoring system; ECOG PS, Eastern Cooperative Oncology Group performance status; IQR, interquartile range.</a:t>
            </a:r>
            <a:br>
              <a:rPr kumimoji="0" lang="en-US" b="0" i="0" u="none" strike="noStrike" kern="1200" cap="none" spc="0" normalizeH="0" baseline="0" noProof="0">
                <a:ln>
                  <a:noFill/>
                </a:ln>
                <a:effectLst/>
                <a:uLnTx/>
                <a:uFillTx/>
                <a:latin typeface="Arial"/>
                <a:ea typeface="Arial"/>
                <a:cs typeface="Arial"/>
                <a:sym typeface="Arial"/>
              </a:rPr>
            </a:br>
            <a:r>
              <a:rPr kumimoji="0" lang="en-US" b="0" i="0" u="none" strike="noStrike" kern="1200" cap="none" spc="0" normalizeH="0" baseline="0" noProof="0">
                <a:ln>
                  <a:noFill/>
                </a:ln>
                <a:effectLst/>
                <a:uLnTx/>
                <a:uFillTx/>
                <a:latin typeface="Arial"/>
                <a:ea typeface="Arial"/>
                <a:cs typeface="Arial"/>
                <a:sym typeface="Arial"/>
              </a:rPr>
              <a:t>Leonetti A, et al. WCLC 2024. Abstract MA01.03.</a:t>
            </a:r>
          </a:p>
        </p:txBody>
      </p:sp>
      <p:sp>
        <p:nvSpPr>
          <p:cNvPr id="7" name="Google Shape;499;p19">
            <a:extLst>
              <a:ext uri="{FF2B5EF4-FFF2-40B4-BE49-F238E27FC236}">
                <a16:creationId xmlns:a16="http://schemas.microsoft.com/office/drawing/2014/main" id="{258C3529-97EF-645E-61D8-4A45561DC30F}"/>
              </a:ext>
            </a:extLst>
          </p:cNvPr>
          <p:cNvSpPr txBox="1"/>
          <p:nvPr/>
        </p:nvSpPr>
        <p:spPr>
          <a:xfrm>
            <a:off x="1101514" y="1957589"/>
            <a:ext cx="2554892" cy="3077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Screened (n=30)</a:t>
            </a:r>
            <a:endParaRPr sz="1600">
              <a:solidFill>
                <a:schemeClr val="bg1"/>
              </a:solidFill>
              <a:latin typeface="Arial"/>
              <a:ea typeface="Arial"/>
              <a:cs typeface="Arial"/>
              <a:sym typeface="Arial"/>
            </a:endParaRPr>
          </a:p>
        </p:txBody>
      </p:sp>
      <p:sp>
        <p:nvSpPr>
          <p:cNvPr id="8" name="TextBox 7">
            <a:extLst>
              <a:ext uri="{FF2B5EF4-FFF2-40B4-BE49-F238E27FC236}">
                <a16:creationId xmlns:a16="http://schemas.microsoft.com/office/drawing/2014/main" id="{ABFBCF6B-3B8A-D036-AB9F-C3AA8A1DC6A4}"/>
              </a:ext>
            </a:extLst>
          </p:cNvPr>
          <p:cNvSpPr txBox="1"/>
          <p:nvPr/>
        </p:nvSpPr>
        <p:spPr>
          <a:xfrm>
            <a:off x="892501" y="1584434"/>
            <a:ext cx="3078023" cy="307777"/>
          </a:xfrm>
          <a:prstGeom prst="rect">
            <a:avLst/>
          </a:prstGeom>
          <a:noFill/>
        </p:spPr>
        <p:txBody>
          <a:bodyPr wrap="none" rtlCol="0">
            <a:spAutoFit/>
          </a:bodyPr>
          <a:lstStyle/>
          <a:p>
            <a:pPr algn="ctr"/>
            <a:r>
              <a:rPr lang="en-US" sz="1400">
                <a:latin typeface="Arial" panose="020B0604020202020204" pitchFamily="34" charset="0"/>
                <a:cs typeface="Arial" panose="020B0604020202020204" pitchFamily="34" charset="0"/>
              </a:rPr>
              <a:t>Data cut-off date: January 31</a:t>
            </a:r>
            <a:r>
              <a:rPr lang="en-US" sz="1400" baseline="30000">
                <a:latin typeface="Arial" panose="020B0604020202020204" pitchFamily="34" charset="0"/>
                <a:cs typeface="Arial" panose="020B0604020202020204" pitchFamily="34" charset="0"/>
              </a:rPr>
              <a:t>st</a:t>
            </a:r>
            <a:r>
              <a:rPr lang="en-US" sz="1400">
                <a:latin typeface="Arial" panose="020B0604020202020204" pitchFamily="34" charset="0"/>
                <a:cs typeface="Arial" panose="020B0604020202020204" pitchFamily="34" charset="0"/>
              </a:rPr>
              <a:t>, 2024</a:t>
            </a:r>
          </a:p>
        </p:txBody>
      </p:sp>
      <p:sp>
        <p:nvSpPr>
          <p:cNvPr id="9" name="Google Shape;499;p19">
            <a:extLst>
              <a:ext uri="{FF2B5EF4-FFF2-40B4-BE49-F238E27FC236}">
                <a16:creationId xmlns:a16="http://schemas.microsoft.com/office/drawing/2014/main" id="{7FB752AC-9C51-6FEE-63C5-A31801426016}"/>
              </a:ext>
            </a:extLst>
          </p:cNvPr>
          <p:cNvSpPr txBox="1"/>
          <p:nvPr/>
        </p:nvSpPr>
        <p:spPr>
          <a:xfrm>
            <a:off x="1101514" y="2483067"/>
            <a:ext cx="2554892" cy="3077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Registered (n=25)</a:t>
            </a:r>
            <a:endParaRPr sz="1600">
              <a:solidFill>
                <a:schemeClr val="bg1"/>
              </a:solidFill>
              <a:latin typeface="Arial"/>
              <a:ea typeface="Arial"/>
              <a:cs typeface="Arial"/>
              <a:sym typeface="Arial"/>
            </a:endParaRPr>
          </a:p>
        </p:txBody>
      </p:sp>
      <p:cxnSp>
        <p:nvCxnSpPr>
          <p:cNvPr id="12" name="Straight Arrow Connector 11">
            <a:extLst>
              <a:ext uri="{FF2B5EF4-FFF2-40B4-BE49-F238E27FC236}">
                <a16:creationId xmlns:a16="http://schemas.microsoft.com/office/drawing/2014/main" id="{90C17986-9015-0F1A-0CC6-AD1A57F7F733}"/>
              </a:ext>
            </a:extLst>
          </p:cNvPr>
          <p:cNvCxnSpPr>
            <a:cxnSpLocks/>
          </p:cNvCxnSpPr>
          <p:nvPr/>
        </p:nvCxnSpPr>
        <p:spPr>
          <a:xfrm>
            <a:off x="2382582" y="2265366"/>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A158E7C-952F-3F18-125D-5FCC6B783E6E}"/>
              </a:ext>
            </a:extLst>
          </p:cNvPr>
          <p:cNvCxnSpPr>
            <a:cxnSpLocks/>
          </p:cNvCxnSpPr>
          <p:nvPr/>
        </p:nvCxnSpPr>
        <p:spPr>
          <a:xfrm>
            <a:off x="2382582" y="2790844"/>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Google Shape;499;p19">
            <a:extLst>
              <a:ext uri="{FF2B5EF4-FFF2-40B4-BE49-F238E27FC236}">
                <a16:creationId xmlns:a16="http://schemas.microsoft.com/office/drawing/2014/main" id="{E7CD85F9-DE6C-F344-7C1A-2B7CDD4E6CF0}"/>
              </a:ext>
            </a:extLst>
          </p:cNvPr>
          <p:cNvSpPr txBox="1"/>
          <p:nvPr/>
        </p:nvSpPr>
        <p:spPr>
          <a:xfrm>
            <a:off x="1101514" y="3014707"/>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25 (100%) completed neoadjuvant phase</a:t>
            </a:r>
            <a:endParaRPr sz="1600">
              <a:solidFill>
                <a:schemeClr val="bg1"/>
              </a:solidFill>
              <a:latin typeface="Arial"/>
              <a:ea typeface="Arial"/>
              <a:cs typeface="Arial"/>
              <a:sym typeface="Arial"/>
            </a:endParaRPr>
          </a:p>
        </p:txBody>
      </p:sp>
      <p:sp>
        <p:nvSpPr>
          <p:cNvPr id="16" name="Google Shape;499;p19">
            <a:extLst>
              <a:ext uri="{FF2B5EF4-FFF2-40B4-BE49-F238E27FC236}">
                <a16:creationId xmlns:a16="http://schemas.microsoft.com/office/drawing/2014/main" id="{A4AC43B4-7E4D-4760-6E23-58FD3DA233DA}"/>
              </a:ext>
            </a:extLst>
          </p:cNvPr>
          <p:cNvSpPr txBox="1"/>
          <p:nvPr/>
        </p:nvSpPr>
        <p:spPr>
          <a:xfrm>
            <a:off x="1083325" y="4245754"/>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21 (84%)</a:t>
            </a:r>
            <a:br>
              <a:rPr lang="en-US" sz="1600">
                <a:solidFill>
                  <a:schemeClr val="bg1"/>
                </a:solidFill>
                <a:latin typeface="Arial"/>
                <a:ea typeface="Arial"/>
                <a:cs typeface="Arial"/>
                <a:sym typeface="Arial"/>
              </a:rPr>
            </a:br>
            <a:r>
              <a:rPr lang="en-US" sz="1600">
                <a:solidFill>
                  <a:schemeClr val="bg1"/>
                </a:solidFill>
                <a:latin typeface="Arial"/>
                <a:ea typeface="Arial"/>
                <a:cs typeface="Arial"/>
                <a:sym typeface="Arial"/>
              </a:rPr>
              <a:t>underwent surgery</a:t>
            </a:r>
            <a:endParaRPr sz="1600">
              <a:solidFill>
                <a:schemeClr val="bg1"/>
              </a:solidFill>
              <a:latin typeface="Arial"/>
              <a:ea typeface="Arial"/>
              <a:cs typeface="Arial"/>
              <a:sym typeface="Arial"/>
            </a:endParaRPr>
          </a:p>
        </p:txBody>
      </p:sp>
      <p:sp>
        <p:nvSpPr>
          <p:cNvPr id="17" name="Google Shape;499;p19">
            <a:extLst>
              <a:ext uri="{FF2B5EF4-FFF2-40B4-BE49-F238E27FC236}">
                <a16:creationId xmlns:a16="http://schemas.microsoft.com/office/drawing/2014/main" id="{E5EA9438-E0A8-FD81-3538-FD001CA90D41}"/>
              </a:ext>
            </a:extLst>
          </p:cNvPr>
          <p:cNvSpPr txBox="1"/>
          <p:nvPr/>
        </p:nvSpPr>
        <p:spPr>
          <a:xfrm>
            <a:off x="1083325" y="5009833"/>
            <a:ext cx="2554892" cy="53779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20 (95%)</a:t>
            </a:r>
            <a:br>
              <a:rPr lang="en-US" sz="1600">
                <a:solidFill>
                  <a:schemeClr val="bg1"/>
                </a:solidFill>
                <a:latin typeface="Arial"/>
                <a:ea typeface="Arial"/>
                <a:cs typeface="Arial"/>
                <a:sym typeface="Arial"/>
              </a:rPr>
            </a:br>
            <a:r>
              <a:rPr lang="en-US" sz="1600">
                <a:solidFill>
                  <a:schemeClr val="bg1"/>
                </a:solidFill>
                <a:latin typeface="Arial"/>
                <a:ea typeface="Arial"/>
                <a:cs typeface="Arial"/>
                <a:sym typeface="Arial"/>
              </a:rPr>
              <a:t>started adjuvant phase</a:t>
            </a:r>
            <a:endParaRPr sz="1600">
              <a:solidFill>
                <a:schemeClr val="bg1"/>
              </a:solidFill>
              <a:latin typeface="Arial"/>
              <a:ea typeface="Arial"/>
              <a:cs typeface="Arial"/>
              <a:sym typeface="Arial"/>
            </a:endParaRPr>
          </a:p>
        </p:txBody>
      </p:sp>
      <p:sp>
        <p:nvSpPr>
          <p:cNvPr id="18" name="Google Shape;499;p19">
            <a:extLst>
              <a:ext uri="{FF2B5EF4-FFF2-40B4-BE49-F238E27FC236}">
                <a16:creationId xmlns:a16="http://schemas.microsoft.com/office/drawing/2014/main" id="{6D4216D7-94D9-0DF5-6E9E-ACF118D31093}"/>
              </a:ext>
            </a:extLst>
          </p:cNvPr>
          <p:cNvSpPr txBox="1"/>
          <p:nvPr/>
        </p:nvSpPr>
        <p:spPr>
          <a:xfrm>
            <a:off x="4237331" y="2828263"/>
            <a:ext cx="2554892" cy="910677"/>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0" tIns="0" rIns="0" bIns="0" anchor="ctr" anchorCtr="0">
            <a:noAutofit/>
          </a:bodyPr>
          <a:lstStyle/>
          <a:p>
            <a:pPr marL="9525" algn="ctr">
              <a:spcBef>
                <a:spcPts val="80"/>
              </a:spcBef>
              <a:buClr>
                <a:schemeClr val="bg1"/>
              </a:buClr>
              <a:buSzPts val="800"/>
            </a:pPr>
            <a:r>
              <a:rPr lang="en-US" sz="1600">
                <a:solidFill>
                  <a:schemeClr val="bg1"/>
                </a:solidFill>
                <a:latin typeface="Arial"/>
                <a:ea typeface="Arial"/>
                <a:cs typeface="Arial"/>
                <a:sym typeface="Arial"/>
              </a:rPr>
              <a:t>18 (72%) included in the primary endpoint Interim Analysis</a:t>
            </a:r>
            <a:endParaRPr sz="1600">
              <a:solidFill>
                <a:schemeClr val="bg1"/>
              </a:solidFill>
              <a:latin typeface="Arial"/>
              <a:ea typeface="Arial"/>
              <a:cs typeface="Arial"/>
              <a:sym typeface="Arial"/>
            </a:endParaRPr>
          </a:p>
        </p:txBody>
      </p:sp>
      <p:cxnSp>
        <p:nvCxnSpPr>
          <p:cNvPr id="19" name="Straight Arrow Connector 18">
            <a:extLst>
              <a:ext uri="{FF2B5EF4-FFF2-40B4-BE49-F238E27FC236}">
                <a16:creationId xmlns:a16="http://schemas.microsoft.com/office/drawing/2014/main" id="{338411BA-0B82-B1D9-3589-C0DC1EA44AA5}"/>
              </a:ext>
            </a:extLst>
          </p:cNvPr>
          <p:cNvCxnSpPr>
            <a:cxnSpLocks/>
          </p:cNvCxnSpPr>
          <p:nvPr/>
        </p:nvCxnSpPr>
        <p:spPr>
          <a:xfrm>
            <a:off x="2370439" y="3552497"/>
            <a:ext cx="0" cy="62157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A3F4149F-C67D-9592-ECC3-E4883E560203}"/>
              </a:ext>
            </a:extLst>
          </p:cNvPr>
          <p:cNvCxnSpPr>
            <a:cxnSpLocks/>
          </p:cNvCxnSpPr>
          <p:nvPr/>
        </p:nvCxnSpPr>
        <p:spPr>
          <a:xfrm>
            <a:off x="2364220" y="4783544"/>
            <a:ext cx="0" cy="17303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633B1C5-57C4-8404-314B-D2BA33D2657D}"/>
              </a:ext>
            </a:extLst>
          </p:cNvPr>
          <p:cNvCxnSpPr>
            <a:cxnSpLocks/>
            <a:stCxn id="15" idx="3"/>
          </p:cNvCxnSpPr>
          <p:nvPr/>
        </p:nvCxnSpPr>
        <p:spPr>
          <a:xfrm>
            <a:off x="3656406" y="3283602"/>
            <a:ext cx="44992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9" name="Google Shape;499;p19">
            <a:extLst>
              <a:ext uri="{FF2B5EF4-FFF2-40B4-BE49-F238E27FC236}">
                <a16:creationId xmlns:a16="http://schemas.microsoft.com/office/drawing/2014/main" id="{4221118C-C5D3-51DD-9CE7-AA2D243D6A0E}"/>
              </a:ext>
            </a:extLst>
          </p:cNvPr>
          <p:cNvSpPr txBox="1"/>
          <p:nvPr/>
        </p:nvSpPr>
        <p:spPr>
          <a:xfrm>
            <a:off x="4234613" y="4213682"/>
            <a:ext cx="2554892" cy="1450518"/>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182880" tIns="0" rIns="0" bIns="0" anchor="ctr" anchorCtr="0">
            <a:noAutofit/>
          </a:bodyPr>
          <a:lstStyle/>
          <a:p>
            <a:pPr marL="9525">
              <a:spcBef>
                <a:spcPts val="80"/>
              </a:spcBef>
              <a:buClr>
                <a:schemeClr val="bg1"/>
              </a:buClr>
              <a:buSzPts val="800"/>
            </a:pPr>
            <a:r>
              <a:rPr lang="en-US" sz="1600">
                <a:solidFill>
                  <a:schemeClr val="bg1"/>
                </a:solidFill>
                <a:latin typeface="Arial"/>
                <a:ea typeface="Arial"/>
                <a:cs typeface="Arial"/>
                <a:sym typeface="Arial"/>
              </a:rPr>
              <a:t>4 (16%) patients did not undergo surgery:</a:t>
            </a:r>
          </a:p>
          <a:p>
            <a:pPr marL="236538" indent="-119063">
              <a:spcBef>
                <a:spcPts val="80"/>
              </a:spcBef>
              <a:buClr>
                <a:schemeClr val="bg1"/>
              </a:buClr>
              <a:buSzPts val="800"/>
              <a:buFont typeface="Arial" panose="020B0604020202020204" pitchFamily="34" charset="0"/>
              <a:buChar char="•"/>
            </a:pPr>
            <a:r>
              <a:rPr lang="en-US" sz="1600">
                <a:solidFill>
                  <a:schemeClr val="bg1"/>
                </a:solidFill>
                <a:latin typeface="Arial"/>
                <a:ea typeface="Arial"/>
                <a:cs typeface="Arial"/>
                <a:sym typeface="Arial"/>
              </a:rPr>
              <a:t>2 patient refusal</a:t>
            </a:r>
          </a:p>
          <a:p>
            <a:pPr marL="236538" indent="-119063">
              <a:spcBef>
                <a:spcPts val="80"/>
              </a:spcBef>
              <a:buClr>
                <a:schemeClr val="bg1"/>
              </a:buClr>
              <a:buSzPts val="800"/>
              <a:buFont typeface="Arial" panose="020B0604020202020204" pitchFamily="34" charset="0"/>
              <a:buChar char="•"/>
            </a:pPr>
            <a:r>
              <a:rPr lang="en-US" sz="1600">
                <a:solidFill>
                  <a:schemeClr val="bg1"/>
                </a:solidFill>
                <a:latin typeface="Arial"/>
                <a:ea typeface="Arial"/>
                <a:cs typeface="Arial"/>
                <a:sym typeface="Arial"/>
              </a:rPr>
              <a:t>1 clinical decision</a:t>
            </a:r>
          </a:p>
          <a:p>
            <a:pPr marL="236538" indent="-119063">
              <a:spcBef>
                <a:spcPts val="80"/>
              </a:spcBef>
              <a:buClr>
                <a:schemeClr val="bg1"/>
              </a:buClr>
              <a:buSzPts val="800"/>
              <a:buFont typeface="Arial" panose="020B0604020202020204" pitchFamily="34" charset="0"/>
              <a:buChar char="•"/>
            </a:pPr>
            <a:r>
              <a:rPr lang="en-US" sz="1600">
                <a:solidFill>
                  <a:schemeClr val="bg1"/>
                </a:solidFill>
                <a:latin typeface="Arial"/>
                <a:ea typeface="Arial"/>
                <a:cs typeface="Arial"/>
                <a:sym typeface="Arial"/>
              </a:rPr>
              <a:t>1 PD</a:t>
            </a:r>
            <a:endParaRPr sz="1600">
              <a:solidFill>
                <a:schemeClr val="bg1"/>
              </a:solidFill>
              <a:latin typeface="Arial"/>
              <a:ea typeface="Arial"/>
              <a:cs typeface="Arial"/>
              <a:sym typeface="Arial"/>
            </a:endParaRPr>
          </a:p>
        </p:txBody>
      </p:sp>
      <p:cxnSp>
        <p:nvCxnSpPr>
          <p:cNvPr id="31" name="Elbow Connector 30">
            <a:extLst>
              <a:ext uri="{FF2B5EF4-FFF2-40B4-BE49-F238E27FC236}">
                <a16:creationId xmlns:a16="http://schemas.microsoft.com/office/drawing/2014/main" id="{5831FF3C-82F4-FAC5-E880-CA1EB63DD17C}"/>
              </a:ext>
            </a:extLst>
          </p:cNvPr>
          <p:cNvCxnSpPr>
            <a:cxnSpLocks/>
            <a:endCxn id="29" idx="0"/>
          </p:cNvCxnSpPr>
          <p:nvPr/>
        </p:nvCxnSpPr>
        <p:spPr>
          <a:xfrm>
            <a:off x="2378960" y="3863282"/>
            <a:ext cx="3133099" cy="35040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graphicFrame>
        <p:nvGraphicFramePr>
          <p:cNvPr id="33" name="Table 32">
            <a:extLst>
              <a:ext uri="{FF2B5EF4-FFF2-40B4-BE49-F238E27FC236}">
                <a16:creationId xmlns:a16="http://schemas.microsoft.com/office/drawing/2014/main" id="{9D6F4F85-D3D3-D01C-0235-97DD381DD684}"/>
              </a:ext>
            </a:extLst>
          </p:cNvPr>
          <p:cNvGraphicFramePr>
            <a:graphicFrameLocks noGrp="1"/>
          </p:cNvGraphicFramePr>
          <p:nvPr>
            <p:extLst>
              <p:ext uri="{D42A27DB-BD31-4B8C-83A1-F6EECF244321}">
                <p14:modId xmlns:p14="http://schemas.microsoft.com/office/powerpoint/2010/main" val="1740453524"/>
              </p:ext>
            </p:extLst>
          </p:nvPr>
        </p:nvGraphicFramePr>
        <p:xfrm>
          <a:off x="7212160" y="1690688"/>
          <a:ext cx="4455584" cy="4027479"/>
        </p:xfrm>
        <a:graphic>
          <a:graphicData uri="http://schemas.openxmlformats.org/drawingml/2006/table">
            <a:tbl>
              <a:tblPr firstRow="1" bandRow="1">
                <a:tableStyleId>{5C22544A-7EE6-4342-B048-85BDC9FD1C3A}</a:tableStyleId>
              </a:tblPr>
              <a:tblGrid>
                <a:gridCol w="1651339">
                  <a:extLst>
                    <a:ext uri="{9D8B030D-6E8A-4147-A177-3AD203B41FA5}">
                      <a16:colId xmlns:a16="http://schemas.microsoft.com/office/drawing/2014/main" val="2013722266"/>
                    </a:ext>
                  </a:extLst>
                </a:gridCol>
                <a:gridCol w="1651339">
                  <a:extLst>
                    <a:ext uri="{9D8B030D-6E8A-4147-A177-3AD203B41FA5}">
                      <a16:colId xmlns:a16="http://schemas.microsoft.com/office/drawing/2014/main" val="4071166897"/>
                    </a:ext>
                  </a:extLst>
                </a:gridCol>
                <a:gridCol w="1152906">
                  <a:extLst>
                    <a:ext uri="{9D8B030D-6E8A-4147-A177-3AD203B41FA5}">
                      <a16:colId xmlns:a16="http://schemas.microsoft.com/office/drawing/2014/main" val="3691222287"/>
                    </a:ext>
                  </a:extLst>
                </a:gridCol>
              </a:tblGrid>
              <a:tr h="287225">
                <a:tc gridSpan="2">
                  <a:txBody>
                    <a:bodyPr/>
                    <a:lstStyle/>
                    <a:p>
                      <a:r>
                        <a:rPr lang="en-US" sz="1200" spc="0">
                          <a:latin typeface="Arial" panose="020B0604020202020204" pitchFamily="34" charset="0"/>
                          <a:cs typeface="Arial" panose="020B0604020202020204" pitchFamily="34" charset="0"/>
                        </a:rPr>
                        <a:t>Baseline Characteristics</a:t>
                      </a:r>
                    </a:p>
                  </a:txBody>
                  <a:tcPr marL="55733" marR="55733" marT="27866" marB="27866" anchor="ctr"/>
                </a:tc>
                <a:tc hMerge="1">
                  <a:txBody>
                    <a:bodyPr/>
                    <a:lstStyle/>
                    <a:p>
                      <a:endParaRPr lang="en-US" sz="1100"/>
                    </a:p>
                  </a:txBody>
                  <a:tcPr marL="55733" marR="55733" marT="27866" marB="27866"/>
                </a:tc>
                <a:tc>
                  <a:txBody>
                    <a:bodyPr/>
                    <a:lstStyle/>
                    <a:p>
                      <a:pPr algn="ctr"/>
                      <a:r>
                        <a:rPr lang="en-US" sz="1200" spc="0">
                          <a:latin typeface="Arial" panose="020B0604020202020204" pitchFamily="34" charset="0"/>
                          <a:cs typeface="Arial" panose="020B0604020202020204" pitchFamily="34" charset="0"/>
                        </a:rPr>
                        <a:t>n=25</a:t>
                      </a:r>
                    </a:p>
                  </a:txBody>
                  <a:tcPr marL="55733" marR="55733" marT="27866" marB="27866" anchor="ctr"/>
                </a:tc>
                <a:extLst>
                  <a:ext uri="{0D108BD9-81ED-4DB2-BD59-A6C34878D82A}">
                    <a16:rowId xmlns:a16="http://schemas.microsoft.com/office/drawing/2014/main" val="547583038"/>
                  </a:ext>
                </a:extLst>
              </a:tr>
              <a:tr h="287225">
                <a:tc gridSpan="2">
                  <a:txBody>
                    <a:bodyPr/>
                    <a:lstStyle/>
                    <a:p>
                      <a:r>
                        <a:rPr lang="en-US" sz="1200" spc="0">
                          <a:latin typeface="Arial" panose="020B0604020202020204" pitchFamily="34" charset="0"/>
                          <a:cs typeface="Arial" panose="020B0604020202020204" pitchFamily="34" charset="0"/>
                        </a:rPr>
                        <a:t>Median age, years (IQR)</a:t>
                      </a:r>
                    </a:p>
                  </a:txBody>
                  <a:tcPr marL="55733" marR="55733" marT="27866" marB="27866" anchor="ctr"/>
                </a:tc>
                <a:tc hMerge="1">
                  <a:txBody>
                    <a:bodyPr/>
                    <a:lstStyle/>
                    <a:p>
                      <a:endParaRPr lang="en-US" sz="1100"/>
                    </a:p>
                  </a:txBody>
                  <a:tcPr marL="55733" marR="55733" marT="27866" marB="27866"/>
                </a:tc>
                <a:tc>
                  <a:txBody>
                    <a:bodyPr/>
                    <a:lstStyle/>
                    <a:p>
                      <a:pPr algn="ctr"/>
                      <a:r>
                        <a:rPr lang="en-US" sz="1200" spc="0">
                          <a:latin typeface="Arial" panose="020B0604020202020204" pitchFamily="34" charset="0"/>
                          <a:cs typeface="Arial" panose="020B0604020202020204" pitchFamily="34" charset="0"/>
                        </a:rPr>
                        <a:t>56 (49-67)</a:t>
                      </a:r>
                    </a:p>
                  </a:txBody>
                  <a:tcPr marL="55733" marR="55733" marT="27866" marB="27866" anchor="ctr"/>
                </a:tc>
                <a:extLst>
                  <a:ext uri="{0D108BD9-81ED-4DB2-BD59-A6C34878D82A}">
                    <a16:rowId xmlns:a16="http://schemas.microsoft.com/office/drawing/2014/main" val="2573652292"/>
                  </a:ext>
                </a:extLst>
              </a:tr>
              <a:tr h="287225">
                <a:tc rowSpan="2">
                  <a:txBody>
                    <a:bodyPr/>
                    <a:lstStyle/>
                    <a:p>
                      <a:r>
                        <a:rPr lang="en-US" sz="1200" spc="0">
                          <a:latin typeface="Arial" panose="020B0604020202020204" pitchFamily="34" charset="0"/>
                          <a:cs typeface="Arial" panose="020B0604020202020204" pitchFamily="34" charset="0"/>
                        </a:rPr>
                        <a:t>Gender,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Male</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8 (32)</a:t>
                      </a:r>
                    </a:p>
                  </a:txBody>
                  <a:tcPr marL="55733" marR="55733" marT="27866" marB="27866" anchor="ctr"/>
                </a:tc>
                <a:extLst>
                  <a:ext uri="{0D108BD9-81ED-4DB2-BD59-A6C34878D82A}">
                    <a16:rowId xmlns:a16="http://schemas.microsoft.com/office/drawing/2014/main" val="1463523963"/>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Female</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17 (68)</a:t>
                      </a:r>
                    </a:p>
                  </a:txBody>
                  <a:tcPr marL="55733" marR="55733" marT="27866" marB="27866" anchor="ctr"/>
                </a:tc>
                <a:extLst>
                  <a:ext uri="{0D108BD9-81ED-4DB2-BD59-A6C34878D82A}">
                    <a16:rowId xmlns:a16="http://schemas.microsoft.com/office/drawing/2014/main" val="2480304498"/>
                  </a:ext>
                </a:extLst>
              </a:tr>
              <a:tr h="287225">
                <a:tc rowSpan="2">
                  <a:txBody>
                    <a:bodyPr/>
                    <a:lstStyle/>
                    <a:p>
                      <a:r>
                        <a:rPr lang="en-US" sz="1200" spc="0">
                          <a:latin typeface="Arial" panose="020B0604020202020204" pitchFamily="34" charset="0"/>
                          <a:cs typeface="Arial" panose="020B0604020202020204" pitchFamily="34" charset="0"/>
                        </a:rPr>
                        <a:t>Smoking,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Never</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14 (56)</a:t>
                      </a:r>
                    </a:p>
                  </a:txBody>
                  <a:tcPr marL="55733" marR="55733" marT="27866" marB="27866" anchor="ctr"/>
                </a:tc>
                <a:extLst>
                  <a:ext uri="{0D108BD9-81ED-4DB2-BD59-A6C34878D82A}">
                    <a16:rowId xmlns:a16="http://schemas.microsoft.com/office/drawing/2014/main" val="1426231791"/>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Former</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11 (44)</a:t>
                      </a:r>
                    </a:p>
                  </a:txBody>
                  <a:tcPr marL="55733" marR="55733" marT="27866" marB="27866" anchor="ctr"/>
                </a:tc>
                <a:extLst>
                  <a:ext uri="{0D108BD9-81ED-4DB2-BD59-A6C34878D82A}">
                    <a16:rowId xmlns:a16="http://schemas.microsoft.com/office/drawing/2014/main" val="3883492111"/>
                  </a:ext>
                </a:extLst>
              </a:tr>
              <a:tr h="287225">
                <a:tc rowSpan="2">
                  <a:txBody>
                    <a:bodyPr/>
                    <a:lstStyle/>
                    <a:p>
                      <a:r>
                        <a:rPr lang="en-US" sz="1200" spc="0">
                          <a:latin typeface="Arial" panose="020B0604020202020204" pitchFamily="34" charset="0"/>
                          <a:cs typeface="Arial" panose="020B0604020202020204" pitchFamily="34" charset="0"/>
                        </a:rPr>
                        <a:t>ECOG PS,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0</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19 (76)</a:t>
                      </a:r>
                    </a:p>
                  </a:txBody>
                  <a:tcPr marL="55733" marR="55733" marT="27866" marB="27866" anchor="ctr"/>
                </a:tc>
                <a:extLst>
                  <a:ext uri="{0D108BD9-81ED-4DB2-BD59-A6C34878D82A}">
                    <a16:rowId xmlns:a16="http://schemas.microsoft.com/office/drawing/2014/main" val="236804257"/>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1</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6 (24)</a:t>
                      </a:r>
                    </a:p>
                  </a:txBody>
                  <a:tcPr marL="55733" marR="55733" marT="27866" marB="27866" anchor="ctr"/>
                </a:tc>
                <a:extLst>
                  <a:ext uri="{0D108BD9-81ED-4DB2-BD59-A6C34878D82A}">
                    <a16:rowId xmlns:a16="http://schemas.microsoft.com/office/drawing/2014/main" val="2927333686"/>
                  </a:ext>
                </a:extLst>
              </a:tr>
              <a:tr h="287225">
                <a:tc>
                  <a:txBody>
                    <a:bodyPr/>
                    <a:lstStyle/>
                    <a:p>
                      <a:r>
                        <a:rPr lang="en-US" sz="1200" spc="0">
                          <a:latin typeface="Arial" panose="020B0604020202020204" pitchFamily="34" charset="0"/>
                          <a:cs typeface="Arial" panose="020B0604020202020204" pitchFamily="34" charset="0"/>
                        </a:rPr>
                        <a:t>Histology,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Adenocarcinoma</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25 (100)</a:t>
                      </a:r>
                    </a:p>
                  </a:txBody>
                  <a:tcPr marL="55733" marR="55733" marT="27866" marB="27866" anchor="ctr"/>
                </a:tc>
                <a:extLst>
                  <a:ext uri="{0D108BD9-81ED-4DB2-BD59-A6C34878D82A}">
                    <a16:rowId xmlns:a16="http://schemas.microsoft.com/office/drawing/2014/main" val="930739933"/>
                  </a:ext>
                </a:extLst>
              </a:tr>
              <a:tr h="287225">
                <a:tc rowSpan="2">
                  <a:txBody>
                    <a:bodyPr/>
                    <a:lstStyle/>
                    <a:p>
                      <a:r>
                        <a:rPr lang="en-US" sz="1200" spc="0">
                          <a:latin typeface="Arial" panose="020B0604020202020204" pitchFamily="34" charset="0"/>
                          <a:cs typeface="Arial" panose="020B0604020202020204" pitchFamily="34" charset="0"/>
                        </a:rPr>
                        <a:t>Stage*,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IIIA</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14 (56)</a:t>
                      </a:r>
                    </a:p>
                  </a:txBody>
                  <a:tcPr marL="55733" marR="55733" marT="27866" marB="27866" anchor="ctr"/>
                </a:tc>
                <a:extLst>
                  <a:ext uri="{0D108BD9-81ED-4DB2-BD59-A6C34878D82A}">
                    <a16:rowId xmlns:a16="http://schemas.microsoft.com/office/drawing/2014/main" val="1578737180"/>
                  </a:ext>
                </a:extLst>
              </a:tr>
              <a:tr h="293554">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IIIB</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11 (44)</a:t>
                      </a:r>
                    </a:p>
                  </a:txBody>
                  <a:tcPr marL="55733" marR="55733" marT="27866" marB="27866" anchor="ctr"/>
                </a:tc>
                <a:extLst>
                  <a:ext uri="{0D108BD9-81ED-4DB2-BD59-A6C34878D82A}">
                    <a16:rowId xmlns:a16="http://schemas.microsoft.com/office/drawing/2014/main" val="2777211402"/>
                  </a:ext>
                </a:extLst>
              </a:tr>
              <a:tr h="287225">
                <a:tc rowSpan="3">
                  <a:txBody>
                    <a:bodyPr/>
                    <a:lstStyle/>
                    <a:p>
                      <a:r>
                        <a:rPr lang="en-US" sz="1200" spc="0">
                          <a:latin typeface="Arial" panose="020B0604020202020204" pitchFamily="34" charset="0"/>
                          <a:cs typeface="Arial" panose="020B0604020202020204" pitchFamily="34" charset="0"/>
                        </a:rPr>
                        <a:t>N Stage*, n (%)</a:t>
                      </a:r>
                    </a:p>
                  </a:txBody>
                  <a:tcPr marL="55733" marR="55733" marT="27866" marB="27866" anchor="ctr"/>
                </a:tc>
                <a:tc>
                  <a:txBody>
                    <a:bodyPr/>
                    <a:lstStyle/>
                    <a:p>
                      <a:r>
                        <a:rPr lang="en-US" sz="1200" spc="0">
                          <a:latin typeface="Arial" panose="020B0604020202020204" pitchFamily="34" charset="0"/>
                          <a:cs typeface="Arial" panose="020B0604020202020204" pitchFamily="34" charset="0"/>
                        </a:rPr>
                        <a:t>N0</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 (8)</a:t>
                      </a:r>
                    </a:p>
                  </a:txBody>
                  <a:tcPr marL="55733" marR="55733" marT="27866" marB="27866" anchor="ctr"/>
                </a:tc>
                <a:extLst>
                  <a:ext uri="{0D108BD9-81ED-4DB2-BD59-A6C34878D82A}">
                    <a16:rowId xmlns:a16="http://schemas.microsoft.com/office/drawing/2014/main" val="827692329"/>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N1</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1 (4)</a:t>
                      </a:r>
                    </a:p>
                  </a:txBody>
                  <a:tcPr marL="55733" marR="55733" marT="27866" marB="27866" anchor="ctr"/>
                </a:tc>
                <a:extLst>
                  <a:ext uri="{0D108BD9-81ED-4DB2-BD59-A6C34878D82A}">
                    <a16:rowId xmlns:a16="http://schemas.microsoft.com/office/drawing/2014/main" val="2681710544"/>
                  </a:ext>
                </a:extLst>
              </a:tr>
              <a:tr h="287225">
                <a:tc vMerge="1">
                  <a:txBody>
                    <a:bodyPr/>
                    <a:lstStyle/>
                    <a:p>
                      <a:endParaRPr lang="en-US" sz="1100"/>
                    </a:p>
                  </a:txBody>
                  <a:tcPr marL="55733" marR="55733" marT="27866" marB="27866"/>
                </a:tc>
                <a:tc>
                  <a:txBody>
                    <a:bodyPr/>
                    <a:lstStyle/>
                    <a:p>
                      <a:r>
                        <a:rPr lang="en-US" sz="1200" spc="0">
                          <a:latin typeface="Arial" panose="020B0604020202020204" pitchFamily="34" charset="0"/>
                          <a:cs typeface="Arial" panose="020B0604020202020204" pitchFamily="34" charset="0"/>
                        </a:rPr>
                        <a:t>N2</a:t>
                      </a:r>
                    </a:p>
                  </a:txBody>
                  <a:tcPr marL="55733" marR="55733" marT="27866" marB="27866" anchor="ctr"/>
                </a:tc>
                <a:tc>
                  <a:txBody>
                    <a:bodyPr/>
                    <a:lstStyle/>
                    <a:p>
                      <a:pPr algn="ctr"/>
                      <a:r>
                        <a:rPr lang="en-US" sz="1200" spc="0">
                          <a:latin typeface="Arial" panose="020B0604020202020204" pitchFamily="34" charset="0"/>
                          <a:cs typeface="Arial" panose="020B0604020202020204" pitchFamily="34" charset="0"/>
                        </a:rPr>
                        <a:t>22 (88)</a:t>
                      </a:r>
                    </a:p>
                  </a:txBody>
                  <a:tcPr marL="55733" marR="55733" marT="27866" marB="27866" anchor="ctr"/>
                </a:tc>
                <a:extLst>
                  <a:ext uri="{0D108BD9-81ED-4DB2-BD59-A6C34878D82A}">
                    <a16:rowId xmlns:a16="http://schemas.microsoft.com/office/drawing/2014/main" val="510467422"/>
                  </a:ext>
                </a:extLst>
              </a:tr>
            </a:tbl>
          </a:graphicData>
        </a:graphic>
      </p:graphicFrame>
    </p:spTree>
    <p:extLst>
      <p:ext uri="{BB962C8B-B14F-4D97-AF65-F5344CB8AC3E}">
        <p14:creationId xmlns:p14="http://schemas.microsoft.com/office/powerpoint/2010/main" val="366074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B1B5F-CDF0-BB65-1BB4-A8B17D391162}"/>
              </a:ext>
            </a:extLst>
          </p:cNvPr>
          <p:cNvSpPr>
            <a:spLocks noGrp="1"/>
          </p:cNvSpPr>
          <p:nvPr>
            <p:ph type="title"/>
          </p:nvPr>
        </p:nvSpPr>
        <p:spPr>
          <a:xfrm>
            <a:off x="838200" y="200624"/>
            <a:ext cx="10515600" cy="769194"/>
          </a:xfrm>
        </p:spPr>
        <p:txBody>
          <a:bodyPr/>
          <a:lstStyle/>
          <a:p>
            <a:r>
              <a:rPr lang="en-US"/>
              <a:t>ALNEO: MPR (Primary Endpoint)</a:t>
            </a:r>
          </a:p>
        </p:txBody>
      </p:sp>
      <p:sp>
        <p:nvSpPr>
          <p:cNvPr id="9" name="Content Placeholder 8">
            <a:extLst>
              <a:ext uri="{FF2B5EF4-FFF2-40B4-BE49-F238E27FC236}">
                <a16:creationId xmlns:a16="http://schemas.microsoft.com/office/drawing/2014/main" id="{0C2222C0-23A8-3B8E-CF8A-2BE62251780A}"/>
              </a:ext>
            </a:extLst>
          </p:cNvPr>
          <p:cNvSpPr>
            <a:spLocks noGrp="1"/>
          </p:cNvSpPr>
          <p:nvPr>
            <p:ph idx="1"/>
          </p:nvPr>
        </p:nvSpPr>
        <p:spPr>
          <a:xfrm>
            <a:off x="1230761" y="4766656"/>
            <a:ext cx="10515600" cy="1439470"/>
          </a:xfrm>
        </p:spPr>
        <p:txBody>
          <a:bodyPr>
            <a:normAutofit/>
          </a:bodyPr>
          <a:lstStyle/>
          <a:p>
            <a:r>
              <a:rPr lang="en-US" sz="1800"/>
              <a:t>Neoadjuvant treatment was well tolerated. G1-2 TEAEs were reported in 14 (56%) cases. No Grade ≥3 treatment-related AEs were observed</a:t>
            </a:r>
          </a:p>
          <a:p>
            <a:r>
              <a:rPr lang="en-US" sz="1800"/>
              <a:t>After a median follow-up of 10.8 months (IQR: 4.9–22.5), a total of 159 adjuvant courses were administered and the treatment appeared to be well tolerated</a:t>
            </a:r>
          </a:p>
        </p:txBody>
      </p:sp>
      <p:sp>
        <p:nvSpPr>
          <p:cNvPr id="8" name="Footer Placeholder 7">
            <a:extLst>
              <a:ext uri="{FF2B5EF4-FFF2-40B4-BE49-F238E27FC236}">
                <a16:creationId xmlns:a16="http://schemas.microsoft.com/office/drawing/2014/main" id="{FA7AD5D4-076F-3B3A-A503-A563E869D909}"/>
              </a:ext>
            </a:extLst>
          </p:cNvPr>
          <p:cNvSpPr>
            <a:spLocks noGrp="1"/>
          </p:cNvSpPr>
          <p:nvPr>
            <p:ph type="ftr" sz="quarter" idx="10"/>
          </p:nvPr>
        </p:nvSpPr>
        <p:spPr/>
        <p:txBody>
          <a:bodyPr/>
          <a:lstStyle/>
          <a:p>
            <a:r>
              <a:rPr lang="en-US" baseline="30000">
                <a:latin typeface="Arial"/>
                <a:ea typeface="Arial"/>
                <a:cs typeface="Arial"/>
                <a:sym typeface="Arial"/>
              </a:rPr>
              <a:t>a</a:t>
            </a:r>
            <a:r>
              <a:rPr lang="en-US">
                <a:latin typeface="Arial"/>
                <a:ea typeface="Arial"/>
                <a:cs typeface="Arial"/>
                <a:sym typeface="Arial"/>
              </a:rPr>
              <a:t>4 patients did not undergo surgery, 1 patient underwent explorative thoracotomy; </a:t>
            </a:r>
            <a:r>
              <a:rPr lang="en-US" baseline="30000">
                <a:latin typeface="Arial"/>
                <a:ea typeface="Arial"/>
                <a:cs typeface="Arial"/>
                <a:sym typeface="Arial"/>
              </a:rPr>
              <a:t>b</a:t>
            </a:r>
            <a:r>
              <a:rPr lang="en-US">
                <a:latin typeface="Arial"/>
                <a:ea typeface="Arial"/>
                <a:cs typeface="Arial"/>
                <a:sym typeface="Arial"/>
              </a:rPr>
              <a:t>at pre-surgical evaluation; </a:t>
            </a:r>
            <a:r>
              <a:rPr lang="en-US" baseline="30000">
                <a:latin typeface="Arial"/>
                <a:ea typeface="Arial"/>
                <a:cs typeface="Arial"/>
                <a:sym typeface="Arial"/>
              </a:rPr>
              <a:t>c</a:t>
            </a:r>
            <a:r>
              <a:rPr lang="en-US">
                <a:latin typeface="Arial"/>
                <a:ea typeface="Arial"/>
                <a:cs typeface="Arial"/>
                <a:sym typeface="Arial"/>
              </a:rPr>
              <a:t>2 patients received adjuvant even though surgery was not radical.</a:t>
            </a:r>
            <a:endParaRPr lang="en-US" sz="1000">
              <a:latin typeface="Arial"/>
              <a:ea typeface="Arial"/>
              <a:cs typeface="Arial"/>
              <a:sym typeface="Arial"/>
            </a:endParaRPr>
          </a:p>
          <a:p>
            <a:r>
              <a:rPr lang="en-US" sz="1000">
                <a:latin typeface="Arial"/>
                <a:ea typeface="Arial"/>
                <a:cs typeface="Arial"/>
                <a:sym typeface="Arial"/>
              </a:rPr>
              <a:t>AE, adverse event; CR, complete response; IQR, interquartile range; MPR, major pathological response; ORR, objective response rate; </a:t>
            </a:r>
            <a:r>
              <a:rPr kumimoji="0" lang="en-US" sz="1000" b="0" i="0" u="none" strike="noStrike" kern="1200" cap="none" spc="0" normalizeH="0" baseline="0" noProof="0" err="1">
                <a:ln>
                  <a:noFill/>
                </a:ln>
                <a:effectLst/>
                <a:uLnTx/>
                <a:uFillTx/>
                <a:latin typeface="Arial"/>
                <a:ea typeface="Arial"/>
                <a:cs typeface="Arial"/>
                <a:sym typeface="Arial"/>
              </a:rPr>
              <a:t>pCR</a:t>
            </a:r>
            <a:r>
              <a:rPr kumimoji="0" lang="en-US" sz="1000" b="0" i="0" u="none" strike="noStrike" kern="1200" cap="none" spc="0" normalizeH="0" baseline="0" noProof="0">
                <a:ln>
                  <a:noFill/>
                </a:ln>
                <a:effectLst/>
                <a:uLnTx/>
                <a:uFillTx/>
                <a:latin typeface="Arial"/>
                <a:ea typeface="Arial"/>
                <a:cs typeface="Arial"/>
                <a:sym typeface="Arial"/>
              </a:rPr>
              <a:t>, pathological complete response; PD, progressive disease; PR, partial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R0, no residual tumor; </a:t>
            </a:r>
            <a:r>
              <a:rPr kumimoji="0" lang="en-US" sz="1000" b="0" i="0" u="none" strike="noStrike" kern="1200" cap="none" spc="0" normalizeH="0" baseline="0" noProof="0">
                <a:ln>
                  <a:noFill/>
                </a:ln>
                <a:effectLst/>
                <a:uLnTx/>
                <a:uFillTx/>
                <a:latin typeface="Arial"/>
                <a:ea typeface="Arial"/>
                <a:cs typeface="Arial"/>
                <a:sym typeface="Arial"/>
              </a:rPr>
              <a:t>SD, stable disease; TEAE, treatment-emergent adverse event.</a:t>
            </a:r>
            <a:br>
              <a:rPr kumimoji="0" lang="en-US" sz="1000" b="0" i="0" u="none" strike="noStrike" kern="1200" cap="none" spc="0" normalizeH="0" baseline="0" noProof="0">
                <a:ln>
                  <a:noFill/>
                </a:ln>
                <a:effectLst/>
                <a:uLnTx/>
                <a:uFillTx/>
                <a:latin typeface="Arial"/>
                <a:ea typeface="Arial"/>
                <a:cs typeface="Arial"/>
                <a:sym typeface="Arial"/>
              </a:rPr>
            </a:br>
            <a:r>
              <a:rPr kumimoji="0" lang="en-US" sz="1000" b="0" i="0" u="none" strike="noStrike" kern="1200" cap="none" spc="0" normalizeH="0" baseline="0" noProof="0">
                <a:ln>
                  <a:noFill/>
                </a:ln>
                <a:effectLst/>
                <a:uLnTx/>
                <a:uFillTx/>
                <a:latin typeface="Arial"/>
                <a:ea typeface="Arial"/>
                <a:cs typeface="Arial"/>
                <a:sym typeface="Arial"/>
              </a:rPr>
              <a:t>Leonetti A, et al. WCLC 2024. Abstract MA01.03.</a:t>
            </a:r>
          </a:p>
        </p:txBody>
      </p:sp>
      <p:graphicFrame>
        <p:nvGraphicFramePr>
          <p:cNvPr id="10" name="Table 9">
            <a:extLst>
              <a:ext uri="{FF2B5EF4-FFF2-40B4-BE49-F238E27FC236}">
                <a16:creationId xmlns:a16="http://schemas.microsoft.com/office/drawing/2014/main" id="{96420A75-7168-9663-5619-1C5E32BE34DF}"/>
              </a:ext>
            </a:extLst>
          </p:cNvPr>
          <p:cNvGraphicFramePr>
            <a:graphicFrameLocks noGrp="1"/>
          </p:cNvGraphicFramePr>
          <p:nvPr>
            <p:extLst>
              <p:ext uri="{D42A27DB-BD31-4B8C-83A1-F6EECF244321}">
                <p14:modId xmlns:p14="http://schemas.microsoft.com/office/powerpoint/2010/main" val="844975722"/>
              </p:ext>
            </p:extLst>
          </p:nvPr>
        </p:nvGraphicFramePr>
        <p:xfrm>
          <a:off x="5102790" y="1085757"/>
          <a:ext cx="2808389" cy="1522910"/>
        </p:xfrm>
        <a:graphic>
          <a:graphicData uri="http://schemas.openxmlformats.org/drawingml/2006/table">
            <a:tbl>
              <a:tblPr firstRow="1" bandRow="1">
                <a:tableStyleId>{5C22544A-7EE6-4342-B048-85BDC9FD1C3A}</a:tableStyleId>
              </a:tblPr>
              <a:tblGrid>
                <a:gridCol w="2074490">
                  <a:extLst>
                    <a:ext uri="{9D8B030D-6E8A-4147-A177-3AD203B41FA5}">
                      <a16:colId xmlns:a16="http://schemas.microsoft.com/office/drawing/2014/main" val="3732660103"/>
                    </a:ext>
                  </a:extLst>
                </a:gridCol>
                <a:gridCol w="733899">
                  <a:extLst>
                    <a:ext uri="{9D8B030D-6E8A-4147-A177-3AD203B41FA5}">
                      <a16:colId xmlns:a16="http://schemas.microsoft.com/office/drawing/2014/main" val="1520894980"/>
                    </a:ext>
                  </a:extLst>
                </a:gridCol>
              </a:tblGrid>
              <a:tr h="304582">
                <a:tc>
                  <a:txBody>
                    <a:bodyPr/>
                    <a:lstStyle/>
                    <a:p>
                      <a:r>
                        <a:rPr lang="en-US" sz="1300">
                          <a:latin typeface="Arial" panose="020B0604020202020204" pitchFamily="34" charset="0"/>
                          <a:cs typeface="Arial" panose="020B0604020202020204" pitchFamily="34" charset="0"/>
                        </a:rPr>
                        <a:t>Pathologic Response</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n=18</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04582">
                <a:tc>
                  <a:txBody>
                    <a:bodyPr/>
                    <a:lstStyle/>
                    <a:p>
                      <a:r>
                        <a:rPr lang="en-US" sz="1300">
                          <a:latin typeface="Arial" panose="020B0604020202020204" pitchFamily="34" charset="0"/>
                          <a:cs typeface="Arial" panose="020B0604020202020204" pitchFamily="34" charset="0"/>
                        </a:rPr>
                        <a:t>MPR,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7 (39)</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04582">
                <a:tc>
                  <a:txBody>
                    <a:bodyPr/>
                    <a:lstStyle/>
                    <a:p>
                      <a:r>
                        <a:rPr lang="en-US" sz="1300" err="1">
                          <a:latin typeface="Arial" panose="020B0604020202020204" pitchFamily="34" charset="0"/>
                          <a:cs typeface="Arial" panose="020B0604020202020204" pitchFamily="34" charset="0"/>
                        </a:rPr>
                        <a:t>pCR</a:t>
                      </a:r>
                      <a:r>
                        <a:rPr lang="en-US" sz="1300">
                          <a:latin typeface="Arial" panose="020B0604020202020204" pitchFamily="34" charset="0"/>
                          <a:cs typeface="Arial" panose="020B0604020202020204" pitchFamily="34" charset="0"/>
                        </a:rPr>
                        <a:t>,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3 (17)</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04582">
                <a:tc>
                  <a:txBody>
                    <a:bodyPr/>
                    <a:lstStyle/>
                    <a:p>
                      <a:r>
                        <a:rPr lang="en-US" sz="1300">
                          <a:latin typeface="Arial" panose="020B0604020202020204" pitchFamily="34" charset="0"/>
                          <a:cs typeface="Arial" panose="020B0604020202020204" pitchFamily="34" charset="0"/>
                        </a:rPr>
                        <a:t>No MPR,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6 (33)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04582">
                <a:tc>
                  <a:txBody>
                    <a:bodyPr/>
                    <a:lstStyle/>
                    <a:p>
                      <a:r>
                        <a:rPr lang="en-US" sz="1300">
                          <a:latin typeface="Arial" panose="020B0604020202020204" pitchFamily="34" charset="0"/>
                          <a:cs typeface="Arial" panose="020B0604020202020204" pitchFamily="34" charset="0"/>
                        </a:rPr>
                        <a:t>Not Assessed,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5 (28)</a:t>
                      </a:r>
                      <a:r>
                        <a:rPr lang="en-US" sz="1300" baseline="30000">
                          <a:latin typeface="Arial" panose="020B0604020202020204" pitchFamily="34" charset="0"/>
                          <a:cs typeface="Arial" panose="020B0604020202020204" pitchFamily="34" charset="0"/>
                        </a:rPr>
                        <a:t>a</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bl>
          </a:graphicData>
        </a:graphic>
      </p:graphicFrame>
      <p:graphicFrame>
        <p:nvGraphicFramePr>
          <p:cNvPr id="11" name="Table 10">
            <a:extLst>
              <a:ext uri="{FF2B5EF4-FFF2-40B4-BE49-F238E27FC236}">
                <a16:creationId xmlns:a16="http://schemas.microsoft.com/office/drawing/2014/main" id="{00CF96B7-CD0B-C26B-5A61-BB7F24C5E2A9}"/>
              </a:ext>
            </a:extLst>
          </p:cNvPr>
          <p:cNvGraphicFramePr>
            <a:graphicFrameLocks noGrp="1"/>
          </p:cNvGraphicFramePr>
          <p:nvPr>
            <p:extLst>
              <p:ext uri="{D42A27DB-BD31-4B8C-83A1-F6EECF244321}">
                <p14:modId xmlns:p14="http://schemas.microsoft.com/office/powerpoint/2010/main" val="1603861648"/>
              </p:ext>
            </p:extLst>
          </p:nvPr>
        </p:nvGraphicFramePr>
        <p:xfrm>
          <a:off x="5102790" y="2755415"/>
          <a:ext cx="2808389" cy="1827492"/>
        </p:xfrm>
        <a:graphic>
          <a:graphicData uri="http://schemas.openxmlformats.org/drawingml/2006/table">
            <a:tbl>
              <a:tblPr firstRow="1" bandRow="1">
                <a:tableStyleId>{5C22544A-7EE6-4342-B048-85BDC9FD1C3A}</a:tableStyleId>
              </a:tblPr>
              <a:tblGrid>
                <a:gridCol w="2074186">
                  <a:extLst>
                    <a:ext uri="{9D8B030D-6E8A-4147-A177-3AD203B41FA5}">
                      <a16:colId xmlns:a16="http://schemas.microsoft.com/office/drawing/2014/main" val="3732660103"/>
                    </a:ext>
                  </a:extLst>
                </a:gridCol>
                <a:gridCol w="734203">
                  <a:extLst>
                    <a:ext uri="{9D8B030D-6E8A-4147-A177-3AD203B41FA5}">
                      <a16:colId xmlns:a16="http://schemas.microsoft.com/office/drawing/2014/main" val="1520894980"/>
                    </a:ext>
                  </a:extLst>
                </a:gridCol>
              </a:tblGrid>
              <a:tr h="304582">
                <a:tc>
                  <a:txBody>
                    <a:bodyPr/>
                    <a:lstStyle/>
                    <a:p>
                      <a:r>
                        <a:rPr lang="en-US" sz="1300">
                          <a:latin typeface="Arial" panose="020B0604020202020204" pitchFamily="34" charset="0"/>
                          <a:cs typeface="Arial" panose="020B0604020202020204" pitchFamily="34" charset="0"/>
                        </a:rPr>
                        <a:t>Objective </a:t>
                      </a:r>
                      <a:r>
                        <a:rPr lang="en-US" sz="1300" err="1">
                          <a:latin typeface="Arial" panose="020B0604020202020204" pitchFamily="34" charset="0"/>
                          <a:cs typeface="Arial" panose="020B0604020202020204" pitchFamily="34" charset="0"/>
                        </a:rPr>
                        <a:t>Response</a:t>
                      </a:r>
                      <a:r>
                        <a:rPr lang="en-US" sz="1300" baseline="30000" err="1">
                          <a:latin typeface="Arial" panose="020B0604020202020204" pitchFamily="34" charset="0"/>
                          <a:cs typeface="Arial" panose="020B0604020202020204" pitchFamily="34" charset="0"/>
                        </a:rPr>
                        <a:t>b</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n=25</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04582">
                <a:tc>
                  <a:txBody>
                    <a:bodyPr/>
                    <a:lstStyle/>
                    <a:p>
                      <a:r>
                        <a:rPr lang="en-US" sz="1300">
                          <a:latin typeface="Arial" panose="020B0604020202020204" pitchFamily="34" charset="0"/>
                          <a:cs typeface="Arial" panose="020B0604020202020204" pitchFamily="34" charset="0"/>
                        </a:rPr>
                        <a:t>CR,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7 (39)</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04582">
                <a:tc>
                  <a:txBody>
                    <a:bodyPr/>
                    <a:lstStyle/>
                    <a:p>
                      <a:r>
                        <a:rPr lang="en-US" sz="1300">
                          <a:latin typeface="Arial" panose="020B0604020202020204" pitchFamily="34" charset="0"/>
                          <a:cs typeface="Arial" panose="020B0604020202020204" pitchFamily="34" charset="0"/>
                        </a:rPr>
                        <a:t>PR,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3 (17)</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04582">
                <a:tc>
                  <a:txBody>
                    <a:bodyPr/>
                    <a:lstStyle/>
                    <a:p>
                      <a:r>
                        <a:rPr lang="en-US" sz="1300">
                          <a:latin typeface="Arial" panose="020B0604020202020204" pitchFamily="34" charset="0"/>
                          <a:cs typeface="Arial" panose="020B0604020202020204" pitchFamily="34" charset="0"/>
                        </a:rPr>
                        <a:t>SD,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6 (33)</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04582">
                <a:tc>
                  <a:txBody>
                    <a:bodyPr/>
                    <a:lstStyle/>
                    <a:p>
                      <a:r>
                        <a:rPr lang="en-US" sz="1300">
                          <a:latin typeface="Arial" panose="020B0604020202020204" pitchFamily="34" charset="0"/>
                          <a:cs typeface="Arial" panose="020B0604020202020204" pitchFamily="34" charset="0"/>
                        </a:rPr>
                        <a:t>PD,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5 (28)</a:t>
                      </a:r>
                      <a:r>
                        <a:rPr lang="en-US" sz="1300" baseline="30000">
                          <a:latin typeface="Arial" panose="020B0604020202020204" pitchFamily="34" charset="0"/>
                          <a:cs typeface="Arial" panose="020B0604020202020204" pitchFamily="34" charset="0"/>
                        </a:rPr>
                        <a:t>a</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r h="304582">
                <a:tc>
                  <a:txBody>
                    <a:bodyPr/>
                    <a:lstStyle/>
                    <a:p>
                      <a:r>
                        <a:rPr lang="en-US" sz="1300">
                          <a:latin typeface="Arial" panose="020B0604020202020204" pitchFamily="34" charset="0"/>
                          <a:cs typeface="Arial" panose="020B0604020202020204" pitchFamily="34" charset="0"/>
                        </a:rPr>
                        <a:t>ORR,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baseline="0">
                          <a:latin typeface="Arial" panose="020B0604020202020204" pitchFamily="34" charset="0"/>
                          <a:cs typeface="Arial" panose="020B0604020202020204" pitchFamily="34" charset="0"/>
                        </a:rPr>
                        <a:t>20 (80)</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60668109"/>
                  </a:ext>
                </a:extLst>
              </a:tr>
            </a:tbl>
          </a:graphicData>
        </a:graphic>
      </p:graphicFrame>
      <p:graphicFrame>
        <p:nvGraphicFramePr>
          <p:cNvPr id="12" name="Table 11">
            <a:extLst>
              <a:ext uri="{FF2B5EF4-FFF2-40B4-BE49-F238E27FC236}">
                <a16:creationId xmlns:a16="http://schemas.microsoft.com/office/drawing/2014/main" id="{51DCA139-1FB3-8715-54B4-16D3E05D91E0}"/>
              </a:ext>
            </a:extLst>
          </p:cNvPr>
          <p:cNvGraphicFramePr>
            <a:graphicFrameLocks noGrp="1"/>
          </p:cNvGraphicFramePr>
          <p:nvPr>
            <p:extLst>
              <p:ext uri="{D42A27DB-BD31-4B8C-83A1-F6EECF244321}">
                <p14:modId xmlns:p14="http://schemas.microsoft.com/office/powerpoint/2010/main" val="2246172190"/>
              </p:ext>
            </p:extLst>
          </p:nvPr>
        </p:nvGraphicFramePr>
        <p:xfrm>
          <a:off x="8081403" y="1085757"/>
          <a:ext cx="3664958" cy="3497142"/>
        </p:xfrm>
        <a:graphic>
          <a:graphicData uri="http://schemas.openxmlformats.org/drawingml/2006/table">
            <a:tbl>
              <a:tblPr firstRow="1" bandRow="1">
                <a:tableStyleId>{5C22544A-7EE6-4342-B048-85BDC9FD1C3A}</a:tableStyleId>
              </a:tblPr>
              <a:tblGrid>
                <a:gridCol w="2474660">
                  <a:extLst>
                    <a:ext uri="{9D8B030D-6E8A-4147-A177-3AD203B41FA5}">
                      <a16:colId xmlns:a16="http://schemas.microsoft.com/office/drawing/2014/main" val="3732660103"/>
                    </a:ext>
                  </a:extLst>
                </a:gridCol>
                <a:gridCol w="1190298">
                  <a:extLst>
                    <a:ext uri="{9D8B030D-6E8A-4147-A177-3AD203B41FA5}">
                      <a16:colId xmlns:a16="http://schemas.microsoft.com/office/drawing/2014/main" val="1520894980"/>
                    </a:ext>
                  </a:extLst>
                </a:gridCol>
              </a:tblGrid>
              <a:tr h="316490">
                <a:tc>
                  <a:txBody>
                    <a:bodyPr/>
                    <a:lstStyle/>
                    <a:p>
                      <a:endParaRPr lang="en-US" sz="13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n=25</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2407931"/>
                  </a:ext>
                </a:extLst>
              </a:tr>
              <a:tr h="316490">
                <a:tc>
                  <a:txBody>
                    <a:bodyPr/>
                    <a:lstStyle/>
                    <a:p>
                      <a:r>
                        <a:rPr lang="en-US" sz="1300" b="1">
                          <a:latin typeface="Arial" panose="020B0604020202020204" pitchFamily="34" charset="0"/>
                          <a:cs typeface="Arial" panose="020B0604020202020204" pitchFamily="34" charset="0"/>
                        </a:rPr>
                        <a:t>Underwent Surgery,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21 (84)</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170247"/>
                  </a:ext>
                </a:extLst>
              </a:tr>
              <a:tr h="316490">
                <a:tc>
                  <a:txBody>
                    <a:bodyPr/>
                    <a:lstStyle/>
                    <a:p>
                      <a:r>
                        <a:rPr lang="en-US" sz="1300">
                          <a:latin typeface="Arial" panose="020B0604020202020204" pitchFamily="34" charset="0"/>
                          <a:cs typeface="Arial" panose="020B0604020202020204" pitchFamily="34" charset="0"/>
                        </a:rPr>
                        <a:t>   R0, n (% or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18 (86)</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688954"/>
                  </a:ext>
                </a:extLst>
              </a:tr>
              <a:tr h="316490">
                <a:tc>
                  <a:txBody>
                    <a:bodyPr/>
                    <a:lstStyle/>
                    <a:p>
                      <a:r>
                        <a:rPr lang="en-US" sz="1300" b="1">
                          <a:latin typeface="Arial" panose="020B0604020202020204" pitchFamily="34" charset="0"/>
                          <a:cs typeface="Arial" panose="020B0604020202020204" pitchFamily="34" charset="0"/>
                        </a:rPr>
                        <a:t>Type of surgery, n (%)</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13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036247"/>
                  </a:ext>
                </a:extLst>
              </a:tr>
              <a:tr h="316490">
                <a:tc>
                  <a:txBody>
                    <a:bodyPr/>
                    <a:lstStyle/>
                    <a:p>
                      <a:r>
                        <a:rPr lang="en-US" sz="1300">
                          <a:latin typeface="Arial" panose="020B0604020202020204" pitchFamily="34" charset="0"/>
                          <a:cs typeface="Arial" panose="020B0604020202020204" pitchFamily="34" charset="0"/>
                        </a:rPr>
                        <a:t>Lobectomy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17 (81)</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68226534"/>
                  </a:ext>
                </a:extLst>
              </a:tr>
              <a:tr h="316490">
                <a:tc>
                  <a:txBody>
                    <a:bodyPr/>
                    <a:lstStyle/>
                    <a:p>
                      <a:r>
                        <a:rPr lang="en-US" sz="1300">
                          <a:latin typeface="Arial" panose="020B0604020202020204" pitchFamily="34" charset="0"/>
                          <a:cs typeface="Arial" panose="020B0604020202020204" pitchFamily="34" charset="0"/>
                        </a:rPr>
                        <a:t>Pneumonectomy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 (9.5)</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74354445"/>
                  </a:ext>
                </a:extLst>
              </a:tr>
              <a:tr h="316490">
                <a:tc>
                  <a:txBody>
                    <a:bodyPr/>
                    <a:lstStyle/>
                    <a:p>
                      <a:r>
                        <a:rPr lang="en-US" sz="1300">
                          <a:latin typeface="Arial" panose="020B0604020202020204" pitchFamily="34" charset="0"/>
                          <a:cs typeface="Arial" panose="020B0604020202020204" pitchFamily="34" charset="0"/>
                        </a:rPr>
                        <a:t>Other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2 (9.5)</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73060935"/>
                  </a:ext>
                </a:extLst>
              </a:tr>
              <a:tr h="4826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a:latin typeface="Arial" panose="020B0604020202020204" pitchFamily="34" charset="0"/>
                          <a:cs typeface="Arial" panose="020B0604020202020204" pitchFamily="34" charset="0"/>
                        </a:rPr>
                        <a:t>Received adjuvant,</a:t>
                      </a:r>
                      <a:br>
                        <a:rPr lang="en-US" sz="1300" b="1">
                          <a:latin typeface="Arial" panose="020B0604020202020204" pitchFamily="34" charset="0"/>
                          <a:cs typeface="Arial" panose="020B0604020202020204" pitchFamily="34" charset="0"/>
                        </a:rPr>
                      </a:br>
                      <a:r>
                        <a:rPr lang="en-US" sz="1300" b="1">
                          <a:latin typeface="Arial" panose="020B0604020202020204" pitchFamily="34" charset="0"/>
                          <a:cs typeface="Arial" panose="020B0604020202020204" pitchFamily="34" charset="0"/>
                        </a:rPr>
                        <a:t>n (% of surgery)</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latin typeface="Arial" panose="020B0604020202020204" pitchFamily="34" charset="0"/>
                          <a:cs typeface="Arial" panose="020B0604020202020204" pitchFamily="34" charset="0"/>
                        </a:rPr>
                        <a:t>20 (95)</a:t>
                      </a:r>
                      <a:r>
                        <a:rPr lang="en-US" sz="1300" baseline="30000">
                          <a:latin typeface="Arial" panose="020B0604020202020204" pitchFamily="34" charset="0"/>
                          <a:cs typeface="Arial" panose="020B0604020202020204" pitchFamily="34" charset="0"/>
                        </a:rPr>
                        <a:t>c</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4228584"/>
                  </a:ext>
                </a:extLst>
              </a:tr>
              <a:tr h="482611">
                <a:tc>
                  <a:txBody>
                    <a:bodyPr/>
                    <a:lstStyle/>
                    <a:p>
                      <a:r>
                        <a:rPr lang="en-US" sz="1300">
                          <a:latin typeface="Arial" panose="020B0604020202020204" pitchFamily="34" charset="0"/>
                          <a:cs typeface="Arial" panose="020B0604020202020204" pitchFamily="34" charset="0"/>
                        </a:rPr>
                        <a:t>Median interval from surgery, weeks (IQR)</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4.5 (2.7–6.0)</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3016796"/>
                  </a:ext>
                </a:extLst>
              </a:tr>
              <a:tr h="316490">
                <a:tc>
                  <a:txBody>
                    <a:bodyPr/>
                    <a:lstStyle/>
                    <a:p>
                      <a:r>
                        <a:rPr lang="en-US" sz="1300">
                          <a:latin typeface="Arial" panose="020B0604020202020204" pitchFamily="34" charset="0"/>
                          <a:cs typeface="Arial" panose="020B0604020202020204" pitchFamily="34" charset="0"/>
                        </a:rPr>
                        <a:t>Median n of cycles, n (IQR)</a:t>
                      </a: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300">
                          <a:latin typeface="Arial" panose="020B0604020202020204" pitchFamily="34" charset="0"/>
                          <a:cs typeface="Arial" panose="020B0604020202020204" pitchFamily="34" charset="0"/>
                        </a:rPr>
                        <a:t>6 (1–20)</a:t>
                      </a:r>
                      <a:endParaRPr lang="en-US" sz="1300" baseline="30000">
                        <a:latin typeface="Arial" panose="020B0604020202020204" pitchFamily="34" charset="0"/>
                        <a:cs typeface="Arial" panose="020B0604020202020204" pitchFamily="34" charset="0"/>
                      </a:endParaRPr>
                    </a:p>
                  </a:txBody>
                  <a:tcPr marL="75103" marR="75103" marT="37551" marB="3755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2263208"/>
                  </a:ext>
                </a:extLst>
              </a:tr>
            </a:tbl>
          </a:graphicData>
        </a:graphic>
      </p:graphicFrame>
      <p:graphicFrame>
        <p:nvGraphicFramePr>
          <p:cNvPr id="13" name="Chart 12">
            <a:extLst>
              <a:ext uri="{FF2B5EF4-FFF2-40B4-BE49-F238E27FC236}">
                <a16:creationId xmlns:a16="http://schemas.microsoft.com/office/drawing/2014/main" id="{F7621A85-AB44-969B-FFF4-71C8C71D0F2D}"/>
              </a:ext>
            </a:extLst>
          </p:cNvPr>
          <p:cNvGraphicFramePr/>
          <p:nvPr>
            <p:extLst>
              <p:ext uri="{D42A27DB-BD31-4B8C-83A1-F6EECF244321}">
                <p14:modId xmlns:p14="http://schemas.microsoft.com/office/powerpoint/2010/main" val="2379857546"/>
              </p:ext>
            </p:extLst>
          </p:nvPr>
        </p:nvGraphicFramePr>
        <p:xfrm>
          <a:off x="1617472" y="1072635"/>
          <a:ext cx="2808389" cy="367966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2FAEEE2-BF4F-BFF0-7E1E-5F3627359055}"/>
              </a:ext>
            </a:extLst>
          </p:cNvPr>
          <p:cNvSpPr txBox="1"/>
          <p:nvPr/>
        </p:nvSpPr>
        <p:spPr>
          <a:xfrm rot="16200000">
            <a:off x="585049" y="2658492"/>
            <a:ext cx="995785" cy="338554"/>
          </a:xfrm>
          <a:prstGeom prst="rect">
            <a:avLst/>
          </a:prstGeom>
          <a:noFill/>
        </p:spPr>
        <p:txBody>
          <a:bodyPr wrap="none" rtlCol="0">
            <a:spAutoFit/>
          </a:bodyPr>
          <a:lstStyle/>
          <a:p>
            <a:r>
              <a:rPr lang="en-US" sz="1600">
                <a:latin typeface="Arial" panose="020B0604020202020204" pitchFamily="34" charset="0"/>
                <a:cs typeface="Arial" panose="020B0604020202020204" pitchFamily="34" charset="0"/>
              </a:rPr>
              <a:t>Rate (%)</a:t>
            </a:r>
          </a:p>
        </p:txBody>
      </p:sp>
      <p:sp>
        <p:nvSpPr>
          <p:cNvPr id="15" name="TextBox 14">
            <a:extLst>
              <a:ext uri="{FF2B5EF4-FFF2-40B4-BE49-F238E27FC236}">
                <a16:creationId xmlns:a16="http://schemas.microsoft.com/office/drawing/2014/main" id="{4DAC9469-FF95-17E7-1FCC-88954EF765F6}"/>
              </a:ext>
            </a:extLst>
          </p:cNvPr>
          <p:cNvSpPr txBox="1"/>
          <p:nvPr/>
        </p:nvSpPr>
        <p:spPr>
          <a:xfrm>
            <a:off x="2927058" y="3037307"/>
            <a:ext cx="576652" cy="338554"/>
          </a:xfrm>
          <a:prstGeom prst="rect">
            <a:avLst/>
          </a:prstGeom>
          <a:noFill/>
        </p:spPr>
        <p:txBody>
          <a:bodyPr wrap="square" rtlCol="0">
            <a:spAutoFit/>
          </a:bodyPr>
          <a:lstStyle/>
          <a:p>
            <a:r>
              <a:rPr lang="en-US" sz="1600" b="1">
                <a:solidFill>
                  <a:schemeClr val="bg1"/>
                </a:solidFill>
                <a:latin typeface="Arial" panose="020B0604020202020204" pitchFamily="34" charset="0"/>
                <a:cs typeface="Arial" panose="020B0604020202020204" pitchFamily="34" charset="0"/>
              </a:rPr>
              <a:t>n=7</a:t>
            </a:r>
          </a:p>
        </p:txBody>
      </p:sp>
      <p:sp>
        <p:nvSpPr>
          <p:cNvPr id="16" name="TextBox 15">
            <a:extLst>
              <a:ext uri="{FF2B5EF4-FFF2-40B4-BE49-F238E27FC236}">
                <a16:creationId xmlns:a16="http://schemas.microsoft.com/office/drawing/2014/main" id="{B543613E-F0A2-0E4F-07E9-CB4FDDF22C27}"/>
              </a:ext>
            </a:extLst>
          </p:cNvPr>
          <p:cNvSpPr txBox="1"/>
          <p:nvPr/>
        </p:nvSpPr>
        <p:spPr>
          <a:xfrm>
            <a:off x="2380870" y="1228050"/>
            <a:ext cx="1669028" cy="584775"/>
          </a:xfrm>
          <a:prstGeom prst="rect">
            <a:avLst/>
          </a:prstGeom>
          <a:noFill/>
        </p:spPr>
        <p:txBody>
          <a:bodyPr wrap="square" rtlCol="0">
            <a:spAutoFit/>
          </a:bodyPr>
          <a:lstStyle/>
          <a:p>
            <a:pPr algn="ctr"/>
            <a:r>
              <a:rPr lang="en-US" sz="1600" b="1">
                <a:latin typeface="Arial" panose="020B0604020202020204" pitchFamily="34" charset="0"/>
                <a:cs typeface="Arial" panose="020B0604020202020204" pitchFamily="34" charset="0"/>
              </a:rPr>
              <a:t>39%</a:t>
            </a:r>
          </a:p>
          <a:p>
            <a:pPr algn="ctr"/>
            <a:r>
              <a:rPr lang="en-US" sz="1600">
                <a:latin typeface="Arial" panose="020B0604020202020204" pitchFamily="34" charset="0"/>
                <a:cs typeface="Arial" panose="020B0604020202020204" pitchFamily="34" charset="0"/>
              </a:rPr>
              <a:t>(90% CI, 20–61)</a:t>
            </a:r>
          </a:p>
        </p:txBody>
      </p:sp>
    </p:spTree>
    <p:extLst>
      <p:ext uri="{BB962C8B-B14F-4D97-AF65-F5344CB8AC3E}">
        <p14:creationId xmlns:p14="http://schemas.microsoft.com/office/powerpoint/2010/main" val="3223436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062255-0543-FC55-6D7E-53E0F41F2E00}"/>
              </a:ext>
            </a:extLst>
          </p:cNvPr>
          <p:cNvSpPr>
            <a:spLocks noGrp="1"/>
          </p:cNvSpPr>
          <p:nvPr>
            <p:ph type="title"/>
          </p:nvPr>
        </p:nvSpPr>
        <p:spPr>
          <a:xfrm>
            <a:off x="838200" y="365125"/>
            <a:ext cx="10515600" cy="1325563"/>
          </a:xfrm>
        </p:spPr>
        <p:txBody>
          <a:bodyPr>
            <a:normAutofit/>
          </a:bodyPr>
          <a:lstStyle/>
          <a:p>
            <a:r>
              <a:rPr lang="en-US"/>
              <a:t>ALNEO: Summary</a:t>
            </a:r>
          </a:p>
        </p:txBody>
      </p:sp>
      <p:sp>
        <p:nvSpPr>
          <p:cNvPr id="6" name="Content Placeholder 5">
            <a:extLst>
              <a:ext uri="{FF2B5EF4-FFF2-40B4-BE49-F238E27FC236}">
                <a16:creationId xmlns:a16="http://schemas.microsoft.com/office/drawing/2014/main" id="{D3065E2D-DE25-3D89-D209-B99FFFABE6B1}"/>
              </a:ext>
            </a:extLst>
          </p:cNvPr>
          <p:cNvSpPr>
            <a:spLocks noGrp="1"/>
          </p:cNvSpPr>
          <p:nvPr>
            <p:ph sz="half" idx="1"/>
          </p:nvPr>
        </p:nvSpPr>
        <p:spPr>
          <a:xfrm>
            <a:off x="838200" y="1825625"/>
            <a:ext cx="5181600" cy="4228812"/>
          </a:xfrm>
        </p:spPr>
        <p:txBody>
          <a:bodyPr>
            <a:normAutofit/>
          </a:bodyPr>
          <a:lstStyle/>
          <a:p>
            <a:r>
              <a:rPr lang="en-US" err="1"/>
              <a:t>Resectable</a:t>
            </a:r>
            <a:r>
              <a:rPr lang="en-US"/>
              <a:t> stage IIIA/B</a:t>
            </a:r>
            <a:br>
              <a:rPr lang="en-US"/>
            </a:br>
            <a:r>
              <a:rPr lang="en-US"/>
              <a:t>ALK+ NSCLC</a:t>
            </a:r>
          </a:p>
          <a:p>
            <a:r>
              <a:rPr lang="en-US"/>
              <a:t>Perioperative </a:t>
            </a:r>
            <a:r>
              <a:rPr lang="en-US" err="1"/>
              <a:t>alectinib</a:t>
            </a:r>
            <a:br>
              <a:rPr lang="en-US"/>
            </a:br>
            <a:r>
              <a:rPr lang="en-US"/>
              <a:t>600 mg BID</a:t>
            </a:r>
          </a:p>
          <a:p>
            <a:r>
              <a:rPr lang="en-US"/>
              <a:t>Primary endpoint: MPR 39% with </a:t>
            </a:r>
            <a:r>
              <a:rPr lang="en-US" err="1"/>
              <a:t>pCR</a:t>
            </a:r>
            <a:r>
              <a:rPr lang="en-US"/>
              <a:t> 17%</a:t>
            </a:r>
          </a:p>
          <a:p>
            <a:endParaRPr lang="en-US"/>
          </a:p>
        </p:txBody>
      </p:sp>
      <p:sp>
        <p:nvSpPr>
          <p:cNvPr id="3" name="Content Placeholder 2">
            <a:extLst>
              <a:ext uri="{FF2B5EF4-FFF2-40B4-BE49-F238E27FC236}">
                <a16:creationId xmlns:a16="http://schemas.microsoft.com/office/drawing/2014/main" id="{1C7A7914-5B16-4BE0-C07C-13869A084AE2}"/>
              </a:ext>
            </a:extLst>
          </p:cNvPr>
          <p:cNvSpPr>
            <a:spLocks noGrp="1"/>
          </p:cNvSpPr>
          <p:nvPr>
            <p:ph sz="half" idx="2"/>
          </p:nvPr>
        </p:nvSpPr>
        <p:spPr>
          <a:xfrm>
            <a:off x="6172200" y="1825625"/>
            <a:ext cx="5181600" cy="4228812"/>
          </a:xfrm>
        </p:spPr>
        <p:txBody>
          <a:bodyPr/>
          <a:lstStyle/>
          <a:p>
            <a:r>
              <a:rPr lang="en-US"/>
              <a:t>86% underwent surgery</a:t>
            </a:r>
            <a:br>
              <a:rPr lang="en-US"/>
            </a:br>
            <a:r>
              <a:rPr lang="en-US"/>
              <a:t>(81% lobectomy);</a:t>
            </a:r>
            <a:br>
              <a:rPr lang="en-US"/>
            </a:br>
            <a:r>
              <a:rPr lang="en-US"/>
              <a:t>R0 resection 86%</a:t>
            </a:r>
          </a:p>
          <a:p>
            <a:r>
              <a:rPr lang="en-US"/>
              <a:t>ORR: 80%</a:t>
            </a:r>
          </a:p>
          <a:p>
            <a:r>
              <a:rPr lang="en-US"/>
              <a:t>No grade ≥3 AEs during neoadjuvant </a:t>
            </a:r>
            <a:r>
              <a:rPr lang="en-US" err="1"/>
              <a:t>alectinib</a:t>
            </a:r>
            <a:endParaRPr lang="en-US"/>
          </a:p>
          <a:p>
            <a:endParaRPr lang="en-US"/>
          </a:p>
        </p:txBody>
      </p:sp>
      <p:sp>
        <p:nvSpPr>
          <p:cNvPr id="2" name="TextBox 1">
            <a:extLst>
              <a:ext uri="{FF2B5EF4-FFF2-40B4-BE49-F238E27FC236}">
                <a16:creationId xmlns:a16="http://schemas.microsoft.com/office/drawing/2014/main" id="{784EE547-6C21-5E74-0333-D416285E1D48}"/>
              </a:ext>
            </a:extLst>
          </p:cNvPr>
          <p:cNvSpPr txBox="1"/>
          <p:nvPr/>
        </p:nvSpPr>
        <p:spPr>
          <a:xfrm>
            <a:off x="1289548" y="6231361"/>
            <a:ext cx="8681766" cy="553998"/>
          </a:xfrm>
          <a:prstGeom prst="rect">
            <a:avLst/>
          </a:prstGeom>
          <a:noFill/>
        </p:spPr>
        <p:txBody>
          <a:bodyPr wrap="square" rtlCol="0">
            <a:spAutoFit/>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AE, adverse event; </a:t>
            </a:r>
            <a:r>
              <a:rPr lang="en-US" sz="1000">
                <a:solidFill>
                  <a:srgbClr val="404040"/>
                </a:solidFill>
                <a:latin typeface="Arial"/>
                <a:ea typeface="Arial"/>
                <a:cs typeface="Arial"/>
                <a:sym typeface="Arial"/>
              </a:rPr>
              <a:t>ALK, anaplastic lymphoma kinase; </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BID, twice daily; MPR, major pathologic response; NSCLC, non-small cell lung cancer; ORR, objective response rate;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R0, no residual tumor</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Leonetti A, et al. WCLC 2024. Abstract MA01.03.</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2430208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p55"/>
          <p:cNvSpPr/>
          <p:nvPr/>
        </p:nvSpPr>
        <p:spPr>
          <a:xfrm>
            <a:off x="517773" y="4752269"/>
            <a:ext cx="5170800" cy="959600"/>
          </a:xfrm>
          <a:prstGeom prst="rect">
            <a:avLst/>
          </a:prstGeom>
          <a:solidFill>
            <a:srgbClr val="FFFFFF"/>
          </a:solidFill>
          <a:ln w="12700" cap="flat" cmpd="sng">
            <a:solidFill>
              <a:srgbClr val="002060"/>
            </a:solidFill>
            <a:prstDash val="solid"/>
            <a:round/>
            <a:headEnd type="none" w="sm" len="sm"/>
            <a:tailEnd type="none" w="sm" len="sm"/>
          </a:ln>
        </p:spPr>
        <p:txBody>
          <a:bodyPr spcFirstLastPara="1" wrap="square" lIns="121900" tIns="68567" rIns="121900" bIns="68567"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Primary Endpoint</a:t>
            </a:r>
            <a:endParaRPr>
              <a:solidFill>
                <a:srgbClr val="003087"/>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TKI cohorts: MPR (≤10% residual viable tumor cells)</a:t>
            </a:r>
            <a:endParaRPr sz="2000">
              <a:latin typeface="Arial" panose="020B0604020202020204" pitchFamily="34" charset="0"/>
              <a:cs typeface="Arial" panose="020B0604020202020204" pitchFamily="34" charset="0"/>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CPI cohort: pCR</a:t>
            </a:r>
            <a:endParaRPr sz="1100">
              <a:solidFill>
                <a:srgbClr val="545859"/>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KRAS cohort: safety</a:t>
            </a:r>
            <a:endParaRPr sz="1100">
              <a:solidFill>
                <a:srgbClr val="545859"/>
              </a:solidFill>
              <a:latin typeface="Arial" panose="020B0604020202020204" pitchFamily="34" charset="0"/>
              <a:ea typeface="Calibri"/>
              <a:cs typeface="Arial" panose="020B0604020202020204" pitchFamily="34" charset="0"/>
              <a:sym typeface="Calibri"/>
            </a:endParaRPr>
          </a:p>
        </p:txBody>
      </p:sp>
      <p:sp>
        <p:nvSpPr>
          <p:cNvPr id="302" name="Google Shape;302;p55"/>
          <p:cNvSpPr/>
          <p:nvPr/>
        </p:nvSpPr>
        <p:spPr>
          <a:xfrm>
            <a:off x="5807549" y="4752265"/>
            <a:ext cx="5857600" cy="959600"/>
          </a:xfrm>
          <a:prstGeom prst="rect">
            <a:avLst/>
          </a:prstGeom>
          <a:solidFill>
            <a:srgbClr val="FFFFFF"/>
          </a:solidFill>
          <a:ln w="12700" cap="flat" cmpd="sng">
            <a:solidFill>
              <a:srgbClr val="002060"/>
            </a:solidFill>
            <a:prstDash val="solid"/>
            <a:round/>
            <a:headEnd type="none" w="sm" len="sm"/>
            <a:tailEnd type="none" w="sm" len="sm"/>
          </a:ln>
        </p:spPr>
        <p:txBody>
          <a:bodyPr spcFirstLastPara="1" wrap="square" lIns="121900" tIns="68567" rIns="121900" bIns="68567"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Key Secondary Endpoints</a:t>
            </a:r>
            <a:endParaRPr>
              <a:solidFill>
                <a:srgbClr val="003087"/>
              </a:solidFill>
              <a:latin typeface="Arial" panose="020B0604020202020204" pitchFamily="34" charset="0"/>
              <a:ea typeface="Calibri"/>
              <a:cs typeface="Arial" panose="020B0604020202020204" pitchFamily="34" charset="0"/>
              <a:sym typeface="Calibri"/>
            </a:endParaRPr>
          </a:p>
          <a:p>
            <a:pPr marL="182875" indent="-182875">
              <a:spcBef>
                <a:spcPts val="267"/>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MPR per central assessment</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pCR</a:t>
            </a:r>
            <a:endParaRPr sz="1100">
              <a:solidFill>
                <a:srgbClr val="545859"/>
              </a:solidFill>
              <a:latin typeface="Arial" panose="020B0604020202020204" pitchFamily="34" charset="0"/>
              <a:ea typeface="Calibri"/>
              <a:cs typeface="Arial" panose="020B0604020202020204" pitchFamily="34" charset="0"/>
              <a:sym typeface="Calibri"/>
            </a:endParaRPr>
          </a:p>
          <a:p>
            <a:pPr marL="182875" indent="-182875">
              <a:spcBef>
                <a:spcPts val="300"/>
              </a:spcBef>
              <a:spcAft>
                <a:spcPts val="300"/>
              </a:spcAft>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Investigator-assessed ORR, DFS, EFS, OS</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03" name="Google Shape;303;p55"/>
          <p:cNvSpPr/>
          <p:nvPr/>
        </p:nvSpPr>
        <p:spPr>
          <a:xfrm>
            <a:off x="8338493" y="1362392"/>
            <a:ext cx="9384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51433" tIns="102867" rIns="51433" bIns="102867" anchor="ctr" anchorCtr="0">
            <a:noAutofit/>
          </a:bodyPr>
          <a:lstStyle/>
          <a:p>
            <a:pPr algn="ctr"/>
            <a:r>
              <a:rPr lang="en" sz="1100">
                <a:solidFill>
                  <a:srgbClr val="545859"/>
                </a:solidFill>
                <a:latin typeface="Arial" panose="020B0604020202020204" pitchFamily="34" charset="0"/>
                <a:ea typeface="Calibri"/>
                <a:cs typeface="Arial" panose="020B0604020202020204" pitchFamily="34" charset="0"/>
                <a:sym typeface="Calibri"/>
              </a:rPr>
              <a:t>Surgery and pathological response assessment</a:t>
            </a:r>
            <a:endParaRPr sz="1600">
              <a:solidFill>
                <a:srgbClr val="000000"/>
              </a:solidFill>
              <a:latin typeface="Arial" panose="020B0604020202020204" pitchFamily="34" charset="0"/>
              <a:ea typeface="Calibri"/>
              <a:cs typeface="Arial" panose="020B0604020202020204" pitchFamily="34" charset="0"/>
              <a:sym typeface="Calibri"/>
            </a:endParaRPr>
          </a:p>
        </p:txBody>
      </p:sp>
      <p:grpSp>
        <p:nvGrpSpPr>
          <p:cNvPr id="304" name="Google Shape;304;p55"/>
          <p:cNvGrpSpPr/>
          <p:nvPr/>
        </p:nvGrpSpPr>
        <p:grpSpPr>
          <a:xfrm>
            <a:off x="3669174" y="1038634"/>
            <a:ext cx="4387545" cy="3632441"/>
            <a:chOff x="4225891" y="1031883"/>
            <a:chExt cx="4387545" cy="3632441"/>
          </a:xfrm>
        </p:grpSpPr>
        <p:sp>
          <p:nvSpPr>
            <p:cNvPr id="305" name="Google Shape;305;p55"/>
            <p:cNvSpPr txBox="1"/>
            <p:nvPr/>
          </p:nvSpPr>
          <p:spPr>
            <a:xfrm>
              <a:off x="5441533" y="1031883"/>
              <a:ext cx="1776300" cy="261570"/>
            </a:xfrm>
            <a:prstGeom prst="rect">
              <a:avLst/>
            </a:prstGeom>
            <a:noFill/>
            <a:ln>
              <a:noFill/>
            </a:ln>
          </p:spPr>
          <p:txBody>
            <a:bodyPr spcFirstLastPara="1" wrap="square" lIns="45700" tIns="45700" rIns="45700" bIns="45700" anchor="ctr" anchorCtr="0">
              <a:spAutoFit/>
            </a:bodyPr>
            <a:lstStyle/>
            <a:p>
              <a:pPr marL="12700" algn="ctr"/>
              <a:r>
                <a:rPr lang="en" sz="1100" b="1">
                  <a:solidFill>
                    <a:srgbClr val="545859"/>
                  </a:solidFill>
                  <a:latin typeface="Arial" panose="020B0604020202020204" pitchFamily="34" charset="0"/>
                  <a:ea typeface="Calibri"/>
                  <a:cs typeface="Arial" panose="020B0604020202020204" pitchFamily="34" charset="0"/>
                  <a:sym typeface="Calibri"/>
                </a:rPr>
                <a:t>Neoadjuvant</a:t>
              </a:r>
              <a:endParaRPr sz="1100" b="1">
                <a:solidFill>
                  <a:srgbClr val="545859"/>
                </a:solidFill>
                <a:latin typeface="Arial" panose="020B0604020202020204" pitchFamily="34" charset="0"/>
                <a:ea typeface="Calibri"/>
                <a:cs typeface="Arial" panose="020B0604020202020204" pitchFamily="34" charset="0"/>
                <a:sym typeface="Calibri"/>
              </a:endParaRPr>
            </a:p>
          </p:txBody>
        </p:sp>
        <p:sp>
          <p:nvSpPr>
            <p:cNvPr id="306" name="Google Shape;306;p55"/>
            <p:cNvSpPr/>
            <p:nvPr/>
          </p:nvSpPr>
          <p:spPr>
            <a:xfrm>
              <a:off x="4225891" y="1348723"/>
              <a:ext cx="4387542" cy="408300"/>
            </a:xfrm>
            <a:prstGeom prst="rect">
              <a:avLst/>
            </a:prstGeom>
            <a:solidFill>
              <a:schemeClr val="accent1"/>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ALK</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Alectinib 600 mg BID x 2 Cycles (n≈25) </a:t>
              </a:r>
              <a:endParaRPr sz="3600">
                <a:solidFill>
                  <a:srgbClr val="000000"/>
                </a:solidFill>
                <a:latin typeface="Arial" panose="020B0604020202020204" pitchFamily="34" charset="0"/>
                <a:ea typeface="Arial"/>
                <a:cs typeface="Arial" panose="020B0604020202020204" pitchFamily="34" charset="0"/>
                <a:sym typeface="Arial"/>
              </a:endParaRPr>
            </a:p>
          </p:txBody>
        </p:sp>
        <p:sp>
          <p:nvSpPr>
            <p:cNvPr id="307" name="Google Shape;307;p55"/>
            <p:cNvSpPr/>
            <p:nvPr/>
          </p:nvSpPr>
          <p:spPr>
            <a:xfrm>
              <a:off x="4225894" y="1828439"/>
              <a:ext cx="4387542" cy="394200"/>
            </a:xfrm>
            <a:prstGeom prst="rect">
              <a:avLst/>
            </a:prstGeom>
            <a:solidFill>
              <a:schemeClr val="accent3"/>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ROS1</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Entrectinib 600 mg QD x 2 Cycles (n≈20) </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08" name="Google Shape;308;p55"/>
            <p:cNvSpPr/>
            <p:nvPr/>
          </p:nvSpPr>
          <p:spPr>
            <a:xfrm>
              <a:off x="4225892" y="2294179"/>
              <a:ext cx="4387542" cy="433200"/>
            </a:xfrm>
            <a:prstGeom prst="rect">
              <a:avLst/>
            </a:prstGeom>
            <a:solidFill>
              <a:schemeClr val="accent4"/>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NTRK</a:t>
              </a:r>
              <a:r>
                <a:rPr lang="en" sz="1100" b="1">
                  <a:solidFill>
                    <a:srgbClr val="FFFFFF"/>
                  </a:solidFill>
                  <a:latin typeface="Arial" panose="020B0604020202020204" pitchFamily="34" charset="0"/>
                  <a:ea typeface="Calibri"/>
                  <a:cs typeface="Arial" panose="020B0604020202020204" pitchFamily="34" charset="0"/>
                  <a:sym typeface="Calibri"/>
                </a:rPr>
                <a:t>+ cohort</a:t>
              </a:r>
              <a:endParaRPr sz="1100" b="1">
                <a:solidFill>
                  <a:srgbClr val="FFFFFF"/>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Entrectinib 600 mg QD x 2 Cycles (n≈20) </a:t>
              </a:r>
              <a:endParaRPr sz="1100">
                <a:solidFill>
                  <a:srgbClr val="FFFFFF"/>
                </a:solidFill>
                <a:latin typeface="Arial" panose="020B0604020202020204" pitchFamily="34" charset="0"/>
                <a:ea typeface="Calibri"/>
                <a:cs typeface="Arial" panose="020B0604020202020204" pitchFamily="34" charset="0"/>
                <a:sym typeface="Calibri"/>
              </a:endParaRPr>
            </a:p>
          </p:txBody>
        </p:sp>
        <p:sp>
          <p:nvSpPr>
            <p:cNvPr id="309" name="Google Shape;309;p55"/>
            <p:cNvSpPr/>
            <p:nvPr/>
          </p:nvSpPr>
          <p:spPr>
            <a:xfrm>
              <a:off x="4225892" y="2798838"/>
              <a:ext cx="4387542" cy="408600"/>
            </a:xfrm>
            <a:prstGeom prst="rect">
              <a:avLst/>
            </a:prstGeom>
            <a:solidFill>
              <a:schemeClr val="accent5"/>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BRAF</a:t>
              </a:r>
              <a:r>
                <a:rPr lang="en" sz="1100" b="1">
                  <a:solidFill>
                    <a:srgbClr val="FFFFFF"/>
                  </a:solidFill>
                  <a:latin typeface="Arial" panose="020B0604020202020204" pitchFamily="34" charset="0"/>
                  <a:ea typeface="Calibri"/>
                  <a:cs typeface="Arial" panose="020B0604020202020204" pitchFamily="34" charset="0"/>
                  <a:sym typeface="Calibri"/>
                </a:rPr>
                <a:t> cohort (closed)</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050">
                  <a:solidFill>
                    <a:srgbClr val="FFFFFF"/>
                  </a:solidFill>
                  <a:latin typeface="Arial" panose="020B0604020202020204" pitchFamily="34" charset="0"/>
                  <a:ea typeface="Calibri"/>
                  <a:cs typeface="Arial" panose="020B0604020202020204" pitchFamily="34" charset="0"/>
                  <a:sym typeface="Calibri"/>
                </a:rPr>
                <a:t>Vemurafenib 960 mg BID + cobimetinib 60 mg QD x 2 Cycles(n≈20)   </a:t>
              </a:r>
              <a:endParaRPr sz="1400">
                <a:solidFill>
                  <a:srgbClr val="000000"/>
                </a:solidFill>
                <a:latin typeface="Arial" panose="020B0604020202020204" pitchFamily="34" charset="0"/>
                <a:ea typeface="Calibri"/>
                <a:cs typeface="Arial" panose="020B0604020202020204" pitchFamily="34" charset="0"/>
                <a:sym typeface="Calibri"/>
              </a:endParaRPr>
            </a:p>
          </p:txBody>
        </p:sp>
        <p:sp>
          <p:nvSpPr>
            <p:cNvPr id="310" name="Google Shape;310;p55"/>
            <p:cNvSpPr/>
            <p:nvPr/>
          </p:nvSpPr>
          <p:spPr>
            <a:xfrm>
              <a:off x="4225893" y="3278709"/>
              <a:ext cx="4387542" cy="400200"/>
            </a:xfrm>
            <a:prstGeom prst="rect">
              <a:avLst/>
            </a:prstGeom>
            <a:solidFill>
              <a:schemeClr val="accent6"/>
            </a:solidFill>
            <a:ln>
              <a:noFill/>
            </a:ln>
          </p:spPr>
          <p:txBody>
            <a:bodyPr spcFirstLastPara="1" wrap="square" lIns="121900" tIns="60933" rIns="121900" bIns="60933" anchor="ctr" anchorCtr="0">
              <a:noAutofit/>
            </a:bodyPr>
            <a:lstStyle/>
            <a:p>
              <a:pPr algn="ctr"/>
              <a:r>
                <a:rPr lang="en" sz="1100" b="1" i="1">
                  <a:solidFill>
                    <a:srgbClr val="FFFFFF"/>
                  </a:solidFill>
                  <a:latin typeface="Arial" panose="020B0604020202020204" pitchFamily="34" charset="0"/>
                  <a:ea typeface="Calibri"/>
                  <a:cs typeface="Arial" panose="020B0604020202020204" pitchFamily="34" charset="0"/>
                  <a:sym typeface="Calibri"/>
                </a:rPr>
                <a:t>RET</a:t>
              </a:r>
              <a:r>
                <a:rPr lang="en" sz="1100" b="1">
                  <a:solidFill>
                    <a:srgbClr val="FFFFFF"/>
                  </a:solidFill>
                  <a:latin typeface="Arial" panose="020B0604020202020204" pitchFamily="34" charset="0"/>
                  <a:ea typeface="Calibri"/>
                  <a:cs typeface="Arial" panose="020B0604020202020204" pitchFamily="34" charset="0"/>
                  <a:sym typeface="Calibri"/>
                </a:rPr>
                <a:t>+ cohort (closed)</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FFFFFF"/>
                  </a:solidFill>
                  <a:latin typeface="Arial" panose="020B0604020202020204" pitchFamily="34" charset="0"/>
                  <a:ea typeface="Calibri"/>
                  <a:cs typeface="Arial" panose="020B0604020202020204" pitchFamily="34" charset="0"/>
                  <a:sym typeface="Calibri"/>
                </a:rPr>
                <a:t>Pralsetinib 400 mg QD x 2 Cycles (n≈20)  </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311" name="Google Shape;311;p55"/>
            <p:cNvSpPr/>
            <p:nvPr/>
          </p:nvSpPr>
          <p:spPr>
            <a:xfrm>
              <a:off x="4340830" y="4256024"/>
              <a:ext cx="3990900" cy="408300"/>
            </a:xfrm>
            <a:prstGeom prst="rect">
              <a:avLst/>
            </a:prstGeom>
            <a:solidFill>
              <a:srgbClr val="D1E8F5"/>
            </a:solidFill>
            <a:ln>
              <a:noFill/>
            </a:ln>
          </p:spPr>
          <p:txBody>
            <a:bodyPr spcFirstLastPara="1" wrap="square" lIns="121900" tIns="60933" rIns="121900" bIns="60933" anchor="ctr" anchorCtr="0">
              <a:noAutofit/>
            </a:bodyPr>
            <a:lstStyle/>
            <a:p>
              <a:pPr algn="ctr"/>
              <a:r>
                <a:rPr lang="en" sz="1100" b="1" i="1">
                  <a:solidFill>
                    <a:srgbClr val="545859"/>
                  </a:solidFill>
                  <a:latin typeface="Arial" panose="020B0604020202020204" pitchFamily="34" charset="0"/>
                  <a:ea typeface="Calibri"/>
                  <a:cs typeface="Arial" panose="020B0604020202020204" pitchFamily="34" charset="0"/>
                  <a:sym typeface="Calibri"/>
                </a:rPr>
                <a:t>PD-L1</a:t>
              </a:r>
              <a:r>
                <a:rPr lang="en" sz="1100" b="1">
                  <a:solidFill>
                    <a:srgbClr val="545859"/>
                  </a:solidFill>
                  <a:latin typeface="Arial" panose="020B0604020202020204" pitchFamily="34" charset="0"/>
                  <a:ea typeface="Calibri"/>
                  <a:cs typeface="Arial" panose="020B0604020202020204" pitchFamily="34" charset="0"/>
                  <a:sym typeface="Calibri"/>
                </a:rPr>
                <a:t>+ cohort</a:t>
              </a:r>
              <a:endParaRPr>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Atezolizumab x 4 Cycles + low-dose SBRT (8Gy x 3)</a:t>
              </a:r>
              <a:r>
                <a:rPr lang="en" sz="1100" baseline="30000">
                  <a:solidFill>
                    <a:srgbClr val="545859"/>
                  </a:solidFill>
                  <a:latin typeface="Arial" panose="020B0604020202020204" pitchFamily="34" charset="0"/>
                  <a:ea typeface="Calibri"/>
                  <a:cs typeface="Arial" panose="020B0604020202020204" pitchFamily="34" charset="0"/>
                  <a:sym typeface="Calibri"/>
                </a:rPr>
                <a:t>‡</a:t>
              </a:r>
              <a:endParaRPr sz="1100">
                <a:solidFill>
                  <a:srgbClr val="545859"/>
                </a:solidFill>
                <a:latin typeface="Arial" panose="020B0604020202020204" pitchFamily="34" charset="0"/>
                <a:ea typeface="Calibri"/>
                <a:cs typeface="Arial" panose="020B0604020202020204" pitchFamily="34" charset="0"/>
                <a:sym typeface="Calibri"/>
              </a:endParaRPr>
            </a:p>
          </p:txBody>
        </p:sp>
        <p:sp>
          <p:nvSpPr>
            <p:cNvPr id="312" name="Google Shape;312;p55"/>
            <p:cNvSpPr/>
            <p:nvPr/>
          </p:nvSpPr>
          <p:spPr>
            <a:xfrm>
              <a:off x="4334185" y="3759781"/>
              <a:ext cx="3990900" cy="408300"/>
            </a:xfrm>
            <a:prstGeom prst="rect">
              <a:avLst/>
            </a:prstGeom>
            <a:solidFill>
              <a:srgbClr val="E7F3FA"/>
            </a:solidFill>
            <a:ln>
              <a:noFill/>
            </a:ln>
          </p:spPr>
          <p:txBody>
            <a:bodyPr spcFirstLastPara="1" wrap="square" lIns="121900" tIns="60933" rIns="121900" bIns="60933" anchor="ctr" anchorCtr="0">
              <a:noAutofit/>
            </a:bodyPr>
            <a:lstStyle/>
            <a:p>
              <a:pPr algn="ctr"/>
              <a:r>
                <a:rPr lang="en" sz="1100" b="1" i="1">
                  <a:solidFill>
                    <a:srgbClr val="545859"/>
                  </a:solidFill>
                  <a:latin typeface="Arial" panose="020B0604020202020204" pitchFamily="34" charset="0"/>
                  <a:ea typeface="Calibri"/>
                  <a:cs typeface="Arial" panose="020B0604020202020204" pitchFamily="34" charset="0"/>
                  <a:sym typeface="Calibri"/>
                </a:rPr>
                <a:t>KRAS </a:t>
              </a:r>
              <a:r>
                <a:rPr lang="en" sz="1100" b="1">
                  <a:solidFill>
                    <a:srgbClr val="545859"/>
                  </a:solidFill>
                  <a:latin typeface="Arial" panose="020B0604020202020204" pitchFamily="34" charset="0"/>
                  <a:ea typeface="Calibri"/>
                  <a:cs typeface="Arial" panose="020B0604020202020204" pitchFamily="34" charset="0"/>
                  <a:sym typeface="Calibri"/>
                </a:rPr>
                <a:t>G12C+ cohort</a:t>
              </a:r>
              <a:endParaRPr sz="1100">
                <a:solidFill>
                  <a:srgbClr val="000000"/>
                </a:solidFill>
                <a:latin typeface="Arial" panose="020B0604020202020204" pitchFamily="34" charset="0"/>
                <a:ea typeface="Calibri"/>
                <a:cs typeface="Arial" panose="020B0604020202020204" pitchFamily="34" charset="0"/>
                <a:sym typeface="Calibri"/>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Divarasib 400 mg QD (8 weeks)</a:t>
              </a:r>
              <a:endParaRPr sz="1100">
                <a:solidFill>
                  <a:srgbClr val="545859"/>
                </a:solidFill>
                <a:latin typeface="Arial" panose="020B0604020202020204" pitchFamily="34" charset="0"/>
                <a:ea typeface="Calibri"/>
                <a:cs typeface="Arial" panose="020B0604020202020204" pitchFamily="34" charset="0"/>
                <a:sym typeface="Calibri"/>
              </a:endParaRPr>
            </a:p>
          </p:txBody>
        </p:sp>
      </p:grpSp>
      <p:sp>
        <p:nvSpPr>
          <p:cNvPr id="313" name="Google Shape;313;p55"/>
          <p:cNvSpPr/>
          <p:nvPr/>
        </p:nvSpPr>
        <p:spPr>
          <a:xfrm>
            <a:off x="517773" y="1348724"/>
            <a:ext cx="27784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121900" tIns="51433" rIns="121900" bIns="51433" anchor="t" anchorCtr="0">
            <a:noAutofit/>
          </a:bodyPr>
          <a:lstStyle/>
          <a:p>
            <a:r>
              <a:rPr lang="en" sz="1100" b="1">
                <a:solidFill>
                  <a:srgbClr val="003087"/>
                </a:solidFill>
                <a:latin typeface="Arial" panose="020B0604020202020204" pitchFamily="34" charset="0"/>
                <a:ea typeface="Calibri"/>
                <a:cs typeface="Arial" panose="020B0604020202020204" pitchFamily="34" charset="0"/>
                <a:sym typeface="Calibri"/>
              </a:rPr>
              <a:t>Key eligibility criteria</a:t>
            </a:r>
            <a:endParaRPr sz="1100">
              <a:solidFill>
                <a:srgbClr val="003087"/>
              </a:solidFill>
              <a:latin typeface="Arial" panose="020B0604020202020204" pitchFamily="34" charset="0"/>
              <a:ea typeface="Calibri"/>
              <a:cs typeface="Arial" panose="020B0604020202020204" pitchFamily="34" charset="0"/>
              <a:sym typeface="Calibri"/>
            </a:endParaRPr>
          </a:p>
          <a:p>
            <a:pPr marL="171441" indent="-171441">
              <a:spcBef>
                <a:spcPts val="600"/>
              </a:spcBef>
              <a:buClr>
                <a:srgbClr val="545859"/>
              </a:buClr>
              <a:buSzPts val="11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Resectable</a:t>
            </a:r>
            <a:r>
              <a:rPr lang="en" sz="1100">
                <a:solidFill>
                  <a:srgbClr val="545859"/>
                </a:solidFill>
                <a:latin typeface="Arial" panose="020B0604020202020204" pitchFamily="34" charset="0"/>
                <a:ea typeface="Calibri"/>
                <a:cs typeface="Arial" panose="020B0604020202020204" pitchFamily="34" charset="0"/>
                <a:sym typeface="Calibri"/>
              </a:rPr>
              <a:t> Stage IB, IIA, IIB, IIIA or select IIIB (T3N2) NSCLC</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i="1">
                <a:solidFill>
                  <a:srgbClr val="545859"/>
                </a:solidFill>
                <a:latin typeface="Arial" panose="020B0604020202020204" pitchFamily="34" charset="0"/>
                <a:ea typeface="Calibri"/>
                <a:cs typeface="Arial" panose="020B0604020202020204" pitchFamily="34" charset="0"/>
                <a:sym typeface="Calibri"/>
              </a:rPr>
              <a:t>ALK</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ROS1</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NTRK</a:t>
            </a:r>
            <a:r>
              <a:rPr lang="en" sz="1100">
                <a:solidFill>
                  <a:srgbClr val="545859"/>
                </a:solidFill>
                <a:latin typeface="Arial" panose="020B0604020202020204" pitchFamily="34" charset="0"/>
                <a:ea typeface="Calibri"/>
                <a:cs typeface="Arial" panose="020B0604020202020204" pitchFamily="34" charset="0"/>
                <a:sym typeface="Calibri"/>
              </a:rPr>
              <a:t>+, </a:t>
            </a:r>
            <a:r>
              <a:rPr lang="en" sz="1100" i="1">
                <a:solidFill>
                  <a:srgbClr val="545859"/>
                </a:solidFill>
                <a:latin typeface="Arial" panose="020B0604020202020204" pitchFamily="34" charset="0"/>
                <a:ea typeface="Calibri"/>
                <a:cs typeface="Arial" panose="020B0604020202020204" pitchFamily="34" charset="0"/>
                <a:sym typeface="Calibri"/>
              </a:rPr>
              <a:t>RET</a:t>
            </a:r>
            <a:r>
              <a:rPr lang="en" sz="1100">
                <a:solidFill>
                  <a:srgbClr val="545859"/>
                </a:solidFill>
                <a:latin typeface="Arial" panose="020B0604020202020204" pitchFamily="34" charset="0"/>
                <a:ea typeface="Calibri"/>
                <a:cs typeface="Arial" panose="020B0604020202020204" pitchFamily="34" charset="0"/>
                <a:sym typeface="Calibri"/>
              </a:rPr>
              <a:t>+ or </a:t>
            </a:r>
            <a:r>
              <a:rPr lang="en" sz="1100" i="1">
                <a:solidFill>
                  <a:srgbClr val="545859"/>
                </a:solidFill>
                <a:latin typeface="Arial" panose="020B0604020202020204" pitchFamily="34" charset="0"/>
                <a:ea typeface="Calibri"/>
                <a:cs typeface="Arial" panose="020B0604020202020204" pitchFamily="34" charset="0"/>
                <a:sym typeface="Calibri"/>
              </a:rPr>
              <a:t>BRAF V600</a:t>
            </a:r>
            <a:r>
              <a:rPr lang="en" sz="1100">
                <a:solidFill>
                  <a:srgbClr val="545859"/>
                </a:solidFill>
                <a:latin typeface="Arial" panose="020B0604020202020204" pitchFamily="34" charset="0"/>
                <a:ea typeface="Calibri"/>
                <a:cs typeface="Arial" panose="020B0604020202020204" pitchFamily="34" charset="0"/>
                <a:sym typeface="Calibri"/>
              </a:rPr>
              <a:t> mutation-positive, PD-L1 ≥1%, KRASG12c+</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ECOG PS 0–1</a:t>
            </a:r>
            <a:endParaRPr sz="1100">
              <a:solidFill>
                <a:srgbClr val="000000"/>
              </a:solidFill>
              <a:latin typeface="Arial" panose="020B0604020202020204" pitchFamily="34" charset="0"/>
              <a:ea typeface="Calibri"/>
              <a:cs typeface="Arial" panose="020B0604020202020204" pitchFamily="34" charset="0"/>
              <a:sym typeface="Calibri"/>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No prior therapy for lung cancer within 2 years</a:t>
            </a:r>
            <a:endParaRPr sz="2000">
              <a:latin typeface="Arial" panose="020B0604020202020204" pitchFamily="34" charset="0"/>
              <a:cs typeface="Arial" panose="020B0604020202020204" pitchFamily="34" charset="0"/>
            </a:endParaRPr>
          </a:p>
          <a:p>
            <a:pPr marL="171441" indent="-171441">
              <a:spcBef>
                <a:spcPts val="300"/>
              </a:spcBef>
              <a:buClr>
                <a:srgbClr val="545859"/>
              </a:buClr>
              <a:buSzPts val="11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NSCLC that is clinically T4 by virtue of mediastinal organ invasion or Stage IIIB by virtue of N3 disease are excluded</a:t>
            </a:r>
            <a:endParaRPr sz="2000">
              <a:latin typeface="Arial" panose="020B0604020202020204" pitchFamily="34" charset="0"/>
              <a:cs typeface="Arial" panose="020B0604020202020204" pitchFamily="34" charset="0"/>
            </a:endParaRPr>
          </a:p>
          <a:p>
            <a:pPr marL="171441" indent="-78310">
              <a:spcBef>
                <a:spcPts val="300"/>
              </a:spcBef>
              <a:buClr>
                <a:srgbClr val="545859"/>
              </a:buClr>
              <a:buSzPts val="1100"/>
            </a:pPr>
            <a:endParaRPr sz="1100">
              <a:solidFill>
                <a:srgbClr val="000000"/>
              </a:solidFill>
              <a:latin typeface="Arial" panose="020B0604020202020204" pitchFamily="34" charset="0"/>
              <a:ea typeface="Calibri"/>
              <a:cs typeface="Arial" panose="020B0604020202020204" pitchFamily="34" charset="0"/>
              <a:sym typeface="Calibri"/>
            </a:endParaRPr>
          </a:p>
          <a:p>
            <a:pPr algn="ctr">
              <a:spcBef>
                <a:spcPts val="300"/>
              </a:spcBef>
              <a:spcAft>
                <a:spcPts val="300"/>
              </a:spcAft>
            </a:pPr>
            <a:r>
              <a:rPr lang="en" sz="1100" b="1">
                <a:solidFill>
                  <a:srgbClr val="545859"/>
                </a:solidFill>
                <a:latin typeface="Arial" panose="020B0604020202020204" pitchFamily="34" charset="0"/>
                <a:ea typeface="Calibri"/>
                <a:cs typeface="Arial" panose="020B0604020202020204" pitchFamily="34" charset="0"/>
                <a:sym typeface="Calibri"/>
              </a:rPr>
              <a:t>(N ≈ 125)</a:t>
            </a:r>
            <a:endParaRPr sz="1100" b="1">
              <a:solidFill>
                <a:srgbClr val="545859"/>
              </a:solidFill>
              <a:latin typeface="Arial" panose="020B0604020202020204" pitchFamily="34" charset="0"/>
              <a:ea typeface="Calibri"/>
              <a:cs typeface="Arial" panose="020B0604020202020204" pitchFamily="34" charset="0"/>
              <a:sym typeface="Calibri"/>
            </a:endParaRPr>
          </a:p>
        </p:txBody>
      </p:sp>
      <p:cxnSp>
        <p:nvCxnSpPr>
          <p:cNvPr id="314" name="Google Shape;314;p55"/>
          <p:cNvCxnSpPr>
            <a:stCxn id="303" idx="3"/>
          </p:cNvCxnSpPr>
          <p:nvPr/>
        </p:nvCxnSpPr>
        <p:spPr>
          <a:xfrm rot="10800000" flipH="1">
            <a:off x="9276893" y="3009992"/>
            <a:ext cx="281600" cy="6800"/>
          </a:xfrm>
          <a:prstGeom prst="straightConnector1">
            <a:avLst/>
          </a:prstGeom>
          <a:noFill/>
          <a:ln w="9525" cap="flat" cmpd="sng">
            <a:solidFill>
              <a:schemeClr val="dk1"/>
            </a:solidFill>
            <a:prstDash val="solid"/>
            <a:round/>
            <a:headEnd type="none" w="sm" len="sm"/>
            <a:tailEnd type="triangle" w="med" len="med"/>
          </a:ln>
        </p:spPr>
      </p:cxnSp>
      <p:sp>
        <p:nvSpPr>
          <p:cNvPr id="315" name="Google Shape;315;p55"/>
          <p:cNvSpPr/>
          <p:nvPr/>
        </p:nvSpPr>
        <p:spPr>
          <a:xfrm>
            <a:off x="9558669" y="1348727"/>
            <a:ext cx="1127200" cy="2336800"/>
          </a:xfrm>
          <a:prstGeom prst="rect">
            <a:avLst/>
          </a:prstGeom>
          <a:solidFill>
            <a:srgbClr val="671E75"/>
          </a:solidFill>
          <a:ln>
            <a:noFill/>
          </a:ln>
        </p:spPr>
        <p:txBody>
          <a:bodyPr spcFirstLastPara="1" wrap="square" lIns="51433" tIns="102867" rIns="51433" bIns="102867" anchor="ctr" anchorCtr="0">
            <a:noAutofit/>
          </a:bodyPr>
          <a:lstStyle/>
          <a:p>
            <a:pPr algn="ctr"/>
            <a:r>
              <a:rPr lang="en" sz="1100" b="1">
                <a:solidFill>
                  <a:srgbClr val="FFFFFF"/>
                </a:solidFill>
                <a:latin typeface="Arial" panose="020B0604020202020204" pitchFamily="34" charset="0"/>
                <a:ea typeface="Calibri"/>
                <a:cs typeface="Arial" panose="020B0604020202020204" pitchFamily="34" charset="0"/>
                <a:sym typeface="Calibri"/>
              </a:rPr>
              <a:t>4 Cycles of SOC chemotherapy* followed by up to 2 years of assigned TKI</a:t>
            </a:r>
            <a:r>
              <a:rPr lang="en" sz="1100" baseline="30000">
                <a:solidFill>
                  <a:srgbClr val="FFFFFF"/>
                </a:solidFill>
                <a:latin typeface="Arial" panose="020B0604020202020204" pitchFamily="34" charset="0"/>
                <a:ea typeface="Calibri"/>
                <a:cs typeface="Arial" panose="020B0604020202020204" pitchFamily="34" charset="0"/>
                <a:sym typeface="Calibri"/>
              </a:rPr>
              <a:t>†</a:t>
            </a:r>
            <a:endParaRPr sz="110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16" name="Google Shape;316;p55"/>
          <p:cNvCxnSpPr/>
          <p:nvPr/>
        </p:nvCxnSpPr>
        <p:spPr>
          <a:xfrm rot="10800000" flipH="1">
            <a:off x="7772787" y="4451983"/>
            <a:ext cx="548800" cy="6800"/>
          </a:xfrm>
          <a:prstGeom prst="straightConnector1">
            <a:avLst/>
          </a:prstGeom>
          <a:noFill/>
          <a:ln w="9525" cap="flat" cmpd="sng">
            <a:solidFill>
              <a:schemeClr val="dk1"/>
            </a:solidFill>
            <a:prstDash val="solid"/>
            <a:round/>
            <a:headEnd type="none" w="sm" len="sm"/>
            <a:tailEnd type="triangle" w="med" len="med"/>
          </a:ln>
        </p:spPr>
      </p:cxnSp>
      <p:cxnSp>
        <p:nvCxnSpPr>
          <p:cNvPr id="317" name="Google Shape;317;p55"/>
          <p:cNvCxnSpPr/>
          <p:nvPr/>
        </p:nvCxnSpPr>
        <p:spPr>
          <a:xfrm rot="10800000" flipH="1">
            <a:off x="9276900" y="4475876"/>
            <a:ext cx="281600" cy="6800"/>
          </a:xfrm>
          <a:prstGeom prst="straightConnector1">
            <a:avLst/>
          </a:prstGeom>
          <a:noFill/>
          <a:ln w="9525" cap="flat" cmpd="sng">
            <a:solidFill>
              <a:schemeClr val="dk1"/>
            </a:solidFill>
            <a:prstDash val="solid"/>
            <a:round/>
            <a:headEnd type="none" w="sm" len="sm"/>
            <a:tailEnd type="triangle" w="med" len="med"/>
          </a:ln>
        </p:spPr>
      </p:cxnSp>
      <p:sp>
        <p:nvSpPr>
          <p:cNvPr id="318" name="Google Shape;318;p55"/>
          <p:cNvSpPr/>
          <p:nvPr/>
        </p:nvSpPr>
        <p:spPr>
          <a:xfrm>
            <a:off x="9558669" y="4262773"/>
            <a:ext cx="1127200" cy="408400"/>
          </a:xfrm>
          <a:prstGeom prst="rect">
            <a:avLst/>
          </a:prstGeom>
          <a:solidFill>
            <a:srgbClr val="671E75"/>
          </a:solidFill>
          <a:ln>
            <a:noFill/>
          </a:ln>
        </p:spPr>
        <p:txBody>
          <a:bodyPr spcFirstLastPara="1" wrap="square" lIns="51433" tIns="102867" rIns="51433" bIns="102867" anchor="ctr" anchorCtr="0">
            <a:noAutofit/>
          </a:bodyPr>
          <a:lstStyle/>
          <a:p>
            <a:pPr algn="ctr"/>
            <a:r>
              <a:rPr lang="en" sz="1050" b="1">
                <a:solidFill>
                  <a:srgbClr val="FFFFFF"/>
                </a:solidFill>
                <a:latin typeface="Arial" panose="020B0604020202020204" pitchFamily="34" charset="0"/>
                <a:ea typeface="Calibri"/>
                <a:cs typeface="Arial" panose="020B0604020202020204" pitchFamily="34" charset="0"/>
                <a:sym typeface="Calibri"/>
              </a:rPr>
              <a:t>SOC treatment per investigator</a:t>
            </a:r>
            <a:endParaRPr sz="105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19" name="Google Shape;319;p55"/>
          <p:cNvCxnSpPr>
            <a:cxnSpLocks/>
            <a:stCxn id="313" idx="3"/>
            <a:endCxn id="306" idx="1"/>
          </p:cNvCxnSpPr>
          <p:nvPr/>
        </p:nvCxnSpPr>
        <p:spPr>
          <a:xfrm flipV="1">
            <a:off x="3296173" y="1559624"/>
            <a:ext cx="373001" cy="1443500"/>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0" name="Google Shape;320;p55"/>
          <p:cNvCxnSpPr/>
          <p:nvPr/>
        </p:nvCxnSpPr>
        <p:spPr>
          <a:xfrm rot="-5400000" flipH="1">
            <a:off x="2814972" y="3484271"/>
            <a:ext cx="1443600" cy="481200"/>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1" name="Google Shape;321;p55"/>
          <p:cNvCxnSpPr>
            <a:cxnSpLocks/>
            <a:stCxn id="306" idx="3"/>
            <a:endCxn id="303" idx="1"/>
          </p:cNvCxnSpPr>
          <p:nvPr/>
        </p:nvCxnSpPr>
        <p:spPr>
          <a:xfrm>
            <a:off x="8056716" y="1559624"/>
            <a:ext cx="281777" cy="1457168"/>
          </a:xfrm>
          <a:prstGeom prst="bentConnector3">
            <a:avLst>
              <a:gd name="adj1" fmla="val 50000"/>
            </a:avLst>
          </a:prstGeom>
          <a:noFill/>
          <a:ln w="9525" cap="flat" cmpd="sng">
            <a:solidFill>
              <a:schemeClr val="dk1"/>
            </a:solidFill>
            <a:prstDash val="solid"/>
            <a:round/>
            <a:headEnd type="none" w="sm" len="sm"/>
            <a:tailEnd type="triangle" w="med" len="med"/>
          </a:ln>
        </p:spPr>
      </p:cxnSp>
      <p:sp>
        <p:nvSpPr>
          <p:cNvPr id="322" name="Google Shape;322;p55"/>
          <p:cNvSpPr/>
          <p:nvPr/>
        </p:nvSpPr>
        <p:spPr>
          <a:xfrm>
            <a:off x="10846633" y="1362392"/>
            <a:ext cx="809600" cy="3308800"/>
          </a:xfrm>
          <a:prstGeom prst="rect">
            <a:avLst/>
          </a:prstGeom>
          <a:solidFill>
            <a:srgbClr val="F2F2F2"/>
          </a:solidFill>
          <a:ln w="12700" cap="flat" cmpd="sng">
            <a:solidFill>
              <a:srgbClr val="545859"/>
            </a:solidFill>
            <a:prstDash val="solid"/>
            <a:round/>
            <a:headEnd type="none" w="sm" len="sm"/>
            <a:tailEnd type="none" w="sm" len="sm"/>
          </a:ln>
        </p:spPr>
        <p:txBody>
          <a:bodyPr spcFirstLastPara="1" wrap="square" lIns="51433" tIns="102867" rIns="51433" bIns="102867" anchor="ctr" anchorCtr="0">
            <a:noAutofit/>
          </a:bodyPr>
          <a:lstStyle/>
          <a:p>
            <a:pPr algn="ctr"/>
            <a:r>
              <a:rPr lang="en" sz="1100">
                <a:solidFill>
                  <a:srgbClr val="545859"/>
                </a:solidFill>
                <a:latin typeface="Arial" panose="020B0604020202020204" pitchFamily="34" charset="0"/>
                <a:ea typeface="Calibri"/>
                <a:cs typeface="Arial" panose="020B0604020202020204" pitchFamily="34" charset="0"/>
                <a:sym typeface="Calibri"/>
              </a:rPr>
              <a:t>Survival follow-up </a:t>
            </a:r>
            <a:endParaRPr sz="2000">
              <a:latin typeface="Arial" panose="020B0604020202020204" pitchFamily="34" charset="0"/>
              <a:cs typeface="Arial" panose="020B0604020202020204" pitchFamily="34" charset="0"/>
            </a:endParaRPr>
          </a:p>
          <a:p>
            <a:pPr algn="ctr"/>
            <a:r>
              <a:rPr lang="en" sz="1100">
                <a:solidFill>
                  <a:srgbClr val="545859"/>
                </a:solidFill>
                <a:latin typeface="Arial" panose="020B0604020202020204" pitchFamily="34" charset="0"/>
                <a:ea typeface="Calibri"/>
                <a:cs typeface="Arial" panose="020B0604020202020204" pitchFamily="34" charset="0"/>
                <a:sym typeface="Calibri"/>
              </a:rPr>
              <a:t>x 2 years</a:t>
            </a:r>
            <a:endParaRPr sz="2000">
              <a:latin typeface="Arial" panose="020B0604020202020204" pitchFamily="34" charset="0"/>
              <a:cs typeface="Arial" panose="020B0604020202020204" pitchFamily="34" charset="0"/>
            </a:endParaRPr>
          </a:p>
        </p:txBody>
      </p:sp>
      <p:cxnSp>
        <p:nvCxnSpPr>
          <p:cNvPr id="323" name="Google Shape;323;p55"/>
          <p:cNvCxnSpPr>
            <a:cxnSpLocks/>
            <a:stCxn id="310" idx="3"/>
            <a:endCxn id="303" idx="1"/>
          </p:cNvCxnSpPr>
          <p:nvPr/>
        </p:nvCxnSpPr>
        <p:spPr>
          <a:xfrm flipV="1">
            <a:off x="8056718" y="3016792"/>
            <a:ext cx="281775" cy="468768"/>
          </a:xfrm>
          <a:prstGeom prst="bentConnector3">
            <a:avLst>
              <a:gd name="adj1" fmla="val 50000"/>
            </a:avLst>
          </a:prstGeom>
          <a:noFill/>
          <a:ln w="9525" cap="flat" cmpd="sng">
            <a:solidFill>
              <a:schemeClr val="dk1"/>
            </a:solidFill>
            <a:prstDash val="solid"/>
            <a:round/>
            <a:headEnd type="none" w="sm" len="sm"/>
            <a:tailEnd type="triangle" w="med" len="med"/>
          </a:ln>
        </p:spPr>
      </p:cxnSp>
      <p:cxnSp>
        <p:nvCxnSpPr>
          <p:cNvPr id="324" name="Google Shape;324;p55"/>
          <p:cNvCxnSpPr/>
          <p:nvPr/>
        </p:nvCxnSpPr>
        <p:spPr>
          <a:xfrm rot="10800000" flipH="1">
            <a:off x="7776163" y="3957724"/>
            <a:ext cx="548800" cy="6800"/>
          </a:xfrm>
          <a:prstGeom prst="straightConnector1">
            <a:avLst/>
          </a:prstGeom>
          <a:noFill/>
          <a:ln w="9525" cap="flat" cmpd="sng">
            <a:solidFill>
              <a:schemeClr val="dk1"/>
            </a:solidFill>
            <a:prstDash val="solid"/>
            <a:round/>
            <a:headEnd type="none" w="sm" len="sm"/>
            <a:tailEnd type="triangle" w="med" len="med"/>
          </a:ln>
        </p:spPr>
      </p:cxnSp>
      <p:sp>
        <p:nvSpPr>
          <p:cNvPr id="325" name="Google Shape;325;p55"/>
          <p:cNvSpPr/>
          <p:nvPr/>
        </p:nvSpPr>
        <p:spPr>
          <a:xfrm>
            <a:off x="9558668" y="3766531"/>
            <a:ext cx="1127200" cy="408400"/>
          </a:xfrm>
          <a:prstGeom prst="rect">
            <a:avLst/>
          </a:prstGeom>
          <a:solidFill>
            <a:srgbClr val="671E75"/>
          </a:solidFill>
          <a:ln>
            <a:noFill/>
          </a:ln>
        </p:spPr>
        <p:txBody>
          <a:bodyPr spcFirstLastPara="1" wrap="square" lIns="51433" tIns="102867" rIns="51433" bIns="102867" anchor="ctr" anchorCtr="0">
            <a:noAutofit/>
          </a:bodyPr>
          <a:lstStyle/>
          <a:p>
            <a:pPr algn="ctr"/>
            <a:r>
              <a:rPr lang="en" sz="1100" b="1">
                <a:solidFill>
                  <a:srgbClr val="FFFFFF"/>
                </a:solidFill>
                <a:latin typeface="Arial" panose="020B0604020202020204" pitchFamily="34" charset="0"/>
                <a:ea typeface="Calibri"/>
                <a:cs typeface="Arial" panose="020B0604020202020204" pitchFamily="34" charset="0"/>
                <a:sym typeface="Calibri"/>
              </a:rPr>
              <a:t>Per PD-L1 status</a:t>
            </a:r>
            <a:endParaRPr sz="1100" baseline="30000">
              <a:solidFill>
                <a:srgbClr val="FFFFFF"/>
              </a:solidFill>
              <a:latin typeface="Arial" panose="020B0604020202020204" pitchFamily="34" charset="0"/>
              <a:ea typeface="Calibri"/>
              <a:cs typeface="Arial" panose="020B0604020202020204" pitchFamily="34" charset="0"/>
              <a:sym typeface="Calibri"/>
            </a:endParaRPr>
          </a:p>
        </p:txBody>
      </p:sp>
      <p:cxnSp>
        <p:nvCxnSpPr>
          <p:cNvPr id="326" name="Google Shape;326;p55"/>
          <p:cNvCxnSpPr/>
          <p:nvPr/>
        </p:nvCxnSpPr>
        <p:spPr>
          <a:xfrm rot="10800000" flipH="1">
            <a:off x="9276899" y="3969987"/>
            <a:ext cx="281600" cy="6800"/>
          </a:xfrm>
          <a:prstGeom prst="straightConnector1">
            <a:avLst/>
          </a:prstGeom>
          <a:noFill/>
          <a:ln w="9525" cap="flat" cmpd="sng">
            <a:solidFill>
              <a:schemeClr val="dk1"/>
            </a:solidFill>
            <a:prstDash val="solid"/>
            <a:round/>
            <a:headEnd type="none" w="sm" len="sm"/>
            <a:tailEnd type="triangle" w="med" len="med"/>
          </a:ln>
        </p:spPr>
      </p:cxnSp>
      <p:sp>
        <p:nvSpPr>
          <p:cNvPr id="327" name="Google Shape;327;p55"/>
          <p:cNvSpPr txBox="1"/>
          <p:nvPr/>
        </p:nvSpPr>
        <p:spPr>
          <a:xfrm>
            <a:off x="9167223" y="1029366"/>
            <a:ext cx="1776400" cy="276959"/>
          </a:xfrm>
          <a:prstGeom prst="rect">
            <a:avLst/>
          </a:prstGeom>
          <a:noFill/>
          <a:ln>
            <a:noFill/>
          </a:ln>
        </p:spPr>
        <p:txBody>
          <a:bodyPr spcFirstLastPara="1" wrap="square" lIns="45700" tIns="45700" rIns="45700" bIns="45700" anchor="ctr" anchorCtr="0">
            <a:spAutoFit/>
          </a:bodyPr>
          <a:lstStyle/>
          <a:p>
            <a:pPr marL="12700" algn="ctr"/>
            <a:r>
              <a:rPr lang="en" sz="1200" b="1">
                <a:solidFill>
                  <a:srgbClr val="545859"/>
                </a:solidFill>
                <a:latin typeface="Arial" panose="020B0604020202020204" pitchFamily="34" charset="0"/>
                <a:ea typeface="Calibri"/>
                <a:cs typeface="Arial" panose="020B0604020202020204" pitchFamily="34" charset="0"/>
                <a:sym typeface="Calibri"/>
              </a:rPr>
              <a:t>Adjuvant</a:t>
            </a:r>
            <a:endParaRPr sz="1200" b="1">
              <a:solidFill>
                <a:srgbClr val="545859"/>
              </a:solidFill>
              <a:latin typeface="Arial" panose="020B0604020202020204" pitchFamily="34" charset="0"/>
              <a:ea typeface="Calibri"/>
              <a:cs typeface="Arial" panose="020B0604020202020204" pitchFamily="34" charset="0"/>
              <a:sym typeface="Calibri"/>
            </a:endParaRPr>
          </a:p>
        </p:txBody>
      </p:sp>
      <p:sp>
        <p:nvSpPr>
          <p:cNvPr id="328" name="Google Shape;328;p55"/>
          <p:cNvSpPr/>
          <p:nvPr/>
        </p:nvSpPr>
        <p:spPr>
          <a:xfrm>
            <a:off x="9394144" y="4981989"/>
            <a:ext cx="1959655" cy="745600"/>
          </a:xfrm>
          <a:prstGeom prst="rect">
            <a:avLst/>
          </a:prstGeom>
          <a:noFill/>
          <a:ln>
            <a:noFill/>
          </a:ln>
        </p:spPr>
        <p:txBody>
          <a:bodyPr spcFirstLastPara="1" wrap="square" lIns="121900" tIns="60933" rIns="121900" bIns="60933" anchor="t" anchorCtr="0">
            <a:noAutofit/>
          </a:bodyPr>
          <a:lstStyle/>
          <a:p>
            <a:pPr marL="182875" indent="-182875">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Surgical outcomes</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a:solidFill>
                  <a:srgbClr val="545859"/>
                </a:solidFill>
                <a:latin typeface="Arial" panose="020B0604020202020204" pitchFamily="34" charset="0"/>
                <a:ea typeface="Calibri"/>
                <a:cs typeface="Arial" panose="020B0604020202020204" pitchFamily="34" charset="0"/>
                <a:sym typeface="Calibri"/>
              </a:rPr>
              <a:t>Safety</a:t>
            </a:r>
            <a:endParaRPr sz="2000">
              <a:latin typeface="Arial" panose="020B0604020202020204" pitchFamily="34" charset="0"/>
              <a:cs typeface="Arial" panose="020B0604020202020204" pitchFamily="34" charset="0"/>
            </a:endParaRPr>
          </a:p>
          <a:p>
            <a:pPr marL="182875" indent="-182875">
              <a:spcBef>
                <a:spcPts val="300"/>
              </a:spcBef>
              <a:buClr>
                <a:srgbClr val="545859"/>
              </a:buClr>
              <a:buSzPts val="900"/>
              <a:buFont typeface="Arial"/>
              <a:buChar char="•"/>
            </a:pPr>
            <a:r>
              <a:rPr lang="en" sz="1100" err="1">
                <a:solidFill>
                  <a:srgbClr val="545859"/>
                </a:solidFill>
                <a:latin typeface="Arial" panose="020B0604020202020204" pitchFamily="34" charset="0"/>
                <a:ea typeface="Calibri"/>
                <a:cs typeface="Arial" panose="020B0604020202020204" pitchFamily="34" charset="0"/>
                <a:sym typeface="Calibri"/>
              </a:rPr>
              <a:t>ctDNA</a:t>
            </a:r>
            <a:r>
              <a:rPr lang="en" sz="1100">
                <a:solidFill>
                  <a:srgbClr val="545859"/>
                </a:solidFill>
                <a:latin typeface="Arial" panose="020B0604020202020204" pitchFamily="34" charset="0"/>
                <a:ea typeface="Calibri"/>
                <a:cs typeface="Arial" panose="020B0604020202020204" pitchFamily="34" charset="0"/>
                <a:sym typeface="Calibri"/>
              </a:rPr>
              <a:t> clearance rate</a:t>
            </a:r>
            <a:endParaRPr>
              <a:solidFill>
                <a:srgbClr val="000000"/>
              </a:solidFill>
              <a:latin typeface="Arial" panose="020B0604020202020204" pitchFamily="34" charset="0"/>
              <a:ea typeface="Calibri"/>
              <a:cs typeface="Arial" panose="020B0604020202020204" pitchFamily="34" charset="0"/>
              <a:sym typeface="Calibri"/>
            </a:endParaRPr>
          </a:p>
        </p:txBody>
      </p:sp>
      <p:sp>
        <p:nvSpPr>
          <p:cNvPr id="9" name="Title 8">
            <a:extLst>
              <a:ext uri="{FF2B5EF4-FFF2-40B4-BE49-F238E27FC236}">
                <a16:creationId xmlns:a16="http://schemas.microsoft.com/office/drawing/2014/main" id="{7A21B5F8-4B8B-522B-C138-497A127E1758}"/>
              </a:ext>
            </a:extLst>
          </p:cNvPr>
          <p:cNvSpPr>
            <a:spLocks noGrp="1"/>
          </p:cNvSpPr>
          <p:nvPr>
            <p:ph type="title"/>
          </p:nvPr>
        </p:nvSpPr>
        <p:spPr>
          <a:xfrm>
            <a:off x="838200" y="176262"/>
            <a:ext cx="10515600" cy="981816"/>
          </a:xfrm>
        </p:spPr>
        <p:txBody>
          <a:bodyPr/>
          <a:lstStyle/>
          <a:p>
            <a:r>
              <a:rPr lang="en">
                <a:latin typeface="Arial"/>
                <a:ea typeface="Arial"/>
                <a:cs typeface="Arial"/>
                <a:sym typeface="Arial"/>
              </a:rPr>
              <a:t>NAUTIKA1: Study Design </a:t>
            </a:r>
            <a:endParaRPr lang="en-US"/>
          </a:p>
        </p:txBody>
      </p:sp>
      <p:sp>
        <p:nvSpPr>
          <p:cNvPr id="8" name="Footer Placeholder 7">
            <a:extLst>
              <a:ext uri="{FF2B5EF4-FFF2-40B4-BE49-F238E27FC236}">
                <a16:creationId xmlns:a16="http://schemas.microsoft.com/office/drawing/2014/main" id="{20EDE241-1FCE-688F-0C8A-D6D62F4B1966}"/>
              </a:ext>
            </a:extLst>
          </p:cNvPr>
          <p:cNvSpPr>
            <a:spLocks noGrp="1"/>
          </p:cNvSpPr>
          <p:nvPr>
            <p:ph type="ftr" sz="quarter" idx="10"/>
          </p:nvPr>
        </p:nvSpPr>
        <p:spPr>
          <a:xfrm>
            <a:off x="1416735" y="5948900"/>
            <a:ext cx="10651322" cy="803564"/>
          </a:xfrm>
        </p:spPr>
        <p:txBody>
          <a:bodyPr/>
          <a:lstStyle/>
          <a:p>
            <a:pPr marL="0" indent="0">
              <a:lnSpc>
                <a:spcPct val="100000"/>
              </a:lnSpc>
              <a:spcBef>
                <a:spcPts val="0"/>
              </a:spcBef>
              <a:buSzPts val="700"/>
            </a:pPr>
            <a:r>
              <a:rPr lang="en-US" sz="900">
                <a:latin typeface="Arial" panose="020B0604020202020204" pitchFamily="34" charset="0"/>
                <a:ea typeface="Calibri"/>
                <a:cs typeface="Arial" panose="020B0604020202020204" pitchFamily="34" charset="0"/>
                <a:sym typeface="Calibri"/>
              </a:rPr>
              <a:t>Study ML41591. *At the discretion of the investigator; the following options are permitted for this study: cisplatin + pemetrexed (carboplatin allowed if cisplatin is contraindicated) and carboplatin + paclitaxel (nab-paclitaxel allowed if hypersensitivity occurred). †Patients will receive the same TKI as was given during the neoadjuvant phase. ‡to be given during Cycle 1 concurrently with atezolizumab. </a:t>
            </a:r>
            <a:br>
              <a:rPr lang="en-US" sz="900">
                <a:latin typeface="Arial" panose="020B0604020202020204" pitchFamily="34" charset="0"/>
                <a:ea typeface="Calibri"/>
                <a:cs typeface="Arial" panose="020B0604020202020204" pitchFamily="34" charset="0"/>
                <a:sym typeface="Calibri"/>
              </a:rPr>
            </a:br>
            <a:r>
              <a:rPr lang="en-US" sz="900">
                <a:solidFill>
                  <a:srgbClr val="000000"/>
                </a:solidFill>
                <a:latin typeface="Arial" panose="020B0604020202020204" pitchFamily="34" charset="0"/>
                <a:cs typeface="Arial" panose="020B0604020202020204" pitchFamily="34" charset="0"/>
              </a:rPr>
              <a:t>ALK, anaplastic lymphoma kinase; </a:t>
            </a:r>
            <a:r>
              <a:rPr lang="en-US" sz="900" i="1">
                <a:solidFill>
                  <a:srgbClr val="000000"/>
                </a:solidFill>
                <a:latin typeface="Arial" panose="020B0604020202020204" pitchFamily="34" charset="0"/>
                <a:cs typeface="Arial" panose="020B0604020202020204" pitchFamily="34" charset="0"/>
              </a:rPr>
              <a:t>BRAF</a:t>
            </a:r>
            <a:r>
              <a:rPr lang="en-US" sz="900">
                <a:solidFill>
                  <a:srgbClr val="000000"/>
                </a:solidFill>
                <a:latin typeface="Arial" panose="020B0604020202020204" pitchFamily="34" charset="0"/>
                <a:cs typeface="Arial" panose="020B0604020202020204" pitchFamily="34" charset="0"/>
              </a:rPr>
              <a:t>, B-Raf proto-oncogene, serine/threonine kinase; </a:t>
            </a:r>
            <a:r>
              <a:rPr lang="en-US" sz="900">
                <a:latin typeface="Arial" panose="020B0604020202020204" pitchFamily="34" charset="0"/>
                <a:ea typeface="Calibri"/>
                <a:cs typeface="Arial" panose="020B0604020202020204" pitchFamily="34" charset="0"/>
                <a:sym typeface="Calibri"/>
              </a:rPr>
              <a:t>CPI, checkpoint inhibitor; </a:t>
            </a:r>
            <a:r>
              <a:rPr lang="en-US" sz="900" err="1">
                <a:latin typeface="Arial" panose="020B0604020202020204" pitchFamily="34" charset="0"/>
                <a:ea typeface="Calibri"/>
                <a:cs typeface="Arial" panose="020B0604020202020204" pitchFamily="34" charset="0"/>
                <a:sym typeface="Calibri"/>
              </a:rPr>
              <a:t>ctDNA</a:t>
            </a:r>
            <a:r>
              <a:rPr lang="en-US" sz="900">
                <a:latin typeface="Arial" panose="020B0604020202020204" pitchFamily="34" charset="0"/>
                <a:ea typeface="Calibri"/>
                <a:cs typeface="Arial" panose="020B0604020202020204" pitchFamily="34" charset="0"/>
                <a:sym typeface="Calibri"/>
              </a:rPr>
              <a:t>, circulating tumor DNA; DFS, disease-free survival;</a:t>
            </a:r>
            <a:r>
              <a:rPr lang="en-US" sz="900">
                <a:latin typeface="Arial"/>
                <a:ea typeface="Arial"/>
                <a:cs typeface="Arial"/>
                <a:sym typeface="Arial"/>
              </a:rPr>
              <a:t> ECOG PS, Eastern Cooperative Oncology Group performance status;</a:t>
            </a:r>
            <a:r>
              <a:rPr lang="en-US" sz="900">
                <a:latin typeface="Arial" panose="020B0604020202020204" pitchFamily="34" charset="0"/>
                <a:ea typeface="Calibri"/>
                <a:cs typeface="Arial" panose="020B0604020202020204" pitchFamily="34" charset="0"/>
                <a:sym typeface="Calibri"/>
              </a:rPr>
              <a:t> EFS, event-free survival; </a:t>
            </a:r>
            <a:r>
              <a:rPr lang="en-US" sz="900" i="1">
                <a:latin typeface="Arial" panose="020B0604020202020204" pitchFamily="34" charset="0"/>
                <a:ea typeface="Calibri"/>
                <a:cs typeface="Arial" panose="020B0604020202020204" pitchFamily="34" charset="0"/>
                <a:sym typeface="Calibri"/>
              </a:rPr>
              <a:t>KRAS</a:t>
            </a:r>
            <a:r>
              <a:rPr lang="en-US" sz="900">
                <a:latin typeface="Arial" panose="020B0604020202020204" pitchFamily="34" charset="0"/>
                <a:ea typeface="Calibri"/>
                <a:cs typeface="Arial" panose="020B0604020202020204" pitchFamily="34" charset="0"/>
                <a:sym typeface="Calibri"/>
              </a:rPr>
              <a:t>, KRAS proto-oncogene, GTPase; MPR, major pathological response; NSCLC, non-small cell lung cancer; </a:t>
            </a:r>
            <a:r>
              <a:rPr lang="en-US" sz="900" i="1">
                <a:solidFill>
                  <a:srgbClr val="000000"/>
                </a:solidFill>
              </a:rPr>
              <a:t>NTRK</a:t>
            </a:r>
            <a:r>
              <a:rPr lang="en-US" sz="900">
                <a:solidFill>
                  <a:srgbClr val="000000"/>
                </a:solidFill>
              </a:rPr>
              <a:t>, neurotrophic tyrosine receptor kinase; </a:t>
            </a:r>
            <a:r>
              <a:rPr lang="en-US" sz="900">
                <a:latin typeface="Arial" panose="020B0604020202020204" pitchFamily="34" charset="0"/>
                <a:ea typeface="Calibri"/>
                <a:cs typeface="Arial" panose="020B0604020202020204" pitchFamily="34" charset="0"/>
                <a:sym typeface="Calibri"/>
              </a:rPr>
              <a:t>ORR, overall response rate; OS, overall survival; </a:t>
            </a:r>
            <a:r>
              <a:rPr lang="en-US" sz="900" err="1">
                <a:latin typeface="Arial" panose="020B0604020202020204" pitchFamily="34" charset="0"/>
                <a:ea typeface="Calibri"/>
                <a:cs typeface="Arial" panose="020B0604020202020204" pitchFamily="34" charset="0"/>
                <a:sym typeface="Calibri"/>
              </a:rPr>
              <a:t>pCR</a:t>
            </a:r>
            <a:r>
              <a:rPr lang="en-US" sz="900">
                <a:latin typeface="Arial" panose="020B0604020202020204" pitchFamily="34" charset="0"/>
                <a:ea typeface="Calibri"/>
                <a:cs typeface="Arial" panose="020B0604020202020204" pitchFamily="34" charset="0"/>
                <a:sym typeface="Calibri"/>
              </a:rPr>
              <a:t>, pathological complete response; PD-L1, programmed death ligand-1; QD, once a day</a:t>
            </a:r>
            <a:r>
              <a:rPr lang="en-US" sz="900" i="1">
                <a:latin typeface="Arial" panose="020B0604020202020204" pitchFamily="34" charset="0"/>
                <a:ea typeface="Calibri"/>
                <a:cs typeface="Arial" panose="020B0604020202020204" pitchFamily="34" charset="0"/>
                <a:sym typeface="Calibri"/>
              </a:rPr>
              <a:t>; RET</a:t>
            </a:r>
            <a:r>
              <a:rPr lang="en-US" sz="900">
                <a:latin typeface="Arial" panose="020B0604020202020204" pitchFamily="34" charset="0"/>
                <a:ea typeface="Calibri"/>
                <a:cs typeface="Arial" panose="020B0604020202020204" pitchFamily="34" charset="0"/>
                <a:sym typeface="Calibri"/>
              </a:rPr>
              <a:t>, rearranged during transfection; </a:t>
            </a:r>
            <a:r>
              <a:rPr lang="en-US" sz="900" i="1">
                <a:solidFill>
                  <a:srgbClr val="000000"/>
                </a:solidFill>
              </a:rPr>
              <a:t>ROS1</a:t>
            </a:r>
            <a:r>
              <a:rPr lang="en-US" sz="900">
                <a:solidFill>
                  <a:srgbClr val="000000"/>
                </a:solidFill>
              </a:rPr>
              <a:t>, </a:t>
            </a:r>
            <a:r>
              <a:rPr lang="en-US" sz="900" b="0" i="0">
                <a:solidFill>
                  <a:srgbClr val="000000"/>
                </a:solidFill>
                <a:effectLst/>
              </a:rPr>
              <a:t>ROS proto-oncogene 1, receptor tyrosine kinase; </a:t>
            </a:r>
            <a:r>
              <a:rPr lang="en-US" sz="900">
                <a:latin typeface="Arial" panose="020B0604020202020204" pitchFamily="34" charset="0"/>
                <a:ea typeface="Calibri"/>
                <a:cs typeface="Arial" panose="020B0604020202020204" pitchFamily="34" charset="0"/>
                <a:sym typeface="Calibri"/>
              </a:rPr>
              <a:t>SOC, standard of care; TKI, tyrosine kinase inhibitor.</a:t>
            </a:r>
          </a:p>
          <a:p>
            <a:pPr marL="0" indent="0">
              <a:spcBef>
                <a:spcPts val="0"/>
              </a:spcBef>
              <a:buSzPts val="700"/>
            </a:pPr>
            <a:r>
              <a:rPr lang="en-US" sz="900">
                <a:latin typeface="Arial" panose="020B0604020202020204" pitchFamily="34" charset="0"/>
                <a:ea typeface="Calibri"/>
                <a:cs typeface="Arial" panose="020B0604020202020204" pitchFamily="34" charset="0"/>
                <a:sym typeface="Calibri"/>
              </a:rPr>
              <a:t>Lee JM, et al. WCLC 2023. Abstract P2.01-06.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8" name="Google Shape;478;p60"/>
          <p:cNvSpPr txBox="1">
            <a:spLocks noGrp="1"/>
          </p:cNvSpPr>
          <p:nvPr>
            <p:ph type="title"/>
          </p:nvPr>
        </p:nvSpPr>
        <p:spPr>
          <a:xfrm>
            <a:off x="838200" y="365125"/>
            <a:ext cx="10515600" cy="1325563"/>
          </a:xfrm>
          <a:noFill/>
          <a:ln>
            <a:noFill/>
          </a:ln>
        </p:spPr>
        <p:txBody>
          <a:bodyPr spcFirstLastPara="1" vert="horz" wrap="square" lIns="0" tIns="0" rIns="0" bIns="0" rtlCol="0" anchor="t" anchorCtr="0">
            <a:noAutofit/>
          </a:bodyPr>
          <a:lstStyle/>
          <a:p>
            <a:r>
              <a:rPr lang="en-US"/>
              <a:t>Response Outcomes</a:t>
            </a:r>
          </a:p>
        </p:txBody>
      </p:sp>
      <p:sp>
        <p:nvSpPr>
          <p:cNvPr id="2" name="Content Placeholder 1">
            <a:extLst>
              <a:ext uri="{FF2B5EF4-FFF2-40B4-BE49-F238E27FC236}">
                <a16:creationId xmlns:a16="http://schemas.microsoft.com/office/drawing/2014/main" id="{1968EE26-460E-A537-2C8E-4B7D4B922BDA}"/>
              </a:ext>
            </a:extLst>
          </p:cNvPr>
          <p:cNvSpPr>
            <a:spLocks noGrp="1"/>
          </p:cNvSpPr>
          <p:nvPr>
            <p:ph idx="1"/>
          </p:nvPr>
        </p:nvSpPr>
        <p:spPr>
          <a:xfrm>
            <a:off x="838200" y="995839"/>
            <a:ext cx="10898512" cy="1375424"/>
          </a:xfrm>
        </p:spPr>
        <p:txBody>
          <a:bodyPr>
            <a:normAutofit/>
          </a:bodyPr>
          <a:lstStyle/>
          <a:p>
            <a:r>
              <a:rPr lang="en-US" sz="2000">
                <a:sym typeface="Gene Sans Light"/>
              </a:rPr>
              <a:t>Median neoadjuvant </a:t>
            </a:r>
            <a:r>
              <a:rPr lang="en-US" sz="2000" err="1">
                <a:sym typeface="Gene Sans Light"/>
              </a:rPr>
              <a:t>alectinib</a:t>
            </a:r>
            <a:r>
              <a:rPr lang="en-US" sz="2000">
                <a:sym typeface="Gene Sans Light"/>
              </a:rPr>
              <a:t> treatment duration was 8 weeks (range: 7.9–8.7); all patients received ≥2 cycles of </a:t>
            </a:r>
            <a:r>
              <a:rPr lang="en-US" sz="2000" err="1">
                <a:sym typeface="Gene Sans Light"/>
              </a:rPr>
              <a:t>alectinib</a:t>
            </a:r>
            <a:r>
              <a:rPr lang="en-US" sz="2000">
                <a:sym typeface="Gene Sans Light"/>
              </a:rPr>
              <a:t> treatment.</a:t>
            </a:r>
          </a:p>
          <a:p>
            <a:r>
              <a:rPr lang="en-US" sz="2000">
                <a:sym typeface="Gene Sans Light"/>
              </a:rPr>
              <a:t>One patient </a:t>
            </a:r>
            <a:r>
              <a:rPr lang="en-US" sz="2000" err="1">
                <a:sym typeface="Gene Sans Light"/>
              </a:rPr>
              <a:t>downstaged</a:t>
            </a:r>
            <a:r>
              <a:rPr lang="en-US" sz="2000">
                <a:sym typeface="Gene Sans Light"/>
              </a:rPr>
              <a:t> from stage IIIB to IIIA; one patient </a:t>
            </a:r>
            <a:r>
              <a:rPr lang="en-US" sz="2000" err="1">
                <a:sym typeface="Gene Sans Light"/>
              </a:rPr>
              <a:t>downstaged</a:t>
            </a:r>
            <a:r>
              <a:rPr lang="en-US" sz="2000">
                <a:sym typeface="Gene Sans Light"/>
              </a:rPr>
              <a:t> from stage IIIA to IIB after neoadjuvant treatment.</a:t>
            </a:r>
            <a:endParaRPr lang="en-US" sz="2000">
              <a:sym typeface="Arial"/>
            </a:endParaRPr>
          </a:p>
          <a:p>
            <a:endParaRPr lang="en-US" sz="2000"/>
          </a:p>
        </p:txBody>
      </p:sp>
      <p:sp>
        <p:nvSpPr>
          <p:cNvPr id="3" name="Footer Placeholder 2">
            <a:extLst>
              <a:ext uri="{FF2B5EF4-FFF2-40B4-BE49-F238E27FC236}">
                <a16:creationId xmlns:a16="http://schemas.microsoft.com/office/drawing/2014/main" id="{2533D95C-AB7E-5764-850D-295899393E43}"/>
              </a:ext>
            </a:extLst>
          </p:cNvPr>
          <p:cNvSpPr>
            <a:spLocks noGrp="1"/>
          </p:cNvSpPr>
          <p:nvPr>
            <p:ph type="ftr" sz="quarter" idx="10"/>
          </p:nvPr>
        </p:nvSpPr>
        <p:spPr>
          <a:xfrm>
            <a:off x="1416735" y="6054437"/>
            <a:ext cx="10651322" cy="803564"/>
          </a:xfrm>
        </p:spPr>
        <p:txBody>
          <a:bodyPr/>
          <a:lstStyle/>
          <a:p>
            <a:r>
              <a:rPr lang="en-US">
                <a:sym typeface="Calibri"/>
              </a:rPr>
              <a:t>MPR defined as ≤10% residual viable </a:t>
            </a:r>
            <a:r>
              <a:rPr lang="en-US" err="1">
                <a:sym typeface="Calibri"/>
              </a:rPr>
              <a:t>tumour</a:t>
            </a:r>
            <a:r>
              <a:rPr lang="en-US">
                <a:sym typeface="Calibri"/>
              </a:rPr>
              <a:t> cells; </a:t>
            </a:r>
            <a:r>
              <a:rPr lang="en-US" err="1">
                <a:sym typeface="Calibri"/>
              </a:rPr>
              <a:t>pCR</a:t>
            </a:r>
            <a:r>
              <a:rPr lang="en-US">
                <a:sym typeface="Calibri"/>
              </a:rPr>
              <a:t> defined as 0% of viable </a:t>
            </a:r>
            <a:r>
              <a:rPr lang="en-US" err="1">
                <a:sym typeface="Calibri"/>
              </a:rPr>
              <a:t>tumour</a:t>
            </a:r>
            <a:r>
              <a:rPr lang="en-US">
                <a:sym typeface="Calibri"/>
              </a:rPr>
              <a:t> cells. </a:t>
            </a:r>
          </a:p>
          <a:p>
            <a:r>
              <a:rPr lang="en-US">
                <a:sym typeface="Calibri"/>
              </a:rPr>
              <a:t>*Assessed locally. †One evaluable patient did not undergo resection and was treated as a non-major pathological response patient. ‡Pathological complete response in the patient with squamous histology. §In one evaluable patient, resection was not done during surgery, so pathological response was not assessed. </a:t>
            </a:r>
          </a:p>
          <a:p>
            <a:r>
              <a:rPr lang="en-US"/>
              <a:t>ALK, anaplastic lymphoma kinase; </a:t>
            </a:r>
            <a:r>
              <a:rPr lang="en-US">
                <a:sym typeface="Calibri"/>
              </a:rPr>
              <a:t>MPR, major pathological response; </a:t>
            </a:r>
            <a:r>
              <a:rPr lang="en-US" err="1">
                <a:sym typeface="Calibri"/>
              </a:rPr>
              <a:t>pCR</a:t>
            </a:r>
            <a:r>
              <a:rPr lang="en-US">
                <a:sym typeface="Calibri"/>
              </a:rPr>
              <a:t>, pathological complete response.</a:t>
            </a:r>
          </a:p>
          <a:p>
            <a:r>
              <a:rPr lang="en-US">
                <a:sym typeface="Calibri"/>
              </a:rPr>
              <a:t>Lee JM, et al. WCLC 2023. Abstract P2.01-06.</a:t>
            </a:r>
          </a:p>
        </p:txBody>
      </p:sp>
      <p:graphicFrame>
        <p:nvGraphicFramePr>
          <p:cNvPr id="481" name="Google Shape;481;p60"/>
          <p:cNvGraphicFramePr/>
          <p:nvPr>
            <p:extLst>
              <p:ext uri="{D42A27DB-BD31-4B8C-83A1-F6EECF244321}">
                <p14:modId xmlns:p14="http://schemas.microsoft.com/office/powerpoint/2010/main" val="2498675380"/>
              </p:ext>
            </p:extLst>
          </p:nvPr>
        </p:nvGraphicFramePr>
        <p:xfrm>
          <a:off x="1029578" y="2788175"/>
          <a:ext cx="5211267" cy="2779736"/>
        </p:xfrm>
        <a:graphic>
          <a:graphicData uri="http://schemas.openxmlformats.org/drawingml/2006/table">
            <a:tbl>
              <a:tblPr firstRow="1" bandRow="1">
                <a:tableStyleId>{B301B821-A1FF-4177-AEE7-76D212191A09}</a:tableStyleId>
              </a:tblPr>
              <a:tblGrid>
                <a:gridCol w="3197000">
                  <a:extLst>
                    <a:ext uri="{9D8B030D-6E8A-4147-A177-3AD203B41FA5}">
                      <a16:colId xmlns:a16="http://schemas.microsoft.com/office/drawing/2014/main" val="20000"/>
                    </a:ext>
                  </a:extLst>
                </a:gridCol>
                <a:gridCol w="2014267">
                  <a:extLst>
                    <a:ext uri="{9D8B030D-6E8A-4147-A177-3AD203B41FA5}">
                      <a16:colId xmlns:a16="http://schemas.microsoft.com/office/drawing/2014/main" val="20001"/>
                    </a:ext>
                  </a:extLst>
                </a:gridCol>
              </a:tblGrid>
              <a:tr h="3657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lt1"/>
                          </a:solidFill>
                          <a:latin typeface="Arial" panose="020B0604020202020204" pitchFamily="34" charset="0"/>
                          <a:cs typeface="Arial" panose="020B0604020202020204" pitchFamily="34" charset="0"/>
                          <a:sym typeface="Gene Sans Light"/>
                        </a:rPr>
                        <a:t>Pathological response, n (%)*</a:t>
                      </a:r>
                      <a:endParaRPr sz="1300" u="none" strike="noStrike" cap="none">
                        <a:solidFill>
                          <a:schemeClr val="lt1"/>
                        </a:solidFill>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b="1" u="none" strike="noStrike" cap="none">
                          <a:solidFill>
                            <a:schemeClr val="lt1"/>
                          </a:solidFill>
                          <a:latin typeface="Arial" panose="020B0604020202020204" pitchFamily="34" charset="0"/>
                          <a:cs typeface="Arial" panose="020B0604020202020204" pitchFamily="34" charset="0"/>
                          <a:sym typeface="Gene Sans Light"/>
                        </a:rPr>
                        <a:t>ALK+ cohort (n=9)</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latin typeface="Arial" panose="020B0604020202020204" pitchFamily="34" charset="0"/>
                          <a:cs typeface="Arial" panose="020B0604020202020204" pitchFamily="34" charset="0"/>
                          <a:sym typeface="Gene Sans Light"/>
                        </a:rPr>
                        <a:t>Major pathological response</a:t>
                      </a:r>
                      <a:r>
                        <a:rPr lang="en" sz="1300" u="none" strike="noStrike" cap="none" baseline="30000">
                          <a:latin typeface="Arial" panose="020B0604020202020204" pitchFamily="34" charset="0"/>
                          <a:cs typeface="Arial" panose="020B0604020202020204" pitchFamily="34" charset="0"/>
                          <a:sym typeface="Gene Sans Light"/>
                        </a:rPr>
                        <a:t>†</a:t>
                      </a:r>
                      <a:endParaRPr sz="1300" u="none" strike="noStrike" cap="none" baseline="30000">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6 (66.7)</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41367">
                <a:tc>
                  <a:txBody>
                    <a:bodyPr/>
                    <a:lstStyle/>
                    <a:p>
                      <a:pPr marL="91440" marR="0" lvl="0" indent="0" algn="l"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Pathological complete response</a:t>
                      </a:r>
                      <a:r>
                        <a:rPr lang="en" sz="1300" u="none" strike="noStrike" cap="none" baseline="30000">
                          <a:latin typeface="Arial" panose="020B0604020202020204" pitchFamily="34" charset="0"/>
                          <a:cs typeface="Arial" panose="020B0604020202020204" pitchFamily="34" charset="0"/>
                          <a:sym typeface="Gene Sans Light"/>
                        </a:rPr>
                        <a:t>‡</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3 (33.3)</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657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rgbClr val="FFFFFF"/>
                          </a:solidFill>
                          <a:latin typeface="Arial" panose="020B0604020202020204" pitchFamily="34" charset="0"/>
                          <a:cs typeface="Arial" panose="020B0604020202020204" pitchFamily="34" charset="0"/>
                          <a:sym typeface="Gene Sans Light"/>
                        </a:rPr>
                        <a:t>Radiographic response, n (%)</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21590" lvl="0" indent="0" algn="ctr" rtl="0">
                        <a:lnSpc>
                          <a:spcPct val="100000"/>
                        </a:lnSpc>
                        <a:spcBef>
                          <a:spcPts val="0"/>
                        </a:spcBef>
                        <a:spcAft>
                          <a:spcPts val="0"/>
                        </a:spcAft>
                        <a:buClr>
                          <a:srgbClr val="000000"/>
                        </a:buClr>
                        <a:buSzPts val="1000"/>
                        <a:buFont typeface="Arial"/>
                        <a:buNone/>
                      </a:pPr>
                      <a:r>
                        <a:rPr lang="en" sz="1300" b="1" u="none" strike="noStrike" cap="none">
                          <a:solidFill>
                            <a:srgbClr val="FFFFFF"/>
                          </a:solidFill>
                          <a:latin typeface="Arial" panose="020B0604020202020204" pitchFamily="34" charset="0"/>
                          <a:cs typeface="Arial" panose="020B0604020202020204" pitchFamily="34" charset="0"/>
                          <a:sym typeface="Gene Sans Light"/>
                        </a:rPr>
                        <a:t>ALK+ cohort (n=9)</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dk1"/>
                          </a:solidFill>
                          <a:latin typeface="Arial" panose="020B0604020202020204" pitchFamily="34" charset="0"/>
                          <a:cs typeface="Arial" panose="020B0604020202020204" pitchFamily="34" charset="0"/>
                          <a:sym typeface="Gene Sans Light"/>
                        </a:rPr>
                        <a:t>Complete response</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22225"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0</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dk1"/>
                          </a:solidFill>
                          <a:latin typeface="Arial" panose="020B0604020202020204" pitchFamily="34" charset="0"/>
                          <a:cs typeface="Arial" panose="020B0604020202020204" pitchFamily="34" charset="0"/>
                          <a:sym typeface="Gene Sans Light"/>
                        </a:rPr>
                        <a:t>Partial response </a:t>
                      </a:r>
                      <a:endParaRPr sz="1300" b="1" i="0" u="none" strike="noStrike" cap="none">
                        <a:solidFill>
                          <a:schemeClr val="dk1"/>
                        </a:solidFill>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4 (44.4)</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solidFill>
                            <a:schemeClr val="dk1"/>
                          </a:solidFill>
                          <a:latin typeface="Arial" panose="020B0604020202020204" pitchFamily="34" charset="0"/>
                          <a:cs typeface="Arial" panose="020B0604020202020204" pitchFamily="34" charset="0"/>
                          <a:sym typeface="Gene Sans Light"/>
                        </a:rPr>
                        <a:t>Stable disease</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5 (55.6)</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41367">
                <a:tc>
                  <a:txBody>
                    <a:bodyPr/>
                    <a:lstStyle/>
                    <a:p>
                      <a:pPr marL="0" marR="0" lvl="0" indent="0" algn="l" rtl="0">
                        <a:lnSpc>
                          <a:spcPct val="100000"/>
                        </a:lnSpc>
                        <a:spcBef>
                          <a:spcPts val="0"/>
                        </a:spcBef>
                        <a:spcAft>
                          <a:spcPts val="0"/>
                        </a:spcAft>
                        <a:buClr>
                          <a:srgbClr val="000000"/>
                        </a:buClr>
                        <a:buSzPts val="1000"/>
                        <a:buFont typeface="Arial"/>
                        <a:buNone/>
                      </a:pPr>
                      <a:r>
                        <a:rPr lang="en" sz="1300" b="1" u="none" strike="noStrike" cap="none">
                          <a:latin typeface="Arial" panose="020B0604020202020204" pitchFamily="34" charset="0"/>
                          <a:cs typeface="Arial" panose="020B0604020202020204" pitchFamily="34" charset="0"/>
                          <a:sym typeface="Gene Sans Light"/>
                        </a:rPr>
                        <a:t>Progressive disease</a:t>
                      </a:r>
                      <a:endParaRPr sz="1300" u="none" strike="noStrike" cap="none">
                        <a:latin typeface="Arial" panose="020B0604020202020204" pitchFamily="34" charset="0"/>
                        <a:ea typeface="Gene Sans Light"/>
                        <a:cs typeface="Arial" panose="020B0604020202020204" pitchFamily="34" charset="0"/>
                        <a:sym typeface="Gene Sans Light"/>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22225" lvl="0" indent="0" algn="ctr" rtl="0">
                        <a:lnSpc>
                          <a:spcPct val="100000"/>
                        </a:lnSpc>
                        <a:spcBef>
                          <a:spcPts val="0"/>
                        </a:spcBef>
                        <a:spcAft>
                          <a:spcPts val="0"/>
                        </a:spcAft>
                        <a:buClr>
                          <a:srgbClr val="000000"/>
                        </a:buClr>
                        <a:buSzPts val="1000"/>
                        <a:buFont typeface="Arial"/>
                        <a:buNone/>
                      </a:pPr>
                      <a:r>
                        <a:rPr lang="en" sz="1300" u="none" strike="noStrike" cap="none">
                          <a:latin typeface="Arial" panose="020B0604020202020204" pitchFamily="34" charset="0"/>
                          <a:cs typeface="Arial" panose="020B0604020202020204" pitchFamily="34" charset="0"/>
                          <a:sym typeface="Gene Sans Light"/>
                        </a:rPr>
                        <a:t>0</a:t>
                      </a:r>
                      <a:endParaRPr sz="1900" u="none" strike="noStrike" cap="none">
                        <a:latin typeface="Arial" panose="020B0604020202020204" pitchFamily="34" charset="0"/>
                        <a:cs typeface="Arial" panose="020B0604020202020204" pitchFamily="34" charset="0"/>
                      </a:endParaRPr>
                    </a:p>
                  </a:txBody>
                  <a:tcPr marL="60967" marR="60967" marT="12200" marB="122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82" name="Google Shape;482;p60"/>
          <p:cNvSpPr txBox="1"/>
          <p:nvPr/>
        </p:nvSpPr>
        <p:spPr>
          <a:xfrm>
            <a:off x="1040179" y="2498169"/>
            <a:ext cx="5211200" cy="242800"/>
          </a:xfrm>
          <a:prstGeom prst="rect">
            <a:avLst/>
          </a:prstGeom>
          <a:noFill/>
          <a:ln>
            <a:noFill/>
          </a:ln>
        </p:spPr>
        <p:txBody>
          <a:bodyPr spcFirstLastPara="1" wrap="square" lIns="0" tIns="21167" rIns="0" bIns="0" anchor="t" anchorCtr="0">
            <a:noAutofit/>
          </a:bodyPr>
          <a:lstStyle/>
          <a:p>
            <a:pPr marL="16933"/>
            <a:r>
              <a:rPr lang="en" sz="1333" b="1">
                <a:solidFill>
                  <a:schemeClr val="accent1"/>
                </a:solidFill>
                <a:latin typeface="Arial" panose="020B0604020202020204" pitchFamily="34" charset="0"/>
                <a:ea typeface="Gene Sans Light"/>
                <a:cs typeface="Arial" panose="020B0604020202020204" pitchFamily="34" charset="0"/>
                <a:sym typeface="Gene Sans Light"/>
              </a:rPr>
              <a:t>Response outcomes of patients from the </a:t>
            </a:r>
            <a:r>
              <a:rPr lang="en" sz="1333" b="1" i="1">
                <a:solidFill>
                  <a:schemeClr val="accent1"/>
                </a:solidFill>
                <a:latin typeface="Arial" panose="020B0604020202020204" pitchFamily="34" charset="0"/>
                <a:ea typeface="Gene Sans Light"/>
                <a:cs typeface="Arial" panose="020B0604020202020204" pitchFamily="34" charset="0"/>
                <a:sym typeface="Gene Sans Light"/>
              </a:rPr>
              <a:t>ALK</a:t>
            </a:r>
            <a:r>
              <a:rPr lang="en" sz="1333" b="1">
                <a:solidFill>
                  <a:schemeClr val="accent1"/>
                </a:solidFill>
                <a:latin typeface="Arial" panose="020B0604020202020204" pitchFamily="34" charset="0"/>
                <a:ea typeface="Gene Sans Light"/>
                <a:cs typeface="Arial" panose="020B0604020202020204" pitchFamily="34" charset="0"/>
                <a:sym typeface="Gene Sans Light"/>
              </a:rPr>
              <a:t>+ cohort</a:t>
            </a:r>
            <a:endParaRPr sz="1333">
              <a:solidFill>
                <a:schemeClr val="accent1"/>
              </a:solidFill>
              <a:latin typeface="Arial" panose="020B0604020202020204" pitchFamily="34" charset="0"/>
              <a:ea typeface="Gene Sans Light"/>
              <a:cs typeface="Arial" panose="020B0604020202020204" pitchFamily="34" charset="0"/>
              <a:sym typeface="Gene Sans Light"/>
            </a:endParaRPr>
          </a:p>
        </p:txBody>
      </p:sp>
      <p:sp>
        <p:nvSpPr>
          <p:cNvPr id="483" name="Google Shape;483;p60"/>
          <p:cNvSpPr txBox="1"/>
          <p:nvPr/>
        </p:nvSpPr>
        <p:spPr>
          <a:xfrm>
            <a:off x="6525512" y="2507781"/>
            <a:ext cx="5211200" cy="242800"/>
          </a:xfrm>
          <a:prstGeom prst="rect">
            <a:avLst/>
          </a:prstGeom>
          <a:noFill/>
          <a:ln>
            <a:noFill/>
          </a:ln>
        </p:spPr>
        <p:txBody>
          <a:bodyPr spcFirstLastPara="1" wrap="square" lIns="0" tIns="16067" rIns="0" bIns="0" anchor="t" anchorCtr="0">
            <a:noAutofit/>
          </a:bodyPr>
          <a:lstStyle/>
          <a:p>
            <a:pPr marL="16933" algn="ctr"/>
            <a:r>
              <a:rPr lang="en" sz="1333" b="1">
                <a:solidFill>
                  <a:schemeClr val="accent1"/>
                </a:solidFill>
                <a:latin typeface="Arial" panose="020B0604020202020204" pitchFamily="34" charset="0"/>
                <a:ea typeface="Gene Sans Light"/>
                <a:cs typeface="Arial" panose="020B0604020202020204" pitchFamily="34" charset="0"/>
                <a:sym typeface="Gene Sans Light"/>
              </a:rPr>
              <a:t>Weighted percentage viable tumour cells </a:t>
            </a:r>
            <a:br>
              <a:rPr lang="en" sz="1333" b="1">
                <a:solidFill>
                  <a:schemeClr val="accent1"/>
                </a:solidFill>
                <a:latin typeface="Arial" panose="020B0604020202020204" pitchFamily="34" charset="0"/>
                <a:ea typeface="Gene Sans Light"/>
                <a:cs typeface="Arial" panose="020B0604020202020204" pitchFamily="34" charset="0"/>
                <a:sym typeface="Gene Sans Light"/>
              </a:rPr>
            </a:br>
            <a:r>
              <a:rPr lang="en" sz="1333" b="1">
                <a:solidFill>
                  <a:schemeClr val="accent1"/>
                </a:solidFill>
                <a:latin typeface="Arial" panose="020B0604020202020204" pitchFamily="34" charset="0"/>
                <a:ea typeface="Gene Sans Light"/>
                <a:cs typeface="Arial" panose="020B0604020202020204" pitchFamily="34" charset="0"/>
                <a:sym typeface="Gene Sans Light"/>
              </a:rPr>
              <a:t>(MPR and pCR)</a:t>
            </a:r>
            <a:endParaRPr sz="1333">
              <a:solidFill>
                <a:schemeClr val="accent1"/>
              </a:solidFill>
              <a:latin typeface="Arial" panose="020B0604020202020204" pitchFamily="34" charset="0"/>
              <a:ea typeface="Gene Sans Light"/>
              <a:cs typeface="Arial" panose="020B0604020202020204" pitchFamily="34" charset="0"/>
              <a:sym typeface="Gene Sans Light"/>
            </a:endParaRPr>
          </a:p>
        </p:txBody>
      </p:sp>
      <p:pic>
        <p:nvPicPr>
          <p:cNvPr id="484" name="Google Shape;484;p60"/>
          <p:cNvPicPr preferRelativeResize="0"/>
          <p:nvPr/>
        </p:nvPicPr>
        <p:blipFill rotWithShape="1">
          <a:blip r:embed="rId3">
            <a:alphaModFix/>
          </a:blip>
          <a:srcRect/>
          <a:stretch/>
        </p:blipFill>
        <p:spPr>
          <a:xfrm>
            <a:off x="6525512" y="2797785"/>
            <a:ext cx="5211200" cy="2744000"/>
          </a:xfrm>
          <a:prstGeom prst="rect">
            <a:avLst/>
          </a:prstGeom>
          <a:noFill/>
          <a:ln>
            <a:noFill/>
          </a:ln>
        </p:spPr>
      </p:pic>
      <p:cxnSp>
        <p:nvCxnSpPr>
          <p:cNvPr id="485" name="Google Shape;485;p60"/>
          <p:cNvCxnSpPr/>
          <p:nvPr/>
        </p:nvCxnSpPr>
        <p:spPr>
          <a:xfrm>
            <a:off x="7193423" y="4616385"/>
            <a:ext cx="4018000" cy="0"/>
          </a:xfrm>
          <a:prstGeom prst="straightConnector1">
            <a:avLst/>
          </a:prstGeom>
          <a:noFill/>
          <a:ln w="9525" cap="flat" cmpd="sng">
            <a:solidFill>
              <a:srgbClr val="BFBFBF"/>
            </a:solidFill>
            <a:prstDash val="dash"/>
            <a:miter lim="800000"/>
            <a:headEnd type="none" w="sm" len="sm"/>
            <a:tailEnd type="none" w="sm" len="sm"/>
          </a:ln>
        </p:spPr>
      </p:cxnSp>
      <p:sp>
        <p:nvSpPr>
          <p:cNvPr id="486" name="Google Shape;486;p60"/>
          <p:cNvSpPr txBox="1"/>
          <p:nvPr/>
        </p:nvSpPr>
        <p:spPr>
          <a:xfrm>
            <a:off x="7193423" y="5093469"/>
            <a:ext cx="386104" cy="205121"/>
          </a:xfrm>
          <a:prstGeom prst="rect">
            <a:avLst/>
          </a:prstGeom>
          <a:noFill/>
          <a:ln>
            <a:noFill/>
          </a:ln>
        </p:spPr>
        <p:txBody>
          <a:bodyPr spcFirstLastPara="1" wrap="square" lIns="0" tIns="0" rIns="0" bIns="0" anchor="t" anchorCtr="0">
            <a:spAutoFit/>
          </a:bodyPr>
          <a:lstStyle/>
          <a:p>
            <a:pPr algn="ctr"/>
            <a:r>
              <a:rPr lang="en" sz="1333" b="1">
                <a:solidFill>
                  <a:schemeClr val="accent2"/>
                </a:solidFill>
                <a:latin typeface="Arial" panose="020B0604020202020204" pitchFamily="34" charset="0"/>
                <a:ea typeface="Gene Sans Light"/>
                <a:cs typeface="Arial" panose="020B0604020202020204" pitchFamily="34" charset="0"/>
                <a:sym typeface="Gene Sans Light"/>
              </a:rPr>
              <a:t>pCR</a:t>
            </a:r>
            <a:endParaRPr sz="1333" b="1">
              <a:solidFill>
                <a:schemeClr val="accent2"/>
              </a:solidFill>
              <a:latin typeface="Arial" panose="020B0604020202020204" pitchFamily="34" charset="0"/>
              <a:ea typeface="Gene Sans Light"/>
              <a:cs typeface="Arial" panose="020B0604020202020204" pitchFamily="34" charset="0"/>
              <a:sym typeface="Gene Sans Light"/>
            </a:endParaRPr>
          </a:p>
        </p:txBody>
      </p:sp>
      <p:sp>
        <p:nvSpPr>
          <p:cNvPr id="487" name="Google Shape;487;p60"/>
          <p:cNvSpPr txBox="1"/>
          <p:nvPr/>
        </p:nvSpPr>
        <p:spPr>
          <a:xfrm>
            <a:off x="7763608" y="5093469"/>
            <a:ext cx="452665" cy="205121"/>
          </a:xfrm>
          <a:prstGeom prst="rect">
            <a:avLst/>
          </a:prstGeom>
          <a:noFill/>
          <a:ln>
            <a:noFill/>
          </a:ln>
        </p:spPr>
        <p:txBody>
          <a:bodyPr spcFirstLastPara="1" wrap="square" lIns="0" tIns="0" rIns="0" bIns="0" anchor="t" anchorCtr="0">
            <a:spAutoFit/>
          </a:bodyPr>
          <a:lstStyle/>
          <a:p>
            <a:pPr algn="ctr"/>
            <a:r>
              <a:rPr lang="en" sz="1333" b="1" err="1">
                <a:solidFill>
                  <a:schemeClr val="accent2"/>
                </a:solidFill>
                <a:latin typeface="Arial" panose="020B0604020202020204" pitchFamily="34" charset="0"/>
                <a:ea typeface="Gene Sans Light"/>
                <a:cs typeface="Arial" panose="020B0604020202020204" pitchFamily="34" charset="0"/>
                <a:sym typeface="Gene Sans Light"/>
              </a:rPr>
              <a:t>pCR</a:t>
            </a:r>
            <a:endParaRPr sz="1333" b="1">
              <a:solidFill>
                <a:schemeClr val="accent2"/>
              </a:solidFill>
              <a:latin typeface="Arial" panose="020B0604020202020204" pitchFamily="34" charset="0"/>
              <a:ea typeface="Gene Sans Light"/>
              <a:cs typeface="Arial" panose="020B0604020202020204" pitchFamily="34" charset="0"/>
              <a:sym typeface="Gene Sans Light"/>
            </a:endParaRPr>
          </a:p>
        </p:txBody>
      </p:sp>
      <p:sp>
        <p:nvSpPr>
          <p:cNvPr id="488" name="Google Shape;488;p60"/>
          <p:cNvSpPr txBox="1"/>
          <p:nvPr/>
        </p:nvSpPr>
        <p:spPr>
          <a:xfrm>
            <a:off x="8313091" y="5093469"/>
            <a:ext cx="380650" cy="205121"/>
          </a:xfrm>
          <a:prstGeom prst="rect">
            <a:avLst/>
          </a:prstGeom>
          <a:noFill/>
          <a:ln>
            <a:noFill/>
          </a:ln>
        </p:spPr>
        <p:txBody>
          <a:bodyPr spcFirstLastPara="1" wrap="square" lIns="0" tIns="0" rIns="0" bIns="0" anchor="t" anchorCtr="0">
            <a:spAutoFit/>
          </a:bodyPr>
          <a:lstStyle/>
          <a:p>
            <a:pPr algn="ctr"/>
            <a:r>
              <a:rPr lang="en" sz="1333" b="1" err="1">
                <a:solidFill>
                  <a:schemeClr val="accent2"/>
                </a:solidFill>
                <a:latin typeface="Arial" panose="020B0604020202020204" pitchFamily="34" charset="0"/>
                <a:ea typeface="Gene Sans Light"/>
                <a:cs typeface="Arial" panose="020B0604020202020204" pitchFamily="34" charset="0"/>
                <a:sym typeface="Gene Sans Light"/>
              </a:rPr>
              <a:t>pCR</a:t>
            </a:r>
            <a:endParaRPr sz="1333" b="1">
              <a:solidFill>
                <a:schemeClr val="accent2"/>
              </a:solidFill>
              <a:latin typeface="Arial" panose="020B0604020202020204" pitchFamily="34" charset="0"/>
              <a:ea typeface="Gene Sans Light"/>
              <a:cs typeface="Arial" panose="020B0604020202020204" pitchFamily="34" charset="0"/>
              <a:sym typeface="Gene Sans Light"/>
            </a:endParaRPr>
          </a:p>
        </p:txBody>
      </p:sp>
      <p:sp>
        <p:nvSpPr>
          <p:cNvPr id="489" name="Google Shape;489;p60"/>
          <p:cNvSpPr txBox="1"/>
          <p:nvPr/>
        </p:nvSpPr>
        <p:spPr>
          <a:xfrm>
            <a:off x="8785725" y="5093468"/>
            <a:ext cx="423036" cy="205121"/>
          </a:xfrm>
          <a:prstGeom prst="rect">
            <a:avLst/>
          </a:prstGeom>
          <a:noFill/>
          <a:ln>
            <a:noFill/>
          </a:ln>
        </p:spPr>
        <p:txBody>
          <a:bodyPr spcFirstLastPara="1" wrap="square" lIns="0" tIns="0" rIns="0" bIns="0" anchor="t" anchorCtr="0">
            <a:spAutoFit/>
          </a:bodyPr>
          <a:lstStyle/>
          <a:p>
            <a:pPr algn="ctr"/>
            <a:r>
              <a:rPr lang="en" sz="1333" b="1">
                <a:solidFill>
                  <a:schemeClr val="accent5"/>
                </a:solidFill>
                <a:latin typeface="Arial" panose="020B0604020202020204" pitchFamily="34" charset="0"/>
                <a:ea typeface="Gene Sans Light"/>
                <a:cs typeface="Arial" panose="020B0604020202020204" pitchFamily="34" charset="0"/>
                <a:sym typeface="Gene Sans Light"/>
              </a:rPr>
              <a:t>MPR</a:t>
            </a:r>
            <a:endParaRPr sz="1867" b="1">
              <a:solidFill>
                <a:schemeClr val="accent5"/>
              </a:solidFill>
              <a:latin typeface="Arial" panose="020B0604020202020204" pitchFamily="34" charset="0"/>
              <a:ea typeface="Arial"/>
              <a:cs typeface="Arial" panose="020B0604020202020204" pitchFamily="34" charset="0"/>
              <a:sym typeface="Arial"/>
            </a:endParaRPr>
          </a:p>
        </p:txBody>
      </p:sp>
      <p:sp>
        <p:nvSpPr>
          <p:cNvPr id="490" name="Google Shape;490;p60"/>
          <p:cNvSpPr txBox="1"/>
          <p:nvPr/>
        </p:nvSpPr>
        <p:spPr>
          <a:xfrm>
            <a:off x="9305211" y="5040462"/>
            <a:ext cx="452664" cy="205121"/>
          </a:xfrm>
          <a:prstGeom prst="rect">
            <a:avLst/>
          </a:prstGeom>
          <a:noFill/>
          <a:ln>
            <a:noFill/>
          </a:ln>
        </p:spPr>
        <p:txBody>
          <a:bodyPr spcFirstLastPara="1" wrap="square" lIns="0" tIns="0" rIns="0" bIns="0" anchor="t" anchorCtr="0">
            <a:spAutoFit/>
          </a:bodyPr>
          <a:lstStyle/>
          <a:p>
            <a:pPr algn="ctr"/>
            <a:r>
              <a:rPr lang="en" sz="1333" b="1">
                <a:solidFill>
                  <a:schemeClr val="accent5"/>
                </a:solidFill>
                <a:latin typeface="Arial" panose="020B0604020202020204" pitchFamily="34" charset="0"/>
                <a:ea typeface="Gene Sans Light"/>
                <a:cs typeface="Arial" panose="020B0604020202020204" pitchFamily="34" charset="0"/>
                <a:sym typeface="Gene Sans Light"/>
              </a:rPr>
              <a:t>MPR</a:t>
            </a:r>
            <a:endParaRPr sz="1867" b="1">
              <a:solidFill>
                <a:schemeClr val="accent5"/>
              </a:solidFill>
              <a:latin typeface="Arial" panose="020B0604020202020204" pitchFamily="34" charset="0"/>
              <a:ea typeface="Arial"/>
              <a:cs typeface="Arial" panose="020B0604020202020204" pitchFamily="34" charset="0"/>
              <a:sym typeface="Arial"/>
            </a:endParaRPr>
          </a:p>
        </p:txBody>
      </p:sp>
      <p:sp>
        <p:nvSpPr>
          <p:cNvPr id="491" name="Google Shape;491;p60"/>
          <p:cNvSpPr txBox="1"/>
          <p:nvPr/>
        </p:nvSpPr>
        <p:spPr>
          <a:xfrm>
            <a:off x="9814092" y="4807219"/>
            <a:ext cx="545133" cy="205121"/>
          </a:xfrm>
          <a:prstGeom prst="rect">
            <a:avLst/>
          </a:prstGeom>
          <a:noFill/>
          <a:ln>
            <a:noFill/>
          </a:ln>
        </p:spPr>
        <p:txBody>
          <a:bodyPr spcFirstLastPara="1" wrap="square" lIns="0" tIns="0" rIns="0" bIns="0" anchor="t" anchorCtr="0">
            <a:spAutoFit/>
          </a:bodyPr>
          <a:lstStyle/>
          <a:p>
            <a:pPr algn="ctr"/>
            <a:r>
              <a:rPr lang="en" sz="1333" b="1">
                <a:solidFill>
                  <a:schemeClr val="accent5"/>
                </a:solidFill>
                <a:latin typeface="Arial" panose="020B0604020202020204" pitchFamily="34" charset="0"/>
                <a:ea typeface="Gene Sans Light"/>
                <a:cs typeface="Arial" panose="020B0604020202020204" pitchFamily="34" charset="0"/>
                <a:sym typeface="Gene Sans Light"/>
              </a:rPr>
              <a:t>MPR</a:t>
            </a:r>
            <a:endParaRPr sz="1867" b="1">
              <a:solidFill>
                <a:schemeClr val="accent5"/>
              </a:solidFill>
              <a:latin typeface="Arial" panose="020B0604020202020204" pitchFamily="34" charset="0"/>
              <a:ea typeface="Arial"/>
              <a:cs typeface="Arial" panose="020B0604020202020204" pitchFamily="34" charset="0"/>
              <a:sym typeface="Arial"/>
            </a:endParaRPr>
          </a:p>
        </p:txBody>
      </p:sp>
      <p:sp>
        <p:nvSpPr>
          <p:cNvPr id="492" name="Google Shape;492;p60"/>
          <p:cNvSpPr txBox="1"/>
          <p:nvPr/>
        </p:nvSpPr>
        <p:spPr>
          <a:xfrm>
            <a:off x="10303828" y="3704640"/>
            <a:ext cx="508884" cy="410241"/>
          </a:xfrm>
          <a:prstGeom prst="rect">
            <a:avLst/>
          </a:prstGeom>
          <a:noFill/>
          <a:ln>
            <a:noFill/>
          </a:ln>
        </p:spPr>
        <p:txBody>
          <a:bodyPr spcFirstLastPara="1" wrap="square" lIns="0" tIns="0" rIns="0" bIns="0" anchor="t" anchorCtr="0">
            <a:spAutoFit/>
          </a:bodyPr>
          <a:lstStyle/>
          <a:p>
            <a:pPr algn="ctr"/>
            <a:r>
              <a:rPr lang="en" sz="1333" b="1">
                <a:solidFill>
                  <a:schemeClr val="accent6"/>
                </a:solidFill>
                <a:latin typeface="Arial" panose="020B0604020202020204" pitchFamily="34" charset="0"/>
                <a:ea typeface="Gene Sans Light"/>
                <a:cs typeface="Arial" panose="020B0604020202020204" pitchFamily="34" charset="0"/>
                <a:sym typeface="Gene Sans Light"/>
              </a:rPr>
              <a:t>Non-</a:t>
            </a:r>
            <a:br>
              <a:rPr lang="en" sz="1333" b="1">
                <a:solidFill>
                  <a:schemeClr val="accent6"/>
                </a:solidFill>
                <a:latin typeface="Arial" panose="020B0604020202020204" pitchFamily="34" charset="0"/>
                <a:ea typeface="Gene Sans Light"/>
                <a:cs typeface="Arial" panose="020B0604020202020204" pitchFamily="34" charset="0"/>
                <a:sym typeface="Gene Sans Light"/>
              </a:rPr>
            </a:br>
            <a:r>
              <a:rPr lang="en" sz="1333" b="1">
                <a:solidFill>
                  <a:schemeClr val="accent6"/>
                </a:solidFill>
                <a:latin typeface="Arial" panose="020B0604020202020204" pitchFamily="34" charset="0"/>
                <a:ea typeface="Gene Sans Light"/>
                <a:cs typeface="Arial" panose="020B0604020202020204" pitchFamily="34" charset="0"/>
                <a:sym typeface="Gene Sans Light"/>
              </a:rPr>
              <a:t>MPR</a:t>
            </a:r>
            <a:endParaRPr sz="1867" b="1">
              <a:solidFill>
                <a:schemeClr val="accent6"/>
              </a:solidFill>
              <a:latin typeface="Arial" panose="020B0604020202020204" pitchFamily="34" charset="0"/>
              <a:ea typeface="Arial"/>
              <a:cs typeface="Arial" panose="020B0604020202020204" pitchFamily="34" charset="0"/>
              <a:sym typeface="Arial"/>
            </a:endParaRPr>
          </a:p>
        </p:txBody>
      </p:sp>
      <p:sp>
        <p:nvSpPr>
          <p:cNvPr id="493" name="Google Shape;493;p60"/>
          <p:cNvSpPr txBox="1"/>
          <p:nvPr/>
        </p:nvSpPr>
        <p:spPr>
          <a:xfrm>
            <a:off x="10812711" y="2782291"/>
            <a:ext cx="508883" cy="410241"/>
          </a:xfrm>
          <a:prstGeom prst="rect">
            <a:avLst/>
          </a:prstGeom>
          <a:noFill/>
          <a:ln>
            <a:noFill/>
          </a:ln>
        </p:spPr>
        <p:txBody>
          <a:bodyPr spcFirstLastPara="1" wrap="square" lIns="0" tIns="0" rIns="0" bIns="0" anchor="t" anchorCtr="0">
            <a:spAutoFit/>
          </a:bodyPr>
          <a:lstStyle/>
          <a:p>
            <a:pPr algn="ctr"/>
            <a:r>
              <a:rPr lang="en" sz="1333" b="1">
                <a:solidFill>
                  <a:schemeClr val="accent6"/>
                </a:solidFill>
                <a:latin typeface="Arial" panose="020B0604020202020204" pitchFamily="34" charset="0"/>
                <a:ea typeface="Gene Sans Light"/>
                <a:cs typeface="Arial" panose="020B0604020202020204" pitchFamily="34" charset="0"/>
                <a:sym typeface="Gene Sans Light"/>
              </a:rPr>
              <a:t>Non-</a:t>
            </a:r>
            <a:br>
              <a:rPr lang="en" sz="1333" b="1">
                <a:solidFill>
                  <a:schemeClr val="accent6"/>
                </a:solidFill>
                <a:latin typeface="Arial" panose="020B0604020202020204" pitchFamily="34" charset="0"/>
                <a:ea typeface="Gene Sans Light"/>
                <a:cs typeface="Arial" panose="020B0604020202020204" pitchFamily="34" charset="0"/>
                <a:sym typeface="Gene Sans Light"/>
              </a:rPr>
            </a:br>
            <a:r>
              <a:rPr lang="en" sz="1333" b="1">
                <a:solidFill>
                  <a:schemeClr val="accent6"/>
                </a:solidFill>
                <a:latin typeface="Arial" panose="020B0604020202020204" pitchFamily="34" charset="0"/>
                <a:ea typeface="Gene Sans Light"/>
                <a:cs typeface="Arial" panose="020B0604020202020204" pitchFamily="34" charset="0"/>
                <a:sym typeface="Gene Sans Light"/>
              </a:rPr>
              <a:t>MPR</a:t>
            </a:r>
            <a:endParaRPr sz="1867" b="1">
              <a:solidFill>
                <a:schemeClr val="accent6"/>
              </a:solidFill>
              <a:latin typeface="Arial" panose="020B0604020202020204" pitchFamily="34" charset="0"/>
              <a:ea typeface="Arial"/>
              <a:cs typeface="Arial" panose="020B0604020202020204" pitchFamily="34" charset="0"/>
              <a:sym typeface="Arial"/>
            </a:endParaRPr>
          </a:p>
        </p:txBody>
      </p:sp>
      <p:sp>
        <p:nvSpPr>
          <p:cNvPr id="494" name="Google Shape;494;p60"/>
          <p:cNvSpPr txBox="1"/>
          <p:nvPr/>
        </p:nvSpPr>
        <p:spPr>
          <a:xfrm>
            <a:off x="11259244" y="4407531"/>
            <a:ext cx="620000" cy="410241"/>
          </a:xfrm>
          <a:prstGeom prst="rect">
            <a:avLst/>
          </a:prstGeom>
          <a:noFill/>
          <a:ln>
            <a:noFill/>
          </a:ln>
        </p:spPr>
        <p:txBody>
          <a:bodyPr spcFirstLastPara="1" wrap="square" lIns="0" tIns="0" rIns="0" bIns="0" anchor="t" anchorCtr="0">
            <a:spAutoFit/>
          </a:bodyPr>
          <a:lstStyle/>
          <a:p>
            <a:r>
              <a:rPr lang="en" sz="1333" b="1">
                <a:solidFill>
                  <a:srgbClr val="545859"/>
                </a:solidFill>
                <a:latin typeface="Arial" panose="020B0604020202020204" pitchFamily="34" charset="0"/>
                <a:ea typeface="Gene Sans Light"/>
                <a:cs typeface="Arial" panose="020B0604020202020204" pitchFamily="34" charset="0"/>
                <a:sym typeface="Gene Sans Light"/>
              </a:rPr>
              <a:t>MPR </a:t>
            </a:r>
            <a:br>
              <a:rPr lang="en" sz="1333" b="1">
                <a:solidFill>
                  <a:srgbClr val="545859"/>
                </a:solidFill>
                <a:latin typeface="Arial" panose="020B0604020202020204" pitchFamily="34" charset="0"/>
                <a:ea typeface="Gene Sans Light"/>
                <a:cs typeface="Arial" panose="020B0604020202020204" pitchFamily="34" charset="0"/>
                <a:sym typeface="Gene Sans Light"/>
              </a:rPr>
            </a:br>
            <a:r>
              <a:rPr lang="en" sz="1333" b="1">
                <a:solidFill>
                  <a:srgbClr val="545859"/>
                </a:solidFill>
                <a:latin typeface="Arial" panose="020B0604020202020204" pitchFamily="34" charset="0"/>
                <a:ea typeface="Gene Sans Light"/>
                <a:cs typeface="Arial" panose="020B0604020202020204" pitchFamily="34" charset="0"/>
                <a:sym typeface="Gene Sans Light"/>
              </a:rPr>
              <a:t>(≤10%)</a:t>
            </a:r>
            <a:endParaRPr sz="1867" b="1">
              <a:solidFill>
                <a:srgbClr val="000000"/>
              </a:solidFill>
              <a:latin typeface="Arial" panose="020B0604020202020204" pitchFamily="34" charset="0"/>
              <a:ea typeface="Arial"/>
              <a:cs typeface="Arial" panose="020B0604020202020204" pitchFamily="34" charset="0"/>
              <a:sym typeface="Arial"/>
            </a:endParaRPr>
          </a:p>
        </p:txBody>
      </p:sp>
      <p:sp>
        <p:nvSpPr>
          <p:cNvPr id="495" name="Google Shape;495;p60"/>
          <p:cNvSpPr txBox="1"/>
          <p:nvPr/>
        </p:nvSpPr>
        <p:spPr>
          <a:xfrm>
            <a:off x="11259245" y="5169424"/>
            <a:ext cx="762134" cy="205121"/>
          </a:xfrm>
          <a:prstGeom prst="rect">
            <a:avLst/>
          </a:prstGeom>
          <a:noFill/>
          <a:ln>
            <a:noFill/>
          </a:ln>
        </p:spPr>
        <p:txBody>
          <a:bodyPr spcFirstLastPara="1" wrap="square" lIns="0" tIns="0" rIns="0" bIns="0" anchor="t" anchorCtr="0">
            <a:spAutoFit/>
          </a:bodyPr>
          <a:lstStyle/>
          <a:p>
            <a:r>
              <a:rPr lang="en" sz="1333" b="1" err="1">
                <a:solidFill>
                  <a:srgbClr val="545859"/>
                </a:solidFill>
                <a:latin typeface="Arial" panose="020B0604020202020204" pitchFamily="34" charset="0"/>
                <a:ea typeface="Gene Sans Light"/>
                <a:cs typeface="Arial" panose="020B0604020202020204" pitchFamily="34" charset="0"/>
                <a:sym typeface="Gene Sans Light"/>
              </a:rPr>
              <a:t>pCR</a:t>
            </a:r>
            <a:r>
              <a:rPr lang="en" sz="1333" b="1">
                <a:solidFill>
                  <a:srgbClr val="545859"/>
                </a:solidFill>
                <a:latin typeface="Arial" panose="020B0604020202020204" pitchFamily="34" charset="0"/>
                <a:ea typeface="Gene Sans Light"/>
                <a:cs typeface="Arial" panose="020B0604020202020204" pitchFamily="34" charset="0"/>
                <a:sym typeface="Gene Sans Light"/>
              </a:rPr>
              <a:t> (0%)</a:t>
            </a:r>
            <a:endParaRPr sz="1867" b="1">
              <a:solidFill>
                <a:srgbClr val="000000"/>
              </a:solidFill>
              <a:latin typeface="Arial" panose="020B0604020202020204" pitchFamily="34" charset="0"/>
              <a:ea typeface="Arial"/>
              <a:cs typeface="Arial" panose="020B0604020202020204" pitchFamily="34" charset="0"/>
              <a:sym typeface="Arial"/>
            </a:endParaRPr>
          </a:p>
        </p:txBody>
      </p:sp>
      <p:sp>
        <p:nvSpPr>
          <p:cNvPr id="496" name="Google Shape;496;p60"/>
          <p:cNvSpPr txBox="1"/>
          <p:nvPr/>
        </p:nvSpPr>
        <p:spPr>
          <a:xfrm>
            <a:off x="8806349" y="5423867"/>
            <a:ext cx="1285175" cy="205121"/>
          </a:xfrm>
          <a:prstGeom prst="rect">
            <a:avLst/>
          </a:prstGeom>
          <a:noFill/>
          <a:ln>
            <a:noFill/>
          </a:ln>
        </p:spPr>
        <p:txBody>
          <a:bodyPr spcFirstLastPara="1" wrap="square" lIns="0" tIns="0" rIns="0" bIns="0" anchor="t" anchorCtr="0">
            <a:spAutoFit/>
          </a:bodyPr>
          <a:lstStyle/>
          <a:p>
            <a:pPr algn="ctr"/>
            <a:r>
              <a:rPr lang="en" sz="1333" b="1">
                <a:solidFill>
                  <a:srgbClr val="545859"/>
                </a:solidFill>
                <a:latin typeface="Arial" panose="020B0604020202020204" pitchFamily="34" charset="0"/>
                <a:ea typeface="Gene Sans Light"/>
                <a:cs typeface="Arial" panose="020B0604020202020204" pitchFamily="34" charset="0"/>
                <a:sym typeface="Gene Sans Light"/>
              </a:rPr>
              <a:t>Patients (n=8</a:t>
            </a:r>
            <a:r>
              <a:rPr lang="en" sz="1333" b="1" baseline="30000">
                <a:solidFill>
                  <a:srgbClr val="545859"/>
                </a:solidFill>
                <a:latin typeface="Arial" panose="020B0604020202020204" pitchFamily="34" charset="0"/>
                <a:ea typeface="Gene Sans Light"/>
                <a:cs typeface="Arial" panose="020B0604020202020204" pitchFamily="34" charset="0"/>
                <a:sym typeface="Gene Sans Light"/>
              </a:rPr>
              <a:t>§</a:t>
            </a:r>
            <a:r>
              <a:rPr lang="en" sz="1333" b="1">
                <a:solidFill>
                  <a:srgbClr val="545859"/>
                </a:solidFill>
                <a:latin typeface="Arial" panose="020B0604020202020204" pitchFamily="34" charset="0"/>
                <a:ea typeface="Gene Sans Light"/>
                <a:cs typeface="Arial" panose="020B0604020202020204" pitchFamily="34" charset="0"/>
                <a:sym typeface="Gene Sans Light"/>
              </a:rPr>
              <a:t>)</a:t>
            </a:r>
            <a:endParaRPr sz="1867">
              <a:solidFill>
                <a:srgbClr val="000000"/>
              </a:solidFill>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60958-AD18-8A63-CC6C-53B0F271F11A}"/>
              </a:ext>
            </a:extLst>
          </p:cNvPr>
          <p:cNvSpPr>
            <a:spLocks noGrp="1"/>
          </p:cNvSpPr>
          <p:nvPr>
            <p:ph type="title"/>
          </p:nvPr>
        </p:nvSpPr>
        <p:spPr>
          <a:xfrm>
            <a:off x="838200" y="365125"/>
            <a:ext cx="10515600" cy="1325563"/>
          </a:xfrm>
        </p:spPr>
        <p:txBody>
          <a:bodyPr>
            <a:normAutofit/>
          </a:bodyPr>
          <a:lstStyle/>
          <a:p>
            <a:r>
              <a:rPr lang="en-US"/>
              <a:t>SAKULA: Neoadjuvant </a:t>
            </a:r>
            <a:r>
              <a:rPr lang="en-US" err="1"/>
              <a:t>Ceritinib</a:t>
            </a:r>
            <a:r>
              <a:rPr lang="en-US"/>
              <a:t> in ALK+ Locally Advanced NSCLC</a:t>
            </a:r>
          </a:p>
        </p:txBody>
      </p:sp>
      <p:sp>
        <p:nvSpPr>
          <p:cNvPr id="7" name="Content Placeholder 6">
            <a:extLst>
              <a:ext uri="{FF2B5EF4-FFF2-40B4-BE49-F238E27FC236}">
                <a16:creationId xmlns:a16="http://schemas.microsoft.com/office/drawing/2014/main" id="{DDA5F845-FCAC-5C8D-A57F-65A70EAC20B7}"/>
              </a:ext>
            </a:extLst>
          </p:cNvPr>
          <p:cNvSpPr>
            <a:spLocks noGrp="1"/>
          </p:cNvSpPr>
          <p:nvPr>
            <p:ph sz="half" idx="1"/>
          </p:nvPr>
        </p:nvSpPr>
        <p:spPr>
          <a:xfrm>
            <a:off x="838200" y="2048719"/>
            <a:ext cx="5181600" cy="4006006"/>
          </a:xfrm>
        </p:spPr>
        <p:txBody>
          <a:bodyPr>
            <a:normAutofit/>
          </a:bodyPr>
          <a:lstStyle/>
          <a:p>
            <a:r>
              <a:rPr lang="en-US" sz="2600"/>
              <a:t>7 patients: median age 50 years; 71% male; all stage IIIA</a:t>
            </a:r>
          </a:p>
          <a:p>
            <a:r>
              <a:rPr lang="en-US" sz="2600"/>
              <a:t>Three 28-day cycles of </a:t>
            </a:r>
            <a:r>
              <a:rPr lang="en-US" sz="2600" err="1"/>
              <a:t>ceritinib</a:t>
            </a:r>
            <a:r>
              <a:rPr lang="en-US" sz="2600"/>
              <a:t> at 750 mg QD</a:t>
            </a:r>
          </a:p>
          <a:p>
            <a:r>
              <a:rPr lang="en-US" sz="2600"/>
              <a:t>ORR: 100%</a:t>
            </a:r>
          </a:p>
        </p:txBody>
      </p:sp>
      <p:sp>
        <p:nvSpPr>
          <p:cNvPr id="2" name="Content Placeholder 1">
            <a:extLst>
              <a:ext uri="{FF2B5EF4-FFF2-40B4-BE49-F238E27FC236}">
                <a16:creationId xmlns:a16="http://schemas.microsoft.com/office/drawing/2014/main" id="{87B1220D-3DE0-0E7D-33DF-1666B63E37DD}"/>
              </a:ext>
            </a:extLst>
          </p:cNvPr>
          <p:cNvSpPr>
            <a:spLocks noGrp="1"/>
          </p:cNvSpPr>
          <p:nvPr>
            <p:ph sz="half" idx="2"/>
          </p:nvPr>
        </p:nvSpPr>
        <p:spPr>
          <a:xfrm>
            <a:off x="6172200" y="2048719"/>
            <a:ext cx="5181600" cy="4006006"/>
          </a:xfrm>
        </p:spPr>
        <p:txBody>
          <a:bodyPr>
            <a:normAutofit/>
          </a:bodyPr>
          <a:lstStyle/>
          <a:p>
            <a:r>
              <a:rPr lang="en-US" sz="2600"/>
              <a:t>Six patients went to resection;</a:t>
            </a:r>
            <a:br>
              <a:rPr lang="en-US" sz="2600"/>
            </a:br>
            <a:r>
              <a:rPr lang="en-US" sz="2600"/>
              <a:t>5 had R0 resection</a:t>
            </a:r>
          </a:p>
          <a:p>
            <a:r>
              <a:rPr lang="en-US" sz="2600"/>
              <a:t>Pathologic response: 2 </a:t>
            </a:r>
            <a:r>
              <a:rPr lang="en-US" sz="2600" err="1"/>
              <a:t>pCR</a:t>
            </a:r>
            <a:r>
              <a:rPr lang="en-US" sz="2600"/>
              <a:t>,</a:t>
            </a:r>
            <a:br>
              <a:rPr lang="en-US" sz="2600"/>
            </a:br>
            <a:r>
              <a:rPr lang="en-US" sz="2600"/>
              <a:t>4 MPR</a:t>
            </a:r>
          </a:p>
          <a:p>
            <a:r>
              <a:rPr lang="en-US" sz="2600"/>
              <a:t>Most common AEs were</a:t>
            </a:r>
            <a:br>
              <a:rPr lang="en-US" sz="2600"/>
            </a:br>
            <a:r>
              <a:rPr lang="en-US" sz="2600"/>
              <a:t>GI toxicities </a:t>
            </a:r>
          </a:p>
        </p:txBody>
      </p:sp>
      <p:sp>
        <p:nvSpPr>
          <p:cNvPr id="9" name="Footer Placeholder 8">
            <a:extLst>
              <a:ext uri="{FF2B5EF4-FFF2-40B4-BE49-F238E27FC236}">
                <a16:creationId xmlns:a16="http://schemas.microsoft.com/office/drawing/2014/main" id="{9083238F-F427-F488-2B68-16C3D4DA4ED2}"/>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a:t>
            </a:r>
            <a:r>
              <a:rPr lang="en-US" sz="1000">
                <a:solidFill>
                  <a:srgbClr val="000000"/>
                </a:solidFill>
                <a:cs typeface="Arial" panose="020B0604020202020204" pitchFamily="34" charset="0"/>
              </a:rPr>
              <a:t>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AE, adverse event; GI, gastrointestinal;</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MPR, major pathologic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ORR, objective response rate;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pCR</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pathological complete response;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QD, once a day; R0, no residual tumor.</a:t>
            </a:r>
            <a:b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br>
            <a:r>
              <a:rPr kumimoji="0" lang="en-US" sz="1000" b="0" i="0" u="none" strike="noStrike" kern="1200" cap="none" spc="0" normalizeH="0" baseline="0" noProof="0" err="1">
                <a:ln>
                  <a:noFill/>
                </a:ln>
                <a:solidFill>
                  <a:srgbClr val="3A3A3A"/>
                </a:solidFill>
                <a:effectLst/>
                <a:uLnTx/>
                <a:uFillTx/>
                <a:latin typeface="Arial" panose="020B0604020202020204" pitchFamily="34" charset="0"/>
                <a:ea typeface="Calibri"/>
                <a:cs typeface="Arial" panose="020B0604020202020204" pitchFamily="34" charset="0"/>
                <a:sym typeface="Calibri"/>
              </a:rPr>
              <a:t>Zenke</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Calibri"/>
                <a:cs typeface="Arial" panose="020B0604020202020204" pitchFamily="34" charset="0"/>
                <a:sym typeface="Calibri"/>
              </a:rPr>
              <a:t> Y, et al. WCLC 2019. Abstract P1.18-04.</a:t>
            </a:r>
          </a:p>
        </p:txBody>
      </p:sp>
    </p:spTree>
    <p:extLst>
      <p:ext uri="{BB962C8B-B14F-4D97-AF65-F5344CB8AC3E}">
        <p14:creationId xmlns:p14="http://schemas.microsoft.com/office/powerpoint/2010/main" val="3547352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6" name="Title 5">
            <a:extLst>
              <a:ext uri="{FF2B5EF4-FFF2-40B4-BE49-F238E27FC236}">
                <a16:creationId xmlns:a16="http://schemas.microsoft.com/office/drawing/2014/main" id="{AEE45364-EF92-713E-6784-F0996B6B9501}"/>
              </a:ext>
            </a:extLst>
          </p:cNvPr>
          <p:cNvSpPr>
            <a:spLocks noGrp="1"/>
          </p:cNvSpPr>
          <p:nvPr>
            <p:ph type="title"/>
          </p:nvPr>
        </p:nvSpPr>
        <p:spPr>
          <a:xfrm>
            <a:off x="596595" y="166363"/>
            <a:ext cx="11229975" cy="1325563"/>
          </a:xfrm>
        </p:spPr>
        <p:txBody>
          <a:bodyPr>
            <a:normAutofit fontScale="90000"/>
          </a:bodyPr>
          <a:lstStyle/>
          <a:p>
            <a:r>
              <a:rPr lang="en-US" sz="3600" err="1">
                <a:sym typeface="Arial"/>
              </a:rPr>
              <a:t>Ensartinib</a:t>
            </a:r>
            <a:r>
              <a:rPr lang="en-US" sz="3600">
                <a:sym typeface="Arial"/>
              </a:rPr>
              <a:t> as Adjuvant Therapy in ALK+ Resected NSCLC: Double Blind, Placebo-Controlled, Multi-Center Phase 3 Trial</a:t>
            </a:r>
            <a:endParaRPr lang="en-US"/>
          </a:p>
        </p:txBody>
      </p:sp>
      <p:sp>
        <p:nvSpPr>
          <p:cNvPr id="2" name="Footer Placeholder 1">
            <a:extLst>
              <a:ext uri="{FF2B5EF4-FFF2-40B4-BE49-F238E27FC236}">
                <a16:creationId xmlns:a16="http://schemas.microsoft.com/office/drawing/2014/main" id="{CB981DFE-726A-A0B5-58AD-293A778818E5}"/>
              </a:ext>
            </a:extLst>
          </p:cNvPr>
          <p:cNvSpPr>
            <a:spLocks noGrp="1"/>
          </p:cNvSpPr>
          <p:nvPr>
            <p:ph type="ftr" sz="quarter" idx="10"/>
          </p:nvPr>
        </p:nvSpPr>
        <p:spPr>
          <a:xfrm>
            <a:off x="1416735" y="6054437"/>
            <a:ext cx="10651322" cy="803564"/>
          </a:xfrm>
        </p:spPr>
        <p:txBody>
          <a:bodyPr/>
          <a:lstStyle/>
          <a:p>
            <a:r>
              <a:rPr lang="en-US"/>
              <a:t>ALK, anaplastic lymphoma kinase; </a:t>
            </a:r>
            <a:r>
              <a:rPr lang="en-US">
                <a:sym typeface="Arial"/>
              </a:rPr>
              <a:t>DFS, disease-free survival; ECOG PS, Eastern Cooperative Oncology Group performance status; NSCLC, non-small cell lung cancer; OS, overall survival; QD, once daily.</a:t>
            </a:r>
            <a:br>
              <a:rPr lang="en-US">
                <a:sym typeface="Arial"/>
              </a:rPr>
            </a:br>
            <a:r>
              <a:rPr lang="en-US" err="1">
                <a:sym typeface="Arial"/>
              </a:rPr>
              <a:t>ClinicalTrials.gov</a:t>
            </a:r>
            <a:r>
              <a:rPr lang="en-US">
                <a:sym typeface="Arial"/>
              </a:rPr>
              <a:t> identifier: NCT05341583.</a:t>
            </a:r>
          </a:p>
        </p:txBody>
      </p:sp>
      <p:grpSp>
        <p:nvGrpSpPr>
          <p:cNvPr id="491" name="Google Shape;491;p19"/>
          <p:cNvGrpSpPr/>
          <p:nvPr/>
        </p:nvGrpSpPr>
        <p:grpSpPr>
          <a:xfrm>
            <a:off x="389479" y="4696765"/>
            <a:ext cx="8136467" cy="1282700"/>
            <a:chOff x="268986" y="3516630"/>
            <a:chExt cx="6102350" cy="962025"/>
          </a:xfrm>
        </p:grpSpPr>
        <p:sp>
          <p:nvSpPr>
            <p:cNvPr id="492" name="Google Shape;492;p19"/>
            <p:cNvSpPr/>
            <p:nvPr/>
          </p:nvSpPr>
          <p:spPr>
            <a:xfrm>
              <a:off x="268986" y="3516630"/>
              <a:ext cx="6102350" cy="962025"/>
            </a:xfrm>
            <a:custGeom>
              <a:avLst/>
              <a:gdLst/>
              <a:ahLst/>
              <a:cxnLst/>
              <a:rect l="l" t="t" r="r" b="b"/>
              <a:pathLst>
                <a:path w="6102350" h="962025" extrusionOk="0">
                  <a:moveTo>
                    <a:pt x="6102096" y="0"/>
                  </a:moveTo>
                  <a:lnTo>
                    <a:pt x="0" y="0"/>
                  </a:lnTo>
                  <a:lnTo>
                    <a:pt x="0" y="961644"/>
                  </a:lnTo>
                  <a:lnTo>
                    <a:pt x="6102096" y="961644"/>
                  </a:lnTo>
                  <a:lnTo>
                    <a:pt x="6102096" y="0"/>
                  </a:lnTo>
                  <a:close/>
                </a:path>
              </a:pathLst>
            </a:custGeom>
            <a:solidFill>
              <a:srgbClr val="FFFFFF"/>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3" name="Google Shape;493;p19"/>
            <p:cNvSpPr/>
            <p:nvPr/>
          </p:nvSpPr>
          <p:spPr>
            <a:xfrm>
              <a:off x="268986" y="3516630"/>
              <a:ext cx="6102350" cy="844010"/>
            </a:xfrm>
            <a:custGeom>
              <a:avLst/>
              <a:gdLst/>
              <a:ahLst/>
              <a:cxnLst/>
              <a:rect l="l" t="t" r="r" b="b"/>
              <a:pathLst>
                <a:path w="6102350" h="962025" extrusionOk="0">
                  <a:moveTo>
                    <a:pt x="0" y="961644"/>
                  </a:moveTo>
                  <a:lnTo>
                    <a:pt x="6102096" y="961644"/>
                  </a:lnTo>
                  <a:lnTo>
                    <a:pt x="6102096" y="0"/>
                  </a:lnTo>
                  <a:lnTo>
                    <a:pt x="0" y="0"/>
                  </a:lnTo>
                  <a:lnTo>
                    <a:pt x="0" y="961644"/>
                  </a:lnTo>
                  <a:close/>
                </a:path>
              </a:pathLst>
            </a:custGeom>
            <a:ln>
              <a:headEnd type="none" w="sm" len="sm"/>
              <a:tailEnd type="none" w="sm" len="sm"/>
            </a:ln>
          </p:spPr>
          <p:style>
            <a:lnRef idx="1">
              <a:schemeClr val="dk1"/>
            </a:lnRef>
            <a:fillRef idx="2">
              <a:schemeClr val="dk1"/>
            </a:fillRef>
            <a:effectRef idx="1">
              <a:schemeClr val="dk1"/>
            </a:effectRef>
            <a:fontRef idx="minor">
              <a:schemeClr val="dk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494" name="Google Shape;494;p19"/>
          <p:cNvSpPr/>
          <p:nvPr/>
        </p:nvSpPr>
        <p:spPr>
          <a:xfrm>
            <a:off x="3688079" y="2777924"/>
            <a:ext cx="708940" cy="107144"/>
          </a:xfrm>
          <a:custGeom>
            <a:avLst/>
            <a:gdLst/>
            <a:ahLst/>
            <a:cxnLst/>
            <a:rect l="l" t="t" r="r" b="b"/>
            <a:pathLst>
              <a:path w="534670" h="76200" extrusionOk="0">
                <a:moveTo>
                  <a:pt x="483870" y="0"/>
                </a:moveTo>
                <a:lnTo>
                  <a:pt x="483870" y="76200"/>
                </a:lnTo>
                <a:lnTo>
                  <a:pt x="526203" y="44450"/>
                </a:lnTo>
                <a:lnTo>
                  <a:pt x="496570" y="44450"/>
                </a:lnTo>
                <a:lnTo>
                  <a:pt x="496570" y="31750"/>
                </a:lnTo>
                <a:lnTo>
                  <a:pt x="526203" y="31750"/>
                </a:lnTo>
                <a:lnTo>
                  <a:pt x="483870" y="0"/>
                </a:lnTo>
                <a:close/>
              </a:path>
              <a:path w="534670" h="76200" extrusionOk="0">
                <a:moveTo>
                  <a:pt x="483870" y="31750"/>
                </a:moveTo>
                <a:lnTo>
                  <a:pt x="0" y="31750"/>
                </a:lnTo>
                <a:lnTo>
                  <a:pt x="0" y="44450"/>
                </a:lnTo>
                <a:lnTo>
                  <a:pt x="483870" y="44450"/>
                </a:lnTo>
                <a:lnTo>
                  <a:pt x="483870" y="31750"/>
                </a:lnTo>
                <a:close/>
              </a:path>
              <a:path w="534670" h="76200" extrusionOk="0">
                <a:moveTo>
                  <a:pt x="526203" y="31750"/>
                </a:moveTo>
                <a:lnTo>
                  <a:pt x="496570" y="31750"/>
                </a:lnTo>
                <a:lnTo>
                  <a:pt x="496570" y="44450"/>
                </a:lnTo>
                <a:lnTo>
                  <a:pt x="526203" y="44450"/>
                </a:lnTo>
                <a:lnTo>
                  <a:pt x="534670" y="38100"/>
                </a:lnTo>
                <a:lnTo>
                  <a:pt x="526203"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5" name="Google Shape;495;p19"/>
          <p:cNvSpPr txBox="1"/>
          <p:nvPr/>
        </p:nvSpPr>
        <p:spPr>
          <a:xfrm>
            <a:off x="596595" y="4756521"/>
            <a:ext cx="4217247" cy="829273"/>
          </a:xfrm>
          <a:prstGeom prst="rect">
            <a:avLst/>
          </a:prstGeom>
          <a:noFill/>
          <a:ln>
            <a:noFill/>
          </a:ln>
        </p:spPr>
        <p:txBody>
          <a:bodyPr spcFirstLastPara="1" wrap="square" lIns="0" tIns="38933" rIns="0" bIns="0" anchor="t" anchorCtr="0">
            <a:spAutoFit/>
          </a:bodyPr>
          <a:lstStyle/>
          <a:p>
            <a:pPr marL="50799">
              <a:buClr>
                <a:schemeClr val="bg1"/>
              </a:buClr>
              <a:buSzPts val="1200"/>
            </a:pPr>
            <a:r>
              <a:rPr lang="en-US" sz="1600" b="1">
                <a:solidFill>
                  <a:schemeClr val="bg1"/>
                </a:solidFill>
                <a:latin typeface="Arial"/>
                <a:ea typeface="Arial"/>
                <a:cs typeface="Arial"/>
                <a:sym typeface="Arial"/>
              </a:rPr>
              <a:t>Primary endpoint</a:t>
            </a:r>
            <a:endParaRPr sz="1600">
              <a:solidFill>
                <a:schemeClr val="bg1"/>
              </a:solidFill>
              <a:latin typeface="Arial"/>
              <a:ea typeface="Arial"/>
              <a:cs typeface="Arial"/>
              <a:sym typeface="Arial"/>
            </a:endParaRPr>
          </a:p>
          <a:p>
            <a:pPr marL="280238" indent="-229440">
              <a:spcBef>
                <a:spcPts val="180"/>
              </a:spcBef>
              <a:buClr>
                <a:schemeClr val="bg1"/>
              </a:buClr>
              <a:buSzPts val="1200"/>
              <a:buFont typeface="Arial"/>
              <a:buChar char="•"/>
            </a:pPr>
            <a:r>
              <a:rPr lang="en-US" sz="1400">
                <a:solidFill>
                  <a:schemeClr val="bg1"/>
                </a:solidFill>
                <a:latin typeface="Arial"/>
                <a:ea typeface="Arial"/>
                <a:cs typeface="Arial"/>
                <a:sym typeface="Arial"/>
              </a:rPr>
              <a:t>DFS</a:t>
            </a:r>
            <a:r>
              <a:rPr lang="en-US" sz="1600">
                <a:solidFill>
                  <a:schemeClr val="bg1"/>
                </a:solidFill>
                <a:latin typeface="Arial"/>
                <a:ea typeface="Arial"/>
                <a:cs typeface="Arial"/>
                <a:sym typeface="Arial"/>
              </a:rPr>
              <a:t> </a:t>
            </a:r>
            <a:endParaRPr sz="1600">
              <a:solidFill>
                <a:schemeClr val="bg1"/>
              </a:solidFill>
              <a:latin typeface="Arial"/>
              <a:ea typeface="Arial"/>
              <a:cs typeface="Arial"/>
              <a:sym typeface="Arial"/>
            </a:endParaRPr>
          </a:p>
          <a:p>
            <a:pPr marL="422477" lvl="1">
              <a:spcBef>
                <a:spcPts val="173"/>
              </a:spcBef>
              <a:buClr>
                <a:schemeClr val="bg1"/>
              </a:buClr>
              <a:buSzPts val="1200"/>
            </a:pPr>
            <a:endParaRPr sz="1600">
              <a:solidFill>
                <a:schemeClr val="bg1"/>
              </a:solidFill>
              <a:latin typeface="Arial"/>
              <a:ea typeface="Arial"/>
              <a:cs typeface="Arial"/>
              <a:sym typeface="Arial"/>
            </a:endParaRPr>
          </a:p>
        </p:txBody>
      </p:sp>
      <p:sp>
        <p:nvSpPr>
          <p:cNvPr id="496" name="Google Shape;496;p19"/>
          <p:cNvSpPr txBox="1"/>
          <p:nvPr/>
        </p:nvSpPr>
        <p:spPr>
          <a:xfrm>
            <a:off x="5611090" y="1715622"/>
            <a:ext cx="2248097" cy="93074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83800" rIns="0" bIns="0" anchor="t" anchorCtr="0">
            <a:spAutoFit/>
          </a:bodyPr>
          <a:lstStyle/>
          <a:p>
            <a:pPr marL="420783" marR="411470" algn="ctr">
              <a:lnSpc>
                <a:spcPct val="114166"/>
              </a:lnSpc>
              <a:buClr>
                <a:srgbClr val="000000"/>
              </a:buClr>
              <a:buSzPts val="1200"/>
            </a:pPr>
            <a:r>
              <a:rPr lang="en-US" sz="1600" b="1" err="1">
                <a:solidFill>
                  <a:srgbClr val="FFFFFF"/>
                </a:solidFill>
                <a:latin typeface="Arial"/>
                <a:ea typeface="Arial"/>
                <a:cs typeface="Arial"/>
                <a:sym typeface="Arial"/>
              </a:rPr>
              <a:t>Ensartinib</a:t>
            </a:r>
            <a:endParaRPr lang="en-US" sz="1600" b="1">
              <a:solidFill>
                <a:srgbClr val="FFFFFF"/>
              </a:solidFill>
              <a:latin typeface="Arial"/>
              <a:ea typeface="Arial"/>
              <a:cs typeface="Arial"/>
              <a:sym typeface="Arial"/>
            </a:endParaRPr>
          </a:p>
          <a:p>
            <a:pPr marL="420783" marR="411470" algn="ctr">
              <a:lnSpc>
                <a:spcPct val="114166"/>
              </a:lnSpc>
              <a:buClr>
                <a:srgbClr val="000000"/>
              </a:buClr>
              <a:buSzPts val="1200"/>
            </a:pPr>
            <a:r>
              <a:rPr lang="en-US" sz="1600" b="1">
                <a:solidFill>
                  <a:srgbClr val="FFFFFF"/>
                </a:solidFill>
                <a:latin typeface="Arial"/>
                <a:ea typeface="Arial"/>
                <a:cs typeface="Arial"/>
                <a:sym typeface="Arial"/>
              </a:rPr>
              <a:t>225 mg po QD</a:t>
            </a:r>
            <a:endParaRPr sz="1600">
              <a:solidFill>
                <a:srgbClr val="000000"/>
              </a:solidFill>
              <a:latin typeface="Arial"/>
              <a:ea typeface="Arial"/>
              <a:cs typeface="Arial"/>
              <a:sym typeface="Arial"/>
            </a:endParaRPr>
          </a:p>
          <a:p>
            <a:pPr marL="1693" algn="ctr">
              <a:spcBef>
                <a:spcPts val="253"/>
              </a:spcBef>
              <a:buClr>
                <a:srgbClr val="000000"/>
              </a:buClr>
              <a:buSzPts val="1200"/>
            </a:pPr>
            <a:r>
              <a:rPr lang="en-US" sz="1600">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7" name="Google Shape;497;p19"/>
          <p:cNvSpPr/>
          <p:nvPr/>
        </p:nvSpPr>
        <p:spPr>
          <a:xfrm>
            <a:off x="4813470" y="2122022"/>
            <a:ext cx="724620" cy="538480"/>
          </a:xfrm>
          <a:custGeom>
            <a:avLst/>
            <a:gdLst/>
            <a:ahLst/>
            <a:cxnLst/>
            <a:rect l="l" t="t" r="r" b="b"/>
            <a:pathLst>
              <a:path w="730250" h="403860" extrusionOk="0">
                <a:moveTo>
                  <a:pt x="679196" y="31750"/>
                </a:moveTo>
                <a:lnTo>
                  <a:pt x="2794" y="31750"/>
                </a:lnTo>
                <a:lnTo>
                  <a:pt x="0" y="34543"/>
                </a:lnTo>
                <a:lnTo>
                  <a:pt x="0" y="403605"/>
                </a:lnTo>
                <a:lnTo>
                  <a:pt x="12700" y="403605"/>
                </a:lnTo>
                <a:lnTo>
                  <a:pt x="12700" y="44450"/>
                </a:lnTo>
                <a:lnTo>
                  <a:pt x="6350" y="44450"/>
                </a:lnTo>
                <a:lnTo>
                  <a:pt x="12700" y="38100"/>
                </a:lnTo>
                <a:lnTo>
                  <a:pt x="679196" y="38100"/>
                </a:lnTo>
                <a:lnTo>
                  <a:pt x="679196" y="31750"/>
                </a:lnTo>
                <a:close/>
              </a:path>
              <a:path w="730250" h="403860" extrusionOk="0">
                <a:moveTo>
                  <a:pt x="679196" y="0"/>
                </a:moveTo>
                <a:lnTo>
                  <a:pt x="679196" y="76200"/>
                </a:lnTo>
                <a:lnTo>
                  <a:pt x="721529" y="44450"/>
                </a:lnTo>
                <a:lnTo>
                  <a:pt x="691896" y="44450"/>
                </a:lnTo>
                <a:lnTo>
                  <a:pt x="691896" y="31750"/>
                </a:lnTo>
                <a:lnTo>
                  <a:pt x="721529" y="31750"/>
                </a:lnTo>
                <a:lnTo>
                  <a:pt x="679196" y="0"/>
                </a:lnTo>
                <a:close/>
              </a:path>
              <a:path w="730250" h="403860" extrusionOk="0">
                <a:moveTo>
                  <a:pt x="12700" y="38100"/>
                </a:moveTo>
                <a:lnTo>
                  <a:pt x="6350" y="44450"/>
                </a:lnTo>
                <a:lnTo>
                  <a:pt x="12700" y="44450"/>
                </a:lnTo>
                <a:lnTo>
                  <a:pt x="12700" y="38100"/>
                </a:lnTo>
                <a:close/>
              </a:path>
              <a:path w="730250" h="403860" extrusionOk="0">
                <a:moveTo>
                  <a:pt x="679196" y="38100"/>
                </a:moveTo>
                <a:lnTo>
                  <a:pt x="12700" y="38100"/>
                </a:lnTo>
                <a:lnTo>
                  <a:pt x="12700" y="44450"/>
                </a:lnTo>
                <a:lnTo>
                  <a:pt x="679196" y="44450"/>
                </a:lnTo>
                <a:lnTo>
                  <a:pt x="679196" y="38100"/>
                </a:lnTo>
                <a:close/>
              </a:path>
              <a:path w="730250" h="403860" extrusionOk="0">
                <a:moveTo>
                  <a:pt x="721529" y="31750"/>
                </a:moveTo>
                <a:lnTo>
                  <a:pt x="691896" y="31750"/>
                </a:lnTo>
                <a:lnTo>
                  <a:pt x="691896" y="44450"/>
                </a:lnTo>
                <a:lnTo>
                  <a:pt x="721529" y="44450"/>
                </a:lnTo>
                <a:lnTo>
                  <a:pt x="729996" y="38100"/>
                </a:lnTo>
                <a:lnTo>
                  <a:pt x="721529" y="3175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98" name="Google Shape;498;p19"/>
          <p:cNvSpPr txBox="1"/>
          <p:nvPr/>
        </p:nvSpPr>
        <p:spPr>
          <a:xfrm>
            <a:off x="5611090" y="3027111"/>
            <a:ext cx="2248097" cy="805164"/>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102433" rIns="0" bIns="0" anchor="t" anchorCtr="0">
            <a:spAutoFit/>
          </a:bodyPr>
          <a:lstStyle/>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Placebo</a:t>
            </a:r>
          </a:p>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225 mg po QD</a:t>
            </a:r>
          </a:p>
          <a:p>
            <a:pPr marL="243834" marR="206582" indent="-28783" algn="ctr">
              <a:lnSpc>
                <a:spcPct val="95100"/>
              </a:lnSpc>
              <a:buClr>
                <a:srgbClr val="000000"/>
              </a:buClr>
              <a:buSzPts val="1200"/>
            </a:pPr>
            <a:r>
              <a:rPr lang="en-US" sz="1600" b="1">
                <a:solidFill>
                  <a:srgbClr val="FFFFFF"/>
                </a:solidFill>
                <a:latin typeface="Arial"/>
                <a:ea typeface="Arial"/>
                <a:cs typeface="Arial"/>
                <a:sym typeface="Arial"/>
              </a:rPr>
              <a:t>2 years</a:t>
            </a:r>
            <a:endParaRPr sz="1600">
              <a:solidFill>
                <a:srgbClr val="000000"/>
              </a:solidFill>
              <a:latin typeface="Arial"/>
              <a:ea typeface="Arial"/>
              <a:cs typeface="Arial"/>
              <a:sym typeface="Arial"/>
            </a:endParaRPr>
          </a:p>
        </p:txBody>
      </p:sp>
      <p:sp>
        <p:nvSpPr>
          <p:cNvPr id="499" name="Google Shape;499;p19"/>
          <p:cNvSpPr txBox="1"/>
          <p:nvPr/>
        </p:nvSpPr>
        <p:spPr>
          <a:xfrm>
            <a:off x="369824" y="1516484"/>
            <a:ext cx="3522133" cy="3006169"/>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0" tIns="88900" rIns="0" bIns="0" anchor="t" anchorCtr="0">
            <a:noAutofit/>
          </a:bodyPr>
          <a:lstStyle/>
          <a:p>
            <a:pPr marL="6773" algn="ctr">
              <a:lnSpc>
                <a:spcPct val="117083"/>
              </a:lnSpc>
              <a:buClr>
                <a:srgbClr val="000000"/>
              </a:buClr>
              <a:buSzPts val="1200"/>
            </a:pPr>
            <a:endParaRPr lang="en-US" sz="1600" b="1">
              <a:solidFill>
                <a:schemeClr val="bg1"/>
              </a:solidFill>
              <a:latin typeface="Arial"/>
              <a:ea typeface="Arial"/>
              <a:cs typeface="Arial"/>
              <a:sym typeface="Arial"/>
            </a:endParaRPr>
          </a:p>
          <a:p>
            <a:pPr marL="6773" algn="ctr">
              <a:lnSpc>
                <a:spcPct val="117083"/>
              </a:lnSpc>
              <a:buClr>
                <a:srgbClr val="000000"/>
              </a:buClr>
              <a:buSzPts val="1200"/>
            </a:pPr>
            <a:r>
              <a:rPr lang="en-US" sz="1600" b="1">
                <a:solidFill>
                  <a:schemeClr val="bg1"/>
                </a:solidFill>
                <a:latin typeface="Arial"/>
                <a:ea typeface="Arial"/>
                <a:cs typeface="Arial"/>
                <a:sym typeface="Arial"/>
              </a:rPr>
              <a:t>Resected Stage IB (≥4 cm)–IIIB (T3N2)</a:t>
            </a:r>
            <a:endParaRPr sz="1600">
              <a:solidFill>
                <a:schemeClr val="bg1"/>
              </a:solidFill>
              <a:latin typeface="Arial"/>
              <a:ea typeface="Arial"/>
              <a:cs typeface="Arial"/>
              <a:sym typeface="Arial"/>
            </a:endParaRPr>
          </a:p>
          <a:p>
            <a:pPr marL="1693" algn="ctr">
              <a:lnSpc>
                <a:spcPct val="115000"/>
              </a:lnSpc>
              <a:buClr>
                <a:srgbClr val="000000"/>
              </a:buClr>
              <a:buSzPts val="1200"/>
            </a:pPr>
            <a:r>
              <a:rPr lang="en-US" sz="1600" b="1" i="1">
                <a:solidFill>
                  <a:schemeClr val="bg1"/>
                </a:solidFill>
                <a:latin typeface="Arial"/>
                <a:ea typeface="Arial"/>
                <a:cs typeface="Arial"/>
                <a:sym typeface="Arial"/>
              </a:rPr>
              <a:t>ALK</a:t>
            </a:r>
            <a:r>
              <a:rPr lang="en-US" sz="1600" b="1">
                <a:solidFill>
                  <a:schemeClr val="bg1"/>
                </a:solidFill>
                <a:latin typeface="Arial"/>
                <a:ea typeface="Arial"/>
                <a:cs typeface="Arial"/>
                <a:sym typeface="Arial"/>
              </a:rPr>
              <a:t>+ NSCLC</a:t>
            </a:r>
            <a:endParaRPr sz="1333">
              <a:solidFill>
                <a:schemeClr val="bg1"/>
              </a:solidFill>
              <a:latin typeface="Arial"/>
              <a:ea typeface="Arial"/>
              <a:cs typeface="Arial"/>
              <a:sym typeface="Arial"/>
            </a:endParaRPr>
          </a:p>
          <a:p>
            <a:pPr marL="143082">
              <a:spcBef>
                <a:spcPts val="887"/>
              </a:spcBef>
              <a:buClr>
                <a:srgbClr val="000000"/>
              </a:buClr>
              <a:buSzPts val="1000"/>
            </a:pPr>
            <a:r>
              <a:rPr lang="en-US" sz="1333" b="1">
                <a:solidFill>
                  <a:schemeClr val="bg1"/>
                </a:solidFill>
                <a:latin typeface="Arial"/>
                <a:ea typeface="Arial"/>
                <a:cs typeface="Arial"/>
                <a:sym typeface="Arial"/>
              </a:rPr>
              <a:t>Other key eligibility criteria:</a:t>
            </a:r>
            <a:endParaRPr sz="1333">
              <a:solidFill>
                <a:schemeClr val="bg1"/>
              </a:solidFill>
              <a:latin typeface="Arial"/>
              <a:ea typeface="Arial"/>
              <a:cs typeface="Arial"/>
              <a:sym typeface="Arial"/>
            </a:endParaRPr>
          </a:p>
          <a:p>
            <a:pPr marL="446182" indent="-236214">
              <a:spcBef>
                <a:spcPts val="80"/>
              </a:spcBef>
              <a:buClr>
                <a:schemeClr val="bg1"/>
              </a:buClr>
              <a:buSzPts val="800"/>
              <a:buFont typeface="Arial"/>
              <a:buChar char="●"/>
            </a:pPr>
            <a:r>
              <a:rPr lang="en-US" sz="1333">
                <a:solidFill>
                  <a:schemeClr val="bg1"/>
                </a:solidFill>
                <a:latin typeface="Arial"/>
                <a:ea typeface="Arial"/>
                <a:cs typeface="Arial"/>
                <a:sym typeface="Arial"/>
              </a:rPr>
              <a:t>ECOG PS 0/1</a:t>
            </a:r>
            <a:endParaRPr sz="1333">
              <a:solidFill>
                <a:schemeClr val="bg1"/>
              </a:solidFill>
              <a:latin typeface="Arial"/>
              <a:ea typeface="Arial"/>
              <a:cs typeface="Arial"/>
              <a:sym typeface="Arial"/>
            </a:endParaRPr>
          </a:p>
          <a:p>
            <a:pPr marL="446182" indent="-236214">
              <a:spcBef>
                <a:spcPts val="80"/>
              </a:spcBef>
              <a:buClr>
                <a:schemeClr val="bg1"/>
              </a:buClr>
              <a:buSzPts val="800"/>
              <a:buFont typeface="Arial"/>
              <a:buChar char="●"/>
            </a:pPr>
            <a:r>
              <a:rPr lang="en-US" sz="1333">
                <a:solidFill>
                  <a:schemeClr val="bg1"/>
                </a:solidFill>
                <a:latin typeface="Arial"/>
                <a:ea typeface="Arial"/>
                <a:cs typeface="Arial"/>
                <a:sym typeface="Arial"/>
              </a:rPr>
              <a:t>Eligible to receive platinum-based</a:t>
            </a:r>
            <a:endParaRPr sz="1333">
              <a:solidFill>
                <a:schemeClr val="bg1"/>
              </a:solidFill>
              <a:latin typeface="Arial"/>
              <a:ea typeface="Arial"/>
              <a:cs typeface="Arial"/>
              <a:sym typeface="Arial"/>
            </a:endParaRPr>
          </a:p>
          <a:p>
            <a:pPr marL="447875">
              <a:spcBef>
                <a:spcPts val="240"/>
              </a:spcBef>
              <a:buClr>
                <a:schemeClr val="bg1"/>
              </a:buClr>
              <a:buSzPts val="1000"/>
            </a:pPr>
            <a:r>
              <a:rPr lang="en-US" sz="1333">
                <a:solidFill>
                  <a:schemeClr val="bg1"/>
                </a:solidFill>
                <a:latin typeface="Arial"/>
                <a:ea typeface="Arial"/>
                <a:cs typeface="Arial"/>
                <a:sym typeface="Arial"/>
              </a:rPr>
              <a:t>chemotherapy</a:t>
            </a:r>
            <a:endParaRPr sz="1333">
              <a:solidFill>
                <a:schemeClr val="bg1"/>
              </a:solidFill>
              <a:latin typeface="Arial"/>
              <a:ea typeface="Arial"/>
              <a:cs typeface="Arial"/>
              <a:sym typeface="Arial"/>
            </a:endParaRPr>
          </a:p>
          <a:p>
            <a:pPr marL="446182" indent="-236214">
              <a:spcBef>
                <a:spcPts val="240"/>
              </a:spcBef>
              <a:buClr>
                <a:schemeClr val="bg1"/>
              </a:buClr>
              <a:buSzPts val="800"/>
              <a:buFont typeface="Arial"/>
              <a:buChar char="●"/>
            </a:pPr>
            <a:r>
              <a:rPr lang="en-US" sz="1333">
                <a:solidFill>
                  <a:schemeClr val="bg1"/>
                </a:solidFill>
                <a:latin typeface="Arial"/>
                <a:ea typeface="Arial"/>
                <a:cs typeface="Arial"/>
                <a:sym typeface="Arial"/>
              </a:rPr>
              <a:t>Adequate end-organ function</a:t>
            </a:r>
            <a:endParaRPr sz="1333">
              <a:solidFill>
                <a:schemeClr val="bg1"/>
              </a:solidFill>
              <a:latin typeface="Arial"/>
              <a:ea typeface="Arial"/>
              <a:cs typeface="Arial"/>
              <a:sym typeface="Arial"/>
            </a:endParaRPr>
          </a:p>
          <a:p>
            <a:pPr marL="446182" indent="-236214">
              <a:spcBef>
                <a:spcPts val="240"/>
              </a:spcBef>
              <a:buClr>
                <a:schemeClr val="bg1"/>
              </a:buClr>
              <a:buSzPts val="800"/>
              <a:buFont typeface="Arial"/>
              <a:buChar char="●"/>
            </a:pPr>
            <a:r>
              <a:rPr lang="en-US" sz="1333">
                <a:solidFill>
                  <a:schemeClr val="bg1"/>
                </a:solidFill>
                <a:latin typeface="Arial"/>
                <a:ea typeface="Arial"/>
                <a:cs typeface="Arial"/>
                <a:sym typeface="Arial"/>
              </a:rPr>
              <a:t>No prior systemic cancer therapy</a:t>
            </a:r>
            <a:endParaRPr sz="1333">
              <a:solidFill>
                <a:schemeClr val="bg1"/>
              </a:solidFill>
              <a:latin typeface="Arial"/>
              <a:ea typeface="Arial"/>
              <a:cs typeface="Arial"/>
              <a:sym typeface="Arial"/>
            </a:endParaRPr>
          </a:p>
          <a:p>
            <a:pPr marL="143082">
              <a:spcBef>
                <a:spcPts val="880"/>
              </a:spcBef>
              <a:buClr>
                <a:srgbClr val="000000"/>
              </a:buClr>
              <a:buSzPts val="1000"/>
            </a:pPr>
            <a:endParaRPr sz="1333">
              <a:solidFill>
                <a:schemeClr val="bg1"/>
              </a:solidFill>
              <a:latin typeface="Arial"/>
              <a:ea typeface="Arial"/>
              <a:cs typeface="Arial"/>
              <a:sym typeface="Arial"/>
            </a:endParaRPr>
          </a:p>
        </p:txBody>
      </p:sp>
      <p:grpSp>
        <p:nvGrpSpPr>
          <p:cNvPr id="500" name="Google Shape;500;p19"/>
          <p:cNvGrpSpPr/>
          <p:nvPr/>
        </p:nvGrpSpPr>
        <p:grpSpPr>
          <a:xfrm>
            <a:off x="4533911" y="2539260"/>
            <a:ext cx="1004182" cy="1033460"/>
            <a:chOff x="3400432" y="1689100"/>
            <a:chExt cx="753136" cy="775095"/>
          </a:xfrm>
        </p:grpSpPr>
        <p:sp>
          <p:nvSpPr>
            <p:cNvPr id="501" name="Google Shape;501;p19"/>
            <p:cNvSpPr/>
            <p:nvPr/>
          </p:nvSpPr>
          <p:spPr>
            <a:xfrm>
              <a:off x="3610102" y="2140345"/>
              <a:ext cx="543466" cy="323850"/>
            </a:xfrm>
            <a:custGeom>
              <a:avLst/>
              <a:gdLst/>
              <a:ahLst/>
              <a:cxnLst/>
              <a:rect l="l" t="t" r="r" b="b"/>
              <a:pathLst>
                <a:path w="730250" h="323850" extrusionOk="0">
                  <a:moveTo>
                    <a:pt x="679196" y="247523"/>
                  </a:moveTo>
                  <a:lnTo>
                    <a:pt x="679196" y="323723"/>
                  </a:lnTo>
                  <a:lnTo>
                    <a:pt x="721529" y="291973"/>
                  </a:lnTo>
                  <a:lnTo>
                    <a:pt x="691896" y="291973"/>
                  </a:lnTo>
                  <a:lnTo>
                    <a:pt x="691896" y="279273"/>
                  </a:lnTo>
                  <a:lnTo>
                    <a:pt x="721529" y="279273"/>
                  </a:lnTo>
                  <a:lnTo>
                    <a:pt x="679196" y="247523"/>
                  </a:lnTo>
                  <a:close/>
                </a:path>
                <a:path w="730250" h="323850" extrusionOk="0">
                  <a:moveTo>
                    <a:pt x="12700" y="0"/>
                  </a:moveTo>
                  <a:lnTo>
                    <a:pt x="0" y="0"/>
                  </a:lnTo>
                  <a:lnTo>
                    <a:pt x="0" y="289051"/>
                  </a:lnTo>
                  <a:lnTo>
                    <a:pt x="2794" y="291973"/>
                  </a:lnTo>
                  <a:lnTo>
                    <a:pt x="679196" y="291973"/>
                  </a:lnTo>
                  <a:lnTo>
                    <a:pt x="679196" y="285623"/>
                  </a:lnTo>
                  <a:lnTo>
                    <a:pt x="12700" y="285623"/>
                  </a:lnTo>
                  <a:lnTo>
                    <a:pt x="6350" y="279273"/>
                  </a:lnTo>
                  <a:lnTo>
                    <a:pt x="12700" y="279273"/>
                  </a:lnTo>
                  <a:lnTo>
                    <a:pt x="12700" y="0"/>
                  </a:lnTo>
                  <a:close/>
                </a:path>
                <a:path w="730250" h="323850" extrusionOk="0">
                  <a:moveTo>
                    <a:pt x="721529" y="279273"/>
                  </a:moveTo>
                  <a:lnTo>
                    <a:pt x="691896" y="279273"/>
                  </a:lnTo>
                  <a:lnTo>
                    <a:pt x="691896" y="291973"/>
                  </a:lnTo>
                  <a:lnTo>
                    <a:pt x="721529" y="291973"/>
                  </a:lnTo>
                  <a:lnTo>
                    <a:pt x="729996" y="285623"/>
                  </a:lnTo>
                  <a:lnTo>
                    <a:pt x="721529" y="279273"/>
                  </a:lnTo>
                  <a:close/>
                </a:path>
                <a:path w="730250" h="323850" extrusionOk="0">
                  <a:moveTo>
                    <a:pt x="12700" y="279273"/>
                  </a:moveTo>
                  <a:lnTo>
                    <a:pt x="6350" y="279273"/>
                  </a:lnTo>
                  <a:lnTo>
                    <a:pt x="12700" y="285623"/>
                  </a:lnTo>
                  <a:lnTo>
                    <a:pt x="12700" y="279273"/>
                  </a:lnTo>
                  <a:close/>
                </a:path>
                <a:path w="730250" h="323850" extrusionOk="0">
                  <a:moveTo>
                    <a:pt x="679196" y="279273"/>
                  </a:moveTo>
                  <a:lnTo>
                    <a:pt x="12700" y="279273"/>
                  </a:lnTo>
                  <a:lnTo>
                    <a:pt x="12700" y="285623"/>
                  </a:lnTo>
                  <a:lnTo>
                    <a:pt x="679196" y="285623"/>
                  </a:lnTo>
                  <a:lnTo>
                    <a:pt x="679196" y="279273"/>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02" name="Google Shape;502;p19"/>
            <p:cNvSpPr/>
            <p:nvPr/>
          </p:nvSpPr>
          <p:spPr>
            <a:xfrm>
              <a:off x="3400432" y="1689100"/>
              <a:ext cx="439204" cy="440182"/>
            </a:xfrm>
            <a:custGeom>
              <a:avLst/>
              <a:gdLst/>
              <a:ahLst/>
              <a:cxnLst/>
              <a:rect l="l" t="t" r="r" b="b"/>
              <a:pathLst>
                <a:path w="570229" h="571500" extrusionOk="0">
                  <a:moveTo>
                    <a:pt x="284988" y="0"/>
                  </a:moveTo>
                  <a:lnTo>
                    <a:pt x="238771" y="3738"/>
                  </a:lnTo>
                  <a:lnTo>
                    <a:pt x="194925" y="14563"/>
                  </a:lnTo>
                  <a:lnTo>
                    <a:pt x="154037" y="31886"/>
                  </a:lnTo>
                  <a:lnTo>
                    <a:pt x="116695" y="55120"/>
                  </a:lnTo>
                  <a:lnTo>
                    <a:pt x="83486" y="83677"/>
                  </a:lnTo>
                  <a:lnTo>
                    <a:pt x="54998" y="116970"/>
                  </a:lnTo>
                  <a:lnTo>
                    <a:pt x="31817" y="154411"/>
                  </a:lnTo>
                  <a:lnTo>
                    <a:pt x="14532" y="195413"/>
                  </a:lnTo>
                  <a:lnTo>
                    <a:pt x="3731" y="239388"/>
                  </a:lnTo>
                  <a:lnTo>
                    <a:pt x="0" y="285749"/>
                  </a:lnTo>
                  <a:lnTo>
                    <a:pt x="3731" y="332111"/>
                  </a:lnTo>
                  <a:lnTo>
                    <a:pt x="14532" y="376086"/>
                  </a:lnTo>
                  <a:lnTo>
                    <a:pt x="31817" y="417088"/>
                  </a:lnTo>
                  <a:lnTo>
                    <a:pt x="54998" y="454529"/>
                  </a:lnTo>
                  <a:lnTo>
                    <a:pt x="83486" y="487822"/>
                  </a:lnTo>
                  <a:lnTo>
                    <a:pt x="116695" y="516379"/>
                  </a:lnTo>
                  <a:lnTo>
                    <a:pt x="154037" y="539613"/>
                  </a:lnTo>
                  <a:lnTo>
                    <a:pt x="194925" y="556936"/>
                  </a:lnTo>
                  <a:lnTo>
                    <a:pt x="238771" y="567761"/>
                  </a:lnTo>
                  <a:lnTo>
                    <a:pt x="284988" y="571499"/>
                  </a:lnTo>
                  <a:lnTo>
                    <a:pt x="331204" y="567761"/>
                  </a:lnTo>
                  <a:lnTo>
                    <a:pt x="375050" y="556936"/>
                  </a:lnTo>
                  <a:lnTo>
                    <a:pt x="415938" y="539613"/>
                  </a:lnTo>
                  <a:lnTo>
                    <a:pt x="453280" y="516379"/>
                  </a:lnTo>
                  <a:lnTo>
                    <a:pt x="486489" y="487822"/>
                  </a:lnTo>
                  <a:lnTo>
                    <a:pt x="514977" y="454529"/>
                  </a:lnTo>
                  <a:lnTo>
                    <a:pt x="538158" y="417088"/>
                  </a:lnTo>
                  <a:lnTo>
                    <a:pt x="555443" y="376086"/>
                  </a:lnTo>
                  <a:lnTo>
                    <a:pt x="566244" y="332111"/>
                  </a:lnTo>
                  <a:lnTo>
                    <a:pt x="569976" y="285749"/>
                  </a:lnTo>
                  <a:lnTo>
                    <a:pt x="566244" y="239388"/>
                  </a:lnTo>
                  <a:lnTo>
                    <a:pt x="555443" y="195413"/>
                  </a:lnTo>
                  <a:lnTo>
                    <a:pt x="538158" y="154411"/>
                  </a:lnTo>
                  <a:lnTo>
                    <a:pt x="514977" y="116970"/>
                  </a:lnTo>
                  <a:lnTo>
                    <a:pt x="486489" y="83677"/>
                  </a:lnTo>
                  <a:lnTo>
                    <a:pt x="453280" y="55120"/>
                  </a:lnTo>
                  <a:lnTo>
                    <a:pt x="415938" y="31886"/>
                  </a:lnTo>
                  <a:lnTo>
                    <a:pt x="375050" y="14563"/>
                  </a:lnTo>
                  <a:lnTo>
                    <a:pt x="331204" y="3738"/>
                  </a:lnTo>
                  <a:lnTo>
                    <a:pt x="284988" y="0"/>
                  </a:lnTo>
                  <a:close/>
                </a:path>
              </a:pathLst>
            </a:custGeom>
            <a:ln/>
          </p:spPr>
          <p:style>
            <a:lnRef idx="1">
              <a:schemeClr val="dk1"/>
            </a:lnRef>
            <a:fillRef idx="3">
              <a:schemeClr val="dk1"/>
            </a:fillRef>
            <a:effectRef idx="2">
              <a:schemeClr val="dk1"/>
            </a:effectRef>
            <a:fontRef idx="minor">
              <a:schemeClr val="lt1"/>
            </a:fontRef>
          </p:style>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03" name="Google Shape;503;p19"/>
          <p:cNvSpPr txBox="1"/>
          <p:nvPr/>
        </p:nvSpPr>
        <p:spPr>
          <a:xfrm>
            <a:off x="4677824" y="2551302"/>
            <a:ext cx="304800" cy="552767"/>
          </a:xfrm>
          <a:prstGeom prst="rect">
            <a:avLst/>
          </a:prstGeom>
          <a:noFill/>
          <a:ln>
            <a:noFill/>
          </a:ln>
        </p:spPr>
        <p:txBody>
          <a:bodyPr spcFirstLastPara="1" wrap="square" lIns="0" tIns="17767" rIns="0" bIns="0" anchor="t" anchorCtr="0">
            <a:spAutoFit/>
          </a:bodyPr>
          <a:lstStyle/>
          <a:p>
            <a:pPr marL="65192">
              <a:lnSpc>
                <a:spcPct val="105714"/>
              </a:lnSpc>
              <a:buClr>
                <a:srgbClr val="000000"/>
              </a:buClr>
              <a:buSzPts val="1400"/>
            </a:pPr>
            <a:r>
              <a:rPr lang="en-US" sz="1867" b="1">
                <a:solidFill>
                  <a:schemeClr val="bg1"/>
                </a:solidFill>
                <a:latin typeface="Arial"/>
                <a:ea typeface="Arial"/>
                <a:cs typeface="Arial"/>
                <a:sym typeface="Arial"/>
              </a:rPr>
              <a:t>R</a:t>
            </a:r>
            <a:endParaRPr sz="1867">
              <a:solidFill>
                <a:schemeClr val="bg1"/>
              </a:solidFill>
              <a:latin typeface="Arial"/>
              <a:ea typeface="Arial"/>
              <a:cs typeface="Arial"/>
              <a:sym typeface="Arial"/>
            </a:endParaRPr>
          </a:p>
          <a:p>
            <a:pPr marL="16933">
              <a:lnSpc>
                <a:spcPct val="101818"/>
              </a:lnSpc>
              <a:buClr>
                <a:srgbClr val="000000"/>
              </a:buClr>
              <a:buSzPts val="1100"/>
            </a:pPr>
            <a:r>
              <a:rPr lang="en-US" sz="1467" b="1">
                <a:solidFill>
                  <a:schemeClr val="bg1"/>
                </a:solidFill>
                <a:latin typeface="Arial"/>
                <a:ea typeface="Arial"/>
                <a:cs typeface="Arial"/>
                <a:sym typeface="Arial"/>
              </a:rPr>
              <a:t>1:1</a:t>
            </a:r>
            <a:endParaRPr sz="1467">
              <a:solidFill>
                <a:schemeClr val="bg1"/>
              </a:solidFill>
              <a:latin typeface="Arial"/>
              <a:ea typeface="Arial"/>
              <a:cs typeface="Arial"/>
              <a:sym typeface="Arial"/>
            </a:endParaRPr>
          </a:p>
        </p:txBody>
      </p:sp>
      <p:sp>
        <p:nvSpPr>
          <p:cNvPr id="504" name="Google Shape;504;p19"/>
          <p:cNvSpPr txBox="1"/>
          <p:nvPr/>
        </p:nvSpPr>
        <p:spPr>
          <a:xfrm>
            <a:off x="10086847" y="1715622"/>
            <a:ext cx="1461347" cy="2210813"/>
          </a:xfrm>
          <a:prstGeom prst="rect">
            <a:avLst/>
          </a:prstGeom>
          <a:ln>
            <a:headEnd type="none" w="sm" len="sm"/>
            <a:tailEnd type="none" w="sm" len="sm"/>
          </a:ln>
        </p:spPr>
        <p:style>
          <a:lnRef idx="1">
            <a:schemeClr val="accent3"/>
          </a:lnRef>
          <a:fillRef idx="3">
            <a:schemeClr val="accent3"/>
          </a:fillRef>
          <a:effectRef idx="2">
            <a:schemeClr val="accent3"/>
          </a:effectRef>
          <a:fontRef idx="minor">
            <a:schemeClr val="lt1"/>
          </a:fontRef>
        </p:style>
        <p:txBody>
          <a:bodyPr spcFirstLastPara="1" wrap="square" lIns="0" tIns="0" rIns="0" bIns="0" anchor="ctr" anchorCtr="0">
            <a:noAutofit/>
          </a:bodyPr>
          <a:lstStyle/>
          <a:p>
            <a:pPr marL="124457" marR="110911" indent="-843" algn="ctr">
              <a:lnSpc>
                <a:spcPct val="95000"/>
              </a:lnSpc>
              <a:buClr>
                <a:srgbClr val="000000"/>
              </a:buClr>
              <a:buSzPts val="1100"/>
            </a:pPr>
            <a:r>
              <a:rPr lang="en-US" sz="1467" b="1">
                <a:solidFill>
                  <a:schemeClr val="bg1"/>
                </a:solidFill>
                <a:latin typeface="Arial"/>
                <a:ea typeface="Arial"/>
                <a:cs typeface="Arial"/>
                <a:sym typeface="Arial"/>
              </a:rPr>
              <a:t>Further treatments of  investigator’s choice and survival follow-up</a:t>
            </a:r>
            <a:endParaRPr sz="1467" b="1">
              <a:solidFill>
                <a:schemeClr val="bg1"/>
              </a:solidFill>
              <a:latin typeface="Arial"/>
              <a:ea typeface="Arial"/>
              <a:cs typeface="Arial"/>
              <a:sym typeface="Arial"/>
            </a:endParaRPr>
          </a:p>
        </p:txBody>
      </p:sp>
      <p:grpSp>
        <p:nvGrpSpPr>
          <p:cNvPr id="505" name="Google Shape;505;p19"/>
          <p:cNvGrpSpPr/>
          <p:nvPr/>
        </p:nvGrpSpPr>
        <p:grpSpPr>
          <a:xfrm>
            <a:off x="7859188" y="1894505"/>
            <a:ext cx="1809086" cy="1644091"/>
            <a:chOff x="5894389" y="1205534"/>
            <a:chExt cx="1356814" cy="1233068"/>
          </a:xfrm>
        </p:grpSpPr>
        <p:sp>
          <p:nvSpPr>
            <p:cNvPr id="506" name="Google Shape;506;p19"/>
            <p:cNvSpPr/>
            <p:nvPr/>
          </p:nvSpPr>
          <p:spPr>
            <a:xfrm>
              <a:off x="5894389" y="1376172"/>
              <a:ext cx="263713" cy="1062430"/>
            </a:xfrm>
            <a:custGeom>
              <a:avLst/>
              <a:gdLst/>
              <a:ahLst/>
              <a:cxnLst/>
              <a:rect l="l" t="t" r="r" b="b"/>
              <a:pathLst>
                <a:path w="356235" h="1298575" extrusionOk="0">
                  <a:moveTo>
                    <a:pt x="356108" y="1260348"/>
                  </a:moveTo>
                  <a:lnTo>
                    <a:pt x="347637" y="1253998"/>
                  </a:lnTo>
                  <a:lnTo>
                    <a:pt x="305308" y="1222248"/>
                  </a:lnTo>
                  <a:lnTo>
                    <a:pt x="305308" y="1253998"/>
                  </a:lnTo>
                  <a:lnTo>
                    <a:pt x="0" y="1253998"/>
                  </a:lnTo>
                  <a:lnTo>
                    <a:pt x="0" y="1266698"/>
                  </a:lnTo>
                  <a:lnTo>
                    <a:pt x="305308" y="1266698"/>
                  </a:lnTo>
                  <a:lnTo>
                    <a:pt x="305308" y="1298448"/>
                  </a:lnTo>
                  <a:lnTo>
                    <a:pt x="347637" y="1266698"/>
                  </a:lnTo>
                  <a:lnTo>
                    <a:pt x="356108" y="1260348"/>
                  </a:lnTo>
                  <a:close/>
                </a:path>
                <a:path w="356235" h="1298575" extrusionOk="0">
                  <a:moveTo>
                    <a:pt x="356108" y="38100"/>
                  </a:moveTo>
                  <a:lnTo>
                    <a:pt x="347637" y="31750"/>
                  </a:lnTo>
                  <a:lnTo>
                    <a:pt x="305308" y="0"/>
                  </a:lnTo>
                  <a:lnTo>
                    <a:pt x="305308" y="31750"/>
                  </a:lnTo>
                  <a:lnTo>
                    <a:pt x="0" y="31750"/>
                  </a:lnTo>
                  <a:lnTo>
                    <a:pt x="0" y="44450"/>
                  </a:lnTo>
                  <a:lnTo>
                    <a:pt x="305308" y="44450"/>
                  </a:lnTo>
                  <a:lnTo>
                    <a:pt x="305308" y="76200"/>
                  </a:lnTo>
                  <a:lnTo>
                    <a:pt x="347637" y="44450"/>
                  </a:lnTo>
                  <a:lnTo>
                    <a:pt x="356108"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07" name="Google Shape;507;p19"/>
            <p:cNvPicPr preferRelativeResize="0"/>
            <p:nvPr/>
          </p:nvPicPr>
          <p:blipFill rotWithShape="1">
            <a:blip r:embed="rId3">
              <a:alphaModFix/>
            </a:blip>
            <a:srcRect/>
            <a:stretch/>
          </p:blipFill>
          <p:spPr>
            <a:xfrm>
              <a:off x="6091427" y="1205534"/>
              <a:ext cx="1159776" cy="516712"/>
            </a:xfrm>
            <a:prstGeom prst="rect">
              <a:avLst/>
            </a:prstGeom>
            <a:noFill/>
            <a:ln>
              <a:noFill/>
            </a:ln>
          </p:spPr>
        </p:pic>
      </p:grpSp>
      <p:sp>
        <p:nvSpPr>
          <p:cNvPr id="508" name="Google Shape;508;p19"/>
          <p:cNvSpPr txBox="1"/>
          <p:nvPr/>
        </p:nvSpPr>
        <p:spPr>
          <a:xfrm>
            <a:off x="8209279" y="1715622"/>
            <a:ext cx="1385992" cy="910267"/>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wrap="square" lIns="0" tIns="4233"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09" name="Google Shape;509;p19"/>
          <p:cNvSpPr txBox="1"/>
          <p:nvPr/>
        </p:nvSpPr>
        <p:spPr>
          <a:xfrm>
            <a:off x="8209279" y="3027111"/>
            <a:ext cx="1385992" cy="912707"/>
          </a:xfrm>
          <a:prstGeom prst="rect">
            <a:avLst/>
          </a:prstGeom>
          <a:ln/>
        </p:spPr>
        <p:style>
          <a:lnRef idx="1">
            <a:schemeClr val="accent4"/>
          </a:lnRef>
          <a:fillRef idx="3">
            <a:schemeClr val="accent4"/>
          </a:fillRef>
          <a:effectRef idx="2">
            <a:schemeClr val="accent4"/>
          </a:effectRef>
          <a:fontRef idx="minor">
            <a:schemeClr val="lt1"/>
          </a:fontRef>
        </p:style>
        <p:txBody>
          <a:bodyPr spcFirstLastPara="1" wrap="square" lIns="0" tIns="3367" rIns="0" bIns="0" anchor="t" anchorCtr="0">
            <a:noAutofit/>
          </a:bodyPr>
          <a:lstStyle/>
          <a:p>
            <a:pPr>
              <a:buClr>
                <a:srgbClr val="000000"/>
              </a:buClr>
              <a:buSzPts val="1700"/>
            </a:pPr>
            <a:endParaRPr sz="2267">
              <a:solidFill>
                <a:srgbClr val="000000"/>
              </a:solidFill>
              <a:latin typeface="Arial"/>
              <a:ea typeface="Arial"/>
              <a:cs typeface="Arial"/>
              <a:sym typeface="Arial"/>
            </a:endParaRPr>
          </a:p>
          <a:p>
            <a:pPr marL="180335">
              <a:buClr>
                <a:srgbClr val="000000"/>
              </a:buClr>
              <a:buSzPts val="1100"/>
            </a:pPr>
            <a:r>
              <a:rPr lang="en-US" sz="1467" b="1">
                <a:solidFill>
                  <a:srgbClr val="FFFFFF"/>
                </a:solidFill>
                <a:latin typeface="Arial"/>
                <a:ea typeface="Arial"/>
                <a:cs typeface="Arial"/>
                <a:sym typeface="Arial"/>
              </a:rPr>
              <a:t>Recurrence</a:t>
            </a:r>
            <a:endParaRPr sz="1467">
              <a:solidFill>
                <a:srgbClr val="000000"/>
              </a:solidFill>
              <a:latin typeface="Arial"/>
              <a:ea typeface="Arial"/>
              <a:cs typeface="Arial"/>
              <a:sym typeface="Arial"/>
            </a:endParaRPr>
          </a:p>
        </p:txBody>
      </p:sp>
      <p:sp>
        <p:nvSpPr>
          <p:cNvPr id="510" name="Google Shape;510;p19"/>
          <p:cNvSpPr/>
          <p:nvPr/>
        </p:nvSpPr>
        <p:spPr>
          <a:xfrm>
            <a:off x="9595104" y="2122022"/>
            <a:ext cx="494453" cy="1432153"/>
          </a:xfrm>
          <a:custGeom>
            <a:avLst/>
            <a:gdLst/>
            <a:ahLst/>
            <a:cxnLst/>
            <a:rect l="l" t="t" r="r" b="b"/>
            <a:pathLst>
              <a:path w="370840" h="1298575" extrusionOk="0">
                <a:moveTo>
                  <a:pt x="370332" y="1260348"/>
                </a:moveTo>
                <a:lnTo>
                  <a:pt x="361861" y="1253998"/>
                </a:lnTo>
                <a:lnTo>
                  <a:pt x="319532" y="1222248"/>
                </a:lnTo>
                <a:lnTo>
                  <a:pt x="319532" y="1253998"/>
                </a:lnTo>
                <a:lnTo>
                  <a:pt x="0" y="1253998"/>
                </a:lnTo>
                <a:lnTo>
                  <a:pt x="0" y="1266698"/>
                </a:lnTo>
                <a:lnTo>
                  <a:pt x="319532" y="1266698"/>
                </a:lnTo>
                <a:lnTo>
                  <a:pt x="319532" y="1298448"/>
                </a:lnTo>
                <a:lnTo>
                  <a:pt x="361861" y="1266698"/>
                </a:lnTo>
                <a:lnTo>
                  <a:pt x="370332" y="1260348"/>
                </a:lnTo>
                <a:close/>
              </a:path>
              <a:path w="370840" h="1298575" extrusionOk="0">
                <a:moveTo>
                  <a:pt x="370332" y="38100"/>
                </a:moveTo>
                <a:lnTo>
                  <a:pt x="361861" y="31750"/>
                </a:lnTo>
                <a:lnTo>
                  <a:pt x="319532" y="0"/>
                </a:lnTo>
                <a:lnTo>
                  <a:pt x="319532" y="31750"/>
                </a:lnTo>
                <a:lnTo>
                  <a:pt x="0" y="31750"/>
                </a:lnTo>
                <a:lnTo>
                  <a:pt x="0" y="44450"/>
                </a:lnTo>
                <a:lnTo>
                  <a:pt x="319532" y="44450"/>
                </a:lnTo>
                <a:lnTo>
                  <a:pt x="319532" y="76200"/>
                </a:lnTo>
                <a:lnTo>
                  <a:pt x="361861" y="44450"/>
                </a:lnTo>
                <a:lnTo>
                  <a:pt x="370332" y="38100"/>
                </a:lnTo>
                <a:close/>
              </a:path>
            </a:pathLst>
          </a:custGeom>
          <a:solidFill>
            <a:srgbClr val="000000"/>
          </a:solid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11" name="Google Shape;511;p19"/>
          <p:cNvSpPr txBox="1"/>
          <p:nvPr/>
        </p:nvSpPr>
        <p:spPr>
          <a:xfrm>
            <a:off x="4507517" y="3747095"/>
            <a:ext cx="638387" cy="263320"/>
          </a:xfrm>
          <a:prstGeom prst="rect">
            <a:avLst/>
          </a:prstGeom>
          <a:noFill/>
          <a:ln>
            <a:noFill/>
          </a:ln>
        </p:spPr>
        <p:txBody>
          <a:bodyPr spcFirstLastPara="1" wrap="square" lIns="0" tIns="16933" rIns="0" bIns="0" anchor="t" anchorCtr="0">
            <a:spAutoFit/>
          </a:bodyPr>
          <a:lstStyle/>
          <a:p>
            <a:pPr marL="16933">
              <a:buClr>
                <a:srgbClr val="000000"/>
              </a:buClr>
              <a:buSzPts val="1200"/>
            </a:pPr>
            <a:r>
              <a:rPr lang="en-US" sz="1600" b="1">
                <a:solidFill>
                  <a:srgbClr val="000000"/>
                </a:solidFill>
                <a:latin typeface="Arial"/>
                <a:ea typeface="Arial"/>
                <a:cs typeface="Arial"/>
                <a:sym typeface="Arial"/>
              </a:rPr>
              <a:t>N=202</a:t>
            </a:r>
            <a:endParaRPr sz="1600">
              <a:solidFill>
                <a:srgbClr val="000000"/>
              </a:solidFill>
              <a:latin typeface="Arial"/>
              <a:ea typeface="Arial"/>
              <a:cs typeface="Arial"/>
              <a:sym typeface="Arial"/>
            </a:endParaRPr>
          </a:p>
        </p:txBody>
      </p:sp>
      <p:sp>
        <p:nvSpPr>
          <p:cNvPr id="512" name="Google Shape;512;p19"/>
          <p:cNvSpPr txBox="1"/>
          <p:nvPr/>
        </p:nvSpPr>
        <p:spPr>
          <a:xfrm>
            <a:off x="5388525" y="4778941"/>
            <a:ext cx="1603587" cy="263320"/>
          </a:xfrm>
          <a:prstGeom prst="rect">
            <a:avLst/>
          </a:prstGeom>
          <a:noFill/>
          <a:ln>
            <a:noFill/>
          </a:ln>
        </p:spPr>
        <p:txBody>
          <a:bodyPr spcFirstLastPara="1" wrap="square" lIns="0" tIns="16933" rIns="0" bIns="0" anchor="t" anchorCtr="0">
            <a:spAutoFit/>
          </a:bodyPr>
          <a:lstStyle/>
          <a:p>
            <a:pPr marL="16933">
              <a:buClr>
                <a:schemeClr val="bg1"/>
              </a:buClr>
              <a:buSzPts val="1200"/>
            </a:pPr>
            <a:r>
              <a:rPr lang="en-US" sz="1600" b="1">
                <a:solidFill>
                  <a:schemeClr val="bg1"/>
                </a:solidFill>
                <a:latin typeface="Arial"/>
                <a:ea typeface="Arial"/>
                <a:cs typeface="Arial"/>
                <a:sym typeface="Arial"/>
              </a:rPr>
              <a:t>Other endpoints</a:t>
            </a:r>
            <a:endParaRPr sz="1600">
              <a:solidFill>
                <a:schemeClr val="bg1"/>
              </a:solidFill>
              <a:latin typeface="Arial"/>
              <a:ea typeface="Arial"/>
              <a:cs typeface="Arial"/>
              <a:sym typeface="Arial"/>
            </a:endParaRPr>
          </a:p>
        </p:txBody>
      </p:sp>
      <p:sp>
        <p:nvSpPr>
          <p:cNvPr id="513" name="Google Shape;513;p19"/>
          <p:cNvSpPr txBox="1"/>
          <p:nvPr/>
        </p:nvSpPr>
        <p:spPr>
          <a:xfrm>
            <a:off x="5388525" y="5022848"/>
            <a:ext cx="2609427" cy="736940"/>
          </a:xfrm>
          <a:prstGeom prst="rect">
            <a:avLst/>
          </a:prstGeom>
          <a:noFill/>
          <a:ln>
            <a:noFill/>
          </a:ln>
        </p:spPr>
        <p:txBody>
          <a:bodyPr spcFirstLastPara="1" wrap="square" lIns="0" tIns="38933" rIns="0" bIns="0" anchor="t" anchorCtr="0">
            <a:spAutoFit/>
          </a:bodyPr>
          <a:lstStyle/>
          <a:p>
            <a:pPr marL="246374" indent="-229441">
              <a:buClr>
                <a:schemeClr val="bg1"/>
              </a:buClr>
              <a:buSzPts val="1200"/>
              <a:buFont typeface="Arial"/>
              <a:buChar char="•"/>
            </a:pPr>
            <a:r>
              <a:rPr lang="en-US" sz="1400">
                <a:solidFill>
                  <a:schemeClr val="bg1"/>
                </a:solidFill>
                <a:latin typeface="Arial"/>
                <a:ea typeface="Arial"/>
                <a:cs typeface="Arial"/>
                <a:sym typeface="Arial"/>
              </a:rPr>
              <a:t>DFS at 3 and 5 years</a:t>
            </a:r>
            <a:endParaRPr sz="1400">
              <a:solidFill>
                <a:schemeClr val="bg1"/>
              </a:solidFill>
              <a:latin typeface="Arial"/>
              <a:ea typeface="Arial"/>
              <a:cs typeface="Arial"/>
              <a:sym typeface="Arial"/>
            </a:endParaRPr>
          </a:p>
          <a:p>
            <a:pPr marL="246374" indent="-229441">
              <a:spcBef>
                <a:spcPts val="180"/>
              </a:spcBef>
              <a:buClr>
                <a:schemeClr val="bg1"/>
              </a:buClr>
              <a:buSzPts val="1200"/>
              <a:buFont typeface="Arial"/>
              <a:buChar char="•"/>
            </a:pPr>
            <a:r>
              <a:rPr lang="en-US" sz="1400">
                <a:solidFill>
                  <a:schemeClr val="bg1"/>
                </a:solidFill>
                <a:latin typeface="Arial"/>
                <a:ea typeface="Arial"/>
                <a:cs typeface="Arial"/>
                <a:sym typeface="Arial"/>
              </a:rPr>
              <a:t>OS</a:t>
            </a:r>
            <a:endParaRPr sz="1400">
              <a:solidFill>
                <a:schemeClr val="bg1"/>
              </a:solidFill>
              <a:latin typeface="Arial"/>
              <a:ea typeface="Arial"/>
              <a:cs typeface="Arial"/>
              <a:sym typeface="Arial"/>
            </a:endParaRPr>
          </a:p>
          <a:p>
            <a:pPr marL="245527" indent="-228594">
              <a:spcBef>
                <a:spcPts val="160"/>
              </a:spcBef>
              <a:buClr>
                <a:schemeClr val="bg1"/>
              </a:buClr>
              <a:buSzPts val="1200"/>
              <a:buFont typeface="Arial"/>
              <a:buChar char="•"/>
            </a:pPr>
            <a:r>
              <a:rPr lang="en-US" sz="1400">
                <a:solidFill>
                  <a:schemeClr val="bg1"/>
                </a:solidFill>
                <a:latin typeface="Arial"/>
                <a:ea typeface="Arial"/>
                <a:cs typeface="Arial"/>
                <a:sym typeface="Arial"/>
              </a:rPr>
              <a:t>Safety</a:t>
            </a:r>
            <a:endParaRPr sz="1400">
              <a:solidFill>
                <a:schemeClr val="bg1"/>
              </a:solidFill>
              <a:latin typeface="Arial"/>
              <a:ea typeface="Arial"/>
              <a:cs typeface="Arial"/>
              <a:sym typeface="Arial"/>
            </a:endParaRPr>
          </a:p>
        </p:txBody>
      </p:sp>
      <p:sp>
        <p:nvSpPr>
          <p:cNvPr id="514" name="Google Shape;514;p19"/>
          <p:cNvSpPr txBox="1"/>
          <p:nvPr/>
        </p:nvSpPr>
        <p:spPr>
          <a:xfrm>
            <a:off x="4700863" y="4140766"/>
            <a:ext cx="6695271" cy="264162"/>
          </a:xfrm>
          <a:prstGeom prst="rect">
            <a:avLst/>
          </a:prstGeom>
          <a:noFill/>
          <a:ln>
            <a:noFill/>
          </a:ln>
        </p:spPr>
        <p:txBody>
          <a:bodyPr spcFirstLastPara="1" wrap="square" lIns="0" tIns="17767" rIns="0" bIns="0" anchor="t" anchorCtr="0">
            <a:spAutoFit/>
          </a:bodyPr>
          <a:lstStyle/>
          <a:p>
            <a:pPr marL="50799" marR="40639">
              <a:buClr>
                <a:srgbClr val="000000"/>
              </a:buClr>
              <a:buSzPts val="1050"/>
            </a:pPr>
            <a:r>
              <a:rPr lang="en-US" sz="1600">
                <a:solidFill>
                  <a:srgbClr val="404040"/>
                </a:solidFill>
                <a:latin typeface="Arial"/>
                <a:ea typeface="Arial"/>
                <a:cs typeface="Arial"/>
                <a:sym typeface="Arial"/>
              </a:rPr>
              <a:t>Chemotherapy optional and per investigator’s discretion</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128329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50118A-B576-A8FA-7CBC-EAC7BFF18CB2}"/>
              </a:ext>
            </a:extLst>
          </p:cNvPr>
          <p:cNvSpPr>
            <a:spLocks noGrp="1"/>
          </p:cNvSpPr>
          <p:nvPr>
            <p:ph type="title"/>
          </p:nvPr>
        </p:nvSpPr>
        <p:spPr>
          <a:xfrm>
            <a:off x="838200" y="365125"/>
            <a:ext cx="10515600" cy="1325563"/>
          </a:xfrm>
        </p:spPr>
        <p:txBody>
          <a:bodyPr/>
          <a:lstStyle/>
          <a:p>
            <a:r>
              <a:rPr lang="en-US" err="1"/>
              <a:t>Ensartinib</a:t>
            </a:r>
            <a:r>
              <a:rPr lang="en-US"/>
              <a:t>: Other Ongoing Trials</a:t>
            </a:r>
          </a:p>
        </p:txBody>
      </p:sp>
      <p:sp>
        <p:nvSpPr>
          <p:cNvPr id="4" name="Content Placeholder 3">
            <a:extLst>
              <a:ext uri="{FF2B5EF4-FFF2-40B4-BE49-F238E27FC236}">
                <a16:creationId xmlns:a16="http://schemas.microsoft.com/office/drawing/2014/main" id="{9070D3E9-F144-14C8-E2D5-34BEE298AEA3}"/>
              </a:ext>
            </a:extLst>
          </p:cNvPr>
          <p:cNvSpPr>
            <a:spLocks noGrp="1"/>
          </p:cNvSpPr>
          <p:nvPr>
            <p:ph sz="half" idx="1"/>
          </p:nvPr>
        </p:nvSpPr>
        <p:spPr>
          <a:xfrm>
            <a:off x="838200" y="1825625"/>
            <a:ext cx="5458428" cy="4229100"/>
          </a:xfrm>
        </p:spPr>
        <p:txBody>
          <a:bodyPr>
            <a:noAutofit/>
          </a:bodyPr>
          <a:lstStyle/>
          <a:p>
            <a:r>
              <a:rPr lang="en-US" sz="2400"/>
              <a:t>A Phase 2 Study Comparing </a:t>
            </a:r>
            <a:r>
              <a:rPr lang="en-US" sz="2400" err="1"/>
              <a:t>Ensartinib</a:t>
            </a:r>
            <a:r>
              <a:rPr lang="en-US" sz="2400"/>
              <a:t> Versus Platinum-Based Chemotherapy as Adjuvant</a:t>
            </a:r>
            <a:br>
              <a:rPr lang="en-US" sz="2400"/>
            </a:br>
            <a:r>
              <a:rPr lang="en-US" sz="2400"/>
              <a:t>Treatment for Stage II-IIIA</a:t>
            </a:r>
            <a:br>
              <a:rPr lang="en-US" sz="2400"/>
            </a:br>
            <a:r>
              <a:rPr lang="en-US" sz="2400"/>
              <a:t>ALK-Positive Non-Small Cell Lung Cancer (NCT05186506)</a:t>
            </a:r>
          </a:p>
          <a:p>
            <a:r>
              <a:rPr lang="en-US" sz="2400"/>
              <a:t>Adjuvant Therapy of </a:t>
            </a:r>
            <a:r>
              <a:rPr lang="en-US" sz="2400" err="1"/>
              <a:t>Ensartinib</a:t>
            </a:r>
            <a:r>
              <a:rPr lang="en-US" sz="2400"/>
              <a:t> in Patients With Stage IB-IIIA</a:t>
            </a:r>
            <a:br>
              <a:rPr lang="en-US" sz="2400"/>
            </a:br>
            <a:r>
              <a:rPr lang="en-US" sz="2400"/>
              <a:t>ALK-positive Non-Small Cell Lung Cancer: a Prospective, Multi-center, Single-arm Exploratory Study (NCT05241028)</a:t>
            </a:r>
          </a:p>
          <a:p>
            <a:endParaRPr lang="en-US" sz="2400"/>
          </a:p>
          <a:p>
            <a:endParaRPr lang="en-US" sz="2400"/>
          </a:p>
          <a:p>
            <a:endParaRPr lang="en-US" sz="2400"/>
          </a:p>
        </p:txBody>
      </p:sp>
      <p:sp>
        <p:nvSpPr>
          <p:cNvPr id="5" name="Content Placeholder 4">
            <a:extLst>
              <a:ext uri="{FF2B5EF4-FFF2-40B4-BE49-F238E27FC236}">
                <a16:creationId xmlns:a16="http://schemas.microsoft.com/office/drawing/2014/main" id="{FC419379-6792-7CC7-DCCC-2E2BF9BBD1F1}"/>
              </a:ext>
            </a:extLst>
          </p:cNvPr>
          <p:cNvSpPr>
            <a:spLocks noGrp="1"/>
          </p:cNvSpPr>
          <p:nvPr>
            <p:ph sz="half" idx="2"/>
          </p:nvPr>
        </p:nvSpPr>
        <p:spPr>
          <a:xfrm>
            <a:off x="6296628" y="1825625"/>
            <a:ext cx="5057172" cy="4229100"/>
          </a:xfrm>
        </p:spPr>
        <p:txBody>
          <a:bodyPr>
            <a:normAutofit/>
          </a:bodyPr>
          <a:lstStyle/>
          <a:p>
            <a:r>
              <a:rPr lang="en-US" sz="2400"/>
              <a:t>A Study of </a:t>
            </a:r>
            <a:r>
              <a:rPr lang="en-US" sz="2400" err="1"/>
              <a:t>Ensartinib</a:t>
            </a:r>
            <a:r>
              <a:rPr lang="en-US" sz="2400"/>
              <a:t> as Neoadjuvant Therapy for Patients With ALK-Positive </a:t>
            </a:r>
            <a:r>
              <a:rPr lang="en-US" sz="2400" err="1"/>
              <a:t>Resectable</a:t>
            </a:r>
            <a:r>
              <a:rPr lang="en-US" sz="2400"/>
              <a:t> Non-Small Cell Lung Cancer (NCT05380024)</a:t>
            </a:r>
          </a:p>
          <a:p>
            <a:endParaRPr lang="en-US" sz="2400"/>
          </a:p>
        </p:txBody>
      </p:sp>
      <p:sp>
        <p:nvSpPr>
          <p:cNvPr id="2" name="Google Shape;490;p19">
            <a:extLst>
              <a:ext uri="{FF2B5EF4-FFF2-40B4-BE49-F238E27FC236}">
                <a16:creationId xmlns:a16="http://schemas.microsoft.com/office/drawing/2014/main" id="{3A41C624-8455-2A7F-525F-1C1E59C5FD7F}"/>
              </a:ext>
            </a:extLst>
          </p:cNvPr>
          <p:cNvSpPr txBox="1"/>
          <p:nvPr/>
        </p:nvSpPr>
        <p:spPr>
          <a:xfrm>
            <a:off x="1443179" y="6054725"/>
            <a:ext cx="10352400" cy="663578"/>
          </a:xfrm>
          <a:prstGeom prst="rect">
            <a:avLst/>
          </a:prstGeom>
          <a:noFill/>
          <a:ln>
            <a:noFill/>
          </a:ln>
        </p:spPr>
        <p:txBody>
          <a:bodyPr spcFirstLastPara="1" wrap="square" lIns="0" tIns="0" rIns="0" bIns="0" anchor="b" anchorCtr="0">
            <a:noAutofit/>
          </a:bodyPr>
          <a:lstStyle/>
          <a:p>
            <a:pPr marR="44872">
              <a:spcBef>
                <a:spcPts val="127"/>
              </a:spcBef>
              <a:buClr>
                <a:srgbClr val="000000"/>
              </a:buClr>
              <a:buSzPts val="700"/>
            </a:pPr>
            <a:r>
              <a:rPr lang="en-US" sz="1000">
                <a:solidFill>
                  <a:srgbClr val="000000"/>
                </a:solidFill>
                <a:latin typeface="Arial" panose="020B0604020202020204" pitchFamily="34" charset="0"/>
                <a:cs typeface="Arial" panose="020B0604020202020204" pitchFamily="34" charset="0"/>
              </a:rPr>
              <a:t>ALK, anaplastic lymphoma kinase.</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NCT05186506.</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NCT05241028.</a:t>
            </a:r>
            <a:br>
              <a:rPr lang="en-US" sz="1000">
                <a:solidFill>
                  <a:srgbClr val="000000"/>
                </a:solidFill>
                <a:latin typeface="Arial" panose="020B0604020202020204" pitchFamily="34" charset="0"/>
                <a:cs typeface="Arial" panose="020B0604020202020204" pitchFamily="34" charset="0"/>
              </a:rPr>
            </a:br>
            <a:r>
              <a:rPr lang="en-US" sz="1000">
                <a:solidFill>
                  <a:srgbClr val="000000"/>
                </a:solidFill>
                <a:latin typeface="Arial" panose="020B0604020202020204" pitchFamily="34" charset="0"/>
                <a:cs typeface="Arial" panose="020B0604020202020204" pitchFamily="34" charset="0"/>
              </a:rPr>
              <a:t>ClinicalTrials.gov identifier: NCT05380024. </a:t>
            </a:r>
            <a:endParaRPr lang="en-US" sz="1000">
              <a:solidFill>
                <a:srgbClr val="000000"/>
              </a:solidFill>
              <a:latin typeface="Arial"/>
              <a:ea typeface="Arial"/>
              <a:cs typeface="Arial"/>
              <a:sym typeface="Arial"/>
            </a:endParaRPr>
          </a:p>
        </p:txBody>
      </p:sp>
    </p:spTree>
    <p:extLst>
      <p:ext uri="{BB962C8B-B14F-4D97-AF65-F5344CB8AC3E}">
        <p14:creationId xmlns:p14="http://schemas.microsoft.com/office/powerpoint/2010/main" val="1401865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10F5AD-0BCA-8847-9111-EEB347CA7BB9}"/>
              </a:ext>
            </a:extLst>
          </p:cNvPr>
          <p:cNvPicPr>
            <a:picLocks noChangeAspect="1"/>
          </p:cNvPicPr>
          <p:nvPr/>
        </p:nvPicPr>
        <p:blipFill rotWithShape="1">
          <a:blip r:embed="rId5"/>
          <a:srcRect l="2852" t="3922" r="3136"/>
          <a:stretch/>
        </p:blipFill>
        <p:spPr>
          <a:xfrm>
            <a:off x="1161812" y="1413797"/>
            <a:ext cx="4741277" cy="4503466"/>
          </a:xfrm>
          <a:prstGeom prst="rect">
            <a:avLst/>
          </a:prstGeom>
        </p:spPr>
      </p:pic>
      <p:sp>
        <p:nvSpPr>
          <p:cNvPr id="14343" name="Text Placeholder 2">
            <a:extLst>
              <a:ext uri="{FF2B5EF4-FFF2-40B4-BE49-F238E27FC236}">
                <a16:creationId xmlns:a16="http://schemas.microsoft.com/office/drawing/2014/main" id="{890F2EC8-FF3F-E0C7-E678-4132A74D7EEE}"/>
              </a:ext>
            </a:extLst>
          </p:cNvPr>
          <p:cNvSpPr>
            <a:spLocks noChangeArrowheads="1"/>
          </p:cNvSpPr>
          <p:nvPr>
            <p:custDataLst>
              <p:tags r:id="rId1"/>
            </p:custDataLst>
          </p:nvPr>
        </p:nvSpPr>
        <p:spPr bwMode="auto">
          <a:xfrm>
            <a:off x="1524000" y="5780088"/>
            <a:ext cx="9144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100">
              <a:latin typeface="Helvetica" panose="020B0604020202020204" pitchFamily="34" charset="0"/>
            </a:endParaRPr>
          </a:p>
        </p:txBody>
      </p:sp>
      <p:sp>
        <p:nvSpPr>
          <p:cNvPr id="14344" name="TextBox 11">
            <a:extLst>
              <a:ext uri="{FF2B5EF4-FFF2-40B4-BE49-F238E27FC236}">
                <a16:creationId xmlns:a16="http://schemas.microsoft.com/office/drawing/2014/main" id="{0A9FFD72-788D-5493-BD64-C7FD399A56A5}"/>
              </a:ext>
            </a:extLst>
          </p:cNvPr>
          <p:cNvSpPr>
            <a:spLocks noChangeArrowheads="1"/>
          </p:cNvSpPr>
          <p:nvPr>
            <p:custDataLst>
              <p:tags r:id="rId2"/>
            </p:custDataLst>
          </p:nvPr>
        </p:nvSpPr>
        <p:spPr bwMode="auto">
          <a:xfrm>
            <a:off x="1524000" y="5916613"/>
            <a:ext cx="914400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100" b="1">
              <a:latin typeface="Helvetica" panose="020B0604020202020204" pitchFamily="34" charset="0"/>
            </a:endParaRPr>
          </a:p>
        </p:txBody>
      </p:sp>
      <p:sp>
        <p:nvSpPr>
          <p:cNvPr id="2" name="TextBox 1">
            <a:extLst>
              <a:ext uri="{FF2B5EF4-FFF2-40B4-BE49-F238E27FC236}">
                <a16:creationId xmlns:a16="http://schemas.microsoft.com/office/drawing/2014/main" id="{38A0357F-F114-1938-FC09-25E2C344295C}"/>
              </a:ext>
            </a:extLst>
          </p:cNvPr>
          <p:cNvSpPr txBox="1"/>
          <p:nvPr/>
        </p:nvSpPr>
        <p:spPr>
          <a:xfrm>
            <a:off x="3837572" y="4712142"/>
            <a:ext cx="907485" cy="548629"/>
          </a:xfrm>
          <a:prstGeom prst="roundRect">
            <a:avLst/>
          </a:prstGeom>
          <a:noFill/>
          <a:ln w="38100">
            <a:solidFill>
              <a:schemeClr val="accent3"/>
            </a:solidFill>
          </a:ln>
        </p:spPr>
        <p:txBody>
          <a:bodyPr wrap="square" rtlCol="0">
            <a:spAutoFit/>
          </a:bodyPr>
          <a:lstStyle/>
          <a:p>
            <a:endParaRPr lang="en-US">
              <a:ln>
                <a:solidFill>
                  <a:schemeClr val="accent3"/>
                </a:solidFill>
              </a:ln>
            </a:endParaRPr>
          </a:p>
        </p:txBody>
      </p:sp>
      <p:sp>
        <p:nvSpPr>
          <p:cNvPr id="3" name="TextBox 2">
            <a:extLst>
              <a:ext uri="{FF2B5EF4-FFF2-40B4-BE49-F238E27FC236}">
                <a16:creationId xmlns:a16="http://schemas.microsoft.com/office/drawing/2014/main" id="{921A0B5C-AE6A-D50D-07AF-DB3A974F9526}"/>
              </a:ext>
            </a:extLst>
          </p:cNvPr>
          <p:cNvSpPr txBox="1"/>
          <p:nvPr/>
        </p:nvSpPr>
        <p:spPr>
          <a:xfrm>
            <a:off x="6944811" y="2443225"/>
            <a:ext cx="3466074" cy="1988483"/>
          </a:xfrm>
          <a:prstGeom prst="rect">
            <a:avLst/>
          </a:prstGeom>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b="1">
                <a:latin typeface="Arial" panose="020B0604020202020204" pitchFamily="34" charset="0"/>
                <a:cs typeface="Arial" panose="020B0604020202020204" pitchFamily="34" charset="0"/>
              </a:rPr>
              <a:t>Enrolled 166 of the </a:t>
            </a:r>
          </a:p>
          <a:p>
            <a:pPr algn="ctr"/>
            <a:r>
              <a:rPr lang="en-US" sz="2400" b="1">
                <a:latin typeface="Arial" panose="020B0604020202020204" pitchFamily="34" charset="0"/>
                <a:cs typeface="Arial" panose="020B0604020202020204" pitchFamily="34" charset="0"/>
              </a:rPr>
              <a:t>planned 160 – now</a:t>
            </a:r>
          </a:p>
          <a:p>
            <a:pPr algn="ctr"/>
            <a:r>
              <a:rPr lang="en-US" sz="2400" b="1">
                <a:latin typeface="Arial" panose="020B0604020202020204" pitchFamily="34" charset="0"/>
                <a:cs typeface="Arial" panose="020B0604020202020204" pitchFamily="34" charset="0"/>
              </a:rPr>
              <a:t>closed to accrual</a:t>
            </a:r>
          </a:p>
          <a:p>
            <a:pPr algn="ctr"/>
            <a:r>
              <a:rPr lang="en-US" sz="2400" b="1">
                <a:latin typeface="Arial" panose="020B0604020202020204" pitchFamily="34" charset="0"/>
                <a:cs typeface="Arial" panose="020B0604020202020204" pitchFamily="34" charset="0"/>
              </a:rPr>
              <a:t>1</a:t>
            </a:r>
            <a:r>
              <a:rPr lang="en-US" sz="2400" b="1" baseline="30000">
                <a:latin typeface="Arial" panose="020B0604020202020204" pitchFamily="34" charset="0"/>
                <a:cs typeface="Arial" panose="020B0604020202020204" pitchFamily="34" charset="0"/>
              </a:rPr>
              <a:t>0</a:t>
            </a:r>
            <a:r>
              <a:rPr lang="en-US" sz="2400" b="1">
                <a:latin typeface="Arial" panose="020B0604020202020204" pitchFamily="34" charset="0"/>
                <a:cs typeface="Arial" panose="020B0604020202020204" pitchFamily="34" charset="0"/>
              </a:rPr>
              <a:t> endpoint changed</a:t>
            </a:r>
          </a:p>
          <a:p>
            <a:pPr algn="ctr"/>
            <a:r>
              <a:rPr lang="en-US" sz="2400" b="1">
                <a:latin typeface="Arial" panose="020B0604020202020204" pitchFamily="34" charset="0"/>
                <a:cs typeface="Arial" panose="020B0604020202020204" pitchFamily="34" charset="0"/>
              </a:rPr>
              <a:t>from OS to DFS</a:t>
            </a:r>
          </a:p>
        </p:txBody>
      </p:sp>
      <p:cxnSp>
        <p:nvCxnSpPr>
          <p:cNvPr id="5" name="Straight Arrow Connector 4">
            <a:extLst>
              <a:ext uri="{FF2B5EF4-FFF2-40B4-BE49-F238E27FC236}">
                <a16:creationId xmlns:a16="http://schemas.microsoft.com/office/drawing/2014/main" id="{36FC2018-1C61-62CD-E8F3-60FA9E7242EA}"/>
              </a:ext>
            </a:extLst>
          </p:cNvPr>
          <p:cNvCxnSpPr>
            <a:cxnSpLocks/>
          </p:cNvCxnSpPr>
          <p:nvPr/>
        </p:nvCxnSpPr>
        <p:spPr>
          <a:xfrm flipH="1">
            <a:off x="4861367" y="3553428"/>
            <a:ext cx="2083444" cy="134311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B76273B-BB03-C525-0D8B-023A10A88F4C}"/>
              </a:ext>
            </a:extLst>
          </p:cNvPr>
          <p:cNvSpPr>
            <a:spLocks noGrp="1"/>
          </p:cNvSpPr>
          <p:nvPr>
            <p:ph type="title"/>
          </p:nvPr>
        </p:nvSpPr>
        <p:spPr>
          <a:xfrm>
            <a:off x="838200" y="158684"/>
            <a:ext cx="10515600" cy="1325563"/>
          </a:xfrm>
        </p:spPr>
        <p:txBody>
          <a:bodyPr>
            <a:normAutofit fontScale="90000"/>
          </a:bodyPr>
          <a:lstStyle/>
          <a:p>
            <a:r>
              <a:rPr lang="en-US"/>
              <a:t>ALCHEMIST Trials: A Golden Opportunity to Transform Outcomes in Early-Stage Non-Small Cell Lung Cancer </a:t>
            </a:r>
          </a:p>
        </p:txBody>
      </p:sp>
      <p:sp>
        <p:nvSpPr>
          <p:cNvPr id="9" name="Footer Placeholder 8">
            <a:extLst>
              <a:ext uri="{FF2B5EF4-FFF2-40B4-BE49-F238E27FC236}">
                <a16:creationId xmlns:a16="http://schemas.microsoft.com/office/drawing/2014/main" id="{9EE1FFFA-3403-E1CB-4751-9A8D9ADD4551}"/>
              </a:ext>
            </a:extLst>
          </p:cNvPr>
          <p:cNvSpPr>
            <a:spLocks noGrp="1"/>
          </p:cNvSpPr>
          <p:nvPr>
            <p:ph type="ftr" sz="quarter" idx="10"/>
          </p:nvPr>
        </p:nvSpPr>
        <p:spPr/>
        <p:txBody>
          <a:body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000">
                <a:solidFill>
                  <a:srgbClr val="000000"/>
                </a:solidFill>
                <a:latin typeface="Arial" panose="020B0604020202020204" pitchFamily="34" charset="0"/>
                <a:cs typeface="Arial" panose="020B0604020202020204" pitchFamily="34" charset="0"/>
              </a:rPr>
              <a:t>ALK, anaplastic lymphoma kinase;</a:t>
            </a:r>
            <a:r>
              <a:rPr lang="en-US" sz="1000">
                <a:solidFill>
                  <a:srgbClr val="000000"/>
                </a:solidFill>
                <a:cs typeface="Arial" panose="020B0604020202020204" pitchFamily="34" charset="0"/>
              </a:rPr>
              <a:t> CCG, Center for Cancer Genomics;</a:t>
            </a:r>
            <a:r>
              <a:rPr lang="en-US" sz="1000">
                <a:solidFill>
                  <a:srgbClr val="000000"/>
                </a:solidFill>
                <a:latin typeface="Arial" panose="020B0604020202020204" pitchFamily="34" charset="0"/>
                <a:cs typeface="Arial" panose="020B0604020202020204" pitchFamily="34" charset="0"/>
              </a:rPr>
              <a:t> </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DFS, disease-free survival; EGFR, epidermal growth factor receptor; FFP, fresh frozen plasma; FFPE, formalin-fixed, paraffin-embedded; NCI, National Cancer Institute;  NSCLC, non-small cell lung cancer; OS, overall survival.</a:t>
            </a:r>
          </a:p>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Govindan R, et al. </a:t>
            </a:r>
            <a:r>
              <a:rPr lang="en-US" altLang="en-US" sz="1000" i="1">
                <a:ln w="9525" cap="flat" cmpd="sng" algn="ctr">
                  <a:noFill/>
                  <a:prstDash val="solid"/>
                  <a:round/>
                  <a:headEnd type="none" w="med" len="med"/>
                  <a:tailEnd type="none" w="med" len="med"/>
                </a:ln>
                <a:solidFill>
                  <a:srgbClr val="000000"/>
                </a:solidFill>
                <a:cs typeface="Arial" panose="020B0604020202020204" pitchFamily="34" charset="0"/>
                <a:sym typeface="Wingdings"/>
              </a:rPr>
              <a:t>Clin Cancer Res</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2015;21(24):5439-5444.</a:t>
            </a:r>
          </a:p>
        </p:txBody>
      </p:sp>
    </p:spTree>
    <p:extLst>
      <p:ext uri="{BB962C8B-B14F-4D97-AF65-F5344CB8AC3E}">
        <p14:creationId xmlns:p14="http://schemas.microsoft.com/office/powerpoint/2010/main" val="335527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Learning Objectives</a:t>
            </a:r>
          </a:p>
        </p:txBody>
      </p:sp>
      <p:sp>
        <p:nvSpPr>
          <p:cNvPr id="82946" name="Content Placeholder 2"/>
          <p:cNvSpPr>
            <a:spLocks noGrp="1"/>
          </p:cNvSpPr>
          <p:nvPr>
            <p:ph idx="1"/>
          </p:nvPr>
        </p:nvSpPr>
        <p:spPr>
          <a:xfrm>
            <a:off x="838200" y="1825625"/>
            <a:ext cx="10515600" cy="4062557"/>
          </a:xfrm>
        </p:spPr>
        <p:txBody>
          <a:bodyPr>
            <a:normAutofit fontScale="85000" lnSpcReduction="20000"/>
          </a:bodyPr>
          <a:lstStyle/>
          <a:p>
            <a:pPr marL="0" indent="0">
              <a:lnSpc>
                <a:spcPct val="110000"/>
              </a:lnSpc>
              <a:buNone/>
            </a:pPr>
            <a:r>
              <a:rPr lang="en-US" altLang="en-US" b="1"/>
              <a:t>Upon completion of this activity, participants should be better able to:</a:t>
            </a:r>
            <a:endParaRPr lang="en-US" altLang="en-US"/>
          </a:p>
          <a:p>
            <a:pPr marL="514350" lvl="0" indent="-514350">
              <a:lnSpc>
                <a:spcPct val="110000"/>
              </a:lnSpc>
              <a:buFont typeface="+mj-lt"/>
              <a:buAutoNum type="arabicPeriod"/>
            </a:pPr>
            <a:r>
              <a:rPr lang="en-US"/>
              <a:t>Identify ALK-positive patients with early-stage NSCLC at high risk for recurrence post resection across the interprofessional care team</a:t>
            </a:r>
          </a:p>
          <a:p>
            <a:pPr marL="514350" lvl="0" indent="-514350">
              <a:lnSpc>
                <a:spcPct val="110000"/>
              </a:lnSpc>
              <a:buFont typeface="+mj-lt"/>
              <a:buAutoNum type="arabicPeriod"/>
            </a:pPr>
            <a:r>
              <a:rPr lang="en-US"/>
              <a:t>Incorporate therapeutic strategies for biomarker driven treatment of early-stage patients with ALK-positive NSCLC post resection </a:t>
            </a:r>
          </a:p>
          <a:p>
            <a:pPr marL="514350" lvl="0" indent="-514350">
              <a:lnSpc>
                <a:spcPct val="110000"/>
              </a:lnSpc>
              <a:buFont typeface="+mj-lt"/>
              <a:buAutoNum type="arabicPeriod"/>
            </a:pPr>
            <a:r>
              <a:rPr lang="en-US"/>
              <a:t>Develop clinical practice skills and team-based strategies to adopt use of targeted therapies in the adjuvant setting in patients with early-stage NSCLC</a:t>
            </a:r>
          </a:p>
          <a:p>
            <a:pPr marL="514350" lvl="0" indent="-514350">
              <a:lnSpc>
                <a:spcPct val="110000"/>
              </a:lnSpc>
              <a:buFont typeface="+mj-lt"/>
              <a:buAutoNum type="arabicPeriod"/>
            </a:pPr>
            <a:r>
              <a:rPr lang="en-US"/>
              <a:t>Recognize the clinical value of oncology-relevant endpoints beyond overall survival in patients with early-stage NSCLC post resection</a:t>
            </a:r>
          </a:p>
          <a:p>
            <a:pPr lvl="0">
              <a:lnSpc>
                <a:spcPct val="110000"/>
              </a:lnSpc>
            </a:pPr>
            <a:endParaRPr lang="en-US"/>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grpSp>
        <p:nvGrpSpPr>
          <p:cNvPr id="827" name="Google Shape;827;g27373e4ba3c_5_616"/>
          <p:cNvGrpSpPr/>
          <p:nvPr/>
        </p:nvGrpSpPr>
        <p:grpSpPr>
          <a:xfrm>
            <a:off x="6144644" y="2042116"/>
            <a:ext cx="5468169" cy="1933973"/>
            <a:chOff x="4892323" y="2004845"/>
            <a:chExt cx="3078000" cy="992188"/>
          </a:xfrm>
        </p:grpSpPr>
        <p:sp>
          <p:nvSpPr>
            <p:cNvPr id="828" name="Google Shape;828;g27373e4ba3c_5_616"/>
            <p:cNvSpPr/>
            <p:nvPr/>
          </p:nvSpPr>
          <p:spPr>
            <a:xfrm>
              <a:off x="4892323" y="2004845"/>
              <a:ext cx="3078000" cy="444600"/>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spcFirstLastPara="1" wrap="square" lIns="91433" tIns="45700" rIns="91433" bIns="45700" anchor="ctr" anchorCtr="0">
              <a:noAutofit/>
            </a:bodyPr>
            <a:lstStyle/>
            <a:p>
              <a:pPr algn="ctr">
                <a:buClr>
                  <a:srgbClr val="000000"/>
                </a:buClr>
                <a:buSzPts val="1400"/>
              </a:pPr>
              <a:r>
                <a:rPr lang="en-US" b="1" err="1">
                  <a:solidFill>
                    <a:schemeClr val="lt1"/>
                  </a:solidFill>
                  <a:latin typeface="Arial" panose="020B0604020202020204" pitchFamily="34" charset="0"/>
                  <a:cs typeface="Arial" panose="020B0604020202020204" pitchFamily="34" charset="0"/>
                </a:rPr>
                <a:t>Alectinib</a:t>
              </a:r>
              <a:r>
                <a:rPr lang="en-US" b="1">
                  <a:solidFill>
                    <a:schemeClr val="lt1"/>
                  </a:solidFill>
                  <a:latin typeface="Arial" panose="020B0604020202020204" pitchFamily="34" charset="0"/>
                  <a:cs typeface="Arial" panose="020B0604020202020204" pitchFamily="34" charset="0"/>
                </a:rPr>
                <a:t> 600 mg PO BID</a:t>
              </a:r>
              <a:endParaRPr b="1">
                <a:solidFill>
                  <a:schemeClr val="lt1"/>
                </a:solidFill>
                <a:latin typeface="Arial" panose="020B0604020202020204" pitchFamily="34" charset="0"/>
                <a:cs typeface="Arial" panose="020B0604020202020204" pitchFamily="34" charset="0"/>
              </a:endParaRPr>
            </a:p>
            <a:p>
              <a:pPr algn="ctr">
                <a:buClr>
                  <a:srgbClr val="000000"/>
                </a:buClr>
                <a:buSzPts val="1200"/>
              </a:pPr>
              <a:r>
                <a:rPr lang="en-US">
                  <a:solidFill>
                    <a:schemeClr val="lt1"/>
                  </a:solidFill>
                  <a:latin typeface="Arial" panose="020B0604020202020204" pitchFamily="34" charset="0"/>
                  <a:cs typeface="Arial" panose="020B0604020202020204" pitchFamily="34" charset="0"/>
                </a:rPr>
                <a:t>3 years</a:t>
              </a:r>
              <a:endParaRPr>
                <a:solidFill>
                  <a:schemeClr val="lt1"/>
                </a:solidFill>
                <a:latin typeface="Arial" panose="020B0604020202020204" pitchFamily="34" charset="0"/>
                <a:cs typeface="Arial" panose="020B0604020202020204" pitchFamily="34" charset="0"/>
              </a:endParaRPr>
            </a:p>
          </p:txBody>
        </p:sp>
        <p:sp>
          <p:nvSpPr>
            <p:cNvPr id="829" name="Google Shape;829;g27373e4ba3c_5_616"/>
            <p:cNvSpPr/>
            <p:nvPr/>
          </p:nvSpPr>
          <p:spPr>
            <a:xfrm>
              <a:off x="4892323" y="2552433"/>
              <a:ext cx="3078000" cy="444600"/>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spcFirstLastPara="1" wrap="square" lIns="91433" tIns="45700" rIns="91433" bIns="45700" anchor="ctr" anchorCtr="0">
              <a:noAutofit/>
            </a:bodyPr>
            <a:lstStyle/>
            <a:p>
              <a:pPr algn="ctr">
                <a:buClr>
                  <a:srgbClr val="000000"/>
                </a:buClr>
                <a:buSzPts val="1400"/>
              </a:pPr>
              <a:r>
                <a:rPr lang="en-US" b="1">
                  <a:solidFill>
                    <a:schemeClr val="bg1"/>
                  </a:solidFill>
                  <a:latin typeface="Arial" panose="020B0604020202020204" pitchFamily="34" charset="0"/>
                  <a:cs typeface="Arial" panose="020B0604020202020204" pitchFamily="34" charset="0"/>
                </a:rPr>
                <a:t>Durvalumab 1500 mg IV Q4W </a:t>
              </a:r>
              <a:endParaRPr b="1">
                <a:solidFill>
                  <a:schemeClr val="bg1"/>
                </a:solidFill>
                <a:latin typeface="Arial" panose="020B0604020202020204" pitchFamily="34" charset="0"/>
                <a:cs typeface="Arial" panose="020B0604020202020204" pitchFamily="34" charset="0"/>
              </a:endParaRPr>
            </a:p>
            <a:p>
              <a:pPr algn="ctr">
                <a:buClr>
                  <a:srgbClr val="000000"/>
                </a:buClr>
                <a:buSzPts val="1200"/>
              </a:pPr>
              <a:r>
                <a:rPr lang="en-US">
                  <a:solidFill>
                    <a:schemeClr val="bg1"/>
                  </a:solidFill>
                  <a:latin typeface="Arial" panose="020B0604020202020204" pitchFamily="34" charset="0"/>
                  <a:cs typeface="Arial" panose="020B0604020202020204" pitchFamily="34" charset="0"/>
                </a:rPr>
                <a:t>1 year</a:t>
              </a:r>
              <a:endParaRPr>
                <a:solidFill>
                  <a:schemeClr val="bg1"/>
                </a:solidFill>
                <a:latin typeface="Arial" panose="020B0604020202020204" pitchFamily="34" charset="0"/>
                <a:cs typeface="Arial" panose="020B0604020202020204" pitchFamily="34" charset="0"/>
              </a:endParaRPr>
            </a:p>
          </p:txBody>
        </p:sp>
      </p:grpSp>
      <p:sp>
        <p:nvSpPr>
          <p:cNvPr id="830" name="Google Shape;830;g27373e4ba3c_5_616"/>
          <p:cNvSpPr/>
          <p:nvPr/>
        </p:nvSpPr>
        <p:spPr>
          <a:xfrm>
            <a:off x="4761345" y="2666732"/>
            <a:ext cx="756800" cy="742000"/>
          </a:xfrm>
          <a:prstGeom prst="ellipse">
            <a:avLst/>
          </a:prstGeom>
          <a:ln>
            <a:headEnd type="none" w="sm" len="sm"/>
            <a:tailEnd type="none" w="sm" len="sm"/>
          </a:ln>
        </p:spPr>
        <p:style>
          <a:lnRef idx="1">
            <a:schemeClr val="dk1"/>
          </a:lnRef>
          <a:fillRef idx="3">
            <a:schemeClr val="dk1"/>
          </a:fillRef>
          <a:effectRef idx="2">
            <a:schemeClr val="dk1"/>
          </a:effectRef>
          <a:fontRef idx="minor">
            <a:schemeClr val="lt1"/>
          </a:fontRef>
        </p:style>
        <p:txBody>
          <a:bodyPr spcFirstLastPara="1" wrap="square" lIns="68567" tIns="34267" rIns="68567" bIns="34267" anchor="ctr" anchorCtr="0">
            <a:noAutofit/>
          </a:bodyPr>
          <a:lstStyle/>
          <a:p>
            <a:pPr algn="ctr">
              <a:lnSpc>
                <a:spcPct val="80000"/>
              </a:lnSpc>
              <a:buClr>
                <a:srgbClr val="000000"/>
              </a:buClr>
              <a:buSzPts val="700"/>
            </a:pPr>
            <a:r>
              <a:rPr lang="en-US" sz="1600" b="1">
                <a:solidFill>
                  <a:schemeClr val="bg1"/>
                </a:solidFill>
                <a:latin typeface="Arial" panose="020B0604020202020204" pitchFamily="34" charset="0"/>
                <a:cs typeface="Arial" panose="020B0604020202020204" pitchFamily="34" charset="0"/>
              </a:rPr>
              <a:t>R</a:t>
            </a:r>
            <a:br>
              <a:rPr lang="en-US" sz="1600" b="1">
                <a:solidFill>
                  <a:schemeClr val="bg1"/>
                </a:solidFill>
                <a:latin typeface="Arial" panose="020B0604020202020204" pitchFamily="34" charset="0"/>
                <a:cs typeface="Arial" panose="020B0604020202020204" pitchFamily="34" charset="0"/>
              </a:rPr>
            </a:br>
            <a:r>
              <a:rPr lang="en-US" sz="1600" b="1">
                <a:solidFill>
                  <a:schemeClr val="bg1"/>
                </a:solidFill>
                <a:latin typeface="Arial" panose="020B0604020202020204" pitchFamily="34" charset="0"/>
                <a:cs typeface="Arial" panose="020B0604020202020204" pitchFamily="34" charset="0"/>
              </a:rPr>
              <a:t>1:1</a:t>
            </a:r>
            <a:endParaRPr sz="3200" b="1">
              <a:solidFill>
                <a:schemeClr val="bg1"/>
              </a:solidFill>
              <a:latin typeface="Arial" panose="020B0604020202020204" pitchFamily="34" charset="0"/>
              <a:cs typeface="Arial" panose="020B0604020202020204" pitchFamily="34" charset="0"/>
            </a:endParaRPr>
          </a:p>
        </p:txBody>
      </p:sp>
      <p:cxnSp>
        <p:nvCxnSpPr>
          <p:cNvPr id="831" name="Google Shape;831;g27373e4ba3c_5_616"/>
          <p:cNvCxnSpPr/>
          <p:nvPr/>
        </p:nvCxnSpPr>
        <p:spPr>
          <a:xfrm>
            <a:off x="4312053" y="3034500"/>
            <a:ext cx="457200" cy="0"/>
          </a:xfrm>
          <a:prstGeom prst="straightConnector1">
            <a:avLst/>
          </a:prstGeom>
          <a:noFill/>
          <a:ln w="19050" cap="flat" cmpd="sng">
            <a:solidFill>
              <a:srgbClr val="000000"/>
            </a:solidFill>
            <a:prstDash val="solid"/>
            <a:round/>
            <a:headEnd type="none" w="sm" len="sm"/>
            <a:tailEnd type="triangle" w="med" len="med"/>
          </a:ln>
        </p:spPr>
      </p:cxnSp>
      <p:sp>
        <p:nvSpPr>
          <p:cNvPr id="832" name="Google Shape;832;g27373e4ba3c_5_616"/>
          <p:cNvSpPr/>
          <p:nvPr/>
        </p:nvSpPr>
        <p:spPr>
          <a:xfrm>
            <a:off x="459741" y="2014276"/>
            <a:ext cx="3857600" cy="1961813"/>
          </a:xfrm>
          <a:prstGeom prst="rect">
            <a:avLst/>
          </a:prstGeom>
          <a:ln>
            <a:headEnd type="none" w="sm" len="sm"/>
            <a:tailEnd type="none" w="sm" len="s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pPr marL="353481" indent="-285750">
              <a:lnSpc>
                <a:spcPct val="90000"/>
              </a:lnSpc>
              <a:spcBef>
                <a:spcPts val="400"/>
              </a:spcBef>
              <a:buSzPts val="1000"/>
              <a:buFont typeface="Arial" panose="020B0604020202020204" pitchFamily="34" charset="0"/>
              <a:buChar char="•"/>
            </a:pPr>
            <a:r>
              <a:rPr lang="en-US" b="1">
                <a:solidFill>
                  <a:schemeClr val="bg1"/>
                </a:solidFill>
                <a:latin typeface="Arial" panose="020B0604020202020204" pitchFamily="34" charset="0"/>
                <a:cs typeface="Arial" panose="020B0604020202020204" pitchFamily="34" charset="0"/>
              </a:rPr>
              <a:t>Locally advanced, unresectable,</a:t>
            </a:r>
            <a:br>
              <a:rPr lang="en-US" b="1">
                <a:solidFill>
                  <a:schemeClr val="bg1"/>
                </a:solidFill>
                <a:latin typeface="Arial" panose="020B0604020202020204" pitchFamily="34" charset="0"/>
                <a:cs typeface="Arial" panose="020B0604020202020204" pitchFamily="34" charset="0"/>
              </a:rPr>
            </a:br>
            <a:r>
              <a:rPr lang="en-US" b="1">
                <a:solidFill>
                  <a:schemeClr val="bg1"/>
                </a:solidFill>
                <a:latin typeface="Arial" panose="020B0604020202020204" pitchFamily="34" charset="0"/>
                <a:cs typeface="Arial" panose="020B0604020202020204" pitchFamily="34" charset="0"/>
              </a:rPr>
              <a:t>stage III </a:t>
            </a:r>
            <a:r>
              <a:rPr lang="en-US" b="1" i="1">
                <a:solidFill>
                  <a:schemeClr val="bg1"/>
                </a:solidFill>
                <a:latin typeface="Arial" panose="020B0604020202020204" pitchFamily="34" charset="0"/>
                <a:cs typeface="Arial" panose="020B0604020202020204" pitchFamily="34" charset="0"/>
              </a:rPr>
              <a:t>ALK</a:t>
            </a:r>
            <a:r>
              <a:rPr lang="en-US" b="1">
                <a:solidFill>
                  <a:schemeClr val="bg1"/>
                </a:solidFill>
                <a:latin typeface="Arial" panose="020B0604020202020204" pitchFamily="34" charset="0"/>
                <a:cs typeface="Arial" panose="020B0604020202020204" pitchFamily="34" charset="0"/>
              </a:rPr>
              <a:t>+ NSCLC</a:t>
            </a:r>
            <a:endParaRPr b="1">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Age ≥18 years old</a:t>
            </a:r>
            <a:endParaRPr>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Post SOC </a:t>
            </a:r>
            <a:r>
              <a:rPr lang="en-US" err="1">
                <a:solidFill>
                  <a:schemeClr val="bg1"/>
                </a:solidFill>
                <a:latin typeface="Arial" panose="020B0604020202020204" pitchFamily="34" charset="0"/>
                <a:cs typeface="Arial" panose="020B0604020202020204" pitchFamily="34" charset="0"/>
              </a:rPr>
              <a:t>cCRT</a:t>
            </a:r>
            <a:r>
              <a:rPr lang="en-US">
                <a:solidFill>
                  <a:schemeClr val="bg1"/>
                </a:solidFill>
                <a:latin typeface="Arial" panose="020B0604020202020204" pitchFamily="34" charset="0"/>
                <a:cs typeface="Arial" panose="020B0604020202020204" pitchFamily="34" charset="0"/>
              </a:rPr>
              <a:t> or </a:t>
            </a:r>
            <a:r>
              <a:rPr lang="en-US" err="1">
                <a:solidFill>
                  <a:schemeClr val="bg1"/>
                </a:solidFill>
                <a:latin typeface="Arial" panose="020B0604020202020204" pitchFamily="34" charset="0"/>
                <a:cs typeface="Arial" panose="020B0604020202020204" pitchFamily="34" charset="0"/>
              </a:rPr>
              <a:t>sCRT</a:t>
            </a:r>
            <a:endParaRPr>
              <a:solidFill>
                <a:schemeClr val="bg1"/>
              </a:solidFill>
              <a:latin typeface="Arial" panose="020B0604020202020204" pitchFamily="34" charset="0"/>
              <a:cs typeface="Arial" panose="020B0604020202020204" pitchFamily="34" charset="0"/>
            </a:endParaRPr>
          </a:p>
          <a:p>
            <a:pPr marL="353481" indent="-285750">
              <a:lnSpc>
                <a:spcPct val="90000"/>
              </a:lnSpc>
              <a:spcBef>
                <a:spcPts val="400"/>
              </a:spcBef>
              <a:buSzPts val="100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ECOG PS 0–2</a:t>
            </a:r>
            <a:endParaRPr>
              <a:solidFill>
                <a:schemeClr val="bg1"/>
              </a:solidFill>
              <a:latin typeface="Arial" panose="020B0604020202020204" pitchFamily="34" charset="0"/>
              <a:cs typeface="Arial" panose="020B0604020202020204" pitchFamily="34" charset="0"/>
            </a:endParaRPr>
          </a:p>
        </p:txBody>
      </p:sp>
      <p:sp>
        <p:nvSpPr>
          <p:cNvPr id="833" name="Google Shape;833;g27373e4ba3c_5_616"/>
          <p:cNvSpPr/>
          <p:nvPr/>
        </p:nvSpPr>
        <p:spPr>
          <a:xfrm>
            <a:off x="562659" y="4180417"/>
            <a:ext cx="7955988" cy="1581495"/>
          </a:xfrm>
          <a:prstGeom prst="rect">
            <a:avLst/>
          </a:prstGeom>
          <a:ln/>
        </p:spPr>
        <p:style>
          <a:lnRef idx="1">
            <a:schemeClr val="dk1"/>
          </a:lnRef>
          <a:fillRef idx="2">
            <a:schemeClr val="dk1"/>
          </a:fillRef>
          <a:effectRef idx="1">
            <a:schemeClr val="dk1"/>
          </a:effectRef>
          <a:fontRef idx="minor">
            <a:schemeClr val="dk1"/>
          </a:fontRef>
        </p:style>
        <p:txBody>
          <a:bodyPr spcFirstLastPara="1" wrap="square" lIns="121900" tIns="121900" rIns="121900" bIns="121900" numCol="2" anchor="t" anchorCtr="0">
            <a:noAutofit/>
          </a:bodyPr>
          <a:lstStyle/>
          <a:p>
            <a:pPr>
              <a:buClr>
                <a:schemeClr val="bg1"/>
              </a:buClr>
              <a:buSzPts val="1500"/>
            </a:pPr>
            <a:r>
              <a:rPr lang="en-US" sz="1867" b="1">
                <a:solidFill>
                  <a:schemeClr val="bg1"/>
                </a:solidFill>
                <a:latin typeface="Arial" panose="020B0604020202020204" pitchFamily="34" charset="0"/>
                <a:cs typeface="Arial" panose="020B0604020202020204" pitchFamily="34" charset="0"/>
              </a:rPr>
              <a:t>Primary endpoint: </a:t>
            </a:r>
          </a:p>
          <a:p>
            <a:pPr>
              <a:buClr>
                <a:schemeClr val="bg1"/>
              </a:buClr>
              <a:buSzPts val="1500"/>
            </a:pPr>
            <a:r>
              <a:rPr lang="en-US" sz="1600">
                <a:solidFill>
                  <a:schemeClr val="bg1"/>
                </a:solidFill>
                <a:latin typeface="Arial" panose="020B0604020202020204" pitchFamily="34" charset="0"/>
                <a:cs typeface="Arial" panose="020B0604020202020204" pitchFamily="34" charset="0"/>
              </a:rPr>
              <a:t>PFS</a:t>
            </a:r>
            <a:r>
              <a:rPr lang="en-US" sz="1867">
                <a:solidFill>
                  <a:schemeClr val="bg1"/>
                </a:solidFill>
                <a:latin typeface="Arial" panose="020B0604020202020204" pitchFamily="34" charset="0"/>
                <a:cs typeface="Arial" panose="020B0604020202020204" pitchFamily="34" charset="0"/>
              </a:rPr>
              <a:t> </a:t>
            </a:r>
            <a:endParaRPr sz="2400">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marL="342900" indent="-342900">
              <a:buClr>
                <a:schemeClr val="bg1"/>
              </a:buClr>
              <a:buSzPts val="1500"/>
              <a:buFont typeface="Arial" panose="020B0604020202020204" pitchFamily="34" charset="0"/>
              <a:buChar char="•"/>
            </a:pPr>
            <a:endParaRPr lang="en-US" sz="1867">
              <a:solidFill>
                <a:schemeClr val="bg1"/>
              </a:solidFill>
              <a:latin typeface="Arial" panose="020B0604020202020204" pitchFamily="34" charset="0"/>
              <a:cs typeface="Arial" panose="020B0604020202020204" pitchFamily="34" charset="0"/>
            </a:endParaRPr>
          </a:p>
          <a:p>
            <a:pPr>
              <a:buClr>
                <a:schemeClr val="bg1"/>
              </a:buClr>
              <a:buSzPts val="1500"/>
            </a:pPr>
            <a:r>
              <a:rPr lang="en-US" sz="1867" b="1">
                <a:solidFill>
                  <a:schemeClr val="bg1"/>
                </a:solidFill>
                <a:latin typeface="Arial" panose="020B0604020202020204" pitchFamily="34" charset="0"/>
                <a:cs typeface="Arial" panose="020B0604020202020204" pitchFamily="34" charset="0"/>
              </a:rPr>
              <a:t>Key Secondary endpoints:</a:t>
            </a:r>
            <a:endParaRPr sz="1467" b="1">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Time to CNS progression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ORR, </a:t>
            </a:r>
            <a:r>
              <a:rPr lang="en-US" sz="1600" err="1">
                <a:solidFill>
                  <a:schemeClr val="bg1"/>
                </a:solidFill>
                <a:latin typeface="Arial" panose="020B0604020202020204" pitchFamily="34" charset="0"/>
                <a:cs typeface="Arial" panose="020B0604020202020204" pitchFamily="34" charset="0"/>
              </a:rPr>
              <a:t>DoR</a:t>
            </a:r>
            <a:r>
              <a:rPr lang="en-US" sz="1600">
                <a:solidFill>
                  <a:schemeClr val="bg1"/>
                </a:solidFill>
                <a:latin typeface="Arial" panose="020B0604020202020204" pitchFamily="34" charset="0"/>
                <a:cs typeface="Arial" panose="020B0604020202020204" pitchFamily="34" charset="0"/>
              </a:rPr>
              <a:t>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OS </a:t>
            </a:r>
            <a:endParaRPr sz="1200">
              <a:solidFill>
                <a:schemeClr val="bg1"/>
              </a:solidFill>
              <a:latin typeface="Arial" panose="020B0604020202020204" pitchFamily="34" charset="0"/>
              <a:cs typeface="Arial" panose="020B0604020202020204" pitchFamily="34" charset="0"/>
            </a:endParaRPr>
          </a:p>
          <a:p>
            <a:pPr marL="230188" indent="-163513">
              <a:lnSpc>
                <a:spcPct val="90000"/>
              </a:lnSpc>
              <a:spcBef>
                <a:spcPts val="267"/>
              </a:spcBef>
              <a:buClr>
                <a:schemeClr val="bg1"/>
              </a:buClr>
              <a:buSzPts val="1000"/>
              <a:buFont typeface="Arial" panose="020B0604020202020204" pitchFamily="34" charset="0"/>
              <a:buChar char="•"/>
            </a:pPr>
            <a:r>
              <a:rPr lang="en-US" sz="1600">
                <a:solidFill>
                  <a:schemeClr val="bg1"/>
                </a:solidFill>
                <a:latin typeface="Arial" panose="020B0604020202020204" pitchFamily="34" charset="0"/>
                <a:cs typeface="Arial" panose="020B0604020202020204" pitchFamily="34" charset="0"/>
              </a:rPr>
              <a:t>Safety</a:t>
            </a:r>
            <a:endParaRPr sz="1200">
              <a:solidFill>
                <a:schemeClr val="bg1"/>
              </a:solidFill>
              <a:latin typeface="Arial" panose="020B0604020202020204" pitchFamily="34" charset="0"/>
              <a:cs typeface="Arial" panose="020B0604020202020204" pitchFamily="34" charset="0"/>
            </a:endParaRPr>
          </a:p>
        </p:txBody>
      </p:sp>
      <p:grpSp>
        <p:nvGrpSpPr>
          <p:cNvPr id="834" name="Google Shape;834;g27373e4ba3c_5_616"/>
          <p:cNvGrpSpPr/>
          <p:nvPr/>
        </p:nvGrpSpPr>
        <p:grpSpPr>
          <a:xfrm>
            <a:off x="5518139" y="2455268"/>
            <a:ext cx="607755" cy="1124400"/>
            <a:chOff x="5518139" y="2455268"/>
            <a:chExt cx="607754" cy="1124400"/>
          </a:xfrm>
        </p:grpSpPr>
        <p:cxnSp>
          <p:nvCxnSpPr>
            <p:cNvPr id="835" name="Google Shape;835;g27373e4ba3c_5_616"/>
            <p:cNvCxnSpPr/>
            <p:nvPr/>
          </p:nvCxnSpPr>
          <p:spPr>
            <a:xfrm>
              <a:off x="5518139" y="3034500"/>
              <a:ext cx="274800" cy="0"/>
            </a:xfrm>
            <a:prstGeom prst="straightConnector1">
              <a:avLst/>
            </a:prstGeom>
            <a:noFill/>
            <a:ln w="19050" cap="flat" cmpd="sng">
              <a:solidFill>
                <a:srgbClr val="000000"/>
              </a:solidFill>
              <a:prstDash val="solid"/>
              <a:round/>
              <a:headEnd type="none" w="sm" len="sm"/>
              <a:tailEnd type="none" w="sm" len="sm"/>
            </a:ln>
          </p:spPr>
        </p:cxnSp>
        <p:cxnSp>
          <p:nvCxnSpPr>
            <p:cNvPr id="836" name="Google Shape;836;g27373e4ba3c_5_616"/>
            <p:cNvCxnSpPr/>
            <p:nvPr/>
          </p:nvCxnSpPr>
          <p:spPr>
            <a:xfrm rot="10800000">
              <a:off x="5792932" y="2455268"/>
              <a:ext cx="0" cy="1124400"/>
            </a:xfrm>
            <a:prstGeom prst="straightConnector1">
              <a:avLst/>
            </a:prstGeom>
            <a:noFill/>
            <a:ln w="19050" cap="flat" cmpd="sng">
              <a:solidFill>
                <a:srgbClr val="000000"/>
              </a:solidFill>
              <a:prstDash val="solid"/>
              <a:round/>
              <a:headEnd type="none" w="sm" len="sm"/>
              <a:tailEnd type="none" w="sm" len="sm"/>
            </a:ln>
          </p:spPr>
        </p:cxnSp>
        <p:cxnSp>
          <p:nvCxnSpPr>
            <p:cNvPr id="837" name="Google Shape;837;g27373e4ba3c_5_616"/>
            <p:cNvCxnSpPr/>
            <p:nvPr/>
          </p:nvCxnSpPr>
          <p:spPr>
            <a:xfrm>
              <a:off x="5784793" y="2455273"/>
              <a:ext cx="341100" cy="0"/>
            </a:xfrm>
            <a:prstGeom prst="straightConnector1">
              <a:avLst/>
            </a:prstGeom>
            <a:noFill/>
            <a:ln w="19050" cap="flat" cmpd="sng">
              <a:solidFill>
                <a:srgbClr val="000000"/>
              </a:solidFill>
              <a:prstDash val="solid"/>
              <a:round/>
              <a:headEnd type="none" w="sm" len="sm"/>
              <a:tailEnd type="triangle" w="med" len="med"/>
            </a:ln>
          </p:spPr>
        </p:cxnSp>
        <p:cxnSp>
          <p:nvCxnSpPr>
            <p:cNvPr id="838" name="Google Shape;838;g27373e4ba3c_5_616"/>
            <p:cNvCxnSpPr/>
            <p:nvPr/>
          </p:nvCxnSpPr>
          <p:spPr>
            <a:xfrm>
              <a:off x="5784427" y="3579668"/>
              <a:ext cx="341100" cy="0"/>
            </a:xfrm>
            <a:prstGeom prst="straightConnector1">
              <a:avLst/>
            </a:prstGeom>
            <a:noFill/>
            <a:ln w="19050" cap="flat" cmpd="sng">
              <a:solidFill>
                <a:srgbClr val="000000"/>
              </a:solidFill>
              <a:prstDash val="solid"/>
              <a:round/>
              <a:headEnd type="none" w="sm" len="sm"/>
              <a:tailEnd type="triangle" w="med" len="med"/>
            </a:ln>
          </p:spPr>
        </p:cxnSp>
      </p:grpSp>
      <p:sp>
        <p:nvSpPr>
          <p:cNvPr id="839" name="Google Shape;839;g27373e4ba3c_5_616"/>
          <p:cNvSpPr txBox="1"/>
          <p:nvPr/>
        </p:nvSpPr>
        <p:spPr>
          <a:xfrm>
            <a:off x="4460752" y="3486939"/>
            <a:ext cx="1227088" cy="523180"/>
          </a:xfrm>
          <a:prstGeom prst="rect">
            <a:avLst/>
          </a:prstGeom>
          <a:noFill/>
          <a:ln>
            <a:noFill/>
          </a:ln>
        </p:spPr>
        <p:txBody>
          <a:bodyPr spcFirstLastPara="1" wrap="square" lIns="121900" tIns="121900" rIns="121900" bIns="121900" anchor="t" anchorCtr="0">
            <a:spAutoFit/>
          </a:bodyPr>
          <a:lstStyle/>
          <a:p>
            <a:pPr algn="ctr"/>
            <a:r>
              <a:rPr lang="en-US">
                <a:latin typeface="Arial" panose="020B0604020202020204" pitchFamily="34" charset="0"/>
                <a:cs typeface="Arial" panose="020B0604020202020204" pitchFamily="34" charset="0"/>
              </a:rPr>
              <a:t>N=120</a:t>
            </a:r>
            <a:endParaRPr>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24C1257-C84F-552B-5FBC-C859281185CA}"/>
              </a:ext>
            </a:extLst>
          </p:cNvPr>
          <p:cNvSpPr>
            <a:spLocks noGrp="1"/>
          </p:cNvSpPr>
          <p:nvPr>
            <p:ph type="title"/>
          </p:nvPr>
        </p:nvSpPr>
        <p:spPr/>
        <p:txBody>
          <a:bodyPr>
            <a:normAutofit fontScale="90000"/>
          </a:bodyPr>
          <a:lstStyle/>
          <a:p>
            <a:r>
              <a:rPr lang="en-US" sz="3600"/>
              <a:t>HORIZON-01 (Cohort A1): Alectinib vs Durvalumab Following </a:t>
            </a:r>
            <a:r>
              <a:rPr lang="en-US" sz="3600" err="1"/>
              <a:t>cCRT</a:t>
            </a:r>
            <a:r>
              <a:rPr lang="en-US" sz="3600"/>
              <a:t> or </a:t>
            </a:r>
            <a:r>
              <a:rPr lang="en-US" sz="3600" err="1"/>
              <a:t>sCRT</a:t>
            </a:r>
            <a:r>
              <a:rPr lang="en-US" sz="3600"/>
              <a:t> in Locally Advanced, Unresectable, Stage III </a:t>
            </a:r>
            <a:r>
              <a:rPr lang="en-US" sz="3600" i="1"/>
              <a:t>ALK</a:t>
            </a:r>
            <a:r>
              <a:rPr lang="en-US" sz="3600"/>
              <a:t>+ NSCLC</a:t>
            </a:r>
            <a:endParaRPr lang="en-US"/>
          </a:p>
        </p:txBody>
      </p:sp>
      <p:sp>
        <p:nvSpPr>
          <p:cNvPr id="4" name="Footer Placeholder 3">
            <a:extLst>
              <a:ext uri="{FF2B5EF4-FFF2-40B4-BE49-F238E27FC236}">
                <a16:creationId xmlns:a16="http://schemas.microsoft.com/office/drawing/2014/main" id="{DA5386DD-DBF8-4B03-BE7E-D0F37B027BEB}"/>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BID, twice a day;</a:t>
            </a:r>
            <a:r>
              <a:rPr lang="en-US" sz="1000">
                <a:solidFill>
                  <a:srgbClr val="000000"/>
                </a:solidFill>
                <a:cs typeface="Arial" panose="020B0604020202020204" pitchFamily="34" charset="0"/>
              </a:rPr>
              <a:t> </a:t>
            </a:r>
            <a:r>
              <a:rPr lang="en-US" sz="1000" err="1">
                <a:solidFill>
                  <a:srgbClr val="000000"/>
                </a:solidFill>
                <a:cs typeface="Arial" panose="020B0604020202020204" pitchFamily="34" charset="0"/>
              </a:rPr>
              <a:t>cCRT</a:t>
            </a:r>
            <a:r>
              <a:rPr lang="en-US" sz="1000">
                <a:solidFill>
                  <a:srgbClr val="000000"/>
                </a:solidFill>
                <a:cs typeface="Arial" panose="020B0604020202020204" pitchFamily="34" charset="0"/>
              </a:rPr>
              <a:t>, </a:t>
            </a:r>
            <a:r>
              <a:rPr lang="en-US" sz="1000" b="0" i="0">
                <a:solidFill>
                  <a:srgbClr val="1F1F1F"/>
                </a:solidFill>
                <a:effectLst/>
                <a:cs typeface="Arial" panose="020B0604020202020204" pitchFamily="34" charset="0"/>
              </a:rPr>
              <a:t>concurrent chemoradiation</a:t>
            </a:r>
            <a:r>
              <a:rPr lang="en-US" sz="1000">
                <a:solidFill>
                  <a:srgbClr val="000000"/>
                </a:solidFill>
                <a:cs typeface="Arial" panose="020B0604020202020204" pitchFamily="34" charset="0"/>
              </a:rPr>
              <a:t>; CNS, central nervous system; </a:t>
            </a:r>
            <a:r>
              <a:rPr lang="en-US" sz="1000" err="1">
                <a:solidFill>
                  <a:srgbClr val="000000"/>
                </a:solidFill>
                <a:cs typeface="Arial" panose="020B0604020202020204" pitchFamily="34" charset="0"/>
              </a:rPr>
              <a:t>DoR</a:t>
            </a:r>
            <a:r>
              <a:rPr lang="en-US" sz="1000">
                <a:solidFill>
                  <a:srgbClr val="000000"/>
                </a:solidFill>
                <a:cs typeface="Arial" panose="020B0604020202020204" pitchFamily="34" charset="0"/>
              </a:rPr>
              <a:t>, duration of response; </a:t>
            </a:r>
            <a:r>
              <a:rPr lang="en-US" sz="1000">
                <a:solidFill>
                  <a:srgbClr val="000000"/>
                </a:solidFill>
                <a:latin typeface="Arial"/>
                <a:ea typeface="Arial"/>
                <a:cs typeface="Arial"/>
                <a:sym typeface="Arial"/>
              </a:rPr>
              <a:t>ECOG PS, Eastern Cooperative Oncology Group performance status; IV, intravenously; </a:t>
            </a:r>
            <a:r>
              <a:rPr lang="en-US" sz="1000">
                <a:solidFill>
                  <a:srgbClr val="000000"/>
                </a:solidFill>
                <a:cs typeface="Arial" panose="020B0604020202020204" pitchFamily="34" charset="0"/>
              </a:rPr>
              <a:t>NSCLC, non-small cell lung cancer; ORR, objective response rate; OS, overall survival; PFS, progression-free survival; PO, orally; Q4W, every 4 weeks; </a:t>
            </a:r>
            <a:r>
              <a:rPr lang="en-US" sz="1000" err="1">
                <a:solidFill>
                  <a:srgbClr val="000000"/>
                </a:solidFill>
                <a:cs typeface="Arial" panose="020B0604020202020204" pitchFamily="34" charset="0"/>
              </a:rPr>
              <a:t>sCRT</a:t>
            </a:r>
            <a:r>
              <a:rPr lang="en-US" sz="1000">
                <a:solidFill>
                  <a:srgbClr val="000000"/>
                </a:solidFill>
                <a:cs typeface="Arial" panose="020B0604020202020204" pitchFamily="34" charset="0"/>
              </a:rPr>
              <a:t>, sequential chemoradiation; SOC, standard of care.</a:t>
            </a:r>
            <a:br>
              <a:rPr lang="en-US" sz="1000">
                <a:solidFill>
                  <a:srgbClr val="000000"/>
                </a:solidFill>
                <a:cs typeface="Arial" panose="020B0604020202020204" pitchFamily="34" charset="0"/>
              </a:rPr>
            </a:br>
            <a:r>
              <a:rPr lang="en-US" sz="1000" err="1">
                <a:solidFill>
                  <a:srgbClr val="000000"/>
                </a:solidFill>
                <a:cs typeface="Arial" panose="020B0604020202020204" pitchFamily="34" charset="0"/>
              </a:rPr>
              <a:t>ClinicalTrials.gov</a:t>
            </a:r>
            <a:r>
              <a:rPr lang="en-US" sz="1000">
                <a:solidFill>
                  <a:srgbClr val="000000"/>
                </a:solidFill>
                <a:cs typeface="Arial" panose="020B0604020202020204" pitchFamily="34" charset="0"/>
              </a:rPr>
              <a:t> identifier: NCT05170204.</a:t>
            </a:r>
            <a:endPar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833377" y="1122363"/>
            <a:ext cx="10799179" cy="2998224"/>
          </a:xfrm>
        </p:spPr>
        <p:txBody>
          <a:bodyPr>
            <a:noAutofit/>
          </a:bodyPr>
          <a:lstStyle/>
          <a:p>
            <a:r>
              <a:rPr lang="en-US" sz="4800"/>
              <a:t>Skills and Interprofessional</a:t>
            </a:r>
            <a:br>
              <a:rPr lang="en-US" sz="4800"/>
            </a:br>
            <a:r>
              <a:rPr lang="en-US" sz="4800"/>
              <a:t>Team-Based Strategies Needed to Adopt Adjuvant Targeted Therapies</a:t>
            </a:r>
            <a:br>
              <a:rPr lang="en-US" sz="4800"/>
            </a:br>
            <a:r>
              <a:rPr lang="en-US" sz="4800"/>
              <a:t>in the Community Setting</a:t>
            </a:r>
          </a:p>
        </p:txBody>
      </p:sp>
    </p:spTree>
    <p:extLst>
      <p:ext uri="{BB962C8B-B14F-4D97-AF65-F5344CB8AC3E}">
        <p14:creationId xmlns:p14="http://schemas.microsoft.com/office/powerpoint/2010/main" val="1190556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24F859C4-3ADC-6ECE-AF36-5A5694B88D58}"/>
              </a:ext>
            </a:extLst>
          </p:cNvPr>
          <p:cNvSpPr txBox="1"/>
          <p:nvPr/>
        </p:nvSpPr>
        <p:spPr>
          <a:xfrm>
            <a:off x="3811793" y="1651601"/>
            <a:ext cx="1535491" cy="361642"/>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Bradycardia</a:t>
            </a:r>
            <a:r>
              <a:rPr lang="en-GB" sz="1050" b="1">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7.8%</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r>
              <a:rPr lang="en-GB" sz="1050" b="1">
                <a:latin typeface="Arial" panose="020B0604020202020204" pitchFamily="34" charset="0"/>
                <a:cs typeface="Arial" panose="020B0604020202020204" pitchFamily="34" charset="0"/>
              </a:rPr>
              <a:t> </a:t>
            </a:r>
          </a:p>
          <a:p>
            <a:pPr algn="ctr"/>
            <a:endParaRPr lang="en-GB" sz="105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256E046-C6A3-88A7-CF66-25F842C30DE4}"/>
              </a:ext>
            </a:extLst>
          </p:cNvPr>
          <p:cNvSpPr txBox="1"/>
          <p:nvPr/>
        </p:nvSpPr>
        <p:spPr>
          <a:xfrm>
            <a:off x="3983891" y="2498190"/>
            <a:ext cx="1284947" cy="654025"/>
          </a:xfrm>
          <a:prstGeom prst="rect">
            <a:avLst/>
          </a:prstGeom>
          <a:solidFill>
            <a:schemeClr val="bg1"/>
          </a:solidFill>
        </p:spPr>
        <p:txBody>
          <a:bodyPr wrap="square" lIns="0" tIns="0" rIns="0" bIns="0" rtlCol="0">
            <a:spAutoFit/>
          </a:bodyPr>
          <a:lstStyle/>
          <a:p>
            <a:pPr algn="ctr"/>
            <a:r>
              <a:rPr lang="en-GB" sz="1050" b="1">
                <a:solidFill>
                  <a:schemeClr val="accent1"/>
                </a:solidFill>
                <a:latin typeface="Arial" panose="020B0604020202020204" pitchFamily="34" charset="0"/>
                <a:cs typeface="Arial" panose="020B0604020202020204" pitchFamily="34" charset="0"/>
              </a:rPr>
              <a:t>Renal impairment </a:t>
            </a:r>
            <a:br>
              <a:rPr lang="en-GB" sz="1050" b="1">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15.6%</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p>
          <a:p>
            <a:pPr algn="ctr"/>
            <a:r>
              <a:rPr lang="en-GB" sz="1050">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E1134D27-8BD4-E836-FE51-43AD14BCDFF4}"/>
              </a:ext>
            </a:extLst>
          </p:cNvPr>
          <p:cNvSpPr txBox="1"/>
          <p:nvPr/>
        </p:nvSpPr>
        <p:spPr>
          <a:xfrm>
            <a:off x="3904330" y="3322980"/>
            <a:ext cx="1389450" cy="478209"/>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Constipation</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42.2%</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p>
          <a:p>
            <a:pPr algn="ctr"/>
            <a:r>
              <a:rPr lang="en-GB" sz="1050">
                <a:latin typeface="Arial" panose="020B0604020202020204" pitchFamily="34" charset="0"/>
                <a:cs typeface="Arial" panose="020B0604020202020204" pitchFamily="34" charset="0"/>
              </a:rPr>
              <a:t> </a:t>
            </a:r>
          </a:p>
        </p:txBody>
      </p:sp>
      <p:sp>
        <p:nvSpPr>
          <p:cNvPr id="41" name="TextBox 40">
            <a:extLst>
              <a:ext uri="{FF2B5EF4-FFF2-40B4-BE49-F238E27FC236}">
                <a16:creationId xmlns:a16="http://schemas.microsoft.com/office/drawing/2014/main" id="{2C29EDA4-27ED-CF31-3BAB-BF066AAC667D}"/>
              </a:ext>
            </a:extLst>
          </p:cNvPr>
          <p:cNvSpPr txBox="1"/>
          <p:nvPr/>
        </p:nvSpPr>
        <p:spPr>
          <a:xfrm>
            <a:off x="3647467" y="4994001"/>
            <a:ext cx="1614645" cy="54120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Peripheral </a:t>
            </a:r>
            <a:r>
              <a:rPr lang="en-GB" sz="1050" b="1" err="1">
                <a:solidFill>
                  <a:schemeClr val="accent1"/>
                </a:solidFill>
                <a:latin typeface="Arial" panose="020B0604020202020204" pitchFamily="34" charset="0"/>
                <a:cs typeface="Arial" panose="020B0604020202020204" pitchFamily="34" charset="0"/>
              </a:rPr>
              <a:t>edema</a:t>
            </a:r>
            <a:r>
              <a:rPr lang="en-GB" sz="1050" b="1">
                <a:solidFill>
                  <a:schemeClr val="accent1"/>
                </a:solidFill>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10.2%</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endParaRPr lang="en-GB" sz="1050" b="1">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E844E41-449B-4BDB-1B1D-5E425BAF0E1D}"/>
              </a:ext>
            </a:extLst>
          </p:cNvPr>
          <p:cNvSpPr txBox="1"/>
          <p:nvPr/>
        </p:nvSpPr>
        <p:spPr>
          <a:xfrm>
            <a:off x="3926771" y="4108303"/>
            <a:ext cx="1440022" cy="52318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Myalgia</a:t>
            </a:r>
            <a:r>
              <a:rPr lang="en-GB" sz="1050" b="1">
                <a:latin typeface="Arial" panose="020B0604020202020204" pitchFamily="34" charset="0"/>
                <a:cs typeface="Arial" panose="020B0604020202020204" pitchFamily="34" charset="0"/>
              </a:rPr>
              <a:t> </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28.1%</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a:t>
            </a:r>
            <a:r>
              <a:rPr lang="en-GB" sz="1050">
                <a:latin typeface="Arial" panose="020B0604020202020204" pitchFamily="34" charset="0"/>
                <a:cs typeface="Arial" panose="020B0604020202020204" pitchFamily="34" charset="0"/>
              </a:rPr>
              <a:t>  </a:t>
            </a:r>
          </a:p>
          <a:p>
            <a:pPr algn="ctr"/>
            <a:r>
              <a:rPr lang="en-GB" sz="1050">
                <a:latin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06A5FC3C-2F20-4EF1-FE52-8BAF4FA04032}"/>
              </a:ext>
            </a:extLst>
          </p:cNvPr>
          <p:cNvSpPr txBox="1"/>
          <p:nvPr/>
        </p:nvSpPr>
        <p:spPr>
          <a:xfrm>
            <a:off x="1022360" y="1951782"/>
            <a:ext cx="1389450" cy="688897"/>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Liver function abnormalities</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60.9%</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4.7%</a:t>
            </a:r>
            <a:endParaRPr lang="en-GB" sz="105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226C6FC7-92BA-7B8D-D795-F1F27CFF80EC}"/>
              </a:ext>
            </a:extLst>
          </p:cNvPr>
          <p:cNvSpPr txBox="1"/>
          <p:nvPr/>
        </p:nvSpPr>
        <p:spPr>
          <a:xfrm>
            <a:off x="927223" y="2961871"/>
            <a:ext cx="1545231" cy="632108"/>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Rash</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14.1%</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0.8% </a:t>
            </a:r>
          </a:p>
        </p:txBody>
      </p:sp>
      <p:sp>
        <p:nvSpPr>
          <p:cNvPr id="45" name="TextBox 44">
            <a:extLst>
              <a:ext uri="{FF2B5EF4-FFF2-40B4-BE49-F238E27FC236}">
                <a16:creationId xmlns:a16="http://schemas.microsoft.com/office/drawing/2014/main" id="{8C5BA32A-8C90-B610-8AF5-B3929F037EA4}"/>
              </a:ext>
            </a:extLst>
          </p:cNvPr>
          <p:cNvSpPr txBox="1"/>
          <p:nvPr/>
        </p:nvSpPr>
        <p:spPr>
          <a:xfrm>
            <a:off x="977477" y="3804082"/>
            <a:ext cx="1440022" cy="523180"/>
          </a:xfrm>
          <a:prstGeom prst="rect">
            <a:avLst/>
          </a:prstGeom>
          <a:solidFill>
            <a:schemeClr val="bg1"/>
          </a:solidFill>
        </p:spPr>
        <p:txBody>
          <a:bodyPr wrap="square" lIns="0" tIns="0" rIns="0" bIns="0" rtlCol="0">
            <a:noAutofit/>
          </a:bodyPr>
          <a:lstStyle/>
          <a:p>
            <a:pPr algn="ctr"/>
            <a:r>
              <a:rPr lang="en-US" sz="1050" b="1">
                <a:solidFill>
                  <a:schemeClr val="accent1"/>
                </a:solidFill>
                <a:latin typeface="Arial" panose="020B0604020202020204" pitchFamily="34" charset="0"/>
                <a:cs typeface="Arial" panose="020B0604020202020204" pitchFamily="34" charset="0"/>
              </a:rPr>
              <a:t>Anemia</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23.4%</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0% </a:t>
            </a:r>
          </a:p>
          <a:p>
            <a:pPr algn="ctr"/>
            <a:br>
              <a:rPr lang="en-GB" sz="1050">
                <a:latin typeface="Arial" panose="020B0604020202020204" pitchFamily="34" charset="0"/>
                <a:cs typeface="Arial" panose="020B0604020202020204" pitchFamily="34" charset="0"/>
              </a:rPr>
            </a:br>
            <a:endParaRPr lang="en-GB" sz="105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CA5B29F5-5918-F313-2B1E-496657127C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4982" y="1373101"/>
            <a:ext cx="1306818" cy="4360504"/>
          </a:xfrm>
          <a:prstGeom prst="rect">
            <a:avLst/>
          </a:prstGeom>
        </p:spPr>
      </p:pic>
      <p:cxnSp>
        <p:nvCxnSpPr>
          <p:cNvPr id="19" name="Straight Connector 18">
            <a:extLst>
              <a:ext uri="{FF2B5EF4-FFF2-40B4-BE49-F238E27FC236}">
                <a16:creationId xmlns:a16="http://schemas.microsoft.com/office/drawing/2014/main" id="{4849C6A3-D6C3-3C3D-8378-15DF5BE2E222}"/>
              </a:ext>
            </a:extLst>
          </p:cNvPr>
          <p:cNvCxnSpPr>
            <a:cxnSpLocks/>
          </p:cNvCxnSpPr>
          <p:nvPr/>
        </p:nvCxnSpPr>
        <p:spPr>
          <a:xfrm flipH="1">
            <a:off x="3118391" y="2021454"/>
            <a:ext cx="928405" cy="401916"/>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73366A-79DC-08E1-17D2-B762EC86134C}"/>
              </a:ext>
            </a:extLst>
          </p:cNvPr>
          <p:cNvCxnSpPr>
            <a:cxnSpLocks/>
          </p:cNvCxnSpPr>
          <p:nvPr/>
        </p:nvCxnSpPr>
        <p:spPr>
          <a:xfrm flipH="1">
            <a:off x="3275135" y="2889900"/>
            <a:ext cx="682473" cy="252150"/>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30E51E0-7B3D-BE44-C462-7D6DD4CEDBEC}"/>
              </a:ext>
            </a:extLst>
          </p:cNvPr>
          <p:cNvCxnSpPr>
            <a:cxnSpLocks/>
            <a:stCxn id="40" idx="1"/>
          </p:cNvCxnSpPr>
          <p:nvPr/>
        </p:nvCxnSpPr>
        <p:spPr>
          <a:xfrm flipH="1" flipV="1">
            <a:off x="3287793" y="3394164"/>
            <a:ext cx="616537" cy="167921"/>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6343E8-97C2-5F72-5343-229CDD2C1A83}"/>
              </a:ext>
            </a:extLst>
          </p:cNvPr>
          <p:cNvCxnSpPr>
            <a:cxnSpLocks/>
          </p:cNvCxnSpPr>
          <p:nvPr/>
        </p:nvCxnSpPr>
        <p:spPr>
          <a:xfrm flipH="1" flipV="1">
            <a:off x="3358662" y="3987937"/>
            <a:ext cx="688134" cy="367522"/>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D081988-7793-EF16-8533-E3FBA68AFC6F}"/>
              </a:ext>
            </a:extLst>
          </p:cNvPr>
          <p:cNvCxnSpPr>
            <a:cxnSpLocks/>
          </p:cNvCxnSpPr>
          <p:nvPr/>
        </p:nvCxnSpPr>
        <p:spPr>
          <a:xfrm flipV="1">
            <a:off x="2332452" y="4257843"/>
            <a:ext cx="541191" cy="563329"/>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6EFA426-A22E-6A78-8DF0-D4D243C0ED66}"/>
              </a:ext>
            </a:extLst>
          </p:cNvPr>
          <p:cNvCxnSpPr>
            <a:cxnSpLocks/>
          </p:cNvCxnSpPr>
          <p:nvPr/>
        </p:nvCxnSpPr>
        <p:spPr>
          <a:xfrm flipV="1">
            <a:off x="2252891" y="4002264"/>
            <a:ext cx="620752" cy="37493"/>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81EE92-C12B-6900-7210-133B0BD9DBA9}"/>
              </a:ext>
            </a:extLst>
          </p:cNvPr>
          <p:cNvCxnSpPr>
            <a:cxnSpLocks/>
          </p:cNvCxnSpPr>
          <p:nvPr/>
        </p:nvCxnSpPr>
        <p:spPr>
          <a:xfrm flipV="1">
            <a:off x="2252891" y="3262434"/>
            <a:ext cx="264696" cy="3672"/>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9DF009-43EB-2F8D-BBA5-E2BE6918892D}"/>
              </a:ext>
            </a:extLst>
          </p:cNvPr>
          <p:cNvCxnSpPr>
            <a:cxnSpLocks/>
          </p:cNvCxnSpPr>
          <p:nvPr/>
        </p:nvCxnSpPr>
        <p:spPr>
          <a:xfrm>
            <a:off x="2267995" y="2499123"/>
            <a:ext cx="605648" cy="251666"/>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C997764-6B60-6197-4492-48093B68003B}"/>
              </a:ext>
            </a:extLst>
          </p:cNvPr>
          <p:cNvCxnSpPr>
            <a:cxnSpLocks/>
          </p:cNvCxnSpPr>
          <p:nvPr/>
        </p:nvCxnSpPr>
        <p:spPr>
          <a:xfrm flipH="1" flipV="1">
            <a:off x="3357842" y="4813604"/>
            <a:ext cx="467130" cy="237325"/>
          </a:xfrm>
          <a:prstGeom prst="line">
            <a:avLst/>
          </a:prstGeom>
          <a:ln w="9525">
            <a:solidFill>
              <a:schemeClr val="accent3"/>
            </a:solidFill>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7D25CF-6FFB-99B6-B947-4B5F33B9F9AA}"/>
              </a:ext>
            </a:extLst>
          </p:cNvPr>
          <p:cNvSpPr txBox="1"/>
          <p:nvPr/>
        </p:nvSpPr>
        <p:spPr>
          <a:xfrm>
            <a:off x="822119" y="4667254"/>
            <a:ext cx="1614645" cy="541200"/>
          </a:xfrm>
          <a:prstGeom prst="rect">
            <a:avLst/>
          </a:prstGeom>
          <a:solidFill>
            <a:schemeClr val="bg1"/>
          </a:solidFill>
        </p:spPr>
        <p:txBody>
          <a:bodyPr wrap="square" lIns="0" tIns="0" rIns="0" bIns="0" rtlCol="0">
            <a:noAutofit/>
          </a:bodyPr>
          <a:lstStyle/>
          <a:p>
            <a:pPr algn="ctr"/>
            <a:r>
              <a:rPr lang="en-GB" sz="1050" b="1">
                <a:solidFill>
                  <a:schemeClr val="accent1"/>
                </a:solidFill>
                <a:latin typeface="Arial" panose="020B0604020202020204" pitchFamily="34" charset="0"/>
                <a:cs typeface="Arial" panose="020B0604020202020204" pitchFamily="34" charset="0"/>
              </a:rPr>
              <a:t>Blood CPK increased</a:t>
            </a:r>
            <a:br>
              <a:rPr lang="en-GB" sz="1050">
                <a:latin typeface="Arial" panose="020B0604020202020204" pitchFamily="34" charset="0"/>
                <a:cs typeface="Arial" panose="020B0604020202020204" pitchFamily="34" charset="0"/>
              </a:rPr>
            </a:br>
            <a:r>
              <a:rPr lang="en-GB" sz="1050">
                <a:latin typeface="Arial" panose="020B0604020202020204" pitchFamily="34" charset="0"/>
                <a:cs typeface="Arial" panose="020B0604020202020204" pitchFamily="34" charset="0"/>
              </a:rPr>
              <a:t>All grades: </a:t>
            </a:r>
            <a:r>
              <a:rPr lang="en-GB" sz="1050" b="1">
                <a:latin typeface="Arial" panose="020B0604020202020204" pitchFamily="34" charset="0"/>
                <a:cs typeface="Arial" panose="020B0604020202020204" pitchFamily="34" charset="0"/>
              </a:rPr>
              <a:t>43.0%</a:t>
            </a:r>
          </a:p>
          <a:p>
            <a:pPr algn="ctr"/>
            <a:r>
              <a:rPr lang="en-GB" sz="1050">
                <a:latin typeface="Arial" panose="020B0604020202020204" pitchFamily="34" charset="0"/>
                <a:cs typeface="Arial" panose="020B0604020202020204" pitchFamily="34" charset="0"/>
              </a:rPr>
              <a:t>Grade 3–4: </a:t>
            </a:r>
            <a:r>
              <a:rPr lang="en-GB" sz="1050" b="1">
                <a:latin typeface="Arial" panose="020B0604020202020204" pitchFamily="34" charset="0"/>
                <a:cs typeface="Arial" panose="020B0604020202020204" pitchFamily="34" charset="0"/>
              </a:rPr>
              <a:t>6.3% </a:t>
            </a:r>
          </a:p>
          <a:p>
            <a:pPr algn="ctr"/>
            <a:endParaRPr lang="en-GB" sz="1050"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052DE8C-77B4-7E4E-653A-5773A903BC03}"/>
              </a:ext>
            </a:extLst>
          </p:cNvPr>
          <p:cNvSpPr>
            <a:spLocks noGrp="1"/>
          </p:cNvSpPr>
          <p:nvPr>
            <p:ph type="title"/>
          </p:nvPr>
        </p:nvSpPr>
        <p:spPr>
          <a:xfrm>
            <a:off x="838200" y="365125"/>
            <a:ext cx="10515600" cy="1325563"/>
          </a:xfrm>
        </p:spPr>
        <p:txBody>
          <a:bodyPr/>
          <a:lstStyle/>
          <a:p>
            <a:r>
              <a:rPr lang="en-US"/>
              <a:t>Clinically Relevant AEs in the ALINA </a:t>
            </a:r>
            <a:r>
              <a:rPr lang="en-US" err="1"/>
              <a:t>Alectinib</a:t>
            </a:r>
            <a:r>
              <a:rPr lang="en-US"/>
              <a:t> Arm </a:t>
            </a:r>
          </a:p>
        </p:txBody>
      </p:sp>
      <p:sp>
        <p:nvSpPr>
          <p:cNvPr id="7" name="Content Placeholder 6">
            <a:extLst>
              <a:ext uri="{FF2B5EF4-FFF2-40B4-BE49-F238E27FC236}">
                <a16:creationId xmlns:a16="http://schemas.microsoft.com/office/drawing/2014/main" id="{0AD19A56-E1CF-BF2F-3A79-08DB2F5E1069}"/>
              </a:ext>
            </a:extLst>
          </p:cNvPr>
          <p:cNvSpPr>
            <a:spLocks noGrp="1"/>
          </p:cNvSpPr>
          <p:nvPr>
            <p:ph sz="half" idx="2"/>
          </p:nvPr>
        </p:nvSpPr>
        <p:spPr>
          <a:xfrm>
            <a:off x="5660930" y="1651601"/>
            <a:ext cx="5982495" cy="4229100"/>
          </a:xfrm>
        </p:spPr>
        <p:txBody>
          <a:bodyPr>
            <a:normAutofit/>
          </a:bodyPr>
          <a:lstStyle/>
          <a:p>
            <a:pPr>
              <a:lnSpc>
                <a:spcPct val="100000"/>
              </a:lnSpc>
            </a:pPr>
            <a:r>
              <a:rPr lang="en-GB" sz="2400">
                <a:sym typeface="Calibri"/>
              </a:rPr>
              <a:t>Most clinically relevant AEs experienced with </a:t>
            </a:r>
            <a:r>
              <a:rPr lang="en-GB" sz="2400" err="1">
                <a:sym typeface="Calibri"/>
              </a:rPr>
              <a:t>alectinib</a:t>
            </a:r>
            <a:r>
              <a:rPr lang="en-GB" sz="2400">
                <a:sym typeface="Calibri"/>
              </a:rPr>
              <a:t> were low grade; higher-grade AEs could be well managed with dose interruption or reduction</a:t>
            </a:r>
          </a:p>
          <a:p>
            <a:pPr lvl="0">
              <a:lnSpc>
                <a:spcPct val="100000"/>
              </a:lnSpc>
            </a:pPr>
            <a:r>
              <a:rPr lang="en-GB" sz="2400">
                <a:sym typeface="Calibri"/>
              </a:rPr>
              <a:t>The safety profile of </a:t>
            </a:r>
            <a:r>
              <a:rPr lang="en-GB" sz="2400" err="1">
                <a:sym typeface="Calibri"/>
              </a:rPr>
              <a:t>alectinib</a:t>
            </a:r>
            <a:r>
              <a:rPr lang="en-GB" sz="2400">
                <a:sym typeface="Calibri"/>
              </a:rPr>
              <a:t> in the ALINA trial was consistent with that observed in previous trials in patients with metastatic ALK+ NSCLC</a:t>
            </a:r>
          </a:p>
        </p:txBody>
      </p:sp>
      <p:sp>
        <p:nvSpPr>
          <p:cNvPr id="11" name="Footer Placeholder 10">
            <a:extLst>
              <a:ext uri="{FF2B5EF4-FFF2-40B4-BE49-F238E27FC236}">
                <a16:creationId xmlns:a16="http://schemas.microsoft.com/office/drawing/2014/main" id="{EDFA0DE4-04FA-6765-956A-B1E432D122D8}"/>
              </a:ext>
            </a:extLst>
          </p:cNvPr>
          <p:cNvSpPr>
            <a:spLocks noGrp="1"/>
          </p:cNvSpPr>
          <p:nvPr>
            <p:ph type="ftr" sz="quarter" idx="10"/>
          </p:nvPr>
        </p:nvSpPr>
        <p:spPr/>
        <p:txBody>
          <a:bodyPr/>
          <a:lstStyle/>
          <a:p>
            <a:r>
              <a:rPr kumimoji="0" lang="en-US" sz="1000" b="0" i="0" u="none" strike="noStrike" kern="1200" cap="none" spc="0" normalizeH="0" baseline="0" noProof="0">
                <a:ln>
                  <a:noFill/>
                </a:ln>
                <a:effectLst/>
                <a:uLnTx/>
                <a:uFillTx/>
                <a:latin typeface="Arial"/>
                <a:ea typeface="Arial"/>
                <a:cs typeface="Arial"/>
                <a:sym typeface="Arial"/>
              </a:rPr>
              <a:t>AE, adverse event; </a:t>
            </a:r>
            <a:r>
              <a:rPr lang="en-US" sz="1000">
                <a:latin typeface="Arial" panose="020B0604020202020204" pitchFamily="34" charset="0"/>
                <a:cs typeface="Arial" panose="020B0604020202020204" pitchFamily="34" charset="0"/>
              </a:rPr>
              <a:t>ALK, anaplastic lymphoma kinase; </a:t>
            </a:r>
            <a:r>
              <a:rPr kumimoji="0" lang="en-US" sz="1000" b="0" i="0" u="none" strike="noStrike" kern="1200" cap="none" spc="0" normalizeH="0" baseline="0" noProof="0">
                <a:ln>
                  <a:noFill/>
                </a:ln>
                <a:effectLst/>
                <a:uLnTx/>
                <a:uFillTx/>
                <a:latin typeface="Arial"/>
                <a:ea typeface="Arial"/>
                <a:cs typeface="Arial"/>
                <a:sym typeface="Arial"/>
              </a:rPr>
              <a:t>CPK, </a:t>
            </a:r>
            <a:r>
              <a:rPr lang="en-US" sz="1000">
                <a:latin typeface="Arial"/>
                <a:ea typeface="Arial"/>
                <a:cs typeface="Arial"/>
                <a:sym typeface="Arial"/>
              </a:rPr>
              <a:t>c</a:t>
            </a:r>
            <a:r>
              <a:rPr kumimoji="0" lang="en-US" sz="1000" b="0" i="0" u="none" strike="noStrike" kern="1200" cap="none" spc="0" normalizeH="0" baseline="0" noProof="0" err="1">
                <a:ln>
                  <a:noFill/>
                </a:ln>
                <a:effectLst/>
                <a:uLnTx/>
                <a:uFillTx/>
                <a:latin typeface="Arial"/>
                <a:ea typeface="Arial"/>
                <a:cs typeface="Arial"/>
                <a:sym typeface="Arial"/>
              </a:rPr>
              <a:t>reatine</a:t>
            </a:r>
            <a:r>
              <a:rPr kumimoji="0" lang="en-US" sz="1000" b="0" i="0" u="none" strike="noStrike" kern="1200" cap="none" spc="0" normalizeH="0" baseline="0" noProof="0">
                <a:ln>
                  <a:noFill/>
                </a:ln>
                <a:effectLst/>
                <a:uLnTx/>
                <a:uFillTx/>
                <a:latin typeface="Arial"/>
                <a:ea typeface="Arial"/>
                <a:cs typeface="Arial"/>
                <a:sym typeface="Arial"/>
              </a:rPr>
              <a:t> phosphokinase</a:t>
            </a:r>
            <a:r>
              <a:rPr lang="en-US" sz="1000">
                <a:latin typeface="Arial" panose="020B0604020202020204" pitchFamily="34" charset="0"/>
                <a:cs typeface="Arial" panose="020B0604020202020204" pitchFamily="34" charset="0"/>
              </a:rPr>
              <a:t>; </a:t>
            </a:r>
            <a:r>
              <a:rPr kumimoji="0" lang="en-US" sz="1000" b="0" i="0" u="none" strike="noStrike" kern="1200" cap="none" spc="0" normalizeH="0" baseline="0" noProof="0">
                <a:ln>
                  <a:noFill/>
                </a:ln>
                <a:effectLst/>
                <a:uLnTx/>
                <a:uFillTx/>
                <a:latin typeface="Arial"/>
                <a:ea typeface="Arial"/>
                <a:cs typeface="Arial"/>
                <a:sym typeface="Arial"/>
              </a:rPr>
              <a:t>NSCLC, non-small cell lung cancer.</a:t>
            </a:r>
            <a:br>
              <a:rPr kumimoji="0" lang="en-US" sz="1000" b="0" i="0" u="none" strike="noStrike" kern="1200" cap="none" spc="0" normalizeH="0" baseline="0" noProof="0">
                <a:ln>
                  <a:noFill/>
                </a:ln>
                <a:effectLst/>
                <a:uLnTx/>
                <a:uFillTx/>
                <a:latin typeface="Arial"/>
                <a:ea typeface="Arial"/>
                <a:cs typeface="Arial"/>
                <a:sym typeface="Arial"/>
              </a:rPr>
            </a:br>
            <a:r>
              <a:rPr kumimoji="0" lang="en-US" sz="1000" b="0" i="0" u="none" strike="noStrike" kern="1200" cap="none" spc="0" normalizeH="0" baseline="0" noProof="0" err="1">
                <a:ln>
                  <a:noFill/>
                </a:ln>
                <a:effectLst/>
                <a:uLnTx/>
                <a:uFillTx/>
                <a:latin typeface="Arial"/>
                <a:ea typeface="Arial"/>
                <a:cs typeface="Arial"/>
                <a:sym typeface="Arial"/>
              </a:rPr>
              <a:t>Horinouchi</a:t>
            </a:r>
            <a:r>
              <a:rPr kumimoji="0" lang="en-US" sz="1000" b="0" i="0" u="none" strike="noStrike" kern="1200" cap="none" spc="0" normalizeH="0" baseline="0" noProof="0">
                <a:ln>
                  <a:noFill/>
                </a:ln>
                <a:effectLst/>
                <a:uLnTx/>
                <a:uFillTx/>
                <a:latin typeface="Arial"/>
                <a:ea typeface="Arial"/>
                <a:cs typeface="Arial"/>
                <a:sym typeface="Arial"/>
              </a:rPr>
              <a:t> H, et al. WCLC 2024. Abstract OA13.04.</a:t>
            </a:r>
          </a:p>
        </p:txBody>
      </p:sp>
    </p:spTree>
    <p:extLst>
      <p:ext uri="{BB962C8B-B14F-4D97-AF65-F5344CB8AC3E}">
        <p14:creationId xmlns:p14="http://schemas.microsoft.com/office/powerpoint/2010/main" val="2644327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4" name="Google Shape;1144;g300c86075a9_0_1"/>
          <p:cNvSpPr txBox="1">
            <a:spLocks noGrp="1"/>
          </p:cNvSpPr>
          <p:nvPr>
            <p:ph type="title"/>
          </p:nvPr>
        </p:nvSpPr>
        <p:spPr>
          <a:xfrm>
            <a:off x="838200" y="184625"/>
            <a:ext cx="10515600" cy="1325563"/>
          </a:xfrm>
          <a:noFill/>
          <a:ln>
            <a:noFill/>
          </a:ln>
        </p:spPr>
        <p:txBody>
          <a:bodyPr spcFirstLastPara="1" vert="horz" wrap="square" lIns="0" tIns="0" rIns="0" bIns="0" rtlCol="0" anchor="ctr" anchorCtr="0">
            <a:noAutofit/>
          </a:bodyPr>
          <a:lstStyle/>
          <a:p>
            <a:r>
              <a:rPr lang="en-US" sz="3200"/>
              <a:t>Time to Onset and Duration of Any </a:t>
            </a:r>
            <a:r>
              <a:rPr lang="en-US" sz="3200">
                <a:sym typeface="Arial"/>
              </a:rPr>
              <a:t>AEs Occurring in ≥15% of Patients in the </a:t>
            </a:r>
            <a:r>
              <a:rPr lang="en-US" sz="3200" err="1">
                <a:sym typeface="Arial"/>
              </a:rPr>
              <a:t>Alectinib</a:t>
            </a:r>
            <a:r>
              <a:rPr lang="en-US" sz="3200">
                <a:sym typeface="Arial"/>
              </a:rPr>
              <a:t> Arm</a:t>
            </a:r>
          </a:p>
        </p:txBody>
      </p:sp>
      <p:sp>
        <p:nvSpPr>
          <p:cNvPr id="7" name="Content Placeholder 6">
            <a:extLst>
              <a:ext uri="{FF2B5EF4-FFF2-40B4-BE49-F238E27FC236}">
                <a16:creationId xmlns:a16="http://schemas.microsoft.com/office/drawing/2014/main" id="{71749511-B25E-5B02-2235-CEEE7B4271C2}"/>
              </a:ext>
            </a:extLst>
          </p:cNvPr>
          <p:cNvSpPr>
            <a:spLocks noGrp="1"/>
          </p:cNvSpPr>
          <p:nvPr>
            <p:ph idx="1"/>
          </p:nvPr>
        </p:nvSpPr>
        <p:spPr>
          <a:xfrm>
            <a:off x="838199" y="1510188"/>
            <a:ext cx="11106873" cy="905641"/>
          </a:xfrm>
        </p:spPr>
        <p:txBody>
          <a:bodyPr>
            <a:normAutofit lnSpcReduction="10000"/>
          </a:bodyPr>
          <a:lstStyle/>
          <a:p>
            <a:r>
              <a:rPr lang="en-US" sz="1800"/>
              <a:t>For the most frequent AEs, the median time to onset occurred mostly during the </a:t>
            </a:r>
            <a:r>
              <a:rPr lang="en-US" sz="1800" b="1"/>
              <a:t>first month </a:t>
            </a:r>
            <a:r>
              <a:rPr lang="en-US" sz="1800"/>
              <a:t>of </a:t>
            </a:r>
            <a:r>
              <a:rPr lang="en-US" sz="1800" err="1"/>
              <a:t>alectinib</a:t>
            </a:r>
            <a:r>
              <a:rPr lang="en-US" sz="1800"/>
              <a:t>.</a:t>
            </a:r>
          </a:p>
          <a:p>
            <a:r>
              <a:rPr lang="en-US" sz="1800"/>
              <a:t>AEs of longer duration were mostly </a:t>
            </a:r>
            <a:r>
              <a:rPr lang="en-US" sz="1800" b="1"/>
              <a:t>Grade 1–2 </a:t>
            </a:r>
            <a:r>
              <a:rPr lang="en-US" sz="1800"/>
              <a:t>in severity, </a:t>
            </a:r>
            <a:r>
              <a:rPr lang="en-US" sz="1800" b="1"/>
              <a:t>manageable</a:t>
            </a:r>
            <a:r>
              <a:rPr lang="en-US" sz="1800"/>
              <a:t> and did not lead to </a:t>
            </a:r>
            <a:r>
              <a:rPr lang="en-US" sz="1800" b="1"/>
              <a:t>treatment discontinuation</a:t>
            </a:r>
          </a:p>
        </p:txBody>
      </p:sp>
      <p:sp>
        <p:nvSpPr>
          <p:cNvPr id="3" name="Footer Placeholder 2">
            <a:extLst>
              <a:ext uri="{FF2B5EF4-FFF2-40B4-BE49-F238E27FC236}">
                <a16:creationId xmlns:a16="http://schemas.microsoft.com/office/drawing/2014/main" id="{AD3AD7D5-AB79-15E6-8529-C2692EEACD54}"/>
              </a:ext>
            </a:extLst>
          </p:cNvPr>
          <p:cNvSpPr>
            <a:spLocks noGrp="1"/>
          </p:cNvSpPr>
          <p:nvPr>
            <p:ph type="ftr" sz="quarter" idx="10"/>
          </p:nvPr>
        </p:nvSpPr>
        <p:spPr>
          <a:xfrm>
            <a:off x="1416735" y="6054437"/>
            <a:ext cx="10651322" cy="803564"/>
          </a:xfrm>
        </p:spPr>
        <p:txBody>
          <a:bodyPr/>
          <a:lstStyle/>
          <a:p>
            <a:r>
              <a:rPr lang="en-US" noProof="0">
                <a:sym typeface="Arial"/>
              </a:rPr>
              <a:t>AE, adverse event; ALP, alkaline phosphatase; ALT, alanine transaminase; AST, aspartate transaminase; CPK, </a:t>
            </a:r>
            <a:r>
              <a:rPr lang="en-US">
                <a:sym typeface="Arial"/>
              </a:rPr>
              <a:t>c</a:t>
            </a:r>
            <a:r>
              <a:rPr lang="en-US" noProof="0" err="1">
                <a:sym typeface="Arial"/>
              </a:rPr>
              <a:t>reatine</a:t>
            </a:r>
            <a:r>
              <a:rPr lang="en-US" noProof="0">
                <a:sym typeface="Arial"/>
              </a:rPr>
              <a:t> phosphokinase.</a:t>
            </a:r>
            <a:br>
              <a:rPr lang="en-US" noProof="0">
                <a:sym typeface="Arial"/>
              </a:rPr>
            </a:br>
            <a:r>
              <a:rPr lang="en-US" noProof="0" err="1">
                <a:sym typeface="Arial"/>
              </a:rPr>
              <a:t>Horinouchi</a:t>
            </a:r>
            <a:r>
              <a:rPr lang="en-US" noProof="0">
                <a:sym typeface="Arial"/>
              </a:rPr>
              <a:t> H, et al. WCLC 2024. Abstract OA13.04.</a:t>
            </a:r>
          </a:p>
        </p:txBody>
      </p:sp>
      <p:pic>
        <p:nvPicPr>
          <p:cNvPr id="1145" name="Google Shape;1145;g300c86075a9_0_1"/>
          <p:cNvPicPr preferRelativeResize="0"/>
          <p:nvPr/>
        </p:nvPicPr>
        <p:blipFill rotWithShape="1">
          <a:blip r:embed="rId3">
            <a:alphaModFix/>
          </a:blip>
          <a:srcRect t="12511" b="10894"/>
          <a:stretch/>
        </p:blipFill>
        <p:spPr>
          <a:xfrm>
            <a:off x="447856" y="2557820"/>
            <a:ext cx="11296287" cy="34342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77739D9-92A0-3BE9-E202-F23FD556F834}"/>
              </a:ext>
            </a:extLst>
          </p:cNvPr>
          <p:cNvSpPr/>
          <p:nvPr/>
        </p:nvSpPr>
        <p:spPr>
          <a:xfrm>
            <a:off x="971204" y="2074109"/>
            <a:ext cx="5157787" cy="3725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9788" y="365126"/>
            <a:ext cx="10515600" cy="569293"/>
          </a:xfrm>
        </p:spPr>
        <p:txBody>
          <a:bodyPr>
            <a:normAutofit/>
          </a:bodyPr>
          <a:lstStyle/>
          <a:p>
            <a:r>
              <a:rPr lang="en-US" sz="3200"/>
              <a:t>Cardiac Toxicity With Alectinib</a:t>
            </a:r>
          </a:p>
        </p:txBody>
      </p:sp>
      <p:sp>
        <p:nvSpPr>
          <p:cNvPr id="5" name="Text Placeholder 4">
            <a:extLst>
              <a:ext uri="{FF2B5EF4-FFF2-40B4-BE49-F238E27FC236}">
                <a16:creationId xmlns:a16="http://schemas.microsoft.com/office/drawing/2014/main" id="{AC755665-32A1-F1FE-55DE-CB131C23D5F2}"/>
              </a:ext>
            </a:extLst>
          </p:cNvPr>
          <p:cNvSpPr>
            <a:spLocks noGrp="1"/>
          </p:cNvSpPr>
          <p:nvPr>
            <p:ph type="body" idx="1"/>
          </p:nvPr>
        </p:nvSpPr>
        <p:spPr>
          <a:xfrm>
            <a:off x="971204" y="1058206"/>
            <a:ext cx="5157787" cy="355315"/>
          </a:xfrm>
        </p:spPr>
        <p:txBody>
          <a:bodyPr>
            <a:normAutofit/>
          </a:bodyPr>
          <a:lstStyle/>
          <a:p>
            <a:r>
              <a:rPr lang="en-US" sz="1800"/>
              <a:t>Cardiac Toxicity With </a:t>
            </a:r>
            <a:r>
              <a:rPr lang="en-US" sz="1800" err="1"/>
              <a:t>Alectinib</a:t>
            </a:r>
            <a:endParaRPr lang="en-US" sz="1800"/>
          </a:p>
        </p:txBody>
      </p:sp>
      <p:sp>
        <p:nvSpPr>
          <p:cNvPr id="6" name="Text Placeholder 5">
            <a:extLst>
              <a:ext uri="{FF2B5EF4-FFF2-40B4-BE49-F238E27FC236}">
                <a16:creationId xmlns:a16="http://schemas.microsoft.com/office/drawing/2014/main" id="{61E2AF60-CFB5-6FA0-51EB-2D42272CDFCF}"/>
              </a:ext>
            </a:extLst>
          </p:cNvPr>
          <p:cNvSpPr>
            <a:spLocks noGrp="1"/>
          </p:cNvSpPr>
          <p:nvPr>
            <p:ph type="body" sz="quarter" idx="3"/>
          </p:nvPr>
        </p:nvSpPr>
        <p:spPr>
          <a:xfrm>
            <a:off x="6913694" y="1015340"/>
            <a:ext cx="3899511" cy="569293"/>
          </a:xfrm>
        </p:spPr>
        <p:txBody>
          <a:bodyPr>
            <a:normAutofit lnSpcReduction="10000"/>
          </a:bodyPr>
          <a:lstStyle/>
          <a:p>
            <a:r>
              <a:rPr lang="en-US" sz="1800" err="1"/>
              <a:t>Alectinib</a:t>
            </a:r>
            <a:r>
              <a:rPr lang="en-US" sz="1800"/>
              <a:t> exposure in patients with and without severe toxicity</a:t>
            </a:r>
          </a:p>
        </p:txBody>
      </p:sp>
      <p:pic>
        <p:nvPicPr>
          <p:cNvPr id="9" name="Picture 8">
            <a:extLst>
              <a:ext uri="{FF2B5EF4-FFF2-40B4-BE49-F238E27FC236}">
                <a16:creationId xmlns:a16="http://schemas.microsoft.com/office/drawing/2014/main" id="{58EED80F-552F-AC92-9622-DBC593763B96}"/>
              </a:ext>
            </a:extLst>
          </p:cNvPr>
          <p:cNvPicPr>
            <a:picLocks noChangeAspect="1"/>
          </p:cNvPicPr>
          <p:nvPr/>
        </p:nvPicPr>
        <p:blipFill>
          <a:blip r:embed="rId3"/>
          <a:srcRect t="3337" r="49032"/>
          <a:stretch/>
        </p:blipFill>
        <p:spPr>
          <a:xfrm>
            <a:off x="6762929" y="1813082"/>
            <a:ext cx="2958004" cy="4322209"/>
          </a:xfrm>
          <a:prstGeom prst="rect">
            <a:avLst/>
          </a:prstGeom>
        </p:spPr>
      </p:pic>
      <p:pic>
        <p:nvPicPr>
          <p:cNvPr id="4" name="Picture 3">
            <a:extLst>
              <a:ext uri="{FF2B5EF4-FFF2-40B4-BE49-F238E27FC236}">
                <a16:creationId xmlns:a16="http://schemas.microsoft.com/office/drawing/2014/main" id="{58B1672C-7F3D-C35D-A82A-7B6DB8678E4E}"/>
              </a:ext>
            </a:extLst>
          </p:cNvPr>
          <p:cNvPicPr>
            <a:picLocks noChangeAspect="1"/>
          </p:cNvPicPr>
          <p:nvPr/>
        </p:nvPicPr>
        <p:blipFill>
          <a:blip r:embed="rId3"/>
          <a:srcRect l="56553" t="21367" r="438" b="48988"/>
          <a:stretch/>
        </p:blipFill>
        <p:spPr>
          <a:xfrm>
            <a:off x="9351267" y="1877272"/>
            <a:ext cx="2160342" cy="1147282"/>
          </a:xfrm>
          <a:prstGeom prst="rect">
            <a:avLst/>
          </a:prstGeom>
        </p:spPr>
      </p:pic>
      <p:sp>
        <p:nvSpPr>
          <p:cNvPr id="8" name="Footer Placeholder 7">
            <a:extLst>
              <a:ext uri="{FF2B5EF4-FFF2-40B4-BE49-F238E27FC236}">
                <a16:creationId xmlns:a16="http://schemas.microsoft.com/office/drawing/2014/main" id="{26D90E43-647E-2667-23B3-1025605705F8}"/>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LVEF, left ventricular ejection fraction; NSCLC, non-small cell lung cancer.</a:t>
            </a:r>
            <a:b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br>
            <a:r>
              <a:rPr lang="en-US" altLang="en-US" sz="1000" err="1">
                <a:ln w="9525" cap="flat" cmpd="sng" algn="ctr">
                  <a:noFill/>
                  <a:prstDash val="solid"/>
                  <a:round/>
                  <a:headEnd type="none" w="med" len="med"/>
                  <a:tailEnd type="none" w="med" len="med"/>
                </a:ln>
                <a:solidFill>
                  <a:srgbClr val="000000"/>
                </a:solidFill>
                <a:cs typeface="Arial" panose="020B0604020202020204" pitchFamily="34" charset="0"/>
                <a:sym typeface="Wingdings"/>
              </a:rPr>
              <a:t>Pruis</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MA, et al. </a:t>
            </a:r>
            <a:r>
              <a:rPr lang="en-US" altLang="en-US" sz="1000" i="1">
                <a:ln w="9525" cap="flat" cmpd="sng" algn="ctr">
                  <a:noFill/>
                  <a:prstDash val="solid"/>
                  <a:round/>
                  <a:headEnd type="none" w="med" len="med"/>
                  <a:tailEnd type="none" w="med" len="med"/>
                </a:ln>
                <a:solidFill>
                  <a:srgbClr val="000000"/>
                </a:solidFill>
                <a:cs typeface="Arial" panose="020B0604020202020204" pitchFamily="34" charset="0"/>
                <a:sym typeface="Wingdings"/>
              </a:rPr>
              <a:t>JACC </a:t>
            </a:r>
            <a:r>
              <a:rPr lang="en-US" altLang="en-US" sz="1000" i="1" err="1">
                <a:ln w="9525" cap="flat" cmpd="sng" algn="ctr">
                  <a:noFill/>
                  <a:prstDash val="solid"/>
                  <a:round/>
                  <a:headEnd type="none" w="med" len="med"/>
                  <a:tailEnd type="none" w="med" len="med"/>
                </a:ln>
                <a:solidFill>
                  <a:srgbClr val="000000"/>
                </a:solidFill>
                <a:cs typeface="Arial" panose="020B0604020202020204" pitchFamily="34" charset="0"/>
                <a:sym typeface="Wingdings"/>
              </a:rPr>
              <a:t>CardioOncol</a:t>
            </a:r>
            <a:r>
              <a:rPr lang="en-US" altLang="en-US" sz="1000">
                <a:ln w="9525" cap="flat" cmpd="sng" algn="ctr">
                  <a:noFill/>
                  <a:prstDash val="solid"/>
                  <a:round/>
                  <a:headEnd type="none" w="med" len="med"/>
                  <a:tailEnd type="none" w="med" len="med"/>
                </a:ln>
                <a:solidFill>
                  <a:srgbClr val="000000"/>
                </a:solidFill>
                <a:cs typeface="Arial" panose="020B0604020202020204" pitchFamily="34" charset="0"/>
                <a:sym typeface="Wingdings"/>
              </a:rPr>
              <a:t>. 2023;5(1):102-113.</a:t>
            </a:r>
          </a:p>
        </p:txBody>
      </p:sp>
      <p:sp>
        <p:nvSpPr>
          <p:cNvPr id="17" name="Content Placeholder 16">
            <a:extLst>
              <a:ext uri="{FF2B5EF4-FFF2-40B4-BE49-F238E27FC236}">
                <a16:creationId xmlns:a16="http://schemas.microsoft.com/office/drawing/2014/main" id="{0BC843D1-D6AB-F3D3-E3E2-BE635986FD22}"/>
              </a:ext>
            </a:extLst>
          </p:cNvPr>
          <p:cNvSpPr>
            <a:spLocks noGrp="1"/>
          </p:cNvSpPr>
          <p:nvPr>
            <p:ph sz="half" idx="2"/>
          </p:nvPr>
        </p:nvSpPr>
        <p:spPr>
          <a:xfrm>
            <a:off x="971204" y="1502302"/>
            <a:ext cx="5157787" cy="571808"/>
          </a:xfrm>
        </p:spPr>
        <p:style>
          <a:lnRef idx="1">
            <a:schemeClr val="accent2"/>
          </a:lnRef>
          <a:fillRef idx="3">
            <a:schemeClr val="accent2"/>
          </a:fillRef>
          <a:effectRef idx="2">
            <a:schemeClr val="accent2"/>
          </a:effectRef>
          <a:fontRef idx="minor">
            <a:schemeClr val="lt1"/>
          </a:fontRef>
        </p:style>
        <p:txBody>
          <a:bodyPr>
            <a:normAutofit/>
          </a:bodyPr>
          <a:lstStyle/>
          <a:p>
            <a:pPr marL="0" indent="0" algn="ctr">
              <a:buNone/>
            </a:pPr>
            <a:r>
              <a:rPr lang="en-US" sz="1600">
                <a:latin typeface="Arial" panose="020B0604020202020204" pitchFamily="34" charset="0"/>
                <a:cs typeface="Arial" panose="020B0604020202020204" pitchFamily="34" charset="0"/>
              </a:rPr>
              <a:t>Cardiac Follow-Up in Patients With ALK Positive</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Lung Cancer Treated With </a:t>
            </a:r>
            <a:r>
              <a:rPr lang="en-US" sz="1600" err="1">
                <a:latin typeface="Arial" panose="020B0604020202020204" pitchFamily="34" charset="0"/>
                <a:cs typeface="Arial" panose="020B0604020202020204" pitchFamily="34" charset="0"/>
              </a:rPr>
              <a:t>Alectinib</a:t>
            </a:r>
            <a:endParaRPr lang="en-US" sz="1600">
              <a:latin typeface="Arial" panose="020B0604020202020204" pitchFamily="34" charset="0"/>
              <a:cs typeface="Arial" panose="020B0604020202020204" pitchFamily="34" charset="0"/>
            </a:endParaRPr>
          </a:p>
        </p:txBody>
      </p:sp>
      <p:pic>
        <p:nvPicPr>
          <p:cNvPr id="20" name="Graphic 19" descr="Lungs with solid fill">
            <a:extLst>
              <a:ext uri="{FF2B5EF4-FFF2-40B4-BE49-F238E27FC236}">
                <a16:creationId xmlns:a16="http://schemas.microsoft.com/office/drawing/2014/main" id="{C1DE6D15-62B3-0E37-3876-0643EB767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238" y="2074110"/>
            <a:ext cx="914400" cy="914400"/>
          </a:xfrm>
          <a:prstGeom prst="rect">
            <a:avLst/>
          </a:prstGeom>
        </p:spPr>
      </p:pic>
      <p:sp>
        <p:nvSpPr>
          <p:cNvPr id="21" name="Content Placeholder 16">
            <a:extLst>
              <a:ext uri="{FF2B5EF4-FFF2-40B4-BE49-F238E27FC236}">
                <a16:creationId xmlns:a16="http://schemas.microsoft.com/office/drawing/2014/main" id="{2DF45CF1-B64D-9692-A1A7-FDC10F127929}"/>
              </a:ext>
            </a:extLst>
          </p:cNvPr>
          <p:cNvSpPr txBox="1">
            <a:spLocks/>
          </p:cNvSpPr>
          <p:nvPr/>
        </p:nvSpPr>
        <p:spPr>
          <a:xfrm>
            <a:off x="2477743" y="2269433"/>
            <a:ext cx="3209142" cy="572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solidFill>
                  <a:schemeClr val="accent3"/>
                </a:solidFill>
              </a:rPr>
              <a:t>53 patients with </a:t>
            </a:r>
            <a:r>
              <a:rPr lang="en-US" sz="1600" b="1" i="1">
                <a:solidFill>
                  <a:schemeClr val="accent3"/>
                </a:solidFill>
              </a:rPr>
              <a:t>ALK</a:t>
            </a:r>
            <a:r>
              <a:rPr lang="en-US" sz="1600" b="1">
                <a:solidFill>
                  <a:schemeClr val="accent3"/>
                </a:solidFill>
              </a:rPr>
              <a:t> positive NSCLC treated with </a:t>
            </a:r>
            <a:r>
              <a:rPr lang="en-US" sz="1600" b="1" err="1">
                <a:solidFill>
                  <a:schemeClr val="accent3"/>
                </a:solidFill>
              </a:rPr>
              <a:t>alectinig</a:t>
            </a:r>
            <a:endParaRPr lang="en-US" sz="1600" b="1">
              <a:solidFill>
                <a:schemeClr val="accent3"/>
              </a:solidFill>
            </a:endParaRPr>
          </a:p>
        </p:txBody>
      </p:sp>
      <p:sp>
        <p:nvSpPr>
          <p:cNvPr id="22" name="Pentagon 21">
            <a:extLst>
              <a:ext uri="{FF2B5EF4-FFF2-40B4-BE49-F238E27FC236}">
                <a16:creationId xmlns:a16="http://schemas.microsoft.com/office/drawing/2014/main" id="{1E87F6B2-5B73-4D15-AAA3-BBA5107F4B5F}"/>
              </a:ext>
            </a:extLst>
          </p:cNvPr>
          <p:cNvSpPr/>
          <p:nvPr/>
        </p:nvSpPr>
        <p:spPr>
          <a:xfrm>
            <a:off x="971204" y="2994208"/>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Prospective cardiac evaluation at cardio-oncology clinic</a:t>
            </a:r>
          </a:p>
        </p:txBody>
      </p:sp>
      <p:sp>
        <p:nvSpPr>
          <p:cNvPr id="23" name="Content Placeholder 16">
            <a:extLst>
              <a:ext uri="{FF2B5EF4-FFF2-40B4-BE49-F238E27FC236}">
                <a16:creationId xmlns:a16="http://schemas.microsoft.com/office/drawing/2014/main" id="{6806B982-26AD-73CA-B536-9D06D3F36941}"/>
              </a:ext>
            </a:extLst>
          </p:cNvPr>
          <p:cNvSpPr txBox="1">
            <a:spLocks/>
          </p:cNvSpPr>
          <p:nvPr/>
        </p:nvSpPr>
        <p:spPr>
          <a:xfrm>
            <a:off x="2518652" y="3024838"/>
            <a:ext cx="3610339" cy="9037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22 of 34 patients with echocardiograms while on</a:t>
            </a:r>
            <a:br>
              <a:rPr lang="en-US" sz="1000"/>
            </a:br>
            <a:r>
              <a:rPr lang="en-US" sz="1000" err="1"/>
              <a:t>alectinib</a:t>
            </a:r>
            <a:r>
              <a:rPr lang="en-US" sz="1000"/>
              <a:t> (median 24 months, range 7-38); no LV</a:t>
            </a:r>
            <a:br>
              <a:rPr lang="en-US" sz="1000"/>
            </a:br>
            <a:r>
              <a:rPr lang="en-US" sz="1000"/>
              <a:t>systolic dysfunction</a:t>
            </a:r>
          </a:p>
          <a:p>
            <a:pPr marL="119063" indent="-119063"/>
            <a:r>
              <a:rPr lang="en-US" sz="1000"/>
              <a:t>13 of 19 patients with echocardiograms prior to and 6 months after </a:t>
            </a:r>
            <a:r>
              <a:rPr lang="en-US" sz="1000" err="1"/>
              <a:t>alectinib</a:t>
            </a:r>
            <a:r>
              <a:rPr lang="en-US" sz="1000"/>
              <a:t>; no significant changes in LVEF</a:t>
            </a:r>
          </a:p>
        </p:txBody>
      </p:sp>
      <p:sp>
        <p:nvSpPr>
          <p:cNvPr id="25" name="Pentagon 24">
            <a:extLst>
              <a:ext uri="{FF2B5EF4-FFF2-40B4-BE49-F238E27FC236}">
                <a16:creationId xmlns:a16="http://schemas.microsoft.com/office/drawing/2014/main" id="{1E04C8B6-AC4E-2398-E9ED-F634144989E3}"/>
              </a:ext>
            </a:extLst>
          </p:cNvPr>
          <p:cNvSpPr/>
          <p:nvPr/>
        </p:nvSpPr>
        <p:spPr>
          <a:xfrm>
            <a:off x="971204" y="3956069"/>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Adverse events data collection</a:t>
            </a:r>
          </a:p>
        </p:txBody>
      </p:sp>
      <p:sp>
        <p:nvSpPr>
          <p:cNvPr id="26" name="Content Placeholder 16">
            <a:extLst>
              <a:ext uri="{FF2B5EF4-FFF2-40B4-BE49-F238E27FC236}">
                <a16:creationId xmlns:a16="http://schemas.microsoft.com/office/drawing/2014/main" id="{1ACA3096-6C0F-8981-D98D-5661CCCB82A4}"/>
              </a:ext>
            </a:extLst>
          </p:cNvPr>
          <p:cNvSpPr txBox="1">
            <a:spLocks/>
          </p:cNvSpPr>
          <p:nvPr/>
        </p:nvSpPr>
        <p:spPr>
          <a:xfrm>
            <a:off x="2518652" y="3986699"/>
            <a:ext cx="3610339" cy="9037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Median heart rate decreased by 17 bpm</a:t>
            </a:r>
          </a:p>
          <a:p>
            <a:pPr marL="119063" indent="-119063"/>
            <a:r>
              <a:rPr lang="en-US" sz="1000"/>
              <a:t>42% developed bradycardia; 17% required dose reduction</a:t>
            </a:r>
          </a:p>
          <a:p>
            <a:pPr marL="119063" indent="-119063"/>
            <a:r>
              <a:rPr lang="en-US" sz="1000"/>
              <a:t>13% developed edema, 3.7% required dose reduction</a:t>
            </a:r>
          </a:p>
        </p:txBody>
      </p:sp>
      <p:sp>
        <p:nvSpPr>
          <p:cNvPr id="27" name="Pentagon 26">
            <a:extLst>
              <a:ext uri="{FF2B5EF4-FFF2-40B4-BE49-F238E27FC236}">
                <a16:creationId xmlns:a16="http://schemas.microsoft.com/office/drawing/2014/main" id="{42E8A891-EB21-078F-8DEC-0B3E305AC811}"/>
              </a:ext>
            </a:extLst>
          </p:cNvPr>
          <p:cNvSpPr/>
          <p:nvPr/>
        </p:nvSpPr>
        <p:spPr>
          <a:xfrm>
            <a:off x="971204" y="4907576"/>
            <a:ext cx="1547448" cy="90371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latin typeface="Arial" panose="020B0604020202020204" pitchFamily="34" charset="0"/>
                <a:cs typeface="Arial" panose="020B0604020202020204" pitchFamily="34" charset="0"/>
              </a:rPr>
              <a:t>Blood sampling for </a:t>
            </a:r>
            <a:r>
              <a:rPr lang="en-US" sz="1100" err="1">
                <a:latin typeface="Arial" panose="020B0604020202020204" pitchFamily="34" charset="0"/>
                <a:cs typeface="Arial" panose="020B0604020202020204" pitchFamily="34" charset="0"/>
              </a:rPr>
              <a:t>alectinib</a:t>
            </a:r>
            <a:r>
              <a:rPr lang="en-US" sz="1100">
                <a:latin typeface="Arial" panose="020B0604020202020204" pitchFamily="34" charset="0"/>
                <a:cs typeface="Arial" panose="020B0604020202020204" pitchFamily="34" charset="0"/>
              </a:rPr>
              <a:t> exposure</a:t>
            </a:r>
            <a:br>
              <a:rPr lang="en-US" sz="1100">
                <a:latin typeface="Arial" panose="020B0604020202020204" pitchFamily="34" charset="0"/>
                <a:cs typeface="Arial" panose="020B0604020202020204" pitchFamily="34" charset="0"/>
              </a:rPr>
            </a:br>
            <a:r>
              <a:rPr lang="en-US" sz="1100">
                <a:latin typeface="Arial" panose="020B0604020202020204" pitchFamily="34" charset="0"/>
                <a:cs typeface="Arial" panose="020B0604020202020204" pitchFamily="34" charset="0"/>
              </a:rPr>
              <a:t>(N=47)</a:t>
            </a:r>
          </a:p>
        </p:txBody>
      </p:sp>
      <p:sp>
        <p:nvSpPr>
          <p:cNvPr id="28" name="Content Placeholder 16">
            <a:extLst>
              <a:ext uri="{FF2B5EF4-FFF2-40B4-BE49-F238E27FC236}">
                <a16:creationId xmlns:a16="http://schemas.microsoft.com/office/drawing/2014/main" id="{CFB5B5FC-7753-EE1C-4472-204A92457B75}"/>
              </a:ext>
            </a:extLst>
          </p:cNvPr>
          <p:cNvSpPr txBox="1">
            <a:spLocks/>
          </p:cNvSpPr>
          <p:nvPr/>
        </p:nvSpPr>
        <p:spPr>
          <a:xfrm>
            <a:off x="2518652" y="5143566"/>
            <a:ext cx="3610339" cy="698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9063" indent="-119063"/>
            <a:r>
              <a:rPr lang="en-US" sz="1000"/>
              <a:t>Higher mean plasma exposure in patients with</a:t>
            </a:r>
            <a:br>
              <a:rPr lang="en-US" sz="1000"/>
            </a:br>
            <a:r>
              <a:rPr lang="en-US" sz="1000"/>
              <a:t>severe toxicity</a:t>
            </a:r>
          </a:p>
        </p:txBody>
      </p:sp>
      <p:cxnSp>
        <p:nvCxnSpPr>
          <p:cNvPr id="31" name="Straight Connector 30">
            <a:extLst>
              <a:ext uri="{FF2B5EF4-FFF2-40B4-BE49-F238E27FC236}">
                <a16:creationId xmlns:a16="http://schemas.microsoft.com/office/drawing/2014/main" id="{E48718FA-49A7-EBDA-BA54-E74BD4B9DCD6}"/>
              </a:ext>
            </a:extLst>
          </p:cNvPr>
          <p:cNvCxnSpPr/>
          <p:nvPr/>
        </p:nvCxnSpPr>
        <p:spPr>
          <a:xfrm>
            <a:off x="2518652" y="4890408"/>
            <a:ext cx="33992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46B5021-182A-85DC-3624-2C9AC70E28AE}"/>
              </a:ext>
            </a:extLst>
          </p:cNvPr>
          <p:cNvCxnSpPr/>
          <p:nvPr/>
        </p:nvCxnSpPr>
        <p:spPr>
          <a:xfrm>
            <a:off x="2518652" y="3928547"/>
            <a:ext cx="339923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00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2B8406-6B9D-74AE-3C68-3D550CAAD94D}"/>
              </a:ext>
            </a:extLst>
          </p:cNvPr>
          <p:cNvPicPr>
            <a:picLocks noChangeAspect="1"/>
          </p:cNvPicPr>
          <p:nvPr/>
        </p:nvPicPr>
        <p:blipFill>
          <a:blip r:embed="rId3"/>
          <a:srcRect b="1276"/>
          <a:stretch/>
        </p:blipFill>
        <p:spPr>
          <a:xfrm>
            <a:off x="2745761" y="1132727"/>
            <a:ext cx="6700477" cy="4921998"/>
          </a:xfrm>
          <a:prstGeom prst="rect">
            <a:avLst/>
          </a:prstGeom>
        </p:spPr>
      </p:pic>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0"/>
            <a:ext cx="10515600" cy="1325563"/>
          </a:xfrm>
        </p:spPr>
        <p:txBody>
          <a:bodyPr/>
          <a:lstStyle/>
          <a:p>
            <a:r>
              <a:rPr lang="en-US"/>
              <a:t>Managing Cardiac Toxicity With </a:t>
            </a:r>
            <a:r>
              <a:rPr lang="en-US" err="1"/>
              <a:t>Alectinib</a:t>
            </a:r>
            <a:endParaRPr lang="en-US"/>
          </a:p>
        </p:txBody>
      </p:sp>
      <p:sp>
        <p:nvSpPr>
          <p:cNvPr id="4" name="Footer Placeholder 3">
            <a:extLst>
              <a:ext uri="{FF2B5EF4-FFF2-40B4-BE49-F238E27FC236}">
                <a16:creationId xmlns:a16="http://schemas.microsoft.com/office/drawing/2014/main" id="{A20098EE-51B2-D92C-FDEB-96D177FA2CE3}"/>
              </a:ext>
            </a:extLst>
          </p:cNvPr>
          <p:cNvSpPr>
            <a:spLocks noGrp="1"/>
          </p:cNvSpPr>
          <p:nvPr>
            <p:ph type="ftr" sz="quarter" idx="10"/>
          </p:nvPr>
        </p:nvSpPr>
        <p:spPr>
          <a:xfrm>
            <a:off x="1416735" y="6054437"/>
            <a:ext cx="10651322" cy="803564"/>
          </a:xfrm>
        </p:spPr>
        <p:txBody>
          <a:bodyPr/>
          <a:lstStyle/>
          <a:p>
            <a:r>
              <a:rPr lang="en-US" altLang="en-US" noProof="0">
                <a:sym typeface="Wingdings"/>
              </a:rPr>
              <a:t>AE, adverse event; bid, twice a day; PMI, pacemaker implantation; TDM, therapeutic drug monitoring .</a:t>
            </a:r>
            <a:br>
              <a:rPr lang="en-US" altLang="en-US" noProof="0">
                <a:sym typeface="Wingdings"/>
              </a:rPr>
            </a:br>
            <a:r>
              <a:rPr lang="en-US" altLang="en-US" noProof="0" err="1">
                <a:sym typeface="Wingdings"/>
              </a:rPr>
              <a:t>Pruis</a:t>
            </a:r>
            <a:r>
              <a:rPr lang="en-US" altLang="en-US" noProof="0">
                <a:sym typeface="Wingdings"/>
              </a:rPr>
              <a:t> MA, et al. </a:t>
            </a:r>
            <a:r>
              <a:rPr lang="en-US" altLang="en-US" i="1" noProof="0">
                <a:sym typeface="Wingdings"/>
              </a:rPr>
              <a:t>JACC </a:t>
            </a:r>
            <a:r>
              <a:rPr lang="en-US" altLang="en-US" i="1" noProof="0" err="1">
                <a:sym typeface="Wingdings"/>
              </a:rPr>
              <a:t>CardioOncol</a:t>
            </a:r>
            <a:r>
              <a:rPr lang="en-US" altLang="en-US" noProof="0">
                <a:sym typeface="Wingdings"/>
              </a:rPr>
              <a:t>. 2023;5(1):102-113.</a:t>
            </a:r>
          </a:p>
        </p:txBody>
      </p:sp>
    </p:spTree>
    <p:extLst>
      <p:ext uri="{BB962C8B-B14F-4D97-AF65-F5344CB8AC3E}">
        <p14:creationId xmlns:p14="http://schemas.microsoft.com/office/powerpoint/2010/main" val="3800601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Weight Gain With </a:t>
            </a:r>
            <a:r>
              <a:rPr lang="en-US" err="1"/>
              <a:t>Alectinib</a:t>
            </a:r>
            <a:endParaRPr lang="en-US"/>
          </a:p>
        </p:txBody>
      </p:sp>
      <p:sp>
        <p:nvSpPr>
          <p:cNvPr id="3" name="Content Placeholder 2">
            <a:extLst>
              <a:ext uri="{FF2B5EF4-FFF2-40B4-BE49-F238E27FC236}">
                <a16:creationId xmlns:a16="http://schemas.microsoft.com/office/drawing/2014/main" id="{8520E3A1-B83C-2DCF-0B56-DB08D1E3CE85}"/>
              </a:ext>
            </a:extLst>
          </p:cNvPr>
          <p:cNvSpPr>
            <a:spLocks noGrp="1"/>
          </p:cNvSpPr>
          <p:nvPr>
            <p:ph sz="half" idx="1"/>
          </p:nvPr>
        </p:nvSpPr>
        <p:spPr/>
        <p:txBody>
          <a:bodyPr/>
          <a:lstStyle/>
          <a:p>
            <a:r>
              <a:rPr lang="en-US"/>
              <a:t>46 ALK+ patients</a:t>
            </a:r>
          </a:p>
          <a:p>
            <a:r>
              <a:rPr lang="en-US"/>
              <a:t>Waist circumference, VAT, SAT and skeletal muscle measured</a:t>
            </a:r>
          </a:p>
          <a:p>
            <a:r>
              <a:rPr lang="en-US"/>
              <a:t>Mean ↑ in waist circ – 9.7%</a:t>
            </a:r>
          </a:p>
          <a:p>
            <a:r>
              <a:rPr lang="en-US"/>
              <a:t>Incidence of sarcopenic obesity increased from 23.7% to 47.4% at 1 year</a:t>
            </a:r>
          </a:p>
        </p:txBody>
      </p:sp>
      <p:sp>
        <p:nvSpPr>
          <p:cNvPr id="4" name="TextBox 3">
            <a:extLst>
              <a:ext uri="{FF2B5EF4-FFF2-40B4-BE49-F238E27FC236}">
                <a16:creationId xmlns:a16="http://schemas.microsoft.com/office/drawing/2014/main" id="{DEED2263-F409-DA0D-D80B-61EFD76F2F4A}"/>
              </a:ext>
            </a:extLst>
          </p:cNvPr>
          <p:cNvSpPr txBox="1"/>
          <p:nvPr/>
        </p:nvSpPr>
        <p:spPr>
          <a:xfrm>
            <a:off x="6806040" y="1394793"/>
            <a:ext cx="4208909" cy="338554"/>
          </a:xfrm>
          <a:prstGeom prst="rect">
            <a:avLst/>
          </a:prstGeom>
          <a:noFill/>
        </p:spPr>
        <p:txBody>
          <a:bodyPr wrap="none" rtlCol="0">
            <a:spAutoFit/>
          </a:bodyPr>
          <a:lstStyle/>
          <a:p>
            <a:r>
              <a:rPr lang="en-US" sz="1600" b="1">
                <a:solidFill>
                  <a:schemeClr val="accent1"/>
                </a:solidFill>
                <a:latin typeface="Arial" panose="020B0604020202020204" pitchFamily="34" charset="0"/>
                <a:cs typeface="Arial" panose="020B0604020202020204" pitchFamily="34" charset="0"/>
              </a:rPr>
              <a:t>Change is VAT and SAT at 3 </a:t>
            </a:r>
            <a:r>
              <a:rPr lang="en-US" sz="1600" b="1" err="1">
                <a:solidFill>
                  <a:schemeClr val="accent1"/>
                </a:solidFill>
                <a:latin typeface="Arial" panose="020B0604020202020204" pitchFamily="34" charset="0"/>
                <a:cs typeface="Arial" panose="020B0604020202020204" pitchFamily="34" charset="0"/>
              </a:rPr>
              <a:t>mos</a:t>
            </a:r>
            <a:r>
              <a:rPr lang="en-US" sz="1600" b="1">
                <a:solidFill>
                  <a:schemeClr val="accent1"/>
                </a:solidFill>
                <a:latin typeface="Arial" panose="020B0604020202020204" pitchFamily="34" charset="0"/>
                <a:cs typeface="Arial" panose="020B0604020202020204" pitchFamily="34" charset="0"/>
              </a:rPr>
              <a:t> and 1 yr</a:t>
            </a:r>
          </a:p>
        </p:txBody>
      </p:sp>
      <p:pic>
        <p:nvPicPr>
          <p:cNvPr id="5" name="Picture 4">
            <a:extLst>
              <a:ext uri="{FF2B5EF4-FFF2-40B4-BE49-F238E27FC236}">
                <a16:creationId xmlns:a16="http://schemas.microsoft.com/office/drawing/2014/main" id="{2FEADEFE-3B84-E953-81A2-3CA3149D30E1}"/>
              </a:ext>
            </a:extLst>
          </p:cNvPr>
          <p:cNvPicPr>
            <a:picLocks noChangeAspect="1"/>
          </p:cNvPicPr>
          <p:nvPr/>
        </p:nvPicPr>
        <p:blipFill>
          <a:blip r:embed="rId3"/>
          <a:stretch>
            <a:fillRect/>
          </a:stretch>
        </p:blipFill>
        <p:spPr>
          <a:xfrm>
            <a:off x="6508878" y="1933127"/>
            <a:ext cx="4803231" cy="3986355"/>
          </a:xfrm>
          <a:prstGeom prst="rect">
            <a:avLst/>
          </a:prstGeom>
        </p:spPr>
      </p:pic>
      <p:sp>
        <p:nvSpPr>
          <p:cNvPr id="9" name="Footer Placeholder 8">
            <a:extLst>
              <a:ext uri="{FF2B5EF4-FFF2-40B4-BE49-F238E27FC236}">
                <a16:creationId xmlns:a16="http://schemas.microsoft.com/office/drawing/2014/main" id="{598AD65B-50CB-D896-D7B8-3EFE02AAF6AC}"/>
              </a:ext>
            </a:extLst>
          </p:cNvPr>
          <p:cNvSpPr>
            <a:spLocks noGrp="1"/>
          </p:cNvSpPr>
          <p:nvPr>
            <p:ph type="ftr" sz="quarter" idx="10"/>
          </p:nvPr>
        </p:nvSpPr>
        <p:spPr/>
        <p:txBody>
          <a:bodyPr/>
          <a:lstStyle/>
          <a:p>
            <a:r>
              <a:rPr lang="en-US" sz="1000">
                <a:solidFill>
                  <a:srgbClr val="000000"/>
                </a:solidFill>
                <a:latin typeface="Arial" panose="020B0604020202020204" pitchFamily="34" charset="0"/>
                <a:cs typeface="Arial" panose="020B0604020202020204" pitchFamily="34" charset="0"/>
              </a:rPr>
              <a:t>ALK, anaplastic lymphoma kinase; </a:t>
            </a:r>
            <a:r>
              <a:rPr lang="en-US" sz="1000">
                <a:latin typeface="Arial" panose="020B0604020202020204" pitchFamily="34" charset="0"/>
                <a:cs typeface="Arial" panose="020B0604020202020204" pitchFamily="34" charset="0"/>
              </a:rPr>
              <a:t>SAT, subcutaneous adipose tissue; VAT, visceral adipose tissue.</a:t>
            </a:r>
          </a:p>
          <a:p>
            <a:r>
              <a:rPr lang="en-US" sz="1000">
                <a:latin typeface="Arial" panose="020B0604020202020204" pitchFamily="34" charset="0"/>
                <a:cs typeface="Arial" panose="020B0604020202020204" pitchFamily="34" charset="0"/>
              </a:rPr>
              <a:t>de Leeuw SP, et al. </a:t>
            </a:r>
            <a:r>
              <a:rPr lang="en-US" sz="1000" i="1">
                <a:latin typeface="Arial" panose="020B0604020202020204" pitchFamily="34" charset="0"/>
                <a:cs typeface="Arial" panose="020B0604020202020204" pitchFamily="34" charset="0"/>
              </a:rPr>
              <a:t>J </a:t>
            </a:r>
            <a:r>
              <a:rPr lang="en-US" sz="1000" i="1" err="1">
                <a:latin typeface="Arial" panose="020B0604020202020204" pitchFamily="34" charset="0"/>
                <a:cs typeface="Arial" panose="020B0604020202020204" pitchFamily="34" charset="0"/>
              </a:rPr>
              <a:t>Thorac</a:t>
            </a:r>
            <a:r>
              <a:rPr lang="en-US" sz="1000" i="1">
                <a:latin typeface="Arial" panose="020B0604020202020204" pitchFamily="34" charset="0"/>
                <a:cs typeface="Arial" panose="020B0604020202020204" pitchFamily="34" charset="0"/>
              </a:rPr>
              <a:t> Oncol. </a:t>
            </a:r>
            <a:r>
              <a:rPr lang="en-US" sz="1000">
                <a:latin typeface="Arial" panose="020B0604020202020204" pitchFamily="34" charset="0"/>
                <a:cs typeface="Arial" panose="020B0604020202020204" pitchFamily="34" charset="0"/>
              </a:rPr>
              <a:t>2023;18(8):1017-1030.</a:t>
            </a:r>
          </a:p>
        </p:txBody>
      </p:sp>
    </p:spTree>
    <p:extLst>
      <p:ext uri="{BB962C8B-B14F-4D97-AF65-F5344CB8AC3E}">
        <p14:creationId xmlns:p14="http://schemas.microsoft.com/office/powerpoint/2010/main" val="2840516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619255" y="275482"/>
            <a:ext cx="11216665" cy="1325563"/>
          </a:xfrm>
        </p:spPr>
        <p:txBody>
          <a:bodyPr>
            <a:normAutofit/>
          </a:bodyPr>
          <a:lstStyle/>
          <a:p>
            <a:r>
              <a:rPr lang="en-US" sz="3200"/>
              <a:t>Defining the Magnitude of Poor Adherence to Oral </a:t>
            </a:r>
            <a:r>
              <a:rPr lang="en-US" sz="3200" err="1"/>
              <a:t>Oncolytics</a:t>
            </a:r>
            <a:endParaRPr lang="en-US" sz="3200"/>
          </a:p>
        </p:txBody>
      </p:sp>
      <p:sp>
        <p:nvSpPr>
          <p:cNvPr id="3" name="Content Placeholder 2">
            <a:extLst>
              <a:ext uri="{FF2B5EF4-FFF2-40B4-BE49-F238E27FC236}">
                <a16:creationId xmlns:a16="http://schemas.microsoft.com/office/drawing/2014/main" id="{EE9355FF-7899-B051-0B79-07122D5137E4}"/>
              </a:ext>
            </a:extLst>
          </p:cNvPr>
          <p:cNvSpPr>
            <a:spLocks noGrp="1"/>
          </p:cNvSpPr>
          <p:nvPr>
            <p:ph sz="half" idx="1"/>
          </p:nvPr>
        </p:nvSpPr>
        <p:spPr>
          <a:xfrm>
            <a:off x="619255" y="1601045"/>
            <a:ext cx="5181600" cy="4229100"/>
          </a:xfrm>
        </p:spPr>
        <p:txBody>
          <a:bodyPr>
            <a:noAutofit/>
          </a:bodyPr>
          <a:lstStyle/>
          <a:p>
            <a:r>
              <a:rPr lang="en-US" sz="2400"/>
              <a:t>Retrospective cohort study</a:t>
            </a:r>
          </a:p>
          <a:p>
            <a:r>
              <a:rPr lang="en-US" sz="2400"/>
              <a:t>Optum </a:t>
            </a:r>
            <a:r>
              <a:rPr lang="en-US" sz="2400" err="1"/>
              <a:t>Clinformatics</a:t>
            </a:r>
            <a:r>
              <a:rPr lang="en-US" sz="2400"/>
              <a:t> Data Mart commercial claims database</a:t>
            </a:r>
            <a:br>
              <a:rPr lang="en-US" sz="2400"/>
            </a:br>
            <a:r>
              <a:rPr lang="en-US" sz="2400"/>
              <a:t>2010-18</a:t>
            </a:r>
          </a:p>
          <a:p>
            <a:r>
              <a:rPr lang="en-US" sz="2400"/>
              <a:t>Adherence defined as proportion of days covered (PDC) &gt; 0.8</a:t>
            </a:r>
          </a:p>
          <a:p>
            <a:r>
              <a:rPr lang="en-US" sz="2400"/>
              <a:t>37938 pts included</a:t>
            </a:r>
          </a:p>
          <a:p>
            <a:r>
              <a:rPr lang="en-US" sz="2400"/>
              <a:t>Adherence rate – 51.9%</a:t>
            </a:r>
          </a:p>
          <a:p>
            <a:r>
              <a:rPr lang="en-US" sz="2400"/>
              <a:t>Adherence worse with increased OOP costs, hospitalization and Medicare low-income subsidy</a:t>
            </a:r>
          </a:p>
        </p:txBody>
      </p:sp>
      <p:sp>
        <p:nvSpPr>
          <p:cNvPr id="11" name="Footer Placeholder 10">
            <a:extLst>
              <a:ext uri="{FF2B5EF4-FFF2-40B4-BE49-F238E27FC236}">
                <a16:creationId xmlns:a16="http://schemas.microsoft.com/office/drawing/2014/main" id="{24886791-DE69-FB3B-031B-80617FBBBAD7}"/>
              </a:ext>
            </a:extLst>
          </p:cNvPr>
          <p:cNvSpPr>
            <a:spLocks noGrp="1"/>
          </p:cNvSpPr>
          <p:nvPr>
            <p:ph type="ftr" sz="quarter" idx="10"/>
          </p:nvPr>
        </p:nvSpPr>
        <p:spPr>
          <a:xfrm>
            <a:off x="1416735" y="6054437"/>
            <a:ext cx="10651322" cy="803564"/>
          </a:xfrm>
        </p:spPr>
        <p:txBody>
          <a:bodyPr/>
          <a:lstStyle/>
          <a:p>
            <a:r>
              <a:rPr lang="en-US"/>
              <a:t>OOP, out of pocket.</a:t>
            </a:r>
            <a:br>
              <a:rPr lang="en-US"/>
            </a:br>
            <a:r>
              <a:rPr lang="en-US"/>
              <a:t>Vyas A, et al. </a:t>
            </a:r>
            <a:r>
              <a:rPr lang="en-US" i="1"/>
              <a:t>J </a:t>
            </a:r>
            <a:r>
              <a:rPr lang="en-US" i="1" err="1"/>
              <a:t>Manag</a:t>
            </a:r>
            <a:r>
              <a:rPr lang="en-US" i="1"/>
              <a:t> Care Spec Pharm. </a:t>
            </a:r>
            <a:r>
              <a:rPr lang="en-US"/>
              <a:t>2022;28(8):831-844.</a:t>
            </a:r>
          </a:p>
        </p:txBody>
      </p:sp>
      <p:pic>
        <p:nvPicPr>
          <p:cNvPr id="7" name="Picture 6">
            <a:extLst>
              <a:ext uri="{FF2B5EF4-FFF2-40B4-BE49-F238E27FC236}">
                <a16:creationId xmlns:a16="http://schemas.microsoft.com/office/drawing/2014/main" id="{654A4297-0463-BFE2-7439-435A446F6678}"/>
              </a:ext>
            </a:extLst>
          </p:cNvPr>
          <p:cNvPicPr>
            <a:picLocks noChangeAspect="1"/>
          </p:cNvPicPr>
          <p:nvPr/>
        </p:nvPicPr>
        <p:blipFill>
          <a:blip r:embed="rId3"/>
          <a:stretch>
            <a:fillRect/>
          </a:stretch>
        </p:blipFill>
        <p:spPr>
          <a:xfrm>
            <a:off x="6227588" y="1871499"/>
            <a:ext cx="5632798" cy="3912772"/>
          </a:xfrm>
          <a:prstGeom prst="rect">
            <a:avLst/>
          </a:prstGeom>
        </p:spPr>
      </p:pic>
      <p:sp>
        <p:nvSpPr>
          <p:cNvPr id="8" name="Rounded Rectangle 7">
            <a:extLst>
              <a:ext uri="{FF2B5EF4-FFF2-40B4-BE49-F238E27FC236}">
                <a16:creationId xmlns:a16="http://schemas.microsoft.com/office/drawing/2014/main" id="{79BAE2DB-E075-94ED-AECF-04765997411F}"/>
              </a:ext>
            </a:extLst>
          </p:cNvPr>
          <p:cNvSpPr/>
          <p:nvPr/>
        </p:nvSpPr>
        <p:spPr>
          <a:xfrm>
            <a:off x="7766304" y="2133599"/>
            <a:ext cx="438911" cy="3462125"/>
          </a:xfrm>
          <a:prstGeom prst="round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461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Adherence Barriers and Tools in Oncology</a:t>
            </a:r>
          </a:p>
        </p:txBody>
      </p:sp>
      <p:sp>
        <p:nvSpPr>
          <p:cNvPr id="5" name="Text Placeholder 4">
            <a:extLst>
              <a:ext uri="{FF2B5EF4-FFF2-40B4-BE49-F238E27FC236}">
                <a16:creationId xmlns:a16="http://schemas.microsoft.com/office/drawing/2014/main" id="{F877E923-F9D2-66D8-5B47-0AD6D1E65CDA}"/>
              </a:ext>
            </a:extLst>
          </p:cNvPr>
          <p:cNvSpPr>
            <a:spLocks noGrp="1"/>
          </p:cNvSpPr>
          <p:nvPr>
            <p:ph type="body" idx="1"/>
          </p:nvPr>
        </p:nvSpPr>
        <p:spPr>
          <a:xfrm>
            <a:off x="839788" y="1410783"/>
            <a:ext cx="5157787" cy="823912"/>
          </a:xfrm>
        </p:spPr>
        <p:txBody>
          <a:bodyPr/>
          <a:lstStyle/>
          <a:p>
            <a:r>
              <a:rPr lang="en-US"/>
              <a:t>Adherence Barriers Include:</a:t>
            </a:r>
          </a:p>
        </p:txBody>
      </p:sp>
      <p:sp>
        <p:nvSpPr>
          <p:cNvPr id="3" name="Content Placeholder 2">
            <a:extLst>
              <a:ext uri="{FF2B5EF4-FFF2-40B4-BE49-F238E27FC236}">
                <a16:creationId xmlns:a16="http://schemas.microsoft.com/office/drawing/2014/main" id="{7A911673-B96E-C935-3512-CFA5012E7BF8}"/>
              </a:ext>
            </a:extLst>
          </p:cNvPr>
          <p:cNvSpPr>
            <a:spLocks noGrp="1"/>
          </p:cNvSpPr>
          <p:nvPr>
            <p:ph sz="half" idx="2"/>
          </p:nvPr>
        </p:nvSpPr>
        <p:spPr>
          <a:xfrm>
            <a:off x="839788" y="2234695"/>
            <a:ext cx="5157787" cy="3549362"/>
          </a:xfrm>
        </p:spPr>
        <p:txBody>
          <a:bodyPr>
            <a:normAutofit/>
          </a:bodyPr>
          <a:lstStyle/>
          <a:p>
            <a:r>
              <a:rPr lang="en-US" sz="2400"/>
              <a:t>Low health literacy</a:t>
            </a:r>
          </a:p>
          <a:p>
            <a:r>
              <a:rPr lang="en-US" sz="2400"/>
              <a:t>Limited patient knowledge</a:t>
            </a:r>
          </a:p>
          <a:p>
            <a:r>
              <a:rPr lang="en-US" sz="2400"/>
              <a:t>Complex administration schedules</a:t>
            </a:r>
          </a:p>
          <a:p>
            <a:r>
              <a:rPr lang="en-US" sz="2400"/>
              <a:t>Adverse effects</a:t>
            </a:r>
          </a:p>
          <a:p>
            <a:r>
              <a:rPr lang="en-US" sz="2400"/>
              <a:t>OOP costs</a:t>
            </a:r>
          </a:p>
        </p:txBody>
      </p:sp>
      <p:sp>
        <p:nvSpPr>
          <p:cNvPr id="6" name="Text Placeholder 5">
            <a:extLst>
              <a:ext uri="{FF2B5EF4-FFF2-40B4-BE49-F238E27FC236}">
                <a16:creationId xmlns:a16="http://schemas.microsoft.com/office/drawing/2014/main" id="{577B02EC-29B0-B52C-13F4-7442FE9F4723}"/>
              </a:ext>
            </a:extLst>
          </p:cNvPr>
          <p:cNvSpPr>
            <a:spLocks noGrp="1"/>
          </p:cNvSpPr>
          <p:nvPr>
            <p:ph type="body" sz="quarter" idx="3"/>
          </p:nvPr>
        </p:nvSpPr>
        <p:spPr>
          <a:xfrm>
            <a:off x="6172200" y="1410783"/>
            <a:ext cx="5183188" cy="823912"/>
          </a:xfrm>
        </p:spPr>
        <p:txBody>
          <a:bodyPr/>
          <a:lstStyle/>
          <a:p>
            <a:r>
              <a:rPr lang="en-US"/>
              <a:t>Adherence Tools Include:</a:t>
            </a:r>
          </a:p>
        </p:txBody>
      </p:sp>
      <p:sp>
        <p:nvSpPr>
          <p:cNvPr id="10" name="Content Placeholder 9">
            <a:extLst>
              <a:ext uri="{FF2B5EF4-FFF2-40B4-BE49-F238E27FC236}">
                <a16:creationId xmlns:a16="http://schemas.microsoft.com/office/drawing/2014/main" id="{D655071F-8EC9-560D-DB34-B0C772118DB7}"/>
              </a:ext>
            </a:extLst>
          </p:cNvPr>
          <p:cNvSpPr>
            <a:spLocks noGrp="1"/>
          </p:cNvSpPr>
          <p:nvPr>
            <p:ph sz="quarter" idx="4"/>
          </p:nvPr>
        </p:nvSpPr>
        <p:spPr>
          <a:xfrm>
            <a:off x="6172200" y="2234695"/>
            <a:ext cx="5183188" cy="3549362"/>
          </a:xfrm>
        </p:spPr>
        <p:txBody>
          <a:bodyPr>
            <a:normAutofit/>
          </a:bodyPr>
          <a:lstStyle/>
          <a:p>
            <a:r>
              <a:rPr lang="en-US" sz="2400"/>
              <a:t>Pill diaries</a:t>
            </a:r>
          </a:p>
          <a:p>
            <a:r>
              <a:rPr lang="en-US" sz="2400"/>
              <a:t>Pill counts</a:t>
            </a:r>
          </a:p>
          <a:p>
            <a:r>
              <a:rPr lang="en-US" sz="2400"/>
              <a:t>Electronic medication monitors</a:t>
            </a:r>
          </a:p>
          <a:p>
            <a:r>
              <a:rPr lang="en-US" sz="2400"/>
              <a:t>Cellphone apps/alarms</a:t>
            </a:r>
          </a:p>
          <a:p>
            <a:r>
              <a:rPr lang="en-US" sz="2400"/>
              <a:t>Refill rates</a:t>
            </a:r>
          </a:p>
          <a:p>
            <a:r>
              <a:rPr lang="en-US" sz="2400"/>
              <a:t>Direct observation</a:t>
            </a:r>
          </a:p>
          <a:p>
            <a:r>
              <a:rPr lang="en-US" sz="2400"/>
              <a:t>Biological assays</a:t>
            </a:r>
          </a:p>
        </p:txBody>
      </p:sp>
      <p:sp>
        <p:nvSpPr>
          <p:cNvPr id="4" name="Footer Placeholder 3">
            <a:extLst>
              <a:ext uri="{FF2B5EF4-FFF2-40B4-BE49-F238E27FC236}">
                <a16:creationId xmlns:a16="http://schemas.microsoft.com/office/drawing/2014/main" id="{929163CC-830E-F097-254E-73548237579E}"/>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OOP, out of pocket.</a:t>
            </a:r>
            <a:br>
              <a:rPr lang="en-US" sz="1000" b="0" i="0">
                <a:solidFill>
                  <a:srgbClr val="212121"/>
                </a:solidFill>
                <a:effectLst/>
                <a:latin typeface="Arial" panose="020B0604020202020204" pitchFamily="34" charset="0"/>
                <a:cs typeface="Arial" panose="020B0604020202020204" pitchFamily="34" charset="0"/>
              </a:rPr>
            </a:br>
            <a:r>
              <a:rPr lang="en-US" sz="1000" b="0" i="0">
                <a:solidFill>
                  <a:srgbClr val="212121"/>
                </a:solidFill>
                <a:effectLst/>
                <a:latin typeface="Arial" panose="020B0604020202020204" pitchFamily="34" charset="0"/>
                <a:cs typeface="Arial" panose="020B0604020202020204" pitchFamily="34" charset="0"/>
              </a:rPr>
              <a:t>Mackler E, et al. </a:t>
            </a:r>
            <a:r>
              <a:rPr lang="en-US" sz="1000" b="0" i="1">
                <a:solidFill>
                  <a:srgbClr val="212121"/>
                </a:solidFill>
                <a:effectLst/>
                <a:latin typeface="Arial" panose="020B0604020202020204" pitchFamily="34" charset="0"/>
                <a:cs typeface="Arial" panose="020B0604020202020204" pitchFamily="34" charset="0"/>
              </a:rPr>
              <a:t>J Oncol </a:t>
            </a:r>
            <a:r>
              <a:rPr lang="en-US" sz="1000" b="0" i="1" err="1">
                <a:solidFill>
                  <a:srgbClr val="212121"/>
                </a:solidFill>
                <a:effectLst/>
                <a:latin typeface="Arial" panose="020B0604020202020204" pitchFamily="34" charset="0"/>
                <a:cs typeface="Arial" panose="020B0604020202020204" pitchFamily="34" charset="0"/>
              </a:rPr>
              <a:t>Pract</a:t>
            </a:r>
            <a:r>
              <a:rPr lang="en-US" sz="1000" b="0" i="0">
                <a:solidFill>
                  <a:srgbClr val="212121"/>
                </a:solidFill>
                <a:effectLst/>
                <a:latin typeface="Arial" panose="020B0604020202020204" pitchFamily="34" charset="0"/>
                <a:cs typeface="Arial" panose="020B0604020202020204" pitchFamily="34" charset="0"/>
              </a:rPr>
              <a:t>. 2019;15(4):e346-e355.</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550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946367"/>
          </a:xfrm>
        </p:spPr>
        <p:txBody>
          <a:bodyPr/>
          <a:lstStyle/>
          <a:p>
            <a:r>
              <a:rPr lang="en-US"/>
              <a:t>2018 HOPA Best Practices for Oral </a:t>
            </a:r>
            <a:r>
              <a:rPr lang="en-US" err="1"/>
              <a:t>Oncolytics</a:t>
            </a:r>
            <a:endParaRPr lang="en-US"/>
          </a:p>
        </p:txBody>
      </p:sp>
      <p:sp>
        <p:nvSpPr>
          <p:cNvPr id="3" name="Content Placeholder 2">
            <a:extLst>
              <a:ext uri="{FF2B5EF4-FFF2-40B4-BE49-F238E27FC236}">
                <a16:creationId xmlns:a16="http://schemas.microsoft.com/office/drawing/2014/main" id="{7FDB0FA8-C22F-A8C4-5C43-F0734593334A}"/>
              </a:ext>
            </a:extLst>
          </p:cNvPr>
          <p:cNvSpPr>
            <a:spLocks noGrp="1"/>
          </p:cNvSpPr>
          <p:nvPr>
            <p:ph sz="half" idx="1"/>
          </p:nvPr>
        </p:nvSpPr>
        <p:spPr>
          <a:xfrm>
            <a:off x="999744" y="1395038"/>
            <a:ext cx="5181600" cy="4229100"/>
          </a:xfrm>
        </p:spPr>
        <p:txBody>
          <a:bodyPr/>
          <a:lstStyle/>
          <a:p>
            <a:pPr marL="0" indent="0">
              <a:buNone/>
            </a:pPr>
            <a:r>
              <a:rPr lang="en-US" b="1"/>
              <a:t>Optimal adherence involves:</a:t>
            </a:r>
          </a:p>
          <a:p>
            <a:r>
              <a:rPr lang="en-US"/>
              <a:t>Prescribing</a:t>
            </a:r>
          </a:p>
          <a:p>
            <a:r>
              <a:rPr lang="en-US"/>
              <a:t>Education</a:t>
            </a:r>
          </a:p>
          <a:p>
            <a:r>
              <a:rPr lang="en-US"/>
              <a:t>Dispensing/distribution</a:t>
            </a:r>
          </a:p>
          <a:p>
            <a:r>
              <a:rPr lang="en-US"/>
              <a:t>Monitoring/follow-up</a:t>
            </a:r>
          </a:p>
          <a:p>
            <a:r>
              <a:rPr lang="en-US"/>
              <a:t>Practice management</a:t>
            </a:r>
          </a:p>
        </p:txBody>
      </p:sp>
      <p:pic>
        <p:nvPicPr>
          <p:cNvPr id="2050" name="Picture 2">
            <a:extLst>
              <a:ext uri="{FF2B5EF4-FFF2-40B4-BE49-F238E27FC236}">
                <a16:creationId xmlns:a16="http://schemas.microsoft.com/office/drawing/2014/main" id="{B0709C49-E6F9-DED9-B564-1D2A0B606AB2}"/>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503" b="2689"/>
          <a:stretch/>
        </p:blipFill>
        <p:spPr bwMode="auto">
          <a:xfrm>
            <a:off x="6754304" y="1395038"/>
            <a:ext cx="4202432" cy="5097837"/>
          </a:xfr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B978C6D-E912-8DF7-FA82-0BCE27A2599E}"/>
              </a:ext>
            </a:extLst>
          </p:cNvPr>
          <p:cNvSpPr>
            <a:spLocks noGrp="1"/>
          </p:cNvSpPr>
          <p:nvPr>
            <p:ph type="ftr" sz="quarter" idx="10"/>
          </p:nvPr>
        </p:nvSpPr>
        <p:spPr>
          <a:xfrm>
            <a:off x="1416735" y="6054437"/>
            <a:ext cx="10651322" cy="803564"/>
          </a:xfrm>
        </p:spPr>
        <p:txBody>
          <a:bodyPr/>
          <a:lstStyle/>
          <a:p>
            <a:r>
              <a:rPr lang="en-US"/>
              <a:t>HOPA, Hematology/Oncology Pharmacist Association.</a:t>
            </a:r>
            <a:br>
              <a:rPr lang="en-US"/>
            </a:br>
            <a:r>
              <a:rPr lang="en-US"/>
              <a:t>Mackler E, et al. </a:t>
            </a:r>
            <a:r>
              <a:rPr lang="en-US" i="1"/>
              <a:t>J Oncol </a:t>
            </a:r>
            <a:r>
              <a:rPr lang="en-US" i="1" err="1"/>
              <a:t>Pract</a:t>
            </a:r>
            <a:r>
              <a:rPr lang="en-US" i="1"/>
              <a:t>. </a:t>
            </a:r>
            <a:r>
              <a:rPr lang="en-US"/>
              <a:t>2019;15(4):e346-e355.</a:t>
            </a:r>
          </a:p>
        </p:txBody>
      </p:sp>
    </p:spTree>
    <p:extLst>
      <p:ext uri="{BB962C8B-B14F-4D97-AF65-F5344CB8AC3E}">
        <p14:creationId xmlns:p14="http://schemas.microsoft.com/office/powerpoint/2010/main" val="130848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3"/>
            <a:ext cx="9144000" cy="2387600"/>
          </a:xfrm>
        </p:spPr>
        <p:txBody>
          <a:bodyPr>
            <a:noAutofit/>
          </a:bodyPr>
          <a:lstStyle/>
          <a:p>
            <a:r>
              <a:rPr lang="en-US" altLang="en-US"/>
              <a:t>Overview of Key Oncogenic</a:t>
            </a:r>
            <a:br>
              <a:rPr lang="en-US" altLang="en-US"/>
            </a:br>
            <a:r>
              <a:rPr lang="en-US" altLang="en-US"/>
              <a:t>Drivers of NSCLC</a:t>
            </a:r>
            <a:endParaRPr lang="en-US"/>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lstStyle/>
          <a:p>
            <a:r>
              <a:rPr lang="en-US"/>
              <a:t>Oral Oncolytic Management – Optimal Workflow</a:t>
            </a:r>
          </a:p>
        </p:txBody>
      </p:sp>
      <p:pic>
        <p:nvPicPr>
          <p:cNvPr id="3074" name="Picture 2">
            <a:extLst>
              <a:ext uri="{FF2B5EF4-FFF2-40B4-BE49-F238E27FC236}">
                <a16:creationId xmlns:a16="http://schemas.microsoft.com/office/drawing/2014/main" id="{EA3656AB-ABBA-C3E4-413C-BED721C1C2B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94506" y="1690688"/>
            <a:ext cx="11202987" cy="414655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0DC68B0-D892-544B-CB64-A95F7E4BA4D5}"/>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Mackler E, et al. </a:t>
            </a:r>
            <a:r>
              <a:rPr lang="en-US" sz="1000" b="0" i="1">
                <a:solidFill>
                  <a:srgbClr val="212121"/>
                </a:solidFill>
                <a:effectLst/>
                <a:latin typeface="Arial" panose="020B0604020202020204" pitchFamily="34" charset="0"/>
                <a:cs typeface="Arial" panose="020B0604020202020204" pitchFamily="34" charset="0"/>
              </a:rPr>
              <a:t>J Oncol </a:t>
            </a:r>
            <a:r>
              <a:rPr lang="en-US" sz="1000" b="0" i="1" err="1">
                <a:solidFill>
                  <a:srgbClr val="212121"/>
                </a:solidFill>
                <a:effectLst/>
                <a:latin typeface="Arial" panose="020B0604020202020204" pitchFamily="34" charset="0"/>
                <a:cs typeface="Arial" panose="020B0604020202020204" pitchFamily="34" charset="0"/>
              </a:rPr>
              <a:t>Pract</a:t>
            </a:r>
            <a:r>
              <a:rPr lang="en-US" sz="1000" b="0" i="0">
                <a:solidFill>
                  <a:srgbClr val="212121"/>
                </a:solidFill>
                <a:effectLst/>
                <a:latin typeface="Arial" panose="020B0604020202020204" pitchFamily="34" charset="0"/>
                <a:cs typeface="Arial" panose="020B0604020202020204" pitchFamily="34" charset="0"/>
              </a:rPr>
              <a:t>. 2019;15(4):e346-e355.</a:t>
            </a:r>
            <a:endParaRPr lang="en-US" sz="1000" b="1"/>
          </a:p>
        </p:txBody>
      </p:sp>
    </p:spTree>
    <p:extLst>
      <p:ext uri="{BB962C8B-B14F-4D97-AF65-F5344CB8AC3E}">
        <p14:creationId xmlns:p14="http://schemas.microsoft.com/office/powerpoint/2010/main" val="1245120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Adherence to ALK Inhibitors* - RWE</a:t>
            </a:r>
          </a:p>
        </p:txBody>
      </p:sp>
      <p:sp>
        <p:nvSpPr>
          <p:cNvPr id="5" name="Content Placeholder 4">
            <a:extLst>
              <a:ext uri="{FF2B5EF4-FFF2-40B4-BE49-F238E27FC236}">
                <a16:creationId xmlns:a16="http://schemas.microsoft.com/office/drawing/2014/main" id="{40D8EDF5-F594-2609-1FA1-0B059A54DE28}"/>
              </a:ext>
            </a:extLst>
          </p:cNvPr>
          <p:cNvSpPr>
            <a:spLocks noGrp="1"/>
          </p:cNvSpPr>
          <p:nvPr>
            <p:ph idx="1"/>
          </p:nvPr>
        </p:nvSpPr>
        <p:spPr/>
        <p:txBody>
          <a:bodyPr>
            <a:normAutofit/>
          </a:bodyPr>
          <a:lstStyle/>
          <a:p>
            <a:r>
              <a:rPr lang="en-US" sz="2400"/>
              <a:t>Retrospective observational study – US commercial claims</a:t>
            </a:r>
            <a:br>
              <a:rPr lang="en-US" sz="2400"/>
            </a:br>
            <a:r>
              <a:rPr lang="en-US" sz="2400"/>
              <a:t>July 2015 – December 2018</a:t>
            </a:r>
          </a:p>
          <a:p>
            <a:r>
              <a:rPr lang="en-US" sz="2400"/>
              <a:t>1</a:t>
            </a:r>
            <a:r>
              <a:rPr lang="en-US" sz="2400" baseline="30000"/>
              <a:t>st</a:t>
            </a:r>
            <a:r>
              <a:rPr lang="en-US" sz="2400"/>
              <a:t> line – 1482 pts (445 </a:t>
            </a:r>
            <a:r>
              <a:rPr lang="en-US" sz="2400" err="1"/>
              <a:t>alectinib</a:t>
            </a:r>
            <a:r>
              <a:rPr lang="en-US" sz="2400"/>
              <a:t>, 1037 </a:t>
            </a:r>
            <a:r>
              <a:rPr lang="en-US" sz="2400" err="1"/>
              <a:t>crizotinib</a:t>
            </a:r>
            <a:r>
              <a:rPr lang="en-US" sz="2400"/>
              <a:t>)</a:t>
            </a:r>
          </a:p>
          <a:p>
            <a:r>
              <a:rPr lang="en-US" sz="2400"/>
              <a:t>2</a:t>
            </a:r>
            <a:r>
              <a:rPr lang="en-US" sz="2400" baseline="30000"/>
              <a:t>nd</a:t>
            </a:r>
            <a:r>
              <a:rPr lang="en-US" sz="2400"/>
              <a:t> line – 880 pts (604 </a:t>
            </a:r>
            <a:r>
              <a:rPr lang="en-US" sz="2400" err="1"/>
              <a:t>alectinib</a:t>
            </a:r>
            <a:r>
              <a:rPr lang="en-US" sz="2400"/>
              <a:t>, 142 </a:t>
            </a:r>
            <a:r>
              <a:rPr lang="en-US" sz="2400" err="1"/>
              <a:t>brigatinib</a:t>
            </a:r>
            <a:r>
              <a:rPr lang="en-US" sz="2400"/>
              <a:t>, 134 </a:t>
            </a:r>
            <a:r>
              <a:rPr lang="en-US" sz="2400" err="1"/>
              <a:t>ceritinib</a:t>
            </a:r>
            <a:r>
              <a:rPr lang="en-US" sz="2400"/>
              <a:t>)</a:t>
            </a:r>
          </a:p>
          <a:p>
            <a:r>
              <a:rPr lang="en-US" sz="2400"/>
              <a:t>Adherence similar for all ALK inhibitors</a:t>
            </a:r>
          </a:p>
          <a:p>
            <a:r>
              <a:rPr lang="en-US" sz="2400"/>
              <a:t>1</a:t>
            </a:r>
            <a:r>
              <a:rPr lang="en-US" sz="2400" baseline="30000"/>
              <a:t>st</a:t>
            </a:r>
            <a:r>
              <a:rPr lang="en-US" sz="2400"/>
              <a:t> line – median time to d/c – </a:t>
            </a:r>
            <a:r>
              <a:rPr lang="en-US" sz="2400" err="1"/>
              <a:t>Alectinib</a:t>
            </a:r>
            <a:r>
              <a:rPr lang="en-US" sz="2400"/>
              <a:t> 27.1 </a:t>
            </a:r>
            <a:r>
              <a:rPr lang="en-US" sz="2400" err="1"/>
              <a:t>mos</a:t>
            </a:r>
            <a:r>
              <a:rPr lang="en-US" sz="2400"/>
              <a:t>, </a:t>
            </a:r>
            <a:r>
              <a:rPr lang="en-US" sz="2400" err="1"/>
              <a:t>crizotinib</a:t>
            </a:r>
            <a:r>
              <a:rPr lang="en-US" sz="2400"/>
              <a:t> 8.8 </a:t>
            </a:r>
            <a:r>
              <a:rPr lang="en-US" sz="2400" err="1"/>
              <a:t>mos</a:t>
            </a:r>
            <a:endParaRPr lang="en-US" sz="2400"/>
          </a:p>
          <a:p>
            <a:r>
              <a:rPr lang="en-US" sz="2400"/>
              <a:t>2</a:t>
            </a:r>
            <a:r>
              <a:rPr lang="en-US" sz="2400" baseline="30000"/>
              <a:t>nd</a:t>
            </a:r>
            <a:r>
              <a:rPr lang="en-US" sz="2400"/>
              <a:t> line – d/c risk for </a:t>
            </a:r>
            <a:r>
              <a:rPr lang="en-US" sz="2400" err="1"/>
              <a:t>Alectinib</a:t>
            </a:r>
            <a:r>
              <a:rPr lang="en-US" sz="2400"/>
              <a:t> was 64% lower than </a:t>
            </a:r>
            <a:r>
              <a:rPr lang="en-US" sz="2400" err="1"/>
              <a:t>ceritinib</a:t>
            </a:r>
            <a:r>
              <a:rPr lang="en-US" sz="2400"/>
              <a:t> and 34% lower than </a:t>
            </a:r>
            <a:r>
              <a:rPr lang="en-US" sz="2400" err="1"/>
              <a:t>brigatinib</a:t>
            </a:r>
            <a:endParaRPr lang="en-US" sz="2400"/>
          </a:p>
        </p:txBody>
      </p:sp>
      <p:sp>
        <p:nvSpPr>
          <p:cNvPr id="3" name="TextBox 2">
            <a:extLst>
              <a:ext uri="{FF2B5EF4-FFF2-40B4-BE49-F238E27FC236}">
                <a16:creationId xmlns:a16="http://schemas.microsoft.com/office/drawing/2014/main" id="{B0C75263-781F-8C04-0D23-47E26D96800C}"/>
              </a:ext>
            </a:extLst>
          </p:cNvPr>
          <p:cNvSpPr txBox="1"/>
          <p:nvPr/>
        </p:nvSpPr>
        <p:spPr>
          <a:xfrm>
            <a:off x="1504701" y="6200487"/>
            <a:ext cx="4948791" cy="553998"/>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*Data represents patients with stage IV disease.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ALK,</a:t>
            </a:r>
            <a:r>
              <a:rPr lang="en-US" sz="1000" b="0" i="0">
                <a:solidFill>
                  <a:srgbClr val="212121"/>
                </a:solidFill>
                <a:effectLst/>
                <a:latin typeface="Arial" panose="020B0604020202020204" pitchFamily="34" charset="0"/>
                <a:cs typeface="Arial" panose="020B0604020202020204" pitchFamily="34" charset="0"/>
              </a:rPr>
              <a:t> anaplastic lymphoma kinase;</a:t>
            </a:r>
            <a:r>
              <a:rPr lang="en-US" sz="1000">
                <a:latin typeface="Arial" panose="020B0604020202020204" pitchFamily="34" charset="0"/>
                <a:cs typeface="Arial" panose="020B0604020202020204" pitchFamily="34" charset="0"/>
              </a:rPr>
              <a:t> d/c, discontinuation; RWE, real-world evidence.</a:t>
            </a:r>
          </a:p>
          <a:p>
            <a:r>
              <a:rPr lang="en-US" sz="1000" b="0" i="0" err="1">
                <a:solidFill>
                  <a:srgbClr val="212121"/>
                </a:solidFill>
                <a:effectLst/>
                <a:latin typeface="Arial" panose="020B0604020202020204" pitchFamily="34" charset="0"/>
                <a:cs typeface="Arial" panose="020B0604020202020204" pitchFamily="34" charset="0"/>
              </a:rPr>
              <a:t>Ganti</a:t>
            </a:r>
            <a:r>
              <a:rPr lang="en-US" sz="1000" b="0" i="0">
                <a:solidFill>
                  <a:srgbClr val="212121"/>
                </a:solidFill>
                <a:effectLst/>
                <a:latin typeface="Arial" panose="020B0604020202020204" pitchFamily="34" charset="0"/>
                <a:cs typeface="Arial" panose="020B0604020202020204" pitchFamily="34" charset="0"/>
              </a:rPr>
              <a:t> AK, et al. </a:t>
            </a:r>
            <a:r>
              <a:rPr lang="en-US" sz="1000" b="0" i="1">
                <a:solidFill>
                  <a:srgbClr val="212121"/>
                </a:solidFill>
                <a:effectLst/>
                <a:latin typeface="Arial" panose="020B0604020202020204" pitchFamily="34" charset="0"/>
                <a:cs typeface="Arial" panose="020B0604020202020204" pitchFamily="34" charset="0"/>
              </a:rPr>
              <a:t>J </a:t>
            </a:r>
            <a:r>
              <a:rPr lang="en-US" sz="1000" b="0" i="1" err="1">
                <a:solidFill>
                  <a:srgbClr val="212121"/>
                </a:solidFill>
                <a:effectLst/>
                <a:latin typeface="Arial" panose="020B0604020202020204" pitchFamily="34" charset="0"/>
                <a:cs typeface="Arial" panose="020B0604020202020204" pitchFamily="34" charset="0"/>
              </a:rPr>
              <a:t>Manag</a:t>
            </a:r>
            <a:r>
              <a:rPr lang="en-US" sz="1000" b="0" i="1">
                <a:solidFill>
                  <a:srgbClr val="212121"/>
                </a:solidFill>
                <a:effectLst/>
                <a:latin typeface="Arial" panose="020B0604020202020204" pitchFamily="34" charset="0"/>
                <a:cs typeface="Arial" panose="020B0604020202020204" pitchFamily="34" charset="0"/>
              </a:rPr>
              <a:t> Care Spec Pharm</a:t>
            </a:r>
            <a:r>
              <a:rPr lang="en-US" sz="1000" b="0" i="0">
                <a:solidFill>
                  <a:srgbClr val="212121"/>
                </a:solidFill>
                <a:effectLst/>
                <a:latin typeface="Arial" panose="020B0604020202020204" pitchFamily="34" charset="0"/>
                <a:cs typeface="Arial" panose="020B0604020202020204" pitchFamily="34" charset="0"/>
              </a:rPr>
              <a:t>. 2022;28(3):305-314.</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982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5450D3-77BC-B391-E5BF-DC77399A6A43}"/>
              </a:ext>
            </a:extLst>
          </p:cNvPr>
          <p:cNvSpPr>
            <a:spLocks noGrp="1"/>
          </p:cNvSpPr>
          <p:nvPr>
            <p:ph type="title"/>
          </p:nvPr>
        </p:nvSpPr>
        <p:spPr/>
        <p:txBody>
          <a:bodyPr/>
          <a:lstStyle/>
          <a:p>
            <a:r>
              <a:rPr lang="en-US"/>
              <a:t>ASCO/FDA Action Plan to Improve Adherence to Oral Anticancer Agents</a:t>
            </a:r>
          </a:p>
        </p:txBody>
      </p:sp>
      <p:sp>
        <p:nvSpPr>
          <p:cNvPr id="8" name="Content Placeholder 7">
            <a:extLst>
              <a:ext uri="{FF2B5EF4-FFF2-40B4-BE49-F238E27FC236}">
                <a16:creationId xmlns:a16="http://schemas.microsoft.com/office/drawing/2014/main" id="{98121788-061C-4AD4-6D0A-92ECED888DBB}"/>
              </a:ext>
            </a:extLst>
          </p:cNvPr>
          <p:cNvSpPr>
            <a:spLocks noGrp="1"/>
          </p:cNvSpPr>
          <p:nvPr>
            <p:ph sz="half" idx="1"/>
          </p:nvPr>
        </p:nvSpPr>
        <p:spPr>
          <a:xfrm>
            <a:off x="838200" y="1825624"/>
            <a:ext cx="5181600" cy="4228813"/>
          </a:xfrm>
        </p:spPr>
        <p:txBody>
          <a:bodyPr>
            <a:normAutofit fontScale="85000" lnSpcReduction="20000"/>
          </a:bodyPr>
          <a:lstStyle/>
          <a:p>
            <a:pPr>
              <a:lnSpc>
                <a:spcPct val="100000"/>
              </a:lnSpc>
            </a:pPr>
            <a:r>
              <a:rPr lang="en-US"/>
              <a:t>Action 1: Pharmaceutical companies and regulators should consider adherence early and throughout drug development</a:t>
            </a:r>
          </a:p>
          <a:p>
            <a:pPr>
              <a:lnSpc>
                <a:spcPct val="100000"/>
              </a:lnSpc>
            </a:pPr>
            <a:r>
              <a:rPr lang="en-US"/>
              <a:t>Action 2: Pharmaceutical companies and regulators should expand efforts to characterize toxicity and tolerability</a:t>
            </a:r>
          </a:p>
          <a:p>
            <a:pPr>
              <a:lnSpc>
                <a:spcPct val="100000"/>
              </a:lnSpc>
            </a:pPr>
            <a:r>
              <a:rPr lang="en-US"/>
              <a:t>Action 3: Pharmacists should assume a primary role in the care team in supporting oral anticancer agent adherence</a:t>
            </a:r>
          </a:p>
        </p:txBody>
      </p:sp>
      <p:sp>
        <p:nvSpPr>
          <p:cNvPr id="2" name="Content Placeholder 1">
            <a:extLst>
              <a:ext uri="{FF2B5EF4-FFF2-40B4-BE49-F238E27FC236}">
                <a16:creationId xmlns:a16="http://schemas.microsoft.com/office/drawing/2014/main" id="{326625FB-F213-7857-82AD-05075CCD7D20}"/>
              </a:ext>
            </a:extLst>
          </p:cNvPr>
          <p:cNvSpPr>
            <a:spLocks noGrp="1"/>
          </p:cNvSpPr>
          <p:nvPr>
            <p:ph sz="half" idx="2"/>
          </p:nvPr>
        </p:nvSpPr>
        <p:spPr/>
        <p:txBody>
          <a:bodyPr>
            <a:normAutofit/>
          </a:bodyPr>
          <a:lstStyle/>
          <a:p>
            <a:r>
              <a:rPr lang="en-US" sz="2400"/>
              <a:t>Action 4: Cancer organizations should advocate for policies that ensure the affordability of oral anticancer drugs</a:t>
            </a:r>
          </a:p>
          <a:p>
            <a:r>
              <a:rPr lang="en-US" sz="2400"/>
              <a:t>Action 5: Research funders should support more studies on oral anticancer agent adherence</a:t>
            </a:r>
          </a:p>
        </p:txBody>
      </p:sp>
      <p:sp>
        <p:nvSpPr>
          <p:cNvPr id="3" name="Footer Placeholder 2">
            <a:extLst>
              <a:ext uri="{FF2B5EF4-FFF2-40B4-BE49-F238E27FC236}">
                <a16:creationId xmlns:a16="http://schemas.microsoft.com/office/drawing/2014/main" id="{1C84C608-8677-EDBD-8627-819751BEE0A5}"/>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ASCO, American Society of Clinical Oncology; FDA, Food and Drug Administration.</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Levit LA, et al. </a:t>
            </a:r>
            <a:r>
              <a:rPr lang="en-US" sz="1000" i="1">
                <a:latin typeface="Arial" panose="020B0604020202020204" pitchFamily="34" charset="0"/>
                <a:cs typeface="Arial" panose="020B0604020202020204" pitchFamily="34" charset="0"/>
              </a:rPr>
              <a:t>J Clin Oncol. </a:t>
            </a:r>
            <a:r>
              <a:rPr lang="en-US" sz="1000">
                <a:latin typeface="Arial" panose="020B0604020202020204" pitchFamily="34" charset="0"/>
                <a:cs typeface="Arial" panose="020B0604020202020204" pitchFamily="34" charset="0"/>
              </a:rPr>
              <a:t>2022;40(10):1036-1041.</a:t>
            </a:r>
          </a:p>
        </p:txBody>
      </p:sp>
    </p:spTree>
    <p:extLst>
      <p:ext uri="{BB962C8B-B14F-4D97-AF65-F5344CB8AC3E}">
        <p14:creationId xmlns:p14="http://schemas.microsoft.com/office/powerpoint/2010/main" val="1838376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C66CE-71C0-E81A-D7A9-4211E3F75EAA}"/>
              </a:ext>
            </a:extLst>
          </p:cNvPr>
          <p:cNvSpPr>
            <a:spLocks noGrp="1"/>
          </p:cNvSpPr>
          <p:nvPr>
            <p:ph type="title"/>
          </p:nvPr>
        </p:nvSpPr>
        <p:spPr>
          <a:xfrm>
            <a:off x="838200" y="365125"/>
            <a:ext cx="10515600" cy="1325563"/>
          </a:xfrm>
        </p:spPr>
        <p:txBody>
          <a:bodyPr/>
          <a:lstStyle/>
          <a:p>
            <a:r>
              <a:rPr lang="en-US"/>
              <a:t>Exposure-Response Analysis With Alectinib</a:t>
            </a:r>
          </a:p>
        </p:txBody>
      </p:sp>
      <p:sp>
        <p:nvSpPr>
          <p:cNvPr id="6" name="Content Placeholder 5">
            <a:extLst>
              <a:ext uri="{FF2B5EF4-FFF2-40B4-BE49-F238E27FC236}">
                <a16:creationId xmlns:a16="http://schemas.microsoft.com/office/drawing/2014/main" id="{A84525C8-C438-184C-BBAA-CCC9659B2002}"/>
              </a:ext>
            </a:extLst>
          </p:cNvPr>
          <p:cNvSpPr>
            <a:spLocks noGrp="1"/>
          </p:cNvSpPr>
          <p:nvPr>
            <p:ph sz="half" idx="1"/>
          </p:nvPr>
        </p:nvSpPr>
        <p:spPr>
          <a:xfrm>
            <a:off x="762000" y="1690687"/>
            <a:ext cx="5181600" cy="4363749"/>
          </a:xfrm>
        </p:spPr>
        <p:txBody>
          <a:bodyPr>
            <a:normAutofit fontScale="85000" lnSpcReduction="20000"/>
          </a:bodyPr>
          <a:lstStyle/>
          <a:p>
            <a:pPr>
              <a:lnSpc>
                <a:spcPct val="110000"/>
              </a:lnSpc>
            </a:pPr>
            <a:r>
              <a:rPr lang="en-US"/>
              <a:t>Observational study in 52 ALK+ patients with NSCLC receiving </a:t>
            </a:r>
            <a:r>
              <a:rPr lang="en-US" err="1"/>
              <a:t>alectinib</a:t>
            </a:r>
            <a:endParaRPr lang="en-US"/>
          </a:p>
          <a:p>
            <a:pPr>
              <a:lnSpc>
                <a:spcPct val="110000"/>
              </a:lnSpc>
            </a:pPr>
            <a:r>
              <a:rPr lang="en-US"/>
              <a:t>Standard dose 600 mg bid</a:t>
            </a:r>
          </a:p>
          <a:p>
            <a:pPr>
              <a:lnSpc>
                <a:spcPct val="110000"/>
              </a:lnSpc>
            </a:pPr>
            <a:r>
              <a:rPr lang="en-US"/>
              <a:t>PFS is prolonged in patients with </a:t>
            </a:r>
            <a:r>
              <a:rPr lang="en-US" err="1"/>
              <a:t>Cmin</a:t>
            </a:r>
            <a:r>
              <a:rPr lang="en-US"/>
              <a:t> ≥435 ng/mL</a:t>
            </a:r>
          </a:p>
          <a:p>
            <a:pPr>
              <a:lnSpc>
                <a:spcPct val="110000"/>
              </a:lnSpc>
            </a:pPr>
            <a:r>
              <a:rPr lang="en-US"/>
              <a:t>Implication: </a:t>
            </a:r>
          </a:p>
          <a:p>
            <a:pPr lvl="1">
              <a:lnSpc>
                <a:spcPct val="110000"/>
              </a:lnSpc>
            </a:pPr>
            <a:r>
              <a:rPr lang="en-US"/>
              <a:t>Would monitoring levels make a difference in patients with minimal or no toxicity? </a:t>
            </a:r>
          </a:p>
          <a:p>
            <a:pPr lvl="1">
              <a:lnSpc>
                <a:spcPct val="110000"/>
              </a:lnSpc>
            </a:pPr>
            <a:r>
              <a:rPr lang="en-US"/>
              <a:t>Should therapeutic drug monitoring be part of routine clinical management?  </a:t>
            </a:r>
          </a:p>
        </p:txBody>
      </p:sp>
      <p:sp>
        <p:nvSpPr>
          <p:cNvPr id="8" name="Content Placeholder 7">
            <a:extLst>
              <a:ext uri="{FF2B5EF4-FFF2-40B4-BE49-F238E27FC236}">
                <a16:creationId xmlns:a16="http://schemas.microsoft.com/office/drawing/2014/main" id="{DB9439CF-D8A1-EE55-EEFC-6F069E5BBAA1}"/>
              </a:ext>
            </a:extLst>
          </p:cNvPr>
          <p:cNvSpPr>
            <a:spLocks noGrp="1"/>
          </p:cNvSpPr>
          <p:nvPr>
            <p:ph sz="half" idx="2"/>
          </p:nvPr>
        </p:nvSpPr>
        <p:spPr/>
        <p:txBody>
          <a:bodyPr/>
          <a:lstStyle/>
          <a:p>
            <a:endParaRPr lang="en-US"/>
          </a:p>
        </p:txBody>
      </p:sp>
      <p:pic>
        <p:nvPicPr>
          <p:cNvPr id="2" name="Picture 1">
            <a:extLst>
              <a:ext uri="{FF2B5EF4-FFF2-40B4-BE49-F238E27FC236}">
                <a16:creationId xmlns:a16="http://schemas.microsoft.com/office/drawing/2014/main" id="{19B6D1BA-B6F3-E97C-5B20-EC9D90EA64C7}"/>
              </a:ext>
            </a:extLst>
          </p:cNvPr>
          <p:cNvPicPr>
            <a:picLocks noChangeAspect="1"/>
          </p:cNvPicPr>
          <p:nvPr/>
        </p:nvPicPr>
        <p:blipFill rotWithShape="1">
          <a:blip r:embed="rId3"/>
          <a:srcRect t="53926"/>
          <a:stretch/>
        </p:blipFill>
        <p:spPr>
          <a:xfrm>
            <a:off x="6400800" y="1601378"/>
            <a:ext cx="5181600" cy="4407719"/>
          </a:xfrm>
          <a:prstGeom prst="rect">
            <a:avLst/>
          </a:prstGeom>
        </p:spPr>
      </p:pic>
      <p:sp>
        <p:nvSpPr>
          <p:cNvPr id="10" name="Footer Placeholder 9">
            <a:extLst>
              <a:ext uri="{FF2B5EF4-FFF2-40B4-BE49-F238E27FC236}">
                <a16:creationId xmlns:a16="http://schemas.microsoft.com/office/drawing/2014/main" id="{EC82A8CC-53E3-A0D9-E3F2-524C7E775EDE}"/>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bid, twice a day; </a:t>
            </a:r>
            <a:r>
              <a:rPr lang="en-US" err="1"/>
              <a:t>Cmin</a:t>
            </a:r>
            <a:r>
              <a:rPr lang="en-US"/>
              <a:t>, minimum plasma concentration; </a:t>
            </a:r>
            <a:r>
              <a:rPr lang="en-US" sz="1000" b="0" i="0">
                <a:solidFill>
                  <a:srgbClr val="212121"/>
                </a:solidFill>
                <a:effectLst/>
                <a:latin typeface="Arial" panose="020B0604020202020204" pitchFamily="34" charset="0"/>
                <a:cs typeface="Arial" panose="020B0604020202020204" pitchFamily="34" charset="0"/>
              </a:rPr>
              <a:t>NSCLC, non-small cell lung cancer; PFS, progression-free survival.</a:t>
            </a:r>
            <a:br>
              <a:rPr lang="en-US" sz="1000" b="0" i="0">
                <a:solidFill>
                  <a:srgbClr val="212121"/>
                </a:solidFill>
                <a:effectLst/>
                <a:latin typeface="Arial" panose="020B0604020202020204" pitchFamily="34" charset="0"/>
                <a:cs typeface="Arial" panose="020B0604020202020204" pitchFamily="34" charset="0"/>
              </a:rPr>
            </a:br>
            <a:r>
              <a:rPr lang="en-US" sz="1000" b="0" i="0" err="1">
                <a:solidFill>
                  <a:srgbClr val="212121"/>
                </a:solidFill>
                <a:effectLst/>
                <a:latin typeface="Arial" panose="020B0604020202020204" pitchFamily="34" charset="0"/>
                <a:cs typeface="Arial" panose="020B0604020202020204" pitchFamily="34" charset="0"/>
              </a:rPr>
              <a:t>Groenland</a:t>
            </a:r>
            <a:r>
              <a:rPr lang="en-US" sz="1000" b="0" i="0">
                <a:solidFill>
                  <a:srgbClr val="212121"/>
                </a:solidFill>
                <a:effectLst/>
                <a:latin typeface="Arial" panose="020B0604020202020204" pitchFamily="34" charset="0"/>
                <a:cs typeface="Arial" panose="020B0604020202020204" pitchFamily="34" charset="0"/>
              </a:rPr>
              <a:t> SL, et al. </a:t>
            </a:r>
            <a:r>
              <a:rPr lang="en-US" sz="1000" b="0" i="1">
                <a:solidFill>
                  <a:srgbClr val="212121"/>
                </a:solidFill>
                <a:effectLst/>
                <a:latin typeface="Arial" panose="020B0604020202020204" pitchFamily="34" charset="0"/>
                <a:cs typeface="Arial" panose="020B0604020202020204" pitchFamily="34" charset="0"/>
              </a:rPr>
              <a:t>Clin </a:t>
            </a:r>
            <a:r>
              <a:rPr lang="en-US" sz="1000" b="0" i="1" err="1">
                <a:solidFill>
                  <a:srgbClr val="212121"/>
                </a:solidFill>
                <a:effectLst/>
                <a:latin typeface="Arial" panose="020B0604020202020204" pitchFamily="34" charset="0"/>
                <a:cs typeface="Arial" panose="020B0604020202020204" pitchFamily="34" charset="0"/>
              </a:rPr>
              <a:t>Pharmacol</a:t>
            </a:r>
            <a:r>
              <a:rPr lang="en-US" sz="1000" b="0" i="1">
                <a:solidFill>
                  <a:srgbClr val="212121"/>
                </a:solidFill>
                <a:effectLst/>
                <a:latin typeface="Arial" panose="020B0604020202020204" pitchFamily="34" charset="0"/>
                <a:cs typeface="Arial" panose="020B0604020202020204" pitchFamily="34" charset="0"/>
              </a:rPr>
              <a:t> </a:t>
            </a:r>
            <a:r>
              <a:rPr lang="en-US" sz="1000" b="0" i="1" err="1">
                <a:solidFill>
                  <a:srgbClr val="212121"/>
                </a:solidFill>
                <a:effectLst/>
                <a:latin typeface="Arial" panose="020B0604020202020204" pitchFamily="34" charset="0"/>
                <a:cs typeface="Arial" panose="020B0604020202020204" pitchFamily="34" charset="0"/>
              </a:rPr>
              <a:t>Ther</a:t>
            </a:r>
            <a:r>
              <a:rPr lang="en-US" sz="1000" b="0" i="0">
                <a:solidFill>
                  <a:srgbClr val="212121"/>
                </a:solidFill>
                <a:effectLst/>
                <a:latin typeface="Arial" panose="020B0604020202020204" pitchFamily="34" charset="0"/>
                <a:cs typeface="Arial" panose="020B0604020202020204" pitchFamily="34" charset="0"/>
              </a:rPr>
              <a:t>. 2021;109(2):394-402.</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788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ctrTitle"/>
          </p:nvPr>
        </p:nvSpPr>
        <p:spPr>
          <a:xfrm>
            <a:off x="1524000" y="1122362"/>
            <a:ext cx="9144000" cy="3205797"/>
          </a:xfrm>
        </p:spPr>
        <p:txBody>
          <a:bodyPr>
            <a:noAutofit/>
          </a:bodyPr>
          <a:lstStyle/>
          <a:p>
            <a:r>
              <a:rPr lang="en-US"/>
              <a:t>Addressing the Absence</a:t>
            </a:r>
            <a:br>
              <a:rPr lang="en-US"/>
            </a:br>
            <a:r>
              <a:rPr lang="en-US"/>
              <a:t>of Mature OS Data for Targeted Therapies in the Adjuvant Setting </a:t>
            </a:r>
          </a:p>
        </p:txBody>
      </p:sp>
    </p:spTree>
    <p:extLst>
      <p:ext uri="{BB962C8B-B14F-4D97-AF65-F5344CB8AC3E}">
        <p14:creationId xmlns:p14="http://schemas.microsoft.com/office/powerpoint/2010/main" val="2405619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874A-A036-0667-300D-EF4B6AFEFE98}"/>
              </a:ext>
            </a:extLst>
          </p:cNvPr>
          <p:cNvSpPr>
            <a:spLocks noGrp="1"/>
          </p:cNvSpPr>
          <p:nvPr>
            <p:ph type="title"/>
          </p:nvPr>
        </p:nvSpPr>
        <p:spPr>
          <a:xfrm>
            <a:off x="838200" y="140781"/>
            <a:ext cx="10515600" cy="1325563"/>
          </a:xfrm>
        </p:spPr>
        <p:txBody>
          <a:bodyPr/>
          <a:lstStyle/>
          <a:p>
            <a:r>
              <a:rPr lang="en-US"/>
              <a:t>Endpoints Used in Oncology Clinical Trials</a:t>
            </a:r>
          </a:p>
        </p:txBody>
      </p:sp>
      <p:pic>
        <p:nvPicPr>
          <p:cNvPr id="3" name="Picture 2">
            <a:extLst>
              <a:ext uri="{FF2B5EF4-FFF2-40B4-BE49-F238E27FC236}">
                <a16:creationId xmlns:a16="http://schemas.microsoft.com/office/drawing/2014/main" id="{258E5FCA-93AF-77D0-F03E-AC9A6ABDA8DA}"/>
              </a:ext>
            </a:extLst>
          </p:cNvPr>
          <p:cNvPicPr>
            <a:picLocks noChangeAspect="1"/>
          </p:cNvPicPr>
          <p:nvPr/>
        </p:nvPicPr>
        <p:blipFill>
          <a:blip r:embed="rId3"/>
          <a:stretch>
            <a:fillRect/>
          </a:stretch>
        </p:blipFill>
        <p:spPr>
          <a:xfrm>
            <a:off x="1544898" y="1324579"/>
            <a:ext cx="8779318" cy="4729858"/>
          </a:xfrm>
          <a:prstGeom prst="rect">
            <a:avLst/>
          </a:prstGeom>
        </p:spPr>
      </p:pic>
      <p:sp>
        <p:nvSpPr>
          <p:cNvPr id="5" name="Footer Placeholder 4">
            <a:extLst>
              <a:ext uri="{FF2B5EF4-FFF2-40B4-BE49-F238E27FC236}">
                <a16:creationId xmlns:a16="http://schemas.microsoft.com/office/drawing/2014/main" id="{715D14FC-69B9-B49C-2F4E-FF2D60DE5C1B}"/>
              </a:ext>
            </a:extLst>
          </p:cNvPr>
          <p:cNvSpPr>
            <a:spLocks noGrp="1"/>
          </p:cNvSpPr>
          <p:nvPr>
            <p:ph type="ftr" sz="quarter" idx="10"/>
          </p:nvPr>
        </p:nvSpPr>
        <p:spPr/>
        <p:txBody>
          <a:bodyPr/>
          <a:lstStyle/>
          <a:p>
            <a:r>
              <a:rPr lang="en-US" sz="1000"/>
              <a:t>Delgado A, </a:t>
            </a:r>
            <a:r>
              <a:rPr lang="en-US" sz="1000" err="1"/>
              <a:t>Guddati</a:t>
            </a:r>
            <a:r>
              <a:rPr lang="en-US" sz="1000"/>
              <a:t> AK. </a:t>
            </a:r>
            <a:r>
              <a:rPr lang="en-US" sz="1000" i="1"/>
              <a:t>Am J Cancer Res</a:t>
            </a:r>
            <a:r>
              <a:rPr lang="en-US" sz="1000"/>
              <a:t>. 2021;11(4):1121-1131.</a:t>
            </a:r>
          </a:p>
        </p:txBody>
      </p:sp>
    </p:spTree>
    <p:extLst>
      <p:ext uri="{BB962C8B-B14F-4D97-AF65-F5344CB8AC3E}">
        <p14:creationId xmlns:p14="http://schemas.microsoft.com/office/powerpoint/2010/main" val="4035872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4B7A91-A6F1-BA3A-CB04-C4D4C8BBBA75}"/>
              </a:ext>
            </a:extLst>
          </p:cNvPr>
          <p:cNvSpPr>
            <a:spLocks noGrp="1"/>
          </p:cNvSpPr>
          <p:nvPr>
            <p:ph type="title"/>
          </p:nvPr>
        </p:nvSpPr>
        <p:spPr/>
        <p:txBody>
          <a:bodyPr/>
          <a:lstStyle/>
          <a:p>
            <a:r>
              <a:rPr lang="en-US"/>
              <a:t>Issues with Endpoints in the Adjuvant Setting</a:t>
            </a:r>
          </a:p>
        </p:txBody>
      </p:sp>
      <p:sp>
        <p:nvSpPr>
          <p:cNvPr id="5" name="Content Placeholder 4">
            <a:extLst>
              <a:ext uri="{FF2B5EF4-FFF2-40B4-BE49-F238E27FC236}">
                <a16:creationId xmlns:a16="http://schemas.microsoft.com/office/drawing/2014/main" id="{200F876E-54CE-9CFA-5C81-A06680EA2DB8}"/>
              </a:ext>
            </a:extLst>
          </p:cNvPr>
          <p:cNvSpPr>
            <a:spLocks noGrp="1"/>
          </p:cNvSpPr>
          <p:nvPr>
            <p:ph sz="half" idx="1"/>
          </p:nvPr>
        </p:nvSpPr>
        <p:spPr/>
        <p:txBody>
          <a:bodyPr>
            <a:normAutofit/>
          </a:bodyPr>
          <a:lstStyle/>
          <a:p>
            <a:r>
              <a:rPr lang="en-US"/>
              <a:t>Treatment is “blind” –</a:t>
            </a:r>
            <a:br>
              <a:rPr lang="en-US"/>
            </a:br>
            <a:r>
              <a:rPr lang="en-US"/>
              <a:t>no visible tumor – only</a:t>
            </a:r>
            <a:br>
              <a:rPr lang="en-US"/>
            </a:br>
            <a:r>
              <a:rPr lang="en-US"/>
              <a:t>micro-metastatic disease</a:t>
            </a:r>
          </a:p>
          <a:p>
            <a:r>
              <a:rPr lang="en-US"/>
              <a:t>Risk of micro-metastatic disease varies</a:t>
            </a:r>
          </a:p>
          <a:p>
            <a:r>
              <a:rPr lang="en-US"/>
              <a:t>Patients may be cured with surgery alone or recur</a:t>
            </a:r>
          </a:p>
          <a:p>
            <a:r>
              <a:rPr lang="en-US"/>
              <a:t>despite treatment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Content Placeholder 2">
            <a:extLst>
              <a:ext uri="{FF2B5EF4-FFF2-40B4-BE49-F238E27FC236}">
                <a16:creationId xmlns:a16="http://schemas.microsoft.com/office/drawing/2014/main" id="{EF824EE0-AB82-0428-7274-DD7C52A07453}"/>
              </a:ext>
            </a:extLst>
          </p:cNvPr>
          <p:cNvSpPr>
            <a:spLocks noGrp="1"/>
          </p:cNvSpPr>
          <p:nvPr>
            <p:ph sz="half" idx="2"/>
          </p:nvPr>
        </p:nvSpPr>
        <p:spPr/>
        <p:txBody>
          <a:bodyPr/>
          <a:lstStyle/>
          <a:p>
            <a:r>
              <a:rPr lang="en-US"/>
              <a:t>Potential utility of adjuvant therapy is only known at a distant time point</a:t>
            </a:r>
          </a:p>
          <a:p>
            <a:r>
              <a:rPr lang="en-US"/>
              <a:t>QoL can be difficult to assess versus a no treatment/</a:t>
            </a:r>
            <a:br>
              <a:rPr lang="en-US"/>
            </a:br>
            <a:r>
              <a:rPr lang="en-US"/>
              <a:t>placebo control arm</a:t>
            </a:r>
          </a:p>
          <a:p>
            <a:r>
              <a:rPr lang="en-US"/>
              <a:t>Demonstrating an OS benefit takes a much longer time than in the metastatic setting</a:t>
            </a:r>
          </a:p>
          <a:p>
            <a:endParaRPr lang="en-US"/>
          </a:p>
        </p:txBody>
      </p:sp>
      <p:sp>
        <p:nvSpPr>
          <p:cNvPr id="6" name="Footer Placeholder 5">
            <a:extLst>
              <a:ext uri="{FF2B5EF4-FFF2-40B4-BE49-F238E27FC236}">
                <a16:creationId xmlns:a16="http://schemas.microsoft.com/office/drawing/2014/main" id="{D08A78BF-E937-C5D5-EA3D-AA399080E270}"/>
              </a:ext>
            </a:extLst>
          </p:cNvPr>
          <p:cNvSpPr>
            <a:spLocks noGrp="1"/>
          </p:cNvSpPr>
          <p:nvPr>
            <p:ph type="ftr" sz="quarter" idx="10"/>
          </p:nvPr>
        </p:nvSpPr>
        <p:spPr/>
        <p:txBody>
          <a:bodyPr/>
          <a:lstStyle/>
          <a:p>
            <a:r>
              <a:rPr lang="en-US" sz="1000">
                <a:latin typeface="Arial" panose="020B0604020202020204" pitchFamily="34" charset="0"/>
                <a:cs typeface="Arial" panose="020B0604020202020204" pitchFamily="34" charset="0"/>
              </a:rPr>
              <a:t>OS, overall survival; QoL, quality of life.</a:t>
            </a:r>
            <a:br>
              <a:rPr lang="en-US" sz="1000">
                <a:latin typeface="Arial" panose="020B0604020202020204" pitchFamily="34" charset="0"/>
                <a:cs typeface="Arial" panose="020B0604020202020204" pitchFamily="34" charset="0"/>
              </a:rPr>
            </a:br>
            <a:r>
              <a:rPr lang="en-US" sz="1000">
                <a:latin typeface="Arial" panose="020B0604020202020204" pitchFamily="34" charset="0"/>
                <a:cs typeface="Arial" panose="020B0604020202020204" pitchFamily="34" charset="0"/>
              </a:rPr>
              <a:t>Mittal A, et al. </a:t>
            </a:r>
            <a:r>
              <a:rPr lang="en-US" sz="1000" b="0" i="1" err="1">
                <a:solidFill>
                  <a:srgbClr val="1B1B1B"/>
                </a:solidFill>
                <a:effectLst/>
                <a:latin typeface="Arial" panose="020B0604020202020204" pitchFamily="34" charset="0"/>
                <a:cs typeface="Arial" panose="020B0604020202020204" pitchFamily="34" charset="0"/>
              </a:rPr>
              <a:t>eClinicalMedicine</a:t>
            </a:r>
            <a:r>
              <a:rPr lang="en-US" sz="1000" b="0" i="1">
                <a:solidFill>
                  <a:srgbClr val="1B1B1B"/>
                </a:solidFill>
                <a:effectLst/>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2024;76:102824.</a:t>
            </a:r>
          </a:p>
        </p:txBody>
      </p:sp>
    </p:spTree>
    <p:extLst>
      <p:ext uri="{BB962C8B-B14F-4D97-AF65-F5344CB8AC3E}">
        <p14:creationId xmlns:p14="http://schemas.microsoft.com/office/powerpoint/2010/main" val="3740490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lstStyle/>
          <a:p>
            <a:r>
              <a:rPr lang="en-US"/>
              <a:t>Endpoints in Operable NSCLC</a:t>
            </a:r>
          </a:p>
        </p:txBody>
      </p:sp>
      <p:sp>
        <p:nvSpPr>
          <p:cNvPr id="5" name="Content Placeholder 4">
            <a:extLst>
              <a:ext uri="{FF2B5EF4-FFF2-40B4-BE49-F238E27FC236}">
                <a16:creationId xmlns:a16="http://schemas.microsoft.com/office/drawing/2014/main" id="{40D8EDF5-F594-2609-1FA1-0B059A54DE28}"/>
              </a:ext>
            </a:extLst>
          </p:cNvPr>
          <p:cNvSpPr>
            <a:spLocks noGrp="1"/>
          </p:cNvSpPr>
          <p:nvPr>
            <p:ph sz="half" idx="1"/>
          </p:nvPr>
        </p:nvSpPr>
        <p:spPr>
          <a:xfrm>
            <a:off x="838200" y="1825625"/>
            <a:ext cx="5181600" cy="4228812"/>
          </a:xfrm>
        </p:spPr>
        <p:txBody>
          <a:bodyPr>
            <a:normAutofit/>
          </a:bodyPr>
          <a:lstStyle/>
          <a:p>
            <a:r>
              <a:rPr lang="en-US"/>
              <a:t>DFS – valid surrogate endpoint for OS in trials of adjuvant chemotherapy</a:t>
            </a:r>
            <a:r>
              <a:rPr lang="en-US" baseline="30000"/>
              <a:t>1,2</a:t>
            </a:r>
          </a:p>
          <a:p>
            <a:r>
              <a:rPr lang="en-US"/>
              <a:t>DFS benefit in ADAURA translated to an OS benefit</a:t>
            </a:r>
            <a:r>
              <a:rPr lang="en-US" baseline="30000"/>
              <a:t>3</a:t>
            </a:r>
          </a:p>
        </p:txBody>
      </p:sp>
      <p:sp>
        <p:nvSpPr>
          <p:cNvPr id="4" name="Content Placeholder 3">
            <a:extLst>
              <a:ext uri="{FF2B5EF4-FFF2-40B4-BE49-F238E27FC236}">
                <a16:creationId xmlns:a16="http://schemas.microsoft.com/office/drawing/2014/main" id="{0DCB29DC-C7FB-2C61-8188-9B699B3D954D}"/>
              </a:ext>
            </a:extLst>
          </p:cNvPr>
          <p:cNvSpPr>
            <a:spLocks noGrp="1"/>
          </p:cNvSpPr>
          <p:nvPr>
            <p:ph sz="half" idx="2"/>
          </p:nvPr>
        </p:nvSpPr>
        <p:spPr>
          <a:xfrm>
            <a:off x="6172200" y="1825625"/>
            <a:ext cx="5181600" cy="4228812"/>
          </a:xfrm>
        </p:spPr>
        <p:txBody>
          <a:bodyPr/>
          <a:lstStyle/>
          <a:p>
            <a:r>
              <a:rPr lang="en-US"/>
              <a:t>Other meaningful endpoints…….</a:t>
            </a:r>
          </a:p>
          <a:p>
            <a:pPr lvl="1"/>
            <a:r>
              <a:rPr lang="en-US"/>
              <a:t> CNS DFS (brain </a:t>
            </a:r>
            <a:r>
              <a:rPr lang="en-US" err="1"/>
              <a:t>mets</a:t>
            </a:r>
            <a:r>
              <a:rPr lang="en-US"/>
              <a:t> common in ALK+ NSCLC)</a:t>
            </a:r>
          </a:p>
          <a:p>
            <a:pPr lvl="1"/>
            <a:r>
              <a:rPr lang="en-US"/>
              <a:t> PROs (impact of toxicity)  </a:t>
            </a:r>
          </a:p>
          <a:p>
            <a:pPr lvl="1"/>
            <a:r>
              <a:rPr lang="en-US"/>
              <a:t> Adherence (long duration of therapy)</a:t>
            </a:r>
          </a:p>
        </p:txBody>
      </p:sp>
      <p:sp>
        <p:nvSpPr>
          <p:cNvPr id="6" name="Footer Placeholder 5">
            <a:extLst>
              <a:ext uri="{FF2B5EF4-FFF2-40B4-BE49-F238E27FC236}">
                <a16:creationId xmlns:a16="http://schemas.microsoft.com/office/drawing/2014/main" id="{41137D1B-EFAF-BD09-D6C5-B805BEACC5BC}"/>
              </a:ext>
            </a:extLst>
          </p:cNvPr>
          <p:cNvSpPr>
            <a:spLocks noGrp="1"/>
          </p:cNvSpPr>
          <p:nvPr>
            <p:ph type="ftr" sz="quarter" idx="10"/>
          </p:nvPr>
        </p:nvSpPr>
        <p:spPr>
          <a:xfrm>
            <a:off x="1416735" y="6054437"/>
            <a:ext cx="10651322" cy="803564"/>
          </a:xfrm>
        </p:spPr>
        <p:txBody>
          <a:bodyPr/>
          <a:lstStyle/>
          <a:p>
            <a:r>
              <a:rPr lang="en-US"/>
              <a:t>ALK, anaplastic lymphoma kinase; CNS, central nervous system; DFS, disease-free survival; NSCLC, non-small cell lung cancer; OS, overall survival; PRO, patient-reported outcome.</a:t>
            </a:r>
            <a:br>
              <a:rPr lang="en-US"/>
            </a:br>
            <a:r>
              <a:rPr lang="en-US"/>
              <a:t>1. </a:t>
            </a:r>
            <a:r>
              <a:rPr lang="en-US" err="1"/>
              <a:t>Mauguen</a:t>
            </a:r>
            <a:r>
              <a:rPr lang="en-US"/>
              <a:t> A, et al. </a:t>
            </a:r>
            <a:r>
              <a:rPr lang="en-US" i="1"/>
              <a:t>Lancet Oncol</a:t>
            </a:r>
            <a:r>
              <a:rPr lang="en-US"/>
              <a:t>. 2013;14(7):619-626. 2. </a:t>
            </a:r>
            <a:r>
              <a:rPr lang="en-US" err="1"/>
              <a:t>Fiteni</a:t>
            </a:r>
            <a:r>
              <a:rPr lang="en-US"/>
              <a:t> F, et al. </a:t>
            </a:r>
            <a:r>
              <a:rPr lang="en-US" i="1"/>
              <a:t>Expert Rev Anticancer </a:t>
            </a:r>
            <a:r>
              <a:rPr lang="en-US" i="1" err="1"/>
              <a:t>Ther</a:t>
            </a:r>
            <a:r>
              <a:rPr lang="en-US"/>
              <a:t>. 2017;17(5):447-454. 3. </a:t>
            </a:r>
            <a:r>
              <a:rPr lang="en-US" err="1"/>
              <a:t>Tsuboi</a:t>
            </a:r>
            <a:r>
              <a:rPr lang="en-US"/>
              <a:t> M, et al. </a:t>
            </a:r>
            <a:r>
              <a:rPr lang="en-US" i="1"/>
              <a:t>N Engl J Med</a:t>
            </a:r>
            <a:r>
              <a:rPr lang="en-US"/>
              <a:t>. 2023;389(2):137-147. </a:t>
            </a:r>
          </a:p>
        </p:txBody>
      </p:sp>
    </p:spTree>
    <p:extLst>
      <p:ext uri="{BB962C8B-B14F-4D97-AF65-F5344CB8AC3E}">
        <p14:creationId xmlns:p14="http://schemas.microsoft.com/office/powerpoint/2010/main" val="3706564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a:xfrm>
            <a:off x="838200" y="365125"/>
            <a:ext cx="10515600" cy="1325563"/>
          </a:xfrm>
        </p:spPr>
        <p:txBody>
          <a:bodyPr>
            <a:normAutofit/>
          </a:bodyPr>
          <a:lstStyle/>
          <a:p>
            <a:r>
              <a:rPr lang="en-US"/>
              <a:t>Will DFS Benefit Drive OS Benefit in ALINA?</a:t>
            </a:r>
          </a:p>
        </p:txBody>
      </p:sp>
      <p:sp>
        <p:nvSpPr>
          <p:cNvPr id="8" name="Footer Placeholder 7">
            <a:extLst>
              <a:ext uri="{FF2B5EF4-FFF2-40B4-BE49-F238E27FC236}">
                <a16:creationId xmlns:a16="http://schemas.microsoft.com/office/drawing/2014/main" id="{DA8466A5-0380-6C60-F507-322A79F5B01F}"/>
              </a:ext>
            </a:extLst>
          </p:cNvPr>
          <p:cNvSpPr>
            <a:spLocks noGrp="1"/>
          </p:cNvSpPr>
          <p:nvPr>
            <p:ph type="ftr" sz="quarter" idx="10"/>
          </p:nvPr>
        </p:nvSpPr>
        <p:spPr/>
        <p:txBody>
          <a:bodyPr/>
          <a:lstStyle/>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1000">
                <a:solidFill>
                  <a:srgbClr val="404040"/>
                </a:solidFill>
                <a:latin typeface="Arial"/>
                <a:ea typeface="Arial"/>
                <a:cs typeface="Arial"/>
                <a:sym typeface="Arial"/>
              </a:rPr>
              <a:t>CNS, central nervous system; DFS, disease-free survival; HR, hazard ratio; OS, overall survival.</a:t>
            </a:r>
          </a:p>
          <a:p>
            <a:pPr marL="0" marR="40639" lvl="0" indent="0" algn="l" defTabSz="914400" rtl="0" eaLnBrk="1" fontAlgn="auto" latinLnBrk="0" hangingPunct="1">
              <a:lnSpc>
                <a:spcPct val="100000"/>
              </a:lnSpc>
              <a:spcBef>
                <a:spcPts val="0"/>
              </a:spcBef>
              <a:spcAft>
                <a:spcPts val="0"/>
              </a:spcAft>
              <a:buClr>
                <a:srgbClr val="000000"/>
              </a:buClr>
              <a:buSzPts val="700"/>
              <a:buFontTx/>
              <a:buNone/>
              <a:tabLst/>
              <a:defRPr/>
            </a:pPr>
            <a:r>
              <a:rPr lang="en-US" sz="1000">
                <a:solidFill>
                  <a:srgbClr val="404040"/>
                </a:solidFill>
                <a:latin typeface="Arial"/>
                <a:ea typeface="Arial"/>
                <a:cs typeface="Arial"/>
                <a:sym typeface="Arial"/>
              </a:rPr>
              <a:t>1. Wu YL, et al. </a:t>
            </a:r>
            <a:r>
              <a:rPr lang="en-US" sz="1000" i="1">
                <a:solidFill>
                  <a:srgbClr val="404040"/>
                </a:solidFill>
                <a:latin typeface="Arial"/>
                <a:ea typeface="Arial"/>
                <a:cs typeface="Arial"/>
                <a:sym typeface="Arial"/>
              </a:rPr>
              <a:t>N Engl J Med. </a:t>
            </a:r>
            <a:r>
              <a:rPr lang="en-US" sz="1000">
                <a:solidFill>
                  <a:srgbClr val="404040"/>
                </a:solidFill>
                <a:latin typeface="Arial"/>
                <a:ea typeface="Arial"/>
                <a:cs typeface="Arial"/>
                <a:sym typeface="Arial"/>
              </a:rPr>
              <a:t>2020;383(18):1711-1723. 2</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a:t>
            </a:r>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Tsuboi</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M,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 </a:t>
            </a:r>
            <a:r>
              <a:rPr kumimoji="0" lang="en-US" sz="1000" b="0" u="none" strike="noStrike" kern="1200" cap="none" spc="0" normalizeH="0" baseline="0" noProof="0">
                <a:ln>
                  <a:noFill/>
                </a:ln>
                <a:solidFill>
                  <a:srgbClr val="404040"/>
                </a:solidFill>
                <a:effectLst/>
                <a:uLnTx/>
                <a:uFillTx/>
                <a:latin typeface="Arial"/>
                <a:ea typeface="Arial"/>
                <a:cs typeface="Arial"/>
                <a:sym typeface="Arial"/>
              </a:rPr>
              <a:t>2023;</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389(2):137-47. 3. Wu YL, et al. </a:t>
            </a:r>
            <a:r>
              <a:rPr kumimoji="0" lang="en-US" sz="1000" b="0" i="1" u="none" strike="noStrike" kern="1200" cap="none" spc="0" normalizeH="0" baseline="0" noProof="0">
                <a:ln>
                  <a:noFill/>
                </a:ln>
                <a:solidFill>
                  <a:srgbClr val="404040"/>
                </a:solidFill>
                <a:effectLst/>
                <a:uLnTx/>
                <a:uFillTx/>
                <a:latin typeface="Arial"/>
                <a:ea typeface="Arial"/>
                <a:cs typeface="Arial"/>
                <a:sym typeface="Arial"/>
              </a:rPr>
              <a:t>N Engl J Med</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2024;390(14):1265-1276.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
        <p:nvSpPr>
          <p:cNvPr id="10" name="Content Placeholder 9">
            <a:extLst>
              <a:ext uri="{FF2B5EF4-FFF2-40B4-BE49-F238E27FC236}">
                <a16:creationId xmlns:a16="http://schemas.microsoft.com/office/drawing/2014/main" id="{8DE68E2B-91A8-E143-B1ED-0031F3D22343}"/>
              </a:ext>
            </a:extLst>
          </p:cNvPr>
          <p:cNvSpPr>
            <a:spLocks noGrp="1"/>
          </p:cNvSpPr>
          <p:nvPr>
            <p:ph idx="1"/>
          </p:nvPr>
        </p:nvSpPr>
        <p:spPr>
          <a:xfrm>
            <a:off x="1708298" y="1985114"/>
            <a:ext cx="8488326" cy="524170"/>
          </a:xfrm>
        </p:spPr>
        <p:txBody>
          <a:bodyPr>
            <a:normAutofit/>
          </a:bodyPr>
          <a:lstStyle/>
          <a:p>
            <a:pPr marL="0" indent="0" algn="ctr">
              <a:buNone/>
            </a:pPr>
            <a:r>
              <a:rPr lang="en-US" sz="2400" b="1">
                <a:solidFill>
                  <a:schemeClr val="accent1"/>
                </a:solidFill>
              </a:rPr>
              <a:t>ADAURA – DFS Benefit Translated to an OS Benefit</a:t>
            </a:r>
          </a:p>
        </p:txBody>
      </p:sp>
      <p:graphicFrame>
        <p:nvGraphicFramePr>
          <p:cNvPr id="11" name="Content Placeholder 2">
            <a:extLst>
              <a:ext uri="{FF2B5EF4-FFF2-40B4-BE49-F238E27FC236}">
                <a16:creationId xmlns:a16="http://schemas.microsoft.com/office/drawing/2014/main" id="{A042C267-2F10-A98A-30EE-68A40F91AE34}"/>
              </a:ext>
            </a:extLst>
          </p:cNvPr>
          <p:cNvGraphicFramePr>
            <a:graphicFrameLocks/>
          </p:cNvGraphicFramePr>
          <p:nvPr>
            <p:extLst>
              <p:ext uri="{D42A27DB-BD31-4B8C-83A1-F6EECF244321}">
                <p14:modId xmlns:p14="http://schemas.microsoft.com/office/powerpoint/2010/main" val="2300504981"/>
              </p:ext>
            </p:extLst>
          </p:nvPr>
        </p:nvGraphicFramePr>
        <p:xfrm>
          <a:off x="1708298" y="2827564"/>
          <a:ext cx="8488326" cy="1584960"/>
        </p:xfrm>
        <a:graphic>
          <a:graphicData uri="http://schemas.openxmlformats.org/drawingml/2006/table">
            <a:tbl>
              <a:tblPr firstRow="1" bandRow="1">
                <a:tableStyleId>{5C22544A-7EE6-4342-B048-85BDC9FD1C3A}</a:tableStyleId>
              </a:tblPr>
              <a:tblGrid>
                <a:gridCol w="2425994">
                  <a:extLst>
                    <a:ext uri="{9D8B030D-6E8A-4147-A177-3AD203B41FA5}">
                      <a16:colId xmlns:a16="http://schemas.microsoft.com/office/drawing/2014/main" val="343521200"/>
                    </a:ext>
                  </a:extLst>
                </a:gridCol>
                <a:gridCol w="3009014">
                  <a:extLst>
                    <a:ext uri="{9D8B030D-6E8A-4147-A177-3AD203B41FA5}">
                      <a16:colId xmlns:a16="http://schemas.microsoft.com/office/drawing/2014/main" val="3920472915"/>
                    </a:ext>
                  </a:extLst>
                </a:gridCol>
                <a:gridCol w="3053318">
                  <a:extLst>
                    <a:ext uri="{9D8B030D-6E8A-4147-A177-3AD203B41FA5}">
                      <a16:colId xmlns:a16="http://schemas.microsoft.com/office/drawing/2014/main" val="2090412856"/>
                    </a:ext>
                  </a:extLst>
                </a:gridCol>
              </a:tblGrid>
              <a:tr h="370840">
                <a:tc>
                  <a:txBody>
                    <a:bodyPr/>
                    <a:lstStyle/>
                    <a:p>
                      <a:pPr algn="ctr"/>
                      <a:endParaRPr lang="en-US" sz="20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ADAURA</a:t>
                      </a:r>
                      <a:r>
                        <a:rPr lang="en-US" sz="2000" baseline="30000">
                          <a:latin typeface="Arial" panose="020B0604020202020204" pitchFamily="34" charset="0"/>
                          <a:cs typeface="Arial" panose="020B0604020202020204" pitchFamily="34" charset="0"/>
                        </a:rPr>
                        <a:t>1,2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ALINA</a:t>
                      </a:r>
                      <a:r>
                        <a:rPr lang="en-US" sz="2000" baseline="30000">
                          <a:latin typeface="Arial" panose="020B0604020202020204" pitchFamily="34" charset="0"/>
                          <a:cs typeface="Arial" panose="020B0604020202020204" pitchFamily="34" charset="0"/>
                        </a:rPr>
                        <a:t>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55920997"/>
                  </a:ext>
                </a:extLst>
              </a:tr>
              <a:tr h="370840">
                <a:tc>
                  <a:txBody>
                    <a:bodyPr/>
                    <a:lstStyle/>
                    <a:p>
                      <a:pPr algn="ctr"/>
                      <a:r>
                        <a:rPr lang="en-US" sz="2000">
                          <a:latin typeface="Arial" panose="020B0604020202020204" pitchFamily="34" charset="0"/>
                          <a:cs typeface="Arial" panose="020B0604020202020204" pitchFamily="34" charset="0"/>
                        </a:rPr>
                        <a:t>DFS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0.17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3571224"/>
                  </a:ext>
                </a:extLst>
              </a:tr>
              <a:tr h="370840">
                <a:tc>
                  <a:txBody>
                    <a:bodyPr/>
                    <a:lstStyle/>
                    <a:p>
                      <a:pPr algn="ctr"/>
                      <a:r>
                        <a:rPr lang="en-US" sz="2000">
                          <a:latin typeface="Arial" panose="020B0604020202020204" pitchFamily="34" charset="0"/>
                          <a:cs typeface="Arial" panose="020B0604020202020204" pitchFamily="34" charset="0"/>
                        </a:rPr>
                        <a:t>OS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0.49 (</a:t>
                      </a:r>
                      <a:r>
                        <a:rPr lang="en-US" sz="2000" b="1" i="1">
                          <a:latin typeface="Arial" panose="020B0604020202020204" pitchFamily="34" charset="0"/>
                          <a:cs typeface="Arial" panose="020B0604020202020204" pitchFamily="34" charset="0"/>
                        </a:rPr>
                        <a:t>P</a:t>
                      </a:r>
                      <a:r>
                        <a:rPr lang="en-US" sz="2000" b="1">
                          <a:latin typeface="Arial" panose="020B0604020202020204" pitchFamily="34" charset="0"/>
                          <a:cs typeface="Arial" panose="020B0604020202020204" pitchFamily="34" charset="0"/>
                        </a:rPr>
                        <a:t> &lt; 0.001)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772829"/>
                  </a:ext>
                </a:extLst>
              </a:tr>
              <a:tr h="370840">
                <a:tc>
                  <a:txBody>
                    <a:bodyPr/>
                    <a:lstStyle/>
                    <a:p>
                      <a:pPr algn="ctr"/>
                      <a:r>
                        <a:rPr lang="en-US" sz="2000">
                          <a:latin typeface="Arial" panose="020B0604020202020204" pitchFamily="34" charset="0"/>
                          <a:cs typeface="Arial" panose="020B0604020202020204" pitchFamily="34" charset="0"/>
                        </a:rPr>
                        <a:t>CNS DFS HR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000" b="1">
                          <a:latin typeface="Arial" panose="020B0604020202020204" pitchFamily="34" charset="0"/>
                          <a:cs typeface="Arial" panose="020B0604020202020204" pitchFamily="34" charset="0"/>
                        </a:rPr>
                        <a:t>0.22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8275593"/>
                  </a:ext>
                </a:extLst>
              </a:tr>
            </a:tbl>
          </a:graphicData>
        </a:graphic>
      </p:graphicFrame>
    </p:spTree>
    <p:extLst>
      <p:ext uri="{BB962C8B-B14F-4D97-AF65-F5344CB8AC3E}">
        <p14:creationId xmlns:p14="http://schemas.microsoft.com/office/powerpoint/2010/main" val="2936842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7BD0-BD8B-4162-5932-CBD92BC11484}"/>
              </a:ext>
            </a:extLst>
          </p:cNvPr>
          <p:cNvSpPr>
            <a:spLocks noGrp="1"/>
          </p:cNvSpPr>
          <p:nvPr>
            <p:ph type="title"/>
          </p:nvPr>
        </p:nvSpPr>
        <p:spPr>
          <a:xfrm>
            <a:off x="838200" y="365126"/>
            <a:ext cx="10515600" cy="857172"/>
          </a:xfrm>
        </p:spPr>
        <p:txBody>
          <a:bodyPr>
            <a:normAutofit/>
          </a:bodyPr>
          <a:lstStyle/>
          <a:p>
            <a:r>
              <a:rPr lang="en-US"/>
              <a:t>ALINA: </a:t>
            </a:r>
            <a:r>
              <a:rPr lang="en-US" err="1"/>
              <a:t>HRQoL</a:t>
            </a:r>
            <a:r>
              <a:rPr lang="en-US"/>
              <a:t> Results</a:t>
            </a:r>
          </a:p>
        </p:txBody>
      </p:sp>
      <p:sp>
        <p:nvSpPr>
          <p:cNvPr id="9" name="Content Placeholder 8">
            <a:extLst>
              <a:ext uri="{FF2B5EF4-FFF2-40B4-BE49-F238E27FC236}">
                <a16:creationId xmlns:a16="http://schemas.microsoft.com/office/drawing/2014/main" id="{553A0A23-2DF1-7385-077E-9A786EA5CA91}"/>
              </a:ext>
            </a:extLst>
          </p:cNvPr>
          <p:cNvSpPr>
            <a:spLocks noGrp="1"/>
          </p:cNvSpPr>
          <p:nvPr>
            <p:ph idx="1"/>
          </p:nvPr>
        </p:nvSpPr>
        <p:spPr>
          <a:xfrm>
            <a:off x="1064038" y="4794447"/>
            <a:ext cx="10515600" cy="1213472"/>
          </a:xfrm>
        </p:spPr>
        <p:txBody>
          <a:bodyPr>
            <a:normAutofit/>
          </a:bodyPr>
          <a:lstStyle/>
          <a:p>
            <a:r>
              <a:rPr lang="en-US" sz="1600"/>
              <a:t>Within arms, change from baseline for MCS and PCS were compared with the respective MID:</a:t>
            </a:r>
          </a:p>
          <a:p>
            <a:pPr lvl="1"/>
            <a:r>
              <a:rPr lang="en-US" sz="1400"/>
              <a:t>For MCS, a clinically meaningful improvement from baseline was seen with alectinib but not chemotherapy</a:t>
            </a:r>
          </a:p>
          <a:p>
            <a:pPr lvl="1"/>
            <a:r>
              <a:rPr lang="en-US" sz="1400"/>
              <a:t>PCS scores remained stable</a:t>
            </a:r>
          </a:p>
          <a:p>
            <a:r>
              <a:rPr lang="en-US" sz="1600"/>
              <a:t>Clinically meaningful improvements from baseline in MCS were seen for alectinib versus chemotherapy</a:t>
            </a:r>
          </a:p>
        </p:txBody>
      </p:sp>
      <p:sp>
        <p:nvSpPr>
          <p:cNvPr id="5" name="Footer Placeholder 4">
            <a:extLst>
              <a:ext uri="{FF2B5EF4-FFF2-40B4-BE49-F238E27FC236}">
                <a16:creationId xmlns:a16="http://schemas.microsoft.com/office/drawing/2014/main" id="{0633DC10-DC95-E601-D4EC-E7E626913ED7}"/>
              </a:ext>
            </a:extLst>
          </p:cNvPr>
          <p:cNvSpPr>
            <a:spLocks noGrp="1"/>
          </p:cNvSpPr>
          <p:nvPr>
            <p:ph type="ftr" sz="quarter" idx="10"/>
          </p:nvPr>
        </p:nvSpPr>
        <p:spPr>
          <a:xfrm>
            <a:off x="1416050" y="6054725"/>
            <a:ext cx="10775950" cy="803275"/>
          </a:xfrm>
        </p:spPr>
        <p:txBody>
          <a:bodyPr/>
          <a:lstStyle/>
          <a:p>
            <a:r>
              <a:rPr lang="en-US" noProof="0" err="1">
                <a:sym typeface="Arial"/>
              </a:rPr>
              <a:t>HRQoL</a:t>
            </a:r>
            <a:r>
              <a:rPr lang="en-US" noProof="0">
                <a:sym typeface="Arial"/>
              </a:rPr>
              <a:t>, health-related quality of life; MCS, mental component summary; MID, minimal important difference; MMRM, mixed model repeated measures; PCS, physical component summary.</a:t>
            </a:r>
            <a:br>
              <a:rPr lang="en-US" noProof="0">
                <a:sym typeface="Arial"/>
              </a:rPr>
            </a:br>
            <a:r>
              <a:rPr lang="en-US" noProof="0">
                <a:sym typeface="Arial"/>
              </a:rPr>
              <a:t>Nishio M, et al. ASCO 2024. Abstract 8006.</a:t>
            </a:r>
          </a:p>
        </p:txBody>
      </p:sp>
      <p:pic>
        <p:nvPicPr>
          <p:cNvPr id="6" name="Picture 5">
            <a:extLst>
              <a:ext uri="{FF2B5EF4-FFF2-40B4-BE49-F238E27FC236}">
                <a16:creationId xmlns:a16="http://schemas.microsoft.com/office/drawing/2014/main" id="{1769878F-D606-750E-BBAE-1F238F9578AC}"/>
              </a:ext>
            </a:extLst>
          </p:cNvPr>
          <p:cNvPicPr>
            <a:picLocks noChangeAspect="1"/>
          </p:cNvPicPr>
          <p:nvPr/>
        </p:nvPicPr>
        <p:blipFill rotWithShape="1">
          <a:blip r:embed="rId3"/>
          <a:srcRect l="1760" t="18758" r="733" b="21007"/>
          <a:stretch/>
        </p:blipFill>
        <p:spPr>
          <a:xfrm>
            <a:off x="1289877" y="1754761"/>
            <a:ext cx="9350237" cy="2837147"/>
          </a:xfrm>
          <a:prstGeom prst="rect">
            <a:avLst/>
          </a:prstGeom>
        </p:spPr>
      </p:pic>
      <p:sp>
        <p:nvSpPr>
          <p:cNvPr id="10" name="TextBox 9">
            <a:extLst>
              <a:ext uri="{FF2B5EF4-FFF2-40B4-BE49-F238E27FC236}">
                <a16:creationId xmlns:a16="http://schemas.microsoft.com/office/drawing/2014/main" id="{F1519091-7492-23D5-1381-B30D88FC836A}"/>
              </a:ext>
            </a:extLst>
          </p:cNvPr>
          <p:cNvSpPr txBox="1"/>
          <p:nvPr/>
        </p:nvSpPr>
        <p:spPr>
          <a:xfrm>
            <a:off x="1064038" y="1257697"/>
            <a:ext cx="9801914" cy="461665"/>
          </a:xfrm>
          <a:prstGeom prst="rect">
            <a:avLst/>
          </a:prstGeom>
          <a:noFill/>
        </p:spPr>
        <p:txBody>
          <a:bodyPr wrap="none" rtlCol="0">
            <a:spAutoFit/>
          </a:bodyPr>
          <a:lstStyle/>
          <a:p>
            <a:r>
              <a:rPr lang="en-US" sz="2400" b="1">
                <a:solidFill>
                  <a:schemeClr val="accent1"/>
                </a:solidFill>
                <a:latin typeface="Arial" panose="020B0604020202020204" pitchFamily="34" charset="0"/>
                <a:cs typeface="Arial" panose="020B0604020202020204" pitchFamily="34" charset="0"/>
              </a:rPr>
              <a:t>Adjusted mean change from baseline in MCS and PCS to week 12</a:t>
            </a:r>
          </a:p>
        </p:txBody>
      </p:sp>
    </p:spTree>
    <p:extLst>
      <p:ext uri="{BB962C8B-B14F-4D97-AF65-F5344CB8AC3E}">
        <p14:creationId xmlns:p14="http://schemas.microsoft.com/office/powerpoint/2010/main" val="279039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97" name="Chart 196">
            <a:extLst>
              <a:ext uri="{FF2B5EF4-FFF2-40B4-BE49-F238E27FC236}">
                <a16:creationId xmlns:a16="http://schemas.microsoft.com/office/drawing/2014/main" id="{F27CE16D-5A01-4456-BDEA-13CBC3DCAA30}"/>
              </a:ext>
            </a:extLst>
          </p:cNvPr>
          <p:cNvGraphicFramePr/>
          <p:nvPr>
            <p:extLst>
              <p:ext uri="{D42A27DB-BD31-4B8C-83A1-F6EECF244321}">
                <p14:modId xmlns:p14="http://schemas.microsoft.com/office/powerpoint/2010/main" val="1712178230"/>
              </p:ext>
            </p:extLst>
          </p:nvPr>
        </p:nvGraphicFramePr>
        <p:xfrm>
          <a:off x="3416294" y="1252607"/>
          <a:ext cx="5434668" cy="362311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D2B332D-9D5F-60B0-7064-1B71DE0CDDCB}"/>
              </a:ext>
            </a:extLst>
          </p:cNvPr>
          <p:cNvSpPr txBox="1"/>
          <p:nvPr/>
        </p:nvSpPr>
        <p:spPr>
          <a:xfrm>
            <a:off x="7948493" y="2036450"/>
            <a:ext cx="3768632" cy="320040"/>
          </a:xfrm>
          <a:prstGeom prst="roundRect">
            <a:avLst/>
          </a:prstGeom>
          <a:noFill/>
          <a:ln w="38100">
            <a:solidFill>
              <a:schemeClr val="accent3"/>
            </a:solidFill>
          </a:ln>
        </p:spPr>
        <p:txBody>
          <a:bodyPr wrap="square" rtlCol="0">
            <a:spAutoFit/>
          </a:bodyPr>
          <a:lstStyle/>
          <a:p>
            <a:endParaRPr lang="en-US">
              <a:ln>
                <a:solidFill>
                  <a:schemeClr val="accent3"/>
                </a:solidFill>
              </a:ln>
              <a:latin typeface="Arial" panose="020B0604020202020204" pitchFamily="34" charset="0"/>
              <a:cs typeface="Arial" panose="020B0604020202020204" pitchFamily="34" charset="0"/>
            </a:endParaRPr>
          </a:p>
        </p:txBody>
      </p:sp>
      <p:sp>
        <p:nvSpPr>
          <p:cNvPr id="1058" name="Freeform: Shape 1057">
            <a:extLst>
              <a:ext uri="{FF2B5EF4-FFF2-40B4-BE49-F238E27FC236}">
                <a16:creationId xmlns:a16="http://schemas.microsoft.com/office/drawing/2014/main" id="{BB4CFD78-948F-423B-B84D-39DE9F8EA715}"/>
              </a:ext>
            </a:extLst>
          </p:cNvPr>
          <p:cNvSpPr/>
          <p:nvPr/>
        </p:nvSpPr>
        <p:spPr>
          <a:xfrm>
            <a:off x="6969033" y="2275840"/>
            <a:ext cx="4491130" cy="2032000"/>
          </a:xfrm>
          <a:custGeom>
            <a:avLst/>
            <a:gdLst>
              <a:gd name="connsiteX0" fmla="*/ 0 w 4257040"/>
              <a:gd name="connsiteY0" fmla="*/ 1808480 h 1808480"/>
              <a:gd name="connsiteX1" fmla="*/ 1219200 w 4257040"/>
              <a:gd name="connsiteY1" fmla="*/ 1808480 h 1808480"/>
              <a:gd name="connsiteX2" fmla="*/ 1219200 w 4257040"/>
              <a:gd name="connsiteY2" fmla="*/ 0 h 1808480"/>
              <a:gd name="connsiteX3" fmla="*/ 4257040 w 4257040"/>
              <a:gd name="connsiteY3" fmla="*/ 0 h 1808480"/>
            </a:gdLst>
            <a:ahLst/>
            <a:cxnLst>
              <a:cxn ang="0">
                <a:pos x="connsiteX0" y="connsiteY0"/>
              </a:cxn>
              <a:cxn ang="0">
                <a:pos x="connsiteX1" y="connsiteY1"/>
              </a:cxn>
              <a:cxn ang="0">
                <a:pos x="connsiteX2" y="connsiteY2"/>
              </a:cxn>
              <a:cxn ang="0">
                <a:pos x="connsiteX3" y="connsiteY3"/>
              </a:cxn>
            </a:cxnLst>
            <a:rect l="l" t="t" r="r" b="b"/>
            <a:pathLst>
              <a:path w="4257040" h="1808480">
                <a:moveTo>
                  <a:pt x="0" y="1808480"/>
                </a:moveTo>
                <a:lnTo>
                  <a:pt x="1219200" y="1808480"/>
                </a:lnTo>
                <a:lnTo>
                  <a:pt x="1219200" y="0"/>
                </a:lnTo>
                <a:lnTo>
                  <a:pt x="425704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6" name="Freeform: Shape 1055">
            <a:extLst>
              <a:ext uri="{FF2B5EF4-FFF2-40B4-BE49-F238E27FC236}">
                <a16:creationId xmlns:a16="http://schemas.microsoft.com/office/drawing/2014/main" id="{43B262E8-0ECF-4A93-B17F-563F57345BD8}"/>
              </a:ext>
            </a:extLst>
          </p:cNvPr>
          <p:cNvSpPr/>
          <p:nvPr/>
        </p:nvSpPr>
        <p:spPr>
          <a:xfrm>
            <a:off x="708660" y="4371294"/>
            <a:ext cx="5288280" cy="403860"/>
          </a:xfrm>
          <a:custGeom>
            <a:avLst/>
            <a:gdLst>
              <a:gd name="connsiteX0" fmla="*/ 0 w 5257800"/>
              <a:gd name="connsiteY0" fmla="*/ 0 h 403860"/>
              <a:gd name="connsiteX1" fmla="*/ 3703320 w 5257800"/>
              <a:gd name="connsiteY1" fmla="*/ 0 h 403860"/>
              <a:gd name="connsiteX2" fmla="*/ 3703320 w 5257800"/>
              <a:gd name="connsiteY2" fmla="*/ 403860 h 403860"/>
              <a:gd name="connsiteX3" fmla="*/ 5257800 w 5257800"/>
              <a:gd name="connsiteY3" fmla="*/ 403860 h 403860"/>
              <a:gd name="connsiteX4" fmla="*/ 5257800 w 5257800"/>
              <a:gd name="connsiteY4" fmla="*/ 21336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403860">
                <a:moveTo>
                  <a:pt x="0" y="0"/>
                </a:moveTo>
                <a:lnTo>
                  <a:pt x="3703320" y="0"/>
                </a:lnTo>
                <a:lnTo>
                  <a:pt x="3703320" y="403860"/>
                </a:lnTo>
                <a:lnTo>
                  <a:pt x="5257800" y="403860"/>
                </a:lnTo>
                <a:lnTo>
                  <a:pt x="5257800" y="21336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7" name="Freeform: Shape 1046">
            <a:extLst>
              <a:ext uri="{FF2B5EF4-FFF2-40B4-BE49-F238E27FC236}">
                <a16:creationId xmlns:a16="http://schemas.microsoft.com/office/drawing/2014/main" id="{AAD12331-D16F-4F7D-AB83-F9891937D1D5}"/>
              </a:ext>
            </a:extLst>
          </p:cNvPr>
          <p:cNvSpPr/>
          <p:nvPr/>
        </p:nvSpPr>
        <p:spPr>
          <a:xfrm>
            <a:off x="675410" y="4583828"/>
            <a:ext cx="5458692" cy="429491"/>
          </a:xfrm>
          <a:custGeom>
            <a:avLst/>
            <a:gdLst>
              <a:gd name="connsiteX0" fmla="*/ 0 w 5299364"/>
              <a:gd name="connsiteY0" fmla="*/ 249382 h 249382"/>
              <a:gd name="connsiteX1" fmla="*/ 5299364 w 5299364"/>
              <a:gd name="connsiteY1" fmla="*/ 249382 h 249382"/>
              <a:gd name="connsiteX2" fmla="*/ 5299364 w 5299364"/>
              <a:gd name="connsiteY2" fmla="*/ 0 h 249382"/>
            </a:gdLst>
            <a:ahLst/>
            <a:cxnLst>
              <a:cxn ang="0">
                <a:pos x="connsiteX0" y="connsiteY0"/>
              </a:cxn>
              <a:cxn ang="0">
                <a:pos x="connsiteX1" y="connsiteY1"/>
              </a:cxn>
              <a:cxn ang="0">
                <a:pos x="connsiteX2" y="connsiteY2"/>
              </a:cxn>
            </a:cxnLst>
            <a:rect l="l" t="t" r="r" b="b"/>
            <a:pathLst>
              <a:path w="5299364" h="249382">
                <a:moveTo>
                  <a:pt x="0" y="249382"/>
                </a:moveTo>
                <a:lnTo>
                  <a:pt x="5299364" y="249382"/>
                </a:lnTo>
                <a:lnTo>
                  <a:pt x="5299364"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9" name="Freeform: Shape 1048">
            <a:extLst>
              <a:ext uri="{FF2B5EF4-FFF2-40B4-BE49-F238E27FC236}">
                <a16:creationId xmlns:a16="http://schemas.microsoft.com/office/drawing/2014/main" id="{B94E50FF-9CEF-40D9-9EDD-5921C96E4E2D}"/>
              </a:ext>
            </a:extLst>
          </p:cNvPr>
          <p:cNvSpPr/>
          <p:nvPr/>
        </p:nvSpPr>
        <p:spPr>
          <a:xfrm>
            <a:off x="6515100" y="4620262"/>
            <a:ext cx="2029461" cy="1120527"/>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2" name="Freeform: Shape 1051">
            <a:extLst>
              <a:ext uri="{FF2B5EF4-FFF2-40B4-BE49-F238E27FC236}">
                <a16:creationId xmlns:a16="http://schemas.microsoft.com/office/drawing/2014/main" id="{4E0063EA-6470-497E-B556-5B8979D76924}"/>
              </a:ext>
            </a:extLst>
          </p:cNvPr>
          <p:cNvSpPr/>
          <p:nvPr/>
        </p:nvSpPr>
        <p:spPr>
          <a:xfrm>
            <a:off x="6835140" y="3754121"/>
            <a:ext cx="4983480" cy="1050916"/>
          </a:xfrm>
          <a:custGeom>
            <a:avLst/>
            <a:gdLst>
              <a:gd name="connsiteX0" fmla="*/ 0 w 4886960"/>
              <a:gd name="connsiteY0" fmla="*/ 1066800 h 1300480"/>
              <a:gd name="connsiteX1" fmla="*/ 0 w 4886960"/>
              <a:gd name="connsiteY1" fmla="*/ 1300480 h 1300480"/>
              <a:gd name="connsiteX2" fmla="*/ 2580640 w 4886960"/>
              <a:gd name="connsiteY2" fmla="*/ 1300480 h 1300480"/>
              <a:gd name="connsiteX3" fmla="*/ 2580640 w 4886960"/>
              <a:gd name="connsiteY3" fmla="*/ 0 h 1300480"/>
              <a:gd name="connsiteX4" fmla="*/ 4886960 w 4886960"/>
              <a:gd name="connsiteY4" fmla="*/ 0 h 1300480"/>
              <a:gd name="connsiteX0" fmla="*/ 0 w 6099229"/>
              <a:gd name="connsiteY0" fmla="*/ 1066800 h 1300480"/>
              <a:gd name="connsiteX1" fmla="*/ 0 w 6099229"/>
              <a:gd name="connsiteY1" fmla="*/ 1300480 h 1300480"/>
              <a:gd name="connsiteX2" fmla="*/ 2580640 w 6099229"/>
              <a:gd name="connsiteY2" fmla="*/ 1300480 h 1300480"/>
              <a:gd name="connsiteX3" fmla="*/ 2580640 w 6099229"/>
              <a:gd name="connsiteY3" fmla="*/ 0 h 1300480"/>
              <a:gd name="connsiteX4" fmla="*/ 6099229 w 6099229"/>
              <a:gd name="connsiteY4" fmla="*/ 0 h 1300480"/>
              <a:gd name="connsiteX0" fmla="*/ 0 w 6099229"/>
              <a:gd name="connsiteY0" fmla="*/ 1070688 h 1304368"/>
              <a:gd name="connsiteX1" fmla="*/ 0 w 6099229"/>
              <a:gd name="connsiteY1" fmla="*/ 1304368 h 1304368"/>
              <a:gd name="connsiteX2" fmla="*/ 2580640 w 6099229"/>
              <a:gd name="connsiteY2" fmla="*/ 1304368 h 1304368"/>
              <a:gd name="connsiteX3" fmla="*/ 2580640 w 6099229"/>
              <a:gd name="connsiteY3" fmla="*/ 3888 h 1304368"/>
              <a:gd name="connsiteX4" fmla="*/ 5164733 w 6099229"/>
              <a:gd name="connsiteY4" fmla="*/ 0 h 1304368"/>
              <a:gd name="connsiteX5" fmla="*/ 6099229 w 6099229"/>
              <a:gd name="connsiteY5" fmla="*/ 3888 h 1304368"/>
              <a:gd name="connsiteX0" fmla="*/ 0 w 5164733"/>
              <a:gd name="connsiteY0" fmla="*/ 1070688 h 1304368"/>
              <a:gd name="connsiteX1" fmla="*/ 0 w 5164733"/>
              <a:gd name="connsiteY1" fmla="*/ 1304368 h 1304368"/>
              <a:gd name="connsiteX2" fmla="*/ 2580640 w 5164733"/>
              <a:gd name="connsiteY2" fmla="*/ 1304368 h 1304368"/>
              <a:gd name="connsiteX3" fmla="*/ 2580640 w 5164733"/>
              <a:gd name="connsiteY3" fmla="*/ 3888 h 1304368"/>
              <a:gd name="connsiteX4" fmla="*/ 5164733 w 5164733"/>
              <a:gd name="connsiteY4" fmla="*/ 0 h 13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733" h="1304368">
                <a:moveTo>
                  <a:pt x="0" y="1070688"/>
                </a:moveTo>
                <a:lnTo>
                  <a:pt x="0" y="1304368"/>
                </a:lnTo>
                <a:lnTo>
                  <a:pt x="2580640" y="1304368"/>
                </a:lnTo>
                <a:lnTo>
                  <a:pt x="2580640" y="3888"/>
                </a:lnTo>
                <a:lnTo>
                  <a:pt x="5164733"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19" name="Freeform: Shape 218">
            <a:extLst>
              <a:ext uri="{FF2B5EF4-FFF2-40B4-BE49-F238E27FC236}">
                <a16:creationId xmlns:a16="http://schemas.microsoft.com/office/drawing/2014/main" id="{BEA5247A-DEA9-4DF8-88D8-480819CF5539}"/>
              </a:ext>
            </a:extLst>
          </p:cNvPr>
          <p:cNvSpPr/>
          <p:nvPr/>
        </p:nvSpPr>
        <p:spPr>
          <a:xfrm>
            <a:off x="6637021" y="4560169"/>
            <a:ext cx="1853803" cy="570633"/>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48" name="Freeform: Shape 1047">
            <a:extLst>
              <a:ext uri="{FF2B5EF4-FFF2-40B4-BE49-F238E27FC236}">
                <a16:creationId xmlns:a16="http://schemas.microsoft.com/office/drawing/2014/main" id="{EC5CA868-5617-474A-A790-6432AAC7918A}"/>
              </a:ext>
            </a:extLst>
          </p:cNvPr>
          <p:cNvSpPr/>
          <p:nvPr/>
        </p:nvSpPr>
        <p:spPr>
          <a:xfrm>
            <a:off x="605518" y="4546380"/>
            <a:ext cx="5702739" cy="1160319"/>
          </a:xfrm>
          <a:custGeom>
            <a:avLst/>
            <a:gdLst>
              <a:gd name="connsiteX0" fmla="*/ 0 w 5476009"/>
              <a:gd name="connsiteY0" fmla="*/ 1018310 h 1018310"/>
              <a:gd name="connsiteX1" fmla="*/ 5476009 w 5476009"/>
              <a:gd name="connsiteY1" fmla="*/ 1018310 h 1018310"/>
              <a:gd name="connsiteX2" fmla="*/ 5476009 w 5476009"/>
              <a:gd name="connsiteY2" fmla="*/ 0 h 1018310"/>
            </a:gdLst>
            <a:ahLst/>
            <a:cxnLst>
              <a:cxn ang="0">
                <a:pos x="connsiteX0" y="connsiteY0"/>
              </a:cxn>
              <a:cxn ang="0">
                <a:pos x="connsiteX1" y="connsiteY1"/>
              </a:cxn>
              <a:cxn ang="0">
                <a:pos x="connsiteX2" y="connsiteY2"/>
              </a:cxn>
            </a:cxnLst>
            <a:rect l="l" t="t" r="r" b="b"/>
            <a:pathLst>
              <a:path w="5476009" h="1018310">
                <a:moveTo>
                  <a:pt x="0" y="1018310"/>
                </a:moveTo>
                <a:lnTo>
                  <a:pt x="5476009" y="1018310"/>
                </a:lnTo>
                <a:lnTo>
                  <a:pt x="5476009"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166AD0BE-C364-4DAE-B4BF-A298838775ED}"/>
              </a:ext>
            </a:extLst>
          </p:cNvPr>
          <p:cNvSpPr>
            <a:spLocks noGrp="1"/>
          </p:cNvSpPr>
          <p:nvPr>
            <p:ph type="title"/>
          </p:nvPr>
        </p:nvSpPr>
        <p:spPr>
          <a:xfrm>
            <a:off x="581123" y="-9094"/>
            <a:ext cx="10953719" cy="1008061"/>
          </a:xfrm>
        </p:spPr>
        <p:txBody>
          <a:bodyPr>
            <a:normAutofit/>
          </a:bodyPr>
          <a:lstStyle/>
          <a:p>
            <a:r>
              <a:rPr lang="en-US">
                <a:latin typeface="Arial" panose="020B0604020202020204" pitchFamily="34" charset="0"/>
                <a:cs typeface="Arial" panose="020B0604020202020204" pitchFamily="34" charset="0"/>
              </a:rPr>
              <a:t>Common Genomic Alterations in NSCLC</a:t>
            </a:r>
            <a:endParaRPr lang="en-IN">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B8E8321-0749-4B03-BD73-5746140B96AA}"/>
              </a:ext>
            </a:extLst>
          </p:cNvPr>
          <p:cNvSpPr txBox="1"/>
          <p:nvPr/>
        </p:nvSpPr>
        <p:spPr>
          <a:xfrm>
            <a:off x="1438257" y="4669984"/>
            <a:ext cx="1985851" cy="343976"/>
          </a:xfrm>
          <a:prstGeom prst="rect">
            <a:avLst/>
          </a:prstGeom>
          <a:solidFill>
            <a:schemeClr val="lt1"/>
          </a:solidFill>
        </p:spPr>
        <p:txBody>
          <a:bodyPr wrap="square" rtlCol="0">
            <a:noAutofit/>
          </a:bodyPr>
          <a:lstStyle/>
          <a:p>
            <a:pPr marL="171446" indent="-171446" defTabSz="914377">
              <a:buClr>
                <a:srgbClr val="000000"/>
              </a:buClr>
              <a:buFont typeface="Arial" panose="020B0604020202020204" pitchFamily="34" charset="0"/>
              <a:buChar char="•"/>
              <a:defRPr/>
            </a:pP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01" name="TextBox 100">
            <a:extLst>
              <a:ext uri="{FF2B5EF4-FFF2-40B4-BE49-F238E27FC236}">
                <a16:creationId xmlns:a16="http://schemas.microsoft.com/office/drawing/2014/main" id="{BBBC2992-8363-43A1-8348-AEBA26A9258C}"/>
              </a:ext>
            </a:extLst>
          </p:cNvPr>
          <p:cNvSpPr txBox="1"/>
          <p:nvPr/>
        </p:nvSpPr>
        <p:spPr>
          <a:xfrm>
            <a:off x="827474" y="1056460"/>
            <a:ext cx="1114088"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EGFR</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16" name="TextBox 115">
            <a:extLst>
              <a:ext uri="{FF2B5EF4-FFF2-40B4-BE49-F238E27FC236}">
                <a16:creationId xmlns:a16="http://schemas.microsoft.com/office/drawing/2014/main" id="{0475A26A-AC3D-452B-9E1F-6FDD195611C0}"/>
              </a:ext>
            </a:extLst>
          </p:cNvPr>
          <p:cNvSpPr txBox="1"/>
          <p:nvPr/>
        </p:nvSpPr>
        <p:spPr>
          <a:xfrm>
            <a:off x="827476" y="1338986"/>
            <a:ext cx="3696309" cy="323165"/>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Point mutations in tyrosine kinase domain </a:t>
            </a:r>
          </a:p>
          <a:p>
            <a:pPr marL="171446" indent="-171446" defTabSz="914377">
              <a:buClr>
                <a:srgbClr val="000000"/>
              </a:buClr>
              <a:buFont typeface="Arial" panose="020B0604020202020204" pitchFamily="34" charset="0"/>
              <a:buChar char="•"/>
              <a:defRPr/>
            </a:pPr>
            <a:r>
              <a:rPr lang="en-US" sz="1050" i="1" kern="0">
                <a:solidFill>
                  <a:srgbClr val="000000"/>
                </a:solidFill>
                <a:latin typeface="Arial" panose="020B0604020202020204" pitchFamily="34" charset="0"/>
                <a:cs typeface="Arial" panose="020B0604020202020204" pitchFamily="34" charset="0"/>
                <a:sym typeface="Arial"/>
              </a:rPr>
              <a:t>Erlotinib, gefitinib, afatinib, dacomitinib, </a:t>
            </a:r>
            <a:r>
              <a:rPr lang="en-US" sz="1050" i="1" kern="0" err="1">
                <a:solidFill>
                  <a:srgbClr val="000000"/>
                </a:solidFill>
                <a:latin typeface="Arial" panose="020B0604020202020204" pitchFamily="34" charset="0"/>
                <a:cs typeface="Arial" panose="020B0604020202020204" pitchFamily="34" charset="0"/>
                <a:sym typeface="Arial"/>
              </a:rPr>
              <a:t>osimertinib</a:t>
            </a:r>
            <a:r>
              <a:rPr lang="en-US" sz="1050" i="1" kern="0">
                <a:solidFill>
                  <a:srgbClr val="000000"/>
                </a:solidFill>
                <a:latin typeface="Arial" panose="020B0604020202020204" pitchFamily="34" charset="0"/>
                <a:cs typeface="Arial" panose="020B0604020202020204" pitchFamily="34" charset="0"/>
                <a:sym typeface="Arial"/>
              </a:rPr>
              <a:t> </a:t>
            </a:r>
          </a:p>
        </p:txBody>
      </p:sp>
      <p:sp>
        <p:nvSpPr>
          <p:cNvPr id="158" name="TextBox 157">
            <a:extLst>
              <a:ext uri="{FF2B5EF4-FFF2-40B4-BE49-F238E27FC236}">
                <a16:creationId xmlns:a16="http://schemas.microsoft.com/office/drawing/2014/main" id="{22C1F6F6-FA66-440E-B941-CF8A2345921D}"/>
              </a:ext>
            </a:extLst>
          </p:cNvPr>
          <p:cNvSpPr txBox="1"/>
          <p:nvPr/>
        </p:nvSpPr>
        <p:spPr>
          <a:xfrm>
            <a:off x="827475" y="4153044"/>
            <a:ext cx="1803379" cy="184666"/>
          </a:xfrm>
          <a:prstGeom prst="rect">
            <a:avLst/>
          </a:prstGeom>
          <a:noFill/>
        </p:spPr>
        <p:txBody>
          <a:bodyPr wrap="none" lIns="0" tIns="0" rIns="0" bIns="0" rtlCol="0">
            <a:spAutoFit/>
          </a:bodyPr>
          <a:lstStyle/>
          <a:p>
            <a:pPr defTabSz="914377">
              <a:buClr>
                <a:srgbClr val="000000"/>
              </a:buClr>
              <a:defRPr/>
            </a:pPr>
            <a:r>
              <a:rPr lang="en-US" sz="1200" b="1" kern="0">
                <a:solidFill>
                  <a:srgbClr val="000000"/>
                </a:solidFill>
                <a:latin typeface="Arial" panose="020B0604020202020204" pitchFamily="34" charset="0"/>
                <a:cs typeface="Arial" panose="020B0604020202020204" pitchFamily="34" charset="0"/>
                <a:sym typeface="Arial"/>
              </a:rPr>
              <a:t> </a:t>
            </a:r>
            <a:r>
              <a:rPr lang="en-US" sz="1200" b="1" i="1" kern="0">
                <a:solidFill>
                  <a:srgbClr val="000000"/>
                </a:solidFill>
                <a:latin typeface="Arial" panose="020B0604020202020204" pitchFamily="34" charset="0"/>
                <a:cs typeface="Arial" panose="020B0604020202020204" pitchFamily="34" charset="0"/>
                <a:sym typeface="Arial"/>
              </a:rPr>
              <a:t>ERBB2</a:t>
            </a:r>
            <a:r>
              <a:rPr lang="en-US" sz="1200" b="1" kern="0">
                <a:solidFill>
                  <a:srgbClr val="000000"/>
                </a:solidFill>
                <a:latin typeface="Arial" panose="020B0604020202020204" pitchFamily="34" charset="0"/>
                <a:cs typeface="Arial" panose="020B0604020202020204" pitchFamily="34" charset="0"/>
                <a:sym typeface="Arial"/>
              </a:rPr>
              <a:t> (</a:t>
            </a:r>
            <a:r>
              <a:rPr lang="en-US" sz="1200" b="1" i="1" kern="0">
                <a:solidFill>
                  <a:srgbClr val="000000"/>
                </a:solidFill>
                <a:latin typeface="Arial" panose="020B0604020202020204" pitchFamily="34" charset="0"/>
                <a:cs typeface="Arial" panose="020B0604020202020204" pitchFamily="34" charset="0"/>
                <a:sym typeface="Arial"/>
              </a:rPr>
              <a:t>HER2)</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72" name="TextBox 171">
            <a:extLst>
              <a:ext uri="{FF2B5EF4-FFF2-40B4-BE49-F238E27FC236}">
                <a16:creationId xmlns:a16="http://schemas.microsoft.com/office/drawing/2014/main" id="{FF61F8C8-65C8-4056-8773-123B35109687}"/>
              </a:ext>
            </a:extLst>
          </p:cNvPr>
          <p:cNvSpPr txBox="1"/>
          <p:nvPr/>
        </p:nvSpPr>
        <p:spPr>
          <a:xfrm>
            <a:off x="6604999" y="5551439"/>
            <a:ext cx="1320874" cy="153888"/>
          </a:xfrm>
          <a:prstGeom prst="rect">
            <a:avLst/>
          </a:prstGeom>
          <a:noFill/>
        </p:spPr>
        <p:txBody>
          <a:bodyPr wrap="none" lIns="0" tIns="0" rIns="0" bIns="0" rtlCol="0">
            <a:spAutoFit/>
          </a:bodyPr>
          <a:lstStyle/>
          <a:p>
            <a:pPr defTabSz="914377">
              <a:buClr>
                <a:srgbClr val="000000"/>
              </a:buClr>
              <a:defRPr/>
            </a:pPr>
            <a:r>
              <a:rPr lang="en-US" sz="1000" b="1" i="1" kern="0">
                <a:solidFill>
                  <a:srgbClr val="000000"/>
                </a:solidFill>
                <a:latin typeface="Arial" panose="020B0604020202020204" pitchFamily="34" charset="0"/>
                <a:cs typeface="Arial" panose="020B0604020202020204" pitchFamily="34" charset="0"/>
                <a:sym typeface="Arial"/>
              </a:rPr>
              <a:t>NTRK</a:t>
            </a:r>
            <a:r>
              <a:rPr lang="en-US" sz="1000" b="1" kern="0">
                <a:solidFill>
                  <a:srgbClr val="000000"/>
                </a:solidFill>
                <a:latin typeface="Arial" panose="020B0604020202020204" pitchFamily="34" charset="0"/>
                <a:cs typeface="Arial" panose="020B0604020202020204" pitchFamily="34" charset="0"/>
                <a:sym typeface="Arial"/>
              </a:rPr>
              <a:t> Rearrangement</a:t>
            </a:r>
          </a:p>
        </p:txBody>
      </p:sp>
      <p:sp>
        <p:nvSpPr>
          <p:cNvPr id="173" name="TextBox 172">
            <a:extLst>
              <a:ext uri="{FF2B5EF4-FFF2-40B4-BE49-F238E27FC236}">
                <a16:creationId xmlns:a16="http://schemas.microsoft.com/office/drawing/2014/main" id="{884D149E-FD60-4BBB-AB8C-694D53427C74}"/>
              </a:ext>
            </a:extLst>
          </p:cNvPr>
          <p:cNvSpPr txBox="1"/>
          <p:nvPr/>
        </p:nvSpPr>
        <p:spPr>
          <a:xfrm>
            <a:off x="6604999" y="5781757"/>
            <a:ext cx="1761911" cy="307777"/>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i="1" kern="0">
                <a:solidFill>
                  <a:srgbClr val="000000"/>
                </a:solidFill>
                <a:latin typeface="Arial" panose="020B0604020202020204" pitchFamily="34" charset="0"/>
                <a:cs typeface="Arial" panose="020B0604020202020204" pitchFamily="34" charset="0"/>
                <a:sym typeface="Arial"/>
              </a:rPr>
              <a:t>Larotrectinib, </a:t>
            </a:r>
            <a:r>
              <a:rPr lang="en-US" sz="1000" i="1" kern="0" err="1">
                <a:solidFill>
                  <a:srgbClr val="000000"/>
                </a:solidFill>
                <a:latin typeface="Arial" panose="020B0604020202020204" pitchFamily="34" charset="0"/>
                <a:cs typeface="Arial" panose="020B0604020202020204" pitchFamily="34" charset="0"/>
                <a:sym typeface="Arial"/>
              </a:rPr>
              <a:t>entrectinib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repotrectinib</a:t>
            </a: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79" name="TextBox 178">
            <a:extLst>
              <a:ext uri="{FF2B5EF4-FFF2-40B4-BE49-F238E27FC236}">
                <a16:creationId xmlns:a16="http://schemas.microsoft.com/office/drawing/2014/main" id="{0DA26BFC-BD30-434C-B110-E2BFEDAD7884}"/>
              </a:ext>
            </a:extLst>
          </p:cNvPr>
          <p:cNvSpPr txBox="1"/>
          <p:nvPr/>
        </p:nvSpPr>
        <p:spPr>
          <a:xfrm>
            <a:off x="6688820" y="5148596"/>
            <a:ext cx="1707715" cy="15388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Capmatinib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tepotinib</a:t>
            </a:r>
            <a:endParaRPr lang="en-US" sz="1000" i="1" kern="0">
              <a:solidFill>
                <a:srgbClr val="000000"/>
              </a:solidFill>
              <a:latin typeface="Arial" panose="020B0604020202020204" pitchFamily="34" charset="0"/>
              <a:cs typeface="Arial" panose="020B0604020202020204" pitchFamily="34" charset="0"/>
              <a:sym typeface="Arial"/>
            </a:endParaRPr>
          </a:p>
        </p:txBody>
      </p:sp>
      <p:sp>
        <p:nvSpPr>
          <p:cNvPr id="180" name="TextBox 179">
            <a:extLst>
              <a:ext uri="{FF2B5EF4-FFF2-40B4-BE49-F238E27FC236}">
                <a16:creationId xmlns:a16="http://schemas.microsoft.com/office/drawing/2014/main" id="{17989362-DCE3-4203-A5A7-ADD3046E03B9}"/>
              </a:ext>
            </a:extLst>
          </p:cNvPr>
          <p:cNvSpPr txBox="1"/>
          <p:nvPr/>
        </p:nvSpPr>
        <p:spPr>
          <a:xfrm>
            <a:off x="6688821" y="4938597"/>
            <a:ext cx="1699183" cy="153888"/>
          </a:xfrm>
          <a:prstGeom prst="rect">
            <a:avLst/>
          </a:prstGeom>
          <a:noFill/>
        </p:spPr>
        <p:txBody>
          <a:bodyPr wrap="none" lIns="0" tIns="0" rIns="0" bIns="0" rtlCol="0">
            <a:spAutoFit/>
          </a:bodyPr>
          <a:lstStyle/>
          <a:p>
            <a:pPr defTabSz="914377">
              <a:buClr>
                <a:srgbClr val="000000"/>
              </a:buClr>
              <a:defRPr/>
            </a:pPr>
            <a:r>
              <a:rPr lang="en-US" sz="1000" b="1" i="1" kern="0">
                <a:solidFill>
                  <a:srgbClr val="000000"/>
                </a:solidFill>
                <a:latin typeface="Arial" panose="020B0604020202020204" pitchFamily="34" charset="0"/>
                <a:cs typeface="Arial" panose="020B0604020202020204" pitchFamily="34" charset="0"/>
                <a:sym typeface="Arial"/>
              </a:rPr>
              <a:t>METex14 S</a:t>
            </a:r>
            <a:r>
              <a:rPr lang="en-US" sz="1000" b="1" kern="0">
                <a:solidFill>
                  <a:srgbClr val="000000"/>
                </a:solidFill>
                <a:latin typeface="Arial" panose="020B0604020202020204" pitchFamily="34" charset="0"/>
                <a:cs typeface="Arial" panose="020B0604020202020204" pitchFamily="34" charset="0"/>
                <a:sym typeface="Arial"/>
              </a:rPr>
              <a:t>kipping Mutation</a:t>
            </a:r>
          </a:p>
        </p:txBody>
      </p:sp>
      <p:sp>
        <p:nvSpPr>
          <p:cNvPr id="182" name="TextBox 181">
            <a:extLst>
              <a:ext uri="{FF2B5EF4-FFF2-40B4-BE49-F238E27FC236}">
                <a16:creationId xmlns:a16="http://schemas.microsoft.com/office/drawing/2014/main" id="{48AB1EBA-3322-4754-86E3-D186D74CCCA2}"/>
              </a:ext>
            </a:extLst>
          </p:cNvPr>
          <p:cNvSpPr txBox="1"/>
          <p:nvPr/>
        </p:nvSpPr>
        <p:spPr>
          <a:xfrm>
            <a:off x="9525401" y="3537091"/>
            <a:ext cx="1476366"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RET</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83" name="TextBox 182">
            <a:extLst>
              <a:ext uri="{FF2B5EF4-FFF2-40B4-BE49-F238E27FC236}">
                <a16:creationId xmlns:a16="http://schemas.microsoft.com/office/drawing/2014/main" id="{6D213DEF-B2DA-4E32-9D1B-C4D6A6E6A686}"/>
              </a:ext>
            </a:extLst>
          </p:cNvPr>
          <p:cNvSpPr txBox="1"/>
          <p:nvPr/>
        </p:nvSpPr>
        <p:spPr>
          <a:xfrm>
            <a:off x="8163217" y="2060462"/>
            <a:ext cx="1484381"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ALK</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84" name="TextBox 183">
            <a:extLst>
              <a:ext uri="{FF2B5EF4-FFF2-40B4-BE49-F238E27FC236}">
                <a16:creationId xmlns:a16="http://schemas.microsoft.com/office/drawing/2014/main" id="{AB8E003A-0C66-42D8-9CF5-ED1453B37BF2}"/>
              </a:ext>
            </a:extLst>
          </p:cNvPr>
          <p:cNvSpPr txBox="1"/>
          <p:nvPr/>
        </p:nvSpPr>
        <p:spPr>
          <a:xfrm>
            <a:off x="8177086" y="1133247"/>
            <a:ext cx="1120500"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KRAS</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203" name="Oval 202">
            <a:extLst>
              <a:ext uri="{FF2B5EF4-FFF2-40B4-BE49-F238E27FC236}">
                <a16:creationId xmlns:a16="http://schemas.microsoft.com/office/drawing/2014/main" id="{F6F0845A-3AF2-4E0A-916D-FA526D3EE0BE}"/>
              </a:ext>
            </a:extLst>
          </p:cNvPr>
          <p:cNvSpPr/>
          <p:nvPr/>
        </p:nvSpPr>
        <p:spPr>
          <a:xfrm>
            <a:off x="11475683" y="1147128"/>
            <a:ext cx="472400" cy="472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25%</a:t>
            </a:r>
          </a:p>
        </p:txBody>
      </p:sp>
      <p:sp>
        <p:nvSpPr>
          <p:cNvPr id="206" name="Oval 205">
            <a:extLst>
              <a:ext uri="{FF2B5EF4-FFF2-40B4-BE49-F238E27FC236}">
                <a16:creationId xmlns:a16="http://schemas.microsoft.com/office/drawing/2014/main" id="{2D76AF86-A774-4587-8C50-3BC744F69B42}"/>
              </a:ext>
            </a:extLst>
          </p:cNvPr>
          <p:cNvSpPr/>
          <p:nvPr/>
        </p:nvSpPr>
        <p:spPr>
          <a:xfrm>
            <a:off x="11460443" y="1965018"/>
            <a:ext cx="487640" cy="467120"/>
          </a:xfrm>
          <a:prstGeom prst="ellipse">
            <a:avLst/>
          </a:prstGeom>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defTabSz="914377">
              <a:defRPr/>
            </a:pPr>
            <a:r>
              <a:rPr lang="en-IN" sz="1000" b="1">
                <a:solidFill>
                  <a:srgbClr val="000000"/>
                </a:solidFill>
                <a:latin typeface="Arial" panose="020B0604020202020204" pitchFamily="34" charset="0"/>
                <a:cs typeface="Arial" panose="020B0604020202020204" pitchFamily="34" charset="0"/>
              </a:rPr>
              <a:t>4-8%</a:t>
            </a:r>
          </a:p>
        </p:txBody>
      </p:sp>
      <p:sp>
        <p:nvSpPr>
          <p:cNvPr id="207" name="Oval 206">
            <a:extLst>
              <a:ext uri="{FF2B5EF4-FFF2-40B4-BE49-F238E27FC236}">
                <a16:creationId xmlns:a16="http://schemas.microsoft.com/office/drawing/2014/main" id="{ED6C8115-1E60-436C-980E-804D34FF8376}"/>
              </a:ext>
            </a:extLst>
          </p:cNvPr>
          <p:cNvSpPr/>
          <p:nvPr/>
        </p:nvSpPr>
        <p:spPr>
          <a:xfrm>
            <a:off x="11475683" y="3505663"/>
            <a:ext cx="472400" cy="47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a:t>
            </a:r>
          </a:p>
        </p:txBody>
      </p:sp>
      <p:sp>
        <p:nvSpPr>
          <p:cNvPr id="208" name="Oval 207">
            <a:extLst>
              <a:ext uri="{FF2B5EF4-FFF2-40B4-BE49-F238E27FC236}">
                <a16:creationId xmlns:a16="http://schemas.microsoft.com/office/drawing/2014/main" id="{329090AB-4BF1-48C1-B7F4-CE3B190A325B}"/>
              </a:ext>
            </a:extLst>
          </p:cNvPr>
          <p:cNvSpPr/>
          <p:nvPr/>
        </p:nvSpPr>
        <p:spPr>
          <a:xfrm>
            <a:off x="8423952" y="4877695"/>
            <a:ext cx="451857" cy="451857"/>
          </a:xfrm>
          <a:prstGeom prst="ellipse">
            <a:avLst/>
          </a:prstGeom>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2%</a:t>
            </a:r>
          </a:p>
        </p:txBody>
      </p:sp>
      <p:sp>
        <p:nvSpPr>
          <p:cNvPr id="209" name="Oval 208">
            <a:extLst>
              <a:ext uri="{FF2B5EF4-FFF2-40B4-BE49-F238E27FC236}">
                <a16:creationId xmlns:a16="http://schemas.microsoft.com/office/drawing/2014/main" id="{F36FA4FF-DBFD-4F8A-A2B4-B2CAA46D98C3}"/>
              </a:ext>
            </a:extLst>
          </p:cNvPr>
          <p:cNvSpPr/>
          <p:nvPr/>
        </p:nvSpPr>
        <p:spPr>
          <a:xfrm>
            <a:off x="8421620" y="5512815"/>
            <a:ext cx="447810" cy="447810"/>
          </a:xfrm>
          <a:prstGeom prst="ellipse">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algn="ctr" defTabSz="914377">
              <a:defRPr/>
            </a:pPr>
            <a:r>
              <a:rPr lang="en-IN" sz="1000" b="1">
                <a:solidFill>
                  <a:srgbClr val="FFFFFF"/>
                </a:solidFill>
                <a:latin typeface="Arial" panose="020B0604020202020204" pitchFamily="34" charset="0"/>
                <a:cs typeface="Arial" panose="020B0604020202020204" pitchFamily="34" charset="0"/>
              </a:rPr>
              <a:t>1%</a:t>
            </a:r>
          </a:p>
        </p:txBody>
      </p:sp>
      <p:sp>
        <p:nvSpPr>
          <p:cNvPr id="1041" name="Freeform: Shape 1040">
            <a:extLst>
              <a:ext uri="{FF2B5EF4-FFF2-40B4-BE49-F238E27FC236}">
                <a16:creationId xmlns:a16="http://schemas.microsoft.com/office/drawing/2014/main" id="{A9C8DD67-C142-4881-A280-8230FE0A93D3}"/>
              </a:ext>
            </a:extLst>
          </p:cNvPr>
          <p:cNvSpPr/>
          <p:nvPr/>
        </p:nvSpPr>
        <p:spPr>
          <a:xfrm>
            <a:off x="665018" y="1285324"/>
            <a:ext cx="5434447" cy="415637"/>
          </a:xfrm>
          <a:custGeom>
            <a:avLst/>
            <a:gdLst>
              <a:gd name="connsiteX0" fmla="*/ 5434446 w 5434446"/>
              <a:gd name="connsiteY0" fmla="*/ 415637 h 415637"/>
              <a:gd name="connsiteX1" fmla="*/ 5434446 w 5434446"/>
              <a:gd name="connsiteY1" fmla="*/ 0 h 415637"/>
              <a:gd name="connsiteX2" fmla="*/ 0 w 5434446"/>
              <a:gd name="connsiteY2" fmla="*/ 0 h 415637"/>
            </a:gdLst>
            <a:ahLst/>
            <a:cxnLst>
              <a:cxn ang="0">
                <a:pos x="connsiteX0" y="connsiteY0"/>
              </a:cxn>
              <a:cxn ang="0">
                <a:pos x="connsiteX1" y="connsiteY1"/>
              </a:cxn>
              <a:cxn ang="0">
                <a:pos x="connsiteX2" y="connsiteY2"/>
              </a:cxn>
            </a:cxnLst>
            <a:rect l="l" t="t" r="r" b="b"/>
            <a:pathLst>
              <a:path w="5434446" h="415637">
                <a:moveTo>
                  <a:pt x="5434446" y="415637"/>
                </a:moveTo>
                <a:lnTo>
                  <a:pt x="5434446" y="0"/>
                </a:lnTo>
                <a:lnTo>
                  <a:pt x="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98" name="Oval 197">
            <a:extLst>
              <a:ext uri="{FF2B5EF4-FFF2-40B4-BE49-F238E27FC236}">
                <a16:creationId xmlns:a16="http://schemas.microsoft.com/office/drawing/2014/main" id="{2371E56D-DF2E-40B6-8E4B-47AD097E3DC7}"/>
              </a:ext>
            </a:extLst>
          </p:cNvPr>
          <p:cNvSpPr/>
          <p:nvPr/>
        </p:nvSpPr>
        <p:spPr>
          <a:xfrm>
            <a:off x="306183" y="1098804"/>
            <a:ext cx="410136" cy="410136"/>
          </a:xfrm>
          <a:prstGeom prst="ellips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rgbClr val="FFFFFF"/>
                </a:solidFill>
                <a:latin typeface="Arial" panose="020B0604020202020204" pitchFamily="34" charset="0"/>
                <a:cs typeface="Arial" panose="020B0604020202020204" pitchFamily="34" charset="0"/>
              </a:rPr>
              <a:t>17%</a:t>
            </a:r>
          </a:p>
        </p:txBody>
      </p:sp>
      <p:grpSp>
        <p:nvGrpSpPr>
          <p:cNvPr id="1044" name="Group 1043">
            <a:extLst>
              <a:ext uri="{FF2B5EF4-FFF2-40B4-BE49-F238E27FC236}">
                <a16:creationId xmlns:a16="http://schemas.microsoft.com/office/drawing/2014/main" id="{C9F893D9-908D-4A3D-94DC-8E9D50023E90}"/>
              </a:ext>
            </a:extLst>
          </p:cNvPr>
          <p:cNvGrpSpPr/>
          <p:nvPr/>
        </p:nvGrpSpPr>
        <p:grpSpPr>
          <a:xfrm>
            <a:off x="255382" y="4782658"/>
            <a:ext cx="3537871" cy="508196"/>
            <a:chOff x="306182" y="4330945"/>
            <a:chExt cx="3221864" cy="466939"/>
          </a:xfrm>
        </p:grpSpPr>
        <p:grpSp>
          <p:nvGrpSpPr>
            <p:cNvPr id="1043" name="Group 1042">
              <a:extLst>
                <a:ext uri="{FF2B5EF4-FFF2-40B4-BE49-F238E27FC236}">
                  <a16:creationId xmlns:a16="http://schemas.microsoft.com/office/drawing/2014/main" id="{23ABCBD5-FF4D-4401-A5BD-A9F4F0C5BE5B}"/>
                </a:ext>
              </a:extLst>
            </p:cNvPr>
            <p:cNvGrpSpPr/>
            <p:nvPr/>
          </p:nvGrpSpPr>
          <p:grpSpPr>
            <a:xfrm>
              <a:off x="827474" y="4330945"/>
              <a:ext cx="2700572" cy="466939"/>
              <a:chOff x="827474" y="4344709"/>
              <a:chExt cx="2700572" cy="466939"/>
            </a:xfrm>
          </p:grpSpPr>
          <p:sp>
            <p:nvSpPr>
              <p:cNvPr id="168" name="TextBox 167">
                <a:extLst>
                  <a:ext uri="{FF2B5EF4-FFF2-40B4-BE49-F238E27FC236}">
                    <a16:creationId xmlns:a16="http://schemas.microsoft.com/office/drawing/2014/main" id="{41A5184E-F488-4689-A606-C790DA07529E}"/>
                  </a:ext>
                </a:extLst>
              </p:cNvPr>
              <p:cNvSpPr txBox="1"/>
              <p:nvPr/>
            </p:nvSpPr>
            <p:spPr>
              <a:xfrm>
                <a:off x="827474" y="4344709"/>
                <a:ext cx="1445222" cy="169674"/>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ROS1</a:t>
                </a:r>
                <a:r>
                  <a:rPr lang="en-US" sz="1200" b="1" kern="0">
                    <a:solidFill>
                      <a:srgbClr val="000000"/>
                    </a:solidFill>
                    <a:latin typeface="Arial" panose="020B0604020202020204" pitchFamily="34" charset="0"/>
                    <a:cs typeface="Arial" panose="020B0604020202020204" pitchFamily="34" charset="0"/>
                    <a:sym typeface="Arial"/>
                  </a:rPr>
                  <a:t> Rearrangement</a:t>
                </a:r>
              </a:p>
            </p:txBody>
          </p:sp>
          <p:sp>
            <p:nvSpPr>
              <p:cNvPr id="169" name="TextBox 168">
                <a:extLst>
                  <a:ext uri="{FF2B5EF4-FFF2-40B4-BE49-F238E27FC236}">
                    <a16:creationId xmlns:a16="http://schemas.microsoft.com/office/drawing/2014/main" id="{9120FD44-591D-487B-ACC6-AFF9A2D9C589}"/>
                  </a:ext>
                </a:extLst>
              </p:cNvPr>
              <p:cNvSpPr txBox="1"/>
              <p:nvPr/>
            </p:nvSpPr>
            <p:spPr>
              <a:xfrm>
                <a:off x="827474" y="4641974"/>
                <a:ext cx="2700572" cy="169674"/>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err="1">
                    <a:solidFill>
                      <a:srgbClr val="000000"/>
                    </a:solidFill>
                    <a:latin typeface="Arial" panose="020B0604020202020204" pitchFamily="34" charset="0"/>
                    <a:cs typeface="Arial" panose="020B0604020202020204" pitchFamily="34" charset="0"/>
                    <a:sym typeface="Arial"/>
                  </a:rPr>
                  <a:t>Crizotinib</a:t>
                </a:r>
                <a:r>
                  <a:rPr lang="en-US" sz="1200" i="1" kern="0">
                    <a:solidFill>
                      <a:srgbClr val="000000"/>
                    </a:solidFill>
                    <a:latin typeface="Arial" panose="020B0604020202020204" pitchFamily="34" charset="0"/>
                    <a:cs typeface="Arial" panose="020B0604020202020204" pitchFamily="34" charset="0"/>
                    <a:sym typeface="Arial"/>
                  </a:rPr>
                  <a:t>, </a:t>
                </a:r>
                <a:r>
                  <a:rPr lang="en-US" sz="1200" i="1" kern="0" err="1">
                    <a:solidFill>
                      <a:srgbClr val="000000"/>
                    </a:solidFill>
                    <a:latin typeface="Arial" panose="020B0604020202020204" pitchFamily="34" charset="0"/>
                    <a:cs typeface="Arial" panose="020B0604020202020204" pitchFamily="34" charset="0"/>
                    <a:sym typeface="Arial"/>
                  </a:rPr>
                  <a:t>entrectinib</a:t>
                </a:r>
                <a:r>
                  <a:rPr lang="en-US" sz="1200" i="1" kern="0">
                    <a:solidFill>
                      <a:srgbClr val="000000"/>
                    </a:solidFill>
                    <a:latin typeface="Arial" panose="020B0604020202020204" pitchFamily="34" charset="0"/>
                    <a:cs typeface="Arial" panose="020B0604020202020204" pitchFamily="34" charset="0"/>
                    <a:sym typeface="Arial"/>
                  </a:rPr>
                  <a:t>, </a:t>
                </a:r>
                <a:r>
                  <a:rPr lang="en-US" sz="1200" i="1" kern="0" err="1">
                    <a:solidFill>
                      <a:srgbClr val="000000"/>
                    </a:solidFill>
                    <a:latin typeface="Arial" panose="020B0604020202020204" pitchFamily="34" charset="0"/>
                    <a:cs typeface="Arial" panose="020B0604020202020204" pitchFamily="34" charset="0"/>
                    <a:sym typeface="Arial"/>
                  </a:rPr>
                  <a:t>repotrectinib</a:t>
                </a:r>
                <a:endParaRPr lang="en-US" sz="1200" i="1" kern="0">
                  <a:solidFill>
                    <a:srgbClr val="000000"/>
                  </a:solidFill>
                  <a:latin typeface="Arial" panose="020B0604020202020204" pitchFamily="34" charset="0"/>
                  <a:cs typeface="Arial" panose="020B0604020202020204" pitchFamily="34" charset="0"/>
                  <a:sym typeface="Arial"/>
                </a:endParaRPr>
              </a:p>
            </p:txBody>
          </p:sp>
        </p:grpSp>
        <p:sp>
          <p:nvSpPr>
            <p:cNvPr id="200" name="Oval 199">
              <a:extLst>
                <a:ext uri="{FF2B5EF4-FFF2-40B4-BE49-F238E27FC236}">
                  <a16:creationId xmlns:a16="http://schemas.microsoft.com/office/drawing/2014/main" id="{A8795B55-9B74-4F63-B004-DDDEE87F0B8F}"/>
                </a:ext>
              </a:extLst>
            </p:cNvPr>
            <p:cNvSpPr/>
            <p:nvPr/>
          </p:nvSpPr>
          <p:spPr>
            <a:xfrm>
              <a:off x="306182" y="4366842"/>
              <a:ext cx="410136" cy="410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chemeClr val="bg1"/>
                  </a:solidFill>
                  <a:latin typeface="Arial" panose="020B0604020202020204" pitchFamily="34" charset="0"/>
                  <a:cs typeface="Arial" panose="020B0604020202020204" pitchFamily="34" charset="0"/>
                </a:rPr>
                <a:t>2%</a:t>
              </a:r>
            </a:p>
          </p:txBody>
        </p:sp>
      </p:grpSp>
      <p:grpSp>
        <p:nvGrpSpPr>
          <p:cNvPr id="1046" name="Group 1045">
            <a:extLst>
              <a:ext uri="{FF2B5EF4-FFF2-40B4-BE49-F238E27FC236}">
                <a16:creationId xmlns:a16="http://schemas.microsoft.com/office/drawing/2014/main" id="{0046FD77-74DA-4A1F-853B-2823779967F3}"/>
              </a:ext>
            </a:extLst>
          </p:cNvPr>
          <p:cNvGrpSpPr/>
          <p:nvPr/>
        </p:nvGrpSpPr>
        <p:grpSpPr>
          <a:xfrm>
            <a:off x="240082" y="5372472"/>
            <a:ext cx="4659694" cy="564082"/>
            <a:chOff x="240082" y="5484690"/>
            <a:chExt cx="4659692" cy="564083"/>
          </a:xfrm>
        </p:grpSpPr>
        <p:sp>
          <p:nvSpPr>
            <p:cNvPr id="170" name="TextBox 169">
              <a:extLst>
                <a:ext uri="{FF2B5EF4-FFF2-40B4-BE49-F238E27FC236}">
                  <a16:creationId xmlns:a16="http://schemas.microsoft.com/office/drawing/2014/main" id="{B488E077-F258-40C4-92FD-8E3B0CEDAD0C}"/>
                </a:ext>
              </a:extLst>
            </p:cNvPr>
            <p:cNvSpPr txBox="1"/>
            <p:nvPr/>
          </p:nvSpPr>
          <p:spPr>
            <a:xfrm>
              <a:off x="827474" y="5572917"/>
              <a:ext cx="1112484" cy="184666"/>
            </a:xfrm>
            <a:prstGeom prst="rect">
              <a:avLst/>
            </a:prstGeom>
            <a:noFill/>
          </p:spPr>
          <p:txBody>
            <a:bodyPr wrap="none" lIns="0" tIns="0" rIns="0" bIns="0" rtlCol="0">
              <a:spAutoFit/>
            </a:bodyPr>
            <a:lstStyle/>
            <a:p>
              <a:pPr defTabSz="914377">
                <a:buClr>
                  <a:srgbClr val="000000"/>
                </a:buClr>
                <a:defRPr/>
              </a:pPr>
              <a:r>
                <a:rPr lang="en-US" sz="1200" b="1" i="1" kern="0">
                  <a:solidFill>
                    <a:srgbClr val="000000"/>
                  </a:solidFill>
                  <a:latin typeface="Arial" panose="020B0604020202020204" pitchFamily="34" charset="0"/>
                  <a:cs typeface="Arial" panose="020B0604020202020204" pitchFamily="34" charset="0"/>
                  <a:sym typeface="Arial"/>
                </a:rPr>
                <a:t>BRAF</a:t>
              </a:r>
              <a:r>
                <a:rPr lang="en-US" sz="1200" b="1" kern="0">
                  <a:solidFill>
                    <a:srgbClr val="000000"/>
                  </a:solidFill>
                  <a:latin typeface="Arial" panose="020B0604020202020204" pitchFamily="34" charset="0"/>
                  <a:cs typeface="Arial" panose="020B0604020202020204" pitchFamily="34" charset="0"/>
                  <a:sym typeface="Arial"/>
                </a:rPr>
                <a:t> Mutation</a:t>
              </a:r>
            </a:p>
          </p:txBody>
        </p:sp>
        <p:sp>
          <p:nvSpPr>
            <p:cNvPr id="171" name="TextBox 170">
              <a:extLst>
                <a:ext uri="{FF2B5EF4-FFF2-40B4-BE49-F238E27FC236}">
                  <a16:creationId xmlns:a16="http://schemas.microsoft.com/office/drawing/2014/main" id="{521165DE-4805-4E18-8D07-D85266AD070C}"/>
                </a:ext>
              </a:extLst>
            </p:cNvPr>
            <p:cNvSpPr txBox="1"/>
            <p:nvPr/>
          </p:nvSpPr>
          <p:spPr>
            <a:xfrm>
              <a:off x="827474" y="5864107"/>
              <a:ext cx="4072300" cy="18466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Dabrafenib + trametinib, </a:t>
              </a:r>
              <a:r>
                <a:rPr lang="en-US" sz="1200" i="1" kern="0" err="1">
                  <a:solidFill>
                    <a:srgbClr val="000000"/>
                  </a:solidFill>
                  <a:latin typeface="Arial" panose="020B0604020202020204" pitchFamily="34" charset="0"/>
                  <a:cs typeface="Arial" panose="020B0604020202020204" pitchFamily="34" charset="0"/>
                  <a:sym typeface="Arial"/>
                </a:rPr>
                <a:t>encorafenib</a:t>
              </a:r>
              <a:r>
                <a:rPr lang="en-US" sz="1200" i="1" kern="0">
                  <a:solidFill>
                    <a:srgbClr val="000000"/>
                  </a:solidFill>
                  <a:latin typeface="Arial" panose="020B0604020202020204" pitchFamily="34" charset="0"/>
                  <a:cs typeface="Arial" panose="020B0604020202020204" pitchFamily="34" charset="0"/>
                  <a:sym typeface="Arial"/>
                </a:rPr>
                <a:t> + </a:t>
              </a:r>
              <a:r>
                <a:rPr lang="en-US" sz="1200" i="1" kern="0" err="1">
                  <a:solidFill>
                    <a:srgbClr val="000000"/>
                  </a:solidFill>
                  <a:latin typeface="Arial" panose="020B0604020202020204" pitchFamily="34" charset="0"/>
                  <a:cs typeface="Arial" panose="020B0604020202020204" pitchFamily="34" charset="0"/>
                  <a:sym typeface="Arial"/>
                </a:rPr>
                <a:t>binimetinib</a:t>
              </a:r>
              <a:endParaRPr lang="en-US" sz="1200" i="1" kern="0">
                <a:solidFill>
                  <a:srgbClr val="000000"/>
                </a:solidFill>
                <a:latin typeface="Arial" panose="020B0604020202020204" pitchFamily="34" charset="0"/>
                <a:cs typeface="Arial" panose="020B0604020202020204" pitchFamily="34" charset="0"/>
                <a:sym typeface="Arial"/>
              </a:endParaRPr>
            </a:p>
          </p:txBody>
        </p:sp>
        <p:sp>
          <p:nvSpPr>
            <p:cNvPr id="201" name="Oval 200">
              <a:extLst>
                <a:ext uri="{FF2B5EF4-FFF2-40B4-BE49-F238E27FC236}">
                  <a16:creationId xmlns:a16="http://schemas.microsoft.com/office/drawing/2014/main" id="{F50FE37A-6FC1-439B-A8F3-3B4AF11DD60B}"/>
                </a:ext>
              </a:extLst>
            </p:cNvPr>
            <p:cNvSpPr/>
            <p:nvPr/>
          </p:nvSpPr>
          <p:spPr>
            <a:xfrm>
              <a:off x="240082" y="5484690"/>
              <a:ext cx="476236" cy="476236"/>
            </a:xfrm>
            <a:prstGeom prst="ellipse">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algn="ctr" defTabSz="914377">
                <a:defRPr/>
              </a:pPr>
              <a:r>
                <a:rPr lang="en-IN" sz="1100" b="1">
                  <a:solidFill>
                    <a:srgbClr val="FFFFFF"/>
                  </a:solidFill>
                  <a:latin typeface="Arial" panose="020B0604020202020204" pitchFamily="34" charset="0"/>
                  <a:cs typeface="Arial" panose="020B0604020202020204" pitchFamily="34" charset="0"/>
                </a:rPr>
                <a:t>2%</a:t>
              </a:r>
            </a:p>
          </p:txBody>
        </p:sp>
      </p:grpSp>
      <p:sp>
        <p:nvSpPr>
          <p:cNvPr id="199" name="Oval 198">
            <a:extLst>
              <a:ext uri="{FF2B5EF4-FFF2-40B4-BE49-F238E27FC236}">
                <a16:creationId xmlns:a16="http://schemas.microsoft.com/office/drawing/2014/main" id="{A4216D8D-5DEA-44B5-A900-905E02FB36C5}"/>
              </a:ext>
            </a:extLst>
          </p:cNvPr>
          <p:cNvSpPr/>
          <p:nvPr/>
        </p:nvSpPr>
        <p:spPr>
          <a:xfrm>
            <a:off x="224505" y="4104103"/>
            <a:ext cx="491814" cy="49181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IN" sz="1100" b="1">
                <a:solidFill>
                  <a:schemeClr val="tx1"/>
                </a:solidFill>
                <a:latin typeface="Arial" panose="020B0604020202020204" pitchFamily="34" charset="0"/>
                <a:cs typeface="Arial" panose="020B0604020202020204" pitchFamily="34" charset="0"/>
              </a:rPr>
              <a:t>1%</a:t>
            </a:r>
          </a:p>
        </p:txBody>
      </p:sp>
      <p:sp>
        <p:nvSpPr>
          <p:cNvPr id="226" name="TextBox 225">
            <a:extLst>
              <a:ext uri="{FF2B5EF4-FFF2-40B4-BE49-F238E27FC236}">
                <a16:creationId xmlns:a16="http://schemas.microsoft.com/office/drawing/2014/main" id="{7230985E-4118-458E-82F4-386FC9159B45}"/>
              </a:ext>
            </a:extLst>
          </p:cNvPr>
          <p:cNvSpPr txBox="1"/>
          <p:nvPr/>
        </p:nvSpPr>
        <p:spPr>
          <a:xfrm>
            <a:off x="9524845" y="3807475"/>
            <a:ext cx="2073475" cy="584775"/>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Fusion between RET tyrosine kinase domain and partner gene</a:t>
            </a:r>
          </a:p>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Pralsetinib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selpercatinib</a:t>
            </a:r>
            <a:endParaRPr lang="en-US" sz="1000" i="1" kern="0">
              <a:solidFill>
                <a:srgbClr val="000000"/>
              </a:solidFill>
              <a:latin typeface="Arial" panose="020B0604020202020204" pitchFamily="34" charset="0"/>
              <a:cs typeface="Arial" panose="020B0604020202020204" pitchFamily="34" charset="0"/>
              <a:sym typeface="Arial"/>
            </a:endParaRPr>
          </a:p>
          <a:p>
            <a:pPr defTabSz="914377">
              <a:buClr>
                <a:srgbClr val="000000"/>
              </a:buClr>
              <a:defRPr/>
            </a:pPr>
            <a:endParaRPr lang="en-US" sz="800" i="1" kern="0">
              <a:solidFill>
                <a:srgbClr val="000000"/>
              </a:solidFill>
              <a:latin typeface="Arial" panose="020B0604020202020204" pitchFamily="34" charset="0"/>
              <a:cs typeface="Arial" panose="020B0604020202020204" pitchFamily="34" charset="0"/>
              <a:sym typeface="Arial"/>
            </a:endParaRPr>
          </a:p>
        </p:txBody>
      </p:sp>
      <p:grpSp>
        <p:nvGrpSpPr>
          <p:cNvPr id="21" name="Group 20">
            <a:extLst>
              <a:ext uri="{FF2B5EF4-FFF2-40B4-BE49-F238E27FC236}">
                <a16:creationId xmlns:a16="http://schemas.microsoft.com/office/drawing/2014/main" id="{618E6813-DC32-4509-92B9-F68A4BCB0C5B}"/>
              </a:ext>
            </a:extLst>
          </p:cNvPr>
          <p:cNvGrpSpPr/>
          <p:nvPr/>
        </p:nvGrpSpPr>
        <p:grpSpPr>
          <a:xfrm>
            <a:off x="9607154" y="4474573"/>
            <a:ext cx="211321" cy="1725931"/>
            <a:chOff x="7724908" y="4316729"/>
            <a:chExt cx="211321" cy="1725931"/>
          </a:xfrm>
        </p:grpSpPr>
        <p:sp>
          <p:nvSpPr>
            <p:cNvPr id="16" name="Rectangle: Rounded Corners 15">
              <a:extLst>
                <a:ext uri="{FF2B5EF4-FFF2-40B4-BE49-F238E27FC236}">
                  <a16:creationId xmlns:a16="http://schemas.microsoft.com/office/drawing/2014/main" id="{1141941A-23D0-4E68-B301-30C341924904}"/>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B4387325-2DB9-46AE-9787-6955E6145153}"/>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081112D-1582-46DF-AB14-85D71AB95AAF}"/>
                </a:ext>
              </a:extLst>
            </p:cNvPr>
            <p:cNvGrpSpPr/>
            <p:nvPr/>
          </p:nvGrpSpPr>
          <p:grpSpPr>
            <a:xfrm>
              <a:off x="7724908" y="5034913"/>
              <a:ext cx="211321" cy="382906"/>
              <a:chOff x="7724908" y="5031105"/>
              <a:chExt cx="211321" cy="339208"/>
            </a:xfrm>
          </p:grpSpPr>
          <p:sp>
            <p:nvSpPr>
              <p:cNvPr id="17" name="Rectangle 16">
                <a:extLst>
                  <a:ext uri="{FF2B5EF4-FFF2-40B4-BE49-F238E27FC236}">
                    <a16:creationId xmlns:a16="http://schemas.microsoft.com/office/drawing/2014/main" id="{1AE81D63-F167-4704-91CB-42103F76EF42}"/>
                  </a:ext>
                </a:extLst>
              </p:cNvPr>
              <p:cNvSpPr/>
              <p:nvPr/>
            </p:nvSpPr>
            <p:spPr>
              <a:xfrm>
                <a:off x="7724908" y="5031105"/>
                <a:ext cx="211321" cy="167116"/>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8B62E47-8175-40ED-80FE-7FFC4A3C6397}"/>
                  </a:ext>
                </a:extLst>
              </p:cNvPr>
              <p:cNvSpPr/>
              <p:nvPr/>
            </p:nvSpPr>
            <p:spPr>
              <a:xfrm>
                <a:off x="7724908" y="5198222"/>
                <a:ext cx="211321" cy="172091"/>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cxnSp>
          <p:nvCxnSpPr>
            <p:cNvPr id="20" name="Straight Connector 19">
              <a:extLst>
                <a:ext uri="{FF2B5EF4-FFF2-40B4-BE49-F238E27FC236}">
                  <a16:creationId xmlns:a16="http://schemas.microsoft.com/office/drawing/2014/main" id="{3B942B1D-6D7D-4D12-B684-503F1938DE35}"/>
                </a:ext>
              </a:extLst>
            </p:cNvPr>
            <p:cNvCxnSpPr>
              <a:cxnSpLocks/>
            </p:cNvCxnSpPr>
            <p:nvPr/>
          </p:nvCxnSpPr>
          <p:spPr>
            <a:xfrm>
              <a:off x="7724908" y="50873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E020BC9E-029A-4DF2-BED5-5CD9B8D9C338}"/>
                </a:ext>
              </a:extLst>
            </p:cNvPr>
            <p:cNvCxnSpPr>
              <a:cxnSpLocks/>
            </p:cNvCxnSpPr>
            <p:nvPr/>
          </p:nvCxnSpPr>
          <p:spPr>
            <a:xfrm>
              <a:off x="7724908" y="52778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Group 48">
            <a:extLst>
              <a:ext uri="{FF2B5EF4-FFF2-40B4-BE49-F238E27FC236}">
                <a16:creationId xmlns:a16="http://schemas.microsoft.com/office/drawing/2014/main" id="{FCB044F9-7FF9-4623-AD4E-D3EADE969FD9}"/>
              </a:ext>
            </a:extLst>
          </p:cNvPr>
          <p:cNvGrpSpPr/>
          <p:nvPr/>
        </p:nvGrpSpPr>
        <p:grpSpPr>
          <a:xfrm>
            <a:off x="10153779" y="4485446"/>
            <a:ext cx="271584" cy="1725932"/>
            <a:chOff x="8064346" y="4316729"/>
            <a:chExt cx="271584" cy="1725932"/>
          </a:xfrm>
        </p:grpSpPr>
        <p:sp>
          <p:nvSpPr>
            <p:cNvPr id="53" name="Rectangle: Rounded Corners 52">
              <a:extLst>
                <a:ext uri="{FF2B5EF4-FFF2-40B4-BE49-F238E27FC236}">
                  <a16:creationId xmlns:a16="http://schemas.microsoft.com/office/drawing/2014/main" id="{DCA65FA9-548A-4EDE-AD2F-2A3F6F0CEC9B}"/>
                </a:ext>
              </a:extLst>
            </p:cNvPr>
            <p:cNvSpPr/>
            <p:nvPr/>
          </p:nvSpPr>
          <p:spPr>
            <a:xfrm>
              <a:off x="809447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4EB3DBBF-D2C2-44B6-9391-3BC19E022418}"/>
                </a:ext>
              </a:extLst>
            </p:cNvPr>
            <p:cNvSpPr/>
            <p:nvPr/>
          </p:nvSpPr>
          <p:spPr>
            <a:xfrm>
              <a:off x="8094477" y="4873370"/>
              <a:ext cx="211322" cy="1169291"/>
            </a:xfrm>
            <a:custGeom>
              <a:avLst/>
              <a:gdLst>
                <a:gd name="connsiteX0" fmla="*/ 0 w 211322"/>
                <a:gd name="connsiteY0" fmla="*/ 433959 h 1169291"/>
                <a:gd name="connsiteX1" fmla="*/ 211322 w 211322"/>
                <a:gd name="connsiteY1" fmla="*/ 433959 h 1169291"/>
                <a:gd name="connsiteX2" fmla="*/ 211321 w 211322"/>
                <a:gd name="connsiteY2" fmla="*/ 1063630 h 1169291"/>
                <a:gd name="connsiteX3" fmla="*/ 105660 w 211322"/>
                <a:gd name="connsiteY3" fmla="*/ 1169291 h 1169291"/>
                <a:gd name="connsiteX4" fmla="*/ 105661 w 211322"/>
                <a:gd name="connsiteY4" fmla="*/ 1169290 h 1169291"/>
                <a:gd name="connsiteX5" fmla="*/ 0 w 211322"/>
                <a:gd name="connsiteY5" fmla="*/ 1063629 h 1169291"/>
                <a:gd name="connsiteX6" fmla="*/ 105661 w 211322"/>
                <a:gd name="connsiteY6" fmla="*/ 0 h 1169291"/>
                <a:gd name="connsiteX7" fmla="*/ 211322 w 211322"/>
                <a:gd name="connsiteY7" fmla="*/ 105661 h 1169291"/>
                <a:gd name="connsiteX8" fmla="*/ 211322 w 211322"/>
                <a:gd name="connsiteY8" fmla="*/ 222502 h 1169291"/>
                <a:gd name="connsiteX9" fmla="*/ 0 w 211322"/>
                <a:gd name="connsiteY9" fmla="*/ 222502 h 1169291"/>
                <a:gd name="connsiteX10" fmla="*/ 0 w 211322"/>
                <a:gd name="connsiteY10" fmla="*/ 105661 h 1169291"/>
                <a:gd name="connsiteX11" fmla="*/ 105661 w 211322"/>
                <a:gd name="connsiteY11" fmla="*/ 0 h 1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22" h="1169291">
                  <a:moveTo>
                    <a:pt x="0" y="433959"/>
                  </a:moveTo>
                  <a:lnTo>
                    <a:pt x="211322" y="433959"/>
                  </a:lnTo>
                  <a:lnTo>
                    <a:pt x="211321" y="1063630"/>
                  </a:lnTo>
                  <a:cubicBezTo>
                    <a:pt x="211321" y="1121985"/>
                    <a:pt x="164015" y="1169291"/>
                    <a:pt x="105660" y="1169291"/>
                  </a:cubicBezTo>
                  <a:lnTo>
                    <a:pt x="105661" y="1169290"/>
                  </a:lnTo>
                  <a:cubicBezTo>
                    <a:pt x="47306" y="1169290"/>
                    <a:pt x="0" y="1121984"/>
                    <a:pt x="0" y="1063629"/>
                  </a:cubicBezTo>
                  <a:close/>
                  <a:moveTo>
                    <a:pt x="105661" y="0"/>
                  </a:moveTo>
                  <a:cubicBezTo>
                    <a:pt x="164016" y="0"/>
                    <a:pt x="211322" y="47306"/>
                    <a:pt x="211322" y="105661"/>
                  </a:cubicBezTo>
                  <a:lnTo>
                    <a:pt x="211322" y="222502"/>
                  </a:lnTo>
                  <a:lnTo>
                    <a:pt x="0" y="222502"/>
                  </a:lnTo>
                  <a:lnTo>
                    <a:pt x="0" y="105661"/>
                  </a:lnTo>
                  <a:cubicBezTo>
                    <a:pt x="0" y="47306"/>
                    <a:pt x="47306" y="0"/>
                    <a:pt x="105661" y="0"/>
                  </a:cubicBezTo>
                  <a:close/>
                </a:path>
              </a:pathLst>
            </a:cu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06244E54-51A0-417C-A2CA-92917FA15CAE}"/>
                </a:ext>
              </a:extLst>
            </p:cNvPr>
            <p:cNvSpPr/>
            <p:nvPr/>
          </p:nvSpPr>
          <p:spPr>
            <a:xfrm>
              <a:off x="8094478" y="5034914"/>
              <a:ext cx="211321" cy="60959"/>
            </a:xfrm>
            <a:custGeom>
              <a:avLst/>
              <a:gdLst>
                <a:gd name="connsiteX0" fmla="*/ 0 w 211321"/>
                <a:gd name="connsiteY0" fmla="*/ 0 h 60959"/>
                <a:gd name="connsiteX1" fmla="*/ 211321 w 211321"/>
                <a:gd name="connsiteY1" fmla="*/ 0 h 60959"/>
                <a:gd name="connsiteX2" fmla="*/ 211321 w 211321"/>
                <a:gd name="connsiteY2" fmla="*/ 60959 h 60959"/>
                <a:gd name="connsiteX3" fmla="*/ 0 w 211321"/>
                <a:gd name="connsiteY3" fmla="*/ 60959 h 60959"/>
                <a:gd name="connsiteX0" fmla="*/ 0 w 211321"/>
                <a:gd name="connsiteY0" fmla="*/ 0 h 60961"/>
                <a:gd name="connsiteX1" fmla="*/ 211321 w 211321"/>
                <a:gd name="connsiteY1" fmla="*/ 0 h 60961"/>
                <a:gd name="connsiteX2" fmla="*/ 211321 w 211321"/>
                <a:gd name="connsiteY2" fmla="*/ 60959 h 60961"/>
                <a:gd name="connsiteX3" fmla="*/ 112262 w 211321"/>
                <a:gd name="connsiteY3" fmla="*/ 60961 h 60961"/>
                <a:gd name="connsiteX4" fmla="*/ 0 w 211321"/>
                <a:gd name="connsiteY4" fmla="*/ 60959 h 60961"/>
                <a:gd name="connsiteX5" fmla="*/ 0 w 211321"/>
                <a:gd name="connsiteY5" fmla="*/ 0 h 60961"/>
                <a:gd name="connsiteX0" fmla="*/ 112262 w 211321"/>
                <a:gd name="connsiteY0" fmla="*/ 60961 h 152401"/>
                <a:gd name="connsiteX1" fmla="*/ 0 w 211321"/>
                <a:gd name="connsiteY1" fmla="*/ 60959 h 152401"/>
                <a:gd name="connsiteX2" fmla="*/ 0 w 211321"/>
                <a:gd name="connsiteY2" fmla="*/ 0 h 152401"/>
                <a:gd name="connsiteX3" fmla="*/ 211321 w 211321"/>
                <a:gd name="connsiteY3" fmla="*/ 0 h 152401"/>
                <a:gd name="connsiteX4" fmla="*/ 211321 w 211321"/>
                <a:gd name="connsiteY4" fmla="*/ 60959 h 152401"/>
                <a:gd name="connsiteX5" fmla="*/ 203702 w 211321"/>
                <a:gd name="connsiteY5" fmla="*/ 152401 h 152401"/>
                <a:gd name="connsiteX0" fmla="*/ 0 w 211321"/>
                <a:gd name="connsiteY0" fmla="*/ 60959 h 152401"/>
                <a:gd name="connsiteX1" fmla="*/ 0 w 211321"/>
                <a:gd name="connsiteY1" fmla="*/ 0 h 152401"/>
                <a:gd name="connsiteX2" fmla="*/ 211321 w 211321"/>
                <a:gd name="connsiteY2" fmla="*/ 0 h 152401"/>
                <a:gd name="connsiteX3" fmla="*/ 211321 w 211321"/>
                <a:gd name="connsiteY3" fmla="*/ 60959 h 152401"/>
                <a:gd name="connsiteX4" fmla="*/ 203702 w 211321"/>
                <a:gd name="connsiteY4" fmla="*/ 152401 h 152401"/>
                <a:gd name="connsiteX0" fmla="*/ 0 w 211321"/>
                <a:gd name="connsiteY0" fmla="*/ 60959 h 60959"/>
                <a:gd name="connsiteX1" fmla="*/ 0 w 211321"/>
                <a:gd name="connsiteY1" fmla="*/ 0 h 60959"/>
                <a:gd name="connsiteX2" fmla="*/ 211321 w 211321"/>
                <a:gd name="connsiteY2" fmla="*/ 0 h 60959"/>
                <a:gd name="connsiteX3" fmla="*/ 211321 w 211321"/>
                <a:gd name="connsiteY3" fmla="*/ 60959 h 60959"/>
              </a:gdLst>
              <a:ahLst/>
              <a:cxnLst>
                <a:cxn ang="0">
                  <a:pos x="connsiteX0" y="connsiteY0"/>
                </a:cxn>
                <a:cxn ang="0">
                  <a:pos x="connsiteX1" y="connsiteY1"/>
                </a:cxn>
                <a:cxn ang="0">
                  <a:pos x="connsiteX2" y="connsiteY2"/>
                </a:cxn>
                <a:cxn ang="0">
                  <a:pos x="connsiteX3" y="connsiteY3"/>
                </a:cxn>
              </a:cxnLst>
              <a:rect l="l" t="t" r="r" b="b"/>
              <a:pathLst>
                <a:path w="211321" h="60959">
                  <a:moveTo>
                    <a:pt x="0" y="60959"/>
                  </a:moveTo>
                  <a:lnTo>
                    <a:pt x="0" y="0"/>
                  </a:lnTo>
                  <a:lnTo>
                    <a:pt x="211321" y="0"/>
                  </a:lnTo>
                  <a:lnTo>
                    <a:pt x="211321" y="60959"/>
                  </a:lnTo>
                </a:path>
              </a:pathLst>
            </a:cu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F86B35AE-77A1-4EE6-A91B-C22B445E92AF}"/>
                </a:ext>
              </a:extLst>
            </p:cNvPr>
            <p:cNvSpPr/>
            <p:nvPr/>
          </p:nvSpPr>
          <p:spPr>
            <a:xfrm>
              <a:off x="8094478" y="5307329"/>
              <a:ext cx="211321" cy="110490"/>
            </a:xfrm>
            <a:custGeom>
              <a:avLst/>
              <a:gdLst>
                <a:gd name="connsiteX0" fmla="*/ 0 w 211321"/>
                <a:gd name="connsiteY0" fmla="*/ 0 h 110490"/>
                <a:gd name="connsiteX1" fmla="*/ 211321 w 211321"/>
                <a:gd name="connsiteY1" fmla="*/ 0 h 110490"/>
                <a:gd name="connsiteX2" fmla="*/ 211321 w 211321"/>
                <a:gd name="connsiteY2" fmla="*/ 110490 h 110490"/>
                <a:gd name="connsiteX3" fmla="*/ 0 w 211321"/>
                <a:gd name="connsiteY3" fmla="*/ 110490 h 110490"/>
                <a:gd name="connsiteX0" fmla="*/ 0 w 211321"/>
                <a:gd name="connsiteY0" fmla="*/ 0 h 110490"/>
                <a:gd name="connsiteX1" fmla="*/ 98927 w 211321"/>
                <a:gd name="connsiteY1" fmla="*/ 1 h 110490"/>
                <a:gd name="connsiteX2" fmla="*/ 211321 w 211321"/>
                <a:gd name="connsiteY2" fmla="*/ 0 h 110490"/>
                <a:gd name="connsiteX3" fmla="*/ 211321 w 211321"/>
                <a:gd name="connsiteY3" fmla="*/ 110490 h 110490"/>
                <a:gd name="connsiteX4" fmla="*/ 0 w 211321"/>
                <a:gd name="connsiteY4" fmla="*/ 110490 h 110490"/>
                <a:gd name="connsiteX5" fmla="*/ 0 w 211321"/>
                <a:gd name="connsiteY5" fmla="*/ 0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5" fmla="*/ 190367 w 211321"/>
                <a:gd name="connsiteY5" fmla="*/ 91441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0" fmla="*/ 211321 w 211321"/>
                <a:gd name="connsiteY0" fmla="*/ 0 h 110490"/>
                <a:gd name="connsiteX1" fmla="*/ 211321 w 211321"/>
                <a:gd name="connsiteY1" fmla="*/ 110490 h 110490"/>
                <a:gd name="connsiteX2" fmla="*/ 0 w 211321"/>
                <a:gd name="connsiteY2" fmla="*/ 110490 h 110490"/>
                <a:gd name="connsiteX3" fmla="*/ 0 w 211321"/>
                <a:gd name="connsiteY3" fmla="*/ 0 h 110490"/>
              </a:gdLst>
              <a:ahLst/>
              <a:cxnLst>
                <a:cxn ang="0">
                  <a:pos x="connsiteX0" y="connsiteY0"/>
                </a:cxn>
                <a:cxn ang="0">
                  <a:pos x="connsiteX1" y="connsiteY1"/>
                </a:cxn>
                <a:cxn ang="0">
                  <a:pos x="connsiteX2" y="connsiteY2"/>
                </a:cxn>
                <a:cxn ang="0">
                  <a:pos x="connsiteX3" y="connsiteY3"/>
                </a:cxn>
              </a:cxnLst>
              <a:rect l="l" t="t" r="r" b="b"/>
              <a:pathLst>
                <a:path w="211321" h="110490">
                  <a:moveTo>
                    <a:pt x="211321" y="0"/>
                  </a:moveTo>
                  <a:lnTo>
                    <a:pt x="211321" y="110490"/>
                  </a:lnTo>
                  <a:lnTo>
                    <a:pt x="0" y="110490"/>
                  </a:lnTo>
                  <a:lnTo>
                    <a:pt x="0" y="0"/>
                  </a:lnTo>
                </a:path>
              </a:pathLst>
            </a:cu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20B6EDC9-255C-44DF-97AE-30B141292CC1}"/>
                </a:ext>
              </a:extLst>
            </p:cNvPr>
            <p:cNvGrpSpPr/>
            <p:nvPr/>
          </p:nvGrpSpPr>
          <p:grpSpPr>
            <a:xfrm>
              <a:off x="8064346" y="5129235"/>
              <a:ext cx="271584" cy="154878"/>
              <a:chOff x="8356888" y="5122907"/>
              <a:chExt cx="271584" cy="154878"/>
            </a:xfrm>
          </p:grpSpPr>
          <p:sp>
            <p:nvSpPr>
              <p:cNvPr id="66" name="Rectangle 65">
                <a:extLst>
                  <a:ext uri="{FF2B5EF4-FFF2-40B4-BE49-F238E27FC236}">
                    <a16:creationId xmlns:a16="http://schemas.microsoft.com/office/drawing/2014/main" id="{43C80A90-9E74-486A-A653-97FD3960923C}"/>
                  </a:ext>
                </a:extLst>
              </p:cNvPr>
              <p:cNvSpPr/>
              <p:nvPr/>
            </p:nvSpPr>
            <p:spPr>
              <a:xfrm rot="2661898">
                <a:off x="8417151" y="5122907"/>
                <a:ext cx="211321" cy="114818"/>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5DE4AE2E-AEBC-4B79-A92B-52189F378984}"/>
                  </a:ext>
                </a:extLst>
              </p:cNvPr>
              <p:cNvSpPr/>
              <p:nvPr/>
            </p:nvSpPr>
            <p:spPr>
              <a:xfrm rot="2661898">
                <a:off x="8356888" y="5214002"/>
                <a:ext cx="211321" cy="63783"/>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1AE90C61-6EAC-4CBE-8D49-7F72D35F8680}"/>
              </a:ext>
            </a:extLst>
          </p:cNvPr>
          <p:cNvGrpSpPr/>
          <p:nvPr/>
        </p:nvGrpSpPr>
        <p:grpSpPr>
          <a:xfrm>
            <a:off x="10820376" y="4474573"/>
            <a:ext cx="211321" cy="1725931"/>
            <a:chOff x="7724908" y="4316729"/>
            <a:chExt cx="211321" cy="1725931"/>
          </a:xfrm>
        </p:grpSpPr>
        <p:sp>
          <p:nvSpPr>
            <p:cNvPr id="70" name="Rectangle: Rounded Corners 69">
              <a:extLst>
                <a:ext uri="{FF2B5EF4-FFF2-40B4-BE49-F238E27FC236}">
                  <a16:creationId xmlns:a16="http://schemas.microsoft.com/office/drawing/2014/main" id="{E0E625BB-8D67-4105-9A48-FD8DD62FBDF1}"/>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1" name="Rectangle: Rounded Corners 70">
              <a:extLst>
                <a:ext uri="{FF2B5EF4-FFF2-40B4-BE49-F238E27FC236}">
                  <a16:creationId xmlns:a16="http://schemas.microsoft.com/office/drawing/2014/main" id="{093A8DB8-73DB-453F-932C-80DA40B04209}"/>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C7F43614-D5FB-46E0-8D7D-A53923544BF3}"/>
                </a:ext>
              </a:extLst>
            </p:cNvPr>
            <p:cNvGrpSpPr/>
            <p:nvPr/>
          </p:nvGrpSpPr>
          <p:grpSpPr>
            <a:xfrm>
              <a:off x="7724908" y="5034894"/>
              <a:ext cx="211321" cy="406715"/>
              <a:chOff x="7724908" y="5031104"/>
              <a:chExt cx="211321" cy="360301"/>
            </a:xfrm>
          </p:grpSpPr>
          <p:sp>
            <p:nvSpPr>
              <p:cNvPr id="75" name="Rectangle 74">
                <a:extLst>
                  <a:ext uri="{FF2B5EF4-FFF2-40B4-BE49-F238E27FC236}">
                    <a16:creationId xmlns:a16="http://schemas.microsoft.com/office/drawing/2014/main" id="{1C4B2FE2-CB8F-43A8-A18B-62CBE823B809}"/>
                  </a:ext>
                </a:extLst>
              </p:cNvPr>
              <p:cNvSpPr/>
              <p:nvPr/>
            </p:nvSpPr>
            <p:spPr>
              <a:xfrm>
                <a:off x="7724908" y="5031104"/>
                <a:ext cx="211321" cy="70017"/>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B542FAE4-7281-4E98-B96E-D15F18DFDEFE}"/>
                  </a:ext>
                </a:extLst>
              </p:cNvPr>
              <p:cNvSpPr/>
              <p:nvPr/>
            </p:nvSpPr>
            <p:spPr>
              <a:xfrm>
                <a:off x="7724908" y="5099139"/>
                <a:ext cx="211321" cy="45858"/>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8" name="Rectangle 77">
                <a:extLst>
                  <a:ext uri="{FF2B5EF4-FFF2-40B4-BE49-F238E27FC236}">
                    <a16:creationId xmlns:a16="http://schemas.microsoft.com/office/drawing/2014/main" id="{95BBC881-2EB0-4E0B-9333-85696B56EF21}"/>
                  </a:ext>
                </a:extLst>
              </p:cNvPr>
              <p:cNvSpPr/>
              <p:nvPr/>
            </p:nvSpPr>
            <p:spPr>
              <a:xfrm>
                <a:off x="7724908" y="5139110"/>
                <a:ext cx="211321" cy="118974"/>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sp>
            <p:nvSpPr>
              <p:cNvPr id="79" name="Rectangle 78">
                <a:extLst>
                  <a:ext uri="{FF2B5EF4-FFF2-40B4-BE49-F238E27FC236}">
                    <a16:creationId xmlns:a16="http://schemas.microsoft.com/office/drawing/2014/main" id="{0E5FCD25-B6FF-4263-808C-32EF36B82223}"/>
                  </a:ext>
                </a:extLst>
              </p:cNvPr>
              <p:cNvSpPr/>
              <p:nvPr/>
            </p:nvSpPr>
            <p:spPr>
              <a:xfrm>
                <a:off x="7724908" y="5253867"/>
                <a:ext cx="211321" cy="137538"/>
              </a:xfrm>
              <a:prstGeom prst="rect">
                <a:avLst/>
              </a:prstGeom>
              <a:solidFill>
                <a:srgbClr val="729A1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en-IN" sz="2400" b="1">
                  <a:solidFill>
                    <a:srgbClr val="FFFFFF"/>
                  </a:solidFill>
                  <a:latin typeface="Arial" panose="020B0604020202020204" pitchFamily="34" charset="0"/>
                  <a:cs typeface="Arial" panose="020B0604020202020204" pitchFamily="34" charset="0"/>
                </a:endParaRPr>
              </a:p>
            </p:txBody>
          </p:sp>
        </p:grpSp>
      </p:grpSp>
      <p:grpSp>
        <p:nvGrpSpPr>
          <p:cNvPr id="1035" name="Group 1034">
            <a:extLst>
              <a:ext uri="{FF2B5EF4-FFF2-40B4-BE49-F238E27FC236}">
                <a16:creationId xmlns:a16="http://schemas.microsoft.com/office/drawing/2014/main" id="{0B41ADBE-E1BC-4D11-A658-26F3E0D178BD}"/>
              </a:ext>
            </a:extLst>
          </p:cNvPr>
          <p:cNvGrpSpPr/>
          <p:nvPr/>
        </p:nvGrpSpPr>
        <p:grpSpPr>
          <a:xfrm>
            <a:off x="11175558" y="4428293"/>
            <a:ext cx="732744" cy="1349326"/>
            <a:chOff x="10492206" y="4270449"/>
            <a:chExt cx="732744" cy="1349324"/>
          </a:xfrm>
        </p:grpSpPr>
        <p:sp>
          <p:nvSpPr>
            <p:cNvPr id="185" name="TextBox 184">
              <a:extLst>
                <a:ext uri="{FF2B5EF4-FFF2-40B4-BE49-F238E27FC236}">
                  <a16:creationId xmlns:a16="http://schemas.microsoft.com/office/drawing/2014/main" id="{410B8FCF-3984-4A8F-97E2-8DFA3837EB55}"/>
                </a:ext>
              </a:extLst>
            </p:cNvPr>
            <p:cNvSpPr txBox="1"/>
            <p:nvPr/>
          </p:nvSpPr>
          <p:spPr>
            <a:xfrm>
              <a:off x="10586600" y="4270449"/>
              <a:ext cx="538609" cy="215444"/>
            </a:xfrm>
            <a:prstGeom prst="rect">
              <a:avLst/>
            </a:prstGeom>
            <a:noFill/>
          </p:spPr>
          <p:txBody>
            <a:bodyPr wrap="none" lIns="0" tIns="0" rIns="0" bIns="0" rtlCol="0">
              <a:spAutoFit/>
            </a:bodyPr>
            <a:lstStyle/>
            <a:p>
              <a:pPr algn="ct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Proliferation</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survival</a:t>
              </a:r>
            </a:p>
          </p:txBody>
        </p:sp>
        <p:sp>
          <p:nvSpPr>
            <p:cNvPr id="186" name="TextBox 185">
              <a:extLst>
                <a:ext uri="{FF2B5EF4-FFF2-40B4-BE49-F238E27FC236}">
                  <a16:creationId xmlns:a16="http://schemas.microsoft.com/office/drawing/2014/main" id="{77C4B722-892E-4ACA-A1C2-412728D89D6F}"/>
                </a:ext>
              </a:extLst>
            </p:cNvPr>
            <p:cNvSpPr txBox="1"/>
            <p:nvPr/>
          </p:nvSpPr>
          <p:spPr>
            <a:xfrm>
              <a:off x="10544123" y="5296608"/>
              <a:ext cx="623568" cy="323165"/>
            </a:xfrm>
            <a:prstGeom prst="rect">
              <a:avLst/>
            </a:prstGeom>
            <a:noFill/>
          </p:spPr>
          <p:txBody>
            <a:bodyPr wrap="none" lIns="0" tIns="0" rIns="0" bIns="0" rtlCol="0">
              <a:spAutoFit/>
            </a:bodyPr>
            <a:lstStyle/>
            <a:p>
              <a:pPr algn="ct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CCDC6+</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RET tyrosine</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kinase domain</a:t>
              </a:r>
            </a:p>
          </p:txBody>
        </p:sp>
        <p:grpSp>
          <p:nvGrpSpPr>
            <p:cNvPr id="1032" name="Group 1031">
              <a:extLst>
                <a:ext uri="{FF2B5EF4-FFF2-40B4-BE49-F238E27FC236}">
                  <a16:creationId xmlns:a16="http://schemas.microsoft.com/office/drawing/2014/main" id="{77F6461C-D4A9-4760-9F00-2C28A6267357}"/>
                </a:ext>
              </a:extLst>
            </p:cNvPr>
            <p:cNvGrpSpPr/>
            <p:nvPr/>
          </p:nvGrpSpPr>
          <p:grpSpPr>
            <a:xfrm>
              <a:off x="10492206" y="4632960"/>
              <a:ext cx="732744" cy="513792"/>
              <a:chOff x="10673873" y="4597737"/>
              <a:chExt cx="757812" cy="531370"/>
            </a:xfrm>
          </p:grpSpPr>
          <p:sp>
            <p:nvSpPr>
              <p:cNvPr id="1031" name="Star: 12 Points 1030">
                <a:extLst>
                  <a:ext uri="{FF2B5EF4-FFF2-40B4-BE49-F238E27FC236}">
                    <a16:creationId xmlns:a16="http://schemas.microsoft.com/office/drawing/2014/main" id="{97911C16-892F-4D76-B4AC-9D34A881BE5E}"/>
                  </a:ext>
                </a:extLst>
              </p:cNvPr>
              <p:cNvSpPr/>
              <p:nvPr/>
            </p:nvSpPr>
            <p:spPr>
              <a:xfrm>
                <a:off x="10673873" y="4597737"/>
                <a:ext cx="757812" cy="531370"/>
              </a:xfrm>
              <a:prstGeom prst="star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87" name="TextBox 186">
                <a:extLst>
                  <a:ext uri="{FF2B5EF4-FFF2-40B4-BE49-F238E27FC236}">
                    <a16:creationId xmlns:a16="http://schemas.microsoft.com/office/drawing/2014/main" id="{96E37EF5-61C8-4885-8C1E-8185C01B2210}"/>
                  </a:ext>
                </a:extLst>
              </p:cNvPr>
              <p:cNvSpPr txBox="1"/>
              <p:nvPr/>
            </p:nvSpPr>
            <p:spPr>
              <a:xfrm>
                <a:off x="10763986" y="4767932"/>
                <a:ext cx="588535" cy="190983"/>
              </a:xfrm>
              <a:prstGeom prst="rect">
                <a:avLst/>
              </a:prstGeom>
              <a:solidFill>
                <a:schemeClr val="accent4">
                  <a:lumMod val="20000"/>
                  <a:lumOff val="80000"/>
                </a:schemeClr>
              </a:solidFill>
            </p:spPr>
            <p:txBody>
              <a:bodyPr wrap="none" lIns="0" tIns="0" rIns="0" bIns="0" rtlCol="0" anchor="ctr">
                <a:spAutoFit/>
              </a:bodyPr>
              <a:lstStyle/>
              <a:p>
                <a:pPr algn="ctr" defTabSz="914377">
                  <a:buClr>
                    <a:srgbClr val="000000"/>
                  </a:buClr>
                  <a:defRPr/>
                </a:pPr>
                <a:r>
                  <a:rPr lang="en-US" sz="600" b="1" kern="0">
                    <a:solidFill>
                      <a:srgbClr val="000000"/>
                    </a:solidFill>
                    <a:latin typeface="Arial" panose="020B0604020202020204" pitchFamily="34" charset="0"/>
                    <a:cs typeface="Arial" panose="020B0604020202020204" pitchFamily="34" charset="0"/>
                    <a:sym typeface="Arial"/>
                  </a:rPr>
                  <a:t>MAPK, PI3K,</a:t>
                </a:r>
                <a:br>
                  <a:rPr lang="en-US" sz="600" b="1" kern="0">
                    <a:solidFill>
                      <a:srgbClr val="000000"/>
                    </a:solidFill>
                    <a:latin typeface="Arial" panose="020B0604020202020204" pitchFamily="34" charset="0"/>
                    <a:cs typeface="Arial" panose="020B0604020202020204" pitchFamily="34" charset="0"/>
                    <a:sym typeface="Arial"/>
                  </a:rPr>
                </a:br>
                <a:r>
                  <a:rPr lang="en-US" sz="600" b="1" kern="0">
                    <a:solidFill>
                      <a:srgbClr val="000000"/>
                    </a:solidFill>
                    <a:latin typeface="Arial" panose="020B0604020202020204" pitchFamily="34" charset="0"/>
                    <a:cs typeface="Arial" panose="020B0604020202020204" pitchFamily="34" charset="0"/>
                    <a:sym typeface="Arial"/>
                  </a:rPr>
                  <a:t>PLCy pathways</a:t>
                </a:r>
              </a:p>
            </p:txBody>
          </p:sp>
        </p:grpSp>
        <p:cxnSp>
          <p:nvCxnSpPr>
            <p:cNvPr id="1034" name="Straight Connector 1033">
              <a:extLst>
                <a:ext uri="{FF2B5EF4-FFF2-40B4-BE49-F238E27FC236}">
                  <a16:creationId xmlns:a16="http://schemas.microsoft.com/office/drawing/2014/main" id="{06E08C26-42E8-4A94-B416-4BE991D97C50}"/>
                </a:ext>
              </a:extLst>
            </p:cNvPr>
            <p:cNvCxnSpPr>
              <a:stCxn id="1031" idx="10"/>
              <a:endCxn id="185" idx="2"/>
            </p:cNvCxnSpPr>
            <p:nvPr/>
          </p:nvCxnSpPr>
          <p:spPr>
            <a:xfrm flipH="1" flipV="1">
              <a:off x="10855905" y="4485893"/>
              <a:ext cx="2671"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92" name="Straight Connector 191">
              <a:extLst>
                <a:ext uri="{FF2B5EF4-FFF2-40B4-BE49-F238E27FC236}">
                  <a16:creationId xmlns:a16="http://schemas.microsoft.com/office/drawing/2014/main" id="{D3ADF507-3786-4578-9BCD-8E05961F9229}"/>
                </a:ext>
              </a:extLst>
            </p:cNvPr>
            <p:cNvCxnSpPr>
              <a:cxnSpLocks/>
            </p:cNvCxnSpPr>
            <p:nvPr/>
          </p:nvCxnSpPr>
          <p:spPr>
            <a:xfrm flipH="1" flipV="1">
              <a:off x="10855905" y="5139287"/>
              <a:ext cx="2673"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grpSp>
      <p:sp>
        <p:nvSpPr>
          <p:cNvPr id="1053" name="Arrow: Right 1052">
            <a:extLst>
              <a:ext uri="{FF2B5EF4-FFF2-40B4-BE49-F238E27FC236}">
                <a16:creationId xmlns:a16="http://schemas.microsoft.com/office/drawing/2014/main" id="{3D957885-5085-4C2A-9525-575A2B1DDF77}"/>
              </a:ext>
            </a:extLst>
          </p:cNvPr>
          <p:cNvSpPr/>
          <p:nvPr/>
        </p:nvSpPr>
        <p:spPr>
          <a:xfrm>
            <a:off x="9860523" y="4828172"/>
            <a:ext cx="281754" cy="123681"/>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28" name="Arrow: Right 227">
            <a:extLst>
              <a:ext uri="{FF2B5EF4-FFF2-40B4-BE49-F238E27FC236}">
                <a16:creationId xmlns:a16="http://schemas.microsoft.com/office/drawing/2014/main" id="{EB0EC659-B56E-4A82-A62A-AB4BC5EBDAF1}"/>
              </a:ext>
            </a:extLst>
          </p:cNvPr>
          <p:cNvSpPr/>
          <p:nvPr/>
        </p:nvSpPr>
        <p:spPr>
          <a:xfrm>
            <a:off x="10479039" y="4828172"/>
            <a:ext cx="236186" cy="13606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4" name="Left Brace 1053">
            <a:extLst>
              <a:ext uri="{FF2B5EF4-FFF2-40B4-BE49-F238E27FC236}">
                <a16:creationId xmlns:a16="http://schemas.microsoft.com/office/drawing/2014/main" id="{CD8FC4D6-3934-4CC9-86A2-0038C67D4E48}"/>
              </a:ext>
            </a:extLst>
          </p:cNvPr>
          <p:cNvSpPr/>
          <p:nvPr/>
        </p:nvSpPr>
        <p:spPr>
          <a:xfrm rot="10800000">
            <a:off x="11089718" y="5269535"/>
            <a:ext cx="98691" cy="345475"/>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30" name="TextBox 229">
            <a:extLst>
              <a:ext uri="{FF2B5EF4-FFF2-40B4-BE49-F238E27FC236}">
                <a16:creationId xmlns:a16="http://schemas.microsoft.com/office/drawing/2014/main" id="{769FBC5B-9475-4B55-BE8C-B78FBFDE4821}"/>
              </a:ext>
            </a:extLst>
          </p:cNvPr>
          <p:cNvSpPr txBox="1"/>
          <p:nvPr/>
        </p:nvSpPr>
        <p:spPr>
          <a:xfrm>
            <a:off x="9036019" y="5177438"/>
            <a:ext cx="432812" cy="215444"/>
          </a:xfrm>
          <a:prstGeom prst="rect">
            <a:avLst/>
          </a:prstGeom>
          <a:noFill/>
        </p:spPr>
        <p:txBody>
          <a:bodyPr wrap="none" lIns="0" tIns="0" rIns="0" bIns="0" rtlCol="0">
            <a:spAutoFit/>
          </a:bodyPr>
          <a:lstStyle/>
          <a:p>
            <a:pPr algn="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RET proto</a:t>
            </a:r>
            <a:br>
              <a:rPr lang="en-US" sz="700" b="1" kern="0">
                <a:solidFill>
                  <a:srgbClr val="000000"/>
                </a:solidFill>
                <a:latin typeface="Arial" panose="020B0604020202020204" pitchFamily="34" charset="0"/>
                <a:cs typeface="Arial" panose="020B0604020202020204" pitchFamily="34" charset="0"/>
                <a:sym typeface="Arial"/>
              </a:rPr>
            </a:br>
            <a:r>
              <a:rPr lang="en-US" sz="700" b="1" kern="0">
                <a:solidFill>
                  <a:srgbClr val="000000"/>
                </a:solidFill>
                <a:latin typeface="Arial" panose="020B0604020202020204" pitchFamily="34" charset="0"/>
                <a:cs typeface="Arial" panose="020B0604020202020204" pitchFamily="34" charset="0"/>
                <a:sym typeface="Arial"/>
              </a:rPr>
              <a:t>oncogene</a:t>
            </a:r>
          </a:p>
        </p:txBody>
      </p:sp>
      <p:sp>
        <p:nvSpPr>
          <p:cNvPr id="231" name="TextBox 230">
            <a:extLst>
              <a:ext uri="{FF2B5EF4-FFF2-40B4-BE49-F238E27FC236}">
                <a16:creationId xmlns:a16="http://schemas.microsoft.com/office/drawing/2014/main" id="{A9A3CC21-6834-4287-9A98-A5A58A8A262B}"/>
              </a:ext>
            </a:extLst>
          </p:cNvPr>
          <p:cNvSpPr txBox="1"/>
          <p:nvPr/>
        </p:nvSpPr>
        <p:spPr>
          <a:xfrm>
            <a:off x="9162658" y="5427188"/>
            <a:ext cx="306174" cy="107722"/>
          </a:xfrm>
          <a:prstGeom prst="rect">
            <a:avLst/>
          </a:prstGeom>
          <a:noFill/>
        </p:spPr>
        <p:txBody>
          <a:bodyPr wrap="none" lIns="0" tIns="0" rIns="0" bIns="0" rtlCol="0">
            <a:spAutoFit/>
          </a:bodyPr>
          <a:lstStyle/>
          <a:p>
            <a:pPr algn="r" defTabSz="914377">
              <a:buClr>
                <a:srgbClr val="000000"/>
              </a:buClr>
              <a:defRPr/>
            </a:pPr>
            <a:r>
              <a:rPr lang="en-US" sz="700" b="1" kern="0">
                <a:solidFill>
                  <a:srgbClr val="000000"/>
                </a:solidFill>
                <a:latin typeface="Arial" panose="020B0604020202020204" pitchFamily="34" charset="0"/>
                <a:cs typeface="Arial" panose="020B0604020202020204" pitchFamily="34" charset="0"/>
                <a:sym typeface="Arial"/>
              </a:rPr>
              <a:t>CCDC6</a:t>
            </a:r>
          </a:p>
        </p:txBody>
      </p:sp>
      <p:sp>
        <p:nvSpPr>
          <p:cNvPr id="232" name="TextBox 231">
            <a:extLst>
              <a:ext uri="{FF2B5EF4-FFF2-40B4-BE49-F238E27FC236}">
                <a16:creationId xmlns:a16="http://schemas.microsoft.com/office/drawing/2014/main" id="{1FE57C53-2A9F-45E4-AEA2-6A52F0142635}"/>
              </a:ext>
            </a:extLst>
          </p:cNvPr>
          <p:cNvSpPr txBox="1"/>
          <p:nvPr/>
        </p:nvSpPr>
        <p:spPr>
          <a:xfrm>
            <a:off x="9857386" y="5188308"/>
            <a:ext cx="134652" cy="107722"/>
          </a:xfrm>
          <a:prstGeom prst="rect">
            <a:avLst/>
          </a:prstGeom>
          <a:noFill/>
        </p:spPr>
        <p:txBody>
          <a:bodyPr wrap="none" lIns="0" tIns="0" rIns="0" bIns="0" rtlCol="0">
            <a:spAutoFit/>
          </a:bodyPr>
          <a:lstStyle/>
          <a:p>
            <a:pPr defTabSz="914377">
              <a:buClr>
                <a:srgbClr val="000000"/>
              </a:buClr>
              <a:defRPr/>
            </a:pPr>
            <a:r>
              <a:rPr lang="en-US" sz="700" kern="0">
                <a:solidFill>
                  <a:srgbClr val="000000"/>
                </a:solidFill>
                <a:latin typeface="Arial" panose="020B0604020202020204" pitchFamily="34" charset="0"/>
                <a:cs typeface="Arial" panose="020B0604020202020204" pitchFamily="34" charset="0"/>
                <a:sym typeface="Arial"/>
              </a:rPr>
              <a:t>xxx</a:t>
            </a:r>
          </a:p>
        </p:txBody>
      </p:sp>
      <p:sp>
        <p:nvSpPr>
          <p:cNvPr id="233" name="TextBox 232">
            <a:extLst>
              <a:ext uri="{FF2B5EF4-FFF2-40B4-BE49-F238E27FC236}">
                <a16:creationId xmlns:a16="http://schemas.microsoft.com/office/drawing/2014/main" id="{0EADD3B3-36C2-41CE-9534-F335E1DB1DC8}"/>
              </a:ext>
            </a:extLst>
          </p:cNvPr>
          <p:cNvSpPr txBox="1"/>
          <p:nvPr/>
        </p:nvSpPr>
        <p:spPr>
          <a:xfrm>
            <a:off x="9857055" y="5379560"/>
            <a:ext cx="134652" cy="107722"/>
          </a:xfrm>
          <a:prstGeom prst="rect">
            <a:avLst/>
          </a:prstGeom>
          <a:noFill/>
        </p:spPr>
        <p:txBody>
          <a:bodyPr wrap="none" lIns="0" tIns="0" rIns="0" bIns="0" rtlCol="0">
            <a:spAutoFit/>
          </a:bodyPr>
          <a:lstStyle/>
          <a:p>
            <a:pPr defTabSz="914377">
              <a:buClr>
                <a:srgbClr val="000000"/>
              </a:buClr>
              <a:defRPr/>
            </a:pPr>
            <a:r>
              <a:rPr lang="en-US" sz="700" kern="0">
                <a:solidFill>
                  <a:srgbClr val="000000"/>
                </a:solidFill>
                <a:latin typeface="Arial" panose="020B0604020202020204" pitchFamily="34" charset="0"/>
                <a:cs typeface="Arial" panose="020B0604020202020204" pitchFamily="34" charset="0"/>
                <a:sym typeface="Arial"/>
              </a:rPr>
              <a:t>xxx</a:t>
            </a:r>
          </a:p>
        </p:txBody>
      </p:sp>
      <p:sp>
        <p:nvSpPr>
          <p:cNvPr id="234" name="Left Brace 233">
            <a:extLst>
              <a:ext uri="{FF2B5EF4-FFF2-40B4-BE49-F238E27FC236}">
                <a16:creationId xmlns:a16="http://schemas.microsoft.com/office/drawing/2014/main" id="{12C3BD31-CFFD-4E0C-9154-D79BF6A5E2F3}"/>
              </a:ext>
            </a:extLst>
          </p:cNvPr>
          <p:cNvSpPr/>
          <p:nvPr/>
        </p:nvSpPr>
        <p:spPr>
          <a:xfrm rot="10800000" flipH="1">
            <a:off x="9524730" y="5386725"/>
            <a:ext cx="45719" cy="193904"/>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35" name="Left Brace 234">
            <a:extLst>
              <a:ext uri="{FF2B5EF4-FFF2-40B4-BE49-F238E27FC236}">
                <a16:creationId xmlns:a16="http://schemas.microsoft.com/office/drawing/2014/main" id="{DEEBAC71-28D2-4EB5-AA6B-86809D1CDE96}"/>
              </a:ext>
            </a:extLst>
          </p:cNvPr>
          <p:cNvSpPr/>
          <p:nvPr/>
        </p:nvSpPr>
        <p:spPr>
          <a:xfrm rot="10800000" flipH="1">
            <a:off x="9524077" y="5198391"/>
            <a:ext cx="46371" cy="161259"/>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1055" name="Arc 1054">
            <a:extLst>
              <a:ext uri="{FF2B5EF4-FFF2-40B4-BE49-F238E27FC236}">
                <a16:creationId xmlns:a16="http://schemas.microsoft.com/office/drawing/2014/main" id="{5251D884-EE90-4E7C-8D88-41A5B6A5E1DD}"/>
              </a:ext>
            </a:extLst>
          </p:cNvPr>
          <p:cNvSpPr/>
          <p:nvPr/>
        </p:nvSpPr>
        <p:spPr>
          <a:xfrm>
            <a:off x="10457824" y="5256201"/>
            <a:ext cx="189547" cy="189547"/>
          </a:xfrm>
          <a:prstGeom prst="arc">
            <a:avLst>
              <a:gd name="adj1" fmla="val 16200000"/>
              <a:gd name="adj2" fmla="val 4877314"/>
            </a:avLst>
          </a:prstGeom>
          <a:noFill/>
          <a:ln w="9525">
            <a:solidFill>
              <a:schemeClr val="accent6"/>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41" name="TextBox 240">
            <a:extLst>
              <a:ext uri="{FF2B5EF4-FFF2-40B4-BE49-F238E27FC236}">
                <a16:creationId xmlns:a16="http://schemas.microsoft.com/office/drawing/2014/main" id="{33FDC998-2E2E-4B64-ACD1-36B95C8C3DA9}"/>
              </a:ext>
            </a:extLst>
          </p:cNvPr>
          <p:cNvSpPr txBox="1"/>
          <p:nvPr/>
        </p:nvSpPr>
        <p:spPr>
          <a:xfrm>
            <a:off x="8348299" y="2555733"/>
            <a:ext cx="1339561" cy="107721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Fusion between ALK and EML4</a:t>
            </a:r>
          </a:p>
          <a:p>
            <a:pPr marL="171446" indent="-171446" defTabSz="914377">
              <a:buClr>
                <a:srgbClr val="000000"/>
              </a:buClr>
              <a:buFont typeface="Arial" panose="020B0604020202020204" pitchFamily="34" charset="0"/>
              <a:buChar char="•"/>
              <a:defRPr/>
            </a:pPr>
            <a:r>
              <a:rPr lang="en-US" sz="1000" kern="0">
                <a:solidFill>
                  <a:srgbClr val="000000"/>
                </a:solidFill>
                <a:latin typeface="Arial" panose="020B0604020202020204" pitchFamily="34" charset="0"/>
                <a:cs typeface="Arial" panose="020B0604020202020204" pitchFamily="34" charset="0"/>
                <a:sym typeface="Arial"/>
              </a:rPr>
              <a:t>Constitutive ALK kinase activity</a:t>
            </a:r>
          </a:p>
          <a:p>
            <a:pPr marL="171446" indent="-171446" defTabSz="914377">
              <a:buClr>
                <a:srgbClr val="000000"/>
              </a:buClr>
              <a:buFont typeface="Arial" panose="020B0604020202020204" pitchFamily="34" charset="0"/>
              <a:buChar char="•"/>
              <a:defRPr/>
            </a:pPr>
            <a:r>
              <a:rPr lang="en-US" sz="1000" i="1" kern="0" err="1">
                <a:solidFill>
                  <a:srgbClr val="000000"/>
                </a:solidFill>
                <a:latin typeface="Arial" panose="020B0604020202020204" pitchFamily="34" charset="0"/>
                <a:cs typeface="Arial" panose="020B0604020202020204" pitchFamily="34" charset="0"/>
                <a:sym typeface="Arial"/>
              </a:rPr>
              <a:t>Crizotinib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ceritinib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alectinib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brigatinib</a:t>
            </a:r>
            <a:r>
              <a:rPr lang="en-US" sz="1000" i="1" kern="0">
                <a:solidFill>
                  <a:srgbClr val="000000"/>
                </a:solidFill>
                <a:latin typeface="Arial" panose="020B0604020202020204" pitchFamily="34" charset="0"/>
                <a:cs typeface="Arial" panose="020B0604020202020204" pitchFamily="34" charset="0"/>
                <a:sym typeface="Arial"/>
              </a:rPr>
              <a:t>, </a:t>
            </a:r>
            <a:r>
              <a:rPr lang="en-US" sz="1000" i="1" kern="0" err="1">
                <a:solidFill>
                  <a:srgbClr val="000000"/>
                </a:solidFill>
                <a:latin typeface="Arial" panose="020B0604020202020204" pitchFamily="34" charset="0"/>
                <a:cs typeface="Arial" panose="020B0604020202020204" pitchFamily="34" charset="0"/>
                <a:sym typeface="Arial"/>
              </a:rPr>
              <a:t>lorlatinib</a:t>
            </a:r>
            <a:r>
              <a:rPr lang="en-US" sz="1000" i="1" kern="0">
                <a:solidFill>
                  <a:srgbClr val="000000"/>
                </a:solidFill>
                <a:latin typeface="Arial" panose="020B0604020202020204" pitchFamily="34" charset="0"/>
                <a:cs typeface="Arial" panose="020B0604020202020204" pitchFamily="34" charset="0"/>
                <a:sym typeface="Arial"/>
              </a:rPr>
              <a:t> </a:t>
            </a:r>
          </a:p>
        </p:txBody>
      </p:sp>
      <p:sp>
        <p:nvSpPr>
          <p:cNvPr id="242" name="TextBox 241">
            <a:extLst>
              <a:ext uri="{FF2B5EF4-FFF2-40B4-BE49-F238E27FC236}">
                <a16:creationId xmlns:a16="http://schemas.microsoft.com/office/drawing/2014/main" id="{93B68F1F-9CDE-4B3B-8042-46BAA9B04720}"/>
              </a:ext>
            </a:extLst>
          </p:cNvPr>
          <p:cNvSpPr txBox="1"/>
          <p:nvPr/>
        </p:nvSpPr>
        <p:spPr>
          <a:xfrm>
            <a:off x="8208160" y="1458837"/>
            <a:ext cx="3187945" cy="484748"/>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Activation of MAPK pathway</a:t>
            </a:r>
          </a:p>
          <a:p>
            <a:pPr marL="171446" indent="-171446" defTabSz="914377">
              <a:buClr>
                <a:srgbClr val="000000"/>
              </a:buClr>
              <a:buFont typeface="Arial" panose="020B0604020202020204" pitchFamily="34" charset="0"/>
              <a:buChar char="•"/>
              <a:defRPr/>
            </a:pPr>
            <a:r>
              <a:rPr lang="en-US" sz="1050" kern="0">
                <a:solidFill>
                  <a:srgbClr val="000000"/>
                </a:solidFill>
                <a:latin typeface="Arial" panose="020B0604020202020204" pitchFamily="34" charset="0"/>
                <a:cs typeface="Arial" panose="020B0604020202020204" pitchFamily="34" charset="0"/>
                <a:sym typeface="Arial"/>
              </a:rPr>
              <a:t>Negative prognostic marker</a:t>
            </a:r>
          </a:p>
          <a:p>
            <a:pPr marL="171446" indent="-171446" defTabSz="914377">
              <a:buClr>
                <a:srgbClr val="000000"/>
              </a:buClr>
              <a:buFont typeface="Arial" panose="020B0604020202020204" pitchFamily="34" charset="0"/>
              <a:buChar char="•"/>
              <a:defRPr/>
            </a:pPr>
            <a:r>
              <a:rPr lang="en-US" sz="1050" i="1" kern="0">
                <a:solidFill>
                  <a:srgbClr val="000000"/>
                </a:solidFill>
                <a:latin typeface="Arial" panose="020B0604020202020204" pitchFamily="34" charset="0"/>
                <a:cs typeface="Arial" panose="020B0604020202020204" pitchFamily="34" charset="0"/>
                <a:sym typeface="Arial"/>
              </a:rPr>
              <a:t>KRAS</a:t>
            </a:r>
            <a:r>
              <a:rPr lang="en-US" sz="1050" i="1" kern="0" baseline="30000">
                <a:solidFill>
                  <a:srgbClr val="000000"/>
                </a:solidFill>
                <a:latin typeface="Arial" panose="020B0604020202020204" pitchFamily="34" charset="0"/>
                <a:cs typeface="Arial" panose="020B0604020202020204" pitchFamily="34" charset="0"/>
                <a:sym typeface="Arial"/>
              </a:rPr>
              <a:t>G12C </a:t>
            </a:r>
            <a:r>
              <a:rPr lang="en-US" sz="1050" i="1" kern="0">
                <a:solidFill>
                  <a:srgbClr val="000000"/>
                </a:solidFill>
                <a:latin typeface="Arial" panose="020B0604020202020204" pitchFamily="34" charset="0"/>
                <a:cs typeface="Arial" panose="020B0604020202020204" pitchFamily="34" charset="0"/>
                <a:sym typeface="Arial"/>
              </a:rPr>
              <a:t>– </a:t>
            </a:r>
            <a:r>
              <a:rPr lang="en-US" sz="1050" i="1" kern="0" err="1">
                <a:solidFill>
                  <a:srgbClr val="000000"/>
                </a:solidFill>
                <a:latin typeface="Arial" panose="020B0604020202020204" pitchFamily="34" charset="0"/>
                <a:cs typeface="Arial" panose="020B0604020202020204" pitchFamily="34" charset="0"/>
                <a:sym typeface="Arial"/>
              </a:rPr>
              <a:t>sotorasib</a:t>
            </a:r>
            <a:r>
              <a:rPr lang="en-US" sz="1050" i="1" kern="0">
                <a:solidFill>
                  <a:srgbClr val="000000"/>
                </a:solidFill>
                <a:latin typeface="Arial" panose="020B0604020202020204" pitchFamily="34" charset="0"/>
                <a:cs typeface="Arial" panose="020B0604020202020204" pitchFamily="34" charset="0"/>
                <a:sym typeface="Arial"/>
              </a:rPr>
              <a:t>, </a:t>
            </a:r>
            <a:r>
              <a:rPr lang="en-US" sz="1050" i="1" kern="0" err="1">
                <a:solidFill>
                  <a:srgbClr val="000000"/>
                </a:solidFill>
                <a:latin typeface="Arial" panose="020B0604020202020204" pitchFamily="34" charset="0"/>
                <a:cs typeface="Arial" panose="020B0604020202020204" pitchFamily="34" charset="0"/>
                <a:sym typeface="Arial"/>
              </a:rPr>
              <a:t>adagrasib</a:t>
            </a:r>
            <a:endParaRPr lang="en-US" sz="1050" i="1" kern="0">
              <a:solidFill>
                <a:srgbClr val="000000"/>
              </a:solidFill>
              <a:latin typeface="Arial" panose="020B0604020202020204" pitchFamily="34" charset="0"/>
              <a:cs typeface="Arial" panose="020B0604020202020204" pitchFamily="34" charset="0"/>
              <a:sym typeface="Arial"/>
            </a:endParaRPr>
          </a:p>
        </p:txBody>
      </p:sp>
      <p:sp>
        <p:nvSpPr>
          <p:cNvPr id="1059" name="Freeform: Shape 1058">
            <a:extLst>
              <a:ext uri="{FF2B5EF4-FFF2-40B4-BE49-F238E27FC236}">
                <a16:creationId xmlns:a16="http://schemas.microsoft.com/office/drawing/2014/main" id="{2F92641D-161A-41C9-8335-6BCB778AEB7E}"/>
              </a:ext>
            </a:extLst>
          </p:cNvPr>
          <p:cNvSpPr/>
          <p:nvPr/>
        </p:nvSpPr>
        <p:spPr>
          <a:xfrm>
            <a:off x="7223760" y="1409720"/>
            <a:ext cx="4246880" cy="497840"/>
          </a:xfrm>
          <a:custGeom>
            <a:avLst/>
            <a:gdLst>
              <a:gd name="connsiteX0" fmla="*/ 0 w 4246880"/>
              <a:gd name="connsiteY0" fmla="*/ 426720 h 426720"/>
              <a:gd name="connsiteX1" fmla="*/ 0 w 4246880"/>
              <a:gd name="connsiteY1" fmla="*/ 0 h 426720"/>
              <a:gd name="connsiteX2" fmla="*/ 4246880 w 4246880"/>
              <a:gd name="connsiteY2" fmla="*/ 0 h 426720"/>
            </a:gdLst>
            <a:ahLst/>
            <a:cxnLst>
              <a:cxn ang="0">
                <a:pos x="connsiteX0" y="connsiteY0"/>
              </a:cxn>
              <a:cxn ang="0">
                <a:pos x="connsiteX1" y="connsiteY1"/>
              </a:cxn>
              <a:cxn ang="0">
                <a:pos x="connsiteX2" y="connsiteY2"/>
              </a:cxn>
            </a:cxnLst>
            <a:rect l="l" t="t" r="r" b="b"/>
            <a:pathLst>
              <a:path w="4246880" h="426720">
                <a:moveTo>
                  <a:pt x="0" y="426720"/>
                </a:moveTo>
                <a:lnTo>
                  <a:pt x="0" y="0"/>
                </a:lnTo>
                <a:lnTo>
                  <a:pt x="424688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IN" sz="2400">
              <a:solidFill>
                <a:srgbClr val="FFFFFF"/>
              </a:solidFill>
              <a:latin typeface="Arial" panose="020B0604020202020204" pitchFamily="34" charset="0"/>
              <a:cs typeface="Arial" panose="020B0604020202020204" pitchFamily="34" charset="0"/>
            </a:endParaRPr>
          </a:p>
        </p:txBody>
      </p:sp>
      <p:sp>
        <p:nvSpPr>
          <p:cNvPr id="244" name="TextBox 243">
            <a:extLst>
              <a:ext uri="{FF2B5EF4-FFF2-40B4-BE49-F238E27FC236}">
                <a16:creationId xmlns:a16="http://schemas.microsoft.com/office/drawing/2014/main" id="{C2D66595-96F3-4383-8C4E-987A6F1EA69D}"/>
              </a:ext>
            </a:extLst>
          </p:cNvPr>
          <p:cNvSpPr txBox="1"/>
          <p:nvPr/>
        </p:nvSpPr>
        <p:spPr>
          <a:xfrm>
            <a:off x="4899775" y="3099859"/>
            <a:ext cx="694101" cy="184666"/>
          </a:xfrm>
          <a:prstGeom prst="rect">
            <a:avLst/>
          </a:prstGeom>
          <a:noFill/>
        </p:spPr>
        <p:txBody>
          <a:bodyPr wrap="none" lIns="0" tIns="0" rIns="0" bIns="0" rtlCol="0">
            <a:spAutoFit/>
          </a:bodyPr>
          <a:lstStyle/>
          <a:p>
            <a:pPr defTabSz="914377">
              <a:buClr>
                <a:srgbClr val="000000"/>
              </a:buClr>
              <a:defRPr/>
            </a:pPr>
            <a:r>
              <a:rPr lang="en-US" sz="1200" b="1" kern="0">
                <a:solidFill>
                  <a:srgbClr val="FFFFFF"/>
                </a:solidFill>
                <a:latin typeface="Arial" panose="020B0604020202020204" pitchFamily="34" charset="0"/>
                <a:cs typeface="Arial" panose="020B0604020202020204" pitchFamily="34" charset="0"/>
                <a:sym typeface="Arial"/>
              </a:rPr>
              <a:t>Unknown</a:t>
            </a:r>
          </a:p>
        </p:txBody>
      </p:sp>
      <p:grpSp>
        <p:nvGrpSpPr>
          <p:cNvPr id="1036" name="Group 1035">
            <a:extLst>
              <a:ext uri="{FF2B5EF4-FFF2-40B4-BE49-F238E27FC236}">
                <a16:creationId xmlns:a16="http://schemas.microsoft.com/office/drawing/2014/main" id="{734B810D-6057-426E-AD85-4694FB18975D}"/>
              </a:ext>
            </a:extLst>
          </p:cNvPr>
          <p:cNvGrpSpPr/>
          <p:nvPr/>
        </p:nvGrpSpPr>
        <p:grpSpPr>
          <a:xfrm>
            <a:off x="717832" y="1994247"/>
            <a:ext cx="3473169" cy="1114044"/>
            <a:chOff x="340129" y="2351503"/>
            <a:chExt cx="2411320" cy="838572"/>
          </a:xfrm>
        </p:grpSpPr>
        <p:sp>
          <p:nvSpPr>
            <p:cNvPr id="125" name="TextBox 124">
              <a:extLst>
                <a:ext uri="{FF2B5EF4-FFF2-40B4-BE49-F238E27FC236}">
                  <a16:creationId xmlns:a16="http://schemas.microsoft.com/office/drawing/2014/main" id="{9E1CDE91-1E3E-4F63-A447-4B8CF7D6AA7B}"/>
                </a:ext>
              </a:extLst>
            </p:cNvPr>
            <p:cNvSpPr txBox="1"/>
            <p:nvPr/>
          </p:nvSpPr>
          <p:spPr>
            <a:xfrm>
              <a:off x="616275" y="2351503"/>
              <a:ext cx="1859029" cy="104252"/>
            </a:xfrm>
            <a:prstGeom prst="rect">
              <a:avLst/>
            </a:prstGeom>
            <a:noFill/>
          </p:spPr>
          <p:txBody>
            <a:bodyPr wrap="square" lIns="0" tIns="0" rIns="0" bIns="0" rtlCol="0">
              <a:spAutoFit/>
            </a:bodyPr>
            <a:lstStyle/>
            <a:p>
              <a:pPr algn="ctr" defTabSz="914377">
                <a:buClr>
                  <a:srgbClr val="000000"/>
                </a:buClr>
                <a:defRPr/>
              </a:pPr>
              <a:r>
                <a:rPr lang="en-US" sz="900" b="1" i="1" kern="0">
                  <a:solidFill>
                    <a:srgbClr val="000000"/>
                  </a:solidFill>
                  <a:latin typeface="Arial" panose="020B0604020202020204" pitchFamily="34" charset="0"/>
                  <a:cs typeface="Arial" panose="020B0604020202020204" pitchFamily="34" charset="0"/>
                  <a:sym typeface="Arial"/>
                </a:rPr>
                <a:t>Tyrosine kinase domain of EGFR gene</a:t>
              </a:r>
            </a:p>
          </p:txBody>
        </p:sp>
        <p:grpSp>
          <p:nvGrpSpPr>
            <p:cNvPr id="1030" name="Group 1029">
              <a:extLst>
                <a:ext uri="{FF2B5EF4-FFF2-40B4-BE49-F238E27FC236}">
                  <a16:creationId xmlns:a16="http://schemas.microsoft.com/office/drawing/2014/main" id="{741C6692-0AB8-4C48-AC50-1D8BEEEC72D1}"/>
                </a:ext>
              </a:extLst>
            </p:cNvPr>
            <p:cNvGrpSpPr/>
            <p:nvPr/>
          </p:nvGrpSpPr>
          <p:grpSpPr>
            <a:xfrm>
              <a:off x="340129" y="2531223"/>
              <a:ext cx="2411320" cy="658852"/>
              <a:chOff x="451812" y="2836098"/>
              <a:chExt cx="2310028" cy="584444"/>
            </a:xfrm>
          </p:grpSpPr>
          <p:cxnSp>
            <p:nvCxnSpPr>
              <p:cNvPr id="122" name="Straight Connector 121">
                <a:extLst>
                  <a:ext uri="{FF2B5EF4-FFF2-40B4-BE49-F238E27FC236}">
                    <a16:creationId xmlns:a16="http://schemas.microsoft.com/office/drawing/2014/main" id="{6FD48650-231B-41DE-B2CA-C5EBFB78BE84}"/>
                  </a:ext>
                </a:extLst>
              </p:cNvPr>
              <p:cNvCxnSpPr>
                <a:cxnSpLocks/>
              </p:cNvCxnSpPr>
              <p:nvPr/>
            </p:nvCxnSpPr>
            <p:spPr>
              <a:xfrm>
                <a:off x="451812" y="2906379"/>
                <a:ext cx="23100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1B0BAE36-41A3-4318-900D-988BEABE466D}"/>
                  </a:ext>
                </a:extLst>
              </p:cNvPr>
              <p:cNvSpPr/>
              <p:nvPr/>
            </p:nvSpPr>
            <p:spPr>
              <a:xfrm>
                <a:off x="55051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18</a:t>
                </a:r>
                <a:endParaRPr lang="en-IN" sz="800">
                  <a:solidFill>
                    <a:srgbClr val="000000"/>
                  </a:solidFill>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C153CDDC-1ADD-409D-9FD1-AF4A657C3366}"/>
                  </a:ext>
                </a:extLst>
              </p:cNvPr>
              <p:cNvSpPr/>
              <p:nvPr/>
            </p:nvSpPr>
            <p:spPr>
              <a:xfrm>
                <a:off x="109407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19</a:t>
                </a:r>
                <a:endParaRPr lang="en-IN" sz="800">
                  <a:solidFill>
                    <a:srgbClr val="000000"/>
                  </a:solidFill>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30484086-493F-465D-B3CB-0D05A726E6E0}"/>
                  </a:ext>
                </a:extLst>
              </p:cNvPr>
              <p:cNvSpPr/>
              <p:nvPr/>
            </p:nvSpPr>
            <p:spPr>
              <a:xfrm>
                <a:off x="163763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20</a:t>
                </a:r>
                <a:endParaRPr lang="en-IN" sz="800">
                  <a:solidFill>
                    <a:srgbClr val="000000"/>
                  </a:solidFill>
                  <a:latin typeface="Arial" panose="020B0604020202020204" pitchFamily="34" charset="0"/>
                  <a:cs typeface="Arial" panose="020B0604020202020204" pitchFamily="34" charset="0"/>
                </a:endParaRPr>
              </a:p>
            </p:txBody>
          </p:sp>
          <p:sp>
            <p:nvSpPr>
              <p:cNvPr id="128" name="Rectangle 127">
                <a:extLst>
                  <a:ext uri="{FF2B5EF4-FFF2-40B4-BE49-F238E27FC236}">
                    <a16:creationId xmlns:a16="http://schemas.microsoft.com/office/drawing/2014/main" id="{61829CCD-2238-4800-9851-04A8EEDC021B}"/>
                  </a:ext>
                </a:extLst>
              </p:cNvPr>
              <p:cNvSpPr/>
              <p:nvPr/>
            </p:nvSpPr>
            <p:spPr>
              <a:xfrm>
                <a:off x="218119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800">
                    <a:solidFill>
                      <a:srgbClr val="000000"/>
                    </a:solidFill>
                    <a:latin typeface="Arial" panose="020B0604020202020204" pitchFamily="34" charset="0"/>
                    <a:cs typeface="Arial" panose="020B0604020202020204" pitchFamily="34" charset="0"/>
                  </a:rPr>
                  <a:t>EXON 21</a:t>
                </a:r>
                <a:endParaRPr lang="en-IN" sz="800">
                  <a:solidFill>
                    <a:srgbClr val="000000"/>
                  </a:solidFill>
                  <a:latin typeface="Arial" panose="020B0604020202020204" pitchFamily="34" charset="0"/>
                  <a:cs typeface="Arial" panose="020B0604020202020204" pitchFamily="34" charset="0"/>
                </a:endParaRPr>
              </a:p>
            </p:txBody>
          </p:sp>
          <p:grpSp>
            <p:nvGrpSpPr>
              <p:cNvPr id="1028" name="Group 1027">
                <a:extLst>
                  <a:ext uri="{FF2B5EF4-FFF2-40B4-BE49-F238E27FC236}">
                    <a16:creationId xmlns:a16="http://schemas.microsoft.com/office/drawing/2014/main" id="{ABE04A2A-5172-49DF-A647-313D4B620B4A}"/>
                  </a:ext>
                </a:extLst>
              </p:cNvPr>
              <p:cNvGrpSpPr/>
              <p:nvPr/>
            </p:nvGrpSpPr>
            <p:grpSpPr>
              <a:xfrm>
                <a:off x="695115" y="3017520"/>
                <a:ext cx="214300" cy="262052"/>
                <a:chOff x="706545" y="3017520"/>
                <a:chExt cx="214300" cy="262052"/>
              </a:xfrm>
            </p:grpSpPr>
            <p:cxnSp>
              <p:nvCxnSpPr>
                <p:cNvPr id="1027" name="Straight Connector 1026">
                  <a:extLst>
                    <a:ext uri="{FF2B5EF4-FFF2-40B4-BE49-F238E27FC236}">
                      <a16:creationId xmlns:a16="http://schemas.microsoft.com/office/drawing/2014/main" id="{13A08403-74FE-4BED-B289-048E23A12FFD}"/>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37" name="TextBox 136">
                  <a:extLst>
                    <a:ext uri="{FF2B5EF4-FFF2-40B4-BE49-F238E27FC236}">
                      <a16:creationId xmlns:a16="http://schemas.microsoft.com/office/drawing/2014/main" id="{FE55839B-0B32-46D7-B818-67869674D693}"/>
                    </a:ext>
                  </a:extLst>
                </p:cNvPr>
                <p:cNvSpPr txBox="1"/>
                <p:nvPr/>
              </p:nvSpPr>
              <p:spPr>
                <a:xfrm>
                  <a:off x="706545" y="3197369"/>
                  <a:ext cx="214300"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G719X</a:t>
                  </a:r>
                </a:p>
              </p:txBody>
            </p:sp>
          </p:grpSp>
          <p:grpSp>
            <p:nvGrpSpPr>
              <p:cNvPr id="139" name="Group 138">
                <a:extLst>
                  <a:ext uri="{FF2B5EF4-FFF2-40B4-BE49-F238E27FC236}">
                    <a16:creationId xmlns:a16="http://schemas.microsoft.com/office/drawing/2014/main" id="{3BCB5B30-C62B-4652-AC5C-64E348D39F4F}"/>
                  </a:ext>
                </a:extLst>
              </p:cNvPr>
              <p:cNvGrpSpPr/>
              <p:nvPr/>
            </p:nvGrpSpPr>
            <p:grpSpPr>
              <a:xfrm>
                <a:off x="1116483" y="3017520"/>
                <a:ext cx="437129" cy="262053"/>
                <a:chOff x="595131" y="3017520"/>
                <a:chExt cx="437129" cy="262053"/>
              </a:xfrm>
            </p:grpSpPr>
            <p:cxnSp>
              <p:nvCxnSpPr>
                <p:cNvPr id="140" name="Straight Connector 139">
                  <a:extLst>
                    <a:ext uri="{FF2B5EF4-FFF2-40B4-BE49-F238E27FC236}">
                      <a16:creationId xmlns:a16="http://schemas.microsoft.com/office/drawing/2014/main" id="{4FEB5F9E-EBBB-4B4C-A3FC-AB611D041B68}"/>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1" name="TextBox 140">
                  <a:extLst>
                    <a:ext uri="{FF2B5EF4-FFF2-40B4-BE49-F238E27FC236}">
                      <a16:creationId xmlns:a16="http://schemas.microsoft.com/office/drawing/2014/main" id="{35E90BAD-E90F-4D92-B5E3-3ECB14A36901}"/>
                    </a:ext>
                  </a:extLst>
                </p:cNvPr>
                <p:cNvSpPr txBox="1"/>
                <p:nvPr/>
              </p:nvSpPr>
              <p:spPr>
                <a:xfrm>
                  <a:off x="595131" y="3197369"/>
                  <a:ext cx="437129" cy="82204"/>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Ex 19 deletion</a:t>
                  </a:r>
                </a:p>
              </p:txBody>
            </p:sp>
          </p:grpSp>
          <p:grpSp>
            <p:nvGrpSpPr>
              <p:cNvPr id="142" name="Group 141">
                <a:extLst>
                  <a:ext uri="{FF2B5EF4-FFF2-40B4-BE49-F238E27FC236}">
                    <a16:creationId xmlns:a16="http://schemas.microsoft.com/office/drawing/2014/main" id="{D4F960F0-7BDD-454C-91D9-A41E87B9FBD7}"/>
                  </a:ext>
                </a:extLst>
              </p:cNvPr>
              <p:cNvGrpSpPr/>
              <p:nvPr/>
            </p:nvGrpSpPr>
            <p:grpSpPr>
              <a:xfrm>
                <a:off x="1490257" y="3017520"/>
                <a:ext cx="474444" cy="403022"/>
                <a:chOff x="576475" y="3017520"/>
                <a:chExt cx="474444" cy="403022"/>
              </a:xfrm>
            </p:grpSpPr>
            <p:cxnSp>
              <p:nvCxnSpPr>
                <p:cNvPr id="143" name="Straight Connector 142">
                  <a:extLst>
                    <a:ext uri="{FF2B5EF4-FFF2-40B4-BE49-F238E27FC236}">
                      <a16:creationId xmlns:a16="http://schemas.microsoft.com/office/drawing/2014/main" id="{078ADD40-F5C4-41EA-890F-0C2F479EF260}"/>
                    </a:ext>
                  </a:extLst>
                </p:cNvPr>
                <p:cNvCxnSpPr>
                  <a:cxnSpLocks/>
                </p:cNvCxnSpPr>
                <p:nvPr/>
              </p:nvCxnSpPr>
              <p:spPr>
                <a:xfrm flipV="1">
                  <a:off x="813694" y="3017520"/>
                  <a:ext cx="0" cy="26289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4" name="TextBox 143">
                  <a:extLst>
                    <a:ext uri="{FF2B5EF4-FFF2-40B4-BE49-F238E27FC236}">
                      <a16:creationId xmlns:a16="http://schemas.microsoft.com/office/drawing/2014/main" id="{79DCCD86-2DDB-4443-9CC8-7BCA9D39E14E}"/>
                    </a:ext>
                  </a:extLst>
                </p:cNvPr>
                <p:cNvSpPr txBox="1"/>
                <p:nvPr/>
              </p:nvSpPr>
              <p:spPr>
                <a:xfrm>
                  <a:off x="576475" y="3338339"/>
                  <a:ext cx="474444"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Ex 20 Insertion</a:t>
                  </a:r>
                </a:p>
              </p:txBody>
            </p:sp>
          </p:grpSp>
          <p:grpSp>
            <p:nvGrpSpPr>
              <p:cNvPr id="146" name="Group 145">
                <a:extLst>
                  <a:ext uri="{FF2B5EF4-FFF2-40B4-BE49-F238E27FC236}">
                    <a16:creationId xmlns:a16="http://schemas.microsoft.com/office/drawing/2014/main" id="{121DE818-D31F-4C49-A25D-4308BEFDA287}"/>
                  </a:ext>
                </a:extLst>
              </p:cNvPr>
              <p:cNvGrpSpPr/>
              <p:nvPr/>
            </p:nvGrpSpPr>
            <p:grpSpPr>
              <a:xfrm>
                <a:off x="1918042" y="3017520"/>
                <a:ext cx="213234" cy="262054"/>
                <a:chOff x="707080" y="3017520"/>
                <a:chExt cx="213234" cy="262054"/>
              </a:xfrm>
            </p:grpSpPr>
            <p:cxnSp>
              <p:nvCxnSpPr>
                <p:cNvPr id="147" name="Straight Connector 146">
                  <a:extLst>
                    <a:ext uri="{FF2B5EF4-FFF2-40B4-BE49-F238E27FC236}">
                      <a16:creationId xmlns:a16="http://schemas.microsoft.com/office/drawing/2014/main" id="{6924DA7C-1136-460C-A85C-B39CAAC9C87F}"/>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8" name="TextBox 147">
                  <a:extLst>
                    <a:ext uri="{FF2B5EF4-FFF2-40B4-BE49-F238E27FC236}">
                      <a16:creationId xmlns:a16="http://schemas.microsoft.com/office/drawing/2014/main" id="{6CEA0E5E-38FF-4C3E-B062-A43EE2F2B2BF}"/>
                    </a:ext>
                  </a:extLst>
                </p:cNvPr>
                <p:cNvSpPr txBox="1"/>
                <p:nvPr/>
              </p:nvSpPr>
              <p:spPr>
                <a:xfrm>
                  <a:off x="707080" y="3197371"/>
                  <a:ext cx="213234"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T790M</a:t>
                  </a:r>
                </a:p>
              </p:txBody>
            </p:sp>
          </p:grpSp>
          <p:grpSp>
            <p:nvGrpSpPr>
              <p:cNvPr id="149" name="Group 148">
                <a:extLst>
                  <a:ext uri="{FF2B5EF4-FFF2-40B4-BE49-F238E27FC236}">
                    <a16:creationId xmlns:a16="http://schemas.microsoft.com/office/drawing/2014/main" id="{05F1198F-917D-4275-8015-FFCDA6DB2A99}"/>
                  </a:ext>
                </a:extLst>
              </p:cNvPr>
              <p:cNvGrpSpPr/>
              <p:nvPr/>
            </p:nvGrpSpPr>
            <p:grpSpPr>
              <a:xfrm>
                <a:off x="2311992" y="3017520"/>
                <a:ext cx="202572" cy="262054"/>
                <a:chOff x="712410" y="3017520"/>
                <a:chExt cx="202572" cy="262054"/>
              </a:xfrm>
            </p:grpSpPr>
            <p:cxnSp>
              <p:nvCxnSpPr>
                <p:cNvPr id="150" name="Straight Connector 149">
                  <a:extLst>
                    <a:ext uri="{FF2B5EF4-FFF2-40B4-BE49-F238E27FC236}">
                      <a16:creationId xmlns:a16="http://schemas.microsoft.com/office/drawing/2014/main" id="{68760BD6-5E11-4B62-A495-74AE6B0EE4CA}"/>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51" name="TextBox 150">
                  <a:extLst>
                    <a:ext uri="{FF2B5EF4-FFF2-40B4-BE49-F238E27FC236}">
                      <a16:creationId xmlns:a16="http://schemas.microsoft.com/office/drawing/2014/main" id="{304BAB44-14EA-49E0-BA2C-A351EECD1FB5}"/>
                    </a:ext>
                  </a:extLst>
                </p:cNvPr>
                <p:cNvSpPr txBox="1"/>
                <p:nvPr/>
              </p:nvSpPr>
              <p:spPr>
                <a:xfrm>
                  <a:off x="712410" y="3197371"/>
                  <a:ext cx="202572" cy="82203"/>
                </a:xfrm>
                <a:prstGeom prst="rect">
                  <a:avLst/>
                </a:prstGeom>
                <a:noFill/>
              </p:spPr>
              <p:txBody>
                <a:bodyPr wrap="none" lIns="0" tIns="0" rIns="0" bIns="0" rtlCol="0">
                  <a:spAutoFit/>
                </a:bodyPr>
                <a:lstStyle/>
                <a:p>
                  <a:pPr algn="ctr" defTabSz="914377">
                    <a:buClr>
                      <a:srgbClr val="000000"/>
                    </a:buClr>
                    <a:defRPr/>
                  </a:pPr>
                  <a:r>
                    <a:rPr lang="en-US" sz="800" kern="0">
                      <a:solidFill>
                        <a:srgbClr val="000000"/>
                      </a:solidFill>
                      <a:latin typeface="Arial" panose="020B0604020202020204" pitchFamily="34" charset="0"/>
                      <a:cs typeface="Arial" panose="020B0604020202020204" pitchFamily="34" charset="0"/>
                      <a:sym typeface="Arial"/>
                    </a:rPr>
                    <a:t>L858R</a:t>
                  </a:r>
                </a:p>
              </p:txBody>
            </p:sp>
          </p:grpSp>
        </p:grpSp>
      </p:grpSp>
      <p:grpSp>
        <p:nvGrpSpPr>
          <p:cNvPr id="7" name="Group 6">
            <a:extLst>
              <a:ext uri="{FF2B5EF4-FFF2-40B4-BE49-F238E27FC236}">
                <a16:creationId xmlns:a16="http://schemas.microsoft.com/office/drawing/2014/main" id="{0FDB3DDF-E989-6F96-2867-42CC56CCF808}"/>
              </a:ext>
            </a:extLst>
          </p:cNvPr>
          <p:cNvGrpSpPr/>
          <p:nvPr/>
        </p:nvGrpSpPr>
        <p:grpSpPr>
          <a:xfrm>
            <a:off x="9783572" y="2592436"/>
            <a:ext cx="2031548" cy="773744"/>
            <a:chOff x="9641212" y="2548630"/>
            <a:chExt cx="2031548" cy="773744"/>
          </a:xfrm>
        </p:grpSpPr>
        <p:sp>
          <p:nvSpPr>
            <p:cNvPr id="95" name="TextBox 94">
              <a:extLst>
                <a:ext uri="{FF2B5EF4-FFF2-40B4-BE49-F238E27FC236}">
                  <a16:creationId xmlns:a16="http://schemas.microsoft.com/office/drawing/2014/main" id="{D9F20901-7604-457C-B494-E617D4D55ADD}"/>
                </a:ext>
              </a:extLst>
            </p:cNvPr>
            <p:cNvSpPr txBox="1"/>
            <p:nvPr/>
          </p:nvSpPr>
          <p:spPr>
            <a:xfrm>
              <a:off x="10036277" y="3199263"/>
              <a:ext cx="1401025" cy="123111"/>
            </a:xfrm>
            <a:prstGeom prst="rect">
              <a:avLst/>
            </a:prstGeom>
            <a:noFill/>
          </p:spPr>
          <p:txBody>
            <a:bodyPr wrap="none" lIns="0" tIns="0" rIns="0" bIns="0" rtlCol="0">
              <a:spAutoFit/>
            </a:bodyPr>
            <a:lstStyle/>
            <a:p>
              <a:pPr algn="ctr" defTabSz="914377">
                <a:buClr>
                  <a:srgbClr val="000000"/>
                </a:buClr>
                <a:defRPr/>
              </a:pPr>
              <a:r>
                <a:rPr lang="en-US" sz="800" kern="0">
                  <a:solidFill>
                    <a:srgbClr val="00B050"/>
                  </a:solidFill>
                  <a:latin typeface="Arial" panose="020B0604020202020204" pitchFamily="34" charset="0"/>
                  <a:cs typeface="Arial" panose="020B0604020202020204" pitchFamily="34" charset="0"/>
                  <a:sym typeface="Arial"/>
                </a:rPr>
                <a:t>ALK-EML4 function oncogene</a:t>
              </a:r>
            </a:p>
          </p:txBody>
        </p:sp>
        <p:grpSp>
          <p:nvGrpSpPr>
            <p:cNvPr id="80" name="Group 79">
              <a:extLst>
                <a:ext uri="{FF2B5EF4-FFF2-40B4-BE49-F238E27FC236}">
                  <a16:creationId xmlns:a16="http://schemas.microsoft.com/office/drawing/2014/main" id="{A2127B7A-0872-4851-8CA8-57C1A110EFB6}"/>
                </a:ext>
              </a:extLst>
            </p:cNvPr>
            <p:cNvGrpSpPr/>
            <p:nvPr/>
          </p:nvGrpSpPr>
          <p:grpSpPr>
            <a:xfrm>
              <a:off x="9641212" y="2593211"/>
              <a:ext cx="955920" cy="165735"/>
              <a:chOff x="8267700" y="1834515"/>
              <a:chExt cx="1049655" cy="169545"/>
            </a:xfrm>
          </p:grpSpPr>
          <p:cxnSp>
            <p:nvCxnSpPr>
              <p:cNvPr id="77" name="Straight Connector 76">
                <a:extLst>
                  <a:ext uri="{FF2B5EF4-FFF2-40B4-BE49-F238E27FC236}">
                    <a16:creationId xmlns:a16="http://schemas.microsoft.com/office/drawing/2014/main" id="{F5C8BA18-0954-489C-B72F-0973C7C7A557}"/>
                  </a:ext>
                </a:extLst>
              </p:cNvPr>
              <p:cNvCxnSpPr>
                <a:cxnSpLocks/>
              </p:cNvCxnSpPr>
              <p:nvPr/>
            </p:nvCxnSpPr>
            <p:spPr>
              <a:xfrm>
                <a:off x="8267700" y="1918255"/>
                <a:ext cx="10496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512B657-C768-4FA0-8C90-41C99B45F231}"/>
                  </a:ext>
                </a:extLst>
              </p:cNvPr>
              <p:cNvSpPr/>
              <p:nvPr/>
            </p:nvSpPr>
            <p:spPr>
              <a:xfrm>
                <a:off x="8381047" y="1834515"/>
                <a:ext cx="822960" cy="16954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ALK</a:t>
                </a:r>
                <a:endParaRPr lang="en-IN" sz="700">
                  <a:solidFill>
                    <a:srgbClr val="000000"/>
                  </a:solidFill>
                  <a:latin typeface="Arial" panose="020B0604020202020204" pitchFamily="34" charset="0"/>
                  <a:cs typeface="Arial" panose="020B0604020202020204" pitchFamily="34" charset="0"/>
                </a:endParaRPr>
              </a:p>
            </p:txBody>
          </p:sp>
        </p:grpSp>
        <p:cxnSp>
          <p:nvCxnSpPr>
            <p:cNvPr id="85" name="Straight Connector 84">
              <a:extLst>
                <a:ext uri="{FF2B5EF4-FFF2-40B4-BE49-F238E27FC236}">
                  <a16:creationId xmlns:a16="http://schemas.microsoft.com/office/drawing/2014/main" id="{AF4C1F12-33D6-4D48-9092-918DC2A0765B}"/>
                </a:ext>
              </a:extLst>
            </p:cNvPr>
            <p:cNvCxnSpPr>
              <a:cxnSpLocks/>
            </p:cNvCxnSpPr>
            <p:nvPr/>
          </p:nvCxnSpPr>
          <p:spPr>
            <a:xfrm>
              <a:off x="10716839" y="2675067"/>
              <a:ext cx="95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C83B61B-99DE-41AA-8F0D-0BD85DE0F95F}"/>
                </a:ext>
              </a:extLst>
            </p:cNvPr>
            <p:cNvSpPr>
              <a:spLocks/>
            </p:cNvSpPr>
            <p:nvPr/>
          </p:nvSpPr>
          <p:spPr>
            <a:xfrm>
              <a:off x="10812119" y="2595656"/>
              <a:ext cx="749469"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EML4</a:t>
              </a:r>
              <a:endParaRPr lang="en-IN" sz="700">
                <a:solidFill>
                  <a:srgbClr val="000000"/>
                </a:solidFill>
                <a:latin typeface="Arial" panose="020B0604020202020204" pitchFamily="34" charset="0"/>
                <a:cs typeface="Arial" panose="020B0604020202020204" pitchFamily="34" charset="0"/>
              </a:endParaRPr>
            </a:p>
          </p:txBody>
        </p:sp>
        <p:cxnSp>
          <p:nvCxnSpPr>
            <p:cNvPr id="88" name="Straight Connector 87">
              <a:extLst>
                <a:ext uri="{FF2B5EF4-FFF2-40B4-BE49-F238E27FC236}">
                  <a16:creationId xmlns:a16="http://schemas.microsoft.com/office/drawing/2014/main" id="{3D569ED4-7A54-4328-BBE5-1EA93A61EA34}"/>
                </a:ext>
              </a:extLst>
            </p:cNvPr>
            <p:cNvCxnSpPr>
              <a:cxnSpLocks/>
            </p:cNvCxnSpPr>
            <p:nvPr/>
          </p:nvCxnSpPr>
          <p:spPr>
            <a:xfrm>
              <a:off x="9641213" y="3052062"/>
              <a:ext cx="20315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EDBA20DB-90BE-4F32-9B50-7EF47E32DF88}"/>
                </a:ext>
              </a:extLst>
            </p:cNvPr>
            <p:cNvGrpSpPr/>
            <p:nvPr/>
          </p:nvGrpSpPr>
          <p:grpSpPr>
            <a:xfrm>
              <a:off x="9837470" y="2972651"/>
              <a:ext cx="1639036" cy="165735"/>
              <a:chOff x="8576627" y="2415857"/>
              <a:chExt cx="1799755" cy="165735"/>
            </a:xfrm>
          </p:grpSpPr>
          <p:sp>
            <p:nvSpPr>
              <p:cNvPr id="89" name="Rectangle 88">
                <a:extLst>
                  <a:ext uri="{FF2B5EF4-FFF2-40B4-BE49-F238E27FC236}">
                    <a16:creationId xmlns:a16="http://schemas.microsoft.com/office/drawing/2014/main" id="{DF6156BB-394E-479F-86AE-55C81FA44A75}"/>
                  </a:ext>
                </a:extLst>
              </p:cNvPr>
              <p:cNvSpPr>
                <a:spLocks/>
              </p:cNvSpPr>
              <p:nvPr/>
            </p:nvSpPr>
            <p:spPr>
              <a:xfrm>
                <a:off x="8576627" y="2415857"/>
                <a:ext cx="822960"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EML4</a:t>
                </a:r>
                <a:endParaRPr lang="en-IN" sz="700">
                  <a:solidFill>
                    <a:srgbClr val="000000"/>
                  </a:solidFill>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A2EC5894-439E-4B1D-A546-2986FFB8EFC4}"/>
                  </a:ext>
                </a:extLst>
              </p:cNvPr>
              <p:cNvSpPr>
                <a:spLocks/>
              </p:cNvSpPr>
              <p:nvPr/>
            </p:nvSpPr>
            <p:spPr>
              <a:xfrm>
                <a:off x="9553422" y="2415857"/>
                <a:ext cx="822960" cy="16573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914377">
                  <a:defRPr/>
                </a:pPr>
                <a:r>
                  <a:rPr lang="en-US" sz="700">
                    <a:solidFill>
                      <a:srgbClr val="000000"/>
                    </a:solidFill>
                    <a:latin typeface="Arial" panose="020B0604020202020204" pitchFamily="34" charset="0"/>
                    <a:cs typeface="Arial" panose="020B0604020202020204" pitchFamily="34" charset="0"/>
                  </a:rPr>
                  <a:t>Kinase domain</a:t>
                </a:r>
                <a:endParaRPr lang="en-IN" sz="700">
                  <a:solidFill>
                    <a:srgbClr val="000000"/>
                  </a:solidFill>
                  <a:latin typeface="Arial" panose="020B0604020202020204" pitchFamily="34" charset="0"/>
                  <a:cs typeface="Arial" panose="020B0604020202020204" pitchFamily="34" charset="0"/>
                </a:endParaRPr>
              </a:p>
            </p:txBody>
          </p:sp>
        </p:grpSp>
        <p:cxnSp>
          <p:nvCxnSpPr>
            <p:cNvPr id="94" name="Straight Connector 93">
              <a:extLst>
                <a:ext uri="{FF2B5EF4-FFF2-40B4-BE49-F238E27FC236}">
                  <a16:creationId xmlns:a16="http://schemas.microsoft.com/office/drawing/2014/main" id="{588DA06B-D6C1-4C5D-AA22-16820C60C5AA}"/>
                </a:ext>
              </a:extLst>
            </p:cNvPr>
            <p:cNvCxnSpPr>
              <a:cxnSpLocks/>
            </p:cNvCxnSpPr>
            <p:nvPr/>
          </p:nvCxnSpPr>
          <p:spPr>
            <a:xfrm flipH="1" flipV="1">
              <a:off x="10345576" y="2758837"/>
              <a:ext cx="659941" cy="186300"/>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CE00F5-FE03-472C-AEEF-CE0E10AB1FD6}"/>
                </a:ext>
              </a:extLst>
            </p:cNvPr>
            <p:cNvCxnSpPr>
              <a:cxnSpLocks/>
            </p:cNvCxnSpPr>
            <p:nvPr/>
          </p:nvCxnSpPr>
          <p:spPr>
            <a:xfrm flipV="1">
              <a:off x="10257128" y="2762997"/>
              <a:ext cx="722877" cy="175123"/>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884001D4-1F67-54B2-7D9B-38882CF21DD2}"/>
                </a:ext>
              </a:extLst>
            </p:cNvPr>
            <p:cNvSpPr/>
            <p:nvPr/>
          </p:nvSpPr>
          <p:spPr>
            <a:xfrm rot="10800000" flipH="1">
              <a:off x="9905627"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IN" sz="2400">
                <a:solidFill>
                  <a:srgbClr val="000000"/>
                </a:solidFill>
                <a:latin typeface="Arial" panose="020B060402020202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D40D42E3-9CC5-F117-72E7-65C60BDE4427}"/>
                </a:ext>
              </a:extLst>
            </p:cNvPr>
            <p:cNvSpPr/>
            <p:nvPr/>
          </p:nvSpPr>
          <p:spPr>
            <a:xfrm rot="10800000" flipH="1">
              <a:off x="11418062"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en-IN" sz="2400">
                <a:solidFill>
                  <a:srgbClr val="000000"/>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6D006D86-8F48-B141-8DAA-0851309E2FA9}"/>
              </a:ext>
            </a:extLst>
          </p:cNvPr>
          <p:cNvSpPr txBox="1"/>
          <p:nvPr/>
        </p:nvSpPr>
        <p:spPr>
          <a:xfrm>
            <a:off x="1370643" y="6156663"/>
            <a:ext cx="10577440" cy="69249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defTabSz="914377">
              <a:lnSpc>
                <a:spcPct val="100000"/>
              </a:lnSpc>
              <a:buSzTx/>
              <a:defRPr/>
            </a:pPr>
            <a:r>
              <a:rPr lang="en-US" i="1">
                <a:solidFill>
                  <a:srgbClr val="000000"/>
                </a:solidFill>
                <a:latin typeface="Arial" panose="020B0604020202020204" pitchFamily="34" charset="0"/>
                <a:cs typeface="Arial" panose="020B0604020202020204" pitchFamily="34" charset="0"/>
              </a:rPr>
              <a:t>ALK</a:t>
            </a:r>
            <a:r>
              <a:rPr lang="en-US">
                <a:solidFill>
                  <a:srgbClr val="000000"/>
                </a:solidFill>
                <a:latin typeface="Arial" panose="020B0604020202020204" pitchFamily="34" charset="0"/>
                <a:cs typeface="Arial" panose="020B0604020202020204" pitchFamily="34" charset="0"/>
              </a:rPr>
              <a:t>, anaplastic lymphoma kinase; </a:t>
            </a:r>
            <a:r>
              <a:rPr lang="en-US" i="1">
                <a:solidFill>
                  <a:srgbClr val="000000"/>
                </a:solidFill>
                <a:latin typeface="Arial" panose="020B0604020202020204" pitchFamily="34" charset="0"/>
                <a:cs typeface="Arial" panose="020B0604020202020204" pitchFamily="34" charset="0"/>
              </a:rPr>
              <a:t>BRAF, </a:t>
            </a:r>
            <a:r>
              <a:rPr lang="en-US">
                <a:solidFill>
                  <a:srgbClr val="000000"/>
                </a:solidFill>
                <a:latin typeface="Arial" panose="020B0604020202020204" pitchFamily="34" charset="0"/>
                <a:cs typeface="Arial" panose="020B0604020202020204" pitchFamily="34" charset="0"/>
              </a:rPr>
              <a:t>B-Raf proto-oncogene, serine/threonine kinase; </a:t>
            </a:r>
            <a:r>
              <a:rPr lang="en-US" i="1">
                <a:solidFill>
                  <a:srgbClr val="000000"/>
                </a:solidFill>
                <a:latin typeface="Arial" panose="020B0604020202020204" pitchFamily="34" charset="0"/>
                <a:cs typeface="Arial" panose="020B0604020202020204" pitchFamily="34" charset="0"/>
              </a:rPr>
              <a:t>EGFR</a:t>
            </a:r>
            <a:r>
              <a:rPr lang="en-US">
                <a:solidFill>
                  <a:srgbClr val="000000"/>
                </a:solidFill>
                <a:latin typeface="Arial" panose="020B0604020202020204" pitchFamily="34" charset="0"/>
                <a:cs typeface="Arial" panose="020B0604020202020204" pitchFamily="34" charset="0"/>
              </a:rPr>
              <a:t>, epidermal growth factor receptor; EML4, echinoderm microtubule-associated protein-like 4; </a:t>
            </a:r>
            <a:r>
              <a:rPr lang="en-US" i="1">
                <a:solidFill>
                  <a:srgbClr val="000000"/>
                </a:solidFill>
                <a:latin typeface="Arial" panose="020B0604020202020204" pitchFamily="34" charset="0"/>
                <a:cs typeface="Arial" panose="020B0604020202020204" pitchFamily="34" charset="0"/>
              </a:rPr>
              <a:t>ERBB2</a:t>
            </a:r>
            <a:r>
              <a:rPr lang="en-US">
                <a:solidFill>
                  <a:srgbClr val="000000"/>
                </a:solidFill>
                <a:latin typeface="Arial" panose="020B0604020202020204" pitchFamily="34" charset="0"/>
                <a:cs typeface="Arial" panose="020B0604020202020204" pitchFamily="34" charset="0"/>
              </a:rPr>
              <a:t>, Erb-B2 receptor tyrosine kinase 2; </a:t>
            </a:r>
            <a:r>
              <a:rPr lang="en-US" i="1">
                <a:solidFill>
                  <a:srgbClr val="000000"/>
                </a:solidFill>
                <a:latin typeface="Arial" panose="020B0604020202020204" pitchFamily="34" charset="0"/>
                <a:cs typeface="Arial" panose="020B0604020202020204" pitchFamily="34" charset="0"/>
              </a:rPr>
              <a:t>HER2</a:t>
            </a:r>
            <a:r>
              <a:rPr lang="en-US">
                <a:solidFill>
                  <a:srgbClr val="000000"/>
                </a:solidFill>
                <a:latin typeface="Arial" panose="020B0604020202020204" pitchFamily="34" charset="0"/>
                <a:cs typeface="Arial" panose="020B0604020202020204" pitchFamily="34" charset="0"/>
              </a:rPr>
              <a:t>, human epidermal growth factor receptor 2; </a:t>
            </a:r>
            <a:r>
              <a:rPr lang="en-US" i="1">
                <a:solidFill>
                  <a:srgbClr val="000000"/>
                </a:solidFill>
                <a:latin typeface="Arial" panose="020B0604020202020204" pitchFamily="34" charset="0"/>
                <a:cs typeface="Arial" panose="020B0604020202020204" pitchFamily="34" charset="0"/>
              </a:rPr>
              <a:t>KRAS</a:t>
            </a:r>
            <a:r>
              <a:rPr lang="en-US">
                <a:solidFill>
                  <a:srgbClr val="000000"/>
                </a:solidFill>
                <a:latin typeface="Arial" panose="020B0604020202020204" pitchFamily="34" charset="0"/>
                <a:cs typeface="Arial" panose="020B0604020202020204" pitchFamily="34" charset="0"/>
              </a:rPr>
              <a:t>, KRAS proto-oncogene, GTPase; MAPK, mitogen-activated protein kinase; </a:t>
            </a:r>
            <a:r>
              <a:rPr lang="en-US" i="1">
                <a:solidFill>
                  <a:srgbClr val="000000"/>
                </a:solidFill>
                <a:latin typeface="Arial" panose="020B0604020202020204" pitchFamily="34" charset="0"/>
                <a:cs typeface="Arial" panose="020B0604020202020204" pitchFamily="34" charset="0"/>
              </a:rPr>
              <a:t>METex14</a:t>
            </a:r>
            <a:r>
              <a:rPr lang="en-US">
                <a:solidFill>
                  <a:srgbClr val="000000"/>
                </a:solidFill>
                <a:latin typeface="Arial" panose="020B0604020202020204" pitchFamily="34" charset="0"/>
                <a:cs typeface="Arial" panose="020B0604020202020204" pitchFamily="34" charset="0"/>
              </a:rPr>
              <a:t>, mesenchymal–epithelial transition exon 14; NSCLC, non-small cell lung cancer; </a:t>
            </a:r>
            <a:r>
              <a:rPr lang="en-US" i="1">
                <a:solidFill>
                  <a:srgbClr val="000000"/>
                </a:solidFill>
                <a:latin typeface="Arial" panose="020B0604020202020204" pitchFamily="34" charset="0"/>
                <a:cs typeface="Arial" panose="020B0604020202020204" pitchFamily="34" charset="0"/>
              </a:rPr>
              <a:t>NTRK</a:t>
            </a:r>
            <a:r>
              <a:rPr lang="en-US">
                <a:solidFill>
                  <a:srgbClr val="000000"/>
                </a:solidFill>
                <a:latin typeface="Arial" panose="020B0604020202020204" pitchFamily="34" charset="0"/>
                <a:cs typeface="Arial" panose="020B0604020202020204" pitchFamily="34" charset="0"/>
              </a:rPr>
              <a:t>, neurotrophic tyrosine receptor kinase; PI3K, phosphatidylinositol 3-kinase; PLC, phospholipase c; </a:t>
            </a:r>
            <a:r>
              <a:rPr lang="en-US" i="1">
                <a:solidFill>
                  <a:srgbClr val="000000"/>
                </a:solidFill>
                <a:latin typeface="Arial" panose="020B0604020202020204" pitchFamily="34" charset="0"/>
                <a:cs typeface="Arial" panose="020B0604020202020204" pitchFamily="34" charset="0"/>
              </a:rPr>
              <a:t>RET</a:t>
            </a:r>
            <a:r>
              <a:rPr lang="en-US">
                <a:solidFill>
                  <a:srgbClr val="000000"/>
                </a:solidFill>
                <a:latin typeface="Arial" panose="020B0604020202020204" pitchFamily="34" charset="0"/>
                <a:cs typeface="Arial" panose="020B0604020202020204" pitchFamily="34" charset="0"/>
              </a:rPr>
              <a:t>, rearranged during transfection; </a:t>
            </a:r>
            <a:r>
              <a:rPr lang="en-US" i="1">
                <a:solidFill>
                  <a:srgbClr val="000000"/>
                </a:solidFill>
                <a:latin typeface="Arial" panose="020B0604020202020204" pitchFamily="34" charset="0"/>
                <a:cs typeface="Arial" panose="020B0604020202020204" pitchFamily="34" charset="0"/>
              </a:rPr>
              <a:t>ROS1</a:t>
            </a:r>
            <a:r>
              <a:rPr lang="en-US">
                <a:solidFill>
                  <a:srgbClr val="000000"/>
                </a:solidFill>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rPr>
              <a:t>ROS proto-oncogene 1, receptor tyrosine kinase</a:t>
            </a:r>
            <a:r>
              <a:rPr lang="en-US">
                <a:solidFill>
                  <a:srgbClr val="000000"/>
                </a:solidFill>
                <a:latin typeface="Arial" panose="020B0604020202020204" pitchFamily="34" charset="0"/>
                <a:cs typeface="Arial" panose="020B0604020202020204" pitchFamily="34" charset="0"/>
              </a:rPr>
              <a:t>.</a:t>
            </a:r>
            <a:br>
              <a:rPr lang="en-US">
                <a:solidFill>
                  <a:srgbClr val="000000"/>
                </a:solidFill>
                <a:latin typeface="Arial" panose="020B0604020202020204" pitchFamily="34" charset="0"/>
                <a:cs typeface="Arial" panose="020B0604020202020204" pitchFamily="34" charset="0"/>
              </a:rPr>
            </a:br>
            <a:r>
              <a:rPr lang="en-US">
                <a:solidFill>
                  <a:srgbClr val="000000"/>
                </a:solidFill>
                <a:latin typeface="Arial" panose="020B0604020202020204" pitchFamily="34" charset="0"/>
                <a:cs typeface="Arial" panose="020B0604020202020204" pitchFamily="34" charset="0"/>
              </a:rPr>
              <a:t>Updated from Loh Z, et al. </a:t>
            </a:r>
            <a:r>
              <a:rPr lang="en-US" i="1">
                <a:solidFill>
                  <a:srgbClr val="000000"/>
                </a:solidFill>
                <a:latin typeface="Arial" panose="020B0604020202020204" pitchFamily="34" charset="0"/>
                <a:cs typeface="Arial" panose="020B0604020202020204" pitchFamily="34" charset="0"/>
              </a:rPr>
              <a:t>Intern Med J</a:t>
            </a:r>
            <a:r>
              <a:rPr lang="en-US">
                <a:solidFill>
                  <a:srgbClr val="000000"/>
                </a:solidFill>
                <a:latin typeface="Arial" panose="020B0604020202020204" pitchFamily="34" charset="0"/>
                <a:cs typeface="Arial" panose="020B0604020202020204" pitchFamily="34" charset="0"/>
              </a:rPr>
              <a:t>. 2019;49(12):1541-1545. Gupta R, et al. </a:t>
            </a:r>
            <a:r>
              <a:rPr lang="en-US" i="1">
                <a:solidFill>
                  <a:srgbClr val="000000"/>
                </a:solidFill>
                <a:latin typeface="Arial" panose="020B0604020202020204" pitchFamily="34" charset="0"/>
                <a:cs typeface="Arial" panose="020B0604020202020204" pitchFamily="34" charset="0"/>
              </a:rPr>
              <a:t>Am J Clin Oncol</a:t>
            </a:r>
            <a:r>
              <a:rPr lang="en-US">
                <a:solidFill>
                  <a:srgbClr val="000000"/>
                </a:solidFill>
                <a:latin typeface="Arial" panose="020B0604020202020204" pitchFamily="34" charset="0"/>
                <a:cs typeface="Arial" panose="020B0604020202020204" pitchFamily="34" charset="0"/>
              </a:rPr>
              <a:t>. 2019;42(4):337-344.</a:t>
            </a:r>
          </a:p>
        </p:txBody>
      </p:sp>
      <p:sp>
        <p:nvSpPr>
          <p:cNvPr id="6" name="TextBox 5">
            <a:extLst>
              <a:ext uri="{FF2B5EF4-FFF2-40B4-BE49-F238E27FC236}">
                <a16:creationId xmlns:a16="http://schemas.microsoft.com/office/drawing/2014/main" id="{56E07CCB-FC2A-0150-0549-7D16990EB87B}"/>
              </a:ext>
            </a:extLst>
          </p:cNvPr>
          <p:cNvSpPr txBox="1"/>
          <p:nvPr/>
        </p:nvSpPr>
        <p:spPr>
          <a:xfrm>
            <a:off x="827474" y="4437866"/>
            <a:ext cx="1985851" cy="184666"/>
          </a:xfrm>
          <a:prstGeom prst="rect">
            <a:avLst/>
          </a:prstGeom>
          <a:noFill/>
        </p:spPr>
        <p:txBody>
          <a:bodyPr wrap="square" lIns="0" tIns="0" rIns="0" bIns="0" rtlCol="0">
            <a:spAutoFit/>
          </a:bodyPr>
          <a:lstStyle/>
          <a:p>
            <a:pPr marL="171446" indent="-171446" defTabSz="914377">
              <a:buClr>
                <a:srgbClr val="000000"/>
              </a:buClr>
              <a:buFont typeface="Arial" panose="020B0604020202020204" pitchFamily="34" charset="0"/>
              <a:buChar char="•"/>
              <a:defRPr/>
            </a:pPr>
            <a:r>
              <a:rPr lang="en-US" sz="1200" i="1" kern="0">
                <a:solidFill>
                  <a:srgbClr val="000000"/>
                </a:solidFill>
                <a:latin typeface="Arial" panose="020B0604020202020204" pitchFamily="34" charset="0"/>
                <a:cs typeface="Arial" panose="020B0604020202020204" pitchFamily="34" charset="0"/>
                <a:sym typeface="Arial"/>
              </a:rPr>
              <a:t>Trastuzumab deruxtecan</a:t>
            </a:r>
          </a:p>
        </p:txBody>
      </p:sp>
    </p:spTree>
    <p:extLst>
      <p:ext uri="{BB962C8B-B14F-4D97-AF65-F5344CB8AC3E}">
        <p14:creationId xmlns:p14="http://schemas.microsoft.com/office/powerpoint/2010/main" val="2884329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7BD0-BD8B-4162-5932-CBD92BC11484}"/>
              </a:ext>
            </a:extLst>
          </p:cNvPr>
          <p:cNvSpPr>
            <a:spLocks noGrp="1"/>
          </p:cNvSpPr>
          <p:nvPr>
            <p:ph type="title"/>
          </p:nvPr>
        </p:nvSpPr>
        <p:spPr>
          <a:xfrm>
            <a:off x="838200" y="365126"/>
            <a:ext cx="10515600" cy="910782"/>
          </a:xfrm>
        </p:spPr>
        <p:txBody>
          <a:bodyPr>
            <a:normAutofit/>
          </a:bodyPr>
          <a:lstStyle/>
          <a:p>
            <a:r>
              <a:rPr lang="en-US"/>
              <a:t>ALINA: Long-Term </a:t>
            </a:r>
            <a:r>
              <a:rPr lang="en-US" err="1"/>
              <a:t>HRQoL</a:t>
            </a:r>
            <a:r>
              <a:rPr lang="en-US"/>
              <a:t> Outcomes</a:t>
            </a:r>
          </a:p>
        </p:txBody>
      </p:sp>
      <p:sp>
        <p:nvSpPr>
          <p:cNvPr id="6" name="Content Placeholder 5">
            <a:extLst>
              <a:ext uri="{FF2B5EF4-FFF2-40B4-BE49-F238E27FC236}">
                <a16:creationId xmlns:a16="http://schemas.microsoft.com/office/drawing/2014/main" id="{6917C3E4-8EEA-5786-76A2-F776488F65BD}"/>
              </a:ext>
            </a:extLst>
          </p:cNvPr>
          <p:cNvSpPr>
            <a:spLocks noGrp="1"/>
          </p:cNvSpPr>
          <p:nvPr>
            <p:ph idx="1"/>
          </p:nvPr>
        </p:nvSpPr>
        <p:spPr>
          <a:xfrm>
            <a:off x="838200" y="1397722"/>
            <a:ext cx="10515600" cy="1509590"/>
          </a:xfrm>
        </p:spPr>
        <p:txBody>
          <a:bodyPr>
            <a:normAutofit/>
          </a:bodyPr>
          <a:lstStyle/>
          <a:p>
            <a:r>
              <a:rPr lang="en-US" sz="2000"/>
              <a:t>During active treatment with alectinib, MCS and PCS generally improved through to week 96 and were similar to the general population</a:t>
            </a:r>
          </a:p>
          <a:p>
            <a:r>
              <a:rPr lang="en-US" sz="2000"/>
              <a:t>With chemotherapy, MCS and PCS improved after treatment was completed</a:t>
            </a:r>
          </a:p>
          <a:p>
            <a:r>
              <a:rPr lang="en-US" sz="2000"/>
              <a:t>Similar trends were observed across health domains</a:t>
            </a:r>
          </a:p>
        </p:txBody>
      </p:sp>
      <p:pic>
        <p:nvPicPr>
          <p:cNvPr id="7" name="Picture 6">
            <a:extLst>
              <a:ext uri="{FF2B5EF4-FFF2-40B4-BE49-F238E27FC236}">
                <a16:creationId xmlns:a16="http://schemas.microsoft.com/office/drawing/2014/main" id="{227E1800-8624-E0A3-82D5-F7777A0E276F}"/>
              </a:ext>
            </a:extLst>
          </p:cNvPr>
          <p:cNvPicPr>
            <a:picLocks noChangeAspect="1"/>
          </p:cNvPicPr>
          <p:nvPr/>
        </p:nvPicPr>
        <p:blipFill>
          <a:blip r:embed="rId3"/>
          <a:srcRect t="30922"/>
          <a:stretch/>
        </p:blipFill>
        <p:spPr>
          <a:xfrm>
            <a:off x="838200" y="2939275"/>
            <a:ext cx="10470803" cy="2967516"/>
          </a:xfrm>
          <a:prstGeom prst="rect">
            <a:avLst/>
          </a:prstGeom>
        </p:spPr>
      </p:pic>
      <p:sp>
        <p:nvSpPr>
          <p:cNvPr id="9" name="Footer Placeholder 8">
            <a:extLst>
              <a:ext uri="{FF2B5EF4-FFF2-40B4-BE49-F238E27FC236}">
                <a16:creationId xmlns:a16="http://schemas.microsoft.com/office/drawing/2014/main" id="{9589B706-72E8-2156-1553-C925480055A1}"/>
              </a:ext>
            </a:extLst>
          </p:cNvPr>
          <p:cNvSpPr>
            <a:spLocks noGrp="1"/>
          </p:cNvSpPr>
          <p:nvPr>
            <p:ph type="ftr" sz="quarter" idx="10"/>
          </p:nvPr>
        </p:nvSpPr>
        <p:spPr/>
        <p:txBody>
          <a:bodyPr/>
          <a:lstStyle/>
          <a:p>
            <a:r>
              <a:rPr kumimoji="0" lang="en-US" sz="1000" b="0" i="0" u="none" strike="noStrike" kern="1200" cap="none" spc="0" normalizeH="0" baseline="0" noProof="0" err="1">
                <a:ln>
                  <a:noFill/>
                </a:ln>
                <a:solidFill>
                  <a:srgbClr val="404040"/>
                </a:solidFill>
                <a:effectLst/>
                <a:uLnTx/>
                <a:uFillTx/>
                <a:latin typeface="Arial"/>
                <a:ea typeface="Arial"/>
                <a:cs typeface="Arial"/>
                <a:sym typeface="Arial"/>
              </a:rPr>
              <a:t>HRQoL</a:t>
            </a: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 health-related quality of life; MCS, mental component summary; PCS, physical component summary.</a:t>
            </a:r>
            <a:br>
              <a:rPr kumimoji="0" lang="en-US" sz="1000" b="0" i="0" u="none" strike="noStrike" kern="1200" cap="none" spc="0" normalizeH="0" baseline="0" noProof="0">
                <a:ln>
                  <a:noFill/>
                </a:ln>
                <a:solidFill>
                  <a:srgbClr val="404040"/>
                </a:solidFill>
                <a:effectLst/>
                <a:uLnTx/>
                <a:uFillTx/>
                <a:latin typeface="Arial"/>
                <a:ea typeface="Arial"/>
                <a:cs typeface="Arial"/>
                <a:sym typeface="Arial"/>
              </a:rPr>
            </a:br>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Nishio M, et al. ASCO 2024. Abstract 8006.</a:t>
            </a:r>
            <a:endParaRPr kumimoji="0" lang="en-US" sz="1000" b="0" i="0" u="none" strike="noStrike" kern="1200" cap="none" spc="0" normalizeH="0" baseline="0" noProof="0">
              <a:ln>
                <a:noFill/>
              </a:ln>
              <a:solidFill>
                <a:srgbClr val="3A3A3A"/>
              </a:solidFill>
              <a:effectLst/>
              <a:uLnTx/>
              <a:uFillTx/>
              <a:latin typeface="Arial"/>
              <a:ea typeface="Arial"/>
              <a:cs typeface="Arial"/>
              <a:sym typeface="Arial"/>
            </a:endParaRPr>
          </a:p>
        </p:txBody>
      </p:sp>
    </p:spTree>
    <p:extLst>
      <p:ext uri="{BB962C8B-B14F-4D97-AF65-F5344CB8AC3E}">
        <p14:creationId xmlns:p14="http://schemas.microsoft.com/office/powerpoint/2010/main" val="778017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ctrTitle"/>
          </p:nvPr>
        </p:nvSpPr>
        <p:spPr>
          <a:xfrm>
            <a:off x="1524000" y="1122363"/>
            <a:ext cx="9144000" cy="2387600"/>
          </a:xfrm>
        </p:spPr>
        <p:txBody>
          <a:bodyPr>
            <a:normAutofit/>
          </a:bodyPr>
          <a:lstStyle/>
          <a:p>
            <a:r>
              <a:rPr lang="en-US"/>
              <a:t>Case-Based Learning Lab </a:t>
            </a:r>
          </a:p>
        </p:txBody>
      </p:sp>
    </p:spTree>
    <p:extLst>
      <p:ext uri="{BB962C8B-B14F-4D97-AF65-F5344CB8AC3E}">
        <p14:creationId xmlns:p14="http://schemas.microsoft.com/office/powerpoint/2010/main" val="3072335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Description</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a:bodyPr>
          <a:lstStyle/>
          <a:p>
            <a:r>
              <a:rPr lang="en-US" sz="2400">
                <a:solidFill>
                  <a:srgbClr val="000000"/>
                </a:solidFill>
                <a:effectLst/>
                <a:latin typeface="Arial" panose="020B0604020202020204" pitchFamily="34" charset="0"/>
                <a:ea typeface="Yu Gothic Light" panose="020B0300000000000000" pitchFamily="34" charset="-128"/>
              </a:rPr>
              <a:t>Mr. Anderson, a 55-year-old male, never smoker, presented with a persistent cough</a:t>
            </a:r>
          </a:p>
          <a:p>
            <a:r>
              <a:rPr lang="en-US" sz="2400">
                <a:solidFill>
                  <a:srgbClr val="000000"/>
                </a:solidFill>
                <a:ea typeface="Yu Gothic Light" panose="020B0300000000000000" pitchFamily="34" charset="-128"/>
              </a:rPr>
              <a:t>CXR – 4.5 cm RUL mass</a:t>
            </a:r>
          </a:p>
          <a:p>
            <a:r>
              <a:rPr lang="en-US" sz="2400">
                <a:solidFill>
                  <a:srgbClr val="000000"/>
                </a:solidFill>
                <a:effectLst/>
                <a:latin typeface="Arial" panose="020B0604020202020204" pitchFamily="34" charset="0"/>
                <a:ea typeface="Yu Gothic Light" panose="020B0300000000000000" pitchFamily="34" charset="-128"/>
              </a:rPr>
              <a:t>Chest CT – 4.3 cm RUL mass –</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no mediastinal adenopathy</a:t>
            </a:r>
          </a:p>
          <a:p>
            <a:r>
              <a:rPr lang="en-US" sz="2400">
                <a:solidFill>
                  <a:srgbClr val="000000"/>
                </a:solidFill>
                <a:ea typeface="Yu Gothic Light" panose="020B0300000000000000" pitchFamily="34" charset="-128"/>
              </a:rPr>
              <a:t>PET – Hypermetabolism noted in RUL mass (SUV 15) – no evidence of hypermetabolic adenopathy</a:t>
            </a:r>
            <a:r>
              <a:rPr lang="en-US" sz="2400">
                <a:solidFill>
                  <a:srgbClr val="000000"/>
                </a:solidFill>
                <a:effectLst/>
                <a:latin typeface="Arial" panose="020B0604020202020204" pitchFamily="34" charset="0"/>
                <a:ea typeface="Yu Gothic Light" panose="020B0300000000000000" pitchFamily="34" charset="-128"/>
              </a:rPr>
              <a:t> –</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no distant metastases</a:t>
            </a:r>
          </a:p>
          <a:p>
            <a:endParaRPr lang="en-US" sz="2400"/>
          </a:p>
        </p:txBody>
      </p:sp>
      <p:sp>
        <p:nvSpPr>
          <p:cNvPr id="5" name="Content Placeholder 4">
            <a:extLst>
              <a:ext uri="{FF2B5EF4-FFF2-40B4-BE49-F238E27FC236}">
                <a16:creationId xmlns:a16="http://schemas.microsoft.com/office/drawing/2014/main" id="{7C2BCB8C-88E2-6DF5-3E55-F70295ECAEBA}"/>
              </a:ext>
            </a:extLst>
          </p:cNvPr>
          <p:cNvSpPr>
            <a:spLocks noGrp="1"/>
          </p:cNvSpPr>
          <p:nvPr>
            <p:ph sz="half" idx="2"/>
          </p:nvPr>
        </p:nvSpPr>
        <p:spPr/>
        <p:txBody>
          <a:bodyPr>
            <a:normAutofit/>
          </a:bodyPr>
          <a:lstStyle/>
          <a:p>
            <a:r>
              <a:rPr lang="en-US" sz="2400">
                <a:solidFill>
                  <a:srgbClr val="000000"/>
                </a:solidFill>
                <a:effectLst/>
                <a:latin typeface="Arial" panose="020B0604020202020204" pitchFamily="34" charset="0"/>
                <a:ea typeface="Yu Gothic Light" panose="020B0300000000000000" pitchFamily="34" charset="-128"/>
              </a:rPr>
              <a:t>EBUS – </a:t>
            </a:r>
            <a:r>
              <a:rPr lang="en-US" sz="2400">
                <a:solidFill>
                  <a:srgbClr val="000000"/>
                </a:solidFill>
                <a:ea typeface="Yu Gothic Light" panose="020B0300000000000000" pitchFamily="34" charset="-128"/>
              </a:rPr>
              <a:t>n</a:t>
            </a:r>
            <a:r>
              <a:rPr lang="en-US" sz="2400">
                <a:solidFill>
                  <a:srgbClr val="000000"/>
                </a:solidFill>
                <a:effectLst/>
                <a:latin typeface="Arial" panose="020B0604020202020204" pitchFamily="34" charset="0"/>
                <a:ea typeface="Yu Gothic Light" panose="020B0300000000000000" pitchFamily="34" charset="-128"/>
              </a:rPr>
              <a:t>egative </a:t>
            </a:r>
            <a:r>
              <a:rPr lang="en-US" sz="2400">
                <a:solidFill>
                  <a:srgbClr val="000000"/>
                </a:solidFill>
                <a:ea typeface="Yu Gothic Light" panose="020B0300000000000000" pitchFamily="34" charset="-128"/>
              </a:rPr>
              <a:t>R2, R4 and station 7 FNAs – RUL bx positive for adenocarcinoma</a:t>
            </a:r>
            <a:r>
              <a:rPr lang="en-US" sz="2400">
                <a:solidFill>
                  <a:srgbClr val="000000"/>
                </a:solidFill>
                <a:effectLst/>
                <a:latin typeface="Arial" panose="020B0604020202020204" pitchFamily="34" charset="0"/>
                <a:ea typeface="Yu Gothic Light" panose="020B0300000000000000" pitchFamily="34" charset="-128"/>
              </a:rPr>
              <a:t> </a:t>
            </a:r>
          </a:p>
          <a:p>
            <a:r>
              <a:rPr lang="en-US" sz="2400">
                <a:solidFill>
                  <a:srgbClr val="000000"/>
                </a:solidFill>
                <a:ea typeface="Yu Gothic Light" panose="020B0300000000000000" pitchFamily="34" charset="-128"/>
              </a:rPr>
              <a:t>Brain MRI – negative</a:t>
            </a:r>
          </a:p>
          <a:p>
            <a:r>
              <a:rPr lang="en-US" sz="2400">
                <a:solidFill>
                  <a:srgbClr val="000000"/>
                </a:solidFill>
                <a:effectLst/>
                <a:latin typeface="Arial" panose="020B0604020202020204" pitchFamily="34" charset="0"/>
                <a:ea typeface="Yu Gothic Light" panose="020B0300000000000000" pitchFamily="34" charset="-128"/>
              </a:rPr>
              <a:t>Robotic RUL lobectomy and</a:t>
            </a:r>
            <a:br>
              <a:rPr lang="en-US" sz="2400">
                <a:solidFill>
                  <a:srgbClr val="000000"/>
                </a:solidFill>
                <a:effectLst/>
                <a:latin typeface="Arial" panose="020B0604020202020204" pitchFamily="34" charset="0"/>
                <a:ea typeface="Yu Gothic Light" panose="020B0300000000000000" pitchFamily="34" charset="-128"/>
              </a:rPr>
            </a:br>
            <a:r>
              <a:rPr lang="en-US" sz="2400">
                <a:solidFill>
                  <a:srgbClr val="000000"/>
                </a:solidFill>
                <a:effectLst/>
                <a:latin typeface="Arial" panose="020B0604020202020204" pitchFamily="34" charset="0"/>
                <a:ea typeface="Yu Gothic Light" panose="020B0300000000000000" pitchFamily="34" charset="-128"/>
              </a:rPr>
              <a:t>MLND – T2bN1 adenocarcinoma (1+ N1 node) – Stage IIB</a:t>
            </a:r>
          </a:p>
          <a:p>
            <a:r>
              <a:rPr lang="en-US" sz="2400">
                <a:solidFill>
                  <a:srgbClr val="000000"/>
                </a:solidFill>
                <a:ea typeface="Yu Gothic Light" panose="020B0300000000000000" pitchFamily="34" charset="-128"/>
              </a:rPr>
              <a:t>NGS – EML4-ALK fusion</a:t>
            </a:r>
            <a:endParaRPr lang="en-US" sz="2400">
              <a:solidFill>
                <a:srgbClr val="000000"/>
              </a:solidFill>
              <a:effectLst/>
              <a:latin typeface="Arial" panose="020B0604020202020204" pitchFamily="34" charset="0"/>
              <a:ea typeface="Yu Gothic Light" panose="020B0300000000000000" pitchFamily="34" charset="-128"/>
            </a:endParaRPr>
          </a:p>
        </p:txBody>
      </p:sp>
      <p:sp>
        <p:nvSpPr>
          <p:cNvPr id="4" name="TextBox 3">
            <a:extLst>
              <a:ext uri="{FF2B5EF4-FFF2-40B4-BE49-F238E27FC236}">
                <a16:creationId xmlns:a16="http://schemas.microsoft.com/office/drawing/2014/main" id="{C6EA04DF-0648-2094-ADCB-D02AEFA4B797}"/>
              </a:ext>
            </a:extLst>
          </p:cNvPr>
          <p:cNvSpPr txBox="1"/>
          <p:nvPr/>
        </p:nvSpPr>
        <p:spPr>
          <a:xfrm>
            <a:off x="1360713" y="6130636"/>
            <a:ext cx="9203295" cy="553998"/>
          </a:xfrm>
          <a:prstGeom prst="rect">
            <a:avLst/>
          </a:prstGeom>
          <a:noFill/>
        </p:spPr>
        <p:txBody>
          <a:bodyPr wrap="square" rtlCol="0">
            <a:spAutoFit/>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a:t>
            </a:r>
            <a:r>
              <a:rPr lang="en-GB" sz="1000">
                <a:latin typeface="Arial" panose="020B0604020202020204" pitchFamily="34" charset="0"/>
                <a:cs typeface="Arial" panose="020B0604020202020204" pitchFamily="34" charset="0"/>
              </a:rPr>
              <a:t>CT, computed tomography; CXR, chest x-ray; EBUS, endobronchial ultrasound; EML4, echinoderm microtubule-associated protein-like 4; FNA, fine needle aspiration; MLND, mediastinal lymph node dissection; MRI, magnetic resonance imaging; NGS, next-generation sequencing; PET, positron emission tomography; RUL, right upper lobe; SUV, standardized uptake value.</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784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 </a:t>
            </a:r>
            <a:br>
              <a:rPr lang="en-US"/>
            </a:br>
            <a:r>
              <a:rPr lang="en-US"/>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lstStyle/>
          <a:p>
            <a:pPr marL="0" indent="0">
              <a:buNone/>
            </a:pPr>
            <a:r>
              <a:rPr lang="en-US"/>
              <a:t>What would you recommend?</a:t>
            </a:r>
          </a:p>
          <a:p>
            <a:pPr marL="971550" lvl="1" indent="-514350">
              <a:buFont typeface="+mj-lt"/>
              <a:buAutoNum type="alphaLcParenR"/>
            </a:pPr>
            <a:r>
              <a:rPr lang="en-US"/>
              <a:t>Alectinib</a:t>
            </a:r>
          </a:p>
          <a:p>
            <a:pPr marL="971550" lvl="1" indent="-514350">
              <a:buFont typeface="+mj-lt"/>
              <a:buAutoNum type="alphaLcParenR"/>
            </a:pPr>
            <a:r>
              <a:rPr lang="en-US"/>
              <a:t>Brigatinib</a:t>
            </a:r>
          </a:p>
          <a:p>
            <a:pPr marL="971550" lvl="1" indent="-514350">
              <a:buFont typeface="+mj-lt"/>
              <a:buAutoNum type="alphaLcParenR"/>
            </a:pPr>
            <a:r>
              <a:rPr lang="en-US"/>
              <a:t>Lorlatinib</a:t>
            </a:r>
          </a:p>
          <a:p>
            <a:pPr marL="971550" lvl="1" indent="-514350">
              <a:buFont typeface="+mj-lt"/>
              <a:buAutoNum type="alphaLcParenR"/>
            </a:pPr>
            <a:r>
              <a:rPr lang="en-US"/>
              <a:t>Platinum + pemetrexed for 4 cycles</a:t>
            </a:r>
          </a:p>
          <a:p>
            <a:pPr marL="971550" lvl="1" indent="-514350">
              <a:buFont typeface="+mj-lt"/>
              <a:buAutoNum type="alphaLcParenR"/>
            </a:pPr>
            <a:r>
              <a:rPr lang="en-US"/>
              <a:t>Unsure</a:t>
            </a:r>
          </a:p>
        </p:txBody>
      </p:sp>
    </p:spTree>
    <p:extLst>
      <p:ext uri="{BB962C8B-B14F-4D97-AF65-F5344CB8AC3E}">
        <p14:creationId xmlns:p14="http://schemas.microsoft.com/office/powerpoint/2010/main" val="35025320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Continuation</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a:bodyPr>
          <a:lstStyle/>
          <a:p>
            <a:r>
              <a:rPr lang="en-US"/>
              <a:t>Mr. Anderson starts on adjuvant alectinib 4 weeks after his surgical resection</a:t>
            </a:r>
          </a:p>
          <a:p>
            <a:r>
              <a:rPr lang="en-US"/>
              <a:t>One month later he notes some mild constipation</a:t>
            </a:r>
          </a:p>
          <a:p>
            <a:r>
              <a:rPr lang="en-US"/>
              <a:t>Physical exam identified asymptomatic bradycardia</a:t>
            </a:r>
          </a:p>
          <a:p>
            <a:endParaRPr lang="en-US"/>
          </a:p>
        </p:txBody>
      </p:sp>
      <p:sp>
        <p:nvSpPr>
          <p:cNvPr id="7" name="Content Placeholder 6">
            <a:extLst>
              <a:ext uri="{FF2B5EF4-FFF2-40B4-BE49-F238E27FC236}">
                <a16:creationId xmlns:a16="http://schemas.microsoft.com/office/drawing/2014/main" id="{971D4406-64CA-C76C-59AD-3FB9679D98E1}"/>
              </a:ext>
            </a:extLst>
          </p:cNvPr>
          <p:cNvSpPr>
            <a:spLocks noGrp="1"/>
          </p:cNvSpPr>
          <p:nvPr>
            <p:ph sz="half" idx="2"/>
          </p:nvPr>
        </p:nvSpPr>
        <p:spPr/>
        <p:txBody>
          <a:bodyPr/>
          <a:lstStyle/>
          <a:p>
            <a:r>
              <a:rPr lang="en-US"/>
              <a:t>Routine laboratory studies show grade 1 AST/ALT elevations</a:t>
            </a:r>
          </a:p>
          <a:p>
            <a:r>
              <a:rPr lang="en-US"/>
              <a:t>CBC and other chemistries including bilirubin are normal</a:t>
            </a:r>
          </a:p>
          <a:p>
            <a:endParaRPr lang="en-US"/>
          </a:p>
        </p:txBody>
      </p:sp>
      <p:sp>
        <p:nvSpPr>
          <p:cNvPr id="8" name="Footer Placeholder 7">
            <a:extLst>
              <a:ext uri="{FF2B5EF4-FFF2-40B4-BE49-F238E27FC236}">
                <a16:creationId xmlns:a16="http://schemas.microsoft.com/office/drawing/2014/main" id="{B76B99CE-A16C-EC6F-3FB6-99EC8330D6CD}"/>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404040"/>
                </a:solidFill>
                <a:effectLst/>
                <a:uLnTx/>
                <a:uFillTx/>
                <a:latin typeface="Arial"/>
                <a:ea typeface="Arial"/>
                <a:cs typeface="Arial"/>
                <a:sym typeface="Arial"/>
              </a:rPr>
              <a:t>ALT, alanine transaminase; AST, aspartate transaminase; </a:t>
            </a:r>
            <a:r>
              <a:rPr lang="en-GB" sz="1000">
                <a:latin typeface="Arial" panose="020B0604020202020204" pitchFamily="34" charset="0"/>
                <a:cs typeface="Arial" panose="020B0604020202020204" pitchFamily="34" charset="0"/>
              </a:rPr>
              <a:t>CBC, complete blood count.</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974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 </a:t>
            </a:r>
            <a:br>
              <a:rPr lang="en-US"/>
            </a:br>
            <a:r>
              <a:rPr lang="en-US"/>
              <a:t>Case Study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normAutofit/>
          </a:bodyPr>
          <a:lstStyle/>
          <a:p>
            <a:pPr marL="0" indent="0">
              <a:buNone/>
            </a:pPr>
            <a:r>
              <a:rPr lang="en-US"/>
              <a:t>How would you manage his asymptomatic bradycardia?</a:t>
            </a:r>
          </a:p>
          <a:p>
            <a:pPr marL="971550" lvl="1" indent="-514350">
              <a:buFont typeface="+mj-lt"/>
              <a:buAutoNum type="alphaLcParenR"/>
            </a:pPr>
            <a:r>
              <a:rPr lang="en-US"/>
              <a:t>Continue alectinib with a reduced dose</a:t>
            </a:r>
          </a:p>
          <a:p>
            <a:pPr marL="971550" lvl="1" indent="-514350">
              <a:buFont typeface="+mj-lt"/>
              <a:buAutoNum type="alphaLcParenR"/>
            </a:pPr>
            <a:r>
              <a:rPr lang="en-US"/>
              <a:t>Continue alectinib with the same dose</a:t>
            </a:r>
          </a:p>
          <a:p>
            <a:pPr marL="971550" lvl="1" indent="-514350">
              <a:buFont typeface="+mj-lt"/>
              <a:buAutoNum type="alphaLcParenR"/>
            </a:pPr>
            <a:r>
              <a:rPr lang="en-US"/>
              <a:t>Withhold alectinib until bradycardia is resolved</a:t>
            </a:r>
          </a:p>
          <a:p>
            <a:pPr marL="971550" lvl="1" indent="-514350">
              <a:buFont typeface="+mj-lt"/>
              <a:buAutoNum type="alphaLcParenR"/>
            </a:pPr>
            <a:r>
              <a:rPr lang="en-US"/>
              <a:t>Permanently discontinue alectinib</a:t>
            </a:r>
          </a:p>
          <a:p>
            <a:pPr marL="971550" lvl="1" indent="-514350">
              <a:buFont typeface="+mj-lt"/>
              <a:buAutoNum type="alphaLcParenR"/>
            </a:pPr>
            <a:r>
              <a:rPr lang="en-US"/>
              <a:t>Unsure</a:t>
            </a:r>
          </a:p>
          <a:p>
            <a:pPr marL="457200" lvl="1" indent="0">
              <a:buNone/>
            </a:pPr>
            <a:endParaRPr lang="en-US"/>
          </a:p>
        </p:txBody>
      </p:sp>
    </p:spTree>
    <p:extLst>
      <p:ext uri="{BB962C8B-B14F-4D97-AF65-F5344CB8AC3E}">
        <p14:creationId xmlns:p14="http://schemas.microsoft.com/office/powerpoint/2010/main" val="535564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2387600"/>
          </a:xfrm>
        </p:spPr>
        <p:txBody>
          <a:bodyPr>
            <a:normAutofit/>
          </a:bodyPr>
          <a:lstStyle/>
          <a:p>
            <a:r>
              <a:rPr lang="en-US"/>
              <a:t>Conclusion</a:t>
            </a:r>
          </a:p>
        </p:txBody>
      </p:sp>
    </p:spTree>
    <p:extLst>
      <p:ext uri="{BB962C8B-B14F-4D97-AF65-F5344CB8AC3E}">
        <p14:creationId xmlns:p14="http://schemas.microsoft.com/office/powerpoint/2010/main" val="19339231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sz="half" idx="1"/>
          </p:nvPr>
        </p:nvSpPr>
        <p:spPr>
          <a:xfrm>
            <a:off x="838199" y="1825625"/>
            <a:ext cx="5775251" cy="4228812"/>
          </a:xfrm>
        </p:spPr>
        <p:txBody>
          <a:bodyPr>
            <a:noAutofit/>
          </a:bodyPr>
          <a:lstStyle/>
          <a:p>
            <a:r>
              <a:rPr lang="en-US" sz="2400"/>
              <a:t>Targeted therapies are now standard of care in molecularly defined subsets of early stage, </a:t>
            </a:r>
            <a:r>
              <a:rPr lang="en-US" sz="2400" err="1"/>
              <a:t>resectable</a:t>
            </a:r>
            <a:r>
              <a:rPr lang="en-US" sz="2400"/>
              <a:t> NSCLC</a:t>
            </a:r>
          </a:p>
          <a:p>
            <a:r>
              <a:rPr lang="en-US" sz="2400"/>
              <a:t>Molecular profiling, ideally NGS, should be performed in early-stage NSCLC</a:t>
            </a:r>
          </a:p>
          <a:p>
            <a:r>
              <a:rPr lang="en-US" sz="2400"/>
              <a:t>Adjuvant </a:t>
            </a:r>
            <a:r>
              <a:rPr lang="en-US" sz="2400" err="1"/>
              <a:t>alectinib</a:t>
            </a:r>
            <a:r>
              <a:rPr lang="en-US" sz="2400"/>
              <a:t> improves DFS and CNS DFS in stage IB-IIIA ALK-fusion positive resected NSCLC </a:t>
            </a:r>
          </a:p>
          <a:p>
            <a:pPr lvl="1"/>
            <a:r>
              <a:rPr lang="en-US"/>
              <a:t>DFS is a valid surrogate endpoint for OS in the adjuvant setting of NSCLC</a:t>
            </a:r>
          </a:p>
          <a:p>
            <a:endParaRPr lang="en-US" sz="2400"/>
          </a:p>
          <a:p>
            <a:endParaRPr lang="en-US" sz="2400"/>
          </a:p>
        </p:txBody>
      </p:sp>
      <p:sp>
        <p:nvSpPr>
          <p:cNvPr id="4" name="Content Placeholder 3">
            <a:extLst>
              <a:ext uri="{FF2B5EF4-FFF2-40B4-BE49-F238E27FC236}">
                <a16:creationId xmlns:a16="http://schemas.microsoft.com/office/drawing/2014/main" id="{81705A10-7C21-A650-CC8D-E90A118022F9}"/>
              </a:ext>
            </a:extLst>
          </p:cNvPr>
          <p:cNvSpPr>
            <a:spLocks noGrp="1"/>
          </p:cNvSpPr>
          <p:nvPr>
            <p:ph sz="half" idx="2"/>
          </p:nvPr>
        </p:nvSpPr>
        <p:spPr>
          <a:xfrm>
            <a:off x="7038753" y="1825625"/>
            <a:ext cx="4199862" cy="4228812"/>
          </a:xfrm>
        </p:spPr>
        <p:txBody>
          <a:bodyPr>
            <a:normAutofit/>
          </a:bodyPr>
          <a:lstStyle/>
          <a:p>
            <a:r>
              <a:rPr lang="en-US" sz="2400"/>
              <a:t>Strategies to ensure adherence should be prioritized</a:t>
            </a:r>
          </a:p>
          <a:p>
            <a:r>
              <a:rPr lang="en-US" sz="2400"/>
              <a:t>Side effect profile of </a:t>
            </a:r>
            <a:r>
              <a:rPr lang="en-US" sz="2400" err="1"/>
              <a:t>alectinib</a:t>
            </a:r>
            <a:r>
              <a:rPr lang="en-US" sz="2400"/>
              <a:t> in the post-surgical setting is manageable</a:t>
            </a:r>
          </a:p>
          <a:p>
            <a:endParaRPr lang="en-US" sz="2400"/>
          </a:p>
        </p:txBody>
      </p:sp>
      <p:sp>
        <p:nvSpPr>
          <p:cNvPr id="6" name="Footer Placeholder 5">
            <a:extLst>
              <a:ext uri="{FF2B5EF4-FFF2-40B4-BE49-F238E27FC236}">
                <a16:creationId xmlns:a16="http://schemas.microsoft.com/office/drawing/2014/main" id="{9C778EE9-932F-1874-B067-5BB0321F2DE5}"/>
              </a:ext>
            </a:extLst>
          </p:cNvPr>
          <p:cNvSpPr>
            <a:spLocks noGrp="1"/>
          </p:cNvSpPr>
          <p:nvPr>
            <p:ph type="ftr" sz="quarter" idx="10"/>
          </p:nvPr>
        </p:nvSpPr>
        <p:spPr/>
        <p:txBody>
          <a:bodyPr/>
          <a:lstStyle/>
          <a:p>
            <a:r>
              <a:rPr lang="en-US" sz="1000" b="0" i="0">
                <a:solidFill>
                  <a:srgbClr val="212121"/>
                </a:solidFill>
                <a:effectLst/>
                <a:latin typeface="Arial" panose="020B0604020202020204" pitchFamily="34" charset="0"/>
                <a:cs typeface="Arial" panose="020B0604020202020204" pitchFamily="34" charset="0"/>
              </a:rPr>
              <a:t>ALK, anaplastic lymphoma kinase; </a:t>
            </a:r>
            <a:r>
              <a:rPr lang="en-US" sz="1000">
                <a:latin typeface="Arial" panose="020B0604020202020204" pitchFamily="34" charset="0"/>
                <a:cs typeface="Arial" panose="020B0604020202020204" pitchFamily="34" charset="0"/>
              </a:rPr>
              <a:t>CNS, central nervous system; DFS, disease-free survival; NGS, next-generation sequencing; NSCLC, non-small cell lung cancer; OS, overall survival.</a:t>
            </a:r>
          </a:p>
        </p:txBody>
      </p:sp>
    </p:spTree>
    <p:extLst>
      <p:ext uri="{BB962C8B-B14F-4D97-AF65-F5344CB8AC3E}">
        <p14:creationId xmlns:p14="http://schemas.microsoft.com/office/powerpoint/2010/main" val="3644660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cell&#10;&#10;Description automatically generated">
            <a:extLst>
              <a:ext uri="{FF2B5EF4-FFF2-40B4-BE49-F238E27FC236}">
                <a16:creationId xmlns:a16="http://schemas.microsoft.com/office/drawing/2014/main" id="{311826F8-2754-90A3-F7DA-1D9DA6EA0C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7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bwMode="auto">
          <a:xfrm>
            <a:off x="3054644" y="4096628"/>
            <a:ext cx="0" cy="222077"/>
          </a:xfrm>
          <a:prstGeom prst="straightConnector1">
            <a:avLst/>
          </a:prstGeom>
          <a:noFill/>
          <a:ln w="28575" cap="flat" cmpd="sng" algn="ctr">
            <a:solidFill>
              <a:schemeClr val="tx1">
                <a:lumMod val="60000"/>
                <a:lumOff val="4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a:xfrm>
            <a:off x="838200" y="287020"/>
            <a:ext cx="10515600" cy="941226"/>
          </a:xfrm>
        </p:spPr>
        <p:txBody>
          <a:bodyPr>
            <a:normAutofit fontScale="90000"/>
          </a:bodyPr>
          <a:lstStyle/>
          <a:p>
            <a:r>
              <a:rPr lang="en-GB"/>
              <a:t>EML4-ALK Is the Most Common </a:t>
            </a:r>
            <a:br>
              <a:rPr lang="en-GB"/>
            </a:br>
            <a:r>
              <a:rPr lang="en-GB"/>
              <a:t>ALK-Fusion Protein</a:t>
            </a:r>
          </a:p>
        </p:txBody>
      </p:sp>
      <p:sp>
        <p:nvSpPr>
          <p:cNvPr id="9" name="Rounded Rectangle 8"/>
          <p:cNvSpPr/>
          <p:nvPr/>
        </p:nvSpPr>
        <p:spPr bwMode="auto">
          <a:xfrm>
            <a:off x="1002416" y="1680944"/>
            <a:ext cx="4081000" cy="828886"/>
          </a:xfrm>
          <a:prstGeom prst="roundRect">
            <a:avLst>
              <a:gd name="adj" fmla="val 7791"/>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400" kern="0">
                <a:solidFill>
                  <a:srgbClr val="FFFFFF"/>
                </a:solidFill>
                <a:latin typeface="Arial"/>
                <a:cs typeface="Arial"/>
              </a:rPr>
              <a:t>The most common rearrangement is between </a:t>
            </a:r>
            <a:r>
              <a:rPr lang="en-GB" sz="1400" i="1" kern="0">
                <a:solidFill>
                  <a:srgbClr val="FFFFFF"/>
                </a:solidFill>
                <a:latin typeface="Arial"/>
                <a:cs typeface="Arial"/>
              </a:rPr>
              <a:t>EML4 </a:t>
            </a:r>
            <a:r>
              <a:rPr lang="en-GB" sz="1400" kern="0">
                <a:solidFill>
                  <a:srgbClr val="FFFFFF"/>
                </a:solidFill>
                <a:latin typeface="Arial"/>
                <a:cs typeface="Arial"/>
              </a:rPr>
              <a:t>and </a:t>
            </a:r>
            <a:r>
              <a:rPr lang="en-GB" sz="1400" i="1" kern="0">
                <a:solidFill>
                  <a:srgbClr val="FFFFFF"/>
                </a:solidFill>
                <a:latin typeface="Arial"/>
                <a:cs typeface="Arial"/>
              </a:rPr>
              <a:t>ALK</a:t>
            </a:r>
            <a:r>
              <a:rPr lang="en-GB" sz="1400" kern="0">
                <a:solidFill>
                  <a:srgbClr val="FFFFFF"/>
                </a:solidFill>
                <a:latin typeface="Arial"/>
                <a:cs typeface="Arial"/>
              </a:rPr>
              <a:t>, which produces the </a:t>
            </a:r>
            <a:br>
              <a:rPr lang="en-GB" sz="1400" kern="0">
                <a:solidFill>
                  <a:srgbClr val="FFFFFF"/>
                </a:solidFill>
                <a:latin typeface="Arial"/>
                <a:cs typeface="Arial"/>
              </a:rPr>
            </a:br>
            <a:r>
              <a:rPr lang="en-GB" sz="1400" kern="0">
                <a:solidFill>
                  <a:srgbClr val="FFFFFF"/>
                </a:solidFill>
                <a:latin typeface="Arial"/>
                <a:cs typeface="Arial"/>
              </a:rPr>
              <a:t>EML4-ALK-fusion protein</a:t>
            </a:r>
            <a:r>
              <a:rPr lang="en-GB" sz="1400" kern="0" baseline="30000">
                <a:solidFill>
                  <a:srgbClr val="FFFFFF"/>
                </a:solidFill>
                <a:latin typeface="Arial"/>
                <a:cs typeface="Arial"/>
              </a:rPr>
              <a:t>1,2</a:t>
            </a:r>
            <a:endParaRPr lang="en-GB" sz="1400" i="1" kern="0" baseline="30000">
              <a:solidFill>
                <a:srgbClr val="FFFFFF"/>
              </a:solidFill>
              <a:latin typeface="Arial"/>
              <a:cs typeface="Arial"/>
            </a:endParaRPr>
          </a:p>
        </p:txBody>
      </p:sp>
      <p:sp>
        <p:nvSpPr>
          <p:cNvPr id="10" name="Rounded Rectangle 9"/>
          <p:cNvSpPr/>
          <p:nvPr/>
        </p:nvSpPr>
        <p:spPr bwMode="auto">
          <a:xfrm>
            <a:off x="996838" y="4465400"/>
            <a:ext cx="4110037" cy="1154902"/>
          </a:xfrm>
          <a:prstGeom prst="roundRect">
            <a:avLst>
              <a:gd name="adj" fmla="val 6070"/>
            </a:avLst>
          </a:prstGeom>
          <a:noFill/>
          <a:ln w="28575" cap="flat" cmpd="sng" algn="ctr">
            <a:solidFill>
              <a:schemeClr val="tx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endParaRPr lang="en-GB" sz="1400" kern="0">
              <a:solidFill>
                <a:srgbClr val="FFFFFF"/>
              </a:solidFill>
              <a:latin typeface="Arial"/>
              <a:cs typeface="Arial"/>
            </a:endParaRPr>
          </a:p>
        </p:txBody>
      </p:sp>
      <p:sp>
        <p:nvSpPr>
          <p:cNvPr id="20" name="Rectangle 19"/>
          <p:cNvSpPr/>
          <p:nvPr/>
        </p:nvSpPr>
        <p:spPr bwMode="auto">
          <a:xfrm>
            <a:off x="1576070" y="5252292"/>
            <a:ext cx="3293856" cy="246221"/>
          </a:xfrm>
          <a:prstGeom prst="rect">
            <a:avLst/>
          </a:prstGeom>
          <a:solidFill>
            <a:schemeClr val="accent3"/>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defRPr/>
            </a:pPr>
            <a:r>
              <a:rPr lang="en-GB" sz="1000">
                <a:solidFill>
                  <a:srgbClr val="FFFFFF"/>
                </a:solidFill>
                <a:latin typeface="Arial"/>
                <a:cs typeface="Arial"/>
              </a:rPr>
              <a:t>EML4</a:t>
            </a:r>
          </a:p>
        </p:txBody>
      </p:sp>
      <p:cxnSp>
        <p:nvCxnSpPr>
          <p:cNvPr id="22" name="Straight Arrow Connector 21"/>
          <p:cNvCxnSpPr/>
          <p:nvPr/>
        </p:nvCxnSpPr>
        <p:spPr bwMode="auto">
          <a:xfrm>
            <a:off x="3439698" y="4962371"/>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3241650" y="4769003"/>
            <a:ext cx="396098"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13</a:t>
            </a:r>
          </a:p>
        </p:txBody>
      </p:sp>
      <p:cxnSp>
        <p:nvCxnSpPr>
          <p:cNvPr id="25" name="Straight Arrow Connector 24"/>
          <p:cNvCxnSpPr/>
          <p:nvPr/>
        </p:nvCxnSpPr>
        <p:spPr bwMode="auto">
          <a:xfrm>
            <a:off x="2442873" y="4957156"/>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2277638" y="4769003"/>
            <a:ext cx="325402"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6</a:t>
            </a:r>
          </a:p>
        </p:txBody>
      </p:sp>
      <p:sp>
        <p:nvSpPr>
          <p:cNvPr id="28" name="TextBox 27"/>
          <p:cNvSpPr txBox="1"/>
          <p:nvPr/>
        </p:nvSpPr>
        <p:spPr>
          <a:xfrm>
            <a:off x="3383821" y="4769003"/>
            <a:ext cx="386934"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14</a:t>
            </a:r>
          </a:p>
        </p:txBody>
      </p:sp>
      <p:cxnSp>
        <p:nvCxnSpPr>
          <p:cNvPr id="32" name="Straight Arrow Connector 31"/>
          <p:cNvCxnSpPr/>
          <p:nvPr/>
        </p:nvCxnSpPr>
        <p:spPr bwMode="auto">
          <a:xfrm>
            <a:off x="3742123" y="495886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p:cNvSpPr txBox="1"/>
          <p:nvPr/>
        </p:nvSpPr>
        <p:spPr>
          <a:xfrm>
            <a:off x="3562394"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15</a:t>
            </a:r>
          </a:p>
        </p:txBody>
      </p:sp>
      <p:cxnSp>
        <p:nvCxnSpPr>
          <p:cNvPr id="34" name="Straight Arrow Connector 33"/>
          <p:cNvCxnSpPr/>
          <p:nvPr/>
        </p:nvCxnSpPr>
        <p:spPr bwMode="auto">
          <a:xfrm>
            <a:off x="4444756" y="4961094"/>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4275706" y="4769003"/>
            <a:ext cx="325402"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20</a:t>
            </a:r>
          </a:p>
        </p:txBody>
      </p:sp>
      <p:cxnSp>
        <p:nvCxnSpPr>
          <p:cNvPr id="44" name="Straight Arrow Connector 43"/>
          <p:cNvCxnSpPr/>
          <p:nvPr/>
        </p:nvCxnSpPr>
        <p:spPr bwMode="auto">
          <a:xfrm>
            <a:off x="3584276" y="495922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Arrow Connector 44"/>
          <p:cNvCxnSpPr/>
          <p:nvPr/>
        </p:nvCxnSpPr>
        <p:spPr bwMode="auto">
          <a:xfrm>
            <a:off x="3999718" y="4957156"/>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45"/>
          <p:cNvSpPr txBox="1"/>
          <p:nvPr/>
        </p:nvSpPr>
        <p:spPr>
          <a:xfrm>
            <a:off x="3813641"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17</a:t>
            </a:r>
          </a:p>
        </p:txBody>
      </p:sp>
      <p:cxnSp>
        <p:nvCxnSpPr>
          <p:cNvPr id="47" name="Straight Arrow Connector 46"/>
          <p:cNvCxnSpPr/>
          <p:nvPr/>
        </p:nvCxnSpPr>
        <p:spPr bwMode="auto">
          <a:xfrm>
            <a:off x="4173100" y="4952510"/>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Box 47"/>
          <p:cNvSpPr txBox="1"/>
          <p:nvPr/>
        </p:nvSpPr>
        <p:spPr>
          <a:xfrm>
            <a:off x="3999722"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18</a:t>
            </a:r>
          </a:p>
        </p:txBody>
      </p:sp>
      <p:cxnSp>
        <p:nvCxnSpPr>
          <p:cNvPr id="49" name="Straight Arrow Connector 48"/>
          <p:cNvCxnSpPr/>
          <p:nvPr/>
        </p:nvCxnSpPr>
        <p:spPr bwMode="auto">
          <a:xfrm>
            <a:off x="1862114" y="4962372"/>
            <a:ext cx="0" cy="285789"/>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9"/>
          <p:cNvSpPr txBox="1"/>
          <p:nvPr/>
        </p:nvSpPr>
        <p:spPr>
          <a:xfrm>
            <a:off x="1688735" y="4769003"/>
            <a:ext cx="346761" cy="230832"/>
          </a:xfrm>
          <a:prstGeom prst="rect">
            <a:avLst/>
          </a:prstGeom>
          <a:noFill/>
        </p:spPr>
        <p:txBody>
          <a:bodyPr wrap="square" rtlCol="0">
            <a:spAutoFit/>
          </a:bodyPr>
          <a:lstStyle/>
          <a:p>
            <a:pPr algn="ctr" eaLnBrk="0" fontAlgn="base" hangingPunct="0">
              <a:spcBef>
                <a:spcPct val="50000"/>
              </a:spcBef>
              <a:spcAft>
                <a:spcPct val="0"/>
              </a:spcAft>
              <a:defRPr/>
            </a:pPr>
            <a:r>
              <a:rPr lang="en-GB" sz="900">
                <a:solidFill>
                  <a:srgbClr val="000000"/>
                </a:solidFill>
                <a:latin typeface="Arial"/>
                <a:cs typeface="Arial"/>
              </a:rPr>
              <a:t>2</a:t>
            </a:r>
          </a:p>
        </p:txBody>
      </p:sp>
      <p:sp>
        <p:nvSpPr>
          <p:cNvPr id="51" name="TextBox 50"/>
          <p:cNvSpPr txBox="1"/>
          <p:nvPr/>
        </p:nvSpPr>
        <p:spPr>
          <a:xfrm>
            <a:off x="986947" y="4658798"/>
            <a:ext cx="900113" cy="400110"/>
          </a:xfrm>
          <a:prstGeom prst="rect">
            <a:avLst/>
          </a:prstGeom>
          <a:noFill/>
        </p:spPr>
        <p:txBody>
          <a:bodyPr wrap="square" rtlCol="0">
            <a:spAutoFit/>
          </a:bodyPr>
          <a:lstStyle/>
          <a:p>
            <a:pPr eaLnBrk="0" fontAlgn="base" hangingPunct="0">
              <a:spcBef>
                <a:spcPct val="50000"/>
              </a:spcBef>
              <a:spcAft>
                <a:spcPct val="0"/>
              </a:spcAft>
              <a:defRPr/>
            </a:pPr>
            <a:r>
              <a:rPr lang="en-GB" sz="1000" b="1">
                <a:solidFill>
                  <a:srgbClr val="000000"/>
                </a:solidFill>
                <a:latin typeface="Arial"/>
                <a:cs typeface="Arial"/>
              </a:rPr>
              <a:t>Breakpoint at exon:</a:t>
            </a:r>
          </a:p>
        </p:txBody>
      </p:sp>
      <p:sp>
        <p:nvSpPr>
          <p:cNvPr id="53" name="Rounded Rectangle 52"/>
          <p:cNvSpPr/>
          <p:nvPr/>
        </p:nvSpPr>
        <p:spPr bwMode="auto">
          <a:xfrm>
            <a:off x="1002416" y="3375494"/>
            <a:ext cx="4082400" cy="678683"/>
          </a:xfrm>
          <a:prstGeom prst="roundRect">
            <a:avLst>
              <a:gd name="adj" fmla="val 1467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400" kern="0">
                <a:solidFill>
                  <a:srgbClr val="FFFFFF"/>
                </a:solidFill>
                <a:latin typeface="Arial"/>
                <a:cs typeface="Arial"/>
              </a:rPr>
              <a:t>The breakpoint within </a:t>
            </a:r>
            <a:r>
              <a:rPr lang="en-GB" sz="1400" i="1" kern="0">
                <a:solidFill>
                  <a:srgbClr val="FFFFFF"/>
                </a:solidFill>
                <a:latin typeface="Arial"/>
                <a:cs typeface="Arial"/>
              </a:rPr>
              <a:t>EML4 </a:t>
            </a:r>
            <a:r>
              <a:rPr lang="en-GB" sz="1400" kern="0">
                <a:solidFill>
                  <a:srgbClr val="FFFFFF"/>
                </a:solidFill>
                <a:latin typeface="Arial"/>
                <a:cs typeface="Arial"/>
              </a:rPr>
              <a:t>can differ, thus generating </a:t>
            </a:r>
            <a:r>
              <a:rPr lang="en-GB" sz="1400" b="1" u="sng" kern="0">
                <a:solidFill>
                  <a:srgbClr val="FFFFFF"/>
                </a:solidFill>
                <a:latin typeface="Arial"/>
                <a:cs typeface="Arial"/>
              </a:rPr>
              <a:t>different variants</a:t>
            </a:r>
            <a:r>
              <a:rPr lang="en-GB" sz="1400" b="1" kern="0">
                <a:solidFill>
                  <a:srgbClr val="FFFFFF"/>
                </a:solidFill>
                <a:latin typeface="Arial"/>
                <a:cs typeface="Arial"/>
              </a:rPr>
              <a:t> </a:t>
            </a:r>
            <a:r>
              <a:rPr lang="en-GB" sz="1400" kern="0">
                <a:solidFill>
                  <a:srgbClr val="FFFFFF"/>
                </a:solidFill>
                <a:latin typeface="Arial"/>
                <a:cs typeface="Arial"/>
              </a:rPr>
              <a:t>of the </a:t>
            </a:r>
            <a:br>
              <a:rPr lang="en-GB" sz="1400" kern="0">
                <a:solidFill>
                  <a:srgbClr val="FFFFFF"/>
                </a:solidFill>
                <a:latin typeface="Arial"/>
                <a:cs typeface="Arial"/>
              </a:rPr>
            </a:br>
            <a:r>
              <a:rPr lang="en-GB" sz="1400" kern="0">
                <a:solidFill>
                  <a:srgbClr val="FFFFFF"/>
                </a:solidFill>
                <a:latin typeface="Arial"/>
                <a:cs typeface="Arial"/>
              </a:rPr>
              <a:t>fusion protein</a:t>
            </a:r>
            <a:r>
              <a:rPr lang="en-GB" sz="1400" kern="0" baseline="30000">
                <a:solidFill>
                  <a:srgbClr val="FFFFFF"/>
                </a:solidFill>
                <a:latin typeface="Arial"/>
                <a:cs typeface="Arial"/>
              </a:rPr>
              <a:t>1,2</a:t>
            </a:r>
          </a:p>
        </p:txBody>
      </p:sp>
      <p:sp>
        <p:nvSpPr>
          <p:cNvPr id="54" name="Rounded Rectangle 53"/>
          <p:cNvSpPr/>
          <p:nvPr/>
        </p:nvSpPr>
        <p:spPr bwMode="auto">
          <a:xfrm>
            <a:off x="1661468" y="4325347"/>
            <a:ext cx="2786356" cy="25923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200" b="1" kern="0">
                <a:solidFill>
                  <a:srgbClr val="FFFFFF"/>
                </a:solidFill>
                <a:latin typeface="Arial"/>
                <a:cs typeface="Arial"/>
              </a:rPr>
              <a:t>Breakpoints within EML4</a:t>
            </a:r>
            <a:r>
              <a:rPr lang="en-GB" sz="1200" b="1" kern="0" baseline="30000">
                <a:solidFill>
                  <a:srgbClr val="FFFFFF"/>
                </a:solidFill>
                <a:latin typeface="Arial"/>
                <a:cs typeface="Arial"/>
              </a:rPr>
              <a:t>1,2</a:t>
            </a:r>
          </a:p>
        </p:txBody>
      </p:sp>
      <p:sp>
        <p:nvSpPr>
          <p:cNvPr id="75" name="Rounded Rectangle 74"/>
          <p:cNvSpPr/>
          <p:nvPr/>
        </p:nvSpPr>
        <p:spPr bwMode="auto">
          <a:xfrm>
            <a:off x="1002416" y="2687987"/>
            <a:ext cx="4081000" cy="504000"/>
          </a:xfrm>
          <a:prstGeom prst="roundRect">
            <a:avLst>
              <a:gd name="adj" fmla="val 20447"/>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400" kern="0">
                <a:solidFill>
                  <a:srgbClr val="FFFFFF"/>
                </a:solidFill>
                <a:latin typeface="Arial"/>
                <a:cs typeface="Arial"/>
              </a:rPr>
              <a:t>The breakpoint within </a:t>
            </a:r>
            <a:r>
              <a:rPr lang="en-GB" sz="1400" i="1" kern="0">
                <a:solidFill>
                  <a:srgbClr val="FFFFFF"/>
                </a:solidFill>
                <a:latin typeface="Arial"/>
                <a:cs typeface="Arial"/>
              </a:rPr>
              <a:t>ALK</a:t>
            </a:r>
            <a:r>
              <a:rPr lang="en-GB" sz="1400" kern="0">
                <a:solidFill>
                  <a:srgbClr val="FFFFFF"/>
                </a:solidFill>
                <a:latin typeface="Arial"/>
                <a:cs typeface="Arial"/>
              </a:rPr>
              <a:t> occurs at </a:t>
            </a:r>
            <a:br>
              <a:rPr lang="en-GB" sz="1400" kern="0">
                <a:solidFill>
                  <a:srgbClr val="FFFFFF"/>
                </a:solidFill>
                <a:latin typeface="Arial"/>
                <a:cs typeface="Arial"/>
              </a:rPr>
            </a:br>
            <a:r>
              <a:rPr lang="en-GB" sz="1400" b="1" u="sng" kern="0">
                <a:solidFill>
                  <a:srgbClr val="FFFFFF"/>
                </a:solidFill>
                <a:latin typeface="Arial"/>
                <a:cs typeface="Arial Bold" panose="020B0704020202020204" pitchFamily="34" charset="0"/>
              </a:rPr>
              <a:t>exon 20</a:t>
            </a:r>
            <a:r>
              <a:rPr lang="en-GB" sz="1400" b="1" kern="0">
                <a:solidFill>
                  <a:srgbClr val="FFFFFF"/>
                </a:solidFill>
                <a:latin typeface="Arial Bold" panose="020B0704020202020204" pitchFamily="34" charset="0"/>
                <a:cs typeface="Arial Bold" panose="020B0704020202020204" pitchFamily="34" charset="0"/>
              </a:rPr>
              <a:t> </a:t>
            </a:r>
            <a:r>
              <a:rPr lang="en-GB" sz="1400" kern="0">
                <a:solidFill>
                  <a:srgbClr val="FFFFFF"/>
                </a:solidFill>
                <a:latin typeface="Arial"/>
                <a:cs typeface="Arial"/>
              </a:rPr>
              <a:t>(A20)</a:t>
            </a:r>
            <a:r>
              <a:rPr lang="en-GB" sz="1400" kern="0" baseline="30000">
                <a:solidFill>
                  <a:srgbClr val="FFFFFF"/>
                </a:solidFill>
                <a:latin typeface="Arial"/>
                <a:cs typeface="Arial"/>
              </a:rPr>
              <a:t>1,2</a:t>
            </a:r>
            <a:endParaRPr lang="en-GB" sz="1400" b="1" u="sng" baseline="30000">
              <a:solidFill>
                <a:srgbClr val="000000"/>
              </a:solidFill>
              <a:latin typeface="Imago" pitchFamily="2" charset="0"/>
              <a:cs typeface="Arial"/>
            </a:endParaRPr>
          </a:p>
        </p:txBody>
      </p:sp>
      <p:cxnSp>
        <p:nvCxnSpPr>
          <p:cNvPr id="55" name="Straight Arrow Connector 54"/>
          <p:cNvCxnSpPr/>
          <p:nvPr/>
        </p:nvCxnSpPr>
        <p:spPr bwMode="auto">
          <a:xfrm>
            <a:off x="5106875" y="2944857"/>
            <a:ext cx="1696696" cy="0"/>
          </a:xfrm>
          <a:prstGeom prst="straightConnector1">
            <a:avLst/>
          </a:prstGeom>
          <a:noFill/>
          <a:ln w="28575" cap="flat" cmpd="sng" algn="ctr">
            <a:solidFill>
              <a:schemeClr val="tx1">
                <a:lumMod val="60000"/>
                <a:lumOff val="40000"/>
              </a:schemeClr>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 name="Group 2"/>
          <p:cNvGrpSpPr/>
          <p:nvPr/>
        </p:nvGrpSpPr>
        <p:grpSpPr>
          <a:xfrm>
            <a:off x="6922154" y="1340716"/>
            <a:ext cx="3848747" cy="4608564"/>
            <a:chOff x="4838052" y="1459619"/>
            <a:chExt cx="3848747" cy="4608564"/>
          </a:xfrm>
        </p:grpSpPr>
        <p:sp>
          <p:nvSpPr>
            <p:cNvPr id="59" name="Rounded Rectangle 58"/>
            <p:cNvSpPr/>
            <p:nvPr/>
          </p:nvSpPr>
          <p:spPr bwMode="auto">
            <a:xfrm>
              <a:off x="4838052" y="1675618"/>
              <a:ext cx="3837636" cy="4392565"/>
            </a:xfrm>
            <a:prstGeom prst="roundRect">
              <a:avLst>
                <a:gd name="adj" fmla="val 2275"/>
              </a:avLst>
            </a:prstGeom>
            <a:noFill/>
            <a:ln w="28575" cap="flat" cmpd="sng" algn="ctr">
              <a:solidFill>
                <a:schemeClr val="tx1">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endParaRPr lang="en-GB" sz="1400" b="1" u="sng">
                <a:solidFill>
                  <a:srgbClr val="000000"/>
                </a:solidFill>
                <a:latin typeface="Imago" pitchFamily="2" charset="0"/>
                <a:cs typeface="Arial"/>
              </a:endParaRPr>
            </a:p>
          </p:txBody>
        </p:sp>
        <p:cxnSp>
          <p:nvCxnSpPr>
            <p:cNvPr id="60" name="Straight Arrow Connector 59"/>
            <p:cNvCxnSpPr/>
            <p:nvPr/>
          </p:nvCxnSpPr>
          <p:spPr bwMode="auto">
            <a:xfrm flipV="1">
              <a:off x="6671477" y="5584474"/>
              <a:ext cx="0" cy="209141"/>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p:nvPr/>
          </p:nvSpPr>
          <p:spPr>
            <a:xfrm>
              <a:off x="6115389" y="5740095"/>
              <a:ext cx="1112176" cy="253916"/>
            </a:xfrm>
            <a:prstGeom prst="rect">
              <a:avLst/>
            </a:prstGeom>
            <a:noFill/>
          </p:spPr>
          <p:txBody>
            <a:bodyPr wrap="square" rtlCol="0">
              <a:spAutoFit/>
            </a:bodyPr>
            <a:lstStyle/>
            <a:p>
              <a:pPr algn="ctr" eaLnBrk="0" fontAlgn="base" hangingPunct="0">
                <a:spcBef>
                  <a:spcPct val="50000"/>
                </a:spcBef>
                <a:spcAft>
                  <a:spcPct val="0"/>
                </a:spcAft>
                <a:defRPr/>
              </a:pPr>
              <a:r>
                <a:rPr lang="en-GB" sz="1050" b="1">
                  <a:solidFill>
                    <a:srgbClr val="000000"/>
                  </a:solidFill>
                  <a:latin typeface="Arial"/>
                  <a:cs typeface="Arial"/>
                </a:rPr>
                <a:t>Exon A20</a:t>
              </a:r>
              <a:endParaRPr lang="en-GB" sz="1000" b="1">
                <a:solidFill>
                  <a:srgbClr val="000000"/>
                </a:solidFill>
                <a:latin typeface="Arial"/>
                <a:cs typeface="Arial"/>
              </a:endParaRPr>
            </a:p>
          </p:txBody>
        </p:sp>
        <p:sp>
          <p:nvSpPr>
            <p:cNvPr id="56" name="Rounded Rectangle 55"/>
            <p:cNvSpPr/>
            <p:nvPr/>
          </p:nvSpPr>
          <p:spPr bwMode="auto">
            <a:xfrm>
              <a:off x="5388718" y="1459619"/>
              <a:ext cx="2736304" cy="432000"/>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Aft>
                  <a:spcPts val="1000"/>
                </a:spcAft>
                <a:buSzPct val="100000"/>
                <a:defRPr/>
              </a:pPr>
              <a:r>
                <a:rPr lang="en-GB" sz="1200" b="1" kern="0">
                  <a:solidFill>
                    <a:srgbClr val="FFFFFF"/>
                  </a:solidFill>
                  <a:latin typeface="Arial"/>
                  <a:cs typeface="Arial"/>
                </a:rPr>
                <a:t>Summary of common variants </a:t>
              </a:r>
              <a:br>
                <a:rPr lang="en-GB" sz="1200" b="1" kern="0">
                  <a:solidFill>
                    <a:srgbClr val="FFFFFF"/>
                  </a:solidFill>
                  <a:latin typeface="Arial"/>
                  <a:cs typeface="Arial"/>
                </a:rPr>
              </a:br>
              <a:r>
                <a:rPr lang="en-GB" sz="1200" b="1" kern="0">
                  <a:solidFill>
                    <a:srgbClr val="FFFFFF"/>
                  </a:solidFill>
                  <a:latin typeface="Arial"/>
                  <a:cs typeface="Arial"/>
                </a:rPr>
                <a:t>of the ALK-fusion protein</a:t>
              </a:r>
              <a:r>
                <a:rPr lang="en-GB" sz="1200" b="1" kern="0" baseline="30000">
                  <a:solidFill>
                    <a:srgbClr val="FFFFFF"/>
                  </a:solidFill>
                  <a:latin typeface="Arial"/>
                  <a:cs typeface="Arial"/>
                </a:rPr>
                <a:t>1–4</a:t>
              </a:r>
            </a:p>
          </p:txBody>
        </p:sp>
        <p:sp>
          <p:nvSpPr>
            <p:cNvPr id="12" name="Rectangle 11"/>
            <p:cNvSpPr/>
            <p:nvPr/>
          </p:nvSpPr>
          <p:spPr bwMode="auto">
            <a:xfrm>
              <a:off x="6673850" y="250478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57" name="Rectangle 56"/>
            <p:cNvSpPr/>
            <p:nvPr/>
          </p:nvSpPr>
          <p:spPr bwMode="auto">
            <a:xfrm>
              <a:off x="5307472" y="2504787"/>
              <a:ext cx="1368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58" name="Rectangle 57"/>
            <p:cNvSpPr/>
            <p:nvPr/>
          </p:nvSpPr>
          <p:spPr bwMode="auto">
            <a:xfrm>
              <a:off x="6673850" y="274505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2" name="Rectangle 61"/>
            <p:cNvSpPr/>
            <p:nvPr/>
          </p:nvSpPr>
          <p:spPr bwMode="auto">
            <a:xfrm>
              <a:off x="5811376" y="2745053"/>
              <a:ext cx="86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64" name="Rectangle 63"/>
            <p:cNvSpPr/>
            <p:nvPr/>
          </p:nvSpPr>
          <p:spPr bwMode="auto">
            <a:xfrm>
              <a:off x="6673850" y="2985319"/>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5" name="Rectangle 64"/>
            <p:cNvSpPr/>
            <p:nvPr/>
          </p:nvSpPr>
          <p:spPr bwMode="auto">
            <a:xfrm>
              <a:off x="4902201" y="2985319"/>
              <a:ext cx="177165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67" name="Rectangle 66"/>
            <p:cNvSpPr/>
            <p:nvPr/>
          </p:nvSpPr>
          <p:spPr bwMode="auto">
            <a:xfrm>
              <a:off x="6673850" y="322558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68" name="Rectangle 67"/>
            <p:cNvSpPr/>
            <p:nvPr/>
          </p:nvSpPr>
          <p:spPr bwMode="auto">
            <a:xfrm>
              <a:off x="5235472" y="3225585"/>
              <a:ext cx="1440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0" name="Rectangle 69"/>
            <p:cNvSpPr/>
            <p:nvPr/>
          </p:nvSpPr>
          <p:spPr bwMode="auto">
            <a:xfrm>
              <a:off x="6673850" y="3465851"/>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1" name="Rectangle 70"/>
            <p:cNvSpPr/>
            <p:nvPr/>
          </p:nvSpPr>
          <p:spPr bwMode="auto">
            <a:xfrm>
              <a:off x="4994275" y="3465851"/>
              <a:ext cx="1679575"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3" name="Rectangle 72"/>
            <p:cNvSpPr/>
            <p:nvPr/>
          </p:nvSpPr>
          <p:spPr bwMode="auto">
            <a:xfrm>
              <a:off x="6673850" y="370611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4" name="Rectangle 73"/>
            <p:cNvSpPr/>
            <p:nvPr/>
          </p:nvSpPr>
          <p:spPr bwMode="auto">
            <a:xfrm>
              <a:off x="5163472" y="3706117"/>
              <a:ext cx="1512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77" name="Rectangle 76"/>
            <p:cNvSpPr/>
            <p:nvPr/>
          </p:nvSpPr>
          <p:spPr bwMode="auto">
            <a:xfrm>
              <a:off x="6673850" y="394638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78" name="Rectangle 77"/>
            <p:cNvSpPr/>
            <p:nvPr/>
          </p:nvSpPr>
          <p:spPr bwMode="auto">
            <a:xfrm>
              <a:off x="6171416" y="3946383"/>
              <a:ext cx="50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80" name="Rectangle 79"/>
            <p:cNvSpPr/>
            <p:nvPr/>
          </p:nvSpPr>
          <p:spPr bwMode="auto">
            <a:xfrm>
              <a:off x="6673850" y="4186649"/>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1" name="Rectangle 80"/>
            <p:cNvSpPr/>
            <p:nvPr/>
          </p:nvSpPr>
          <p:spPr bwMode="auto">
            <a:xfrm>
              <a:off x="5091296" y="4186649"/>
              <a:ext cx="1584000" cy="177800"/>
            </a:xfrm>
            <a:prstGeom prst="rect">
              <a:avLst/>
            </a:prstGeom>
            <a:solidFill>
              <a:schemeClr val="accent3"/>
            </a:solidFill>
            <a:ln w="12700" cap="flat" cmpd="sng" algn="ctr">
              <a:noFill/>
              <a:prstDash val="solid"/>
              <a:round/>
              <a:headEnd type="none" w="med" len="med"/>
              <a:tailEnd type="none" w="med" len="med"/>
            </a:ln>
            <a:effectLst/>
          </p:spPr>
          <p:txBody>
            <a:bodyPr vert="horz" wrap="none" lIns="0" tIns="45720" rIns="36000" bIns="45720" numCol="1" rtlCol="0" anchor="ctr" anchorCtr="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EML4</a:t>
              </a:r>
            </a:p>
          </p:txBody>
        </p:sp>
        <p:sp>
          <p:nvSpPr>
            <p:cNvPr id="83" name="Rectangle 82"/>
            <p:cNvSpPr/>
            <p:nvPr/>
          </p:nvSpPr>
          <p:spPr bwMode="auto">
            <a:xfrm>
              <a:off x="6673850" y="442691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4" name="Rectangle 83"/>
            <p:cNvSpPr/>
            <p:nvPr/>
          </p:nvSpPr>
          <p:spPr bwMode="auto">
            <a:xfrm>
              <a:off x="5467351" y="4426915"/>
              <a:ext cx="1206500" cy="177800"/>
            </a:xfrm>
            <a:prstGeom prst="rect">
              <a:avLst/>
            </a:prstGeom>
            <a:solidFill>
              <a:schemeClr val="accent2"/>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KIF5B</a:t>
              </a:r>
            </a:p>
          </p:txBody>
        </p:sp>
        <p:sp>
          <p:nvSpPr>
            <p:cNvPr id="86" name="Rectangle 85"/>
            <p:cNvSpPr/>
            <p:nvPr/>
          </p:nvSpPr>
          <p:spPr bwMode="auto">
            <a:xfrm>
              <a:off x="6673850" y="4667181"/>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87" name="Rectangle 86"/>
            <p:cNvSpPr/>
            <p:nvPr/>
          </p:nvSpPr>
          <p:spPr bwMode="auto">
            <a:xfrm>
              <a:off x="5902325" y="4667181"/>
              <a:ext cx="771525" cy="177800"/>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TFG</a:t>
              </a:r>
            </a:p>
          </p:txBody>
        </p:sp>
        <p:sp>
          <p:nvSpPr>
            <p:cNvPr id="89" name="Rectangle 88"/>
            <p:cNvSpPr/>
            <p:nvPr/>
          </p:nvSpPr>
          <p:spPr bwMode="auto">
            <a:xfrm>
              <a:off x="6673850" y="4907447"/>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0" name="Rectangle 89"/>
            <p:cNvSpPr/>
            <p:nvPr/>
          </p:nvSpPr>
          <p:spPr bwMode="auto">
            <a:xfrm>
              <a:off x="5775325" y="4907447"/>
              <a:ext cx="898525" cy="177800"/>
            </a:xfrm>
            <a:prstGeom prst="rect">
              <a:avLst/>
            </a:prstGeom>
            <a:solidFill>
              <a:srgbClr val="EE8EE7"/>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KLC1</a:t>
              </a:r>
            </a:p>
          </p:txBody>
        </p:sp>
        <p:sp>
          <p:nvSpPr>
            <p:cNvPr id="92" name="Rectangle 91"/>
            <p:cNvSpPr/>
            <p:nvPr/>
          </p:nvSpPr>
          <p:spPr bwMode="auto">
            <a:xfrm>
              <a:off x="6673850" y="5147713"/>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3" name="Rectangle 92"/>
            <p:cNvSpPr/>
            <p:nvPr/>
          </p:nvSpPr>
          <p:spPr bwMode="auto">
            <a:xfrm>
              <a:off x="6213475" y="5147713"/>
              <a:ext cx="460375" cy="17780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PTPN3</a:t>
              </a:r>
            </a:p>
          </p:txBody>
        </p:sp>
        <p:sp>
          <p:nvSpPr>
            <p:cNvPr id="95" name="Rectangle 94"/>
            <p:cNvSpPr/>
            <p:nvPr/>
          </p:nvSpPr>
          <p:spPr bwMode="auto">
            <a:xfrm>
              <a:off x="6673850" y="5387975"/>
              <a:ext cx="635000" cy="177800"/>
            </a:xfrm>
            <a:prstGeom prst="rect">
              <a:avLst/>
            </a:prstGeom>
            <a:solidFill>
              <a:schemeClr val="accent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eaLnBrk="0" fontAlgn="base" hangingPunct="0">
                <a:spcBef>
                  <a:spcPct val="50000"/>
                </a:spcBef>
                <a:spcAft>
                  <a:spcPct val="0"/>
                </a:spcAft>
                <a:defRPr/>
              </a:pPr>
              <a:r>
                <a:rPr lang="en-GB" sz="1000">
                  <a:solidFill>
                    <a:srgbClr val="FFFFFF"/>
                  </a:solidFill>
                  <a:latin typeface="Imago" pitchFamily="2" charset="0"/>
                  <a:cs typeface="Arial"/>
                </a:rPr>
                <a:t>ALK</a:t>
              </a:r>
            </a:p>
          </p:txBody>
        </p:sp>
        <p:sp>
          <p:nvSpPr>
            <p:cNvPr id="96" name="Rectangle 95"/>
            <p:cNvSpPr/>
            <p:nvPr/>
          </p:nvSpPr>
          <p:spPr bwMode="auto">
            <a:xfrm>
              <a:off x="6191250" y="5387975"/>
              <a:ext cx="482600" cy="177800"/>
            </a:xfrm>
            <a:prstGeom prst="rect">
              <a:avLst/>
            </a:prstGeom>
            <a:solidFill>
              <a:schemeClr val="accent1">
                <a:lumMod val="60000"/>
                <a:lumOff val="40000"/>
              </a:schemeClr>
            </a:solidFill>
            <a:ln w="12700" cap="flat" cmpd="sng" algn="ctr">
              <a:noFill/>
              <a:prstDash val="solid"/>
              <a:round/>
              <a:headEnd type="none" w="med" len="med"/>
              <a:tailEnd type="none" w="med" len="med"/>
            </a:ln>
            <a:effectLst/>
          </p:spPr>
          <p:txBody>
            <a:bodyPr rot="0" spcFirstLastPara="0" vertOverflow="overflow" horzOverflow="overflow" vert="horz" wrap="none" lIns="0" tIns="45720" rIns="36000" bIns="45720" numCol="1" spcCol="0" rtlCol="0" fromWordArt="0" anchor="ctr" anchorCtr="0" forceAA="0" compatLnSpc="1">
              <a:prstTxWarp prst="textNoShape">
                <a:avLst/>
              </a:prstTxWarp>
              <a:noAutofit/>
            </a:bodyPr>
            <a:lstStyle/>
            <a:p>
              <a:pPr algn="r" eaLnBrk="0" fontAlgn="base" hangingPunct="0">
                <a:spcBef>
                  <a:spcPct val="50000"/>
                </a:spcBef>
                <a:spcAft>
                  <a:spcPct val="0"/>
                </a:spcAft>
                <a:defRPr/>
              </a:pPr>
              <a:r>
                <a:rPr lang="en-GB" sz="1000">
                  <a:solidFill>
                    <a:srgbClr val="FFFFFF"/>
                  </a:solidFill>
                  <a:latin typeface="Arial"/>
                  <a:cs typeface="Arial"/>
                </a:rPr>
                <a:t>STRN</a:t>
              </a:r>
            </a:p>
          </p:txBody>
        </p:sp>
        <p:sp>
          <p:nvSpPr>
            <p:cNvPr id="97" name="TextBox 96"/>
            <p:cNvSpPr txBox="1"/>
            <p:nvPr/>
          </p:nvSpPr>
          <p:spPr>
            <a:xfrm>
              <a:off x="5646601" y="2230985"/>
              <a:ext cx="111217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Fusion protein</a:t>
              </a:r>
              <a:endParaRPr lang="en-GB" sz="900" b="1">
                <a:solidFill>
                  <a:srgbClr val="000000"/>
                </a:solidFill>
                <a:latin typeface="Arial"/>
                <a:cs typeface="Arial"/>
              </a:endParaRPr>
            </a:p>
          </p:txBody>
        </p:sp>
        <p:sp>
          <p:nvSpPr>
            <p:cNvPr id="98" name="TextBox 97"/>
            <p:cNvSpPr txBox="1"/>
            <p:nvPr/>
          </p:nvSpPr>
          <p:spPr>
            <a:xfrm>
              <a:off x="7359104" y="2230985"/>
              <a:ext cx="650222"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Variant</a:t>
              </a:r>
              <a:endParaRPr lang="en-GB" sz="900" b="1">
                <a:solidFill>
                  <a:srgbClr val="000000"/>
                </a:solidFill>
                <a:latin typeface="Arial"/>
                <a:cs typeface="Arial"/>
              </a:endParaRPr>
            </a:p>
          </p:txBody>
        </p:sp>
        <p:sp>
          <p:nvSpPr>
            <p:cNvPr id="99" name="TextBox 98"/>
            <p:cNvSpPr txBox="1"/>
            <p:nvPr/>
          </p:nvSpPr>
          <p:spPr>
            <a:xfrm>
              <a:off x="7855605" y="1930903"/>
              <a:ext cx="831194" cy="553998"/>
            </a:xfrm>
            <a:prstGeom prst="rect">
              <a:avLst/>
            </a:prstGeom>
            <a:noFill/>
          </p:spPr>
          <p:txBody>
            <a:bodyPr wrap="square" rtlCol="0">
              <a:spAutoFit/>
            </a:bodyPr>
            <a:lstStyle/>
            <a:p>
              <a:pPr algn="ctr" eaLnBrk="0" fontAlgn="base" hangingPunct="0">
                <a:spcBef>
                  <a:spcPct val="50000"/>
                </a:spcBef>
                <a:spcAft>
                  <a:spcPct val="0"/>
                </a:spcAft>
                <a:defRPr/>
              </a:pPr>
              <a:r>
                <a:rPr lang="en-GB" sz="1000" b="1">
                  <a:solidFill>
                    <a:srgbClr val="000000"/>
                  </a:solidFill>
                  <a:latin typeface="Arial"/>
                  <a:cs typeface="Arial"/>
                </a:rPr>
                <a:t>Frequency </a:t>
              </a:r>
              <a:br>
                <a:rPr lang="en-GB" sz="1000" b="1">
                  <a:solidFill>
                    <a:srgbClr val="000000"/>
                  </a:solidFill>
                  <a:latin typeface="Arial"/>
                  <a:cs typeface="Arial"/>
                </a:rPr>
              </a:br>
              <a:r>
                <a:rPr lang="en-GB" sz="1000" b="1">
                  <a:solidFill>
                    <a:srgbClr val="000000"/>
                  </a:solidFill>
                  <a:latin typeface="Arial"/>
                  <a:cs typeface="Arial"/>
                </a:rPr>
                <a:t>in </a:t>
              </a:r>
              <a:r>
                <a:rPr lang="en-GB" sz="1000" b="1" i="1">
                  <a:solidFill>
                    <a:srgbClr val="000000"/>
                  </a:solidFill>
                  <a:latin typeface="Arial"/>
                  <a:cs typeface="Arial"/>
                </a:rPr>
                <a:t>ALK+ </a:t>
              </a:r>
              <a:br>
                <a:rPr lang="en-GB" sz="1000" b="1" i="1">
                  <a:solidFill>
                    <a:srgbClr val="000000"/>
                  </a:solidFill>
                  <a:latin typeface="Arial"/>
                  <a:cs typeface="Arial"/>
                </a:rPr>
              </a:br>
              <a:r>
                <a:rPr lang="en-GB" sz="1000" b="1">
                  <a:solidFill>
                    <a:srgbClr val="000000"/>
                  </a:solidFill>
                  <a:latin typeface="Arial"/>
                  <a:cs typeface="Arial"/>
                </a:rPr>
                <a:t>NSCLC</a:t>
              </a:r>
              <a:endParaRPr lang="en-GB" sz="900" b="1">
                <a:solidFill>
                  <a:srgbClr val="000000"/>
                </a:solidFill>
                <a:latin typeface="Arial"/>
                <a:cs typeface="Arial"/>
              </a:endParaRPr>
            </a:p>
          </p:txBody>
        </p:sp>
        <p:sp>
          <p:nvSpPr>
            <p:cNvPr id="100" name="TextBox 99"/>
            <p:cNvSpPr txBox="1"/>
            <p:nvPr/>
          </p:nvSpPr>
          <p:spPr>
            <a:xfrm>
              <a:off x="7332520" y="2460379"/>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E13:</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1" name="TextBox 100"/>
            <p:cNvSpPr txBox="1"/>
            <p:nvPr/>
          </p:nvSpPr>
          <p:spPr>
            <a:xfrm>
              <a:off x="8055624" y="246037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33%</a:t>
              </a:r>
              <a:endParaRPr lang="en-GB" sz="900">
                <a:solidFill>
                  <a:srgbClr val="000000"/>
                </a:solidFill>
                <a:latin typeface="Arial"/>
                <a:cs typeface="Arial"/>
              </a:endParaRPr>
            </a:p>
          </p:txBody>
        </p:sp>
        <p:sp>
          <p:nvSpPr>
            <p:cNvPr id="102" name="TextBox 101"/>
            <p:cNvSpPr txBox="1"/>
            <p:nvPr/>
          </p:nvSpPr>
          <p:spPr>
            <a:xfrm>
              <a:off x="7264400" y="2702438"/>
              <a:ext cx="792161" cy="246221"/>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E6a/b:</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3" name="TextBox 102"/>
            <p:cNvSpPr txBox="1"/>
            <p:nvPr/>
          </p:nvSpPr>
          <p:spPr>
            <a:xfrm>
              <a:off x="8055624" y="270133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29%</a:t>
              </a:r>
              <a:endParaRPr lang="en-GB" sz="900">
                <a:solidFill>
                  <a:srgbClr val="000000"/>
                </a:solidFill>
                <a:latin typeface="Arial"/>
                <a:cs typeface="Arial"/>
              </a:endParaRPr>
            </a:p>
          </p:txBody>
        </p:sp>
        <p:sp>
          <p:nvSpPr>
            <p:cNvPr id="106" name="TextBox 105"/>
            <p:cNvSpPr txBox="1"/>
            <p:nvPr/>
          </p:nvSpPr>
          <p:spPr>
            <a:xfrm>
              <a:off x="7332520" y="2936802"/>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E20:</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7" name="TextBox 106"/>
            <p:cNvSpPr txBox="1"/>
            <p:nvPr/>
          </p:nvSpPr>
          <p:spPr>
            <a:xfrm>
              <a:off x="8055624" y="294229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9%</a:t>
              </a:r>
              <a:endParaRPr lang="en-GB" sz="900">
                <a:solidFill>
                  <a:srgbClr val="000000"/>
                </a:solidFill>
                <a:latin typeface="Arial"/>
                <a:cs typeface="Arial"/>
              </a:endParaRPr>
            </a:p>
          </p:txBody>
        </p:sp>
        <p:sp>
          <p:nvSpPr>
            <p:cNvPr id="108" name="TextBox 107"/>
            <p:cNvSpPr txBox="1"/>
            <p:nvPr/>
          </p:nvSpPr>
          <p:spPr>
            <a:xfrm>
              <a:off x="7332520" y="3178861"/>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E14:</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09" name="TextBox 108"/>
            <p:cNvSpPr txBox="1"/>
            <p:nvPr/>
          </p:nvSpPr>
          <p:spPr>
            <a:xfrm>
              <a:off x="8055624" y="318325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3%</a:t>
              </a:r>
              <a:endParaRPr lang="en-GB" sz="900">
                <a:solidFill>
                  <a:srgbClr val="000000"/>
                </a:solidFill>
                <a:latin typeface="Arial"/>
                <a:cs typeface="Arial"/>
              </a:endParaRPr>
            </a:p>
          </p:txBody>
        </p:sp>
        <p:sp>
          <p:nvSpPr>
            <p:cNvPr id="110" name="TextBox 109"/>
            <p:cNvSpPr txBox="1"/>
            <p:nvPr/>
          </p:nvSpPr>
          <p:spPr>
            <a:xfrm>
              <a:off x="7332520" y="3420920"/>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E18:</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1" name="TextBox 110"/>
            <p:cNvSpPr txBox="1"/>
            <p:nvPr/>
          </p:nvSpPr>
          <p:spPr>
            <a:xfrm>
              <a:off x="8055624" y="342421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2" name="TextBox 111"/>
            <p:cNvSpPr txBox="1"/>
            <p:nvPr/>
          </p:nvSpPr>
          <p:spPr>
            <a:xfrm>
              <a:off x="7332520" y="3662979"/>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E15:</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3" name="TextBox 112"/>
            <p:cNvSpPr txBox="1"/>
            <p:nvPr/>
          </p:nvSpPr>
          <p:spPr>
            <a:xfrm>
              <a:off x="8055624" y="366517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4" name="TextBox 113"/>
            <p:cNvSpPr txBox="1"/>
            <p:nvPr/>
          </p:nvSpPr>
          <p:spPr>
            <a:xfrm>
              <a:off x="7332520" y="3905038"/>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E2:</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5" name="TextBox 114"/>
            <p:cNvSpPr txBox="1"/>
            <p:nvPr/>
          </p:nvSpPr>
          <p:spPr>
            <a:xfrm>
              <a:off x="8055624" y="3906139"/>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2%</a:t>
              </a:r>
              <a:endParaRPr lang="en-GB" sz="900">
                <a:solidFill>
                  <a:srgbClr val="000000"/>
                </a:solidFill>
                <a:latin typeface="Arial"/>
                <a:cs typeface="Arial"/>
              </a:endParaRPr>
            </a:p>
          </p:txBody>
        </p:sp>
        <p:sp>
          <p:nvSpPr>
            <p:cNvPr id="116" name="TextBox 115"/>
            <p:cNvSpPr txBox="1"/>
            <p:nvPr/>
          </p:nvSpPr>
          <p:spPr>
            <a:xfrm>
              <a:off x="7332520" y="4147098"/>
              <a:ext cx="724041" cy="253916"/>
            </a:xfrm>
            <a:prstGeom prst="rect">
              <a:avLst/>
            </a:prstGeom>
            <a:noFill/>
          </p:spPr>
          <p:txBody>
            <a:bodyPr wrap="square" rtlCol="0">
              <a:spAutoFit/>
            </a:bodyPr>
            <a:lstStyle/>
            <a:p>
              <a:pPr algn="r" eaLnBrk="0" fontAlgn="base" hangingPunct="0">
                <a:spcBef>
                  <a:spcPct val="50000"/>
                </a:spcBef>
                <a:spcAft>
                  <a:spcPct val="0"/>
                </a:spcAft>
                <a:defRPr/>
              </a:pPr>
              <a:r>
                <a:rPr lang="en-GB" sz="1000">
                  <a:solidFill>
                    <a:srgbClr val="000000"/>
                  </a:solidFill>
                  <a:latin typeface="Arial"/>
                  <a:cs typeface="Arial"/>
                </a:rPr>
                <a:t>E17:</a:t>
              </a:r>
              <a:r>
                <a:rPr lang="en-GB" sz="1000" u="sng">
                  <a:solidFill>
                    <a:srgbClr val="000000"/>
                  </a:solidFill>
                  <a:latin typeface="Arial"/>
                  <a:cs typeface="Arial"/>
                </a:rPr>
                <a:t>A20</a:t>
              </a:r>
              <a:endParaRPr lang="en-GB" sz="900" u="sng">
                <a:solidFill>
                  <a:srgbClr val="000000"/>
                </a:solidFill>
                <a:latin typeface="Arial"/>
                <a:cs typeface="Arial"/>
              </a:endParaRPr>
            </a:p>
          </p:txBody>
        </p:sp>
        <p:sp>
          <p:nvSpPr>
            <p:cNvPr id="117" name="TextBox 116"/>
            <p:cNvSpPr txBox="1"/>
            <p:nvPr/>
          </p:nvSpPr>
          <p:spPr>
            <a:xfrm>
              <a:off x="8055624" y="4147098"/>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1%</a:t>
              </a:r>
              <a:endParaRPr lang="en-GB" sz="900">
                <a:solidFill>
                  <a:srgbClr val="000000"/>
                </a:solidFill>
                <a:latin typeface="Arial"/>
                <a:cs typeface="Arial"/>
              </a:endParaRPr>
            </a:p>
          </p:txBody>
        </p:sp>
        <p:sp>
          <p:nvSpPr>
            <p:cNvPr id="118" name="TextBox 117"/>
            <p:cNvSpPr txBox="1"/>
            <p:nvPr/>
          </p:nvSpPr>
          <p:spPr>
            <a:xfrm>
              <a:off x="8055624" y="4382465"/>
              <a:ext cx="476396" cy="253916"/>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0.5%</a:t>
              </a:r>
              <a:endParaRPr lang="en-GB" sz="900">
                <a:solidFill>
                  <a:srgbClr val="000000"/>
                </a:solidFill>
                <a:latin typeface="Arial"/>
                <a:cs typeface="Arial"/>
              </a:endParaRPr>
            </a:p>
          </p:txBody>
        </p:sp>
        <p:sp>
          <p:nvSpPr>
            <p:cNvPr id="119" name="TextBox 118"/>
            <p:cNvSpPr txBox="1"/>
            <p:nvPr/>
          </p:nvSpPr>
          <p:spPr>
            <a:xfrm>
              <a:off x="7767498" y="4760751"/>
              <a:ext cx="894283" cy="246221"/>
            </a:xfrm>
            <a:prstGeom prst="rect">
              <a:avLst/>
            </a:prstGeom>
            <a:noFill/>
          </p:spPr>
          <p:txBody>
            <a:bodyPr wrap="square" rtlCol="0">
              <a:spAutoFit/>
            </a:bodyPr>
            <a:lstStyle/>
            <a:p>
              <a:pPr algn="ctr" eaLnBrk="0" fontAlgn="base" hangingPunct="0">
                <a:spcBef>
                  <a:spcPct val="50000"/>
                </a:spcBef>
                <a:spcAft>
                  <a:spcPct val="0"/>
                </a:spcAft>
                <a:defRPr/>
              </a:pPr>
              <a:r>
                <a:rPr lang="en-GB" sz="1000">
                  <a:solidFill>
                    <a:srgbClr val="000000"/>
                  </a:solidFill>
                  <a:latin typeface="Arial"/>
                  <a:cs typeface="Arial"/>
                </a:rPr>
                <a:t>Unknown %</a:t>
              </a:r>
              <a:endParaRPr lang="en-GB" sz="900">
                <a:solidFill>
                  <a:srgbClr val="000000"/>
                </a:solidFill>
                <a:latin typeface="Arial"/>
                <a:cs typeface="Arial"/>
              </a:endParaRPr>
            </a:p>
          </p:txBody>
        </p:sp>
        <p:sp>
          <p:nvSpPr>
            <p:cNvPr id="16" name="Right Brace 15"/>
            <p:cNvSpPr/>
            <p:nvPr/>
          </p:nvSpPr>
          <p:spPr bwMode="auto">
            <a:xfrm>
              <a:off x="7668344" y="4679950"/>
              <a:ext cx="135484" cy="405051"/>
            </a:xfrm>
            <a:prstGeom prst="rightBrace">
              <a:avLst>
                <a:gd name="adj1" fmla="val 36454"/>
                <a:gd name="adj2" fmla="val 50000"/>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defRPr/>
              </a:pPr>
              <a:endParaRPr lang="en-GB">
                <a:solidFill>
                  <a:srgbClr val="000000"/>
                </a:solidFill>
                <a:latin typeface="Imago" pitchFamily="2" charset="0"/>
                <a:cs typeface="Arial"/>
              </a:endParaRPr>
            </a:p>
          </p:txBody>
        </p:sp>
      </p:grpSp>
      <p:sp>
        <p:nvSpPr>
          <p:cNvPr id="85" name="Rounded Rectangle 84"/>
          <p:cNvSpPr/>
          <p:nvPr/>
        </p:nvSpPr>
        <p:spPr bwMode="auto">
          <a:xfrm>
            <a:off x="9393382" y="110837"/>
            <a:ext cx="1122218" cy="408623"/>
          </a:xfrm>
          <a:prstGeom prst="round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latin typeface="Imago" pitchFamily="2" charset="0"/>
            </a:endParaRPr>
          </a:p>
        </p:txBody>
      </p:sp>
      <p:sp>
        <p:nvSpPr>
          <p:cNvPr id="18" name="Footer Placeholder 17">
            <a:extLst>
              <a:ext uri="{FF2B5EF4-FFF2-40B4-BE49-F238E27FC236}">
                <a16:creationId xmlns:a16="http://schemas.microsoft.com/office/drawing/2014/main" id="{A6F4FF95-B7ED-86A1-6294-0D2DB5463D00}"/>
              </a:ext>
            </a:extLst>
          </p:cNvPr>
          <p:cNvSpPr>
            <a:spLocks noGrp="1"/>
          </p:cNvSpPr>
          <p:nvPr>
            <p:ph type="ftr" sz="quarter" idx="10"/>
          </p:nvPr>
        </p:nvSpPr>
        <p:spPr/>
        <p:txBody>
          <a:bodyPr/>
          <a:lstStyle/>
          <a:p>
            <a:pPr algn="l">
              <a:lnSpc>
                <a:spcPct val="100000"/>
              </a:lnSpc>
              <a:spcBef>
                <a:spcPts val="0"/>
              </a:spcBef>
            </a:pPr>
            <a:r>
              <a:rPr lang="en-US" sz="900">
                <a:solidFill>
                  <a:srgbClr val="404040"/>
                </a:solidFill>
                <a:latin typeface="Arial"/>
                <a:ea typeface="Arial"/>
                <a:cs typeface="Arial"/>
                <a:sym typeface="Arial"/>
              </a:rPr>
              <a:t>ALK, anaplastic lymphoma kinase; </a:t>
            </a:r>
            <a:r>
              <a:rPr lang="en-GB" sz="900"/>
              <a:t>EML4, echinoderm microtubule-associated protein-like 4; NSCLC, non-small cell lung cancer.</a:t>
            </a:r>
            <a:br>
              <a:rPr lang="en-GB" sz="900"/>
            </a:br>
            <a:r>
              <a:rPr lang="en-GB" sz="900"/>
              <a:t>1. </a:t>
            </a:r>
            <a:r>
              <a:rPr lang="en-GB" sz="900" err="1"/>
              <a:t>Gridelli</a:t>
            </a:r>
            <a:r>
              <a:rPr lang="en-GB" sz="900"/>
              <a:t> C, et al. </a:t>
            </a:r>
            <a:r>
              <a:rPr lang="en-GB" sz="900" i="1"/>
              <a:t>Cancer Treat Rev. </a:t>
            </a:r>
            <a:r>
              <a:rPr lang="en-GB" sz="900"/>
              <a:t>2014;40(2):300-306.</a:t>
            </a:r>
          </a:p>
          <a:p>
            <a:pPr algn="l">
              <a:lnSpc>
                <a:spcPct val="100000"/>
              </a:lnSpc>
              <a:spcBef>
                <a:spcPts val="0"/>
              </a:spcBef>
            </a:pPr>
            <a:r>
              <a:rPr lang="en-GB" sz="900"/>
              <a:t>2. D'Arcangelo M, et al. </a:t>
            </a:r>
            <a:r>
              <a:rPr lang="en-GB" sz="900" i="1"/>
              <a:t>Curr </a:t>
            </a:r>
            <a:r>
              <a:rPr lang="en-GB" sz="900" i="1" err="1"/>
              <a:t>Opin</a:t>
            </a:r>
            <a:r>
              <a:rPr lang="en-GB" sz="900" i="1"/>
              <a:t> Oncol. </a:t>
            </a:r>
            <a:r>
              <a:rPr lang="en-GB" sz="900"/>
              <a:t>2013;25(2):121-129.</a:t>
            </a:r>
          </a:p>
          <a:p>
            <a:pPr algn="l">
              <a:lnSpc>
                <a:spcPct val="100000"/>
              </a:lnSpc>
              <a:spcBef>
                <a:spcPts val="0"/>
              </a:spcBef>
            </a:pPr>
            <a:r>
              <a:rPr lang="en-GB" sz="900"/>
              <a:t>3. Hallberg B, Palmer RH. </a:t>
            </a:r>
            <a:r>
              <a:rPr lang="en-GB" sz="900" i="1"/>
              <a:t>Nat Rev Cancer. </a:t>
            </a:r>
            <a:r>
              <a:rPr lang="en-GB" sz="900"/>
              <a:t>2013;13(10):685-700. </a:t>
            </a:r>
          </a:p>
          <a:p>
            <a:pPr algn="l">
              <a:lnSpc>
                <a:spcPct val="100000"/>
              </a:lnSpc>
              <a:spcBef>
                <a:spcPts val="0"/>
              </a:spcBef>
            </a:pPr>
            <a:r>
              <a:rPr lang="en-GB" sz="900"/>
              <a:t>4. Ou SH, et al. </a:t>
            </a:r>
            <a:r>
              <a:rPr lang="en-GB" sz="900" i="1"/>
              <a:t>Oncologist. </a:t>
            </a:r>
            <a:r>
              <a:rPr lang="en-GB" sz="900"/>
              <a:t>2012;17(11):1351-1375. </a:t>
            </a:r>
          </a:p>
        </p:txBody>
      </p:sp>
    </p:spTree>
    <p:extLst>
      <p:ext uri="{BB962C8B-B14F-4D97-AF65-F5344CB8AC3E}">
        <p14:creationId xmlns:p14="http://schemas.microsoft.com/office/powerpoint/2010/main" val="2149408661"/>
      </p:ext>
    </p:extLst>
  </p:cSld>
  <p:clrMapOvr>
    <a:masterClrMapping/>
  </p:clrMapOvr>
  <mc:AlternateContent xmlns:mc="http://schemas.openxmlformats.org/markup-compatibility/2006" xmlns:p14="http://schemas.microsoft.com/office/powerpoint/2010/main">
    <mc:Choice Requires="p14">
      <p:transition p14:dur="0" advTm="22028"/>
    </mc:Choice>
    <mc:Fallback xmlns="">
      <p:transition advTm="220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765"/>
            <a:ext cx="11059886" cy="999547"/>
          </a:xfrm>
        </p:spPr>
        <p:txBody>
          <a:bodyPr>
            <a:normAutofit/>
          </a:bodyPr>
          <a:lstStyle/>
          <a:p>
            <a:r>
              <a:rPr lang="en-GB"/>
              <a:t>EML4-ALK-Fusion Proteins Are Constitutively Active</a:t>
            </a:r>
          </a:p>
        </p:txBody>
      </p:sp>
      <p:sp>
        <p:nvSpPr>
          <p:cNvPr id="6" name="Content Placeholder 5">
            <a:extLst>
              <a:ext uri="{FF2B5EF4-FFF2-40B4-BE49-F238E27FC236}">
                <a16:creationId xmlns:a16="http://schemas.microsoft.com/office/drawing/2014/main" id="{E861782E-E7D9-8861-01AD-3D8F960DFCDC}"/>
              </a:ext>
            </a:extLst>
          </p:cNvPr>
          <p:cNvSpPr>
            <a:spLocks noGrp="1"/>
          </p:cNvSpPr>
          <p:nvPr>
            <p:ph sz="half" idx="1"/>
          </p:nvPr>
        </p:nvSpPr>
        <p:spPr>
          <a:xfrm>
            <a:off x="838199" y="1652190"/>
            <a:ext cx="6063344" cy="4228812"/>
          </a:xfrm>
        </p:spPr>
        <p:txBody>
          <a:bodyPr>
            <a:normAutofit/>
          </a:bodyPr>
          <a:lstStyle/>
          <a:p>
            <a:r>
              <a:rPr lang="en-GB" sz="2000"/>
              <a:t>In the </a:t>
            </a:r>
            <a:r>
              <a:rPr lang="en-GB" sz="2000" i="1"/>
              <a:t>EML4-ALK</a:t>
            </a:r>
            <a:r>
              <a:rPr lang="en-GB" sz="2000"/>
              <a:t> rearrangement, a region within chromosome 2 becomes inverted, resulting in the 5′ region of the </a:t>
            </a:r>
            <a:r>
              <a:rPr lang="en-GB" sz="2000" i="1"/>
              <a:t>EML4</a:t>
            </a:r>
            <a:r>
              <a:rPr lang="en-GB" sz="2000"/>
              <a:t> gene becoming fused to the 3′ region of the </a:t>
            </a:r>
            <a:br>
              <a:rPr lang="en-GB" sz="2000"/>
            </a:br>
            <a:r>
              <a:rPr lang="en-GB" sz="2000" i="1"/>
              <a:t>ALK</a:t>
            </a:r>
            <a:r>
              <a:rPr lang="en-GB" sz="2000"/>
              <a:t> gene</a:t>
            </a:r>
            <a:r>
              <a:rPr lang="en-GB" sz="2000" baseline="30000"/>
              <a:t>1,2</a:t>
            </a:r>
          </a:p>
          <a:p>
            <a:r>
              <a:rPr lang="en-GB" sz="2000"/>
              <a:t>EML4-ALK-fusion proteins therefore consist of differing sections of the </a:t>
            </a:r>
            <a:r>
              <a:rPr lang="en-GB" sz="2000" b="1">
                <a:solidFill>
                  <a:schemeClr val="accent1"/>
                </a:solidFill>
              </a:rPr>
              <a:t>amino-terminal of EML4</a:t>
            </a:r>
            <a:r>
              <a:rPr lang="en-GB" sz="2000"/>
              <a:t> </a:t>
            </a:r>
            <a:r>
              <a:rPr lang="en-GB" sz="2000" b="1">
                <a:solidFill>
                  <a:schemeClr val="accent1"/>
                </a:solidFill>
              </a:rPr>
              <a:t>fused to the protein-kinase domain of ALK</a:t>
            </a:r>
            <a:r>
              <a:rPr lang="en-GB" sz="2000" b="1" baseline="30000">
                <a:solidFill>
                  <a:schemeClr val="accent1"/>
                </a:solidFill>
              </a:rPr>
              <a:t>1,2</a:t>
            </a:r>
          </a:p>
          <a:p>
            <a:r>
              <a:rPr lang="en-GB" sz="2000"/>
              <a:t>The EML4-ALK-fusion protein lacks the ALK transmembrane domain</a:t>
            </a:r>
            <a:r>
              <a:rPr lang="en-GB" sz="2000" baseline="30000"/>
              <a:t>1</a:t>
            </a:r>
          </a:p>
          <a:p>
            <a:r>
              <a:rPr lang="en-GB" sz="2000"/>
              <a:t>EML4 promotes dimerization of the fusion protein resulting in constitutive activation of the ALK kinase domain</a:t>
            </a:r>
            <a:r>
              <a:rPr lang="en-GB" sz="2000" baseline="30000"/>
              <a:t>1</a:t>
            </a:r>
          </a:p>
        </p:txBody>
      </p:sp>
      <p:sp>
        <p:nvSpPr>
          <p:cNvPr id="3" name="Footer Placeholder 2">
            <a:extLst>
              <a:ext uri="{FF2B5EF4-FFF2-40B4-BE49-F238E27FC236}">
                <a16:creationId xmlns:a16="http://schemas.microsoft.com/office/drawing/2014/main" id="{40B88D2C-0F2E-3893-306F-902085277737}"/>
              </a:ext>
            </a:extLst>
          </p:cNvPr>
          <p:cNvSpPr>
            <a:spLocks noGrp="1"/>
          </p:cNvSpPr>
          <p:nvPr>
            <p:ph type="ftr" sz="quarter" idx="10"/>
          </p:nvPr>
        </p:nvSpPr>
        <p:spPr>
          <a:xfrm>
            <a:off x="1416735" y="6054437"/>
            <a:ext cx="10651322" cy="803564"/>
          </a:xfrm>
        </p:spPr>
        <p:txBody>
          <a:bodyPr/>
          <a:lstStyle/>
          <a:p>
            <a:r>
              <a:rPr lang="en-US">
                <a:sym typeface="Arial"/>
              </a:rPr>
              <a:t>ALK, anaplastic lymphoma kinase; </a:t>
            </a:r>
            <a:r>
              <a:rPr lang="en-GB"/>
              <a:t>EML4, echinoderm microtubule-associated protein-like 4; HELP, hydrophobic echinoderm microtubule-associated protein-like protein; WD domain, tandem repeats of the WD40 structural motif that form a </a:t>
            </a:r>
            <a:r>
              <a:rPr lang="el-GR"/>
              <a:t>β</a:t>
            </a:r>
            <a:r>
              <a:rPr lang="en-GB"/>
              <a:t>-propeller structure.</a:t>
            </a:r>
            <a:br>
              <a:rPr lang="en-GB"/>
            </a:br>
            <a:r>
              <a:rPr lang="en-GB"/>
              <a:t>1. </a:t>
            </a:r>
            <a:r>
              <a:rPr lang="da-DK"/>
              <a:t>Soda M, et al. </a:t>
            </a:r>
            <a:r>
              <a:rPr lang="da-DK" i="1"/>
              <a:t>Nature. </a:t>
            </a:r>
            <a:r>
              <a:rPr lang="da-DK"/>
              <a:t>2007;448(7153):561-566. 2. </a:t>
            </a:r>
            <a:r>
              <a:rPr lang="da-DK" err="1"/>
              <a:t>Rikova</a:t>
            </a:r>
            <a:r>
              <a:rPr lang="da-DK"/>
              <a:t> K, et al. </a:t>
            </a:r>
            <a:r>
              <a:rPr lang="da-DK" i="1"/>
              <a:t>Cell. </a:t>
            </a:r>
            <a:r>
              <a:rPr lang="da-DK"/>
              <a:t>2007;131(6):1190-1203.</a:t>
            </a:r>
          </a:p>
        </p:txBody>
      </p:sp>
      <p:sp>
        <p:nvSpPr>
          <p:cNvPr id="37" name="Rounded Rectangle 36"/>
          <p:cNvSpPr/>
          <p:nvPr/>
        </p:nvSpPr>
        <p:spPr bwMode="auto">
          <a:xfrm>
            <a:off x="7545797" y="1610814"/>
            <a:ext cx="3383608" cy="4228812"/>
          </a:xfrm>
          <a:prstGeom prst="roundRect">
            <a:avLst>
              <a:gd name="adj" fmla="val 2941"/>
            </a:avLst>
          </a:prstGeom>
          <a:noFill/>
          <a:ln w="28575" cap="flat" cmpd="sng" algn="ctr">
            <a:solidFill>
              <a:schemeClr val="tx1">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eaLnBrk="0" fontAlgn="base" hangingPunct="0">
              <a:spcBef>
                <a:spcPct val="50000"/>
              </a:spcBef>
              <a:spcAft>
                <a:spcPct val="0"/>
              </a:spcAft>
              <a:defRPr/>
            </a:pPr>
            <a:endParaRPr lang="en-GB">
              <a:solidFill>
                <a:srgbClr val="000000"/>
              </a:solidFill>
            </a:endParaRPr>
          </a:p>
        </p:txBody>
      </p:sp>
      <p:sp>
        <p:nvSpPr>
          <p:cNvPr id="38" name="Rounded Rectangle 37"/>
          <p:cNvSpPr/>
          <p:nvPr/>
        </p:nvSpPr>
        <p:spPr bwMode="auto">
          <a:xfrm>
            <a:off x="7959600" y="1485106"/>
            <a:ext cx="2556000" cy="34051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spAutoFit/>
          </a:bodyPr>
          <a:lstStyle/>
          <a:p>
            <a:pPr algn="ctr" eaLnBrk="0" fontAlgn="base" hangingPunct="0">
              <a:spcBef>
                <a:spcPct val="50000"/>
              </a:spcBef>
              <a:spcAft>
                <a:spcPct val="0"/>
              </a:spcAft>
              <a:defRPr/>
            </a:pPr>
            <a:r>
              <a:rPr lang="en-GB" sz="1400" b="1">
                <a:solidFill>
                  <a:srgbClr val="FFFFFF"/>
                </a:solidFill>
                <a:latin typeface="Arial" panose="020B0604020202020204" pitchFamily="34" charset="0"/>
                <a:cs typeface="Arial" panose="020B0604020202020204" pitchFamily="34" charset="0"/>
              </a:rPr>
              <a:t>EML4-ALK-fusion protein</a:t>
            </a:r>
          </a:p>
        </p:txBody>
      </p:sp>
      <p:grpSp>
        <p:nvGrpSpPr>
          <p:cNvPr id="8" name="Group 7"/>
          <p:cNvGrpSpPr/>
          <p:nvPr/>
        </p:nvGrpSpPr>
        <p:grpSpPr>
          <a:xfrm>
            <a:off x="7689812" y="2258789"/>
            <a:ext cx="3027864" cy="3165461"/>
            <a:chOff x="5848461" y="2305628"/>
            <a:chExt cx="2673264" cy="2794747"/>
          </a:xfrm>
        </p:grpSpPr>
        <p:cxnSp>
          <p:nvCxnSpPr>
            <p:cNvPr id="54" name="Straight Connector 53"/>
            <p:cNvCxnSpPr>
              <a:endCxn id="42" idx="1"/>
            </p:cNvCxnSpPr>
            <p:nvPr/>
          </p:nvCxnSpPr>
          <p:spPr bwMode="auto">
            <a:xfrm flipV="1">
              <a:off x="7341111" y="4424887"/>
              <a:ext cx="212956" cy="0"/>
            </a:xfrm>
            <a:prstGeom prst="line">
              <a:avLst/>
            </a:prstGeom>
            <a:noFill/>
            <a:ln w="12700" cap="flat" cmpd="sng" algn="ctr">
              <a:solidFill>
                <a:schemeClr val="tx1"/>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41"/>
            <p:cNvSpPr/>
            <p:nvPr/>
          </p:nvSpPr>
          <p:spPr>
            <a:xfrm>
              <a:off x="7554067" y="4221088"/>
              <a:ext cx="967658"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ALK kinase domain</a:t>
              </a:r>
            </a:p>
          </p:txBody>
        </p:sp>
        <p:sp>
          <p:nvSpPr>
            <p:cNvPr id="47" name="Rectangle 46"/>
            <p:cNvSpPr/>
            <p:nvPr/>
          </p:nvSpPr>
          <p:spPr>
            <a:xfrm>
              <a:off x="5848461" y="2348880"/>
              <a:ext cx="1103626"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basic region</a:t>
              </a:r>
            </a:p>
          </p:txBody>
        </p:sp>
        <p:sp>
          <p:nvSpPr>
            <p:cNvPr id="49" name="Rectangle 48"/>
            <p:cNvSpPr/>
            <p:nvPr/>
          </p:nvSpPr>
          <p:spPr>
            <a:xfrm>
              <a:off x="5848461" y="2852936"/>
              <a:ext cx="1171811"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HELP domain</a:t>
              </a:r>
            </a:p>
          </p:txBody>
        </p:sp>
        <p:sp>
          <p:nvSpPr>
            <p:cNvPr id="56" name="Rectangle 55"/>
            <p:cNvSpPr/>
            <p:nvPr/>
          </p:nvSpPr>
          <p:spPr>
            <a:xfrm>
              <a:off x="5848461" y="3284984"/>
              <a:ext cx="1092123" cy="407598"/>
            </a:xfrm>
            <a:prstGeom prst="rect">
              <a:avLst/>
            </a:prstGeom>
          </p:spPr>
          <p:txBody>
            <a:bodyPr wrap="square">
              <a:spAutoFit/>
            </a:bodyPr>
            <a:lstStyle/>
            <a:p>
              <a:pPr eaLnBrk="0" fontAlgn="base" hangingPunct="0">
                <a:spcBef>
                  <a:spcPct val="50000"/>
                </a:spcBef>
                <a:spcAft>
                  <a:spcPct val="0"/>
                </a:spcAft>
                <a:defRPr/>
              </a:pPr>
              <a:r>
                <a:rPr lang="en-GB" sz="1200">
                  <a:solidFill>
                    <a:srgbClr val="000000"/>
                  </a:solidFill>
                  <a:latin typeface="Arial" panose="020B0604020202020204" pitchFamily="34" charset="0"/>
                  <a:cs typeface="Arial" panose="020B0604020202020204" pitchFamily="34" charset="0"/>
                </a:rPr>
                <a:t>EML4 WD domain</a:t>
              </a:r>
            </a:p>
          </p:txBody>
        </p:sp>
        <p:cxnSp>
          <p:nvCxnSpPr>
            <p:cNvPr id="57" name="Straight Connector 56"/>
            <p:cNvCxnSpPr/>
            <p:nvPr/>
          </p:nvCxnSpPr>
          <p:spPr bwMode="auto">
            <a:xfrm flipV="1">
              <a:off x="6804248" y="2564904"/>
              <a:ext cx="252000" cy="0"/>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6804248" y="3068960"/>
              <a:ext cx="252000" cy="1"/>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6804248" y="3429000"/>
              <a:ext cx="252000" cy="0"/>
            </a:xfrm>
            <a:prstGeom prst="line">
              <a:avLst/>
            </a:prstGeom>
            <a:noFill/>
            <a:ln w="127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509" y="2305628"/>
              <a:ext cx="285378" cy="2794747"/>
            </a:xfrm>
            <a:prstGeom prst="rect">
              <a:avLst/>
            </a:prstGeom>
            <a:noFill/>
            <a:ln>
              <a:noFill/>
            </a:ln>
          </p:spPr>
        </p:pic>
      </p:grpSp>
      <p:sp>
        <p:nvSpPr>
          <p:cNvPr id="18" name="Rounded Rectangle 17"/>
          <p:cNvSpPr/>
          <p:nvPr/>
        </p:nvSpPr>
        <p:spPr bwMode="auto">
          <a:xfrm>
            <a:off x="9393382" y="110837"/>
            <a:ext cx="1122218" cy="408623"/>
          </a:xfrm>
          <a:prstGeom prst="round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fontAlgn="base" hangingPunct="0">
              <a:spcBef>
                <a:spcPct val="50000"/>
              </a:spcBef>
              <a:spcAft>
                <a:spcPct val="0"/>
              </a:spcAft>
            </a:pPr>
            <a:endParaRPr lang="en-US">
              <a:latin typeface="Imago" pitchFamily="2" charset="0"/>
            </a:endParaRPr>
          </a:p>
        </p:txBody>
      </p:sp>
    </p:spTree>
    <p:extLst>
      <p:ext uri="{BB962C8B-B14F-4D97-AF65-F5344CB8AC3E}">
        <p14:creationId xmlns:p14="http://schemas.microsoft.com/office/powerpoint/2010/main" val="1743210667"/>
      </p:ext>
    </p:extLst>
  </p:cSld>
  <p:clrMapOvr>
    <a:masterClrMapping/>
  </p:clrMapOvr>
  <mc:AlternateContent xmlns:mc="http://schemas.openxmlformats.org/markup-compatibility/2006" xmlns:p14="http://schemas.microsoft.com/office/powerpoint/2010/main">
    <mc:Choice Requires="p14">
      <p:transition p14:dur="0" advTm="40572"/>
    </mc:Choice>
    <mc:Fallback xmlns="">
      <p:transition advTm="405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D22BA318-F4F7-45C4-B17E-3865045E6661}"/>
              </a:ext>
            </a:extLst>
          </p:cNvPr>
          <p:cNvGraphicFramePr>
            <a:graphicFrameLocks noGrp="1"/>
          </p:cNvGraphicFramePr>
          <p:nvPr/>
        </p:nvGraphicFramePr>
        <p:xfrm>
          <a:off x="873274" y="1014097"/>
          <a:ext cx="10418241" cy="5007182"/>
        </p:xfrm>
        <a:graphic>
          <a:graphicData uri="http://schemas.openxmlformats.org/drawingml/2006/table">
            <a:tbl>
              <a:tblPr firstRow="1" bandRow="1">
                <a:tableStyleId>{5C22544A-7EE6-4342-B048-85BDC9FD1C3A}</a:tableStyleId>
              </a:tblPr>
              <a:tblGrid>
                <a:gridCol w="1446977">
                  <a:extLst>
                    <a:ext uri="{9D8B030D-6E8A-4147-A177-3AD203B41FA5}">
                      <a16:colId xmlns:a16="http://schemas.microsoft.com/office/drawing/2014/main" val="20000"/>
                    </a:ext>
                  </a:extLst>
                </a:gridCol>
                <a:gridCol w="1446977">
                  <a:extLst>
                    <a:ext uri="{9D8B030D-6E8A-4147-A177-3AD203B41FA5}">
                      <a16:colId xmlns:a16="http://schemas.microsoft.com/office/drawing/2014/main" val="20001"/>
                    </a:ext>
                  </a:extLst>
                </a:gridCol>
                <a:gridCol w="2445796">
                  <a:extLst>
                    <a:ext uri="{9D8B030D-6E8A-4147-A177-3AD203B41FA5}">
                      <a16:colId xmlns:a16="http://schemas.microsoft.com/office/drawing/2014/main" val="20002"/>
                    </a:ext>
                  </a:extLst>
                </a:gridCol>
                <a:gridCol w="5078491">
                  <a:extLst>
                    <a:ext uri="{9D8B030D-6E8A-4147-A177-3AD203B41FA5}">
                      <a16:colId xmlns:a16="http://schemas.microsoft.com/office/drawing/2014/main" val="20003"/>
                    </a:ext>
                  </a:extLst>
                </a:gridCol>
              </a:tblGrid>
              <a:tr h="474874">
                <a:tc gridSpan="2">
                  <a:txBody>
                    <a:bodyPr/>
                    <a:lstStyle/>
                    <a:p>
                      <a:pPr algn="ctr"/>
                      <a:r>
                        <a:rPr lang="en-US" sz="1400">
                          <a:latin typeface="Arial" panose="020B0604020202020204" pitchFamily="34" charset="0"/>
                          <a:cs typeface="Arial" panose="020B0604020202020204" pitchFamily="34" charset="0"/>
                        </a:rPr>
                        <a:t>ALK TKI</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600"/>
                    </a:p>
                  </a:txBody>
                  <a:tcPr marL="121920" marR="121920" marT="45721" marB="45721"/>
                </a:tc>
                <a:tc>
                  <a:txBody>
                    <a:bodyPr/>
                    <a:lstStyle/>
                    <a:p>
                      <a:pPr algn="ctr"/>
                      <a:r>
                        <a:rPr lang="en-US" sz="1400">
                          <a:latin typeface="Arial" panose="020B0604020202020204" pitchFamily="34" charset="0"/>
                          <a:cs typeface="Arial" panose="020B0604020202020204" pitchFamily="34" charset="0"/>
                        </a:rPr>
                        <a:t>ADDITIONAL TARGETS</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a:latin typeface="Arial" panose="020B0604020202020204" pitchFamily="34" charset="0"/>
                          <a:cs typeface="Arial" panose="020B0604020202020204" pitchFamily="34" charset="0"/>
                        </a:rPr>
                        <a:t>STATUS</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44285">
                <a:tc>
                  <a:txBody>
                    <a:bodyPr/>
                    <a:lstStyle/>
                    <a:p>
                      <a:r>
                        <a:rPr lang="en-US" sz="1400" b="1">
                          <a:latin typeface="Arial" panose="020B0604020202020204" pitchFamily="34" charset="0"/>
                          <a:cs typeface="Arial" panose="020B0604020202020204" pitchFamily="34" charset="0"/>
                        </a:rPr>
                        <a:t>1</a:t>
                      </a:r>
                      <a:r>
                        <a:rPr lang="en-US" sz="1400" b="1" baseline="30000">
                          <a:latin typeface="Arial" panose="020B0604020202020204" pitchFamily="34" charset="0"/>
                          <a:cs typeface="Arial" panose="020B0604020202020204" pitchFamily="34" charset="0"/>
                        </a:rPr>
                        <a:t>st</a:t>
                      </a:r>
                      <a:r>
                        <a:rPr lang="en-US" sz="1400" b="1" baseline="0">
                          <a:latin typeface="Arial" panose="020B0604020202020204" pitchFamily="34" charset="0"/>
                          <a:cs typeface="Arial" panose="020B0604020202020204" pitchFamily="34" charset="0"/>
                        </a:rPr>
                        <a:t> generation</a:t>
                      </a:r>
                      <a:endParaRPr lang="en-US" sz="1400" b="1">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a:latin typeface="Arial" panose="020B0604020202020204" pitchFamily="34" charset="0"/>
                          <a:cs typeface="Arial" panose="020B0604020202020204" pitchFamily="34" charset="0"/>
                        </a:rPr>
                        <a:t>Crizotinib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MET,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 / EMA approved, first line</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706105">
                <a:tc rowSpan="5">
                  <a:txBody>
                    <a:bodyPr/>
                    <a:lstStyle/>
                    <a:p>
                      <a:r>
                        <a:rPr lang="en-US" sz="1400" b="1">
                          <a:latin typeface="Arial" panose="020B0604020202020204" pitchFamily="34" charset="0"/>
                          <a:cs typeface="Arial" panose="020B0604020202020204" pitchFamily="34" charset="0"/>
                        </a:rPr>
                        <a:t>2</a:t>
                      </a:r>
                      <a:r>
                        <a:rPr lang="en-US" sz="1400" b="1" baseline="30000">
                          <a:latin typeface="Arial" panose="020B0604020202020204" pitchFamily="34" charset="0"/>
                          <a:cs typeface="Arial" panose="020B0604020202020204" pitchFamily="34" charset="0"/>
                        </a:rPr>
                        <a:t>nd</a:t>
                      </a:r>
                      <a:r>
                        <a:rPr lang="en-US" sz="1400" b="1">
                          <a:latin typeface="Arial" panose="020B0604020202020204" pitchFamily="34" charset="0"/>
                          <a:cs typeface="Arial" panose="020B0604020202020204" pitchFamily="34" charset="0"/>
                        </a:rPr>
                        <a:t> generation</a:t>
                      </a:r>
                      <a:endParaRPr lang="en-US" sz="1400" b="1">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err="1">
                          <a:latin typeface="Arial" panose="020B0604020202020204" pitchFamily="34" charset="0"/>
                          <a:cs typeface="Arial" panose="020B0604020202020204" pitchFamily="34" charset="0"/>
                        </a:rPr>
                        <a:t>Alectinib</a:t>
                      </a:r>
                      <a:r>
                        <a:rPr lang="en-US" sz="1400" b="1">
                          <a:latin typeface="Arial" panose="020B0604020202020204" pitchFamily="34" charset="0"/>
                          <a:cs typeface="Arial" panose="020B0604020202020204" pitchFamily="34" charset="0"/>
                        </a:rPr>
                        <a:t> </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RET, LTK</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a:latin typeface="Arial" panose="020B0604020202020204" pitchFamily="34" charset="0"/>
                          <a:cs typeface="Arial" panose="020B0604020202020204" pitchFamily="34" charset="0"/>
                        </a:rPr>
                        <a:t>FDA</a:t>
                      </a:r>
                      <a:r>
                        <a:rPr lang="en-US" sz="1400" baseline="0">
                          <a:latin typeface="Arial" panose="020B0604020202020204" pitchFamily="34" charset="0"/>
                          <a:cs typeface="Arial" panose="020B0604020202020204" pitchFamily="34" charset="0"/>
                        </a:rPr>
                        <a:t> / EMA approved</a:t>
                      </a:r>
                      <a:r>
                        <a:rPr lang="en-US" sz="1400">
                          <a:latin typeface="Arial" panose="020B0604020202020204" pitchFamily="34" charset="0"/>
                          <a:cs typeface="Arial" panose="020B0604020202020204" pitchFamily="34" charset="0"/>
                        </a:rPr>
                        <a:t>,</a:t>
                      </a:r>
                      <a:r>
                        <a:rPr lang="en-US" sz="1400" baseline="0">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 </a:t>
                      </a:r>
                      <a:r>
                        <a:rPr lang="en-US" sz="1400" err="1">
                          <a:latin typeface="Arial" panose="020B0604020202020204" pitchFamily="34" charset="0"/>
                          <a:cs typeface="Arial" panose="020B0604020202020204" pitchFamily="34" charset="0"/>
                        </a:rPr>
                        <a:t>crizotinib</a:t>
                      </a:r>
                      <a:endParaRPr lang="en-US" sz="140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a:t>
                      </a:r>
                      <a:r>
                        <a:rPr lang="en-US" sz="1400" kern="1200" baseline="0">
                          <a:effectLst/>
                          <a:latin typeface="Arial" panose="020B0604020202020204" pitchFamily="34" charset="0"/>
                          <a:cs typeface="Arial" panose="020B0604020202020204" pitchFamily="34" charset="0"/>
                        </a:rPr>
                        <a:t> / EMA approved</a:t>
                      </a:r>
                      <a:r>
                        <a:rPr lang="en-US" sz="1400" kern="1200">
                          <a:effectLst/>
                          <a:latin typeface="Arial" panose="020B0604020202020204" pitchFamily="34" charset="0"/>
                          <a:cs typeface="Arial" panose="020B0604020202020204" pitchFamily="34" charset="0"/>
                        </a:rPr>
                        <a:t>, </a:t>
                      </a:r>
                      <a:r>
                        <a:rPr lang="en-US" sz="1400" kern="1200" baseline="0">
                          <a:effectLst/>
                          <a:latin typeface="Arial" panose="020B0604020202020204" pitchFamily="34" charset="0"/>
                          <a:cs typeface="Arial" panose="020B0604020202020204" pitchFamily="34" charset="0"/>
                        </a:rPr>
                        <a:t>first line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baseline="0">
                          <a:solidFill>
                            <a:schemeClr val="tx1"/>
                          </a:solidFill>
                          <a:effectLst/>
                          <a:latin typeface="Arial" panose="020B0604020202020204" pitchFamily="34" charset="0"/>
                          <a:cs typeface="Arial" panose="020B0604020202020204" pitchFamily="34" charset="0"/>
                        </a:rPr>
                        <a:t>FDA / EMA approved, adjuvant setting</a:t>
                      </a:r>
                      <a:endParaRPr lang="en-US" sz="1400" kern="1200">
                        <a:solidFill>
                          <a:schemeClr val="tx1"/>
                        </a:solidFill>
                        <a:effectLst/>
                        <a:latin typeface="Arial" panose="020B0604020202020204" pitchFamily="34" charset="0"/>
                        <a:ea typeface="+mn-ea"/>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706105">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Brigatinib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EGFR, IGF-1R,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marR="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 / EMA approved,</a:t>
                      </a:r>
                      <a:r>
                        <a:rPr lang="en-US" sz="1400" kern="1200" baseline="0">
                          <a:effectLst/>
                          <a:latin typeface="Arial" panose="020B0604020202020204" pitchFamily="34" charset="0"/>
                          <a:cs typeface="Arial" panose="020B0604020202020204" pitchFamily="34" charset="0"/>
                        </a:rPr>
                        <a:t> post </a:t>
                      </a:r>
                      <a:r>
                        <a:rPr lang="en-US" sz="1400" kern="1200" baseline="0" err="1">
                          <a:effectLst/>
                          <a:latin typeface="Arial" panose="020B0604020202020204" pitchFamily="34" charset="0"/>
                          <a:cs typeface="Arial" panose="020B0604020202020204" pitchFamily="34" charset="0"/>
                        </a:rPr>
                        <a:t>crizotinib</a:t>
                      </a:r>
                      <a:endParaRPr lang="en-US" sz="1400" kern="1200" baseline="0">
                        <a:effectLst/>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kern="1200">
                          <a:effectLst/>
                          <a:latin typeface="Arial" panose="020B0604020202020204" pitchFamily="34" charset="0"/>
                          <a:cs typeface="Arial" panose="020B0604020202020204" pitchFamily="34" charset="0"/>
                        </a:rPr>
                        <a:t>FDA</a:t>
                      </a:r>
                      <a:r>
                        <a:rPr lang="en-US" sz="1400" kern="1200" baseline="0">
                          <a:effectLst/>
                          <a:latin typeface="Arial" panose="020B0604020202020204" pitchFamily="34" charset="0"/>
                          <a:cs typeface="Arial" panose="020B0604020202020204" pitchFamily="34" charset="0"/>
                        </a:rPr>
                        <a:t> / EMA approved</a:t>
                      </a:r>
                      <a:r>
                        <a:rPr lang="en-US" sz="1400" kern="1200">
                          <a:effectLst/>
                          <a:latin typeface="Arial" panose="020B0604020202020204" pitchFamily="34" charset="0"/>
                          <a:cs typeface="Arial" panose="020B0604020202020204" pitchFamily="34" charset="0"/>
                        </a:rPr>
                        <a:t>, </a:t>
                      </a:r>
                      <a:r>
                        <a:rPr lang="en-US" sz="1400" kern="1200" baseline="0">
                          <a:effectLst/>
                          <a:latin typeface="Arial" panose="020B0604020202020204" pitchFamily="34" charset="0"/>
                          <a:cs typeface="Arial" panose="020B0604020202020204" pitchFamily="34" charset="0"/>
                        </a:rPr>
                        <a:t>first line</a:t>
                      </a:r>
                      <a:endParaRPr lang="en-US" sz="1400" kern="1200">
                        <a:solidFill>
                          <a:srgbClr val="000000"/>
                        </a:solidFill>
                        <a:effectLst/>
                        <a:latin typeface="Arial" panose="020B0604020202020204" pitchFamily="34" charset="0"/>
                        <a:ea typeface="+mn-ea"/>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06105">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Ceritinib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IGF-1R, IR,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 / EMA approved, post </a:t>
                      </a:r>
                      <a:r>
                        <a:rPr lang="en-US" sz="1400" err="1">
                          <a:latin typeface="Arial" panose="020B0604020202020204" pitchFamily="34" charset="0"/>
                          <a:cs typeface="Arial" panose="020B0604020202020204" pitchFamily="34" charset="0"/>
                        </a:rPr>
                        <a:t>crizotinib</a:t>
                      </a:r>
                      <a:r>
                        <a:rPr lang="en-US" sz="1400">
                          <a:latin typeface="Arial" panose="020B0604020202020204" pitchFamily="34" charset="0"/>
                          <a:cs typeface="Arial" panose="020B0604020202020204" pitchFamily="34" charset="0"/>
                        </a:rPr>
                        <a:t> </a:t>
                      </a:r>
                    </a:p>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FDA-approved,</a:t>
                      </a:r>
                      <a:r>
                        <a:rPr lang="en-US" sz="1400" baseline="0">
                          <a:latin typeface="Arial" panose="020B0604020202020204" pitchFamily="34" charset="0"/>
                          <a:cs typeface="Arial" panose="020B0604020202020204" pitchFamily="34" charset="0"/>
                        </a:rPr>
                        <a:t> first line </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485230">
                <a:tc vMerge="1">
                  <a:txBody>
                    <a:bodyPr/>
                    <a:lstStyle/>
                    <a:p>
                      <a:endParaRPr lang="en-US" sz="1600">
                        <a:solidFill>
                          <a:srgbClr val="000000"/>
                        </a:solidFill>
                      </a:endParaRPr>
                    </a:p>
                  </a:txBody>
                  <a:tcPr marL="121920" marR="121920" marT="45721" marB="45721" anchor="ctr"/>
                </a:tc>
                <a:tc>
                  <a:txBody>
                    <a:bodyPr/>
                    <a:lstStyle/>
                    <a:p>
                      <a:r>
                        <a:rPr lang="en-US" sz="1400" b="1">
                          <a:latin typeface="Arial" panose="020B0604020202020204" pitchFamily="34" charset="0"/>
                          <a:cs typeface="Arial" panose="020B0604020202020204" pitchFamily="34" charset="0"/>
                        </a:rPr>
                        <a:t>Ensartinib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MET, ABL, AXL</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a:latin typeface="Arial" panose="020B0604020202020204" pitchFamily="34" charset="0"/>
                          <a:cs typeface="Arial" panose="020B0604020202020204" pitchFamily="34" charset="0"/>
                        </a:rPr>
                        <a:t>FDA-approved, first line </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444106">
                <a:tc vMerge="1">
                  <a:txBody>
                    <a:bodyPr/>
                    <a:lstStyle/>
                    <a:p>
                      <a:endParaRPr lang="en-US" sz="1600" b="0">
                        <a:solidFill>
                          <a:srgbClr val="000000"/>
                        </a:solidFill>
                      </a:endParaRPr>
                    </a:p>
                  </a:txBody>
                  <a:tcPr marL="121920" marR="121920" marT="45721" marB="45721" anchor="ctr">
                    <a:solidFill>
                      <a:schemeClr val="bg1"/>
                    </a:solidFill>
                  </a:tcPr>
                </a:tc>
                <a:tc>
                  <a:txBody>
                    <a:bodyPr/>
                    <a:lstStyle/>
                    <a:p>
                      <a:r>
                        <a:rPr lang="en-US" sz="1400" b="1" err="1">
                          <a:latin typeface="Arial" panose="020B0604020202020204" pitchFamily="34" charset="0"/>
                          <a:cs typeface="Arial" panose="020B0604020202020204" pitchFamily="34" charset="0"/>
                        </a:rPr>
                        <a:t>Entrectinib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NTRKs, 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(FDA / EMA approved for ROS1 and NTRK, but not ALK)</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645166">
                <a:tc>
                  <a:txBody>
                    <a:bodyPr/>
                    <a:lstStyle/>
                    <a:p>
                      <a:r>
                        <a:rPr lang="en-US" sz="1400" b="1">
                          <a:latin typeface="Arial" panose="020B0604020202020204" pitchFamily="34" charset="0"/>
                          <a:cs typeface="Arial" panose="020B0604020202020204" pitchFamily="34" charset="0"/>
                        </a:rPr>
                        <a:t>3</a:t>
                      </a:r>
                      <a:r>
                        <a:rPr lang="en-US" sz="1400" b="1" baseline="30000">
                          <a:latin typeface="Arial" panose="020B0604020202020204" pitchFamily="34" charset="0"/>
                          <a:cs typeface="Arial" panose="020B0604020202020204" pitchFamily="34" charset="0"/>
                        </a:rPr>
                        <a:t>rd</a:t>
                      </a:r>
                      <a:r>
                        <a:rPr lang="en-US" sz="1400" b="1">
                          <a:latin typeface="Arial" panose="020B0604020202020204" pitchFamily="34" charset="0"/>
                          <a:cs typeface="Arial" panose="020B0604020202020204" pitchFamily="34" charset="0"/>
                        </a:rPr>
                        <a:t> generation</a:t>
                      </a:r>
                      <a:endParaRPr lang="en-US" sz="1400" b="1">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b="1">
                          <a:latin typeface="Arial" panose="020B0604020202020204" pitchFamily="34" charset="0"/>
                          <a:cs typeface="Arial" panose="020B0604020202020204" pitchFamily="34" charset="0"/>
                        </a:rPr>
                        <a:t>Lorlatinib</a:t>
                      </a:r>
                      <a:endParaRPr lang="en-US" sz="1400" b="1">
                        <a:solidFill>
                          <a:srgbClr val="0070C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a:latin typeface="Arial" panose="020B0604020202020204" pitchFamily="34" charset="0"/>
                          <a:cs typeface="Arial" panose="020B0604020202020204" pitchFamily="34" charset="0"/>
                        </a:rPr>
                        <a:t>ROS1</a:t>
                      </a:r>
                      <a:endParaRPr lang="en-US" sz="1400">
                        <a:solidFill>
                          <a:srgbClr val="000000"/>
                        </a:solidFill>
                        <a:latin typeface="Arial" panose="020B0604020202020204" pitchFamily="34" charset="0"/>
                        <a:cs typeface="Arial" panose="020B0604020202020204" pitchFamily="34" charset="0"/>
                      </a:endParaRP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1450" indent="-171450">
                        <a:buFont typeface="Wingdings" panose="05000000000000000000" pitchFamily="2" charset="2"/>
                        <a:buChar char="§"/>
                      </a:pPr>
                      <a:r>
                        <a:rPr lang="en-US" sz="1400" kern="1200">
                          <a:effectLst/>
                          <a:latin typeface="Arial" panose="020B0604020202020204" pitchFamily="34" charset="0"/>
                          <a:cs typeface="Arial" panose="020B0604020202020204" pitchFamily="34" charset="0"/>
                        </a:rPr>
                        <a:t>FDA / EMA </a:t>
                      </a:r>
                      <a:r>
                        <a:rPr lang="en-US" sz="1400" kern="1200" baseline="0">
                          <a:effectLst/>
                          <a:latin typeface="Arial" panose="020B0604020202020204" pitchFamily="34" charset="0"/>
                          <a:cs typeface="Arial" panose="020B0604020202020204" pitchFamily="34" charset="0"/>
                        </a:rPr>
                        <a:t>approved</a:t>
                      </a:r>
                      <a:r>
                        <a:rPr lang="en-US" sz="1400" kern="1200">
                          <a:effectLst/>
                          <a:latin typeface="Arial" panose="020B0604020202020204" pitchFamily="34" charset="0"/>
                          <a:cs typeface="Arial" panose="020B0604020202020204" pitchFamily="34" charset="0"/>
                        </a:rPr>
                        <a:t>, in patients who have received</a:t>
                      </a:r>
                      <a:br>
                        <a:rPr lang="en-US" sz="1400" kern="1200">
                          <a:effectLst/>
                          <a:latin typeface="Arial" panose="020B0604020202020204" pitchFamily="34" charset="0"/>
                          <a:cs typeface="Arial" panose="020B0604020202020204" pitchFamily="34" charset="0"/>
                        </a:rPr>
                      </a:br>
                      <a:r>
                        <a:rPr lang="en-US" sz="1400" kern="1200">
                          <a:effectLst/>
                          <a:latin typeface="Arial" panose="020B0604020202020204" pitchFamily="34" charset="0"/>
                          <a:cs typeface="Arial" panose="020B0604020202020204" pitchFamily="34" charset="0"/>
                        </a:rPr>
                        <a:t>1 or more ALK inhibitors</a:t>
                      </a:r>
                    </a:p>
                    <a:p>
                      <a:pPr marL="171450" indent="-171450">
                        <a:buFont typeface="Wingdings" panose="05000000000000000000" pitchFamily="2" charset="2"/>
                        <a:buChar char="§"/>
                      </a:pPr>
                      <a:r>
                        <a:rPr lang="en-US" sz="1400" kern="1200">
                          <a:effectLst/>
                          <a:latin typeface="Arial" panose="020B0604020202020204" pitchFamily="34" charset="0"/>
                          <a:cs typeface="Arial" panose="020B0604020202020204" pitchFamily="34" charset="0"/>
                        </a:rPr>
                        <a:t>FDA / EMA approved, first line</a:t>
                      </a:r>
                    </a:p>
                  </a:txBody>
                  <a:tcPr marL="215054" marR="215054" marT="80647" marB="8064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Rectangle: Rounded Corners 10">
            <a:extLst>
              <a:ext uri="{FF2B5EF4-FFF2-40B4-BE49-F238E27FC236}">
                <a16:creationId xmlns:a16="http://schemas.microsoft.com/office/drawing/2014/main" id="{C2AB7D28-4392-44CF-A11B-4CD308E8F9AD}"/>
              </a:ext>
            </a:extLst>
          </p:cNvPr>
          <p:cNvSpPr/>
          <p:nvPr/>
        </p:nvSpPr>
        <p:spPr>
          <a:xfrm>
            <a:off x="761390" y="5588248"/>
            <a:ext cx="10993192" cy="62415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75"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02B9B5FA-A537-437C-8D66-02DF54AB75B4}"/>
              </a:ext>
            </a:extLst>
          </p:cNvPr>
          <p:cNvGrpSpPr/>
          <p:nvPr/>
        </p:nvGrpSpPr>
        <p:grpSpPr>
          <a:xfrm>
            <a:off x="342269" y="1449778"/>
            <a:ext cx="514491" cy="3916879"/>
            <a:chOff x="67610" y="992657"/>
            <a:chExt cx="291678" cy="2220585"/>
          </a:xfrm>
        </p:grpSpPr>
        <p:sp>
          <p:nvSpPr>
            <p:cNvPr id="14" name="Arrow: Down 13">
              <a:extLst>
                <a:ext uri="{FF2B5EF4-FFF2-40B4-BE49-F238E27FC236}">
                  <a16:creationId xmlns:a16="http://schemas.microsoft.com/office/drawing/2014/main" id="{1CB1D710-C0BC-4016-98F6-27DA19C8D3E6}"/>
                </a:ext>
              </a:extLst>
            </p:cNvPr>
            <p:cNvSpPr/>
            <p:nvPr/>
          </p:nvSpPr>
          <p:spPr bwMode="auto">
            <a:xfrm>
              <a:off x="67610" y="992657"/>
              <a:ext cx="291678" cy="2220585"/>
            </a:xfrm>
            <a:prstGeom prst="downArrow">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161291" tIns="80645" rIns="161291" bIns="80645" numCol="1" rtlCol="0" anchor="t" anchorCtr="0" compatLnSpc="1">
              <a:prstTxWarp prst="textNoShape">
                <a:avLst/>
              </a:prstTxWarp>
            </a:bodyPr>
            <a:lstStyle/>
            <a:p>
              <a:pPr marL="0" marR="0" lvl="0" indent="0" algn="l" defTabSz="806455" rtl="0" eaLnBrk="1" fontAlgn="base" latinLnBrk="0" hangingPunct="0">
                <a:lnSpc>
                  <a:spcPct val="93000"/>
                </a:lnSpc>
                <a:spcBef>
                  <a:spcPct val="0"/>
                </a:spcBef>
                <a:spcAft>
                  <a:spcPct val="0"/>
                </a:spcAft>
                <a:buClr>
                  <a:srgbClr val="000000"/>
                </a:buClr>
                <a:buSzPct val="100000"/>
                <a:buFontTx/>
                <a:buNone/>
                <a:tabLst/>
                <a:defRPr/>
              </a:pPr>
              <a:endParaRPr kumimoji="0" lang="en-US" sz="3175" b="0" i="0" u="none" strike="noStrike" kern="1200" cap="none" spc="0" normalizeH="0" baseline="0" noProof="0">
                <a:ln w="0"/>
                <a:solidFill>
                  <a:srgbClr val="007DC3"/>
                </a:solidFill>
                <a:effectLst>
                  <a:outerShdw blurRad="38100" dist="25400" dir="5400000" algn="ctr" rotWithShape="0">
                    <a:srgbClr val="6E747A">
                      <a:alpha val="43000"/>
                    </a:srgbClr>
                  </a:outerShdw>
                </a:effectLst>
                <a:uLnTx/>
                <a:uFillTx/>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15" name="TextBox 14">
              <a:extLst>
                <a:ext uri="{FF2B5EF4-FFF2-40B4-BE49-F238E27FC236}">
                  <a16:creationId xmlns:a16="http://schemas.microsoft.com/office/drawing/2014/main" id="{85CBB804-9918-422D-8852-BF69DC6A5034}"/>
                </a:ext>
              </a:extLst>
            </p:cNvPr>
            <p:cNvSpPr txBox="1"/>
            <p:nvPr/>
          </p:nvSpPr>
          <p:spPr>
            <a:xfrm>
              <a:off x="76972" y="1283435"/>
              <a:ext cx="258604" cy="1740579"/>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23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on-target potency, </a:t>
              </a:r>
              <a:r>
                <a:rPr kumimoji="0" lang="en-US" sz="1764"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235"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CNS penetration</a:t>
              </a:r>
            </a:p>
          </p:txBody>
        </p:sp>
      </p:grpSp>
      <p:sp>
        <p:nvSpPr>
          <p:cNvPr id="4" name="Title 3">
            <a:extLst>
              <a:ext uri="{FF2B5EF4-FFF2-40B4-BE49-F238E27FC236}">
                <a16:creationId xmlns:a16="http://schemas.microsoft.com/office/drawing/2014/main" id="{22F79205-BA54-33F1-48A4-D249CF0B5849}"/>
              </a:ext>
            </a:extLst>
          </p:cNvPr>
          <p:cNvSpPr>
            <a:spLocks noGrp="1"/>
          </p:cNvSpPr>
          <p:nvPr>
            <p:ph type="title"/>
          </p:nvPr>
        </p:nvSpPr>
        <p:spPr>
          <a:xfrm>
            <a:off x="838200" y="163286"/>
            <a:ext cx="10515600" cy="731122"/>
          </a:xfrm>
        </p:spPr>
        <p:txBody>
          <a:bodyPr>
            <a:normAutofit/>
          </a:bodyPr>
          <a:lstStyle/>
          <a:p>
            <a:r>
              <a:rPr lang="en-US"/>
              <a:t> ALK Inhibitors in Clinical Use</a:t>
            </a:r>
          </a:p>
        </p:txBody>
      </p:sp>
      <p:sp>
        <p:nvSpPr>
          <p:cNvPr id="9" name="Footer Placeholder 8">
            <a:extLst>
              <a:ext uri="{FF2B5EF4-FFF2-40B4-BE49-F238E27FC236}">
                <a16:creationId xmlns:a16="http://schemas.microsoft.com/office/drawing/2014/main" id="{F0F05CBD-1E28-4771-ED01-9FD182DC68A6}"/>
              </a:ext>
            </a:extLst>
          </p:cNvPr>
          <p:cNvSpPr>
            <a:spLocks noGrp="1"/>
          </p:cNvSpPr>
          <p:nvPr>
            <p:ph type="ftr" sz="quarter" idx="10"/>
          </p:nvPr>
        </p:nvSpPr>
        <p:spPr>
          <a:xfrm>
            <a:off x="1416735" y="6054437"/>
            <a:ext cx="10222271"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ABL1, </a:t>
            </a:r>
            <a:r>
              <a:rPr kumimoji="0" lang="en-US" sz="900" b="0" i="0" u="none" strike="noStrike" kern="1200" cap="none" spc="0" normalizeH="0" baseline="0" noProof="0">
                <a:ln>
                  <a:noFill/>
                </a:ln>
                <a:solidFill>
                  <a:srgbClr val="3D3D3D"/>
                </a:solidFill>
                <a:effectLst/>
                <a:uLnTx/>
                <a:uFillTx/>
                <a:latin typeface="Arial" panose="020B0604020202020204" pitchFamily="34" charset="0"/>
                <a:ea typeface="+mn-ea"/>
                <a:cs typeface="Arial" panose="020B0604020202020204" pitchFamily="34" charset="0"/>
              </a:rPr>
              <a:t>ABL proto-oncogene 1, non-receptor tyrosine kinase;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sym typeface="Arial"/>
              </a:rPr>
              <a:t>ALK, anaplastic lymphoma kinase; AXL,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AXL receptor tyrosine kinase;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CNS, central nervous system; </a:t>
            </a:r>
            <a:r>
              <a:rPr kumimoji="0" lang="en-US" altLang="en-US" sz="9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anose="020B0604020202020204" pitchFamily="34" charset="0"/>
                <a:ea typeface="+mn-ea"/>
                <a:cs typeface="Arial" panose="020B0604020202020204" pitchFamily="34" charset="0"/>
                <a:sym typeface="Wingdings"/>
              </a:rPr>
              <a:t>EGFR, epidermal growth factor receptor;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EMA, European Medicines Agency; FDA, Food and Drug Administration; IGF-1R, insulin-like growth factor 1 receptor; LTK, leukocyte receptor tyrosine kinase; MET, mesenchymal–epithelial transition;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NTRK, neurotrophic tyrosine receptor kinase; RET, rearranged during transfection; ROS1, ROS proto-oncogene 1, receptor tyrosine kinase; TKI, tyrosine kinase inhibitor.</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Adapted from: Awad MM, Shaw AT.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Clin Adv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Hematol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2014;12(7):429-439.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Roskoski</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 Jr.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Pharmacol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Res.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2017;117:343-356. FDA. https://</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www.fda.gov</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EMA. https://</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www.ema.europa.eu</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en</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460496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7"/>
</p:tagLst>
</file>

<file path=ppt/tags/tag2.xml><?xml version="1.0" encoding="utf-8"?>
<p:tagLst xmlns:a="http://schemas.openxmlformats.org/drawingml/2006/main" xmlns:r="http://schemas.openxmlformats.org/officeDocument/2006/relationships" xmlns:p="http://schemas.openxmlformats.org/presentationml/2006/main">
  <p:tag name="AS_UNIQUEID" val="548"/>
</p:tagLst>
</file>

<file path=ppt/tags/tag3.xml><?xml version="1.0" encoding="utf-8"?>
<p:tagLst xmlns:a="http://schemas.openxmlformats.org/drawingml/2006/main" xmlns:r="http://schemas.openxmlformats.org/officeDocument/2006/relationships" xmlns:p="http://schemas.openxmlformats.org/presentationml/2006/main">
  <p:tag name="AS_UNIQUEID" val="561"/>
</p:tagLst>
</file>

<file path=ppt/tags/tag4.xml><?xml version="1.0" encoding="utf-8"?>
<p:tagLst xmlns:a="http://schemas.openxmlformats.org/drawingml/2006/main" xmlns:r="http://schemas.openxmlformats.org/officeDocument/2006/relationships" xmlns:p="http://schemas.openxmlformats.org/presentationml/2006/main">
  <p:tag name="AS_UNIQUEID" val="562"/>
</p:tagLst>
</file>

<file path=ppt/tags/tag5.xml><?xml version="1.0" encoding="utf-8"?>
<p:tagLst xmlns:a="http://schemas.openxmlformats.org/drawingml/2006/main" xmlns:r="http://schemas.openxmlformats.org/officeDocument/2006/relationships" xmlns:p="http://schemas.openxmlformats.org/presentationml/2006/main">
  <p:tag name="AS_UNIQUEID" val="563"/>
</p:tagLst>
</file>

<file path=ppt/theme/theme1.xml><?xml version="1.0" encoding="utf-8"?>
<a:theme xmlns:a="http://schemas.openxmlformats.org/drawingml/2006/main" name="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2.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d36001d-906c-42d8-9280-446ac03b1c48">
      <Value>100</Value>
      <Value>694</Value>
      <Value>12</Value>
      <Value>112</Value>
      <Value>9</Value>
      <Value>144</Value>
      <Value>141</Value>
    </TaxCatchAll>
    <Client_x0020_Name xmlns="3e3b0376-e8b9-4908-bff9-700406eddda5" xsi:nil="true"/>
    <Opportunity_x0020_Number_x0020_ xmlns="3e3b0376-e8b9-4908-bff9-700406eddda5">013434</Opportunity_x0020_Number_x0020_>
    <lcf76f155ced4ddcb4097134ff3c332f xmlns="3e3b0376-e8b9-4908-bff9-700406eddda5">
      <Terms xmlns="http://schemas.microsoft.com/office/infopath/2007/PartnerControls"/>
    </lcf76f155ced4ddcb4097134ff3c332f>
    <o4e0cc1c61e94069b6a8551b22c742a1 xmlns="6d36001d-906c-42d8-9280-446ac03b1c48">
      <Terms xmlns="http://schemas.microsoft.com/office/infopath/2007/PartnerControls"/>
    </o4e0cc1c61e94069b6a8551b22c742a1>
    <h17b8e17546742428aecc4bb79eff81d xmlns="3e3b0376-e8b9-4908-bff9-700406eddda5" xsi:nil="true"/>
    <DocumentSetDescription xmlns="http://schemas.microsoft.com/sharepoint/v3" xsi:nil="true"/>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Dawn Amos</TermName>
          <TermId xmlns="http://schemas.microsoft.com/office/infopath/2007/PartnerControls">452fc166-f322-4bf1-9808-9b7eeef6e48a</TermId>
        </TermInfo>
      </Terms>
    </k7f9d3a4703b40dd85626795c271c875>
    <aa680e92a1d245a0a6b58205b432afd7 xmlns="6d36001d-906c-42d8-9280-446ac03b1c48">
      <Terms xmlns="http://schemas.microsoft.com/office/infopath/2007/PartnerControls">
        <TermInfo xmlns="http://schemas.microsoft.com/office/infopath/2007/PartnerControls">
          <TermName xmlns="http://schemas.microsoft.com/office/infopath/2007/PartnerControls">Genentech, Inc. (a member of the Roche Group)</TermName>
          <TermId xmlns="http://schemas.microsoft.com/office/infopath/2007/PartnerControls">7d5a91ec-2d77-4949-904d-e8397ea913c9</TermId>
        </TermInfo>
      </Terms>
    </aa680e92a1d245a0a6b58205b432afd7>
    <j7bff3f86c6e47f9ae99a2d10c8c7749 xmlns="6d36001d-906c-42d8-9280-446ac03b1c48">
      <Terms xmlns="http://schemas.microsoft.com/office/infopath/2007/PartnerControls"/>
    </j7bff3f86c6e47f9ae99a2d10c8c7749>
    <aec9593b9aef438a83de6b1b34161499 xmlns="6d36001d-906c-42d8-9280-446ac03b1c48">
      <Terms xmlns="http://schemas.microsoft.com/office/infopath/2007/PartnerControls">
        <TermInfo xmlns="http://schemas.microsoft.com/office/infopath/2007/PartnerControls">
          <TermName xmlns="http://schemas.microsoft.com/office/infopath/2007/PartnerControls">Bing-E Xu</TermName>
          <TermId xmlns="http://schemas.microsoft.com/office/infopath/2007/PartnerControls">2f6b63d9-6e7e-4605-afdb-8ddd735993f6</TermId>
        </TermInfo>
      </Terms>
    </aec9593b9aef438a83de6b1b34161499>
    <abf3b563650f4febb83e81f8ea956346 xmlns="6d36001d-906c-42d8-9280-446ac03b1c48">
      <Terms xmlns="http://schemas.microsoft.com/office/infopath/2007/PartnerControls">
        <TermInfo xmlns="http://schemas.microsoft.com/office/infopath/2007/PartnerControls">
          <TermName xmlns="http://schemas.microsoft.com/office/infopath/2007/PartnerControls">Miranda Rafferty</TermName>
          <TermId xmlns="http://schemas.microsoft.com/office/infopath/2007/PartnerControls">63ced38b-3071-4867-8889-9b640be0637d</TermId>
        </TermInfo>
      </Terms>
    </abf3b563650f4febb83e81f8ea956346>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Live Event</TermName>
          <TermId xmlns="http://schemas.microsoft.com/office/infopath/2007/PartnerControls">15cf7c0b-eb36-4daa-bead-0e57b6d8f45b</TermId>
        </TermInfo>
      </Terms>
    </m2ce0a529c0c4170ae055dea480a0d9d>
    <jb4291d51d504da0b34e0839496c2755 xmlns="3e3b0376-e8b9-4908-bff9-700406eddda5" xsi:nil="true"/>
    <Brand_x0020_Name xmlns="3e3b0376-e8b9-4908-bff9-700406eddda5" xsi:nil="true"/>
    <QuickActions xmlns="3e3b0376-e8b9-4908-bff9-700406eddda5">
      <Url xsi:nil="true"/>
      <Description xsi:nil="true"/>
    </QuickAction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8E426CF2B61648A7F3CBC827209A36" ma:contentTypeVersion="18" ma:contentTypeDescription="Create a new document." ma:contentTypeScope="" ma:versionID="c259709b2e10f49e2325e1588e2a6502">
  <xsd:schema xmlns:xsd="http://www.w3.org/2001/XMLSchema" xmlns:xs="http://www.w3.org/2001/XMLSchema" xmlns:p="http://schemas.microsoft.com/office/2006/metadata/properties" xmlns:ns1="http://schemas.microsoft.com/sharepoint/v3" xmlns:ns2="3e3b0376-e8b9-4908-bff9-700406eddda5" xmlns:ns3="6d36001d-906c-42d8-9280-446ac03b1c48" targetNamespace="http://schemas.microsoft.com/office/2006/metadata/properties" ma:root="true" ma:fieldsID="ed332db8db39ee732119a5127148a546" ns1:_="" ns2:_="" ns3:_="">
    <xsd:import namespace="http://schemas.microsoft.com/sharepoint/v3"/>
    <xsd:import namespace="3e3b0376-e8b9-4908-bff9-700406eddda5"/>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QuickAct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b0376-e8b9-4908-bff9-700406eddda5"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QuickActions" ma:index="46" nillable="true" ma:displayName="Quick Actions" ma:format="Hyperlink" ma:internalName="QuickActions">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taxonomy="true" ma:internalName="aec9593b9aef438a83de6b1b34161499" ma:taxonomyFieldName="Scientific_x0020_Affairs" ma:displayName="Scientific Affairs" ma:readOnly="false" ma:default="" ma:fieldId="{aec9593b-9aef-438a-83de-6b1b34161499}" ma:sspId="8c65fd77-5e27-4e0a-8152-efffb3417915" ma:termSetId="f13c10fe-b0c3-48a7-bf7b-6437ac87d817" ma:anchorId="00000000-0000-0000-0000-000000000000" ma:open="false" ma:isKeyword="false">
      <xsd:complexType>
        <xsd:sequence>
          <xsd:element ref="pc:Terms" minOccurs="0" maxOccurs="1"/>
        </xsd:sequence>
      </xsd:complexType>
    </xsd:element>
    <xsd:element name="k7f9d3a4703b40dd85626795c271c875" ma:index="33"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aa680e92a1d245a0a6b58205b432afd7" ma:index="35" nillable="true" ma:taxonomy="true" ma:internalName="aa680e92a1d245a0a6b58205b432afd7" ma:taxonomyFieldName="Supporter_x0020_Name" ma:displayName="Supporter Name" ma:readOnly="false" ma:default="" ma:fieldId="{aa680e92-a1d2-45a0-a6b5-8205b432afd7}" ma:taxonomyMulti="true" ma:sspId="8c65fd77-5e27-4e0a-8152-efffb3417915" ma:termSetId="68c66213-f1f9-4c2c-8400-4fa8701a1d11" ma:anchorId="00000000-0000-0000-0000-000000000000" ma:open="false" ma:isKeyword="false">
      <xsd:complexType>
        <xsd:sequence>
          <xsd:element ref="pc:Terms" minOccurs="0" maxOccurs="1"/>
        </xsd:sequence>
      </xsd:complexType>
    </xsd:element>
    <xsd:element name="abf3b563650f4febb83e81f8ea956346" ma:index="37" nillable="true" ma:taxonomy="true" ma:internalName="abf3b563650f4febb83e81f8ea956346" ma:taxonomyFieldName="Producer" ma:displayName="Producer" ma:readOnly="false" ma:default="" ma:fieldId="{abf3b563-650f-4feb-b83e-81f8ea956346}" ma:sspId="8c65fd77-5e27-4e0a-8152-efffb3417915" ma:termSetId="81f03966-595b-4ea8-80e5-9ad37d068079" ma:anchorId="00000000-0000-0000-0000-000000000000" ma:open="false" ma:isKeyword="false">
      <xsd:complexType>
        <xsd:sequence>
          <xsd:element ref="pc:Terms" minOccurs="0" maxOccurs="1"/>
        </xsd:sequence>
      </xsd:complexType>
    </xsd:element>
    <xsd:element name="m2ce0a529c0c4170ae055dea480a0d9d" ma:index="39" nillable="true" ma:taxonomy="true" ma:internalName="m2ce0a529c0c4170ae055dea480a0d9d" ma:taxonomyFieldName="Product_x0020_Type" ma:displayName="Product Type" ma:readOnly="false" ma:default="" ma:fieldId="{62ce0a52-9c0c-4170-ae05-5dea480a0d9d}"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41" nillable="true" ma:taxonomy="true" ma:internalName="o4e0cc1c61e94069b6a8551b22c742a1" ma:taxonomyFieldName="Project_x0020_Item" ma:displayName="Project Item" ma:readOnly="false" ma:default="" ma:fieldId="{84e0cc1c-61e9-4069-b6a8-551b22c742a1}"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j7bff3f86c6e47f9ae99a2d10c8c7749" ma:index="43" nillable="true" ma:taxonomy="true" ma:internalName="j7bff3f86c6e47f9ae99a2d10c8c7749" ma:taxonomyFieldName="Initiative_x0020_Lead" ma:displayName="Initiative Lead" ma:readOnly="false" ma:default="" ma:fieldId="{37bff3f8-6c6e-47f9-ae99-a2d10c8c7749}" ma:sspId="8c65fd77-5e27-4e0a-8152-efffb3417915" ma:termSetId="19b47b81-2f3d-468b-8a4c-261f3af1d5e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CE0D95-302D-4B3B-B164-C94F58B1DF52}">
  <ds:schemaRefs>
    <ds:schemaRef ds:uri="http://purl.org/dc/elements/1.1/"/>
    <ds:schemaRef ds:uri="3e3b0376-e8b9-4908-bff9-700406eddda5"/>
    <ds:schemaRef ds:uri="http://schemas.microsoft.com/office/2006/metadata/properties"/>
    <ds:schemaRef ds:uri="http://www.w3.org/XML/1998/namespace"/>
    <ds:schemaRef ds:uri="http://purl.org/dc/terms/"/>
    <ds:schemaRef ds:uri="http://schemas.microsoft.com/office/2006/documentManagement/types"/>
    <ds:schemaRef ds:uri="http://schemas.microsoft.com/office/infopath/2007/PartnerControls"/>
    <ds:schemaRef ds:uri="http://schemas.microsoft.com/sharepoint/v3"/>
    <ds:schemaRef ds:uri="http://schemas.openxmlformats.org/package/2006/metadata/core-properties"/>
    <ds:schemaRef ds:uri="6d36001d-906c-42d8-9280-446ac03b1c48"/>
    <ds:schemaRef ds:uri="http://purl.org/dc/dcmitype/"/>
  </ds:schemaRefs>
</ds:datastoreItem>
</file>

<file path=customXml/itemProps2.xml><?xml version="1.0" encoding="utf-8"?>
<ds:datastoreItem xmlns:ds="http://schemas.openxmlformats.org/officeDocument/2006/customXml" ds:itemID="{FD88729F-E157-47C1-A639-41F6995F0D2C}">
  <ds:schemaRefs>
    <ds:schemaRef ds:uri="http://schemas.microsoft.com/sharepoint/v3/contenttype/forms"/>
  </ds:schemaRefs>
</ds:datastoreItem>
</file>

<file path=customXml/itemProps3.xml><?xml version="1.0" encoding="utf-8"?>
<ds:datastoreItem xmlns:ds="http://schemas.openxmlformats.org/officeDocument/2006/customXml" ds:itemID="{AFAC64A5-5867-4E89-BF8C-18129C3A91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3b0376-e8b9-4908-bff9-700406eddda5"/>
    <ds:schemaRef ds:uri="6d36001d-906c-42d8-9280-446ac03b1c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TotalTime>
  <Words>17037</Words>
  <Application>Microsoft Office PowerPoint</Application>
  <PresentationFormat>Widescreen</PresentationFormat>
  <Paragraphs>3669</Paragraphs>
  <Slides>68</Slides>
  <Notes>61</Notes>
  <HiddenSlides>0</HiddenSlides>
  <MMClips>0</MMClips>
  <ScaleCrop>false</ScaleCrop>
  <HeadingPairs>
    <vt:vector size="4" baseType="variant">
      <vt:variant>
        <vt:lpstr>Theme</vt:lpstr>
      </vt:variant>
      <vt:variant>
        <vt:i4>2</vt:i4>
      </vt:variant>
      <vt:variant>
        <vt:lpstr>Slide Titles</vt:lpstr>
      </vt:variant>
      <vt:variant>
        <vt:i4>68</vt:i4>
      </vt:variant>
    </vt:vector>
  </HeadingPairs>
  <TitlesOfParts>
    <vt:vector size="70" baseType="lpstr">
      <vt:lpstr>AXIS_ActivityPresentation2024</vt:lpstr>
      <vt:lpstr>1_AXIS_ActivityPresentation2024</vt:lpstr>
      <vt:lpstr>PowerPoint Presentation</vt:lpstr>
      <vt:lpstr>DISCLAIMER</vt:lpstr>
      <vt:lpstr>PowerPoint Presentation</vt:lpstr>
      <vt:lpstr>Learning Objectives</vt:lpstr>
      <vt:lpstr>Overview of Key Oncogenic Drivers of NSCLC</vt:lpstr>
      <vt:lpstr>Common Genomic Alterations in NSCLC</vt:lpstr>
      <vt:lpstr>EML4-ALK Is the Most Common  ALK-Fusion Protein</vt:lpstr>
      <vt:lpstr>EML4-ALK-Fusion Proteins Are Constitutively Active</vt:lpstr>
      <vt:lpstr> ALK Inhibitors in Clinical Use</vt:lpstr>
      <vt:lpstr>Identifying ALK-Positive Patients at High Risk for Recurrence in the Community Setting</vt:lpstr>
      <vt:lpstr>ALK: A Distinct Subset of NSCLC</vt:lpstr>
      <vt:lpstr>ALK Testing Is Recommended in Patients With Early-Stage NSCLC</vt:lpstr>
      <vt:lpstr>How Should the Testing Be Done?</vt:lpstr>
      <vt:lpstr>Role of Liquid Biopsy Across the Cancer Care Continuum </vt:lpstr>
      <vt:lpstr>Rationale to Improve Disease Control in Resected ALK-Positive NSCLC</vt:lpstr>
      <vt:lpstr>Meta-Analysis: Lung Adjuvant Cisplatin Evaluation (LACE)</vt:lpstr>
      <vt:lpstr>ALINA: A Global, Open-Label, Phase 3, Randomized Clinical Trial*</vt:lpstr>
      <vt:lpstr>Patient Demographics and Baseline Characteristics (ITT)</vt:lpstr>
      <vt:lpstr>Primary Endpoint: Disease-Free Survival, Stage II-IIIA*</vt:lpstr>
      <vt:lpstr>Primary Endpoint: Disease-Free Survival, ITT (Stage IB-IIIA)*</vt:lpstr>
      <vt:lpstr>Disease-Free Survival by Disease Stage</vt:lpstr>
      <vt:lpstr>Disease-Free Survival Subgroup Analysis (ITT)</vt:lpstr>
      <vt:lpstr>CNS Disease-Free Survival in the ITT Population</vt:lpstr>
      <vt:lpstr>Sites of Disease Recurrence (ITT) </vt:lpstr>
      <vt:lpstr>Safety Summary</vt:lpstr>
      <vt:lpstr>AEs Occurring in ≥15% of Patients</vt:lpstr>
      <vt:lpstr>AEs Leading to Dose Interruption, Reduction, or Treatment Discontinuation in ≥3 Patients</vt:lpstr>
      <vt:lpstr>Summary  </vt:lpstr>
      <vt:lpstr>Emerging Directions in Early Stage ALK+ NSCLC </vt:lpstr>
      <vt:lpstr>ALNEO: Study Design</vt:lpstr>
      <vt:lpstr>ALNEO: Study Population</vt:lpstr>
      <vt:lpstr>ALNEO: MPR (Primary Endpoint)</vt:lpstr>
      <vt:lpstr>ALNEO: Summary</vt:lpstr>
      <vt:lpstr>NAUTIKA1: Study Design </vt:lpstr>
      <vt:lpstr>Response Outcomes</vt:lpstr>
      <vt:lpstr>SAKULA: Neoadjuvant Ceritinib in ALK+ Locally Advanced NSCLC</vt:lpstr>
      <vt:lpstr>Ensartinib as Adjuvant Therapy in ALK+ Resected NSCLC: Double Blind, Placebo-Controlled, Multi-Center Phase 3 Trial</vt:lpstr>
      <vt:lpstr>Ensartinib: Other Ongoing Trials</vt:lpstr>
      <vt:lpstr>ALCHEMIST Trials: A Golden Opportunity to Transform Outcomes in Early-Stage Non-Small Cell Lung Cancer </vt:lpstr>
      <vt:lpstr>HORIZON-01 (Cohort A1): Alectinib vs Durvalumab Following cCRT or sCRT in Locally Advanced, Unresectable, Stage III ALK+ NSCLC</vt:lpstr>
      <vt:lpstr>Skills and Interprofessional Team-Based Strategies Needed to Adopt Adjuvant Targeted Therapies in the Community Setting</vt:lpstr>
      <vt:lpstr>Clinically Relevant AEs in the ALINA Alectinib Arm </vt:lpstr>
      <vt:lpstr>Time to Onset and Duration of Any AEs Occurring in ≥15% of Patients in the Alectinib Arm</vt:lpstr>
      <vt:lpstr>Cardiac Toxicity With Alectinib</vt:lpstr>
      <vt:lpstr>Managing Cardiac Toxicity With Alectinib</vt:lpstr>
      <vt:lpstr>Weight Gain With Alectinib</vt:lpstr>
      <vt:lpstr>Defining the Magnitude of Poor Adherence to Oral Oncolytics</vt:lpstr>
      <vt:lpstr>Adherence Barriers and Tools in Oncology</vt:lpstr>
      <vt:lpstr>2018 HOPA Best Practices for Oral Oncolytics</vt:lpstr>
      <vt:lpstr>Oral Oncolytic Management – Optimal Workflow</vt:lpstr>
      <vt:lpstr>Adherence to ALK Inhibitors* - RWE</vt:lpstr>
      <vt:lpstr>ASCO/FDA Action Plan to Improve Adherence to Oral Anticancer Agents</vt:lpstr>
      <vt:lpstr>Exposure-Response Analysis With Alectinib</vt:lpstr>
      <vt:lpstr>Addressing the Absence of Mature OS Data for Targeted Therapies in the Adjuvant Setting </vt:lpstr>
      <vt:lpstr>Endpoints Used in Oncology Clinical Trials</vt:lpstr>
      <vt:lpstr>Issues with Endpoints in the Adjuvant Setting</vt:lpstr>
      <vt:lpstr>Endpoints in Operable NSCLC</vt:lpstr>
      <vt:lpstr>Will DFS Benefit Drive OS Benefit in ALINA?</vt:lpstr>
      <vt:lpstr>ALINA: HRQoL Results</vt:lpstr>
      <vt:lpstr>ALINA: Long-Term HRQoL Outcomes</vt:lpstr>
      <vt:lpstr>Case-Based Learning Lab </vt:lpstr>
      <vt:lpstr>Case Study Description</vt:lpstr>
      <vt:lpstr>  Case Study Audience Question</vt:lpstr>
      <vt:lpstr>Case Study Continuation</vt:lpstr>
      <vt:lpstr>  Case Study Audience Question</vt:lpstr>
      <vt:lpstr>Conclusion</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lastModifiedBy>Tim Person</cp:lastModifiedBy>
  <cp:revision>2</cp:revision>
  <dcterms:created xsi:type="dcterms:W3CDTF">2022-06-02T16:37:55Z</dcterms:created>
  <dcterms:modified xsi:type="dcterms:W3CDTF">2025-02-20T00:25:56Z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0x010100E18E426CF2B61648A7F3CBC827209A36</vt:lpwstr>
  </property>
  <property fmtid="{D5CDD505-2E9C-101B-9397-08002B2CF9AE}" pid="3" name="USH Subsidiary">
    <vt:lpwstr>9;#AXIS Medical Education|2f865bcf-9aa9-415f-a521-6d8293deb271</vt:lpwstr>
  </property>
  <property fmtid="{D5CDD505-2E9C-101B-9397-08002B2CF9AE}" pid="4" name="Supporter Name">
    <vt:lpwstr>694;#Genentech, Inc. (a member of the Roche Group)|7d5a91ec-2d77-4949-904d-e8397ea913c9</vt:lpwstr>
  </property>
  <property fmtid="{D5CDD505-2E9C-101B-9397-08002B2CF9AE}" pid="5" name="h17b8e17546742428aecc4bb79eff81d0">
    <vt:lpwstr>Oncology|c9cbe9ed-da43-4f1e-9f2c-ce5e7aa73910</vt:lpwstr>
  </property>
  <property fmtid="{D5CDD505-2E9C-101B-9397-08002B2CF9AE}" pid="6" name="Project Lead">
    <vt:lpwstr>141;#Dawn Amos|452fc166-f322-4bf1-9808-9b7eeef6e48a</vt:lpwstr>
  </property>
  <property fmtid="{D5CDD505-2E9C-101B-9397-08002B2CF9AE}" pid="7" name="jb4291d51d504da0b34e0839496c27550">
    <vt:lpwstr>AXIS Medical Education|2f865bcf-9aa9-415f-a521-6d8293deb271</vt:lpwstr>
  </property>
  <property fmtid="{D5CDD505-2E9C-101B-9397-08002B2CF9AE}" pid="8" name="Producer">
    <vt:lpwstr>100</vt:lpwstr>
  </property>
  <property fmtid="{D5CDD505-2E9C-101B-9397-08002B2CF9AE}" pid="9" name="MediaServiceImageTags">
    <vt:lpwstr/>
  </property>
  <property fmtid="{D5CDD505-2E9C-101B-9397-08002B2CF9AE}" pid="10" name="Initiative Lead">
    <vt:lpwstr/>
  </property>
  <property fmtid="{D5CDD505-2E9C-101B-9397-08002B2CF9AE}" pid="11" name="Opportunity Number">
    <vt:lpwstr>013434</vt:lpwstr>
  </property>
  <property fmtid="{D5CDD505-2E9C-101B-9397-08002B2CF9AE}" pid="12" name="Project_x0020_Lead">
    <vt:lpwstr>141;#Dawn Amos|452fc166-f322-4bf1-9808-9b7eeef6e48a</vt:lpwstr>
  </property>
  <property fmtid="{D5CDD505-2E9C-101B-9397-08002B2CF9AE}" pid="13" name="USH_x0020_Subsidiary">
    <vt:lpwstr>9;#AXIS Medical Education|2f865bcf-9aa9-415f-a521-6d8293deb271</vt:lpwstr>
  </property>
  <property fmtid="{D5CDD505-2E9C-101B-9397-08002B2CF9AE}" pid="14" name="Initiative_x0020_Lead">
    <vt:lpwstr/>
  </property>
  <property fmtid="{D5CDD505-2E9C-101B-9397-08002B2CF9AE}" pid="15" name="Supporter_x0020_Name">
    <vt:lpwstr>694;#Genentech, Inc. (a member of the Roche Group)|7d5a91ec-2d77-4949-904d-e8397ea913c9</vt:lpwstr>
  </property>
  <property fmtid="{D5CDD505-2E9C-101B-9397-08002B2CF9AE}" pid="16" name="fd29a5ad75ea4010bd5087d53840a2e5">
    <vt:lpwstr/>
  </property>
  <property fmtid="{D5CDD505-2E9C-101B-9397-08002B2CF9AE}" pid="17" name="Scientific_x0020_Affairs">
    <vt:lpwstr>112;#Bing-E Xu|2f6b63d9-6e7e-4605-afdb-8ddd735993f6</vt:lpwstr>
  </property>
  <property fmtid="{D5CDD505-2E9C-101B-9397-08002B2CF9AE}" pid="18" name="_docset_NoMedatataSyncRequired">
    <vt:lpwstr>False</vt:lpwstr>
  </property>
  <property fmtid="{D5CDD505-2E9C-101B-9397-08002B2CF9AE}" pid="19" name="Medical Strategist">
    <vt:lpwstr/>
  </property>
  <property fmtid="{D5CDD505-2E9C-101B-9397-08002B2CF9AE}" pid="20" name="Medical_x0020_Strategist">
    <vt:lpwstr/>
  </property>
  <property fmtid="{D5CDD505-2E9C-101B-9397-08002B2CF9AE}" pid="21" name="Product_x0020_Type">
    <vt:lpwstr>144;#CME Live Event|15cf7c0b-eb36-4daa-bead-0e57b6d8f45b</vt:lpwstr>
  </property>
  <property fmtid="{D5CDD505-2E9C-101B-9397-08002B2CF9AE}" pid="22" name="Therapeutic Area">
    <vt:lpwstr>12;#Oncology|c9cbe9ed-da43-4f1e-9f2c-ce5e7aa73910</vt:lpwstr>
  </property>
  <property fmtid="{D5CDD505-2E9C-101B-9397-08002B2CF9AE}" pid="23" name="Scientific Affairs">
    <vt:lpwstr>112</vt:lpwstr>
  </property>
  <property fmtid="{D5CDD505-2E9C-101B-9397-08002B2CF9AE}" pid="24" name="Product Type">
    <vt:lpwstr>144</vt:lpwstr>
  </property>
  <property fmtid="{D5CDD505-2E9C-101B-9397-08002B2CF9AE}" pid="25" name="Project_x0020_Item">
    <vt:lpwstr/>
  </property>
  <property fmtid="{D5CDD505-2E9C-101B-9397-08002B2CF9AE}" pid="26" name="Therapeutic_x0020_Area">
    <vt:lpwstr>12;#Oncology|c9cbe9ed-da43-4f1e-9f2c-ce5e7aa73910</vt:lpwstr>
  </property>
  <property fmtid="{D5CDD505-2E9C-101B-9397-08002B2CF9AE}" pid="27" name="Project Item">
    <vt:lpwstr/>
  </property>
</Properties>
</file>