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18"/>
  </p:notesMasterIdLst>
  <p:sldIdLst>
    <p:sldId id="2147483514" r:id="rId5"/>
    <p:sldId id="2147473835" r:id="rId6"/>
    <p:sldId id="2147483545" r:id="rId7"/>
    <p:sldId id="2147483540" r:id="rId8"/>
    <p:sldId id="2147483542" r:id="rId9"/>
    <p:sldId id="2147483647" r:id="rId10"/>
    <p:sldId id="257" r:id="rId11"/>
    <p:sldId id="256" r:id="rId12"/>
    <p:sldId id="2147472658" r:id="rId13"/>
    <p:sldId id="2147472663" r:id="rId14"/>
    <p:sldId id="2147483538" r:id="rId15"/>
    <p:sldId id="2147483646" r:id="rId16"/>
    <p:sldId id="2147483521" r:id="rId17"/>
  </p:sldIdLst>
  <p:sldSz cx="12192000" cy="6858000"/>
  <p:notesSz cx="7102475" cy="93884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7E988F-1F91-423E-8CD3-20CB29E9C7CE}">
          <p14:sldIdLst>
            <p14:sldId id="2147483514"/>
            <p14:sldId id="2147473835"/>
            <p14:sldId id="2147483545"/>
            <p14:sldId id="2147483540"/>
            <p14:sldId id="2147483542"/>
            <p14:sldId id="2147483647"/>
            <p14:sldId id="257"/>
            <p14:sldId id="256"/>
            <p14:sldId id="2147472658"/>
            <p14:sldId id="2147472663"/>
            <p14:sldId id="2147483538"/>
            <p14:sldId id="2147483646"/>
            <p14:sldId id="2147483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B96E40-F25C-9F15-3694-AC6CE3E420CC}" name="Seth Larkin" initials="SL" userId="052af7c52bffc64d" providerId="Windows Live"/>
  <p188:author id="{4B3B1647-3251-495D-C55C-2B038BE7EC7C}" name="Susan Gitzinger" initials="SG" userId="97b88c9320c0a222" providerId="Windows Live"/>
  <p188:author id="{9FC68075-2CA9-D21E-EE42-088091CB8ABF}" name="Bryan" initials="B" userId="0020f5b8e7ca5b9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54"/>
    <a:srgbClr val="D49BFF"/>
    <a:srgbClr val="D1B2E8"/>
    <a:srgbClr val="FEBDB0"/>
    <a:srgbClr val="FFE9E5"/>
    <a:srgbClr val="D14D40"/>
    <a:srgbClr val="E7F5FF"/>
    <a:srgbClr val="592728"/>
    <a:srgbClr val="ED9B8B"/>
    <a:srgbClr val="9F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A746D-E801-7C4C-9530-6C6D18E39403}" v="2" dt="2026-04-13T18:48:55.28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5706" autoAdjust="0"/>
  </p:normalViewPr>
  <p:slideViewPr>
    <p:cSldViewPr snapToGrid="0">
      <p:cViewPr>
        <p:scale>
          <a:sx n="109" d="100"/>
          <a:sy n="109" d="100"/>
        </p:scale>
        <p:origin x="852" y="138"/>
      </p:cViewPr>
      <p:guideLst>
        <p:guide orient="horz" pos="14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42200785249392"/>
          <c:y val="9.4037830683231988E-2"/>
          <c:w val="0.48175362093841201"/>
          <c:h val="0.8119243386335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0F69BC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0B6-4B73-AA34-4E0F645F0515}"/>
              </c:ext>
            </c:extLst>
          </c:dPt>
          <c:dPt>
            <c:idx val="1"/>
            <c:bubble3D val="0"/>
            <c:spPr>
              <a:solidFill>
                <a:srgbClr val="0F69BC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0FB-45D6-B794-CE3245122C8D}"/>
              </c:ext>
            </c:extLst>
          </c:dPt>
          <c:cat>
            <c:strRef>
              <c:f>Sheet1!$A$2:$A$3</c:f>
              <c:strCache>
                <c:ptCount val="2"/>
                <c:pt idx="0">
                  <c:v>Endogenous hypercortisolism
(post-DST cortisol &gt;1.8 µg/dL)</c:v>
                </c:pt>
                <c:pt idx="1">
                  <c:v>post-DST cortisol &lt;=1.8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27.3</c:v>
                </c:pt>
                <c:pt idx="1">
                  <c:v>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6-4B73-AA34-4E0F645F0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18813088982276E-2"/>
          <c:y val="0.20976524300164598"/>
          <c:w val="0.59363272855132565"/>
          <c:h val="0.736867941875741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0B-4466-9312-A1AAF35A87B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0B-4466-9312-A1AAF35A87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0B-4466-9312-A1AAF35A87B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0B-4466-9312-A1AAF35A87B6}"/>
              </c:ext>
            </c:extLst>
          </c:dPt>
          <c:dLbls>
            <c:dLbl>
              <c:idx val="0"/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0B-4466-9312-A1AAF35A87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0B-4466-9312-A1AAF35A87B6}"/>
                </c:ext>
              </c:extLst>
            </c:dLbl>
            <c:dLbl>
              <c:idx val="2"/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0B-4466-9312-A1AAF35A87B6}"/>
                </c:ext>
              </c:extLst>
            </c:dLbl>
            <c:dLbl>
              <c:idx val="3"/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10B-4466-9312-A1AAF35A87B6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abnormality</c:v>
                </c:pt>
                <c:pt idx="1">
                  <c:v>Nodule</c:v>
                </c:pt>
                <c:pt idx="2">
                  <c:v>Smaller</c:v>
                </c:pt>
                <c:pt idx="3">
                  <c:v>Enlargement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24.3</c:v>
                </c:pt>
                <c:pt idx="2">
                  <c:v>6.6</c:v>
                </c:pt>
                <c:pt idx="3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0B-4466-9312-A1AAF35A87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69A2C42-2F88-4F35-89F3-CDA66F585369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E4C047-F3ED-4EA6-A159-D292AFF25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2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4C047-F3ED-4EA6-A159-D292AFF25F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5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4C047-F3ED-4EA6-A159-D292AFF25F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3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3537-4703-5059-FF2B-073F23C3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5537D2-81B5-0CDA-0393-E280947B4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926281-60AB-30AC-BEE5-91998F06B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/>
              <a:t>Key takeaway:  Screening the general population for hypercortisolism is not recommended. However, several studies have identified an enriched population in which hypercortisolism is quite common</a:t>
            </a:r>
            <a:r>
              <a:rPr lang="en-US" sz="1000" b="1" baseline="30000" dirty="0"/>
              <a:t>1-8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This slide summarizes the prevalence of hypercortisolism in patients with adrenal incidentalomas, osteopenia/osteoporosis, hypertension, or diabetes mellitus, and in individuals who are obese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In patients with adrenal incidentalomas: 19% to 42.5%, based on a systematic review of 6 studies published between 2011 and 2014</a:t>
            </a:r>
            <a:r>
              <a:rPr lang="en-US" sz="1000" baseline="30000" dirty="0"/>
              <a:t>1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In patients with osteopenia/osteoporosis: 4.8% to 10.8%, based on a report of 219 patients referred to outpatient clinics in Italy between January 2005 and December 2005 for the evaluation of osteoporosis</a:t>
            </a:r>
            <a:r>
              <a:rPr lang="en-US" sz="1000" baseline="30000" dirty="0"/>
              <a:t>2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In patients with hypertension: up to 8%, based on 3 studies published between 1994 and 2012</a:t>
            </a:r>
            <a:r>
              <a:rPr lang="en-US" sz="1000" baseline="30000" dirty="0"/>
              <a:t>3-5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In patients with diabetes: 5%, based on prospective study of 384 patients with type 2 diabetes and a systematic review of 14 studies published between 1996 and 2012</a:t>
            </a:r>
            <a:r>
              <a:rPr lang="en-US" sz="1000" baseline="30000" dirty="0"/>
              <a:t>6,7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Finally, in obese individuals, a systematic review of 68 studies published between 1987 and 2018 reported an overall hypercortisolism prevalence of 0.9% (pooled from 22 studies)</a:t>
            </a:r>
            <a:r>
              <a:rPr lang="en-US" sz="1000" baseline="30000" dirty="0"/>
              <a:t>8</a:t>
            </a:r>
            <a:endParaRPr lang="en-US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The high prevalence of hypercortisolism in some populations suggests that increased vigilance for this disorder may be justified</a:t>
            </a:r>
            <a:r>
              <a:rPr lang="en-US" sz="1000" baseline="30000" dirty="0"/>
              <a:t>2,6,9,10</a:t>
            </a:r>
            <a:endParaRPr lang="en-US" sz="10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/>
              <a:t>Details from studies are discussed in the Appendix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/>
          </a:p>
          <a:p>
            <a:r>
              <a:rPr lang="da-DK" sz="900" b="1" dirty="0"/>
              <a:t>References: </a:t>
            </a:r>
          </a:p>
          <a:p>
            <a:pPr marL="228600" indent="-228600">
              <a:buAutoNum type="arabicPeriod"/>
            </a:pPr>
            <a:r>
              <a:rPr lang="da-DK" sz="900" dirty="0"/>
              <a:t>Paschou SA, et al. </a:t>
            </a:r>
            <a:r>
              <a:rPr lang="da-DK" sz="900" i="1" dirty="0"/>
              <a:t>Endocrine</a:t>
            </a:r>
            <a:r>
              <a:rPr lang="da-DK" sz="900" dirty="0"/>
              <a:t>. 2016;51(2):225-235. </a:t>
            </a:r>
          </a:p>
          <a:p>
            <a:pPr marL="228600" indent="-228600">
              <a:buAutoNum type="arabicPeriod"/>
            </a:pPr>
            <a:r>
              <a:rPr lang="da-DK" sz="900" dirty="0"/>
              <a:t>Chiodini I, et al. </a:t>
            </a:r>
            <a:r>
              <a:rPr lang="da-DK" sz="900" i="1" dirty="0"/>
              <a:t>Ann Intern Med</a:t>
            </a:r>
            <a:r>
              <a:rPr lang="da-DK" sz="900" dirty="0"/>
              <a:t>. 2007;147(8):541-548. </a:t>
            </a:r>
          </a:p>
          <a:p>
            <a:pPr marL="228600" indent="-228600">
              <a:buAutoNum type="arabicPeriod"/>
            </a:pPr>
            <a:r>
              <a:rPr lang="da-DK" sz="900" dirty="0"/>
              <a:t>Anderson GH Jr, et al. </a:t>
            </a:r>
            <a:r>
              <a:rPr lang="da-DK" sz="900" i="1" dirty="0"/>
              <a:t>J Hypertens</a:t>
            </a:r>
            <a:r>
              <a:rPr lang="da-DK" sz="900" dirty="0"/>
              <a:t>. 1994;12(5):609-615. </a:t>
            </a:r>
          </a:p>
          <a:p>
            <a:pPr marL="228600" indent="-228600">
              <a:buAutoNum type="arabicPeriod"/>
            </a:pPr>
            <a:r>
              <a:rPr lang="da-DK" sz="900" dirty="0"/>
              <a:t>Omura M, et al. </a:t>
            </a:r>
            <a:r>
              <a:rPr lang="da-DK" sz="900" i="1" dirty="0"/>
              <a:t>Hypertens Res</a:t>
            </a:r>
            <a:r>
              <a:rPr lang="da-DK" sz="900" dirty="0"/>
              <a:t>. 2004;27(3):193-202. </a:t>
            </a:r>
          </a:p>
          <a:p>
            <a:pPr marL="228600" indent="-228600">
              <a:buAutoNum type="arabicPeriod"/>
            </a:pPr>
            <a:r>
              <a:rPr lang="da-DK" sz="900" dirty="0"/>
              <a:t>Martins LC, et al. </a:t>
            </a:r>
            <a:r>
              <a:rPr lang="da-DK" sz="900" i="1" dirty="0"/>
              <a:t>J Hypertens</a:t>
            </a:r>
            <a:r>
              <a:rPr lang="da-DK" sz="900" dirty="0"/>
              <a:t>. 2012;30(5):967-973. </a:t>
            </a:r>
          </a:p>
          <a:p>
            <a:pPr marL="228600" indent="-228600">
              <a:buAutoNum type="arabicPeriod"/>
            </a:pPr>
            <a:r>
              <a:rPr lang="da-DK" sz="900" dirty="0"/>
              <a:t>Steffensen C, et al. </a:t>
            </a:r>
            <a:r>
              <a:rPr lang="da-DK" sz="900" i="1" dirty="0"/>
              <a:t>Eur J Endocrinol</a:t>
            </a:r>
            <a:r>
              <a:rPr lang="da-DK" sz="900" dirty="0"/>
              <a:t>. 2016;175(6):R247-R253. </a:t>
            </a:r>
          </a:p>
          <a:p>
            <a:pPr marL="228600" indent="-228600">
              <a:buAutoNum type="arabicPeriod"/>
            </a:pPr>
            <a:r>
              <a:rPr lang="da-DK" sz="900" dirty="0"/>
              <a:t>Steffensen C, et al. </a:t>
            </a:r>
            <a:r>
              <a:rPr lang="da-DK" sz="900" i="1" dirty="0"/>
              <a:t>Horm Metab Res</a:t>
            </a:r>
            <a:r>
              <a:rPr lang="da-DK" sz="900" dirty="0"/>
              <a:t>. 2019;51(1):62-68. </a:t>
            </a:r>
          </a:p>
          <a:p>
            <a:pPr marL="228600" indent="-228600">
              <a:buAutoNum type="arabicPeriod"/>
            </a:pPr>
            <a:r>
              <a:rPr lang="da-DK" sz="900" dirty="0"/>
              <a:t>van Hulsteijn LT, et al. </a:t>
            </a:r>
            <a:r>
              <a:rPr lang="da-DK" sz="900" i="1" dirty="0"/>
              <a:t>Eur J Endocrinol</a:t>
            </a:r>
            <a:r>
              <a:rPr lang="da-DK" sz="900" dirty="0"/>
              <a:t>. 2020;182(1):11-21. </a:t>
            </a:r>
          </a:p>
          <a:p>
            <a:pPr marL="228600" indent="-228600">
              <a:buAutoNum type="arabicPeriod"/>
            </a:pPr>
            <a:r>
              <a:rPr lang="nl-NL" sz="900" dirty="0"/>
              <a:t>Nieman LK, et al. </a:t>
            </a:r>
            <a:r>
              <a:rPr lang="nl-NL" sz="900" i="1" dirty="0"/>
              <a:t>J Clin Endocrinol Metab</a:t>
            </a:r>
            <a:r>
              <a:rPr lang="nl-NL" sz="900" dirty="0"/>
              <a:t>. 2008;93(5):1526-1540.</a:t>
            </a:r>
            <a:endParaRPr lang="da-DK" sz="900" dirty="0"/>
          </a:p>
          <a:p>
            <a:pPr marL="228600" indent="-228600">
              <a:buAutoNum type="arabicPeriod"/>
            </a:pPr>
            <a:r>
              <a:rPr lang="it-IT" sz="900" dirty="0"/>
              <a:t>Chiodini I, et al. </a:t>
            </a:r>
            <a:r>
              <a:rPr lang="it-IT" sz="900" i="1" dirty="0"/>
              <a:t>J Endocr Soc</a:t>
            </a:r>
            <a:r>
              <a:rPr lang="it-IT" sz="900" dirty="0"/>
              <a:t>. 2019;3(5):1097-1109.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CE5E39-9BB0-8F8D-AE3D-1E16982B8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4C047-F3ED-4EA6-A159-D292AFF25F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3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2A39D-AFB6-DB2C-46AA-8C411071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0C4E1-9989-99E7-D434-C48A3F205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715BA-16CD-CA97-D79E-934C526E8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will be updated to JACC once ACC 2026 abstracts are published if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A57B-8DE8-4AC9-80E1-1C79664CE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5610-7950-48E4-8D8A-05BC6C5EC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181E3-AB5A-C224-1E18-ED42DC3D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AAD01-73FB-3048-33B1-341F98811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5B5BB-256D-C25D-45E2-801660E6C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will be updated to JACC once ACC 2026 abstracts are published if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CCD59-524E-EA80-78E9-0A2854585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5610-7950-48E4-8D8A-05BC6C5EC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1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5610-7950-48E4-8D8A-05BC6C5EC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5610-7950-48E4-8D8A-05BC6C5EC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D9C6-C6EA-5C11-DC47-22B1EC7A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82FB522-ED85-888C-7FAA-C48AF66E3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67447CD-B383-4B63-D857-3BB3E32BB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39CEC39-954E-3B74-10AE-652FA0015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9336-A984-48C2-87D4-DA00272D5A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1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6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7D27-5CCB-D00D-7DEA-9F4529A5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562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8938A-7C37-86C4-4372-8A9655924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142"/>
            <a:ext cx="9144000" cy="6618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7085872-46E9-CDD4-75CC-5E807E2B2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16971" y="421569"/>
            <a:ext cx="873658" cy="87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44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DCF3-9E60-084D-A680-D71DA12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29ABF-119A-3B46-973C-37799AC2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D7BB2-39FF-A442-BF6F-2237A5F7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D922-A9E7-5944-A9E5-E5F1792C8F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2CCAE1-9540-1F42-926C-3577223E69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462394"/>
            <a:ext cx="9065821" cy="365125"/>
          </a:xfrm>
        </p:spPr>
        <p:txBody>
          <a:bodyPr anchor="ctr"/>
          <a:lstStyle>
            <a:lvl1pPr marL="0" indent="0">
              <a:buFontTx/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6271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FCC"/>
                </a:solidFill>
              </a:defRPr>
            </a:lvl1pPr>
          </a:lstStyle>
          <a:p>
            <a:fld id="{C29CBD17-3088-4178-A048-290E27BB8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FB6B238-26F2-06E0-855D-BC1B8FB68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48" y="6473065"/>
            <a:ext cx="11488411" cy="36406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6608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6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7D75117-86AC-4D6F-034F-119FDAE4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351D538-4F10-FE82-C12C-CCC78491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C90FB141-DFF3-56D5-3F45-F65A829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378C-210E-4185-A756-1BED31F480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40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423E51D-7560-6A5C-B454-9ED04228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1FCA48A-2B3B-EA11-6CD8-36CF580B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D352315-95A2-540C-68A3-E34F1CC9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D442-3AF4-4C21-B602-63CAC3B354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1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7D27-5CCB-D00D-7DEA-9F4529A5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562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8938A-7C37-86C4-4372-8A9655924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142"/>
            <a:ext cx="9144000" cy="6618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56F0C0-C435-F3B4-609D-A820DC722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6971" y="421569"/>
            <a:ext cx="873658" cy="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ED91-9215-8915-5947-C36A362B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9738"/>
            <a:ext cx="10433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BC03E-56FA-21B8-F477-E7E86E6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8" y="4589463"/>
            <a:ext cx="104330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3153A1-3CE5-E414-80CA-079D0B32B0DB}"/>
              </a:ext>
            </a:extLst>
          </p:cNvPr>
          <p:cNvCxnSpPr>
            <a:cxnSpLocks/>
          </p:cNvCxnSpPr>
          <p:nvPr userDrawn="1"/>
        </p:nvCxnSpPr>
        <p:spPr>
          <a:xfrm>
            <a:off x="0" y="6264876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B6E5D17-BDB8-032B-31FA-A62DAFEA0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16971" y="421569"/>
            <a:ext cx="873658" cy="87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64BAF-BDE6-BA40-96E8-A5CE386E9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 Light" panose="020B0403030403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B4B5D34-3C45-5A24-B8E0-292F18067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6383135"/>
            <a:ext cx="6007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CORNERSTONE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843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1925B8-F1EC-B253-CAFA-8558093EFC7F}"/>
              </a:ext>
            </a:extLst>
          </p:cNvPr>
          <p:cNvCxnSpPr>
            <a:cxnSpLocks/>
          </p:cNvCxnSpPr>
          <p:nvPr userDrawn="1"/>
        </p:nvCxnSpPr>
        <p:spPr>
          <a:xfrm>
            <a:off x="0" y="6264876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8B3A3BF-000D-FFD5-FBF1-6203BAFB9698}"/>
              </a:ext>
            </a:extLst>
          </p:cNvPr>
          <p:cNvSpPr/>
          <p:nvPr userDrawn="1"/>
        </p:nvSpPr>
        <p:spPr>
          <a:xfrm>
            <a:off x="0" y="0"/>
            <a:ext cx="778771" cy="68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E186A-2DA3-75BB-8800-4BCA88BA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>
            <a:normAutofit/>
          </a:bodyPr>
          <a:lstStyle>
            <a:lvl1pPr>
              <a:defRPr sz="5400" b="0" i="0">
                <a:solidFill>
                  <a:schemeClr val="tx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40DC-2671-F4F7-BC6C-8C155D93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5920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D65F-4398-9F4D-B456-E2EE424D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1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 Light" panose="020B0403030403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5631C-43B4-462F-3F03-B809358A4BB6}"/>
              </a:ext>
            </a:extLst>
          </p:cNvPr>
          <p:cNvSpPr/>
          <p:nvPr userDrawn="1"/>
        </p:nvSpPr>
        <p:spPr>
          <a:xfrm>
            <a:off x="0" y="1"/>
            <a:ext cx="777932" cy="6858000"/>
          </a:xfrm>
          <a:prstGeom prst="rect">
            <a:avLst/>
          </a:prstGeom>
          <a:gradFill flip="none" rotWithShape="1">
            <a:gsLst>
              <a:gs pos="50400">
                <a:schemeClr val="tx2"/>
              </a:gs>
              <a:gs pos="10000">
                <a:schemeClr val="accent1"/>
              </a:gs>
              <a:gs pos="9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74129-9915-EDD1-CA18-EF31A75D0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6383135"/>
            <a:ext cx="6007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CORNERSTONE MEDICAL EDUCATION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C9C5E6-1E38-7915-CE31-C29FFBA85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6971" y="421569"/>
            <a:ext cx="873658" cy="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06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37CD6C-7C61-BA79-1A5F-E77293963552}"/>
              </a:ext>
            </a:extLst>
          </p:cNvPr>
          <p:cNvSpPr/>
          <p:nvPr userDrawn="1"/>
        </p:nvSpPr>
        <p:spPr>
          <a:xfrm>
            <a:off x="0" y="-1111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55000">
                <a:schemeClr val="tx2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6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0763" y="633169"/>
            <a:ext cx="10990479" cy="4616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0765" y="1344000"/>
            <a:ext cx="10990476" cy="45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E8AF2E-2935-4D43-866E-C1566FC01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000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07924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4"/>
          </a:xfrm>
        </p:spPr>
        <p:txBody>
          <a:bodyPr/>
          <a:lstStyle>
            <a:lvl1pPr>
              <a:defRPr sz="332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3" y="1713179"/>
            <a:ext cx="10985780" cy="4169411"/>
          </a:xfrm>
        </p:spPr>
        <p:txBody>
          <a:bodyPr/>
          <a:lstStyle>
            <a:lvl1pPr marL="233725" marR="0" indent="-233725" algn="l" defTabSz="760590" rtl="0" eaLnBrk="1" fontAlgn="base" latinLnBrk="0" hangingPunct="1">
              <a:lnSpc>
                <a:spcPct val="100000"/>
              </a:lnSpc>
              <a:spcBef>
                <a:spcPts val="1797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997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3470" marR="0" indent="-233725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0167" marR="0" indent="-200797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5251" marR="0" indent="-200797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5213" marR="0" indent="-190782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3725" marR="0" lvl="0" indent="-233725" algn="l" defTabSz="760590" rtl="0" eaLnBrk="1" fontAlgn="base" latinLnBrk="0" hangingPunct="1">
              <a:lnSpc>
                <a:spcPct val="100000"/>
              </a:lnSpc>
              <a:spcBef>
                <a:spcPts val="1797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29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3470" marR="0" lvl="1" indent="-233725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997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0167" marR="0" lvl="2" indent="-200797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797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5251" marR="0" lvl="3" indent="-200797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497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5213" marR="0" lvl="4" indent="-190782" algn="l" defTabSz="7605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297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F82EA5-51C8-4281-BA2B-B2356B0C5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6011333"/>
            <a:ext cx="8382000" cy="27516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5962039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EDBD7-4E11-147F-E4F0-39524340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8A596-33B7-B40C-C546-E79B5D1B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9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8" r:id="rId4"/>
    <p:sldLayoutId id="2147483713" r:id="rId5"/>
    <p:sldLayoutId id="2147483715" r:id="rId6"/>
    <p:sldLayoutId id="2147483714" r:id="rId7"/>
    <p:sldLayoutId id="2147483716" r:id="rId8"/>
    <p:sldLayoutId id="2147483717" r:id="rId9"/>
    <p:sldLayoutId id="2147483718" r:id="rId10"/>
    <p:sldLayoutId id="2147483719" r:id="rId11"/>
    <p:sldLayoutId id="2147483735" r:id="rId12"/>
    <p:sldLayoutId id="2147483736" r:id="rId13"/>
    <p:sldLayoutId id="214748373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F574-7BB5-07DB-C330-FC767F305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30B4BE-F86F-F550-0751-AE4D9B0489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88" y="-10242"/>
            <a:ext cx="12189144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502A24-C7BA-A578-C3C3-457049527D8C}"/>
              </a:ext>
            </a:extLst>
          </p:cNvPr>
          <p:cNvSpPr/>
          <p:nvPr/>
        </p:nvSpPr>
        <p:spPr>
          <a:xfrm>
            <a:off x="10935093" y="-10242"/>
            <a:ext cx="1256907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169430-DC2D-67B7-12C1-50936A5D6479}"/>
              </a:ext>
            </a:extLst>
          </p:cNvPr>
          <p:cNvSpPr/>
          <p:nvPr/>
        </p:nvSpPr>
        <p:spPr>
          <a:xfrm flipH="1">
            <a:off x="11750916" y="4520623"/>
            <a:ext cx="20" cy="20"/>
          </a:xfrm>
          <a:custGeom>
            <a:avLst/>
            <a:gdLst>
              <a:gd name="connsiteX0" fmla="*/ 20 w 20"/>
              <a:gd name="connsiteY0" fmla="*/ 0 h 20"/>
              <a:gd name="connsiteX1" fmla="*/ 0 w 20"/>
              <a:gd name="connsiteY1" fmla="*/ 0 h 20"/>
              <a:gd name="connsiteX2" fmla="*/ 0 w 20"/>
              <a:gd name="connsiteY2" fmla="*/ 20 h 20"/>
              <a:gd name="connsiteX3" fmla="*/ 20 w 20"/>
              <a:gd name="connsiteY3" fmla="*/ 0 h 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" h="20">
                <a:moveTo>
                  <a:pt x="20" y="0"/>
                </a:moveTo>
                <a:lnTo>
                  <a:pt x="0" y="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gradFill>
            <a:gsLst>
              <a:gs pos="100000">
                <a:schemeClr val="tx1"/>
              </a:gs>
              <a:gs pos="2612">
                <a:schemeClr val="bg2">
                  <a:lumMod val="10000"/>
                </a:schemeClr>
              </a:gs>
            </a:gsLst>
            <a:lin ang="5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3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51CF3E-DF92-67C4-B337-9FB480CA2764}"/>
              </a:ext>
            </a:extLst>
          </p:cNvPr>
          <p:cNvSpPr/>
          <p:nvPr/>
        </p:nvSpPr>
        <p:spPr>
          <a:xfrm>
            <a:off x="6409230" y="-1"/>
            <a:ext cx="5301436" cy="6857997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</a:schemeClr>
              </a:gs>
              <a:gs pos="0">
                <a:schemeClr val="tx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8A4D7C-9BBE-BABF-6806-A039B8837D03}"/>
              </a:ext>
            </a:extLst>
          </p:cNvPr>
          <p:cNvSpPr/>
          <p:nvPr/>
        </p:nvSpPr>
        <p:spPr>
          <a:xfrm rot="5400000">
            <a:off x="5155302" y="-2035073"/>
            <a:ext cx="1727240" cy="12370823"/>
          </a:xfrm>
          <a:prstGeom prst="rect">
            <a:avLst/>
          </a:prstGeom>
          <a:gradFill>
            <a:gsLst>
              <a:gs pos="0">
                <a:schemeClr val="tx1">
                  <a:alpha val="65000"/>
                </a:schemeClr>
              </a:gs>
              <a:gs pos="100000">
                <a:schemeClr val="tx2">
                  <a:alpha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C8F6E-8C35-C894-BC99-3252EE229602}"/>
              </a:ext>
            </a:extLst>
          </p:cNvPr>
          <p:cNvSpPr txBox="1"/>
          <p:nvPr/>
        </p:nvSpPr>
        <p:spPr>
          <a:xfrm>
            <a:off x="6444446" y="3370638"/>
            <a:ext cx="5210795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Source Sans Pro Semibold" panose="020B0603030403020204" pitchFamily="34" charset="0"/>
                <a:cs typeface="Arial" panose="020B0604020202020204" pitchFamily="34" charset="0"/>
              </a:rPr>
              <a:t>Episode 3 -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Continuing the Search: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New Data on Hypercortisolism Prevalence in Difficult-to-Control Metabolic Conditions</a:t>
            </a:r>
            <a:endParaRPr kumimoji="0" lang="en-US" sz="2800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Source Sans Pro Semibold" panose="020B06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78209-F441-350E-760E-56D082C15724}"/>
              </a:ext>
            </a:extLst>
          </p:cNvPr>
          <p:cNvCxnSpPr>
            <a:cxnSpLocks/>
          </p:cNvCxnSpPr>
          <p:nvPr/>
        </p:nvCxnSpPr>
        <p:spPr>
          <a:xfrm flipH="1" flipV="1">
            <a:off x="-273377" y="3202952"/>
            <a:ext cx="12477711" cy="837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B171CE-1A8D-9DCE-EFE4-457499AF8F1E}"/>
              </a:ext>
            </a:extLst>
          </p:cNvPr>
          <p:cNvSpPr txBox="1"/>
          <p:nvPr/>
        </p:nvSpPr>
        <p:spPr>
          <a:xfrm>
            <a:off x="6642641" y="544413"/>
            <a:ext cx="4814407" cy="156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 panose="020B05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The Cortisol Reports</a:t>
            </a:r>
            <a:endParaRPr kumimoji="0" lang="en-US" sz="5600" b="1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 panose="020B05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A9BBFD-012C-9240-3CE8-23E64FFB2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" y="812418"/>
            <a:ext cx="2372272" cy="1396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74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22CC-29E8-9327-DEF9-9792FC02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7958"/>
            <a:ext cx="10515600" cy="1325563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Limitations of 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91185-231E-61CD-D536-4B0DBA6E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+mn-lt"/>
              </a:rPr>
              <a:t>US only</a:t>
            </a:r>
          </a:p>
          <a:p>
            <a:pPr lvl="1"/>
            <a:r>
              <a:rPr lang="en-US" sz="2000" dirty="0">
                <a:latin typeface="+mn-lt"/>
                <a:cs typeface="Arial"/>
              </a:rPr>
              <a:t>Of note: MOMENTUM prevalence (27.3%)</a:t>
            </a:r>
            <a:r>
              <a:rPr lang="en-US" sz="2000" baseline="30000" dirty="0">
                <a:latin typeface="+mn-lt"/>
                <a:cs typeface="Arial"/>
              </a:rPr>
              <a:t>1</a:t>
            </a:r>
            <a:r>
              <a:rPr lang="en-US" sz="2000" dirty="0">
                <a:latin typeface="+mn-lt"/>
                <a:cs typeface="Arial"/>
              </a:rPr>
              <a:t> aligns with a prior, smaller Brazilian study (26.5%)</a:t>
            </a:r>
            <a:r>
              <a:rPr lang="en-US" sz="2000" baseline="30000" dirty="0">
                <a:latin typeface="+mn-lt"/>
                <a:cs typeface="Arial"/>
              </a:rPr>
              <a:t>2 </a:t>
            </a:r>
            <a:r>
              <a:rPr lang="en-US" sz="2000" dirty="0">
                <a:latin typeface="+mn-lt"/>
                <a:cs typeface="Arial"/>
              </a:rPr>
              <a:t>that used the same enrollment criteria</a:t>
            </a:r>
            <a:endParaRPr lang="en-US" sz="20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Diversity: low proportion of Asian patients; but substantial representation of women, Black, and Hispanic patients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Study did not differentiate between heart failure with or without reduced ejection fraction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No longitudinal follow-up to assess cardiovascular event rates </a:t>
            </a:r>
          </a:p>
          <a:p>
            <a:pPr lvl="1"/>
            <a:r>
              <a:rPr lang="en-US" sz="2000" dirty="0">
                <a:latin typeface="+mn-lt"/>
              </a:rPr>
              <a:t>But other studies have shown higher rates of cardiovascular events in patients with hypercortisolism</a:t>
            </a:r>
            <a:r>
              <a:rPr lang="en-US" sz="2000" baseline="30000" dirty="0">
                <a:latin typeface="+mn-lt"/>
              </a:rPr>
              <a:t>3,4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  <a:cs typeface="Arial"/>
              </a:rPr>
              <a:t>Causation cannot be established in this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D8F5-2E2A-15BA-7F97-6F6F8B65E1C6}"/>
              </a:ext>
            </a:extLst>
          </p:cNvPr>
          <p:cNvSpPr txBox="1"/>
          <p:nvPr/>
        </p:nvSpPr>
        <p:spPr>
          <a:xfrm>
            <a:off x="762000" y="5997258"/>
            <a:ext cx="11194181" cy="232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000" dirty="0">
                <a:solidFill>
                  <a:srgbClr val="163E6B"/>
                </a:solidFill>
                <a:cs typeface="Arial" panose="020B0604020202020204" pitchFamily="34" charset="0"/>
              </a:rPr>
              <a:t>Bhatt DL, et al.  </a:t>
            </a:r>
            <a:r>
              <a:rPr lang="en-US" sz="1000" i="1" dirty="0">
                <a:solidFill>
                  <a:srgbClr val="163E6B"/>
                </a:solidFill>
                <a:cs typeface="Arial" panose="020B0604020202020204" pitchFamily="34" charset="0"/>
              </a:rPr>
              <a:t>ACC</a:t>
            </a:r>
            <a:r>
              <a:rPr lang="en-US" sz="1000" dirty="0">
                <a:solidFill>
                  <a:srgbClr val="163E6B"/>
                </a:solidFill>
                <a:cs typeface="Arial" panose="020B0604020202020204" pitchFamily="34" charset="0"/>
              </a:rPr>
              <a:t>. 2026; 2.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Martins LC,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2012; 3.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Di Dalmazi G, et al. </a:t>
            </a: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J Clin Endocrinol Metab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. 2020; 4. Petramala L, et al. </a:t>
            </a: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Endocrine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. 2020.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0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4AC6-1270-ACD0-7034-BB2EBE30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12FBA8-C5CF-F9E7-D1D7-A335B506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60" y="1485068"/>
            <a:ext cx="8364918" cy="5304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07DBA-A11E-C2F4-2C0A-9D1712CC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40" y="29070"/>
            <a:ext cx="7981951" cy="1325563"/>
          </a:xfrm>
        </p:spPr>
        <p:txBody>
          <a:bodyPr>
            <a:noAutofit/>
          </a:bodyPr>
          <a:lstStyle/>
          <a:p>
            <a:r>
              <a:rPr lang="en-US" sz="4400" dirty="0"/>
              <a:t>Recognizing the Need for Increased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5DD6-F32F-7CF4-5506-78ACDD03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5920"/>
            <a:ext cx="10515600" cy="1074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Consistent with the Endocrine Society Guidelines and now AACE Diabetes Guidelines, hypercortisolism screening is recommended as a secondary cause of (uncontrolled) cardiometabolic/endocrine disorders.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5E5EA-64DC-4BC7-B6CF-E91DDCF5DD5A}"/>
              </a:ext>
            </a:extLst>
          </p:cNvPr>
          <p:cNvSpPr txBox="1">
            <a:spLocks/>
          </p:cNvSpPr>
          <p:nvPr/>
        </p:nvSpPr>
        <p:spPr>
          <a:xfrm>
            <a:off x="733331" y="5997258"/>
            <a:ext cx="12191999" cy="262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err="1"/>
              <a:t>Fleseriu</a:t>
            </a:r>
            <a:r>
              <a:rPr lang="en-US" sz="1000" dirty="0"/>
              <a:t> M, et al. </a:t>
            </a:r>
            <a:r>
              <a:rPr lang="en-US" sz="1000" i="1" dirty="0"/>
              <a:t>Lancet Diabetes Endocrinol</a:t>
            </a:r>
            <a:r>
              <a:rPr lang="en-US" sz="1000" dirty="0"/>
              <a:t>. 2021; DeFronzo RA, et al. </a:t>
            </a:r>
            <a:r>
              <a:rPr lang="en-US" sz="1000" i="1" dirty="0"/>
              <a:t>Diabetes Care</a:t>
            </a:r>
            <a:r>
              <a:rPr lang="en-US" sz="1000" dirty="0"/>
              <a:t>. 2025; Buse JB, et al. </a:t>
            </a:r>
            <a:r>
              <a:rPr lang="en-US" sz="1000" i="1" dirty="0"/>
              <a:t>Diabetes Care</a:t>
            </a:r>
            <a:r>
              <a:rPr lang="en-US" sz="1000" dirty="0"/>
              <a:t>. 2025; </a:t>
            </a:r>
            <a:r>
              <a:rPr lang="en-US" sz="1000"/>
              <a:t>Bhatt DL, </a:t>
            </a:r>
            <a:r>
              <a:rPr lang="en-US" sz="1000" dirty="0"/>
              <a:t>et al</a:t>
            </a:r>
            <a:r>
              <a:rPr lang="en-US" sz="1000" i="1" dirty="0"/>
              <a:t>. ACC</a:t>
            </a:r>
            <a:r>
              <a:rPr lang="en-US" sz="1000" dirty="0"/>
              <a:t>. 2026; Sampson SL. </a:t>
            </a:r>
            <a:r>
              <a:rPr lang="en-US" sz="1000" i="1" dirty="0" err="1">
                <a:solidFill>
                  <a:srgbClr val="163E6B"/>
                </a:solidFill>
                <a:cs typeface="Arial" panose="020B0604020202020204" pitchFamily="34" charset="0"/>
              </a:rPr>
              <a:t>Endocr</a:t>
            </a:r>
            <a:r>
              <a:rPr lang="en-US" sz="1000" i="1" dirty="0">
                <a:solidFill>
                  <a:srgbClr val="163E6B"/>
                </a:solidFill>
                <a:cs typeface="Arial" panose="020B0604020202020204" pitchFamily="34" charset="0"/>
              </a:rPr>
              <a:t> </a:t>
            </a:r>
            <a:r>
              <a:rPr lang="en-US" sz="1000" i="1" dirty="0" err="1">
                <a:solidFill>
                  <a:srgbClr val="163E6B"/>
                </a:solidFill>
                <a:cs typeface="Arial" panose="020B0604020202020204" pitchFamily="34" charset="0"/>
              </a:rPr>
              <a:t>Pract</a:t>
            </a:r>
            <a:r>
              <a:rPr lang="en-US" sz="1000" dirty="0">
                <a:solidFill>
                  <a:srgbClr val="163E6B"/>
                </a:solidFill>
                <a:cs typeface="Arial" panose="020B0604020202020204" pitchFamily="34" charset="0"/>
              </a:rPr>
              <a:t>. 2026.</a:t>
            </a:r>
            <a:r>
              <a:rPr lang="en-US" sz="1000" dirty="0"/>
              <a:t>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FC6936-892F-2DAC-33E4-9392018CCDA0}"/>
              </a:ext>
            </a:extLst>
          </p:cNvPr>
          <p:cNvSpPr txBox="1">
            <a:spLocks/>
          </p:cNvSpPr>
          <p:nvPr/>
        </p:nvSpPr>
        <p:spPr>
          <a:xfrm>
            <a:off x="7899251" y="2680171"/>
            <a:ext cx="4002060" cy="7488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Patients with uncontrolled hypertension and difficult-to-control type 2 diabetes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D26A6-DEF4-7B69-67AE-10038AD044A6}"/>
              </a:ext>
            </a:extLst>
          </p:cNvPr>
          <p:cNvSpPr txBox="1"/>
          <p:nvPr/>
        </p:nvSpPr>
        <p:spPr>
          <a:xfrm>
            <a:off x="8359348" y="3670347"/>
            <a:ext cx="3081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~1/3 will have hypercortisolism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1010BB-3ACA-D3D2-B06F-1B970B5858D8}"/>
              </a:ext>
            </a:extLst>
          </p:cNvPr>
          <p:cNvSpPr txBox="1">
            <a:spLocks/>
          </p:cNvSpPr>
          <p:nvPr/>
        </p:nvSpPr>
        <p:spPr>
          <a:xfrm>
            <a:off x="7192285" y="4523002"/>
            <a:ext cx="4002060" cy="7488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Patients with difficult-to-control type 2 diabetes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5C055-A24F-DC16-C436-DDA80486A266}"/>
              </a:ext>
            </a:extLst>
          </p:cNvPr>
          <p:cNvSpPr txBox="1"/>
          <p:nvPr/>
        </p:nvSpPr>
        <p:spPr>
          <a:xfrm>
            <a:off x="7652382" y="5184385"/>
            <a:ext cx="3081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~25% </a:t>
            </a:r>
            <a:r>
              <a:rPr lang="en-US" sz="1800" dirty="0"/>
              <a:t>will have hypercortisolism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F2BF73-8BBC-DC8E-9F20-6D9D81079F00}"/>
              </a:ext>
            </a:extLst>
          </p:cNvPr>
          <p:cNvSpPr txBox="1">
            <a:spLocks/>
          </p:cNvSpPr>
          <p:nvPr/>
        </p:nvSpPr>
        <p:spPr>
          <a:xfrm>
            <a:off x="750787" y="2680170"/>
            <a:ext cx="4002060" cy="7488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Patients with resistant hypertension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E9583-C03B-E965-511E-5E8FFB84A4EF}"/>
              </a:ext>
            </a:extLst>
          </p:cNvPr>
          <p:cNvSpPr txBox="1"/>
          <p:nvPr/>
        </p:nvSpPr>
        <p:spPr>
          <a:xfrm>
            <a:off x="1210884" y="3371125"/>
            <a:ext cx="30818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&gt;1/4 of people with SBP above goal on 3 antihypertensives (including a diuretic) or people on at least 4 antihypertensives will have hypercortisolism</a:t>
            </a:r>
          </a:p>
        </p:txBody>
      </p:sp>
    </p:spTree>
    <p:extLst>
      <p:ext uri="{BB962C8B-B14F-4D97-AF65-F5344CB8AC3E}">
        <p14:creationId xmlns:p14="http://schemas.microsoft.com/office/powerpoint/2010/main" val="86349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1C8A-DE94-DD43-7A26-031627FA6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>
            <a:extLst>
              <a:ext uri="{FF2B5EF4-FFF2-40B4-BE49-F238E27FC236}">
                <a16:creationId xmlns:a16="http://schemas.microsoft.com/office/drawing/2014/main" id="{2D9631ED-B236-CB49-7C7D-090D4F68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55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200" dirty="0"/>
              <a:t>Screening Tests for Hypercortisolism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BA431-2998-9C0F-441A-1F1976670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31653"/>
              </p:ext>
            </p:extLst>
          </p:nvPr>
        </p:nvGraphicFramePr>
        <p:xfrm>
          <a:off x="9728791" y="1873424"/>
          <a:ext cx="2371064" cy="319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1">
                <a:tc>
                  <a:txBody>
                    <a:bodyPr/>
                    <a:lstStyle/>
                    <a:p>
                      <a:r>
                        <a:rPr lang="en-US" sz="1800" dirty="0"/>
                        <a:t>Caveat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Improper collection, high fluid intake (&gt;5 liters), CKD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Improper collection, shift workers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CBG effect, Dex clearance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61" name="Rectangle 5">
            <a:extLst>
              <a:ext uri="{FF2B5EF4-FFF2-40B4-BE49-F238E27FC236}">
                <a16:creationId xmlns:a16="http://schemas.microsoft.com/office/drawing/2014/main" id="{C07499FC-217F-3BC3-9D0D-7FADC087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11" y="6018046"/>
            <a:ext cx="68948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Sharma ST, et al. 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 Epidemiol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2015</a:t>
            </a:r>
            <a:r>
              <a:rPr lang="en-US" altLang="en-US" sz="1000" dirty="0">
                <a:solidFill>
                  <a:srgbClr val="163E6B"/>
                </a:solidFill>
                <a:latin typeface="+mn-lt"/>
              </a:rPr>
              <a:t>;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Hamidi O, et al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sz="1000" i="1" dirty="0">
                <a:latin typeface="+mn-lt"/>
              </a:rPr>
              <a:t>J Clin Endocrinol </a:t>
            </a:r>
            <a:r>
              <a:rPr lang="en-US" sz="1000" i="1" dirty="0" err="1">
                <a:latin typeface="+mn-lt"/>
              </a:rPr>
              <a:t>Metab</a:t>
            </a:r>
            <a:r>
              <a:rPr lang="en-US" sz="1000" i="1" dirty="0">
                <a:latin typeface="+mn-lt"/>
              </a:rPr>
              <a:t>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2026; Fassnacht M, et al. </a:t>
            </a:r>
            <a:r>
              <a:rPr kumimoji="0" lang="en-US" alt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 Endocrinol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2023.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822E8-B07F-9AAC-B9C5-59C59774A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887" y="1859618"/>
            <a:ext cx="7475151" cy="327846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B80366-C292-AE7A-6FE4-BC9EFA36AF39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825625"/>
          <a:ext cx="1437166" cy="311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66">
                  <a:extLst>
                    <a:ext uri="{9D8B030D-6E8A-4147-A177-3AD203B41FA5}">
                      <a16:colId xmlns:a16="http://schemas.microsoft.com/office/drawing/2014/main" val="4039390186"/>
                    </a:ext>
                  </a:extLst>
                </a:gridCol>
              </a:tblGrid>
              <a:tr h="655656">
                <a:tc>
                  <a:txBody>
                    <a:bodyPr/>
                    <a:lstStyle/>
                    <a:p>
                      <a:r>
                        <a:rPr lang="en-US" sz="18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80262"/>
                  </a:ext>
                </a:extLst>
              </a:tr>
              <a:tr h="827926">
                <a:tc>
                  <a:txBody>
                    <a:bodyPr/>
                    <a:lstStyle/>
                    <a:p>
                      <a:r>
                        <a:rPr lang="en-US" sz="1800" dirty="0"/>
                        <a:t>UFC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150152"/>
                  </a:ext>
                </a:extLst>
              </a:tr>
              <a:tr h="914498">
                <a:tc>
                  <a:txBody>
                    <a:bodyPr/>
                    <a:lstStyle/>
                    <a:p>
                      <a:r>
                        <a:rPr lang="en-US" sz="1800" dirty="0"/>
                        <a:t>LNSC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840364"/>
                  </a:ext>
                </a:extLst>
              </a:tr>
              <a:tr h="713072">
                <a:tc>
                  <a:txBody>
                    <a:bodyPr/>
                    <a:lstStyle/>
                    <a:p>
                      <a:r>
                        <a:rPr lang="en-US" sz="1800" dirty="0"/>
                        <a:t>1 mg DST  (≤1.8 µg/dL)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1875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BDE5972-41AD-8832-F48B-BB1BDFE0C7E2}"/>
              </a:ext>
            </a:extLst>
          </p:cNvPr>
          <p:cNvSpPr/>
          <p:nvPr/>
        </p:nvSpPr>
        <p:spPr>
          <a:xfrm>
            <a:off x="765111" y="4272323"/>
            <a:ext cx="11426889" cy="87957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0215-88F7-F492-DF65-D7B9AD3F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DB99C-A366-8EE0-FC66-BF33E86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CS with Hypertension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45C525-1294-EA10-11B3-434F4F84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LINC CARE Trial</a:t>
            </a:r>
          </a:p>
          <a:p>
            <a:r>
              <a:rPr lang="en-US" dirty="0"/>
              <a:t>A Double-blind, </a:t>
            </a:r>
            <a:r>
              <a:rPr lang="en-US" dirty="0" err="1"/>
              <a:t>Randomised</a:t>
            </a:r>
            <a:r>
              <a:rPr lang="en-US" dirty="0"/>
              <a:t>, 30-week Placebo-controlled Phase IV Study to Assess the Efficacy and Safety of </a:t>
            </a:r>
            <a:r>
              <a:rPr lang="en-US" dirty="0" err="1"/>
              <a:t>Osilodrostat</a:t>
            </a:r>
            <a:r>
              <a:rPr lang="en-US" dirty="0"/>
              <a:t> in Patients With Hypertension Caused by </a:t>
            </a:r>
            <a:r>
              <a:rPr lang="en-US" dirty="0" err="1"/>
              <a:t>Hypercortisolaemia</a:t>
            </a:r>
            <a:r>
              <a:rPr lang="en-US" dirty="0"/>
              <a:t> Due to Cushing's Syndrome</a:t>
            </a:r>
          </a:p>
          <a:p>
            <a:r>
              <a:rPr lang="en-US" dirty="0"/>
              <a:t>Demonstrating </a:t>
            </a:r>
            <a:r>
              <a:rPr lang="en-US" dirty="0" err="1"/>
              <a:t>normalisation</a:t>
            </a:r>
            <a:r>
              <a:rPr lang="en-US" dirty="0"/>
              <a:t> of </a:t>
            </a:r>
            <a:r>
              <a:rPr lang="en-US" dirty="0" err="1"/>
              <a:t>hypercortisolaemia</a:t>
            </a:r>
            <a:r>
              <a:rPr lang="en-US" dirty="0"/>
              <a:t> and in patients with hypertension and/or </a:t>
            </a:r>
            <a:r>
              <a:rPr lang="en-US" dirty="0" err="1"/>
              <a:t>dysglycaemia</a:t>
            </a:r>
            <a:r>
              <a:rPr lang="en-US" dirty="0"/>
              <a:t> clinically relevant and statistically significant reductions in blood pressure and glycaemia. This study aims at providing additional evidence on the safety, efficacy and appropriate dosing of </a:t>
            </a:r>
            <a:r>
              <a:rPr lang="en-US" dirty="0" err="1"/>
              <a:t>osilodrostat</a:t>
            </a:r>
            <a:r>
              <a:rPr lang="en-US" dirty="0"/>
              <a:t> in patients with CS, who have hypertension.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1FB2B63-D948-13BE-5EF9-E9CAB21B1B67}"/>
              </a:ext>
            </a:extLst>
          </p:cNvPr>
          <p:cNvSpPr txBox="1">
            <a:spLocks/>
          </p:cNvSpPr>
          <p:nvPr/>
        </p:nvSpPr>
        <p:spPr>
          <a:xfrm>
            <a:off x="914400" y="6026425"/>
            <a:ext cx="12191999" cy="262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ClinicalTrials.gov. 2026.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4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5231-CF26-39B3-53D3-E56097F8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Learning Objectives</a:t>
            </a:r>
            <a:endParaRPr lang="en-US" sz="48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E996-4EC2-A363-8940-85101528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31620"/>
            <a:ext cx="10871200" cy="4351338"/>
          </a:xfrm>
        </p:spPr>
        <p:txBody>
          <a:bodyPr>
            <a:noAutofit/>
          </a:bodyPr>
          <a:lstStyle/>
          <a:p>
            <a:r>
              <a:rPr lang="en-US" dirty="0"/>
              <a:t>Assess the impact of new data related to hypercortisolism prevalence, burden of disease, lack or delays in treatment, and screening/diagnosis trends.</a:t>
            </a:r>
          </a:p>
          <a:p>
            <a:r>
              <a:rPr lang="en-US" dirty="0"/>
              <a:t>Review new clinical advances related to the identification and management of hypercortisolism.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0A26-11E1-4124-F610-892037F18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031-6195-2761-9864-F6483E5AC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600744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CORNERSTONE MEDICAL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2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A9D2-C86B-AD0B-BB98-5CD64DCAB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FBF8-DB38-90E3-25B2-F3431B7D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09"/>
            <a:ext cx="10515600" cy="795518"/>
          </a:xfrm>
        </p:spPr>
        <p:txBody>
          <a:bodyPr>
            <a:noAutofit/>
          </a:bodyPr>
          <a:lstStyle/>
          <a:p>
            <a:r>
              <a:rPr lang="en-US" sz="4000" dirty="0"/>
              <a:t>Excess Cortisol Linked to Cardiorenal Syndrome and More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49E2D08-B6C0-90A0-D516-1A98A3BA353B}"/>
              </a:ext>
            </a:extLst>
          </p:cNvPr>
          <p:cNvSpPr txBox="1">
            <a:spLocks/>
          </p:cNvSpPr>
          <p:nvPr/>
        </p:nvSpPr>
        <p:spPr>
          <a:xfrm>
            <a:off x="838200" y="6037072"/>
            <a:ext cx="11353800" cy="288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86">
              <a:spcBef>
                <a:spcPts val="0"/>
              </a:spcBef>
              <a:buNone/>
            </a:pPr>
            <a:r>
              <a:rPr lang="en-US" sz="1000" baseline="30000" dirty="0" err="1"/>
              <a:t>a</a:t>
            </a:r>
            <a:r>
              <a:rPr lang="en-US" sz="1000" dirty="0" err="1"/>
              <a:t>Includes</a:t>
            </a:r>
            <a:r>
              <a:rPr lang="en-US" sz="1000" dirty="0"/>
              <a:t> a range of disease severity and etiology. </a:t>
            </a:r>
          </a:p>
          <a:p>
            <a:pPr marL="0" indent="0" defTabSz="914286">
              <a:spcBef>
                <a:spcPts val="0"/>
              </a:spcBef>
              <a:buNone/>
            </a:pPr>
            <a:endParaRPr lang="en-US" sz="1000" dirty="0"/>
          </a:p>
          <a:p>
            <a:pPr marL="0" indent="0" defTabSz="914286">
              <a:spcBef>
                <a:spcPts val="0"/>
              </a:spcBef>
              <a:buNone/>
            </a:pPr>
            <a:r>
              <a:rPr lang="da-DK" sz="1000" dirty="0"/>
              <a:t>Paschou SA, et al. </a:t>
            </a:r>
            <a:r>
              <a:rPr lang="da-DK" sz="1000" i="1" dirty="0"/>
              <a:t>Endocrine</a:t>
            </a:r>
            <a:r>
              <a:rPr lang="da-DK" sz="1000" dirty="0"/>
              <a:t>. 2016; Chiodini I, et al. </a:t>
            </a:r>
            <a:r>
              <a:rPr lang="da-DK" sz="1000" i="1" dirty="0"/>
              <a:t>Eur J Endocrinol</a:t>
            </a:r>
            <a:r>
              <a:rPr lang="da-DK" sz="1000" dirty="0"/>
              <a:t>. 2016</a:t>
            </a:r>
            <a:r>
              <a:rPr lang="da-DK" sz="1000" i="1" dirty="0"/>
              <a:t>; </a:t>
            </a:r>
            <a:r>
              <a:rPr lang="da-DK" sz="1000" dirty="0"/>
              <a:t>Anderson GH Jr, et al. </a:t>
            </a:r>
            <a:r>
              <a:rPr lang="da-DK" sz="1000" i="1" dirty="0"/>
              <a:t>J Hypertens</a:t>
            </a:r>
            <a:r>
              <a:rPr lang="da-DK" sz="1000" dirty="0"/>
              <a:t>. 1994; Omura M, et al. </a:t>
            </a:r>
            <a:r>
              <a:rPr lang="da-DK" sz="1000" i="1" dirty="0"/>
              <a:t>Hypertens Res</a:t>
            </a:r>
            <a:r>
              <a:rPr lang="da-DK" sz="1000" dirty="0"/>
              <a:t>. 2004; Martins LC, et al. </a:t>
            </a:r>
            <a:r>
              <a:rPr lang="da-DK" sz="1000" i="1" dirty="0"/>
              <a:t>J Hypertens</a:t>
            </a:r>
            <a:r>
              <a:rPr lang="da-DK" sz="1000" dirty="0"/>
              <a:t>. 2012;. </a:t>
            </a:r>
            <a:r>
              <a:rPr lang="en-GB" sz="1000" dirty="0"/>
              <a:t>Steffensen C, et al. </a:t>
            </a:r>
            <a:r>
              <a:rPr lang="en-GB" sz="1000" i="1" dirty="0" err="1"/>
              <a:t>Eur</a:t>
            </a:r>
            <a:r>
              <a:rPr lang="en-GB" sz="1000" i="1" dirty="0"/>
              <a:t> J Endocrinol</a:t>
            </a:r>
            <a:r>
              <a:rPr lang="en-GB" sz="1000" dirty="0"/>
              <a:t>. 2016;</a:t>
            </a:r>
            <a:r>
              <a:rPr lang="da-DK" sz="1000" dirty="0"/>
              <a:t> van Hulsteijn LT, et al. </a:t>
            </a:r>
            <a:r>
              <a:rPr lang="da-DK" sz="1000" i="1" dirty="0"/>
              <a:t>Eur J Endocrinol</a:t>
            </a:r>
            <a:r>
              <a:rPr lang="da-DK" sz="1000" dirty="0"/>
              <a:t>. 2020; Steffensen C, et al. </a:t>
            </a:r>
            <a:r>
              <a:rPr lang="da-DK" sz="1000" i="1" dirty="0"/>
              <a:t>Horm Metab Res</a:t>
            </a:r>
            <a:r>
              <a:rPr lang="da-DK" sz="1000" dirty="0"/>
              <a:t>. 2019; </a:t>
            </a:r>
            <a:r>
              <a:rPr lang="en-US" sz="1000" dirty="0" err="1"/>
              <a:t>Pivonello</a:t>
            </a:r>
            <a:r>
              <a:rPr lang="en-US" sz="1000" dirty="0"/>
              <a:t> R, et al. </a:t>
            </a:r>
            <a:r>
              <a:rPr lang="en-US" sz="1000" i="1" dirty="0"/>
              <a:t>Lancet Diabetes Endocrinol</a:t>
            </a:r>
            <a:r>
              <a:rPr lang="en-US" sz="1000" dirty="0"/>
              <a:t>. 2016;</a:t>
            </a:r>
            <a:r>
              <a:rPr lang="en-GB" sz="1000" dirty="0"/>
              <a:t> Aresta C, et al. </a:t>
            </a:r>
            <a:r>
              <a:rPr lang="en-GB" sz="1000" i="1" dirty="0" err="1"/>
              <a:t>Endocr</a:t>
            </a:r>
            <a:r>
              <a:rPr lang="en-GB" sz="1000" i="1" dirty="0"/>
              <a:t> </a:t>
            </a:r>
            <a:r>
              <a:rPr lang="en-GB" sz="1000" i="1" dirty="0" err="1"/>
              <a:t>Pract</a:t>
            </a:r>
            <a:r>
              <a:rPr lang="en-GB" sz="1000" dirty="0"/>
              <a:t>. 2021; Ceccato F, et al. </a:t>
            </a:r>
            <a:r>
              <a:rPr lang="en-GB" sz="1000" i="1" dirty="0"/>
              <a:t>Endocrinol Invest</a:t>
            </a:r>
            <a:r>
              <a:rPr lang="en-GB" sz="1000" dirty="0"/>
              <a:t>. 2025. </a:t>
            </a:r>
            <a:endParaRPr lang="en-US" sz="1000" dirty="0"/>
          </a:p>
          <a:p>
            <a:pPr marL="0" indent="0" defTabSz="914286">
              <a:spcBef>
                <a:spcPts val="0"/>
              </a:spcBef>
              <a:buNone/>
            </a:pPr>
            <a:endParaRPr lang="da-DK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7956B8-BF59-2914-04F9-577F8EC8FD36}"/>
              </a:ext>
            </a:extLst>
          </p:cNvPr>
          <p:cNvSpPr/>
          <p:nvPr/>
        </p:nvSpPr>
        <p:spPr>
          <a:xfrm>
            <a:off x="6757227" y="1248266"/>
            <a:ext cx="4754721" cy="318098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91432" tIns="45719" rIns="91432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467" b="1" dirty="0">
                <a:solidFill>
                  <a:prstClr val="white"/>
                </a:solidFill>
              </a:rPr>
              <a:t>Prevalence of </a:t>
            </a:r>
            <a:r>
              <a:rPr lang="en-US" sz="1467" b="1" dirty="0" err="1">
                <a:solidFill>
                  <a:prstClr val="white"/>
                </a:solidFill>
              </a:rPr>
              <a:t>Hypercortisolism</a:t>
            </a:r>
            <a:r>
              <a:rPr lang="en-US" sz="1467" b="1" baseline="30000" dirty="0" err="1">
                <a:solidFill>
                  <a:prstClr val="white"/>
                </a:solidFill>
              </a:rPr>
              <a:t>a</a:t>
            </a:r>
            <a:endParaRPr lang="en-US" sz="1467" b="1" dirty="0">
              <a:solidFill>
                <a:prstClr val="white"/>
              </a:solidFill>
            </a:endParaRPr>
          </a:p>
        </p:txBody>
      </p:sp>
      <p:grpSp>
        <p:nvGrpSpPr>
          <p:cNvPr id="5" name="Gruppo 6">
            <a:extLst>
              <a:ext uri="{FF2B5EF4-FFF2-40B4-BE49-F238E27FC236}">
                <a16:creationId xmlns:a16="http://schemas.microsoft.com/office/drawing/2014/main" id="{8218E28D-3F79-1E96-6A70-1C65EC205F38}"/>
              </a:ext>
            </a:extLst>
          </p:cNvPr>
          <p:cNvGrpSpPr/>
          <p:nvPr/>
        </p:nvGrpSpPr>
        <p:grpSpPr>
          <a:xfrm>
            <a:off x="1407609" y="3354158"/>
            <a:ext cx="9028472" cy="634931"/>
            <a:chOff x="1113309" y="2549470"/>
            <a:chExt cx="6771354" cy="476198"/>
          </a:xfrm>
        </p:grpSpPr>
        <p:pic>
          <p:nvPicPr>
            <p:cNvPr id="6" name="Picture 5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53A59E0D-B2BB-E11A-B74D-BADE6336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309" y="2549470"/>
              <a:ext cx="444407" cy="476198"/>
            </a:xfrm>
            <a:prstGeom prst="rect">
              <a:avLst/>
            </a:prstGeom>
          </p:spPr>
        </p:pic>
        <p:sp>
          <p:nvSpPr>
            <p:cNvPr id="7" name="Arrow: Notched Right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BDDE6D74-697C-A7D2-97AA-0D49D789E4A9}"/>
                </a:ext>
              </a:extLst>
            </p:cNvPr>
            <p:cNvSpPr/>
            <p:nvPr/>
          </p:nvSpPr>
          <p:spPr>
            <a:xfrm>
              <a:off x="4008553" y="2606200"/>
              <a:ext cx="1341782" cy="380172"/>
            </a:xfrm>
            <a:prstGeom prst="notch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32" tIns="45719" rIns="91432" bIns="4571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1867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35">
              <a:hlinkClick r:id="" action="ppaction://noaction"/>
              <a:extLst>
                <a:ext uri="{FF2B5EF4-FFF2-40B4-BE49-F238E27FC236}">
                  <a16:creationId xmlns:a16="http://schemas.microsoft.com/office/drawing/2014/main" id="{726F96B0-2197-4602-7897-5BDD874B111B}"/>
                </a:ext>
              </a:extLst>
            </p:cNvPr>
            <p:cNvSpPr txBox="1"/>
            <p:nvPr/>
          </p:nvSpPr>
          <p:spPr>
            <a:xfrm>
              <a:off x="1900380" y="2658352"/>
              <a:ext cx="1716797" cy="284740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sz="1867" b="1" dirty="0"/>
                <a:t>Hypertension</a:t>
              </a: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C7473F59-5923-64EB-887B-5BD30D2EA506}"/>
                </a:ext>
              </a:extLst>
            </p:cNvPr>
            <p:cNvSpPr txBox="1"/>
            <p:nvPr/>
          </p:nvSpPr>
          <p:spPr>
            <a:xfrm>
              <a:off x="6458782" y="2622496"/>
              <a:ext cx="1425881" cy="284740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867" b="1" dirty="0"/>
                <a:t>Up to 8%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1FDF8B2-34B0-6BEE-5C7D-EF7C3FB6293C}"/>
              </a:ext>
            </a:extLst>
          </p:cNvPr>
          <p:cNvSpPr/>
          <p:nvPr/>
        </p:nvSpPr>
        <p:spPr>
          <a:xfrm>
            <a:off x="838200" y="1260925"/>
            <a:ext cx="4754721" cy="318098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91432" tIns="45719" rIns="91432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467" b="1" dirty="0">
                <a:solidFill>
                  <a:prstClr val="white"/>
                </a:solidFill>
              </a:rPr>
              <a:t>Select Population</a:t>
            </a:r>
          </a:p>
        </p:txBody>
      </p:sp>
      <p:grpSp>
        <p:nvGrpSpPr>
          <p:cNvPr id="12" name="Gruppo 4">
            <a:extLst>
              <a:ext uri="{FF2B5EF4-FFF2-40B4-BE49-F238E27FC236}">
                <a16:creationId xmlns:a16="http://schemas.microsoft.com/office/drawing/2014/main" id="{CEAF9F42-672A-E077-F424-A59FC24F76A0}"/>
              </a:ext>
            </a:extLst>
          </p:cNvPr>
          <p:cNvGrpSpPr/>
          <p:nvPr/>
        </p:nvGrpSpPr>
        <p:grpSpPr>
          <a:xfrm>
            <a:off x="1407610" y="1846520"/>
            <a:ext cx="9232537" cy="689400"/>
            <a:chOff x="1063493" y="1128591"/>
            <a:chExt cx="6924403" cy="517050"/>
          </a:xfrm>
        </p:grpSpPr>
        <p:sp>
          <p:nvSpPr>
            <p:cNvPr id="13" name="Arrow: Notched Right 1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F708037-1B1A-51BE-8173-2E0A1C189151}"/>
                </a:ext>
              </a:extLst>
            </p:cNvPr>
            <p:cNvSpPr/>
            <p:nvPr/>
          </p:nvSpPr>
          <p:spPr>
            <a:xfrm>
              <a:off x="3936484" y="1200587"/>
              <a:ext cx="1341782" cy="380172"/>
            </a:xfrm>
            <a:prstGeom prst="notch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32" tIns="45719" rIns="91432" bIns="4571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1867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7">
              <a:hlinkClick r:id="rId4" action="ppaction://hlinksldjump"/>
              <a:extLst>
                <a:ext uri="{FF2B5EF4-FFF2-40B4-BE49-F238E27FC236}">
                  <a16:creationId xmlns:a16="http://schemas.microsoft.com/office/drawing/2014/main" id="{3E259380-B5EB-B79E-922E-9EBA49E171ED}"/>
                </a:ext>
              </a:extLst>
            </p:cNvPr>
            <p:cNvSpPr txBox="1"/>
            <p:nvPr/>
          </p:nvSpPr>
          <p:spPr>
            <a:xfrm>
              <a:off x="1900381" y="1145410"/>
              <a:ext cx="1716799" cy="500231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sz="1867" b="1" dirty="0"/>
                <a:t>Adrenal incidentaloma</a:t>
              </a:r>
            </a:p>
          </p:txBody>
        </p: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35AE792E-9579-94E6-E054-FB924BD97F35}"/>
                </a:ext>
              </a:extLst>
            </p:cNvPr>
            <p:cNvSpPr txBox="1"/>
            <p:nvPr/>
          </p:nvSpPr>
          <p:spPr>
            <a:xfrm>
              <a:off x="6330304" y="1240458"/>
              <a:ext cx="1657592" cy="284741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867" b="1" dirty="0"/>
                <a:t>19% to 42.5%</a:t>
              </a:r>
            </a:p>
          </p:txBody>
        </p:sp>
        <p:pic>
          <p:nvPicPr>
            <p:cNvPr id="16" name="Picture 15" descr="A close up of a finger&#10;&#10;Description automatically generated with low confidence">
              <a:extLst>
                <a:ext uri="{FF2B5EF4-FFF2-40B4-BE49-F238E27FC236}">
                  <a16:creationId xmlns:a16="http://schemas.microsoft.com/office/drawing/2014/main" id="{6976C690-023E-23AD-383A-5D62AC80D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406" r="-5753" b="4999"/>
            <a:stretch/>
          </p:blipFill>
          <p:spPr>
            <a:xfrm>
              <a:off x="1063493" y="1128591"/>
              <a:ext cx="494223" cy="508423"/>
            </a:xfrm>
            <a:prstGeom prst="ellipse">
              <a:avLst/>
            </a:prstGeom>
          </p:spPr>
        </p:pic>
      </p:grpSp>
      <p:grpSp>
        <p:nvGrpSpPr>
          <p:cNvPr id="17" name="Gruppo 9">
            <a:extLst>
              <a:ext uri="{FF2B5EF4-FFF2-40B4-BE49-F238E27FC236}">
                <a16:creationId xmlns:a16="http://schemas.microsoft.com/office/drawing/2014/main" id="{0AACF479-8829-7495-320A-6BBFEE9A6271}"/>
              </a:ext>
            </a:extLst>
          </p:cNvPr>
          <p:cNvGrpSpPr/>
          <p:nvPr/>
        </p:nvGrpSpPr>
        <p:grpSpPr>
          <a:xfrm>
            <a:off x="1407609" y="4066139"/>
            <a:ext cx="10104339" cy="715610"/>
            <a:chOff x="1055707" y="2954997"/>
            <a:chExt cx="7578254" cy="536707"/>
          </a:xfrm>
        </p:grpSpPr>
        <p:sp>
          <p:nvSpPr>
            <p:cNvPr id="18" name="TextBox 36">
              <a:hlinkClick r:id="rId6" action="ppaction://hlinksldjump"/>
              <a:extLst>
                <a:ext uri="{FF2B5EF4-FFF2-40B4-BE49-F238E27FC236}">
                  <a16:creationId xmlns:a16="http://schemas.microsoft.com/office/drawing/2014/main" id="{B3DF893C-F4CA-C4ED-B7A4-F156C42CDAFD}"/>
                </a:ext>
              </a:extLst>
            </p:cNvPr>
            <p:cNvSpPr txBox="1"/>
            <p:nvPr/>
          </p:nvSpPr>
          <p:spPr>
            <a:xfrm>
              <a:off x="1745612" y="3024849"/>
              <a:ext cx="1911127" cy="284740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sz="1867" b="1" dirty="0"/>
                <a:t>Diabetes mellitus</a:t>
              </a:r>
            </a:p>
          </p:txBody>
        </p:sp>
        <p:grpSp>
          <p:nvGrpSpPr>
            <p:cNvPr id="19" name="Gruppo 7">
              <a:extLst>
                <a:ext uri="{FF2B5EF4-FFF2-40B4-BE49-F238E27FC236}">
                  <a16:creationId xmlns:a16="http://schemas.microsoft.com/office/drawing/2014/main" id="{7CE678B5-9EAD-1184-BC60-F5F38ABA4AA5}"/>
                </a:ext>
              </a:extLst>
            </p:cNvPr>
            <p:cNvGrpSpPr/>
            <p:nvPr/>
          </p:nvGrpSpPr>
          <p:grpSpPr>
            <a:xfrm>
              <a:off x="1055707" y="2954997"/>
              <a:ext cx="7578254" cy="536707"/>
              <a:chOff x="1063493" y="3185085"/>
              <a:chExt cx="7578254" cy="536707"/>
            </a:xfrm>
          </p:grpSpPr>
          <p:pic>
            <p:nvPicPr>
              <p:cNvPr id="20" name="Picture 19" descr="A picture containing shellfish, food, orange, slice&#10;&#10;Description automatically generated">
                <a:extLst>
                  <a:ext uri="{FF2B5EF4-FFF2-40B4-BE49-F238E27FC236}">
                    <a16:creationId xmlns:a16="http://schemas.microsoft.com/office/drawing/2014/main" id="{BB8FD4B6-0188-6C87-9461-BF6AEE3BB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493" y="3185085"/>
                <a:ext cx="536707" cy="536707"/>
              </a:xfrm>
              <a:prstGeom prst="rect">
                <a:avLst/>
              </a:prstGeom>
            </p:spPr>
          </p:pic>
          <p:sp>
            <p:nvSpPr>
              <p:cNvPr id="21" name="Arrow: Notched Right 20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81C521CC-0473-47EC-1F2A-4E7D244E42B7}"/>
                  </a:ext>
                </a:extLst>
              </p:cNvPr>
              <p:cNvSpPr/>
              <p:nvPr/>
            </p:nvSpPr>
            <p:spPr>
              <a:xfrm>
                <a:off x="3936484" y="3190229"/>
                <a:ext cx="1341782" cy="380172"/>
              </a:xfrm>
              <a:prstGeom prst="notched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91432" tIns="45719" rIns="91432" bIns="4571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en-US" sz="186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45">
                <a:extLst>
                  <a:ext uri="{FF2B5EF4-FFF2-40B4-BE49-F238E27FC236}">
                    <a16:creationId xmlns:a16="http://schemas.microsoft.com/office/drawing/2014/main" id="{214155EC-BB03-A49F-E3BE-F05696B4577F}"/>
                  </a:ext>
                </a:extLst>
              </p:cNvPr>
              <p:cNvSpPr txBox="1"/>
              <p:nvPr/>
            </p:nvSpPr>
            <p:spPr>
              <a:xfrm>
                <a:off x="5756373" y="3254937"/>
                <a:ext cx="2885374" cy="2847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91432" tIns="45719" rIns="91432" bIns="45719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en-US" sz="1867" b="1" dirty="0"/>
                  <a:t>3.4%</a:t>
                </a:r>
                <a:endParaRPr lang="en-US" sz="1600" dirty="0"/>
              </a:p>
            </p:txBody>
          </p:sp>
        </p:grpSp>
      </p:grpSp>
      <p:grpSp>
        <p:nvGrpSpPr>
          <p:cNvPr id="23" name="Gruppo 5">
            <a:extLst>
              <a:ext uri="{FF2B5EF4-FFF2-40B4-BE49-F238E27FC236}">
                <a16:creationId xmlns:a16="http://schemas.microsoft.com/office/drawing/2014/main" id="{98CE0B62-0B69-55DE-0B5B-FB1C2DD51159}"/>
              </a:ext>
            </a:extLst>
          </p:cNvPr>
          <p:cNvGrpSpPr/>
          <p:nvPr/>
        </p:nvGrpSpPr>
        <p:grpSpPr>
          <a:xfrm>
            <a:off x="1407609" y="2612844"/>
            <a:ext cx="9296315" cy="664265"/>
            <a:chOff x="1055707" y="1805625"/>
            <a:chExt cx="6972236" cy="498199"/>
          </a:xfrm>
        </p:grpSpPr>
        <p:sp>
          <p:nvSpPr>
            <p:cNvPr id="24" name="Arrow: Notched Right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9577AA6-605E-9669-229E-F7662B887F1B}"/>
                </a:ext>
              </a:extLst>
            </p:cNvPr>
            <p:cNvSpPr/>
            <p:nvPr/>
          </p:nvSpPr>
          <p:spPr>
            <a:xfrm>
              <a:off x="3936484" y="1863801"/>
              <a:ext cx="1341782" cy="380172"/>
            </a:xfrm>
            <a:prstGeom prst="notch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32" tIns="45719" rIns="91432" bIns="4571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1867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33">
              <a:hlinkClick r:id="" action="ppaction://noaction"/>
              <a:extLst>
                <a:ext uri="{FF2B5EF4-FFF2-40B4-BE49-F238E27FC236}">
                  <a16:creationId xmlns:a16="http://schemas.microsoft.com/office/drawing/2014/main" id="{352C2DF3-721C-F8C4-14F9-D5D64991C882}"/>
                </a:ext>
              </a:extLst>
            </p:cNvPr>
            <p:cNvSpPr txBox="1"/>
            <p:nvPr/>
          </p:nvSpPr>
          <p:spPr>
            <a:xfrm>
              <a:off x="1842779" y="1892773"/>
              <a:ext cx="2048325" cy="284741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sz="1867" b="1" dirty="0"/>
                <a:t>Bone fragility</a:t>
              </a: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80A8104D-F20E-1737-0190-F68B47028591}"/>
                </a:ext>
              </a:extLst>
            </p:cNvPr>
            <p:cNvSpPr txBox="1"/>
            <p:nvPr/>
          </p:nvSpPr>
          <p:spPr>
            <a:xfrm>
              <a:off x="6290257" y="1892773"/>
              <a:ext cx="1737686" cy="28474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867" b="1" dirty="0"/>
                <a:t>1.9% to 17.6%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F35C229-F2B4-E0CB-A82B-AC19D0A9D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55707" y="1805625"/>
              <a:ext cx="470960" cy="498199"/>
            </a:xfrm>
            <a:prstGeom prst="rect">
              <a:avLst/>
            </a:prstGeom>
          </p:spPr>
        </p:pic>
      </p:grpSp>
      <p:grpSp>
        <p:nvGrpSpPr>
          <p:cNvPr id="28" name="Gruppo 8">
            <a:extLst>
              <a:ext uri="{FF2B5EF4-FFF2-40B4-BE49-F238E27FC236}">
                <a16:creationId xmlns:a16="http://schemas.microsoft.com/office/drawing/2014/main" id="{C55CF577-FEC4-FB1F-E6E2-ADE2E77F220C}"/>
              </a:ext>
            </a:extLst>
          </p:cNvPr>
          <p:cNvGrpSpPr/>
          <p:nvPr/>
        </p:nvGrpSpPr>
        <p:grpSpPr>
          <a:xfrm>
            <a:off x="1606786" y="4730274"/>
            <a:ext cx="10109372" cy="692683"/>
            <a:chOff x="1206371" y="3751165"/>
            <a:chExt cx="7582029" cy="519512"/>
          </a:xfrm>
        </p:grpSpPr>
        <p:sp>
          <p:nvSpPr>
            <p:cNvPr id="29" name="Arrow: Notched Right 2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C4255FE-1A4F-70D9-8E34-2FB1084531A6}"/>
                </a:ext>
              </a:extLst>
            </p:cNvPr>
            <p:cNvSpPr/>
            <p:nvPr/>
          </p:nvSpPr>
          <p:spPr>
            <a:xfrm>
              <a:off x="3936484" y="3867894"/>
              <a:ext cx="1341782" cy="380172"/>
            </a:xfrm>
            <a:prstGeom prst="notch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32" tIns="45719" rIns="91432" bIns="4571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1867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37">
              <a:hlinkClick r:id="" action="ppaction://noaction"/>
              <a:extLst>
                <a:ext uri="{FF2B5EF4-FFF2-40B4-BE49-F238E27FC236}">
                  <a16:creationId xmlns:a16="http://schemas.microsoft.com/office/drawing/2014/main" id="{0A894A84-23B6-83E8-8743-764765AE4B3C}"/>
                </a:ext>
              </a:extLst>
            </p:cNvPr>
            <p:cNvSpPr txBox="1"/>
            <p:nvPr/>
          </p:nvSpPr>
          <p:spPr>
            <a:xfrm>
              <a:off x="1937125" y="3867894"/>
              <a:ext cx="1716797" cy="284740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sz="1867" b="1" dirty="0"/>
                <a:t>Obesity</a:t>
              </a:r>
              <a:r>
                <a:rPr lang="en-US" sz="1867" b="1" baseline="30000" dirty="0"/>
                <a:t> </a:t>
              </a:r>
            </a:p>
          </p:txBody>
        </p:sp>
        <p:sp>
          <p:nvSpPr>
            <p:cNvPr id="31" name="TextBox 47">
              <a:extLst>
                <a:ext uri="{FF2B5EF4-FFF2-40B4-BE49-F238E27FC236}">
                  <a16:creationId xmlns:a16="http://schemas.microsoft.com/office/drawing/2014/main" id="{6C10238A-DF08-10D3-AC46-101679727F9B}"/>
                </a:ext>
              </a:extLst>
            </p:cNvPr>
            <p:cNvSpPr txBox="1"/>
            <p:nvPr/>
          </p:nvSpPr>
          <p:spPr>
            <a:xfrm>
              <a:off x="6188676" y="3887224"/>
              <a:ext cx="2599724" cy="284740"/>
            </a:xfrm>
            <a:prstGeom prst="rect">
              <a:avLst/>
            </a:prstGeom>
            <a:noFill/>
          </p:spPr>
          <p:txBody>
            <a:bodyPr wrap="square" lIns="91432" tIns="45719" rIns="91432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867" b="1" dirty="0"/>
                <a:t>0.9% </a:t>
              </a:r>
              <a:r>
                <a:rPr lang="en-US" sz="1600" dirty="0"/>
                <a:t>(pooled from 22 studies)</a:t>
              </a:r>
              <a:endParaRPr lang="en-US" sz="1867" b="1" dirty="0"/>
            </a:p>
          </p:txBody>
        </p:sp>
        <p:pic>
          <p:nvPicPr>
            <p:cNvPr id="32" name="Graphic 24">
              <a:extLst>
                <a:ext uri="{FF2B5EF4-FFF2-40B4-BE49-F238E27FC236}">
                  <a16:creationId xmlns:a16="http://schemas.microsoft.com/office/drawing/2014/main" id="{C4F066FC-E0C6-41BE-C285-9850A0E16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06371" y="3751165"/>
              <a:ext cx="342597" cy="519512"/>
            </a:xfrm>
            <a:prstGeom prst="rect">
              <a:avLst/>
            </a:prstGeom>
            <a:effectLst>
              <a:outerShdw blurRad="12700" dist="12700" dir="2400000" algn="ctr" rotWithShape="0">
                <a:schemeClr val="tx1">
                  <a:alpha val="43000"/>
                </a:schemeClr>
              </a:outerShdw>
            </a:effectLst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EFB767-2F9D-4298-4DBA-EFEBC8D94377}"/>
              </a:ext>
            </a:extLst>
          </p:cNvPr>
          <p:cNvSpPr txBox="1">
            <a:spLocks/>
          </p:cNvSpPr>
          <p:nvPr/>
        </p:nvSpPr>
        <p:spPr>
          <a:xfrm>
            <a:off x="66455" y="5664097"/>
            <a:ext cx="12191999" cy="262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Previously thought prevalence of “hidden” hypercortisolism” was 0.2%-2% (up to 10% of the general population)</a:t>
            </a:r>
          </a:p>
        </p:txBody>
      </p:sp>
    </p:spTree>
    <p:extLst>
      <p:ext uri="{BB962C8B-B14F-4D97-AF65-F5344CB8AC3E}">
        <p14:creationId xmlns:p14="http://schemas.microsoft.com/office/powerpoint/2010/main" val="135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746A-FE37-9963-449B-29B4CB82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1D180CA2-FCAE-918F-28C2-A36BB369BF65}"/>
              </a:ext>
            </a:extLst>
          </p:cNvPr>
          <p:cNvSpPr/>
          <p:nvPr/>
        </p:nvSpPr>
        <p:spPr>
          <a:xfrm>
            <a:off x="3266512" y="1942015"/>
            <a:ext cx="5489971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281EA-7F20-6E17-F8C7-8EE1E504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we Know about Hypercortisolism and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8DD4-533A-AF24-74FC-40E40395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203" y="1441974"/>
            <a:ext cx="10115476" cy="94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Association of cortisol excess and high blood pressure is  well-known in patients with T2D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7E051-EBE2-D2E9-9C19-4DD4CA5554BB}"/>
              </a:ext>
            </a:extLst>
          </p:cNvPr>
          <p:cNvSpPr txBox="1">
            <a:spLocks/>
          </p:cNvSpPr>
          <p:nvPr/>
        </p:nvSpPr>
        <p:spPr>
          <a:xfrm>
            <a:off x="841974" y="6038269"/>
            <a:ext cx="12191999" cy="262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Aresta C, et al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Endocr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Pract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2021</a:t>
            </a:r>
            <a:r>
              <a:rPr lang="en-US" sz="1000" dirty="0">
                <a:solidFill>
                  <a:srgbClr val="163E6B"/>
                </a:solidFill>
                <a:latin typeface="Source Sans Pro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3E6B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04B7B3A4-942B-A6F6-0ECE-6B1DCACE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11" y="2331764"/>
            <a:ext cx="5677786" cy="2243770"/>
          </a:xfrm>
          <a:prstGeom prst="rect">
            <a:avLst/>
          </a:prstGeom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E144448D-AD12-5A81-3343-62D005DEBC05}"/>
              </a:ext>
            </a:extLst>
          </p:cNvPr>
          <p:cNvSpPr txBox="1">
            <a:spLocks/>
          </p:cNvSpPr>
          <p:nvPr/>
        </p:nvSpPr>
        <p:spPr>
          <a:xfrm>
            <a:off x="841974" y="4965283"/>
            <a:ext cx="10745296" cy="465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 hypertensive patients with hypercortisolism/Cushing Syndrome,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conventional antihypertensive therapy </a:t>
            </a:r>
            <a:r>
              <a:rPr lang="en-US" sz="2000" b="1" dirty="0">
                <a:solidFill>
                  <a:srgbClr val="163E6B"/>
                </a:solidFill>
              </a:rPr>
              <a:t>may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not effective until normal cortisol levels are restored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indicating a gap in care and significant need for new therapies</a:t>
            </a:r>
          </a:p>
        </p:txBody>
      </p:sp>
    </p:spTree>
    <p:extLst>
      <p:ext uri="{BB962C8B-B14F-4D97-AF65-F5344CB8AC3E}">
        <p14:creationId xmlns:p14="http://schemas.microsoft.com/office/powerpoint/2010/main" val="351549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E413-0D26-1399-3B5A-67A06344A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8AB3076-C8BC-9706-0CCB-93EB476B56A2}"/>
              </a:ext>
            </a:extLst>
          </p:cNvPr>
          <p:cNvSpPr txBox="1">
            <a:spLocks/>
          </p:cNvSpPr>
          <p:nvPr/>
        </p:nvSpPr>
        <p:spPr>
          <a:xfrm>
            <a:off x="746760" y="22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en-US" sz="4000" dirty="0"/>
              <a:t>Resistant Hypertension According to 2017 AHA Guidelines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9551DA-9866-0FC1-4B3E-1172E1667806}"/>
              </a:ext>
            </a:extLst>
          </p:cNvPr>
          <p:cNvSpPr txBox="1">
            <a:spLocks/>
          </p:cNvSpPr>
          <p:nvPr/>
        </p:nvSpPr>
        <p:spPr>
          <a:xfrm>
            <a:off x="817695" y="5944963"/>
            <a:ext cx="11374305" cy="5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 err="1">
                <a:cs typeface="Arial" panose="020B0604020202020204" pitchFamily="34" charset="0"/>
              </a:rPr>
              <a:t>Plutzky</a:t>
            </a:r>
            <a:r>
              <a:rPr lang="en-US" sz="1000" dirty="0">
                <a:cs typeface="Arial" panose="020B0604020202020204" pitchFamily="34" charset="0"/>
              </a:rPr>
              <a:t> J, et al. </a:t>
            </a:r>
            <a:r>
              <a:rPr lang="en-US" sz="1000" i="1" dirty="0">
                <a:cs typeface="Arial" panose="020B0604020202020204" pitchFamily="34" charset="0"/>
              </a:rPr>
              <a:t>JACC Adv</a:t>
            </a:r>
            <a:r>
              <a:rPr lang="en-US" sz="1000" dirty="0">
                <a:cs typeface="Arial" panose="020B0604020202020204" pitchFamily="34" charset="0"/>
              </a:rPr>
              <a:t>. 2026.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405293F8-E95E-493F-246D-B6A2D7BA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8325" indent="-457200" defTabSz="609585">
              <a:spcAft>
                <a:spcPts val="300"/>
              </a:spcAft>
              <a:buClr>
                <a:srgbClr val="412E80"/>
              </a:buClr>
              <a:defRPr/>
            </a:pPr>
            <a:r>
              <a:rPr lang="en-US" sz="3200" dirty="0">
                <a:latin typeface="+mn-lt"/>
                <a:cs typeface="Arial" panose="020B0604020202020204" pitchFamily="34" charset="0"/>
              </a:rPr>
              <a:t>SBP ≥130 mmHg despite use of ≥3 BP medications from different classes at maximally tolerated doses, including a diuretic</a:t>
            </a:r>
          </a:p>
          <a:p>
            <a:pPr marL="568325" indent="-457200" defTabSz="609585">
              <a:spcAft>
                <a:spcPts val="300"/>
              </a:spcAft>
              <a:buClr>
                <a:srgbClr val="412E80"/>
              </a:buClr>
              <a:defRPr/>
            </a:pPr>
            <a:r>
              <a:rPr lang="en-US" sz="3200" dirty="0">
                <a:latin typeface="+mn-lt"/>
                <a:cs typeface="Arial" panose="020B0604020202020204" pitchFamily="34" charset="0"/>
              </a:rPr>
              <a:t>SBP at any level with use of ≥4 BP medications from different classes</a:t>
            </a: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9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9886-8C00-8823-9AAE-BDFC5A6A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F22-AB71-49A0-0E7A-D99E3D5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138" y="4429276"/>
            <a:ext cx="3846817" cy="1411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MOMENTUM Trial</a:t>
            </a:r>
          </a:p>
          <a:p>
            <a:pPr marL="0" indent="0">
              <a:buNone/>
            </a:pPr>
            <a:r>
              <a:rPr lang="en-US" sz="2400" dirty="0"/>
              <a:t>Primary Endpoint: Assess prevalence of endogenous hypercortisolism in patients with resistant hypertension</a:t>
            </a:r>
          </a:p>
          <a:p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D5C642-8EBD-98E2-E765-A7D190085476}"/>
              </a:ext>
            </a:extLst>
          </p:cNvPr>
          <p:cNvSpPr/>
          <p:nvPr/>
        </p:nvSpPr>
        <p:spPr>
          <a:xfrm>
            <a:off x="1296536" y="1655761"/>
            <a:ext cx="2722729" cy="76427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VISIT 1 – Any time of 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997FBB-6E14-6352-B6E3-47F97FED8FBE}"/>
              </a:ext>
            </a:extLst>
          </p:cNvPr>
          <p:cNvSpPr/>
          <p:nvPr/>
        </p:nvSpPr>
        <p:spPr>
          <a:xfrm>
            <a:off x="4271748" y="1673675"/>
            <a:ext cx="2722729" cy="76427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VISIT 2 ~8am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38656C-C25A-F0B4-720B-30EE9443BDC2}"/>
              </a:ext>
            </a:extLst>
          </p:cNvPr>
          <p:cNvSpPr/>
          <p:nvPr/>
        </p:nvSpPr>
        <p:spPr>
          <a:xfrm>
            <a:off x="7281080" y="1657811"/>
            <a:ext cx="2722729" cy="76427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VISIT 3 ~8am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923055-EA28-9E6B-538C-3409C24DCCFD}"/>
              </a:ext>
            </a:extLst>
          </p:cNvPr>
          <p:cNvSpPr/>
          <p:nvPr/>
        </p:nvSpPr>
        <p:spPr>
          <a:xfrm>
            <a:off x="1583138" y="2326630"/>
            <a:ext cx="2149523" cy="18203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Eligibility, consent, history, exam, ª</a:t>
            </a:r>
            <a:r>
              <a:rPr lang="en-US" dirty="0" err="1"/>
              <a:t>nonfasting</a:t>
            </a:r>
            <a:r>
              <a:rPr lang="en-US" dirty="0"/>
              <a:t> labs, automated blood pressure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CFCCD7-6A2B-B3A3-279E-5E66489BC736}"/>
              </a:ext>
            </a:extLst>
          </p:cNvPr>
          <p:cNvSpPr/>
          <p:nvPr/>
        </p:nvSpPr>
        <p:spPr>
          <a:xfrm>
            <a:off x="4558351" y="2337248"/>
            <a:ext cx="2149523" cy="17789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 1-mg overnight DST cortisol, fasting labsᵇ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072076-1DC3-0DB5-A4CC-8078BDB1886F}"/>
              </a:ext>
            </a:extLst>
          </p:cNvPr>
          <p:cNvSpPr/>
          <p:nvPr/>
        </p:nvSpPr>
        <p:spPr>
          <a:xfrm>
            <a:off x="7567684" y="2321384"/>
            <a:ext cx="2149523" cy="10355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ACTH cortisol, schedule </a:t>
            </a:r>
            <a:r>
              <a:rPr lang="en-US" sz="1600" dirty="0" err="1"/>
              <a:t>noncontrast</a:t>
            </a:r>
            <a:r>
              <a:rPr lang="en-US" sz="1600" dirty="0"/>
              <a:t> CT scan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F8CD48-FC37-2E05-16D1-EF429862437F}"/>
              </a:ext>
            </a:extLst>
          </p:cNvPr>
          <p:cNvSpPr/>
          <p:nvPr/>
        </p:nvSpPr>
        <p:spPr>
          <a:xfrm>
            <a:off x="7733538" y="3828213"/>
            <a:ext cx="1902069" cy="11818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Hypercortisolism</a:t>
            </a:r>
          </a:p>
          <a:p>
            <a:pPr algn="ctr"/>
            <a:r>
              <a:rPr lang="en-US" sz="1200" dirty="0"/>
              <a:t>(post-DST cortisol  &gt; 1.8 </a:t>
            </a:r>
            <a:r>
              <a:rPr lang="el-GR" sz="1200" dirty="0">
                <a:sym typeface="Symbol" panose="05050102010706020507" pitchFamily="18" charset="2"/>
              </a:rPr>
              <a:t></a:t>
            </a:r>
            <a:r>
              <a:rPr lang="en-US" sz="1200" dirty="0">
                <a:sym typeface="Symbol" panose="05050102010706020507" pitchFamily="18" charset="2"/>
              </a:rPr>
              <a:t>g/dL with dexamethasone ≥140 ng/dL)</a:t>
            </a:r>
            <a:endParaRPr lang="en-US" sz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CB3C08-F7B8-771E-E90D-2C2477886D63}"/>
              </a:ext>
            </a:extLst>
          </p:cNvPr>
          <p:cNvSpPr/>
          <p:nvPr/>
        </p:nvSpPr>
        <p:spPr>
          <a:xfrm>
            <a:off x="7733537" y="5149101"/>
            <a:ext cx="1817813" cy="10620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hypercortisolism</a:t>
            </a:r>
          </a:p>
          <a:p>
            <a:pPr algn="ctr"/>
            <a:r>
              <a:rPr lang="en-US" sz="1200" dirty="0"/>
              <a:t>(post-DST cortisol  ≤ 1.8 </a:t>
            </a:r>
            <a:r>
              <a:rPr lang="el-GR" sz="1200" dirty="0">
                <a:sym typeface="Symbol" panose="05050102010706020507" pitchFamily="18" charset="2"/>
              </a:rPr>
              <a:t></a:t>
            </a:r>
            <a:r>
              <a:rPr lang="en-US" sz="1200" dirty="0">
                <a:sym typeface="Symbol" panose="05050102010706020507" pitchFamily="18" charset="2"/>
              </a:rPr>
              <a:t>g/dL)</a:t>
            </a:r>
            <a:endParaRPr lang="en-US" sz="1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99157A-9362-7899-CB47-A6B4AD97284E}"/>
              </a:ext>
            </a:extLst>
          </p:cNvPr>
          <p:cNvSpPr/>
          <p:nvPr/>
        </p:nvSpPr>
        <p:spPr>
          <a:xfrm>
            <a:off x="10200693" y="3828213"/>
            <a:ext cx="1817812" cy="94995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Primary Endpoint: </a:t>
            </a:r>
            <a:r>
              <a:rPr lang="en-US" sz="1600" dirty="0"/>
              <a:t>prevalence</a:t>
            </a:r>
            <a:endParaRPr lang="en-US" sz="12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D89AE9-8E58-C531-4EC3-4A684CEA15C0}"/>
              </a:ext>
            </a:extLst>
          </p:cNvPr>
          <p:cNvSpPr txBox="1">
            <a:spLocks/>
          </p:cNvSpPr>
          <p:nvPr/>
        </p:nvSpPr>
        <p:spPr>
          <a:xfrm>
            <a:off x="2313819" y="1362953"/>
            <a:ext cx="6852356" cy="28413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Adults with resistant hypertension (~1000)</a:t>
            </a:r>
          </a:p>
          <a:p>
            <a:pPr algn="ctr"/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6B98CD-BAA0-03B6-BF20-4B55AA0EF74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732661" y="3226700"/>
            <a:ext cx="825690" cy="1008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D8C504-CFD9-2ED9-0EC0-9E595AAD8384}"/>
              </a:ext>
            </a:extLst>
          </p:cNvPr>
          <p:cNvCxnSpPr>
            <a:cxnSpLocks/>
          </p:cNvCxnSpPr>
          <p:nvPr/>
        </p:nvCxnSpPr>
        <p:spPr>
          <a:xfrm>
            <a:off x="9620956" y="4303191"/>
            <a:ext cx="55086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AE5E17-4808-8B92-C9A0-314C14A1E336}"/>
              </a:ext>
            </a:extLst>
          </p:cNvPr>
          <p:cNvCxnSpPr>
            <a:cxnSpLocks/>
          </p:cNvCxnSpPr>
          <p:nvPr/>
        </p:nvCxnSpPr>
        <p:spPr>
          <a:xfrm flipV="1">
            <a:off x="8642443" y="3429000"/>
            <a:ext cx="0" cy="39921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278D18-E757-83B3-7EB0-8E3E5DCE32D1}"/>
              </a:ext>
            </a:extLst>
          </p:cNvPr>
          <p:cNvCxnSpPr>
            <a:stCxn id="13" idx="2"/>
          </p:cNvCxnSpPr>
          <p:nvPr/>
        </p:nvCxnSpPr>
        <p:spPr>
          <a:xfrm>
            <a:off x="5633113" y="4116152"/>
            <a:ext cx="11331" cy="9864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C44056-EBC5-C02B-9AC9-E31AB3F1E31C}"/>
              </a:ext>
            </a:extLst>
          </p:cNvPr>
          <p:cNvCxnSpPr/>
          <p:nvPr/>
        </p:nvCxnSpPr>
        <p:spPr>
          <a:xfrm>
            <a:off x="5644444" y="5102578"/>
            <a:ext cx="152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3B07DE-89B1-60CC-1CDA-467632F50C92}"/>
              </a:ext>
            </a:extLst>
          </p:cNvPr>
          <p:cNvCxnSpPr/>
          <p:nvPr/>
        </p:nvCxnSpPr>
        <p:spPr>
          <a:xfrm flipV="1">
            <a:off x="7168444" y="4303191"/>
            <a:ext cx="0" cy="7993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B73597-4636-769C-BFD3-2D0651136DC8}"/>
              </a:ext>
            </a:extLst>
          </p:cNvPr>
          <p:cNvCxnSpPr/>
          <p:nvPr/>
        </p:nvCxnSpPr>
        <p:spPr>
          <a:xfrm>
            <a:off x="7168444" y="5102578"/>
            <a:ext cx="0" cy="65226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E6C860-625D-CFF1-F050-76652664B50A}"/>
              </a:ext>
            </a:extLst>
          </p:cNvPr>
          <p:cNvCxnSpPr>
            <a:cxnSpLocks/>
          </p:cNvCxnSpPr>
          <p:nvPr/>
        </p:nvCxnSpPr>
        <p:spPr>
          <a:xfrm>
            <a:off x="7151414" y="4303191"/>
            <a:ext cx="582117" cy="852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C3D62A-E465-4109-A80F-9297783E2794}"/>
              </a:ext>
            </a:extLst>
          </p:cNvPr>
          <p:cNvCxnSpPr/>
          <p:nvPr/>
        </p:nvCxnSpPr>
        <p:spPr>
          <a:xfrm>
            <a:off x="7168444" y="5754839"/>
            <a:ext cx="565093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A5D799-8B18-2769-5A02-2B46028DA843}"/>
              </a:ext>
            </a:extLst>
          </p:cNvPr>
          <p:cNvSpPr txBox="1"/>
          <p:nvPr/>
        </p:nvSpPr>
        <p:spPr>
          <a:xfrm>
            <a:off x="914400" y="6276796"/>
            <a:ext cx="111041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ªPlasma renin activity, aldosterone, dehydroepiandrosterone sulfate, N-terminal-pro-brain-natriuretic peptide, HbA1C, Fibrosis-4, aspartate aminotransferase-to-platelet-ratio index, uric acid, high-sensitivity C-reactive protein, complete blood count, comprehensive metabolic panel, eGFR and urine-albumin-to-creatine ratio.</a:t>
            </a:r>
          </a:p>
          <a:p>
            <a:r>
              <a:rPr lang="en-US" sz="1100" dirty="0"/>
              <a:t>ᵇACTH, fasting glucose, and fasting lipids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CD6EC4-AD09-1E31-9E91-CB954EC3EFAC}"/>
              </a:ext>
            </a:extLst>
          </p:cNvPr>
          <p:cNvSpPr txBox="1">
            <a:spLocks/>
          </p:cNvSpPr>
          <p:nvPr/>
        </p:nvSpPr>
        <p:spPr>
          <a:xfrm>
            <a:off x="746760" y="22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en-US" sz="4000" dirty="0"/>
              <a:t>New Data: Prevalence of Hypercortisolism in Resistant HTN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80117F2-2F84-F452-B516-83A3F434B306}"/>
              </a:ext>
            </a:extLst>
          </p:cNvPr>
          <p:cNvSpPr txBox="1">
            <a:spLocks/>
          </p:cNvSpPr>
          <p:nvPr/>
        </p:nvSpPr>
        <p:spPr>
          <a:xfrm>
            <a:off x="817695" y="5944963"/>
            <a:ext cx="11374305" cy="5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 err="1">
                <a:cs typeface="Arial" panose="020B0604020202020204" pitchFamily="34" charset="0"/>
              </a:rPr>
              <a:t>Plutzky</a:t>
            </a:r>
            <a:r>
              <a:rPr lang="en-US" sz="1000" dirty="0">
                <a:cs typeface="Arial" panose="020B0604020202020204" pitchFamily="34" charset="0"/>
              </a:rPr>
              <a:t> J, et al. </a:t>
            </a:r>
            <a:r>
              <a:rPr lang="en-US" sz="1000" i="1" dirty="0">
                <a:cs typeface="Arial" panose="020B0604020202020204" pitchFamily="34" charset="0"/>
              </a:rPr>
              <a:t>JACC Adv</a:t>
            </a:r>
            <a:r>
              <a:rPr lang="en-US" sz="1000" dirty="0">
                <a:cs typeface="Arial" panose="020B0604020202020204" pitchFamily="34" charset="0"/>
              </a:rPr>
              <a:t>. 2026.</a:t>
            </a:r>
          </a:p>
        </p:txBody>
      </p:sp>
    </p:spTree>
    <p:extLst>
      <p:ext uri="{BB962C8B-B14F-4D97-AF65-F5344CB8AC3E}">
        <p14:creationId xmlns:p14="http://schemas.microsoft.com/office/powerpoint/2010/main" val="209635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524B2-6D41-6BB6-F205-AF8C2538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B43C5A-8F33-2068-0138-128B6076FE21}"/>
              </a:ext>
            </a:extLst>
          </p:cNvPr>
          <p:cNvGraphicFramePr>
            <a:graphicFrameLocks noGrp="1"/>
          </p:cNvGraphicFramePr>
          <p:nvPr/>
        </p:nvGraphicFramePr>
        <p:xfrm>
          <a:off x="5406887" y="4197353"/>
          <a:ext cx="6415482" cy="1767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0909">
                  <a:extLst>
                    <a:ext uri="{9D8B030D-6E8A-4147-A177-3AD203B41FA5}">
                      <a16:colId xmlns:a16="http://schemas.microsoft.com/office/drawing/2014/main" val="226744381"/>
                    </a:ext>
                  </a:extLst>
                </a:gridCol>
                <a:gridCol w="1989254">
                  <a:extLst>
                    <a:ext uri="{9D8B030D-6E8A-4147-A177-3AD203B41FA5}">
                      <a16:colId xmlns:a16="http://schemas.microsoft.com/office/drawing/2014/main" val="468975440"/>
                    </a:ext>
                  </a:extLst>
                </a:gridCol>
                <a:gridCol w="1635319">
                  <a:extLst>
                    <a:ext uri="{9D8B030D-6E8A-4147-A177-3AD203B41FA5}">
                      <a16:colId xmlns:a16="http://schemas.microsoft.com/office/drawing/2014/main" val="942584824"/>
                    </a:ext>
                  </a:extLst>
                </a:gridCol>
              </a:tblGrid>
              <a:tr h="444657"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Mean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(SD)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Diagnostic Threshold for Hypercortisolism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96346"/>
                  </a:ext>
                </a:extLst>
              </a:tr>
              <a:tr h="4446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Post-DST cortisol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4.2</a:t>
                      </a:r>
                      <a:r>
                        <a:rPr lang="en-US" sz="1400" kern="1200" dirty="0">
                          <a:latin typeface="+mn-lt"/>
                          <a:cs typeface="Arial" panose="020B0604020202020204" pitchFamily="34" charset="0"/>
                        </a:rPr>
                        <a:t>µg/dL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(3.5 </a:t>
                      </a:r>
                      <a:r>
                        <a:rPr lang="en-US" sz="1400" kern="1200" dirty="0">
                          <a:latin typeface="+mn-lt"/>
                          <a:cs typeface="Arial" panose="020B0604020202020204" pitchFamily="34" charset="0"/>
                        </a:rPr>
                        <a:t>µg/dL 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+mn-lt"/>
                          <a:cs typeface="Arial" panose="020B0604020202020204" pitchFamily="34" charset="0"/>
                        </a:rPr>
                        <a:t>≤1.8 µg/dL 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991138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Dexamethasone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484.2 ng/dL</a:t>
                      </a:r>
                      <a:r>
                        <a:rPr lang="en-US" sz="1400" kern="12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(336.8 ng/dL)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&gt;140 ng/dL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570332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5AF19D4-4175-107C-9CAB-C4A8247E33BB}"/>
              </a:ext>
            </a:extLst>
          </p:cNvPr>
          <p:cNvGrpSpPr/>
          <p:nvPr/>
        </p:nvGrpSpPr>
        <p:grpSpPr>
          <a:xfrm>
            <a:off x="650458" y="1397265"/>
            <a:ext cx="7465399" cy="4169843"/>
            <a:chOff x="1913047" y="929706"/>
            <a:chExt cx="7465399" cy="4429579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0E2C27E-6B62-3515-4728-DE3925CBC5FF}"/>
                </a:ext>
              </a:extLst>
            </p:cNvPr>
            <p:cNvGraphicFramePr/>
            <p:nvPr/>
          </p:nvGraphicFramePr>
          <p:xfrm>
            <a:off x="1913047" y="929706"/>
            <a:ext cx="7465399" cy="4429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06201-895C-6A58-D1BB-606968F22F15}"/>
                </a:ext>
              </a:extLst>
            </p:cNvPr>
            <p:cNvSpPr txBox="1"/>
            <p:nvPr/>
          </p:nvSpPr>
          <p:spPr>
            <a:xfrm>
              <a:off x="5645746" y="2189953"/>
              <a:ext cx="18432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Post-DST cortisol &gt;1.8 µg/dL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(hypercortisolism)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5A3E67-15BD-722A-0953-79D61A097EE3}"/>
                </a:ext>
              </a:extLst>
            </p:cNvPr>
            <p:cNvSpPr txBox="1"/>
            <p:nvPr/>
          </p:nvSpPr>
          <p:spPr>
            <a:xfrm>
              <a:off x="4262420" y="3330779"/>
              <a:ext cx="1843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Post-DST cortisol </a:t>
              </a: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≤1.8 µg/dL</a:t>
              </a:r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0BFBF4-64D4-D641-1594-18014EB31FDF}"/>
              </a:ext>
            </a:extLst>
          </p:cNvPr>
          <p:cNvSpPr txBox="1">
            <a:spLocks/>
          </p:cNvSpPr>
          <p:nvPr/>
        </p:nvSpPr>
        <p:spPr>
          <a:xfrm>
            <a:off x="825731" y="6070895"/>
            <a:ext cx="11374305" cy="5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Bhatt DL, et al. 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ACC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. 2026.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77C33-A856-5C9C-A3E7-0EE6964573AD}"/>
              </a:ext>
            </a:extLst>
          </p:cNvPr>
          <p:cNvSpPr/>
          <p:nvPr/>
        </p:nvSpPr>
        <p:spPr>
          <a:xfrm>
            <a:off x="6429068" y="1752718"/>
            <a:ext cx="1874083" cy="7202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27.3%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95% CI: (24.7%, 31.1%)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EA19D7-0B77-080F-F0EF-B01801233BE6}"/>
              </a:ext>
            </a:extLst>
          </p:cNvPr>
          <p:cNvCxnSpPr>
            <a:cxnSpLocks/>
          </p:cNvCxnSpPr>
          <p:nvPr/>
        </p:nvCxnSpPr>
        <p:spPr>
          <a:xfrm flipH="1">
            <a:off x="5494351" y="1998130"/>
            <a:ext cx="1105232" cy="37931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2E04E09-94A2-0DAD-BA7F-3CF0E10287BB}"/>
              </a:ext>
            </a:extLst>
          </p:cNvPr>
          <p:cNvSpPr txBox="1">
            <a:spLocks/>
          </p:cNvSpPr>
          <p:nvPr/>
        </p:nvSpPr>
        <p:spPr>
          <a:xfrm>
            <a:off x="746760" y="22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en-US" sz="4000" dirty="0"/>
              <a:t>New Data: Prevalence of Hypercortisolism in Resistant HTN</a:t>
            </a:r>
          </a:p>
        </p:txBody>
      </p:sp>
    </p:spTree>
    <p:extLst>
      <p:ext uri="{BB962C8B-B14F-4D97-AF65-F5344CB8AC3E}">
        <p14:creationId xmlns:p14="http://schemas.microsoft.com/office/powerpoint/2010/main" val="61363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18DC-EC0E-6372-BE8F-405A0AD5B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A0193BF-CABD-2F9F-802F-5B887578F308}"/>
              </a:ext>
            </a:extLst>
          </p:cNvPr>
          <p:cNvGrpSpPr/>
          <p:nvPr/>
        </p:nvGrpSpPr>
        <p:grpSpPr>
          <a:xfrm>
            <a:off x="2999831" y="2583616"/>
            <a:ext cx="3226604" cy="1566472"/>
            <a:chOff x="4262420" y="2189953"/>
            <a:chExt cx="3226604" cy="16640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BC6841-618F-70AE-2D24-0918D9D031C0}"/>
                </a:ext>
              </a:extLst>
            </p:cNvPr>
            <p:cNvSpPr txBox="1"/>
            <p:nvPr/>
          </p:nvSpPr>
          <p:spPr>
            <a:xfrm>
              <a:off x="5645746" y="2189953"/>
              <a:ext cx="18432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Post-DST cortisol &gt;1.8 µg/dL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(hypercortisolism)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DA65D3-8E56-C555-2BE7-C17F54B9F78A}"/>
                </a:ext>
              </a:extLst>
            </p:cNvPr>
            <p:cNvSpPr txBox="1"/>
            <p:nvPr/>
          </p:nvSpPr>
          <p:spPr>
            <a:xfrm>
              <a:off x="4262420" y="3330779"/>
              <a:ext cx="1843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Post-DST cortisol </a:t>
              </a: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Arial" panose="020B0604020202020204" pitchFamily="34" charset="0"/>
                </a:rPr>
                <a:t>≤1.8 µg/dL</a:t>
              </a:r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35E40DB-D784-DCA6-E6B2-A3F303033F3E}"/>
              </a:ext>
            </a:extLst>
          </p:cNvPr>
          <p:cNvSpPr txBox="1">
            <a:spLocks/>
          </p:cNvSpPr>
          <p:nvPr/>
        </p:nvSpPr>
        <p:spPr>
          <a:xfrm>
            <a:off x="817695" y="5827629"/>
            <a:ext cx="11374305" cy="5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CT, computed tomography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Bhatt DL, et al. 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ACC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3E6B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. 2026.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5A3090-F311-5E64-335C-20BF81A8CEBF}"/>
              </a:ext>
            </a:extLst>
          </p:cNvPr>
          <p:cNvSpPr/>
          <p:nvPr/>
        </p:nvSpPr>
        <p:spPr>
          <a:xfrm>
            <a:off x="2359698" y="1535060"/>
            <a:ext cx="139505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24.3%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Source Sans Pro"/>
              </a:rPr>
              <a:t>Adrenal Nodule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0F648-C5CD-D7ED-CCF7-96E86F4FDBF1}"/>
              </a:ext>
            </a:extLst>
          </p:cNvPr>
          <p:cNvCxnSpPr>
            <a:cxnSpLocks/>
          </p:cNvCxnSpPr>
          <p:nvPr/>
        </p:nvCxnSpPr>
        <p:spPr>
          <a:xfrm flipH="1" flipV="1">
            <a:off x="3539407" y="2119084"/>
            <a:ext cx="1644982" cy="7020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8964400-2755-260B-34E2-603AAB9D95BB}"/>
              </a:ext>
            </a:extLst>
          </p:cNvPr>
          <p:cNvSpPr txBox="1">
            <a:spLocks/>
          </p:cNvSpPr>
          <p:nvPr/>
        </p:nvSpPr>
        <p:spPr>
          <a:xfrm>
            <a:off x="746760" y="22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en-US" sz="4000" dirty="0"/>
              <a:t>New Data: Prevalence of Adrenal Nodules (via CT Scan) in Patients with Hypercortisolism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6A12A0-2587-E6C3-4878-F4DE375A4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702904"/>
              </p:ext>
            </p:extLst>
          </p:nvPr>
        </p:nvGraphicFramePr>
        <p:xfrm>
          <a:off x="3478966" y="973829"/>
          <a:ext cx="7154986" cy="491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28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5AEBC-45E3-B2C5-2992-B0E2C1CA1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EB8F-0CC2-4198-920E-641A1907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600" dirty="0"/>
              <a:t>Few differences in baseline characteristics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3E08126-9CDC-40C1-C672-F73D379C4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35767"/>
              </p:ext>
            </p:extLst>
          </p:nvPr>
        </p:nvGraphicFramePr>
        <p:xfrm>
          <a:off x="961291" y="919100"/>
          <a:ext cx="6766560" cy="4578936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323791006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3875797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19527050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31726889"/>
                    </a:ext>
                  </a:extLst>
                </a:gridCol>
              </a:tblGrid>
              <a:tr h="1972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0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Post-DST cortisol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"/>
                        </a:defRPr>
                      </a:lvl9pPr>
                    </a:lstStyle>
                    <a:p>
                      <a:endParaRPr dirty="0"/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766399"/>
                  </a:ext>
                </a:extLst>
              </a:tr>
              <a:tr h="575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≤1.8 µg/dL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(n=789)</a:t>
                      </a:r>
                      <a:endParaRPr lang="en-US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&gt;1.8 µg/dL (hypercortisolism)</a:t>
                      </a:r>
                      <a:endParaRPr lang="en-US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(n=297)</a:t>
                      </a:r>
                      <a:endParaRPr lang="en-US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-value</a:t>
                      </a:r>
                      <a:endParaRPr lang="en-US" sz="1200" b="1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286607"/>
                  </a:ext>
                </a:extLst>
              </a:tr>
              <a:tr h="25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years, mean (SD)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65.0 (10.9)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66.2 (10.2)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19095"/>
                  </a:ext>
                </a:extLst>
              </a:tr>
              <a:tr h="25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r>
                        <a:rPr lang="en-US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lang="en-US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53.9%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43.8%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54317"/>
                  </a:ext>
                </a:extLst>
              </a:tr>
              <a:tr h="25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Body mass index</a:t>
                      </a:r>
                      <a:r>
                        <a:rPr lang="en-US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kg/m</a:t>
                      </a:r>
                      <a:r>
                        <a:rPr lang="en-US" sz="1200" kern="100" baseline="30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mean (SD)</a:t>
                      </a:r>
                      <a:endParaRPr lang="en-US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33.5 (7.1)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32.0 (6.9)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64209"/>
                  </a:ext>
                </a:extLst>
              </a:tr>
              <a:tr h="25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Waist circumference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cm, mean (SD)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109.3 (17.0)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106.9 (18.0)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911762"/>
                  </a:ext>
                </a:extLst>
              </a:tr>
              <a:tr h="261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Race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59611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155575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57.0%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57.2%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200" kern="100" baseline="300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63748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155575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Black or African American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36.4%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36.7%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73242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155575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Asian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2.9%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4.0%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64367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155575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3.7%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2.0%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37285"/>
                  </a:ext>
                </a:extLst>
              </a:tr>
              <a:tr h="261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Ethnicity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481096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9525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Hispanic/Latino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26.6%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25.3%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200" kern="100" baseline="300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945125"/>
                  </a:ext>
                </a:extLst>
              </a:tr>
              <a:tr h="24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9525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Non-Hispanic/Latino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73.4%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74.7%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91501"/>
                  </a:ext>
                </a:extLst>
              </a:tr>
              <a:tr h="261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SBP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mmHg, mean (SD)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140.2 (17.5)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141.3 (18.3)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24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49633"/>
                  </a:ext>
                </a:extLst>
              </a:tr>
              <a:tr h="261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DBP</a:t>
                      </a: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, mmHg, mean (SD)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83.9 (12.3)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84.4 (13.1)</a:t>
                      </a:r>
                      <a:endParaRPr lang="en-US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955786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HbA1c</a:t>
                      </a: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%, mean (SD)</a:t>
                      </a:r>
                    </a:p>
                  </a:txBody>
                  <a:tcPr marL="64266" marR="6426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6.4 (1.4)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6.6 (1.6)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54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5C354B-628A-00A8-DA64-BE85B5FD5147}"/>
              </a:ext>
            </a:extLst>
          </p:cNvPr>
          <p:cNvSpPr txBox="1"/>
          <p:nvPr/>
        </p:nvSpPr>
        <p:spPr>
          <a:xfrm>
            <a:off x="825731" y="5805790"/>
            <a:ext cx="961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DBP, diastolic blood pressure; DST, dexamethasone suppression test; HbA1c, hemoglobin A1c; NS, not significant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&gt;0.05); SBP, systolic blood pressure; SD, standard deviation. 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EFA07-0456-0594-5464-CF9AAD0A7CDF}"/>
              </a:ext>
            </a:extLst>
          </p:cNvPr>
          <p:cNvSpPr txBox="1"/>
          <p:nvPr/>
        </p:nvSpPr>
        <p:spPr>
          <a:xfrm>
            <a:off x="8313220" y="2373472"/>
            <a:ext cx="3419475" cy="1900237"/>
          </a:xfrm>
          <a:prstGeom prst="rect">
            <a:avLst/>
          </a:prstGeom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Patients with hypercortisolism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“look no different”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than those without, except for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lower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body mass index and waist circumference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E7B035-D0F2-C24A-4AC5-1D742900533C}"/>
              </a:ext>
            </a:extLst>
          </p:cNvPr>
          <p:cNvSpPr txBox="1">
            <a:spLocks/>
          </p:cNvSpPr>
          <p:nvPr/>
        </p:nvSpPr>
        <p:spPr>
          <a:xfrm>
            <a:off x="825731" y="6070895"/>
            <a:ext cx="11374305" cy="5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Bhatt DL, et al. 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ACC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. 2026.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9D0E4-2274-597E-3D28-4834BB898EBC}"/>
              </a:ext>
            </a:extLst>
          </p:cNvPr>
          <p:cNvSpPr/>
          <p:nvPr/>
        </p:nvSpPr>
        <p:spPr>
          <a:xfrm>
            <a:off x="961291" y="2214208"/>
            <a:ext cx="6766560" cy="53654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1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ME THEME">
      <a:dk1>
        <a:srgbClr val="163E6B"/>
      </a:dk1>
      <a:lt1>
        <a:srgbClr val="FFFFFF"/>
      </a:lt1>
      <a:dk2>
        <a:srgbClr val="0F69BC"/>
      </a:dk2>
      <a:lt2>
        <a:srgbClr val="EBECED"/>
      </a:lt2>
      <a:accent1>
        <a:srgbClr val="61CBC8"/>
      </a:accent1>
      <a:accent2>
        <a:srgbClr val="D6EEFF"/>
      </a:accent2>
      <a:accent3>
        <a:srgbClr val="4DB2FA"/>
      </a:accent3>
      <a:accent4>
        <a:srgbClr val="FCD200"/>
      </a:accent4>
      <a:accent5>
        <a:srgbClr val="FF9800"/>
      </a:accent5>
      <a:accent6>
        <a:srgbClr val="EAECED"/>
      </a:accent6>
      <a:hlink>
        <a:srgbClr val="006CC2"/>
      </a:hlink>
      <a:folHlink>
        <a:srgbClr val="4DB2FA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rgbClr val="000000"/>
    </a:dk1>
    <a:lt1>
      <a:srgbClr val="FFFFFF"/>
    </a:lt1>
    <a:dk2>
      <a:srgbClr val="888888"/>
    </a:dk2>
    <a:lt2>
      <a:srgbClr val="E7E6E6"/>
    </a:lt2>
    <a:accent1>
      <a:srgbClr val="43248C"/>
    </a:accent1>
    <a:accent2>
      <a:srgbClr val="51A5DB"/>
    </a:accent2>
    <a:accent3>
      <a:srgbClr val="1E40BE"/>
    </a:accent3>
    <a:accent4>
      <a:srgbClr val="77F1F1"/>
    </a:accent4>
    <a:accent5>
      <a:srgbClr val="28378E"/>
    </a:accent5>
    <a:accent6>
      <a:srgbClr val="888888"/>
    </a:accent6>
    <a:hlink>
      <a:srgbClr val="51A5DB"/>
    </a:hlink>
    <a:folHlink>
      <a:srgbClr val="28378E"/>
    </a:folHlink>
  </a:clrScheme>
  <a:fontScheme name="Custom 22">
    <a:majorFont>
      <a:latin typeface="Lato Light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EC578D8967BA40AE46656D50E12F7B" ma:contentTypeVersion="24" ma:contentTypeDescription="Create a new document." ma:contentTypeScope="" ma:versionID="f171d6db1ad18ad57b1e2d0b76e0f4c4">
  <xsd:schema xmlns:xsd="http://www.w3.org/2001/XMLSchema" xmlns:xs="http://www.w3.org/2001/XMLSchema" xmlns:p="http://schemas.microsoft.com/office/2006/metadata/properties" xmlns:ns1="http://schemas.microsoft.com/sharepoint/v3" xmlns:ns2="6d36001d-906c-42d8-9280-446ac03b1c48" xmlns:ns3="60a9374d-55a9-45b7-9b3c-9c42d1faa637" targetNamespace="http://schemas.microsoft.com/office/2006/metadata/properties" ma:root="true" ma:fieldsID="768697abc1d934ac47ac3c78cf019af5" ns1:_="" ns2:_="" ns3:_="">
    <xsd:import namespace="http://schemas.microsoft.com/sharepoint/v3"/>
    <xsd:import namespace="6d36001d-906c-42d8-9280-446ac03b1c48"/>
    <xsd:import namespace="60a9374d-55a9-45b7-9b3c-9c42d1faa637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2:TaxCatchAll" minOccurs="0"/>
                <xsd:element ref="ns2:TaxCatchAllLabel" minOccurs="0"/>
                <xsd:element ref="ns1:DocumentSetDescription" minOccurs="0"/>
                <xsd:element ref="ns2:m2ce0a529c0c4170ae055dea480a0d9d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k7f9d3a4703b40dd85626795c271c875" minOccurs="0"/>
                <xsd:element ref="ns2:Opportunity_x0020_Number_x0020_" minOccurs="0"/>
                <xsd:element ref="ns2:j7bff3f86c6e47f9ae99a2d10c8c7749" minOccurs="0"/>
                <xsd:element ref="ns2:o8d15be8973d44e595fb5082ad0fcafa" minOccurs="0"/>
                <xsd:element ref="ns2:o4e0cc1c61e94069b6a8551b22c742a1" minOccurs="0"/>
                <xsd:element ref="ns3:ProjectClosed_x003f_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taxonomy="true" ma:internalName="h17b8e17546742428aecc4bb79eff81d" ma:taxonomyFieldName="Therapeutic_x0020_Area" ma:displayName="Therapeutic Area" ma:readOnly="false" ma:default="" ma:fieldId="{117b8e17-5467-4242-8aec-c4bb79eff81d}" ma:sspId="8c65fd77-5e27-4e0a-8152-efffb3417915" ma:termSetId="0c7923f5-cfc4-4fef-acbc-3c8959049c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02745b-be5f-412e-9a8a-f76581ddd019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02745b-be5f-412e-9a8a-f76581ddd019}" ma:internalName="TaxCatchAllLabel" ma:readOnly="true" ma:showField="CatchAllDataLabel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2ce0a529c0c4170ae055dea480a0d9d" ma:index="13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lient_x0020_Name" ma:index="15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6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7" nillable="true" ma:taxonomy="true" ma:internalName="jb4291d51d504da0b34e0839496c2755" ma:taxonomyFieldName="USH_x0020_Subsidiary" ma:displayName="USH Subsidiary" ma:readOnly="false" ma:default="" ma:fieldId="{3b4291d5-1d50-4da0-b34e-0839496c2755}" ma:sspId="8c65fd77-5e27-4e0a-8152-efffb3417915" ma:termSetId="0a660219-f341-4f98-b205-afdb1498cc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19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portunity_x0020_Number_x0020_" ma:index="21" nillable="true" ma:displayName="Opportunity Number " ma:default="" ma:internalName="Opportunity_x0020_Number_x0020_" ma:readOnly="false">
      <xsd:simpleType>
        <xsd:restriction base="dms:Text">
          <xsd:maxLength value="255"/>
        </xsd:restriction>
      </xsd:simpleType>
    </xsd:element>
    <xsd:element name="j7bff3f86c6e47f9ae99a2d10c8c7749" ma:index="22" nillable="true" ma:taxonomy="true" ma:internalName="j7bff3f86c6e47f9ae99a2d10c8c7749" ma:taxonomyFieldName="Initiative_x0020_Lead" ma:displayName="Initiative Lead" ma:indexed="tru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d15be8973d44e595fb5082ad0fcafa" ma:index="24" nillable="true" ma:taxonomy="true" ma:internalName="o8d15be8973d44e595fb5082ad0fcafa" ma:taxonomyFieldName="Beneficiaries" ma:displayName="Beneficiaries" ma:default="" ma:fieldId="{88d15be8-973d-44e5-95fb-5082ad0fcafa}" ma:sspId="8c65fd77-5e27-4e0a-8152-efffb3417915" ma:termSetId="5d40ca43-de40-4c8f-afbf-6ff00f2187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26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9374d-55a9-45b7-9b3c-9c42d1faa637" elementFormDefault="qualified">
    <xsd:import namespace="http://schemas.microsoft.com/office/2006/documentManagement/types"/>
    <xsd:import namespace="http://schemas.microsoft.com/office/infopath/2007/PartnerControls"/>
    <xsd:element name="ProjectClosed_x003f_" ma:index="28" nillable="true" ma:displayName="Project Closed?" ma:default="No" ma:format="Dropdown" ma:internalName="ProjectClosed_x003f_">
      <xsd:simpleType>
        <xsd:restriction base="dms:Choice">
          <xsd:enumeration value="No"/>
          <xsd:enumeration value="Yes"/>
        </xsd:restriction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8d15be8973d44e595fb5082ad0fcafa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Cornerstone Medical Education</TermName>
          <TermId xmlns="http://schemas.microsoft.com/office/infopath/2007/PartnerControls">f4632af0-90b5-44c6-8507-3201891424cd</TermId>
        </TermInfo>
      </Terms>
    </o8d15be8973d44e595fb5082ad0fcafa>
    <TaxCatchAll xmlns="6d36001d-906c-42d8-9280-446ac03b1c48">
      <Value>50</Value>
      <Value>82</Value>
      <Value>114</Value>
      <Value>675</Value>
      <Value>6</Value>
      <Value>634</Value>
      <Value>73</Value>
    </TaxCatchAll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Expert Interview</TermName>
          <TermId xmlns="http://schemas.microsoft.com/office/infopath/2007/PartnerControls">27a0028b-4b1c-44f2-be9b-2846b9ad5a96</TermId>
        </TermInfo>
      </Terms>
    </o4e0cc1c61e94069b6a8551b22c742a1>
    <lcf76f155ced4ddcb4097134ff3c332f xmlns="60a9374d-55a9-45b7-9b3c-9c42d1faa637">
      <Terms xmlns="http://schemas.microsoft.com/office/infopath/2007/PartnerControls"/>
    </lcf76f155ced4ddcb4097134ff3c332f>
    <DocumentSetDescription xmlns="http://schemas.microsoft.com/sharepoint/v3" xsi:nil="true"/>
    <jb4291d51d504da0b34e0839496c275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ReachMD, Inc.</TermName>
          <TermId xmlns="http://schemas.microsoft.com/office/infopath/2007/PartnerControls">856559d4-5dd6-41c8-b49b-47c68b3178eb</TermId>
        </TermInfo>
      </Terms>
    </jb4291d51d504da0b34e0839496c2755>
    <Brand_x0020_Name xmlns="6d36001d-906c-42d8-9280-446ac03b1c48" xsi:nil="true"/>
    <Opportunity_x0020_Number_x0020_ xmlns="6d36001d-906c-42d8-9280-446ac03b1c48">021655</Opportunity_x0020_Number_x0020_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Miranda Rafferty</TermName>
          <TermId xmlns="http://schemas.microsoft.com/office/infopath/2007/PartnerControls">9527ad7d-4616-4203-9b94-7db0c3e7df89</TermId>
        </TermInfo>
      </Terms>
    </k7f9d3a4703b40dd85626795c271c875>
    <ProjectClosed_x003f_ xmlns="60a9374d-55a9-45b7-9b3c-9c42d1faa637">No</ProjectClosed_x003f_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e5191540-1e38-4570-8175-24a5b029be7d</TermId>
        </TermInfo>
      </Terms>
    </j7bff3f86c6e47f9ae99a2d10c8c7749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 On Demand</TermName>
          <TermId xmlns="http://schemas.microsoft.com/office/infopath/2007/PartnerControls">ea165039-0706-4d86-a8d0-2d66f1db6150</TermId>
        </TermInfo>
      </Terms>
    </m2ce0a529c0c4170ae055dea480a0d9d>
    <Client_x0020_Name xmlns="6d36001d-906c-42d8-9280-446ac03b1c48">Cornerstone Medical Education</Client_x0020_Name>
    <h17b8e17546742428aecc4bb79eff81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Endocrinology</TermName>
          <TermId xmlns="http://schemas.microsoft.com/office/infopath/2007/PartnerControls">1aa298c3-076e-4fcd-83db-067e752e0c55</TermId>
        </TermInfo>
      </Terms>
    </h17b8e17546742428aecc4bb79eff81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C2D22-31F3-43E4-9642-32340C24F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36001d-906c-42d8-9280-446ac03b1c48"/>
    <ds:schemaRef ds:uri="60a9374d-55a9-45b7-9b3c-9c42d1faa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FB289-A344-44A2-B8B5-B09C4427BB0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0a9374d-55a9-45b7-9b3c-9c42d1faa637"/>
    <ds:schemaRef ds:uri="6d36001d-906c-42d8-9280-446ac03b1c48"/>
  </ds:schemaRefs>
</ds:datastoreItem>
</file>

<file path=customXml/itemProps3.xml><?xml version="1.0" encoding="utf-8"?>
<ds:datastoreItem xmlns:ds="http://schemas.openxmlformats.org/officeDocument/2006/customXml" ds:itemID="{AD264AEC-6AE8-4196-A334-D004F73D7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28478</TotalTime>
  <Words>1817</Words>
  <Application>Microsoft Office PowerPoint</Application>
  <PresentationFormat>Widescreen</PresentationFormat>
  <Paragraphs>205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Source Sans Pro</vt:lpstr>
      <vt:lpstr>Source Sans Pro SemiBold</vt:lpstr>
      <vt:lpstr>Symbol</vt:lpstr>
      <vt:lpstr>Verdana</vt:lpstr>
      <vt:lpstr>1_Office Theme</vt:lpstr>
      <vt:lpstr>PowerPoint Presentation</vt:lpstr>
      <vt:lpstr>Learning Objectives</vt:lpstr>
      <vt:lpstr>Excess Cortisol Linked to Cardiorenal Syndrome and More</vt:lpstr>
      <vt:lpstr>What we Know about Hypercortisolism and Hypertension</vt:lpstr>
      <vt:lpstr>PowerPoint Presentation</vt:lpstr>
      <vt:lpstr>PowerPoint Presentation</vt:lpstr>
      <vt:lpstr>PowerPoint Presentation</vt:lpstr>
      <vt:lpstr>PowerPoint Presentation</vt:lpstr>
      <vt:lpstr>Few differences in baseline characteristics</vt:lpstr>
      <vt:lpstr>Limitations of MOMENTUM</vt:lpstr>
      <vt:lpstr>Recognizing the Need for Increased Screening</vt:lpstr>
      <vt:lpstr>Screening Tests for Hypercortisolism</vt:lpstr>
      <vt:lpstr>Treatment of CS with Hypertension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Deficiency Anemia in Women’s Health</dc:title>
  <dc:creator>Bryan</dc:creator>
  <cp:lastModifiedBy>Lindsay Beninati</cp:lastModifiedBy>
  <cp:revision>799</cp:revision>
  <cp:lastPrinted>2026-01-31T20:42:25Z</cp:lastPrinted>
  <dcterms:created xsi:type="dcterms:W3CDTF">2023-04-24T20:43:09Z</dcterms:created>
  <dcterms:modified xsi:type="dcterms:W3CDTF">2026-04-29T03:00:54Z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F64DE058-896A-456C-98DD-07B818A6DAB9</vt:lpwstr>
  </property>
  <property fmtid="{D5CDD505-2E9C-101B-9397-08002B2CF9AE}" pid="3" name="ArticulatePath">
    <vt:lpwstr>Myelofibrosis_Outcomes Deck_v2</vt:lpwstr>
  </property>
  <property fmtid="{D5CDD505-2E9C-101B-9397-08002B2CF9AE}" pid="4" name="ContentTypeId">
    <vt:lpwstr>0x010100AFEC578D8967BA40AE46656D50E12F7B</vt:lpwstr>
  </property>
  <property fmtid="{D5CDD505-2E9C-101B-9397-08002B2CF9AE}" pid="5" name="USH Subsidiary">
    <vt:lpwstr>6;#ReachMD, Inc.|856559d4-5dd6-41c8-b49b-47c68b3178eb</vt:lpwstr>
  </property>
  <property fmtid="{D5CDD505-2E9C-101B-9397-08002B2CF9AE}" pid="6" name="Project_x0020_Lead">
    <vt:lpwstr>82;#Miranda Rafferty|9527ad7d-4616-4203-9b94-7db0c3e7df89</vt:lpwstr>
  </property>
  <property fmtid="{D5CDD505-2E9C-101B-9397-08002B2CF9AE}" pid="7" name="MediaServiceImageTags">
    <vt:lpwstr/>
  </property>
  <property fmtid="{D5CDD505-2E9C-101B-9397-08002B2CF9AE}" pid="8" name="Initiative_x0020_Lead">
    <vt:lpwstr>634;#Emily Selverian|e5191540-1e38-4570-8175-24a5b029be7d</vt:lpwstr>
  </property>
  <property fmtid="{D5CDD505-2E9C-101B-9397-08002B2CF9AE}" pid="9" name="Therapeutic_x0020_Area">
    <vt:lpwstr>114;#Endocrinology|1aa298c3-076e-4fcd-83db-067e752e0c55</vt:lpwstr>
  </property>
  <property fmtid="{D5CDD505-2E9C-101B-9397-08002B2CF9AE}" pid="10" name="Product_x0020_Type">
    <vt:lpwstr>73;#CME On Demand|ea165039-0706-4d86-a8d0-2d66f1db6150</vt:lpwstr>
  </property>
  <property fmtid="{D5CDD505-2E9C-101B-9397-08002B2CF9AE}" pid="11" name="Initiative Lead">
    <vt:lpwstr>634</vt:lpwstr>
  </property>
  <property fmtid="{D5CDD505-2E9C-101B-9397-08002B2CF9AE}" pid="12" name="Project Lead">
    <vt:lpwstr>82;#Miranda Rafferty|9527ad7d-4616-4203-9b94-7db0c3e7df89</vt:lpwstr>
  </property>
  <property fmtid="{D5CDD505-2E9C-101B-9397-08002B2CF9AE}" pid="13" name="Product Type">
    <vt:lpwstr>73</vt:lpwstr>
  </property>
  <property fmtid="{D5CDD505-2E9C-101B-9397-08002B2CF9AE}" pid="14" name="USH_x0020_Subsidiary">
    <vt:lpwstr>6;#ReachMD, Inc.|856559d4-5dd6-41c8-b49b-47c68b3178eb</vt:lpwstr>
  </property>
  <property fmtid="{D5CDD505-2E9C-101B-9397-08002B2CF9AE}" pid="15" name="Therapeutic Area">
    <vt:lpwstr>114</vt:lpwstr>
  </property>
  <property fmtid="{D5CDD505-2E9C-101B-9397-08002B2CF9AE}" pid="16" name="Project Item">
    <vt:lpwstr>50;#Expert Interview|27a0028b-4b1c-44f2-be9b-2846b9ad5a96</vt:lpwstr>
  </property>
  <property fmtid="{D5CDD505-2E9C-101B-9397-08002B2CF9AE}" pid="17" name="Beneficiaries">
    <vt:lpwstr>675</vt:lpwstr>
  </property>
  <property fmtid="{D5CDD505-2E9C-101B-9397-08002B2CF9AE}" pid="18" name="Project_x0020_Item">
    <vt:lpwstr>50;#Expert Interview|27a0028b-4b1c-44f2-be9b-2846b9ad5a96</vt:lpwstr>
  </property>
  <property fmtid="{D5CDD505-2E9C-101B-9397-08002B2CF9AE}" pid="19" name="Opportunity Number">
    <vt:lpwstr>021655</vt:lpwstr>
  </property>
</Properties>
</file>