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Lst>
  <p:notesMasterIdLst>
    <p:notesMasterId r:id="rId19"/>
  </p:notesMasterIdLst>
  <p:sldIdLst>
    <p:sldId id="269" r:id="rId5"/>
    <p:sldId id="2147482736" r:id="rId6"/>
    <p:sldId id="2147482738" r:id="rId7"/>
    <p:sldId id="834" r:id="rId8"/>
    <p:sldId id="836" r:id="rId9"/>
    <p:sldId id="2147482826" r:id="rId10"/>
    <p:sldId id="2147482823" r:id="rId11"/>
    <p:sldId id="2147482699" r:id="rId12"/>
    <p:sldId id="2147482700" r:id="rId13"/>
    <p:sldId id="2147482648" r:id="rId14"/>
    <p:sldId id="2147482740" r:id="rId15"/>
    <p:sldId id="2147482746" r:id="rId16"/>
    <p:sldId id="256" r:id="rId17"/>
    <p:sldId id="2145706342"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7E988F-1F91-423E-8CD3-20CB29E9C7CE}">
          <p14:sldIdLst>
            <p14:sldId id="269"/>
            <p14:sldId id="2147482736"/>
            <p14:sldId id="2147482738"/>
            <p14:sldId id="834"/>
            <p14:sldId id="836"/>
            <p14:sldId id="2147482826"/>
            <p14:sldId id="2147482823"/>
            <p14:sldId id="2147482699"/>
            <p14:sldId id="2147482700"/>
            <p14:sldId id="2147482648"/>
            <p14:sldId id="2147482740"/>
            <p14:sldId id="2147482746"/>
            <p14:sldId id="256"/>
            <p14:sldId id="2145706342"/>
          </p14:sldIdLst>
        </p14:section>
      </p14:sectionLst>
    </p:ext>
    <p:ext uri="{EFAFB233-063F-42B5-8137-9DF3F51BA10A}">
      <p15:sldGuideLst xmlns:p15="http://schemas.microsoft.com/office/powerpoint/2012/main">
        <p15:guide id="1" orient="horz" pos="144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255833-67BE-CE7E-6E89-7869ECC51E82}" name="Carrie Stanton" initials="CS" userId="S::cstanton@ushealthconnect.com::fb076fe4-310e-4936-b27b-20ca150e18dc" providerId="AD"/>
  <p188:author id="{95360A35-A74C-560A-863E-A8C3CA9AB065}" name="Mike Lock" initials="ML" userId="d09c3a5c1ffc1727" providerId="Windows Live"/>
  <p188:author id="{6EB96E40-F25C-9F15-3694-AC6CE3E420CC}" name="Seth Larkin" initials="SL" userId="052af7c52bffc64d" providerId="Windows Live"/>
  <p188:author id="{4B3B1647-3251-495D-C55C-2B038BE7EC7C}" name="Susan Gitzinger" initials="SG" userId="97b88c9320c0a222" providerId="Windows Live"/>
  <p188:author id="{9FC68075-2CA9-D21E-EE42-088091CB8ABF}" name="Bryan" initials="B" userId="0020f5b8e7ca5b9e" providerId="Windows Live"/>
  <p188:author id="{BC15FDF7-128E-16F5-BCBF-C23F26F513D3}" name="Sherr, Jennifer" initials="" userId="S::jennifer.sherr@yale.edu::2d1a79a1-aad2-441d-be8d-94c6d68bdb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D6B"/>
    <a:srgbClr val="113054"/>
    <a:srgbClr val="D49BFF"/>
    <a:srgbClr val="D1B2E8"/>
    <a:srgbClr val="FEBDB0"/>
    <a:srgbClr val="FFE9E5"/>
    <a:srgbClr val="D14D40"/>
    <a:srgbClr val="E7F5FF"/>
    <a:srgbClr val="592728"/>
    <a:srgbClr val="ED9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92A04-2FB8-4225-8794-9608565E768D}" v="2" dt="2026-04-23T01:11:10.190"/>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0" autoAdjust="0"/>
    <p:restoredTop sz="93425" autoAdjust="0"/>
  </p:normalViewPr>
  <p:slideViewPr>
    <p:cSldViewPr snapToGrid="0">
      <p:cViewPr varScale="1">
        <p:scale>
          <a:sx n="57" d="100"/>
          <a:sy n="57" d="100"/>
        </p:scale>
        <p:origin x="36" y="308"/>
      </p:cViewPr>
      <p:guideLst>
        <p:guide orient="horz" pos="144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Beninati" userId="2a773fcc-de5a-49a0-ad33-1a553f6186b2" providerId="ADAL" clId="{30492A04-2FB8-4225-8794-9608565E768D}"/>
    <pc:docChg chg="addSld delSld modSld sldOrd modSection">
      <pc:chgData name="Lindsay Beninati" userId="2a773fcc-de5a-49a0-ad33-1a553f6186b2" providerId="ADAL" clId="{30492A04-2FB8-4225-8794-9608565E768D}" dt="2026-04-23T01:14:40.220" v="80"/>
      <pc:docMkLst>
        <pc:docMk/>
      </pc:docMkLst>
      <pc:sldChg chg="modSp add mod">
        <pc:chgData name="Lindsay Beninati" userId="2a773fcc-de5a-49a0-ad33-1a553f6186b2" providerId="ADAL" clId="{30492A04-2FB8-4225-8794-9608565E768D}" dt="2026-04-23T01:14:40.220" v="80"/>
        <pc:sldMkLst>
          <pc:docMk/>
          <pc:sldMk cId="2852122473" sldId="269"/>
        </pc:sldMkLst>
        <pc:spChg chg="mod">
          <ac:chgData name="Lindsay Beninati" userId="2a773fcc-de5a-49a0-ad33-1a553f6186b2" providerId="ADAL" clId="{30492A04-2FB8-4225-8794-9608565E768D}" dt="2026-04-23T01:14:40.220" v="80"/>
          <ac:spMkLst>
            <pc:docMk/>
            <pc:sldMk cId="2852122473" sldId="269"/>
            <ac:spMk id="4" creationId="{81A4ABCA-7AD3-5E7C-2B3A-CF4C37BF72EB}"/>
          </ac:spMkLst>
        </pc:spChg>
      </pc:sldChg>
      <pc:sldChg chg="ord">
        <pc:chgData name="Lindsay Beninati" userId="2a773fcc-de5a-49a0-ad33-1a553f6186b2" providerId="ADAL" clId="{30492A04-2FB8-4225-8794-9608565E768D}" dt="2026-04-23T01:03:34.689" v="4"/>
        <pc:sldMkLst>
          <pc:docMk/>
          <pc:sldMk cId="405108713" sldId="2147482736"/>
        </pc:sldMkLst>
      </pc:sldChg>
      <pc:sldChg chg="add del">
        <pc:chgData name="Lindsay Beninati" userId="2a773fcc-de5a-49a0-ad33-1a553f6186b2" providerId="ADAL" clId="{30492A04-2FB8-4225-8794-9608565E768D}" dt="2026-04-23T01:11:19.293" v="8" actId="2696"/>
        <pc:sldMkLst>
          <pc:docMk/>
          <pc:sldMk cId="3069883995" sldId="2147482824"/>
        </pc:sldMkLst>
      </pc:sldChg>
      <pc:sldChg chg="new del">
        <pc:chgData name="Lindsay Beninati" userId="2a773fcc-de5a-49a0-ad33-1a553f6186b2" providerId="ADAL" clId="{30492A04-2FB8-4225-8794-9608565E768D}" dt="2026-04-23T01:11:16.139" v="7" actId="2696"/>
        <pc:sldMkLst>
          <pc:docMk/>
          <pc:sldMk cId="3533183610" sldId="2147482827"/>
        </pc:sldMkLst>
      </pc:sldChg>
      <pc:sldChg chg="new del">
        <pc:chgData name="Lindsay Beninati" userId="2a773fcc-de5a-49a0-ad33-1a553f6186b2" providerId="ADAL" clId="{30492A04-2FB8-4225-8794-9608565E768D}" dt="2026-04-23T01:03:32.503" v="2" actId="2696"/>
        <pc:sldMkLst>
          <pc:docMk/>
          <pc:sldMk cId="4202707119" sldId="214748282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678129599284112E-3"/>
          <c:y val="3.9255985273244982E-2"/>
          <c:w val="0.9862965611202148"/>
          <c:h val="0.92828041081374535"/>
        </c:manualLayout>
      </c:layout>
      <c:barChart>
        <c:barDir val="col"/>
        <c:grouping val="percentStacked"/>
        <c:varyColors val="0"/>
        <c:ser>
          <c:idx val="0"/>
          <c:order val="0"/>
          <c:tx>
            <c:strRef>
              <c:f>Sheet1!$B$1</c:f>
              <c:strCache>
                <c:ptCount val="1"/>
                <c:pt idx="0">
                  <c:v>Column2</c:v>
                </c:pt>
              </c:strCache>
            </c:strRef>
          </c:tx>
          <c:spPr>
            <a:solidFill>
              <a:srgbClr val="00B050"/>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996C-44C2-A3D3-77A0FED3F68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996C-44C2-A3D3-77A0FED3F68D}"/>
              </c:ext>
            </c:extLst>
          </c:dPt>
          <c:dLbls>
            <c:dLbl>
              <c:idx val="0"/>
              <c:layout>
                <c:manualLayout>
                  <c:x val="2.1668658201215163E-3"/>
                  <c:y val="2.0844300868608279E-2"/>
                </c:manualLayout>
              </c:layout>
              <c:tx>
                <c:rich>
                  <a:bodyPr/>
                  <a:lstStyle/>
                  <a:p>
                    <a:fld id="{AFEB7333-BDBD-9141-A7D7-C7AE6CB27987}" type="VALUE">
                      <a:rPr lang="en-US" smtClean="0">
                        <a:latin typeface="Arial" panose="020B0604020202020204" pitchFamily="34" charset="0"/>
                        <a:cs typeface="Arial" panose="020B0604020202020204" pitchFamily="34" charset="0"/>
                      </a:rPr>
                      <a:pPr/>
                      <a:t>[VALUE]</a:t>
                    </a:fld>
                    <a:r>
                      <a:rPr lang="en-US" dirty="0">
                        <a:latin typeface="Arial" panose="020B0604020202020204" pitchFamily="34" charset="0"/>
                        <a:cs typeface="Arial" panose="020B06040202020202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96C-44C2-A3D3-77A0FED3F68D}"/>
                </c:ext>
              </c:extLst>
            </c:dLbl>
            <c:dLbl>
              <c:idx val="1"/>
              <c:layout>
                <c:manualLayout>
                  <c:x val="4.0247029447004288E-3"/>
                  <c:y val="-5.2110752171521651E-3"/>
                </c:manualLayout>
              </c:layout>
              <c:tx>
                <c:rich>
                  <a:bodyPr/>
                  <a:lstStyle/>
                  <a:p>
                    <a:fld id="{FC562536-7D4D-EA42-9981-AD3DBBC4AE6E}" type="VALUE">
                      <a:rPr lang="en-US" smtClean="0">
                        <a:latin typeface="Arial" panose="020B0604020202020204" pitchFamily="34" charset="0"/>
                        <a:cs typeface="Arial" panose="020B0604020202020204" pitchFamily="34" charset="0"/>
                      </a:rPr>
                      <a:pPr/>
                      <a:t>[VALUE]</a:t>
                    </a:fld>
                    <a:r>
                      <a:rPr lang="en-US" dirty="0">
                        <a:latin typeface="Arial" panose="020B0604020202020204" pitchFamily="34" charset="0"/>
                        <a:cs typeface="Arial" panose="020B06040202020202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6C-44C2-A3D3-77A0FED3F68D}"/>
                </c:ext>
              </c:extLst>
            </c:dLbl>
            <c:dLbl>
              <c:idx val="2"/>
              <c:layout>
                <c:manualLayout>
                  <c:x val="3.9080108945809006E-3"/>
                  <c:y val="-5.8872840327321178E-3"/>
                </c:manualLayout>
              </c:layout>
              <c:tx>
                <c:rich>
                  <a:bodyPr/>
                  <a:lstStyle/>
                  <a:p>
                    <a:fld id="{D71B3D7B-CC9D-C744-AC92-0CC42A414ACB}" type="VALUE">
                      <a:rPr lang="en-US" smtClean="0">
                        <a:latin typeface="Arial" panose="020B0604020202020204" pitchFamily="34" charset="0"/>
                        <a:cs typeface="Arial" panose="020B0604020202020204" pitchFamily="34" charset="0"/>
                      </a:rPr>
                      <a:pPr/>
                      <a:t>[VALUE]</a:t>
                    </a:fld>
                    <a:r>
                      <a:rPr lang="en-US" dirty="0">
                        <a:latin typeface="Arial" panose="020B0604020202020204" pitchFamily="34" charset="0"/>
                        <a:cs typeface="Arial" panose="020B06040202020202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6C-44C2-A3D3-77A0FED3F68D}"/>
                </c:ext>
              </c:extLst>
            </c:dLbl>
            <c:spPr>
              <a:noFill/>
              <a:ln>
                <a:noFill/>
              </a:ln>
              <a:effectLst/>
            </c:spPr>
            <c:txPr>
              <a:bodyPr rot="0" spcFirstLastPara="1" vertOverflow="ellipsis" vert="horz" wrap="square" lIns="38100" tIns="19050" rIns="38100" bIns="19050" anchor="ctr" anchorCtr="0">
                <a:spAutoFit/>
              </a:bodyPr>
              <a:lstStyle/>
              <a:p>
                <a:pPr algn="l">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numCache>
            </c:numRef>
          </c:cat>
          <c:val>
            <c:numRef>
              <c:f>Sheet1!$B$2:$B$4</c:f>
              <c:numCache>
                <c:formatCode>General</c:formatCode>
                <c:ptCount val="3"/>
                <c:pt idx="0">
                  <c:v>100</c:v>
                </c:pt>
                <c:pt idx="1">
                  <c:v>8</c:v>
                </c:pt>
                <c:pt idx="2">
                  <c:v>18</c:v>
                </c:pt>
              </c:numCache>
            </c:numRef>
          </c:val>
          <c:extLst>
            <c:ext xmlns:c16="http://schemas.microsoft.com/office/drawing/2014/chart" uri="{C3380CC4-5D6E-409C-BE32-E72D297353CC}">
              <c16:uniqueId val="{00000005-996C-44C2-A3D3-77A0FED3F68D}"/>
            </c:ext>
          </c:extLst>
        </c:ser>
        <c:ser>
          <c:idx val="1"/>
          <c:order val="1"/>
          <c:tx>
            <c:strRef>
              <c:f>Sheet1!$C$1</c:f>
              <c:strCache>
                <c:ptCount val="1"/>
                <c:pt idx="0">
                  <c:v>Column3</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996C-44C2-A3D3-77A0FED3F68D}"/>
                </c:ext>
              </c:extLst>
            </c:dLbl>
            <c:dLbl>
              <c:idx val="1"/>
              <c:layout>
                <c:manualLayout>
                  <c:x val="5.2438123527324108E-4"/>
                  <c:y val="0"/>
                </c:manualLayout>
              </c:layout>
              <c:tx>
                <c:rich>
                  <a:bodyPr/>
                  <a:lstStyle/>
                  <a:p>
                    <a:fld id="{CD795D58-CD5E-2248-B24B-7F445FF6A7B1}" type="VALUE">
                      <a:rPr lang="en-US" smtClean="0">
                        <a:latin typeface="Arial" panose="020B0604020202020204" pitchFamily="34" charset="0"/>
                        <a:cs typeface="Arial" panose="020B0604020202020204" pitchFamily="34" charset="0"/>
                      </a:rPr>
                      <a:pPr/>
                      <a:t>[VALUE]</a:t>
                    </a:fld>
                    <a:r>
                      <a:rPr lang="en-US" dirty="0">
                        <a:latin typeface="Arial" panose="020B0604020202020204" pitchFamily="34" charset="0"/>
                        <a:cs typeface="Arial" panose="020B06040202020202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96C-44C2-A3D3-77A0FED3F68D}"/>
                </c:ext>
              </c:extLst>
            </c:dLbl>
            <c:dLbl>
              <c:idx val="2"/>
              <c:layout>
                <c:manualLayout>
                  <c:x val="5.0454651871403413E-3"/>
                  <c:y val="0"/>
                </c:manualLayout>
              </c:layout>
              <c:tx>
                <c:rich>
                  <a:bodyPr/>
                  <a:lstStyle/>
                  <a:p>
                    <a:fld id="{A6ABA91C-0918-F143-9CD2-1DF91D5FC03E}" type="VALUE">
                      <a:rPr lang="en-US" smtClean="0">
                        <a:latin typeface="Arial" panose="020B0604020202020204" pitchFamily="34" charset="0"/>
                        <a:cs typeface="Arial" panose="020B0604020202020204" pitchFamily="34" charset="0"/>
                      </a:rPr>
                      <a:pPr/>
                      <a:t>[VALUE]</a:t>
                    </a:fld>
                    <a:r>
                      <a:rPr lang="en-US" dirty="0">
                        <a:latin typeface="Arial" panose="020B0604020202020204" pitchFamily="34" charset="0"/>
                        <a:cs typeface="Arial" panose="020B0604020202020204" pitchFamily="34" charset="0"/>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96C-44C2-A3D3-77A0FED3F68D}"/>
                </c:ext>
              </c:extLst>
            </c:dLbl>
            <c:spPr>
              <a:noFill/>
              <a:ln>
                <a:noFill/>
              </a:ln>
              <a:effectLst/>
            </c:spPr>
            <c:txPr>
              <a:bodyPr rot="0" spcFirstLastPara="1" vertOverflow="ellipsis" vert="horz" wrap="square" lIns="38100" tIns="19050" rIns="38100" bIns="19050" anchor="ctr" anchorCtr="0">
                <a:spAutoFit/>
              </a:bodyPr>
              <a:lstStyle/>
              <a:p>
                <a:pPr algn="l">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numCache>
            </c:numRef>
          </c:cat>
          <c:val>
            <c:numRef>
              <c:f>Sheet1!$C$2:$C$4</c:f>
              <c:numCache>
                <c:formatCode>General</c:formatCode>
                <c:ptCount val="3"/>
                <c:pt idx="0">
                  <c:v>0</c:v>
                </c:pt>
                <c:pt idx="1">
                  <c:v>63</c:v>
                </c:pt>
                <c:pt idx="2">
                  <c:v>24</c:v>
                </c:pt>
              </c:numCache>
            </c:numRef>
          </c:val>
          <c:extLst>
            <c:ext xmlns:c16="http://schemas.microsoft.com/office/drawing/2014/chart" uri="{C3380CC4-5D6E-409C-BE32-E72D297353CC}">
              <c16:uniqueId val="{00000009-996C-44C2-A3D3-77A0FED3F68D}"/>
            </c:ext>
          </c:extLst>
        </c:ser>
        <c:ser>
          <c:idx val="2"/>
          <c:order val="2"/>
          <c:tx>
            <c:strRef>
              <c:f>Sheet1!$D$1</c:f>
              <c:strCache>
                <c:ptCount val="1"/>
                <c:pt idx="0">
                  <c:v>Column4</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996C-44C2-A3D3-77A0FED3F68D}"/>
                </c:ext>
              </c:extLst>
            </c:dLbl>
            <c:dLbl>
              <c:idx val="1"/>
              <c:layout>
                <c:manualLayout>
                  <c:x val="2.3861765072808656E-3"/>
                  <c:y val="-1.1941909418683511E-17"/>
                </c:manualLayout>
              </c:layout>
              <c:tx>
                <c:rich>
                  <a:bodyPr/>
                  <a:lstStyle/>
                  <a:p>
                    <a:fld id="{1158502A-0FF1-7D41-AD10-906A2EC968D9}" type="VALUE">
                      <a:rPr lang="en-US" smtClean="0">
                        <a:latin typeface="Arial" panose="020B0604020202020204" pitchFamily="34" charset="0"/>
                        <a:cs typeface="Arial" panose="020B0604020202020204" pitchFamily="34" charset="0"/>
                      </a:rPr>
                      <a:pPr/>
                      <a:t>[VALUE]</a:t>
                    </a:fld>
                    <a:r>
                      <a:rPr lang="en-US" dirty="0">
                        <a:latin typeface="Arial" panose="020B0604020202020204" pitchFamily="34" charset="0"/>
                        <a:cs typeface="Arial" panose="020B06040202020202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96C-44C2-A3D3-77A0FED3F68D}"/>
                </c:ext>
              </c:extLst>
            </c:dLbl>
            <c:dLbl>
              <c:idx val="2"/>
              <c:layout>
                <c:manualLayout>
                  <c:x val="4.8191177934412913E-3"/>
                  <c:y val="0"/>
                </c:manualLayout>
              </c:layout>
              <c:tx>
                <c:rich>
                  <a:bodyPr/>
                  <a:lstStyle/>
                  <a:p>
                    <a:fld id="{5699AD7F-D0E3-7C44-B9B1-CE98D4524C8E}" type="VALUE">
                      <a:rPr lang="en-US" smtClean="0">
                        <a:latin typeface="Arial" panose="020B0604020202020204" pitchFamily="34" charset="0"/>
                        <a:cs typeface="Arial" panose="020B0604020202020204" pitchFamily="34" charset="0"/>
                      </a:rPr>
                      <a:pPr/>
                      <a:t>[VALUE]</a:t>
                    </a:fld>
                    <a:r>
                      <a:rPr lang="en-US" dirty="0">
                        <a:latin typeface="Arial" panose="020B0604020202020204" pitchFamily="34" charset="0"/>
                        <a:cs typeface="Arial" panose="020B06040202020202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996C-44C2-A3D3-77A0FED3F68D}"/>
                </c:ext>
              </c:extLst>
            </c:dLbl>
            <c:spPr>
              <a:noFill/>
              <a:ln>
                <a:noFill/>
              </a:ln>
              <a:effectLst/>
            </c:spPr>
            <c:txPr>
              <a:bodyPr rot="0" spcFirstLastPara="1" vertOverflow="ellipsis" vert="horz" wrap="square" lIns="38100" tIns="19050" rIns="38100" bIns="19050" anchor="ctr" anchorCtr="0">
                <a:spAutoFit/>
              </a:bodyPr>
              <a:lstStyle/>
              <a:p>
                <a:pPr algn="l">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numCache>
            </c:numRef>
          </c:cat>
          <c:val>
            <c:numRef>
              <c:f>Sheet1!$D$2:$D$4</c:f>
              <c:numCache>
                <c:formatCode>General</c:formatCode>
                <c:ptCount val="3"/>
                <c:pt idx="0">
                  <c:v>0</c:v>
                </c:pt>
                <c:pt idx="1">
                  <c:v>29</c:v>
                </c:pt>
                <c:pt idx="2">
                  <c:v>58</c:v>
                </c:pt>
              </c:numCache>
            </c:numRef>
          </c:val>
          <c:extLst>
            <c:ext xmlns:c16="http://schemas.microsoft.com/office/drawing/2014/chart" uri="{C3380CC4-5D6E-409C-BE32-E72D297353CC}">
              <c16:uniqueId val="{0000000D-996C-44C2-A3D3-77A0FED3F68D}"/>
            </c:ext>
          </c:extLst>
        </c:ser>
        <c:dLbls>
          <c:showLegendKey val="0"/>
          <c:showVal val="0"/>
          <c:showCatName val="0"/>
          <c:showSerName val="0"/>
          <c:showPercent val="0"/>
          <c:showBubbleSize val="0"/>
        </c:dLbls>
        <c:gapWidth val="121"/>
        <c:overlap val="100"/>
        <c:axId val="353574480"/>
        <c:axId val="353574088"/>
      </c:barChart>
      <c:catAx>
        <c:axId val="35357448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574088"/>
        <c:crosses val="autoZero"/>
        <c:auto val="1"/>
        <c:lblAlgn val="ctr"/>
        <c:lblOffset val="100"/>
        <c:noMultiLvlLbl val="0"/>
      </c:catAx>
      <c:valAx>
        <c:axId val="353574088"/>
        <c:scaling>
          <c:orientation val="minMax"/>
        </c:scaling>
        <c:delete val="1"/>
        <c:axPos val="l"/>
        <c:numFmt formatCode="0%" sourceLinked="1"/>
        <c:majorTickMark val="none"/>
        <c:minorTickMark val="none"/>
        <c:tickLblPos val="nextTo"/>
        <c:crossAx val="35357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A2C42-2F88-4F35-89F3-CDA66F585369}" type="datetimeFigureOut">
              <a:rPr lang="en-US" smtClean="0"/>
              <a:t>4/22/2026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4C047-F3ED-4EA6-A159-D292AFF25FC1}" type="slidenum">
              <a:rPr lang="en-US" smtClean="0"/>
              <a:t>‹#›</a:t>
            </a:fld>
            <a:endParaRPr lang="en-US" dirty="0"/>
          </a:p>
        </p:txBody>
      </p:sp>
    </p:spTree>
    <p:extLst>
      <p:ext uri="{BB962C8B-B14F-4D97-AF65-F5344CB8AC3E}">
        <p14:creationId xmlns:p14="http://schemas.microsoft.com/office/powerpoint/2010/main" val="212702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ejm.org/doi/full/10.1056/nejmoa080647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3C81C-7E34-66A7-7375-61A5C261D9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96B61-9006-065B-22A3-2329FCC10C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856D4-0E66-D0BF-6536-91BDDC10CCD1}"/>
              </a:ext>
            </a:extLst>
          </p:cNvPr>
          <p:cNvSpPr>
            <a:spLocks noGrp="1"/>
          </p:cNvSpPr>
          <p:nvPr>
            <p:ph type="body" idx="1"/>
          </p:nvPr>
        </p:nvSpPr>
        <p:spPr/>
        <p:txBody>
          <a:bodyPr/>
          <a:lstStyle/>
          <a:p>
            <a:endParaRPr lang="en-PH" sz="11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4F427D3C-CF5E-2AF1-91BD-9BB3930E7A7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834DAD-DF98-44E2-A25C-0E8DEB5DEE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8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C384D-BCB5-693C-D26D-74BB50712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A28D3-EFF2-9B99-9C61-7E685ACAF1C7}"/>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A5DCA0B8-D774-9C76-E507-0CE197141D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Calibri" panose="020F0502020204030204" pitchFamily="34" charset="0"/>
              </a:rPr>
              <a:t>Tag: therapeutic inertia, CGM early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Calibri" panose="020F0502020204030204" pitchFamily="34" charset="0"/>
              </a:rPr>
              <a:t>UKPDS showed: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a:solidFill>
                  <a:srgbClr val="000000"/>
                </a:solidFill>
                <a:effectLst/>
                <a:latin typeface="Calibri" panose="020F0502020204030204" pitchFamily="34" charset="0"/>
              </a:rPr>
              <a:t>Their observations indicate that intensive glucose control starting at the time of diagnosis is associated with a significantly decreased risk of myocardial infarction and death from any cause, in addition to the well-established reduction in the risk of microvascular disease.  </a:t>
            </a:r>
            <a:r>
              <a:rPr lang="en-US" sz="1100" b="1" u="sng">
                <a:solidFill>
                  <a:srgbClr val="000000"/>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https://www.nejm.org/doi/full/10.1056/nejmoa0806470</a:t>
            </a:r>
            <a:endParaRPr lang="en-US" sz="110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solidFill>
                <a:srgbClr val="000000"/>
              </a:solidFill>
              <a:latin typeface="Calibri" panose="020F0502020204030204" pitchFamily="34" charset="0"/>
            </a:endParaRPr>
          </a:p>
          <a:p>
            <a:pPr algn="l"/>
            <a:endParaRPr lang="en-US" sz="1100" b="0" i="0" u="none" strike="noStrike" baseline="0">
              <a:solidFill>
                <a:srgbClr val="000000"/>
              </a:solidFill>
              <a:latin typeface="Calibri" panose="020F0502020204030204" pitchFamily="34" charset="0"/>
            </a:endParaRPr>
          </a:p>
          <a:p>
            <a:pPr algn="l"/>
            <a:r>
              <a:rPr lang="en-US" sz="1100" b="0" i="0" u="none" strike="noStrike" baseline="0">
                <a:solidFill>
                  <a:srgbClr val="000000"/>
                </a:solidFill>
                <a:latin typeface="Calibri" panose="020F0502020204030204" pitchFamily="34" charset="0"/>
              </a:rPr>
              <a:t>With regard</a:t>
            </a:r>
          </a:p>
          <a:p>
            <a:pPr algn="l"/>
            <a:r>
              <a:rPr lang="en-US" sz="1100" b="0" i="0" u="none" strike="noStrike" baseline="0">
                <a:solidFill>
                  <a:srgbClr val="000000"/>
                </a:solidFill>
                <a:latin typeface="Calibri" panose="020F0502020204030204" pitchFamily="34" charset="0"/>
              </a:rPr>
              <a:t>to our hypothesis that the legacy effect begins the 1st year after diagnosis, we found that patients with HbA1c levels $6.5% ($48 mmol/mol) for the</a:t>
            </a:r>
          </a:p>
          <a:p>
            <a:pPr algn="l"/>
            <a:r>
              <a:rPr lang="en-US" sz="1100" b="0" i="0" u="none" strike="noStrike" baseline="0">
                <a:solidFill>
                  <a:srgbClr val="000000"/>
                </a:solidFill>
                <a:latin typeface="Calibri" panose="020F0502020204030204" pitchFamily="34" charset="0"/>
              </a:rPr>
              <a:t>0-to-1-year early exposure period had a</a:t>
            </a:r>
          </a:p>
          <a:p>
            <a:pPr algn="l"/>
            <a:r>
              <a:rPr lang="en-US" sz="1100" b="0" i="0" u="none" strike="noStrike" baseline="0">
                <a:solidFill>
                  <a:srgbClr val="000000"/>
                </a:solidFill>
                <a:latin typeface="Calibri" panose="020F0502020204030204" pitchFamily="34" charset="0"/>
              </a:rPr>
              <a:t>higher risk for microvascular and macrovascular</a:t>
            </a:r>
          </a:p>
          <a:p>
            <a:pPr algn="l"/>
            <a:r>
              <a:rPr lang="en-US" sz="1100" b="0" i="0" u="none" strike="noStrike" baseline="0">
                <a:solidFill>
                  <a:srgbClr val="000000"/>
                </a:solidFill>
                <a:latin typeface="Calibri" panose="020F0502020204030204" pitchFamily="34" charset="0"/>
              </a:rPr>
              <a:t>events than patients with HbA1c</a:t>
            </a:r>
          </a:p>
          <a:p>
            <a:pPr algn="l"/>
            <a:r>
              <a:rPr lang="en-US" sz="1100" b="0" i="0" u="none" strike="noStrike" baseline="0">
                <a:solidFill>
                  <a:srgbClr val="000000"/>
                </a:solidFill>
                <a:latin typeface="Calibri" panose="020F0502020204030204" pitchFamily="34" charset="0"/>
              </a:rPr>
              <a:t>levels ,6.5% (,48 mmol/mol) for the</a:t>
            </a:r>
          </a:p>
          <a:p>
            <a:pPr algn="l"/>
            <a:r>
              <a:rPr lang="en-US" sz="1100" b="0" i="0" u="none" strike="noStrike" baseline="0">
                <a:solidFill>
                  <a:srgbClr val="000000"/>
                </a:solidFill>
                <a:latin typeface="Calibri" panose="020F0502020204030204" pitchFamily="34" charset="0"/>
              </a:rPr>
              <a:t>same period (e.g., HbA1c 6.5% to ,7.0%</a:t>
            </a:r>
          </a:p>
          <a:p>
            <a:pPr algn="l"/>
            <a:r>
              <a:rPr lang="it-IT" sz="1100" b="0" i="0" u="none" strike="noStrike" baseline="0">
                <a:solidFill>
                  <a:srgbClr val="000000"/>
                </a:solidFill>
                <a:latin typeface="Calibri" panose="020F0502020204030204" pitchFamily="34" charset="0"/>
              </a:rPr>
              <a:t>[48 to,53 mmol/mol]: HR 1.204 [95% CI</a:t>
            </a:r>
          </a:p>
          <a:p>
            <a:pPr algn="l"/>
            <a:r>
              <a:rPr lang="en-US" sz="1100" b="0" i="0" u="none" strike="noStrike" baseline="0">
                <a:solidFill>
                  <a:srgbClr val="000000"/>
                </a:solidFill>
                <a:latin typeface="Calibri" panose="020F0502020204030204" pitchFamily="34" charset="0"/>
              </a:rPr>
              <a:t>1.063–1.365]) (Table 2).</a:t>
            </a:r>
          </a:p>
          <a:p>
            <a:pPr algn="l"/>
            <a:endParaRPr lang="en-US" sz="1100" b="0" i="0" u="none" strike="noStrike" baseline="0">
              <a:solidFill>
                <a:srgbClr val="000000"/>
              </a:solidFill>
              <a:latin typeface="Calibri" panose="020F0502020204030204" pitchFamily="34" charset="0"/>
            </a:endParaRPr>
          </a:p>
          <a:p>
            <a:pPr algn="l"/>
            <a:r>
              <a:rPr lang="en-US" sz="1100" b="0" i="0" u="none" strike="noStrike" baseline="0">
                <a:solidFill>
                  <a:srgbClr val="000000"/>
                </a:solidFill>
                <a:latin typeface="Calibri" panose="020F0502020204030204" pitchFamily="34" charset="0"/>
              </a:rPr>
              <a:t>longer periods of exposure to HbA1c</a:t>
            </a:r>
          </a:p>
          <a:p>
            <a:pPr algn="l"/>
            <a:r>
              <a:rPr lang="en-US" sz="1100" b="0" i="0" u="none" strike="noStrike" baseline="0">
                <a:solidFill>
                  <a:srgbClr val="000000"/>
                </a:solidFill>
                <a:latin typeface="Calibri" panose="020F0502020204030204" pitchFamily="34" charset="0"/>
              </a:rPr>
              <a:t>levels $8.0% ($64 mmol/mol) were</a:t>
            </a:r>
          </a:p>
          <a:p>
            <a:pPr algn="l"/>
            <a:r>
              <a:rPr lang="en-US" sz="1100" b="0" i="0" u="none" strike="noStrike" baseline="0">
                <a:solidFill>
                  <a:srgbClr val="000000"/>
                </a:solidFill>
                <a:latin typeface="Calibri" panose="020F0502020204030204" pitchFamily="34" charset="0"/>
              </a:rPr>
              <a:t>associated with an increasing risk of</a:t>
            </a:r>
          </a:p>
          <a:p>
            <a:pPr algn="l"/>
            <a:r>
              <a:rPr lang="en-US" sz="1100" b="0" i="0" u="none" strike="noStrike" baseline="0">
                <a:solidFill>
                  <a:srgbClr val="000000"/>
                </a:solidFill>
                <a:latin typeface="Calibri" panose="020F0502020204030204" pitchFamily="34" charset="0"/>
              </a:rPr>
              <a:t>microvascular events. HbA1c levels</a:t>
            </a:r>
          </a:p>
          <a:p>
            <a:pPr algn="l"/>
            <a:r>
              <a:rPr lang="en-US" sz="1100" b="0" i="0" u="none" strike="noStrike" baseline="0">
                <a:solidFill>
                  <a:srgbClr val="000000"/>
                </a:solidFill>
                <a:latin typeface="Calibri" panose="020F0502020204030204" pitchFamily="34" charset="0"/>
              </a:rPr>
              <a:t>$9.0% ($75 mmol/mol) for early exposure</a:t>
            </a:r>
          </a:p>
          <a:p>
            <a:pPr algn="l"/>
            <a:r>
              <a:rPr lang="en-US" sz="1100" b="0" i="0" u="none" strike="noStrike" baseline="0">
                <a:solidFill>
                  <a:srgbClr val="000000"/>
                </a:solidFill>
                <a:latin typeface="Calibri" panose="020F0502020204030204" pitchFamily="34" charset="0"/>
              </a:rPr>
              <a:t>periods .0–4 years were associated</a:t>
            </a:r>
          </a:p>
          <a:p>
            <a:pPr algn="l"/>
            <a:r>
              <a:rPr lang="en-US" sz="1100" b="0" i="0" u="none" strike="noStrike" baseline="0">
                <a:solidFill>
                  <a:srgbClr val="000000"/>
                </a:solidFill>
                <a:latin typeface="Calibri" panose="020F0502020204030204" pitchFamily="34" charset="0"/>
              </a:rPr>
              <a:t>with an increasing risk of macrovascular</a:t>
            </a:r>
          </a:p>
          <a:p>
            <a:pPr algn="l"/>
            <a:r>
              <a:rPr lang="en-US" sz="1100" b="0" i="0" u="none" strike="noStrike" baseline="0">
                <a:solidFill>
                  <a:srgbClr val="000000"/>
                </a:solidFill>
                <a:latin typeface="Calibri" panose="020F0502020204030204" pitchFamily="34" charset="0"/>
              </a:rPr>
              <a:t>events.</a:t>
            </a:r>
          </a:p>
          <a:p>
            <a:pPr algn="l"/>
            <a:r>
              <a:rPr lang="en-US" sz="1100" b="0" i="0" u="none" strike="noStrike" baseline="0">
                <a:solidFill>
                  <a:srgbClr val="000000"/>
                </a:solidFill>
                <a:latin typeface="Calibri" panose="020F0502020204030204" pitchFamily="34" charset="0"/>
              </a:rPr>
              <a:t>Mortality</a:t>
            </a:r>
          </a:p>
          <a:p>
            <a:pPr algn="l"/>
            <a:endParaRPr lang="en-US" sz="1100" b="0" i="0" u="none" strike="noStrike" baseline="0">
              <a:solidFill>
                <a:srgbClr val="000000"/>
              </a:solidFill>
              <a:latin typeface="Calibri" panose="020F0502020204030204" pitchFamily="34" charset="0"/>
            </a:endParaRPr>
          </a:p>
          <a:p>
            <a:pPr algn="l"/>
            <a:r>
              <a:rPr lang="en-US" sz="1100" b="0" i="0" u="none" strike="noStrike" baseline="0">
                <a:solidFill>
                  <a:srgbClr val="000000"/>
                </a:solidFill>
                <a:latin typeface="Calibri" panose="020F0502020204030204" pitchFamily="34" charset="0"/>
              </a:rPr>
              <a:t>for the</a:t>
            </a:r>
          </a:p>
          <a:p>
            <a:pPr algn="l"/>
            <a:r>
              <a:rPr lang="en-US" sz="1100" b="0" i="0" u="none" strike="noStrike" baseline="0">
                <a:solidFill>
                  <a:srgbClr val="000000"/>
                </a:solidFill>
                <a:latin typeface="Calibri" panose="020F0502020204030204" pitchFamily="34" charset="0"/>
              </a:rPr>
              <a:t>same durations of exposure. Compared</a:t>
            </a:r>
          </a:p>
          <a:p>
            <a:pPr algn="l"/>
            <a:r>
              <a:rPr lang="en-US" sz="1100" b="0" i="0" u="none" strike="noStrike" baseline="0">
                <a:solidFill>
                  <a:srgbClr val="000000"/>
                </a:solidFill>
                <a:latin typeface="Calibri" panose="020F0502020204030204" pitchFamily="34" charset="0"/>
              </a:rPr>
              <a:t>with an HbA1c ,6.5% (,48 mmol/mol)</a:t>
            </a:r>
          </a:p>
          <a:p>
            <a:pPr algn="l"/>
            <a:r>
              <a:rPr lang="en-US" sz="1100" b="0" i="0" u="none" strike="noStrike" baseline="0">
                <a:solidFill>
                  <a:srgbClr val="000000"/>
                </a:solidFill>
                <a:latin typeface="Calibri" panose="020F0502020204030204" pitchFamily="34" charset="0"/>
              </a:rPr>
              <a:t>for the 0-to-1-year early exposure period,</a:t>
            </a:r>
          </a:p>
          <a:p>
            <a:pPr algn="l"/>
            <a:r>
              <a:rPr lang="en-US" sz="1100" b="0" i="0" u="none" strike="noStrike" baseline="0">
                <a:solidFill>
                  <a:srgbClr val="000000"/>
                </a:solidFill>
                <a:latin typeface="Calibri" panose="020F0502020204030204" pitchFamily="34" charset="0"/>
              </a:rPr>
              <a:t>HbA1c levels of 7.0% to ,8.0%</a:t>
            </a:r>
          </a:p>
          <a:p>
            <a:pPr algn="l"/>
            <a:r>
              <a:rPr lang="en-US" sz="1100" b="0" i="0" u="none" strike="noStrike" baseline="0">
                <a:solidFill>
                  <a:srgbClr val="000000"/>
                </a:solidFill>
                <a:latin typeface="Calibri" panose="020F0502020204030204" pitchFamily="34" charset="0"/>
              </a:rPr>
              <a:t>(53 to ,64 mmol/mol) and $9.0%</a:t>
            </a:r>
          </a:p>
          <a:p>
            <a:pPr algn="l"/>
            <a:r>
              <a:rPr lang="en-US" sz="1100" b="0" i="0" u="none" strike="noStrike" baseline="0">
                <a:solidFill>
                  <a:srgbClr val="000000"/>
                </a:solidFill>
                <a:latin typeface="Calibri" panose="020F0502020204030204" pitchFamily="34" charset="0"/>
              </a:rPr>
              <a:t>($75 mmol/mol) were associated</a:t>
            </a:r>
          </a:p>
          <a:p>
            <a:pPr algn="l"/>
            <a:r>
              <a:rPr lang="en-US" sz="1100" b="0" i="0" u="none" strike="noStrike" baseline="0">
                <a:solidFill>
                  <a:srgbClr val="000000"/>
                </a:solidFill>
                <a:latin typeface="Calibri" panose="020F0502020204030204" pitchFamily="34" charset="0"/>
              </a:rPr>
              <a:t>with a higher risk of mortality</a:t>
            </a:r>
          </a:p>
          <a:p>
            <a:pPr algn="l"/>
            <a:endParaRPr lang="en-US" sz="1100" b="0" i="0" u="none" strike="noStrike" baseline="0">
              <a:solidFill>
                <a:srgbClr val="000000"/>
              </a:solidFill>
              <a:latin typeface="Calibri" panose="020F0502020204030204" pitchFamily="34" charset="0"/>
            </a:endParaRPr>
          </a:p>
          <a:p>
            <a:pPr algn="l"/>
            <a:r>
              <a:rPr lang="en-US" sz="1100" b="0" i="0" u="none" strike="noStrike" baseline="0">
                <a:solidFill>
                  <a:srgbClr val="000000"/>
                </a:solidFill>
                <a:latin typeface="Calibri" panose="020F0502020204030204" pitchFamily="34" charset="0"/>
              </a:rPr>
              <a:t>Early Missing HbA1c</a:t>
            </a:r>
          </a:p>
          <a:p>
            <a:pPr algn="l"/>
            <a:r>
              <a:rPr lang="en-US" sz="1100" b="0" i="0" u="none" strike="noStrike" baseline="0">
                <a:solidFill>
                  <a:srgbClr val="000000"/>
                </a:solidFill>
                <a:latin typeface="Calibri" panose="020F0502020204030204" pitchFamily="34" charset="0"/>
              </a:rPr>
              <a:t>During the 1st year after diagnosis (0-to-</a:t>
            </a:r>
          </a:p>
          <a:p>
            <a:pPr algn="l"/>
            <a:r>
              <a:rPr lang="en-US" sz="1100" b="0" i="0" u="none" strike="noStrike" baseline="0">
                <a:solidFill>
                  <a:srgbClr val="000000"/>
                </a:solidFill>
                <a:latin typeface="Calibri" panose="020F0502020204030204" pitchFamily="34" charset="0"/>
              </a:rPr>
              <a:t>1-year early exposure period), patients</a:t>
            </a:r>
          </a:p>
          <a:p>
            <a:pPr algn="l"/>
            <a:r>
              <a:rPr lang="en-US" sz="1100" b="0" i="0" u="none" strike="noStrike" baseline="0">
                <a:solidFill>
                  <a:srgbClr val="000000"/>
                </a:solidFill>
                <a:latin typeface="Calibri" panose="020F0502020204030204" pitchFamily="34" charset="0"/>
              </a:rPr>
              <a:t>without an HbA1c value after the first</a:t>
            </a:r>
          </a:p>
          <a:p>
            <a:pPr algn="l"/>
            <a:r>
              <a:rPr lang="en-US" sz="1100" b="0" i="0" u="none" strike="noStrike" baseline="0">
                <a:solidFill>
                  <a:srgbClr val="000000"/>
                </a:solidFill>
                <a:latin typeface="Calibri" panose="020F0502020204030204" pitchFamily="34" charset="0"/>
              </a:rPr>
              <a:t>3 months after diagnosis had a higher</a:t>
            </a:r>
          </a:p>
          <a:p>
            <a:pPr algn="l"/>
            <a:r>
              <a:rPr lang="en-US" sz="1100" b="0" i="0" u="none" strike="noStrike" baseline="0">
                <a:solidFill>
                  <a:srgbClr val="000000"/>
                </a:solidFill>
                <a:latin typeface="Calibri" panose="020F0502020204030204" pitchFamily="34" charset="0"/>
              </a:rPr>
              <a:t>risk of microvascular (HR 1.354 [95% CI</a:t>
            </a:r>
          </a:p>
          <a:p>
            <a:pPr algn="l"/>
            <a:r>
              <a:rPr lang="en-US" sz="1100" b="0" i="0" u="none" strike="noStrike" baseline="0">
                <a:solidFill>
                  <a:srgbClr val="000000"/>
                </a:solidFill>
                <a:latin typeface="Calibri" panose="020F0502020204030204" pitchFamily="34" charset="0"/>
              </a:rPr>
              <a:t>1.218–1.505]) and macrovascular (1.112</a:t>
            </a:r>
          </a:p>
          <a:p>
            <a:pPr algn="l"/>
            <a:r>
              <a:rPr lang="en-US" sz="1100" b="0" i="0" u="none" strike="noStrike" baseline="0">
                <a:solidFill>
                  <a:srgbClr val="000000"/>
                </a:solidFill>
                <a:latin typeface="Calibri" panose="020F0502020204030204" pitchFamily="34" charset="0"/>
              </a:rPr>
              <a:t>[1.050–1.177]) events and mortality</a:t>
            </a:r>
          </a:p>
          <a:p>
            <a:pPr algn="l"/>
            <a:endParaRPr lang="en-US" sz="1100" b="0" i="0" u="none" strike="noStrike" baseline="0">
              <a:solidFill>
                <a:srgbClr val="000000"/>
              </a:solidFill>
              <a:latin typeface="Calibri" panose="020F0502020204030204" pitchFamily="34" charset="0"/>
            </a:endParaRPr>
          </a:p>
          <a:p>
            <a:pPr algn="l"/>
            <a:r>
              <a:rPr lang="en-US" sz="1100" b="0" i="0" u="none" strike="noStrike" baseline="0">
                <a:solidFill>
                  <a:srgbClr val="000000"/>
                </a:solidFill>
                <a:latin typeface="Calibri" panose="020F0502020204030204" pitchFamily="34" charset="0"/>
              </a:rPr>
              <a:t>In this large cohort study of patients with</a:t>
            </a:r>
          </a:p>
          <a:p>
            <a:pPr algn="l"/>
            <a:r>
              <a:rPr lang="en-US" sz="1100" b="0" i="0" u="none" strike="noStrike" baseline="0">
                <a:solidFill>
                  <a:srgbClr val="000000"/>
                </a:solidFill>
                <a:latin typeface="Calibri" panose="020F0502020204030204" pitchFamily="34" charset="0"/>
              </a:rPr>
              <a:t>newly diagnosed diabetes and at least</a:t>
            </a:r>
          </a:p>
          <a:p>
            <a:pPr algn="l"/>
            <a:r>
              <a:rPr lang="en-US" sz="1100" b="0" i="0" u="none" strike="noStrike" baseline="0">
                <a:solidFill>
                  <a:srgbClr val="000000"/>
                </a:solidFill>
                <a:latin typeface="Calibri" panose="020F0502020204030204" pitchFamily="34" charset="0"/>
              </a:rPr>
              <a:t>10 years of survival after diagnosis, we</a:t>
            </a:r>
          </a:p>
          <a:p>
            <a:pPr algn="l"/>
            <a:r>
              <a:rPr lang="en-US" sz="1100" b="0" i="0" u="none" strike="noStrike" baseline="0">
                <a:solidFill>
                  <a:srgbClr val="000000"/>
                </a:solidFill>
                <a:latin typeface="Calibri" panose="020F0502020204030204" pitchFamily="34" charset="0"/>
              </a:rPr>
              <a:t>found that diabetes control during the</a:t>
            </a:r>
          </a:p>
          <a:p>
            <a:pPr algn="l"/>
            <a:r>
              <a:rPr lang="en-US" sz="1100" b="0" i="0" u="none" strike="noStrike" baseline="0">
                <a:solidFill>
                  <a:srgbClr val="000000"/>
                </a:solidFill>
                <a:latin typeface="Calibri" panose="020F0502020204030204" pitchFamily="34" charset="0"/>
              </a:rPr>
              <a:t>1st year after diagnosis was strongly</a:t>
            </a:r>
          </a:p>
          <a:p>
            <a:pPr algn="l"/>
            <a:r>
              <a:rPr lang="en-US" sz="1100" b="0" i="0" u="none" strike="noStrike" baseline="0">
                <a:solidFill>
                  <a:srgbClr val="000000"/>
                </a:solidFill>
                <a:latin typeface="Calibri" panose="020F0502020204030204" pitchFamily="34" charset="0"/>
              </a:rPr>
              <a:t>associated with future risk for diabetic</a:t>
            </a:r>
          </a:p>
          <a:p>
            <a:pPr algn="l"/>
            <a:r>
              <a:rPr lang="en-US" sz="1100" b="0" i="0" u="none" strike="noStrike" baseline="0">
                <a:solidFill>
                  <a:srgbClr val="000000"/>
                </a:solidFill>
                <a:latin typeface="Calibri" panose="020F0502020204030204" pitchFamily="34" charset="0"/>
              </a:rPr>
              <a:t>complications and mortality, even after</a:t>
            </a:r>
          </a:p>
          <a:p>
            <a:pPr algn="l"/>
            <a:r>
              <a:rPr lang="en-US" sz="1100" b="0" i="0" u="none" strike="noStrike" baseline="0">
                <a:solidFill>
                  <a:srgbClr val="000000"/>
                </a:solidFill>
                <a:latin typeface="Calibri" panose="020F0502020204030204" pitchFamily="34" charset="0"/>
              </a:rPr>
              <a:t>adjusting for glycemic control after the</a:t>
            </a:r>
          </a:p>
          <a:p>
            <a:pPr algn="l"/>
            <a:r>
              <a:rPr lang="en-US" sz="1100" b="0" i="0" u="none" strike="noStrike" baseline="0">
                <a:solidFill>
                  <a:srgbClr val="000000"/>
                </a:solidFill>
                <a:latin typeface="Calibri" panose="020F0502020204030204" pitchFamily="34" charset="0"/>
              </a:rPr>
              <a:t>1st year.</a:t>
            </a:r>
          </a:p>
          <a:p>
            <a:pPr algn="l"/>
            <a:endParaRPr lang="en-US" sz="1100" b="0" i="0" u="none" strike="noStrike" baseline="0">
              <a:solidFill>
                <a:srgbClr val="000000"/>
              </a:solidFill>
              <a:latin typeface="Calibri" panose="020F0502020204030204" pitchFamily="34" charset="0"/>
            </a:endParaRPr>
          </a:p>
          <a:p>
            <a:pPr algn="l"/>
            <a:r>
              <a:rPr lang="en-US" sz="1100" b="0" i="0" u="none" strike="noStrike" baseline="0">
                <a:solidFill>
                  <a:srgbClr val="000000"/>
                </a:solidFill>
                <a:latin typeface="Calibri" panose="020F0502020204030204" pitchFamily="34" charset="0"/>
              </a:rPr>
              <a:t>The current study suggests that failure to</a:t>
            </a:r>
          </a:p>
          <a:p>
            <a:pPr algn="l"/>
            <a:r>
              <a:rPr lang="en-US" sz="1100" b="0" i="0" u="none" strike="noStrike" baseline="0">
                <a:solidFill>
                  <a:srgbClr val="000000"/>
                </a:solidFill>
                <a:latin typeface="Calibri" panose="020F0502020204030204" pitchFamily="34" charset="0"/>
              </a:rPr>
              <a:t>achieve an HbA1c ,6.5% (,48 mmol/mol)</a:t>
            </a:r>
          </a:p>
          <a:p>
            <a:pPr algn="l"/>
            <a:r>
              <a:rPr lang="en-US" sz="1100" b="0" i="0" u="none" strike="noStrike" baseline="0">
                <a:solidFill>
                  <a:srgbClr val="000000"/>
                </a:solidFill>
                <a:latin typeface="Calibri" panose="020F0502020204030204" pitchFamily="34" charset="0"/>
              </a:rPr>
              <a:t>within the 1st year after diabetes diagnosis</a:t>
            </a:r>
          </a:p>
          <a:p>
            <a:pPr algn="l"/>
            <a:r>
              <a:rPr lang="en-US" sz="1100" b="0" i="0" u="none" strike="noStrike" baseline="0">
                <a:solidFill>
                  <a:srgbClr val="000000"/>
                </a:solidFill>
                <a:latin typeface="Calibri" panose="020F0502020204030204" pitchFamily="34" charset="0"/>
              </a:rPr>
              <a:t>is sufficient to establish an irremediable</a:t>
            </a:r>
          </a:p>
          <a:p>
            <a:pPr algn="l"/>
            <a:r>
              <a:rPr lang="en-US" sz="1100" b="0" i="0" u="none" strike="noStrike" baseline="0">
                <a:solidFill>
                  <a:srgbClr val="000000"/>
                </a:solidFill>
                <a:latin typeface="Calibri" panose="020F0502020204030204" pitchFamily="34" charset="0"/>
              </a:rPr>
              <a:t>long-term future risk of</a:t>
            </a:r>
          </a:p>
          <a:p>
            <a:pPr algn="l"/>
            <a:r>
              <a:rPr lang="en-US" sz="1100" b="0" i="0" u="none" strike="noStrike" baseline="0">
                <a:solidFill>
                  <a:srgbClr val="000000"/>
                </a:solidFill>
                <a:latin typeface="Calibri" panose="020F0502020204030204" pitchFamily="34" charset="0"/>
              </a:rPr>
              <a:t>microvascular and macrovascular complications.</a:t>
            </a:r>
          </a:p>
          <a:p>
            <a:pPr algn="l"/>
            <a:r>
              <a:rPr lang="en-US" sz="1100" b="0" i="0" u="none" strike="noStrike" baseline="0">
                <a:solidFill>
                  <a:srgbClr val="000000"/>
                </a:solidFill>
                <a:latin typeface="Calibri" panose="020F0502020204030204" pitchFamily="34" charset="0"/>
              </a:rPr>
              <a:t>In addition, failure to achieve</a:t>
            </a:r>
          </a:p>
          <a:p>
            <a:pPr algn="l"/>
            <a:r>
              <a:rPr lang="en-US" sz="1100" b="0" i="0" u="none" strike="noStrike" baseline="0">
                <a:solidFill>
                  <a:srgbClr val="000000"/>
                </a:solidFill>
                <a:latin typeface="Calibri" panose="020F0502020204030204" pitchFamily="34" charset="0"/>
              </a:rPr>
              <a:t>an HbA1c,7.0% (,53 mmol/mol) within</a:t>
            </a:r>
          </a:p>
          <a:p>
            <a:pPr algn="l"/>
            <a:r>
              <a:rPr lang="en-US" sz="1100" b="0" i="0" u="none" strike="noStrike" baseline="0">
                <a:solidFill>
                  <a:srgbClr val="000000"/>
                </a:solidFill>
                <a:latin typeface="Calibri" panose="020F0502020204030204" pitchFamily="34" charset="0"/>
              </a:rPr>
              <a:t>the 1st year after diabetes diagnosis may</a:t>
            </a:r>
          </a:p>
          <a:p>
            <a:pPr algn="l"/>
            <a:r>
              <a:rPr lang="en-US" sz="1100" b="0" i="0" u="none" strike="noStrike" baseline="0">
                <a:solidFill>
                  <a:srgbClr val="000000"/>
                </a:solidFill>
                <a:latin typeface="Calibri" panose="020F0502020204030204" pitchFamily="34" charset="0"/>
              </a:rPr>
              <a:t>lead to an irreversible increased risk of</a:t>
            </a:r>
          </a:p>
          <a:p>
            <a:pPr algn="l"/>
            <a:r>
              <a:rPr lang="en-US" sz="1100" b="0" i="0" u="none" strike="noStrike" baseline="0">
                <a:solidFill>
                  <a:srgbClr val="000000"/>
                </a:solidFill>
                <a:latin typeface="Calibri" panose="020F0502020204030204" pitchFamily="34" charset="0"/>
              </a:rPr>
              <a:t>mortality. </a:t>
            </a:r>
            <a:endParaRPr lang="en-US" sz="1100">
              <a:solidFill>
                <a:srgbClr val="000000"/>
              </a:solidFill>
              <a:latin typeface="Calibri" panose="020F0502020204030204" pitchFamily="34" charset="0"/>
            </a:endParaRPr>
          </a:p>
          <a:p>
            <a:endParaRPr lang="en-US" sz="1100">
              <a:solidFill>
                <a:srgbClr val="000000"/>
              </a:solidFill>
              <a:latin typeface="Calibri" panose="020F0502020204030204" pitchFamily="34" charset="0"/>
              <a:cs typeface="Arial"/>
            </a:endParaRPr>
          </a:p>
        </p:txBody>
      </p:sp>
      <p:sp>
        <p:nvSpPr>
          <p:cNvPr id="4" name="Slide Number Placeholder 3">
            <a:extLst>
              <a:ext uri="{FF2B5EF4-FFF2-40B4-BE49-F238E27FC236}">
                <a16:creationId xmlns:a16="http://schemas.microsoft.com/office/drawing/2014/main" id="{50F94806-5DF6-4DCE-83A9-46D8C03BAC6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834DAD-DF98-44E2-A25C-0E8DEB5DEE3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125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mn-cs"/>
              </a:rPr>
              <a:t>Battelino T, Danne T, Bergenstal RM, Amiel SA, Beck R, Biester T, Bosi E, Buckingham BA, Cefalu WT, Close KL, Cobelli C, Dassau E, DeVries JH, Donaghue KC, Dovc K, Doyle FJ 3rd, Garg S, Grunberger G, Heller S, Heinemann L, Hirsch IB, Hovorka R, Jia W, Kordonouri O, Kovatchev B, Kowalski A, Laffel L, Levine B, Mayorov A, Mathieu C, Murphy HR, Nimri R, Nørgaard K, Parkin CG, Renard E, Rodbard D, Saboo B, Schatz D, Stoner K, Urakami T, Weinzimer SA, Phillip M. Clinical Targets for Continuous Glucose Monitoring Data Interpretation: Recommendations From the International Consensus on Time in Range. Diabetes Care. 2019 Aug;42(8):1593-1603. doi: 10.2337/dci19-0028. Epub 2019 Jun 8. PMID: 31177185; PMCID: PMC6973648.</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2EF1ED-33D8-4194-BAF8-E6BC5B51ED0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1197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276D-C766-3C69-CF85-DD105DB6CB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56AE81-9066-3D2D-B2A9-DC1AC9C22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69C82932-B0D7-198D-479E-BC0B5DEA6A95}"/>
              </a:ext>
            </a:extLst>
          </p:cNvPr>
          <p:cNvSpPr>
            <a:spLocks noGrp="1"/>
          </p:cNvSpPr>
          <p:nvPr>
            <p:ph type="ftr" sz="quarter" idx="11"/>
          </p:nvPr>
        </p:nvSpPr>
        <p:spPr/>
        <p:txBody>
          <a:bodyPr/>
          <a:lstStyle/>
          <a:p>
            <a:endParaRPr lang="en-US"/>
          </a:p>
        </p:txBody>
      </p:sp>
      <p:pic>
        <p:nvPicPr>
          <p:cNvPr id="4" name="Picture 3" descr="A picture containing text, sign&#10;&#10;Description automatically generated">
            <a:extLst>
              <a:ext uri="{FF2B5EF4-FFF2-40B4-BE49-F238E27FC236}">
                <a16:creationId xmlns:a16="http://schemas.microsoft.com/office/drawing/2014/main" id="{F9FDE1B7-440E-5051-E973-D133EAA560DD}"/>
              </a:ext>
            </a:extLst>
          </p:cNvPr>
          <p:cNvPicPr>
            <a:picLocks noChangeAspect="1"/>
          </p:cNvPicPr>
          <p:nvPr userDrawn="1"/>
        </p:nvPicPr>
        <p:blipFill>
          <a:blip r:embed="rId2">
            <a:biLevel thresh="25000"/>
          </a:blip>
          <a:stretch>
            <a:fillRect/>
          </a:stretch>
        </p:blipFill>
        <p:spPr>
          <a:xfrm>
            <a:off x="10916971" y="421569"/>
            <a:ext cx="873658" cy="8736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3081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9641-C374-B20D-DC58-6CC4836F7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048A74-F20F-A172-8878-029F08D70AE7}"/>
              </a:ext>
            </a:extLst>
          </p:cNvPr>
          <p:cNvSpPr>
            <a:spLocks noGrp="1"/>
          </p:cNvSpPr>
          <p:nvPr>
            <p:ph type="pic" idx="1"/>
          </p:nvPr>
        </p:nvSpPr>
        <p:spPr>
          <a:xfrm>
            <a:off x="5183188" y="987425"/>
            <a:ext cx="6172200" cy="46119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B9F5B8-28AC-09D6-BE65-5D6E4B811EDA}"/>
              </a:ext>
            </a:extLst>
          </p:cNvPr>
          <p:cNvSpPr>
            <a:spLocks noGrp="1"/>
          </p:cNvSpPr>
          <p:nvPr>
            <p:ph type="body" sz="half" idx="2"/>
          </p:nvPr>
        </p:nvSpPr>
        <p:spPr>
          <a:xfrm>
            <a:off x="839788" y="2057400"/>
            <a:ext cx="3932237" cy="36069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3DD15A8-3233-AD81-D086-0C6AF7F6EEE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99251181"/>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A327-EA42-2949-A3D8-3CC890AEEB98}"/>
              </a:ext>
            </a:extLst>
          </p:cNvPr>
          <p:cNvSpPr>
            <a:spLocks noGrp="1"/>
          </p:cNvSpPr>
          <p:nvPr>
            <p:ph type="title"/>
          </p:nvPr>
        </p:nvSpPr>
        <p:spPr/>
        <p:txBody>
          <a:bodyPr/>
          <a:lstStyle>
            <a:lvl1pPr>
              <a:defRPr>
                <a:solidFill>
                  <a:srgbClr val="0F6AB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50969C-F363-0146-B8C6-B3E5759DA0A1}"/>
              </a:ext>
            </a:extLst>
          </p:cNvPr>
          <p:cNvSpPr>
            <a:spLocks noGrp="1"/>
          </p:cNvSpPr>
          <p:nvPr>
            <p:ph idx="1"/>
          </p:nvPr>
        </p:nvSpPr>
        <p:spPr>
          <a:xfrm>
            <a:off x="838200" y="1825626"/>
            <a:ext cx="10515600" cy="3712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a:extLst>
              <a:ext uri="{FF2B5EF4-FFF2-40B4-BE49-F238E27FC236}">
                <a16:creationId xmlns:a16="http://schemas.microsoft.com/office/drawing/2014/main" id="{296E8504-3556-C44E-8688-D44424B8B303}"/>
              </a:ext>
            </a:extLst>
          </p:cNvPr>
          <p:cNvSpPr>
            <a:spLocks noGrp="1"/>
          </p:cNvSpPr>
          <p:nvPr>
            <p:ph type="body" sz="quarter" idx="10"/>
          </p:nvPr>
        </p:nvSpPr>
        <p:spPr>
          <a:xfrm>
            <a:off x="838201" y="5537771"/>
            <a:ext cx="10515599" cy="471143"/>
          </a:xfrm>
        </p:spPr>
        <p:txBody>
          <a:bodyPr anchor="b">
            <a:noAutofit/>
          </a:bodyPr>
          <a:lstStyle>
            <a:lvl1pPr marL="0" indent="0">
              <a:buNone/>
              <a:defRPr sz="1000">
                <a:solidFill>
                  <a:schemeClr val="tx1"/>
                </a:solidFill>
              </a:defRPr>
            </a:lvl1pPr>
          </a:lstStyle>
          <a:p>
            <a:pPr lvl="0"/>
            <a:r>
              <a:rPr lang="en-US"/>
              <a:t>Click to edit Master text styles</a:t>
            </a:r>
          </a:p>
        </p:txBody>
      </p:sp>
      <p:sp>
        <p:nvSpPr>
          <p:cNvPr id="4" name="Rectangle 3">
            <a:extLst>
              <a:ext uri="{FF2B5EF4-FFF2-40B4-BE49-F238E27FC236}">
                <a16:creationId xmlns:a16="http://schemas.microsoft.com/office/drawing/2014/main" id="{F77F2AAA-763E-70CA-7331-1F3D4CB1F625}"/>
              </a:ext>
            </a:extLst>
          </p:cNvPr>
          <p:cNvSpPr/>
          <p:nvPr/>
        </p:nvSpPr>
        <p:spPr>
          <a:xfrm>
            <a:off x="0" y="1"/>
            <a:ext cx="256854" cy="6858000"/>
          </a:xfrm>
          <a:prstGeom prst="rect">
            <a:avLst/>
          </a:prstGeom>
          <a:gradFill flip="none" rotWithShape="1">
            <a:gsLst>
              <a:gs pos="50400">
                <a:srgbClr val="0F69BC"/>
              </a:gs>
              <a:gs pos="10000">
                <a:srgbClr val="61CBC8"/>
              </a:gs>
              <a:gs pos="90000">
                <a:srgbClr val="163E6B"/>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ource Sans Pro"/>
              <a:ea typeface="+mn-ea"/>
              <a:cs typeface="+mn-cs"/>
            </a:endParaRPr>
          </a:p>
        </p:txBody>
      </p:sp>
    </p:spTree>
    <p:extLst>
      <p:ext uri="{BB962C8B-B14F-4D97-AF65-F5344CB8AC3E}">
        <p14:creationId xmlns:p14="http://schemas.microsoft.com/office/powerpoint/2010/main" val="2593353779"/>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A327-EA42-2949-A3D8-3CC890AEEB98}"/>
              </a:ext>
            </a:extLst>
          </p:cNvPr>
          <p:cNvSpPr>
            <a:spLocks noGrp="1"/>
          </p:cNvSpPr>
          <p:nvPr>
            <p:ph type="title"/>
          </p:nvPr>
        </p:nvSpPr>
        <p:spPr/>
        <p:txBody>
          <a:bodyPr/>
          <a:lstStyle>
            <a:lvl1pPr>
              <a:defRPr>
                <a:solidFill>
                  <a:srgbClr val="0F6AB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50969C-F363-0146-B8C6-B3E5759DA0A1}"/>
              </a:ext>
            </a:extLst>
          </p:cNvPr>
          <p:cNvSpPr>
            <a:spLocks noGrp="1"/>
          </p:cNvSpPr>
          <p:nvPr>
            <p:ph idx="1"/>
          </p:nvPr>
        </p:nvSpPr>
        <p:spPr>
          <a:xfrm>
            <a:off x="838200" y="1825626"/>
            <a:ext cx="10515600" cy="3712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a:extLst>
              <a:ext uri="{FF2B5EF4-FFF2-40B4-BE49-F238E27FC236}">
                <a16:creationId xmlns:a16="http://schemas.microsoft.com/office/drawing/2014/main" id="{296E8504-3556-C44E-8688-D44424B8B303}"/>
              </a:ext>
            </a:extLst>
          </p:cNvPr>
          <p:cNvSpPr>
            <a:spLocks noGrp="1"/>
          </p:cNvSpPr>
          <p:nvPr>
            <p:ph type="body" sz="quarter" idx="10"/>
          </p:nvPr>
        </p:nvSpPr>
        <p:spPr>
          <a:xfrm>
            <a:off x="838201" y="5537771"/>
            <a:ext cx="10515599" cy="471143"/>
          </a:xfrm>
        </p:spPr>
        <p:txBody>
          <a:bodyPr anchor="b">
            <a:noAutofit/>
          </a:bodyPr>
          <a:lstStyle>
            <a:lvl1pPr marL="0" indent="0">
              <a:buNone/>
              <a:defRPr sz="1000">
                <a:solidFill>
                  <a:schemeClr val="tx1"/>
                </a:solidFill>
              </a:defRPr>
            </a:lvl1pPr>
          </a:lstStyle>
          <a:p>
            <a:pPr lvl="0"/>
            <a:r>
              <a:rPr lang="en-US"/>
              <a:t>Click to edit Master text styles</a:t>
            </a:r>
          </a:p>
        </p:txBody>
      </p:sp>
      <p:sp>
        <p:nvSpPr>
          <p:cNvPr id="4" name="Rectangle 3">
            <a:extLst>
              <a:ext uri="{FF2B5EF4-FFF2-40B4-BE49-F238E27FC236}">
                <a16:creationId xmlns:a16="http://schemas.microsoft.com/office/drawing/2014/main" id="{F77F2AAA-763E-70CA-7331-1F3D4CB1F625}"/>
              </a:ext>
            </a:extLst>
          </p:cNvPr>
          <p:cNvSpPr/>
          <p:nvPr/>
        </p:nvSpPr>
        <p:spPr>
          <a:xfrm>
            <a:off x="0" y="1"/>
            <a:ext cx="256854" cy="6858000"/>
          </a:xfrm>
          <a:prstGeom prst="rect">
            <a:avLst/>
          </a:prstGeom>
          <a:gradFill flip="none" rotWithShape="1">
            <a:gsLst>
              <a:gs pos="50400">
                <a:srgbClr val="0F69BC"/>
              </a:gs>
              <a:gs pos="10000">
                <a:srgbClr val="61CBC8"/>
              </a:gs>
              <a:gs pos="90000">
                <a:srgbClr val="163E6B"/>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ource Sans Pro"/>
              <a:ea typeface="+mn-ea"/>
              <a:cs typeface="+mn-cs"/>
            </a:endParaRPr>
          </a:p>
        </p:txBody>
      </p:sp>
    </p:spTree>
    <p:extLst>
      <p:ext uri="{BB962C8B-B14F-4D97-AF65-F5344CB8AC3E}">
        <p14:creationId xmlns:p14="http://schemas.microsoft.com/office/powerpoint/2010/main" val="619730091"/>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A327-EA42-2949-A3D8-3CC890AEEB98}"/>
              </a:ext>
            </a:extLst>
          </p:cNvPr>
          <p:cNvSpPr>
            <a:spLocks noGrp="1"/>
          </p:cNvSpPr>
          <p:nvPr>
            <p:ph type="title"/>
          </p:nvPr>
        </p:nvSpPr>
        <p:spPr/>
        <p:txBody>
          <a:bodyPr/>
          <a:lstStyle>
            <a:lvl1pPr>
              <a:defRPr>
                <a:solidFill>
                  <a:srgbClr val="0F6AB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50969C-F363-0146-B8C6-B3E5759DA0A1}"/>
              </a:ext>
            </a:extLst>
          </p:cNvPr>
          <p:cNvSpPr>
            <a:spLocks noGrp="1"/>
          </p:cNvSpPr>
          <p:nvPr>
            <p:ph idx="1"/>
          </p:nvPr>
        </p:nvSpPr>
        <p:spPr>
          <a:xfrm>
            <a:off x="838200" y="1825626"/>
            <a:ext cx="10515600" cy="3712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a:extLst>
              <a:ext uri="{FF2B5EF4-FFF2-40B4-BE49-F238E27FC236}">
                <a16:creationId xmlns:a16="http://schemas.microsoft.com/office/drawing/2014/main" id="{296E8504-3556-C44E-8688-D44424B8B303}"/>
              </a:ext>
            </a:extLst>
          </p:cNvPr>
          <p:cNvSpPr>
            <a:spLocks noGrp="1"/>
          </p:cNvSpPr>
          <p:nvPr>
            <p:ph type="body" sz="quarter" idx="10"/>
          </p:nvPr>
        </p:nvSpPr>
        <p:spPr>
          <a:xfrm>
            <a:off x="838201" y="5537771"/>
            <a:ext cx="10515599" cy="471143"/>
          </a:xfrm>
        </p:spPr>
        <p:txBody>
          <a:bodyPr anchor="b">
            <a:noAutofit/>
          </a:bodyPr>
          <a:lstStyle>
            <a:lvl1pPr marL="0" indent="0">
              <a:buNone/>
              <a:defRPr sz="1000">
                <a:solidFill>
                  <a:schemeClr val="tx1"/>
                </a:solidFill>
              </a:defRPr>
            </a:lvl1pPr>
          </a:lstStyle>
          <a:p>
            <a:pPr lvl="0"/>
            <a:r>
              <a:rPr lang="en-US"/>
              <a:t>Click to edit Master text styles</a:t>
            </a:r>
          </a:p>
        </p:txBody>
      </p:sp>
      <p:sp>
        <p:nvSpPr>
          <p:cNvPr id="4" name="Rectangle 3">
            <a:extLst>
              <a:ext uri="{FF2B5EF4-FFF2-40B4-BE49-F238E27FC236}">
                <a16:creationId xmlns:a16="http://schemas.microsoft.com/office/drawing/2014/main" id="{F77F2AAA-763E-70CA-7331-1F3D4CB1F625}"/>
              </a:ext>
            </a:extLst>
          </p:cNvPr>
          <p:cNvSpPr/>
          <p:nvPr/>
        </p:nvSpPr>
        <p:spPr>
          <a:xfrm>
            <a:off x="0" y="1"/>
            <a:ext cx="256854" cy="6858000"/>
          </a:xfrm>
          <a:prstGeom prst="rect">
            <a:avLst/>
          </a:prstGeom>
          <a:gradFill flip="none" rotWithShape="1">
            <a:gsLst>
              <a:gs pos="50400">
                <a:srgbClr val="0F69BC"/>
              </a:gs>
              <a:gs pos="10000">
                <a:srgbClr val="61CBC8"/>
              </a:gs>
              <a:gs pos="90000">
                <a:srgbClr val="163E6B"/>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ource Sans Pro"/>
              <a:ea typeface="+mn-ea"/>
              <a:cs typeface="+mn-cs"/>
            </a:endParaRPr>
          </a:p>
        </p:txBody>
      </p:sp>
    </p:spTree>
    <p:extLst>
      <p:ext uri="{BB962C8B-B14F-4D97-AF65-F5344CB8AC3E}">
        <p14:creationId xmlns:p14="http://schemas.microsoft.com/office/powerpoint/2010/main" val="3609602199"/>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A327-EA42-2949-A3D8-3CC890AEEB98}"/>
              </a:ext>
            </a:extLst>
          </p:cNvPr>
          <p:cNvSpPr>
            <a:spLocks noGrp="1"/>
          </p:cNvSpPr>
          <p:nvPr>
            <p:ph type="title"/>
          </p:nvPr>
        </p:nvSpPr>
        <p:spPr/>
        <p:txBody>
          <a:bodyPr/>
          <a:lstStyle>
            <a:lvl1pPr>
              <a:defRPr>
                <a:solidFill>
                  <a:srgbClr val="0F6AB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50969C-F363-0146-B8C6-B3E5759DA0A1}"/>
              </a:ext>
            </a:extLst>
          </p:cNvPr>
          <p:cNvSpPr>
            <a:spLocks noGrp="1"/>
          </p:cNvSpPr>
          <p:nvPr>
            <p:ph idx="1"/>
          </p:nvPr>
        </p:nvSpPr>
        <p:spPr>
          <a:xfrm>
            <a:off x="838200" y="1825626"/>
            <a:ext cx="10515600" cy="3712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a:extLst>
              <a:ext uri="{FF2B5EF4-FFF2-40B4-BE49-F238E27FC236}">
                <a16:creationId xmlns:a16="http://schemas.microsoft.com/office/drawing/2014/main" id="{296E8504-3556-C44E-8688-D44424B8B303}"/>
              </a:ext>
            </a:extLst>
          </p:cNvPr>
          <p:cNvSpPr>
            <a:spLocks noGrp="1"/>
          </p:cNvSpPr>
          <p:nvPr>
            <p:ph type="body" sz="quarter" idx="10"/>
          </p:nvPr>
        </p:nvSpPr>
        <p:spPr>
          <a:xfrm>
            <a:off x="838201" y="5537771"/>
            <a:ext cx="10515599" cy="471143"/>
          </a:xfrm>
        </p:spPr>
        <p:txBody>
          <a:bodyPr anchor="b">
            <a:noAutofit/>
          </a:bodyPr>
          <a:lstStyle>
            <a:lvl1pPr marL="0" indent="0">
              <a:buNone/>
              <a:defRPr sz="1000">
                <a:solidFill>
                  <a:schemeClr val="tx1"/>
                </a:solidFill>
              </a:defRPr>
            </a:lvl1pPr>
          </a:lstStyle>
          <a:p>
            <a:pPr lvl="0"/>
            <a:r>
              <a:rPr lang="en-US"/>
              <a:t>Click to edit Master text styles</a:t>
            </a:r>
          </a:p>
        </p:txBody>
      </p:sp>
      <p:sp>
        <p:nvSpPr>
          <p:cNvPr id="4" name="Rectangle 3">
            <a:extLst>
              <a:ext uri="{FF2B5EF4-FFF2-40B4-BE49-F238E27FC236}">
                <a16:creationId xmlns:a16="http://schemas.microsoft.com/office/drawing/2014/main" id="{F77F2AAA-763E-70CA-7331-1F3D4CB1F625}"/>
              </a:ext>
            </a:extLst>
          </p:cNvPr>
          <p:cNvSpPr/>
          <p:nvPr/>
        </p:nvSpPr>
        <p:spPr>
          <a:xfrm>
            <a:off x="0" y="1"/>
            <a:ext cx="256854" cy="6858000"/>
          </a:xfrm>
          <a:prstGeom prst="rect">
            <a:avLst/>
          </a:prstGeom>
          <a:gradFill flip="none" rotWithShape="1">
            <a:gsLst>
              <a:gs pos="50400">
                <a:srgbClr val="0F69BC"/>
              </a:gs>
              <a:gs pos="10000">
                <a:srgbClr val="61CBC8"/>
              </a:gs>
              <a:gs pos="90000">
                <a:srgbClr val="163E6B"/>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ource Sans Pro"/>
              <a:ea typeface="+mn-ea"/>
              <a:cs typeface="+mn-cs"/>
            </a:endParaRPr>
          </a:p>
        </p:txBody>
      </p:sp>
    </p:spTree>
    <p:extLst>
      <p:ext uri="{BB962C8B-B14F-4D97-AF65-F5344CB8AC3E}">
        <p14:creationId xmlns:p14="http://schemas.microsoft.com/office/powerpoint/2010/main" val="203963449"/>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A327-EA42-2949-A3D8-3CC890AEEB98}"/>
              </a:ext>
            </a:extLst>
          </p:cNvPr>
          <p:cNvSpPr>
            <a:spLocks noGrp="1"/>
          </p:cNvSpPr>
          <p:nvPr>
            <p:ph type="title"/>
          </p:nvPr>
        </p:nvSpPr>
        <p:spPr/>
        <p:txBody>
          <a:bodyPr/>
          <a:lstStyle>
            <a:lvl1pPr>
              <a:defRPr>
                <a:solidFill>
                  <a:srgbClr val="0F6AB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50969C-F363-0146-B8C6-B3E5759DA0A1}"/>
              </a:ext>
            </a:extLst>
          </p:cNvPr>
          <p:cNvSpPr>
            <a:spLocks noGrp="1"/>
          </p:cNvSpPr>
          <p:nvPr>
            <p:ph idx="1"/>
          </p:nvPr>
        </p:nvSpPr>
        <p:spPr>
          <a:xfrm>
            <a:off x="838200" y="1825626"/>
            <a:ext cx="10515600" cy="3712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a:extLst>
              <a:ext uri="{FF2B5EF4-FFF2-40B4-BE49-F238E27FC236}">
                <a16:creationId xmlns:a16="http://schemas.microsoft.com/office/drawing/2014/main" id="{296E8504-3556-C44E-8688-D44424B8B303}"/>
              </a:ext>
            </a:extLst>
          </p:cNvPr>
          <p:cNvSpPr>
            <a:spLocks noGrp="1"/>
          </p:cNvSpPr>
          <p:nvPr>
            <p:ph type="body" sz="quarter" idx="10"/>
          </p:nvPr>
        </p:nvSpPr>
        <p:spPr>
          <a:xfrm>
            <a:off x="838201" y="5537771"/>
            <a:ext cx="10515599" cy="471143"/>
          </a:xfrm>
        </p:spPr>
        <p:txBody>
          <a:bodyPr anchor="b">
            <a:noAutofit/>
          </a:bodyPr>
          <a:lstStyle>
            <a:lvl1pPr marL="0" indent="0">
              <a:buNone/>
              <a:defRPr sz="1000">
                <a:solidFill>
                  <a:schemeClr val="tx1"/>
                </a:solidFill>
              </a:defRPr>
            </a:lvl1pPr>
          </a:lstStyle>
          <a:p>
            <a:pPr lvl="0"/>
            <a:r>
              <a:rPr lang="en-US"/>
              <a:t>Click to edit Master text styles</a:t>
            </a:r>
          </a:p>
        </p:txBody>
      </p:sp>
      <p:sp>
        <p:nvSpPr>
          <p:cNvPr id="4" name="Rectangle 3">
            <a:extLst>
              <a:ext uri="{FF2B5EF4-FFF2-40B4-BE49-F238E27FC236}">
                <a16:creationId xmlns:a16="http://schemas.microsoft.com/office/drawing/2014/main" id="{F77F2AAA-763E-70CA-7331-1F3D4CB1F625}"/>
              </a:ext>
            </a:extLst>
          </p:cNvPr>
          <p:cNvSpPr/>
          <p:nvPr/>
        </p:nvSpPr>
        <p:spPr>
          <a:xfrm>
            <a:off x="0" y="1"/>
            <a:ext cx="256854" cy="6858000"/>
          </a:xfrm>
          <a:prstGeom prst="rect">
            <a:avLst/>
          </a:prstGeom>
          <a:gradFill flip="none" rotWithShape="1">
            <a:gsLst>
              <a:gs pos="50400">
                <a:srgbClr val="0F69BC"/>
              </a:gs>
              <a:gs pos="10000">
                <a:srgbClr val="61CBC8"/>
              </a:gs>
              <a:gs pos="90000">
                <a:srgbClr val="163E6B"/>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ource Sans Pro"/>
              <a:ea typeface="+mn-ea"/>
              <a:cs typeface="+mn-cs"/>
            </a:endParaRPr>
          </a:p>
        </p:txBody>
      </p:sp>
    </p:spTree>
    <p:extLst>
      <p:ext uri="{BB962C8B-B14F-4D97-AF65-F5344CB8AC3E}">
        <p14:creationId xmlns:p14="http://schemas.microsoft.com/office/powerpoint/2010/main" val="1714235495"/>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D1925B8-F1EC-B253-CAFA-8558093EFC7F}"/>
              </a:ext>
            </a:extLst>
          </p:cNvPr>
          <p:cNvCxnSpPr>
            <a:cxnSpLocks/>
          </p:cNvCxnSpPr>
          <p:nvPr userDrawn="1"/>
        </p:nvCxnSpPr>
        <p:spPr>
          <a:xfrm>
            <a:off x="0" y="6264876"/>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8B3A3BF-000D-FFD5-FBF1-6203BAFB9698}"/>
              </a:ext>
            </a:extLst>
          </p:cNvPr>
          <p:cNvSpPr/>
          <p:nvPr userDrawn="1"/>
        </p:nvSpPr>
        <p:spPr>
          <a:xfrm>
            <a:off x="0" y="0"/>
            <a:ext cx="778771" cy="68591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EE186A-2DA3-75BB-8800-4BCA88BA19F4}"/>
              </a:ext>
            </a:extLst>
          </p:cNvPr>
          <p:cNvSpPr>
            <a:spLocks noGrp="1"/>
          </p:cNvSpPr>
          <p:nvPr>
            <p:ph type="title"/>
          </p:nvPr>
        </p:nvSpPr>
        <p:spPr>
          <a:xfrm>
            <a:off x="914400" y="365125"/>
            <a:ext cx="10515600" cy="1325563"/>
          </a:xfrm>
        </p:spPr>
        <p:txBody>
          <a:bodyPr>
            <a:normAutofit/>
          </a:bodyPr>
          <a:lstStyle>
            <a:lvl1pPr>
              <a:defRPr sz="5400" b="0" i="0">
                <a:solidFill>
                  <a:schemeClr val="tx2"/>
                </a:solidFill>
                <a:effectLst/>
                <a:latin typeface="Source Sans Pro SemiBold" panose="020B0503030403020204" pitchFamily="34" charset="0"/>
                <a:ea typeface="Source Sans Pro SemiBold" panose="020B05030304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39E40DC-2671-F4F7-BC6C-8C155D934BF5}"/>
              </a:ext>
            </a:extLst>
          </p:cNvPr>
          <p:cNvSpPr>
            <a:spLocks noGrp="1"/>
          </p:cNvSpPr>
          <p:nvPr>
            <p:ph idx="1"/>
          </p:nvPr>
        </p:nvSpPr>
        <p:spPr>
          <a:xfrm>
            <a:off x="914400" y="1645920"/>
            <a:ext cx="10515600" cy="4351338"/>
          </a:xfrm>
        </p:spPr>
        <p:txBody>
          <a:bodyPr/>
          <a:lstStyle>
            <a:lvl1pPr>
              <a:defRPr>
                <a:solidFill>
                  <a:schemeClr val="tx1"/>
                </a:solidFill>
                <a:effectLst/>
              </a:defRPr>
            </a:lvl1pPr>
            <a:lvl2pPr>
              <a:defRPr>
                <a:solidFill>
                  <a:schemeClr val="tx1"/>
                </a:solidFill>
                <a:effectLst/>
              </a:defRPr>
            </a:lvl2pPr>
            <a:lvl3pPr>
              <a:defRPr>
                <a:solidFill>
                  <a:schemeClr val="tx1"/>
                </a:solidFill>
                <a:effectLst/>
              </a:defRPr>
            </a:lvl3pPr>
            <a:lvl4pPr>
              <a:defRPr>
                <a:solidFill>
                  <a:schemeClr val="tx1"/>
                </a:solidFill>
                <a:effectLst/>
              </a:defRPr>
            </a:lvl4pPr>
            <a:lvl5pPr>
              <a:defRPr>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0675631C-43B4-462F-3F03-B809358A4BB6}"/>
              </a:ext>
            </a:extLst>
          </p:cNvPr>
          <p:cNvSpPr/>
          <p:nvPr userDrawn="1"/>
        </p:nvSpPr>
        <p:spPr>
          <a:xfrm>
            <a:off x="0" y="1"/>
            <a:ext cx="777932" cy="6858000"/>
          </a:xfrm>
          <a:prstGeom prst="rect">
            <a:avLst/>
          </a:prstGeom>
          <a:gradFill flip="none" rotWithShape="1">
            <a:gsLst>
              <a:gs pos="50400">
                <a:schemeClr val="tx2"/>
              </a:gs>
              <a:gs pos="10000">
                <a:schemeClr val="accent1"/>
              </a:gs>
              <a:gs pos="90000">
                <a:schemeClr val="tx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F1474129-9915-EDD1-CA18-EF31A75D0AA8}"/>
              </a:ext>
            </a:extLst>
          </p:cNvPr>
          <p:cNvSpPr>
            <a:spLocks noGrp="1"/>
          </p:cNvSpPr>
          <p:nvPr>
            <p:ph type="dt" sz="half" idx="2"/>
          </p:nvPr>
        </p:nvSpPr>
        <p:spPr>
          <a:xfrm>
            <a:off x="914400" y="6383135"/>
            <a:ext cx="6007444" cy="365125"/>
          </a:xfrm>
          <a:prstGeom prst="rect">
            <a:avLst/>
          </a:prstGeom>
        </p:spPr>
        <p:txBody>
          <a:bodyPr/>
          <a:lstStyle>
            <a:lvl1pPr>
              <a:defRPr>
                <a:solidFill>
                  <a:schemeClr val="tx1"/>
                </a:solidFill>
                <a:effectLst/>
                <a:latin typeface="Source Sans Pro" panose="020B0503030403020204" pitchFamily="34" charset="0"/>
              </a:defRPr>
            </a:lvl1pPr>
          </a:lstStyle>
          <a:p>
            <a:r>
              <a:rPr lang="en-US" dirty="0"/>
              <a:t>CORNERSTONE MEDICAL EDUCATION</a:t>
            </a:r>
          </a:p>
        </p:txBody>
      </p:sp>
      <p:pic>
        <p:nvPicPr>
          <p:cNvPr id="13" name="Picture 12" descr="A picture containing text, sign&#10;&#10;Description automatically generated">
            <a:extLst>
              <a:ext uri="{FF2B5EF4-FFF2-40B4-BE49-F238E27FC236}">
                <a16:creationId xmlns:a16="http://schemas.microsoft.com/office/drawing/2014/main" id="{22C9C5E6-1E38-7915-CE31-C29FFBA85B07}"/>
              </a:ext>
            </a:extLst>
          </p:cNvPr>
          <p:cNvPicPr>
            <a:picLocks noChangeAspect="1"/>
          </p:cNvPicPr>
          <p:nvPr userDrawn="1"/>
        </p:nvPicPr>
        <p:blipFill>
          <a:blip r:embed="rId2"/>
          <a:stretch>
            <a:fillRect/>
          </a:stretch>
        </p:blipFill>
        <p:spPr>
          <a:xfrm>
            <a:off x="10916971" y="421569"/>
            <a:ext cx="873658" cy="873658"/>
          </a:xfrm>
          <a:prstGeom prst="rect">
            <a:avLst/>
          </a:prstGeom>
        </p:spPr>
      </p:pic>
    </p:spTree>
    <p:extLst>
      <p:ext uri="{BB962C8B-B14F-4D97-AF65-F5344CB8AC3E}">
        <p14:creationId xmlns:p14="http://schemas.microsoft.com/office/powerpoint/2010/main" val="362562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B146-5D62-EF74-8750-CC5CFA69FB04}"/>
              </a:ext>
            </a:extLst>
          </p:cNvPr>
          <p:cNvSpPr>
            <a:spLocks noGrp="1"/>
          </p:cNvSpPr>
          <p:nvPr>
            <p:ph type="title"/>
          </p:nvPr>
        </p:nvSpPr>
        <p:spPr>
          <a:xfrm>
            <a:off x="612742" y="1"/>
            <a:ext cx="10966516" cy="1414020"/>
          </a:xfrm>
        </p:spPr>
        <p:txBody>
          <a:bodyPr>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B82901BF-B425-1E29-4FC2-BE098D2EDDE0}"/>
              </a:ext>
            </a:extLst>
          </p:cNvPr>
          <p:cNvSpPr>
            <a:spLocks noGrp="1"/>
          </p:cNvSpPr>
          <p:nvPr>
            <p:ph idx="1"/>
          </p:nvPr>
        </p:nvSpPr>
        <p:spPr>
          <a:xfrm>
            <a:off x="612741" y="1216059"/>
            <a:ext cx="10966515" cy="439726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9E760101-50E3-E438-8A5A-1998AA68AA94}"/>
              </a:ext>
            </a:extLst>
          </p:cNvPr>
          <p:cNvSpPr>
            <a:spLocks noGrp="1"/>
          </p:cNvSpPr>
          <p:nvPr>
            <p:ph type="ftr" sz="quarter" idx="3"/>
          </p:nvPr>
        </p:nvSpPr>
        <p:spPr>
          <a:xfrm>
            <a:off x="612742" y="5700234"/>
            <a:ext cx="10058400" cy="365125"/>
          </a:xfrm>
          <a:prstGeom prst="rect">
            <a:avLst/>
          </a:prstGeom>
        </p:spPr>
        <p:txBody>
          <a:bodyPr vert="horz" lIns="91440" tIns="45720" rIns="91440" bIns="45720" rtlCol="0" anchor="b"/>
          <a:lstStyle>
            <a:lvl1pPr algn="l">
              <a:defRPr sz="1200">
                <a:solidFill>
                  <a:schemeClr val="tx1"/>
                </a:solidFill>
                <a:latin typeface="Arial" panose="020B0604020202020204" pitchFamily="34" charset="0"/>
                <a:cs typeface="Arial" panose="020B0604020202020204" pitchFamily="34" charset="0"/>
              </a:defRPr>
            </a:lvl1pPr>
          </a:lstStyle>
          <a:p>
            <a:endParaRPr lang="en-US" dirty="0"/>
          </a:p>
        </p:txBody>
      </p:sp>
      <p:sp>
        <p:nvSpPr>
          <p:cNvPr id="3" name="Guides" hidden="1">
            <a:extLst>
              <a:ext uri="{FF2B5EF4-FFF2-40B4-BE49-F238E27FC236}">
                <a16:creationId xmlns:a16="http://schemas.microsoft.com/office/drawing/2014/main" id="{8EFD8FAE-D48F-3F76-31E1-8D84CED65DEA}"/>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28836119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Pic in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B146-5D62-EF74-8750-CC5CFA69FB04}"/>
              </a:ext>
            </a:extLst>
          </p:cNvPr>
          <p:cNvSpPr>
            <a:spLocks noGrp="1"/>
          </p:cNvSpPr>
          <p:nvPr>
            <p:ph type="title"/>
          </p:nvPr>
        </p:nvSpPr>
        <p:spPr>
          <a:xfrm>
            <a:off x="612742" y="1"/>
            <a:ext cx="8729221" cy="1414020"/>
          </a:xfrm>
        </p:spPr>
        <p:txBody>
          <a:bodyPr>
            <a:noAutofit/>
          </a:bodyPr>
          <a:lstStyle/>
          <a:p>
            <a:r>
              <a:rPr lang="en-US"/>
              <a:t>Click to edit Master title style</a:t>
            </a:r>
            <a:endParaRPr lang="en-US" dirty="0"/>
          </a:p>
        </p:txBody>
      </p:sp>
      <p:sp>
        <p:nvSpPr>
          <p:cNvPr id="4" name="Oval 3">
            <a:extLst>
              <a:ext uri="{FF2B5EF4-FFF2-40B4-BE49-F238E27FC236}">
                <a16:creationId xmlns:a16="http://schemas.microsoft.com/office/drawing/2014/main" id="{10490115-2C85-8502-496C-0D56524EA9D3}"/>
              </a:ext>
            </a:extLst>
          </p:cNvPr>
          <p:cNvSpPr/>
          <p:nvPr/>
        </p:nvSpPr>
        <p:spPr>
          <a:xfrm>
            <a:off x="9549353" y="292231"/>
            <a:ext cx="2337847" cy="2337847"/>
          </a:xfrm>
          <a:prstGeom prst="ellipse">
            <a:avLst/>
          </a:prstGeom>
          <a:solidFill>
            <a:schemeClr val="accent6"/>
          </a:solidFill>
          <a:ln w="130175">
            <a:solidFill>
              <a:srgbClr val="0AA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7CDE3D2B-237F-4A35-8157-3C2ECF82C5AE}"/>
              </a:ext>
            </a:extLst>
          </p:cNvPr>
          <p:cNvSpPr>
            <a:spLocks noGrp="1"/>
          </p:cNvSpPr>
          <p:nvPr>
            <p:ph idx="1"/>
          </p:nvPr>
        </p:nvSpPr>
        <p:spPr>
          <a:xfrm>
            <a:off x="612741" y="1216059"/>
            <a:ext cx="10966515" cy="439726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72D46829-E7A2-B610-98D9-15F7D272B4D5}"/>
              </a:ext>
            </a:extLst>
          </p:cNvPr>
          <p:cNvSpPr>
            <a:spLocks noGrp="1"/>
          </p:cNvSpPr>
          <p:nvPr>
            <p:ph type="ftr" sz="quarter" idx="3"/>
          </p:nvPr>
        </p:nvSpPr>
        <p:spPr>
          <a:xfrm>
            <a:off x="612742" y="5700234"/>
            <a:ext cx="10058400" cy="365125"/>
          </a:xfrm>
          <a:prstGeom prst="rect">
            <a:avLst/>
          </a:prstGeom>
        </p:spPr>
        <p:txBody>
          <a:bodyPr vert="horz" lIns="91440" tIns="45720" rIns="91440" bIns="45720" rtlCol="0" anchor="b"/>
          <a:lstStyle>
            <a:lvl1pPr algn="l">
              <a:defRPr sz="1200">
                <a:solidFill>
                  <a:schemeClr val="tx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6563323"/>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D7E5-E06E-24A3-AD4A-596474746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79A3FE-1788-6453-9CED-9CBEB57CD922}"/>
              </a:ext>
            </a:extLst>
          </p:cNvPr>
          <p:cNvSpPr>
            <a:spLocks noGrp="1"/>
          </p:cNvSpPr>
          <p:nvPr>
            <p:ph type="body" idx="1"/>
          </p:nvPr>
        </p:nvSpPr>
        <p:spPr>
          <a:xfrm>
            <a:off x="831850" y="4589463"/>
            <a:ext cx="10515600" cy="111077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BAB20C00-868A-2694-53B9-FB0AB24C5055}"/>
              </a:ext>
            </a:extLst>
          </p:cNvPr>
          <p:cNvSpPr>
            <a:spLocks noGrp="1"/>
          </p:cNvSpPr>
          <p:nvPr>
            <p:ph type="ftr" sz="quarter" idx="11"/>
          </p:nvPr>
        </p:nvSpPr>
        <p:spPr>
          <a:xfrm>
            <a:off x="831850" y="5700234"/>
            <a:ext cx="9839292" cy="365125"/>
          </a:xfrm>
        </p:spPr>
        <p:txBody>
          <a:bodyPr/>
          <a:lstStyle/>
          <a:p>
            <a:endParaRPr lang="en-US"/>
          </a:p>
        </p:txBody>
      </p:sp>
      <p:cxnSp>
        <p:nvCxnSpPr>
          <p:cNvPr id="4" name="Straight Connector 3">
            <a:extLst>
              <a:ext uri="{FF2B5EF4-FFF2-40B4-BE49-F238E27FC236}">
                <a16:creationId xmlns:a16="http://schemas.microsoft.com/office/drawing/2014/main" id="{7B88D424-6F55-0124-46EF-C0228F5981AC}"/>
              </a:ext>
            </a:extLst>
          </p:cNvPr>
          <p:cNvCxnSpPr>
            <a:cxnSpLocks/>
          </p:cNvCxnSpPr>
          <p:nvPr userDrawn="1"/>
        </p:nvCxnSpPr>
        <p:spPr>
          <a:xfrm>
            <a:off x="0" y="6264876"/>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sign&#10;&#10;Description automatically generated">
            <a:extLst>
              <a:ext uri="{FF2B5EF4-FFF2-40B4-BE49-F238E27FC236}">
                <a16:creationId xmlns:a16="http://schemas.microsoft.com/office/drawing/2014/main" id="{C277431A-9E99-56EC-83A0-A723CDADF755}"/>
              </a:ext>
            </a:extLst>
          </p:cNvPr>
          <p:cNvPicPr>
            <a:picLocks noChangeAspect="1"/>
          </p:cNvPicPr>
          <p:nvPr userDrawn="1"/>
        </p:nvPicPr>
        <p:blipFill>
          <a:blip r:embed="rId2">
            <a:biLevel thresh="25000"/>
          </a:blip>
          <a:stretch>
            <a:fillRect/>
          </a:stretch>
        </p:blipFill>
        <p:spPr>
          <a:xfrm>
            <a:off x="10916971" y="421569"/>
            <a:ext cx="873658" cy="8736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065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F849-4D83-8396-326C-4E2CB219C145}"/>
              </a:ext>
            </a:extLst>
          </p:cNvPr>
          <p:cNvSpPr>
            <a:spLocks noGrp="1"/>
          </p:cNvSpPr>
          <p:nvPr>
            <p:ph type="title"/>
          </p:nvPr>
        </p:nvSpPr>
        <p:spPr>
          <a:xfrm>
            <a:off x="612742" y="1"/>
            <a:ext cx="10966516" cy="1414020"/>
          </a:xfrm>
        </p:spPr>
        <p:txBody>
          <a:bodyPr>
            <a:noAutofit/>
          </a:bodyPr>
          <a:lstStyle/>
          <a:p>
            <a:r>
              <a:rPr lang="en-US"/>
              <a:t>Click to edit Master title style</a:t>
            </a:r>
            <a:endParaRPr lang="en-US" dirty="0"/>
          </a:p>
        </p:txBody>
      </p:sp>
      <p:sp>
        <p:nvSpPr>
          <p:cNvPr id="7" name="Footer Placeholder 4">
            <a:extLst>
              <a:ext uri="{FF2B5EF4-FFF2-40B4-BE49-F238E27FC236}">
                <a16:creationId xmlns:a16="http://schemas.microsoft.com/office/drawing/2014/main" id="{BBD0A15C-33B9-0B76-9A47-7963F6FA86E6}"/>
              </a:ext>
            </a:extLst>
          </p:cNvPr>
          <p:cNvSpPr>
            <a:spLocks noGrp="1"/>
          </p:cNvSpPr>
          <p:nvPr>
            <p:ph type="ftr" sz="quarter" idx="3"/>
          </p:nvPr>
        </p:nvSpPr>
        <p:spPr>
          <a:xfrm>
            <a:off x="612742" y="5700234"/>
            <a:ext cx="10058400" cy="365125"/>
          </a:xfrm>
          <a:prstGeom prst="rect">
            <a:avLst/>
          </a:prstGeom>
        </p:spPr>
        <p:txBody>
          <a:bodyPr vert="horz" lIns="91440" tIns="45720" rIns="91440" bIns="45720" rtlCol="0" anchor="b"/>
          <a:lstStyle>
            <a:lvl1pPr algn="l">
              <a:defRPr sz="1200">
                <a:solidFill>
                  <a:schemeClr val="tx1"/>
                </a:solidFill>
                <a:latin typeface="Arial" panose="020B0604020202020204" pitchFamily="34" charset="0"/>
                <a:cs typeface="Arial" panose="020B0604020202020204" pitchFamily="34" charset="0"/>
              </a:defRPr>
            </a:lvl1pPr>
          </a:lstStyle>
          <a:p>
            <a:endParaRPr lang="en-US" dirty="0"/>
          </a:p>
        </p:txBody>
      </p:sp>
      <p:sp>
        <p:nvSpPr>
          <p:cNvPr id="8" name="Content Placeholder 2">
            <a:extLst>
              <a:ext uri="{FF2B5EF4-FFF2-40B4-BE49-F238E27FC236}">
                <a16:creationId xmlns:a16="http://schemas.microsoft.com/office/drawing/2014/main" id="{95F354B8-2967-05AA-101B-05824C325775}"/>
              </a:ext>
            </a:extLst>
          </p:cNvPr>
          <p:cNvSpPr>
            <a:spLocks noGrp="1"/>
          </p:cNvSpPr>
          <p:nvPr>
            <p:ph sz="half" idx="1"/>
          </p:nvPr>
        </p:nvSpPr>
        <p:spPr>
          <a:xfrm>
            <a:off x="612742" y="1216059"/>
            <a:ext cx="5439266" cy="439726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223B1D37-1A73-08D2-0A7B-27311B749B4E}"/>
              </a:ext>
            </a:extLst>
          </p:cNvPr>
          <p:cNvSpPr>
            <a:spLocks noGrp="1"/>
          </p:cNvSpPr>
          <p:nvPr>
            <p:ph sz="half" idx="2"/>
          </p:nvPr>
        </p:nvSpPr>
        <p:spPr>
          <a:xfrm>
            <a:off x="6139994" y="1216059"/>
            <a:ext cx="5439266" cy="439726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8473536"/>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818D-45DB-AF3F-F77F-CBE3E8F89E89}"/>
              </a:ext>
            </a:extLst>
          </p:cNvPr>
          <p:cNvSpPr>
            <a:spLocks noGrp="1"/>
          </p:cNvSpPr>
          <p:nvPr>
            <p:ph type="title"/>
          </p:nvPr>
        </p:nvSpPr>
        <p:spPr>
          <a:xfrm>
            <a:off x="603315" y="1"/>
            <a:ext cx="10985370" cy="1432873"/>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516721-2BFD-4E46-9551-A52E23F0713F}"/>
              </a:ext>
            </a:extLst>
          </p:cNvPr>
          <p:cNvSpPr>
            <a:spLocks noGrp="1"/>
          </p:cNvSpPr>
          <p:nvPr>
            <p:ph type="body" idx="1"/>
          </p:nvPr>
        </p:nvSpPr>
        <p:spPr>
          <a:xfrm>
            <a:off x="603315" y="1201917"/>
            <a:ext cx="5440752" cy="46191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B756DE3A-AEE7-836E-51EF-438FEECACC85}"/>
              </a:ext>
            </a:extLst>
          </p:cNvPr>
          <p:cNvSpPr>
            <a:spLocks noGrp="1"/>
          </p:cNvSpPr>
          <p:nvPr>
            <p:ph type="body" sz="quarter" idx="3"/>
          </p:nvPr>
        </p:nvSpPr>
        <p:spPr>
          <a:xfrm>
            <a:off x="6121138" y="1201917"/>
            <a:ext cx="5467547" cy="46191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Footer Placeholder 4">
            <a:extLst>
              <a:ext uri="{FF2B5EF4-FFF2-40B4-BE49-F238E27FC236}">
                <a16:creationId xmlns:a16="http://schemas.microsoft.com/office/drawing/2014/main" id="{454ADEEC-E2F1-76B3-04E2-0AFA6929F95B}"/>
              </a:ext>
            </a:extLst>
          </p:cNvPr>
          <p:cNvSpPr>
            <a:spLocks noGrp="1"/>
          </p:cNvSpPr>
          <p:nvPr>
            <p:ph type="ftr" sz="quarter" idx="11"/>
          </p:nvPr>
        </p:nvSpPr>
        <p:spPr>
          <a:xfrm>
            <a:off x="612742" y="5700234"/>
            <a:ext cx="10058400" cy="365125"/>
          </a:xfrm>
          <a:prstGeom prst="rect">
            <a:avLst/>
          </a:prstGeom>
        </p:spPr>
        <p:txBody>
          <a:bodyPr vert="horz" lIns="91440" tIns="45720" rIns="91440" bIns="45720" rtlCol="0" anchor="b"/>
          <a:lstStyle>
            <a:lvl1pPr algn="l">
              <a:defRPr sz="1200">
                <a:solidFill>
                  <a:schemeClr val="tx1"/>
                </a:solidFill>
                <a:latin typeface="Arial" panose="020B0604020202020204" pitchFamily="34" charset="0"/>
                <a:cs typeface="Arial" panose="020B0604020202020204" pitchFamily="34" charset="0"/>
              </a:defRPr>
            </a:lvl1pPr>
          </a:lstStyle>
          <a:p>
            <a:endParaRPr lang="en-US" dirty="0"/>
          </a:p>
        </p:txBody>
      </p:sp>
      <p:sp>
        <p:nvSpPr>
          <p:cNvPr id="12" name="Content Placeholder 3">
            <a:extLst>
              <a:ext uri="{FF2B5EF4-FFF2-40B4-BE49-F238E27FC236}">
                <a16:creationId xmlns:a16="http://schemas.microsoft.com/office/drawing/2014/main" id="{C67AEAD6-899E-6C48-68B4-5207C6AB0F7F}"/>
              </a:ext>
            </a:extLst>
          </p:cNvPr>
          <p:cNvSpPr>
            <a:spLocks noGrp="1"/>
          </p:cNvSpPr>
          <p:nvPr>
            <p:ph sz="half" idx="2"/>
          </p:nvPr>
        </p:nvSpPr>
        <p:spPr>
          <a:xfrm>
            <a:off x="603315" y="1663832"/>
            <a:ext cx="5440752" cy="394948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a:extLst>
              <a:ext uri="{FF2B5EF4-FFF2-40B4-BE49-F238E27FC236}">
                <a16:creationId xmlns:a16="http://schemas.microsoft.com/office/drawing/2014/main" id="{05EF6670-9611-F6F7-07CD-A76AFEC570EA}"/>
              </a:ext>
            </a:extLst>
          </p:cNvPr>
          <p:cNvSpPr>
            <a:spLocks noGrp="1"/>
          </p:cNvSpPr>
          <p:nvPr>
            <p:ph sz="quarter" idx="4"/>
          </p:nvPr>
        </p:nvSpPr>
        <p:spPr>
          <a:xfrm>
            <a:off x="6121138" y="1663832"/>
            <a:ext cx="5467547" cy="394948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850440"/>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10A7-DC9C-70C0-F731-9E1DB6CCB2FC}"/>
              </a:ext>
            </a:extLst>
          </p:cNvPr>
          <p:cNvSpPr>
            <a:spLocks noGrp="1"/>
          </p:cNvSpPr>
          <p:nvPr>
            <p:ph type="title"/>
          </p:nvPr>
        </p:nvSpPr>
        <p:spPr/>
        <p:txBody>
          <a:bodyPr>
            <a:noAutofit/>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267C0011-4B47-A402-3D3F-616259069E7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23374291"/>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C553476-E0F4-1C65-12A6-5DBA1307B1B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31703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CF80-CB19-6D29-DF71-5EAFF0F9D2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2BA5EC-7C05-A12B-77B9-35E914C5E806}"/>
              </a:ext>
            </a:extLst>
          </p:cNvPr>
          <p:cNvSpPr>
            <a:spLocks noGrp="1"/>
          </p:cNvSpPr>
          <p:nvPr>
            <p:ph idx="1"/>
          </p:nvPr>
        </p:nvSpPr>
        <p:spPr>
          <a:xfrm>
            <a:off x="5183188" y="987425"/>
            <a:ext cx="6172200" cy="4632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3FB5DE-FD7D-A0AF-A243-CCC29F623197}"/>
              </a:ext>
            </a:extLst>
          </p:cNvPr>
          <p:cNvSpPr>
            <a:spLocks noGrp="1"/>
          </p:cNvSpPr>
          <p:nvPr>
            <p:ph type="body" sz="half" idx="2"/>
          </p:nvPr>
        </p:nvSpPr>
        <p:spPr>
          <a:xfrm>
            <a:off x="839788" y="2057400"/>
            <a:ext cx="3932237" cy="3623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804E7CF-C7B4-4220-7111-C3DEC2EBE4D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01431408"/>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42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1F8C55-A3EC-158D-3972-B6642018528E}"/>
              </a:ext>
            </a:extLst>
          </p:cNvPr>
          <p:cNvSpPr>
            <a:spLocks noGrp="1"/>
          </p:cNvSpPr>
          <p:nvPr>
            <p:ph type="title"/>
          </p:nvPr>
        </p:nvSpPr>
        <p:spPr>
          <a:xfrm>
            <a:off x="612742" y="1"/>
            <a:ext cx="10966516" cy="141402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0C40C3-9352-5FAF-C11B-C855D10A7018}"/>
              </a:ext>
            </a:extLst>
          </p:cNvPr>
          <p:cNvSpPr>
            <a:spLocks noGrp="1"/>
          </p:cNvSpPr>
          <p:nvPr>
            <p:ph type="body" idx="1"/>
          </p:nvPr>
        </p:nvSpPr>
        <p:spPr>
          <a:xfrm>
            <a:off x="612741" y="1414021"/>
            <a:ext cx="10966515" cy="439726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B9DDFF2-FD33-0A0D-32D8-4573DA1FAD76}"/>
              </a:ext>
            </a:extLst>
          </p:cNvPr>
          <p:cNvSpPr>
            <a:spLocks noGrp="1"/>
          </p:cNvSpPr>
          <p:nvPr>
            <p:ph type="ftr" sz="quarter" idx="3"/>
          </p:nvPr>
        </p:nvSpPr>
        <p:spPr>
          <a:xfrm>
            <a:off x="4680284" y="6005433"/>
            <a:ext cx="5990858" cy="612402"/>
          </a:xfrm>
          <a:prstGeom prst="rect">
            <a:avLst/>
          </a:prstGeom>
        </p:spPr>
        <p:txBody>
          <a:bodyPr vert="horz" lIns="91440" tIns="45720" rIns="91440" bIns="45720" rtlCol="0" anchor="b"/>
          <a:lstStyle>
            <a:lvl1pPr algn="l">
              <a:defRPr sz="1200">
                <a:solidFill>
                  <a:schemeClr val="tx1"/>
                </a:solidFill>
                <a:latin typeface="Arial" panose="020B0604020202020204" pitchFamily="34" charset="0"/>
                <a:cs typeface="Arial" panose="020B0604020202020204" pitchFamily="34" charset="0"/>
              </a:defRPr>
            </a:lvl1pPr>
          </a:lstStyle>
          <a:p>
            <a:endParaRPr lang="en-US" dirty="0"/>
          </a:p>
        </p:txBody>
      </p:sp>
      <p:pic>
        <p:nvPicPr>
          <p:cNvPr id="6" name="Picture 5" descr="A black background with blue text&#10;&#10;AI-generated content may be incorrect.">
            <a:extLst>
              <a:ext uri="{FF2B5EF4-FFF2-40B4-BE49-F238E27FC236}">
                <a16:creationId xmlns:a16="http://schemas.microsoft.com/office/drawing/2014/main" id="{37848013-41FF-0EB8-D336-05FEAF9AA02F}"/>
              </a:ext>
            </a:extLst>
          </p:cNvPr>
          <p:cNvPicPr>
            <a:picLocks noChangeAspect="1"/>
          </p:cNvPicPr>
          <p:nvPr/>
        </p:nvPicPr>
        <p:blipFill>
          <a:blip r:embed="rId19"/>
          <a:stretch>
            <a:fillRect/>
          </a:stretch>
        </p:blipFill>
        <p:spPr>
          <a:xfrm>
            <a:off x="575352" y="6005432"/>
            <a:ext cx="1859622" cy="774843"/>
          </a:xfrm>
          <a:prstGeom prst="rect">
            <a:avLst/>
          </a:prstGeom>
        </p:spPr>
      </p:pic>
      <p:pic>
        <p:nvPicPr>
          <p:cNvPr id="7" name="Picture 6" descr="A blue and gold logo&#10;&#10;AI-generated content may be incorrect.">
            <a:extLst>
              <a:ext uri="{FF2B5EF4-FFF2-40B4-BE49-F238E27FC236}">
                <a16:creationId xmlns:a16="http://schemas.microsoft.com/office/drawing/2014/main" id="{CD5F6BC7-92F5-DBF5-D900-ED436DCA8C7B}"/>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2706155" y="6152273"/>
            <a:ext cx="1859622" cy="487949"/>
          </a:xfrm>
          <a:prstGeom prst="rect">
            <a:avLst/>
          </a:prstGeom>
        </p:spPr>
      </p:pic>
      <p:sp>
        <p:nvSpPr>
          <p:cNvPr id="8" name="Rectangle 7">
            <a:extLst>
              <a:ext uri="{FF2B5EF4-FFF2-40B4-BE49-F238E27FC236}">
                <a16:creationId xmlns:a16="http://schemas.microsoft.com/office/drawing/2014/main" id="{2F2B8F90-838D-D46D-8C45-2BB60CDEFCC9}"/>
              </a:ext>
            </a:extLst>
          </p:cNvPr>
          <p:cNvSpPr/>
          <p:nvPr/>
        </p:nvSpPr>
        <p:spPr>
          <a:xfrm>
            <a:off x="0" y="1"/>
            <a:ext cx="256854" cy="6858000"/>
          </a:xfrm>
          <a:prstGeom prst="rect">
            <a:avLst/>
          </a:prstGeom>
          <a:gradFill flip="none" rotWithShape="1">
            <a:gsLst>
              <a:gs pos="50400">
                <a:srgbClr val="0F69BC"/>
              </a:gs>
              <a:gs pos="10000">
                <a:srgbClr val="61CBC8"/>
              </a:gs>
              <a:gs pos="90000">
                <a:srgbClr val="163E6B"/>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ource Sans Pro"/>
              <a:ea typeface="+mn-ea"/>
              <a:cs typeface="+mn-cs"/>
            </a:endParaRPr>
          </a:p>
        </p:txBody>
      </p:sp>
    </p:spTree>
    <p:extLst>
      <p:ext uri="{BB962C8B-B14F-4D97-AF65-F5344CB8AC3E}">
        <p14:creationId xmlns:p14="http://schemas.microsoft.com/office/powerpoint/2010/main" val="151646139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hf hdr="0" ftr="0"/>
  <p:txStyles>
    <p:titleStyle>
      <a:lvl1pPr algn="l" defTabSz="914400" rtl="0" eaLnBrk="1" latinLnBrk="0" hangingPunct="1">
        <a:lnSpc>
          <a:spcPct val="9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460E5-5ECE-4FEC-A876-6D551D6EEA0A}"/>
            </a:ext>
          </a:extLst>
        </p:cNvPr>
        <p:cNvGrpSpPr/>
        <p:nvPr/>
      </p:nvGrpSpPr>
      <p:grpSpPr>
        <a:xfrm>
          <a:off x="0" y="0"/>
          <a:ext cx="0" cy="0"/>
          <a:chOff x="0" y="0"/>
          <a:chExt cx="0" cy="0"/>
        </a:xfrm>
      </p:grpSpPr>
      <p:sp>
        <p:nvSpPr>
          <p:cNvPr id="35" name="Freeform: Shape 34">
            <a:extLst>
              <a:ext uri="{FF2B5EF4-FFF2-40B4-BE49-F238E27FC236}">
                <a16:creationId xmlns:a16="http://schemas.microsoft.com/office/drawing/2014/main" id="{BB898357-1880-E54B-9B4D-9318066F8522}"/>
              </a:ext>
            </a:extLst>
          </p:cNvPr>
          <p:cNvSpPr/>
          <p:nvPr/>
        </p:nvSpPr>
        <p:spPr>
          <a:xfrm flipH="1">
            <a:off x="11750916" y="4520623"/>
            <a:ext cx="20" cy="20"/>
          </a:xfrm>
          <a:custGeom>
            <a:avLst/>
            <a:gdLst>
              <a:gd name="connsiteX0" fmla="*/ 20 w 20"/>
              <a:gd name="connsiteY0" fmla="*/ 0 h 20"/>
              <a:gd name="connsiteX1" fmla="*/ 0 w 20"/>
              <a:gd name="connsiteY1" fmla="*/ 0 h 20"/>
              <a:gd name="connsiteX2" fmla="*/ 0 w 20"/>
              <a:gd name="connsiteY2" fmla="*/ 20 h 20"/>
              <a:gd name="connsiteX3" fmla="*/ 20 w 20"/>
              <a:gd name="connsiteY3" fmla="*/ 0 h 20"/>
            </a:gdLst>
            <a:ahLst/>
            <a:cxnLst>
              <a:cxn ang="0">
                <a:pos x="connsiteX0" y="connsiteY0"/>
              </a:cxn>
              <a:cxn ang="0">
                <a:pos x="connsiteX1" y="connsiteY1"/>
              </a:cxn>
              <a:cxn ang="0">
                <a:pos x="connsiteX2" y="connsiteY2"/>
              </a:cxn>
              <a:cxn ang="0">
                <a:pos x="connsiteX3" y="connsiteY3"/>
              </a:cxn>
            </a:cxnLst>
            <a:rect l="l" t="t" r="r" b="b"/>
            <a:pathLst>
              <a:path w="20" h="20">
                <a:moveTo>
                  <a:pt x="20" y="0"/>
                </a:moveTo>
                <a:lnTo>
                  <a:pt x="0" y="0"/>
                </a:lnTo>
                <a:lnTo>
                  <a:pt x="0" y="20"/>
                </a:lnTo>
                <a:lnTo>
                  <a:pt x="20" y="0"/>
                </a:lnTo>
                <a:close/>
              </a:path>
            </a:pathLst>
          </a:custGeom>
          <a:gradFill>
            <a:gsLst>
              <a:gs pos="100000">
                <a:schemeClr val="tx1"/>
              </a:gs>
              <a:gs pos="2612">
                <a:schemeClr val="bg2">
                  <a:lumMod val="10000"/>
                </a:schemeClr>
              </a:gs>
            </a:gsLst>
            <a:lin ang="5400000" scaled="0"/>
          </a:gra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63E6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E8D17BC4-2F15-23D5-C2B8-00B9CA6F0AA9}"/>
              </a:ext>
            </a:extLst>
          </p:cNvPr>
          <p:cNvSpPr>
            <a:spLocks noGrp="1"/>
          </p:cNvSpPr>
          <p:nvPr>
            <p:ph type="ctrTitle"/>
          </p:nvPr>
        </p:nvSpPr>
        <p:spPr>
          <a:xfrm>
            <a:off x="1524000" y="1122363"/>
            <a:ext cx="9144000" cy="2387600"/>
          </a:xfrm>
        </p:spPr>
        <p:txBody>
          <a:bodyPr/>
          <a:lstStyle/>
          <a:p>
            <a:r>
              <a:rPr lang="en-US"/>
              <a:t>In the Range: Real Talk on Diabetes Monitoring Best Practices</a:t>
            </a:r>
          </a:p>
        </p:txBody>
      </p:sp>
      <p:sp>
        <p:nvSpPr>
          <p:cNvPr id="4" name="Subtitle 3">
            <a:extLst>
              <a:ext uri="{FF2B5EF4-FFF2-40B4-BE49-F238E27FC236}">
                <a16:creationId xmlns:a16="http://schemas.microsoft.com/office/drawing/2014/main" id="{81A4ABCA-7AD3-5E7C-2B3A-CF4C37BF72EB}"/>
              </a:ext>
            </a:extLst>
          </p:cNvPr>
          <p:cNvSpPr>
            <a:spLocks noGrp="1"/>
          </p:cNvSpPr>
          <p:nvPr>
            <p:ph type="subTitle" idx="1"/>
          </p:nvPr>
        </p:nvSpPr>
        <p:spPr>
          <a:xfrm>
            <a:off x="1524000" y="3602038"/>
            <a:ext cx="9144000" cy="1655762"/>
          </a:xfrm>
        </p:spPr>
        <p:txBody>
          <a:bodyPr/>
          <a:lstStyle/>
          <a:p>
            <a:r>
              <a:rPr lang="en-US" dirty="0"/>
              <a:t>Episode 2: Leveraging CGM to Its Full Potential in People with T2D</a:t>
            </a:r>
            <a:br>
              <a:rPr lang="en-US" dirty="0"/>
            </a:br>
            <a:endParaRPr lang="en-US" sz="1400" dirty="0"/>
          </a:p>
          <a:p>
            <a:pPr lvl="0">
              <a:lnSpc>
                <a:spcPct val="100000"/>
              </a:lnSpc>
              <a:spcBef>
                <a:spcPts val="0"/>
              </a:spcBef>
              <a:buClrTx/>
              <a:defRPr/>
            </a:pPr>
            <a:r>
              <a:rPr lang="en-US" sz="1800" dirty="0">
                <a:solidFill>
                  <a:srgbClr val="163E6B"/>
                </a:solidFill>
              </a:rPr>
              <a:t>Presented by Cornerstone Medical Education and American Academy of CME.</a:t>
            </a:r>
            <a:br>
              <a:rPr lang="en-US" sz="1800" dirty="0">
                <a:solidFill>
                  <a:srgbClr val="163E6B"/>
                </a:solidFill>
              </a:rPr>
            </a:br>
            <a:r>
              <a:rPr lang="en-US" sz="1800" dirty="0">
                <a:solidFill>
                  <a:srgbClr val="163E6B"/>
                </a:solidFill>
              </a:rPr>
              <a:t>Supported by an educational grant from Abbott Diabetes Care.</a:t>
            </a:r>
          </a:p>
          <a:p>
            <a:endParaRPr lang="en-US" sz="1800" dirty="0"/>
          </a:p>
          <a:p>
            <a:endParaRPr lang="en-US" dirty="0"/>
          </a:p>
        </p:txBody>
      </p:sp>
    </p:spTree>
    <p:custDataLst>
      <p:tags r:id="rId1"/>
    </p:custDataLst>
    <p:extLst>
      <p:ext uri="{BB962C8B-B14F-4D97-AF65-F5344CB8AC3E}">
        <p14:creationId xmlns:p14="http://schemas.microsoft.com/office/powerpoint/2010/main" val="2852122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0"/>
            <a:ext cx="8127556" cy="1670826"/>
          </a:xfrm>
        </p:spPr>
        <p:txBody>
          <a:bodyPr>
            <a:noAutofit/>
          </a:bodyPr>
          <a:lstStyle/>
          <a:p>
            <a:r>
              <a:rPr lang="en-US" dirty="0"/>
              <a:t>A1C Values DO NOT EQUAL Time in Range (TIR)</a:t>
            </a:r>
          </a:p>
        </p:txBody>
      </p:sp>
      <p:grpSp>
        <p:nvGrpSpPr>
          <p:cNvPr id="4" name="Group 3">
            <a:extLst>
              <a:ext uri="{FF2B5EF4-FFF2-40B4-BE49-F238E27FC236}">
                <a16:creationId xmlns:a16="http://schemas.microsoft.com/office/drawing/2014/main" id="{FE59DB14-9E0D-4E44-8B9A-246404B8F798}"/>
              </a:ext>
            </a:extLst>
          </p:cNvPr>
          <p:cNvGrpSpPr/>
          <p:nvPr/>
        </p:nvGrpSpPr>
        <p:grpSpPr>
          <a:xfrm>
            <a:off x="7665567" y="1642331"/>
            <a:ext cx="4264180" cy="824718"/>
            <a:chOff x="5278784" y="1689661"/>
            <a:chExt cx="5664832" cy="824718"/>
          </a:xfrm>
        </p:grpSpPr>
        <p:sp>
          <p:nvSpPr>
            <p:cNvPr id="16" name="TextBox 15">
              <a:extLst>
                <a:ext uri="{FF2B5EF4-FFF2-40B4-BE49-F238E27FC236}">
                  <a16:creationId xmlns:a16="http://schemas.microsoft.com/office/drawing/2014/main" id="{7F55C081-E980-9749-8ABA-2AE14327539D}"/>
                </a:ext>
              </a:extLst>
            </p:cNvPr>
            <p:cNvSpPr txBox="1"/>
            <p:nvPr/>
          </p:nvSpPr>
          <p:spPr>
            <a:xfrm>
              <a:off x="5638799" y="1794243"/>
              <a:ext cx="5304817" cy="615553"/>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A1C provides only an average </a:t>
              </a:r>
              <a:br>
                <a:rPr kumimoji="0" lang="en-US" sz="2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br>
              <a:r>
                <a:rPr kumimoji="0" lang="en-US" sz="2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of a patient's glucose history. </a:t>
              </a:r>
            </a:p>
          </p:txBody>
        </p:sp>
        <p:sp>
          <p:nvSpPr>
            <p:cNvPr id="17" name="Rectangle 16">
              <a:extLst>
                <a:ext uri="{FF2B5EF4-FFF2-40B4-BE49-F238E27FC236}">
                  <a16:creationId xmlns:a16="http://schemas.microsoft.com/office/drawing/2014/main" id="{29EEF205-6D8A-1648-A29A-418FE258400D}"/>
                </a:ext>
              </a:extLst>
            </p:cNvPr>
            <p:cNvSpPr/>
            <p:nvPr/>
          </p:nvSpPr>
          <p:spPr>
            <a:xfrm>
              <a:off x="5278784" y="1689661"/>
              <a:ext cx="91440" cy="8247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6054DB48-BBAD-1840-83A4-0C1D794968F5}"/>
              </a:ext>
            </a:extLst>
          </p:cNvPr>
          <p:cNvGrpSpPr/>
          <p:nvPr/>
        </p:nvGrpSpPr>
        <p:grpSpPr>
          <a:xfrm>
            <a:off x="7665568" y="3018779"/>
            <a:ext cx="4231267" cy="923330"/>
            <a:chOff x="5231068" y="3339732"/>
            <a:chExt cx="5621108" cy="923330"/>
          </a:xfrm>
        </p:grpSpPr>
        <p:sp>
          <p:nvSpPr>
            <p:cNvPr id="13" name="TextBox 12">
              <a:extLst>
                <a:ext uri="{FF2B5EF4-FFF2-40B4-BE49-F238E27FC236}">
                  <a16:creationId xmlns:a16="http://schemas.microsoft.com/office/drawing/2014/main" id="{039607C6-EF8D-A94E-8D17-18CDBBDF6E8A}"/>
                </a:ext>
              </a:extLst>
            </p:cNvPr>
            <p:cNvSpPr txBox="1"/>
            <p:nvPr/>
          </p:nvSpPr>
          <p:spPr>
            <a:xfrm>
              <a:off x="5638799" y="3339732"/>
              <a:ext cx="5213377" cy="923330"/>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1" u="none" strike="noStrike" kern="1200" cap="none" spc="0" normalizeH="0" baseline="0" noProof="0" dirty="0">
                  <a:ln>
                    <a:noFill/>
                  </a:ln>
                  <a:solidFill>
                    <a:srgbClr val="143D6B"/>
                  </a:solidFill>
                  <a:effectLst/>
                  <a:uLnTx/>
                  <a:uFillTx/>
                  <a:latin typeface="Arial" panose="020B0604020202020204" pitchFamily="34" charset="0"/>
                  <a:ea typeface="Calibri" panose="020F0502020204030204" pitchFamily="34" charset="0"/>
                  <a:cs typeface="Arial" panose="020B0604020202020204" pitchFamily="34" charset="0"/>
                </a:rPr>
                <a:t>TIR</a:t>
              </a:r>
              <a:r>
                <a:rPr kumimoji="0" lang="en-US" sz="2000" b="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provides more actionable information than A1C alone </a:t>
              </a:r>
              <a:br>
                <a:rPr kumimoji="0" lang="en-US" sz="2000" b="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br>
              <a:r>
                <a:rPr kumimoji="0" lang="en-US" sz="2000" b="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and should complement A1C.</a:t>
              </a:r>
              <a:endParaRPr kumimoji="0" lang="en-US" sz="1600" b="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42D7B82-AE52-3C4C-B355-BF050A360482}"/>
                </a:ext>
              </a:extLst>
            </p:cNvPr>
            <p:cNvSpPr/>
            <p:nvPr/>
          </p:nvSpPr>
          <p:spPr>
            <a:xfrm>
              <a:off x="5231068" y="3403326"/>
              <a:ext cx="91440" cy="8247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43DE549A-3279-AA40-B209-FF28FE392759}"/>
              </a:ext>
            </a:extLst>
          </p:cNvPr>
          <p:cNvGrpSpPr/>
          <p:nvPr/>
        </p:nvGrpSpPr>
        <p:grpSpPr>
          <a:xfrm>
            <a:off x="7665568" y="4536326"/>
            <a:ext cx="3348565" cy="824718"/>
            <a:chOff x="5178502" y="5260183"/>
            <a:chExt cx="4448466" cy="824718"/>
          </a:xfrm>
        </p:grpSpPr>
        <p:sp>
          <p:nvSpPr>
            <p:cNvPr id="15" name="TextBox 14">
              <a:extLst>
                <a:ext uri="{FF2B5EF4-FFF2-40B4-BE49-F238E27FC236}">
                  <a16:creationId xmlns:a16="http://schemas.microsoft.com/office/drawing/2014/main" id="{2F85F9F1-646D-314A-B5E6-1883C4BFD7A1}"/>
                </a:ext>
              </a:extLst>
            </p:cNvPr>
            <p:cNvSpPr txBox="1"/>
            <p:nvPr/>
          </p:nvSpPr>
          <p:spPr>
            <a:xfrm>
              <a:off x="5638799" y="5336189"/>
              <a:ext cx="3988169" cy="615553"/>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Each 5% increase in TIR </a:t>
              </a:r>
              <a:br>
                <a:rPr kumimoji="0" lang="en-US" sz="2000" b="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br>
              <a:r>
                <a:rPr kumimoji="0" lang="en-US" sz="2000" b="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is clinically beneficial.</a:t>
              </a:r>
              <a:endParaRPr kumimoji="0" lang="en-US" sz="1600" b="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0CE7813-39AE-DF44-A7EF-C0838344039C}"/>
                </a:ext>
              </a:extLst>
            </p:cNvPr>
            <p:cNvSpPr/>
            <p:nvPr/>
          </p:nvSpPr>
          <p:spPr>
            <a:xfrm>
              <a:off x="5178502" y="5260183"/>
              <a:ext cx="91440" cy="8247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57" name="Group 56">
            <a:extLst>
              <a:ext uri="{FF2B5EF4-FFF2-40B4-BE49-F238E27FC236}">
                <a16:creationId xmlns:a16="http://schemas.microsoft.com/office/drawing/2014/main" id="{40459ACB-5760-4286-98B8-90E5E41665AE}"/>
              </a:ext>
            </a:extLst>
          </p:cNvPr>
          <p:cNvGrpSpPr/>
          <p:nvPr/>
        </p:nvGrpSpPr>
        <p:grpSpPr>
          <a:xfrm>
            <a:off x="322708" y="1671043"/>
            <a:ext cx="6821373" cy="2944258"/>
            <a:chOff x="141308" y="1504384"/>
            <a:chExt cx="6286499" cy="3554096"/>
          </a:xfrm>
        </p:grpSpPr>
        <p:graphicFrame>
          <p:nvGraphicFramePr>
            <p:cNvPr id="58" name="Chart 57">
              <a:extLst>
                <a:ext uri="{FF2B5EF4-FFF2-40B4-BE49-F238E27FC236}">
                  <a16:creationId xmlns:a16="http://schemas.microsoft.com/office/drawing/2014/main" id="{F4ACD085-1F36-4A15-848C-2FB19EE88544}"/>
                </a:ext>
              </a:extLst>
            </p:cNvPr>
            <p:cNvGraphicFramePr/>
            <p:nvPr>
              <p:extLst>
                <p:ext uri="{D42A27DB-BD31-4B8C-83A1-F6EECF244321}">
                  <p14:modId xmlns:p14="http://schemas.microsoft.com/office/powerpoint/2010/main" val="933042575"/>
                </p:ext>
              </p:extLst>
            </p:nvPr>
          </p:nvGraphicFramePr>
          <p:xfrm>
            <a:off x="141308" y="2116568"/>
            <a:ext cx="6286499" cy="2941912"/>
          </p:xfrm>
          <a:graphic>
            <a:graphicData uri="http://schemas.openxmlformats.org/drawingml/2006/chart">
              <c:chart xmlns:c="http://schemas.openxmlformats.org/drawingml/2006/chart" xmlns:r="http://schemas.openxmlformats.org/officeDocument/2006/relationships" r:id="rId4"/>
            </a:graphicData>
          </a:graphic>
        </p:graphicFrame>
        <p:sp>
          <p:nvSpPr>
            <p:cNvPr id="59" name="Content Placeholder 5">
              <a:extLst>
                <a:ext uri="{FF2B5EF4-FFF2-40B4-BE49-F238E27FC236}">
                  <a16:creationId xmlns:a16="http://schemas.microsoft.com/office/drawing/2014/main" id="{480A4780-C7EA-4148-B1D7-7C94A20FA673}"/>
                </a:ext>
              </a:extLst>
            </p:cNvPr>
            <p:cNvSpPr txBox="1">
              <a:spLocks/>
            </p:cNvSpPr>
            <p:nvPr/>
          </p:nvSpPr>
          <p:spPr>
            <a:xfrm>
              <a:off x="704495" y="1504385"/>
              <a:ext cx="1015030" cy="621222"/>
            </a:xfrm>
            <a:prstGeom prst="rect">
              <a:avLst/>
            </a:prstGeom>
          </p:spPr>
          <p:txBody>
            <a:bodyPr vert="horz" wrap="none" lIns="0" tIns="0" rIns="0" bIns="0" rtlCol="0">
              <a:spAutoFit/>
            </a:bodyPr>
            <a:lstStyle>
              <a:lvl1pPr marL="290513" indent="-290513" algn="l" defTabSz="914400" rtl="0" eaLnBrk="1" latinLnBrk="0" hangingPunct="1">
                <a:lnSpc>
                  <a:spcPct val="88000"/>
                </a:lnSpc>
                <a:spcBef>
                  <a:spcPts val="1800"/>
                </a:spcBef>
                <a:spcAft>
                  <a:spcPts val="800"/>
                </a:spcAft>
                <a:buClr>
                  <a:srgbClr val="244C7D"/>
                </a:buClr>
                <a:buFont typeface="Wingdings" pitchFamily="2" charset="2"/>
                <a:buChar char="§"/>
                <a:tabLst/>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88000"/>
                </a:lnSpc>
                <a:spcBef>
                  <a:spcPts val="500"/>
                </a:spcBef>
                <a:spcAft>
                  <a:spcPts val="800"/>
                </a:spcAft>
                <a:buClr>
                  <a:srgbClr val="244C7D"/>
                </a:buClr>
                <a:buFont typeface="Arial" panose="020B0604020202020204" pitchFamily="34" charset="0"/>
                <a:buChar char="•"/>
                <a:defRPr sz="26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88000"/>
                </a:lnSpc>
                <a:spcBef>
                  <a:spcPts val="500"/>
                </a:spcBef>
                <a:spcAft>
                  <a:spcPts val="800"/>
                </a:spcAft>
                <a:buClr>
                  <a:srgbClr val="244C7D"/>
                </a:buClr>
                <a:buFont typeface="System Font Regular"/>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62113" indent="-290513" algn="l" defTabSz="914400" rtl="0" eaLnBrk="1" latinLnBrk="0" hangingPunct="1">
                <a:lnSpc>
                  <a:spcPct val="88000"/>
                </a:lnSpc>
                <a:spcBef>
                  <a:spcPts val="500"/>
                </a:spcBef>
                <a:spcAft>
                  <a:spcPts val="800"/>
                </a:spcAft>
                <a:buClr>
                  <a:srgbClr val="244C7D"/>
                </a:buClr>
                <a:buFont typeface="Wingdings" pitchFamily="2" charset="2"/>
                <a:buChar char="Ø"/>
                <a:tabLst/>
                <a:defRPr sz="22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bg2">
                    <a:lumMod val="50000"/>
                  </a:schemeClr>
                </a:buClr>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88000"/>
                </a:lnSpc>
                <a:spcBef>
                  <a:spcPts val="0"/>
                </a:spcBef>
                <a:spcAft>
                  <a:spcPts val="0"/>
                </a:spcAft>
                <a:buClr>
                  <a:srgbClr val="244C7D"/>
                </a:buClr>
                <a:buSzTx/>
                <a:buFont typeface="Wingdings" pitchFamily="2" charset="2"/>
                <a:buNone/>
                <a:tabLst/>
                <a:defRPr/>
              </a:pPr>
              <a:r>
                <a:rPr kumimoji="0" lang="en-US" sz="2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Patient A</a:t>
              </a:r>
            </a:p>
            <a:p>
              <a:pPr marL="0" marR="0" lvl="0" indent="0" algn="ctr" defTabSz="914400" rtl="0" eaLnBrk="1" fontAlgn="auto" latinLnBrk="0" hangingPunct="1">
                <a:lnSpc>
                  <a:spcPct val="88000"/>
                </a:lnSpc>
                <a:spcBef>
                  <a:spcPts val="0"/>
                </a:spcBef>
                <a:spcAft>
                  <a:spcPts val="0"/>
                </a:spcAft>
                <a:buClr>
                  <a:srgbClr val="244C7D"/>
                </a:buClr>
                <a:buSzTx/>
                <a:buFont typeface="Wingdings" pitchFamily="2" charset="2"/>
                <a:buNone/>
                <a:tabLst/>
                <a:defRPr/>
              </a:pPr>
              <a:r>
                <a:rPr kumimoji="0" lang="en-US"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HbA1c 7%</a:t>
              </a:r>
            </a:p>
          </p:txBody>
        </p:sp>
        <p:sp>
          <p:nvSpPr>
            <p:cNvPr id="60" name="Content Placeholder 5">
              <a:extLst>
                <a:ext uri="{FF2B5EF4-FFF2-40B4-BE49-F238E27FC236}">
                  <a16:creationId xmlns:a16="http://schemas.microsoft.com/office/drawing/2014/main" id="{DC7B5317-8FD4-43AA-A318-A769B1E917D8}"/>
                </a:ext>
              </a:extLst>
            </p:cNvPr>
            <p:cNvSpPr txBox="1">
              <a:spLocks/>
            </p:cNvSpPr>
            <p:nvPr/>
          </p:nvSpPr>
          <p:spPr>
            <a:xfrm>
              <a:off x="2773180" y="1504384"/>
              <a:ext cx="1023776" cy="621222"/>
            </a:xfrm>
            <a:prstGeom prst="rect">
              <a:avLst/>
            </a:prstGeom>
          </p:spPr>
          <p:txBody>
            <a:bodyPr vert="horz" wrap="none" lIns="0" tIns="0" rIns="0" bIns="0" rtlCol="0">
              <a:spAutoFit/>
            </a:bodyPr>
            <a:lstStyle>
              <a:lvl1pPr marL="290513" indent="-290513" algn="l" defTabSz="914400" rtl="0" eaLnBrk="1" latinLnBrk="0" hangingPunct="1">
                <a:lnSpc>
                  <a:spcPct val="88000"/>
                </a:lnSpc>
                <a:spcBef>
                  <a:spcPts val="1800"/>
                </a:spcBef>
                <a:spcAft>
                  <a:spcPts val="800"/>
                </a:spcAft>
                <a:buClr>
                  <a:srgbClr val="244C7D"/>
                </a:buClr>
                <a:buFont typeface="Wingdings" pitchFamily="2" charset="2"/>
                <a:buChar char="§"/>
                <a:tabLst/>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88000"/>
                </a:lnSpc>
                <a:spcBef>
                  <a:spcPts val="500"/>
                </a:spcBef>
                <a:spcAft>
                  <a:spcPts val="800"/>
                </a:spcAft>
                <a:buClr>
                  <a:srgbClr val="244C7D"/>
                </a:buClr>
                <a:buFont typeface="Arial" panose="020B0604020202020204" pitchFamily="34" charset="0"/>
                <a:buChar char="•"/>
                <a:defRPr sz="26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88000"/>
                </a:lnSpc>
                <a:spcBef>
                  <a:spcPts val="500"/>
                </a:spcBef>
                <a:spcAft>
                  <a:spcPts val="800"/>
                </a:spcAft>
                <a:buClr>
                  <a:srgbClr val="244C7D"/>
                </a:buClr>
                <a:buFont typeface="System Font Regular"/>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62113" indent="-290513" algn="l" defTabSz="914400" rtl="0" eaLnBrk="1" latinLnBrk="0" hangingPunct="1">
                <a:lnSpc>
                  <a:spcPct val="88000"/>
                </a:lnSpc>
                <a:spcBef>
                  <a:spcPts val="500"/>
                </a:spcBef>
                <a:spcAft>
                  <a:spcPts val="800"/>
                </a:spcAft>
                <a:buClr>
                  <a:srgbClr val="244C7D"/>
                </a:buClr>
                <a:buFont typeface="Wingdings" pitchFamily="2" charset="2"/>
                <a:buChar char="Ø"/>
                <a:tabLst/>
                <a:defRPr sz="22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bg2">
                    <a:lumMod val="50000"/>
                  </a:schemeClr>
                </a:buClr>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88000"/>
                </a:lnSpc>
                <a:spcBef>
                  <a:spcPts val="0"/>
                </a:spcBef>
                <a:spcAft>
                  <a:spcPts val="0"/>
                </a:spcAft>
                <a:buClr>
                  <a:srgbClr val="244C7D"/>
                </a:buClr>
                <a:buSzTx/>
                <a:buFont typeface="Wingdings" pitchFamily="2" charset="2"/>
                <a:buNone/>
                <a:tabLst/>
                <a:defRPr/>
              </a:pPr>
              <a:r>
                <a:rPr kumimoji="0" lang="en-US" sz="2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Patient B</a:t>
              </a:r>
            </a:p>
            <a:p>
              <a:pPr marL="0" marR="0" lvl="0" indent="0" algn="ctr" defTabSz="914400" rtl="0" eaLnBrk="1" fontAlgn="auto" latinLnBrk="0" hangingPunct="1">
                <a:lnSpc>
                  <a:spcPct val="88000"/>
                </a:lnSpc>
                <a:spcBef>
                  <a:spcPts val="0"/>
                </a:spcBef>
                <a:spcAft>
                  <a:spcPts val="0"/>
                </a:spcAft>
                <a:buClr>
                  <a:srgbClr val="244C7D"/>
                </a:buClr>
                <a:buSzTx/>
                <a:buFont typeface="Wingdings" pitchFamily="2" charset="2"/>
                <a:buNone/>
                <a:tabLst/>
                <a:defRPr/>
              </a:pPr>
              <a:r>
                <a:rPr kumimoji="0" lang="en-US"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HbA1c 7%</a:t>
              </a:r>
            </a:p>
          </p:txBody>
        </p:sp>
        <p:sp>
          <p:nvSpPr>
            <p:cNvPr id="61" name="Content Placeholder 5">
              <a:extLst>
                <a:ext uri="{FF2B5EF4-FFF2-40B4-BE49-F238E27FC236}">
                  <a16:creationId xmlns:a16="http://schemas.microsoft.com/office/drawing/2014/main" id="{22AF36DE-04DE-4568-A811-C0487E7C4815}"/>
                </a:ext>
              </a:extLst>
            </p:cNvPr>
            <p:cNvSpPr txBox="1">
              <a:spLocks/>
            </p:cNvSpPr>
            <p:nvPr/>
          </p:nvSpPr>
          <p:spPr>
            <a:xfrm>
              <a:off x="4846239" y="1504385"/>
              <a:ext cx="1023776" cy="621222"/>
            </a:xfrm>
            <a:prstGeom prst="rect">
              <a:avLst/>
            </a:prstGeom>
          </p:spPr>
          <p:txBody>
            <a:bodyPr vert="horz" wrap="none" lIns="0" tIns="0" rIns="0" bIns="0" rtlCol="0">
              <a:spAutoFit/>
            </a:bodyPr>
            <a:lstStyle>
              <a:lvl1pPr marL="290513" indent="-290513" algn="l" defTabSz="914400" rtl="0" eaLnBrk="1" latinLnBrk="0" hangingPunct="1">
                <a:lnSpc>
                  <a:spcPct val="88000"/>
                </a:lnSpc>
                <a:spcBef>
                  <a:spcPts val="1800"/>
                </a:spcBef>
                <a:spcAft>
                  <a:spcPts val="800"/>
                </a:spcAft>
                <a:buClr>
                  <a:srgbClr val="244C7D"/>
                </a:buClr>
                <a:buFont typeface="Wingdings" pitchFamily="2" charset="2"/>
                <a:buChar char="§"/>
                <a:tabLst/>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88000"/>
                </a:lnSpc>
                <a:spcBef>
                  <a:spcPts val="500"/>
                </a:spcBef>
                <a:spcAft>
                  <a:spcPts val="800"/>
                </a:spcAft>
                <a:buClr>
                  <a:srgbClr val="244C7D"/>
                </a:buClr>
                <a:buFont typeface="Arial" panose="020B0604020202020204" pitchFamily="34" charset="0"/>
                <a:buChar char="•"/>
                <a:defRPr sz="26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88000"/>
                </a:lnSpc>
                <a:spcBef>
                  <a:spcPts val="500"/>
                </a:spcBef>
                <a:spcAft>
                  <a:spcPts val="800"/>
                </a:spcAft>
                <a:buClr>
                  <a:srgbClr val="244C7D"/>
                </a:buClr>
                <a:buFont typeface="System Font Regular"/>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62113" indent="-290513" algn="l" defTabSz="914400" rtl="0" eaLnBrk="1" latinLnBrk="0" hangingPunct="1">
                <a:lnSpc>
                  <a:spcPct val="88000"/>
                </a:lnSpc>
                <a:spcBef>
                  <a:spcPts val="500"/>
                </a:spcBef>
                <a:spcAft>
                  <a:spcPts val="800"/>
                </a:spcAft>
                <a:buClr>
                  <a:srgbClr val="244C7D"/>
                </a:buClr>
                <a:buFont typeface="Wingdings" pitchFamily="2" charset="2"/>
                <a:buChar char="Ø"/>
                <a:tabLst/>
                <a:defRPr sz="22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bg2">
                    <a:lumMod val="50000"/>
                  </a:schemeClr>
                </a:buClr>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88000"/>
                </a:lnSpc>
                <a:spcBef>
                  <a:spcPts val="0"/>
                </a:spcBef>
                <a:spcAft>
                  <a:spcPts val="0"/>
                </a:spcAft>
                <a:buClr>
                  <a:srgbClr val="244C7D"/>
                </a:buClr>
                <a:buSzTx/>
                <a:buFont typeface="Wingdings" pitchFamily="2" charset="2"/>
                <a:buNone/>
                <a:tabLst/>
                <a:defRPr/>
              </a:pPr>
              <a:r>
                <a:rPr kumimoji="0" lang="en-US" sz="2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Patient C</a:t>
              </a:r>
            </a:p>
            <a:p>
              <a:pPr marL="0" marR="0" lvl="0" indent="0" algn="ctr" defTabSz="914400" rtl="0" eaLnBrk="1" fontAlgn="auto" latinLnBrk="0" hangingPunct="1">
                <a:lnSpc>
                  <a:spcPct val="88000"/>
                </a:lnSpc>
                <a:spcBef>
                  <a:spcPts val="0"/>
                </a:spcBef>
                <a:spcAft>
                  <a:spcPts val="0"/>
                </a:spcAft>
                <a:buClr>
                  <a:srgbClr val="244C7D"/>
                </a:buClr>
                <a:buSzTx/>
                <a:buFont typeface="Wingdings" pitchFamily="2" charset="2"/>
                <a:buNone/>
                <a:tabLst/>
                <a:defRPr/>
              </a:pPr>
              <a:r>
                <a:rPr kumimoji="0" lang="en-US"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HbA1c 7%</a:t>
              </a:r>
            </a:p>
          </p:txBody>
        </p:sp>
      </p:grpSp>
      <p:grpSp>
        <p:nvGrpSpPr>
          <p:cNvPr id="62" name="Group 61">
            <a:extLst>
              <a:ext uri="{FF2B5EF4-FFF2-40B4-BE49-F238E27FC236}">
                <a16:creationId xmlns:a16="http://schemas.microsoft.com/office/drawing/2014/main" id="{F16F541C-56B7-43E1-8705-FE1AE55038E7}"/>
              </a:ext>
            </a:extLst>
          </p:cNvPr>
          <p:cNvGrpSpPr/>
          <p:nvPr/>
        </p:nvGrpSpPr>
        <p:grpSpPr>
          <a:xfrm>
            <a:off x="1064435" y="4847262"/>
            <a:ext cx="6140524" cy="324961"/>
            <a:chOff x="2649078" y="-787990"/>
            <a:chExt cx="6140524" cy="324961"/>
          </a:xfrm>
        </p:grpSpPr>
        <p:grpSp>
          <p:nvGrpSpPr>
            <p:cNvPr id="63" name="Group 62">
              <a:extLst>
                <a:ext uri="{FF2B5EF4-FFF2-40B4-BE49-F238E27FC236}">
                  <a16:creationId xmlns:a16="http://schemas.microsoft.com/office/drawing/2014/main" id="{7EBDED5F-9453-4EB2-97D3-96E2091FECD1}"/>
                </a:ext>
              </a:extLst>
            </p:cNvPr>
            <p:cNvGrpSpPr/>
            <p:nvPr/>
          </p:nvGrpSpPr>
          <p:grpSpPr>
            <a:xfrm>
              <a:off x="2649078" y="-787990"/>
              <a:ext cx="1576479" cy="324961"/>
              <a:chOff x="2649078" y="-717481"/>
              <a:chExt cx="1576479" cy="324961"/>
            </a:xfrm>
          </p:grpSpPr>
          <p:sp>
            <p:nvSpPr>
              <p:cNvPr id="70" name="Content Placeholder 5">
                <a:extLst>
                  <a:ext uri="{FF2B5EF4-FFF2-40B4-BE49-F238E27FC236}">
                    <a16:creationId xmlns:a16="http://schemas.microsoft.com/office/drawing/2014/main" id="{F0CEA404-2445-4AA1-9BF7-17F0D49D9297}"/>
                  </a:ext>
                </a:extLst>
              </p:cNvPr>
              <p:cNvSpPr txBox="1">
                <a:spLocks/>
              </p:cNvSpPr>
              <p:nvPr/>
            </p:nvSpPr>
            <p:spPr>
              <a:xfrm>
                <a:off x="3073190" y="-717481"/>
                <a:ext cx="1152367" cy="324961"/>
              </a:xfrm>
              <a:prstGeom prst="rect">
                <a:avLst/>
              </a:prstGeom>
            </p:spPr>
            <p:txBody>
              <a:bodyPr vert="horz" wrap="none" lIns="0" tIns="0" rIns="0" bIns="0" rtlCol="0" anchor="ctr">
                <a:spAutoFit/>
              </a:bodyPr>
              <a:lstStyle>
                <a:lvl1pPr marL="290513" indent="-290513" algn="l" defTabSz="914400" rtl="0" eaLnBrk="1" latinLnBrk="0" hangingPunct="1">
                  <a:lnSpc>
                    <a:spcPct val="88000"/>
                  </a:lnSpc>
                  <a:spcBef>
                    <a:spcPts val="1800"/>
                  </a:spcBef>
                  <a:spcAft>
                    <a:spcPts val="800"/>
                  </a:spcAft>
                  <a:buClr>
                    <a:srgbClr val="244C7D"/>
                  </a:buClr>
                  <a:buFont typeface="Wingdings" pitchFamily="2" charset="2"/>
                  <a:buChar char="§"/>
                  <a:tabLst/>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88000"/>
                  </a:lnSpc>
                  <a:spcBef>
                    <a:spcPts val="500"/>
                  </a:spcBef>
                  <a:spcAft>
                    <a:spcPts val="800"/>
                  </a:spcAft>
                  <a:buClr>
                    <a:srgbClr val="244C7D"/>
                  </a:buClr>
                  <a:buFont typeface="Arial" panose="020B0604020202020204" pitchFamily="34" charset="0"/>
                  <a:buChar char="•"/>
                  <a:defRPr sz="26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88000"/>
                  </a:lnSpc>
                  <a:spcBef>
                    <a:spcPts val="500"/>
                  </a:spcBef>
                  <a:spcAft>
                    <a:spcPts val="800"/>
                  </a:spcAft>
                  <a:buClr>
                    <a:srgbClr val="244C7D"/>
                  </a:buClr>
                  <a:buFont typeface="System Font Regular"/>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62113" indent="-290513" algn="l" defTabSz="914400" rtl="0" eaLnBrk="1" latinLnBrk="0" hangingPunct="1">
                  <a:lnSpc>
                    <a:spcPct val="88000"/>
                  </a:lnSpc>
                  <a:spcBef>
                    <a:spcPts val="500"/>
                  </a:spcBef>
                  <a:spcAft>
                    <a:spcPts val="800"/>
                  </a:spcAft>
                  <a:buClr>
                    <a:srgbClr val="244C7D"/>
                  </a:buClr>
                  <a:buFont typeface="Wingdings" pitchFamily="2" charset="2"/>
                  <a:buChar char="Ø"/>
                  <a:tabLst/>
                  <a:defRPr sz="22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bg2">
                      <a:lumMod val="50000"/>
                    </a:schemeClr>
                  </a:buClr>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8000"/>
                  </a:lnSpc>
                  <a:spcBef>
                    <a:spcPts val="0"/>
                  </a:spcBef>
                  <a:spcAft>
                    <a:spcPts val="0"/>
                  </a:spcAft>
                  <a:buClr>
                    <a:srgbClr val="244C7D"/>
                  </a:buClr>
                  <a:buSzTx/>
                  <a:buFont typeface="Wingdings" pitchFamily="2" charset="2"/>
                  <a:buNone/>
                  <a:tabLst/>
                  <a:defRPr/>
                </a:pPr>
                <a:r>
                  <a:rPr kumimoji="0" lang="en-US" sz="12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In Target Range</a:t>
                </a:r>
                <a:endParaRPr kumimoji="0" lang="en-US" sz="1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88000"/>
                  </a:lnSpc>
                  <a:spcBef>
                    <a:spcPts val="0"/>
                  </a:spcBef>
                  <a:spcAft>
                    <a:spcPts val="0"/>
                  </a:spcAft>
                  <a:buClr>
                    <a:srgbClr val="244C7D"/>
                  </a:buClr>
                  <a:buSzTx/>
                  <a:buFont typeface="Wingdings" pitchFamily="2" charset="2"/>
                  <a:buNone/>
                  <a:tabLst/>
                  <a:defRPr/>
                </a:pPr>
                <a:r>
                  <a:rPr kumimoji="0" lang="en-US" sz="1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(70-180 mg/dL)</a:t>
                </a:r>
              </a:p>
            </p:txBody>
          </p:sp>
          <p:sp>
            <p:nvSpPr>
              <p:cNvPr id="71" name="Rectangle 70">
                <a:extLst>
                  <a:ext uri="{FF2B5EF4-FFF2-40B4-BE49-F238E27FC236}">
                    <a16:creationId xmlns:a16="http://schemas.microsoft.com/office/drawing/2014/main" id="{7839AF09-FE68-4F1E-A255-4B8535476441}"/>
                  </a:ext>
                </a:extLst>
              </p:cNvPr>
              <p:cNvSpPr/>
              <p:nvPr/>
            </p:nvSpPr>
            <p:spPr>
              <a:xfrm>
                <a:off x="2649078" y="-697875"/>
                <a:ext cx="285749" cy="285749"/>
              </a:xfrm>
              <a:prstGeom prst="rect">
                <a:avLst/>
              </a:prstGeom>
              <a:solidFill>
                <a:srgbClr val="00B050"/>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64" name="Group 63">
              <a:extLst>
                <a:ext uri="{FF2B5EF4-FFF2-40B4-BE49-F238E27FC236}">
                  <a16:creationId xmlns:a16="http://schemas.microsoft.com/office/drawing/2014/main" id="{FA3CBA4E-3E19-43F1-9494-C1C1ECB4451F}"/>
                </a:ext>
              </a:extLst>
            </p:cNvPr>
            <p:cNvGrpSpPr/>
            <p:nvPr/>
          </p:nvGrpSpPr>
          <p:grpSpPr>
            <a:xfrm>
              <a:off x="4651079" y="-787990"/>
              <a:ext cx="1865606" cy="324961"/>
              <a:chOff x="2443031" y="-130734"/>
              <a:chExt cx="1865606" cy="324961"/>
            </a:xfrm>
          </p:grpSpPr>
          <p:sp>
            <p:nvSpPr>
              <p:cNvPr id="68" name="Content Placeholder 5">
                <a:extLst>
                  <a:ext uri="{FF2B5EF4-FFF2-40B4-BE49-F238E27FC236}">
                    <a16:creationId xmlns:a16="http://schemas.microsoft.com/office/drawing/2014/main" id="{7638299B-4C21-4D4E-9879-166BE7F12D32}"/>
                  </a:ext>
                </a:extLst>
              </p:cNvPr>
              <p:cNvSpPr txBox="1">
                <a:spLocks/>
              </p:cNvSpPr>
              <p:nvPr/>
            </p:nvSpPr>
            <p:spPr>
              <a:xfrm>
                <a:off x="2824448" y="-130734"/>
                <a:ext cx="1484189" cy="324961"/>
              </a:xfrm>
              <a:prstGeom prst="rect">
                <a:avLst/>
              </a:prstGeom>
            </p:spPr>
            <p:txBody>
              <a:bodyPr vert="horz" wrap="none" lIns="0" tIns="0" rIns="0" bIns="0" rtlCol="0" anchor="ctr">
                <a:spAutoFit/>
              </a:bodyPr>
              <a:lstStyle>
                <a:lvl1pPr marL="290513" indent="-290513" algn="l" defTabSz="914400" rtl="0" eaLnBrk="1" latinLnBrk="0" hangingPunct="1">
                  <a:lnSpc>
                    <a:spcPct val="88000"/>
                  </a:lnSpc>
                  <a:spcBef>
                    <a:spcPts val="1800"/>
                  </a:spcBef>
                  <a:spcAft>
                    <a:spcPts val="800"/>
                  </a:spcAft>
                  <a:buClr>
                    <a:srgbClr val="244C7D"/>
                  </a:buClr>
                  <a:buFont typeface="Wingdings" pitchFamily="2" charset="2"/>
                  <a:buChar char="§"/>
                  <a:tabLst/>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88000"/>
                  </a:lnSpc>
                  <a:spcBef>
                    <a:spcPts val="500"/>
                  </a:spcBef>
                  <a:spcAft>
                    <a:spcPts val="800"/>
                  </a:spcAft>
                  <a:buClr>
                    <a:srgbClr val="244C7D"/>
                  </a:buClr>
                  <a:buFont typeface="Arial" panose="020B0604020202020204" pitchFamily="34" charset="0"/>
                  <a:buChar char="•"/>
                  <a:defRPr sz="26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88000"/>
                  </a:lnSpc>
                  <a:spcBef>
                    <a:spcPts val="500"/>
                  </a:spcBef>
                  <a:spcAft>
                    <a:spcPts val="800"/>
                  </a:spcAft>
                  <a:buClr>
                    <a:srgbClr val="244C7D"/>
                  </a:buClr>
                  <a:buFont typeface="System Font Regular"/>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62113" indent="-290513" algn="l" defTabSz="914400" rtl="0" eaLnBrk="1" latinLnBrk="0" hangingPunct="1">
                  <a:lnSpc>
                    <a:spcPct val="88000"/>
                  </a:lnSpc>
                  <a:spcBef>
                    <a:spcPts val="500"/>
                  </a:spcBef>
                  <a:spcAft>
                    <a:spcPts val="800"/>
                  </a:spcAft>
                  <a:buClr>
                    <a:srgbClr val="244C7D"/>
                  </a:buClr>
                  <a:buFont typeface="Wingdings" pitchFamily="2" charset="2"/>
                  <a:buChar char="Ø"/>
                  <a:tabLst/>
                  <a:defRPr sz="22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bg2">
                      <a:lumMod val="50000"/>
                    </a:schemeClr>
                  </a:buClr>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8000"/>
                  </a:lnSpc>
                  <a:spcBef>
                    <a:spcPts val="0"/>
                  </a:spcBef>
                  <a:spcAft>
                    <a:spcPts val="0"/>
                  </a:spcAft>
                  <a:buClr>
                    <a:srgbClr val="244C7D"/>
                  </a:buClr>
                  <a:buSzTx/>
                  <a:buFont typeface="Wingdings" pitchFamily="2" charset="2"/>
                  <a:buNone/>
                  <a:tabLst/>
                  <a:defRPr/>
                </a:pPr>
                <a:r>
                  <a:rPr kumimoji="0" lang="en-US" sz="12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Above Target Range</a:t>
                </a:r>
                <a:endParaRPr kumimoji="0" lang="en-US" sz="1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88000"/>
                  </a:lnSpc>
                  <a:spcBef>
                    <a:spcPts val="0"/>
                  </a:spcBef>
                  <a:spcAft>
                    <a:spcPts val="0"/>
                  </a:spcAft>
                  <a:buClr>
                    <a:srgbClr val="244C7D"/>
                  </a:buClr>
                  <a:buSzTx/>
                  <a:buFont typeface="Wingdings" pitchFamily="2" charset="2"/>
                  <a:buNone/>
                  <a:tabLst/>
                  <a:defRPr/>
                </a:pPr>
                <a:r>
                  <a:rPr kumimoji="0" lang="en-US" sz="1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(&gt; 180 mg/dL)</a:t>
                </a:r>
              </a:p>
            </p:txBody>
          </p:sp>
          <p:sp>
            <p:nvSpPr>
              <p:cNvPr id="69" name="Rectangle 68">
                <a:extLst>
                  <a:ext uri="{FF2B5EF4-FFF2-40B4-BE49-F238E27FC236}">
                    <a16:creationId xmlns:a16="http://schemas.microsoft.com/office/drawing/2014/main" id="{C91BB7A1-B4E6-4863-A025-8BD53F1744F1}"/>
                  </a:ext>
                </a:extLst>
              </p:cNvPr>
              <p:cNvSpPr/>
              <p:nvPr/>
            </p:nvSpPr>
            <p:spPr>
              <a:xfrm>
                <a:off x="2443031" y="-111128"/>
                <a:ext cx="285749" cy="285749"/>
              </a:xfrm>
              <a:prstGeom prst="rect">
                <a:avLst/>
              </a:prstGeom>
              <a:solidFill>
                <a:srgbClr val="F6B900"/>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id="{29D49FB4-253E-4542-BC9D-D86CFFDA9D6E}"/>
                </a:ext>
              </a:extLst>
            </p:cNvPr>
            <p:cNvGrpSpPr/>
            <p:nvPr/>
          </p:nvGrpSpPr>
          <p:grpSpPr>
            <a:xfrm>
              <a:off x="6892564" y="-787990"/>
              <a:ext cx="1897038" cy="324961"/>
              <a:chOff x="2056481" y="469134"/>
              <a:chExt cx="1897038" cy="324961"/>
            </a:xfrm>
          </p:grpSpPr>
          <p:sp>
            <p:nvSpPr>
              <p:cNvPr id="66" name="Content Placeholder 5">
                <a:extLst>
                  <a:ext uri="{FF2B5EF4-FFF2-40B4-BE49-F238E27FC236}">
                    <a16:creationId xmlns:a16="http://schemas.microsoft.com/office/drawing/2014/main" id="{DA129FB8-19F4-4A50-835D-AE037E5B1AD0}"/>
                  </a:ext>
                </a:extLst>
              </p:cNvPr>
              <p:cNvSpPr txBox="1">
                <a:spLocks/>
              </p:cNvSpPr>
              <p:nvPr/>
            </p:nvSpPr>
            <p:spPr>
              <a:xfrm>
                <a:off x="2485360" y="469134"/>
                <a:ext cx="1468159" cy="324961"/>
              </a:xfrm>
              <a:prstGeom prst="rect">
                <a:avLst/>
              </a:prstGeom>
            </p:spPr>
            <p:txBody>
              <a:bodyPr vert="horz" wrap="none" lIns="0" tIns="0" rIns="0" bIns="0" rtlCol="0" anchor="ctr">
                <a:spAutoFit/>
              </a:bodyPr>
              <a:lstStyle>
                <a:lvl1pPr marL="290513" indent="-290513" algn="l" defTabSz="914400" rtl="0" eaLnBrk="1" latinLnBrk="0" hangingPunct="1">
                  <a:lnSpc>
                    <a:spcPct val="88000"/>
                  </a:lnSpc>
                  <a:spcBef>
                    <a:spcPts val="1800"/>
                  </a:spcBef>
                  <a:spcAft>
                    <a:spcPts val="800"/>
                  </a:spcAft>
                  <a:buClr>
                    <a:srgbClr val="244C7D"/>
                  </a:buClr>
                  <a:buFont typeface="Wingdings" pitchFamily="2" charset="2"/>
                  <a:buChar char="§"/>
                  <a:tabLst/>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88000"/>
                  </a:lnSpc>
                  <a:spcBef>
                    <a:spcPts val="500"/>
                  </a:spcBef>
                  <a:spcAft>
                    <a:spcPts val="800"/>
                  </a:spcAft>
                  <a:buClr>
                    <a:srgbClr val="244C7D"/>
                  </a:buClr>
                  <a:buFont typeface="Arial" panose="020B0604020202020204" pitchFamily="34" charset="0"/>
                  <a:buChar char="•"/>
                  <a:defRPr sz="26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88000"/>
                  </a:lnSpc>
                  <a:spcBef>
                    <a:spcPts val="500"/>
                  </a:spcBef>
                  <a:spcAft>
                    <a:spcPts val="800"/>
                  </a:spcAft>
                  <a:buClr>
                    <a:srgbClr val="244C7D"/>
                  </a:buClr>
                  <a:buFont typeface="System Font Regular"/>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62113" indent="-290513" algn="l" defTabSz="914400" rtl="0" eaLnBrk="1" latinLnBrk="0" hangingPunct="1">
                  <a:lnSpc>
                    <a:spcPct val="88000"/>
                  </a:lnSpc>
                  <a:spcBef>
                    <a:spcPts val="500"/>
                  </a:spcBef>
                  <a:spcAft>
                    <a:spcPts val="800"/>
                  </a:spcAft>
                  <a:buClr>
                    <a:srgbClr val="244C7D"/>
                  </a:buClr>
                  <a:buFont typeface="Wingdings" pitchFamily="2" charset="2"/>
                  <a:buChar char="Ø"/>
                  <a:tabLst/>
                  <a:defRPr sz="22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bg2">
                      <a:lumMod val="50000"/>
                    </a:schemeClr>
                  </a:buClr>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8000"/>
                  </a:lnSpc>
                  <a:spcBef>
                    <a:spcPts val="0"/>
                  </a:spcBef>
                  <a:spcAft>
                    <a:spcPts val="0"/>
                  </a:spcAft>
                  <a:buClr>
                    <a:srgbClr val="244C7D"/>
                  </a:buClr>
                  <a:buSzTx/>
                  <a:buFont typeface="Wingdings" pitchFamily="2" charset="2"/>
                  <a:buNone/>
                  <a:tabLst/>
                  <a:defRPr/>
                </a:pPr>
                <a:r>
                  <a:rPr kumimoji="0" lang="en-US" sz="12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Below Target Range</a:t>
                </a:r>
                <a:endParaRPr kumimoji="0" lang="en-US" sz="1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88000"/>
                  </a:lnSpc>
                  <a:spcBef>
                    <a:spcPts val="0"/>
                  </a:spcBef>
                  <a:spcAft>
                    <a:spcPts val="0"/>
                  </a:spcAft>
                  <a:buClr>
                    <a:srgbClr val="244C7D"/>
                  </a:buClr>
                  <a:buSzTx/>
                  <a:buFont typeface="Wingdings" pitchFamily="2" charset="2"/>
                  <a:buNone/>
                  <a:tabLst/>
                  <a:defRPr/>
                </a:pPr>
                <a:r>
                  <a:rPr kumimoji="0" lang="en-US" sz="1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(&lt; 70 mg/dL)</a:t>
                </a:r>
              </a:p>
            </p:txBody>
          </p:sp>
          <p:sp>
            <p:nvSpPr>
              <p:cNvPr id="67" name="Rectangle 66">
                <a:extLst>
                  <a:ext uri="{FF2B5EF4-FFF2-40B4-BE49-F238E27FC236}">
                    <a16:creationId xmlns:a16="http://schemas.microsoft.com/office/drawing/2014/main" id="{A0CE7984-4D40-4F12-A71F-3465A1D02FB9}"/>
                  </a:ext>
                </a:extLst>
              </p:cNvPr>
              <p:cNvSpPr/>
              <p:nvPr/>
            </p:nvSpPr>
            <p:spPr>
              <a:xfrm>
                <a:off x="2056481" y="488740"/>
                <a:ext cx="285749" cy="285749"/>
              </a:xfrm>
              <a:prstGeom prst="rect">
                <a:avLst/>
              </a:prstGeom>
              <a:solidFill>
                <a:srgbClr val="DE3764"/>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grpSp>
      </p:grpSp>
      <p:sp>
        <p:nvSpPr>
          <p:cNvPr id="20" name="Footer Placeholder 4">
            <a:extLst>
              <a:ext uri="{FF2B5EF4-FFF2-40B4-BE49-F238E27FC236}">
                <a16:creationId xmlns:a16="http://schemas.microsoft.com/office/drawing/2014/main" id="{9B6F8731-5BC2-66CD-3A01-21B880632279}"/>
              </a:ext>
            </a:extLst>
          </p:cNvPr>
          <p:cNvSpPr txBox="1">
            <a:spLocks/>
          </p:cNvSpPr>
          <p:nvPr/>
        </p:nvSpPr>
        <p:spPr>
          <a:xfrm>
            <a:off x="4680284" y="6095373"/>
            <a:ext cx="5063324" cy="612402"/>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85000"/>
              </a:lnSpc>
              <a:buClr>
                <a:srgbClr val="000000"/>
              </a:buClr>
              <a:buSzPts val="2400"/>
              <a:defRPr/>
            </a:pPr>
            <a:r>
              <a:rPr lang="en-GB" kern="0" dirty="0">
                <a:solidFill>
                  <a:srgbClr val="002060"/>
                </a:solidFill>
                <a:ea typeface="Calibri" panose="020F0502020204030204" pitchFamily="34" charset="0"/>
                <a:cs typeface="Calibri" panose="020F0502020204030204" pitchFamily="34" charset="0"/>
                <a:sym typeface="Helvetica Neue"/>
              </a:rPr>
              <a:t>Not actual patient data- for illustrative purposes only.</a:t>
            </a:r>
          </a:p>
          <a:p>
            <a:pPr lvl="0" defTabSz="457200">
              <a:lnSpc>
                <a:spcPct val="85000"/>
              </a:lnSpc>
              <a:buClr>
                <a:srgbClr val="000000"/>
              </a:buClr>
              <a:buSzPts val="2400"/>
              <a:defRPr/>
            </a:pPr>
            <a:r>
              <a:rPr lang="en-GB" kern="0" dirty="0" err="1">
                <a:solidFill>
                  <a:srgbClr val="002060"/>
                </a:solidFill>
                <a:ea typeface="Calibri" panose="020F0502020204030204" pitchFamily="34" charset="0"/>
                <a:cs typeface="Calibri" panose="020F0502020204030204" pitchFamily="34" charset="0"/>
                <a:sym typeface="Helvetica Neue"/>
              </a:rPr>
              <a:t>Battelino</a:t>
            </a:r>
            <a:r>
              <a:rPr lang="en-GB" kern="0" dirty="0">
                <a:solidFill>
                  <a:srgbClr val="002060"/>
                </a:solidFill>
                <a:ea typeface="Calibri" panose="020F0502020204030204" pitchFamily="34" charset="0"/>
                <a:cs typeface="Calibri" panose="020F0502020204030204" pitchFamily="34" charset="0"/>
                <a:sym typeface="Helvetica Neue"/>
              </a:rPr>
              <a:t> T, et al</a:t>
            </a:r>
            <a:r>
              <a:rPr lang="en-GB" i="1" kern="0" dirty="0">
                <a:solidFill>
                  <a:srgbClr val="002060"/>
                </a:solidFill>
                <a:ea typeface="Calibri" panose="020F0502020204030204" pitchFamily="34" charset="0"/>
                <a:cs typeface="Calibri" panose="020F0502020204030204" pitchFamily="34" charset="0"/>
                <a:sym typeface="Helvetica Neue"/>
              </a:rPr>
              <a:t>. Diabetes Care</a:t>
            </a:r>
            <a:r>
              <a:rPr lang="en-GB" kern="0" dirty="0">
                <a:solidFill>
                  <a:srgbClr val="002060"/>
                </a:solidFill>
                <a:ea typeface="Calibri" panose="020F0502020204030204" pitchFamily="34" charset="0"/>
                <a:cs typeface="Calibri" panose="020F0502020204030204" pitchFamily="34" charset="0"/>
                <a:sym typeface="Helvetica Neue"/>
              </a:rPr>
              <a:t>. 2019.</a:t>
            </a:r>
            <a:endParaRPr lang="en-US" strike="sngStrike" kern="0" dirty="0">
              <a:solidFill>
                <a:srgbClr val="002060"/>
              </a:solidFill>
              <a:ea typeface="Calibri" panose="020F0502020204030204" pitchFamily="34" charset="0"/>
              <a:cs typeface="Calibri" panose="020F0502020204030204" pitchFamily="34" charset="0"/>
              <a:sym typeface="Helvetica Neue"/>
            </a:endParaRPr>
          </a:p>
        </p:txBody>
      </p:sp>
    </p:spTree>
    <p:custDataLst>
      <p:tags r:id="rId1"/>
    </p:custDataLst>
    <p:extLst>
      <p:ext uri="{BB962C8B-B14F-4D97-AF65-F5344CB8AC3E}">
        <p14:creationId xmlns:p14="http://schemas.microsoft.com/office/powerpoint/2010/main" val="37730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50331D-659F-F246-CCFA-EBE5B8EBE77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05485" y="93862"/>
            <a:ext cx="6147462" cy="5561089"/>
          </a:xfrm>
          <a:prstGeom prst="rect">
            <a:avLst/>
          </a:prstGeom>
        </p:spPr>
      </p:pic>
      <p:sp>
        <p:nvSpPr>
          <p:cNvPr id="4" name="Title 3">
            <a:extLst>
              <a:ext uri="{FF2B5EF4-FFF2-40B4-BE49-F238E27FC236}">
                <a16:creationId xmlns:a16="http://schemas.microsoft.com/office/drawing/2014/main" id="{E102C72D-9569-42F9-58D6-669785992BAB}"/>
              </a:ext>
            </a:extLst>
          </p:cNvPr>
          <p:cNvSpPr>
            <a:spLocks noGrp="1"/>
          </p:cNvSpPr>
          <p:nvPr>
            <p:ph type="title"/>
          </p:nvPr>
        </p:nvSpPr>
        <p:spPr>
          <a:xfrm>
            <a:off x="6667247" y="0"/>
            <a:ext cx="5715253" cy="776377"/>
          </a:xfrm>
        </p:spPr>
        <p:txBody>
          <a:bodyPr/>
          <a:lstStyle/>
          <a:p>
            <a:r>
              <a:rPr lang="en-US" sz="2800" dirty="0"/>
              <a:t>Metrics reported in the AGP:</a:t>
            </a:r>
          </a:p>
        </p:txBody>
      </p:sp>
      <p:sp>
        <p:nvSpPr>
          <p:cNvPr id="5" name="Content Placeholder 4">
            <a:extLst>
              <a:ext uri="{FF2B5EF4-FFF2-40B4-BE49-F238E27FC236}">
                <a16:creationId xmlns:a16="http://schemas.microsoft.com/office/drawing/2014/main" id="{4AD7D7AA-6C4F-9764-1AF3-822717169777}"/>
              </a:ext>
            </a:extLst>
          </p:cNvPr>
          <p:cNvSpPr>
            <a:spLocks noGrp="1"/>
          </p:cNvSpPr>
          <p:nvPr>
            <p:ph idx="1"/>
          </p:nvPr>
        </p:nvSpPr>
        <p:spPr>
          <a:xfrm>
            <a:off x="6701754" y="554265"/>
            <a:ext cx="5385968" cy="5863787"/>
          </a:xfrm>
        </p:spPr>
        <p:txBody>
          <a:bodyPr/>
          <a:lstStyle/>
          <a:p>
            <a:pPr marL="0" indent="0">
              <a:lnSpc>
                <a:spcPct val="100000"/>
              </a:lnSpc>
              <a:spcBef>
                <a:spcPts val="0"/>
              </a:spcBef>
              <a:buNone/>
            </a:pPr>
            <a:r>
              <a:rPr lang="en-US" sz="1800" b="1" dirty="0"/>
              <a:t>Glucose Statistics &amp; Targets:</a:t>
            </a:r>
          </a:p>
          <a:p>
            <a:pPr lvl="0">
              <a:lnSpc>
                <a:spcPct val="100000"/>
              </a:lnSpc>
              <a:spcBef>
                <a:spcPts val="0"/>
              </a:spcBef>
            </a:pPr>
            <a:r>
              <a:rPr lang="en-US" sz="1800" dirty="0"/>
              <a:t>Number of days the sensor is active: </a:t>
            </a:r>
          </a:p>
          <a:p>
            <a:pPr lvl="1">
              <a:lnSpc>
                <a:spcPct val="100000"/>
              </a:lnSpc>
              <a:spcBef>
                <a:spcPts val="0"/>
              </a:spcBef>
            </a:pPr>
            <a:r>
              <a:rPr lang="en-US" sz="1400" dirty="0"/>
              <a:t>recommended minimum 14 consecutive days</a:t>
            </a:r>
          </a:p>
          <a:p>
            <a:pPr lvl="0">
              <a:lnSpc>
                <a:spcPct val="100000"/>
              </a:lnSpc>
              <a:spcBef>
                <a:spcPts val="0"/>
              </a:spcBef>
            </a:pPr>
            <a:r>
              <a:rPr lang="en-US" sz="1800" dirty="0"/>
              <a:t>Percentage of sensor data captured: </a:t>
            </a:r>
          </a:p>
          <a:p>
            <a:pPr lvl="1">
              <a:lnSpc>
                <a:spcPct val="100000"/>
              </a:lnSpc>
              <a:spcBef>
                <a:spcPts val="0"/>
              </a:spcBef>
            </a:pPr>
            <a:r>
              <a:rPr lang="en-US" sz="1400" dirty="0"/>
              <a:t>recommended minimum is 70%</a:t>
            </a:r>
          </a:p>
          <a:p>
            <a:pPr lvl="0">
              <a:lnSpc>
                <a:spcPct val="100000"/>
              </a:lnSpc>
              <a:spcBef>
                <a:spcPts val="0"/>
              </a:spcBef>
            </a:pPr>
            <a:r>
              <a:rPr lang="en-US" sz="1800" dirty="0"/>
              <a:t>Glucose management indicator (GMI):      </a:t>
            </a:r>
          </a:p>
          <a:p>
            <a:pPr lvl="1">
              <a:lnSpc>
                <a:spcPct val="100000"/>
              </a:lnSpc>
              <a:spcBef>
                <a:spcPts val="0"/>
              </a:spcBef>
            </a:pPr>
            <a:r>
              <a:rPr lang="en-US" sz="1400" dirty="0"/>
              <a:t>assesses glycemic control for the time covered</a:t>
            </a:r>
          </a:p>
          <a:p>
            <a:pPr lvl="1">
              <a:lnSpc>
                <a:spcPct val="100000"/>
              </a:lnSpc>
              <a:spcBef>
                <a:spcPts val="0"/>
              </a:spcBef>
            </a:pPr>
            <a:r>
              <a:rPr lang="en-US" sz="1400" dirty="0"/>
              <a:t>often used as an A1c comparison</a:t>
            </a:r>
          </a:p>
          <a:p>
            <a:pPr lvl="0">
              <a:lnSpc>
                <a:spcPct val="100000"/>
              </a:lnSpc>
              <a:spcBef>
                <a:spcPts val="0"/>
              </a:spcBef>
            </a:pPr>
            <a:r>
              <a:rPr lang="en-US" sz="1800" dirty="0"/>
              <a:t>Glucose variability: </a:t>
            </a:r>
          </a:p>
          <a:p>
            <a:pPr lvl="1">
              <a:lnSpc>
                <a:spcPct val="100000"/>
              </a:lnSpc>
              <a:spcBef>
                <a:spcPts val="0"/>
              </a:spcBef>
            </a:pPr>
            <a:r>
              <a:rPr lang="en-US" sz="1400" dirty="0"/>
              <a:t>variance in glucose measurements</a:t>
            </a:r>
          </a:p>
          <a:p>
            <a:pPr lvl="1">
              <a:lnSpc>
                <a:spcPct val="100000"/>
              </a:lnSpc>
              <a:spcBef>
                <a:spcPts val="0"/>
              </a:spcBef>
            </a:pPr>
            <a:r>
              <a:rPr lang="en-US" sz="1400" dirty="0"/>
              <a:t>Goal: less than or equal to 36%</a:t>
            </a:r>
          </a:p>
          <a:p>
            <a:pPr lvl="0">
              <a:lnSpc>
                <a:spcPct val="100000"/>
              </a:lnSpc>
              <a:spcBef>
                <a:spcPts val="0"/>
              </a:spcBef>
            </a:pPr>
            <a:r>
              <a:rPr lang="en-US" sz="1800" dirty="0"/>
              <a:t>Time above target glucose range (TAR) percentage of above a certain threshold </a:t>
            </a:r>
          </a:p>
          <a:p>
            <a:pPr lvl="1">
              <a:lnSpc>
                <a:spcPct val="100000"/>
              </a:lnSpc>
              <a:spcBef>
                <a:spcPts val="0"/>
              </a:spcBef>
            </a:pPr>
            <a:r>
              <a:rPr lang="en-US" sz="1400" dirty="0"/>
              <a:t>(e.g., 180 mg/dL [High] or 250 mg/dL [Very high])</a:t>
            </a:r>
          </a:p>
          <a:p>
            <a:pPr lvl="0">
              <a:lnSpc>
                <a:spcPct val="100000"/>
              </a:lnSpc>
              <a:spcBef>
                <a:spcPts val="0"/>
              </a:spcBef>
            </a:pPr>
            <a:r>
              <a:rPr lang="en-US" sz="1800" dirty="0"/>
              <a:t>Time in range (TIR): percentage of time between 70 and 180 (goal: 70%)</a:t>
            </a:r>
          </a:p>
          <a:p>
            <a:pPr lvl="0">
              <a:lnSpc>
                <a:spcPct val="100000"/>
              </a:lnSpc>
              <a:spcBef>
                <a:spcPts val="0"/>
              </a:spcBef>
            </a:pPr>
            <a:r>
              <a:rPr lang="en-US" sz="1800" dirty="0"/>
              <a:t>Time below target glucose range (TBR): </a:t>
            </a:r>
          </a:p>
          <a:p>
            <a:pPr lvl="1">
              <a:lnSpc>
                <a:spcPct val="100000"/>
              </a:lnSpc>
              <a:spcBef>
                <a:spcPts val="0"/>
              </a:spcBef>
            </a:pPr>
            <a:r>
              <a:rPr lang="en-US" sz="1400" dirty="0"/>
              <a:t>percentage of below a certain threshold </a:t>
            </a:r>
          </a:p>
          <a:p>
            <a:pPr lvl="1">
              <a:lnSpc>
                <a:spcPct val="100000"/>
              </a:lnSpc>
              <a:spcBef>
                <a:spcPts val="0"/>
              </a:spcBef>
            </a:pPr>
            <a:r>
              <a:rPr lang="en-US" sz="1400" dirty="0"/>
              <a:t>(e.g., 70 mg/dL [Low] or 54 mg/dL [Very low])</a:t>
            </a:r>
            <a:endParaRPr lang="en-US" dirty="0"/>
          </a:p>
          <a:p>
            <a:pPr marL="0" lvl="0" indent="0">
              <a:lnSpc>
                <a:spcPct val="100000"/>
              </a:lnSpc>
              <a:spcBef>
                <a:spcPts val="0"/>
              </a:spcBef>
              <a:buNone/>
            </a:pPr>
            <a:r>
              <a:rPr lang="en-US" sz="1800" b="1" dirty="0"/>
              <a:t>Ambulatory Glucose Profile:</a:t>
            </a:r>
          </a:p>
          <a:p>
            <a:pPr lvl="0">
              <a:lnSpc>
                <a:spcPct val="100000"/>
              </a:lnSpc>
              <a:spcBef>
                <a:spcPts val="0"/>
              </a:spcBef>
            </a:pPr>
            <a:r>
              <a:rPr lang="en-US" sz="1800" dirty="0"/>
              <a:t>A summary of glucose value over the entire Report period, shown as though all values occurred in a single day.</a:t>
            </a:r>
          </a:p>
          <a:p>
            <a:pPr lvl="0">
              <a:lnSpc>
                <a:spcPct val="100000"/>
              </a:lnSpc>
              <a:spcBef>
                <a:spcPts val="0"/>
              </a:spcBef>
            </a:pPr>
            <a:endParaRPr lang="en-US" sz="1800" dirty="0"/>
          </a:p>
          <a:p>
            <a:pPr>
              <a:lnSpc>
                <a:spcPct val="100000"/>
              </a:lnSpc>
              <a:spcBef>
                <a:spcPts val="0"/>
              </a:spcBef>
            </a:pPr>
            <a:endParaRPr lang="en-US" sz="1800" dirty="0"/>
          </a:p>
        </p:txBody>
      </p:sp>
      <p:sp>
        <p:nvSpPr>
          <p:cNvPr id="7" name="Footer Placeholder 4">
            <a:extLst>
              <a:ext uri="{FF2B5EF4-FFF2-40B4-BE49-F238E27FC236}">
                <a16:creationId xmlns:a16="http://schemas.microsoft.com/office/drawing/2014/main" id="{8F4D27DD-9492-A524-501D-A593D3019003}"/>
              </a:ext>
            </a:extLst>
          </p:cNvPr>
          <p:cNvSpPr txBox="1">
            <a:spLocks/>
          </p:cNvSpPr>
          <p:nvPr/>
        </p:nvSpPr>
        <p:spPr>
          <a:xfrm>
            <a:off x="4680284" y="6095373"/>
            <a:ext cx="5063324" cy="612402"/>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85000"/>
              </a:lnSpc>
              <a:buClr>
                <a:srgbClr val="000000"/>
              </a:buClr>
              <a:buSzPts val="2400"/>
              <a:defRPr/>
            </a:pPr>
            <a:r>
              <a:rPr lang="en-GB" kern="0" dirty="0" err="1">
                <a:solidFill>
                  <a:srgbClr val="002060"/>
                </a:solidFill>
                <a:ea typeface="Calibri" panose="020F0502020204030204" pitchFamily="34" charset="0"/>
                <a:cs typeface="Calibri" panose="020F0502020204030204" pitchFamily="34" charset="0"/>
                <a:sym typeface="Helvetica Neue"/>
              </a:rPr>
              <a:t>Battelino</a:t>
            </a:r>
            <a:r>
              <a:rPr lang="en-GB" kern="0" dirty="0">
                <a:solidFill>
                  <a:srgbClr val="002060"/>
                </a:solidFill>
                <a:ea typeface="Calibri" panose="020F0502020204030204" pitchFamily="34" charset="0"/>
                <a:cs typeface="Calibri" panose="020F0502020204030204" pitchFamily="34" charset="0"/>
                <a:sym typeface="Helvetica Neue"/>
              </a:rPr>
              <a:t> T, et al</a:t>
            </a:r>
            <a:r>
              <a:rPr lang="en-GB" i="1" kern="0" dirty="0">
                <a:solidFill>
                  <a:srgbClr val="002060"/>
                </a:solidFill>
                <a:ea typeface="Calibri" panose="020F0502020204030204" pitchFamily="34" charset="0"/>
                <a:cs typeface="Calibri" panose="020F0502020204030204" pitchFamily="34" charset="0"/>
                <a:sym typeface="Helvetica Neue"/>
              </a:rPr>
              <a:t>. Diabetes Care</a:t>
            </a:r>
            <a:r>
              <a:rPr lang="en-GB" kern="0" dirty="0">
                <a:solidFill>
                  <a:srgbClr val="002060"/>
                </a:solidFill>
                <a:ea typeface="Calibri" panose="020F0502020204030204" pitchFamily="34" charset="0"/>
                <a:cs typeface="Calibri" panose="020F0502020204030204" pitchFamily="34" charset="0"/>
                <a:sym typeface="Helvetica Neue"/>
              </a:rPr>
              <a:t>. 2019.</a:t>
            </a:r>
            <a:endParaRPr lang="en-US" strike="sngStrike" kern="0" dirty="0">
              <a:solidFill>
                <a:srgbClr val="002060"/>
              </a:solidFill>
              <a:ea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3495525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3612F-23D5-C9D5-3E8B-B3AAE7BBB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D6A36-FA0D-CC47-030A-3EDF518578A4}"/>
              </a:ext>
            </a:extLst>
          </p:cNvPr>
          <p:cNvSpPr>
            <a:spLocks noGrp="1"/>
          </p:cNvSpPr>
          <p:nvPr>
            <p:ph type="title"/>
          </p:nvPr>
        </p:nvSpPr>
        <p:spPr>
          <a:xfrm>
            <a:off x="612742" y="1"/>
            <a:ext cx="10966516" cy="1414020"/>
          </a:xfrm>
        </p:spPr>
        <p:txBody>
          <a:bodyPr/>
          <a:lstStyle/>
          <a:p>
            <a:r>
              <a:rPr lang="en-US" dirty="0"/>
              <a:t>Identifying Candidates for CGM</a:t>
            </a:r>
          </a:p>
        </p:txBody>
      </p:sp>
      <p:sp>
        <p:nvSpPr>
          <p:cNvPr id="3" name="Content Placeholder 2">
            <a:extLst>
              <a:ext uri="{FF2B5EF4-FFF2-40B4-BE49-F238E27FC236}">
                <a16:creationId xmlns:a16="http://schemas.microsoft.com/office/drawing/2014/main" id="{ED570F11-F59C-8E85-4282-4577AE9C77D1}"/>
              </a:ext>
            </a:extLst>
          </p:cNvPr>
          <p:cNvSpPr>
            <a:spLocks noGrp="1"/>
          </p:cNvSpPr>
          <p:nvPr>
            <p:ph idx="1"/>
          </p:nvPr>
        </p:nvSpPr>
        <p:spPr>
          <a:xfrm>
            <a:off x="612774" y="1216025"/>
            <a:ext cx="11326183" cy="4891477"/>
          </a:xfrm>
        </p:spPr>
        <p:txBody>
          <a:bodyPr>
            <a:noAutofit/>
          </a:bodyPr>
          <a:lstStyle/>
          <a:p>
            <a:pPr lvl="0">
              <a:lnSpc>
                <a:spcPct val="110000"/>
              </a:lnSpc>
            </a:pPr>
            <a:r>
              <a:rPr lang="en-US" sz="2400" dirty="0"/>
              <a:t>≥2 years of age who need or want more engagement with their diabetes</a:t>
            </a:r>
          </a:p>
          <a:p>
            <a:pPr lvl="0">
              <a:lnSpc>
                <a:spcPct val="110000"/>
              </a:lnSpc>
            </a:pPr>
            <a:r>
              <a:rPr lang="en-US" sz="2400" dirty="0"/>
              <a:t>At risk for hypoglycemia </a:t>
            </a:r>
            <a:br>
              <a:rPr lang="en-US" sz="2400" dirty="0"/>
            </a:br>
            <a:r>
              <a:rPr lang="en-US" sz="2400" dirty="0"/>
              <a:t>(e.g., patients of younger or older age, patients taking insulin)</a:t>
            </a:r>
          </a:p>
          <a:p>
            <a:pPr lvl="0">
              <a:lnSpc>
                <a:spcPct val="110000"/>
              </a:lnSpc>
            </a:pPr>
            <a:r>
              <a:rPr lang="en-US" sz="2400" dirty="0"/>
              <a:t>Need modification of current treatment or are experiencing clinical inertia</a:t>
            </a:r>
          </a:p>
          <a:p>
            <a:pPr lvl="0">
              <a:lnSpc>
                <a:spcPct val="110000"/>
              </a:lnSpc>
            </a:pPr>
            <a:r>
              <a:rPr lang="en-US" sz="2400" dirty="0"/>
              <a:t>Have poorly managed diabetes and would benefit from greater understanding of diet, activity, and medication on glycemic management </a:t>
            </a:r>
          </a:p>
          <a:p>
            <a:pPr lvl="0">
              <a:lnSpc>
                <a:spcPct val="110000"/>
              </a:lnSpc>
            </a:pPr>
            <a:r>
              <a:rPr lang="en-US" sz="2400" dirty="0"/>
              <a:t>Want to actively participate in their diabetes care, including making lifestyle changes</a:t>
            </a:r>
          </a:p>
          <a:p>
            <a:pPr>
              <a:lnSpc>
                <a:spcPct val="110000"/>
              </a:lnSpc>
            </a:pPr>
            <a:endParaRPr lang="en-US" sz="2400" dirty="0"/>
          </a:p>
        </p:txBody>
      </p:sp>
    </p:spTree>
    <p:extLst>
      <p:ext uri="{BB962C8B-B14F-4D97-AF65-F5344CB8AC3E}">
        <p14:creationId xmlns:p14="http://schemas.microsoft.com/office/powerpoint/2010/main" val="87049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7F73D-3D64-174E-BCB7-659743F1DBF7}"/>
              </a:ext>
            </a:extLst>
          </p:cNvPr>
          <p:cNvSpPr>
            <a:spLocks noGrp="1"/>
          </p:cNvSpPr>
          <p:nvPr>
            <p:ph type="title"/>
          </p:nvPr>
        </p:nvSpPr>
        <p:spPr/>
        <p:txBody>
          <a:bodyPr>
            <a:normAutofit/>
          </a:bodyPr>
          <a:lstStyle/>
          <a:p>
            <a:r>
              <a:rPr lang="en-US" dirty="0"/>
              <a:t>Interprofessional Team Overview</a:t>
            </a:r>
          </a:p>
        </p:txBody>
      </p:sp>
      <p:sp>
        <p:nvSpPr>
          <p:cNvPr id="6" name="Content Placeholder 2">
            <a:extLst>
              <a:ext uri="{FF2B5EF4-FFF2-40B4-BE49-F238E27FC236}">
                <a16:creationId xmlns:a16="http://schemas.microsoft.com/office/drawing/2014/main" id="{51A1C172-22B2-CE3E-8682-AEB1A1C2F749}"/>
              </a:ext>
            </a:extLst>
          </p:cNvPr>
          <p:cNvSpPr>
            <a:spLocks noGrp="1"/>
          </p:cNvSpPr>
          <p:nvPr>
            <p:ph idx="1"/>
          </p:nvPr>
        </p:nvSpPr>
        <p:spPr>
          <a:xfrm>
            <a:off x="612741" y="1216059"/>
            <a:ext cx="11579259" cy="4397262"/>
          </a:xfrm>
        </p:spPr>
        <p:txBody>
          <a:bodyPr>
            <a:noAutofit/>
          </a:bodyPr>
          <a:lstStyle/>
          <a:p>
            <a:pPr>
              <a:lnSpc>
                <a:spcPct val="100000"/>
              </a:lnSpc>
            </a:pPr>
            <a:r>
              <a:rPr lang="en-US" sz="2400" dirty="0"/>
              <a:t>Team-based approach is important for patient care</a:t>
            </a:r>
          </a:p>
          <a:p>
            <a:pPr>
              <a:lnSpc>
                <a:spcPct val="100000"/>
              </a:lnSpc>
            </a:pPr>
            <a:r>
              <a:rPr lang="en-US" sz="2400" dirty="0"/>
              <a:t>Limited time makes patient education challenging, even for specialists</a:t>
            </a:r>
          </a:p>
          <a:p>
            <a:pPr>
              <a:lnSpc>
                <a:spcPct val="100000"/>
              </a:lnSpc>
            </a:pPr>
            <a:r>
              <a:rPr lang="en-US" sz="2400" dirty="0"/>
              <a:t>Multiple resources are available</a:t>
            </a:r>
          </a:p>
          <a:p>
            <a:pPr lvl="1">
              <a:lnSpc>
                <a:spcPct val="100000"/>
              </a:lnSpc>
            </a:pPr>
            <a:r>
              <a:rPr lang="en-US" sz="2000" dirty="0"/>
              <a:t>Online and in-person</a:t>
            </a:r>
          </a:p>
          <a:p>
            <a:pPr>
              <a:lnSpc>
                <a:spcPct val="100000"/>
              </a:lnSpc>
            </a:pPr>
            <a:r>
              <a:rPr lang="en-US" sz="2400" dirty="0"/>
              <a:t>Education should cover both device use and interpreting data</a:t>
            </a:r>
          </a:p>
          <a:p>
            <a:pPr>
              <a:lnSpc>
                <a:spcPct val="100000"/>
              </a:lnSpc>
            </a:pPr>
            <a:r>
              <a:rPr lang="en-US" sz="2400" dirty="0"/>
              <a:t>Use available support systems to help patients</a:t>
            </a:r>
          </a:p>
          <a:p>
            <a:pPr>
              <a:lnSpc>
                <a:spcPct val="100000"/>
              </a:lnSpc>
            </a:pPr>
            <a:r>
              <a:rPr lang="en-US" sz="2400" dirty="0"/>
              <a:t>Goal is patient comfort with CGM and maximizing its benefit</a:t>
            </a:r>
          </a:p>
          <a:p>
            <a:pPr>
              <a:lnSpc>
                <a:spcPct val="100000"/>
              </a:lnSpc>
            </a:pPr>
            <a:endParaRPr lang="en-US" sz="2400" dirty="0"/>
          </a:p>
        </p:txBody>
      </p:sp>
    </p:spTree>
    <p:extLst>
      <p:ext uri="{BB962C8B-B14F-4D97-AF65-F5344CB8AC3E}">
        <p14:creationId xmlns:p14="http://schemas.microsoft.com/office/powerpoint/2010/main" val="4253120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76C0F3F9-6A66-2761-C548-D5F3528E0FC6}"/>
              </a:ext>
            </a:extLst>
          </p:cNvPr>
          <p:cNvSpPr>
            <a:spLocks noGrp="1" noChangeArrowheads="1"/>
          </p:cNvSpPr>
          <p:nvPr>
            <p:ph type="title"/>
          </p:nvPr>
        </p:nvSpPr>
        <p:spPr/>
        <p:txBody>
          <a:bodyPr/>
          <a:lstStyle/>
          <a:p>
            <a:r>
              <a:rPr lang="en-GB" altLang="en-US" sz="4267" dirty="0"/>
              <a:t>Key Takeaways</a:t>
            </a:r>
          </a:p>
        </p:txBody>
      </p:sp>
      <p:sp>
        <p:nvSpPr>
          <p:cNvPr id="114691" name="Content Placeholder 2">
            <a:extLst>
              <a:ext uri="{FF2B5EF4-FFF2-40B4-BE49-F238E27FC236}">
                <a16:creationId xmlns:a16="http://schemas.microsoft.com/office/drawing/2014/main" id="{6880DEFD-FFF0-34A6-67F8-E4FEC796C645}"/>
              </a:ext>
            </a:extLst>
          </p:cNvPr>
          <p:cNvSpPr>
            <a:spLocks noGrp="1" noChangeArrowheads="1"/>
          </p:cNvSpPr>
          <p:nvPr>
            <p:ph idx="1"/>
          </p:nvPr>
        </p:nvSpPr>
        <p:spPr>
          <a:xfrm>
            <a:off x="612741" y="1216059"/>
            <a:ext cx="10170277" cy="4397262"/>
          </a:xfrm>
        </p:spPr>
        <p:txBody>
          <a:bodyPr>
            <a:noAutofit/>
          </a:bodyPr>
          <a:lstStyle/>
          <a:p>
            <a:pPr>
              <a:lnSpc>
                <a:spcPct val="100000"/>
              </a:lnSpc>
            </a:pPr>
            <a:r>
              <a:rPr lang="en-GB" altLang="en-US" sz="2400" dirty="0"/>
              <a:t>CGM brings value to both clinicians and patients</a:t>
            </a:r>
          </a:p>
          <a:p>
            <a:pPr>
              <a:lnSpc>
                <a:spcPct val="100000"/>
              </a:lnSpc>
            </a:pPr>
            <a:r>
              <a:rPr lang="en-GB" altLang="en-US" sz="2400" dirty="0"/>
              <a:t>With updates to standards of care and reimbursement, ALL patients should be offered CGM</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DCA6-3510-B3BC-CF5B-4646BC6ED54A}"/>
              </a:ext>
            </a:extLst>
          </p:cNvPr>
          <p:cNvSpPr>
            <a:spLocks noGrp="1"/>
          </p:cNvSpPr>
          <p:nvPr>
            <p:ph type="title"/>
          </p:nvPr>
        </p:nvSpPr>
        <p:spPr>
          <a:xfrm>
            <a:off x="612742" y="1"/>
            <a:ext cx="10966516" cy="1414020"/>
          </a:xfrm>
        </p:spPr>
        <p:txBody>
          <a:bodyPr>
            <a:normAutofit/>
          </a:bodyPr>
          <a:lstStyle/>
          <a:p>
            <a:r>
              <a:rPr lang="en-US" dirty="0"/>
              <a:t>Why Don’t More Patients have CGM?</a:t>
            </a:r>
          </a:p>
        </p:txBody>
      </p:sp>
      <p:sp>
        <p:nvSpPr>
          <p:cNvPr id="3" name="Content Placeholder 2">
            <a:extLst>
              <a:ext uri="{FF2B5EF4-FFF2-40B4-BE49-F238E27FC236}">
                <a16:creationId xmlns:a16="http://schemas.microsoft.com/office/drawing/2014/main" id="{C462C6F1-4EE5-34F2-75CB-A3A3B83319B7}"/>
              </a:ext>
            </a:extLst>
          </p:cNvPr>
          <p:cNvSpPr>
            <a:spLocks noGrp="1"/>
          </p:cNvSpPr>
          <p:nvPr>
            <p:ph idx="1"/>
          </p:nvPr>
        </p:nvSpPr>
        <p:spPr>
          <a:xfrm>
            <a:off x="612775" y="1216025"/>
            <a:ext cx="9510940" cy="4397375"/>
          </a:xfrm>
        </p:spPr>
        <p:txBody>
          <a:bodyPr>
            <a:normAutofit/>
          </a:bodyPr>
          <a:lstStyle/>
          <a:p>
            <a:pPr>
              <a:lnSpc>
                <a:spcPct val="100000"/>
              </a:lnSpc>
            </a:pPr>
            <a:r>
              <a:rPr lang="en-US" sz="2400" dirty="0"/>
              <a:t>Approximately 90% of diabetes care in the US occurs in the primary care setting.</a:t>
            </a:r>
          </a:p>
          <a:p>
            <a:pPr>
              <a:lnSpc>
                <a:spcPct val="100000"/>
              </a:lnSpc>
            </a:pPr>
            <a:r>
              <a:rPr lang="en-US" sz="2400" dirty="0"/>
              <a:t>The American Diabetes Association (ADA) and the American Association of Clinical Endocrinology (AACE) recommend the use of CGM for many patients with diabetes.</a:t>
            </a:r>
          </a:p>
          <a:p>
            <a:pPr>
              <a:lnSpc>
                <a:spcPct val="100000"/>
              </a:lnSpc>
            </a:pPr>
            <a:r>
              <a:rPr lang="en-US" sz="2400" dirty="0"/>
              <a:t>CGM is associated with many benefits for patients with diabetes, including improved health behaviors, reductions in A1c, less hypoglycemia, decreases in body weight, reduced caloric intake, increased physical activity, improved treatment satisfaction, and adherence to a personal eating plan.</a:t>
            </a:r>
          </a:p>
          <a:p>
            <a:pPr>
              <a:lnSpc>
                <a:spcPct val="100000"/>
              </a:lnSpc>
            </a:pPr>
            <a:endParaRPr lang="en-US" sz="2400" dirty="0"/>
          </a:p>
        </p:txBody>
      </p:sp>
      <p:sp>
        <p:nvSpPr>
          <p:cNvPr id="8" name="Footer Placeholder 4">
            <a:extLst>
              <a:ext uri="{FF2B5EF4-FFF2-40B4-BE49-F238E27FC236}">
                <a16:creationId xmlns:a16="http://schemas.microsoft.com/office/drawing/2014/main" id="{615A32B2-676A-DE6C-761E-419C61179F8F}"/>
              </a:ext>
            </a:extLst>
          </p:cNvPr>
          <p:cNvSpPr>
            <a:spLocks noGrp="1"/>
          </p:cNvSpPr>
          <p:nvPr>
            <p:ph type="ftr" sz="quarter" idx="3"/>
          </p:nvPr>
        </p:nvSpPr>
        <p:spPr>
          <a:xfrm>
            <a:off x="4680284" y="6095373"/>
            <a:ext cx="5312802" cy="612402"/>
          </a:xfrm>
          <a:prstGeom prst="rect">
            <a:avLst/>
          </a:prstGeom>
        </p:spPr>
        <p:txBody>
          <a:bodyPr vert="horz" lIns="91440" tIns="45720" rIns="91440" bIns="45720" rtlCol="0" anchor="b"/>
          <a:lstStyle>
            <a:lvl1pPr algn="l">
              <a:defRPr sz="1200">
                <a:solidFill>
                  <a:schemeClr val="tx1"/>
                </a:solidFill>
                <a:latin typeface="Arial" panose="020B0604020202020204" pitchFamily="34" charset="0"/>
                <a:cs typeface="Arial" panose="020B0604020202020204" pitchFamily="34" charset="0"/>
              </a:defRPr>
            </a:lvl1pPr>
          </a:lstStyle>
          <a:p>
            <a:r>
              <a:rPr lang="en-US" dirty="0"/>
              <a:t>Unger J, et al. </a:t>
            </a:r>
            <a:r>
              <a:rPr lang="en-US" i="1" dirty="0"/>
              <a:t>Postgraduate Medicine</a:t>
            </a:r>
            <a:r>
              <a:rPr lang="en-US" dirty="0"/>
              <a:t>. 2020; ADA. </a:t>
            </a:r>
            <a:r>
              <a:rPr lang="en-US" i="1" dirty="0"/>
              <a:t>Diabetes Care</a:t>
            </a:r>
            <a:r>
              <a:rPr lang="en-US" dirty="0"/>
              <a:t>. 2026; Oser TK, et al. </a:t>
            </a:r>
            <a:r>
              <a:rPr lang="en-US" i="1" dirty="0"/>
              <a:t>Ann Fam Med</a:t>
            </a:r>
            <a:r>
              <a:rPr lang="en-US" dirty="0"/>
              <a:t>. 2022.</a:t>
            </a:r>
          </a:p>
        </p:txBody>
      </p:sp>
    </p:spTree>
    <p:extLst>
      <p:ext uri="{BB962C8B-B14F-4D97-AF65-F5344CB8AC3E}">
        <p14:creationId xmlns:p14="http://schemas.microsoft.com/office/powerpoint/2010/main" val="405108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C1374-855E-4A0E-37F7-DFFA3FC68F39}"/>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5B4FCF56-E77C-1D07-D1F9-24DB50149B38}"/>
              </a:ext>
            </a:extLst>
          </p:cNvPr>
          <p:cNvSpPr>
            <a:spLocks noGrp="1"/>
          </p:cNvSpPr>
          <p:nvPr>
            <p:ph type="title"/>
          </p:nvPr>
        </p:nvSpPr>
        <p:spPr/>
        <p:txBody>
          <a:bodyPr>
            <a:normAutofit/>
          </a:bodyPr>
          <a:lstStyle/>
          <a:p>
            <a:r>
              <a:rPr lang="en-US" dirty="0"/>
              <a:t>Why Don’t More Patients have CGM?</a:t>
            </a:r>
          </a:p>
        </p:txBody>
      </p:sp>
      <p:sp>
        <p:nvSpPr>
          <p:cNvPr id="3" name="Content Placeholder 2">
            <a:extLst>
              <a:ext uri="{FF2B5EF4-FFF2-40B4-BE49-F238E27FC236}">
                <a16:creationId xmlns:a16="http://schemas.microsoft.com/office/drawing/2014/main" id="{EA9192A3-D3E8-CFB6-8820-0190140C2E08}"/>
              </a:ext>
            </a:extLst>
          </p:cNvPr>
          <p:cNvSpPr>
            <a:spLocks noGrp="1"/>
          </p:cNvSpPr>
          <p:nvPr>
            <p:ph idx="1"/>
          </p:nvPr>
        </p:nvSpPr>
        <p:spPr>
          <a:xfrm>
            <a:off x="612741" y="1216059"/>
            <a:ext cx="11334420" cy="4397262"/>
          </a:xfrm>
        </p:spPr>
        <p:txBody>
          <a:bodyPr>
            <a:noAutofit/>
          </a:bodyPr>
          <a:lstStyle/>
          <a:p>
            <a:pPr marL="0" indent="0">
              <a:buNone/>
            </a:pPr>
            <a:r>
              <a:rPr lang="en-US" sz="2400" dirty="0"/>
              <a:t>For clinicians, the benefits are also many: more informed treatment decisions, more engagement with the patient, greater insight into therapeutic impact –         so much more information than the A1c provides.</a:t>
            </a:r>
          </a:p>
          <a:p>
            <a:pPr marL="0" indent="0">
              <a:buNone/>
            </a:pPr>
            <a:endParaRPr lang="en-US" sz="2400" dirty="0"/>
          </a:p>
          <a:p>
            <a:pPr marL="0" indent="0">
              <a:buNone/>
            </a:pPr>
            <a:endParaRPr lang="en-US" sz="2400" dirty="0"/>
          </a:p>
          <a:p>
            <a:pPr marL="0" indent="0">
              <a:buNone/>
            </a:pPr>
            <a:endParaRPr lang="en-US" sz="2400" dirty="0"/>
          </a:p>
        </p:txBody>
      </p:sp>
      <p:pic>
        <p:nvPicPr>
          <p:cNvPr id="6" name="Picture 5">
            <a:extLst>
              <a:ext uri="{FF2B5EF4-FFF2-40B4-BE49-F238E27FC236}">
                <a16:creationId xmlns:a16="http://schemas.microsoft.com/office/drawing/2014/main" id="{1E8BD981-D672-82EB-BAB2-E93AF584D13E}"/>
              </a:ext>
            </a:extLst>
          </p:cNvPr>
          <p:cNvPicPr>
            <a:picLocks noChangeAspect="1"/>
          </p:cNvPicPr>
          <p:nvPr/>
        </p:nvPicPr>
        <p:blipFill>
          <a:blip r:embed="rId2"/>
          <a:srcRect l="4104" t="7350" r="7692" b="11038"/>
          <a:stretch>
            <a:fillRect/>
          </a:stretch>
        </p:blipFill>
        <p:spPr>
          <a:xfrm>
            <a:off x="2268153" y="2813085"/>
            <a:ext cx="8015100" cy="2559836"/>
          </a:xfrm>
          <a:prstGeom prst="rect">
            <a:avLst/>
          </a:prstGeom>
          <a:effectLst>
            <a:outerShdw blurRad="534920" dist="38100" dir="2700000" sx="102000" sy="102000" algn="tl" rotWithShape="0">
              <a:prstClr val="black">
                <a:alpha val="16000"/>
              </a:prstClr>
            </a:outerShdw>
          </a:effectLst>
        </p:spPr>
      </p:pic>
      <p:sp>
        <p:nvSpPr>
          <p:cNvPr id="2" name="Footer Placeholder 3">
            <a:extLst>
              <a:ext uri="{FF2B5EF4-FFF2-40B4-BE49-F238E27FC236}">
                <a16:creationId xmlns:a16="http://schemas.microsoft.com/office/drawing/2014/main" id="{3DCEFDF2-1F91-6EEA-72EC-7F1C7EA1A429}"/>
              </a:ext>
            </a:extLst>
          </p:cNvPr>
          <p:cNvSpPr txBox="1">
            <a:spLocks/>
          </p:cNvSpPr>
          <p:nvPr/>
        </p:nvSpPr>
        <p:spPr>
          <a:xfrm>
            <a:off x="819807" y="5966222"/>
            <a:ext cx="10552386" cy="31246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14" name="Footer Placeholder 4">
            <a:extLst>
              <a:ext uri="{FF2B5EF4-FFF2-40B4-BE49-F238E27FC236}">
                <a16:creationId xmlns:a16="http://schemas.microsoft.com/office/drawing/2014/main" id="{80E487A6-0C73-02F8-1687-C1452C615217}"/>
              </a:ext>
            </a:extLst>
          </p:cNvPr>
          <p:cNvSpPr txBox="1">
            <a:spLocks/>
          </p:cNvSpPr>
          <p:nvPr/>
        </p:nvSpPr>
        <p:spPr>
          <a:xfrm>
            <a:off x="4680284" y="6095373"/>
            <a:ext cx="5312802" cy="612402"/>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Miller EM. </a:t>
            </a:r>
            <a:r>
              <a:rPr lang="en-US" i="1" dirty="0"/>
              <a:t>Clin Diabetes</a:t>
            </a:r>
            <a:r>
              <a:rPr lang="en-US" dirty="0"/>
              <a:t>. 2020; Adams K. </a:t>
            </a:r>
            <a:r>
              <a:rPr lang="en-US" i="1" dirty="0" err="1"/>
              <a:t>MedCity</a:t>
            </a:r>
            <a:r>
              <a:rPr lang="en-US" i="1" dirty="0"/>
              <a:t> News</a:t>
            </a:r>
            <a:r>
              <a:rPr lang="en-US" dirty="0"/>
              <a:t>. 2025. </a:t>
            </a:r>
          </a:p>
        </p:txBody>
      </p:sp>
    </p:spTree>
    <p:extLst>
      <p:ext uri="{BB962C8B-B14F-4D97-AF65-F5344CB8AC3E}">
        <p14:creationId xmlns:p14="http://schemas.microsoft.com/office/powerpoint/2010/main" val="46591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6C4BF-9F0B-B2A4-FD11-B5EF9164A8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5B243-4F76-0487-7FC6-3AEF6585AF59}"/>
              </a:ext>
            </a:extLst>
          </p:cNvPr>
          <p:cNvSpPr>
            <a:spLocks noGrp="1"/>
          </p:cNvSpPr>
          <p:nvPr>
            <p:ph type="title"/>
          </p:nvPr>
        </p:nvSpPr>
        <p:spPr>
          <a:xfrm>
            <a:off x="612742" y="1"/>
            <a:ext cx="10966516" cy="1414020"/>
          </a:xfrm>
        </p:spPr>
        <p:txBody>
          <a:bodyPr/>
          <a:lstStyle/>
          <a:p>
            <a:r>
              <a:rPr lang="en-US" dirty="0"/>
              <a:t>Benefits of CGM</a:t>
            </a:r>
          </a:p>
        </p:txBody>
      </p:sp>
      <p:sp>
        <p:nvSpPr>
          <p:cNvPr id="3" name="Content Placeholder 2">
            <a:extLst>
              <a:ext uri="{FF2B5EF4-FFF2-40B4-BE49-F238E27FC236}">
                <a16:creationId xmlns:a16="http://schemas.microsoft.com/office/drawing/2014/main" id="{E2B5AA0E-51C3-CD2F-1957-7E07355E3382}"/>
              </a:ext>
            </a:extLst>
          </p:cNvPr>
          <p:cNvSpPr>
            <a:spLocks noGrp="1"/>
          </p:cNvSpPr>
          <p:nvPr>
            <p:ph idx="1"/>
          </p:nvPr>
        </p:nvSpPr>
        <p:spPr>
          <a:xfrm>
            <a:off x="612775" y="1126085"/>
            <a:ext cx="11199474" cy="4879348"/>
          </a:xfrm>
        </p:spPr>
        <p:txBody>
          <a:bodyPr>
            <a:noAutofit/>
          </a:bodyPr>
          <a:lstStyle/>
          <a:p>
            <a:pPr>
              <a:lnSpc>
                <a:spcPct val="100000"/>
              </a:lnSpc>
            </a:pPr>
            <a:r>
              <a:rPr lang="en-US" sz="1800" dirty="0"/>
              <a:t>A1C Reduction – Still Matters, But It’s Not the Whole Story</a:t>
            </a:r>
          </a:p>
          <a:p>
            <a:pPr>
              <a:lnSpc>
                <a:spcPct val="100000"/>
              </a:lnSpc>
            </a:pPr>
            <a:r>
              <a:rPr lang="en-US" sz="1800" dirty="0"/>
              <a:t>A1C remains a familiar, validated endpoint tied to long-term complication risk.</a:t>
            </a:r>
          </a:p>
          <a:p>
            <a:pPr>
              <a:lnSpc>
                <a:spcPct val="100000"/>
              </a:lnSpc>
            </a:pPr>
            <a:r>
              <a:rPr lang="en-US" sz="1800" dirty="0"/>
              <a:t>CGM consistently demonstrates modest but clinically meaningful A1C reductions across populations</a:t>
            </a:r>
          </a:p>
          <a:p>
            <a:pPr lvl="1">
              <a:lnSpc>
                <a:spcPct val="100000"/>
              </a:lnSpc>
            </a:pPr>
            <a:r>
              <a:rPr lang="en-US" sz="1600" dirty="0"/>
              <a:t>DIAMOND Trial (T1D &amp; T2D on MDI) CGM users greater A1C reduction vs SMBG at 24 weeks</a:t>
            </a:r>
          </a:p>
          <a:p>
            <a:pPr lvl="1">
              <a:lnSpc>
                <a:spcPct val="100000"/>
              </a:lnSpc>
            </a:pPr>
            <a:r>
              <a:rPr lang="en-US" sz="1600" dirty="0"/>
              <a:t>GOLD Trial (T1D) CGM reduced A1C by ~0.4% compared with fingerstick monitoring</a:t>
            </a:r>
          </a:p>
          <a:p>
            <a:pPr lvl="1">
              <a:lnSpc>
                <a:spcPct val="100000"/>
              </a:lnSpc>
            </a:pPr>
            <a:r>
              <a:rPr lang="en-US" sz="1600" dirty="0"/>
              <a:t>MOBILE Study (T2D on basal insulin) CGM resulted in greater A1C reduction compared with SMBG, even without prandial insulin</a:t>
            </a:r>
            <a:endParaRPr lang="en-US" sz="1800" dirty="0"/>
          </a:p>
          <a:p>
            <a:pPr>
              <a:lnSpc>
                <a:spcPct val="100000"/>
              </a:lnSpc>
            </a:pPr>
            <a:r>
              <a:rPr lang="en-US" sz="1800" dirty="0"/>
              <a:t>Time in Range (TIR) – The Most Actionable Metric</a:t>
            </a:r>
          </a:p>
          <a:p>
            <a:pPr>
              <a:lnSpc>
                <a:spcPct val="100000"/>
              </a:lnSpc>
            </a:pPr>
            <a:r>
              <a:rPr lang="en-US" sz="1800" dirty="0"/>
              <a:t>ADA now emphasizes TIR as a key glycemic outcome, complementary to A1C</a:t>
            </a:r>
          </a:p>
          <a:p>
            <a:pPr>
              <a:lnSpc>
                <a:spcPct val="100000"/>
              </a:lnSpc>
            </a:pPr>
            <a:r>
              <a:rPr lang="en-US" sz="1800" dirty="0"/>
              <a:t>TIR reflects daily glucose stability, not just averages</a:t>
            </a:r>
          </a:p>
          <a:p>
            <a:pPr>
              <a:lnSpc>
                <a:spcPct val="100000"/>
              </a:lnSpc>
            </a:pPr>
            <a:r>
              <a:rPr lang="en-US" sz="1800" dirty="0"/>
              <a:t>Strongly associated with risk of microvascular complications</a:t>
            </a:r>
          </a:p>
          <a:p>
            <a:pPr lvl="1">
              <a:lnSpc>
                <a:spcPct val="100000"/>
              </a:lnSpc>
            </a:pPr>
            <a:r>
              <a:rPr lang="en-US" sz="1600" dirty="0"/>
              <a:t>GOLD Trial – Significant increases in TIR with CGM</a:t>
            </a:r>
          </a:p>
          <a:p>
            <a:pPr lvl="1">
              <a:lnSpc>
                <a:spcPct val="100000"/>
              </a:lnSpc>
            </a:pPr>
            <a:r>
              <a:rPr lang="en-US" sz="1600" dirty="0"/>
              <a:t>DIAMOND Trial – CGM users spent more time 70–180 mg/dL and less TAR</a:t>
            </a:r>
          </a:p>
          <a:p>
            <a:pPr lvl="1">
              <a:lnSpc>
                <a:spcPct val="100000"/>
              </a:lnSpc>
            </a:pPr>
            <a:r>
              <a:rPr lang="en-US" sz="1600" dirty="0"/>
              <a:t>Real-world registry studies show consistent TIR improvements across age groups and diabetes types.</a:t>
            </a:r>
          </a:p>
        </p:txBody>
      </p:sp>
      <p:sp>
        <p:nvSpPr>
          <p:cNvPr id="4" name="Footer Placeholder 3">
            <a:extLst>
              <a:ext uri="{FF2B5EF4-FFF2-40B4-BE49-F238E27FC236}">
                <a16:creationId xmlns:a16="http://schemas.microsoft.com/office/drawing/2014/main" id="{38B37DF8-4027-1C45-CD9E-BD504F3DA675}"/>
              </a:ext>
            </a:extLst>
          </p:cNvPr>
          <p:cNvSpPr txBox="1">
            <a:spLocks/>
          </p:cNvSpPr>
          <p:nvPr/>
        </p:nvSpPr>
        <p:spPr>
          <a:xfrm>
            <a:off x="819807" y="5841026"/>
            <a:ext cx="10552386" cy="31246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9" name="Footer Placeholder 4">
            <a:extLst>
              <a:ext uri="{FF2B5EF4-FFF2-40B4-BE49-F238E27FC236}">
                <a16:creationId xmlns:a16="http://schemas.microsoft.com/office/drawing/2014/main" id="{29F8C0B2-3605-06EA-09D0-DF0AD94FE8B8}"/>
              </a:ext>
            </a:extLst>
          </p:cNvPr>
          <p:cNvSpPr txBox="1">
            <a:spLocks/>
          </p:cNvSpPr>
          <p:nvPr/>
        </p:nvSpPr>
        <p:spPr>
          <a:xfrm>
            <a:off x="4680284" y="6095373"/>
            <a:ext cx="5312802" cy="612402"/>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Beck RW, et al. </a:t>
            </a:r>
            <a:r>
              <a:rPr lang="en-US" i="1" dirty="0"/>
              <a:t>JAMA</a:t>
            </a:r>
            <a:r>
              <a:rPr lang="en-US" dirty="0"/>
              <a:t>. 2017; Lind M, et al. </a:t>
            </a:r>
            <a:r>
              <a:rPr lang="en-US" i="1" dirty="0"/>
              <a:t>JAMA</a:t>
            </a:r>
            <a:r>
              <a:rPr lang="en-US" dirty="0"/>
              <a:t>. 2017; Martens T, et al. </a:t>
            </a:r>
            <a:r>
              <a:rPr lang="en-US" i="1" dirty="0"/>
              <a:t>JAMA</a:t>
            </a:r>
            <a:r>
              <a:rPr lang="en-US" dirty="0"/>
              <a:t>. 2021; Brown RE, et al. </a:t>
            </a:r>
            <a:r>
              <a:rPr lang="en-US" i="1" dirty="0" err="1"/>
              <a:t>Diabet</a:t>
            </a:r>
            <a:r>
              <a:rPr lang="en-US" i="1" dirty="0"/>
              <a:t> Med</a:t>
            </a:r>
            <a:r>
              <a:rPr lang="en-US" dirty="0"/>
              <a:t>. 2022; Dowd R, et al. </a:t>
            </a:r>
            <a:r>
              <a:rPr lang="en-US" i="1" dirty="0"/>
              <a:t>JMIR Diabetes</a:t>
            </a:r>
            <a:r>
              <a:rPr lang="en-US" dirty="0"/>
              <a:t>. 2023; Gavin JR, et al. </a:t>
            </a:r>
            <a:r>
              <a:rPr lang="en-US" i="1" dirty="0"/>
              <a:t>Diabetes Technol Ther</a:t>
            </a:r>
            <a:r>
              <a:rPr lang="en-US" dirty="0"/>
              <a:t>. 2021.</a:t>
            </a:r>
          </a:p>
        </p:txBody>
      </p:sp>
    </p:spTree>
    <p:extLst>
      <p:ext uri="{BB962C8B-B14F-4D97-AF65-F5344CB8AC3E}">
        <p14:creationId xmlns:p14="http://schemas.microsoft.com/office/powerpoint/2010/main" val="352711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4CD3-357B-306D-3F1B-F4E5B2EFE230}"/>
              </a:ext>
            </a:extLst>
          </p:cNvPr>
          <p:cNvSpPr>
            <a:spLocks noGrp="1"/>
          </p:cNvSpPr>
          <p:nvPr>
            <p:ph type="title"/>
          </p:nvPr>
        </p:nvSpPr>
        <p:spPr>
          <a:xfrm>
            <a:off x="612742" y="1"/>
            <a:ext cx="10966516" cy="1414020"/>
          </a:xfrm>
        </p:spPr>
        <p:txBody>
          <a:bodyPr/>
          <a:lstStyle/>
          <a:p>
            <a:r>
              <a:rPr lang="en-US" dirty="0"/>
              <a:t>ADA SOC Perspective on CGM</a:t>
            </a:r>
          </a:p>
        </p:txBody>
      </p:sp>
      <p:sp>
        <p:nvSpPr>
          <p:cNvPr id="3" name="Content Placeholder 2">
            <a:extLst>
              <a:ext uri="{FF2B5EF4-FFF2-40B4-BE49-F238E27FC236}">
                <a16:creationId xmlns:a16="http://schemas.microsoft.com/office/drawing/2014/main" id="{1096731B-B8BD-510E-5537-02CDFC270D6B}"/>
              </a:ext>
            </a:extLst>
          </p:cNvPr>
          <p:cNvSpPr>
            <a:spLocks noGrp="1"/>
          </p:cNvSpPr>
          <p:nvPr>
            <p:ph idx="1"/>
          </p:nvPr>
        </p:nvSpPr>
        <p:spPr>
          <a:xfrm>
            <a:off x="612775" y="1216025"/>
            <a:ext cx="10552386" cy="4397375"/>
          </a:xfrm>
        </p:spPr>
        <p:txBody>
          <a:bodyPr/>
          <a:lstStyle/>
          <a:p>
            <a:pPr marL="0" indent="0">
              <a:lnSpc>
                <a:spcPct val="100000"/>
              </a:lnSpc>
              <a:buNone/>
            </a:pPr>
            <a:r>
              <a:rPr lang="en-US" sz="2400" b="1" dirty="0">
                <a:solidFill>
                  <a:schemeClr val="accent1">
                    <a:lumMod val="75000"/>
                  </a:schemeClr>
                </a:solidFill>
              </a:rPr>
              <a:t>What’s changed in 2026 and why are we so excited for these changes? </a:t>
            </a:r>
          </a:p>
          <a:p>
            <a:pPr>
              <a:lnSpc>
                <a:spcPct val="100000"/>
              </a:lnSpc>
            </a:pPr>
            <a:r>
              <a:rPr lang="en-US" sz="2400" dirty="0"/>
              <a:t>CGM is now recommended from diagnosis and anytime thereafter for all people on insulin, on non-insulin therapies that can cause hypoglycemia, and any therapy where CGM helps management</a:t>
            </a:r>
          </a:p>
          <a:p>
            <a:pPr>
              <a:lnSpc>
                <a:spcPct val="100000"/>
              </a:lnSpc>
            </a:pPr>
            <a:r>
              <a:rPr lang="en-US" sz="2400" dirty="0"/>
              <a:t>It’s no longer optional for Type 1 or people with insulin-treated T2D; it’s standard of care</a:t>
            </a:r>
          </a:p>
        </p:txBody>
      </p:sp>
      <p:sp>
        <p:nvSpPr>
          <p:cNvPr id="4" name="Footer Placeholder 3">
            <a:extLst>
              <a:ext uri="{FF2B5EF4-FFF2-40B4-BE49-F238E27FC236}">
                <a16:creationId xmlns:a16="http://schemas.microsoft.com/office/drawing/2014/main" id="{B4C7A842-628E-5FB9-894D-3F07F6D4F5E4}"/>
              </a:ext>
            </a:extLst>
          </p:cNvPr>
          <p:cNvSpPr txBox="1">
            <a:spLocks/>
          </p:cNvSpPr>
          <p:nvPr/>
        </p:nvSpPr>
        <p:spPr>
          <a:xfrm>
            <a:off x="762000" y="5911552"/>
            <a:ext cx="10552386" cy="3516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5" name="Footer Placeholder 4">
            <a:extLst>
              <a:ext uri="{FF2B5EF4-FFF2-40B4-BE49-F238E27FC236}">
                <a16:creationId xmlns:a16="http://schemas.microsoft.com/office/drawing/2014/main" id="{3E5C03E3-D41D-E4AA-CC47-4657CC842565}"/>
              </a:ext>
            </a:extLst>
          </p:cNvPr>
          <p:cNvSpPr txBox="1">
            <a:spLocks/>
          </p:cNvSpPr>
          <p:nvPr/>
        </p:nvSpPr>
        <p:spPr>
          <a:xfrm>
            <a:off x="4680284" y="6095373"/>
            <a:ext cx="5312802" cy="612402"/>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ADA. </a:t>
            </a:r>
            <a:r>
              <a:rPr lang="en-US" i="1" dirty="0"/>
              <a:t>Diabetes Care</a:t>
            </a:r>
            <a:r>
              <a:rPr lang="en-US" dirty="0"/>
              <a:t>. 2026.</a:t>
            </a:r>
          </a:p>
        </p:txBody>
      </p:sp>
    </p:spTree>
    <p:extLst>
      <p:ext uri="{BB962C8B-B14F-4D97-AF65-F5344CB8AC3E}">
        <p14:creationId xmlns:p14="http://schemas.microsoft.com/office/powerpoint/2010/main" val="216123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1DBA8-2A4F-EF6F-FA72-5815A7F263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7052B-0589-DFB0-9364-85FEC1B40BF2}"/>
              </a:ext>
            </a:extLst>
          </p:cNvPr>
          <p:cNvSpPr>
            <a:spLocks noGrp="1"/>
          </p:cNvSpPr>
          <p:nvPr>
            <p:ph type="title"/>
          </p:nvPr>
        </p:nvSpPr>
        <p:spPr/>
        <p:txBody>
          <a:bodyPr/>
          <a:lstStyle/>
          <a:p>
            <a:r>
              <a:rPr lang="en-US" dirty="0"/>
              <a:t>ADA SOC Perspective on CGM</a:t>
            </a:r>
          </a:p>
        </p:txBody>
      </p:sp>
      <p:pic>
        <p:nvPicPr>
          <p:cNvPr id="5" name="Picture 4">
            <a:extLst>
              <a:ext uri="{FF2B5EF4-FFF2-40B4-BE49-F238E27FC236}">
                <a16:creationId xmlns:a16="http://schemas.microsoft.com/office/drawing/2014/main" id="{22BEA38F-D039-A3DF-3621-C3ABBB75FD0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b="15722"/>
          <a:stretch>
            <a:fillRect/>
          </a:stretch>
        </p:blipFill>
        <p:spPr>
          <a:xfrm>
            <a:off x="1742409" y="1335145"/>
            <a:ext cx="8707182" cy="4127749"/>
          </a:xfrm>
          <a:prstGeom prst="rect">
            <a:avLst/>
          </a:prstGeom>
          <a:ln>
            <a:noFill/>
          </a:ln>
          <a:effectLst>
            <a:outerShdw blurRad="557105" dist="139700" dir="2700000" algn="tl" rotWithShape="0">
              <a:srgbClr val="333333">
                <a:alpha val="46110"/>
              </a:srgbClr>
            </a:outerShdw>
          </a:effectLst>
        </p:spPr>
      </p:pic>
      <p:sp>
        <p:nvSpPr>
          <p:cNvPr id="7" name="Footer Placeholder 4">
            <a:extLst>
              <a:ext uri="{FF2B5EF4-FFF2-40B4-BE49-F238E27FC236}">
                <a16:creationId xmlns:a16="http://schemas.microsoft.com/office/drawing/2014/main" id="{32753728-478F-F7F5-9E50-3B831CDD4B2F}"/>
              </a:ext>
            </a:extLst>
          </p:cNvPr>
          <p:cNvSpPr txBox="1">
            <a:spLocks/>
          </p:cNvSpPr>
          <p:nvPr/>
        </p:nvSpPr>
        <p:spPr>
          <a:xfrm>
            <a:off x="4680284" y="6095373"/>
            <a:ext cx="5312802" cy="612402"/>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ADA. </a:t>
            </a:r>
            <a:r>
              <a:rPr lang="en-US" i="1" dirty="0"/>
              <a:t>Diabetes Care</a:t>
            </a:r>
            <a:r>
              <a:rPr lang="en-US" dirty="0"/>
              <a:t>. 2026.</a:t>
            </a:r>
          </a:p>
        </p:txBody>
      </p:sp>
    </p:spTree>
    <p:extLst>
      <p:ext uri="{BB962C8B-B14F-4D97-AF65-F5344CB8AC3E}">
        <p14:creationId xmlns:p14="http://schemas.microsoft.com/office/powerpoint/2010/main" val="92038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48888-B3FF-3E7F-75B7-E2DA05EA4245}"/>
              </a:ext>
            </a:extLst>
          </p:cNvPr>
          <p:cNvSpPr>
            <a:spLocks noGrp="1"/>
          </p:cNvSpPr>
          <p:nvPr>
            <p:ph type="title"/>
          </p:nvPr>
        </p:nvSpPr>
        <p:spPr>
          <a:xfrm>
            <a:off x="612742" y="1"/>
            <a:ext cx="10966516" cy="1414020"/>
          </a:xfrm>
        </p:spPr>
        <p:txBody>
          <a:bodyPr/>
          <a:lstStyle/>
          <a:p>
            <a:r>
              <a:rPr lang="en-US" dirty="0"/>
              <a:t>Hypoglycemia Reduction</a:t>
            </a:r>
          </a:p>
        </p:txBody>
      </p:sp>
      <p:sp>
        <p:nvSpPr>
          <p:cNvPr id="3" name="Content Placeholder 2">
            <a:extLst>
              <a:ext uri="{FF2B5EF4-FFF2-40B4-BE49-F238E27FC236}">
                <a16:creationId xmlns:a16="http://schemas.microsoft.com/office/drawing/2014/main" id="{DC235EC4-6821-1081-ACAA-5FB8120F4CA8}"/>
              </a:ext>
            </a:extLst>
          </p:cNvPr>
          <p:cNvSpPr>
            <a:spLocks noGrp="1"/>
          </p:cNvSpPr>
          <p:nvPr>
            <p:ph idx="1"/>
          </p:nvPr>
        </p:nvSpPr>
        <p:spPr>
          <a:xfrm>
            <a:off x="612775" y="1216025"/>
            <a:ext cx="9985271" cy="4397375"/>
          </a:xfrm>
        </p:spPr>
        <p:txBody>
          <a:bodyPr/>
          <a:lstStyle/>
          <a:p>
            <a:pPr marL="0" indent="0">
              <a:lnSpc>
                <a:spcPct val="100000"/>
              </a:lnSpc>
              <a:buNone/>
            </a:pPr>
            <a:r>
              <a:rPr lang="en-US" sz="2400" b="1" dirty="0">
                <a:solidFill>
                  <a:schemeClr val="accent1">
                    <a:lumMod val="75000"/>
                  </a:schemeClr>
                </a:solidFill>
              </a:rPr>
              <a:t>The Most Persuasive Safety Argument…</a:t>
            </a:r>
          </a:p>
          <a:p>
            <a:pPr>
              <a:lnSpc>
                <a:spcPct val="100000"/>
              </a:lnSpc>
            </a:pPr>
            <a:r>
              <a:rPr lang="en-US" sz="2400" dirty="0"/>
              <a:t>Hypoglycemia is linked to falls, cognitive impairment, cardiovascular events, and mortality</a:t>
            </a:r>
          </a:p>
          <a:p>
            <a:pPr>
              <a:lnSpc>
                <a:spcPct val="100000"/>
              </a:lnSpc>
            </a:pPr>
            <a:r>
              <a:rPr lang="en-US" sz="2400" dirty="0"/>
              <a:t>Prevention is a core responsibility emphasized in ADA 2026 Standards</a:t>
            </a:r>
          </a:p>
          <a:p>
            <a:pPr lvl="1">
              <a:lnSpc>
                <a:spcPct val="100000"/>
              </a:lnSpc>
            </a:pPr>
            <a:r>
              <a:rPr lang="en-US" sz="2000" dirty="0"/>
              <a:t>IN CONTROL Trial (T1D with impaired awareness) CGM significantly reduced time spent &lt;70 mg/dL compared with SMBG</a:t>
            </a:r>
          </a:p>
          <a:p>
            <a:pPr lvl="1">
              <a:lnSpc>
                <a:spcPct val="100000"/>
              </a:lnSpc>
            </a:pPr>
            <a:r>
              <a:rPr lang="en-US" sz="2000" dirty="0"/>
              <a:t>WISDM Study (Older adults with T1D) CGM reduced hypoglycemia and improved patient-reported outcomes.</a:t>
            </a:r>
          </a:p>
          <a:p>
            <a:pPr lvl="1">
              <a:lnSpc>
                <a:spcPct val="100000"/>
              </a:lnSpc>
            </a:pPr>
            <a:r>
              <a:rPr lang="en-US" sz="2000" dirty="0"/>
              <a:t>IMPACT Trial (Flash CGM)Significant reduction in hypoglycemia exposure without worsening A1C</a:t>
            </a:r>
          </a:p>
          <a:p>
            <a:pPr lvl="1">
              <a:lnSpc>
                <a:spcPct val="100000"/>
              </a:lnSpc>
            </a:pPr>
            <a:r>
              <a:rPr lang="en-US" sz="2000" dirty="0"/>
              <a:t>MOBILE Study (T2D on basal insulin)Reduced hypoglycemia alongside improved overall glycemia</a:t>
            </a:r>
          </a:p>
        </p:txBody>
      </p:sp>
      <p:sp>
        <p:nvSpPr>
          <p:cNvPr id="6" name="Footer Placeholder 4">
            <a:extLst>
              <a:ext uri="{FF2B5EF4-FFF2-40B4-BE49-F238E27FC236}">
                <a16:creationId xmlns:a16="http://schemas.microsoft.com/office/drawing/2014/main" id="{6E452211-9E49-F315-A7EE-EEF3F1B7C905}"/>
              </a:ext>
            </a:extLst>
          </p:cNvPr>
          <p:cNvSpPr txBox="1">
            <a:spLocks/>
          </p:cNvSpPr>
          <p:nvPr/>
        </p:nvSpPr>
        <p:spPr>
          <a:xfrm>
            <a:off x="4680284" y="6095373"/>
            <a:ext cx="5063324" cy="612402"/>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van Beers CA, et al. </a:t>
            </a:r>
            <a:r>
              <a:rPr lang="en-US" i="1" dirty="0"/>
              <a:t>Lancet Diabetes Endocrinol</a:t>
            </a:r>
            <a:r>
              <a:rPr lang="en-US" dirty="0"/>
              <a:t>. 2016; Pratley RE, et al. </a:t>
            </a:r>
            <a:r>
              <a:rPr lang="en-US" i="1" dirty="0"/>
              <a:t>JAMA</a:t>
            </a:r>
            <a:r>
              <a:rPr lang="en-US" dirty="0"/>
              <a:t>. 2020; Oskarsson P, et al. </a:t>
            </a:r>
            <a:r>
              <a:rPr lang="en-US" i="1" dirty="0" err="1"/>
              <a:t>Diabetologia</a:t>
            </a:r>
            <a:r>
              <a:rPr lang="en-US" dirty="0"/>
              <a:t>. 2018; Martens T, et al. </a:t>
            </a:r>
            <a:r>
              <a:rPr lang="en-US" i="1" dirty="0"/>
              <a:t>JAMA</a:t>
            </a:r>
            <a:r>
              <a:rPr lang="en-US" dirty="0"/>
              <a:t>. 2021.</a:t>
            </a:r>
          </a:p>
        </p:txBody>
      </p:sp>
    </p:spTree>
    <p:extLst>
      <p:ext uri="{BB962C8B-B14F-4D97-AF65-F5344CB8AC3E}">
        <p14:creationId xmlns:p14="http://schemas.microsoft.com/office/powerpoint/2010/main" val="210936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F3689-88FA-6FDF-F6F6-497655B0A04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A54F833-81EF-0774-883C-C6844F7B8564}"/>
              </a:ext>
            </a:extLst>
          </p:cNvPr>
          <p:cNvSpPr>
            <a:spLocks noGrp="1"/>
          </p:cNvSpPr>
          <p:nvPr>
            <p:ph type="title"/>
          </p:nvPr>
        </p:nvSpPr>
        <p:spPr>
          <a:xfrm>
            <a:off x="612742" y="1"/>
            <a:ext cx="11579258" cy="1414020"/>
          </a:xfrm>
        </p:spPr>
        <p:txBody>
          <a:bodyPr>
            <a:noAutofit/>
          </a:bodyPr>
          <a:lstStyle/>
          <a:p>
            <a:r>
              <a:rPr lang="en-US" sz="4400" dirty="0"/>
              <a:t>Why Patients (and Clinicians) Need CGM</a:t>
            </a:r>
          </a:p>
        </p:txBody>
      </p:sp>
      <p:sp>
        <p:nvSpPr>
          <p:cNvPr id="55" name="Ellipse 49">
            <a:extLst>
              <a:ext uri="{FF2B5EF4-FFF2-40B4-BE49-F238E27FC236}">
                <a16:creationId xmlns:a16="http://schemas.microsoft.com/office/drawing/2014/main" id="{08E28507-11BC-40E9-F9EF-8CD925D31AA0}"/>
              </a:ext>
            </a:extLst>
          </p:cNvPr>
          <p:cNvSpPr/>
          <p:nvPr/>
        </p:nvSpPr>
        <p:spPr>
          <a:xfrm>
            <a:off x="764589" y="4151161"/>
            <a:ext cx="1080000" cy="108000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77"/>
            <a:endParaRPr lang="de-DE" sz="1800">
              <a:solidFill>
                <a:srgbClr val="FFFFFF"/>
              </a:solidFill>
              <a:latin typeface="Arial" panose="020B0604020202020204" pitchFamily="34" charset="0"/>
            </a:endParaRPr>
          </a:p>
        </p:txBody>
      </p:sp>
      <p:grpSp>
        <p:nvGrpSpPr>
          <p:cNvPr id="56" name="Group 55">
            <a:extLst>
              <a:ext uri="{FF2B5EF4-FFF2-40B4-BE49-F238E27FC236}">
                <a16:creationId xmlns:a16="http://schemas.microsoft.com/office/drawing/2014/main" id="{4B171946-277F-35E2-78E0-6D21ECA56FA6}"/>
              </a:ext>
            </a:extLst>
          </p:cNvPr>
          <p:cNvGrpSpPr/>
          <p:nvPr/>
        </p:nvGrpSpPr>
        <p:grpSpPr>
          <a:xfrm>
            <a:off x="1102095" y="4305263"/>
            <a:ext cx="404990" cy="656046"/>
            <a:chOff x="7069380" y="2150773"/>
            <a:chExt cx="931559" cy="1509036"/>
          </a:xfrm>
        </p:grpSpPr>
        <p:sp>
          <p:nvSpPr>
            <p:cNvPr id="57" name="Rectangle: Top Corners Rounded 56">
              <a:extLst>
                <a:ext uri="{FF2B5EF4-FFF2-40B4-BE49-F238E27FC236}">
                  <a16:creationId xmlns:a16="http://schemas.microsoft.com/office/drawing/2014/main" id="{A161C2F7-779E-2748-1A23-44005AE8D51A}"/>
                </a:ext>
              </a:extLst>
            </p:cNvPr>
            <p:cNvSpPr/>
            <p:nvPr/>
          </p:nvSpPr>
          <p:spPr>
            <a:xfrm rot="10800000">
              <a:off x="7069380" y="2583340"/>
              <a:ext cx="931559" cy="1076469"/>
            </a:xfrm>
            <a:prstGeom prst="round2SameRect">
              <a:avLst>
                <a:gd name="adj1" fmla="val 16667"/>
                <a:gd name="adj2" fmla="val 36264"/>
              </a:avLst>
            </a:prstGeom>
            <a:noFill/>
            <a:ln w="571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377"/>
              <a:endParaRPr lang="en-US" sz="1800">
                <a:solidFill>
                  <a:srgbClr val="4D4D4F"/>
                </a:solidFill>
                <a:latin typeface="Arial" panose="020B0604020202020204" pitchFamily="34" charset="0"/>
              </a:endParaRPr>
            </a:p>
          </p:txBody>
        </p:sp>
        <p:sp>
          <p:nvSpPr>
            <p:cNvPr id="58" name="Rectangle 57">
              <a:extLst>
                <a:ext uri="{FF2B5EF4-FFF2-40B4-BE49-F238E27FC236}">
                  <a16:creationId xmlns:a16="http://schemas.microsoft.com/office/drawing/2014/main" id="{3E61C995-7E03-274E-7871-0D01545F2B0A}"/>
                </a:ext>
              </a:extLst>
            </p:cNvPr>
            <p:cNvSpPr/>
            <p:nvPr/>
          </p:nvSpPr>
          <p:spPr>
            <a:xfrm rot="10800000">
              <a:off x="7269870" y="3050652"/>
              <a:ext cx="530574" cy="424308"/>
            </a:xfrm>
            <a:prstGeom prst="rect">
              <a:avLst/>
            </a:prstGeom>
            <a:solidFill>
              <a:srgbClr val="FFFFFF"/>
            </a:solidFill>
            <a:ln w="28575" cap="rnd">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7"/>
              <a:endParaRPr lang="en-US" sz="1800">
                <a:solidFill>
                  <a:srgbClr val="4D4D4F"/>
                </a:solidFill>
                <a:latin typeface="Arial" panose="020B0604020202020204" pitchFamily="34" charset="0"/>
              </a:endParaRPr>
            </a:p>
          </p:txBody>
        </p:sp>
        <p:sp>
          <p:nvSpPr>
            <p:cNvPr id="59" name="Rectangle 58">
              <a:extLst>
                <a:ext uri="{FF2B5EF4-FFF2-40B4-BE49-F238E27FC236}">
                  <a16:creationId xmlns:a16="http://schemas.microsoft.com/office/drawing/2014/main" id="{F7ECA6A1-8AD5-3E75-345F-B412F203A356}"/>
                </a:ext>
              </a:extLst>
            </p:cNvPr>
            <p:cNvSpPr/>
            <p:nvPr/>
          </p:nvSpPr>
          <p:spPr>
            <a:xfrm rot="10800000">
              <a:off x="7413652" y="2150773"/>
              <a:ext cx="243013" cy="426829"/>
            </a:xfrm>
            <a:prstGeom prst="rect">
              <a:avLst/>
            </a:prstGeom>
            <a:solidFill>
              <a:srgbClr val="FFFFFF"/>
            </a:solidFill>
            <a:ln w="57150" cap="rnd">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7"/>
              <a:endParaRPr lang="en-US" sz="1800">
                <a:solidFill>
                  <a:srgbClr val="4D4D4F"/>
                </a:solidFill>
                <a:latin typeface="Arial" panose="020B0604020202020204" pitchFamily="34" charset="0"/>
              </a:endParaRPr>
            </a:p>
          </p:txBody>
        </p:sp>
        <p:sp>
          <p:nvSpPr>
            <p:cNvPr id="60" name="Oval 59">
              <a:extLst>
                <a:ext uri="{FF2B5EF4-FFF2-40B4-BE49-F238E27FC236}">
                  <a16:creationId xmlns:a16="http://schemas.microsoft.com/office/drawing/2014/main" id="{3FCC6F0C-AD35-929D-B5C9-5AB3CCEDD84E}"/>
                </a:ext>
              </a:extLst>
            </p:cNvPr>
            <p:cNvSpPr/>
            <p:nvPr/>
          </p:nvSpPr>
          <p:spPr>
            <a:xfrm rot="10800000">
              <a:off x="7434744" y="2752613"/>
              <a:ext cx="200831" cy="200830"/>
            </a:xfrm>
            <a:prstGeom prst="ellipse">
              <a:avLst/>
            </a:prstGeom>
            <a:solidFill>
              <a:schemeClr val="bg1"/>
            </a:solidFill>
            <a:ln w="381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7"/>
              <a:endParaRPr lang="en-US" sz="1800">
                <a:solidFill>
                  <a:srgbClr val="4D4D4F"/>
                </a:solidFill>
                <a:latin typeface="Arial" panose="020B0604020202020204" pitchFamily="34" charset="0"/>
              </a:endParaRPr>
            </a:p>
          </p:txBody>
        </p:sp>
      </p:grpSp>
      <p:sp>
        <p:nvSpPr>
          <p:cNvPr id="62" name="Ellipse 49">
            <a:extLst>
              <a:ext uri="{FF2B5EF4-FFF2-40B4-BE49-F238E27FC236}">
                <a16:creationId xmlns:a16="http://schemas.microsoft.com/office/drawing/2014/main" id="{EA5B233E-B7D3-F339-5FBF-BA27D983DD4F}"/>
              </a:ext>
            </a:extLst>
          </p:cNvPr>
          <p:cNvSpPr/>
          <p:nvPr/>
        </p:nvSpPr>
        <p:spPr>
          <a:xfrm>
            <a:off x="792029" y="2791178"/>
            <a:ext cx="1080000" cy="108000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77"/>
            <a:endParaRPr lang="de-DE" sz="1800">
              <a:solidFill>
                <a:schemeClr val="tx2"/>
              </a:solidFill>
              <a:latin typeface="Arial" panose="020B0604020202020204" pitchFamily="34" charset="0"/>
            </a:endParaRPr>
          </a:p>
        </p:txBody>
      </p:sp>
      <p:sp>
        <p:nvSpPr>
          <p:cNvPr id="63" name="Text Placeholder 42">
            <a:extLst>
              <a:ext uri="{FF2B5EF4-FFF2-40B4-BE49-F238E27FC236}">
                <a16:creationId xmlns:a16="http://schemas.microsoft.com/office/drawing/2014/main" id="{FDF1917B-EF06-CEB2-3B50-0F33E1D93009}"/>
              </a:ext>
            </a:extLst>
          </p:cNvPr>
          <p:cNvSpPr txBox="1"/>
          <p:nvPr/>
        </p:nvSpPr>
        <p:spPr>
          <a:xfrm>
            <a:off x="792029" y="3038635"/>
            <a:ext cx="1079999" cy="585086"/>
          </a:xfrm>
          <a:prstGeom prst="rect">
            <a:avLst/>
          </a:prstGeom>
          <a:noFill/>
          <a:ln w="28575" cap="flat">
            <a:noFill/>
            <a:prstDash val="solid"/>
            <a:miter/>
          </a:ln>
        </p:spPr>
        <p:txBody>
          <a:bodyPr vert="horz" wrap="none" lIns="91440" tIns="45720" rIns="91440" bIns="45720" anchor="ctr" anchorCtr="1" compatLnSpc="1">
            <a:noAutofit/>
          </a:bodyPr>
          <a:lstStyle/>
          <a:p>
            <a:pPr algn="ctr" defTabSz="914377">
              <a:spcBef>
                <a:spcPts val="600"/>
              </a:spcBef>
              <a:defRPr sz="1800" b="0" i="0" u="none" strike="noStrike" kern="0" cap="none" spc="0" baseline="0">
                <a:solidFill>
                  <a:srgbClr val="000000"/>
                </a:solidFill>
                <a:uFillTx/>
              </a:defRPr>
            </a:pPr>
            <a:r>
              <a:rPr lang="en-PH" sz="3200" b="1" dirty="0">
                <a:solidFill>
                  <a:schemeClr val="bg1"/>
                </a:solidFill>
                <a:latin typeface="Arial"/>
              </a:rPr>
              <a:t>A1C</a:t>
            </a:r>
          </a:p>
        </p:txBody>
      </p:sp>
      <p:sp>
        <p:nvSpPr>
          <p:cNvPr id="77" name="Ellipse 49">
            <a:extLst>
              <a:ext uri="{FF2B5EF4-FFF2-40B4-BE49-F238E27FC236}">
                <a16:creationId xmlns:a16="http://schemas.microsoft.com/office/drawing/2014/main" id="{3C09409E-660F-83BC-6760-5B7AC1CB048A}"/>
              </a:ext>
            </a:extLst>
          </p:cNvPr>
          <p:cNvSpPr/>
          <p:nvPr/>
        </p:nvSpPr>
        <p:spPr>
          <a:xfrm>
            <a:off x="764591" y="1414021"/>
            <a:ext cx="1080000" cy="108000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77"/>
            <a:endParaRPr lang="de-DE" sz="1800">
              <a:solidFill>
                <a:srgbClr val="FFFFFF"/>
              </a:solidFill>
              <a:latin typeface="Arial" panose="020B0604020202020204" pitchFamily="34" charset="0"/>
            </a:endParaRPr>
          </a:p>
        </p:txBody>
      </p:sp>
      <p:sp>
        <p:nvSpPr>
          <p:cNvPr id="78" name="Freeform 5">
            <a:extLst>
              <a:ext uri="{FF2B5EF4-FFF2-40B4-BE49-F238E27FC236}">
                <a16:creationId xmlns:a16="http://schemas.microsoft.com/office/drawing/2014/main" id="{D84F2FED-D363-95B7-2C33-37B4C450E74C}"/>
              </a:ext>
            </a:extLst>
          </p:cNvPr>
          <p:cNvSpPr>
            <a:spLocks/>
          </p:cNvSpPr>
          <p:nvPr/>
        </p:nvSpPr>
        <p:spPr bwMode="auto">
          <a:xfrm rot="21424248" flipH="1">
            <a:off x="1508445" y="1829828"/>
            <a:ext cx="222170" cy="148114"/>
          </a:xfrm>
          <a:custGeom>
            <a:avLst/>
            <a:gdLst>
              <a:gd name="T0" fmla="*/ 0 w 57"/>
              <a:gd name="T1" fmla="*/ 0 h 38"/>
              <a:gd name="T2" fmla="*/ 26 w 57"/>
              <a:gd name="T3" fmla="*/ 38 h 38"/>
              <a:gd name="T4" fmla="*/ 57 w 57"/>
              <a:gd name="T5" fmla="*/ 2 h 38"/>
            </a:gdLst>
            <a:ahLst/>
            <a:cxnLst>
              <a:cxn ang="0">
                <a:pos x="T0" y="T1"/>
              </a:cxn>
              <a:cxn ang="0">
                <a:pos x="T2" y="T3"/>
              </a:cxn>
              <a:cxn ang="0">
                <a:pos x="T4" y="T5"/>
              </a:cxn>
            </a:cxnLst>
            <a:rect l="0" t="0" r="r" b="b"/>
            <a:pathLst>
              <a:path w="57" h="38">
                <a:moveTo>
                  <a:pt x="0" y="0"/>
                </a:moveTo>
                <a:lnTo>
                  <a:pt x="26" y="38"/>
                </a:lnTo>
                <a:lnTo>
                  <a:pt x="57" y="2"/>
                </a:lnTo>
              </a:path>
            </a:pathLst>
          </a:custGeom>
          <a:noFill/>
          <a:ln w="571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7"/>
            <a:endParaRPr lang="id-ID" sz="1800">
              <a:solidFill>
                <a:srgbClr val="434141"/>
              </a:solidFill>
              <a:latin typeface="Arial" panose="020B0604020202020204" pitchFamily="34" charset="0"/>
            </a:endParaRPr>
          </a:p>
        </p:txBody>
      </p:sp>
      <p:sp>
        <p:nvSpPr>
          <p:cNvPr id="79" name="Freeform 6">
            <a:extLst>
              <a:ext uri="{FF2B5EF4-FFF2-40B4-BE49-F238E27FC236}">
                <a16:creationId xmlns:a16="http://schemas.microsoft.com/office/drawing/2014/main" id="{8F3B20BC-35A6-31D7-29E7-AD4F5F81D872}"/>
              </a:ext>
            </a:extLst>
          </p:cNvPr>
          <p:cNvSpPr>
            <a:spLocks/>
          </p:cNvSpPr>
          <p:nvPr/>
        </p:nvSpPr>
        <p:spPr bwMode="auto">
          <a:xfrm rot="21423959" flipH="1">
            <a:off x="889640" y="1915386"/>
            <a:ext cx="222170" cy="155910"/>
          </a:xfrm>
          <a:custGeom>
            <a:avLst/>
            <a:gdLst>
              <a:gd name="T0" fmla="*/ 57 w 57"/>
              <a:gd name="T1" fmla="*/ 40 h 40"/>
              <a:gd name="T2" fmla="*/ 31 w 57"/>
              <a:gd name="T3" fmla="*/ 0 h 40"/>
              <a:gd name="T4" fmla="*/ 0 w 57"/>
              <a:gd name="T5" fmla="*/ 38 h 40"/>
            </a:gdLst>
            <a:ahLst/>
            <a:cxnLst>
              <a:cxn ang="0">
                <a:pos x="T0" y="T1"/>
              </a:cxn>
              <a:cxn ang="0">
                <a:pos x="T2" y="T3"/>
              </a:cxn>
              <a:cxn ang="0">
                <a:pos x="T4" y="T5"/>
              </a:cxn>
            </a:cxnLst>
            <a:rect l="0" t="0" r="r" b="b"/>
            <a:pathLst>
              <a:path w="57" h="40">
                <a:moveTo>
                  <a:pt x="57" y="40"/>
                </a:moveTo>
                <a:lnTo>
                  <a:pt x="31" y="0"/>
                </a:lnTo>
                <a:lnTo>
                  <a:pt x="0" y="38"/>
                </a:lnTo>
              </a:path>
            </a:pathLst>
          </a:custGeom>
          <a:noFill/>
          <a:ln w="571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7"/>
            <a:endParaRPr lang="id-ID" sz="1800">
              <a:solidFill>
                <a:srgbClr val="434141"/>
              </a:solidFill>
              <a:latin typeface="Arial" panose="020B0604020202020204" pitchFamily="34" charset="0"/>
            </a:endParaRPr>
          </a:p>
        </p:txBody>
      </p:sp>
      <p:sp>
        <p:nvSpPr>
          <p:cNvPr id="80" name="Arc 79">
            <a:extLst>
              <a:ext uri="{FF2B5EF4-FFF2-40B4-BE49-F238E27FC236}">
                <a16:creationId xmlns:a16="http://schemas.microsoft.com/office/drawing/2014/main" id="{D6DC9BB3-387B-6AFA-541F-78FFE703C9B3}"/>
              </a:ext>
            </a:extLst>
          </p:cNvPr>
          <p:cNvSpPr/>
          <p:nvPr/>
        </p:nvSpPr>
        <p:spPr>
          <a:xfrm>
            <a:off x="989887" y="1629758"/>
            <a:ext cx="637674" cy="637675"/>
          </a:xfrm>
          <a:prstGeom prst="arc">
            <a:avLst>
              <a:gd name="adj1" fmla="val 12210305"/>
              <a:gd name="adj2" fmla="val 0"/>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defTabSz="914377"/>
            <a:endParaRPr lang="de-DE" sz="1800">
              <a:solidFill>
                <a:srgbClr val="434141"/>
              </a:solidFill>
              <a:latin typeface="Arial" panose="020B0604020202020204" pitchFamily="34" charset="0"/>
            </a:endParaRPr>
          </a:p>
        </p:txBody>
      </p:sp>
      <p:sp>
        <p:nvSpPr>
          <p:cNvPr id="81" name="Arc 80">
            <a:extLst>
              <a:ext uri="{FF2B5EF4-FFF2-40B4-BE49-F238E27FC236}">
                <a16:creationId xmlns:a16="http://schemas.microsoft.com/office/drawing/2014/main" id="{F814B116-BF7C-493A-9C0E-BCADB3C69540}"/>
              </a:ext>
            </a:extLst>
          </p:cNvPr>
          <p:cNvSpPr/>
          <p:nvPr/>
        </p:nvSpPr>
        <p:spPr>
          <a:xfrm rot="10800000">
            <a:off x="989887" y="1629758"/>
            <a:ext cx="637674" cy="637675"/>
          </a:xfrm>
          <a:prstGeom prst="arc">
            <a:avLst>
              <a:gd name="adj1" fmla="val 12210305"/>
              <a:gd name="adj2" fmla="val 0"/>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defTabSz="914377"/>
            <a:endParaRPr lang="de-DE" sz="1800">
              <a:solidFill>
                <a:srgbClr val="434141"/>
              </a:solidFill>
              <a:latin typeface="Arial" panose="020B0604020202020204" pitchFamily="34" charset="0"/>
            </a:endParaRPr>
          </a:p>
        </p:txBody>
      </p:sp>
      <p:sp>
        <p:nvSpPr>
          <p:cNvPr id="11" name="TextBox 10">
            <a:extLst>
              <a:ext uri="{FF2B5EF4-FFF2-40B4-BE49-F238E27FC236}">
                <a16:creationId xmlns:a16="http://schemas.microsoft.com/office/drawing/2014/main" id="{E0050297-D1EE-CCA8-CA87-E117B0B17E24}"/>
              </a:ext>
            </a:extLst>
          </p:cNvPr>
          <p:cNvSpPr txBox="1"/>
          <p:nvPr/>
        </p:nvSpPr>
        <p:spPr>
          <a:xfrm>
            <a:off x="2108362" y="1622842"/>
            <a:ext cx="7975276" cy="630942"/>
          </a:xfrm>
          <a:prstGeom prst="rect">
            <a:avLst/>
          </a:prstGeom>
          <a:noFill/>
        </p:spPr>
        <p:txBody>
          <a:bodyPr wrap="square" lIns="0" tIns="0" rIns="0" bIns="0" rtlCol="0">
            <a:spAutoFit/>
          </a:bodyPr>
          <a:lstStyle/>
          <a:p>
            <a:pPr defTabSz="914377">
              <a:spcBef>
                <a:spcPts val="600"/>
              </a:spcBef>
              <a:defRPr sz="1800" b="0" i="0" u="none" strike="noStrike" kern="0" cap="none" spc="0" baseline="0">
                <a:solidFill>
                  <a:srgbClr val="000000"/>
                </a:solidFill>
                <a:uFillTx/>
              </a:defRPr>
            </a:pPr>
            <a:r>
              <a:rPr lang="en-PH" sz="2000" b="1" dirty="0">
                <a:solidFill>
                  <a:schemeClr val="tx2"/>
                </a:solidFill>
                <a:latin typeface="Arial"/>
              </a:rPr>
              <a:t>Diabetes is continuous</a:t>
            </a:r>
          </a:p>
          <a:p>
            <a:pPr defTabSz="914377">
              <a:spcBef>
                <a:spcPts val="600"/>
              </a:spcBef>
              <a:defRPr sz="1800" b="0" i="0" u="none" strike="noStrike" kern="0" cap="none" spc="0" baseline="0">
                <a:solidFill>
                  <a:srgbClr val="000000"/>
                </a:solidFill>
                <a:uFillTx/>
              </a:defRPr>
            </a:pPr>
            <a:r>
              <a:rPr lang="en-US" sz="1600" dirty="0">
                <a:solidFill>
                  <a:srgbClr val="113054"/>
                </a:solidFill>
                <a:latin typeface="Arial"/>
              </a:rPr>
              <a:t>The majority of diabetes care transpires between visits, outside of clinical encounters.</a:t>
            </a:r>
            <a:endParaRPr lang="en-US" sz="1600" baseline="30000" dirty="0">
              <a:solidFill>
                <a:srgbClr val="113054"/>
              </a:solidFill>
              <a:latin typeface="Arial"/>
            </a:endParaRPr>
          </a:p>
        </p:txBody>
      </p:sp>
      <p:sp>
        <p:nvSpPr>
          <p:cNvPr id="12" name="TextBox 11">
            <a:extLst>
              <a:ext uri="{FF2B5EF4-FFF2-40B4-BE49-F238E27FC236}">
                <a16:creationId xmlns:a16="http://schemas.microsoft.com/office/drawing/2014/main" id="{7A4A20D8-EC6C-6C52-A77D-380B7C19CD65}"/>
              </a:ext>
            </a:extLst>
          </p:cNvPr>
          <p:cNvSpPr txBox="1"/>
          <p:nvPr/>
        </p:nvSpPr>
        <p:spPr>
          <a:xfrm>
            <a:off x="2108361" y="3015707"/>
            <a:ext cx="7787093" cy="630942"/>
          </a:xfrm>
          <a:prstGeom prst="rect">
            <a:avLst/>
          </a:prstGeom>
          <a:noFill/>
        </p:spPr>
        <p:txBody>
          <a:bodyPr wrap="square" lIns="0" tIns="0" rIns="0" bIns="0" rtlCol="0">
            <a:spAutoFit/>
          </a:bodyPr>
          <a:lstStyle/>
          <a:p>
            <a:pPr defTabSz="914377">
              <a:spcBef>
                <a:spcPts val="600"/>
              </a:spcBef>
              <a:defRPr sz="1800" b="0" i="0" u="none" strike="noStrike" kern="0" cap="none" spc="0" baseline="0">
                <a:solidFill>
                  <a:srgbClr val="000000"/>
                </a:solidFill>
                <a:uFillTx/>
              </a:defRPr>
            </a:pPr>
            <a:r>
              <a:rPr lang="en-US" sz="2000" b="1" dirty="0">
                <a:solidFill>
                  <a:schemeClr val="tx2"/>
                </a:solidFill>
                <a:latin typeface="Arial"/>
              </a:rPr>
              <a:t>A1C alone may not be enough</a:t>
            </a:r>
          </a:p>
          <a:p>
            <a:pPr defTabSz="914377">
              <a:spcBef>
                <a:spcPts val="600"/>
              </a:spcBef>
              <a:defRPr sz="1800" b="0" i="0" u="none" strike="noStrike" kern="0" cap="none" spc="0" baseline="0">
                <a:solidFill>
                  <a:srgbClr val="000000"/>
                </a:solidFill>
                <a:uFillTx/>
              </a:defRPr>
            </a:pPr>
            <a:r>
              <a:rPr lang="en-US" sz="1600" dirty="0">
                <a:solidFill>
                  <a:srgbClr val="113054"/>
                </a:solidFill>
                <a:latin typeface="Arial"/>
              </a:rPr>
              <a:t>Using A1C alone may not be very helpful to patients for understanding their diabetes.</a:t>
            </a:r>
            <a:endParaRPr lang="en-US" sz="1600" baseline="30000" dirty="0">
              <a:solidFill>
                <a:srgbClr val="113054"/>
              </a:solidFill>
              <a:latin typeface="Arial"/>
            </a:endParaRPr>
          </a:p>
        </p:txBody>
      </p:sp>
      <p:sp>
        <p:nvSpPr>
          <p:cNvPr id="13" name="TextBox 12">
            <a:extLst>
              <a:ext uri="{FF2B5EF4-FFF2-40B4-BE49-F238E27FC236}">
                <a16:creationId xmlns:a16="http://schemas.microsoft.com/office/drawing/2014/main" id="{31E724A9-A1E1-01FF-9698-80B613F44A3E}"/>
              </a:ext>
            </a:extLst>
          </p:cNvPr>
          <p:cNvSpPr txBox="1"/>
          <p:nvPr/>
        </p:nvSpPr>
        <p:spPr>
          <a:xfrm>
            <a:off x="2108362" y="4375690"/>
            <a:ext cx="5004638" cy="630942"/>
          </a:xfrm>
          <a:prstGeom prst="rect">
            <a:avLst/>
          </a:prstGeom>
          <a:noFill/>
        </p:spPr>
        <p:txBody>
          <a:bodyPr wrap="square" lIns="0" tIns="0" rIns="0" bIns="0" rtlCol="0">
            <a:spAutoFit/>
          </a:bodyPr>
          <a:lstStyle/>
          <a:p>
            <a:pPr defTabSz="914377">
              <a:spcBef>
                <a:spcPts val="600"/>
              </a:spcBef>
              <a:defRPr sz="1800" b="0" i="0" u="none" strike="noStrike" kern="0" cap="none" spc="0" baseline="0">
                <a:solidFill>
                  <a:srgbClr val="000000"/>
                </a:solidFill>
                <a:uFillTx/>
              </a:defRPr>
            </a:pPr>
            <a:r>
              <a:rPr lang="en-US" sz="2000" b="1" dirty="0">
                <a:solidFill>
                  <a:schemeClr val="tx2"/>
                </a:solidFill>
                <a:latin typeface="Arial"/>
              </a:rPr>
              <a:t>BGM has notable limitations </a:t>
            </a:r>
          </a:p>
          <a:p>
            <a:pPr defTabSz="914377">
              <a:spcBef>
                <a:spcPts val="600"/>
              </a:spcBef>
              <a:defRPr sz="1800" b="0" i="0" u="none" strike="noStrike" kern="0" cap="none" spc="0" baseline="0">
                <a:solidFill>
                  <a:srgbClr val="000000"/>
                </a:solidFill>
                <a:uFillTx/>
              </a:defRPr>
            </a:pPr>
            <a:r>
              <a:rPr lang="en-US" sz="1600" dirty="0">
                <a:solidFill>
                  <a:srgbClr val="113054"/>
                </a:solidFill>
                <a:latin typeface="Arial"/>
              </a:rPr>
              <a:t>It only measures blood glucose at a single point in time.</a:t>
            </a:r>
          </a:p>
        </p:txBody>
      </p:sp>
      <p:grpSp>
        <p:nvGrpSpPr>
          <p:cNvPr id="3" name="Group 2">
            <a:extLst>
              <a:ext uri="{FF2B5EF4-FFF2-40B4-BE49-F238E27FC236}">
                <a16:creationId xmlns:a16="http://schemas.microsoft.com/office/drawing/2014/main" id="{D9B80892-67AC-ACF8-D2FF-AF6E115F580B}"/>
              </a:ext>
            </a:extLst>
          </p:cNvPr>
          <p:cNvGrpSpPr/>
          <p:nvPr/>
        </p:nvGrpSpPr>
        <p:grpSpPr>
          <a:xfrm>
            <a:off x="2108362" y="2638306"/>
            <a:ext cx="7787092" cy="1400938"/>
            <a:chOff x="1786687" y="2921296"/>
            <a:chExt cx="4424400" cy="1400938"/>
          </a:xfrm>
        </p:grpSpPr>
        <p:cxnSp>
          <p:nvCxnSpPr>
            <p:cNvPr id="91" name="Straight Connector 90">
              <a:extLst>
                <a:ext uri="{FF2B5EF4-FFF2-40B4-BE49-F238E27FC236}">
                  <a16:creationId xmlns:a16="http://schemas.microsoft.com/office/drawing/2014/main" id="{E60ABD41-6549-510E-0C99-11D23489F58F}"/>
                </a:ext>
              </a:extLst>
            </p:cNvPr>
            <p:cNvCxnSpPr>
              <a:cxnSpLocks/>
            </p:cNvCxnSpPr>
            <p:nvPr/>
          </p:nvCxnSpPr>
          <p:spPr>
            <a:xfrm flipH="1">
              <a:off x="1786687" y="2921296"/>
              <a:ext cx="4424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8E5826F-3091-4434-EFDE-808DD8B518D5}"/>
                </a:ext>
              </a:extLst>
            </p:cNvPr>
            <p:cNvCxnSpPr>
              <a:cxnSpLocks/>
            </p:cNvCxnSpPr>
            <p:nvPr/>
          </p:nvCxnSpPr>
          <p:spPr>
            <a:xfrm flipH="1">
              <a:off x="1786687" y="4322234"/>
              <a:ext cx="4424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F75AF641-B1EA-7191-4158-47D6C4404189}"/>
              </a:ext>
            </a:extLst>
          </p:cNvPr>
          <p:cNvSpPr txBox="1">
            <a:spLocks/>
          </p:cNvSpPr>
          <p:nvPr/>
        </p:nvSpPr>
        <p:spPr>
          <a:xfrm>
            <a:off x="4680284" y="6095373"/>
            <a:ext cx="5063324" cy="612402"/>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dirty="0"/>
              <a:t>A1C, glycated hemoglobin or HbA1C; BGM, blood glucose monitoring.</a:t>
            </a:r>
          </a:p>
          <a:p>
            <a:pPr>
              <a:defRPr/>
            </a:pPr>
            <a:r>
              <a:rPr lang="en-US" dirty="0"/>
              <a:t>Corathers SD, et al. </a:t>
            </a:r>
            <a:r>
              <a:rPr lang="en-US" i="1" dirty="0"/>
              <a:t>Diabetes </a:t>
            </a:r>
            <a:r>
              <a:rPr lang="en-US" i="1" dirty="0" err="1"/>
              <a:t>Spectr</a:t>
            </a:r>
            <a:r>
              <a:rPr lang="en-US" dirty="0"/>
              <a:t>. 2020; Garber A, et al. </a:t>
            </a:r>
            <a:r>
              <a:rPr lang="en-US" i="1" dirty="0" err="1"/>
              <a:t>Endocr</a:t>
            </a:r>
            <a:r>
              <a:rPr lang="en-US" i="1" dirty="0"/>
              <a:t> </a:t>
            </a:r>
            <a:r>
              <a:rPr lang="en-US" i="1" dirty="0" err="1"/>
              <a:t>Prac</a:t>
            </a:r>
            <a:r>
              <a:rPr lang="en-US" dirty="0"/>
              <a:t>. 2020; Adolfsson P, et al. </a:t>
            </a:r>
            <a:r>
              <a:rPr lang="en-US" i="1" dirty="0" err="1"/>
              <a:t>Eur</a:t>
            </a:r>
            <a:r>
              <a:rPr lang="en-US" i="1" dirty="0"/>
              <a:t> Endocrinol</a:t>
            </a:r>
            <a:r>
              <a:rPr lang="en-US" dirty="0"/>
              <a:t>. 2018. </a:t>
            </a:r>
          </a:p>
        </p:txBody>
      </p:sp>
    </p:spTree>
    <p:custDataLst>
      <p:tags r:id="rId1"/>
    </p:custDataLst>
    <p:extLst>
      <p:ext uri="{BB962C8B-B14F-4D97-AF65-F5344CB8AC3E}">
        <p14:creationId xmlns:p14="http://schemas.microsoft.com/office/powerpoint/2010/main" val="4036564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3E71A-FC7A-8B7F-5E41-DE59B6F91397}"/>
            </a:ext>
          </a:extLst>
        </p:cNvPr>
        <p:cNvGrpSpPr/>
        <p:nvPr/>
      </p:nvGrpSpPr>
      <p:grpSpPr>
        <a:xfrm>
          <a:off x="0" y="0"/>
          <a:ext cx="0" cy="0"/>
          <a:chOff x="0" y="0"/>
          <a:chExt cx="0" cy="0"/>
        </a:xfrm>
      </p:grpSpPr>
      <p:sp>
        <p:nvSpPr>
          <p:cNvPr id="51" name="Graphic 49">
            <a:extLst>
              <a:ext uri="{FF2B5EF4-FFF2-40B4-BE49-F238E27FC236}">
                <a16:creationId xmlns:a16="http://schemas.microsoft.com/office/drawing/2014/main" id="{5E70FBC2-66D3-93E6-8A62-747FD67FF120}"/>
              </a:ext>
            </a:extLst>
          </p:cNvPr>
          <p:cNvSpPr/>
          <p:nvPr/>
        </p:nvSpPr>
        <p:spPr>
          <a:xfrm>
            <a:off x="2350531" y="3645822"/>
            <a:ext cx="3476512" cy="553983"/>
          </a:xfrm>
          <a:custGeom>
            <a:avLst/>
            <a:gdLst>
              <a:gd name="connsiteX0" fmla="*/ 0 w 2995802"/>
              <a:gd name="connsiteY0" fmla="*/ 309182 h 309181"/>
              <a:gd name="connsiteX1" fmla="*/ 2995803 w 2995802"/>
              <a:gd name="connsiteY1" fmla="*/ 0 h 309181"/>
            </a:gdLst>
            <a:ahLst/>
            <a:cxnLst>
              <a:cxn ang="0">
                <a:pos x="connsiteX0" y="connsiteY0"/>
              </a:cxn>
              <a:cxn ang="0">
                <a:pos x="connsiteX1" y="connsiteY1"/>
              </a:cxn>
            </a:cxnLst>
            <a:rect l="l" t="t" r="r" b="b"/>
            <a:pathLst>
              <a:path w="2995802" h="309181">
                <a:moveTo>
                  <a:pt x="0" y="309182"/>
                </a:moveTo>
                <a:cubicBezTo>
                  <a:pt x="1497902" y="309182"/>
                  <a:pt x="1701070" y="0"/>
                  <a:pt x="2995803" y="0"/>
                </a:cubicBezTo>
              </a:path>
            </a:pathLst>
          </a:custGeom>
          <a:ln w="34925" cap="rnd">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noAutofit/>
          </a:bodyPr>
          <a:lstStyle/>
          <a:p>
            <a:endParaRPr lang="en-DE">
              <a:latin typeface="+mj-lt"/>
            </a:endParaRPr>
          </a:p>
        </p:txBody>
      </p:sp>
      <p:sp>
        <p:nvSpPr>
          <p:cNvPr id="52" name="Graphic 49">
            <a:extLst>
              <a:ext uri="{FF2B5EF4-FFF2-40B4-BE49-F238E27FC236}">
                <a16:creationId xmlns:a16="http://schemas.microsoft.com/office/drawing/2014/main" id="{3E9ADE49-7B17-0180-388C-70335F239220}"/>
              </a:ext>
            </a:extLst>
          </p:cNvPr>
          <p:cNvSpPr/>
          <p:nvPr/>
        </p:nvSpPr>
        <p:spPr>
          <a:xfrm>
            <a:off x="6167674" y="3079740"/>
            <a:ext cx="3702333" cy="566083"/>
          </a:xfrm>
          <a:custGeom>
            <a:avLst/>
            <a:gdLst>
              <a:gd name="connsiteX0" fmla="*/ 0 w 2995802"/>
              <a:gd name="connsiteY0" fmla="*/ 309182 h 309181"/>
              <a:gd name="connsiteX1" fmla="*/ 2995803 w 2995802"/>
              <a:gd name="connsiteY1" fmla="*/ 0 h 309181"/>
            </a:gdLst>
            <a:ahLst/>
            <a:cxnLst>
              <a:cxn ang="0">
                <a:pos x="connsiteX0" y="connsiteY0"/>
              </a:cxn>
              <a:cxn ang="0">
                <a:pos x="connsiteX1" y="connsiteY1"/>
              </a:cxn>
            </a:cxnLst>
            <a:rect l="l" t="t" r="r" b="b"/>
            <a:pathLst>
              <a:path w="2995802" h="309181">
                <a:moveTo>
                  <a:pt x="0" y="309182"/>
                </a:moveTo>
                <a:cubicBezTo>
                  <a:pt x="1497902" y="309182"/>
                  <a:pt x="1701070" y="0"/>
                  <a:pt x="2995803" y="0"/>
                </a:cubicBezTo>
              </a:path>
            </a:pathLst>
          </a:custGeom>
          <a:ln w="34925" cap="rnd">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noAutofit/>
          </a:bodyPr>
          <a:lstStyle/>
          <a:p>
            <a:endParaRPr lang="en-DE">
              <a:latin typeface="+mj-lt"/>
            </a:endParaRPr>
          </a:p>
        </p:txBody>
      </p:sp>
      <p:cxnSp>
        <p:nvCxnSpPr>
          <p:cNvPr id="54" name="Straight Connector 53">
            <a:extLst>
              <a:ext uri="{FF2B5EF4-FFF2-40B4-BE49-F238E27FC236}">
                <a16:creationId xmlns:a16="http://schemas.microsoft.com/office/drawing/2014/main" id="{1C6E1172-BE57-1FFE-694A-2A4262626C88}"/>
              </a:ext>
            </a:extLst>
          </p:cNvPr>
          <p:cNvCxnSpPr>
            <a:cxnSpLocks/>
            <a:stCxn id="32" idx="6"/>
          </p:cNvCxnSpPr>
          <p:nvPr/>
        </p:nvCxnSpPr>
        <p:spPr>
          <a:xfrm>
            <a:off x="10075071" y="3082690"/>
            <a:ext cx="2116929" cy="0"/>
          </a:xfrm>
          <a:prstGeom prst="line">
            <a:avLst/>
          </a:prstGeom>
          <a:ln w="34925" cap="rnd">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DC27B1-D28D-E11B-A444-24347FFDB8DD}"/>
              </a:ext>
            </a:extLst>
          </p:cNvPr>
          <p:cNvSpPr>
            <a:spLocks noGrp="1"/>
          </p:cNvSpPr>
          <p:nvPr>
            <p:ph type="title"/>
          </p:nvPr>
        </p:nvSpPr>
        <p:spPr>
          <a:xfrm>
            <a:off x="612775" y="0"/>
            <a:ext cx="11440680" cy="1414463"/>
          </a:xfrm>
        </p:spPr>
        <p:txBody>
          <a:bodyPr>
            <a:noAutofit/>
          </a:bodyPr>
          <a:lstStyle/>
          <a:p>
            <a:r>
              <a:rPr lang="en-US" dirty="0"/>
              <a:t>CGM EARLY Can Support Glycemic Outcomes</a:t>
            </a:r>
            <a:endParaRPr lang="en-PH" dirty="0"/>
          </a:p>
        </p:txBody>
      </p:sp>
      <p:sp>
        <p:nvSpPr>
          <p:cNvPr id="6" name="Ellipse 49">
            <a:extLst>
              <a:ext uri="{FF2B5EF4-FFF2-40B4-BE49-F238E27FC236}">
                <a16:creationId xmlns:a16="http://schemas.microsoft.com/office/drawing/2014/main" id="{0F01039C-F76E-3838-5A1E-BDF9B9E6A092}"/>
              </a:ext>
            </a:extLst>
          </p:cNvPr>
          <p:cNvSpPr/>
          <p:nvPr/>
        </p:nvSpPr>
        <p:spPr>
          <a:xfrm>
            <a:off x="9350942" y="1523657"/>
            <a:ext cx="1164095" cy="1164095"/>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mj-lt"/>
              <a:ea typeface="+mn-ea"/>
              <a:cs typeface="+mn-cs"/>
            </a:endParaRPr>
          </a:p>
        </p:txBody>
      </p:sp>
      <p:grpSp>
        <p:nvGrpSpPr>
          <p:cNvPr id="8" name="Group 7">
            <a:extLst>
              <a:ext uri="{FF2B5EF4-FFF2-40B4-BE49-F238E27FC236}">
                <a16:creationId xmlns:a16="http://schemas.microsoft.com/office/drawing/2014/main" id="{95AA80F0-0F4B-6E0A-A113-D1BD43E7CC64}"/>
              </a:ext>
            </a:extLst>
          </p:cNvPr>
          <p:cNvGrpSpPr/>
          <p:nvPr/>
        </p:nvGrpSpPr>
        <p:grpSpPr>
          <a:xfrm>
            <a:off x="9503455" y="1672258"/>
            <a:ext cx="857784" cy="861722"/>
            <a:chOff x="5554663" y="4332288"/>
            <a:chExt cx="346075" cy="347663"/>
          </a:xfrm>
          <a:solidFill>
            <a:schemeClr val="bg1"/>
          </a:solidFill>
        </p:grpSpPr>
        <p:sp>
          <p:nvSpPr>
            <p:cNvPr id="9" name="Freeform 531">
              <a:extLst>
                <a:ext uri="{FF2B5EF4-FFF2-40B4-BE49-F238E27FC236}">
                  <a16:creationId xmlns:a16="http://schemas.microsoft.com/office/drawing/2014/main" id="{758C9FFE-07EF-64A5-0CF1-8AAF1E11C219}"/>
                </a:ext>
              </a:extLst>
            </p:cNvPr>
            <p:cNvSpPr>
              <a:spLocks noEditPoints="1"/>
            </p:cNvSpPr>
            <p:nvPr/>
          </p:nvSpPr>
          <p:spPr bwMode="auto">
            <a:xfrm>
              <a:off x="5584825" y="4362451"/>
              <a:ext cx="285750" cy="287338"/>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4 h 76"/>
                <a:gd name="T12" fmla="*/ 4 w 76"/>
                <a:gd name="T13" fmla="*/ 38 h 76"/>
                <a:gd name="T14" fmla="*/ 38 w 76"/>
                <a:gd name="T15" fmla="*/ 72 h 76"/>
                <a:gd name="T16" fmla="*/ 72 w 76"/>
                <a:gd name="T17" fmla="*/ 38 h 76"/>
                <a:gd name="T18" fmla="*/ 38 w 76"/>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4"/>
                  </a:moveTo>
                  <a:cubicBezTo>
                    <a:pt x="19" y="4"/>
                    <a:pt x="4" y="19"/>
                    <a:pt x="4" y="38"/>
                  </a:cubicBezTo>
                  <a:cubicBezTo>
                    <a:pt x="4" y="57"/>
                    <a:pt x="19" y="72"/>
                    <a:pt x="38" y="72"/>
                  </a:cubicBezTo>
                  <a:cubicBezTo>
                    <a:pt x="57" y="72"/>
                    <a:pt x="72" y="57"/>
                    <a:pt x="72" y="38"/>
                  </a:cubicBezTo>
                  <a:cubicBezTo>
                    <a:pt x="72" y="19"/>
                    <a:pt x="57" y="4"/>
                    <a:pt x="38" y="4"/>
                  </a:cubicBezTo>
                  <a:close/>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34141"/>
                </a:solidFill>
                <a:effectLst/>
                <a:uLnTx/>
                <a:uFillTx/>
                <a:latin typeface="+mj-lt"/>
                <a:ea typeface="+mn-ea"/>
                <a:cs typeface="+mn-cs"/>
              </a:endParaRPr>
            </a:p>
          </p:txBody>
        </p:sp>
        <p:sp>
          <p:nvSpPr>
            <p:cNvPr id="10" name="Freeform 532">
              <a:extLst>
                <a:ext uri="{FF2B5EF4-FFF2-40B4-BE49-F238E27FC236}">
                  <a16:creationId xmlns:a16="http://schemas.microsoft.com/office/drawing/2014/main" id="{A0ED41B2-380C-FC62-6C25-9FCF5D5160F1}"/>
                </a:ext>
              </a:extLst>
            </p:cNvPr>
            <p:cNvSpPr>
              <a:spLocks noEditPoints="1"/>
            </p:cNvSpPr>
            <p:nvPr/>
          </p:nvSpPr>
          <p:spPr bwMode="auto">
            <a:xfrm>
              <a:off x="5656263" y="4433888"/>
              <a:ext cx="142875" cy="144463"/>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8" y="38"/>
                    <a:pt x="0" y="30"/>
                    <a:pt x="0" y="19"/>
                  </a:cubicBezTo>
                  <a:cubicBezTo>
                    <a:pt x="0" y="8"/>
                    <a:pt x="8" y="0"/>
                    <a:pt x="19" y="0"/>
                  </a:cubicBezTo>
                  <a:cubicBezTo>
                    <a:pt x="30" y="0"/>
                    <a:pt x="38" y="8"/>
                    <a:pt x="38" y="19"/>
                  </a:cubicBezTo>
                  <a:cubicBezTo>
                    <a:pt x="38" y="30"/>
                    <a:pt x="30"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34141"/>
                </a:solidFill>
                <a:effectLst/>
                <a:uLnTx/>
                <a:uFillTx/>
                <a:latin typeface="+mj-lt"/>
                <a:ea typeface="+mn-ea"/>
                <a:cs typeface="+mn-cs"/>
              </a:endParaRPr>
            </a:p>
          </p:txBody>
        </p:sp>
        <p:sp>
          <p:nvSpPr>
            <p:cNvPr id="11" name="Freeform 533">
              <a:extLst>
                <a:ext uri="{FF2B5EF4-FFF2-40B4-BE49-F238E27FC236}">
                  <a16:creationId xmlns:a16="http://schemas.microsoft.com/office/drawing/2014/main" id="{BE2B47A5-2F62-8F47-31F4-7B1987371A9E}"/>
                </a:ext>
              </a:extLst>
            </p:cNvPr>
            <p:cNvSpPr>
              <a:spLocks/>
            </p:cNvSpPr>
            <p:nvPr/>
          </p:nvSpPr>
          <p:spPr bwMode="auto">
            <a:xfrm>
              <a:off x="5719763" y="4332288"/>
              <a:ext cx="15875" cy="347663"/>
            </a:xfrm>
            <a:custGeom>
              <a:avLst/>
              <a:gdLst>
                <a:gd name="T0" fmla="*/ 2 w 4"/>
                <a:gd name="T1" fmla="*/ 92 h 92"/>
                <a:gd name="T2" fmla="*/ 0 w 4"/>
                <a:gd name="T3" fmla="*/ 90 h 92"/>
                <a:gd name="T4" fmla="*/ 0 w 4"/>
                <a:gd name="T5" fmla="*/ 2 h 92"/>
                <a:gd name="T6" fmla="*/ 2 w 4"/>
                <a:gd name="T7" fmla="*/ 0 h 92"/>
                <a:gd name="T8" fmla="*/ 4 w 4"/>
                <a:gd name="T9" fmla="*/ 2 h 92"/>
                <a:gd name="T10" fmla="*/ 4 w 4"/>
                <a:gd name="T11" fmla="*/ 90 h 92"/>
                <a:gd name="T12" fmla="*/ 2 w 4"/>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4" h="92">
                  <a:moveTo>
                    <a:pt x="2" y="92"/>
                  </a:moveTo>
                  <a:cubicBezTo>
                    <a:pt x="1" y="92"/>
                    <a:pt x="0" y="91"/>
                    <a:pt x="0" y="90"/>
                  </a:cubicBezTo>
                  <a:cubicBezTo>
                    <a:pt x="0" y="2"/>
                    <a:pt x="0" y="2"/>
                    <a:pt x="0" y="2"/>
                  </a:cubicBezTo>
                  <a:cubicBezTo>
                    <a:pt x="0" y="1"/>
                    <a:pt x="1" y="0"/>
                    <a:pt x="2" y="0"/>
                  </a:cubicBezTo>
                  <a:cubicBezTo>
                    <a:pt x="3" y="0"/>
                    <a:pt x="4" y="1"/>
                    <a:pt x="4" y="2"/>
                  </a:cubicBezTo>
                  <a:cubicBezTo>
                    <a:pt x="4" y="90"/>
                    <a:pt x="4" y="90"/>
                    <a:pt x="4" y="90"/>
                  </a:cubicBezTo>
                  <a:cubicBezTo>
                    <a:pt x="4" y="91"/>
                    <a:pt x="3" y="92"/>
                    <a:pt x="2" y="92"/>
                  </a:cubicBezTo>
                  <a:close/>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34141"/>
                </a:solidFill>
                <a:effectLst/>
                <a:uLnTx/>
                <a:uFillTx/>
                <a:latin typeface="+mj-lt"/>
                <a:ea typeface="+mn-ea"/>
                <a:cs typeface="+mn-cs"/>
              </a:endParaRPr>
            </a:p>
          </p:txBody>
        </p:sp>
        <p:sp>
          <p:nvSpPr>
            <p:cNvPr id="12" name="Freeform 534">
              <a:extLst>
                <a:ext uri="{FF2B5EF4-FFF2-40B4-BE49-F238E27FC236}">
                  <a16:creationId xmlns:a16="http://schemas.microsoft.com/office/drawing/2014/main" id="{963DA225-0276-F6EE-D1CD-65B261BD8217}"/>
                </a:ext>
              </a:extLst>
            </p:cNvPr>
            <p:cNvSpPr>
              <a:spLocks/>
            </p:cNvSpPr>
            <p:nvPr/>
          </p:nvSpPr>
          <p:spPr bwMode="auto">
            <a:xfrm>
              <a:off x="5554663" y="4498976"/>
              <a:ext cx="346075" cy="14288"/>
            </a:xfrm>
            <a:custGeom>
              <a:avLst/>
              <a:gdLst>
                <a:gd name="T0" fmla="*/ 90 w 92"/>
                <a:gd name="T1" fmla="*/ 4 h 4"/>
                <a:gd name="T2" fmla="*/ 2 w 92"/>
                <a:gd name="T3" fmla="*/ 4 h 4"/>
                <a:gd name="T4" fmla="*/ 0 w 92"/>
                <a:gd name="T5" fmla="*/ 2 h 4"/>
                <a:gd name="T6" fmla="*/ 2 w 92"/>
                <a:gd name="T7" fmla="*/ 0 h 4"/>
                <a:gd name="T8" fmla="*/ 90 w 92"/>
                <a:gd name="T9" fmla="*/ 0 h 4"/>
                <a:gd name="T10" fmla="*/ 92 w 92"/>
                <a:gd name="T11" fmla="*/ 2 h 4"/>
                <a:gd name="T12" fmla="*/ 90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90" y="4"/>
                  </a:moveTo>
                  <a:cubicBezTo>
                    <a:pt x="2" y="4"/>
                    <a:pt x="2" y="4"/>
                    <a:pt x="2" y="4"/>
                  </a:cubicBezTo>
                  <a:cubicBezTo>
                    <a:pt x="1" y="4"/>
                    <a:pt x="0" y="3"/>
                    <a:pt x="0" y="2"/>
                  </a:cubicBezTo>
                  <a:cubicBezTo>
                    <a:pt x="0" y="1"/>
                    <a:pt x="1" y="0"/>
                    <a:pt x="2" y="0"/>
                  </a:cubicBezTo>
                  <a:cubicBezTo>
                    <a:pt x="90" y="0"/>
                    <a:pt x="90" y="0"/>
                    <a:pt x="90" y="0"/>
                  </a:cubicBezTo>
                  <a:cubicBezTo>
                    <a:pt x="91" y="0"/>
                    <a:pt x="92" y="1"/>
                    <a:pt x="92" y="2"/>
                  </a:cubicBezTo>
                  <a:cubicBezTo>
                    <a:pt x="92" y="3"/>
                    <a:pt x="91" y="4"/>
                    <a:pt x="90" y="4"/>
                  </a:cubicBezTo>
                  <a:close/>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34141"/>
                </a:solidFill>
                <a:effectLst/>
                <a:uLnTx/>
                <a:uFillTx/>
                <a:latin typeface="+mj-lt"/>
                <a:ea typeface="+mn-ea"/>
                <a:cs typeface="+mn-cs"/>
              </a:endParaRPr>
            </a:p>
          </p:txBody>
        </p:sp>
      </p:grpSp>
      <p:sp>
        <p:nvSpPr>
          <p:cNvPr id="19" name="Ellipse 49">
            <a:extLst>
              <a:ext uri="{FF2B5EF4-FFF2-40B4-BE49-F238E27FC236}">
                <a16:creationId xmlns:a16="http://schemas.microsoft.com/office/drawing/2014/main" id="{81E3F03C-7019-B484-D8D0-F66F1B59BEDE}"/>
              </a:ext>
            </a:extLst>
          </p:cNvPr>
          <p:cNvSpPr/>
          <p:nvPr/>
        </p:nvSpPr>
        <p:spPr>
          <a:xfrm>
            <a:off x="5418703" y="2090350"/>
            <a:ext cx="1164095" cy="1164095"/>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mj-lt"/>
              <a:ea typeface="+mn-ea"/>
              <a:cs typeface="+mn-cs"/>
            </a:endParaRPr>
          </a:p>
        </p:txBody>
      </p:sp>
      <p:grpSp>
        <p:nvGrpSpPr>
          <p:cNvPr id="24" name="Group 23">
            <a:extLst>
              <a:ext uri="{FF2B5EF4-FFF2-40B4-BE49-F238E27FC236}">
                <a16:creationId xmlns:a16="http://schemas.microsoft.com/office/drawing/2014/main" id="{2B7429A2-3C45-92D1-2456-1A074B45D7E1}"/>
              </a:ext>
            </a:extLst>
          </p:cNvPr>
          <p:cNvGrpSpPr/>
          <p:nvPr/>
        </p:nvGrpSpPr>
        <p:grpSpPr>
          <a:xfrm>
            <a:off x="5630165" y="2292105"/>
            <a:ext cx="748654" cy="705837"/>
            <a:chOff x="7747576" y="1860561"/>
            <a:chExt cx="313176" cy="295265"/>
          </a:xfrm>
        </p:grpSpPr>
        <p:sp>
          <p:nvSpPr>
            <p:cNvPr id="25" name="Freeform 56">
              <a:extLst>
                <a:ext uri="{FF2B5EF4-FFF2-40B4-BE49-F238E27FC236}">
                  <a16:creationId xmlns:a16="http://schemas.microsoft.com/office/drawing/2014/main" id="{E40BB84B-98D2-339D-F442-DCBF0C985EEC}"/>
                </a:ext>
              </a:extLst>
            </p:cNvPr>
            <p:cNvSpPr>
              <a:spLocks/>
            </p:cNvSpPr>
            <p:nvPr/>
          </p:nvSpPr>
          <p:spPr bwMode="auto">
            <a:xfrm>
              <a:off x="7837488" y="1966937"/>
              <a:ext cx="134938" cy="134938"/>
            </a:xfrm>
            <a:custGeom>
              <a:avLst/>
              <a:gdLst>
                <a:gd name="T0" fmla="*/ 85 w 85"/>
                <a:gd name="T1" fmla="*/ 29 h 85"/>
                <a:gd name="T2" fmla="*/ 56 w 85"/>
                <a:gd name="T3" fmla="*/ 29 h 85"/>
                <a:gd name="T4" fmla="*/ 56 w 85"/>
                <a:gd name="T5" fmla="*/ 0 h 85"/>
                <a:gd name="T6" fmla="*/ 28 w 85"/>
                <a:gd name="T7" fmla="*/ 0 h 85"/>
                <a:gd name="T8" fmla="*/ 28 w 85"/>
                <a:gd name="T9" fmla="*/ 29 h 85"/>
                <a:gd name="T10" fmla="*/ 0 w 85"/>
                <a:gd name="T11" fmla="*/ 29 h 85"/>
                <a:gd name="T12" fmla="*/ 0 w 85"/>
                <a:gd name="T13" fmla="*/ 57 h 85"/>
                <a:gd name="T14" fmla="*/ 28 w 85"/>
                <a:gd name="T15" fmla="*/ 57 h 85"/>
                <a:gd name="T16" fmla="*/ 28 w 85"/>
                <a:gd name="T17" fmla="*/ 85 h 85"/>
                <a:gd name="T18" fmla="*/ 56 w 85"/>
                <a:gd name="T19" fmla="*/ 85 h 85"/>
                <a:gd name="T20" fmla="*/ 56 w 85"/>
                <a:gd name="T21" fmla="*/ 57 h 85"/>
                <a:gd name="T22" fmla="*/ 85 w 85"/>
                <a:gd name="T23" fmla="*/ 57 h 85"/>
                <a:gd name="T24" fmla="*/ 85 w 85"/>
                <a:gd name="T25" fmla="*/ 2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85">
                  <a:moveTo>
                    <a:pt x="85" y="29"/>
                  </a:moveTo>
                  <a:lnTo>
                    <a:pt x="56" y="29"/>
                  </a:lnTo>
                  <a:lnTo>
                    <a:pt x="56" y="0"/>
                  </a:lnTo>
                  <a:lnTo>
                    <a:pt x="28" y="0"/>
                  </a:lnTo>
                  <a:lnTo>
                    <a:pt x="28" y="29"/>
                  </a:lnTo>
                  <a:lnTo>
                    <a:pt x="0" y="29"/>
                  </a:lnTo>
                  <a:lnTo>
                    <a:pt x="0" y="57"/>
                  </a:lnTo>
                  <a:lnTo>
                    <a:pt x="28" y="57"/>
                  </a:lnTo>
                  <a:lnTo>
                    <a:pt x="28" y="85"/>
                  </a:lnTo>
                  <a:lnTo>
                    <a:pt x="56" y="85"/>
                  </a:lnTo>
                  <a:lnTo>
                    <a:pt x="56" y="57"/>
                  </a:lnTo>
                  <a:lnTo>
                    <a:pt x="85" y="57"/>
                  </a:lnTo>
                  <a:lnTo>
                    <a:pt x="85" y="29"/>
                  </a:lnTo>
                  <a:close/>
                </a:path>
              </a:pathLst>
            </a:custGeom>
            <a:solidFill>
              <a:schemeClr val="bg1"/>
            </a:solidFill>
            <a:ln w="38100" cap="rnd">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34141"/>
                </a:solidFill>
                <a:effectLst/>
                <a:uLnTx/>
                <a:uFillTx/>
                <a:latin typeface="+mj-lt"/>
                <a:ea typeface="+mn-ea"/>
                <a:cs typeface="+mn-cs"/>
              </a:endParaRPr>
            </a:p>
          </p:txBody>
        </p:sp>
        <p:sp>
          <p:nvSpPr>
            <p:cNvPr id="26" name="Freeform 57">
              <a:extLst>
                <a:ext uri="{FF2B5EF4-FFF2-40B4-BE49-F238E27FC236}">
                  <a16:creationId xmlns:a16="http://schemas.microsoft.com/office/drawing/2014/main" id="{5489D928-67A5-A140-4FE6-A763F725B10D}"/>
                </a:ext>
              </a:extLst>
            </p:cNvPr>
            <p:cNvSpPr>
              <a:spLocks/>
            </p:cNvSpPr>
            <p:nvPr/>
          </p:nvSpPr>
          <p:spPr bwMode="auto">
            <a:xfrm>
              <a:off x="7747576" y="1914526"/>
              <a:ext cx="313176" cy="241300"/>
            </a:xfrm>
            <a:custGeom>
              <a:avLst/>
              <a:gdLst>
                <a:gd name="T0" fmla="*/ 92 w 92"/>
                <a:gd name="T1" fmla="*/ 8 h 64"/>
                <a:gd name="T2" fmla="*/ 84 w 92"/>
                <a:gd name="T3" fmla="*/ 0 h 64"/>
                <a:gd name="T4" fmla="*/ 8 w 92"/>
                <a:gd name="T5" fmla="*/ 0 h 64"/>
                <a:gd name="T6" fmla="*/ 0 w 92"/>
                <a:gd name="T7" fmla="*/ 8 h 64"/>
                <a:gd name="T8" fmla="*/ 0 w 92"/>
                <a:gd name="T9" fmla="*/ 56 h 64"/>
                <a:gd name="T10" fmla="*/ 8 w 92"/>
                <a:gd name="T11" fmla="*/ 64 h 64"/>
                <a:gd name="T12" fmla="*/ 84 w 92"/>
                <a:gd name="T13" fmla="*/ 64 h 64"/>
                <a:gd name="T14" fmla="*/ 92 w 92"/>
                <a:gd name="T15" fmla="*/ 56 h 64"/>
                <a:gd name="T16" fmla="*/ 92 w 92"/>
                <a:gd name="T1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4">
                  <a:moveTo>
                    <a:pt x="92" y="8"/>
                  </a:moveTo>
                  <a:cubicBezTo>
                    <a:pt x="92" y="4"/>
                    <a:pt x="88" y="0"/>
                    <a:pt x="84" y="0"/>
                  </a:cubicBezTo>
                  <a:cubicBezTo>
                    <a:pt x="8" y="0"/>
                    <a:pt x="8" y="0"/>
                    <a:pt x="8" y="0"/>
                  </a:cubicBezTo>
                  <a:cubicBezTo>
                    <a:pt x="4" y="0"/>
                    <a:pt x="0" y="4"/>
                    <a:pt x="0" y="8"/>
                  </a:cubicBezTo>
                  <a:cubicBezTo>
                    <a:pt x="0" y="56"/>
                    <a:pt x="0" y="56"/>
                    <a:pt x="0" y="56"/>
                  </a:cubicBezTo>
                  <a:cubicBezTo>
                    <a:pt x="0" y="60"/>
                    <a:pt x="4" y="64"/>
                    <a:pt x="8" y="64"/>
                  </a:cubicBezTo>
                  <a:cubicBezTo>
                    <a:pt x="84" y="64"/>
                    <a:pt x="84" y="64"/>
                    <a:pt x="84" y="64"/>
                  </a:cubicBezTo>
                  <a:cubicBezTo>
                    <a:pt x="88" y="64"/>
                    <a:pt x="92" y="60"/>
                    <a:pt x="92" y="56"/>
                  </a:cubicBezTo>
                  <a:lnTo>
                    <a:pt x="92" y="8"/>
                  </a:lnTo>
                  <a:close/>
                </a:path>
              </a:pathLst>
            </a:custGeom>
            <a:grpFill/>
            <a:ln w="76200" cap="rnd">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434141"/>
                </a:solidFill>
                <a:effectLst/>
                <a:uLnTx/>
                <a:uFillTx/>
                <a:latin typeface="+mj-lt"/>
                <a:ea typeface="+mn-ea"/>
                <a:cs typeface="+mn-cs"/>
              </a:endParaRPr>
            </a:p>
          </p:txBody>
        </p:sp>
        <p:sp>
          <p:nvSpPr>
            <p:cNvPr id="28" name="Freeform 58">
              <a:extLst>
                <a:ext uri="{FF2B5EF4-FFF2-40B4-BE49-F238E27FC236}">
                  <a16:creationId xmlns:a16="http://schemas.microsoft.com/office/drawing/2014/main" id="{3BDD1507-1382-AC6D-D698-E3DF81EB5FB6}"/>
                </a:ext>
              </a:extLst>
            </p:cNvPr>
            <p:cNvSpPr>
              <a:spLocks/>
            </p:cNvSpPr>
            <p:nvPr/>
          </p:nvSpPr>
          <p:spPr bwMode="auto">
            <a:xfrm>
              <a:off x="7851776" y="1860561"/>
              <a:ext cx="104775" cy="44450"/>
            </a:xfrm>
            <a:custGeom>
              <a:avLst/>
              <a:gdLst>
                <a:gd name="T0" fmla="*/ 0 w 28"/>
                <a:gd name="T1" fmla="*/ 12 h 12"/>
                <a:gd name="T2" fmla="*/ 0 w 28"/>
                <a:gd name="T3" fmla="*/ 6 h 12"/>
                <a:gd name="T4" fmla="*/ 6 w 28"/>
                <a:gd name="T5" fmla="*/ 0 h 12"/>
                <a:gd name="T6" fmla="*/ 22 w 28"/>
                <a:gd name="T7" fmla="*/ 0 h 12"/>
                <a:gd name="T8" fmla="*/ 28 w 28"/>
                <a:gd name="T9" fmla="*/ 6 h 12"/>
                <a:gd name="T10" fmla="*/ 28 w 28"/>
                <a:gd name="T11" fmla="*/ 12 h 12"/>
              </a:gdLst>
              <a:ahLst/>
              <a:cxnLst>
                <a:cxn ang="0">
                  <a:pos x="T0" y="T1"/>
                </a:cxn>
                <a:cxn ang="0">
                  <a:pos x="T2" y="T3"/>
                </a:cxn>
                <a:cxn ang="0">
                  <a:pos x="T4" y="T5"/>
                </a:cxn>
                <a:cxn ang="0">
                  <a:pos x="T6" y="T7"/>
                </a:cxn>
                <a:cxn ang="0">
                  <a:pos x="T8" y="T9"/>
                </a:cxn>
                <a:cxn ang="0">
                  <a:pos x="T10" y="T11"/>
                </a:cxn>
              </a:cxnLst>
              <a:rect l="0" t="0" r="r" b="b"/>
              <a:pathLst>
                <a:path w="28" h="12">
                  <a:moveTo>
                    <a:pt x="0" y="12"/>
                  </a:moveTo>
                  <a:cubicBezTo>
                    <a:pt x="0" y="6"/>
                    <a:pt x="0" y="6"/>
                    <a:pt x="0" y="6"/>
                  </a:cubicBezTo>
                  <a:cubicBezTo>
                    <a:pt x="0" y="3"/>
                    <a:pt x="3" y="0"/>
                    <a:pt x="6" y="0"/>
                  </a:cubicBezTo>
                  <a:cubicBezTo>
                    <a:pt x="22" y="0"/>
                    <a:pt x="22" y="0"/>
                    <a:pt x="22" y="0"/>
                  </a:cubicBezTo>
                  <a:cubicBezTo>
                    <a:pt x="25" y="0"/>
                    <a:pt x="28" y="3"/>
                    <a:pt x="28" y="6"/>
                  </a:cubicBezTo>
                  <a:cubicBezTo>
                    <a:pt x="28" y="12"/>
                    <a:pt x="28" y="12"/>
                    <a:pt x="28" y="12"/>
                  </a:cubicBezTo>
                </a:path>
              </a:pathLst>
            </a:custGeom>
            <a:grpFill/>
            <a:ln w="76200" cap="rnd">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chemeClr val="accent1">
                    <a:lumMod val="75000"/>
                  </a:schemeClr>
                </a:solidFill>
                <a:effectLst/>
                <a:uLnTx/>
                <a:uFillTx/>
                <a:latin typeface="+mj-lt"/>
                <a:ea typeface="+mn-ea"/>
                <a:cs typeface="+mn-cs"/>
              </a:endParaRPr>
            </a:p>
          </p:txBody>
        </p:sp>
      </p:grpSp>
      <p:sp>
        <p:nvSpPr>
          <p:cNvPr id="89" name="Text Placeholder 36">
            <a:extLst>
              <a:ext uri="{FF2B5EF4-FFF2-40B4-BE49-F238E27FC236}">
                <a16:creationId xmlns:a16="http://schemas.microsoft.com/office/drawing/2014/main" id="{9BC807CC-3303-143B-46A4-9B2C29766CA5}"/>
              </a:ext>
            </a:extLst>
          </p:cNvPr>
          <p:cNvSpPr txBox="1"/>
          <p:nvPr/>
        </p:nvSpPr>
        <p:spPr>
          <a:xfrm>
            <a:off x="8407763" y="3252065"/>
            <a:ext cx="3135844" cy="984885"/>
          </a:xfrm>
          <a:prstGeom prst="rect">
            <a:avLst/>
          </a:prstGeom>
          <a:noFill/>
          <a:ln cap="flat">
            <a:noFill/>
          </a:ln>
        </p:spPr>
        <p:txBody>
          <a:bodyPr vert="horz" wrap="square" lIns="0" tIns="180000" rIns="0" bIns="0" anchor="t" anchorCtr="1" compatLnSpc="1">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600" b="0" i="0" u="none" strike="noStrike" kern="1200" cap="none" spc="0" normalizeH="0" baseline="0" noProof="0" dirty="0">
                <a:ln>
                  <a:noFill/>
                </a:ln>
                <a:solidFill>
                  <a:srgbClr val="143D6B"/>
                </a:solidFill>
                <a:effectLst/>
                <a:uLnTx/>
                <a:uFillTx/>
                <a:latin typeface="Arial" panose="020B0604020202020204" pitchFamily="34" charset="0"/>
                <a:cs typeface="Arial" panose="020B0604020202020204" pitchFamily="34" charset="0"/>
              </a:rPr>
              <a:t>People with T2D that achieve targets soon after diagnosis are more likely to </a:t>
            </a:r>
            <a:r>
              <a:rPr kumimoji="0" lang="en-US" sz="1600" b="1"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rPr>
              <a:t>keep glucose in target range.</a:t>
            </a:r>
            <a:endParaRPr kumimoji="0" lang="en-US" sz="1600" b="1" i="0" u="none" strike="noStrike" kern="1200" cap="none" spc="0" normalizeH="0" baseline="30000" noProof="0" dirty="0">
              <a:ln>
                <a:noFill/>
              </a:ln>
              <a:solidFill>
                <a:schemeClr val="accent1">
                  <a:lumMod val="75000"/>
                </a:schemeClr>
              </a:solidFill>
              <a:effectLst/>
              <a:uLnTx/>
              <a:uFillTx/>
              <a:latin typeface="Arial" panose="020B0604020202020204" pitchFamily="34" charset="0"/>
              <a:cs typeface="Arial" panose="020B0604020202020204" pitchFamily="34" charset="0"/>
            </a:endParaRPr>
          </a:p>
        </p:txBody>
      </p:sp>
      <p:sp>
        <p:nvSpPr>
          <p:cNvPr id="94" name="Text Placeholder 38">
            <a:extLst>
              <a:ext uri="{FF2B5EF4-FFF2-40B4-BE49-F238E27FC236}">
                <a16:creationId xmlns:a16="http://schemas.microsoft.com/office/drawing/2014/main" id="{59F5D60D-A6C5-394F-4B01-2154F98AABE1}"/>
              </a:ext>
            </a:extLst>
          </p:cNvPr>
          <p:cNvSpPr txBox="1"/>
          <p:nvPr/>
        </p:nvSpPr>
        <p:spPr>
          <a:xfrm>
            <a:off x="4719723" y="3811763"/>
            <a:ext cx="2939069" cy="1164093"/>
          </a:xfrm>
          <a:prstGeom prst="rect">
            <a:avLst/>
          </a:prstGeom>
          <a:noFill/>
          <a:ln cap="flat">
            <a:noFill/>
          </a:ln>
        </p:spPr>
        <p:txBody>
          <a:bodyPr vert="horz" wrap="square" lIns="0" tIns="180000" rIns="0" bIns="0" anchor="t" anchorCtr="1" compatLnSpc="1">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600" b="0" i="0" u="none" strike="noStrike" kern="1200" cap="none" spc="0" normalizeH="0" baseline="0" noProof="0" dirty="0">
                <a:ln>
                  <a:noFill/>
                </a:ln>
                <a:solidFill>
                  <a:srgbClr val="143D6B"/>
                </a:solidFill>
                <a:effectLst/>
                <a:uLnTx/>
                <a:uFillTx/>
                <a:latin typeface="Arial" panose="020B0604020202020204" pitchFamily="34" charset="0"/>
                <a:cs typeface="Arial" panose="020B0604020202020204" pitchFamily="34" charset="0"/>
              </a:rPr>
              <a:t>Managing glucose levels early in diagnoses </a:t>
            </a:r>
            <a:r>
              <a:rPr kumimoji="0" lang="en-US" sz="1600" b="1"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rPr>
              <a:t>reduces chance of complications.</a:t>
            </a:r>
            <a:endParaRPr kumimoji="0" lang="en-US" sz="1600" b="1" i="0" u="none" strike="noStrike" kern="1200" cap="none" spc="0" normalizeH="0" baseline="30000" noProof="0" dirty="0">
              <a:ln>
                <a:noFill/>
              </a:ln>
              <a:solidFill>
                <a:schemeClr val="accent1">
                  <a:lumMod val="75000"/>
                </a:schemeClr>
              </a:solidFill>
              <a:effectLst/>
              <a:uLnTx/>
              <a:uFillTx/>
              <a:latin typeface="Arial" panose="020B0604020202020204" pitchFamily="34" charset="0"/>
              <a:cs typeface="Arial" panose="020B0604020202020204" pitchFamily="34" charset="0"/>
            </a:endParaRPr>
          </a:p>
        </p:txBody>
      </p:sp>
      <p:sp>
        <p:nvSpPr>
          <p:cNvPr id="97" name="Text Placeholder 27">
            <a:extLst>
              <a:ext uri="{FF2B5EF4-FFF2-40B4-BE49-F238E27FC236}">
                <a16:creationId xmlns:a16="http://schemas.microsoft.com/office/drawing/2014/main" id="{41CD568A-A2E3-799B-AC09-DF80EB6F1432}"/>
              </a:ext>
            </a:extLst>
          </p:cNvPr>
          <p:cNvSpPr txBox="1"/>
          <p:nvPr/>
        </p:nvSpPr>
        <p:spPr>
          <a:xfrm>
            <a:off x="838199" y="4367090"/>
            <a:ext cx="3476512" cy="1448157"/>
          </a:xfrm>
          <a:prstGeom prst="rect">
            <a:avLst/>
          </a:prstGeom>
          <a:noFill/>
          <a:ln cap="flat">
            <a:noFill/>
          </a:ln>
        </p:spPr>
        <p:txBody>
          <a:bodyPr vert="horz" wrap="square" lIns="0" tIns="180000" rIns="0" bIns="0" anchor="t" anchorCtr="1" compatLnSpc="1">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600" b="0" i="0" u="none" strike="noStrike" kern="1200" cap="none" spc="0" normalizeH="0" baseline="0" noProof="0" dirty="0">
                <a:ln>
                  <a:noFill/>
                </a:ln>
                <a:solidFill>
                  <a:srgbClr val="143D6B"/>
                </a:solidFill>
                <a:effectLst/>
                <a:uLnTx/>
                <a:uFillTx/>
                <a:latin typeface="Arial" panose="020B0604020202020204" pitchFamily="34" charset="0"/>
                <a:cs typeface="Arial" panose="020B0604020202020204" pitchFamily="34" charset="0"/>
              </a:rPr>
              <a:t>Reaching &amp; sustaining </a:t>
            </a:r>
            <a:r>
              <a:rPr kumimoji="0" lang="en-US" sz="1600" b="1" i="0" u="none" strike="noStrike" kern="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rPr>
              <a:t>A1C targets in the first year of treatment</a:t>
            </a:r>
            <a:r>
              <a:rPr kumimoji="0" lang="en-US" sz="1600" b="0" i="0" u="none" strike="noStrike" kern="1200" cap="none" spc="0" normalizeH="0" baseline="0" noProof="0" dirty="0">
                <a:ln>
                  <a:noFill/>
                </a:ln>
                <a:solidFill>
                  <a:srgbClr val="143D6B"/>
                </a:solidFill>
                <a:effectLst/>
                <a:uLnTx/>
                <a:uFillTx/>
                <a:latin typeface="Arial" panose="020B0604020202020204" pitchFamily="34" charset="0"/>
                <a:cs typeface="Arial" panose="020B0604020202020204" pitchFamily="34" charset="0"/>
              </a:rPr>
              <a:t>, </a:t>
            </a:r>
            <a:r>
              <a:rPr kumimoji="0" lang="en-US" sz="1600" b="0" i="0" u="none" strike="noStrike" kern="0" cap="none" spc="0" normalizeH="0" baseline="0" noProof="0" dirty="0">
                <a:ln>
                  <a:noFill/>
                </a:ln>
                <a:solidFill>
                  <a:srgbClr val="143D6B"/>
                </a:solidFill>
                <a:effectLst/>
                <a:uLnTx/>
                <a:uFillTx/>
                <a:latin typeface="Arial" panose="020B0604020202020204" pitchFamily="34" charset="0"/>
                <a:cs typeface="Arial" panose="020B0604020202020204" pitchFamily="34" charset="0"/>
              </a:rPr>
              <a:t>showed </a:t>
            </a:r>
            <a:r>
              <a:rPr kumimoji="0" lang="en-US" sz="1600" b="0" i="0" u="none" strike="noStrike" kern="1200" cap="none" spc="0" normalizeH="0" baseline="0" noProof="0" dirty="0">
                <a:ln>
                  <a:noFill/>
                </a:ln>
                <a:solidFill>
                  <a:srgbClr val="143D6B"/>
                </a:solidFill>
                <a:effectLst/>
                <a:uLnTx/>
                <a:uFillTx/>
                <a:latin typeface="Arial" panose="020B0604020202020204" pitchFamily="34" charset="0"/>
                <a:cs typeface="Arial" panose="020B0604020202020204" pitchFamily="34" charset="0"/>
              </a:rPr>
              <a:t>long-term health improvements, even when control waned over time.</a:t>
            </a:r>
            <a:endParaRPr kumimoji="0" lang="en-US" sz="1600" b="0" i="0" u="none" strike="noStrike" kern="1200" cap="none" spc="0" normalizeH="0" baseline="30000" noProof="0" dirty="0">
              <a:ln>
                <a:noFill/>
              </a:ln>
              <a:solidFill>
                <a:srgbClr val="143D6B"/>
              </a:solidFill>
              <a:effectLst/>
              <a:uLnTx/>
              <a:uFillTx/>
              <a:latin typeface="Arial" panose="020B0604020202020204" pitchFamily="34" charset="0"/>
              <a:cs typeface="Arial" panose="020B0604020202020204" pitchFamily="34" charset="0"/>
            </a:endParaRPr>
          </a:p>
        </p:txBody>
      </p:sp>
      <p:sp>
        <p:nvSpPr>
          <p:cNvPr id="99" name="Ellipse 49">
            <a:extLst>
              <a:ext uri="{FF2B5EF4-FFF2-40B4-BE49-F238E27FC236}">
                <a16:creationId xmlns:a16="http://schemas.microsoft.com/office/drawing/2014/main" id="{AB913B7C-45A6-1E8C-AA65-4C67231C060D}"/>
              </a:ext>
            </a:extLst>
          </p:cNvPr>
          <p:cNvSpPr/>
          <p:nvPr/>
        </p:nvSpPr>
        <p:spPr>
          <a:xfrm>
            <a:off x="1601560" y="2657042"/>
            <a:ext cx="1164095" cy="1164093"/>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mj-lt"/>
              <a:ea typeface="+mn-ea"/>
              <a:cs typeface="+mn-cs"/>
            </a:endParaRPr>
          </a:p>
        </p:txBody>
      </p:sp>
      <p:grpSp>
        <p:nvGrpSpPr>
          <p:cNvPr id="74" name="Group 73">
            <a:extLst>
              <a:ext uri="{FF2B5EF4-FFF2-40B4-BE49-F238E27FC236}">
                <a16:creationId xmlns:a16="http://schemas.microsoft.com/office/drawing/2014/main" id="{967EBB95-C27A-7BEA-F083-AB4BE683DAA0}"/>
              </a:ext>
            </a:extLst>
          </p:cNvPr>
          <p:cNvGrpSpPr/>
          <p:nvPr/>
        </p:nvGrpSpPr>
        <p:grpSpPr>
          <a:xfrm>
            <a:off x="1949370" y="2899782"/>
            <a:ext cx="592144" cy="690165"/>
            <a:chOff x="1819589" y="2251837"/>
            <a:chExt cx="867779" cy="1011428"/>
          </a:xfrm>
          <a:solidFill>
            <a:schemeClr val="bg1"/>
          </a:solidFill>
        </p:grpSpPr>
        <p:sp>
          <p:nvSpPr>
            <p:cNvPr id="72" name="Freeform: Shape 71">
              <a:extLst>
                <a:ext uri="{FF2B5EF4-FFF2-40B4-BE49-F238E27FC236}">
                  <a16:creationId xmlns:a16="http://schemas.microsoft.com/office/drawing/2014/main" id="{20F718D7-116C-46E2-09A7-47638C33447A}"/>
                </a:ext>
              </a:extLst>
            </p:cNvPr>
            <p:cNvSpPr/>
            <p:nvPr/>
          </p:nvSpPr>
          <p:spPr>
            <a:xfrm rot="5400000">
              <a:off x="1960055" y="2535952"/>
              <a:ext cx="1011427" cy="443198"/>
            </a:xfrm>
            <a:custGeom>
              <a:avLst/>
              <a:gdLst>
                <a:gd name="connsiteX0" fmla="*/ 0 w 1011427"/>
                <a:gd name="connsiteY0" fmla="*/ 443198 h 443198"/>
                <a:gd name="connsiteX1" fmla="*/ 505714 w 1011427"/>
                <a:gd name="connsiteY1" fmla="*/ 0 h 443198"/>
                <a:gd name="connsiteX2" fmla="*/ 1011427 w 1011427"/>
                <a:gd name="connsiteY2" fmla="*/ 443198 h 443198"/>
                <a:gd name="connsiteX3" fmla="*/ 763192 w 1011427"/>
                <a:gd name="connsiteY3" fmla="*/ 443198 h 443198"/>
                <a:gd name="connsiteX4" fmla="*/ 505716 w 1011427"/>
                <a:gd name="connsiteY4" fmla="*/ 217551 h 443198"/>
                <a:gd name="connsiteX5" fmla="*/ 248240 w 1011427"/>
                <a:gd name="connsiteY5" fmla="*/ 443198 h 44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427" h="443198">
                  <a:moveTo>
                    <a:pt x="0" y="443198"/>
                  </a:moveTo>
                  <a:lnTo>
                    <a:pt x="505714" y="0"/>
                  </a:lnTo>
                  <a:lnTo>
                    <a:pt x="1011427" y="443198"/>
                  </a:lnTo>
                  <a:lnTo>
                    <a:pt x="763192" y="443198"/>
                  </a:lnTo>
                  <a:lnTo>
                    <a:pt x="505716" y="217551"/>
                  </a:lnTo>
                  <a:lnTo>
                    <a:pt x="248240" y="443198"/>
                  </a:lnTo>
                  <a:close/>
                </a:path>
              </a:pathLst>
            </a:custGeom>
            <a:grp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mj-lt"/>
                <a:ea typeface="+mn-ea"/>
                <a:cs typeface="+mn-cs"/>
              </a:endParaRPr>
            </a:p>
          </p:txBody>
        </p:sp>
        <p:sp>
          <p:nvSpPr>
            <p:cNvPr id="73" name="Freeform: Shape 72">
              <a:extLst>
                <a:ext uri="{FF2B5EF4-FFF2-40B4-BE49-F238E27FC236}">
                  <a16:creationId xmlns:a16="http://schemas.microsoft.com/office/drawing/2014/main" id="{AF5E4875-1334-2CB2-320B-0EE910A6B3A8}"/>
                </a:ext>
              </a:extLst>
            </p:cNvPr>
            <p:cNvSpPr/>
            <p:nvPr/>
          </p:nvSpPr>
          <p:spPr>
            <a:xfrm rot="5400000">
              <a:off x="1535474" y="2535953"/>
              <a:ext cx="1011427" cy="443198"/>
            </a:xfrm>
            <a:custGeom>
              <a:avLst/>
              <a:gdLst>
                <a:gd name="connsiteX0" fmla="*/ 0 w 1011427"/>
                <a:gd name="connsiteY0" fmla="*/ 443198 h 443198"/>
                <a:gd name="connsiteX1" fmla="*/ 505714 w 1011427"/>
                <a:gd name="connsiteY1" fmla="*/ 0 h 443198"/>
                <a:gd name="connsiteX2" fmla="*/ 1011427 w 1011427"/>
                <a:gd name="connsiteY2" fmla="*/ 443198 h 443198"/>
                <a:gd name="connsiteX3" fmla="*/ 763192 w 1011427"/>
                <a:gd name="connsiteY3" fmla="*/ 443198 h 443198"/>
                <a:gd name="connsiteX4" fmla="*/ 505716 w 1011427"/>
                <a:gd name="connsiteY4" fmla="*/ 217551 h 443198"/>
                <a:gd name="connsiteX5" fmla="*/ 248240 w 1011427"/>
                <a:gd name="connsiteY5" fmla="*/ 443198 h 44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427" h="443198">
                  <a:moveTo>
                    <a:pt x="0" y="443198"/>
                  </a:moveTo>
                  <a:lnTo>
                    <a:pt x="505714" y="0"/>
                  </a:lnTo>
                  <a:lnTo>
                    <a:pt x="1011427" y="443198"/>
                  </a:lnTo>
                  <a:lnTo>
                    <a:pt x="763192" y="443198"/>
                  </a:lnTo>
                  <a:lnTo>
                    <a:pt x="505716" y="217551"/>
                  </a:lnTo>
                  <a:lnTo>
                    <a:pt x="248240" y="443198"/>
                  </a:lnTo>
                  <a:close/>
                </a:path>
              </a:pathLst>
            </a:custGeom>
            <a:grp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mj-lt"/>
                <a:ea typeface="+mn-ea"/>
                <a:cs typeface="+mn-cs"/>
              </a:endParaRPr>
            </a:p>
          </p:txBody>
        </p:sp>
      </p:grpSp>
      <p:sp>
        <p:nvSpPr>
          <p:cNvPr id="30" name="Oval 29">
            <a:extLst>
              <a:ext uri="{FF2B5EF4-FFF2-40B4-BE49-F238E27FC236}">
                <a16:creationId xmlns:a16="http://schemas.microsoft.com/office/drawing/2014/main" id="{7877564C-4A39-F131-9B83-7142FC71D0C8}"/>
              </a:ext>
            </a:extLst>
          </p:cNvPr>
          <p:cNvSpPr/>
          <p:nvPr/>
        </p:nvSpPr>
        <p:spPr>
          <a:xfrm>
            <a:off x="2041526" y="4060457"/>
            <a:ext cx="284163" cy="284163"/>
          </a:xfrm>
          <a:prstGeom prst="ellipse">
            <a:avLst/>
          </a:prstGeom>
          <a:solidFill>
            <a:schemeClr val="accent1"/>
          </a:solidFill>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000000"/>
              </a:solidFill>
              <a:effectLst/>
              <a:uLnTx/>
              <a:uFillTx/>
              <a:latin typeface="+mj-lt"/>
              <a:ea typeface="+mn-ea"/>
              <a:cs typeface="+mn-cs"/>
            </a:endParaRPr>
          </a:p>
        </p:txBody>
      </p:sp>
      <p:sp>
        <p:nvSpPr>
          <p:cNvPr id="31" name="Oval 30">
            <a:extLst>
              <a:ext uri="{FF2B5EF4-FFF2-40B4-BE49-F238E27FC236}">
                <a16:creationId xmlns:a16="http://schemas.microsoft.com/office/drawing/2014/main" id="{13D29EEA-60BD-A13A-0A98-F21CED4E8BC1}"/>
              </a:ext>
            </a:extLst>
          </p:cNvPr>
          <p:cNvSpPr/>
          <p:nvPr/>
        </p:nvSpPr>
        <p:spPr>
          <a:xfrm>
            <a:off x="5858669" y="3500533"/>
            <a:ext cx="284163" cy="284163"/>
          </a:xfrm>
          <a:prstGeom prst="ellipse">
            <a:avLst/>
          </a:prstGeom>
          <a:solidFill>
            <a:schemeClr val="accent1"/>
          </a:solidFill>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000000"/>
              </a:solidFill>
              <a:effectLst/>
              <a:uLnTx/>
              <a:uFillTx/>
              <a:latin typeface="+mj-lt"/>
              <a:ea typeface="+mn-ea"/>
              <a:cs typeface="+mn-cs"/>
            </a:endParaRPr>
          </a:p>
        </p:txBody>
      </p:sp>
      <p:sp>
        <p:nvSpPr>
          <p:cNvPr id="32" name="Oval 31">
            <a:extLst>
              <a:ext uri="{FF2B5EF4-FFF2-40B4-BE49-F238E27FC236}">
                <a16:creationId xmlns:a16="http://schemas.microsoft.com/office/drawing/2014/main" id="{08B53D3B-DE62-1004-3836-4A3DEAB821E3}"/>
              </a:ext>
            </a:extLst>
          </p:cNvPr>
          <p:cNvSpPr/>
          <p:nvPr/>
        </p:nvSpPr>
        <p:spPr>
          <a:xfrm>
            <a:off x="9790908" y="2940608"/>
            <a:ext cx="284163" cy="284163"/>
          </a:xfrm>
          <a:prstGeom prst="ellipse">
            <a:avLst/>
          </a:prstGeom>
          <a:solidFill>
            <a:schemeClr val="accent1"/>
          </a:solidFill>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srgbClr val="000000"/>
              </a:solidFill>
              <a:effectLst/>
              <a:uLnTx/>
              <a:uFillTx/>
              <a:latin typeface="+mj-lt"/>
              <a:ea typeface="+mn-ea"/>
              <a:cs typeface="+mn-cs"/>
            </a:endParaRPr>
          </a:p>
        </p:txBody>
      </p:sp>
      <p:cxnSp>
        <p:nvCxnSpPr>
          <p:cNvPr id="40" name="Straight Connector 39">
            <a:extLst>
              <a:ext uri="{FF2B5EF4-FFF2-40B4-BE49-F238E27FC236}">
                <a16:creationId xmlns:a16="http://schemas.microsoft.com/office/drawing/2014/main" id="{9C7F98E5-644B-ED86-D7DC-1676C7866DE5}"/>
              </a:ext>
            </a:extLst>
          </p:cNvPr>
          <p:cNvCxnSpPr>
            <a:cxnSpLocks/>
            <a:endCxn id="30" idx="2"/>
          </p:cNvCxnSpPr>
          <p:nvPr/>
        </p:nvCxnSpPr>
        <p:spPr>
          <a:xfrm>
            <a:off x="0" y="4202539"/>
            <a:ext cx="2041526" cy="0"/>
          </a:xfrm>
          <a:prstGeom prst="line">
            <a:avLst/>
          </a:prstGeom>
          <a:ln w="34925" cap="rnd">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C341291B-C0C4-31A4-35DB-A31D4739708D}"/>
              </a:ext>
            </a:extLst>
          </p:cNvPr>
          <p:cNvSpPr txBox="1">
            <a:spLocks/>
          </p:cNvSpPr>
          <p:nvPr/>
        </p:nvSpPr>
        <p:spPr>
          <a:xfrm>
            <a:off x="4680284" y="6095373"/>
            <a:ext cx="5063324" cy="612402"/>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defRPr/>
            </a:pPr>
            <a:r>
              <a:rPr lang="en-US" dirty="0"/>
              <a:t>A1C, glycated hemoglobin or HbA1C; T2D, type 2 diabetes. </a:t>
            </a:r>
          </a:p>
          <a:p>
            <a:pPr lvl="0" defTabSz="457200">
              <a:defRPr/>
            </a:pPr>
            <a:r>
              <a:rPr lang="en-US" dirty="0" err="1"/>
              <a:t>Laiteerapon</a:t>
            </a:r>
            <a:r>
              <a:rPr lang="en-US" dirty="0"/>
              <a:t> N, et al. </a:t>
            </a:r>
            <a:r>
              <a:rPr lang="pt-BR" i="1" dirty="0"/>
              <a:t>Diabetes </a:t>
            </a:r>
            <a:r>
              <a:rPr lang="pt-BR" i="1" dirty="0" err="1"/>
              <a:t>Care</a:t>
            </a:r>
            <a:r>
              <a:rPr lang="pt-BR" i="1" dirty="0"/>
              <a:t>.</a:t>
            </a:r>
            <a:r>
              <a:rPr lang="pt-BR" dirty="0"/>
              <a:t> 2019.</a:t>
            </a:r>
            <a:r>
              <a:rPr lang="en-US" dirty="0"/>
              <a:t> </a:t>
            </a:r>
          </a:p>
        </p:txBody>
      </p:sp>
    </p:spTree>
    <p:custDataLst>
      <p:tags r:id="rId1"/>
    </p:custDataLst>
    <p:extLst>
      <p:ext uri="{BB962C8B-B14F-4D97-AF65-F5344CB8AC3E}">
        <p14:creationId xmlns:p14="http://schemas.microsoft.com/office/powerpoint/2010/main" val="5268020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6"/>
</p:tagLst>
</file>

<file path=ppt/tags/tag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28B409F0-0294-4E5A-ABBD-F0CDF782EDB5}:260"/>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E5585521-513F-433B-8666-3720F7454EA4}:262"/>
</p:tagLst>
</file>

<file path=ppt/tags/tag6.xml><?xml version="1.0" encoding="utf-8"?>
<p:tagLst xmlns:a="http://schemas.openxmlformats.org/drawingml/2006/main" xmlns:r="http://schemas.openxmlformats.org/officeDocument/2006/relationships" xmlns:p="http://schemas.openxmlformats.org/presentationml/2006/main">
  <p:tag name="ORIGINALSLIDENUMBER" val=" 25"/>
</p:tagLst>
</file>

<file path=ppt/theme/theme1.xml><?xml version="1.0" encoding="utf-8"?>
<a:theme xmlns:a="http://schemas.openxmlformats.org/drawingml/2006/main" name="Cornerstone2026">
  <a:themeElements>
    <a:clrScheme name="Custom 18">
      <a:dk1>
        <a:srgbClr val="143D6B"/>
      </a:dk1>
      <a:lt1>
        <a:srgbClr val="FFFFFF"/>
      </a:lt1>
      <a:dk2>
        <a:srgbClr val="1168BB"/>
      </a:dk2>
      <a:lt2>
        <a:srgbClr val="E7E6E6"/>
      </a:lt2>
      <a:accent1>
        <a:srgbClr val="61CAC8"/>
      </a:accent1>
      <a:accent2>
        <a:srgbClr val="D6EDFE"/>
      </a:accent2>
      <a:accent3>
        <a:srgbClr val="4DB2FA"/>
      </a:accent3>
      <a:accent4>
        <a:srgbClr val="FBD200"/>
      </a:accent4>
      <a:accent5>
        <a:srgbClr val="FF9800"/>
      </a:accent5>
      <a:accent6>
        <a:srgbClr val="E9ECEC"/>
      </a:accent6>
      <a:hlink>
        <a:srgbClr val="036BC2"/>
      </a:hlink>
      <a:folHlink>
        <a:srgbClr val="4DB2F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nerstone2026" id="{01EC4880-19B8-1A4A-A0AF-84FB8D364FE4}" vid="{DC769549-F079-6D43-AE09-8D2A93E34E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22">
    <a:dk1>
      <a:srgbClr val="000000"/>
    </a:dk1>
    <a:lt1>
      <a:srgbClr val="FFFFFF"/>
    </a:lt1>
    <a:dk2>
      <a:srgbClr val="2F3BA6"/>
    </a:dk2>
    <a:lt2>
      <a:srgbClr val="FFFFFF"/>
    </a:lt2>
    <a:accent1>
      <a:srgbClr val="347DB7"/>
    </a:accent1>
    <a:accent2>
      <a:srgbClr val="F6B900"/>
    </a:accent2>
    <a:accent3>
      <a:srgbClr val="DE3764"/>
    </a:accent3>
    <a:accent4>
      <a:srgbClr val="2F3BA6"/>
    </a:accent4>
    <a:accent5>
      <a:srgbClr val="00B3E3"/>
    </a:accent5>
    <a:accent6>
      <a:srgbClr val="7030A0"/>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8d15be8973d44e595fb5082ad0fcafa xmlns="6d36001d-906c-42d8-9280-446ac03b1c48">
      <Terms xmlns="http://schemas.microsoft.com/office/infopath/2007/PartnerControls">
        <TermInfo xmlns="http://schemas.microsoft.com/office/infopath/2007/PartnerControls">
          <TermName xmlns="http://schemas.microsoft.com/office/infopath/2007/PartnerControls">Cornerstone Medical Education</TermName>
          <TermId xmlns="http://schemas.microsoft.com/office/infopath/2007/PartnerControls">f4632af0-90b5-44c6-8507-3201891424cd</TermId>
        </TermInfo>
      </Terms>
    </o8d15be8973d44e595fb5082ad0fcafa>
    <TaxCatchAll xmlns="6d36001d-906c-42d8-9280-446ac03b1c48">
      <Value>50</Value>
      <Value>711</Value>
      <Value>675</Value>
      <Value>82</Value>
      <Value>6</Value>
      <Value>634</Value>
      <Value>73</Value>
    </TaxCatchAll>
    <o4e0cc1c61e94069b6a8551b22c742a1 xmlns="6d36001d-906c-42d8-9280-446ac03b1c48">
      <Terms xmlns="http://schemas.microsoft.com/office/infopath/2007/PartnerControls">
        <TermInfo xmlns="http://schemas.microsoft.com/office/infopath/2007/PartnerControls">
          <TermName xmlns="http://schemas.microsoft.com/office/infopath/2007/PartnerControls">Expert Interview</TermName>
          <TermId xmlns="http://schemas.microsoft.com/office/infopath/2007/PartnerControls">27a0028b-4b1c-44f2-be9b-2846b9ad5a96</TermId>
        </TermInfo>
      </Terms>
    </o4e0cc1c61e94069b6a8551b22c742a1>
    <lcf76f155ced4ddcb4097134ff3c332f xmlns="60a9374d-55a9-45b7-9b3c-9c42d1faa637">
      <Terms xmlns="http://schemas.microsoft.com/office/infopath/2007/PartnerControls"/>
    </lcf76f155ced4ddcb4097134ff3c332f>
    <DocumentSetDescription xmlns="http://schemas.microsoft.com/sharepoint/v3" xsi:nil="true"/>
    <jb4291d51d504da0b34e0839496c2755 xmlns="6d36001d-906c-42d8-9280-446ac03b1c48">
      <Terms xmlns="http://schemas.microsoft.com/office/infopath/2007/PartnerControls">
        <TermInfo xmlns="http://schemas.microsoft.com/office/infopath/2007/PartnerControls">
          <TermName xmlns="http://schemas.microsoft.com/office/infopath/2007/PartnerControls">ReachMD, Inc.</TermName>
          <TermId xmlns="http://schemas.microsoft.com/office/infopath/2007/PartnerControls">856559d4-5dd6-41c8-b49b-47c68b3178eb</TermId>
        </TermInfo>
      </Terms>
    </jb4291d51d504da0b34e0839496c2755>
    <Brand_x0020_Name xmlns="6d36001d-906c-42d8-9280-446ac03b1c48" xsi:nil="true"/>
    <Opportunity_x0020_Number_x0020_ xmlns="6d36001d-906c-42d8-9280-446ac03b1c48">020670</Opportunity_x0020_Number_x0020_>
    <k7f9d3a4703b40dd85626795c271c875 xmlns="6d36001d-906c-42d8-9280-446ac03b1c48">
      <Terms xmlns="http://schemas.microsoft.com/office/infopath/2007/PartnerControls">
        <TermInfo xmlns="http://schemas.microsoft.com/office/infopath/2007/PartnerControls">
          <TermName xmlns="http://schemas.microsoft.com/office/infopath/2007/PartnerControls">Miranda Rafferty</TermName>
          <TermId xmlns="http://schemas.microsoft.com/office/infopath/2007/PartnerControls">9527ad7d-4616-4203-9b94-7db0c3e7df89</TermId>
        </TermInfo>
      </Terms>
    </k7f9d3a4703b40dd85626795c271c875>
    <ProjectClosed_x003f_ xmlns="60a9374d-55a9-45b7-9b3c-9c42d1faa637">No</ProjectClosed_x003f_>
    <j7bff3f86c6e47f9ae99a2d10c8c7749 xmlns="6d36001d-906c-42d8-9280-446ac03b1c48">
      <Terms xmlns="http://schemas.microsoft.com/office/infopath/2007/PartnerControls">
        <TermInfo xmlns="http://schemas.microsoft.com/office/infopath/2007/PartnerControls">
          <TermName xmlns="http://schemas.microsoft.com/office/infopath/2007/PartnerControls">Emily Selverian</TermName>
          <TermId xmlns="http://schemas.microsoft.com/office/infopath/2007/PartnerControls">e5191540-1e38-4570-8175-24a5b029be7d</TermId>
        </TermInfo>
      </Terms>
    </j7bff3f86c6e47f9ae99a2d10c8c7749>
    <m2ce0a529c0c4170ae055dea480a0d9d xmlns="6d36001d-906c-42d8-9280-446ac03b1c48">
      <Terms xmlns="http://schemas.microsoft.com/office/infopath/2007/PartnerControls">
        <TermInfo xmlns="http://schemas.microsoft.com/office/infopath/2007/PartnerControls">
          <TermName xmlns="http://schemas.microsoft.com/office/infopath/2007/PartnerControls">CME On Demand</TermName>
          <TermId xmlns="http://schemas.microsoft.com/office/infopath/2007/PartnerControls">ea165039-0706-4d86-a8d0-2d66f1db6150</TermId>
        </TermInfo>
      </Terms>
    </m2ce0a529c0c4170ae055dea480a0d9d>
    <Client_x0020_Name xmlns="6d36001d-906c-42d8-9280-446ac03b1c48">Cornerstone Medical Education</Client_x0020_Name>
    <h17b8e17546742428aecc4bb79eff81d xmlns="6d36001d-906c-42d8-9280-446ac03b1c48">
      <Terms xmlns="http://schemas.microsoft.com/office/infopath/2007/PartnerControls">
        <TermInfo xmlns="http://schemas.microsoft.com/office/infopath/2007/PartnerControls">
          <TermName xmlns="http://schemas.microsoft.com/office/infopath/2007/PartnerControls">Diabetes and Endocrinology</TermName>
          <TermId xmlns="http://schemas.microsoft.com/office/infopath/2007/PartnerControls">5cc93a43-0a77-4925-8f9d-198ee988ccc0</TermId>
        </TermInfo>
      </Terms>
    </h17b8e17546742428aecc4bb79eff81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EC578D8967BA40AE46656D50E12F7B" ma:contentTypeVersion="24" ma:contentTypeDescription="Create a new document." ma:contentTypeScope="" ma:versionID="f171d6db1ad18ad57b1e2d0b76e0f4c4">
  <xsd:schema xmlns:xsd="http://www.w3.org/2001/XMLSchema" xmlns:xs="http://www.w3.org/2001/XMLSchema" xmlns:p="http://schemas.microsoft.com/office/2006/metadata/properties" xmlns:ns1="http://schemas.microsoft.com/sharepoint/v3" xmlns:ns2="6d36001d-906c-42d8-9280-446ac03b1c48" xmlns:ns3="60a9374d-55a9-45b7-9b3c-9c42d1faa637" targetNamespace="http://schemas.microsoft.com/office/2006/metadata/properties" ma:root="true" ma:fieldsID="768697abc1d934ac47ac3c78cf019af5" ns1:_="" ns2:_="" ns3:_="">
    <xsd:import namespace="http://schemas.microsoft.com/sharepoint/v3"/>
    <xsd:import namespace="6d36001d-906c-42d8-9280-446ac03b1c48"/>
    <xsd:import namespace="60a9374d-55a9-45b7-9b3c-9c42d1faa637"/>
    <xsd:element name="properties">
      <xsd:complexType>
        <xsd:sequence>
          <xsd:element name="documentManagement">
            <xsd:complexType>
              <xsd:all>
                <xsd:element ref="ns2:h17b8e17546742428aecc4bb79eff81d" minOccurs="0"/>
                <xsd:element ref="ns2:TaxCatchAll" minOccurs="0"/>
                <xsd:element ref="ns2:TaxCatchAllLabel" minOccurs="0"/>
                <xsd:element ref="ns1:DocumentSetDescription" minOccurs="0"/>
                <xsd:element ref="ns2:m2ce0a529c0c4170ae055dea480a0d9d" minOccurs="0"/>
                <xsd:element ref="ns2:Client_x0020_Name" minOccurs="0"/>
                <xsd:element ref="ns2:Brand_x0020_Name" minOccurs="0"/>
                <xsd:element ref="ns2:jb4291d51d504da0b34e0839496c2755" minOccurs="0"/>
                <xsd:element ref="ns2:k7f9d3a4703b40dd85626795c271c875" minOccurs="0"/>
                <xsd:element ref="ns2:Opportunity_x0020_Number_x0020_" minOccurs="0"/>
                <xsd:element ref="ns2:j7bff3f86c6e47f9ae99a2d10c8c7749" minOccurs="0"/>
                <xsd:element ref="ns2:o8d15be8973d44e595fb5082ad0fcafa" minOccurs="0"/>
                <xsd:element ref="ns2:o4e0cc1c61e94069b6a8551b22c742a1" minOccurs="0"/>
                <xsd:element ref="ns3:ProjectClosed_x003f_" minOccurs="0"/>
                <xsd:element ref="ns3:MediaServiceMetadata" minOccurs="0"/>
                <xsd:element ref="ns3:MediaServiceFastMetadata" minOccurs="0"/>
                <xsd:element ref="ns3:MediaServiceSearchProperties" minOccurs="0"/>
                <xsd:element ref="ns3:MediaServiceDateTaken" minOccurs="0"/>
                <xsd:element ref="ns3:lcf76f155ced4ddcb4097134ff3c332f" minOccurs="0"/>
                <xsd:element ref="ns3:MediaServiceGenerationTime" minOccurs="0"/>
                <xsd:element ref="ns3:MediaServiceEventHashCode"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2" nillable="true" ma:displayName="Description"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36001d-906c-42d8-9280-446ac03b1c48" elementFormDefault="qualified">
    <xsd:import namespace="http://schemas.microsoft.com/office/2006/documentManagement/types"/>
    <xsd:import namespace="http://schemas.microsoft.com/office/infopath/2007/PartnerControls"/>
    <xsd:element name="h17b8e17546742428aecc4bb79eff81d" ma:index="8" nillable="true" ma:taxonomy="true" ma:internalName="h17b8e17546742428aecc4bb79eff81d" ma:taxonomyFieldName="Therapeutic_x0020_Area" ma:displayName="Therapeutic Area" ma:readOnly="false" ma:default="" ma:fieldId="{117b8e17-5467-4242-8aec-c4bb79eff81d}" ma:sspId="8c65fd77-5e27-4e0a-8152-efffb3417915" ma:termSetId="0c7923f5-cfc4-4fef-acbc-3c8959049cb5"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702745b-be5f-412e-9a8a-f76581ddd019}" ma:internalName="TaxCatchAll" ma:showField="CatchAllData" ma:web="67bf13cc-d55c-47cd-84b4-2ed70e73e42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702745b-be5f-412e-9a8a-f76581ddd019}" ma:internalName="TaxCatchAllLabel" ma:readOnly="true" ma:showField="CatchAllDataLabel" ma:web="67bf13cc-d55c-47cd-84b4-2ed70e73e42e">
      <xsd:complexType>
        <xsd:complexContent>
          <xsd:extension base="dms:MultiChoiceLookup">
            <xsd:sequence>
              <xsd:element name="Value" type="dms:Lookup" maxOccurs="unbounded" minOccurs="0" nillable="true"/>
            </xsd:sequence>
          </xsd:extension>
        </xsd:complexContent>
      </xsd:complexType>
    </xsd:element>
    <xsd:element name="m2ce0a529c0c4170ae055dea480a0d9d" ma:index="13" nillable="true" ma:taxonomy="true" ma:internalName="m2ce0a529c0c4170ae055dea480a0d9d" ma:taxonomyFieldName="Product_x0020_Type" ma:displayName="Product Type" ma:readOnly="false" ma:default="" ma:fieldId="{62ce0a52-9c0c-4170-ae05-5dea480a0d9d}" ma:sspId="8c65fd77-5e27-4e0a-8152-efffb3417915" ma:termSetId="401074b2-685b-48cd-a7c4-a9af609bf681" ma:anchorId="00000000-0000-0000-0000-000000000000" ma:open="false" ma:isKeyword="false">
      <xsd:complexType>
        <xsd:sequence>
          <xsd:element ref="pc:Terms" minOccurs="0" maxOccurs="1"/>
        </xsd:sequence>
      </xsd:complexType>
    </xsd:element>
    <xsd:element name="Client_x0020_Name" ma:index="15" nillable="true" ma:displayName="Client Name" ma:default="" ma:internalName="Client_x0020_Name" ma:readOnly="false">
      <xsd:simpleType>
        <xsd:restriction base="dms:Text">
          <xsd:maxLength value="255"/>
        </xsd:restriction>
      </xsd:simpleType>
    </xsd:element>
    <xsd:element name="Brand_x0020_Name" ma:index="16" nillable="true" ma:displayName="Brand Name" ma:default="" ma:internalName="Brand_x0020_Name" ma:readOnly="false">
      <xsd:simpleType>
        <xsd:restriction base="dms:Text">
          <xsd:maxLength value="255"/>
        </xsd:restriction>
      </xsd:simpleType>
    </xsd:element>
    <xsd:element name="jb4291d51d504da0b34e0839496c2755" ma:index="17" nillable="true" ma:taxonomy="true" ma:internalName="jb4291d51d504da0b34e0839496c2755" ma:taxonomyFieldName="USH_x0020_Subsidiary" ma:displayName="USH Subsidiary" ma:readOnly="false" ma:default="" ma:fieldId="{3b4291d5-1d50-4da0-b34e-0839496c2755}" ma:sspId="8c65fd77-5e27-4e0a-8152-efffb3417915" ma:termSetId="0a660219-f341-4f98-b205-afdb1498cc10" ma:anchorId="00000000-0000-0000-0000-000000000000" ma:open="false" ma:isKeyword="false">
      <xsd:complexType>
        <xsd:sequence>
          <xsd:element ref="pc:Terms" minOccurs="0" maxOccurs="1"/>
        </xsd:sequence>
      </xsd:complexType>
    </xsd:element>
    <xsd:element name="k7f9d3a4703b40dd85626795c271c875" ma:index="19" nillable="true" ma:taxonomy="true" ma:internalName="k7f9d3a4703b40dd85626795c271c875" ma:taxonomyFieldName="Project_x0020_Lead" ma:displayName="Project Lead" ma:readOnly="false" ma:default="" ma:fieldId="{47f9d3a4-703b-40dd-8562-6795c271c875}" ma:taxonomyMulti="true" ma:sspId="8c65fd77-5e27-4e0a-8152-efffb3417915" ma:termSetId="ad729d48-8de6-41af-9ed2-fa142d308aed" ma:anchorId="00000000-0000-0000-0000-000000000000" ma:open="false" ma:isKeyword="false">
      <xsd:complexType>
        <xsd:sequence>
          <xsd:element ref="pc:Terms" minOccurs="0" maxOccurs="1"/>
        </xsd:sequence>
      </xsd:complexType>
    </xsd:element>
    <xsd:element name="Opportunity_x0020_Number_x0020_" ma:index="21" nillable="true" ma:displayName="Opportunity Number " ma:default="" ma:internalName="Opportunity_x0020_Number_x0020_" ma:readOnly="false">
      <xsd:simpleType>
        <xsd:restriction base="dms:Text">
          <xsd:maxLength value="255"/>
        </xsd:restriction>
      </xsd:simpleType>
    </xsd:element>
    <xsd:element name="j7bff3f86c6e47f9ae99a2d10c8c7749" ma:index="22" nillable="true" ma:taxonomy="true" ma:internalName="j7bff3f86c6e47f9ae99a2d10c8c7749" ma:taxonomyFieldName="Initiative_x0020_Lead" ma:displayName="Initiative Lead" ma:indexed="true" ma:default="" ma:fieldId="{37bff3f8-6c6e-47f9-ae99-a2d10c8c7749}" ma:sspId="8c65fd77-5e27-4e0a-8152-efffb3417915" ma:termSetId="19b47b81-2f3d-468b-8a4c-261f3af1d5e1" ma:anchorId="00000000-0000-0000-0000-000000000000" ma:open="false" ma:isKeyword="false">
      <xsd:complexType>
        <xsd:sequence>
          <xsd:element ref="pc:Terms" minOccurs="0" maxOccurs="1"/>
        </xsd:sequence>
      </xsd:complexType>
    </xsd:element>
    <xsd:element name="o8d15be8973d44e595fb5082ad0fcafa" ma:index="24" nillable="true" ma:taxonomy="true" ma:internalName="o8d15be8973d44e595fb5082ad0fcafa" ma:taxonomyFieldName="Beneficiaries" ma:displayName="Beneficiaries" ma:default="" ma:fieldId="{88d15be8-973d-44e5-95fb-5082ad0fcafa}" ma:sspId="8c65fd77-5e27-4e0a-8152-efffb3417915" ma:termSetId="5d40ca43-de40-4c8f-afbf-6ff00f2187b6" ma:anchorId="00000000-0000-0000-0000-000000000000" ma:open="false" ma:isKeyword="false">
      <xsd:complexType>
        <xsd:sequence>
          <xsd:element ref="pc:Terms" minOccurs="0" maxOccurs="1"/>
        </xsd:sequence>
      </xsd:complexType>
    </xsd:element>
    <xsd:element name="o4e0cc1c61e94069b6a8551b22c742a1" ma:index="26" nillable="true" ma:taxonomy="true" ma:internalName="o4e0cc1c61e94069b6a8551b22c742a1" ma:taxonomyFieldName="Project_x0020_Item" ma:displayName="Project Item" ma:readOnly="false" ma:default="" ma:fieldId="{84e0cc1c-61e9-4069-b6a8-551b22c742a1}" ma:sspId="8c65fd77-5e27-4e0a-8152-efffb3417915" ma:termSetId="96d9c3b1-e9aa-482f-83eb-dc28aba6625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a9374d-55a9-45b7-9b3c-9c42d1faa637" elementFormDefault="qualified">
    <xsd:import namespace="http://schemas.microsoft.com/office/2006/documentManagement/types"/>
    <xsd:import namespace="http://schemas.microsoft.com/office/infopath/2007/PartnerControls"/>
    <xsd:element name="ProjectClosed_x003f_" ma:index="28" nillable="true" ma:displayName="Project Closed?" ma:default="No" ma:format="Dropdown" ma:internalName="ProjectClosed_x003f_">
      <xsd:simpleType>
        <xsd:restriction base="dms:Choice">
          <xsd:enumeration value="No"/>
          <xsd:enumeration value="Yes"/>
        </xsd:restriction>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ServiceDateTaken" ma:index="32" nillable="true" ma:displayName="MediaServiceDateTaken" ma:hidden="true" ma:indexed="true" ma:internalName="MediaServiceDateTaken" ma:readOnly="true">
      <xsd:simpleType>
        <xsd:restriction base="dms:Text"/>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LengthInSeconds" ma:index="38" nillable="true" ma:displayName="MediaLengthInSeconds" ma:hidden="true" ma:internalName="MediaLengthInSeconds" ma:readOnly="true">
      <xsd:simpleType>
        <xsd:restriction base="dms:Unknown"/>
      </xsd:simpleType>
    </xsd:element>
    <xsd:element name="MediaServiceLocation" ma:index="3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91FF1A-C5EB-4B70-B52C-63E2A1FAFA9D}">
  <ds:schemaRefs>
    <ds:schemaRef ds:uri="http://schemas.microsoft.com/sharepoint/v3/contenttype/forms"/>
  </ds:schemaRefs>
</ds:datastoreItem>
</file>

<file path=customXml/itemProps2.xml><?xml version="1.0" encoding="utf-8"?>
<ds:datastoreItem xmlns:ds="http://schemas.openxmlformats.org/officeDocument/2006/customXml" ds:itemID="{7A3D0A94-6111-40BE-9A91-0BF1C5600C07}">
  <ds:schemaRefs>
    <ds:schemaRef ds:uri="http://www.w3.org/XML/1998/namespace"/>
    <ds:schemaRef ds:uri="http://purl.org/dc/dcmitype/"/>
    <ds:schemaRef ds:uri="60a9374d-55a9-45b7-9b3c-9c42d1faa637"/>
    <ds:schemaRef ds:uri="http://schemas.microsoft.com/sharepoint/v3"/>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6d36001d-906c-42d8-9280-446ac03b1c48"/>
  </ds:schemaRefs>
</ds:datastoreItem>
</file>

<file path=customXml/itemProps3.xml><?xml version="1.0" encoding="utf-8"?>
<ds:datastoreItem xmlns:ds="http://schemas.openxmlformats.org/officeDocument/2006/customXml" ds:itemID="{5087E605-06BD-4C0B-BB9B-5DE7802F07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36001d-906c-42d8-9280-446ac03b1c48"/>
    <ds:schemaRef ds:uri="60a9374d-55a9-45b7-9b3c-9c42d1faa6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28439</TotalTime>
  <Words>2014</Words>
  <Application>Microsoft Office PowerPoint</Application>
  <PresentationFormat>Widescreen</PresentationFormat>
  <Paragraphs>192</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Source Sans Pro</vt:lpstr>
      <vt:lpstr>Source Sans Pro SemiBold</vt:lpstr>
      <vt:lpstr>System Font Regular</vt:lpstr>
      <vt:lpstr>Wingdings</vt:lpstr>
      <vt:lpstr>Cornerstone2026</vt:lpstr>
      <vt:lpstr>In the Range: Real Talk on Diabetes Monitoring Best Practices</vt:lpstr>
      <vt:lpstr>Why Don’t More Patients have CGM?</vt:lpstr>
      <vt:lpstr>Why Don’t More Patients have CGM?</vt:lpstr>
      <vt:lpstr>Benefits of CGM</vt:lpstr>
      <vt:lpstr>ADA SOC Perspective on CGM</vt:lpstr>
      <vt:lpstr>ADA SOC Perspective on CGM</vt:lpstr>
      <vt:lpstr>Hypoglycemia Reduction</vt:lpstr>
      <vt:lpstr>Why Patients (and Clinicians) Need CGM</vt:lpstr>
      <vt:lpstr>CGM EARLY Can Support Glycemic Outcomes</vt:lpstr>
      <vt:lpstr>A1C Values DO NOT EQUAL Time in Range (TIR)</vt:lpstr>
      <vt:lpstr>Metrics reported in the AGP:</vt:lpstr>
      <vt:lpstr>Identifying Candidates for CGM</vt:lpstr>
      <vt:lpstr>Interprofessional Team Overview</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 Deficiency Anemia in Women’s Health</dc:title>
  <dc:creator>Bryan</dc:creator>
  <cp:lastModifiedBy>Lindsay Beninati</cp:lastModifiedBy>
  <cp:revision>746</cp:revision>
  <dcterms:created xsi:type="dcterms:W3CDTF">2023-04-24T20:43:09Z</dcterms:created>
  <dcterms:modified xsi:type="dcterms:W3CDTF">2026-04-23T01:24:35Z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F64DE058-896A-456C-98DD-07B818A6DAB9</vt:lpwstr>
  </property>
  <property fmtid="{D5CDD505-2E9C-101B-9397-08002B2CF9AE}" pid="3" name="ArticulatePath">
    <vt:lpwstr>Myelofibrosis_Outcomes Deck_v2</vt:lpwstr>
  </property>
  <property fmtid="{D5CDD505-2E9C-101B-9397-08002B2CF9AE}" pid="4" name="ContentTypeId">
    <vt:lpwstr>0x010100AFEC578D8967BA40AE46656D50E12F7B</vt:lpwstr>
  </property>
  <property fmtid="{D5CDD505-2E9C-101B-9397-08002B2CF9AE}" pid="5" name="USH Subsidiary">
    <vt:lpwstr>6;#ReachMD, Inc.|856559d4-5dd6-41c8-b49b-47c68b3178eb</vt:lpwstr>
  </property>
  <property fmtid="{D5CDD505-2E9C-101B-9397-08002B2CF9AE}" pid="6" name="Project_x0020_Lead">
    <vt:lpwstr>82;#Miranda Rafferty|9527ad7d-4616-4203-9b94-7db0c3e7df89</vt:lpwstr>
  </property>
  <property fmtid="{D5CDD505-2E9C-101B-9397-08002B2CF9AE}" pid="7" name="MediaServiceImageTags">
    <vt:lpwstr/>
  </property>
  <property fmtid="{D5CDD505-2E9C-101B-9397-08002B2CF9AE}" pid="8" name="Initiative_x0020_Lead">
    <vt:lpwstr>634;#Emily Selverian|e5191540-1e38-4570-8175-24a5b029be7d</vt:lpwstr>
  </property>
  <property fmtid="{D5CDD505-2E9C-101B-9397-08002B2CF9AE}" pid="9" name="Therapeutic_x0020_Area">
    <vt:lpwstr>711;#Diabetes and Endocrinology|5cc93a43-0a77-4925-8f9d-198ee988ccc0</vt:lpwstr>
  </property>
  <property fmtid="{D5CDD505-2E9C-101B-9397-08002B2CF9AE}" pid="10" name="Product_x0020_Type">
    <vt:lpwstr>73;#CME On Demand|ea165039-0706-4d86-a8d0-2d66f1db6150</vt:lpwstr>
  </property>
  <property fmtid="{D5CDD505-2E9C-101B-9397-08002B2CF9AE}" pid="11" name="Initiative Lead">
    <vt:lpwstr>634</vt:lpwstr>
  </property>
  <property fmtid="{D5CDD505-2E9C-101B-9397-08002B2CF9AE}" pid="12" name="Project Lead">
    <vt:lpwstr>82;#Miranda Rafferty|9527ad7d-4616-4203-9b94-7db0c3e7df89</vt:lpwstr>
  </property>
  <property fmtid="{D5CDD505-2E9C-101B-9397-08002B2CF9AE}" pid="13" name="Product Type">
    <vt:lpwstr>73</vt:lpwstr>
  </property>
  <property fmtid="{D5CDD505-2E9C-101B-9397-08002B2CF9AE}" pid="14" name="USH_x0020_Subsidiary">
    <vt:lpwstr>6;#ReachMD, Inc.|856559d4-5dd6-41c8-b49b-47c68b3178eb</vt:lpwstr>
  </property>
  <property fmtid="{D5CDD505-2E9C-101B-9397-08002B2CF9AE}" pid="15" name="Therapeutic Area">
    <vt:lpwstr>711</vt:lpwstr>
  </property>
  <property fmtid="{D5CDD505-2E9C-101B-9397-08002B2CF9AE}" pid="16" name="Project Item">
    <vt:lpwstr>50;#Expert Interview|27a0028b-4b1c-44f2-be9b-2846b9ad5a96</vt:lpwstr>
  </property>
  <property fmtid="{D5CDD505-2E9C-101B-9397-08002B2CF9AE}" pid="17" name="Beneficiaries">
    <vt:lpwstr>675</vt:lpwstr>
  </property>
  <property fmtid="{D5CDD505-2E9C-101B-9397-08002B2CF9AE}" pid="18" name="Project_x0020_Item">
    <vt:lpwstr>50;#Expert Interview|27a0028b-4b1c-44f2-be9b-2846b9ad5a96</vt:lpwstr>
  </property>
  <property fmtid="{D5CDD505-2E9C-101B-9397-08002B2CF9AE}" pid="19" name="Opportunity Number">
    <vt:lpwstr>020670</vt:lpwstr>
  </property>
</Properties>
</file>