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79" r:id="rId6"/>
    <p:sldMasterId id="2147483688" r:id="rId7"/>
    <p:sldMasterId id="2147483699" r:id="rId8"/>
  </p:sldMasterIdLst>
  <p:notesMasterIdLst>
    <p:notesMasterId r:id="rId83"/>
  </p:notesMasterIdLst>
  <p:sldIdLst>
    <p:sldId id="2147470525" r:id="rId9"/>
    <p:sldId id="494" r:id="rId10"/>
    <p:sldId id="495" r:id="rId11"/>
    <p:sldId id="2147480917" r:id="rId12"/>
    <p:sldId id="260" r:id="rId13"/>
    <p:sldId id="2147480950" r:id="rId14"/>
    <p:sldId id="2147480966" r:id="rId15"/>
    <p:sldId id="2147480920" r:id="rId16"/>
    <p:sldId id="2147480921" r:id="rId17"/>
    <p:sldId id="2147480949" r:id="rId18"/>
    <p:sldId id="2147470491" r:id="rId19"/>
    <p:sldId id="2147480968" r:id="rId20"/>
    <p:sldId id="1087" r:id="rId21"/>
    <p:sldId id="2147480952" r:id="rId22"/>
    <p:sldId id="2147480971" r:id="rId23"/>
    <p:sldId id="2147480972" r:id="rId24"/>
    <p:sldId id="2147480973" r:id="rId25"/>
    <p:sldId id="2147480974" r:id="rId26"/>
    <p:sldId id="2147480970" r:id="rId27"/>
    <p:sldId id="2147480953" r:id="rId28"/>
    <p:sldId id="2147480954" r:id="rId29"/>
    <p:sldId id="2147480955" r:id="rId30"/>
    <p:sldId id="2147470566" r:id="rId31"/>
    <p:sldId id="2147480956" r:id="rId32"/>
    <p:sldId id="2147470567" r:id="rId33"/>
    <p:sldId id="2147470608" r:id="rId34"/>
    <p:sldId id="2147470610" r:id="rId35"/>
    <p:sldId id="1076" r:id="rId36"/>
    <p:sldId id="2147470603" r:id="rId37"/>
    <p:sldId id="2147480957" r:id="rId38"/>
    <p:sldId id="3197" r:id="rId39"/>
    <p:sldId id="2147480958" r:id="rId40"/>
    <p:sldId id="2147480975" r:id="rId41"/>
    <p:sldId id="2147480959" r:id="rId42"/>
    <p:sldId id="2147470562" r:id="rId43"/>
    <p:sldId id="3199" r:id="rId44"/>
    <p:sldId id="2147480960" r:id="rId45"/>
    <p:sldId id="2147480961" r:id="rId46"/>
    <p:sldId id="2147480962" r:id="rId47"/>
    <p:sldId id="2147480976" r:id="rId48"/>
    <p:sldId id="2147480951" r:id="rId49"/>
    <p:sldId id="2147470601" r:id="rId50"/>
    <p:sldId id="3167" r:id="rId51"/>
    <p:sldId id="2147470559" r:id="rId52"/>
    <p:sldId id="2147480933" r:id="rId53"/>
    <p:sldId id="2147470581" r:id="rId54"/>
    <p:sldId id="2147470611" r:id="rId55"/>
    <p:sldId id="2147470569" r:id="rId56"/>
    <p:sldId id="2147470582" r:id="rId57"/>
    <p:sldId id="2147470577" r:id="rId58"/>
    <p:sldId id="2147470572" r:id="rId59"/>
    <p:sldId id="2147470578" r:id="rId60"/>
    <p:sldId id="2147480978" r:id="rId61"/>
    <p:sldId id="1253" r:id="rId62"/>
    <p:sldId id="2147480977" r:id="rId63"/>
    <p:sldId id="2147480940" r:id="rId64"/>
    <p:sldId id="2147470587" r:id="rId65"/>
    <p:sldId id="2147470504" r:id="rId66"/>
    <p:sldId id="2147470589" r:id="rId67"/>
    <p:sldId id="2147470590" r:id="rId68"/>
    <p:sldId id="2147470591" r:id="rId69"/>
    <p:sldId id="2147470488" r:id="rId70"/>
    <p:sldId id="2147480947" r:id="rId71"/>
    <p:sldId id="2147470594" r:id="rId72"/>
    <p:sldId id="2147470592" r:id="rId73"/>
    <p:sldId id="2147470593" r:id="rId74"/>
    <p:sldId id="2147470595" r:id="rId75"/>
    <p:sldId id="2147470596" r:id="rId76"/>
    <p:sldId id="2147470597" r:id="rId77"/>
    <p:sldId id="2147470598" r:id="rId78"/>
    <p:sldId id="573" r:id="rId79"/>
    <p:sldId id="2147470515" r:id="rId80"/>
    <p:sldId id="270" r:id="rId81"/>
    <p:sldId id="214748096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F81DE35A-50DD-831C-4C71-771EAADA53CF}" name="Paige Daniels" initials="PD" userId="S::pdaniels@ushealthconnect.com::86daaabd-8219-4d78-97e4-3e43d69765b9" providerId="AD"/>
  <p188:author id="{0687B19D-8269-EC7C-2ED0-A643C948A569}" name="Olivia Marshall" initials="OM" userId="S::OMarshall@ushealthconnect.com::ff4eb11f-1293-460e-bc55-670f617c422b" providerId="AD"/>
  <p188:author id="{DC58BEA5-05B9-0DF6-87DC-E9980C486B90}" name="Neal Shore" initials="NS" userId="S::NShore@gsuro.com::d8920535-7d6f-4714-8ae3-b08cac94fa6c" providerId="AD"/>
  <p188:author id="{D9561DE4-01D6-0762-7F17-5C46F3B63AE4}" name="Bing-E Xu" initials="BX" userId="S::bxu@ushealthconnect.com::990b69f3-48c2-4329-8ecf-51bb172f8bc3" providerId="AD"/>
  <p188:author id="{ED06ABED-A05C-63D9-D63F-AC90D2E8514B}" name="Harley Kidner" initials="HK" userId="S::HKidner@ushealthconnect.com::5b13863f-857f-45ba-b29d-d3555fa5f84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BD8E9"/>
    <a:srgbClr val="E7EDF5"/>
    <a:srgbClr val="A2A2A2"/>
    <a:srgbClr val="000000"/>
    <a:srgbClr val="008F00"/>
    <a:srgbClr val="007DC3"/>
    <a:srgbClr val="D41812"/>
    <a:srgbClr val="FFAD41"/>
    <a:srgbClr val="FFE8F2"/>
    <a:srgbClr val="D318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83333" autoAdjust="0"/>
  </p:normalViewPr>
  <p:slideViewPr>
    <p:cSldViewPr snapToGrid="0">
      <p:cViewPr varScale="1">
        <p:scale>
          <a:sx n="88" d="100"/>
          <a:sy n="88" d="100"/>
        </p:scale>
        <p:origin x="9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BD42F0B1-E055-4377-9844-B294332E9569}"/>
    <pc:docChg chg="undo redo custSel addSld delSld modSld">
      <pc:chgData name="Tim Person" userId="b2b484d9-01a2-453c-8946-0f01071f09e2" providerId="ADAL" clId="{BD42F0B1-E055-4377-9844-B294332E9569}" dt="2026-02-17T18:06:10.119" v="2710" actId="20577"/>
      <pc:docMkLst>
        <pc:docMk/>
      </pc:docMkLst>
      <pc:sldChg chg="addSp delSp modSp add mod">
        <pc:chgData name="Tim Person" userId="b2b484d9-01a2-453c-8946-0f01071f09e2" providerId="ADAL" clId="{BD42F0B1-E055-4377-9844-B294332E9569}" dt="2026-01-22T17:57:52.139" v="2688" actId="20577"/>
        <pc:sldMkLst>
          <pc:docMk/>
          <pc:sldMk cId="1088139089" sldId="270"/>
        </pc:sldMkLst>
        <pc:spChg chg="mod">
          <ac:chgData name="Tim Person" userId="b2b484d9-01a2-453c-8946-0f01071f09e2" providerId="ADAL" clId="{BD42F0B1-E055-4377-9844-B294332E9569}" dt="2026-01-22T17:57:52.139" v="2688" actId="20577"/>
          <ac:spMkLst>
            <pc:docMk/>
            <pc:sldMk cId="1088139089" sldId="270"/>
            <ac:spMk id="10" creationId="{2C8E3ED4-8F6D-8AF3-8E4E-D5D01B1E0E88}"/>
          </ac:spMkLst>
        </pc:spChg>
      </pc:sldChg>
      <pc:sldChg chg="modSp mod">
        <pc:chgData name="Tim Person" userId="b2b484d9-01a2-453c-8946-0f01071f09e2" providerId="ADAL" clId="{BD42F0B1-E055-4377-9844-B294332E9569}" dt="2026-02-17T18:06:10.119" v="2710" actId="20577"/>
        <pc:sldMkLst>
          <pc:docMk/>
          <pc:sldMk cId="1360948551" sldId="494"/>
        </pc:sldMkLst>
        <pc:spChg chg="mod">
          <ac:chgData name="Tim Person" userId="b2b484d9-01a2-453c-8946-0f01071f09e2" providerId="ADAL" clId="{BD42F0B1-E055-4377-9844-B294332E9569}" dt="2026-02-17T18:06:10.119" v="2710" actId="20577"/>
          <ac:spMkLst>
            <pc:docMk/>
            <pc:sldMk cId="1360948551" sldId="494"/>
            <ac:spMk id="195586" creationId="{00000000-0000-0000-0000-000000000000}"/>
          </ac:spMkLst>
        </pc:spChg>
      </pc:sldChg>
      <pc:sldChg chg="delSp modSp mod">
        <pc:chgData name="Tim Person" userId="b2b484d9-01a2-453c-8946-0f01071f09e2" providerId="ADAL" clId="{BD42F0B1-E055-4377-9844-B294332E9569}" dt="2026-01-22T17:57:21.295" v="2687" actId="20577"/>
        <pc:sldMkLst>
          <pc:docMk/>
          <pc:sldMk cId="188833731" sldId="2147470578"/>
        </pc:sldMkLst>
        <pc:spChg chg="mod">
          <ac:chgData name="Tim Person" userId="b2b484d9-01a2-453c-8946-0f01071f09e2" providerId="ADAL" clId="{BD42F0B1-E055-4377-9844-B294332E9569}" dt="2026-01-22T17:57:21.295" v="2687" actId="20577"/>
          <ac:spMkLst>
            <pc:docMk/>
            <pc:sldMk cId="188833731" sldId="2147470578"/>
            <ac:spMk id="5" creationId="{74520ABE-8E91-A62E-859E-CC37C87E5EC8}"/>
          </ac:spMkLst>
        </pc:spChg>
      </pc:sldChg>
      <pc:sldChg chg="modSp mod">
        <pc:chgData name="Tim Person" userId="b2b484d9-01a2-453c-8946-0f01071f09e2" providerId="ADAL" clId="{BD42F0B1-E055-4377-9844-B294332E9569}" dt="2026-02-05T19:17:41.636" v="2697" actId="20577"/>
        <pc:sldMkLst>
          <pc:docMk/>
          <pc:sldMk cId="4147218886" sldId="2147480952"/>
        </pc:sldMkLst>
        <pc:spChg chg="mod">
          <ac:chgData name="Tim Person" userId="b2b484d9-01a2-453c-8946-0f01071f09e2" providerId="ADAL" clId="{BD42F0B1-E055-4377-9844-B294332E9569}" dt="2026-02-05T19:04:31.339" v="2693" actId="20577"/>
          <ac:spMkLst>
            <pc:docMk/>
            <pc:sldMk cId="4147218886" sldId="2147480952"/>
            <ac:spMk id="2" creationId="{432D7C3A-5DA9-7732-3F49-727E69EA7CE8}"/>
          </ac:spMkLst>
        </pc:spChg>
        <pc:spChg chg="mod">
          <ac:chgData name="Tim Person" userId="b2b484d9-01a2-453c-8946-0f01071f09e2" providerId="ADAL" clId="{BD42F0B1-E055-4377-9844-B294332E9569}" dt="2026-02-05T19:17:41.636" v="2697" actId="20577"/>
          <ac:spMkLst>
            <pc:docMk/>
            <pc:sldMk cId="4147218886" sldId="2147480952"/>
            <ac:spMk id="14" creationId="{F97C9EFC-BC30-08CB-E413-BF884EA6FAB9}"/>
          </ac:spMkLst>
        </pc:spChg>
      </pc:sldChg>
      <pc:sldChg chg="modSp mod">
        <pc:chgData name="Tim Person" userId="b2b484d9-01a2-453c-8946-0f01071f09e2" providerId="ADAL" clId="{BD42F0B1-E055-4377-9844-B294332E9569}" dt="2026-02-05T20:08:49.779" v="2699" actId="1037"/>
        <pc:sldMkLst>
          <pc:docMk/>
          <pc:sldMk cId="265565445" sldId="2147480956"/>
        </pc:sldMkLst>
        <pc:spChg chg="mod">
          <ac:chgData name="Tim Person" userId="b2b484d9-01a2-453c-8946-0f01071f09e2" providerId="ADAL" clId="{BD42F0B1-E055-4377-9844-B294332E9569}" dt="2026-02-05T20:08:49.779" v="2699" actId="1037"/>
          <ac:spMkLst>
            <pc:docMk/>
            <pc:sldMk cId="265565445" sldId="2147480956"/>
            <ac:spMk id="5" creationId="{154B6246-FEEF-9E5A-9BB5-7D33E80D4B28}"/>
          </ac:spMkLst>
        </pc:spChg>
      </pc:sldChg>
      <pc:sldChg chg="addSp delSp modSp new mod">
        <pc:chgData name="Tim Person" userId="b2b484d9-01a2-453c-8946-0f01071f09e2" providerId="ADAL" clId="{BD42F0B1-E055-4377-9844-B294332E9569}" dt="2026-01-22T18:09:02.437" v="2691" actId="1076"/>
        <pc:sldMkLst>
          <pc:docMk/>
          <pc:sldMk cId="2021871422" sldId="2147480966"/>
        </pc:sldMkLst>
        <pc:spChg chg="add mod">
          <ac:chgData name="Tim Person" userId="b2b484d9-01a2-453c-8946-0f01071f09e2" providerId="ADAL" clId="{BD42F0B1-E055-4377-9844-B294332E9569}" dt="2026-01-22T16:29:15.708" v="2494" actId="20577"/>
          <ac:spMkLst>
            <pc:docMk/>
            <pc:sldMk cId="2021871422" sldId="2147480966"/>
            <ac:spMk id="10" creationId="{839EF855-BEFC-231B-7E25-40E491612ACA}"/>
          </ac:spMkLst>
        </pc:spChg>
        <pc:spChg chg="add mod">
          <ac:chgData name="Tim Person" userId="b2b484d9-01a2-453c-8946-0f01071f09e2" providerId="ADAL" clId="{BD42F0B1-E055-4377-9844-B294332E9569}" dt="2026-01-22T18:09:02.437" v="2691" actId="1076"/>
          <ac:spMkLst>
            <pc:docMk/>
            <pc:sldMk cId="2021871422" sldId="2147480966"/>
            <ac:spMk id="14" creationId="{6ABF5EEE-0B93-197F-E3F6-4FB4C99050D4}"/>
          </ac:spMkLst>
        </pc:spChg>
        <pc:spChg chg="add mod">
          <ac:chgData name="Tim Person" userId="b2b484d9-01a2-453c-8946-0f01071f09e2" providerId="ADAL" clId="{BD42F0B1-E055-4377-9844-B294332E9569}" dt="2026-01-22T16:29:01.380" v="2468" actId="20577"/>
          <ac:spMkLst>
            <pc:docMk/>
            <pc:sldMk cId="2021871422" sldId="2147480966"/>
            <ac:spMk id="16" creationId="{00825AAB-81D4-46CB-090C-1BF981E1A1DD}"/>
          </ac:spMkLst>
        </pc:spChg>
        <pc:spChg chg="add mod">
          <ac:chgData name="Tim Person" userId="b2b484d9-01a2-453c-8946-0f01071f09e2" providerId="ADAL" clId="{BD42F0B1-E055-4377-9844-B294332E9569}" dt="2026-01-22T18:08:55.224" v="2690" actId="1076"/>
          <ac:spMkLst>
            <pc:docMk/>
            <pc:sldMk cId="2021871422" sldId="2147480966"/>
            <ac:spMk id="19" creationId="{06D78352-3AC1-419F-78D4-E464A6CC68A4}"/>
          </ac:spMkLst>
        </pc:spChg>
        <pc:spChg chg="add mod">
          <ac:chgData name="Tim Person" userId="b2b484d9-01a2-453c-8946-0f01071f09e2" providerId="ADAL" clId="{BD42F0B1-E055-4377-9844-B294332E9569}" dt="2026-01-22T16:29:04.580" v="2476" actId="20577"/>
          <ac:spMkLst>
            <pc:docMk/>
            <pc:sldMk cId="2021871422" sldId="2147480966"/>
            <ac:spMk id="21" creationId="{EF504F64-C5FB-B035-6F67-6B8B51602DBE}"/>
          </ac:spMkLst>
        </pc:spChg>
      </pc:sldChg>
      <pc:sldChg chg="modSp add mod">
        <pc:chgData name="Tim Person" userId="b2b484d9-01a2-453c-8946-0f01071f09e2" providerId="ADAL" clId="{BD42F0B1-E055-4377-9844-B294332E9569}" dt="2026-01-22T17:57:55.476" v="2689"/>
        <pc:sldMkLst>
          <pc:docMk/>
          <pc:sldMk cId="1176945953" sldId="2147480969"/>
        </pc:sldMkLst>
        <pc:spChg chg="mod">
          <ac:chgData name="Tim Person" userId="b2b484d9-01a2-453c-8946-0f01071f09e2" providerId="ADAL" clId="{BD42F0B1-E055-4377-9844-B294332E9569}" dt="2026-01-22T17:57:55.476" v="2689"/>
          <ac:spMkLst>
            <pc:docMk/>
            <pc:sldMk cId="1176945953" sldId="2147480969"/>
            <ac:spMk id="10" creationId="{1389CF04-1B37-761D-D4C4-CC87EB3D42C3}"/>
          </ac:spMkLst>
        </pc:spChg>
      </pc:sldChg>
      <pc:sldChg chg="del">
        <pc:chgData name="Tim Person" userId="b2b484d9-01a2-453c-8946-0f01071f09e2" providerId="ADAL" clId="{BD42F0B1-E055-4377-9844-B294332E9569}" dt="2026-02-17T18:02:48.348" v="2700" actId="2696"/>
        <pc:sldMkLst>
          <pc:docMk/>
          <pc:sldMk cId="2134335145" sldId="2147480979"/>
        </pc:sldMkLst>
      </pc:sldChg>
    </pc:docChg>
  </pc:docChgLst>
  <pc:docChgLst>
    <pc:chgData name="Olivia Marshall" userId="ff4eb11f-1293-460e-bc55-670f617c422b" providerId="ADAL" clId="{8414F7B6-BFBB-562B-B41C-7B1AF8B9F210}"/>
    <pc:docChg chg="modSld">
      <pc:chgData name="Olivia Marshall" userId="ff4eb11f-1293-460e-bc55-670f617c422b" providerId="ADAL" clId="{8414F7B6-BFBB-562B-B41C-7B1AF8B9F210}" dt="2026-02-05T16:46:37.022" v="393" actId="1076"/>
      <pc:docMkLst>
        <pc:docMk/>
      </pc:docMkLst>
      <pc:sldChg chg="modSp mod">
        <pc:chgData name="Olivia Marshall" userId="ff4eb11f-1293-460e-bc55-670f617c422b" providerId="ADAL" clId="{8414F7B6-BFBB-562B-B41C-7B1AF8B9F210}" dt="2026-02-05T16:46:37.022" v="393" actId="1076"/>
        <pc:sldMkLst>
          <pc:docMk/>
          <pc:sldMk cId="2021871422" sldId="2147480966"/>
        </pc:sldMkLst>
        <pc:spChg chg="mod">
          <ac:chgData name="Olivia Marshall" userId="ff4eb11f-1293-460e-bc55-670f617c422b" providerId="ADAL" clId="{8414F7B6-BFBB-562B-B41C-7B1AF8B9F210}" dt="2026-02-05T16:45:46.094" v="388" actId="1036"/>
          <ac:spMkLst>
            <pc:docMk/>
            <pc:sldMk cId="2021871422" sldId="2147480966"/>
            <ac:spMk id="5" creationId="{8CC7E4F1-6B45-324C-B270-7E4A04817948}"/>
          </ac:spMkLst>
        </pc:spChg>
        <pc:spChg chg="mod">
          <ac:chgData name="Olivia Marshall" userId="ff4eb11f-1293-460e-bc55-670f617c422b" providerId="ADAL" clId="{8414F7B6-BFBB-562B-B41C-7B1AF8B9F210}" dt="2026-02-05T16:45:42.313" v="386" actId="1035"/>
          <ac:spMkLst>
            <pc:docMk/>
            <pc:sldMk cId="2021871422" sldId="2147480966"/>
            <ac:spMk id="8" creationId="{F5EBDF43-7D11-DE5F-8956-17FF32A80937}"/>
          </ac:spMkLst>
        </pc:spChg>
        <pc:spChg chg="mod">
          <ac:chgData name="Olivia Marshall" userId="ff4eb11f-1293-460e-bc55-670f617c422b" providerId="ADAL" clId="{8414F7B6-BFBB-562B-B41C-7B1AF8B9F210}" dt="2026-02-05T16:46:37.022" v="393" actId="1076"/>
          <ac:spMkLst>
            <pc:docMk/>
            <pc:sldMk cId="2021871422" sldId="2147480966"/>
            <ac:spMk id="10" creationId="{839EF855-BEFC-231B-7E25-40E491612ACA}"/>
          </ac:spMkLst>
        </pc:spChg>
        <pc:spChg chg="mod">
          <ac:chgData name="Olivia Marshall" userId="ff4eb11f-1293-460e-bc55-670f617c422b" providerId="ADAL" clId="{8414F7B6-BFBB-562B-B41C-7B1AF8B9F210}" dt="2026-02-05T16:45:32.352" v="383" actId="1035"/>
          <ac:spMkLst>
            <pc:docMk/>
            <pc:sldMk cId="2021871422" sldId="2147480966"/>
            <ac:spMk id="11" creationId="{286CD96E-58E4-5764-2F97-85CD7CD4376F}"/>
          </ac:spMkLst>
        </pc:spChg>
        <pc:spChg chg="mod">
          <ac:chgData name="Olivia Marshall" userId="ff4eb11f-1293-460e-bc55-670f617c422b" providerId="ADAL" clId="{8414F7B6-BFBB-562B-B41C-7B1AF8B9F210}" dt="2026-02-05T16:46:33.427" v="392" actId="1076"/>
          <ac:spMkLst>
            <pc:docMk/>
            <pc:sldMk cId="2021871422" sldId="2147480966"/>
            <ac:spMk id="12" creationId="{6EC44E42-16C6-0074-F81F-704EFCF4683F}"/>
          </ac:spMkLst>
        </pc:spChg>
        <pc:spChg chg="mod">
          <ac:chgData name="Olivia Marshall" userId="ff4eb11f-1293-460e-bc55-670f617c422b" providerId="ADAL" clId="{8414F7B6-BFBB-562B-B41C-7B1AF8B9F210}" dt="2026-02-05T16:43:59.810" v="338" actId="207"/>
          <ac:spMkLst>
            <pc:docMk/>
            <pc:sldMk cId="2021871422" sldId="2147480966"/>
            <ac:spMk id="13" creationId="{B95F3175-3AFC-FF1F-EB2F-70B7662AC03E}"/>
          </ac:spMkLst>
        </pc:spChg>
        <pc:spChg chg="mod">
          <ac:chgData name="Olivia Marshall" userId="ff4eb11f-1293-460e-bc55-670f617c422b" providerId="ADAL" clId="{8414F7B6-BFBB-562B-B41C-7B1AF8B9F210}" dt="2026-02-05T16:46:06.800" v="389" actId="404"/>
          <ac:spMkLst>
            <pc:docMk/>
            <pc:sldMk cId="2021871422" sldId="2147480966"/>
            <ac:spMk id="14" creationId="{6ABF5EEE-0B93-197F-E3F6-4FB4C99050D4}"/>
          </ac:spMkLst>
        </pc:spChg>
        <pc:spChg chg="mod">
          <ac:chgData name="Olivia Marshall" userId="ff4eb11f-1293-460e-bc55-670f617c422b" providerId="ADAL" clId="{8414F7B6-BFBB-562B-B41C-7B1AF8B9F210}" dt="2026-02-05T16:46:06.800" v="389" actId="404"/>
          <ac:spMkLst>
            <pc:docMk/>
            <pc:sldMk cId="2021871422" sldId="2147480966"/>
            <ac:spMk id="16" creationId="{00825AAB-81D4-46CB-090C-1BF981E1A1DD}"/>
          </ac:spMkLst>
        </pc:spChg>
        <pc:spChg chg="mod">
          <ac:chgData name="Olivia Marshall" userId="ff4eb11f-1293-460e-bc55-670f617c422b" providerId="ADAL" clId="{8414F7B6-BFBB-562B-B41C-7B1AF8B9F210}" dt="2026-02-05T16:46:26.810" v="391" actId="1076"/>
          <ac:spMkLst>
            <pc:docMk/>
            <pc:sldMk cId="2021871422" sldId="2147480966"/>
            <ac:spMk id="19" creationId="{06D78352-3AC1-419F-78D4-E464A6CC68A4}"/>
          </ac:spMkLst>
        </pc:spChg>
        <pc:spChg chg="mod">
          <ac:chgData name="Olivia Marshall" userId="ff4eb11f-1293-460e-bc55-670f617c422b" providerId="ADAL" clId="{8414F7B6-BFBB-562B-B41C-7B1AF8B9F210}" dt="2026-02-05T16:46:06.800" v="389" actId="404"/>
          <ac:spMkLst>
            <pc:docMk/>
            <pc:sldMk cId="2021871422" sldId="2147480966"/>
            <ac:spMk id="21" creationId="{EF504F64-C5FB-B035-6F67-6B8B51602DBE}"/>
          </ac:spMkLst>
        </pc:spChg>
      </pc:sldChg>
    </pc:docChg>
  </pc:docChgLst>
  <pc:docChgLst>
    <pc:chgData name="Paige Daniels" userId="86daaabd-8219-4d78-97e4-3e43d69765b9" providerId="ADAL" clId="{EBAA0E87-8540-51C4-9B0E-91F575344F11}"/>
    <pc:docChg chg="undo redo custSel modSld">
      <pc:chgData name="Paige Daniels" userId="86daaabd-8219-4d78-97e4-3e43d69765b9" providerId="ADAL" clId="{EBAA0E87-8540-51C4-9B0E-91F575344F11}" dt="2026-02-06T20:02:42.513" v="274" actId="207"/>
      <pc:docMkLst>
        <pc:docMk/>
      </pc:docMkLst>
      <pc:sldChg chg="modSp mod">
        <pc:chgData name="Paige Daniels" userId="86daaabd-8219-4d78-97e4-3e43d69765b9" providerId="ADAL" clId="{EBAA0E87-8540-51C4-9B0E-91F575344F11}" dt="2026-02-06T19:07:19.333" v="208" actId="207"/>
        <pc:sldMkLst>
          <pc:docMk/>
          <pc:sldMk cId="4140224744" sldId="1087"/>
        </pc:sldMkLst>
        <pc:spChg chg="mod">
          <ac:chgData name="Paige Daniels" userId="86daaabd-8219-4d78-97e4-3e43d69765b9" providerId="ADAL" clId="{EBAA0E87-8540-51C4-9B0E-91F575344F11}" dt="2026-02-06T19:07:19.333" v="208" actId="207"/>
          <ac:spMkLst>
            <pc:docMk/>
            <pc:sldMk cId="4140224744" sldId="1087"/>
            <ac:spMk id="14" creationId="{487AEC47-994D-1762-317F-1B8F7F2FF032}"/>
          </ac:spMkLst>
        </pc:spChg>
      </pc:sldChg>
      <pc:sldChg chg="modSp mod">
        <pc:chgData name="Paige Daniels" userId="86daaabd-8219-4d78-97e4-3e43d69765b9" providerId="ADAL" clId="{EBAA0E87-8540-51C4-9B0E-91F575344F11}" dt="2026-02-06T19:12:29.856" v="257" actId="1076"/>
        <pc:sldMkLst>
          <pc:docMk/>
          <pc:sldMk cId="3836663335" sldId="2147470572"/>
        </pc:sldMkLst>
        <pc:grpChg chg="mod">
          <ac:chgData name="Paige Daniels" userId="86daaabd-8219-4d78-97e4-3e43d69765b9" providerId="ADAL" clId="{EBAA0E87-8540-51C4-9B0E-91F575344F11}" dt="2026-02-06T19:12:29.856" v="257" actId="1076"/>
          <ac:grpSpMkLst>
            <pc:docMk/>
            <pc:sldMk cId="3836663335" sldId="2147470572"/>
            <ac:grpSpMk id="8" creationId="{A01CD9F9-CE20-CA58-82C0-49C7B449687F}"/>
          </ac:grpSpMkLst>
        </pc:grpChg>
        <pc:picChg chg="mod">
          <ac:chgData name="Paige Daniels" userId="86daaabd-8219-4d78-97e4-3e43d69765b9" providerId="ADAL" clId="{EBAA0E87-8540-51C4-9B0E-91F575344F11}" dt="2026-02-06T19:12:22.606" v="254" actId="1076"/>
          <ac:picMkLst>
            <pc:docMk/>
            <pc:sldMk cId="3836663335" sldId="2147470572"/>
            <ac:picMk id="3" creationId="{0531334A-BF74-4B30-532F-79E7FF35F1D4}"/>
          </ac:picMkLst>
        </pc:picChg>
      </pc:sldChg>
      <pc:sldChg chg="modSp mod">
        <pc:chgData name="Paige Daniels" userId="86daaabd-8219-4d78-97e4-3e43d69765b9" providerId="ADAL" clId="{EBAA0E87-8540-51C4-9B0E-91F575344F11}" dt="2026-02-06T20:02:42.513" v="274" actId="207"/>
        <pc:sldMkLst>
          <pc:docMk/>
          <pc:sldMk cId="4261559200" sldId="2147470601"/>
        </pc:sldMkLst>
        <pc:graphicFrameChg chg="modGraphic">
          <ac:chgData name="Paige Daniels" userId="86daaabd-8219-4d78-97e4-3e43d69765b9" providerId="ADAL" clId="{EBAA0E87-8540-51C4-9B0E-91F575344F11}" dt="2026-02-06T20:02:42.513" v="274" actId="207"/>
          <ac:graphicFrameMkLst>
            <pc:docMk/>
            <pc:sldMk cId="4261559200" sldId="2147470601"/>
            <ac:graphicFrameMk id="6" creationId="{ADE92DC5-2F8A-24A5-4B80-73C47F404385}"/>
          </ac:graphicFrameMkLst>
        </pc:graphicFrameChg>
      </pc:sldChg>
      <pc:sldChg chg="addSp modSp mod">
        <pc:chgData name="Paige Daniels" userId="86daaabd-8219-4d78-97e4-3e43d69765b9" providerId="ADAL" clId="{EBAA0E87-8540-51C4-9B0E-91F575344F11}" dt="2026-02-06T19:16:00.938" v="272" actId="1036"/>
        <pc:sldMkLst>
          <pc:docMk/>
          <pc:sldMk cId="4147218886" sldId="2147480952"/>
        </pc:sldMkLst>
        <pc:spChg chg="mod">
          <ac:chgData name="Paige Daniels" userId="86daaabd-8219-4d78-97e4-3e43d69765b9" providerId="ADAL" clId="{EBAA0E87-8540-51C4-9B0E-91F575344F11}" dt="2026-02-06T18:56:20.949" v="153" actId="20577"/>
          <ac:spMkLst>
            <pc:docMk/>
            <pc:sldMk cId="4147218886" sldId="2147480952"/>
            <ac:spMk id="14" creationId="{F97C9EFC-BC30-08CB-E413-BF884EA6FAB9}"/>
          </ac:spMkLst>
        </pc:spChg>
        <pc:grpChg chg="mod">
          <ac:chgData name="Paige Daniels" userId="86daaabd-8219-4d78-97e4-3e43d69765b9" providerId="ADAL" clId="{EBAA0E87-8540-51C4-9B0E-91F575344F11}" dt="2026-02-06T18:56:50.616" v="158" actId="1076"/>
          <ac:grpSpMkLst>
            <pc:docMk/>
            <pc:sldMk cId="4147218886" sldId="2147480952"/>
            <ac:grpSpMk id="12" creationId="{1E9B4BB5-30EE-B583-F668-FD63721A5D58}"/>
          </ac:grpSpMkLst>
        </pc:grpChg>
        <pc:picChg chg="add mod modCrop">
          <ac:chgData name="Paige Daniels" userId="86daaabd-8219-4d78-97e4-3e43d69765b9" providerId="ADAL" clId="{EBAA0E87-8540-51C4-9B0E-91F575344F11}" dt="2026-02-06T18:56:53.368" v="159" actId="1076"/>
          <ac:picMkLst>
            <pc:docMk/>
            <pc:sldMk cId="4147218886" sldId="2147480952"/>
            <ac:picMk id="4" creationId="{C62399E7-8701-4FAF-7461-CCC8CCFD5746}"/>
          </ac:picMkLst>
        </pc:picChg>
        <pc:picChg chg="mod">
          <ac:chgData name="Paige Daniels" userId="86daaabd-8219-4d78-97e4-3e43d69765b9" providerId="ADAL" clId="{EBAA0E87-8540-51C4-9B0E-91F575344F11}" dt="2026-02-06T19:16:00.938" v="272" actId="1036"/>
          <ac:picMkLst>
            <pc:docMk/>
            <pc:sldMk cId="4147218886" sldId="2147480952"/>
            <ac:picMk id="9" creationId="{2C8F317B-E602-2FAA-66AE-E1F675C1D51F}"/>
          </ac:picMkLst>
        </pc:picChg>
        <pc:picChg chg="mod">
          <ac:chgData name="Paige Daniels" userId="86daaabd-8219-4d78-97e4-3e43d69765b9" providerId="ADAL" clId="{EBAA0E87-8540-51C4-9B0E-91F575344F11}" dt="2026-02-06T18:56:35.706" v="154" actId="571"/>
          <ac:picMkLst>
            <pc:docMk/>
            <pc:sldMk cId="4147218886" sldId="2147480952"/>
            <ac:picMk id="10" creationId="{811B1568-43D8-C362-2DCC-9F6610F590F5}"/>
          </ac:picMkLst>
        </pc:picChg>
        <pc:picChg chg="mod">
          <ac:chgData name="Paige Daniels" userId="86daaabd-8219-4d78-97e4-3e43d69765b9" providerId="ADAL" clId="{EBAA0E87-8540-51C4-9B0E-91F575344F11}" dt="2026-02-06T18:56:35.706" v="154" actId="571"/>
          <ac:picMkLst>
            <pc:docMk/>
            <pc:sldMk cId="4147218886" sldId="2147480952"/>
            <ac:picMk id="11" creationId="{97B9E099-1A45-5328-1FD7-3BC83BA91E50}"/>
          </ac:picMkLst>
        </pc:picChg>
      </pc:sldChg>
      <pc:sldChg chg="modSp mod">
        <pc:chgData name="Paige Daniels" userId="86daaabd-8219-4d78-97e4-3e43d69765b9" providerId="ADAL" clId="{EBAA0E87-8540-51C4-9B0E-91F575344F11}" dt="2026-02-06T19:09:51.958" v="245" actId="1076"/>
        <pc:sldMkLst>
          <pc:docMk/>
          <pc:sldMk cId="265565445" sldId="2147480956"/>
        </pc:sldMkLst>
        <pc:spChg chg="mod">
          <ac:chgData name="Paige Daniels" userId="86daaabd-8219-4d78-97e4-3e43d69765b9" providerId="ADAL" clId="{EBAA0E87-8540-51C4-9B0E-91F575344F11}" dt="2026-02-06T19:09:51.958" v="245" actId="1076"/>
          <ac:spMkLst>
            <pc:docMk/>
            <pc:sldMk cId="265565445" sldId="2147480956"/>
            <ac:spMk id="5" creationId="{154B6246-FEEF-9E5A-9BB5-7D33E80D4B28}"/>
          </ac:spMkLst>
        </pc:spChg>
        <pc:picChg chg="mod">
          <ac:chgData name="Paige Daniels" userId="86daaabd-8219-4d78-97e4-3e43d69765b9" providerId="ADAL" clId="{EBAA0E87-8540-51C4-9B0E-91F575344F11}" dt="2026-02-06T19:09:02.663" v="232" actId="1076"/>
          <ac:picMkLst>
            <pc:docMk/>
            <pc:sldMk cId="265565445" sldId="2147480956"/>
            <ac:picMk id="3" creationId="{D3A7467B-1846-F022-F307-08381287915A}"/>
          </ac:picMkLst>
        </pc:picChg>
      </pc:sldChg>
      <pc:sldChg chg="modSp mod">
        <pc:chgData name="Paige Daniels" userId="86daaabd-8219-4d78-97e4-3e43d69765b9" providerId="ADAL" clId="{EBAA0E87-8540-51C4-9B0E-91F575344F11}" dt="2026-02-06T19:10:33.916" v="246" actId="242"/>
        <pc:sldMkLst>
          <pc:docMk/>
          <pc:sldMk cId="3119482064" sldId="2147480961"/>
        </pc:sldMkLst>
        <pc:graphicFrameChg chg="modGraphic">
          <ac:chgData name="Paige Daniels" userId="86daaabd-8219-4d78-97e4-3e43d69765b9" providerId="ADAL" clId="{EBAA0E87-8540-51C4-9B0E-91F575344F11}" dt="2026-02-06T19:10:33.916" v="246" actId="242"/>
          <ac:graphicFrameMkLst>
            <pc:docMk/>
            <pc:sldMk cId="3119482064" sldId="2147480961"/>
            <ac:graphicFrameMk id="3" creationId="{99A857DF-E680-1373-FCA2-6C01E55F884E}"/>
          </ac:graphicFrameMkLst>
        </pc:graphicFrameChg>
      </pc:sldChg>
      <pc:sldChg chg="addSp modSp mod">
        <pc:chgData name="Paige Daniels" userId="86daaabd-8219-4d78-97e4-3e43d69765b9" providerId="ADAL" clId="{EBAA0E87-8540-51C4-9B0E-91F575344F11}" dt="2026-02-06T19:06:44.321" v="206" actId="171"/>
        <pc:sldMkLst>
          <pc:docMk/>
          <pc:sldMk cId="2222712367" sldId="2147480968"/>
        </pc:sldMkLst>
        <pc:spChg chg="mod">
          <ac:chgData name="Paige Daniels" userId="86daaabd-8219-4d78-97e4-3e43d69765b9" providerId="ADAL" clId="{EBAA0E87-8540-51C4-9B0E-91F575344F11}" dt="2026-02-06T19:06:12.631" v="180" actId="404"/>
          <ac:spMkLst>
            <pc:docMk/>
            <pc:sldMk cId="2222712367" sldId="2147480968"/>
            <ac:spMk id="2" creationId="{98AF0781-F684-F8D5-88F5-B479F99BFDC0}"/>
          </ac:spMkLst>
        </pc:spChg>
        <pc:spChg chg="mod">
          <ac:chgData name="Paige Daniels" userId="86daaabd-8219-4d78-97e4-3e43d69765b9" providerId="ADAL" clId="{EBAA0E87-8540-51C4-9B0E-91F575344F11}" dt="2026-02-06T19:06:12.631" v="180" actId="404"/>
          <ac:spMkLst>
            <pc:docMk/>
            <pc:sldMk cId="2222712367" sldId="2147480968"/>
            <ac:spMk id="3" creationId="{6E69A87D-462F-A1DB-9E8B-8FFB8A84622C}"/>
          </ac:spMkLst>
        </pc:spChg>
        <pc:spChg chg="mod">
          <ac:chgData name="Paige Daniels" userId="86daaabd-8219-4d78-97e4-3e43d69765b9" providerId="ADAL" clId="{EBAA0E87-8540-51C4-9B0E-91F575344F11}" dt="2026-02-06T19:06:19.149" v="181" actId="404"/>
          <ac:spMkLst>
            <pc:docMk/>
            <pc:sldMk cId="2222712367" sldId="2147480968"/>
            <ac:spMk id="4" creationId="{59120072-D424-73BD-AE8F-30BF0ACC8FF8}"/>
          </ac:spMkLst>
        </pc:spChg>
        <pc:spChg chg="mod">
          <ac:chgData name="Paige Daniels" userId="86daaabd-8219-4d78-97e4-3e43d69765b9" providerId="ADAL" clId="{EBAA0E87-8540-51C4-9B0E-91F575344F11}" dt="2026-02-06T19:06:19.149" v="181" actId="404"/>
          <ac:spMkLst>
            <pc:docMk/>
            <pc:sldMk cId="2222712367" sldId="2147480968"/>
            <ac:spMk id="5" creationId="{DF8573D6-BB95-8553-4DC1-DD22725295FF}"/>
          </ac:spMkLst>
        </pc:spChg>
        <pc:spChg chg="add mod">
          <ac:chgData name="Paige Daniels" userId="86daaabd-8219-4d78-97e4-3e43d69765b9" providerId="ADAL" clId="{EBAA0E87-8540-51C4-9B0E-91F575344F11}" dt="2026-02-06T19:05:57.348" v="173" actId="2085"/>
          <ac:spMkLst>
            <pc:docMk/>
            <pc:sldMk cId="2222712367" sldId="2147480968"/>
            <ac:spMk id="7" creationId="{EE72F40A-AD1D-6A91-CFE2-074144F6DB05}"/>
          </ac:spMkLst>
        </pc:spChg>
        <pc:spChg chg="add mod">
          <ac:chgData name="Paige Daniels" userId="86daaabd-8219-4d78-97e4-3e43d69765b9" providerId="ADAL" clId="{EBAA0E87-8540-51C4-9B0E-91F575344F11}" dt="2026-02-06T19:06:03.611" v="179" actId="171"/>
          <ac:spMkLst>
            <pc:docMk/>
            <pc:sldMk cId="2222712367" sldId="2147480968"/>
            <ac:spMk id="16" creationId="{BC6163C1-563A-BF53-0D28-764DF387971D}"/>
          </ac:spMkLst>
        </pc:spChg>
        <pc:spChg chg="add mod">
          <ac:chgData name="Paige Daniels" userId="86daaabd-8219-4d78-97e4-3e43d69765b9" providerId="ADAL" clId="{EBAA0E87-8540-51C4-9B0E-91F575344F11}" dt="2026-02-06T19:06:33.839" v="192" actId="171"/>
          <ac:spMkLst>
            <pc:docMk/>
            <pc:sldMk cId="2222712367" sldId="2147480968"/>
            <ac:spMk id="17" creationId="{BAAA703A-8545-BF7B-A700-D808CB33F690}"/>
          </ac:spMkLst>
        </pc:spChg>
        <pc:spChg chg="add mod">
          <ac:chgData name="Paige Daniels" userId="86daaabd-8219-4d78-97e4-3e43d69765b9" providerId="ADAL" clId="{EBAA0E87-8540-51C4-9B0E-91F575344F11}" dt="2026-02-06T19:06:44.321" v="206" actId="171"/>
          <ac:spMkLst>
            <pc:docMk/>
            <pc:sldMk cId="2222712367" sldId="2147480968"/>
            <ac:spMk id="18" creationId="{C8FEEFF6-0D6B-BF94-4C44-28E4E36C3809}"/>
          </ac:spMkLst>
        </pc:spChg>
        <pc:spChg chg="mod">
          <ac:chgData name="Paige Daniels" userId="86daaabd-8219-4d78-97e4-3e43d69765b9" providerId="ADAL" clId="{EBAA0E87-8540-51C4-9B0E-91F575344F11}" dt="2026-02-06T18:57:56.042" v="166" actId="166"/>
          <ac:spMkLst>
            <pc:docMk/>
            <pc:sldMk cId="2222712367" sldId="2147480968"/>
            <ac:spMk id="31" creationId="{68E5D613-B263-ABEA-F33F-A309590D1F6B}"/>
          </ac:spMkLst>
        </pc:spChg>
      </pc:sldChg>
      <pc:sldChg chg="modSp mod">
        <pc:chgData name="Paige Daniels" userId="86daaabd-8219-4d78-97e4-3e43d69765b9" providerId="ADAL" clId="{EBAA0E87-8540-51C4-9B0E-91F575344F11}" dt="2026-02-06T19:07:39.182" v="213" actId="1036"/>
        <pc:sldMkLst>
          <pc:docMk/>
          <pc:sldMk cId="3604974873" sldId="2147480971"/>
        </pc:sldMkLst>
        <pc:picChg chg="mod">
          <ac:chgData name="Paige Daniels" userId="86daaabd-8219-4d78-97e4-3e43d69765b9" providerId="ADAL" clId="{EBAA0E87-8540-51C4-9B0E-91F575344F11}" dt="2026-02-06T19:07:39.182" v="213" actId="1036"/>
          <ac:picMkLst>
            <pc:docMk/>
            <pc:sldMk cId="3604974873" sldId="2147480971"/>
            <ac:picMk id="6" creationId="{C16BBECF-EBCD-8F44-D4CF-6CE7D5FC8E95}"/>
          </ac:picMkLst>
        </pc:picChg>
      </pc:sldChg>
      <pc:sldChg chg="modSp mod">
        <pc:chgData name="Paige Daniels" userId="86daaabd-8219-4d78-97e4-3e43d69765b9" providerId="ADAL" clId="{EBAA0E87-8540-51C4-9B0E-91F575344F11}" dt="2026-02-06T19:07:52.663" v="216" actId="732"/>
        <pc:sldMkLst>
          <pc:docMk/>
          <pc:sldMk cId="3571287228" sldId="2147480972"/>
        </pc:sldMkLst>
        <pc:picChg chg="mod modCrop">
          <ac:chgData name="Paige Daniels" userId="86daaabd-8219-4d78-97e4-3e43d69765b9" providerId="ADAL" clId="{EBAA0E87-8540-51C4-9B0E-91F575344F11}" dt="2026-02-06T19:07:52.663" v="216" actId="732"/>
          <ac:picMkLst>
            <pc:docMk/>
            <pc:sldMk cId="3571287228" sldId="2147480972"/>
            <ac:picMk id="4" creationId="{EFEF849A-5CE9-8AEE-D1A3-6D836DC576C6}"/>
          </ac:picMkLst>
        </pc:picChg>
      </pc:sldChg>
      <pc:sldChg chg="modSp mod">
        <pc:chgData name="Paige Daniels" userId="86daaabd-8219-4d78-97e4-3e43d69765b9" providerId="ADAL" clId="{EBAA0E87-8540-51C4-9B0E-91F575344F11}" dt="2026-02-06T19:08:05.417" v="218" actId="1076"/>
        <pc:sldMkLst>
          <pc:docMk/>
          <pc:sldMk cId="2738493937" sldId="2147480973"/>
        </pc:sldMkLst>
        <pc:picChg chg="mod">
          <ac:chgData name="Paige Daniels" userId="86daaabd-8219-4d78-97e4-3e43d69765b9" providerId="ADAL" clId="{EBAA0E87-8540-51C4-9B0E-91F575344F11}" dt="2026-02-06T19:08:05.417" v="218" actId="1076"/>
          <ac:picMkLst>
            <pc:docMk/>
            <pc:sldMk cId="2738493937" sldId="2147480973"/>
            <ac:picMk id="5" creationId="{230A351E-6D15-D154-5AE4-7BC22D1573AA}"/>
          </ac:picMkLst>
        </pc:picChg>
      </pc:sldChg>
      <pc:sldChg chg="modSp mod">
        <pc:chgData name="Paige Daniels" userId="86daaabd-8219-4d78-97e4-3e43d69765b9" providerId="ADAL" clId="{EBAA0E87-8540-51C4-9B0E-91F575344F11}" dt="2026-02-06T19:08:21.358" v="226" actId="1035"/>
        <pc:sldMkLst>
          <pc:docMk/>
          <pc:sldMk cId="1730675091" sldId="2147480974"/>
        </pc:sldMkLst>
        <pc:picChg chg="mod">
          <ac:chgData name="Paige Daniels" userId="86daaabd-8219-4d78-97e4-3e43d69765b9" providerId="ADAL" clId="{EBAA0E87-8540-51C4-9B0E-91F575344F11}" dt="2026-02-06T19:08:21.358" v="226" actId="1035"/>
          <ac:picMkLst>
            <pc:docMk/>
            <pc:sldMk cId="1730675091" sldId="2147480974"/>
            <ac:picMk id="6" creationId="{CEE99DA0-356F-7CFF-736D-7CC461E2DF5C}"/>
          </ac:picMkLst>
        </pc:picChg>
      </pc:sldChg>
      <pc:sldChg chg="modSp mod">
        <pc:chgData name="Paige Daniels" userId="86daaabd-8219-4d78-97e4-3e43d69765b9" providerId="ADAL" clId="{EBAA0E87-8540-51C4-9B0E-91F575344F11}" dt="2026-02-06T19:10:48.570" v="252" actId="1036"/>
        <pc:sldMkLst>
          <pc:docMk/>
          <pc:sldMk cId="3533204723" sldId="2147480976"/>
        </pc:sldMkLst>
        <pc:picChg chg="mod">
          <ac:chgData name="Paige Daniels" userId="86daaabd-8219-4d78-97e4-3e43d69765b9" providerId="ADAL" clId="{EBAA0E87-8540-51C4-9B0E-91F575344F11}" dt="2026-02-06T19:10:48.570" v="252" actId="1036"/>
          <ac:picMkLst>
            <pc:docMk/>
            <pc:sldMk cId="3533204723" sldId="2147480976"/>
            <ac:picMk id="6" creationId="{397C451D-7505-3DFF-151E-3731A002F8CB}"/>
          </ac:picMkLst>
        </pc:picChg>
        <pc:picChg chg="mod">
          <ac:chgData name="Paige Daniels" userId="86daaabd-8219-4d78-97e4-3e43d69765b9" providerId="ADAL" clId="{EBAA0E87-8540-51C4-9B0E-91F575344F11}" dt="2026-02-06T19:10:48.570" v="252" actId="1036"/>
          <ac:picMkLst>
            <pc:docMk/>
            <pc:sldMk cId="3533204723" sldId="2147480976"/>
            <ac:picMk id="7" creationId="{D55F516D-39F0-ADB2-FD27-D752B87A73C4}"/>
          </ac:picMkLst>
        </pc:picChg>
        <pc:picChg chg="mod">
          <ac:chgData name="Paige Daniels" userId="86daaabd-8219-4d78-97e4-3e43d69765b9" providerId="ADAL" clId="{EBAA0E87-8540-51C4-9B0E-91F575344F11}" dt="2026-02-06T19:10:48.570" v="252" actId="1036"/>
          <ac:picMkLst>
            <pc:docMk/>
            <pc:sldMk cId="3533204723" sldId="2147480976"/>
            <ac:picMk id="9" creationId="{FC477A2B-EE34-F674-EF22-A379075CAE9E}"/>
          </ac:picMkLst>
        </pc:picChg>
      </pc:sldChg>
      <pc:sldChg chg="modSp mod">
        <pc:chgData name="Paige Daniels" userId="86daaabd-8219-4d78-97e4-3e43d69765b9" providerId="ADAL" clId="{EBAA0E87-8540-51C4-9B0E-91F575344F11}" dt="2026-02-06T19:13:03.599" v="260" actId="1076"/>
        <pc:sldMkLst>
          <pc:docMk/>
          <pc:sldMk cId="2250035670" sldId="2147480977"/>
        </pc:sldMkLst>
        <pc:picChg chg="mod">
          <ac:chgData name="Paige Daniels" userId="86daaabd-8219-4d78-97e4-3e43d69765b9" providerId="ADAL" clId="{EBAA0E87-8540-51C4-9B0E-91F575344F11}" dt="2026-02-06T19:13:03.599" v="260" actId="1076"/>
          <ac:picMkLst>
            <pc:docMk/>
            <pc:sldMk cId="2250035670" sldId="2147480977"/>
            <ac:picMk id="4" creationId="{1F670D76-12EA-8AE8-E528-79EE12D601F6}"/>
          </ac:picMkLst>
        </pc:picChg>
      </pc:sldChg>
    </pc:docChg>
  </pc:docChgLst>
  <pc:docChgLst>
    <pc:chgData name="Bing-E Xu" userId="990b69f3-48c2-4329-8ecf-51bb172f8bc3" providerId="ADAL" clId="{F1ACB26D-F2E1-4C47-BB37-C7C8CC8D425E}"/>
    <pc:docChg chg="undo redo custSel addSld delSld modSld sldOrd">
      <pc:chgData name="Bing-E Xu" userId="990b69f3-48c2-4329-8ecf-51bb172f8bc3" providerId="ADAL" clId="{F1ACB26D-F2E1-4C47-BB37-C7C8CC8D425E}" dt="2026-02-13T21:36:51.926" v="6310" actId="2696"/>
      <pc:docMkLst>
        <pc:docMk/>
      </pc:docMkLst>
      <pc:sldChg chg="add">
        <pc:chgData name="Bing-E Xu" userId="990b69f3-48c2-4329-8ecf-51bb172f8bc3" providerId="ADAL" clId="{F1ACB26D-F2E1-4C47-BB37-C7C8CC8D425E}" dt="2026-02-13T21:33:34.305" v="6300"/>
        <pc:sldMkLst>
          <pc:docMk/>
          <pc:sldMk cId="1360948551" sldId="494"/>
        </pc:sldMkLst>
      </pc:sldChg>
      <pc:sldChg chg="add">
        <pc:chgData name="Bing-E Xu" userId="990b69f3-48c2-4329-8ecf-51bb172f8bc3" providerId="ADAL" clId="{F1ACB26D-F2E1-4C47-BB37-C7C8CC8D425E}" dt="2026-02-13T21:33:34.305" v="6300"/>
        <pc:sldMkLst>
          <pc:docMk/>
          <pc:sldMk cId="97950605" sldId="495"/>
        </pc:sldMkLst>
      </pc:sldChg>
      <pc:sldChg chg="modSp mod">
        <pc:chgData name="Bing-E Xu" userId="990b69f3-48c2-4329-8ecf-51bb172f8bc3" providerId="ADAL" clId="{F1ACB26D-F2E1-4C47-BB37-C7C8CC8D425E}" dt="2026-02-13T21:36:44.409" v="6308" actId="20577"/>
        <pc:sldMkLst>
          <pc:docMk/>
          <pc:sldMk cId="1933923127" sldId="573"/>
        </pc:sldMkLst>
        <pc:spChg chg="mod">
          <ac:chgData name="Bing-E Xu" userId="990b69f3-48c2-4329-8ecf-51bb172f8bc3" providerId="ADAL" clId="{F1ACB26D-F2E1-4C47-BB37-C7C8CC8D425E}" dt="2026-02-13T21:36:44.409" v="6308" actId="20577"/>
          <ac:spMkLst>
            <pc:docMk/>
            <pc:sldMk cId="1933923127" sldId="573"/>
            <ac:spMk id="4" creationId="{00000000-0000-0000-0000-000000000000}"/>
          </ac:spMkLst>
        </pc:spChg>
      </pc:sldChg>
      <pc:sldChg chg="add">
        <pc:chgData name="Bing-E Xu" userId="990b69f3-48c2-4329-8ecf-51bb172f8bc3" providerId="ADAL" clId="{F1ACB26D-F2E1-4C47-BB37-C7C8CC8D425E}" dt="2026-01-27T21:04:15.237" v="5023"/>
        <pc:sldMkLst>
          <pc:docMk/>
          <pc:sldMk cId="3298742439" sldId="1076"/>
        </pc:sldMkLst>
      </pc:sldChg>
      <pc:sldChg chg="delSp mod modNotesTx">
        <pc:chgData name="Bing-E Xu" userId="990b69f3-48c2-4329-8ecf-51bb172f8bc3" providerId="ADAL" clId="{F1ACB26D-F2E1-4C47-BB37-C7C8CC8D425E}" dt="2026-01-26T22:51:28.797" v="5020" actId="478"/>
        <pc:sldMkLst>
          <pc:docMk/>
          <pc:sldMk cId="4140224744" sldId="1087"/>
        </pc:sldMkLst>
      </pc:sldChg>
      <pc:sldChg chg="addSp modSp mod modNotesTx">
        <pc:chgData name="Bing-E Xu" userId="990b69f3-48c2-4329-8ecf-51bb172f8bc3" providerId="ADAL" clId="{F1ACB26D-F2E1-4C47-BB37-C7C8CC8D425E}" dt="2026-02-13T21:36:20.116" v="6307" actId="20577"/>
        <pc:sldMkLst>
          <pc:docMk/>
          <pc:sldMk cId="969275476" sldId="1253"/>
        </pc:sldMkLst>
        <pc:spChg chg="mod">
          <ac:chgData name="Bing-E Xu" userId="990b69f3-48c2-4329-8ecf-51bb172f8bc3" providerId="ADAL" clId="{F1ACB26D-F2E1-4C47-BB37-C7C8CC8D425E}" dt="2026-02-02T20:09:29.280" v="6043" actId="164"/>
          <ac:spMkLst>
            <pc:docMk/>
            <pc:sldMk cId="969275476" sldId="1253"/>
            <ac:spMk id="8" creationId="{4C1AB86D-C3D7-9DB2-455D-97100957426C}"/>
          </ac:spMkLst>
        </pc:spChg>
        <pc:spChg chg="mod">
          <ac:chgData name="Bing-E Xu" userId="990b69f3-48c2-4329-8ecf-51bb172f8bc3" providerId="ADAL" clId="{F1ACB26D-F2E1-4C47-BB37-C7C8CC8D425E}" dt="2026-02-02T20:09:29.280" v="6043" actId="164"/>
          <ac:spMkLst>
            <pc:docMk/>
            <pc:sldMk cId="969275476" sldId="1253"/>
            <ac:spMk id="9" creationId="{136480CA-9C2F-F399-FDB9-06B611CA159A}"/>
          </ac:spMkLst>
        </pc:spChg>
        <pc:grpChg chg="add mod">
          <ac:chgData name="Bing-E Xu" userId="990b69f3-48c2-4329-8ecf-51bb172f8bc3" providerId="ADAL" clId="{F1ACB26D-F2E1-4C47-BB37-C7C8CC8D425E}" dt="2026-02-02T20:09:50.275" v="6047" actId="1076"/>
          <ac:grpSpMkLst>
            <pc:docMk/>
            <pc:sldMk cId="969275476" sldId="1253"/>
            <ac:grpSpMk id="4" creationId="{B1B2888F-500D-0B65-8D1D-021E1855EF86}"/>
          </ac:grpSpMkLst>
        </pc:grpChg>
        <pc:picChg chg="mod">
          <ac:chgData name="Bing-E Xu" userId="990b69f3-48c2-4329-8ecf-51bb172f8bc3" providerId="ADAL" clId="{F1ACB26D-F2E1-4C47-BB37-C7C8CC8D425E}" dt="2026-02-02T20:09:29.280" v="6043" actId="164"/>
          <ac:picMkLst>
            <pc:docMk/>
            <pc:sldMk cId="969275476" sldId="1253"/>
            <ac:picMk id="7" creationId="{D8CFD5E8-16DA-A19E-2A63-FCB8CEFBE2C1}"/>
          </ac:picMkLst>
        </pc:picChg>
        <pc:picChg chg="mod">
          <ac:chgData name="Bing-E Xu" userId="990b69f3-48c2-4329-8ecf-51bb172f8bc3" providerId="ADAL" clId="{F1ACB26D-F2E1-4C47-BB37-C7C8CC8D425E}" dt="2026-02-02T20:09:29.280" v="6043" actId="164"/>
          <ac:picMkLst>
            <pc:docMk/>
            <pc:sldMk cId="969275476" sldId="1253"/>
            <ac:picMk id="15" creationId="{ECE2E197-8802-EA83-F65D-9D9324CF90DA}"/>
          </ac:picMkLst>
        </pc:picChg>
      </pc:sldChg>
      <pc:sldChg chg="modSp mod modNotesTx">
        <pc:chgData name="Bing-E Xu" userId="990b69f3-48c2-4329-8ecf-51bb172f8bc3" providerId="ADAL" clId="{F1ACB26D-F2E1-4C47-BB37-C7C8CC8D425E}" dt="2026-02-02T18:18:26.726" v="5728" actId="20577"/>
        <pc:sldMkLst>
          <pc:docMk/>
          <pc:sldMk cId="3803538814" sldId="3167"/>
        </pc:sldMkLst>
        <pc:spChg chg="mod">
          <ac:chgData name="Bing-E Xu" userId="990b69f3-48c2-4329-8ecf-51bb172f8bc3" providerId="ADAL" clId="{F1ACB26D-F2E1-4C47-BB37-C7C8CC8D425E}" dt="2026-02-02T18:18:26.726" v="5728" actId="20577"/>
          <ac:spMkLst>
            <pc:docMk/>
            <pc:sldMk cId="3803538814" sldId="3167"/>
            <ac:spMk id="5" creationId="{20DE7206-EBE3-C3E5-1CDD-A0CD886DFA39}"/>
          </ac:spMkLst>
        </pc:spChg>
      </pc:sldChg>
      <pc:sldChg chg="delSp mod modNotesTx">
        <pc:chgData name="Bing-E Xu" userId="990b69f3-48c2-4329-8ecf-51bb172f8bc3" providerId="ADAL" clId="{F1ACB26D-F2E1-4C47-BB37-C7C8CC8D425E}" dt="2026-01-20T00:04:09.369" v="4338" actId="20577"/>
        <pc:sldMkLst>
          <pc:docMk/>
          <pc:sldMk cId="1034576310" sldId="3197"/>
        </pc:sldMkLst>
      </pc:sldChg>
      <pc:sldChg chg="modSp mod modNotesTx">
        <pc:chgData name="Bing-E Xu" userId="990b69f3-48c2-4329-8ecf-51bb172f8bc3" providerId="ADAL" clId="{F1ACB26D-F2E1-4C47-BB37-C7C8CC8D425E}" dt="2026-01-26T22:45:06.530" v="5016" actId="20577"/>
        <pc:sldMkLst>
          <pc:docMk/>
          <pc:sldMk cId="667933378" sldId="3199"/>
        </pc:sldMkLst>
        <pc:spChg chg="mod">
          <ac:chgData name="Bing-E Xu" userId="990b69f3-48c2-4329-8ecf-51bb172f8bc3" providerId="ADAL" clId="{F1ACB26D-F2E1-4C47-BB37-C7C8CC8D425E}" dt="2026-01-26T22:45:06.530" v="5016" actId="20577"/>
          <ac:spMkLst>
            <pc:docMk/>
            <pc:sldMk cId="667933378" sldId="3199"/>
            <ac:spMk id="4" creationId="{91C5D2B9-5716-33BE-778B-94A3B5EE42D4}"/>
          </ac:spMkLst>
        </pc:spChg>
      </pc:sldChg>
      <pc:sldChg chg="modSp mod modNotesTx">
        <pc:chgData name="Bing-E Xu" userId="990b69f3-48c2-4329-8ecf-51bb172f8bc3" providerId="ADAL" clId="{F1ACB26D-F2E1-4C47-BB37-C7C8CC8D425E}" dt="2026-02-02T18:19:23.238" v="5730" actId="1076"/>
        <pc:sldMkLst>
          <pc:docMk/>
          <pc:sldMk cId="815685977" sldId="2147470559"/>
        </pc:sldMkLst>
        <pc:graphicFrameChg chg="mod modGraphic">
          <ac:chgData name="Bing-E Xu" userId="990b69f3-48c2-4329-8ecf-51bb172f8bc3" providerId="ADAL" clId="{F1ACB26D-F2E1-4C47-BB37-C7C8CC8D425E}" dt="2026-02-02T18:19:23.238" v="5730" actId="1076"/>
          <ac:graphicFrameMkLst>
            <pc:docMk/>
            <pc:sldMk cId="815685977" sldId="2147470559"/>
            <ac:graphicFrameMk id="5" creationId="{95001EC4-D15C-6420-6F61-527AFB896E4D}"/>
          </ac:graphicFrameMkLst>
        </pc:graphicFrameChg>
      </pc:sldChg>
      <pc:sldChg chg="modSp mod modNotesTx">
        <pc:chgData name="Bing-E Xu" userId="990b69f3-48c2-4329-8ecf-51bb172f8bc3" providerId="ADAL" clId="{F1ACB26D-F2E1-4C47-BB37-C7C8CC8D425E}" dt="2026-02-02T17:51:47.477" v="5627" actId="20577"/>
        <pc:sldMkLst>
          <pc:docMk/>
          <pc:sldMk cId="3481491608" sldId="2147470562"/>
        </pc:sldMkLst>
        <pc:spChg chg="mod">
          <ac:chgData name="Bing-E Xu" userId="990b69f3-48c2-4329-8ecf-51bb172f8bc3" providerId="ADAL" clId="{F1ACB26D-F2E1-4C47-BB37-C7C8CC8D425E}" dt="2026-02-02T17:51:47.477" v="5627" actId="20577"/>
          <ac:spMkLst>
            <pc:docMk/>
            <pc:sldMk cId="3481491608" sldId="2147470562"/>
            <ac:spMk id="25" creationId="{98691218-FA69-45F0-669F-C495E901AC1C}"/>
          </ac:spMkLst>
        </pc:spChg>
        <pc:spChg chg="mod">
          <ac:chgData name="Bing-E Xu" userId="990b69f3-48c2-4329-8ecf-51bb172f8bc3" providerId="ADAL" clId="{F1ACB26D-F2E1-4C47-BB37-C7C8CC8D425E}" dt="2026-01-26T16:08:14.359" v="4390" actId="20577"/>
          <ac:spMkLst>
            <pc:docMk/>
            <pc:sldMk cId="3481491608" sldId="2147470562"/>
            <ac:spMk id="31" creationId="{A57240DB-4774-CC55-FA00-F2A2EE51BBD7}"/>
          </ac:spMkLst>
        </pc:spChg>
        <pc:spChg chg="mod">
          <ac:chgData name="Bing-E Xu" userId="990b69f3-48c2-4329-8ecf-51bb172f8bc3" providerId="ADAL" clId="{F1ACB26D-F2E1-4C47-BB37-C7C8CC8D425E}" dt="2026-01-26T22:44:25.719" v="4993" actId="20577"/>
          <ac:spMkLst>
            <pc:docMk/>
            <pc:sldMk cId="3481491608" sldId="2147470562"/>
            <ac:spMk id="33" creationId="{CC9A5036-11F9-E46E-A5C7-41AA7AD9B993}"/>
          </ac:spMkLst>
        </pc:spChg>
      </pc:sldChg>
      <pc:sldChg chg="modNotesTx">
        <pc:chgData name="Bing-E Xu" userId="990b69f3-48c2-4329-8ecf-51bb172f8bc3" providerId="ADAL" clId="{F1ACB26D-F2E1-4C47-BB37-C7C8CC8D425E}" dt="2026-01-20T00:03:53.052" v="4335" actId="20577"/>
        <pc:sldMkLst>
          <pc:docMk/>
          <pc:sldMk cId="2856820585" sldId="2147470566"/>
        </pc:sldMkLst>
      </pc:sldChg>
      <pc:sldChg chg="modSp add mod">
        <pc:chgData name="Bing-E Xu" userId="990b69f3-48c2-4329-8ecf-51bb172f8bc3" providerId="ADAL" clId="{F1ACB26D-F2E1-4C47-BB37-C7C8CC8D425E}" dt="2026-02-02T17:35:59.229" v="5567" actId="20577"/>
        <pc:sldMkLst>
          <pc:docMk/>
          <pc:sldMk cId="3183502579" sldId="2147470567"/>
        </pc:sldMkLst>
        <pc:spChg chg="mod">
          <ac:chgData name="Bing-E Xu" userId="990b69f3-48c2-4329-8ecf-51bb172f8bc3" providerId="ADAL" clId="{F1ACB26D-F2E1-4C47-BB37-C7C8CC8D425E}" dt="2026-02-02T17:35:59.229" v="5567" actId="20577"/>
          <ac:spMkLst>
            <pc:docMk/>
            <pc:sldMk cId="3183502579" sldId="2147470567"/>
            <ac:spMk id="5" creationId="{EBF78B23-5738-059C-91E3-0BE33DC28E2E}"/>
          </ac:spMkLst>
        </pc:spChg>
      </pc:sldChg>
      <pc:sldChg chg="addSp delSp modSp mod modNotesTx">
        <pc:chgData name="Bing-E Xu" userId="990b69f3-48c2-4329-8ecf-51bb172f8bc3" providerId="ADAL" clId="{F1ACB26D-F2E1-4C47-BB37-C7C8CC8D425E}" dt="2026-02-05T16:07:19.549" v="6299" actId="554"/>
        <pc:sldMkLst>
          <pc:docMk/>
          <pc:sldMk cId="3836663335" sldId="2147470572"/>
        </pc:sldMkLst>
        <pc:spChg chg="mod">
          <ac:chgData name="Bing-E Xu" userId="990b69f3-48c2-4329-8ecf-51bb172f8bc3" providerId="ADAL" clId="{F1ACB26D-F2E1-4C47-BB37-C7C8CC8D425E}" dt="2026-02-02T20:03:40.020" v="6002" actId="114"/>
          <ac:spMkLst>
            <pc:docMk/>
            <pc:sldMk cId="3836663335" sldId="2147470572"/>
            <ac:spMk id="2" creationId="{7AD481C4-01E5-2B94-C119-9FD53A19A89C}"/>
          </ac:spMkLst>
        </pc:spChg>
        <pc:spChg chg="add mod">
          <ac:chgData name="Bing-E Xu" userId="990b69f3-48c2-4329-8ecf-51bb172f8bc3" providerId="ADAL" clId="{F1ACB26D-F2E1-4C47-BB37-C7C8CC8D425E}" dt="2026-02-05T16:07:19.549" v="6299" actId="554"/>
          <ac:spMkLst>
            <pc:docMk/>
            <pc:sldMk cId="3836663335" sldId="2147470572"/>
            <ac:spMk id="4" creationId="{C26CF8F8-9622-811D-F11C-B200F01E2B84}"/>
          </ac:spMkLst>
        </pc:spChg>
        <pc:spChg chg="mod">
          <ac:chgData name="Bing-E Xu" userId="990b69f3-48c2-4329-8ecf-51bb172f8bc3" providerId="ADAL" clId="{F1ACB26D-F2E1-4C47-BB37-C7C8CC8D425E}" dt="2026-02-02T19:57:40.285" v="5939" actId="20577"/>
          <ac:spMkLst>
            <pc:docMk/>
            <pc:sldMk cId="3836663335" sldId="2147470572"/>
            <ac:spMk id="6" creationId="{6A4B52EE-58D2-37F4-682D-6A1B4E15760E}"/>
          </ac:spMkLst>
        </pc:spChg>
        <pc:spChg chg="add mod">
          <ac:chgData name="Bing-E Xu" userId="990b69f3-48c2-4329-8ecf-51bb172f8bc3" providerId="ADAL" clId="{F1ACB26D-F2E1-4C47-BB37-C7C8CC8D425E}" dt="2026-02-05T16:07:19.549" v="6299" actId="554"/>
          <ac:spMkLst>
            <pc:docMk/>
            <pc:sldMk cId="3836663335" sldId="2147470572"/>
            <ac:spMk id="9" creationId="{E39B07B7-0BEF-250A-6435-5351CDB2B4D4}"/>
          </ac:spMkLst>
        </pc:spChg>
        <pc:grpChg chg="add mod">
          <ac:chgData name="Bing-E Xu" userId="990b69f3-48c2-4329-8ecf-51bb172f8bc3" providerId="ADAL" clId="{F1ACB26D-F2E1-4C47-BB37-C7C8CC8D425E}" dt="2026-02-05T16:03:37.539" v="6271" actId="1036"/>
          <ac:grpSpMkLst>
            <pc:docMk/>
            <pc:sldMk cId="3836663335" sldId="2147470572"/>
            <ac:grpSpMk id="8" creationId="{A01CD9F9-CE20-CA58-82C0-49C7B449687F}"/>
          </ac:grpSpMkLst>
        </pc:grpChg>
        <pc:picChg chg="add mod modCrop">
          <ac:chgData name="Bing-E Xu" userId="990b69f3-48c2-4329-8ecf-51bb172f8bc3" providerId="ADAL" clId="{F1ACB26D-F2E1-4C47-BB37-C7C8CC8D425E}" dt="2026-02-05T16:03:37.539" v="6271" actId="1036"/>
          <ac:picMkLst>
            <pc:docMk/>
            <pc:sldMk cId="3836663335" sldId="2147470572"/>
            <ac:picMk id="3" creationId="{0531334A-BF74-4B30-532F-79E7FF35F1D4}"/>
          </ac:picMkLst>
        </pc:picChg>
        <pc:picChg chg="add mod modCrop">
          <ac:chgData name="Bing-E Xu" userId="990b69f3-48c2-4329-8ecf-51bb172f8bc3" providerId="ADAL" clId="{F1ACB26D-F2E1-4C47-BB37-C7C8CC8D425E}" dt="2026-02-05T16:05:59.855" v="6277" actId="732"/>
          <ac:picMkLst>
            <pc:docMk/>
            <pc:sldMk cId="3836663335" sldId="2147470572"/>
            <ac:picMk id="5" creationId="{7148D9A2-2C33-DAAD-A2EC-6BB2AE78E6C9}"/>
          </ac:picMkLst>
        </pc:picChg>
        <pc:picChg chg="add mod modCrop">
          <ac:chgData name="Bing-E Xu" userId="990b69f3-48c2-4329-8ecf-51bb172f8bc3" providerId="ADAL" clId="{F1ACB26D-F2E1-4C47-BB37-C7C8CC8D425E}" dt="2026-02-02T20:02:06.783" v="5965" actId="164"/>
          <ac:picMkLst>
            <pc:docMk/>
            <pc:sldMk cId="3836663335" sldId="2147470572"/>
            <ac:picMk id="7" creationId="{58857B82-5412-C3BC-186D-B9123F142664}"/>
          </ac:picMkLst>
        </pc:picChg>
      </pc:sldChg>
      <pc:sldChg chg="modNotesTx">
        <pc:chgData name="Bing-E Xu" userId="990b69f3-48c2-4329-8ecf-51bb172f8bc3" providerId="ADAL" clId="{F1ACB26D-F2E1-4C47-BB37-C7C8CC8D425E}" dt="2026-02-13T21:36:09.683" v="6306" actId="20577"/>
        <pc:sldMkLst>
          <pc:docMk/>
          <pc:sldMk cId="124998667" sldId="2147470577"/>
        </pc:sldMkLst>
      </pc:sldChg>
      <pc:sldChg chg="modSp mod">
        <pc:chgData name="Bing-E Xu" userId="990b69f3-48c2-4329-8ecf-51bb172f8bc3" providerId="ADAL" clId="{F1ACB26D-F2E1-4C47-BB37-C7C8CC8D425E}" dt="2026-02-02T20:05:48.394" v="6026" actId="20577"/>
        <pc:sldMkLst>
          <pc:docMk/>
          <pc:sldMk cId="188833731" sldId="2147470578"/>
        </pc:sldMkLst>
        <pc:spChg chg="mod">
          <ac:chgData name="Bing-E Xu" userId="990b69f3-48c2-4329-8ecf-51bb172f8bc3" providerId="ADAL" clId="{F1ACB26D-F2E1-4C47-BB37-C7C8CC8D425E}" dt="2026-02-02T20:05:48.394" v="6026" actId="20577"/>
          <ac:spMkLst>
            <pc:docMk/>
            <pc:sldMk cId="188833731" sldId="2147470578"/>
            <ac:spMk id="2" creationId="{2D8DEA2A-E53D-FDA2-5005-BD1A210AB4EA}"/>
          </ac:spMkLst>
        </pc:spChg>
      </pc:sldChg>
      <pc:sldChg chg="addSp delSp modSp mod ord modNotesTx">
        <pc:chgData name="Bing-E Xu" userId="990b69f3-48c2-4329-8ecf-51bb172f8bc3" providerId="ADAL" clId="{F1ACB26D-F2E1-4C47-BB37-C7C8CC8D425E}" dt="2026-02-02T19:41:40.259" v="5890" actId="1036"/>
        <pc:sldMkLst>
          <pc:docMk/>
          <pc:sldMk cId="1392840547" sldId="2147470581"/>
        </pc:sldMkLst>
        <pc:spChg chg="mod">
          <ac:chgData name="Bing-E Xu" userId="990b69f3-48c2-4329-8ecf-51bb172f8bc3" providerId="ADAL" clId="{F1ACB26D-F2E1-4C47-BB37-C7C8CC8D425E}" dt="2026-02-02T19:41:40.259" v="5890" actId="1036"/>
          <ac:spMkLst>
            <pc:docMk/>
            <pc:sldMk cId="1392840547" sldId="2147470581"/>
            <ac:spMk id="12" creationId="{E3059034-58BC-1EE2-9A26-CE298563FE00}"/>
          </ac:spMkLst>
        </pc:spChg>
        <pc:spChg chg="mod">
          <ac:chgData name="Bing-E Xu" userId="990b69f3-48c2-4329-8ecf-51bb172f8bc3" providerId="ADAL" clId="{F1ACB26D-F2E1-4C47-BB37-C7C8CC8D425E}" dt="2026-02-02T19:41:40.259" v="5890" actId="1036"/>
          <ac:spMkLst>
            <pc:docMk/>
            <pc:sldMk cId="1392840547" sldId="2147470581"/>
            <ac:spMk id="16" creationId="{1075CB8E-C5BA-B711-61C5-FF6B213E9B52}"/>
          </ac:spMkLst>
        </pc:spChg>
        <pc:picChg chg="mod">
          <ac:chgData name="Bing-E Xu" userId="990b69f3-48c2-4329-8ecf-51bb172f8bc3" providerId="ADAL" clId="{F1ACB26D-F2E1-4C47-BB37-C7C8CC8D425E}" dt="2026-02-02T19:41:40.259" v="5890" actId="1036"/>
          <ac:picMkLst>
            <pc:docMk/>
            <pc:sldMk cId="1392840547" sldId="2147470581"/>
            <ac:picMk id="11" creationId="{F38ACB16-3FA4-0D35-9C10-22BAE5481C9E}"/>
          </ac:picMkLst>
        </pc:picChg>
        <pc:picChg chg="mod">
          <ac:chgData name="Bing-E Xu" userId="990b69f3-48c2-4329-8ecf-51bb172f8bc3" providerId="ADAL" clId="{F1ACB26D-F2E1-4C47-BB37-C7C8CC8D425E}" dt="2026-02-02T19:41:40.259" v="5890" actId="1036"/>
          <ac:picMkLst>
            <pc:docMk/>
            <pc:sldMk cId="1392840547" sldId="2147470581"/>
            <ac:picMk id="15" creationId="{EFB06330-2C0F-51C8-D5EA-4F8830DE3160}"/>
          </ac:picMkLst>
        </pc:picChg>
      </pc:sldChg>
      <pc:sldChg chg="modNotesTx">
        <pc:chgData name="Bing-E Xu" userId="990b69f3-48c2-4329-8ecf-51bb172f8bc3" providerId="ADAL" clId="{F1ACB26D-F2E1-4C47-BB37-C7C8CC8D425E}" dt="2026-01-20T00:05:43.325" v="4350" actId="20577"/>
        <pc:sldMkLst>
          <pc:docMk/>
          <pc:sldMk cId="1759008256" sldId="2147470582"/>
        </pc:sldMkLst>
      </pc:sldChg>
      <pc:sldChg chg="modSp mod">
        <pc:chgData name="Bing-E Xu" userId="990b69f3-48c2-4329-8ecf-51bb172f8bc3" providerId="ADAL" clId="{F1ACB26D-F2E1-4C47-BB37-C7C8CC8D425E}" dt="2026-02-02T20:20:18.506" v="6121" actId="20577"/>
        <pc:sldMkLst>
          <pc:docMk/>
          <pc:sldMk cId="870438538" sldId="2147470589"/>
        </pc:sldMkLst>
        <pc:spChg chg="mod">
          <ac:chgData name="Bing-E Xu" userId="990b69f3-48c2-4329-8ecf-51bb172f8bc3" providerId="ADAL" clId="{F1ACB26D-F2E1-4C47-BB37-C7C8CC8D425E}" dt="2026-02-02T20:19:31.136" v="6116" actId="20577"/>
          <ac:spMkLst>
            <pc:docMk/>
            <pc:sldMk cId="870438538" sldId="2147470589"/>
            <ac:spMk id="9" creationId="{6714CDBE-4546-616A-C7CF-C0292BAB4132}"/>
          </ac:spMkLst>
        </pc:spChg>
        <pc:spChg chg="mod">
          <ac:chgData name="Bing-E Xu" userId="990b69f3-48c2-4329-8ecf-51bb172f8bc3" providerId="ADAL" clId="{F1ACB26D-F2E1-4C47-BB37-C7C8CC8D425E}" dt="2026-02-02T20:20:18.506" v="6121" actId="20577"/>
          <ac:spMkLst>
            <pc:docMk/>
            <pc:sldMk cId="870438538" sldId="2147470589"/>
            <ac:spMk id="10" creationId="{CF6D0F75-B67E-78C1-1821-9EA80C20FB04}"/>
          </ac:spMkLst>
        </pc:spChg>
      </pc:sldChg>
      <pc:sldChg chg="modSp mod">
        <pc:chgData name="Bing-E Xu" userId="990b69f3-48c2-4329-8ecf-51bb172f8bc3" providerId="ADAL" clId="{F1ACB26D-F2E1-4C47-BB37-C7C8CC8D425E}" dt="2026-02-02T20:26:05.963" v="6196" actId="20577"/>
        <pc:sldMkLst>
          <pc:docMk/>
          <pc:sldMk cId="3007204697" sldId="2147470593"/>
        </pc:sldMkLst>
        <pc:spChg chg="mod">
          <ac:chgData name="Bing-E Xu" userId="990b69f3-48c2-4329-8ecf-51bb172f8bc3" providerId="ADAL" clId="{F1ACB26D-F2E1-4C47-BB37-C7C8CC8D425E}" dt="2026-02-02T20:26:05.963" v="6196" actId="20577"/>
          <ac:spMkLst>
            <pc:docMk/>
            <pc:sldMk cId="3007204697" sldId="2147470593"/>
            <ac:spMk id="12" creationId="{60E4E769-7F43-F07A-E967-C077A5C8B2FC}"/>
          </ac:spMkLst>
        </pc:spChg>
      </pc:sldChg>
      <pc:sldChg chg="modSp mod">
        <pc:chgData name="Bing-E Xu" userId="990b69f3-48c2-4329-8ecf-51bb172f8bc3" providerId="ADAL" clId="{F1ACB26D-F2E1-4C47-BB37-C7C8CC8D425E}" dt="2026-02-02T20:27:37.367" v="6197" actId="20577"/>
        <pc:sldMkLst>
          <pc:docMk/>
          <pc:sldMk cId="995925454" sldId="2147470598"/>
        </pc:sldMkLst>
        <pc:spChg chg="mod">
          <ac:chgData name="Bing-E Xu" userId="990b69f3-48c2-4329-8ecf-51bb172f8bc3" providerId="ADAL" clId="{F1ACB26D-F2E1-4C47-BB37-C7C8CC8D425E}" dt="2026-02-02T20:27:37.367" v="6197" actId="20577"/>
          <ac:spMkLst>
            <pc:docMk/>
            <pc:sldMk cId="995925454" sldId="2147470598"/>
            <ac:spMk id="13" creationId="{C248A3F1-F232-4C75-CC21-E8F18DE680F2}"/>
          </ac:spMkLst>
        </pc:spChg>
      </pc:sldChg>
      <pc:sldChg chg="modSp mod modNotesTx">
        <pc:chgData name="Bing-E Xu" userId="990b69f3-48c2-4329-8ecf-51bb172f8bc3" providerId="ADAL" clId="{F1ACB26D-F2E1-4C47-BB37-C7C8CC8D425E}" dt="2026-02-02T18:16:15.678" v="5726" actId="20577"/>
        <pc:sldMkLst>
          <pc:docMk/>
          <pc:sldMk cId="4261559200" sldId="2147470601"/>
        </pc:sldMkLst>
        <pc:graphicFrameChg chg="mod modGraphic">
          <ac:chgData name="Bing-E Xu" userId="990b69f3-48c2-4329-8ecf-51bb172f8bc3" providerId="ADAL" clId="{F1ACB26D-F2E1-4C47-BB37-C7C8CC8D425E}" dt="2026-02-02T18:16:15.678" v="5726" actId="20577"/>
          <ac:graphicFrameMkLst>
            <pc:docMk/>
            <pc:sldMk cId="4261559200" sldId="2147470601"/>
            <ac:graphicFrameMk id="6" creationId="{ADE92DC5-2F8A-24A5-4B80-73C47F404385}"/>
          </ac:graphicFrameMkLst>
        </pc:graphicFrameChg>
      </pc:sldChg>
      <pc:sldChg chg="modNotesTx">
        <pc:chgData name="Bing-E Xu" userId="990b69f3-48c2-4329-8ecf-51bb172f8bc3" providerId="ADAL" clId="{F1ACB26D-F2E1-4C47-BB37-C7C8CC8D425E}" dt="2026-01-20T00:04:00.389" v="4336" actId="20577"/>
        <pc:sldMkLst>
          <pc:docMk/>
          <pc:sldMk cId="4126023960" sldId="2147470603"/>
        </pc:sldMkLst>
      </pc:sldChg>
      <pc:sldChg chg="modSp add mod">
        <pc:chgData name="Bing-E Xu" userId="990b69f3-48c2-4329-8ecf-51bb172f8bc3" providerId="ADAL" clId="{F1ACB26D-F2E1-4C47-BB37-C7C8CC8D425E}" dt="2026-02-02T17:39:39.474" v="5606" actId="20577"/>
        <pc:sldMkLst>
          <pc:docMk/>
          <pc:sldMk cId="3947007834" sldId="2147470608"/>
        </pc:sldMkLst>
        <pc:spChg chg="mod">
          <ac:chgData name="Bing-E Xu" userId="990b69f3-48c2-4329-8ecf-51bb172f8bc3" providerId="ADAL" clId="{F1ACB26D-F2E1-4C47-BB37-C7C8CC8D425E}" dt="2026-02-02T17:36:14.390" v="5569" actId="20577"/>
          <ac:spMkLst>
            <pc:docMk/>
            <pc:sldMk cId="3947007834" sldId="2147470608"/>
            <ac:spMk id="2" creationId="{2A6FC387-F927-6922-92C7-822BEBD6F8E9}"/>
          </ac:spMkLst>
        </pc:spChg>
        <pc:spChg chg="mod">
          <ac:chgData name="Bing-E Xu" userId="990b69f3-48c2-4329-8ecf-51bb172f8bc3" providerId="ADAL" clId="{F1ACB26D-F2E1-4C47-BB37-C7C8CC8D425E}" dt="2026-02-02T17:39:39.474" v="5606" actId="20577"/>
          <ac:spMkLst>
            <pc:docMk/>
            <pc:sldMk cId="3947007834" sldId="2147470608"/>
            <ac:spMk id="15" creationId="{D41A6A84-BA86-50AE-B372-35B7D32FF504}"/>
          </ac:spMkLst>
        </pc:spChg>
      </pc:sldChg>
      <pc:sldChg chg="modSp add mod">
        <pc:chgData name="Bing-E Xu" userId="990b69f3-48c2-4329-8ecf-51bb172f8bc3" providerId="ADAL" clId="{F1ACB26D-F2E1-4C47-BB37-C7C8CC8D425E}" dt="2026-02-02T17:36:21.765" v="5571" actId="20577"/>
        <pc:sldMkLst>
          <pc:docMk/>
          <pc:sldMk cId="3138628068" sldId="2147470610"/>
        </pc:sldMkLst>
        <pc:spChg chg="mod">
          <ac:chgData name="Bing-E Xu" userId="990b69f3-48c2-4329-8ecf-51bb172f8bc3" providerId="ADAL" clId="{F1ACB26D-F2E1-4C47-BB37-C7C8CC8D425E}" dt="2026-02-02T17:36:21.765" v="5571" actId="20577"/>
          <ac:spMkLst>
            <pc:docMk/>
            <pc:sldMk cId="3138628068" sldId="2147470610"/>
            <ac:spMk id="2" creationId="{C34546FC-FA4C-8B13-A2F6-B5C1EC360789}"/>
          </ac:spMkLst>
        </pc:spChg>
      </pc:sldChg>
      <pc:sldChg chg="addSp delSp modSp mod modNotesTx">
        <pc:chgData name="Bing-E Xu" userId="990b69f3-48c2-4329-8ecf-51bb172f8bc3" providerId="ADAL" clId="{F1ACB26D-F2E1-4C47-BB37-C7C8CC8D425E}" dt="2026-02-05T16:01:51.835" v="6248" actId="255"/>
        <pc:sldMkLst>
          <pc:docMk/>
          <pc:sldMk cId="704590298" sldId="2147470611"/>
        </pc:sldMkLst>
        <pc:spChg chg="mod">
          <ac:chgData name="Bing-E Xu" userId="990b69f3-48c2-4329-8ecf-51bb172f8bc3" providerId="ADAL" clId="{F1ACB26D-F2E1-4C47-BB37-C7C8CC8D425E}" dt="2026-02-05T16:01:51.835" v="6248" actId="255"/>
          <ac:spMkLst>
            <pc:docMk/>
            <pc:sldMk cId="704590298" sldId="2147470611"/>
            <ac:spMk id="2" creationId="{6E493D73-81BD-F720-140E-79FA6EDFA648}"/>
          </ac:spMkLst>
        </pc:spChg>
        <pc:spChg chg="add mod">
          <ac:chgData name="Bing-E Xu" userId="990b69f3-48c2-4329-8ecf-51bb172f8bc3" providerId="ADAL" clId="{F1ACB26D-F2E1-4C47-BB37-C7C8CC8D425E}" dt="2026-02-02T19:45:42.076" v="5927" actId="1582"/>
          <ac:spMkLst>
            <pc:docMk/>
            <pc:sldMk cId="704590298" sldId="2147470611"/>
            <ac:spMk id="5" creationId="{F7FD60ED-38FB-A1A8-B693-A61F15A9F89C}"/>
          </ac:spMkLst>
        </pc:spChg>
        <pc:spChg chg="add mod">
          <ac:chgData name="Bing-E Xu" userId="990b69f3-48c2-4329-8ecf-51bb172f8bc3" providerId="ADAL" clId="{F1ACB26D-F2E1-4C47-BB37-C7C8CC8D425E}" dt="2026-02-02T19:46:15.608" v="5931" actId="1076"/>
          <ac:spMkLst>
            <pc:docMk/>
            <pc:sldMk cId="704590298" sldId="2147470611"/>
            <ac:spMk id="6" creationId="{50E250E7-8E41-9B2B-00E8-B0E6336B7524}"/>
          </ac:spMkLst>
        </pc:spChg>
        <pc:spChg chg="mod">
          <ac:chgData name="Bing-E Xu" userId="990b69f3-48c2-4329-8ecf-51bb172f8bc3" providerId="ADAL" clId="{F1ACB26D-F2E1-4C47-BB37-C7C8CC8D425E}" dt="2026-02-02T19:43:43.768" v="5923" actId="1076"/>
          <ac:spMkLst>
            <pc:docMk/>
            <pc:sldMk cId="704590298" sldId="2147470611"/>
            <ac:spMk id="13" creationId="{5E5DA108-F934-0919-03A9-3086D55F5317}"/>
          </ac:spMkLst>
        </pc:spChg>
        <pc:spChg chg="mod">
          <ac:chgData name="Bing-E Xu" userId="990b69f3-48c2-4329-8ecf-51bb172f8bc3" providerId="ADAL" clId="{F1ACB26D-F2E1-4C47-BB37-C7C8CC8D425E}" dt="2026-02-02T19:43:37.431" v="5922" actId="1076"/>
          <ac:spMkLst>
            <pc:docMk/>
            <pc:sldMk cId="704590298" sldId="2147470611"/>
            <ac:spMk id="16" creationId="{93326050-D459-5C5A-8D85-3CAF10A76A7F}"/>
          </ac:spMkLst>
        </pc:spChg>
        <pc:picChg chg="mod">
          <ac:chgData name="Bing-E Xu" userId="990b69f3-48c2-4329-8ecf-51bb172f8bc3" providerId="ADAL" clId="{F1ACB26D-F2E1-4C47-BB37-C7C8CC8D425E}" dt="2026-02-02T19:43:25.019" v="5920" actId="1076"/>
          <ac:picMkLst>
            <pc:docMk/>
            <pc:sldMk cId="704590298" sldId="2147470611"/>
            <ac:picMk id="10" creationId="{3F15C62E-4D93-556E-99E1-2747D14975FB}"/>
          </ac:picMkLst>
        </pc:picChg>
        <pc:picChg chg="mod">
          <ac:chgData name="Bing-E Xu" userId="990b69f3-48c2-4329-8ecf-51bb172f8bc3" providerId="ADAL" clId="{F1ACB26D-F2E1-4C47-BB37-C7C8CC8D425E}" dt="2026-02-02T19:46:02.830" v="5930" actId="1076"/>
          <ac:picMkLst>
            <pc:docMk/>
            <pc:sldMk cId="704590298" sldId="2147470611"/>
            <ac:picMk id="15" creationId="{DF2B2F2A-293D-BBDE-E839-9E102C6A602F}"/>
          </ac:picMkLst>
        </pc:picChg>
      </pc:sldChg>
      <pc:sldChg chg="modNotesTx">
        <pc:chgData name="Bing-E Xu" userId="990b69f3-48c2-4329-8ecf-51bb172f8bc3" providerId="ADAL" clId="{F1ACB26D-F2E1-4C47-BB37-C7C8CC8D425E}" dt="2026-02-13T21:35:26.713" v="6304" actId="20577"/>
        <pc:sldMkLst>
          <pc:docMk/>
          <pc:sldMk cId="916479295" sldId="2147480920"/>
        </pc:sldMkLst>
      </pc:sldChg>
      <pc:sldChg chg="addSp delSp modSp mod modNotesTx">
        <pc:chgData name="Bing-E Xu" userId="990b69f3-48c2-4329-8ecf-51bb172f8bc3" providerId="ADAL" clId="{F1ACB26D-F2E1-4C47-BB37-C7C8CC8D425E}" dt="2026-02-13T21:35:31.089" v="6305" actId="20577"/>
        <pc:sldMkLst>
          <pc:docMk/>
          <pc:sldMk cId="1381754665" sldId="2147480921"/>
        </pc:sldMkLst>
        <pc:spChg chg="mod">
          <ac:chgData name="Bing-E Xu" userId="990b69f3-48c2-4329-8ecf-51bb172f8bc3" providerId="ADAL" clId="{F1ACB26D-F2E1-4C47-BB37-C7C8CC8D425E}" dt="2026-02-02T17:18:05.931" v="5341" actId="20577"/>
          <ac:spMkLst>
            <pc:docMk/>
            <pc:sldMk cId="1381754665" sldId="2147480921"/>
            <ac:spMk id="2" creationId="{2C7DCB8C-B02C-742A-E413-B894A651DB0D}"/>
          </ac:spMkLst>
        </pc:spChg>
        <pc:spChg chg="mod">
          <ac:chgData name="Bing-E Xu" userId="990b69f3-48c2-4329-8ecf-51bb172f8bc3" providerId="ADAL" clId="{F1ACB26D-F2E1-4C47-BB37-C7C8CC8D425E}" dt="2026-02-02T17:14:21.290" v="5246" actId="404"/>
          <ac:spMkLst>
            <pc:docMk/>
            <pc:sldMk cId="1381754665" sldId="2147480921"/>
            <ac:spMk id="7" creationId="{306DDCAB-5964-7C8F-722F-92213A0CDC0A}"/>
          </ac:spMkLst>
        </pc:spChg>
        <pc:picChg chg="add mod modCrop">
          <ac:chgData name="Bing-E Xu" userId="990b69f3-48c2-4329-8ecf-51bb172f8bc3" providerId="ADAL" clId="{F1ACB26D-F2E1-4C47-BB37-C7C8CC8D425E}" dt="2026-02-02T17:11:32.306" v="5179" actId="1076"/>
          <ac:picMkLst>
            <pc:docMk/>
            <pc:sldMk cId="1381754665" sldId="2147480921"/>
            <ac:picMk id="6" creationId="{7A4A646B-CF7E-3556-F69E-5709290B17EF}"/>
          </ac:picMkLst>
        </pc:picChg>
        <pc:picChg chg="add mod modCrop">
          <ac:chgData name="Bing-E Xu" userId="990b69f3-48c2-4329-8ecf-51bb172f8bc3" providerId="ADAL" clId="{F1ACB26D-F2E1-4C47-BB37-C7C8CC8D425E}" dt="2026-02-02T17:11:45.186" v="5181" actId="1076"/>
          <ac:picMkLst>
            <pc:docMk/>
            <pc:sldMk cId="1381754665" sldId="2147480921"/>
            <ac:picMk id="9" creationId="{00BDDA38-1237-FBF0-76AC-C31507A77A09}"/>
          </ac:picMkLst>
        </pc:picChg>
      </pc:sldChg>
      <pc:sldChg chg="modSp mod">
        <pc:chgData name="Bing-E Xu" userId="990b69f3-48c2-4329-8ecf-51bb172f8bc3" providerId="ADAL" clId="{F1ACB26D-F2E1-4C47-BB37-C7C8CC8D425E}" dt="2026-02-02T20:25:06.067" v="6173" actId="20577"/>
        <pc:sldMkLst>
          <pc:docMk/>
          <pc:sldMk cId="3971959113" sldId="2147480947"/>
        </pc:sldMkLst>
        <pc:spChg chg="mod">
          <ac:chgData name="Bing-E Xu" userId="990b69f3-48c2-4329-8ecf-51bb172f8bc3" providerId="ADAL" clId="{F1ACB26D-F2E1-4C47-BB37-C7C8CC8D425E}" dt="2026-02-02T20:25:06.067" v="6173" actId="20577"/>
          <ac:spMkLst>
            <pc:docMk/>
            <pc:sldMk cId="3971959113" sldId="2147480947"/>
            <ac:spMk id="20" creationId="{CEF701AB-D260-63EC-0540-29CAA6036B9B}"/>
          </ac:spMkLst>
        </pc:spChg>
      </pc:sldChg>
      <pc:sldChg chg="add">
        <pc:chgData name="Bing-E Xu" userId="990b69f3-48c2-4329-8ecf-51bb172f8bc3" providerId="ADAL" clId="{F1ACB26D-F2E1-4C47-BB37-C7C8CC8D425E}" dt="2026-02-02T20:29:34.851" v="6199"/>
        <pc:sldMkLst>
          <pc:docMk/>
          <pc:sldMk cId="2242593228" sldId="2147480951"/>
        </pc:sldMkLst>
      </pc:sldChg>
      <pc:sldChg chg="addSp delSp modSp mod">
        <pc:chgData name="Bing-E Xu" userId="990b69f3-48c2-4329-8ecf-51bb172f8bc3" providerId="ADAL" clId="{F1ACB26D-F2E1-4C47-BB37-C7C8CC8D425E}" dt="2026-01-26T22:11:32.825" v="4812" actId="1035"/>
        <pc:sldMkLst>
          <pc:docMk/>
          <pc:sldMk cId="4147218886" sldId="2147480952"/>
        </pc:sldMkLst>
        <pc:spChg chg="mod">
          <ac:chgData name="Bing-E Xu" userId="990b69f3-48c2-4329-8ecf-51bb172f8bc3" providerId="ADAL" clId="{F1ACB26D-F2E1-4C47-BB37-C7C8CC8D425E}" dt="2026-01-26T21:54:03.745" v="4448" actId="404"/>
          <ac:spMkLst>
            <pc:docMk/>
            <pc:sldMk cId="4147218886" sldId="2147480952"/>
            <ac:spMk id="2" creationId="{432D7C3A-5DA9-7732-3F49-727E69EA7CE8}"/>
          </ac:spMkLst>
        </pc:spChg>
        <pc:spChg chg="mod">
          <ac:chgData name="Bing-E Xu" userId="990b69f3-48c2-4329-8ecf-51bb172f8bc3" providerId="ADAL" clId="{F1ACB26D-F2E1-4C47-BB37-C7C8CC8D425E}" dt="2026-01-26T21:56:28.362" v="4497" actId="20577"/>
          <ac:spMkLst>
            <pc:docMk/>
            <pc:sldMk cId="4147218886" sldId="2147480952"/>
            <ac:spMk id="3" creationId="{CCDD3433-5FDD-8A4B-E82A-696EC8767F99}"/>
          </ac:spMkLst>
        </pc:spChg>
        <pc:spChg chg="add mod">
          <ac:chgData name="Bing-E Xu" userId="990b69f3-48c2-4329-8ecf-51bb172f8bc3" providerId="ADAL" clId="{F1ACB26D-F2E1-4C47-BB37-C7C8CC8D425E}" dt="2026-01-26T22:11:32.825" v="4812" actId="1035"/>
          <ac:spMkLst>
            <pc:docMk/>
            <pc:sldMk cId="4147218886" sldId="2147480952"/>
            <ac:spMk id="14" creationId="{F97C9EFC-BC30-08CB-E413-BF884EA6FAB9}"/>
          </ac:spMkLst>
        </pc:spChg>
        <pc:grpChg chg="add mod">
          <ac:chgData name="Bing-E Xu" userId="990b69f3-48c2-4329-8ecf-51bb172f8bc3" providerId="ADAL" clId="{F1ACB26D-F2E1-4C47-BB37-C7C8CC8D425E}" dt="2026-01-26T22:04:09.120" v="4611" actId="1076"/>
          <ac:grpSpMkLst>
            <pc:docMk/>
            <pc:sldMk cId="4147218886" sldId="2147480952"/>
            <ac:grpSpMk id="12" creationId="{1E9B4BB5-30EE-B583-F668-FD63721A5D58}"/>
          </ac:grpSpMkLst>
        </pc:grpChg>
        <pc:picChg chg="add mod modCrop">
          <ac:chgData name="Bing-E Xu" userId="990b69f3-48c2-4329-8ecf-51bb172f8bc3" providerId="ADAL" clId="{F1ACB26D-F2E1-4C47-BB37-C7C8CC8D425E}" dt="2026-01-26T22:05:56.900" v="4614" actId="1076"/>
          <ac:picMkLst>
            <pc:docMk/>
            <pc:sldMk cId="4147218886" sldId="2147480952"/>
            <ac:picMk id="9" creationId="{2C8F317B-E602-2FAA-66AE-E1F675C1D51F}"/>
          </ac:picMkLst>
        </pc:picChg>
        <pc:picChg chg="add mod modCrop">
          <ac:chgData name="Bing-E Xu" userId="990b69f3-48c2-4329-8ecf-51bb172f8bc3" providerId="ADAL" clId="{F1ACB26D-F2E1-4C47-BB37-C7C8CC8D425E}" dt="2026-01-26T22:01:45.971" v="4528" actId="164"/>
          <ac:picMkLst>
            <pc:docMk/>
            <pc:sldMk cId="4147218886" sldId="2147480952"/>
            <ac:picMk id="10" creationId="{811B1568-43D8-C362-2DCC-9F6610F590F5}"/>
          </ac:picMkLst>
        </pc:picChg>
        <pc:picChg chg="add mod modCrop">
          <ac:chgData name="Bing-E Xu" userId="990b69f3-48c2-4329-8ecf-51bb172f8bc3" providerId="ADAL" clId="{F1ACB26D-F2E1-4C47-BB37-C7C8CC8D425E}" dt="2026-01-26T22:02:26.420" v="4534" actId="1076"/>
          <ac:picMkLst>
            <pc:docMk/>
            <pc:sldMk cId="4147218886" sldId="2147480952"/>
            <ac:picMk id="11" creationId="{97B9E099-1A45-5328-1FD7-3BC83BA91E50}"/>
          </ac:picMkLst>
        </pc:picChg>
      </pc:sldChg>
      <pc:sldChg chg="modSp mod">
        <pc:chgData name="Bing-E Xu" userId="990b69f3-48c2-4329-8ecf-51bb172f8bc3" providerId="ADAL" clId="{F1ACB26D-F2E1-4C47-BB37-C7C8CC8D425E}" dt="2026-01-26T21:48:29.497" v="4391" actId="113"/>
        <pc:sldMkLst>
          <pc:docMk/>
          <pc:sldMk cId="3358186880" sldId="2147480953"/>
        </pc:sldMkLst>
        <pc:graphicFrameChg chg="modGraphic">
          <ac:chgData name="Bing-E Xu" userId="990b69f3-48c2-4329-8ecf-51bb172f8bc3" providerId="ADAL" clId="{F1ACB26D-F2E1-4C47-BB37-C7C8CC8D425E}" dt="2026-01-26T21:48:29.497" v="4391" actId="113"/>
          <ac:graphicFrameMkLst>
            <pc:docMk/>
            <pc:sldMk cId="3358186880" sldId="2147480953"/>
            <ac:graphicFrameMk id="3" creationId="{C6F24E40-6C09-CC26-7A0D-C4317D25B6DB}"/>
          </ac:graphicFrameMkLst>
        </pc:graphicFrameChg>
      </pc:sldChg>
      <pc:sldChg chg="modSp mod">
        <pc:chgData name="Bing-E Xu" userId="990b69f3-48c2-4329-8ecf-51bb172f8bc3" providerId="ADAL" clId="{F1ACB26D-F2E1-4C47-BB37-C7C8CC8D425E}" dt="2026-01-26T22:31:58.227" v="4921" actId="20577"/>
        <pc:sldMkLst>
          <pc:docMk/>
          <pc:sldMk cId="1842375257" sldId="2147480954"/>
        </pc:sldMkLst>
        <pc:graphicFrameChg chg="modGraphic">
          <ac:chgData name="Bing-E Xu" userId="990b69f3-48c2-4329-8ecf-51bb172f8bc3" providerId="ADAL" clId="{F1ACB26D-F2E1-4C47-BB37-C7C8CC8D425E}" dt="2026-01-26T22:31:58.227" v="4921" actId="20577"/>
          <ac:graphicFrameMkLst>
            <pc:docMk/>
            <pc:sldMk cId="1842375257" sldId="2147480954"/>
            <ac:graphicFrameMk id="4" creationId="{FD56AEC0-00AF-0001-0095-FDB01F03D4D2}"/>
          </ac:graphicFrameMkLst>
        </pc:graphicFrameChg>
      </pc:sldChg>
      <pc:sldChg chg="addSp modSp mod">
        <pc:chgData name="Bing-E Xu" userId="990b69f3-48c2-4329-8ecf-51bb172f8bc3" providerId="ADAL" clId="{F1ACB26D-F2E1-4C47-BB37-C7C8CC8D425E}" dt="2026-02-02T17:29:55" v="5553" actId="20577"/>
        <pc:sldMkLst>
          <pc:docMk/>
          <pc:sldMk cId="265565445" sldId="2147480956"/>
        </pc:sldMkLst>
        <pc:spChg chg="add mod">
          <ac:chgData name="Bing-E Xu" userId="990b69f3-48c2-4329-8ecf-51bb172f8bc3" providerId="ADAL" clId="{F1ACB26D-F2E1-4C47-BB37-C7C8CC8D425E}" dt="2026-02-02T17:29:55" v="5553" actId="20577"/>
          <ac:spMkLst>
            <pc:docMk/>
            <pc:sldMk cId="265565445" sldId="2147480956"/>
            <ac:spMk id="5" creationId="{154B6246-FEEF-9E5A-9BB5-7D33E80D4B28}"/>
          </ac:spMkLst>
        </pc:spChg>
      </pc:sldChg>
      <pc:sldChg chg="modSp mod modNotesTx">
        <pc:chgData name="Bing-E Xu" userId="990b69f3-48c2-4329-8ecf-51bb172f8bc3" providerId="ADAL" clId="{F1ACB26D-F2E1-4C47-BB37-C7C8CC8D425E}" dt="2026-02-02T17:50:16.459" v="5625" actId="1076"/>
        <pc:sldMkLst>
          <pc:docMk/>
          <pc:sldMk cId="1679828388" sldId="2147480957"/>
        </pc:sldMkLst>
        <pc:spChg chg="mod">
          <ac:chgData name="Bing-E Xu" userId="990b69f3-48c2-4329-8ecf-51bb172f8bc3" providerId="ADAL" clId="{F1ACB26D-F2E1-4C47-BB37-C7C8CC8D425E}" dt="2026-02-02T17:48:41.020" v="5622" actId="20577"/>
          <ac:spMkLst>
            <pc:docMk/>
            <pc:sldMk cId="1679828388" sldId="2147480957"/>
            <ac:spMk id="4" creationId="{6FA95A46-DDA6-6B7D-EBA6-90811C14A442}"/>
          </ac:spMkLst>
        </pc:spChg>
        <pc:spChg chg="mod">
          <ac:chgData name="Bing-E Xu" userId="990b69f3-48c2-4329-8ecf-51bb172f8bc3" providerId="ADAL" clId="{F1ACB26D-F2E1-4C47-BB37-C7C8CC8D425E}" dt="2026-02-02T17:50:09.007" v="5624" actId="20577"/>
          <ac:spMkLst>
            <pc:docMk/>
            <pc:sldMk cId="1679828388" sldId="2147480957"/>
            <ac:spMk id="11" creationId="{FF2FABA1-1EAD-B7F4-2252-15F16CCC0236}"/>
          </ac:spMkLst>
        </pc:spChg>
        <pc:spChg chg="mod">
          <ac:chgData name="Bing-E Xu" userId="990b69f3-48c2-4329-8ecf-51bb172f8bc3" providerId="ADAL" clId="{F1ACB26D-F2E1-4C47-BB37-C7C8CC8D425E}" dt="2026-02-02T17:50:16.459" v="5625" actId="1076"/>
          <ac:spMkLst>
            <pc:docMk/>
            <pc:sldMk cId="1679828388" sldId="2147480957"/>
            <ac:spMk id="12" creationId="{8E7A0614-999E-1CFF-1388-AFC8A9874C6A}"/>
          </ac:spMkLst>
        </pc:spChg>
      </pc:sldChg>
      <pc:sldChg chg="modSp mod modNotesTx">
        <pc:chgData name="Bing-E Xu" userId="990b69f3-48c2-4329-8ecf-51bb172f8bc3" providerId="ADAL" clId="{F1ACB26D-F2E1-4C47-BB37-C7C8CC8D425E}" dt="2026-01-26T22:39:20.797" v="4940" actId="732"/>
        <pc:sldMkLst>
          <pc:docMk/>
          <pc:sldMk cId="1582479264" sldId="2147480958"/>
        </pc:sldMkLst>
        <pc:picChg chg="mod modCrop">
          <ac:chgData name="Bing-E Xu" userId="990b69f3-48c2-4329-8ecf-51bb172f8bc3" providerId="ADAL" clId="{F1ACB26D-F2E1-4C47-BB37-C7C8CC8D425E}" dt="2026-01-26T22:39:14.829" v="4939" actId="732"/>
          <ac:picMkLst>
            <pc:docMk/>
            <pc:sldMk cId="1582479264" sldId="2147480958"/>
            <ac:picMk id="20" creationId="{A7A3090E-4EF0-8B2A-CA57-39A18388ABE2}"/>
          </ac:picMkLst>
        </pc:picChg>
        <pc:picChg chg="mod modCrop">
          <ac:chgData name="Bing-E Xu" userId="990b69f3-48c2-4329-8ecf-51bb172f8bc3" providerId="ADAL" clId="{F1ACB26D-F2E1-4C47-BB37-C7C8CC8D425E}" dt="2026-01-26T22:39:20.797" v="4940" actId="732"/>
          <ac:picMkLst>
            <pc:docMk/>
            <pc:sldMk cId="1582479264" sldId="2147480958"/>
            <ac:picMk id="21" creationId="{741F72D7-50B3-BFF3-4EC3-FE6E62C11133}"/>
          </ac:picMkLst>
        </pc:picChg>
      </pc:sldChg>
      <pc:sldChg chg="modNotesTx">
        <pc:chgData name="Bing-E Xu" userId="990b69f3-48c2-4329-8ecf-51bb172f8bc3" providerId="ADAL" clId="{F1ACB26D-F2E1-4C47-BB37-C7C8CC8D425E}" dt="2026-01-20T00:04:17.537" v="4340" actId="20577"/>
        <pc:sldMkLst>
          <pc:docMk/>
          <pc:sldMk cId="1758319308" sldId="2147480959"/>
        </pc:sldMkLst>
      </pc:sldChg>
      <pc:sldChg chg="add">
        <pc:chgData name="Bing-E Xu" userId="990b69f3-48c2-4329-8ecf-51bb172f8bc3" providerId="ADAL" clId="{F1ACB26D-F2E1-4C47-BB37-C7C8CC8D425E}" dt="2026-02-02T20:31:15.336" v="6200"/>
        <pc:sldMkLst>
          <pc:docMk/>
          <pc:sldMk cId="588854078" sldId="2147480960"/>
        </pc:sldMkLst>
      </pc:sldChg>
      <pc:sldChg chg="delSp modSp mod">
        <pc:chgData name="Bing-E Xu" userId="990b69f3-48c2-4329-8ecf-51bb172f8bc3" providerId="ADAL" clId="{F1ACB26D-F2E1-4C47-BB37-C7C8CC8D425E}" dt="2026-01-20T00:00:10.832" v="4315" actId="12"/>
        <pc:sldMkLst>
          <pc:docMk/>
          <pc:sldMk cId="2021871422" sldId="2147480966"/>
        </pc:sldMkLst>
        <pc:spChg chg="mod">
          <ac:chgData name="Bing-E Xu" userId="990b69f3-48c2-4329-8ecf-51bb172f8bc3" providerId="ADAL" clId="{F1ACB26D-F2E1-4C47-BB37-C7C8CC8D425E}" dt="2026-01-20T00:00:10.832" v="4315" actId="12"/>
          <ac:spMkLst>
            <pc:docMk/>
            <pc:sldMk cId="2021871422" sldId="2147480966"/>
            <ac:spMk id="12" creationId="{6EC44E42-16C6-0074-F81F-704EFCF4683F}"/>
          </ac:spMkLst>
        </pc:spChg>
      </pc:sldChg>
      <pc:sldChg chg="modSp mod">
        <pc:chgData name="Bing-E Xu" userId="990b69f3-48c2-4329-8ecf-51bb172f8bc3" providerId="ADAL" clId="{F1ACB26D-F2E1-4C47-BB37-C7C8CC8D425E}" dt="2026-02-02T17:21:24.898" v="5354" actId="20577"/>
        <pc:sldMkLst>
          <pc:docMk/>
          <pc:sldMk cId="2222712367" sldId="2147480968"/>
        </pc:sldMkLst>
        <pc:spChg chg="mod">
          <ac:chgData name="Bing-E Xu" userId="990b69f3-48c2-4329-8ecf-51bb172f8bc3" providerId="ADAL" clId="{F1ACB26D-F2E1-4C47-BB37-C7C8CC8D425E}" dt="2026-01-20T00:02:13.529" v="4322" actId="403"/>
          <ac:spMkLst>
            <pc:docMk/>
            <pc:sldMk cId="2222712367" sldId="2147480968"/>
            <ac:spMk id="2" creationId="{98AF0781-F684-F8D5-88F5-B479F99BFDC0}"/>
          </ac:spMkLst>
        </pc:spChg>
        <pc:spChg chg="mod">
          <ac:chgData name="Bing-E Xu" userId="990b69f3-48c2-4329-8ecf-51bb172f8bc3" providerId="ADAL" clId="{F1ACB26D-F2E1-4C47-BB37-C7C8CC8D425E}" dt="2026-02-02T17:21:15.836" v="5353" actId="20577"/>
          <ac:spMkLst>
            <pc:docMk/>
            <pc:sldMk cId="2222712367" sldId="2147480968"/>
            <ac:spMk id="3" creationId="{6E69A87D-462F-A1DB-9E8B-8FFB8A84622C}"/>
          </ac:spMkLst>
        </pc:spChg>
        <pc:spChg chg="mod">
          <ac:chgData name="Bing-E Xu" userId="990b69f3-48c2-4329-8ecf-51bb172f8bc3" providerId="ADAL" clId="{F1ACB26D-F2E1-4C47-BB37-C7C8CC8D425E}" dt="2026-02-02T17:21:24.898" v="5354" actId="20577"/>
          <ac:spMkLst>
            <pc:docMk/>
            <pc:sldMk cId="2222712367" sldId="2147480968"/>
            <ac:spMk id="4" creationId="{59120072-D424-73BD-AE8F-30BF0ACC8FF8}"/>
          </ac:spMkLst>
        </pc:spChg>
        <pc:spChg chg="mod">
          <ac:chgData name="Bing-E Xu" userId="990b69f3-48c2-4329-8ecf-51bb172f8bc3" providerId="ADAL" clId="{F1ACB26D-F2E1-4C47-BB37-C7C8CC8D425E}" dt="2026-01-26T16:01:47.089" v="4386" actId="20577"/>
          <ac:spMkLst>
            <pc:docMk/>
            <pc:sldMk cId="2222712367" sldId="2147480968"/>
            <ac:spMk id="5" creationId="{DF8573D6-BB95-8553-4DC1-DD22725295FF}"/>
          </ac:spMkLst>
        </pc:spChg>
        <pc:spChg chg="mod">
          <ac:chgData name="Bing-E Xu" userId="990b69f3-48c2-4329-8ecf-51bb172f8bc3" providerId="ADAL" clId="{F1ACB26D-F2E1-4C47-BB37-C7C8CC8D425E}" dt="2026-01-20T00:02:55.813" v="4330" actId="403"/>
          <ac:spMkLst>
            <pc:docMk/>
            <pc:sldMk cId="2222712367" sldId="2147480968"/>
            <ac:spMk id="6" creationId="{25D6E895-AE39-18CE-6A06-AF6624F4B4E9}"/>
          </ac:spMkLst>
        </pc:spChg>
        <pc:spChg chg="mod">
          <ac:chgData name="Bing-E Xu" userId="990b69f3-48c2-4329-8ecf-51bb172f8bc3" providerId="ADAL" clId="{F1ACB26D-F2E1-4C47-BB37-C7C8CC8D425E}" dt="2026-01-26T15:59:20.796" v="4367" actId="5793"/>
          <ac:spMkLst>
            <pc:docMk/>
            <pc:sldMk cId="2222712367" sldId="2147480968"/>
            <ac:spMk id="8" creationId="{6C346F49-7677-7BA0-E607-41F64833CA07}"/>
          </ac:spMkLst>
        </pc:spChg>
        <pc:spChg chg="mod">
          <ac:chgData name="Bing-E Xu" userId="990b69f3-48c2-4329-8ecf-51bb172f8bc3" providerId="ADAL" clId="{F1ACB26D-F2E1-4C47-BB37-C7C8CC8D425E}" dt="2026-01-27T21:39:00.855" v="5127"/>
          <ac:spMkLst>
            <pc:docMk/>
            <pc:sldMk cId="2222712367" sldId="2147480968"/>
            <ac:spMk id="10" creationId="{E0FA027E-FE65-08BA-72CF-7B99AA873F71}"/>
          </ac:spMkLst>
        </pc:spChg>
        <pc:spChg chg="mod">
          <ac:chgData name="Bing-E Xu" userId="990b69f3-48c2-4329-8ecf-51bb172f8bc3" providerId="ADAL" clId="{F1ACB26D-F2E1-4C47-BB37-C7C8CC8D425E}" dt="2026-01-20T23:06:49.039" v="4364" actId="1035"/>
          <ac:spMkLst>
            <pc:docMk/>
            <pc:sldMk cId="2222712367" sldId="2147480968"/>
            <ac:spMk id="31" creationId="{68E5D613-B263-ABEA-F33F-A309590D1F6B}"/>
          </ac:spMkLst>
        </pc:spChg>
        <pc:spChg chg="mod">
          <ac:chgData name="Bing-E Xu" userId="990b69f3-48c2-4329-8ecf-51bb172f8bc3" providerId="ADAL" clId="{F1ACB26D-F2E1-4C47-BB37-C7C8CC8D425E}" dt="2026-01-20T23:06:49.039" v="4364" actId="1035"/>
          <ac:spMkLst>
            <pc:docMk/>
            <pc:sldMk cId="2222712367" sldId="2147480968"/>
            <ac:spMk id="32" creationId="{BA29B031-8028-4A2F-375C-9D0B2E79A516}"/>
          </ac:spMkLst>
        </pc:spChg>
        <pc:spChg chg="mod">
          <ac:chgData name="Bing-E Xu" userId="990b69f3-48c2-4329-8ecf-51bb172f8bc3" providerId="ADAL" clId="{F1ACB26D-F2E1-4C47-BB37-C7C8CC8D425E}" dt="2026-01-20T23:06:49.039" v="4364" actId="1035"/>
          <ac:spMkLst>
            <pc:docMk/>
            <pc:sldMk cId="2222712367" sldId="2147480968"/>
            <ac:spMk id="33" creationId="{74D8877F-4AB6-E176-BDE5-2EFD0D5CF2BF}"/>
          </ac:spMkLst>
        </pc:spChg>
        <pc:spChg chg="mod">
          <ac:chgData name="Bing-E Xu" userId="990b69f3-48c2-4329-8ecf-51bb172f8bc3" providerId="ADAL" clId="{F1ACB26D-F2E1-4C47-BB37-C7C8CC8D425E}" dt="2026-01-20T23:06:49.039" v="4364" actId="1035"/>
          <ac:spMkLst>
            <pc:docMk/>
            <pc:sldMk cId="2222712367" sldId="2147480968"/>
            <ac:spMk id="34" creationId="{F8178209-7025-8FDC-A08E-5090395CB961}"/>
          </ac:spMkLst>
        </pc:spChg>
      </pc:sldChg>
      <pc:sldChg chg="add">
        <pc:chgData name="Bing-E Xu" userId="990b69f3-48c2-4329-8ecf-51bb172f8bc3" providerId="ADAL" clId="{F1ACB26D-F2E1-4C47-BB37-C7C8CC8D425E}" dt="2026-01-26T21:51:29.510" v="4392"/>
        <pc:sldMkLst>
          <pc:docMk/>
          <pc:sldMk cId="1222421369" sldId="2147480970"/>
        </pc:sldMkLst>
      </pc:sldChg>
      <pc:sldChg chg="addSp delSp modSp add mod">
        <pc:chgData name="Bing-E Xu" userId="990b69f3-48c2-4329-8ecf-51bb172f8bc3" providerId="ADAL" clId="{F1ACB26D-F2E1-4C47-BB37-C7C8CC8D425E}" dt="2026-01-26T22:21:17.090" v="4862" actId="1076"/>
        <pc:sldMkLst>
          <pc:docMk/>
          <pc:sldMk cId="3604974873" sldId="2147480971"/>
        </pc:sldMkLst>
        <pc:spChg chg="mod">
          <ac:chgData name="Bing-E Xu" userId="990b69f3-48c2-4329-8ecf-51bb172f8bc3" providerId="ADAL" clId="{F1ACB26D-F2E1-4C47-BB37-C7C8CC8D425E}" dt="2026-01-26T22:16:45.963" v="4840" actId="20577"/>
          <ac:spMkLst>
            <pc:docMk/>
            <pc:sldMk cId="3604974873" sldId="2147480971"/>
            <ac:spMk id="2" creationId="{65CEA356-FDA6-00E4-5705-8C20EE241AC5}"/>
          </ac:spMkLst>
        </pc:spChg>
        <pc:picChg chg="add mod modCrop">
          <ac:chgData name="Bing-E Xu" userId="990b69f3-48c2-4329-8ecf-51bb172f8bc3" providerId="ADAL" clId="{F1ACB26D-F2E1-4C47-BB37-C7C8CC8D425E}" dt="2026-01-26T22:21:17.090" v="4862" actId="1076"/>
          <ac:picMkLst>
            <pc:docMk/>
            <pc:sldMk cId="3604974873" sldId="2147480971"/>
            <ac:picMk id="6" creationId="{C16BBECF-EBCD-8F44-D4CF-6CE7D5FC8E95}"/>
          </ac:picMkLst>
        </pc:picChg>
      </pc:sldChg>
      <pc:sldChg chg="addSp delSp modSp add mod">
        <pc:chgData name="Bing-E Xu" userId="990b69f3-48c2-4329-8ecf-51bb172f8bc3" providerId="ADAL" clId="{F1ACB26D-F2E1-4C47-BB37-C7C8CC8D425E}" dt="2026-01-26T22:23:43.854" v="4876" actId="1076"/>
        <pc:sldMkLst>
          <pc:docMk/>
          <pc:sldMk cId="3571287228" sldId="2147480972"/>
        </pc:sldMkLst>
        <pc:spChg chg="mod">
          <ac:chgData name="Bing-E Xu" userId="990b69f3-48c2-4329-8ecf-51bb172f8bc3" providerId="ADAL" clId="{F1ACB26D-F2E1-4C47-BB37-C7C8CC8D425E}" dt="2026-01-26T22:23:25.401" v="4872" actId="20577"/>
          <ac:spMkLst>
            <pc:docMk/>
            <pc:sldMk cId="3571287228" sldId="2147480972"/>
            <ac:spMk id="2" creationId="{5A17A674-55BD-A690-87D4-171652E1107F}"/>
          </ac:spMkLst>
        </pc:spChg>
        <pc:picChg chg="add mod">
          <ac:chgData name="Bing-E Xu" userId="990b69f3-48c2-4329-8ecf-51bb172f8bc3" providerId="ADAL" clId="{F1ACB26D-F2E1-4C47-BB37-C7C8CC8D425E}" dt="2026-01-26T22:23:43.854" v="4876" actId="1076"/>
          <ac:picMkLst>
            <pc:docMk/>
            <pc:sldMk cId="3571287228" sldId="2147480972"/>
            <ac:picMk id="4" creationId="{EFEF849A-5CE9-8AEE-D1A3-6D836DC576C6}"/>
          </ac:picMkLst>
        </pc:picChg>
      </pc:sldChg>
      <pc:sldChg chg="addSp delSp modSp add mod">
        <pc:chgData name="Bing-E Xu" userId="990b69f3-48c2-4329-8ecf-51bb172f8bc3" providerId="ADAL" clId="{F1ACB26D-F2E1-4C47-BB37-C7C8CC8D425E}" dt="2026-01-26T22:25:04.856" v="4883" actId="1076"/>
        <pc:sldMkLst>
          <pc:docMk/>
          <pc:sldMk cId="2738493937" sldId="2147480973"/>
        </pc:sldMkLst>
        <pc:spChg chg="mod">
          <ac:chgData name="Bing-E Xu" userId="990b69f3-48c2-4329-8ecf-51bb172f8bc3" providerId="ADAL" clId="{F1ACB26D-F2E1-4C47-BB37-C7C8CC8D425E}" dt="2026-01-26T22:24:42.970" v="4880" actId="20577"/>
          <ac:spMkLst>
            <pc:docMk/>
            <pc:sldMk cId="2738493937" sldId="2147480973"/>
            <ac:spMk id="2" creationId="{D39B42F8-F1B4-F335-A0BC-B64C1E8F4E2E}"/>
          </ac:spMkLst>
        </pc:spChg>
        <pc:picChg chg="add mod modCrop">
          <ac:chgData name="Bing-E Xu" userId="990b69f3-48c2-4329-8ecf-51bb172f8bc3" providerId="ADAL" clId="{F1ACB26D-F2E1-4C47-BB37-C7C8CC8D425E}" dt="2026-01-26T22:25:04.856" v="4883" actId="1076"/>
          <ac:picMkLst>
            <pc:docMk/>
            <pc:sldMk cId="2738493937" sldId="2147480973"/>
            <ac:picMk id="5" creationId="{230A351E-6D15-D154-5AE4-7BC22D1573AA}"/>
          </ac:picMkLst>
        </pc:picChg>
      </pc:sldChg>
      <pc:sldChg chg="addSp delSp modSp add mod">
        <pc:chgData name="Bing-E Xu" userId="990b69f3-48c2-4329-8ecf-51bb172f8bc3" providerId="ADAL" clId="{F1ACB26D-F2E1-4C47-BB37-C7C8CC8D425E}" dt="2026-01-26T22:28:54.685" v="4918" actId="1076"/>
        <pc:sldMkLst>
          <pc:docMk/>
          <pc:sldMk cId="1730675091" sldId="2147480974"/>
        </pc:sldMkLst>
        <pc:spChg chg="mod">
          <ac:chgData name="Bing-E Xu" userId="990b69f3-48c2-4329-8ecf-51bb172f8bc3" providerId="ADAL" clId="{F1ACB26D-F2E1-4C47-BB37-C7C8CC8D425E}" dt="2026-01-26T22:26:11.797" v="4907" actId="20577"/>
          <ac:spMkLst>
            <pc:docMk/>
            <pc:sldMk cId="1730675091" sldId="2147480974"/>
            <ac:spMk id="2" creationId="{2E615C0B-79B4-9C53-1159-CE4D728F0C47}"/>
          </ac:spMkLst>
        </pc:spChg>
        <pc:picChg chg="add mod modCrop">
          <ac:chgData name="Bing-E Xu" userId="990b69f3-48c2-4329-8ecf-51bb172f8bc3" providerId="ADAL" clId="{F1ACB26D-F2E1-4C47-BB37-C7C8CC8D425E}" dt="2026-01-26T22:28:54.685" v="4918" actId="1076"/>
          <ac:picMkLst>
            <pc:docMk/>
            <pc:sldMk cId="1730675091" sldId="2147480974"/>
            <ac:picMk id="6" creationId="{CEE99DA0-356F-7CFF-736D-7CC461E2DF5C}"/>
          </ac:picMkLst>
        </pc:picChg>
      </pc:sldChg>
      <pc:sldChg chg="addSp delSp modSp add mod">
        <pc:chgData name="Bing-E Xu" userId="990b69f3-48c2-4329-8ecf-51bb172f8bc3" providerId="ADAL" clId="{F1ACB26D-F2E1-4C47-BB37-C7C8CC8D425E}" dt="2026-02-02T20:37:45.380" v="6236" actId="20577"/>
        <pc:sldMkLst>
          <pc:docMk/>
          <pc:sldMk cId="1707418076" sldId="2147480975"/>
        </pc:sldMkLst>
        <pc:spChg chg="mod">
          <ac:chgData name="Bing-E Xu" userId="990b69f3-48c2-4329-8ecf-51bb172f8bc3" providerId="ADAL" clId="{F1ACB26D-F2E1-4C47-BB37-C7C8CC8D425E}" dt="2026-02-02T20:37:45.380" v="6236" actId="20577"/>
          <ac:spMkLst>
            <pc:docMk/>
            <pc:sldMk cId="1707418076" sldId="2147480975"/>
            <ac:spMk id="2" creationId="{F6B23A54-6AD7-14E5-AB86-CD678484608A}"/>
          </ac:spMkLst>
        </pc:spChg>
        <pc:spChg chg="mod">
          <ac:chgData name="Bing-E Xu" userId="990b69f3-48c2-4329-8ecf-51bb172f8bc3" providerId="ADAL" clId="{F1ACB26D-F2E1-4C47-BB37-C7C8CC8D425E}" dt="2026-02-02T20:32:45.001" v="6202"/>
          <ac:spMkLst>
            <pc:docMk/>
            <pc:sldMk cId="1707418076" sldId="2147480975"/>
            <ac:spMk id="5" creationId="{A75C92A0-DDD6-7D01-81C7-8D1D28364B66}"/>
          </ac:spMkLst>
        </pc:spChg>
        <pc:picChg chg="add mod modCrop">
          <ac:chgData name="Bing-E Xu" userId="990b69f3-48c2-4329-8ecf-51bb172f8bc3" providerId="ADAL" clId="{F1ACB26D-F2E1-4C47-BB37-C7C8CC8D425E}" dt="2026-02-02T20:36:06.686" v="6212" actId="1076"/>
          <ac:picMkLst>
            <pc:docMk/>
            <pc:sldMk cId="1707418076" sldId="2147480975"/>
            <ac:picMk id="9" creationId="{EB7828D0-5B21-1868-9EF9-D09B4AD4A768}"/>
          </ac:picMkLst>
        </pc:picChg>
      </pc:sldChg>
      <pc:sldChg chg="addSp delSp modSp add mod">
        <pc:chgData name="Bing-E Xu" userId="990b69f3-48c2-4329-8ecf-51bb172f8bc3" providerId="ADAL" clId="{F1ACB26D-F2E1-4C47-BB37-C7C8CC8D425E}" dt="2026-02-02T18:08:37.077" v="5694" actId="20577"/>
        <pc:sldMkLst>
          <pc:docMk/>
          <pc:sldMk cId="3533204723" sldId="2147480976"/>
        </pc:sldMkLst>
        <pc:spChg chg="mod">
          <ac:chgData name="Bing-E Xu" userId="990b69f3-48c2-4329-8ecf-51bb172f8bc3" providerId="ADAL" clId="{F1ACB26D-F2E1-4C47-BB37-C7C8CC8D425E}" dt="2026-01-27T21:09:14.720" v="5027" actId="20577"/>
          <ac:spMkLst>
            <pc:docMk/>
            <pc:sldMk cId="3533204723" sldId="2147480976"/>
            <ac:spMk id="2" creationId="{F9886DDF-5C63-8252-C769-0D59D75FFCBD}"/>
          </ac:spMkLst>
        </pc:spChg>
        <pc:spChg chg="mod">
          <ac:chgData name="Bing-E Xu" userId="990b69f3-48c2-4329-8ecf-51bb172f8bc3" providerId="ADAL" clId="{F1ACB26D-F2E1-4C47-BB37-C7C8CC8D425E}" dt="2026-02-02T18:08:37.077" v="5694" actId="20577"/>
          <ac:spMkLst>
            <pc:docMk/>
            <pc:sldMk cId="3533204723" sldId="2147480976"/>
            <ac:spMk id="3" creationId="{E57ED377-BA04-3492-EC98-158891A191B8}"/>
          </ac:spMkLst>
        </pc:spChg>
        <pc:picChg chg="add mod modCrop">
          <ac:chgData name="Bing-E Xu" userId="990b69f3-48c2-4329-8ecf-51bb172f8bc3" providerId="ADAL" clId="{F1ACB26D-F2E1-4C47-BB37-C7C8CC8D425E}" dt="2026-02-02T18:08:17.913" v="5692" actId="1076"/>
          <ac:picMkLst>
            <pc:docMk/>
            <pc:sldMk cId="3533204723" sldId="2147480976"/>
            <ac:picMk id="6" creationId="{397C451D-7505-3DFF-151E-3731A002F8CB}"/>
          </ac:picMkLst>
        </pc:picChg>
        <pc:picChg chg="add mod modCrop">
          <ac:chgData name="Bing-E Xu" userId="990b69f3-48c2-4329-8ecf-51bb172f8bc3" providerId="ADAL" clId="{F1ACB26D-F2E1-4C47-BB37-C7C8CC8D425E}" dt="2026-02-02T18:08:17.913" v="5692" actId="1076"/>
          <ac:picMkLst>
            <pc:docMk/>
            <pc:sldMk cId="3533204723" sldId="2147480976"/>
            <ac:picMk id="7" creationId="{D55F516D-39F0-ADB2-FD27-D752B87A73C4}"/>
          </ac:picMkLst>
        </pc:picChg>
        <pc:picChg chg="add mod modCrop">
          <ac:chgData name="Bing-E Xu" userId="990b69f3-48c2-4329-8ecf-51bb172f8bc3" providerId="ADAL" clId="{F1ACB26D-F2E1-4C47-BB37-C7C8CC8D425E}" dt="2026-02-02T18:08:28.260" v="5693" actId="1038"/>
          <ac:picMkLst>
            <pc:docMk/>
            <pc:sldMk cId="3533204723" sldId="2147480976"/>
            <ac:picMk id="9" creationId="{FC477A2B-EE34-F674-EF22-A379075CAE9E}"/>
          </ac:picMkLst>
        </pc:picChg>
      </pc:sldChg>
      <pc:sldChg chg="addSp delSp modSp add mod">
        <pc:chgData name="Bing-E Xu" userId="990b69f3-48c2-4329-8ecf-51bb172f8bc3" providerId="ADAL" clId="{F1ACB26D-F2E1-4C47-BB37-C7C8CC8D425E}" dt="2026-02-02T20:16:38.402" v="6079" actId="20577"/>
        <pc:sldMkLst>
          <pc:docMk/>
          <pc:sldMk cId="2250035670" sldId="2147480977"/>
        </pc:sldMkLst>
        <pc:spChg chg="mod">
          <ac:chgData name="Bing-E Xu" userId="990b69f3-48c2-4329-8ecf-51bb172f8bc3" providerId="ADAL" clId="{F1ACB26D-F2E1-4C47-BB37-C7C8CC8D425E}" dt="2026-01-27T21:20:57.674" v="5084"/>
          <ac:spMkLst>
            <pc:docMk/>
            <pc:sldMk cId="2250035670" sldId="2147480977"/>
            <ac:spMk id="2" creationId="{4EF322CF-57A9-891F-4464-3FD9DA3820D5}"/>
          </ac:spMkLst>
        </pc:spChg>
        <pc:spChg chg="mod">
          <ac:chgData name="Bing-E Xu" userId="990b69f3-48c2-4329-8ecf-51bb172f8bc3" providerId="ADAL" clId="{F1ACB26D-F2E1-4C47-BB37-C7C8CC8D425E}" dt="2026-02-02T20:16:38.402" v="6079" actId="20577"/>
          <ac:spMkLst>
            <pc:docMk/>
            <pc:sldMk cId="2250035670" sldId="2147480977"/>
            <ac:spMk id="3" creationId="{CB34C5EF-91B3-415D-AAC8-3410C2710166}"/>
          </ac:spMkLst>
        </pc:spChg>
        <pc:picChg chg="add mod modCrop">
          <ac:chgData name="Bing-E Xu" userId="990b69f3-48c2-4329-8ecf-51bb172f8bc3" providerId="ADAL" clId="{F1ACB26D-F2E1-4C47-BB37-C7C8CC8D425E}" dt="2026-02-02T20:15:02.469" v="6071" actId="1076"/>
          <ac:picMkLst>
            <pc:docMk/>
            <pc:sldMk cId="2250035670" sldId="2147480977"/>
            <ac:picMk id="4" creationId="{1F670D76-12EA-8AE8-E528-79EE12D601F6}"/>
          </ac:picMkLst>
        </pc:picChg>
      </pc:sldChg>
      <pc:sldChg chg="addSp delSp modSp add mod">
        <pc:chgData name="Bing-E Xu" userId="990b69f3-48c2-4329-8ecf-51bb172f8bc3" providerId="ADAL" clId="{F1ACB26D-F2E1-4C47-BB37-C7C8CC8D425E}" dt="2026-02-02T20:09:16.842" v="6042" actId="113"/>
        <pc:sldMkLst>
          <pc:docMk/>
          <pc:sldMk cId="1347839261" sldId="2147480978"/>
        </pc:sldMkLst>
        <pc:spChg chg="mod">
          <ac:chgData name="Bing-E Xu" userId="990b69f3-48c2-4329-8ecf-51bb172f8bc3" providerId="ADAL" clId="{F1ACB26D-F2E1-4C47-BB37-C7C8CC8D425E}" dt="2026-01-27T21:28:20.315" v="5104" actId="20577"/>
          <ac:spMkLst>
            <pc:docMk/>
            <pc:sldMk cId="1347839261" sldId="2147480978"/>
            <ac:spMk id="2" creationId="{3D101F14-F364-64B2-EC50-9A5E459AC247}"/>
          </ac:spMkLst>
        </pc:spChg>
        <pc:spChg chg="mod">
          <ac:chgData name="Bing-E Xu" userId="990b69f3-48c2-4329-8ecf-51bb172f8bc3" providerId="ADAL" clId="{F1ACB26D-F2E1-4C47-BB37-C7C8CC8D425E}" dt="2026-01-27T21:30:34.251" v="5126" actId="20577"/>
          <ac:spMkLst>
            <pc:docMk/>
            <pc:sldMk cId="1347839261" sldId="2147480978"/>
            <ac:spMk id="3" creationId="{96AFC14F-950E-1F5B-1A76-ECF87E143B8D}"/>
          </ac:spMkLst>
        </pc:spChg>
        <pc:spChg chg="add mod">
          <ac:chgData name="Bing-E Xu" userId="990b69f3-48c2-4329-8ecf-51bb172f8bc3" providerId="ADAL" clId="{F1ACB26D-F2E1-4C47-BB37-C7C8CC8D425E}" dt="2026-02-02T20:09:16.842" v="6042" actId="113"/>
          <ac:spMkLst>
            <pc:docMk/>
            <pc:sldMk cId="1347839261" sldId="2147480978"/>
            <ac:spMk id="5" creationId="{883B8489-D533-B9DA-6653-EF26D18C338B}"/>
          </ac:spMkLst>
        </pc:spChg>
        <pc:picChg chg="add">
          <ac:chgData name="Bing-E Xu" userId="990b69f3-48c2-4329-8ecf-51bb172f8bc3" providerId="ADAL" clId="{F1ACB26D-F2E1-4C47-BB37-C7C8CC8D425E}" dt="2026-01-27T21:28:40.345" v="5106"/>
          <ac:picMkLst>
            <pc:docMk/>
            <pc:sldMk cId="1347839261" sldId="2147480978"/>
            <ac:picMk id="4" creationId="{B9A402B5-1663-7507-D52E-3BCACE864B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677C7-C0CC-4388-9F65-4ADB60F5D7EF}" type="datetimeFigureOut">
              <a:rPr lang="en-US" smtClean="0"/>
              <a:t>2/17/2026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A4DA9-F686-4DEB-A359-3C8F7400EEF2}" type="slidenum">
              <a:rPr lang="en-US" smtClean="0"/>
              <a:t>‹#›</a:t>
            </a:fld>
            <a:endParaRPr lang="en-US"/>
          </a:p>
        </p:txBody>
      </p:sp>
    </p:spTree>
    <p:extLst>
      <p:ext uri="{BB962C8B-B14F-4D97-AF65-F5344CB8AC3E}">
        <p14:creationId xmlns:p14="http://schemas.microsoft.com/office/powerpoint/2010/main" val="394546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A4DA9-F686-4DEB-A359-3C8F7400EEF2}" type="slidenum">
              <a:rPr lang="en-US" smtClean="0"/>
              <a:t>11</a:t>
            </a:fld>
            <a:endParaRPr lang="en-US"/>
          </a:p>
        </p:txBody>
      </p:sp>
    </p:spTree>
    <p:extLst>
      <p:ext uri="{BB962C8B-B14F-4D97-AF65-F5344CB8AC3E}">
        <p14:creationId xmlns:p14="http://schemas.microsoft.com/office/powerpoint/2010/main" val="303382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8FEC4-B7E1-4250-8E45-23CAAF72F5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013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8FEC4-B7E1-4250-8E45-23CAAF72F50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79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37C2-FEB5-197B-1956-990237424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13F02-A65F-0450-482C-F0C5CA2CE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D0A32-1E10-2580-2756-521C346784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F972B6-135A-1D8F-3929-F5D2725B8B4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800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104F-865F-696A-FE03-FA15ED499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1B441-BE52-490B-EB3C-580A7BDB3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632E8-9DD4-6B88-246F-0E611CADF7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135E29-1907-4858-27F5-5A0908394B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102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A6CA-B350-2E1B-AC98-95449E4F8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C4965-BDD5-6A42-BA74-F55CF5F2E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F7764-4698-275D-1CEC-B5E60D5285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B2ED06-709E-C870-8E72-681AEDBE3CB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1640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F51F0-217C-9E40-E8AD-332B58F52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F0A6-D7EC-B1DA-232D-6D3D4E63F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390D1-F931-2BFC-4AE7-19CAB5A59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BB0D67-5EAF-B918-5A8D-3B3A920750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702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EB7E-401E-9D56-A039-CFE060DB1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81282-61D3-3948-A067-94CA1D63A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2EB99-4064-733E-6CC4-A90AE43676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E6FAA7-5809-1B81-4911-FC25179A33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4452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4BD9-7D1C-424D-F80F-D30CC0DFC1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7C0A8-1383-5BD5-C173-6D3E672AE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7E5B7-774B-34FD-F709-81A04AD654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863421-3A16-2B2A-AC67-D94171B9C9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56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1613E-AC58-12A2-34C4-60E22A646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12DC2-0E2A-1586-17AE-84FDF5C53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C27D2-75F0-90E4-541B-89285D3009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005E6B-1AA9-8F85-B9D6-7F2E77131ED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110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28556-677B-10D7-DC25-311E49577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576C2-A5DA-1868-CBEA-9F51BB925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EC54C-237F-A219-9227-398B9929EA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7D51FA-EC5D-7B15-2F94-BCB5AC8F999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6021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C2E22-1A92-D184-C51D-E43351387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2D18D-0231-1A3A-EA42-0FB1912A6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3D592-8032-63DC-CC53-B25BDF5EBE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7649F6-ABF2-D022-48F9-7A841AB44E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9236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333333"/>
              </a:solidFill>
              <a:effectLst/>
              <a:latin typeface="Titillium Web"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676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674A-21EC-2A10-B347-B3156E708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7ED7E-2C43-ED38-A9F1-D01A7FC66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86665-787A-1A0C-AEA8-7274A45C44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061951-A624-2B35-95E4-F17716C92D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0821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8528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0125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8102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5579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D68ED-B0AE-7B78-3821-411D120C7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80AC2-AAD3-AC6B-829F-1BA899A3D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08396-6DA7-1423-F83C-A1834A7008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D72A20-F8AF-DD23-C3B0-B962F8C95F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269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8DADF-BF7D-3897-A8E4-F71D8E130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550ED-6C6A-282A-C48A-A79CFC862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1A725-43A4-9DCA-E54C-9C7A4D408C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EB881C-3280-F013-9673-31D1F52FDC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460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400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4289-9AC7-2428-DD17-DC24623A5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0EA7B-F86E-E781-6AE1-C0366FA43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4AD9B-09C4-4EFA-7FDE-F3BFA3C942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7787E1FA-8802-F0B9-8D55-7E1856E396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036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ACEB5-F1F3-E31C-ED73-71BE1CE0F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2CD73-DC18-778E-3E69-C5414BD82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14B42-4970-85A6-3EF2-AB9C6A6F92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7555DBA8-7F3D-D77A-A2CC-78B3844FD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4581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F40F-BF46-F384-0977-E1695F751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B1A82-B838-4E0A-77B2-DD2FB0AF7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20AE4-2B89-3755-3595-DA021DDB09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B9D08C0-A220-13F0-3608-2CB34628C3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4487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6196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4818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4A708-086B-B587-48CD-EFE585F0A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BD657-C703-15B2-9D3A-17CE82A59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C8DD4-F9F2-1776-8782-92701651F2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F761DA0-BC80-22FF-8AD5-0D59860282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3381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6FEC5-EC66-202D-00CE-555F9E30E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FA530-1A26-6CBD-D99E-A54078D05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81C25-5EA7-C125-6247-E7CD8ED445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EAA41E9-54E4-E5D7-7BCD-2852B35BDF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4083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06B9B-F084-B607-EE4C-9227BDC7E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CBA06-7F07-4FE3-1DAD-52E952321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443A0-A209-6B8E-191B-93F2122CA5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2A18FA-F5A4-EDA1-CA5C-73B99E0C71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8088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D30A-C7CC-3E55-3C22-B58CBF24D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8D20B-82B4-0A8F-6D49-B1034DC2F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66D1F-9C0D-EFC1-A795-91C0792D19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5528A3-BC3A-CC9A-632F-BD893557BB1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343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A0B4B-704A-1FEC-CEDE-14D0366C8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F80F2-C870-A76B-B900-71EE62812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94391-73C9-9F70-84A3-3FCD09596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D97A33-7282-4376-EFAC-B1D92D64AD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5153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627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DC956-3E5D-2144-A555-9C8FD0E321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1535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855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192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91AA-6179-0A45-4D54-14B15CDBC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1A291-0AE5-10FB-B09C-24DD6A05A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73D32-34E5-5FC5-8CF9-6BC226E49236}"/>
              </a:ext>
            </a:extLst>
          </p:cNvPr>
          <p:cNvSpPr>
            <a:spLocks noGrp="1"/>
          </p:cNvSpPr>
          <p:nvPr>
            <p:ph type="body" idx="1"/>
          </p:nvPr>
        </p:nvSpPr>
        <p:spPr/>
        <p:txBody>
          <a:bodyPr/>
          <a:lstStyle/>
          <a:p>
            <a:endParaRPr lang="en-US" b="0" i="0" dirty="0">
              <a:solidFill>
                <a:srgbClr val="212121"/>
              </a:solidFill>
              <a:effectLst/>
              <a:latin typeface="BlinkMacSystemFont"/>
            </a:endParaRPr>
          </a:p>
          <a:p>
            <a:endParaRPr lang="en-US" dirty="0"/>
          </a:p>
        </p:txBody>
      </p:sp>
      <p:sp>
        <p:nvSpPr>
          <p:cNvPr id="4" name="Slide Number Placeholder 3">
            <a:extLst>
              <a:ext uri="{FF2B5EF4-FFF2-40B4-BE49-F238E27FC236}">
                <a16:creationId xmlns:a16="http://schemas.microsoft.com/office/drawing/2014/main" id="{332012BC-D435-5BE7-1EDD-9926CD0772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2033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A4DA9-F686-4DEB-A359-3C8F7400EEF2}" type="slidenum">
              <a:rPr lang="en-US" smtClean="0"/>
              <a:t>48</a:t>
            </a:fld>
            <a:endParaRPr lang="en-US"/>
          </a:p>
        </p:txBody>
      </p:sp>
    </p:spTree>
    <p:extLst>
      <p:ext uri="{BB962C8B-B14F-4D97-AF65-F5344CB8AC3E}">
        <p14:creationId xmlns:p14="http://schemas.microsoft.com/office/powerpoint/2010/main" val="3687881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927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7900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895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CDAB-6C3B-3DE7-F312-29ABD7CC3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CF26B-F074-43B6-E02F-C668A6585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09892-667A-53C3-686B-E99C1A95FE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68746F-D2EB-493C-45F7-11E7E553A5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3912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765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4EDFA-97FF-582C-8A89-85BEFEC9C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94531-CAB4-77DE-E73A-4A42FAD55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32AB4-4234-9C36-1B2F-C70CEB5566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A028BD-376C-C8E6-9381-BB7B2060B27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2694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Symbol" pitchFamily="2" charset="2"/>
              <a:buNone/>
              <a:tabLst/>
              <a:defRPr/>
            </a:pPr>
            <a:endParaRPr lang="en-US" sz="1100" b="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8033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68BDA-47A0-F306-50B0-24F6A78CA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7571C-46D5-E826-D180-B2A951264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B02E3-F136-B66C-2AF2-83DE28E2FB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F60E93-EA0A-C95C-E56F-DF0028CAB3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32618-83F6-42D3-A410-EF90586DF1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6593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8856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475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E48D2657-AE7D-6DE0-56D7-007B5CC208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E8977FFC-85FB-C8CB-3313-27D015306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69A412FA-CA8E-79DB-132E-C5311C835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3F630D-53F4-B944-82E1-4B9FD47E43C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86526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A4DA9-F686-4DEB-A359-3C8F7400EEF2}" type="slidenum">
              <a:rPr lang="en-US" smtClean="0"/>
              <a:t>65</a:t>
            </a:fld>
            <a:endParaRPr lang="en-US"/>
          </a:p>
        </p:txBody>
      </p:sp>
    </p:spTree>
    <p:extLst>
      <p:ext uri="{BB962C8B-B14F-4D97-AF65-F5344CB8AC3E}">
        <p14:creationId xmlns:p14="http://schemas.microsoft.com/office/powerpoint/2010/main" val="6863079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1F9D0-AD7B-5871-6572-2879426C0C3B}"/>
            </a:ext>
          </a:extLst>
        </p:cNvPr>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1F4A27D3-FC53-B214-C32D-979131CEE1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78F699BE-B4E6-0E16-43B3-79BAD81B36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147" name="Slide Number Placeholder 3">
            <a:extLst>
              <a:ext uri="{FF2B5EF4-FFF2-40B4-BE49-F238E27FC236}">
                <a16:creationId xmlns:a16="http://schemas.microsoft.com/office/drawing/2014/main" id="{91310EB4-7D61-87A5-24DF-40128B08CE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3F630D-53F4-B944-82E1-4B9FD47E43C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62686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1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A4DA9-F686-4DEB-A359-3C8F7400EEF2}" type="slidenum">
              <a:rPr lang="en-US" smtClean="0"/>
              <a:t>7</a:t>
            </a:fld>
            <a:endParaRPr lang="en-US"/>
          </a:p>
        </p:txBody>
      </p:sp>
    </p:spTree>
    <p:extLst>
      <p:ext uri="{BB962C8B-B14F-4D97-AF65-F5344CB8AC3E}">
        <p14:creationId xmlns:p14="http://schemas.microsoft.com/office/powerpoint/2010/main" val="21802558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73</a:t>
            </a:fld>
            <a:endParaRPr lang="en-US"/>
          </a:p>
        </p:txBody>
      </p:sp>
    </p:spTree>
    <p:extLst>
      <p:ext uri="{BB962C8B-B14F-4D97-AF65-F5344CB8AC3E}">
        <p14:creationId xmlns:p14="http://schemas.microsoft.com/office/powerpoint/2010/main" val="3776675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46802-4ADE-6456-52BD-E7C8B9FE9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AA877-53A7-66F6-58CA-2909D0D6B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6C93D-24EC-1320-BE9C-2273975275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D43AC3-042E-3F8E-CCD3-9F581E0FA8E1}"/>
              </a:ext>
            </a:extLst>
          </p:cNvPr>
          <p:cNvSpPr>
            <a:spLocks noGrp="1"/>
          </p:cNvSpPr>
          <p:nvPr>
            <p:ph type="sldNum" sz="quarter" idx="5"/>
          </p:nvPr>
        </p:nvSpPr>
        <p:spPr/>
        <p:txBody>
          <a:bodyPr/>
          <a:lstStyle/>
          <a:p>
            <a:fld id="{346C45EA-94B1-CB43-BD15-6A8600409710}" type="slidenum">
              <a:rPr lang="en-US" smtClean="0"/>
              <a:t>74</a:t>
            </a:fld>
            <a:endParaRPr lang="en-US"/>
          </a:p>
        </p:txBody>
      </p:sp>
    </p:spTree>
    <p:extLst>
      <p:ext uri="{BB962C8B-B14F-4D97-AF65-F5344CB8AC3E}">
        <p14:creationId xmlns:p14="http://schemas.microsoft.com/office/powerpoint/2010/main" val="182614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A4DA9-F686-4DEB-A359-3C8F7400EEF2}" type="slidenum">
              <a:rPr lang="en-US" smtClean="0"/>
              <a:t>8</a:t>
            </a:fld>
            <a:endParaRPr lang="en-US"/>
          </a:p>
        </p:txBody>
      </p:sp>
    </p:spTree>
    <p:extLst>
      <p:ext uri="{BB962C8B-B14F-4D97-AF65-F5344CB8AC3E}">
        <p14:creationId xmlns:p14="http://schemas.microsoft.com/office/powerpoint/2010/main" val="17128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873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7BCD5-DB75-D7BD-DDA7-62B3A6E6D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491E9-91A6-809A-59C3-73D41AF17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90CB3-2E37-056F-6DE3-CCC1A2FA04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9740BF-9E40-C5F1-7595-4BF92CE09C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B186A-CB37-4404-B9D5-D2C371B5BF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4523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2933797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99624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749167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989440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53517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74980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5499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57331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3212156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211636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068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9959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18302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21830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63689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716228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59162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07786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3898-0ECA-6990-6980-48A428E02755}"/>
              </a:ext>
            </a:extLst>
          </p:cNvPr>
          <p:cNvSpPr/>
          <p:nvPr/>
        </p:nvSpPr>
        <p:spPr>
          <a:xfrm rot="10800000">
            <a:off x="-4" y="6056242"/>
            <a:ext cx="12192001" cy="801757"/>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364974" y="1433769"/>
            <a:ext cx="9144000" cy="2387600"/>
          </a:xfrm>
          <a:prstGeom prst="rect">
            <a:avLst/>
          </a:prstGeo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364974" y="3913444"/>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1524000" y="5944204"/>
            <a:ext cx="1325217" cy="1024031"/>
          </a:xfrm>
          <a:prstGeom prst="rect">
            <a:avLst/>
          </a:prstGeom>
        </p:spPr>
      </p:pic>
    </p:spTree>
    <p:extLst>
      <p:ext uri="{BB962C8B-B14F-4D97-AF65-F5344CB8AC3E}">
        <p14:creationId xmlns:p14="http://schemas.microsoft.com/office/powerpoint/2010/main" val="360654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EF93B09-8887-1DC4-6BFB-AE156562ABD2}"/>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B01F8B83-A08E-9C25-9D5E-499988C92166}"/>
              </a:ext>
            </a:extLst>
          </p:cNvPr>
          <p:cNvSpPr>
            <a:spLocks noGrp="1"/>
          </p:cNvSpPr>
          <p:nvPr>
            <p:ph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CD3DBE1F-2F5A-2E42-E42C-6BB000573CE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1558069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B6B5EA-FEEE-A024-C2E5-CBBE110ECDB8}"/>
              </a:ext>
            </a:extLst>
          </p:cNvPr>
          <p:cNvSpPr/>
          <p:nvPr/>
        </p:nvSpPr>
        <p:spPr>
          <a:xfrm>
            <a:off x="9414934" y="324762"/>
            <a:ext cx="2428683" cy="2428683"/>
          </a:xfrm>
          <a:prstGeom prst="ellipse">
            <a:avLst/>
          </a:prstGeom>
          <a:solidFill>
            <a:srgbClr val="00B140"/>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5B"/>
              </a:solidFill>
            </a:endParaRPr>
          </a:p>
        </p:txBody>
      </p:sp>
      <p:sp>
        <p:nvSpPr>
          <p:cNvPr id="6" name="Title Placeholder 1">
            <a:extLst>
              <a:ext uri="{FF2B5EF4-FFF2-40B4-BE49-F238E27FC236}">
                <a16:creationId xmlns:a16="http://schemas.microsoft.com/office/drawing/2014/main" id="{C2497A12-EB9E-811B-7D26-C3E56E9607CB}"/>
              </a:ext>
            </a:extLst>
          </p:cNvPr>
          <p:cNvSpPr>
            <a:spLocks noGrp="1"/>
          </p:cNvSpPr>
          <p:nvPr>
            <p:ph type="title"/>
          </p:nvPr>
        </p:nvSpPr>
        <p:spPr>
          <a:xfrm>
            <a:off x="838200" y="365125"/>
            <a:ext cx="8385313"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24484DD4-6CB0-D7F2-F81E-5EF6B5B58BA7}"/>
              </a:ext>
            </a:extLst>
          </p:cNvPr>
          <p:cNvSpPr>
            <a:spLocks noGrp="1"/>
          </p:cNvSpPr>
          <p:nvPr>
            <p:ph idx="1"/>
          </p:nvPr>
        </p:nvSpPr>
        <p:spPr>
          <a:xfrm>
            <a:off x="838200" y="1331283"/>
            <a:ext cx="8385313"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75BB9C91-1CA9-D712-FA26-8BC4F6FDAF3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850469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130642" y="1176337"/>
            <a:ext cx="9930715" cy="2252661"/>
          </a:xfrm>
          <a:prstGeom prst="rect">
            <a:avLst/>
          </a:prstGeom>
        </p:spPr>
        <p:txBody>
          <a:bodyPr anchor="b">
            <a:normAutofit/>
          </a:bodyPr>
          <a:lstStyle>
            <a:lvl1pPr>
              <a:defRPr sz="5400">
                <a:solidFill>
                  <a:schemeClr val="accent2"/>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130642" y="3588327"/>
            <a:ext cx="9930715" cy="1801986"/>
          </a:xfrm>
          <a:prstGeom prst="rect">
            <a:avLst/>
          </a:prstGeo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8" name="Rectangle 7">
            <a:extLst>
              <a:ext uri="{FF2B5EF4-FFF2-40B4-BE49-F238E27FC236}">
                <a16:creationId xmlns:a16="http://schemas.microsoft.com/office/drawing/2014/main" id="{C35C64C0-8ED6-0029-147C-45851A7C83A0}"/>
              </a:ext>
            </a:extLst>
          </p:cNvPr>
          <p:cNvSpPr/>
          <p:nvPr/>
        </p:nvSpPr>
        <p:spPr>
          <a:xfrm>
            <a:off x="0" y="5791200"/>
            <a:ext cx="1351722" cy="848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CFAE0-17A1-A339-52BA-90606A0CA3EA}"/>
              </a:ext>
            </a:extLst>
          </p:cNvPr>
          <p:cNvPicPr>
            <a:picLocks noChangeAspect="1"/>
          </p:cNvPicPr>
          <p:nvPr/>
        </p:nvPicPr>
        <p:blipFill>
          <a:blip r:embed="rId2"/>
          <a:stretch>
            <a:fillRect/>
          </a:stretch>
        </p:blipFill>
        <p:spPr>
          <a:xfrm>
            <a:off x="1130642" y="5753822"/>
            <a:ext cx="1559083" cy="866157"/>
          </a:xfrm>
          <a:prstGeom prst="rect">
            <a:avLst/>
          </a:prstGeom>
        </p:spPr>
      </p:pic>
    </p:spTree>
    <p:extLst>
      <p:ext uri="{BB962C8B-B14F-4D97-AF65-F5344CB8AC3E}">
        <p14:creationId xmlns:p14="http://schemas.microsoft.com/office/powerpoint/2010/main" val="326317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487975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92644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376363"/>
            <a:ext cx="515778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376363"/>
            <a:ext cx="5183188"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48C6DA02-C3EE-DC69-3057-9C1CE70A3FEE}"/>
              </a:ext>
            </a:extLst>
          </p:cNvPr>
          <p:cNvSpPr>
            <a:spLocks noGrp="1"/>
          </p:cNvSpPr>
          <p:nvPr>
            <p:ph sz="half" idx="10"/>
          </p:nvPr>
        </p:nvSpPr>
        <p:spPr>
          <a:xfrm>
            <a:off x="838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15F12633-902A-CE63-7D31-B07578BA030C}"/>
              </a:ext>
            </a:extLst>
          </p:cNvPr>
          <p:cNvSpPr>
            <a:spLocks noGrp="1"/>
          </p:cNvSpPr>
          <p:nvPr>
            <p:ph sz="half" idx="2"/>
          </p:nvPr>
        </p:nvSpPr>
        <p:spPr>
          <a:xfrm>
            <a:off x="6172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DAFE9052-47F7-003B-FD52-9A896EB23884}"/>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11" name="Footer Placeholder 8">
            <a:extLst>
              <a:ext uri="{FF2B5EF4-FFF2-40B4-BE49-F238E27FC236}">
                <a16:creationId xmlns:a16="http://schemas.microsoft.com/office/drawing/2014/main" id="{1AEDE0CE-0735-6E75-1DEB-BDEEAD5B584E}"/>
              </a:ext>
            </a:extLst>
          </p:cNvPr>
          <p:cNvSpPr>
            <a:spLocks noGrp="1"/>
          </p:cNvSpPr>
          <p:nvPr>
            <p:ph type="ftr" sz="quarter" idx="11"/>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77639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1844CF-8EEF-08F9-BC27-89613EA3EB3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8">
            <a:extLst>
              <a:ext uri="{FF2B5EF4-FFF2-40B4-BE49-F238E27FC236}">
                <a16:creationId xmlns:a16="http://schemas.microsoft.com/office/drawing/2014/main" id="{D9F92E1D-C775-38FA-26EF-713C607310D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148563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EFB6B984-FFEE-A88E-5810-FECE31BEB4D3}"/>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4008368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935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59694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A3A3A"/>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5253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XIS Case Stu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 name="Text Placeholder 20"/>
          <p:cNvSpPr>
            <a:spLocks noGrp="1"/>
          </p:cNvSpPr>
          <p:nvPr>
            <p:ph type="body" sz="quarter" idx="21" hasCustomPrompt="1"/>
          </p:nvPr>
        </p:nvSpPr>
        <p:spPr>
          <a:xfrm>
            <a:off x="1095285" y="1106040"/>
            <a:ext cx="9996049" cy="284041"/>
          </a:xfrm>
          <a:prstGeom prst="rect">
            <a:avLst/>
          </a:prstGeom>
        </p:spPr>
        <p:txBody>
          <a:bodyPr anchor="ctr"/>
          <a:lstStyle>
            <a:lvl1pPr marL="0" indent="0" algn="ctr" defTabSz="630936">
              <a:spcBef>
                <a:spcPts val="600"/>
              </a:spcBef>
              <a:buNone/>
              <a:defRPr sz="1380" b="1"/>
            </a:lvl1pPr>
          </a:lstStyle>
          <a:p>
            <a:r>
              <a:t>XX-YEAR-OLD MAN/WOMAN</a:t>
            </a:r>
          </a:p>
        </p:txBody>
      </p:sp>
      <p:sp>
        <p:nvSpPr>
          <p:cNvPr id="24" name="Text Placeholder 20"/>
          <p:cNvSpPr>
            <a:spLocks noGrp="1"/>
          </p:cNvSpPr>
          <p:nvPr>
            <p:ph type="body" sz="quarter" idx="22" hasCustomPrompt="1"/>
          </p:nvPr>
        </p:nvSpPr>
        <p:spPr>
          <a:xfrm>
            <a:off x="1369329" y="1525141"/>
            <a:ext cx="4464203" cy="284038"/>
          </a:xfrm>
          <a:prstGeom prst="rect">
            <a:avLst/>
          </a:prstGeom>
        </p:spPr>
        <p:txBody>
          <a:bodyPr>
            <a:noAutofit/>
          </a:bodyPr>
          <a:lstStyle>
            <a:lvl1pPr marL="0" indent="0" defTabSz="694944">
              <a:spcBef>
                <a:spcPts val="700"/>
              </a:spcBef>
              <a:buNone/>
              <a:defRPr sz="1600" b="1">
                <a:solidFill>
                  <a:srgbClr val="367BBE"/>
                </a:solidFill>
              </a:defRPr>
            </a:lvl1pPr>
          </a:lstStyle>
          <a:p>
            <a:r>
              <a:t>Subheader:</a:t>
            </a:r>
          </a:p>
        </p:txBody>
      </p:sp>
      <p:sp>
        <p:nvSpPr>
          <p:cNvPr id="3" name="Title Placeholder 5">
            <a:extLst>
              <a:ext uri="{FF2B5EF4-FFF2-40B4-BE49-F238E27FC236}">
                <a16:creationId xmlns:a16="http://schemas.microsoft.com/office/drawing/2014/main" id="{CFC42A0F-EFCE-BD9A-0B22-B01DF954C85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4" name="Text Placeholder 8">
            <a:extLst>
              <a:ext uri="{FF2B5EF4-FFF2-40B4-BE49-F238E27FC236}">
                <a16:creationId xmlns:a16="http://schemas.microsoft.com/office/drawing/2014/main" id="{DA4E93F9-86C3-E449-DAB6-B80AFAF81FFE}"/>
              </a:ext>
            </a:extLst>
          </p:cNvPr>
          <p:cNvSpPr>
            <a:spLocks noGrp="1"/>
          </p:cNvSpPr>
          <p:nvPr>
            <p:ph idx="1" hasCustomPrompt="1"/>
          </p:nvPr>
        </p:nvSpPr>
        <p:spPr>
          <a:xfrm>
            <a:off x="1379424" y="1955799"/>
            <a:ext cx="4475112" cy="3988408"/>
          </a:xfrm>
          <a:prstGeom prst="rect">
            <a:avLst/>
          </a:prstGeom>
        </p:spPr>
        <p:txBody>
          <a:bodyPr vert="horz" lIns="91440" tIns="45720" rIns="91440" bIns="45720" rtlCol="0">
            <a:normAutofit/>
          </a:bodyPr>
          <a:lstStyle>
            <a:lvl1pPr>
              <a:buClr>
                <a:srgbClr val="DC983B"/>
              </a:buClr>
              <a:defRPr/>
            </a:lvl1pPr>
            <a:lvl2pPr>
              <a:buClr>
                <a:srgbClr val="DC983B"/>
              </a:buClr>
              <a:defRPr/>
            </a:lvl2pPr>
            <a:lvl3pPr>
              <a:buClr>
                <a:srgbClr val="DC983B"/>
              </a:buClr>
              <a:defRPr/>
            </a:lvl3pPr>
            <a:lvl4pPr>
              <a:buClr>
                <a:srgbClr val="DC983B"/>
              </a:buClr>
              <a:defRPr/>
            </a:lvl4pPr>
            <a:lvl5pPr>
              <a:buClr>
                <a:srgbClr val="DC983B"/>
              </a:buClr>
              <a:defRPr/>
            </a:lvl5p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5" name="Footer Placeholder 10">
            <a:extLst>
              <a:ext uri="{FF2B5EF4-FFF2-40B4-BE49-F238E27FC236}">
                <a16:creationId xmlns:a16="http://schemas.microsoft.com/office/drawing/2014/main" id="{6EEF26A4-42EF-A2B4-A670-578A3622CA62}"/>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328842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10437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602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39395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2462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539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99413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1"/>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1"/>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2"/>
          <a:stretch>
            <a:fillRect/>
          </a:stretch>
        </p:blipFill>
        <p:spPr>
          <a:xfrm>
            <a:off x="149033" y="6105335"/>
            <a:ext cx="908164" cy="701763"/>
          </a:xfrm>
          <a:prstGeom prst="rect">
            <a:avLst/>
          </a:prstGeom>
        </p:spPr>
      </p:pic>
    </p:spTree>
    <p:extLst>
      <p:ext uri="{BB962C8B-B14F-4D97-AF65-F5344CB8AC3E}">
        <p14:creationId xmlns:p14="http://schemas.microsoft.com/office/powerpoint/2010/main" val="720081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2"/>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2"/>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3"/>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99119495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1"/>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1"/>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2"/>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4531268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84187" y="5951353"/>
            <a:ext cx="1203527" cy="668626"/>
          </a:xfrm>
          <a:prstGeom prst="rect">
            <a:avLst/>
          </a:prstGeom>
        </p:spPr>
      </p:pic>
      <p:sp>
        <p:nvSpPr>
          <p:cNvPr id="4" name="Title Placeholder 1">
            <a:extLst>
              <a:ext uri="{FF2B5EF4-FFF2-40B4-BE49-F238E27FC236}">
                <a16:creationId xmlns:a16="http://schemas.microsoft.com/office/drawing/2014/main" id="{61B412E6-22A5-F6D1-6C4D-7266299E05CD}"/>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5D74FEAA-7A87-7BDE-48ED-0DC26605B1D6}"/>
              </a:ext>
            </a:extLst>
          </p:cNvPr>
          <p:cNvSpPr>
            <a:spLocks noGrp="1"/>
          </p:cNvSpPr>
          <p:nvPr>
            <p:ph type="body"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7AF65C9-EBA5-0F03-3B16-8308ED10CC28}"/>
              </a:ext>
            </a:extLst>
          </p:cNvPr>
          <p:cNvSpPr/>
          <p:nvPr/>
        </p:nvSpPr>
        <p:spPr>
          <a:xfrm rot="10800000">
            <a:off x="-2" y="6721250"/>
            <a:ext cx="12192001" cy="136750"/>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8">
            <a:extLst>
              <a:ext uri="{FF2B5EF4-FFF2-40B4-BE49-F238E27FC236}">
                <a16:creationId xmlns:a16="http://schemas.microsoft.com/office/drawing/2014/main" id="{9CACBC30-5FEB-08F0-A3AC-C0836706CEFF}"/>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16994379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1" r:id="rId11"/>
  </p:sldLayoutIdLst>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982127D5-5ACA-11A4-A923-D17FE1817C1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9" name="Text Placeholder 8">
            <a:extLst>
              <a:ext uri="{FF2B5EF4-FFF2-40B4-BE49-F238E27FC236}">
                <a16:creationId xmlns:a16="http://schemas.microsoft.com/office/drawing/2014/main" id="{9434210E-10F1-4259-0A3A-B65370F98313}"/>
              </a:ext>
            </a:extLst>
          </p:cNvPr>
          <p:cNvSpPr>
            <a:spLocks noGrp="1"/>
          </p:cNvSpPr>
          <p:nvPr>
            <p:ph type="body" idx="1"/>
          </p:nvPr>
        </p:nvSpPr>
        <p:spPr>
          <a:xfrm>
            <a:off x="1379424" y="1955799"/>
            <a:ext cx="4475112" cy="3988408"/>
          </a:xfrm>
          <a:prstGeom prst="rect">
            <a:avLst/>
          </a:prstGeom>
        </p:spPr>
        <p:txBody>
          <a:bodyPr vert="horz" lIns="91440" tIns="45720" rIns="91440" bIns="45720" rtlCol="0">
            <a:normAutofit/>
          </a:body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11" name="Footer Placeholder 10">
            <a:extLst>
              <a:ext uri="{FF2B5EF4-FFF2-40B4-BE49-F238E27FC236}">
                <a16:creationId xmlns:a16="http://schemas.microsoft.com/office/drawing/2014/main" id="{9D118D59-0804-701D-DF1C-AF49ACA90B46}"/>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46269036"/>
      </p:ext>
    </p:extLst>
  </p:cSld>
  <p:clrMap bg1="lt1" tx1="dk1" bg2="lt2" tx2="dk2" accent1="accent1" accent2="accent2" accent3="accent3" accent4="accent4" accent5="accent5" accent6="accent6" hlink="hlink" folHlink="folHlink"/>
  <p:sldLayoutIdLst>
    <p:sldLayoutId id="2147483700" r:id="rId1"/>
  </p:sldLayoutIdLst>
  <p:transition spd="med"/>
  <p:hf sldNum="0" hdr="0" dt="0"/>
  <p:txStyles>
    <p:titleStyle>
      <a:lvl1pPr marL="0" marR="0" indent="0" algn="l" defTabSz="914400" rtl="0" eaLnBrk="1" latinLnBrk="0" hangingPunct="1">
        <a:lnSpc>
          <a:spcPct val="90000"/>
        </a:lnSpc>
        <a:spcBef>
          <a:spcPts val="0"/>
        </a:spcBef>
        <a:spcAft>
          <a:spcPts val="0"/>
        </a:spcAft>
        <a:buClrTx/>
        <a:buSzTx/>
        <a:buFontTx/>
        <a:buNone/>
        <a:tabLst/>
        <a:defRPr sz="3200" b="1" i="0" u="none" strike="noStrike" cap="none" spc="0" baseline="0">
          <a:solidFill>
            <a:schemeClr val="bg1"/>
          </a:solidFill>
          <a:uFillTx/>
          <a:latin typeface="Arial" panose="020B0604020202020204" pitchFamily="34" charset="0"/>
          <a:ea typeface="Arial" panose="020B0604020202020204" pitchFamily="34" charset="0"/>
          <a:cs typeface="Arial" panose="020B0604020202020204" pitchFamily="34" charset="0"/>
          <a:sym typeface="Aptos Display"/>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95275" marR="0" indent="-29527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600" b="0" i="0" u="none" strike="noStrike" cap="none" spc="0" normalizeH="0" baseline="0" dirty="0" smtClean="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2.xml"/><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a:t>Advancing ADT in HSPC: Interprofessional Intensification Strategies Reshaping Care</a:t>
            </a:r>
          </a:p>
        </p:txBody>
      </p:sp>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29C21-9E5B-2518-7D07-3A132F6406E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1299FB9-0EAF-5DAF-B7C1-AF5A37215166}"/>
              </a:ext>
            </a:extLst>
          </p:cNvPr>
          <p:cNvSpPr>
            <a:spLocks noGrp="1"/>
          </p:cNvSpPr>
          <p:nvPr>
            <p:ph type="title"/>
          </p:nvPr>
        </p:nvSpPr>
        <p:spPr>
          <a:xfrm>
            <a:off x="766118" y="258643"/>
            <a:ext cx="10367319" cy="1143000"/>
          </a:xfrm>
        </p:spPr>
        <p:txBody>
          <a:bodyPr>
            <a:normAutofit/>
          </a:bodyPr>
          <a:lstStyle/>
          <a:p>
            <a:r>
              <a:rPr lang="en-US"/>
              <a:t>Conventional Imaging vs PSMA-PET Imaging</a:t>
            </a:r>
          </a:p>
        </p:txBody>
      </p:sp>
      <p:pic>
        <p:nvPicPr>
          <p:cNvPr id="4" name="Picture 3">
            <a:extLst>
              <a:ext uri="{FF2B5EF4-FFF2-40B4-BE49-F238E27FC236}">
                <a16:creationId xmlns:a16="http://schemas.microsoft.com/office/drawing/2014/main" id="{F702F081-63C0-703C-4990-F29749BFFDE7}"/>
              </a:ext>
            </a:extLst>
          </p:cNvPr>
          <p:cNvPicPr>
            <a:picLocks noChangeAspect="1"/>
          </p:cNvPicPr>
          <p:nvPr/>
        </p:nvPicPr>
        <p:blipFill>
          <a:blip r:embed="rId3"/>
          <a:stretch>
            <a:fillRect/>
          </a:stretch>
        </p:blipFill>
        <p:spPr>
          <a:xfrm>
            <a:off x="766118" y="1401643"/>
            <a:ext cx="6320702" cy="4340545"/>
          </a:xfrm>
          <a:prstGeom prst="rect">
            <a:avLst/>
          </a:prstGeom>
        </p:spPr>
      </p:pic>
      <p:sp>
        <p:nvSpPr>
          <p:cNvPr id="2" name="TextBox 1">
            <a:extLst>
              <a:ext uri="{FF2B5EF4-FFF2-40B4-BE49-F238E27FC236}">
                <a16:creationId xmlns:a16="http://schemas.microsoft.com/office/drawing/2014/main" id="{DA90BA8C-AEBC-26BB-57E4-A0869FA9368E}"/>
              </a:ext>
            </a:extLst>
          </p:cNvPr>
          <p:cNvSpPr txBox="1"/>
          <p:nvPr/>
        </p:nvSpPr>
        <p:spPr>
          <a:xfrm>
            <a:off x="8053330" y="1401643"/>
            <a:ext cx="3080107" cy="4093428"/>
          </a:xfrm>
          <a:prstGeom prst="rect">
            <a:avLst/>
          </a:prstGeom>
          <a:noFill/>
        </p:spPr>
        <p:txBody>
          <a:bodyPr wrap="square" rtlCol="0">
            <a:spAutoFit/>
          </a:bodyPr>
          <a:lstStyle/>
          <a:p>
            <a:pPr marL="342900" indent="-342900">
              <a:buClr>
                <a:schemeClr val="accent3"/>
              </a:buClr>
              <a:buFont typeface="Arial" panose="020B0604020202020204" pitchFamily="34" charset="0"/>
              <a:buChar char="•"/>
            </a:pPr>
            <a:r>
              <a:rPr lang="en-US" sz="2000">
                <a:latin typeface="Arial" panose="020B0604020202020204" pitchFamily="34" charset="0"/>
                <a:cs typeface="Arial" panose="020B0604020202020204" pitchFamily="34" charset="0"/>
              </a:rPr>
              <a:t>Compared with conventional imaging, addition of PSMA-PET leads to downstaging to M0 in every third patient and LVD to HVD upstaging in every fifth patient</a:t>
            </a:r>
          </a:p>
          <a:p>
            <a:pPr marL="342900" indent="-342900">
              <a:buClr>
                <a:schemeClr val="accent3"/>
              </a:buClr>
              <a:buFont typeface="Arial" panose="020B0604020202020204" pitchFamily="34" charset="0"/>
              <a:buChar char="•"/>
            </a:pPr>
            <a:r>
              <a:rPr lang="en-US" sz="2000">
                <a:latin typeface="Arial" panose="020B0604020202020204" pitchFamily="34" charset="0"/>
                <a:cs typeface="Arial" panose="020B0604020202020204" pitchFamily="34" charset="0"/>
              </a:rPr>
              <a:t>Future HVD and LVD definitions based on PSMA-PET/CT should be adjusted based on patient outcome</a:t>
            </a:r>
          </a:p>
        </p:txBody>
      </p:sp>
      <p:sp>
        <p:nvSpPr>
          <p:cNvPr id="5" name="Footer Placeholder 4">
            <a:extLst>
              <a:ext uri="{FF2B5EF4-FFF2-40B4-BE49-F238E27FC236}">
                <a16:creationId xmlns:a16="http://schemas.microsoft.com/office/drawing/2014/main" id="{E7EFCD34-930D-5F0F-F7D2-A00A05A83923}"/>
              </a:ext>
            </a:extLst>
          </p:cNvPr>
          <p:cNvSpPr>
            <a:spLocks noGrp="1"/>
          </p:cNvSpPr>
          <p:nvPr>
            <p:ph type="ftr" sz="quarter" idx="3"/>
          </p:nvPr>
        </p:nvSpPr>
        <p:spPr/>
        <p:txBody>
          <a:bodyPr/>
          <a:lstStyle/>
          <a:p>
            <a:r>
              <a:rPr lang="en-US"/>
              <a:t>Unterrainer LM, et al. </a:t>
            </a:r>
            <a:r>
              <a:rPr lang="en-US" i="1"/>
              <a:t>J Nucl Med</a:t>
            </a:r>
            <a:r>
              <a:rPr lang="en-US"/>
              <a:t>. 2025;66(1):54-60.</a:t>
            </a:r>
          </a:p>
        </p:txBody>
      </p:sp>
    </p:spTree>
    <p:extLst>
      <p:ext uri="{BB962C8B-B14F-4D97-AF65-F5344CB8AC3E}">
        <p14:creationId xmlns:p14="http://schemas.microsoft.com/office/powerpoint/2010/main" val="1341890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p:txBody>
          <a:bodyPr>
            <a:noAutofit/>
          </a:bodyPr>
          <a:lstStyle/>
          <a:p>
            <a:r>
              <a:rPr lang="en-US" sz="4000"/>
              <a:t>Latest Clinical Evidence of Treatment Intensification in HSPC </a:t>
            </a:r>
          </a:p>
        </p:txBody>
      </p:sp>
      <p:sp>
        <p:nvSpPr>
          <p:cNvPr id="2" name="Subtitle 1">
            <a:extLst>
              <a:ext uri="{FF2B5EF4-FFF2-40B4-BE49-F238E27FC236}">
                <a16:creationId xmlns:a16="http://schemas.microsoft.com/office/drawing/2014/main" id="{0F8FFC7A-5D45-69E3-CAA5-6C7F48AA9E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6339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1D5C70-3A2B-FEE7-1830-B517EEF8990A}"/>
              </a:ext>
            </a:extLst>
          </p:cNvPr>
          <p:cNvSpPr/>
          <p:nvPr/>
        </p:nvSpPr>
        <p:spPr>
          <a:xfrm>
            <a:off x="3479214" y="2681207"/>
            <a:ext cx="2282400" cy="300113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013788-6A55-7D39-1CE4-F7DBC3409496}"/>
              </a:ext>
            </a:extLst>
          </p:cNvPr>
          <p:cNvSpPr/>
          <p:nvPr/>
        </p:nvSpPr>
        <p:spPr>
          <a:xfrm>
            <a:off x="6306617" y="2681207"/>
            <a:ext cx="2051051" cy="300113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86DB118-59F7-E851-7983-F73007152D7D}"/>
              </a:ext>
            </a:extLst>
          </p:cNvPr>
          <p:cNvSpPr/>
          <p:nvPr/>
        </p:nvSpPr>
        <p:spPr>
          <a:xfrm>
            <a:off x="8913183" y="2681207"/>
            <a:ext cx="2371601" cy="300113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4D32BB-2877-48F2-06D1-83B14C587595}"/>
              </a:ext>
            </a:extLst>
          </p:cNvPr>
          <p:cNvSpPr/>
          <p:nvPr/>
        </p:nvSpPr>
        <p:spPr>
          <a:xfrm>
            <a:off x="883162" y="2681207"/>
            <a:ext cx="2051050" cy="300113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29">
            <a:extLst>
              <a:ext uri="{FF2B5EF4-FFF2-40B4-BE49-F238E27FC236}">
                <a16:creationId xmlns:a16="http://schemas.microsoft.com/office/drawing/2014/main" id="{88B1D7F8-6FAC-65FA-8D91-C5E26715C741}"/>
              </a:ext>
            </a:extLst>
          </p:cNvPr>
          <p:cNvSpPr>
            <a:spLocks noGrp="1"/>
          </p:cNvSpPr>
          <p:nvPr>
            <p:ph type="title"/>
          </p:nvPr>
        </p:nvSpPr>
        <p:spPr/>
        <p:txBody>
          <a:bodyPr>
            <a:normAutofit/>
          </a:bodyPr>
          <a:lstStyle/>
          <a:p>
            <a:r>
              <a:rPr lang="en-US"/>
              <a:t>ADT and Combinations</a:t>
            </a:r>
          </a:p>
        </p:txBody>
      </p:sp>
      <p:sp>
        <p:nvSpPr>
          <p:cNvPr id="10" name="Text Placeholder 9">
            <a:extLst>
              <a:ext uri="{FF2B5EF4-FFF2-40B4-BE49-F238E27FC236}">
                <a16:creationId xmlns:a16="http://schemas.microsoft.com/office/drawing/2014/main" id="{E0FA027E-FE65-08BA-72CF-7B99AA873F71}"/>
              </a:ext>
            </a:extLst>
          </p:cNvPr>
          <p:cNvSpPr>
            <a:spLocks noGrp="1"/>
          </p:cNvSpPr>
          <p:nvPr>
            <p:ph type="body" sz="quarter" idx="4294967295"/>
          </p:nvPr>
        </p:nvSpPr>
        <p:spPr>
          <a:xfrm>
            <a:off x="8950300" y="2950429"/>
            <a:ext cx="2289175" cy="2171933"/>
          </a:xfrm>
        </p:spPr>
        <p:txBody>
          <a:bodyPr>
            <a:normAutofit lnSpcReduction="10000"/>
          </a:bodyPr>
          <a:lstStyle/>
          <a:p>
            <a:r>
              <a:rPr lang="en-US" sz="1400"/>
              <a:t>AR degraders</a:t>
            </a:r>
          </a:p>
          <a:p>
            <a:r>
              <a:rPr lang="en-US" sz="1400"/>
              <a:t>AR N-terminal inhibitors </a:t>
            </a:r>
          </a:p>
          <a:p>
            <a:r>
              <a:rPr lang="en-US" sz="1400"/>
              <a:t>Novel CYP17 inhibitors</a:t>
            </a:r>
          </a:p>
          <a:p>
            <a:r>
              <a:rPr lang="en-US" sz="1400"/>
              <a:t>EZH2 inhibitors</a:t>
            </a:r>
          </a:p>
          <a:p>
            <a:r>
              <a:rPr lang="en-US" sz="1400"/>
              <a:t>PARP inhibitors</a:t>
            </a:r>
          </a:p>
          <a:p>
            <a:r>
              <a:rPr lang="en-US" sz="1400"/>
              <a:t>PI3K/AKT inhibitors</a:t>
            </a:r>
          </a:p>
          <a:p>
            <a:r>
              <a:rPr lang="en-US" sz="1400"/>
              <a:t>Radioligand therapy</a:t>
            </a:r>
          </a:p>
        </p:txBody>
      </p:sp>
      <p:sp>
        <p:nvSpPr>
          <p:cNvPr id="9" name="Text Placeholder 8">
            <a:extLst>
              <a:ext uri="{FF2B5EF4-FFF2-40B4-BE49-F238E27FC236}">
                <a16:creationId xmlns:a16="http://schemas.microsoft.com/office/drawing/2014/main" id="{FAD28CAD-95EA-9275-1CA3-66AC73387030}"/>
              </a:ext>
            </a:extLst>
          </p:cNvPr>
          <p:cNvSpPr>
            <a:spLocks noGrp="1"/>
          </p:cNvSpPr>
          <p:nvPr>
            <p:ph type="body" sz="quarter" idx="4294967295"/>
          </p:nvPr>
        </p:nvSpPr>
        <p:spPr>
          <a:xfrm>
            <a:off x="6347592" y="2950429"/>
            <a:ext cx="1979612" cy="1787525"/>
          </a:xfrm>
        </p:spPr>
        <p:txBody>
          <a:bodyPr>
            <a:noAutofit/>
          </a:bodyPr>
          <a:lstStyle/>
          <a:p>
            <a:r>
              <a:rPr lang="en-US" sz="1400"/>
              <a:t>AR antagonists</a:t>
            </a:r>
          </a:p>
          <a:p>
            <a:pPr lvl="1"/>
            <a:r>
              <a:rPr lang="en-US" sz="1400"/>
              <a:t>Enzalutamide </a:t>
            </a:r>
          </a:p>
          <a:p>
            <a:pPr lvl="1"/>
            <a:r>
              <a:rPr lang="en-US" sz="1400"/>
              <a:t>Apalutamide</a:t>
            </a:r>
          </a:p>
          <a:p>
            <a:pPr lvl="1"/>
            <a:r>
              <a:rPr lang="en-US" sz="1400"/>
              <a:t>Darolutamide</a:t>
            </a:r>
          </a:p>
          <a:p>
            <a:pPr marL="342900" lvl="1" indent="0">
              <a:buNone/>
            </a:pPr>
            <a:r>
              <a:rPr lang="en-US" sz="1400"/>
              <a:t> </a:t>
            </a:r>
          </a:p>
          <a:p>
            <a:r>
              <a:rPr lang="en-US" sz="1400"/>
              <a:t>CYP17 inhibitor </a:t>
            </a:r>
          </a:p>
          <a:p>
            <a:pPr lvl="1"/>
            <a:r>
              <a:rPr lang="en-US" sz="1400"/>
              <a:t>Abiraterone </a:t>
            </a:r>
          </a:p>
        </p:txBody>
      </p:sp>
      <p:sp>
        <p:nvSpPr>
          <p:cNvPr id="6" name="Text Placeholder 5">
            <a:extLst>
              <a:ext uri="{FF2B5EF4-FFF2-40B4-BE49-F238E27FC236}">
                <a16:creationId xmlns:a16="http://schemas.microsoft.com/office/drawing/2014/main" id="{25D6E895-AE39-18CE-6A06-AF6624F4B4E9}"/>
              </a:ext>
            </a:extLst>
          </p:cNvPr>
          <p:cNvSpPr>
            <a:spLocks noGrp="1"/>
          </p:cNvSpPr>
          <p:nvPr>
            <p:ph type="body" sz="quarter" idx="4294967295"/>
          </p:nvPr>
        </p:nvSpPr>
        <p:spPr>
          <a:xfrm>
            <a:off x="884748" y="2950429"/>
            <a:ext cx="2049463" cy="1787525"/>
          </a:xfrm>
        </p:spPr>
        <p:txBody>
          <a:bodyPr>
            <a:normAutofit/>
          </a:bodyPr>
          <a:lstStyle/>
          <a:p>
            <a:r>
              <a:rPr lang="en-US" sz="1400"/>
              <a:t>LHRH agonists</a:t>
            </a:r>
          </a:p>
          <a:p>
            <a:r>
              <a:rPr lang="en-US" sz="1400"/>
              <a:t>LHRH antagonists</a:t>
            </a:r>
          </a:p>
          <a:p>
            <a:endParaRPr lang="en-US" sz="1400"/>
          </a:p>
          <a:p>
            <a:endParaRPr lang="en-US" sz="1400"/>
          </a:p>
          <a:p>
            <a:r>
              <a:rPr lang="en-US" sz="1400"/>
              <a:t>Orchiectomy</a:t>
            </a:r>
          </a:p>
        </p:txBody>
      </p:sp>
      <p:sp>
        <p:nvSpPr>
          <p:cNvPr id="8" name="Text Placeholder 7">
            <a:extLst>
              <a:ext uri="{FF2B5EF4-FFF2-40B4-BE49-F238E27FC236}">
                <a16:creationId xmlns:a16="http://schemas.microsoft.com/office/drawing/2014/main" id="{6C346F49-7677-7BA0-E607-41F64833CA07}"/>
              </a:ext>
            </a:extLst>
          </p:cNvPr>
          <p:cNvSpPr>
            <a:spLocks noGrp="1"/>
          </p:cNvSpPr>
          <p:nvPr>
            <p:ph type="body" sz="quarter" idx="4294967295"/>
          </p:nvPr>
        </p:nvSpPr>
        <p:spPr>
          <a:xfrm>
            <a:off x="3480376" y="2950428"/>
            <a:ext cx="2281238" cy="2731915"/>
          </a:xfrm>
        </p:spPr>
        <p:txBody>
          <a:bodyPr>
            <a:noAutofit/>
          </a:bodyPr>
          <a:lstStyle/>
          <a:p>
            <a:r>
              <a:rPr lang="en-US" sz="1400"/>
              <a:t>First generation AR antagonists</a:t>
            </a:r>
          </a:p>
          <a:p>
            <a:pPr lvl="1"/>
            <a:r>
              <a:rPr lang="en-US" sz="1400"/>
              <a:t>Flutamide</a:t>
            </a:r>
          </a:p>
          <a:p>
            <a:pPr lvl="1"/>
            <a:r>
              <a:rPr lang="en-US" sz="1400"/>
              <a:t>Bicalutamide</a:t>
            </a:r>
          </a:p>
          <a:p>
            <a:pPr lvl="1"/>
            <a:r>
              <a:rPr lang="en-US" sz="1400"/>
              <a:t>Nilutamide </a:t>
            </a:r>
          </a:p>
          <a:p>
            <a:r>
              <a:rPr lang="en-US" sz="1400"/>
              <a:t>Nonspecific CYP17 inhibitor</a:t>
            </a:r>
          </a:p>
          <a:p>
            <a:pPr lvl="1"/>
            <a:r>
              <a:rPr lang="en-US" sz="1400"/>
              <a:t>Ketoconazole</a:t>
            </a:r>
          </a:p>
          <a:p>
            <a:r>
              <a:rPr lang="en-US" sz="1400"/>
              <a:t>Steroids </a:t>
            </a:r>
          </a:p>
          <a:p>
            <a:pPr lvl="1"/>
            <a:r>
              <a:rPr lang="en-US" sz="1400"/>
              <a:t>Hydrocortisone </a:t>
            </a:r>
          </a:p>
        </p:txBody>
      </p:sp>
      <p:sp>
        <p:nvSpPr>
          <p:cNvPr id="18" name="Rectangle 17">
            <a:extLst>
              <a:ext uri="{FF2B5EF4-FFF2-40B4-BE49-F238E27FC236}">
                <a16:creationId xmlns:a16="http://schemas.microsoft.com/office/drawing/2014/main" id="{C8FEEFF6-0D6B-BF94-4C44-28E4E36C3809}"/>
              </a:ext>
            </a:extLst>
          </p:cNvPr>
          <p:cNvSpPr/>
          <p:nvPr/>
        </p:nvSpPr>
        <p:spPr>
          <a:xfrm>
            <a:off x="8918799" y="1648691"/>
            <a:ext cx="2365985" cy="1194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
            <a:extLst>
              <a:ext uri="{FF2B5EF4-FFF2-40B4-BE49-F238E27FC236}">
                <a16:creationId xmlns:a16="http://schemas.microsoft.com/office/drawing/2014/main" id="{E36AD3A8-5C09-2C5A-28DE-E7AA0976634A}"/>
              </a:ext>
            </a:extLst>
          </p:cNvPr>
          <p:cNvSpPr txBox="1">
            <a:spLocks/>
          </p:cNvSpPr>
          <p:nvPr/>
        </p:nvSpPr>
        <p:spPr>
          <a:xfrm>
            <a:off x="1292910" y="6293569"/>
            <a:ext cx="8765490" cy="4001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DF8573D6-BB95-8553-4DC1-DD22725295FF}"/>
              </a:ext>
            </a:extLst>
          </p:cNvPr>
          <p:cNvSpPr>
            <a:spLocks noGrp="1"/>
          </p:cNvSpPr>
          <p:nvPr>
            <p:ph type="body" sz="quarter" idx="4294967295"/>
          </p:nvPr>
        </p:nvSpPr>
        <p:spPr>
          <a:xfrm>
            <a:off x="8904993" y="1944822"/>
            <a:ext cx="2379791" cy="898525"/>
          </a:xfrm>
          <a:solidFill>
            <a:schemeClr val="accent1"/>
          </a:solidFill>
        </p:spPr>
        <p:style>
          <a:lnRef idx="1">
            <a:schemeClr val="accent1"/>
          </a:lnRef>
          <a:fillRef idx="3">
            <a:schemeClr val="accent1"/>
          </a:fillRef>
          <a:effectRef idx="2">
            <a:schemeClr val="accent1"/>
          </a:effectRef>
          <a:fontRef idx="minor">
            <a:schemeClr val="lt1"/>
          </a:fontRef>
        </p:style>
        <p:txBody>
          <a:bodyPr anchor="ctr">
            <a:normAutofit/>
          </a:bodyPr>
          <a:lstStyle/>
          <a:p>
            <a:pPr marL="0" indent="0" algn="ctr">
              <a:buNone/>
            </a:pPr>
            <a:r>
              <a:rPr lang="en-US" sz="1400" b="1">
                <a:latin typeface="Arial" panose="020B0604020202020204" pitchFamily="34" charset="0"/>
                <a:cs typeface="Arial" panose="020B0604020202020204" pitchFamily="34" charset="0"/>
              </a:rPr>
              <a:t>Emerging Strategies</a:t>
            </a:r>
          </a:p>
        </p:txBody>
      </p:sp>
      <p:sp>
        <p:nvSpPr>
          <p:cNvPr id="17" name="Rectangle 16">
            <a:extLst>
              <a:ext uri="{FF2B5EF4-FFF2-40B4-BE49-F238E27FC236}">
                <a16:creationId xmlns:a16="http://schemas.microsoft.com/office/drawing/2014/main" id="{BAAA703A-8545-BF7B-A700-D808CB33F690}"/>
              </a:ext>
            </a:extLst>
          </p:cNvPr>
          <p:cNvSpPr/>
          <p:nvPr/>
        </p:nvSpPr>
        <p:spPr>
          <a:xfrm>
            <a:off x="6300290" y="1648691"/>
            <a:ext cx="2058539" cy="1194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6163C1-563A-BF53-0D28-764DF387971D}"/>
              </a:ext>
            </a:extLst>
          </p:cNvPr>
          <p:cNvSpPr/>
          <p:nvPr/>
        </p:nvSpPr>
        <p:spPr>
          <a:xfrm>
            <a:off x="3487817" y="1648691"/>
            <a:ext cx="2271475" cy="1194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9120072-D424-73BD-AE8F-30BF0ACC8FF8}"/>
              </a:ext>
            </a:extLst>
          </p:cNvPr>
          <p:cNvSpPr>
            <a:spLocks noGrp="1"/>
          </p:cNvSpPr>
          <p:nvPr>
            <p:ph type="body" sz="quarter" idx="4294967295"/>
          </p:nvPr>
        </p:nvSpPr>
        <p:spPr>
          <a:xfrm>
            <a:off x="6307779" y="1944822"/>
            <a:ext cx="2051050" cy="898525"/>
          </a:xfrm>
          <a:solidFill>
            <a:schemeClr val="accent1"/>
          </a:solidFill>
        </p:spPr>
        <p:style>
          <a:lnRef idx="1">
            <a:schemeClr val="accent1"/>
          </a:lnRef>
          <a:fillRef idx="3">
            <a:schemeClr val="accent1"/>
          </a:fillRef>
          <a:effectRef idx="2">
            <a:schemeClr val="accent1"/>
          </a:effectRef>
          <a:fontRef idx="minor">
            <a:schemeClr val="lt1"/>
          </a:fontRef>
        </p:style>
        <p:txBody>
          <a:bodyPr anchor="ctr">
            <a:normAutofit/>
          </a:bodyPr>
          <a:lstStyle/>
          <a:p>
            <a:pPr marL="0" indent="0" algn="ctr">
              <a:buNone/>
            </a:pPr>
            <a:r>
              <a:rPr lang="en-US" sz="1400" b="1">
                <a:latin typeface="Arial" panose="020B0604020202020204" pitchFamily="34" charset="0"/>
                <a:cs typeface="Arial" panose="020B0604020202020204" pitchFamily="34" charset="0"/>
              </a:rPr>
              <a:t>Androgen Receptor Pathway Inhibitors (ARPIs) </a:t>
            </a:r>
          </a:p>
        </p:txBody>
      </p:sp>
      <p:sp>
        <p:nvSpPr>
          <p:cNvPr id="3" name="Text Placeholder 2">
            <a:extLst>
              <a:ext uri="{FF2B5EF4-FFF2-40B4-BE49-F238E27FC236}">
                <a16:creationId xmlns:a16="http://schemas.microsoft.com/office/drawing/2014/main" id="{6E69A87D-462F-A1DB-9E8B-8FFB8A84622C}"/>
              </a:ext>
            </a:extLst>
          </p:cNvPr>
          <p:cNvSpPr>
            <a:spLocks noGrp="1"/>
          </p:cNvSpPr>
          <p:nvPr>
            <p:ph type="body" sz="quarter" idx="4294967295"/>
          </p:nvPr>
        </p:nvSpPr>
        <p:spPr>
          <a:xfrm>
            <a:off x="3480376" y="1944822"/>
            <a:ext cx="2281238" cy="898525"/>
          </a:xfrm>
          <a:solidFill>
            <a:schemeClr val="accent1"/>
          </a:solidFill>
        </p:spPr>
        <p:style>
          <a:lnRef idx="1">
            <a:schemeClr val="accent1"/>
          </a:lnRef>
          <a:fillRef idx="3">
            <a:schemeClr val="accent1"/>
          </a:fillRef>
          <a:effectRef idx="2">
            <a:schemeClr val="accent1"/>
          </a:effectRef>
          <a:fontRef idx="minor">
            <a:schemeClr val="lt1"/>
          </a:fontRef>
        </p:style>
        <p:txBody>
          <a:bodyPr anchor="ctr">
            <a:noAutofit/>
          </a:bodyPr>
          <a:lstStyle/>
          <a:p>
            <a:pPr marL="0" indent="0" algn="ctr">
              <a:buNone/>
            </a:pPr>
            <a:r>
              <a:rPr lang="en-US" sz="1400" b="1">
                <a:latin typeface="Arial" panose="020B0604020202020204" pitchFamily="34" charset="0"/>
                <a:cs typeface="Arial" panose="020B0604020202020204" pitchFamily="34" charset="0"/>
              </a:rPr>
              <a:t>“Old School” Adjuncts to Testicular Androgen Suppression </a:t>
            </a:r>
          </a:p>
        </p:txBody>
      </p:sp>
      <p:sp>
        <p:nvSpPr>
          <p:cNvPr id="32" name="Oval 31">
            <a:extLst>
              <a:ext uri="{FF2B5EF4-FFF2-40B4-BE49-F238E27FC236}">
                <a16:creationId xmlns:a16="http://schemas.microsoft.com/office/drawing/2014/main" id="{BA29B031-8028-4A2F-375C-9D0B2E79A516}"/>
              </a:ext>
            </a:extLst>
          </p:cNvPr>
          <p:cNvSpPr/>
          <p:nvPr/>
        </p:nvSpPr>
        <p:spPr>
          <a:xfrm>
            <a:off x="4318254" y="1317997"/>
            <a:ext cx="605481" cy="60548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33" name="Oval 32">
            <a:extLst>
              <a:ext uri="{FF2B5EF4-FFF2-40B4-BE49-F238E27FC236}">
                <a16:creationId xmlns:a16="http://schemas.microsoft.com/office/drawing/2014/main" id="{74D8877F-4AB6-E176-BDE5-2EFD0D5CF2BF}"/>
              </a:ext>
            </a:extLst>
          </p:cNvPr>
          <p:cNvSpPr/>
          <p:nvPr/>
        </p:nvSpPr>
        <p:spPr>
          <a:xfrm>
            <a:off x="7030588" y="1317997"/>
            <a:ext cx="605481" cy="60548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34" name="Oval 33">
            <a:extLst>
              <a:ext uri="{FF2B5EF4-FFF2-40B4-BE49-F238E27FC236}">
                <a16:creationId xmlns:a16="http://schemas.microsoft.com/office/drawing/2014/main" id="{F8178209-7025-8FDC-A08E-5090395CB961}"/>
              </a:ext>
            </a:extLst>
          </p:cNvPr>
          <p:cNvSpPr/>
          <p:nvPr/>
        </p:nvSpPr>
        <p:spPr>
          <a:xfrm>
            <a:off x="9797640" y="1317997"/>
            <a:ext cx="605481" cy="60548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7" name="Rectangle 6">
            <a:extLst>
              <a:ext uri="{FF2B5EF4-FFF2-40B4-BE49-F238E27FC236}">
                <a16:creationId xmlns:a16="http://schemas.microsoft.com/office/drawing/2014/main" id="{EE72F40A-AD1D-6A91-CFE2-074144F6DB05}"/>
              </a:ext>
            </a:extLst>
          </p:cNvPr>
          <p:cNvSpPr/>
          <p:nvPr/>
        </p:nvSpPr>
        <p:spPr>
          <a:xfrm>
            <a:off x="883162" y="1648691"/>
            <a:ext cx="2051049" cy="1194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8AF0781-F684-F8D5-88F5-B479F99BFDC0}"/>
              </a:ext>
            </a:extLst>
          </p:cNvPr>
          <p:cNvSpPr>
            <a:spLocks noGrp="1"/>
          </p:cNvSpPr>
          <p:nvPr>
            <p:ph type="body" sz="quarter" idx="4294967295"/>
          </p:nvPr>
        </p:nvSpPr>
        <p:spPr>
          <a:xfrm>
            <a:off x="884748" y="1944822"/>
            <a:ext cx="2049463" cy="898525"/>
          </a:xfrm>
          <a:solidFill>
            <a:schemeClr val="accent1"/>
          </a:solidFill>
        </p:spPr>
        <p:style>
          <a:lnRef idx="1">
            <a:schemeClr val="accent1"/>
          </a:lnRef>
          <a:fillRef idx="3">
            <a:schemeClr val="accent1"/>
          </a:fillRef>
          <a:effectRef idx="2">
            <a:schemeClr val="accent1"/>
          </a:effectRef>
          <a:fontRef idx="minor">
            <a:schemeClr val="lt1"/>
          </a:fontRef>
        </p:style>
        <p:txBody>
          <a:bodyPr anchor="ctr">
            <a:normAutofit/>
          </a:bodyPr>
          <a:lstStyle/>
          <a:p>
            <a:pPr marL="0" indent="0" algn="ctr">
              <a:buNone/>
            </a:pPr>
            <a:r>
              <a:rPr lang="en-US" sz="1400" b="1">
                <a:latin typeface="Arial" panose="020B0604020202020204" pitchFamily="34" charset="0"/>
                <a:cs typeface="Arial" panose="020B0604020202020204" pitchFamily="34" charset="0"/>
              </a:rPr>
              <a:t>Testicular Androgen Suppression </a:t>
            </a:r>
          </a:p>
        </p:txBody>
      </p:sp>
      <p:sp>
        <p:nvSpPr>
          <p:cNvPr id="31" name="Oval 30">
            <a:extLst>
              <a:ext uri="{FF2B5EF4-FFF2-40B4-BE49-F238E27FC236}">
                <a16:creationId xmlns:a16="http://schemas.microsoft.com/office/drawing/2014/main" id="{68E5D613-B263-ABEA-F33F-A309590D1F6B}"/>
              </a:ext>
            </a:extLst>
          </p:cNvPr>
          <p:cNvSpPr/>
          <p:nvPr/>
        </p:nvSpPr>
        <p:spPr>
          <a:xfrm>
            <a:off x="1572871" y="1317998"/>
            <a:ext cx="605481" cy="60548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222271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44CA87-4317-C837-BCD0-FB2F9AD19723}"/>
              </a:ext>
            </a:extLst>
          </p:cNvPr>
          <p:cNvSpPr>
            <a:spLocks noGrp="1"/>
          </p:cNvSpPr>
          <p:nvPr>
            <p:ph type="title"/>
          </p:nvPr>
        </p:nvSpPr>
        <p:spPr/>
        <p:txBody>
          <a:bodyPr/>
          <a:lstStyle/>
          <a:p>
            <a:r>
              <a:rPr lang="en-US" sz="3600"/>
              <a:t>Localized High-Risk Prostate Cancer</a:t>
            </a:r>
            <a:endParaRPr lang="en-US"/>
          </a:p>
        </p:txBody>
      </p:sp>
      <p:sp>
        <p:nvSpPr>
          <p:cNvPr id="9" name="Right Arrow 8">
            <a:extLst>
              <a:ext uri="{FF2B5EF4-FFF2-40B4-BE49-F238E27FC236}">
                <a16:creationId xmlns:a16="http://schemas.microsoft.com/office/drawing/2014/main" id="{C7F17DD4-53E1-998B-803E-F4E95C888D3A}"/>
              </a:ext>
            </a:extLst>
          </p:cNvPr>
          <p:cNvSpPr/>
          <p:nvPr/>
        </p:nvSpPr>
        <p:spPr>
          <a:xfrm>
            <a:off x="5524500" y="1835492"/>
            <a:ext cx="5435600" cy="704508"/>
          </a:xfrm>
          <a:prstGeom prst="rightArrow">
            <a:avLst/>
          </a:prstGeom>
          <a:gradFill flip="none" rotWithShape="1">
            <a:gsLst>
              <a:gs pos="0">
                <a:srgbClr val="C00000"/>
              </a:gs>
              <a:gs pos="0">
                <a:srgbClr val="D31813"/>
              </a:gs>
              <a:gs pos="100000">
                <a:srgbClr val="FFE8F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57ED4857-AF07-FE97-5F43-CF69A02970FA}"/>
              </a:ext>
            </a:extLst>
          </p:cNvPr>
          <p:cNvGraphicFramePr>
            <a:graphicFrameLocks noGrp="1"/>
          </p:cNvGraphicFramePr>
          <p:nvPr>
            <p:extLst>
              <p:ext uri="{D42A27DB-BD31-4B8C-83A1-F6EECF244321}">
                <p14:modId xmlns:p14="http://schemas.microsoft.com/office/powerpoint/2010/main" val="2013288168"/>
              </p:ext>
            </p:extLst>
          </p:nvPr>
        </p:nvGraphicFramePr>
        <p:xfrm>
          <a:off x="5588000" y="2685624"/>
          <a:ext cx="5372100" cy="2254675"/>
        </p:xfrm>
        <a:graphic>
          <a:graphicData uri="http://schemas.openxmlformats.org/drawingml/2006/table">
            <a:tbl>
              <a:tblPr firstRow="1" bandRow="1">
                <a:tableStyleId>{5C22544A-7EE6-4342-B048-85BDC9FD1C3A}</a:tableStyleId>
              </a:tblPr>
              <a:tblGrid>
                <a:gridCol w="2686050">
                  <a:extLst>
                    <a:ext uri="{9D8B030D-6E8A-4147-A177-3AD203B41FA5}">
                      <a16:colId xmlns:a16="http://schemas.microsoft.com/office/drawing/2014/main" val="341078390"/>
                    </a:ext>
                  </a:extLst>
                </a:gridCol>
                <a:gridCol w="2686050">
                  <a:extLst>
                    <a:ext uri="{9D8B030D-6E8A-4147-A177-3AD203B41FA5}">
                      <a16:colId xmlns:a16="http://schemas.microsoft.com/office/drawing/2014/main" val="253705190"/>
                    </a:ext>
                  </a:extLst>
                </a:gridCol>
              </a:tblGrid>
              <a:tr h="450935">
                <a:tc>
                  <a:txBody>
                    <a:bodyPr/>
                    <a:lstStyle/>
                    <a:p>
                      <a:r>
                        <a:rPr lang="en-US"/>
                        <a:t>High-Risk Feature</a:t>
                      </a:r>
                    </a:p>
                  </a:txBody>
                  <a:tcPr/>
                </a:tc>
                <a:tc>
                  <a:txBody>
                    <a:bodyPr/>
                    <a:lstStyle/>
                    <a:p>
                      <a:pPr algn="ctr"/>
                      <a:r>
                        <a:rPr lang="en-US"/>
                        <a:t>15-Year PCSM</a:t>
                      </a:r>
                    </a:p>
                  </a:txBody>
                  <a:tcPr/>
                </a:tc>
                <a:extLst>
                  <a:ext uri="{0D108BD9-81ED-4DB2-BD59-A6C34878D82A}">
                    <a16:rowId xmlns:a16="http://schemas.microsoft.com/office/drawing/2014/main" val="3613554134"/>
                  </a:ext>
                </a:extLst>
              </a:tr>
              <a:tr h="450935">
                <a:tc>
                  <a:txBody>
                    <a:bodyPr/>
                    <a:lstStyle/>
                    <a:p>
                      <a:r>
                        <a:rPr lang="en-US"/>
                        <a:t>PSA &gt; 20 ng/mL</a:t>
                      </a:r>
                    </a:p>
                  </a:txBody>
                  <a:tcPr/>
                </a:tc>
                <a:tc>
                  <a:txBody>
                    <a:bodyPr/>
                    <a:lstStyle/>
                    <a:p>
                      <a:pPr algn="ctr"/>
                      <a:r>
                        <a:rPr lang="en-US"/>
                        <a:t>22%</a:t>
                      </a:r>
                    </a:p>
                  </a:txBody>
                  <a:tcPr/>
                </a:tc>
                <a:extLst>
                  <a:ext uri="{0D108BD9-81ED-4DB2-BD59-A6C34878D82A}">
                    <a16:rowId xmlns:a16="http://schemas.microsoft.com/office/drawing/2014/main" val="1373296408"/>
                  </a:ext>
                </a:extLst>
              </a:tr>
              <a:tr h="450935">
                <a:tc>
                  <a:txBody>
                    <a:bodyPr/>
                    <a:lstStyle/>
                    <a:p>
                      <a:r>
                        <a:rPr lang="en-US"/>
                        <a:t>Gleason 8-10</a:t>
                      </a:r>
                    </a:p>
                  </a:txBody>
                  <a:tcPr/>
                </a:tc>
                <a:tc>
                  <a:txBody>
                    <a:bodyPr/>
                    <a:lstStyle/>
                    <a:p>
                      <a:pPr algn="ctr"/>
                      <a:r>
                        <a:rPr lang="en-US"/>
                        <a:t>34%</a:t>
                      </a:r>
                    </a:p>
                  </a:txBody>
                  <a:tcPr/>
                </a:tc>
                <a:extLst>
                  <a:ext uri="{0D108BD9-81ED-4DB2-BD59-A6C34878D82A}">
                    <a16:rowId xmlns:a16="http://schemas.microsoft.com/office/drawing/2014/main" val="2215332287"/>
                  </a:ext>
                </a:extLst>
              </a:tr>
              <a:tr h="450935">
                <a:tc>
                  <a:txBody>
                    <a:bodyPr/>
                    <a:lstStyle/>
                    <a:p>
                      <a:r>
                        <a:rPr lang="en-US"/>
                        <a:t>cT3</a:t>
                      </a:r>
                    </a:p>
                  </a:txBody>
                  <a:tcPr/>
                </a:tc>
                <a:tc>
                  <a:txBody>
                    <a:bodyPr/>
                    <a:lstStyle/>
                    <a:p>
                      <a:pPr algn="ctr"/>
                      <a:r>
                        <a:rPr lang="en-US"/>
                        <a:t>38%</a:t>
                      </a:r>
                    </a:p>
                  </a:txBody>
                  <a:tcPr/>
                </a:tc>
                <a:extLst>
                  <a:ext uri="{0D108BD9-81ED-4DB2-BD59-A6C34878D82A}">
                    <a16:rowId xmlns:a16="http://schemas.microsoft.com/office/drawing/2014/main" val="3602830123"/>
                  </a:ext>
                </a:extLst>
              </a:tr>
              <a:tr h="450935">
                <a:tc>
                  <a:txBody>
                    <a:bodyPr/>
                    <a:lstStyle/>
                    <a:p>
                      <a:r>
                        <a:rPr lang="en-US"/>
                        <a:t>High-risk Disease*</a:t>
                      </a:r>
                    </a:p>
                  </a:txBody>
                  <a:tcPr/>
                </a:tc>
                <a:tc>
                  <a:txBody>
                    <a:bodyPr/>
                    <a:lstStyle/>
                    <a:p>
                      <a:pPr algn="ctr"/>
                      <a:r>
                        <a:rPr lang="en-US"/>
                        <a:t>19%</a:t>
                      </a:r>
                    </a:p>
                  </a:txBody>
                  <a:tcPr/>
                </a:tc>
                <a:extLst>
                  <a:ext uri="{0D108BD9-81ED-4DB2-BD59-A6C34878D82A}">
                    <a16:rowId xmlns:a16="http://schemas.microsoft.com/office/drawing/2014/main" val="879602735"/>
                  </a:ext>
                </a:extLst>
              </a:tr>
            </a:tbl>
          </a:graphicData>
        </a:graphic>
      </p:graphicFrame>
      <p:sp>
        <p:nvSpPr>
          <p:cNvPr id="14" name="TextBox 13">
            <a:extLst>
              <a:ext uri="{FF2B5EF4-FFF2-40B4-BE49-F238E27FC236}">
                <a16:creationId xmlns:a16="http://schemas.microsoft.com/office/drawing/2014/main" id="{487AEC47-994D-1762-317F-1B8F7F2FF032}"/>
              </a:ext>
            </a:extLst>
          </p:cNvPr>
          <p:cNvSpPr txBox="1"/>
          <p:nvPr/>
        </p:nvSpPr>
        <p:spPr>
          <a:xfrm>
            <a:off x="5529694" y="2013838"/>
            <a:ext cx="4942379" cy="338554"/>
          </a:xfrm>
          <a:prstGeom prst="rect">
            <a:avLst/>
          </a:prstGeom>
          <a:noFill/>
        </p:spPr>
        <p:txBody>
          <a:bodyPr wrap="none" rtlCol="0">
            <a:spAutoFit/>
          </a:bodyPr>
          <a:lstStyle/>
          <a:p>
            <a:r>
              <a:rPr lang="en-US" sz="1600" b="1">
                <a:solidFill>
                  <a:srgbClr val="000000"/>
                </a:solidFill>
              </a:rPr>
              <a:t>Increased Mortality in High-Risk Prostate Cancer</a:t>
            </a:r>
          </a:p>
        </p:txBody>
      </p:sp>
      <p:pic>
        <p:nvPicPr>
          <p:cNvPr id="18" name="Picture 17">
            <a:extLst>
              <a:ext uri="{FF2B5EF4-FFF2-40B4-BE49-F238E27FC236}">
                <a16:creationId xmlns:a16="http://schemas.microsoft.com/office/drawing/2014/main" id="{99929593-B4A3-2580-D8BC-26CE586F8B7E}"/>
              </a:ext>
            </a:extLst>
          </p:cNvPr>
          <p:cNvPicPr>
            <a:picLocks noChangeAspect="1"/>
          </p:cNvPicPr>
          <p:nvPr/>
        </p:nvPicPr>
        <p:blipFill>
          <a:blip r:embed="rId3">
            <a:extLst>
              <a:ext uri="{28A0092B-C50C-407E-A947-70E740481C1C}">
                <a14:useLocalDpi xmlns:a14="http://schemas.microsoft.com/office/drawing/2010/main" val="0"/>
              </a:ext>
            </a:extLst>
          </a:blip>
          <a:srcRect l="3955" t="19352" r="55646" b="16279"/>
          <a:stretch>
            <a:fillRect/>
          </a:stretch>
        </p:blipFill>
        <p:spPr>
          <a:xfrm>
            <a:off x="838200" y="1394295"/>
            <a:ext cx="4540407" cy="4069410"/>
          </a:xfrm>
          <a:prstGeom prst="rect">
            <a:avLst/>
          </a:prstGeom>
        </p:spPr>
      </p:pic>
      <p:sp>
        <p:nvSpPr>
          <p:cNvPr id="19" name="Footer Placeholder 18">
            <a:extLst>
              <a:ext uri="{FF2B5EF4-FFF2-40B4-BE49-F238E27FC236}">
                <a16:creationId xmlns:a16="http://schemas.microsoft.com/office/drawing/2014/main" id="{706C8799-ECB0-3217-34AC-E258DCADF5E5}"/>
              </a:ext>
            </a:extLst>
          </p:cNvPr>
          <p:cNvSpPr>
            <a:spLocks noGrp="1"/>
          </p:cNvSpPr>
          <p:nvPr>
            <p:ph type="ftr" sz="quarter" idx="3"/>
          </p:nvPr>
        </p:nvSpPr>
        <p:spPr/>
        <p:txBody>
          <a:bodyPr/>
          <a:lstStyle/>
          <a:p>
            <a:r>
              <a:rPr lang="en-US"/>
              <a:t>*Defined by D’Amico criteria: PSA &gt;20 ng/mL, Gleason 8-10, or cT2c-T3.</a:t>
            </a:r>
            <a:br>
              <a:rPr lang="en-US"/>
            </a:br>
            <a:r>
              <a:rPr lang="en-US"/>
              <a:t>Cooperberg MR, et al. </a:t>
            </a:r>
            <a:r>
              <a:rPr lang="en-US" i="1"/>
              <a:t>J Clin Oncol</a:t>
            </a:r>
            <a:r>
              <a:rPr lang="en-US"/>
              <a:t>. 2010;28(7):1117-1123. Cooperberg MR, et al. </a:t>
            </a:r>
            <a:r>
              <a:rPr lang="en-US" i="1"/>
              <a:t>J Natl Cancer Inst</a:t>
            </a:r>
            <a:r>
              <a:rPr lang="en-US"/>
              <a:t>. 2009;101(12):878-887. Eggener SE, et al. </a:t>
            </a:r>
            <a:r>
              <a:rPr lang="en-US" i="1"/>
              <a:t>J Urol</a:t>
            </a:r>
            <a:r>
              <a:rPr lang="en-US"/>
              <a:t>. 2011;185(3):869-875.</a:t>
            </a:r>
          </a:p>
        </p:txBody>
      </p:sp>
    </p:spTree>
    <p:extLst>
      <p:ext uri="{BB962C8B-B14F-4D97-AF65-F5344CB8AC3E}">
        <p14:creationId xmlns:p14="http://schemas.microsoft.com/office/powerpoint/2010/main" val="414022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E5632-8AFC-CF54-4D30-AE0EE1966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D7C3A-5DA9-7732-3F49-727E69EA7CE8}"/>
              </a:ext>
            </a:extLst>
          </p:cNvPr>
          <p:cNvSpPr>
            <a:spLocks noGrp="1"/>
          </p:cNvSpPr>
          <p:nvPr>
            <p:ph type="title"/>
          </p:nvPr>
        </p:nvSpPr>
        <p:spPr/>
        <p:txBody>
          <a:bodyPr>
            <a:noAutofit/>
          </a:bodyPr>
          <a:lstStyle/>
          <a:p>
            <a:r>
              <a:rPr lang="en-US" sz="2800"/>
              <a:t>Meta-Analysis of Two Phase 3 Trials From STAMPEDE </a:t>
            </a:r>
          </a:p>
        </p:txBody>
      </p:sp>
      <p:sp>
        <p:nvSpPr>
          <p:cNvPr id="3" name="Footer Placeholder 2">
            <a:extLst>
              <a:ext uri="{FF2B5EF4-FFF2-40B4-BE49-F238E27FC236}">
                <a16:creationId xmlns:a16="http://schemas.microsoft.com/office/drawing/2014/main" id="{CCDD3433-5FDD-8A4B-E82A-696EC8767F9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Attard G, et al</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Lancet</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2022;399(10323):447-460.</a:t>
            </a:r>
          </a:p>
        </p:txBody>
      </p:sp>
      <p:pic>
        <p:nvPicPr>
          <p:cNvPr id="9" name="Picture 8">
            <a:extLst>
              <a:ext uri="{FF2B5EF4-FFF2-40B4-BE49-F238E27FC236}">
                <a16:creationId xmlns:a16="http://schemas.microsoft.com/office/drawing/2014/main" id="{2C8F317B-E602-2FAA-66AE-E1F675C1D51F}"/>
              </a:ext>
            </a:extLst>
          </p:cNvPr>
          <p:cNvPicPr>
            <a:picLocks noChangeAspect="1"/>
          </p:cNvPicPr>
          <p:nvPr/>
        </p:nvPicPr>
        <p:blipFill>
          <a:blip r:embed="rId3"/>
          <a:srcRect l="1396" t="3909" r="41659" b="10133"/>
          <a:stretch>
            <a:fillRect/>
          </a:stretch>
        </p:blipFill>
        <p:spPr>
          <a:xfrm>
            <a:off x="267572" y="3176553"/>
            <a:ext cx="5909265" cy="2133320"/>
          </a:xfrm>
          <a:prstGeom prst="rect">
            <a:avLst/>
          </a:prstGeom>
        </p:spPr>
      </p:pic>
      <p:grpSp>
        <p:nvGrpSpPr>
          <p:cNvPr id="12" name="Group 11">
            <a:extLst>
              <a:ext uri="{FF2B5EF4-FFF2-40B4-BE49-F238E27FC236}">
                <a16:creationId xmlns:a16="http://schemas.microsoft.com/office/drawing/2014/main" id="{1E9B4BB5-30EE-B583-F668-FD63721A5D58}"/>
              </a:ext>
            </a:extLst>
          </p:cNvPr>
          <p:cNvGrpSpPr>
            <a:grpSpLocks noChangeAspect="1"/>
          </p:cNvGrpSpPr>
          <p:nvPr/>
        </p:nvGrpSpPr>
        <p:grpSpPr>
          <a:xfrm>
            <a:off x="222125" y="1312830"/>
            <a:ext cx="11747747" cy="1644858"/>
            <a:chOff x="-2094614" y="1320358"/>
            <a:chExt cx="16782491" cy="2349798"/>
          </a:xfrm>
        </p:grpSpPr>
        <p:pic>
          <p:nvPicPr>
            <p:cNvPr id="10" name="Picture 9">
              <a:extLst>
                <a:ext uri="{FF2B5EF4-FFF2-40B4-BE49-F238E27FC236}">
                  <a16:creationId xmlns:a16="http://schemas.microsoft.com/office/drawing/2014/main" id="{811B1568-43D8-C362-2DCC-9F6610F590F5}"/>
                </a:ext>
              </a:extLst>
            </p:cNvPr>
            <p:cNvPicPr>
              <a:picLocks noChangeAspect="1"/>
            </p:cNvPicPr>
            <p:nvPr/>
          </p:nvPicPr>
          <p:blipFill>
            <a:blip r:embed="rId4">
              <a:duotone>
                <a:schemeClr val="accent1">
                  <a:shade val="45000"/>
                  <a:satMod val="135000"/>
                </a:schemeClr>
                <a:prstClr val="white"/>
              </a:duotone>
            </a:blip>
            <a:srcRect l="945" t="1723" r="1845" b="50000"/>
            <a:stretch>
              <a:fillRect/>
            </a:stretch>
          </p:blipFill>
          <p:spPr>
            <a:xfrm>
              <a:off x="-2094614" y="1320360"/>
              <a:ext cx="11111023" cy="2349796"/>
            </a:xfrm>
            <a:prstGeom prst="rect">
              <a:avLst/>
            </a:prstGeom>
          </p:spPr>
        </p:pic>
        <p:pic>
          <p:nvPicPr>
            <p:cNvPr id="11" name="Picture 10">
              <a:extLst>
                <a:ext uri="{FF2B5EF4-FFF2-40B4-BE49-F238E27FC236}">
                  <a16:creationId xmlns:a16="http://schemas.microsoft.com/office/drawing/2014/main" id="{97B9E099-1A45-5328-1FD7-3BC83BA91E50}"/>
                </a:ext>
              </a:extLst>
            </p:cNvPr>
            <p:cNvPicPr>
              <a:picLocks noChangeAspect="1"/>
            </p:cNvPicPr>
            <p:nvPr/>
          </p:nvPicPr>
          <p:blipFill>
            <a:blip r:embed="rId4">
              <a:duotone>
                <a:schemeClr val="accent3">
                  <a:shade val="45000"/>
                  <a:satMod val="135000"/>
                </a:schemeClr>
                <a:prstClr val="white"/>
              </a:duotone>
            </a:blip>
            <a:srcRect l="573" t="50000" r="50000" b="1723"/>
            <a:stretch>
              <a:fillRect/>
            </a:stretch>
          </p:blipFill>
          <p:spPr>
            <a:xfrm>
              <a:off x="9038443" y="1320360"/>
              <a:ext cx="5649434" cy="2349796"/>
            </a:xfrm>
            <a:prstGeom prst="rect">
              <a:avLst/>
            </a:prstGeom>
          </p:spPr>
        </p:pic>
        <p:pic>
          <p:nvPicPr>
            <p:cNvPr id="4" name="Picture 3">
              <a:extLst>
                <a:ext uri="{FF2B5EF4-FFF2-40B4-BE49-F238E27FC236}">
                  <a16:creationId xmlns:a16="http://schemas.microsoft.com/office/drawing/2014/main" id="{C62399E7-8701-4FAF-7461-CCC8CCFD5746}"/>
                </a:ext>
              </a:extLst>
            </p:cNvPr>
            <p:cNvPicPr>
              <a:picLocks noChangeAspect="1"/>
            </p:cNvPicPr>
            <p:nvPr/>
          </p:nvPicPr>
          <p:blipFill>
            <a:blip r:embed="rId4">
              <a:duotone>
                <a:schemeClr val="accent2">
                  <a:shade val="45000"/>
                  <a:satMod val="135000"/>
                </a:schemeClr>
                <a:prstClr val="white"/>
              </a:duotone>
            </a:blip>
            <a:srcRect l="49771" t="1723" r="1845" b="50000"/>
            <a:stretch>
              <a:fillRect/>
            </a:stretch>
          </p:blipFill>
          <p:spPr>
            <a:xfrm>
              <a:off x="3486142" y="1320358"/>
              <a:ext cx="5530267" cy="2349796"/>
            </a:xfrm>
            <a:prstGeom prst="rect">
              <a:avLst/>
            </a:prstGeom>
          </p:spPr>
        </p:pic>
      </p:grpSp>
      <p:sp>
        <p:nvSpPr>
          <p:cNvPr id="14" name="TextBox 13">
            <a:extLst>
              <a:ext uri="{FF2B5EF4-FFF2-40B4-BE49-F238E27FC236}">
                <a16:creationId xmlns:a16="http://schemas.microsoft.com/office/drawing/2014/main" id="{F97C9EFC-BC30-08CB-E413-BF884EA6FAB9}"/>
              </a:ext>
            </a:extLst>
          </p:cNvPr>
          <p:cNvSpPr txBox="1"/>
          <p:nvPr/>
        </p:nvSpPr>
        <p:spPr>
          <a:xfrm>
            <a:off x="6751172" y="3185296"/>
            <a:ext cx="5145544" cy="2523768"/>
          </a:xfrm>
          <a:prstGeom prst="rect">
            <a:avLst/>
          </a:prstGeom>
          <a:solidFill>
            <a:schemeClr val="accent1">
              <a:lumMod val="20000"/>
              <a:lumOff val="80000"/>
            </a:schemeClr>
          </a:solidFill>
          <a:ln>
            <a:noFill/>
          </a:ln>
        </p:spPr>
        <p:txBody>
          <a:bodyPr wrap="square" lIns="274320" tIns="182880" rIns="182880" bIns="18288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6A6C6D">
                    <a:lumMod val="50000"/>
                  </a:srgbClr>
                </a:solidFill>
                <a:effectLst/>
                <a:uLnTx/>
                <a:uFillTx/>
                <a:latin typeface="Arial"/>
                <a:ea typeface="+mn-ea"/>
                <a:cs typeface="+mn-cs"/>
              </a:rPr>
              <a:t>Primary Endpoint: </a:t>
            </a:r>
            <a:br>
              <a:rPr kumimoji="0" lang="en-US" sz="2000" b="1" i="0" u="none" strike="noStrike" kern="0" cap="none" spc="0" normalizeH="0" baseline="0" noProof="0">
                <a:ln>
                  <a:noFill/>
                </a:ln>
                <a:solidFill>
                  <a:srgbClr val="6A6C6D">
                    <a:lumMod val="50000"/>
                  </a:srgbClr>
                </a:solidFill>
                <a:effectLst/>
                <a:uLnTx/>
                <a:uFillTx/>
                <a:latin typeface="Arial"/>
                <a:ea typeface="+mn-ea"/>
                <a:cs typeface="+mn-cs"/>
              </a:rPr>
            </a:br>
            <a:r>
              <a:rPr lang="en-US" sz="2000" kern="0">
                <a:solidFill>
                  <a:srgbClr val="6A6C6D">
                    <a:lumMod val="50000"/>
                  </a:srgbClr>
                </a:solidFill>
                <a:latin typeface="Arial"/>
              </a:rPr>
              <a:t>M</a:t>
            </a:r>
            <a:r>
              <a:rPr kumimoji="0" lang="en-US" sz="2000" i="0" u="none" strike="noStrike" kern="0" cap="none" spc="0" normalizeH="0" baseline="0" noProof="0" err="1">
                <a:ln>
                  <a:noFill/>
                </a:ln>
                <a:solidFill>
                  <a:srgbClr val="6A6C6D">
                    <a:lumMod val="50000"/>
                  </a:srgbClr>
                </a:solidFill>
                <a:effectLst/>
                <a:uLnTx/>
                <a:uFillTx/>
                <a:latin typeface="Arial"/>
                <a:ea typeface="+mn-ea"/>
                <a:cs typeface="+mn-cs"/>
              </a:rPr>
              <a:t>etastasis</a:t>
            </a:r>
            <a:r>
              <a:rPr kumimoji="0" lang="en-US" sz="2000" i="0" u="none" strike="noStrike" kern="0" cap="none" spc="0" normalizeH="0" baseline="0" noProof="0">
                <a:ln>
                  <a:noFill/>
                </a:ln>
                <a:solidFill>
                  <a:srgbClr val="6A6C6D">
                    <a:lumMod val="50000"/>
                  </a:srgbClr>
                </a:solidFill>
                <a:effectLst/>
                <a:uLnTx/>
                <a:uFillTx/>
                <a:latin typeface="Arial"/>
                <a:ea typeface="+mn-ea"/>
                <a:cs typeface="+mn-cs"/>
              </a:rPr>
              <a:t>-free survival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1" kern="0">
              <a:solidFill>
                <a:srgbClr val="6A6C6D">
                  <a:lumMod val="50000"/>
                </a:srgbClr>
              </a:solidFill>
              <a:latin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kern="0">
                <a:solidFill>
                  <a:srgbClr val="6A6C6D">
                    <a:lumMod val="50000"/>
                  </a:srgbClr>
                </a:solidFill>
                <a:latin typeface="Arial"/>
              </a:rPr>
              <a:t>Secondary Endpoints: </a:t>
            </a:r>
            <a:r>
              <a:rPr lang="en-US" sz="2000" kern="0">
                <a:solidFill>
                  <a:srgbClr val="6A6C6D">
                    <a:lumMod val="50000"/>
                  </a:srgbClr>
                </a:solidFill>
                <a:latin typeface="Arial"/>
              </a:rPr>
              <a:t>Overall survival, prostate cancer-specific survival, biochemical failure-free survival, progression-free survival, and safety</a:t>
            </a:r>
            <a:endParaRPr kumimoji="0" lang="en-US" sz="2000" b="1" i="0" u="none" strike="noStrike" kern="0" cap="none" spc="0" normalizeH="0" baseline="0" noProof="0">
              <a:ln>
                <a:noFill/>
              </a:ln>
              <a:solidFill>
                <a:srgbClr val="6A6C6D">
                  <a:lumMod val="50000"/>
                </a:srgbClr>
              </a:solidFill>
              <a:effectLst/>
              <a:uLnTx/>
              <a:uFillTx/>
              <a:latin typeface="Arial"/>
              <a:ea typeface="+mn-ea"/>
              <a:cs typeface="+mn-cs"/>
            </a:endParaRPr>
          </a:p>
        </p:txBody>
      </p:sp>
    </p:spTree>
    <p:extLst>
      <p:ext uri="{BB962C8B-B14F-4D97-AF65-F5344CB8AC3E}">
        <p14:creationId xmlns:p14="http://schemas.microsoft.com/office/powerpoint/2010/main" val="4147218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2D682-3B30-EC28-2935-AA4A7F7C3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EA356-FDA6-00E4-5705-8C20EE241AC5}"/>
              </a:ext>
            </a:extLst>
          </p:cNvPr>
          <p:cNvSpPr>
            <a:spLocks noGrp="1"/>
          </p:cNvSpPr>
          <p:nvPr>
            <p:ph type="title"/>
          </p:nvPr>
        </p:nvSpPr>
        <p:spPr/>
        <p:txBody>
          <a:bodyPr>
            <a:noAutofit/>
          </a:bodyPr>
          <a:lstStyle/>
          <a:p>
            <a:r>
              <a:rPr lang="en-US" sz="2800"/>
              <a:t>Meta-Analysis of STAMPEDE: MFS (Primary Endpoint)</a:t>
            </a:r>
          </a:p>
        </p:txBody>
      </p:sp>
      <p:sp>
        <p:nvSpPr>
          <p:cNvPr id="3" name="Footer Placeholder 2">
            <a:extLst>
              <a:ext uri="{FF2B5EF4-FFF2-40B4-BE49-F238E27FC236}">
                <a16:creationId xmlns:a16="http://schemas.microsoft.com/office/drawing/2014/main" id="{9F7C084D-11C3-A089-6CEB-7334D48371D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Attard G, et al</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Lancet</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2022;399(10323):447-460.</a:t>
            </a:r>
          </a:p>
        </p:txBody>
      </p:sp>
      <p:pic>
        <p:nvPicPr>
          <p:cNvPr id="6" name="Picture 5">
            <a:extLst>
              <a:ext uri="{FF2B5EF4-FFF2-40B4-BE49-F238E27FC236}">
                <a16:creationId xmlns:a16="http://schemas.microsoft.com/office/drawing/2014/main" id="{C16BBECF-EBCD-8F44-D4CF-6CE7D5FC8E95}"/>
              </a:ext>
            </a:extLst>
          </p:cNvPr>
          <p:cNvPicPr>
            <a:picLocks noChangeAspect="1"/>
          </p:cNvPicPr>
          <p:nvPr/>
        </p:nvPicPr>
        <p:blipFill>
          <a:blip r:embed="rId3"/>
          <a:srcRect l="1868" t="3115" b="3708"/>
          <a:stretch>
            <a:fillRect/>
          </a:stretch>
        </p:blipFill>
        <p:spPr>
          <a:xfrm>
            <a:off x="1484243" y="1143692"/>
            <a:ext cx="9223514" cy="4917674"/>
          </a:xfrm>
          <a:prstGeom prst="rect">
            <a:avLst/>
          </a:prstGeom>
        </p:spPr>
      </p:pic>
    </p:spTree>
    <p:extLst>
      <p:ext uri="{BB962C8B-B14F-4D97-AF65-F5344CB8AC3E}">
        <p14:creationId xmlns:p14="http://schemas.microsoft.com/office/powerpoint/2010/main" val="3604974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4C92-CDF3-633F-E271-D3344AFCAC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7A674-55BD-A690-87D4-171652E1107F}"/>
              </a:ext>
            </a:extLst>
          </p:cNvPr>
          <p:cNvSpPr>
            <a:spLocks noGrp="1"/>
          </p:cNvSpPr>
          <p:nvPr>
            <p:ph type="title"/>
          </p:nvPr>
        </p:nvSpPr>
        <p:spPr/>
        <p:txBody>
          <a:bodyPr>
            <a:noAutofit/>
          </a:bodyPr>
          <a:lstStyle/>
          <a:p>
            <a:r>
              <a:rPr lang="en-US" sz="2800"/>
              <a:t>Meta-Analysis of STAMPEDE: MFS by Trials</a:t>
            </a:r>
          </a:p>
        </p:txBody>
      </p:sp>
      <p:sp>
        <p:nvSpPr>
          <p:cNvPr id="3" name="Footer Placeholder 2">
            <a:extLst>
              <a:ext uri="{FF2B5EF4-FFF2-40B4-BE49-F238E27FC236}">
                <a16:creationId xmlns:a16="http://schemas.microsoft.com/office/drawing/2014/main" id="{6219D7D9-52FF-4436-C42F-E6417CA0D0C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Attard G, et al</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Lancet</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2022;399(10323):447-460.</a:t>
            </a:r>
          </a:p>
        </p:txBody>
      </p:sp>
      <p:pic>
        <p:nvPicPr>
          <p:cNvPr id="4" name="Picture 3">
            <a:extLst>
              <a:ext uri="{FF2B5EF4-FFF2-40B4-BE49-F238E27FC236}">
                <a16:creationId xmlns:a16="http://schemas.microsoft.com/office/drawing/2014/main" id="{EFEF849A-5CE9-8AEE-D1A3-6D836DC576C6}"/>
              </a:ext>
            </a:extLst>
          </p:cNvPr>
          <p:cNvPicPr>
            <a:picLocks noChangeAspect="1"/>
          </p:cNvPicPr>
          <p:nvPr/>
        </p:nvPicPr>
        <p:blipFill>
          <a:blip r:embed="rId3"/>
          <a:srcRect r="1117"/>
          <a:stretch>
            <a:fillRect/>
          </a:stretch>
        </p:blipFill>
        <p:spPr>
          <a:xfrm>
            <a:off x="597505" y="1376228"/>
            <a:ext cx="10874060" cy="4105543"/>
          </a:xfrm>
          <a:prstGeom prst="rect">
            <a:avLst/>
          </a:prstGeom>
        </p:spPr>
      </p:pic>
    </p:spTree>
    <p:extLst>
      <p:ext uri="{BB962C8B-B14F-4D97-AF65-F5344CB8AC3E}">
        <p14:creationId xmlns:p14="http://schemas.microsoft.com/office/powerpoint/2010/main" val="3571287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16E55-4842-26CE-A062-5DA7BA168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B42F8-F1B4-F335-A0BC-B64C1E8F4E2E}"/>
              </a:ext>
            </a:extLst>
          </p:cNvPr>
          <p:cNvSpPr>
            <a:spLocks noGrp="1"/>
          </p:cNvSpPr>
          <p:nvPr>
            <p:ph type="title"/>
          </p:nvPr>
        </p:nvSpPr>
        <p:spPr/>
        <p:txBody>
          <a:bodyPr>
            <a:noAutofit/>
          </a:bodyPr>
          <a:lstStyle/>
          <a:p>
            <a:r>
              <a:rPr lang="en-US" sz="2800"/>
              <a:t>Meta-Analysis of STAMPEDE: OS</a:t>
            </a:r>
          </a:p>
        </p:txBody>
      </p:sp>
      <p:sp>
        <p:nvSpPr>
          <p:cNvPr id="3" name="Footer Placeholder 2">
            <a:extLst>
              <a:ext uri="{FF2B5EF4-FFF2-40B4-BE49-F238E27FC236}">
                <a16:creationId xmlns:a16="http://schemas.microsoft.com/office/drawing/2014/main" id="{77D866F1-71A6-DC9D-AFD5-328E8FCC560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Attard G, et al</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Lancet</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2022;399(10323):447-460.</a:t>
            </a:r>
          </a:p>
        </p:txBody>
      </p:sp>
      <p:pic>
        <p:nvPicPr>
          <p:cNvPr id="5" name="Picture 4">
            <a:extLst>
              <a:ext uri="{FF2B5EF4-FFF2-40B4-BE49-F238E27FC236}">
                <a16:creationId xmlns:a16="http://schemas.microsoft.com/office/drawing/2014/main" id="{230A351E-6D15-D154-5AE4-7BC22D1573AA}"/>
              </a:ext>
            </a:extLst>
          </p:cNvPr>
          <p:cNvPicPr>
            <a:picLocks noChangeAspect="1"/>
          </p:cNvPicPr>
          <p:nvPr/>
        </p:nvPicPr>
        <p:blipFill>
          <a:blip r:embed="rId3"/>
          <a:srcRect t="2290"/>
          <a:stretch>
            <a:fillRect/>
          </a:stretch>
        </p:blipFill>
        <p:spPr>
          <a:xfrm>
            <a:off x="1618485" y="1236518"/>
            <a:ext cx="8955030" cy="4806821"/>
          </a:xfrm>
          <a:prstGeom prst="rect">
            <a:avLst/>
          </a:prstGeom>
        </p:spPr>
      </p:pic>
    </p:spTree>
    <p:extLst>
      <p:ext uri="{BB962C8B-B14F-4D97-AF65-F5344CB8AC3E}">
        <p14:creationId xmlns:p14="http://schemas.microsoft.com/office/powerpoint/2010/main" val="2738493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1030F-4CD1-816A-2547-00002889C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15C0B-79B4-9C53-1159-CE4D728F0C47}"/>
              </a:ext>
            </a:extLst>
          </p:cNvPr>
          <p:cNvSpPr>
            <a:spLocks noGrp="1"/>
          </p:cNvSpPr>
          <p:nvPr>
            <p:ph type="title"/>
          </p:nvPr>
        </p:nvSpPr>
        <p:spPr/>
        <p:txBody>
          <a:bodyPr>
            <a:noAutofit/>
          </a:bodyPr>
          <a:lstStyle/>
          <a:p>
            <a:r>
              <a:rPr lang="en-US" sz="2800"/>
              <a:t>Meta-Analysis of STAMPEDE: Adverse Events</a:t>
            </a:r>
          </a:p>
        </p:txBody>
      </p:sp>
      <p:sp>
        <p:nvSpPr>
          <p:cNvPr id="3" name="Footer Placeholder 2">
            <a:extLst>
              <a:ext uri="{FF2B5EF4-FFF2-40B4-BE49-F238E27FC236}">
                <a16:creationId xmlns:a16="http://schemas.microsoft.com/office/drawing/2014/main" id="{0FA7D819-3CA7-F303-173E-45156613137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Attard G, et al</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Lancet</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2022;399(10323):447-460.</a:t>
            </a:r>
          </a:p>
        </p:txBody>
      </p:sp>
      <p:pic>
        <p:nvPicPr>
          <p:cNvPr id="6" name="Picture 5">
            <a:extLst>
              <a:ext uri="{FF2B5EF4-FFF2-40B4-BE49-F238E27FC236}">
                <a16:creationId xmlns:a16="http://schemas.microsoft.com/office/drawing/2014/main" id="{CEE99DA0-356F-7CFF-736D-7CC461E2DF5C}"/>
              </a:ext>
            </a:extLst>
          </p:cNvPr>
          <p:cNvPicPr>
            <a:picLocks noChangeAspect="1"/>
          </p:cNvPicPr>
          <p:nvPr/>
        </p:nvPicPr>
        <p:blipFill>
          <a:blip r:embed="rId3"/>
          <a:srcRect l="1221" t="2961" r="1453" b="8971"/>
          <a:stretch>
            <a:fillRect/>
          </a:stretch>
        </p:blipFill>
        <p:spPr>
          <a:xfrm>
            <a:off x="589819" y="1110202"/>
            <a:ext cx="11012361" cy="4757197"/>
          </a:xfrm>
          <a:prstGeom prst="rect">
            <a:avLst/>
          </a:prstGeom>
        </p:spPr>
      </p:pic>
    </p:spTree>
    <p:extLst>
      <p:ext uri="{BB962C8B-B14F-4D97-AF65-F5344CB8AC3E}">
        <p14:creationId xmlns:p14="http://schemas.microsoft.com/office/powerpoint/2010/main" val="1730675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34EB0-4EA3-A818-84F2-F7152D7AB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F91F4-FFF8-399C-2663-89A6BEAEA6B5}"/>
              </a:ext>
            </a:extLst>
          </p:cNvPr>
          <p:cNvSpPr>
            <a:spLocks noGrp="1"/>
          </p:cNvSpPr>
          <p:nvPr>
            <p:ph type="title"/>
          </p:nvPr>
        </p:nvSpPr>
        <p:spPr/>
        <p:txBody>
          <a:bodyPr>
            <a:normAutofit/>
          </a:bodyPr>
          <a:lstStyle/>
          <a:p>
            <a:r>
              <a:rPr lang="en-US"/>
              <a:t>Phase 3 ENZARAD Trial: Study Design</a:t>
            </a:r>
          </a:p>
        </p:txBody>
      </p:sp>
      <p:pic>
        <p:nvPicPr>
          <p:cNvPr id="4" name="Picture 3">
            <a:extLst>
              <a:ext uri="{FF2B5EF4-FFF2-40B4-BE49-F238E27FC236}">
                <a16:creationId xmlns:a16="http://schemas.microsoft.com/office/drawing/2014/main" id="{84886E98-63CB-2F62-BCD8-3201C95990AD}"/>
              </a:ext>
            </a:extLst>
          </p:cNvPr>
          <p:cNvPicPr>
            <a:picLocks noChangeAspect="1"/>
          </p:cNvPicPr>
          <p:nvPr/>
        </p:nvPicPr>
        <p:blipFill rotWithShape="1">
          <a:blip r:embed="rId3"/>
          <a:srcRect l="815" t="30188" r="48787" b="20724"/>
          <a:stretch/>
        </p:blipFill>
        <p:spPr>
          <a:xfrm>
            <a:off x="354628" y="1380558"/>
            <a:ext cx="7196951" cy="3942955"/>
          </a:xfrm>
          <a:prstGeom prst="rect">
            <a:avLst/>
          </a:prstGeom>
        </p:spPr>
      </p:pic>
      <p:sp>
        <p:nvSpPr>
          <p:cNvPr id="6" name="Rectangle 5">
            <a:extLst>
              <a:ext uri="{FF2B5EF4-FFF2-40B4-BE49-F238E27FC236}">
                <a16:creationId xmlns:a16="http://schemas.microsoft.com/office/drawing/2014/main" id="{1C2CEA4E-5810-D2F7-7822-B378EB7B1B33}"/>
              </a:ext>
            </a:extLst>
          </p:cNvPr>
          <p:cNvSpPr/>
          <p:nvPr/>
        </p:nvSpPr>
        <p:spPr>
          <a:xfrm>
            <a:off x="7664727" y="1520482"/>
            <a:ext cx="4199860" cy="3072831"/>
          </a:xfrm>
          <a:prstGeom prst="rect">
            <a:avLst/>
          </a:prstGeom>
          <a:solidFill>
            <a:schemeClr val="tx2"/>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rPr>
              <a:t>Endpoints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Metastasis-free survival (primary)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OS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Cause-specific survival</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PSA PFS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Clinical PFS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Castration-resistance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err="1">
                <a:ln>
                  <a:noFill/>
                </a:ln>
                <a:solidFill>
                  <a:srgbClr val="FFFFFF"/>
                </a:solidFill>
                <a:effectLst/>
                <a:uLnTx/>
                <a:uFillTx/>
                <a:latin typeface="Arial"/>
                <a:ea typeface="+mn-ea"/>
                <a:cs typeface="+mn-cs"/>
              </a:rPr>
              <a:t>HRQoL</a:t>
            </a:r>
            <a:endParaRPr kumimoji="0" lang="en-US" sz="1800" b="0" i="0" u="none" strike="noStrike" kern="0" cap="none" spc="0" normalizeH="0" baseline="0" noProof="0">
              <a:ln>
                <a:noFill/>
              </a:ln>
              <a:solidFill>
                <a:srgbClr val="FFFFFF"/>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AEs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FFFFFF"/>
                </a:solidFill>
                <a:effectLst/>
                <a:uLnTx/>
                <a:uFillTx/>
                <a:latin typeface="Arial"/>
                <a:ea typeface="+mn-ea"/>
                <a:cs typeface="+mn-cs"/>
              </a:rPr>
              <a:t>Incremental cost-effectiveness</a:t>
            </a:r>
          </a:p>
        </p:txBody>
      </p:sp>
      <p:sp>
        <p:nvSpPr>
          <p:cNvPr id="7" name="TextBox 6">
            <a:extLst>
              <a:ext uri="{FF2B5EF4-FFF2-40B4-BE49-F238E27FC236}">
                <a16:creationId xmlns:a16="http://schemas.microsoft.com/office/drawing/2014/main" id="{644171D8-A814-2687-B800-DC3C98E91FF9}"/>
              </a:ext>
            </a:extLst>
          </p:cNvPr>
          <p:cNvSpPr txBox="1"/>
          <p:nvPr/>
        </p:nvSpPr>
        <p:spPr>
          <a:xfrm>
            <a:off x="2988676" y="1100739"/>
            <a:ext cx="41998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A6C6D">
                    <a:lumMod val="50000"/>
                  </a:srgbClr>
                </a:solidFill>
                <a:effectLst/>
                <a:uLnTx/>
                <a:uFillTx/>
                <a:latin typeface="Arial"/>
                <a:ea typeface="+mn-ea"/>
                <a:cs typeface="+mn-cs"/>
              </a:rPr>
              <a:t>Median follow-up: 8 years</a:t>
            </a:r>
          </a:p>
        </p:txBody>
      </p:sp>
      <p:sp>
        <p:nvSpPr>
          <p:cNvPr id="8" name="TextBox 7">
            <a:extLst>
              <a:ext uri="{FF2B5EF4-FFF2-40B4-BE49-F238E27FC236}">
                <a16:creationId xmlns:a16="http://schemas.microsoft.com/office/drawing/2014/main" id="{6563EE85-0DAD-65B7-5487-5829586A4993}"/>
              </a:ext>
            </a:extLst>
          </p:cNvPr>
          <p:cNvSpPr txBox="1"/>
          <p:nvPr/>
        </p:nvSpPr>
        <p:spPr>
          <a:xfrm>
            <a:off x="2703900" y="4877277"/>
            <a:ext cx="9160687" cy="1200329"/>
          </a:xfrm>
          <a:prstGeom prst="rect">
            <a:avLst/>
          </a:prstGeom>
          <a:noFill/>
          <a:ln>
            <a:solidFill>
              <a:srgbClr val="6A6C6D">
                <a:lumMod val="50000"/>
              </a:srgb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6A6C6D">
                    <a:lumMod val="50000"/>
                  </a:srgbClr>
                </a:solidFill>
                <a:effectLst/>
                <a:uLnTx/>
                <a:uFillTx/>
                <a:latin typeface="Arial"/>
                <a:ea typeface="+mn-ea"/>
                <a:cs typeface="+mn-cs"/>
              </a:rPr>
              <a:t>Primary Endpoint: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6A6C6D">
                    <a:lumMod val="50000"/>
                  </a:srgbClr>
                </a:solidFill>
                <a:effectLst/>
                <a:uLnTx/>
                <a:uFillTx/>
                <a:latin typeface="Arial"/>
                <a:ea typeface="+mn-ea"/>
                <a:cs typeface="+mn-cs"/>
              </a:rPr>
              <a:t>MFS based on conventional imaging (CT or MRI or bone scan, per ICECAP)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6A6C6D">
                    <a:lumMod val="50000"/>
                  </a:srgbClr>
                </a:solidFill>
                <a:effectLst/>
                <a:uLnTx/>
                <a:uFillTx/>
                <a:latin typeface="Arial"/>
                <a:ea typeface="+mn-ea"/>
                <a:cs typeface="+mn-cs"/>
              </a:rPr>
              <a:t>Lesions on PSMA-PET alone insufficient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6A6C6D">
                    <a:lumMod val="50000"/>
                  </a:srgbClr>
                </a:solidFill>
                <a:effectLst/>
                <a:uLnTx/>
                <a:uFillTx/>
                <a:latin typeface="Arial"/>
                <a:ea typeface="+mn-ea"/>
                <a:cs typeface="+mn-cs"/>
              </a:rPr>
              <a:t>Event metastasis or death from any cause before metastasis</a:t>
            </a:r>
          </a:p>
        </p:txBody>
      </p:sp>
      <p:sp>
        <p:nvSpPr>
          <p:cNvPr id="3" name="Footer Placeholder 2">
            <a:extLst>
              <a:ext uri="{FF2B5EF4-FFF2-40B4-BE49-F238E27FC236}">
                <a16:creationId xmlns:a16="http://schemas.microsoft.com/office/drawing/2014/main" id="{89C704A2-3282-3010-E0C2-630122B55B4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Nguyen PL, et al. ESMO 2025. Abstract LBA 86. </a:t>
            </a:r>
          </a:p>
        </p:txBody>
      </p:sp>
    </p:spTree>
    <p:extLst>
      <p:ext uri="{BB962C8B-B14F-4D97-AF65-F5344CB8AC3E}">
        <p14:creationId xmlns:p14="http://schemas.microsoft.com/office/powerpoint/2010/main" val="122242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506703"/>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February 2026.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FB2E1-9C96-1211-0CEB-DCEA76F95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C590F-FCE4-9827-D23F-163CE68D7561}"/>
              </a:ext>
            </a:extLst>
          </p:cNvPr>
          <p:cNvSpPr>
            <a:spLocks noGrp="1"/>
          </p:cNvSpPr>
          <p:nvPr>
            <p:ph type="title"/>
          </p:nvPr>
        </p:nvSpPr>
        <p:spPr>
          <a:xfrm>
            <a:off x="838200" y="197946"/>
            <a:ext cx="10515600" cy="1136869"/>
          </a:xfrm>
        </p:spPr>
        <p:txBody>
          <a:bodyPr>
            <a:normAutofit/>
          </a:bodyPr>
          <a:lstStyle/>
          <a:p>
            <a:r>
              <a:rPr lang="en-US"/>
              <a:t>ENZARAD: Efficacy</a:t>
            </a:r>
          </a:p>
        </p:txBody>
      </p:sp>
      <p:sp>
        <p:nvSpPr>
          <p:cNvPr id="5" name="TextBox 4">
            <a:extLst>
              <a:ext uri="{FF2B5EF4-FFF2-40B4-BE49-F238E27FC236}">
                <a16:creationId xmlns:a16="http://schemas.microsoft.com/office/drawing/2014/main" id="{217C87BF-E9A0-A9C4-3022-3460E27381A4}"/>
              </a:ext>
            </a:extLst>
          </p:cNvPr>
          <p:cNvSpPr txBox="1"/>
          <p:nvPr/>
        </p:nvSpPr>
        <p:spPr>
          <a:xfrm>
            <a:off x="1382746" y="6211669"/>
            <a:ext cx="952827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Nguyen PL, et al. ESMO 2025. Abstract LBA 86. </a:t>
            </a:r>
          </a:p>
        </p:txBody>
      </p:sp>
      <p:graphicFrame>
        <p:nvGraphicFramePr>
          <p:cNvPr id="3" name="Table 2">
            <a:extLst>
              <a:ext uri="{FF2B5EF4-FFF2-40B4-BE49-F238E27FC236}">
                <a16:creationId xmlns:a16="http://schemas.microsoft.com/office/drawing/2014/main" id="{C6F24E40-6C09-CC26-7A0D-C4317D25B6DB}"/>
              </a:ext>
            </a:extLst>
          </p:cNvPr>
          <p:cNvGraphicFramePr>
            <a:graphicFrameLocks noGrp="1"/>
          </p:cNvGraphicFramePr>
          <p:nvPr>
            <p:extLst>
              <p:ext uri="{D42A27DB-BD31-4B8C-83A1-F6EECF244321}">
                <p14:modId xmlns:p14="http://schemas.microsoft.com/office/powerpoint/2010/main" val="358641659"/>
              </p:ext>
            </p:extLst>
          </p:nvPr>
        </p:nvGraphicFramePr>
        <p:xfrm>
          <a:off x="1948829" y="1334815"/>
          <a:ext cx="8294341" cy="4330386"/>
        </p:xfrm>
        <a:graphic>
          <a:graphicData uri="http://schemas.openxmlformats.org/drawingml/2006/table">
            <a:tbl>
              <a:tblPr firstRow="1" bandRow="1">
                <a:tableStyleId>{5C22544A-7EE6-4342-B048-85BDC9FD1C3A}</a:tableStyleId>
              </a:tblPr>
              <a:tblGrid>
                <a:gridCol w="4517416">
                  <a:extLst>
                    <a:ext uri="{9D8B030D-6E8A-4147-A177-3AD203B41FA5}">
                      <a16:colId xmlns:a16="http://schemas.microsoft.com/office/drawing/2014/main" val="1861340908"/>
                    </a:ext>
                  </a:extLst>
                </a:gridCol>
                <a:gridCol w="1888463">
                  <a:extLst>
                    <a:ext uri="{9D8B030D-6E8A-4147-A177-3AD203B41FA5}">
                      <a16:colId xmlns:a16="http://schemas.microsoft.com/office/drawing/2014/main" val="3192344502"/>
                    </a:ext>
                  </a:extLst>
                </a:gridCol>
                <a:gridCol w="1888462">
                  <a:extLst>
                    <a:ext uri="{9D8B030D-6E8A-4147-A177-3AD203B41FA5}">
                      <a16:colId xmlns:a16="http://schemas.microsoft.com/office/drawing/2014/main" val="125852893"/>
                    </a:ext>
                  </a:extLst>
                </a:gridCol>
              </a:tblGrid>
              <a:tr h="76336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2400" b="1">
                          <a:solidFill>
                            <a:schemeClr val="bg1"/>
                          </a:solidFill>
                        </a:rPr>
                        <a:t>Endpoint</a:t>
                      </a:r>
                      <a:endParaRPr lang="en-GB" sz="2100" b="1">
                        <a:solidFill>
                          <a:schemeClr val="bg1"/>
                        </a:solidFill>
                        <a:latin typeface="+mj-lt"/>
                      </a:endParaRPr>
                    </a:p>
                  </a:txBody>
                  <a:tcPr marL="125553" marR="125553" marT="62777" marB="62777"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baseline="0">
                          <a:solidFill>
                            <a:schemeClr val="bg1"/>
                          </a:solidFill>
                        </a:rPr>
                        <a:t>ENZA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baseline="0">
                          <a:solidFill>
                            <a:schemeClr val="bg1"/>
                          </a:solidFill>
                        </a:rPr>
                        <a:t>(n = 401)</a:t>
                      </a:r>
                      <a:endParaRPr lang="en-US" sz="2100" b="1" baseline="0">
                        <a:solidFill>
                          <a:schemeClr val="bg1"/>
                        </a:solidFill>
                        <a:latin typeface="+mj-lt"/>
                      </a:endParaRPr>
                    </a:p>
                  </a:txBody>
                  <a:tcPr marL="125553" marR="125553" marT="62777" marB="62777"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baseline="0">
                          <a:solidFill>
                            <a:schemeClr val="bg1"/>
                          </a:solidFill>
                        </a:rPr>
                        <a:t>NSAA</a:t>
                      </a:r>
                      <a:br>
                        <a:rPr lang="en-US" sz="2100" b="1" baseline="0">
                          <a:solidFill>
                            <a:schemeClr val="bg1"/>
                          </a:solidFill>
                        </a:rPr>
                      </a:br>
                      <a:r>
                        <a:rPr lang="en-US" sz="2100" b="1" baseline="0">
                          <a:solidFill>
                            <a:schemeClr val="bg1"/>
                          </a:solidFill>
                        </a:rPr>
                        <a:t>(n = 401)</a:t>
                      </a:r>
                      <a:endParaRPr lang="en-US" sz="2100" b="1" baseline="0">
                        <a:solidFill>
                          <a:schemeClr val="bg1"/>
                        </a:solidFill>
                        <a:latin typeface="+mj-lt"/>
                      </a:endParaRPr>
                    </a:p>
                  </a:txBody>
                  <a:tcPr marL="125553" marR="125553" marT="62777" marB="62777" anchor="ctr"/>
                </a:tc>
                <a:extLst>
                  <a:ext uri="{0D108BD9-81ED-4DB2-BD59-A6C34878D82A}">
                    <a16:rowId xmlns:a16="http://schemas.microsoft.com/office/drawing/2014/main" val="2317401513"/>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GB" sz="2100">
                          <a:solidFill>
                            <a:schemeClr val="tx1">
                              <a:lumMod val="50000"/>
                            </a:schemeClr>
                          </a:solidFill>
                        </a:rPr>
                        <a:t>MFS, %</a:t>
                      </a:r>
                      <a:endParaRPr lang="en-US" sz="2100" b="0" i="0">
                        <a:solidFill>
                          <a:schemeClr val="tx1">
                            <a:lumMod val="50000"/>
                          </a:schemeClr>
                        </a:solidFill>
                        <a:latin typeface="Arial" panose="020B0604020202020204" pitchFamily="34" charset="0"/>
                      </a:endParaRPr>
                    </a:p>
                  </a:txBody>
                  <a:tcPr marL="125553" marR="125553" marT="62777" marB="62777" anchor="c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2100">
                          <a:solidFill>
                            <a:schemeClr val="tx1">
                              <a:lumMod val="50000"/>
                            </a:schemeClr>
                          </a:solidFill>
                        </a:rPr>
                        <a:t>74</a:t>
                      </a:r>
                      <a:endParaRPr lang="en-US" sz="2100" b="0" i="0">
                        <a:solidFill>
                          <a:schemeClr val="tx1">
                            <a:lumMod val="50000"/>
                          </a:schemeClr>
                        </a:solidFill>
                        <a:latin typeface="Arial" panose="020B0604020202020204" pitchFamily="34" charset="0"/>
                      </a:endParaRPr>
                    </a:p>
                  </a:txBody>
                  <a:tcPr marL="125553" marR="125553" marT="62777" marB="62777" anchor="ctr">
                    <a:solidFill>
                      <a:schemeClr val="accent3">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72</a:t>
                      </a:r>
                      <a:endParaRPr lang="en-US" sz="2100" b="0" i="0">
                        <a:solidFill>
                          <a:schemeClr val="tx1">
                            <a:lumMod val="50000"/>
                          </a:schemeClr>
                        </a:solidFill>
                        <a:latin typeface="Arial" panose="020B0604020202020204" pitchFamily="34" charset="0"/>
                      </a:endParaRPr>
                    </a:p>
                  </a:txBody>
                  <a:tcPr marL="125553" marR="125553" marT="62777" marB="62777" anchor="ctr">
                    <a:solidFill>
                      <a:schemeClr val="accent3">
                        <a:lumMod val="40000"/>
                        <a:lumOff val="60000"/>
                      </a:schemeClr>
                    </a:solidFill>
                  </a:tcPr>
                </a:tc>
                <a:extLst>
                  <a:ext uri="{0D108BD9-81ED-4DB2-BD59-A6C34878D82A}">
                    <a16:rowId xmlns:a16="http://schemas.microsoft.com/office/drawing/2014/main" val="791081779"/>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223838" algn="l" defTabSz="914400" rtl="0" eaLnBrk="1" fontAlgn="auto" latinLnBrk="0" hangingPunct="1">
                        <a:lnSpc>
                          <a:spcPct val="100000"/>
                        </a:lnSpc>
                        <a:spcBef>
                          <a:spcPts val="0"/>
                        </a:spcBef>
                        <a:spcAft>
                          <a:spcPts val="0"/>
                        </a:spcAft>
                        <a:buClrTx/>
                        <a:buSzTx/>
                        <a:buFontTx/>
                        <a:buNone/>
                        <a:tabLst/>
                        <a:defRPr/>
                      </a:pPr>
                      <a:r>
                        <a:rPr lang="en-GB" sz="2100">
                          <a:solidFill>
                            <a:schemeClr val="tx1">
                              <a:lumMod val="50000"/>
                            </a:schemeClr>
                          </a:solidFill>
                        </a:rPr>
                        <a:t>HR (95% CI)</a:t>
                      </a:r>
                      <a:endParaRPr lang="en-US" sz="2100" b="0" i="0">
                        <a:solidFill>
                          <a:schemeClr val="tx1">
                            <a:lumMod val="50000"/>
                          </a:schemeClr>
                        </a:solidFill>
                        <a:latin typeface="Arial" panose="020B0604020202020204" pitchFamily="34" charset="0"/>
                      </a:endParaRPr>
                    </a:p>
                  </a:txBody>
                  <a:tcPr marL="125553" marR="125553" marT="62777" marB="62777" anchor="ctr">
                    <a:solidFill>
                      <a:schemeClr val="accent3">
                        <a:lumMod val="40000"/>
                        <a:lumOff val="60000"/>
                      </a:schemeClr>
                    </a:solid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0.88 (0.67, 1.15)</a:t>
                      </a:r>
                      <a:endParaRPr lang="en-US" sz="2100" b="0" i="0">
                        <a:solidFill>
                          <a:schemeClr val="tx1">
                            <a:lumMod val="50000"/>
                          </a:schemeClr>
                        </a:solidFill>
                        <a:latin typeface="Arial" panose="020B0604020202020204" pitchFamily="34" charset="0"/>
                      </a:endParaRPr>
                    </a:p>
                  </a:txBody>
                  <a:tcPr marL="125553" marR="125553" marT="62777" marB="62777" anchor="ctr">
                    <a:solidFill>
                      <a:schemeClr val="accent3">
                        <a:lumMod val="40000"/>
                        <a:lumOff val="60000"/>
                      </a:schemeClr>
                    </a:solidFill>
                  </a:tcPr>
                </a:tc>
                <a:tc hMerge="1">
                  <a:txBody>
                    <a:bodyPr/>
                    <a:lstStyle/>
                    <a:p>
                      <a:pPr algn="ctr"/>
                      <a:endParaRPr lang="en-US" sz="1600" b="0" i="0">
                        <a:solidFill>
                          <a:schemeClr val="tx1">
                            <a:lumMod val="75000"/>
                          </a:schemeClr>
                        </a:solidFill>
                        <a:latin typeface="Arial" panose="020B0604020202020204" pitchFamily="34" charset="0"/>
                      </a:endParaRPr>
                    </a:p>
                  </a:txBody>
                  <a:tcPr marL="144000" marR="144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06253143"/>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a:solidFill>
                            <a:schemeClr val="tx1">
                              <a:lumMod val="50000"/>
                            </a:schemeClr>
                          </a:solidFill>
                        </a:rPr>
                        <a:t>PSA PFS, %</a:t>
                      </a:r>
                      <a:endParaRPr lang="en-US" sz="2100" b="0" i="0">
                        <a:solidFill>
                          <a:schemeClr val="tx1">
                            <a:lumMod val="50000"/>
                          </a:schemeClr>
                        </a:solidFill>
                        <a:latin typeface="Arial" panose="020B0604020202020204" pitchFamily="34" charset="0"/>
                      </a:endParaRPr>
                    </a:p>
                  </a:txBody>
                  <a:tcPr marL="125553" marR="125553" marT="62777" marB="62777"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67</a:t>
                      </a:r>
                      <a:endParaRPr lang="en-US" sz="2100" b="0" i="0">
                        <a:solidFill>
                          <a:schemeClr val="tx1">
                            <a:lumMod val="50000"/>
                          </a:schemeClr>
                        </a:solidFill>
                        <a:latin typeface="Arial" panose="020B0604020202020204" pitchFamily="34" charset="0"/>
                      </a:endParaRPr>
                    </a:p>
                  </a:txBody>
                  <a:tcPr marL="125553" marR="125553" marT="62777" marB="62777"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62</a:t>
                      </a:r>
                      <a:endParaRPr lang="en-US" sz="2100" b="0" i="0">
                        <a:solidFill>
                          <a:schemeClr val="tx1">
                            <a:lumMod val="50000"/>
                          </a:schemeClr>
                        </a:solidFill>
                        <a:latin typeface="Arial" panose="020B0604020202020204" pitchFamily="34" charset="0"/>
                      </a:endParaRPr>
                    </a:p>
                  </a:txBody>
                  <a:tcPr marL="125553" marR="125553" marT="62777" marB="62777" anchor="ctr"/>
                </a:tc>
                <a:extLst>
                  <a:ext uri="{0D108BD9-81ED-4DB2-BD59-A6C34878D82A}">
                    <a16:rowId xmlns:a16="http://schemas.microsoft.com/office/drawing/2014/main" val="3995984514"/>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223838" algn="l" defTabSz="914400" rtl="0" eaLnBrk="1" fontAlgn="auto" latinLnBrk="0" hangingPunct="1">
                        <a:lnSpc>
                          <a:spcPct val="100000"/>
                        </a:lnSpc>
                        <a:spcBef>
                          <a:spcPts val="0"/>
                        </a:spcBef>
                        <a:spcAft>
                          <a:spcPts val="0"/>
                        </a:spcAft>
                        <a:buClrTx/>
                        <a:buSzTx/>
                        <a:buFontTx/>
                        <a:buNone/>
                        <a:tabLst/>
                        <a:defRPr/>
                      </a:pPr>
                      <a:r>
                        <a:rPr kumimoji="0" lang="en-GB" sz="2100" b="0" u="none" strike="noStrike" kern="1200" cap="none" spc="0" normalizeH="0" baseline="0" noProof="0">
                          <a:ln>
                            <a:noFill/>
                          </a:ln>
                          <a:solidFill>
                            <a:schemeClr val="tx1">
                              <a:lumMod val="50000"/>
                            </a:schemeClr>
                          </a:solidFill>
                          <a:effectLst/>
                          <a:uLnTx/>
                          <a:uFillTx/>
                        </a:rPr>
                        <a:t>HR (95% CI)</a:t>
                      </a:r>
                      <a:endParaRPr kumimoji="0" lang="en-US" sz="2100" b="0" i="0" u="none" strike="noStrike" kern="1200" cap="none" spc="0" normalizeH="0" baseline="0" noProof="0">
                        <a:ln>
                          <a:noFill/>
                        </a:ln>
                        <a:solidFill>
                          <a:schemeClr val="tx1">
                            <a:lumMod val="50000"/>
                          </a:schemeClr>
                        </a:solidFill>
                        <a:effectLst/>
                        <a:uLnTx/>
                        <a:uFillTx/>
                        <a:latin typeface="Arial" panose="020B0604020202020204" pitchFamily="34" charset="0"/>
                        <a:ea typeface="+mn-ea"/>
                        <a:cs typeface="+mn-cs"/>
                      </a:endParaRPr>
                    </a:p>
                  </a:txBody>
                  <a:tcPr marL="125553" marR="125553" marT="62777" marB="62777" anchor="ct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0.78 (0.61, 0.99)</a:t>
                      </a:r>
                      <a:endParaRPr lang="en-US" sz="2100" b="0" i="0">
                        <a:solidFill>
                          <a:schemeClr val="tx1">
                            <a:lumMod val="50000"/>
                          </a:schemeClr>
                        </a:solidFill>
                        <a:latin typeface="Arial" panose="020B0604020202020204" pitchFamily="34" charset="0"/>
                      </a:endParaRPr>
                    </a:p>
                  </a:txBody>
                  <a:tcPr marL="125553" marR="125553" marT="62777" marB="62777" anchor="ctr"/>
                </a:tc>
                <a:tc hMerge="1">
                  <a:txBody>
                    <a:bodyPr/>
                    <a:lstStyle/>
                    <a:p>
                      <a:pPr algn="ctr"/>
                      <a:endParaRPr lang="en-US" sz="1600" b="0" i="0">
                        <a:solidFill>
                          <a:schemeClr val="tx1">
                            <a:lumMod val="75000"/>
                          </a:schemeClr>
                        </a:solidFill>
                        <a:latin typeface="Arial" panose="020B0604020202020204" pitchFamily="34" charset="0"/>
                      </a:endParaRPr>
                    </a:p>
                  </a:txBody>
                  <a:tcPr marL="144000" marR="144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51147922"/>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u="none" strike="noStrike" kern="1200" cap="none" spc="0" normalizeH="0" baseline="0" noProof="0">
                          <a:ln>
                            <a:noFill/>
                          </a:ln>
                          <a:solidFill>
                            <a:schemeClr val="tx1">
                              <a:lumMod val="50000"/>
                            </a:schemeClr>
                          </a:solidFill>
                          <a:effectLst/>
                          <a:uLnTx/>
                          <a:uFillTx/>
                        </a:rPr>
                        <a:t>OS, %</a:t>
                      </a:r>
                      <a:endParaRPr kumimoji="0" lang="en-US" sz="2100" b="0" i="0" u="none" strike="noStrike" kern="1200" cap="none" spc="0" normalizeH="0" baseline="0" noProof="0">
                        <a:ln>
                          <a:noFill/>
                        </a:ln>
                        <a:solidFill>
                          <a:schemeClr val="tx1">
                            <a:lumMod val="50000"/>
                          </a:schemeClr>
                        </a:solidFill>
                        <a:effectLst/>
                        <a:uLnTx/>
                        <a:uFillTx/>
                        <a:latin typeface="Arial" panose="020B0604020202020204" pitchFamily="34" charset="0"/>
                        <a:ea typeface="+mn-ea"/>
                        <a:cs typeface="+mn-cs"/>
                      </a:endParaRPr>
                    </a:p>
                  </a:txBody>
                  <a:tcPr marL="125553" marR="125553" marT="62777" marB="62777"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83</a:t>
                      </a:r>
                      <a:endParaRPr lang="en-US" sz="2100" b="0" i="0">
                        <a:solidFill>
                          <a:schemeClr val="tx1">
                            <a:lumMod val="50000"/>
                          </a:schemeClr>
                        </a:solidFill>
                        <a:latin typeface="Arial" panose="020B0604020202020204" pitchFamily="34" charset="0"/>
                      </a:endParaRPr>
                    </a:p>
                  </a:txBody>
                  <a:tcPr marL="125553" marR="125553" marT="62777" marB="62777"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80</a:t>
                      </a:r>
                      <a:endParaRPr lang="en-US" sz="2100" b="0" i="0">
                        <a:solidFill>
                          <a:schemeClr val="tx1">
                            <a:lumMod val="50000"/>
                          </a:schemeClr>
                        </a:solidFill>
                        <a:latin typeface="Arial" panose="020B0604020202020204" pitchFamily="34" charset="0"/>
                      </a:endParaRPr>
                    </a:p>
                  </a:txBody>
                  <a:tcPr marL="125553" marR="125553" marT="62777" marB="62777" anchor="ctr"/>
                </a:tc>
                <a:extLst>
                  <a:ext uri="{0D108BD9-81ED-4DB2-BD59-A6C34878D82A}">
                    <a16:rowId xmlns:a16="http://schemas.microsoft.com/office/drawing/2014/main" val="2668663068"/>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223838" algn="l" defTabSz="914400" rtl="0" eaLnBrk="1" fontAlgn="auto" latinLnBrk="0" hangingPunct="1">
                        <a:lnSpc>
                          <a:spcPct val="100000"/>
                        </a:lnSpc>
                        <a:spcBef>
                          <a:spcPts val="0"/>
                        </a:spcBef>
                        <a:spcAft>
                          <a:spcPts val="0"/>
                        </a:spcAft>
                        <a:buClrTx/>
                        <a:buSzTx/>
                        <a:buFontTx/>
                        <a:buNone/>
                        <a:tabLst/>
                        <a:defRPr/>
                      </a:pPr>
                      <a:r>
                        <a:rPr kumimoji="0" lang="en-US" sz="2100" b="0" u="none" strike="noStrike" kern="1200" cap="none" spc="0" normalizeH="0" baseline="0" noProof="0">
                          <a:ln>
                            <a:noFill/>
                          </a:ln>
                          <a:solidFill>
                            <a:schemeClr val="tx1">
                              <a:lumMod val="50000"/>
                            </a:schemeClr>
                          </a:solidFill>
                          <a:effectLst/>
                          <a:uLnTx/>
                          <a:uFillTx/>
                        </a:rPr>
                        <a:t>HR (95% CI)</a:t>
                      </a:r>
                      <a:endParaRPr kumimoji="0" lang="en-US" sz="2100" b="0" i="0" u="none" strike="noStrike" kern="1200" cap="none" spc="0" normalizeH="0" baseline="0" noProof="0">
                        <a:ln>
                          <a:noFill/>
                        </a:ln>
                        <a:solidFill>
                          <a:schemeClr val="tx1">
                            <a:lumMod val="50000"/>
                          </a:schemeClr>
                        </a:solidFill>
                        <a:effectLst/>
                        <a:uLnTx/>
                        <a:uFillTx/>
                        <a:latin typeface="Arial" panose="020B0604020202020204" pitchFamily="34" charset="0"/>
                        <a:ea typeface="+mn-ea"/>
                        <a:cs typeface="+mn-cs"/>
                      </a:endParaRPr>
                    </a:p>
                  </a:txBody>
                  <a:tcPr marL="125553" marR="125553" marT="62777" marB="62777" anchor="ct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0.87 (0.63, 1.20)</a:t>
                      </a:r>
                      <a:endParaRPr lang="en-US" sz="2100" b="0" i="0">
                        <a:solidFill>
                          <a:schemeClr val="tx1">
                            <a:lumMod val="50000"/>
                          </a:schemeClr>
                        </a:solidFill>
                        <a:latin typeface="Arial" panose="020B0604020202020204" pitchFamily="34" charset="0"/>
                      </a:endParaRPr>
                    </a:p>
                  </a:txBody>
                  <a:tcPr marL="125553" marR="125553" marT="62777" marB="62777" anchor="ctr"/>
                </a:tc>
                <a:tc hMerge="1">
                  <a:txBody>
                    <a:bodyPr/>
                    <a:lstStyle/>
                    <a:p>
                      <a:pPr algn="ctr"/>
                      <a:endParaRPr lang="en-US" sz="1600" b="0" i="0">
                        <a:solidFill>
                          <a:schemeClr val="tx1">
                            <a:lumMod val="75000"/>
                          </a:schemeClr>
                        </a:solidFill>
                        <a:latin typeface="Arial" panose="020B0604020202020204" pitchFamily="34" charset="0"/>
                      </a:endParaRPr>
                    </a:p>
                  </a:txBody>
                  <a:tcPr marL="144000" marR="144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19689781"/>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u="none" strike="noStrike" kern="1200" cap="none" spc="0" normalizeH="0" baseline="0" noProof="0">
                          <a:ln>
                            <a:noFill/>
                          </a:ln>
                          <a:solidFill>
                            <a:schemeClr val="tx1">
                              <a:lumMod val="50000"/>
                            </a:schemeClr>
                          </a:solidFill>
                          <a:effectLst/>
                          <a:uLnTx/>
                          <a:uFillTx/>
                        </a:rPr>
                        <a:t>PCSS, %</a:t>
                      </a:r>
                      <a:endParaRPr kumimoji="0" lang="en-US" sz="2100" b="0" i="0" u="none" strike="noStrike" kern="1200" cap="none" spc="0" normalizeH="0" baseline="0" noProof="0">
                        <a:ln>
                          <a:noFill/>
                        </a:ln>
                        <a:solidFill>
                          <a:schemeClr val="tx1">
                            <a:lumMod val="50000"/>
                          </a:schemeClr>
                        </a:solidFill>
                        <a:effectLst/>
                        <a:uLnTx/>
                        <a:uFillTx/>
                        <a:latin typeface="Arial" panose="020B0604020202020204" pitchFamily="34" charset="0"/>
                        <a:ea typeface="+mn-ea"/>
                        <a:cs typeface="+mn-cs"/>
                      </a:endParaRPr>
                    </a:p>
                  </a:txBody>
                  <a:tcPr marL="125553" marR="125553" marT="62777" marB="62777"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97</a:t>
                      </a:r>
                      <a:endParaRPr lang="en-US" sz="2100" b="0" i="0">
                        <a:solidFill>
                          <a:schemeClr val="tx1">
                            <a:lumMod val="50000"/>
                          </a:schemeClr>
                        </a:solidFill>
                        <a:latin typeface="Arial" panose="020B0604020202020204" pitchFamily="34" charset="0"/>
                      </a:endParaRPr>
                    </a:p>
                  </a:txBody>
                  <a:tcPr marL="125553" marR="125553" marT="62777" marB="62777"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96</a:t>
                      </a:r>
                      <a:endParaRPr lang="en-US" sz="2100" b="0" i="0">
                        <a:solidFill>
                          <a:schemeClr val="tx1">
                            <a:lumMod val="50000"/>
                          </a:schemeClr>
                        </a:solidFill>
                        <a:latin typeface="Arial" panose="020B0604020202020204" pitchFamily="34" charset="0"/>
                      </a:endParaRPr>
                    </a:p>
                  </a:txBody>
                  <a:tcPr marL="125553" marR="125553" marT="62777" marB="62777" anchor="ctr"/>
                </a:tc>
                <a:extLst>
                  <a:ext uri="{0D108BD9-81ED-4DB2-BD59-A6C34878D82A}">
                    <a16:rowId xmlns:a16="http://schemas.microsoft.com/office/drawing/2014/main" val="3246884259"/>
                  </a:ext>
                </a:extLst>
              </a:tr>
              <a:tr h="4444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176213" algn="l" defTabSz="914400" rtl="0" eaLnBrk="1" fontAlgn="auto" latinLnBrk="0" hangingPunct="1">
                        <a:lnSpc>
                          <a:spcPct val="100000"/>
                        </a:lnSpc>
                        <a:spcBef>
                          <a:spcPts val="0"/>
                        </a:spcBef>
                        <a:spcAft>
                          <a:spcPts val="0"/>
                        </a:spcAft>
                        <a:buClrTx/>
                        <a:buSzTx/>
                        <a:buFontTx/>
                        <a:buNone/>
                        <a:tabLst/>
                        <a:defRPr/>
                      </a:pPr>
                      <a:r>
                        <a:rPr kumimoji="0" lang="en-GB" sz="2100" b="0" u="none" strike="noStrike" kern="1200" cap="none" spc="0" normalizeH="0" baseline="0" noProof="0">
                          <a:ln>
                            <a:noFill/>
                          </a:ln>
                          <a:solidFill>
                            <a:schemeClr val="tx1">
                              <a:lumMod val="50000"/>
                            </a:schemeClr>
                          </a:solidFill>
                          <a:effectLst/>
                          <a:uLnTx/>
                          <a:uFillTx/>
                        </a:rPr>
                        <a:t>HR (95% CI)</a:t>
                      </a:r>
                      <a:endParaRPr kumimoji="0" lang="en-US" sz="2100" b="0" i="0" u="none" strike="noStrike" kern="1200" cap="none" spc="0" normalizeH="0" baseline="0" noProof="0">
                        <a:ln>
                          <a:noFill/>
                        </a:ln>
                        <a:solidFill>
                          <a:schemeClr val="tx1">
                            <a:lumMod val="50000"/>
                          </a:schemeClr>
                        </a:solidFill>
                        <a:effectLst/>
                        <a:uLnTx/>
                        <a:uFillTx/>
                        <a:latin typeface="Arial" panose="020B0604020202020204" pitchFamily="34" charset="0"/>
                        <a:ea typeface="+mn-ea"/>
                        <a:cs typeface="+mn-cs"/>
                      </a:endParaRPr>
                    </a:p>
                  </a:txBody>
                  <a:tcPr marL="125553" marR="125553" marT="62777" marB="62777" anchor="ct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100" b="0">
                          <a:solidFill>
                            <a:schemeClr val="tx1">
                              <a:lumMod val="50000"/>
                            </a:schemeClr>
                          </a:solidFill>
                        </a:rPr>
                        <a:t>0.90 (0.41, 1.97)</a:t>
                      </a:r>
                      <a:endParaRPr lang="en-US" sz="2100" b="0" i="0">
                        <a:solidFill>
                          <a:schemeClr val="tx1">
                            <a:lumMod val="50000"/>
                          </a:schemeClr>
                        </a:solidFill>
                        <a:latin typeface="Arial" panose="020B0604020202020204" pitchFamily="34" charset="0"/>
                      </a:endParaRPr>
                    </a:p>
                  </a:txBody>
                  <a:tcPr marL="125553" marR="125553" marT="62777" marB="62777" anchor="ctr"/>
                </a:tc>
                <a:tc hMerge="1">
                  <a:txBody>
                    <a:bodyPr/>
                    <a:lstStyle/>
                    <a:p>
                      <a:pPr algn="ctr"/>
                      <a:endParaRPr lang="en-US" sz="1600" b="0" i="0">
                        <a:solidFill>
                          <a:schemeClr val="tx1">
                            <a:lumMod val="75000"/>
                          </a:schemeClr>
                        </a:solidFill>
                        <a:latin typeface="Arial" panose="020B0604020202020204" pitchFamily="34" charset="0"/>
                      </a:endParaRPr>
                    </a:p>
                  </a:txBody>
                  <a:tcPr marL="144000" marR="144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36110413"/>
                  </a:ext>
                </a:extLst>
              </a:tr>
            </a:tbl>
          </a:graphicData>
        </a:graphic>
      </p:graphicFrame>
    </p:spTree>
    <p:extLst>
      <p:ext uri="{BB962C8B-B14F-4D97-AF65-F5344CB8AC3E}">
        <p14:creationId xmlns:p14="http://schemas.microsoft.com/office/powerpoint/2010/main" val="3358186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1936C-E382-131D-0DD3-5FAB5826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F5059-C2E5-AB16-ABE9-9778344261E6}"/>
              </a:ext>
            </a:extLst>
          </p:cNvPr>
          <p:cNvSpPr>
            <a:spLocks noGrp="1"/>
          </p:cNvSpPr>
          <p:nvPr>
            <p:ph type="title"/>
          </p:nvPr>
        </p:nvSpPr>
        <p:spPr/>
        <p:txBody>
          <a:bodyPr>
            <a:normAutofit/>
          </a:bodyPr>
          <a:lstStyle/>
          <a:p>
            <a:r>
              <a:rPr lang="en-US"/>
              <a:t>ENZARAD: Subgroup Analysis</a:t>
            </a:r>
          </a:p>
        </p:txBody>
      </p:sp>
      <p:graphicFrame>
        <p:nvGraphicFramePr>
          <p:cNvPr id="4" name="Table 3">
            <a:extLst>
              <a:ext uri="{FF2B5EF4-FFF2-40B4-BE49-F238E27FC236}">
                <a16:creationId xmlns:a16="http://schemas.microsoft.com/office/drawing/2014/main" id="{FD56AEC0-00AF-0001-0095-FDB01F03D4D2}"/>
              </a:ext>
            </a:extLst>
          </p:cNvPr>
          <p:cNvGraphicFramePr>
            <a:graphicFrameLocks noGrp="1"/>
          </p:cNvGraphicFramePr>
          <p:nvPr>
            <p:extLst>
              <p:ext uri="{D42A27DB-BD31-4B8C-83A1-F6EECF244321}">
                <p14:modId xmlns:p14="http://schemas.microsoft.com/office/powerpoint/2010/main" val="30944221"/>
              </p:ext>
            </p:extLst>
          </p:nvPr>
        </p:nvGraphicFramePr>
        <p:xfrm>
          <a:off x="1283861" y="1281050"/>
          <a:ext cx="9726039" cy="4465220"/>
        </p:xfrm>
        <a:graphic>
          <a:graphicData uri="http://schemas.openxmlformats.org/drawingml/2006/table">
            <a:tbl>
              <a:tblPr/>
              <a:tblGrid>
                <a:gridCol w="2062665">
                  <a:extLst>
                    <a:ext uri="{9D8B030D-6E8A-4147-A177-3AD203B41FA5}">
                      <a16:colId xmlns:a16="http://schemas.microsoft.com/office/drawing/2014/main" val="865945356"/>
                    </a:ext>
                  </a:extLst>
                </a:gridCol>
                <a:gridCol w="2342597">
                  <a:extLst>
                    <a:ext uri="{9D8B030D-6E8A-4147-A177-3AD203B41FA5}">
                      <a16:colId xmlns:a16="http://schemas.microsoft.com/office/drawing/2014/main" val="3415286821"/>
                    </a:ext>
                  </a:extLst>
                </a:gridCol>
                <a:gridCol w="1489090">
                  <a:extLst>
                    <a:ext uri="{9D8B030D-6E8A-4147-A177-3AD203B41FA5}">
                      <a16:colId xmlns:a16="http://schemas.microsoft.com/office/drawing/2014/main" val="3701975963"/>
                    </a:ext>
                  </a:extLst>
                </a:gridCol>
                <a:gridCol w="2282640">
                  <a:extLst>
                    <a:ext uri="{9D8B030D-6E8A-4147-A177-3AD203B41FA5}">
                      <a16:colId xmlns:a16="http://schemas.microsoft.com/office/drawing/2014/main" val="1234730585"/>
                    </a:ext>
                  </a:extLst>
                </a:gridCol>
                <a:gridCol w="1549047">
                  <a:extLst>
                    <a:ext uri="{9D8B030D-6E8A-4147-A177-3AD203B41FA5}">
                      <a16:colId xmlns:a16="http://schemas.microsoft.com/office/drawing/2014/main" val="157040632"/>
                    </a:ext>
                  </a:extLst>
                </a:gridCol>
              </a:tblGrid>
              <a:tr h="33592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0" u="none" strike="noStrike">
                          <a:solidFill>
                            <a:schemeClr val="bg1"/>
                          </a:solidFill>
                          <a:effectLst/>
                          <a:latin typeface="Arial" panose="020B0604020202020204" pitchFamily="34" charset="0"/>
                          <a:cs typeface="Arial" panose="020B0604020202020204" pitchFamily="34" charset="0"/>
                        </a:rPr>
                        <a:t>Characteristic</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0" u="none" strike="noStrike">
                          <a:solidFill>
                            <a:schemeClr val="bg1"/>
                          </a:solidFill>
                          <a:effectLst/>
                          <a:latin typeface="Arial" panose="020B0604020202020204" pitchFamily="34" charset="0"/>
                          <a:cs typeface="Arial" panose="020B0604020202020204" pitchFamily="34" charset="0"/>
                        </a:rPr>
                        <a:t>MFS</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tc hMerge="1">
                  <a:txBody>
                    <a:bodyPr/>
                    <a:lstStyle/>
                    <a:p>
                      <a:pPr algn="ctr" fontAlgn="b"/>
                      <a:endParaRPr lang="en-US" sz="2000" b="0" i="0" u="none" strike="noStrike">
                        <a:solidFill>
                          <a:schemeClr val="bg1"/>
                        </a:solidFill>
                        <a:effectLst/>
                        <a:latin typeface="+mj-lt"/>
                      </a:endParaRPr>
                    </a:p>
                  </a:txBody>
                  <a:tcPr anchor="ctr">
                    <a:lnL>
                      <a:noFill/>
                    </a:lnL>
                    <a:lnR>
                      <a:noFill/>
                    </a:lnR>
                    <a:lnT>
                      <a:noFill/>
                    </a:lnT>
                    <a:lnB>
                      <a:noFill/>
                    </a:lnB>
                    <a:solidFill>
                      <a:schemeClr val="tx2">
                        <a:lumMod val="75000"/>
                      </a:schemeClr>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0" u="none" strike="noStrike">
                          <a:solidFill>
                            <a:schemeClr val="bg1"/>
                          </a:solidFill>
                          <a:effectLst/>
                          <a:latin typeface="Arial" panose="020B0604020202020204" pitchFamily="34" charset="0"/>
                          <a:cs typeface="Arial" panose="020B0604020202020204" pitchFamily="34" charset="0"/>
                        </a:rPr>
                        <a:t>OS</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tc hMerge="1">
                  <a:txBody>
                    <a:bodyPr/>
                    <a:lstStyle/>
                    <a:p>
                      <a:pPr algn="ctr" fontAlgn="b"/>
                      <a:endParaRPr lang="en-US" sz="2000" b="0" i="0" u="none" strike="noStrike">
                        <a:solidFill>
                          <a:schemeClr val="bg1"/>
                        </a:solidFill>
                        <a:effectLst/>
                        <a:latin typeface="+mj-lt"/>
                      </a:endParaRPr>
                    </a:p>
                  </a:txBody>
                  <a:tcPr anchor="ctr">
                    <a:lnL>
                      <a:noFill/>
                    </a:lnL>
                    <a:lnR>
                      <a:noFill/>
                    </a:lnR>
                    <a:lnT>
                      <a:noFill/>
                    </a:lnT>
                    <a:lnB>
                      <a:noFill/>
                    </a:lnB>
                    <a:solidFill>
                      <a:schemeClr val="tx2">
                        <a:lumMod val="75000"/>
                      </a:schemeClr>
                    </a:solidFill>
                  </a:tcPr>
                </a:tc>
                <a:extLst>
                  <a:ext uri="{0D108BD9-81ED-4DB2-BD59-A6C34878D82A}">
                    <a16:rowId xmlns:a16="http://schemas.microsoft.com/office/drawing/2014/main" val="945242342"/>
                  </a:ext>
                </a:extLst>
              </a:tr>
              <a:tr h="335920">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0" u="none" strike="noStrike">
                          <a:solidFill>
                            <a:schemeClr val="bg1"/>
                          </a:solidFill>
                          <a:effectLst/>
                          <a:latin typeface="Arial" panose="020B0604020202020204" pitchFamily="34" charset="0"/>
                          <a:cs typeface="Arial" panose="020B0604020202020204" pitchFamily="34" charset="0"/>
                        </a:rPr>
                        <a:t>HR (CI)</a:t>
                      </a:r>
                    </a:p>
                  </a:txBody>
                  <a:tcPr marL="41990" marR="4199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1" u="none" strike="noStrike">
                          <a:solidFill>
                            <a:schemeClr val="bg1"/>
                          </a:solidFill>
                          <a:effectLst/>
                          <a:latin typeface="Arial" panose="020B0604020202020204" pitchFamily="34" charset="0"/>
                          <a:cs typeface="Arial" panose="020B0604020202020204" pitchFamily="34" charset="0"/>
                        </a:rPr>
                        <a:t>P</a:t>
                      </a:r>
                      <a:r>
                        <a:rPr lang="en-US" sz="1700" b="1" i="0" u="none" strike="noStrike">
                          <a:solidFill>
                            <a:schemeClr val="bg1"/>
                          </a:solidFill>
                          <a:effectLst/>
                          <a:latin typeface="Arial" panose="020B0604020202020204" pitchFamily="34" charset="0"/>
                          <a:cs typeface="Arial" panose="020B0604020202020204" pitchFamily="34" charset="0"/>
                        </a:rPr>
                        <a:t>-value</a:t>
                      </a:r>
                      <a:endParaRPr lang="en-US" sz="1700" b="1" i="1" u="none" strike="noStrike">
                        <a:solidFill>
                          <a:schemeClr val="bg1"/>
                        </a:solidFill>
                        <a:effectLst/>
                        <a:latin typeface="Arial" panose="020B0604020202020204" pitchFamily="34" charset="0"/>
                        <a:cs typeface="Arial" panose="020B0604020202020204" pitchFamily="34" charset="0"/>
                      </a:endParaRPr>
                    </a:p>
                  </a:txBody>
                  <a:tcPr marL="41990" marR="4199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0" u="none" strike="noStrike">
                          <a:solidFill>
                            <a:schemeClr val="bg1"/>
                          </a:solidFill>
                          <a:effectLst/>
                          <a:latin typeface="Arial" panose="020B0604020202020204" pitchFamily="34" charset="0"/>
                          <a:cs typeface="Arial" panose="020B0604020202020204" pitchFamily="34" charset="0"/>
                        </a:rPr>
                        <a:t>HR (CI)</a:t>
                      </a:r>
                      <a:endParaRPr lang="en-US" sz="1700" b="1" i="1" u="none" strike="noStrike">
                        <a:solidFill>
                          <a:schemeClr val="bg1"/>
                        </a:solidFill>
                        <a:effectLst/>
                        <a:latin typeface="Arial" panose="020B0604020202020204" pitchFamily="34" charset="0"/>
                        <a:cs typeface="Arial" panose="020B0604020202020204" pitchFamily="34" charset="0"/>
                      </a:endParaRPr>
                    </a:p>
                  </a:txBody>
                  <a:tcPr marL="41990" marR="4199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1" i="1" u="none" strike="noStrike">
                          <a:solidFill>
                            <a:schemeClr val="bg1"/>
                          </a:solidFill>
                          <a:effectLst/>
                          <a:latin typeface="Arial" panose="020B0604020202020204" pitchFamily="34" charset="0"/>
                          <a:cs typeface="Arial" panose="020B0604020202020204" pitchFamily="34" charset="0"/>
                        </a:rPr>
                        <a:t>P</a:t>
                      </a:r>
                      <a:r>
                        <a:rPr lang="en-US" sz="1700" b="1" i="0" u="none" strike="noStrike">
                          <a:solidFill>
                            <a:schemeClr val="bg1"/>
                          </a:solidFill>
                          <a:effectLst/>
                          <a:latin typeface="Arial" panose="020B0604020202020204" pitchFamily="34" charset="0"/>
                          <a:cs typeface="Arial" panose="020B0604020202020204" pitchFamily="34" charset="0"/>
                        </a:rPr>
                        <a:t>-value</a:t>
                      </a:r>
                      <a:endParaRPr lang="en-US" sz="1700" b="1" i="1" u="none" strike="noStrike">
                        <a:solidFill>
                          <a:schemeClr val="bg1"/>
                        </a:solidFill>
                        <a:effectLst/>
                        <a:latin typeface="Arial" panose="020B0604020202020204" pitchFamily="34" charset="0"/>
                        <a:cs typeface="Arial" panose="020B0604020202020204" pitchFamily="34" charset="0"/>
                      </a:endParaRPr>
                    </a:p>
                  </a:txBody>
                  <a:tcPr marL="41990" marR="41990" marT="41990" marB="41990"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42356707"/>
                  </a:ext>
                </a:extLst>
              </a:tr>
              <a:tr h="419900">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fontAlgn="b"/>
                      <a:r>
                        <a:rPr lang="en-US" sz="1700" b="0" i="0" u="none" strike="noStrike">
                          <a:solidFill>
                            <a:srgbClr val="000000"/>
                          </a:solidFill>
                          <a:effectLst/>
                          <a:latin typeface="Arial" panose="020B0604020202020204" pitchFamily="34" charset="0"/>
                          <a:cs typeface="Arial" panose="020B0604020202020204" pitchFamily="34" charset="0"/>
                        </a:rPr>
                        <a:t>Regional lymph node involvement</a:t>
                      </a:r>
                    </a:p>
                  </a:txBody>
                  <a:tcPr marL="0" marR="0" marT="0" marB="0" anchor="ctr">
                    <a:lnL>
                      <a:noFill/>
                    </a:lnL>
                    <a:lnR>
                      <a:noFill/>
                    </a:lnR>
                    <a:lnT>
                      <a:noFill/>
                    </a:lnT>
                    <a:lnB>
                      <a:noFill/>
                    </a:lnB>
                    <a:lnTlToBr w="12700" cmpd="sng">
                      <a:noFill/>
                      <a:prstDash val="solid"/>
                    </a:lnTlToBr>
                    <a:lnBlToTr w="12700" cmpd="sng">
                      <a:noFill/>
                      <a:prstDash val="solid"/>
                    </a:lnBlToTr>
                    <a:solidFill>
                      <a:srgbClr val="CBD8E9"/>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w="12700" cmpd="sng">
                      <a:noFill/>
                      <a:prstDash val="solid"/>
                    </a:lnT>
                    <a:lnB>
                      <a:noFill/>
                    </a:lnB>
                    <a:solidFill>
                      <a:schemeClr val="accent4">
                        <a:lumMod val="20000"/>
                        <a:lumOff val="80000"/>
                      </a:schemeClr>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185692304"/>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223838" algn="l" fontAlgn="b"/>
                      <a:r>
                        <a:rPr lang="en-US" sz="1700" b="0" i="0" u="none" strike="noStrike">
                          <a:solidFill>
                            <a:srgbClr val="000000"/>
                          </a:solidFill>
                          <a:effectLst/>
                          <a:latin typeface="Arial" panose="020B0604020202020204" pitchFamily="34" charset="0"/>
                          <a:cs typeface="Arial" panose="020B0604020202020204" pitchFamily="34" charset="0"/>
                        </a:rPr>
                        <a:t>N1</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0.43 (0.20, 0.92)</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.04</a:t>
                      </a:r>
                    </a:p>
                  </a:txBody>
                  <a:tcPr marL="83980" marR="83980" marT="41990" marB="41990" anchor="ctr">
                    <a:lnL>
                      <a:noFill/>
                    </a:lnL>
                    <a:lnR>
                      <a:noFill/>
                    </a:lnR>
                    <a:lnT w="12700" cmpd="sng">
                      <a:noFill/>
                      <a:prstDash val="solid"/>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0.46 (0.17, 1.26)</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.16</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3066733650"/>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176213" algn="l" fontAlgn="b"/>
                      <a:r>
                        <a:rPr lang="en-US" sz="1700" b="0" i="0" u="none" strike="noStrike">
                          <a:solidFill>
                            <a:srgbClr val="000000"/>
                          </a:solidFill>
                          <a:effectLst/>
                          <a:latin typeface="Arial" panose="020B0604020202020204" pitchFamily="34" charset="0"/>
                          <a:cs typeface="Arial" panose="020B0604020202020204" pitchFamily="34" charset="0"/>
                        </a:rPr>
                        <a:t> N0</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0.97 (0.72, 1.30)</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700" b="0" i="0" u="none" strike="noStrike">
                          <a:solidFill>
                            <a:srgbClr val="000000"/>
                          </a:solidFill>
                          <a:effectLst/>
                          <a:latin typeface="Arial" panose="020B0604020202020204" pitchFamily="34" charset="0"/>
                          <a:cs typeface="Arial" panose="020B0604020202020204" pitchFamily="34" charset="0"/>
                        </a:rPr>
                        <a:t>0.94 (0.67. 1.33)</a:t>
                      </a:r>
                      <a:endParaRPr lang="en-US" sz="1500">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vMerge="1">
                  <a:txBody>
                    <a:bodyPr/>
                    <a:lstStyle/>
                    <a:p>
                      <a:endParaRPr lang="en-US"/>
                    </a:p>
                  </a:txBody>
                  <a:tcPr/>
                </a:tc>
                <a:extLst>
                  <a:ext uri="{0D108BD9-81ED-4DB2-BD59-A6C34878D82A}">
                    <a16:rowId xmlns:a16="http://schemas.microsoft.com/office/drawing/2014/main" val="2458452906"/>
                  </a:ext>
                </a:extLst>
              </a:tr>
              <a:tr h="419900">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fontAlgn="b"/>
                      <a:r>
                        <a:rPr lang="en-US" sz="1700" b="0" i="0" u="none" strike="noStrike">
                          <a:solidFill>
                            <a:srgbClr val="000000"/>
                          </a:solidFill>
                          <a:effectLst/>
                          <a:latin typeface="Arial" panose="020B0604020202020204" pitchFamily="34" charset="0"/>
                          <a:cs typeface="Arial" panose="020B0604020202020204" pitchFamily="34" charset="0"/>
                        </a:rPr>
                        <a:t>Pelvic field radiation</a:t>
                      </a:r>
                    </a:p>
                  </a:txBody>
                  <a:tcPr marL="0" marR="0" marT="0" marB="0" anchor="ctr">
                    <a:lnL>
                      <a:noFill/>
                    </a:lnL>
                    <a:lnR>
                      <a:noFill/>
                    </a:lnR>
                    <a:lnT>
                      <a:noFill/>
                    </a:lnT>
                    <a:lnB>
                      <a:noFill/>
                    </a:lnB>
                    <a:lnTlToBr w="12700" cmpd="sng">
                      <a:noFill/>
                      <a:prstDash val="solid"/>
                    </a:lnTlToBr>
                    <a:lnBlToTr w="12700" cmpd="sng">
                      <a:noFill/>
                      <a:prstDash val="solid"/>
                    </a:lnBlToTr>
                    <a:solidFill>
                      <a:srgbClr val="CBD8E9"/>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w="12700" cmpd="sng">
                      <a:noFill/>
                      <a:prstDash val="solid"/>
                    </a:lnT>
                    <a:lnB>
                      <a:noFill/>
                    </a:lnB>
                    <a:solidFill>
                      <a:schemeClr val="accent4">
                        <a:lumMod val="20000"/>
                        <a:lumOff val="80000"/>
                      </a:schemeClr>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tc hMerge="1">
                  <a:txBody>
                    <a:bodyPr/>
                    <a:lstStyle/>
                    <a:p>
                      <a:pPr algn="ctr" fontAlgn="b"/>
                      <a:endParaRPr lang="en-US" sz="24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680991289"/>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223838" algn="l" fontAlgn="b"/>
                      <a:r>
                        <a:rPr lang="en-US" sz="1700" b="0" i="0" u="none" strike="noStrike">
                          <a:solidFill>
                            <a:srgbClr val="000000"/>
                          </a:solidFill>
                          <a:effectLst/>
                          <a:latin typeface="Arial" panose="020B0604020202020204" pitchFamily="34" charset="0"/>
                          <a:cs typeface="Arial" panose="020B0604020202020204" pitchFamily="34" charset="0"/>
                        </a:rPr>
                        <a:t>No</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1.25 (0.89, 1.76)</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&lt;.001</a:t>
                      </a:r>
                    </a:p>
                  </a:txBody>
                  <a:tcPr marL="0" marR="0" marT="0" marB="0" anchor="ctr">
                    <a:lnL>
                      <a:noFill/>
                    </a:lnL>
                    <a:lnR>
                      <a:noFill/>
                    </a:lnR>
                    <a:lnT w="12700" cmpd="sng">
                      <a:noFill/>
                      <a:prstDash val="solid"/>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1.11 (0.75, 1.96)</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.04</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2017330379"/>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223838" algn="l" fontAlgn="b"/>
                      <a:r>
                        <a:rPr lang="en-US" sz="1700" b="0" i="0" u="none" strike="noStrike">
                          <a:solidFill>
                            <a:srgbClr val="000000"/>
                          </a:solidFill>
                          <a:effectLst/>
                          <a:latin typeface="Arial" panose="020B0604020202020204" pitchFamily="34" charset="0"/>
                          <a:cs typeface="Arial" panose="020B0604020202020204" pitchFamily="34" charset="0"/>
                        </a:rPr>
                        <a:t>Yes</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0.47 (0.29, 0.76)</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vMerge="1">
                  <a:txBody>
                    <a:bodyPr/>
                    <a:lstStyle/>
                    <a:p>
                      <a:pPr algn="ctr" fontAlgn="b"/>
                      <a:endParaRPr lang="en-US" sz="2000" b="0" i="0" u="none" strike="noStrike">
                        <a:solidFill>
                          <a:srgbClr val="000000"/>
                        </a:solidFill>
                        <a:effectLst/>
                        <a:latin typeface="+mn-lt"/>
                      </a:endParaRPr>
                    </a:p>
                  </a:txBody>
                  <a:tcPr marL="0" marR="0" marT="0" marB="0" anchor="ctr">
                    <a:lnL>
                      <a:noFill/>
                    </a:lnL>
                    <a:lnR>
                      <a:noFill/>
                    </a:lnR>
                    <a:lnT w="12700" cmpd="sng">
                      <a:noFill/>
                      <a:prstDash val="solid"/>
                    </a:lnT>
                    <a:lnB>
                      <a:noFill/>
                    </a:lnB>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0.53 (0.30, 0.96)</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vMerge="1">
                  <a:txBody>
                    <a:bodyPr/>
                    <a:lstStyle/>
                    <a:p>
                      <a:pPr algn="ctr" fontAlgn="b"/>
                      <a:endParaRPr lang="en-US" sz="20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651040037"/>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fontAlgn="b"/>
                      <a:r>
                        <a:rPr lang="en-US" sz="1700" b="0" i="0" u="none" strike="noStrike">
                          <a:solidFill>
                            <a:srgbClr val="000000"/>
                          </a:solidFill>
                          <a:effectLst/>
                          <a:latin typeface="Arial" panose="020B0604020202020204" pitchFamily="34" charset="0"/>
                          <a:cs typeface="Arial" panose="020B0604020202020204" pitchFamily="34" charset="0"/>
                        </a:rPr>
                        <a:t>Very high risk</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a:noFill/>
                    </a:lnL>
                    <a:lnR>
                      <a:noFill/>
                    </a:lnR>
                    <a:lnT w="12700" cmpd="sng">
                      <a:noFill/>
                      <a:prstDash val="solid"/>
                    </a:lnT>
                    <a:lnB>
                      <a:noFill/>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17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CBD8E9"/>
                    </a:solidFill>
                  </a:tcPr>
                </a:tc>
                <a:extLst>
                  <a:ext uri="{0D108BD9-81ED-4DB2-BD59-A6C34878D82A}">
                    <a16:rowId xmlns:a16="http://schemas.microsoft.com/office/drawing/2014/main" val="500807991"/>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223838" algn="l" fontAlgn="b"/>
                      <a:r>
                        <a:rPr lang="en-US" sz="1700" b="0" i="0" u="none" strike="noStrike">
                          <a:solidFill>
                            <a:srgbClr val="000000"/>
                          </a:solidFill>
                          <a:effectLst/>
                          <a:latin typeface="Arial" panose="020B0604020202020204" pitchFamily="34" charset="0"/>
                          <a:cs typeface="Arial" panose="020B0604020202020204" pitchFamily="34" charset="0"/>
                        </a:rPr>
                        <a:t>No</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1.04 (0.40, 2.71)</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.74</a:t>
                      </a:r>
                    </a:p>
                  </a:txBody>
                  <a:tcPr marL="0" marR="0" marT="0" marB="0" anchor="ctr">
                    <a:lnL>
                      <a:noFill/>
                    </a:lnL>
                    <a:lnR>
                      <a:noFill/>
                    </a:lnR>
                    <a:lnT w="12700" cmpd="sng">
                      <a:noFill/>
                      <a:prstDash val="solid"/>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1.60 (0.55, 4.65)</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909130316"/>
                  </a:ext>
                </a:extLst>
              </a:tr>
              <a:tr h="4199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223838" algn="l" fontAlgn="b"/>
                      <a:r>
                        <a:rPr lang="en-US" sz="1700" b="0" i="0" u="none" strike="noStrike">
                          <a:solidFill>
                            <a:srgbClr val="000000"/>
                          </a:solidFill>
                          <a:effectLst/>
                          <a:latin typeface="Arial" panose="020B0604020202020204" pitchFamily="34" charset="0"/>
                          <a:cs typeface="Arial" panose="020B0604020202020204" pitchFamily="34" charset="0"/>
                        </a:rPr>
                        <a:t>Yes</a:t>
                      </a:r>
                    </a:p>
                  </a:txBody>
                  <a:tcPr marL="83980" marR="83980" marT="41990" marB="41990" anchor="ctr">
                    <a:lnL>
                      <a:noFill/>
                    </a:lnL>
                    <a:lnR>
                      <a:noFill/>
                    </a:lnR>
                    <a:lnT>
                      <a:noFill/>
                    </a:lnT>
                    <a:lnB>
                      <a:noFill/>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0.85 (0.64, 1.13)</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vMerge="1">
                  <a:txBody>
                    <a:bodyPr/>
                    <a:lstStyle/>
                    <a:p>
                      <a:pPr algn="ctr" fontAlgn="b"/>
                      <a:endParaRPr lang="en-US" sz="1800" b="0" i="0" u="none" strike="noStrike">
                        <a:solidFill>
                          <a:srgbClr val="000000"/>
                        </a:solidFill>
                        <a:effectLst/>
                        <a:latin typeface="+mn-lt"/>
                      </a:endParaRPr>
                    </a:p>
                  </a:txBody>
                  <a:tcPr marL="0" marR="0" marT="0" marB="0" anchor="ctr">
                    <a:lnL>
                      <a:noFill/>
                    </a:lnL>
                    <a:lnR>
                      <a:noFill/>
                    </a:lnR>
                    <a:lnT w="12700" cmpd="sng">
                      <a:noFill/>
                      <a:prstDash val="solid"/>
                    </a:lnT>
                    <a:lnB>
                      <a:noFill/>
                    </a:lnB>
                    <a:solidFill>
                      <a:schemeClr val="accent4">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1700" b="0" i="0" u="none" strike="noStrike">
                          <a:solidFill>
                            <a:srgbClr val="000000"/>
                          </a:solidFill>
                          <a:effectLst/>
                          <a:latin typeface="Arial" panose="020B0604020202020204" pitchFamily="34" charset="0"/>
                          <a:cs typeface="Arial" panose="020B0604020202020204" pitchFamily="34" charset="0"/>
                        </a:rPr>
                        <a:t>0.81 (0.57, 1.13)</a:t>
                      </a:r>
                    </a:p>
                  </a:txBody>
                  <a:tcPr marL="0" marR="0" marT="0" marB="0" anchor="ctr">
                    <a:lnL>
                      <a:noFill/>
                    </a:lnL>
                    <a:lnR>
                      <a:noFill/>
                    </a:lnR>
                    <a:lnT>
                      <a:noFill/>
                    </a:lnT>
                    <a:lnB>
                      <a:noFill/>
                    </a:lnB>
                    <a:lnTlToBr w="12700" cmpd="sng">
                      <a:noFill/>
                      <a:prstDash val="solid"/>
                    </a:lnTlToBr>
                    <a:lnBlToTr w="12700" cmpd="sng">
                      <a:noFill/>
                      <a:prstDash val="solid"/>
                    </a:lnBlToTr>
                    <a:solidFill>
                      <a:srgbClr val="E7EDF5"/>
                    </a:solidFill>
                  </a:tcPr>
                </a:tc>
                <a:tc vMerge="1">
                  <a:txBody>
                    <a:bodyPr/>
                    <a:lstStyle/>
                    <a:p>
                      <a:pPr algn="ctr" fontAlgn="b"/>
                      <a:endParaRPr lang="en-US" sz="1800" b="0" i="0" u="none" strike="noStrike">
                        <a:solidFill>
                          <a:srgbClr val="000000"/>
                        </a:solidFill>
                        <a:effectLst/>
                        <a:latin typeface="+mn-lt"/>
                      </a:endParaRPr>
                    </a:p>
                  </a:txBody>
                  <a:tcPr marL="0" marR="0"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047801536"/>
                  </a:ext>
                </a:extLst>
              </a:tr>
            </a:tbl>
          </a:graphicData>
        </a:graphic>
      </p:graphicFrame>
      <p:sp>
        <p:nvSpPr>
          <p:cNvPr id="6" name="Footer Placeholder 5">
            <a:extLst>
              <a:ext uri="{FF2B5EF4-FFF2-40B4-BE49-F238E27FC236}">
                <a16:creationId xmlns:a16="http://schemas.microsoft.com/office/drawing/2014/main" id="{B8E5A779-08E6-079A-17FD-62BC609C54B1}"/>
              </a:ext>
            </a:extLst>
          </p:cNvPr>
          <p:cNvSpPr>
            <a:spLocks noGrp="1"/>
          </p:cNvSpPr>
          <p:nvPr>
            <p:ph type="ftr" sz="quarter" idx="3"/>
          </p:nvPr>
        </p:nvSpPr>
        <p:spPr/>
        <p:txBody>
          <a:bodyPr/>
          <a:lstStyle/>
          <a:p>
            <a:r>
              <a:rPr lang="en-US"/>
              <a:t>Nguyen PL, et al. ESMO 2025. Abstract LBA 86. </a:t>
            </a:r>
          </a:p>
        </p:txBody>
      </p:sp>
    </p:spTree>
    <p:extLst>
      <p:ext uri="{BB962C8B-B14F-4D97-AF65-F5344CB8AC3E}">
        <p14:creationId xmlns:p14="http://schemas.microsoft.com/office/powerpoint/2010/main" val="1842375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722E-2D4C-5496-14F1-5BC3AB5E1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FCD59-5C67-9D22-8CFD-3142D041E85D}"/>
              </a:ext>
            </a:extLst>
          </p:cNvPr>
          <p:cNvSpPr>
            <a:spLocks noGrp="1"/>
          </p:cNvSpPr>
          <p:nvPr>
            <p:ph type="title"/>
          </p:nvPr>
        </p:nvSpPr>
        <p:spPr>
          <a:xfrm>
            <a:off x="838200" y="197946"/>
            <a:ext cx="10515600" cy="1136869"/>
          </a:xfrm>
        </p:spPr>
        <p:txBody>
          <a:bodyPr>
            <a:normAutofit/>
          </a:bodyPr>
          <a:lstStyle/>
          <a:p>
            <a:r>
              <a:rPr lang="en-US"/>
              <a:t>ENZARAD: Safety</a:t>
            </a:r>
          </a:p>
        </p:txBody>
      </p:sp>
      <p:sp>
        <p:nvSpPr>
          <p:cNvPr id="5" name="TextBox 4">
            <a:extLst>
              <a:ext uri="{FF2B5EF4-FFF2-40B4-BE49-F238E27FC236}">
                <a16:creationId xmlns:a16="http://schemas.microsoft.com/office/drawing/2014/main" id="{E5B8030A-8C7C-D012-1945-207C0343EB34}"/>
              </a:ext>
            </a:extLst>
          </p:cNvPr>
          <p:cNvSpPr txBox="1"/>
          <p:nvPr/>
        </p:nvSpPr>
        <p:spPr>
          <a:xfrm>
            <a:off x="1331865" y="6429222"/>
            <a:ext cx="952827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Nguyen PL, et al. ESMO 2025. Abstract LBA 86. </a:t>
            </a:r>
          </a:p>
        </p:txBody>
      </p:sp>
      <p:graphicFrame>
        <p:nvGraphicFramePr>
          <p:cNvPr id="3" name="Table 2">
            <a:extLst>
              <a:ext uri="{FF2B5EF4-FFF2-40B4-BE49-F238E27FC236}">
                <a16:creationId xmlns:a16="http://schemas.microsoft.com/office/drawing/2014/main" id="{C1D0B99D-2AAA-4BD0-E4D3-B4B7FAB9E953}"/>
              </a:ext>
            </a:extLst>
          </p:cNvPr>
          <p:cNvGraphicFramePr>
            <a:graphicFrameLocks noGrp="1"/>
          </p:cNvGraphicFramePr>
          <p:nvPr>
            <p:extLst>
              <p:ext uri="{D42A27DB-BD31-4B8C-83A1-F6EECF244321}">
                <p14:modId xmlns:p14="http://schemas.microsoft.com/office/powerpoint/2010/main" val="3225467480"/>
              </p:ext>
            </p:extLst>
          </p:nvPr>
        </p:nvGraphicFramePr>
        <p:xfrm>
          <a:off x="1456498" y="1115324"/>
          <a:ext cx="9732873" cy="4795320"/>
        </p:xfrm>
        <a:graphic>
          <a:graphicData uri="http://schemas.openxmlformats.org/drawingml/2006/table">
            <a:tbl>
              <a:tblPr/>
              <a:tblGrid>
                <a:gridCol w="3111453">
                  <a:extLst>
                    <a:ext uri="{9D8B030D-6E8A-4147-A177-3AD203B41FA5}">
                      <a16:colId xmlns:a16="http://schemas.microsoft.com/office/drawing/2014/main" val="4187441512"/>
                    </a:ext>
                  </a:extLst>
                </a:gridCol>
                <a:gridCol w="1103570">
                  <a:extLst>
                    <a:ext uri="{9D8B030D-6E8A-4147-A177-3AD203B41FA5}">
                      <a16:colId xmlns:a16="http://schemas.microsoft.com/office/drawing/2014/main" val="2246388783"/>
                    </a:ext>
                  </a:extLst>
                </a:gridCol>
                <a:gridCol w="1103570">
                  <a:extLst>
                    <a:ext uri="{9D8B030D-6E8A-4147-A177-3AD203B41FA5}">
                      <a16:colId xmlns:a16="http://schemas.microsoft.com/office/drawing/2014/main" val="2681391718"/>
                    </a:ext>
                  </a:extLst>
                </a:gridCol>
                <a:gridCol w="1103570">
                  <a:extLst>
                    <a:ext uri="{9D8B030D-6E8A-4147-A177-3AD203B41FA5}">
                      <a16:colId xmlns:a16="http://schemas.microsoft.com/office/drawing/2014/main" val="4182814965"/>
                    </a:ext>
                  </a:extLst>
                </a:gridCol>
                <a:gridCol w="1103570">
                  <a:extLst>
                    <a:ext uri="{9D8B030D-6E8A-4147-A177-3AD203B41FA5}">
                      <a16:colId xmlns:a16="http://schemas.microsoft.com/office/drawing/2014/main" val="919419163"/>
                    </a:ext>
                  </a:extLst>
                </a:gridCol>
                <a:gridCol w="1103570">
                  <a:extLst>
                    <a:ext uri="{9D8B030D-6E8A-4147-A177-3AD203B41FA5}">
                      <a16:colId xmlns:a16="http://schemas.microsoft.com/office/drawing/2014/main" val="4286184558"/>
                    </a:ext>
                  </a:extLst>
                </a:gridCol>
                <a:gridCol w="1103570">
                  <a:extLst>
                    <a:ext uri="{9D8B030D-6E8A-4147-A177-3AD203B41FA5}">
                      <a16:colId xmlns:a16="http://schemas.microsoft.com/office/drawing/2014/main" val="1973491349"/>
                    </a:ext>
                  </a:extLst>
                </a:gridCol>
              </a:tblGrid>
              <a:tr h="43683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1" i="0" u="none" strike="noStrike">
                          <a:solidFill>
                            <a:schemeClr val="bg1"/>
                          </a:solidFill>
                          <a:effectLst/>
                          <a:latin typeface="Arial" panose="020B0604020202020204" pitchFamily="34" charset="0"/>
                          <a:cs typeface="Arial" panose="020B0604020202020204" pitchFamily="34" charset="0"/>
                        </a:rPr>
                        <a:t>AE type, n</a:t>
                      </a:r>
                    </a:p>
                  </a:txBody>
                  <a:tcPr marL="45720" marR="4572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ENZA (n = 401)</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fontAlgn="b"/>
                      <a:endParaRPr lang="en-US" sz="2400" b="0" i="0" u="none" strike="noStrike">
                        <a:solidFill>
                          <a:schemeClr val="bg1"/>
                        </a:solidFill>
                        <a:effectLst/>
                        <a:latin typeface="+mj-lt"/>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hMerge="1">
                  <a:txBody>
                    <a:bodyPr/>
                    <a:lstStyle/>
                    <a:p>
                      <a:pPr algn="ctr" fontAlgn="b"/>
                      <a:endParaRPr lang="en-US" sz="2400" b="0" i="0" u="none" strike="noStrike">
                        <a:solidFill>
                          <a:schemeClr val="bg1"/>
                        </a:solidFill>
                        <a:effectLst/>
                        <a:latin typeface="+mj-lt"/>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NSAA (n = 401)</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fontAlgn="b"/>
                      <a:endParaRPr lang="en-US" sz="2400" b="0" i="0" u="none" strike="noStrike">
                        <a:solidFill>
                          <a:schemeClr val="bg1"/>
                        </a:solidFill>
                        <a:effectLst/>
                        <a:latin typeface="+mj-lt"/>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hMerge="1">
                  <a:txBody>
                    <a:bodyPr/>
                    <a:lstStyle/>
                    <a:p>
                      <a:pPr algn="ctr" fontAlgn="b"/>
                      <a:endParaRPr lang="en-US" sz="2400" b="0" i="0" u="none" strike="noStrike">
                        <a:solidFill>
                          <a:schemeClr val="bg1"/>
                        </a:solidFill>
                        <a:effectLst/>
                        <a:latin typeface="+mj-lt"/>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593766650"/>
                  </a:ext>
                </a:extLst>
              </a:tr>
              <a:tr h="436830">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a:p>
                  </a:txBody>
                  <a:tcPr marL="45720" marR="4572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64AA7">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Gr 1-2</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Gr 3-4</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Gr 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Gr 1-2</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Gr 3-4</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chemeClr val="bg1"/>
                          </a:solidFill>
                          <a:effectLst/>
                          <a:latin typeface="Arial" panose="020B0604020202020204" pitchFamily="34" charset="0"/>
                          <a:cs typeface="Arial" panose="020B0604020202020204" pitchFamily="34" charset="0"/>
                        </a:rPr>
                        <a:t>Gr 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97222019"/>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Any</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210</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182</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206</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181</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extLst>
                  <a:ext uri="{0D108BD9-81ED-4DB2-BD59-A6C34878D82A}">
                    <a16:rowId xmlns:a16="http://schemas.microsoft.com/office/drawing/2014/main" val="521900762"/>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1" i="0" u="none" strike="noStrike">
                          <a:solidFill>
                            <a:srgbClr val="000000"/>
                          </a:solidFill>
                          <a:effectLst/>
                          <a:latin typeface="Arial" panose="020B0604020202020204" pitchFamily="34" charset="0"/>
                          <a:cs typeface="Arial" panose="020B0604020202020204" pitchFamily="34" charset="0"/>
                        </a:rPr>
                        <a:t>Fatigue</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337</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rgbClr val="000000"/>
                          </a:solidFill>
                          <a:effectLst/>
                          <a:latin typeface="Arial" panose="020B0604020202020204" pitchFamily="34" charset="0"/>
                          <a:cs typeface="Arial" panose="020B0604020202020204" pitchFamily="34" charset="0"/>
                        </a:rPr>
                        <a:t>16</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315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6</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112623480"/>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Hot flashes</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308</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7</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278</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extLst>
                  <a:ext uri="{0D108BD9-81ED-4DB2-BD59-A6C34878D82A}">
                    <a16:rowId xmlns:a16="http://schemas.microsoft.com/office/drawing/2014/main" val="430383400"/>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Psychiatric</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178</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169</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1750554878"/>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1" i="0" u="none" strike="noStrike">
                          <a:solidFill>
                            <a:srgbClr val="000000"/>
                          </a:solidFill>
                          <a:effectLst/>
                          <a:latin typeface="Arial" panose="020B0604020202020204" pitchFamily="34" charset="0"/>
                          <a:cs typeface="Arial" panose="020B0604020202020204" pitchFamily="34" charset="0"/>
                        </a:rPr>
                        <a:t>Nervous system</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177</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rgbClr val="000000"/>
                          </a:solidFill>
                          <a:effectLst/>
                          <a:latin typeface="Arial" panose="020B0604020202020204" pitchFamily="34" charset="0"/>
                          <a:cs typeface="Arial" panose="020B0604020202020204" pitchFamily="34" charset="0"/>
                        </a:rPr>
                        <a:t>25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122</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575097097"/>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Metabolic/Nutritional</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128</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102</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12</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85190487"/>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Respiratory</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99</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6</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78</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extLst>
                  <a:ext uri="{0D108BD9-81ED-4DB2-BD59-A6C34878D82A}">
                    <a16:rowId xmlns:a16="http://schemas.microsoft.com/office/drawing/2014/main" val="472503180"/>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Nausea</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97</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0</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57</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0</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7EDF5"/>
                    </a:solidFill>
                  </a:tcPr>
                </a:tc>
                <a:extLst>
                  <a:ext uri="{0D108BD9-81ED-4DB2-BD59-A6C34878D82A}">
                    <a16:rowId xmlns:a16="http://schemas.microsoft.com/office/drawing/2014/main" val="4135170090"/>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Blood and lymphatic</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111</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CBD8E9"/>
                    </a:solidFill>
                  </a:tcPr>
                </a:tc>
                <a:extLst>
                  <a:ext uri="{0D108BD9-81ED-4DB2-BD59-A6C34878D82A}">
                    <a16:rowId xmlns:a16="http://schemas.microsoft.com/office/drawing/2014/main" val="548370863"/>
                  </a:ext>
                </a:extLst>
              </a:tr>
              <a:tr h="3785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b"/>
                      <a:r>
                        <a:rPr lang="en-US" sz="2000" b="1" i="0" u="none" strike="noStrike">
                          <a:solidFill>
                            <a:srgbClr val="000000"/>
                          </a:solidFill>
                          <a:effectLst/>
                          <a:latin typeface="Arial" panose="020B0604020202020204" pitchFamily="34" charset="0"/>
                          <a:cs typeface="Arial" panose="020B0604020202020204" pitchFamily="34" charset="0"/>
                        </a:rPr>
                        <a:t>Hypertension</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71</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1" i="0" u="none" strike="noStrike">
                          <a:solidFill>
                            <a:srgbClr val="000000"/>
                          </a:solidFill>
                          <a:effectLst/>
                          <a:latin typeface="Arial" panose="020B0604020202020204" pitchFamily="34" charset="0"/>
                          <a:cs typeface="Arial" panose="020B0604020202020204" pitchFamily="34" charset="0"/>
                        </a:rPr>
                        <a:t>43</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76</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25</a:t>
                      </a: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43683" marR="43683" marT="43683" marB="4368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131007891"/>
                  </a:ext>
                </a:extLst>
              </a:tr>
            </a:tbl>
          </a:graphicData>
        </a:graphic>
      </p:graphicFrame>
    </p:spTree>
    <p:extLst>
      <p:ext uri="{BB962C8B-B14F-4D97-AF65-F5344CB8AC3E}">
        <p14:creationId xmlns:p14="http://schemas.microsoft.com/office/powerpoint/2010/main" val="1984634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542E-7880-12C9-D7E2-7E786460B5F1}"/>
              </a:ext>
            </a:extLst>
          </p:cNvPr>
          <p:cNvSpPr>
            <a:spLocks noGrp="1"/>
          </p:cNvSpPr>
          <p:nvPr>
            <p:ph type="title"/>
          </p:nvPr>
        </p:nvSpPr>
        <p:spPr>
          <a:xfrm>
            <a:off x="838200" y="365125"/>
            <a:ext cx="10515600" cy="750895"/>
          </a:xfrm>
        </p:spPr>
        <p:txBody>
          <a:bodyPr/>
          <a:lstStyle/>
          <a:p>
            <a:r>
              <a:rPr lang="en-US"/>
              <a:t>Phase 3 ATLAS Trial: Study Design</a:t>
            </a:r>
          </a:p>
        </p:txBody>
      </p:sp>
      <p:sp>
        <p:nvSpPr>
          <p:cNvPr id="3" name="Content Placeholder 2">
            <a:extLst>
              <a:ext uri="{FF2B5EF4-FFF2-40B4-BE49-F238E27FC236}">
                <a16:creationId xmlns:a16="http://schemas.microsoft.com/office/drawing/2014/main" id="{EA73EF08-00A6-C40E-DB7E-A1F9592F725F}"/>
              </a:ext>
            </a:extLst>
          </p:cNvPr>
          <p:cNvSpPr>
            <a:spLocks noGrp="1"/>
          </p:cNvSpPr>
          <p:nvPr>
            <p:ph idx="1"/>
          </p:nvPr>
        </p:nvSpPr>
        <p:spPr>
          <a:xfrm>
            <a:off x="838200" y="4526054"/>
            <a:ext cx="10515600" cy="1325563"/>
          </a:xfrm>
        </p:spPr>
        <p:txBody>
          <a:bodyPr>
            <a:normAutofit lnSpcReduction="10000"/>
          </a:bodyPr>
          <a:lstStyle/>
          <a:p>
            <a:pPr marL="0" indent="0">
              <a:lnSpc>
                <a:spcPct val="150000"/>
              </a:lnSpc>
              <a:spcBef>
                <a:spcPts val="0"/>
              </a:spcBef>
              <a:buNone/>
            </a:pPr>
            <a:r>
              <a:rPr lang="en-US" sz="1400" b="1"/>
              <a:t>Long-term follow-up</a:t>
            </a:r>
          </a:p>
          <a:p>
            <a:pPr>
              <a:lnSpc>
                <a:spcPct val="150000"/>
              </a:lnSpc>
              <a:spcBef>
                <a:spcPts val="0"/>
              </a:spcBef>
            </a:pPr>
            <a:r>
              <a:rPr lang="en-US" sz="1400"/>
              <a:t>PSA and testosterone levels monitored every 3 months until distant metastasis by BICR</a:t>
            </a:r>
          </a:p>
          <a:p>
            <a:pPr>
              <a:lnSpc>
                <a:spcPct val="150000"/>
              </a:lnSpc>
              <a:spcBef>
                <a:spcPts val="0"/>
              </a:spcBef>
            </a:pPr>
            <a:r>
              <a:rPr lang="en-US" sz="1400"/>
              <a:t>Conventional imaging every 6 months until distant metastasis by BICR or death</a:t>
            </a:r>
          </a:p>
          <a:p>
            <a:pPr>
              <a:lnSpc>
                <a:spcPct val="150000"/>
              </a:lnSpc>
              <a:spcBef>
                <a:spcPts val="0"/>
              </a:spcBef>
            </a:pPr>
            <a:r>
              <a:rPr lang="en-US" sz="1400"/>
              <a:t>PET imaging every 6 months until distant metastasis on PET or conventional imaging by BICR or death</a:t>
            </a:r>
          </a:p>
        </p:txBody>
      </p:sp>
      <p:sp>
        <p:nvSpPr>
          <p:cNvPr id="6" name="TextBox 5">
            <a:extLst>
              <a:ext uri="{FF2B5EF4-FFF2-40B4-BE49-F238E27FC236}">
                <a16:creationId xmlns:a16="http://schemas.microsoft.com/office/drawing/2014/main" id="{7696E65F-16A2-DED8-D929-ACBCBF98616F}"/>
              </a:ext>
            </a:extLst>
          </p:cNvPr>
          <p:cNvSpPr txBox="1"/>
          <p:nvPr/>
        </p:nvSpPr>
        <p:spPr>
          <a:xfrm>
            <a:off x="838200" y="1802005"/>
            <a:ext cx="2587461" cy="240065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wrap="square" lIns="91440" tIns="182880" bIns="182880" rtlCol="0">
            <a:spAutoFit/>
          </a:bodyPr>
          <a:lstStyle/>
          <a:p>
            <a:pPr marL="177800" marR="0" lvl="0"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HRLPC</a:t>
            </a:r>
            <a:endParaRPr kumimoji="0" lang="en-US" sz="14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a:p>
            <a:pPr marL="177800" marR="0" lvl="0"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ECOG PS 0/1</a:t>
            </a:r>
          </a:p>
          <a:p>
            <a:pPr marL="177800" marR="0" lvl="0"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CCI ≤3</a:t>
            </a:r>
          </a:p>
          <a:p>
            <a:pPr marL="177800" marR="0" lvl="0"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Candidates for primary RT</a:t>
            </a:r>
          </a:p>
          <a:p>
            <a:pPr marL="177800" marR="0" lvl="0" indent="-1778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 distant metastasis, history of bilateral orchiectomy, pelvic radiation, or seizure</a:t>
            </a:r>
          </a:p>
        </p:txBody>
      </p:sp>
      <p:sp>
        <p:nvSpPr>
          <p:cNvPr id="7" name="TextBox 6">
            <a:extLst>
              <a:ext uri="{FF2B5EF4-FFF2-40B4-BE49-F238E27FC236}">
                <a16:creationId xmlns:a16="http://schemas.microsoft.com/office/drawing/2014/main" id="{426F54C2-1B54-577E-96C2-96BD43E5E71A}"/>
              </a:ext>
            </a:extLst>
          </p:cNvPr>
          <p:cNvSpPr txBox="1"/>
          <p:nvPr/>
        </p:nvSpPr>
        <p:spPr>
          <a:xfrm>
            <a:off x="1243440" y="1462506"/>
            <a:ext cx="19720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Screening (≤35 days)</a:t>
            </a:r>
          </a:p>
        </p:txBody>
      </p:sp>
      <p:sp>
        <p:nvSpPr>
          <p:cNvPr id="8" name="TextBox 7">
            <a:extLst>
              <a:ext uri="{FF2B5EF4-FFF2-40B4-BE49-F238E27FC236}">
                <a16:creationId xmlns:a16="http://schemas.microsoft.com/office/drawing/2014/main" id="{E5E989F2-5146-14BD-D3C7-A66A0840C852}"/>
              </a:ext>
            </a:extLst>
          </p:cNvPr>
          <p:cNvSpPr txBox="1"/>
          <p:nvPr/>
        </p:nvSpPr>
        <p:spPr>
          <a:xfrm>
            <a:off x="1083156" y="4219729"/>
            <a:ext cx="20521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Conventional imaging</a:t>
            </a:r>
          </a:p>
        </p:txBody>
      </p:sp>
      <p:sp>
        <p:nvSpPr>
          <p:cNvPr id="9" name="TextBox 8">
            <a:extLst>
              <a:ext uri="{FF2B5EF4-FFF2-40B4-BE49-F238E27FC236}">
                <a16:creationId xmlns:a16="http://schemas.microsoft.com/office/drawing/2014/main" id="{5AF984B8-212B-20BC-2EE5-5F0710EA243A}"/>
              </a:ext>
            </a:extLst>
          </p:cNvPr>
          <p:cNvSpPr txBox="1"/>
          <p:nvPr/>
        </p:nvSpPr>
        <p:spPr>
          <a:xfrm>
            <a:off x="3848800" y="2779113"/>
            <a:ext cx="597076" cy="519351"/>
          </a:xfrm>
          <a:prstGeom prst="roundRect">
            <a:avLst>
              <a:gd name="adj" fmla="val 50000"/>
            </a:avLst>
          </a:prstGeom>
          <a:solidFill>
            <a:schemeClr val="tx1"/>
          </a:solidFill>
        </p:spPr>
        <p:style>
          <a:lnRef idx="1">
            <a:schemeClr val="dk1"/>
          </a:lnRef>
          <a:fillRef idx="3">
            <a:schemeClr val="dk1"/>
          </a:fillRef>
          <a:effectRef idx="2">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t>
            </a:r>
            <a:endParaRPr kumimoji="0" lang="en-US" sz="1800" b="0"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6041571-5158-33EA-CA71-351A2C4C53B9}"/>
              </a:ext>
            </a:extLst>
          </p:cNvPr>
          <p:cNvSpPr txBox="1"/>
          <p:nvPr/>
        </p:nvSpPr>
        <p:spPr>
          <a:xfrm>
            <a:off x="3679902" y="3366193"/>
            <a:ext cx="93487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1:1</a:t>
            </a:r>
            <a:br>
              <a:rPr kumimoji="0" lang="en-US" sz="14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(N=1503)</a:t>
            </a:r>
          </a:p>
        </p:txBody>
      </p:sp>
      <p:sp>
        <p:nvSpPr>
          <p:cNvPr id="11" name="TextBox 10">
            <a:extLst>
              <a:ext uri="{FF2B5EF4-FFF2-40B4-BE49-F238E27FC236}">
                <a16:creationId xmlns:a16="http://schemas.microsoft.com/office/drawing/2014/main" id="{632DD7E0-6B0C-EAFD-07D2-665D6B3F84BE}"/>
              </a:ext>
            </a:extLst>
          </p:cNvPr>
          <p:cNvSpPr txBox="1"/>
          <p:nvPr/>
        </p:nvSpPr>
        <p:spPr>
          <a:xfrm>
            <a:off x="5029479" y="1918855"/>
            <a:ext cx="1972015" cy="1046440"/>
          </a:xfrm>
          <a:prstGeom prst="rect">
            <a:avLst/>
          </a:prstGeom>
          <a:solidFill>
            <a:schemeClr val="accent1"/>
          </a:solidFill>
        </p:spPr>
        <p:style>
          <a:lnRef idx="1">
            <a:schemeClr val="accent5"/>
          </a:lnRef>
          <a:fillRef idx="3">
            <a:schemeClr val="accent5"/>
          </a:fillRef>
          <a:effectRef idx="2">
            <a:schemeClr val="accent5"/>
          </a:effectRef>
          <a:fontRef idx="minor">
            <a:schemeClr val="lt1"/>
          </a:fontRef>
        </p:style>
        <p:txBody>
          <a:bodyPr wrap="square" lIns="91440" tIns="91440" bIns="9144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APA</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(240 mg QD) + bicalutamide-PBO +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GnRHa</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8D5CB55-14C2-FC39-5195-5EF14D0B113C}"/>
              </a:ext>
            </a:extLst>
          </p:cNvPr>
          <p:cNvSpPr txBox="1"/>
          <p:nvPr/>
        </p:nvSpPr>
        <p:spPr>
          <a:xfrm>
            <a:off x="5023683" y="3135898"/>
            <a:ext cx="1972015" cy="830997"/>
          </a:xfrm>
          <a:prstGeom prst="rect">
            <a:avLst/>
          </a:prstGeom>
          <a:solidFill>
            <a:schemeClr val="accent3"/>
          </a:solidFill>
        </p:spPr>
        <p:style>
          <a:lnRef idx="1">
            <a:schemeClr val="accent6"/>
          </a:lnRef>
          <a:fillRef idx="3">
            <a:schemeClr val="accent6"/>
          </a:fillRef>
          <a:effectRef idx="2">
            <a:schemeClr val="accent6"/>
          </a:effectRef>
          <a:fontRef idx="minor">
            <a:schemeClr val="lt1"/>
          </a:fontRef>
        </p:style>
        <p:txBody>
          <a:bodyPr wrap="square" lIns="91440" tIns="91440" bIns="9144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PBO</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bicalutamide</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GnRHa</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BF432AAC-59F5-D1C2-8135-123A2F2D8DE0}"/>
              </a:ext>
            </a:extLst>
          </p:cNvPr>
          <p:cNvSpPr txBox="1"/>
          <p:nvPr/>
        </p:nvSpPr>
        <p:spPr>
          <a:xfrm>
            <a:off x="5023683" y="1351787"/>
            <a:ext cx="1972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Neoadjuvant to RT</a:t>
            </a:r>
            <a:b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(Cycles 1-2)</a:t>
            </a:r>
          </a:p>
        </p:txBody>
      </p:sp>
      <p:sp>
        <p:nvSpPr>
          <p:cNvPr id="14" name="TextBox 13">
            <a:extLst>
              <a:ext uri="{FF2B5EF4-FFF2-40B4-BE49-F238E27FC236}">
                <a16:creationId xmlns:a16="http://schemas.microsoft.com/office/drawing/2014/main" id="{AF4574D9-17B3-8855-51FF-8113CDD29982}"/>
              </a:ext>
            </a:extLst>
          </p:cNvPr>
          <p:cNvSpPr txBox="1"/>
          <p:nvPr/>
        </p:nvSpPr>
        <p:spPr>
          <a:xfrm>
            <a:off x="7336499" y="1918855"/>
            <a:ext cx="1972015" cy="1046440"/>
          </a:xfrm>
          <a:prstGeom prst="rect">
            <a:avLst/>
          </a:prstGeom>
          <a:solidFill>
            <a:schemeClr val="accent1"/>
          </a:solidFill>
        </p:spPr>
        <p:style>
          <a:lnRef idx="1">
            <a:schemeClr val="accent5"/>
          </a:lnRef>
          <a:fillRef idx="3">
            <a:schemeClr val="accent5"/>
          </a:fillRef>
          <a:effectRef idx="2">
            <a:schemeClr val="accent5"/>
          </a:effectRef>
          <a:fontRef idx="minor">
            <a:schemeClr val="lt1"/>
          </a:fontRef>
        </p:style>
        <p:txBody>
          <a:bodyPr wrap="square" lIns="91440" tIns="91440" bIns="9144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RT with APA</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(240 mg QD) + bicalutamide-PBO +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GnRHa</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8C580435-C887-9BE1-AF05-745C2D3B3569}"/>
              </a:ext>
            </a:extLst>
          </p:cNvPr>
          <p:cNvSpPr txBox="1"/>
          <p:nvPr/>
        </p:nvSpPr>
        <p:spPr>
          <a:xfrm>
            <a:off x="7330703" y="3135898"/>
            <a:ext cx="1972015" cy="830997"/>
          </a:xfrm>
          <a:prstGeom prst="rect">
            <a:avLst/>
          </a:prstGeom>
          <a:solidFill>
            <a:schemeClr val="accent3"/>
          </a:solidFill>
        </p:spPr>
        <p:style>
          <a:lnRef idx="1">
            <a:schemeClr val="accent6"/>
          </a:lnRef>
          <a:fillRef idx="3">
            <a:schemeClr val="accent6"/>
          </a:fillRef>
          <a:effectRef idx="2">
            <a:schemeClr val="accent6"/>
          </a:effectRef>
          <a:fontRef idx="minor">
            <a:schemeClr val="lt1"/>
          </a:fontRef>
        </p:style>
        <p:txBody>
          <a:bodyPr wrap="square" lIns="91440" tIns="91440" bIns="9144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RT with PBO</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bicalutamide</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GnRHa</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0C60B8A7-7877-1B34-33D0-2723171CEA96}"/>
              </a:ext>
            </a:extLst>
          </p:cNvPr>
          <p:cNvSpPr txBox="1"/>
          <p:nvPr/>
        </p:nvSpPr>
        <p:spPr>
          <a:xfrm>
            <a:off x="7330703" y="1351787"/>
            <a:ext cx="1972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Concurrent with RT</a:t>
            </a:r>
            <a:b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(Cycles 3-4)</a:t>
            </a:r>
          </a:p>
        </p:txBody>
      </p:sp>
      <p:sp>
        <p:nvSpPr>
          <p:cNvPr id="17" name="TextBox 16">
            <a:extLst>
              <a:ext uri="{FF2B5EF4-FFF2-40B4-BE49-F238E27FC236}">
                <a16:creationId xmlns:a16="http://schemas.microsoft.com/office/drawing/2014/main" id="{3A4256A3-4AB8-6317-A7B5-1667F2F31969}"/>
              </a:ext>
            </a:extLst>
          </p:cNvPr>
          <p:cNvSpPr txBox="1"/>
          <p:nvPr/>
        </p:nvSpPr>
        <p:spPr>
          <a:xfrm>
            <a:off x="9643518" y="2026576"/>
            <a:ext cx="1972015" cy="830997"/>
          </a:xfrm>
          <a:prstGeom prst="rect">
            <a:avLst/>
          </a:prstGeom>
          <a:solidFill>
            <a:schemeClr val="accent1"/>
          </a:solidFill>
        </p:spPr>
        <p:style>
          <a:lnRef idx="1">
            <a:schemeClr val="accent5"/>
          </a:lnRef>
          <a:fillRef idx="3">
            <a:schemeClr val="accent5"/>
          </a:fillRef>
          <a:effectRef idx="2">
            <a:schemeClr val="accent5"/>
          </a:effectRef>
          <a:fontRef idx="minor">
            <a:schemeClr val="lt1"/>
          </a:fontRef>
        </p:style>
        <p:txBody>
          <a:bodyPr wrap="square" lIns="91440" tIns="91440" bIns="9144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APA</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(240 mg QD) </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GnRHa</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56C736C7-9E52-CD96-0958-7BCCA7B5B06D}"/>
              </a:ext>
            </a:extLst>
          </p:cNvPr>
          <p:cNvSpPr txBox="1"/>
          <p:nvPr/>
        </p:nvSpPr>
        <p:spPr>
          <a:xfrm>
            <a:off x="9637722" y="3228991"/>
            <a:ext cx="1972015" cy="615553"/>
          </a:xfrm>
          <a:prstGeom prst="rect">
            <a:avLst/>
          </a:prstGeom>
          <a:solidFill>
            <a:schemeClr val="accent3"/>
          </a:solidFill>
        </p:spPr>
        <p:style>
          <a:lnRef idx="1">
            <a:schemeClr val="accent6"/>
          </a:lnRef>
          <a:fillRef idx="3">
            <a:schemeClr val="accent6"/>
          </a:fillRef>
          <a:effectRef idx="2">
            <a:schemeClr val="accent6"/>
          </a:effectRef>
          <a:fontRef idx="minor">
            <a:schemeClr val="lt1"/>
          </a:fontRef>
        </p:style>
        <p:txBody>
          <a:bodyPr wrap="square" lIns="91440" tIns="91440" bIns="91440"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PBO</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GnRHa</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D4BA8680-FCC3-E79D-493C-1583AAABAB15}"/>
              </a:ext>
            </a:extLst>
          </p:cNvPr>
          <p:cNvSpPr txBox="1"/>
          <p:nvPr/>
        </p:nvSpPr>
        <p:spPr>
          <a:xfrm>
            <a:off x="9637722" y="1351787"/>
            <a:ext cx="1972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Adjuvant to RT</a:t>
            </a:r>
            <a:b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(Cycles 5-30)</a:t>
            </a:r>
          </a:p>
        </p:txBody>
      </p:sp>
      <p:cxnSp>
        <p:nvCxnSpPr>
          <p:cNvPr id="20" name="Straight Arrow Connector 19">
            <a:extLst>
              <a:ext uri="{FF2B5EF4-FFF2-40B4-BE49-F238E27FC236}">
                <a16:creationId xmlns:a16="http://schemas.microsoft.com/office/drawing/2014/main" id="{36BCCAD8-9491-2406-8AED-178CDF303E98}"/>
              </a:ext>
            </a:extLst>
          </p:cNvPr>
          <p:cNvCxnSpPr>
            <a:cxnSpLocks/>
          </p:cNvCxnSpPr>
          <p:nvPr/>
        </p:nvCxnSpPr>
        <p:spPr>
          <a:xfrm>
            <a:off x="3425661" y="3052944"/>
            <a:ext cx="254241"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2876512E-D2E6-DE60-7294-32DAC3A6D98C}"/>
              </a:ext>
            </a:extLst>
          </p:cNvPr>
          <p:cNvCxnSpPr>
            <a:cxnSpLocks/>
            <a:stCxn id="11" idx="1"/>
            <a:endCxn id="12" idx="1"/>
          </p:cNvCxnSpPr>
          <p:nvPr/>
        </p:nvCxnSpPr>
        <p:spPr>
          <a:xfrm rot="10800000" flipV="1">
            <a:off x="5023683" y="2442075"/>
            <a:ext cx="5796" cy="1109322"/>
          </a:xfrm>
          <a:prstGeom prst="bentConnector3">
            <a:avLst>
              <a:gd name="adj1" fmla="val 4044099"/>
            </a:avLst>
          </a:prstGeom>
          <a:ln w="28575">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A9E6A5-5BAC-2346-E80F-C6840DB02878}"/>
              </a:ext>
            </a:extLst>
          </p:cNvPr>
          <p:cNvCxnSpPr>
            <a:cxnSpLocks/>
          </p:cNvCxnSpPr>
          <p:nvPr/>
        </p:nvCxnSpPr>
        <p:spPr>
          <a:xfrm flipH="1">
            <a:off x="4445876" y="3031242"/>
            <a:ext cx="357352"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8129B9E-BC07-2A79-599C-4B6E1E23C03F}"/>
              </a:ext>
            </a:extLst>
          </p:cNvPr>
          <p:cNvCxnSpPr>
            <a:cxnSpLocks/>
          </p:cNvCxnSpPr>
          <p:nvPr/>
        </p:nvCxnSpPr>
        <p:spPr>
          <a:xfrm>
            <a:off x="6995697" y="2442074"/>
            <a:ext cx="254241"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ABA3F4-E449-FF6B-E99B-DE3C5C1DFF30}"/>
              </a:ext>
            </a:extLst>
          </p:cNvPr>
          <p:cNvCxnSpPr>
            <a:cxnSpLocks/>
          </p:cNvCxnSpPr>
          <p:nvPr/>
        </p:nvCxnSpPr>
        <p:spPr>
          <a:xfrm>
            <a:off x="9302717" y="2440492"/>
            <a:ext cx="254241"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ECF821B-BE63-F8DB-29BA-1A70E92504E1}"/>
              </a:ext>
            </a:extLst>
          </p:cNvPr>
          <p:cNvCxnSpPr>
            <a:cxnSpLocks/>
          </p:cNvCxnSpPr>
          <p:nvPr/>
        </p:nvCxnSpPr>
        <p:spPr>
          <a:xfrm>
            <a:off x="6995696" y="3538349"/>
            <a:ext cx="254241"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A808F5F-5CF0-775B-E8C4-A4705CA00AD7}"/>
              </a:ext>
            </a:extLst>
          </p:cNvPr>
          <p:cNvCxnSpPr>
            <a:cxnSpLocks/>
          </p:cNvCxnSpPr>
          <p:nvPr/>
        </p:nvCxnSpPr>
        <p:spPr>
          <a:xfrm>
            <a:off x="9302716" y="3536767"/>
            <a:ext cx="254241"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90A781-A584-871F-A027-0A0477B8357C}"/>
              </a:ext>
            </a:extLst>
          </p:cNvPr>
          <p:cNvSpPr txBox="1"/>
          <p:nvPr/>
        </p:nvSpPr>
        <p:spPr>
          <a:xfrm>
            <a:off x="5023683" y="4080311"/>
            <a:ext cx="65832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PSA and testosterone testing for BCF</a:t>
            </a:r>
            <a:endParaRPr kumimoji="0" lang="en-US" sz="1400" b="1"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Conventional and PET imaging initiated at BCF</a:t>
            </a:r>
            <a:endParaRPr kumimoji="0" lang="en-US" sz="1400" b="1"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993AB4B-8D7E-2C62-9CF1-2922A7F16040}"/>
              </a:ext>
            </a:extLst>
          </p:cNvPr>
          <p:cNvSpPr txBox="1"/>
          <p:nvPr/>
        </p:nvSpPr>
        <p:spPr>
          <a:xfrm>
            <a:off x="6516413" y="1053570"/>
            <a:ext cx="35811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Treatment phase: 28-day cycles ±2 days</a:t>
            </a:r>
          </a:p>
        </p:txBody>
      </p:sp>
      <p:sp>
        <p:nvSpPr>
          <p:cNvPr id="23" name="Footer Placeholder 22">
            <a:extLst>
              <a:ext uri="{FF2B5EF4-FFF2-40B4-BE49-F238E27FC236}">
                <a16:creationId xmlns:a16="http://schemas.microsoft.com/office/drawing/2014/main" id="{672E9E03-5864-5973-09B0-2D4AA20D6E08}"/>
              </a:ext>
            </a:extLst>
          </p:cNvPr>
          <p:cNvSpPr>
            <a:spLocks noGrp="1"/>
          </p:cNvSpPr>
          <p:nvPr>
            <p:ph type="ftr" sz="quarter" idx="3"/>
          </p:nvPr>
        </p:nvSpPr>
        <p:spPr/>
        <p:txBody>
          <a:bodyPr/>
          <a:lstStyle/>
          <a:p>
            <a:r>
              <a:rPr lang="en-US"/>
              <a:t>ClinicalTrials.gov identifier: NCT02531516.</a:t>
            </a:r>
          </a:p>
        </p:txBody>
      </p:sp>
    </p:spTree>
    <p:extLst>
      <p:ext uri="{BB962C8B-B14F-4D97-AF65-F5344CB8AC3E}">
        <p14:creationId xmlns:p14="http://schemas.microsoft.com/office/powerpoint/2010/main" val="285682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DE4C-D726-CC9C-11B5-EDFD0013E4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FEAE7-D86A-4F3D-DB8C-6D47F78C7248}"/>
              </a:ext>
            </a:extLst>
          </p:cNvPr>
          <p:cNvSpPr>
            <a:spLocks noGrp="1"/>
          </p:cNvSpPr>
          <p:nvPr>
            <p:ph type="title"/>
          </p:nvPr>
        </p:nvSpPr>
        <p:spPr/>
        <p:txBody>
          <a:bodyPr>
            <a:normAutofit/>
          </a:bodyPr>
          <a:lstStyle/>
          <a:p>
            <a:r>
              <a:rPr lang="en-US"/>
              <a:t>Phase 3 DASL-</a:t>
            </a:r>
            <a:r>
              <a:rPr lang="en-US" err="1"/>
              <a:t>HiCaP</a:t>
            </a:r>
            <a:r>
              <a:rPr lang="en-US"/>
              <a:t> Trial: Study Design</a:t>
            </a:r>
          </a:p>
        </p:txBody>
      </p:sp>
      <p:sp>
        <p:nvSpPr>
          <p:cNvPr id="4" name="Footer Placeholder 3">
            <a:extLst>
              <a:ext uri="{FF2B5EF4-FFF2-40B4-BE49-F238E27FC236}">
                <a16:creationId xmlns:a16="http://schemas.microsoft.com/office/drawing/2014/main" id="{13F0A19B-506C-DA6A-FEC7-C0CE72044C23}"/>
              </a:ext>
            </a:extLst>
          </p:cNvPr>
          <p:cNvSpPr>
            <a:spLocks noGrp="1"/>
          </p:cNvSpPr>
          <p:nvPr>
            <p:ph type="ftr" sz="quarter" idx="3"/>
          </p:nvPr>
        </p:nvSpPr>
        <p:spPr/>
        <p:txBody>
          <a:bodyPr/>
          <a:lstStyle/>
          <a:p>
            <a:r>
              <a:rPr lang="en-US"/>
              <a:t>Niazi T, et al. ASCO 2022. Abstract TPS5103. ClinicalTrials.gov Identifier: NCT04136353.</a:t>
            </a:r>
          </a:p>
        </p:txBody>
      </p:sp>
      <p:pic>
        <p:nvPicPr>
          <p:cNvPr id="3" name="Picture 2">
            <a:extLst>
              <a:ext uri="{FF2B5EF4-FFF2-40B4-BE49-F238E27FC236}">
                <a16:creationId xmlns:a16="http://schemas.microsoft.com/office/drawing/2014/main" id="{D3A7467B-1846-F022-F307-08381287915A}"/>
              </a:ext>
            </a:extLst>
          </p:cNvPr>
          <p:cNvPicPr>
            <a:picLocks noChangeAspect="1"/>
          </p:cNvPicPr>
          <p:nvPr/>
        </p:nvPicPr>
        <p:blipFill>
          <a:blip r:embed="rId3"/>
          <a:stretch>
            <a:fillRect/>
          </a:stretch>
        </p:blipFill>
        <p:spPr>
          <a:xfrm>
            <a:off x="648689" y="1420092"/>
            <a:ext cx="10894621" cy="4360717"/>
          </a:xfrm>
          <a:prstGeom prst="rect">
            <a:avLst/>
          </a:prstGeom>
        </p:spPr>
      </p:pic>
      <p:sp>
        <p:nvSpPr>
          <p:cNvPr id="5" name="TextBox 4">
            <a:extLst>
              <a:ext uri="{FF2B5EF4-FFF2-40B4-BE49-F238E27FC236}">
                <a16:creationId xmlns:a16="http://schemas.microsoft.com/office/drawing/2014/main" id="{154B6246-FEEF-9E5A-9BB5-7D33E80D4B28}"/>
              </a:ext>
            </a:extLst>
          </p:cNvPr>
          <p:cNvSpPr txBox="1"/>
          <p:nvPr/>
        </p:nvSpPr>
        <p:spPr>
          <a:xfrm>
            <a:off x="648689" y="4345301"/>
            <a:ext cx="2939638" cy="1092607"/>
          </a:xfrm>
          <a:prstGeom prst="rect">
            <a:avLst/>
          </a:prstGeom>
          <a:noFill/>
        </p:spPr>
        <p:txBody>
          <a:bodyPr wrap="square" rtlCol="0">
            <a:spAutoFit/>
          </a:bodyPr>
          <a:lstStyle/>
          <a:p>
            <a:r>
              <a:rPr lang="en-US" sz="1300">
                <a:solidFill>
                  <a:schemeClr val="bg2">
                    <a:lumMod val="50000"/>
                  </a:schemeClr>
                </a:solidFill>
              </a:rPr>
              <a:t>Patients planned for RT with very high-risk localized prostate cancer on conventional imaging or very high-risk features with PSA persistence or rise within 1 year following RP </a:t>
            </a:r>
          </a:p>
        </p:txBody>
      </p:sp>
    </p:spTree>
    <p:extLst>
      <p:ext uri="{BB962C8B-B14F-4D97-AF65-F5344CB8AC3E}">
        <p14:creationId xmlns:p14="http://schemas.microsoft.com/office/powerpoint/2010/main" val="265565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 screen&#10;&#10;AI-generated content may be incorrect.">
            <a:extLst>
              <a:ext uri="{FF2B5EF4-FFF2-40B4-BE49-F238E27FC236}">
                <a16:creationId xmlns:a16="http://schemas.microsoft.com/office/drawing/2014/main" id="{C2C63086-B0E6-D626-130A-6937D4FBC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TextShape 1"/>
          <p:cNvSpPr txBox="1"/>
          <p:nvPr/>
        </p:nvSpPr>
        <p:spPr>
          <a:xfrm>
            <a:off x="2784000" y="152280"/>
            <a:ext cx="7200000" cy="45180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A3A"/>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C27C815-59F8-6E1A-5111-8C169A37D334}"/>
              </a:ext>
            </a:extLst>
          </p:cNvPr>
          <p:cNvSpPr>
            <a:spLocks noGrp="1"/>
          </p:cNvSpPr>
          <p:nvPr>
            <p:ph type="title"/>
          </p:nvPr>
        </p:nvSpPr>
        <p:spPr>
          <a:xfrm>
            <a:off x="838200" y="47721"/>
            <a:ext cx="10515600" cy="1415789"/>
          </a:xfrm>
        </p:spPr>
        <p:txBody>
          <a:bodyPr>
            <a:noAutofit/>
          </a:bodyPr>
          <a:lstStyle/>
          <a:p>
            <a:r>
              <a:rPr lang="en-US"/>
              <a:t>Phase 2 Apa-RP Trial: Study Design</a:t>
            </a:r>
            <a:br>
              <a:rPr lang="en-US" sz="2800"/>
            </a:br>
            <a:r>
              <a:rPr lang="en-US" sz="2800"/>
              <a:t>Apalutamide for High-Risk Localized Prostate Cancer Following Radical Prostatectomy (Post RP Adjuvant Rx)</a:t>
            </a:r>
          </a:p>
        </p:txBody>
      </p:sp>
      <p:sp>
        <p:nvSpPr>
          <p:cNvPr id="10" name="TextBox 9">
            <a:extLst>
              <a:ext uri="{FF2B5EF4-FFF2-40B4-BE49-F238E27FC236}">
                <a16:creationId xmlns:a16="http://schemas.microsoft.com/office/drawing/2014/main" id="{833C4468-979A-C159-3C67-5EB1BCC22C5A}"/>
              </a:ext>
            </a:extLst>
          </p:cNvPr>
          <p:cNvSpPr txBox="1"/>
          <p:nvPr/>
        </p:nvSpPr>
        <p:spPr>
          <a:xfrm>
            <a:off x="838200" y="1511231"/>
            <a:ext cx="10526526" cy="800219"/>
          </a:xfrm>
          <a:prstGeom prst="roundRect">
            <a:avLst>
              <a:gd name="adj" fmla="val 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Apa-RP study provides proof of concept for treatment intensification with 12 cycles of</a:t>
            </a:r>
            <a:b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apalutamide + ADT as an option for patients with high-risk localized prostate cancer who have undergone RP</a:t>
            </a:r>
          </a:p>
        </p:txBody>
      </p:sp>
      <p:sp>
        <p:nvSpPr>
          <p:cNvPr id="4" name="TextBox 3">
            <a:extLst>
              <a:ext uri="{FF2B5EF4-FFF2-40B4-BE49-F238E27FC236}">
                <a16:creationId xmlns:a16="http://schemas.microsoft.com/office/drawing/2014/main" id="{3E41E220-C930-3F72-BB7E-B388EC0C931F}"/>
              </a:ext>
            </a:extLst>
          </p:cNvPr>
          <p:cNvSpPr txBox="1"/>
          <p:nvPr/>
        </p:nvSpPr>
        <p:spPr>
          <a:xfrm>
            <a:off x="7335442" y="4790002"/>
            <a:ext cx="4029284" cy="92333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percentage of Black patients enrolled was representative of the US population (14%); White patients made up 82% of the study population</a:t>
            </a:r>
          </a:p>
        </p:txBody>
      </p:sp>
      <p:sp>
        <p:nvSpPr>
          <p:cNvPr id="5" name="Footer Placeholder 4">
            <a:extLst>
              <a:ext uri="{FF2B5EF4-FFF2-40B4-BE49-F238E27FC236}">
                <a16:creationId xmlns:a16="http://schemas.microsoft.com/office/drawing/2014/main" id="{EBF78B23-5738-059C-91E3-0BE33DC28E2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Shore N,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J Urol</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2024;212(5):682-691.</a:t>
            </a:r>
          </a:p>
        </p:txBody>
      </p:sp>
    </p:spTree>
    <p:extLst>
      <p:ext uri="{BB962C8B-B14F-4D97-AF65-F5344CB8AC3E}">
        <p14:creationId xmlns:p14="http://schemas.microsoft.com/office/powerpoint/2010/main" val="318350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2D84A-96B0-F1E8-583A-58EAEC2B4967}"/>
              </a:ext>
            </a:extLst>
          </p:cNvPr>
          <p:cNvSpPr>
            <a:spLocks noGrp="1"/>
          </p:cNvSpPr>
          <p:nvPr>
            <p:ph type="title"/>
          </p:nvPr>
        </p:nvSpPr>
        <p:spPr>
          <a:xfrm>
            <a:off x="838200" y="0"/>
            <a:ext cx="11353800" cy="1186249"/>
          </a:xfrm>
        </p:spPr>
        <p:txBody>
          <a:bodyPr>
            <a:noAutofit/>
          </a:bodyPr>
          <a:lstStyle/>
          <a:p>
            <a:r>
              <a:rPr lang="en-US"/>
              <a:t>Apa-RP: BCR-Free Survival and Testosterone Recovery</a:t>
            </a:r>
          </a:p>
        </p:txBody>
      </p:sp>
      <p:pic>
        <p:nvPicPr>
          <p:cNvPr id="6" name="Main graphic">
            <a:extLst>
              <a:ext uri="{FF2B5EF4-FFF2-40B4-BE49-F238E27FC236}">
                <a16:creationId xmlns:a16="http://schemas.microsoft.com/office/drawing/2014/main" id="{FFAD0BD8-0915-9037-03E2-B84E89ADE0FE}"/>
              </a:ext>
            </a:extLst>
          </p:cNvPr>
          <p:cNvPicPr/>
          <p:nvPr/>
        </p:nvPicPr>
        <p:blipFill>
          <a:blip r:embed="rId3"/>
          <a:srcRect l="38276" t="22927" r="36093" b="54283"/>
          <a:stretch/>
        </p:blipFill>
        <p:spPr>
          <a:xfrm>
            <a:off x="838200" y="1817730"/>
            <a:ext cx="5146714" cy="2751522"/>
          </a:xfrm>
          <a:prstGeom prst="rect">
            <a:avLst/>
          </a:prstGeom>
          <a:ln>
            <a:noFill/>
          </a:ln>
        </p:spPr>
      </p:pic>
      <p:pic>
        <p:nvPicPr>
          <p:cNvPr id="9" name="Main graphic">
            <a:extLst>
              <a:ext uri="{FF2B5EF4-FFF2-40B4-BE49-F238E27FC236}">
                <a16:creationId xmlns:a16="http://schemas.microsoft.com/office/drawing/2014/main" id="{4F494451-7EE4-5991-DC9F-1C58DFF16380}"/>
              </a:ext>
            </a:extLst>
          </p:cNvPr>
          <p:cNvPicPr/>
          <p:nvPr/>
        </p:nvPicPr>
        <p:blipFill>
          <a:blip r:embed="rId3"/>
          <a:srcRect l="65992" t="22482" r="1104" b="48463"/>
          <a:stretch/>
        </p:blipFill>
        <p:spPr>
          <a:xfrm>
            <a:off x="6332311" y="1879373"/>
            <a:ext cx="5182664" cy="2751523"/>
          </a:xfrm>
          <a:prstGeom prst="rect">
            <a:avLst/>
          </a:prstGeom>
          <a:ln>
            <a:noFill/>
          </a:ln>
        </p:spPr>
      </p:pic>
      <p:sp>
        <p:nvSpPr>
          <p:cNvPr id="5" name="TextBox 4">
            <a:extLst>
              <a:ext uri="{FF2B5EF4-FFF2-40B4-BE49-F238E27FC236}">
                <a16:creationId xmlns:a16="http://schemas.microsoft.com/office/drawing/2014/main" id="{02891DB5-02BA-69FB-8576-99E4DF30E6B0}"/>
              </a:ext>
            </a:extLst>
          </p:cNvPr>
          <p:cNvSpPr txBox="1"/>
          <p:nvPr/>
        </p:nvSpPr>
        <p:spPr>
          <a:xfrm>
            <a:off x="1411293" y="1257501"/>
            <a:ext cx="40684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Primary Endpoint: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Confirmed BCR-Free Rate at 24 Months*</a:t>
            </a:r>
          </a:p>
        </p:txBody>
      </p:sp>
      <p:sp>
        <p:nvSpPr>
          <p:cNvPr id="8" name="TextBox 7">
            <a:extLst>
              <a:ext uri="{FF2B5EF4-FFF2-40B4-BE49-F238E27FC236}">
                <a16:creationId xmlns:a16="http://schemas.microsoft.com/office/drawing/2014/main" id="{6DD885F3-C0A7-44DB-2344-166664591C90}"/>
              </a:ext>
            </a:extLst>
          </p:cNvPr>
          <p:cNvSpPr txBox="1"/>
          <p:nvPr/>
        </p:nvSpPr>
        <p:spPr>
          <a:xfrm>
            <a:off x="6223170" y="1263576"/>
            <a:ext cx="514671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Secondary Endpoint: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Testosterone Recovery 12 Months Post-Treatment</a:t>
            </a:r>
          </a:p>
        </p:txBody>
      </p:sp>
      <p:sp>
        <p:nvSpPr>
          <p:cNvPr id="13" name="TextBox 12">
            <a:extLst>
              <a:ext uri="{FF2B5EF4-FFF2-40B4-BE49-F238E27FC236}">
                <a16:creationId xmlns:a16="http://schemas.microsoft.com/office/drawing/2014/main" id="{44D2CD2E-7218-4F64-6E97-896A51371ABB}"/>
              </a:ext>
            </a:extLst>
          </p:cNvPr>
          <p:cNvSpPr txBox="1"/>
          <p:nvPr/>
        </p:nvSpPr>
        <p:spPr>
          <a:xfrm>
            <a:off x="6332311" y="4882256"/>
            <a:ext cx="5356440" cy="61555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182880"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Testosterone recovery (≥150 ng/dL):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77% at 12 months following treatment completion</a:t>
            </a:r>
          </a:p>
        </p:txBody>
      </p:sp>
      <p:sp>
        <p:nvSpPr>
          <p:cNvPr id="15" name="TextBox 14">
            <a:extLst>
              <a:ext uri="{FF2B5EF4-FFF2-40B4-BE49-F238E27FC236}">
                <a16:creationId xmlns:a16="http://schemas.microsoft.com/office/drawing/2014/main" id="{D41A6A84-BA86-50AE-B372-35B7D32FF504}"/>
              </a:ext>
            </a:extLst>
          </p:cNvPr>
          <p:cNvSpPr txBox="1"/>
          <p:nvPr/>
        </p:nvSpPr>
        <p:spPr>
          <a:xfrm>
            <a:off x="712976" y="4759145"/>
            <a:ext cx="5146714" cy="104644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182880"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Confirmed BCR-free rate at 24 months: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 (90% CI: 93-100)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BCR = 2 sequential PSA levels of &gt;0.2 ng/mL measured within 3-4 weeks</a:t>
            </a:r>
          </a:p>
        </p:txBody>
      </p:sp>
      <p:sp>
        <p:nvSpPr>
          <p:cNvPr id="2" name="Footer Placeholder 1">
            <a:extLst>
              <a:ext uri="{FF2B5EF4-FFF2-40B4-BE49-F238E27FC236}">
                <a16:creationId xmlns:a16="http://schemas.microsoft.com/office/drawing/2014/main" id="{2A6FC387-F927-6922-92C7-822BEBD6F8E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*The end of the study occurred 24 months after the date of the last-enrolled patient’s first dose of apalutamide + ADT.</a:t>
            </a:r>
            <a:b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Shore N,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J Urol</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2024;212(5):682-691.</a:t>
            </a:r>
          </a:p>
        </p:txBody>
      </p:sp>
    </p:spTree>
    <p:extLst>
      <p:ext uri="{BB962C8B-B14F-4D97-AF65-F5344CB8AC3E}">
        <p14:creationId xmlns:p14="http://schemas.microsoft.com/office/powerpoint/2010/main" val="394700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1049-B43D-81CF-3493-FD82E85C9E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637FDE-06C3-1E2F-3A65-13C4B90186EB}"/>
              </a:ext>
            </a:extLst>
          </p:cNvPr>
          <p:cNvSpPr>
            <a:spLocks noGrp="1"/>
          </p:cNvSpPr>
          <p:nvPr>
            <p:ph type="title"/>
          </p:nvPr>
        </p:nvSpPr>
        <p:spPr/>
        <p:txBody>
          <a:bodyPr>
            <a:noAutofit/>
          </a:bodyPr>
          <a:lstStyle/>
          <a:p>
            <a:r>
              <a:rPr lang="en-US"/>
              <a:t>Apa-RP: Safety</a:t>
            </a:r>
          </a:p>
        </p:txBody>
      </p:sp>
      <p:sp>
        <p:nvSpPr>
          <p:cNvPr id="2" name="Footer Placeholder 1">
            <a:extLst>
              <a:ext uri="{FF2B5EF4-FFF2-40B4-BE49-F238E27FC236}">
                <a16:creationId xmlns:a16="http://schemas.microsoft.com/office/drawing/2014/main" id="{C34546FC-FA4C-8B13-A2F6-B5C1EC36078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ADT, androgen deprivation therapy; SAE, serious adverse event; TEAE, treatment-emergent adverse event.</a:t>
            </a:r>
            <a:b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Shore N,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J Urol</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2024;212(5):682-691.</a:t>
            </a:r>
          </a:p>
        </p:txBody>
      </p:sp>
      <p:pic>
        <p:nvPicPr>
          <p:cNvPr id="10" name="Main graphic">
            <a:extLst>
              <a:ext uri="{FF2B5EF4-FFF2-40B4-BE49-F238E27FC236}">
                <a16:creationId xmlns:a16="http://schemas.microsoft.com/office/drawing/2014/main" id="{10CAC5ED-5F9B-019A-BC69-C99F11CC4D74}"/>
              </a:ext>
            </a:extLst>
          </p:cNvPr>
          <p:cNvPicPr/>
          <p:nvPr/>
        </p:nvPicPr>
        <p:blipFill>
          <a:blip r:embed="rId3"/>
          <a:srcRect l="34811" t="61426" r="34681" b="13513"/>
          <a:stretch>
            <a:fillRect/>
          </a:stretch>
        </p:blipFill>
        <p:spPr>
          <a:xfrm>
            <a:off x="6907817" y="2110924"/>
            <a:ext cx="4323522" cy="1943418"/>
          </a:xfrm>
          <a:prstGeom prst="rect">
            <a:avLst/>
          </a:prstGeom>
          <a:ln>
            <a:noFill/>
          </a:ln>
        </p:spPr>
      </p:pic>
      <p:sp>
        <p:nvSpPr>
          <p:cNvPr id="5" name="TextBox 4">
            <a:extLst>
              <a:ext uri="{FF2B5EF4-FFF2-40B4-BE49-F238E27FC236}">
                <a16:creationId xmlns:a16="http://schemas.microsoft.com/office/drawing/2014/main" id="{64C46280-2AFD-5A19-9C00-FF3D5789C523}"/>
              </a:ext>
            </a:extLst>
          </p:cNvPr>
          <p:cNvSpPr txBox="1"/>
          <p:nvPr/>
        </p:nvSpPr>
        <p:spPr>
          <a:xfrm>
            <a:off x="1275856" y="1692570"/>
            <a:ext cx="406846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TEAEs Occurring in ≥10% of Patients </a:t>
            </a:r>
          </a:p>
        </p:txBody>
      </p:sp>
      <p:sp>
        <p:nvSpPr>
          <p:cNvPr id="8" name="TextBox 7">
            <a:extLst>
              <a:ext uri="{FF2B5EF4-FFF2-40B4-BE49-F238E27FC236}">
                <a16:creationId xmlns:a16="http://schemas.microsoft.com/office/drawing/2014/main" id="{65431673-8213-0D0A-7400-4A34E57AAE11}"/>
              </a:ext>
            </a:extLst>
          </p:cNvPr>
          <p:cNvSpPr txBox="1"/>
          <p:nvPr/>
        </p:nvSpPr>
        <p:spPr>
          <a:xfrm>
            <a:off x="6937563" y="1692570"/>
            <a:ext cx="406846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Overall Safety</a:t>
            </a:r>
          </a:p>
        </p:txBody>
      </p:sp>
      <p:sp>
        <p:nvSpPr>
          <p:cNvPr id="13" name="TextBox 12">
            <a:extLst>
              <a:ext uri="{FF2B5EF4-FFF2-40B4-BE49-F238E27FC236}">
                <a16:creationId xmlns:a16="http://schemas.microsoft.com/office/drawing/2014/main" id="{281B805B-19F5-ED1B-99BE-862CFBB497E4}"/>
              </a:ext>
            </a:extLst>
          </p:cNvPr>
          <p:cNvSpPr txBox="1"/>
          <p:nvPr/>
        </p:nvSpPr>
        <p:spPr>
          <a:xfrm>
            <a:off x="6712244" y="4688509"/>
            <a:ext cx="4519095" cy="92333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182880"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 deaths were reported during the study;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safety profile of apalutamide + ADT was consistent with previous reports</a:t>
            </a:r>
          </a:p>
        </p:txBody>
      </p:sp>
      <p:graphicFrame>
        <p:nvGraphicFramePr>
          <p:cNvPr id="15" name="Table 14">
            <a:extLst>
              <a:ext uri="{FF2B5EF4-FFF2-40B4-BE49-F238E27FC236}">
                <a16:creationId xmlns:a16="http://schemas.microsoft.com/office/drawing/2014/main" id="{754F06BC-2BB8-D6D9-B59C-213B7D452AC0}"/>
              </a:ext>
            </a:extLst>
          </p:cNvPr>
          <p:cNvGraphicFramePr>
            <a:graphicFrameLocks noGrp="1"/>
          </p:cNvGraphicFramePr>
          <p:nvPr/>
        </p:nvGraphicFramePr>
        <p:xfrm>
          <a:off x="524175" y="2110924"/>
          <a:ext cx="5571825" cy="2225040"/>
        </p:xfrm>
        <a:graphic>
          <a:graphicData uri="http://schemas.openxmlformats.org/drawingml/2006/table">
            <a:tbl>
              <a:tblPr firstRow="1" firstCol="1" bandRow="1">
                <a:tableStyleId>{5C22544A-7EE6-4342-B048-85BDC9FD1C3A}</a:tableStyleId>
              </a:tblPr>
              <a:tblGrid>
                <a:gridCol w="1500865">
                  <a:extLst>
                    <a:ext uri="{9D8B030D-6E8A-4147-A177-3AD203B41FA5}">
                      <a16:colId xmlns:a16="http://schemas.microsoft.com/office/drawing/2014/main" val="4021578225"/>
                    </a:ext>
                  </a:extLst>
                </a:gridCol>
                <a:gridCol w="2041743">
                  <a:extLst>
                    <a:ext uri="{9D8B030D-6E8A-4147-A177-3AD203B41FA5}">
                      <a16:colId xmlns:a16="http://schemas.microsoft.com/office/drawing/2014/main" val="3154001672"/>
                    </a:ext>
                  </a:extLst>
                </a:gridCol>
                <a:gridCol w="2029217">
                  <a:extLst>
                    <a:ext uri="{9D8B030D-6E8A-4147-A177-3AD203B41FA5}">
                      <a16:colId xmlns:a16="http://schemas.microsoft.com/office/drawing/2014/main" val="2739604356"/>
                    </a:ext>
                  </a:extLst>
                </a:gridCol>
              </a:tblGrid>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pPr algn="ctr"/>
                      <a:r>
                        <a:rPr lang="en-US" sz="1600">
                          <a:latin typeface="Arial" panose="020B0604020202020204" pitchFamily="34" charset="0"/>
                          <a:cs typeface="Arial" panose="020B0604020202020204" pitchFamily="34" charset="0"/>
                        </a:rPr>
                        <a:t>Any Grade, n (%)</a:t>
                      </a:r>
                    </a:p>
                  </a:txBody>
                  <a:tcPr/>
                </a:tc>
                <a:tc>
                  <a:txBody>
                    <a:bodyPr/>
                    <a:lstStyle/>
                    <a:p>
                      <a:pPr algn="ctr"/>
                      <a:r>
                        <a:rPr lang="en-US" sz="1600">
                          <a:latin typeface="Arial" panose="020B0604020202020204" pitchFamily="34" charset="0"/>
                          <a:cs typeface="Arial" panose="020B0604020202020204" pitchFamily="34" charset="0"/>
                        </a:rPr>
                        <a:t>Grade 3, n (%)</a:t>
                      </a:r>
                    </a:p>
                  </a:txBody>
                  <a:tcPr/>
                </a:tc>
                <a:extLst>
                  <a:ext uri="{0D108BD9-81ED-4DB2-BD59-A6C34878D82A}">
                    <a16:rowId xmlns:a16="http://schemas.microsoft.com/office/drawing/2014/main" val="3898675751"/>
                  </a:ext>
                </a:extLst>
              </a:tr>
              <a:tr h="370840">
                <a:tc>
                  <a:txBody>
                    <a:bodyPr/>
                    <a:lstStyle/>
                    <a:p>
                      <a:r>
                        <a:rPr lang="en-US" sz="1600">
                          <a:latin typeface="Arial" panose="020B0604020202020204" pitchFamily="34" charset="0"/>
                          <a:cs typeface="Arial" panose="020B0604020202020204" pitchFamily="34" charset="0"/>
                        </a:rPr>
                        <a:t>Hot flush</a:t>
                      </a:r>
                    </a:p>
                  </a:txBody>
                  <a:tcPr/>
                </a:tc>
                <a:tc>
                  <a:txBody>
                    <a:bodyPr/>
                    <a:lstStyle/>
                    <a:p>
                      <a:pPr algn="ctr"/>
                      <a:r>
                        <a:rPr lang="en-US" sz="1600">
                          <a:latin typeface="Arial" panose="020B0604020202020204" pitchFamily="34" charset="0"/>
                          <a:cs typeface="Arial" panose="020B0604020202020204" pitchFamily="34" charset="0"/>
                        </a:rPr>
                        <a:t>74 (69)</a:t>
                      </a:r>
                    </a:p>
                  </a:txBody>
                  <a:tcPr/>
                </a:tc>
                <a:tc>
                  <a:txBody>
                    <a:bodyPr/>
                    <a:lstStyle/>
                    <a:p>
                      <a:pPr algn="ctr"/>
                      <a:r>
                        <a:rPr lang="en-US" sz="160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1253541984"/>
                  </a:ext>
                </a:extLst>
              </a:tr>
              <a:tr h="370840">
                <a:tc>
                  <a:txBody>
                    <a:bodyPr/>
                    <a:lstStyle/>
                    <a:p>
                      <a:r>
                        <a:rPr lang="en-US" sz="1600">
                          <a:latin typeface="Arial" panose="020B0604020202020204" pitchFamily="34" charset="0"/>
                          <a:cs typeface="Arial" panose="020B0604020202020204" pitchFamily="34" charset="0"/>
                        </a:rPr>
                        <a:t>Fatigue</a:t>
                      </a:r>
                    </a:p>
                  </a:txBody>
                  <a:tcPr/>
                </a:tc>
                <a:tc>
                  <a:txBody>
                    <a:bodyPr/>
                    <a:lstStyle/>
                    <a:p>
                      <a:pPr algn="ctr"/>
                      <a:r>
                        <a:rPr lang="en-US" sz="1600">
                          <a:latin typeface="Arial" panose="020B0604020202020204" pitchFamily="34" charset="0"/>
                          <a:cs typeface="Arial" panose="020B0604020202020204" pitchFamily="34" charset="0"/>
                        </a:rPr>
                        <a:t>58 (54)</a:t>
                      </a:r>
                    </a:p>
                  </a:txBody>
                  <a:tcPr/>
                </a:tc>
                <a:tc>
                  <a:txBody>
                    <a:bodyPr/>
                    <a:lstStyle/>
                    <a:p>
                      <a:pPr algn="ctr"/>
                      <a:r>
                        <a:rPr lang="en-US" sz="1600">
                          <a:latin typeface="Arial" panose="020B0604020202020204" pitchFamily="34" charset="0"/>
                          <a:cs typeface="Arial" panose="020B0604020202020204" pitchFamily="34" charset="0"/>
                        </a:rPr>
                        <a:t>4 (3.7)</a:t>
                      </a:r>
                    </a:p>
                  </a:txBody>
                  <a:tcPr/>
                </a:tc>
                <a:extLst>
                  <a:ext uri="{0D108BD9-81ED-4DB2-BD59-A6C34878D82A}">
                    <a16:rowId xmlns:a16="http://schemas.microsoft.com/office/drawing/2014/main" val="3696458391"/>
                  </a:ext>
                </a:extLst>
              </a:tr>
              <a:tr h="370840">
                <a:tc>
                  <a:txBody>
                    <a:bodyPr/>
                    <a:lstStyle/>
                    <a:p>
                      <a:r>
                        <a:rPr lang="en-US" sz="1600">
                          <a:latin typeface="Arial" panose="020B0604020202020204" pitchFamily="34" charset="0"/>
                          <a:cs typeface="Arial" panose="020B0604020202020204" pitchFamily="34" charset="0"/>
                        </a:rPr>
                        <a:t>Rash</a:t>
                      </a:r>
                    </a:p>
                  </a:txBody>
                  <a:tcPr/>
                </a:tc>
                <a:tc>
                  <a:txBody>
                    <a:bodyPr/>
                    <a:lstStyle/>
                    <a:p>
                      <a:pPr algn="ctr"/>
                      <a:r>
                        <a:rPr lang="en-US" sz="1600">
                          <a:latin typeface="Arial" panose="020B0604020202020204" pitchFamily="34" charset="0"/>
                          <a:cs typeface="Arial" panose="020B0604020202020204" pitchFamily="34" charset="0"/>
                        </a:rPr>
                        <a:t>23 (21)</a:t>
                      </a:r>
                    </a:p>
                  </a:txBody>
                  <a:tcPr/>
                </a:tc>
                <a:tc>
                  <a:txBody>
                    <a:bodyPr/>
                    <a:lstStyle/>
                    <a:p>
                      <a:pPr algn="ctr"/>
                      <a:r>
                        <a:rPr lang="en-US" sz="1600">
                          <a:latin typeface="Arial" panose="020B0604020202020204" pitchFamily="34" charset="0"/>
                          <a:cs typeface="Arial" panose="020B0604020202020204" pitchFamily="34" charset="0"/>
                        </a:rPr>
                        <a:t>3 (2.8)</a:t>
                      </a:r>
                    </a:p>
                  </a:txBody>
                  <a:tcPr/>
                </a:tc>
                <a:extLst>
                  <a:ext uri="{0D108BD9-81ED-4DB2-BD59-A6C34878D82A}">
                    <a16:rowId xmlns:a16="http://schemas.microsoft.com/office/drawing/2014/main" val="1025473271"/>
                  </a:ext>
                </a:extLst>
              </a:tr>
              <a:tr h="370840">
                <a:tc>
                  <a:txBody>
                    <a:bodyPr/>
                    <a:lstStyle/>
                    <a:p>
                      <a:r>
                        <a:rPr lang="en-US" sz="1600">
                          <a:latin typeface="Arial" panose="020B0604020202020204" pitchFamily="34" charset="0"/>
                          <a:cs typeface="Arial" panose="020B0604020202020204" pitchFamily="34" charset="0"/>
                        </a:rPr>
                        <a:t>COVID-19</a:t>
                      </a:r>
                    </a:p>
                  </a:txBody>
                  <a:tcPr/>
                </a:tc>
                <a:tc>
                  <a:txBody>
                    <a:bodyPr/>
                    <a:lstStyle/>
                    <a:p>
                      <a:pPr algn="ctr"/>
                      <a:r>
                        <a:rPr lang="en-US" sz="1600">
                          <a:latin typeface="Arial" panose="020B0604020202020204" pitchFamily="34" charset="0"/>
                          <a:cs typeface="Arial" panose="020B0604020202020204" pitchFamily="34" charset="0"/>
                        </a:rPr>
                        <a:t>19 (18)</a:t>
                      </a:r>
                    </a:p>
                  </a:txBody>
                  <a:tcPr/>
                </a:tc>
                <a:tc>
                  <a:txBody>
                    <a:bodyPr/>
                    <a:lstStyle/>
                    <a:p>
                      <a:pPr algn="ctr"/>
                      <a:r>
                        <a:rPr lang="en-US" sz="1600">
                          <a:latin typeface="Arial" panose="020B0604020202020204" pitchFamily="34" charset="0"/>
                          <a:cs typeface="Arial" panose="020B0604020202020204" pitchFamily="34" charset="0"/>
                        </a:rPr>
                        <a:t>2 (1.9)</a:t>
                      </a:r>
                    </a:p>
                  </a:txBody>
                  <a:tcPr/>
                </a:tc>
                <a:extLst>
                  <a:ext uri="{0D108BD9-81ED-4DB2-BD59-A6C34878D82A}">
                    <a16:rowId xmlns:a16="http://schemas.microsoft.com/office/drawing/2014/main" val="493073721"/>
                  </a:ext>
                </a:extLst>
              </a:tr>
              <a:tr h="370840">
                <a:tc>
                  <a:txBody>
                    <a:bodyPr/>
                    <a:lstStyle/>
                    <a:p>
                      <a:r>
                        <a:rPr lang="en-US" sz="1600">
                          <a:latin typeface="Arial" panose="020B0604020202020204" pitchFamily="34" charset="0"/>
                          <a:cs typeface="Arial" panose="020B0604020202020204" pitchFamily="34" charset="0"/>
                        </a:rPr>
                        <a:t>Arthralgia</a:t>
                      </a:r>
                    </a:p>
                  </a:txBody>
                  <a:tcPr/>
                </a:tc>
                <a:tc>
                  <a:txBody>
                    <a:bodyPr/>
                    <a:lstStyle/>
                    <a:p>
                      <a:pPr algn="ctr"/>
                      <a:r>
                        <a:rPr lang="en-US" sz="1600">
                          <a:latin typeface="Arial" panose="020B0604020202020204" pitchFamily="34" charset="0"/>
                          <a:cs typeface="Arial" panose="020B0604020202020204" pitchFamily="34" charset="0"/>
                        </a:rPr>
                        <a:t>18 (17)</a:t>
                      </a:r>
                    </a:p>
                  </a:txBody>
                  <a:tcPr/>
                </a:tc>
                <a:tc>
                  <a:txBody>
                    <a:bodyPr/>
                    <a:lstStyle/>
                    <a:p>
                      <a:pPr algn="ctr"/>
                      <a:r>
                        <a:rPr lang="en-US" sz="1600">
                          <a:latin typeface="Arial" panose="020B0604020202020204" pitchFamily="34" charset="0"/>
                          <a:cs typeface="Arial" panose="020B0604020202020204" pitchFamily="34" charset="0"/>
                        </a:rPr>
                        <a:t>0 (0)</a:t>
                      </a:r>
                    </a:p>
                  </a:txBody>
                  <a:tcPr/>
                </a:tc>
                <a:extLst>
                  <a:ext uri="{0D108BD9-81ED-4DB2-BD59-A6C34878D82A}">
                    <a16:rowId xmlns:a16="http://schemas.microsoft.com/office/drawing/2014/main" val="2205370573"/>
                  </a:ext>
                </a:extLst>
              </a:tr>
            </a:tbl>
          </a:graphicData>
        </a:graphic>
      </p:graphicFrame>
    </p:spTree>
    <p:extLst>
      <p:ext uri="{BB962C8B-B14F-4D97-AF65-F5344CB8AC3E}">
        <p14:creationId xmlns:p14="http://schemas.microsoft.com/office/powerpoint/2010/main" val="313862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Phase 3 PROTEUS Trial: Study Design</a:t>
            </a:r>
          </a:p>
        </p:txBody>
      </p:sp>
      <p:sp>
        <p:nvSpPr>
          <p:cNvPr id="3" name="Content Placeholder 2">
            <a:extLst>
              <a:ext uri="{FF2B5EF4-FFF2-40B4-BE49-F238E27FC236}">
                <a16:creationId xmlns:a16="http://schemas.microsoft.com/office/drawing/2014/main" id="{3D92BA19-BE56-8EA5-2A92-4502ADA31968}"/>
              </a:ext>
            </a:extLst>
          </p:cNvPr>
          <p:cNvSpPr>
            <a:spLocks noGrp="1"/>
          </p:cNvSpPr>
          <p:nvPr>
            <p:ph idx="1"/>
          </p:nvPr>
        </p:nvSpPr>
        <p:spPr>
          <a:xfrm>
            <a:off x="838200" y="1331283"/>
            <a:ext cx="10515600" cy="1054565"/>
          </a:xfrm>
        </p:spPr>
        <p:txBody>
          <a:bodyPr>
            <a:normAutofit/>
          </a:bodyPr>
          <a:lstStyle/>
          <a:p>
            <a:pPr marL="0" indent="0">
              <a:buNone/>
            </a:pPr>
            <a:r>
              <a:rPr lang="en-US" sz="2000"/>
              <a:t>Randomized, Double-Blind, Placebo-Controlled, Phase 3 Study of Apalutamide in Subjects with High-Risk, Localized or Locally Advanced Prostate Cancer Who Are Candidates for Radical Prostatectomy</a:t>
            </a:r>
          </a:p>
          <a:p>
            <a:pPr marL="0" indent="0">
              <a:buNone/>
            </a:pPr>
            <a:endParaRPr lang="en-US" sz="2000"/>
          </a:p>
        </p:txBody>
      </p:sp>
      <p:sp>
        <p:nvSpPr>
          <p:cNvPr id="4" name="Footer Placeholder 3">
            <a:extLst>
              <a:ext uri="{FF2B5EF4-FFF2-40B4-BE49-F238E27FC236}">
                <a16:creationId xmlns:a16="http://schemas.microsoft.com/office/drawing/2014/main" id="{1F352B97-2681-24E1-AE61-E830C256823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ClinicalTrials.gov identifier: NCT03767244.</a:t>
            </a:r>
          </a:p>
        </p:txBody>
      </p:sp>
      <p:pic>
        <p:nvPicPr>
          <p:cNvPr id="14" name="Picture 13">
            <a:extLst>
              <a:ext uri="{FF2B5EF4-FFF2-40B4-BE49-F238E27FC236}">
                <a16:creationId xmlns:a16="http://schemas.microsoft.com/office/drawing/2014/main" id="{DAFB44AA-AB62-434B-A5BA-CBB58179E854}"/>
              </a:ext>
            </a:extLst>
          </p:cNvPr>
          <p:cNvPicPr>
            <a:picLocks noChangeAspect="1"/>
          </p:cNvPicPr>
          <p:nvPr/>
        </p:nvPicPr>
        <p:blipFill>
          <a:blip r:embed="rId3"/>
          <a:srcRect l="455" r="621" b="6056"/>
          <a:stretch/>
        </p:blipFill>
        <p:spPr>
          <a:xfrm>
            <a:off x="977462" y="2385848"/>
            <a:ext cx="10454369" cy="3034202"/>
          </a:xfrm>
          <a:prstGeom prst="rect">
            <a:avLst/>
          </a:prstGeom>
        </p:spPr>
      </p:pic>
    </p:spTree>
    <p:extLst>
      <p:ext uri="{BB962C8B-B14F-4D97-AF65-F5344CB8AC3E}">
        <p14:creationId xmlns:p14="http://schemas.microsoft.com/office/powerpoint/2010/main" val="329874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5911-146F-E583-A977-0AD035EAC62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F964A0-97E0-074E-CD2F-70F6122A776A}"/>
              </a:ext>
            </a:extLst>
          </p:cNvPr>
          <p:cNvSpPr>
            <a:spLocks noGrp="1"/>
          </p:cNvSpPr>
          <p:nvPr>
            <p:ph sz="half" idx="1"/>
          </p:nvPr>
        </p:nvSpPr>
        <p:spPr/>
        <p:txBody>
          <a:bodyPr>
            <a:normAutofit/>
          </a:bodyPr>
          <a:lstStyle/>
          <a:p>
            <a:r>
              <a:rPr lang="en-US" sz="2400"/>
              <a:t>Refers to a heterogeneous condition characterized by a </a:t>
            </a:r>
            <a:r>
              <a:rPr lang="en-US" sz="2400" b="1"/>
              <a:t>rise in PSA levels after previous local therapy</a:t>
            </a:r>
            <a:r>
              <a:rPr lang="en-US" sz="2400"/>
              <a:t> with conventional imaging methods such as CT, MRI, or bone scan showing no evidence of metastatic disease</a:t>
            </a:r>
          </a:p>
          <a:p>
            <a:pPr marL="0" indent="0">
              <a:buNone/>
            </a:pPr>
            <a:endParaRPr lang="en-US" sz="2400"/>
          </a:p>
        </p:txBody>
      </p:sp>
      <p:sp>
        <p:nvSpPr>
          <p:cNvPr id="4" name="Content Placeholder 3">
            <a:extLst>
              <a:ext uri="{FF2B5EF4-FFF2-40B4-BE49-F238E27FC236}">
                <a16:creationId xmlns:a16="http://schemas.microsoft.com/office/drawing/2014/main" id="{38DF0074-1D1E-8DB7-E5AC-333E0AEA37E6}"/>
              </a:ext>
            </a:extLst>
          </p:cNvPr>
          <p:cNvSpPr>
            <a:spLocks noGrp="1"/>
          </p:cNvSpPr>
          <p:nvPr>
            <p:ph sz="half" idx="2"/>
          </p:nvPr>
        </p:nvSpPr>
        <p:spPr/>
        <p:txBody>
          <a:bodyPr>
            <a:normAutofit/>
          </a:bodyPr>
          <a:lstStyle/>
          <a:p>
            <a:r>
              <a:rPr lang="en-US" sz="2400"/>
              <a:t>Approximately one-third of patients with prostate cancer experience BCR following primary definitive treatment</a:t>
            </a:r>
          </a:p>
          <a:p>
            <a:r>
              <a:rPr lang="en-US" sz="2400"/>
              <a:t>BCR significantly elevates risk of distant metastasis and mortality, particularly in patients with unfavorable prognostic features</a:t>
            </a:r>
          </a:p>
        </p:txBody>
      </p:sp>
      <p:sp>
        <p:nvSpPr>
          <p:cNvPr id="2" name="Title 1">
            <a:extLst>
              <a:ext uri="{FF2B5EF4-FFF2-40B4-BE49-F238E27FC236}">
                <a16:creationId xmlns:a16="http://schemas.microsoft.com/office/drawing/2014/main" id="{A29FB94D-4396-84E2-BAA0-A4BAF3B48C96}"/>
              </a:ext>
            </a:extLst>
          </p:cNvPr>
          <p:cNvSpPr>
            <a:spLocks noGrp="1"/>
          </p:cNvSpPr>
          <p:nvPr>
            <p:ph type="title"/>
          </p:nvPr>
        </p:nvSpPr>
        <p:spPr/>
        <p:txBody>
          <a:bodyPr>
            <a:normAutofit fontScale="90000"/>
          </a:bodyPr>
          <a:lstStyle/>
          <a:p>
            <a:r>
              <a:rPr lang="en-US"/>
              <a:t>Biochemically Recurrent (BCR) Prostate Cancer </a:t>
            </a:r>
          </a:p>
        </p:txBody>
      </p:sp>
      <p:sp>
        <p:nvSpPr>
          <p:cNvPr id="6" name="Footer Placeholder 5">
            <a:extLst>
              <a:ext uri="{FF2B5EF4-FFF2-40B4-BE49-F238E27FC236}">
                <a16:creationId xmlns:a16="http://schemas.microsoft.com/office/drawing/2014/main" id="{4DB6AA81-870D-1A64-D280-C9531E450DF8}"/>
              </a:ext>
            </a:extLst>
          </p:cNvPr>
          <p:cNvSpPr>
            <a:spLocks noGrp="1"/>
          </p:cNvSpPr>
          <p:nvPr>
            <p:ph type="ftr" sz="quarter" idx="3"/>
          </p:nvPr>
        </p:nvSpPr>
        <p:spPr/>
        <p:txBody>
          <a:bodyPr/>
          <a:lstStyle/>
          <a:p>
            <a:r>
              <a:rPr lang="en-US"/>
              <a:t>Childs DS, et al. </a:t>
            </a:r>
            <a:r>
              <a:rPr lang="en-US" i="1"/>
              <a:t>J Clin Oncol</a:t>
            </a:r>
            <a:r>
              <a:rPr lang="en-US"/>
              <a:t>. 2024;42(10):1095-1097.
Shore ND, et al. </a:t>
            </a:r>
            <a:r>
              <a:rPr lang="en-US" i="1"/>
              <a:t>Prostate Cancer Prostatic Dis</a:t>
            </a:r>
            <a:r>
              <a:rPr lang="en-US"/>
              <a:t>. 2024;27(2):192-201.</a:t>
            </a:r>
          </a:p>
        </p:txBody>
      </p:sp>
    </p:spTree>
    <p:extLst>
      <p:ext uri="{BB962C8B-B14F-4D97-AF65-F5344CB8AC3E}">
        <p14:creationId xmlns:p14="http://schemas.microsoft.com/office/powerpoint/2010/main" val="412602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6079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743087"/>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BA63-EC3A-549B-BD5C-7E8C6C6CCFA7}"/>
            </a:ext>
          </a:extLst>
        </p:cNvPr>
        <p:cNvGrpSpPr/>
        <p:nvPr/>
      </p:nvGrpSpPr>
      <p:grpSpPr>
        <a:xfrm>
          <a:off x="0" y="0"/>
          <a:ext cx="0" cy="0"/>
          <a:chOff x="0" y="0"/>
          <a:chExt cx="0" cy="0"/>
        </a:xfrm>
      </p:grpSpPr>
      <p:sp>
        <p:nvSpPr>
          <p:cNvPr id="5" name="Right Arrow 4">
            <a:extLst>
              <a:ext uri="{FF2B5EF4-FFF2-40B4-BE49-F238E27FC236}">
                <a16:creationId xmlns:a16="http://schemas.microsoft.com/office/drawing/2014/main" id="{88600A7B-F2CB-1FBE-7AC5-068231EFFC10}"/>
              </a:ext>
            </a:extLst>
          </p:cNvPr>
          <p:cNvSpPr/>
          <p:nvPr/>
        </p:nvSpPr>
        <p:spPr>
          <a:xfrm>
            <a:off x="3959067" y="1777990"/>
            <a:ext cx="1139252" cy="48463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D9C34C6F-AE85-B8D7-F161-0D84F6FC2B1F}"/>
              </a:ext>
            </a:extLst>
          </p:cNvPr>
          <p:cNvSpPr/>
          <p:nvPr/>
        </p:nvSpPr>
        <p:spPr>
          <a:xfrm>
            <a:off x="3959066" y="2684311"/>
            <a:ext cx="1139253" cy="484632"/>
          </a:xfrm>
          <a:prstGeom prst="rightArrow">
            <a:avLst>
              <a:gd name="adj1" fmla="val 50000"/>
              <a:gd name="adj2" fmla="val 526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ight Arrow 6">
            <a:extLst>
              <a:ext uri="{FF2B5EF4-FFF2-40B4-BE49-F238E27FC236}">
                <a16:creationId xmlns:a16="http://schemas.microsoft.com/office/drawing/2014/main" id="{56696D34-B911-E085-2768-310F82A1A875}"/>
              </a:ext>
            </a:extLst>
          </p:cNvPr>
          <p:cNvSpPr/>
          <p:nvPr/>
        </p:nvSpPr>
        <p:spPr>
          <a:xfrm flipV="1">
            <a:off x="3959067" y="3559079"/>
            <a:ext cx="1139253" cy="484633"/>
          </a:xfrm>
          <a:prstGeom prst="rightArrow">
            <a:avLst>
              <a:gd name="adj1" fmla="val 50000"/>
              <a:gd name="adj2" fmla="val 526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4A1093-6C8B-BF54-1E85-215F3F02A086}"/>
              </a:ext>
            </a:extLst>
          </p:cNvPr>
          <p:cNvSpPr>
            <a:spLocks noGrp="1"/>
          </p:cNvSpPr>
          <p:nvPr>
            <p:ph type="title"/>
          </p:nvPr>
        </p:nvSpPr>
        <p:spPr/>
        <p:txBody>
          <a:bodyPr>
            <a:normAutofit/>
          </a:bodyPr>
          <a:lstStyle/>
          <a:p>
            <a:r>
              <a:rPr lang="en-US" sz="4000"/>
              <a:t>Phase 3 EMBARK Trial: Study Design</a:t>
            </a:r>
            <a:endParaRPr lang="en-US" sz="3100"/>
          </a:p>
        </p:txBody>
      </p:sp>
      <p:sp>
        <p:nvSpPr>
          <p:cNvPr id="4" name="TextBox 3">
            <a:extLst>
              <a:ext uri="{FF2B5EF4-FFF2-40B4-BE49-F238E27FC236}">
                <a16:creationId xmlns:a16="http://schemas.microsoft.com/office/drawing/2014/main" id="{6FA95A46-DDA6-6B7D-EBA6-90811C14A442}"/>
              </a:ext>
            </a:extLst>
          </p:cNvPr>
          <p:cNvSpPr txBox="1"/>
          <p:nvPr/>
        </p:nvSpPr>
        <p:spPr>
          <a:xfrm>
            <a:off x="567264" y="1704518"/>
            <a:ext cx="3632887" cy="28931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 recurrence after local Rx</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PSADT ≤</a:t>
            </a:r>
            <a:r>
              <a:rPr lang="en-US">
                <a:solidFill>
                  <a:srgbClr val="FFFFFF"/>
                </a:solidFill>
                <a:latin typeface="Arial" panose="020B0604020202020204" pitchFamily="34" charset="0"/>
                <a:cs typeface="Arial" panose="020B0604020202020204" pitchFamily="34" charset="0"/>
              </a:rPr>
              <a:t>9</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months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 ≥2.0 above nadir (RT) or ≥1.0 (RP)</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Testosterone &gt;150 ng/dL</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solidFill>
                  <a:srgbClr val="FFFFFF"/>
                </a:solidFill>
                <a:latin typeface="Arial" panose="020B0604020202020204" pitchFamily="34" charset="0"/>
                <a:cs typeface="Arial" panose="020B0604020202020204" pitchFamily="34" charset="0"/>
              </a:rPr>
              <a:t>No metastases on conventional imaging</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3637010-90EA-B7D2-8B2A-1C60CFAF341A}"/>
              </a:ext>
            </a:extLst>
          </p:cNvPr>
          <p:cNvSpPr txBox="1"/>
          <p:nvPr/>
        </p:nvSpPr>
        <p:spPr>
          <a:xfrm>
            <a:off x="5098320" y="1725807"/>
            <a:ext cx="3216264" cy="646331"/>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Enzalutamide + leuprolide</a:t>
            </a:r>
          </a:p>
        </p:txBody>
      </p:sp>
      <p:sp>
        <p:nvSpPr>
          <p:cNvPr id="9" name="TextBox 8">
            <a:extLst>
              <a:ext uri="{FF2B5EF4-FFF2-40B4-BE49-F238E27FC236}">
                <a16:creationId xmlns:a16="http://schemas.microsoft.com/office/drawing/2014/main" id="{2FDC0647-FA75-531C-1F36-3AA74807F03A}"/>
              </a:ext>
            </a:extLst>
          </p:cNvPr>
          <p:cNvSpPr txBox="1"/>
          <p:nvPr/>
        </p:nvSpPr>
        <p:spPr>
          <a:xfrm>
            <a:off x="5098321" y="2614546"/>
            <a:ext cx="3216264" cy="646331"/>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Placebo + leuprolide </a:t>
            </a:r>
          </a:p>
        </p:txBody>
      </p:sp>
      <p:sp>
        <p:nvSpPr>
          <p:cNvPr id="10" name="TextBox 9">
            <a:extLst>
              <a:ext uri="{FF2B5EF4-FFF2-40B4-BE49-F238E27FC236}">
                <a16:creationId xmlns:a16="http://schemas.microsoft.com/office/drawing/2014/main" id="{B0F0DD4C-08D7-70B0-7279-3EA6A265CA57}"/>
              </a:ext>
            </a:extLst>
          </p:cNvPr>
          <p:cNvSpPr txBox="1"/>
          <p:nvPr/>
        </p:nvSpPr>
        <p:spPr>
          <a:xfrm>
            <a:off x="5098321" y="3499248"/>
            <a:ext cx="3216265" cy="646331"/>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wrap="non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Enzalutamide – not blinded </a:t>
            </a:r>
          </a:p>
        </p:txBody>
      </p:sp>
      <p:sp>
        <p:nvSpPr>
          <p:cNvPr id="11" name="TextBox 10">
            <a:extLst>
              <a:ext uri="{FF2B5EF4-FFF2-40B4-BE49-F238E27FC236}">
                <a16:creationId xmlns:a16="http://schemas.microsoft.com/office/drawing/2014/main" id="{FF2FABA1-1EAD-B7F4-2252-15F16CCC0236}"/>
              </a:ext>
            </a:extLst>
          </p:cNvPr>
          <p:cNvSpPr txBox="1"/>
          <p:nvPr/>
        </p:nvSpPr>
        <p:spPr>
          <a:xfrm>
            <a:off x="8697101" y="2068891"/>
            <a:ext cx="2550373" cy="2031325"/>
          </a:xfrm>
          <a:prstGeom prst="rect">
            <a:avLst/>
          </a:prstGeom>
          <a:solidFill>
            <a:schemeClr val="tx2"/>
          </a:solidFill>
          <a:ln>
            <a:noFill/>
          </a:ln>
        </p:spPr>
        <p:style>
          <a:lnRef idx="1">
            <a:schemeClr val="accent2"/>
          </a:lnRef>
          <a:fillRef idx="3">
            <a:schemeClr val="accent2"/>
          </a:fillRef>
          <a:effectRef idx="2">
            <a:schemeClr val="accent2"/>
          </a:effectRef>
          <a:fontRef idx="minor">
            <a:schemeClr val="lt1"/>
          </a:fontRef>
        </p:style>
        <p:txBody>
          <a:bodyPr wrap="square" lIns="182880" tIns="182880" rIns="182880" bIns="182880"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37-week Rx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Rx stopped if PSA &lt;0.2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Rx restarted at PSA 2.0 (RP) or PSA 5.0 (RT only)</a:t>
            </a:r>
          </a:p>
        </p:txBody>
      </p:sp>
      <p:sp>
        <p:nvSpPr>
          <p:cNvPr id="12" name="TextBox 11">
            <a:extLst>
              <a:ext uri="{FF2B5EF4-FFF2-40B4-BE49-F238E27FC236}">
                <a16:creationId xmlns:a16="http://schemas.microsoft.com/office/drawing/2014/main" id="{8E7A0614-999E-1CFF-1388-AFC8A9874C6A}"/>
              </a:ext>
            </a:extLst>
          </p:cNvPr>
          <p:cNvSpPr txBox="1"/>
          <p:nvPr/>
        </p:nvSpPr>
        <p:spPr>
          <a:xfrm>
            <a:off x="2042337" y="4828763"/>
            <a:ext cx="8107326" cy="923330"/>
          </a:xfrm>
          <a:prstGeom prst="rect">
            <a:avLst/>
          </a:prstGeom>
          <a:solidFill>
            <a:schemeClr val="tx1">
              <a:lumMod val="60000"/>
              <a:lumOff val="40000"/>
            </a:schemeClr>
          </a:solidFill>
          <a:ln>
            <a:noFill/>
          </a:ln>
        </p:spPr>
        <p:style>
          <a:lnRef idx="1">
            <a:schemeClr val="dk1"/>
          </a:lnRef>
          <a:fillRef idx="2">
            <a:schemeClr val="dk1"/>
          </a:fillRef>
          <a:effectRef idx="1">
            <a:schemeClr val="dk1"/>
          </a:effectRef>
          <a:fontRef idx="minor">
            <a:schemeClr val="dk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Primary endpoint: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MFS by BICR </a:t>
            </a:r>
            <a:r>
              <a:rPr lang="en-US">
                <a:solidFill>
                  <a:srgbClr val="FFFFFF"/>
                </a:solidFill>
                <a:latin typeface="Arial" panose="020B0604020202020204" pitchFamily="34" charset="0"/>
                <a:cs typeface="Arial" panose="020B0604020202020204" pitchFamily="34" charset="0"/>
              </a:rPr>
              <a:t>(</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enzalutamide/leuprolide vs leuprolide)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Key secondary endpoints: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MFS by BICR (enzalutamide vs leuprolide), OS</a:t>
            </a:r>
          </a:p>
        </p:txBody>
      </p:sp>
      <p:sp>
        <p:nvSpPr>
          <p:cNvPr id="13" name="Footer Placeholder 12">
            <a:extLst>
              <a:ext uri="{FF2B5EF4-FFF2-40B4-BE49-F238E27FC236}">
                <a16:creationId xmlns:a16="http://schemas.microsoft.com/office/drawing/2014/main" id="{DB756CB1-E431-8F77-1B73-574F275B5309}"/>
              </a:ext>
            </a:extLst>
          </p:cNvPr>
          <p:cNvSpPr>
            <a:spLocks noGrp="1"/>
          </p:cNvSpPr>
          <p:nvPr>
            <p:ph type="ftr" sz="quarter" idx="3"/>
          </p:nvPr>
        </p:nvSpPr>
        <p:spPr/>
        <p:txBody>
          <a:bodyPr/>
          <a:lstStyle/>
          <a:p>
            <a:r>
              <a:rPr lang="en-US"/>
              <a:t>Freedland SJ, et al. </a:t>
            </a:r>
            <a:r>
              <a:rPr lang="en-US" i="1"/>
              <a:t>N Engl J Med</a:t>
            </a:r>
            <a:r>
              <a:rPr lang="en-US"/>
              <a:t>. 2023;389(16):1453-1465.</a:t>
            </a:r>
          </a:p>
        </p:txBody>
      </p:sp>
    </p:spTree>
    <p:extLst>
      <p:ext uri="{BB962C8B-B14F-4D97-AF65-F5344CB8AC3E}">
        <p14:creationId xmlns:p14="http://schemas.microsoft.com/office/powerpoint/2010/main" val="1679828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3A94-2F3D-6A8C-B5A1-3C9250BD5B3F}"/>
              </a:ext>
            </a:extLst>
          </p:cNvPr>
          <p:cNvSpPr>
            <a:spLocks noGrp="1"/>
          </p:cNvSpPr>
          <p:nvPr>
            <p:ph type="title"/>
          </p:nvPr>
        </p:nvSpPr>
        <p:spPr/>
        <p:txBody>
          <a:bodyPr>
            <a:normAutofit/>
          </a:bodyPr>
          <a:lstStyle/>
          <a:p>
            <a:r>
              <a:rPr lang="en-US"/>
              <a:t>EMBARK: Metastasis-Free Survival</a:t>
            </a:r>
            <a:endParaRPr lang="en-US" sz="2800"/>
          </a:p>
        </p:txBody>
      </p:sp>
      <p:sp>
        <p:nvSpPr>
          <p:cNvPr id="5" name="Footer Placeholder 4">
            <a:extLst>
              <a:ext uri="{FF2B5EF4-FFF2-40B4-BE49-F238E27FC236}">
                <a16:creationId xmlns:a16="http://schemas.microsoft.com/office/drawing/2014/main" id="{47D134FF-5D76-3B36-2461-E878C4471C93}"/>
              </a:ext>
            </a:extLst>
          </p:cNvPr>
          <p:cNvSpPr>
            <a:spLocks noGrp="1"/>
          </p:cNvSpPr>
          <p:nvPr>
            <p:ph type="ftr" sz="quarter" idx="3"/>
          </p:nvPr>
        </p:nvSpPr>
        <p:spPr/>
        <p:txBody>
          <a:bodyPr/>
          <a:lstStyle/>
          <a:p>
            <a:r>
              <a:rPr lang="en-US"/>
              <a:t>Freedland SJ, et al. </a:t>
            </a:r>
            <a:r>
              <a:rPr lang="en-US" i="1"/>
              <a:t>N Engl J Med</a:t>
            </a:r>
            <a:r>
              <a:rPr lang="en-US"/>
              <a:t>. 2023;389(16):1453-1465.</a:t>
            </a:r>
          </a:p>
        </p:txBody>
      </p:sp>
      <p:sp>
        <p:nvSpPr>
          <p:cNvPr id="13" name="Text Placeholder 12">
            <a:extLst>
              <a:ext uri="{FF2B5EF4-FFF2-40B4-BE49-F238E27FC236}">
                <a16:creationId xmlns:a16="http://schemas.microsoft.com/office/drawing/2014/main" id="{F8FC5657-7FB5-FE98-9F2D-E7841F4AC1AF}"/>
              </a:ext>
            </a:extLst>
          </p:cNvPr>
          <p:cNvSpPr>
            <a:spLocks noGrp="1"/>
          </p:cNvSpPr>
          <p:nvPr>
            <p:ph type="body" idx="4294967295"/>
          </p:nvPr>
        </p:nvSpPr>
        <p:spPr>
          <a:xfrm>
            <a:off x="677120" y="1614488"/>
            <a:ext cx="4859338" cy="482600"/>
          </a:xfrm>
        </p:spPr>
        <p:txBody>
          <a:bodyPr anchor="t">
            <a:noAutofit/>
          </a:bodyPr>
          <a:lstStyle/>
          <a:p>
            <a:pPr marL="0" indent="0" algn="ctr">
              <a:buNone/>
            </a:pPr>
            <a:r>
              <a:rPr lang="en-US" sz="1600" b="1">
                <a:solidFill>
                  <a:schemeClr val="accent1"/>
                </a:solidFill>
              </a:rPr>
              <a:t>Enzalutamide + Leuprolide vs Leuprolide Alone</a:t>
            </a:r>
          </a:p>
        </p:txBody>
      </p:sp>
      <p:sp>
        <p:nvSpPr>
          <p:cNvPr id="14" name="Text Placeholder 13">
            <a:extLst>
              <a:ext uri="{FF2B5EF4-FFF2-40B4-BE49-F238E27FC236}">
                <a16:creationId xmlns:a16="http://schemas.microsoft.com/office/drawing/2014/main" id="{2E336A38-9965-388C-47E1-168E05BF919D}"/>
              </a:ext>
            </a:extLst>
          </p:cNvPr>
          <p:cNvSpPr>
            <a:spLocks noGrp="1"/>
          </p:cNvSpPr>
          <p:nvPr>
            <p:ph type="body" sz="quarter" idx="4294967295"/>
          </p:nvPr>
        </p:nvSpPr>
        <p:spPr>
          <a:xfrm>
            <a:off x="6588882" y="1598613"/>
            <a:ext cx="5183187" cy="465137"/>
          </a:xfrm>
        </p:spPr>
        <p:txBody>
          <a:bodyPr anchor="t">
            <a:normAutofit/>
          </a:bodyPr>
          <a:lstStyle/>
          <a:p>
            <a:pPr marL="0" indent="0" algn="ctr">
              <a:buNone/>
            </a:pPr>
            <a:r>
              <a:rPr lang="en-US" sz="1600" b="1">
                <a:solidFill>
                  <a:schemeClr val="accent1"/>
                </a:solidFill>
              </a:rPr>
              <a:t>Enzalutamide Monotherapy vs Leuprolide Alone</a:t>
            </a:r>
          </a:p>
        </p:txBody>
      </p:sp>
      <p:pic>
        <p:nvPicPr>
          <p:cNvPr id="4098" name="Picture 2">
            <a:extLst>
              <a:ext uri="{FF2B5EF4-FFF2-40B4-BE49-F238E27FC236}">
                <a16:creationId xmlns:a16="http://schemas.microsoft.com/office/drawing/2014/main" id="{C2B0FC09-79A7-A590-A9E5-5BCF6ABC5C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 t="52494" r="1489" b="2936"/>
          <a:stretch/>
        </p:blipFill>
        <p:spPr bwMode="auto">
          <a:xfrm>
            <a:off x="6039084" y="2209646"/>
            <a:ext cx="5636242" cy="25648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EEE2F7-897A-6419-1AC6-71E192BB7572}"/>
              </a:ext>
            </a:extLst>
          </p:cNvPr>
          <p:cNvSpPr txBox="1"/>
          <p:nvPr/>
        </p:nvSpPr>
        <p:spPr>
          <a:xfrm>
            <a:off x="10359950" y="3804103"/>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0.63</a:t>
            </a:r>
          </a:p>
        </p:txBody>
      </p:sp>
      <p:pic>
        <p:nvPicPr>
          <p:cNvPr id="11" name="Picture 2">
            <a:extLst>
              <a:ext uri="{FF2B5EF4-FFF2-40B4-BE49-F238E27FC236}">
                <a16:creationId xmlns:a16="http://schemas.microsoft.com/office/drawing/2014/main" id="{3857BDFB-F41E-C3D2-6C12-BA85C2962A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6" t="2690" r="1625" b="50826"/>
          <a:stretch/>
        </p:blipFill>
        <p:spPr bwMode="auto">
          <a:xfrm>
            <a:off x="404546" y="2277886"/>
            <a:ext cx="5404487" cy="25648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3439A2-30E7-41D4-8538-C30426211098}"/>
              </a:ext>
            </a:extLst>
          </p:cNvPr>
          <p:cNvSpPr txBox="1"/>
          <p:nvPr/>
        </p:nvSpPr>
        <p:spPr>
          <a:xfrm>
            <a:off x="4576913" y="3804103"/>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0.42</a:t>
            </a:r>
          </a:p>
        </p:txBody>
      </p:sp>
      <p:sp>
        <p:nvSpPr>
          <p:cNvPr id="9" name="TextBox 8">
            <a:extLst>
              <a:ext uri="{FF2B5EF4-FFF2-40B4-BE49-F238E27FC236}">
                <a16:creationId xmlns:a16="http://schemas.microsoft.com/office/drawing/2014/main" id="{954AE5BD-7400-AEC8-ACE4-0BDC9AB2540F}"/>
              </a:ext>
            </a:extLst>
          </p:cNvPr>
          <p:cNvSpPr txBox="1"/>
          <p:nvPr/>
        </p:nvSpPr>
        <p:spPr>
          <a:xfrm>
            <a:off x="3744615" y="5057815"/>
            <a:ext cx="4505920" cy="10156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182880"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Median follow-up: 5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Median PSADT: 4.9 months (at entry)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Median PSA: 5.2</a:t>
            </a:r>
          </a:p>
        </p:txBody>
      </p:sp>
    </p:spTree>
    <p:extLst>
      <p:ext uri="{BB962C8B-B14F-4D97-AF65-F5344CB8AC3E}">
        <p14:creationId xmlns:p14="http://schemas.microsoft.com/office/powerpoint/2010/main" val="1034576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903AF-C10B-102B-7437-6652D1CF3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94030-4937-5153-1A82-020BBA914D6D}"/>
              </a:ext>
            </a:extLst>
          </p:cNvPr>
          <p:cNvSpPr>
            <a:spLocks noGrp="1"/>
          </p:cNvSpPr>
          <p:nvPr>
            <p:ph type="title"/>
          </p:nvPr>
        </p:nvSpPr>
        <p:spPr/>
        <p:txBody>
          <a:bodyPr>
            <a:normAutofit/>
          </a:bodyPr>
          <a:lstStyle/>
          <a:p>
            <a:r>
              <a:rPr lang="en-US"/>
              <a:t>EMBARK: Overall Survival</a:t>
            </a:r>
            <a:endParaRPr lang="en-US" sz="2800"/>
          </a:p>
        </p:txBody>
      </p:sp>
      <p:sp>
        <p:nvSpPr>
          <p:cNvPr id="13" name="Text Placeholder 12">
            <a:extLst>
              <a:ext uri="{FF2B5EF4-FFF2-40B4-BE49-F238E27FC236}">
                <a16:creationId xmlns:a16="http://schemas.microsoft.com/office/drawing/2014/main" id="{86916CF6-0352-3571-60BA-7CED65ADC07A}"/>
              </a:ext>
            </a:extLst>
          </p:cNvPr>
          <p:cNvSpPr>
            <a:spLocks noGrp="1"/>
          </p:cNvSpPr>
          <p:nvPr>
            <p:ph type="body" idx="4294967295"/>
          </p:nvPr>
        </p:nvSpPr>
        <p:spPr>
          <a:xfrm>
            <a:off x="846049" y="1471084"/>
            <a:ext cx="4859338" cy="481013"/>
          </a:xfrm>
        </p:spPr>
        <p:txBody>
          <a:bodyPr anchor="t">
            <a:noAutofit/>
          </a:bodyPr>
          <a:lstStyle/>
          <a:p>
            <a:pPr marL="0" indent="0" algn="ctr">
              <a:buNone/>
            </a:pPr>
            <a:r>
              <a:rPr lang="en-US" sz="1600" b="1">
                <a:solidFill>
                  <a:schemeClr val="accent1"/>
                </a:solidFill>
              </a:rPr>
              <a:t>Enzalutamide + Leuprolide vs Leuprolide Alone</a:t>
            </a:r>
          </a:p>
        </p:txBody>
      </p:sp>
      <p:sp>
        <p:nvSpPr>
          <p:cNvPr id="14" name="Text Placeholder 13">
            <a:extLst>
              <a:ext uri="{FF2B5EF4-FFF2-40B4-BE49-F238E27FC236}">
                <a16:creationId xmlns:a16="http://schemas.microsoft.com/office/drawing/2014/main" id="{4837E439-8B72-9D46-C8C2-33E058B1BBA0}"/>
              </a:ext>
            </a:extLst>
          </p:cNvPr>
          <p:cNvSpPr>
            <a:spLocks noGrp="1"/>
          </p:cNvSpPr>
          <p:nvPr>
            <p:ph type="body" sz="quarter" idx="4294967295"/>
          </p:nvPr>
        </p:nvSpPr>
        <p:spPr>
          <a:xfrm>
            <a:off x="6544553" y="1488547"/>
            <a:ext cx="5183187" cy="463550"/>
          </a:xfrm>
        </p:spPr>
        <p:txBody>
          <a:bodyPr anchor="t">
            <a:normAutofit/>
          </a:bodyPr>
          <a:lstStyle/>
          <a:p>
            <a:pPr marL="0" indent="0" algn="ctr">
              <a:buNone/>
            </a:pPr>
            <a:r>
              <a:rPr lang="en-US" sz="1600" b="1">
                <a:solidFill>
                  <a:schemeClr val="accent1"/>
                </a:solidFill>
              </a:rPr>
              <a:t>Enzalutamide Monotherapy vs Leuprolide Alone</a:t>
            </a:r>
          </a:p>
        </p:txBody>
      </p:sp>
      <p:pic>
        <p:nvPicPr>
          <p:cNvPr id="20" name="Picture 19">
            <a:extLst>
              <a:ext uri="{FF2B5EF4-FFF2-40B4-BE49-F238E27FC236}">
                <a16:creationId xmlns:a16="http://schemas.microsoft.com/office/drawing/2014/main" id="{A7A3090E-4EF0-8B2A-CA57-39A18388ABE2}"/>
              </a:ext>
            </a:extLst>
          </p:cNvPr>
          <p:cNvPicPr>
            <a:picLocks noChangeAspect="1"/>
          </p:cNvPicPr>
          <p:nvPr/>
        </p:nvPicPr>
        <p:blipFill>
          <a:blip r:embed="rId3"/>
          <a:srcRect l="1810" t="2351" r="1689" b="51317"/>
          <a:stretch>
            <a:fillRect/>
          </a:stretch>
        </p:blipFill>
        <p:spPr>
          <a:xfrm>
            <a:off x="455437" y="2094613"/>
            <a:ext cx="5640563" cy="3419991"/>
          </a:xfrm>
          <a:prstGeom prst="rect">
            <a:avLst/>
          </a:prstGeom>
        </p:spPr>
      </p:pic>
      <p:pic>
        <p:nvPicPr>
          <p:cNvPr id="21" name="Picture 20">
            <a:extLst>
              <a:ext uri="{FF2B5EF4-FFF2-40B4-BE49-F238E27FC236}">
                <a16:creationId xmlns:a16="http://schemas.microsoft.com/office/drawing/2014/main" id="{741F72D7-50B3-BFF3-4EC3-FE6E62C11133}"/>
              </a:ext>
            </a:extLst>
          </p:cNvPr>
          <p:cNvPicPr>
            <a:picLocks noChangeAspect="1"/>
          </p:cNvPicPr>
          <p:nvPr/>
        </p:nvPicPr>
        <p:blipFill>
          <a:blip r:embed="rId3"/>
          <a:srcRect l="2016" t="52816" r="1482" b="854"/>
          <a:stretch>
            <a:fillRect/>
          </a:stretch>
        </p:blipFill>
        <p:spPr>
          <a:xfrm>
            <a:off x="6315866" y="2085157"/>
            <a:ext cx="5640563" cy="3419991"/>
          </a:xfrm>
          <a:prstGeom prst="rect">
            <a:avLst/>
          </a:prstGeom>
        </p:spPr>
      </p:pic>
      <p:sp>
        <p:nvSpPr>
          <p:cNvPr id="22" name="TextBox 21">
            <a:extLst>
              <a:ext uri="{FF2B5EF4-FFF2-40B4-BE49-F238E27FC236}">
                <a16:creationId xmlns:a16="http://schemas.microsoft.com/office/drawing/2014/main" id="{572D5629-DF75-168A-D89B-CC1453E1B263}"/>
              </a:ext>
            </a:extLst>
          </p:cNvPr>
          <p:cNvSpPr txBox="1"/>
          <p:nvPr/>
        </p:nvSpPr>
        <p:spPr>
          <a:xfrm>
            <a:off x="5098288" y="4008740"/>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0.60</a:t>
            </a:r>
          </a:p>
        </p:txBody>
      </p:sp>
      <p:sp>
        <p:nvSpPr>
          <p:cNvPr id="23" name="TextBox 22">
            <a:extLst>
              <a:ext uri="{FF2B5EF4-FFF2-40B4-BE49-F238E27FC236}">
                <a16:creationId xmlns:a16="http://schemas.microsoft.com/office/drawing/2014/main" id="{740FE09F-AF2C-29B9-E8A9-D64CAA474060}"/>
              </a:ext>
            </a:extLst>
          </p:cNvPr>
          <p:cNvSpPr txBox="1"/>
          <p:nvPr/>
        </p:nvSpPr>
        <p:spPr>
          <a:xfrm>
            <a:off x="10738851" y="4008740"/>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0.</a:t>
            </a:r>
            <a:r>
              <a:rPr lang="en-US" sz="1600">
                <a:solidFill>
                  <a:srgbClr val="3A3A3A"/>
                </a:solidFill>
                <a:latin typeface="Arial" panose="020B0604020202020204" pitchFamily="34" charset="0"/>
                <a:cs typeface="Arial" panose="020B0604020202020204" pitchFamily="34" charset="0"/>
              </a:rPr>
              <a:t>83</a:t>
            </a:r>
            <a:endParaRPr kumimoji="0" lang="en-US" sz="16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32A381D6-3587-5EFB-1F60-E55D72234205}"/>
              </a:ext>
            </a:extLst>
          </p:cNvPr>
          <p:cNvSpPr>
            <a:spLocks noGrp="1"/>
          </p:cNvSpPr>
          <p:nvPr>
            <p:ph type="ftr" sz="quarter" idx="3"/>
          </p:nvPr>
        </p:nvSpPr>
        <p:spPr/>
        <p:txBody>
          <a:bodyPr/>
          <a:lstStyle/>
          <a:p>
            <a:r>
              <a:rPr lang="en-US"/>
              <a:t>Shore ND, et al. </a:t>
            </a:r>
            <a:r>
              <a:rPr lang="en-US" i="1"/>
              <a:t>N Engl J Med</a:t>
            </a:r>
            <a:r>
              <a:rPr lang="en-US"/>
              <a:t>. Published online October 19, 2025. doi:10.1056/NEJMoa2510310</a:t>
            </a:r>
          </a:p>
        </p:txBody>
      </p:sp>
    </p:spTree>
    <p:extLst>
      <p:ext uri="{BB962C8B-B14F-4D97-AF65-F5344CB8AC3E}">
        <p14:creationId xmlns:p14="http://schemas.microsoft.com/office/powerpoint/2010/main" val="1582479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CCF4-5C7A-5435-077D-F832F7BE9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23A54-6AD7-14E5-AB86-CD678484608A}"/>
              </a:ext>
            </a:extLst>
          </p:cNvPr>
          <p:cNvSpPr>
            <a:spLocks noGrp="1"/>
          </p:cNvSpPr>
          <p:nvPr>
            <p:ph type="title"/>
          </p:nvPr>
        </p:nvSpPr>
        <p:spPr/>
        <p:txBody>
          <a:bodyPr>
            <a:normAutofit/>
          </a:bodyPr>
          <a:lstStyle/>
          <a:p>
            <a:r>
              <a:rPr lang="en-US"/>
              <a:t>EMBARK: Treatment Suspension</a:t>
            </a:r>
            <a:endParaRPr lang="en-US" sz="2800"/>
          </a:p>
        </p:txBody>
      </p:sp>
      <p:sp>
        <p:nvSpPr>
          <p:cNvPr id="5" name="Footer Placeholder 4">
            <a:extLst>
              <a:ext uri="{FF2B5EF4-FFF2-40B4-BE49-F238E27FC236}">
                <a16:creationId xmlns:a16="http://schemas.microsoft.com/office/drawing/2014/main" id="{A75C92A0-DDD6-7D01-81C7-8D1D28364B6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Freedland SJ,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N Engl J Med</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2023;389(16):1453-1465.</a:t>
            </a:r>
          </a:p>
        </p:txBody>
      </p:sp>
      <p:pic>
        <p:nvPicPr>
          <p:cNvPr id="9" name="Picture 8">
            <a:extLst>
              <a:ext uri="{FF2B5EF4-FFF2-40B4-BE49-F238E27FC236}">
                <a16:creationId xmlns:a16="http://schemas.microsoft.com/office/drawing/2014/main" id="{EB7828D0-5B21-1868-9EF9-D09B4AD4A768}"/>
              </a:ext>
            </a:extLst>
          </p:cNvPr>
          <p:cNvPicPr>
            <a:picLocks noChangeAspect="1"/>
          </p:cNvPicPr>
          <p:nvPr/>
        </p:nvPicPr>
        <p:blipFill>
          <a:blip r:embed="rId3"/>
          <a:srcRect l="1563" t="1486" r="4844" b="3245"/>
          <a:stretch>
            <a:fillRect/>
          </a:stretch>
        </p:blipFill>
        <p:spPr>
          <a:xfrm>
            <a:off x="1309687" y="1238330"/>
            <a:ext cx="9572625" cy="5047336"/>
          </a:xfrm>
          <a:prstGeom prst="rect">
            <a:avLst/>
          </a:prstGeom>
        </p:spPr>
      </p:pic>
    </p:spTree>
    <p:extLst>
      <p:ext uri="{BB962C8B-B14F-4D97-AF65-F5344CB8AC3E}">
        <p14:creationId xmlns:p14="http://schemas.microsoft.com/office/powerpoint/2010/main" val="1707418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70AD-C3CC-04C4-0C82-1BF39DA71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F8C33-81E5-106C-EAEC-5EEC4A5102A4}"/>
              </a:ext>
            </a:extLst>
          </p:cNvPr>
          <p:cNvSpPr>
            <a:spLocks noGrp="1"/>
          </p:cNvSpPr>
          <p:nvPr>
            <p:ph type="title"/>
          </p:nvPr>
        </p:nvSpPr>
        <p:spPr/>
        <p:txBody>
          <a:bodyPr>
            <a:normAutofit/>
          </a:bodyPr>
          <a:lstStyle/>
          <a:p>
            <a:r>
              <a:rPr lang="en-US"/>
              <a:t>EMBARK: Safety Summary</a:t>
            </a:r>
            <a:endParaRPr lang="en-US" sz="2800"/>
          </a:p>
        </p:txBody>
      </p:sp>
      <p:graphicFrame>
        <p:nvGraphicFramePr>
          <p:cNvPr id="9" name="Table 8">
            <a:extLst>
              <a:ext uri="{FF2B5EF4-FFF2-40B4-BE49-F238E27FC236}">
                <a16:creationId xmlns:a16="http://schemas.microsoft.com/office/drawing/2014/main" id="{A7853B8E-A3F8-705D-8320-A9A7525AA4E9}"/>
              </a:ext>
            </a:extLst>
          </p:cNvPr>
          <p:cNvGraphicFramePr>
            <a:graphicFrameLocks noGrp="1"/>
          </p:cNvGraphicFramePr>
          <p:nvPr>
            <p:extLst>
              <p:ext uri="{D42A27DB-BD31-4B8C-83A1-F6EECF244321}">
                <p14:modId xmlns:p14="http://schemas.microsoft.com/office/powerpoint/2010/main" val="1045179732"/>
              </p:ext>
            </p:extLst>
          </p:nvPr>
        </p:nvGraphicFramePr>
        <p:xfrm>
          <a:off x="540942" y="1460622"/>
          <a:ext cx="11110115" cy="3936755"/>
        </p:xfrm>
        <a:graphic>
          <a:graphicData uri="http://schemas.openxmlformats.org/drawingml/2006/table">
            <a:tbl>
              <a:tblPr firstRow="1" firstCol="1" bandRow="1"/>
              <a:tblGrid>
                <a:gridCol w="5613520">
                  <a:extLst>
                    <a:ext uri="{9D8B030D-6E8A-4147-A177-3AD203B41FA5}">
                      <a16:colId xmlns:a16="http://schemas.microsoft.com/office/drawing/2014/main" val="3511049460"/>
                    </a:ext>
                  </a:extLst>
                </a:gridCol>
                <a:gridCol w="1832244">
                  <a:extLst>
                    <a:ext uri="{9D8B030D-6E8A-4147-A177-3AD203B41FA5}">
                      <a16:colId xmlns:a16="http://schemas.microsoft.com/office/drawing/2014/main" val="2499677938"/>
                    </a:ext>
                  </a:extLst>
                </a:gridCol>
                <a:gridCol w="1832107">
                  <a:extLst>
                    <a:ext uri="{9D8B030D-6E8A-4147-A177-3AD203B41FA5}">
                      <a16:colId xmlns:a16="http://schemas.microsoft.com/office/drawing/2014/main" val="2988337193"/>
                    </a:ext>
                  </a:extLst>
                </a:gridCol>
                <a:gridCol w="1832244">
                  <a:extLst>
                    <a:ext uri="{9D8B030D-6E8A-4147-A177-3AD203B41FA5}">
                      <a16:colId xmlns:a16="http://schemas.microsoft.com/office/drawing/2014/main" val="705490680"/>
                    </a:ext>
                  </a:extLst>
                </a:gridCol>
              </a:tblGrid>
              <a:tr h="923677">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1" noProof="0">
                          <a:solidFill>
                            <a:schemeClr val="tx1"/>
                          </a:solidFill>
                          <a:effectLst/>
                          <a:latin typeface="Arial" panose="020B0604020202020204" pitchFamily="34" charset="0"/>
                          <a:cs typeface="Arial" panose="020B0604020202020204" pitchFamily="34" charset="0"/>
                        </a:rPr>
                        <a:t>Event, n (%)</a:t>
                      </a:r>
                      <a:endParaRPr lang="en-GB" sz="1900" b="1"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b">
                    <a:lnL>
                      <a:noFill/>
                    </a:lnL>
                    <a:lnR>
                      <a:noFill/>
                    </a:lnR>
                    <a:lnT w="12700" cap="flat" cmpd="sng" algn="ctr">
                      <a:solidFill>
                        <a:srgbClr val="00305D"/>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1" noProof="0">
                          <a:solidFill>
                            <a:schemeClr val="bg1"/>
                          </a:solidFill>
                          <a:effectLst/>
                          <a:latin typeface="Arial" panose="020B0604020202020204" pitchFamily="34" charset="0"/>
                          <a:cs typeface="Arial" panose="020B0604020202020204" pitchFamily="34" charset="0"/>
                        </a:rPr>
                        <a:t>Enza combo</a:t>
                      </a:r>
                      <a:br>
                        <a:rPr lang="en-GB" sz="1900" b="1" noProof="0">
                          <a:solidFill>
                            <a:schemeClr val="bg1"/>
                          </a:solidFill>
                          <a:effectLst/>
                          <a:latin typeface="Arial" panose="020B0604020202020204" pitchFamily="34" charset="0"/>
                          <a:cs typeface="Arial" panose="020B0604020202020204" pitchFamily="34" charset="0"/>
                        </a:rPr>
                      </a:br>
                      <a:r>
                        <a:rPr lang="en-GB" sz="1900" b="1" noProof="0">
                          <a:solidFill>
                            <a:schemeClr val="bg1"/>
                          </a:solidFill>
                          <a:effectLst/>
                          <a:latin typeface="Arial" panose="020B0604020202020204" pitchFamily="34" charset="0"/>
                          <a:cs typeface="Arial" panose="020B0604020202020204" pitchFamily="34" charset="0"/>
                        </a:rPr>
                        <a:t>(N=353)</a:t>
                      </a:r>
                      <a:endParaRPr lang="en-GB" sz="1900" b="1" noProof="0">
                        <a:solidFill>
                          <a:schemeClr val="bg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ap="flat" cmpd="sng" algn="ctr">
                      <a:solidFill>
                        <a:srgbClr val="00305D"/>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0095DB"/>
                    </a:solidFill>
                  </a:tcPr>
                </a:tc>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1" noProof="0">
                          <a:solidFill>
                            <a:schemeClr val="bg1"/>
                          </a:solidFill>
                          <a:effectLst/>
                          <a:latin typeface="Arial" panose="020B0604020202020204" pitchFamily="34" charset="0"/>
                          <a:cs typeface="Arial" panose="020B0604020202020204" pitchFamily="34" charset="0"/>
                        </a:rPr>
                        <a:t>Leuprolide </a:t>
                      </a:r>
                      <a:br>
                        <a:rPr lang="en-GB" sz="1900" b="1" noProof="0">
                          <a:solidFill>
                            <a:schemeClr val="bg1"/>
                          </a:solidFill>
                          <a:effectLst/>
                          <a:latin typeface="Arial" panose="020B0604020202020204" pitchFamily="34" charset="0"/>
                          <a:cs typeface="Arial" panose="020B0604020202020204" pitchFamily="34" charset="0"/>
                        </a:rPr>
                      </a:br>
                      <a:r>
                        <a:rPr lang="en-GB" sz="1900" b="1" noProof="0">
                          <a:solidFill>
                            <a:schemeClr val="bg1"/>
                          </a:solidFill>
                          <a:effectLst/>
                          <a:latin typeface="Arial" panose="020B0604020202020204" pitchFamily="34" charset="0"/>
                          <a:cs typeface="Arial" panose="020B0604020202020204" pitchFamily="34" charset="0"/>
                        </a:rPr>
                        <a:t>alone</a:t>
                      </a:r>
                      <a:br>
                        <a:rPr lang="en-GB" sz="1900" b="1" noProof="0">
                          <a:solidFill>
                            <a:schemeClr val="bg1"/>
                          </a:solidFill>
                          <a:effectLst/>
                          <a:latin typeface="Arial" panose="020B0604020202020204" pitchFamily="34" charset="0"/>
                          <a:cs typeface="Arial" panose="020B0604020202020204" pitchFamily="34" charset="0"/>
                        </a:rPr>
                      </a:br>
                      <a:r>
                        <a:rPr lang="en-GB" sz="1900" b="1" noProof="0">
                          <a:solidFill>
                            <a:schemeClr val="bg1"/>
                          </a:solidFill>
                          <a:effectLst/>
                          <a:latin typeface="Arial" panose="020B0604020202020204" pitchFamily="34" charset="0"/>
                          <a:cs typeface="Arial" panose="020B0604020202020204" pitchFamily="34" charset="0"/>
                        </a:rPr>
                        <a:t>(N=354)</a:t>
                      </a:r>
                      <a:endParaRPr lang="en-GB" sz="1900" b="1" noProof="0">
                        <a:solidFill>
                          <a:schemeClr val="bg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ap="flat" cmpd="sng" algn="ctr">
                      <a:solidFill>
                        <a:srgbClr val="00305D"/>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E6308A"/>
                    </a:solidFill>
                  </a:tcPr>
                </a:tc>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1" noProof="0">
                          <a:solidFill>
                            <a:schemeClr val="bg1"/>
                          </a:solidFill>
                          <a:effectLst/>
                          <a:latin typeface="Arial" panose="020B0604020202020204" pitchFamily="34" charset="0"/>
                          <a:cs typeface="Arial" panose="020B0604020202020204" pitchFamily="34" charset="0"/>
                        </a:rPr>
                        <a:t>Enza mono</a:t>
                      </a:r>
                      <a:br>
                        <a:rPr lang="en-GB" sz="1900" b="1" noProof="0">
                          <a:solidFill>
                            <a:schemeClr val="bg1"/>
                          </a:solidFill>
                          <a:effectLst/>
                          <a:latin typeface="Arial" panose="020B0604020202020204" pitchFamily="34" charset="0"/>
                          <a:cs typeface="Arial" panose="020B0604020202020204" pitchFamily="34" charset="0"/>
                        </a:rPr>
                      </a:br>
                      <a:r>
                        <a:rPr lang="en-GB" sz="1900" b="1" noProof="0">
                          <a:solidFill>
                            <a:schemeClr val="bg1"/>
                          </a:solidFill>
                          <a:effectLst/>
                          <a:latin typeface="Arial" panose="020B0604020202020204" pitchFamily="34" charset="0"/>
                          <a:cs typeface="Arial" panose="020B0604020202020204" pitchFamily="34" charset="0"/>
                        </a:rPr>
                        <a:t>(N=354)</a:t>
                      </a:r>
                      <a:endParaRPr lang="en-GB" sz="1900" b="1" noProof="0">
                        <a:solidFill>
                          <a:schemeClr val="bg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ap="flat" cmpd="sng" algn="ctr">
                      <a:solidFill>
                        <a:srgbClr val="00305D"/>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669F30"/>
                    </a:solidFill>
                  </a:tcPr>
                </a:tc>
                <a:extLst>
                  <a:ext uri="{0D108BD9-81ED-4DB2-BD59-A6C34878D82A}">
                    <a16:rowId xmlns:a16="http://schemas.microsoft.com/office/drawing/2014/main" val="1854334109"/>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TEAE</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mpd="sng">
                      <a:solidFill>
                        <a:srgbClr val="A5A5A5"/>
                      </a:solidFill>
                    </a:lnT>
                    <a:lnB>
                      <a:noFill/>
                    </a:lnB>
                    <a:lnTlToBr w="12700" cmpd="sng">
                      <a:noFill/>
                      <a:prstDash val="solid"/>
                    </a:lnTlToBr>
                    <a:lnBlToTr w="12700" cmpd="sng">
                      <a:noFill/>
                      <a:prstDash val="solid"/>
                    </a:lnBlToTr>
                    <a:solidFill>
                      <a:srgbClr val="00305D">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346 (98.0)</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mpd="sng">
                      <a:solidFill>
                        <a:srgbClr val="A5A5A5"/>
                      </a:solidFill>
                    </a:lnT>
                    <a:lnB>
                      <a:noFill/>
                    </a:lnB>
                    <a:lnTlToBr w="12700" cmpd="sng">
                      <a:noFill/>
                      <a:prstDash val="solid"/>
                    </a:lnTlToBr>
                    <a:lnBlToTr w="12700" cmpd="sng">
                      <a:noFill/>
                      <a:prstDash val="solid"/>
                    </a:lnBlToTr>
                    <a:solidFill>
                      <a:srgbClr val="0095DB">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347 (98.0)</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mpd="sng">
                      <a:solidFill>
                        <a:srgbClr val="A5A5A5"/>
                      </a:solidFill>
                    </a:lnT>
                    <a:lnB>
                      <a:noFill/>
                    </a:lnB>
                    <a:lnTlToBr w="12700" cmpd="sng">
                      <a:noFill/>
                      <a:prstDash val="solid"/>
                    </a:lnTlToBr>
                    <a:lnBlToTr w="12700" cmpd="sng">
                      <a:noFill/>
                      <a:prstDash val="solid"/>
                    </a:lnBlToTr>
                    <a:solidFill>
                      <a:srgbClr val="E6308A">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348 (98.3)</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w="12700" cmpd="sng">
                      <a:solidFill>
                        <a:srgbClr val="A5A5A5"/>
                      </a:solidFill>
                    </a:lnT>
                    <a:lnB>
                      <a:noFill/>
                    </a:lnB>
                    <a:lnTlToBr w="12700" cmpd="sng">
                      <a:noFill/>
                      <a:prstDash val="solid"/>
                    </a:lnTlToBr>
                    <a:lnBlToTr w="12700" cmpd="sng">
                      <a:noFill/>
                      <a:prstDash val="solid"/>
                    </a:lnBlToTr>
                    <a:solidFill>
                      <a:srgbClr val="669F30">
                        <a:alpha val="10000"/>
                      </a:srgbClr>
                    </a:solidFill>
                  </a:tcPr>
                </a:tc>
                <a:extLst>
                  <a:ext uri="{0D108BD9-81ED-4DB2-BD59-A6C34878D82A}">
                    <a16:rowId xmlns:a16="http://schemas.microsoft.com/office/drawing/2014/main" val="1918099464"/>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AE that was the primary reason for treatment discontinuation</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97 (27.5)</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45 (12.7)</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73 (20.6)</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71544184"/>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TEAE event leading to death</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00305D">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10 (2.8)</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0095DB">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5 (1.4)</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E6308A">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12 (3.4)</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669F30">
                        <a:alpha val="10000"/>
                      </a:srgbClr>
                    </a:solidFill>
                  </a:tcPr>
                </a:tc>
                <a:extLst>
                  <a:ext uri="{0D108BD9-81ED-4DB2-BD59-A6C34878D82A}">
                    <a16:rowId xmlns:a16="http://schemas.microsoft.com/office/drawing/2014/main" val="3823070356"/>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Grade 3 or higher TEAE</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185 (52.4)</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175 (49.4)</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203 (57.3)</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48627909"/>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TEAE related to study drug</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00305D">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307 (87.0)</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0095DB">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286 (80.8)</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E6308A">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316 (89.3)</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669F30">
                        <a:alpha val="10000"/>
                      </a:srgbClr>
                    </a:solidFill>
                  </a:tcPr>
                </a:tc>
                <a:extLst>
                  <a:ext uri="{0D108BD9-81ED-4DB2-BD59-A6C34878D82A}">
                    <a16:rowId xmlns:a16="http://schemas.microsoft.com/office/drawing/2014/main" val="276747183"/>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Grade 3 or higher TEAE related to study drug</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68 (19.3)</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34 (9.6)</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72 (20.3)</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93626758"/>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Serious TEAE</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00305D">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143 (40.5)</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0095DB">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133 (37.6)</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E6308A">
                        <a:alpha val="10000"/>
                      </a:srgbClr>
                    </a:solid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154 (43.5)</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a:noFill/>
                    </a:lnB>
                    <a:lnTlToBr w="12700" cmpd="sng">
                      <a:noFill/>
                      <a:prstDash val="solid"/>
                    </a:lnTlToBr>
                    <a:lnBlToTr w="12700" cmpd="sng">
                      <a:noFill/>
                      <a:prstDash val="solid"/>
                    </a:lnBlToTr>
                    <a:solidFill>
                      <a:srgbClr val="669F30">
                        <a:alpha val="10000"/>
                      </a:srgbClr>
                    </a:solidFill>
                  </a:tcPr>
                </a:tc>
                <a:extLst>
                  <a:ext uri="{0D108BD9-81ED-4DB2-BD59-A6C34878D82A}">
                    <a16:rowId xmlns:a16="http://schemas.microsoft.com/office/drawing/2014/main" val="1577356488"/>
                  </a:ext>
                </a:extLst>
              </a:tr>
              <a:tr h="340682">
                <a:tc>
                  <a:txBody>
                    <a:bodyPr/>
                    <a:lstStyle>
                      <a:lvl1pPr marL="0" algn="l" defTabSz="914400" rtl="0" eaLnBrk="1" latinLnBrk="0" hangingPunct="1">
                        <a:defRPr sz="1800" b="1" kern="1200">
                          <a:solidFill>
                            <a:schemeClr val="tx1"/>
                          </a:solidFill>
                          <a:latin typeface="Arial Narrow" panose="020F0502020204030204"/>
                        </a:defRPr>
                      </a:lvl1pPr>
                      <a:lvl2pPr marL="457200" algn="l" defTabSz="914400" rtl="0" eaLnBrk="1" latinLnBrk="0" hangingPunct="1">
                        <a:defRPr sz="1800" b="1" kern="1200">
                          <a:solidFill>
                            <a:schemeClr val="tx1"/>
                          </a:solidFill>
                          <a:latin typeface="Arial Narrow" panose="020F0502020204030204"/>
                        </a:defRPr>
                      </a:lvl2pPr>
                      <a:lvl3pPr marL="914400" algn="l" defTabSz="914400" rtl="0" eaLnBrk="1" latinLnBrk="0" hangingPunct="1">
                        <a:defRPr sz="1800" b="1" kern="1200">
                          <a:solidFill>
                            <a:schemeClr val="tx1"/>
                          </a:solidFill>
                          <a:latin typeface="Arial Narrow" panose="020F0502020204030204"/>
                        </a:defRPr>
                      </a:lvl3pPr>
                      <a:lvl4pPr marL="1371600" algn="l" defTabSz="914400" rtl="0" eaLnBrk="1" latinLnBrk="0" hangingPunct="1">
                        <a:defRPr sz="1800" b="1" kern="1200">
                          <a:solidFill>
                            <a:schemeClr val="tx1"/>
                          </a:solidFill>
                          <a:latin typeface="Arial Narrow" panose="020F0502020204030204"/>
                        </a:defRPr>
                      </a:lvl4pPr>
                      <a:lvl5pPr marL="1828800" algn="l" defTabSz="914400" rtl="0" eaLnBrk="1" latinLnBrk="0" hangingPunct="1">
                        <a:defRPr sz="1800" b="1" kern="1200">
                          <a:solidFill>
                            <a:schemeClr val="tx1"/>
                          </a:solidFill>
                          <a:latin typeface="Arial Narrow" panose="020F0502020204030204"/>
                        </a:defRPr>
                      </a:lvl5pPr>
                      <a:lvl6pPr marL="2286000" algn="l" defTabSz="914400" rtl="0" eaLnBrk="1" latinLnBrk="0" hangingPunct="1">
                        <a:defRPr sz="1800" b="1" kern="1200">
                          <a:solidFill>
                            <a:schemeClr val="tx1"/>
                          </a:solidFill>
                          <a:latin typeface="Arial Narrow" panose="020F0502020204030204"/>
                        </a:defRPr>
                      </a:lvl6pPr>
                      <a:lvl7pPr marL="2743200" algn="l" defTabSz="914400" rtl="0" eaLnBrk="1" latinLnBrk="0" hangingPunct="1">
                        <a:defRPr sz="1800" b="1" kern="1200">
                          <a:solidFill>
                            <a:schemeClr val="tx1"/>
                          </a:solidFill>
                          <a:latin typeface="Arial Narrow" panose="020F0502020204030204"/>
                        </a:defRPr>
                      </a:lvl7pPr>
                      <a:lvl8pPr marL="3200400" algn="l" defTabSz="914400" rtl="0" eaLnBrk="1" latinLnBrk="0" hangingPunct="1">
                        <a:defRPr sz="1800" b="1" kern="1200">
                          <a:solidFill>
                            <a:schemeClr val="tx1"/>
                          </a:solidFill>
                          <a:latin typeface="Arial Narrow" panose="020F0502020204030204"/>
                        </a:defRPr>
                      </a:lvl8pPr>
                      <a:lvl9pPr marL="3657600" algn="l" defTabSz="914400" rtl="0" eaLnBrk="1" latinLnBrk="0" hangingPunct="1">
                        <a:defRPr sz="1800" b="1" kern="1200">
                          <a:solidFill>
                            <a:schemeClr val="tx1"/>
                          </a:solidFill>
                          <a:latin typeface="Arial Narrow" panose="020F0502020204030204"/>
                        </a:defRPr>
                      </a:lvl9pPr>
                    </a:lstStyle>
                    <a:p>
                      <a:pPr marL="0" marR="0">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Serious TEAE related to study drug</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w="12700"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30 (8.5)</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w="12700"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9 (2.5)</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w="12700"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panose="020F0502020204030204"/>
                        </a:defRPr>
                      </a:lvl1pPr>
                      <a:lvl2pPr marL="457200" algn="l" defTabSz="914400" rtl="0" eaLnBrk="1" latinLnBrk="0" hangingPunct="1">
                        <a:defRPr sz="1800" kern="1200">
                          <a:solidFill>
                            <a:schemeClr val="tx1"/>
                          </a:solidFill>
                          <a:latin typeface="Arial Narrow" panose="020F0502020204030204"/>
                        </a:defRPr>
                      </a:lvl2pPr>
                      <a:lvl3pPr marL="914400" algn="l" defTabSz="914400" rtl="0" eaLnBrk="1" latinLnBrk="0" hangingPunct="1">
                        <a:defRPr sz="1800" kern="1200">
                          <a:solidFill>
                            <a:schemeClr val="tx1"/>
                          </a:solidFill>
                          <a:latin typeface="Arial Narrow" panose="020F0502020204030204"/>
                        </a:defRPr>
                      </a:lvl3pPr>
                      <a:lvl4pPr marL="1371600" algn="l" defTabSz="914400" rtl="0" eaLnBrk="1" latinLnBrk="0" hangingPunct="1">
                        <a:defRPr sz="1800" kern="1200">
                          <a:solidFill>
                            <a:schemeClr val="tx1"/>
                          </a:solidFill>
                          <a:latin typeface="Arial Narrow" panose="020F0502020204030204"/>
                        </a:defRPr>
                      </a:lvl4pPr>
                      <a:lvl5pPr marL="1828800" algn="l" defTabSz="914400" rtl="0" eaLnBrk="1" latinLnBrk="0" hangingPunct="1">
                        <a:defRPr sz="1800" kern="1200">
                          <a:solidFill>
                            <a:schemeClr val="tx1"/>
                          </a:solidFill>
                          <a:latin typeface="Arial Narrow" panose="020F0502020204030204"/>
                        </a:defRPr>
                      </a:lvl5pPr>
                      <a:lvl6pPr marL="2286000" algn="l" defTabSz="914400" rtl="0" eaLnBrk="1" latinLnBrk="0" hangingPunct="1">
                        <a:defRPr sz="1800" kern="1200">
                          <a:solidFill>
                            <a:schemeClr val="tx1"/>
                          </a:solidFill>
                          <a:latin typeface="Arial Narrow" panose="020F0502020204030204"/>
                        </a:defRPr>
                      </a:lvl6pPr>
                      <a:lvl7pPr marL="2743200" algn="l" defTabSz="914400" rtl="0" eaLnBrk="1" latinLnBrk="0" hangingPunct="1">
                        <a:defRPr sz="1800" kern="1200">
                          <a:solidFill>
                            <a:schemeClr val="tx1"/>
                          </a:solidFill>
                          <a:latin typeface="Arial Narrow" panose="020F0502020204030204"/>
                        </a:defRPr>
                      </a:lvl7pPr>
                      <a:lvl8pPr marL="3200400" algn="l" defTabSz="914400" rtl="0" eaLnBrk="1" latinLnBrk="0" hangingPunct="1">
                        <a:defRPr sz="1800" kern="1200">
                          <a:solidFill>
                            <a:schemeClr val="tx1"/>
                          </a:solidFill>
                          <a:latin typeface="Arial Narrow" panose="020F0502020204030204"/>
                        </a:defRPr>
                      </a:lvl8pPr>
                      <a:lvl9pPr marL="3657600" algn="l" defTabSz="914400" rtl="0" eaLnBrk="1" latinLnBrk="0" hangingPunct="1">
                        <a:defRPr sz="1800" kern="1200">
                          <a:solidFill>
                            <a:schemeClr val="tx1"/>
                          </a:solidFill>
                          <a:latin typeface="Arial Narrow" panose="020F0502020204030204"/>
                        </a:defRPr>
                      </a:lvl9pPr>
                    </a:lstStyle>
                    <a:p>
                      <a:pPr marL="0" marR="0" algn="ctr">
                        <a:lnSpc>
                          <a:spcPct val="100000"/>
                        </a:lnSpc>
                        <a:spcBef>
                          <a:spcPts val="600"/>
                        </a:spcBef>
                        <a:spcAft>
                          <a:spcPts val="600"/>
                        </a:spcAft>
                        <a:buNone/>
                      </a:pPr>
                      <a:r>
                        <a:rPr lang="en-GB" sz="1900" b="0" noProof="0">
                          <a:solidFill>
                            <a:schemeClr val="tx1"/>
                          </a:solidFill>
                          <a:effectLst/>
                          <a:latin typeface="Arial" panose="020B0604020202020204" pitchFamily="34" charset="0"/>
                          <a:cs typeface="Arial" panose="020B0604020202020204" pitchFamily="34" charset="0"/>
                        </a:rPr>
                        <a:t>27 (7.6) </a:t>
                      </a:r>
                      <a:endParaRPr lang="en-GB" sz="1900" b="0" noProof="0">
                        <a:solidFill>
                          <a:schemeClr val="tx1"/>
                        </a:solidFill>
                        <a:effectLst/>
                        <a:latin typeface="Arial" panose="020B0604020202020204" pitchFamily="34" charset="0"/>
                        <a:ea typeface="Arial Narrow" panose="020B0606020202030204" pitchFamily="34" charset="0"/>
                        <a:cs typeface="Arial" panose="020B0604020202020204" pitchFamily="34" charset="0"/>
                      </a:endParaRPr>
                    </a:p>
                  </a:txBody>
                  <a:tcPr marL="32823" marR="32823" marT="24592" marB="24592" anchor="ctr">
                    <a:lnL>
                      <a:noFill/>
                    </a:lnL>
                    <a:lnR>
                      <a:noFill/>
                    </a:lnR>
                    <a:lnT>
                      <a:noFill/>
                    </a:lnT>
                    <a:lnB w="12700" cap="flat" cmpd="sng" algn="ctr">
                      <a:solidFill>
                        <a:srgbClr val="00305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914850"/>
                  </a:ext>
                </a:extLst>
              </a:tr>
            </a:tbl>
          </a:graphicData>
        </a:graphic>
      </p:graphicFrame>
      <p:sp>
        <p:nvSpPr>
          <p:cNvPr id="4" name="Footer Placeholder 3">
            <a:extLst>
              <a:ext uri="{FF2B5EF4-FFF2-40B4-BE49-F238E27FC236}">
                <a16:creationId xmlns:a16="http://schemas.microsoft.com/office/drawing/2014/main" id="{893E3B4E-0DBA-EF49-7B53-765157620B94}"/>
              </a:ext>
            </a:extLst>
          </p:cNvPr>
          <p:cNvSpPr>
            <a:spLocks noGrp="1"/>
          </p:cNvSpPr>
          <p:nvPr>
            <p:ph type="ftr" sz="quarter" idx="3"/>
          </p:nvPr>
        </p:nvSpPr>
        <p:spPr/>
        <p:txBody>
          <a:bodyPr/>
          <a:lstStyle/>
          <a:p>
            <a:r>
              <a:rPr lang="en-US"/>
              <a:t>Shore ND, et al. </a:t>
            </a:r>
            <a:r>
              <a:rPr lang="en-US" i="1"/>
              <a:t>N Engl J Med</a:t>
            </a:r>
            <a:r>
              <a:rPr lang="en-US"/>
              <a:t>. Published online October 19, 2025. doi:10.1056/NEJMoa2510310</a:t>
            </a:r>
          </a:p>
        </p:txBody>
      </p:sp>
    </p:spTree>
    <p:extLst>
      <p:ext uri="{BB962C8B-B14F-4D97-AF65-F5344CB8AC3E}">
        <p14:creationId xmlns:p14="http://schemas.microsoft.com/office/powerpoint/2010/main" val="1758319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EAAE2-161D-CCD7-88D1-185625FE1078}"/>
            </a:ext>
          </a:extLst>
        </p:cNvPr>
        <p:cNvGrpSpPr/>
        <p:nvPr/>
      </p:nvGrpSpPr>
      <p:grpSpPr>
        <a:xfrm>
          <a:off x="0" y="0"/>
          <a:ext cx="0" cy="0"/>
          <a:chOff x="0" y="0"/>
          <a:chExt cx="0" cy="0"/>
        </a:xfrm>
      </p:grpSpPr>
      <p:sp>
        <p:nvSpPr>
          <p:cNvPr id="26" name="Right Arrow 25">
            <a:extLst>
              <a:ext uri="{FF2B5EF4-FFF2-40B4-BE49-F238E27FC236}">
                <a16:creationId xmlns:a16="http://schemas.microsoft.com/office/drawing/2014/main" id="{7CCCA461-4CC1-07C3-D25F-11DE0C4D581A}"/>
              </a:ext>
            </a:extLst>
          </p:cNvPr>
          <p:cNvSpPr/>
          <p:nvPr/>
        </p:nvSpPr>
        <p:spPr>
          <a:xfrm>
            <a:off x="3734122" y="1660688"/>
            <a:ext cx="1139252" cy="48463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ight Arrow 26">
            <a:extLst>
              <a:ext uri="{FF2B5EF4-FFF2-40B4-BE49-F238E27FC236}">
                <a16:creationId xmlns:a16="http://schemas.microsoft.com/office/drawing/2014/main" id="{04310B8D-CA4C-0245-F5B2-D1421082B550}"/>
              </a:ext>
            </a:extLst>
          </p:cNvPr>
          <p:cNvSpPr/>
          <p:nvPr/>
        </p:nvSpPr>
        <p:spPr>
          <a:xfrm>
            <a:off x="3734121" y="2567009"/>
            <a:ext cx="1139253" cy="484632"/>
          </a:xfrm>
          <a:prstGeom prst="rightArrow">
            <a:avLst>
              <a:gd name="adj1" fmla="val 50000"/>
              <a:gd name="adj2" fmla="val 526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5E180886-92D5-9D66-3305-57A2E29A47D4}"/>
              </a:ext>
            </a:extLst>
          </p:cNvPr>
          <p:cNvSpPr/>
          <p:nvPr/>
        </p:nvSpPr>
        <p:spPr>
          <a:xfrm flipV="1">
            <a:off x="3734122" y="3441777"/>
            <a:ext cx="1139253" cy="484633"/>
          </a:xfrm>
          <a:prstGeom prst="rightArrow">
            <a:avLst>
              <a:gd name="adj1" fmla="val 50000"/>
              <a:gd name="adj2" fmla="val 526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40C964-FDD9-141D-EDA7-22817734A446}"/>
              </a:ext>
            </a:extLst>
          </p:cNvPr>
          <p:cNvSpPr>
            <a:spLocks noGrp="1"/>
          </p:cNvSpPr>
          <p:nvPr>
            <p:ph type="title"/>
          </p:nvPr>
        </p:nvSpPr>
        <p:spPr/>
        <p:txBody>
          <a:bodyPr>
            <a:noAutofit/>
          </a:bodyPr>
          <a:lstStyle/>
          <a:p>
            <a:r>
              <a:rPr lang="en-US" sz="3200"/>
              <a:t>Phase 3 PRESTO Trial: Study Design</a:t>
            </a:r>
            <a:endParaRPr lang="en-US" sz="2400"/>
          </a:p>
        </p:txBody>
      </p:sp>
      <p:sp>
        <p:nvSpPr>
          <p:cNvPr id="25" name="TextBox 24">
            <a:extLst>
              <a:ext uri="{FF2B5EF4-FFF2-40B4-BE49-F238E27FC236}">
                <a16:creationId xmlns:a16="http://schemas.microsoft.com/office/drawing/2014/main" id="{98691218-FA69-45F0-669F-C495E901AC1C}"/>
              </a:ext>
            </a:extLst>
          </p:cNvPr>
          <p:cNvSpPr txBox="1"/>
          <p:nvPr/>
        </p:nvSpPr>
        <p:spPr>
          <a:xfrm>
            <a:off x="672983" y="1560055"/>
            <a:ext cx="3107938" cy="28931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 recurrence after RP</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PSADT ≤9 months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 &gt;0.5 (RP)</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Testosterone &gt;150 ng/dL</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 metastases on conventional imaging</a:t>
            </a:r>
          </a:p>
        </p:txBody>
      </p:sp>
      <p:sp>
        <p:nvSpPr>
          <p:cNvPr id="29" name="TextBox 28">
            <a:extLst>
              <a:ext uri="{FF2B5EF4-FFF2-40B4-BE49-F238E27FC236}">
                <a16:creationId xmlns:a16="http://schemas.microsoft.com/office/drawing/2014/main" id="{BCB82264-C5E8-C6AC-4573-ABF2379217D2}"/>
              </a:ext>
            </a:extLst>
          </p:cNvPr>
          <p:cNvSpPr txBox="1"/>
          <p:nvPr/>
        </p:nvSpPr>
        <p:spPr>
          <a:xfrm>
            <a:off x="5032831" y="1578598"/>
            <a:ext cx="3031599" cy="646331"/>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ADT alone</a:t>
            </a:r>
          </a:p>
        </p:txBody>
      </p:sp>
      <p:sp>
        <p:nvSpPr>
          <p:cNvPr id="30" name="TextBox 29">
            <a:extLst>
              <a:ext uri="{FF2B5EF4-FFF2-40B4-BE49-F238E27FC236}">
                <a16:creationId xmlns:a16="http://schemas.microsoft.com/office/drawing/2014/main" id="{5DEAAE1F-E62F-86C5-F6CD-312A8A483B8D}"/>
              </a:ext>
            </a:extLst>
          </p:cNvPr>
          <p:cNvSpPr txBox="1"/>
          <p:nvPr/>
        </p:nvSpPr>
        <p:spPr>
          <a:xfrm>
            <a:off x="5032832" y="2486159"/>
            <a:ext cx="3031598" cy="646331"/>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ADT + apalutamide</a:t>
            </a:r>
          </a:p>
        </p:txBody>
      </p:sp>
      <p:sp>
        <p:nvSpPr>
          <p:cNvPr id="31" name="TextBox 30">
            <a:extLst>
              <a:ext uri="{FF2B5EF4-FFF2-40B4-BE49-F238E27FC236}">
                <a16:creationId xmlns:a16="http://schemas.microsoft.com/office/drawing/2014/main" id="{A57240DB-4774-CC55-FA00-F2A2EE51BBD7}"/>
              </a:ext>
            </a:extLst>
          </p:cNvPr>
          <p:cNvSpPr txBox="1"/>
          <p:nvPr/>
        </p:nvSpPr>
        <p:spPr>
          <a:xfrm>
            <a:off x="5032832" y="3360927"/>
            <a:ext cx="5180585" cy="646331"/>
          </a:xfrm>
          <a:prstGeom prst="rect">
            <a:avLst/>
          </a:prstGeom>
          <a:solidFill>
            <a:schemeClr val="accent3"/>
          </a:solidFill>
          <a:ln>
            <a:noFill/>
          </a:ln>
        </p:spPr>
        <p:style>
          <a:lnRef idx="1">
            <a:schemeClr val="accent5"/>
          </a:lnRef>
          <a:fillRef idx="3">
            <a:schemeClr val="accent5"/>
          </a:fillRef>
          <a:effectRef idx="2">
            <a:schemeClr val="accent5"/>
          </a:effectRef>
          <a:fontRef idx="minor">
            <a:schemeClr val="lt1"/>
          </a:fontRef>
        </p:style>
        <p:txBody>
          <a:bodyPr wrap="non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ADT + apalutamide + abiraterone + prednisone</a:t>
            </a:r>
          </a:p>
        </p:txBody>
      </p:sp>
      <p:sp>
        <p:nvSpPr>
          <p:cNvPr id="32" name="TextBox 31">
            <a:extLst>
              <a:ext uri="{FF2B5EF4-FFF2-40B4-BE49-F238E27FC236}">
                <a16:creationId xmlns:a16="http://schemas.microsoft.com/office/drawing/2014/main" id="{8226640B-0490-6C7C-0BF2-F5DAA6013BD2}"/>
              </a:ext>
            </a:extLst>
          </p:cNvPr>
          <p:cNvSpPr txBox="1"/>
          <p:nvPr/>
        </p:nvSpPr>
        <p:spPr>
          <a:xfrm>
            <a:off x="8968644" y="1739029"/>
            <a:ext cx="2550373" cy="646331"/>
          </a:xfrm>
          <a:prstGeom prst="rect">
            <a:avLst/>
          </a:prstGeom>
          <a:solidFill>
            <a:schemeClr val="tx2"/>
          </a:solidFill>
          <a:ln>
            <a:noFill/>
          </a:ln>
        </p:spPr>
        <p:style>
          <a:lnRef idx="1">
            <a:schemeClr val="accent2"/>
          </a:lnRef>
          <a:fillRef idx="3">
            <a:schemeClr val="accent2"/>
          </a:fillRef>
          <a:effectRef idx="2">
            <a:schemeClr val="accent2"/>
          </a:effectRef>
          <a:fontRef idx="minor">
            <a:schemeClr val="lt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52 weeks RX</a:t>
            </a:r>
          </a:p>
        </p:txBody>
      </p:sp>
      <p:sp>
        <p:nvSpPr>
          <p:cNvPr id="33" name="TextBox 32">
            <a:extLst>
              <a:ext uri="{FF2B5EF4-FFF2-40B4-BE49-F238E27FC236}">
                <a16:creationId xmlns:a16="http://schemas.microsoft.com/office/drawing/2014/main" id="{CC9A5036-11F9-E46E-A5C7-41AA7AD9B993}"/>
              </a:ext>
            </a:extLst>
          </p:cNvPr>
          <p:cNvSpPr txBox="1"/>
          <p:nvPr/>
        </p:nvSpPr>
        <p:spPr>
          <a:xfrm>
            <a:off x="4116142" y="4455750"/>
            <a:ext cx="7136092" cy="1200329"/>
          </a:xfrm>
          <a:prstGeom prst="rect">
            <a:avLst/>
          </a:prstGeom>
          <a:solidFill>
            <a:schemeClr val="tx1">
              <a:lumMod val="60000"/>
              <a:lumOff val="40000"/>
            </a:schemeClr>
          </a:solidFill>
          <a:ln>
            <a:noFill/>
          </a:ln>
        </p:spPr>
        <p:style>
          <a:lnRef idx="1">
            <a:schemeClr val="dk1"/>
          </a:lnRef>
          <a:fillRef idx="2">
            <a:schemeClr val="dk1"/>
          </a:fillRef>
          <a:effectRef idx="1">
            <a:schemeClr val="dk1"/>
          </a:effectRef>
          <a:fontRef idx="minor">
            <a:schemeClr val="dk1"/>
          </a:fontRef>
        </p:style>
        <p:txBody>
          <a:bodyPr wrap="square" lIns="182880" tIns="182880" r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Primary endpoint: </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PSA-PFS defined as PSA rise of at least 25% and 2 ng/mL above nadir, confirmed </a:t>
            </a:r>
            <a:r>
              <a:rPr lang="en-US">
                <a:solidFill>
                  <a:srgbClr val="FFFFFF"/>
                </a:solidFill>
                <a:latin typeface="Arial" panose="020B0604020202020204" pitchFamily="34" charset="0"/>
                <a:cs typeface="Arial" panose="020B0604020202020204" pitchFamily="34" charset="0"/>
              </a:rPr>
              <a:t>by</a:t>
            </a: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repeat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ADT compared separately to each experimental arm </a:t>
            </a:r>
          </a:p>
        </p:txBody>
      </p:sp>
      <p:sp>
        <p:nvSpPr>
          <p:cNvPr id="34" name="TextBox 33">
            <a:extLst>
              <a:ext uri="{FF2B5EF4-FFF2-40B4-BE49-F238E27FC236}">
                <a16:creationId xmlns:a16="http://schemas.microsoft.com/office/drawing/2014/main" id="{2BA129BD-A559-657B-B506-1F1BC629EA08}"/>
              </a:ext>
            </a:extLst>
          </p:cNvPr>
          <p:cNvSpPr txBox="1"/>
          <p:nvPr/>
        </p:nvSpPr>
        <p:spPr>
          <a:xfrm>
            <a:off x="3780922" y="1431252"/>
            <a:ext cx="8162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 = 160</a:t>
            </a:r>
          </a:p>
        </p:txBody>
      </p:sp>
      <p:sp>
        <p:nvSpPr>
          <p:cNvPr id="35" name="TextBox 34">
            <a:extLst>
              <a:ext uri="{FF2B5EF4-FFF2-40B4-BE49-F238E27FC236}">
                <a16:creationId xmlns:a16="http://schemas.microsoft.com/office/drawing/2014/main" id="{5E825BB4-0DC9-A05C-2ADA-5E68990ED003}"/>
              </a:ext>
            </a:extLst>
          </p:cNvPr>
          <p:cNvSpPr txBox="1"/>
          <p:nvPr/>
        </p:nvSpPr>
        <p:spPr>
          <a:xfrm>
            <a:off x="3780921" y="2374756"/>
            <a:ext cx="8162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 = 163</a:t>
            </a:r>
          </a:p>
        </p:txBody>
      </p:sp>
      <p:sp>
        <p:nvSpPr>
          <p:cNvPr id="36" name="TextBox 35">
            <a:extLst>
              <a:ext uri="{FF2B5EF4-FFF2-40B4-BE49-F238E27FC236}">
                <a16:creationId xmlns:a16="http://schemas.microsoft.com/office/drawing/2014/main" id="{6B6F9E57-1BC7-34EE-26D4-71BE944A9F06}"/>
              </a:ext>
            </a:extLst>
          </p:cNvPr>
          <p:cNvSpPr txBox="1"/>
          <p:nvPr/>
        </p:nvSpPr>
        <p:spPr>
          <a:xfrm>
            <a:off x="3780921" y="3244510"/>
            <a:ext cx="8162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 = 161</a:t>
            </a:r>
          </a:p>
        </p:txBody>
      </p:sp>
      <p:sp>
        <p:nvSpPr>
          <p:cNvPr id="4" name="Footer Placeholder 3">
            <a:extLst>
              <a:ext uri="{FF2B5EF4-FFF2-40B4-BE49-F238E27FC236}">
                <a16:creationId xmlns:a16="http://schemas.microsoft.com/office/drawing/2014/main" id="{2EEEFCDF-C8B2-7B8A-5011-8CD9B9368D41}"/>
              </a:ext>
            </a:extLst>
          </p:cNvPr>
          <p:cNvSpPr>
            <a:spLocks noGrp="1"/>
          </p:cNvSpPr>
          <p:nvPr>
            <p:ph type="ftr" sz="quarter" idx="3"/>
          </p:nvPr>
        </p:nvSpPr>
        <p:spPr/>
        <p:txBody>
          <a:bodyPr/>
          <a:lstStyle/>
          <a:p>
            <a:r>
              <a:rPr lang="en-US"/>
              <a:t>Aggarwal R, et al. </a:t>
            </a:r>
            <a:r>
              <a:rPr lang="en-US" i="1"/>
              <a:t>J Clin Oncol</a:t>
            </a:r>
            <a:r>
              <a:rPr lang="en-US"/>
              <a:t>. 2024;42(10):1114-1123.</a:t>
            </a:r>
          </a:p>
        </p:txBody>
      </p:sp>
    </p:spTree>
    <p:extLst>
      <p:ext uri="{BB962C8B-B14F-4D97-AF65-F5344CB8AC3E}">
        <p14:creationId xmlns:p14="http://schemas.microsoft.com/office/powerpoint/2010/main" val="3481491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5D2B9-5716-33BE-778B-94A3B5EE42D4}"/>
              </a:ext>
            </a:extLst>
          </p:cNvPr>
          <p:cNvSpPr>
            <a:spLocks noGrp="1"/>
          </p:cNvSpPr>
          <p:nvPr>
            <p:ph type="title"/>
          </p:nvPr>
        </p:nvSpPr>
        <p:spPr/>
        <p:txBody>
          <a:bodyPr>
            <a:noAutofit/>
          </a:bodyPr>
          <a:lstStyle/>
          <a:p>
            <a:r>
              <a:rPr lang="en-US"/>
              <a:t>PRESTO: PSA-PFS (Primary Endpoint)</a:t>
            </a:r>
            <a:endParaRPr lang="en-US" sz="2800"/>
          </a:p>
        </p:txBody>
      </p:sp>
      <p:pic>
        <p:nvPicPr>
          <p:cNvPr id="7170" name="Picture 2">
            <a:extLst>
              <a:ext uri="{FF2B5EF4-FFF2-40B4-BE49-F238E27FC236}">
                <a16:creationId xmlns:a16="http://schemas.microsoft.com/office/drawing/2014/main" id="{B9179745-820C-04E1-B03C-C7D7984D1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8" t="558" r="49548" b="44020"/>
          <a:stretch>
            <a:fillRect/>
          </a:stretch>
        </p:blipFill>
        <p:spPr bwMode="auto">
          <a:xfrm>
            <a:off x="981770" y="1566086"/>
            <a:ext cx="5072602" cy="40586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EEB0AC-9DA0-E293-CF7E-EFF7C3F05A8F}"/>
              </a:ext>
            </a:extLst>
          </p:cNvPr>
          <p:cNvSpPr txBox="1"/>
          <p:nvPr/>
        </p:nvSpPr>
        <p:spPr>
          <a:xfrm>
            <a:off x="1626737" y="1326803"/>
            <a:ext cx="406846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ADT + apalutamide vs ADT alone</a:t>
            </a:r>
          </a:p>
        </p:txBody>
      </p:sp>
      <p:sp>
        <p:nvSpPr>
          <p:cNvPr id="9" name="TextBox 8">
            <a:extLst>
              <a:ext uri="{FF2B5EF4-FFF2-40B4-BE49-F238E27FC236}">
                <a16:creationId xmlns:a16="http://schemas.microsoft.com/office/drawing/2014/main" id="{B4546C79-94F1-89BA-C81E-9EE144888BC2}"/>
              </a:ext>
            </a:extLst>
          </p:cNvPr>
          <p:cNvSpPr txBox="1"/>
          <p:nvPr/>
        </p:nvSpPr>
        <p:spPr>
          <a:xfrm>
            <a:off x="6928100" y="1236518"/>
            <a:ext cx="41971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ADT + apalutamide + abiraterone acetate + prednisone versus ADT alone</a:t>
            </a:r>
          </a:p>
        </p:txBody>
      </p:sp>
      <p:pic>
        <p:nvPicPr>
          <p:cNvPr id="6" name="Picture 5">
            <a:extLst>
              <a:ext uri="{FF2B5EF4-FFF2-40B4-BE49-F238E27FC236}">
                <a16:creationId xmlns:a16="http://schemas.microsoft.com/office/drawing/2014/main" id="{8E35519D-88A2-1DDD-A8C6-27C1F4F21488}"/>
              </a:ext>
            </a:extLst>
          </p:cNvPr>
          <p:cNvPicPr>
            <a:picLocks noChangeAspect="1"/>
          </p:cNvPicPr>
          <p:nvPr/>
        </p:nvPicPr>
        <p:blipFill>
          <a:blip r:embed="rId4"/>
          <a:stretch>
            <a:fillRect/>
          </a:stretch>
        </p:blipFill>
        <p:spPr>
          <a:xfrm>
            <a:off x="6266267" y="1875354"/>
            <a:ext cx="4858933" cy="3749365"/>
          </a:xfrm>
          <a:prstGeom prst="rect">
            <a:avLst/>
          </a:prstGeom>
        </p:spPr>
      </p:pic>
      <p:sp>
        <p:nvSpPr>
          <p:cNvPr id="3" name="Footer Placeholder 2">
            <a:extLst>
              <a:ext uri="{FF2B5EF4-FFF2-40B4-BE49-F238E27FC236}">
                <a16:creationId xmlns:a16="http://schemas.microsoft.com/office/drawing/2014/main" id="{F7169E0D-63BD-18BA-06A7-85C238073C07}"/>
              </a:ext>
            </a:extLst>
          </p:cNvPr>
          <p:cNvSpPr>
            <a:spLocks noGrp="1"/>
          </p:cNvSpPr>
          <p:nvPr>
            <p:ph type="ftr" sz="quarter" idx="3"/>
          </p:nvPr>
        </p:nvSpPr>
        <p:spPr/>
        <p:txBody>
          <a:bodyPr/>
          <a:lstStyle/>
          <a:p>
            <a:r>
              <a:rPr lang="en-US"/>
              <a:t>Aggarwal R, et al</a:t>
            </a:r>
            <a:r>
              <a:rPr lang="en-US" i="1"/>
              <a:t>. J Clin Oncol</a:t>
            </a:r>
            <a:r>
              <a:rPr lang="en-US"/>
              <a:t>. 2024;42(10):1114-1123.</a:t>
            </a:r>
          </a:p>
        </p:txBody>
      </p:sp>
    </p:spTree>
    <p:extLst>
      <p:ext uri="{BB962C8B-B14F-4D97-AF65-F5344CB8AC3E}">
        <p14:creationId xmlns:p14="http://schemas.microsoft.com/office/powerpoint/2010/main" val="66793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4AD6B-3867-C42B-A08A-18389B2A12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8FB9B9-20E3-7940-A5DB-A484C82641B9}"/>
              </a:ext>
            </a:extLst>
          </p:cNvPr>
          <p:cNvSpPr>
            <a:spLocks noGrp="1"/>
          </p:cNvSpPr>
          <p:nvPr>
            <p:ph type="title"/>
          </p:nvPr>
        </p:nvSpPr>
        <p:spPr/>
        <p:txBody>
          <a:bodyPr>
            <a:noAutofit/>
          </a:bodyPr>
          <a:lstStyle/>
          <a:p>
            <a:r>
              <a:rPr lang="en-US"/>
              <a:t>PRESTO: MFS</a:t>
            </a:r>
            <a:endParaRPr lang="en-US" sz="2800"/>
          </a:p>
        </p:txBody>
      </p:sp>
      <p:sp>
        <p:nvSpPr>
          <p:cNvPr id="6" name="Slide Number Placeholder 1">
            <a:extLst>
              <a:ext uri="{FF2B5EF4-FFF2-40B4-BE49-F238E27FC236}">
                <a16:creationId xmlns:a16="http://schemas.microsoft.com/office/drawing/2014/main" id="{1C09BC1F-AE9B-43E6-6B36-FF3189614C5F}"/>
              </a:ext>
            </a:extLst>
          </p:cNvPr>
          <p:cNvSpPr txBox="1">
            <a:spLocks/>
          </p:cNvSpPr>
          <p:nvPr/>
        </p:nvSpPr>
        <p:spPr>
          <a:xfrm>
            <a:off x="10058400" y="4806950"/>
            <a:ext cx="2133600" cy="273050"/>
          </a:xfrm>
          <a:prstGeom prst="rect">
            <a:avLst/>
          </a:prstGeom>
        </p:spPr>
        <p:txBody>
          <a:bodyPr vert="horz" lIns="91440" tIns="45720" rIns="91440" bIns="45720" rtlCol="0" anchor="ctr"/>
          <a:lstStyle>
            <a:defPPr>
              <a:defRPr lang="en-US"/>
            </a:defPPr>
            <a:lvl1pPr marL="0" indent="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3BB4B7-8601-9048-839F-3C1CD302212F}" type="slidenum">
              <a:rPr kumimoji="0" lang="en-US" sz="10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5DF8F1A-5AD7-C835-BBB4-1DB9858199D6}"/>
              </a:ext>
            </a:extLst>
          </p:cNvPr>
          <p:cNvSpPr txBox="1"/>
          <p:nvPr/>
        </p:nvSpPr>
        <p:spPr>
          <a:xfrm>
            <a:off x="1379983" y="1447419"/>
            <a:ext cx="406846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ADT + apalutamide vs ADT alone</a:t>
            </a:r>
          </a:p>
        </p:txBody>
      </p:sp>
      <p:sp>
        <p:nvSpPr>
          <p:cNvPr id="11" name="TextBox 10">
            <a:extLst>
              <a:ext uri="{FF2B5EF4-FFF2-40B4-BE49-F238E27FC236}">
                <a16:creationId xmlns:a16="http://schemas.microsoft.com/office/drawing/2014/main" id="{3CDCD406-DC1B-D676-2B73-8119B9B8230A}"/>
              </a:ext>
            </a:extLst>
          </p:cNvPr>
          <p:cNvSpPr txBox="1"/>
          <p:nvPr/>
        </p:nvSpPr>
        <p:spPr>
          <a:xfrm>
            <a:off x="7156700" y="1236518"/>
            <a:ext cx="41971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ADT + apalutamide + abiraterone acetate + prednisone versus ADT alone</a:t>
            </a:r>
          </a:p>
        </p:txBody>
      </p:sp>
      <p:pic>
        <p:nvPicPr>
          <p:cNvPr id="14" name="Picture 13">
            <a:extLst>
              <a:ext uri="{FF2B5EF4-FFF2-40B4-BE49-F238E27FC236}">
                <a16:creationId xmlns:a16="http://schemas.microsoft.com/office/drawing/2014/main" id="{1F1BF267-17E2-6475-217F-99E15794AC22}"/>
              </a:ext>
            </a:extLst>
          </p:cNvPr>
          <p:cNvPicPr>
            <a:picLocks noChangeAspect="1"/>
          </p:cNvPicPr>
          <p:nvPr/>
        </p:nvPicPr>
        <p:blipFill>
          <a:blip r:embed="rId3">
            <a:extLst>
              <a:ext uri="{28A0092B-C50C-407E-A947-70E740481C1C}">
                <a14:useLocalDpi xmlns:a14="http://schemas.microsoft.com/office/drawing/2010/main" val="0"/>
              </a:ext>
            </a:extLst>
          </a:blip>
          <a:srcRect t="767" b="767"/>
          <a:stretch/>
        </p:blipFill>
        <p:spPr>
          <a:xfrm>
            <a:off x="452180" y="1966570"/>
            <a:ext cx="5643820" cy="3997812"/>
          </a:xfrm>
          <a:prstGeom prst="rect">
            <a:avLst/>
          </a:prstGeom>
        </p:spPr>
      </p:pic>
      <p:pic>
        <p:nvPicPr>
          <p:cNvPr id="16" name="Picture 15">
            <a:extLst>
              <a:ext uri="{FF2B5EF4-FFF2-40B4-BE49-F238E27FC236}">
                <a16:creationId xmlns:a16="http://schemas.microsoft.com/office/drawing/2014/main" id="{56F3F860-10BD-5ECA-7DD2-EFF2E7630C65}"/>
              </a:ext>
            </a:extLst>
          </p:cNvPr>
          <p:cNvPicPr>
            <a:picLocks noChangeAspect="1"/>
          </p:cNvPicPr>
          <p:nvPr/>
        </p:nvPicPr>
        <p:blipFill>
          <a:blip r:embed="rId4">
            <a:extLst>
              <a:ext uri="{28A0092B-C50C-407E-A947-70E740481C1C}">
                <a14:useLocalDpi xmlns:a14="http://schemas.microsoft.com/office/drawing/2010/main" val="0"/>
              </a:ext>
            </a:extLst>
          </a:blip>
          <a:srcRect t="1043" b="1043"/>
          <a:stretch/>
        </p:blipFill>
        <p:spPr>
          <a:xfrm>
            <a:off x="6106903" y="1966569"/>
            <a:ext cx="5643820" cy="3997813"/>
          </a:xfrm>
          <a:prstGeom prst="rect">
            <a:avLst/>
          </a:prstGeom>
        </p:spPr>
      </p:pic>
      <p:sp>
        <p:nvSpPr>
          <p:cNvPr id="3" name="Footer Placeholder 2">
            <a:extLst>
              <a:ext uri="{FF2B5EF4-FFF2-40B4-BE49-F238E27FC236}">
                <a16:creationId xmlns:a16="http://schemas.microsoft.com/office/drawing/2014/main" id="{620004CB-C4D9-CB92-3531-39720420D37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Aggarwal R, et al. ESMO 2025. Abstract LBA88.</a:t>
            </a:r>
          </a:p>
        </p:txBody>
      </p:sp>
    </p:spTree>
    <p:extLst>
      <p:ext uri="{BB962C8B-B14F-4D97-AF65-F5344CB8AC3E}">
        <p14:creationId xmlns:p14="http://schemas.microsoft.com/office/powerpoint/2010/main" val="588854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A53A-C493-B32F-44C9-34356841E7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E4549A-77C5-6BAA-32A7-D87C13C29632}"/>
              </a:ext>
            </a:extLst>
          </p:cNvPr>
          <p:cNvSpPr>
            <a:spLocks noGrp="1"/>
          </p:cNvSpPr>
          <p:nvPr>
            <p:ph type="title"/>
          </p:nvPr>
        </p:nvSpPr>
        <p:spPr/>
        <p:txBody>
          <a:bodyPr>
            <a:noAutofit/>
          </a:bodyPr>
          <a:lstStyle/>
          <a:p>
            <a:r>
              <a:rPr lang="en-US"/>
              <a:t>PRESTO: Safey Summary</a:t>
            </a:r>
            <a:endParaRPr lang="en-US" sz="2800"/>
          </a:p>
        </p:txBody>
      </p:sp>
      <p:sp>
        <p:nvSpPr>
          <p:cNvPr id="2" name="Footer Placeholder 1">
            <a:extLst>
              <a:ext uri="{FF2B5EF4-FFF2-40B4-BE49-F238E27FC236}">
                <a16:creationId xmlns:a16="http://schemas.microsoft.com/office/drawing/2014/main" id="{E27DA2BE-F348-D7EF-6A3A-88C21C4207DF}"/>
              </a:ext>
            </a:extLst>
          </p:cNvPr>
          <p:cNvSpPr>
            <a:spLocks noGrp="1"/>
          </p:cNvSpPr>
          <p:nvPr>
            <p:ph type="ftr" sz="quarter" idx="3"/>
          </p:nvPr>
        </p:nvSpPr>
        <p:spPr/>
        <p:txBody>
          <a:bodyPr/>
          <a:lstStyle/>
          <a:p>
            <a:r>
              <a:rPr lang="en-US"/>
              <a:t>Aggarwal R, et al. ESMO 2025. Abstract LBA88.</a:t>
            </a:r>
          </a:p>
        </p:txBody>
      </p:sp>
      <p:graphicFrame>
        <p:nvGraphicFramePr>
          <p:cNvPr id="3" name="Table 2">
            <a:extLst>
              <a:ext uri="{FF2B5EF4-FFF2-40B4-BE49-F238E27FC236}">
                <a16:creationId xmlns:a16="http://schemas.microsoft.com/office/drawing/2014/main" id="{99A857DF-E680-1373-FCA2-6C01E55F884E}"/>
              </a:ext>
            </a:extLst>
          </p:cNvPr>
          <p:cNvGraphicFramePr>
            <a:graphicFrameLocks noGrp="1"/>
          </p:cNvGraphicFramePr>
          <p:nvPr>
            <p:extLst>
              <p:ext uri="{D42A27DB-BD31-4B8C-83A1-F6EECF244321}">
                <p14:modId xmlns:p14="http://schemas.microsoft.com/office/powerpoint/2010/main" val="98203275"/>
              </p:ext>
            </p:extLst>
          </p:nvPr>
        </p:nvGraphicFramePr>
        <p:xfrm>
          <a:off x="838200" y="1689821"/>
          <a:ext cx="10515600" cy="2941320"/>
        </p:xfrm>
        <a:graphic>
          <a:graphicData uri="http://schemas.openxmlformats.org/drawingml/2006/table">
            <a:tbl>
              <a:tblPr firstRow="1" bandRow="1">
                <a:tableStyleId>{5C22544A-7EE6-4342-B048-85BDC9FD1C3A}</a:tableStyleId>
              </a:tblPr>
              <a:tblGrid>
                <a:gridCol w="3067050">
                  <a:extLst>
                    <a:ext uri="{9D8B030D-6E8A-4147-A177-3AD203B41FA5}">
                      <a16:colId xmlns:a16="http://schemas.microsoft.com/office/drawing/2014/main" val="374870236"/>
                    </a:ext>
                  </a:extLst>
                </a:gridCol>
                <a:gridCol w="2190750">
                  <a:extLst>
                    <a:ext uri="{9D8B030D-6E8A-4147-A177-3AD203B41FA5}">
                      <a16:colId xmlns:a16="http://schemas.microsoft.com/office/drawing/2014/main" val="1528911556"/>
                    </a:ext>
                  </a:extLst>
                </a:gridCol>
                <a:gridCol w="2628900">
                  <a:extLst>
                    <a:ext uri="{9D8B030D-6E8A-4147-A177-3AD203B41FA5}">
                      <a16:colId xmlns:a16="http://schemas.microsoft.com/office/drawing/2014/main" val="2403280725"/>
                    </a:ext>
                  </a:extLst>
                </a:gridCol>
                <a:gridCol w="2628900">
                  <a:extLst>
                    <a:ext uri="{9D8B030D-6E8A-4147-A177-3AD203B41FA5}">
                      <a16:colId xmlns:a16="http://schemas.microsoft.com/office/drawing/2014/main" val="1765599125"/>
                    </a:ext>
                  </a:extLst>
                </a:gridCol>
              </a:tblGrid>
              <a:tr h="370840">
                <a:tc>
                  <a:txBody>
                    <a:bodyPr/>
                    <a:lstStyle/>
                    <a:p>
                      <a:pPr algn="ctr"/>
                      <a:endParaRPr lang="en-US"/>
                    </a:p>
                  </a:txBody>
                  <a:tcPr anchor="ctr"/>
                </a:tc>
                <a:tc>
                  <a:txBody>
                    <a:bodyPr/>
                    <a:lstStyle/>
                    <a:p>
                      <a:pPr algn="ctr"/>
                      <a:r>
                        <a:rPr lang="en-US"/>
                        <a:t>Arm A</a:t>
                      </a:r>
                    </a:p>
                    <a:p>
                      <a:pPr algn="ctr"/>
                      <a:r>
                        <a:rPr lang="en-US"/>
                        <a:t>ADT</a:t>
                      </a:r>
                    </a:p>
                    <a:p>
                      <a:pPr algn="ctr"/>
                      <a:r>
                        <a:rPr lang="en-US"/>
                        <a:t>(n = 160)</a:t>
                      </a:r>
                    </a:p>
                  </a:txBody>
                  <a:tcPr anchor="ctr"/>
                </a:tc>
                <a:tc>
                  <a:txBody>
                    <a:bodyPr/>
                    <a:lstStyle/>
                    <a:p>
                      <a:pPr algn="ctr"/>
                      <a:r>
                        <a:rPr lang="en-US"/>
                        <a:t>Arm B</a:t>
                      </a:r>
                    </a:p>
                    <a:p>
                      <a:pPr algn="ctr"/>
                      <a:r>
                        <a:rPr lang="en-US"/>
                        <a:t>ADT + Apalutamide</a:t>
                      </a:r>
                    </a:p>
                    <a:p>
                      <a:pPr algn="ctr"/>
                      <a:r>
                        <a:rPr lang="en-US"/>
                        <a:t>(n = 167)</a:t>
                      </a:r>
                    </a:p>
                  </a:txBody>
                  <a:tcPr anchor="ctr"/>
                </a:tc>
                <a:tc>
                  <a:txBody>
                    <a:bodyPr/>
                    <a:lstStyle/>
                    <a:p>
                      <a:pPr algn="ctr"/>
                      <a:r>
                        <a:rPr lang="en-US"/>
                        <a:t>Arm C</a:t>
                      </a:r>
                    </a:p>
                    <a:p>
                      <a:pPr algn="ctr"/>
                      <a:r>
                        <a:rPr lang="en-US"/>
                        <a:t>ADT + Apalutamide + abi/pred</a:t>
                      </a:r>
                    </a:p>
                    <a:p>
                      <a:pPr algn="ctr"/>
                      <a:r>
                        <a:rPr lang="en-US"/>
                        <a:t>(n = 164)</a:t>
                      </a:r>
                    </a:p>
                  </a:txBody>
                  <a:tcPr anchor="ctr"/>
                </a:tc>
                <a:extLst>
                  <a:ext uri="{0D108BD9-81ED-4DB2-BD59-A6C34878D82A}">
                    <a16:rowId xmlns:a16="http://schemas.microsoft.com/office/drawing/2014/main" val="1886807067"/>
                  </a:ext>
                </a:extLst>
              </a:tr>
              <a:tr h="370840">
                <a:tc>
                  <a:txBody>
                    <a:bodyPr/>
                    <a:lstStyle/>
                    <a:p>
                      <a:r>
                        <a:rPr lang="en-US"/>
                        <a:t>Adverse Events (AE)</a:t>
                      </a:r>
                    </a:p>
                  </a:txBody>
                  <a:tcPr/>
                </a:tc>
                <a:tc>
                  <a:txBody>
                    <a:bodyPr/>
                    <a:lstStyle/>
                    <a:p>
                      <a:pPr algn="ctr"/>
                      <a:r>
                        <a:rPr lang="en-US"/>
                        <a:t>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 (%)</a:t>
                      </a:r>
                    </a:p>
                  </a:txBody>
                  <a:tcPr/>
                </a:tc>
                <a:extLst>
                  <a:ext uri="{0D108BD9-81ED-4DB2-BD59-A6C34878D82A}">
                    <a16:rowId xmlns:a16="http://schemas.microsoft.com/office/drawing/2014/main" val="2188278104"/>
                  </a:ext>
                </a:extLst>
              </a:tr>
              <a:tr h="370840">
                <a:tc>
                  <a:txBody>
                    <a:bodyPr/>
                    <a:lstStyle/>
                    <a:p>
                      <a:pPr lvl="1"/>
                      <a:r>
                        <a:rPr lang="en-US"/>
                        <a:t>Any AE</a:t>
                      </a:r>
                    </a:p>
                  </a:txBody>
                  <a:tcPr/>
                </a:tc>
                <a:tc>
                  <a:txBody>
                    <a:bodyPr/>
                    <a:lstStyle/>
                    <a:p>
                      <a:pPr algn="ctr"/>
                      <a:r>
                        <a:rPr lang="en-US"/>
                        <a:t>153 (96)</a:t>
                      </a:r>
                    </a:p>
                  </a:txBody>
                  <a:tcPr/>
                </a:tc>
                <a:tc>
                  <a:txBody>
                    <a:bodyPr/>
                    <a:lstStyle/>
                    <a:p>
                      <a:pPr algn="ctr"/>
                      <a:r>
                        <a:rPr lang="en-US"/>
                        <a:t>167 (100)</a:t>
                      </a:r>
                    </a:p>
                  </a:txBody>
                  <a:tcPr/>
                </a:tc>
                <a:tc>
                  <a:txBody>
                    <a:bodyPr/>
                    <a:lstStyle/>
                    <a:p>
                      <a:pPr algn="ctr"/>
                      <a:r>
                        <a:rPr lang="en-US"/>
                        <a:t>163 (99)</a:t>
                      </a:r>
                    </a:p>
                  </a:txBody>
                  <a:tcPr/>
                </a:tc>
                <a:extLst>
                  <a:ext uri="{0D108BD9-81ED-4DB2-BD59-A6C34878D82A}">
                    <a16:rowId xmlns:a16="http://schemas.microsoft.com/office/drawing/2014/main" val="3624819734"/>
                  </a:ext>
                </a:extLst>
              </a:tr>
              <a:tr h="370840">
                <a:tc>
                  <a:txBody>
                    <a:bodyPr/>
                    <a:lstStyle/>
                    <a:p>
                      <a:pPr lvl="1"/>
                      <a:r>
                        <a:rPr lang="en-US"/>
                        <a:t>Grade 3 or 4 AE</a:t>
                      </a:r>
                    </a:p>
                  </a:txBody>
                  <a:tcPr/>
                </a:tc>
                <a:tc>
                  <a:txBody>
                    <a:bodyPr/>
                    <a:lstStyle/>
                    <a:p>
                      <a:pPr algn="ctr"/>
                      <a:r>
                        <a:rPr lang="en-US"/>
                        <a:t>35 (22)</a:t>
                      </a:r>
                    </a:p>
                  </a:txBody>
                  <a:tcPr/>
                </a:tc>
                <a:tc>
                  <a:txBody>
                    <a:bodyPr/>
                    <a:lstStyle/>
                    <a:p>
                      <a:pPr algn="ctr"/>
                      <a:r>
                        <a:rPr lang="en-US"/>
                        <a:t>43 (26)</a:t>
                      </a:r>
                    </a:p>
                  </a:txBody>
                  <a:tcPr/>
                </a:tc>
                <a:tc>
                  <a:txBody>
                    <a:bodyPr/>
                    <a:lstStyle/>
                    <a:p>
                      <a:pPr algn="ctr"/>
                      <a:r>
                        <a:rPr lang="en-US"/>
                        <a:t>67 (41)</a:t>
                      </a:r>
                    </a:p>
                  </a:txBody>
                  <a:tcPr/>
                </a:tc>
                <a:extLst>
                  <a:ext uri="{0D108BD9-81ED-4DB2-BD59-A6C34878D82A}">
                    <a16:rowId xmlns:a16="http://schemas.microsoft.com/office/drawing/2014/main" val="2889398649"/>
                  </a:ext>
                </a:extLst>
              </a:tr>
              <a:tr h="370840">
                <a:tc>
                  <a:txBody>
                    <a:bodyPr/>
                    <a:lstStyle/>
                    <a:p>
                      <a:pPr lvl="1"/>
                      <a:r>
                        <a:rPr lang="en-US"/>
                        <a:t>AE leading to treatment discontinuation</a:t>
                      </a:r>
                    </a:p>
                  </a:txBody>
                  <a:tcPr anchor="ctr"/>
                </a:tc>
                <a:tc>
                  <a:txBody>
                    <a:bodyPr/>
                    <a:lstStyle/>
                    <a:p>
                      <a:pPr algn="ctr"/>
                      <a:r>
                        <a:rPr lang="en-US"/>
                        <a:t>1 (0.6)</a:t>
                      </a:r>
                    </a:p>
                  </a:txBody>
                  <a:tcPr anchor="ctr"/>
                </a:tc>
                <a:tc>
                  <a:txBody>
                    <a:bodyPr/>
                    <a:lstStyle/>
                    <a:p>
                      <a:pPr algn="ctr"/>
                      <a:r>
                        <a:rPr lang="en-US"/>
                        <a:t>2 (1)</a:t>
                      </a:r>
                    </a:p>
                  </a:txBody>
                  <a:tcPr anchor="ctr"/>
                </a:tc>
                <a:tc>
                  <a:txBody>
                    <a:bodyPr/>
                    <a:lstStyle/>
                    <a:p>
                      <a:pPr algn="ctr"/>
                      <a:r>
                        <a:rPr lang="en-US"/>
                        <a:t>4 (2)</a:t>
                      </a:r>
                    </a:p>
                  </a:txBody>
                  <a:tcPr anchor="ctr"/>
                </a:tc>
                <a:extLst>
                  <a:ext uri="{0D108BD9-81ED-4DB2-BD59-A6C34878D82A}">
                    <a16:rowId xmlns:a16="http://schemas.microsoft.com/office/drawing/2014/main" val="2912962545"/>
                  </a:ext>
                </a:extLst>
              </a:tr>
            </a:tbl>
          </a:graphicData>
        </a:graphic>
      </p:graphicFrame>
    </p:spTree>
    <p:extLst>
      <p:ext uri="{BB962C8B-B14F-4D97-AF65-F5344CB8AC3E}">
        <p14:creationId xmlns:p14="http://schemas.microsoft.com/office/powerpoint/2010/main" val="3119482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0392-4467-3B16-3B82-F4A170904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7299A-0E7B-4F7C-BD20-E6F3887314D9}"/>
              </a:ext>
            </a:extLst>
          </p:cNvPr>
          <p:cNvSpPr>
            <a:spLocks noGrp="1"/>
          </p:cNvSpPr>
          <p:nvPr>
            <p:ph type="title"/>
          </p:nvPr>
        </p:nvSpPr>
        <p:spPr/>
        <p:txBody>
          <a:bodyPr>
            <a:normAutofit/>
          </a:bodyPr>
          <a:lstStyle/>
          <a:p>
            <a:r>
              <a:rPr lang="en-US"/>
              <a:t>Phase 3 ARASTEP Trial: Study Design</a:t>
            </a:r>
          </a:p>
        </p:txBody>
      </p:sp>
      <p:pic>
        <p:nvPicPr>
          <p:cNvPr id="8" name="Picture 7">
            <a:extLst>
              <a:ext uri="{FF2B5EF4-FFF2-40B4-BE49-F238E27FC236}">
                <a16:creationId xmlns:a16="http://schemas.microsoft.com/office/drawing/2014/main" id="{EEE57363-2BFD-F8E8-C22F-B71A015D26A7}"/>
              </a:ext>
            </a:extLst>
          </p:cNvPr>
          <p:cNvPicPr>
            <a:picLocks noChangeAspect="1"/>
          </p:cNvPicPr>
          <p:nvPr/>
        </p:nvPicPr>
        <p:blipFill>
          <a:blip r:embed="rId3"/>
          <a:stretch>
            <a:fillRect/>
          </a:stretch>
        </p:blipFill>
        <p:spPr>
          <a:xfrm>
            <a:off x="838201" y="1334815"/>
            <a:ext cx="10515600" cy="4268375"/>
          </a:xfrm>
          <a:prstGeom prst="rect">
            <a:avLst/>
          </a:prstGeom>
        </p:spPr>
      </p:pic>
      <p:sp>
        <p:nvSpPr>
          <p:cNvPr id="3" name="Footer Placeholder 2">
            <a:extLst>
              <a:ext uri="{FF2B5EF4-FFF2-40B4-BE49-F238E27FC236}">
                <a16:creationId xmlns:a16="http://schemas.microsoft.com/office/drawing/2014/main" id="{7A46F786-E586-DDE3-6D78-97E2CCD7DC23}"/>
              </a:ext>
            </a:extLst>
          </p:cNvPr>
          <p:cNvSpPr>
            <a:spLocks noGrp="1"/>
          </p:cNvSpPr>
          <p:nvPr>
            <p:ph type="ftr" sz="quarter" idx="3"/>
          </p:nvPr>
        </p:nvSpPr>
        <p:spPr/>
        <p:txBody>
          <a:bodyPr/>
          <a:lstStyle/>
          <a:p>
            <a:r>
              <a:rPr lang="en-US"/>
              <a:t>Morgan AK, et al. </a:t>
            </a:r>
            <a:r>
              <a:rPr lang="en-US" i="1"/>
              <a:t>Future Oncol</a:t>
            </a:r>
            <a:r>
              <a:rPr lang="en-US"/>
              <a:t>. 2025;21(27):3491-3498.</a:t>
            </a:r>
          </a:p>
        </p:txBody>
      </p:sp>
    </p:spTree>
    <p:extLst>
      <p:ext uri="{BB962C8B-B14F-4D97-AF65-F5344CB8AC3E}">
        <p14:creationId xmlns:p14="http://schemas.microsoft.com/office/powerpoint/2010/main" val="975617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82946" name="Content Placeholder 2"/>
          <p:cNvSpPr>
            <a:spLocks noGrp="1"/>
          </p:cNvSpPr>
          <p:nvPr>
            <p:ph idx="1"/>
          </p:nvPr>
        </p:nvSpPr>
        <p:spPr/>
        <p:txBody>
          <a:bodyPr>
            <a:noAutofit/>
          </a:bodyPr>
          <a:lstStyle/>
          <a:p>
            <a:pPr marL="0" indent="0">
              <a:lnSpc>
                <a:spcPct val="110000"/>
              </a:lnSpc>
              <a:buNone/>
            </a:pPr>
            <a:r>
              <a:rPr lang="en-US" altLang="en-US" sz="2400" b="1">
                <a:solidFill>
                  <a:schemeClr val="accent1"/>
                </a:solidFill>
              </a:rPr>
              <a:t>Upon completion of this activity, participants should be better able to:</a:t>
            </a:r>
            <a:endParaRPr lang="en-US" altLang="en-US" sz="2400">
              <a:solidFill>
                <a:schemeClr val="accent1"/>
              </a:solidFill>
            </a:endParaRPr>
          </a:p>
          <a:p>
            <a:pPr lvl="0"/>
            <a:r>
              <a:rPr lang="en-US" sz="2400"/>
              <a:t>Integrate validated risk stratification tools and advanced imaging into clinical workflows to more accurately identify patients with HSPC most likely to benefit from ADT intensification</a:t>
            </a:r>
          </a:p>
          <a:p>
            <a:pPr lvl="0"/>
            <a:r>
              <a:rPr lang="en-US" sz="2400"/>
              <a:t>Critically review clinical trial data on ADT intensification across localized, biochemically recurrent, and metastatic HSPC to inform evidence-based treatment selection</a:t>
            </a:r>
          </a:p>
          <a:p>
            <a:pPr lvl="0"/>
            <a:r>
              <a:rPr lang="en-US" sz="2400"/>
              <a:t>Design team-based treatment strategies that align with current guidelines, integrate patient risk profiles, and minimize disease progression in HSPC</a:t>
            </a:r>
          </a:p>
          <a:p>
            <a:r>
              <a:rPr lang="en-US" sz="2400"/>
              <a:t>Proactively monitor, identify, and manage adverse events from ADT intensification in HSPC, ensuring patient safety and adherence via strong interprofessional coordination</a:t>
            </a:r>
            <a:endParaRPr lang="en-US" sz="1800"/>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F4F4E-8FF5-E63C-1BF3-59DA0926E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86DDF-5C63-8252-C769-0D59D75FFCBD}"/>
              </a:ext>
            </a:extLst>
          </p:cNvPr>
          <p:cNvSpPr>
            <a:spLocks noGrp="1"/>
          </p:cNvSpPr>
          <p:nvPr>
            <p:ph type="title"/>
          </p:nvPr>
        </p:nvSpPr>
        <p:spPr/>
        <p:txBody>
          <a:bodyPr>
            <a:normAutofit/>
          </a:bodyPr>
          <a:lstStyle/>
          <a:p>
            <a:r>
              <a:rPr lang="en-US"/>
              <a:t>Phase 3 PRIMORDIUM Trial: Study Design</a:t>
            </a:r>
          </a:p>
        </p:txBody>
      </p:sp>
      <p:sp>
        <p:nvSpPr>
          <p:cNvPr id="3" name="Footer Placeholder 2">
            <a:extLst>
              <a:ext uri="{FF2B5EF4-FFF2-40B4-BE49-F238E27FC236}">
                <a16:creationId xmlns:a16="http://schemas.microsoft.com/office/drawing/2014/main" id="{E57ED377-BA04-3492-EC98-158891A191B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ClinicalTrials.gov identifier: NCT04557059.</a:t>
            </a:r>
          </a:p>
        </p:txBody>
      </p:sp>
      <p:pic>
        <p:nvPicPr>
          <p:cNvPr id="6" name="Picture 5">
            <a:extLst>
              <a:ext uri="{FF2B5EF4-FFF2-40B4-BE49-F238E27FC236}">
                <a16:creationId xmlns:a16="http://schemas.microsoft.com/office/drawing/2014/main" id="{397C451D-7505-3DFF-151E-3731A002F8CB}"/>
              </a:ext>
            </a:extLst>
          </p:cNvPr>
          <p:cNvPicPr>
            <a:picLocks noChangeAspect="1"/>
          </p:cNvPicPr>
          <p:nvPr/>
        </p:nvPicPr>
        <p:blipFill>
          <a:blip r:embed="rId3"/>
          <a:srcRect r="69800" b="60808"/>
          <a:stretch>
            <a:fillRect/>
          </a:stretch>
        </p:blipFill>
        <p:spPr>
          <a:xfrm>
            <a:off x="1718069" y="1637026"/>
            <a:ext cx="2470381" cy="2874439"/>
          </a:xfrm>
          <a:prstGeom prst="rect">
            <a:avLst/>
          </a:prstGeom>
        </p:spPr>
      </p:pic>
      <p:pic>
        <p:nvPicPr>
          <p:cNvPr id="7" name="Picture 6">
            <a:extLst>
              <a:ext uri="{FF2B5EF4-FFF2-40B4-BE49-F238E27FC236}">
                <a16:creationId xmlns:a16="http://schemas.microsoft.com/office/drawing/2014/main" id="{D55F516D-39F0-ADB2-FD27-D752B87A73C4}"/>
              </a:ext>
            </a:extLst>
          </p:cNvPr>
          <p:cNvPicPr>
            <a:picLocks noChangeAspect="1"/>
          </p:cNvPicPr>
          <p:nvPr/>
        </p:nvPicPr>
        <p:blipFill>
          <a:blip r:embed="rId3"/>
          <a:srcRect l="30324" t="13147" b="14028"/>
          <a:stretch>
            <a:fillRect/>
          </a:stretch>
        </p:blipFill>
        <p:spPr>
          <a:xfrm>
            <a:off x="4705344" y="1120609"/>
            <a:ext cx="5699546" cy="5341168"/>
          </a:xfrm>
          <a:prstGeom prst="rect">
            <a:avLst/>
          </a:prstGeom>
        </p:spPr>
      </p:pic>
      <p:pic>
        <p:nvPicPr>
          <p:cNvPr id="9" name="Picture 8">
            <a:extLst>
              <a:ext uri="{FF2B5EF4-FFF2-40B4-BE49-F238E27FC236}">
                <a16:creationId xmlns:a16="http://schemas.microsoft.com/office/drawing/2014/main" id="{FC477A2B-EE34-F674-EF22-A379075CAE9E}"/>
              </a:ext>
            </a:extLst>
          </p:cNvPr>
          <p:cNvPicPr>
            <a:picLocks noChangeAspect="1"/>
          </p:cNvPicPr>
          <p:nvPr/>
        </p:nvPicPr>
        <p:blipFill>
          <a:blip r:embed="rId3"/>
          <a:srcRect t="86970" r="69800"/>
          <a:stretch>
            <a:fillRect/>
          </a:stretch>
        </p:blipFill>
        <p:spPr>
          <a:xfrm>
            <a:off x="1727594" y="4782974"/>
            <a:ext cx="2470381" cy="955653"/>
          </a:xfrm>
          <a:prstGeom prst="rect">
            <a:avLst/>
          </a:prstGeom>
        </p:spPr>
      </p:pic>
    </p:spTree>
    <p:extLst>
      <p:ext uri="{BB962C8B-B14F-4D97-AF65-F5344CB8AC3E}">
        <p14:creationId xmlns:p14="http://schemas.microsoft.com/office/powerpoint/2010/main" val="3533204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8C1DB-925F-E60F-2B35-D47D588B533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B41864F-8E5E-CD87-17FE-3C714B2F2214}"/>
              </a:ext>
            </a:extLst>
          </p:cNvPr>
          <p:cNvSpPr>
            <a:spLocks noGrp="1"/>
          </p:cNvSpPr>
          <p:nvPr>
            <p:ph type="title"/>
          </p:nvPr>
        </p:nvSpPr>
        <p:spPr>
          <a:xfrm>
            <a:off x="766118" y="258643"/>
            <a:ext cx="10367319" cy="1143000"/>
          </a:xfrm>
        </p:spPr>
        <p:txBody>
          <a:bodyPr>
            <a:normAutofit/>
          </a:bodyPr>
          <a:lstStyle/>
          <a:p>
            <a:r>
              <a:rPr lang="en-US"/>
              <a:t>Treatment Intensification Strategies in </a:t>
            </a:r>
            <a:r>
              <a:rPr lang="en-US" err="1"/>
              <a:t>mHSPC</a:t>
            </a:r>
            <a:r>
              <a:rPr lang="en-US"/>
              <a:t> </a:t>
            </a:r>
          </a:p>
        </p:txBody>
      </p:sp>
      <p:grpSp>
        <p:nvGrpSpPr>
          <p:cNvPr id="6" name="Group 5">
            <a:extLst>
              <a:ext uri="{FF2B5EF4-FFF2-40B4-BE49-F238E27FC236}">
                <a16:creationId xmlns:a16="http://schemas.microsoft.com/office/drawing/2014/main" id="{F2977C19-E426-6D68-C23C-8DA23734AD7F}"/>
              </a:ext>
            </a:extLst>
          </p:cNvPr>
          <p:cNvGrpSpPr/>
          <p:nvPr/>
        </p:nvGrpSpPr>
        <p:grpSpPr>
          <a:xfrm>
            <a:off x="2057042" y="1231298"/>
            <a:ext cx="8077915" cy="4739244"/>
            <a:chOff x="1502460" y="884581"/>
            <a:chExt cx="9187079" cy="5565915"/>
          </a:xfrm>
        </p:grpSpPr>
        <p:pic>
          <p:nvPicPr>
            <p:cNvPr id="4" name="Picture 3">
              <a:extLst>
                <a:ext uri="{FF2B5EF4-FFF2-40B4-BE49-F238E27FC236}">
                  <a16:creationId xmlns:a16="http://schemas.microsoft.com/office/drawing/2014/main" id="{73258A26-84E6-474B-EF15-DD5F0204A9FA}"/>
                </a:ext>
              </a:extLst>
            </p:cNvPr>
            <p:cNvPicPr>
              <a:picLocks noChangeAspect="1"/>
            </p:cNvPicPr>
            <p:nvPr/>
          </p:nvPicPr>
          <p:blipFill>
            <a:blip r:embed="rId3"/>
            <a:srcRect t="28985"/>
            <a:stretch>
              <a:fillRect/>
            </a:stretch>
          </p:blipFill>
          <p:spPr>
            <a:xfrm>
              <a:off x="1502460" y="1580322"/>
              <a:ext cx="9187079" cy="4870174"/>
            </a:xfrm>
            <a:prstGeom prst="rect">
              <a:avLst/>
            </a:prstGeom>
          </p:spPr>
        </p:pic>
        <p:pic>
          <p:nvPicPr>
            <p:cNvPr id="5" name="Picture 4">
              <a:extLst>
                <a:ext uri="{FF2B5EF4-FFF2-40B4-BE49-F238E27FC236}">
                  <a16:creationId xmlns:a16="http://schemas.microsoft.com/office/drawing/2014/main" id="{68F083AA-8B55-7710-34D3-97CEF023486C}"/>
                </a:ext>
              </a:extLst>
            </p:cNvPr>
            <p:cNvPicPr>
              <a:picLocks noChangeAspect="1"/>
            </p:cNvPicPr>
            <p:nvPr/>
          </p:nvPicPr>
          <p:blipFill>
            <a:blip r:embed="rId3"/>
            <a:srcRect b="89855"/>
            <a:stretch>
              <a:fillRect/>
            </a:stretch>
          </p:blipFill>
          <p:spPr>
            <a:xfrm>
              <a:off x="1502460" y="884581"/>
              <a:ext cx="9187079" cy="695739"/>
            </a:xfrm>
            <a:prstGeom prst="rect">
              <a:avLst/>
            </a:prstGeom>
          </p:spPr>
        </p:pic>
      </p:grpSp>
      <p:sp>
        <p:nvSpPr>
          <p:cNvPr id="2" name="Footer Placeholder 1">
            <a:extLst>
              <a:ext uri="{FF2B5EF4-FFF2-40B4-BE49-F238E27FC236}">
                <a16:creationId xmlns:a16="http://schemas.microsoft.com/office/drawing/2014/main" id="{6913A9FF-2C73-968A-4624-77A4EB32D93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Azad AA, et al.</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 Eur Urol</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2025;87(4):455-467.</a:t>
            </a:r>
          </a:p>
        </p:txBody>
      </p:sp>
    </p:spTree>
    <p:extLst>
      <p:ext uri="{BB962C8B-B14F-4D97-AF65-F5344CB8AC3E}">
        <p14:creationId xmlns:p14="http://schemas.microsoft.com/office/powerpoint/2010/main" val="2242593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C9CE-FE25-AD3B-7670-9E9138F2F7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F2F143-1A39-1C26-1C1C-01A6AD960CC5}"/>
              </a:ext>
            </a:extLst>
          </p:cNvPr>
          <p:cNvSpPr>
            <a:spLocks noGrp="1"/>
          </p:cNvSpPr>
          <p:nvPr>
            <p:ph type="title"/>
          </p:nvPr>
        </p:nvSpPr>
        <p:spPr/>
        <p:txBody>
          <a:bodyPr>
            <a:normAutofit fontScale="90000"/>
          </a:bodyPr>
          <a:lstStyle/>
          <a:p>
            <a:r>
              <a:rPr lang="en-US"/>
              <a:t>Phase 3 Trials Evaluating Androgen Receptor Pathway Inhibitors in </a:t>
            </a:r>
            <a:r>
              <a:rPr lang="en-US" err="1"/>
              <a:t>mHSPC</a:t>
            </a:r>
            <a:endParaRPr lang="en-US"/>
          </a:p>
        </p:txBody>
      </p:sp>
      <p:graphicFrame>
        <p:nvGraphicFramePr>
          <p:cNvPr id="6" name="Table 5">
            <a:extLst>
              <a:ext uri="{FF2B5EF4-FFF2-40B4-BE49-F238E27FC236}">
                <a16:creationId xmlns:a16="http://schemas.microsoft.com/office/drawing/2014/main" id="{ADE92DC5-2F8A-24A5-4B80-73C47F404385}"/>
              </a:ext>
            </a:extLst>
          </p:cNvPr>
          <p:cNvGraphicFramePr>
            <a:graphicFrameLocks noGrp="1"/>
          </p:cNvGraphicFramePr>
          <p:nvPr>
            <p:extLst>
              <p:ext uri="{D42A27DB-BD31-4B8C-83A1-F6EECF244321}">
                <p14:modId xmlns:p14="http://schemas.microsoft.com/office/powerpoint/2010/main" val="2344665159"/>
              </p:ext>
            </p:extLst>
          </p:nvPr>
        </p:nvGraphicFramePr>
        <p:xfrm>
          <a:off x="770339" y="1664970"/>
          <a:ext cx="10651322" cy="3566160"/>
        </p:xfrm>
        <a:graphic>
          <a:graphicData uri="http://schemas.openxmlformats.org/drawingml/2006/table">
            <a:tbl>
              <a:tblPr firstRow="1" firstCol="1" bandRow="1">
                <a:solidFill>
                  <a:srgbClr val="CBD8E9"/>
                </a:solidFill>
                <a:tableStyleId>{5C22544A-7EE6-4342-B048-85BDC9FD1C3A}</a:tableStyleId>
              </a:tblPr>
              <a:tblGrid>
                <a:gridCol w="2514198">
                  <a:extLst>
                    <a:ext uri="{9D8B030D-6E8A-4147-A177-3AD203B41FA5}">
                      <a16:colId xmlns:a16="http://schemas.microsoft.com/office/drawing/2014/main" val="2078797508"/>
                    </a:ext>
                  </a:extLst>
                </a:gridCol>
                <a:gridCol w="2355097">
                  <a:extLst>
                    <a:ext uri="{9D8B030D-6E8A-4147-A177-3AD203B41FA5}">
                      <a16:colId xmlns:a16="http://schemas.microsoft.com/office/drawing/2014/main" val="420610109"/>
                    </a:ext>
                  </a:extLst>
                </a:gridCol>
                <a:gridCol w="3317418">
                  <a:extLst>
                    <a:ext uri="{9D8B030D-6E8A-4147-A177-3AD203B41FA5}">
                      <a16:colId xmlns:a16="http://schemas.microsoft.com/office/drawing/2014/main" val="1464695675"/>
                    </a:ext>
                  </a:extLst>
                </a:gridCol>
                <a:gridCol w="2464609">
                  <a:extLst>
                    <a:ext uri="{9D8B030D-6E8A-4147-A177-3AD203B41FA5}">
                      <a16:colId xmlns:a16="http://schemas.microsoft.com/office/drawing/2014/main" val="29952618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ARPI</a:t>
                      </a:r>
                    </a:p>
                  </a:txBody>
                  <a:tcPr/>
                </a:tc>
                <a:tc>
                  <a:txBody>
                    <a:bodyPr/>
                    <a:lstStyle/>
                    <a:p>
                      <a:pPr algn="l"/>
                      <a:r>
                        <a:rPr lang="en-US" sz="2000">
                          <a:latin typeface="Arial" panose="020B0604020202020204" pitchFamily="34" charset="0"/>
                          <a:cs typeface="Arial" panose="020B0604020202020204" pitchFamily="34" charset="0"/>
                        </a:rPr>
                        <a:t>Trial</a:t>
                      </a:r>
                    </a:p>
                  </a:txBody>
                  <a:tcPr/>
                </a:tc>
                <a:tc>
                  <a:txBody>
                    <a:bodyPr/>
                    <a:lstStyle/>
                    <a:p>
                      <a:pPr algn="ctr"/>
                      <a:r>
                        <a:rPr lang="en-US" sz="2000">
                          <a:latin typeface="Arial" panose="020B0604020202020204" pitchFamily="34" charset="0"/>
                          <a:cs typeface="Arial" panose="020B0604020202020204" pitchFamily="34" charset="0"/>
                        </a:rPr>
                        <a:t>Primary Endpoint(s)</a:t>
                      </a:r>
                    </a:p>
                  </a:txBody>
                  <a:tcPr/>
                </a:tc>
                <a:tc>
                  <a:txBody>
                    <a:bodyPr/>
                    <a:lstStyle/>
                    <a:p>
                      <a:pPr algn="ctr"/>
                      <a:r>
                        <a:rPr lang="en-US" sz="2000">
                          <a:latin typeface="Arial" panose="020B0604020202020204" pitchFamily="34" charset="0"/>
                          <a:cs typeface="Arial" panose="020B0604020202020204" pitchFamily="34" charset="0"/>
                        </a:rPr>
                        <a:t>Control Arm</a:t>
                      </a:r>
                    </a:p>
                  </a:txBody>
                  <a:tcPr/>
                </a:tc>
                <a:extLst>
                  <a:ext uri="{0D108BD9-81ED-4DB2-BD59-A6C34878D82A}">
                    <a16:rowId xmlns:a16="http://schemas.microsoft.com/office/drawing/2014/main" val="1497012283"/>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Abiraterone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STAMPEDE</a:t>
                      </a:r>
                    </a:p>
                  </a:txBody>
                  <a:tcPr anchor="ctr"/>
                </a:tc>
                <a:tc>
                  <a:txBody>
                    <a:bodyPr/>
                    <a:lstStyle/>
                    <a:p>
                      <a:pPr algn="ctr"/>
                      <a:r>
                        <a:rPr lang="en-US" sz="2000">
                          <a:latin typeface="Arial" panose="020B0604020202020204" pitchFamily="34" charset="0"/>
                          <a:cs typeface="Arial" panose="020B0604020202020204" pitchFamily="34" charset="0"/>
                        </a:rPr>
                        <a:t>OS</a:t>
                      </a:r>
                    </a:p>
                  </a:txBody>
                  <a:tcPr/>
                </a:tc>
                <a:tc>
                  <a:txBody>
                    <a:bodyPr/>
                    <a:lstStyle/>
                    <a:p>
                      <a:pPr algn="ctr"/>
                      <a:r>
                        <a:rPr lang="en-US" sz="2000">
                          <a:latin typeface="Arial" panose="020B0604020202020204" pitchFamily="34" charset="0"/>
                          <a:cs typeface="Arial" panose="020B0604020202020204" pitchFamily="34" charset="0"/>
                        </a:rPr>
                        <a:t>ADT + placebo</a:t>
                      </a:r>
                    </a:p>
                  </a:txBody>
                  <a:tcPr anchor="ctr"/>
                </a:tc>
                <a:extLst>
                  <a:ext uri="{0D108BD9-81ED-4DB2-BD59-A6C34878D82A}">
                    <a16:rowId xmlns:a16="http://schemas.microsoft.com/office/drawing/2014/main" val="237987293"/>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LATITUDE</a:t>
                      </a:r>
                    </a:p>
                  </a:txBody>
                  <a:tcPr anchor="ctr"/>
                </a:tc>
                <a:tc>
                  <a:txBody>
                    <a:bodyPr/>
                    <a:lstStyle/>
                    <a:p>
                      <a:pPr algn="ctr"/>
                      <a:r>
                        <a:rPr lang="en-US" sz="2000" err="1">
                          <a:latin typeface="Arial" panose="020B0604020202020204" pitchFamily="34" charset="0"/>
                          <a:cs typeface="Arial" panose="020B0604020202020204" pitchFamily="34" charset="0"/>
                        </a:rPr>
                        <a:t>rPFS</a:t>
                      </a:r>
                      <a:r>
                        <a:rPr lang="en-US" sz="2000">
                          <a:latin typeface="Arial" panose="020B0604020202020204" pitchFamily="34" charset="0"/>
                          <a:cs typeface="Arial" panose="020B0604020202020204" pitchFamily="34" charset="0"/>
                        </a:rPr>
                        <a:t>; OS</a:t>
                      </a:r>
                    </a:p>
                  </a:txBody>
                  <a:tcPr/>
                </a:tc>
                <a:tc>
                  <a:txBody>
                    <a:bodyPr/>
                    <a:lstStyle/>
                    <a:p>
                      <a:pPr algn="ctr"/>
                      <a:r>
                        <a:rPr lang="en-US" sz="2000">
                          <a:latin typeface="Arial" panose="020B0604020202020204" pitchFamily="34" charset="0"/>
                          <a:cs typeface="Arial" panose="020B0604020202020204" pitchFamily="34" charset="0"/>
                        </a:rPr>
                        <a:t>ADT + placebo</a:t>
                      </a:r>
                    </a:p>
                  </a:txBody>
                  <a:tcPr anchor="ctr"/>
                </a:tc>
                <a:extLst>
                  <a:ext uri="{0D108BD9-81ED-4DB2-BD59-A6C34878D82A}">
                    <a16:rowId xmlns:a16="http://schemas.microsoft.com/office/drawing/2014/main" val="2489807645"/>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PEACE-1</a:t>
                      </a:r>
                    </a:p>
                  </a:txBody>
                  <a:tcPr anchor="ctr"/>
                </a:tc>
                <a:tc>
                  <a:txBody>
                    <a:bodyPr/>
                    <a:lstStyle/>
                    <a:p>
                      <a:pPr algn="ctr"/>
                      <a:r>
                        <a:rPr lang="en-US" sz="2000" err="1">
                          <a:latin typeface="Arial" panose="020B0604020202020204" pitchFamily="34" charset="0"/>
                          <a:cs typeface="Arial" panose="020B0604020202020204" pitchFamily="34" charset="0"/>
                        </a:rPr>
                        <a:t>rPFS</a:t>
                      </a:r>
                      <a:r>
                        <a:rPr lang="en-US" sz="2000">
                          <a:latin typeface="Arial" panose="020B0604020202020204" pitchFamily="34" charset="0"/>
                          <a:cs typeface="Arial" panose="020B0604020202020204" pitchFamily="34" charset="0"/>
                        </a:rPr>
                        <a:t>; OS</a:t>
                      </a:r>
                    </a:p>
                  </a:txBody>
                  <a:tcPr/>
                </a:tc>
                <a:tc>
                  <a:txBody>
                    <a:bodyPr/>
                    <a:lstStyle/>
                    <a:p>
                      <a:pPr algn="ctr"/>
                      <a:r>
                        <a:rPr lang="en-US" sz="2000">
                          <a:latin typeface="Arial" panose="020B0604020202020204" pitchFamily="34" charset="0"/>
                          <a:cs typeface="Arial" panose="020B0604020202020204" pitchFamily="34" charset="0"/>
                        </a:rPr>
                        <a:t>ADT + placebo</a:t>
                      </a:r>
                    </a:p>
                  </a:txBody>
                  <a:tcPr anchor="ctr"/>
                </a:tc>
                <a:extLst>
                  <a:ext uri="{0D108BD9-81ED-4DB2-BD59-A6C34878D82A}">
                    <a16:rowId xmlns:a16="http://schemas.microsoft.com/office/drawing/2014/main" val="772297416"/>
                  </a:ext>
                </a:extLst>
              </a:tr>
              <a:tr h="370840">
                <a:tc rowSpan="2">
                  <a:txBody>
                    <a:bodyPr/>
                    <a:lstStyle/>
                    <a:p>
                      <a:pPr algn="l"/>
                      <a:r>
                        <a:rPr lang="en-US" sz="2000">
                          <a:latin typeface="Arial" panose="020B0604020202020204" pitchFamily="34" charset="0"/>
                          <a:cs typeface="Arial" panose="020B0604020202020204" pitchFamily="34" charset="0"/>
                        </a:rPr>
                        <a:t>Enzalutamide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ENZAMET</a:t>
                      </a:r>
                    </a:p>
                  </a:txBody>
                  <a:tcPr anchor="ctr">
                    <a:solidFill>
                      <a:srgbClr val="E7EDF5"/>
                    </a:solidFill>
                  </a:tcPr>
                </a:tc>
                <a:tc>
                  <a:txBody>
                    <a:bodyPr/>
                    <a:lstStyle/>
                    <a:p>
                      <a:pPr algn="ctr"/>
                      <a:r>
                        <a:rPr lang="en-US" sz="2000">
                          <a:latin typeface="Arial" panose="020B0604020202020204" pitchFamily="34" charset="0"/>
                          <a:cs typeface="Arial" panose="020B0604020202020204" pitchFamily="34" charset="0"/>
                        </a:rPr>
                        <a:t>OS</a:t>
                      </a:r>
                    </a:p>
                  </a:txBody>
                  <a:tcPr/>
                </a:tc>
                <a:tc>
                  <a:txBody>
                    <a:bodyPr/>
                    <a:lstStyle/>
                    <a:p>
                      <a:pPr algn="ctr"/>
                      <a:r>
                        <a:rPr lang="en-US" sz="2000">
                          <a:latin typeface="Arial" panose="020B0604020202020204" pitchFamily="34" charset="0"/>
                          <a:cs typeface="Arial" panose="020B0604020202020204" pitchFamily="34" charset="0"/>
                        </a:rPr>
                        <a:t>ADT + NSAA</a:t>
                      </a:r>
                    </a:p>
                  </a:txBody>
                  <a:tcPr anchor="ctr"/>
                </a:tc>
                <a:extLst>
                  <a:ext uri="{0D108BD9-81ED-4DB2-BD59-A6C34878D82A}">
                    <a16:rowId xmlns:a16="http://schemas.microsoft.com/office/drawing/2014/main" val="3992674036"/>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ARCHES</a:t>
                      </a:r>
                    </a:p>
                  </a:txBody>
                  <a:tcPr anchor="ctr">
                    <a:solidFill>
                      <a:srgbClr val="CBD8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err="1">
                          <a:latin typeface="Arial" panose="020B0604020202020204" pitchFamily="34" charset="0"/>
                          <a:cs typeface="Arial" panose="020B0604020202020204" pitchFamily="34" charset="0"/>
                        </a:rPr>
                        <a:t>rPFS</a:t>
                      </a:r>
                      <a:endParaRPr lang="en-US" sz="2000">
                        <a:latin typeface="Arial" panose="020B0604020202020204" pitchFamily="34" charset="0"/>
                        <a:cs typeface="Arial" panose="020B0604020202020204" pitchFamily="34" charset="0"/>
                      </a:endParaRPr>
                    </a:p>
                  </a:txBody>
                  <a:tcPr/>
                </a:tc>
                <a:tc>
                  <a:txBody>
                    <a:bodyPr/>
                    <a:lstStyle/>
                    <a:p>
                      <a:pPr algn="ctr"/>
                      <a:r>
                        <a:rPr lang="en-US" sz="2000">
                          <a:latin typeface="Arial" panose="020B0604020202020204" pitchFamily="34" charset="0"/>
                          <a:cs typeface="Arial" panose="020B0604020202020204" pitchFamily="34" charset="0"/>
                        </a:rPr>
                        <a:t>ADT + placebo</a:t>
                      </a:r>
                    </a:p>
                  </a:txBody>
                  <a:tcPr anchor="ctr"/>
                </a:tc>
                <a:extLst>
                  <a:ext uri="{0D108BD9-81ED-4DB2-BD59-A6C34878D82A}">
                    <a16:rowId xmlns:a16="http://schemas.microsoft.com/office/drawing/2014/main" val="9363837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Apalutamide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TITAN</a:t>
                      </a:r>
                    </a:p>
                  </a:txBody>
                  <a:tcPr anchor="ctr"/>
                </a:tc>
                <a:tc>
                  <a:txBody>
                    <a:bodyPr/>
                    <a:lstStyle/>
                    <a:p>
                      <a:pPr algn="ctr"/>
                      <a:r>
                        <a:rPr lang="en-US" sz="2000" err="1">
                          <a:latin typeface="Arial" panose="020B0604020202020204" pitchFamily="34" charset="0"/>
                          <a:cs typeface="Arial" panose="020B0604020202020204" pitchFamily="34" charset="0"/>
                        </a:rPr>
                        <a:t>rPFS</a:t>
                      </a:r>
                      <a:r>
                        <a:rPr lang="en-US" sz="2000">
                          <a:latin typeface="Arial" panose="020B0604020202020204" pitchFamily="34" charset="0"/>
                          <a:cs typeface="Arial" panose="020B0604020202020204" pitchFamily="34" charset="0"/>
                        </a:rPr>
                        <a:t>; OS</a:t>
                      </a:r>
                    </a:p>
                  </a:txBody>
                  <a:tcPr/>
                </a:tc>
                <a:tc>
                  <a:txBody>
                    <a:bodyPr/>
                    <a:lstStyle/>
                    <a:p>
                      <a:pPr algn="ctr"/>
                      <a:r>
                        <a:rPr lang="en-US" sz="2000">
                          <a:latin typeface="Arial" panose="020B0604020202020204" pitchFamily="34" charset="0"/>
                          <a:cs typeface="Arial" panose="020B0604020202020204" pitchFamily="34" charset="0"/>
                        </a:rPr>
                        <a:t>ADT + placebo</a:t>
                      </a:r>
                    </a:p>
                  </a:txBody>
                  <a:tcPr anchor="ctr"/>
                </a:tc>
                <a:extLst>
                  <a:ext uri="{0D108BD9-81ED-4DB2-BD59-A6C34878D82A}">
                    <a16:rowId xmlns:a16="http://schemas.microsoft.com/office/drawing/2014/main" val="2930565828"/>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Darolutamide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ARASENS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OS</a:t>
                      </a:r>
                    </a:p>
                  </a:txBody>
                  <a:tcPr/>
                </a:tc>
                <a:tc>
                  <a:txBody>
                    <a:bodyPr/>
                    <a:lstStyle/>
                    <a:p>
                      <a:pPr algn="ctr"/>
                      <a:r>
                        <a:rPr lang="en-US" sz="2000">
                          <a:latin typeface="Arial" panose="020B0604020202020204" pitchFamily="34" charset="0"/>
                          <a:cs typeface="Arial" panose="020B0604020202020204" pitchFamily="34" charset="0"/>
                        </a:rPr>
                        <a:t>ADT + docetaxel</a:t>
                      </a:r>
                    </a:p>
                  </a:txBody>
                  <a:tcPr anchor="ctr"/>
                </a:tc>
                <a:extLst>
                  <a:ext uri="{0D108BD9-81ED-4DB2-BD59-A6C34878D82A}">
                    <a16:rowId xmlns:a16="http://schemas.microsoft.com/office/drawing/2014/main" val="149813302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ARANOTE</a:t>
                      </a:r>
                    </a:p>
                  </a:txBody>
                  <a:tcPr anchor="ctr"/>
                </a:tc>
                <a:tc>
                  <a:txBody>
                    <a:bodyPr/>
                    <a:lstStyle/>
                    <a:p>
                      <a:pPr algn="ctr"/>
                      <a:r>
                        <a:rPr lang="en-US" sz="2000" err="1">
                          <a:latin typeface="Arial" panose="020B0604020202020204" pitchFamily="34" charset="0"/>
                          <a:cs typeface="Arial" panose="020B0604020202020204" pitchFamily="34" charset="0"/>
                        </a:rPr>
                        <a:t>rPFS</a:t>
                      </a:r>
                      <a:endParaRPr lang="en-US" sz="2000">
                        <a:latin typeface="Arial" panose="020B0604020202020204" pitchFamily="34" charset="0"/>
                        <a:cs typeface="Arial" panose="020B0604020202020204" pitchFamily="34" charset="0"/>
                      </a:endParaRPr>
                    </a:p>
                  </a:txBody>
                  <a:tcPr/>
                </a:tc>
                <a:tc>
                  <a:txBody>
                    <a:bodyPr/>
                    <a:lstStyle/>
                    <a:p>
                      <a:pPr algn="ctr"/>
                      <a:r>
                        <a:rPr lang="en-US" sz="2000">
                          <a:latin typeface="Arial" panose="020B0604020202020204" pitchFamily="34" charset="0"/>
                          <a:cs typeface="Arial" panose="020B0604020202020204" pitchFamily="34" charset="0"/>
                        </a:rPr>
                        <a:t>ADT + placebo</a:t>
                      </a:r>
                    </a:p>
                  </a:txBody>
                  <a:tcPr anchor="ctr"/>
                </a:tc>
                <a:extLst>
                  <a:ext uri="{0D108BD9-81ED-4DB2-BD59-A6C34878D82A}">
                    <a16:rowId xmlns:a16="http://schemas.microsoft.com/office/drawing/2014/main" val="1007191426"/>
                  </a:ext>
                </a:extLst>
              </a:tr>
            </a:tbl>
          </a:graphicData>
        </a:graphic>
      </p:graphicFrame>
      <p:sp>
        <p:nvSpPr>
          <p:cNvPr id="2" name="Footer Placeholder 1">
            <a:extLst>
              <a:ext uri="{FF2B5EF4-FFF2-40B4-BE49-F238E27FC236}">
                <a16:creationId xmlns:a16="http://schemas.microsoft.com/office/drawing/2014/main" id="{45E7D7B0-6DB7-5D4F-09C5-5479185069B5}"/>
              </a:ext>
            </a:extLst>
          </p:cNvPr>
          <p:cNvSpPr>
            <a:spLocks noGrp="1"/>
          </p:cNvSpPr>
          <p:nvPr>
            <p:ph type="ftr" sz="quarter" idx="3"/>
          </p:nvPr>
        </p:nvSpPr>
        <p:spPr>
          <a:xfrm>
            <a:off x="1401418" y="5964383"/>
            <a:ext cx="9122496" cy="642566"/>
          </a:xfrm>
        </p:spPr>
        <p:txBody>
          <a:bodyPr/>
          <a:lstStyle/>
          <a:p>
            <a:r>
              <a:rPr lang="en-US"/>
              <a:t>James ND, et al. </a:t>
            </a:r>
            <a:r>
              <a:rPr lang="en-US" i="1"/>
              <a:t>N Engl J Med</a:t>
            </a:r>
            <a:r>
              <a:rPr lang="en-US"/>
              <a:t>. 2017;377(4):338-351. Sweeney CJ, et al. </a:t>
            </a:r>
            <a:r>
              <a:rPr lang="en-US" i="1"/>
              <a:t>Lancet Oncol</a:t>
            </a:r>
            <a:r>
              <a:rPr lang="en-US"/>
              <a:t>. 2023;24(4):323-334. Fizazi K, et al. </a:t>
            </a:r>
            <a:r>
              <a:rPr lang="en-US" i="1"/>
              <a:t>Lancet Oncol</a:t>
            </a:r>
            <a:r>
              <a:rPr lang="en-US"/>
              <a:t>. 2019;20(5):686-700. Smith MR, et al. </a:t>
            </a:r>
            <a:r>
              <a:rPr lang="en-US" i="1"/>
              <a:t>N Engl J Med</a:t>
            </a:r>
            <a:r>
              <a:rPr lang="en-US"/>
              <a:t>. 2022;386(12):1132-1142. Armstrong AJ, et al. </a:t>
            </a:r>
            <a:r>
              <a:rPr lang="en-US" i="1"/>
              <a:t>J Clin Oncol</a:t>
            </a:r>
            <a:r>
              <a:rPr lang="en-US"/>
              <a:t>. 2022;40(15):1616-1622. Chi KN, et al. </a:t>
            </a:r>
            <a:r>
              <a:rPr lang="en-US" i="1"/>
              <a:t>N Engl J Med</a:t>
            </a:r>
            <a:r>
              <a:rPr lang="en-US"/>
              <a:t>. 2019;381(1):13-24. Fizazi K, et al. </a:t>
            </a:r>
            <a:r>
              <a:rPr lang="en-US" i="1"/>
              <a:t>Lancet</a:t>
            </a:r>
            <a:r>
              <a:rPr lang="en-US"/>
              <a:t>. 2022;399(10336):1695-1707. Saad F, et al. </a:t>
            </a:r>
            <a:r>
              <a:rPr lang="en-US" i="1"/>
              <a:t>J Clin Oncol</a:t>
            </a:r>
            <a:r>
              <a:rPr lang="en-US"/>
              <a:t>. 2024;42(36):4271-4281.</a:t>
            </a:r>
          </a:p>
        </p:txBody>
      </p:sp>
    </p:spTree>
    <p:extLst>
      <p:ext uri="{BB962C8B-B14F-4D97-AF65-F5344CB8AC3E}">
        <p14:creationId xmlns:p14="http://schemas.microsoft.com/office/powerpoint/2010/main" val="4261559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DE7206-EBE3-C3E5-1CDD-A0CD886DFA39}"/>
              </a:ext>
            </a:extLst>
          </p:cNvPr>
          <p:cNvSpPr>
            <a:spLocks noGrp="1"/>
          </p:cNvSpPr>
          <p:nvPr>
            <p:ph type="title"/>
          </p:nvPr>
        </p:nvSpPr>
        <p:spPr/>
        <p:txBody>
          <a:bodyPr>
            <a:normAutofit fontScale="90000"/>
          </a:bodyPr>
          <a:lstStyle/>
          <a:p>
            <a:r>
              <a:rPr lang="en-US" sz="3200"/>
              <a:t>Summary of HR for OS in Phase 3 Trials Evaluating ARPIs in </a:t>
            </a:r>
            <a:r>
              <a:rPr lang="en-US" sz="3200" err="1"/>
              <a:t>mHSPC</a:t>
            </a:r>
            <a:endParaRPr lang="en-US" sz="3200" b="1"/>
          </a:p>
        </p:txBody>
      </p:sp>
      <p:graphicFrame>
        <p:nvGraphicFramePr>
          <p:cNvPr id="9" name="Content Placeholder 3">
            <a:extLst>
              <a:ext uri="{FF2B5EF4-FFF2-40B4-BE49-F238E27FC236}">
                <a16:creationId xmlns:a16="http://schemas.microsoft.com/office/drawing/2014/main" id="{BE794DF3-0030-8C45-BC53-F869B46A19F4}"/>
              </a:ext>
            </a:extLst>
          </p:cNvPr>
          <p:cNvGraphicFramePr>
            <a:graphicFrameLocks noGrp="1"/>
          </p:cNvGraphicFramePr>
          <p:nvPr>
            <p:ph idx="4294967295"/>
            <p:extLst>
              <p:ext uri="{D42A27DB-BD31-4B8C-83A1-F6EECF244321}">
                <p14:modId xmlns:p14="http://schemas.microsoft.com/office/powerpoint/2010/main" val="3867040311"/>
              </p:ext>
            </p:extLst>
          </p:nvPr>
        </p:nvGraphicFramePr>
        <p:xfrm>
          <a:off x="1101742" y="1499484"/>
          <a:ext cx="9988516" cy="4373654"/>
        </p:xfrm>
        <a:graphic>
          <a:graphicData uri="http://schemas.openxmlformats.org/drawingml/2006/table">
            <a:tbl>
              <a:tblPr firstRow="1" bandRow="1">
                <a:tableStyleId>{5C22544A-7EE6-4342-B048-85BDC9FD1C3A}</a:tableStyleId>
              </a:tblPr>
              <a:tblGrid>
                <a:gridCol w="2406920">
                  <a:extLst>
                    <a:ext uri="{9D8B030D-6E8A-4147-A177-3AD203B41FA5}">
                      <a16:colId xmlns:a16="http://schemas.microsoft.com/office/drawing/2014/main" val="20000"/>
                    </a:ext>
                  </a:extLst>
                </a:gridCol>
                <a:gridCol w="1451376">
                  <a:extLst>
                    <a:ext uri="{9D8B030D-6E8A-4147-A177-3AD203B41FA5}">
                      <a16:colId xmlns:a16="http://schemas.microsoft.com/office/drawing/2014/main" val="965095059"/>
                    </a:ext>
                  </a:extLst>
                </a:gridCol>
                <a:gridCol w="1906923">
                  <a:extLst>
                    <a:ext uri="{9D8B030D-6E8A-4147-A177-3AD203B41FA5}">
                      <a16:colId xmlns:a16="http://schemas.microsoft.com/office/drawing/2014/main" val="2156539835"/>
                    </a:ext>
                  </a:extLst>
                </a:gridCol>
                <a:gridCol w="1965081">
                  <a:extLst>
                    <a:ext uri="{9D8B030D-6E8A-4147-A177-3AD203B41FA5}">
                      <a16:colId xmlns:a16="http://schemas.microsoft.com/office/drawing/2014/main" val="3339353299"/>
                    </a:ext>
                  </a:extLst>
                </a:gridCol>
                <a:gridCol w="2258216">
                  <a:extLst>
                    <a:ext uri="{9D8B030D-6E8A-4147-A177-3AD203B41FA5}">
                      <a16:colId xmlns:a16="http://schemas.microsoft.com/office/drawing/2014/main" val="1499671105"/>
                    </a:ext>
                  </a:extLst>
                </a:gridCol>
              </a:tblGrid>
              <a:tr h="445129">
                <a:tc>
                  <a:txBody>
                    <a:bodyPr/>
                    <a:lstStyle/>
                    <a:p>
                      <a:pPr algn="ctr"/>
                      <a:r>
                        <a:rPr lang="en-US" sz="1200" b="1">
                          <a:solidFill>
                            <a:schemeClr val="bg1"/>
                          </a:solidFill>
                          <a:latin typeface="Arial" panose="020B0604020202020204" pitchFamily="34" charset="0"/>
                          <a:cs typeface="Arial" panose="020B0604020202020204" pitchFamily="34" charset="0"/>
                        </a:rPr>
                        <a:t>M1 HSPC</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All M1</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latin typeface="Arial" panose="020B0604020202020204" pitchFamily="34" charset="0"/>
                          <a:cs typeface="Arial" panose="020B0604020202020204" pitchFamily="34" charset="0"/>
                        </a:rPr>
                        <a:t>High Volume</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latin typeface="Arial" panose="020B0604020202020204" pitchFamily="34" charset="0"/>
                          <a:cs typeface="Arial" panose="020B0604020202020204" pitchFamily="34" charset="0"/>
                        </a:rPr>
                        <a:t>Low Volume</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latin typeface="Arial" panose="020B0604020202020204" pitchFamily="34" charset="0"/>
                          <a:cs typeface="Arial" panose="020B0604020202020204" pitchFamily="34" charset="0"/>
                        </a:rPr>
                        <a:t>M0 at First Diagnosis</a:t>
                      </a:r>
                    </a:p>
                    <a:p>
                      <a:pPr algn="ctr"/>
                      <a:r>
                        <a:rPr lang="en-US" sz="1200" b="1">
                          <a:latin typeface="Arial" panose="020B0604020202020204" pitchFamily="34" charset="0"/>
                          <a:cs typeface="Arial" panose="020B0604020202020204" pitchFamily="34" charset="0"/>
                        </a:rPr>
                        <a:t>- Metachronous M1</a:t>
                      </a:r>
                      <a:endParaRPr lang="en-US" sz="1200" b="1" i="0">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45129">
                <a:tc>
                  <a:txBody>
                    <a:bodyPr/>
                    <a:lstStyle/>
                    <a:p>
                      <a:pPr algn="ctr"/>
                      <a:r>
                        <a:rPr lang="en-US" sz="1200" b="1" baseline="0">
                          <a:solidFill>
                            <a:schemeClr val="tx1"/>
                          </a:solidFill>
                          <a:latin typeface="Arial" panose="020B0604020202020204" pitchFamily="34" charset="0"/>
                          <a:cs typeface="Arial" panose="020B0604020202020204" pitchFamily="34" charset="0"/>
                        </a:rPr>
                        <a:t>LATITUDE – Abiraterone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(All </a:t>
                      </a:r>
                      <a:r>
                        <a:rPr lang="en-US" sz="1200" b="1" i="1">
                          <a:solidFill>
                            <a:schemeClr val="tx1"/>
                          </a:solidFill>
                          <a:latin typeface="Arial" panose="020B0604020202020204" pitchFamily="34" charset="0"/>
                          <a:cs typeface="Arial" panose="020B0604020202020204" pitchFamily="34" charset="0"/>
                        </a:rPr>
                        <a:t>de novo</a:t>
                      </a:r>
                      <a:r>
                        <a:rPr lang="en-US" sz="1200" b="1">
                          <a:solidFill>
                            <a:schemeClr val="tx1"/>
                          </a:solidFill>
                          <a:latin typeface="Arial" panose="020B0604020202020204" pitchFamily="34" charset="0"/>
                          <a:cs typeface="Arial" panose="020B0604020202020204" pitchFamily="34" charset="0"/>
                        </a:rPr>
                        <a:t>; N=1,199)</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0.66</a:t>
                      </a:r>
                    </a:p>
                    <a:p>
                      <a:pPr algn="ctr"/>
                      <a:r>
                        <a:rPr lang="en-US" sz="1200" b="0">
                          <a:solidFill>
                            <a:schemeClr val="tx1"/>
                          </a:solidFill>
                          <a:latin typeface="Arial" panose="020B0604020202020204" pitchFamily="34" charset="0"/>
                          <a:cs typeface="Arial" panose="020B0604020202020204" pitchFamily="34" charset="0"/>
                        </a:rPr>
                        <a:t>(0.58-0.78)</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0.62</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(0.52-0.74)</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0.72</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(0.47-1.10)</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N/A</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45129">
                <a:tc>
                  <a:txBody>
                    <a:bodyPr/>
                    <a:lstStyle/>
                    <a:p>
                      <a:pPr algn="ctr"/>
                      <a:r>
                        <a:rPr lang="en-US" sz="1200" b="1" baseline="0">
                          <a:solidFill>
                            <a:schemeClr val="tx1"/>
                          </a:solidFill>
                          <a:latin typeface="Arial" panose="020B0604020202020204" pitchFamily="34" charset="0"/>
                          <a:cs typeface="Arial" panose="020B0604020202020204" pitchFamily="34" charset="0"/>
                        </a:rPr>
                        <a:t>STAMPEDE – Abiraterone</a:t>
                      </a:r>
                    </a:p>
                    <a:p>
                      <a:pPr algn="ctr"/>
                      <a:r>
                        <a:rPr lang="en-US" sz="1200" b="1">
                          <a:solidFill>
                            <a:schemeClr val="tx1"/>
                          </a:solidFill>
                          <a:latin typeface="Arial" panose="020B0604020202020204" pitchFamily="34" charset="0"/>
                          <a:cs typeface="Arial" panose="020B0604020202020204" pitchFamily="34" charset="0"/>
                        </a:rPr>
                        <a:t>(&gt;90% </a:t>
                      </a:r>
                      <a:r>
                        <a:rPr lang="en-US" sz="1200" b="1" i="1">
                          <a:solidFill>
                            <a:schemeClr val="tx1"/>
                          </a:solidFill>
                          <a:latin typeface="Arial" panose="020B0604020202020204" pitchFamily="34" charset="0"/>
                          <a:cs typeface="Arial" panose="020B0604020202020204" pitchFamily="34" charset="0"/>
                        </a:rPr>
                        <a:t>de novo</a:t>
                      </a:r>
                      <a:r>
                        <a:rPr lang="en-US" sz="1200" b="1">
                          <a:solidFill>
                            <a:schemeClr val="tx1"/>
                          </a:solidFill>
                          <a:latin typeface="Arial" panose="020B0604020202020204" pitchFamily="34" charset="0"/>
                          <a:cs typeface="Arial" panose="020B0604020202020204" pitchFamily="34" charset="0"/>
                        </a:rPr>
                        <a:t>; N=999)</a:t>
                      </a:r>
                      <a:endParaRPr lang="en-US" sz="1200" b="1" i="0" baseline="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0.60 </a:t>
                      </a:r>
                    </a:p>
                    <a:p>
                      <a:pPr algn="ctr"/>
                      <a:r>
                        <a:rPr lang="en-US" sz="1200" b="0">
                          <a:solidFill>
                            <a:schemeClr val="tx1"/>
                          </a:solidFill>
                          <a:latin typeface="Arial" panose="020B0604020202020204" pitchFamily="34" charset="0"/>
                          <a:cs typeface="Arial" panose="020B0604020202020204" pitchFamily="34" charset="0"/>
                        </a:rPr>
                        <a:t>(0.49-0.71)</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b="1">
                          <a:solidFill>
                            <a:schemeClr val="tx1"/>
                          </a:solidFill>
                          <a:latin typeface="Arial" panose="020B0604020202020204" pitchFamily="34" charset="0"/>
                          <a:cs typeface="Arial" panose="020B0604020202020204" pitchFamily="34" charset="0"/>
                        </a:rPr>
                        <a:t>0.54</a:t>
                      </a:r>
                      <a:r>
                        <a:rPr lang="en-GB" sz="1200" b="0">
                          <a:solidFill>
                            <a:schemeClr val="tx1"/>
                          </a:solidFill>
                          <a:latin typeface="Arial" panose="020B0604020202020204" pitchFamily="34" charset="0"/>
                          <a:cs typeface="Arial" panose="020B0604020202020204" pitchFamily="34" charset="0"/>
                        </a:rPr>
                        <a:t> </a:t>
                      </a:r>
                    </a:p>
                    <a:p>
                      <a:pPr algn="ctr"/>
                      <a:r>
                        <a:rPr lang="en-GB" sz="1200" b="0">
                          <a:solidFill>
                            <a:schemeClr val="tx1"/>
                          </a:solidFill>
                          <a:latin typeface="Arial" panose="020B0604020202020204" pitchFamily="34" charset="0"/>
                          <a:cs typeface="Arial" panose="020B0604020202020204" pitchFamily="34" charset="0"/>
                        </a:rPr>
                        <a:t>(0.43-0.69) </a:t>
                      </a:r>
                      <a:endParaRPr lang="en-US" sz="1200" b="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200" b="1">
                          <a:solidFill>
                            <a:schemeClr val="tx1"/>
                          </a:solidFill>
                          <a:latin typeface="Arial" panose="020B0604020202020204" pitchFamily="34" charset="0"/>
                          <a:cs typeface="Arial" panose="020B0604020202020204" pitchFamily="34" charset="0"/>
                        </a:rPr>
                        <a:t>0.55</a:t>
                      </a:r>
                      <a:r>
                        <a:rPr lang="en-GB" sz="1200" b="0">
                          <a:solidFill>
                            <a:schemeClr val="tx1"/>
                          </a:solidFill>
                          <a:latin typeface="Arial" panose="020B0604020202020204" pitchFamily="34" charset="0"/>
                          <a:cs typeface="Arial" panose="020B0604020202020204" pitchFamily="34" charset="0"/>
                        </a:rPr>
                        <a:t> </a:t>
                      </a:r>
                    </a:p>
                    <a:p>
                      <a:pPr algn="ctr"/>
                      <a:r>
                        <a:rPr lang="en-GB" sz="1200" b="0">
                          <a:solidFill>
                            <a:schemeClr val="tx1"/>
                          </a:solidFill>
                          <a:latin typeface="Arial" panose="020B0604020202020204" pitchFamily="34" charset="0"/>
                          <a:cs typeface="Arial" panose="020B0604020202020204" pitchFamily="34" charset="0"/>
                        </a:rPr>
                        <a:t>(0.41-0.76)</a:t>
                      </a:r>
                      <a:endParaRPr lang="en-US" sz="1200" b="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N/A</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45129">
                <a:tc>
                  <a:txBody>
                    <a:bodyPr/>
                    <a:lstStyle/>
                    <a:p>
                      <a:pPr algn="ctr"/>
                      <a:r>
                        <a:rPr lang="en-US" sz="1200" b="1" baseline="0">
                          <a:solidFill>
                            <a:schemeClr val="tx1"/>
                          </a:solidFill>
                          <a:latin typeface="Arial" panose="020B0604020202020204" pitchFamily="34" charset="0"/>
                          <a:cs typeface="Arial" panose="020B0604020202020204" pitchFamily="34" charset="0"/>
                        </a:rPr>
                        <a:t>PEACE-1 – Abiraterone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(60% conc docetaxel; N=1,173)</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0.82</a:t>
                      </a:r>
                    </a:p>
                    <a:p>
                      <a:pPr algn="ctr"/>
                      <a:r>
                        <a:rPr lang="en-US" sz="1200" b="0">
                          <a:solidFill>
                            <a:schemeClr val="tx1"/>
                          </a:solidFill>
                          <a:latin typeface="Arial" panose="020B0604020202020204" pitchFamily="34" charset="0"/>
                          <a:cs typeface="Arial" panose="020B0604020202020204" pitchFamily="34" charset="0"/>
                        </a:rPr>
                        <a:t>(0.69-0.98)</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0.72</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(0.55-0.95)</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0.83</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(0.50-1.39)</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N/A</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2080925"/>
                  </a:ext>
                </a:extLst>
              </a:tr>
              <a:tr h="445129">
                <a:tc>
                  <a:txBody>
                    <a:bodyPr/>
                    <a:lstStyle/>
                    <a:p>
                      <a:pPr algn="ctr"/>
                      <a:r>
                        <a:rPr lang="en-US" sz="1200" b="1">
                          <a:solidFill>
                            <a:schemeClr val="tx1"/>
                          </a:solidFill>
                          <a:latin typeface="Arial" panose="020B0604020202020204" pitchFamily="34" charset="0"/>
                          <a:cs typeface="Arial" panose="020B0604020202020204" pitchFamily="34" charset="0"/>
                        </a:rPr>
                        <a:t>ENZAMET – 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(45% conc docetaxel; N=1,125)</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0.67</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(0.52-0.86)</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0.53</a:t>
                      </a:r>
                      <a:r>
                        <a:rPr lang="en-US" sz="1200" b="0">
                          <a:solidFill>
                            <a:schemeClr val="tx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(0.42-1.09)</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0.39 </a:t>
                      </a:r>
                    </a:p>
                    <a:p>
                      <a:pPr algn="ctr"/>
                      <a:r>
                        <a:rPr lang="en-US" sz="1200" b="0">
                          <a:solidFill>
                            <a:schemeClr val="tx1"/>
                          </a:solidFill>
                          <a:latin typeface="Arial" panose="020B0604020202020204" pitchFamily="34" charset="0"/>
                          <a:cs typeface="Arial" panose="020B0604020202020204" pitchFamily="34" charset="0"/>
                        </a:rPr>
                        <a:t>(0.21-0.71)</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0.56</a:t>
                      </a:r>
                    </a:p>
                    <a:p>
                      <a:pPr algn="ctr"/>
                      <a:r>
                        <a:rPr lang="en-US" sz="1200" b="0">
                          <a:solidFill>
                            <a:schemeClr val="tx1"/>
                          </a:solidFill>
                          <a:latin typeface="Arial" panose="020B0604020202020204" pitchFamily="34" charset="0"/>
                          <a:cs typeface="Arial" panose="020B0604020202020204" pitchFamily="34" charset="0"/>
                        </a:rPr>
                        <a:t>(0.29-1.06)</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1484830"/>
                  </a:ext>
                </a:extLst>
              </a:tr>
              <a:tr h="445129">
                <a:tc>
                  <a:txBody>
                    <a:bodyPr/>
                    <a:lstStyle/>
                    <a:p>
                      <a:pPr algn="ctr"/>
                      <a:r>
                        <a:rPr lang="en-US" sz="1200" b="1">
                          <a:solidFill>
                            <a:schemeClr val="tx1"/>
                          </a:solidFill>
                          <a:latin typeface="Arial" panose="020B0604020202020204" pitchFamily="34" charset="0"/>
                          <a:cs typeface="Arial" panose="020B0604020202020204" pitchFamily="34" charset="0"/>
                        </a:rPr>
                        <a:t>TITAN – Apalutamide</a:t>
                      </a:r>
                    </a:p>
                    <a:p>
                      <a:pPr algn="ctr"/>
                      <a:r>
                        <a:rPr lang="en-US" sz="1200" b="1">
                          <a:solidFill>
                            <a:schemeClr val="tx1"/>
                          </a:solidFill>
                          <a:latin typeface="Arial" panose="020B0604020202020204" pitchFamily="34" charset="0"/>
                          <a:cs typeface="Arial" panose="020B0604020202020204" pitchFamily="34" charset="0"/>
                        </a:rPr>
                        <a:t>(10% prior docetaxel; N=1,052)</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(0.53-0.79)</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0.70</a:t>
                      </a:r>
                      <a:r>
                        <a:rPr lang="en-US" sz="1200" b="0">
                          <a:solidFill>
                            <a:schemeClr val="tx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(0.56-0.88)</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0.52</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(0.35-0.79)</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0.39</a:t>
                      </a:r>
                      <a:r>
                        <a:rPr lang="en-US" sz="1200" b="0">
                          <a:solidFill>
                            <a:schemeClr val="tx1"/>
                          </a:solidFill>
                          <a:latin typeface="Arial" panose="020B0604020202020204" pitchFamily="34" charset="0"/>
                          <a:cs typeface="Arial" panose="020B0604020202020204" pitchFamily="34" charset="0"/>
                        </a:rPr>
                        <a:t> </a:t>
                      </a:r>
                    </a:p>
                    <a:p>
                      <a:pPr algn="ctr"/>
                      <a:r>
                        <a:rPr lang="en-US" sz="1200" b="0">
                          <a:solidFill>
                            <a:schemeClr val="tx1"/>
                          </a:solidFill>
                          <a:latin typeface="Arial" panose="020B0604020202020204" pitchFamily="34" charset="0"/>
                          <a:cs typeface="Arial" panose="020B0604020202020204" pitchFamily="34" charset="0"/>
                        </a:rPr>
                        <a:t>(0.22-0.69)</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98685518"/>
                  </a:ext>
                </a:extLst>
              </a:tr>
              <a:tr h="445129">
                <a:tc>
                  <a:txBody>
                    <a:bodyPr/>
                    <a:lstStyle/>
                    <a:p>
                      <a:pPr algn="ctr"/>
                      <a:r>
                        <a:rPr lang="en-US" sz="1200" b="1">
                          <a:solidFill>
                            <a:schemeClr val="tx1"/>
                          </a:solidFill>
                          <a:latin typeface="Arial" panose="020B0604020202020204" pitchFamily="34" charset="0"/>
                          <a:cs typeface="Arial" panose="020B0604020202020204" pitchFamily="34" charset="0"/>
                        </a:rPr>
                        <a:t>ARCHES – Enzalutamide</a:t>
                      </a:r>
                    </a:p>
                    <a:p>
                      <a:pPr algn="ctr"/>
                      <a:r>
                        <a:rPr lang="en-US" sz="1200" b="1">
                          <a:solidFill>
                            <a:schemeClr val="tx1"/>
                          </a:solidFill>
                          <a:latin typeface="Arial" panose="020B0604020202020204" pitchFamily="34" charset="0"/>
                          <a:cs typeface="Arial" panose="020B0604020202020204" pitchFamily="34" charset="0"/>
                        </a:rPr>
                        <a:t>(18% prior docetaxel; N=1,150)</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0.66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(0.53-0.81)</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0.66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(0.52-0.88)</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0.66</a:t>
                      </a:r>
                    </a:p>
                    <a:p>
                      <a:pPr algn="ctr"/>
                      <a:r>
                        <a:rPr lang="en-US" sz="1200" b="0">
                          <a:solidFill>
                            <a:schemeClr val="tx1"/>
                          </a:solidFill>
                          <a:latin typeface="Arial" panose="020B0604020202020204" pitchFamily="34" charset="0"/>
                          <a:cs typeface="Arial" panose="020B0604020202020204" pitchFamily="34" charset="0"/>
                        </a:rPr>
                        <a:t>(0.43-1.03)</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N/A</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59379935"/>
                  </a:ext>
                </a:extLst>
              </a:tr>
              <a:tr h="623181">
                <a:tc>
                  <a:txBody>
                    <a:bodyPr/>
                    <a:lstStyle/>
                    <a:p>
                      <a:pPr algn="ctr"/>
                      <a:r>
                        <a:rPr lang="en-US" sz="1200" b="1">
                          <a:solidFill>
                            <a:schemeClr val="tx1"/>
                          </a:solidFill>
                          <a:latin typeface="Arial" panose="020B0604020202020204" pitchFamily="34" charset="0"/>
                          <a:cs typeface="Arial" panose="020B0604020202020204" pitchFamily="34" charset="0"/>
                        </a:rPr>
                        <a:t>ARASENS – </a:t>
                      </a:r>
                      <a:r>
                        <a:rPr lang="en-US" sz="1200" b="1" err="1">
                          <a:solidFill>
                            <a:schemeClr val="tx1"/>
                          </a:solidFill>
                          <a:latin typeface="Arial" panose="020B0604020202020204" pitchFamily="34" charset="0"/>
                          <a:cs typeface="Arial" panose="020B0604020202020204" pitchFamily="34" charset="0"/>
                        </a:rPr>
                        <a:t>Darolutamide</a:t>
                      </a:r>
                      <a:r>
                        <a:rPr lang="en-US" sz="1200" b="1">
                          <a:solidFill>
                            <a:schemeClr val="tx1"/>
                          </a:solidFill>
                          <a:latin typeface="Arial" panose="020B0604020202020204" pitchFamily="34" charset="0"/>
                          <a:cs typeface="Arial" panose="020B0604020202020204" pitchFamily="34" charset="0"/>
                        </a:rPr>
                        <a:t> + Docetaxel</a:t>
                      </a:r>
                    </a:p>
                    <a:p>
                      <a:pPr algn="ctr"/>
                      <a:r>
                        <a:rPr lang="en-US" sz="1200" b="1">
                          <a:solidFill>
                            <a:schemeClr val="tx1"/>
                          </a:solidFill>
                          <a:latin typeface="Arial" panose="020B0604020202020204" pitchFamily="34" charset="0"/>
                          <a:cs typeface="Arial" panose="020B0604020202020204" pitchFamily="34" charset="0"/>
                        </a:rPr>
                        <a:t>(77% high vol; N=1,305)</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0.68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(0.57-0.80)</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0.69</a:t>
                      </a:r>
                      <a:r>
                        <a:rPr lang="en-US" sz="1200" b="0">
                          <a:solidFill>
                            <a:schemeClr val="tx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(0.57-0.82)</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0.68</a:t>
                      </a:r>
                    </a:p>
                    <a:p>
                      <a:pPr algn="ctr"/>
                      <a:r>
                        <a:rPr lang="en-US" sz="1200" b="0">
                          <a:solidFill>
                            <a:schemeClr val="tx1"/>
                          </a:solidFill>
                          <a:latin typeface="Arial" panose="020B0604020202020204" pitchFamily="34" charset="0"/>
                          <a:cs typeface="Arial" panose="020B0604020202020204" pitchFamily="34" charset="0"/>
                        </a:rPr>
                        <a:t>(0.41-1.13)</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N/A</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77056399"/>
                  </a:ext>
                </a:extLst>
              </a:tr>
              <a:tr h="552486">
                <a:tc>
                  <a:txBody>
                    <a:bodyPr/>
                    <a:lstStyle/>
                    <a:p>
                      <a:pPr algn="ctr"/>
                      <a:r>
                        <a:rPr lang="en-US" sz="1200" b="1">
                          <a:solidFill>
                            <a:schemeClr val="tx1"/>
                          </a:solidFill>
                          <a:latin typeface="Arial" panose="020B0604020202020204" pitchFamily="34" charset="0"/>
                          <a:cs typeface="Arial" panose="020B0604020202020204" pitchFamily="34" charset="0"/>
                        </a:rPr>
                        <a:t>ARANOTE – Darolutamide</a:t>
                      </a:r>
                    </a:p>
                    <a:p>
                      <a:pPr algn="ctr"/>
                      <a:r>
                        <a:rPr lang="en-US" sz="1200" b="1">
                          <a:solidFill>
                            <a:schemeClr val="tx1"/>
                          </a:solidFill>
                          <a:latin typeface="Arial" panose="020B0604020202020204" pitchFamily="34" charset="0"/>
                          <a:cs typeface="Arial" panose="020B0604020202020204" pitchFamily="34" charset="0"/>
                        </a:rPr>
                        <a:t>(72.5% </a:t>
                      </a:r>
                      <a:r>
                        <a:rPr lang="en-US" sz="1200" b="1" i="1">
                          <a:solidFill>
                            <a:schemeClr val="tx1"/>
                          </a:solidFill>
                          <a:latin typeface="Arial" panose="020B0604020202020204" pitchFamily="34" charset="0"/>
                          <a:cs typeface="Arial" panose="020B0604020202020204" pitchFamily="34" charset="0"/>
                        </a:rPr>
                        <a:t>de novo</a:t>
                      </a:r>
                      <a:r>
                        <a:rPr lang="en-US" sz="1200" b="1">
                          <a:solidFill>
                            <a:schemeClr val="tx1"/>
                          </a:solidFill>
                          <a:latin typeface="Arial" panose="020B0604020202020204" pitchFamily="34" charset="0"/>
                          <a:cs typeface="Arial" panose="020B0604020202020204" pitchFamily="34" charset="0"/>
                        </a:rPr>
                        <a:t>; N=669)</a:t>
                      </a:r>
                      <a:endParaRPr lang="en-US" sz="1200" b="1"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0.81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(0.59-1.12)</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0.80</a:t>
                      </a:r>
                      <a:r>
                        <a:rPr lang="en-US" sz="1200" b="0">
                          <a:solidFill>
                            <a:schemeClr val="tx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(0.57-1.13)</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a:solidFill>
                            <a:schemeClr val="tx1"/>
                          </a:solidFill>
                          <a:latin typeface="Arial" panose="020B0604020202020204" pitchFamily="34" charset="0"/>
                          <a:cs typeface="Arial" panose="020B0604020202020204" pitchFamily="34" charset="0"/>
                        </a:rPr>
                        <a:t>0.90</a:t>
                      </a:r>
                    </a:p>
                    <a:p>
                      <a:pPr algn="ctr"/>
                      <a:r>
                        <a:rPr lang="en-US" sz="1200" b="0">
                          <a:solidFill>
                            <a:schemeClr val="tx1"/>
                          </a:solidFill>
                          <a:latin typeface="Arial" panose="020B0604020202020204" pitchFamily="34" charset="0"/>
                          <a:cs typeface="Arial" panose="020B0604020202020204" pitchFamily="34" charset="0"/>
                        </a:rPr>
                        <a:t>(0.38-2.13)</a:t>
                      </a:r>
                      <a:endParaRPr lang="en-US" sz="1200" b="0" i="0">
                        <a:solidFill>
                          <a:schemeClr val="tx1"/>
                        </a:solidFill>
                        <a:latin typeface="Arial" panose="020B0604020202020204" pitchFamily="34" charset="0"/>
                        <a:cs typeface="Arial" panose="020B0604020202020204" pitchFamily="34" charset="0"/>
                      </a:endParaRP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N/A</a:t>
                      </a:r>
                    </a:p>
                  </a:txBody>
                  <a:tcPr marL="89026" marR="89026" marT="44513" marB="445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3459847"/>
                  </a:ext>
                </a:extLst>
              </a:tr>
            </a:tbl>
          </a:graphicData>
        </a:graphic>
      </p:graphicFrame>
      <p:sp>
        <p:nvSpPr>
          <p:cNvPr id="2" name="Footer Placeholder 1">
            <a:extLst>
              <a:ext uri="{FF2B5EF4-FFF2-40B4-BE49-F238E27FC236}">
                <a16:creationId xmlns:a16="http://schemas.microsoft.com/office/drawing/2014/main" id="{463539B3-AF97-38DE-6CC3-95182D6DC1E4}"/>
              </a:ext>
            </a:extLst>
          </p:cNvPr>
          <p:cNvSpPr>
            <a:spLocks noGrp="1"/>
          </p:cNvSpPr>
          <p:nvPr>
            <p:ph type="ftr" sz="quarter" idx="3"/>
          </p:nvPr>
        </p:nvSpPr>
        <p:spPr>
          <a:xfrm>
            <a:off x="1401417" y="5964383"/>
            <a:ext cx="8675271" cy="642566"/>
          </a:xfrm>
        </p:spPr>
        <p:txBody>
          <a:bodyPr/>
          <a:lstStyle/>
          <a:p>
            <a:r>
              <a:rPr lang="en-US"/>
              <a:t>Fizazi K, et al. </a:t>
            </a:r>
            <a:r>
              <a:rPr lang="en-US" i="1"/>
              <a:t>J Clin Oncol</a:t>
            </a:r>
            <a:r>
              <a:rPr lang="en-US"/>
              <a:t>. 2019;37(7_suppl):141. Hoyle AP, et al. </a:t>
            </a:r>
            <a:r>
              <a:rPr lang="en-US" i="1"/>
              <a:t>Eur Urol</a:t>
            </a:r>
            <a:r>
              <a:rPr lang="en-US"/>
              <a:t>. 2019;76(6):719-728. James ND, et al. </a:t>
            </a:r>
            <a:r>
              <a:rPr lang="en-US" i="1"/>
              <a:t>Ann Oncol</a:t>
            </a:r>
            <a:r>
              <a:rPr lang="en-US"/>
              <a:t>. 2020;31(suppl_4):S509. Davis ID, et al</a:t>
            </a:r>
            <a:r>
              <a:rPr lang="en-US" i="1"/>
              <a:t>. N Engl J Med</a:t>
            </a:r>
            <a:r>
              <a:rPr lang="en-US"/>
              <a:t>. 2019;381(2):121-131. Chi KN, et al. </a:t>
            </a:r>
            <a:r>
              <a:rPr lang="en-US" i="1"/>
              <a:t>N Engl J Med</a:t>
            </a:r>
            <a:r>
              <a:rPr lang="en-US"/>
              <a:t>. 2019;381(1):13-24. Chi KN, et al. </a:t>
            </a:r>
            <a:r>
              <a:rPr lang="en-US" i="1"/>
              <a:t>J Clin Oncol</a:t>
            </a:r>
            <a:r>
              <a:rPr lang="en-US"/>
              <a:t>. 2021;39(6_suppl):11. Smith MR, et al</a:t>
            </a:r>
            <a:r>
              <a:rPr lang="en-US" i="1"/>
              <a:t>. N Engl J Med</a:t>
            </a:r>
            <a:r>
              <a:rPr lang="en-US"/>
              <a:t>. 2022;386(12):1132-1142. Fizazi K, et al. </a:t>
            </a:r>
            <a:r>
              <a:rPr lang="en-US" i="1"/>
              <a:t>Lancet</a:t>
            </a:r>
            <a:r>
              <a:rPr lang="en-US"/>
              <a:t>. 2022;399(10336):1695-1707. Saad F, et al. </a:t>
            </a:r>
            <a:r>
              <a:rPr lang="en-US" i="1"/>
              <a:t>J Clin Oncol</a:t>
            </a:r>
            <a:r>
              <a:rPr lang="en-US"/>
              <a:t>. 2024;42(36):4271-4281.</a:t>
            </a:r>
          </a:p>
        </p:txBody>
      </p:sp>
    </p:spTree>
    <p:custDataLst>
      <p:tags r:id="rId1"/>
    </p:custDataLst>
    <p:extLst>
      <p:ext uri="{BB962C8B-B14F-4D97-AF65-F5344CB8AC3E}">
        <p14:creationId xmlns:p14="http://schemas.microsoft.com/office/powerpoint/2010/main" val="3803538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310DD5-8A60-EC95-1A36-01F529DA5317}"/>
              </a:ext>
            </a:extLst>
          </p:cNvPr>
          <p:cNvSpPr>
            <a:spLocks noGrp="1"/>
          </p:cNvSpPr>
          <p:nvPr>
            <p:ph type="title"/>
          </p:nvPr>
        </p:nvSpPr>
        <p:spPr/>
        <p:txBody>
          <a:bodyPr>
            <a:normAutofit fontScale="90000"/>
          </a:bodyPr>
          <a:lstStyle/>
          <a:p>
            <a:r>
              <a:rPr lang="en-US"/>
              <a:t>All Grade Toxicities Across Phase 3 Trials in </a:t>
            </a:r>
            <a:r>
              <a:rPr lang="en-US" err="1"/>
              <a:t>mHSPC</a:t>
            </a:r>
            <a:r>
              <a:rPr lang="en-US"/>
              <a:t> </a:t>
            </a:r>
          </a:p>
        </p:txBody>
      </p:sp>
      <p:graphicFrame>
        <p:nvGraphicFramePr>
          <p:cNvPr id="5" name="Table 4">
            <a:extLst>
              <a:ext uri="{FF2B5EF4-FFF2-40B4-BE49-F238E27FC236}">
                <a16:creationId xmlns:a16="http://schemas.microsoft.com/office/drawing/2014/main" id="{95001EC4-D15C-6420-6F61-527AFB896E4D}"/>
              </a:ext>
            </a:extLst>
          </p:cNvPr>
          <p:cNvGraphicFramePr>
            <a:graphicFrameLocks noGrp="1"/>
          </p:cNvGraphicFramePr>
          <p:nvPr>
            <p:extLst>
              <p:ext uri="{D42A27DB-BD31-4B8C-83A1-F6EECF244321}">
                <p14:modId xmlns:p14="http://schemas.microsoft.com/office/powerpoint/2010/main" val="1040261165"/>
              </p:ext>
            </p:extLst>
          </p:nvPr>
        </p:nvGraphicFramePr>
        <p:xfrm>
          <a:off x="506475" y="1624025"/>
          <a:ext cx="11179050" cy="3362300"/>
        </p:xfrm>
        <a:graphic>
          <a:graphicData uri="http://schemas.openxmlformats.org/drawingml/2006/table">
            <a:tbl>
              <a:tblPr firstRow="1" firstCol="1" bandRow="1">
                <a:tableStyleId>{5C22544A-7EE6-4342-B048-85BDC9FD1C3A}</a:tableStyleId>
              </a:tblPr>
              <a:tblGrid>
                <a:gridCol w="1356576">
                  <a:extLst>
                    <a:ext uri="{9D8B030D-6E8A-4147-A177-3AD203B41FA5}">
                      <a16:colId xmlns:a16="http://schemas.microsoft.com/office/drawing/2014/main" val="93603948"/>
                    </a:ext>
                  </a:extLst>
                </a:gridCol>
                <a:gridCol w="2418246">
                  <a:extLst>
                    <a:ext uri="{9D8B030D-6E8A-4147-A177-3AD203B41FA5}">
                      <a16:colId xmlns:a16="http://schemas.microsoft.com/office/drawing/2014/main" val="3086810341"/>
                    </a:ext>
                  </a:extLst>
                </a:gridCol>
                <a:gridCol w="2487058">
                  <a:extLst>
                    <a:ext uri="{9D8B030D-6E8A-4147-A177-3AD203B41FA5}">
                      <a16:colId xmlns:a16="http://schemas.microsoft.com/office/drawing/2014/main" val="742820140"/>
                    </a:ext>
                  </a:extLst>
                </a:gridCol>
                <a:gridCol w="2329773">
                  <a:extLst>
                    <a:ext uri="{9D8B030D-6E8A-4147-A177-3AD203B41FA5}">
                      <a16:colId xmlns:a16="http://schemas.microsoft.com/office/drawing/2014/main" val="2502039467"/>
                    </a:ext>
                  </a:extLst>
                </a:gridCol>
                <a:gridCol w="2587397">
                  <a:extLst>
                    <a:ext uri="{9D8B030D-6E8A-4147-A177-3AD203B41FA5}">
                      <a16:colId xmlns:a16="http://schemas.microsoft.com/office/drawing/2014/main" val="2190015281"/>
                    </a:ext>
                  </a:extLst>
                </a:gridCol>
              </a:tblGrid>
              <a:tr h="536873">
                <a:tc>
                  <a:txBody>
                    <a:bodyPr/>
                    <a:lstStyle/>
                    <a:p>
                      <a:r>
                        <a:rPr lang="en-US" sz="1500">
                          <a:latin typeface="Arial" panose="020B0604020202020204" pitchFamily="34" charset="0"/>
                          <a:cs typeface="Arial" panose="020B0604020202020204" pitchFamily="34" charset="0"/>
                        </a:rPr>
                        <a:t>All grade,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LATITUDE (abiraterone)</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vs placebo</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ARCHES (enzalutamide)</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vs placebo</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TITAN (apalutamide)</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vs placebo</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ARANOTE (darolutamide) vs placebo</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6901400"/>
                  </a:ext>
                </a:extLst>
              </a:tr>
              <a:tr h="310821">
                <a:tc>
                  <a:txBody>
                    <a:bodyPr/>
                    <a:lstStyle/>
                    <a:p>
                      <a:r>
                        <a:rPr lang="en-US" sz="1500" b="1">
                          <a:latin typeface="Arial" panose="020B0604020202020204" pitchFamily="34" charset="0"/>
                          <a:cs typeface="Arial" panose="020B0604020202020204" pitchFamily="34" charset="0"/>
                        </a:rPr>
                        <a:t>Fatigue</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22 vs 15</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24 vs 20</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19 vs 16</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6 vs 8</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93808"/>
                  </a:ext>
                </a:extLst>
              </a:tr>
              <a:tr h="310821">
                <a:tc>
                  <a:txBody>
                    <a:bodyPr/>
                    <a:lstStyle/>
                    <a:p>
                      <a:r>
                        <a:rPr lang="en-US" sz="1500" b="1">
                          <a:latin typeface="Arial" panose="020B0604020202020204" pitchFamily="34" charset="0"/>
                          <a:cs typeface="Arial" panose="020B0604020202020204" pitchFamily="34" charset="0"/>
                        </a:rPr>
                        <a:t>HTN</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41 vs 24</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9 vs 6</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17 vs 15</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9 vs 9</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5098074"/>
                  </a:ext>
                </a:extLst>
              </a:tr>
              <a:tr h="310821">
                <a:tc>
                  <a:txBody>
                    <a:bodyPr/>
                    <a:lstStyle/>
                    <a:p>
                      <a:r>
                        <a:rPr lang="en-US" sz="1500" b="1">
                          <a:latin typeface="Arial" panose="020B0604020202020204" pitchFamily="34" charset="0"/>
                          <a:cs typeface="Arial" panose="020B0604020202020204" pitchFamily="34" charset="0"/>
                        </a:rPr>
                        <a:t>Rash</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3 vs 2</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27 vs 8</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4 vs 4</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0351013"/>
                  </a:ext>
                </a:extLst>
              </a:tr>
              <a:tr h="310821">
                <a:tc>
                  <a:txBody>
                    <a:bodyPr/>
                    <a:lstStyle/>
                    <a:p>
                      <a:r>
                        <a:rPr lang="en-US" sz="1500" b="1">
                          <a:latin typeface="Arial" panose="020B0604020202020204" pitchFamily="34" charset="0"/>
                          <a:cs typeface="Arial" panose="020B0604020202020204" pitchFamily="34" charset="0"/>
                        </a:rPr>
                        <a:t>Fall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4 vs 3</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7 vs 7</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 vs 1</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4102416"/>
                  </a:ext>
                </a:extLst>
              </a:tr>
              <a:tr h="310821">
                <a:tc>
                  <a:txBody>
                    <a:bodyPr/>
                    <a:lstStyle/>
                    <a:p>
                      <a:r>
                        <a:rPr lang="en-US" sz="1500" b="1">
                          <a:latin typeface="Arial" panose="020B0604020202020204" pitchFamily="34" charset="0"/>
                          <a:cs typeface="Arial" panose="020B0604020202020204" pitchFamily="34" charset="0"/>
                        </a:rPr>
                        <a:t>Fracture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0 vs 0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6 vs 4</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6 vs 4</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4 vs 2</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7352727"/>
                  </a:ext>
                </a:extLst>
              </a:tr>
              <a:tr h="310821">
                <a:tc>
                  <a:txBody>
                    <a:bodyPr/>
                    <a:lstStyle/>
                    <a:p>
                      <a:r>
                        <a:rPr lang="en-US" sz="1500" b="1">
                          <a:latin typeface="Arial" panose="020B0604020202020204" pitchFamily="34" charset="0"/>
                          <a:cs typeface="Arial" panose="020B0604020202020204" pitchFamily="34" charset="0"/>
                        </a:rPr>
                        <a:t>Cardiac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16 vs 9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4 vs 3</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9 vs 7</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16021350"/>
                  </a:ext>
                </a:extLst>
              </a:tr>
              <a:tr h="310821">
                <a:tc>
                  <a:txBody>
                    <a:bodyPr/>
                    <a:lstStyle/>
                    <a:p>
                      <a:r>
                        <a:rPr lang="en-US" sz="1500" b="1">
                          <a:latin typeface="Arial" panose="020B0604020202020204" pitchFamily="34" charset="0"/>
                          <a:cs typeface="Arial" panose="020B0604020202020204" pitchFamily="34" charset="0"/>
                        </a:rPr>
                        <a:t>Arthralgia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17 vs 14</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12 vs 11</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17 vs 14</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12 vs 11</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7907660"/>
                  </a:ext>
                </a:extLst>
              </a:tr>
              <a:tr h="310821">
                <a:tc>
                  <a:txBody>
                    <a:bodyPr/>
                    <a:lstStyle/>
                    <a:p>
                      <a:r>
                        <a:rPr lang="en-US" sz="1500" b="1">
                          <a:latin typeface="Arial" panose="020B0604020202020204" pitchFamily="34" charset="0"/>
                          <a:cs typeface="Arial" panose="020B0604020202020204" pitchFamily="34" charset="0"/>
                        </a:rPr>
                        <a:t>LFT</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16 vs 11</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7684096"/>
                  </a:ext>
                </a:extLst>
              </a:tr>
              <a:tr h="310821">
                <a:tc>
                  <a:txBody>
                    <a:bodyPr/>
                    <a:lstStyle/>
                    <a:p>
                      <a:r>
                        <a:rPr lang="en-US" sz="1500" b="1">
                          <a:latin typeface="Arial" panose="020B0604020202020204" pitchFamily="34" charset="0"/>
                          <a:cs typeface="Arial" panose="020B0604020202020204" pitchFamily="34" charset="0"/>
                        </a:rPr>
                        <a:t>Hypokalemia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24 vs 4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 </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500">
                          <a:latin typeface="Arial" panose="020B0604020202020204" pitchFamily="34" charset="0"/>
                          <a:cs typeface="Arial" panose="020B0604020202020204" pitchFamily="34" charset="0"/>
                        </a:rPr>
                        <a:t>Not reported</a:t>
                      </a:r>
                    </a:p>
                  </a:txBody>
                  <a:tcPr marL="84769" marR="84769" marT="42385" marB="4238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8369194"/>
                  </a:ext>
                </a:extLst>
              </a:tr>
            </a:tbl>
          </a:graphicData>
        </a:graphic>
      </p:graphicFrame>
      <p:sp>
        <p:nvSpPr>
          <p:cNvPr id="2" name="Footer Placeholder 1">
            <a:extLst>
              <a:ext uri="{FF2B5EF4-FFF2-40B4-BE49-F238E27FC236}">
                <a16:creationId xmlns:a16="http://schemas.microsoft.com/office/drawing/2014/main" id="{B8BB95F8-0D01-EDDC-348C-AEFD50620EF8}"/>
              </a:ext>
            </a:extLst>
          </p:cNvPr>
          <p:cNvSpPr>
            <a:spLocks noGrp="1"/>
          </p:cNvSpPr>
          <p:nvPr>
            <p:ph type="ftr" sz="quarter" idx="3"/>
          </p:nvPr>
        </p:nvSpPr>
        <p:spPr>
          <a:xfrm>
            <a:off x="1401418" y="5964383"/>
            <a:ext cx="8194528" cy="642566"/>
          </a:xfrm>
        </p:spPr>
        <p:txBody>
          <a:bodyPr/>
          <a:lstStyle/>
          <a:p>
            <a:r>
              <a:rPr lang="en-US"/>
              <a:t>Fizazi K, et al. </a:t>
            </a:r>
            <a:r>
              <a:rPr lang="en-US" i="1"/>
              <a:t>Lancet Oncol</a:t>
            </a:r>
            <a:r>
              <a:rPr lang="en-US"/>
              <a:t>. 2019;20(5):686-700. Armstrong AJ, et al. </a:t>
            </a:r>
            <a:r>
              <a:rPr lang="en-US" i="1"/>
              <a:t>J Clin Oncol</a:t>
            </a:r>
            <a:r>
              <a:rPr lang="en-US"/>
              <a:t>. 2022;40(15):1616-1622. Chi KN, et al. </a:t>
            </a:r>
            <a:r>
              <a:rPr lang="en-US" i="1"/>
              <a:t>N Engl J Med</a:t>
            </a:r>
            <a:r>
              <a:rPr lang="en-US"/>
              <a:t>. 2019;381(1):13-24. Saad F, et al. </a:t>
            </a:r>
            <a:r>
              <a:rPr lang="en-US" i="1"/>
              <a:t>J Clin Oncol.</a:t>
            </a:r>
            <a:r>
              <a:rPr lang="en-US"/>
              <a:t> 2024;42(36):4271-4281.</a:t>
            </a:r>
          </a:p>
        </p:txBody>
      </p:sp>
    </p:spTree>
    <p:extLst>
      <p:ext uri="{BB962C8B-B14F-4D97-AF65-F5344CB8AC3E}">
        <p14:creationId xmlns:p14="http://schemas.microsoft.com/office/powerpoint/2010/main" val="815685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E4EA-B613-62F0-FE2F-0B7727C2D6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946D7A-4C5A-6501-16B3-2D3D01DD154D}"/>
              </a:ext>
            </a:extLst>
          </p:cNvPr>
          <p:cNvSpPr>
            <a:spLocks noGrp="1"/>
          </p:cNvSpPr>
          <p:nvPr>
            <p:ph type="ctrTitle"/>
          </p:nvPr>
        </p:nvSpPr>
        <p:spPr/>
        <p:txBody>
          <a:bodyPr>
            <a:noAutofit/>
          </a:bodyPr>
          <a:lstStyle/>
          <a:p>
            <a:r>
              <a:rPr lang="en-US" sz="4000"/>
              <a:t>Personalizing Treatment Intensification Strategies in HSPC</a:t>
            </a:r>
          </a:p>
        </p:txBody>
      </p:sp>
      <p:sp>
        <p:nvSpPr>
          <p:cNvPr id="2" name="Subtitle 1">
            <a:extLst>
              <a:ext uri="{FF2B5EF4-FFF2-40B4-BE49-F238E27FC236}">
                <a16:creationId xmlns:a16="http://schemas.microsoft.com/office/drawing/2014/main" id="{33BB3DED-1C2D-E69D-15F7-E38446CAB25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10499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73855-4E4C-25B5-5CB3-72AAA8A1E04D}"/>
              </a:ext>
            </a:extLst>
          </p:cNvPr>
          <p:cNvSpPr>
            <a:spLocks noGrp="1"/>
          </p:cNvSpPr>
          <p:nvPr>
            <p:ph type="title"/>
          </p:nvPr>
        </p:nvSpPr>
        <p:spPr/>
        <p:txBody>
          <a:bodyPr>
            <a:normAutofit fontScale="90000"/>
          </a:bodyPr>
          <a:lstStyle/>
          <a:p>
            <a:r>
              <a:rPr lang="en-US">
                <a:solidFill>
                  <a:srgbClr val="1C3F93"/>
                </a:solidFill>
                <a:latin typeface="Arial"/>
                <a:cs typeface="Arial"/>
              </a:rPr>
              <a:t>EMBARK: Enzalutamide Combination and Monotherapy Preserved High Health-Related QoL</a:t>
            </a:r>
            <a:endParaRPr lang="en-US"/>
          </a:p>
        </p:txBody>
      </p:sp>
      <p:pic>
        <p:nvPicPr>
          <p:cNvPr id="11" name="Picture 10" descr="A screenshot of a document&#10;&#10;Description automatically generated">
            <a:extLst>
              <a:ext uri="{FF2B5EF4-FFF2-40B4-BE49-F238E27FC236}">
                <a16:creationId xmlns:a16="http://schemas.microsoft.com/office/drawing/2014/main" id="{F38ACB16-3FA4-0D35-9C10-22BAE5481C9E}"/>
              </a:ext>
            </a:extLst>
          </p:cNvPr>
          <p:cNvPicPr>
            <a:picLocks noChangeAspect="1"/>
          </p:cNvPicPr>
          <p:nvPr/>
        </p:nvPicPr>
        <p:blipFill>
          <a:blip r:embed="rId3"/>
          <a:srcRect t="20187" b="56979"/>
          <a:stretch/>
        </p:blipFill>
        <p:spPr>
          <a:xfrm>
            <a:off x="251914" y="1700453"/>
            <a:ext cx="5668574" cy="4282980"/>
          </a:xfrm>
          <a:prstGeom prst="rect">
            <a:avLst/>
          </a:prstGeom>
          <a:ln>
            <a:solidFill>
              <a:schemeClr val="tx1"/>
            </a:solidFill>
          </a:ln>
        </p:spPr>
      </p:pic>
      <p:sp>
        <p:nvSpPr>
          <p:cNvPr id="12" name="TextBox 11">
            <a:extLst>
              <a:ext uri="{FF2B5EF4-FFF2-40B4-BE49-F238E27FC236}">
                <a16:creationId xmlns:a16="http://schemas.microsoft.com/office/drawing/2014/main" id="{E3059034-58BC-1EE2-9A26-CE298563FE00}"/>
              </a:ext>
            </a:extLst>
          </p:cNvPr>
          <p:cNvSpPr txBox="1"/>
          <p:nvPr/>
        </p:nvSpPr>
        <p:spPr>
          <a:xfrm>
            <a:off x="1110111" y="1177233"/>
            <a:ext cx="39521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FACT-P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enzalutamide combination vs. leuprolide alone</a:t>
            </a:r>
          </a:p>
        </p:txBody>
      </p:sp>
      <p:pic>
        <p:nvPicPr>
          <p:cNvPr id="15" name="Picture 14" descr="A screenshot of a document&#10;&#10;Description automatically generated">
            <a:extLst>
              <a:ext uri="{FF2B5EF4-FFF2-40B4-BE49-F238E27FC236}">
                <a16:creationId xmlns:a16="http://schemas.microsoft.com/office/drawing/2014/main" id="{EFB06330-2C0F-51C8-D5EA-4F8830DE3160}"/>
              </a:ext>
            </a:extLst>
          </p:cNvPr>
          <p:cNvPicPr>
            <a:picLocks noChangeAspect="1"/>
          </p:cNvPicPr>
          <p:nvPr/>
        </p:nvPicPr>
        <p:blipFill>
          <a:blip r:embed="rId3"/>
          <a:srcRect t="43032" b="34756"/>
          <a:stretch/>
        </p:blipFill>
        <p:spPr>
          <a:xfrm>
            <a:off x="6141073" y="1700453"/>
            <a:ext cx="5827309" cy="4282980"/>
          </a:xfrm>
          <a:prstGeom prst="rect">
            <a:avLst/>
          </a:prstGeom>
          <a:ln>
            <a:solidFill>
              <a:schemeClr val="tx1"/>
            </a:solidFill>
          </a:ln>
        </p:spPr>
      </p:pic>
      <p:sp>
        <p:nvSpPr>
          <p:cNvPr id="16" name="TextBox 15">
            <a:extLst>
              <a:ext uri="{FF2B5EF4-FFF2-40B4-BE49-F238E27FC236}">
                <a16:creationId xmlns:a16="http://schemas.microsoft.com/office/drawing/2014/main" id="{1075CB8E-C5BA-B711-61C5-FF6B213E9B52}"/>
              </a:ext>
            </a:extLst>
          </p:cNvPr>
          <p:cNvSpPr txBox="1"/>
          <p:nvPr/>
        </p:nvSpPr>
        <p:spPr>
          <a:xfrm>
            <a:off x="7129711" y="1186094"/>
            <a:ext cx="40627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FACT-P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enzalutamide monotherapy vs. leuprolide alone</a:t>
            </a:r>
          </a:p>
        </p:txBody>
      </p:sp>
      <p:sp>
        <p:nvSpPr>
          <p:cNvPr id="5" name="Footer Placeholder 4">
            <a:extLst>
              <a:ext uri="{FF2B5EF4-FFF2-40B4-BE49-F238E27FC236}">
                <a16:creationId xmlns:a16="http://schemas.microsoft.com/office/drawing/2014/main" id="{0C5C1D9E-5168-5ED5-7D5B-3671250EA00C}"/>
              </a:ext>
            </a:extLst>
          </p:cNvPr>
          <p:cNvSpPr>
            <a:spLocks noGrp="1"/>
          </p:cNvSpPr>
          <p:nvPr>
            <p:ph type="ftr" sz="quarter" idx="3"/>
          </p:nvPr>
        </p:nvSpPr>
        <p:spPr/>
        <p:txBody>
          <a:bodyPr/>
          <a:lstStyle/>
          <a:p>
            <a:r>
              <a:rPr lang="en-US"/>
              <a:t>Freedland SJ, et al. </a:t>
            </a:r>
            <a:r>
              <a:rPr lang="en-US" i="1"/>
              <a:t>NEJM Evid</a:t>
            </a:r>
            <a:r>
              <a:rPr lang="en-US"/>
              <a:t>. 2023;2(12):EVIDoa2300251</a:t>
            </a:r>
          </a:p>
        </p:txBody>
      </p:sp>
    </p:spTree>
    <p:extLst>
      <p:ext uri="{BB962C8B-B14F-4D97-AF65-F5344CB8AC3E}">
        <p14:creationId xmlns:p14="http://schemas.microsoft.com/office/powerpoint/2010/main" val="1392840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1BD45-72BE-EA37-0D30-9A49D5430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93D73-81BD-F720-140E-79FA6EDFA648}"/>
              </a:ext>
            </a:extLst>
          </p:cNvPr>
          <p:cNvSpPr>
            <a:spLocks noGrp="1"/>
          </p:cNvSpPr>
          <p:nvPr>
            <p:ph type="title"/>
          </p:nvPr>
        </p:nvSpPr>
        <p:spPr>
          <a:xfrm>
            <a:off x="838200" y="144407"/>
            <a:ext cx="10515600" cy="980199"/>
          </a:xfrm>
        </p:spPr>
        <p:txBody>
          <a:bodyPr>
            <a:noAutofit/>
          </a:bodyPr>
          <a:lstStyle/>
          <a:p>
            <a:r>
              <a:rPr lang="en-US" sz="3000">
                <a:latin typeface="Arial"/>
                <a:cs typeface="Arial"/>
              </a:rPr>
              <a:t>EMBARK: Enzalutamide Combination and Monotherapy Preserved High Health-Related QoL (Cont’d)</a:t>
            </a:r>
            <a:endParaRPr lang="en-US" sz="3000"/>
          </a:p>
        </p:txBody>
      </p:sp>
      <p:sp>
        <p:nvSpPr>
          <p:cNvPr id="3" name="Footer Placeholder 2">
            <a:extLst>
              <a:ext uri="{FF2B5EF4-FFF2-40B4-BE49-F238E27FC236}">
                <a16:creationId xmlns:a16="http://schemas.microsoft.com/office/drawing/2014/main" id="{4E83B42E-030F-512A-599A-17E8BD4F05C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Freedland SJ, et al. </a:t>
            </a:r>
            <a:r>
              <a:rPr kumimoji="0" lang="en-US" sz="10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NEJM Evid.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2023;2(12):EVIDoa2300251</a:t>
            </a:r>
          </a:p>
        </p:txBody>
      </p:sp>
      <p:pic>
        <p:nvPicPr>
          <p:cNvPr id="10" name="Picture 9" descr="A screenshot of a document&#10;&#10;Description automatically generated">
            <a:extLst>
              <a:ext uri="{FF2B5EF4-FFF2-40B4-BE49-F238E27FC236}">
                <a16:creationId xmlns:a16="http://schemas.microsoft.com/office/drawing/2014/main" id="{3F15C62E-4D93-556E-99E1-2747D14975FB}"/>
              </a:ext>
            </a:extLst>
          </p:cNvPr>
          <p:cNvPicPr>
            <a:picLocks noChangeAspect="1"/>
          </p:cNvPicPr>
          <p:nvPr/>
        </p:nvPicPr>
        <p:blipFill>
          <a:blip r:embed="rId3"/>
          <a:srcRect t="83022"/>
          <a:stretch/>
        </p:blipFill>
        <p:spPr>
          <a:xfrm>
            <a:off x="6172581" y="2103430"/>
            <a:ext cx="5700370" cy="3202432"/>
          </a:xfrm>
          <a:prstGeom prst="rect">
            <a:avLst/>
          </a:prstGeom>
          <a:ln>
            <a:solidFill>
              <a:schemeClr val="tx1"/>
            </a:solidFill>
          </a:ln>
        </p:spPr>
      </p:pic>
      <p:sp>
        <p:nvSpPr>
          <p:cNvPr id="13" name="TextBox 12">
            <a:extLst>
              <a:ext uri="{FF2B5EF4-FFF2-40B4-BE49-F238E27FC236}">
                <a16:creationId xmlns:a16="http://schemas.microsoft.com/office/drawing/2014/main" id="{5E5DA108-F934-0919-03A9-3086D55F5317}"/>
              </a:ext>
            </a:extLst>
          </p:cNvPr>
          <p:cNvSpPr txBox="1"/>
          <p:nvPr/>
        </p:nvSpPr>
        <p:spPr>
          <a:xfrm>
            <a:off x="6818299" y="1552138"/>
            <a:ext cx="46958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QLQ-PR 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enzalutamide monotherapy vs. leuprolide alone</a:t>
            </a:r>
          </a:p>
        </p:txBody>
      </p:sp>
      <p:pic>
        <p:nvPicPr>
          <p:cNvPr id="15" name="Picture 14" descr="A screenshot of a document&#10;&#10;Description automatically generated">
            <a:extLst>
              <a:ext uri="{FF2B5EF4-FFF2-40B4-BE49-F238E27FC236}">
                <a16:creationId xmlns:a16="http://schemas.microsoft.com/office/drawing/2014/main" id="{DF2B2F2A-293D-BBDE-E839-9E102C6A602F}"/>
              </a:ext>
            </a:extLst>
          </p:cNvPr>
          <p:cNvPicPr>
            <a:picLocks noChangeAspect="1"/>
          </p:cNvPicPr>
          <p:nvPr/>
        </p:nvPicPr>
        <p:blipFill>
          <a:blip r:embed="rId3"/>
          <a:srcRect t="65778" b="17156"/>
          <a:stretch/>
        </p:blipFill>
        <p:spPr>
          <a:xfrm>
            <a:off x="314325" y="2094209"/>
            <a:ext cx="5700370" cy="3219030"/>
          </a:xfrm>
          <a:prstGeom prst="rect">
            <a:avLst/>
          </a:prstGeom>
          <a:ln>
            <a:solidFill>
              <a:schemeClr val="tx1"/>
            </a:solidFill>
          </a:ln>
        </p:spPr>
      </p:pic>
      <p:sp>
        <p:nvSpPr>
          <p:cNvPr id="16" name="TextBox 15">
            <a:extLst>
              <a:ext uri="{FF2B5EF4-FFF2-40B4-BE49-F238E27FC236}">
                <a16:creationId xmlns:a16="http://schemas.microsoft.com/office/drawing/2014/main" id="{93326050-D459-5C5A-8D85-3CAF10A76A7F}"/>
              </a:ext>
            </a:extLst>
          </p:cNvPr>
          <p:cNvSpPr txBox="1"/>
          <p:nvPr/>
        </p:nvSpPr>
        <p:spPr>
          <a:xfrm>
            <a:off x="838200" y="1519932"/>
            <a:ext cx="46792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QLQ-PR 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enzalutamide combination vs. leuprolide alone</a:t>
            </a:r>
          </a:p>
        </p:txBody>
      </p:sp>
      <p:sp>
        <p:nvSpPr>
          <p:cNvPr id="5" name="Rectangle 4">
            <a:extLst>
              <a:ext uri="{FF2B5EF4-FFF2-40B4-BE49-F238E27FC236}">
                <a16:creationId xmlns:a16="http://schemas.microsoft.com/office/drawing/2014/main" id="{F7FD60ED-38FB-A1A8-B693-A61F15A9F89C}"/>
              </a:ext>
            </a:extLst>
          </p:cNvPr>
          <p:cNvSpPr/>
          <p:nvPr/>
        </p:nvSpPr>
        <p:spPr>
          <a:xfrm>
            <a:off x="447675" y="2571750"/>
            <a:ext cx="5448300" cy="323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E250E7-8E41-9B2B-00E8-B0E6336B7524}"/>
              </a:ext>
            </a:extLst>
          </p:cNvPr>
          <p:cNvSpPr/>
          <p:nvPr/>
        </p:nvSpPr>
        <p:spPr>
          <a:xfrm>
            <a:off x="6296025" y="2564577"/>
            <a:ext cx="5448300" cy="323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590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13BD03-568E-88E1-6FA7-3F4BAF1B8EE9}"/>
              </a:ext>
            </a:extLst>
          </p:cNvPr>
          <p:cNvSpPr>
            <a:spLocks noGrp="1"/>
          </p:cNvSpPr>
          <p:nvPr>
            <p:ph sz="half" idx="1"/>
          </p:nvPr>
        </p:nvSpPr>
        <p:spPr/>
        <p:txBody>
          <a:bodyPr/>
          <a:lstStyle/>
          <a:p>
            <a:r>
              <a:rPr lang="en-US"/>
              <a:t>Baseline testosterone</a:t>
            </a:r>
          </a:p>
          <a:p>
            <a:r>
              <a:rPr lang="en-US"/>
              <a:t>Patient age</a:t>
            </a:r>
          </a:p>
        </p:txBody>
      </p:sp>
      <p:sp>
        <p:nvSpPr>
          <p:cNvPr id="11" name="Content Placeholder 10">
            <a:extLst>
              <a:ext uri="{FF2B5EF4-FFF2-40B4-BE49-F238E27FC236}">
                <a16:creationId xmlns:a16="http://schemas.microsoft.com/office/drawing/2014/main" id="{174E928D-6D3B-6454-39AC-50A46C1A8D08}"/>
              </a:ext>
            </a:extLst>
          </p:cNvPr>
          <p:cNvSpPr>
            <a:spLocks noGrp="1"/>
          </p:cNvSpPr>
          <p:nvPr>
            <p:ph sz="half" idx="2"/>
          </p:nvPr>
        </p:nvSpPr>
        <p:spPr/>
        <p:txBody>
          <a:bodyPr/>
          <a:lstStyle/>
          <a:p>
            <a:r>
              <a:rPr lang="en-US"/>
              <a:t>Duration of ADT </a:t>
            </a:r>
          </a:p>
          <a:p>
            <a:r>
              <a:rPr lang="en-US"/>
              <a:t>Medical comorbidities </a:t>
            </a:r>
          </a:p>
          <a:p>
            <a:endParaRPr lang="en-US"/>
          </a:p>
        </p:txBody>
      </p:sp>
      <p:sp>
        <p:nvSpPr>
          <p:cNvPr id="2" name="Title 1">
            <a:extLst>
              <a:ext uri="{FF2B5EF4-FFF2-40B4-BE49-F238E27FC236}">
                <a16:creationId xmlns:a16="http://schemas.microsoft.com/office/drawing/2014/main" id="{6820A4B5-4E58-590C-EB55-3C14E7A9C2DE}"/>
              </a:ext>
            </a:extLst>
          </p:cNvPr>
          <p:cNvSpPr>
            <a:spLocks noGrp="1"/>
          </p:cNvSpPr>
          <p:nvPr>
            <p:ph type="title"/>
          </p:nvPr>
        </p:nvSpPr>
        <p:spPr/>
        <p:txBody>
          <a:bodyPr>
            <a:normAutofit fontScale="90000"/>
          </a:bodyPr>
          <a:lstStyle/>
          <a:p>
            <a:r>
              <a:rPr lang="en-US"/>
              <a:t>Factors Impacting Time to Testosterone Recovery</a:t>
            </a:r>
          </a:p>
        </p:txBody>
      </p:sp>
      <p:sp>
        <p:nvSpPr>
          <p:cNvPr id="4" name="Rectangle: Rounded Corners 3">
            <a:extLst>
              <a:ext uri="{FF2B5EF4-FFF2-40B4-BE49-F238E27FC236}">
                <a16:creationId xmlns:a16="http://schemas.microsoft.com/office/drawing/2014/main" id="{9DEC9A35-F959-5C5D-73B3-44E0F30E82BC}"/>
              </a:ext>
            </a:extLst>
          </p:cNvPr>
          <p:cNvSpPr/>
          <p:nvPr/>
        </p:nvSpPr>
        <p:spPr>
          <a:xfrm>
            <a:off x="1276121" y="3316671"/>
            <a:ext cx="9639759" cy="1597445"/>
          </a:xfrm>
          <a:prstGeom prst="roundRect">
            <a:avLst>
              <a:gd name="adj"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How often should we check baseline T level before initiating ADT? Once ADT is initiated, when should we check it again? Does it matter if T &lt;50 vs &lt;20 vs &lt;10?</a:t>
            </a:r>
          </a:p>
        </p:txBody>
      </p:sp>
    </p:spTree>
    <p:extLst>
      <p:ext uri="{BB962C8B-B14F-4D97-AF65-F5344CB8AC3E}">
        <p14:creationId xmlns:p14="http://schemas.microsoft.com/office/powerpoint/2010/main" val="1284886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0ED09-47E0-3573-1105-C8777B64969C}"/>
              </a:ext>
            </a:extLst>
          </p:cNvPr>
          <p:cNvSpPr>
            <a:spLocks noGrp="1"/>
          </p:cNvSpPr>
          <p:nvPr>
            <p:ph sz="half" idx="1"/>
          </p:nvPr>
        </p:nvSpPr>
        <p:spPr/>
        <p:txBody>
          <a:bodyPr>
            <a:normAutofit/>
          </a:bodyPr>
          <a:lstStyle/>
          <a:p>
            <a:pPr marL="0" indent="0">
              <a:buNone/>
            </a:pPr>
            <a:r>
              <a:rPr lang="en-US" sz="2400"/>
              <a:t>HERO (9 </a:t>
            </a:r>
            <a:r>
              <a:rPr lang="en-US" sz="2400" err="1"/>
              <a:t>mo</a:t>
            </a:r>
            <a:r>
              <a:rPr lang="en-US" sz="2400"/>
              <a:t> Rx)</a:t>
            </a:r>
          </a:p>
          <a:p>
            <a:r>
              <a:rPr lang="en-US" sz="2400"/>
              <a:t>Testosterone &gt;280 at 90 days off therapy (median age 72):</a:t>
            </a:r>
          </a:p>
          <a:p>
            <a:pPr lvl="1"/>
            <a:r>
              <a:rPr lang="en-US" sz="2000"/>
              <a:t>54% </a:t>
            </a:r>
            <a:r>
              <a:rPr lang="en-US" sz="2000" err="1"/>
              <a:t>relugolix</a:t>
            </a:r>
            <a:endParaRPr lang="en-US" sz="2000"/>
          </a:p>
          <a:p>
            <a:pPr lvl="1"/>
            <a:r>
              <a:rPr lang="en-US" sz="2000"/>
              <a:t>3% leuprolide</a:t>
            </a:r>
          </a:p>
        </p:txBody>
      </p:sp>
      <p:sp>
        <p:nvSpPr>
          <p:cNvPr id="4" name="Text Placeholder 3">
            <a:extLst>
              <a:ext uri="{FF2B5EF4-FFF2-40B4-BE49-F238E27FC236}">
                <a16:creationId xmlns:a16="http://schemas.microsoft.com/office/drawing/2014/main" id="{18A1E629-E86D-FB97-93B9-5712D1EEC8C7}"/>
              </a:ext>
            </a:extLst>
          </p:cNvPr>
          <p:cNvSpPr>
            <a:spLocks noGrp="1"/>
          </p:cNvSpPr>
          <p:nvPr>
            <p:ph sz="half" idx="2"/>
          </p:nvPr>
        </p:nvSpPr>
        <p:spPr>
          <a:xfrm>
            <a:off x="6172200" y="1524144"/>
            <a:ext cx="5181600" cy="4228812"/>
          </a:xfrm>
        </p:spPr>
        <p:txBody>
          <a:bodyPr>
            <a:normAutofit/>
          </a:bodyPr>
          <a:lstStyle/>
          <a:p>
            <a:pPr marL="0" indent="0">
              <a:buNone/>
            </a:pPr>
            <a:r>
              <a:rPr lang="en-US" sz="2400"/>
              <a:t>PRESTO (12 </a:t>
            </a:r>
            <a:r>
              <a:rPr lang="en-US" sz="2400" err="1"/>
              <a:t>mo</a:t>
            </a:r>
            <a:r>
              <a:rPr lang="en-US" sz="2400"/>
              <a:t> Rx)</a:t>
            </a:r>
          </a:p>
          <a:p>
            <a:r>
              <a:rPr lang="en-US" sz="2400"/>
              <a:t>Testosterone &gt;50 at median 3.8-4.7 months off therapy (median age 67)</a:t>
            </a:r>
          </a:p>
          <a:p>
            <a:endParaRPr lang="en-US" sz="2400"/>
          </a:p>
        </p:txBody>
      </p:sp>
      <p:sp>
        <p:nvSpPr>
          <p:cNvPr id="2" name="Title 1">
            <a:extLst>
              <a:ext uri="{FF2B5EF4-FFF2-40B4-BE49-F238E27FC236}">
                <a16:creationId xmlns:a16="http://schemas.microsoft.com/office/drawing/2014/main" id="{1457E424-4B78-5456-AF51-F43DA34A0D1C}"/>
              </a:ext>
            </a:extLst>
          </p:cNvPr>
          <p:cNvSpPr>
            <a:spLocks noGrp="1"/>
          </p:cNvSpPr>
          <p:nvPr>
            <p:ph type="title"/>
          </p:nvPr>
        </p:nvSpPr>
        <p:spPr/>
        <p:txBody>
          <a:bodyPr>
            <a:normAutofit fontScale="90000"/>
          </a:bodyPr>
          <a:lstStyle/>
          <a:p>
            <a:r>
              <a:rPr lang="en-US"/>
              <a:t>Variation in How Testosterone Recovery is Reported </a:t>
            </a:r>
          </a:p>
        </p:txBody>
      </p:sp>
      <p:sp>
        <p:nvSpPr>
          <p:cNvPr id="6" name="Footer Placeholder 5">
            <a:extLst>
              <a:ext uri="{FF2B5EF4-FFF2-40B4-BE49-F238E27FC236}">
                <a16:creationId xmlns:a16="http://schemas.microsoft.com/office/drawing/2014/main" id="{2D16DF81-FA23-7C51-5664-10D6D1AE63E8}"/>
              </a:ext>
            </a:extLst>
          </p:cNvPr>
          <p:cNvSpPr>
            <a:spLocks noGrp="1"/>
          </p:cNvSpPr>
          <p:nvPr>
            <p:ph type="ftr" sz="quarter" idx="3"/>
          </p:nvPr>
        </p:nvSpPr>
        <p:spPr/>
        <p:txBody>
          <a:bodyPr/>
          <a:lstStyle/>
          <a:p>
            <a:r>
              <a:rPr lang="en-US"/>
              <a:t>Aggarwal R, et al.</a:t>
            </a:r>
            <a:r>
              <a:rPr lang="en-US" i="1"/>
              <a:t> J Clin Oncol</a:t>
            </a:r>
            <a:r>
              <a:rPr lang="en-US"/>
              <a:t>. 2024;42(10):1114-1123. Shore ND, et al</a:t>
            </a:r>
            <a:r>
              <a:rPr lang="en-US" i="1"/>
              <a:t>. N Engl J Med</a:t>
            </a:r>
            <a:r>
              <a:rPr lang="en-US"/>
              <a:t>. 2020;382(23):2187-2196.</a:t>
            </a:r>
          </a:p>
        </p:txBody>
      </p:sp>
    </p:spTree>
    <p:extLst>
      <p:ext uri="{BB962C8B-B14F-4D97-AF65-F5344CB8AC3E}">
        <p14:creationId xmlns:p14="http://schemas.microsoft.com/office/powerpoint/2010/main" val="175900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p:txBody>
          <a:bodyPr>
            <a:noAutofit/>
          </a:bodyPr>
          <a:lstStyle/>
          <a:p>
            <a:r>
              <a:rPr lang="en-US" altLang="en-US" sz="4000"/>
              <a:t>Clinical Rationale for ADT Intensification in HSPC </a:t>
            </a:r>
            <a:endParaRPr lang="en-US" sz="4000"/>
          </a:p>
        </p:txBody>
      </p:sp>
      <p:sp>
        <p:nvSpPr>
          <p:cNvPr id="4" name="Subtitle 3">
            <a:extLst>
              <a:ext uri="{FF2B5EF4-FFF2-40B4-BE49-F238E27FC236}">
                <a16:creationId xmlns:a16="http://schemas.microsoft.com/office/drawing/2014/main" id="{2BDF229C-6EC7-09F6-65D6-106C6DF0744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7240-2B98-E472-A3BE-BBA6933ABDEF}"/>
              </a:ext>
            </a:extLst>
          </p:cNvPr>
          <p:cNvSpPr>
            <a:spLocks noGrp="1"/>
          </p:cNvSpPr>
          <p:nvPr>
            <p:ph type="title"/>
          </p:nvPr>
        </p:nvSpPr>
        <p:spPr/>
        <p:txBody>
          <a:bodyPr>
            <a:normAutofit/>
          </a:bodyPr>
          <a:lstStyle/>
          <a:p>
            <a:r>
              <a:rPr lang="en-US"/>
              <a:t>Unfavorable PSA Nadir Is Prognostic </a:t>
            </a:r>
          </a:p>
        </p:txBody>
      </p:sp>
      <p:pic>
        <p:nvPicPr>
          <p:cNvPr id="5" name="Picture 4">
            <a:extLst>
              <a:ext uri="{FF2B5EF4-FFF2-40B4-BE49-F238E27FC236}">
                <a16:creationId xmlns:a16="http://schemas.microsoft.com/office/drawing/2014/main" id="{FD8BB14D-D44D-C9FE-57EC-09631D9DBFFE}"/>
              </a:ext>
            </a:extLst>
          </p:cNvPr>
          <p:cNvPicPr>
            <a:picLocks noChangeAspect="1"/>
          </p:cNvPicPr>
          <p:nvPr/>
        </p:nvPicPr>
        <p:blipFill>
          <a:blip r:embed="rId3"/>
          <a:stretch>
            <a:fillRect/>
          </a:stretch>
        </p:blipFill>
        <p:spPr>
          <a:xfrm>
            <a:off x="2949953" y="1770137"/>
            <a:ext cx="6292089" cy="4347431"/>
          </a:xfrm>
          <a:prstGeom prst="rect">
            <a:avLst/>
          </a:prstGeom>
        </p:spPr>
      </p:pic>
      <p:sp>
        <p:nvSpPr>
          <p:cNvPr id="4" name="TextBox 3">
            <a:extLst>
              <a:ext uri="{FF2B5EF4-FFF2-40B4-BE49-F238E27FC236}">
                <a16:creationId xmlns:a16="http://schemas.microsoft.com/office/drawing/2014/main" id="{3F02D31F-DEB8-AEEB-A4FB-CAAAB009DFBE}"/>
              </a:ext>
            </a:extLst>
          </p:cNvPr>
          <p:cNvSpPr txBox="1"/>
          <p:nvPr/>
        </p:nvSpPr>
        <p:spPr>
          <a:xfrm>
            <a:off x="2353710" y="1239399"/>
            <a:ext cx="748457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Overall Survival by PSA (ng/mL) Status at End of Induction</a:t>
            </a:r>
          </a:p>
        </p:txBody>
      </p:sp>
      <p:sp>
        <p:nvSpPr>
          <p:cNvPr id="3" name="Footer Placeholder 2">
            <a:extLst>
              <a:ext uri="{FF2B5EF4-FFF2-40B4-BE49-F238E27FC236}">
                <a16:creationId xmlns:a16="http://schemas.microsoft.com/office/drawing/2014/main" id="{703D444A-D4DD-4B10-6C0D-E04F708B69BD}"/>
              </a:ext>
            </a:extLst>
          </p:cNvPr>
          <p:cNvSpPr>
            <a:spLocks noGrp="1"/>
          </p:cNvSpPr>
          <p:nvPr>
            <p:ph type="ftr" sz="quarter" idx="3"/>
          </p:nvPr>
        </p:nvSpPr>
        <p:spPr/>
        <p:txBody>
          <a:bodyPr/>
          <a:lstStyle/>
          <a:p>
            <a:r>
              <a:rPr lang="en-US"/>
              <a:t>Hussain M, et al. </a:t>
            </a:r>
            <a:r>
              <a:rPr lang="en-US" i="1"/>
              <a:t>J Clin Oncol</a:t>
            </a:r>
            <a:r>
              <a:rPr lang="en-US"/>
              <a:t>. 2006;24(24):3984-3990.</a:t>
            </a:r>
          </a:p>
        </p:txBody>
      </p:sp>
    </p:spTree>
    <p:extLst>
      <p:ext uri="{BB962C8B-B14F-4D97-AF65-F5344CB8AC3E}">
        <p14:creationId xmlns:p14="http://schemas.microsoft.com/office/powerpoint/2010/main" val="124998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4B52EE-58D2-37F4-682D-6A1B4E15760E}"/>
              </a:ext>
            </a:extLst>
          </p:cNvPr>
          <p:cNvSpPr>
            <a:spLocks noGrp="1"/>
          </p:cNvSpPr>
          <p:nvPr>
            <p:ph type="title"/>
          </p:nvPr>
        </p:nvSpPr>
        <p:spPr/>
        <p:txBody>
          <a:bodyPr>
            <a:normAutofit/>
          </a:bodyPr>
          <a:lstStyle/>
          <a:p>
            <a:r>
              <a:rPr lang="en-US"/>
              <a:t>ENZAMET: PSA-Related Outcomes</a:t>
            </a:r>
          </a:p>
        </p:txBody>
      </p:sp>
      <p:sp>
        <p:nvSpPr>
          <p:cNvPr id="2" name="Footer Placeholder 1">
            <a:extLst>
              <a:ext uri="{FF2B5EF4-FFF2-40B4-BE49-F238E27FC236}">
                <a16:creationId xmlns:a16="http://schemas.microsoft.com/office/drawing/2014/main" id="{7AD481C4-01E5-2B94-C119-9FD53A19A89C}"/>
              </a:ext>
            </a:extLst>
          </p:cNvPr>
          <p:cNvSpPr>
            <a:spLocks noGrp="1"/>
          </p:cNvSpPr>
          <p:nvPr>
            <p:ph type="ftr" sz="quarter" idx="3"/>
          </p:nvPr>
        </p:nvSpPr>
        <p:spPr/>
        <p:txBody>
          <a:bodyPr/>
          <a:lstStyle/>
          <a:p>
            <a:r>
              <a:rPr lang="en-US"/>
              <a:t>Zhang AY, et al. ASCO 2025. Abstract 5090.</a:t>
            </a:r>
          </a:p>
        </p:txBody>
      </p:sp>
      <p:pic>
        <p:nvPicPr>
          <p:cNvPr id="3" name="Picture 2">
            <a:extLst>
              <a:ext uri="{FF2B5EF4-FFF2-40B4-BE49-F238E27FC236}">
                <a16:creationId xmlns:a16="http://schemas.microsoft.com/office/drawing/2014/main" id="{0531334A-BF74-4B30-532F-79E7FF35F1D4}"/>
              </a:ext>
            </a:extLst>
          </p:cNvPr>
          <p:cNvPicPr>
            <a:picLocks noChangeAspect="1"/>
          </p:cNvPicPr>
          <p:nvPr/>
        </p:nvPicPr>
        <p:blipFill>
          <a:blip r:embed="rId3"/>
          <a:srcRect l="1439" b="9312"/>
          <a:stretch>
            <a:fillRect/>
          </a:stretch>
        </p:blipFill>
        <p:spPr>
          <a:xfrm>
            <a:off x="642938" y="2116623"/>
            <a:ext cx="5453062" cy="2962909"/>
          </a:xfrm>
          <a:prstGeom prst="rect">
            <a:avLst/>
          </a:prstGeom>
        </p:spPr>
      </p:pic>
      <p:grpSp>
        <p:nvGrpSpPr>
          <p:cNvPr id="8" name="Group 7">
            <a:extLst>
              <a:ext uri="{FF2B5EF4-FFF2-40B4-BE49-F238E27FC236}">
                <a16:creationId xmlns:a16="http://schemas.microsoft.com/office/drawing/2014/main" id="{A01CD9F9-CE20-CA58-82C0-49C7B449687F}"/>
              </a:ext>
            </a:extLst>
          </p:cNvPr>
          <p:cNvGrpSpPr/>
          <p:nvPr/>
        </p:nvGrpSpPr>
        <p:grpSpPr>
          <a:xfrm>
            <a:off x="6801573" y="2116622"/>
            <a:ext cx="4552227" cy="2962910"/>
            <a:chOff x="6734174" y="1802608"/>
            <a:chExt cx="4924425" cy="3205163"/>
          </a:xfrm>
        </p:grpSpPr>
        <p:pic>
          <p:nvPicPr>
            <p:cNvPr id="5" name="Picture 4">
              <a:extLst>
                <a:ext uri="{FF2B5EF4-FFF2-40B4-BE49-F238E27FC236}">
                  <a16:creationId xmlns:a16="http://schemas.microsoft.com/office/drawing/2014/main" id="{7148D9A2-2C33-DAAD-A2EC-6BB2AE78E6C9}"/>
                </a:ext>
              </a:extLst>
            </p:cNvPr>
            <p:cNvPicPr>
              <a:picLocks noChangeAspect="1"/>
            </p:cNvPicPr>
            <p:nvPr/>
          </p:nvPicPr>
          <p:blipFill>
            <a:blip r:embed="rId4"/>
            <a:srcRect t="9870" r="50000" b="14103"/>
            <a:stretch>
              <a:fillRect/>
            </a:stretch>
          </p:blipFill>
          <p:spPr>
            <a:xfrm>
              <a:off x="6734174" y="1802608"/>
              <a:ext cx="4924425" cy="3205163"/>
            </a:xfrm>
            <a:prstGeom prst="rect">
              <a:avLst/>
            </a:prstGeom>
          </p:spPr>
        </p:pic>
        <p:pic>
          <p:nvPicPr>
            <p:cNvPr id="7" name="Picture 6">
              <a:extLst>
                <a:ext uri="{FF2B5EF4-FFF2-40B4-BE49-F238E27FC236}">
                  <a16:creationId xmlns:a16="http://schemas.microsoft.com/office/drawing/2014/main" id="{58857B82-5412-C3BC-186D-B9123F142664}"/>
                </a:ext>
              </a:extLst>
            </p:cNvPr>
            <p:cNvPicPr>
              <a:picLocks noChangeAspect="1"/>
            </p:cNvPicPr>
            <p:nvPr/>
          </p:nvPicPr>
          <p:blipFill>
            <a:blip r:embed="rId4"/>
            <a:srcRect l="80488" t="13034" r="4146" b="65384"/>
            <a:stretch>
              <a:fillRect/>
            </a:stretch>
          </p:blipFill>
          <p:spPr>
            <a:xfrm>
              <a:off x="7486649" y="1956423"/>
              <a:ext cx="1609725" cy="967753"/>
            </a:xfrm>
            <a:prstGeom prst="rect">
              <a:avLst/>
            </a:prstGeom>
          </p:spPr>
        </p:pic>
      </p:grpSp>
      <p:sp>
        <p:nvSpPr>
          <p:cNvPr id="4" name="TextBox 3">
            <a:extLst>
              <a:ext uri="{FF2B5EF4-FFF2-40B4-BE49-F238E27FC236}">
                <a16:creationId xmlns:a16="http://schemas.microsoft.com/office/drawing/2014/main" id="{C26CF8F8-9622-811D-F11C-B200F01E2B84}"/>
              </a:ext>
            </a:extLst>
          </p:cNvPr>
          <p:cNvSpPr txBox="1"/>
          <p:nvPr/>
        </p:nvSpPr>
        <p:spPr>
          <a:xfrm>
            <a:off x="2280492" y="1616052"/>
            <a:ext cx="240190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Overall Survival</a:t>
            </a:r>
          </a:p>
        </p:txBody>
      </p:sp>
      <p:sp>
        <p:nvSpPr>
          <p:cNvPr id="9" name="TextBox 8">
            <a:extLst>
              <a:ext uri="{FF2B5EF4-FFF2-40B4-BE49-F238E27FC236}">
                <a16:creationId xmlns:a16="http://schemas.microsoft.com/office/drawing/2014/main" id="{E39B07B7-0BEF-250A-6435-5351CDB2B4D4}"/>
              </a:ext>
            </a:extLst>
          </p:cNvPr>
          <p:cNvSpPr txBox="1"/>
          <p:nvPr/>
        </p:nvSpPr>
        <p:spPr>
          <a:xfrm>
            <a:off x="8020280" y="1616052"/>
            <a:ext cx="260645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PC-Related </a:t>
            </a:r>
            <a:r>
              <a:rPr lang="en-US" sz="2000" b="1">
                <a:solidFill>
                  <a:srgbClr val="007DC3"/>
                </a:solidFill>
                <a:latin typeface="Arial" panose="020B0604020202020204" pitchFamily="34" charset="0"/>
                <a:cs typeface="Arial" panose="020B0604020202020204" pitchFamily="34" charset="0"/>
              </a:rPr>
              <a:t>Deaths</a:t>
            </a:r>
            <a:endParaRPr kumimoji="0" lang="en-US" sz="20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6663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AF5061-E53A-6349-1138-F2C014DF6008}"/>
              </a:ext>
            </a:extLst>
          </p:cNvPr>
          <p:cNvSpPr>
            <a:spLocks noGrp="1"/>
          </p:cNvSpPr>
          <p:nvPr>
            <p:ph sz="half" idx="1"/>
          </p:nvPr>
        </p:nvSpPr>
        <p:spPr>
          <a:xfrm>
            <a:off x="838200" y="1486043"/>
            <a:ext cx="5181600" cy="5006831"/>
          </a:xfrm>
        </p:spPr>
        <p:txBody>
          <a:bodyPr>
            <a:noAutofit/>
          </a:bodyPr>
          <a:lstStyle/>
          <a:p>
            <a:pPr>
              <a:lnSpc>
                <a:spcPct val="100000"/>
              </a:lnSpc>
            </a:pPr>
            <a:r>
              <a:rPr lang="en-US" sz="1900"/>
              <a:t>Is the ADT optimal?</a:t>
            </a:r>
          </a:p>
          <a:p>
            <a:pPr lvl="1">
              <a:lnSpc>
                <a:spcPct val="100000"/>
              </a:lnSpc>
            </a:pPr>
            <a:r>
              <a:rPr lang="en-US" sz="1800"/>
              <a:t>Check testosterone level </a:t>
            </a:r>
          </a:p>
          <a:p>
            <a:pPr lvl="1">
              <a:lnSpc>
                <a:spcPct val="100000"/>
              </a:lnSpc>
            </a:pPr>
            <a:r>
              <a:rPr lang="en-US" sz="1800"/>
              <a:t>If testosterone measurable, consider changing ADT agent and reassessing testosterone decline </a:t>
            </a:r>
          </a:p>
          <a:p>
            <a:pPr>
              <a:lnSpc>
                <a:spcPct val="100000"/>
              </a:lnSpc>
            </a:pPr>
            <a:r>
              <a:rPr lang="en-US" sz="1900"/>
              <a:t>If on orals, assess if patient taking as prescribed </a:t>
            </a:r>
          </a:p>
          <a:p>
            <a:pPr>
              <a:lnSpc>
                <a:spcPct val="100000"/>
              </a:lnSpc>
            </a:pPr>
            <a:r>
              <a:rPr lang="en-US" sz="1900"/>
              <a:t>If on oral AR-axis inhibitor and dose reduced, consider risk/benefit of full dose </a:t>
            </a:r>
          </a:p>
          <a:p>
            <a:pPr>
              <a:lnSpc>
                <a:spcPct val="100000"/>
              </a:lnSpc>
            </a:pPr>
            <a:r>
              <a:rPr lang="en-US" sz="1900"/>
              <a:t>If prostate RT hasn’t been administered, consider prostate RT if applicable</a:t>
            </a:r>
          </a:p>
          <a:p>
            <a:pPr>
              <a:lnSpc>
                <a:spcPct val="100000"/>
              </a:lnSpc>
            </a:pPr>
            <a:endParaRPr lang="en-US" sz="2000"/>
          </a:p>
          <a:p>
            <a:pPr>
              <a:lnSpc>
                <a:spcPct val="100000"/>
              </a:lnSpc>
            </a:pPr>
            <a:endParaRPr lang="en-US" sz="2000"/>
          </a:p>
          <a:p>
            <a:pPr>
              <a:lnSpc>
                <a:spcPct val="100000"/>
              </a:lnSpc>
            </a:pPr>
            <a:endParaRPr lang="en-US" sz="2000"/>
          </a:p>
        </p:txBody>
      </p:sp>
      <p:sp>
        <p:nvSpPr>
          <p:cNvPr id="5" name="Content Placeholder 4">
            <a:extLst>
              <a:ext uri="{FF2B5EF4-FFF2-40B4-BE49-F238E27FC236}">
                <a16:creationId xmlns:a16="http://schemas.microsoft.com/office/drawing/2014/main" id="{74520ABE-8E91-A62E-859E-CC37C87E5EC8}"/>
              </a:ext>
            </a:extLst>
          </p:cNvPr>
          <p:cNvSpPr>
            <a:spLocks noGrp="1"/>
          </p:cNvSpPr>
          <p:nvPr>
            <p:ph sz="half" idx="2"/>
          </p:nvPr>
        </p:nvSpPr>
        <p:spPr>
          <a:xfrm>
            <a:off x="6172200" y="1486043"/>
            <a:ext cx="5421086" cy="5006831"/>
          </a:xfrm>
        </p:spPr>
        <p:txBody>
          <a:bodyPr>
            <a:noAutofit/>
          </a:bodyPr>
          <a:lstStyle/>
          <a:p>
            <a:pPr>
              <a:lnSpc>
                <a:spcPct val="100000"/>
              </a:lnSpc>
            </a:pPr>
            <a:r>
              <a:rPr lang="en-US" sz="1900"/>
              <a:t>If patient was a candidate for SBRT to metastases and didn’t receive it, consider restaging and reconsideration </a:t>
            </a:r>
          </a:p>
          <a:p>
            <a:pPr>
              <a:lnSpc>
                <a:spcPct val="100000"/>
              </a:lnSpc>
            </a:pPr>
            <a:r>
              <a:rPr lang="en-US" sz="1900"/>
              <a:t>If patient was a candidate for triplet therapy (especially if synchronous, high volume) and received doublet therapy, consider adding the third therapy especially if &lt;6 </a:t>
            </a:r>
            <a:r>
              <a:rPr lang="en-US" sz="1900" err="1"/>
              <a:t>mo</a:t>
            </a:r>
            <a:r>
              <a:rPr lang="en-US" sz="1900"/>
              <a:t> from initiation of therapy</a:t>
            </a:r>
          </a:p>
          <a:p>
            <a:pPr>
              <a:lnSpc>
                <a:spcPct val="100000"/>
              </a:lnSpc>
            </a:pPr>
            <a:r>
              <a:rPr lang="en-US" sz="1900"/>
              <a:t>If not performed, recommend germ-line testing to prepare for subsequent therapy</a:t>
            </a:r>
          </a:p>
          <a:p>
            <a:pPr>
              <a:lnSpc>
                <a:spcPct val="100000"/>
              </a:lnSpc>
            </a:pPr>
            <a:r>
              <a:rPr lang="en-US" sz="1900"/>
              <a:t>If not performed, consider somatic sequencing either on initial biopsy or liquid test </a:t>
            </a:r>
          </a:p>
        </p:txBody>
      </p:sp>
      <p:sp>
        <p:nvSpPr>
          <p:cNvPr id="2" name="Title 1">
            <a:extLst>
              <a:ext uri="{FF2B5EF4-FFF2-40B4-BE49-F238E27FC236}">
                <a16:creationId xmlns:a16="http://schemas.microsoft.com/office/drawing/2014/main" id="{2D8DEA2A-E53D-FDA2-5005-BD1A210AB4EA}"/>
              </a:ext>
            </a:extLst>
          </p:cNvPr>
          <p:cNvSpPr>
            <a:spLocks noGrp="1"/>
          </p:cNvSpPr>
          <p:nvPr>
            <p:ph type="title"/>
          </p:nvPr>
        </p:nvSpPr>
        <p:spPr/>
        <p:txBody>
          <a:bodyPr>
            <a:noAutofit/>
          </a:bodyPr>
          <a:lstStyle/>
          <a:p>
            <a:r>
              <a:rPr lang="en-US"/>
              <a:t>Clinical Considerations for Patients With </a:t>
            </a:r>
            <a:r>
              <a:rPr lang="en-US" err="1"/>
              <a:t>mHSPC</a:t>
            </a:r>
            <a:r>
              <a:rPr lang="en-US"/>
              <a:t> Not Achieving Optimal PSA Nadir </a:t>
            </a:r>
          </a:p>
        </p:txBody>
      </p:sp>
    </p:spTree>
    <p:extLst>
      <p:ext uri="{BB962C8B-B14F-4D97-AF65-F5344CB8AC3E}">
        <p14:creationId xmlns:p14="http://schemas.microsoft.com/office/powerpoint/2010/main" val="18883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17C25-A037-6555-C737-186552A7E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01F14-F364-64B2-EC50-9A5E459AC247}"/>
              </a:ext>
            </a:extLst>
          </p:cNvPr>
          <p:cNvSpPr>
            <a:spLocks noGrp="1"/>
          </p:cNvSpPr>
          <p:nvPr>
            <p:ph type="title"/>
          </p:nvPr>
        </p:nvSpPr>
        <p:spPr/>
        <p:txBody>
          <a:bodyPr>
            <a:normAutofit/>
          </a:bodyPr>
          <a:lstStyle/>
          <a:p>
            <a:r>
              <a:rPr lang="en-US"/>
              <a:t>Phase 3 TRIPLE-SWITCH Trial: Study Design</a:t>
            </a:r>
          </a:p>
        </p:txBody>
      </p:sp>
      <p:sp>
        <p:nvSpPr>
          <p:cNvPr id="3" name="Footer Placeholder 2">
            <a:extLst>
              <a:ext uri="{FF2B5EF4-FFF2-40B4-BE49-F238E27FC236}">
                <a16:creationId xmlns:a16="http://schemas.microsoft.com/office/drawing/2014/main" id="{96AFC14F-950E-1F5B-1A76-ECF87E143B8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Ong M, et al. ASCO 2025. Abstract TPS5129. ClinicalTrials.gov identifier: NCT06592924.</a:t>
            </a:r>
          </a:p>
        </p:txBody>
      </p:sp>
      <p:pic>
        <p:nvPicPr>
          <p:cNvPr id="4" name="Picture 3">
            <a:extLst>
              <a:ext uri="{FF2B5EF4-FFF2-40B4-BE49-F238E27FC236}">
                <a16:creationId xmlns:a16="http://schemas.microsoft.com/office/drawing/2014/main" id="{B9A402B5-1663-7507-D52E-3BCACE864BC7}"/>
              </a:ext>
            </a:extLst>
          </p:cNvPr>
          <p:cNvPicPr>
            <a:picLocks noChangeAspect="1"/>
          </p:cNvPicPr>
          <p:nvPr/>
        </p:nvPicPr>
        <p:blipFill>
          <a:blip r:embed="rId3"/>
          <a:stretch>
            <a:fillRect/>
          </a:stretch>
        </p:blipFill>
        <p:spPr>
          <a:xfrm>
            <a:off x="381000" y="1243012"/>
            <a:ext cx="11430000" cy="4371975"/>
          </a:xfrm>
          <a:prstGeom prst="rect">
            <a:avLst/>
          </a:prstGeom>
        </p:spPr>
      </p:pic>
      <p:sp>
        <p:nvSpPr>
          <p:cNvPr id="5" name="TextBox 4">
            <a:extLst>
              <a:ext uri="{FF2B5EF4-FFF2-40B4-BE49-F238E27FC236}">
                <a16:creationId xmlns:a16="http://schemas.microsoft.com/office/drawing/2014/main" id="{883B8489-D533-B9DA-6653-EF26D18C338B}"/>
              </a:ext>
            </a:extLst>
          </p:cNvPr>
          <p:cNvSpPr txBox="1"/>
          <p:nvPr/>
        </p:nvSpPr>
        <p:spPr>
          <a:xfrm>
            <a:off x="3962400" y="4514850"/>
            <a:ext cx="816249" cy="307777"/>
          </a:xfrm>
          <a:prstGeom prst="rect">
            <a:avLst/>
          </a:prstGeom>
          <a:noFill/>
        </p:spPr>
        <p:txBody>
          <a:bodyPr wrap="none" rtlCol="0">
            <a:spAutoFit/>
          </a:bodyPr>
          <a:lstStyle/>
          <a:p>
            <a:r>
              <a:rPr lang="en-US" sz="1400" b="1"/>
              <a:t>N = 830</a:t>
            </a:r>
          </a:p>
        </p:txBody>
      </p:sp>
    </p:spTree>
    <p:extLst>
      <p:ext uri="{BB962C8B-B14F-4D97-AF65-F5344CB8AC3E}">
        <p14:creationId xmlns:p14="http://schemas.microsoft.com/office/powerpoint/2010/main" val="1347839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1FBE-7097-7B8C-5E8E-46B622565135}"/>
              </a:ext>
            </a:extLst>
          </p:cNvPr>
          <p:cNvSpPr>
            <a:spLocks noGrp="1"/>
          </p:cNvSpPr>
          <p:nvPr>
            <p:ph type="title"/>
          </p:nvPr>
        </p:nvSpPr>
        <p:spPr/>
        <p:txBody>
          <a:bodyPr>
            <a:noAutofit/>
          </a:bodyPr>
          <a:lstStyle/>
          <a:p>
            <a:r>
              <a:rPr lang="en-US" sz="3200"/>
              <a:t>Is De-escalation Possible?</a:t>
            </a:r>
            <a:br>
              <a:rPr lang="en-US" sz="3200"/>
            </a:br>
            <a:r>
              <a:rPr lang="en-US" sz="3200"/>
              <a:t>A Dream Trial: </a:t>
            </a:r>
            <a:r>
              <a:rPr lang="en-US" altLang="en-US" sz="3200"/>
              <a:t>ALLIANCE A032101/A-DREAM  </a:t>
            </a:r>
            <a:endParaRPr lang="en-US" sz="3200"/>
          </a:p>
        </p:txBody>
      </p:sp>
      <p:sp>
        <p:nvSpPr>
          <p:cNvPr id="3" name="TextBox 2">
            <a:extLst>
              <a:ext uri="{FF2B5EF4-FFF2-40B4-BE49-F238E27FC236}">
                <a16:creationId xmlns:a16="http://schemas.microsoft.com/office/drawing/2014/main" id="{8861EAF7-ED0C-5B04-712E-CAF21B8F7587}"/>
              </a:ext>
            </a:extLst>
          </p:cNvPr>
          <p:cNvSpPr txBox="1"/>
          <p:nvPr/>
        </p:nvSpPr>
        <p:spPr>
          <a:xfrm>
            <a:off x="1587500" y="6385810"/>
            <a:ext cx="22612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Choudhury A (DFCI) PI</a:t>
            </a:r>
          </a:p>
        </p:txBody>
      </p:sp>
      <p:sp>
        <p:nvSpPr>
          <p:cNvPr id="6" name="Footer Placeholder 5">
            <a:extLst>
              <a:ext uri="{FF2B5EF4-FFF2-40B4-BE49-F238E27FC236}">
                <a16:creationId xmlns:a16="http://schemas.microsoft.com/office/drawing/2014/main" id="{A6C7F720-82EE-DE97-5395-17D8ACEA82CD}"/>
              </a:ext>
            </a:extLst>
          </p:cNvPr>
          <p:cNvSpPr>
            <a:spLocks noGrp="1"/>
          </p:cNvSpPr>
          <p:nvPr>
            <p:ph type="ftr" sz="quarter" idx="3"/>
          </p:nvPr>
        </p:nvSpPr>
        <p:spPr/>
        <p:txBody>
          <a:bodyPr/>
          <a:lstStyle/>
          <a:p>
            <a:r>
              <a:rPr lang="en-US"/>
              <a:t>Choudhury AD, et al</a:t>
            </a:r>
            <a:r>
              <a:rPr lang="en-US" i="1"/>
              <a:t>. J Clin Oncol</a:t>
            </a:r>
            <a:r>
              <a:rPr lang="en-US"/>
              <a:t>. 2024;42(16_suppl):TPS5118.</a:t>
            </a:r>
          </a:p>
        </p:txBody>
      </p:sp>
      <p:grpSp>
        <p:nvGrpSpPr>
          <p:cNvPr id="4" name="Group 3">
            <a:extLst>
              <a:ext uri="{FF2B5EF4-FFF2-40B4-BE49-F238E27FC236}">
                <a16:creationId xmlns:a16="http://schemas.microsoft.com/office/drawing/2014/main" id="{B1B2888F-500D-0B65-8D1D-021E1855EF86}"/>
              </a:ext>
            </a:extLst>
          </p:cNvPr>
          <p:cNvGrpSpPr/>
          <p:nvPr/>
        </p:nvGrpSpPr>
        <p:grpSpPr>
          <a:xfrm>
            <a:off x="461674" y="1341875"/>
            <a:ext cx="11268652" cy="4517151"/>
            <a:chOff x="1065647" y="1657945"/>
            <a:chExt cx="10506923" cy="3833006"/>
          </a:xfrm>
        </p:grpSpPr>
        <p:pic>
          <p:nvPicPr>
            <p:cNvPr id="15" name="Picture 14">
              <a:extLst>
                <a:ext uri="{FF2B5EF4-FFF2-40B4-BE49-F238E27FC236}">
                  <a16:creationId xmlns:a16="http://schemas.microsoft.com/office/drawing/2014/main" id="{ECE2E197-8802-EA83-F65D-9D9324CF90DA}"/>
                </a:ext>
              </a:extLst>
            </p:cNvPr>
            <p:cNvPicPr>
              <a:picLocks noChangeAspect="1"/>
            </p:cNvPicPr>
            <p:nvPr/>
          </p:nvPicPr>
          <p:blipFill>
            <a:blip r:embed="rId3"/>
            <a:srcRect b="28201"/>
            <a:stretch>
              <a:fillRect/>
            </a:stretch>
          </p:blipFill>
          <p:spPr>
            <a:xfrm>
              <a:off x="1065647" y="1657945"/>
              <a:ext cx="10506923" cy="3833006"/>
            </a:xfrm>
            <a:prstGeom prst="rect">
              <a:avLst/>
            </a:prstGeom>
          </p:spPr>
        </p:pic>
        <p:pic>
          <p:nvPicPr>
            <p:cNvPr id="7" name="Picture 6">
              <a:extLst>
                <a:ext uri="{FF2B5EF4-FFF2-40B4-BE49-F238E27FC236}">
                  <a16:creationId xmlns:a16="http://schemas.microsoft.com/office/drawing/2014/main" id="{D8CFD5E8-16DA-A19E-2A63-FCB8CEFBE2C1}"/>
                </a:ext>
              </a:extLst>
            </p:cNvPr>
            <p:cNvPicPr>
              <a:picLocks noChangeAspect="1"/>
            </p:cNvPicPr>
            <p:nvPr/>
          </p:nvPicPr>
          <p:blipFill>
            <a:blip r:embed="rId3"/>
            <a:srcRect l="9317" t="72923" r="12685"/>
            <a:stretch>
              <a:fillRect/>
            </a:stretch>
          </p:blipFill>
          <p:spPr>
            <a:xfrm>
              <a:off x="1065647" y="4516364"/>
              <a:ext cx="5525310" cy="974587"/>
            </a:xfrm>
            <a:prstGeom prst="rect">
              <a:avLst/>
            </a:prstGeom>
          </p:spPr>
        </p:pic>
        <p:sp>
          <p:nvSpPr>
            <p:cNvPr id="8" name="Right Arrow 7">
              <a:extLst>
                <a:ext uri="{FF2B5EF4-FFF2-40B4-BE49-F238E27FC236}">
                  <a16:creationId xmlns:a16="http://schemas.microsoft.com/office/drawing/2014/main" id="{4C1AB86D-C3D7-9DB2-455D-97100957426C}"/>
                </a:ext>
              </a:extLst>
            </p:cNvPr>
            <p:cNvSpPr/>
            <p:nvPr/>
          </p:nvSpPr>
          <p:spPr>
            <a:xfrm>
              <a:off x="3308684" y="2941904"/>
              <a:ext cx="3971880" cy="397042"/>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136480CA-9C2F-F399-FDB9-06B611CA159A}"/>
                </a:ext>
              </a:extLst>
            </p:cNvPr>
            <p:cNvSpPr/>
            <p:nvPr/>
          </p:nvSpPr>
          <p:spPr>
            <a:xfrm>
              <a:off x="9523600" y="2964764"/>
              <a:ext cx="1723173" cy="397042"/>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9275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B4BF8-1B27-DD7B-8F9C-5360FFF4F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322CF-57A9-891F-4464-3FD9DA3820D5}"/>
              </a:ext>
            </a:extLst>
          </p:cNvPr>
          <p:cNvSpPr>
            <a:spLocks noGrp="1"/>
          </p:cNvSpPr>
          <p:nvPr>
            <p:ph type="title"/>
          </p:nvPr>
        </p:nvSpPr>
        <p:spPr/>
        <p:txBody>
          <a:bodyPr>
            <a:normAutofit/>
          </a:bodyPr>
          <a:lstStyle/>
          <a:p>
            <a:r>
              <a:rPr lang="en-US"/>
              <a:t>Phase 3 LIBERTAS Trial: Study Design</a:t>
            </a:r>
          </a:p>
        </p:txBody>
      </p:sp>
      <p:sp>
        <p:nvSpPr>
          <p:cNvPr id="3" name="Footer Placeholder 2">
            <a:extLst>
              <a:ext uri="{FF2B5EF4-FFF2-40B4-BE49-F238E27FC236}">
                <a16:creationId xmlns:a16="http://schemas.microsoft.com/office/drawing/2014/main" id="{CB34C5EF-91B3-415D-AAC8-3410C271016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Morgans AK, et al. ESMO 2025. Abstract </a:t>
            </a:r>
            <a:r>
              <a:rPr lang="en-US">
                <a:solidFill>
                  <a:srgbClr val="3A3A3A"/>
                </a:solidFill>
                <a:latin typeface="Arial" panose="020B0604020202020204"/>
              </a:rPr>
              <a:t>2455P</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ClinicalTrials.gov identifier: NCT05884398.</a:t>
            </a:r>
          </a:p>
        </p:txBody>
      </p:sp>
      <p:pic>
        <p:nvPicPr>
          <p:cNvPr id="4" name="Picture 3">
            <a:extLst>
              <a:ext uri="{FF2B5EF4-FFF2-40B4-BE49-F238E27FC236}">
                <a16:creationId xmlns:a16="http://schemas.microsoft.com/office/drawing/2014/main" id="{1F670D76-12EA-8AE8-E528-79EE12D601F6}"/>
              </a:ext>
            </a:extLst>
          </p:cNvPr>
          <p:cNvPicPr>
            <a:picLocks noChangeAspect="1"/>
          </p:cNvPicPr>
          <p:nvPr/>
        </p:nvPicPr>
        <p:blipFill>
          <a:blip r:embed="rId3"/>
          <a:srcRect l="917" t="9481" r="1083"/>
          <a:stretch>
            <a:fillRect/>
          </a:stretch>
        </p:blipFill>
        <p:spPr>
          <a:xfrm>
            <a:off x="753341" y="1540165"/>
            <a:ext cx="10685318" cy="4120570"/>
          </a:xfrm>
          <a:prstGeom prst="rect">
            <a:avLst/>
          </a:prstGeom>
        </p:spPr>
      </p:pic>
    </p:spTree>
    <p:extLst>
      <p:ext uri="{BB962C8B-B14F-4D97-AF65-F5344CB8AC3E}">
        <p14:creationId xmlns:p14="http://schemas.microsoft.com/office/powerpoint/2010/main" val="2250035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A229-120D-765E-842E-AB34C807AC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18DEAC-27C1-4A7D-74E6-15DC77EBA2E6}"/>
              </a:ext>
            </a:extLst>
          </p:cNvPr>
          <p:cNvSpPr>
            <a:spLocks noGrp="1"/>
          </p:cNvSpPr>
          <p:nvPr>
            <p:ph type="ctrTitle"/>
          </p:nvPr>
        </p:nvSpPr>
        <p:spPr/>
        <p:txBody>
          <a:bodyPr>
            <a:noAutofit/>
          </a:bodyPr>
          <a:lstStyle/>
          <a:p>
            <a:r>
              <a:rPr lang="en-US" altLang="en-US" sz="4000"/>
              <a:t>Enhancing Safety Through Multidisciplinary Collaboration  </a:t>
            </a:r>
            <a:endParaRPr lang="en-US" sz="4000"/>
          </a:p>
        </p:txBody>
      </p:sp>
      <p:sp>
        <p:nvSpPr>
          <p:cNvPr id="4" name="Subtitle 3">
            <a:extLst>
              <a:ext uri="{FF2B5EF4-FFF2-40B4-BE49-F238E27FC236}">
                <a16:creationId xmlns:a16="http://schemas.microsoft.com/office/drawing/2014/main" id="{58F59EC4-82A4-8509-3C2C-87A2A77A46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0178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ABB63-6DA1-2BE2-86BA-7E75F707AF64}"/>
              </a:ext>
            </a:extLst>
          </p:cNvPr>
          <p:cNvSpPr>
            <a:spLocks noGrp="1"/>
          </p:cNvSpPr>
          <p:nvPr>
            <p:ph sz="half" idx="1"/>
          </p:nvPr>
        </p:nvSpPr>
        <p:spPr>
          <a:xfrm>
            <a:off x="838200" y="1236518"/>
            <a:ext cx="5181600" cy="4228812"/>
          </a:xfrm>
        </p:spPr>
        <p:txBody>
          <a:bodyPr>
            <a:noAutofit/>
          </a:bodyPr>
          <a:lstStyle/>
          <a:p>
            <a:pPr>
              <a:lnSpc>
                <a:spcPct val="100000"/>
              </a:lnSpc>
            </a:pPr>
            <a:r>
              <a:rPr lang="en-US" sz="2000"/>
              <a:t>Urologists</a:t>
            </a:r>
          </a:p>
          <a:p>
            <a:pPr>
              <a:lnSpc>
                <a:spcPct val="100000"/>
              </a:lnSpc>
            </a:pPr>
            <a:r>
              <a:rPr lang="en-US" sz="2000"/>
              <a:t>Radiation oncologists</a:t>
            </a:r>
          </a:p>
          <a:p>
            <a:pPr>
              <a:lnSpc>
                <a:spcPct val="100000"/>
              </a:lnSpc>
            </a:pPr>
            <a:r>
              <a:rPr lang="en-US" sz="2000"/>
              <a:t>Medical oncologists</a:t>
            </a:r>
          </a:p>
          <a:p>
            <a:pPr>
              <a:lnSpc>
                <a:spcPct val="100000"/>
              </a:lnSpc>
            </a:pPr>
            <a:r>
              <a:rPr lang="en-US" sz="2000"/>
              <a:t>Primary care providers </a:t>
            </a:r>
          </a:p>
          <a:p>
            <a:pPr>
              <a:lnSpc>
                <a:spcPct val="100000"/>
              </a:lnSpc>
            </a:pPr>
            <a:r>
              <a:rPr lang="en-US" sz="2000"/>
              <a:t>Medical specialist, cardiology, etc. </a:t>
            </a:r>
          </a:p>
          <a:p>
            <a:pPr>
              <a:lnSpc>
                <a:spcPct val="100000"/>
              </a:lnSpc>
            </a:pPr>
            <a:r>
              <a:rPr lang="en-US" sz="2000"/>
              <a:t>Pathologists</a:t>
            </a:r>
          </a:p>
          <a:p>
            <a:pPr>
              <a:lnSpc>
                <a:spcPct val="100000"/>
              </a:lnSpc>
            </a:pPr>
            <a:r>
              <a:rPr lang="en-US" sz="2000"/>
              <a:t>Radiologists </a:t>
            </a:r>
          </a:p>
          <a:p>
            <a:pPr>
              <a:lnSpc>
                <a:spcPct val="100000"/>
              </a:lnSpc>
            </a:pPr>
            <a:r>
              <a:rPr lang="en-US" sz="2000"/>
              <a:t>Basic researchers </a:t>
            </a:r>
          </a:p>
          <a:p>
            <a:pPr>
              <a:lnSpc>
                <a:spcPct val="100000"/>
              </a:lnSpc>
            </a:pPr>
            <a:r>
              <a:rPr lang="en-US" sz="2000"/>
              <a:t>Clinical trial staff </a:t>
            </a:r>
          </a:p>
          <a:p>
            <a:pPr>
              <a:lnSpc>
                <a:spcPct val="100000"/>
              </a:lnSpc>
            </a:pPr>
            <a:r>
              <a:rPr lang="en-US" sz="2000"/>
              <a:t>Advanced practice providers</a:t>
            </a:r>
          </a:p>
          <a:p>
            <a:pPr>
              <a:lnSpc>
                <a:spcPct val="100000"/>
              </a:lnSpc>
            </a:pPr>
            <a:endParaRPr lang="en-US" sz="2000"/>
          </a:p>
        </p:txBody>
      </p:sp>
      <p:sp>
        <p:nvSpPr>
          <p:cNvPr id="4" name="Content Placeholder 3">
            <a:extLst>
              <a:ext uri="{FF2B5EF4-FFF2-40B4-BE49-F238E27FC236}">
                <a16:creationId xmlns:a16="http://schemas.microsoft.com/office/drawing/2014/main" id="{C75711C2-2F76-CD8F-CD98-616623AECE51}"/>
              </a:ext>
            </a:extLst>
          </p:cNvPr>
          <p:cNvSpPr>
            <a:spLocks noGrp="1"/>
          </p:cNvSpPr>
          <p:nvPr>
            <p:ph sz="half" idx="2"/>
          </p:nvPr>
        </p:nvSpPr>
        <p:spPr>
          <a:xfrm>
            <a:off x="6172200" y="1236518"/>
            <a:ext cx="5181600" cy="4228812"/>
          </a:xfrm>
        </p:spPr>
        <p:txBody>
          <a:bodyPr>
            <a:normAutofit/>
          </a:bodyPr>
          <a:lstStyle/>
          <a:p>
            <a:pPr>
              <a:lnSpc>
                <a:spcPct val="100000"/>
              </a:lnSpc>
            </a:pPr>
            <a:r>
              <a:rPr lang="en-US" sz="2000"/>
              <a:t>Registered nurses</a:t>
            </a:r>
          </a:p>
          <a:p>
            <a:pPr>
              <a:lnSpc>
                <a:spcPct val="100000"/>
              </a:lnSpc>
            </a:pPr>
            <a:r>
              <a:rPr lang="en-US" sz="2000"/>
              <a:t>Pharmacists </a:t>
            </a:r>
          </a:p>
          <a:p>
            <a:pPr>
              <a:lnSpc>
                <a:spcPct val="100000"/>
              </a:lnSpc>
            </a:pPr>
            <a:r>
              <a:rPr lang="en-US" sz="2000"/>
              <a:t>Nutritionists</a:t>
            </a:r>
          </a:p>
          <a:p>
            <a:pPr>
              <a:lnSpc>
                <a:spcPct val="100000"/>
              </a:lnSpc>
            </a:pPr>
            <a:r>
              <a:rPr lang="en-US" sz="2000"/>
              <a:t>Psychologists, Social workers</a:t>
            </a:r>
          </a:p>
        </p:txBody>
      </p:sp>
      <p:sp>
        <p:nvSpPr>
          <p:cNvPr id="2" name="Title 1">
            <a:extLst>
              <a:ext uri="{FF2B5EF4-FFF2-40B4-BE49-F238E27FC236}">
                <a16:creationId xmlns:a16="http://schemas.microsoft.com/office/drawing/2014/main" id="{7B1F58CC-2B31-F1C3-C146-B2CBC9FCA343}"/>
              </a:ext>
            </a:extLst>
          </p:cNvPr>
          <p:cNvSpPr>
            <a:spLocks noGrp="1"/>
          </p:cNvSpPr>
          <p:nvPr>
            <p:ph type="title"/>
          </p:nvPr>
        </p:nvSpPr>
        <p:spPr>
          <a:xfrm>
            <a:off x="838200" y="365125"/>
            <a:ext cx="11805138" cy="871393"/>
          </a:xfrm>
        </p:spPr>
        <p:txBody>
          <a:bodyPr>
            <a:normAutofit/>
          </a:bodyPr>
          <a:lstStyle/>
          <a:p>
            <a:r>
              <a:rPr lang="en-US" sz="3000"/>
              <a:t>Multidisciplinary Teams Are Critical for Optimal Outcomes </a:t>
            </a:r>
          </a:p>
        </p:txBody>
      </p:sp>
      <p:pic>
        <p:nvPicPr>
          <p:cNvPr id="5" name="Picture 4">
            <a:extLst>
              <a:ext uri="{FF2B5EF4-FFF2-40B4-BE49-F238E27FC236}">
                <a16:creationId xmlns:a16="http://schemas.microsoft.com/office/drawing/2014/main" id="{831C78B3-6E08-45B4-2123-E649B91672C0}"/>
              </a:ext>
            </a:extLst>
          </p:cNvPr>
          <p:cNvPicPr>
            <a:picLocks noChangeAspect="1"/>
          </p:cNvPicPr>
          <p:nvPr/>
        </p:nvPicPr>
        <p:blipFill>
          <a:blip r:embed="rId2"/>
          <a:stretch>
            <a:fillRect/>
          </a:stretch>
        </p:blipFill>
        <p:spPr>
          <a:xfrm>
            <a:off x="6604076" y="3017206"/>
            <a:ext cx="3158378" cy="3055163"/>
          </a:xfrm>
          <a:prstGeom prst="rect">
            <a:avLst/>
          </a:prstGeom>
        </p:spPr>
      </p:pic>
    </p:spTree>
    <p:extLst>
      <p:ext uri="{BB962C8B-B14F-4D97-AF65-F5344CB8AC3E}">
        <p14:creationId xmlns:p14="http://schemas.microsoft.com/office/powerpoint/2010/main" val="2113866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2AD7-9BA4-CB89-415E-65BC45AD5049}"/>
              </a:ext>
            </a:extLst>
          </p:cNvPr>
          <p:cNvSpPr>
            <a:spLocks noGrp="1"/>
          </p:cNvSpPr>
          <p:nvPr>
            <p:ph type="title"/>
          </p:nvPr>
        </p:nvSpPr>
        <p:spPr/>
        <p:txBody>
          <a:bodyPr/>
          <a:lstStyle/>
          <a:p>
            <a:r>
              <a:rPr lang="en-US"/>
              <a:t>Team Coordination </a:t>
            </a:r>
          </a:p>
        </p:txBody>
      </p:sp>
      <p:sp>
        <p:nvSpPr>
          <p:cNvPr id="3" name="Content Placeholder 2">
            <a:extLst>
              <a:ext uri="{FF2B5EF4-FFF2-40B4-BE49-F238E27FC236}">
                <a16:creationId xmlns:a16="http://schemas.microsoft.com/office/drawing/2014/main" id="{19C6E7DF-34E1-2DD2-9D26-E520AE164C82}"/>
              </a:ext>
            </a:extLst>
          </p:cNvPr>
          <p:cNvSpPr>
            <a:spLocks noGrp="1"/>
          </p:cNvSpPr>
          <p:nvPr>
            <p:ph idx="1"/>
          </p:nvPr>
        </p:nvSpPr>
        <p:spPr>
          <a:xfrm>
            <a:off x="838200" y="1331283"/>
            <a:ext cx="4628745" cy="4518799"/>
          </a:xfrm>
        </p:spPr>
        <p:txBody>
          <a:bodyPr>
            <a:normAutofit/>
          </a:bodyPr>
          <a:lstStyle/>
          <a:p>
            <a:pPr>
              <a:lnSpc>
                <a:spcPct val="100000"/>
              </a:lnSpc>
            </a:pPr>
            <a:r>
              <a:rPr lang="en-US"/>
              <a:t>Establish best lines </a:t>
            </a:r>
            <a:br>
              <a:rPr lang="en-US"/>
            </a:br>
            <a:r>
              <a:rPr lang="en-US"/>
              <a:t>of communication </a:t>
            </a:r>
          </a:p>
          <a:p>
            <a:pPr>
              <a:lnSpc>
                <a:spcPct val="100000"/>
              </a:lnSpc>
            </a:pPr>
            <a:r>
              <a:rPr lang="en-US"/>
              <a:t>Introduce key team members </a:t>
            </a:r>
          </a:p>
          <a:p>
            <a:pPr>
              <a:lnSpc>
                <a:spcPct val="100000"/>
              </a:lnSpc>
            </a:pPr>
            <a:r>
              <a:rPr lang="en-US"/>
              <a:t>Assess language barriers </a:t>
            </a:r>
          </a:p>
          <a:p>
            <a:pPr>
              <a:lnSpc>
                <a:spcPct val="100000"/>
              </a:lnSpc>
            </a:pPr>
            <a:r>
              <a:rPr lang="en-US"/>
              <a:t>Review patient portals</a:t>
            </a:r>
          </a:p>
          <a:p>
            <a:pPr>
              <a:lnSpc>
                <a:spcPct val="100000"/>
              </a:lnSpc>
            </a:pPr>
            <a:r>
              <a:rPr lang="en-US"/>
              <a:t>Promote communication among caregivers</a:t>
            </a:r>
          </a:p>
          <a:p>
            <a:pPr>
              <a:lnSpc>
                <a:spcPct val="100000"/>
              </a:lnSpc>
            </a:pPr>
            <a:r>
              <a:rPr lang="en-US"/>
              <a:t>Define role of primary </a:t>
            </a:r>
            <a:br>
              <a:rPr lang="en-US"/>
            </a:br>
            <a:r>
              <a:rPr lang="en-US"/>
              <a:t>care provider </a:t>
            </a:r>
          </a:p>
        </p:txBody>
      </p:sp>
      <p:pic>
        <p:nvPicPr>
          <p:cNvPr id="4" name="Picture 3">
            <a:extLst>
              <a:ext uri="{FF2B5EF4-FFF2-40B4-BE49-F238E27FC236}">
                <a16:creationId xmlns:a16="http://schemas.microsoft.com/office/drawing/2014/main" id="{76A9AEF0-F086-0F3A-04B6-350520BB9EC3}"/>
              </a:ext>
            </a:extLst>
          </p:cNvPr>
          <p:cNvPicPr>
            <a:picLocks noChangeAspect="1"/>
          </p:cNvPicPr>
          <p:nvPr/>
        </p:nvPicPr>
        <p:blipFill>
          <a:blip r:embed="rId2"/>
          <a:stretch>
            <a:fillRect/>
          </a:stretch>
        </p:blipFill>
        <p:spPr>
          <a:xfrm>
            <a:off x="5757334" y="1495698"/>
            <a:ext cx="5792444" cy="3653023"/>
          </a:xfrm>
          <a:prstGeom prst="rect">
            <a:avLst/>
          </a:prstGeom>
        </p:spPr>
      </p:pic>
    </p:spTree>
    <p:extLst>
      <p:ext uri="{BB962C8B-B14F-4D97-AF65-F5344CB8AC3E}">
        <p14:creationId xmlns:p14="http://schemas.microsoft.com/office/powerpoint/2010/main" val="2563047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1BB1-05F0-9077-57B9-E47AE4EE13C2}"/>
              </a:ext>
            </a:extLst>
          </p:cNvPr>
          <p:cNvSpPr>
            <a:spLocks noGrp="1"/>
          </p:cNvSpPr>
          <p:nvPr>
            <p:ph type="title"/>
          </p:nvPr>
        </p:nvSpPr>
        <p:spPr/>
        <p:txBody>
          <a:bodyPr/>
          <a:lstStyle/>
          <a:p>
            <a:r>
              <a:rPr lang="en-US"/>
              <a:t>Adverse Event Management </a:t>
            </a:r>
          </a:p>
        </p:txBody>
      </p:sp>
      <p:sp>
        <p:nvSpPr>
          <p:cNvPr id="4" name="Text Placeholder 3">
            <a:extLst>
              <a:ext uri="{FF2B5EF4-FFF2-40B4-BE49-F238E27FC236}">
                <a16:creationId xmlns:a16="http://schemas.microsoft.com/office/drawing/2014/main" id="{2356A471-6A05-1308-B422-E1DDA0E74438}"/>
              </a:ext>
            </a:extLst>
          </p:cNvPr>
          <p:cNvSpPr>
            <a:spLocks noGrp="1"/>
          </p:cNvSpPr>
          <p:nvPr>
            <p:ph type="body" idx="1"/>
          </p:nvPr>
        </p:nvSpPr>
        <p:spPr>
          <a:xfrm>
            <a:off x="839788" y="1311885"/>
            <a:ext cx="5157787" cy="823912"/>
          </a:xfrm>
        </p:spPr>
        <p:txBody>
          <a:bodyPr>
            <a:normAutofit/>
          </a:bodyPr>
          <a:lstStyle/>
          <a:p>
            <a:r>
              <a:rPr lang="en-US" sz="2800"/>
              <a:t>Fatigue</a:t>
            </a:r>
          </a:p>
        </p:txBody>
      </p:sp>
      <p:sp>
        <p:nvSpPr>
          <p:cNvPr id="9" name="Content Placeholder 8">
            <a:extLst>
              <a:ext uri="{FF2B5EF4-FFF2-40B4-BE49-F238E27FC236}">
                <a16:creationId xmlns:a16="http://schemas.microsoft.com/office/drawing/2014/main" id="{6714CDBE-4546-616A-C7CF-C0292BAB4132}"/>
              </a:ext>
            </a:extLst>
          </p:cNvPr>
          <p:cNvSpPr>
            <a:spLocks noGrp="1"/>
          </p:cNvSpPr>
          <p:nvPr>
            <p:ph sz="half" idx="2"/>
          </p:nvPr>
        </p:nvSpPr>
        <p:spPr>
          <a:xfrm>
            <a:off x="839788" y="2223720"/>
            <a:ext cx="5157787" cy="3549362"/>
          </a:xfrm>
        </p:spPr>
        <p:txBody>
          <a:bodyPr/>
          <a:lstStyle/>
          <a:p>
            <a:pPr>
              <a:lnSpc>
                <a:spcPct val="100000"/>
              </a:lnSpc>
            </a:pPr>
            <a:r>
              <a:rPr lang="en-US" sz="2400"/>
              <a:t>Sleep hygiene </a:t>
            </a:r>
          </a:p>
          <a:p>
            <a:pPr>
              <a:lnSpc>
                <a:spcPct val="100000"/>
              </a:lnSpc>
            </a:pPr>
            <a:r>
              <a:rPr lang="en-US" sz="2400"/>
              <a:t>Alcohol moderation </a:t>
            </a:r>
          </a:p>
          <a:p>
            <a:pPr>
              <a:lnSpc>
                <a:spcPct val="100000"/>
              </a:lnSpc>
            </a:pPr>
            <a:r>
              <a:rPr lang="en-US" sz="2400"/>
              <a:t>Exercise </a:t>
            </a:r>
          </a:p>
          <a:p>
            <a:pPr>
              <a:lnSpc>
                <a:spcPct val="100000"/>
              </a:lnSpc>
            </a:pPr>
            <a:r>
              <a:rPr lang="en-US" sz="2400"/>
              <a:t>Psychologic health </a:t>
            </a:r>
          </a:p>
          <a:p>
            <a:pPr>
              <a:lnSpc>
                <a:spcPct val="100000"/>
              </a:lnSpc>
            </a:pPr>
            <a:r>
              <a:rPr lang="en-US" sz="2400"/>
              <a:t>ARPI dose modification or discontinuation if feasible  </a:t>
            </a:r>
          </a:p>
        </p:txBody>
      </p:sp>
      <p:sp>
        <p:nvSpPr>
          <p:cNvPr id="5" name="Text Placeholder 4">
            <a:extLst>
              <a:ext uri="{FF2B5EF4-FFF2-40B4-BE49-F238E27FC236}">
                <a16:creationId xmlns:a16="http://schemas.microsoft.com/office/drawing/2014/main" id="{1B75CB9F-D2B4-F6A4-02F6-C81B56C339B6}"/>
              </a:ext>
            </a:extLst>
          </p:cNvPr>
          <p:cNvSpPr>
            <a:spLocks noGrp="1"/>
          </p:cNvSpPr>
          <p:nvPr>
            <p:ph type="body" sz="quarter" idx="3"/>
          </p:nvPr>
        </p:nvSpPr>
        <p:spPr>
          <a:xfrm>
            <a:off x="6172200" y="1311885"/>
            <a:ext cx="5183188" cy="823912"/>
          </a:xfrm>
        </p:spPr>
        <p:txBody>
          <a:bodyPr>
            <a:normAutofit/>
          </a:bodyPr>
          <a:lstStyle/>
          <a:p>
            <a:r>
              <a:rPr lang="en-US" sz="2800"/>
              <a:t>Hot Flashes</a:t>
            </a:r>
          </a:p>
        </p:txBody>
      </p:sp>
      <p:sp>
        <p:nvSpPr>
          <p:cNvPr id="10" name="Content Placeholder 9">
            <a:extLst>
              <a:ext uri="{FF2B5EF4-FFF2-40B4-BE49-F238E27FC236}">
                <a16:creationId xmlns:a16="http://schemas.microsoft.com/office/drawing/2014/main" id="{CF6D0F75-B67E-78C1-1821-9EA80C20FB04}"/>
              </a:ext>
            </a:extLst>
          </p:cNvPr>
          <p:cNvSpPr>
            <a:spLocks noGrp="1"/>
          </p:cNvSpPr>
          <p:nvPr>
            <p:ph sz="quarter" idx="4"/>
          </p:nvPr>
        </p:nvSpPr>
        <p:spPr>
          <a:xfrm>
            <a:off x="6172200" y="2223720"/>
            <a:ext cx="5183188" cy="3549362"/>
          </a:xfrm>
        </p:spPr>
        <p:txBody>
          <a:bodyPr>
            <a:normAutofit/>
          </a:bodyPr>
          <a:lstStyle/>
          <a:p>
            <a:pPr>
              <a:lnSpc>
                <a:spcPct val="100000"/>
              </a:lnSpc>
            </a:pPr>
            <a:r>
              <a:rPr lang="en-US" sz="2400"/>
              <a:t>Medications</a:t>
            </a:r>
          </a:p>
          <a:p>
            <a:pPr lvl="1">
              <a:lnSpc>
                <a:spcPct val="100000"/>
              </a:lnSpc>
            </a:pPr>
            <a:r>
              <a:rPr lang="en-US" sz="2000"/>
              <a:t>SSRI, megestrol, gabapentin, oxybutynin</a:t>
            </a:r>
          </a:p>
          <a:p>
            <a:pPr>
              <a:lnSpc>
                <a:spcPct val="100000"/>
              </a:lnSpc>
            </a:pPr>
            <a:r>
              <a:rPr lang="en-US" sz="2400"/>
              <a:t>Acupuncture</a:t>
            </a:r>
          </a:p>
          <a:p>
            <a:pPr>
              <a:lnSpc>
                <a:spcPct val="100000"/>
              </a:lnSpc>
            </a:pPr>
            <a:r>
              <a:rPr lang="en-US" sz="2400"/>
              <a:t>Wearable wrist bands  </a:t>
            </a:r>
          </a:p>
        </p:txBody>
      </p:sp>
    </p:spTree>
    <p:extLst>
      <p:ext uri="{BB962C8B-B14F-4D97-AF65-F5344CB8AC3E}">
        <p14:creationId xmlns:p14="http://schemas.microsoft.com/office/powerpoint/2010/main" val="870438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47D81-6962-630D-C7B3-D04473DD802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75E882-3690-2A16-0F36-701AAA960398}"/>
              </a:ext>
            </a:extLst>
          </p:cNvPr>
          <p:cNvSpPr>
            <a:spLocks noGrp="1"/>
          </p:cNvSpPr>
          <p:nvPr>
            <p:ph type="title"/>
          </p:nvPr>
        </p:nvSpPr>
        <p:spPr>
          <a:xfrm>
            <a:off x="766118" y="258643"/>
            <a:ext cx="10367319" cy="1143000"/>
          </a:xfrm>
        </p:spPr>
        <p:txBody>
          <a:bodyPr>
            <a:normAutofit/>
          </a:bodyPr>
          <a:lstStyle/>
          <a:p>
            <a:r>
              <a:rPr lang="en-US"/>
              <a:t>Natural History of Prostate Cancer</a:t>
            </a:r>
          </a:p>
        </p:txBody>
      </p:sp>
      <p:sp>
        <p:nvSpPr>
          <p:cNvPr id="20" name="Footer Placeholder 19">
            <a:extLst>
              <a:ext uri="{FF2B5EF4-FFF2-40B4-BE49-F238E27FC236}">
                <a16:creationId xmlns:a16="http://schemas.microsoft.com/office/drawing/2014/main" id="{149B01F7-4C80-930B-720B-D74D3D6D544E}"/>
              </a:ext>
            </a:extLst>
          </p:cNvPr>
          <p:cNvSpPr>
            <a:spLocks noGrp="1"/>
          </p:cNvSpPr>
          <p:nvPr>
            <p:ph type="ftr" sz="quarter" idx="3"/>
          </p:nvPr>
        </p:nvSpPr>
        <p:spPr/>
        <p:txBody>
          <a:bodyPr/>
          <a:lstStyle/>
          <a:p>
            <a:r>
              <a:rPr lang="en-US"/>
              <a:t>Tsung I, et al. </a:t>
            </a:r>
            <a:r>
              <a:rPr lang="en-US" i="1"/>
              <a:t>Cancer</a:t>
            </a:r>
            <a:r>
              <a:rPr lang="en-US"/>
              <a:t>. 2025;131(16):e70030.</a:t>
            </a:r>
          </a:p>
        </p:txBody>
      </p:sp>
      <p:grpSp>
        <p:nvGrpSpPr>
          <p:cNvPr id="23" name="Group 22">
            <a:extLst>
              <a:ext uri="{FF2B5EF4-FFF2-40B4-BE49-F238E27FC236}">
                <a16:creationId xmlns:a16="http://schemas.microsoft.com/office/drawing/2014/main" id="{8DE7F5FF-2FFC-0012-712E-AA8E460037A0}"/>
              </a:ext>
            </a:extLst>
          </p:cNvPr>
          <p:cNvGrpSpPr/>
          <p:nvPr/>
        </p:nvGrpSpPr>
        <p:grpSpPr>
          <a:xfrm>
            <a:off x="766118" y="1330268"/>
            <a:ext cx="10367319" cy="4442641"/>
            <a:chOff x="1955938" y="1259929"/>
            <a:chExt cx="7987677" cy="3422908"/>
          </a:xfrm>
        </p:grpSpPr>
        <p:pic>
          <p:nvPicPr>
            <p:cNvPr id="2" name="Picture 1">
              <a:extLst>
                <a:ext uri="{FF2B5EF4-FFF2-40B4-BE49-F238E27FC236}">
                  <a16:creationId xmlns:a16="http://schemas.microsoft.com/office/drawing/2014/main" id="{1BA9A4A9-7762-148A-F0A2-1BE234716BF1}"/>
                </a:ext>
              </a:extLst>
            </p:cNvPr>
            <p:cNvPicPr>
              <a:picLocks noChangeAspect="1"/>
            </p:cNvPicPr>
            <p:nvPr/>
          </p:nvPicPr>
          <p:blipFill>
            <a:blip r:embed="rId3"/>
            <a:srcRect b="22692"/>
            <a:stretch>
              <a:fillRect/>
            </a:stretch>
          </p:blipFill>
          <p:spPr>
            <a:xfrm>
              <a:off x="1955938" y="1259929"/>
              <a:ext cx="7987677" cy="3422907"/>
            </a:xfrm>
            <a:prstGeom prst="rect">
              <a:avLst/>
            </a:prstGeom>
          </p:spPr>
        </p:pic>
        <p:sp>
          <p:nvSpPr>
            <p:cNvPr id="22" name="Rectangle 21">
              <a:extLst>
                <a:ext uri="{FF2B5EF4-FFF2-40B4-BE49-F238E27FC236}">
                  <a16:creationId xmlns:a16="http://schemas.microsoft.com/office/drawing/2014/main" id="{9638BBBE-20AE-A64F-3541-02EA10710521}"/>
                </a:ext>
              </a:extLst>
            </p:cNvPr>
            <p:cNvSpPr/>
            <p:nvPr/>
          </p:nvSpPr>
          <p:spPr>
            <a:xfrm>
              <a:off x="1955938" y="4516583"/>
              <a:ext cx="1881771" cy="166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4753CAE7-9552-525E-3A66-331E0BC879F8}"/>
              </a:ext>
            </a:extLst>
          </p:cNvPr>
          <p:cNvPicPr>
            <a:picLocks noChangeAspect="1"/>
          </p:cNvPicPr>
          <p:nvPr/>
        </p:nvPicPr>
        <p:blipFill>
          <a:blip r:embed="rId3"/>
          <a:srcRect t="74185" r="54240"/>
          <a:stretch>
            <a:fillRect/>
          </a:stretch>
        </p:blipFill>
        <p:spPr>
          <a:xfrm>
            <a:off x="8088805" y="1330267"/>
            <a:ext cx="3337077" cy="1043535"/>
          </a:xfrm>
          <a:prstGeom prst="rect">
            <a:avLst/>
          </a:prstGeom>
        </p:spPr>
      </p:pic>
    </p:spTree>
    <p:extLst>
      <p:ext uri="{BB962C8B-B14F-4D97-AF65-F5344CB8AC3E}">
        <p14:creationId xmlns:p14="http://schemas.microsoft.com/office/powerpoint/2010/main" val="3131605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24C03A-E228-BA86-0B5E-A797A4B738AC}"/>
              </a:ext>
            </a:extLst>
          </p:cNvPr>
          <p:cNvSpPr>
            <a:spLocks noGrp="1"/>
          </p:cNvSpPr>
          <p:nvPr>
            <p:ph type="title"/>
          </p:nvPr>
        </p:nvSpPr>
        <p:spPr/>
        <p:txBody>
          <a:bodyPr/>
          <a:lstStyle/>
          <a:p>
            <a:r>
              <a:rPr lang="en-US"/>
              <a:t>Adverse Event Management </a:t>
            </a:r>
          </a:p>
        </p:txBody>
      </p:sp>
      <p:sp>
        <p:nvSpPr>
          <p:cNvPr id="3" name="Text Placeholder 2">
            <a:extLst>
              <a:ext uri="{FF2B5EF4-FFF2-40B4-BE49-F238E27FC236}">
                <a16:creationId xmlns:a16="http://schemas.microsoft.com/office/drawing/2014/main" id="{F868037D-D349-E559-EF25-4352500D8250}"/>
              </a:ext>
            </a:extLst>
          </p:cNvPr>
          <p:cNvSpPr>
            <a:spLocks noGrp="1"/>
          </p:cNvSpPr>
          <p:nvPr>
            <p:ph type="body" idx="1"/>
          </p:nvPr>
        </p:nvSpPr>
        <p:spPr>
          <a:xfrm>
            <a:off x="839788" y="1273970"/>
            <a:ext cx="5157787" cy="823912"/>
          </a:xfrm>
        </p:spPr>
        <p:txBody>
          <a:bodyPr>
            <a:normAutofit/>
          </a:bodyPr>
          <a:lstStyle/>
          <a:p>
            <a:r>
              <a:rPr lang="en-US" sz="2800"/>
              <a:t>Hypertension</a:t>
            </a:r>
          </a:p>
        </p:txBody>
      </p:sp>
      <p:sp>
        <p:nvSpPr>
          <p:cNvPr id="7" name="Content Placeholder 6">
            <a:extLst>
              <a:ext uri="{FF2B5EF4-FFF2-40B4-BE49-F238E27FC236}">
                <a16:creationId xmlns:a16="http://schemas.microsoft.com/office/drawing/2014/main" id="{660211EA-ED69-470B-8DA4-C8FE1E8B22D8}"/>
              </a:ext>
            </a:extLst>
          </p:cNvPr>
          <p:cNvSpPr>
            <a:spLocks noGrp="1"/>
          </p:cNvSpPr>
          <p:nvPr>
            <p:ph sz="half" idx="2"/>
          </p:nvPr>
        </p:nvSpPr>
        <p:spPr>
          <a:xfrm>
            <a:off x="839788" y="2223720"/>
            <a:ext cx="5157787" cy="3549362"/>
          </a:xfrm>
        </p:spPr>
        <p:txBody>
          <a:bodyPr>
            <a:normAutofit/>
          </a:bodyPr>
          <a:lstStyle/>
          <a:p>
            <a:pPr>
              <a:lnSpc>
                <a:spcPct val="100000"/>
              </a:lnSpc>
            </a:pPr>
            <a:r>
              <a:rPr lang="en-US" sz="2200"/>
              <a:t>Weight management</a:t>
            </a:r>
          </a:p>
          <a:p>
            <a:pPr>
              <a:lnSpc>
                <a:spcPct val="100000"/>
              </a:lnSpc>
            </a:pPr>
            <a:r>
              <a:rPr lang="en-US" sz="2200"/>
              <a:t>Exercise </a:t>
            </a:r>
          </a:p>
          <a:p>
            <a:pPr>
              <a:lnSpc>
                <a:spcPct val="100000"/>
              </a:lnSpc>
            </a:pPr>
            <a:r>
              <a:rPr lang="en-US" sz="2200"/>
              <a:t>Alcohol moderation </a:t>
            </a:r>
          </a:p>
          <a:p>
            <a:pPr>
              <a:lnSpc>
                <a:spcPct val="100000"/>
              </a:lnSpc>
            </a:pPr>
            <a:r>
              <a:rPr lang="en-US" sz="2200"/>
              <a:t>Salt moderation </a:t>
            </a:r>
          </a:p>
          <a:p>
            <a:pPr>
              <a:lnSpc>
                <a:spcPct val="100000"/>
              </a:lnSpc>
            </a:pPr>
            <a:r>
              <a:rPr lang="en-US" sz="2200"/>
              <a:t>Medications </a:t>
            </a:r>
          </a:p>
          <a:p>
            <a:pPr>
              <a:lnSpc>
                <a:spcPct val="100000"/>
              </a:lnSpc>
            </a:pPr>
            <a:r>
              <a:rPr lang="en-US" sz="2200"/>
              <a:t>Cardiology referral </a:t>
            </a:r>
          </a:p>
        </p:txBody>
      </p:sp>
      <p:sp>
        <p:nvSpPr>
          <p:cNvPr id="4" name="Text Placeholder 3">
            <a:extLst>
              <a:ext uri="{FF2B5EF4-FFF2-40B4-BE49-F238E27FC236}">
                <a16:creationId xmlns:a16="http://schemas.microsoft.com/office/drawing/2014/main" id="{7BB84F08-F968-399E-5580-D3800A656D89}"/>
              </a:ext>
            </a:extLst>
          </p:cNvPr>
          <p:cNvSpPr>
            <a:spLocks noGrp="1"/>
          </p:cNvSpPr>
          <p:nvPr>
            <p:ph type="body" sz="quarter" idx="3"/>
          </p:nvPr>
        </p:nvSpPr>
        <p:spPr>
          <a:xfrm>
            <a:off x="6172200" y="1273970"/>
            <a:ext cx="5183188" cy="823912"/>
          </a:xfrm>
        </p:spPr>
        <p:txBody>
          <a:bodyPr>
            <a:normAutofit/>
          </a:bodyPr>
          <a:lstStyle/>
          <a:p>
            <a:r>
              <a:rPr lang="en-US" sz="2800"/>
              <a:t>Arthralgia</a:t>
            </a:r>
          </a:p>
        </p:txBody>
      </p:sp>
      <p:sp>
        <p:nvSpPr>
          <p:cNvPr id="8" name="Content Placeholder 7">
            <a:extLst>
              <a:ext uri="{FF2B5EF4-FFF2-40B4-BE49-F238E27FC236}">
                <a16:creationId xmlns:a16="http://schemas.microsoft.com/office/drawing/2014/main" id="{153D5AB4-CE2B-13C8-3633-73CF9EABB871}"/>
              </a:ext>
            </a:extLst>
          </p:cNvPr>
          <p:cNvSpPr>
            <a:spLocks noGrp="1"/>
          </p:cNvSpPr>
          <p:nvPr>
            <p:ph sz="quarter" idx="4"/>
          </p:nvPr>
        </p:nvSpPr>
        <p:spPr>
          <a:xfrm>
            <a:off x="6172200" y="2223720"/>
            <a:ext cx="5183188" cy="3549362"/>
          </a:xfrm>
        </p:spPr>
        <p:txBody>
          <a:bodyPr>
            <a:normAutofit/>
          </a:bodyPr>
          <a:lstStyle/>
          <a:p>
            <a:pPr>
              <a:lnSpc>
                <a:spcPct val="100000"/>
              </a:lnSpc>
            </a:pPr>
            <a:r>
              <a:rPr lang="en-US" sz="2200"/>
              <a:t>Concomitant meds (statins)</a:t>
            </a:r>
          </a:p>
          <a:p>
            <a:pPr>
              <a:lnSpc>
                <a:spcPct val="100000"/>
              </a:lnSpc>
            </a:pPr>
            <a:r>
              <a:rPr lang="en-US" sz="2200"/>
              <a:t>Assess, treat orthopedic issues</a:t>
            </a:r>
          </a:p>
          <a:p>
            <a:pPr>
              <a:lnSpc>
                <a:spcPct val="100000"/>
              </a:lnSpc>
            </a:pPr>
            <a:r>
              <a:rPr lang="en-US" sz="2200"/>
              <a:t>Stretching, PT</a:t>
            </a:r>
          </a:p>
          <a:p>
            <a:pPr>
              <a:lnSpc>
                <a:spcPct val="100000"/>
              </a:lnSpc>
            </a:pPr>
            <a:r>
              <a:rPr lang="en-US" sz="2200"/>
              <a:t>Massage </a:t>
            </a:r>
          </a:p>
          <a:p>
            <a:pPr>
              <a:lnSpc>
                <a:spcPct val="100000"/>
              </a:lnSpc>
            </a:pPr>
            <a:r>
              <a:rPr lang="en-US" sz="2200"/>
              <a:t>Acupuncture</a:t>
            </a:r>
          </a:p>
          <a:p>
            <a:pPr>
              <a:lnSpc>
                <a:spcPct val="100000"/>
              </a:lnSpc>
            </a:pPr>
            <a:r>
              <a:rPr lang="en-US" sz="2200"/>
              <a:t>Chiropractor  </a:t>
            </a:r>
          </a:p>
          <a:p>
            <a:pPr>
              <a:lnSpc>
                <a:spcPct val="100000"/>
              </a:lnSpc>
            </a:pPr>
            <a:r>
              <a:rPr lang="en-US" sz="2200"/>
              <a:t>Medications </a:t>
            </a:r>
          </a:p>
        </p:txBody>
      </p:sp>
    </p:spTree>
    <p:extLst>
      <p:ext uri="{BB962C8B-B14F-4D97-AF65-F5344CB8AC3E}">
        <p14:creationId xmlns:p14="http://schemas.microsoft.com/office/powerpoint/2010/main" val="2839651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B207-895D-E8B6-8464-DF59F8CFDC35}"/>
              </a:ext>
            </a:extLst>
          </p:cNvPr>
          <p:cNvSpPr>
            <a:spLocks noGrp="1"/>
          </p:cNvSpPr>
          <p:nvPr>
            <p:ph type="title"/>
          </p:nvPr>
        </p:nvSpPr>
        <p:spPr/>
        <p:txBody>
          <a:bodyPr>
            <a:normAutofit/>
          </a:bodyPr>
          <a:lstStyle/>
          <a:p>
            <a:r>
              <a:rPr lang="en-US"/>
              <a:t> Adverse Event Management</a:t>
            </a:r>
          </a:p>
        </p:txBody>
      </p:sp>
      <p:sp>
        <p:nvSpPr>
          <p:cNvPr id="6" name="Text Placeholder 5">
            <a:extLst>
              <a:ext uri="{FF2B5EF4-FFF2-40B4-BE49-F238E27FC236}">
                <a16:creationId xmlns:a16="http://schemas.microsoft.com/office/drawing/2014/main" id="{5F4D15C2-8CAB-246B-F8DB-0E0DD8789F95}"/>
              </a:ext>
            </a:extLst>
          </p:cNvPr>
          <p:cNvSpPr>
            <a:spLocks noGrp="1"/>
          </p:cNvSpPr>
          <p:nvPr>
            <p:ph type="body" idx="1"/>
          </p:nvPr>
        </p:nvSpPr>
        <p:spPr>
          <a:xfrm>
            <a:off x="839788" y="1278732"/>
            <a:ext cx="5157787" cy="823912"/>
          </a:xfrm>
        </p:spPr>
        <p:txBody>
          <a:bodyPr>
            <a:normAutofit/>
          </a:bodyPr>
          <a:lstStyle/>
          <a:p>
            <a:r>
              <a:rPr lang="en-US" sz="2800"/>
              <a:t>Gastrointestinal</a:t>
            </a:r>
          </a:p>
        </p:txBody>
      </p:sp>
      <p:sp>
        <p:nvSpPr>
          <p:cNvPr id="3" name="Content Placeholder 2">
            <a:extLst>
              <a:ext uri="{FF2B5EF4-FFF2-40B4-BE49-F238E27FC236}">
                <a16:creationId xmlns:a16="http://schemas.microsoft.com/office/drawing/2014/main" id="{5CEB498F-4EAC-7A14-4EB8-C61BF8404693}"/>
              </a:ext>
            </a:extLst>
          </p:cNvPr>
          <p:cNvSpPr>
            <a:spLocks noGrp="1"/>
          </p:cNvSpPr>
          <p:nvPr>
            <p:ph sz="half" idx="2"/>
          </p:nvPr>
        </p:nvSpPr>
        <p:spPr>
          <a:xfrm>
            <a:off x="839788" y="2172984"/>
            <a:ext cx="5157787" cy="3549362"/>
          </a:xfrm>
        </p:spPr>
        <p:txBody>
          <a:bodyPr>
            <a:normAutofit/>
          </a:bodyPr>
          <a:lstStyle/>
          <a:p>
            <a:pPr>
              <a:lnSpc>
                <a:spcPct val="100000"/>
              </a:lnSpc>
            </a:pPr>
            <a:r>
              <a:rPr lang="en-US" sz="2000"/>
              <a:t>Assessment: H&amp;P</a:t>
            </a:r>
          </a:p>
          <a:p>
            <a:pPr>
              <a:lnSpc>
                <a:spcPct val="100000"/>
              </a:lnSpc>
            </a:pPr>
            <a:r>
              <a:rPr lang="en-US" sz="2000"/>
              <a:t>Dietary considerations </a:t>
            </a:r>
          </a:p>
          <a:p>
            <a:pPr>
              <a:lnSpc>
                <a:spcPct val="100000"/>
              </a:lnSpc>
            </a:pPr>
            <a:r>
              <a:rPr lang="en-US" sz="2000"/>
              <a:t>Communication with PCP</a:t>
            </a:r>
          </a:p>
          <a:p>
            <a:pPr>
              <a:lnSpc>
                <a:spcPct val="100000"/>
              </a:lnSpc>
            </a:pPr>
            <a:r>
              <a:rPr lang="en-US" sz="2000"/>
              <a:t>Concomitant medications </a:t>
            </a:r>
          </a:p>
          <a:p>
            <a:pPr>
              <a:lnSpc>
                <a:spcPct val="100000"/>
              </a:lnSpc>
            </a:pPr>
            <a:r>
              <a:rPr lang="en-US" sz="2000"/>
              <a:t>Psychologic contributors </a:t>
            </a:r>
          </a:p>
          <a:p>
            <a:pPr>
              <a:lnSpc>
                <a:spcPct val="100000"/>
              </a:lnSpc>
            </a:pPr>
            <a:r>
              <a:rPr lang="en-US" sz="2000"/>
              <a:t>GI consultation</a:t>
            </a:r>
          </a:p>
          <a:p>
            <a:pPr>
              <a:lnSpc>
                <a:spcPct val="100000"/>
              </a:lnSpc>
            </a:pPr>
            <a:r>
              <a:rPr lang="en-US" sz="2000"/>
              <a:t>Nutrition consultation  </a:t>
            </a:r>
          </a:p>
        </p:txBody>
      </p:sp>
      <p:sp>
        <p:nvSpPr>
          <p:cNvPr id="7" name="Text Placeholder 6">
            <a:extLst>
              <a:ext uri="{FF2B5EF4-FFF2-40B4-BE49-F238E27FC236}">
                <a16:creationId xmlns:a16="http://schemas.microsoft.com/office/drawing/2014/main" id="{B0671FC4-84BC-F7CC-D2CC-1D36877889AE}"/>
              </a:ext>
            </a:extLst>
          </p:cNvPr>
          <p:cNvSpPr>
            <a:spLocks noGrp="1"/>
          </p:cNvSpPr>
          <p:nvPr>
            <p:ph type="body" sz="quarter" idx="3"/>
          </p:nvPr>
        </p:nvSpPr>
        <p:spPr>
          <a:xfrm>
            <a:off x="6172200" y="1278732"/>
            <a:ext cx="5183188" cy="823912"/>
          </a:xfrm>
        </p:spPr>
        <p:txBody>
          <a:bodyPr>
            <a:normAutofit/>
          </a:bodyPr>
          <a:lstStyle/>
          <a:p>
            <a:r>
              <a:rPr lang="en-US" sz="2800"/>
              <a:t>Dermatologic (rash)</a:t>
            </a:r>
          </a:p>
        </p:txBody>
      </p:sp>
      <p:sp>
        <p:nvSpPr>
          <p:cNvPr id="4" name="Content Placeholder 3">
            <a:extLst>
              <a:ext uri="{FF2B5EF4-FFF2-40B4-BE49-F238E27FC236}">
                <a16:creationId xmlns:a16="http://schemas.microsoft.com/office/drawing/2014/main" id="{26BB3AA0-AE6F-72B2-614E-4FA61609C6D2}"/>
              </a:ext>
            </a:extLst>
          </p:cNvPr>
          <p:cNvSpPr>
            <a:spLocks noGrp="1"/>
          </p:cNvSpPr>
          <p:nvPr>
            <p:ph sz="quarter" idx="4"/>
          </p:nvPr>
        </p:nvSpPr>
        <p:spPr>
          <a:xfrm>
            <a:off x="6172200" y="2172983"/>
            <a:ext cx="6019800" cy="4319891"/>
          </a:xfrm>
        </p:spPr>
        <p:txBody>
          <a:bodyPr>
            <a:noAutofit/>
          </a:bodyPr>
          <a:lstStyle/>
          <a:p>
            <a:pPr>
              <a:lnSpc>
                <a:spcPct val="110000"/>
              </a:lnSpc>
            </a:pPr>
            <a:r>
              <a:rPr lang="en-US" sz="2000"/>
              <a:t>Concomitant medications</a:t>
            </a:r>
          </a:p>
          <a:p>
            <a:pPr>
              <a:lnSpc>
                <a:spcPct val="110000"/>
              </a:lnSpc>
            </a:pPr>
            <a:r>
              <a:rPr lang="en-US" sz="2000"/>
              <a:t>Exposure history</a:t>
            </a:r>
          </a:p>
          <a:p>
            <a:pPr>
              <a:lnSpc>
                <a:spcPct val="110000"/>
              </a:lnSpc>
            </a:pPr>
            <a:r>
              <a:rPr lang="en-US" sz="2000"/>
              <a:t>Hold medication if expected</a:t>
            </a:r>
          </a:p>
          <a:p>
            <a:pPr lvl="1">
              <a:lnSpc>
                <a:spcPct val="110000"/>
              </a:lnSpc>
            </a:pPr>
            <a:r>
              <a:rPr lang="en-US" sz="1800"/>
              <a:t>Resume once rash resolved</a:t>
            </a:r>
          </a:p>
          <a:p>
            <a:pPr lvl="1">
              <a:lnSpc>
                <a:spcPct val="110000"/>
              </a:lnSpc>
            </a:pPr>
            <a:r>
              <a:rPr lang="en-US" sz="1800"/>
              <a:t>Consider dose reduction </a:t>
            </a:r>
          </a:p>
          <a:p>
            <a:pPr>
              <a:lnSpc>
                <a:spcPct val="110000"/>
              </a:lnSpc>
            </a:pPr>
            <a:r>
              <a:rPr lang="en-US" sz="2000"/>
              <a:t>Treat rash</a:t>
            </a:r>
          </a:p>
          <a:p>
            <a:pPr lvl="1">
              <a:lnSpc>
                <a:spcPct val="110000"/>
              </a:lnSpc>
            </a:pPr>
            <a:r>
              <a:rPr lang="en-US" sz="1800"/>
              <a:t>Topical steroids</a:t>
            </a:r>
          </a:p>
          <a:p>
            <a:pPr lvl="1">
              <a:lnSpc>
                <a:spcPct val="110000"/>
              </a:lnSpc>
            </a:pPr>
            <a:r>
              <a:rPr lang="en-US" sz="1800"/>
              <a:t>Oral steroids </a:t>
            </a:r>
          </a:p>
          <a:p>
            <a:pPr>
              <a:lnSpc>
                <a:spcPct val="110000"/>
              </a:lnSpc>
            </a:pPr>
            <a:r>
              <a:rPr lang="en-US" sz="2000"/>
              <a:t>Consider dermatology consultation  </a:t>
            </a:r>
          </a:p>
        </p:txBody>
      </p:sp>
    </p:spTree>
    <p:extLst>
      <p:ext uri="{BB962C8B-B14F-4D97-AF65-F5344CB8AC3E}">
        <p14:creationId xmlns:p14="http://schemas.microsoft.com/office/powerpoint/2010/main" val="492127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p:txBody>
          <a:bodyPr>
            <a:normAutofit/>
          </a:bodyPr>
          <a:lstStyle/>
          <a:p>
            <a:r>
              <a:rPr lang="en-US" sz="4000"/>
              <a:t>Practical Application: </a:t>
            </a:r>
            <a:br>
              <a:rPr lang="en-US" sz="4000"/>
            </a:br>
            <a:r>
              <a:rPr lang="en-US" sz="4000"/>
              <a:t>Case-Based Learning Lab  </a:t>
            </a:r>
          </a:p>
        </p:txBody>
      </p:sp>
      <p:sp>
        <p:nvSpPr>
          <p:cNvPr id="2" name="Subtitle 1">
            <a:extLst>
              <a:ext uri="{FF2B5EF4-FFF2-40B4-BE49-F238E27FC236}">
                <a16:creationId xmlns:a16="http://schemas.microsoft.com/office/drawing/2014/main" id="{114327CA-21D1-AAC5-296E-13615A755D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56719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F7BE1F9-AE13-AA77-6ECC-49573ADFF400}"/>
              </a:ext>
            </a:extLst>
          </p:cNvPr>
          <p:cNvSpPr>
            <a:spLocks noGrp="1"/>
          </p:cNvSpPr>
          <p:nvPr>
            <p:ph type="body" sz="quarter" idx="21"/>
          </p:nvPr>
        </p:nvSpPr>
        <p:spPr>
          <a:xfrm>
            <a:off x="1095285" y="1106040"/>
            <a:ext cx="9996049" cy="284041"/>
          </a:xfrm>
        </p:spPr>
        <p:txBody>
          <a:bodyPr>
            <a:normAutofit lnSpcReduction="10000"/>
          </a:bodyPr>
          <a:lstStyle/>
          <a:p>
            <a:r>
              <a:rPr lang="en-US" altLang="en-US"/>
              <a:t>65-YEAR-OLD MAN</a:t>
            </a:r>
            <a:endParaRPr lang="en-US"/>
          </a:p>
        </p:txBody>
      </p:sp>
      <p:sp>
        <p:nvSpPr>
          <p:cNvPr id="21" name="Text Placeholder 20">
            <a:extLst>
              <a:ext uri="{FF2B5EF4-FFF2-40B4-BE49-F238E27FC236}">
                <a16:creationId xmlns:a16="http://schemas.microsoft.com/office/drawing/2014/main" id="{E5857EA1-2055-3554-3CB1-88873F3E7494}"/>
              </a:ext>
            </a:extLst>
          </p:cNvPr>
          <p:cNvSpPr>
            <a:spLocks noGrp="1"/>
          </p:cNvSpPr>
          <p:nvPr>
            <p:ph type="body" sz="quarter" idx="22"/>
          </p:nvPr>
        </p:nvSpPr>
        <p:spPr>
          <a:xfrm>
            <a:off x="1369329" y="1525141"/>
            <a:ext cx="7534641" cy="284038"/>
          </a:xfrm>
        </p:spPr>
        <p:txBody>
          <a:bodyPr>
            <a:normAutofit fontScale="92500" lnSpcReduction="20000"/>
          </a:bodyPr>
          <a:lstStyle/>
          <a:p>
            <a:r>
              <a:rPr lang="en-US" altLang="en-US"/>
              <a:t>Patient Presentation and History</a:t>
            </a:r>
            <a:endParaRPr lang="en-US">
              <a:solidFill>
                <a:srgbClr val="007DC3"/>
              </a:solidFill>
            </a:endParaRPr>
          </a:p>
        </p:txBody>
      </p:sp>
      <p:sp>
        <p:nvSpPr>
          <p:cNvPr id="14" name="Title 13">
            <a:extLst>
              <a:ext uri="{FF2B5EF4-FFF2-40B4-BE49-F238E27FC236}">
                <a16:creationId xmlns:a16="http://schemas.microsoft.com/office/drawing/2014/main" id="{12FE006C-6955-A842-7725-55C25CDC8BB4}"/>
              </a:ext>
            </a:extLst>
          </p:cNvPr>
          <p:cNvSpPr>
            <a:spLocks noGrp="1"/>
          </p:cNvSpPr>
          <p:nvPr>
            <p:ph type="title"/>
          </p:nvPr>
        </p:nvSpPr>
        <p:spPr>
          <a:xfrm>
            <a:off x="1106864" y="521208"/>
            <a:ext cx="9262872" cy="576072"/>
          </a:xfrm>
        </p:spPr>
        <p:txBody>
          <a:bodyPr anchor="ctr">
            <a:noAutofit/>
          </a:bodyPr>
          <a:lstStyle/>
          <a:p>
            <a:r>
              <a:rPr lang="en-US" altLang="en-US" sz="2000"/>
              <a:t>Case 1 – Rising PSA After RP</a:t>
            </a:r>
            <a:endParaRPr lang="en-US" sz="2000"/>
          </a:p>
        </p:txBody>
      </p:sp>
      <p:sp>
        <p:nvSpPr>
          <p:cNvPr id="20" name="Content Placeholder 19">
            <a:extLst>
              <a:ext uri="{FF2B5EF4-FFF2-40B4-BE49-F238E27FC236}">
                <a16:creationId xmlns:a16="http://schemas.microsoft.com/office/drawing/2014/main" id="{CEF701AB-D260-63EC-0540-29CAA6036B9B}"/>
              </a:ext>
            </a:extLst>
          </p:cNvPr>
          <p:cNvSpPr>
            <a:spLocks noGrp="1"/>
          </p:cNvSpPr>
          <p:nvPr>
            <p:ph idx="1"/>
          </p:nvPr>
        </p:nvSpPr>
        <p:spPr>
          <a:xfrm>
            <a:off x="1379423" y="1955799"/>
            <a:ext cx="9397433" cy="3988408"/>
          </a:xfrm>
        </p:spPr>
        <p:txBody>
          <a:bodyPr/>
          <a:lstStyle/>
          <a:p>
            <a:r>
              <a:rPr lang="en-US" altLang="en-US"/>
              <a:t>Healthy with medical history of treated hypertension</a:t>
            </a:r>
          </a:p>
          <a:p>
            <a:r>
              <a:rPr lang="en-US" altLang="en-US"/>
              <a:t>Had RP 2 years ago for a Gleason 8, pT3a cancer</a:t>
            </a:r>
          </a:p>
          <a:p>
            <a:r>
              <a:rPr lang="en-US" altLang="en-US"/>
              <a:t>Post-RP PSA nadir was &lt;0.02 </a:t>
            </a:r>
          </a:p>
          <a:p>
            <a:r>
              <a:rPr lang="en-US" altLang="en-US"/>
              <a:t>However, 1 year after RP, PSA rose: 0.05, 0.08, 0.1, 0.13</a:t>
            </a:r>
          </a:p>
          <a:p>
            <a:r>
              <a:rPr lang="en-US" altLang="en-US"/>
              <a:t>Had salvage RT and ADT (leuprolide) x 6 months</a:t>
            </a:r>
          </a:p>
          <a:p>
            <a:r>
              <a:rPr lang="en-US" altLang="en-US"/>
              <a:t>PSA nadir was &lt;0.02 at 9 months with recovered testosterone </a:t>
            </a:r>
          </a:p>
          <a:p>
            <a:r>
              <a:rPr lang="en-US" altLang="en-US"/>
              <a:t>PSA started to rise and was 1.2 with a PSADT of 5 months; conventional imaging was done and there were no metastases and PSMA-PET was also negative for metastases</a:t>
            </a:r>
          </a:p>
        </p:txBody>
      </p:sp>
    </p:spTree>
    <p:extLst>
      <p:ext uri="{BB962C8B-B14F-4D97-AF65-F5344CB8AC3E}">
        <p14:creationId xmlns:p14="http://schemas.microsoft.com/office/powerpoint/2010/main" val="3971959113"/>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71AA9-2D0B-6A1C-4ED9-7A12B889B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50D98-5C81-3D44-4A04-3FCE5530D5E5}"/>
              </a:ext>
            </a:extLst>
          </p:cNvPr>
          <p:cNvSpPr>
            <a:spLocks noGrp="1"/>
          </p:cNvSpPr>
          <p:nvPr>
            <p:ph type="title"/>
          </p:nvPr>
        </p:nvSpPr>
        <p:spPr/>
        <p:txBody>
          <a:bodyPr/>
          <a:lstStyle/>
          <a:p>
            <a:r>
              <a:rPr lang="en-US"/>
              <a:t>Case 1 Audience Question</a:t>
            </a:r>
          </a:p>
        </p:txBody>
      </p:sp>
      <p:sp>
        <p:nvSpPr>
          <p:cNvPr id="3" name="Content Placeholder 2">
            <a:extLst>
              <a:ext uri="{FF2B5EF4-FFF2-40B4-BE49-F238E27FC236}">
                <a16:creationId xmlns:a16="http://schemas.microsoft.com/office/drawing/2014/main" id="{B9C28A48-DD67-C134-E5AD-D07FDE5963B6}"/>
              </a:ext>
            </a:extLst>
          </p:cNvPr>
          <p:cNvSpPr>
            <a:spLocks noGrp="1"/>
          </p:cNvSpPr>
          <p:nvPr>
            <p:ph idx="1"/>
          </p:nvPr>
        </p:nvSpPr>
        <p:spPr/>
        <p:txBody>
          <a:bodyPr/>
          <a:lstStyle/>
          <a:p>
            <a:pPr marL="0" indent="0">
              <a:lnSpc>
                <a:spcPct val="100000"/>
              </a:lnSpc>
              <a:buNone/>
            </a:pPr>
            <a:r>
              <a:rPr lang="en-US" b="1">
                <a:solidFill>
                  <a:schemeClr val="accent1"/>
                </a:solidFill>
              </a:rPr>
              <a:t>What would you recommend for this patient?</a:t>
            </a:r>
          </a:p>
          <a:p>
            <a:pPr marL="0" indent="0">
              <a:lnSpc>
                <a:spcPct val="100000"/>
              </a:lnSpc>
              <a:buNone/>
            </a:pPr>
            <a:endParaRPr lang="en-US" b="1">
              <a:solidFill>
                <a:schemeClr val="accent1"/>
              </a:solidFill>
            </a:endParaRPr>
          </a:p>
          <a:p>
            <a:pPr marL="457200" indent="-457200">
              <a:lnSpc>
                <a:spcPct val="100000"/>
              </a:lnSpc>
              <a:buFont typeface="+mj-lt"/>
              <a:buAutoNum type="alphaUcPeriod"/>
            </a:pPr>
            <a:r>
              <a:rPr lang="en-US"/>
              <a:t>Surveillance</a:t>
            </a:r>
          </a:p>
          <a:p>
            <a:pPr marL="457200" indent="-457200">
              <a:lnSpc>
                <a:spcPct val="100000"/>
              </a:lnSpc>
              <a:buFont typeface="+mj-lt"/>
              <a:buAutoNum type="alphaUcPeriod"/>
            </a:pPr>
            <a:r>
              <a:rPr lang="en-US"/>
              <a:t>ADT monotherapy (agonist or antagonist)  </a:t>
            </a:r>
          </a:p>
          <a:p>
            <a:pPr marL="457200" indent="-457200">
              <a:lnSpc>
                <a:spcPct val="100000"/>
              </a:lnSpc>
              <a:buFont typeface="+mj-lt"/>
              <a:buAutoNum type="alphaUcPeriod"/>
            </a:pPr>
            <a:r>
              <a:rPr lang="en-US"/>
              <a:t>ADT + enzalutamide </a:t>
            </a:r>
          </a:p>
          <a:p>
            <a:pPr marL="457200" indent="-457200">
              <a:lnSpc>
                <a:spcPct val="100000"/>
              </a:lnSpc>
              <a:buFont typeface="+mj-lt"/>
              <a:buAutoNum type="alphaUcPeriod"/>
            </a:pPr>
            <a:r>
              <a:rPr lang="en-US"/>
              <a:t>ADT + enzalutamide + docetaxel </a:t>
            </a:r>
          </a:p>
          <a:p>
            <a:pPr marL="457200" indent="-457200">
              <a:lnSpc>
                <a:spcPct val="100000"/>
              </a:lnSpc>
              <a:buFont typeface="+mj-lt"/>
              <a:buAutoNum type="alphaUcPeriod"/>
            </a:pPr>
            <a:r>
              <a:rPr lang="en-US"/>
              <a:t>Enzalutamide monotherapy </a:t>
            </a:r>
          </a:p>
          <a:p>
            <a:pPr marL="457200" indent="-457200">
              <a:lnSpc>
                <a:spcPct val="100000"/>
              </a:lnSpc>
              <a:buFont typeface="+mj-lt"/>
              <a:buAutoNum type="alphaUcPeriod"/>
            </a:pPr>
            <a:r>
              <a:rPr lang="en-US"/>
              <a:t>Unsure</a:t>
            </a:r>
          </a:p>
        </p:txBody>
      </p:sp>
    </p:spTree>
    <p:extLst>
      <p:ext uri="{BB962C8B-B14F-4D97-AF65-F5344CB8AC3E}">
        <p14:creationId xmlns:p14="http://schemas.microsoft.com/office/powerpoint/2010/main" val="1068655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EA36-7E0E-7942-735E-6587ED42719B}"/>
              </a:ext>
            </a:extLst>
          </p:cNvPr>
          <p:cNvSpPr>
            <a:spLocks noGrp="1"/>
          </p:cNvSpPr>
          <p:nvPr>
            <p:ph type="title"/>
          </p:nvPr>
        </p:nvSpPr>
        <p:spPr/>
        <p:txBody>
          <a:bodyPr/>
          <a:lstStyle/>
          <a:p>
            <a:r>
              <a:rPr lang="en-US"/>
              <a:t>Case 1 Discussion </a:t>
            </a:r>
          </a:p>
        </p:txBody>
      </p:sp>
      <p:sp>
        <p:nvSpPr>
          <p:cNvPr id="10" name="Content Placeholder 2">
            <a:extLst>
              <a:ext uri="{FF2B5EF4-FFF2-40B4-BE49-F238E27FC236}">
                <a16:creationId xmlns:a16="http://schemas.microsoft.com/office/drawing/2014/main" id="{25A63F6D-A8CB-818C-0963-3CF131966FAF}"/>
              </a:ext>
            </a:extLst>
          </p:cNvPr>
          <p:cNvSpPr txBox="1">
            <a:spLocks/>
          </p:cNvSpPr>
          <p:nvPr/>
        </p:nvSpPr>
        <p:spPr>
          <a:xfrm>
            <a:off x="682282" y="1403181"/>
            <a:ext cx="2688301" cy="269074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Does this </a:t>
            </a:r>
            <a:b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patient have any additional local therapy options?</a:t>
            </a:r>
          </a:p>
        </p:txBody>
      </p:sp>
      <p:sp>
        <p:nvSpPr>
          <p:cNvPr id="13" name="Content Placeholder 2">
            <a:extLst>
              <a:ext uri="{FF2B5EF4-FFF2-40B4-BE49-F238E27FC236}">
                <a16:creationId xmlns:a16="http://schemas.microsoft.com/office/drawing/2014/main" id="{24638C42-EB80-DC6E-CCD2-4EE8EB7FD320}"/>
              </a:ext>
            </a:extLst>
          </p:cNvPr>
          <p:cNvSpPr txBox="1">
            <a:spLocks/>
          </p:cNvSpPr>
          <p:nvPr/>
        </p:nvSpPr>
        <p:spPr>
          <a:xfrm>
            <a:off x="2706171" y="3340510"/>
            <a:ext cx="2688301" cy="269074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Should any additional radiographic staging be done? </a:t>
            </a:r>
          </a:p>
        </p:txBody>
      </p:sp>
      <p:sp>
        <p:nvSpPr>
          <p:cNvPr id="14" name="Content Placeholder 2">
            <a:extLst>
              <a:ext uri="{FF2B5EF4-FFF2-40B4-BE49-F238E27FC236}">
                <a16:creationId xmlns:a16="http://schemas.microsoft.com/office/drawing/2014/main" id="{87191F9D-9E11-2651-94DA-DC0A2D66EE05}"/>
              </a:ext>
            </a:extLst>
          </p:cNvPr>
          <p:cNvSpPr txBox="1">
            <a:spLocks/>
          </p:cNvSpPr>
          <p:nvPr/>
        </p:nvSpPr>
        <p:spPr>
          <a:xfrm>
            <a:off x="4751849" y="1403180"/>
            <a:ext cx="2688301" cy="2690747"/>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What is the significance of the PSADT?</a:t>
            </a:r>
          </a:p>
        </p:txBody>
      </p:sp>
      <p:sp>
        <p:nvSpPr>
          <p:cNvPr id="19" name="Content Placeholder 2">
            <a:extLst>
              <a:ext uri="{FF2B5EF4-FFF2-40B4-BE49-F238E27FC236}">
                <a16:creationId xmlns:a16="http://schemas.microsoft.com/office/drawing/2014/main" id="{4AC0B432-2A42-0663-5BD8-A502BD4BEDBD}"/>
              </a:ext>
            </a:extLst>
          </p:cNvPr>
          <p:cNvSpPr txBox="1">
            <a:spLocks/>
          </p:cNvSpPr>
          <p:nvPr/>
        </p:nvSpPr>
        <p:spPr>
          <a:xfrm>
            <a:off x="6812276" y="3340510"/>
            <a:ext cx="2688301" cy="269074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horz" lIns="0" tIns="9144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What treatment options does this patient have?</a:t>
            </a:r>
          </a:p>
        </p:txBody>
      </p:sp>
      <p:sp>
        <p:nvSpPr>
          <p:cNvPr id="20" name="Content Placeholder 2">
            <a:extLst>
              <a:ext uri="{FF2B5EF4-FFF2-40B4-BE49-F238E27FC236}">
                <a16:creationId xmlns:a16="http://schemas.microsoft.com/office/drawing/2014/main" id="{F18DCBD3-FAB0-9A2C-66DA-075478E286BA}"/>
              </a:ext>
            </a:extLst>
          </p:cNvPr>
          <p:cNvSpPr txBox="1">
            <a:spLocks/>
          </p:cNvSpPr>
          <p:nvPr/>
        </p:nvSpPr>
        <p:spPr>
          <a:xfrm>
            <a:off x="8857954" y="1403180"/>
            <a:ext cx="2688301" cy="269074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Is this a good time to consider germline or somatic sequencing?   </a:t>
            </a:r>
          </a:p>
        </p:txBody>
      </p:sp>
    </p:spTree>
    <p:extLst>
      <p:ext uri="{BB962C8B-B14F-4D97-AF65-F5344CB8AC3E}">
        <p14:creationId xmlns:p14="http://schemas.microsoft.com/office/powerpoint/2010/main" val="2346200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0E4E769-7F43-F07A-E967-C077A5C8B2FC}"/>
              </a:ext>
            </a:extLst>
          </p:cNvPr>
          <p:cNvSpPr>
            <a:spLocks noGrp="1"/>
          </p:cNvSpPr>
          <p:nvPr>
            <p:ph idx="1"/>
          </p:nvPr>
        </p:nvSpPr>
        <p:spPr>
          <a:xfrm>
            <a:off x="1379424" y="1525141"/>
            <a:ext cx="9428484" cy="4419066"/>
          </a:xfrm>
        </p:spPr>
        <p:txBody>
          <a:bodyPr/>
          <a:lstStyle/>
          <a:p>
            <a:r>
              <a:rPr lang="en-US"/>
              <a:t>Patient was treated per EMBARK trial with ADT + enzalutamide</a:t>
            </a:r>
          </a:p>
          <a:p>
            <a:r>
              <a:rPr lang="en-US"/>
              <a:t>PSA nadir was &lt;0.02 at 9 months and treatment was stopped</a:t>
            </a:r>
          </a:p>
          <a:p>
            <a:r>
              <a:rPr lang="en-US"/>
              <a:t>Testosterone recovered to the normal range at 5 months</a:t>
            </a:r>
          </a:p>
          <a:p>
            <a:r>
              <a:rPr lang="en-US"/>
              <a:t>PSA started rising again at 9 months and PSA was followed to establish PSA doubling time </a:t>
            </a:r>
          </a:p>
          <a:p>
            <a:r>
              <a:rPr lang="en-US"/>
              <a:t>A PSMA-PET was obtained when PSA was 1.5 and 2 metastases were found (1 bone, 1 pelvic lymph node) and the patient was treated with SBRT to the metastases with ADT + ARPI</a:t>
            </a:r>
          </a:p>
          <a:p>
            <a:endParaRPr lang="en-US"/>
          </a:p>
        </p:txBody>
      </p:sp>
      <p:sp>
        <p:nvSpPr>
          <p:cNvPr id="13" name="Text Placeholder 12">
            <a:extLst>
              <a:ext uri="{FF2B5EF4-FFF2-40B4-BE49-F238E27FC236}">
                <a16:creationId xmlns:a16="http://schemas.microsoft.com/office/drawing/2014/main" id="{0DC157F5-325F-8960-4E8E-153CC596E988}"/>
              </a:ext>
            </a:extLst>
          </p:cNvPr>
          <p:cNvSpPr>
            <a:spLocks noGrp="1"/>
          </p:cNvSpPr>
          <p:nvPr>
            <p:ph type="body" sz="quarter" idx="21"/>
          </p:nvPr>
        </p:nvSpPr>
        <p:spPr/>
        <p:txBody>
          <a:bodyPr>
            <a:normAutofit fontScale="92500" lnSpcReduction="10000"/>
          </a:bodyPr>
          <a:lstStyle/>
          <a:p>
            <a:r>
              <a:rPr lang="en-US" altLang="en-US"/>
              <a:t>65-YEAR-OLD MAN</a:t>
            </a:r>
            <a:endParaRPr lang="en-US"/>
          </a:p>
        </p:txBody>
      </p:sp>
      <p:sp>
        <p:nvSpPr>
          <p:cNvPr id="11" name="Title 10">
            <a:extLst>
              <a:ext uri="{FF2B5EF4-FFF2-40B4-BE49-F238E27FC236}">
                <a16:creationId xmlns:a16="http://schemas.microsoft.com/office/drawing/2014/main" id="{80FABECA-D3C7-C31A-1A4E-9677ACAA0ADE}"/>
              </a:ext>
            </a:extLst>
          </p:cNvPr>
          <p:cNvSpPr>
            <a:spLocks noGrp="1"/>
          </p:cNvSpPr>
          <p:nvPr>
            <p:ph type="title"/>
          </p:nvPr>
        </p:nvSpPr>
        <p:spPr/>
        <p:txBody>
          <a:bodyPr/>
          <a:lstStyle/>
          <a:p>
            <a:r>
              <a:rPr lang="en-US"/>
              <a:t>Case 1 </a:t>
            </a:r>
            <a:r>
              <a:rPr lang="en-US" altLang="en-US"/>
              <a:t>– </a:t>
            </a:r>
            <a:r>
              <a:rPr lang="en-US"/>
              <a:t>Outcome </a:t>
            </a:r>
          </a:p>
        </p:txBody>
      </p:sp>
    </p:spTree>
    <p:extLst>
      <p:ext uri="{BB962C8B-B14F-4D97-AF65-F5344CB8AC3E}">
        <p14:creationId xmlns:p14="http://schemas.microsoft.com/office/powerpoint/2010/main" val="3007204697"/>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D740-4562-51DE-0D3B-AF148B6E17C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15917F6-9330-8F1B-329C-4019CD4459D6}"/>
              </a:ext>
            </a:extLst>
          </p:cNvPr>
          <p:cNvSpPr>
            <a:spLocks noGrp="1"/>
          </p:cNvSpPr>
          <p:nvPr>
            <p:ph type="body" sz="quarter" idx="21"/>
          </p:nvPr>
        </p:nvSpPr>
        <p:spPr/>
        <p:txBody>
          <a:bodyPr>
            <a:normAutofit lnSpcReduction="10000"/>
          </a:bodyPr>
          <a:lstStyle/>
          <a:p>
            <a:r>
              <a:rPr lang="en-US" altLang="en-US" sz="1400">
                <a:solidFill>
                  <a:schemeClr val="bg1"/>
                </a:solidFill>
              </a:rPr>
              <a:t>65-YEAR-OLD MAN</a:t>
            </a:r>
            <a:endParaRPr lang="en-US">
              <a:solidFill>
                <a:schemeClr val="bg1"/>
              </a:solidFill>
            </a:endParaRPr>
          </a:p>
        </p:txBody>
      </p:sp>
      <p:sp>
        <p:nvSpPr>
          <p:cNvPr id="10" name="Text Placeholder 9">
            <a:extLst>
              <a:ext uri="{FF2B5EF4-FFF2-40B4-BE49-F238E27FC236}">
                <a16:creationId xmlns:a16="http://schemas.microsoft.com/office/drawing/2014/main" id="{023A2BAC-4FCE-B74B-B258-2FA20F1C73BC}"/>
              </a:ext>
            </a:extLst>
          </p:cNvPr>
          <p:cNvSpPr>
            <a:spLocks noGrp="1"/>
          </p:cNvSpPr>
          <p:nvPr>
            <p:ph type="body" sz="quarter" idx="22"/>
          </p:nvPr>
        </p:nvSpPr>
        <p:spPr>
          <a:xfrm>
            <a:off x="1369329" y="1525141"/>
            <a:ext cx="9493976" cy="284038"/>
          </a:xfrm>
        </p:spPr>
        <p:txBody>
          <a:bodyPr/>
          <a:lstStyle/>
          <a:p>
            <a:r>
              <a:rPr lang="en-US" altLang="en-US"/>
              <a:t>Patient Presentation and History</a:t>
            </a:r>
            <a:endParaRPr lang="en-US">
              <a:solidFill>
                <a:srgbClr val="007DC3"/>
              </a:solidFill>
            </a:endParaRPr>
          </a:p>
        </p:txBody>
      </p:sp>
      <p:sp>
        <p:nvSpPr>
          <p:cNvPr id="7" name="Title 6">
            <a:extLst>
              <a:ext uri="{FF2B5EF4-FFF2-40B4-BE49-F238E27FC236}">
                <a16:creationId xmlns:a16="http://schemas.microsoft.com/office/drawing/2014/main" id="{29469125-13FA-7EEC-6E63-5A2A051FA4E9}"/>
              </a:ext>
            </a:extLst>
          </p:cNvPr>
          <p:cNvSpPr>
            <a:spLocks noGrp="1"/>
          </p:cNvSpPr>
          <p:nvPr>
            <p:ph type="title"/>
          </p:nvPr>
        </p:nvSpPr>
        <p:spPr/>
        <p:txBody>
          <a:bodyPr anchor="ctr">
            <a:noAutofit/>
          </a:bodyPr>
          <a:lstStyle/>
          <a:p>
            <a:r>
              <a:rPr lang="en-US" altLang="en-US" sz="2000"/>
              <a:t>Case 2 – Synchronous </a:t>
            </a:r>
            <a:r>
              <a:rPr lang="en-US" altLang="en-US" sz="2000" err="1"/>
              <a:t>mHSPC</a:t>
            </a:r>
            <a:endParaRPr lang="en-US" sz="2000"/>
          </a:p>
        </p:txBody>
      </p:sp>
      <p:sp>
        <p:nvSpPr>
          <p:cNvPr id="8" name="Content Placeholder 7">
            <a:extLst>
              <a:ext uri="{FF2B5EF4-FFF2-40B4-BE49-F238E27FC236}">
                <a16:creationId xmlns:a16="http://schemas.microsoft.com/office/drawing/2014/main" id="{AF457A12-2DFB-437A-A6B1-7867B73E4DB1}"/>
              </a:ext>
            </a:extLst>
          </p:cNvPr>
          <p:cNvSpPr>
            <a:spLocks noGrp="1"/>
          </p:cNvSpPr>
          <p:nvPr>
            <p:ph idx="1"/>
          </p:nvPr>
        </p:nvSpPr>
        <p:spPr>
          <a:xfrm>
            <a:off x="1379424" y="2119745"/>
            <a:ext cx="9517176" cy="3824462"/>
          </a:xfrm>
        </p:spPr>
        <p:txBody>
          <a:bodyPr/>
          <a:lstStyle/>
          <a:p>
            <a:r>
              <a:rPr lang="en-US" altLang="en-US"/>
              <a:t>Healthy with a medical history of treated hypertension</a:t>
            </a:r>
          </a:p>
          <a:p>
            <a:r>
              <a:rPr lang="en-US" altLang="en-US"/>
              <a:t>Had urinary urgency and frequency for 4 months and went to his PCP</a:t>
            </a:r>
          </a:p>
          <a:p>
            <a:r>
              <a:rPr lang="en-US" altLang="en-US"/>
              <a:t>DRE was abnormal and first PSA was 35, repeat 34</a:t>
            </a:r>
          </a:p>
          <a:p>
            <a:r>
              <a:rPr lang="en-US" altLang="en-US"/>
              <a:t>Bone scan and CT showed: large prostate, 3 bone </a:t>
            </a:r>
            <a:r>
              <a:rPr lang="en-US" altLang="en-US" err="1"/>
              <a:t>mets</a:t>
            </a:r>
            <a:r>
              <a:rPr lang="en-US" altLang="en-US"/>
              <a:t> in pelvis</a:t>
            </a:r>
          </a:p>
          <a:p>
            <a:r>
              <a:rPr lang="en-US" altLang="en-US"/>
              <a:t>Prostate biopsy: Gleason 8 cancer in 8/12 cores</a:t>
            </a:r>
          </a:p>
        </p:txBody>
      </p:sp>
    </p:spTree>
    <p:extLst>
      <p:ext uri="{BB962C8B-B14F-4D97-AF65-F5344CB8AC3E}">
        <p14:creationId xmlns:p14="http://schemas.microsoft.com/office/powerpoint/2010/main" val="2985909866"/>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4F738-F044-71C7-B6E6-BAE8498CE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F8182-FFFB-EE05-21D3-13B60006DD57}"/>
              </a:ext>
            </a:extLst>
          </p:cNvPr>
          <p:cNvSpPr>
            <a:spLocks noGrp="1"/>
          </p:cNvSpPr>
          <p:nvPr>
            <p:ph type="title"/>
          </p:nvPr>
        </p:nvSpPr>
        <p:spPr/>
        <p:txBody>
          <a:bodyPr>
            <a:normAutofit/>
          </a:bodyPr>
          <a:lstStyle/>
          <a:p>
            <a:r>
              <a:rPr lang="en-US"/>
              <a:t>Case 2 Study Audience Question</a:t>
            </a:r>
          </a:p>
        </p:txBody>
      </p:sp>
      <p:sp>
        <p:nvSpPr>
          <p:cNvPr id="3" name="Content Placeholder 2">
            <a:extLst>
              <a:ext uri="{FF2B5EF4-FFF2-40B4-BE49-F238E27FC236}">
                <a16:creationId xmlns:a16="http://schemas.microsoft.com/office/drawing/2014/main" id="{7826D305-0AED-0798-1DFE-A911B2D1EEF6}"/>
              </a:ext>
            </a:extLst>
          </p:cNvPr>
          <p:cNvSpPr>
            <a:spLocks noGrp="1"/>
          </p:cNvSpPr>
          <p:nvPr>
            <p:ph idx="1"/>
          </p:nvPr>
        </p:nvSpPr>
        <p:spPr/>
        <p:txBody>
          <a:bodyPr>
            <a:normAutofit/>
          </a:bodyPr>
          <a:lstStyle/>
          <a:p>
            <a:pPr marL="0" indent="0">
              <a:lnSpc>
                <a:spcPct val="100000"/>
              </a:lnSpc>
              <a:buNone/>
            </a:pPr>
            <a:r>
              <a:rPr lang="en-US" b="1">
                <a:solidFill>
                  <a:schemeClr val="accent1"/>
                </a:solidFill>
              </a:rPr>
              <a:t>What treatment would you recommend for this patient?</a:t>
            </a:r>
          </a:p>
          <a:p>
            <a:pPr marL="0" indent="0">
              <a:lnSpc>
                <a:spcPct val="100000"/>
              </a:lnSpc>
              <a:buNone/>
            </a:pPr>
            <a:endParaRPr lang="en-US"/>
          </a:p>
          <a:p>
            <a:pPr marL="457200" indent="-457200">
              <a:lnSpc>
                <a:spcPct val="100000"/>
              </a:lnSpc>
              <a:buFont typeface="+mj-lt"/>
              <a:buAutoNum type="alphaUcPeriod"/>
            </a:pPr>
            <a:r>
              <a:rPr lang="en-US"/>
              <a:t>ADT monotherapy (agonist or antagonist)  </a:t>
            </a:r>
          </a:p>
          <a:p>
            <a:pPr marL="457200" indent="-457200">
              <a:lnSpc>
                <a:spcPct val="100000"/>
              </a:lnSpc>
              <a:buFont typeface="+mj-lt"/>
              <a:buAutoNum type="alphaUcPeriod"/>
            </a:pPr>
            <a:r>
              <a:rPr lang="en-US"/>
              <a:t>ADT + ARPI  </a:t>
            </a:r>
          </a:p>
          <a:p>
            <a:pPr marL="457200" indent="-457200">
              <a:lnSpc>
                <a:spcPct val="100000"/>
              </a:lnSpc>
              <a:buFont typeface="+mj-lt"/>
              <a:buAutoNum type="alphaUcPeriod"/>
            </a:pPr>
            <a:r>
              <a:rPr lang="en-US"/>
              <a:t>ADT + ARPI + prostate radiation </a:t>
            </a:r>
          </a:p>
          <a:p>
            <a:pPr marL="457200" indent="-457200">
              <a:lnSpc>
                <a:spcPct val="100000"/>
              </a:lnSpc>
              <a:buFont typeface="+mj-lt"/>
              <a:buAutoNum type="alphaUcPeriod"/>
            </a:pPr>
            <a:r>
              <a:rPr lang="en-US"/>
              <a:t>ADT + ARPI + docetaxel + prostate radiation</a:t>
            </a:r>
          </a:p>
          <a:p>
            <a:pPr marL="457200" indent="-457200">
              <a:lnSpc>
                <a:spcPct val="100000"/>
              </a:lnSpc>
              <a:buFont typeface="+mj-lt"/>
              <a:buAutoNum type="alphaUcPeriod"/>
            </a:pPr>
            <a:r>
              <a:rPr lang="en-US"/>
              <a:t>Unsure</a:t>
            </a:r>
          </a:p>
          <a:p>
            <a:pPr lvl="1">
              <a:lnSpc>
                <a:spcPct val="100000"/>
              </a:lnSpc>
            </a:pPr>
            <a:endParaRPr lang="en-US"/>
          </a:p>
        </p:txBody>
      </p:sp>
    </p:spTree>
    <p:extLst>
      <p:ext uri="{BB962C8B-B14F-4D97-AF65-F5344CB8AC3E}">
        <p14:creationId xmlns:p14="http://schemas.microsoft.com/office/powerpoint/2010/main" val="1160912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B9AC-ECC1-B2BF-D57C-BCB2EBB4E4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C5CA6-6858-F412-426C-564636C8823B}"/>
              </a:ext>
            </a:extLst>
          </p:cNvPr>
          <p:cNvSpPr>
            <a:spLocks noGrp="1"/>
          </p:cNvSpPr>
          <p:nvPr>
            <p:ph type="title"/>
          </p:nvPr>
        </p:nvSpPr>
        <p:spPr/>
        <p:txBody>
          <a:bodyPr/>
          <a:lstStyle/>
          <a:p>
            <a:r>
              <a:rPr lang="en-US"/>
              <a:t>Case 2 Discussion </a:t>
            </a:r>
          </a:p>
        </p:txBody>
      </p:sp>
      <p:sp>
        <p:nvSpPr>
          <p:cNvPr id="5" name="Content Placeholder 2">
            <a:extLst>
              <a:ext uri="{FF2B5EF4-FFF2-40B4-BE49-F238E27FC236}">
                <a16:creationId xmlns:a16="http://schemas.microsoft.com/office/drawing/2014/main" id="{537FCA15-B57E-4111-FE47-72B6AC84F87B}"/>
              </a:ext>
            </a:extLst>
          </p:cNvPr>
          <p:cNvSpPr txBox="1">
            <a:spLocks/>
          </p:cNvSpPr>
          <p:nvPr/>
        </p:nvSpPr>
        <p:spPr>
          <a:xfrm>
            <a:off x="347372" y="2083626"/>
            <a:ext cx="2616623" cy="261900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E8931A"/>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What is the role of prostate radiation in a patient with metastatic prostate cancer?</a:t>
            </a:r>
          </a:p>
        </p:txBody>
      </p:sp>
      <p:sp>
        <p:nvSpPr>
          <p:cNvPr id="6" name="Content Placeholder 2">
            <a:extLst>
              <a:ext uri="{FF2B5EF4-FFF2-40B4-BE49-F238E27FC236}">
                <a16:creationId xmlns:a16="http://schemas.microsoft.com/office/drawing/2014/main" id="{EE68AC16-8234-D347-B1CE-CA7117720547}"/>
              </a:ext>
            </a:extLst>
          </p:cNvPr>
          <p:cNvSpPr txBox="1">
            <a:spLocks/>
          </p:cNvSpPr>
          <p:nvPr/>
        </p:nvSpPr>
        <p:spPr>
          <a:xfrm>
            <a:off x="3275082" y="2083626"/>
            <a:ext cx="2715343" cy="261900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E8931A"/>
              </a:buClr>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Once a patient </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has been diagnosed with metastatic </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prostate cancer with conventional imaging, what is the role of PSMA-PET imaging?</a:t>
            </a:r>
          </a:p>
        </p:txBody>
      </p:sp>
      <p:sp>
        <p:nvSpPr>
          <p:cNvPr id="7" name="Content Placeholder 2">
            <a:extLst>
              <a:ext uri="{FF2B5EF4-FFF2-40B4-BE49-F238E27FC236}">
                <a16:creationId xmlns:a16="http://schemas.microsoft.com/office/drawing/2014/main" id="{E91A76B4-ADDA-5060-DD60-35ED9C2168A4}"/>
              </a:ext>
            </a:extLst>
          </p:cNvPr>
          <p:cNvSpPr txBox="1">
            <a:spLocks/>
          </p:cNvSpPr>
          <p:nvPr/>
        </p:nvSpPr>
        <p:spPr>
          <a:xfrm>
            <a:off x="6309337" y="2083626"/>
            <a:ext cx="2616623" cy="261900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8931A"/>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Should this patient have germline and/or somatic sequencing?</a:t>
            </a:r>
          </a:p>
        </p:txBody>
      </p:sp>
      <p:sp>
        <p:nvSpPr>
          <p:cNvPr id="8" name="Content Placeholder 2">
            <a:extLst>
              <a:ext uri="{FF2B5EF4-FFF2-40B4-BE49-F238E27FC236}">
                <a16:creationId xmlns:a16="http://schemas.microsoft.com/office/drawing/2014/main" id="{75A86E20-5357-3115-E40F-7F2CBA50BC2B}"/>
              </a:ext>
            </a:extLst>
          </p:cNvPr>
          <p:cNvSpPr txBox="1">
            <a:spLocks/>
          </p:cNvSpPr>
          <p:nvPr/>
        </p:nvSpPr>
        <p:spPr>
          <a:xfrm>
            <a:off x="9237047" y="2083626"/>
            <a:ext cx="2616623" cy="2619003"/>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vert="horz" lIns="0" tIns="0" rIns="0" bIns="0" rtlCol="0"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8931A"/>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How should </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this patient be followed in </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clinic?</a:t>
            </a:r>
          </a:p>
        </p:txBody>
      </p:sp>
    </p:spTree>
    <p:extLst>
      <p:ext uri="{BB962C8B-B14F-4D97-AF65-F5344CB8AC3E}">
        <p14:creationId xmlns:p14="http://schemas.microsoft.com/office/powerpoint/2010/main" val="129607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4940-CDE2-C6C7-AAD9-596CF17D788E}"/>
              </a:ext>
            </a:extLst>
          </p:cNvPr>
          <p:cNvSpPr>
            <a:spLocks noGrp="1"/>
          </p:cNvSpPr>
          <p:nvPr>
            <p:ph type="title"/>
          </p:nvPr>
        </p:nvSpPr>
        <p:spPr/>
        <p:txBody>
          <a:bodyPr>
            <a:normAutofit fontScale="90000"/>
          </a:bodyPr>
          <a:lstStyle/>
          <a:p>
            <a:r>
              <a:rPr lang="en-US"/>
              <a:t>Risk Stratification for Clinically Localized Prostate Cancer: NCCN Guidelines</a:t>
            </a:r>
          </a:p>
        </p:txBody>
      </p:sp>
      <p:sp>
        <p:nvSpPr>
          <p:cNvPr id="3" name="Footer Placeholder 2">
            <a:extLst>
              <a:ext uri="{FF2B5EF4-FFF2-40B4-BE49-F238E27FC236}">
                <a16:creationId xmlns:a16="http://schemas.microsoft.com/office/drawing/2014/main" id="{4CAB6D82-B4BF-BFFC-A6FC-8CAEEE0575AF}"/>
              </a:ext>
            </a:extLst>
          </p:cNvPr>
          <p:cNvSpPr>
            <a:spLocks noGrp="1"/>
          </p:cNvSpPr>
          <p:nvPr>
            <p:ph type="ftr" sz="quarter" idx="3"/>
          </p:nvPr>
        </p:nvSpPr>
        <p:spPr>
          <a:xfrm>
            <a:off x="1355787" y="6194795"/>
            <a:ext cx="10651322" cy="506085"/>
          </a:xfrm>
        </p:spPr>
        <p:txBody>
          <a:bodyPr/>
          <a:lstStyle/>
          <a:p>
            <a:r>
              <a:rPr lang="en-US">
                <a:solidFill>
                  <a:srgbClr val="3A3A3A"/>
                </a:solidFill>
              </a:rPr>
              <a:t>NCCN Guidelines. Prostate Cancer (Version 3.2026). NCCN.org.</a:t>
            </a:r>
          </a:p>
        </p:txBody>
      </p:sp>
      <p:sp>
        <p:nvSpPr>
          <p:cNvPr id="11" name="Rectangle 10">
            <a:extLst>
              <a:ext uri="{FF2B5EF4-FFF2-40B4-BE49-F238E27FC236}">
                <a16:creationId xmlns:a16="http://schemas.microsoft.com/office/drawing/2014/main" id="{286CD96E-58E4-5764-2F97-85CD7CD4376F}"/>
              </a:ext>
            </a:extLst>
          </p:cNvPr>
          <p:cNvSpPr/>
          <p:nvPr/>
        </p:nvSpPr>
        <p:spPr>
          <a:xfrm>
            <a:off x="764979" y="4089765"/>
            <a:ext cx="10662041" cy="871100"/>
          </a:xfrm>
          <a:prstGeom prst="rect">
            <a:avLst/>
          </a:prstGeom>
          <a:solidFill>
            <a:srgbClr val="D41812">
              <a:alpha val="303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5F3175-3AFC-FF1F-EB2F-70B7662AC03E}"/>
              </a:ext>
            </a:extLst>
          </p:cNvPr>
          <p:cNvSpPr/>
          <p:nvPr/>
        </p:nvSpPr>
        <p:spPr>
          <a:xfrm>
            <a:off x="764979" y="4959174"/>
            <a:ext cx="10662041" cy="730696"/>
          </a:xfrm>
          <a:prstGeom prst="rect">
            <a:avLst/>
          </a:prstGeom>
          <a:solidFill>
            <a:srgbClr val="D41812">
              <a:alpha val="5019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EBDF43-7D11-DE5F-8956-17FF32A80937}"/>
              </a:ext>
            </a:extLst>
          </p:cNvPr>
          <p:cNvSpPr/>
          <p:nvPr/>
        </p:nvSpPr>
        <p:spPr>
          <a:xfrm>
            <a:off x="764979" y="2345328"/>
            <a:ext cx="10662040" cy="1738022"/>
          </a:xfrm>
          <a:prstGeom prst="rect">
            <a:avLst/>
          </a:prstGeom>
          <a:solidFill>
            <a:srgbClr val="FFAD41">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C7E4F1-6B45-324C-B270-7E4A04817948}"/>
              </a:ext>
            </a:extLst>
          </p:cNvPr>
          <p:cNvSpPr/>
          <p:nvPr/>
        </p:nvSpPr>
        <p:spPr>
          <a:xfrm>
            <a:off x="764979" y="1577363"/>
            <a:ext cx="10662041" cy="771567"/>
          </a:xfrm>
          <a:prstGeom prst="rect">
            <a:avLst/>
          </a:prstGeom>
          <a:solidFill>
            <a:srgbClr val="008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74FD7B-857B-F2AF-47CB-87B3B7C79093}"/>
              </a:ext>
            </a:extLst>
          </p:cNvPr>
          <p:cNvSpPr txBox="1"/>
          <p:nvPr/>
        </p:nvSpPr>
        <p:spPr>
          <a:xfrm>
            <a:off x="764979" y="1754663"/>
            <a:ext cx="1471808"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Low Risk</a:t>
            </a:r>
          </a:p>
        </p:txBody>
      </p:sp>
      <p:sp>
        <p:nvSpPr>
          <p:cNvPr id="7" name="TextBox 6">
            <a:extLst>
              <a:ext uri="{FF2B5EF4-FFF2-40B4-BE49-F238E27FC236}">
                <a16:creationId xmlns:a16="http://schemas.microsoft.com/office/drawing/2014/main" id="{FA1A0131-2208-47FA-D5E4-9601413CF2FF}"/>
              </a:ext>
            </a:extLst>
          </p:cNvPr>
          <p:cNvSpPr txBox="1"/>
          <p:nvPr/>
        </p:nvSpPr>
        <p:spPr>
          <a:xfrm>
            <a:off x="764979" y="2974041"/>
            <a:ext cx="1950260"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Intermediate Risk</a:t>
            </a:r>
          </a:p>
        </p:txBody>
      </p:sp>
      <p:sp>
        <p:nvSpPr>
          <p:cNvPr id="9" name="TextBox 8">
            <a:extLst>
              <a:ext uri="{FF2B5EF4-FFF2-40B4-BE49-F238E27FC236}">
                <a16:creationId xmlns:a16="http://schemas.microsoft.com/office/drawing/2014/main" id="{51C97BB5-5A14-2C43-C0CC-BD67F0BF4849}"/>
              </a:ext>
            </a:extLst>
          </p:cNvPr>
          <p:cNvSpPr txBox="1"/>
          <p:nvPr/>
        </p:nvSpPr>
        <p:spPr>
          <a:xfrm>
            <a:off x="764979" y="4346517"/>
            <a:ext cx="1578644"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High Risk</a:t>
            </a:r>
          </a:p>
        </p:txBody>
      </p:sp>
      <p:sp>
        <p:nvSpPr>
          <p:cNvPr id="10" name="TextBox 9">
            <a:extLst>
              <a:ext uri="{FF2B5EF4-FFF2-40B4-BE49-F238E27FC236}">
                <a16:creationId xmlns:a16="http://schemas.microsoft.com/office/drawing/2014/main" id="{839EF855-BEFC-231B-7E25-40E491612ACA}"/>
              </a:ext>
            </a:extLst>
          </p:cNvPr>
          <p:cNvSpPr txBox="1"/>
          <p:nvPr/>
        </p:nvSpPr>
        <p:spPr>
          <a:xfrm>
            <a:off x="4354245" y="1634504"/>
            <a:ext cx="4352570" cy="830997"/>
          </a:xfrm>
          <a:prstGeom prst="rect">
            <a:avLst/>
          </a:prstGeom>
          <a:noFill/>
        </p:spPr>
        <p:txBody>
          <a:bodyPr wrap="square" numCol="2" rtlCol="0">
            <a:spAutoFit/>
          </a:bodyPr>
          <a:lstStyle/>
          <a:p>
            <a:r>
              <a:rPr lang="en-US" sz="1200">
                <a:latin typeface="Arial" panose="020B0604020202020204" pitchFamily="34" charset="0"/>
                <a:cs typeface="Arial" panose="020B0604020202020204" pitchFamily="34" charset="0"/>
              </a:rPr>
              <a:t>Has all of the following:</a:t>
            </a: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cT1–cT2a</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Gleason Grade Group 1</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PSA &lt;10 ng/mL</a:t>
            </a:r>
          </a:p>
        </p:txBody>
      </p:sp>
      <p:sp>
        <p:nvSpPr>
          <p:cNvPr id="12" name="TextBox 11">
            <a:extLst>
              <a:ext uri="{FF2B5EF4-FFF2-40B4-BE49-F238E27FC236}">
                <a16:creationId xmlns:a16="http://schemas.microsoft.com/office/drawing/2014/main" id="{6EC44E42-16C6-0074-F81F-704EFCF4683F}"/>
              </a:ext>
            </a:extLst>
          </p:cNvPr>
          <p:cNvSpPr txBox="1"/>
          <p:nvPr/>
        </p:nvSpPr>
        <p:spPr>
          <a:xfrm>
            <a:off x="2590286" y="2433509"/>
            <a:ext cx="4070682" cy="1569660"/>
          </a:xfrm>
          <a:prstGeom prst="rect">
            <a:avLst/>
          </a:prstGeom>
          <a:noFill/>
        </p:spPr>
        <p:txBody>
          <a:bodyPr wrap="square" numCol="1" rtlCol="0">
            <a:spAutoFit/>
          </a:bodyPr>
          <a:lstStyle/>
          <a:p>
            <a:r>
              <a:rPr lang="en-US" sz="1200">
                <a:latin typeface="Arial" panose="020B0604020202020204" pitchFamily="34" charset="0"/>
                <a:cs typeface="Arial" panose="020B0604020202020204" pitchFamily="34" charset="0"/>
              </a:rPr>
              <a:t>Has all of the following:</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No high-risk group features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No very-high-risk group features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Has one or more intermediate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risk factors (IRFs):</a:t>
            </a:r>
          </a:p>
          <a:p>
            <a:pPr marL="742950" lvl="1" indent="-285750">
              <a:buFont typeface="Wingdings" panose="05000000000000000000" pitchFamily="2" charset="2"/>
              <a:buChar char="§"/>
            </a:pPr>
            <a:r>
              <a:rPr lang="en-US" sz="1200">
                <a:latin typeface="Arial" panose="020B0604020202020204" pitchFamily="34" charset="0"/>
                <a:cs typeface="Arial" panose="020B0604020202020204" pitchFamily="34" charset="0"/>
              </a:rPr>
              <a:t>cT2b–cT2c</a:t>
            </a:r>
          </a:p>
          <a:p>
            <a:pPr marL="742950" lvl="1" indent="-285750">
              <a:buFont typeface="Wingdings" panose="05000000000000000000" pitchFamily="2" charset="2"/>
              <a:buChar char="§"/>
            </a:pPr>
            <a:r>
              <a:rPr lang="en-US" sz="1200">
                <a:latin typeface="Arial" panose="020B0604020202020204" pitchFamily="34" charset="0"/>
                <a:cs typeface="Arial" panose="020B0604020202020204" pitchFamily="34" charset="0"/>
              </a:rPr>
              <a:t>Grade Group 2 or 3</a:t>
            </a:r>
          </a:p>
          <a:p>
            <a:pPr marL="742950" lvl="1" indent="-285750">
              <a:buFont typeface="Wingdings" panose="05000000000000000000" pitchFamily="2" charset="2"/>
              <a:buChar char="§"/>
            </a:pPr>
            <a:r>
              <a:rPr lang="en-US" sz="1200">
                <a:latin typeface="Arial" panose="020B0604020202020204" pitchFamily="34" charset="0"/>
                <a:cs typeface="Arial" panose="020B0604020202020204" pitchFamily="34" charset="0"/>
              </a:rPr>
              <a:t>PSA 10-20 ng/mL</a:t>
            </a:r>
          </a:p>
        </p:txBody>
      </p:sp>
      <p:sp>
        <p:nvSpPr>
          <p:cNvPr id="14" name="TextBox 13">
            <a:extLst>
              <a:ext uri="{FF2B5EF4-FFF2-40B4-BE49-F238E27FC236}">
                <a16:creationId xmlns:a16="http://schemas.microsoft.com/office/drawing/2014/main" id="{6ABF5EEE-0B93-197F-E3F6-4FB4C99050D4}"/>
              </a:ext>
            </a:extLst>
          </p:cNvPr>
          <p:cNvSpPr txBox="1"/>
          <p:nvPr/>
        </p:nvSpPr>
        <p:spPr>
          <a:xfrm>
            <a:off x="3933629" y="4179710"/>
            <a:ext cx="5193799" cy="830997"/>
          </a:xfrm>
          <a:prstGeom prst="rect">
            <a:avLst/>
          </a:prstGeom>
          <a:noFill/>
        </p:spPr>
        <p:txBody>
          <a:bodyPr wrap="square" numCol="2" rtlCol="0">
            <a:spAutoFit/>
          </a:bodyPr>
          <a:lstStyle/>
          <a:p>
            <a:r>
              <a:rPr lang="en-US" sz="1200">
                <a:latin typeface="Arial" panose="020B0604020202020204" pitchFamily="34" charset="0"/>
                <a:cs typeface="Arial" panose="020B0604020202020204" pitchFamily="34" charset="0"/>
              </a:rPr>
              <a:t>Has one or more high-risk features, but does not meet the criteria for very high risk:</a:t>
            </a: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cT3–cT4</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Gleason Grade Group 4 or 5</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PSA &gt;20 ng/mL</a:t>
            </a:r>
            <a:endParaRPr lang="en-US" sz="1200">
              <a:latin typeface="Arial" panose="020B0604020202020204" pitchFamily="34" charset="0"/>
              <a:ea typeface="MS Mincho" panose="02020609040205080304" pitchFamily="49" charset="-128"/>
              <a:cs typeface="Arial" panose="020B0604020202020204" pitchFamily="34" charset="0"/>
            </a:endParaRPr>
          </a:p>
        </p:txBody>
      </p:sp>
      <p:sp>
        <p:nvSpPr>
          <p:cNvPr id="16" name="TextBox 15">
            <a:extLst>
              <a:ext uri="{FF2B5EF4-FFF2-40B4-BE49-F238E27FC236}">
                <a16:creationId xmlns:a16="http://schemas.microsoft.com/office/drawing/2014/main" id="{00825AAB-81D4-46CB-090C-1BF981E1A1DD}"/>
              </a:ext>
            </a:extLst>
          </p:cNvPr>
          <p:cNvSpPr txBox="1"/>
          <p:nvPr/>
        </p:nvSpPr>
        <p:spPr>
          <a:xfrm>
            <a:off x="5605357" y="2510474"/>
            <a:ext cx="2685502" cy="1200329"/>
          </a:xfrm>
          <a:prstGeom prst="rect">
            <a:avLst/>
          </a:prstGeom>
          <a:noFill/>
        </p:spPr>
        <p:txBody>
          <a:bodyPr wrap="square" numCol="1" rtlCol="0">
            <a:spAutoFit/>
          </a:bodyPr>
          <a:lstStyle/>
          <a:p>
            <a:r>
              <a:rPr lang="en-US" sz="1200" b="1" i="1" u="sng">
                <a:latin typeface="Arial" panose="020B0604020202020204" pitchFamily="34" charset="0"/>
                <a:cs typeface="Arial" panose="020B0604020202020204" pitchFamily="34" charset="0"/>
              </a:rPr>
              <a:t>Favorable intermediate</a:t>
            </a:r>
          </a:p>
          <a:p>
            <a:r>
              <a:rPr lang="en-US" sz="1200">
                <a:latin typeface="Arial" panose="020B0604020202020204" pitchFamily="34" charset="0"/>
                <a:cs typeface="Arial" panose="020B0604020202020204" pitchFamily="34" charset="0"/>
              </a:rPr>
              <a:t>Has all of the following:</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1 IRF</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Gleason Grade Group 1 or 2</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&lt;50% biopsy cores positive (</a:t>
            </a:r>
            <a:r>
              <a:rPr lang="en-US" sz="1200" err="1">
                <a:latin typeface="Arial" panose="020B0604020202020204" pitchFamily="34" charset="0"/>
                <a:cs typeface="Arial" panose="020B0604020202020204" pitchFamily="34" charset="0"/>
              </a:rPr>
              <a:t>eg</a:t>
            </a:r>
            <a:r>
              <a:rPr lang="en-US" sz="1200">
                <a:latin typeface="Arial" panose="020B0604020202020204" pitchFamily="34" charset="0"/>
                <a:cs typeface="Arial" panose="020B0604020202020204" pitchFamily="34" charset="0"/>
              </a:rPr>
              <a:t>, &lt;6 of 12 cores)</a:t>
            </a:r>
          </a:p>
        </p:txBody>
      </p:sp>
      <p:sp>
        <p:nvSpPr>
          <p:cNvPr id="18" name="TextBox 17">
            <a:extLst>
              <a:ext uri="{FF2B5EF4-FFF2-40B4-BE49-F238E27FC236}">
                <a16:creationId xmlns:a16="http://schemas.microsoft.com/office/drawing/2014/main" id="{44BC8195-1C75-EB99-9AB0-6A6980EA393D}"/>
              </a:ext>
            </a:extLst>
          </p:cNvPr>
          <p:cNvSpPr txBox="1"/>
          <p:nvPr/>
        </p:nvSpPr>
        <p:spPr>
          <a:xfrm>
            <a:off x="764978" y="5139856"/>
            <a:ext cx="1950259"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Very High Risk</a:t>
            </a:r>
          </a:p>
        </p:txBody>
      </p:sp>
      <p:sp>
        <p:nvSpPr>
          <p:cNvPr id="19" name="TextBox 18">
            <a:extLst>
              <a:ext uri="{FF2B5EF4-FFF2-40B4-BE49-F238E27FC236}">
                <a16:creationId xmlns:a16="http://schemas.microsoft.com/office/drawing/2014/main" id="{06D78352-3AC1-419F-78D4-E464A6CC68A4}"/>
              </a:ext>
            </a:extLst>
          </p:cNvPr>
          <p:cNvSpPr txBox="1"/>
          <p:nvPr/>
        </p:nvSpPr>
        <p:spPr>
          <a:xfrm>
            <a:off x="3897527" y="4997666"/>
            <a:ext cx="5266005" cy="830997"/>
          </a:xfrm>
          <a:prstGeom prst="rect">
            <a:avLst/>
          </a:prstGeom>
          <a:noFill/>
        </p:spPr>
        <p:txBody>
          <a:bodyPr wrap="square" numCol="2" rtlCol="0">
            <a:spAutoFit/>
          </a:bodyPr>
          <a:lstStyle/>
          <a:p>
            <a:r>
              <a:rPr lang="en-US" sz="1200">
                <a:latin typeface="Arial" panose="020B0604020202020204" pitchFamily="34" charset="0"/>
                <a:cs typeface="Arial" panose="020B0604020202020204" pitchFamily="34" charset="0"/>
              </a:rPr>
              <a:t>Has at least two of the following:</a:t>
            </a:r>
          </a:p>
          <a:p>
            <a:br>
              <a:rPr lang="en-US" sz="1200">
                <a:latin typeface="Arial" panose="020B0604020202020204" pitchFamily="34" charset="0"/>
                <a:cs typeface="Arial" panose="020B0604020202020204" pitchFamily="34" charset="0"/>
              </a:rPr>
            </a:b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cT3–cT4</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Gleason Grade Group 4 or 5</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PSA &gt;40 ng/mL</a:t>
            </a:r>
            <a:endParaRPr lang="en-US" sz="1200">
              <a:latin typeface="Arial" panose="020B0604020202020204" pitchFamily="34" charset="0"/>
              <a:ea typeface="MS Mincho" panose="02020609040205080304" pitchFamily="49" charset="-128"/>
              <a:cs typeface="Arial" panose="020B0604020202020204" pitchFamily="34" charset="0"/>
            </a:endParaRPr>
          </a:p>
        </p:txBody>
      </p:sp>
      <p:sp>
        <p:nvSpPr>
          <p:cNvPr id="21" name="TextBox 20">
            <a:extLst>
              <a:ext uri="{FF2B5EF4-FFF2-40B4-BE49-F238E27FC236}">
                <a16:creationId xmlns:a16="http://schemas.microsoft.com/office/drawing/2014/main" id="{EF504F64-C5FB-B035-6F67-6B8B51602DBE}"/>
              </a:ext>
            </a:extLst>
          </p:cNvPr>
          <p:cNvSpPr txBox="1"/>
          <p:nvPr/>
        </p:nvSpPr>
        <p:spPr>
          <a:xfrm>
            <a:off x="8121318" y="2516889"/>
            <a:ext cx="2787982" cy="1200329"/>
          </a:xfrm>
          <a:prstGeom prst="rect">
            <a:avLst/>
          </a:prstGeom>
          <a:noFill/>
        </p:spPr>
        <p:txBody>
          <a:bodyPr wrap="square" numCol="1" rtlCol="0">
            <a:spAutoFit/>
          </a:bodyPr>
          <a:lstStyle/>
          <a:p>
            <a:r>
              <a:rPr lang="en-US" sz="1200" b="1" i="1" u="sng">
                <a:latin typeface="Arial" panose="020B0604020202020204" pitchFamily="34" charset="0"/>
                <a:cs typeface="Arial" panose="020B0604020202020204" pitchFamily="34" charset="0"/>
              </a:rPr>
              <a:t>Unfavorable intermediate</a:t>
            </a:r>
          </a:p>
          <a:p>
            <a:r>
              <a:rPr lang="en-US" sz="1200">
                <a:latin typeface="Arial" panose="020B0604020202020204" pitchFamily="34" charset="0"/>
                <a:cs typeface="Arial" panose="020B0604020202020204" pitchFamily="34" charset="0"/>
              </a:rPr>
              <a:t>Has one or more of the following:</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2 or 3 IRFs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Gleason Grade Group 3</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≥50% biopsy cores positive (</a:t>
            </a:r>
            <a:r>
              <a:rPr lang="en-US" sz="1200" err="1">
                <a:latin typeface="Arial" panose="020B0604020202020204" pitchFamily="34" charset="0"/>
                <a:cs typeface="Arial" panose="020B0604020202020204" pitchFamily="34" charset="0"/>
              </a:rPr>
              <a:t>eg</a:t>
            </a:r>
            <a:r>
              <a:rPr lang="en-US" sz="1200">
                <a:latin typeface="Arial" panose="020B0604020202020204" pitchFamily="34" charset="0"/>
                <a:cs typeface="Arial" panose="020B0604020202020204" pitchFamily="34" charset="0"/>
              </a:rPr>
              <a:t>, ≥6 of 12 cores)</a:t>
            </a:r>
            <a:endParaRPr lang="en-US" sz="120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021871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9EE1-5850-639E-8946-26D2AF080B0C}"/>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248A3F1-F232-4C75-CC21-E8F18DE680F2}"/>
              </a:ext>
            </a:extLst>
          </p:cNvPr>
          <p:cNvSpPr>
            <a:spLocks noGrp="1"/>
          </p:cNvSpPr>
          <p:nvPr>
            <p:ph idx="1"/>
          </p:nvPr>
        </p:nvSpPr>
        <p:spPr>
          <a:xfrm>
            <a:off x="1379423" y="1525141"/>
            <a:ext cx="9443247" cy="4419066"/>
          </a:xfrm>
        </p:spPr>
        <p:txBody>
          <a:bodyPr/>
          <a:lstStyle/>
          <a:p>
            <a:r>
              <a:rPr lang="en-US"/>
              <a:t>Patient was treated with ADT, apalutamide, and prostate radiation</a:t>
            </a:r>
          </a:p>
          <a:p>
            <a:r>
              <a:rPr lang="en-US"/>
              <a:t>Had germline testing and a pathogenic BRCA2 mutation was found</a:t>
            </a:r>
          </a:p>
          <a:p>
            <a:r>
              <a:rPr lang="en-US"/>
              <a:t>Had PSA nadir of 0.05 and was followed with PSA every 3 months and annual conventional imaging</a:t>
            </a:r>
          </a:p>
          <a:p>
            <a:r>
              <a:rPr lang="en-US"/>
              <a:t>After 4 years of therapy, PSA was rising, testosterone was confirmed castrate and conventional imaging showed 2 new bone metastasis: L2, L4</a:t>
            </a:r>
          </a:p>
          <a:p>
            <a:r>
              <a:rPr lang="en-US"/>
              <a:t>Treated with SBRT to L2, L4 and continued on apalutamide + ADT with PSA returning to nadir of 0.05 </a:t>
            </a:r>
          </a:p>
        </p:txBody>
      </p:sp>
      <p:sp>
        <p:nvSpPr>
          <p:cNvPr id="14" name="Text Placeholder 13">
            <a:extLst>
              <a:ext uri="{FF2B5EF4-FFF2-40B4-BE49-F238E27FC236}">
                <a16:creationId xmlns:a16="http://schemas.microsoft.com/office/drawing/2014/main" id="{91516780-97A7-FF16-6BC9-54585C0E99DB}"/>
              </a:ext>
            </a:extLst>
          </p:cNvPr>
          <p:cNvSpPr>
            <a:spLocks noGrp="1"/>
          </p:cNvSpPr>
          <p:nvPr>
            <p:ph type="body" sz="quarter" idx="21"/>
          </p:nvPr>
        </p:nvSpPr>
        <p:spPr/>
        <p:txBody>
          <a:bodyPr>
            <a:normAutofit/>
          </a:bodyPr>
          <a:lstStyle/>
          <a:p>
            <a:r>
              <a:rPr lang="en-US" altLang="en-US" sz="1200">
                <a:solidFill>
                  <a:schemeClr val="bg1"/>
                </a:solidFill>
              </a:rPr>
              <a:t>65-YEAR-OLD MAN</a:t>
            </a:r>
            <a:endParaRPr lang="en-US">
              <a:solidFill>
                <a:schemeClr val="bg1"/>
              </a:solidFill>
            </a:endParaRPr>
          </a:p>
        </p:txBody>
      </p:sp>
      <p:sp>
        <p:nvSpPr>
          <p:cNvPr id="12" name="Title 11">
            <a:extLst>
              <a:ext uri="{FF2B5EF4-FFF2-40B4-BE49-F238E27FC236}">
                <a16:creationId xmlns:a16="http://schemas.microsoft.com/office/drawing/2014/main" id="{9F2961D6-BAAD-994A-BBB8-677C55164771}"/>
              </a:ext>
            </a:extLst>
          </p:cNvPr>
          <p:cNvSpPr>
            <a:spLocks noGrp="1"/>
          </p:cNvSpPr>
          <p:nvPr>
            <p:ph type="title"/>
          </p:nvPr>
        </p:nvSpPr>
        <p:spPr/>
        <p:txBody>
          <a:bodyPr/>
          <a:lstStyle/>
          <a:p>
            <a:r>
              <a:rPr lang="en-US"/>
              <a:t>Case 2 </a:t>
            </a:r>
            <a:r>
              <a:rPr lang="en-US" altLang="en-US"/>
              <a:t>– </a:t>
            </a:r>
            <a:r>
              <a:rPr lang="en-US"/>
              <a:t>Outcome </a:t>
            </a:r>
          </a:p>
        </p:txBody>
      </p:sp>
    </p:spTree>
    <p:extLst>
      <p:ext uri="{BB962C8B-B14F-4D97-AF65-F5344CB8AC3E}">
        <p14:creationId xmlns:p14="http://schemas.microsoft.com/office/powerpoint/2010/main" val="99592545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a:t>Key Takeaways</a:t>
            </a:r>
          </a:p>
        </p:txBody>
      </p:sp>
      <p:sp>
        <p:nvSpPr>
          <p:cNvPr id="2" name="Subtitle 1">
            <a:extLst>
              <a:ext uri="{FF2B5EF4-FFF2-40B4-BE49-F238E27FC236}">
                <a16:creationId xmlns:a16="http://schemas.microsoft.com/office/drawing/2014/main" id="{9483F7D5-F11E-ED92-64A5-1A22FA77FC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3923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idx="1"/>
          </p:nvPr>
        </p:nvSpPr>
        <p:spPr/>
        <p:txBody>
          <a:bodyPr>
            <a:normAutofit/>
          </a:bodyPr>
          <a:lstStyle/>
          <a:p>
            <a:r>
              <a:rPr lang="en-US"/>
              <a:t>ADT intensification </a:t>
            </a:r>
            <a:r>
              <a:rPr lang="en-US" b="1">
                <a:solidFill>
                  <a:schemeClr val="accent1"/>
                </a:solidFill>
              </a:rPr>
              <a:t>improves outcomes </a:t>
            </a:r>
            <a:r>
              <a:rPr lang="en-US"/>
              <a:t>in high-risk localized prostate cancer, biochemically recurrent disease, and </a:t>
            </a:r>
            <a:r>
              <a:rPr lang="en-US" err="1"/>
              <a:t>mHSPC</a:t>
            </a:r>
            <a:endParaRPr lang="en-US"/>
          </a:p>
          <a:p>
            <a:r>
              <a:rPr lang="en-US" b="1">
                <a:solidFill>
                  <a:schemeClr val="accent1"/>
                </a:solidFill>
              </a:rPr>
              <a:t>Risk stratification tools </a:t>
            </a:r>
            <a:r>
              <a:rPr lang="en-US"/>
              <a:t>are important for identifying patients with HSPC who are most likely to benefit from ADT intensification</a:t>
            </a:r>
          </a:p>
          <a:p>
            <a:r>
              <a:rPr lang="en-US"/>
              <a:t>ADT intensification needs to be </a:t>
            </a:r>
            <a:r>
              <a:rPr lang="en-US" b="1">
                <a:solidFill>
                  <a:schemeClr val="accent1"/>
                </a:solidFill>
              </a:rPr>
              <a:t>individualized</a:t>
            </a:r>
            <a:r>
              <a:rPr lang="en-US"/>
              <a:t> based on patient and disease characteristics</a:t>
            </a:r>
          </a:p>
          <a:p>
            <a:r>
              <a:rPr lang="en-US" b="1">
                <a:solidFill>
                  <a:schemeClr val="accent1"/>
                </a:solidFill>
              </a:rPr>
              <a:t>Multidisciplinary team </a:t>
            </a:r>
            <a:r>
              <a:rPr lang="en-US"/>
              <a:t>coordination and alignment can promote patient safety and adherence to treatment</a:t>
            </a:r>
          </a:p>
          <a:p>
            <a:r>
              <a:rPr lang="en-US"/>
              <a:t>Novel approaches including </a:t>
            </a:r>
            <a:r>
              <a:rPr lang="en-US" b="1">
                <a:solidFill>
                  <a:schemeClr val="accent1"/>
                </a:solidFill>
              </a:rPr>
              <a:t>new agents and biomarkers</a:t>
            </a:r>
            <a:r>
              <a:rPr lang="en-US">
                <a:solidFill>
                  <a:schemeClr val="accent1"/>
                </a:solidFill>
              </a:rPr>
              <a:t> </a:t>
            </a:r>
            <a:r>
              <a:rPr lang="en-US"/>
              <a:t>are in development to further enhance outcomes in HSPC</a:t>
            </a:r>
          </a:p>
        </p:txBody>
      </p:sp>
    </p:spTree>
    <p:extLst>
      <p:ext uri="{BB962C8B-B14F-4D97-AF65-F5344CB8AC3E}">
        <p14:creationId xmlns:p14="http://schemas.microsoft.com/office/powerpoint/2010/main" val="6045206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A7911D-DF57-500A-98F7-6BB4BDF1DD3E}"/>
              </a:ext>
            </a:extLst>
          </p:cNvPr>
          <p:cNvSpPr>
            <a:spLocks noGrp="1"/>
          </p:cNvSpPr>
          <p:nvPr>
            <p:ph type="title"/>
          </p:nvPr>
        </p:nvSpPr>
        <p:spPr/>
        <p:txBody>
          <a:bodyPr/>
          <a:lstStyle/>
          <a:p>
            <a:r>
              <a:rPr lang="en-US"/>
              <a:t>Glossary</a:t>
            </a:r>
          </a:p>
        </p:txBody>
      </p:sp>
      <p:sp>
        <p:nvSpPr>
          <p:cNvPr id="10" name="Content Placeholder 9">
            <a:extLst>
              <a:ext uri="{FF2B5EF4-FFF2-40B4-BE49-F238E27FC236}">
                <a16:creationId xmlns:a16="http://schemas.microsoft.com/office/drawing/2014/main" id="{2C8E3ED4-8F6D-8AF3-8E4E-D5D01B1E0E88}"/>
              </a:ext>
            </a:extLst>
          </p:cNvPr>
          <p:cNvSpPr>
            <a:spLocks noGrp="1"/>
          </p:cNvSpPr>
          <p:nvPr>
            <p:ph idx="1"/>
          </p:nvPr>
        </p:nvSpPr>
        <p:spPr/>
        <p:txBody>
          <a:bodyPr numCol="2">
            <a:normAutofit fontScale="92500" lnSpcReduction="20000"/>
          </a:bodyPr>
          <a:lstStyle/>
          <a:p>
            <a:pPr marL="0" indent="0">
              <a:lnSpc>
                <a:spcPct val="100000"/>
              </a:lnSpc>
              <a:buNone/>
            </a:pPr>
            <a:r>
              <a:rPr lang="en-US" sz="1500"/>
              <a:t>AAP, abiraterone acetate plus prednisone</a:t>
            </a:r>
          </a:p>
          <a:p>
            <a:pPr marL="0" indent="0">
              <a:lnSpc>
                <a:spcPct val="100000"/>
              </a:lnSpc>
              <a:buNone/>
            </a:pPr>
            <a:r>
              <a:rPr lang="en-US" sz="1500"/>
              <a:t>ADT, androgen-deprivation therapy</a:t>
            </a:r>
          </a:p>
          <a:p>
            <a:pPr marL="0" indent="0">
              <a:lnSpc>
                <a:spcPct val="100000"/>
              </a:lnSpc>
              <a:buNone/>
            </a:pPr>
            <a:r>
              <a:rPr lang="en-US" sz="1500">
                <a:solidFill>
                  <a:srgbClr val="333333"/>
                </a:solidFill>
              </a:rPr>
              <a:t>APA, apalutamide</a:t>
            </a:r>
          </a:p>
          <a:p>
            <a:pPr marL="0" indent="0">
              <a:lnSpc>
                <a:spcPct val="100000"/>
              </a:lnSpc>
              <a:buNone/>
            </a:pPr>
            <a:r>
              <a:rPr lang="en-US" sz="1500">
                <a:solidFill>
                  <a:srgbClr val="3A3A3A"/>
                </a:solidFill>
              </a:rPr>
              <a:t>AR, androgen receptor</a:t>
            </a:r>
          </a:p>
          <a:p>
            <a:pPr marL="0" indent="0">
              <a:lnSpc>
                <a:spcPct val="100000"/>
              </a:lnSpc>
              <a:buNone/>
            </a:pPr>
            <a:r>
              <a:rPr lang="en-US" sz="1500" err="1">
                <a:solidFill>
                  <a:srgbClr val="333333"/>
                </a:solidFill>
              </a:rPr>
              <a:t>ARi</a:t>
            </a:r>
            <a:r>
              <a:rPr lang="en-US" sz="1500">
                <a:solidFill>
                  <a:srgbClr val="333333"/>
                </a:solidFill>
              </a:rPr>
              <a:t>, androgen-receptor inhibitor</a:t>
            </a:r>
          </a:p>
          <a:p>
            <a:pPr marL="0" indent="0">
              <a:lnSpc>
                <a:spcPct val="100000"/>
              </a:lnSpc>
              <a:buNone/>
            </a:pPr>
            <a:r>
              <a:rPr lang="en-US" sz="1500"/>
              <a:t>ARPI, androgen-receptor pathway inhibitor</a:t>
            </a:r>
          </a:p>
          <a:p>
            <a:pPr marL="0" indent="0">
              <a:lnSpc>
                <a:spcPct val="100000"/>
              </a:lnSpc>
              <a:buNone/>
            </a:pPr>
            <a:r>
              <a:rPr lang="en-US" sz="1500">
                <a:solidFill>
                  <a:srgbClr val="333333"/>
                </a:solidFill>
              </a:rPr>
              <a:t>BCF, biochemical failure</a:t>
            </a:r>
          </a:p>
          <a:p>
            <a:pPr marL="0" indent="0">
              <a:lnSpc>
                <a:spcPct val="100000"/>
              </a:lnSpc>
              <a:buNone/>
            </a:pPr>
            <a:r>
              <a:rPr lang="en-US" sz="1500">
                <a:solidFill>
                  <a:srgbClr val="333333"/>
                </a:solidFill>
              </a:rPr>
              <a:t>BCR, biochemical recurrence</a:t>
            </a:r>
          </a:p>
          <a:p>
            <a:pPr marL="0" indent="0">
              <a:lnSpc>
                <a:spcPct val="100000"/>
              </a:lnSpc>
              <a:buNone/>
            </a:pPr>
            <a:r>
              <a:rPr lang="en-US" sz="1500">
                <a:solidFill>
                  <a:srgbClr val="212121"/>
                </a:solidFill>
              </a:rPr>
              <a:t>BFI, Brief Fatigue Inventory</a:t>
            </a:r>
          </a:p>
          <a:p>
            <a:pPr marL="0" indent="0">
              <a:lnSpc>
                <a:spcPct val="100000"/>
              </a:lnSpc>
              <a:buNone/>
            </a:pPr>
            <a:r>
              <a:rPr lang="en-US" sz="1500">
                <a:solidFill>
                  <a:srgbClr val="333333"/>
                </a:solidFill>
              </a:rPr>
              <a:t>BICR, blinded independent central review</a:t>
            </a:r>
          </a:p>
          <a:p>
            <a:pPr marL="0" indent="0">
              <a:lnSpc>
                <a:spcPct val="100000"/>
              </a:lnSpc>
              <a:buNone/>
            </a:pPr>
            <a:r>
              <a:rPr lang="en-US" sz="1500"/>
              <a:t>BPI-SF, Brief Pain Inventory–Short Form</a:t>
            </a:r>
          </a:p>
          <a:p>
            <a:pPr marL="0" indent="0">
              <a:lnSpc>
                <a:spcPct val="100000"/>
              </a:lnSpc>
              <a:buNone/>
            </a:pPr>
            <a:r>
              <a:rPr lang="en-US" sz="1500">
                <a:solidFill>
                  <a:srgbClr val="333333"/>
                </a:solidFill>
              </a:rPr>
              <a:t>CCI, Charlson Comorbidity Index</a:t>
            </a:r>
          </a:p>
          <a:p>
            <a:pPr marL="0" indent="0">
              <a:lnSpc>
                <a:spcPct val="100000"/>
              </a:lnSpc>
              <a:buNone/>
            </a:pPr>
            <a:r>
              <a:rPr lang="en-US" sz="1500"/>
              <a:t>CSS, cancer-specific survival</a:t>
            </a:r>
          </a:p>
          <a:p>
            <a:pPr marL="0" indent="0">
              <a:lnSpc>
                <a:spcPct val="100000"/>
              </a:lnSpc>
              <a:buNone/>
            </a:pPr>
            <a:r>
              <a:rPr lang="en-US" sz="1500">
                <a:solidFill>
                  <a:srgbClr val="333333"/>
                </a:solidFill>
              </a:rPr>
              <a:t>ECOG PS, Eastern Cooperative Oncology Group performance status</a:t>
            </a:r>
          </a:p>
          <a:p>
            <a:pPr marL="0" indent="0">
              <a:lnSpc>
                <a:spcPct val="100000"/>
              </a:lnSpc>
              <a:buNone/>
            </a:pPr>
            <a:r>
              <a:rPr lang="en-US" sz="1500">
                <a:solidFill>
                  <a:srgbClr val="333333"/>
                </a:solidFill>
              </a:rPr>
              <a:t>ENZA, enzalutamide</a:t>
            </a:r>
          </a:p>
          <a:p>
            <a:pPr marL="0" indent="0">
              <a:lnSpc>
                <a:spcPct val="100000"/>
              </a:lnSpc>
              <a:buNone/>
            </a:pPr>
            <a:r>
              <a:rPr lang="en-US" sz="1500"/>
              <a:t>FACT-P, Functional Assessment of Cancer Therapy–Prostate</a:t>
            </a:r>
          </a:p>
          <a:p>
            <a:pPr marL="0" indent="0">
              <a:lnSpc>
                <a:spcPct val="100000"/>
              </a:lnSpc>
              <a:buNone/>
            </a:pPr>
            <a:r>
              <a:rPr lang="en-US" sz="1500" err="1">
                <a:solidFill>
                  <a:srgbClr val="333333"/>
                </a:solidFill>
              </a:rPr>
              <a:t>GnRHa</a:t>
            </a:r>
            <a:r>
              <a:rPr lang="en-US" sz="1500">
                <a:solidFill>
                  <a:srgbClr val="333333"/>
                </a:solidFill>
              </a:rPr>
              <a:t>, gonadotropin-releasing hormone agonist </a:t>
            </a:r>
          </a:p>
          <a:p>
            <a:pPr marL="0" indent="0">
              <a:lnSpc>
                <a:spcPct val="100000"/>
              </a:lnSpc>
              <a:buNone/>
            </a:pPr>
            <a:r>
              <a:rPr lang="en-US" sz="1500">
                <a:solidFill>
                  <a:srgbClr val="333333"/>
                </a:solidFill>
              </a:rPr>
              <a:t>GS, Gleason score</a:t>
            </a:r>
          </a:p>
          <a:p>
            <a:pPr marL="0" indent="0">
              <a:lnSpc>
                <a:spcPct val="100000"/>
              </a:lnSpc>
              <a:buNone/>
            </a:pPr>
            <a:r>
              <a:rPr lang="en-US" sz="1500"/>
              <a:t>HDR, high dose-rate</a:t>
            </a:r>
          </a:p>
          <a:p>
            <a:pPr marL="0" indent="0">
              <a:lnSpc>
                <a:spcPct val="100000"/>
              </a:lnSpc>
              <a:buNone/>
            </a:pPr>
            <a:r>
              <a:rPr lang="en-US" sz="1500">
                <a:solidFill>
                  <a:srgbClr val="333333"/>
                </a:solidFill>
              </a:rPr>
              <a:t>HRLPC, high-risk localized prostate cancer</a:t>
            </a:r>
            <a:endParaRPr lang="en-US" sz="1500"/>
          </a:p>
          <a:p>
            <a:pPr marL="0" indent="0">
              <a:lnSpc>
                <a:spcPct val="100000"/>
              </a:lnSpc>
              <a:buNone/>
            </a:pPr>
            <a:r>
              <a:rPr lang="en-US" sz="1500" err="1">
                <a:solidFill>
                  <a:srgbClr val="3A3A3A"/>
                </a:solidFill>
              </a:rPr>
              <a:t>HRQoL</a:t>
            </a:r>
            <a:r>
              <a:rPr lang="en-US" sz="1500">
                <a:solidFill>
                  <a:srgbClr val="3A3A3A"/>
                </a:solidFill>
              </a:rPr>
              <a:t>, health-related quality of life</a:t>
            </a:r>
          </a:p>
          <a:p>
            <a:pPr marL="0" indent="0">
              <a:lnSpc>
                <a:spcPct val="100000"/>
              </a:lnSpc>
              <a:buNone/>
            </a:pPr>
            <a:r>
              <a:rPr lang="en-US" sz="1500">
                <a:solidFill>
                  <a:srgbClr val="3A3A3A"/>
                </a:solidFill>
              </a:rPr>
              <a:t>HTN, hypertension</a:t>
            </a:r>
          </a:p>
          <a:p>
            <a:pPr marL="0" indent="0">
              <a:lnSpc>
                <a:spcPct val="110000"/>
              </a:lnSpc>
              <a:buNone/>
            </a:pPr>
            <a:r>
              <a:rPr lang="en-US" sz="1500">
                <a:solidFill>
                  <a:srgbClr val="3A3A3A"/>
                </a:solidFill>
              </a:rPr>
              <a:t>LFT, liver function test</a:t>
            </a:r>
          </a:p>
          <a:p>
            <a:pPr marL="0" indent="0">
              <a:lnSpc>
                <a:spcPct val="110000"/>
              </a:lnSpc>
              <a:buNone/>
            </a:pPr>
            <a:r>
              <a:rPr lang="en-US" sz="1500">
                <a:solidFill>
                  <a:srgbClr val="3A3A3A"/>
                </a:solidFill>
              </a:rPr>
              <a:t>LHRH, luteinizing hormone-releasing hormone</a:t>
            </a:r>
          </a:p>
          <a:p>
            <a:pPr marL="0" indent="0">
              <a:lnSpc>
                <a:spcPct val="110000"/>
              </a:lnSpc>
              <a:buNone/>
            </a:pPr>
            <a:r>
              <a:rPr lang="en-US" sz="1500">
                <a:solidFill>
                  <a:srgbClr val="333333"/>
                </a:solidFill>
              </a:rPr>
              <a:t>M0, cancer has not spread to other areas of the body </a:t>
            </a:r>
            <a:br>
              <a:rPr lang="en-US" sz="1500">
                <a:solidFill>
                  <a:srgbClr val="333333"/>
                </a:solidFill>
              </a:rPr>
            </a:br>
            <a:r>
              <a:rPr lang="en-US" sz="1500">
                <a:solidFill>
                  <a:srgbClr val="333333"/>
                </a:solidFill>
              </a:rPr>
              <a:t>beyond nearby lymph nodes</a:t>
            </a:r>
          </a:p>
          <a:p>
            <a:pPr marL="0" indent="0">
              <a:lnSpc>
                <a:spcPct val="110000"/>
              </a:lnSpc>
              <a:buNone/>
            </a:pPr>
            <a:r>
              <a:rPr lang="en-US" sz="1500">
                <a:solidFill>
                  <a:srgbClr val="333333"/>
                </a:solidFill>
              </a:rPr>
              <a:t>M1, cancer has spread to distant parts of the body, including distant lymph nodes </a:t>
            </a:r>
          </a:p>
        </p:txBody>
      </p:sp>
    </p:spTree>
    <p:extLst>
      <p:ext uri="{BB962C8B-B14F-4D97-AF65-F5344CB8AC3E}">
        <p14:creationId xmlns:p14="http://schemas.microsoft.com/office/powerpoint/2010/main" val="1088139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7F073-D26C-0110-8710-B9A5ADF3C51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4C6CC1A-C735-7AD8-5C9A-6AB3D33947F6}"/>
              </a:ext>
            </a:extLst>
          </p:cNvPr>
          <p:cNvSpPr>
            <a:spLocks noGrp="1"/>
          </p:cNvSpPr>
          <p:nvPr>
            <p:ph type="title"/>
          </p:nvPr>
        </p:nvSpPr>
        <p:spPr/>
        <p:txBody>
          <a:bodyPr/>
          <a:lstStyle/>
          <a:p>
            <a:r>
              <a:rPr lang="en-US"/>
              <a:t>Glossary</a:t>
            </a:r>
          </a:p>
        </p:txBody>
      </p:sp>
      <p:sp>
        <p:nvSpPr>
          <p:cNvPr id="10" name="Content Placeholder 9">
            <a:extLst>
              <a:ext uri="{FF2B5EF4-FFF2-40B4-BE49-F238E27FC236}">
                <a16:creationId xmlns:a16="http://schemas.microsoft.com/office/drawing/2014/main" id="{1389CF04-1B37-761D-D4C4-CC87EB3D42C3}"/>
              </a:ext>
            </a:extLst>
          </p:cNvPr>
          <p:cNvSpPr>
            <a:spLocks noGrp="1"/>
          </p:cNvSpPr>
          <p:nvPr>
            <p:ph idx="1"/>
          </p:nvPr>
        </p:nvSpPr>
        <p:spPr>
          <a:xfrm>
            <a:off x="838200" y="1331283"/>
            <a:ext cx="11196484" cy="4518799"/>
          </a:xfrm>
        </p:spPr>
        <p:txBody>
          <a:bodyPr numCol="2">
            <a:normAutofit/>
          </a:bodyPr>
          <a:lstStyle/>
          <a:p>
            <a:pPr marL="0" indent="0">
              <a:lnSpc>
                <a:spcPct val="110000"/>
              </a:lnSpc>
              <a:buNone/>
            </a:pPr>
            <a:r>
              <a:rPr lang="en-US" sz="1500">
                <a:solidFill>
                  <a:srgbClr val="333333"/>
                </a:solidFill>
              </a:rPr>
              <a:t>MFS, metastasis-free survival</a:t>
            </a:r>
          </a:p>
          <a:p>
            <a:pPr marL="0" indent="0">
              <a:lnSpc>
                <a:spcPct val="110000"/>
              </a:lnSpc>
              <a:buNone/>
            </a:pPr>
            <a:r>
              <a:rPr lang="en-US" sz="1500">
                <a:solidFill>
                  <a:srgbClr val="333333"/>
                </a:solidFill>
              </a:rPr>
              <a:t>mHSPC, metastatic hormone-sensitive prostate cancer</a:t>
            </a:r>
          </a:p>
          <a:p>
            <a:pPr marL="0" indent="0">
              <a:lnSpc>
                <a:spcPct val="110000"/>
              </a:lnSpc>
              <a:buNone/>
            </a:pPr>
            <a:r>
              <a:rPr lang="en-US" sz="1500">
                <a:solidFill>
                  <a:srgbClr val="333333"/>
                </a:solidFill>
              </a:rPr>
              <a:t>NCCN, National Comprehensive Cancer Network</a:t>
            </a:r>
          </a:p>
          <a:p>
            <a:pPr marL="0" indent="0">
              <a:lnSpc>
                <a:spcPct val="110000"/>
              </a:lnSpc>
              <a:buNone/>
            </a:pPr>
            <a:r>
              <a:rPr lang="en-US" sz="1500">
                <a:solidFill>
                  <a:srgbClr val="333333"/>
                </a:solidFill>
              </a:rPr>
              <a:t>NSAA, non-steroidal aromatase inhibitor</a:t>
            </a:r>
          </a:p>
          <a:p>
            <a:pPr marL="0" indent="0">
              <a:lnSpc>
                <a:spcPct val="110000"/>
              </a:lnSpc>
              <a:buNone/>
            </a:pPr>
            <a:r>
              <a:rPr lang="en-US" sz="1500"/>
              <a:t>LHRH, luteinizing hormone-releasing hormone</a:t>
            </a:r>
          </a:p>
          <a:p>
            <a:pPr marL="0" indent="0">
              <a:lnSpc>
                <a:spcPct val="110000"/>
              </a:lnSpc>
              <a:buNone/>
            </a:pPr>
            <a:r>
              <a:rPr lang="en-US" sz="1500"/>
              <a:t>NCSS, non-cancer-specific survival</a:t>
            </a:r>
          </a:p>
          <a:p>
            <a:pPr marL="0" indent="0">
              <a:lnSpc>
                <a:spcPct val="110000"/>
              </a:lnSpc>
              <a:buNone/>
            </a:pPr>
            <a:r>
              <a:rPr lang="en-US" sz="1500">
                <a:solidFill>
                  <a:srgbClr val="333333"/>
                </a:solidFill>
              </a:rPr>
              <a:t>PARP, poly (ADP-ribose) polymerase </a:t>
            </a:r>
          </a:p>
          <a:p>
            <a:pPr marL="0" indent="0">
              <a:lnSpc>
                <a:spcPct val="110000"/>
              </a:lnSpc>
              <a:buNone/>
            </a:pPr>
            <a:r>
              <a:rPr lang="en-US" sz="1500" err="1">
                <a:solidFill>
                  <a:srgbClr val="333333"/>
                </a:solidFill>
              </a:rPr>
              <a:t>pCR</a:t>
            </a:r>
            <a:r>
              <a:rPr lang="en-US" sz="1500">
                <a:solidFill>
                  <a:srgbClr val="333333"/>
                </a:solidFill>
              </a:rPr>
              <a:t>, pathological complete response</a:t>
            </a:r>
          </a:p>
          <a:p>
            <a:pPr marL="0" indent="0">
              <a:lnSpc>
                <a:spcPct val="110000"/>
              </a:lnSpc>
              <a:buNone/>
            </a:pPr>
            <a:r>
              <a:rPr lang="en-US" sz="1500"/>
              <a:t>PCSM, prostate cancer–specific mortality</a:t>
            </a:r>
          </a:p>
          <a:p>
            <a:pPr marL="0" indent="0">
              <a:lnSpc>
                <a:spcPct val="110000"/>
              </a:lnSpc>
              <a:buNone/>
            </a:pPr>
            <a:r>
              <a:rPr lang="en-US" sz="1500"/>
              <a:t>PCWG, Prostate Cancer Clinical Trials Working Group</a:t>
            </a:r>
          </a:p>
          <a:p>
            <a:pPr marL="0" indent="0">
              <a:lnSpc>
                <a:spcPct val="110000"/>
              </a:lnSpc>
              <a:buNone/>
            </a:pPr>
            <a:r>
              <a:rPr lang="en-US" sz="1500">
                <a:solidFill>
                  <a:srgbClr val="333333"/>
                </a:solidFill>
              </a:rPr>
              <a:t>PFS, progression-free survival</a:t>
            </a:r>
          </a:p>
          <a:p>
            <a:pPr marL="0" indent="0">
              <a:lnSpc>
                <a:spcPct val="110000"/>
              </a:lnSpc>
              <a:buNone/>
            </a:pPr>
            <a:r>
              <a:rPr lang="en-US" sz="1500"/>
              <a:t>PSA, prostate-specific antigen</a:t>
            </a:r>
          </a:p>
          <a:p>
            <a:pPr marL="0" indent="0">
              <a:lnSpc>
                <a:spcPct val="110000"/>
              </a:lnSpc>
              <a:buNone/>
            </a:pPr>
            <a:r>
              <a:rPr lang="en-US" sz="1500"/>
              <a:t>PSADT, PSA doubling time</a:t>
            </a:r>
          </a:p>
          <a:p>
            <a:pPr marL="0" indent="0">
              <a:lnSpc>
                <a:spcPct val="110000"/>
              </a:lnSpc>
              <a:buNone/>
            </a:pPr>
            <a:r>
              <a:rPr lang="en-US" sz="1500"/>
              <a:t>PSMA-PET, prostate-specific membrane antigen positron emission tomography</a:t>
            </a:r>
          </a:p>
          <a:p>
            <a:pPr marL="0" indent="0">
              <a:lnSpc>
                <a:spcPct val="110000"/>
              </a:lnSpc>
              <a:buNone/>
            </a:pPr>
            <a:r>
              <a:rPr lang="en-US" sz="1500">
                <a:solidFill>
                  <a:srgbClr val="3A3A3A"/>
                </a:solidFill>
              </a:rPr>
              <a:t>QLQ-PR25, Quality of Life Questionnaire–Prostate 25</a:t>
            </a:r>
          </a:p>
          <a:p>
            <a:pPr marL="0" indent="0">
              <a:lnSpc>
                <a:spcPct val="110000"/>
              </a:lnSpc>
              <a:buNone/>
            </a:pPr>
            <a:r>
              <a:rPr lang="en-US" sz="1500">
                <a:solidFill>
                  <a:srgbClr val="333333"/>
                </a:solidFill>
              </a:rPr>
              <a:t>ROW, rest of world</a:t>
            </a:r>
          </a:p>
          <a:p>
            <a:pPr marL="0" indent="0">
              <a:lnSpc>
                <a:spcPct val="110000"/>
              </a:lnSpc>
              <a:buNone/>
            </a:pPr>
            <a:r>
              <a:rPr lang="en-US" sz="1500"/>
              <a:t>RP, radical prostatectomy</a:t>
            </a:r>
          </a:p>
          <a:p>
            <a:pPr marL="0" indent="0">
              <a:lnSpc>
                <a:spcPct val="110000"/>
              </a:lnSpc>
              <a:buNone/>
            </a:pPr>
            <a:r>
              <a:rPr lang="en-US" sz="1500" err="1"/>
              <a:t>rPFS</a:t>
            </a:r>
            <a:r>
              <a:rPr lang="en-US" sz="1500"/>
              <a:t>, radiographic progression-free survival</a:t>
            </a:r>
          </a:p>
          <a:p>
            <a:pPr marL="0" indent="0">
              <a:lnSpc>
                <a:spcPct val="110000"/>
              </a:lnSpc>
              <a:buNone/>
            </a:pPr>
            <a:r>
              <a:rPr lang="en-US" sz="1500"/>
              <a:t>RLT, radioligand therapy</a:t>
            </a:r>
          </a:p>
          <a:p>
            <a:pPr marL="0" indent="0">
              <a:lnSpc>
                <a:spcPct val="110000"/>
              </a:lnSpc>
              <a:buNone/>
            </a:pPr>
            <a:r>
              <a:rPr lang="en-US" sz="1500"/>
              <a:t>RT, radiotherapy</a:t>
            </a:r>
          </a:p>
          <a:p>
            <a:pPr marL="0" indent="0">
              <a:lnSpc>
                <a:spcPct val="110000"/>
              </a:lnSpc>
              <a:buNone/>
            </a:pPr>
            <a:r>
              <a:rPr lang="en-US" sz="1500">
                <a:solidFill>
                  <a:srgbClr val="212121"/>
                </a:solidFill>
              </a:rPr>
              <a:t>SBRT, stereotactic body radiation therapy</a:t>
            </a:r>
          </a:p>
          <a:p>
            <a:pPr marL="0" indent="0">
              <a:lnSpc>
                <a:spcPct val="110000"/>
              </a:lnSpc>
              <a:buNone/>
            </a:pPr>
            <a:r>
              <a:rPr lang="en-US" sz="1500"/>
              <a:t>TTNT, time to next treatment</a:t>
            </a:r>
            <a:endParaRPr lang="en-US" sz="1500">
              <a:solidFill>
                <a:srgbClr val="212121"/>
              </a:solidFill>
            </a:endParaRPr>
          </a:p>
        </p:txBody>
      </p:sp>
    </p:spTree>
    <p:extLst>
      <p:ext uri="{BB962C8B-B14F-4D97-AF65-F5344CB8AC3E}">
        <p14:creationId xmlns:p14="http://schemas.microsoft.com/office/powerpoint/2010/main" val="117694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0E5E944-17F3-EFAA-D803-164862656725}"/>
              </a:ext>
            </a:extLst>
          </p:cNvPr>
          <p:cNvSpPr>
            <a:spLocks noGrp="1"/>
          </p:cNvSpPr>
          <p:nvPr>
            <p:ph sz="half" idx="1"/>
          </p:nvPr>
        </p:nvSpPr>
        <p:spPr/>
        <p:txBody>
          <a:bodyPr>
            <a:normAutofit/>
          </a:bodyPr>
          <a:lstStyle/>
          <a:p>
            <a:pPr marL="0" indent="0">
              <a:buNone/>
            </a:pPr>
            <a:r>
              <a:rPr lang="en-US" sz="2400" b="1">
                <a:solidFill>
                  <a:schemeClr val="accent1"/>
                </a:solidFill>
              </a:rPr>
              <a:t>Prostatectomy</a:t>
            </a:r>
          </a:p>
          <a:p>
            <a:pPr>
              <a:lnSpc>
                <a:spcPct val="100000"/>
              </a:lnSpc>
            </a:pPr>
            <a:r>
              <a:rPr lang="en-US" sz="2200"/>
              <a:t>Definition of recurrence: PSA &gt;0.2</a:t>
            </a:r>
          </a:p>
          <a:p>
            <a:r>
              <a:rPr lang="en-US" sz="2200"/>
              <a:t>Staging: conventional imaging vs PSMA-PET</a:t>
            </a:r>
          </a:p>
          <a:p>
            <a:r>
              <a:rPr lang="en-US" sz="2200"/>
              <a:t>Treatment</a:t>
            </a:r>
          </a:p>
          <a:p>
            <a:pPr lvl="1"/>
            <a:r>
              <a:rPr lang="en-US" sz="1900"/>
              <a:t>Salvage RT ± ADT</a:t>
            </a:r>
          </a:p>
          <a:p>
            <a:pPr lvl="1"/>
            <a:r>
              <a:rPr lang="en-US" sz="1900"/>
              <a:t>Intermittent ADT?</a:t>
            </a:r>
          </a:p>
          <a:p>
            <a:pPr lvl="1"/>
            <a:r>
              <a:rPr lang="en-US" sz="1900"/>
              <a:t>Enzalutamide ± ADT </a:t>
            </a:r>
          </a:p>
          <a:p>
            <a:pPr lvl="1"/>
            <a:endParaRPr lang="en-US" sz="2000"/>
          </a:p>
        </p:txBody>
      </p:sp>
      <p:sp>
        <p:nvSpPr>
          <p:cNvPr id="6" name="Content Placeholder 5">
            <a:extLst>
              <a:ext uri="{FF2B5EF4-FFF2-40B4-BE49-F238E27FC236}">
                <a16:creationId xmlns:a16="http://schemas.microsoft.com/office/drawing/2014/main" id="{59C39048-DB85-D7D8-A8FA-45F0F37EBBA4}"/>
              </a:ext>
            </a:extLst>
          </p:cNvPr>
          <p:cNvSpPr>
            <a:spLocks noGrp="1"/>
          </p:cNvSpPr>
          <p:nvPr>
            <p:ph sz="half" idx="2"/>
          </p:nvPr>
        </p:nvSpPr>
        <p:spPr/>
        <p:txBody>
          <a:bodyPr>
            <a:normAutofit fontScale="92500" lnSpcReduction="10000"/>
          </a:bodyPr>
          <a:lstStyle/>
          <a:p>
            <a:pPr marL="0" indent="0">
              <a:buNone/>
            </a:pPr>
            <a:r>
              <a:rPr lang="en-US" b="1">
                <a:solidFill>
                  <a:schemeClr val="accent1"/>
                </a:solidFill>
              </a:rPr>
              <a:t>Primary Radiation +/- ADT</a:t>
            </a:r>
          </a:p>
          <a:p>
            <a:pPr>
              <a:lnSpc>
                <a:spcPct val="110000"/>
              </a:lnSpc>
            </a:pPr>
            <a:r>
              <a:rPr lang="en-US"/>
              <a:t>Definition of recurrence: PSA &gt;2.0 from nadir with </a:t>
            </a:r>
            <a:r>
              <a:rPr lang="en-US" err="1"/>
              <a:t>eugonadal</a:t>
            </a:r>
            <a:r>
              <a:rPr lang="en-US"/>
              <a:t> testosterone</a:t>
            </a:r>
          </a:p>
          <a:p>
            <a:pPr>
              <a:lnSpc>
                <a:spcPct val="120000"/>
              </a:lnSpc>
            </a:pPr>
            <a:r>
              <a:rPr lang="en-US"/>
              <a:t>Staging: conventional imaging vs PSMA-PET</a:t>
            </a:r>
          </a:p>
          <a:p>
            <a:r>
              <a:rPr lang="en-US"/>
              <a:t>Some consideration of salvage RP or salvage RT (HDR brachytherapy) </a:t>
            </a:r>
          </a:p>
          <a:p>
            <a:r>
              <a:rPr lang="en-US"/>
              <a:t>Treatment</a:t>
            </a:r>
          </a:p>
          <a:p>
            <a:pPr lvl="1"/>
            <a:r>
              <a:rPr lang="en-US"/>
              <a:t>Intermittent ADT?</a:t>
            </a:r>
          </a:p>
          <a:p>
            <a:pPr lvl="1"/>
            <a:r>
              <a:rPr lang="en-US"/>
              <a:t>Enzalutamide ± ADT</a:t>
            </a:r>
          </a:p>
        </p:txBody>
      </p:sp>
      <p:sp>
        <p:nvSpPr>
          <p:cNvPr id="4" name="Title 3">
            <a:extLst>
              <a:ext uri="{FF2B5EF4-FFF2-40B4-BE49-F238E27FC236}">
                <a16:creationId xmlns:a16="http://schemas.microsoft.com/office/drawing/2014/main" id="{B72856FB-99A9-3DFC-9113-8C9E8B5E0791}"/>
              </a:ext>
            </a:extLst>
          </p:cNvPr>
          <p:cNvSpPr>
            <a:spLocks noGrp="1"/>
          </p:cNvSpPr>
          <p:nvPr>
            <p:ph type="title"/>
          </p:nvPr>
        </p:nvSpPr>
        <p:spPr/>
        <p:txBody>
          <a:bodyPr/>
          <a:lstStyle/>
          <a:p>
            <a:r>
              <a:rPr lang="en-US" b="1"/>
              <a:t>Biochemical Recurrence After Local Therapy</a:t>
            </a:r>
          </a:p>
        </p:txBody>
      </p:sp>
    </p:spTree>
    <p:extLst>
      <p:ext uri="{BB962C8B-B14F-4D97-AF65-F5344CB8AC3E}">
        <p14:creationId xmlns:p14="http://schemas.microsoft.com/office/powerpoint/2010/main" val="916479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6DDCAB-5964-7C8F-722F-92213A0CDC0A}"/>
              </a:ext>
            </a:extLst>
          </p:cNvPr>
          <p:cNvSpPr>
            <a:spLocks noGrp="1"/>
          </p:cNvSpPr>
          <p:nvPr>
            <p:ph type="title"/>
          </p:nvPr>
        </p:nvSpPr>
        <p:spPr/>
        <p:txBody>
          <a:bodyPr>
            <a:noAutofit/>
          </a:bodyPr>
          <a:lstStyle/>
          <a:p>
            <a:r>
              <a:rPr lang="en-US" sz="2800"/>
              <a:t>Significance of PSADT on the Risk of Metastatic Disease and Prostate Cancer-Specific Death After PSA Elevation</a:t>
            </a:r>
          </a:p>
        </p:txBody>
      </p:sp>
      <p:sp>
        <p:nvSpPr>
          <p:cNvPr id="2" name="Footer Placeholder 1">
            <a:extLst>
              <a:ext uri="{FF2B5EF4-FFF2-40B4-BE49-F238E27FC236}">
                <a16:creationId xmlns:a16="http://schemas.microsoft.com/office/drawing/2014/main" id="{2C7DCB8C-B02C-742A-E413-B894A651DB0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Antonarakis</a:t>
            </a:r>
            <a:r>
              <a:rPr lang="en-US"/>
              <a:t> ES, et al. </a:t>
            </a:r>
            <a:r>
              <a:rPr lang="en-US" i="1"/>
              <a:t>BJU Int</a:t>
            </a:r>
            <a:r>
              <a:rPr lang="en-US"/>
              <a:t>. 2012;109(1):32-39. Freelan SJ</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JAMA</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2005;294(4):433-439.</a:t>
            </a:r>
          </a:p>
        </p:txBody>
      </p:sp>
      <p:pic>
        <p:nvPicPr>
          <p:cNvPr id="6" name="Picture 5">
            <a:extLst>
              <a:ext uri="{FF2B5EF4-FFF2-40B4-BE49-F238E27FC236}">
                <a16:creationId xmlns:a16="http://schemas.microsoft.com/office/drawing/2014/main" id="{7A4A646B-CF7E-3556-F69E-5709290B17EF}"/>
              </a:ext>
            </a:extLst>
          </p:cNvPr>
          <p:cNvPicPr>
            <a:picLocks noChangeAspect="1"/>
          </p:cNvPicPr>
          <p:nvPr/>
        </p:nvPicPr>
        <p:blipFill>
          <a:blip r:embed="rId3"/>
          <a:srcRect r="845"/>
          <a:stretch>
            <a:fillRect/>
          </a:stretch>
        </p:blipFill>
        <p:spPr>
          <a:xfrm>
            <a:off x="419889" y="1455128"/>
            <a:ext cx="5676111" cy="4200745"/>
          </a:xfrm>
          <a:prstGeom prst="rect">
            <a:avLst/>
          </a:prstGeom>
        </p:spPr>
      </p:pic>
      <p:pic>
        <p:nvPicPr>
          <p:cNvPr id="9" name="Picture 8">
            <a:extLst>
              <a:ext uri="{FF2B5EF4-FFF2-40B4-BE49-F238E27FC236}">
                <a16:creationId xmlns:a16="http://schemas.microsoft.com/office/drawing/2014/main" id="{00BDDA38-1237-FBF0-76AC-C31507A77A09}"/>
              </a:ext>
            </a:extLst>
          </p:cNvPr>
          <p:cNvPicPr>
            <a:picLocks noChangeAspect="1"/>
          </p:cNvPicPr>
          <p:nvPr/>
        </p:nvPicPr>
        <p:blipFill>
          <a:blip r:embed="rId4"/>
          <a:srcRect l="12189" r="12160"/>
          <a:stretch>
            <a:fillRect/>
          </a:stretch>
        </p:blipFill>
        <p:spPr>
          <a:xfrm>
            <a:off x="6424439" y="1731353"/>
            <a:ext cx="5347672" cy="3818817"/>
          </a:xfrm>
          <a:prstGeom prst="rect">
            <a:avLst/>
          </a:prstGeom>
        </p:spPr>
      </p:pic>
    </p:spTree>
    <p:extLst>
      <p:ext uri="{BB962C8B-B14F-4D97-AF65-F5344CB8AC3E}">
        <p14:creationId xmlns:p14="http://schemas.microsoft.com/office/powerpoint/2010/main" val="1381754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9.3|12.1|17.8"/>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AXIS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 Theme" id="{59DBB999-D083-42BD-B3F5-E50F9A7BD85C}" vid="{B8AC45E8-6289-4B38-9425-DCFB06D6FFD5}"/>
    </a:ext>
  </a:extLst>
</a:theme>
</file>

<file path=ppt/theme/theme3.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AXIS_25">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5" id="{79D4BCC7-014D-694E-BA59-5431CA1A351D}" vid="{C75AF21D-49FE-E745-B67A-FFA71F6824F2}"/>
    </a:ext>
  </a:extLst>
</a:theme>
</file>

<file path=ppt/theme/theme5.xml><?xml version="1.0" encoding="utf-8"?>
<a:theme xmlns:a="http://schemas.openxmlformats.org/drawingml/2006/main" name="CaseStudies">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val="1"/>
          </a:ext>
        </a:extLst>
      </a:spPr>
      <a:bodyPr lIns="45719" rIns="45719">
        <a:normAutofit/>
      </a:bodyPr>
      <a:lstStyle>
        <a:defPPr algn="l">
          <a:defRPr dirty="0"/>
        </a:defPPr>
      </a:lstStyle>
    </a:txDef>
  </a:objectDefaults>
  <a:extraClrSchemeLst/>
  <a:extLst>
    <a:ext uri="{05A4C25C-085E-4340-85A3-A5531E510DB2}">
      <thm15:themeFamily xmlns:thm15="http://schemas.microsoft.com/office/thememl/2012/main" name="CaseStudies" id="{830C4863-59FC-4544-A172-B6DCCF7A5D59}" vid="{C1D551D9-8F1C-2B4D-9A6C-012368448A2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xsi:nil="true"/>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2265B5-47A4-4874-8637-89095038A245}">
  <ds:schemaRefs>
    <ds:schemaRef ds:uri="http://schemas.microsoft.com/sharepoint/v3/contenttype/forms"/>
  </ds:schemaRefs>
</ds:datastoreItem>
</file>

<file path=customXml/itemProps2.xml><?xml version="1.0" encoding="utf-8"?>
<ds:datastoreItem xmlns:ds="http://schemas.openxmlformats.org/officeDocument/2006/customXml" ds:itemID="{486C1820-F4AB-4488-8764-AEE33E126CB6}">
  <ds:schemaRefs>
    <ds:schemaRef ds:uri="http://schemas.microsoft.com/office/2006/metadata/properties"/>
    <ds:schemaRef ds:uri="http://www.w3.org/XML/1998/namespace"/>
    <ds:schemaRef ds:uri="http://schemas.microsoft.com/sharepoint/v3"/>
    <ds:schemaRef ds:uri="http://schemas.microsoft.com/office/2006/documentManagement/types"/>
    <ds:schemaRef ds:uri="http://schemas.openxmlformats.org/package/2006/metadata/core-properties"/>
    <ds:schemaRef ds:uri="6d36001d-906c-42d8-9280-446ac03b1c48"/>
    <ds:schemaRef ds:uri="d1c7d756-4818-4215-9493-b839c515c7be"/>
    <ds:schemaRef ds:uri="http://purl.org/dc/elements/1.1/"/>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5DF11F43-2F6F-4FFC-BF68-01C8E7C596DA}">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TotalTime>
  <Words>5446</Words>
  <Application>Microsoft Office PowerPoint</Application>
  <PresentationFormat>Widescreen</PresentationFormat>
  <Paragraphs>966</Paragraphs>
  <Slides>74</Slides>
  <Notes>61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74</vt:i4>
      </vt:variant>
    </vt:vector>
  </HeadingPairs>
  <TitlesOfParts>
    <vt:vector size="89" baseType="lpstr">
      <vt:lpstr>ＭＳ Ｐゴシック</vt:lpstr>
      <vt:lpstr>Aptos</vt:lpstr>
      <vt:lpstr>Aptos Display</vt:lpstr>
      <vt:lpstr>Arial</vt:lpstr>
      <vt:lpstr>BlinkMacSystemFont</vt:lpstr>
      <vt:lpstr>Calibri</vt:lpstr>
      <vt:lpstr>Symbol</vt:lpstr>
      <vt:lpstr>System Font Regular</vt:lpstr>
      <vt:lpstr>Titillium Web</vt:lpstr>
      <vt:lpstr>Wingdings</vt:lpstr>
      <vt:lpstr>AXIS_ActivityPresentation2024</vt:lpstr>
      <vt:lpstr>AXIS Theme</vt:lpstr>
      <vt:lpstr>1_AXIS_ActivityPresentation2024</vt:lpstr>
      <vt:lpstr>AXIS_25</vt:lpstr>
      <vt:lpstr>CaseStudies</vt:lpstr>
      <vt:lpstr>Advancing ADT in HSPC: Interprofessional Intensification Strategies Reshaping Care</vt:lpstr>
      <vt:lpstr>DISCLAIMER</vt:lpstr>
      <vt:lpstr>PowerPoint Presentation</vt:lpstr>
      <vt:lpstr>Learning Objectives</vt:lpstr>
      <vt:lpstr>Clinical Rationale for ADT Intensification in HSPC </vt:lpstr>
      <vt:lpstr>Natural History of Prostate Cancer</vt:lpstr>
      <vt:lpstr>Risk Stratification for Clinically Localized Prostate Cancer: NCCN Guidelines</vt:lpstr>
      <vt:lpstr>Biochemical Recurrence After Local Therapy</vt:lpstr>
      <vt:lpstr>Significance of PSADT on the Risk of Metastatic Disease and Prostate Cancer-Specific Death After PSA Elevation</vt:lpstr>
      <vt:lpstr>Conventional Imaging vs PSMA-PET Imaging</vt:lpstr>
      <vt:lpstr>Latest Clinical Evidence of Treatment Intensification in HSPC </vt:lpstr>
      <vt:lpstr>ADT and Combinations</vt:lpstr>
      <vt:lpstr>Localized High-Risk Prostate Cancer</vt:lpstr>
      <vt:lpstr>Meta-Analysis of Two Phase 3 Trials From STAMPEDE </vt:lpstr>
      <vt:lpstr>Meta-Analysis of STAMPEDE: MFS (Primary Endpoint)</vt:lpstr>
      <vt:lpstr>Meta-Analysis of STAMPEDE: MFS by Trials</vt:lpstr>
      <vt:lpstr>Meta-Analysis of STAMPEDE: OS</vt:lpstr>
      <vt:lpstr>Meta-Analysis of STAMPEDE: Adverse Events</vt:lpstr>
      <vt:lpstr>Phase 3 ENZARAD Trial: Study Design</vt:lpstr>
      <vt:lpstr>ENZARAD: Efficacy</vt:lpstr>
      <vt:lpstr>ENZARAD: Subgroup Analysis</vt:lpstr>
      <vt:lpstr>ENZARAD: Safety</vt:lpstr>
      <vt:lpstr>Phase 3 ATLAS Trial: Study Design</vt:lpstr>
      <vt:lpstr>Phase 3 DASL-HiCaP Trial: Study Design</vt:lpstr>
      <vt:lpstr>Phase 2 Apa-RP Trial: Study Design Apalutamide for High-Risk Localized Prostate Cancer Following Radical Prostatectomy (Post RP Adjuvant Rx)</vt:lpstr>
      <vt:lpstr>Apa-RP: BCR-Free Survival and Testosterone Recovery</vt:lpstr>
      <vt:lpstr>Apa-RP: Safety</vt:lpstr>
      <vt:lpstr>Phase 3 PROTEUS Trial: Study Design</vt:lpstr>
      <vt:lpstr>Biochemically Recurrent (BCR) Prostate Cancer </vt:lpstr>
      <vt:lpstr>Phase 3 EMBARK Trial: Study Design</vt:lpstr>
      <vt:lpstr>EMBARK: Metastasis-Free Survival</vt:lpstr>
      <vt:lpstr>EMBARK: Overall Survival</vt:lpstr>
      <vt:lpstr>EMBARK: Treatment Suspension</vt:lpstr>
      <vt:lpstr>EMBARK: Safety Summary</vt:lpstr>
      <vt:lpstr>Phase 3 PRESTO Trial: Study Design</vt:lpstr>
      <vt:lpstr>PRESTO: PSA-PFS (Primary Endpoint)</vt:lpstr>
      <vt:lpstr>PRESTO: MFS</vt:lpstr>
      <vt:lpstr>PRESTO: Safey Summary</vt:lpstr>
      <vt:lpstr>Phase 3 ARASTEP Trial: Study Design</vt:lpstr>
      <vt:lpstr>Phase 3 PRIMORDIUM Trial: Study Design</vt:lpstr>
      <vt:lpstr>Treatment Intensification Strategies in mHSPC </vt:lpstr>
      <vt:lpstr>Phase 3 Trials Evaluating Androgen Receptor Pathway Inhibitors in mHSPC</vt:lpstr>
      <vt:lpstr>Summary of HR for OS in Phase 3 Trials Evaluating ARPIs in mHSPC</vt:lpstr>
      <vt:lpstr>All Grade Toxicities Across Phase 3 Trials in mHSPC </vt:lpstr>
      <vt:lpstr>Personalizing Treatment Intensification Strategies in HSPC</vt:lpstr>
      <vt:lpstr>EMBARK: Enzalutamide Combination and Monotherapy Preserved High Health-Related QoL</vt:lpstr>
      <vt:lpstr>EMBARK: Enzalutamide Combination and Monotherapy Preserved High Health-Related QoL (Cont’d)</vt:lpstr>
      <vt:lpstr>Factors Impacting Time to Testosterone Recovery</vt:lpstr>
      <vt:lpstr>Variation in How Testosterone Recovery is Reported </vt:lpstr>
      <vt:lpstr>Unfavorable PSA Nadir Is Prognostic </vt:lpstr>
      <vt:lpstr>ENZAMET: PSA-Related Outcomes</vt:lpstr>
      <vt:lpstr>Clinical Considerations for Patients With mHSPC Not Achieving Optimal PSA Nadir </vt:lpstr>
      <vt:lpstr>Phase 3 TRIPLE-SWITCH Trial: Study Design</vt:lpstr>
      <vt:lpstr>Is De-escalation Possible? A Dream Trial: ALLIANCE A032101/A-DREAM  </vt:lpstr>
      <vt:lpstr>Phase 3 LIBERTAS Trial: Study Design</vt:lpstr>
      <vt:lpstr>Enhancing Safety Through Multidisciplinary Collaboration  </vt:lpstr>
      <vt:lpstr>Multidisciplinary Teams Are Critical for Optimal Outcomes </vt:lpstr>
      <vt:lpstr>Team Coordination </vt:lpstr>
      <vt:lpstr>Adverse Event Management </vt:lpstr>
      <vt:lpstr>Adverse Event Management </vt:lpstr>
      <vt:lpstr> Adverse Event Management</vt:lpstr>
      <vt:lpstr>Practical Application:  Case-Based Learning Lab  </vt:lpstr>
      <vt:lpstr>Case 1 – Rising PSA After RP</vt:lpstr>
      <vt:lpstr>Case 1 Audience Question</vt:lpstr>
      <vt:lpstr>Case 1 Discussion </vt:lpstr>
      <vt:lpstr>Case 1 – Outcome </vt:lpstr>
      <vt:lpstr>Case 2 – Synchronous mHSPC</vt:lpstr>
      <vt:lpstr>Case 2 Study Audience Question</vt:lpstr>
      <vt:lpstr>Case 2 Discussion </vt:lpstr>
      <vt:lpstr>Case 2 – Outcome </vt:lpstr>
      <vt:lpstr>Key Takeaways</vt:lpstr>
      <vt:lpstr>Key Takeaways</vt:lpstr>
      <vt:lpstr>Glossary</vt:lpstr>
      <vt:lpstr>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Bing-E Xu</dc:creator>
  <cp:lastModifiedBy>Tim Person</cp:lastModifiedBy>
  <cp:revision>1</cp:revision>
  <dcterms:created xsi:type="dcterms:W3CDTF">2025-11-18T17:25:39Z</dcterms:created>
  <dcterms:modified xsi:type="dcterms:W3CDTF">2026-02-17T18:21:39Z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Project_x0020_Lead">
    <vt:lpwstr/>
  </property>
  <property fmtid="{D5CDD505-2E9C-101B-9397-08002B2CF9AE}" pid="4" name="Supporter_x0020_Name">
    <vt:lpwstr/>
  </property>
  <property fmtid="{D5CDD505-2E9C-101B-9397-08002B2CF9AE}" pid="5" name="MediaServiceImageTags">
    <vt:lpwstr/>
  </property>
  <property fmtid="{D5CDD505-2E9C-101B-9397-08002B2CF9AE}" pid="6" name="Initiative_x0020_Lead">
    <vt:lpwstr/>
  </property>
  <property fmtid="{D5CDD505-2E9C-101B-9397-08002B2CF9AE}" pid="7" name="Therapeutic_x0020_Area">
    <vt:lpwstr/>
  </property>
  <property fmtid="{D5CDD505-2E9C-101B-9397-08002B2CF9AE}" pid="8" name="abf3b563650f4febb83e81f8ea9563460">
    <vt:lpwstr/>
  </property>
  <property fmtid="{D5CDD505-2E9C-101B-9397-08002B2CF9AE}" pid="9" name="Product_x0020_Type">
    <vt:lpwstr/>
  </property>
  <property fmtid="{D5CDD505-2E9C-101B-9397-08002B2CF9AE}" pid="10" name="fd29a5ad75ea4010bd5087d53840a2e5">
    <vt:lpwstr/>
  </property>
  <property fmtid="{D5CDD505-2E9C-101B-9397-08002B2CF9AE}" pid="11" name="k7f9d3a4703b40dd85626795c271c8750">
    <vt:lpwstr/>
  </property>
  <property fmtid="{D5CDD505-2E9C-101B-9397-08002B2CF9AE}" pid="12" name="aec9593b9aef438a83de6b1b341614990">
    <vt:lpwstr/>
  </property>
  <property fmtid="{D5CDD505-2E9C-101B-9397-08002B2CF9AE}" pid="13" name="USH_x0020_Subsidiary">
    <vt:lpwstr/>
  </property>
  <property fmtid="{D5CDD505-2E9C-101B-9397-08002B2CF9AE}" pid="14" name="o4e0cc1c61e94069b6a8551b22c742a10">
    <vt:lpwstr/>
  </property>
  <property fmtid="{D5CDD505-2E9C-101B-9397-08002B2CF9AE}" pid="15" name="aa680e92a1d245a0a6b58205b432afd70">
    <vt:lpwstr/>
  </property>
  <property fmtid="{D5CDD505-2E9C-101B-9397-08002B2CF9AE}" pid="16" name="Medical_x0020_Strategist">
    <vt:lpwstr/>
  </property>
  <property fmtid="{D5CDD505-2E9C-101B-9397-08002B2CF9AE}" pid="17" name="Producer">
    <vt:lpwstr/>
  </property>
  <property fmtid="{D5CDD505-2E9C-101B-9397-08002B2CF9AE}" pid="18" name="Project_x0020_Item">
    <vt:lpwstr/>
  </property>
  <property fmtid="{D5CDD505-2E9C-101B-9397-08002B2CF9AE}" pid="19" name="m2ce0a529c0c4170ae055dea480a0d9d0">
    <vt:lpwstr/>
  </property>
  <property fmtid="{D5CDD505-2E9C-101B-9397-08002B2CF9AE}" pid="20" name="h17b8e17546742428aecc4bb79eff81d0">
    <vt:lpwstr/>
  </property>
  <property fmtid="{D5CDD505-2E9C-101B-9397-08002B2CF9AE}" pid="21" name="Scientific_x0020_Affairs">
    <vt:lpwstr/>
  </property>
  <property fmtid="{D5CDD505-2E9C-101B-9397-08002B2CF9AE}" pid="22" name="j7bff3f86c6e47f9ae99a2d10c8c77490">
    <vt:lpwstr/>
  </property>
  <property fmtid="{D5CDD505-2E9C-101B-9397-08002B2CF9AE}" pid="23" name="jb4291d51d504da0b34e0839496c27550">
    <vt:lpwstr/>
  </property>
  <property fmtid="{D5CDD505-2E9C-101B-9397-08002B2CF9AE}" pid="24" name="Scientific Affairs">
    <vt:lpwstr/>
  </property>
  <property fmtid="{D5CDD505-2E9C-101B-9397-08002B2CF9AE}" pid="25" name="USH Subsidiary">
    <vt:lpwstr/>
  </property>
  <property fmtid="{D5CDD505-2E9C-101B-9397-08002B2CF9AE}" pid="26" name="Supporter Name">
    <vt:lpwstr/>
  </property>
  <property fmtid="{D5CDD505-2E9C-101B-9397-08002B2CF9AE}" pid="27" name="Initiative Lead">
    <vt:lpwstr/>
  </property>
  <property fmtid="{D5CDD505-2E9C-101B-9397-08002B2CF9AE}" pid="28" name="Product Type">
    <vt:lpwstr/>
  </property>
  <property fmtid="{D5CDD505-2E9C-101B-9397-08002B2CF9AE}" pid="29" name="Therapeutic Area">
    <vt:lpwstr/>
  </property>
  <property fmtid="{D5CDD505-2E9C-101B-9397-08002B2CF9AE}" pid="30" name="Project Item">
    <vt:lpwstr/>
  </property>
  <property fmtid="{D5CDD505-2E9C-101B-9397-08002B2CF9AE}" pid="31" name="Medical Strategist">
    <vt:lpwstr/>
  </property>
  <property fmtid="{D5CDD505-2E9C-101B-9397-08002B2CF9AE}" pid="32" name="Project Lead">
    <vt:lpwstr/>
  </property>
</Properties>
</file>