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3" r:id="rId5"/>
    <p:sldMasterId id="2147483704" r:id="rId6"/>
    <p:sldMasterId id="2147483724" r:id="rId7"/>
    <p:sldMasterId id="2147483736" r:id="rId8"/>
    <p:sldMasterId id="2147483774" r:id="rId9"/>
  </p:sldMasterIdLst>
  <p:notesMasterIdLst>
    <p:notesMasterId r:id="rId91"/>
  </p:notesMasterIdLst>
  <p:sldIdLst>
    <p:sldId id="256" r:id="rId10"/>
    <p:sldId id="494" r:id="rId11"/>
    <p:sldId id="495" r:id="rId12"/>
    <p:sldId id="257" r:id="rId13"/>
    <p:sldId id="2141411988" r:id="rId14"/>
    <p:sldId id="258" r:id="rId15"/>
    <p:sldId id="259" r:id="rId16"/>
    <p:sldId id="260" r:id="rId17"/>
    <p:sldId id="261" r:id="rId18"/>
    <p:sldId id="262" r:id="rId19"/>
    <p:sldId id="263" r:id="rId20"/>
    <p:sldId id="264" r:id="rId21"/>
    <p:sldId id="705" r:id="rId22"/>
    <p:sldId id="266" r:id="rId23"/>
    <p:sldId id="267" r:id="rId24"/>
    <p:sldId id="678" r:id="rId25"/>
    <p:sldId id="829" r:id="rId26"/>
    <p:sldId id="268" r:id="rId27"/>
    <p:sldId id="830" r:id="rId28"/>
    <p:sldId id="831" r:id="rId29"/>
    <p:sldId id="587" r:id="rId30"/>
    <p:sldId id="832" r:id="rId31"/>
    <p:sldId id="833" r:id="rId32"/>
    <p:sldId id="834" r:id="rId33"/>
    <p:sldId id="835" r:id="rId34"/>
    <p:sldId id="704" r:id="rId35"/>
    <p:sldId id="836" r:id="rId36"/>
    <p:sldId id="837" r:id="rId37"/>
    <p:sldId id="2141411989" r:id="rId38"/>
    <p:sldId id="838" r:id="rId39"/>
    <p:sldId id="839" r:id="rId40"/>
    <p:sldId id="288" r:id="rId41"/>
    <p:sldId id="465" r:id="rId42"/>
    <p:sldId id="562" r:id="rId43"/>
    <p:sldId id="840" r:id="rId44"/>
    <p:sldId id="841" r:id="rId45"/>
    <p:sldId id="766" r:id="rId46"/>
    <p:sldId id="771" r:id="rId47"/>
    <p:sldId id="842" r:id="rId48"/>
    <p:sldId id="843" r:id="rId49"/>
    <p:sldId id="844" r:id="rId50"/>
    <p:sldId id="845" r:id="rId51"/>
    <p:sldId id="846" r:id="rId52"/>
    <p:sldId id="847" r:id="rId53"/>
    <p:sldId id="770" r:id="rId54"/>
    <p:sldId id="848" r:id="rId55"/>
    <p:sldId id="303" r:id="rId56"/>
    <p:sldId id="850" r:id="rId57"/>
    <p:sldId id="849" r:id="rId58"/>
    <p:sldId id="851" r:id="rId59"/>
    <p:sldId id="852" r:id="rId60"/>
    <p:sldId id="853" r:id="rId61"/>
    <p:sldId id="854" r:id="rId62"/>
    <p:sldId id="855" r:id="rId63"/>
    <p:sldId id="357" r:id="rId64"/>
    <p:sldId id="356" r:id="rId65"/>
    <p:sldId id="856" r:id="rId66"/>
    <p:sldId id="857" r:id="rId67"/>
    <p:sldId id="858" r:id="rId68"/>
    <p:sldId id="859" r:id="rId69"/>
    <p:sldId id="309" r:id="rId70"/>
    <p:sldId id="311" r:id="rId71"/>
    <p:sldId id="2141411990" r:id="rId72"/>
    <p:sldId id="2141411977" r:id="rId73"/>
    <p:sldId id="2141411978" r:id="rId74"/>
    <p:sldId id="2147480922" r:id="rId75"/>
    <p:sldId id="860" r:id="rId76"/>
    <p:sldId id="861" r:id="rId77"/>
    <p:sldId id="862" r:id="rId78"/>
    <p:sldId id="863" r:id="rId79"/>
    <p:sldId id="864" r:id="rId80"/>
    <p:sldId id="865" r:id="rId81"/>
    <p:sldId id="2141411981" r:id="rId82"/>
    <p:sldId id="2141411982" r:id="rId83"/>
    <p:sldId id="866" r:id="rId84"/>
    <p:sldId id="867" r:id="rId85"/>
    <p:sldId id="2141411976" r:id="rId86"/>
    <p:sldId id="2141411979" r:id="rId87"/>
    <p:sldId id="2141411980" r:id="rId88"/>
    <p:sldId id="2141411983" r:id="rId89"/>
    <p:sldId id="2141411984"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866F6F-92DA-E76B-A6B2-6F596F224FE2}" name="Adan Carballo" initials="AC" userId="ca74f439ad8e9b0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FF60AF"/>
    <a:srgbClr val="FF66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478651-909B-4100-9F5F-25D8BD368945}" v="1" dt="2025-05-15T21:42:26.5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24" autoAdjust="0"/>
    <p:restoredTop sz="52300" autoAdjust="0"/>
  </p:normalViewPr>
  <p:slideViewPr>
    <p:cSldViewPr snapToGrid="0">
      <p:cViewPr varScale="1">
        <p:scale>
          <a:sx n="54" d="100"/>
          <a:sy n="54" d="100"/>
        </p:scale>
        <p:origin x="2940" y="66"/>
      </p:cViewPr>
      <p:guideLst/>
    </p:cSldViewPr>
  </p:slideViewPr>
  <p:notesTextViewPr>
    <p:cViewPr>
      <p:scale>
        <a:sx n="1" d="1"/>
        <a:sy n="1" d="1"/>
      </p:scale>
      <p:origin x="0" y="0"/>
    </p:cViewPr>
  </p:notesTextViewPr>
  <p:sorterViewPr>
    <p:cViewPr varScale="1">
      <p:scale>
        <a:sx n="100" d="100"/>
        <a:sy n="100" d="100"/>
      </p:scale>
      <p:origin x="0" y="-24756"/>
    </p:cViewPr>
  </p:sorterViewPr>
  <p:notesViewPr>
    <p:cSldViewPr snapToGrid="0">
      <p:cViewPr varScale="1">
        <p:scale>
          <a:sx n="81" d="100"/>
          <a:sy n="81" d="100"/>
        </p:scale>
        <p:origin x="3894"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tableStyles" Target="tableStyle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notesMaster" Target="notesMasters/notesMaster1.xml"/><Relationship Id="rId9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viewProps" Target="viewProps.xml"/><Relationship Id="rId98"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Person" userId="b2b484d9-01a2-453c-8946-0f01071f09e2" providerId="ADAL" clId="{6C478651-909B-4100-9F5F-25D8BD368945}"/>
    <pc:docChg chg="addSld delSld modSld">
      <pc:chgData name="Tim Person" userId="b2b484d9-01a2-453c-8946-0f01071f09e2" providerId="ADAL" clId="{6C478651-909B-4100-9F5F-25D8BD368945}" dt="2025-05-15T22:03:45.305" v="42" actId="6549"/>
      <pc:docMkLst>
        <pc:docMk/>
      </pc:docMkLst>
      <pc:sldChg chg="modNotesTx">
        <pc:chgData name="Tim Person" userId="b2b484d9-01a2-453c-8946-0f01071f09e2" providerId="ADAL" clId="{6C478651-909B-4100-9F5F-25D8BD368945}" dt="2025-05-15T21:58:00.021" v="7" actId="20577"/>
        <pc:sldMkLst>
          <pc:docMk/>
          <pc:sldMk cId="573707434" sldId="267"/>
        </pc:sldMkLst>
      </pc:sldChg>
      <pc:sldChg chg="modNotesTx">
        <pc:chgData name="Tim Person" userId="b2b484d9-01a2-453c-8946-0f01071f09e2" providerId="ADAL" clId="{6C478651-909B-4100-9F5F-25D8BD368945}" dt="2025-05-15T22:03:38.634" v="41" actId="20577"/>
        <pc:sldMkLst>
          <pc:docMk/>
          <pc:sldMk cId="0" sldId="356"/>
        </pc:sldMkLst>
      </pc:sldChg>
      <pc:sldChg chg="modNotesTx">
        <pc:chgData name="Tim Person" userId="b2b484d9-01a2-453c-8946-0f01071f09e2" providerId="ADAL" clId="{6C478651-909B-4100-9F5F-25D8BD368945}" dt="2025-05-15T22:03:29.499" v="38" actId="6549"/>
        <pc:sldMkLst>
          <pc:docMk/>
          <pc:sldMk cId="0" sldId="357"/>
        </pc:sldMkLst>
      </pc:sldChg>
      <pc:sldChg chg="modNotesTx">
        <pc:chgData name="Tim Person" userId="b2b484d9-01a2-453c-8946-0f01071f09e2" providerId="ADAL" clId="{6C478651-909B-4100-9F5F-25D8BD368945}" dt="2025-05-15T21:59:58.217" v="25" actId="20577"/>
        <pc:sldMkLst>
          <pc:docMk/>
          <pc:sldMk cId="0" sldId="465"/>
        </pc:sldMkLst>
      </pc:sldChg>
      <pc:sldChg chg="modSp add mod">
        <pc:chgData name="Tim Person" userId="b2b484d9-01a2-453c-8946-0f01071f09e2" providerId="ADAL" clId="{6C478651-909B-4100-9F5F-25D8BD368945}" dt="2025-05-15T21:42:59.146" v="6" actId="20577"/>
        <pc:sldMkLst>
          <pc:docMk/>
          <pc:sldMk cId="1360948551" sldId="494"/>
        </pc:sldMkLst>
        <pc:spChg chg="mod">
          <ac:chgData name="Tim Person" userId="b2b484d9-01a2-453c-8946-0f01071f09e2" providerId="ADAL" clId="{6C478651-909B-4100-9F5F-25D8BD368945}" dt="2025-05-15T21:42:59.146" v="6" actId="20577"/>
          <ac:spMkLst>
            <pc:docMk/>
            <pc:sldMk cId="1360948551" sldId="494"/>
            <ac:spMk id="195586" creationId="{00000000-0000-0000-0000-000000000000}"/>
          </ac:spMkLst>
        </pc:spChg>
      </pc:sldChg>
      <pc:sldChg chg="add">
        <pc:chgData name="Tim Person" userId="b2b484d9-01a2-453c-8946-0f01071f09e2" providerId="ADAL" clId="{6C478651-909B-4100-9F5F-25D8BD368945}" dt="2025-05-15T21:42:26.576" v="0"/>
        <pc:sldMkLst>
          <pc:docMk/>
          <pc:sldMk cId="97950605" sldId="495"/>
        </pc:sldMkLst>
      </pc:sldChg>
      <pc:sldChg chg="modNotesTx">
        <pc:chgData name="Tim Person" userId="b2b484d9-01a2-453c-8946-0f01071f09e2" providerId="ADAL" clId="{6C478651-909B-4100-9F5F-25D8BD368945}" dt="2025-05-15T21:59:03.756" v="16" actId="20577"/>
        <pc:sldMkLst>
          <pc:docMk/>
          <pc:sldMk cId="0" sldId="587"/>
        </pc:sldMkLst>
      </pc:sldChg>
      <pc:sldChg chg="modNotesTx">
        <pc:chgData name="Tim Person" userId="b2b484d9-01a2-453c-8946-0f01071f09e2" providerId="ADAL" clId="{6C478651-909B-4100-9F5F-25D8BD368945}" dt="2025-05-15T21:58:35.991" v="9" actId="20577"/>
        <pc:sldMkLst>
          <pc:docMk/>
          <pc:sldMk cId="0" sldId="678"/>
        </pc:sldMkLst>
      </pc:sldChg>
      <pc:sldChg chg="modNotesTx">
        <pc:chgData name="Tim Person" userId="b2b484d9-01a2-453c-8946-0f01071f09e2" providerId="ADAL" clId="{6C478651-909B-4100-9F5F-25D8BD368945}" dt="2025-05-15T21:59:19.972" v="17" actId="20577"/>
        <pc:sldMkLst>
          <pc:docMk/>
          <pc:sldMk cId="0" sldId="704"/>
        </pc:sldMkLst>
      </pc:sldChg>
      <pc:sldChg chg="del">
        <pc:chgData name="Tim Person" userId="b2b484d9-01a2-453c-8946-0f01071f09e2" providerId="ADAL" clId="{6C478651-909B-4100-9F5F-25D8BD368945}" dt="2025-05-15T21:42:32.343" v="1" actId="47"/>
        <pc:sldMkLst>
          <pc:docMk/>
          <pc:sldMk cId="3017318097" sldId="752"/>
        </pc:sldMkLst>
      </pc:sldChg>
      <pc:sldChg chg="modNotesTx">
        <pc:chgData name="Tim Person" userId="b2b484d9-01a2-453c-8946-0f01071f09e2" providerId="ADAL" clId="{6C478651-909B-4100-9F5F-25D8BD368945}" dt="2025-05-15T22:01:30.772" v="33" actId="6549"/>
        <pc:sldMkLst>
          <pc:docMk/>
          <pc:sldMk cId="0" sldId="770"/>
        </pc:sldMkLst>
      </pc:sldChg>
      <pc:sldChg chg="modNotesTx">
        <pc:chgData name="Tim Person" userId="b2b484d9-01a2-453c-8946-0f01071f09e2" providerId="ADAL" clId="{6C478651-909B-4100-9F5F-25D8BD368945}" dt="2025-05-15T22:00:50.760" v="29" actId="6549"/>
        <pc:sldMkLst>
          <pc:docMk/>
          <pc:sldMk cId="0" sldId="771"/>
        </pc:sldMkLst>
      </pc:sldChg>
      <pc:sldChg chg="modNotesTx">
        <pc:chgData name="Tim Person" userId="b2b484d9-01a2-453c-8946-0f01071f09e2" providerId="ADAL" clId="{6C478651-909B-4100-9F5F-25D8BD368945}" dt="2025-05-15T21:58:55.356" v="12" actId="6549"/>
        <pc:sldMkLst>
          <pc:docMk/>
          <pc:sldMk cId="1273088519" sldId="831"/>
        </pc:sldMkLst>
      </pc:sldChg>
      <pc:sldChg chg="modNotesTx">
        <pc:chgData name="Tim Person" userId="b2b484d9-01a2-453c-8946-0f01071f09e2" providerId="ADAL" clId="{6C478651-909B-4100-9F5F-25D8BD368945}" dt="2025-05-15T21:59:48.616" v="23" actId="20577"/>
        <pc:sldMkLst>
          <pc:docMk/>
          <pc:sldMk cId="1959790095" sldId="839"/>
        </pc:sldMkLst>
      </pc:sldChg>
      <pc:sldChg chg="modNotesTx">
        <pc:chgData name="Tim Person" userId="b2b484d9-01a2-453c-8946-0f01071f09e2" providerId="ADAL" clId="{6C478651-909B-4100-9F5F-25D8BD368945}" dt="2025-05-15T22:00:12.666" v="26" actId="20577"/>
        <pc:sldMkLst>
          <pc:docMk/>
          <pc:sldMk cId="2905891123" sldId="840"/>
        </pc:sldMkLst>
      </pc:sldChg>
      <pc:sldChg chg="modNotesTx">
        <pc:chgData name="Tim Person" userId="b2b484d9-01a2-453c-8946-0f01071f09e2" providerId="ADAL" clId="{6C478651-909B-4100-9F5F-25D8BD368945}" dt="2025-05-15T22:01:07.139" v="31" actId="20577"/>
        <pc:sldMkLst>
          <pc:docMk/>
          <pc:sldMk cId="2421252072" sldId="844"/>
        </pc:sldMkLst>
      </pc:sldChg>
      <pc:sldChg chg="modNotesTx">
        <pc:chgData name="Tim Person" userId="b2b484d9-01a2-453c-8946-0f01071f09e2" providerId="ADAL" clId="{6C478651-909B-4100-9F5F-25D8BD368945}" dt="2025-05-15T22:03:13.821" v="35" actId="20577"/>
        <pc:sldMkLst>
          <pc:docMk/>
          <pc:sldMk cId="957645848" sldId="851"/>
        </pc:sldMkLst>
      </pc:sldChg>
      <pc:sldChg chg="modNotesTx">
        <pc:chgData name="Tim Person" userId="b2b484d9-01a2-453c-8946-0f01071f09e2" providerId="ADAL" clId="{6C478651-909B-4100-9F5F-25D8BD368945}" dt="2025-05-15T22:03:22.170" v="37" actId="20577"/>
        <pc:sldMkLst>
          <pc:docMk/>
          <pc:sldMk cId="1536208598" sldId="854"/>
        </pc:sldMkLst>
      </pc:sldChg>
      <pc:sldChg chg="modNotesTx">
        <pc:chgData name="Tim Person" userId="b2b484d9-01a2-453c-8946-0f01071f09e2" providerId="ADAL" clId="{6C478651-909B-4100-9F5F-25D8BD368945}" dt="2025-05-15T22:03:45.305" v="42" actId="6549"/>
        <pc:sldMkLst>
          <pc:docMk/>
          <pc:sldMk cId="3833541363" sldId="856"/>
        </pc:sldMkLst>
      </pc:sldChg>
      <pc:sldChg chg="del">
        <pc:chgData name="Tim Person" userId="b2b484d9-01a2-453c-8946-0f01071f09e2" providerId="ADAL" clId="{6C478651-909B-4100-9F5F-25D8BD368945}" dt="2025-05-15T21:42:33.322" v="2" actId="47"/>
        <pc:sldMkLst>
          <pc:docMk/>
          <pc:sldMk cId="1196359610" sldId="2141411986"/>
        </pc:sldMkLst>
      </pc:sldChg>
      <pc:sldChg chg="del">
        <pc:chgData name="Tim Person" userId="b2b484d9-01a2-453c-8946-0f01071f09e2" providerId="ADAL" clId="{6C478651-909B-4100-9F5F-25D8BD368945}" dt="2025-05-15T21:42:37.556" v="3" actId="47"/>
        <pc:sldMkLst>
          <pc:docMk/>
          <pc:sldMk cId="2866443961" sldId="214141198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28575" cap="rnd">
              <a:solidFill>
                <a:schemeClr val="accent1"/>
              </a:solidFill>
              <a:round/>
            </a:ln>
            <a:effectLst/>
          </c:spPr>
          <c:marker>
            <c:symbol val="none"/>
          </c:marker>
          <c:cat>
            <c:numRef>
              <c:f>Sheet1!$A$1:$A$4</c:f>
              <c:numCache>
                <c:formatCode>d\-mmm</c:formatCode>
                <c:ptCount val="4"/>
                <c:pt idx="0">
                  <c:v>45448</c:v>
                </c:pt>
                <c:pt idx="1">
                  <c:v>45472</c:v>
                </c:pt>
                <c:pt idx="2">
                  <c:v>45523</c:v>
                </c:pt>
                <c:pt idx="3">
                  <c:v>45581</c:v>
                </c:pt>
              </c:numCache>
            </c:numRef>
          </c:cat>
          <c:val>
            <c:numRef>
              <c:f>Sheet1!$C$1:$C$4</c:f>
              <c:numCache>
                <c:formatCode>General</c:formatCode>
                <c:ptCount val="4"/>
                <c:pt idx="0">
                  <c:v>9.5</c:v>
                </c:pt>
                <c:pt idx="1">
                  <c:v>12</c:v>
                </c:pt>
                <c:pt idx="2">
                  <c:v>12.8</c:v>
                </c:pt>
                <c:pt idx="3">
                  <c:v>12.5</c:v>
                </c:pt>
              </c:numCache>
            </c:numRef>
          </c:val>
          <c:smooth val="0"/>
          <c:extLst>
            <c:ext xmlns:c16="http://schemas.microsoft.com/office/drawing/2014/chart" uri="{C3380CC4-5D6E-409C-BE32-E72D297353CC}">
              <c16:uniqueId val="{00000000-7225-4BF2-8396-37030F95F267}"/>
            </c:ext>
          </c:extLst>
        </c:ser>
        <c:dLbls>
          <c:showLegendKey val="0"/>
          <c:showVal val="0"/>
          <c:showCatName val="0"/>
          <c:showSerName val="0"/>
          <c:showPercent val="0"/>
          <c:showBubbleSize val="0"/>
        </c:dLbls>
        <c:smooth val="0"/>
        <c:axId val="687623296"/>
        <c:axId val="687622464"/>
      </c:lineChart>
      <c:dateAx>
        <c:axId val="687623296"/>
        <c:scaling>
          <c:orientation val="minMax"/>
        </c:scaling>
        <c:delete val="0"/>
        <c:axPos val="b"/>
        <c:numFmt formatCode="d\-mmm"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7622464"/>
        <c:crosses val="autoZero"/>
        <c:auto val="1"/>
        <c:lblOffset val="100"/>
        <c:baseTimeUnit val="days"/>
      </c:dateAx>
      <c:valAx>
        <c:axId val="6876224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762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28575" cap="rnd">
              <a:solidFill>
                <a:schemeClr val="accent1"/>
              </a:solidFill>
              <a:round/>
            </a:ln>
            <a:effectLst/>
          </c:spPr>
          <c:marker>
            <c:symbol val="none"/>
          </c:marker>
          <c:cat>
            <c:numRef>
              <c:f>Sheet1!$A$1:$A$4</c:f>
              <c:numCache>
                <c:formatCode>d\-mmm</c:formatCode>
                <c:ptCount val="4"/>
                <c:pt idx="0">
                  <c:v>45448</c:v>
                </c:pt>
                <c:pt idx="1">
                  <c:v>45472</c:v>
                </c:pt>
                <c:pt idx="2">
                  <c:v>45523</c:v>
                </c:pt>
                <c:pt idx="3">
                  <c:v>45581</c:v>
                </c:pt>
              </c:numCache>
            </c:numRef>
          </c:cat>
          <c:val>
            <c:numRef>
              <c:f>Sheet1!$B$1:$B$4</c:f>
              <c:numCache>
                <c:formatCode>General</c:formatCode>
                <c:ptCount val="4"/>
                <c:pt idx="0">
                  <c:v>1040</c:v>
                </c:pt>
                <c:pt idx="1">
                  <c:v>113</c:v>
                </c:pt>
                <c:pt idx="2">
                  <c:v>128</c:v>
                </c:pt>
                <c:pt idx="3">
                  <c:v>125</c:v>
                </c:pt>
              </c:numCache>
            </c:numRef>
          </c:val>
          <c:smooth val="0"/>
          <c:extLst>
            <c:ext xmlns:c16="http://schemas.microsoft.com/office/drawing/2014/chart" uri="{C3380CC4-5D6E-409C-BE32-E72D297353CC}">
              <c16:uniqueId val="{00000000-BE50-4BDA-B68A-5B9DC23431C0}"/>
            </c:ext>
          </c:extLst>
        </c:ser>
        <c:dLbls>
          <c:showLegendKey val="0"/>
          <c:showVal val="0"/>
          <c:showCatName val="0"/>
          <c:showSerName val="0"/>
          <c:showPercent val="0"/>
          <c:showBubbleSize val="0"/>
        </c:dLbls>
        <c:smooth val="0"/>
        <c:axId val="613342688"/>
        <c:axId val="613343104"/>
      </c:lineChart>
      <c:dateAx>
        <c:axId val="613342688"/>
        <c:scaling>
          <c:orientation val="minMax"/>
        </c:scaling>
        <c:delete val="0"/>
        <c:axPos val="b"/>
        <c:numFmt formatCode="d\-mmm"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3343104"/>
        <c:crosses val="autoZero"/>
        <c:auto val="1"/>
        <c:lblOffset val="100"/>
        <c:baseTimeUnit val="days"/>
      </c:dateAx>
      <c:valAx>
        <c:axId val="613343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33426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668C6E-3FE4-4D96-ADE8-7CF5528194D9}" type="datetimeFigureOut">
              <a:rPr lang="en-US" smtClean="0"/>
              <a:t>5/15/2025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BCEB7F-E762-4FDC-9F15-2E7CA9B90C3B}" type="slidenum">
              <a:rPr lang="en-US" smtClean="0"/>
              <a:t>‹#›</a:t>
            </a:fld>
            <a:endParaRPr lang="en-US"/>
          </a:p>
        </p:txBody>
      </p:sp>
    </p:spTree>
    <p:extLst>
      <p:ext uri="{BB962C8B-B14F-4D97-AF65-F5344CB8AC3E}">
        <p14:creationId xmlns:p14="http://schemas.microsoft.com/office/powerpoint/2010/main" val="3757692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BCEB7F-E762-4FDC-9F15-2E7CA9B90C3B}" type="slidenum">
              <a:rPr lang="en-US" smtClean="0"/>
              <a:t>1</a:t>
            </a:fld>
            <a:endParaRPr lang="en-US"/>
          </a:p>
        </p:txBody>
      </p:sp>
    </p:spTree>
    <p:extLst>
      <p:ext uri="{BB962C8B-B14F-4D97-AF65-F5344CB8AC3E}">
        <p14:creationId xmlns:p14="http://schemas.microsoft.com/office/powerpoint/2010/main" val="4176526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12121"/>
                </a:solidFill>
                <a:effectLst/>
              </a:rPr>
              <a:t>Speaker Notes:</a:t>
            </a:r>
          </a:p>
          <a:p>
            <a:r>
              <a:rPr lang="en-US" b="0" i="0" dirty="0">
                <a:solidFill>
                  <a:srgbClr val="212121"/>
                </a:solidFill>
                <a:effectLst/>
              </a:rPr>
              <a:t>The reason PNH is so rare is that it takes two events to likely cause it. And they can occur in either order. The first event is there has to be a mutation in the what's called the PIGA gene, which is the first step in making your GPI anchor on hematopoietic stem cells and all their progeny. That is not an oncogenic mutation. Those cells have no growth advantage. So the second event has to be a condition that allows this mutant cell to become the dominant cell in the bone marrow. And we feel this is likely a T cell autoimmune attack, based on evidence both from aplastic anemia, to which this disease is highly related, and also some other research evidence. </a:t>
            </a:r>
          </a:p>
          <a:p>
            <a:endParaRPr lang="en-US" b="0" i="0" dirty="0">
              <a:solidFill>
                <a:srgbClr val="212121"/>
              </a:solidFill>
              <a:effectLst/>
            </a:endParaRPr>
          </a:p>
          <a:p>
            <a:r>
              <a:rPr lang="en-US" b="0" i="0" dirty="0">
                <a:solidFill>
                  <a:srgbClr val="212121"/>
                </a:solidFill>
                <a:effectLst/>
              </a:rPr>
              <a:t>Luzzatto L, </a:t>
            </a:r>
            <a:r>
              <a:rPr lang="en-US" b="0" i="0" dirty="0" err="1">
                <a:solidFill>
                  <a:srgbClr val="212121"/>
                </a:solidFill>
                <a:effectLst/>
              </a:rPr>
              <a:t>Risitano</a:t>
            </a:r>
            <a:r>
              <a:rPr lang="en-US" b="0" i="0" dirty="0">
                <a:solidFill>
                  <a:srgbClr val="212121"/>
                </a:solidFill>
                <a:effectLst/>
              </a:rPr>
              <a:t> AM. Advances in understanding the pathogenesis of acquired aplastic </a:t>
            </a:r>
            <a:r>
              <a:rPr lang="en-US" b="0" i="0" dirty="0" err="1">
                <a:solidFill>
                  <a:srgbClr val="212121"/>
                </a:solidFill>
                <a:effectLst/>
              </a:rPr>
              <a:t>anaemia</a:t>
            </a:r>
            <a:r>
              <a:rPr lang="en-US" b="0" i="0" dirty="0">
                <a:solidFill>
                  <a:srgbClr val="212121"/>
                </a:solidFill>
                <a:effectLst/>
              </a:rPr>
              <a:t>. </a:t>
            </a:r>
            <a:r>
              <a:rPr lang="en-US" b="0" i="1" dirty="0">
                <a:solidFill>
                  <a:srgbClr val="212121"/>
                </a:solidFill>
                <a:effectLst/>
              </a:rPr>
              <a:t>Br J </a:t>
            </a:r>
            <a:r>
              <a:rPr lang="en-US" b="0" i="1" dirty="0" err="1">
                <a:solidFill>
                  <a:srgbClr val="212121"/>
                </a:solidFill>
                <a:effectLst/>
              </a:rPr>
              <a:t>Haematol</a:t>
            </a:r>
            <a:r>
              <a:rPr lang="en-US" b="0" i="0" dirty="0">
                <a:solidFill>
                  <a:srgbClr val="212121"/>
                </a:solidFill>
                <a:effectLst/>
              </a:rPr>
              <a:t>. 2018;182(6):758-776.</a:t>
            </a:r>
            <a:endParaRPr lang="en-US" dirty="0"/>
          </a:p>
        </p:txBody>
      </p:sp>
      <p:sp>
        <p:nvSpPr>
          <p:cNvPr id="4" name="Slide Number Placeholder 3"/>
          <p:cNvSpPr>
            <a:spLocks noGrp="1"/>
          </p:cNvSpPr>
          <p:nvPr>
            <p:ph type="sldNum" sz="quarter" idx="5"/>
          </p:nvPr>
        </p:nvSpPr>
        <p:spPr/>
        <p:txBody>
          <a:bodyPr/>
          <a:lstStyle/>
          <a:p>
            <a:fld id="{DCBCEB7F-E762-4FDC-9F15-2E7CA9B90C3B}" type="slidenum">
              <a:rPr lang="en-US" smtClean="0"/>
              <a:t>10</a:t>
            </a:fld>
            <a:endParaRPr lang="en-US"/>
          </a:p>
        </p:txBody>
      </p:sp>
    </p:spTree>
    <p:extLst>
      <p:ext uri="{BB962C8B-B14F-4D97-AF65-F5344CB8AC3E}">
        <p14:creationId xmlns:p14="http://schemas.microsoft.com/office/powerpoint/2010/main" val="2767144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dirty="0">
                <a:solidFill>
                  <a:srgbClr val="212121"/>
                </a:solidFill>
                <a:effectLst/>
                <a:ea typeface="Calibri" panose="020F0502020204030204" pitchFamily="34" charset="0"/>
                <a:cs typeface="Calibri" panose="020F0502020204030204" pitchFamily="34" charset="0"/>
              </a:rPr>
              <a:t>Speaker Notes:</a:t>
            </a:r>
          </a:p>
          <a:p>
            <a:r>
              <a:rPr lang="en-US" i="0" u="none" dirty="0">
                <a:solidFill>
                  <a:srgbClr val="212121"/>
                </a:solidFill>
                <a:effectLst/>
                <a:ea typeface="Calibri" panose="020F0502020204030204" pitchFamily="34" charset="0"/>
                <a:cs typeface="Calibri" panose="020F0502020204030204" pitchFamily="34" charset="0"/>
              </a:rPr>
              <a:t>Again, the mutation is in the PIGA gene. It is acquired during normal hematopoiesis, when stem cells divide. The reason the PIGA gene is involved almost 99% of the time or higher, is that it is on the X chromosome, so it only takes one single hit to knock that gene either out completely or severely down. Females have </a:t>
            </a:r>
            <a:r>
              <a:rPr lang="en-US" i="0" u="none" dirty="0" err="1">
                <a:solidFill>
                  <a:srgbClr val="212121"/>
                </a:solidFill>
                <a:effectLst/>
                <a:ea typeface="Calibri" panose="020F0502020204030204" pitchFamily="34" charset="0"/>
                <a:cs typeface="Calibri" panose="020F0502020204030204" pitchFamily="34" charset="0"/>
              </a:rPr>
              <a:t>lyonized</a:t>
            </a:r>
            <a:r>
              <a:rPr lang="en-US" i="0" u="none" dirty="0">
                <a:solidFill>
                  <a:srgbClr val="212121"/>
                </a:solidFill>
                <a:effectLst/>
                <a:ea typeface="Calibri" panose="020F0502020204030204" pitchFamily="34" charset="0"/>
                <a:cs typeface="Calibri" panose="020F0502020204030204" pitchFamily="34" charset="0"/>
              </a:rPr>
              <a:t> one of their X chromosomes. Males only have one X chromosome. In the other cases of all the other genes, and there's at least 20 other genes involved in making the GPI anchor, they're all on somatic chromosomes, so it would take two hits to knock them out. </a:t>
            </a:r>
          </a:p>
          <a:p>
            <a:endParaRPr lang="en-US" i="0" u="none" dirty="0">
              <a:solidFill>
                <a:srgbClr val="212121"/>
              </a:solidFill>
              <a:effectLst/>
              <a:ea typeface="Calibri" panose="020F0502020204030204" pitchFamily="34" charset="0"/>
              <a:cs typeface="Calibri" panose="020F0502020204030204" pitchFamily="34" charset="0"/>
            </a:endParaRPr>
          </a:p>
          <a:p>
            <a:r>
              <a:rPr lang="en-US" i="0" dirty="0">
                <a:solidFill>
                  <a:srgbClr val="212121"/>
                </a:solidFill>
                <a:effectLst/>
              </a:rPr>
              <a:t>When you knock out that gene, you get a reduction in the GPI anchor and any proteins that are linked to the surface of the cells on that. There are a lot of different proteins, but the two that we know are the most important, at least in PNH, are CD55 and CD59 which protect the red cells from activated complement. </a:t>
            </a:r>
          </a:p>
          <a:p>
            <a:endParaRPr lang="en-US" i="0" u="none" dirty="0">
              <a:solidFill>
                <a:srgbClr val="212121"/>
              </a:solidFill>
              <a:effectLst/>
              <a:ea typeface="Calibri" panose="020F0502020204030204" pitchFamily="34" charset="0"/>
              <a:cs typeface="Calibri" panose="020F0502020204030204" pitchFamily="34" charset="0"/>
            </a:endParaRPr>
          </a:p>
          <a:p>
            <a:r>
              <a:rPr lang="en-US" b="0" i="0" u="none" dirty="0">
                <a:solidFill>
                  <a:srgbClr val="212121"/>
                </a:solidFill>
                <a:effectLst/>
                <a:ea typeface="Calibri" panose="020F0502020204030204" pitchFamily="34" charset="0"/>
                <a:cs typeface="Calibri" panose="020F0502020204030204" pitchFamily="34" charset="0"/>
              </a:rPr>
              <a:t>Hill A, DeZern AE, Kinoshita T, Brodsky RA. Paroxysmal nocturnal </a:t>
            </a:r>
            <a:r>
              <a:rPr lang="en-US" b="0" i="0" u="none" dirty="0" err="1">
                <a:solidFill>
                  <a:srgbClr val="212121"/>
                </a:solidFill>
                <a:effectLst/>
                <a:ea typeface="Calibri" panose="020F0502020204030204" pitchFamily="34" charset="0"/>
                <a:cs typeface="Calibri" panose="020F0502020204030204" pitchFamily="34" charset="0"/>
              </a:rPr>
              <a:t>haemoglobinuria</a:t>
            </a:r>
            <a:r>
              <a:rPr lang="en-US" b="0" i="0" u="none" dirty="0">
                <a:solidFill>
                  <a:srgbClr val="212121"/>
                </a:solidFill>
                <a:effectLst/>
                <a:ea typeface="Calibri" panose="020F0502020204030204" pitchFamily="34" charset="0"/>
                <a:cs typeface="Calibri" panose="020F0502020204030204" pitchFamily="34" charset="0"/>
              </a:rPr>
              <a:t>. </a:t>
            </a:r>
            <a:r>
              <a:rPr lang="en-US" b="0" i="1" u="none" dirty="0">
                <a:solidFill>
                  <a:srgbClr val="212121"/>
                </a:solidFill>
                <a:effectLst/>
                <a:ea typeface="Calibri" panose="020F0502020204030204" pitchFamily="34" charset="0"/>
                <a:cs typeface="Calibri" panose="020F0502020204030204" pitchFamily="34" charset="0"/>
              </a:rPr>
              <a:t>Nat Rev Dis Primers</a:t>
            </a:r>
            <a:r>
              <a:rPr lang="en-US" b="0" i="0" u="none" dirty="0">
                <a:solidFill>
                  <a:srgbClr val="212121"/>
                </a:solidFill>
                <a:effectLst/>
                <a:ea typeface="Calibri" panose="020F0502020204030204" pitchFamily="34" charset="0"/>
                <a:cs typeface="Calibri" panose="020F0502020204030204" pitchFamily="34" charset="0"/>
              </a:rPr>
              <a:t>. 2017;3:17028.</a:t>
            </a:r>
          </a:p>
          <a:p>
            <a:r>
              <a:rPr lang="en-US" b="0" i="0" u="none" dirty="0" err="1">
                <a:solidFill>
                  <a:srgbClr val="212121"/>
                </a:solidFill>
                <a:effectLst/>
                <a:ea typeface="Calibri" panose="020F0502020204030204" pitchFamily="34" charset="0"/>
                <a:cs typeface="Calibri" panose="020F0502020204030204" pitchFamily="34" charset="0"/>
              </a:rPr>
              <a:t>Röth</a:t>
            </a:r>
            <a:r>
              <a:rPr lang="en-US" b="0" i="0" u="none" dirty="0">
                <a:solidFill>
                  <a:srgbClr val="212121"/>
                </a:solidFill>
                <a:effectLst/>
                <a:ea typeface="Calibri" panose="020F0502020204030204" pitchFamily="34" charset="0"/>
                <a:cs typeface="Calibri" panose="020F0502020204030204" pitchFamily="34" charset="0"/>
              </a:rPr>
              <a:t> A, Maciejewski J, Nishimura JI, Jain D, Weitz JI. Screening and diagnostic clinical algorithm for paroxysmal nocturnal hemoglobinuria: Expert consensus. </a:t>
            </a:r>
            <a:r>
              <a:rPr lang="en-US" b="0" i="1" u="none" dirty="0" err="1">
                <a:solidFill>
                  <a:srgbClr val="212121"/>
                </a:solidFill>
                <a:effectLst/>
                <a:ea typeface="Calibri" panose="020F0502020204030204" pitchFamily="34" charset="0"/>
                <a:cs typeface="Calibri" panose="020F0502020204030204" pitchFamily="34" charset="0"/>
              </a:rPr>
              <a:t>Eur</a:t>
            </a:r>
            <a:r>
              <a:rPr lang="en-US" b="0" i="1" u="none" dirty="0">
                <a:solidFill>
                  <a:srgbClr val="212121"/>
                </a:solidFill>
                <a:effectLst/>
                <a:ea typeface="Calibri" panose="020F0502020204030204" pitchFamily="34" charset="0"/>
                <a:cs typeface="Calibri" panose="020F0502020204030204" pitchFamily="34" charset="0"/>
              </a:rPr>
              <a:t> J </a:t>
            </a:r>
            <a:r>
              <a:rPr lang="en-US" b="0" i="1" u="none" dirty="0" err="1">
                <a:solidFill>
                  <a:srgbClr val="212121"/>
                </a:solidFill>
                <a:effectLst/>
                <a:ea typeface="Calibri" panose="020F0502020204030204" pitchFamily="34" charset="0"/>
                <a:cs typeface="Calibri" panose="020F0502020204030204" pitchFamily="34" charset="0"/>
              </a:rPr>
              <a:t>Haematol</a:t>
            </a:r>
            <a:r>
              <a:rPr lang="en-US" b="0" i="0" u="none" dirty="0">
                <a:solidFill>
                  <a:srgbClr val="212121"/>
                </a:solidFill>
                <a:effectLst/>
                <a:ea typeface="Calibri" panose="020F0502020204030204" pitchFamily="34" charset="0"/>
                <a:cs typeface="Calibri" panose="020F0502020204030204" pitchFamily="34" charset="0"/>
              </a:rPr>
              <a:t>. 2018;101(1):3-11.</a:t>
            </a:r>
          </a:p>
          <a:p>
            <a:r>
              <a:rPr lang="en-US" b="0" i="0" u="none" dirty="0">
                <a:solidFill>
                  <a:srgbClr val="333333"/>
                </a:solidFill>
                <a:effectLst/>
                <a:ea typeface="Calibri" panose="020F0502020204030204" pitchFamily="34" charset="0"/>
                <a:cs typeface="Calibri" panose="020F0502020204030204" pitchFamily="34" charset="0"/>
              </a:rPr>
              <a:t>Jalbert JJ, Chaudhari U, Zhang H, </a:t>
            </a:r>
            <a:r>
              <a:rPr lang="en-US" b="0" i="0" u="none" dirty="0" err="1">
                <a:solidFill>
                  <a:srgbClr val="333333"/>
                </a:solidFill>
                <a:effectLst/>
                <a:ea typeface="Calibri" panose="020F0502020204030204" pitchFamily="34" charset="0"/>
                <a:cs typeface="Calibri" panose="020F0502020204030204" pitchFamily="34" charset="0"/>
              </a:rPr>
              <a:t>Weyne</a:t>
            </a:r>
            <a:r>
              <a:rPr lang="en-US" b="0" i="0" u="none" dirty="0">
                <a:solidFill>
                  <a:srgbClr val="333333"/>
                </a:solidFill>
                <a:effectLst/>
                <a:ea typeface="Calibri" panose="020F0502020204030204" pitchFamily="34" charset="0"/>
                <a:cs typeface="Calibri" panose="020F0502020204030204" pitchFamily="34" charset="0"/>
              </a:rPr>
              <a:t> J, Shammo JM. </a:t>
            </a:r>
            <a:r>
              <a:rPr lang="en-US" b="0" i="0" u="none" dirty="0">
                <a:solidFill>
                  <a:srgbClr val="5879AE"/>
                </a:solidFill>
                <a:effectLst/>
                <a:ea typeface="Calibri" panose="020F0502020204030204" pitchFamily="34" charset="0"/>
                <a:cs typeface="Calibri" panose="020F0502020204030204" pitchFamily="34" charset="0"/>
              </a:rPr>
              <a:t>Epidemiology of PNH and real-world treatment patterns following an incident PNH diagnosis in the US. </a:t>
            </a:r>
            <a:r>
              <a:rPr lang="en-US" b="0" i="1" u="none" dirty="0">
                <a:solidFill>
                  <a:srgbClr val="333333"/>
                </a:solidFill>
                <a:effectLst/>
                <a:ea typeface="Calibri" panose="020F0502020204030204" pitchFamily="34" charset="0"/>
                <a:cs typeface="Calibri" panose="020F0502020204030204" pitchFamily="34" charset="0"/>
              </a:rPr>
              <a:t>Blood</a:t>
            </a:r>
            <a:r>
              <a:rPr lang="en-US" b="0" i="0" u="none" dirty="0">
                <a:solidFill>
                  <a:srgbClr val="333333"/>
                </a:solidFill>
                <a:effectLst/>
                <a:ea typeface="Calibri" panose="020F0502020204030204" pitchFamily="34" charset="0"/>
                <a:cs typeface="Calibri" panose="020F0502020204030204" pitchFamily="34" charset="0"/>
              </a:rPr>
              <a:t>. 2019;134(Supplement_1):3407.</a:t>
            </a:r>
            <a:endParaRPr lang="en-US" u="none" dirty="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CBCEB7F-E762-4FDC-9F15-2E7CA9B90C3B}" type="slidenum">
              <a:rPr lang="en-US" smtClean="0"/>
              <a:t>11</a:t>
            </a:fld>
            <a:endParaRPr lang="en-US"/>
          </a:p>
        </p:txBody>
      </p:sp>
    </p:spTree>
    <p:extLst>
      <p:ext uri="{BB962C8B-B14F-4D97-AF65-F5344CB8AC3E}">
        <p14:creationId xmlns:p14="http://schemas.microsoft.com/office/powerpoint/2010/main" val="3371491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12121"/>
                </a:solidFill>
                <a:effectLst/>
              </a:rPr>
              <a:t>Speaker Notes:</a:t>
            </a:r>
          </a:p>
          <a:p>
            <a:endParaRPr lang="en-US" i="0" dirty="0">
              <a:solidFill>
                <a:srgbClr val="212121"/>
              </a:solidFill>
              <a:effectLst/>
            </a:endParaRPr>
          </a:p>
          <a:p>
            <a:r>
              <a:rPr lang="en-US" b="0" i="0" dirty="0">
                <a:solidFill>
                  <a:srgbClr val="212121"/>
                </a:solidFill>
                <a:effectLst/>
              </a:rPr>
              <a:t>Colden MA, Kumar S, </a:t>
            </a:r>
            <a:r>
              <a:rPr lang="en-US" b="0" i="0" dirty="0" err="1">
                <a:solidFill>
                  <a:srgbClr val="212121"/>
                </a:solidFill>
                <a:effectLst/>
              </a:rPr>
              <a:t>Munkhbileg</a:t>
            </a:r>
            <a:r>
              <a:rPr lang="en-US" b="0" i="0" dirty="0">
                <a:solidFill>
                  <a:srgbClr val="212121"/>
                </a:solidFill>
                <a:effectLst/>
              </a:rPr>
              <a:t> B, </a:t>
            </a:r>
            <a:r>
              <a:rPr lang="en-US" b="0" i="0" dirty="0" err="1">
                <a:solidFill>
                  <a:srgbClr val="212121"/>
                </a:solidFill>
                <a:effectLst/>
              </a:rPr>
              <a:t>Babushok</a:t>
            </a:r>
            <a:r>
              <a:rPr lang="en-US" b="0" i="0" dirty="0">
                <a:solidFill>
                  <a:srgbClr val="212121"/>
                </a:solidFill>
                <a:effectLst/>
              </a:rPr>
              <a:t> DV. Insights into the emergence of paroxysmal nocturnal hemoglobinuria. </a:t>
            </a:r>
            <a:r>
              <a:rPr lang="en-US" b="0" i="1" dirty="0">
                <a:solidFill>
                  <a:srgbClr val="212121"/>
                </a:solidFill>
                <a:effectLst/>
              </a:rPr>
              <a:t>Front Immunol</a:t>
            </a:r>
            <a:r>
              <a:rPr lang="en-US" b="0" i="0" dirty="0">
                <a:solidFill>
                  <a:srgbClr val="212121"/>
                </a:solidFill>
                <a:effectLst/>
              </a:rPr>
              <a:t>. 2022;12:830172.</a:t>
            </a:r>
            <a:endParaRPr lang="en-US" dirty="0"/>
          </a:p>
        </p:txBody>
      </p:sp>
      <p:sp>
        <p:nvSpPr>
          <p:cNvPr id="4" name="Slide Number Placeholder 3"/>
          <p:cNvSpPr>
            <a:spLocks noGrp="1"/>
          </p:cNvSpPr>
          <p:nvPr>
            <p:ph type="sldNum" sz="quarter" idx="5"/>
          </p:nvPr>
        </p:nvSpPr>
        <p:spPr/>
        <p:txBody>
          <a:bodyPr/>
          <a:lstStyle/>
          <a:p>
            <a:fld id="{DCBCEB7F-E762-4FDC-9F15-2E7CA9B90C3B}" type="slidenum">
              <a:rPr lang="en-US" smtClean="0"/>
              <a:t>12</a:t>
            </a:fld>
            <a:endParaRPr lang="en-US"/>
          </a:p>
        </p:txBody>
      </p:sp>
    </p:spTree>
    <p:extLst>
      <p:ext uri="{BB962C8B-B14F-4D97-AF65-F5344CB8AC3E}">
        <p14:creationId xmlns:p14="http://schemas.microsoft.com/office/powerpoint/2010/main" val="300141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7">
            <a:extLst>
              <a:ext uri="{FF2B5EF4-FFF2-40B4-BE49-F238E27FC236}">
                <a16:creationId xmlns:a16="http://schemas.microsoft.com/office/drawing/2014/main" id="{38A3F789-AA00-7546-361C-7361B0A81F28}"/>
              </a:ext>
            </a:extLst>
          </p:cNvPr>
          <p:cNvSpPr>
            <a:spLocks noGrp="1" noChangeArrowheads="1"/>
          </p:cNvSpPr>
          <p:nvPr>
            <p:ph type="sldNum" sz="quarter" idx="5"/>
          </p:nvPr>
        </p:nvSpPr>
        <p:spPr/>
        <p:txBody>
          <a:bodyPr/>
          <a:lstStyle>
            <a:lvl1pPr defTabSz="955675">
              <a:spcBef>
                <a:spcPct val="30000"/>
              </a:spcBef>
              <a:defRPr sz="1200">
                <a:solidFill>
                  <a:schemeClr val="tx1"/>
                </a:solidFill>
                <a:latin typeface="Arial" panose="020B0604020202020204" pitchFamily="34" charset="0"/>
              </a:defRPr>
            </a:lvl1pPr>
            <a:lvl2pPr marL="742950" indent="-285750" defTabSz="955675">
              <a:spcBef>
                <a:spcPct val="30000"/>
              </a:spcBef>
              <a:defRPr sz="1200">
                <a:solidFill>
                  <a:schemeClr val="tx1"/>
                </a:solidFill>
                <a:latin typeface="Arial" panose="020B0604020202020204" pitchFamily="34" charset="0"/>
              </a:defRPr>
            </a:lvl2pPr>
            <a:lvl3pPr marL="1143000" indent="-228600" defTabSz="955675">
              <a:spcBef>
                <a:spcPct val="30000"/>
              </a:spcBef>
              <a:defRPr sz="1200">
                <a:solidFill>
                  <a:schemeClr val="tx1"/>
                </a:solidFill>
                <a:latin typeface="Arial" panose="020B0604020202020204" pitchFamily="34" charset="0"/>
              </a:defRPr>
            </a:lvl3pPr>
            <a:lvl4pPr marL="1600200" indent="-228600" defTabSz="955675">
              <a:spcBef>
                <a:spcPct val="30000"/>
              </a:spcBef>
              <a:defRPr sz="1200">
                <a:solidFill>
                  <a:schemeClr val="tx1"/>
                </a:solidFill>
                <a:latin typeface="Arial" panose="020B0604020202020204" pitchFamily="34" charset="0"/>
              </a:defRPr>
            </a:lvl4pPr>
            <a:lvl5pPr marL="2057400" indent="-228600" defTabSz="955675">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lvl="0"/>
            <a:fld id="{9DCE5C0A-13E3-4883-865E-FBBC393C3731}" type="slidenum">
              <a:rPr lang="en-US" altLang="en-US" noProof="0" smtClean="0"/>
              <a:pPr lvl="0"/>
              <a:t>13</a:t>
            </a:fld>
            <a:endParaRPr lang="en-US" altLang="en-US" noProof="0"/>
          </a:p>
        </p:txBody>
      </p:sp>
      <p:sp>
        <p:nvSpPr>
          <p:cNvPr id="4" name="Slide Image Placeholder 3">
            <a:extLst>
              <a:ext uri="{FF2B5EF4-FFF2-40B4-BE49-F238E27FC236}">
                <a16:creationId xmlns:a16="http://schemas.microsoft.com/office/drawing/2014/main" id="{28E3B396-46D6-ECF7-A550-A3B194AD164F}"/>
              </a:ext>
            </a:extLst>
          </p:cNvPr>
          <p:cNvSpPr>
            <a:spLocks noGrp="1" noRot="1" noChangeAspect="1"/>
          </p:cNvSpPr>
          <p:nvPr>
            <p:ph type="sldImg"/>
          </p:nvPr>
        </p:nvSpPr>
        <p:spPr/>
      </p:sp>
      <p:sp>
        <p:nvSpPr>
          <p:cNvPr id="5" name="Notes Placeholder 4">
            <a:extLst>
              <a:ext uri="{FF2B5EF4-FFF2-40B4-BE49-F238E27FC236}">
                <a16:creationId xmlns:a16="http://schemas.microsoft.com/office/drawing/2014/main" id="{52377A37-6295-D5D9-35E3-04D31483EADC}"/>
              </a:ext>
            </a:extLst>
          </p:cNvPr>
          <p:cNvSpPr>
            <a:spLocks noGrp="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BCEB7F-E762-4FDC-9F15-2E7CA9B90C3B}" type="slidenum">
              <a:rPr lang="en-US" smtClean="0"/>
              <a:t>14</a:t>
            </a:fld>
            <a:endParaRPr lang="en-US"/>
          </a:p>
        </p:txBody>
      </p:sp>
    </p:spTree>
    <p:extLst>
      <p:ext uri="{BB962C8B-B14F-4D97-AF65-F5344CB8AC3E}">
        <p14:creationId xmlns:p14="http://schemas.microsoft.com/office/powerpoint/2010/main" val="2565297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i="0" dirty="0">
                <a:solidFill>
                  <a:srgbClr val="212121"/>
                </a:solidFill>
                <a:effectLst/>
              </a:rPr>
              <a:t>Speaker Notes:</a:t>
            </a:r>
          </a:p>
          <a:p>
            <a:r>
              <a:rPr lang="en-US" sz="1100" i="0" dirty="0">
                <a:solidFill>
                  <a:srgbClr val="212121"/>
                </a:solidFill>
                <a:effectLst/>
              </a:rPr>
              <a:t>As I mentioned, something has to allow the cell to mutate it to become clonally expanded. It can be either extrinsic factors, such as immune factors, and/or intrinsic factors. Some patients have secondary proliferative mutations, such as JAK2, that may drive clonal expansion. </a:t>
            </a:r>
          </a:p>
          <a:p>
            <a:endParaRPr lang="en-US" sz="1100" i="0" dirty="0">
              <a:solidFill>
                <a:srgbClr val="212121"/>
              </a:solidFill>
              <a:effectLst/>
            </a:endParaRPr>
          </a:p>
          <a:p>
            <a:r>
              <a:rPr lang="en-US" sz="1100" i="0" dirty="0">
                <a:solidFill>
                  <a:srgbClr val="212121"/>
                </a:solidFill>
                <a:effectLst/>
              </a:rPr>
              <a:t>So with the absence of CD55 and 59, whenever complement is activated, and realize it's always on to a low extent through a process called tick-over, the red cells can be lysed. And they will be lysed through the complement pathways, whether that's the alternative pathway or whether that's classical pathway. Most often it's the alternative pathway, unless they have an infection, that converges on the C3 convertase. C3 is cleaved, C3b goes on to cleave C5 into its active forms. And this forms what's called the membrane attack complex, or MAC, with C5 through C9. That forms a pore in the cell, usually the red cells, which leads to the lysis of the red cells. If it's risk enough, you will get hemoglobinuria, spilling of hemoglobin into the urine, not hematuria. the hemolytic anemia is Coombs negative. It's important to stress that. You can have inflammation from C5a, and likely the thrombotic episodes are related to that. The free hemoglobin that's released will cause smooth muscle </a:t>
            </a:r>
            <a:r>
              <a:rPr lang="en-US" sz="1100" i="0" dirty="0" err="1">
                <a:solidFill>
                  <a:srgbClr val="212121"/>
                </a:solidFill>
                <a:effectLst/>
              </a:rPr>
              <a:t>dystonias</a:t>
            </a:r>
            <a:r>
              <a:rPr lang="en-US" sz="1100" i="0" dirty="0">
                <a:solidFill>
                  <a:srgbClr val="212121"/>
                </a:solidFill>
                <a:effectLst/>
              </a:rPr>
              <a:t>, because it will squelch nitric oxide out of this blood system that leads to esophageal spasms. Can have severe chest pain. You feel like you can't swallow. In males, they'll get erectile dysfunction. Abdominal pain and chest pain are very common, as is fatigue. </a:t>
            </a:r>
          </a:p>
          <a:p>
            <a:endParaRPr lang="en-US" sz="1100" i="0" dirty="0">
              <a:solidFill>
                <a:srgbClr val="212121"/>
              </a:solidFill>
              <a:effectLst/>
            </a:endParaRPr>
          </a:p>
          <a:p>
            <a:r>
              <a:rPr lang="en-US" sz="1100" b="0" i="0" dirty="0">
                <a:solidFill>
                  <a:srgbClr val="212121"/>
                </a:solidFill>
                <a:effectLst/>
              </a:rPr>
              <a:t>Waheed A, Shammo J, Dingli D. Paroxysmal nocturnal hemoglobinuria: Review of the patient experience and treatment landscape. </a:t>
            </a:r>
            <a:r>
              <a:rPr lang="en-US" sz="1100" b="0" i="1" dirty="0">
                <a:solidFill>
                  <a:srgbClr val="212121"/>
                </a:solidFill>
                <a:effectLst/>
              </a:rPr>
              <a:t>Blood Rev</a:t>
            </a:r>
            <a:r>
              <a:rPr lang="en-US" sz="1100" b="0" i="0" dirty="0">
                <a:solidFill>
                  <a:srgbClr val="212121"/>
                </a:solidFill>
                <a:effectLst/>
              </a:rPr>
              <a:t>. 2024;64:101158.</a:t>
            </a:r>
          </a:p>
          <a:p>
            <a:r>
              <a:rPr lang="en-US" sz="1100" b="0" i="0" dirty="0">
                <a:solidFill>
                  <a:srgbClr val="212121"/>
                </a:solidFill>
                <a:effectLst/>
              </a:rPr>
              <a:t>Hill A, Kelly RJ, Hillmen P. Thrombosis in paroxysmal nocturnal hemoglobinuria. </a:t>
            </a:r>
            <a:r>
              <a:rPr lang="en-US" sz="1100" b="0" i="1" dirty="0">
                <a:solidFill>
                  <a:srgbClr val="212121"/>
                </a:solidFill>
                <a:effectLst/>
              </a:rPr>
              <a:t>Blood</a:t>
            </a:r>
            <a:r>
              <a:rPr lang="en-US" sz="1100" b="0" i="0" dirty="0">
                <a:solidFill>
                  <a:srgbClr val="212121"/>
                </a:solidFill>
                <a:effectLst/>
              </a:rPr>
              <a:t>. 2013;121(25):4985-4996.</a:t>
            </a:r>
            <a:endParaRPr lang="en-US" sz="1100" dirty="0"/>
          </a:p>
        </p:txBody>
      </p:sp>
    </p:spTree>
    <p:extLst>
      <p:ext uri="{BB962C8B-B14F-4D97-AF65-F5344CB8AC3E}">
        <p14:creationId xmlns:p14="http://schemas.microsoft.com/office/powerpoint/2010/main" val="4116461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7">
            <a:extLst>
              <a:ext uri="{FF2B5EF4-FFF2-40B4-BE49-F238E27FC236}">
                <a16:creationId xmlns:a16="http://schemas.microsoft.com/office/drawing/2014/main" id="{97EDEE2E-2E01-C57D-FF18-99C8CB8471C6}"/>
              </a:ext>
            </a:extLst>
          </p:cNvPr>
          <p:cNvSpPr>
            <a:spLocks noGrp="1" noChangeArrowheads="1"/>
          </p:cNvSpPr>
          <p:nvPr>
            <p:ph type="sldNum" sz="quarter" idx="5"/>
          </p:nvPr>
        </p:nvSpPr>
        <p:spPr/>
        <p:txBody>
          <a:bodyPr/>
          <a:lstStyle>
            <a:lvl1pPr defTabSz="955675">
              <a:spcBef>
                <a:spcPct val="30000"/>
              </a:spcBef>
              <a:defRPr sz="1200">
                <a:solidFill>
                  <a:schemeClr val="tx1"/>
                </a:solidFill>
                <a:latin typeface="Arial" panose="020B0604020202020204" pitchFamily="34" charset="0"/>
              </a:defRPr>
            </a:lvl1pPr>
            <a:lvl2pPr marL="742950" indent="-285750" defTabSz="955675">
              <a:spcBef>
                <a:spcPct val="30000"/>
              </a:spcBef>
              <a:defRPr sz="1200">
                <a:solidFill>
                  <a:schemeClr val="tx1"/>
                </a:solidFill>
                <a:latin typeface="Arial" panose="020B0604020202020204" pitchFamily="34" charset="0"/>
              </a:defRPr>
            </a:lvl2pPr>
            <a:lvl3pPr marL="1143000" indent="-228600" defTabSz="955675">
              <a:spcBef>
                <a:spcPct val="30000"/>
              </a:spcBef>
              <a:defRPr sz="1200">
                <a:solidFill>
                  <a:schemeClr val="tx1"/>
                </a:solidFill>
                <a:latin typeface="Arial" panose="020B0604020202020204" pitchFamily="34" charset="0"/>
              </a:defRPr>
            </a:lvl3pPr>
            <a:lvl4pPr marL="1600200" indent="-228600" defTabSz="955675">
              <a:spcBef>
                <a:spcPct val="30000"/>
              </a:spcBef>
              <a:defRPr sz="1200">
                <a:solidFill>
                  <a:schemeClr val="tx1"/>
                </a:solidFill>
                <a:latin typeface="Arial" panose="020B0604020202020204" pitchFamily="34" charset="0"/>
              </a:defRPr>
            </a:lvl4pPr>
            <a:lvl5pPr marL="2057400" indent="-228600" defTabSz="955675">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lvl="0"/>
            <a:fld id="{F3E818FE-E4B6-4AFF-B8C6-0B50EAFEFD9C}" type="slidenum">
              <a:rPr lang="en-US" altLang="en-US" noProof="0" smtClean="0"/>
              <a:pPr lvl="0"/>
              <a:t>16</a:t>
            </a:fld>
            <a:endParaRPr lang="en-US" altLang="en-US" noProof="0"/>
          </a:p>
        </p:txBody>
      </p:sp>
      <p:sp>
        <p:nvSpPr>
          <p:cNvPr id="25605" name="Rectangle 3">
            <a:extLst>
              <a:ext uri="{FF2B5EF4-FFF2-40B4-BE49-F238E27FC236}">
                <a16:creationId xmlns:a16="http://schemas.microsoft.com/office/drawing/2014/main" id="{8C8501EF-3786-371B-4CAE-8CDF93F93927}"/>
              </a:ext>
            </a:extLst>
          </p:cNvPr>
          <p:cNvSpPr>
            <a:spLocks noGrp="1" noChangeArrowheads="1"/>
          </p:cNvSpPr>
          <p:nvPr>
            <p:ph type="body" idx="1"/>
          </p:nvPr>
        </p:nvSpPr>
        <p:spPr/>
        <p:txBody>
          <a:bodyPr/>
          <a:lstStyle/>
          <a:p>
            <a:r>
              <a:rPr lang="en-US" altLang="en-US" b="1" dirty="0"/>
              <a:t>Speaker Notes:</a:t>
            </a:r>
          </a:p>
          <a:p>
            <a:r>
              <a:rPr lang="en-US" altLang="en-US" dirty="0"/>
              <a:t>So just in this cartoon, you see that normal red cells are protected from complement activation because of CD55 and CD59, whereas PNH red cells don't have that protection, and they will lyse whenever a complement is activated. That lysis will lead to anemia. And not only that, it will lead to hemoglobin which will squelch nitric oxide, leading to the smooth muscle </a:t>
            </a:r>
            <a:r>
              <a:rPr lang="en-US" altLang="en-US" dirty="0" err="1"/>
              <a:t>dystonias</a:t>
            </a:r>
            <a:r>
              <a:rPr lang="en-US" altLang="en-US" dirty="0"/>
              <a:t> we just mentioned, the hemoglobinuria, the fatigue. Long term, people can get pulmonary hypertension, renal failure, and we think that it, in part, plays a role in thrombotic events. All of these can have a significant impact on quality of life, and, more importantly, on survival. </a:t>
            </a:r>
          </a:p>
          <a:p>
            <a:endParaRPr lang="en-US" dirty="0"/>
          </a:p>
          <a:p>
            <a:pPr lvl="0"/>
            <a:r>
              <a:rPr lang="en-US" dirty="0"/>
              <a:t>Waheed A, Shammo J, Dingli D. Paroxysmal nocturnal hemoglobinuria: Review of the patient experience and treatment landscape. Blood Rev. 2024;64:101158.</a:t>
            </a:r>
          </a:p>
          <a:p>
            <a:pPr lvl="0"/>
            <a:r>
              <a:rPr lang="en-US" dirty="0"/>
              <a:t>Hill A, Kelly RJ, Hillmen P. Thrombosis in paroxysmal nocturnal hemoglobinuria. </a:t>
            </a:r>
            <a:r>
              <a:rPr lang="en-US" i="1" dirty="0"/>
              <a:t>Blood. </a:t>
            </a:r>
            <a:r>
              <a:rPr lang="en-US" dirty="0"/>
              <a:t>2013;121(25):4985-4996.</a:t>
            </a:r>
          </a:p>
        </p:txBody>
      </p:sp>
      <p:sp>
        <p:nvSpPr>
          <p:cNvPr id="5" name="Slide Image Placeholder 4">
            <a:extLst>
              <a:ext uri="{FF2B5EF4-FFF2-40B4-BE49-F238E27FC236}">
                <a16:creationId xmlns:a16="http://schemas.microsoft.com/office/drawing/2014/main" id="{7E355386-57F1-89CC-89F4-2B5DAAEAC9B4}"/>
              </a:ext>
            </a:extLst>
          </p:cNvPr>
          <p:cNvSpPr>
            <a:spLocks noGrp="1" noRot="1" noChangeAspect="1"/>
          </p:cNvSpPr>
          <p:nvPr>
            <p:ph type="sldImg"/>
          </p:nvPr>
        </p:nvSpPr>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12121"/>
                </a:solidFill>
                <a:effectLst/>
                <a:latin typeface="Aptos" panose="020B0004020202020204" pitchFamily="34" charset="0"/>
              </a:rPr>
              <a:t>Speaker Notes:</a:t>
            </a:r>
          </a:p>
          <a:p>
            <a:r>
              <a:rPr lang="en-US" i="0" dirty="0">
                <a:solidFill>
                  <a:srgbClr val="212121"/>
                </a:solidFill>
                <a:effectLst/>
                <a:latin typeface="Aptos" panose="020B0004020202020204" pitchFamily="34" charset="0"/>
              </a:rPr>
              <a:t>I mentioned before that we think that there's a T cell-mediated attack as the second step that has to occur. That can occur before you even have a PNH mutation, that there is some attack on the bone marrow, mediated by the T lymphocytes, similar to what we see in aplastic anemia. </a:t>
            </a:r>
          </a:p>
          <a:p>
            <a:endParaRPr lang="en-US" b="1" i="0" dirty="0">
              <a:solidFill>
                <a:srgbClr val="212121"/>
              </a:solidFill>
              <a:effectLst/>
              <a:latin typeface="Aptos" panose="020B0004020202020204" pitchFamily="34" charset="0"/>
            </a:endParaRPr>
          </a:p>
          <a:p>
            <a:r>
              <a:rPr lang="en-US" b="0" i="0" dirty="0">
                <a:solidFill>
                  <a:srgbClr val="212121"/>
                </a:solidFill>
                <a:effectLst/>
                <a:latin typeface="Aptos" panose="020B0004020202020204" pitchFamily="34" charset="0"/>
              </a:rPr>
              <a:t>Li C, Dong X, Wang H, Shao Z. The role of T lymphocytes in the pathogenesis of paroxysmal nocturnal hemoglobinuria. </a:t>
            </a:r>
            <a:r>
              <a:rPr lang="en-US" b="0" i="1" dirty="0">
                <a:solidFill>
                  <a:srgbClr val="212121"/>
                </a:solidFill>
                <a:effectLst/>
                <a:latin typeface="Aptos" panose="020B0004020202020204" pitchFamily="34" charset="0"/>
              </a:rPr>
              <a:t>Front Immunol</a:t>
            </a:r>
            <a:r>
              <a:rPr lang="en-US" b="0" i="0" dirty="0">
                <a:solidFill>
                  <a:srgbClr val="212121"/>
                </a:solidFill>
                <a:effectLst/>
                <a:latin typeface="Aptos" panose="020B0004020202020204" pitchFamily="34" charset="0"/>
              </a:rPr>
              <a:t>. 2021;12:777649.</a:t>
            </a:r>
            <a:endParaRPr 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DCBCEB7F-E762-4FDC-9F15-2E7CA9B90C3B}" type="slidenum">
              <a:rPr lang="en-US" smtClean="0"/>
              <a:t>17</a:t>
            </a:fld>
            <a:endParaRPr lang="en-US"/>
          </a:p>
        </p:txBody>
      </p:sp>
    </p:spTree>
    <p:extLst>
      <p:ext uri="{BB962C8B-B14F-4D97-AF65-F5344CB8AC3E}">
        <p14:creationId xmlns:p14="http://schemas.microsoft.com/office/powerpoint/2010/main" val="672250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p>
          <a:p>
            <a:r>
              <a:rPr lang="en-US" dirty="0"/>
              <a:t>So the clinical picture of PNH is as follows. You get hemolysis due to complement activation. From that, you get anemia and fatigue. You get hemoglobinuria. Acutely, you can have kidney damage if that hemoglobinuria is severe. Chronically, you can get kidney damage from the deposition of hemosiderin in the kidneys. The nitric oxide trapping or squelching leads to all sorts of symptoms. There can be thrombosis, usually in unusual sites, such as the liver, the spleen, the mesenteric vessels, or it can be typical DVTs or even arterial clots. And then you have the bone marrow failure with decreased blood counts or </a:t>
            </a:r>
            <a:r>
              <a:rPr lang="en-US" dirty="0" err="1"/>
              <a:t>cytopenias</a:t>
            </a:r>
            <a:r>
              <a:rPr lang="en-US" dirty="0"/>
              <a:t>, which is not too uncommon in PNH. </a:t>
            </a:r>
          </a:p>
        </p:txBody>
      </p:sp>
      <p:sp>
        <p:nvSpPr>
          <p:cNvPr id="4" name="Slide Number Placeholder 3"/>
          <p:cNvSpPr>
            <a:spLocks noGrp="1"/>
          </p:cNvSpPr>
          <p:nvPr>
            <p:ph type="sldNum" sz="quarter" idx="5"/>
          </p:nvPr>
        </p:nvSpPr>
        <p:spPr/>
        <p:txBody>
          <a:bodyPr/>
          <a:lstStyle/>
          <a:p>
            <a:fld id="{DCBCEB7F-E762-4FDC-9F15-2E7CA9B90C3B}" type="slidenum">
              <a:rPr lang="en-US" smtClean="0"/>
              <a:t>18</a:t>
            </a:fld>
            <a:endParaRPr lang="en-US"/>
          </a:p>
        </p:txBody>
      </p:sp>
    </p:spTree>
    <p:extLst>
      <p:ext uri="{BB962C8B-B14F-4D97-AF65-F5344CB8AC3E}">
        <p14:creationId xmlns:p14="http://schemas.microsoft.com/office/powerpoint/2010/main" val="47979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p>
          <a:p>
            <a:r>
              <a:rPr lang="en-US" dirty="0"/>
              <a:t>Shown here are just the clinical signs and symptoms that we see with PNH. They can be very heterogeneous. Fatigue is probably the most common symptom we see, and that's a very subjective symptom, as you all are aware. Hemoglobinuria, at least in this one registry study was only in 26% of patients who presented. Now this was out of Asia, where there's – where bone marrow failure is more common. So hemoglobinuria, we estimate to be at least in 40% of patients when they present. </a:t>
            </a:r>
          </a:p>
        </p:txBody>
      </p:sp>
      <p:sp>
        <p:nvSpPr>
          <p:cNvPr id="4" name="Slide Number Placeholder 3"/>
          <p:cNvSpPr>
            <a:spLocks noGrp="1"/>
          </p:cNvSpPr>
          <p:nvPr>
            <p:ph type="sldNum" sz="quarter" idx="5"/>
          </p:nvPr>
        </p:nvSpPr>
        <p:spPr/>
        <p:txBody>
          <a:bodyPr/>
          <a:lstStyle/>
          <a:p>
            <a:fld id="{DCBCEB7F-E762-4FDC-9F15-2E7CA9B90C3B}" type="slidenum">
              <a:rPr lang="en-US" smtClean="0"/>
              <a:t>19</a:t>
            </a:fld>
            <a:endParaRPr lang="en-US"/>
          </a:p>
        </p:txBody>
      </p:sp>
    </p:spTree>
    <p:extLst>
      <p:ext uri="{BB962C8B-B14F-4D97-AF65-F5344CB8AC3E}">
        <p14:creationId xmlns:p14="http://schemas.microsoft.com/office/powerpoint/2010/main" val="2191673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21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921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5C3F54-763A-EE41-8132-99EF98686136}" type="slidenum">
              <a:rPr lang="en-US" sz="1200">
                <a:latin typeface="Calibri" charset="0"/>
              </a:rPr>
              <a:pPr eaLnBrk="1" hangingPunct="1"/>
              <a:t>2</a:t>
            </a:fld>
            <a:endParaRPr lang="en-US"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 Notes:</a:t>
            </a:r>
          </a:p>
          <a:p>
            <a:endParaRPr lang="en-US" b="0" i="0" dirty="0">
              <a:solidFill>
                <a:srgbClr val="212121"/>
              </a:solidFill>
              <a:effectLst/>
            </a:endParaRPr>
          </a:p>
          <a:p>
            <a:r>
              <a:rPr lang="en-US" b="0" i="0" dirty="0">
                <a:solidFill>
                  <a:srgbClr val="212121"/>
                </a:solidFill>
                <a:effectLst/>
              </a:rPr>
              <a:t>Weisshaar K, Ewald H, Halter J, et al. Development of a patient-reported outcome questionnaire for aplastic anemia and paroxysmal nocturnal hemoglobinuria (PRO-AA/PNH). </a:t>
            </a:r>
            <a:r>
              <a:rPr lang="en-US" b="0" i="1" dirty="0" err="1">
                <a:solidFill>
                  <a:srgbClr val="212121"/>
                </a:solidFill>
                <a:effectLst/>
              </a:rPr>
              <a:t>Orphanet</a:t>
            </a:r>
            <a:r>
              <a:rPr lang="en-US" b="0" i="1" dirty="0">
                <a:solidFill>
                  <a:srgbClr val="212121"/>
                </a:solidFill>
                <a:effectLst/>
              </a:rPr>
              <a:t> J Rare Dis</a:t>
            </a:r>
            <a:r>
              <a:rPr lang="en-US" b="0" i="0" dirty="0">
                <a:solidFill>
                  <a:srgbClr val="212121"/>
                </a:solidFill>
                <a:effectLst/>
              </a:rPr>
              <a:t>. 2020;15(1):249.</a:t>
            </a:r>
          </a:p>
          <a:p>
            <a:r>
              <a:rPr lang="en-US" b="0" i="0" dirty="0">
                <a:solidFill>
                  <a:srgbClr val="212121"/>
                </a:solidFill>
                <a:effectLst/>
              </a:rPr>
              <a:t>Cheng WY, Sarda SP, Mody-Patel N, et al. Real-world healthcare resource utilization (HRU) and costs of patients with paroxysmal nocturnal hemoglobinuria (PNH) receiving eculizumab in a US population. </a:t>
            </a:r>
            <a:r>
              <a:rPr lang="en-US" b="0" i="1" dirty="0">
                <a:solidFill>
                  <a:srgbClr val="212121"/>
                </a:solidFill>
                <a:effectLst/>
              </a:rPr>
              <a:t>Adv Ther</a:t>
            </a:r>
            <a:r>
              <a:rPr lang="en-US" b="0" i="0" dirty="0">
                <a:solidFill>
                  <a:srgbClr val="212121"/>
                </a:solidFill>
                <a:effectLst/>
              </a:rPr>
              <a:t>. 2021;38(8):4461-4479. </a:t>
            </a:r>
            <a:endParaRPr lang="en-US" dirty="0"/>
          </a:p>
        </p:txBody>
      </p:sp>
      <p:sp>
        <p:nvSpPr>
          <p:cNvPr id="4" name="Slide Number Placeholder 3"/>
          <p:cNvSpPr>
            <a:spLocks noGrp="1"/>
          </p:cNvSpPr>
          <p:nvPr>
            <p:ph type="sldNum" sz="quarter" idx="5"/>
          </p:nvPr>
        </p:nvSpPr>
        <p:spPr/>
        <p:txBody>
          <a:bodyPr/>
          <a:lstStyle/>
          <a:p>
            <a:fld id="{DCBCEB7F-E762-4FDC-9F15-2E7CA9B90C3B}" type="slidenum">
              <a:rPr lang="en-US" smtClean="0"/>
              <a:t>20</a:t>
            </a:fld>
            <a:endParaRPr lang="en-US"/>
          </a:p>
        </p:txBody>
      </p:sp>
    </p:spTree>
    <p:extLst>
      <p:ext uri="{BB962C8B-B14F-4D97-AF65-F5344CB8AC3E}">
        <p14:creationId xmlns:p14="http://schemas.microsoft.com/office/powerpoint/2010/main" val="3278130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7">
            <a:extLst>
              <a:ext uri="{FF2B5EF4-FFF2-40B4-BE49-F238E27FC236}">
                <a16:creationId xmlns:a16="http://schemas.microsoft.com/office/drawing/2014/main" id="{78F114FE-E7AF-0CA2-B02F-43CEC0D166D1}"/>
              </a:ext>
            </a:extLst>
          </p:cNvPr>
          <p:cNvSpPr>
            <a:spLocks noGrp="1" noChangeArrowheads="1"/>
          </p:cNvSpPr>
          <p:nvPr>
            <p:ph type="sldNum" sz="quarter" idx="5"/>
          </p:nvPr>
        </p:nvSpPr>
        <p:spPr/>
        <p:txBody>
          <a:bodyPr/>
          <a:lstStyle>
            <a:lvl1pPr defTabSz="955675">
              <a:spcBef>
                <a:spcPct val="30000"/>
              </a:spcBef>
              <a:defRPr sz="1200">
                <a:solidFill>
                  <a:schemeClr val="tx1"/>
                </a:solidFill>
                <a:latin typeface="Arial" panose="020B0604020202020204" pitchFamily="34" charset="0"/>
              </a:defRPr>
            </a:lvl1pPr>
            <a:lvl2pPr marL="742950" indent="-285750" defTabSz="955675">
              <a:spcBef>
                <a:spcPct val="30000"/>
              </a:spcBef>
              <a:defRPr sz="1200">
                <a:solidFill>
                  <a:schemeClr val="tx1"/>
                </a:solidFill>
                <a:latin typeface="Arial" panose="020B0604020202020204" pitchFamily="34" charset="0"/>
              </a:defRPr>
            </a:lvl2pPr>
            <a:lvl3pPr marL="1143000" indent="-228600" defTabSz="955675">
              <a:spcBef>
                <a:spcPct val="30000"/>
              </a:spcBef>
              <a:defRPr sz="1200">
                <a:solidFill>
                  <a:schemeClr val="tx1"/>
                </a:solidFill>
                <a:latin typeface="Arial" panose="020B0604020202020204" pitchFamily="34" charset="0"/>
              </a:defRPr>
            </a:lvl3pPr>
            <a:lvl4pPr marL="1600200" indent="-228600" defTabSz="955675">
              <a:spcBef>
                <a:spcPct val="30000"/>
              </a:spcBef>
              <a:defRPr sz="1200">
                <a:solidFill>
                  <a:schemeClr val="tx1"/>
                </a:solidFill>
                <a:latin typeface="Arial" panose="020B0604020202020204" pitchFamily="34" charset="0"/>
              </a:defRPr>
            </a:lvl4pPr>
            <a:lvl5pPr marL="2057400" indent="-228600" defTabSz="955675">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lvl="0"/>
            <a:fld id="{9FF7E9A9-5C55-4467-B183-34F91FF682BD}" type="slidenum">
              <a:rPr lang="en-US" altLang="en-US" noProof="0" smtClean="0"/>
              <a:pPr lvl="0"/>
              <a:t>21</a:t>
            </a:fld>
            <a:endParaRPr lang="en-US" altLang="en-US" noProof="0"/>
          </a:p>
        </p:txBody>
      </p:sp>
      <p:sp>
        <p:nvSpPr>
          <p:cNvPr id="33797" name="Rectangle 3">
            <a:extLst>
              <a:ext uri="{FF2B5EF4-FFF2-40B4-BE49-F238E27FC236}">
                <a16:creationId xmlns:a16="http://schemas.microsoft.com/office/drawing/2014/main" id="{9EC75693-2070-889F-A0BA-7BE357188DA0}"/>
              </a:ext>
            </a:extLst>
          </p:cNvPr>
          <p:cNvSpPr>
            <a:spLocks noGrp="1" noChangeArrowheads="1"/>
          </p:cNvSpPr>
          <p:nvPr>
            <p:ph type="body" idx="1"/>
          </p:nvPr>
        </p:nvSpPr>
        <p:spPr/>
        <p:txBody>
          <a:bodyPr/>
          <a:lstStyle/>
          <a:p>
            <a:r>
              <a:rPr lang="en-US" b="1" dirty="0"/>
              <a:t>Speaker Notes:</a:t>
            </a:r>
          </a:p>
          <a:p>
            <a:r>
              <a:rPr lang="en-US" dirty="0"/>
              <a:t>And you can see here, PNH was not a good disease to have prior to our current treatments, with average survivals that ranged from 13 to 17 years, depending on which study you looked at. And since the median age of diagnosis is in the 30s, it was never a great disease to have when you tell a 30-year-old you may live on average 15 more years. The problem is the only curative therapy was a bone marrow transplant, which itself carries a 20% mortality risk, and it's hard to want to transplant somebody who may be asymptomatic and doing well and may live 13 or 15 years. So we always had difficulty with recommending transplant for these patients, and we don't do that anymore, now that we have complement therapy, as I'll show you. </a:t>
            </a:r>
          </a:p>
          <a:p>
            <a:endParaRPr lang="en-US" dirty="0"/>
          </a:p>
          <a:p>
            <a:r>
              <a:rPr lang="en-US" dirty="0"/>
              <a:t>Hillmen P, Lewis SM, Bessler M, Luzzatto L, Dacie JV. Natural history of paroxysmal nocturnal hemoglobinuria. </a:t>
            </a:r>
            <a:r>
              <a:rPr lang="en-US" i="1" dirty="0"/>
              <a:t>N Engl J Med. </a:t>
            </a:r>
            <a:r>
              <a:rPr lang="en-US" dirty="0"/>
              <a:t>1995;333(19):1253-1258.</a:t>
            </a:r>
            <a:endParaRPr lang="en-US" altLang="en-US" dirty="0"/>
          </a:p>
        </p:txBody>
      </p:sp>
      <p:sp>
        <p:nvSpPr>
          <p:cNvPr id="5" name="Slide Image Placeholder 4">
            <a:extLst>
              <a:ext uri="{FF2B5EF4-FFF2-40B4-BE49-F238E27FC236}">
                <a16:creationId xmlns:a16="http://schemas.microsoft.com/office/drawing/2014/main" id="{CD792DE8-C86A-C8AE-77EA-40BFC594EA45}"/>
              </a:ext>
            </a:extLst>
          </p:cNvPr>
          <p:cNvSpPr>
            <a:spLocks noGrp="1" noRot="1" noChangeAspect="1"/>
          </p:cNvSpPr>
          <p:nvPr>
            <p:ph type="sldImg"/>
          </p:nvPr>
        </p:nvSpPr>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b="1" i="0" dirty="0">
                <a:solidFill>
                  <a:srgbClr val="212121"/>
                </a:solidFill>
                <a:effectLst/>
              </a:rPr>
              <a:t>Speaker Notes:</a:t>
            </a:r>
          </a:p>
          <a:p>
            <a:pPr marL="0" indent="0" eaLnBrk="1" hangingPunct="1">
              <a:buFontTx/>
              <a:buNone/>
            </a:pPr>
            <a:r>
              <a:rPr lang="en-US" b="0" i="0" dirty="0">
                <a:solidFill>
                  <a:srgbClr val="212121"/>
                </a:solidFill>
                <a:effectLst/>
              </a:rPr>
              <a:t>The diagnosis of PNH was always tricky. Because it's such a rare disease, most doctors have never heard of it, or if they had a course in med school, they may have mentioned it. They don't remember that at all because they've never seen a case. Less than 40% of patients actually receive a diagnosis within 12 months of symptoms, and up to 24% take 5 years or longer from the time symptoms are occurring. It is primarily a clinical diagnosis, which is confirmed by a blood test. You send off at what's called a PNH screen, as we'll talk about later. </a:t>
            </a:r>
          </a:p>
          <a:p>
            <a:pPr marL="0" indent="0" eaLnBrk="1" hangingPunct="1">
              <a:buFontTx/>
              <a:buNone/>
            </a:pPr>
            <a:endParaRPr lang="en-US" b="0" i="0" dirty="0">
              <a:solidFill>
                <a:srgbClr val="212121"/>
              </a:solidFill>
              <a:effectLst/>
            </a:endParaRPr>
          </a:p>
          <a:p>
            <a:pPr marL="0" indent="0" eaLnBrk="1" hangingPunct="1">
              <a:buFontTx/>
              <a:buNone/>
            </a:pPr>
            <a:r>
              <a:rPr lang="en-US" b="0" i="0" dirty="0">
                <a:solidFill>
                  <a:srgbClr val="212121"/>
                </a:solidFill>
                <a:effectLst/>
              </a:rPr>
              <a:t>Bektas M, Copley-Merriman C, Khan S, Sarda SP, Shammo JM. Paroxysmal nocturnal hemoglobinuria: patient journey and burden of disease. </a:t>
            </a:r>
            <a:r>
              <a:rPr lang="en-US" b="0" i="1" dirty="0">
                <a:solidFill>
                  <a:srgbClr val="212121"/>
                </a:solidFill>
                <a:effectLst/>
              </a:rPr>
              <a:t>J Manag Care Spec Pharm</a:t>
            </a:r>
            <a:r>
              <a:rPr lang="en-US" b="0" i="0" dirty="0">
                <a:solidFill>
                  <a:srgbClr val="212121"/>
                </a:solidFill>
                <a:effectLst/>
              </a:rPr>
              <a:t>. 2020;26(12-b Suppl):S8-S14.</a:t>
            </a:r>
          </a:p>
          <a:p>
            <a:pPr marL="0" indent="0" eaLnBrk="1" hangingPunct="1">
              <a:buFontTx/>
              <a:buNone/>
            </a:pPr>
            <a:r>
              <a:rPr lang="en-US" b="0" i="0" dirty="0">
                <a:solidFill>
                  <a:srgbClr val="212121"/>
                </a:solidFill>
                <a:effectLst/>
              </a:rPr>
              <a:t>Dacie JV, Lewis SM. Paroxysmal nocturnal </a:t>
            </a:r>
            <a:r>
              <a:rPr lang="en-US" b="0" i="0" dirty="0" err="1">
                <a:solidFill>
                  <a:srgbClr val="212121"/>
                </a:solidFill>
                <a:effectLst/>
              </a:rPr>
              <a:t>haemoglobinuria</a:t>
            </a:r>
            <a:r>
              <a:rPr lang="en-US" b="0" i="0" dirty="0">
                <a:solidFill>
                  <a:srgbClr val="212121"/>
                </a:solidFill>
                <a:effectLst/>
              </a:rPr>
              <a:t>: clinical manifestations, </a:t>
            </a:r>
            <a:r>
              <a:rPr lang="en-US" b="0" i="0" dirty="0" err="1">
                <a:solidFill>
                  <a:srgbClr val="212121"/>
                </a:solidFill>
                <a:effectLst/>
              </a:rPr>
              <a:t>haematology</a:t>
            </a:r>
            <a:r>
              <a:rPr lang="en-US" b="0" i="0" dirty="0">
                <a:solidFill>
                  <a:srgbClr val="212121"/>
                </a:solidFill>
                <a:effectLst/>
              </a:rPr>
              <a:t>, and nature of the disease. </a:t>
            </a:r>
            <a:r>
              <a:rPr lang="en-US" b="0" i="1" dirty="0">
                <a:solidFill>
                  <a:srgbClr val="212121"/>
                </a:solidFill>
                <a:effectLst/>
              </a:rPr>
              <a:t>Ser </a:t>
            </a:r>
            <a:r>
              <a:rPr lang="en-US" b="0" i="1" dirty="0" err="1">
                <a:solidFill>
                  <a:srgbClr val="212121"/>
                </a:solidFill>
                <a:effectLst/>
              </a:rPr>
              <a:t>Haematol</a:t>
            </a:r>
            <a:r>
              <a:rPr lang="en-US" b="0" i="0" dirty="0">
                <a:solidFill>
                  <a:srgbClr val="212121"/>
                </a:solidFill>
                <a:effectLst/>
              </a:rPr>
              <a:t>. 1972;5(3):3-23.</a:t>
            </a:r>
          </a:p>
          <a:p>
            <a:pPr marL="0" indent="0" eaLnBrk="1" hangingPunct="1">
              <a:buFontTx/>
              <a:buNone/>
            </a:pPr>
            <a:endParaRPr lang="en-US" altLang="en-US" dirty="0"/>
          </a:p>
          <a:p>
            <a:endParaRPr lang="en-US" dirty="0"/>
          </a:p>
        </p:txBody>
      </p:sp>
      <p:sp>
        <p:nvSpPr>
          <p:cNvPr id="4" name="Slide Number Placeholder 3"/>
          <p:cNvSpPr>
            <a:spLocks noGrp="1"/>
          </p:cNvSpPr>
          <p:nvPr>
            <p:ph type="sldNum" sz="quarter" idx="5"/>
          </p:nvPr>
        </p:nvSpPr>
        <p:spPr/>
        <p:txBody>
          <a:bodyPr/>
          <a:lstStyle/>
          <a:p>
            <a:fld id="{DCBCEB7F-E762-4FDC-9F15-2E7CA9B90C3B}" type="slidenum">
              <a:rPr lang="en-US" smtClean="0"/>
              <a:t>22</a:t>
            </a:fld>
            <a:endParaRPr lang="en-US"/>
          </a:p>
        </p:txBody>
      </p:sp>
    </p:spTree>
    <p:extLst>
      <p:ext uri="{BB962C8B-B14F-4D97-AF65-F5344CB8AC3E}">
        <p14:creationId xmlns:p14="http://schemas.microsoft.com/office/powerpoint/2010/main" val="929361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p>
          <a:p>
            <a:r>
              <a:rPr lang="en-US" dirty="0"/>
              <a:t>The signs and symptoms are obviously highly variable and can mirror other conditions. Fatigue is incredibly common with so many things. fatigue in PNH is not the first thing that comes to mind. Clinical indications of hemolysis include an elevated reticulocyte count, elevated LDH levels, reduced haptoglobin levels, elevated bilirubin levels. If a urine hemosiderin test is done, it's positive in intravascular hemolysis. We can also do a urine – or a serum-free hemoglobin, and that's positive if it's intravascular also. </a:t>
            </a:r>
          </a:p>
        </p:txBody>
      </p:sp>
      <p:sp>
        <p:nvSpPr>
          <p:cNvPr id="4" name="Slide Number Placeholder 3"/>
          <p:cNvSpPr>
            <a:spLocks noGrp="1"/>
          </p:cNvSpPr>
          <p:nvPr>
            <p:ph type="sldNum" sz="quarter" idx="5"/>
          </p:nvPr>
        </p:nvSpPr>
        <p:spPr/>
        <p:txBody>
          <a:bodyPr/>
          <a:lstStyle/>
          <a:p>
            <a:fld id="{DCBCEB7F-E762-4FDC-9F15-2E7CA9B90C3B}" type="slidenum">
              <a:rPr lang="en-US" smtClean="0"/>
              <a:t>23</a:t>
            </a:fld>
            <a:endParaRPr lang="en-US"/>
          </a:p>
        </p:txBody>
      </p:sp>
    </p:spTree>
    <p:extLst>
      <p:ext uri="{BB962C8B-B14F-4D97-AF65-F5344CB8AC3E}">
        <p14:creationId xmlns:p14="http://schemas.microsoft.com/office/powerpoint/2010/main" val="3345778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p>
          <a:p>
            <a:r>
              <a:rPr lang="en-US" dirty="0"/>
              <a:t>Just to recall about the types of hemolytic anemia that occurs, there can be intrinsic defects to the red cells. This includes congenital diseases such as hereditary spherocytosis, where you have a membrane or cytoskeletal abnormality, enzyme defects such as G6PD deficiency or pyruvate kinase deficiency, hemoglobinopathy, such as thalassemia or sickle cell. And then the only one that is an acquired disease in this list is paroxysmal nocturnal hemoglobinuria, which we're talking about. </a:t>
            </a:r>
          </a:p>
          <a:p>
            <a:endParaRPr lang="en-US" dirty="0"/>
          </a:p>
          <a:p>
            <a:r>
              <a:rPr lang="en-US" dirty="0"/>
              <a:t>Extrinsic to the red cell, you can have both immune and non-immune causes. Non-immune causes include things such as DIC or TTP, artificial valves, especially when they're leaky, or immune causes, of which warm antibody immune hemolytic anemia is the most common form of hemolysis that we see, and those are patients who are Coombs positive or DAT positive. </a:t>
            </a:r>
          </a:p>
          <a:p>
            <a:endParaRPr lang="en-US" dirty="0"/>
          </a:p>
        </p:txBody>
      </p:sp>
      <p:sp>
        <p:nvSpPr>
          <p:cNvPr id="4" name="Slide Number Placeholder 3"/>
          <p:cNvSpPr>
            <a:spLocks noGrp="1"/>
          </p:cNvSpPr>
          <p:nvPr>
            <p:ph type="sldNum" sz="quarter" idx="5"/>
          </p:nvPr>
        </p:nvSpPr>
        <p:spPr/>
        <p:txBody>
          <a:bodyPr/>
          <a:lstStyle/>
          <a:p>
            <a:fld id="{DCBCEB7F-E762-4FDC-9F15-2E7CA9B90C3B}" type="slidenum">
              <a:rPr lang="en-US" smtClean="0"/>
              <a:t>24</a:t>
            </a:fld>
            <a:endParaRPr lang="en-US"/>
          </a:p>
        </p:txBody>
      </p:sp>
    </p:spTree>
    <p:extLst>
      <p:ext uri="{BB962C8B-B14F-4D97-AF65-F5344CB8AC3E}">
        <p14:creationId xmlns:p14="http://schemas.microsoft.com/office/powerpoint/2010/main" val="2385351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4950" indent="-234950" eaLnBrk="1" hangingPunct="1">
              <a:lnSpc>
                <a:spcPct val="90000"/>
              </a:lnSpc>
            </a:pPr>
            <a:r>
              <a:rPr lang="en-US" b="1" i="0" dirty="0">
                <a:solidFill>
                  <a:srgbClr val="212121"/>
                </a:solidFill>
                <a:effectLst/>
                <a:latin typeface="Aptos" panose="020B0004020202020204" pitchFamily="34" charset="0"/>
              </a:rPr>
              <a:t>Speaker Notes:</a:t>
            </a:r>
          </a:p>
          <a:p>
            <a:pPr eaLnBrk="1" hangingPunct="1">
              <a:lnSpc>
                <a:spcPct val="90000"/>
              </a:lnSpc>
            </a:pPr>
            <a:r>
              <a:rPr lang="en-US" b="0" i="0" dirty="0">
                <a:solidFill>
                  <a:srgbClr val="212121"/>
                </a:solidFill>
                <a:effectLst/>
                <a:latin typeface="Aptos" panose="020B0004020202020204" pitchFamily="34" charset="0"/>
              </a:rPr>
              <a:t>The diagnostic test for PNH, as I mentioned, is a blood test. It should not be done on bone marrow because of nonspecific binding of antibodies. You test both white cells and red cells, in part because of the red cells are lysing rapidly, you may not detect the disease. We use monoclonal antibodies against GPI-anchored proteins such as CD59 or CD55. And what we're looking for are cells that are missing GPI-anchored proteins. And you see here in Panel A, that's a negative control antibody in that left-hand panel,  where we see just this blank line. And here is a normal patient who has all of their red cells expressing CD59. Panel B shows a typical patient with PNH, where they have a population of cells that is completely missing CD59. And anything above 1% is considered PNH by diagnosis, whereas they have a normal population of red cells that are expressing CD59. Panel C shows a patient who has partial deficiency, what we call type II cells, in CD59. And then Panel D is   a patient with a </a:t>
            </a:r>
            <a:r>
              <a:rPr lang="en-US" b="0" i="0" dirty="0" err="1">
                <a:solidFill>
                  <a:srgbClr val="212121"/>
                </a:solidFill>
                <a:effectLst/>
                <a:latin typeface="Aptos" panose="020B0004020202020204" pitchFamily="34" charset="0"/>
              </a:rPr>
              <a:t>biclonal</a:t>
            </a:r>
            <a:r>
              <a:rPr lang="en-US" b="0" i="0" dirty="0">
                <a:solidFill>
                  <a:srgbClr val="212121"/>
                </a:solidFill>
                <a:effectLst/>
                <a:latin typeface="Aptos" panose="020B0004020202020204" pitchFamily="34" charset="0"/>
              </a:rPr>
              <a:t> population of cells, one that is completely lacking type III and one that is partially lacking type II. </a:t>
            </a:r>
          </a:p>
          <a:p>
            <a:pPr eaLnBrk="1" hangingPunct="1">
              <a:lnSpc>
                <a:spcPct val="90000"/>
              </a:lnSpc>
            </a:pPr>
            <a:endParaRPr lang="en-US" b="0" i="0" dirty="0">
              <a:solidFill>
                <a:srgbClr val="212121"/>
              </a:solidFill>
              <a:effectLst/>
              <a:latin typeface="Aptos" panose="020B0004020202020204" pitchFamily="34" charset="0"/>
            </a:endParaRPr>
          </a:p>
          <a:p>
            <a:pPr eaLnBrk="1" hangingPunct="1">
              <a:lnSpc>
                <a:spcPct val="90000"/>
              </a:lnSpc>
            </a:pPr>
            <a:r>
              <a:rPr lang="en-US" b="0" i="0" dirty="0">
                <a:solidFill>
                  <a:srgbClr val="212121"/>
                </a:solidFill>
                <a:effectLst/>
                <a:latin typeface="Aptos" panose="020B0004020202020204" pitchFamily="34" charset="0"/>
              </a:rPr>
              <a:t>Hall SE, Rosse WF. The use of monoclonal antibodies and flow cytometry in the diagnosis of paroxysmal nocturnal hemoglobinuria. </a:t>
            </a:r>
            <a:r>
              <a:rPr lang="en-US" b="0" i="1" dirty="0">
                <a:solidFill>
                  <a:srgbClr val="212121"/>
                </a:solidFill>
                <a:effectLst/>
                <a:latin typeface="Aptos" panose="020B0004020202020204" pitchFamily="34" charset="0"/>
              </a:rPr>
              <a:t>Blood</a:t>
            </a:r>
            <a:r>
              <a:rPr lang="en-US" b="0" i="0" dirty="0">
                <a:solidFill>
                  <a:srgbClr val="212121"/>
                </a:solidFill>
                <a:effectLst/>
                <a:latin typeface="Aptos" panose="020B0004020202020204" pitchFamily="34" charset="0"/>
              </a:rPr>
              <a:t>. 1996;87(12):5332-5340.</a:t>
            </a:r>
          </a:p>
          <a:p>
            <a:pPr eaLnBrk="1" hangingPunct="1">
              <a:lnSpc>
                <a:spcPct val="90000"/>
              </a:lnSpc>
            </a:pPr>
            <a:r>
              <a:rPr lang="en-US" b="0" i="0" dirty="0">
                <a:solidFill>
                  <a:srgbClr val="212121"/>
                </a:solidFill>
                <a:effectLst/>
                <a:latin typeface="Aptos" panose="020B0004020202020204" pitchFamily="34" charset="0"/>
              </a:rPr>
              <a:t>Parker C, </a:t>
            </a:r>
            <a:r>
              <a:rPr lang="en-US" b="0" i="0" dirty="0" err="1">
                <a:solidFill>
                  <a:srgbClr val="212121"/>
                </a:solidFill>
                <a:effectLst/>
                <a:latin typeface="Aptos" panose="020B0004020202020204" pitchFamily="34" charset="0"/>
              </a:rPr>
              <a:t>Omine</a:t>
            </a:r>
            <a:r>
              <a:rPr lang="en-US" b="0" i="0" dirty="0">
                <a:solidFill>
                  <a:srgbClr val="212121"/>
                </a:solidFill>
                <a:effectLst/>
                <a:latin typeface="Aptos" panose="020B0004020202020204" pitchFamily="34" charset="0"/>
              </a:rPr>
              <a:t> M, Richards S, et al. Diagnosis and management of paroxysmal nocturnal hemoglobinuria. </a:t>
            </a:r>
            <a:r>
              <a:rPr lang="en-US" b="0" i="1" dirty="0">
                <a:solidFill>
                  <a:srgbClr val="212121"/>
                </a:solidFill>
                <a:effectLst/>
                <a:latin typeface="Aptos" panose="020B0004020202020204" pitchFamily="34" charset="0"/>
              </a:rPr>
              <a:t>Blood</a:t>
            </a:r>
            <a:r>
              <a:rPr lang="en-US" b="0" i="0" dirty="0">
                <a:solidFill>
                  <a:srgbClr val="212121"/>
                </a:solidFill>
                <a:effectLst/>
                <a:latin typeface="Aptos" panose="020B0004020202020204" pitchFamily="34" charset="0"/>
              </a:rPr>
              <a:t>. 2005;106(12):3699-3709.</a:t>
            </a:r>
          </a:p>
          <a:p>
            <a:pPr marL="234950" indent="-234950" eaLnBrk="1" hangingPunct="1">
              <a:lnSpc>
                <a:spcPct val="90000"/>
              </a:lnSpc>
            </a:pPr>
            <a:endParaRPr lang="en-US" altLang="en-US"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DCBCEB7F-E762-4FDC-9F15-2E7CA9B90C3B}" type="slidenum">
              <a:rPr lang="en-US" smtClean="0"/>
              <a:t>25</a:t>
            </a:fld>
            <a:endParaRPr lang="en-US" dirty="0"/>
          </a:p>
        </p:txBody>
      </p:sp>
    </p:spTree>
    <p:extLst>
      <p:ext uri="{BB962C8B-B14F-4D97-AF65-F5344CB8AC3E}">
        <p14:creationId xmlns:p14="http://schemas.microsoft.com/office/powerpoint/2010/main" val="1412590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7">
            <a:extLst>
              <a:ext uri="{FF2B5EF4-FFF2-40B4-BE49-F238E27FC236}">
                <a16:creationId xmlns:a16="http://schemas.microsoft.com/office/drawing/2014/main" id="{DE6AB887-1C72-A520-178E-84FA679A23B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5675">
              <a:spcBef>
                <a:spcPct val="30000"/>
              </a:spcBef>
              <a:defRPr sz="1200">
                <a:solidFill>
                  <a:schemeClr val="tx1"/>
                </a:solidFill>
                <a:latin typeface="Arial" panose="020B0604020202020204" pitchFamily="34" charset="0"/>
              </a:defRPr>
            </a:lvl1pPr>
            <a:lvl2pPr marL="742950" indent="-285750" defTabSz="955675">
              <a:spcBef>
                <a:spcPct val="30000"/>
              </a:spcBef>
              <a:defRPr sz="1200">
                <a:solidFill>
                  <a:schemeClr val="tx1"/>
                </a:solidFill>
                <a:latin typeface="Arial" panose="020B0604020202020204" pitchFamily="34" charset="0"/>
              </a:defRPr>
            </a:lvl2pPr>
            <a:lvl3pPr marL="1143000" indent="-228600" defTabSz="955675">
              <a:spcBef>
                <a:spcPct val="30000"/>
              </a:spcBef>
              <a:defRPr sz="1200">
                <a:solidFill>
                  <a:schemeClr val="tx1"/>
                </a:solidFill>
                <a:latin typeface="Arial" panose="020B0604020202020204" pitchFamily="34" charset="0"/>
              </a:defRPr>
            </a:lvl3pPr>
            <a:lvl4pPr marL="1600200" indent="-228600" defTabSz="955675">
              <a:spcBef>
                <a:spcPct val="30000"/>
              </a:spcBef>
              <a:defRPr sz="1200">
                <a:solidFill>
                  <a:schemeClr val="tx1"/>
                </a:solidFill>
                <a:latin typeface="Arial" panose="020B0604020202020204" pitchFamily="34" charset="0"/>
              </a:defRPr>
            </a:lvl4pPr>
            <a:lvl5pPr marL="2057400" indent="-228600" defTabSz="955675">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55675" rtl="0" eaLnBrk="1" fontAlgn="base" latinLnBrk="0" hangingPunct="1">
              <a:lnSpc>
                <a:spcPct val="100000"/>
              </a:lnSpc>
              <a:spcBef>
                <a:spcPct val="0"/>
              </a:spcBef>
              <a:spcAft>
                <a:spcPct val="0"/>
              </a:spcAft>
              <a:buClrTx/>
              <a:buSzTx/>
              <a:buFontTx/>
              <a:buNone/>
              <a:tabLst/>
              <a:defRPr/>
            </a:pPr>
            <a:fld id="{CFEB1E70-196B-4664-80D4-4CF3B5505CD1}"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55675" rtl="0" eaLnBrk="1" fontAlgn="base" latinLnBrk="0" hangingPunct="1">
                <a:lnSpc>
                  <a:spcPct val="100000"/>
                </a:lnSpc>
                <a:spcBef>
                  <a:spcPct val="0"/>
                </a:spcBef>
                <a:spcAft>
                  <a:spcPct val="0"/>
                </a:spcAft>
                <a:buClrTx/>
                <a:buSzTx/>
                <a:buFontTx/>
                <a:buNone/>
                <a:tabLst/>
                <a:defRPr/>
              </a:pPr>
              <a:t>26</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988" name="Rectangle 2">
            <a:extLst>
              <a:ext uri="{FF2B5EF4-FFF2-40B4-BE49-F238E27FC236}">
                <a16:creationId xmlns:a16="http://schemas.microsoft.com/office/drawing/2014/main" id="{2F96815C-E645-0EF8-1609-274505653B83}"/>
              </a:ext>
            </a:extLst>
          </p:cNvPr>
          <p:cNvSpPr>
            <a:spLocks noGrp="1" noRot="1" noChangeAspect="1" noChangeArrowheads="1" noTextEdit="1"/>
          </p:cNvSpPr>
          <p:nvPr>
            <p:ph type="sldImg"/>
          </p:nvPr>
        </p:nvSpPr>
        <p:spPr>
          <a:ln/>
        </p:spPr>
      </p:sp>
      <p:sp>
        <p:nvSpPr>
          <p:cNvPr id="41989" name="Rectangle 3">
            <a:extLst>
              <a:ext uri="{FF2B5EF4-FFF2-40B4-BE49-F238E27FC236}">
                <a16:creationId xmlns:a16="http://schemas.microsoft.com/office/drawing/2014/main" id="{27CA16F5-F106-4330-4828-E7C379BBA74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b="1" i="0" dirty="0">
                <a:solidFill>
                  <a:srgbClr val="212121"/>
                </a:solidFill>
                <a:effectLst/>
              </a:rPr>
              <a:t>Speaker Notes:</a:t>
            </a:r>
          </a:p>
          <a:p>
            <a:pPr eaLnBrk="1" hangingPunct="1"/>
            <a:r>
              <a:rPr lang="en-US" b="0" i="0" dirty="0">
                <a:solidFill>
                  <a:srgbClr val="212121"/>
                </a:solidFill>
                <a:effectLst/>
              </a:rPr>
              <a:t>The FLAER test is another assay that's done using the same sort of flow cytometry panel. They have taken the aerolysin protein from the Aeromonas bacteria and labeled it with a fluorescein label, and it binds directly to the GPI anchor itself. So you're not looking for a specific antigen, you're going right for that GPI anchor. And because of that, you get a higher signal of the noise ratio and a higher sensitivity and specificity. But it can only be done on the white cells. The red cells have non-specific binding to this protein, so you can't use it there. </a:t>
            </a:r>
          </a:p>
          <a:p>
            <a:pPr eaLnBrk="1" hangingPunct="1"/>
            <a:endParaRPr lang="en-US" b="0" i="0" dirty="0">
              <a:solidFill>
                <a:srgbClr val="212121"/>
              </a:solidFill>
              <a:effectLst/>
            </a:endParaRPr>
          </a:p>
          <a:p>
            <a:pPr eaLnBrk="1" hangingPunct="1"/>
            <a:r>
              <a:rPr lang="en-US" b="0" i="0" dirty="0">
                <a:solidFill>
                  <a:srgbClr val="212121"/>
                </a:solidFill>
                <a:effectLst/>
              </a:rPr>
              <a:t>Brodsky RA, Mukhina GL, Li S, et al. Improved detection and characterization of paroxysmal nocturnal hemoglobinuria using fluorescent aerolysin. </a:t>
            </a:r>
            <a:r>
              <a:rPr lang="en-US" b="0" i="1" dirty="0">
                <a:solidFill>
                  <a:srgbClr val="212121"/>
                </a:solidFill>
                <a:effectLst/>
              </a:rPr>
              <a:t>Am J Clin </a:t>
            </a:r>
            <a:r>
              <a:rPr lang="en-US" b="0" i="1" dirty="0" err="1">
                <a:solidFill>
                  <a:srgbClr val="212121"/>
                </a:solidFill>
                <a:effectLst/>
              </a:rPr>
              <a:t>Pathol</a:t>
            </a:r>
            <a:r>
              <a:rPr lang="en-US" b="0" i="0" dirty="0">
                <a:solidFill>
                  <a:srgbClr val="212121"/>
                </a:solidFill>
                <a:effectLst/>
              </a:rPr>
              <a:t>. 2000;114(3):459-466.</a:t>
            </a:r>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12121"/>
                </a:solidFill>
                <a:effectLst/>
              </a:rPr>
              <a:t>Speaker Notes:</a:t>
            </a:r>
          </a:p>
          <a:p>
            <a:r>
              <a:rPr lang="en-US" b="0" i="0" dirty="0">
                <a:solidFill>
                  <a:srgbClr val="212121"/>
                </a:solidFill>
                <a:effectLst/>
              </a:rPr>
              <a:t>Now, let me just deal with clone size briefly. About 1/3 to 40% of patients have classical PNH with clone sizes that are usually larger, usually greater than 50%. And that results in a lot of hemolysis and increased thrombotic episodes. And these are the patients that we need to treat with complement inhibitors. The rest of the patients have either PNH which overlaps with a bone marrow failure syndrome with </a:t>
            </a:r>
            <a:r>
              <a:rPr lang="en-US" b="0" i="0" dirty="0" err="1">
                <a:solidFill>
                  <a:srgbClr val="212121"/>
                </a:solidFill>
                <a:effectLst/>
              </a:rPr>
              <a:t>cytopenias</a:t>
            </a:r>
            <a:r>
              <a:rPr lang="en-US" b="0" i="0" dirty="0">
                <a:solidFill>
                  <a:srgbClr val="212121"/>
                </a:solidFill>
                <a:effectLst/>
              </a:rPr>
              <a:t>; they will not benefit from complement inhibitors, because that's a T cell-mediated process, and treatment should be directed using immunosuppressive therapy. These patients still can clot, and some of these patients may still have hemolysis, and if detected, they will benefit from complement inhibitors. They typically have smaller clone sizes, less than 30%, and there are some patients who have what's called subclinical PNH, where your clone size is less than 10%, and you really have no symptoms and no hemolysis, and they don't benefit from any treatment at all. </a:t>
            </a:r>
          </a:p>
          <a:p>
            <a:endParaRPr lang="en-US" b="0" i="0" dirty="0">
              <a:solidFill>
                <a:srgbClr val="212121"/>
              </a:solidFill>
              <a:effectLst/>
            </a:endParaRPr>
          </a:p>
          <a:p>
            <a:r>
              <a:rPr lang="en-US" b="0" i="0" dirty="0" err="1">
                <a:solidFill>
                  <a:srgbClr val="212121"/>
                </a:solidFill>
                <a:effectLst/>
              </a:rPr>
              <a:t>Babushok</a:t>
            </a:r>
            <a:r>
              <a:rPr lang="en-US" b="0" i="0" dirty="0">
                <a:solidFill>
                  <a:srgbClr val="212121"/>
                </a:solidFill>
                <a:effectLst/>
              </a:rPr>
              <a:t> DV. When does a PNH clone have clinical significance?. </a:t>
            </a:r>
            <a:r>
              <a:rPr lang="en-US" b="0" i="1" dirty="0">
                <a:solidFill>
                  <a:srgbClr val="212121"/>
                </a:solidFill>
                <a:effectLst/>
              </a:rPr>
              <a:t>Hematology Am Soc </a:t>
            </a:r>
            <a:r>
              <a:rPr lang="en-US" b="0" i="1" dirty="0" err="1">
                <a:solidFill>
                  <a:srgbClr val="212121"/>
                </a:solidFill>
                <a:effectLst/>
              </a:rPr>
              <a:t>Hematol</a:t>
            </a:r>
            <a:r>
              <a:rPr lang="en-US" b="0" i="1" dirty="0">
                <a:solidFill>
                  <a:srgbClr val="212121"/>
                </a:solidFill>
                <a:effectLst/>
              </a:rPr>
              <a:t> Educ Program</a:t>
            </a:r>
            <a:r>
              <a:rPr lang="en-US" b="0" i="0" dirty="0">
                <a:solidFill>
                  <a:srgbClr val="212121"/>
                </a:solidFill>
                <a:effectLst/>
              </a:rPr>
              <a:t>. 2021;2021(1):143-152.</a:t>
            </a:r>
          </a:p>
          <a:p>
            <a:r>
              <a:rPr lang="en-US" b="0" i="0" dirty="0">
                <a:solidFill>
                  <a:srgbClr val="212121"/>
                </a:solidFill>
                <a:effectLst/>
              </a:rPr>
              <a:t>DeZern AE, Symons HJ, Resar LS, Borowitz MJ, </a:t>
            </a:r>
            <a:r>
              <a:rPr lang="en-US" b="0" i="0" dirty="0" err="1">
                <a:solidFill>
                  <a:srgbClr val="212121"/>
                </a:solidFill>
                <a:effectLst/>
              </a:rPr>
              <a:t>Armanios</a:t>
            </a:r>
            <a:r>
              <a:rPr lang="en-US" b="0" i="0" dirty="0">
                <a:solidFill>
                  <a:srgbClr val="212121"/>
                </a:solidFill>
                <a:effectLst/>
              </a:rPr>
              <a:t> MY, Brodsky RA. Detection of paroxysmal nocturnal hemoglobinuria clones to exclude inherited bone marrow failure syndromes. </a:t>
            </a:r>
            <a:r>
              <a:rPr lang="en-US" b="0" i="1" dirty="0" err="1">
                <a:solidFill>
                  <a:srgbClr val="212121"/>
                </a:solidFill>
                <a:effectLst/>
              </a:rPr>
              <a:t>Eur</a:t>
            </a:r>
            <a:r>
              <a:rPr lang="en-US" b="0" i="1" dirty="0">
                <a:solidFill>
                  <a:srgbClr val="212121"/>
                </a:solidFill>
                <a:effectLst/>
              </a:rPr>
              <a:t> J </a:t>
            </a:r>
            <a:r>
              <a:rPr lang="en-US" b="0" i="1" dirty="0" err="1">
                <a:solidFill>
                  <a:srgbClr val="212121"/>
                </a:solidFill>
                <a:effectLst/>
              </a:rPr>
              <a:t>Haematol</a:t>
            </a:r>
            <a:r>
              <a:rPr lang="en-US" b="0" i="0" dirty="0">
                <a:solidFill>
                  <a:srgbClr val="212121"/>
                </a:solidFill>
                <a:effectLst/>
              </a:rPr>
              <a:t>. 2014;92(6):467-470.</a:t>
            </a:r>
          </a:p>
          <a:p>
            <a:r>
              <a:rPr lang="en-US" b="0" i="0" dirty="0">
                <a:solidFill>
                  <a:srgbClr val="212121"/>
                </a:solidFill>
                <a:effectLst/>
              </a:rPr>
              <a:t>Shah YB, Priore SF, Li Y, et al. The predictive value of PNH clones, 6p CN-LOH, and clonal TCR gene rearrangement for aplastic anemia diagnosis. </a:t>
            </a:r>
            <a:r>
              <a:rPr lang="en-US" b="0" i="1" dirty="0">
                <a:solidFill>
                  <a:srgbClr val="212121"/>
                </a:solidFill>
                <a:effectLst/>
              </a:rPr>
              <a:t>Blood Adv</a:t>
            </a:r>
            <a:r>
              <a:rPr lang="en-US" b="0" i="0" dirty="0">
                <a:solidFill>
                  <a:srgbClr val="212121"/>
                </a:solidFill>
                <a:effectLst/>
              </a:rPr>
              <a:t>. 2021;5(16):3216-3226.</a:t>
            </a:r>
            <a:endParaRPr lang="en-US" dirty="0"/>
          </a:p>
        </p:txBody>
      </p:sp>
      <p:sp>
        <p:nvSpPr>
          <p:cNvPr id="4" name="Slide Number Placeholder 3"/>
          <p:cNvSpPr>
            <a:spLocks noGrp="1"/>
          </p:cNvSpPr>
          <p:nvPr>
            <p:ph type="sldNum" sz="quarter" idx="5"/>
          </p:nvPr>
        </p:nvSpPr>
        <p:spPr/>
        <p:txBody>
          <a:bodyPr/>
          <a:lstStyle/>
          <a:p>
            <a:fld id="{DCBCEB7F-E762-4FDC-9F15-2E7CA9B90C3B}" type="slidenum">
              <a:rPr lang="en-US" smtClean="0"/>
              <a:t>27</a:t>
            </a:fld>
            <a:endParaRPr lang="en-US"/>
          </a:p>
        </p:txBody>
      </p:sp>
    </p:spTree>
    <p:extLst>
      <p:ext uri="{BB962C8B-B14F-4D97-AF65-F5344CB8AC3E}">
        <p14:creationId xmlns:p14="http://schemas.microsoft.com/office/powerpoint/2010/main" val="29866449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b="1" i="0" dirty="0">
                <a:solidFill>
                  <a:srgbClr val="212121"/>
                </a:solidFill>
                <a:effectLst/>
              </a:rPr>
              <a:t>Speaker Notes:</a:t>
            </a:r>
          </a:p>
          <a:p>
            <a:pPr marL="0" indent="0" eaLnBrk="1" hangingPunct="1">
              <a:buFontTx/>
              <a:buNone/>
            </a:pPr>
            <a:r>
              <a:rPr lang="en-US" b="0" i="0" dirty="0">
                <a:solidFill>
                  <a:srgbClr val="212121"/>
                </a:solidFill>
                <a:effectLst/>
              </a:rPr>
              <a:t>Who should be screened for PNH? Patients who have the acronym, CATCH, which comes from my Canadian colleagues, with unexplained </a:t>
            </a:r>
            <a:r>
              <a:rPr lang="en-US" b="0" i="0" dirty="0" err="1">
                <a:solidFill>
                  <a:srgbClr val="212121"/>
                </a:solidFill>
                <a:effectLst/>
              </a:rPr>
              <a:t>cytopenias</a:t>
            </a:r>
            <a:r>
              <a:rPr lang="en-US" b="0" i="0" dirty="0">
                <a:solidFill>
                  <a:srgbClr val="212121"/>
                </a:solidFill>
                <a:effectLst/>
              </a:rPr>
              <a:t>; aplastic anemia or a history of aplastic anemia, and these patients need to be screened yearly; unexplained thrombosis, especially in a young person, and especially if it's in an unusual site; patient with Coombs-negative hemolytic anemia should be screened; and patients with hemoglobinuria should be screened. </a:t>
            </a:r>
          </a:p>
          <a:p>
            <a:pPr marL="0" indent="0" eaLnBrk="1" hangingPunct="1">
              <a:buFontTx/>
              <a:buNone/>
            </a:pPr>
            <a:endParaRPr lang="en-US" b="0" i="0" dirty="0">
              <a:solidFill>
                <a:srgbClr val="212121"/>
              </a:solidFill>
              <a:effectLst/>
            </a:endParaRPr>
          </a:p>
          <a:p>
            <a:pPr marL="0" indent="0" eaLnBrk="1" hangingPunct="1">
              <a:buFontTx/>
              <a:buNone/>
            </a:pPr>
            <a:r>
              <a:rPr lang="en-US" b="0" i="0" dirty="0">
                <a:solidFill>
                  <a:srgbClr val="212121"/>
                </a:solidFill>
                <a:effectLst/>
              </a:rPr>
              <a:t>Parker C, </a:t>
            </a:r>
            <a:r>
              <a:rPr lang="en-US" b="0" i="0" dirty="0" err="1">
                <a:solidFill>
                  <a:srgbClr val="212121"/>
                </a:solidFill>
                <a:effectLst/>
              </a:rPr>
              <a:t>Omine</a:t>
            </a:r>
            <a:r>
              <a:rPr lang="en-US" b="0" i="0" dirty="0">
                <a:solidFill>
                  <a:srgbClr val="212121"/>
                </a:solidFill>
                <a:effectLst/>
              </a:rPr>
              <a:t> M, Richards S, et al. Diagnosis and management of paroxysmal nocturnal hemoglobinuria. </a:t>
            </a:r>
            <a:r>
              <a:rPr lang="en-US" b="0" i="1" dirty="0">
                <a:solidFill>
                  <a:srgbClr val="212121"/>
                </a:solidFill>
                <a:effectLst/>
              </a:rPr>
              <a:t>Blood</a:t>
            </a:r>
            <a:r>
              <a:rPr lang="en-US" b="0" i="0" dirty="0">
                <a:solidFill>
                  <a:srgbClr val="212121"/>
                </a:solidFill>
                <a:effectLst/>
              </a:rPr>
              <a:t>. 2005;106(12):3699-3709. </a:t>
            </a:r>
          </a:p>
          <a:p>
            <a:pPr marL="0" indent="0" eaLnBrk="1" hangingPunct="1">
              <a:buFontTx/>
              <a:buNone/>
            </a:pPr>
            <a:r>
              <a:rPr lang="en-US" b="0" i="0" dirty="0">
                <a:solidFill>
                  <a:srgbClr val="212121"/>
                </a:solidFill>
                <a:effectLst/>
              </a:rPr>
              <a:t>Borowitz MJ, Craig FE, </a:t>
            </a:r>
            <a:r>
              <a:rPr lang="en-US" b="0" i="0" dirty="0" err="1">
                <a:solidFill>
                  <a:srgbClr val="212121"/>
                </a:solidFill>
                <a:effectLst/>
              </a:rPr>
              <a:t>Digiuseppe</a:t>
            </a:r>
            <a:r>
              <a:rPr lang="en-US" b="0" i="0" dirty="0">
                <a:solidFill>
                  <a:srgbClr val="212121"/>
                </a:solidFill>
                <a:effectLst/>
              </a:rPr>
              <a:t> JA, et al. Guidelines for the diagnosis and monitoring of paroxysmal nocturnal hemoglobinuria and related disorders by flow cytometry. </a:t>
            </a:r>
            <a:r>
              <a:rPr lang="en-US" b="0" i="1" dirty="0">
                <a:solidFill>
                  <a:srgbClr val="212121"/>
                </a:solidFill>
                <a:effectLst/>
              </a:rPr>
              <a:t>Cytometry B Clin </a:t>
            </a:r>
            <a:r>
              <a:rPr lang="en-US" b="0" i="1" dirty="0" err="1">
                <a:solidFill>
                  <a:srgbClr val="212121"/>
                </a:solidFill>
                <a:effectLst/>
              </a:rPr>
              <a:t>Cytom</a:t>
            </a:r>
            <a:r>
              <a:rPr lang="en-US" b="0" i="0" dirty="0">
                <a:solidFill>
                  <a:srgbClr val="212121"/>
                </a:solidFill>
                <a:effectLst/>
              </a:rPr>
              <a:t>. 2010;78(4):211-230.</a:t>
            </a:r>
            <a:endParaRPr lang="en-US" altLang="en-US" b="0" i="0" dirty="0">
              <a:solidFill>
                <a:srgbClr val="21212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Canadian PNH Network. Accessed July 20, 2020. https://www.pnhnetwork.ca/en.html#patient-screening</a:t>
            </a:r>
            <a:endParaRPr lang="en-US" altLang="en-US" dirty="0"/>
          </a:p>
          <a:p>
            <a:pPr marL="0" indent="0" eaLnBrk="1" hangingPunct="1">
              <a:buFontTx/>
              <a:buNone/>
            </a:pPr>
            <a:endParaRPr lang="en-US" altLang="en-US" sz="1000" dirty="0"/>
          </a:p>
        </p:txBody>
      </p:sp>
      <p:sp>
        <p:nvSpPr>
          <p:cNvPr id="4" name="Slide Number Placeholder 3"/>
          <p:cNvSpPr>
            <a:spLocks noGrp="1"/>
          </p:cNvSpPr>
          <p:nvPr>
            <p:ph type="sldNum" sz="quarter" idx="5"/>
          </p:nvPr>
        </p:nvSpPr>
        <p:spPr/>
        <p:txBody>
          <a:bodyPr/>
          <a:lstStyle/>
          <a:p>
            <a:fld id="{DCBCEB7F-E762-4FDC-9F15-2E7CA9B90C3B}" type="slidenum">
              <a:rPr lang="en-US" smtClean="0"/>
              <a:t>28</a:t>
            </a:fld>
            <a:endParaRPr lang="en-US"/>
          </a:p>
        </p:txBody>
      </p:sp>
    </p:spTree>
    <p:extLst>
      <p:ext uri="{BB962C8B-B14F-4D97-AF65-F5344CB8AC3E}">
        <p14:creationId xmlns:p14="http://schemas.microsoft.com/office/powerpoint/2010/main" val="2063498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BCEB7F-E762-4FDC-9F15-2E7CA9B90C3B}" type="slidenum">
              <a:rPr lang="en-US" smtClean="0"/>
              <a:t>29</a:t>
            </a:fld>
            <a:endParaRPr lang="en-US"/>
          </a:p>
        </p:txBody>
      </p:sp>
    </p:spTree>
    <p:extLst>
      <p:ext uri="{BB962C8B-B14F-4D97-AF65-F5344CB8AC3E}">
        <p14:creationId xmlns:p14="http://schemas.microsoft.com/office/powerpoint/2010/main" val="3722340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1126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EB5F856-7C31-C34B-A83D-F197DABE6AD6}" type="slidenum">
              <a:rPr lang="en-US" sz="1200">
                <a:latin typeface="Calibri" charset="0"/>
              </a:rPr>
              <a:pPr eaLnBrk="1" hangingPunct="1"/>
              <a:t>3</a:t>
            </a:fld>
            <a:endParaRPr lang="en-US" sz="120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BCEB7F-E762-4FDC-9F15-2E7CA9B90C3B}" type="slidenum">
              <a:rPr lang="en-US" smtClean="0"/>
              <a:t>30</a:t>
            </a:fld>
            <a:endParaRPr lang="en-US"/>
          </a:p>
        </p:txBody>
      </p:sp>
    </p:spTree>
    <p:extLst>
      <p:ext uri="{BB962C8B-B14F-4D97-AF65-F5344CB8AC3E}">
        <p14:creationId xmlns:p14="http://schemas.microsoft.com/office/powerpoint/2010/main" val="10410900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i="0" dirty="0">
                <a:solidFill>
                  <a:srgbClr val="212121"/>
                </a:solidFill>
                <a:effectLst/>
              </a:rPr>
              <a:t>Speaker Notes:</a:t>
            </a:r>
          </a:p>
          <a:p>
            <a:r>
              <a:rPr lang="en-US" sz="1100" b="0" i="0" dirty="0">
                <a:solidFill>
                  <a:srgbClr val="212121"/>
                </a:solidFill>
                <a:effectLst/>
              </a:rPr>
              <a:t>We're going to move now to treatment, which is the most active area, as we now have six drugs that are FDA approved for complement inhibition in PNH, and they're listed there. There are more in clinical trials, which is hard to believe that we still need more drugs, but there is room for improvement in treating PNH. </a:t>
            </a:r>
          </a:p>
          <a:p>
            <a:endParaRPr lang="en-US" sz="1100" b="0" i="0" dirty="0">
              <a:solidFill>
                <a:srgbClr val="212121"/>
              </a:solidFill>
              <a:effectLst/>
            </a:endParaRPr>
          </a:p>
          <a:p>
            <a:r>
              <a:rPr lang="en-US" sz="1100" b="0" i="0" dirty="0">
                <a:solidFill>
                  <a:srgbClr val="212121"/>
                </a:solidFill>
                <a:effectLst/>
              </a:rPr>
              <a:t>Supportive care is always important in these patients. If they need a blood transfusion, you give them a blood transfusion. If they need iron, you give them iron, etc. </a:t>
            </a:r>
          </a:p>
          <a:p>
            <a:endParaRPr lang="en-US" sz="1100" b="0" i="0" dirty="0">
              <a:solidFill>
                <a:srgbClr val="212121"/>
              </a:solidFill>
              <a:effectLst/>
            </a:endParaRPr>
          </a:p>
          <a:p>
            <a:r>
              <a:rPr lang="en-US" sz="1100" b="0" i="0" dirty="0">
                <a:solidFill>
                  <a:srgbClr val="212121"/>
                </a:solidFill>
                <a:effectLst/>
              </a:rPr>
              <a:t>The role for prophylactic anticoagulation in PNH is very unclear. What we learned before complement inhibition is that anticoagulants really didn't work well in preventing clots, once you'd had a clot, so putting them on prophylaxis may just increase their bleeding risk without giving them any benefit. </a:t>
            </a:r>
          </a:p>
          <a:p>
            <a:endParaRPr lang="en-US" sz="1100" b="0" i="0" dirty="0">
              <a:solidFill>
                <a:srgbClr val="212121"/>
              </a:solidFill>
              <a:effectLst/>
            </a:endParaRPr>
          </a:p>
          <a:p>
            <a:r>
              <a:rPr lang="en-US" sz="1100" b="0" i="0" dirty="0">
                <a:solidFill>
                  <a:srgbClr val="212121"/>
                </a:solidFill>
                <a:effectLst/>
              </a:rPr>
              <a:t>Allogeneic stem cell, which is the only curative therapy for this disease, now has a very limited role, in part because the survivals have improved so dramatically with complement inhibition. Really allogeneic transplant is only used for patients with severe bone marrow failure that doesn't respond to immunosuppressive therapy. </a:t>
            </a:r>
          </a:p>
          <a:p>
            <a:endParaRPr lang="en-US" sz="1100" b="0" i="0" dirty="0">
              <a:solidFill>
                <a:srgbClr val="212121"/>
              </a:solidFill>
              <a:effectLst/>
            </a:endParaRPr>
          </a:p>
          <a:p>
            <a:r>
              <a:rPr lang="en-US" sz="1100" b="0" i="0" dirty="0">
                <a:solidFill>
                  <a:srgbClr val="212121"/>
                </a:solidFill>
                <a:effectLst/>
              </a:rPr>
              <a:t>The treatment goals now are to correct anemia, reduce fatigue and other symptoms, certainly reduce the risk of thrombosis and of all the long-term complications of PNH. </a:t>
            </a:r>
          </a:p>
          <a:p>
            <a:endParaRPr lang="en-US" sz="1100" b="0" i="0" dirty="0">
              <a:solidFill>
                <a:srgbClr val="212121"/>
              </a:solidFill>
              <a:effectLst/>
            </a:endParaRPr>
          </a:p>
          <a:p>
            <a:r>
              <a:rPr lang="en-US" sz="1050" b="0" i="0" dirty="0">
                <a:solidFill>
                  <a:srgbClr val="212121"/>
                </a:solidFill>
                <a:effectLst/>
              </a:rPr>
              <a:t>Martí-Carvajal AJ, Anand V, Cardona AF, </a:t>
            </a:r>
            <a:r>
              <a:rPr lang="en-US" sz="1050" b="0" i="0" dirty="0" err="1">
                <a:solidFill>
                  <a:srgbClr val="212121"/>
                </a:solidFill>
                <a:effectLst/>
              </a:rPr>
              <a:t>Solà</a:t>
            </a:r>
            <a:r>
              <a:rPr lang="en-US" sz="1050" b="0" i="0" dirty="0">
                <a:solidFill>
                  <a:srgbClr val="212121"/>
                </a:solidFill>
                <a:effectLst/>
              </a:rPr>
              <a:t> I. Eculizumab for treating patients with paroxysmal nocturnal hemoglobinuria. </a:t>
            </a:r>
            <a:r>
              <a:rPr lang="en-US" sz="1050" b="0" i="1" dirty="0">
                <a:solidFill>
                  <a:srgbClr val="212121"/>
                </a:solidFill>
                <a:effectLst/>
              </a:rPr>
              <a:t>Cochrane Database Syst Rev</a:t>
            </a:r>
            <a:r>
              <a:rPr lang="en-US" sz="1050" b="0" i="0" dirty="0">
                <a:solidFill>
                  <a:srgbClr val="212121"/>
                </a:solidFill>
                <a:effectLst/>
              </a:rPr>
              <a:t>. 2014;(10):CD010340. </a:t>
            </a:r>
          </a:p>
          <a:p>
            <a:r>
              <a:rPr lang="en-US" sz="1050" b="0" i="0" dirty="0">
                <a:solidFill>
                  <a:srgbClr val="212121"/>
                </a:solidFill>
                <a:effectLst/>
              </a:rPr>
              <a:t>Cançado RD, Araújo ADS, Sandes AF, et al. Consensus statement for diagnosis and treatment of paroxysmal nocturnal </a:t>
            </a:r>
            <a:r>
              <a:rPr lang="en-US" sz="1050" b="0" i="0" dirty="0" err="1">
                <a:solidFill>
                  <a:srgbClr val="212121"/>
                </a:solidFill>
                <a:effectLst/>
              </a:rPr>
              <a:t>haemoglobinuria</a:t>
            </a:r>
            <a:r>
              <a:rPr lang="en-US" sz="1050" b="0" i="0" dirty="0">
                <a:solidFill>
                  <a:srgbClr val="212121"/>
                </a:solidFill>
                <a:effectLst/>
              </a:rPr>
              <a:t>. </a:t>
            </a:r>
            <a:r>
              <a:rPr lang="en-US" sz="1050" b="0" i="1" dirty="0" err="1">
                <a:solidFill>
                  <a:srgbClr val="212121"/>
                </a:solidFill>
                <a:effectLst/>
              </a:rPr>
              <a:t>Hematol</a:t>
            </a:r>
            <a:r>
              <a:rPr lang="en-US" sz="1050" b="0" i="1" dirty="0">
                <a:solidFill>
                  <a:srgbClr val="212121"/>
                </a:solidFill>
                <a:effectLst/>
              </a:rPr>
              <a:t> </a:t>
            </a:r>
            <a:r>
              <a:rPr lang="en-US" sz="1050" b="0" i="1" dirty="0" err="1">
                <a:solidFill>
                  <a:srgbClr val="212121"/>
                </a:solidFill>
                <a:effectLst/>
              </a:rPr>
              <a:t>Transfus</a:t>
            </a:r>
            <a:r>
              <a:rPr lang="en-US" sz="1050" b="0" i="1" dirty="0">
                <a:solidFill>
                  <a:srgbClr val="212121"/>
                </a:solidFill>
                <a:effectLst/>
              </a:rPr>
              <a:t> Cell Ther</a:t>
            </a:r>
            <a:r>
              <a:rPr lang="en-US" sz="1050" b="0" i="0" dirty="0">
                <a:solidFill>
                  <a:srgbClr val="212121"/>
                </a:solidFill>
                <a:effectLst/>
              </a:rPr>
              <a:t>. 2021;43(3):341-348. </a:t>
            </a:r>
          </a:p>
          <a:p>
            <a:r>
              <a:rPr lang="en-US" sz="1050" b="0" i="0" dirty="0">
                <a:solidFill>
                  <a:srgbClr val="212121"/>
                </a:solidFill>
                <a:effectLst/>
              </a:rPr>
              <a:t>Hill A, Sapsford RJ, Scally A, et al. Under-recognized complications in patients with paroxysmal nocturnal </a:t>
            </a:r>
            <a:r>
              <a:rPr lang="en-US" sz="1050" b="0" i="0" dirty="0" err="1">
                <a:solidFill>
                  <a:srgbClr val="212121"/>
                </a:solidFill>
                <a:effectLst/>
              </a:rPr>
              <a:t>haemoglobinuria</a:t>
            </a:r>
            <a:r>
              <a:rPr lang="en-US" sz="1050" b="0" i="0" dirty="0">
                <a:solidFill>
                  <a:srgbClr val="212121"/>
                </a:solidFill>
                <a:effectLst/>
              </a:rPr>
              <a:t>: raised pulmonary pressure and reduced right ventricular function. </a:t>
            </a:r>
            <a:r>
              <a:rPr lang="en-US" sz="1050" b="0" i="1" dirty="0">
                <a:solidFill>
                  <a:srgbClr val="212121"/>
                </a:solidFill>
                <a:effectLst/>
              </a:rPr>
              <a:t>Br J </a:t>
            </a:r>
            <a:r>
              <a:rPr lang="en-US" sz="1050" b="0" i="1" dirty="0" err="1">
                <a:solidFill>
                  <a:srgbClr val="212121"/>
                </a:solidFill>
                <a:effectLst/>
              </a:rPr>
              <a:t>Haematol</a:t>
            </a:r>
            <a:r>
              <a:rPr lang="en-US" sz="1050" b="0" i="0" dirty="0">
                <a:solidFill>
                  <a:srgbClr val="212121"/>
                </a:solidFill>
                <a:effectLst/>
              </a:rPr>
              <a:t>. 2012;158(3):409-414. </a:t>
            </a:r>
          </a:p>
          <a:p>
            <a:r>
              <a:rPr lang="en-US" sz="1050" b="0" i="0" dirty="0">
                <a:solidFill>
                  <a:srgbClr val="212121"/>
                </a:solidFill>
                <a:effectLst/>
              </a:rPr>
              <a:t>Griffin M, Munir T. Management of thrombosis in paroxysmal nocturnal hemoglobinuria: a clinician's guide. </a:t>
            </a:r>
            <a:r>
              <a:rPr lang="en-US" sz="1050" b="0" i="1" dirty="0">
                <a:solidFill>
                  <a:srgbClr val="212121"/>
                </a:solidFill>
                <a:effectLst/>
              </a:rPr>
              <a:t>Ther Adv </a:t>
            </a:r>
            <a:r>
              <a:rPr lang="en-US" sz="1050" b="0" i="1" dirty="0" err="1">
                <a:solidFill>
                  <a:srgbClr val="212121"/>
                </a:solidFill>
                <a:effectLst/>
              </a:rPr>
              <a:t>Hematol</a:t>
            </a:r>
            <a:r>
              <a:rPr lang="en-US" sz="1050" b="0" i="0" dirty="0">
                <a:solidFill>
                  <a:srgbClr val="212121"/>
                </a:solidFill>
                <a:effectLst/>
              </a:rPr>
              <a:t>. 2017;8(3):119-126. </a:t>
            </a:r>
            <a:endParaRPr lang="en-US" sz="1050" dirty="0"/>
          </a:p>
        </p:txBody>
      </p:sp>
      <p:sp>
        <p:nvSpPr>
          <p:cNvPr id="4" name="Slide Number Placeholder 3"/>
          <p:cNvSpPr>
            <a:spLocks noGrp="1"/>
          </p:cNvSpPr>
          <p:nvPr>
            <p:ph type="sldNum" sz="quarter" idx="5"/>
          </p:nvPr>
        </p:nvSpPr>
        <p:spPr/>
        <p:txBody>
          <a:bodyPr/>
          <a:lstStyle/>
          <a:p>
            <a:fld id="{DCBCEB7F-E762-4FDC-9F15-2E7CA9B90C3B}" type="slidenum">
              <a:rPr lang="en-US" smtClean="0"/>
              <a:t>31</a:t>
            </a:fld>
            <a:endParaRPr lang="en-US"/>
          </a:p>
        </p:txBody>
      </p:sp>
    </p:spTree>
    <p:extLst>
      <p:ext uri="{BB962C8B-B14F-4D97-AF65-F5344CB8AC3E}">
        <p14:creationId xmlns:p14="http://schemas.microsoft.com/office/powerpoint/2010/main" val="9162499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C29F3F4B-E187-5280-23FD-59798B0912DA}"/>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B124A07D-1F09-2523-EB64-A86DCE009C2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b="1" i="0" dirty="0">
                <a:solidFill>
                  <a:srgbClr val="212121"/>
                </a:solidFill>
                <a:effectLst/>
              </a:rPr>
              <a:t>Speaker Notes:</a:t>
            </a:r>
          </a:p>
          <a:p>
            <a:r>
              <a:rPr lang="en-US" b="0" i="0" dirty="0">
                <a:solidFill>
                  <a:srgbClr val="212121"/>
                </a:solidFill>
                <a:effectLst/>
              </a:rPr>
              <a:t>We can divide our complement inhibitors now into two groups. The first group is the distal or C5 inhibitors, which were started back in 2007 is when eculizumab was approved. It targets C5; it's a monoclonal antibody that's been humanized. It was given initially as a weekly loading dose for 4 weeks and then moved on to intravenously every 2 weeks. It was approved in 2007 for adults with PNH and made a dramatic, dramatic improvement in these patients, as I'll show you in the next slide. The other two drugs, </a:t>
            </a:r>
            <a:r>
              <a:rPr lang="en-US" b="0" i="0" dirty="0" err="1">
                <a:solidFill>
                  <a:srgbClr val="212121"/>
                </a:solidFill>
                <a:effectLst/>
              </a:rPr>
              <a:t>ravulizumab</a:t>
            </a:r>
            <a:r>
              <a:rPr lang="en-US" b="0" i="0" dirty="0">
                <a:solidFill>
                  <a:srgbClr val="212121"/>
                </a:solidFill>
                <a:effectLst/>
              </a:rPr>
              <a:t>, is a modified form of eculizumab with a longer half-life. It was approved in 2018. And then this last year, </a:t>
            </a:r>
            <a:r>
              <a:rPr lang="en-US" b="0" i="0" dirty="0" err="1">
                <a:solidFill>
                  <a:srgbClr val="212121"/>
                </a:solidFill>
                <a:effectLst/>
              </a:rPr>
              <a:t>crovalimab</a:t>
            </a:r>
            <a:r>
              <a:rPr lang="en-US" b="0" i="0" dirty="0">
                <a:solidFill>
                  <a:srgbClr val="212121"/>
                </a:solidFill>
                <a:effectLst/>
              </a:rPr>
              <a:t>, which binds to a separate epitope or a different epitope, was FDA approved, and it's given subcutaneously every 4 weeks.</a:t>
            </a:r>
          </a:p>
          <a:p>
            <a:endParaRPr lang="en-US" b="0" i="0" dirty="0">
              <a:solidFill>
                <a:srgbClr val="212121"/>
              </a:solidFill>
              <a:effectLst/>
            </a:endParaRPr>
          </a:p>
          <a:p>
            <a:r>
              <a:rPr lang="en-US" sz="1100" b="0" i="0" dirty="0">
                <a:solidFill>
                  <a:srgbClr val="212121"/>
                </a:solidFill>
                <a:effectLst/>
              </a:rPr>
              <a:t>Parker CJ. Update on the diagnosis and management of paroxysmal nocturnal hemoglobinuria. </a:t>
            </a:r>
            <a:r>
              <a:rPr lang="en-US" sz="1100" b="0" i="1" dirty="0">
                <a:solidFill>
                  <a:srgbClr val="212121"/>
                </a:solidFill>
                <a:effectLst/>
              </a:rPr>
              <a:t>Hematology Am Soc </a:t>
            </a:r>
            <a:r>
              <a:rPr lang="en-US" sz="1100" b="0" i="1" dirty="0" err="1">
                <a:solidFill>
                  <a:srgbClr val="212121"/>
                </a:solidFill>
                <a:effectLst/>
              </a:rPr>
              <a:t>Hematol</a:t>
            </a:r>
            <a:r>
              <a:rPr lang="en-US" sz="1100" b="0" i="1" dirty="0">
                <a:solidFill>
                  <a:srgbClr val="212121"/>
                </a:solidFill>
                <a:effectLst/>
              </a:rPr>
              <a:t> Educ Program</a:t>
            </a:r>
            <a:r>
              <a:rPr lang="en-US" sz="1100" b="0" i="0" dirty="0">
                <a:solidFill>
                  <a:srgbClr val="212121"/>
                </a:solidFill>
                <a:effectLst/>
              </a:rPr>
              <a:t>. 2016;2016(1):208-216.</a:t>
            </a:r>
          </a:p>
          <a:p>
            <a:endParaRPr lang="en-US" altLang="en-US" sz="1100" b="0" i="0" dirty="0">
              <a:solidFill>
                <a:srgbClr val="21212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12121"/>
                </a:solidFill>
                <a:effectLst/>
              </a:rPr>
              <a:t>Bektas M, Copley-Merriman C, Khan S, Sarda SP, Shammo JM. Paroxysmal nocturnal hemoglobinuria: role of the complement system, pathogenesis, and pathophysiology. </a:t>
            </a:r>
            <a:r>
              <a:rPr lang="en-US" sz="1100" b="0" i="1" dirty="0">
                <a:solidFill>
                  <a:srgbClr val="212121"/>
                </a:solidFill>
                <a:effectLst/>
              </a:rPr>
              <a:t>J Manag Care Spec Pharm</a:t>
            </a:r>
            <a:r>
              <a:rPr lang="en-US" sz="1100" b="0" i="0" dirty="0">
                <a:solidFill>
                  <a:srgbClr val="212121"/>
                </a:solidFill>
                <a:effectLst/>
              </a:rPr>
              <a:t>. 2020;26(12-b Suppl):S3-S8.</a:t>
            </a:r>
          </a:p>
          <a:p>
            <a:endParaRPr lang="en-US" altLang="en-US" sz="1100" dirty="0"/>
          </a:p>
          <a:p>
            <a:r>
              <a:rPr lang="en-US" sz="1100" b="0" i="0" dirty="0">
                <a:solidFill>
                  <a:srgbClr val="212121"/>
                </a:solidFill>
                <a:effectLst/>
              </a:rPr>
              <a:t>Waheed A, Shammo J, Dingli D. Paroxysmal nocturnal hemoglobinuria: Review of the patient experience and treatment landscape. </a:t>
            </a:r>
            <a:r>
              <a:rPr lang="en-US" sz="1100" b="0" i="1" dirty="0">
                <a:solidFill>
                  <a:srgbClr val="212121"/>
                </a:solidFill>
                <a:effectLst/>
              </a:rPr>
              <a:t>Blood Rev</a:t>
            </a:r>
            <a:r>
              <a:rPr lang="en-US" sz="1100" b="0" i="0" dirty="0">
                <a:solidFill>
                  <a:srgbClr val="212121"/>
                </a:solidFill>
                <a:effectLst/>
              </a:rPr>
              <a:t>. 2024;64:101158.</a:t>
            </a:r>
          </a:p>
          <a:p>
            <a:endParaRPr lang="en-US" altLang="en-US" sz="1100" b="0" i="0" dirty="0">
              <a:solidFill>
                <a:srgbClr val="212121"/>
              </a:solidFill>
              <a:effectLst/>
            </a:endParaRPr>
          </a:p>
          <a:p>
            <a:r>
              <a:rPr lang="en-US" sz="1100" b="0" i="0" dirty="0" err="1">
                <a:solidFill>
                  <a:srgbClr val="212121"/>
                </a:solidFill>
                <a:effectLst/>
              </a:rPr>
              <a:t>Röth</a:t>
            </a:r>
            <a:r>
              <a:rPr lang="en-US" sz="1100" b="0" i="0" dirty="0">
                <a:solidFill>
                  <a:srgbClr val="212121"/>
                </a:solidFill>
                <a:effectLst/>
              </a:rPr>
              <a:t> A, Nishimura JI, Nagy Z, et al. The complement C5 inhibitor </a:t>
            </a:r>
            <a:r>
              <a:rPr lang="en-US" sz="1100" b="0" i="0" dirty="0" err="1">
                <a:solidFill>
                  <a:srgbClr val="212121"/>
                </a:solidFill>
                <a:effectLst/>
              </a:rPr>
              <a:t>crovalimab</a:t>
            </a:r>
            <a:r>
              <a:rPr lang="en-US" sz="1100" b="0" i="0" dirty="0">
                <a:solidFill>
                  <a:srgbClr val="212121"/>
                </a:solidFill>
                <a:effectLst/>
              </a:rPr>
              <a:t> in paroxysmal nocturnal hemoglobinuria. </a:t>
            </a:r>
            <a:r>
              <a:rPr lang="en-US" sz="1100" b="0" i="1" dirty="0">
                <a:solidFill>
                  <a:srgbClr val="212121"/>
                </a:solidFill>
                <a:effectLst/>
              </a:rPr>
              <a:t>Blood</a:t>
            </a:r>
            <a:r>
              <a:rPr lang="en-US" sz="1100" b="0" i="0" dirty="0">
                <a:solidFill>
                  <a:srgbClr val="212121"/>
                </a:solidFill>
                <a:effectLst/>
              </a:rPr>
              <a:t>. 2020;135(12):912-920.</a:t>
            </a:r>
            <a:endParaRPr lang="en-US" altLang="en-US" sz="1100" dirty="0"/>
          </a:p>
        </p:txBody>
      </p:sp>
      <p:sp>
        <p:nvSpPr>
          <p:cNvPr id="52228" name="Slide Number Placeholder 3">
            <a:extLst>
              <a:ext uri="{FF2B5EF4-FFF2-40B4-BE49-F238E27FC236}">
                <a16:creationId xmlns:a16="http://schemas.microsoft.com/office/drawing/2014/main" id="{CB2C2B86-D6C4-6976-02F6-A89988625A4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E88986-81C5-4E72-8D1F-733B17BF1F0A}" type="slidenum">
              <a:rPr kumimoji="0" lang="en-US" altLang="en-US" sz="1200" b="0" i="0" u="none" strike="noStrike" kern="1200" cap="none" spc="0" normalizeH="0" baseline="0" noProof="0" smtClean="0">
                <a:ln>
                  <a:noFill/>
                </a:ln>
                <a:solidFill>
                  <a:srgbClr val="000000"/>
                </a:solidFill>
                <a:effectLst/>
                <a:uLnTx/>
                <a:uFillTx/>
                <a:latin typeface="Aptos" panose="020B00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7">
            <a:extLst>
              <a:ext uri="{FF2B5EF4-FFF2-40B4-BE49-F238E27FC236}">
                <a16:creationId xmlns:a16="http://schemas.microsoft.com/office/drawing/2014/main" id="{6C560725-B460-209C-2C02-133CFC727CFC}"/>
              </a:ext>
            </a:extLst>
          </p:cNvPr>
          <p:cNvSpPr>
            <a:spLocks noGrp="1" noChangeArrowheads="1"/>
          </p:cNvSpPr>
          <p:nvPr>
            <p:ph type="sldNum" sz="quarter" idx="5"/>
          </p:nvPr>
        </p:nvSpPr>
        <p:spPr/>
        <p:txBody>
          <a:bodyPr/>
          <a:lstStyle>
            <a:lvl1pPr defTabSz="955675">
              <a:spcBef>
                <a:spcPct val="30000"/>
              </a:spcBef>
              <a:defRPr sz="1200">
                <a:solidFill>
                  <a:schemeClr val="tx1"/>
                </a:solidFill>
                <a:latin typeface="Arial" panose="020B0604020202020204" pitchFamily="34" charset="0"/>
              </a:defRPr>
            </a:lvl1pPr>
            <a:lvl2pPr marL="742950" indent="-285750" defTabSz="955675">
              <a:spcBef>
                <a:spcPct val="30000"/>
              </a:spcBef>
              <a:defRPr sz="1200">
                <a:solidFill>
                  <a:schemeClr val="tx1"/>
                </a:solidFill>
                <a:latin typeface="Arial" panose="020B0604020202020204" pitchFamily="34" charset="0"/>
              </a:defRPr>
            </a:lvl2pPr>
            <a:lvl3pPr marL="1143000" indent="-228600" defTabSz="955675">
              <a:spcBef>
                <a:spcPct val="30000"/>
              </a:spcBef>
              <a:defRPr sz="1200">
                <a:solidFill>
                  <a:schemeClr val="tx1"/>
                </a:solidFill>
                <a:latin typeface="Arial" panose="020B0604020202020204" pitchFamily="34" charset="0"/>
              </a:defRPr>
            </a:lvl3pPr>
            <a:lvl4pPr marL="1600200" indent="-228600" defTabSz="955675">
              <a:spcBef>
                <a:spcPct val="30000"/>
              </a:spcBef>
              <a:defRPr sz="1200">
                <a:solidFill>
                  <a:schemeClr val="tx1"/>
                </a:solidFill>
                <a:latin typeface="Arial" panose="020B0604020202020204" pitchFamily="34" charset="0"/>
              </a:defRPr>
            </a:lvl4pPr>
            <a:lvl5pPr marL="2057400" indent="-228600" defTabSz="955675">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lvl="0"/>
            <a:fld id="{A79822C7-D84D-4141-94DD-5069BC78A9C6}" type="slidenum">
              <a:rPr lang="en-US" altLang="en-US" noProof="0" smtClean="0"/>
              <a:pPr lvl="0"/>
              <a:t>33</a:t>
            </a:fld>
            <a:endParaRPr lang="en-US" altLang="en-US" noProof="0"/>
          </a:p>
        </p:txBody>
      </p:sp>
      <p:sp>
        <p:nvSpPr>
          <p:cNvPr id="690179" name="Rectangle 3">
            <a:extLst>
              <a:ext uri="{FF2B5EF4-FFF2-40B4-BE49-F238E27FC236}">
                <a16:creationId xmlns:a16="http://schemas.microsoft.com/office/drawing/2014/main" id="{AE75C9CE-24FB-980D-5214-756CBF04B727}"/>
              </a:ext>
            </a:extLst>
          </p:cNvPr>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 Notes:</a:t>
            </a:r>
          </a:p>
          <a:p>
            <a:endParaRPr lang="en-US" dirty="0"/>
          </a:p>
          <a:p>
            <a:r>
              <a:rPr lang="en-US" dirty="0"/>
              <a:t>Rother RP, Rollins SA, </a:t>
            </a:r>
            <a:r>
              <a:rPr lang="en-US" dirty="0" err="1"/>
              <a:t>Mojcik</a:t>
            </a:r>
            <a:r>
              <a:rPr lang="en-US" dirty="0"/>
              <a:t> CF, Brodsky RA, Bell L. Discovery and development of the complement inhibitor eculizumab for the treatment of paroxysmal nocturnal hemoglobinuria.</a:t>
            </a:r>
            <a:r>
              <a:rPr lang="en-US" i="1" dirty="0"/>
              <a:t> Nat </a:t>
            </a:r>
            <a:r>
              <a:rPr lang="en-US" i="1" dirty="0" err="1"/>
              <a:t>Biotechnol</a:t>
            </a:r>
            <a:r>
              <a:rPr lang="en-US" i="1" dirty="0"/>
              <a:t>. </a:t>
            </a:r>
            <a:r>
              <a:rPr lang="en-US" dirty="0"/>
              <a:t>2007;25(11):1256-1264. </a:t>
            </a:r>
          </a:p>
          <a:p>
            <a:endParaRPr lang="en-US" altLang="en-US" dirty="0"/>
          </a:p>
          <a:p>
            <a:endParaRPr lang="en-US" altLang="en-US" dirty="0"/>
          </a:p>
        </p:txBody>
      </p:sp>
      <p:sp>
        <p:nvSpPr>
          <p:cNvPr id="5" name="Slide Image Placeholder 4">
            <a:extLst>
              <a:ext uri="{FF2B5EF4-FFF2-40B4-BE49-F238E27FC236}">
                <a16:creationId xmlns:a16="http://schemas.microsoft.com/office/drawing/2014/main" id="{6FF11BBC-A70C-E0A6-5D3E-A7BFD1EBC80A}"/>
              </a:ext>
            </a:extLst>
          </p:cNvPr>
          <p:cNvSpPr>
            <a:spLocks noGrp="1" noRot="1" noChangeAspect="1"/>
          </p:cNvSpPr>
          <p:nvPr>
            <p:ph type="sldImg"/>
          </p:nvPr>
        </p:nvSpPr>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7">
            <a:extLst>
              <a:ext uri="{FF2B5EF4-FFF2-40B4-BE49-F238E27FC236}">
                <a16:creationId xmlns:a16="http://schemas.microsoft.com/office/drawing/2014/main" id="{FFB8F572-DACD-8B1E-7577-74D1E5D30100}"/>
              </a:ext>
            </a:extLst>
          </p:cNvPr>
          <p:cNvSpPr>
            <a:spLocks noGrp="1" noChangeArrowheads="1"/>
          </p:cNvSpPr>
          <p:nvPr>
            <p:ph type="sldNum" sz="quarter" idx="5"/>
          </p:nvPr>
        </p:nvSpPr>
        <p:spPr/>
        <p:txBody>
          <a:bodyPr/>
          <a:lstStyle>
            <a:lvl1pPr defTabSz="955675">
              <a:spcBef>
                <a:spcPct val="30000"/>
              </a:spcBef>
              <a:defRPr sz="1200">
                <a:solidFill>
                  <a:schemeClr val="tx1"/>
                </a:solidFill>
                <a:latin typeface="Arial" panose="020B0604020202020204" pitchFamily="34" charset="0"/>
              </a:defRPr>
            </a:lvl1pPr>
            <a:lvl2pPr marL="742950" indent="-285750" defTabSz="955675">
              <a:spcBef>
                <a:spcPct val="30000"/>
              </a:spcBef>
              <a:defRPr sz="1200">
                <a:solidFill>
                  <a:schemeClr val="tx1"/>
                </a:solidFill>
                <a:latin typeface="Arial" panose="020B0604020202020204" pitchFamily="34" charset="0"/>
              </a:defRPr>
            </a:lvl2pPr>
            <a:lvl3pPr marL="1143000" indent="-228600" defTabSz="955675">
              <a:spcBef>
                <a:spcPct val="30000"/>
              </a:spcBef>
              <a:defRPr sz="1200">
                <a:solidFill>
                  <a:schemeClr val="tx1"/>
                </a:solidFill>
                <a:latin typeface="Arial" panose="020B0604020202020204" pitchFamily="34" charset="0"/>
              </a:defRPr>
            </a:lvl3pPr>
            <a:lvl4pPr marL="1600200" indent="-228600" defTabSz="955675">
              <a:spcBef>
                <a:spcPct val="30000"/>
              </a:spcBef>
              <a:defRPr sz="1200">
                <a:solidFill>
                  <a:schemeClr val="tx1"/>
                </a:solidFill>
                <a:latin typeface="Arial" panose="020B0604020202020204" pitchFamily="34" charset="0"/>
              </a:defRPr>
            </a:lvl4pPr>
            <a:lvl5pPr marL="2057400" indent="-228600" defTabSz="955675">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lvl="0"/>
            <a:fld id="{A7CC02DB-B6F0-4D4B-9C50-8B0298AE4434}" type="slidenum">
              <a:rPr lang="en-US" altLang="en-US" noProof="0" smtClean="0"/>
              <a:pPr lvl="0"/>
              <a:t>34</a:t>
            </a:fld>
            <a:endParaRPr lang="en-US" altLang="en-US" noProof="0"/>
          </a:p>
        </p:txBody>
      </p:sp>
      <p:sp>
        <p:nvSpPr>
          <p:cNvPr id="56325" name="Rectangle 3">
            <a:extLst>
              <a:ext uri="{FF2B5EF4-FFF2-40B4-BE49-F238E27FC236}">
                <a16:creationId xmlns:a16="http://schemas.microsoft.com/office/drawing/2014/main" id="{3FA5E94F-0DA3-19DD-BF62-D0C9528F036F}"/>
              </a:ext>
            </a:extLst>
          </p:cNvPr>
          <p:cNvSpPr>
            <a:spLocks noGrp="1" noChangeArrowheads="1"/>
          </p:cNvSpPr>
          <p:nvPr>
            <p:ph type="body" idx="1"/>
          </p:nvPr>
        </p:nvSpPr>
        <p:spPr/>
        <p:txBody>
          <a:bodyPr/>
          <a:lstStyle/>
          <a:p>
            <a:r>
              <a:rPr lang="en-US" b="1" dirty="0"/>
              <a:t>Speaker Notes: </a:t>
            </a:r>
          </a:p>
          <a:p>
            <a:r>
              <a:rPr lang="en-US" dirty="0"/>
              <a:t>The Pilot Study was a phase II, open-label study that included 11 patients and was 12 weeks long. TRIUMPH was a phase III double-blind, placebo-controlled randomized multicenter trial. To be eligible, patients had to have had a history of &gt;4 transfusions / year and a platelet count &gt; 100,000 /mm</a:t>
            </a:r>
            <a:r>
              <a:rPr lang="en-US" baseline="30000" dirty="0"/>
              <a:t>3</a:t>
            </a:r>
            <a:r>
              <a:rPr lang="en-US" dirty="0"/>
              <a:t>. Patients received either eculizumab or placebo for 26 weeks. SHEPHERD was a phase III open-label, multicenter trial in a broader, more diverse patient population, including patients with lower transfusion requirements or thrombocytopenia (platelet count cut-off &gt; 30,000 /mm</a:t>
            </a:r>
            <a:r>
              <a:rPr lang="en-US" baseline="30000" dirty="0"/>
              <a:t>3</a:t>
            </a:r>
            <a:r>
              <a:rPr lang="en-US" dirty="0"/>
              <a:t>. Patients were treated with eculizumab for 12 months. TRIUMPH and SHEPHERD were designed to establish the efficacy and safety of SOLIRIS in patients with PNH and combined were the basis for the approval of eculizumab, All patients in the Pilot, TRIUMPH, and SHEPHERD trials were eligible to enroll into the extension trial (including placebo-treated patients in TRIUMPH who could now receive eculizumab).</a:t>
            </a:r>
          </a:p>
          <a:p>
            <a:endParaRPr lang="en-US" dirty="0"/>
          </a:p>
          <a:p>
            <a:r>
              <a:rPr lang="en-US" sz="1100" dirty="0"/>
              <a:t>Hillmen P, Hall C, Marsh JC, et al. Effect of eculizumab on hemolysis and transfusion requirements in patients with paroxysmal nocturnal hemoglobinuria. </a:t>
            </a:r>
            <a:r>
              <a:rPr lang="en-US" sz="1100" i="1" dirty="0"/>
              <a:t>N Engl J Med. </a:t>
            </a:r>
            <a:r>
              <a:rPr lang="en-US" sz="1100" dirty="0"/>
              <a:t>2004;350(6):552-559. </a:t>
            </a:r>
          </a:p>
          <a:p>
            <a:endParaRPr lang="en-US" sz="1100" dirty="0"/>
          </a:p>
          <a:p>
            <a:r>
              <a:rPr lang="en-US" sz="1100" dirty="0"/>
              <a:t>Hillmen P, Young NS, Schubert J, et al. The complement inhibitor eculizumab in paroxysmal nocturnal hemoglobinuria. </a:t>
            </a:r>
            <a:r>
              <a:rPr lang="en-US" sz="1100" i="1" dirty="0"/>
              <a:t>N Engl J Med. </a:t>
            </a:r>
            <a:r>
              <a:rPr lang="en-US" sz="1100" dirty="0"/>
              <a:t>2006;355(12):1233-1243.</a:t>
            </a:r>
          </a:p>
          <a:p>
            <a:endParaRPr lang="en-US" altLang="en-US" sz="1100" dirty="0"/>
          </a:p>
          <a:p>
            <a:r>
              <a:rPr lang="en-US" sz="1100" dirty="0"/>
              <a:t>Brodsky RA, Young NS, Antonioli E, et al. Multicenter phase 3 study of the complement inhibitor eculizumab for the treatment of patients with paroxysmal nocturnal hemoglobinuria. </a:t>
            </a:r>
            <a:r>
              <a:rPr lang="en-US" sz="1100" i="1" dirty="0"/>
              <a:t>Blood. </a:t>
            </a:r>
            <a:r>
              <a:rPr lang="en-US" sz="1100" dirty="0"/>
              <a:t>2008;111(4):1840-1847. </a:t>
            </a:r>
            <a:endParaRPr lang="en-US" altLang="en-US" sz="1100" dirty="0"/>
          </a:p>
          <a:p>
            <a:endParaRPr lang="en-US" altLang="en-US" dirty="0"/>
          </a:p>
        </p:txBody>
      </p:sp>
      <p:sp>
        <p:nvSpPr>
          <p:cNvPr id="5" name="Slide Image Placeholder 4">
            <a:extLst>
              <a:ext uri="{FF2B5EF4-FFF2-40B4-BE49-F238E27FC236}">
                <a16:creationId xmlns:a16="http://schemas.microsoft.com/office/drawing/2014/main" id="{0CE76D04-A7C3-A260-513F-2DDB2C0E7199}"/>
              </a:ext>
            </a:extLst>
          </p:cNvPr>
          <p:cNvSpPr>
            <a:spLocks noGrp="1" noRot="1" noChangeAspect="1"/>
          </p:cNvSpPr>
          <p:nvPr>
            <p:ph type="sldImg"/>
          </p:nvPr>
        </p:nvSpPr>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altLang="en-US" b="1" dirty="0"/>
              <a:t>Speaker Notes:</a:t>
            </a:r>
          </a:p>
          <a:p>
            <a:pPr eaLnBrk="1" hangingPunct="1">
              <a:defRPr/>
            </a:pPr>
            <a:r>
              <a:rPr lang="en-US" altLang="en-US" dirty="0"/>
              <a:t>All these drugs, because they inhibit complement at C5, carry a black box warning that you need to vaccinate these patients against meningococcus, and we'll come back to vaccinations later on. The black box warning says you should vaccinate at least 2 weeks prior to receiving the first dose of eculizumab. You revaccinate according to current medical guidelines for vaccine use, which at least is every 5 years. And you'd educate these patients and give them a card to carry for warnings about meningococcal infections. So if they present to their ER, they can give it the doctor who may have never heard of PNH or this treatment, and can quickly start therapy with antibiotics. </a:t>
            </a:r>
          </a:p>
          <a:p>
            <a:pPr eaLnBrk="1" hangingPunct="1">
              <a:defRPr/>
            </a:pPr>
            <a:endParaRPr lang="en-US" altLang="en-US" dirty="0"/>
          </a:p>
          <a:p>
            <a:pPr eaLnBrk="1" hangingPunct="1">
              <a:defRPr/>
            </a:pPr>
            <a:r>
              <a:rPr lang="en-US" altLang="en-US" dirty="0"/>
              <a:t>In clinical studies, 2 (1%) out of 196 PNH patients developed serious meningococcal infections while receiving treatment with SOLIRIS; both had been vaccinated.</a:t>
            </a:r>
          </a:p>
          <a:p>
            <a:pPr marL="231775" indent="-231775" eaLnBrk="1" hangingPunct="1">
              <a:buFontTx/>
              <a:buChar char="•"/>
              <a:defRPr/>
            </a:pPr>
            <a:endParaRPr lang="en-US" altLang="en-US" dirty="0"/>
          </a:p>
          <a:p>
            <a:pPr marL="231775" indent="-231775" eaLnBrk="1" hangingPunct="1">
              <a:spcBef>
                <a:spcPct val="50000"/>
              </a:spcBef>
              <a:defRPr/>
            </a:pPr>
            <a:r>
              <a:rPr lang="en-US" altLang="en-US" sz="1050" dirty="0"/>
              <a:t>SOLIRIS (eculizumab). Prescribing information. Alexion Pharmaceuticals; 2007.</a:t>
            </a:r>
          </a:p>
          <a:p>
            <a:pPr marL="231775" indent="-231775" eaLnBrk="1" hangingPunct="1">
              <a:buFontTx/>
              <a:buChar char="•"/>
              <a:defRPr/>
            </a:pPr>
            <a:endParaRPr lang="en-US" altLang="en-US" sz="1000" dirty="0"/>
          </a:p>
          <a:p>
            <a:endParaRPr lang="en-US" dirty="0"/>
          </a:p>
        </p:txBody>
      </p:sp>
      <p:sp>
        <p:nvSpPr>
          <p:cNvPr id="4" name="Slide Number Placeholder 3"/>
          <p:cNvSpPr>
            <a:spLocks noGrp="1"/>
          </p:cNvSpPr>
          <p:nvPr>
            <p:ph type="sldNum" sz="quarter" idx="5"/>
          </p:nvPr>
        </p:nvSpPr>
        <p:spPr/>
        <p:txBody>
          <a:bodyPr/>
          <a:lstStyle/>
          <a:p>
            <a:fld id="{DCBCEB7F-E762-4FDC-9F15-2E7CA9B90C3B}" type="slidenum">
              <a:rPr lang="en-US" smtClean="0"/>
              <a:t>35</a:t>
            </a:fld>
            <a:endParaRPr lang="en-US"/>
          </a:p>
        </p:txBody>
      </p:sp>
    </p:spTree>
    <p:extLst>
      <p:ext uri="{BB962C8B-B14F-4D97-AF65-F5344CB8AC3E}">
        <p14:creationId xmlns:p14="http://schemas.microsoft.com/office/powerpoint/2010/main" val="28249162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b="1" i="0" dirty="0">
                <a:solidFill>
                  <a:srgbClr val="212121"/>
                </a:solidFill>
                <a:effectLst/>
              </a:rPr>
              <a:t>Speaker Notes:</a:t>
            </a:r>
          </a:p>
          <a:p>
            <a:pPr marL="0" indent="0" eaLnBrk="1" hangingPunct="1">
              <a:buFontTx/>
              <a:buNone/>
            </a:pPr>
            <a:r>
              <a:rPr lang="en-US" b="0" i="0" dirty="0">
                <a:solidFill>
                  <a:srgbClr val="212121"/>
                </a:solidFill>
                <a:effectLst/>
              </a:rPr>
              <a:t>It, in many studies that were done, significantly reduced hemolysis within 2 weeks of giving the drug. LDH levels fell – fell dramatically, as shown in this diagram, to near, but not quite normal levels, and we'll come back to talk about that. So there was an 86% reduction in hemolysis, as measured by LDH levels,  a 92% reduction in thrombotic events, which is very dramatic, not 100% but very close to it, a 73% reduction in need for transfusions, marked improvements in fatigue and quality of life measures, and the adverse events were very similar to placebos. This drug does not treat PNH-associated bone marrow failure and usually does not completely restore hemoglobin levels, as we'll show you. </a:t>
            </a:r>
          </a:p>
          <a:p>
            <a:pPr marL="0" indent="0" eaLnBrk="1" hangingPunct="1">
              <a:buFontTx/>
              <a:buNone/>
            </a:pPr>
            <a:endParaRPr lang="en-US" b="0" i="0" dirty="0">
              <a:solidFill>
                <a:srgbClr val="212121"/>
              </a:solidFill>
              <a:effectLst/>
            </a:endParaRPr>
          </a:p>
          <a:p>
            <a:pPr marL="0" indent="0" eaLnBrk="1" hangingPunct="1">
              <a:buFontTx/>
              <a:buNone/>
            </a:pPr>
            <a:r>
              <a:rPr lang="en-US" sz="1100" b="0" i="0" dirty="0">
                <a:solidFill>
                  <a:srgbClr val="212121"/>
                </a:solidFill>
                <a:effectLst/>
              </a:rPr>
              <a:t>Hillmen P, Young NS, Schubert J, et al. The complement inhibitor eculizumab in paroxysmal nocturnal hemoglobinuria. </a:t>
            </a:r>
            <a:r>
              <a:rPr lang="en-US" sz="1100" b="0" i="1" dirty="0">
                <a:solidFill>
                  <a:srgbClr val="212121"/>
                </a:solidFill>
                <a:effectLst/>
              </a:rPr>
              <a:t>N Engl J Med</a:t>
            </a:r>
            <a:r>
              <a:rPr lang="en-US" sz="1100" b="0" i="0" dirty="0">
                <a:solidFill>
                  <a:srgbClr val="212121"/>
                </a:solidFill>
                <a:effectLst/>
              </a:rPr>
              <a:t>. 2006;355(12):1233-1243.</a:t>
            </a:r>
          </a:p>
          <a:p>
            <a:pPr marL="0" indent="0" eaLnBrk="1" hangingPunct="1">
              <a:buFontTx/>
              <a:buNone/>
            </a:pPr>
            <a:endParaRPr lang="en-US" altLang="en-US" sz="1100" b="0" i="0" dirty="0">
              <a:solidFill>
                <a:srgbClr val="212121"/>
              </a:solidFill>
              <a:effectLst/>
            </a:endParaRPr>
          </a:p>
          <a:p>
            <a:pPr marL="0" indent="0" eaLnBrk="1" hangingPunct="1">
              <a:buFontTx/>
              <a:buNone/>
            </a:pPr>
            <a:r>
              <a:rPr lang="en-US" sz="1100" b="0" i="0" dirty="0">
                <a:solidFill>
                  <a:srgbClr val="212121"/>
                </a:solidFill>
                <a:effectLst/>
              </a:rPr>
              <a:t>Hillmen P, Muus P, </a:t>
            </a:r>
            <a:r>
              <a:rPr lang="en-US" sz="1100" b="0" i="0" dirty="0" err="1">
                <a:solidFill>
                  <a:srgbClr val="212121"/>
                </a:solidFill>
                <a:effectLst/>
              </a:rPr>
              <a:t>Dührsen</a:t>
            </a:r>
            <a:r>
              <a:rPr lang="en-US" sz="1100" b="0" i="0" dirty="0">
                <a:solidFill>
                  <a:srgbClr val="212121"/>
                </a:solidFill>
                <a:effectLst/>
              </a:rPr>
              <a:t> U, et al. Effect of the complement inhibitor eculizumab on thromboembolism in patients with paroxysmal nocturnal hemoglobinuria. </a:t>
            </a:r>
            <a:r>
              <a:rPr lang="en-US" sz="1100" b="0" i="1" dirty="0">
                <a:solidFill>
                  <a:srgbClr val="212121"/>
                </a:solidFill>
                <a:effectLst/>
              </a:rPr>
              <a:t>Blood</a:t>
            </a:r>
            <a:r>
              <a:rPr lang="en-US" sz="1100" b="0" i="0" dirty="0">
                <a:solidFill>
                  <a:srgbClr val="212121"/>
                </a:solidFill>
                <a:effectLst/>
              </a:rPr>
              <a:t>. 2007;110(12):4123-4128. </a:t>
            </a:r>
          </a:p>
          <a:p>
            <a:pPr marL="0" indent="0" eaLnBrk="1" hangingPunct="1">
              <a:buFontTx/>
              <a:buNone/>
            </a:pPr>
            <a:endParaRPr lang="en-US" altLang="en-US" sz="1100" b="0" i="0" dirty="0">
              <a:solidFill>
                <a:srgbClr val="212121"/>
              </a:solidFill>
              <a:effectLst/>
            </a:endParaRPr>
          </a:p>
          <a:p>
            <a:pPr marL="0" indent="0" eaLnBrk="1" hangingPunct="1">
              <a:buFontTx/>
              <a:buNone/>
            </a:pPr>
            <a:r>
              <a:rPr lang="en-US" sz="1100" b="0" i="0" dirty="0">
                <a:solidFill>
                  <a:srgbClr val="212121"/>
                </a:solidFill>
                <a:effectLst/>
              </a:rPr>
              <a:t>Brodsky RA, Young NS, Antonioli E, et al. Multicenter phase 3 study of the complement inhibitor eculizumab for the treatment of patients with paroxysmal nocturnal hemoglobinuria. </a:t>
            </a:r>
            <a:r>
              <a:rPr lang="en-US" sz="1100" b="0" i="1" dirty="0">
                <a:solidFill>
                  <a:srgbClr val="212121"/>
                </a:solidFill>
                <a:effectLst/>
              </a:rPr>
              <a:t>Blood</a:t>
            </a:r>
            <a:r>
              <a:rPr lang="en-US" sz="1100" b="0" i="0" dirty="0">
                <a:solidFill>
                  <a:srgbClr val="212121"/>
                </a:solidFill>
                <a:effectLst/>
              </a:rPr>
              <a:t>. 2008;111(4):1840-1847. </a:t>
            </a:r>
            <a:endParaRPr lang="en-US" altLang="en-US" sz="1100" dirty="0"/>
          </a:p>
          <a:p>
            <a:endParaRPr lang="en-US" dirty="0"/>
          </a:p>
        </p:txBody>
      </p:sp>
      <p:sp>
        <p:nvSpPr>
          <p:cNvPr id="4" name="Slide Number Placeholder 3"/>
          <p:cNvSpPr>
            <a:spLocks noGrp="1"/>
          </p:cNvSpPr>
          <p:nvPr>
            <p:ph type="sldNum" sz="quarter" idx="5"/>
          </p:nvPr>
        </p:nvSpPr>
        <p:spPr/>
        <p:txBody>
          <a:bodyPr/>
          <a:lstStyle/>
          <a:p>
            <a:fld id="{DCBCEB7F-E762-4FDC-9F15-2E7CA9B90C3B}" type="slidenum">
              <a:rPr lang="en-US" smtClean="0"/>
              <a:t>36</a:t>
            </a:fld>
            <a:endParaRPr lang="en-US"/>
          </a:p>
        </p:txBody>
      </p:sp>
    </p:spTree>
    <p:extLst>
      <p:ext uri="{BB962C8B-B14F-4D97-AF65-F5344CB8AC3E}">
        <p14:creationId xmlns:p14="http://schemas.microsoft.com/office/powerpoint/2010/main" val="37388229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A3311E90-AB59-851A-F6B2-AA576204B210}"/>
              </a:ext>
            </a:extLst>
          </p:cNvPr>
          <p:cNvSpPr>
            <a:spLocks noGrp="1" noRot="1" noChangeAspect="1" noChangeArrowheads="1" noTextEdit="1"/>
          </p:cNvSpPr>
          <p:nvPr>
            <p:ph type="sldImg"/>
          </p:nvPr>
        </p:nvSpPr>
        <p:spPr>
          <a:ln/>
        </p:spPr>
      </p:sp>
      <p:sp>
        <p:nvSpPr>
          <p:cNvPr id="62467" name="Notes Placeholder 2">
            <a:extLst>
              <a:ext uri="{FF2B5EF4-FFF2-40B4-BE49-F238E27FC236}">
                <a16:creationId xmlns:a16="http://schemas.microsoft.com/office/drawing/2014/main" id="{127921A2-1B48-03B1-56C0-1B69130FED1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b="1" i="0" dirty="0">
                <a:solidFill>
                  <a:srgbClr val="212121"/>
                </a:solidFill>
                <a:effectLst/>
                <a:latin typeface="Aptos" panose="020B0004020202020204" pitchFamily="34" charset="0"/>
              </a:rPr>
              <a:t>Speaker Notes:</a:t>
            </a:r>
          </a:p>
          <a:p>
            <a:pPr eaLnBrk="1" hangingPunct="1"/>
            <a:r>
              <a:rPr lang="en-US" i="0" dirty="0">
                <a:solidFill>
                  <a:srgbClr val="212121"/>
                </a:solidFill>
                <a:effectLst/>
                <a:latin typeface="Aptos" panose="020B0004020202020204" pitchFamily="34" charset="0"/>
              </a:rPr>
              <a:t>One thing we learned with the dramatic drop in thrombotic events, which used to be the number one cause of death in PNH patients, was the marked impact in survival in these patients to near normal levels, as shown in this study by Richard Kelly that was published in Blood in 2011. And several other subsequent studies have shown this same effect on survival. </a:t>
            </a:r>
          </a:p>
          <a:p>
            <a:pPr eaLnBrk="1" hangingPunct="1"/>
            <a:endParaRPr lang="en-US" b="1" i="0" dirty="0">
              <a:solidFill>
                <a:srgbClr val="212121"/>
              </a:solidFill>
              <a:effectLst/>
              <a:latin typeface="Aptos" panose="020B0004020202020204" pitchFamily="34" charset="0"/>
            </a:endParaRPr>
          </a:p>
          <a:p>
            <a:pPr eaLnBrk="1" hangingPunct="1"/>
            <a:r>
              <a:rPr lang="en-US" sz="1100" b="0" i="0" dirty="0">
                <a:solidFill>
                  <a:srgbClr val="212121"/>
                </a:solidFill>
                <a:effectLst/>
                <a:latin typeface="Aptos" panose="020B0004020202020204" pitchFamily="34" charset="0"/>
              </a:rPr>
              <a:t>Hillmen P, Lewis SM, Bessler M, Luzzatto L, Dacie JV. Natural history of paroxysmal nocturnal hemoglobinuria. </a:t>
            </a:r>
            <a:r>
              <a:rPr lang="en-US" sz="1100" b="0" i="1" dirty="0">
                <a:solidFill>
                  <a:srgbClr val="212121"/>
                </a:solidFill>
                <a:effectLst/>
                <a:latin typeface="Aptos" panose="020B0004020202020204" pitchFamily="34" charset="0"/>
              </a:rPr>
              <a:t>N Engl J Med</a:t>
            </a:r>
            <a:r>
              <a:rPr lang="en-US" sz="1100" b="0" i="0" dirty="0">
                <a:solidFill>
                  <a:srgbClr val="212121"/>
                </a:solidFill>
                <a:effectLst/>
                <a:latin typeface="Aptos" panose="020B0004020202020204" pitchFamily="34" charset="0"/>
              </a:rPr>
              <a:t>. 1995;333(19):1253-1258.</a:t>
            </a:r>
          </a:p>
          <a:p>
            <a:pPr eaLnBrk="1" hangingPunct="1"/>
            <a:endParaRPr lang="en-US" altLang="en-US" sz="1100" b="0" i="0" dirty="0">
              <a:solidFill>
                <a:srgbClr val="212121"/>
              </a:solidFill>
              <a:effectLst/>
              <a:latin typeface="Aptos" panose="020B0004020202020204" pitchFamily="34" charset="0"/>
            </a:endParaRPr>
          </a:p>
          <a:p>
            <a:pPr eaLnBrk="1" hangingPunct="1"/>
            <a:r>
              <a:rPr lang="en-US" altLang="en-US" sz="1100" dirty="0">
                <a:solidFill>
                  <a:srgbClr val="212121"/>
                </a:solidFill>
                <a:latin typeface="Aptos" panose="020B0004020202020204" pitchFamily="34" charset="0"/>
              </a:rPr>
              <a:t>Kelly RJ, Hill A, Arnold LM, Brooksbank GL, et al. Long-term treatment with eculizumab in paroxysmal nocturnal hemoglobinuria: sustained efficacy and improved survival. </a:t>
            </a:r>
            <a:r>
              <a:rPr lang="en-US" altLang="en-US" sz="1100" i="1" dirty="0">
                <a:solidFill>
                  <a:srgbClr val="212121"/>
                </a:solidFill>
                <a:latin typeface="Aptos" panose="020B0004020202020204" pitchFamily="34" charset="0"/>
              </a:rPr>
              <a:t>Blood</a:t>
            </a:r>
            <a:r>
              <a:rPr lang="en-US" altLang="en-US" sz="1100" dirty="0">
                <a:solidFill>
                  <a:srgbClr val="212121"/>
                </a:solidFill>
                <a:latin typeface="Aptos" panose="020B0004020202020204" pitchFamily="34" charset="0"/>
              </a:rPr>
              <a:t>. 2011;117(25):6786-6792.</a:t>
            </a:r>
            <a:endParaRPr lang="en-US" altLang="en-US" sz="1100" b="1" dirty="0">
              <a:latin typeface="Aptos" panose="020B00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 Notes:</a:t>
            </a:r>
          </a:p>
          <a:p>
            <a:endParaRPr lang="en-US" b="0" i="0" dirty="0">
              <a:solidFill>
                <a:srgbClr val="212121"/>
              </a:solidFill>
              <a:effectLst/>
              <a:latin typeface="BlinkMacSystemFont"/>
            </a:endParaRPr>
          </a:p>
          <a:p>
            <a:r>
              <a:rPr lang="en-US" b="0" i="0" dirty="0">
                <a:solidFill>
                  <a:srgbClr val="212121"/>
                </a:solidFill>
                <a:effectLst/>
                <a:latin typeface="BlinkMacSystemFont"/>
              </a:rPr>
              <a:t>Lee JW, Sicre de </a:t>
            </a:r>
            <a:r>
              <a:rPr lang="en-US" b="0" i="0" dirty="0" err="1">
                <a:solidFill>
                  <a:srgbClr val="212121"/>
                </a:solidFill>
                <a:effectLst/>
                <a:latin typeface="BlinkMacSystemFont"/>
              </a:rPr>
              <a:t>Fontbrune</a:t>
            </a:r>
            <a:r>
              <a:rPr lang="en-US" b="0" i="0" dirty="0">
                <a:solidFill>
                  <a:srgbClr val="212121"/>
                </a:solidFill>
                <a:effectLst/>
                <a:latin typeface="BlinkMacSystemFont"/>
              </a:rPr>
              <a:t> F, Wong Lee </a:t>
            </a:r>
            <a:r>
              <a:rPr lang="en-US" b="0" i="0" dirty="0" err="1">
                <a:solidFill>
                  <a:srgbClr val="212121"/>
                </a:solidFill>
                <a:effectLst/>
                <a:latin typeface="BlinkMacSystemFont"/>
              </a:rPr>
              <a:t>Lee</a:t>
            </a:r>
            <a:r>
              <a:rPr lang="en-US" b="0" i="0" dirty="0">
                <a:solidFill>
                  <a:srgbClr val="212121"/>
                </a:solidFill>
                <a:effectLst/>
                <a:latin typeface="BlinkMacSystemFont"/>
              </a:rPr>
              <a:t> L, et al. </a:t>
            </a:r>
            <a:r>
              <a:rPr lang="en-US" b="0" i="0" dirty="0" err="1">
                <a:solidFill>
                  <a:srgbClr val="212121"/>
                </a:solidFill>
                <a:effectLst/>
                <a:latin typeface="BlinkMacSystemFont"/>
              </a:rPr>
              <a:t>Ravulizumab</a:t>
            </a:r>
            <a:r>
              <a:rPr lang="en-US" b="0" i="0" dirty="0">
                <a:solidFill>
                  <a:srgbClr val="212121"/>
                </a:solidFill>
                <a:effectLst/>
                <a:latin typeface="BlinkMacSystemFont"/>
              </a:rPr>
              <a:t> (ALXN1210) vs eculizumab in adult patients with PNH naive to complement inhibitors: the 301 study. </a:t>
            </a:r>
            <a:r>
              <a:rPr lang="en-US" b="0" i="1" dirty="0">
                <a:solidFill>
                  <a:srgbClr val="212121"/>
                </a:solidFill>
                <a:effectLst/>
                <a:latin typeface="BlinkMacSystemFont"/>
              </a:rPr>
              <a:t>Blood</a:t>
            </a:r>
            <a:r>
              <a:rPr lang="en-US" b="0" i="0" dirty="0">
                <a:solidFill>
                  <a:srgbClr val="212121"/>
                </a:solidFill>
                <a:effectLst/>
                <a:latin typeface="BlinkMacSystemFont"/>
              </a:rPr>
              <a:t>. 2019;133(6):530-539.</a:t>
            </a:r>
          </a:p>
          <a:p>
            <a:r>
              <a:rPr lang="en-US" b="0" i="0" dirty="0" err="1">
                <a:solidFill>
                  <a:srgbClr val="212121"/>
                </a:solidFill>
                <a:effectLst/>
                <a:latin typeface="BlinkMacSystemFont"/>
              </a:rPr>
              <a:t>Kulasekararaj</a:t>
            </a:r>
            <a:r>
              <a:rPr lang="en-US" b="0" i="0" dirty="0">
                <a:solidFill>
                  <a:srgbClr val="212121"/>
                </a:solidFill>
                <a:effectLst/>
                <a:latin typeface="BlinkMacSystemFont"/>
              </a:rPr>
              <a:t> AG, Hill A, Rottinghaus ST, et al. </a:t>
            </a:r>
            <a:r>
              <a:rPr lang="en-US" b="0" i="0" dirty="0" err="1">
                <a:solidFill>
                  <a:srgbClr val="212121"/>
                </a:solidFill>
                <a:effectLst/>
                <a:latin typeface="BlinkMacSystemFont"/>
              </a:rPr>
              <a:t>Ravulizumab</a:t>
            </a:r>
            <a:r>
              <a:rPr lang="en-US" b="0" i="0" dirty="0">
                <a:solidFill>
                  <a:srgbClr val="212121"/>
                </a:solidFill>
                <a:effectLst/>
                <a:latin typeface="BlinkMacSystemFont"/>
              </a:rPr>
              <a:t> (ALXN1210) vs eculizumab in C5-inhibitor-experienced adult patients with PNH: the 302 study. </a:t>
            </a:r>
            <a:r>
              <a:rPr lang="en-US" b="0" i="1" dirty="0">
                <a:solidFill>
                  <a:srgbClr val="212121"/>
                </a:solidFill>
                <a:effectLst/>
                <a:latin typeface="BlinkMacSystemFont"/>
              </a:rPr>
              <a:t>Blood</a:t>
            </a:r>
            <a:r>
              <a:rPr lang="en-US" b="0" i="0" dirty="0">
                <a:solidFill>
                  <a:srgbClr val="212121"/>
                </a:solidFill>
                <a:effectLst/>
                <a:latin typeface="BlinkMacSystemFont"/>
              </a:rPr>
              <a:t>. 2019;133(6):540-549.</a:t>
            </a:r>
            <a:endParaRPr lang="en-US" dirty="0"/>
          </a:p>
        </p:txBody>
      </p:sp>
      <p:sp>
        <p:nvSpPr>
          <p:cNvPr id="4" name="Slide Number Placeholder 3"/>
          <p:cNvSpPr>
            <a:spLocks noGrp="1"/>
          </p:cNvSpPr>
          <p:nvPr>
            <p:ph type="sldNum" sz="quarter" idx="5"/>
          </p:nvPr>
        </p:nvSpPr>
        <p:spPr/>
        <p:txBody>
          <a:bodyPr/>
          <a:lstStyle/>
          <a:p>
            <a:fld id="{DCBCEB7F-E762-4FDC-9F15-2E7CA9B90C3B}" type="slidenum">
              <a:rPr lang="en-US" smtClean="0"/>
              <a:t>38</a:t>
            </a:fld>
            <a:endParaRPr lang="en-US"/>
          </a:p>
        </p:txBody>
      </p:sp>
    </p:spTree>
    <p:extLst>
      <p:ext uri="{BB962C8B-B14F-4D97-AF65-F5344CB8AC3E}">
        <p14:creationId xmlns:p14="http://schemas.microsoft.com/office/powerpoint/2010/main" val="8455424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12121"/>
                </a:solidFill>
                <a:effectLst/>
              </a:rPr>
              <a:t>Speaker Notes:</a:t>
            </a:r>
          </a:p>
          <a:p>
            <a:r>
              <a:rPr lang="en-US" b="0" i="0" dirty="0">
                <a:solidFill>
                  <a:srgbClr val="212121"/>
                </a:solidFill>
                <a:effectLst/>
              </a:rPr>
              <a:t>So modifications to the eculizumab monoclonal antibody led to </a:t>
            </a:r>
            <a:r>
              <a:rPr lang="en-US" b="0" i="0" dirty="0" err="1">
                <a:solidFill>
                  <a:srgbClr val="212121"/>
                </a:solidFill>
                <a:effectLst/>
              </a:rPr>
              <a:t>ravulizumab</a:t>
            </a:r>
            <a:r>
              <a:rPr lang="en-US" b="0" i="0" dirty="0">
                <a:solidFill>
                  <a:srgbClr val="212121"/>
                </a:solidFill>
                <a:effectLst/>
              </a:rPr>
              <a:t>, which has a longer half-life with more sustained high levels of C5 inhibition. There were two studies that were done on this drug, one in complement inhibitor- naive patients, and the other in patients who were on eculizumab. And that one compared to </a:t>
            </a:r>
            <a:r>
              <a:rPr lang="en-US" b="0" i="0" dirty="0" err="1">
                <a:solidFill>
                  <a:srgbClr val="212121"/>
                </a:solidFill>
                <a:effectLst/>
              </a:rPr>
              <a:t>ravulizumab</a:t>
            </a:r>
            <a:r>
              <a:rPr lang="en-US" b="0" i="0" dirty="0">
                <a:solidFill>
                  <a:srgbClr val="212121"/>
                </a:solidFill>
                <a:effectLst/>
              </a:rPr>
              <a:t> to eculizumab. Both of these studies were noninferiority studies, and both showed that </a:t>
            </a:r>
            <a:r>
              <a:rPr lang="en-US" b="0" i="0" dirty="0" err="1">
                <a:solidFill>
                  <a:srgbClr val="212121"/>
                </a:solidFill>
                <a:effectLst/>
              </a:rPr>
              <a:t>ravulizumab</a:t>
            </a:r>
            <a:r>
              <a:rPr lang="en-US" b="0" i="0" dirty="0">
                <a:solidFill>
                  <a:srgbClr val="212121"/>
                </a:solidFill>
                <a:effectLst/>
              </a:rPr>
              <a:t> was noninferior to eculizumab across all the endpoints that were studied. We can't claim it's superior, but we do know that is certainly much more convenient to give this drug every 8 weeks than every 2 weeks. And because it provides a higher level of C5 inhibition over that period, you probably get less breakthrough hemolysis events. You still need to vaccinate against </a:t>
            </a:r>
            <a:r>
              <a:rPr lang="en-US" b="0" i="0" dirty="0" err="1">
                <a:solidFill>
                  <a:srgbClr val="212121"/>
                </a:solidFill>
                <a:effectLst/>
              </a:rPr>
              <a:t>meningoc</a:t>
            </a:r>
            <a:r>
              <a:rPr lang="en-US" b="0" i="0" dirty="0">
                <a:solidFill>
                  <a:srgbClr val="212121"/>
                </a:solidFill>
                <a:effectLst/>
              </a:rPr>
              <a:t> –  meningococcus with this antibody, and that's true for all the complement inhibitors. </a:t>
            </a:r>
          </a:p>
          <a:p>
            <a:endParaRPr lang="en-US" b="0" i="0" dirty="0">
              <a:solidFill>
                <a:srgbClr val="212121"/>
              </a:solidFill>
              <a:effectLst/>
            </a:endParaRPr>
          </a:p>
          <a:p>
            <a:r>
              <a:rPr lang="en-US" sz="1100" b="0" i="0" dirty="0">
                <a:solidFill>
                  <a:srgbClr val="212121"/>
                </a:solidFill>
                <a:effectLst/>
              </a:rPr>
              <a:t>Lee JW, Sicre de </a:t>
            </a:r>
            <a:r>
              <a:rPr lang="en-US" sz="1100" b="0" i="0" dirty="0" err="1">
                <a:solidFill>
                  <a:srgbClr val="212121"/>
                </a:solidFill>
                <a:effectLst/>
              </a:rPr>
              <a:t>Fontbrune</a:t>
            </a:r>
            <a:r>
              <a:rPr lang="en-US" sz="1100" b="0" i="0" dirty="0">
                <a:solidFill>
                  <a:srgbClr val="212121"/>
                </a:solidFill>
                <a:effectLst/>
              </a:rPr>
              <a:t> F, Wong Lee </a:t>
            </a:r>
            <a:r>
              <a:rPr lang="en-US" sz="1100" b="0" i="0" dirty="0" err="1">
                <a:solidFill>
                  <a:srgbClr val="212121"/>
                </a:solidFill>
                <a:effectLst/>
              </a:rPr>
              <a:t>Lee</a:t>
            </a:r>
            <a:r>
              <a:rPr lang="en-US" sz="1100" b="0" i="0" dirty="0">
                <a:solidFill>
                  <a:srgbClr val="212121"/>
                </a:solidFill>
                <a:effectLst/>
              </a:rPr>
              <a:t> L, et al. </a:t>
            </a:r>
            <a:r>
              <a:rPr lang="en-US" sz="1100" b="0" i="0" dirty="0" err="1">
                <a:solidFill>
                  <a:srgbClr val="212121"/>
                </a:solidFill>
                <a:effectLst/>
              </a:rPr>
              <a:t>Ravulizumab</a:t>
            </a:r>
            <a:r>
              <a:rPr lang="en-US" sz="1100" b="0" i="0" dirty="0">
                <a:solidFill>
                  <a:srgbClr val="212121"/>
                </a:solidFill>
                <a:effectLst/>
              </a:rPr>
              <a:t> (ALXN1210) vs eculizumab in adult patients with PNH naive to complement inhibitors: the 301 study. </a:t>
            </a:r>
            <a:r>
              <a:rPr lang="en-US" sz="1100" b="0" i="1" dirty="0">
                <a:solidFill>
                  <a:srgbClr val="212121"/>
                </a:solidFill>
                <a:effectLst/>
              </a:rPr>
              <a:t>Blood</a:t>
            </a:r>
            <a:r>
              <a:rPr lang="en-US" sz="1100" b="0" i="0" dirty="0">
                <a:solidFill>
                  <a:srgbClr val="212121"/>
                </a:solidFill>
                <a:effectLst/>
              </a:rPr>
              <a:t>. 2019;133(6):530-539.</a:t>
            </a:r>
          </a:p>
          <a:p>
            <a:endParaRPr lang="en-US" sz="1100" b="0" i="0" dirty="0">
              <a:solidFill>
                <a:srgbClr val="212121"/>
              </a:solidFill>
              <a:effectLst/>
            </a:endParaRPr>
          </a:p>
          <a:p>
            <a:r>
              <a:rPr lang="en-US" sz="1100" b="0" i="0" dirty="0" err="1">
                <a:solidFill>
                  <a:srgbClr val="212121"/>
                </a:solidFill>
                <a:effectLst/>
              </a:rPr>
              <a:t>Kulasekararaj</a:t>
            </a:r>
            <a:r>
              <a:rPr lang="en-US" sz="1100" b="0" i="0" dirty="0">
                <a:solidFill>
                  <a:srgbClr val="212121"/>
                </a:solidFill>
                <a:effectLst/>
              </a:rPr>
              <a:t> AG, Hill A, Rottinghaus ST, et al. </a:t>
            </a:r>
            <a:r>
              <a:rPr lang="en-US" sz="1100" b="0" i="0" dirty="0" err="1">
                <a:solidFill>
                  <a:srgbClr val="212121"/>
                </a:solidFill>
                <a:effectLst/>
              </a:rPr>
              <a:t>Ravulizumab</a:t>
            </a:r>
            <a:r>
              <a:rPr lang="en-US" sz="1100" b="0" i="0" dirty="0">
                <a:solidFill>
                  <a:srgbClr val="212121"/>
                </a:solidFill>
                <a:effectLst/>
              </a:rPr>
              <a:t> (ALXN1210) vs eculizumab in C5-inhibitor-experienced adult patients with PNH: the 302 study. </a:t>
            </a:r>
            <a:r>
              <a:rPr lang="en-US" sz="1100" b="0" i="1" dirty="0">
                <a:solidFill>
                  <a:srgbClr val="212121"/>
                </a:solidFill>
                <a:effectLst/>
              </a:rPr>
              <a:t>Blood</a:t>
            </a:r>
            <a:r>
              <a:rPr lang="en-US" sz="1100" b="0" i="0" dirty="0">
                <a:solidFill>
                  <a:srgbClr val="212121"/>
                </a:solidFill>
                <a:effectLst/>
              </a:rPr>
              <a:t>. 2019;133(6):540-549.</a:t>
            </a:r>
            <a:endParaRPr lang="en-US" sz="1100" dirty="0"/>
          </a:p>
          <a:p>
            <a:endParaRPr lang="en-US" dirty="0"/>
          </a:p>
        </p:txBody>
      </p:sp>
      <p:sp>
        <p:nvSpPr>
          <p:cNvPr id="4" name="Slide Number Placeholder 3"/>
          <p:cNvSpPr>
            <a:spLocks noGrp="1"/>
          </p:cNvSpPr>
          <p:nvPr>
            <p:ph type="sldNum" sz="quarter" idx="5"/>
          </p:nvPr>
        </p:nvSpPr>
        <p:spPr/>
        <p:txBody>
          <a:bodyPr/>
          <a:lstStyle/>
          <a:p>
            <a:fld id="{DCBCEB7F-E762-4FDC-9F15-2E7CA9B90C3B}" type="slidenum">
              <a:rPr lang="en-US" smtClean="0"/>
              <a:t>39</a:t>
            </a:fld>
            <a:endParaRPr lang="en-US"/>
          </a:p>
        </p:txBody>
      </p:sp>
    </p:spTree>
    <p:extLst>
      <p:ext uri="{BB962C8B-B14F-4D97-AF65-F5344CB8AC3E}">
        <p14:creationId xmlns:p14="http://schemas.microsoft.com/office/powerpoint/2010/main" val="2806398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BCEB7F-E762-4FDC-9F15-2E7CA9B90C3B}" type="slidenum">
              <a:rPr lang="en-US" smtClean="0"/>
              <a:t>4</a:t>
            </a:fld>
            <a:endParaRPr lang="en-US"/>
          </a:p>
        </p:txBody>
      </p:sp>
    </p:spTree>
    <p:extLst>
      <p:ext uri="{BB962C8B-B14F-4D97-AF65-F5344CB8AC3E}">
        <p14:creationId xmlns:p14="http://schemas.microsoft.com/office/powerpoint/2010/main" val="2457945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12121"/>
                </a:solidFill>
                <a:effectLst/>
              </a:rPr>
              <a:t>Speaker Notes:</a:t>
            </a:r>
          </a:p>
          <a:p>
            <a:r>
              <a:rPr lang="en-US" b="0" i="0" dirty="0">
                <a:solidFill>
                  <a:srgbClr val="212121"/>
                </a:solidFill>
                <a:effectLst/>
              </a:rPr>
              <a:t>Finally, </a:t>
            </a:r>
            <a:r>
              <a:rPr lang="en-US" b="0" i="0" dirty="0" err="1">
                <a:solidFill>
                  <a:srgbClr val="212121"/>
                </a:solidFill>
                <a:effectLst/>
              </a:rPr>
              <a:t>crovalimab</a:t>
            </a:r>
            <a:r>
              <a:rPr lang="en-US" b="0" i="0" dirty="0">
                <a:solidFill>
                  <a:srgbClr val="212121"/>
                </a:solidFill>
                <a:effectLst/>
              </a:rPr>
              <a:t> is out there. It is a novel anti-C5 monoclonal antibody that was engineered using what was called smart technology so it bypasses the liver and has a long half-life, and you can use small volumes. Because of that, you can give it subcutaneously in smaller volumes. And the hope was that you could actually take this home and administer at home for patients. Three studies led to its FDA approval last year, COMMODORE 1, COMMODORE 2, and COMMODORE 3, which you can see where either in C5 treated or in C5 inhibitor-naive patients. This drug also was done in patients up to above the age of 13, or it is FDA approved for above the age of 13, so some pediatric patients. </a:t>
            </a:r>
          </a:p>
          <a:p>
            <a:endParaRPr lang="en-US" b="0" i="0" dirty="0">
              <a:solidFill>
                <a:srgbClr val="212121"/>
              </a:solidFill>
              <a:effectLst/>
            </a:endParaRPr>
          </a:p>
          <a:p>
            <a:r>
              <a:rPr lang="en-US" sz="1100" b="0" i="0" dirty="0" err="1">
                <a:solidFill>
                  <a:srgbClr val="212121"/>
                </a:solidFill>
                <a:effectLst/>
              </a:rPr>
              <a:t>Röth</a:t>
            </a:r>
            <a:r>
              <a:rPr lang="en-US" sz="1100" b="0" i="0" dirty="0">
                <a:solidFill>
                  <a:srgbClr val="212121"/>
                </a:solidFill>
                <a:effectLst/>
              </a:rPr>
              <a:t> A, Fu R, He G, et al. Safety of </a:t>
            </a:r>
            <a:r>
              <a:rPr lang="en-US" sz="1100" b="0" i="0" dirty="0" err="1">
                <a:solidFill>
                  <a:srgbClr val="212121"/>
                </a:solidFill>
                <a:effectLst/>
              </a:rPr>
              <a:t>crovalimab</a:t>
            </a:r>
            <a:r>
              <a:rPr lang="en-US" sz="1100" b="0" i="0" dirty="0">
                <a:solidFill>
                  <a:srgbClr val="212121"/>
                </a:solidFill>
                <a:effectLst/>
              </a:rPr>
              <a:t> versus eculizumab in patients with paroxysmal nocturnal hemoglobinuria (PNH): pooled results from the phase III COMMODORE 1, COMMODORE 2, and COMMODORE 3 studies. Abstract presented at: American Society of Hematology Annual Meeting; San Diego, California; December 9-12, 2023. Abstract 575.</a:t>
            </a:r>
            <a:endParaRPr lang="en-US" sz="1100" dirty="0"/>
          </a:p>
        </p:txBody>
      </p:sp>
      <p:sp>
        <p:nvSpPr>
          <p:cNvPr id="4" name="Slide Number Placeholder 3"/>
          <p:cNvSpPr>
            <a:spLocks noGrp="1"/>
          </p:cNvSpPr>
          <p:nvPr>
            <p:ph type="sldNum" sz="quarter" idx="5"/>
          </p:nvPr>
        </p:nvSpPr>
        <p:spPr/>
        <p:txBody>
          <a:bodyPr/>
          <a:lstStyle/>
          <a:p>
            <a:fld id="{DCBCEB7F-E762-4FDC-9F15-2E7CA9B90C3B}" type="slidenum">
              <a:rPr lang="en-US" smtClean="0"/>
              <a:t>40</a:t>
            </a:fld>
            <a:endParaRPr lang="en-US"/>
          </a:p>
        </p:txBody>
      </p:sp>
    </p:spTree>
    <p:extLst>
      <p:ext uri="{BB962C8B-B14F-4D97-AF65-F5344CB8AC3E}">
        <p14:creationId xmlns:p14="http://schemas.microsoft.com/office/powerpoint/2010/main" val="398845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 Notes:</a:t>
            </a:r>
          </a:p>
          <a:p>
            <a:endParaRPr lang="en-US" b="0" i="0" dirty="0">
              <a:solidFill>
                <a:srgbClr val="212121"/>
              </a:solidFill>
              <a:effectLst/>
              <a:latin typeface="BlinkMacSystemFont"/>
            </a:endParaRPr>
          </a:p>
          <a:p>
            <a:r>
              <a:rPr lang="en-US" b="0" i="0" dirty="0" err="1">
                <a:solidFill>
                  <a:srgbClr val="212121"/>
                </a:solidFill>
                <a:effectLst/>
                <a:latin typeface="BlinkMacSystemFont"/>
              </a:rPr>
              <a:t>Röth</a:t>
            </a:r>
            <a:r>
              <a:rPr lang="en-US" b="0" i="0" dirty="0">
                <a:solidFill>
                  <a:srgbClr val="212121"/>
                </a:solidFill>
                <a:effectLst/>
                <a:latin typeface="BlinkMacSystemFont"/>
              </a:rPr>
              <a:t> A, Fu R, He G, et al. Safety of </a:t>
            </a:r>
            <a:r>
              <a:rPr lang="en-US" b="0" i="0" dirty="0" err="1">
                <a:solidFill>
                  <a:srgbClr val="212121"/>
                </a:solidFill>
                <a:effectLst/>
                <a:latin typeface="BlinkMacSystemFont"/>
              </a:rPr>
              <a:t>crovalimab</a:t>
            </a:r>
            <a:r>
              <a:rPr lang="en-US" b="0" i="0" dirty="0">
                <a:solidFill>
                  <a:srgbClr val="212121"/>
                </a:solidFill>
                <a:effectLst/>
                <a:latin typeface="BlinkMacSystemFont"/>
              </a:rPr>
              <a:t> versus eculizumab in patients with paroxysmal nocturnal hemoglobinuria (PNH): pooled results from the phase III COMMODORE 1, COMMODORE 2, and COMMODORE 3 studies. Abstract presented at: American Society of Hematology Annual Meeting; San Diego, California; December 9-12, 2023. Abstract 575.</a:t>
            </a:r>
            <a:endParaRPr lang="en-US" dirty="0"/>
          </a:p>
          <a:p>
            <a:endParaRPr lang="en-US" dirty="0"/>
          </a:p>
          <a:p>
            <a:r>
              <a:rPr lang="en-US" b="0" i="0" dirty="0" err="1">
                <a:solidFill>
                  <a:srgbClr val="212121"/>
                </a:solidFill>
                <a:effectLst/>
                <a:latin typeface="BlinkMacSystemFont"/>
              </a:rPr>
              <a:t>Röth</a:t>
            </a:r>
            <a:r>
              <a:rPr lang="en-US" b="0" i="0" dirty="0">
                <a:solidFill>
                  <a:srgbClr val="212121"/>
                </a:solidFill>
                <a:effectLst/>
                <a:latin typeface="BlinkMacSystemFont"/>
              </a:rPr>
              <a:t> A, He G, Tong H, et al. Phase 3 randomized COMMODORE 2 trial: </a:t>
            </a:r>
            <a:r>
              <a:rPr lang="en-US" b="0" i="0" dirty="0" err="1">
                <a:solidFill>
                  <a:srgbClr val="212121"/>
                </a:solidFill>
                <a:effectLst/>
                <a:latin typeface="BlinkMacSystemFont"/>
              </a:rPr>
              <a:t>Crovalimab</a:t>
            </a:r>
            <a:r>
              <a:rPr lang="en-US" b="0" i="0" dirty="0">
                <a:solidFill>
                  <a:srgbClr val="212121"/>
                </a:solidFill>
                <a:effectLst/>
                <a:latin typeface="BlinkMacSystemFont"/>
              </a:rPr>
              <a:t> versus eculizumab in patients with paroxysmal nocturnal hemoglobinuria naive to complement inhibition. </a:t>
            </a:r>
            <a:r>
              <a:rPr lang="en-US" b="0" i="1" dirty="0">
                <a:solidFill>
                  <a:srgbClr val="212121"/>
                </a:solidFill>
                <a:effectLst/>
                <a:latin typeface="BlinkMacSystemFont"/>
              </a:rPr>
              <a:t>Am J </a:t>
            </a:r>
            <a:r>
              <a:rPr lang="en-US" b="0" i="1" dirty="0" err="1">
                <a:solidFill>
                  <a:srgbClr val="212121"/>
                </a:solidFill>
                <a:effectLst/>
                <a:latin typeface="BlinkMacSystemFont"/>
              </a:rPr>
              <a:t>Hematol</a:t>
            </a:r>
            <a:r>
              <a:rPr lang="en-US" b="0" i="0" dirty="0">
                <a:solidFill>
                  <a:srgbClr val="212121"/>
                </a:solidFill>
                <a:effectLst/>
                <a:latin typeface="BlinkMacSystemFont"/>
              </a:rPr>
              <a:t>. 2024;99(9):1768-1777. </a:t>
            </a:r>
          </a:p>
          <a:p>
            <a:endParaRPr lang="en-US" b="0" i="0" dirty="0">
              <a:solidFill>
                <a:srgbClr val="212121"/>
              </a:solidFill>
              <a:effectLst/>
              <a:latin typeface="BlinkMacSystemFont"/>
            </a:endParaRPr>
          </a:p>
          <a:p>
            <a:r>
              <a:rPr lang="en-US" b="0" i="0" dirty="0">
                <a:solidFill>
                  <a:srgbClr val="212121"/>
                </a:solidFill>
                <a:effectLst/>
                <a:latin typeface="BlinkMacSystemFont"/>
              </a:rPr>
              <a:t>Liu H, Xia L, Weng J, et al. Efficacy and safety of the C5 inhibitor </a:t>
            </a:r>
            <a:r>
              <a:rPr lang="en-US" b="0" i="0" dirty="0" err="1">
                <a:solidFill>
                  <a:srgbClr val="212121"/>
                </a:solidFill>
                <a:effectLst/>
                <a:latin typeface="BlinkMacSystemFont"/>
              </a:rPr>
              <a:t>crovalimab</a:t>
            </a:r>
            <a:r>
              <a:rPr lang="en-US" b="0" i="0" dirty="0">
                <a:solidFill>
                  <a:srgbClr val="212121"/>
                </a:solidFill>
                <a:effectLst/>
                <a:latin typeface="BlinkMacSystemFont"/>
              </a:rPr>
              <a:t> in complement inhibitor-naive patients with PNH (COMMODORE 3): A multicenter, Phase 3, single-arm study. </a:t>
            </a:r>
            <a:r>
              <a:rPr lang="en-US" b="0" i="1" dirty="0">
                <a:solidFill>
                  <a:srgbClr val="212121"/>
                </a:solidFill>
                <a:effectLst/>
                <a:latin typeface="BlinkMacSystemFont"/>
              </a:rPr>
              <a:t>Am J </a:t>
            </a:r>
            <a:r>
              <a:rPr lang="en-US" b="0" i="1" dirty="0" err="1">
                <a:solidFill>
                  <a:srgbClr val="212121"/>
                </a:solidFill>
                <a:effectLst/>
                <a:latin typeface="BlinkMacSystemFont"/>
              </a:rPr>
              <a:t>Hematol</a:t>
            </a:r>
            <a:r>
              <a:rPr lang="en-US" b="0" i="0" dirty="0">
                <a:solidFill>
                  <a:srgbClr val="212121"/>
                </a:solidFill>
                <a:effectLst/>
                <a:latin typeface="BlinkMacSystemFont"/>
              </a:rPr>
              <a:t>. 2023;98(9):1407-1414. </a:t>
            </a:r>
          </a:p>
          <a:p>
            <a:endParaRPr lang="en-US" b="0" i="0" dirty="0">
              <a:solidFill>
                <a:srgbClr val="212121"/>
              </a:solidFill>
              <a:effectLst/>
              <a:latin typeface="BlinkMacSystemFont"/>
            </a:endParaRPr>
          </a:p>
          <a:p>
            <a:r>
              <a:rPr lang="en-US" dirty="0"/>
              <a:t>Liu H, </a:t>
            </a:r>
            <a:r>
              <a:rPr lang="en-US" b="0" i="0" dirty="0">
                <a:solidFill>
                  <a:srgbClr val="212121"/>
                </a:solidFill>
                <a:effectLst/>
                <a:latin typeface="BlinkMacSystemFont"/>
              </a:rPr>
              <a:t>Xia L, Weng J, et al. </a:t>
            </a:r>
            <a:r>
              <a:rPr lang="en-US" dirty="0"/>
              <a:t>Six-month </a:t>
            </a:r>
            <a:r>
              <a:rPr lang="en-US" dirty="0" err="1"/>
              <a:t>crovalimab</a:t>
            </a:r>
            <a:r>
              <a:rPr lang="en-US" dirty="0"/>
              <a:t> extension in the phase 3 </a:t>
            </a:r>
            <a:r>
              <a:rPr lang="en-US" b="0" i="0" dirty="0">
                <a:solidFill>
                  <a:srgbClr val="212121"/>
                </a:solidFill>
                <a:effectLst/>
                <a:latin typeface="BlinkMacSystemFont"/>
              </a:rPr>
              <a:t>COMMODORE</a:t>
            </a:r>
            <a:r>
              <a:rPr lang="en-US" dirty="0"/>
              <a:t> 3 study: updated efficacy and safety results in complement inhibitor-naive patients (pts) with paroxysmal nocturnal hemoglobinuria (PNH). </a:t>
            </a:r>
            <a:r>
              <a:rPr lang="pt-BR" i="1" dirty="0"/>
              <a:t>HemaSpher. </a:t>
            </a:r>
            <a:r>
              <a:rPr lang="pt-BR" i="0" dirty="0"/>
              <a:t>2023;</a:t>
            </a:r>
            <a:r>
              <a:rPr lang="pt-BR" dirty="0"/>
              <a:t>7(S3):e1287903.</a:t>
            </a:r>
          </a:p>
          <a:p>
            <a:endParaRPr lang="pt-BR" dirty="0"/>
          </a:p>
          <a:p>
            <a:r>
              <a:rPr lang="en-US" b="0" i="0" dirty="0">
                <a:solidFill>
                  <a:srgbClr val="212121"/>
                </a:solidFill>
                <a:effectLst/>
                <a:latin typeface="BlinkMacSystemFont"/>
              </a:rPr>
              <a:t>Scheinberg P, Clé DV, Kim JS, et al. Phase 3 randomized COMMODORE 1 trial: </a:t>
            </a:r>
            <a:r>
              <a:rPr lang="en-US" b="0" i="0" dirty="0" err="1">
                <a:solidFill>
                  <a:srgbClr val="212121"/>
                </a:solidFill>
                <a:effectLst/>
                <a:latin typeface="BlinkMacSystemFont"/>
              </a:rPr>
              <a:t>Crovalimab</a:t>
            </a:r>
            <a:r>
              <a:rPr lang="en-US" b="0" i="0" dirty="0">
                <a:solidFill>
                  <a:srgbClr val="212121"/>
                </a:solidFill>
                <a:effectLst/>
                <a:latin typeface="BlinkMacSystemFont"/>
              </a:rPr>
              <a:t> versus eculizumab in complement inhibitor-experienced patients with paroxysmal nocturnal hemoglobinuria. </a:t>
            </a:r>
            <a:r>
              <a:rPr lang="en-US" b="0" i="1" dirty="0">
                <a:solidFill>
                  <a:srgbClr val="212121"/>
                </a:solidFill>
                <a:effectLst/>
                <a:latin typeface="BlinkMacSystemFont"/>
              </a:rPr>
              <a:t>Am J </a:t>
            </a:r>
            <a:r>
              <a:rPr lang="en-US" b="0" i="1" dirty="0" err="1">
                <a:solidFill>
                  <a:srgbClr val="212121"/>
                </a:solidFill>
                <a:effectLst/>
                <a:latin typeface="BlinkMacSystemFont"/>
              </a:rPr>
              <a:t>Hematol</a:t>
            </a:r>
            <a:r>
              <a:rPr lang="en-US" b="0" i="0" dirty="0">
                <a:solidFill>
                  <a:srgbClr val="212121"/>
                </a:solidFill>
                <a:effectLst/>
                <a:latin typeface="BlinkMacSystemFont"/>
              </a:rPr>
              <a:t>. 2024;99(9):1757-1767.</a:t>
            </a:r>
            <a:endParaRPr lang="en-US" dirty="0"/>
          </a:p>
        </p:txBody>
      </p:sp>
      <p:sp>
        <p:nvSpPr>
          <p:cNvPr id="4" name="Slide Number Placeholder 3"/>
          <p:cNvSpPr>
            <a:spLocks noGrp="1"/>
          </p:cNvSpPr>
          <p:nvPr>
            <p:ph type="sldNum" sz="quarter" idx="5"/>
          </p:nvPr>
        </p:nvSpPr>
        <p:spPr/>
        <p:txBody>
          <a:bodyPr/>
          <a:lstStyle/>
          <a:p>
            <a:fld id="{DCBCEB7F-E762-4FDC-9F15-2E7CA9B90C3B}" type="slidenum">
              <a:rPr lang="en-US" smtClean="0"/>
              <a:t>41</a:t>
            </a:fld>
            <a:endParaRPr lang="en-US"/>
          </a:p>
        </p:txBody>
      </p:sp>
    </p:spTree>
    <p:extLst>
      <p:ext uri="{BB962C8B-B14F-4D97-AF65-F5344CB8AC3E}">
        <p14:creationId xmlns:p14="http://schemas.microsoft.com/office/powerpoint/2010/main" val="36570000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12121"/>
                </a:solidFill>
                <a:effectLst/>
              </a:rPr>
              <a:t>Speaker Notes:</a:t>
            </a:r>
          </a:p>
          <a:p>
            <a:r>
              <a:rPr lang="en-US" b="0" i="0" dirty="0">
                <a:solidFill>
                  <a:srgbClr val="212121"/>
                </a:solidFill>
                <a:effectLst/>
              </a:rPr>
              <a:t>One thing we learned when giving this there was an overlap when you had the C5 inhibitor still in your system and </a:t>
            </a:r>
            <a:r>
              <a:rPr lang="en-US" b="0" i="0" dirty="0" err="1">
                <a:solidFill>
                  <a:srgbClr val="212121"/>
                </a:solidFill>
                <a:effectLst/>
              </a:rPr>
              <a:t>crovalimab</a:t>
            </a:r>
            <a:r>
              <a:rPr lang="en-US" b="0" i="0" dirty="0">
                <a:solidFill>
                  <a:srgbClr val="212121"/>
                </a:solidFill>
                <a:effectLst/>
              </a:rPr>
              <a:t>. And because they bind to different epitopes, you could get these immune complexes that formed, which were very worrisome. Clinically, however, they just led to rash, which was limited to a few weeks, and outside of a little bit of itching, really did not cause any clinical problems, including no renal failure or other problems like that. </a:t>
            </a:r>
          </a:p>
          <a:p>
            <a:endParaRPr lang="en-US" b="0" i="0" dirty="0">
              <a:solidFill>
                <a:srgbClr val="212121"/>
              </a:solidFill>
              <a:effectLst/>
            </a:endParaRPr>
          </a:p>
          <a:p>
            <a:r>
              <a:rPr lang="en-US" sz="1100" b="0" i="0" dirty="0" err="1">
                <a:solidFill>
                  <a:srgbClr val="212121"/>
                </a:solidFill>
                <a:effectLst/>
              </a:rPr>
              <a:t>Röth</a:t>
            </a:r>
            <a:r>
              <a:rPr lang="en-US" sz="1100" b="0" i="0" dirty="0">
                <a:solidFill>
                  <a:srgbClr val="212121"/>
                </a:solidFill>
                <a:effectLst/>
              </a:rPr>
              <a:t> A, Fu R, He G, et al. Safety of </a:t>
            </a:r>
            <a:r>
              <a:rPr lang="en-US" sz="1100" b="0" i="0" dirty="0" err="1">
                <a:solidFill>
                  <a:srgbClr val="212121"/>
                </a:solidFill>
                <a:effectLst/>
              </a:rPr>
              <a:t>crovalimab</a:t>
            </a:r>
            <a:r>
              <a:rPr lang="en-US" sz="1100" b="0" i="0" dirty="0">
                <a:solidFill>
                  <a:srgbClr val="212121"/>
                </a:solidFill>
                <a:effectLst/>
              </a:rPr>
              <a:t> versus eculizumab in patients with paroxysmal nocturnal hemoglobinuria (PNH): pooled results from the phase III COMMODORE 1, COMMODORE 2, and COMMODORE 3 studies. Abstract presented at: American Society of Hematology Annual Meeting; San Diego, California; December 9-12, 2023. Abstract 575.</a:t>
            </a:r>
            <a:endParaRPr lang="en-US" sz="1100" dirty="0"/>
          </a:p>
        </p:txBody>
      </p:sp>
      <p:sp>
        <p:nvSpPr>
          <p:cNvPr id="4" name="Slide Number Placeholder 3"/>
          <p:cNvSpPr>
            <a:spLocks noGrp="1"/>
          </p:cNvSpPr>
          <p:nvPr>
            <p:ph type="sldNum" sz="quarter" idx="5"/>
          </p:nvPr>
        </p:nvSpPr>
        <p:spPr/>
        <p:txBody>
          <a:bodyPr/>
          <a:lstStyle/>
          <a:p>
            <a:fld id="{DCBCEB7F-E762-4FDC-9F15-2E7CA9B90C3B}" type="slidenum">
              <a:rPr lang="en-US" smtClean="0"/>
              <a:t>42</a:t>
            </a:fld>
            <a:endParaRPr lang="en-US"/>
          </a:p>
        </p:txBody>
      </p:sp>
    </p:spTree>
    <p:extLst>
      <p:ext uri="{BB962C8B-B14F-4D97-AF65-F5344CB8AC3E}">
        <p14:creationId xmlns:p14="http://schemas.microsoft.com/office/powerpoint/2010/main" val="10963636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12121"/>
                </a:solidFill>
                <a:effectLst/>
                <a:latin typeface="Aptos" panose="020B0004020202020204" pitchFamily="34" charset="0"/>
              </a:rPr>
              <a:t>Speaker Notes:</a:t>
            </a:r>
          </a:p>
          <a:p>
            <a:r>
              <a:rPr lang="en-US" b="0" i="0" dirty="0">
                <a:solidFill>
                  <a:srgbClr val="212121"/>
                </a:solidFill>
                <a:effectLst/>
                <a:latin typeface="Aptos" panose="020B0004020202020204" pitchFamily="34" charset="0"/>
              </a:rPr>
              <a:t>Now, despite all of these C5 inhibitors being very, very good drugs, and its survival improving markedly, and symptoms improving, patients were still having suboptimal responses. Most patients continue to show a low level of hemolysis, 25 to 35% still required red cell transfusions. And what we learned is that eculizumab, though it blocks C5 and prevents its cleavage, C3 was still being cleaved and activated, and C3 fragments were coding these PNH red cells because they had no way of removing them, because of the lack of the GPI active proteins. And that would eventually lead to uptake in the spleen and liver and the reticuloendothelial cells, and extravascular hemolysis to various levels in patients. Some of these patients, it could be severe enough. And we estimated that 5 to 20% of patients on C5 inhibitors had a suboptimal response due to most often C3 coding of the red cells. </a:t>
            </a:r>
          </a:p>
          <a:p>
            <a:endParaRPr lang="en-US" b="0" i="0" dirty="0">
              <a:solidFill>
                <a:srgbClr val="212121"/>
              </a:solidFill>
              <a:effectLst/>
              <a:latin typeface="Aptos" panose="020B0004020202020204" pitchFamily="34" charset="0"/>
            </a:endParaRPr>
          </a:p>
          <a:p>
            <a:r>
              <a:rPr lang="en-US" sz="1100" b="0" i="0" dirty="0" err="1">
                <a:solidFill>
                  <a:srgbClr val="212121"/>
                </a:solidFill>
                <a:effectLst/>
                <a:latin typeface="Aptos" panose="020B0004020202020204" pitchFamily="34" charset="0"/>
              </a:rPr>
              <a:t>Subías</a:t>
            </a:r>
            <a:r>
              <a:rPr lang="en-US" sz="1100" b="0" i="0" dirty="0">
                <a:solidFill>
                  <a:srgbClr val="212121"/>
                </a:solidFill>
                <a:effectLst/>
                <a:latin typeface="Aptos" panose="020B0004020202020204" pitchFamily="34" charset="0"/>
              </a:rPr>
              <a:t> Hidalgo M, Martin </a:t>
            </a:r>
            <a:r>
              <a:rPr lang="en-US" sz="1100" b="0" i="0" dirty="0" err="1">
                <a:solidFill>
                  <a:srgbClr val="212121"/>
                </a:solidFill>
                <a:effectLst/>
                <a:latin typeface="Aptos" panose="020B0004020202020204" pitchFamily="34" charset="0"/>
              </a:rPr>
              <a:t>Merinero</a:t>
            </a:r>
            <a:r>
              <a:rPr lang="en-US" sz="1100" b="0" i="0" dirty="0">
                <a:solidFill>
                  <a:srgbClr val="212121"/>
                </a:solidFill>
                <a:effectLst/>
                <a:latin typeface="Aptos" panose="020B0004020202020204" pitchFamily="34" charset="0"/>
              </a:rPr>
              <a:t> H, López A, et al. Extravascular hemolysis and complement consumption in paroxysmal nocturnal hemoglobinuria patients undergoing eculizumab treatment. </a:t>
            </a:r>
            <a:r>
              <a:rPr lang="en-US" sz="1100" b="0" i="1" dirty="0">
                <a:solidFill>
                  <a:srgbClr val="212121"/>
                </a:solidFill>
                <a:effectLst/>
                <a:latin typeface="Aptos" panose="020B0004020202020204" pitchFamily="34" charset="0"/>
              </a:rPr>
              <a:t>Immunobiology</a:t>
            </a:r>
            <a:r>
              <a:rPr lang="en-US" sz="1100" b="0" i="0" dirty="0">
                <a:solidFill>
                  <a:srgbClr val="212121"/>
                </a:solidFill>
                <a:effectLst/>
                <a:latin typeface="Aptos" panose="020B0004020202020204" pitchFamily="34" charset="0"/>
              </a:rPr>
              <a:t>. 2017;222(2):363-371. </a:t>
            </a:r>
          </a:p>
          <a:p>
            <a:endParaRPr lang="en-US" sz="1100" b="0" i="0" dirty="0">
              <a:solidFill>
                <a:srgbClr val="212121"/>
              </a:solidFill>
              <a:effectLst/>
              <a:latin typeface="Aptos" panose="020B0004020202020204" pitchFamily="34" charset="0"/>
            </a:endParaRPr>
          </a:p>
          <a:p>
            <a:r>
              <a:rPr lang="en-US" sz="1100" b="0" i="0" dirty="0">
                <a:solidFill>
                  <a:srgbClr val="212121"/>
                </a:solidFill>
                <a:effectLst/>
                <a:latin typeface="Aptos" panose="020B0004020202020204" pitchFamily="34" charset="0"/>
              </a:rPr>
              <a:t>Hill A, Rother RP, Arnold L, et al. Eculizumab prevents intravascular hemolysis in patients with paroxysmal nocturnal hemoglobinuria and unmasks low-level extravascular hemolysis occurring through C3 opsonization. </a:t>
            </a:r>
            <a:r>
              <a:rPr lang="en-US" sz="1100" b="0" i="1" dirty="0" err="1">
                <a:solidFill>
                  <a:srgbClr val="212121"/>
                </a:solidFill>
                <a:effectLst/>
                <a:latin typeface="Aptos" panose="020B0004020202020204" pitchFamily="34" charset="0"/>
              </a:rPr>
              <a:t>Haematologica</a:t>
            </a:r>
            <a:r>
              <a:rPr lang="en-US" sz="1100" b="0" i="0" dirty="0">
                <a:solidFill>
                  <a:srgbClr val="212121"/>
                </a:solidFill>
                <a:effectLst/>
                <a:latin typeface="Aptos" panose="020B0004020202020204" pitchFamily="34" charset="0"/>
              </a:rPr>
              <a:t>. 2010;95(4):567-573.</a:t>
            </a:r>
            <a:endParaRPr lang="en-US" sz="11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DCBCEB7F-E762-4FDC-9F15-2E7CA9B90C3B}" type="slidenum">
              <a:rPr lang="en-US" smtClean="0"/>
              <a:t>43</a:t>
            </a:fld>
            <a:endParaRPr lang="en-US"/>
          </a:p>
        </p:txBody>
      </p:sp>
    </p:spTree>
    <p:extLst>
      <p:ext uri="{BB962C8B-B14F-4D97-AF65-F5344CB8AC3E}">
        <p14:creationId xmlns:p14="http://schemas.microsoft.com/office/powerpoint/2010/main" val="8506570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12121"/>
                </a:solidFill>
                <a:effectLst/>
                <a:latin typeface="Aptos" panose="020B0004020202020204" pitchFamily="34" charset="0"/>
              </a:rPr>
              <a:t>Speaker Notes:</a:t>
            </a:r>
          </a:p>
          <a:p>
            <a:r>
              <a:rPr lang="en-US" b="0" i="0" dirty="0">
                <a:solidFill>
                  <a:srgbClr val="212121"/>
                </a:solidFill>
                <a:effectLst/>
                <a:latin typeface="Aptos" panose="020B0004020202020204" pitchFamily="34" charset="0"/>
              </a:rPr>
              <a:t>And that would eventually lead to uptake in the spleen and liver and the reticuloendothelial cells, and extravascular hemolysis to various levels in patients. Some of these patients, it could be severe enough. And we estimated that 5 to 20% of patients on C5 inhibitors had a suboptimal response due to most often C3 coding of the red cells. </a:t>
            </a:r>
          </a:p>
          <a:p>
            <a:endParaRPr lang="en-US" dirty="0"/>
          </a:p>
        </p:txBody>
      </p:sp>
      <p:sp>
        <p:nvSpPr>
          <p:cNvPr id="4" name="Slide Number Placeholder 3"/>
          <p:cNvSpPr>
            <a:spLocks noGrp="1"/>
          </p:cNvSpPr>
          <p:nvPr>
            <p:ph type="sldNum" sz="quarter" idx="5"/>
          </p:nvPr>
        </p:nvSpPr>
        <p:spPr/>
        <p:txBody>
          <a:bodyPr/>
          <a:lstStyle/>
          <a:p>
            <a:fld id="{DCBCEB7F-E762-4FDC-9F15-2E7CA9B90C3B}" type="slidenum">
              <a:rPr lang="en-US" smtClean="0"/>
              <a:t>44</a:t>
            </a:fld>
            <a:endParaRPr lang="en-US"/>
          </a:p>
        </p:txBody>
      </p:sp>
    </p:spTree>
    <p:extLst>
      <p:ext uri="{BB962C8B-B14F-4D97-AF65-F5344CB8AC3E}">
        <p14:creationId xmlns:p14="http://schemas.microsoft.com/office/powerpoint/2010/main" val="30424581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DE14EB90-76D7-F5BC-E9CD-C3082BE52DB6}"/>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D7F32E61-A827-9133-03E5-7B2D9A60DB3D}"/>
              </a:ext>
            </a:extLst>
          </p:cNvPr>
          <p:cNvSpPr>
            <a:spLocks noGrp="1" noChangeArrowheads="1"/>
          </p:cNvSpPr>
          <p:nvPr>
            <p:ph type="body" idx="1"/>
          </p:nvPr>
        </p:nvSpPr>
        <p:spPr>
          <a:xfrm>
            <a:off x="7366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b="1" dirty="0">
                <a:solidFill>
                  <a:srgbClr val="212121"/>
                </a:solidFill>
              </a:rPr>
              <a:t>Speaker Notes:</a:t>
            </a:r>
          </a:p>
          <a:p>
            <a:pPr eaLnBrk="1" hangingPunct="1"/>
            <a:r>
              <a:rPr lang="en-US" altLang="en-US" dirty="0">
                <a:solidFill>
                  <a:srgbClr val="212121"/>
                </a:solidFill>
              </a:rPr>
              <a:t>This led then to studies of the proximal pathway of C3 factor D and factor B inhibition, as shown in this slide. </a:t>
            </a:r>
          </a:p>
          <a:p>
            <a:pPr eaLnBrk="1" hangingPunct="1"/>
            <a:endParaRPr lang="en-US" altLang="en-US" dirty="0">
              <a:solidFill>
                <a:srgbClr val="212121"/>
              </a:solidFill>
            </a:endParaRPr>
          </a:p>
          <a:p>
            <a:pPr eaLnBrk="1" hangingPunct="1"/>
            <a:r>
              <a:rPr lang="en-US" altLang="en-US" sz="1100" dirty="0">
                <a:solidFill>
                  <a:srgbClr val="212121"/>
                </a:solidFill>
              </a:rPr>
              <a:t>Figueroa JE, Densen P. Infectious diseases associated with complement deficiencies. </a:t>
            </a:r>
            <a:r>
              <a:rPr lang="en-US" altLang="en-US" sz="1100" i="1" dirty="0">
                <a:solidFill>
                  <a:srgbClr val="212121"/>
                </a:solidFill>
              </a:rPr>
              <a:t>Clin </a:t>
            </a:r>
            <a:r>
              <a:rPr lang="en-US" altLang="en-US" sz="1100" i="1" dirty="0" err="1">
                <a:solidFill>
                  <a:srgbClr val="212121"/>
                </a:solidFill>
              </a:rPr>
              <a:t>Microbiol</a:t>
            </a:r>
            <a:r>
              <a:rPr lang="en-US" altLang="en-US" sz="1100" i="1" dirty="0">
                <a:solidFill>
                  <a:srgbClr val="212121"/>
                </a:solidFill>
              </a:rPr>
              <a:t> Rev</a:t>
            </a:r>
            <a:r>
              <a:rPr lang="en-US" altLang="en-US" sz="1100" dirty="0">
                <a:solidFill>
                  <a:srgbClr val="212121"/>
                </a:solidFill>
              </a:rPr>
              <a:t>. 1991;4:359-395. </a:t>
            </a:r>
          </a:p>
          <a:p>
            <a:pPr eaLnBrk="1" hangingPunct="1"/>
            <a:r>
              <a:rPr lang="en-US" altLang="en-US" sz="1100" dirty="0">
                <a:solidFill>
                  <a:srgbClr val="212121"/>
                </a:solidFill>
              </a:rPr>
              <a:t>Zipfel PF, Wiech T, Rudnick R, Afonso S, Person F, </a:t>
            </a:r>
            <a:r>
              <a:rPr lang="en-US" altLang="en-US" sz="1100" dirty="0" err="1">
                <a:solidFill>
                  <a:srgbClr val="212121"/>
                </a:solidFill>
              </a:rPr>
              <a:t>Skerka</a:t>
            </a:r>
            <a:r>
              <a:rPr lang="en-US" altLang="en-US" sz="1100" dirty="0">
                <a:solidFill>
                  <a:srgbClr val="212121"/>
                </a:solidFill>
              </a:rPr>
              <a:t> C. Complement inhibitors in clinical trials for glomerular diseases. </a:t>
            </a:r>
            <a:r>
              <a:rPr lang="en-US" altLang="en-US" sz="1100" i="1" dirty="0">
                <a:solidFill>
                  <a:srgbClr val="212121"/>
                </a:solidFill>
              </a:rPr>
              <a:t>Front Immunol</a:t>
            </a:r>
            <a:r>
              <a:rPr lang="en-US" altLang="en-US" sz="1100" dirty="0">
                <a:solidFill>
                  <a:srgbClr val="212121"/>
                </a:solidFill>
              </a:rPr>
              <a:t>. 2019;10:2166. </a:t>
            </a:r>
          </a:p>
          <a:p>
            <a:pPr eaLnBrk="1" hangingPunct="1"/>
            <a:r>
              <a:rPr lang="en-US" altLang="en-US" sz="1100" dirty="0">
                <a:solidFill>
                  <a:srgbClr val="212121"/>
                </a:solidFill>
              </a:rPr>
              <a:t>Ricklin D, </a:t>
            </a:r>
            <a:r>
              <a:rPr lang="en-US" altLang="en-US" sz="1100" dirty="0" err="1">
                <a:solidFill>
                  <a:srgbClr val="212121"/>
                </a:solidFill>
              </a:rPr>
              <a:t>Mastellos</a:t>
            </a:r>
            <a:r>
              <a:rPr lang="en-US" altLang="en-US" sz="1100" dirty="0">
                <a:solidFill>
                  <a:srgbClr val="212121"/>
                </a:solidFill>
              </a:rPr>
              <a:t> DC, Reis ES, </a:t>
            </a:r>
            <a:r>
              <a:rPr lang="en-US" altLang="en-US" sz="1100" dirty="0" err="1">
                <a:solidFill>
                  <a:srgbClr val="212121"/>
                </a:solidFill>
              </a:rPr>
              <a:t>Lambris</a:t>
            </a:r>
            <a:r>
              <a:rPr lang="en-US" altLang="en-US" sz="1100" dirty="0">
                <a:solidFill>
                  <a:srgbClr val="212121"/>
                </a:solidFill>
              </a:rPr>
              <a:t> JD. The renaissance of complement therapeutics. </a:t>
            </a:r>
            <a:r>
              <a:rPr lang="en-US" altLang="en-US" sz="1100" i="1" dirty="0">
                <a:solidFill>
                  <a:srgbClr val="212121"/>
                </a:solidFill>
              </a:rPr>
              <a:t>Nat Rev Nephrol</a:t>
            </a:r>
            <a:r>
              <a:rPr lang="en-US" altLang="en-US" sz="1100" dirty="0">
                <a:solidFill>
                  <a:srgbClr val="212121"/>
                </a:solidFill>
              </a:rPr>
              <a:t>. 2018;14(1):26-47. </a:t>
            </a:r>
            <a:endParaRPr lang="en-US" altLang="en-US" sz="1100"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solidFill>
                  <a:srgbClr val="212121"/>
                </a:solidFill>
              </a:rPr>
              <a:t>Speaker Notes:</a:t>
            </a:r>
          </a:p>
          <a:p>
            <a:pPr eaLnBrk="1" hangingPunct="1"/>
            <a:r>
              <a:rPr lang="en-US" altLang="en-US" dirty="0">
                <a:solidFill>
                  <a:srgbClr val="212121"/>
                </a:solidFill>
              </a:rPr>
              <a:t>This led then to studies of the proximal pathway of C3 factor D and factor B inhibition, as shown in this slide. </a:t>
            </a:r>
          </a:p>
          <a:p>
            <a:endParaRPr lang="en-US" dirty="0"/>
          </a:p>
        </p:txBody>
      </p:sp>
      <p:sp>
        <p:nvSpPr>
          <p:cNvPr id="4" name="Slide Number Placeholder 3"/>
          <p:cNvSpPr>
            <a:spLocks noGrp="1"/>
          </p:cNvSpPr>
          <p:nvPr>
            <p:ph type="sldNum" sz="quarter" idx="5"/>
          </p:nvPr>
        </p:nvSpPr>
        <p:spPr/>
        <p:txBody>
          <a:bodyPr/>
          <a:lstStyle/>
          <a:p>
            <a:fld id="{DCBCEB7F-E762-4FDC-9F15-2E7CA9B90C3B}" type="slidenum">
              <a:rPr lang="en-US" smtClean="0"/>
              <a:t>46</a:t>
            </a:fld>
            <a:endParaRPr lang="en-US"/>
          </a:p>
        </p:txBody>
      </p:sp>
    </p:spTree>
    <p:extLst>
      <p:ext uri="{BB962C8B-B14F-4D97-AF65-F5344CB8AC3E}">
        <p14:creationId xmlns:p14="http://schemas.microsoft.com/office/powerpoint/2010/main" val="14064658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B57E0CC2-EBEF-C564-EF50-BC068859C40A}"/>
              </a:ext>
            </a:extLst>
          </p:cNvPr>
          <p:cNvSpPr>
            <a:spLocks noGrp="1" noRot="1" noChangeAspect="1" noChangeArrowheads="1" noTextEdit="1"/>
          </p:cNvSpPr>
          <p:nvPr>
            <p:ph type="sldImg"/>
          </p:nvPr>
        </p:nvSpPr>
        <p:spPr>
          <a:ln/>
        </p:spPr>
      </p:sp>
      <p:sp>
        <p:nvSpPr>
          <p:cNvPr id="76803" name="Notes Placeholder 2">
            <a:extLst>
              <a:ext uri="{FF2B5EF4-FFF2-40B4-BE49-F238E27FC236}">
                <a16:creationId xmlns:a16="http://schemas.microsoft.com/office/drawing/2014/main" id="{B9984075-6B6D-0C43-62C9-74C97CDE68B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b="1" dirty="0"/>
              <a:t>Speaker Notes:</a:t>
            </a:r>
          </a:p>
          <a:p>
            <a:r>
              <a:rPr lang="en-US" altLang="en-US" dirty="0"/>
              <a:t>And we now have three FDA approved drugs that target those three factors. </a:t>
            </a:r>
            <a:r>
              <a:rPr lang="en-US" altLang="en-US" dirty="0" err="1"/>
              <a:t>Pegcetacoplan</a:t>
            </a:r>
            <a:r>
              <a:rPr lang="en-US" altLang="en-US" dirty="0"/>
              <a:t> was the first, which was FDA approved in May of 2021. It is given subcutaneously twice a week, for all adult patients with PNH. </a:t>
            </a:r>
            <a:r>
              <a:rPr lang="en-US" altLang="en-US" dirty="0" err="1"/>
              <a:t>Danicopan</a:t>
            </a:r>
            <a:r>
              <a:rPr lang="en-US" altLang="en-US" dirty="0"/>
              <a:t> is a factor D inhibitor that's given orally three times a day, and it has to be given with a C5 inhibitor, so you are not getting rid of your IV therapy with this. </a:t>
            </a:r>
            <a:r>
              <a:rPr lang="en-US" altLang="en-US" dirty="0" err="1"/>
              <a:t>Iptacopan</a:t>
            </a:r>
            <a:r>
              <a:rPr lang="en-US" altLang="en-US" dirty="0"/>
              <a:t> is an oral factor B inhibitor that is used as a monotherapy, and it's given twice a day. </a:t>
            </a:r>
          </a:p>
        </p:txBody>
      </p:sp>
      <p:sp>
        <p:nvSpPr>
          <p:cNvPr id="76804" name="Slide Number Placeholder 3">
            <a:extLst>
              <a:ext uri="{FF2B5EF4-FFF2-40B4-BE49-F238E27FC236}">
                <a16:creationId xmlns:a16="http://schemas.microsoft.com/office/drawing/2014/main" id="{EA717E86-5FF5-FEE7-5951-FE89A016B90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395EAD-CA5E-43CA-A4A5-0D09906E4690}" type="slidenum">
              <a:rPr kumimoji="0" lang="en-US" altLang="en-US" sz="1200" b="0" i="0" u="none" strike="noStrike" kern="1200" cap="none" spc="0" normalizeH="0" baseline="0" noProof="0" smtClean="0">
                <a:ln>
                  <a:noFill/>
                </a:ln>
                <a:solidFill>
                  <a:srgbClr val="000000"/>
                </a:solidFill>
                <a:effectLst/>
                <a:uLnTx/>
                <a:uFillTx/>
                <a:latin typeface="Aptos" panose="020B00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12121"/>
                </a:solidFill>
                <a:effectLst/>
                <a:latin typeface="BlinkMacSystemFont"/>
              </a:rPr>
              <a:t>Speaker Notes:</a:t>
            </a:r>
          </a:p>
          <a:p>
            <a:r>
              <a:rPr lang="en-US" b="0" i="0" dirty="0">
                <a:solidFill>
                  <a:srgbClr val="212121"/>
                </a:solidFill>
                <a:effectLst/>
                <a:latin typeface="BlinkMacSystemFont"/>
              </a:rPr>
              <a:t>So let's talk first about </a:t>
            </a:r>
            <a:r>
              <a:rPr lang="en-US" b="0" i="0" dirty="0" err="1">
                <a:solidFill>
                  <a:srgbClr val="212121"/>
                </a:solidFill>
                <a:effectLst/>
                <a:latin typeface="BlinkMacSystemFont"/>
              </a:rPr>
              <a:t>pegcetacoplan</a:t>
            </a:r>
            <a:r>
              <a:rPr lang="en-US" b="0" i="0" dirty="0">
                <a:solidFill>
                  <a:srgbClr val="212121"/>
                </a:solidFill>
                <a:effectLst/>
                <a:latin typeface="BlinkMacSystemFont"/>
              </a:rPr>
              <a:t>. </a:t>
            </a:r>
          </a:p>
          <a:p>
            <a:endParaRPr lang="en-US" b="0" i="0" dirty="0">
              <a:solidFill>
                <a:srgbClr val="212121"/>
              </a:solidFill>
              <a:effectLst/>
              <a:latin typeface="BlinkMacSystemFont"/>
            </a:endParaRPr>
          </a:p>
          <a:p>
            <a:r>
              <a:rPr lang="en-US" sz="1100" b="0" i="0" dirty="0">
                <a:solidFill>
                  <a:srgbClr val="212121"/>
                </a:solidFill>
                <a:effectLst/>
                <a:latin typeface="BlinkMacSystemFont"/>
              </a:rPr>
              <a:t>Hillmen P, </a:t>
            </a:r>
            <a:r>
              <a:rPr lang="en-US" sz="1100" b="0" i="0" dirty="0" err="1">
                <a:solidFill>
                  <a:srgbClr val="212121"/>
                </a:solidFill>
                <a:effectLst/>
                <a:latin typeface="BlinkMacSystemFont"/>
              </a:rPr>
              <a:t>Szer</a:t>
            </a:r>
            <a:r>
              <a:rPr lang="en-US" sz="1100" b="0" i="0" dirty="0">
                <a:solidFill>
                  <a:srgbClr val="212121"/>
                </a:solidFill>
                <a:effectLst/>
                <a:latin typeface="BlinkMacSystemFont"/>
              </a:rPr>
              <a:t> J, Weitz I, et al. </a:t>
            </a:r>
            <a:r>
              <a:rPr lang="en-US" sz="1100" b="0" i="0" dirty="0" err="1">
                <a:solidFill>
                  <a:srgbClr val="212121"/>
                </a:solidFill>
                <a:effectLst/>
                <a:latin typeface="BlinkMacSystemFont"/>
              </a:rPr>
              <a:t>Pegcetacoplan</a:t>
            </a:r>
            <a:r>
              <a:rPr lang="en-US" sz="1100" b="0" i="0" dirty="0">
                <a:solidFill>
                  <a:srgbClr val="212121"/>
                </a:solidFill>
                <a:effectLst/>
                <a:latin typeface="BlinkMacSystemFont"/>
              </a:rPr>
              <a:t> versus eculizumab in paroxysmal nocturnal hemoglobinuria. </a:t>
            </a:r>
            <a:r>
              <a:rPr lang="en-US" sz="1100" b="0" i="1" dirty="0">
                <a:solidFill>
                  <a:srgbClr val="212121"/>
                </a:solidFill>
                <a:effectLst/>
                <a:latin typeface="BlinkMacSystemFont"/>
              </a:rPr>
              <a:t>N Engl J Med</a:t>
            </a:r>
            <a:r>
              <a:rPr lang="en-US" sz="1100" b="0" i="0" dirty="0">
                <a:solidFill>
                  <a:srgbClr val="212121"/>
                </a:solidFill>
                <a:effectLst/>
                <a:latin typeface="BlinkMacSystemFont"/>
              </a:rPr>
              <a:t>. 2021;384(11):1028-1037.</a:t>
            </a:r>
            <a:endParaRPr lang="en-US" sz="1100" dirty="0"/>
          </a:p>
        </p:txBody>
      </p:sp>
      <p:sp>
        <p:nvSpPr>
          <p:cNvPr id="4" name="Slide Number Placeholder 3"/>
          <p:cNvSpPr>
            <a:spLocks noGrp="1"/>
          </p:cNvSpPr>
          <p:nvPr>
            <p:ph type="sldNum" sz="quarter" idx="5"/>
          </p:nvPr>
        </p:nvSpPr>
        <p:spPr/>
        <p:txBody>
          <a:bodyPr/>
          <a:lstStyle/>
          <a:p>
            <a:fld id="{DCBCEB7F-E762-4FDC-9F15-2E7CA9B90C3B}" type="slidenum">
              <a:rPr lang="en-US" smtClean="0"/>
              <a:t>48</a:t>
            </a:fld>
            <a:endParaRPr lang="en-US"/>
          </a:p>
        </p:txBody>
      </p:sp>
    </p:spTree>
    <p:extLst>
      <p:ext uri="{BB962C8B-B14F-4D97-AF65-F5344CB8AC3E}">
        <p14:creationId xmlns:p14="http://schemas.microsoft.com/office/powerpoint/2010/main" val="19909579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12121"/>
                </a:solidFill>
                <a:effectLst/>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rPr>
              <a:t>The PEGASUS was the phase 3 registry trial comparing </a:t>
            </a:r>
            <a:r>
              <a:rPr lang="en-US" b="0" i="0" dirty="0" err="1">
                <a:solidFill>
                  <a:srgbClr val="212121"/>
                </a:solidFill>
                <a:effectLst/>
              </a:rPr>
              <a:t>pegcetacoplan</a:t>
            </a:r>
            <a:r>
              <a:rPr lang="en-US" b="0" i="0" dirty="0">
                <a:solidFill>
                  <a:srgbClr val="212121"/>
                </a:solidFill>
                <a:effectLst/>
              </a:rPr>
              <a:t> to eculizumab in patients who were on eculizumab with a hemoglobin less than 10.5, a suboptimal responder, in a sense. During the first 4 weeks, all patients received both drugs together. So you see that rise in hemoglobin from 8.7 to 11.8-11.9 range. And then they were randomized to receiving either eculizumab alone or </a:t>
            </a:r>
            <a:r>
              <a:rPr lang="en-US" b="0" i="0" dirty="0" err="1">
                <a:solidFill>
                  <a:srgbClr val="212121"/>
                </a:solidFill>
                <a:effectLst/>
              </a:rPr>
              <a:t>pegcetacoplan</a:t>
            </a:r>
            <a:r>
              <a:rPr lang="en-US" b="0" i="0" dirty="0">
                <a:solidFill>
                  <a:srgbClr val="212121"/>
                </a:solidFill>
                <a:effectLst/>
              </a:rPr>
              <a:t> alone. And the primary endpoint of this was a change in the hemoglobin at week 16. And what you see here is that patients on eculizumab therapy fell right back to their baseline hemoglobin, whereas those in </a:t>
            </a:r>
            <a:r>
              <a:rPr lang="en-US" b="0" i="0" dirty="0" err="1">
                <a:solidFill>
                  <a:srgbClr val="212121"/>
                </a:solidFill>
                <a:effectLst/>
              </a:rPr>
              <a:t>pegcetacoplan</a:t>
            </a:r>
            <a:r>
              <a:rPr lang="en-US" b="0" i="0" dirty="0">
                <a:solidFill>
                  <a:srgbClr val="212121"/>
                </a:solidFill>
                <a:effectLst/>
              </a:rPr>
              <a:t> maintain this effect of staying in the close to normal range around 12.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12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12121"/>
                </a:solidFill>
                <a:effectLst/>
              </a:rPr>
              <a:t>Hillmen P, </a:t>
            </a:r>
            <a:r>
              <a:rPr lang="en-US" sz="1100" b="0" i="0" dirty="0" err="1">
                <a:solidFill>
                  <a:srgbClr val="212121"/>
                </a:solidFill>
                <a:effectLst/>
              </a:rPr>
              <a:t>Szer</a:t>
            </a:r>
            <a:r>
              <a:rPr lang="en-US" sz="1100" b="0" i="0" dirty="0">
                <a:solidFill>
                  <a:srgbClr val="212121"/>
                </a:solidFill>
                <a:effectLst/>
              </a:rPr>
              <a:t> J, Weitz I, et al. </a:t>
            </a:r>
            <a:r>
              <a:rPr lang="en-US" sz="1100" b="0" i="0" dirty="0" err="1">
                <a:solidFill>
                  <a:srgbClr val="212121"/>
                </a:solidFill>
                <a:effectLst/>
              </a:rPr>
              <a:t>Pegcetacoplan</a:t>
            </a:r>
            <a:r>
              <a:rPr lang="en-US" sz="1100" b="0" i="0" dirty="0">
                <a:solidFill>
                  <a:srgbClr val="212121"/>
                </a:solidFill>
                <a:effectLst/>
              </a:rPr>
              <a:t> versus eculizumab in paroxysmal nocturnal hemoglobinuria. </a:t>
            </a:r>
            <a:r>
              <a:rPr lang="en-US" sz="1100" b="0" i="1" dirty="0">
                <a:solidFill>
                  <a:srgbClr val="212121"/>
                </a:solidFill>
                <a:effectLst/>
              </a:rPr>
              <a:t>N Engl J Med</a:t>
            </a:r>
            <a:r>
              <a:rPr lang="en-US" sz="1100" b="0" i="0" dirty="0">
                <a:solidFill>
                  <a:srgbClr val="212121"/>
                </a:solidFill>
                <a:effectLst/>
              </a:rPr>
              <a:t>. 2021;384(11):1028-1037.</a:t>
            </a:r>
            <a:endParaRPr lang="en-US" sz="1100" dirty="0"/>
          </a:p>
          <a:p>
            <a:endParaRPr lang="en-US" dirty="0"/>
          </a:p>
        </p:txBody>
      </p:sp>
      <p:sp>
        <p:nvSpPr>
          <p:cNvPr id="4" name="Slide Number Placeholder 3"/>
          <p:cNvSpPr>
            <a:spLocks noGrp="1"/>
          </p:cNvSpPr>
          <p:nvPr>
            <p:ph type="sldNum" sz="quarter" idx="5"/>
          </p:nvPr>
        </p:nvSpPr>
        <p:spPr/>
        <p:txBody>
          <a:bodyPr/>
          <a:lstStyle/>
          <a:p>
            <a:fld id="{DCBCEB7F-E762-4FDC-9F15-2E7CA9B90C3B}" type="slidenum">
              <a:rPr lang="en-US" smtClean="0"/>
              <a:t>49</a:t>
            </a:fld>
            <a:endParaRPr lang="en-US"/>
          </a:p>
        </p:txBody>
      </p:sp>
    </p:spTree>
    <p:extLst>
      <p:ext uri="{BB962C8B-B14F-4D97-AF65-F5344CB8AC3E}">
        <p14:creationId xmlns:p14="http://schemas.microsoft.com/office/powerpoint/2010/main" val="2866094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BCEB7F-E762-4FDC-9F15-2E7CA9B90C3B}" type="slidenum">
              <a:rPr lang="en-US" smtClean="0"/>
              <a:t>5</a:t>
            </a:fld>
            <a:endParaRPr lang="en-US"/>
          </a:p>
        </p:txBody>
      </p:sp>
    </p:spTree>
    <p:extLst>
      <p:ext uri="{BB962C8B-B14F-4D97-AF65-F5344CB8AC3E}">
        <p14:creationId xmlns:p14="http://schemas.microsoft.com/office/powerpoint/2010/main" val="11224266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BlinkMacSystemFont"/>
              </a:rPr>
              <a:t>Hillmen P, </a:t>
            </a:r>
            <a:r>
              <a:rPr lang="en-US" b="0" i="0" dirty="0" err="1">
                <a:solidFill>
                  <a:srgbClr val="212121"/>
                </a:solidFill>
                <a:effectLst/>
                <a:latin typeface="BlinkMacSystemFont"/>
              </a:rPr>
              <a:t>Szer</a:t>
            </a:r>
            <a:r>
              <a:rPr lang="en-US" b="0" i="0" dirty="0">
                <a:solidFill>
                  <a:srgbClr val="212121"/>
                </a:solidFill>
                <a:effectLst/>
                <a:latin typeface="BlinkMacSystemFont"/>
              </a:rPr>
              <a:t> J, Weitz I, et al. </a:t>
            </a:r>
            <a:r>
              <a:rPr lang="en-US" b="0" i="0" dirty="0" err="1">
                <a:solidFill>
                  <a:srgbClr val="212121"/>
                </a:solidFill>
                <a:effectLst/>
                <a:latin typeface="BlinkMacSystemFont"/>
              </a:rPr>
              <a:t>Pegcetacoplan</a:t>
            </a:r>
            <a:r>
              <a:rPr lang="en-US" b="0" i="0" dirty="0">
                <a:solidFill>
                  <a:srgbClr val="212121"/>
                </a:solidFill>
                <a:effectLst/>
                <a:latin typeface="BlinkMacSystemFont"/>
              </a:rPr>
              <a:t> versus eculizumab in paroxysmal nocturnal hemoglobinuria. </a:t>
            </a:r>
            <a:r>
              <a:rPr lang="en-US" b="0" i="1" dirty="0">
                <a:solidFill>
                  <a:srgbClr val="212121"/>
                </a:solidFill>
                <a:effectLst/>
                <a:latin typeface="BlinkMacSystemFont"/>
              </a:rPr>
              <a:t>N Engl J Med</a:t>
            </a:r>
            <a:r>
              <a:rPr lang="en-US" b="0" i="0" dirty="0">
                <a:solidFill>
                  <a:srgbClr val="212121"/>
                </a:solidFill>
                <a:effectLst/>
                <a:latin typeface="BlinkMacSystemFont"/>
              </a:rPr>
              <a:t>. 2021;384(11):1028-1037.</a:t>
            </a:r>
            <a:endParaRPr lang="en-US" dirty="0"/>
          </a:p>
          <a:p>
            <a:endParaRPr lang="en-US" dirty="0"/>
          </a:p>
        </p:txBody>
      </p:sp>
      <p:sp>
        <p:nvSpPr>
          <p:cNvPr id="4" name="Slide Number Placeholder 3"/>
          <p:cNvSpPr>
            <a:spLocks noGrp="1"/>
          </p:cNvSpPr>
          <p:nvPr>
            <p:ph type="sldNum" sz="quarter" idx="5"/>
          </p:nvPr>
        </p:nvSpPr>
        <p:spPr/>
        <p:txBody>
          <a:bodyPr/>
          <a:lstStyle/>
          <a:p>
            <a:fld id="{DCBCEB7F-E762-4FDC-9F15-2E7CA9B90C3B}" type="slidenum">
              <a:rPr lang="en-US" smtClean="0"/>
              <a:t>50</a:t>
            </a:fld>
            <a:endParaRPr lang="en-US"/>
          </a:p>
        </p:txBody>
      </p:sp>
    </p:spTree>
    <p:extLst>
      <p:ext uri="{BB962C8B-B14F-4D97-AF65-F5344CB8AC3E}">
        <p14:creationId xmlns:p14="http://schemas.microsoft.com/office/powerpoint/2010/main" val="34140752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12121"/>
                </a:solidFill>
                <a:effectLst/>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rPr>
              <a:t>There were a few adverse events, including injection site reaction, since it's a sub-q drug, diarrhea which was mild and self-limited, and some episodes of breakthrough hemolysis, although the number of breakthrough hemolysis events were actually higher in the eculizumab arm than in the </a:t>
            </a:r>
            <a:r>
              <a:rPr lang="en-US" b="0" i="0" dirty="0" err="1">
                <a:solidFill>
                  <a:srgbClr val="212121"/>
                </a:solidFill>
                <a:effectLst/>
              </a:rPr>
              <a:t>pegcetacoplan</a:t>
            </a:r>
            <a:r>
              <a:rPr lang="en-US" b="0" i="0" dirty="0">
                <a:solidFill>
                  <a:srgbClr val="212121"/>
                </a:solidFill>
                <a:effectLst/>
              </a:rPr>
              <a:t> arm. Again, safety outcomes are shown here. The breakthrough hemolysis occurred in 13 patients, 9 who were on the eculizumab arm, 4 on the </a:t>
            </a:r>
            <a:r>
              <a:rPr lang="en-US" b="0" i="0" dirty="0" err="1">
                <a:solidFill>
                  <a:srgbClr val="212121"/>
                </a:solidFill>
                <a:effectLst/>
              </a:rPr>
              <a:t>pegceta</a:t>
            </a:r>
            <a:r>
              <a:rPr lang="en-US" b="0" i="0" dirty="0">
                <a:solidFill>
                  <a:srgbClr val="212121"/>
                </a:solidFill>
                <a:effectLst/>
              </a:rPr>
              <a:t> – </a:t>
            </a:r>
            <a:r>
              <a:rPr lang="en-US" b="0" i="0" dirty="0" err="1">
                <a:solidFill>
                  <a:srgbClr val="212121"/>
                </a:solidFill>
                <a:effectLst/>
              </a:rPr>
              <a:t>cetacoplan</a:t>
            </a:r>
            <a:r>
              <a:rPr lang="en-US" b="0" i="0" dirty="0">
                <a:solidFill>
                  <a:srgbClr val="212121"/>
                </a:solidFill>
                <a:effectLst/>
              </a:rPr>
              <a:t> arm, 3 patients had to discontinue it because we didn't know what to do if they had hemolytic anemia. We put them back on the C5 inhibitor. We now have a study out there showing that if you give an extra dose of </a:t>
            </a:r>
            <a:r>
              <a:rPr lang="en-US" b="0" i="0" dirty="0" err="1">
                <a:solidFill>
                  <a:srgbClr val="212121"/>
                </a:solidFill>
                <a:effectLst/>
              </a:rPr>
              <a:t>pegcetacoplan</a:t>
            </a:r>
            <a:r>
              <a:rPr lang="en-US" b="0" i="0" dirty="0">
                <a:solidFill>
                  <a:srgbClr val="212121"/>
                </a:solidFill>
                <a:effectLst/>
              </a:rPr>
              <a:t>, you can abrogate that breakthrough hemolysis.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12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12121"/>
                </a:solidFill>
                <a:effectLst/>
              </a:rPr>
              <a:t>Hillmen P, </a:t>
            </a:r>
            <a:r>
              <a:rPr lang="en-US" sz="1100" b="0" i="0" dirty="0" err="1">
                <a:solidFill>
                  <a:srgbClr val="212121"/>
                </a:solidFill>
                <a:effectLst/>
              </a:rPr>
              <a:t>Szer</a:t>
            </a:r>
            <a:r>
              <a:rPr lang="en-US" sz="1100" b="0" i="0" dirty="0">
                <a:solidFill>
                  <a:srgbClr val="212121"/>
                </a:solidFill>
                <a:effectLst/>
              </a:rPr>
              <a:t> J, Weitz I, et al. </a:t>
            </a:r>
            <a:r>
              <a:rPr lang="en-US" sz="1100" b="0" i="0" dirty="0" err="1">
                <a:solidFill>
                  <a:srgbClr val="212121"/>
                </a:solidFill>
                <a:effectLst/>
              </a:rPr>
              <a:t>Pegcetacoplan</a:t>
            </a:r>
            <a:r>
              <a:rPr lang="en-US" sz="1100" b="0" i="0" dirty="0">
                <a:solidFill>
                  <a:srgbClr val="212121"/>
                </a:solidFill>
                <a:effectLst/>
              </a:rPr>
              <a:t> versus eculizumab in paroxysmal nocturnal hemoglobinuria. </a:t>
            </a:r>
            <a:r>
              <a:rPr lang="en-US" sz="1100" b="0" i="1" dirty="0">
                <a:solidFill>
                  <a:srgbClr val="212121"/>
                </a:solidFill>
                <a:effectLst/>
              </a:rPr>
              <a:t>N Engl J Med</a:t>
            </a:r>
            <a:r>
              <a:rPr lang="en-US" sz="1100" b="0" i="0" dirty="0">
                <a:solidFill>
                  <a:srgbClr val="212121"/>
                </a:solidFill>
                <a:effectLst/>
              </a:rPr>
              <a:t>. 2021;384(11):1028-1037.</a:t>
            </a:r>
            <a:endParaRPr lang="en-US" sz="1100" dirty="0"/>
          </a:p>
          <a:p>
            <a:endParaRPr lang="en-US" dirty="0"/>
          </a:p>
        </p:txBody>
      </p:sp>
      <p:sp>
        <p:nvSpPr>
          <p:cNvPr id="4" name="Slide Number Placeholder 3"/>
          <p:cNvSpPr>
            <a:spLocks noGrp="1"/>
          </p:cNvSpPr>
          <p:nvPr>
            <p:ph type="sldNum" sz="quarter" idx="5"/>
          </p:nvPr>
        </p:nvSpPr>
        <p:spPr/>
        <p:txBody>
          <a:bodyPr/>
          <a:lstStyle/>
          <a:p>
            <a:fld id="{DCBCEB7F-E762-4FDC-9F15-2E7CA9B90C3B}" type="slidenum">
              <a:rPr lang="en-US" smtClean="0"/>
              <a:t>51</a:t>
            </a:fld>
            <a:endParaRPr lang="en-US"/>
          </a:p>
        </p:txBody>
      </p:sp>
    </p:spTree>
    <p:extLst>
      <p:ext uri="{BB962C8B-B14F-4D97-AF65-F5344CB8AC3E}">
        <p14:creationId xmlns:p14="http://schemas.microsoft.com/office/powerpoint/2010/main" val="20642894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12121"/>
                </a:solidFill>
                <a:effectLst/>
                <a:latin typeface="Aptos" panose="020B0004020202020204" pitchFamily="34" charset="0"/>
              </a:rPr>
              <a:t>Speaker Notes:</a:t>
            </a:r>
          </a:p>
          <a:p>
            <a:r>
              <a:rPr lang="en-US" b="0" i="0" dirty="0">
                <a:solidFill>
                  <a:srgbClr val="212121"/>
                </a:solidFill>
                <a:effectLst/>
                <a:latin typeface="Aptos" panose="020B0004020202020204" pitchFamily="34" charset="0"/>
              </a:rPr>
              <a:t>PRINCE was a study done with the same drug in naive patients,  complement inhibitor-naive patients. And you show here again that rise in hemoglobin to above 12 with a low LDH. And these patients’ reticulocyte counts fell. Everything looked very good for this drug. So it's now FDA approved and given primarily to patients with extravascular hemolysis or suboptimal response to C5 inhibitors, but it can be used up front in some patients. </a:t>
            </a:r>
          </a:p>
          <a:p>
            <a:endParaRPr lang="en-US" b="0" i="0" dirty="0">
              <a:solidFill>
                <a:srgbClr val="212121"/>
              </a:solidFill>
              <a:effectLst/>
              <a:latin typeface="Aptos" panose="020B0004020202020204" pitchFamily="34" charset="0"/>
            </a:endParaRPr>
          </a:p>
          <a:p>
            <a:r>
              <a:rPr lang="en-US" sz="1100" b="0" i="0" dirty="0">
                <a:solidFill>
                  <a:srgbClr val="212121"/>
                </a:solidFill>
                <a:effectLst/>
                <a:latin typeface="Aptos" panose="020B0004020202020204" pitchFamily="34" charset="0"/>
              </a:rPr>
              <a:t>Wong RSM, Navarro-Cabrera JR, Comia NS, et al. </a:t>
            </a:r>
            <a:r>
              <a:rPr lang="en-US" sz="1100" b="0" i="0" dirty="0" err="1">
                <a:solidFill>
                  <a:srgbClr val="212121"/>
                </a:solidFill>
                <a:effectLst/>
                <a:latin typeface="Aptos" panose="020B0004020202020204" pitchFamily="34" charset="0"/>
              </a:rPr>
              <a:t>Pegcetacoplan</a:t>
            </a:r>
            <a:r>
              <a:rPr lang="en-US" sz="1100" b="0" i="0" dirty="0">
                <a:solidFill>
                  <a:srgbClr val="212121"/>
                </a:solidFill>
                <a:effectLst/>
                <a:latin typeface="Aptos" panose="020B0004020202020204" pitchFamily="34" charset="0"/>
              </a:rPr>
              <a:t> controls hemolysis in complement inhibitor-naive patients with paroxysmal nocturnal hemoglobinuria. </a:t>
            </a:r>
            <a:r>
              <a:rPr lang="en-US" sz="1100" b="0" i="1" dirty="0">
                <a:solidFill>
                  <a:srgbClr val="212121"/>
                </a:solidFill>
                <a:effectLst/>
                <a:latin typeface="Aptos" panose="020B0004020202020204" pitchFamily="34" charset="0"/>
              </a:rPr>
              <a:t>Blood Adv</a:t>
            </a:r>
            <a:r>
              <a:rPr lang="en-US" sz="1100" b="0" i="0" dirty="0">
                <a:solidFill>
                  <a:srgbClr val="212121"/>
                </a:solidFill>
                <a:effectLst/>
                <a:latin typeface="Aptos" panose="020B0004020202020204" pitchFamily="34" charset="0"/>
              </a:rPr>
              <a:t>. 2023;7(11):2468-2478.</a:t>
            </a:r>
            <a:endParaRPr lang="en-US" sz="11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DCBCEB7F-E762-4FDC-9F15-2E7CA9B90C3B}" type="slidenum">
              <a:rPr lang="en-US" smtClean="0"/>
              <a:t>52</a:t>
            </a:fld>
            <a:endParaRPr lang="en-US"/>
          </a:p>
        </p:txBody>
      </p:sp>
    </p:spTree>
    <p:extLst>
      <p:ext uri="{BB962C8B-B14F-4D97-AF65-F5344CB8AC3E}">
        <p14:creationId xmlns:p14="http://schemas.microsoft.com/office/powerpoint/2010/main" val="3026018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 Notes:</a:t>
            </a:r>
          </a:p>
          <a:p>
            <a:endParaRPr lang="en-US" b="0" i="0" dirty="0">
              <a:solidFill>
                <a:srgbClr val="212121"/>
              </a:solidFill>
              <a:effectLst/>
              <a:latin typeface="BlinkMacSystemFont"/>
            </a:endParaRPr>
          </a:p>
          <a:p>
            <a:r>
              <a:rPr lang="en-US" b="0" i="0" dirty="0">
                <a:solidFill>
                  <a:srgbClr val="212121"/>
                </a:solidFill>
                <a:effectLst/>
                <a:latin typeface="BlinkMacSystemFont"/>
              </a:rPr>
              <a:t>Barratt J, Weitz I. Complement factor D as a strategic target for regulating the alternative complement pathway. </a:t>
            </a:r>
            <a:r>
              <a:rPr lang="en-US" b="0" i="1" dirty="0">
                <a:solidFill>
                  <a:srgbClr val="212121"/>
                </a:solidFill>
                <a:effectLst/>
                <a:latin typeface="BlinkMacSystemFont"/>
              </a:rPr>
              <a:t>Front Immunol</a:t>
            </a:r>
            <a:r>
              <a:rPr lang="en-US" b="0" i="0" dirty="0">
                <a:solidFill>
                  <a:srgbClr val="212121"/>
                </a:solidFill>
                <a:effectLst/>
                <a:latin typeface="BlinkMacSystemFont"/>
              </a:rPr>
              <a:t>. 2021;12:712572.</a:t>
            </a:r>
            <a:endParaRPr lang="en-US" dirty="0"/>
          </a:p>
        </p:txBody>
      </p:sp>
      <p:sp>
        <p:nvSpPr>
          <p:cNvPr id="4" name="Slide Number Placeholder 3"/>
          <p:cNvSpPr>
            <a:spLocks noGrp="1"/>
          </p:cNvSpPr>
          <p:nvPr>
            <p:ph type="sldNum" sz="quarter" idx="5"/>
          </p:nvPr>
        </p:nvSpPr>
        <p:spPr/>
        <p:txBody>
          <a:bodyPr/>
          <a:lstStyle/>
          <a:p>
            <a:fld id="{DCBCEB7F-E762-4FDC-9F15-2E7CA9B90C3B}" type="slidenum">
              <a:rPr lang="en-US" smtClean="0"/>
              <a:t>53</a:t>
            </a:fld>
            <a:endParaRPr lang="en-US"/>
          </a:p>
        </p:txBody>
      </p:sp>
    </p:spTree>
    <p:extLst>
      <p:ext uri="{BB962C8B-B14F-4D97-AF65-F5344CB8AC3E}">
        <p14:creationId xmlns:p14="http://schemas.microsoft.com/office/powerpoint/2010/main" val="32720104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p>
          <a:p>
            <a:r>
              <a:rPr lang="en-US" dirty="0"/>
              <a:t>Danicopan is the oral factor D inhibitor that was FDA approved in May of last year, given orally three times a day with a C5 inhibitor. They did not want to try it without that. In part, they were worried about  breakthrough hemolysis on just a single agent. </a:t>
            </a:r>
          </a:p>
          <a:p>
            <a:endParaRPr lang="en-US" dirty="0"/>
          </a:p>
        </p:txBody>
      </p:sp>
      <p:sp>
        <p:nvSpPr>
          <p:cNvPr id="4" name="Slide Number Placeholder 3"/>
          <p:cNvSpPr>
            <a:spLocks noGrp="1"/>
          </p:cNvSpPr>
          <p:nvPr>
            <p:ph type="sldNum" sz="quarter" idx="5"/>
          </p:nvPr>
        </p:nvSpPr>
        <p:spPr/>
        <p:txBody>
          <a:bodyPr/>
          <a:lstStyle/>
          <a:p>
            <a:fld id="{DCBCEB7F-E762-4FDC-9F15-2E7CA9B90C3B}" type="slidenum">
              <a:rPr lang="en-US" smtClean="0"/>
              <a:t>54</a:t>
            </a:fld>
            <a:endParaRPr lang="en-US"/>
          </a:p>
        </p:txBody>
      </p:sp>
    </p:spTree>
    <p:extLst>
      <p:ext uri="{BB962C8B-B14F-4D97-AF65-F5344CB8AC3E}">
        <p14:creationId xmlns:p14="http://schemas.microsoft.com/office/powerpoint/2010/main" val="15544582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A5DFBFCF-603C-BA10-AA30-2811D697B765}"/>
              </a:ext>
            </a:extLst>
          </p:cNvPr>
          <p:cNvSpPr>
            <a:spLocks noGrp="1" noRot="1" noChangeAspect="1" noChangeArrowheads="1" noTextEdit="1"/>
          </p:cNvSpPr>
          <p:nvPr>
            <p:ph type="sldImg"/>
          </p:nvPr>
        </p:nvSpPr>
        <p:spPr>
          <a:ln/>
        </p:spPr>
      </p:sp>
      <p:sp>
        <p:nvSpPr>
          <p:cNvPr id="89091" name="Notes Placeholder 2">
            <a:extLst>
              <a:ext uri="{FF2B5EF4-FFF2-40B4-BE49-F238E27FC236}">
                <a16:creationId xmlns:a16="http://schemas.microsoft.com/office/drawing/2014/main" id="{2F48D7A9-1D51-1DAF-4E4E-50FA7F27309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b="1" i="0" dirty="0">
                <a:solidFill>
                  <a:srgbClr val="212121"/>
                </a:solidFill>
                <a:effectLst/>
              </a:rPr>
              <a:t>Speaker Notes:</a:t>
            </a:r>
          </a:p>
          <a:p>
            <a:r>
              <a:rPr lang="en-US" b="0" i="0" dirty="0">
                <a:solidFill>
                  <a:srgbClr val="212121"/>
                </a:solidFill>
                <a:effectLst/>
              </a:rPr>
              <a:t>And you see here again, the primary endpoints were co-endpoints of either a hemoglobin rise of greater than 2 g/dL, or a hemoglobin rise to above 12. And you see that that did occur in the majority of patients treated with </a:t>
            </a:r>
            <a:r>
              <a:rPr lang="en-US" b="0" i="0" dirty="0" err="1">
                <a:solidFill>
                  <a:srgbClr val="212121"/>
                </a:solidFill>
                <a:effectLst/>
              </a:rPr>
              <a:t>danicopan</a:t>
            </a:r>
            <a:r>
              <a:rPr lang="en-US" b="0" i="0" dirty="0">
                <a:solidFill>
                  <a:srgbClr val="212121"/>
                </a:solidFill>
                <a:effectLst/>
              </a:rPr>
              <a:t> plus a C5 inhibitor as compared to placebo. Again, dramatically, on this graph, where you see patients treated - with </a:t>
            </a:r>
            <a:r>
              <a:rPr lang="en-US" b="0" i="0" dirty="0" err="1">
                <a:solidFill>
                  <a:srgbClr val="212121"/>
                </a:solidFill>
                <a:effectLst/>
              </a:rPr>
              <a:t>danicopan</a:t>
            </a:r>
            <a:r>
              <a:rPr lang="en-US" b="0" i="0" dirty="0">
                <a:solidFill>
                  <a:srgbClr val="212121"/>
                </a:solidFill>
                <a:effectLst/>
              </a:rPr>
              <a:t> plus the C5 inhibitor versus those just on the C5 inhibitor alone in the green line, that patients’ hemoglobin levels rose to above 10 when they were below 8 - in the baseline for these patients, and this was sustained out greater than 48 weeks. So it provides another option for treating patients. </a:t>
            </a:r>
          </a:p>
          <a:p>
            <a:endParaRPr lang="en-US" b="0" i="0" dirty="0">
              <a:solidFill>
                <a:srgbClr val="212121"/>
              </a:solidFill>
              <a:effectLst/>
            </a:endParaRPr>
          </a:p>
          <a:p>
            <a:r>
              <a:rPr lang="en-US" sz="1100" b="0" i="0" dirty="0">
                <a:solidFill>
                  <a:srgbClr val="212121"/>
                </a:solidFill>
                <a:effectLst/>
              </a:rPr>
              <a:t>Lee JW, Griffin M, Kim JS, et al. Addition of </a:t>
            </a:r>
            <a:r>
              <a:rPr lang="en-US" sz="1100" b="0" i="0" dirty="0" err="1">
                <a:solidFill>
                  <a:srgbClr val="212121"/>
                </a:solidFill>
                <a:effectLst/>
              </a:rPr>
              <a:t>danicopan</a:t>
            </a:r>
            <a:r>
              <a:rPr lang="en-US" sz="1100" b="0" i="0" dirty="0">
                <a:solidFill>
                  <a:srgbClr val="212121"/>
                </a:solidFill>
                <a:effectLst/>
              </a:rPr>
              <a:t> to </a:t>
            </a:r>
            <a:r>
              <a:rPr lang="en-US" sz="1100" b="0" i="0" dirty="0" err="1">
                <a:solidFill>
                  <a:srgbClr val="212121"/>
                </a:solidFill>
                <a:effectLst/>
              </a:rPr>
              <a:t>ravulizumab</a:t>
            </a:r>
            <a:r>
              <a:rPr lang="en-US" sz="1100" b="0" i="0" dirty="0">
                <a:solidFill>
                  <a:srgbClr val="212121"/>
                </a:solidFill>
                <a:effectLst/>
              </a:rPr>
              <a:t> or eculizumab in patients with paroxysmal nocturnal </a:t>
            </a:r>
            <a:r>
              <a:rPr lang="en-US" sz="1100" b="0" i="0" dirty="0" err="1">
                <a:solidFill>
                  <a:srgbClr val="212121"/>
                </a:solidFill>
                <a:effectLst/>
              </a:rPr>
              <a:t>haemoglobinuria</a:t>
            </a:r>
            <a:r>
              <a:rPr lang="en-US" sz="1100" b="0" i="0" dirty="0">
                <a:solidFill>
                  <a:srgbClr val="212121"/>
                </a:solidFill>
                <a:effectLst/>
              </a:rPr>
              <a:t> and clinically significant extravascular </a:t>
            </a:r>
            <a:r>
              <a:rPr lang="en-US" sz="1100" b="0" i="0" dirty="0" err="1">
                <a:solidFill>
                  <a:srgbClr val="212121"/>
                </a:solidFill>
                <a:effectLst/>
              </a:rPr>
              <a:t>haemolysis</a:t>
            </a:r>
            <a:r>
              <a:rPr lang="en-US" sz="1100" b="0" i="0" dirty="0">
                <a:solidFill>
                  <a:srgbClr val="212121"/>
                </a:solidFill>
                <a:effectLst/>
              </a:rPr>
              <a:t> (ALPHA): a double-blind, </a:t>
            </a:r>
            <a:r>
              <a:rPr lang="en-US" sz="1100" b="0" i="0" dirty="0" err="1">
                <a:solidFill>
                  <a:srgbClr val="212121"/>
                </a:solidFill>
                <a:effectLst/>
              </a:rPr>
              <a:t>randomised</a:t>
            </a:r>
            <a:r>
              <a:rPr lang="en-US" sz="1100" b="0" i="0" dirty="0">
                <a:solidFill>
                  <a:srgbClr val="212121"/>
                </a:solidFill>
                <a:effectLst/>
              </a:rPr>
              <a:t>, phase 3 trial. </a:t>
            </a:r>
            <a:r>
              <a:rPr lang="en-US" sz="1100" b="0" i="1" dirty="0">
                <a:solidFill>
                  <a:srgbClr val="212121"/>
                </a:solidFill>
                <a:effectLst/>
              </a:rPr>
              <a:t>Lancet </a:t>
            </a:r>
            <a:r>
              <a:rPr lang="en-US" sz="1100" b="0" i="1" dirty="0" err="1">
                <a:solidFill>
                  <a:srgbClr val="212121"/>
                </a:solidFill>
                <a:effectLst/>
              </a:rPr>
              <a:t>Haematol</a:t>
            </a:r>
            <a:r>
              <a:rPr lang="en-US" sz="1100" b="0" i="0" dirty="0">
                <a:solidFill>
                  <a:srgbClr val="212121"/>
                </a:solidFill>
                <a:effectLst/>
              </a:rPr>
              <a:t>. 2023;10(12):e955-e965.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err="1">
                <a:solidFill>
                  <a:srgbClr val="212121"/>
                </a:solidFill>
                <a:effectLst/>
              </a:rPr>
              <a:t>Kulasekararaj</a:t>
            </a:r>
            <a:r>
              <a:rPr lang="en-US" sz="1100" b="0" i="0" dirty="0">
                <a:solidFill>
                  <a:srgbClr val="212121"/>
                </a:solidFill>
                <a:effectLst/>
              </a:rPr>
              <a:t> A, Griffin M, Piatek CI, et al. </a:t>
            </a:r>
            <a:r>
              <a:rPr lang="en-US" sz="1100" b="0" i="0" dirty="0" err="1">
                <a:solidFill>
                  <a:srgbClr val="212121"/>
                </a:solidFill>
                <a:effectLst/>
              </a:rPr>
              <a:t>Danicopan</a:t>
            </a:r>
            <a:r>
              <a:rPr lang="en-US" sz="1100" b="0" i="0" dirty="0">
                <a:solidFill>
                  <a:srgbClr val="212121"/>
                </a:solidFill>
                <a:effectLst/>
              </a:rPr>
              <a:t> as add-on therapy to </a:t>
            </a:r>
            <a:r>
              <a:rPr lang="en-US" sz="1100" b="0" i="0" dirty="0" err="1">
                <a:solidFill>
                  <a:srgbClr val="212121"/>
                </a:solidFill>
                <a:effectLst/>
              </a:rPr>
              <a:t>ravulizumab</a:t>
            </a:r>
            <a:r>
              <a:rPr lang="en-US" sz="1100" b="0" i="0" dirty="0">
                <a:solidFill>
                  <a:srgbClr val="212121"/>
                </a:solidFill>
                <a:effectLst/>
              </a:rPr>
              <a:t> or eculizumab versus placebo in patients with paroxysmal nocturnal hemoglobinuria and clinically significant extravascular hemolysis: phase 3 long-term data. Abstract presented at: American Society of Hematology Annual Meeting &amp; Exposition; San Diego, California. December 9-12, 2023. Abstract 576.</a:t>
            </a:r>
            <a:endParaRPr lang="en-US" altLang="en-US" sz="1100" dirty="0"/>
          </a:p>
        </p:txBody>
      </p:sp>
      <p:sp>
        <p:nvSpPr>
          <p:cNvPr id="89092" name="Slide Number Placeholder 3">
            <a:extLst>
              <a:ext uri="{FF2B5EF4-FFF2-40B4-BE49-F238E27FC236}">
                <a16:creationId xmlns:a16="http://schemas.microsoft.com/office/drawing/2014/main" id="{F6621024-B561-B450-AF73-CD97A42B664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57548D-E428-4262-A8C0-E5868784A8E0}" type="slidenum">
              <a:rPr kumimoji="0" lang="en-US" altLang="en-US" sz="1200" b="0" i="0" u="none" strike="noStrike" kern="1200" cap="none" spc="0" normalizeH="0" baseline="0" noProof="0" smtClean="0">
                <a:ln>
                  <a:noFill/>
                </a:ln>
                <a:solidFill>
                  <a:srgbClr val="000000"/>
                </a:solidFill>
                <a:effectLst/>
                <a:uLnTx/>
                <a:uFillTx/>
                <a:latin typeface="Aptos" panose="020B00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03DE39B2-1496-8099-5323-431834C5E8AE}"/>
              </a:ext>
            </a:extLst>
          </p:cNvPr>
          <p:cNvSpPr>
            <a:spLocks noGrp="1" noRot="1" noChangeAspect="1" noChangeArrowheads="1" noTextEdit="1"/>
          </p:cNvSpPr>
          <p:nvPr>
            <p:ph type="sldImg"/>
          </p:nvPr>
        </p:nvSpPr>
        <p:spPr>
          <a:ln/>
        </p:spPr>
      </p:sp>
      <p:sp>
        <p:nvSpPr>
          <p:cNvPr id="91139" name="Notes Placeholder 2">
            <a:extLst>
              <a:ext uri="{FF2B5EF4-FFF2-40B4-BE49-F238E27FC236}">
                <a16:creationId xmlns:a16="http://schemas.microsoft.com/office/drawing/2014/main" id="{8BE82C42-3CE7-46FC-0F13-33DCE3B2E38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 Notes:</a:t>
            </a:r>
          </a:p>
          <a:p>
            <a:endParaRPr lang="en-US" b="0" i="0" dirty="0">
              <a:solidFill>
                <a:srgbClr val="212121"/>
              </a:solidFill>
              <a:effectLst/>
              <a:latin typeface="BlinkMacSystemFont"/>
            </a:endParaRPr>
          </a:p>
          <a:p>
            <a:r>
              <a:rPr lang="en-US" b="0" i="0" dirty="0">
                <a:solidFill>
                  <a:srgbClr val="212121"/>
                </a:solidFill>
                <a:effectLst/>
                <a:latin typeface="BlinkMacSystemFont"/>
              </a:rPr>
              <a:t>Lee JW, Griffin M, Kim JS, et al. Addition of </a:t>
            </a:r>
            <a:r>
              <a:rPr lang="en-US" b="0" i="0" dirty="0" err="1">
                <a:solidFill>
                  <a:srgbClr val="212121"/>
                </a:solidFill>
                <a:effectLst/>
                <a:latin typeface="BlinkMacSystemFont"/>
              </a:rPr>
              <a:t>danicopan</a:t>
            </a:r>
            <a:r>
              <a:rPr lang="en-US" b="0" i="0" dirty="0">
                <a:solidFill>
                  <a:srgbClr val="212121"/>
                </a:solidFill>
                <a:effectLst/>
                <a:latin typeface="BlinkMacSystemFont"/>
              </a:rPr>
              <a:t> to </a:t>
            </a:r>
            <a:r>
              <a:rPr lang="en-US" b="0" i="0" dirty="0" err="1">
                <a:solidFill>
                  <a:srgbClr val="212121"/>
                </a:solidFill>
                <a:effectLst/>
                <a:latin typeface="BlinkMacSystemFont"/>
              </a:rPr>
              <a:t>ravulizumab</a:t>
            </a:r>
            <a:r>
              <a:rPr lang="en-US" b="0" i="0" dirty="0">
                <a:solidFill>
                  <a:srgbClr val="212121"/>
                </a:solidFill>
                <a:effectLst/>
                <a:latin typeface="BlinkMacSystemFont"/>
              </a:rPr>
              <a:t> or eculizumab in patients with paroxysmal nocturnal </a:t>
            </a:r>
            <a:r>
              <a:rPr lang="en-US" b="0" i="0" dirty="0" err="1">
                <a:solidFill>
                  <a:srgbClr val="212121"/>
                </a:solidFill>
                <a:effectLst/>
                <a:latin typeface="BlinkMacSystemFont"/>
              </a:rPr>
              <a:t>haemoglobinuria</a:t>
            </a:r>
            <a:r>
              <a:rPr lang="en-US" b="0" i="0" dirty="0">
                <a:solidFill>
                  <a:srgbClr val="212121"/>
                </a:solidFill>
                <a:effectLst/>
                <a:latin typeface="BlinkMacSystemFont"/>
              </a:rPr>
              <a:t> and clinically significant extravascular </a:t>
            </a:r>
            <a:r>
              <a:rPr lang="en-US" b="0" i="0" dirty="0" err="1">
                <a:solidFill>
                  <a:srgbClr val="212121"/>
                </a:solidFill>
                <a:effectLst/>
                <a:latin typeface="BlinkMacSystemFont"/>
              </a:rPr>
              <a:t>haemolysis</a:t>
            </a:r>
            <a:r>
              <a:rPr lang="en-US" b="0" i="0" dirty="0">
                <a:solidFill>
                  <a:srgbClr val="212121"/>
                </a:solidFill>
                <a:effectLst/>
                <a:latin typeface="BlinkMacSystemFont"/>
              </a:rPr>
              <a:t> (ALPHA): a double-blind, </a:t>
            </a:r>
            <a:r>
              <a:rPr lang="en-US" b="0" i="0" dirty="0" err="1">
                <a:solidFill>
                  <a:srgbClr val="212121"/>
                </a:solidFill>
                <a:effectLst/>
                <a:latin typeface="BlinkMacSystemFont"/>
              </a:rPr>
              <a:t>randomised</a:t>
            </a:r>
            <a:r>
              <a:rPr lang="en-US" b="0" i="0" dirty="0">
                <a:solidFill>
                  <a:srgbClr val="212121"/>
                </a:solidFill>
                <a:effectLst/>
                <a:latin typeface="BlinkMacSystemFont"/>
              </a:rPr>
              <a:t>, phase 3 trial. </a:t>
            </a:r>
            <a:r>
              <a:rPr lang="en-US" b="0" i="1" dirty="0">
                <a:solidFill>
                  <a:srgbClr val="212121"/>
                </a:solidFill>
                <a:effectLst/>
                <a:latin typeface="BlinkMacSystemFont"/>
              </a:rPr>
              <a:t>Lancet </a:t>
            </a:r>
            <a:r>
              <a:rPr lang="en-US" b="0" i="1" dirty="0" err="1">
                <a:solidFill>
                  <a:srgbClr val="212121"/>
                </a:solidFill>
                <a:effectLst/>
                <a:latin typeface="BlinkMacSystemFont"/>
              </a:rPr>
              <a:t>Haematol</a:t>
            </a:r>
            <a:r>
              <a:rPr lang="en-US" b="0" i="0" dirty="0">
                <a:solidFill>
                  <a:srgbClr val="212121"/>
                </a:solidFill>
                <a:effectLst/>
                <a:latin typeface="BlinkMacSystemFont"/>
              </a:rPr>
              <a:t>. 2023;10(12):e955-e965.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212121"/>
                </a:solidFill>
                <a:effectLst/>
                <a:latin typeface="BlinkMacSystemFont"/>
              </a:rPr>
              <a:t>Kulasekararaj</a:t>
            </a:r>
            <a:r>
              <a:rPr lang="en-US" b="0" i="0" dirty="0">
                <a:solidFill>
                  <a:srgbClr val="212121"/>
                </a:solidFill>
                <a:effectLst/>
                <a:latin typeface="BlinkMacSystemFont"/>
              </a:rPr>
              <a:t> A, Griffin M, Piatek CI, et al. </a:t>
            </a:r>
            <a:r>
              <a:rPr lang="en-US" b="0" i="0" dirty="0" err="1">
                <a:solidFill>
                  <a:srgbClr val="212121"/>
                </a:solidFill>
                <a:effectLst/>
                <a:latin typeface="BlinkMacSystemFont"/>
              </a:rPr>
              <a:t>Danicopan</a:t>
            </a:r>
            <a:r>
              <a:rPr lang="en-US" b="0" i="0" dirty="0">
                <a:solidFill>
                  <a:srgbClr val="212121"/>
                </a:solidFill>
                <a:effectLst/>
                <a:latin typeface="BlinkMacSystemFont"/>
              </a:rPr>
              <a:t> as add-on therapy to </a:t>
            </a:r>
            <a:r>
              <a:rPr lang="en-US" b="0" i="0" dirty="0" err="1">
                <a:solidFill>
                  <a:srgbClr val="212121"/>
                </a:solidFill>
                <a:effectLst/>
                <a:latin typeface="BlinkMacSystemFont"/>
              </a:rPr>
              <a:t>ravulizumab</a:t>
            </a:r>
            <a:r>
              <a:rPr lang="en-US" b="0" i="0" dirty="0">
                <a:solidFill>
                  <a:srgbClr val="212121"/>
                </a:solidFill>
                <a:effectLst/>
                <a:latin typeface="BlinkMacSystemFont"/>
              </a:rPr>
              <a:t> or eculizumab versus placebo in patients with paroxysmal nocturnal hemoglobinuria and clinically significant extravascular hemolysis: phase 3 long-term data. Abstract presented at: American Society of Hematology Annual Meeting &amp; Exposition; San Diego, California. December 9-12, 2023. Abstract 576.</a:t>
            </a:r>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91140" name="Slide Number Placeholder 3">
            <a:extLst>
              <a:ext uri="{FF2B5EF4-FFF2-40B4-BE49-F238E27FC236}">
                <a16:creationId xmlns:a16="http://schemas.microsoft.com/office/drawing/2014/main" id="{76CA649F-9363-EF98-1075-F06A2265E5E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4CBB4A-5C30-4E71-912B-D2655C0B7FDB}" type="slidenum">
              <a:rPr kumimoji="0" lang="en-US" altLang="en-US" sz="1200" b="0" i="0" u="none" strike="noStrike" kern="1200" cap="none" spc="0" normalizeH="0" baseline="0" noProof="0" smtClean="0">
                <a:ln>
                  <a:noFill/>
                </a:ln>
                <a:solidFill>
                  <a:srgbClr val="000000"/>
                </a:solidFill>
                <a:effectLst/>
                <a:uLnTx/>
                <a:uFillTx/>
                <a:latin typeface="Aptos" panose="020B00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12121"/>
                </a:solidFill>
                <a:effectLst/>
              </a:rPr>
              <a:t>Speaker Notes:</a:t>
            </a:r>
          </a:p>
          <a:p>
            <a:r>
              <a:rPr lang="en-US" b="0" i="0" dirty="0">
                <a:solidFill>
                  <a:srgbClr val="212121"/>
                </a:solidFill>
                <a:effectLst/>
              </a:rPr>
              <a:t>Again, dramatically, on this graph, where you see patients treated - with </a:t>
            </a:r>
            <a:r>
              <a:rPr lang="en-US" b="0" i="0" dirty="0" err="1">
                <a:solidFill>
                  <a:srgbClr val="212121"/>
                </a:solidFill>
                <a:effectLst/>
              </a:rPr>
              <a:t>danicopan</a:t>
            </a:r>
            <a:r>
              <a:rPr lang="en-US" b="0" i="0" dirty="0">
                <a:solidFill>
                  <a:srgbClr val="212121"/>
                </a:solidFill>
                <a:effectLst/>
              </a:rPr>
              <a:t> plus the C5 inhibitor versus those just on the C5 inhibitor alone in the green line, that patients’ hemoglobin levels rose to above 10 when they were below 8 - in the baseline for these patients, and this was sustained out greater than 48 weeks. So it provides another option for treating patients. </a:t>
            </a:r>
          </a:p>
          <a:p>
            <a:endParaRPr lang="en-US" b="0" i="0" dirty="0">
              <a:solidFill>
                <a:srgbClr val="212121"/>
              </a:solidFill>
              <a:effectLst/>
            </a:endParaRPr>
          </a:p>
          <a:p>
            <a:r>
              <a:rPr lang="en-US" sz="1100" b="0" i="0" dirty="0">
                <a:solidFill>
                  <a:srgbClr val="212121"/>
                </a:solidFill>
                <a:effectLst/>
              </a:rPr>
              <a:t>Lee JW, Griffin M, Kim JS, et al. Addition of </a:t>
            </a:r>
            <a:r>
              <a:rPr lang="en-US" sz="1100" b="0" i="0" dirty="0" err="1">
                <a:solidFill>
                  <a:srgbClr val="212121"/>
                </a:solidFill>
                <a:effectLst/>
              </a:rPr>
              <a:t>danicopan</a:t>
            </a:r>
            <a:r>
              <a:rPr lang="en-US" sz="1100" b="0" i="0" dirty="0">
                <a:solidFill>
                  <a:srgbClr val="212121"/>
                </a:solidFill>
                <a:effectLst/>
              </a:rPr>
              <a:t> to </a:t>
            </a:r>
            <a:r>
              <a:rPr lang="en-US" sz="1100" b="0" i="0" dirty="0" err="1">
                <a:solidFill>
                  <a:srgbClr val="212121"/>
                </a:solidFill>
                <a:effectLst/>
              </a:rPr>
              <a:t>ravulizumab</a:t>
            </a:r>
            <a:r>
              <a:rPr lang="en-US" sz="1100" b="0" i="0" dirty="0">
                <a:solidFill>
                  <a:srgbClr val="212121"/>
                </a:solidFill>
                <a:effectLst/>
              </a:rPr>
              <a:t> or eculizumab in patients with paroxysmal nocturnal </a:t>
            </a:r>
            <a:r>
              <a:rPr lang="en-US" sz="1100" b="0" i="0" dirty="0" err="1">
                <a:solidFill>
                  <a:srgbClr val="212121"/>
                </a:solidFill>
                <a:effectLst/>
              </a:rPr>
              <a:t>haemoglobinuria</a:t>
            </a:r>
            <a:r>
              <a:rPr lang="en-US" sz="1100" b="0" i="0" dirty="0">
                <a:solidFill>
                  <a:srgbClr val="212121"/>
                </a:solidFill>
                <a:effectLst/>
              </a:rPr>
              <a:t> and clinically significant extravascular </a:t>
            </a:r>
            <a:r>
              <a:rPr lang="en-US" sz="1100" b="0" i="0" dirty="0" err="1">
                <a:solidFill>
                  <a:srgbClr val="212121"/>
                </a:solidFill>
                <a:effectLst/>
              </a:rPr>
              <a:t>haemolysis</a:t>
            </a:r>
            <a:r>
              <a:rPr lang="en-US" sz="1100" b="0" i="0" dirty="0">
                <a:solidFill>
                  <a:srgbClr val="212121"/>
                </a:solidFill>
                <a:effectLst/>
              </a:rPr>
              <a:t> (ALPHA): a double-blind, </a:t>
            </a:r>
            <a:r>
              <a:rPr lang="en-US" sz="1100" b="0" i="0" dirty="0" err="1">
                <a:solidFill>
                  <a:srgbClr val="212121"/>
                </a:solidFill>
                <a:effectLst/>
              </a:rPr>
              <a:t>randomised</a:t>
            </a:r>
            <a:r>
              <a:rPr lang="en-US" sz="1100" b="0" i="0" dirty="0">
                <a:solidFill>
                  <a:srgbClr val="212121"/>
                </a:solidFill>
                <a:effectLst/>
              </a:rPr>
              <a:t>, phase 3 trial. </a:t>
            </a:r>
            <a:r>
              <a:rPr lang="en-US" sz="1100" b="0" i="1" dirty="0">
                <a:solidFill>
                  <a:srgbClr val="212121"/>
                </a:solidFill>
                <a:effectLst/>
              </a:rPr>
              <a:t>Lancet </a:t>
            </a:r>
            <a:r>
              <a:rPr lang="en-US" sz="1100" b="0" i="1" dirty="0" err="1">
                <a:solidFill>
                  <a:srgbClr val="212121"/>
                </a:solidFill>
                <a:effectLst/>
              </a:rPr>
              <a:t>Haematol</a:t>
            </a:r>
            <a:r>
              <a:rPr lang="en-US" sz="1100" b="0" i="0" dirty="0">
                <a:solidFill>
                  <a:srgbClr val="212121"/>
                </a:solidFill>
                <a:effectLst/>
              </a:rPr>
              <a:t>. 2023;10(12):e955-e965.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err="1">
                <a:solidFill>
                  <a:srgbClr val="212121"/>
                </a:solidFill>
                <a:effectLst/>
              </a:rPr>
              <a:t>Kulasekararaj</a:t>
            </a:r>
            <a:r>
              <a:rPr lang="en-US" sz="1100" b="0" i="0" dirty="0">
                <a:solidFill>
                  <a:srgbClr val="212121"/>
                </a:solidFill>
                <a:effectLst/>
              </a:rPr>
              <a:t> A, Griffin M, Piatek CI, et al. </a:t>
            </a:r>
            <a:r>
              <a:rPr lang="en-US" sz="1100" b="0" i="0" dirty="0" err="1">
                <a:solidFill>
                  <a:srgbClr val="212121"/>
                </a:solidFill>
                <a:effectLst/>
              </a:rPr>
              <a:t>Danicopan</a:t>
            </a:r>
            <a:r>
              <a:rPr lang="en-US" sz="1100" b="0" i="0" dirty="0">
                <a:solidFill>
                  <a:srgbClr val="212121"/>
                </a:solidFill>
                <a:effectLst/>
              </a:rPr>
              <a:t> as add-on therapy to </a:t>
            </a:r>
            <a:r>
              <a:rPr lang="en-US" sz="1100" b="0" i="0" dirty="0" err="1">
                <a:solidFill>
                  <a:srgbClr val="212121"/>
                </a:solidFill>
                <a:effectLst/>
              </a:rPr>
              <a:t>ravulizumab</a:t>
            </a:r>
            <a:r>
              <a:rPr lang="en-US" sz="1100" b="0" i="0" dirty="0">
                <a:solidFill>
                  <a:srgbClr val="212121"/>
                </a:solidFill>
                <a:effectLst/>
              </a:rPr>
              <a:t> or eculizumab versus placebo in patients with paroxysmal nocturnal hemoglobinuria and clinically significant extravascular hemolysis: phase 3 long-term data. Abstract presented at: American Society of Hematology Annual Meeting &amp; Exposition; San Diego, California. December 9-12, 2023. Abstract 576.</a:t>
            </a:r>
            <a:endParaRPr lang="en-US" altLang="en-US" sz="1100" dirty="0"/>
          </a:p>
          <a:p>
            <a:endParaRPr lang="en-US" altLang="en-US" sz="1100" dirty="0"/>
          </a:p>
          <a:p>
            <a:endParaRPr lang="en-US" dirty="0"/>
          </a:p>
        </p:txBody>
      </p:sp>
      <p:sp>
        <p:nvSpPr>
          <p:cNvPr id="4" name="Slide Number Placeholder 3"/>
          <p:cNvSpPr>
            <a:spLocks noGrp="1"/>
          </p:cNvSpPr>
          <p:nvPr>
            <p:ph type="sldNum" sz="quarter" idx="5"/>
          </p:nvPr>
        </p:nvSpPr>
        <p:spPr/>
        <p:txBody>
          <a:bodyPr/>
          <a:lstStyle/>
          <a:p>
            <a:fld id="{DCBCEB7F-E762-4FDC-9F15-2E7CA9B90C3B}" type="slidenum">
              <a:rPr lang="en-US" smtClean="0"/>
              <a:t>57</a:t>
            </a:fld>
            <a:endParaRPr lang="en-US"/>
          </a:p>
        </p:txBody>
      </p:sp>
    </p:spTree>
    <p:extLst>
      <p:ext uri="{BB962C8B-B14F-4D97-AF65-F5344CB8AC3E}">
        <p14:creationId xmlns:p14="http://schemas.microsoft.com/office/powerpoint/2010/main" val="863604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A8195-7E3E-729A-8594-898FC1B7B4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AEAC73-DF8D-346B-B271-A1395135E4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225081-8751-372D-DDE8-413086B67CA2}"/>
              </a:ext>
            </a:extLst>
          </p:cNvPr>
          <p:cNvSpPr>
            <a:spLocks noGrp="1"/>
          </p:cNvSpPr>
          <p:nvPr>
            <p:ph type="body" idx="1"/>
          </p:nvPr>
        </p:nvSpPr>
        <p:spPr/>
        <p:txBody>
          <a:bodyPr/>
          <a:lstStyle/>
          <a:p>
            <a:r>
              <a:rPr lang="en-US" b="1" dirty="0"/>
              <a:t>Speaker Notes:</a:t>
            </a:r>
          </a:p>
          <a:p>
            <a:r>
              <a:rPr lang="en-US" dirty="0"/>
              <a:t>And finally, we have </a:t>
            </a:r>
            <a:r>
              <a:rPr lang="en-US" dirty="0" err="1"/>
              <a:t>iptacopan</a:t>
            </a:r>
            <a:r>
              <a:rPr lang="en-US" dirty="0"/>
              <a:t>, which is a factor B inhibitor, oral monotherapy given twice a day to adult patients with PNH. </a:t>
            </a:r>
          </a:p>
        </p:txBody>
      </p:sp>
      <p:sp>
        <p:nvSpPr>
          <p:cNvPr id="4" name="Slide Number Placeholder 3">
            <a:extLst>
              <a:ext uri="{FF2B5EF4-FFF2-40B4-BE49-F238E27FC236}">
                <a16:creationId xmlns:a16="http://schemas.microsoft.com/office/drawing/2014/main" id="{4EE5C41B-57B6-00BF-6BE9-232A050C2C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CEB7F-E762-4FDC-9F15-2E7CA9B90C3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2230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12121"/>
                </a:solidFill>
                <a:effectLst/>
              </a:rPr>
              <a:t>Speaker Notes:</a:t>
            </a:r>
          </a:p>
          <a:p>
            <a:r>
              <a:rPr lang="en-US" b="0" i="0" dirty="0">
                <a:solidFill>
                  <a:srgbClr val="212121"/>
                </a:solidFill>
                <a:effectLst/>
              </a:rPr>
              <a:t>APPLY is in  treatment  – C5 inhibitor-treated patients. APPOINT is in treatment-naive patients. Again, co-endpoints of a rise of greater than 2 or hemoglobin level greater than 12. And these were both met in the significant majority of patients compared to those that stayed on the C5 inhibitor alone. There was marked improvements in transfusion and independence, fatigue compared to standard of care.</a:t>
            </a:r>
          </a:p>
          <a:p>
            <a:endParaRPr lang="en-US" dirty="0">
              <a:solidFill>
                <a:srgbClr val="212121"/>
              </a:solidFill>
            </a:endParaRPr>
          </a:p>
          <a:p>
            <a:r>
              <a:rPr lang="en-US" sz="1100" b="0" i="0" dirty="0">
                <a:solidFill>
                  <a:srgbClr val="212121"/>
                </a:solidFill>
                <a:effectLst/>
              </a:rPr>
              <a:t>de Latour RP, </a:t>
            </a:r>
            <a:r>
              <a:rPr lang="en-US" sz="1100" b="0" i="0" dirty="0" err="1">
                <a:solidFill>
                  <a:srgbClr val="212121"/>
                </a:solidFill>
                <a:effectLst/>
              </a:rPr>
              <a:t>Röth</a:t>
            </a:r>
            <a:r>
              <a:rPr lang="en-US" sz="1100" b="0" i="0" dirty="0">
                <a:solidFill>
                  <a:srgbClr val="212121"/>
                </a:solidFill>
                <a:effectLst/>
              </a:rPr>
              <a:t> A, </a:t>
            </a:r>
            <a:r>
              <a:rPr lang="en-US" sz="1100" b="0" i="0" dirty="0" err="1">
                <a:solidFill>
                  <a:srgbClr val="212121"/>
                </a:solidFill>
                <a:effectLst/>
              </a:rPr>
              <a:t>Kulasekararaj</a:t>
            </a:r>
            <a:r>
              <a:rPr lang="en-US" sz="1100" b="0" i="0" dirty="0">
                <a:solidFill>
                  <a:srgbClr val="212121"/>
                </a:solidFill>
                <a:effectLst/>
              </a:rPr>
              <a:t> AG, et al. Oral </a:t>
            </a:r>
            <a:r>
              <a:rPr lang="en-US" sz="1100" b="0" i="0" dirty="0" err="1">
                <a:solidFill>
                  <a:srgbClr val="212121"/>
                </a:solidFill>
                <a:effectLst/>
              </a:rPr>
              <a:t>iptacopan</a:t>
            </a:r>
            <a:r>
              <a:rPr lang="en-US" sz="1100" b="0" i="0" dirty="0">
                <a:solidFill>
                  <a:srgbClr val="212121"/>
                </a:solidFill>
                <a:effectLst/>
              </a:rPr>
              <a:t> monotherapy in paroxysmal nocturnal hemoglobinuria. </a:t>
            </a:r>
            <a:r>
              <a:rPr lang="en-US" sz="1100" b="0" i="1" dirty="0">
                <a:solidFill>
                  <a:srgbClr val="212121"/>
                </a:solidFill>
                <a:effectLst/>
              </a:rPr>
              <a:t>N Engl J Med</a:t>
            </a:r>
            <a:r>
              <a:rPr lang="en-US" sz="1100" b="0" i="0" dirty="0">
                <a:solidFill>
                  <a:srgbClr val="212121"/>
                </a:solidFill>
                <a:effectLst/>
              </a:rPr>
              <a:t>. 2024;390(11):994-1008.</a:t>
            </a:r>
            <a:endParaRPr lang="en-US" sz="1100" dirty="0"/>
          </a:p>
        </p:txBody>
      </p:sp>
      <p:sp>
        <p:nvSpPr>
          <p:cNvPr id="4" name="Slide Number Placeholder 3"/>
          <p:cNvSpPr>
            <a:spLocks noGrp="1"/>
          </p:cNvSpPr>
          <p:nvPr>
            <p:ph type="sldNum" sz="quarter" idx="5"/>
          </p:nvPr>
        </p:nvSpPr>
        <p:spPr/>
        <p:txBody>
          <a:bodyPr/>
          <a:lstStyle/>
          <a:p>
            <a:fld id="{DCBCEB7F-E762-4FDC-9F15-2E7CA9B90C3B}" type="slidenum">
              <a:rPr lang="en-US" smtClean="0"/>
              <a:t>59</a:t>
            </a:fld>
            <a:endParaRPr lang="en-US"/>
          </a:p>
        </p:txBody>
      </p:sp>
    </p:spTree>
    <p:extLst>
      <p:ext uri="{BB962C8B-B14F-4D97-AF65-F5344CB8AC3E}">
        <p14:creationId xmlns:p14="http://schemas.microsoft.com/office/powerpoint/2010/main" val="1355797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p>
          <a:p>
            <a:r>
              <a:rPr lang="en-US" dirty="0"/>
              <a:t>Today, we're going to be talking about PNH. </a:t>
            </a:r>
          </a:p>
        </p:txBody>
      </p:sp>
      <p:sp>
        <p:nvSpPr>
          <p:cNvPr id="4" name="Slide Number Placeholder 3"/>
          <p:cNvSpPr>
            <a:spLocks noGrp="1"/>
          </p:cNvSpPr>
          <p:nvPr>
            <p:ph type="sldNum" sz="quarter" idx="5"/>
          </p:nvPr>
        </p:nvSpPr>
        <p:spPr/>
        <p:txBody>
          <a:bodyPr/>
          <a:lstStyle/>
          <a:p>
            <a:fld id="{DCBCEB7F-E762-4FDC-9F15-2E7CA9B90C3B}" type="slidenum">
              <a:rPr lang="en-US" smtClean="0"/>
              <a:t>6</a:t>
            </a:fld>
            <a:endParaRPr lang="en-US"/>
          </a:p>
        </p:txBody>
      </p:sp>
    </p:spTree>
    <p:extLst>
      <p:ext uri="{BB962C8B-B14F-4D97-AF65-F5344CB8AC3E}">
        <p14:creationId xmlns:p14="http://schemas.microsoft.com/office/powerpoint/2010/main" val="40642539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dirty="0">
                <a:solidFill>
                  <a:schemeClr val="tx1"/>
                </a:solidFill>
                <a:effectLst/>
                <a:ea typeface="Calibri" panose="020F0502020204030204" pitchFamily="34" charset="0"/>
                <a:cs typeface="Calibri" panose="020F0502020204030204" pitchFamily="34" charset="0"/>
              </a:rPr>
              <a:t>Speaker Notes:</a:t>
            </a:r>
          </a:p>
          <a:p>
            <a:r>
              <a:rPr lang="en-US" b="0" i="0" u="none" dirty="0">
                <a:solidFill>
                  <a:schemeClr val="tx1"/>
                </a:solidFill>
                <a:effectLst/>
                <a:ea typeface="Calibri" panose="020F0502020204030204" pitchFamily="34" charset="0"/>
                <a:cs typeface="Calibri" panose="020F0502020204030204" pitchFamily="34" charset="0"/>
              </a:rPr>
              <a:t>And this is just the APPOINT study showing the same thing, hemoglobin levels rising to near normal levels. </a:t>
            </a:r>
          </a:p>
          <a:p>
            <a:endParaRPr lang="en-US" b="0" i="0" u="none" dirty="0">
              <a:solidFill>
                <a:schemeClr val="tx1"/>
              </a:solidFill>
              <a:effectLst/>
              <a:ea typeface="Calibri" panose="020F0502020204030204" pitchFamily="34" charset="0"/>
              <a:cs typeface="Calibri" panose="020F0502020204030204" pitchFamily="34" charset="0"/>
            </a:endParaRPr>
          </a:p>
          <a:p>
            <a:r>
              <a:rPr lang="en-US" sz="1100" b="0" i="0" u="none" dirty="0" err="1">
                <a:solidFill>
                  <a:schemeClr val="tx1"/>
                </a:solidFill>
                <a:effectLst/>
                <a:ea typeface="Calibri" panose="020F0502020204030204" pitchFamily="34" charset="0"/>
                <a:cs typeface="Calibri" panose="020F0502020204030204" pitchFamily="34" charset="0"/>
              </a:rPr>
              <a:t>Risitano</a:t>
            </a:r>
            <a:r>
              <a:rPr lang="en-US" sz="1100" b="0" i="0" u="none" dirty="0">
                <a:solidFill>
                  <a:schemeClr val="tx1"/>
                </a:solidFill>
                <a:effectLst/>
                <a:ea typeface="Calibri" panose="020F0502020204030204" pitchFamily="34" charset="0"/>
                <a:cs typeface="Calibri" panose="020F0502020204030204" pitchFamily="34" charset="0"/>
              </a:rPr>
              <a:t> AM, Han B, Ueda Y, et al. Oral complement factor B inhibitor </a:t>
            </a:r>
            <a:r>
              <a:rPr lang="en-US" sz="1100" b="0" i="0" u="none" dirty="0" err="1">
                <a:solidFill>
                  <a:schemeClr val="tx1"/>
                </a:solidFill>
                <a:effectLst/>
                <a:ea typeface="Calibri" panose="020F0502020204030204" pitchFamily="34" charset="0"/>
                <a:cs typeface="Calibri" panose="020F0502020204030204" pitchFamily="34" charset="0"/>
              </a:rPr>
              <a:t>iptacopan</a:t>
            </a:r>
            <a:r>
              <a:rPr lang="en-US" sz="1100" b="0" i="0" u="none" dirty="0">
                <a:solidFill>
                  <a:schemeClr val="tx1"/>
                </a:solidFill>
                <a:effectLst/>
                <a:ea typeface="Calibri" panose="020F0502020204030204" pitchFamily="34" charset="0"/>
                <a:cs typeface="Calibri" panose="020F0502020204030204" pitchFamily="34" charset="0"/>
              </a:rPr>
              <a:t> monotherapy improves hemoglobin to normal/near-normal levels in paroxysmal nocturnal hemoglobinuria patients naïve to complement inhibitors: phase III APPOINT-PNH trial. Abstract presented at: 49th Annual Meeting of the European Society for Blood and Marrow Transplantation (EBMT); Paris, France; April 23-36, 2023. Abstract OS12-06.</a:t>
            </a:r>
            <a:endParaRPr lang="en-US" sz="1100" b="0" u="none" dirty="0">
              <a:solidFill>
                <a:schemeClr val="tx1"/>
              </a:solidFill>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CBCEB7F-E762-4FDC-9F15-2E7CA9B90C3B}" type="slidenum">
              <a:rPr lang="en-US" smtClean="0"/>
              <a:t>60</a:t>
            </a:fld>
            <a:endParaRPr lang="en-US"/>
          </a:p>
        </p:txBody>
      </p:sp>
    </p:spTree>
    <p:extLst>
      <p:ext uri="{BB962C8B-B14F-4D97-AF65-F5344CB8AC3E}">
        <p14:creationId xmlns:p14="http://schemas.microsoft.com/office/powerpoint/2010/main" val="25883994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B8D4CDA1-73D9-3F99-2401-1E601D9ED140}"/>
              </a:ext>
            </a:extLst>
          </p:cNvPr>
          <p:cNvSpPr>
            <a:spLocks noGrp="1" noRot="1" noChangeAspect="1" noChangeArrowheads="1" noTextEdit="1"/>
          </p:cNvSpPr>
          <p:nvPr>
            <p:ph type="sldImg"/>
          </p:nvPr>
        </p:nvSpPr>
        <p:spPr>
          <a:ln/>
        </p:spPr>
      </p:sp>
      <p:sp>
        <p:nvSpPr>
          <p:cNvPr id="101379" name="Notes Placeholder 2">
            <a:extLst>
              <a:ext uri="{FF2B5EF4-FFF2-40B4-BE49-F238E27FC236}">
                <a16:creationId xmlns:a16="http://schemas.microsoft.com/office/drawing/2014/main" id="{0D61CB0E-F706-F784-7E76-0F7347C76FA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b="1" dirty="0">
                <a:latin typeface="Aptos" panose="020B0004020202020204" pitchFamily="34" charset="0"/>
              </a:rPr>
              <a:t>Speaker Notes:</a:t>
            </a:r>
          </a:p>
          <a:p>
            <a:r>
              <a:rPr lang="en-US" altLang="en-US" dirty="0">
                <a:latin typeface="Aptos" panose="020B0004020202020204" pitchFamily="34" charset="0"/>
              </a:rPr>
              <a:t>We have data out for the same drug for over 48 weeks, showing, again, a sustained response to the </a:t>
            </a:r>
            <a:r>
              <a:rPr lang="en-US" altLang="en-US" dirty="0" err="1">
                <a:latin typeface="Aptos" panose="020B0004020202020204" pitchFamily="34" charset="0"/>
              </a:rPr>
              <a:t>iptacopan</a:t>
            </a:r>
            <a:r>
              <a:rPr lang="en-US" altLang="en-US" dirty="0">
                <a:latin typeface="Aptos" panose="020B0004020202020204" pitchFamily="34" charset="0"/>
              </a:rPr>
              <a:t> given orally, it doesn't go away. And the side effects, again, have been very good with this drug. Everything looking good. </a:t>
            </a:r>
          </a:p>
        </p:txBody>
      </p:sp>
      <p:sp>
        <p:nvSpPr>
          <p:cNvPr id="101380" name="Slide Number Placeholder 3">
            <a:extLst>
              <a:ext uri="{FF2B5EF4-FFF2-40B4-BE49-F238E27FC236}">
                <a16:creationId xmlns:a16="http://schemas.microsoft.com/office/drawing/2014/main" id="{E49B5796-3ADE-C087-6D37-C2DAE361A30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62D036-6762-4E22-956E-08260427F870}" type="slidenum">
              <a:rPr kumimoji="0" lang="en-US" altLang="en-US" sz="1200" b="0" i="0" u="none" strike="noStrike" kern="1200" cap="none" spc="0" normalizeH="0" baseline="0" noProof="0" smtClean="0">
                <a:ln>
                  <a:noFill/>
                </a:ln>
                <a:solidFill>
                  <a:srgbClr val="000000"/>
                </a:solidFill>
                <a:effectLst/>
                <a:uLnTx/>
                <a:uFillTx/>
                <a:latin typeface="Aptos" panose="020B00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8A0CA9EB-97DC-E03F-1111-F40ED39CD42C}"/>
              </a:ext>
            </a:extLst>
          </p:cNvPr>
          <p:cNvSpPr>
            <a:spLocks noGrp="1" noRot="1" noChangeAspect="1" noChangeArrowheads="1" noTextEdit="1"/>
          </p:cNvSpPr>
          <p:nvPr>
            <p:ph type="sldImg"/>
          </p:nvPr>
        </p:nvSpPr>
        <p:spPr>
          <a:ln/>
        </p:spPr>
      </p:sp>
      <p:sp>
        <p:nvSpPr>
          <p:cNvPr id="103427" name="Notes Placeholder 2">
            <a:extLst>
              <a:ext uri="{FF2B5EF4-FFF2-40B4-BE49-F238E27FC236}">
                <a16:creationId xmlns:a16="http://schemas.microsoft.com/office/drawing/2014/main" id="{A551D29C-7DC7-A631-96B4-68B66F86ABE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b="1" dirty="0"/>
              <a:t>Speaker Notes:</a:t>
            </a:r>
          </a:p>
          <a:p>
            <a:r>
              <a:rPr lang="en-US" altLang="en-US" dirty="0"/>
              <a:t>The one thing I will say about </a:t>
            </a:r>
            <a:r>
              <a:rPr lang="en-US" altLang="en-US" dirty="0" err="1"/>
              <a:t>iptacopan</a:t>
            </a:r>
            <a:r>
              <a:rPr lang="en-US" altLang="en-US" dirty="0"/>
              <a:t>, and we'll have to wait with more time to see if this true, but the number of breakthrough hemolysis events, that is, you get a complement-activated event, like an infection, and you can get breakthrough hemolysis with all these drugs, but it seemed to be lower </a:t>
            </a:r>
            <a:r>
              <a:rPr lang="en-US" altLang="en-US" dirty="0" err="1"/>
              <a:t>iptacopan</a:t>
            </a:r>
            <a:r>
              <a:rPr lang="en-US" altLang="en-US" dirty="0"/>
              <a:t>. There is no head-to-head study to compare these, but historically, the number of breakthrough events with </a:t>
            </a:r>
            <a:r>
              <a:rPr lang="en-US" altLang="en-US" dirty="0" err="1"/>
              <a:t>iptacopan</a:t>
            </a:r>
            <a:r>
              <a:rPr lang="en-US" altLang="en-US" dirty="0"/>
              <a:t> seemed to be a little bit lower. </a:t>
            </a:r>
          </a:p>
          <a:p>
            <a:endParaRPr lang="en-US" altLang="en-US" dirty="0"/>
          </a:p>
          <a:p>
            <a:r>
              <a:rPr lang="en-US" altLang="en-US" sz="1100" dirty="0"/>
              <a:t>de Latour RP, </a:t>
            </a:r>
            <a:r>
              <a:rPr lang="en-US" altLang="en-US" sz="1100" dirty="0" err="1"/>
              <a:t>Kulasekararaj</a:t>
            </a:r>
            <a:r>
              <a:rPr lang="en-US" altLang="en-US" sz="1100" dirty="0"/>
              <a:t> A, Scheinberg P, et al. Clinical breakthrough hemolysis (BTH) during monotherapy with the oral factor B inhibitor </a:t>
            </a:r>
            <a:r>
              <a:rPr lang="en-US" altLang="en-US" sz="1100" dirty="0" err="1"/>
              <a:t>iptacopan</a:t>
            </a:r>
            <a:r>
              <a:rPr lang="en-US" altLang="en-US" sz="1100" dirty="0"/>
              <a:t> is generally not severe and managed without treatment discontinuation: 48-week data from the phase III APPLY-PNH and APPOINT-PNH trials in paroxysmal nocturnal hemoglobinuria (PNH). </a:t>
            </a:r>
            <a:r>
              <a:rPr lang="en-US" altLang="en-US" sz="1100" i="1" dirty="0"/>
              <a:t>Blood. </a:t>
            </a:r>
            <a:r>
              <a:rPr lang="en-US" altLang="en-US" sz="1100" dirty="0"/>
              <a:t>2023;142(Supplement 1):1338.</a:t>
            </a:r>
          </a:p>
        </p:txBody>
      </p:sp>
      <p:sp>
        <p:nvSpPr>
          <p:cNvPr id="103428" name="Slide Number Placeholder 3">
            <a:extLst>
              <a:ext uri="{FF2B5EF4-FFF2-40B4-BE49-F238E27FC236}">
                <a16:creationId xmlns:a16="http://schemas.microsoft.com/office/drawing/2014/main" id="{263D4BBC-0FD1-FA7A-8928-51AB504C177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ECD490-1A25-4AA1-8E6E-29988357B0A0}" type="slidenum">
              <a:rPr kumimoji="0" lang="en-US" altLang="en-US" sz="1200" b="0" i="0" u="none" strike="noStrike" kern="1200" cap="none" spc="0" normalizeH="0" baseline="0" noProof="0" smtClean="0">
                <a:ln>
                  <a:noFill/>
                </a:ln>
                <a:solidFill>
                  <a:srgbClr val="000000"/>
                </a:solidFill>
                <a:effectLst/>
                <a:uLnTx/>
                <a:uFillTx/>
                <a:latin typeface="Aptos" panose="020B00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BCEB7F-E762-4FDC-9F15-2E7CA9B90C3B}" type="slidenum">
              <a:rPr lang="en-US" smtClean="0"/>
              <a:t>63</a:t>
            </a:fld>
            <a:endParaRPr lang="en-US"/>
          </a:p>
        </p:txBody>
      </p:sp>
    </p:spTree>
    <p:extLst>
      <p:ext uri="{BB962C8B-B14F-4D97-AF65-F5344CB8AC3E}">
        <p14:creationId xmlns:p14="http://schemas.microsoft.com/office/powerpoint/2010/main" val="3789064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sz="1050" b="1" dirty="0">
                <a:solidFill>
                  <a:srgbClr val="212121"/>
                </a:solidFill>
              </a:rPr>
              <a:t>Speaker Notes:</a:t>
            </a:r>
          </a:p>
          <a:p>
            <a:r>
              <a:rPr lang="en-US" sz="1050" dirty="0">
                <a:solidFill>
                  <a:srgbClr val="212121"/>
                </a:solidFill>
              </a:rPr>
              <a:t>With all these patients, we have to watch out for hyperlipidemia. It's not clear why they can get that. It's mild, and in most patients, it was managed easily with either diet modifications and/or with increasing their dose of statins. All patients have to be vaccinated against meningitis, as mentioned. In addition, if you're on a proximal inhibitor, you should receive the pneumococcal vaccine and possibly the Hemophilus influenza vaccine. </a:t>
            </a:r>
          </a:p>
          <a:p>
            <a:endParaRPr lang="en-US" sz="1050" dirty="0">
              <a:solidFill>
                <a:srgbClr val="212121"/>
              </a:solidFill>
            </a:endParaRPr>
          </a:p>
          <a:p>
            <a:r>
              <a:rPr lang="en-US" sz="1050" dirty="0">
                <a:solidFill>
                  <a:srgbClr val="212121"/>
                </a:solidFill>
              </a:rPr>
              <a:t>Vaccines can activate complements, so we have to be careful with that if you're not on a C5 inhibitor or a proximal inhibitor. And it's been recommended in some cases that we actually give prophylactic antibiotics, start the treatment with the complement inhibitor, and then vaccinate right away, so we can avoid that hemolysis. Infection should all receive immediate antibiotics. Stopping complement inhibitors is not recommended, even if you have an infection. The FDA label, for example, says, hey, if you get a serious infection, consider stopping it. But the reality is, if you do that, you're going to see a lot more hemolysis. And extravascular hemolysis is a complication that we just talked about, and in those cases, we should probably switch to a proximal inhibitor. </a:t>
            </a:r>
          </a:p>
          <a:p>
            <a:endParaRPr lang="en-US" sz="1050" dirty="0">
              <a:solidFill>
                <a:srgbClr val="212121"/>
              </a:solidFill>
            </a:endParaRPr>
          </a:p>
          <a:p>
            <a:r>
              <a:rPr lang="en-US" sz="900" b="0" i="0" dirty="0" err="1">
                <a:solidFill>
                  <a:srgbClr val="212121"/>
                </a:solidFill>
                <a:effectLst/>
              </a:rPr>
              <a:t>Peffault</a:t>
            </a:r>
            <a:r>
              <a:rPr lang="en-US" sz="900" b="0" i="0" dirty="0">
                <a:solidFill>
                  <a:srgbClr val="212121"/>
                </a:solidFill>
                <a:effectLst/>
              </a:rPr>
              <a:t> de Latour R, </a:t>
            </a:r>
            <a:r>
              <a:rPr lang="en-US" sz="900" b="0" i="0" dirty="0" err="1">
                <a:solidFill>
                  <a:srgbClr val="212121"/>
                </a:solidFill>
                <a:effectLst/>
              </a:rPr>
              <a:t>Röth</a:t>
            </a:r>
            <a:r>
              <a:rPr lang="en-US" sz="900" b="0" i="0" dirty="0">
                <a:solidFill>
                  <a:srgbClr val="212121"/>
                </a:solidFill>
                <a:effectLst/>
              </a:rPr>
              <a:t> A, </a:t>
            </a:r>
            <a:r>
              <a:rPr lang="en-US" sz="900" b="0" i="0" dirty="0" err="1">
                <a:solidFill>
                  <a:srgbClr val="212121"/>
                </a:solidFill>
                <a:effectLst/>
              </a:rPr>
              <a:t>Kulasekararaj</a:t>
            </a:r>
            <a:r>
              <a:rPr lang="en-US" sz="900" b="0" i="0" dirty="0">
                <a:solidFill>
                  <a:srgbClr val="212121"/>
                </a:solidFill>
                <a:effectLst/>
              </a:rPr>
              <a:t> AG, et al. Oral </a:t>
            </a:r>
            <a:r>
              <a:rPr lang="en-US" sz="900" b="0" i="0" dirty="0" err="1">
                <a:solidFill>
                  <a:srgbClr val="212121"/>
                </a:solidFill>
                <a:effectLst/>
              </a:rPr>
              <a:t>iptacopan</a:t>
            </a:r>
            <a:r>
              <a:rPr lang="en-US" sz="900" b="0" i="0" dirty="0">
                <a:solidFill>
                  <a:srgbClr val="212121"/>
                </a:solidFill>
                <a:effectLst/>
              </a:rPr>
              <a:t> monotherapy in paroxysmal nocturnal hemoglobinuria. </a:t>
            </a:r>
            <a:r>
              <a:rPr lang="en-US" sz="900" b="0" i="1" dirty="0">
                <a:solidFill>
                  <a:srgbClr val="212121"/>
                </a:solidFill>
                <a:effectLst/>
              </a:rPr>
              <a:t>N Engl J Med</a:t>
            </a:r>
            <a:r>
              <a:rPr lang="en-US" sz="900" b="0" i="0" dirty="0">
                <a:solidFill>
                  <a:srgbClr val="212121"/>
                </a:solidFill>
                <a:effectLst/>
              </a:rPr>
              <a:t>. 2024;390(11):994-1008.</a:t>
            </a:r>
          </a:p>
          <a:p>
            <a:endParaRPr lang="en-US" sz="900" b="0" i="0" dirty="0">
              <a:solidFill>
                <a:srgbClr val="21212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dirty="0">
                <a:solidFill>
                  <a:srgbClr val="212121"/>
                </a:solidFill>
                <a:effectLst/>
                <a:ea typeface="Calibri" panose="020F0502020204030204" pitchFamily="34" charset="0"/>
                <a:cs typeface="Calibri" panose="020F0502020204030204" pitchFamily="34" charset="0"/>
              </a:rPr>
              <a:t>Hill A, DeZern AE, Kinoshita T, Brodsky RA. Paroxysmal nocturnal </a:t>
            </a:r>
            <a:r>
              <a:rPr lang="en-US" sz="900" b="0" i="0" u="none" dirty="0" err="1">
                <a:solidFill>
                  <a:srgbClr val="212121"/>
                </a:solidFill>
                <a:effectLst/>
                <a:ea typeface="Calibri" panose="020F0502020204030204" pitchFamily="34" charset="0"/>
                <a:cs typeface="Calibri" panose="020F0502020204030204" pitchFamily="34" charset="0"/>
              </a:rPr>
              <a:t>haemoglobinuria</a:t>
            </a:r>
            <a:r>
              <a:rPr lang="en-US" sz="900" b="0" i="0" u="none" dirty="0">
                <a:solidFill>
                  <a:srgbClr val="212121"/>
                </a:solidFill>
                <a:effectLst/>
                <a:ea typeface="Calibri" panose="020F0502020204030204" pitchFamily="34" charset="0"/>
                <a:cs typeface="Calibri" panose="020F0502020204030204" pitchFamily="34" charset="0"/>
              </a:rPr>
              <a:t>. </a:t>
            </a:r>
            <a:r>
              <a:rPr lang="en-US" sz="900" b="0" i="1" u="none" dirty="0">
                <a:solidFill>
                  <a:srgbClr val="212121"/>
                </a:solidFill>
                <a:effectLst/>
                <a:ea typeface="Calibri" panose="020F0502020204030204" pitchFamily="34" charset="0"/>
                <a:cs typeface="Calibri" panose="020F0502020204030204" pitchFamily="34" charset="0"/>
              </a:rPr>
              <a:t>Nat Rev Dis Primers</a:t>
            </a:r>
            <a:r>
              <a:rPr lang="en-US" sz="900" b="0" i="0" u="none" dirty="0">
                <a:solidFill>
                  <a:srgbClr val="212121"/>
                </a:solidFill>
                <a:effectLst/>
                <a:ea typeface="Calibri" panose="020F0502020204030204" pitchFamily="34" charset="0"/>
                <a:cs typeface="Calibri" panose="020F0502020204030204" pitchFamily="34" charset="0"/>
              </a:rPr>
              <a:t>. 2017;3:17028.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0" u="none" dirty="0">
              <a:solidFill>
                <a:srgbClr val="212121"/>
              </a:solidFill>
              <a:effectLs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err="1">
                <a:solidFill>
                  <a:srgbClr val="212121"/>
                </a:solidFill>
                <a:effectLst/>
              </a:rPr>
              <a:t>Risitano</a:t>
            </a:r>
            <a:r>
              <a:rPr lang="en-US" sz="900" b="0" i="0" dirty="0">
                <a:solidFill>
                  <a:srgbClr val="212121"/>
                </a:solidFill>
                <a:effectLst/>
              </a:rPr>
              <a:t> AM, Notaro R, Marando L, et al. Complement fraction 3 binding on erythrocytes as additional mechanism of disease in paroxysmal nocturnal hemoglobinuria patients treated by eculizumab. </a:t>
            </a:r>
            <a:r>
              <a:rPr lang="en-US" sz="900" b="0" i="1" dirty="0">
                <a:solidFill>
                  <a:srgbClr val="212121"/>
                </a:solidFill>
                <a:effectLst/>
              </a:rPr>
              <a:t>Blood</a:t>
            </a:r>
            <a:r>
              <a:rPr lang="en-US" sz="900" b="0" i="0" dirty="0">
                <a:solidFill>
                  <a:srgbClr val="212121"/>
                </a:solidFill>
                <a:effectLst/>
              </a:rPr>
              <a:t>. 2009;113(17):4094-4100.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0" dirty="0">
              <a:solidFill>
                <a:srgbClr val="21212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McKinley CE, Richards SJ,  Munir T, et al. Extravascular hemolysis due to C3-loading in patients with PNH treated with eculizumab: defining the clinical syndrome. </a:t>
            </a:r>
            <a:r>
              <a:rPr lang="en-US" sz="900" i="1" dirty="0">
                <a:solidFill>
                  <a:schemeClr val="tx1"/>
                </a:solidFill>
              </a:rPr>
              <a:t>Blood. </a:t>
            </a:r>
            <a:r>
              <a:rPr lang="en-US" sz="900" dirty="0">
                <a:solidFill>
                  <a:schemeClr val="tx1"/>
                </a:solidFill>
              </a:rPr>
              <a:t>2017;130(Suppl 1):3471.</a:t>
            </a:r>
            <a:endParaRPr lang="en-US" sz="900" dirty="0"/>
          </a:p>
        </p:txBody>
      </p:sp>
      <p:sp>
        <p:nvSpPr>
          <p:cNvPr id="4" name="Slide Number Placeholder 3"/>
          <p:cNvSpPr>
            <a:spLocks noGrp="1"/>
          </p:cNvSpPr>
          <p:nvPr>
            <p:ph type="sldNum" sz="quarter" idx="5"/>
          </p:nvPr>
        </p:nvSpPr>
        <p:spPr/>
        <p:txBody>
          <a:bodyPr/>
          <a:lstStyle/>
          <a:p>
            <a:fld id="{DCBCEB7F-E762-4FDC-9F15-2E7CA9B90C3B}" type="slidenum">
              <a:rPr lang="en-US" smtClean="0"/>
              <a:t>64</a:t>
            </a:fld>
            <a:endParaRPr lang="en-US"/>
          </a:p>
        </p:txBody>
      </p:sp>
    </p:spTree>
    <p:extLst>
      <p:ext uri="{BB962C8B-B14F-4D97-AF65-F5344CB8AC3E}">
        <p14:creationId xmlns:p14="http://schemas.microsoft.com/office/powerpoint/2010/main" val="27147901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212121"/>
                </a:solidFill>
              </a:rPr>
              <a:t>Speaker Notes:</a:t>
            </a:r>
          </a:p>
          <a:p>
            <a:r>
              <a:rPr lang="en-US" sz="1200" dirty="0">
                <a:solidFill>
                  <a:srgbClr val="212121"/>
                </a:solidFill>
              </a:rPr>
              <a:t>Breakthrough hemolysis is usually related to complement-activating events such as infection or bacteria. Except for </a:t>
            </a:r>
            <a:r>
              <a:rPr lang="en-US" sz="1200" dirty="0" err="1">
                <a:solidFill>
                  <a:srgbClr val="212121"/>
                </a:solidFill>
              </a:rPr>
              <a:t>pegcetacoplan</a:t>
            </a:r>
            <a:r>
              <a:rPr lang="en-US" sz="1200" dirty="0">
                <a:solidFill>
                  <a:srgbClr val="212121"/>
                </a:solidFill>
              </a:rPr>
              <a:t>, we don't really have clinical guidelines to help do this. There is recommendations from an expert panel, although it is a little bit scattered  all over the place in terms of what they recommend. I recommend continuing the current complement inhibitor they're on. You obviously treat the  infection or whatever complement event there is – complement-activated event there is and consider giving an extra dose of whatever they're on, which is what we do with </a:t>
            </a:r>
            <a:r>
              <a:rPr lang="en-US" sz="1200" dirty="0" err="1">
                <a:solidFill>
                  <a:srgbClr val="212121"/>
                </a:solidFill>
              </a:rPr>
              <a:t>pegcetacoplan</a:t>
            </a:r>
            <a:r>
              <a:rPr lang="en-US" sz="1200" dirty="0">
                <a:solidFill>
                  <a:srgbClr val="212121"/>
                </a:solidFill>
              </a:rPr>
              <a:t>. Thrombotic events need to be treated with thrombolytics and anticoagulants as indicated. You have to be careful for bleeding. There is no data if you are on a complement inhibitor, if switching to another component inhibitor will help prevent another clot. </a:t>
            </a:r>
          </a:p>
          <a:p>
            <a:endParaRPr lang="en-US" sz="1200" dirty="0">
              <a:solidFill>
                <a:srgbClr val="21212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Hill A, DeZern AE, Kinoshita T, Brodsky RA. Paroxysmal nocturnal </a:t>
            </a:r>
            <a:r>
              <a:rPr lang="en-US" sz="1100" b="0" i="0" u="none"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haemoglobinuria</a:t>
            </a:r>
            <a:r>
              <a:rPr lang="en-US" sz="1100" b="0" i="0" u="none"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a:t>
            </a:r>
            <a:r>
              <a:rPr lang="en-US" sz="1100" b="0" i="1" u="none"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Nat Rev Dis Primers</a:t>
            </a:r>
            <a:r>
              <a:rPr lang="en-US" sz="1100" b="0" i="0" u="none"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2017;3:17028.</a:t>
            </a:r>
          </a:p>
          <a:p>
            <a:endParaRPr lang="en-US" sz="1100" b="0" i="0" dirty="0">
              <a:solidFill>
                <a:srgbClr val="212121"/>
              </a:solidFill>
              <a:effectLst/>
              <a:latin typeface="BlinkMacSystemFont"/>
            </a:endParaRPr>
          </a:p>
          <a:p>
            <a:r>
              <a:rPr lang="en-US" sz="1100" b="0" i="0" dirty="0">
                <a:solidFill>
                  <a:srgbClr val="212121"/>
                </a:solidFill>
                <a:effectLst/>
                <a:latin typeface="BlinkMacSystemFont"/>
              </a:rPr>
              <a:t>Griffin M, Kelly RJ, Panse J, et al. Management of acute breakthrough hemolysis with intensive </a:t>
            </a:r>
            <a:r>
              <a:rPr lang="en-US" sz="1100" b="0" i="0" dirty="0" err="1">
                <a:solidFill>
                  <a:srgbClr val="212121"/>
                </a:solidFill>
                <a:effectLst/>
                <a:latin typeface="BlinkMacSystemFont"/>
              </a:rPr>
              <a:t>pegcetacoplan</a:t>
            </a:r>
            <a:r>
              <a:rPr lang="en-US" sz="1100" b="0" i="0" dirty="0">
                <a:solidFill>
                  <a:srgbClr val="212121"/>
                </a:solidFill>
                <a:effectLst/>
                <a:latin typeface="BlinkMacSystemFont"/>
              </a:rPr>
              <a:t> dosing in patients with PNH. </a:t>
            </a:r>
            <a:r>
              <a:rPr lang="en-US" sz="1100" b="0" i="1" dirty="0">
                <a:solidFill>
                  <a:srgbClr val="212121"/>
                </a:solidFill>
                <a:effectLst/>
                <a:latin typeface="BlinkMacSystemFont"/>
              </a:rPr>
              <a:t>Blood Adv</a:t>
            </a:r>
            <a:r>
              <a:rPr lang="en-US" sz="1100" b="0" i="0" dirty="0">
                <a:solidFill>
                  <a:srgbClr val="212121"/>
                </a:solidFill>
                <a:effectLst/>
                <a:latin typeface="BlinkMacSystemFont"/>
              </a:rPr>
              <a:t>. 2024;8(7):1776-1786. </a:t>
            </a:r>
          </a:p>
          <a:p>
            <a:endParaRPr lang="en-US" sz="1100" b="0" i="0" dirty="0">
              <a:solidFill>
                <a:srgbClr val="212121"/>
              </a:solidFill>
              <a:effectLst/>
              <a:latin typeface="BlinkMacSystemFont"/>
            </a:endParaRPr>
          </a:p>
          <a:p>
            <a:r>
              <a:rPr lang="en-US" sz="1100" b="0" i="0" dirty="0">
                <a:solidFill>
                  <a:srgbClr val="212121"/>
                </a:solidFill>
                <a:effectLst/>
                <a:latin typeface="BlinkMacSystemFont"/>
              </a:rPr>
              <a:t>Dingli D, De Castro Iii C, </a:t>
            </a:r>
            <a:r>
              <a:rPr lang="en-US" sz="1100" b="0" i="0" dirty="0" err="1">
                <a:solidFill>
                  <a:srgbClr val="212121"/>
                </a:solidFill>
                <a:effectLst/>
                <a:latin typeface="BlinkMacSystemFont"/>
              </a:rPr>
              <a:t>Koprivnikar</a:t>
            </a:r>
            <a:r>
              <a:rPr lang="en-US" sz="1100" b="0" i="0" dirty="0">
                <a:solidFill>
                  <a:srgbClr val="212121"/>
                </a:solidFill>
                <a:effectLst/>
                <a:latin typeface="BlinkMacSystemFont"/>
              </a:rPr>
              <a:t> J, et al. Expert consensus on the management of pharmacodynamic breakthrough-hemolysis in treated paroxysmal nocturnal hemoglobinuria. </a:t>
            </a:r>
            <a:r>
              <a:rPr lang="en-US" sz="1100" b="0" i="1" dirty="0">
                <a:solidFill>
                  <a:srgbClr val="212121"/>
                </a:solidFill>
                <a:effectLst/>
                <a:latin typeface="BlinkMacSystemFont"/>
              </a:rPr>
              <a:t>Hematology</a:t>
            </a:r>
            <a:r>
              <a:rPr lang="en-US" sz="1100" b="0" i="0" dirty="0">
                <a:solidFill>
                  <a:srgbClr val="212121"/>
                </a:solidFill>
                <a:effectLst/>
                <a:latin typeface="BlinkMacSystemFont"/>
              </a:rPr>
              <a:t>. 2024;29(1):2329030. </a:t>
            </a:r>
            <a:endParaRPr lang="en-US" sz="1100" dirty="0"/>
          </a:p>
        </p:txBody>
      </p:sp>
      <p:sp>
        <p:nvSpPr>
          <p:cNvPr id="4" name="Slide Number Placeholder 3"/>
          <p:cNvSpPr>
            <a:spLocks noGrp="1"/>
          </p:cNvSpPr>
          <p:nvPr>
            <p:ph type="sldNum" sz="quarter" idx="5"/>
          </p:nvPr>
        </p:nvSpPr>
        <p:spPr/>
        <p:txBody>
          <a:bodyPr/>
          <a:lstStyle/>
          <a:p>
            <a:fld id="{DCBCEB7F-E762-4FDC-9F15-2E7CA9B90C3B}" type="slidenum">
              <a:rPr lang="en-US" smtClean="0"/>
              <a:t>65</a:t>
            </a:fld>
            <a:endParaRPr lang="en-US"/>
          </a:p>
        </p:txBody>
      </p:sp>
    </p:spTree>
    <p:extLst>
      <p:ext uri="{BB962C8B-B14F-4D97-AF65-F5344CB8AC3E}">
        <p14:creationId xmlns:p14="http://schemas.microsoft.com/office/powerpoint/2010/main" val="14485033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D74FC-6A3E-C145-8C47-3D28F7FEA0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Lucida Sans Unicode" pitchFamily="32" charset="0"/>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Lucida Sans Unicode" pitchFamily="32" charset="0"/>
            </a:endParaRPr>
          </a:p>
        </p:txBody>
      </p:sp>
    </p:spTree>
    <p:extLst>
      <p:ext uri="{BB962C8B-B14F-4D97-AF65-F5344CB8AC3E}">
        <p14:creationId xmlns:p14="http://schemas.microsoft.com/office/powerpoint/2010/main" val="19046092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p>
          <a:p>
            <a:r>
              <a:rPr lang="en-US" dirty="0"/>
              <a:t>How to choose which one to use is not easy. It takes somebody who knows all the drugs well to discuss with the patient, asking the patients what they would prefer is one method. But obviously there are side effects to all these drugs, and you need to know which one is best for the patient. We have to consider side effects, rate of thromboses, the cost of these drugs, they're all very expensive, whether insurance will cover them, and we have to make sure the patients can be compliant, especially if they're on an oral drug, because if you stop or miss a dose, you can quickly go into a hemolytic flare. All these drugs are well tolerated, with few side effects. And choosing the right therapy might take consultation with a center that specializes in PNH. </a:t>
            </a:r>
          </a:p>
        </p:txBody>
      </p:sp>
      <p:sp>
        <p:nvSpPr>
          <p:cNvPr id="4" name="Slide Number Placeholder 3"/>
          <p:cNvSpPr>
            <a:spLocks noGrp="1"/>
          </p:cNvSpPr>
          <p:nvPr>
            <p:ph type="sldNum" sz="quarter" idx="5"/>
          </p:nvPr>
        </p:nvSpPr>
        <p:spPr/>
        <p:txBody>
          <a:bodyPr/>
          <a:lstStyle/>
          <a:p>
            <a:fld id="{DCBCEB7F-E762-4FDC-9F15-2E7CA9B90C3B}" type="slidenum">
              <a:rPr lang="en-US" smtClean="0"/>
              <a:t>67</a:t>
            </a:fld>
            <a:endParaRPr lang="en-US"/>
          </a:p>
        </p:txBody>
      </p:sp>
    </p:spTree>
    <p:extLst>
      <p:ext uri="{BB962C8B-B14F-4D97-AF65-F5344CB8AC3E}">
        <p14:creationId xmlns:p14="http://schemas.microsoft.com/office/powerpoint/2010/main" val="28570127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McKinley CE, Richards SJ,  Munir T, et al. Extravascular hemolysis due to C3-loading in patients with PNH treated with eculizumab: defining the clinical syndrome. </a:t>
            </a:r>
            <a:r>
              <a:rPr lang="en-US" sz="1200" i="1" dirty="0">
                <a:solidFill>
                  <a:schemeClr val="tx1"/>
                </a:solidFill>
              </a:rPr>
              <a:t>Blood. </a:t>
            </a:r>
            <a:r>
              <a:rPr lang="en-US" sz="1200" dirty="0">
                <a:solidFill>
                  <a:schemeClr val="tx1"/>
                </a:solidFill>
              </a:rPr>
              <a:t>2017;130(Suppl 1):3471.</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Hill A, DeZern AE, Kinoshita T, Brodsky RA. Paroxysmal nocturnal </a:t>
            </a:r>
            <a:r>
              <a:rPr lang="en-US" b="0" i="0" u="none"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haemoglobinuria</a:t>
            </a:r>
            <a:r>
              <a:rPr lang="en-US" b="0" i="0" u="none"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a:t>
            </a:r>
            <a:r>
              <a:rPr lang="en-US" b="0" i="1" u="none"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Nat Rev Dis Primers</a:t>
            </a:r>
            <a:r>
              <a:rPr lang="en-US" b="0" i="0" u="none"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2017;3:17028.</a:t>
            </a:r>
          </a:p>
          <a:p>
            <a:endParaRPr lang="en-US" dirty="0"/>
          </a:p>
        </p:txBody>
      </p:sp>
      <p:sp>
        <p:nvSpPr>
          <p:cNvPr id="4" name="Slide Number Placeholder 3"/>
          <p:cNvSpPr>
            <a:spLocks noGrp="1"/>
          </p:cNvSpPr>
          <p:nvPr>
            <p:ph type="sldNum" sz="quarter" idx="5"/>
          </p:nvPr>
        </p:nvSpPr>
        <p:spPr/>
        <p:txBody>
          <a:bodyPr/>
          <a:lstStyle/>
          <a:p>
            <a:fld id="{DCBCEB7F-E762-4FDC-9F15-2E7CA9B90C3B}" type="slidenum">
              <a:rPr lang="en-US" smtClean="0"/>
              <a:t>74</a:t>
            </a:fld>
            <a:endParaRPr lang="en-US"/>
          </a:p>
        </p:txBody>
      </p:sp>
    </p:spTree>
    <p:extLst>
      <p:ext uri="{BB962C8B-B14F-4D97-AF65-F5344CB8AC3E}">
        <p14:creationId xmlns:p14="http://schemas.microsoft.com/office/powerpoint/2010/main" val="28274347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Hill A, DeZern AE, Kinoshita T, Brodsky RA. Paroxysmal nocturnal </a:t>
            </a:r>
            <a:r>
              <a:rPr lang="en-US" b="0" i="0" u="none"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haemoglobinuria</a:t>
            </a:r>
            <a:r>
              <a:rPr lang="en-US" b="0" i="0" u="none"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a:t>
            </a:r>
            <a:r>
              <a:rPr lang="en-US" b="0" i="1" u="none"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Nat Rev Dis Primers</a:t>
            </a:r>
            <a:r>
              <a:rPr lang="en-US" b="0" i="0" u="none"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2017;3:17028.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BlinkMacSystemFont"/>
              </a:rPr>
              <a:t>Hillmen P, Muus P, </a:t>
            </a:r>
            <a:r>
              <a:rPr lang="en-US" b="0" i="0" dirty="0" err="1">
                <a:solidFill>
                  <a:srgbClr val="212121"/>
                </a:solidFill>
                <a:effectLst/>
                <a:latin typeface="BlinkMacSystemFont"/>
              </a:rPr>
              <a:t>Dührsen</a:t>
            </a:r>
            <a:r>
              <a:rPr lang="en-US" b="0" i="0" dirty="0">
                <a:solidFill>
                  <a:srgbClr val="212121"/>
                </a:solidFill>
                <a:effectLst/>
                <a:latin typeface="BlinkMacSystemFont"/>
              </a:rPr>
              <a:t> U, et al. Effect of the complement inhibitor eculizumab on thromboembolism in patients with paroxysmal nocturnal hemoglobinuria. </a:t>
            </a:r>
            <a:r>
              <a:rPr lang="en-US" b="0" i="1" dirty="0">
                <a:solidFill>
                  <a:srgbClr val="212121"/>
                </a:solidFill>
                <a:effectLst/>
                <a:latin typeface="BlinkMacSystemFont"/>
              </a:rPr>
              <a:t>Blood</a:t>
            </a:r>
            <a:r>
              <a:rPr lang="en-US" b="0" i="0" dirty="0">
                <a:solidFill>
                  <a:srgbClr val="212121"/>
                </a:solidFill>
                <a:effectLst/>
                <a:latin typeface="BlinkMacSystemFont"/>
              </a:rPr>
              <a:t>. 2007;110(12):4123-4128. </a:t>
            </a:r>
          </a:p>
          <a:p>
            <a:endParaRPr lang="en-US" dirty="0"/>
          </a:p>
        </p:txBody>
      </p:sp>
      <p:sp>
        <p:nvSpPr>
          <p:cNvPr id="4" name="Slide Number Placeholder 3"/>
          <p:cNvSpPr>
            <a:spLocks noGrp="1"/>
          </p:cNvSpPr>
          <p:nvPr>
            <p:ph type="sldNum" sz="quarter" idx="5"/>
          </p:nvPr>
        </p:nvSpPr>
        <p:spPr/>
        <p:txBody>
          <a:bodyPr/>
          <a:lstStyle/>
          <a:p>
            <a:fld id="{DCBCEB7F-E762-4FDC-9F15-2E7CA9B90C3B}" type="slidenum">
              <a:rPr lang="en-US" smtClean="0"/>
              <a:t>79</a:t>
            </a:fld>
            <a:endParaRPr lang="en-US"/>
          </a:p>
        </p:txBody>
      </p:sp>
    </p:spTree>
    <p:extLst>
      <p:ext uri="{BB962C8B-B14F-4D97-AF65-F5344CB8AC3E}">
        <p14:creationId xmlns:p14="http://schemas.microsoft.com/office/powerpoint/2010/main" val="1021249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CEB7F-E762-4FDC-9F15-2E7CA9B90C3B}" type="slidenum">
              <a:rPr lang="en-US" smtClean="0"/>
              <a:t>7</a:t>
            </a:fld>
            <a:endParaRPr lang="en-US"/>
          </a:p>
        </p:txBody>
      </p:sp>
    </p:spTree>
    <p:extLst>
      <p:ext uri="{BB962C8B-B14F-4D97-AF65-F5344CB8AC3E}">
        <p14:creationId xmlns:p14="http://schemas.microsoft.com/office/powerpoint/2010/main" val="40164481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BCEB7F-E762-4FDC-9F15-2E7CA9B90C3B}" type="slidenum">
              <a:rPr lang="en-US" smtClean="0"/>
              <a:t>81</a:t>
            </a:fld>
            <a:endParaRPr lang="en-US"/>
          </a:p>
        </p:txBody>
      </p:sp>
    </p:spTree>
    <p:extLst>
      <p:ext uri="{BB962C8B-B14F-4D97-AF65-F5344CB8AC3E}">
        <p14:creationId xmlns:p14="http://schemas.microsoft.com/office/powerpoint/2010/main" val="3343117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12121"/>
                </a:solidFill>
                <a:effectLst/>
              </a:rPr>
              <a:t>Speaker Notes:</a:t>
            </a:r>
          </a:p>
          <a:p>
            <a:r>
              <a:rPr lang="en-US" b="0" i="0" dirty="0">
                <a:solidFill>
                  <a:srgbClr val="212121"/>
                </a:solidFill>
                <a:effectLst/>
              </a:rPr>
              <a:t>It's estimated that about 1 to 1.5 cases per million people is the incidence rate. It's a very unusual disease. It is acquired; you're not born with this. And it's characterized by one of three different clinical pictures, either there's intravascular hemolysis, bone marrow failure with </a:t>
            </a:r>
            <a:r>
              <a:rPr lang="en-US" b="0" i="0" dirty="0" err="1">
                <a:solidFill>
                  <a:srgbClr val="212121"/>
                </a:solidFill>
                <a:effectLst/>
              </a:rPr>
              <a:t>cytopenias</a:t>
            </a:r>
            <a:r>
              <a:rPr lang="en-US" b="0" i="0" dirty="0">
                <a:solidFill>
                  <a:srgbClr val="212121"/>
                </a:solidFill>
                <a:effectLst/>
              </a:rPr>
              <a:t>, or thrombotic events, and it can be any or all three of these. There is incredible clinical heterogeneity amongst patients with PNH. Some are very asymptomatic. Others are just incredibly symptomatic. And it's fascinated hematologists for a long, long time. </a:t>
            </a:r>
          </a:p>
          <a:p>
            <a:endParaRPr lang="en-US" b="0" i="0" dirty="0">
              <a:solidFill>
                <a:srgbClr val="212121"/>
              </a:solidFill>
              <a:effectLst/>
            </a:endParaRPr>
          </a:p>
          <a:p>
            <a:r>
              <a:rPr lang="en-US" b="0" i="0" dirty="0">
                <a:solidFill>
                  <a:srgbClr val="212121"/>
                </a:solidFill>
                <a:effectLst/>
              </a:rPr>
              <a:t>Hill A, DeZern AE, Kinoshita T, Brodsky RA. Paroxysmal nocturnal </a:t>
            </a:r>
            <a:r>
              <a:rPr lang="en-US" b="0" i="0" dirty="0" err="1">
                <a:solidFill>
                  <a:srgbClr val="212121"/>
                </a:solidFill>
                <a:effectLst/>
              </a:rPr>
              <a:t>haemoglobinuria</a:t>
            </a:r>
            <a:r>
              <a:rPr lang="en-US" b="0" i="0" dirty="0">
                <a:solidFill>
                  <a:srgbClr val="212121"/>
                </a:solidFill>
                <a:effectLst/>
              </a:rPr>
              <a:t>. </a:t>
            </a:r>
            <a:r>
              <a:rPr lang="en-US" b="0" i="1" dirty="0">
                <a:solidFill>
                  <a:srgbClr val="212121"/>
                </a:solidFill>
                <a:effectLst/>
              </a:rPr>
              <a:t>Nat Rev Dis Primers</a:t>
            </a:r>
            <a:r>
              <a:rPr lang="en-US" b="0" i="0" dirty="0">
                <a:solidFill>
                  <a:srgbClr val="212121"/>
                </a:solidFill>
                <a:effectLst/>
              </a:rPr>
              <a:t>. 2017;3:17028.</a:t>
            </a:r>
          </a:p>
          <a:p>
            <a:endParaRPr lang="en-US" dirty="0">
              <a:solidFill>
                <a:srgbClr val="212121"/>
              </a:solidFill>
            </a:endParaRPr>
          </a:p>
          <a:p>
            <a:endParaRPr lang="en-US" dirty="0"/>
          </a:p>
        </p:txBody>
      </p:sp>
      <p:sp>
        <p:nvSpPr>
          <p:cNvPr id="4" name="Slide Number Placeholder 3"/>
          <p:cNvSpPr>
            <a:spLocks noGrp="1"/>
          </p:cNvSpPr>
          <p:nvPr>
            <p:ph type="sldNum" sz="quarter" idx="5"/>
          </p:nvPr>
        </p:nvSpPr>
        <p:spPr/>
        <p:txBody>
          <a:bodyPr/>
          <a:lstStyle/>
          <a:p>
            <a:fld id="{DCBCEB7F-E762-4FDC-9F15-2E7CA9B90C3B}" type="slidenum">
              <a:rPr lang="en-US" smtClean="0"/>
              <a:t>8</a:t>
            </a:fld>
            <a:endParaRPr lang="en-US"/>
          </a:p>
        </p:txBody>
      </p:sp>
    </p:spTree>
    <p:extLst>
      <p:ext uri="{BB962C8B-B14F-4D97-AF65-F5344CB8AC3E}">
        <p14:creationId xmlns:p14="http://schemas.microsoft.com/office/powerpoint/2010/main" val="3083581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Gull WW. </a:t>
            </a:r>
            <a:r>
              <a:rPr lang="en-US" b="0" i="0" dirty="0">
                <a:solidFill>
                  <a:srgbClr val="222222"/>
                </a:solidFill>
                <a:effectLst/>
              </a:rPr>
              <a:t>A case of intermittent </a:t>
            </a:r>
            <a:r>
              <a:rPr lang="en-US" b="0" i="0" dirty="0" err="1">
                <a:solidFill>
                  <a:srgbClr val="222222"/>
                </a:solidFill>
                <a:effectLst/>
              </a:rPr>
              <a:t>haematinuria</a:t>
            </a:r>
            <a:r>
              <a:rPr lang="en-US" b="0" i="0" dirty="0">
                <a:solidFill>
                  <a:srgbClr val="222222"/>
                </a:solidFill>
                <a:effectLst/>
              </a:rPr>
              <a:t>, with remarks. </a:t>
            </a:r>
            <a:r>
              <a:rPr lang="en-US" sz="1200" i="1" dirty="0">
                <a:solidFill>
                  <a:schemeClr val="tx1"/>
                </a:solidFill>
              </a:rPr>
              <a:t>Guy’s Hospital Reports. </a:t>
            </a:r>
            <a:r>
              <a:rPr lang="en-US" dirty="0"/>
              <a:t>1866;</a:t>
            </a:r>
            <a:r>
              <a:rPr lang="en-US" sz="1200" dirty="0">
                <a:solidFill>
                  <a:schemeClr val="tx1"/>
                </a:solidFill>
              </a:rPr>
              <a:t>12:381-392.</a:t>
            </a:r>
          </a:p>
          <a:p>
            <a:endParaRPr lang="en-US" dirty="0"/>
          </a:p>
        </p:txBody>
      </p:sp>
      <p:sp>
        <p:nvSpPr>
          <p:cNvPr id="4" name="Slide Number Placeholder 3"/>
          <p:cNvSpPr>
            <a:spLocks noGrp="1"/>
          </p:cNvSpPr>
          <p:nvPr>
            <p:ph type="sldNum" sz="quarter" idx="5"/>
          </p:nvPr>
        </p:nvSpPr>
        <p:spPr/>
        <p:txBody>
          <a:bodyPr/>
          <a:lstStyle/>
          <a:p>
            <a:fld id="{DCBCEB7F-E762-4FDC-9F15-2E7CA9B90C3B}" type="slidenum">
              <a:rPr lang="en-US" smtClean="0"/>
              <a:t>9</a:t>
            </a:fld>
            <a:endParaRPr lang="en-US"/>
          </a:p>
        </p:txBody>
      </p:sp>
    </p:spTree>
    <p:extLst>
      <p:ext uri="{BB962C8B-B14F-4D97-AF65-F5344CB8AC3E}">
        <p14:creationId xmlns:p14="http://schemas.microsoft.com/office/powerpoint/2010/main" val="31603567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1.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5.xml"/><Relationship Id="rId1" Type="http://schemas.openxmlformats.org/officeDocument/2006/relationships/tags" Target="../tags/tag2.xml"/><Relationship Id="rId4" Type="http://schemas.openxmlformats.org/officeDocument/2006/relationships/image" Target="../media/image7.sv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3.xml"/><Relationship Id="rId4" Type="http://schemas.openxmlformats.org/officeDocument/2006/relationships/image" Target="../media/image4.emf"/></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7001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7">
            <a:extLst>
              <a:ext uri="{FF2B5EF4-FFF2-40B4-BE49-F238E27FC236}">
                <a16:creationId xmlns:a16="http://schemas.microsoft.com/office/drawing/2014/main" id="{64EC20E7-971B-9C32-398B-8F11BAC3EEE2}"/>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451228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9F3F8-9BD5-5E93-EDD4-37E3BAF671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298287-6384-0DB4-EC86-18FF94CE10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88328-9D81-79EB-C25D-E3C617123EE5}"/>
              </a:ext>
            </a:extLst>
          </p:cNvPr>
          <p:cNvSpPr>
            <a:spLocks noGrp="1"/>
          </p:cNvSpPr>
          <p:nvPr>
            <p:ph type="dt" sz="half" idx="10"/>
          </p:nvPr>
        </p:nvSpPr>
        <p:spPr>
          <a:xfrm>
            <a:off x="1186992"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4A2BBFD-E1D8-F689-08AC-301B299445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4E8C4D7-CBF2-9476-2F72-122958F0AD1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EF87B9-1DC1-FF4D-B57C-A882BABCA614}" type="slidenum">
              <a:rPr kumimoji="0" lang="en-US"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9692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51DF39-97A0-0CC4-FFA1-2D004E0BC5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16AEAD-BA4A-4AB8-C541-535BFD31A6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C2DF70-CE7F-79FA-936B-02C8D93D33FE}"/>
              </a:ext>
            </a:extLst>
          </p:cNvPr>
          <p:cNvSpPr>
            <a:spLocks noGrp="1"/>
          </p:cNvSpPr>
          <p:nvPr>
            <p:ph type="dt" sz="half" idx="10"/>
          </p:nvPr>
        </p:nvSpPr>
        <p:spPr>
          <a:xfrm>
            <a:off x="1186992"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BB66D26-29CB-C31F-5889-F191CCB5AB3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69E8771-2DB2-313B-02D5-1BD8BE4B882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EF87B9-1DC1-FF4D-B57C-A882BABCA614}" type="slidenum">
              <a:rPr kumimoji="0" lang="en-US"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914E8-1787-8C3E-E82D-E9A3138BA5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CC39F4-7A27-DBE7-B2E9-B56AEC6990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4A3CCF-80CD-5106-0A11-19BD7CEC10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59E31F0-49F6-C72F-C6DD-573799103B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29A28FA-0628-B0DD-28DC-31C1A54246B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2EEFA7-5DC5-6846-8E7B-0B6F149FD5E5}" type="slidenum">
              <a:rPr kumimoji="0" lang="en-US"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559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04900"/>
          </a:xfrm>
        </p:spPr>
        <p:txBody>
          <a:bodyPr/>
          <a:lstStyle>
            <a:lvl1pPr>
              <a:defRPr>
                <a:solidFill>
                  <a:srgbClr val="14467E"/>
                </a:solidFill>
              </a:defRPr>
            </a:lvl1pPr>
          </a:lstStyle>
          <a:p>
            <a:r>
              <a:rPr lang="en-US" dirty="0"/>
              <a:t>Click to edit Master title style</a:t>
            </a:r>
          </a:p>
        </p:txBody>
      </p:sp>
      <p:sp>
        <p:nvSpPr>
          <p:cNvPr id="3" name="Content Placeholder 2"/>
          <p:cNvSpPr>
            <a:spLocks noGrp="1"/>
          </p:cNvSpPr>
          <p:nvPr>
            <p:ph idx="1"/>
          </p:nvPr>
        </p:nvSpPr>
        <p:spPr>
          <a:xfrm>
            <a:off x="0" y="1104900"/>
            <a:ext cx="12192000" cy="51911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1"/>
          <p:cNvSpPr>
            <a:spLocks noGrp="1"/>
          </p:cNvSpPr>
          <p:nvPr>
            <p:ph type="ftr" sz="quarter" idx="3"/>
          </p:nvPr>
        </p:nvSpPr>
        <p:spPr>
          <a:xfrm>
            <a:off x="1590675" y="6296025"/>
            <a:ext cx="8345752" cy="561975"/>
          </a:xfrm>
          <a:prstGeom prst="rect">
            <a:avLst/>
          </a:prstGeom>
        </p:spPr>
        <p:txBody>
          <a:bodyPr vert="horz" lIns="91440" tIns="45720" rIns="91440" bIns="45720" rtlCol="0" anchor="ctr"/>
          <a:lstStyle>
            <a:lvl1pPr algn="l">
              <a:defRPr sz="16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74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77800"/>
            <a:ext cx="12192000" cy="1138965"/>
          </a:xfrm>
        </p:spPr>
        <p:txBody>
          <a:bodyPr/>
          <a:lstStyle/>
          <a:p>
            <a:r>
              <a:rPr lang="en-US" dirty="0"/>
              <a:t>Click to edit Master title style</a:t>
            </a:r>
          </a:p>
        </p:txBody>
      </p:sp>
      <p:sp>
        <p:nvSpPr>
          <p:cNvPr id="4" name="Footer Placeholder 1"/>
          <p:cNvSpPr>
            <a:spLocks noGrp="1"/>
          </p:cNvSpPr>
          <p:nvPr>
            <p:ph type="ftr" sz="quarter" idx="3"/>
          </p:nvPr>
        </p:nvSpPr>
        <p:spPr>
          <a:xfrm>
            <a:off x="5615947" y="5925277"/>
            <a:ext cx="4320480" cy="932723"/>
          </a:xfrm>
          <a:prstGeom prst="rect">
            <a:avLst/>
          </a:prstGeom>
        </p:spPr>
        <p:txBody>
          <a:bodyPr vert="horz" lIns="91440" tIns="45720" rIns="91440" bIns="45720" rtlCol="0" anchor="ctr"/>
          <a:lstStyle>
            <a:lvl1pPr algn="ctr">
              <a:defRPr sz="160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449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149033" y="6105335"/>
            <a:ext cx="908164" cy="701763"/>
          </a:xfrm>
          <a:prstGeom prst="rect">
            <a:avLst/>
          </a:prstGeom>
        </p:spPr>
      </p:pic>
      <p:sp>
        <p:nvSpPr>
          <p:cNvPr id="4" name="Footer Placeholder 3">
            <a:extLst>
              <a:ext uri="{FF2B5EF4-FFF2-40B4-BE49-F238E27FC236}">
                <a16:creationId xmlns:a16="http://schemas.microsoft.com/office/drawing/2014/main" id="{1B74207B-E7C9-BA23-7C3B-DD493F20C8A0}"/>
              </a:ext>
            </a:extLst>
          </p:cNvPr>
          <p:cNvSpPr>
            <a:spLocks noGrp="1"/>
          </p:cNvSpPr>
          <p:nvPr>
            <p:ph type="ftr" sz="quarter" idx="13"/>
          </p:nvPr>
        </p:nvSpPr>
        <p:spPr/>
        <p:txBody>
          <a:bodyPr/>
          <a:lstStyle>
            <a:lvl1pPr>
              <a:defRPr sz="10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668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195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dirty="0"/>
              <a:t>Click to edit Call Out Text</a:t>
            </a:r>
          </a:p>
        </p:txBody>
      </p:sp>
    </p:spTree>
    <p:extLst>
      <p:ext uri="{BB962C8B-B14F-4D97-AF65-F5344CB8AC3E}">
        <p14:creationId xmlns:p14="http://schemas.microsoft.com/office/powerpoint/2010/main" val="1854220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dirty="0"/>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525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381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a:xfrm>
            <a:off x="2" y="251928"/>
            <a:ext cx="12191997" cy="98904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2" y="1433027"/>
            <a:ext cx="12191998" cy="4815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8F3C0F-79BE-57ED-2B56-9578A648BBFB}"/>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4288130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dirty="0"/>
              <a:t>Click to edit Call Out Text</a:t>
            </a:r>
          </a:p>
        </p:txBody>
      </p:sp>
    </p:spTree>
    <p:extLst>
      <p:ext uri="{BB962C8B-B14F-4D97-AF65-F5344CB8AC3E}">
        <p14:creationId xmlns:p14="http://schemas.microsoft.com/office/powerpoint/2010/main" val="3381000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63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1579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E3E0B13-B254-A001-AAA6-0AEDEC99C851}"/>
              </a:ext>
            </a:extLst>
          </p:cNvPr>
          <p:cNvSpPr>
            <a:spLocks noGrp="1"/>
          </p:cNvSpPr>
          <p:nvPr>
            <p:ph type="ftr" sz="quarter" idx="11"/>
          </p:nvPr>
        </p:nvSpPr>
        <p:spPr/>
        <p:txBody>
          <a:bodyPr/>
          <a:lstStyle>
            <a:lvl1pPr>
              <a:defRPr sz="1000"/>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5911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alphaModFix amt="7001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7">
            <a:extLst>
              <a:ext uri="{FF2B5EF4-FFF2-40B4-BE49-F238E27FC236}">
                <a16:creationId xmlns:a16="http://schemas.microsoft.com/office/drawing/2014/main" id="{64EC20E7-971B-9C32-398B-8F11BAC3EEE2}"/>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1718055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159412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2260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dirty="0"/>
              <a:t>Click to edit Call Out Text</a:t>
            </a:r>
          </a:p>
        </p:txBody>
      </p:sp>
    </p:spTree>
    <p:extLst>
      <p:ext uri="{BB962C8B-B14F-4D97-AF65-F5344CB8AC3E}">
        <p14:creationId xmlns:p14="http://schemas.microsoft.com/office/powerpoint/2010/main" val="3852461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dirty="0"/>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991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3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2EEFF-06A6-0FC8-787E-259972E6FAA4}"/>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ext Placeholder 7">
            <a:extLst>
              <a:ext uri="{FF2B5EF4-FFF2-40B4-BE49-F238E27FC236}">
                <a16:creationId xmlns:a16="http://schemas.microsoft.com/office/drawing/2014/main" id="{51E9E37E-8B3B-66CD-9BAE-C4BD4C51C6FC}"/>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4206005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dirty="0"/>
              <a:t>Click to edit Call Out Text</a:t>
            </a:r>
          </a:p>
        </p:txBody>
      </p:sp>
    </p:spTree>
    <p:extLst>
      <p:ext uri="{BB962C8B-B14F-4D97-AF65-F5344CB8AC3E}">
        <p14:creationId xmlns:p14="http://schemas.microsoft.com/office/powerpoint/2010/main" val="25955040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2542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6531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E3E0B13-B254-A001-AAA6-0AEDEC99C851}"/>
              </a:ext>
            </a:extLst>
          </p:cNvPr>
          <p:cNvSpPr>
            <a:spLocks noGrp="1"/>
          </p:cNvSpPr>
          <p:nvPr>
            <p:ph type="ftr" sz="quarter" idx="11"/>
          </p:nvPr>
        </p:nvSpPr>
        <p:spPr/>
        <p:txBody>
          <a:bodyPr/>
          <a:lstStyle>
            <a:lvl1pPr>
              <a:defRPr sz="1000"/>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7895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Picture without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430868"/>
            <a:ext cx="12192000" cy="4822752"/>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6" name="Title 1"/>
          <p:cNvSpPr>
            <a:spLocks noGrp="1"/>
          </p:cNvSpPr>
          <p:nvPr>
            <p:ph type="title"/>
          </p:nvPr>
        </p:nvSpPr>
        <p:spPr>
          <a:xfrm>
            <a:off x="338607" y="132561"/>
            <a:ext cx="11372911" cy="858040"/>
          </a:xfrm>
        </p:spPr>
        <p:txBody>
          <a:bodyPr/>
          <a:lstStyle>
            <a:lvl1pPr>
              <a:defRPr sz="3200"/>
            </a:lvl1pPr>
          </a:lstStyle>
          <a:p>
            <a:r>
              <a:rPr lang="en-US" altLang="en-US"/>
              <a:t>Click to edit Master title style</a:t>
            </a:r>
            <a:endParaRPr lang="en-US" dirty="0"/>
          </a:p>
        </p:txBody>
      </p:sp>
    </p:spTree>
    <p:extLst>
      <p:ext uri="{BB962C8B-B14F-4D97-AF65-F5344CB8AC3E}">
        <p14:creationId xmlns:p14="http://schemas.microsoft.com/office/powerpoint/2010/main" val="9059835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One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32317" y="114303"/>
            <a:ext cx="11379200" cy="904875"/>
          </a:xfrm>
        </p:spPr>
        <p:txBody>
          <a:bodyPr/>
          <a:lstStyle>
            <a:lvl1pPr>
              <a:defRPr sz="3200"/>
            </a:lvl1pPr>
          </a:lstStyle>
          <a:p>
            <a:r>
              <a:rPr lang="en-US" altLang="en-US"/>
              <a:t>Click to edit Master title style</a:t>
            </a:r>
            <a:endParaRPr lang="en-US" dirty="0"/>
          </a:p>
        </p:txBody>
      </p:sp>
      <p:sp>
        <p:nvSpPr>
          <p:cNvPr id="3" name="Content Placeholder 2"/>
          <p:cNvSpPr>
            <a:spLocks noGrp="1"/>
          </p:cNvSpPr>
          <p:nvPr>
            <p:ph idx="1" hasCustomPrompt="1"/>
          </p:nvPr>
        </p:nvSpPr>
        <p:spPr>
          <a:xfrm>
            <a:off x="332320" y="1600203"/>
            <a:ext cx="11332633" cy="4525963"/>
          </a:xfrm>
        </p:spPr>
        <p:txBody>
          <a:bodyPr/>
          <a:lstStyle>
            <a:lvl1pPr marL="338138" indent="-338138">
              <a:spcBef>
                <a:spcPts val="1200"/>
              </a:spcBef>
              <a:buClr>
                <a:srgbClr val="296DC0"/>
              </a:buClr>
              <a:buFont typeface="Wingdings" panose="05000000000000000000" pitchFamily="2" charset="2"/>
              <a:buChar char="Ø"/>
              <a:defRPr sz="2800"/>
            </a:lvl1pPr>
            <a:lvl2pPr>
              <a:spcBef>
                <a:spcPts val="800"/>
              </a:spcBef>
              <a:defRPr sz="2400"/>
            </a:lvl2pPr>
            <a:lvl3pPr>
              <a:spcBef>
                <a:spcPts val="600"/>
              </a:spcBef>
              <a:defRPr sz="2000"/>
            </a:lvl3pPr>
            <a:lvl4pPr>
              <a:defRPr sz="1400"/>
            </a:lvl4pPr>
            <a:lvl5pPr>
              <a:defRPr sz="1400"/>
            </a:lvl5pPr>
          </a:lstStyle>
          <a:p>
            <a:pPr lvl="0"/>
            <a:r>
              <a:rPr lang="en-US" altLang="en-US" dirty="0"/>
              <a:t>Click to edit Master text styles</a:t>
            </a:r>
          </a:p>
          <a:p>
            <a:pPr lvl="1"/>
            <a:r>
              <a:rPr lang="en-US" altLang="en-US" dirty="0"/>
              <a:t>Second level</a:t>
            </a:r>
          </a:p>
          <a:p>
            <a:pPr lvl="2"/>
            <a:r>
              <a:rPr lang="en-US" altLang="en-US" dirty="0"/>
              <a:t>Third level</a:t>
            </a:r>
          </a:p>
        </p:txBody>
      </p:sp>
    </p:spTree>
    <p:extLst>
      <p:ext uri="{BB962C8B-B14F-4D97-AF65-F5344CB8AC3E}">
        <p14:creationId xmlns:p14="http://schemas.microsoft.com/office/powerpoint/2010/main" val="30949815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8F3C0F-79BE-57ED-2B56-9578A648BBFB}"/>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3346651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8462468"/>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_Title, Subtitle, &amp;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E0CDAA6-331F-A04C-8D03-5F2A3E85E93E}"/>
              </a:ext>
            </a:extLst>
          </p:cNvPr>
          <p:cNvSpPr>
            <a:spLocks noGrp="1"/>
          </p:cNvSpPr>
          <p:nvPr>
            <p:ph sz="quarter" idx="13"/>
          </p:nvPr>
        </p:nvSpPr>
        <p:spPr>
          <a:xfrm>
            <a:off x="345017" y="1381760"/>
            <a:ext cx="11502427" cy="4790439"/>
          </a:xfrm>
          <a:prstGeom prst="rect">
            <a:avLst/>
          </a:prstGeom>
        </p:spPr>
        <p:txBody>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D39BCDFE-9539-0646-9A84-BD578E3137D9}"/>
              </a:ext>
            </a:extLst>
          </p:cNvPr>
          <p:cNvSpPr>
            <a:spLocks noGrp="1"/>
          </p:cNvSpPr>
          <p:nvPr>
            <p:ph type="body" sz="quarter" idx="14" hasCustomPrompt="1"/>
          </p:nvPr>
        </p:nvSpPr>
        <p:spPr>
          <a:xfrm>
            <a:off x="345479" y="916432"/>
            <a:ext cx="11501965" cy="347472"/>
          </a:xfrm>
          <a:prstGeom prst="rect">
            <a:avLst/>
          </a:prstGeom>
        </p:spPr>
        <p:txBody>
          <a:bodyPr anchor="ctr" anchorCtr="0">
            <a:noAutofit/>
          </a:bodyPr>
          <a:lstStyle>
            <a:lvl1pPr marL="0" indent="0">
              <a:lnSpc>
                <a:spcPct val="100000"/>
              </a:lnSpc>
              <a:buNone/>
              <a:defRPr sz="1800" b="1">
                <a:solidFill>
                  <a:schemeClr val="accent3"/>
                </a:solidFill>
              </a:defRPr>
            </a:lvl1pPr>
          </a:lstStyle>
          <a:p>
            <a:pPr lvl="0"/>
            <a:r>
              <a:rPr lang="en-US" dirty="0"/>
              <a:t>Add Subtitle Here</a:t>
            </a:r>
          </a:p>
        </p:txBody>
      </p:sp>
      <p:sp>
        <p:nvSpPr>
          <p:cNvPr id="8" name="Text Placeholder 2">
            <a:extLst>
              <a:ext uri="{FF2B5EF4-FFF2-40B4-BE49-F238E27FC236}">
                <a16:creationId xmlns:a16="http://schemas.microsoft.com/office/drawing/2014/main" id="{36665FF9-6867-5E42-99E2-EB11C0991B0D}"/>
              </a:ext>
            </a:extLst>
          </p:cNvPr>
          <p:cNvSpPr>
            <a:spLocks noGrp="1"/>
          </p:cNvSpPr>
          <p:nvPr>
            <p:ph type="body" sz="quarter" idx="15" hasCustomPrompt="1"/>
          </p:nvPr>
        </p:nvSpPr>
        <p:spPr>
          <a:xfrm>
            <a:off x="344559" y="6400800"/>
            <a:ext cx="10884360" cy="230315"/>
          </a:xfrm>
          <a:prstGeom prst="rect">
            <a:avLst/>
          </a:prstGeom>
        </p:spPr>
        <p:txBody>
          <a:bodyPr tIns="0" bIns="0" anchor="b">
            <a:noAutofit/>
          </a:bodyPr>
          <a:lstStyle>
            <a:lvl1pPr marL="0" indent="0">
              <a:spcBef>
                <a:spcPts val="200"/>
              </a:spcBef>
              <a:buNone/>
              <a:defRPr sz="700">
                <a:solidFill>
                  <a:schemeClr val="tx2"/>
                </a:solidFill>
              </a:defRPr>
            </a:lvl1pPr>
            <a:lvl2pPr marL="365734" indent="0">
              <a:buNone/>
              <a:defRPr sz="533"/>
            </a:lvl2pPr>
            <a:lvl3pPr marL="731464" indent="0">
              <a:buNone/>
              <a:defRPr sz="400"/>
            </a:lvl3pPr>
            <a:lvl4pPr marL="1097198" indent="0">
              <a:buNone/>
              <a:defRPr sz="267"/>
            </a:lvl4pPr>
            <a:lvl5pPr marL="1462930" indent="0">
              <a:buNone/>
              <a:defRPr sz="267"/>
            </a:lvl5pPr>
          </a:lstStyle>
          <a:p>
            <a:pPr lvl="0"/>
            <a:r>
              <a:rPr lang="en-US" dirty="0"/>
              <a:t>Footer</a:t>
            </a:r>
          </a:p>
        </p:txBody>
      </p:sp>
      <p:sp>
        <p:nvSpPr>
          <p:cNvPr id="2" name="Title 1">
            <a:extLst>
              <a:ext uri="{FF2B5EF4-FFF2-40B4-BE49-F238E27FC236}">
                <a16:creationId xmlns:a16="http://schemas.microsoft.com/office/drawing/2014/main" id="{5DD62B6D-3FFD-7B46-A75D-EC04D4FAF148}"/>
              </a:ext>
            </a:extLst>
          </p:cNvPr>
          <p:cNvSpPr>
            <a:spLocks noGrp="1"/>
          </p:cNvSpPr>
          <p:nvPr>
            <p:ph type="title"/>
          </p:nvPr>
        </p:nvSpPr>
        <p:spPr>
          <a:xfrm>
            <a:off x="344424" y="199136"/>
            <a:ext cx="10293096" cy="685800"/>
          </a:xfrm>
        </p:spPr>
        <p:txBody>
          <a:bodyPr/>
          <a:lstStyle/>
          <a:p>
            <a:r>
              <a:rPr lang="en-US"/>
              <a:t>Click to edit Master title style</a:t>
            </a:r>
          </a:p>
        </p:txBody>
      </p:sp>
    </p:spTree>
    <p:extLst>
      <p:ext uri="{BB962C8B-B14F-4D97-AF65-F5344CB8AC3E}">
        <p14:creationId xmlns:p14="http://schemas.microsoft.com/office/powerpoint/2010/main" val="392598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2_Title Slide">
    <p:bg>
      <p:bgPr>
        <a:blipFill dpi="0" rotWithShape="1">
          <a:blip r:embed="rId2">
            <a:alphaModFix amt="7001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7">
            <a:extLst>
              <a:ext uri="{FF2B5EF4-FFF2-40B4-BE49-F238E27FC236}">
                <a16:creationId xmlns:a16="http://schemas.microsoft.com/office/drawing/2014/main" id="{64EC20E7-971B-9C32-398B-8F11BAC3EEE2}"/>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2817474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3DD6EE70-201A-7784-D7C2-A6526FFC6C9E}"/>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652433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110074"/>
            <a:ext cx="10792179" cy="1138367"/>
          </a:xfrm>
        </p:spPr>
        <p:txBody>
          <a:bodyPr/>
          <a:lstStyle/>
          <a:p>
            <a:r>
              <a:rPr lang="en-US"/>
              <a:t>Click to edit Master title style</a:t>
            </a:r>
            <a:endParaRPr lang="en-US" dirty="0"/>
          </a:p>
        </p:txBody>
      </p:sp>
      <p:sp>
        <p:nvSpPr>
          <p:cNvPr id="3" name="Slide Number Placeholder 5">
            <a:extLst>
              <a:ext uri="{FF2B5EF4-FFF2-40B4-BE49-F238E27FC236}">
                <a16:creationId xmlns:a16="http://schemas.microsoft.com/office/drawing/2014/main" id="{E0A17520-171D-0642-9E2B-0F8E1436C9BB}"/>
              </a:ext>
            </a:extLst>
          </p:cNvPr>
          <p:cNvSpPr>
            <a:spLocks noGrp="1"/>
          </p:cNvSpPr>
          <p:nvPr>
            <p:ph type="sldNum" sz="quarter" idx="4"/>
          </p:nvPr>
        </p:nvSpPr>
        <p:spPr>
          <a:xfrm>
            <a:off x="11425287" y="6463722"/>
            <a:ext cx="699911" cy="284207"/>
          </a:xfrm>
          <a:prstGeom prst="rect">
            <a:avLst/>
          </a:prstGeom>
        </p:spPr>
        <p:txBody>
          <a:bodyPr lIns="182880" anchor="ctr"/>
          <a:lstStyle>
            <a:lvl1pPr algn="l">
              <a:defRPr sz="1200">
                <a:solidFill>
                  <a:schemeClr val="accent2"/>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F39B6D79-1C47-B44F-8CCD-365B5D26CC50}"/>
              </a:ext>
            </a:extLst>
          </p:cNvPr>
          <p:cNvSpPr>
            <a:spLocks noGrp="1"/>
          </p:cNvSpPr>
          <p:nvPr>
            <p:ph type="body" sz="quarter" idx="10"/>
          </p:nvPr>
        </p:nvSpPr>
        <p:spPr>
          <a:xfrm>
            <a:off x="699911" y="6197601"/>
            <a:ext cx="6923403" cy="550329"/>
          </a:xfrm>
        </p:spPr>
        <p:txBody>
          <a:bodyPr anchor="b">
            <a:noAutofit/>
          </a:bodyPr>
          <a:lstStyle>
            <a:lvl1pPr marL="0" indent="0">
              <a:spcAft>
                <a:spcPts val="0"/>
              </a:spcAft>
              <a:buNone/>
              <a:defRPr sz="100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Click to edit Master text styles</a:t>
            </a:r>
          </a:p>
        </p:txBody>
      </p:sp>
    </p:spTree>
    <p:extLst>
      <p:ext uri="{BB962C8B-B14F-4D97-AF65-F5344CB8AC3E}">
        <p14:creationId xmlns:p14="http://schemas.microsoft.com/office/powerpoint/2010/main" val="18347319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90551"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6"/>
            <a:ext cx="10972800" cy="4525963"/>
          </a:xfrm>
        </p:spPr>
        <p:txBody>
          <a:bodyPr/>
          <a:lstStyle/>
          <a:p>
            <a:pPr lvl="0"/>
            <a:r>
              <a:rPr lang="en-US" noProof="0"/>
              <a:t>Click icon to add chart</a:t>
            </a:r>
          </a:p>
        </p:txBody>
      </p:sp>
      <p:sp>
        <p:nvSpPr>
          <p:cNvPr id="4" name="Rectangle 4"/>
          <p:cNvSpPr>
            <a:spLocks noGrp="1" noChangeArrowheads="1"/>
          </p:cNvSpPr>
          <p:nvPr>
            <p:ph type="dt" sz="half" idx="10"/>
          </p:nvPr>
        </p:nvSpPr>
        <p:spPr/>
        <p:txBody>
          <a:bodyPr/>
          <a:lstStyle>
            <a:lvl1pPr defTabSz="912813">
              <a:defRPr/>
            </a:lvl1pPr>
          </a:lstStyle>
          <a:p>
            <a:pPr>
              <a:defRPr/>
            </a:pPr>
            <a:endParaRPr lang="en-US"/>
          </a:p>
        </p:txBody>
      </p:sp>
      <p:sp>
        <p:nvSpPr>
          <p:cNvPr id="5" name="Rectangle 5"/>
          <p:cNvSpPr>
            <a:spLocks noGrp="1" noChangeArrowheads="1"/>
          </p:cNvSpPr>
          <p:nvPr>
            <p:ph type="ftr" sz="quarter" idx="11"/>
          </p:nvPr>
        </p:nvSpPr>
        <p:spPr/>
        <p:txBody>
          <a:bodyPr/>
          <a:lstStyle>
            <a:lvl1pPr defTabSz="912813">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Rectangle 6"/>
          <p:cNvSpPr>
            <a:spLocks noGrp="1" noChangeArrowheads="1"/>
          </p:cNvSpPr>
          <p:nvPr>
            <p:ph type="sldNum" sz="quarter" idx="12"/>
          </p:nvPr>
        </p:nvSpPr>
        <p:spPr/>
        <p:txBody>
          <a:bodyPr/>
          <a:lstStyle>
            <a:lvl1pPr defTabSz="912813">
              <a:defRPr/>
            </a:lvl1pPr>
          </a:lstStyle>
          <a:p>
            <a:fld id="{003AC526-C980-49FF-A804-9FDECAD8964D}" type="slidenum">
              <a:rPr lang="en-US" altLang="en-US"/>
              <a:pPr/>
              <a:t>‹#›</a:t>
            </a:fld>
            <a:endParaRPr lang="en-US" altLang="en-US"/>
          </a:p>
        </p:txBody>
      </p:sp>
    </p:spTree>
    <p:extLst>
      <p:ext uri="{BB962C8B-B14F-4D97-AF65-F5344CB8AC3E}">
        <p14:creationId xmlns:p14="http://schemas.microsoft.com/office/powerpoint/2010/main" val="5576452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5A11942B-E38F-D79B-FAB4-CCA4B14117CA}"/>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3015121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914E8-1787-8C3E-E82D-E9A3138BA5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CC39F4-7A27-DBE7-B2E9-B56AEC6990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4A3CCF-80CD-5106-0A11-19BD7CEC108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9E31F0-49F6-C72F-C6DD-573799103B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29A28FA-0628-B0DD-28DC-31C1A54246B8}"/>
              </a:ext>
            </a:extLst>
          </p:cNvPr>
          <p:cNvSpPr>
            <a:spLocks noGrp="1"/>
          </p:cNvSpPr>
          <p:nvPr>
            <p:ph type="sldNum" sz="quarter" idx="12"/>
          </p:nvPr>
        </p:nvSpPr>
        <p:spPr/>
        <p:txBody>
          <a:bodyPr/>
          <a:lstStyle/>
          <a:p>
            <a:fld id="{872EEFA7-5DC5-6846-8E7B-0B6F149FD5E5}" type="slidenum">
              <a:rPr lang="en-US" smtClean="0"/>
              <a:t>‹#›</a:t>
            </a:fld>
            <a:endParaRPr lang="en-US" dirty="0"/>
          </a:p>
        </p:txBody>
      </p:sp>
    </p:spTree>
    <p:extLst>
      <p:ext uri="{BB962C8B-B14F-4D97-AF65-F5344CB8AC3E}">
        <p14:creationId xmlns:p14="http://schemas.microsoft.com/office/powerpoint/2010/main" val="12642512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7001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a:extLst>
              <a:ext uri="{FF2B5EF4-FFF2-40B4-BE49-F238E27FC236}">
                <a16:creationId xmlns:a16="http://schemas.microsoft.com/office/drawing/2014/main" id="{1B74207B-E7C9-BA23-7C3B-DD493F20C8A0}"/>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2751516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582716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2EEFF-06A6-0FC8-787E-259972E6FAA4}"/>
              </a:ext>
            </a:extLst>
          </p:cNvPr>
          <p:cNvSpPr>
            <a:spLocks noGrp="1"/>
          </p:cNvSpPr>
          <p:nvPr>
            <p:ph type="title"/>
          </p:nvPr>
        </p:nvSpPr>
        <p:spPr>
          <a:xfrm>
            <a:off x="831850" y="1709738"/>
            <a:ext cx="10515600" cy="2852737"/>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40544844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40277415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5880292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039854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5A11942B-E38F-D79B-FAB4-CCA4B14117CA}"/>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791555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E3E0B13-B254-A001-AAA6-0AEDEC99C851}"/>
              </a:ext>
            </a:extLst>
          </p:cNvPr>
          <p:cNvSpPr>
            <a:spLocks noGrp="1"/>
          </p:cNvSpPr>
          <p:nvPr>
            <p:ph type="ftr" sz="quarter" idx="11"/>
          </p:nvPr>
        </p:nvSpPr>
        <p:spPr/>
        <p:txBody>
          <a:bodyPr/>
          <a:lstStyle>
            <a:lvl1pPr>
              <a:defRPr sz="1000"/>
            </a:lvl1pPr>
          </a:lstStyle>
          <a:p>
            <a:endParaRPr lang="en-US" dirty="0"/>
          </a:p>
        </p:txBody>
      </p:sp>
    </p:spTree>
    <p:extLst>
      <p:ext uri="{BB962C8B-B14F-4D97-AF65-F5344CB8AC3E}">
        <p14:creationId xmlns:p14="http://schemas.microsoft.com/office/powerpoint/2010/main" val="37329839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914E8-1787-8C3E-E82D-E9A3138BA5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CC39F4-7A27-DBE7-B2E9-B56AEC6990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4A3CCF-80CD-5106-0A11-19BD7CEC108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9E31F0-49F6-C72F-C6DD-573799103B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9A28FA-0628-B0DD-28DC-31C1A54246B8}"/>
              </a:ext>
            </a:extLst>
          </p:cNvPr>
          <p:cNvSpPr>
            <a:spLocks noGrp="1"/>
          </p:cNvSpPr>
          <p:nvPr>
            <p:ph type="sldNum" sz="quarter" idx="12"/>
          </p:nvPr>
        </p:nvSpPr>
        <p:spPr/>
        <p:txBody>
          <a:bodyPr/>
          <a:lstStyle/>
          <a:p>
            <a:fld id="{872EEFA7-5DC5-6846-8E7B-0B6F149FD5E5}" type="slidenum">
              <a:rPr lang="en-US" smtClean="0"/>
              <a:t>‹#›</a:t>
            </a:fld>
            <a:endParaRPr lang="en-US" dirty="0"/>
          </a:p>
        </p:txBody>
      </p:sp>
    </p:spTree>
    <p:extLst>
      <p:ext uri="{BB962C8B-B14F-4D97-AF65-F5344CB8AC3E}">
        <p14:creationId xmlns:p14="http://schemas.microsoft.com/office/powerpoint/2010/main" val="39059516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8F3C0F-79BE-57ED-2B56-9578A648BBFB}"/>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18085181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alphaModFix amt="7001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7">
            <a:extLst>
              <a:ext uri="{FF2B5EF4-FFF2-40B4-BE49-F238E27FC236}">
                <a16:creationId xmlns:a16="http://schemas.microsoft.com/office/drawing/2014/main" id="{64EC20E7-971B-9C32-398B-8F11BAC3EEE2}"/>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1073428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5A11942B-E38F-D79B-FAB4-CCA4B14117CA}"/>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33683042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149033" y="6105335"/>
            <a:ext cx="908164" cy="701763"/>
          </a:xfrm>
          <a:prstGeom prst="rect">
            <a:avLst/>
          </a:prstGeom>
        </p:spPr>
      </p:pic>
      <p:sp>
        <p:nvSpPr>
          <p:cNvPr id="4" name="Footer Placeholder 3">
            <a:extLst>
              <a:ext uri="{FF2B5EF4-FFF2-40B4-BE49-F238E27FC236}">
                <a16:creationId xmlns:a16="http://schemas.microsoft.com/office/drawing/2014/main" id="{1B74207B-E7C9-BA23-7C3B-DD493F20C8A0}"/>
              </a:ext>
            </a:extLst>
          </p:cNvPr>
          <p:cNvSpPr>
            <a:spLocks noGrp="1"/>
          </p:cNvSpPr>
          <p:nvPr>
            <p:ph type="ftr" sz="quarter" idx="13"/>
          </p:nvPr>
        </p:nvSpPr>
        <p:spPr/>
        <p:txBody>
          <a:bodyPr/>
          <a:lstStyle>
            <a:lvl1pPr>
              <a:defRPr sz="1000">
                <a:solidFill>
                  <a:schemeClr val="bg1"/>
                </a:solidFill>
              </a:defRPr>
            </a:lvl1pPr>
          </a:lstStyle>
          <a:p>
            <a:endParaRPr lang="en-US" dirty="0"/>
          </a:p>
        </p:txBody>
      </p:sp>
    </p:spTree>
    <p:extLst>
      <p:ext uri="{BB962C8B-B14F-4D97-AF65-F5344CB8AC3E}">
        <p14:creationId xmlns:p14="http://schemas.microsoft.com/office/powerpoint/2010/main" val="36616371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4666933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dirty="0"/>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dirty="0"/>
              <a:t>Click to edit Call Out Text</a:t>
            </a:r>
          </a:p>
        </p:txBody>
      </p:sp>
    </p:spTree>
    <p:extLst>
      <p:ext uri="{BB962C8B-B14F-4D97-AF65-F5344CB8AC3E}">
        <p14:creationId xmlns:p14="http://schemas.microsoft.com/office/powerpoint/2010/main" val="18259425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dirty="0"/>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8857415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232082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6" name="Text Placeholder 7">
            <a:extLst>
              <a:ext uri="{FF2B5EF4-FFF2-40B4-BE49-F238E27FC236}">
                <a16:creationId xmlns:a16="http://schemas.microsoft.com/office/drawing/2014/main" id="{4716A040-6F1B-7409-788E-EF6C2F76F072}"/>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26262462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dirty="0"/>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dirty="0"/>
              <a:t>Click to edit Call Out Text</a:t>
            </a:r>
          </a:p>
        </p:txBody>
      </p:sp>
    </p:spTree>
    <p:extLst>
      <p:ext uri="{BB962C8B-B14F-4D97-AF65-F5344CB8AC3E}">
        <p14:creationId xmlns:p14="http://schemas.microsoft.com/office/powerpoint/2010/main" val="35538580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3559090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40117828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E3E0B13-B254-A001-AAA6-0AEDEC99C851}"/>
              </a:ext>
            </a:extLst>
          </p:cNvPr>
          <p:cNvSpPr>
            <a:spLocks noGrp="1"/>
          </p:cNvSpPr>
          <p:nvPr>
            <p:ph type="ftr" sz="quarter" idx="11"/>
          </p:nvPr>
        </p:nvSpPr>
        <p:spPr/>
        <p:txBody>
          <a:bodyPr/>
          <a:lstStyle>
            <a:lvl1pPr>
              <a:defRPr sz="1000"/>
            </a:lvl1pPr>
          </a:lstStyle>
          <a:p>
            <a:endParaRPr lang="en-US" dirty="0"/>
          </a:p>
        </p:txBody>
      </p:sp>
    </p:spTree>
    <p:extLst>
      <p:ext uri="{BB962C8B-B14F-4D97-AF65-F5344CB8AC3E}">
        <p14:creationId xmlns:p14="http://schemas.microsoft.com/office/powerpoint/2010/main" val="29222591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1-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56032" y="1476354"/>
            <a:ext cx="11612880" cy="4657828"/>
          </a:xfrm>
          <a:prstGeom prst="rect">
            <a:avLst/>
          </a:prstGeom>
        </p:spPr>
        <p:txBody>
          <a:bodyPr/>
          <a:lstStyle>
            <a:lvl1pPr>
              <a:defRPr sz="3200" b="1" i="0">
                <a:solidFill>
                  <a:srgbClr val="141414"/>
                </a:solidFill>
                <a:latin typeface="Franklin Gothic Book" panose="020B0503020102020204" pitchFamily="34" charset="0"/>
              </a:defRPr>
            </a:lvl1pPr>
            <a:lvl2pPr>
              <a:defRPr sz="3200" b="0" i="0">
                <a:solidFill>
                  <a:srgbClr val="141414"/>
                </a:solidFill>
                <a:latin typeface="Franklin Gothic Book" panose="020B0503020102020204" pitchFamily="34" charset="0"/>
              </a:defRPr>
            </a:lvl2pPr>
            <a:lvl3pPr>
              <a:defRPr sz="2667" b="0" i="0">
                <a:solidFill>
                  <a:srgbClr val="141414"/>
                </a:solidFill>
                <a:latin typeface="Franklin Gothic Book" panose="020B0503020102020204" pitchFamily="34" charset="0"/>
              </a:defRPr>
            </a:lvl3pPr>
            <a:lvl4pPr>
              <a:defRPr sz="2400" b="0" i="0">
                <a:solidFill>
                  <a:srgbClr val="141414"/>
                </a:solidFill>
                <a:latin typeface="Franklin Gothic Book" panose="020B05030201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Text Placeholder 12"/>
          <p:cNvSpPr>
            <a:spLocks noGrp="1"/>
          </p:cNvSpPr>
          <p:nvPr>
            <p:ph type="body" sz="quarter" idx="10" hasCustomPrompt="1"/>
          </p:nvPr>
        </p:nvSpPr>
        <p:spPr>
          <a:xfrm>
            <a:off x="256033" y="6163056"/>
            <a:ext cx="11085039" cy="475488"/>
          </a:xfrm>
          <a:prstGeom prst="rect">
            <a:avLst/>
          </a:prstGeom>
        </p:spPr>
        <p:txBody>
          <a:bodyPr anchor="b"/>
          <a:lstStyle>
            <a:lvl1pPr>
              <a:spcBef>
                <a:spcPts val="0"/>
              </a:spcBef>
              <a:defRPr sz="1400" b="0" i="0">
                <a:latin typeface="Franklin Gothic Book" panose="020B0503020102020204" pitchFamily="34" charset="0"/>
              </a:defRPr>
            </a:lvl1pPr>
          </a:lstStyle>
          <a:p>
            <a:pPr lvl="0"/>
            <a:r>
              <a:rPr lang="en-US" dirty="0"/>
              <a:t>Reference</a:t>
            </a:r>
          </a:p>
        </p:txBody>
      </p:sp>
      <p:sp>
        <p:nvSpPr>
          <p:cNvPr id="8" name="Oval 7">
            <a:extLst>
              <a:ext uri="{FF2B5EF4-FFF2-40B4-BE49-F238E27FC236}">
                <a16:creationId xmlns:a16="http://schemas.microsoft.com/office/drawing/2014/main" id="{CB4EAA9C-DC0A-0048-A2D8-74BB19787D68}"/>
              </a:ext>
            </a:extLst>
          </p:cNvPr>
          <p:cNvSpPr/>
          <p:nvPr userDrawn="1"/>
        </p:nvSpPr>
        <p:spPr>
          <a:xfrm>
            <a:off x="11559260" y="6260293"/>
            <a:ext cx="449323" cy="44932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Franklin Gothic Book" panose="020B0503020102020204" pitchFamily="34" charset="0"/>
            </a:endParaRPr>
          </a:p>
        </p:txBody>
      </p:sp>
      <p:sp>
        <p:nvSpPr>
          <p:cNvPr id="12" name="Slide Number Placeholder 5"/>
          <p:cNvSpPr>
            <a:spLocks noGrp="1"/>
          </p:cNvSpPr>
          <p:nvPr>
            <p:ph type="sldNum" sz="quarter" idx="4"/>
          </p:nvPr>
        </p:nvSpPr>
        <p:spPr>
          <a:xfrm>
            <a:off x="11448288" y="6345936"/>
            <a:ext cx="667512" cy="274320"/>
          </a:xfrm>
          <a:prstGeom prst="rect">
            <a:avLst/>
          </a:prstGeom>
        </p:spPr>
        <p:txBody>
          <a:bodyPr vert="horz" lIns="91440" tIns="45720" rIns="91440" bIns="45720" rtlCol="0" anchor="t"/>
          <a:lstStyle>
            <a:lvl1pPr algn="ctr">
              <a:defRPr sz="1200" b="0">
                <a:solidFill>
                  <a:schemeClr val="tx1"/>
                </a:solidFill>
                <a:latin typeface="Franklin Gothic Medium Cond" panose="020B0606030402020204" pitchFamily="34" charset="0"/>
              </a:defRPr>
            </a:lvl1pPr>
          </a:lstStyle>
          <a:p>
            <a:fld id="{BFA19188-CCD0-4FFB-8DFB-60D3E72DC091}" type="slidenum">
              <a:rPr lang="en-US" smtClean="0"/>
              <a:pPr/>
              <a:t>‹#›</a:t>
            </a:fld>
            <a:endParaRPr lang="en-US" dirty="0"/>
          </a:p>
        </p:txBody>
      </p:sp>
      <p:sp>
        <p:nvSpPr>
          <p:cNvPr id="7" name="TextBox 6"/>
          <p:cNvSpPr txBox="1"/>
          <p:nvPr userDrawn="1"/>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900" b="0" i="0" dirty="0">
                <a:solidFill>
                  <a:srgbClr val="7F7F7F"/>
                </a:solidFill>
                <a:latin typeface="Franklin Gothic Book" panose="020B0503020102020204" pitchFamily="34" charset="0"/>
              </a:rPr>
              <a:t>These materials are provided to you solely as an educational resource for your personal use. Any commercial use or distribution of these materials or any portion thereof is strictly prohibited.</a:t>
            </a:r>
          </a:p>
        </p:txBody>
      </p:sp>
      <p:sp>
        <p:nvSpPr>
          <p:cNvPr id="5" name="Title 4">
            <a:extLst>
              <a:ext uri="{FF2B5EF4-FFF2-40B4-BE49-F238E27FC236}">
                <a16:creationId xmlns:a16="http://schemas.microsoft.com/office/drawing/2014/main" id="{11B859BD-6651-934E-8378-533424EE869E}"/>
              </a:ext>
            </a:extLst>
          </p:cNvPr>
          <p:cNvSpPr>
            <a:spLocks noGrp="1"/>
          </p:cNvSpPr>
          <p:nvPr>
            <p:ph type="title"/>
          </p:nvPr>
        </p:nvSpPr>
        <p:spPr/>
        <p:txBody>
          <a:bodyPr/>
          <a:lstStyle>
            <a:lvl1pPr>
              <a:defRPr sz="3733" b="0"/>
            </a:lvl1pPr>
          </a:lstStyle>
          <a:p>
            <a:r>
              <a:rPr lang="en-US"/>
              <a:t>Click to edit Master title style</a:t>
            </a:r>
            <a:endParaRPr lang="en-US" dirty="0"/>
          </a:p>
        </p:txBody>
      </p:sp>
    </p:spTree>
    <p:extLst>
      <p:ext uri="{BB962C8B-B14F-4D97-AF65-F5344CB8AC3E}">
        <p14:creationId xmlns:p14="http://schemas.microsoft.com/office/powerpoint/2010/main" val="3522677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914E8-1787-8C3E-E82D-E9A3138BA5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CC39F4-7A27-DBE7-B2E9-B56AEC6990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4A3CCF-80CD-5106-0A11-19BD7CEC108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9E31F0-49F6-C72F-C6DD-573799103B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9A28FA-0628-B0DD-28DC-31C1A54246B8}"/>
              </a:ext>
            </a:extLst>
          </p:cNvPr>
          <p:cNvSpPr>
            <a:spLocks noGrp="1"/>
          </p:cNvSpPr>
          <p:nvPr>
            <p:ph type="sldNum" sz="quarter" idx="12"/>
          </p:nvPr>
        </p:nvSpPr>
        <p:spPr/>
        <p:txBody>
          <a:bodyPr/>
          <a:lstStyle/>
          <a:p>
            <a:fld id="{872EEFA7-5DC5-6846-8E7B-0B6F149FD5E5}" type="slidenum">
              <a:rPr lang="en-US" smtClean="0"/>
              <a:t>‹#›</a:t>
            </a:fld>
            <a:endParaRPr lang="en-US" dirty="0"/>
          </a:p>
        </p:txBody>
      </p:sp>
    </p:spTree>
    <p:extLst>
      <p:ext uri="{BB962C8B-B14F-4D97-AF65-F5344CB8AC3E}">
        <p14:creationId xmlns:p14="http://schemas.microsoft.com/office/powerpoint/2010/main" val="30576729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90551"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6"/>
            <a:ext cx="10972800" cy="4525963"/>
          </a:xfrm>
        </p:spPr>
        <p:txBody>
          <a:bodyPr/>
          <a:lstStyle/>
          <a:p>
            <a:pPr lvl="0"/>
            <a:r>
              <a:rPr lang="en-US" noProof="0"/>
              <a:t>Click icon to add chart</a:t>
            </a:r>
          </a:p>
        </p:txBody>
      </p:sp>
      <p:sp>
        <p:nvSpPr>
          <p:cNvPr id="4" name="Rectangle 4"/>
          <p:cNvSpPr>
            <a:spLocks noGrp="1" noChangeArrowheads="1"/>
          </p:cNvSpPr>
          <p:nvPr>
            <p:ph type="dt" sz="half" idx="10"/>
          </p:nvPr>
        </p:nvSpPr>
        <p:spPr/>
        <p:txBody>
          <a:bodyPr/>
          <a:lstStyle>
            <a:lvl1pPr defTabSz="912813">
              <a:defRPr/>
            </a:lvl1pPr>
          </a:lstStyle>
          <a:p>
            <a:pPr>
              <a:defRPr/>
            </a:pPr>
            <a:endParaRPr lang="en-US"/>
          </a:p>
        </p:txBody>
      </p:sp>
      <p:sp>
        <p:nvSpPr>
          <p:cNvPr id="5" name="Rectangle 5"/>
          <p:cNvSpPr>
            <a:spLocks noGrp="1" noChangeArrowheads="1"/>
          </p:cNvSpPr>
          <p:nvPr>
            <p:ph type="ftr" sz="quarter" idx="11"/>
          </p:nvPr>
        </p:nvSpPr>
        <p:spPr/>
        <p:txBody>
          <a:bodyPr/>
          <a:lstStyle>
            <a:lvl1pPr defTabSz="912813">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2813">
              <a:defRPr/>
            </a:lvl1pPr>
          </a:lstStyle>
          <a:p>
            <a:fld id="{003AC526-C980-49FF-A804-9FDECAD8964D}" type="slidenum">
              <a:rPr lang="en-US" altLang="en-US"/>
              <a:pPr/>
              <a:t>‹#›</a:t>
            </a:fld>
            <a:endParaRPr lang="en-US" altLang="en-US"/>
          </a:p>
        </p:txBody>
      </p:sp>
    </p:spTree>
    <p:extLst>
      <p:ext uri="{BB962C8B-B14F-4D97-AF65-F5344CB8AC3E}">
        <p14:creationId xmlns:p14="http://schemas.microsoft.com/office/powerpoint/2010/main" val="4799004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One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32317" y="114303"/>
            <a:ext cx="11379200" cy="904875"/>
          </a:xfrm>
        </p:spPr>
        <p:txBody>
          <a:bodyPr/>
          <a:lstStyle>
            <a:lvl1pPr>
              <a:defRPr sz="3200"/>
            </a:lvl1pPr>
          </a:lstStyle>
          <a:p>
            <a:r>
              <a:rPr lang="en-US" altLang="en-US"/>
              <a:t>Click to edit Master title style</a:t>
            </a:r>
            <a:endParaRPr lang="en-US" dirty="0"/>
          </a:p>
        </p:txBody>
      </p:sp>
      <p:sp>
        <p:nvSpPr>
          <p:cNvPr id="3" name="Content Placeholder 2"/>
          <p:cNvSpPr>
            <a:spLocks noGrp="1"/>
          </p:cNvSpPr>
          <p:nvPr>
            <p:ph idx="1" hasCustomPrompt="1"/>
          </p:nvPr>
        </p:nvSpPr>
        <p:spPr>
          <a:xfrm>
            <a:off x="332320" y="1600203"/>
            <a:ext cx="11332633" cy="4525963"/>
          </a:xfrm>
        </p:spPr>
        <p:txBody>
          <a:bodyPr/>
          <a:lstStyle>
            <a:lvl1pPr marL="338138" indent="-338138">
              <a:spcBef>
                <a:spcPts val="1200"/>
              </a:spcBef>
              <a:buClr>
                <a:srgbClr val="296DC0"/>
              </a:buClr>
              <a:buFont typeface="Wingdings" panose="05000000000000000000" pitchFamily="2" charset="2"/>
              <a:buChar char="Ø"/>
              <a:defRPr sz="2800"/>
            </a:lvl1pPr>
            <a:lvl2pPr>
              <a:spcBef>
                <a:spcPts val="800"/>
              </a:spcBef>
              <a:defRPr sz="2400"/>
            </a:lvl2pPr>
            <a:lvl3pPr>
              <a:spcBef>
                <a:spcPts val="600"/>
              </a:spcBef>
              <a:defRPr sz="2000"/>
            </a:lvl3pPr>
            <a:lvl4pPr>
              <a:defRPr sz="1400"/>
            </a:lvl4pPr>
            <a:lvl5pPr>
              <a:defRPr sz="1400"/>
            </a:lvl5pPr>
          </a:lstStyle>
          <a:p>
            <a:pPr lvl="0"/>
            <a:r>
              <a:rPr lang="en-US" altLang="en-US" dirty="0"/>
              <a:t>Click to edit Master text styles</a:t>
            </a:r>
          </a:p>
          <a:p>
            <a:pPr lvl="1"/>
            <a:r>
              <a:rPr lang="en-US" altLang="en-US" dirty="0"/>
              <a:t>Second level</a:t>
            </a:r>
          </a:p>
          <a:p>
            <a:pPr lvl="2"/>
            <a:r>
              <a:rPr lang="en-US" altLang="en-US" dirty="0"/>
              <a:t>Third level</a:t>
            </a:r>
          </a:p>
        </p:txBody>
      </p:sp>
    </p:spTree>
    <p:extLst>
      <p:ext uri="{BB962C8B-B14F-4D97-AF65-F5344CB8AC3E}">
        <p14:creationId xmlns:p14="http://schemas.microsoft.com/office/powerpoint/2010/main" val="38347756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alphaModFix amt="7001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7">
            <a:extLst>
              <a:ext uri="{FF2B5EF4-FFF2-40B4-BE49-F238E27FC236}">
                <a16:creationId xmlns:a16="http://schemas.microsoft.com/office/drawing/2014/main" id="{64EC20E7-971B-9C32-398B-8F11BAC3EEE2}"/>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31890105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919" y="6411913"/>
            <a:ext cx="599016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ltLang="en-US"/>
              <a:t>Click to edit Master title style</a:t>
            </a:r>
            <a:endParaRPr lang="en-US" dirty="0"/>
          </a:p>
        </p:txBody>
      </p:sp>
      <p:sp>
        <p:nvSpPr>
          <p:cNvPr id="3" name="Content Placeholder 2"/>
          <p:cNvSpPr>
            <a:spLocks noGrp="1"/>
          </p:cNvSpPr>
          <p:nvPr>
            <p:ph sz="half" idx="1" hasCustomPrompt="1"/>
          </p:nvPr>
        </p:nvSpPr>
        <p:spPr>
          <a:xfrm>
            <a:off x="332318" y="1600203"/>
            <a:ext cx="5564716" cy="4525963"/>
          </a:xfrm>
        </p:spPr>
        <p:txBody>
          <a:bodyPr/>
          <a:lstStyle>
            <a:lvl1pPr>
              <a:defRPr sz="2400"/>
            </a:lvl1pPr>
            <a:lvl2pPr>
              <a:defRPr sz="20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4" name="Content Placeholder 3"/>
          <p:cNvSpPr>
            <a:spLocks noGrp="1"/>
          </p:cNvSpPr>
          <p:nvPr>
            <p:ph sz="half" idx="2" hasCustomPrompt="1"/>
          </p:nvPr>
        </p:nvSpPr>
        <p:spPr>
          <a:xfrm>
            <a:off x="6100235" y="1600203"/>
            <a:ext cx="5564717" cy="4525963"/>
          </a:xfrm>
        </p:spPr>
        <p:txBody>
          <a:bodyPr/>
          <a:lstStyle>
            <a:lvl1pPr>
              <a:defRPr sz="2400"/>
            </a:lvl1pPr>
            <a:lvl2pPr>
              <a:defRPr sz="20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ltLang="en-US" dirty="0"/>
              <a:t>Click to edit Master text styles</a:t>
            </a:r>
          </a:p>
          <a:p>
            <a:pPr lvl="1"/>
            <a:r>
              <a:rPr lang="en-US" altLang="en-US" dirty="0"/>
              <a:t>Second level</a:t>
            </a:r>
          </a:p>
          <a:p>
            <a:pPr lvl="2"/>
            <a:r>
              <a:rPr lang="en-US" altLang="en-US" dirty="0"/>
              <a:t>Third level</a:t>
            </a:r>
          </a:p>
        </p:txBody>
      </p:sp>
    </p:spTree>
    <p:extLst>
      <p:ext uri="{BB962C8B-B14F-4D97-AF65-F5344CB8AC3E}">
        <p14:creationId xmlns:p14="http://schemas.microsoft.com/office/powerpoint/2010/main" val="1117430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9DE8D3-1534-4D20-9C0F-1A9F9DDBADC1}"/>
              </a:ext>
            </a:extLst>
          </p:cNvPr>
          <p:cNvSpPr>
            <a:spLocks noGrp="1"/>
          </p:cNvSpPr>
          <p:nvPr>
            <p:ph type="dt" sz="half" idx="10"/>
          </p:nvPr>
        </p:nvSpPr>
        <p:spPr>
          <a:xfrm>
            <a:off x="1186992"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E3E0B13-B254-A001-AAA6-0AEDEC99C8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894C9DD-4077-A73C-46FF-BF8C20B763A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EF87B9-1DC1-FF4D-B57C-A882BABCA614}" type="slidenum">
              <a:rPr kumimoji="0" lang="en-US"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5181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4">
            <a:extLst>
              <a:ext uri="{FF2B5EF4-FFF2-40B4-BE49-F238E27FC236}">
                <a16:creationId xmlns:a16="http://schemas.microsoft.com/office/drawing/2014/main" id="{DF5B4A7C-2866-93F3-CA78-4F76FC35A322}"/>
              </a:ext>
            </a:extLst>
          </p:cNvPr>
          <p:cNvSpPr>
            <a:spLocks noGrp="1"/>
          </p:cNvSpPr>
          <p:nvPr>
            <p:ph type="sldNum" sz="quarter" idx="10"/>
          </p:nvPr>
        </p:nvSpPr>
        <p:spPr>
          <a:xfrm>
            <a:off x="0" y="0"/>
            <a:ext cx="0" cy="0"/>
          </a:xfrm>
        </p:spPr>
        <p:txBody>
          <a:bodyPr vert="horz" wrap="square" lIns="91440" tIns="45720" rIns="91440" bIns="45720" numCol="1" anchor="t" anchorCtr="0" compatLnSpc="1">
            <a:prstTxWarp prst="textNoShape">
              <a:avLst/>
            </a:prstTxWarp>
          </a:bodyPr>
          <a:lstStyle>
            <a:lvl1pPr>
              <a:defRPr>
                <a:solidFill>
                  <a:srgbClr val="7F7F7F"/>
                </a:solidFill>
              </a:defRPr>
            </a:lvl1pPr>
          </a:lstStyle>
          <a:p>
            <a:fld id="{42914A99-DC51-C444-9B09-2A8E27C9977C}" type="slidenum">
              <a:rPr lang="en-US" altLang="en-US"/>
              <a:pPr/>
              <a:t>‹#›</a:t>
            </a:fld>
            <a:endParaRPr lang="en-US" altLang="en-US"/>
          </a:p>
        </p:txBody>
      </p:sp>
    </p:spTree>
    <p:extLst>
      <p:ext uri="{BB962C8B-B14F-4D97-AF65-F5344CB8AC3E}">
        <p14:creationId xmlns:p14="http://schemas.microsoft.com/office/powerpoint/2010/main" val="27066423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Subtitle, &amp;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E0CDAA6-331F-A04C-8D03-5F2A3E85E93E}"/>
              </a:ext>
            </a:extLst>
          </p:cNvPr>
          <p:cNvSpPr>
            <a:spLocks noGrp="1"/>
          </p:cNvSpPr>
          <p:nvPr>
            <p:ph sz="quarter" idx="13"/>
          </p:nvPr>
        </p:nvSpPr>
        <p:spPr>
          <a:xfrm>
            <a:off x="345017" y="1381760"/>
            <a:ext cx="11502427" cy="4790439"/>
          </a:xfrm>
          <a:prstGeom prst="rect">
            <a:avLst/>
          </a:prstGeom>
        </p:spPr>
        <p:txBody>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D39BCDFE-9539-0646-9A84-BD578E3137D9}"/>
              </a:ext>
            </a:extLst>
          </p:cNvPr>
          <p:cNvSpPr>
            <a:spLocks noGrp="1"/>
          </p:cNvSpPr>
          <p:nvPr>
            <p:ph type="body" sz="quarter" idx="14" hasCustomPrompt="1"/>
          </p:nvPr>
        </p:nvSpPr>
        <p:spPr>
          <a:xfrm>
            <a:off x="345479" y="916432"/>
            <a:ext cx="11501965" cy="347472"/>
          </a:xfrm>
          <a:prstGeom prst="rect">
            <a:avLst/>
          </a:prstGeom>
        </p:spPr>
        <p:txBody>
          <a:bodyPr anchor="ctr" anchorCtr="0">
            <a:noAutofit/>
          </a:bodyPr>
          <a:lstStyle>
            <a:lvl1pPr marL="0" indent="0">
              <a:lnSpc>
                <a:spcPct val="100000"/>
              </a:lnSpc>
              <a:buNone/>
              <a:defRPr sz="1800" b="1">
                <a:solidFill>
                  <a:schemeClr val="accent3"/>
                </a:solidFill>
              </a:defRPr>
            </a:lvl1pPr>
          </a:lstStyle>
          <a:p>
            <a:pPr lvl="0"/>
            <a:r>
              <a:rPr lang="en-US" dirty="0"/>
              <a:t>Add Subtitle Here</a:t>
            </a:r>
          </a:p>
        </p:txBody>
      </p:sp>
      <p:sp>
        <p:nvSpPr>
          <p:cNvPr id="8" name="Text Placeholder 2">
            <a:extLst>
              <a:ext uri="{FF2B5EF4-FFF2-40B4-BE49-F238E27FC236}">
                <a16:creationId xmlns:a16="http://schemas.microsoft.com/office/drawing/2014/main" id="{36665FF9-6867-5E42-99E2-EB11C0991B0D}"/>
              </a:ext>
            </a:extLst>
          </p:cNvPr>
          <p:cNvSpPr>
            <a:spLocks noGrp="1"/>
          </p:cNvSpPr>
          <p:nvPr>
            <p:ph type="body" sz="quarter" idx="15" hasCustomPrompt="1"/>
          </p:nvPr>
        </p:nvSpPr>
        <p:spPr>
          <a:xfrm>
            <a:off x="344559" y="6400800"/>
            <a:ext cx="10884360" cy="230315"/>
          </a:xfrm>
          <a:prstGeom prst="rect">
            <a:avLst/>
          </a:prstGeom>
        </p:spPr>
        <p:txBody>
          <a:bodyPr tIns="0" bIns="0" anchor="b">
            <a:noAutofit/>
          </a:bodyPr>
          <a:lstStyle>
            <a:lvl1pPr marL="0" indent="0">
              <a:spcBef>
                <a:spcPts val="200"/>
              </a:spcBef>
              <a:buNone/>
              <a:defRPr sz="700">
                <a:solidFill>
                  <a:schemeClr val="tx2"/>
                </a:solidFill>
              </a:defRPr>
            </a:lvl1pPr>
            <a:lvl2pPr marL="365734" indent="0">
              <a:buNone/>
              <a:defRPr sz="533"/>
            </a:lvl2pPr>
            <a:lvl3pPr marL="731464" indent="0">
              <a:buNone/>
              <a:defRPr sz="400"/>
            </a:lvl3pPr>
            <a:lvl4pPr marL="1097198" indent="0">
              <a:buNone/>
              <a:defRPr sz="267"/>
            </a:lvl4pPr>
            <a:lvl5pPr marL="1462930" indent="0">
              <a:buNone/>
              <a:defRPr sz="267"/>
            </a:lvl5pPr>
          </a:lstStyle>
          <a:p>
            <a:pPr lvl="0"/>
            <a:r>
              <a:rPr lang="en-US" dirty="0"/>
              <a:t>Footer</a:t>
            </a:r>
          </a:p>
        </p:txBody>
      </p:sp>
      <p:sp>
        <p:nvSpPr>
          <p:cNvPr id="2" name="Title 1">
            <a:extLst>
              <a:ext uri="{FF2B5EF4-FFF2-40B4-BE49-F238E27FC236}">
                <a16:creationId xmlns:a16="http://schemas.microsoft.com/office/drawing/2014/main" id="{5DD62B6D-3FFD-7B46-A75D-EC04D4FAF148}"/>
              </a:ext>
            </a:extLst>
          </p:cNvPr>
          <p:cNvSpPr>
            <a:spLocks noGrp="1"/>
          </p:cNvSpPr>
          <p:nvPr>
            <p:ph type="title"/>
          </p:nvPr>
        </p:nvSpPr>
        <p:spPr>
          <a:xfrm>
            <a:off x="344424" y="199136"/>
            <a:ext cx="10293096" cy="685800"/>
          </a:xfrm>
        </p:spPr>
        <p:txBody>
          <a:bodyPr/>
          <a:lstStyle/>
          <a:p>
            <a:r>
              <a:rPr lang="en-US"/>
              <a:t>Click to edit Master title style</a:t>
            </a:r>
          </a:p>
        </p:txBody>
      </p:sp>
    </p:spTree>
    <p:extLst>
      <p:ext uri="{BB962C8B-B14F-4D97-AF65-F5344CB8AC3E}">
        <p14:creationId xmlns:p14="http://schemas.microsoft.com/office/powerpoint/2010/main" val="195915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67">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Title and Content Branded 2">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69451466-0261-584D-9A9B-4C2093DE9891}"/>
              </a:ext>
            </a:extLst>
          </p:cNvPr>
          <p:cNvSpPr>
            <a:spLocks noGrp="1"/>
          </p:cNvSpPr>
          <p:nvPr>
            <p:ph idx="1"/>
          </p:nvPr>
        </p:nvSpPr>
        <p:spPr>
          <a:xfrm>
            <a:off x="320638" y="1210904"/>
            <a:ext cx="11542815" cy="4691136"/>
          </a:xfrm>
          <a:prstGeom prst="rect">
            <a:avLst/>
          </a:prstGeom>
        </p:spPr>
        <p:txBody>
          <a:bodyPr vert="horz" lIns="91440" tIns="45720" rIns="91440" bIns="45720" rtlCol="0">
            <a:noAutofit/>
          </a:bodyPr>
          <a:lstStyle>
            <a:lvl1pPr marL="285666" indent="-285666">
              <a:buClr>
                <a:schemeClr val="accent2"/>
              </a:buClr>
              <a:buFont typeface="Arial" panose="020B0604020202020204" pitchFamily="34" charset="0"/>
              <a:buChar char="•"/>
              <a:defRPr sz="1866"/>
            </a:lvl1pPr>
            <a:lvl2pPr marL="742728" indent="-285666">
              <a:buClr>
                <a:schemeClr val="accent2"/>
              </a:buClr>
              <a:buFont typeface="Arial" panose="020B0604020202020204" pitchFamily="34" charset="0"/>
              <a:buChar char="•"/>
              <a:defRPr sz="1866"/>
            </a:lvl2pPr>
            <a:lvl3pPr marL="1199791" indent="-285666">
              <a:buClr>
                <a:schemeClr val="accent2"/>
              </a:buClr>
              <a:buFont typeface="Arial" panose="020B0604020202020204" pitchFamily="34" charset="0"/>
              <a:buChar char="•"/>
              <a:defRPr sz="1866"/>
            </a:lvl3pPr>
            <a:lvl4pPr marL="1656854" indent="-285666">
              <a:buClr>
                <a:schemeClr val="accent2"/>
              </a:buClr>
              <a:buFont typeface="Arial" panose="020B0604020202020204" pitchFamily="34" charset="0"/>
              <a:buChar char="•"/>
              <a:defRPr sz="1866"/>
            </a:lvl4pPr>
            <a:lvl5pPr marL="2113918" indent="-285666">
              <a:buClr>
                <a:schemeClr val="accent2"/>
              </a:buClr>
              <a:buFont typeface="Arial" panose="020B0604020202020204" pitchFamily="34" charset="0"/>
              <a:buChar char="•"/>
              <a:defRPr sz="1866"/>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00FCF6F1-4693-E441-BDA6-D9FA36307BBB}"/>
              </a:ext>
            </a:extLst>
          </p:cNvPr>
          <p:cNvSpPr/>
          <p:nvPr userDrawn="1"/>
        </p:nvSpPr>
        <p:spPr>
          <a:xfrm>
            <a:off x="1" y="6427930"/>
            <a:ext cx="12192000" cy="430073"/>
          </a:xfrm>
          <a:prstGeom prst="rect">
            <a:avLst/>
          </a:prstGeom>
          <a:gradFill flip="none" rotWithShape="1">
            <a:gsLst>
              <a:gs pos="52000">
                <a:srgbClr val="1A2B79"/>
              </a:gs>
              <a:gs pos="100000">
                <a:srgbClr val="CBB1D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6" name="Oval 15">
            <a:extLst>
              <a:ext uri="{FF2B5EF4-FFF2-40B4-BE49-F238E27FC236}">
                <a16:creationId xmlns:a16="http://schemas.microsoft.com/office/drawing/2014/main" id="{5A2AFF8E-229B-9C49-B827-B99EDF6653CA}"/>
              </a:ext>
            </a:extLst>
          </p:cNvPr>
          <p:cNvSpPr/>
          <p:nvPr userDrawn="1"/>
        </p:nvSpPr>
        <p:spPr>
          <a:xfrm>
            <a:off x="320634" y="6504698"/>
            <a:ext cx="273692" cy="276531"/>
          </a:xfrm>
          <a:prstGeom prst="ellipse">
            <a:avLst/>
          </a:prstGeom>
          <a:solidFill>
            <a:srgbClr val="00A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fld id="{AC21FB66-B330-7342-9F68-C6110AF7FE20}" type="slidenum">
              <a:rPr lang="en-US" sz="800" b="1" smtClean="0">
                <a:latin typeface="+mj-lt"/>
              </a:rPr>
              <a:t>‹#›</a:t>
            </a:fld>
            <a:endParaRPr lang="en-US" sz="800" b="1">
              <a:latin typeface="+mj-lt"/>
            </a:endParaRPr>
          </a:p>
        </p:txBody>
      </p:sp>
      <p:sp>
        <p:nvSpPr>
          <p:cNvPr id="18" name="Title 6">
            <a:extLst>
              <a:ext uri="{FF2B5EF4-FFF2-40B4-BE49-F238E27FC236}">
                <a16:creationId xmlns:a16="http://schemas.microsoft.com/office/drawing/2014/main" id="{288F9CC5-E24C-3441-801D-42A99C3F7F5D}"/>
              </a:ext>
            </a:extLst>
          </p:cNvPr>
          <p:cNvSpPr>
            <a:spLocks noGrp="1"/>
          </p:cNvSpPr>
          <p:nvPr>
            <p:ph type="title"/>
          </p:nvPr>
        </p:nvSpPr>
        <p:spPr>
          <a:xfrm>
            <a:off x="320635" y="109505"/>
            <a:ext cx="11542817" cy="807889"/>
          </a:xfrm>
          <a:prstGeom prst="rect">
            <a:avLst/>
          </a:prstGeom>
        </p:spPr>
        <p:txBody>
          <a:bodyPr anchor="ctr">
            <a:normAutofit/>
          </a:bodyPr>
          <a:lstStyle>
            <a:lvl1pPr>
              <a:defRPr sz="2666">
                <a:solidFill>
                  <a:srgbClr val="00ADBB"/>
                </a:solidFill>
              </a:defRPr>
            </a:lvl1pPr>
          </a:lstStyle>
          <a:p>
            <a:r>
              <a:rPr lang="en-US"/>
              <a:t>Click to edit Master title style</a:t>
            </a:r>
          </a:p>
        </p:txBody>
      </p:sp>
      <p:sp>
        <p:nvSpPr>
          <p:cNvPr id="5" name="TextBox 4">
            <a:extLst>
              <a:ext uri="{FF2B5EF4-FFF2-40B4-BE49-F238E27FC236}">
                <a16:creationId xmlns:a16="http://schemas.microsoft.com/office/drawing/2014/main" id="{3A7B41A3-06CC-45B8-C7F9-F198F350172E}"/>
              </a:ext>
            </a:extLst>
          </p:cNvPr>
          <p:cNvSpPr txBox="1"/>
          <p:nvPr userDrawn="1"/>
        </p:nvSpPr>
        <p:spPr>
          <a:xfrm>
            <a:off x="655453" y="6505515"/>
            <a:ext cx="9577628" cy="256352"/>
          </a:xfrm>
          <a:prstGeom prst="rect">
            <a:avLst/>
          </a:prstGeom>
          <a:noFill/>
        </p:spPr>
        <p:txBody>
          <a:bodyPr wrap="square">
            <a:spAutoFit/>
          </a:bodyPr>
          <a:lstStyle/>
          <a:p>
            <a:r>
              <a:rPr lang="en-US" sz="1066" b="1">
                <a:solidFill>
                  <a:schemeClr val="bg1"/>
                </a:solidFill>
              </a:rPr>
              <a:t>Please see Important Safety Information, including BOXED WARNING on CRS and ICANS, on slides </a:t>
            </a:r>
            <a:r>
              <a:rPr lang="en-US" sz="1050" b="1">
                <a:solidFill>
                  <a:schemeClr val="bg1"/>
                </a:solidFill>
              </a:rPr>
              <a:t>24 and 28</a:t>
            </a:r>
            <a:r>
              <a:rPr lang="en-US" sz="1066" b="1">
                <a:solidFill>
                  <a:schemeClr val="bg1"/>
                </a:solidFill>
              </a:rPr>
              <a:t> of this presentation.</a:t>
            </a:r>
          </a:p>
        </p:txBody>
      </p:sp>
      <p:pic>
        <p:nvPicPr>
          <p:cNvPr id="3" name="Graphic 2">
            <a:extLst>
              <a:ext uri="{FF2B5EF4-FFF2-40B4-BE49-F238E27FC236}">
                <a16:creationId xmlns:a16="http://schemas.microsoft.com/office/drawing/2014/main" id="{385A71F5-C8A9-1823-501C-02CE4698C53A}"/>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0536" t="8012" r="10404" b="12928"/>
          <a:stretch/>
        </p:blipFill>
        <p:spPr>
          <a:xfrm>
            <a:off x="10068642" y="4957876"/>
            <a:ext cx="1848539" cy="1371486"/>
          </a:xfrm>
          <a:prstGeom prst="rect">
            <a:avLst/>
          </a:prstGeom>
        </p:spPr>
      </p:pic>
    </p:spTree>
    <p:custDataLst>
      <p:tags r:id="rId1"/>
    </p:custDataLst>
    <p:extLst>
      <p:ext uri="{BB962C8B-B14F-4D97-AF65-F5344CB8AC3E}">
        <p14:creationId xmlns:p14="http://schemas.microsoft.com/office/powerpoint/2010/main" val="3954371678"/>
      </p:ext>
    </p:extLst>
  </p:cSld>
  <p:clrMapOvr>
    <a:masterClrMapping/>
  </p:clrMapOvr>
  <p:extLst>
    <p:ext uri="{DCECCB84-F9BA-43D5-87BE-67443E8EF086}">
      <p15:sldGuideLst xmlns:p15="http://schemas.microsoft.com/office/powerpoint/2012/main">
        <p15:guide id="1" orient="horz" pos="4264">
          <p15:clr>
            <a:srgbClr val="FBAE40"/>
          </p15:clr>
        </p15:guide>
        <p15:guide id="2" pos="3839">
          <p15:clr>
            <a:srgbClr val="FBAE40"/>
          </p15:clr>
        </p15:guide>
        <p15:guide id="3" orient="horz" pos="4112">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icture without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430868"/>
            <a:ext cx="12192000" cy="4822752"/>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6" name="Title 1"/>
          <p:cNvSpPr>
            <a:spLocks noGrp="1"/>
          </p:cNvSpPr>
          <p:nvPr>
            <p:ph type="title"/>
          </p:nvPr>
        </p:nvSpPr>
        <p:spPr>
          <a:xfrm>
            <a:off x="338607" y="132561"/>
            <a:ext cx="11372911" cy="858040"/>
          </a:xfrm>
        </p:spPr>
        <p:txBody>
          <a:bodyPr/>
          <a:lstStyle>
            <a:lvl1pPr>
              <a:defRPr sz="3200"/>
            </a:lvl1pPr>
          </a:lstStyle>
          <a:p>
            <a:r>
              <a:rPr lang="en-US" altLang="en-US"/>
              <a:t>Click to edit Master title style</a:t>
            </a:r>
            <a:endParaRPr lang="en-US" dirty="0"/>
          </a:p>
        </p:txBody>
      </p:sp>
    </p:spTree>
    <p:extLst>
      <p:ext uri="{BB962C8B-B14F-4D97-AF65-F5344CB8AC3E}">
        <p14:creationId xmlns:p14="http://schemas.microsoft.com/office/powerpoint/2010/main" val="13637176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110074"/>
            <a:ext cx="10792179" cy="1138367"/>
          </a:xfrm>
        </p:spPr>
        <p:txBody>
          <a:bodyPr/>
          <a:lstStyle/>
          <a:p>
            <a:r>
              <a:rPr lang="en-US"/>
              <a:t>Click to edit Master title style</a:t>
            </a:r>
            <a:endParaRPr lang="en-US" dirty="0"/>
          </a:p>
        </p:txBody>
      </p:sp>
      <p:sp>
        <p:nvSpPr>
          <p:cNvPr id="3" name="Slide Number Placeholder 5">
            <a:extLst>
              <a:ext uri="{FF2B5EF4-FFF2-40B4-BE49-F238E27FC236}">
                <a16:creationId xmlns:a16="http://schemas.microsoft.com/office/drawing/2014/main" id="{E0A17520-171D-0642-9E2B-0F8E1436C9BB}"/>
              </a:ext>
            </a:extLst>
          </p:cNvPr>
          <p:cNvSpPr>
            <a:spLocks noGrp="1"/>
          </p:cNvSpPr>
          <p:nvPr>
            <p:ph type="sldNum" sz="quarter" idx="4"/>
          </p:nvPr>
        </p:nvSpPr>
        <p:spPr>
          <a:xfrm>
            <a:off x="11425287" y="6463722"/>
            <a:ext cx="699911" cy="284207"/>
          </a:xfrm>
          <a:prstGeom prst="rect">
            <a:avLst/>
          </a:prstGeom>
        </p:spPr>
        <p:txBody>
          <a:bodyPr lIns="182880" anchor="ctr"/>
          <a:lstStyle>
            <a:lvl1pPr algn="l">
              <a:defRPr sz="1200">
                <a:solidFill>
                  <a:schemeClr val="accent2"/>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F39B6D79-1C47-B44F-8CCD-365B5D26CC50}"/>
              </a:ext>
            </a:extLst>
          </p:cNvPr>
          <p:cNvSpPr>
            <a:spLocks noGrp="1"/>
          </p:cNvSpPr>
          <p:nvPr>
            <p:ph type="body" sz="quarter" idx="10"/>
          </p:nvPr>
        </p:nvSpPr>
        <p:spPr>
          <a:xfrm>
            <a:off x="699911" y="6197601"/>
            <a:ext cx="6923403" cy="550329"/>
          </a:xfrm>
        </p:spPr>
        <p:txBody>
          <a:bodyPr anchor="b">
            <a:noAutofit/>
          </a:bodyPr>
          <a:lstStyle>
            <a:lvl1pPr marL="0" indent="0">
              <a:spcAft>
                <a:spcPts val="0"/>
              </a:spcAft>
              <a:buNone/>
              <a:defRPr sz="100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Click to edit Master text styles</a:t>
            </a:r>
          </a:p>
        </p:txBody>
      </p:sp>
    </p:spTree>
    <p:extLst>
      <p:ext uri="{BB962C8B-B14F-4D97-AF65-F5344CB8AC3E}">
        <p14:creationId xmlns:p14="http://schemas.microsoft.com/office/powerpoint/2010/main" val="37638300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6677390"/>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5A11942B-E38F-D79B-FAB4-CCA4B14117CA}"/>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8781074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8F3C0F-79BE-57ED-2B56-9578A648BBFB}"/>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4226387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PAGE">
    <p:spTree>
      <p:nvGrpSpPr>
        <p:cNvPr id="1" name=""/>
        <p:cNvGrpSpPr/>
        <p:nvPr/>
      </p:nvGrpSpPr>
      <p:grpSpPr>
        <a:xfrm>
          <a:off x="0" y="0"/>
          <a:ext cx="0" cy="0"/>
          <a:chOff x="0" y="0"/>
          <a:chExt cx="0" cy="0"/>
        </a:xfrm>
      </p:grpSpPr>
      <p:sp>
        <p:nvSpPr>
          <p:cNvPr id="9" name="Rectangle 1033"/>
          <p:cNvSpPr>
            <a:spLocks noChangeArrowheads="1"/>
          </p:cNvSpPr>
          <p:nvPr userDrawn="1"/>
        </p:nvSpPr>
        <p:spPr bwMode="auto">
          <a:xfrm>
            <a:off x="0" y="1441450"/>
            <a:ext cx="12192000" cy="5416550"/>
          </a:xfrm>
          <a:prstGeom prst="rect">
            <a:avLst/>
          </a:prstGeom>
          <a:solidFill>
            <a:srgbClr val="2897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7" rIns="91437"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sz="2400"/>
          </a:p>
        </p:txBody>
      </p:sp>
      <p:sp>
        <p:nvSpPr>
          <p:cNvPr id="8" name="Rectangle 1033"/>
          <p:cNvSpPr>
            <a:spLocks noChangeArrowheads="1"/>
          </p:cNvSpPr>
          <p:nvPr userDrawn="1"/>
        </p:nvSpPr>
        <p:spPr bwMode="auto">
          <a:xfrm>
            <a:off x="0" y="1441450"/>
            <a:ext cx="12192000" cy="5416550"/>
          </a:xfrm>
          <a:prstGeom prst="rect">
            <a:avLst/>
          </a:prstGeom>
          <a:solidFill>
            <a:srgbClr val="EEA4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7" rIns="91437"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sz="2400"/>
          </a:p>
        </p:txBody>
      </p:sp>
      <p:sp>
        <p:nvSpPr>
          <p:cNvPr id="7" name="Rectangle 1033"/>
          <p:cNvSpPr>
            <a:spLocks noChangeArrowheads="1"/>
          </p:cNvSpPr>
          <p:nvPr userDrawn="1"/>
        </p:nvSpPr>
        <p:spPr bwMode="auto">
          <a:xfrm>
            <a:off x="0" y="1441450"/>
            <a:ext cx="12192000" cy="5416550"/>
          </a:xfrm>
          <a:prstGeom prst="rect">
            <a:avLst/>
          </a:prstGeom>
          <a:solidFill>
            <a:srgbClr val="2CC3E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7" rIns="91437"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sz="2400"/>
          </a:p>
        </p:txBody>
      </p:sp>
      <p:sp>
        <p:nvSpPr>
          <p:cNvPr id="4" name="Rectangle 1033"/>
          <p:cNvSpPr>
            <a:spLocks noChangeArrowheads="1"/>
          </p:cNvSpPr>
          <p:nvPr userDrawn="1"/>
        </p:nvSpPr>
        <p:spPr bwMode="auto">
          <a:xfrm>
            <a:off x="0" y="1441450"/>
            <a:ext cx="12192000" cy="5416550"/>
          </a:xfrm>
          <a:prstGeom prst="rect">
            <a:avLst/>
          </a:prstGeom>
          <a:solidFill>
            <a:srgbClr val="29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7" rIns="91437"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sz="2400"/>
          </a:p>
        </p:txBody>
      </p:sp>
      <p:sp>
        <p:nvSpPr>
          <p:cNvPr id="10" name="Title 1"/>
          <p:cNvSpPr>
            <a:spLocks noGrp="1"/>
          </p:cNvSpPr>
          <p:nvPr>
            <p:ph type="title"/>
          </p:nvPr>
        </p:nvSpPr>
        <p:spPr>
          <a:xfrm>
            <a:off x="458076" y="4332633"/>
            <a:ext cx="10363200" cy="1362075"/>
          </a:xfrm>
        </p:spPr>
        <p:txBody>
          <a:bodyPr anchor="t"/>
          <a:lstStyle>
            <a:lvl1pPr algn="l">
              <a:defRPr sz="3600" b="1" cap="none" baseline="0">
                <a:solidFill>
                  <a:schemeClr val="bg1"/>
                </a:solidFill>
              </a:defRPr>
            </a:lvl1pPr>
          </a:lstStyle>
          <a:p>
            <a:r>
              <a:rPr lang="en-US"/>
              <a:t>Click to edit Master title style</a:t>
            </a:r>
            <a:endParaRPr lang="en-US" dirty="0"/>
          </a:p>
        </p:txBody>
      </p:sp>
      <p:sp>
        <p:nvSpPr>
          <p:cNvPr id="11" name="Text Placeholder 2"/>
          <p:cNvSpPr>
            <a:spLocks noGrp="1"/>
          </p:cNvSpPr>
          <p:nvPr>
            <p:ph type="body" idx="1"/>
          </p:nvPr>
        </p:nvSpPr>
        <p:spPr>
          <a:xfrm>
            <a:off x="458076" y="3062685"/>
            <a:ext cx="10363200" cy="1170765"/>
          </a:xfrm>
        </p:spPr>
        <p:txBody>
          <a:bodyPr anchor="b"/>
          <a:lstStyle>
            <a:lvl1pPr marL="0" indent="0">
              <a:buNone/>
              <a:defRPr sz="24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pic>
        <p:nvPicPr>
          <p:cNvPr id="13" name="Picture 1" descr="pri_reg_2c_rgb_tm">
            <a:extLst>
              <a:ext uri="{FF2B5EF4-FFF2-40B4-BE49-F238E27FC236}">
                <a16:creationId xmlns:a16="http://schemas.microsoft.com/office/drawing/2014/main" id="{567CCB6B-70D1-4BD0-A4EE-EF7637EF928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982" y="166970"/>
            <a:ext cx="2013128" cy="11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52507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F725B-1383-B44F-BEF8-73B6958F92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9B77A-7070-C14A-8FBE-D4172F0982F9}"/>
              </a:ext>
            </a:extLst>
          </p:cNvPr>
          <p:cNvSpPr>
            <a:spLocks noGrp="1"/>
          </p:cNvSpPr>
          <p:nvPr>
            <p:ph sz="half" idx="1" hasCustomPrompt="1"/>
          </p:nvPr>
        </p:nvSpPr>
        <p:spPr>
          <a:xfrm>
            <a:off x="480059" y="1506071"/>
            <a:ext cx="5425259" cy="4037479"/>
          </a:xfrm>
        </p:spPr>
        <p:txBody>
          <a:bodyPr/>
          <a:lstStyle>
            <a:lvl1pPr>
              <a:buClr>
                <a:schemeClr val="accent1"/>
              </a:buClr>
              <a:defRPr>
                <a:solidFill>
                  <a:schemeClr val="tx1">
                    <a:lumMod val="85000"/>
                    <a:lumOff val="15000"/>
                  </a:schemeClr>
                </a:solidFill>
              </a:defRPr>
            </a:lvl1pPr>
            <a:lvl2pPr>
              <a:buClr>
                <a:schemeClr val="accent1"/>
              </a:buClr>
              <a:defRPr>
                <a:solidFill>
                  <a:schemeClr val="tx1">
                    <a:lumMod val="85000"/>
                    <a:lumOff val="15000"/>
                  </a:schemeClr>
                </a:solidFill>
              </a:defRPr>
            </a:lvl2pPr>
            <a:lvl3pPr>
              <a:buClr>
                <a:schemeClr val="accent1"/>
              </a:buClr>
              <a:defRPr>
                <a:solidFill>
                  <a:schemeClr val="tx1">
                    <a:lumMod val="85000"/>
                    <a:lumOff val="15000"/>
                  </a:schemeClr>
                </a:solidFill>
              </a:defRPr>
            </a:lvl3pPr>
            <a:lvl4pPr>
              <a:buClr>
                <a:schemeClr val="accent1"/>
              </a:buClr>
              <a:defRPr>
                <a:solidFill>
                  <a:schemeClr val="tx1">
                    <a:lumMod val="85000"/>
                    <a:lumOff val="15000"/>
                  </a:schemeClr>
                </a:solidFill>
              </a:defRPr>
            </a:lvl4pPr>
            <a:lvl5pPr>
              <a:buClr>
                <a:schemeClr val="accent1"/>
              </a:buClr>
              <a:defRPr>
                <a:solidFill>
                  <a:schemeClr val="tx1">
                    <a:lumMod val="85000"/>
                    <a:lumOff val="1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80184D4-CF48-F34A-A672-7C427DED3F6F}"/>
              </a:ext>
            </a:extLst>
          </p:cNvPr>
          <p:cNvSpPr>
            <a:spLocks noGrp="1"/>
          </p:cNvSpPr>
          <p:nvPr>
            <p:ph sz="half" idx="2"/>
          </p:nvPr>
        </p:nvSpPr>
        <p:spPr>
          <a:xfrm>
            <a:off x="6096000" y="1506071"/>
            <a:ext cx="5684958" cy="4037479"/>
          </a:xfrm>
        </p:spPr>
        <p:txBody>
          <a:bodyPr/>
          <a:lstStyle>
            <a:lvl1pPr>
              <a:buClr>
                <a:schemeClr val="accent1"/>
              </a:buClr>
              <a:defRPr>
                <a:solidFill>
                  <a:schemeClr val="tx1">
                    <a:lumMod val="85000"/>
                    <a:lumOff val="15000"/>
                  </a:schemeClr>
                </a:solidFill>
              </a:defRPr>
            </a:lvl1pPr>
            <a:lvl2pPr>
              <a:buClr>
                <a:schemeClr val="accent1"/>
              </a:buClr>
              <a:defRPr>
                <a:solidFill>
                  <a:schemeClr val="tx1">
                    <a:lumMod val="85000"/>
                    <a:lumOff val="15000"/>
                  </a:schemeClr>
                </a:solidFill>
              </a:defRPr>
            </a:lvl2pPr>
            <a:lvl3pPr>
              <a:buClr>
                <a:schemeClr val="accent1"/>
              </a:buClr>
              <a:defRPr>
                <a:solidFill>
                  <a:schemeClr val="tx1">
                    <a:lumMod val="85000"/>
                    <a:lumOff val="15000"/>
                  </a:schemeClr>
                </a:solidFill>
              </a:defRPr>
            </a:lvl3pPr>
            <a:lvl4pPr>
              <a:buClr>
                <a:schemeClr val="accent1"/>
              </a:buClr>
              <a:defRPr>
                <a:solidFill>
                  <a:schemeClr val="tx1">
                    <a:lumMod val="85000"/>
                    <a:lumOff val="15000"/>
                  </a:schemeClr>
                </a:solidFill>
              </a:defRPr>
            </a:lvl4pPr>
            <a:lvl5pPr>
              <a:buClr>
                <a:schemeClr val="accent1"/>
              </a:buCl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492B7FAA-3B35-4645-A3C0-EB50225C76B8}"/>
              </a:ext>
            </a:extLst>
          </p:cNvPr>
          <p:cNvSpPr>
            <a:spLocks noGrp="1"/>
          </p:cNvSpPr>
          <p:nvPr>
            <p:ph type="sldNum" sz="quarter" idx="12"/>
          </p:nvPr>
        </p:nvSpPr>
        <p:spPr>
          <a:xfrm>
            <a:off x="11651695" y="6492875"/>
            <a:ext cx="540305" cy="365125"/>
          </a:xfrm>
          <a:prstGeom prst="rect">
            <a:avLst/>
          </a:prstGeom>
        </p:spPr>
        <p:txBody>
          <a:bodyPr/>
          <a:lstStyle/>
          <a:p>
            <a:fld id="{56B3F0F6-E8D7-9C4B-A56C-71997626A099}" type="slidenum">
              <a:rPr lang="en-US" smtClean="0"/>
              <a:t>‹#›</a:t>
            </a:fld>
            <a:endParaRPr lang="en-US"/>
          </a:p>
        </p:txBody>
      </p:sp>
    </p:spTree>
    <p:extLst>
      <p:ext uri="{BB962C8B-B14F-4D97-AF65-F5344CB8AC3E}">
        <p14:creationId xmlns:p14="http://schemas.microsoft.com/office/powerpoint/2010/main" val="1188128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683F4-2E1F-5948-14C0-8EFCF22681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5E223E-E4B1-806D-BFE2-C115E40687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FDC6E4-76C7-E629-719D-E412FC29D5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DB410-9F55-FF71-BA2B-5898ED51C899}"/>
              </a:ext>
            </a:extLst>
          </p:cNvPr>
          <p:cNvSpPr>
            <a:spLocks noGrp="1"/>
          </p:cNvSpPr>
          <p:nvPr>
            <p:ph type="dt" sz="half" idx="10"/>
          </p:nvPr>
        </p:nvSpPr>
        <p:spPr>
          <a:xfrm>
            <a:off x="1186992"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FF83F92-6CE4-9D2E-45A8-E6BA5C6554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7ADCF2B-3821-B386-A4CC-E6BE75EE37D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EF87B9-1DC1-FF4D-B57C-A882BABCA614}" type="slidenum">
              <a:rPr kumimoji="0" lang="en-US"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8101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2220447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4222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dirty="0"/>
              <a:t>Click to edit Call Out Text</a:t>
            </a:r>
          </a:p>
        </p:txBody>
      </p:sp>
    </p:spTree>
    <p:extLst>
      <p:ext uri="{BB962C8B-B14F-4D97-AF65-F5344CB8AC3E}">
        <p14:creationId xmlns:p14="http://schemas.microsoft.com/office/powerpoint/2010/main" val="16995753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dirty="0"/>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1253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2337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dirty="0"/>
              <a:t>Click to edit Call Out Text</a:t>
            </a:r>
          </a:p>
        </p:txBody>
      </p:sp>
    </p:spTree>
    <p:extLst>
      <p:ext uri="{BB962C8B-B14F-4D97-AF65-F5344CB8AC3E}">
        <p14:creationId xmlns:p14="http://schemas.microsoft.com/office/powerpoint/2010/main" val="30518327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4939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943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E3E0B13-B254-A001-AAA6-0AEDEC99C851}"/>
              </a:ext>
            </a:extLst>
          </p:cNvPr>
          <p:cNvSpPr>
            <a:spLocks noGrp="1"/>
          </p:cNvSpPr>
          <p:nvPr>
            <p:ph type="ftr" sz="quarter" idx="11"/>
          </p:nvPr>
        </p:nvSpPr>
        <p:spPr/>
        <p:txBody>
          <a:bodyPr/>
          <a:lstStyle>
            <a:lvl1pPr>
              <a:defRPr sz="1000"/>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4909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ME_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4BA7F75-77EF-AB7B-188C-F33FC11F4F0A}"/>
              </a:ext>
            </a:extLst>
          </p:cNvPr>
          <p:cNvCxnSpPr/>
          <p:nvPr userDrawn="1"/>
        </p:nvCxnSpPr>
        <p:spPr>
          <a:xfrm>
            <a:off x="452967" y="1295400"/>
            <a:ext cx="11364384"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3774" y="569089"/>
            <a:ext cx="11362945" cy="498598"/>
          </a:xfrm>
        </p:spPr>
        <p:txBody>
          <a:bodyPr/>
          <a:lstStyle/>
          <a:p>
            <a:r>
              <a:rPr lang="en-US" dirty="0"/>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596616">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2"/>
          </p:nvPr>
        </p:nvSpPr>
        <p:spPr>
          <a:xfrm>
            <a:off x="453773" y="6163056"/>
            <a:ext cx="11362944" cy="694944"/>
          </a:xfrm>
        </p:spPr>
        <p:txBody>
          <a:bodyPr anchor="b">
            <a:noAutofit/>
          </a:bodyPr>
          <a:lstStyle>
            <a:lvl1pPr>
              <a:spcBef>
                <a:spcPts val="0"/>
              </a:spcBef>
              <a:defRPr sz="1050" b="0"/>
            </a:lvl1pPr>
          </a:lstStyle>
          <a:p>
            <a:pPr lvl="0"/>
            <a:r>
              <a:rPr lang="en-US" dirty="0"/>
              <a:t>Edit Master text styles</a:t>
            </a:r>
          </a:p>
        </p:txBody>
      </p:sp>
    </p:spTree>
    <p:extLst>
      <p:ext uri="{BB962C8B-B14F-4D97-AF65-F5344CB8AC3E}">
        <p14:creationId xmlns:p14="http://schemas.microsoft.com/office/powerpoint/2010/main" val="2590868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01058-AF2B-850E-AD7E-A5A65564F9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EB1C7C-7863-36E6-82D2-9F48FAB6D6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8C56E97-FC13-E8F3-0821-EE56B71E43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5D0AB8-ACAB-EB47-A185-84369BBC995E}"/>
              </a:ext>
            </a:extLst>
          </p:cNvPr>
          <p:cNvSpPr>
            <a:spLocks noGrp="1"/>
          </p:cNvSpPr>
          <p:nvPr>
            <p:ph type="dt" sz="half" idx="10"/>
          </p:nvPr>
        </p:nvSpPr>
        <p:spPr>
          <a:xfrm>
            <a:off x="1186992"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C6E3B96-9545-7F61-DA50-F7C88A1A00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551793C-3C35-E6E2-56ED-C6F5868A45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EF87B9-1DC1-FF4D-B57C-A882BABCA614}" type="slidenum">
              <a:rPr kumimoji="0" lang="en-US"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098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ME_Title only">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3484496-B1BF-5234-755A-C36BB0FEB9C8}"/>
              </a:ext>
            </a:extLst>
          </p:cNvPr>
          <p:cNvCxnSpPr/>
          <p:nvPr userDrawn="1"/>
        </p:nvCxnSpPr>
        <p:spPr>
          <a:xfrm>
            <a:off x="452967" y="1295400"/>
            <a:ext cx="11364384"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7484" y="424595"/>
            <a:ext cx="10972800" cy="498598"/>
          </a:xfrm>
        </p:spPr>
        <p:txBody>
          <a:bodyPr/>
          <a:lstStyle/>
          <a:p>
            <a:r>
              <a:rPr lang="en-US"/>
              <a:t>Click to edit Master title style</a:t>
            </a:r>
          </a:p>
        </p:txBody>
      </p:sp>
      <p:sp>
        <p:nvSpPr>
          <p:cNvPr id="8" name="Text Placeholder 10"/>
          <p:cNvSpPr>
            <a:spLocks noGrp="1"/>
          </p:cNvSpPr>
          <p:nvPr>
            <p:ph type="body" sz="quarter" idx="12"/>
          </p:nvPr>
        </p:nvSpPr>
        <p:spPr>
          <a:xfrm>
            <a:off x="451104" y="6163056"/>
            <a:ext cx="11365992" cy="694944"/>
          </a:xfrm>
        </p:spPr>
        <p:txBody>
          <a:bodyPr anchor="b">
            <a:noAutofit/>
          </a:bodyPr>
          <a:lstStyle>
            <a:lvl1pPr>
              <a:spcBef>
                <a:spcPts val="0"/>
              </a:spcBef>
              <a:defRPr sz="1050" b="0"/>
            </a:lvl1pPr>
          </a:lstStyle>
          <a:p>
            <a:pPr lvl="0"/>
            <a:r>
              <a:rPr lang="en-US" dirty="0"/>
              <a:t>Edit Master text styles</a:t>
            </a:r>
          </a:p>
        </p:txBody>
      </p:sp>
    </p:spTree>
    <p:extLst>
      <p:ext uri="{BB962C8B-B14F-4D97-AF65-F5344CB8AC3E}">
        <p14:creationId xmlns:p14="http://schemas.microsoft.com/office/powerpoint/2010/main" val="28902750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ME_Two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E8024B0-AAF5-E2CF-D870-9DD8AD2458B9}"/>
              </a:ext>
            </a:extLst>
          </p:cNvPr>
          <p:cNvCxnSpPr/>
          <p:nvPr userDrawn="1"/>
        </p:nvCxnSpPr>
        <p:spPr>
          <a:xfrm>
            <a:off x="452967" y="1295400"/>
            <a:ext cx="11364384"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7484" y="424595"/>
            <a:ext cx="10972800" cy="498598"/>
          </a:xfrm>
        </p:spPr>
        <p:txBody>
          <a:bodyPr/>
          <a:lstStyle/>
          <a:p>
            <a:r>
              <a:rPr lang="en-US" dirty="0"/>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596616">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a:spcBef>
                <a:spcPts val="0"/>
              </a:spcBef>
              <a:defRPr sz="1050" b="0"/>
            </a:lvl1pPr>
          </a:lstStyle>
          <a:p>
            <a:pPr lvl="0"/>
            <a:r>
              <a:rPr lang="en-US" dirty="0"/>
              <a:t>Edit Master text styles</a:t>
            </a:r>
          </a:p>
        </p:txBody>
      </p:sp>
    </p:spTree>
    <p:extLst>
      <p:ext uri="{BB962C8B-B14F-4D97-AF65-F5344CB8AC3E}">
        <p14:creationId xmlns:p14="http://schemas.microsoft.com/office/powerpoint/2010/main" val="25785117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0E1FEB5-6360-3246-B74B-988E55E26D2A}"/>
              </a:ext>
            </a:extLst>
          </p:cNvPr>
          <p:cNvCxnSpPr/>
          <p:nvPr/>
        </p:nvCxnSpPr>
        <p:spPr>
          <a:xfrm flipV="1">
            <a:off x="753533" y="1435101"/>
            <a:ext cx="11438467" cy="30163"/>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Placeholder 1"/>
          <p:cNvSpPr>
            <a:spLocks noGrp="1"/>
          </p:cNvSpPr>
          <p:nvPr>
            <p:ph type="title"/>
          </p:nvPr>
        </p:nvSpPr>
        <p:spPr>
          <a:xfrm>
            <a:off x="609600" y="274638"/>
            <a:ext cx="10972800" cy="1143000"/>
          </a:xfrm>
          <a:prstGeom prst="rect">
            <a:avLst/>
          </a:prstGeom>
        </p:spPr>
        <p:txBody>
          <a:bodyPr lIns="91440" tIns="45720" rIns="91440" bIns="45720" rtlCol="0" anchor="t">
            <a:normAutofit/>
          </a:bodyPr>
          <a:lstStyle>
            <a:lvl1pPr algn="l">
              <a:defRPr sz="3600">
                <a:solidFill>
                  <a:srgbClr val="2E5E9E"/>
                </a:solidFill>
                <a:latin typeface="Helvetica"/>
                <a:cs typeface="Helvetica"/>
              </a:defRPr>
            </a:lvl1pPr>
          </a:lstStyle>
          <a:p>
            <a:r>
              <a:rPr lang="en-US" dirty="0"/>
              <a:t>Click to edit Master title style</a:t>
            </a:r>
          </a:p>
        </p:txBody>
      </p:sp>
      <p:sp>
        <p:nvSpPr>
          <p:cNvPr id="6" name="Text Placeholder 2"/>
          <p:cNvSpPr>
            <a:spLocks noGrp="1"/>
          </p:cNvSpPr>
          <p:nvPr>
            <p:ph idx="1"/>
          </p:nvPr>
        </p:nvSpPr>
        <p:spPr>
          <a:xfrm>
            <a:off x="924395" y="1600201"/>
            <a:ext cx="10658004" cy="4525963"/>
          </a:xfrm>
          <a:prstGeom prst="rect">
            <a:avLst/>
          </a:prstGeom>
        </p:spPr>
        <p:txBody>
          <a:bodyPr lIns="91440" tIns="45720" rIns="91440" bIns="45720" rtlCol="0">
            <a:normAutofit/>
          </a:bodyPr>
          <a:lstStyle>
            <a:lvl1pPr marL="342900" indent="-342900">
              <a:spcBef>
                <a:spcPts val="0"/>
              </a:spcBef>
              <a:spcAft>
                <a:spcPts val="1200"/>
              </a:spcAft>
              <a:buClr>
                <a:srgbClr val="2E5E9E"/>
              </a:buClr>
              <a:buFont typeface="Wingdings" charset="2"/>
              <a:buChar char="§"/>
              <a:defRPr>
                <a:latin typeface="Helvetica"/>
                <a:cs typeface="Helvetica"/>
              </a:defRPr>
            </a:lvl1pPr>
            <a:lvl2pPr marL="742950" indent="-285750">
              <a:spcBef>
                <a:spcPts val="0"/>
              </a:spcBef>
              <a:spcAft>
                <a:spcPts val="1200"/>
              </a:spcAft>
              <a:buClr>
                <a:srgbClr val="2E5E9E"/>
              </a:buClr>
              <a:buFont typeface="Helvetica" panose="020B0604020202020204" pitchFamily="34" charset="0"/>
              <a:buChar char="−"/>
              <a:defRPr>
                <a:solidFill>
                  <a:srgbClr val="717171"/>
                </a:solidFill>
                <a:latin typeface="Helvetica"/>
                <a:cs typeface="Helvetica"/>
              </a:defRPr>
            </a:lvl2pPr>
            <a:lvl3pPr marL="1143000" indent="-228600">
              <a:spcBef>
                <a:spcPts val="0"/>
              </a:spcBef>
              <a:spcAft>
                <a:spcPts val="1200"/>
              </a:spcAft>
              <a:buClr>
                <a:srgbClr val="2E5E9E"/>
              </a:buClr>
              <a:buFont typeface="Arial" panose="020B0604020202020204" pitchFamily="34" charset="0"/>
              <a:buChar char="•"/>
              <a:defRPr>
                <a:solidFill>
                  <a:srgbClr val="717171"/>
                </a:solidFill>
                <a:latin typeface="Helvetica"/>
                <a:cs typeface="Helvetica"/>
              </a:defRPr>
            </a:lvl3pPr>
            <a:lvl4pPr marL="1600200" indent="-228600">
              <a:spcBef>
                <a:spcPts val="0"/>
              </a:spcBef>
              <a:spcAft>
                <a:spcPts val="1200"/>
              </a:spcAft>
              <a:buClr>
                <a:srgbClr val="2E5E9E"/>
              </a:buClr>
              <a:buFont typeface="Helvetica" panose="020B0604020202020204" pitchFamily="34" charset="0"/>
              <a:buChar char="-"/>
              <a:defRPr>
                <a:solidFill>
                  <a:srgbClr val="717171"/>
                </a:solidFill>
                <a:latin typeface="Helvetica"/>
                <a:cs typeface="Helvetica"/>
              </a:defRPr>
            </a:lvl4pPr>
            <a:lvl5pPr marL="2119313" indent="-290513">
              <a:spcBef>
                <a:spcPts val="0"/>
              </a:spcBef>
              <a:spcAft>
                <a:spcPts val="1200"/>
              </a:spcAft>
              <a:buClr>
                <a:srgbClr val="2E5E9E"/>
              </a:buClr>
              <a:buFont typeface="Wingdings" panose="05000000000000000000" pitchFamily="2" charset="2"/>
              <a:buChar char="§"/>
              <a:defRPr>
                <a:solidFill>
                  <a:srgbClr val="717171"/>
                </a:solidFill>
                <a:latin typeface="Helvetica"/>
                <a:cs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p:cNvSpPr>
            <a:spLocks noGrp="1"/>
          </p:cNvSpPr>
          <p:nvPr>
            <p:ph type="body" sz="quarter" idx="10"/>
          </p:nvPr>
        </p:nvSpPr>
        <p:spPr>
          <a:xfrm>
            <a:off x="753533" y="6431251"/>
            <a:ext cx="10551584" cy="233362"/>
          </a:xfrm>
        </p:spPr>
        <p:txBody>
          <a:bodyPr/>
          <a:lstStyle>
            <a:lvl1pPr>
              <a:buNone/>
              <a:defRPr sz="1000">
                <a:solidFill>
                  <a:srgbClr val="5A5A5A"/>
                </a:solidFill>
                <a:latin typeface="+mj-lt"/>
              </a:defRPr>
            </a:lvl1pPr>
          </a:lstStyle>
          <a:p>
            <a:pPr lvl="0"/>
            <a:r>
              <a:rPr lang="en-US"/>
              <a:t>Edit Master text styles</a:t>
            </a:r>
          </a:p>
        </p:txBody>
      </p:sp>
    </p:spTree>
    <p:extLst>
      <p:ext uri="{BB962C8B-B14F-4D97-AF65-F5344CB8AC3E}">
        <p14:creationId xmlns:p14="http://schemas.microsoft.com/office/powerpoint/2010/main" val="11184477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914E8-1787-8C3E-E82D-E9A3138BA5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CC39F4-7A27-DBE7-B2E9-B56AEC6990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4A3CCF-80CD-5106-0A11-19BD7CEC108D}"/>
              </a:ext>
            </a:extLst>
          </p:cNvPr>
          <p:cNvSpPr>
            <a:spLocks noGrp="1"/>
          </p:cNvSpPr>
          <p:nvPr>
            <p:ph type="dt" sz="half" idx="10"/>
          </p:nvPr>
        </p:nvSpPr>
        <p:spPr/>
        <p:txBody>
          <a:bodyPr/>
          <a:lstStyle/>
          <a:p>
            <a:fld id="{27C9DF6B-33CF-3F42-B930-AFCAC22BACA8}" type="datetimeFigureOut">
              <a:rPr lang="en-US" smtClean="0"/>
              <a:t>5/15/2025</a:t>
            </a:fld>
            <a:endParaRPr lang="en-US" dirty="0"/>
          </a:p>
        </p:txBody>
      </p:sp>
      <p:sp>
        <p:nvSpPr>
          <p:cNvPr id="5" name="Footer Placeholder 4">
            <a:extLst>
              <a:ext uri="{FF2B5EF4-FFF2-40B4-BE49-F238E27FC236}">
                <a16:creationId xmlns:a16="http://schemas.microsoft.com/office/drawing/2014/main" id="{259E31F0-49F6-C72F-C6DD-573799103B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9A28FA-0628-B0DD-28DC-31C1A54246B8}"/>
              </a:ext>
            </a:extLst>
          </p:cNvPr>
          <p:cNvSpPr>
            <a:spLocks noGrp="1"/>
          </p:cNvSpPr>
          <p:nvPr>
            <p:ph type="sldNum" sz="quarter" idx="12"/>
          </p:nvPr>
        </p:nvSpPr>
        <p:spPr/>
        <p:txBody>
          <a:bodyPr/>
          <a:lstStyle/>
          <a:p>
            <a:fld id="{872EEFA7-5DC5-6846-8E7B-0B6F149FD5E5}" type="slidenum">
              <a:rPr lang="en-US" smtClean="0"/>
              <a:t>‹#›</a:t>
            </a:fld>
            <a:endParaRPr lang="en-US" dirty="0"/>
          </a:p>
        </p:txBody>
      </p:sp>
    </p:spTree>
    <p:extLst>
      <p:ext uri="{BB962C8B-B14F-4D97-AF65-F5344CB8AC3E}">
        <p14:creationId xmlns:p14="http://schemas.microsoft.com/office/powerpoint/2010/main" val="1786845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image" Target="../media/image1.png"/><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image" Target="../media/image3.png"/><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theme" Target="../theme/theme5.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image" Target="../media/image3.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image" Target="../media/image2.png"/><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image" Target="../media/image3.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image" Target="../media/image2.png"/><Relationship Id="rId2" Type="http://schemas.openxmlformats.org/officeDocument/2006/relationships/slideLayout" Target="../slideLayouts/slideLayout81.xml"/><Relationship Id="rId16" Type="http://schemas.openxmlformats.org/officeDocument/2006/relationships/image" Target="../media/image1.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theme" Target="../theme/theme6.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alphaModFix amt="1955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3608EC-7E77-9FBE-47B4-A289EEDCDA26}"/>
              </a:ext>
            </a:extLst>
          </p:cNvPr>
          <p:cNvSpPr/>
          <p:nvPr userDrawn="1"/>
        </p:nvSpPr>
        <p:spPr>
          <a:xfrm>
            <a:off x="1057197" y="6311899"/>
            <a:ext cx="11134803" cy="546101"/>
          </a:xfrm>
          <a:prstGeom prst="rect">
            <a:avLst/>
          </a:prstGeom>
          <a:gradFill flip="none" rotWithShape="1">
            <a:gsLst>
              <a:gs pos="0">
                <a:schemeClr val="accent1"/>
              </a:gs>
              <a:gs pos="86000">
                <a:schemeClr val="tx2"/>
              </a:gs>
            </a:gsLst>
            <a:lin ang="1080000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0" y="1"/>
            <a:ext cx="12191999" cy="11811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0" y="1181102"/>
            <a:ext cx="12191998" cy="49958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640263" y="6356350"/>
            <a:ext cx="8521831" cy="42536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9" name="Delay 8">
            <a:extLst>
              <a:ext uri="{FF2B5EF4-FFF2-40B4-BE49-F238E27FC236}">
                <a16:creationId xmlns:a16="http://schemas.microsoft.com/office/drawing/2014/main" id="{A7CFC9E5-7337-DB8B-981A-7F8B6486125A}"/>
              </a:ext>
            </a:extLst>
          </p:cNvPr>
          <p:cNvSpPr/>
          <p:nvPr userDrawn="1"/>
        </p:nvSpPr>
        <p:spPr>
          <a:xfrm>
            <a:off x="-4317" y="6176962"/>
            <a:ext cx="1411700" cy="681037"/>
          </a:xfrm>
          <a:custGeom>
            <a:avLst/>
            <a:gdLst>
              <a:gd name="connsiteX0" fmla="*/ 0 w 748430"/>
              <a:gd name="connsiteY0" fmla="*/ 0 h 689139"/>
              <a:gd name="connsiteX1" fmla="*/ 374215 w 748430"/>
              <a:gd name="connsiteY1" fmla="*/ 0 h 689139"/>
              <a:gd name="connsiteX2" fmla="*/ 748430 w 748430"/>
              <a:gd name="connsiteY2" fmla="*/ 344570 h 689139"/>
              <a:gd name="connsiteX3" fmla="*/ 374215 w 748430"/>
              <a:gd name="connsiteY3" fmla="*/ 689140 h 689139"/>
              <a:gd name="connsiteX4" fmla="*/ 0 w 748430"/>
              <a:gd name="connsiteY4" fmla="*/ 689139 h 689139"/>
              <a:gd name="connsiteX5" fmla="*/ 0 w 748430"/>
              <a:gd name="connsiteY5" fmla="*/ 0 h 689139"/>
              <a:gd name="connsiteX0" fmla="*/ 1650124 w 2398554"/>
              <a:gd name="connsiteY0" fmla="*/ 0 h 699650"/>
              <a:gd name="connsiteX1" fmla="*/ 2024339 w 2398554"/>
              <a:gd name="connsiteY1" fmla="*/ 0 h 699650"/>
              <a:gd name="connsiteX2" fmla="*/ 2398554 w 2398554"/>
              <a:gd name="connsiteY2" fmla="*/ 344570 h 699650"/>
              <a:gd name="connsiteX3" fmla="*/ 2024339 w 2398554"/>
              <a:gd name="connsiteY3" fmla="*/ 689140 h 699650"/>
              <a:gd name="connsiteX4" fmla="*/ 0 w 2398554"/>
              <a:gd name="connsiteY4" fmla="*/ 699650 h 699650"/>
              <a:gd name="connsiteX5" fmla="*/ 1650124 w 2398554"/>
              <a:gd name="connsiteY5" fmla="*/ 0 h 699650"/>
              <a:gd name="connsiteX0" fmla="*/ 0 w 2409064"/>
              <a:gd name="connsiteY0" fmla="*/ 10511 h 699650"/>
              <a:gd name="connsiteX1" fmla="*/ 2034849 w 2409064"/>
              <a:gd name="connsiteY1" fmla="*/ 0 h 699650"/>
              <a:gd name="connsiteX2" fmla="*/ 2409064 w 2409064"/>
              <a:gd name="connsiteY2" fmla="*/ 344570 h 699650"/>
              <a:gd name="connsiteX3" fmla="*/ 2034849 w 2409064"/>
              <a:gd name="connsiteY3" fmla="*/ 689140 h 699650"/>
              <a:gd name="connsiteX4" fmla="*/ 10510 w 2409064"/>
              <a:gd name="connsiteY4" fmla="*/ 699650 h 699650"/>
              <a:gd name="connsiteX5" fmla="*/ 0 w 2409064"/>
              <a:gd name="connsiteY5" fmla="*/ 10511 h 699650"/>
              <a:gd name="connsiteX0" fmla="*/ 1057075 w 2398554"/>
              <a:gd name="connsiteY0" fmla="*/ 1 h 699650"/>
              <a:gd name="connsiteX1" fmla="*/ 2024339 w 2398554"/>
              <a:gd name="connsiteY1" fmla="*/ 0 h 699650"/>
              <a:gd name="connsiteX2" fmla="*/ 2398554 w 2398554"/>
              <a:gd name="connsiteY2" fmla="*/ 344570 h 699650"/>
              <a:gd name="connsiteX3" fmla="*/ 2024339 w 2398554"/>
              <a:gd name="connsiteY3" fmla="*/ 689140 h 699650"/>
              <a:gd name="connsiteX4" fmla="*/ 0 w 2398554"/>
              <a:gd name="connsiteY4" fmla="*/ 699650 h 699650"/>
              <a:gd name="connsiteX5" fmla="*/ 1057075 w 2398554"/>
              <a:gd name="connsiteY5" fmla="*/ 1 h 699650"/>
              <a:gd name="connsiteX0" fmla="*/ 19992 w 1361471"/>
              <a:gd name="connsiteY0" fmla="*/ 1 h 689140"/>
              <a:gd name="connsiteX1" fmla="*/ 987256 w 1361471"/>
              <a:gd name="connsiteY1" fmla="*/ 0 h 689140"/>
              <a:gd name="connsiteX2" fmla="*/ 1361471 w 1361471"/>
              <a:gd name="connsiteY2" fmla="*/ 344570 h 689140"/>
              <a:gd name="connsiteX3" fmla="*/ 987256 w 1361471"/>
              <a:gd name="connsiteY3" fmla="*/ 689140 h 689140"/>
              <a:gd name="connsiteX4" fmla="*/ 0 w 1361471"/>
              <a:gd name="connsiteY4" fmla="*/ 689140 h 689140"/>
              <a:gd name="connsiteX5" fmla="*/ 19992 w 1361471"/>
              <a:gd name="connsiteY5" fmla="*/ 1 h 689140"/>
              <a:gd name="connsiteX0" fmla="*/ 0 w 1365647"/>
              <a:gd name="connsiteY0" fmla="*/ 1 h 689140"/>
              <a:gd name="connsiteX1" fmla="*/ 991432 w 1365647"/>
              <a:gd name="connsiteY1" fmla="*/ 0 h 689140"/>
              <a:gd name="connsiteX2" fmla="*/ 1365647 w 1365647"/>
              <a:gd name="connsiteY2" fmla="*/ 344570 h 689140"/>
              <a:gd name="connsiteX3" fmla="*/ 991432 w 1365647"/>
              <a:gd name="connsiteY3" fmla="*/ 689140 h 689140"/>
              <a:gd name="connsiteX4" fmla="*/ 4176 w 1365647"/>
              <a:gd name="connsiteY4" fmla="*/ 689140 h 689140"/>
              <a:gd name="connsiteX5" fmla="*/ 0 w 1365647"/>
              <a:gd name="connsiteY5" fmla="*/ 1 h 68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5647" h="689140">
                <a:moveTo>
                  <a:pt x="0" y="1"/>
                </a:moveTo>
                <a:lnTo>
                  <a:pt x="991432" y="0"/>
                </a:lnTo>
                <a:cubicBezTo>
                  <a:pt x="1198105" y="0"/>
                  <a:pt x="1365647" y="154269"/>
                  <a:pt x="1365647" y="344570"/>
                </a:cubicBezTo>
                <a:cubicBezTo>
                  <a:pt x="1365647" y="534871"/>
                  <a:pt x="1198105" y="689140"/>
                  <a:pt x="991432" y="689140"/>
                </a:cubicBezTo>
                <a:lnTo>
                  <a:pt x="4176" y="689140"/>
                </a:lnTo>
                <a:lnTo>
                  <a:pt x="0" y="1"/>
                </a:lnTo>
                <a:close/>
              </a:path>
            </a:pathLst>
          </a:custGeom>
          <a:solidFill>
            <a:schemeClr val="bg1"/>
          </a:solidFill>
          <a:ln>
            <a:noFill/>
          </a:ln>
          <a:effectLst>
            <a:outerShdw blurRad="76859" dist="38100" dir="16200000"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9D4DC12-C41D-67BC-F969-5B1245AB794F}"/>
              </a:ext>
            </a:extLst>
          </p:cNvPr>
          <p:cNvPicPr>
            <a:picLocks noChangeAspect="1"/>
          </p:cNvPicPr>
          <p:nvPr userDrawn="1"/>
        </p:nvPicPr>
        <p:blipFill>
          <a:blip r:embed="rId17"/>
          <a:stretch>
            <a:fillRect/>
          </a:stretch>
        </p:blipFill>
        <p:spPr>
          <a:xfrm>
            <a:off x="123944" y="6263241"/>
            <a:ext cx="933253" cy="518474"/>
          </a:xfrm>
          <a:prstGeom prst="rect">
            <a:avLst/>
          </a:prstGeom>
        </p:spPr>
      </p:pic>
    </p:spTree>
    <p:extLst>
      <p:ext uri="{BB962C8B-B14F-4D97-AF65-F5344CB8AC3E}">
        <p14:creationId xmlns:p14="http://schemas.microsoft.com/office/powerpoint/2010/main" val="17554103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lvl1pPr algn="l" defTabSz="914400" rtl="0" eaLnBrk="1" latinLnBrk="0" hangingPunct="1">
        <a:lnSpc>
          <a:spcPct val="90000"/>
        </a:lnSpc>
        <a:spcBef>
          <a:spcPct val="0"/>
        </a:spcBef>
        <a:buNone/>
        <a:defRPr sz="320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800"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System Font Regular"/>
        <a:buChar char="-"/>
        <a:defRPr sz="2400" kern="1200">
          <a:solidFill>
            <a:schemeClr val="accent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System Font Regular"/>
        <a:buChar char="&gt;"/>
        <a:defRPr sz="2000" kern="1200">
          <a:solidFill>
            <a:schemeClr val="accent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Wingdings" pitchFamily="2" charset="2"/>
        <a:buChar char="§"/>
        <a:defRPr sz="1800" kern="1200">
          <a:solidFill>
            <a:schemeClr val="accent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13"/>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13"/>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14"/>
          <a:stretch>
            <a:fillRect/>
          </a:stretch>
        </p:blipFill>
        <p:spPr>
          <a:xfrm>
            <a:off x="149033" y="6105335"/>
            <a:ext cx="908164" cy="701763"/>
          </a:xfrm>
          <a:prstGeom prst="rect">
            <a:avLst/>
          </a:prstGeom>
        </p:spPr>
      </p:pic>
      <p:sp>
        <p:nvSpPr>
          <p:cNvPr id="4" name="Rectangle 3">
            <a:extLst>
              <a:ext uri="{FF2B5EF4-FFF2-40B4-BE49-F238E27FC236}">
                <a16:creationId xmlns:a16="http://schemas.microsoft.com/office/drawing/2014/main" id="{646BFECB-06CC-EEF7-F872-F81B6722DE8E}"/>
              </a:ext>
            </a:extLst>
          </p:cNvPr>
          <p:cNvSpPr/>
          <p:nvPr userDrawn="1"/>
        </p:nvSpPr>
        <p:spPr>
          <a:xfrm>
            <a:off x="1057197" y="6311899"/>
            <a:ext cx="11134803" cy="546101"/>
          </a:xfrm>
          <a:prstGeom prst="rect">
            <a:avLst/>
          </a:prstGeom>
          <a:gradFill flip="none" rotWithShape="1">
            <a:gsLst>
              <a:gs pos="0">
                <a:schemeClr val="accent1"/>
              </a:gs>
              <a:gs pos="86000">
                <a:schemeClr val="tx2"/>
              </a:gs>
            </a:gsLst>
            <a:lin ang="1080000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Delay 8">
            <a:extLst>
              <a:ext uri="{FF2B5EF4-FFF2-40B4-BE49-F238E27FC236}">
                <a16:creationId xmlns:a16="http://schemas.microsoft.com/office/drawing/2014/main" id="{8CFDE477-E31B-EA0D-8AA0-5925DC9F5603}"/>
              </a:ext>
            </a:extLst>
          </p:cNvPr>
          <p:cNvSpPr/>
          <p:nvPr userDrawn="1"/>
        </p:nvSpPr>
        <p:spPr>
          <a:xfrm>
            <a:off x="-4317" y="6176962"/>
            <a:ext cx="1411700" cy="681037"/>
          </a:xfrm>
          <a:custGeom>
            <a:avLst/>
            <a:gdLst>
              <a:gd name="connsiteX0" fmla="*/ 0 w 748430"/>
              <a:gd name="connsiteY0" fmla="*/ 0 h 689139"/>
              <a:gd name="connsiteX1" fmla="*/ 374215 w 748430"/>
              <a:gd name="connsiteY1" fmla="*/ 0 h 689139"/>
              <a:gd name="connsiteX2" fmla="*/ 748430 w 748430"/>
              <a:gd name="connsiteY2" fmla="*/ 344570 h 689139"/>
              <a:gd name="connsiteX3" fmla="*/ 374215 w 748430"/>
              <a:gd name="connsiteY3" fmla="*/ 689140 h 689139"/>
              <a:gd name="connsiteX4" fmla="*/ 0 w 748430"/>
              <a:gd name="connsiteY4" fmla="*/ 689139 h 689139"/>
              <a:gd name="connsiteX5" fmla="*/ 0 w 748430"/>
              <a:gd name="connsiteY5" fmla="*/ 0 h 689139"/>
              <a:gd name="connsiteX0" fmla="*/ 1650124 w 2398554"/>
              <a:gd name="connsiteY0" fmla="*/ 0 h 699650"/>
              <a:gd name="connsiteX1" fmla="*/ 2024339 w 2398554"/>
              <a:gd name="connsiteY1" fmla="*/ 0 h 699650"/>
              <a:gd name="connsiteX2" fmla="*/ 2398554 w 2398554"/>
              <a:gd name="connsiteY2" fmla="*/ 344570 h 699650"/>
              <a:gd name="connsiteX3" fmla="*/ 2024339 w 2398554"/>
              <a:gd name="connsiteY3" fmla="*/ 689140 h 699650"/>
              <a:gd name="connsiteX4" fmla="*/ 0 w 2398554"/>
              <a:gd name="connsiteY4" fmla="*/ 699650 h 699650"/>
              <a:gd name="connsiteX5" fmla="*/ 1650124 w 2398554"/>
              <a:gd name="connsiteY5" fmla="*/ 0 h 699650"/>
              <a:gd name="connsiteX0" fmla="*/ 0 w 2409064"/>
              <a:gd name="connsiteY0" fmla="*/ 10511 h 699650"/>
              <a:gd name="connsiteX1" fmla="*/ 2034849 w 2409064"/>
              <a:gd name="connsiteY1" fmla="*/ 0 h 699650"/>
              <a:gd name="connsiteX2" fmla="*/ 2409064 w 2409064"/>
              <a:gd name="connsiteY2" fmla="*/ 344570 h 699650"/>
              <a:gd name="connsiteX3" fmla="*/ 2034849 w 2409064"/>
              <a:gd name="connsiteY3" fmla="*/ 689140 h 699650"/>
              <a:gd name="connsiteX4" fmla="*/ 10510 w 2409064"/>
              <a:gd name="connsiteY4" fmla="*/ 699650 h 699650"/>
              <a:gd name="connsiteX5" fmla="*/ 0 w 2409064"/>
              <a:gd name="connsiteY5" fmla="*/ 10511 h 699650"/>
              <a:gd name="connsiteX0" fmla="*/ 1057075 w 2398554"/>
              <a:gd name="connsiteY0" fmla="*/ 1 h 699650"/>
              <a:gd name="connsiteX1" fmla="*/ 2024339 w 2398554"/>
              <a:gd name="connsiteY1" fmla="*/ 0 h 699650"/>
              <a:gd name="connsiteX2" fmla="*/ 2398554 w 2398554"/>
              <a:gd name="connsiteY2" fmla="*/ 344570 h 699650"/>
              <a:gd name="connsiteX3" fmla="*/ 2024339 w 2398554"/>
              <a:gd name="connsiteY3" fmla="*/ 689140 h 699650"/>
              <a:gd name="connsiteX4" fmla="*/ 0 w 2398554"/>
              <a:gd name="connsiteY4" fmla="*/ 699650 h 699650"/>
              <a:gd name="connsiteX5" fmla="*/ 1057075 w 2398554"/>
              <a:gd name="connsiteY5" fmla="*/ 1 h 699650"/>
              <a:gd name="connsiteX0" fmla="*/ 19992 w 1361471"/>
              <a:gd name="connsiteY0" fmla="*/ 1 h 689140"/>
              <a:gd name="connsiteX1" fmla="*/ 987256 w 1361471"/>
              <a:gd name="connsiteY1" fmla="*/ 0 h 689140"/>
              <a:gd name="connsiteX2" fmla="*/ 1361471 w 1361471"/>
              <a:gd name="connsiteY2" fmla="*/ 344570 h 689140"/>
              <a:gd name="connsiteX3" fmla="*/ 987256 w 1361471"/>
              <a:gd name="connsiteY3" fmla="*/ 689140 h 689140"/>
              <a:gd name="connsiteX4" fmla="*/ 0 w 1361471"/>
              <a:gd name="connsiteY4" fmla="*/ 689140 h 689140"/>
              <a:gd name="connsiteX5" fmla="*/ 19992 w 1361471"/>
              <a:gd name="connsiteY5" fmla="*/ 1 h 689140"/>
              <a:gd name="connsiteX0" fmla="*/ 0 w 1365647"/>
              <a:gd name="connsiteY0" fmla="*/ 1 h 689140"/>
              <a:gd name="connsiteX1" fmla="*/ 991432 w 1365647"/>
              <a:gd name="connsiteY1" fmla="*/ 0 h 689140"/>
              <a:gd name="connsiteX2" fmla="*/ 1365647 w 1365647"/>
              <a:gd name="connsiteY2" fmla="*/ 344570 h 689140"/>
              <a:gd name="connsiteX3" fmla="*/ 991432 w 1365647"/>
              <a:gd name="connsiteY3" fmla="*/ 689140 h 689140"/>
              <a:gd name="connsiteX4" fmla="*/ 4176 w 1365647"/>
              <a:gd name="connsiteY4" fmla="*/ 689140 h 689140"/>
              <a:gd name="connsiteX5" fmla="*/ 0 w 1365647"/>
              <a:gd name="connsiteY5" fmla="*/ 1 h 68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5647" h="689140">
                <a:moveTo>
                  <a:pt x="0" y="1"/>
                </a:moveTo>
                <a:lnTo>
                  <a:pt x="991432" y="0"/>
                </a:lnTo>
                <a:cubicBezTo>
                  <a:pt x="1198105" y="0"/>
                  <a:pt x="1365647" y="154269"/>
                  <a:pt x="1365647" y="344570"/>
                </a:cubicBezTo>
                <a:cubicBezTo>
                  <a:pt x="1365647" y="534871"/>
                  <a:pt x="1198105" y="689140"/>
                  <a:pt x="991432" y="689140"/>
                </a:cubicBezTo>
                <a:lnTo>
                  <a:pt x="4176" y="689140"/>
                </a:lnTo>
                <a:lnTo>
                  <a:pt x="0" y="1"/>
                </a:lnTo>
                <a:close/>
              </a:path>
            </a:pathLst>
          </a:custGeom>
          <a:solidFill>
            <a:schemeClr val="bg1"/>
          </a:solidFill>
          <a:ln>
            <a:noFill/>
          </a:ln>
          <a:effectLst>
            <a:outerShdw blurRad="76859" dist="38100" dir="16200000"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5DE893-EA7E-0B7B-C108-F5F9C84A6B31}"/>
              </a:ext>
            </a:extLst>
          </p:cNvPr>
          <p:cNvPicPr>
            <a:picLocks noChangeAspect="1"/>
          </p:cNvPicPr>
          <p:nvPr userDrawn="1"/>
        </p:nvPicPr>
        <p:blipFill>
          <a:blip r:embed="rId13"/>
          <a:stretch>
            <a:fillRect/>
          </a:stretch>
        </p:blipFill>
        <p:spPr>
          <a:xfrm>
            <a:off x="123944" y="6263241"/>
            <a:ext cx="933253" cy="518474"/>
          </a:xfrm>
          <a:prstGeom prst="rect">
            <a:avLst/>
          </a:prstGeom>
        </p:spPr>
      </p:pic>
    </p:spTree>
    <p:extLst>
      <p:ext uri="{BB962C8B-B14F-4D97-AF65-F5344CB8AC3E}">
        <p14:creationId xmlns:p14="http://schemas.microsoft.com/office/powerpoint/2010/main" val="240650748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Lst>
  <p:hf sldNum="0" hdr="0" ftr="0" dt="0"/>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22"/>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22"/>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23"/>
          <a:stretch>
            <a:fillRect/>
          </a:stretch>
        </p:blipFill>
        <p:spPr>
          <a:xfrm>
            <a:off x="149033" y="6105335"/>
            <a:ext cx="908164" cy="701763"/>
          </a:xfrm>
          <a:prstGeom prst="rect">
            <a:avLst/>
          </a:prstGeom>
        </p:spPr>
      </p:pic>
      <p:sp>
        <p:nvSpPr>
          <p:cNvPr id="4" name="Rectangle 3">
            <a:extLst>
              <a:ext uri="{FF2B5EF4-FFF2-40B4-BE49-F238E27FC236}">
                <a16:creationId xmlns:a16="http://schemas.microsoft.com/office/drawing/2014/main" id="{A45C2EFC-5EAD-9DFE-5D84-80E77BD7EDCF}"/>
              </a:ext>
            </a:extLst>
          </p:cNvPr>
          <p:cNvSpPr/>
          <p:nvPr userDrawn="1"/>
        </p:nvSpPr>
        <p:spPr>
          <a:xfrm>
            <a:off x="1057197" y="6311899"/>
            <a:ext cx="11134803" cy="546101"/>
          </a:xfrm>
          <a:prstGeom prst="rect">
            <a:avLst/>
          </a:prstGeom>
          <a:gradFill flip="none" rotWithShape="1">
            <a:gsLst>
              <a:gs pos="0">
                <a:schemeClr val="accent1"/>
              </a:gs>
              <a:gs pos="86000">
                <a:schemeClr val="tx2"/>
              </a:gs>
            </a:gsLst>
            <a:lin ang="1080000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Delay 8">
            <a:extLst>
              <a:ext uri="{FF2B5EF4-FFF2-40B4-BE49-F238E27FC236}">
                <a16:creationId xmlns:a16="http://schemas.microsoft.com/office/drawing/2014/main" id="{6B661033-3B16-265B-54AD-676944AFB89A}"/>
              </a:ext>
            </a:extLst>
          </p:cNvPr>
          <p:cNvSpPr/>
          <p:nvPr userDrawn="1"/>
        </p:nvSpPr>
        <p:spPr>
          <a:xfrm>
            <a:off x="-4317" y="6176962"/>
            <a:ext cx="1411700" cy="681037"/>
          </a:xfrm>
          <a:custGeom>
            <a:avLst/>
            <a:gdLst>
              <a:gd name="connsiteX0" fmla="*/ 0 w 748430"/>
              <a:gd name="connsiteY0" fmla="*/ 0 h 689139"/>
              <a:gd name="connsiteX1" fmla="*/ 374215 w 748430"/>
              <a:gd name="connsiteY1" fmla="*/ 0 h 689139"/>
              <a:gd name="connsiteX2" fmla="*/ 748430 w 748430"/>
              <a:gd name="connsiteY2" fmla="*/ 344570 h 689139"/>
              <a:gd name="connsiteX3" fmla="*/ 374215 w 748430"/>
              <a:gd name="connsiteY3" fmla="*/ 689140 h 689139"/>
              <a:gd name="connsiteX4" fmla="*/ 0 w 748430"/>
              <a:gd name="connsiteY4" fmla="*/ 689139 h 689139"/>
              <a:gd name="connsiteX5" fmla="*/ 0 w 748430"/>
              <a:gd name="connsiteY5" fmla="*/ 0 h 689139"/>
              <a:gd name="connsiteX0" fmla="*/ 1650124 w 2398554"/>
              <a:gd name="connsiteY0" fmla="*/ 0 h 699650"/>
              <a:gd name="connsiteX1" fmla="*/ 2024339 w 2398554"/>
              <a:gd name="connsiteY1" fmla="*/ 0 h 699650"/>
              <a:gd name="connsiteX2" fmla="*/ 2398554 w 2398554"/>
              <a:gd name="connsiteY2" fmla="*/ 344570 h 699650"/>
              <a:gd name="connsiteX3" fmla="*/ 2024339 w 2398554"/>
              <a:gd name="connsiteY3" fmla="*/ 689140 h 699650"/>
              <a:gd name="connsiteX4" fmla="*/ 0 w 2398554"/>
              <a:gd name="connsiteY4" fmla="*/ 699650 h 699650"/>
              <a:gd name="connsiteX5" fmla="*/ 1650124 w 2398554"/>
              <a:gd name="connsiteY5" fmla="*/ 0 h 699650"/>
              <a:gd name="connsiteX0" fmla="*/ 0 w 2409064"/>
              <a:gd name="connsiteY0" fmla="*/ 10511 h 699650"/>
              <a:gd name="connsiteX1" fmla="*/ 2034849 w 2409064"/>
              <a:gd name="connsiteY1" fmla="*/ 0 h 699650"/>
              <a:gd name="connsiteX2" fmla="*/ 2409064 w 2409064"/>
              <a:gd name="connsiteY2" fmla="*/ 344570 h 699650"/>
              <a:gd name="connsiteX3" fmla="*/ 2034849 w 2409064"/>
              <a:gd name="connsiteY3" fmla="*/ 689140 h 699650"/>
              <a:gd name="connsiteX4" fmla="*/ 10510 w 2409064"/>
              <a:gd name="connsiteY4" fmla="*/ 699650 h 699650"/>
              <a:gd name="connsiteX5" fmla="*/ 0 w 2409064"/>
              <a:gd name="connsiteY5" fmla="*/ 10511 h 699650"/>
              <a:gd name="connsiteX0" fmla="*/ 1057075 w 2398554"/>
              <a:gd name="connsiteY0" fmla="*/ 1 h 699650"/>
              <a:gd name="connsiteX1" fmla="*/ 2024339 w 2398554"/>
              <a:gd name="connsiteY1" fmla="*/ 0 h 699650"/>
              <a:gd name="connsiteX2" fmla="*/ 2398554 w 2398554"/>
              <a:gd name="connsiteY2" fmla="*/ 344570 h 699650"/>
              <a:gd name="connsiteX3" fmla="*/ 2024339 w 2398554"/>
              <a:gd name="connsiteY3" fmla="*/ 689140 h 699650"/>
              <a:gd name="connsiteX4" fmla="*/ 0 w 2398554"/>
              <a:gd name="connsiteY4" fmla="*/ 699650 h 699650"/>
              <a:gd name="connsiteX5" fmla="*/ 1057075 w 2398554"/>
              <a:gd name="connsiteY5" fmla="*/ 1 h 699650"/>
              <a:gd name="connsiteX0" fmla="*/ 19992 w 1361471"/>
              <a:gd name="connsiteY0" fmla="*/ 1 h 689140"/>
              <a:gd name="connsiteX1" fmla="*/ 987256 w 1361471"/>
              <a:gd name="connsiteY1" fmla="*/ 0 h 689140"/>
              <a:gd name="connsiteX2" fmla="*/ 1361471 w 1361471"/>
              <a:gd name="connsiteY2" fmla="*/ 344570 h 689140"/>
              <a:gd name="connsiteX3" fmla="*/ 987256 w 1361471"/>
              <a:gd name="connsiteY3" fmla="*/ 689140 h 689140"/>
              <a:gd name="connsiteX4" fmla="*/ 0 w 1361471"/>
              <a:gd name="connsiteY4" fmla="*/ 689140 h 689140"/>
              <a:gd name="connsiteX5" fmla="*/ 19992 w 1361471"/>
              <a:gd name="connsiteY5" fmla="*/ 1 h 689140"/>
              <a:gd name="connsiteX0" fmla="*/ 0 w 1365647"/>
              <a:gd name="connsiteY0" fmla="*/ 1 h 689140"/>
              <a:gd name="connsiteX1" fmla="*/ 991432 w 1365647"/>
              <a:gd name="connsiteY1" fmla="*/ 0 h 689140"/>
              <a:gd name="connsiteX2" fmla="*/ 1365647 w 1365647"/>
              <a:gd name="connsiteY2" fmla="*/ 344570 h 689140"/>
              <a:gd name="connsiteX3" fmla="*/ 991432 w 1365647"/>
              <a:gd name="connsiteY3" fmla="*/ 689140 h 689140"/>
              <a:gd name="connsiteX4" fmla="*/ 4176 w 1365647"/>
              <a:gd name="connsiteY4" fmla="*/ 689140 h 689140"/>
              <a:gd name="connsiteX5" fmla="*/ 0 w 1365647"/>
              <a:gd name="connsiteY5" fmla="*/ 1 h 68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5647" h="689140">
                <a:moveTo>
                  <a:pt x="0" y="1"/>
                </a:moveTo>
                <a:lnTo>
                  <a:pt x="991432" y="0"/>
                </a:lnTo>
                <a:cubicBezTo>
                  <a:pt x="1198105" y="0"/>
                  <a:pt x="1365647" y="154269"/>
                  <a:pt x="1365647" y="344570"/>
                </a:cubicBezTo>
                <a:cubicBezTo>
                  <a:pt x="1365647" y="534871"/>
                  <a:pt x="1198105" y="689140"/>
                  <a:pt x="991432" y="689140"/>
                </a:cubicBezTo>
                <a:lnTo>
                  <a:pt x="4176" y="689140"/>
                </a:lnTo>
                <a:lnTo>
                  <a:pt x="0" y="1"/>
                </a:lnTo>
                <a:close/>
              </a:path>
            </a:pathLst>
          </a:custGeom>
          <a:solidFill>
            <a:schemeClr val="bg1"/>
          </a:solidFill>
          <a:ln>
            <a:noFill/>
          </a:ln>
          <a:effectLst>
            <a:outerShdw blurRad="76859" dist="38100" dir="16200000"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9D46D68-33EC-B268-DA7B-952ED88AAEF1}"/>
              </a:ext>
            </a:extLst>
          </p:cNvPr>
          <p:cNvPicPr>
            <a:picLocks noChangeAspect="1"/>
          </p:cNvPicPr>
          <p:nvPr userDrawn="1"/>
        </p:nvPicPr>
        <p:blipFill>
          <a:blip r:embed="rId22"/>
          <a:stretch>
            <a:fillRect/>
          </a:stretch>
        </p:blipFill>
        <p:spPr>
          <a:xfrm>
            <a:off x="123944" y="6263241"/>
            <a:ext cx="933253" cy="518474"/>
          </a:xfrm>
          <a:prstGeom prst="rect">
            <a:avLst/>
          </a:prstGeom>
        </p:spPr>
      </p:pic>
    </p:spTree>
    <p:extLst>
      <p:ext uri="{BB962C8B-B14F-4D97-AF65-F5344CB8AC3E}">
        <p14:creationId xmlns:p14="http://schemas.microsoft.com/office/powerpoint/2010/main" val="374664828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Lst>
  <p:hf sldNum="0" hdr="0" ftr="0" dt="0"/>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1955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3608EC-7E77-9FBE-47B4-A289EEDCDA26}"/>
              </a:ext>
            </a:extLst>
          </p:cNvPr>
          <p:cNvSpPr/>
          <p:nvPr/>
        </p:nvSpPr>
        <p:spPr>
          <a:xfrm>
            <a:off x="1057197" y="6311899"/>
            <a:ext cx="11134803" cy="546101"/>
          </a:xfrm>
          <a:prstGeom prst="rect">
            <a:avLst/>
          </a:prstGeom>
          <a:gradFill flip="none" rotWithShape="1">
            <a:gsLst>
              <a:gs pos="0">
                <a:schemeClr val="accent1"/>
              </a:gs>
              <a:gs pos="86000">
                <a:schemeClr val="tx2"/>
              </a:gs>
            </a:gsLst>
            <a:lin ang="1080000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640263" y="6311899"/>
            <a:ext cx="10427793" cy="546101"/>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endParaRPr lang="en-US" dirty="0"/>
          </a:p>
        </p:txBody>
      </p:sp>
      <p:sp>
        <p:nvSpPr>
          <p:cNvPr id="9" name="Delay 8">
            <a:extLst>
              <a:ext uri="{FF2B5EF4-FFF2-40B4-BE49-F238E27FC236}">
                <a16:creationId xmlns:a16="http://schemas.microsoft.com/office/drawing/2014/main" id="{A7CFC9E5-7337-DB8B-981A-7F8B6486125A}"/>
              </a:ext>
            </a:extLst>
          </p:cNvPr>
          <p:cNvSpPr/>
          <p:nvPr/>
        </p:nvSpPr>
        <p:spPr>
          <a:xfrm>
            <a:off x="-4317" y="6176962"/>
            <a:ext cx="1411700" cy="681037"/>
          </a:xfrm>
          <a:custGeom>
            <a:avLst/>
            <a:gdLst>
              <a:gd name="connsiteX0" fmla="*/ 0 w 748430"/>
              <a:gd name="connsiteY0" fmla="*/ 0 h 689139"/>
              <a:gd name="connsiteX1" fmla="*/ 374215 w 748430"/>
              <a:gd name="connsiteY1" fmla="*/ 0 h 689139"/>
              <a:gd name="connsiteX2" fmla="*/ 748430 w 748430"/>
              <a:gd name="connsiteY2" fmla="*/ 344570 h 689139"/>
              <a:gd name="connsiteX3" fmla="*/ 374215 w 748430"/>
              <a:gd name="connsiteY3" fmla="*/ 689140 h 689139"/>
              <a:gd name="connsiteX4" fmla="*/ 0 w 748430"/>
              <a:gd name="connsiteY4" fmla="*/ 689139 h 689139"/>
              <a:gd name="connsiteX5" fmla="*/ 0 w 748430"/>
              <a:gd name="connsiteY5" fmla="*/ 0 h 689139"/>
              <a:gd name="connsiteX0" fmla="*/ 1650124 w 2398554"/>
              <a:gd name="connsiteY0" fmla="*/ 0 h 699650"/>
              <a:gd name="connsiteX1" fmla="*/ 2024339 w 2398554"/>
              <a:gd name="connsiteY1" fmla="*/ 0 h 699650"/>
              <a:gd name="connsiteX2" fmla="*/ 2398554 w 2398554"/>
              <a:gd name="connsiteY2" fmla="*/ 344570 h 699650"/>
              <a:gd name="connsiteX3" fmla="*/ 2024339 w 2398554"/>
              <a:gd name="connsiteY3" fmla="*/ 689140 h 699650"/>
              <a:gd name="connsiteX4" fmla="*/ 0 w 2398554"/>
              <a:gd name="connsiteY4" fmla="*/ 699650 h 699650"/>
              <a:gd name="connsiteX5" fmla="*/ 1650124 w 2398554"/>
              <a:gd name="connsiteY5" fmla="*/ 0 h 699650"/>
              <a:gd name="connsiteX0" fmla="*/ 0 w 2409064"/>
              <a:gd name="connsiteY0" fmla="*/ 10511 h 699650"/>
              <a:gd name="connsiteX1" fmla="*/ 2034849 w 2409064"/>
              <a:gd name="connsiteY1" fmla="*/ 0 h 699650"/>
              <a:gd name="connsiteX2" fmla="*/ 2409064 w 2409064"/>
              <a:gd name="connsiteY2" fmla="*/ 344570 h 699650"/>
              <a:gd name="connsiteX3" fmla="*/ 2034849 w 2409064"/>
              <a:gd name="connsiteY3" fmla="*/ 689140 h 699650"/>
              <a:gd name="connsiteX4" fmla="*/ 10510 w 2409064"/>
              <a:gd name="connsiteY4" fmla="*/ 699650 h 699650"/>
              <a:gd name="connsiteX5" fmla="*/ 0 w 2409064"/>
              <a:gd name="connsiteY5" fmla="*/ 10511 h 699650"/>
              <a:gd name="connsiteX0" fmla="*/ 1057075 w 2398554"/>
              <a:gd name="connsiteY0" fmla="*/ 1 h 699650"/>
              <a:gd name="connsiteX1" fmla="*/ 2024339 w 2398554"/>
              <a:gd name="connsiteY1" fmla="*/ 0 h 699650"/>
              <a:gd name="connsiteX2" fmla="*/ 2398554 w 2398554"/>
              <a:gd name="connsiteY2" fmla="*/ 344570 h 699650"/>
              <a:gd name="connsiteX3" fmla="*/ 2024339 w 2398554"/>
              <a:gd name="connsiteY3" fmla="*/ 689140 h 699650"/>
              <a:gd name="connsiteX4" fmla="*/ 0 w 2398554"/>
              <a:gd name="connsiteY4" fmla="*/ 699650 h 699650"/>
              <a:gd name="connsiteX5" fmla="*/ 1057075 w 2398554"/>
              <a:gd name="connsiteY5" fmla="*/ 1 h 699650"/>
              <a:gd name="connsiteX0" fmla="*/ 19992 w 1361471"/>
              <a:gd name="connsiteY0" fmla="*/ 1 h 689140"/>
              <a:gd name="connsiteX1" fmla="*/ 987256 w 1361471"/>
              <a:gd name="connsiteY1" fmla="*/ 0 h 689140"/>
              <a:gd name="connsiteX2" fmla="*/ 1361471 w 1361471"/>
              <a:gd name="connsiteY2" fmla="*/ 344570 h 689140"/>
              <a:gd name="connsiteX3" fmla="*/ 987256 w 1361471"/>
              <a:gd name="connsiteY3" fmla="*/ 689140 h 689140"/>
              <a:gd name="connsiteX4" fmla="*/ 0 w 1361471"/>
              <a:gd name="connsiteY4" fmla="*/ 689140 h 689140"/>
              <a:gd name="connsiteX5" fmla="*/ 19992 w 1361471"/>
              <a:gd name="connsiteY5" fmla="*/ 1 h 689140"/>
              <a:gd name="connsiteX0" fmla="*/ 0 w 1365647"/>
              <a:gd name="connsiteY0" fmla="*/ 1 h 689140"/>
              <a:gd name="connsiteX1" fmla="*/ 991432 w 1365647"/>
              <a:gd name="connsiteY1" fmla="*/ 0 h 689140"/>
              <a:gd name="connsiteX2" fmla="*/ 1365647 w 1365647"/>
              <a:gd name="connsiteY2" fmla="*/ 344570 h 689140"/>
              <a:gd name="connsiteX3" fmla="*/ 991432 w 1365647"/>
              <a:gd name="connsiteY3" fmla="*/ 689140 h 689140"/>
              <a:gd name="connsiteX4" fmla="*/ 4176 w 1365647"/>
              <a:gd name="connsiteY4" fmla="*/ 689140 h 689140"/>
              <a:gd name="connsiteX5" fmla="*/ 0 w 1365647"/>
              <a:gd name="connsiteY5" fmla="*/ 1 h 68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5647" h="689140">
                <a:moveTo>
                  <a:pt x="0" y="1"/>
                </a:moveTo>
                <a:lnTo>
                  <a:pt x="991432" y="0"/>
                </a:lnTo>
                <a:cubicBezTo>
                  <a:pt x="1198105" y="0"/>
                  <a:pt x="1365647" y="154269"/>
                  <a:pt x="1365647" y="344570"/>
                </a:cubicBezTo>
                <a:cubicBezTo>
                  <a:pt x="1365647" y="534871"/>
                  <a:pt x="1198105" y="689140"/>
                  <a:pt x="991432" y="689140"/>
                </a:cubicBezTo>
                <a:lnTo>
                  <a:pt x="4176" y="689140"/>
                </a:lnTo>
                <a:lnTo>
                  <a:pt x="0" y="1"/>
                </a:lnTo>
                <a:close/>
              </a:path>
            </a:pathLst>
          </a:custGeom>
          <a:solidFill>
            <a:schemeClr val="bg1"/>
          </a:solidFill>
          <a:ln>
            <a:noFill/>
          </a:ln>
          <a:effectLst>
            <a:outerShdw blurRad="76859" dist="38100" dir="16200000"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14"/>
          <a:stretch>
            <a:fillRect/>
          </a:stretch>
        </p:blipFill>
        <p:spPr>
          <a:xfrm>
            <a:off x="123944" y="6263241"/>
            <a:ext cx="933253" cy="518474"/>
          </a:xfrm>
          <a:prstGeom prst="rect">
            <a:avLst/>
          </a:prstGeom>
        </p:spPr>
      </p:pic>
    </p:spTree>
    <p:extLst>
      <p:ext uri="{BB962C8B-B14F-4D97-AF65-F5344CB8AC3E}">
        <p14:creationId xmlns:p14="http://schemas.microsoft.com/office/powerpoint/2010/main" val="168928476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algn="l" defTabSz="914400" rtl="0" eaLnBrk="1" latinLnBrk="0" hangingPunct="1">
        <a:lnSpc>
          <a:spcPct val="90000"/>
        </a:lnSpc>
        <a:spcBef>
          <a:spcPct val="0"/>
        </a:spcBef>
        <a:buNone/>
        <a:defRPr sz="40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dirty="0"/>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28"/>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28"/>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29"/>
          <a:stretch>
            <a:fillRect/>
          </a:stretch>
        </p:blipFill>
        <p:spPr>
          <a:xfrm>
            <a:off x="149033" y="6105335"/>
            <a:ext cx="908164" cy="701763"/>
          </a:xfrm>
          <a:prstGeom prst="rect">
            <a:avLst/>
          </a:prstGeom>
        </p:spPr>
      </p:pic>
    </p:spTree>
    <p:extLst>
      <p:ext uri="{BB962C8B-B14F-4D97-AF65-F5344CB8AC3E}">
        <p14:creationId xmlns:p14="http://schemas.microsoft.com/office/powerpoint/2010/main" val="278718719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9" r:id="rId22"/>
    <p:sldLayoutId id="2147483760" r:id="rId23"/>
    <p:sldLayoutId id="2147483771" r:id="rId24"/>
    <p:sldLayoutId id="2147483772" r:id="rId25"/>
  </p:sldLayoutIdLst>
  <p:hf sldNum="0" hdr="0" ftr="0" dt="0"/>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17"/>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17"/>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18"/>
          <a:stretch>
            <a:fillRect/>
          </a:stretch>
        </p:blipFill>
        <p:spPr>
          <a:xfrm>
            <a:off x="149033" y="6105335"/>
            <a:ext cx="908164" cy="701763"/>
          </a:xfrm>
          <a:prstGeom prst="rect">
            <a:avLst/>
          </a:prstGeom>
        </p:spPr>
      </p:pic>
    </p:spTree>
    <p:extLst>
      <p:ext uri="{BB962C8B-B14F-4D97-AF65-F5344CB8AC3E}">
        <p14:creationId xmlns:p14="http://schemas.microsoft.com/office/powerpoint/2010/main" val="46464662"/>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690" r:id="rId12"/>
    <p:sldLayoutId id="2147483692" r:id="rId13"/>
    <p:sldLayoutId id="2147483786" r:id="rId14"/>
  </p:sldLayoutIdLst>
  <p:hf sldNum="0" hdr="0" ftr="0" dt="0"/>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8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87.xml"/><Relationship Id="rId5" Type="http://schemas.openxmlformats.org/officeDocument/2006/relationships/image" Target="../media/image15.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8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8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7.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7.xml"/><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8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4.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4.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34.xml"/><Relationship Id="rId1" Type="http://schemas.openxmlformats.org/officeDocument/2006/relationships/slideLayout" Target="../slideLayouts/slideLayout81.x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8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1.xml"/></Relationships>
</file>

<file path=ppt/slides/_rels/slide3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8.xml"/><Relationship Id="rId1" Type="http://schemas.openxmlformats.org/officeDocument/2006/relationships/slideLayout" Target="../slideLayouts/slideLayout84.xml"/><Relationship Id="rId4" Type="http://schemas.openxmlformats.org/officeDocument/2006/relationships/image" Target="../media/image29.emf"/></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1.xml"/></Relationships>
</file>

<file path=ppt/slides/_rels/slide4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0.xml"/><Relationship Id="rId1" Type="http://schemas.openxmlformats.org/officeDocument/2006/relationships/slideLayout" Target="../slideLayouts/slideLayout84.xml"/></Relationships>
</file>

<file path=ppt/slides/_rels/slide4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8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4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2.xml"/><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4.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87.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8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1.xml"/></Relationships>
</file>

<file path=ppt/slides/_rels/slide4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48.xml"/><Relationship Id="rId1" Type="http://schemas.openxmlformats.org/officeDocument/2006/relationships/slideLayout" Target="../slideLayouts/slideLayout84.xml"/></Relationships>
</file>

<file path=ppt/slides/_rels/slide4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9.xml"/><Relationship Id="rId1" Type="http://schemas.openxmlformats.org/officeDocument/2006/relationships/slideLayout" Target="../slideLayouts/slideLayout8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0.xml"/></Relationships>
</file>

<file path=ppt/slides/_rels/slide5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0.xml"/><Relationship Id="rId1" Type="http://schemas.openxmlformats.org/officeDocument/2006/relationships/slideLayout" Target="../slideLayouts/slideLayout84.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81.xml"/></Relationships>
</file>

<file path=ppt/slides/_rels/slide5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52.xml"/><Relationship Id="rId1" Type="http://schemas.openxmlformats.org/officeDocument/2006/relationships/slideLayout" Target="../slideLayouts/slideLayout87.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8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1.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8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2.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8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4.xml"/></Relationships>
</file>

<file path=ppt/slides/_rels/slide6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60.xml"/><Relationship Id="rId1" Type="http://schemas.openxmlformats.org/officeDocument/2006/relationships/slideLayout" Target="../slideLayouts/slideLayout8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1.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62.xml"/><Relationship Id="rId1" Type="http://schemas.openxmlformats.org/officeDocument/2006/relationships/slideLayout" Target="../slideLayouts/slideLayout81.xml"/><Relationship Id="rId6" Type="http://schemas.openxmlformats.org/officeDocument/2006/relationships/image" Target="../media/image60.png"/><Relationship Id="rId5" Type="http://schemas.openxmlformats.org/officeDocument/2006/relationships/oleObject" Target="../embeddings/oleObject3.bin"/><Relationship Id="rId4" Type="http://schemas.openxmlformats.org/officeDocument/2006/relationships/image" Target="../media/image59.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8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7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8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0.xml"/><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87.xml"/><Relationship Id="rId4" Type="http://schemas.openxmlformats.org/officeDocument/2006/relationships/image" Target="../media/image1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lose-up of red blood cells&#10;&#10;AI-generated content may be incorrect.">
            <a:extLst>
              <a:ext uri="{FF2B5EF4-FFF2-40B4-BE49-F238E27FC236}">
                <a16:creationId xmlns:a16="http://schemas.microsoft.com/office/drawing/2014/main" id="{7F188EC5-A0F9-54D5-3E85-928F9F95C642}"/>
              </a:ext>
            </a:extLst>
          </p:cNvPr>
          <p:cNvPicPr>
            <a:picLocks noChangeAspect="1"/>
          </p:cNvPicPr>
          <p:nvPr/>
        </p:nvPicPr>
        <p:blipFill>
          <a:blip r:embed="rId3"/>
          <a:stretch>
            <a:fillRect/>
          </a:stretch>
        </p:blipFill>
        <p:spPr>
          <a:xfrm>
            <a:off x="0" y="1714"/>
            <a:ext cx="12195048" cy="6856286"/>
          </a:xfrm>
          <a:prstGeom prst="rect">
            <a:avLst/>
          </a:prstGeom>
        </p:spPr>
      </p:pic>
    </p:spTree>
    <p:extLst>
      <p:ext uri="{BB962C8B-B14F-4D97-AF65-F5344CB8AC3E}">
        <p14:creationId xmlns:p14="http://schemas.microsoft.com/office/powerpoint/2010/main" val="3844836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587E8-C035-B9DB-6BED-463748A485AD}"/>
              </a:ext>
            </a:extLst>
          </p:cNvPr>
          <p:cNvSpPr>
            <a:spLocks noGrp="1"/>
          </p:cNvSpPr>
          <p:nvPr>
            <p:ph type="title"/>
          </p:nvPr>
        </p:nvSpPr>
        <p:spPr>
          <a:xfrm>
            <a:off x="838200" y="365125"/>
            <a:ext cx="10515600" cy="1325563"/>
          </a:xfrm>
        </p:spPr>
        <p:txBody>
          <a:bodyPr/>
          <a:lstStyle/>
          <a:p>
            <a:r>
              <a:rPr lang="en-US" dirty="0"/>
              <a:t>What Causes PNH?</a:t>
            </a:r>
          </a:p>
        </p:txBody>
      </p:sp>
      <p:sp>
        <p:nvSpPr>
          <p:cNvPr id="4" name="Content Placeholder 3">
            <a:extLst>
              <a:ext uri="{FF2B5EF4-FFF2-40B4-BE49-F238E27FC236}">
                <a16:creationId xmlns:a16="http://schemas.microsoft.com/office/drawing/2014/main" id="{864AC597-13D5-F103-5753-047B72EDEF9B}"/>
              </a:ext>
            </a:extLst>
          </p:cNvPr>
          <p:cNvSpPr>
            <a:spLocks noGrp="1"/>
          </p:cNvSpPr>
          <p:nvPr>
            <p:ph sz="half" idx="1"/>
          </p:nvPr>
        </p:nvSpPr>
        <p:spPr>
          <a:xfrm>
            <a:off x="573769" y="2080268"/>
            <a:ext cx="5173882" cy="2410709"/>
          </a:xfrm>
        </p:spPr>
        <p:style>
          <a:lnRef idx="1">
            <a:schemeClr val="accent1"/>
          </a:lnRef>
          <a:fillRef idx="3">
            <a:schemeClr val="accent1"/>
          </a:fillRef>
          <a:effectRef idx="2">
            <a:schemeClr val="accent1"/>
          </a:effectRef>
          <a:fontRef idx="minor">
            <a:schemeClr val="lt1"/>
          </a:fontRef>
        </p:style>
        <p:txBody>
          <a:bodyPr anchor="ctr">
            <a:normAutofit/>
          </a:bodyPr>
          <a:lstStyle/>
          <a:p>
            <a:pPr marL="0" indent="0" algn="ctr">
              <a:buNone/>
            </a:pPr>
            <a:r>
              <a:rPr lang="en-US" dirty="0">
                <a:latin typeface="Arial" panose="020B0604020202020204" pitchFamily="34" charset="0"/>
                <a:cs typeface="Arial" panose="020B0604020202020204" pitchFamily="34" charset="0"/>
              </a:rPr>
              <a:t>A mutation in the</a:t>
            </a:r>
            <a:br>
              <a:rPr lang="en-US" dirty="0">
                <a:latin typeface="Arial" panose="020B0604020202020204" pitchFamily="34" charset="0"/>
                <a:cs typeface="Arial" panose="020B0604020202020204" pitchFamily="34" charset="0"/>
              </a:rPr>
            </a:br>
            <a:r>
              <a:rPr lang="en-US" i="1" dirty="0">
                <a:latin typeface="Arial" panose="020B0604020202020204" pitchFamily="34" charset="0"/>
                <a:cs typeface="Arial" panose="020B0604020202020204" pitchFamily="34" charset="0"/>
              </a:rPr>
              <a:t>PIG-A</a:t>
            </a:r>
            <a:r>
              <a:rPr lang="en-US" dirty="0">
                <a:latin typeface="Arial" panose="020B0604020202020204" pitchFamily="34" charset="0"/>
                <a:cs typeface="Arial" panose="020B0604020202020204" pitchFamily="34" charset="0"/>
              </a:rPr>
              <a:t> gene in</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hematopoietic</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stem cell</a:t>
            </a:r>
          </a:p>
        </p:txBody>
      </p:sp>
      <p:sp>
        <p:nvSpPr>
          <p:cNvPr id="9" name="Content Placeholder 8">
            <a:extLst>
              <a:ext uri="{FF2B5EF4-FFF2-40B4-BE49-F238E27FC236}">
                <a16:creationId xmlns:a16="http://schemas.microsoft.com/office/drawing/2014/main" id="{996C5B41-97D4-CEC7-1383-A64721F82865}"/>
              </a:ext>
            </a:extLst>
          </p:cNvPr>
          <p:cNvSpPr>
            <a:spLocks noGrp="1"/>
          </p:cNvSpPr>
          <p:nvPr>
            <p:ph sz="half" idx="2"/>
          </p:nvPr>
        </p:nvSpPr>
        <p:spPr>
          <a:xfrm>
            <a:off x="6388262" y="2080268"/>
            <a:ext cx="5173883" cy="2410545"/>
          </a:xfrm>
        </p:spPr>
        <p:style>
          <a:lnRef idx="1">
            <a:schemeClr val="accent1"/>
          </a:lnRef>
          <a:fillRef idx="3">
            <a:schemeClr val="accent1"/>
          </a:fillRef>
          <a:effectRef idx="2">
            <a:schemeClr val="accent1"/>
          </a:effectRef>
          <a:fontRef idx="minor">
            <a:schemeClr val="lt1"/>
          </a:fontRef>
        </p:style>
        <p:txBody>
          <a:bodyPr anchor="ctr"/>
          <a:lstStyle/>
          <a:p>
            <a:pPr marL="0" indent="0" algn="ctr">
              <a:buNone/>
            </a:pPr>
            <a:r>
              <a:rPr lang="en-US" dirty="0">
                <a:latin typeface="Arial" panose="020B0604020202020204" pitchFamily="34" charset="0"/>
                <a:cs typeface="Arial" panose="020B0604020202020204" pitchFamily="34" charset="0"/>
              </a:rPr>
              <a:t>A condition that allows this mutant cell to become the dominant cell in the bone marrow (likely T-cell autoimmune attack)</a:t>
            </a:r>
          </a:p>
        </p:txBody>
      </p:sp>
      <p:sp>
        <p:nvSpPr>
          <p:cNvPr id="3" name="Footer Placeholder 2">
            <a:extLst>
              <a:ext uri="{FF2B5EF4-FFF2-40B4-BE49-F238E27FC236}">
                <a16:creationId xmlns:a16="http://schemas.microsoft.com/office/drawing/2014/main" id="{585630E7-58D8-3E94-EA7E-918A08AD5D57}"/>
              </a:ext>
            </a:extLst>
          </p:cNvPr>
          <p:cNvSpPr>
            <a:spLocks noGrp="1"/>
          </p:cNvSpPr>
          <p:nvPr>
            <p:ph type="ftr" sz="quarter" idx="10"/>
          </p:nvPr>
        </p:nvSpPr>
        <p:spPr>
          <a:xfrm>
            <a:off x="1416735" y="6054437"/>
            <a:ext cx="10651322" cy="803564"/>
          </a:xfrm>
        </p:spPr>
        <p:txBody>
          <a:bodyPr/>
          <a:lstStyle/>
          <a:p>
            <a:r>
              <a:rPr lang="it-IT" sz="1000" i="1" dirty="0">
                <a:solidFill>
                  <a:schemeClr val="tx1"/>
                </a:solidFill>
              </a:rPr>
              <a:t>PIG-A</a:t>
            </a:r>
            <a:r>
              <a:rPr lang="it-IT" sz="1000" dirty="0">
                <a:solidFill>
                  <a:schemeClr val="tx1"/>
                </a:solidFill>
              </a:rPr>
              <a:t>, </a:t>
            </a:r>
            <a:r>
              <a:rPr lang="en-US" sz="1000" dirty="0">
                <a:solidFill>
                  <a:schemeClr val="tx1"/>
                </a:solidFill>
              </a:rPr>
              <a:t>phosphatidylinositol glycan anchor biosynthesis class A; PNH, </a:t>
            </a:r>
            <a:r>
              <a:rPr lang="en-US" dirty="0"/>
              <a:t>paroxysmal nocturnal hemoglobinuria.</a:t>
            </a:r>
            <a:br>
              <a:rPr lang="it-IT" sz="1000" dirty="0">
                <a:solidFill>
                  <a:schemeClr val="tx1"/>
                </a:solidFill>
              </a:rPr>
            </a:br>
            <a:r>
              <a:rPr lang="it-IT" sz="1000" dirty="0">
                <a:solidFill>
                  <a:schemeClr val="tx1"/>
                </a:solidFill>
              </a:rPr>
              <a:t>Luzzatto L, et al. </a:t>
            </a:r>
            <a:r>
              <a:rPr lang="it-IT" sz="1000" i="1" dirty="0">
                <a:solidFill>
                  <a:schemeClr val="tx1"/>
                </a:solidFill>
              </a:rPr>
              <a:t>Br J Haematol.</a:t>
            </a:r>
            <a:r>
              <a:rPr lang="it-IT" sz="1000" dirty="0">
                <a:solidFill>
                  <a:schemeClr val="tx1"/>
                </a:solidFill>
              </a:rPr>
              <a:t> 2018;182(6)758-776.</a:t>
            </a:r>
            <a:endParaRPr lang="en-US" sz="1000" dirty="0">
              <a:solidFill>
                <a:schemeClr val="tx1"/>
              </a:solidFill>
            </a:endParaRPr>
          </a:p>
        </p:txBody>
      </p:sp>
      <p:sp>
        <p:nvSpPr>
          <p:cNvPr id="10" name="Oval 9">
            <a:extLst>
              <a:ext uri="{FF2B5EF4-FFF2-40B4-BE49-F238E27FC236}">
                <a16:creationId xmlns:a16="http://schemas.microsoft.com/office/drawing/2014/main" id="{412B1C0F-0D9C-F12C-4DC3-85D2AC560C8A}"/>
              </a:ext>
            </a:extLst>
          </p:cNvPr>
          <p:cNvSpPr/>
          <p:nvPr/>
        </p:nvSpPr>
        <p:spPr>
          <a:xfrm>
            <a:off x="5437137" y="2650973"/>
            <a:ext cx="1261640" cy="126164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AND</a:t>
            </a:r>
          </a:p>
        </p:txBody>
      </p:sp>
    </p:spTree>
    <p:extLst>
      <p:ext uri="{BB962C8B-B14F-4D97-AF65-F5344CB8AC3E}">
        <p14:creationId xmlns:p14="http://schemas.microsoft.com/office/powerpoint/2010/main" val="4230998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1C9F5-6369-77BE-5902-2AE42B6516A0}"/>
              </a:ext>
            </a:extLst>
          </p:cNvPr>
          <p:cNvSpPr>
            <a:spLocks noGrp="1"/>
          </p:cNvSpPr>
          <p:nvPr>
            <p:ph type="title"/>
          </p:nvPr>
        </p:nvSpPr>
        <p:spPr>
          <a:xfrm>
            <a:off x="838199" y="365126"/>
            <a:ext cx="11229857" cy="1000688"/>
          </a:xfrm>
        </p:spPr>
        <p:txBody>
          <a:bodyPr>
            <a:normAutofit/>
          </a:bodyPr>
          <a:lstStyle/>
          <a:p>
            <a:r>
              <a:rPr lang="en-US" sz="3400" dirty="0"/>
              <a:t>PNH: A Rare, Acquired Hematopoietic Stem Cell Disorder</a:t>
            </a:r>
          </a:p>
        </p:txBody>
      </p:sp>
      <p:sp>
        <p:nvSpPr>
          <p:cNvPr id="3" name="Footer Placeholder 2">
            <a:extLst>
              <a:ext uri="{FF2B5EF4-FFF2-40B4-BE49-F238E27FC236}">
                <a16:creationId xmlns:a16="http://schemas.microsoft.com/office/drawing/2014/main" id="{71712231-A5BF-8B63-6EFA-68246E47E634}"/>
              </a:ext>
            </a:extLst>
          </p:cNvPr>
          <p:cNvSpPr>
            <a:spLocks noGrp="1"/>
          </p:cNvSpPr>
          <p:nvPr>
            <p:ph type="ftr" sz="quarter" idx="10"/>
          </p:nvPr>
        </p:nvSpPr>
        <p:spPr/>
        <p:txBody>
          <a:bodyPr/>
          <a:lstStyle/>
          <a:p>
            <a:pPr>
              <a:defRPr/>
            </a:pPr>
            <a:r>
              <a:rPr lang="da-DK" dirty="0">
                <a:solidFill>
                  <a:schemeClr val="tx1"/>
                </a:solidFill>
              </a:rPr>
              <a:t>GPI, glycosylphosphatidylinositol;</a:t>
            </a:r>
            <a:r>
              <a:rPr lang="it-IT" sz="1000" i="1" dirty="0">
                <a:solidFill>
                  <a:schemeClr val="tx1"/>
                </a:solidFill>
              </a:rPr>
              <a:t> PIG-A</a:t>
            </a:r>
            <a:r>
              <a:rPr lang="it-IT" sz="1000" dirty="0">
                <a:solidFill>
                  <a:schemeClr val="tx1"/>
                </a:solidFill>
              </a:rPr>
              <a:t>, </a:t>
            </a:r>
            <a:r>
              <a:rPr lang="en-US" sz="1000" dirty="0">
                <a:solidFill>
                  <a:schemeClr val="tx1"/>
                </a:solidFill>
              </a:rPr>
              <a:t>phosphatidylinositol glycan anchor biosynthesis class A; PNH, </a:t>
            </a:r>
            <a:r>
              <a:rPr lang="en-US" dirty="0"/>
              <a:t>paroxysmal nocturnal hemoglobinuria</a:t>
            </a:r>
            <a:r>
              <a:rPr lang="da-DK" dirty="0">
                <a:solidFill>
                  <a:schemeClr val="tx1"/>
                </a:solidFill>
              </a:rPr>
              <a:t>.</a:t>
            </a:r>
            <a:br>
              <a:rPr lang="da-DK" dirty="0">
                <a:solidFill>
                  <a:schemeClr val="tx1"/>
                </a:solidFill>
              </a:rPr>
            </a:br>
            <a:r>
              <a:rPr lang="da-DK" dirty="0">
                <a:solidFill>
                  <a:schemeClr val="tx1"/>
                </a:solidFill>
              </a:rPr>
              <a:t>Hill A, et al. </a:t>
            </a:r>
            <a:r>
              <a:rPr lang="da-DK" i="1" dirty="0">
                <a:solidFill>
                  <a:schemeClr val="tx1"/>
                </a:solidFill>
              </a:rPr>
              <a:t>Nat Rev Dis Primers. </a:t>
            </a:r>
            <a:r>
              <a:rPr lang="da-DK" dirty="0">
                <a:solidFill>
                  <a:schemeClr val="tx1"/>
                </a:solidFill>
              </a:rPr>
              <a:t>2017;3:17028</a:t>
            </a:r>
            <a:r>
              <a:rPr lang="da-DK" dirty="0"/>
              <a:t>.</a:t>
            </a:r>
            <a:r>
              <a:rPr lang="da-DK" dirty="0">
                <a:solidFill>
                  <a:schemeClr val="tx1"/>
                </a:solidFill>
              </a:rPr>
              <a:t> Röth A, et al. </a:t>
            </a:r>
            <a:r>
              <a:rPr lang="da-DK" i="1" dirty="0" err="1">
                <a:solidFill>
                  <a:schemeClr val="tx1"/>
                </a:solidFill>
              </a:rPr>
              <a:t>Eur</a:t>
            </a:r>
            <a:r>
              <a:rPr lang="da-DK" i="1" dirty="0">
                <a:solidFill>
                  <a:schemeClr val="tx1"/>
                </a:solidFill>
              </a:rPr>
              <a:t> J </a:t>
            </a:r>
            <a:r>
              <a:rPr lang="da-DK" i="1" dirty="0" err="1">
                <a:solidFill>
                  <a:schemeClr val="tx1"/>
                </a:solidFill>
              </a:rPr>
              <a:t>Haematol</a:t>
            </a:r>
            <a:r>
              <a:rPr lang="da-DK" i="1" dirty="0">
                <a:solidFill>
                  <a:schemeClr val="tx1"/>
                </a:solidFill>
              </a:rPr>
              <a:t>. </a:t>
            </a:r>
            <a:r>
              <a:rPr lang="da-DK" dirty="0">
                <a:solidFill>
                  <a:schemeClr val="tx1"/>
                </a:solidFill>
              </a:rPr>
              <a:t>2018;101(1):3-11. Jalbert JJ, et al. </a:t>
            </a:r>
            <a:r>
              <a:rPr lang="da-DK" i="1" dirty="0">
                <a:solidFill>
                  <a:schemeClr val="tx1"/>
                </a:solidFill>
              </a:rPr>
              <a:t>Blood. </a:t>
            </a:r>
            <a:r>
              <a:rPr lang="da-DK" dirty="0">
                <a:solidFill>
                  <a:schemeClr val="tx1"/>
                </a:solidFill>
              </a:rPr>
              <a:t>2019;134(Supplement_1):3407.</a:t>
            </a:r>
          </a:p>
        </p:txBody>
      </p:sp>
      <p:pic>
        <p:nvPicPr>
          <p:cNvPr id="5" name="Picture 2">
            <a:extLst>
              <a:ext uri="{FF2B5EF4-FFF2-40B4-BE49-F238E27FC236}">
                <a16:creationId xmlns:a16="http://schemas.microsoft.com/office/drawing/2014/main" id="{E2B708AD-2DBF-9656-2C70-73562DE22A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28" t="32524" r="55573" b="40690"/>
          <a:stretch/>
        </p:blipFill>
        <p:spPr bwMode="auto">
          <a:xfrm>
            <a:off x="3833523" y="2909010"/>
            <a:ext cx="1905216" cy="138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16:creationId xmlns:a16="http://schemas.microsoft.com/office/drawing/2014/main" id="{F4C35224-8348-4BCC-5483-9C485C946661}"/>
              </a:ext>
            </a:extLst>
          </p:cNvPr>
          <p:cNvSpPr/>
          <p:nvPr/>
        </p:nvSpPr>
        <p:spPr>
          <a:xfrm>
            <a:off x="1490167" y="1756755"/>
            <a:ext cx="1762317" cy="1762317"/>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000" dirty="0">
                <a:latin typeface="Arial" panose="020B0604020202020204" pitchFamily="34" charset="0"/>
                <a:cs typeface="Arial" panose="020B0604020202020204" pitchFamily="34" charset="0"/>
              </a:rPr>
              <a:t>Somatic </a:t>
            </a:r>
            <a:r>
              <a:rPr lang="en-US" sz="2000" i="1" dirty="0">
                <a:latin typeface="Arial" panose="020B0604020202020204" pitchFamily="34" charset="0"/>
                <a:cs typeface="Arial" panose="020B0604020202020204" pitchFamily="34" charset="0"/>
              </a:rPr>
              <a:t>PIG-A</a:t>
            </a:r>
          </a:p>
          <a:p>
            <a:pPr algn="ctr"/>
            <a:r>
              <a:rPr lang="en-US" sz="2000" dirty="0">
                <a:latin typeface="Arial" panose="020B0604020202020204" pitchFamily="34" charset="0"/>
                <a:cs typeface="Arial" panose="020B0604020202020204" pitchFamily="34" charset="0"/>
              </a:rPr>
              <a:t>mutation</a:t>
            </a:r>
          </a:p>
        </p:txBody>
      </p:sp>
      <p:sp>
        <p:nvSpPr>
          <p:cNvPr id="9" name="Oval 8">
            <a:extLst>
              <a:ext uri="{FF2B5EF4-FFF2-40B4-BE49-F238E27FC236}">
                <a16:creationId xmlns:a16="http://schemas.microsoft.com/office/drawing/2014/main" id="{DC6DFC17-DB82-A8F7-9102-52E9F88B723F}"/>
              </a:ext>
            </a:extLst>
          </p:cNvPr>
          <p:cNvSpPr/>
          <p:nvPr/>
        </p:nvSpPr>
        <p:spPr>
          <a:xfrm>
            <a:off x="6376613" y="1756755"/>
            <a:ext cx="1762317" cy="1762317"/>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000" dirty="0">
                <a:latin typeface="Arial" panose="020B0604020202020204" pitchFamily="34" charset="0"/>
                <a:cs typeface="Arial" panose="020B0604020202020204" pitchFamily="34" charset="0"/>
              </a:rPr>
              <a:t>Clonal expansion</a:t>
            </a:r>
          </a:p>
        </p:txBody>
      </p:sp>
      <p:sp>
        <p:nvSpPr>
          <p:cNvPr id="10" name="Oval 9">
            <a:extLst>
              <a:ext uri="{FF2B5EF4-FFF2-40B4-BE49-F238E27FC236}">
                <a16:creationId xmlns:a16="http://schemas.microsoft.com/office/drawing/2014/main" id="{8C4020C3-5F09-B418-C99E-1DA4DD92CD3B}"/>
              </a:ext>
            </a:extLst>
          </p:cNvPr>
          <p:cNvSpPr/>
          <p:nvPr/>
        </p:nvSpPr>
        <p:spPr>
          <a:xfrm>
            <a:off x="9500742" y="1756754"/>
            <a:ext cx="1762317" cy="1762317"/>
          </a:xfrm>
          <a:prstGeom prst="ellipse">
            <a:avLst/>
          </a:prstGeom>
          <a:solidFill>
            <a:schemeClr val="bg1">
              <a:lumMod val="95000"/>
            </a:schemeClr>
          </a:solid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000" dirty="0">
                <a:solidFill>
                  <a:schemeClr val="accent3"/>
                </a:solidFill>
                <a:latin typeface="Arial" panose="020B0604020202020204" pitchFamily="34" charset="0"/>
                <a:cs typeface="Arial" panose="020B0604020202020204" pitchFamily="34" charset="0"/>
              </a:rPr>
              <a:t>PNH</a:t>
            </a:r>
          </a:p>
          <a:p>
            <a:pPr algn="ctr"/>
            <a:r>
              <a:rPr lang="en-US" sz="2000" dirty="0">
                <a:solidFill>
                  <a:schemeClr val="accent3"/>
                </a:solidFill>
                <a:latin typeface="Arial" panose="020B0604020202020204" pitchFamily="34" charset="0"/>
                <a:cs typeface="Arial" panose="020B0604020202020204" pitchFamily="34" charset="0"/>
              </a:rPr>
              <a:t>clone</a:t>
            </a:r>
          </a:p>
        </p:txBody>
      </p:sp>
      <p:cxnSp>
        <p:nvCxnSpPr>
          <p:cNvPr id="12" name="Straight Arrow Connector 11">
            <a:extLst>
              <a:ext uri="{FF2B5EF4-FFF2-40B4-BE49-F238E27FC236}">
                <a16:creationId xmlns:a16="http://schemas.microsoft.com/office/drawing/2014/main" id="{1202F537-BB48-0A61-2199-C4FDCAD63B63}"/>
              </a:ext>
            </a:extLst>
          </p:cNvPr>
          <p:cNvCxnSpPr>
            <a:cxnSpLocks/>
          </p:cNvCxnSpPr>
          <p:nvPr/>
        </p:nvCxnSpPr>
        <p:spPr>
          <a:xfrm>
            <a:off x="2346690" y="3519071"/>
            <a:ext cx="0" cy="833010"/>
          </a:xfrm>
          <a:prstGeom prst="straightConnector1">
            <a:avLst/>
          </a:prstGeom>
          <a:ln w="38100">
            <a:solidFill>
              <a:schemeClr val="tx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4EDB816-A91B-AC19-37CE-D86CC8C93F48}"/>
              </a:ext>
            </a:extLst>
          </p:cNvPr>
          <p:cNvCxnSpPr>
            <a:cxnSpLocks/>
          </p:cNvCxnSpPr>
          <p:nvPr/>
        </p:nvCxnSpPr>
        <p:spPr>
          <a:xfrm>
            <a:off x="7314604" y="3519071"/>
            <a:ext cx="0" cy="833010"/>
          </a:xfrm>
          <a:prstGeom prst="straightConnector1">
            <a:avLst/>
          </a:prstGeom>
          <a:ln w="38100">
            <a:solidFill>
              <a:schemeClr val="tx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E968841-AD9C-330F-E6E6-CBD30FCA4DDE}"/>
              </a:ext>
            </a:extLst>
          </p:cNvPr>
          <p:cNvCxnSpPr>
            <a:cxnSpLocks/>
          </p:cNvCxnSpPr>
          <p:nvPr/>
        </p:nvCxnSpPr>
        <p:spPr>
          <a:xfrm>
            <a:off x="10381900" y="3519071"/>
            <a:ext cx="0" cy="833010"/>
          </a:xfrm>
          <a:prstGeom prst="straightConnector1">
            <a:avLst/>
          </a:prstGeom>
          <a:ln w="38100">
            <a:solidFill>
              <a:schemeClr val="tx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4ED5E77-944E-D4C3-C145-56914254113C}"/>
              </a:ext>
            </a:extLst>
          </p:cNvPr>
          <p:cNvSpPr/>
          <p:nvPr/>
        </p:nvSpPr>
        <p:spPr>
          <a:xfrm>
            <a:off x="1040545" y="4413907"/>
            <a:ext cx="2708473" cy="1389840"/>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Acquired</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X-linked (Xp22.2)</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Majority mutations = indels leading to frameshifts and </a:t>
            </a:r>
            <a:r>
              <a:rPr lang="en-US" sz="1400" b="1" i="1" dirty="0">
                <a:solidFill>
                  <a:schemeClr val="accent3"/>
                </a:solidFill>
                <a:latin typeface="Arial" panose="020B0604020202020204" pitchFamily="34" charset="0"/>
                <a:cs typeface="Arial" panose="020B0604020202020204" pitchFamily="34" charset="0"/>
              </a:rPr>
              <a:t>PIG-A</a:t>
            </a:r>
            <a:r>
              <a:rPr lang="en-US" sz="1400" b="1" dirty="0">
                <a:solidFill>
                  <a:schemeClr val="accent3"/>
                </a:solidFill>
                <a:latin typeface="Arial" panose="020B0604020202020204" pitchFamily="34" charset="0"/>
                <a:cs typeface="Arial" panose="020B0604020202020204" pitchFamily="34" charset="0"/>
              </a:rPr>
              <a:t> loss-of-function </a:t>
            </a:r>
          </a:p>
        </p:txBody>
      </p:sp>
      <p:sp>
        <p:nvSpPr>
          <p:cNvPr id="18" name="Rectangle 17">
            <a:extLst>
              <a:ext uri="{FF2B5EF4-FFF2-40B4-BE49-F238E27FC236}">
                <a16:creationId xmlns:a16="http://schemas.microsoft.com/office/drawing/2014/main" id="{0EC02030-5471-663F-0DCC-EEB9F2C50426}"/>
              </a:ext>
            </a:extLst>
          </p:cNvPr>
          <p:cNvSpPr/>
          <p:nvPr/>
        </p:nvSpPr>
        <p:spPr>
          <a:xfrm>
            <a:off x="5925344" y="4413907"/>
            <a:ext cx="2778519" cy="1389840"/>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marL="285750" indent="-285750">
              <a:spcAft>
                <a:spcPts val="600"/>
              </a:spcAft>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Clonal selection via </a:t>
            </a:r>
            <a:r>
              <a:rPr lang="en-US" sz="1400" b="1" dirty="0">
                <a:solidFill>
                  <a:schemeClr val="accent3"/>
                </a:solidFill>
                <a:latin typeface="Arial" panose="020B0604020202020204" pitchFamily="34" charset="0"/>
                <a:cs typeface="Arial" panose="020B0604020202020204" pitchFamily="34" charset="0"/>
              </a:rPr>
              <a:t>extrinsic factors</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eg</a:t>
            </a:r>
            <a:r>
              <a:rPr lang="en-US" sz="1400" dirty="0">
                <a:solidFill>
                  <a:schemeClr val="tx1"/>
                </a:solidFill>
                <a:latin typeface="Arial" panose="020B0604020202020204" pitchFamily="34" charset="0"/>
                <a:cs typeface="Arial" panose="020B0604020202020204" pitchFamily="34" charset="0"/>
              </a:rPr>
              <a:t>, autoimmunity)</a:t>
            </a:r>
          </a:p>
          <a:p>
            <a:pPr algn="ctr">
              <a:spcAft>
                <a:spcPts val="600"/>
              </a:spcAft>
            </a:pPr>
            <a:r>
              <a:rPr lang="en-US" sz="1400" dirty="0">
                <a:solidFill>
                  <a:schemeClr val="tx1"/>
                </a:solidFill>
                <a:latin typeface="Arial" panose="020B0604020202020204" pitchFamily="34" charset="0"/>
                <a:cs typeface="Arial" panose="020B0604020202020204" pitchFamily="34" charset="0"/>
              </a:rPr>
              <a:t>AND/OR</a:t>
            </a:r>
          </a:p>
          <a:p>
            <a:pPr marL="285750" indent="-285750">
              <a:spcAft>
                <a:spcPts val="600"/>
              </a:spcAft>
              <a:buFont typeface="Arial" panose="020B0604020202020204" pitchFamily="34" charset="0"/>
              <a:buChar char="•"/>
            </a:pPr>
            <a:r>
              <a:rPr lang="en-US" sz="1400" b="1" dirty="0">
                <a:solidFill>
                  <a:schemeClr val="accent3"/>
                </a:solidFill>
                <a:latin typeface="Arial" panose="020B0604020202020204" pitchFamily="34" charset="0"/>
                <a:cs typeface="Arial" panose="020B0604020202020204" pitchFamily="34" charset="0"/>
              </a:rPr>
              <a:t>Intrinsic, </a:t>
            </a:r>
            <a:r>
              <a:rPr lang="en-US" sz="1400" dirty="0">
                <a:solidFill>
                  <a:schemeClr val="tx1"/>
                </a:solidFill>
                <a:latin typeface="Arial" panose="020B0604020202020204" pitchFamily="34" charset="0"/>
                <a:cs typeface="Arial" panose="020B0604020202020204" pitchFamily="34" charset="0"/>
              </a:rPr>
              <a:t>secondary proliferative </a:t>
            </a:r>
            <a:r>
              <a:rPr lang="en-US" sz="1400" b="1" dirty="0">
                <a:solidFill>
                  <a:schemeClr val="accent3"/>
                </a:solidFill>
                <a:latin typeface="Arial" panose="020B0604020202020204" pitchFamily="34" charset="0"/>
                <a:cs typeface="Arial" panose="020B0604020202020204" pitchFamily="34" charset="0"/>
              </a:rPr>
              <a:t>mutations</a:t>
            </a:r>
          </a:p>
        </p:txBody>
      </p:sp>
      <p:sp>
        <p:nvSpPr>
          <p:cNvPr id="19" name="Rectangle 18">
            <a:extLst>
              <a:ext uri="{FF2B5EF4-FFF2-40B4-BE49-F238E27FC236}">
                <a16:creationId xmlns:a16="http://schemas.microsoft.com/office/drawing/2014/main" id="{FE1D03D9-86D6-6803-C014-CD6D766E0547}"/>
              </a:ext>
            </a:extLst>
          </p:cNvPr>
          <p:cNvSpPr/>
          <p:nvPr/>
        </p:nvSpPr>
        <p:spPr>
          <a:xfrm>
            <a:off x="9021293" y="4421746"/>
            <a:ext cx="2778519" cy="1389840"/>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marL="285750" indent="-285750">
              <a:spcAft>
                <a:spcPts val="600"/>
              </a:spcAft>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Granulocytes, monocytes, erythrocytes, platelets, and B-cell, T-cell, and natural killer lymphocytes</a:t>
            </a:r>
            <a:endParaRPr lang="en-US" sz="1400" b="1" dirty="0">
              <a:solidFill>
                <a:schemeClr val="accent3"/>
              </a:solidFill>
              <a:latin typeface="Arial" panose="020B0604020202020204" pitchFamily="34" charset="0"/>
              <a:cs typeface="Arial" panose="020B0604020202020204" pitchFamily="34" charset="0"/>
            </a:endParaRPr>
          </a:p>
        </p:txBody>
      </p:sp>
      <p:cxnSp>
        <p:nvCxnSpPr>
          <p:cNvPr id="20" name="Straight Arrow Connector 19">
            <a:extLst>
              <a:ext uri="{FF2B5EF4-FFF2-40B4-BE49-F238E27FC236}">
                <a16:creationId xmlns:a16="http://schemas.microsoft.com/office/drawing/2014/main" id="{1C45CAD2-BCE9-A83B-69A6-BB9A06713521}"/>
              </a:ext>
            </a:extLst>
          </p:cNvPr>
          <p:cNvCxnSpPr>
            <a:cxnSpLocks/>
          </p:cNvCxnSpPr>
          <p:nvPr/>
        </p:nvCxnSpPr>
        <p:spPr>
          <a:xfrm>
            <a:off x="3473369" y="2720267"/>
            <a:ext cx="2707512" cy="0"/>
          </a:xfrm>
          <a:prstGeom prst="straightConnector1">
            <a:avLst/>
          </a:prstGeom>
          <a:ln w="38100">
            <a:solidFill>
              <a:schemeClr val="tx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C0553C4-E4D0-7E30-FF1D-B2252C00FAF0}"/>
              </a:ext>
            </a:extLst>
          </p:cNvPr>
          <p:cNvSpPr txBox="1"/>
          <p:nvPr/>
        </p:nvSpPr>
        <p:spPr>
          <a:xfrm>
            <a:off x="3448216" y="1592542"/>
            <a:ext cx="2555154" cy="95410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PIG-A</a:t>
            </a:r>
            <a:r>
              <a:rPr lang="en-US" sz="1400" dirty="0">
                <a:latin typeface="Arial" panose="020B0604020202020204" pitchFamily="34" charset="0"/>
                <a:cs typeface="Arial" panose="020B0604020202020204" pitchFamily="34" charset="0"/>
              </a:rPr>
              <a:t> integral to biosynthesis of GPI anchor, which tethers numerous proteins to the cell membrane</a:t>
            </a:r>
          </a:p>
        </p:txBody>
      </p:sp>
      <p:sp>
        <p:nvSpPr>
          <p:cNvPr id="25" name="TextBox 24">
            <a:extLst>
              <a:ext uri="{FF2B5EF4-FFF2-40B4-BE49-F238E27FC236}">
                <a16:creationId xmlns:a16="http://schemas.microsoft.com/office/drawing/2014/main" id="{E9F577D3-8503-CF3D-C107-2AA4089414B5}"/>
              </a:ext>
            </a:extLst>
          </p:cNvPr>
          <p:cNvSpPr txBox="1"/>
          <p:nvPr/>
        </p:nvSpPr>
        <p:spPr>
          <a:xfrm>
            <a:off x="8018953" y="2178729"/>
            <a:ext cx="1481789" cy="923330"/>
          </a:xfrm>
          <a:prstGeom prst="rect">
            <a:avLst/>
          </a:prstGeom>
          <a:noFill/>
        </p:spPr>
        <p:txBody>
          <a:bodyPr wrap="square" rtlCol="0">
            <a:spAutoFit/>
          </a:bodyPr>
          <a:lstStyle/>
          <a:p>
            <a:pPr algn="ctr"/>
            <a:r>
              <a:rPr lang="en-US" sz="5400" b="1" i="1" dirty="0">
                <a:solidFill>
                  <a:schemeClr val="tx1">
                    <a:lumMod val="40000"/>
                    <a:lumOff val="60000"/>
                  </a:schemeClr>
                </a:solidFill>
                <a:latin typeface="Arial" panose="020B0604020202020204" pitchFamily="34" charset="0"/>
                <a:cs typeface="Arial" panose="020B0604020202020204" pitchFamily="34" charset="0"/>
              </a:rPr>
              <a:t>=</a:t>
            </a:r>
            <a:endParaRPr lang="en-US" sz="5400" b="1" dirty="0">
              <a:solidFill>
                <a:schemeClr val="tx1">
                  <a:lumMod val="40000"/>
                  <a:lumOff val="60000"/>
                </a:schemeClr>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972F9CCE-F758-B721-C1AB-3DB12A0E7634}"/>
              </a:ext>
            </a:extLst>
          </p:cNvPr>
          <p:cNvGrpSpPr/>
          <p:nvPr/>
        </p:nvGrpSpPr>
        <p:grpSpPr>
          <a:xfrm>
            <a:off x="853806" y="2222436"/>
            <a:ext cx="830952" cy="830952"/>
            <a:chOff x="318669" y="1240398"/>
            <a:chExt cx="1372863" cy="1372863"/>
          </a:xfrm>
        </p:grpSpPr>
        <p:sp>
          <p:nvSpPr>
            <p:cNvPr id="26" name="Oval 25">
              <a:extLst>
                <a:ext uri="{FF2B5EF4-FFF2-40B4-BE49-F238E27FC236}">
                  <a16:creationId xmlns:a16="http://schemas.microsoft.com/office/drawing/2014/main" id="{B45FF3E6-1B00-1A92-890F-99F44BB7D73C}"/>
                </a:ext>
              </a:extLst>
            </p:cNvPr>
            <p:cNvSpPr/>
            <p:nvPr/>
          </p:nvSpPr>
          <p:spPr>
            <a:xfrm>
              <a:off x="318669" y="1240398"/>
              <a:ext cx="1372863" cy="1372863"/>
            </a:xfrm>
            <a:prstGeom prst="ellipse">
              <a:avLst/>
            </a:prstGeom>
          </p:spPr>
          <p:style>
            <a:lnRef idx="1">
              <a:schemeClr val="accent3"/>
            </a:lnRef>
            <a:fillRef idx="3">
              <a:schemeClr val="accent3"/>
            </a:fillRef>
            <a:effectRef idx="2">
              <a:schemeClr val="accent3"/>
            </a:effectRef>
            <a:fontRef idx="minor">
              <a:schemeClr val="lt1"/>
            </a:fontRef>
          </p:style>
          <p:txBody>
            <a:bodyPr lIns="0" rIns="0" rtlCol="0" anchor="ctr"/>
            <a:lstStyle/>
            <a:p>
              <a:pPr algn="ctr"/>
              <a:endParaRPr lang="en-US" sz="2000">
                <a:latin typeface="Arial" panose="020B0604020202020204" pitchFamily="34" charset="0"/>
                <a:cs typeface="Arial" panose="020B0604020202020204" pitchFamily="34" charset="0"/>
              </a:endParaRPr>
            </a:p>
          </p:txBody>
        </p:sp>
        <p:pic>
          <p:nvPicPr>
            <p:cNvPr id="7" name="Graphic 6" descr="DNA with solid fill">
              <a:extLst>
                <a:ext uri="{FF2B5EF4-FFF2-40B4-BE49-F238E27FC236}">
                  <a16:creationId xmlns:a16="http://schemas.microsoft.com/office/drawing/2014/main" id="{0DBA80E0-00D7-E4CA-8AF1-FEE6E1022A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4942" y="1406671"/>
              <a:ext cx="1040319" cy="1040319"/>
            </a:xfrm>
            <a:prstGeom prst="rect">
              <a:avLst/>
            </a:prstGeom>
          </p:spPr>
        </p:pic>
      </p:grpSp>
      <p:sp>
        <p:nvSpPr>
          <p:cNvPr id="28" name="Rectangle 27">
            <a:extLst>
              <a:ext uri="{FF2B5EF4-FFF2-40B4-BE49-F238E27FC236}">
                <a16:creationId xmlns:a16="http://schemas.microsoft.com/office/drawing/2014/main" id="{2FB0DFA1-657E-5446-529E-D96EA50EFA2A}"/>
              </a:ext>
            </a:extLst>
          </p:cNvPr>
          <p:cNvSpPr/>
          <p:nvPr/>
        </p:nvSpPr>
        <p:spPr>
          <a:xfrm>
            <a:off x="3842320" y="4898986"/>
            <a:ext cx="1989721" cy="26901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b="1" dirty="0">
                <a:solidFill>
                  <a:schemeClr val="bg1"/>
                </a:solidFill>
                <a:latin typeface="Arial" panose="020B0604020202020204" pitchFamily="34" charset="0"/>
                <a:cs typeface="Arial" panose="020B0604020202020204" pitchFamily="34" charset="0"/>
              </a:rPr>
              <a:t>PNH Hematopoietic Cell</a:t>
            </a:r>
          </a:p>
        </p:txBody>
      </p:sp>
      <p:pic>
        <p:nvPicPr>
          <p:cNvPr id="29" name="Picture 2">
            <a:extLst>
              <a:ext uri="{FF2B5EF4-FFF2-40B4-BE49-F238E27FC236}">
                <a16:creationId xmlns:a16="http://schemas.microsoft.com/office/drawing/2014/main" id="{EF38727A-2DD6-6F9F-4D7E-25EB5A2BC3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28" t="73223" r="55573" b="20149"/>
          <a:stretch/>
        </p:blipFill>
        <p:spPr bwMode="auto">
          <a:xfrm>
            <a:off x="3848355" y="5238918"/>
            <a:ext cx="1905216" cy="34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Arrow Connector 29">
            <a:extLst>
              <a:ext uri="{FF2B5EF4-FFF2-40B4-BE49-F238E27FC236}">
                <a16:creationId xmlns:a16="http://schemas.microsoft.com/office/drawing/2014/main" id="{144B415C-7CCF-00F7-E9D3-72DF8C1476D6}"/>
              </a:ext>
            </a:extLst>
          </p:cNvPr>
          <p:cNvCxnSpPr>
            <a:cxnSpLocks/>
          </p:cNvCxnSpPr>
          <p:nvPr/>
        </p:nvCxnSpPr>
        <p:spPr>
          <a:xfrm>
            <a:off x="4758528" y="4421746"/>
            <a:ext cx="0" cy="346840"/>
          </a:xfrm>
          <a:prstGeom prst="straightConnector1">
            <a:avLst/>
          </a:prstGeom>
          <a:ln w="38100">
            <a:solidFill>
              <a:schemeClr val="tx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52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30DF2-9684-EE2C-22DF-2B681296D89D}"/>
              </a:ext>
            </a:extLst>
          </p:cNvPr>
          <p:cNvSpPr>
            <a:spLocks noGrp="1"/>
          </p:cNvSpPr>
          <p:nvPr>
            <p:ph type="title"/>
          </p:nvPr>
        </p:nvSpPr>
        <p:spPr>
          <a:xfrm>
            <a:off x="838200" y="0"/>
            <a:ext cx="10515600" cy="1325563"/>
          </a:xfrm>
        </p:spPr>
        <p:txBody>
          <a:bodyPr/>
          <a:lstStyle/>
          <a:p>
            <a:r>
              <a:rPr lang="en-US" dirty="0"/>
              <a:t>Biosynthesis of the GPI Anchor</a:t>
            </a:r>
          </a:p>
        </p:txBody>
      </p:sp>
      <p:sp>
        <p:nvSpPr>
          <p:cNvPr id="3" name="Footer Placeholder 2">
            <a:extLst>
              <a:ext uri="{FF2B5EF4-FFF2-40B4-BE49-F238E27FC236}">
                <a16:creationId xmlns:a16="http://schemas.microsoft.com/office/drawing/2014/main" id="{2ACAF031-FF39-44C4-0996-83BE6A686723}"/>
              </a:ext>
            </a:extLst>
          </p:cNvPr>
          <p:cNvSpPr>
            <a:spLocks noGrp="1"/>
          </p:cNvSpPr>
          <p:nvPr>
            <p:ph type="ftr" sz="quarter" idx="10"/>
          </p:nvPr>
        </p:nvSpPr>
        <p:spPr>
          <a:xfrm>
            <a:off x="1416735" y="6054437"/>
            <a:ext cx="10651322" cy="803564"/>
          </a:xfrm>
        </p:spPr>
        <p:txBody>
          <a:bodyPr/>
          <a:lstStyle/>
          <a:p>
            <a:r>
              <a:rPr lang="da-DK" dirty="0">
                <a:solidFill>
                  <a:schemeClr val="tx1"/>
                </a:solidFill>
              </a:rPr>
              <a:t>GPI, glycosylphosphatidylinositol;</a:t>
            </a:r>
            <a:r>
              <a:rPr lang="it-IT" sz="1000" i="1" dirty="0">
                <a:solidFill>
                  <a:schemeClr val="tx1"/>
                </a:solidFill>
              </a:rPr>
              <a:t> PIG</a:t>
            </a:r>
            <a:r>
              <a:rPr lang="it-IT" sz="1000" dirty="0">
                <a:solidFill>
                  <a:schemeClr val="tx1"/>
                </a:solidFill>
              </a:rPr>
              <a:t>, </a:t>
            </a:r>
            <a:r>
              <a:rPr lang="en-US" sz="1000" dirty="0">
                <a:solidFill>
                  <a:schemeClr val="tx1"/>
                </a:solidFill>
              </a:rPr>
              <a:t>phosphatidylinositol glycan anchor biosynthesis.</a:t>
            </a:r>
            <a:br>
              <a:rPr lang="en-US" sz="1000" dirty="0">
                <a:solidFill>
                  <a:schemeClr val="tx1"/>
                </a:solidFill>
              </a:rPr>
            </a:br>
            <a:r>
              <a:rPr lang="en-US" sz="1000" dirty="0">
                <a:solidFill>
                  <a:schemeClr val="tx1"/>
                </a:solidFill>
              </a:rPr>
              <a:t>Colden M, et al. </a:t>
            </a:r>
            <a:r>
              <a:rPr lang="en-US" sz="1000" i="1" dirty="0">
                <a:solidFill>
                  <a:schemeClr val="tx1"/>
                </a:solidFill>
              </a:rPr>
              <a:t>Front Immunol. </a:t>
            </a:r>
            <a:r>
              <a:rPr lang="en-US" sz="1000" dirty="0">
                <a:solidFill>
                  <a:schemeClr val="tx1"/>
                </a:solidFill>
              </a:rPr>
              <a:t>2022;12:830172.</a:t>
            </a:r>
          </a:p>
        </p:txBody>
      </p:sp>
      <p:pic>
        <p:nvPicPr>
          <p:cNvPr id="7" name="Picture 1">
            <a:extLst>
              <a:ext uri="{FF2B5EF4-FFF2-40B4-BE49-F238E27FC236}">
                <a16:creationId xmlns:a16="http://schemas.microsoft.com/office/drawing/2014/main" id="{DB3B2B2E-6B6C-DC73-EBB2-A5F3C2A433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503" y="1117771"/>
            <a:ext cx="8411217" cy="4936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8049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7E2561D-9A64-7B2D-7A75-84A098796EFF}"/>
              </a:ext>
            </a:extLst>
          </p:cNvPr>
          <p:cNvSpPr>
            <a:spLocks noGrp="1"/>
          </p:cNvSpPr>
          <p:nvPr>
            <p:ph type="title"/>
          </p:nvPr>
        </p:nvSpPr>
        <p:spPr/>
        <p:txBody>
          <a:bodyPr/>
          <a:lstStyle/>
          <a:p>
            <a:r>
              <a:rPr lang="en-US" altLang="en-US" dirty="0"/>
              <a:t>The Defect in PNH </a:t>
            </a:r>
            <a:endParaRPr lang="en-US" dirty="0"/>
          </a:p>
        </p:txBody>
      </p:sp>
      <p:sp>
        <p:nvSpPr>
          <p:cNvPr id="18435" name="Rectangle 3">
            <a:extLst>
              <a:ext uri="{FF2B5EF4-FFF2-40B4-BE49-F238E27FC236}">
                <a16:creationId xmlns:a16="http://schemas.microsoft.com/office/drawing/2014/main" id="{35A4D0B6-1D9D-0BEE-B1A7-129A94BAF106}"/>
              </a:ext>
            </a:extLst>
          </p:cNvPr>
          <p:cNvSpPr>
            <a:spLocks noGrp="1" noChangeArrowheads="1"/>
          </p:cNvSpPr>
          <p:nvPr>
            <p:ph sz="half" idx="1"/>
          </p:nvPr>
        </p:nvSpPr>
        <p:spPr>
          <a:xfrm>
            <a:off x="838200" y="1825625"/>
            <a:ext cx="5181600" cy="4228812"/>
          </a:xfrm>
        </p:spPr>
        <p:txBody>
          <a:bodyPr vert="horz" wrap="square" lIns="91440" tIns="45720" rIns="91440" bIns="45720" numCol="1" anchor="t" anchorCtr="1" compatLnSpc="1">
            <a:prstTxWarp prst="textNoShape">
              <a:avLst/>
            </a:prstTxWarp>
          </a:bodyPr>
          <a:lstStyle/>
          <a:p>
            <a:r>
              <a:rPr lang="en-US" altLang="en-US" dirty="0"/>
              <a:t>A somatic mutation of the PIG-A gene in a hematopoietic stem cell results in a partial or complete absence of synthesis of the membrane GPI anchors</a:t>
            </a:r>
          </a:p>
          <a:p>
            <a:r>
              <a:rPr lang="en-US" altLang="en-US" dirty="0"/>
              <a:t>As a result, there is partial or complete loss of all GPI anchored proteins</a:t>
            </a:r>
          </a:p>
        </p:txBody>
      </p:sp>
      <p:grpSp>
        <p:nvGrpSpPr>
          <p:cNvPr id="29" name="Group 28">
            <a:extLst>
              <a:ext uri="{FF2B5EF4-FFF2-40B4-BE49-F238E27FC236}">
                <a16:creationId xmlns:a16="http://schemas.microsoft.com/office/drawing/2014/main" id="{4548A1CE-193D-9E86-1308-0EF55DAB43D8}"/>
              </a:ext>
            </a:extLst>
          </p:cNvPr>
          <p:cNvGrpSpPr/>
          <p:nvPr/>
        </p:nvGrpSpPr>
        <p:grpSpPr>
          <a:xfrm>
            <a:off x="7015717" y="1523263"/>
            <a:ext cx="3886199" cy="4381499"/>
            <a:chOff x="6324601" y="1682751"/>
            <a:chExt cx="3886199" cy="4381499"/>
          </a:xfrm>
        </p:grpSpPr>
        <p:sp>
          <p:nvSpPr>
            <p:cNvPr id="18436" name="Line 6">
              <a:extLst>
                <a:ext uri="{FF2B5EF4-FFF2-40B4-BE49-F238E27FC236}">
                  <a16:creationId xmlns:a16="http://schemas.microsoft.com/office/drawing/2014/main" id="{6355FE3F-EA6E-B8AF-7660-DECC24737A64}"/>
                </a:ext>
              </a:extLst>
            </p:cNvPr>
            <p:cNvSpPr>
              <a:spLocks noChangeShapeType="1"/>
            </p:cNvSpPr>
            <p:nvPr/>
          </p:nvSpPr>
          <p:spPr bwMode="auto">
            <a:xfrm>
              <a:off x="6324601" y="4639374"/>
              <a:ext cx="3167063" cy="0"/>
            </a:xfrm>
            <a:prstGeom prst="line">
              <a:avLst/>
            </a:prstGeom>
            <a:noFill/>
            <a:ln w="63420">
              <a:solidFill>
                <a:schemeClr val="accent3"/>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18437" name="Text Box 7">
              <a:extLst>
                <a:ext uri="{FF2B5EF4-FFF2-40B4-BE49-F238E27FC236}">
                  <a16:creationId xmlns:a16="http://schemas.microsoft.com/office/drawing/2014/main" id="{208CD044-88D9-729A-8502-2C9170850884}"/>
                </a:ext>
              </a:extLst>
            </p:cNvPr>
            <p:cNvSpPr txBox="1">
              <a:spLocks noChangeArrowheads="1"/>
            </p:cNvSpPr>
            <p:nvPr/>
          </p:nvSpPr>
          <p:spPr bwMode="auto">
            <a:xfrm>
              <a:off x="8870949" y="2161385"/>
              <a:ext cx="255581"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r>
                <a:rPr lang="en-US" altLang="en-US" sz="800" dirty="0">
                  <a:cs typeface="Arial" panose="020B0604020202020204" pitchFamily="34" charset="0"/>
                </a:rPr>
                <a:t>C=O</a:t>
              </a:r>
              <a:endParaRPr lang="en-US" altLang="en-US" sz="2200" b="0" dirty="0">
                <a:cs typeface="Arial" panose="020B0604020202020204" pitchFamily="34" charset="0"/>
              </a:endParaRPr>
            </a:p>
          </p:txBody>
        </p:sp>
        <p:sp>
          <p:nvSpPr>
            <p:cNvPr id="18438" name="Text Box 8">
              <a:extLst>
                <a:ext uri="{FF2B5EF4-FFF2-40B4-BE49-F238E27FC236}">
                  <a16:creationId xmlns:a16="http://schemas.microsoft.com/office/drawing/2014/main" id="{AF0BF1AD-9943-F9B1-9A23-5A81BDA18510}"/>
                </a:ext>
              </a:extLst>
            </p:cNvPr>
            <p:cNvSpPr txBox="1">
              <a:spLocks noChangeArrowheads="1"/>
            </p:cNvSpPr>
            <p:nvPr/>
          </p:nvSpPr>
          <p:spPr bwMode="auto">
            <a:xfrm>
              <a:off x="8872539" y="1952041"/>
              <a:ext cx="193669"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r>
                <a:rPr lang="en-US" altLang="en-US" sz="800" dirty="0">
                  <a:cs typeface="Arial" panose="020B0604020202020204" pitchFamily="34" charset="0"/>
                </a:rPr>
                <a:t>Asp</a:t>
              </a:r>
              <a:endParaRPr lang="en-US" altLang="en-US" sz="2200" b="0" dirty="0">
                <a:cs typeface="Arial" panose="020B0604020202020204" pitchFamily="34" charset="0"/>
              </a:endParaRPr>
            </a:p>
          </p:txBody>
        </p:sp>
        <p:sp>
          <p:nvSpPr>
            <p:cNvPr id="18439" name="Line 9">
              <a:extLst>
                <a:ext uri="{FF2B5EF4-FFF2-40B4-BE49-F238E27FC236}">
                  <a16:creationId xmlns:a16="http://schemas.microsoft.com/office/drawing/2014/main" id="{E3D1BC59-2245-A9B4-C392-1A96BCA00353}"/>
                </a:ext>
              </a:extLst>
            </p:cNvPr>
            <p:cNvSpPr>
              <a:spLocks noChangeShapeType="1"/>
            </p:cNvSpPr>
            <p:nvPr/>
          </p:nvSpPr>
          <p:spPr bwMode="auto">
            <a:xfrm>
              <a:off x="8899525" y="2079912"/>
              <a:ext cx="0" cy="79375"/>
            </a:xfrm>
            <a:prstGeom prst="line">
              <a:avLst/>
            </a:prstGeom>
            <a:noFill/>
            <a:ln w="63420">
              <a:solidFill>
                <a:schemeClr val="accent6"/>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440" name="Line 10">
              <a:extLst>
                <a:ext uri="{FF2B5EF4-FFF2-40B4-BE49-F238E27FC236}">
                  <a16:creationId xmlns:a16="http://schemas.microsoft.com/office/drawing/2014/main" id="{E1A65FD2-E8FE-104F-F70E-2835FA61F02F}"/>
                </a:ext>
              </a:extLst>
            </p:cNvPr>
            <p:cNvSpPr>
              <a:spLocks noChangeShapeType="1"/>
            </p:cNvSpPr>
            <p:nvPr/>
          </p:nvSpPr>
          <p:spPr bwMode="auto">
            <a:xfrm flipV="1">
              <a:off x="8899525" y="1852614"/>
              <a:ext cx="0" cy="109537"/>
            </a:xfrm>
            <a:prstGeom prst="line">
              <a:avLst/>
            </a:prstGeom>
            <a:noFill/>
            <a:ln w="63420">
              <a:solidFill>
                <a:schemeClr val="accent6"/>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441" name="Line 11">
              <a:extLst>
                <a:ext uri="{FF2B5EF4-FFF2-40B4-BE49-F238E27FC236}">
                  <a16:creationId xmlns:a16="http://schemas.microsoft.com/office/drawing/2014/main" id="{B30A5A59-CE85-0262-C4F3-D4C433337CFD}"/>
                </a:ext>
              </a:extLst>
            </p:cNvPr>
            <p:cNvSpPr>
              <a:spLocks noChangeShapeType="1"/>
            </p:cNvSpPr>
            <p:nvPr/>
          </p:nvSpPr>
          <p:spPr bwMode="auto">
            <a:xfrm>
              <a:off x="7378699" y="4402138"/>
              <a:ext cx="0" cy="26988"/>
            </a:xfrm>
            <a:prstGeom prst="line">
              <a:avLst/>
            </a:prstGeom>
            <a:noFill/>
            <a:ln w="63420">
              <a:solidFill>
                <a:schemeClr val="tx1">
                  <a:lumMod val="40000"/>
                  <a:lumOff val="60000"/>
                </a:schemeClr>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446" name="Line 16">
              <a:extLst>
                <a:ext uri="{FF2B5EF4-FFF2-40B4-BE49-F238E27FC236}">
                  <a16:creationId xmlns:a16="http://schemas.microsoft.com/office/drawing/2014/main" id="{0BC9A651-A175-EA6F-B545-0AB87884C702}"/>
                </a:ext>
              </a:extLst>
            </p:cNvPr>
            <p:cNvSpPr>
              <a:spLocks noChangeShapeType="1"/>
            </p:cNvSpPr>
            <p:nvPr/>
          </p:nvSpPr>
          <p:spPr bwMode="auto">
            <a:xfrm>
              <a:off x="7167560" y="4316414"/>
              <a:ext cx="82550" cy="0"/>
            </a:xfrm>
            <a:prstGeom prst="line">
              <a:avLst/>
            </a:prstGeom>
            <a:noFill/>
            <a:ln w="63420">
              <a:solidFill>
                <a:schemeClr val="tx1">
                  <a:lumMod val="40000"/>
                  <a:lumOff val="60000"/>
                </a:schemeClr>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447" name="Line 17">
              <a:extLst>
                <a:ext uri="{FF2B5EF4-FFF2-40B4-BE49-F238E27FC236}">
                  <a16:creationId xmlns:a16="http://schemas.microsoft.com/office/drawing/2014/main" id="{F174DA78-8490-8242-E57A-4EB68EFFB4A1}"/>
                </a:ext>
              </a:extLst>
            </p:cNvPr>
            <p:cNvSpPr>
              <a:spLocks noChangeShapeType="1"/>
            </p:cNvSpPr>
            <p:nvPr/>
          </p:nvSpPr>
          <p:spPr bwMode="auto">
            <a:xfrm>
              <a:off x="7485044" y="4325939"/>
              <a:ext cx="95250" cy="0"/>
            </a:xfrm>
            <a:prstGeom prst="line">
              <a:avLst/>
            </a:prstGeom>
            <a:noFill/>
            <a:ln w="63420">
              <a:solidFill>
                <a:schemeClr val="tx1">
                  <a:lumMod val="40000"/>
                  <a:lumOff val="60000"/>
                </a:schemeClr>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448" name="Text Box 18">
              <a:extLst>
                <a:ext uri="{FF2B5EF4-FFF2-40B4-BE49-F238E27FC236}">
                  <a16:creationId xmlns:a16="http://schemas.microsoft.com/office/drawing/2014/main" id="{CD528CB5-D9DD-9D27-A01A-508A74DADF04}"/>
                </a:ext>
              </a:extLst>
            </p:cNvPr>
            <p:cNvSpPr txBox="1">
              <a:spLocks noChangeArrowheads="1"/>
            </p:cNvSpPr>
            <p:nvPr/>
          </p:nvSpPr>
          <p:spPr bwMode="auto">
            <a:xfrm>
              <a:off x="7272309" y="4506914"/>
              <a:ext cx="255601"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r>
                <a:rPr lang="en-US" altLang="en-US" sz="800" dirty="0">
                  <a:cs typeface="Arial" panose="020B0604020202020204" pitchFamily="34" charset="0"/>
                </a:rPr>
                <a:t>C=O</a:t>
              </a:r>
              <a:endParaRPr lang="en-US" altLang="en-US" sz="2200" b="0" dirty="0">
                <a:cs typeface="Arial" panose="020B0604020202020204" pitchFamily="34" charset="0"/>
              </a:endParaRPr>
            </a:p>
          </p:txBody>
        </p:sp>
        <p:sp>
          <p:nvSpPr>
            <p:cNvPr id="18449" name="Text Box 19">
              <a:extLst>
                <a:ext uri="{FF2B5EF4-FFF2-40B4-BE49-F238E27FC236}">
                  <a16:creationId xmlns:a16="http://schemas.microsoft.com/office/drawing/2014/main" id="{26DDD408-DE57-0A20-1941-83277BCE1102}"/>
                </a:ext>
              </a:extLst>
            </p:cNvPr>
            <p:cNvSpPr txBox="1">
              <a:spLocks noChangeArrowheads="1"/>
            </p:cNvSpPr>
            <p:nvPr/>
          </p:nvSpPr>
          <p:spPr bwMode="auto">
            <a:xfrm>
              <a:off x="7029447" y="4414839"/>
              <a:ext cx="65088" cy="9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r>
                <a:rPr lang="en-US" altLang="en-US" sz="800" dirty="0">
                  <a:cs typeface="Arial" panose="020B0604020202020204" pitchFamily="34" charset="0"/>
                </a:rPr>
                <a:t>O</a:t>
              </a:r>
              <a:endParaRPr lang="en-US" altLang="en-US" sz="2200" b="0" dirty="0">
                <a:cs typeface="Arial" panose="020B0604020202020204" pitchFamily="34" charset="0"/>
              </a:endParaRPr>
            </a:p>
          </p:txBody>
        </p:sp>
        <p:sp>
          <p:nvSpPr>
            <p:cNvPr id="18450" name="Text Box 20">
              <a:extLst>
                <a:ext uri="{FF2B5EF4-FFF2-40B4-BE49-F238E27FC236}">
                  <a16:creationId xmlns:a16="http://schemas.microsoft.com/office/drawing/2014/main" id="{7EF84A03-3E51-85EE-5CAA-E29191E1EBED}"/>
                </a:ext>
              </a:extLst>
            </p:cNvPr>
            <p:cNvSpPr txBox="1">
              <a:spLocks noChangeArrowheads="1"/>
            </p:cNvSpPr>
            <p:nvPr/>
          </p:nvSpPr>
          <p:spPr bwMode="auto">
            <a:xfrm>
              <a:off x="8870951" y="2429630"/>
              <a:ext cx="195246" cy="9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r>
                <a:rPr lang="en-US" altLang="en-US" sz="800" dirty="0">
                  <a:cs typeface="Arial" panose="020B0604020202020204" pitchFamily="34" charset="0"/>
                </a:rPr>
                <a:t>C</a:t>
              </a:r>
              <a:r>
                <a:rPr lang="en-US" altLang="en-US" sz="800" baseline="-25000" dirty="0">
                  <a:cs typeface="Arial" panose="020B0604020202020204" pitchFamily="34" charset="0"/>
                </a:rPr>
                <a:t>2</a:t>
              </a:r>
              <a:r>
                <a:rPr lang="en-US" altLang="en-US" sz="800" dirty="0">
                  <a:cs typeface="Arial" panose="020B0604020202020204" pitchFamily="34" charset="0"/>
                </a:rPr>
                <a:t>H</a:t>
              </a:r>
              <a:endParaRPr lang="en-US" altLang="en-US" sz="2200" b="0" dirty="0">
                <a:cs typeface="Arial" panose="020B0604020202020204" pitchFamily="34" charset="0"/>
              </a:endParaRPr>
            </a:p>
          </p:txBody>
        </p:sp>
        <p:sp>
          <p:nvSpPr>
            <p:cNvPr id="18452" name="Text Box 22">
              <a:extLst>
                <a:ext uri="{FF2B5EF4-FFF2-40B4-BE49-F238E27FC236}">
                  <a16:creationId xmlns:a16="http://schemas.microsoft.com/office/drawing/2014/main" id="{99719160-6FF0-E3AB-239E-745359C0D4C1}"/>
                </a:ext>
              </a:extLst>
            </p:cNvPr>
            <p:cNvSpPr txBox="1">
              <a:spLocks noChangeArrowheads="1"/>
            </p:cNvSpPr>
            <p:nvPr/>
          </p:nvSpPr>
          <p:spPr bwMode="auto">
            <a:xfrm>
              <a:off x="8869362" y="2292266"/>
              <a:ext cx="257175" cy="123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r>
                <a:rPr lang="en-US" altLang="en-US" sz="800" dirty="0">
                  <a:cs typeface="Arial" panose="020B0604020202020204" pitchFamily="34" charset="0"/>
                </a:rPr>
                <a:t>NH</a:t>
              </a:r>
              <a:endParaRPr lang="en-US" altLang="en-US" sz="2200" b="0" dirty="0">
                <a:cs typeface="Arial" panose="020B0604020202020204" pitchFamily="34" charset="0"/>
              </a:endParaRPr>
            </a:p>
          </p:txBody>
        </p:sp>
        <p:sp>
          <p:nvSpPr>
            <p:cNvPr id="18453" name="Line 23">
              <a:extLst>
                <a:ext uri="{FF2B5EF4-FFF2-40B4-BE49-F238E27FC236}">
                  <a16:creationId xmlns:a16="http://schemas.microsoft.com/office/drawing/2014/main" id="{688D9B56-D681-20F7-D843-5A0EE8CD2EF4}"/>
                </a:ext>
              </a:extLst>
            </p:cNvPr>
            <p:cNvSpPr>
              <a:spLocks noChangeShapeType="1"/>
            </p:cNvSpPr>
            <p:nvPr/>
          </p:nvSpPr>
          <p:spPr bwMode="auto">
            <a:xfrm>
              <a:off x="8891588" y="2407140"/>
              <a:ext cx="0" cy="34925"/>
            </a:xfrm>
            <a:prstGeom prst="line">
              <a:avLst/>
            </a:prstGeom>
            <a:noFill/>
            <a:ln w="63420">
              <a:solidFill>
                <a:schemeClr val="accent2"/>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455" name="AutoShape 25">
              <a:extLst>
                <a:ext uri="{FF2B5EF4-FFF2-40B4-BE49-F238E27FC236}">
                  <a16:creationId xmlns:a16="http://schemas.microsoft.com/office/drawing/2014/main" id="{FEC1F413-A862-4C95-6600-75B76510B671}"/>
                </a:ext>
              </a:extLst>
            </p:cNvPr>
            <p:cNvSpPr>
              <a:spLocks noChangeArrowheads="1"/>
            </p:cNvSpPr>
            <p:nvPr/>
          </p:nvSpPr>
          <p:spPr bwMode="auto">
            <a:xfrm flipV="1">
              <a:off x="8784055" y="2408566"/>
              <a:ext cx="257175" cy="427037"/>
            </a:xfrm>
            <a:prstGeom prst="roundRect">
              <a:avLst>
                <a:gd name="adj" fmla="val 0"/>
              </a:avLst>
            </a:prstGeom>
            <a:noFill/>
            <a:ln w="31392">
              <a:solidFill>
                <a:schemeClr val="accent2"/>
              </a:solidFill>
              <a:prstDash val="lgDash"/>
              <a:round/>
              <a:headEnd/>
              <a:tailEnd/>
            </a:ln>
            <a:extLst>
              <a:ext uri="{909E8E84-426E-40DD-AFC4-6F175D3DCCD1}">
                <a14:hiddenFill xmlns:a14="http://schemas.microsoft.com/office/drawing/2010/main">
                  <a:solidFill>
                    <a:srgbClr val="FFFFFF"/>
                  </a:solidFill>
                </a14:hiddenFill>
              </a:ext>
            </a:extLst>
          </p:spPr>
          <p:txBody>
            <a:bodyPr rot="10800000" lIns="0" tIns="0" rIns="0" bIns="0"/>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Tx/>
                <a:buSzTx/>
                <a:buNone/>
              </a:pPr>
              <a:endParaRPr lang="en-US" altLang="en-US" sz="1800" b="0">
                <a:cs typeface="Arial" panose="020B0604020202020204" pitchFamily="34" charset="0"/>
              </a:endParaRPr>
            </a:p>
          </p:txBody>
        </p:sp>
        <p:sp>
          <p:nvSpPr>
            <p:cNvPr id="18456" name="Freeform 26">
              <a:extLst>
                <a:ext uri="{FF2B5EF4-FFF2-40B4-BE49-F238E27FC236}">
                  <a16:creationId xmlns:a16="http://schemas.microsoft.com/office/drawing/2014/main" id="{E10DDE9E-449A-1DF3-50AA-EDBBAB20F45E}"/>
                </a:ext>
              </a:extLst>
            </p:cNvPr>
            <p:cNvSpPr>
              <a:spLocks/>
            </p:cNvSpPr>
            <p:nvPr/>
          </p:nvSpPr>
          <p:spPr bwMode="auto">
            <a:xfrm>
              <a:off x="8005763" y="4559301"/>
              <a:ext cx="112712" cy="974725"/>
            </a:xfrm>
            <a:custGeom>
              <a:avLst/>
              <a:gdLst>
                <a:gd name="T0" fmla="*/ 0 w 115"/>
                <a:gd name="T1" fmla="*/ 0 h 970"/>
                <a:gd name="T2" fmla="*/ 2147483646 w 115"/>
                <a:gd name="T3" fmla="*/ 2147483646 h 970"/>
                <a:gd name="T4" fmla="*/ 0 w 115"/>
                <a:gd name="T5" fmla="*/ 2147483646 h 970"/>
                <a:gd name="T6" fmla="*/ 2147483646 w 115"/>
                <a:gd name="T7" fmla="*/ 2147483646 h 970"/>
                <a:gd name="T8" fmla="*/ 0 w 115"/>
                <a:gd name="T9" fmla="*/ 2147483646 h 970"/>
                <a:gd name="T10" fmla="*/ 2147483646 w 115"/>
                <a:gd name="T11" fmla="*/ 2147483646 h 970"/>
                <a:gd name="T12" fmla="*/ 0 w 115"/>
                <a:gd name="T13" fmla="*/ 2147483646 h 970"/>
                <a:gd name="T14" fmla="*/ 2147483646 w 115"/>
                <a:gd name="T15" fmla="*/ 2147483646 h 970"/>
                <a:gd name="T16" fmla="*/ 0 w 115"/>
                <a:gd name="T17" fmla="*/ 2147483646 h 970"/>
                <a:gd name="T18" fmla="*/ 2147483646 w 115"/>
                <a:gd name="T19" fmla="*/ 2147483646 h 970"/>
                <a:gd name="T20" fmla="*/ 0 w 115"/>
                <a:gd name="T21" fmla="*/ 2147483646 h 970"/>
                <a:gd name="T22" fmla="*/ 2147483646 w 115"/>
                <a:gd name="T23" fmla="*/ 2147483646 h 970"/>
                <a:gd name="T24" fmla="*/ 0 w 115"/>
                <a:gd name="T25" fmla="*/ 2147483646 h 970"/>
                <a:gd name="T26" fmla="*/ 2147483646 w 115"/>
                <a:gd name="T27" fmla="*/ 2147483646 h 970"/>
                <a:gd name="T28" fmla="*/ 0 w 115"/>
                <a:gd name="T29" fmla="*/ 2147483646 h 970"/>
                <a:gd name="T30" fmla="*/ 2147483646 w 115"/>
                <a:gd name="T31" fmla="*/ 2147483646 h 970"/>
                <a:gd name="T32" fmla="*/ 0 w 115"/>
                <a:gd name="T33" fmla="*/ 2147483646 h 970"/>
                <a:gd name="T34" fmla="*/ 2147483646 w 115"/>
                <a:gd name="T35" fmla="*/ 2147483646 h 9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5"/>
                <a:gd name="T55" fmla="*/ 0 h 970"/>
                <a:gd name="T56" fmla="*/ 115 w 115"/>
                <a:gd name="T57" fmla="*/ 970 h 9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5" h="970">
                  <a:moveTo>
                    <a:pt x="0" y="0"/>
                  </a:moveTo>
                  <a:lnTo>
                    <a:pt x="114" y="59"/>
                  </a:lnTo>
                  <a:lnTo>
                    <a:pt x="0" y="115"/>
                  </a:lnTo>
                  <a:lnTo>
                    <a:pt x="114" y="172"/>
                  </a:lnTo>
                  <a:lnTo>
                    <a:pt x="0" y="229"/>
                  </a:lnTo>
                  <a:lnTo>
                    <a:pt x="114" y="286"/>
                  </a:lnTo>
                  <a:lnTo>
                    <a:pt x="0" y="342"/>
                  </a:lnTo>
                  <a:lnTo>
                    <a:pt x="114" y="400"/>
                  </a:lnTo>
                  <a:lnTo>
                    <a:pt x="0" y="456"/>
                  </a:lnTo>
                  <a:lnTo>
                    <a:pt x="114" y="513"/>
                  </a:lnTo>
                  <a:lnTo>
                    <a:pt x="0" y="571"/>
                  </a:lnTo>
                  <a:lnTo>
                    <a:pt x="114" y="627"/>
                  </a:lnTo>
                  <a:lnTo>
                    <a:pt x="0" y="685"/>
                  </a:lnTo>
                  <a:lnTo>
                    <a:pt x="114" y="742"/>
                  </a:lnTo>
                  <a:lnTo>
                    <a:pt x="0" y="799"/>
                  </a:lnTo>
                  <a:lnTo>
                    <a:pt x="114" y="855"/>
                  </a:lnTo>
                  <a:lnTo>
                    <a:pt x="0" y="913"/>
                  </a:lnTo>
                  <a:lnTo>
                    <a:pt x="114" y="969"/>
                  </a:lnTo>
                </a:path>
              </a:pathLst>
            </a:custGeom>
            <a:noFill/>
            <a:ln w="6342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18457" name="Freeform 27">
              <a:extLst>
                <a:ext uri="{FF2B5EF4-FFF2-40B4-BE49-F238E27FC236}">
                  <a16:creationId xmlns:a16="http://schemas.microsoft.com/office/drawing/2014/main" id="{BFB5F8B5-ECB9-0D4C-86AD-DDB7FE53B2F2}"/>
                </a:ext>
              </a:extLst>
            </p:cNvPr>
            <p:cNvSpPr>
              <a:spLocks/>
            </p:cNvSpPr>
            <p:nvPr/>
          </p:nvSpPr>
          <p:spPr bwMode="auto">
            <a:xfrm>
              <a:off x="6899276" y="4000500"/>
              <a:ext cx="1368425" cy="2063750"/>
            </a:xfrm>
            <a:custGeom>
              <a:avLst/>
              <a:gdLst>
                <a:gd name="T0" fmla="*/ 0 w 1395"/>
                <a:gd name="T1" fmla="*/ 0 h 2054"/>
                <a:gd name="T2" fmla="*/ 2147483646 w 1395"/>
                <a:gd name="T3" fmla="*/ 0 h 2054"/>
                <a:gd name="T4" fmla="*/ 2147483646 w 1395"/>
                <a:gd name="T5" fmla="*/ 2147483646 h 2054"/>
                <a:gd name="T6" fmla="*/ 2147483646 w 1395"/>
                <a:gd name="T7" fmla="*/ 2147483646 h 2054"/>
                <a:gd name="T8" fmla="*/ 2147483646 w 1395"/>
                <a:gd name="T9" fmla="*/ 2147483646 h 2054"/>
                <a:gd name="T10" fmla="*/ 2147483646 w 1395"/>
                <a:gd name="T11" fmla="*/ 2147483646 h 2054"/>
                <a:gd name="T12" fmla="*/ 2147483646 w 1395"/>
                <a:gd name="T13" fmla="*/ 0 h 2054"/>
                <a:gd name="T14" fmla="*/ 0 60000 65536"/>
                <a:gd name="T15" fmla="*/ 0 60000 65536"/>
                <a:gd name="T16" fmla="*/ 0 60000 65536"/>
                <a:gd name="T17" fmla="*/ 0 60000 65536"/>
                <a:gd name="T18" fmla="*/ 0 60000 65536"/>
                <a:gd name="T19" fmla="*/ 0 60000 65536"/>
                <a:gd name="T20" fmla="*/ 0 60000 65536"/>
                <a:gd name="T21" fmla="*/ 0 w 1395"/>
                <a:gd name="T22" fmla="*/ 0 h 2054"/>
                <a:gd name="T23" fmla="*/ 1395 w 1395"/>
                <a:gd name="T24" fmla="*/ 2054 h 20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95" h="2054">
                  <a:moveTo>
                    <a:pt x="0" y="0"/>
                  </a:moveTo>
                  <a:lnTo>
                    <a:pt x="1394" y="0"/>
                  </a:lnTo>
                  <a:lnTo>
                    <a:pt x="1394" y="357"/>
                  </a:lnTo>
                  <a:lnTo>
                    <a:pt x="947" y="357"/>
                  </a:lnTo>
                  <a:lnTo>
                    <a:pt x="945" y="2053"/>
                  </a:lnTo>
                  <a:lnTo>
                    <a:pt x="21" y="2053"/>
                  </a:lnTo>
                  <a:lnTo>
                    <a:pt x="20" y="0"/>
                  </a:lnTo>
                </a:path>
              </a:pathLst>
            </a:custGeom>
            <a:noFill/>
            <a:ln w="63420">
              <a:solidFill>
                <a:schemeClr val="accent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18543" name="Freeform 29">
              <a:extLst>
                <a:ext uri="{FF2B5EF4-FFF2-40B4-BE49-F238E27FC236}">
                  <a16:creationId xmlns:a16="http://schemas.microsoft.com/office/drawing/2014/main" id="{D272CE99-2194-097A-ED84-BB25F046235D}"/>
                </a:ext>
              </a:extLst>
            </p:cNvPr>
            <p:cNvSpPr>
              <a:spLocks/>
            </p:cNvSpPr>
            <p:nvPr/>
          </p:nvSpPr>
          <p:spPr bwMode="auto">
            <a:xfrm>
              <a:off x="7291388" y="4644136"/>
              <a:ext cx="114300" cy="1205803"/>
            </a:xfrm>
            <a:custGeom>
              <a:avLst/>
              <a:gdLst>
                <a:gd name="T0" fmla="*/ 115 w 116"/>
                <a:gd name="T1" fmla="*/ 0 h 1199"/>
                <a:gd name="T2" fmla="*/ 0 w 116"/>
                <a:gd name="T3" fmla="*/ 58 h 1199"/>
                <a:gd name="T4" fmla="*/ 115 w 116"/>
                <a:gd name="T5" fmla="*/ 115 h 1199"/>
                <a:gd name="T6" fmla="*/ 0 w 116"/>
                <a:gd name="T7" fmla="*/ 172 h 1199"/>
                <a:gd name="T8" fmla="*/ 115 w 116"/>
                <a:gd name="T9" fmla="*/ 228 h 1199"/>
                <a:gd name="T10" fmla="*/ 0 w 116"/>
                <a:gd name="T11" fmla="*/ 285 h 1199"/>
                <a:gd name="T12" fmla="*/ 115 w 116"/>
                <a:gd name="T13" fmla="*/ 341 h 1199"/>
                <a:gd name="T14" fmla="*/ 115 w 116"/>
                <a:gd name="T15" fmla="*/ 400 h 1199"/>
                <a:gd name="T16" fmla="*/ 0 w 116"/>
                <a:gd name="T17" fmla="*/ 457 h 1199"/>
                <a:gd name="T18" fmla="*/ 115 w 116"/>
                <a:gd name="T19" fmla="*/ 512 h 1199"/>
                <a:gd name="T20" fmla="*/ 115 w 116"/>
                <a:gd name="T21" fmla="*/ 569 h 1199"/>
                <a:gd name="T22" fmla="*/ 0 w 116"/>
                <a:gd name="T23" fmla="*/ 627 h 1199"/>
                <a:gd name="T24" fmla="*/ 115 w 116"/>
                <a:gd name="T25" fmla="*/ 685 h 1199"/>
                <a:gd name="T26" fmla="*/ 115 w 116"/>
                <a:gd name="T27" fmla="*/ 741 h 1199"/>
                <a:gd name="T28" fmla="*/ 0 w 116"/>
                <a:gd name="T29" fmla="*/ 798 h 1199"/>
                <a:gd name="T30" fmla="*/ 115 w 116"/>
                <a:gd name="T31" fmla="*/ 855 h 1199"/>
                <a:gd name="T32" fmla="*/ 115 w 116"/>
                <a:gd name="T33" fmla="*/ 912 h 1199"/>
                <a:gd name="T34" fmla="*/ 0 w 116"/>
                <a:gd name="T35" fmla="*/ 969 h 1199"/>
                <a:gd name="T36" fmla="*/ 115 w 116"/>
                <a:gd name="T37" fmla="*/ 1026 h 1199"/>
                <a:gd name="T38" fmla="*/ 0 w 116"/>
                <a:gd name="T39" fmla="*/ 1082 h 1199"/>
                <a:gd name="T40" fmla="*/ 115 w 116"/>
                <a:gd name="T41" fmla="*/ 1140 h 1199"/>
                <a:gd name="T42" fmla="*/ 0 w 116"/>
                <a:gd name="T43" fmla="*/ 1198 h 11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
                <a:gd name="T67" fmla="*/ 0 h 1199"/>
                <a:gd name="T68" fmla="*/ 116 w 116"/>
                <a:gd name="T69" fmla="*/ 1199 h 119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 h="1199">
                  <a:moveTo>
                    <a:pt x="115" y="0"/>
                  </a:moveTo>
                  <a:lnTo>
                    <a:pt x="0" y="58"/>
                  </a:lnTo>
                  <a:lnTo>
                    <a:pt x="115" y="115"/>
                  </a:lnTo>
                  <a:lnTo>
                    <a:pt x="0" y="172"/>
                  </a:lnTo>
                  <a:lnTo>
                    <a:pt x="115" y="228"/>
                  </a:lnTo>
                  <a:lnTo>
                    <a:pt x="0" y="285"/>
                  </a:lnTo>
                  <a:lnTo>
                    <a:pt x="115" y="341"/>
                  </a:lnTo>
                  <a:lnTo>
                    <a:pt x="115" y="400"/>
                  </a:lnTo>
                  <a:lnTo>
                    <a:pt x="0" y="457"/>
                  </a:lnTo>
                  <a:lnTo>
                    <a:pt x="115" y="512"/>
                  </a:lnTo>
                  <a:lnTo>
                    <a:pt x="115" y="569"/>
                  </a:lnTo>
                  <a:lnTo>
                    <a:pt x="0" y="627"/>
                  </a:lnTo>
                  <a:lnTo>
                    <a:pt x="115" y="685"/>
                  </a:lnTo>
                  <a:lnTo>
                    <a:pt x="115" y="741"/>
                  </a:lnTo>
                  <a:lnTo>
                    <a:pt x="0" y="798"/>
                  </a:lnTo>
                  <a:lnTo>
                    <a:pt x="115" y="855"/>
                  </a:lnTo>
                  <a:lnTo>
                    <a:pt x="115" y="912"/>
                  </a:lnTo>
                  <a:lnTo>
                    <a:pt x="0" y="969"/>
                  </a:lnTo>
                  <a:lnTo>
                    <a:pt x="115" y="1026"/>
                  </a:lnTo>
                  <a:lnTo>
                    <a:pt x="0" y="1082"/>
                  </a:lnTo>
                  <a:lnTo>
                    <a:pt x="115" y="1140"/>
                  </a:lnTo>
                  <a:lnTo>
                    <a:pt x="0" y="1198"/>
                  </a:lnTo>
                </a:path>
              </a:pathLst>
            </a:custGeom>
            <a:noFill/>
            <a:ln w="6342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18544" name="Line 30">
              <a:extLst>
                <a:ext uri="{FF2B5EF4-FFF2-40B4-BE49-F238E27FC236}">
                  <a16:creationId xmlns:a16="http://schemas.microsoft.com/office/drawing/2014/main" id="{CC6EFB51-251B-4C52-1987-E4EB70ACBE2B}"/>
                </a:ext>
              </a:extLst>
            </p:cNvPr>
            <p:cNvSpPr>
              <a:spLocks noChangeShapeType="1"/>
            </p:cNvSpPr>
            <p:nvPr/>
          </p:nvSpPr>
          <p:spPr bwMode="auto">
            <a:xfrm>
              <a:off x="7381711" y="4518026"/>
              <a:ext cx="0" cy="27153"/>
            </a:xfrm>
            <a:prstGeom prst="line">
              <a:avLst/>
            </a:prstGeom>
            <a:noFill/>
            <a:ln w="63420">
              <a:solidFill>
                <a:schemeClr val="tx1">
                  <a:lumMod val="40000"/>
                  <a:lumOff val="60000"/>
                </a:schemeClr>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18459" name="Freeform 31">
              <a:extLst>
                <a:ext uri="{FF2B5EF4-FFF2-40B4-BE49-F238E27FC236}">
                  <a16:creationId xmlns:a16="http://schemas.microsoft.com/office/drawing/2014/main" id="{B63FE132-174A-373D-7AE3-9A866792116B}"/>
                </a:ext>
              </a:extLst>
            </p:cNvPr>
            <p:cNvSpPr>
              <a:spLocks/>
            </p:cNvSpPr>
            <p:nvPr/>
          </p:nvSpPr>
          <p:spPr bwMode="auto">
            <a:xfrm>
              <a:off x="7058025" y="4525964"/>
              <a:ext cx="114300" cy="860425"/>
            </a:xfrm>
            <a:custGeom>
              <a:avLst/>
              <a:gdLst>
                <a:gd name="T0" fmla="*/ 2147483646 w 117"/>
                <a:gd name="T1" fmla="*/ 0 h 856"/>
                <a:gd name="T2" fmla="*/ 0 w 117"/>
                <a:gd name="T3" fmla="*/ 2147483646 h 856"/>
                <a:gd name="T4" fmla="*/ 2147483646 w 117"/>
                <a:gd name="T5" fmla="*/ 2147483646 h 856"/>
                <a:gd name="T6" fmla="*/ 0 w 117"/>
                <a:gd name="T7" fmla="*/ 2147483646 h 856"/>
                <a:gd name="T8" fmla="*/ 2147483646 w 117"/>
                <a:gd name="T9" fmla="*/ 2147483646 h 856"/>
                <a:gd name="T10" fmla="*/ 0 w 117"/>
                <a:gd name="T11" fmla="*/ 2147483646 h 856"/>
                <a:gd name="T12" fmla="*/ 2147483646 w 117"/>
                <a:gd name="T13" fmla="*/ 2147483646 h 856"/>
                <a:gd name="T14" fmla="*/ 0 w 117"/>
                <a:gd name="T15" fmla="*/ 2147483646 h 856"/>
                <a:gd name="T16" fmla="*/ 2147483646 w 117"/>
                <a:gd name="T17" fmla="*/ 2147483646 h 856"/>
                <a:gd name="T18" fmla="*/ 0 w 117"/>
                <a:gd name="T19" fmla="*/ 2147483646 h 856"/>
                <a:gd name="T20" fmla="*/ 2147483646 w 117"/>
                <a:gd name="T21" fmla="*/ 2147483646 h 856"/>
                <a:gd name="T22" fmla="*/ 0 w 117"/>
                <a:gd name="T23" fmla="*/ 2147483646 h 856"/>
                <a:gd name="T24" fmla="*/ 2147483646 w 117"/>
                <a:gd name="T25" fmla="*/ 2147483646 h 856"/>
                <a:gd name="T26" fmla="*/ 0 w 117"/>
                <a:gd name="T27" fmla="*/ 2147483646 h 856"/>
                <a:gd name="T28" fmla="*/ 2147483646 w 117"/>
                <a:gd name="T29" fmla="*/ 2147483646 h 856"/>
                <a:gd name="T30" fmla="*/ 0 w 117"/>
                <a:gd name="T31" fmla="*/ 2147483646 h 8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7"/>
                <a:gd name="T49" fmla="*/ 0 h 856"/>
                <a:gd name="T50" fmla="*/ 117 w 117"/>
                <a:gd name="T51" fmla="*/ 856 h 8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7" h="856">
                  <a:moveTo>
                    <a:pt x="116" y="0"/>
                  </a:moveTo>
                  <a:lnTo>
                    <a:pt x="0" y="57"/>
                  </a:lnTo>
                  <a:lnTo>
                    <a:pt x="116" y="114"/>
                  </a:lnTo>
                  <a:lnTo>
                    <a:pt x="0" y="172"/>
                  </a:lnTo>
                  <a:lnTo>
                    <a:pt x="116" y="228"/>
                  </a:lnTo>
                  <a:lnTo>
                    <a:pt x="0" y="285"/>
                  </a:lnTo>
                  <a:lnTo>
                    <a:pt x="116" y="342"/>
                  </a:lnTo>
                  <a:lnTo>
                    <a:pt x="0" y="399"/>
                  </a:lnTo>
                  <a:lnTo>
                    <a:pt x="116" y="456"/>
                  </a:lnTo>
                  <a:lnTo>
                    <a:pt x="0" y="512"/>
                  </a:lnTo>
                  <a:lnTo>
                    <a:pt x="116" y="570"/>
                  </a:lnTo>
                  <a:lnTo>
                    <a:pt x="0" y="627"/>
                  </a:lnTo>
                  <a:lnTo>
                    <a:pt x="116" y="682"/>
                  </a:lnTo>
                  <a:lnTo>
                    <a:pt x="0" y="740"/>
                  </a:lnTo>
                  <a:lnTo>
                    <a:pt x="116" y="797"/>
                  </a:lnTo>
                  <a:lnTo>
                    <a:pt x="0" y="855"/>
                  </a:lnTo>
                </a:path>
              </a:pathLst>
            </a:custGeom>
            <a:noFill/>
            <a:ln w="6342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18460" name="Line 32">
              <a:extLst>
                <a:ext uri="{FF2B5EF4-FFF2-40B4-BE49-F238E27FC236}">
                  <a16:creationId xmlns:a16="http://schemas.microsoft.com/office/drawing/2014/main" id="{3100E5B1-8CD9-8274-7DEF-42912F4F7C87}"/>
                </a:ext>
              </a:extLst>
            </p:cNvPr>
            <p:cNvSpPr>
              <a:spLocks noChangeShapeType="1"/>
            </p:cNvSpPr>
            <p:nvPr/>
          </p:nvSpPr>
          <p:spPr bwMode="auto">
            <a:xfrm>
              <a:off x="7064375" y="4400551"/>
              <a:ext cx="0" cy="28575"/>
            </a:xfrm>
            <a:prstGeom prst="line">
              <a:avLst/>
            </a:prstGeom>
            <a:noFill/>
            <a:ln w="63420">
              <a:solidFill>
                <a:schemeClr val="tx1">
                  <a:lumMod val="40000"/>
                  <a:lumOff val="60000"/>
                </a:schemeClr>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461" name="Freeform 33">
              <a:extLst>
                <a:ext uri="{FF2B5EF4-FFF2-40B4-BE49-F238E27FC236}">
                  <a16:creationId xmlns:a16="http://schemas.microsoft.com/office/drawing/2014/main" id="{B7D28A85-FAE3-6559-519A-E8F912E754ED}"/>
                </a:ext>
              </a:extLst>
            </p:cNvPr>
            <p:cNvSpPr>
              <a:spLocks/>
            </p:cNvSpPr>
            <p:nvPr/>
          </p:nvSpPr>
          <p:spPr bwMode="auto">
            <a:xfrm>
              <a:off x="7064375" y="5375976"/>
              <a:ext cx="112712" cy="117475"/>
            </a:xfrm>
            <a:custGeom>
              <a:avLst/>
              <a:gdLst>
                <a:gd name="T0" fmla="*/ 2147483646 w 115"/>
                <a:gd name="T1" fmla="*/ 0 h 117"/>
                <a:gd name="T2" fmla="*/ 2147483646 w 115"/>
                <a:gd name="T3" fmla="*/ 2147483646 h 117"/>
                <a:gd name="T4" fmla="*/ 0 w 115"/>
                <a:gd name="T5" fmla="*/ 2147483646 h 117"/>
                <a:gd name="T6" fmla="*/ 0 60000 65536"/>
                <a:gd name="T7" fmla="*/ 0 60000 65536"/>
                <a:gd name="T8" fmla="*/ 0 60000 65536"/>
                <a:gd name="T9" fmla="*/ 0 w 115"/>
                <a:gd name="T10" fmla="*/ 0 h 117"/>
                <a:gd name="T11" fmla="*/ 115 w 115"/>
                <a:gd name="T12" fmla="*/ 117 h 117"/>
              </a:gdLst>
              <a:ahLst/>
              <a:cxnLst>
                <a:cxn ang="T6">
                  <a:pos x="T0" y="T1"/>
                </a:cxn>
                <a:cxn ang="T7">
                  <a:pos x="T2" y="T3"/>
                </a:cxn>
                <a:cxn ang="T8">
                  <a:pos x="T4" y="T5"/>
                </a:cxn>
              </a:cxnLst>
              <a:rect l="T9" t="T10" r="T11" b="T12"/>
              <a:pathLst>
                <a:path w="115" h="117">
                  <a:moveTo>
                    <a:pt x="4" y="0"/>
                  </a:moveTo>
                  <a:lnTo>
                    <a:pt x="114" y="59"/>
                  </a:lnTo>
                  <a:lnTo>
                    <a:pt x="0" y="116"/>
                  </a:lnTo>
                </a:path>
              </a:pathLst>
            </a:custGeom>
            <a:noFill/>
            <a:ln w="63420" cap="rnd">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18462" name="Text Box 34">
              <a:extLst>
                <a:ext uri="{FF2B5EF4-FFF2-40B4-BE49-F238E27FC236}">
                  <a16:creationId xmlns:a16="http://schemas.microsoft.com/office/drawing/2014/main" id="{F05380CA-FDE1-4110-7AC4-1156AA57E588}"/>
                </a:ext>
              </a:extLst>
            </p:cNvPr>
            <p:cNvSpPr txBox="1">
              <a:spLocks noChangeArrowheads="1"/>
            </p:cNvSpPr>
            <p:nvPr/>
          </p:nvSpPr>
          <p:spPr bwMode="auto">
            <a:xfrm>
              <a:off x="7343774" y="4414839"/>
              <a:ext cx="112707"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r>
                <a:rPr lang="en-US" altLang="en-US" sz="800" dirty="0">
                  <a:cs typeface="Arial" panose="020B0604020202020204" pitchFamily="34" charset="0"/>
                </a:rPr>
                <a:t>O</a:t>
              </a:r>
              <a:endParaRPr lang="en-US" altLang="en-US" sz="2200" b="0" dirty="0">
                <a:cs typeface="Arial" panose="020B0604020202020204" pitchFamily="34" charset="0"/>
              </a:endParaRPr>
            </a:p>
          </p:txBody>
        </p:sp>
        <p:sp>
          <p:nvSpPr>
            <p:cNvPr id="18464" name="Text Box 36">
              <a:extLst>
                <a:ext uri="{FF2B5EF4-FFF2-40B4-BE49-F238E27FC236}">
                  <a16:creationId xmlns:a16="http://schemas.microsoft.com/office/drawing/2014/main" id="{174FB745-6D58-C6C1-6837-A68EC2062858}"/>
                </a:ext>
              </a:extLst>
            </p:cNvPr>
            <p:cNvSpPr txBox="1">
              <a:spLocks noChangeArrowheads="1"/>
            </p:cNvSpPr>
            <p:nvPr/>
          </p:nvSpPr>
          <p:spPr bwMode="auto">
            <a:xfrm>
              <a:off x="6950076" y="5564188"/>
              <a:ext cx="385763" cy="1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endParaRPr lang="en-US" altLang="en-US" sz="2200" b="0">
                <a:solidFill>
                  <a:srgbClr val="FFFFFF"/>
                </a:solidFill>
                <a:cs typeface="Arial" panose="020B0604020202020204" pitchFamily="34" charset="0"/>
              </a:endParaRPr>
            </a:p>
          </p:txBody>
        </p:sp>
        <p:sp>
          <p:nvSpPr>
            <p:cNvPr id="18465" name="Text Box 37">
              <a:extLst>
                <a:ext uri="{FF2B5EF4-FFF2-40B4-BE49-F238E27FC236}">
                  <a16:creationId xmlns:a16="http://schemas.microsoft.com/office/drawing/2014/main" id="{06989F6C-7C80-9E7E-EF5C-FC56415FE30D}"/>
                </a:ext>
              </a:extLst>
            </p:cNvPr>
            <p:cNvSpPr txBox="1">
              <a:spLocks noChangeArrowheads="1"/>
            </p:cNvSpPr>
            <p:nvPr/>
          </p:nvSpPr>
          <p:spPr bwMode="auto">
            <a:xfrm>
              <a:off x="7262813" y="5888038"/>
              <a:ext cx="385762"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endParaRPr lang="en-US" altLang="en-US" sz="2200" b="0">
                <a:solidFill>
                  <a:srgbClr val="FFFFFF"/>
                </a:solidFill>
                <a:cs typeface="Arial" panose="020B0604020202020204" pitchFamily="34" charset="0"/>
              </a:endParaRPr>
            </a:p>
          </p:txBody>
        </p:sp>
        <p:sp>
          <p:nvSpPr>
            <p:cNvPr id="18466" name="Text Box 38">
              <a:extLst>
                <a:ext uri="{FF2B5EF4-FFF2-40B4-BE49-F238E27FC236}">
                  <a16:creationId xmlns:a16="http://schemas.microsoft.com/office/drawing/2014/main" id="{17BE0684-ED25-58E6-FD2C-ABEF87E62F42}"/>
                </a:ext>
              </a:extLst>
            </p:cNvPr>
            <p:cNvSpPr txBox="1">
              <a:spLocks noChangeArrowheads="1"/>
            </p:cNvSpPr>
            <p:nvPr/>
          </p:nvSpPr>
          <p:spPr bwMode="auto">
            <a:xfrm>
              <a:off x="7974013" y="5575300"/>
              <a:ext cx="2921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endParaRPr lang="en-US" altLang="en-US" sz="2200" b="0">
                <a:solidFill>
                  <a:srgbClr val="FFFFFF"/>
                </a:solidFill>
                <a:cs typeface="Arial" panose="020B0604020202020204" pitchFamily="34" charset="0"/>
              </a:endParaRPr>
            </a:p>
          </p:txBody>
        </p:sp>
        <p:sp>
          <p:nvSpPr>
            <p:cNvPr id="18467" name="Text Box 39">
              <a:extLst>
                <a:ext uri="{FF2B5EF4-FFF2-40B4-BE49-F238E27FC236}">
                  <a16:creationId xmlns:a16="http://schemas.microsoft.com/office/drawing/2014/main" id="{4788BF9F-DF55-6485-9939-1123F422FD42}"/>
                </a:ext>
              </a:extLst>
            </p:cNvPr>
            <p:cNvSpPr txBox="1">
              <a:spLocks noChangeArrowheads="1"/>
            </p:cNvSpPr>
            <p:nvPr/>
          </p:nvSpPr>
          <p:spPr bwMode="auto">
            <a:xfrm>
              <a:off x="6407151" y="3429001"/>
              <a:ext cx="12430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r>
                <a:rPr lang="en-US" altLang="en-US" sz="1200">
                  <a:cs typeface="Arial" panose="020B0604020202020204" pitchFamily="34" charset="0"/>
                </a:rPr>
                <a:t>PHOSPHATIDYL</a:t>
              </a:r>
              <a:r>
                <a:rPr lang="en-US" altLang="en-US" sz="1000">
                  <a:cs typeface="Arial" panose="020B0604020202020204" pitchFamily="34" charset="0"/>
                </a:rPr>
                <a:t>-</a:t>
              </a:r>
              <a:endParaRPr lang="en-US" altLang="en-US" sz="1000" b="0">
                <a:cs typeface="Arial" panose="020B0604020202020204" pitchFamily="34" charset="0"/>
              </a:endParaRPr>
            </a:p>
          </p:txBody>
        </p:sp>
        <p:sp>
          <p:nvSpPr>
            <p:cNvPr id="18468" name="Text Box 40">
              <a:extLst>
                <a:ext uri="{FF2B5EF4-FFF2-40B4-BE49-F238E27FC236}">
                  <a16:creationId xmlns:a16="http://schemas.microsoft.com/office/drawing/2014/main" id="{5592B23C-3336-7E5A-A922-76E96DB58785}"/>
                </a:ext>
              </a:extLst>
            </p:cNvPr>
            <p:cNvSpPr txBox="1">
              <a:spLocks noChangeArrowheads="1"/>
            </p:cNvSpPr>
            <p:nvPr/>
          </p:nvSpPr>
          <p:spPr bwMode="auto">
            <a:xfrm>
              <a:off x="6407150" y="3603626"/>
              <a:ext cx="8207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r>
                <a:rPr lang="en-US" altLang="en-US" sz="1200">
                  <a:cs typeface="Arial" panose="020B0604020202020204" pitchFamily="34" charset="0"/>
                </a:rPr>
                <a:t>INOSITOL</a:t>
              </a:r>
            </a:p>
          </p:txBody>
        </p:sp>
        <p:sp>
          <p:nvSpPr>
            <p:cNvPr id="18469" name="Text Box 41">
              <a:extLst>
                <a:ext uri="{FF2B5EF4-FFF2-40B4-BE49-F238E27FC236}">
                  <a16:creationId xmlns:a16="http://schemas.microsoft.com/office/drawing/2014/main" id="{D53311A9-22A0-DB40-FEB5-534D1142AC22}"/>
                </a:ext>
              </a:extLst>
            </p:cNvPr>
            <p:cNvSpPr txBox="1">
              <a:spLocks noChangeArrowheads="1"/>
            </p:cNvSpPr>
            <p:nvPr/>
          </p:nvSpPr>
          <p:spPr bwMode="auto">
            <a:xfrm>
              <a:off x="8794750" y="3516314"/>
              <a:ext cx="1416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r>
                <a:rPr lang="en-US" altLang="en-US" sz="1200">
                  <a:cs typeface="Arial" panose="020B0604020202020204" pitchFamily="34" charset="0"/>
                </a:rPr>
                <a:t>ETHANOLAMINE</a:t>
              </a:r>
            </a:p>
          </p:txBody>
        </p:sp>
        <p:sp>
          <p:nvSpPr>
            <p:cNvPr id="18470" name="Line 42">
              <a:extLst>
                <a:ext uri="{FF2B5EF4-FFF2-40B4-BE49-F238E27FC236}">
                  <a16:creationId xmlns:a16="http://schemas.microsoft.com/office/drawing/2014/main" id="{D3EBC60C-7195-A201-581E-431D3550EFF1}"/>
                </a:ext>
              </a:extLst>
            </p:cNvPr>
            <p:cNvSpPr>
              <a:spLocks noChangeShapeType="1"/>
            </p:cNvSpPr>
            <p:nvPr/>
          </p:nvSpPr>
          <p:spPr bwMode="auto">
            <a:xfrm>
              <a:off x="7216775" y="3711575"/>
              <a:ext cx="173038" cy="266700"/>
            </a:xfrm>
            <a:prstGeom prst="line">
              <a:avLst/>
            </a:prstGeom>
            <a:noFill/>
            <a:ln w="31392">
              <a:solidFill>
                <a:schemeClr val="tx1">
                  <a:lumMod val="40000"/>
                  <a:lumOff val="60000"/>
                </a:schemeClr>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471" name="Text Box 43">
              <a:extLst>
                <a:ext uri="{FF2B5EF4-FFF2-40B4-BE49-F238E27FC236}">
                  <a16:creationId xmlns:a16="http://schemas.microsoft.com/office/drawing/2014/main" id="{C519BA09-6BB2-E59A-B6B0-16EC41E97C9B}"/>
                </a:ext>
              </a:extLst>
            </p:cNvPr>
            <p:cNvSpPr txBox="1">
              <a:spLocks noChangeArrowheads="1"/>
            </p:cNvSpPr>
            <p:nvPr/>
          </p:nvSpPr>
          <p:spPr bwMode="auto">
            <a:xfrm>
              <a:off x="7151688" y="2684463"/>
              <a:ext cx="11160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r>
                <a:rPr lang="en-US" altLang="en-US" sz="1200" dirty="0">
                  <a:cs typeface="Arial" panose="020B0604020202020204" pitchFamily="34" charset="0"/>
                </a:rPr>
                <a:t>GLYCAN CORE</a:t>
              </a:r>
              <a:endParaRPr lang="en-US" altLang="en-US" sz="1200" b="0" dirty="0">
                <a:cs typeface="Arial" panose="020B0604020202020204" pitchFamily="34" charset="0"/>
              </a:endParaRPr>
            </a:p>
          </p:txBody>
        </p:sp>
        <p:sp>
          <p:nvSpPr>
            <p:cNvPr id="18472" name="Text Box 44">
              <a:extLst>
                <a:ext uri="{FF2B5EF4-FFF2-40B4-BE49-F238E27FC236}">
                  <a16:creationId xmlns:a16="http://schemas.microsoft.com/office/drawing/2014/main" id="{4CADB650-EE13-ED6E-5C53-5CC93A93241D}"/>
                </a:ext>
              </a:extLst>
            </p:cNvPr>
            <p:cNvSpPr txBox="1">
              <a:spLocks noChangeArrowheads="1"/>
            </p:cNvSpPr>
            <p:nvPr/>
          </p:nvSpPr>
          <p:spPr bwMode="auto">
            <a:xfrm>
              <a:off x="8716964" y="1682751"/>
              <a:ext cx="7953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r>
                <a:rPr lang="en-US" altLang="en-US" sz="1200" dirty="0">
                  <a:cs typeface="Arial" panose="020B0604020202020204" pitchFamily="34" charset="0"/>
                </a:rPr>
                <a:t>PROTEIN</a:t>
              </a:r>
            </a:p>
          </p:txBody>
        </p:sp>
        <p:sp>
          <p:nvSpPr>
            <p:cNvPr id="18473" name="Text Box 45">
              <a:extLst>
                <a:ext uri="{FF2B5EF4-FFF2-40B4-BE49-F238E27FC236}">
                  <a16:creationId xmlns:a16="http://schemas.microsoft.com/office/drawing/2014/main" id="{E6F7D00C-9E93-7D9B-31E3-E20B1AD7F2D7}"/>
                </a:ext>
              </a:extLst>
            </p:cNvPr>
            <p:cNvSpPr txBox="1">
              <a:spLocks noChangeArrowheads="1"/>
            </p:cNvSpPr>
            <p:nvPr/>
          </p:nvSpPr>
          <p:spPr bwMode="auto">
            <a:xfrm>
              <a:off x="8378825" y="5040313"/>
              <a:ext cx="104775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r>
                <a:rPr lang="en-US" altLang="en-US" sz="1200">
                  <a:cs typeface="Arial" panose="020B0604020202020204" pitchFamily="34" charset="0"/>
                </a:rPr>
                <a:t>MEMBRANE</a:t>
              </a:r>
            </a:p>
          </p:txBody>
        </p:sp>
        <p:sp>
          <p:nvSpPr>
            <p:cNvPr id="18480" name="Oval 52">
              <a:extLst>
                <a:ext uri="{FF2B5EF4-FFF2-40B4-BE49-F238E27FC236}">
                  <a16:creationId xmlns:a16="http://schemas.microsoft.com/office/drawing/2014/main" id="{DBB09A28-C142-CC14-BEC8-6A0802CCECC9}"/>
                </a:ext>
              </a:extLst>
            </p:cNvPr>
            <p:cNvSpPr>
              <a:spLocks noChangeArrowheads="1"/>
            </p:cNvSpPr>
            <p:nvPr/>
          </p:nvSpPr>
          <p:spPr bwMode="auto">
            <a:xfrm>
              <a:off x="7861300" y="3865563"/>
              <a:ext cx="46038" cy="44450"/>
            </a:xfrm>
            <a:prstGeom prst="ellipse">
              <a:avLst/>
            </a:prstGeom>
            <a:solidFill>
              <a:srgbClr val="C00000"/>
            </a:solidFill>
            <a:ln w="31392">
              <a:solidFill>
                <a:srgbClr val="C00000"/>
              </a:solidFill>
              <a:round/>
              <a:headEnd/>
              <a:tailEnd/>
            </a:ln>
          </p:spPr>
          <p:txBody>
            <a:bodyPr lIns="0" tIns="0" rIns="0" bIns="0"/>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Tx/>
                <a:buSzTx/>
                <a:buNone/>
              </a:pPr>
              <a:endParaRPr lang="en-US" altLang="en-US" sz="1800" b="0">
                <a:cs typeface="Arial" panose="020B0604020202020204" pitchFamily="34" charset="0"/>
              </a:endParaRPr>
            </a:p>
          </p:txBody>
        </p:sp>
        <p:sp>
          <p:nvSpPr>
            <p:cNvPr id="18484" name="Line 56">
              <a:extLst>
                <a:ext uri="{FF2B5EF4-FFF2-40B4-BE49-F238E27FC236}">
                  <a16:creationId xmlns:a16="http://schemas.microsoft.com/office/drawing/2014/main" id="{E0C309FE-9ED9-49E0-02C8-E1CA6558C822}"/>
                </a:ext>
              </a:extLst>
            </p:cNvPr>
            <p:cNvSpPr>
              <a:spLocks noChangeShapeType="1"/>
            </p:cNvSpPr>
            <p:nvPr/>
          </p:nvSpPr>
          <p:spPr bwMode="auto">
            <a:xfrm flipH="1" flipV="1">
              <a:off x="8405813" y="3327399"/>
              <a:ext cx="6350" cy="184151"/>
            </a:xfrm>
            <a:prstGeom prst="line">
              <a:avLst/>
            </a:prstGeom>
            <a:noFill/>
            <a:ln w="63420">
              <a:solidFill>
                <a:schemeClr val="tx1">
                  <a:lumMod val="40000"/>
                  <a:lumOff val="60000"/>
                </a:schemeClr>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485" name="Line 57">
              <a:extLst>
                <a:ext uri="{FF2B5EF4-FFF2-40B4-BE49-F238E27FC236}">
                  <a16:creationId xmlns:a16="http://schemas.microsoft.com/office/drawing/2014/main" id="{3C56C31D-1FD3-7722-7013-19D0F49DD130}"/>
                </a:ext>
              </a:extLst>
            </p:cNvPr>
            <p:cNvSpPr>
              <a:spLocks noChangeShapeType="1"/>
            </p:cNvSpPr>
            <p:nvPr/>
          </p:nvSpPr>
          <p:spPr bwMode="auto">
            <a:xfrm flipV="1">
              <a:off x="8602664" y="3241677"/>
              <a:ext cx="142874" cy="4761"/>
            </a:xfrm>
            <a:prstGeom prst="line">
              <a:avLst/>
            </a:prstGeom>
            <a:noFill/>
            <a:ln w="63420">
              <a:solidFill>
                <a:schemeClr val="tx1">
                  <a:lumMod val="40000"/>
                  <a:lumOff val="60000"/>
                </a:schemeClr>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486" name="Line 58">
              <a:extLst>
                <a:ext uri="{FF2B5EF4-FFF2-40B4-BE49-F238E27FC236}">
                  <a16:creationId xmlns:a16="http://schemas.microsoft.com/office/drawing/2014/main" id="{823C4E7D-EEFD-8E66-9C8A-0CC4F189F940}"/>
                </a:ext>
              </a:extLst>
            </p:cNvPr>
            <p:cNvSpPr>
              <a:spLocks noChangeShapeType="1"/>
            </p:cNvSpPr>
            <p:nvPr/>
          </p:nvSpPr>
          <p:spPr bwMode="auto">
            <a:xfrm flipH="1" flipV="1">
              <a:off x="8894763" y="3035300"/>
              <a:ext cx="0" cy="84138"/>
            </a:xfrm>
            <a:prstGeom prst="line">
              <a:avLst/>
            </a:prstGeom>
            <a:noFill/>
            <a:ln w="63420">
              <a:solidFill>
                <a:schemeClr val="tx1">
                  <a:lumMod val="40000"/>
                  <a:lumOff val="60000"/>
                </a:schemeClr>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487" name="Line 59">
              <a:extLst>
                <a:ext uri="{FF2B5EF4-FFF2-40B4-BE49-F238E27FC236}">
                  <a16:creationId xmlns:a16="http://schemas.microsoft.com/office/drawing/2014/main" id="{BB2B94BA-DE9C-169B-5C18-1ABAE8B136AC}"/>
                </a:ext>
              </a:extLst>
            </p:cNvPr>
            <p:cNvSpPr>
              <a:spLocks noChangeShapeType="1"/>
            </p:cNvSpPr>
            <p:nvPr/>
          </p:nvSpPr>
          <p:spPr bwMode="auto">
            <a:xfrm flipV="1">
              <a:off x="8532813" y="3246439"/>
              <a:ext cx="80962" cy="1587"/>
            </a:xfrm>
            <a:prstGeom prst="line">
              <a:avLst/>
            </a:prstGeom>
            <a:noFill/>
            <a:ln w="63420">
              <a:solidFill>
                <a:schemeClr val="tx1">
                  <a:lumMod val="40000"/>
                  <a:lumOff val="60000"/>
                </a:schemeClr>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488" name="Text Box 60">
              <a:extLst>
                <a:ext uri="{FF2B5EF4-FFF2-40B4-BE49-F238E27FC236}">
                  <a16:creationId xmlns:a16="http://schemas.microsoft.com/office/drawing/2014/main" id="{CAD84464-6EC8-6B66-45C3-2C456AACB0A3}"/>
                </a:ext>
              </a:extLst>
            </p:cNvPr>
            <p:cNvSpPr txBox="1">
              <a:spLocks noChangeArrowheads="1"/>
            </p:cNvSpPr>
            <p:nvPr/>
          </p:nvSpPr>
          <p:spPr bwMode="auto">
            <a:xfrm>
              <a:off x="7949710" y="4378508"/>
              <a:ext cx="287334" cy="9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r>
                <a:rPr lang="en-US" altLang="en-US" sz="800" dirty="0">
                  <a:cs typeface="Arial" panose="020B0604020202020204" pitchFamily="34" charset="0"/>
                </a:rPr>
                <a:t>C=O</a:t>
              </a:r>
              <a:endParaRPr lang="en-US" altLang="en-US" sz="2200" b="0" dirty="0">
                <a:cs typeface="Arial" panose="020B0604020202020204" pitchFamily="34" charset="0"/>
              </a:endParaRPr>
            </a:p>
          </p:txBody>
        </p:sp>
        <p:sp>
          <p:nvSpPr>
            <p:cNvPr id="18489" name="Line 61">
              <a:extLst>
                <a:ext uri="{FF2B5EF4-FFF2-40B4-BE49-F238E27FC236}">
                  <a16:creationId xmlns:a16="http://schemas.microsoft.com/office/drawing/2014/main" id="{1265F067-3984-4CB4-795C-E0FEA9BB6631}"/>
                </a:ext>
              </a:extLst>
            </p:cNvPr>
            <p:cNvSpPr>
              <a:spLocks noChangeShapeType="1"/>
            </p:cNvSpPr>
            <p:nvPr/>
          </p:nvSpPr>
          <p:spPr bwMode="auto">
            <a:xfrm>
              <a:off x="8054624" y="4308476"/>
              <a:ext cx="0" cy="61913"/>
            </a:xfrm>
            <a:prstGeom prst="line">
              <a:avLst/>
            </a:prstGeom>
            <a:noFill/>
            <a:ln w="63420">
              <a:solidFill>
                <a:schemeClr val="tx1">
                  <a:lumMod val="40000"/>
                  <a:lumOff val="60000"/>
                </a:schemeClr>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490" name="Line 62">
              <a:extLst>
                <a:ext uri="{FF2B5EF4-FFF2-40B4-BE49-F238E27FC236}">
                  <a16:creationId xmlns:a16="http://schemas.microsoft.com/office/drawing/2014/main" id="{06D5F32D-CCD4-42BC-A348-3A16B3230812}"/>
                </a:ext>
              </a:extLst>
            </p:cNvPr>
            <p:cNvSpPr>
              <a:spLocks noChangeShapeType="1"/>
            </p:cNvSpPr>
            <p:nvPr/>
          </p:nvSpPr>
          <p:spPr bwMode="auto">
            <a:xfrm flipH="1">
              <a:off x="8050875" y="4484688"/>
              <a:ext cx="925" cy="36511"/>
            </a:xfrm>
            <a:prstGeom prst="line">
              <a:avLst/>
            </a:prstGeom>
            <a:noFill/>
            <a:ln w="63420">
              <a:solidFill>
                <a:schemeClr val="tx1">
                  <a:lumMod val="40000"/>
                  <a:lumOff val="60000"/>
                </a:schemeClr>
              </a:solidFill>
              <a:prstDash val="dash"/>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491" name="Line 63">
              <a:extLst>
                <a:ext uri="{FF2B5EF4-FFF2-40B4-BE49-F238E27FC236}">
                  <a16:creationId xmlns:a16="http://schemas.microsoft.com/office/drawing/2014/main" id="{4DD79757-7724-746D-4D9F-765476EEC79A}"/>
                </a:ext>
              </a:extLst>
            </p:cNvPr>
            <p:cNvSpPr>
              <a:spLocks noChangeShapeType="1"/>
            </p:cNvSpPr>
            <p:nvPr/>
          </p:nvSpPr>
          <p:spPr bwMode="auto">
            <a:xfrm>
              <a:off x="8405813" y="3757614"/>
              <a:ext cx="0" cy="73025"/>
            </a:xfrm>
            <a:prstGeom prst="line">
              <a:avLst/>
            </a:prstGeom>
            <a:noFill/>
            <a:ln w="63420">
              <a:solidFill>
                <a:srgbClr val="FF60AF"/>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493" name="Line 65">
              <a:extLst>
                <a:ext uri="{FF2B5EF4-FFF2-40B4-BE49-F238E27FC236}">
                  <a16:creationId xmlns:a16="http://schemas.microsoft.com/office/drawing/2014/main" id="{A6004BBF-BF3A-BFAB-583E-FBA6B61E8100}"/>
                </a:ext>
              </a:extLst>
            </p:cNvPr>
            <p:cNvSpPr>
              <a:spLocks noChangeShapeType="1"/>
            </p:cNvSpPr>
            <p:nvPr/>
          </p:nvSpPr>
          <p:spPr bwMode="auto">
            <a:xfrm>
              <a:off x="7596188" y="4238626"/>
              <a:ext cx="0" cy="34925"/>
            </a:xfrm>
            <a:prstGeom prst="line">
              <a:avLst/>
            </a:prstGeom>
            <a:noFill/>
            <a:ln w="63420">
              <a:solidFill>
                <a:schemeClr val="tx1">
                  <a:lumMod val="40000"/>
                  <a:lumOff val="60000"/>
                </a:schemeClr>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494" name="Line 66">
              <a:extLst>
                <a:ext uri="{FF2B5EF4-FFF2-40B4-BE49-F238E27FC236}">
                  <a16:creationId xmlns:a16="http://schemas.microsoft.com/office/drawing/2014/main" id="{CCE0BE1A-1B6D-A58B-58A7-8BD24FF08BFE}"/>
                </a:ext>
              </a:extLst>
            </p:cNvPr>
            <p:cNvSpPr>
              <a:spLocks noChangeShapeType="1"/>
            </p:cNvSpPr>
            <p:nvPr/>
          </p:nvSpPr>
          <p:spPr bwMode="auto">
            <a:xfrm>
              <a:off x="8499475" y="3763963"/>
              <a:ext cx="0" cy="42862"/>
            </a:xfrm>
            <a:prstGeom prst="line">
              <a:avLst/>
            </a:prstGeom>
            <a:noFill/>
            <a:ln w="63420">
              <a:solidFill>
                <a:srgbClr val="FF60AF"/>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495" name="Line 67">
              <a:extLst>
                <a:ext uri="{FF2B5EF4-FFF2-40B4-BE49-F238E27FC236}">
                  <a16:creationId xmlns:a16="http://schemas.microsoft.com/office/drawing/2014/main" id="{E58B0DC2-7F72-42FD-10F2-3A292490B925}"/>
                </a:ext>
              </a:extLst>
            </p:cNvPr>
            <p:cNvSpPr>
              <a:spLocks noChangeShapeType="1"/>
            </p:cNvSpPr>
            <p:nvPr/>
          </p:nvSpPr>
          <p:spPr bwMode="auto">
            <a:xfrm>
              <a:off x="8632672" y="3869049"/>
              <a:ext cx="0" cy="34925"/>
            </a:xfrm>
            <a:prstGeom prst="line">
              <a:avLst/>
            </a:prstGeom>
            <a:noFill/>
            <a:ln w="63420">
              <a:solidFill>
                <a:srgbClr val="FF60AF"/>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496" name="Text Box 68">
              <a:extLst>
                <a:ext uri="{FF2B5EF4-FFF2-40B4-BE49-F238E27FC236}">
                  <a16:creationId xmlns:a16="http://schemas.microsoft.com/office/drawing/2014/main" id="{10E683E3-2AF5-44D7-892F-6D17141BF388}"/>
                </a:ext>
              </a:extLst>
            </p:cNvPr>
            <p:cNvSpPr txBox="1">
              <a:spLocks noChangeArrowheads="1"/>
            </p:cNvSpPr>
            <p:nvPr/>
          </p:nvSpPr>
          <p:spPr bwMode="auto">
            <a:xfrm>
              <a:off x="8435977" y="4003572"/>
              <a:ext cx="61912"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r>
                <a:rPr lang="en-US" altLang="en-US" sz="800" dirty="0">
                  <a:cs typeface="Arial" panose="020B0604020202020204" pitchFamily="34" charset="0"/>
                </a:rPr>
                <a:t>O</a:t>
              </a:r>
              <a:endParaRPr lang="en-US" altLang="en-US" sz="2200" b="0" dirty="0">
                <a:cs typeface="Arial" panose="020B0604020202020204" pitchFamily="34" charset="0"/>
              </a:endParaRPr>
            </a:p>
          </p:txBody>
        </p:sp>
        <p:sp>
          <p:nvSpPr>
            <p:cNvPr id="18497" name="Text Box 69">
              <a:extLst>
                <a:ext uri="{FF2B5EF4-FFF2-40B4-BE49-F238E27FC236}">
                  <a16:creationId xmlns:a16="http://schemas.microsoft.com/office/drawing/2014/main" id="{D142EA8F-98DC-8C81-1B15-0FA0F4DA07B5}"/>
                </a:ext>
              </a:extLst>
            </p:cNvPr>
            <p:cNvSpPr txBox="1">
              <a:spLocks noChangeArrowheads="1"/>
            </p:cNvSpPr>
            <p:nvPr/>
          </p:nvSpPr>
          <p:spPr bwMode="auto">
            <a:xfrm>
              <a:off x="8747126" y="2839245"/>
              <a:ext cx="423104" cy="11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r>
                <a:rPr lang="en-US" altLang="en-US" sz="800" dirty="0">
                  <a:cs typeface="Arial" panose="020B0604020202020204" pitchFamily="34" charset="0"/>
                </a:rPr>
                <a:t>O=P=O</a:t>
              </a:r>
              <a:endParaRPr lang="en-US" altLang="en-US" sz="2200" b="0" dirty="0">
                <a:cs typeface="Arial" panose="020B0604020202020204" pitchFamily="34" charset="0"/>
              </a:endParaRPr>
            </a:p>
          </p:txBody>
        </p:sp>
        <p:sp>
          <p:nvSpPr>
            <p:cNvPr id="18498" name="Text Box 70">
              <a:extLst>
                <a:ext uri="{FF2B5EF4-FFF2-40B4-BE49-F238E27FC236}">
                  <a16:creationId xmlns:a16="http://schemas.microsoft.com/office/drawing/2014/main" id="{5628D614-6625-8B96-7507-9E7840F1A681}"/>
                </a:ext>
              </a:extLst>
            </p:cNvPr>
            <p:cNvSpPr txBox="1">
              <a:spLocks noChangeArrowheads="1"/>
            </p:cNvSpPr>
            <p:nvPr/>
          </p:nvSpPr>
          <p:spPr bwMode="auto">
            <a:xfrm>
              <a:off x="8879305" y="2710659"/>
              <a:ext cx="193657" cy="103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r>
                <a:rPr lang="en-US" altLang="en-US" sz="800" dirty="0">
                  <a:cs typeface="Arial" panose="020B0604020202020204" pitchFamily="34" charset="0"/>
                </a:rPr>
                <a:t>O</a:t>
              </a:r>
              <a:r>
                <a:rPr lang="en-US" altLang="en-US" sz="800" baseline="30000" dirty="0">
                  <a:cs typeface="Arial" panose="020B0604020202020204" pitchFamily="34" charset="0"/>
                </a:rPr>
                <a:t>2</a:t>
              </a:r>
              <a:endParaRPr lang="en-US" altLang="en-US" sz="2200" b="0" baseline="30000" dirty="0">
                <a:cs typeface="Arial" panose="020B0604020202020204" pitchFamily="34" charset="0"/>
              </a:endParaRPr>
            </a:p>
          </p:txBody>
        </p:sp>
        <p:sp>
          <p:nvSpPr>
            <p:cNvPr id="18499" name="Line 71">
              <a:extLst>
                <a:ext uri="{FF2B5EF4-FFF2-40B4-BE49-F238E27FC236}">
                  <a16:creationId xmlns:a16="http://schemas.microsoft.com/office/drawing/2014/main" id="{C949D27B-3B5A-0B17-5092-01E5A8078ABA}"/>
                </a:ext>
              </a:extLst>
            </p:cNvPr>
            <p:cNvSpPr>
              <a:spLocks noChangeShapeType="1"/>
            </p:cNvSpPr>
            <p:nvPr/>
          </p:nvSpPr>
          <p:spPr bwMode="auto">
            <a:xfrm>
              <a:off x="8893175" y="2941351"/>
              <a:ext cx="0" cy="42862"/>
            </a:xfrm>
            <a:prstGeom prst="line">
              <a:avLst/>
            </a:prstGeom>
            <a:noFill/>
            <a:ln w="63420">
              <a:solidFill>
                <a:schemeClr val="accent2"/>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500" name="Line 72">
              <a:extLst>
                <a:ext uri="{FF2B5EF4-FFF2-40B4-BE49-F238E27FC236}">
                  <a16:creationId xmlns:a16="http://schemas.microsoft.com/office/drawing/2014/main" id="{DA225ECC-E747-3EF2-2B45-348013AC778B}"/>
                </a:ext>
              </a:extLst>
            </p:cNvPr>
            <p:cNvSpPr>
              <a:spLocks noChangeShapeType="1"/>
            </p:cNvSpPr>
            <p:nvPr/>
          </p:nvSpPr>
          <p:spPr bwMode="auto">
            <a:xfrm>
              <a:off x="8894763" y="2813050"/>
              <a:ext cx="0" cy="34925"/>
            </a:xfrm>
            <a:prstGeom prst="line">
              <a:avLst/>
            </a:prstGeom>
            <a:noFill/>
            <a:ln w="63420">
              <a:solidFill>
                <a:schemeClr val="accent2"/>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501" name="Text Box 73">
              <a:extLst>
                <a:ext uri="{FF2B5EF4-FFF2-40B4-BE49-F238E27FC236}">
                  <a16:creationId xmlns:a16="http://schemas.microsoft.com/office/drawing/2014/main" id="{051AD012-AF5A-12C8-6E8F-D102BBE1C573}"/>
                </a:ext>
              </a:extLst>
            </p:cNvPr>
            <p:cNvSpPr txBox="1">
              <a:spLocks noChangeArrowheads="1"/>
            </p:cNvSpPr>
            <p:nvPr/>
          </p:nvSpPr>
          <p:spPr bwMode="auto">
            <a:xfrm>
              <a:off x="8872538" y="2972025"/>
              <a:ext cx="63500" cy="889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r>
                <a:rPr lang="en-US" altLang="en-US" sz="800" dirty="0">
                  <a:cs typeface="Arial" panose="020B0604020202020204" pitchFamily="34" charset="0"/>
                </a:rPr>
                <a:t>O</a:t>
              </a:r>
              <a:endParaRPr lang="en-US" altLang="en-US" sz="2200" b="0" dirty="0">
                <a:cs typeface="Arial" panose="020B0604020202020204" pitchFamily="34" charset="0"/>
              </a:endParaRPr>
            </a:p>
          </p:txBody>
        </p:sp>
        <p:sp>
          <p:nvSpPr>
            <p:cNvPr id="18502" name="Text Box 74">
              <a:extLst>
                <a:ext uri="{FF2B5EF4-FFF2-40B4-BE49-F238E27FC236}">
                  <a16:creationId xmlns:a16="http://schemas.microsoft.com/office/drawing/2014/main" id="{7635791A-0800-B731-AE48-5DE7D7F1E50F}"/>
                </a:ext>
              </a:extLst>
            </p:cNvPr>
            <p:cNvSpPr txBox="1">
              <a:spLocks noChangeArrowheads="1"/>
            </p:cNvSpPr>
            <p:nvPr/>
          </p:nvSpPr>
          <p:spPr bwMode="auto">
            <a:xfrm>
              <a:off x="7590148" y="4264819"/>
              <a:ext cx="22066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r>
                <a:rPr lang="en-US" altLang="en-US" sz="800" dirty="0">
                  <a:cs typeface="Arial" panose="020B0604020202020204" pitchFamily="34" charset="0"/>
                </a:rPr>
                <a:t>C</a:t>
              </a:r>
              <a:r>
                <a:rPr lang="en-US" altLang="en-US" sz="800" baseline="-25000" dirty="0">
                  <a:cs typeface="Arial" panose="020B0604020202020204" pitchFamily="34" charset="0"/>
                </a:rPr>
                <a:t>2</a:t>
              </a:r>
              <a:r>
                <a:rPr lang="en-US" altLang="en-US" sz="800" dirty="0">
                  <a:cs typeface="Arial" panose="020B0604020202020204" pitchFamily="34" charset="0"/>
                </a:rPr>
                <a:t>H</a:t>
              </a:r>
              <a:endParaRPr lang="en-US" altLang="en-US" sz="2200" b="0" dirty="0">
                <a:cs typeface="Arial" panose="020B0604020202020204" pitchFamily="34" charset="0"/>
              </a:endParaRPr>
            </a:p>
          </p:txBody>
        </p:sp>
        <p:sp>
          <p:nvSpPr>
            <p:cNvPr id="18503" name="Text Box 75">
              <a:extLst>
                <a:ext uri="{FF2B5EF4-FFF2-40B4-BE49-F238E27FC236}">
                  <a16:creationId xmlns:a16="http://schemas.microsoft.com/office/drawing/2014/main" id="{2EC2E7C9-CD24-9042-9341-EBE1488AE977}"/>
                </a:ext>
              </a:extLst>
            </p:cNvPr>
            <p:cNvSpPr txBox="1">
              <a:spLocks noChangeArrowheads="1"/>
            </p:cNvSpPr>
            <p:nvPr/>
          </p:nvSpPr>
          <p:spPr bwMode="auto">
            <a:xfrm>
              <a:off x="8678711" y="3818735"/>
              <a:ext cx="223838" cy="125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r>
                <a:rPr lang="en-US" altLang="en-US" sz="800" dirty="0">
                  <a:cs typeface="Arial" panose="020B0604020202020204" pitchFamily="34" charset="0"/>
                </a:rPr>
                <a:t>C</a:t>
              </a:r>
              <a:r>
                <a:rPr lang="en-US" altLang="en-US" sz="800" baseline="-25000" dirty="0">
                  <a:cs typeface="Arial" panose="020B0604020202020204" pitchFamily="34" charset="0"/>
                </a:rPr>
                <a:t>2</a:t>
              </a:r>
              <a:r>
                <a:rPr lang="en-US" altLang="en-US" sz="800" dirty="0">
                  <a:cs typeface="Arial" panose="020B0604020202020204" pitchFamily="34" charset="0"/>
                </a:rPr>
                <a:t>H</a:t>
              </a:r>
              <a:endParaRPr lang="en-US" altLang="en-US" sz="2200" b="0" dirty="0">
                <a:cs typeface="Arial" panose="020B0604020202020204" pitchFamily="34" charset="0"/>
              </a:endParaRPr>
            </a:p>
          </p:txBody>
        </p:sp>
        <p:sp>
          <p:nvSpPr>
            <p:cNvPr id="18507" name="Text Box 79">
              <a:extLst>
                <a:ext uri="{FF2B5EF4-FFF2-40B4-BE49-F238E27FC236}">
                  <a16:creationId xmlns:a16="http://schemas.microsoft.com/office/drawing/2014/main" id="{3004D50F-7F00-F811-60BC-83ACD940DA23}"/>
                </a:ext>
              </a:extLst>
            </p:cNvPr>
            <p:cNvSpPr txBox="1">
              <a:spLocks noChangeArrowheads="1"/>
            </p:cNvSpPr>
            <p:nvPr/>
          </p:nvSpPr>
          <p:spPr bwMode="auto">
            <a:xfrm>
              <a:off x="8949399" y="3965811"/>
              <a:ext cx="330465" cy="13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r>
                <a:rPr lang="en-US" altLang="en-US" sz="800" dirty="0">
                  <a:cs typeface="Arial" panose="020B0604020202020204" pitchFamily="34" charset="0"/>
                </a:rPr>
                <a:t>N</a:t>
              </a:r>
              <a:r>
                <a:rPr lang="en-US" altLang="en-US" sz="800" baseline="30000" dirty="0">
                  <a:cs typeface="Arial" panose="020B0604020202020204" pitchFamily="34" charset="0"/>
                </a:rPr>
                <a:t>2</a:t>
              </a:r>
              <a:r>
                <a:rPr lang="en-US" altLang="en-US" sz="800" dirty="0">
                  <a:cs typeface="Arial" panose="020B0604020202020204" pitchFamily="34" charset="0"/>
                </a:rPr>
                <a:t>H</a:t>
              </a:r>
              <a:endParaRPr lang="en-US" altLang="en-US" sz="2200" b="0" dirty="0">
                <a:cs typeface="Arial" panose="020B0604020202020204" pitchFamily="34" charset="0"/>
              </a:endParaRPr>
            </a:p>
          </p:txBody>
        </p:sp>
        <p:sp>
          <p:nvSpPr>
            <p:cNvPr id="18508" name="Line 80">
              <a:extLst>
                <a:ext uri="{FF2B5EF4-FFF2-40B4-BE49-F238E27FC236}">
                  <a16:creationId xmlns:a16="http://schemas.microsoft.com/office/drawing/2014/main" id="{8B139777-BF5E-67E2-B930-BD9D287ED1F4}"/>
                </a:ext>
              </a:extLst>
            </p:cNvPr>
            <p:cNvSpPr>
              <a:spLocks noChangeShapeType="1"/>
            </p:cNvSpPr>
            <p:nvPr/>
          </p:nvSpPr>
          <p:spPr bwMode="auto">
            <a:xfrm>
              <a:off x="8448808" y="3965811"/>
              <a:ext cx="33337" cy="0"/>
            </a:xfrm>
            <a:prstGeom prst="line">
              <a:avLst/>
            </a:prstGeom>
            <a:noFill/>
            <a:ln w="63420">
              <a:solidFill>
                <a:srgbClr val="FF60AF"/>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509" name="Line 81">
              <a:extLst>
                <a:ext uri="{FF2B5EF4-FFF2-40B4-BE49-F238E27FC236}">
                  <a16:creationId xmlns:a16="http://schemas.microsoft.com/office/drawing/2014/main" id="{F15DA1D7-A1F5-A8D3-DE46-4EEA53E458E8}"/>
                </a:ext>
              </a:extLst>
            </p:cNvPr>
            <p:cNvSpPr>
              <a:spLocks noChangeShapeType="1"/>
            </p:cNvSpPr>
            <p:nvPr/>
          </p:nvSpPr>
          <p:spPr bwMode="auto">
            <a:xfrm>
              <a:off x="8879305" y="4048022"/>
              <a:ext cx="33338" cy="0"/>
            </a:xfrm>
            <a:prstGeom prst="line">
              <a:avLst/>
            </a:prstGeom>
            <a:noFill/>
            <a:ln w="63420">
              <a:solidFill>
                <a:srgbClr val="FF60AF"/>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510" name="Line 82">
              <a:extLst>
                <a:ext uri="{FF2B5EF4-FFF2-40B4-BE49-F238E27FC236}">
                  <a16:creationId xmlns:a16="http://schemas.microsoft.com/office/drawing/2014/main" id="{8AE8C1A1-9992-1C8C-89D8-3E4F1802E104}"/>
                </a:ext>
              </a:extLst>
            </p:cNvPr>
            <p:cNvSpPr>
              <a:spLocks noChangeShapeType="1"/>
            </p:cNvSpPr>
            <p:nvPr/>
          </p:nvSpPr>
          <p:spPr bwMode="auto">
            <a:xfrm>
              <a:off x="8712200" y="3956050"/>
              <a:ext cx="33338" cy="0"/>
            </a:xfrm>
            <a:prstGeom prst="line">
              <a:avLst/>
            </a:prstGeom>
            <a:noFill/>
            <a:ln w="63420">
              <a:solidFill>
                <a:srgbClr val="FF60AF"/>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511" name="Text Box 83">
              <a:extLst>
                <a:ext uri="{FF2B5EF4-FFF2-40B4-BE49-F238E27FC236}">
                  <a16:creationId xmlns:a16="http://schemas.microsoft.com/office/drawing/2014/main" id="{19FFD970-1198-4B44-04E9-3AAAC4F62E9D}"/>
                </a:ext>
              </a:extLst>
            </p:cNvPr>
            <p:cNvSpPr txBox="1">
              <a:spLocks noChangeArrowheads="1"/>
            </p:cNvSpPr>
            <p:nvPr/>
          </p:nvSpPr>
          <p:spPr bwMode="auto">
            <a:xfrm>
              <a:off x="8872537" y="2567194"/>
              <a:ext cx="193659" cy="7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r>
                <a:rPr lang="en-US" altLang="en-US" sz="800" dirty="0">
                  <a:cs typeface="Arial" panose="020B0604020202020204" pitchFamily="34" charset="0"/>
                </a:rPr>
                <a:t>C</a:t>
              </a:r>
              <a:r>
                <a:rPr lang="en-US" altLang="en-US" sz="800" baseline="-25000" dirty="0">
                  <a:cs typeface="Arial" panose="020B0604020202020204" pitchFamily="34" charset="0"/>
                </a:rPr>
                <a:t>2</a:t>
              </a:r>
              <a:r>
                <a:rPr lang="en-US" altLang="en-US" sz="800" dirty="0">
                  <a:cs typeface="Arial" panose="020B0604020202020204" pitchFamily="34" charset="0"/>
                </a:rPr>
                <a:t>H</a:t>
              </a:r>
              <a:endParaRPr lang="en-US" altLang="en-US" sz="2200" b="0" dirty="0">
                <a:cs typeface="Arial" panose="020B0604020202020204" pitchFamily="34" charset="0"/>
              </a:endParaRPr>
            </a:p>
          </p:txBody>
        </p:sp>
        <p:sp>
          <p:nvSpPr>
            <p:cNvPr id="18513" name="Line 85">
              <a:extLst>
                <a:ext uri="{FF2B5EF4-FFF2-40B4-BE49-F238E27FC236}">
                  <a16:creationId xmlns:a16="http://schemas.microsoft.com/office/drawing/2014/main" id="{902711EE-E903-C412-D41F-C3BFBEA85511}"/>
                </a:ext>
              </a:extLst>
            </p:cNvPr>
            <p:cNvSpPr>
              <a:spLocks noChangeShapeType="1"/>
            </p:cNvSpPr>
            <p:nvPr/>
          </p:nvSpPr>
          <p:spPr bwMode="auto">
            <a:xfrm>
              <a:off x="8891588" y="2543486"/>
              <a:ext cx="0" cy="34925"/>
            </a:xfrm>
            <a:prstGeom prst="line">
              <a:avLst/>
            </a:prstGeom>
            <a:noFill/>
            <a:ln w="63420">
              <a:solidFill>
                <a:schemeClr val="accent2"/>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514" name="Line 86">
              <a:extLst>
                <a:ext uri="{FF2B5EF4-FFF2-40B4-BE49-F238E27FC236}">
                  <a16:creationId xmlns:a16="http://schemas.microsoft.com/office/drawing/2014/main" id="{D1C83C76-4637-E631-6FBE-AB46377353E9}"/>
                </a:ext>
              </a:extLst>
            </p:cNvPr>
            <p:cNvSpPr>
              <a:spLocks noChangeShapeType="1"/>
            </p:cNvSpPr>
            <p:nvPr/>
          </p:nvSpPr>
          <p:spPr bwMode="auto">
            <a:xfrm>
              <a:off x="8891588" y="2684726"/>
              <a:ext cx="0" cy="36512"/>
            </a:xfrm>
            <a:prstGeom prst="line">
              <a:avLst/>
            </a:prstGeom>
            <a:noFill/>
            <a:ln w="63420">
              <a:solidFill>
                <a:schemeClr val="accent2"/>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515" name="Text Box 87">
              <a:extLst>
                <a:ext uri="{FF2B5EF4-FFF2-40B4-BE49-F238E27FC236}">
                  <a16:creationId xmlns:a16="http://schemas.microsoft.com/office/drawing/2014/main" id="{571585E3-1DB8-0069-A7BC-ED1C6504AFE1}"/>
                </a:ext>
              </a:extLst>
            </p:cNvPr>
            <p:cNvSpPr txBox="1">
              <a:spLocks noChangeArrowheads="1"/>
            </p:cNvSpPr>
            <p:nvPr/>
          </p:nvSpPr>
          <p:spPr bwMode="auto">
            <a:xfrm>
              <a:off x="7676854" y="4015586"/>
              <a:ext cx="100474" cy="10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r>
                <a:rPr lang="en-US" altLang="en-US" sz="800" dirty="0">
                  <a:cs typeface="Arial" panose="020B0604020202020204" pitchFamily="34" charset="0"/>
                </a:rPr>
                <a:t>O</a:t>
              </a:r>
              <a:endParaRPr lang="en-US" altLang="en-US" sz="2200" b="0" dirty="0">
                <a:cs typeface="Arial" panose="020B0604020202020204" pitchFamily="34" charset="0"/>
              </a:endParaRPr>
            </a:p>
          </p:txBody>
        </p:sp>
        <p:sp>
          <p:nvSpPr>
            <p:cNvPr id="18516" name="Line 88">
              <a:extLst>
                <a:ext uri="{FF2B5EF4-FFF2-40B4-BE49-F238E27FC236}">
                  <a16:creationId xmlns:a16="http://schemas.microsoft.com/office/drawing/2014/main" id="{3F7DFC64-7B44-4681-5FE8-2175F9FF5EC4}"/>
                </a:ext>
              </a:extLst>
            </p:cNvPr>
            <p:cNvSpPr>
              <a:spLocks noChangeShapeType="1"/>
            </p:cNvSpPr>
            <p:nvPr/>
          </p:nvSpPr>
          <p:spPr bwMode="auto">
            <a:xfrm>
              <a:off x="7705725" y="4119564"/>
              <a:ext cx="0" cy="34925"/>
            </a:xfrm>
            <a:prstGeom prst="line">
              <a:avLst/>
            </a:prstGeom>
            <a:noFill/>
            <a:ln w="63420">
              <a:solidFill>
                <a:schemeClr val="tx1">
                  <a:lumMod val="40000"/>
                  <a:lumOff val="60000"/>
                </a:schemeClr>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517" name="Line 89">
              <a:extLst>
                <a:ext uri="{FF2B5EF4-FFF2-40B4-BE49-F238E27FC236}">
                  <a16:creationId xmlns:a16="http://schemas.microsoft.com/office/drawing/2014/main" id="{0C2623F0-5CBA-11E5-16D0-26A1581A9F6E}"/>
                </a:ext>
              </a:extLst>
            </p:cNvPr>
            <p:cNvSpPr>
              <a:spLocks noChangeShapeType="1"/>
            </p:cNvSpPr>
            <p:nvPr/>
          </p:nvSpPr>
          <p:spPr bwMode="auto">
            <a:xfrm flipH="1">
              <a:off x="7718425" y="4119564"/>
              <a:ext cx="0" cy="34925"/>
            </a:xfrm>
            <a:prstGeom prst="line">
              <a:avLst/>
            </a:prstGeom>
            <a:noFill/>
            <a:ln w="63420">
              <a:solidFill>
                <a:schemeClr val="tx1">
                  <a:lumMod val="40000"/>
                  <a:lumOff val="60000"/>
                </a:schemeClr>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519" name="Text Box 91">
              <a:extLst>
                <a:ext uri="{FF2B5EF4-FFF2-40B4-BE49-F238E27FC236}">
                  <a16:creationId xmlns:a16="http://schemas.microsoft.com/office/drawing/2014/main" id="{358BAC09-0772-3700-8AD6-CED392213942}"/>
                </a:ext>
              </a:extLst>
            </p:cNvPr>
            <p:cNvSpPr txBox="1">
              <a:spLocks noChangeArrowheads="1"/>
            </p:cNvSpPr>
            <p:nvPr/>
          </p:nvSpPr>
          <p:spPr bwMode="auto">
            <a:xfrm>
              <a:off x="8571708" y="3715248"/>
              <a:ext cx="61912"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r>
                <a:rPr lang="en-US" altLang="en-US" sz="800" dirty="0">
                  <a:cs typeface="Arial" panose="020B0604020202020204" pitchFamily="34" charset="0"/>
                </a:rPr>
                <a:t>O</a:t>
              </a:r>
              <a:endParaRPr lang="en-US" altLang="en-US" sz="2200" b="0" dirty="0">
                <a:cs typeface="Arial" panose="020B0604020202020204" pitchFamily="34" charset="0"/>
              </a:endParaRPr>
            </a:p>
          </p:txBody>
        </p:sp>
        <p:sp>
          <p:nvSpPr>
            <p:cNvPr id="18520" name="Line 92">
              <a:extLst>
                <a:ext uri="{FF2B5EF4-FFF2-40B4-BE49-F238E27FC236}">
                  <a16:creationId xmlns:a16="http://schemas.microsoft.com/office/drawing/2014/main" id="{9FDBDD0E-BEDD-8D38-55CB-1C42A08227A9}"/>
                </a:ext>
              </a:extLst>
            </p:cNvPr>
            <p:cNvSpPr>
              <a:spLocks noChangeShapeType="1"/>
            </p:cNvSpPr>
            <p:nvPr/>
          </p:nvSpPr>
          <p:spPr bwMode="auto">
            <a:xfrm>
              <a:off x="8509000" y="3763963"/>
              <a:ext cx="0" cy="42862"/>
            </a:xfrm>
            <a:prstGeom prst="line">
              <a:avLst/>
            </a:prstGeom>
            <a:noFill/>
            <a:ln w="63420">
              <a:solidFill>
                <a:srgbClr val="FF60AF"/>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521" name="Text Box 93">
              <a:extLst>
                <a:ext uri="{FF2B5EF4-FFF2-40B4-BE49-F238E27FC236}">
                  <a16:creationId xmlns:a16="http://schemas.microsoft.com/office/drawing/2014/main" id="{654AFB15-1E30-572F-FB2A-C909479532EC}"/>
                </a:ext>
              </a:extLst>
            </p:cNvPr>
            <p:cNvSpPr txBox="1">
              <a:spLocks noChangeArrowheads="1"/>
            </p:cNvSpPr>
            <p:nvPr/>
          </p:nvSpPr>
          <p:spPr bwMode="auto">
            <a:xfrm>
              <a:off x="8309108" y="3825874"/>
              <a:ext cx="346074"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r>
                <a:rPr lang="en-US" altLang="en-US" sz="700" dirty="0">
                  <a:cs typeface="Arial" panose="020B0604020202020204" pitchFamily="34" charset="0"/>
                </a:rPr>
                <a:t>O-P=O</a:t>
              </a:r>
              <a:endParaRPr lang="en-US" altLang="en-US" sz="2200" b="0" dirty="0">
                <a:cs typeface="Arial" panose="020B0604020202020204" pitchFamily="34" charset="0"/>
              </a:endParaRPr>
            </a:p>
          </p:txBody>
        </p:sp>
        <p:sp>
          <p:nvSpPr>
            <p:cNvPr id="18522" name="Text Box 94">
              <a:extLst>
                <a:ext uri="{FF2B5EF4-FFF2-40B4-BE49-F238E27FC236}">
                  <a16:creationId xmlns:a16="http://schemas.microsoft.com/office/drawing/2014/main" id="{14A78269-5270-1173-5F95-E5EE43920023}"/>
                </a:ext>
              </a:extLst>
            </p:cNvPr>
            <p:cNvSpPr txBox="1">
              <a:spLocks noChangeArrowheads="1"/>
            </p:cNvSpPr>
            <p:nvPr/>
          </p:nvSpPr>
          <p:spPr bwMode="auto">
            <a:xfrm>
              <a:off x="7561266" y="4135447"/>
              <a:ext cx="282570" cy="13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r>
                <a:rPr lang="en-US" altLang="en-US" sz="700" dirty="0">
                  <a:cs typeface="Arial" panose="020B0604020202020204" pitchFamily="34" charset="0"/>
                </a:rPr>
                <a:t>O-P-O</a:t>
              </a:r>
              <a:endParaRPr lang="en-US" altLang="en-US" sz="2200" b="0" dirty="0">
                <a:cs typeface="Arial" panose="020B0604020202020204" pitchFamily="34" charset="0"/>
              </a:endParaRPr>
            </a:p>
          </p:txBody>
        </p:sp>
        <p:sp>
          <p:nvSpPr>
            <p:cNvPr id="18523" name="Text Box 95">
              <a:extLst>
                <a:ext uri="{FF2B5EF4-FFF2-40B4-BE49-F238E27FC236}">
                  <a16:creationId xmlns:a16="http://schemas.microsoft.com/office/drawing/2014/main" id="{02EAFEE4-4B66-21E7-1B2F-A1AE1EF782CB}"/>
                </a:ext>
              </a:extLst>
            </p:cNvPr>
            <p:cNvSpPr txBox="1">
              <a:spLocks noChangeArrowheads="1"/>
            </p:cNvSpPr>
            <p:nvPr/>
          </p:nvSpPr>
          <p:spPr bwMode="auto">
            <a:xfrm>
              <a:off x="7637477" y="4414836"/>
              <a:ext cx="88896" cy="84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r>
                <a:rPr lang="en-US" altLang="en-US" sz="800" dirty="0">
                  <a:cs typeface="Arial" panose="020B0604020202020204" pitchFamily="34" charset="0"/>
                </a:rPr>
                <a:t>O</a:t>
              </a:r>
              <a:endParaRPr lang="en-US" altLang="en-US" sz="2200" b="0" dirty="0">
                <a:cs typeface="Arial" panose="020B0604020202020204" pitchFamily="34" charset="0"/>
              </a:endParaRPr>
            </a:p>
          </p:txBody>
        </p:sp>
        <p:sp>
          <p:nvSpPr>
            <p:cNvPr id="18524" name="Line 96">
              <a:extLst>
                <a:ext uri="{FF2B5EF4-FFF2-40B4-BE49-F238E27FC236}">
                  <a16:creationId xmlns:a16="http://schemas.microsoft.com/office/drawing/2014/main" id="{DB4FCC80-FADD-188C-9BC6-995A56FCEE59}"/>
                </a:ext>
              </a:extLst>
            </p:cNvPr>
            <p:cNvSpPr>
              <a:spLocks noChangeShapeType="1"/>
            </p:cNvSpPr>
            <p:nvPr/>
          </p:nvSpPr>
          <p:spPr bwMode="auto">
            <a:xfrm>
              <a:off x="7712076" y="4224339"/>
              <a:ext cx="15875" cy="33337"/>
            </a:xfrm>
            <a:prstGeom prst="line">
              <a:avLst/>
            </a:prstGeom>
            <a:noFill/>
            <a:ln w="63420">
              <a:solidFill>
                <a:schemeClr val="tx1">
                  <a:lumMod val="40000"/>
                  <a:lumOff val="60000"/>
                </a:schemeClr>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525" name="Line 97">
              <a:extLst>
                <a:ext uri="{FF2B5EF4-FFF2-40B4-BE49-F238E27FC236}">
                  <a16:creationId xmlns:a16="http://schemas.microsoft.com/office/drawing/2014/main" id="{93E08075-B8FF-CD94-358F-94494BD0BF14}"/>
                </a:ext>
              </a:extLst>
            </p:cNvPr>
            <p:cNvSpPr>
              <a:spLocks noChangeShapeType="1"/>
            </p:cNvSpPr>
            <p:nvPr/>
          </p:nvSpPr>
          <p:spPr bwMode="auto">
            <a:xfrm>
              <a:off x="7727951" y="4219576"/>
              <a:ext cx="15875" cy="30163"/>
            </a:xfrm>
            <a:prstGeom prst="line">
              <a:avLst/>
            </a:prstGeom>
            <a:noFill/>
            <a:ln w="63420">
              <a:solidFill>
                <a:schemeClr val="tx1">
                  <a:lumMod val="40000"/>
                  <a:lumOff val="60000"/>
                </a:schemeClr>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526" name="Freeform 98">
              <a:extLst>
                <a:ext uri="{FF2B5EF4-FFF2-40B4-BE49-F238E27FC236}">
                  <a16:creationId xmlns:a16="http://schemas.microsoft.com/office/drawing/2014/main" id="{4959D318-03C4-4D05-6309-2D65943B0484}"/>
                </a:ext>
              </a:extLst>
            </p:cNvPr>
            <p:cNvSpPr>
              <a:spLocks/>
            </p:cNvSpPr>
            <p:nvPr/>
          </p:nvSpPr>
          <p:spPr bwMode="auto">
            <a:xfrm>
              <a:off x="8039268" y="3967164"/>
              <a:ext cx="1587" cy="98425"/>
            </a:xfrm>
            <a:custGeom>
              <a:avLst/>
              <a:gdLst>
                <a:gd name="T0" fmla="*/ 0 w 1"/>
                <a:gd name="T1" fmla="*/ 2147483646 h 99"/>
                <a:gd name="T2" fmla="*/ 0 w 1"/>
                <a:gd name="T3" fmla="*/ 2147483646 h 99"/>
                <a:gd name="T4" fmla="*/ 0 w 1"/>
                <a:gd name="T5" fmla="*/ 0 h 99"/>
                <a:gd name="T6" fmla="*/ 0 60000 65536"/>
                <a:gd name="T7" fmla="*/ 0 60000 65536"/>
                <a:gd name="T8" fmla="*/ 0 60000 65536"/>
                <a:gd name="T9" fmla="*/ 0 w 1"/>
                <a:gd name="T10" fmla="*/ 0 h 99"/>
                <a:gd name="T11" fmla="*/ 1 w 1"/>
                <a:gd name="T12" fmla="*/ 99 h 99"/>
              </a:gdLst>
              <a:ahLst/>
              <a:cxnLst>
                <a:cxn ang="T6">
                  <a:pos x="T0" y="T1"/>
                </a:cxn>
                <a:cxn ang="T7">
                  <a:pos x="T2" y="T3"/>
                </a:cxn>
                <a:cxn ang="T8">
                  <a:pos x="T4" y="T5"/>
                </a:cxn>
              </a:cxnLst>
              <a:rect l="T9" t="T10" r="T11" b="T12"/>
              <a:pathLst>
                <a:path w="1" h="99">
                  <a:moveTo>
                    <a:pt x="0" y="98"/>
                  </a:moveTo>
                  <a:lnTo>
                    <a:pt x="0" y="4"/>
                  </a:lnTo>
                  <a:lnTo>
                    <a:pt x="0" y="0"/>
                  </a:lnTo>
                </a:path>
              </a:pathLst>
            </a:custGeom>
            <a:noFill/>
            <a:ln w="63420">
              <a:solidFill>
                <a:schemeClr val="tx1">
                  <a:lumMod val="40000"/>
                  <a:lumOff val="60000"/>
                </a:schemeClr>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527" name="Text Box 99">
              <a:extLst>
                <a:ext uri="{FF2B5EF4-FFF2-40B4-BE49-F238E27FC236}">
                  <a16:creationId xmlns:a16="http://schemas.microsoft.com/office/drawing/2014/main" id="{47B56F2B-BA79-E491-F60E-A586D911F6A3}"/>
                </a:ext>
              </a:extLst>
            </p:cNvPr>
            <p:cNvSpPr txBox="1">
              <a:spLocks noChangeArrowheads="1"/>
            </p:cNvSpPr>
            <p:nvPr/>
          </p:nvSpPr>
          <p:spPr bwMode="auto">
            <a:xfrm>
              <a:off x="8175626" y="3856038"/>
              <a:ext cx="55563" cy="8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r" eaLnBrk="0" fontAlgn="base" hangingPunct="0">
                <a:lnSpc>
                  <a:spcPct val="100000"/>
                </a:lnSpc>
                <a:spcBef>
                  <a:spcPct val="0"/>
                </a:spcBef>
                <a:spcAft>
                  <a:spcPct val="0"/>
                </a:spcAft>
                <a:buClr>
                  <a:srgbClr val="104160"/>
                </a:buClr>
                <a:buSzPct val="90000"/>
                <a:buNone/>
              </a:pPr>
              <a:r>
                <a:rPr lang="en-US" altLang="en-US" sz="800">
                  <a:cs typeface="Arial" panose="020B0604020202020204" pitchFamily="34" charset="0"/>
                </a:rPr>
                <a:t>N</a:t>
              </a:r>
              <a:endParaRPr lang="en-US" altLang="en-US" sz="2200" b="0">
                <a:cs typeface="Arial" panose="020B0604020202020204" pitchFamily="34" charset="0"/>
              </a:endParaRPr>
            </a:p>
          </p:txBody>
        </p:sp>
        <p:sp>
          <p:nvSpPr>
            <p:cNvPr id="18528" name="Line 100">
              <a:extLst>
                <a:ext uri="{FF2B5EF4-FFF2-40B4-BE49-F238E27FC236}">
                  <a16:creationId xmlns:a16="http://schemas.microsoft.com/office/drawing/2014/main" id="{76BE9D63-E849-8A47-A7E4-CE00F0259546}"/>
                </a:ext>
              </a:extLst>
            </p:cNvPr>
            <p:cNvSpPr>
              <a:spLocks noChangeShapeType="1"/>
            </p:cNvSpPr>
            <p:nvPr/>
          </p:nvSpPr>
          <p:spPr bwMode="auto">
            <a:xfrm flipV="1">
              <a:off x="8001000" y="3632201"/>
              <a:ext cx="209550" cy="47625"/>
            </a:xfrm>
            <a:prstGeom prst="line">
              <a:avLst/>
            </a:prstGeom>
            <a:noFill/>
            <a:ln w="28575">
              <a:solidFill>
                <a:schemeClr val="tx1">
                  <a:lumMod val="40000"/>
                  <a:lumOff val="60000"/>
                </a:schemeClr>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530" name="Text Box 102">
              <a:extLst>
                <a:ext uri="{FF2B5EF4-FFF2-40B4-BE49-F238E27FC236}">
                  <a16:creationId xmlns:a16="http://schemas.microsoft.com/office/drawing/2014/main" id="{99121FAD-F78C-6314-B39D-1EC5B74254C7}"/>
                </a:ext>
              </a:extLst>
            </p:cNvPr>
            <p:cNvSpPr txBox="1">
              <a:spLocks noChangeArrowheads="1"/>
            </p:cNvSpPr>
            <p:nvPr/>
          </p:nvSpPr>
          <p:spPr bwMode="auto">
            <a:xfrm>
              <a:off x="8530304" y="3309819"/>
              <a:ext cx="197773" cy="109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eaLnBrk="0" fontAlgn="base" hangingPunct="0">
                <a:lnSpc>
                  <a:spcPct val="100000"/>
                </a:lnSpc>
                <a:spcBef>
                  <a:spcPct val="0"/>
                </a:spcBef>
                <a:spcAft>
                  <a:spcPct val="0"/>
                </a:spcAft>
                <a:buClr>
                  <a:srgbClr val="104160"/>
                </a:buClr>
                <a:buSzPct val="90000"/>
                <a:buNone/>
              </a:pPr>
              <a:r>
                <a:rPr lang="en-US" altLang="en-US" sz="600" dirty="0">
                  <a:cs typeface="Arial" panose="020B0604020202020204" pitchFamily="34" charset="0"/>
                </a:rPr>
                <a:t>(1-2)</a:t>
              </a:r>
              <a:endParaRPr lang="en-US" altLang="en-US" b="0" dirty="0">
                <a:cs typeface="Arial" panose="020B0604020202020204" pitchFamily="34" charset="0"/>
              </a:endParaRPr>
            </a:p>
          </p:txBody>
        </p:sp>
        <p:sp>
          <p:nvSpPr>
            <p:cNvPr id="18531" name="Text Box 103">
              <a:extLst>
                <a:ext uri="{FF2B5EF4-FFF2-40B4-BE49-F238E27FC236}">
                  <a16:creationId xmlns:a16="http://schemas.microsoft.com/office/drawing/2014/main" id="{5057F3E5-3BF2-AB6B-0E89-342134EDBA7F}"/>
                </a:ext>
              </a:extLst>
            </p:cNvPr>
            <p:cNvSpPr txBox="1">
              <a:spLocks noChangeArrowheads="1"/>
            </p:cNvSpPr>
            <p:nvPr/>
          </p:nvSpPr>
          <p:spPr bwMode="auto">
            <a:xfrm>
              <a:off x="8093377" y="3350864"/>
              <a:ext cx="2444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eaLnBrk="0" fontAlgn="base" hangingPunct="0">
                <a:lnSpc>
                  <a:spcPct val="100000"/>
                </a:lnSpc>
                <a:spcBef>
                  <a:spcPct val="0"/>
                </a:spcBef>
                <a:spcAft>
                  <a:spcPct val="0"/>
                </a:spcAft>
                <a:buClr>
                  <a:srgbClr val="104160"/>
                </a:buClr>
                <a:buSzPct val="90000"/>
                <a:buNone/>
              </a:pPr>
              <a:r>
                <a:rPr lang="en-US" altLang="en-US" sz="600" dirty="0">
                  <a:cs typeface="Arial" panose="020B0604020202020204" pitchFamily="34" charset="0"/>
                </a:rPr>
                <a:t>(1-6)</a:t>
              </a:r>
              <a:endParaRPr lang="en-US" altLang="en-US" sz="600" b="0" dirty="0">
                <a:cs typeface="Arial" panose="020B0604020202020204" pitchFamily="34" charset="0"/>
              </a:endParaRPr>
            </a:p>
          </p:txBody>
        </p:sp>
        <p:sp>
          <p:nvSpPr>
            <p:cNvPr id="18542" name="Text Box 107">
              <a:extLst>
                <a:ext uri="{FF2B5EF4-FFF2-40B4-BE49-F238E27FC236}">
                  <a16:creationId xmlns:a16="http://schemas.microsoft.com/office/drawing/2014/main" id="{BE40C175-512D-D76B-1E0B-4084E6CBDDA8}"/>
                </a:ext>
              </a:extLst>
            </p:cNvPr>
            <p:cNvSpPr txBox="1">
              <a:spLocks noChangeArrowheads="1"/>
            </p:cNvSpPr>
            <p:nvPr/>
          </p:nvSpPr>
          <p:spPr bwMode="auto">
            <a:xfrm>
              <a:off x="7726373" y="3594101"/>
              <a:ext cx="219423" cy="11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r>
                <a:rPr lang="en-US" altLang="en-US" sz="600" dirty="0">
                  <a:cs typeface="Arial" panose="020B0604020202020204" pitchFamily="34" charset="0"/>
                </a:rPr>
                <a:t>(1-4)</a:t>
              </a:r>
              <a:endParaRPr lang="en-US" altLang="en-US" b="0" dirty="0">
                <a:cs typeface="Arial" panose="020B0604020202020204" pitchFamily="34" charset="0"/>
              </a:endParaRPr>
            </a:p>
          </p:txBody>
        </p:sp>
        <p:sp>
          <p:nvSpPr>
            <p:cNvPr id="18534" name="Line 108">
              <a:extLst>
                <a:ext uri="{FF2B5EF4-FFF2-40B4-BE49-F238E27FC236}">
                  <a16:creationId xmlns:a16="http://schemas.microsoft.com/office/drawing/2014/main" id="{F60003DF-412D-19CD-8F16-004DB05D0E56}"/>
                </a:ext>
              </a:extLst>
            </p:cNvPr>
            <p:cNvSpPr>
              <a:spLocks noChangeShapeType="1"/>
            </p:cNvSpPr>
            <p:nvPr/>
          </p:nvSpPr>
          <p:spPr bwMode="auto">
            <a:xfrm flipH="1">
              <a:off x="7827963" y="3767138"/>
              <a:ext cx="50800" cy="0"/>
            </a:xfrm>
            <a:prstGeom prst="line">
              <a:avLst/>
            </a:prstGeom>
            <a:noFill/>
            <a:ln w="63420">
              <a:solidFill>
                <a:srgbClr val="FFFFFF"/>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535" name="Line 109">
              <a:extLst>
                <a:ext uri="{FF2B5EF4-FFF2-40B4-BE49-F238E27FC236}">
                  <a16:creationId xmlns:a16="http://schemas.microsoft.com/office/drawing/2014/main" id="{7E00E7E5-D7A3-3030-C85F-84EB6D383484}"/>
                </a:ext>
              </a:extLst>
            </p:cNvPr>
            <p:cNvSpPr>
              <a:spLocks noChangeShapeType="1"/>
            </p:cNvSpPr>
            <p:nvPr/>
          </p:nvSpPr>
          <p:spPr bwMode="auto">
            <a:xfrm flipH="1">
              <a:off x="8243889" y="3136900"/>
              <a:ext cx="46037" cy="0"/>
            </a:xfrm>
            <a:prstGeom prst="line">
              <a:avLst/>
            </a:prstGeom>
            <a:noFill/>
            <a:ln w="63420">
              <a:solidFill>
                <a:srgbClr val="FFFFFF"/>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536" name="Line 110">
              <a:extLst>
                <a:ext uri="{FF2B5EF4-FFF2-40B4-BE49-F238E27FC236}">
                  <a16:creationId xmlns:a16="http://schemas.microsoft.com/office/drawing/2014/main" id="{53F7FD9D-3309-2A47-D599-1ED69517C279}"/>
                </a:ext>
              </a:extLst>
            </p:cNvPr>
            <p:cNvSpPr>
              <a:spLocks noChangeShapeType="1"/>
            </p:cNvSpPr>
            <p:nvPr/>
          </p:nvSpPr>
          <p:spPr bwMode="auto">
            <a:xfrm flipH="1" flipV="1">
              <a:off x="9090026" y="2936876"/>
              <a:ext cx="180975" cy="442913"/>
            </a:xfrm>
            <a:prstGeom prst="line">
              <a:avLst/>
            </a:prstGeom>
            <a:noFill/>
            <a:ln w="31392">
              <a:solidFill>
                <a:schemeClr val="tx1">
                  <a:lumMod val="40000"/>
                  <a:lumOff val="60000"/>
                </a:schemeClr>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537" name="Line 111">
              <a:extLst>
                <a:ext uri="{FF2B5EF4-FFF2-40B4-BE49-F238E27FC236}">
                  <a16:creationId xmlns:a16="http://schemas.microsoft.com/office/drawing/2014/main" id="{1ACF3372-E3F3-4CA3-A5F3-2A0B07F5F898}"/>
                </a:ext>
              </a:extLst>
            </p:cNvPr>
            <p:cNvSpPr>
              <a:spLocks noChangeShapeType="1"/>
            </p:cNvSpPr>
            <p:nvPr/>
          </p:nvSpPr>
          <p:spPr bwMode="auto">
            <a:xfrm flipH="1">
              <a:off x="8906517" y="3717927"/>
              <a:ext cx="259708" cy="147636"/>
            </a:xfrm>
            <a:prstGeom prst="line">
              <a:avLst/>
            </a:prstGeom>
            <a:noFill/>
            <a:ln w="31392">
              <a:solidFill>
                <a:schemeClr val="tx1">
                  <a:lumMod val="40000"/>
                  <a:lumOff val="60000"/>
                </a:schemeClr>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538" name="Line 112">
              <a:extLst>
                <a:ext uri="{FF2B5EF4-FFF2-40B4-BE49-F238E27FC236}">
                  <a16:creationId xmlns:a16="http://schemas.microsoft.com/office/drawing/2014/main" id="{037B4D1A-8322-4F65-0B48-924B65CC9653}"/>
                </a:ext>
              </a:extLst>
            </p:cNvPr>
            <p:cNvSpPr>
              <a:spLocks noChangeShapeType="1"/>
            </p:cNvSpPr>
            <p:nvPr/>
          </p:nvSpPr>
          <p:spPr bwMode="auto">
            <a:xfrm>
              <a:off x="7708900" y="2955926"/>
              <a:ext cx="406400" cy="377825"/>
            </a:xfrm>
            <a:prstGeom prst="line">
              <a:avLst/>
            </a:prstGeom>
            <a:noFill/>
            <a:ln w="31392">
              <a:solidFill>
                <a:schemeClr val="tx1">
                  <a:lumMod val="40000"/>
                  <a:lumOff val="60000"/>
                </a:schemeClr>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539" name="Line 113">
              <a:extLst>
                <a:ext uri="{FF2B5EF4-FFF2-40B4-BE49-F238E27FC236}">
                  <a16:creationId xmlns:a16="http://schemas.microsoft.com/office/drawing/2014/main" id="{74BA6CBC-A6C8-284B-5F71-EFE1166E1296}"/>
                </a:ext>
              </a:extLst>
            </p:cNvPr>
            <p:cNvSpPr>
              <a:spLocks noChangeShapeType="1"/>
            </p:cNvSpPr>
            <p:nvPr/>
          </p:nvSpPr>
          <p:spPr bwMode="auto">
            <a:xfrm flipH="1">
              <a:off x="7820026" y="4189413"/>
              <a:ext cx="61913" cy="0"/>
            </a:xfrm>
            <a:prstGeom prst="line">
              <a:avLst/>
            </a:prstGeom>
            <a:noFill/>
            <a:ln w="63420">
              <a:solidFill>
                <a:schemeClr val="tx1">
                  <a:lumMod val="40000"/>
                  <a:lumOff val="60000"/>
                </a:schemeClr>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8540" name="Line 114">
              <a:extLst>
                <a:ext uri="{FF2B5EF4-FFF2-40B4-BE49-F238E27FC236}">
                  <a16:creationId xmlns:a16="http://schemas.microsoft.com/office/drawing/2014/main" id="{D5191365-BAC3-0882-9BFB-9BBBE018F713}"/>
                </a:ext>
              </a:extLst>
            </p:cNvPr>
            <p:cNvSpPr>
              <a:spLocks noChangeShapeType="1"/>
            </p:cNvSpPr>
            <p:nvPr/>
          </p:nvSpPr>
          <p:spPr bwMode="auto">
            <a:xfrm>
              <a:off x="8123239" y="3887788"/>
              <a:ext cx="34925" cy="0"/>
            </a:xfrm>
            <a:prstGeom prst="line">
              <a:avLst/>
            </a:prstGeom>
            <a:noFill/>
            <a:ln w="63420">
              <a:solidFill>
                <a:srgbClr val="FFFFFF"/>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sp>
          <p:nvSpPr>
            <p:cNvPr id="14" name="Hexagon 13">
              <a:extLst>
                <a:ext uri="{FF2B5EF4-FFF2-40B4-BE49-F238E27FC236}">
                  <a16:creationId xmlns:a16="http://schemas.microsoft.com/office/drawing/2014/main" id="{A6DA3652-A1DF-5C84-F970-A46F3AAF7E9D}"/>
                </a:ext>
              </a:extLst>
            </p:cNvPr>
            <p:cNvSpPr/>
            <p:nvPr/>
          </p:nvSpPr>
          <p:spPr>
            <a:xfrm>
              <a:off x="8683756" y="3134452"/>
              <a:ext cx="310750" cy="267888"/>
            </a:xfrm>
            <a:prstGeom prst="hexago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896C80AD-2581-94FD-A8B9-37662C911991}"/>
                </a:ext>
              </a:extLst>
            </p:cNvPr>
            <p:cNvSpPr/>
            <p:nvPr/>
          </p:nvSpPr>
          <p:spPr>
            <a:xfrm rot="1575842">
              <a:off x="8250441" y="3112086"/>
              <a:ext cx="310750" cy="267888"/>
            </a:xfrm>
            <a:prstGeom prst="hexago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7" name="Oval 46">
              <a:extLst>
                <a:ext uri="{FF2B5EF4-FFF2-40B4-BE49-F238E27FC236}">
                  <a16:creationId xmlns:a16="http://schemas.microsoft.com/office/drawing/2014/main" id="{BB220D39-4F6C-92BE-30E5-BBA3C8EF34C4}"/>
                </a:ext>
              </a:extLst>
            </p:cNvPr>
            <p:cNvSpPr>
              <a:spLocks noChangeArrowheads="1"/>
            </p:cNvSpPr>
            <p:nvPr/>
          </p:nvSpPr>
          <p:spPr bwMode="auto">
            <a:xfrm>
              <a:off x="8686005" y="3085316"/>
              <a:ext cx="64787" cy="67020"/>
            </a:xfrm>
            <a:prstGeom prst="ellipse">
              <a:avLst/>
            </a:prstGeom>
            <a:solidFill>
              <a:srgbClr val="C00000"/>
            </a:solidFill>
            <a:ln w="31392">
              <a:noFill/>
              <a:round/>
              <a:headEnd/>
              <a:tailEnd/>
            </a:ln>
          </p:spPr>
          <p:txBody>
            <a:bodyPr lIns="0" tIns="0" rIns="0" bIns="0"/>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Tx/>
                <a:buSzTx/>
                <a:buNone/>
              </a:pPr>
              <a:endParaRPr lang="en-US" altLang="en-US" sz="1800" b="0">
                <a:cs typeface="Arial" panose="020B0604020202020204" pitchFamily="34" charset="0"/>
              </a:endParaRPr>
            </a:p>
          </p:txBody>
        </p:sp>
        <p:sp>
          <p:nvSpPr>
            <p:cNvPr id="18" name="Oval 46">
              <a:extLst>
                <a:ext uri="{FF2B5EF4-FFF2-40B4-BE49-F238E27FC236}">
                  <a16:creationId xmlns:a16="http://schemas.microsoft.com/office/drawing/2014/main" id="{7D7D61CC-0518-E8B9-0FED-72597DF662B5}"/>
                </a:ext>
              </a:extLst>
            </p:cNvPr>
            <p:cNvSpPr>
              <a:spLocks noChangeArrowheads="1"/>
            </p:cNvSpPr>
            <p:nvPr/>
          </p:nvSpPr>
          <p:spPr bwMode="auto">
            <a:xfrm>
              <a:off x="8535344" y="3152604"/>
              <a:ext cx="64787" cy="67020"/>
            </a:xfrm>
            <a:prstGeom prst="ellipse">
              <a:avLst/>
            </a:prstGeom>
            <a:solidFill>
              <a:srgbClr val="C00000"/>
            </a:solidFill>
            <a:ln w="31392">
              <a:noFill/>
              <a:round/>
              <a:headEnd/>
              <a:tailEnd/>
            </a:ln>
          </p:spPr>
          <p:txBody>
            <a:bodyPr lIns="0" tIns="0" rIns="0" bIns="0"/>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Tx/>
                <a:buSzTx/>
                <a:buNone/>
              </a:pPr>
              <a:endParaRPr lang="en-US" altLang="en-US" sz="1800" b="0">
                <a:cs typeface="Arial" panose="020B0604020202020204" pitchFamily="34" charset="0"/>
              </a:endParaRPr>
            </a:p>
          </p:txBody>
        </p:sp>
        <p:sp>
          <p:nvSpPr>
            <p:cNvPr id="19" name="Oval 46">
              <a:extLst>
                <a:ext uri="{FF2B5EF4-FFF2-40B4-BE49-F238E27FC236}">
                  <a16:creationId xmlns:a16="http://schemas.microsoft.com/office/drawing/2014/main" id="{5BC5B956-2C26-BC76-8611-9D7AA857B7CB}"/>
                </a:ext>
              </a:extLst>
            </p:cNvPr>
            <p:cNvSpPr>
              <a:spLocks noChangeArrowheads="1"/>
            </p:cNvSpPr>
            <p:nvPr/>
          </p:nvSpPr>
          <p:spPr bwMode="auto">
            <a:xfrm>
              <a:off x="8233719" y="3462167"/>
              <a:ext cx="64787" cy="67020"/>
            </a:xfrm>
            <a:prstGeom prst="ellipse">
              <a:avLst/>
            </a:prstGeom>
            <a:solidFill>
              <a:srgbClr val="C00000"/>
            </a:solidFill>
            <a:ln w="31392">
              <a:noFill/>
              <a:round/>
              <a:headEnd/>
              <a:tailEnd/>
            </a:ln>
          </p:spPr>
          <p:txBody>
            <a:bodyPr lIns="0" tIns="0" rIns="0" bIns="0"/>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Tx/>
                <a:buSzTx/>
                <a:buNone/>
              </a:pPr>
              <a:endParaRPr lang="en-US" altLang="en-US" sz="1800" b="0">
                <a:cs typeface="Arial" panose="020B0604020202020204" pitchFamily="34" charset="0"/>
              </a:endParaRPr>
            </a:p>
          </p:txBody>
        </p:sp>
        <p:sp>
          <p:nvSpPr>
            <p:cNvPr id="21" name="Hexagon 20">
              <a:extLst>
                <a:ext uri="{FF2B5EF4-FFF2-40B4-BE49-F238E27FC236}">
                  <a16:creationId xmlns:a16="http://schemas.microsoft.com/office/drawing/2014/main" id="{F03BCEB3-46FD-ED61-98A1-0249348F6069}"/>
                </a:ext>
              </a:extLst>
            </p:cNvPr>
            <p:cNvSpPr/>
            <p:nvPr/>
          </p:nvSpPr>
          <p:spPr>
            <a:xfrm>
              <a:off x="8199438" y="3502425"/>
              <a:ext cx="310750" cy="267888"/>
            </a:xfrm>
            <a:prstGeom prst="hexago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65D19017-D6A9-8B61-AFCC-32FC12B08702}"/>
                </a:ext>
              </a:extLst>
            </p:cNvPr>
            <p:cNvSpPr/>
            <p:nvPr/>
          </p:nvSpPr>
          <p:spPr>
            <a:xfrm rot="1575842">
              <a:off x="7851209" y="3671486"/>
              <a:ext cx="335820" cy="289500"/>
            </a:xfrm>
            <a:prstGeom prst="hexagon">
              <a:avLst/>
            </a:prstGeom>
            <a:solidFill>
              <a:schemeClr val="accent6"/>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3" name="Oval 52">
              <a:extLst>
                <a:ext uri="{FF2B5EF4-FFF2-40B4-BE49-F238E27FC236}">
                  <a16:creationId xmlns:a16="http://schemas.microsoft.com/office/drawing/2014/main" id="{C0360B5A-6C72-AB08-3B23-0513CE3B3885}"/>
                </a:ext>
              </a:extLst>
            </p:cNvPr>
            <p:cNvSpPr>
              <a:spLocks noChangeArrowheads="1"/>
            </p:cNvSpPr>
            <p:nvPr/>
          </p:nvSpPr>
          <p:spPr bwMode="auto">
            <a:xfrm>
              <a:off x="7983720" y="3605727"/>
              <a:ext cx="46038" cy="44450"/>
            </a:xfrm>
            <a:prstGeom prst="ellipse">
              <a:avLst/>
            </a:prstGeom>
            <a:solidFill>
              <a:srgbClr val="C00000"/>
            </a:solidFill>
            <a:ln w="31392">
              <a:solidFill>
                <a:srgbClr val="C00000"/>
              </a:solidFill>
              <a:round/>
              <a:headEnd/>
              <a:tailEnd/>
            </a:ln>
          </p:spPr>
          <p:txBody>
            <a:bodyPr lIns="0" tIns="0" rIns="0" bIns="0"/>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Tx/>
                <a:buSzTx/>
                <a:buNone/>
              </a:pPr>
              <a:endParaRPr lang="en-US" altLang="en-US" sz="1800" b="0">
                <a:cs typeface="Arial" panose="020B0604020202020204" pitchFamily="34" charset="0"/>
              </a:endParaRPr>
            </a:p>
          </p:txBody>
        </p:sp>
        <p:sp>
          <p:nvSpPr>
            <p:cNvPr id="24" name="Hexagon 23">
              <a:extLst>
                <a:ext uri="{FF2B5EF4-FFF2-40B4-BE49-F238E27FC236}">
                  <a16:creationId xmlns:a16="http://schemas.microsoft.com/office/drawing/2014/main" id="{DDEB9E89-A7F5-328A-EDDF-60D441C3C345}"/>
                </a:ext>
              </a:extLst>
            </p:cNvPr>
            <p:cNvSpPr/>
            <p:nvPr/>
          </p:nvSpPr>
          <p:spPr>
            <a:xfrm>
              <a:off x="7884319" y="4047931"/>
              <a:ext cx="310750" cy="267888"/>
            </a:xfrm>
            <a:prstGeom prst="hexagon">
              <a:avLst/>
            </a:prstGeom>
            <a:solidFill>
              <a:schemeClr val="accent1"/>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5" name="Text Box 75">
              <a:extLst>
                <a:ext uri="{FF2B5EF4-FFF2-40B4-BE49-F238E27FC236}">
                  <a16:creationId xmlns:a16="http://schemas.microsoft.com/office/drawing/2014/main" id="{922198DA-9E06-9D12-08F7-9B97674284B1}"/>
                </a:ext>
              </a:extLst>
            </p:cNvPr>
            <p:cNvSpPr txBox="1">
              <a:spLocks noChangeArrowheads="1"/>
            </p:cNvSpPr>
            <p:nvPr/>
          </p:nvSpPr>
          <p:spPr bwMode="auto">
            <a:xfrm>
              <a:off x="8652815" y="4000603"/>
              <a:ext cx="223838" cy="125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r>
                <a:rPr lang="en-US" altLang="en-US" sz="800" dirty="0">
                  <a:cs typeface="Arial" panose="020B0604020202020204" pitchFamily="34" charset="0"/>
                </a:rPr>
                <a:t>C</a:t>
              </a:r>
              <a:r>
                <a:rPr lang="en-US" altLang="en-US" sz="800" baseline="-25000" dirty="0">
                  <a:cs typeface="Arial" panose="020B0604020202020204" pitchFamily="34" charset="0"/>
                </a:rPr>
                <a:t>2</a:t>
              </a:r>
              <a:r>
                <a:rPr lang="en-US" altLang="en-US" sz="800" dirty="0">
                  <a:cs typeface="Arial" panose="020B0604020202020204" pitchFamily="34" charset="0"/>
                </a:rPr>
                <a:t>H</a:t>
              </a:r>
              <a:endParaRPr lang="en-US" altLang="en-US" sz="2200" b="0" dirty="0">
                <a:cs typeface="Arial" panose="020B0604020202020204" pitchFamily="34" charset="0"/>
              </a:endParaRPr>
            </a:p>
          </p:txBody>
        </p:sp>
        <p:sp>
          <p:nvSpPr>
            <p:cNvPr id="26" name="Text Box 74">
              <a:extLst>
                <a:ext uri="{FF2B5EF4-FFF2-40B4-BE49-F238E27FC236}">
                  <a16:creationId xmlns:a16="http://schemas.microsoft.com/office/drawing/2014/main" id="{9F201E0E-D671-10F1-26C4-BD71B16C1E1A}"/>
                </a:ext>
              </a:extLst>
            </p:cNvPr>
            <p:cNvSpPr txBox="1">
              <a:spLocks noChangeArrowheads="1"/>
            </p:cNvSpPr>
            <p:nvPr/>
          </p:nvSpPr>
          <p:spPr bwMode="auto">
            <a:xfrm>
              <a:off x="7281067" y="4257676"/>
              <a:ext cx="22066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r>
                <a:rPr lang="en-US" altLang="en-US" sz="800" dirty="0">
                  <a:cs typeface="Arial" panose="020B0604020202020204" pitchFamily="34" charset="0"/>
                </a:rPr>
                <a:t>C</a:t>
              </a:r>
              <a:r>
                <a:rPr lang="en-US" altLang="en-US" sz="800" baseline="-25000" dirty="0">
                  <a:cs typeface="Arial" panose="020B0604020202020204" pitchFamily="34" charset="0"/>
                </a:rPr>
                <a:t>2</a:t>
              </a:r>
              <a:r>
                <a:rPr lang="en-US" altLang="en-US" sz="800" dirty="0">
                  <a:cs typeface="Arial" panose="020B0604020202020204" pitchFamily="34" charset="0"/>
                </a:rPr>
                <a:t>H</a:t>
              </a:r>
              <a:endParaRPr lang="en-US" altLang="en-US" sz="2200" b="0" dirty="0">
                <a:cs typeface="Arial" panose="020B0604020202020204" pitchFamily="34" charset="0"/>
              </a:endParaRPr>
            </a:p>
          </p:txBody>
        </p:sp>
        <p:sp>
          <p:nvSpPr>
            <p:cNvPr id="27" name="Text Box 74">
              <a:extLst>
                <a:ext uri="{FF2B5EF4-FFF2-40B4-BE49-F238E27FC236}">
                  <a16:creationId xmlns:a16="http://schemas.microsoft.com/office/drawing/2014/main" id="{0337638E-5E49-BEAC-4BCC-65FE1971F032}"/>
                </a:ext>
              </a:extLst>
            </p:cNvPr>
            <p:cNvSpPr txBox="1">
              <a:spLocks noChangeArrowheads="1"/>
            </p:cNvSpPr>
            <p:nvPr/>
          </p:nvSpPr>
          <p:spPr bwMode="auto">
            <a:xfrm>
              <a:off x="6977852" y="4257678"/>
              <a:ext cx="22066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7623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37623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37623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37623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eaLnBrk="0" fontAlgn="base" hangingPunct="0">
                <a:lnSpc>
                  <a:spcPct val="100000"/>
                </a:lnSpc>
                <a:spcBef>
                  <a:spcPct val="0"/>
                </a:spcBef>
                <a:spcAft>
                  <a:spcPct val="0"/>
                </a:spcAft>
                <a:buClr>
                  <a:srgbClr val="104160"/>
                </a:buClr>
                <a:buSzPct val="90000"/>
                <a:buNone/>
              </a:pPr>
              <a:r>
                <a:rPr lang="en-US" altLang="en-US" sz="800" dirty="0">
                  <a:cs typeface="Arial" panose="020B0604020202020204" pitchFamily="34" charset="0"/>
                </a:rPr>
                <a:t>C</a:t>
              </a:r>
              <a:r>
                <a:rPr lang="en-US" altLang="en-US" sz="800" baseline="-25000" dirty="0">
                  <a:cs typeface="Arial" panose="020B0604020202020204" pitchFamily="34" charset="0"/>
                </a:rPr>
                <a:t>2</a:t>
              </a:r>
              <a:r>
                <a:rPr lang="en-US" altLang="en-US" sz="800" dirty="0">
                  <a:cs typeface="Arial" panose="020B0604020202020204" pitchFamily="34" charset="0"/>
                </a:rPr>
                <a:t>H</a:t>
              </a:r>
              <a:endParaRPr lang="en-US" altLang="en-US" sz="2200" b="0" dirty="0">
                <a:cs typeface="Arial" panose="020B0604020202020204" pitchFamily="34" charset="0"/>
              </a:endParaRPr>
            </a:p>
          </p:txBody>
        </p:sp>
        <p:sp>
          <p:nvSpPr>
            <p:cNvPr id="28" name="Line 11">
              <a:extLst>
                <a:ext uri="{FF2B5EF4-FFF2-40B4-BE49-F238E27FC236}">
                  <a16:creationId xmlns:a16="http://schemas.microsoft.com/office/drawing/2014/main" id="{67327595-BF16-28D3-58EF-5D190F04DA66}"/>
                </a:ext>
              </a:extLst>
            </p:cNvPr>
            <p:cNvSpPr>
              <a:spLocks noChangeShapeType="1"/>
            </p:cNvSpPr>
            <p:nvPr/>
          </p:nvSpPr>
          <p:spPr bwMode="auto">
            <a:xfrm>
              <a:off x="7676854" y="4400552"/>
              <a:ext cx="0" cy="26988"/>
            </a:xfrm>
            <a:prstGeom prst="line">
              <a:avLst/>
            </a:prstGeom>
            <a:noFill/>
            <a:ln w="63420">
              <a:solidFill>
                <a:schemeClr val="tx1">
                  <a:lumMod val="40000"/>
                  <a:lumOff val="60000"/>
                </a:schemeClr>
              </a:solidFill>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en-US" sz="1400" b="1">
                <a:latin typeface="Arial" panose="020B0604020202020204" pitchFamily="34" charset="0"/>
              </a:endParaRPr>
            </a:p>
          </p:txBody>
        </p:sp>
      </p:grpSp>
      <p:sp>
        <p:nvSpPr>
          <p:cNvPr id="2" name="Footer Placeholder 2">
            <a:extLst>
              <a:ext uri="{FF2B5EF4-FFF2-40B4-BE49-F238E27FC236}">
                <a16:creationId xmlns:a16="http://schemas.microsoft.com/office/drawing/2014/main" id="{D8241638-93B6-53BD-AA6B-642B4659E74A}"/>
              </a:ext>
            </a:extLst>
          </p:cNvPr>
          <p:cNvSpPr>
            <a:spLocks noGrp="1"/>
          </p:cNvSpPr>
          <p:nvPr>
            <p:ph type="ftr" sz="quarter" idx="10"/>
          </p:nvPr>
        </p:nvSpPr>
        <p:spPr>
          <a:xfrm>
            <a:off x="1416735" y="6054437"/>
            <a:ext cx="10651322" cy="803564"/>
          </a:xfrm>
        </p:spPr>
        <p:txBody>
          <a:bodyPr/>
          <a:lstStyle/>
          <a:p>
            <a:pPr>
              <a:defRPr/>
            </a:pPr>
            <a:r>
              <a:rPr lang="da-DK" dirty="0">
                <a:solidFill>
                  <a:schemeClr val="tx1"/>
                </a:solidFill>
              </a:rPr>
              <a:t>GPI, glycosylphosphatidylinositol;</a:t>
            </a:r>
            <a:r>
              <a:rPr lang="it-IT" sz="1000" i="1" dirty="0">
                <a:solidFill>
                  <a:schemeClr val="tx1"/>
                </a:solidFill>
              </a:rPr>
              <a:t> PIG-A</a:t>
            </a:r>
            <a:r>
              <a:rPr lang="it-IT" sz="1000" dirty="0">
                <a:solidFill>
                  <a:schemeClr val="tx1"/>
                </a:solidFill>
              </a:rPr>
              <a:t>, </a:t>
            </a:r>
            <a:r>
              <a:rPr lang="en-US" sz="1000" dirty="0">
                <a:solidFill>
                  <a:schemeClr val="tx1"/>
                </a:solidFill>
              </a:rPr>
              <a:t>phosphatidylinositol glycan anchor biosynthesis class A; PNH, </a:t>
            </a:r>
            <a:r>
              <a:rPr lang="en-US" dirty="0"/>
              <a:t>paroxysmal nocturnal hemoglobinuria</a:t>
            </a:r>
            <a:r>
              <a:rPr lang="da-DK" dirty="0">
                <a:solidFill>
                  <a:schemeClr val="tx1"/>
                </a:solidFill>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26737-ABAB-8BE2-2F1C-E85BD88F2AA7}"/>
              </a:ext>
            </a:extLst>
          </p:cNvPr>
          <p:cNvSpPr>
            <a:spLocks noGrp="1"/>
          </p:cNvSpPr>
          <p:nvPr>
            <p:ph type="title"/>
          </p:nvPr>
        </p:nvSpPr>
        <p:spPr>
          <a:xfrm>
            <a:off x="838200" y="365125"/>
            <a:ext cx="10515600" cy="1325563"/>
          </a:xfrm>
        </p:spPr>
        <p:txBody>
          <a:bodyPr/>
          <a:lstStyle/>
          <a:p>
            <a:r>
              <a:rPr lang="en-US" dirty="0"/>
              <a:t>The Missing Proteins in PNH: A Partial List</a:t>
            </a:r>
          </a:p>
        </p:txBody>
      </p:sp>
      <p:sp>
        <p:nvSpPr>
          <p:cNvPr id="6" name="Content Placeholder 5">
            <a:extLst>
              <a:ext uri="{FF2B5EF4-FFF2-40B4-BE49-F238E27FC236}">
                <a16:creationId xmlns:a16="http://schemas.microsoft.com/office/drawing/2014/main" id="{32E158D9-43B4-6508-FCC8-A5236BDC0D90}"/>
              </a:ext>
            </a:extLst>
          </p:cNvPr>
          <p:cNvSpPr>
            <a:spLocks noGrp="1"/>
          </p:cNvSpPr>
          <p:nvPr>
            <p:ph sz="half" idx="1"/>
          </p:nvPr>
        </p:nvSpPr>
        <p:spPr>
          <a:xfrm>
            <a:off x="838200" y="1825625"/>
            <a:ext cx="5181600" cy="4228812"/>
          </a:xfrm>
        </p:spPr>
        <p:txBody>
          <a:bodyPr>
            <a:normAutofit lnSpcReduction="10000"/>
          </a:bodyPr>
          <a:lstStyle/>
          <a:p>
            <a:r>
              <a:rPr lang="en-US" altLang="en-US" sz="2400" dirty="0"/>
              <a:t>Complement defense proteins</a:t>
            </a:r>
          </a:p>
          <a:p>
            <a:pPr lvl="1"/>
            <a:r>
              <a:rPr lang="en-US" altLang="en-US" sz="2000" dirty="0"/>
              <a:t>CD55 (decay accelerating</a:t>
            </a:r>
            <a:br>
              <a:rPr lang="en-US" altLang="en-US" sz="2000" dirty="0"/>
            </a:br>
            <a:r>
              <a:rPr lang="en-US" altLang="en-US" sz="2000" dirty="0"/>
              <a:t>factor, DAF)</a:t>
            </a:r>
          </a:p>
          <a:p>
            <a:pPr lvl="1"/>
            <a:r>
              <a:rPr lang="en-US" altLang="en-US" sz="2000" dirty="0"/>
              <a:t>CD59 (membrane inhibitor of</a:t>
            </a:r>
            <a:br>
              <a:rPr lang="en-US" altLang="en-US" sz="2000" dirty="0"/>
            </a:br>
            <a:r>
              <a:rPr lang="en-US" altLang="en-US" sz="2000" dirty="0"/>
              <a:t>reactive lysis)</a:t>
            </a:r>
          </a:p>
          <a:p>
            <a:r>
              <a:rPr lang="en-US" altLang="en-US" sz="2400" dirty="0"/>
              <a:t>Enzymes</a:t>
            </a:r>
          </a:p>
          <a:p>
            <a:pPr lvl="1"/>
            <a:r>
              <a:rPr lang="en-US" altLang="en-US" sz="2000" dirty="0"/>
              <a:t>Acetylcholinesterase</a:t>
            </a:r>
          </a:p>
          <a:p>
            <a:pPr lvl="1"/>
            <a:r>
              <a:rPr lang="en-US" altLang="en-US" sz="2000" dirty="0"/>
              <a:t>Alkaline phosphatase</a:t>
            </a:r>
          </a:p>
          <a:p>
            <a:r>
              <a:rPr lang="en-US" altLang="en-US" sz="2400" dirty="0"/>
              <a:t>Immune system ligands</a:t>
            </a:r>
          </a:p>
          <a:p>
            <a:r>
              <a:rPr lang="en-US" altLang="en-US" sz="2400" dirty="0"/>
              <a:t>Adhesion molecules</a:t>
            </a:r>
          </a:p>
          <a:p>
            <a:pPr lvl="1"/>
            <a:r>
              <a:rPr lang="en-US" altLang="en-US" sz="2000" dirty="0"/>
              <a:t>NCAM</a:t>
            </a:r>
          </a:p>
          <a:p>
            <a:pPr lvl="1"/>
            <a:r>
              <a:rPr lang="en-US" altLang="en-US" sz="2000" dirty="0"/>
              <a:t>Fibronectin receptor</a:t>
            </a:r>
          </a:p>
          <a:p>
            <a:pPr lvl="1"/>
            <a:endParaRPr lang="en-US" altLang="en-US" sz="2000" dirty="0"/>
          </a:p>
          <a:p>
            <a:endParaRPr lang="en-US" sz="2400" dirty="0"/>
          </a:p>
        </p:txBody>
      </p:sp>
      <p:sp>
        <p:nvSpPr>
          <p:cNvPr id="8" name="Content Placeholder 7">
            <a:extLst>
              <a:ext uri="{FF2B5EF4-FFF2-40B4-BE49-F238E27FC236}">
                <a16:creationId xmlns:a16="http://schemas.microsoft.com/office/drawing/2014/main" id="{D56A0B61-2AD6-8C3E-6B0F-F447906C2D79}"/>
              </a:ext>
            </a:extLst>
          </p:cNvPr>
          <p:cNvSpPr>
            <a:spLocks noGrp="1"/>
          </p:cNvSpPr>
          <p:nvPr>
            <p:ph sz="half" idx="2"/>
          </p:nvPr>
        </p:nvSpPr>
        <p:spPr>
          <a:xfrm>
            <a:off x="6172200" y="1825625"/>
            <a:ext cx="5181600" cy="4228812"/>
          </a:xfrm>
        </p:spPr>
        <p:txBody>
          <a:bodyPr>
            <a:normAutofit/>
          </a:bodyPr>
          <a:lstStyle/>
          <a:p>
            <a:r>
              <a:rPr lang="en-US" altLang="en-US" sz="2400" dirty="0"/>
              <a:t>Growth factors and receptors</a:t>
            </a:r>
          </a:p>
          <a:p>
            <a:r>
              <a:rPr lang="en-US" altLang="en-US" sz="2400" dirty="0"/>
              <a:t>Differentiation antigens</a:t>
            </a:r>
          </a:p>
          <a:p>
            <a:pPr lvl="1"/>
            <a:r>
              <a:rPr lang="en-US" altLang="en-US" sz="2000" dirty="0"/>
              <a:t>CD14 (monocytes)</a:t>
            </a:r>
          </a:p>
          <a:p>
            <a:pPr lvl="1"/>
            <a:r>
              <a:rPr lang="en-US" altLang="en-US" sz="2000" dirty="0"/>
              <a:t>CD52 (T cells)</a:t>
            </a:r>
          </a:p>
          <a:p>
            <a:r>
              <a:rPr lang="en-US" altLang="en-US" sz="2400" dirty="0"/>
              <a:t>Anti-procoagulant proteins</a:t>
            </a:r>
          </a:p>
          <a:p>
            <a:pPr lvl="1"/>
            <a:r>
              <a:rPr lang="en-US" altLang="en-US" sz="2000" dirty="0" err="1"/>
              <a:t>uPAR</a:t>
            </a:r>
            <a:r>
              <a:rPr lang="en-US" altLang="en-US" sz="2000" dirty="0"/>
              <a:t> (CD87)</a:t>
            </a:r>
          </a:p>
          <a:p>
            <a:endParaRPr lang="en-US" sz="2400" dirty="0"/>
          </a:p>
        </p:txBody>
      </p:sp>
      <p:sp>
        <p:nvSpPr>
          <p:cNvPr id="3" name="Footer Placeholder 2">
            <a:extLst>
              <a:ext uri="{FF2B5EF4-FFF2-40B4-BE49-F238E27FC236}">
                <a16:creationId xmlns:a16="http://schemas.microsoft.com/office/drawing/2014/main" id="{03FB0119-F563-E9A1-D837-A93D0266ADBC}"/>
              </a:ext>
            </a:extLst>
          </p:cNvPr>
          <p:cNvSpPr>
            <a:spLocks noGrp="1"/>
          </p:cNvSpPr>
          <p:nvPr>
            <p:ph type="ftr" sz="quarter" idx="10"/>
          </p:nvPr>
        </p:nvSpPr>
        <p:spPr>
          <a:xfrm>
            <a:off x="1416735" y="6054437"/>
            <a:ext cx="10651322" cy="803564"/>
          </a:xfrm>
        </p:spPr>
        <p:txBody>
          <a:bodyPr/>
          <a:lstStyle/>
          <a:p>
            <a:pPr>
              <a:defRPr/>
            </a:pPr>
            <a:r>
              <a:rPr lang="en-US" sz="1000" dirty="0">
                <a:solidFill>
                  <a:schemeClr val="tx1"/>
                </a:solidFill>
              </a:rPr>
              <a:t>CD, cluster of differentiation; NCAM, neural cell adhesion molecule; PNH, </a:t>
            </a:r>
            <a:r>
              <a:rPr lang="en-US" dirty="0"/>
              <a:t>paroxysmal nocturnal hemoglobinuria; </a:t>
            </a:r>
            <a:r>
              <a:rPr lang="en-US" dirty="0" err="1"/>
              <a:t>uPAR</a:t>
            </a:r>
            <a:r>
              <a:rPr lang="en-US" dirty="0"/>
              <a:t>, urokinase-type plasminogen activator receptor</a:t>
            </a:r>
            <a:r>
              <a:rPr lang="da-DK" dirty="0">
                <a:solidFill>
                  <a:schemeClr val="tx1"/>
                </a:solidFill>
              </a:rPr>
              <a:t>.</a:t>
            </a:r>
          </a:p>
        </p:txBody>
      </p:sp>
    </p:spTree>
    <p:extLst>
      <p:ext uri="{BB962C8B-B14F-4D97-AF65-F5344CB8AC3E}">
        <p14:creationId xmlns:p14="http://schemas.microsoft.com/office/powerpoint/2010/main" val="1788256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D8C25-2025-A5D3-1B86-92DD4EE2C5CA}"/>
              </a:ext>
            </a:extLst>
          </p:cNvPr>
          <p:cNvSpPr>
            <a:spLocks noGrp="1"/>
          </p:cNvSpPr>
          <p:nvPr>
            <p:ph type="title"/>
          </p:nvPr>
        </p:nvSpPr>
        <p:spPr>
          <a:xfrm>
            <a:off x="838200" y="365126"/>
            <a:ext cx="10515600" cy="875846"/>
          </a:xfrm>
        </p:spPr>
        <p:txBody>
          <a:bodyPr/>
          <a:lstStyle/>
          <a:p>
            <a:r>
              <a:rPr lang="en-US" dirty="0"/>
              <a:t>Complement Dysregulation as a Driver of PNH</a:t>
            </a:r>
          </a:p>
        </p:txBody>
      </p:sp>
      <p:sp>
        <p:nvSpPr>
          <p:cNvPr id="3" name="Footer Placeholder 2">
            <a:extLst>
              <a:ext uri="{FF2B5EF4-FFF2-40B4-BE49-F238E27FC236}">
                <a16:creationId xmlns:a16="http://schemas.microsoft.com/office/drawing/2014/main" id="{634C6315-387B-DCA4-33B8-10FADD8B8035}"/>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C, complement; CD, cluster of differentiation; CFB/D, complement factor B/D; Hgb, hemoglobin; MASP, mannose-binding lectin-associated serine protease; </a:t>
            </a:r>
            <a:r>
              <a:rPr lang="it-IT" sz="1000" i="1" dirty="0">
                <a:solidFill>
                  <a:schemeClr val="tx1"/>
                </a:solidFill>
              </a:rPr>
              <a:t>PIG-A</a:t>
            </a:r>
            <a:r>
              <a:rPr lang="it-IT" sz="1000" dirty="0">
                <a:solidFill>
                  <a:schemeClr val="tx1"/>
                </a:solidFill>
              </a:rPr>
              <a:t>, </a:t>
            </a:r>
            <a:r>
              <a:rPr lang="en-US" sz="1000" dirty="0">
                <a:solidFill>
                  <a:schemeClr val="tx1"/>
                </a:solidFill>
              </a:rPr>
              <a:t>phosphatidylinositol glycan anchor biosynthesis class A; PNH, </a:t>
            </a:r>
            <a:r>
              <a:rPr lang="en-US" dirty="0"/>
              <a:t>paroxysmal nocturnal hemoglobinuria</a:t>
            </a:r>
            <a:r>
              <a:rPr lang="da-DK" dirty="0">
                <a:solidFill>
                  <a:schemeClr val="tx1"/>
                </a:solidFill>
              </a:rPr>
              <a:t>.</a:t>
            </a:r>
            <a:br>
              <a:rPr lang="en-US" sz="1000" dirty="0">
                <a:solidFill>
                  <a:schemeClr val="tx1"/>
                </a:solidFill>
              </a:rPr>
            </a:br>
            <a:r>
              <a:rPr lang="en-US" sz="1000" dirty="0">
                <a:solidFill>
                  <a:schemeClr val="tx1"/>
                </a:solidFill>
              </a:rPr>
              <a:t>Waheed A, et al. </a:t>
            </a:r>
            <a:r>
              <a:rPr lang="en-US" sz="1000" i="1" dirty="0">
                <a:solidFill>
                  <a:schemeClr val="tx1"/>
                </a:solidFill>
              </a:rPr>
              <a:t>Blood Rev. </a:t>
            </a:r>
            <a:r>
              <a:rPr lang="en-US" sz="1000" dirty="0">
                <a:solidFill>
                  <a:schemeClr val="tx1"/>
                </a:solidFill>
              </a:rPr>
              <a:t>2024;64:101158. Hill A, et al. </a:t>
            </a:r>
            <a:r>
              <a:rPr lang="en-US" sz="1000" i="1" dirty="0">
                <a:solidFill>
                  <a:schemeClr val="tx1"/>
                </a:solidFill>
              </a:rPr>
              <a:t>Blood. </a:t>
            </a:r>
            <a:r>
              <a:rPr lang="en-US" sz="1000" dirty="0">
                <a:solidFill>
                  <a:schemeClr val="tx1"/>
                </a:solidFill>
              </a:rPr>
              <a:t>2013;121(25):4985-4996.</a:t>
            </a:r>
          </a:p>
        </p:txBody>
      </p:sp>
      <p:pic>
        <p:nvPicPr>
          <p:cNvPr id="8" name="Picture 197">
            <a:extLst>
              <a:ext uri="{FF2B5EF4-FFF2-40B4-BE49-F238E27FC236}">
                <a16:creationId xmlns:a16="http://schemas.microsoft.com/office/drawing/2014/main" id="{41016512-FB68-DC62-0EDC-E8E226612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722" y="1477925"/>
            <a:ext cx="9615035" cy="43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3707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9522" name="Group 2">
            <a:extLst>
              <a:ext uri="{FF2B5EF4-FFF2-40B4-BE49-F238E27FC236}">
                <a16:creationId xmlns:a16="http://schemas.microsoft.com/office/drawing/2014/main" id="{EFBFF135-750E-63D9-E42F-2B97D8DE2DE1}"/>
              </a:ext>
            </a:extLst>
          </p:cNvPr>
          <p:cNvGrpSpPr>
            <a:grpSpLocks/>
          </p:cNvGrpSpPr>
          <p:nvPr/>
        </p:nvGrpSpPr>
        <p:grpSpPr bwMode="auto">
          <a:xfrm>
            <a:off x="6544641" y="1429818"/>
            <a:ext cx="4116579" cy="4960012"/>
            <a:chOff x="3149" y="910"/>
            <a:chExt cx="2660" cy="3205"/>
          </a:xfrm>
        </p:grpSpPr>
        <p:sp>
          <p:nvSpPr>
            <p:cNvPr id="1259523" name="Oval 3">
              <a:extLst>
                <a:ext uri="{FF2B5EF4-FFF2-40B4-BE49-F238E27FC236}">
                  <a16:creationId xmlns:a16="http://schemas.microsoft.com/office/drawing/2014/main" id="{828B9FF1-EDF0-B4EA-74D8-C7DC04AEAE62}"/>
                </a:ext>
              </a:extLst>
            </p:cNvPr>
            <p:cNvSpPr>
              <a:spLocks noChangeArrowheads="1"/>
            </p:cNvSpPr>
            <p:nvPr/>
          </p:nvSpPr>
          <p:spPr bwMode="auto">
            <a:xfrm>
              <a:off x="3252" y="3427"/>
              <a:ext cx="1466" cy="28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square">
              <a:spAutoFit/>
              <a:flatTx/>
            </a:bodyPr>
            <a:lstStyle/>
            <a:p>
              <a:pPr eaLnBrk="0" fontAlgn="base" hangingPunct="0">
                <a:spcBef>
                  <a:spcPct val="0"/>
                </a:spcBef>
                <a:spcAft>
                  <a:spcPct val="0"/>
                </a:spcAft>
                <a:defRPr/>
              </a:pPr>
              <a:r>
                <a:rPr lang="en-US" altLang="en-US" sz="1400" b="1" dirty="0">
                  <a:solidFill>
                    <a:srgbClr val="FFFFFF"/>
                  </a:solidFill>
                  <a:latin typeface="Arial" charset="0"/>
                  <a:cs typeface="Arial" charset="0"/>
                </a:rPr>
                <a:t>Hemoglobinuria</a:t>
              </a:r>
            </a:p>
          </p:txBody>
        </p:sp>
        <p:sp>
          <p:nvSpPr>
            <p:cNvPr id="1259524" name="Oval 4">
              <a:extLst>
                <a:ext uri="{FF2B5EF4-FFF2-40B4-BE49-F238E27FC236}">
                  <a16:creationId xmlns:a16="http://schemas.microsoft.com/office/drawing/2014/main" id="{C474A2F3-BCE0-888C-838A-AE51A455D222}"/>
                </a:ext>
              </a:extLst>
            </p:cNvPr>
            <p:cNvSpPr>
              <a:spLocks noChangeArrowheads="1"/>
            </p:cNvSpPr>
            <p:nvPr/>
          </p:nvSpPr>
          <p:spPr bwMode="auto">
            <a:xfrm>
              <a:off x="3262" y="910"/>
              <a:ext cx="1118" cy="280"/>
            </a:xfrm>
            <a:prstGeom prst="ellipse">
              <a:avLst/>
            </a:prstGeom>
            <a:ln>
              <a:headEnd/>
              <a:tailEnd/>
            </a:ln>
          </p:spPr>
          <p:style>
            <a:lnRef idx="1">
              <a:schemeClr val="accent3"/>
            </a:lnRef>
            <a:fillRef idx="3">
              <a:schemeClr val="accent3"/>
            </a:fillRef>
            <a:effectRef idx="2">
              <a:schemeClr val="accent3"/>
            </a:effectRef>
            <a:fontRef idx="minor">
              <a:schemeClr val="lt1"/>
            </a:fontRef>
          </p:style>
          <p:txBody>
            <a:bodyPr>
              <a:spAutoFit/>
              <a:flatTx/>
            </a:bodyPr>
            <a:lstStyle/>
            <a:p>
              <a:pPr eaLnBrk="0" fontAlgn="base" hangingPunct="0">
                <a:spcBef>
                  <a:spcPct val="0"/>
                </a:spcBef>
                <a:spcAft>
                  <a:spcPct val="0"/>
                </a:spcAft>
                <a:defRPr/>
              </a:pPr>
              <a:r>
                <a:rPr lang="en-US" altLang="en-US" sz="1400" b="1" dirty="0">
                  <a:solidFill>
                    <a:srgbClr val="FFFFFF"/>
                  </a:solidFill>
                  <a:latin typeface="Arial" charset="0"/>
                  <a:cs typeface="Arial" charset="0"/>
                </a:rPr>
                <a:t>Thrombosis</a:t>
              </a:r>
            </a:p>
          </p:txBody>
        </p:sp>
        <p:sp>
          <p:nvSpPr>
            <p:cNvPr id="1259525" name="Oval 5">
              <a:extLst>
                <a:ext uri="{FF2B5EF4-FFF2-40B4-BE49-F238E27FC236}">
                  <a16:creationId xmlns:a16="http://schemas.microsoft.com/office/drawing/2014/main" id="{F39DB445-711F-C95A-0598-F333883F8CC0}"/>
                </a:ext>
              </a:extLst>
            </p:cNvPr>
            <p:cNvSpPr>
              <a:spLocks noChangeArrowheads="1"/>
            </p:cNvSpPr>
            <p:nvPr/>
          </p:nvSpPr>
          <p:spPr bwMode="auto">
            <a:xfrm>
              <a:off x="3149" y="3835"/>
              <a:ext cx="745" cy="280"/>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spAutoFit/>
              <a:flatTx/>
            </a:bodyPr>
            <a:lstStyle/>
            <a:p>
              <a:pPr eaLnBrk="0" fontAlgn="base" hangingPunct="0">
                <a:spcBef>
                  <a:spcPct val="0"/>
                </a:spcBef>
                <a:spcAft>
                  <a:spcPct val="0"/>
                </a:spcAft>
                <a:defRPr/>
              </a:pPr>
              <a:r>
                <a:rPr lang="en-US" altLang="en-US" sz="1400" b="1" dirty="0">
                  <a:solidFill>
                    <a:srgbClr val="FFFFFF"/>
                  </a:solidFill>
                  <a:latin typeface="Arial" charset="0"/>
                  <a:cs typeface="Arial" charset="0"/>
                </a:rPr>
                <a:t>Fatigue</a:t>
              </a:r>
            </a:p>
          </p:txBody>
        </p:sp>
        <p:sp>
          <p:nvSpPr>
            <p:cNvPr id="1259526" name="Oval 6">
              <a:extLst>
                <a:ext uri="{FF2B5EF4-FFF2-40B4-BE49-F238E27FC236}">
                  <a16:creationId xmlns:a16="http://schemas.microsoft.com/office/drawing/2014/main" id="{BD6576B7-43D7-C897-16C7-19D1B5E266BF}"/>
                </a:ext>
              </a:extLst>
            </p:cNvPr>
            <p:cNvSpPr>
              <a:spLocks noChangeArrowheads="1"/>
            </p:cNvSpPr>
            <p:nvPr/>
          </p:nvSpPr>
          <p:spPr bwMode="auto">
            <a:xfrm>
              <a:off x="3480" y="1372"/>
              <a:ext cx="1189" cy="280"/>
            </a:xfrm>
            <a:prstGeom prst="ellipse">
              <a:avLst/>
            </a:prstGeom>
            <a:ln>
              <a:headEnd/>
              <a:tailEnd/>
            </a:ln>
          </p:spPr>
          <p:style>
            <a:lnRef idx="1">
              <a:schemeClr val="accent3"/>
            </a:lnRef>
            <a:fillRef idx="3">
              <a:schemeClr val="accent3"/>
            </a:fillRef>
            <a:effectRef idx="2">
              <a:schemeClr val="accent3"/>
            </a:effectRef>
            <a:fontRef idx="minor">
              <a:schemeClr val="lt1"/>
            </a:fontRef>
          </p:style>
          <p:txBody>
            <a:bodyPr wrap="none">
              <a:spAutoFit/>
              <a:flatTx/>
            </a:bodyPr>
            <a:lstStyle/>
            <a:p>
              <a:pPr eaLnBrk="0" fontAlgn="base" hangingPunct="0">
                <a:spcBef>
                  <a:spcPct val="0"/>
                </a:spcBef>
                <a:spcAft>
                  <a:spcPct val="0"/>
                </a:spcAft>
                <a:defRPr/>
              </a:pPr>
              <a:r>
                <a:rPr lang="en-US" altLang="en-US" sz="1400" b="1" dirty="0">
                  <a:solidFill>
                    <a:srgbClr val="FFFFFF"/>
                  </a:solidFill>
                  <a:latin typeface="Arial" charset="0"/>
                  <a:cs typeface="Arial" charset="0"/>
                </a:rPr>
                <a:t>Renal</a:t>
              </a:r>
              <a:r>
                <a:rPr lang="en-US" altLang="en-US" sz="1400" b="1" dirty="0">
                  <a:solidFill>
                    <a:srgbClr val="000099"/>
                  </a:solidFill>
                  <a:latin typeface="Arial" charset="0"/>
                  <a:cs typeface="Arial" charset="0"/>
                </a:rPr>
                <a:t> </a:t>
              </a:r>
              <a:r>
                <a:rPr lang="en-US" altLang="en-US" sz="1400" b="1" dirty="0">
                  <a:solidFill>
                    <a:srgbClr val="FFFFFF"/>
                  </a:solidFill>
                  <a:latin typeface="Arial" charset="0"/>
                  <a:cs typeface="Arial" charset="0"/>
                </a:rPr>
                <a:t>Failure</a:t>
              </a:r>
            </a:p>
          </p:txBody>
        </p:sp>
        <p:sp>
          <p:nvSpPr>
            <p:cNvPr id="24731" name="AutoShape 7">
              <a:extLst>
                <a:ext uri="{FF2B5EF4-FFF2-40B4-BE49-F238E27FC236}">
                  <a16:creationId xmlns:a16="http://schemas.microsoft.com/office/drawing/2014/main" id="{342CF7B4-6476-CEDB-ECA4-39A8007F0A38}"/>
                </a:ext>
              </a:extLst>
            </p:cNvPr>
            <p:cNvSpPr>
              <a:spLocks/>
            </p:cNvSpPr>
            <p:nvPr/>
          </p:nvSpPr>
          <p:spPr bwMode="auto">
            <a:xfrm>
              <a:off x="4773" y="969"/>
              <a:ext cx="190" cy="3051"/>
            </a:xfrm>
            <a:prstGeom prst="rightBrace">
              <a:avLst>
                <a:gd name="adj1" fmla="val 133816"/>
                <a:gd name="adj2" fmla="val 4962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1259528" name="Text Box 8">
              <a:extLst>
                <a:ext uri="{FF2B5EF4-FFF2-40B4-BE49-F238E27FC236}">
                  <a16:creationId xmlns:a16="http://schemas.microsoft.com/office/drawing/2014/main" id="{6D4362D8-CB04-6117-E5B1-E74817BA7B41}"/>
                </a:ext>
              </a:extLst>
            </p:cNvPr>
            <p:cNvSpPr txBox="1">
              <a:spLocks noChangeArrowheads="1"/>
            </p:cNvSpPr>
            <p:nvPr/>
          </p:nvSpPr>
          <p:spPr bwMode="auto">
            <a:xfrm>
              <a:off x="4923" y="2192"/>
              <a:ext cx="886" cy="674"/>
            </a:xfrm>
            <a:prstGeom prst="rect">
              <a:avLst/>
            </a:prstGeom>
            <a:noFill/>
            <a:ln>
              <a:noFill/>
            </a:ln>
            <a:effectLst/>
          </p:spPr>
          <p:txBody>
            <a:bodyPr>
              <a:spAutoFit/>
            </a:bodyPr>
            <a:lstStyle/>
            <a:p>
              <a:pPr algn="ctr" fontAlgn="base">
                <a:spcBef>
                  <a:spcPct val="50000"/>
                </a:spcBef>
                <a:spcAft>
                  <a:spcPct val="0"/>
                </a:spcAft>
                <a:defRPr/>
              </a:pPr>
              <a:r>
                <a:rPr lang="en-US" altLang="en-US" sz="1600" b="1" dirty="0">
                  <a:latin typeface="Arial" charset="0"/>
                  <a:cs typeface="Arial" charset="0"/>
                </a:rPr>
                <a:t>Significant Impact on Quality of Life</a:t>
              </a:r>
            </a:p>
          </p:txBody>
        </p:sp>
        <p:sp>
          <p:nvSpPr>
            <p:cNvPr id="1259529" name="Text Box 9">
              <a:extLst>
                <a:ext uri="{FF2B5EF4-FFF2-40B4-BE49-F238E27FC236}">
                  <a16:creationId xmlns:a16="http://schemas.microsoft.com/office/drawing/2014/main" id="{4659816D-8FF5-5E89-CFB3-D0715A61A01A}"/>
                </a:ext>
              </a:extLst>
            </p:cNvPr>
            <p:cNvSpPr txBox="1">
              <a:spLocks noChangeArrowheads="1"/>
            </p:cNvSpPr>
            <p:nvPr/>
          </p:nvSpPr>
          <p:spPr bwMode="auto">
            <a:xfrm>
              <a:off x="4923" y="1040"/>
              <a:ext cx="886" cy="520"/>
            </a:xfrm>
            <a:prstGeom prst="rect">
              <a:avLst/>
            </a:prstGeom>
            <a:noFill/>
            <a:ln>
              <a:noFill/>
            </a:ln>
            <a:effectLst/>
          </p:spPr>
          <p:txBody>
            <a:bodyPr>
              <a:spAutoFit/>
            </a:bodyPr>
            <a:lstStyle/>
            <a:p>
              <a:pPr algn="ctr" fontAlgn="base">
                <a:spcBef>
                  <a:spcPct val="50000"/>
                </a:spcBef>
                <a:spcAft>
                  <a:spcPct val="0"/>
                </a:spcAft>
                <a:defRPr/>
              </a:pPr>
              <a:r>
                <a:rPr lang="en-US" altLang="en-US" sz="1600" b="1" dirty="0">
                  <a:solidFill>
                    <a:schemeClr val="accent3"/>
                  </a:solidFill>
                  <a:latin typeface="Arial" charset="0"/>
                  <a:cs typeface="Arial" charset="0"/>
                </a:rPr>
                <a:t>Significant Impact on Survival</a:t>
              </a:r>
            </a:p>
          </p:txBody>
        </p:sp>
        <p:grpSp>
          <p:nvGrpSpPr>
            <p:cNvPr id="24734" name="Group 10">
              <a:extLst>
                <a:ext uri="{FF2B5EF4-FFF2-40B4-BE49-F238E27FC236}">
                  <a16:creationId xmlns:a16="http://schemas.microsoft.com/office/drawing/2014/main" id="{DAD27AB0-4A74-4EB6-57B0-D03D6E5728F2}"/>
                </a:ext>
              </a:extLst>
            </p:cNvPr>
            <p:cNvGrpSpPr>
              <a:grpSpLocks/>
            </p:cNvGrpSpPr>
            <p:nvPr/>
          </p:nvGrpSpPr>
          <p:grpSpPr bwMode="auto">
            <a:xfrm>
              <a:off x="3249" y="2418"/>
              <a:ext cx="1492" cy="845"/>
              <a:chOff x="3249" y="2418"/>
              <a:chExt cx="1492" cy="845"/>
            </a:xfrm>
          </p:grpSpPr>
          <p:sp>
            <p:nvSpPr>
              <p:cNvPr id="1259531" name="Oval 11">
                <a:extLst>
                  <a:ext uri="{FF2B5EF4-FFF2-40B4-BE49-F238E27FC236}">
                    <a16:creationId xmlns:a16="http://schemas.microsoft.com/office/drawing/2014/main" id="{DF89666E-EE64-C0B8-1C6C-D5F946A0C83E}"/>
                  </a:ext>
                </a:extLst>
              </p:cNvPr>
              <p:cNvSpPr>
                <a:spLocks noChangeArrowheads="1"/>
              </p:cNvSpPr>
              <p:nvPr/>
            </p:nvSpPr>
            <p:spPr bwMode="auto">
              <a:xfrm>
                <a:off x="3249" y="2418"/>
                <a:ext cx="1492" cy="845"/>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a:spAutoFit/>
                <a:flatTx/>
              </a:bodyPr>
              <a:lstStyle/>
              <a:p>
                <a:pPr algn="ctr" eaLnBrk="0" fontAlgn="base" hangingPunct="0">
                  <a:spcBef>
                    <a:spcPct val="0"/>
                  </a:spcBef>
                  <a:spcAft>
                    <a:spcPct val="0"/>
                  </a:spcAft>
                  <a:defRPr/>
                </a:pPr>
                <a:endParaRPr lang="en-US" altLang="en-US" sz="1400" b="1">
                  <a:solidFill>
                    <a:srgbClr val="000099"/>
                  </a:solidFill>
                  <a:effectLst>
                    <a:outerShdw blurRad="38100" dist="38100" dir="2700000" algn="tl">
                      <a:srgbClr val="000000"/>
                    </a:outerShdw>
                  </a:effectLst>
                  <a:latin typeface="Arial" charset="0"/>
                  <a:cs typeface="Arial" charset="0"/>
                </a:endParaRPr>
              </a:p>
              <a:p>
                <a:pPr algn="ctr" eaLnBrk="0" fontAlgn="base" hangingPunct="0">
                  <a:spcBef>
                    <a:spcPct val="0"/>
                  </a:spcBef>
                  <a:spcAft>
                    <a:spcPct val="0"/>
                  </a:spcAft>
                  <a:defRPr/>
                </a:pPr>
                <a:endParaRPr lang="en-US" altLang="en-US" sz="1400" b="1">
                  <a:solidFill>
                    <a:srgbClr val="000099"/>
                  </a:solidFill>
                  <a:effectLst>
                    <a:outerShdw blurRad="38100" dist="38100" dir="2700000" algn="tl">
                      <a:srgbClr val="000000"/>
                    </a:outerShdw>
                  </a:effectLst>
                  <a:latin typeface="Arial" charset="0"/>
                  <a:cs typeface="Arial" charset="0"/>
                </a:endParaRPr>
              </a:p>
              <a:p>
                <a:pPr algn="ctr" eaLnBrk="0" fontAlgn="base" hangingPunct="0">
                  <a:spcBef>
                    <a:spcPct val="0"/>
                  </a:spcBef>
                  <a:spcAft>
                    <a:spcPct val="0"/>
                  </a:spcAft>
                  <a:defRPr/>
                </a:pPr>
                <a:endParaRPr lang="en-US" altLang="en-US" sz="1400" b="1">
                  <a:solidFill>
                    <a:srgbClr val="000099"/>
                  </a:solidFill>
                  <a:effectLst>
                    <a:outerShdw blurRad="38100" dist="38100" dir="2700000" algn="tl">
                      <a:srgbClr val="000000"/>
                    </a:outerShdw>
                  </a:effectLst>
                  <a:latin typeface="Arial" charset="0"/>
                  <a:cs typeface="Arial" charset="0"/>
                </a:endParaRPr>
              </a:p>
              <a:p>
                <a:pPr algn="ctr" eaLnBrk="0" fontAlgn="base" hangingPunct="0">
                  <a:spcBef>
                    <a:spcPct val="0"/>
                  </a:spcBef>
                  <a:spcAft>
                    <a:spcPct val="0"/>
                  </a:spcAft>
                  <a:defRPr/>
                </a:pPr>
                <a:endParaRPr lang="en-US" altLang="en-US" sz="1400" b="1">
                  <a:solidFill>
                    <a:srgbClr val="000099"/>
                  </a:solidFill>
                  <a:effectLst>
                    <a:outerShdw blurRad="38100" dist="38100" dir="2700000" algn="tl">
                      <a:srgbClr val="000000"/>
                    </a:outerShdw>
                  </a:effectLst>
                  <a:latin typeface="Arial" charset="0"/>
                  <a:cs typeface="Arial" charset="0"/>
                </a:endParaRPr>
              </a:p>
            </p:txBody>
          </p:sp>
          <p:sp>
            <p:nvSpPr>
              <p:cNvPr id="1259532" name="Rectangle 12">
                <a:extLst>
                  <a:ext uri="{FF2B5EF4-FFF2-40B4-BE49-F238E27FC236}">
                    <a16:creationId xmlns:a16="http://schemas.microsoft.com/office/drawing/2014/main" id="{D8574007-2C58-CECC-BF9A-ECC5D465BDCA}"/>
                  </a:ext>
                </a:extLst>
              </p:cNvPr>
              <p:cNvSpPr>
                <a:spLocks noChangeArrowheads="1"/>
              </p:cNvSpPr>
              <p:nvPr/>
            </p:nvSpPr>
            <p:spPr bwMode="auto">
              <a:xfrm>
                <a:off x="3398" y="2485"/>
                <a:ext cx="1229" cy="756"/>
              </a:xfrm>
              <a:prstGeom prst="rect">
                <a:avLst/>
              </a:prstGeom>
              <a:noFill/>
              <a:ln>
                <a:noFill/>
              </a:ln>
              <a:effectLst/>
            </p:spPr>
            <p:txBody>
              <a:bodyPr>
                <a:spAutoFit/>
              </a:bodyPr>
              <a:lstStyle/>
              <a:p>
                <a:pPr algn="ctr" eaLnBrk="0" fontAlgn="base" hangingPunct="0">
                  <a:spcBef>
                    <a:spcPct val="0"/>
                  </a:spcBef>
                  <a:spcAft>
                    <a:spcPct val="0"/>
                  </a:spcAft>
                  <a:defRPr/>
                </a:pPr>
                <a:r>
                  <a:rPr lang="en-US" altLang="en-US" sz="1400" b="1" dirty="0">
                    <a:solidFill>
                      <a:srgbClr val="FFFFFF"/>
                    </a:solidFill>
                    <a:latin typeface="Arial" charset="0"/>
                    <a:cs typeface="Arial" charset="0"/>
                  </a:rPr>
                  <a:t>Smooth Muscle </a:t>
                </a:r>
                <a:r>
                  <a:rPr lang="en-US" altLang="en-US" sz="1400" b="1" dirty="0" err="1">
                    <a:solidFill>
                      <a:srgbClr val="FFFFFF"/>
                    </a:solidFill>
                    <a:latin typeface="Arial" charset="0"/>
                    <a:cs typeface="Arial" charset="0"/>
                  </a:rPr>
                  <a:t>Dystonias</a:t>
                </a:r>
                <a:r>
                  <a:rPr lang="en-US" altLang="en-US" sz="1400" b="1" dirty="0">
                    <a:solidFill>
                      <a:srgbClr val="FFFFFF"/>
                    </a:solidFill>
                    <a:latin typeface="Arial" charset="0"/>
                    <a:cs typeface="Arial" charset="0"/>
                  </a:rPr>
                  <a:t> including Dysphagia,</a:t>
                </a:r>
              </a:p>
              <a:p>
                <a:pPr algn="ctr" eaLnBrk="0" fontAlgn="base" hangingPunct="0">
                  <a:spcBef>
                    <a:spcPct val="0"/>
                  </a:spcBef>
                  <a:spcAft>
                    <a:spcPct val="0"/>
                  </a:spcAft>
                  <a:defRPr/>
                </a:pPr>
                <a:r>
                  <a:rPr lang="en-US" altLang="en-US" sz="1400" b="1" dirty="0">
                    <a:solidFill>
                      <a:srgbClr val="FFFFFF"/>
                    </a:solidFill>
                    <a:latin typeface="Arial" charset="0"/>
                    <a:cs typeface="Arial" charset="0"/>
                  </a:rPr>
                  <a:t>Abdominal Pain, </a:t>
                </a:r>
                <a:br>
                  <a:rPr lang="en-US" altLang="en-US" sz="1400" b="1" dirty="0">
                    <a:solidFill>
                      <a:srgbClr val="FFFFFF"/>
                    </a:solidFill>
                    <a:latin typeface="Arial" charset="0"/>
                    <a:cs typeface="Arial" charset="0"/>
                  </a:rPr>
                </a:br>
                <a:r>
                  <a:rPr lang="en-US" altLang="en-US" sz="1400" b="1" dirty="0">
                    <a:solidFill>
                      <a:srgbClr val="FFFFFF"/>
                    </a:solidFill>
                    <a:latin typeface="Arial" charset="0"/>
                    <a:cs typeface="Arial" charset="0"/>
                  </a:rPr>
                  <a:t>and Male ED</a:t>
                </a:r>
              </a:p>
            </p:txBody>
          </p:sp>
        </p:grpSp>
        <p:sp>
          <p:nvSpPr>
            <p:cNvPr id="1259533" name="Oval 13">
              <a:extLst>
                <a:ext uri="{FF2B5EF4-FFF2-40B4-BE49-F238E27FC236}">
                  <a16:creationId xmlns:a16="http://schemas.microsoft.com/office/drawing/2014/main" id="{E125BCBA-9FDB-C487-0931-EA76B7027AB9}"/>
                </a:ext>
              </a:extLst>
            </p:cNvPr>
            <p:cNvSpPr>
              <a:spLocks noChangeArrowheads="1"/>
            </p:cNvSpPr>
            <p:nvPr/>
          </p:nvSpPr>
          <p:spPr bwMode="auto">
            <a:xfrm>
              <a:off x="3305" y="1804"/>
              <a:ext cx="1288" cy="475"/>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a:spAutoFit/>
              <a:flatTx/>
            </a:bodyPr>
            <a:lstStyle/>
            <a:p>
              <a:pPr algn="ctr" eaLnBrk="0" fontAlgn="base" hangingPunct="0">
                <a:spcBef>
                  <a:spcPct val="0"/>
                </a:spcBef>
                <a:spcAft>
                  <a:spcPct val="0"/>
                </a:spcAft>
                <a:defRPr/>
              </a:pPr>
              <a:r>
                <a:rPr lang="en-US" altLang="en-US" sz="1400" b="1" dirty="0">
                  <a:solidFill>
                    <a:srgbClr val="FFFFFF"/>
                  </a:solidFill>
                  <a:latin typeface="Arial" charset="0"/>
                  <a:cs typeface="Arial" charset="0"/>
                </a:rPr>
                <a:t> Pulmonary Hypertension</a:t>
              </a:r>
            </a:p>
          </p:txBody>
        </p:sp>
      </p:grpSp>
      <p:sp>
        <p:nvSpPr>
          <p:cNvPr id="1259534" name="Text Box 14">
            <a:extLst>
              <a:ext uri="{FF2B5EF4-FFF2-40B4-BE49-F238E27FC236}">
                <a16:creationId xmlns:a16="http://schemas.microsoft.com/office/drawing/2014/main" id="{0D1FB428-0E0E-2971-366D-F61F9798D52A}"/>
              </a:ext>
            </a:extLst>
          </p:cNvPr>
          <p:cNvSpPr txBox="1">
            <a:spLocks noChangeArrowheads="1"/>
          </p:cNvSpPr>
          <p:nvPr/>
        </p:nvSpPr>
        <p:spPr bwMode="auto">
          <a:xfrm>
            <a:off x="1200850" y="1493930"/>
            <a:ext cx="2588315" cy="653081"/>
          </a:xfrm>
          <a:prstGeom prst="rect">
            <a:avLst/>
          </a:prstGeom>
          <a:noFill/>
          <a:ln>
            <a:noFill/>
          </a:ln>
          <a:effectLst/>
        </p:spPr>
        <p:txBody>
          <a:bodyPr lIns="0" tIns="0" rIns="0" bIns="0"/>
          <a:lstStyle/>
          <a:p>
            <a:pPr eaLnBrk="0" fontAlgn="base" hangingPunct="0">
              <a:spcBef>
                <a:spcPct val="20000"/>
              </a:spcBef>
              <a:spcAft>
                <a:spcPct val="0"/>
              </a:spcAft>
              <a:buClr>
                <a:srgbClr val="F9E27F"/>
              </a:buClr>
              <a:buSzPct val="90000"/>
              <a:defRPr/>
            </a:pPr>
            <a:r>
              <a:rPr lang="en-US" altLang="en-US" sz="1500" dirty="0">
                <a:latin typeface="Arial" charset="0"/>
                <a:cs typeface="Arial" charset="0"/>
              </a:rPr>
              <a:t>Normal red blood cells are protected from complement attack by a shield of terminal complement inhibitors</a:t>
            </a:r>
          </a:p>
        </p:txBody>
      </p:sp>
      <p:sp>
        <p:nvSpPr>
          <p:cNvPr id="1259535" name="Text Box 15">
            <a:extLst>
              <a:ext uri="{FF2B5EF4-FFF2-40B4-BE49-F238E27FC236}">
                <a16:creationId xmlns:a16="http://schemas.microsoft.com/office/drawing/2014/main" id="{14F7681D-EBEB-E004-7E18-2C079A4DB402}"/>
              </a:ext>
            </a:extLst>
          </p:cNvPr>
          <p:cNvSpPr txBox="1">
            <a:spLocks noChangeArrowheads="1"/>
          </p:cNvSpPr>
          <p:nvPr/>
        </p:nvSpPr>
        <p:spPr bwMode="auto">
          <a:xfrm>
            <a:off x="3963071" y="1506217"/>
            <a:ext cx="2321131" cy="597368"/>
          </a:xfrm>
          <a:prstGeom prst="rect">
            <a:avLst/>
          </a:prstGeom>
          <a:noFill/>
          <a:ln>
            <a:noFill/>
          </a:ln>
          <a:effectLst/>
        </p:spPr>
        <p:txBody>
          <a:bodyPr lIns="0" tIns="0" rIns="0" bIns="0"/>
          <a:lstStyle/>
          <a:p>
            <a:pPr eaLnBrk="0" fontAlgn="base" hangingPunct="0">
              <a:spcBef>
                <a:spcPct val="20000"/>
              </a:spcBef>
              <a:spcAft>
                <a:spcPct val="0"/>
              </a:spcAft>
              <a:buClr>
                <a:srgbClr val="F9E27F"/>
              </a:buClr>
              <a:buSzPct val="90000"/>
              <a:defRPr/>
            </a:pPr>
            <a:r>
              <a:rPr lang="en-US" altLang="en-US" sz="1500" dirty="0">
                <a:latin typeface="Arial" charset="0"/>
                <a:cs typeface="Arial" charset="0"/>
              </a:rPr>
              <a:t>Without this protective complement inhibitor shield, PNH red blood cells are destroyed</a:t>
            </a:r>
          </a:p>
        </p:txBody>
      </p:sp>
      <p:sp>
        <p:nvSpPr>
          <p:cNvPr id="1259536" name="Text Box 16">
            <a:extLst>
              <a:ext uri="{FF2B5EF4-FFF2-40B4-BE49-F238E27FC236}">
                <a16:creationId xmlns:a16="http://schemas.microsoft.com/office/drawing/2014/main" id="{1AFCF604-973D-E891-FDF4-A4518F2B627D}"/>
              </a:ext>
            </a:extLst>
          </p:cNvPr>
          <p:cNvSpPr txBox="1">
            <a:spLocks noChangeArrowheads="1"/>
          </p:cNvSpPr>
          <p:nvPr/>
        </p:nvSpPr>
        <p:spPr bwMode="auto">
          <a:xfrm>
            <a:off x="2110807" y="4733914"/>
            <a:ext cx="990455" cy="207377"/>
          </a:xfrm>
          <a:prstGeom prst="rect">
            <a:avLst/>
          </a:prstGeom>
          <a:noFill/>
          <a:ln>
            <a:noFill/>
          </a:ln>
          <a:effectLst/>
        </p:spPr>
        <p:txBody>
          <a:bodyPr lIns="0" tIns="0" rIns="0" bIns="0"/>
          <a:lstStyle/>
          <a:p>
            <a:pPr algn="ctr" eaLnBrk="0" fontAlgn="base" hangingPunct="0">
              <a:spcBef>
                <a:spcPct val="20000"/>
              </a:spcBef>
              <a:spcAft>
                <a:spcPct val="0"/>
              </a:spcAft>
              <a:buClr>
                <a:srgbClr val="F9E27F"/>
              </a:buClr>
              <a:buSzPct val="90000"/>
              <a:defRPr/>
            </a:pPr>
            <a:r>
              <a:rPr lang="en-US" altLang="en-US" sz="1400" dirty="0">
                <a:latin typeface="Arial" charset="0"/>
                <a:cs typeface="Arial" charset="0"/>
              </a:rPr>
              <a:t>Intact RBC</a:t>
            </a:r>
          </a:p>
        </p:txBody>
      </p:sp>
      <p:sp>
        <p:nvSpPr>
          <p:cNvPr id="1259537" name="Text Box 17">
            <a:extLst>
              <a:ext uri="{FF2B5EF4-FFF2-40B4-BE49-F238E27FC236}">
                <a16:creationId xmlns:a16="http://schemas.microsoft.com/office/drawing/2014/main" id="{7B22BB9E-2BB7-0E49-9BEE-E1B9AEB09C39}"/>
              </a:ext>
            </a:extLst>
          </p:cNvPr>
          <p:cNvSpPr txBox="1">
            <a:spLocks noChangeArrowheads="1"/>
          </p:cNvSpPr>
          <p:nvPr/>
        </p:nvSpPr>
        <p:spPr bwMode="auto">
          <a:xfrm>
            <a:off x="2953840" y="5104419"/>
            <a:ext cx="2129478" cy="216662"/>
          </a:xfrm>
          <a:prstGeom prst="rect">
            <a:avLst/>
          </a:prstGeom>
          <a:noFill/>
          <a:ln>
            <a:noFill/>
          </a:ln>
          <a:effectLst/>
        </p:spPr>
        <p:txBody>
          <a:bodyPr lIns="0" tIns="0" rIns="0" bIns="0"/>
          <a:lstStyle/>
          <a:p>
            <a:pPr algn="r" eaLnBrk="0" fontAlgn="base" hangingPunct="0">
              <a:lnSpc>
                <a:spcPct val="90000"/>
              </a:lnSpc>
              <a:spcBef>
                <a:spcPct val="0"/>
              </a:spcBef>
              <a:spcAft>
                <a:spcPct val="0"/>
              </a:spcAft>
              <a:buClr>
                <a:srgbClr val="F9E27F"/>
              </a:buClr>
              <a:buSzPct val="90000"/>
              <a:defRPr/>
            </a:pPr>
            <a:r>
              <a:rPr lang="en-US" altLang="en-US" sz="1500" dirty="0">
                <a:latin typeface="Arial" charset="0"/>
                <a:cs typeface="Arial" charset="0"/>
              </a:rPr>
              <a:t>Hemoglobin in </a:t>
            </a:r>
            <a:br>
              <a:rPr lang="en-US" altLang="en-US" sz="1500" dirty="0">
                <a:latin typeface="Arial" charset="0"/>
                <a:cs typeface="Arial" charset="0"/>
              </a:rPr>
            </a:br>
            <a:r>
              <a:rPr lang="en-US" altLang="en-US" sz="1500" dirty="0">
                <a:latin typeface="Arial" charset="0"/>
                <a:cs typeface="Arial" charset="0"/>
              </a:rPr>
              <a:t>the Blood from Destroyed PNH RBCs</a:t>
            </a:r>
          </a:p>
        </p:txBody>
      </p:sp>
      <p:sp>
        <p:nvSpPr>
          <p:cNvPr id="1259538" name="AutoShape 18">
            <a:extLst>
              <a:ext uri="{FF2B5EF4-FFF2-40B4-BE49-F238E27FC236}">
                <a16:creationId xmlns:a16="http://schemas.microsoft.com/office/drawing/2014/main" id="{7A7CF04C-B621-248D-08FC-46E5A6540095}"/>
              </a:ext>
            </a:extLst>
          </p:cNvPr>
          <p:cNvSpPr>
            <a:spLocks noChangeArrowheads="1"/>
          </p:cNvSpPr>
          <p:nvPr/>
        </p:nvSpPr>
        <p:spPr bwMode="auto">
          <a:xfrm rot="5400000">
            <a:off x="2604425" y="3395570"/>
            <a:ext cx="125" cy="417210"/>
          </a:xfrm>
          <a:prstGeom prst="notchedRightArrow">
            <a:avLst>
              <a:gd name="adj1" fmla="val 50000"/>
              <a:gd name="adj2"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1259539" name="AutoShape 19">
            <a:extLst>
              <a:ext uri="{FF2B5EF4-FFF2-40B4-BE49-F238E27FC236}">
                <a16:creationId xmlns:a16="http://schemas.microsoft.com/office/drawing/2014/main" id="{EF5D35E8-F8C2-4299-B423-55B02413D143}"/>
              </a:ext>
            </a:extLst>
          </p:cNvPr>
          <p:cNvSpPr>
            <a:spLocks noChangeArrowheads="1"/>
          </p:cNvSpPr>
          <p:nvPr/>
        </p:nvSpPr>
        <p:spPr bwMode="auto">
          <a:xfrm rot="5400000">
            <a:off x="5229541" y="3553878"/>
            <a:ext cx="361439" cy="204281"/>
          </a:xfrm>
          <a:prstGeom prst="notchedRightArrow">
            <a:avLst>
              <a:gd name="adj1" fmla="val 50000"/>
              <a:gd name="adj2" fmla="val 44886"/>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eaLnBrk="0" fontAlgn="base" hangingPunct="0">
              <a:lnSpc>
                <a:spcPct val="100000"/>
              </a:lnSpc>
              <a:spcBef>
                <a:spcPct val="0"/>
              </a:spcBef>
              <a:spcAft>
                <a:spcPct val="0"/>
              </a:spcAft>
              <a:buClrTx/>
              <a:buSzTx/>
              <a:buNone/>
            </a:pPr>
            <a:endParaRPr lang="en-US" altLang="en-US" sz="1800" b="0">
              <a:solidFill>
                <a:srgbClr val="FFFFFF"/>
              </a:solidFill>
              <a:cs typeface="Arial" panose="020B0604020202020204" pitchFamily="34" charset="0"/>
            </a:endParaRPr>
          </a:p>
        </p:txBody>
      </p:sp>
      <p:sp>
        <p:nvSpPr>
          <p:cNvPr id="1259540" name="Text Box 20">
            <a:extLst>
              <a:ext uri="{FF2B5EF4-FFF2-40B4-BE49-F238E27FC236}">
                <a16:creationId xmlns:a16="http://schemas.microsoft.com/office/drawing/2014/main" id="{EBBC0B5E-0B81-4AD8-F7D9-F098D3E70B65}"/>
              </a:ext>
            </a:extLst>
          </p:cNvPr>
          <p:cNvSpPr txBox="1">
            <a:spLocks noChangeArrowheads="1"/>
          </p:cNvSpPr>
          <p:nvPr/>
        </p:nvSpPr>
        <p:spPr bwMode="auto">
          <a:xfrm>
            <a:off x="3249830" y="3310135"/>
            <a:ext cx="1312353" cy="312612"/>
          </a:xfrm>
          <a:prstGeom prst="rect">
            <a:avLst/>
          </a:prstGeom>
          <a:noFill/>
          <a:ln>
            <a:noFill/>
          </a:ln>
          <a:effectLst/>
        </p:spPr>
        <p:txBody>
          <a:bodyPr lIns="0" tIns="0" rIns="0" bIns="0"/>
          <a:lstStyle/>
          <a:p>
            <a:pPr algn="ctr" eaLnBrk="0" fontAlgn="base" hangingPunct="0">
              <a:spcBef>
                <a:spcPct val="20000"/>
              </a:spcBef>
              <a:spcAft>
                <a:spcPct val="0"/>
              </a:spcAft>
              <a:buClr>
                <a:srgbClr val="F9E27F"/>
              </a:buClr>
              <a:buSzPct val="90000"/>
              <a:defRPr/>
            </a:pPr>
            <a:r>
              <a:rPr lang="en-US" altLang="en-US" sz="1400" dirty="0">
                <a:latin typeface="Arial" charset="0"/>
                <a:cs typeface="Arial" charset="0"/>
              </a:rPr>
              <a:t>Complement</a:t>
            </a:r>
            <a:br>
              <a:rPr lang="en-US" altLang="en-US" sz="1400" dirty="0">
                <a:latin typeface="Arial" charset="0"/>
                <a:cs typeface="Arial" charset="0"/>
              </a:rPr>
            </a:br>
            <a:r>
              <a:rPr lang="en-US" altLang="en-US" sz="1400" dirty="0">
                <a:latin typeface="Arial" charset="0"/>
                <a:cs typeface="Arial" charset="0"/>
              </a:rPr>
              <a:t>Activation</a:t>
            </a:r>
          </a:p>
        </p:txBody>
      </p:sp>
      <p:grpSp>
        <p:nvGrpSpPr>
          <p:cNvPr id="1259541" name="Group 21">
            <a:extLst>
              <a:ext uri="{FF2B5EF4-FFF2-40B4-BE49-F238E27FC236}">
                <a16:creationId xmlns:a16="http://schemas.microsoft.com/office/drawing/2014/main" id="{C258B4E6-49AD-545F-74D0-041C8EA05591}"/>
              </a:ext>
            </a:extLst>
          </p:cNvPr>
          <p:cNvGrpSpPr>
            <a:grpSpLocks/>
          </p:cNvGrpSpPr>
          <p:nvPr/>
        </p:nvGrpSpPr>
        <p:grpSpPr bwMode="auto">
          <a:xfrm>
            <a:off x="2138665" y="2607534"/>
            <a:ext cx="879028" cy="862007"/>
            <a:chOff x="1643" y="2223"/>
            <a:chExt cx="568" cy="557"/>
          </a:xfrm>
        </p:grpSpPr>
        <p:sp>
          <p:nvSpPr>
            <p:cNvPr id="24711" name="Line 22">
              <a:extLst>
                <a:ext uri="{FF2B5EF4-FFF2-40B4-BE49-F238E27FC236}">
                  <a16:creationId xmlns:a16="http://schemas.microsoft.com/office/drawing/2014/main" id="{EC7BC4E6-A45B-5F00-CDFB-E07A91BBA57B}"/>
                </a:ext>
              </a:extLst>
            </p:cNvPr>
            <p:cNvSpPr>
              <a:spLocks noChangeShapeType="1"/>
            </p:cNvSpPr>
            <p:nvPr/>
          </p:nvSpPr>
          <p:spPr bwMode="auto">
            <a:xfrm flipV="1">
              <a:off x="2071" y="2396"/>
              <a:ext cx="31" cy="19"/>
            </a:xfrm>
            <a:prstGeom prst="line">
              <a:avLst/>
            </a:prstGeom>
            <a:noFill/>
            <a:ln w="3175">
              <a:solidFill>
                <a:srgbClr val="00A1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24712" name="Line 23">
              <a:extLst>
                <a:ext uri="{FF2B5EF4-FFF2-40B4-BE49-F238E27FC236}">
                  <a16:creationId xmlns:a16="http://schemas.microsoft.com/office/drawing/2014/main" id="{50D034C6-262E-D74F-8B55-68C153AF7FCE}"/>
                </a:ext>
              </a:extLst>
            </p:cNvPr>
            <p:cNvSpPr>
              <a:spLocks noChangeShapeType="1"/>
            </p:cNvSpPr>
            <p:nvPr/>
          </p:nvSpPr>
          <p:spPr bwMode="auto">
            <a:xfrm flipH="1" flipV="1">
              <a:off x="1939" y="2338"/>
              <a:ext cx="1" cy="32"/>
            </a:xfrm>
            <a:prstGeom prst="line">
              <a:avLst/>
            </a:prstGeom>
            <a:noFill/>
            <a:ln w="3175">
              <a:solidFill>
                <a:srgbClr val="00A1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24713" name="Line 24">
              <a:extLst>
                <a:ext uri="{FF2B5EF4-FFF2-40B4-BE49-F238E27FC236}">
                  <a16:creationId xmlns:a16="http://schemas.microsoft.com/office/drawing/2014/main" id="{3535857F-8A2C-DAC9-7D28-BB921250C9C4}"/>
                </a:ext>
              </a:extLst>
            </p:cNvPr>
            <p:cNvSpPr>
              <a:spLocks noChangeShapeType="1"/>
            </p:cNvSpPr>
            <p:nvPr/>
          </p:nvSpPr>
          <p:spPr bwMode="auto">
            <a:xfrm flipH="1" flipV="1">
              <a:off x="1778" y="2428"/>
              <a:ext cx="19" cy="22"/>
            </a:xfrm>
            <a:prstGeom prst="line">
              <a:avLst/>
            </a:prstGeom>
            <a:noFill/>
            <a:ln w="3175">
              <a:solidFill>
                <a:srgbClr val="00A1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24714" name="Line 25">
              <a:extLst>
                <a:ext uri="{FF2B5EF4-FFF2-40B4-BE49-F238E27FC236}">
                  <a16:creationId xmlns:a16="http://schemas.microsoft.com/office/drawing/2014/main" id="{2C3E3F76-79CD-F574-85AA-B27288414898}"/>
                </a:ext>
              </a:extLst>
            </p:cNvPr>
            <p:cNvSpPr>
              <a:spLocks noChangeShapeType="1"/>
            </p:cNvSpPr>
            <p:nvPr/>
          </p:nvSpPr>
          <p:spPr bwMode="auto">
            <a:xfrm flipH="1">
              <a:off x="1755" y="2675"/>
              <a:ext cx="22" cy="22"/>
            </a:xfrm>
            <a:prstGeom prst="line">
              <a:avLst/>
            </a:prstGeom>
            <a:noFill/>
            <a:ln w="3175">
              <a:solidFill>
                <a:srgbClr val="00A1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24715" name="Line 26">
              <a:extLst>
                <a:ext uri="{FF2B5EF4-FFF2-40B4-BE49-F238E27FC236}">
                  <a16:creationId xmlns:a16="http://schemas.microsoft.com/office/drawing/2014/main" id="{AD100845-8851-A28B-F976-6AA85F0724E1}"/>
                </a:ext>
              </a:extLst>
            </p:cNvPr>
            <p:cNvSpPr>
              <a:spLocks noChangeShapeType="1"/>
            </p:cNvSpPr>
            <p:nvPr/>
          </p:nvSpPr>
          <p:spPr bwMode="auto">
            <a:xfrm>
              <a:off x="2034" y="2651"/>
              <a:ext cx="18" cy="18"/>
            </a:xfrm>
            <a:prstGeom prst="line">
              <a:avLst/>
            </a:prstGeom>
            <a:noFill/>
            <a:ln w="3175">
              <a:solidFill>
                <a:srgbClr val="00A1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grpSp>
          <p:nvGrpSpPr>
            <p:cNvPr id="24716" name="Group 27">
              <a:extLst>
                <a:ext uri="{FF2B5EF4-FFF2-40B4-BE49-F238E27FC236}">
                  <a16:creationId xmlns:a16="http://schemas.microsoft.com/office/drawing/2014/main" id="{BD4C4C1F-1184-5BA4-9C2E-4B390044931E}"/>
                </a:ext>
              </a:extLst>
            </p:cNvPr>
            <p:cNvGrpSpPr>
              <a:grpSpLocks/>
            </p:cNvGrpSpPr>
            <p:nvPr/>
          </p:nvGrpSpPr>
          <p:grpSpPr bwMode="auto">
            <a:xfrm>
              <a:off x="1767" y="2388"/>
              <a:ext cx="304" cy="305"/>
              <a:chOff x="2751" y="2400"/>
              <a:chExt cx="304" cy="305"/>
            </a:xfrm>
          </p:grpSpPr>
          <p:sp>
            <p:nvSpPr>
              <p:cNvPr id="24722" name="Oval 28">
                <a:extLst>
                  <a:ext uri="{FF2B5EF4-FFF2-40B4-BE49-F238E27FC236}">
                    <a16:creationId xmlns:a16="http://schemas.microsoft.com/office/drawing/2014/main" id="{07508456-2C46-E079-286C-8182EDED76E0}"/>
                  </a:ext>
                </a:extLst>
              </p:cNvPr>
              <p:cNvSpPr>
                <a:spLocks noChangeArrowheads="1"/>
              </p:cNvSpPr>
              <p:nvPr/>
            </p:nvSpPr>
            <p:spPr bwMode="auto">
              <a:xfrm rot="2998800">
                <a:off x="2753" y="2457"/>
                <a:ext cx="305" cy="191"/>
              </a:xfrm>
              <a:prstGeom prst="ellipse">
                <a:avLst/>
              </a:prstGeom>
              <a:gradFill rotWithShape="1">
                <a:gsLst>
                  <a:gs pos="0">
                    <a:srgbClr val="FFFFFF">
                      <a:alpha val="53000"/>
                    </a:srgbClr>
                  </a:gs>
                  <a:gs pos="50000">
                    <a:srgbClr val="F40000">
                      <a:alpha val="53000"/>
                    </a:srgbClr>
                  </a:gs>
                  <a:gs pos="100000">
                    <a:srgbClr val="FFFFFF">
                      <a:alpha val="53000"/>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1259549" name="Oval 29">
                <a:extLst>
                  <a:ext uri="{FF2B5EF4-FFF2-40B4-BE49-F238E27FC236}">
                    <a16:creationId xmlns:a16="http://schemas.microsoft.com/office/drawing/2014/main" id="{C2FB642C-04A2-93C5-F573-BE80F708A4AF}"/>
                  </a:ext>
                </a:extLst>
              </p:cNvPr>
              <p:cNvSpPr>
                <a:spLocks noChangeArrowheads="1"/>
              </p:cNvSpPr>
              <p:nvPr/>
            </p:nvSpPr>
            <p:spPr bwMode="auto">
              <a:xfrm rot="2998800">
                <a:off x="2787" y="2402"/>
                <a:ext cx="232" cy="304"/>
              </a:xfrm>
              <a:prstGeom prst="ellipse">
                <a:avLst/>
              </a:prstGeom>
              <a:gradFill rotWithShape="1">
                <a:gsLst>
                  <a:gs pos="0">
                    <a:srgbClr val="F40000">
                      <a:alpha val="75000"/>
                    </a:srgbClr>
                  </a:gs>
                  <a:gs pos="100000">
                    <a:srgbClr val="F40000">
                      <a:gamma/>
                      <a:shade val="73725"/>
                      <a:invGamma/>
                      <a:alpha val="77000"/>
                    </a:srgbClr>
                  </a:gs>
                </a:gsLst>
                <a:path path="rect">
                  <a:fillToRect t="100000" r="100000"/>
                </a:path>
              </a:gradFill>
              <a:ln>
                <a:noFill/>
              </a:ln>
              <a:effectLst/>
            </p:spPr>
            <p:txBody>
              <a:bodyPr rot="10800000" vert="eaVert" lIns="0" tIns="0" rIns="0" bIns="0" anchor="ctr"/>
              <a:lstStyle/>
              <a:p>
                <a:pPr algn="ctr" eaLnBrk="0" fontAlgn="base" hangingPunct="0">
                  <a:spcBef>
                    <a:spcPct val="20000"/>
                  </a:spcBef>
                  <a:spcAft>
                    <a:spcPct val="0"/>
                  </a:spcAft>
                  <a:buClr>
                    <a:srgbClr val="F9E27F"/>
                  </a:buClr>
                  <a:buSzPct val="90000"/>
                  <a:defRPr/>
                </a:pPr>
                <a:endParaRPr lang="en-US" altLang="en-US" sz="2000" b="1">
                  <a:solidFill>
                    <a:srgbClr val="000099"/>
                  </a:solidFill>
                  <a:effectLst>
                    <a:outerShdw blurRad="38100" dist="38100" dir="2700000" algn="tl">
                      <a:srgbClr val="000000"/>
                    </a:outerShdw>
                  </a:effectLst>
                  <a:latin typeface="Arial" charset="0"/>
                  <a:cs typeface="Arial" charset="0"/>
                </a:endParaRPr>
              </a:p>
            </p:txBody>
          </p:sp>
          <p:sp>
            <p:nvSpPr>
              <p:cNvPr id="1259550" name="Oval 30">
                <a:extLst>
                  <a:ext uri="{FF2B5EF4-FFF2-40B4-BE49-F238E27FC236}">
                    <a16:creationId xmlns:a16="http://schemas.microsoft.com/office/drawing/2014/main" id="{1AD70A61-C6D6-D355-90B1-0FCD3AD444AA}"/>
                  </a:ext>
                </a:extLst>
              </p:cNvPr>
              <p:cNvSpPr>
                <a:spLocks noChangeArrowheads="1"/>
              </p:cNvSpPr>
              <p:nvPr/>
            </p:nvSpPr>
            <p:spPr bwMode="auto">
              <a:xfrm rot="2998800">
                <a:off x="2804" y="2456"/>
                <a:ext cx="194" cy="191"/>
              </a:xfrm>
              <a:prstGeom prst="ellipse">
                <a:avLst/>
              </a:prstGeom>
              <a:gradFill rotWithShape="1">
                <a:gsLst>
                  <a:gs pos="0">
                    <a:srgbClr val="FFFFFF">
                      <a:alpha val="88000"/>
                    </a:srgbClr>
                  </a:gs>
                  <a:gs pos="50000">
                    <a:srgbClr val="F40000">
                      <a:alpha val="89000"/>
                    </a:srgbClr>
                  </a:gs>
                  <a:gs pos="100000">
                    <a:srgbClr val="FFFFFF">
                      <a:alpha val="88000"/>
                    </a:srgbClr>
                  </a:gs>
                </a:gsLst>
                <a:lin ang="2700000" scaled="1"/>
              </a:gradFill>
              <a:ln>
                <a:noFill/>
              </a:ln>
              <a:effectLst/>
            </p:spPr>
            <p:txBody>
              <a:bodyPr lIns="0" tIns="0" rIns="0" bIns="0" anchor="ctr">
                <a:spAutoFit/>
              </a:bodyPr>
              <a:lstStyle/>
              <a:p>
                <a:pPr algn="ctr" fontAlgn="base">
                  <a:spcBef>
                    <a:spcPct val="0"/>
                  </a:spcBef>
                  <a:spcAft>
                    <a:spcPct val="0"/>
                  </a:spcAft>
                  <a:defRPr/>
                </a:pPr>
                <a:endParaRPr lang="en-US" sz="1400" b="1">
                  <a:solidFill>
                    <a:srgbClr val="003366"/>
                  </a:solidFill>
                  <a:latin typeface="Arial" charset="0"/>
                </a:endParaRPr>
              </a:p>
            </p:txBody>
          </p:sp>
        </p:grpSp>
        <p:sp>
          <p:nvSpPr>
            <p:cNvPr id="24717" name="Oval 31">
              <a:extLst>
                <a:ext uri="{FF2B5EF4-FFF2-40B4-BE49-F238E27FC236}">
                  <a16:creationId xmlns:a16="http://schemas.microsoft.com/office/drawing/2014/main" id="{F7B88413-99B2-AB1E-E3B1-70D55A5556B1}"/>
                </a:ext>
              </a:extLst>
            </p:cNvPr>
            <p:cNvSpPr>
              <a:spLocks noChangeArrowheads="1"/>
            </p:cNvSpPr>
            <p:nvPr/>
          </p:nvSpPr>
          <p:spPr bwMode="auto">
            <a:xfrm>
              <a:off x="1907" y="2223"/>
              <a:ext cx="62" cy="191"/>
            </a:xfrm>
            <a:prstGeom prst="ellipse">
              <a:avLst/>
            </a:prstGeom>
            <a:solidFill>
              <a:srgbClr val="009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24718" name="Oval 32">
              <a:extLst>
                <a:ext uri="{FF2B5EF4-FFF2-40B4-BE49-F238E27FC236}">
                  <a16:creationId xmlns:a16="http://schemas.microsoft.com/office/drawing/2014/main" id="{D9B00C32-ECF3-CBF6-9450-1F6FDCD10A74}"/>
                </a:ext>
              </a:extLst>
            </p:cNvPr>
            <p:cNvSpPr>
              <a:spLocks noChangeArrowheads="1"/>
            </p:cNvSpPr>
            <p:nvPr/>
          </p:nvSpPr>
          <p:spPr bwMode="auto">
            <a:xfrm rot="3451729">
              <a:off x="2085" y="2287"/>
              <a:ext cx="62" cy="191"/>
            </a:xfrm>
            <a:prstGeom prst="ellipse">
              <a:avLst/>
            </a:prstGeom>
            <a:solidFill>
              <a:srgbClr val="009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24719" name="Oval 33">
              <a:extLst>
                <a:ext uri="{FF2B5EF4-FFF2-40B4-BE49-F238E27FC236}">
                  <a16:creationId xmlns:a16="http://schemas.microsoft.com/office/drawing/2014/main" id="{1AD92999-5AF3-8A9F-0157-F64872F48AD1}"/>
                </a:ext>
              </a:extLst>
            </p:cNvPr>
            <p:cNvSpPr>
              <a:spLocks noChangeArrowheads="1"/>
            </p:cNvSpPr>
            <p:nvPr/>
          </p:nvSpPr>
          <p:spPr bwMode="auto">
            <a:xfrm rot="19720279">
              <a:off x="1730" y="2317"/>
              <a:ext cx="62" cy="191"/>
            </a:xfrm>
            <a:prstGeom prst="ellipse">
              <a:avLst/>
            </a:prstGeom>
            <a:solidFill>
              <a:srgbClr val="009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24720" name="Oval 34">
              <a:extLst>
                <a:ext uri="{FF2B5EF4-FFF2-40B4-BE49-F238E27FC236}">
                  <a16:creationId xmlns:a16="http://schemas.microsoft.com/office/drawing/2014/main" id="{DCE6F92B-C07C-674A-5DA2-C57C5F415086}"/>
                </a:ext>
              </a:extLst>
            </p:cNvPr>
            <p:cNvSpPr>
              <a:spLocks noChangeArrowheads="1"/>
            </p:cNvSpPr>
            <p:nvPr/>
          </p:nvSpPr>
          <p:spPr bwMode="auto">
            <a:xfrm rot="8714292">
              <a:off x="2037" y="2589"/>
              <a:ext cx="62" cy="191"/>
            </a:xfrm>
            <a:prstGeom prst="ellipse">
              <a:avLst/>
            </a:prstGeom>
            <a:solidFill>
              <a:srgbClr val="009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24721" name="Oval 35">
              <a:extLst>
                <a:ext uri="{FF2B5EF4-FFF2-40B4-BE49-F238E27FC236}">
                  <a16:creationId xmlns:a16="http://schemas.microsoft.com/office/drawing/2014/main" id="{A3FB0800-8512-5EB3-C1DA-26788A32F5A0}"/>
                </a:ext>
              </a:extLst>
            </p:cNvPr>
            <p:cNvSpPr>
              <a:spLocks noChangeArrowheads="1"/>
            </p:cNvSpPr>
            <p:nvPr/>
          </p:nvSpPr>
          <p:spPr bwMode="auto">
            <a:xfrm rot="13982137">
              <a:off x="1708" y="2615"/>
              <a:ext cx="62" cy="191"/>
            </a:xfrm>
            <a:prstGeom prst="ellipse">
              <a:avLst/>
            </a:prstGeom>
            <a:solidFill>
              <a:srgbClr val="009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grpSp>
      <p:grpSp>
        <p:nvGrpSpPr>
          <p:cNvPr id="1259556" name="Group 36">
            <a:extLst>
              <a:ext uri="{FF2B5EF4-FFF2-40B4-BE49-F238E27FC236}">
                <a16:creationId xmlns:a16="http://schemas.microsoft.com/office/drawing/2014/main" id="{3122A3D5-BE9A-81EA-F8C1-5F9BC31BA732}"/>
              </a:ext>
            </a:extLst>
          </p:cNvPr>
          <p:cNvGrpSpPr>
            <a:grpSpLocks/>
          </p:cNvGrpSpPr>
          <p:nvPr/>
        </p:nvGrpSpPr>
        <p:grpSpPr bwMode="auto">
          <a:xfrm>
            <a:off x="2180202" y="3792985"/>
            <a:ext cx="879527" cy="862007"/>
            <a:chOff x="1644" y="3081"/>
            <a:chExt cx="567" cy="557"/>
          </a:xfrm>
        </p:grpSpPr>
        <p:sp>
          <p:nvSpPr>
            <p:cNvPr id="24695" name="Line 37">
              <a:extLst>
                <a:ext uri="{FF2B5EF4-FFF2-40B4-BE49-F238E27FC236}">
                  <a16:creationId xmlns:a16="http://schemas.microsoft.com/office/drawing/2014/main" id="{29600C76-226A-5EAB-D717-63F72D7D8844}"/>
                </a:ext>
              </a:extLst>
            </p:cNvPr>
            <p:cNvSpPr>
              <a:spLocks noChangeShapeType="1"/>
            </p:cNvSpPr>
            <p:nvPr/>
          </p:nvSpPr>
          <p:spPr bwMode="auto">
            <a:xfrm flipV="1">
              <a:off x="2071" y="3254"/>
              <a:ext cx="31" cy="19"/>
            </a:xfrm>
            <a:prstGeom prst="line">
              <a:avLst/>
            </a:prstGeom>
            <a:noFill/>
            <a:ln w="3175">
              <a:solidFill>
                <a:srgbClr val="00A1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24696" name="Line 38">
              <a:extLst>
                <a:ext uri="{FF2B5EF4-FFF2-40B4-BE49-F238E27FC236}">
                  <a16:creationId xmlns:a16="http://schemas.microsoft.com/office/drawing/2014/main" id="{617CBB32-17CA-3B2D-6782-B070D8EAFCD1}"/>
                </a:ext>
              </a:extLst>
            </p:cNvPr>
            <p:cNvSpPr>
              <a:spLocks noChangeShapeType="1"/>
            </p:cNvSpPr>
            <p:nvPr/>
          </p:nvSpPr>
          <p:spPr bwMode="auto">
            <a:xfrm flipH="1" flipV="1">
              <a:off x="1939" y="3196"/>
              <a:ext cx="1" cy="32"/>
            </a:xfrm>
            <a:prstGeom prst="line">
              <a:avLst/>
            </a:prstGeom>
            <a:noFill/>
            <a:ln w="3175">
              <a:solidFill>
                <a:srgbClr val="00A1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24697" name="Line 39">
              <a:extLst>
                <a:ext uri="{FF2B5EF4-FFF2-40B4-BE49-F238E27FC236}">
                  <a16:creationId xmlns:a16="http://schemas.microsoft.com/office/drawing/2014/main" id="{38A902A8-E0BA-3975-4FF6-1B739FAC356A}"/>
                </a:ext>
              </a:extLst>
            </p:cNvPr>
            <p:cNvSpPr>
              <a:spLocks noChangeShapeType="1"/>
            </p:cNvSpPr>
            <p:nvPr/>
          </p:nvSpPr>
          <p:spPr bwMode="auto">
            <a:xfrm flipH="1" flipV="1">
              <a:off x="1778" y="3286"/>
              <a:ext cx="19" cy="22"/>
            </a:xfrm>
            <a:prstGeom prst="line">
              <a:avLst/>
            </a:prstGeom>
            <a:noFill/>
            <a:ln w="3175">
              <a:solidFill>
                <a:srgbClr val="00A1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24698" name="Line 40">
              <a:extLst>
                <a:ext uri="{FF2B5EF4-FFF2-40B4-BE49-F238E27FC236}">
                  <a16:creationId xmlns:a16="http://schemas.microsoft.com/office/drawing/2014/main" id="{8750EC1D-0024-89D9-A1EC-8C92F138B6E5}"/>
                </a:ext>
              </a:extLst>
            </p:cNvPr>
            <p:cNvSpPr>
              <a:spLocks noChangeShapeType="1"/>
            </p:cNvSpPr>
            <p:nvPr/>
          </p:nvSpPr>
          <p:spPr bwMode="auto">
            <a:xfrm flipH="1">
              <a:off x="1755" y="3533"/>
              <a:ext cx="22" cy="22"/>
            </a:xfrm>
            <a:prstGeom prst="line">
              <a:avLst/>
            </a:prstGeom>
            <a:noFill/>
            <a:ln w="3175">
              <a:solidFill>
                <a:srgbClr val="00A1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24699" name="Line 41">
              <a:extLst>
                <a:ext uri="{FF2B5EF4-FFF2-40B4-BE49-F238E27FC236}">
                  <a16:creationId xmlns:a16="http://schemas.microsoft.com/office/drawing/2014/main" id="{3AA10B35-DE04-2071-97E7-31C125821CAC}"/>
                </a:ext>
              </a:extLst>
            </p:cNvPr>
            <p:cNvSpPr>
              <a:spLocks noChangeShapeType="1"/>
            </p:cNvSpPr>
            <p:nvPr/>
          </p:nvSpPr>
          <p:spPr bwMode="auto">
            <a:xfrm>
              <a:off x="2034" y="3509"/>
              <a:ext cx="18" cy="18"/>
            </a:xfrm>
            <a:prstGeom prst="line">
              <a:avLst/>
            </a:prstGeom>
            <a:noFill/>
            <a:ln w="3175">
              <a:solidFill>
                <a:srgbClr val="00A1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grpSp>
          <p:nvGrpSpPr>
            <p:cNvPr id="24700" name="Group 42">
              <a:extLst>
                <a:ext uri="{FF2B5EF4-FFF2-40B4-BE49-F238E27FC236}">
                  <a16:creationId xmlns:a16="http://schemas.microsoft.com/office/drawing/2014/main" id="{E16F2583-2ACC-BFE0-43E8-192DCF7FFA84}"/>
                </a:ext>
              </a:extLst>
            </p:cNvPr>
            <p:cNvGrpSpPr>
              <a:grpSpLocks/>
            </p:cNvGrpSpPr>
            <p:nvPr/>
          </p:nvGrpSpPr>
          <p:grpSpPr bwMode="auto">
            <a:xfrm>
              <a:off x="1767" y="3245"/>
              <a:ext cx="304" cy="305"/>
              <a:chOff x="2751" y="2399"/>
              <a:chExt cx="304" cy="305"/>
            </a:xfrm>
          </p:grpSpPr>
          <p:sp>
            <p:nvSpPr>
              <p:cNvPr id="24706" name="Oval 43">
                <a:extLst>
                  <a:ext uri="{FF2B5EF4-FFF2-40B4-BE49-F238E27FC236}">
                    <a16:creationId xmlns:a16="http://schemas.microsoft.com/office/drawing/2014/main" id="{82225F9B-6291-281E-2E6B-2FBDAAD15E57}"/>
                  </a:ext>
                </a:extLst>
              </p:cNvPr>
              <p:cNvSpPr>
                <a:spLocks noChangeArrowheads="1"/>
              </p:cNvSpPr>
              <p:nvPr/>
            </p:nvSpPr>
            <p:spPr bwMode="auto">
              <a:xfrm rot="2998800">
                <a:off x="2753" y="2457"/>
                <a:ext cx="305" cy="190"/>
              </a:xfrm>
              <a:prstGeom prst="ellipse">
                <a:avLst/>
              </a:prstGeom>
              <a:gradFill rotWithShape="1">
                <a:gsLst>
                  <a:gs pos="0">
                    <a:srgbClr val="FFFFFF">
                      <a:alpha val="53000"/>
                    </a:srgbClr>
                  </a:gs>
                  <a:gs pos="50000">
                    <a:srgbClr val="F40000">
                      <a:alpha val="53000"/>
                    </a:srgbClr>
                  </a:gs>
                  <a:gs pos="100000">
                    <a:srgbClr val="FFFFFF">
                      <a:alpha val="53000"/>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1259564" name="Oval 44">
                <a:extLst>
                  <a:ext uri="{FF2B5EF4-FFF2-40B4-BE49-F238E27FC236}">
                    <a16:creationId xmlns:a16="http://schemas.microsoft.com/office/drawing/2014/main" id="{F941A3AE-1CF9-5666-FDE9-29E6B883E8DA}"/>
                  </a:ext>
                </a:extLst>
              </p:cNvPr>
              <p:cNvSpPr>
                <a:spLocks noChangeArrowheads="1"/>
              </p:cNvSpPr>
              <p:nvPr/>
            </p:nvSpPr>
            <p:spPr bwMode="auto">
              <a:xfrm rot="2998800">
                <a:off x="2787" y="2402"/>
                <a:ext cx="232" cy="304"/>
              </a:xfrm>
              <a:prstGeom prst="ellipse">
                <a:avLst/>
              </a:prstGeom>
              <a:gradFill rotWithShape="1">
                <a:gsLst>
                  <a:gs pos="0">
                    <a:srgbClr val="F40000">
                      <a:alpha val="75000"/>
                    </a:srgbClr>
                  </a:gs>
                  <a:gs pos="100000">
                    <a:srgbClr val="F40000">
                      <a:gamma/>
                      <a:shade val="73725"/>
                      <a:invGamma/>
                      <a:alpha val="77000"/>
                    </a:srgbClr>
                  </a:gs>
                </a:gsLst>
                <a:path path="rect">
                  <a:fillToRect t="100000" r="100000"/>
                </a:path>
              </a:gradFill>
              <a:ln>
                <a:noFill/>
              </a:ln>
              <a:effectLst/>
            </p:spPr>
            <p:txBody>
              <a:bodyPr rot="10800000" vert="eaVert" lIns="0" tIns="0" rIns="0" bIns="0" anchor="ctr"/>
              <a:lstStyle/>
              <a:p>
                <a:pPr algn="ctr" eaLnBrk="0" fontAlgn="base" hangingPunct="0">
                  <a:spcBef>
                    <a:spcPct val="20000"/>
                  </a:spcBef>
                  <a:spcAft>
                    <a:spcPct val="0"/>
                  </a:spcAft>
                  <a:buClr>
                    <a:srgbClr val="F9E27F"/>
                  </a:buClr>
                  <a:buSzPct val="90000"/>
                  <a:defRPr/>
                </a:pPr>
                <a:endParaRPr lang="en-US" altLang="en-US" sz="2000" b="1">
                  <a:solidFill>
                    <a:srgbClr val="000099"/>
                  </a:solidFill>
                  <a:effectLst>
                    <a:outerShdw blurRad="38100" dist="38100" dir="2700000" algn="tl">
                      <a:srgbClr val="000000"/>
                    </a:outerShdw>
                  </a:effectLst>
                  <a:latin typeface="Arial" charset="0"/>
                  <a:cs typeface="Arial" charset="0"/>
                </a:endParaRPr>
              </a:p>
            </p:txBody>
          </p:sp>
          <p:sp>
            <p:nvSpPr>
              <p:cNvPr id="1259565" name="Oval 45">
                <a:extLst>
                  <a:ext uri="{FF2B5EF4-FFF2-40B4-BE49-F238E27FC236}">
                    <a16:creationId xmlns:a16="http://schemas.microsoft.com/office/drawing/2014/main" id="{D9935C88-01A2-8A19-2E97-C9EB0F241CF8}"/>
                  </a:ext>
                </a:extLst>
              </p:cNvPr>
              <p:cNvSpPr>
                <a:spLocks noChangeArrowheads="1"/>
              </p:cNvSpPr>
              <p:nvPr/>
            </p:nvSpPr>
            <p:spPr bwMode="auto">
              <a:xfrm rot="2998800">
                <a:off x="2804" y="2456"/>
                <a:ext cx="194" cy="190"/>
              </a:xfrm>
              <a:prstGeom prst="ellipse">
                <a:avLst/>
              </a:prstGeom>
              <a:gradFill rotWithShape="1">
                <a:gsLst>
                  <a:gs pos="0">
                    <a:srgbClr val="FFFFFF">
                      <a:alpha val="88000"/>
                    </a:srgbClr>
                  </a:gs>
                  <a:gs pos="50000">
                    <a:srgbClr val="F40000">
                      <a:alpha val="89000"/>
                    </a:srgbClr>
                  </a:gs>
                  <a:gs pos="100000">
                    <a:srgbClr val="FFFFFF">
                      <a:alpha val="88000"/>
                    </a:srgbClr>
                  </a:gs>
                </a:gsLst>
                <a:lin ang="2700000" scaled="1"/>
              </a:gradFill>
              <a:ln>
                <a:noFill/>
              </a:ln>
              <a:effectLst/>
            </p:spPr>
            <p:txBody>
              <a:bodyPr lIns="0" tIns="0" rIns="0" bIns="0" anchor="ctr">
                <a:spAutoFit/>
              </a:bodyPr>
              <a:lstStyle/>
              <a:p>
                <a:pPr algn="ctr" fontAlgn="base">
                  <a:spcBef>
                    <a:spcPct val="0"/>
                  </a:spcBef>
                  <a:spcAft>
                    <a:spcPct val="0"/>
                  </a:spcAft>
                  <a:defRPr/>
                </a:pPr>
                <a:endParaRPr lang="en-US" sz="1400" b="1">
                  <a:solidFill>
                    <a:srgbClr val="003366"/>
                  </a:solidFill>
                  <a:latin typeface="Arial" charset="0"/>
                </a:endParaRPr>
              </a:p>
            </p:txBody>
          </p:sp>
        </p:grpSp>
        <p:sp>
          <p:nvSpPr>
            <p:cNvPr id="24701" name="Oval 46">
              <a:extLst>
                <a:ext uri="{FF2B5EF4-FFF2-40B4-BE49-F238E27FC236}">
                  <a16:creationId xmlns:a16="http://schemas.microsoft.com/office/drawing/2014/main" id="{1FB3BA0A-A7EF-1900-CA1C-4339E4399788}"/>
                </a:ext>
              </a:extLst>
            </p:cNvPr>
            <p:cNvSpPr>
              <a:spLocks noChangeArrowheads="1"/>
            </p:cNvSpPr>
            <p:nvPr/>
          </p:nvSpPr>
          <p:spPr bwMode="auto">
            <a:xfrm>
              <a:off x="1907" y="3081"/>
              <a:ext cx="62" cy="191"/>
            </a:xfrm>
            <a:prstGeom prst="ellipse">
              <a:avLst/>
            </a:prstGeom>
            <a:solidFill>
              <a:srgbClr val="009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24702" name="Oval 47">
              <a:extLst>
                <a:ext uri="{FF2B5EF4-FFF2-40B4-BE49-F238E27FC236}">
                  <a16:creationId xmlns:a16="http://schemas.microsoft.com/office/drawing/2014/main" id="{073F5802-B3B6-E56F-6638-896AD7949131}"/>
                </a:ext>
              </a:extLst>
            </p:cNvPr>
            <p:cNvSpPr>
              <a:spLocks noChangeArrowheads="1"/>
            </p:cNvSpPr>
            <p:nvPr/>
          </p:nvSpPr>
          <p:spPr bwMode="auto">
            <a:xfrm rot="3451729">
              <a:off x="2085" y="3145"/>
              <a:ext cx="62" cy="190"/>
            </a:xfrm>
            <a:prstGeom prst="ellipse">
              <a:avLst/>
            </a:prstGeom>
            <a:solidFill>
              <a:srgbClr val="009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24703" name="Oval 48">
              <a:extLst>
                <a:ext uri="{FF2B5EF4-FFF2-40B4-BE49-F238E27FC236}">
                  <a16:creationId xmlns:a16="http://schemas.microsoft.com/office/drawing/2014/main" id="{0767F970-F976-2BC7-92A9-0A697B0C1F80}"/>
                </a:ext>
              </a:extLst>
            </p:cNvPr>
            <p:cNvSpPr>
              <a:spLocks noChangeArrowheads="1"/>
            </p:cNvSpPr>
            <p:nvPr/>
          </p:nvSpPr>
          <p:spPr bwMode="auto">
            <a:xfrm rot="19720279">
              <a:off x="1730" y="3175"/>
              <a:ext cx="62" cy="191"/>
            </a:xfrm>
            <a:prstGeom prst="ellipse">
              <a:avLst/>
            </a:prstGeom>
            <a:solidFill>
              <a:srgbClr val="009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24704" name="Oval 49">
              <a:extLst>
                <a:ext uri="{FF2B5EF4-FFF2-40B4-BE49-F238E27FC236}">
                  <a16:creationId xmlns:a16="http://schemas.microsoft.com/office/drawing/2014/main" id="{13B683B5-27E1-486C-97AD-09877F4FECC3}"/>
                </a:ext>
              </a:extLst>
            </p:cNvPr>
            <p:cNvSpPr>
              <a:spLocks noChangeArrowheads="1"/>
            </p:cNvSpPr>
            <p:nvPr/>
          </p:nvSpPr>
          <p:spPr bwMode="auto">
            <a:xfrm rot="8714292">
              <a:off x="2037" y="3447"/>
              <a:ext cx="62" cy="191"/>
            </a:xfrm>
            <a:prstGeom prst="ellipse">
              <a:avLst/>
            </a:prstGeom>
            <a:solidFill>
              <a:srgbClr val="009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24705" name="Oval 50">
              <a:extLst>
                <a:ext uri="{FF2B5EF4-FFF2-40B4-BE49-F238E27FC236}">
                  <a16:creationId xmlns:a16="http://schemas.microsoft.com/office/drawing/2014/main" id="{92B6BC72-ADA4-17B3-CC36-6B08CA33BC6E}"/>
                </a:ext>
              </a:extLst>
            </p:cNvPr>
            <p:cNvSpPr>
              <a:spLocks noChangeArrowheads="1"/>
            </p:cNvSpPr>
            <p:nvPr/>
          </p:nvSpPr>
          <p:spPr bwMode="auto">
            <a:xfrm rot="13982137">
              <a:off x="1708" y="3473"/>
              <a:ext cx="62" cy="190"/>
            </a:xfrm>
            <a:prstGeom prst="ellipse">
              <a:avLst/>
            </a:prstGeom>
            <a:solidFill>
              <a:srgbClr val="009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grpSp>
      <p:sp>
        <p:nvSpPr>
          <p:cNvPr id="1259571" name="Arc 51">
            <a:extLst>
              <a:ext uri="{FF2B5EF4-FFF2-40B4-BE49-F238E27FC236}">
                <a16:creationId xmlns:a16="http://schemas.microsoft.com/office/drawing/2014/main" id="{AB1A3D2F-C9A7-0F76-DE7C-193E83419BBC}"/>
              </a:ext>
            </a:extLst>
          </p:cNvPr>
          <p:cNvSpPr>
            <a:spLocks/>
          </p:cNvSpPr>
          <p:nvPr/>
        </p:nvSpPr>
        <p:spPr bwMode="auto">
          <a:xfrm flipH="1">
            <a:off x="2619963" y="3468983"/>
            <a:ext cx="543203" cy="210027"/>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1259572" name="Arc 52">
            <a:extLst>
              <a:ext uri="{FF2B5EF4-FFF2-40B4-BE49-F238E27FC236}">
                <a16:creationId xmlns:a16="http://schemas.microsoft.com/office/drawing/2014/main" id="{A8FF713E-51F3-8631-60A5-7E5701EBF8B6}"/>
              </a:ext>
            </a:extLst>
          </p:cNvPr>
          <p:cNvSpPr>
            <a:spLocks/>
          </p:cNvSpPr>
          <p:nvPr/>
        </p:nvSpPr>
        <p:spPr bwMode="auto">
          <a:xfrm>
            <a:off x="4885629" y="3521601"/>
            <a:ext cx="543203" cy="210027"/>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grpSp>
        <p:nvGrpSpPr>
          <p:cNvPr id="1259573" name="Group 53">
            <a:extLst>
              <a:ext uri="{FF2B5EF4-FFF2-40B4-BE49-F238E27FC236}">
                <a16:creationId xmlns:a16="http://schemas.microsoft.com/office/drawing/2014/main" id="{70D47971-6349-B056-CE7C-AAF110CCA8EA}"/>
              </a:ext>
            </a:extLst>
          </p:cNvPr>
          <p:cNvGrpSpPr>
            <a:grpSpLocks/>
          </p:cNvGrpSpPr>
          <p:nvPr/>
        </p:nvGrpSpPr>
        <p:grpSpPr bwMode="auto">
          <a:xfrm>
            <a:off x="4419806" y="2547171"/>
            <a:ext cx="2044361" cy="880575"/>
            <a:chOff x="1892" y="1947"/>
            <a:chExt cx="1321" cy="569"/>
          </a:xfrm>
        </p:grpSpPr>
        <p:grpSp>
          <p:nvGrpSpPr>
            <p:cNvPr id="24655" name="Group 54">
              <a:extLst>
                <a:ext uri="{FF2B5EF4-FFF2-40B4-BE49-F238E27FC236}">
                  <a16:creationId xmlns:a16="http://schemas.microsoft.com/office/drawing/2014/main" id="{B5784758-B7F9-EDAD-E5C8-61A7291D689C}"/>
                </a:ext>
              </a:extLst>
            </p:cNvPr>
            <p:cNvGrpSpPr>
              <a:grpSpLocks/>
            </p:cNvGrpSpPr>
            <p:nvPr/>
          </p:nvGrpSpPr>
          <p:grpSpPr bwMode="auto">
            <a:xfrm>
              <a:off x="2396" y="2185"/>
              <a:ext cx="304" cy="305"/>
              <a:chOff x="2751" y="2400"/>
              <a:chExt cx="304" cy="305"/>
            </a:xfrm>
          </p:grpSpPr>
          <p:sp>
            <p:nvSpPr>
              <p:cNvPr id="24690" name="Oval 55">
                <a:extLst>
                  <a:ext uri="{FF2B5EF4-FFF2-40B4-BE49-F238E27FC236}">
                    <a16:creationId xmlns:a16="http://schemas.microsoft.com/office/drawing/2014/main" id="{D18944A8-13FC-A7B2-22F7-33F9E3AF487E}"/>
                  </a:ext>
                </a:extLst>
              </p:cNvPr>
              <p:cNvSpPr>
                <a:spLocks noChangeArrowheads="1"/>
              </p:cNvSpPr>
              <p:nvPr/>
            </p:nvSpPr>
            <p:spPr bwMode="auto">
              <a:xfrm rot="2998800">
                <a:off x="2753" y="2457"/>
                <a:ext cx="305" cy="191"/>
              </a:xfrm>
              <a:prstGeom prst="ellipse">
                <a:avLst/>
              </a:prstGeom>
              <a:gradFill rotWithShape="1">
                <a:gsLst>
                  <a:gs pos="0">
                    <a:srgbClr val="FFFFFF">
                      <a:alpha val="53000"/>
                    </a:srgbClr>
                  </a:gs>
                  <a:gs pos="50000">
                    <a:srgbClr val="F40000">
                      <a:alpha val="53000"/>
                    </a:srgbClr>
                  </a:gs>
                  <a:gs pos="100000">
                    <a:srgbClr val="FFFFFF">
                      <a:alpha val="53000"/>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1259576" name="Oval 56">
                <a:extLst>
                  <a:ext uri="{FF2B5EF4-FFF2-40B4-BE49-F238E27FC236}">
                    <a16:creationId xmlns:a16="http://schemas.microsoft.com/office/drawing/2014/main" id="{7ABA3101-2520-BB78-DB8A-944E2A66505D}"/>
                  </a:ext>
                </a:extLst>
              </p:cNvPr>
              <p:cNvSpPr>
                <a:spLocks noChangeArrowheads="1"/>
              </p:cNvSpPr>
              <p:nvPr/>
            </p:nvSpPr>
            <p:spPr bwMode="auto">
              <a:xfrm rot="2998800">
                <a:off x="2787" y="2402"/>
                <a:ext cx="232" cy="304"/>
              </a:xfrm>
              <a:prstGeom prst="ellipse">
                <a:avLst/>
              </a:prstGeom>
              <a:gradFill rotWithShape="1">
                <a:gsLst>
                  <a:gs pos="0">
                    <a:srgbClr val="F40000">
                      <a:alpha val="75000"/>
                    </a:srgbClr>
                  </a:gs>
                  <a:gs pos="100000">
                    <a:srgbClr val="F40000">
                      <a:gamma/>
                      <a:shade val="73725"/>
                      <a:invGamma/>
                      <a:alpha val="77000"/>
                    </a:srgbClr>
                  </a:gs>
                </a:gsLst>
                <a:path path="rect">
                  <a:fillToRect t="100000" r="100000"/>
                </a:path>
              </a:gradFill>
              <a:ln>
                <a:noFill/>
              </a:ln>
              <a:effectLst/>
            </p:spPr>
            <p:txBody>
              <a:bodyPr rot="10800000" vert="eaVert" lIns="0" tIns="0" rIns="0" bIns="0" anchor="ctr"/>
              <a:lstStyle/>
              <a:p>
                <a:pPr algn="ctr" eaLnBrk="0" fontAlgn="base" hangingPunct="0">
                  <a:spcBef>
                    <a:spcPct val="20000"/>
                  </a:spcBef>
                  <a:spcAft>
                    <a:spcPct val="0"/>
                  </a:spcAft>
                  <a:buClr>
                    <a:srgbClr val="F9E27F"/>
                  </a:buClr>
                  <a:buSzPct val="90000"/>
                  <a:defRPr/>
                </a:pPr>
                <a:endParaRPr lang="en-US" altLang="en-US" sz="2000" b="1">
                  <a:solidFill>
                    <a:srgbClr val="000099"/>
                  </a:solidFill>
                  <a:effectLst>
                    <a:outerShdw blurRad="38100" dist="38100" dir="2700000" algn="tl">
                      <a:srgbClr val="000000"/>
                    </a:outerShdw>
                  </a:effectLst>
                  <a:latin typeface="Arial" charset="0"/>
                  <a:cs typeface="Arial" charset="0"/>
                </a:endParaRPr>
              </a:p>
            </p:txBody>
          </p:sp>
          <p:sp>
            <p:nvSpPr>
              <p:cNvPr id="1259577" name="Oval 57">
                <a:extLst>
                  <a:ext uri="{FF2B5EF4-FFF2-40B4-BE49-F238E27FC236}">
                    <a16:creationId xmlns:a16="http://schemas.microsoft.com/office/drawing/2014/main" id="{F9F51786-A418-B15D-9268-0488036DF37D}"/>
                  </a:ext>
                </a:extLst>
              </p:cNvPr>
              <p:cNvSpPr>
                <a:spLocks noChangeArrowheads="1"/>
              </p:cNvSpPr>
              <p:nvPr/>
            </p:nvSpPr>
            <p:spPr bwMode="auto">
              <a:xfrm rot="2998800">
                <a:off x="2804" y="2456"/>
                <a:ext cx="194" cy="191"/>
              </a:xfrm>
              <a:prstGeom prst="ellipse">
                <a:avLst/>
              </a:prstGeom>
              <a:gradFill rotWithShape="1">
                <a:gsLst>
                  <a:gs pos="0">
                    <a:srgbClr val="FFFFFF">
                      <a:alpha val="88000"/>
                    </a:srgbClr>
                  </a:gs>
                  <a:gs pos="50000">
                    <a:srgbClr val="F40000">
                      <a:alpha val="89000"/>
                    </a:srgbClr>
                  </a:gs>
                  <a:gs pos="100000">
                    <a:srgbClr val="FFFFFF">
                      <a:alpha val="88000"/>
                    </a:srgbClr>
                  </a:gs>
                </a:gsLst>
                <a:lin ang="2700000" scaled="1"/>
              </a:gradFill>
              <a:ln>
                <a:noFill/>
              </a:ln>
              <a:effectLst/>
            </p:spPr>
            <p:txBody>
              <a:bodyPr lIns="0" tIns="0" rIns="0" bIns="0" anchor="ctr">
                <a:spAutoFit/>
              </a:bodyPr>
              <a:lstStyle/>
              <a:p>
                <a:pPr algn="ctr" fontAlgn="base">
                  <a:spcBef>
                    <a:spcPct val="0"/>
                  </a:spcBef>
                  <a:spcAft>
                    <a:spcPct val="0"/>
                  </a:spcAft>
                  <a:defRPr/>
                </a:pPr>
                <a:endParaRPr lang="en-US" sz="1400" b="1">
                  <a:solidFill>
                    <a:srgbClr val="003366"/>
                  </a:solidFill>
                  <a:latin typeface="Arial" charset="0"/>
                </a:endParaRPr>
              </a:p>
            </p:txBody>
          </p:sp>
        </p:grpSp>
        <p:grpSp>
          <p:nvGrpSpPr>
            <p:cNvPr id="24656" name="Group 58">
              <a:extLst>
                <a:ext uri="{FF2B5EF4-FFF2-40B4-BE49-F238E27FC236}">
                  <a16:creationId xmlns:a16="http://schemas.microsoft.com/office/drawing/2014/main" id="{774A27C1-4492-0ACD-6D6D-D4DE706499E4}"/>
                </a:ext>
              </a:extLst>
            </p:cNvPr>
            <p:cNvGrpSpPr>
              <a:grpSpLocks/>
            </p:cNvGrpSpPr>
            <p:nvPr/>
          </p:nvGrpSpPr>
          <p:grpSpPr bwMode="auto">
            <a:xfrm>
              <a:off x="1892" y="1959"/>
              <a:ext cx="568" cy="557"/>
              <a:chOff x="1643" y="2223"/>
              <a:chExt cx="568" cy="557"/>
            </a:xfrm>
          </p:grpSpPr>
          <p:sp>
            <p:nvSpPr>
              <p:cNvPr id="24674" name="Line 59">
                <a:extLst>
                  <a:ext uri="{FF2B5EF4-FFF2-40B4-BE49-F238E27FC236}">
                    <a16:creationId xmlns:a16="http://schemas.microsoft.com/office/drawing/2014/main" id="{8D9E8BE9-7102-A300-392B-8AAB7D2EEFB4}"/>
                  </a:ext>
                </a:extLst>
              </p:cNvPr>
              <p:cNvSpPr>
                <a:spLocks noChangeShapeType="1"/>
              </p:cNvSpPr>
              <p:nvPr/>
            </p:nvSpPr>
            <p:spPr bwMode="auto">
              <a:xfrm flipV="1">
                <a:off x="2071" y="2396"/>
                <a:ext cx="31" cy="19"/>
              </a:xfrm>
              <a:prstGeom prst="line">
                <a:avLst/>
              </a:prstGeom>
              <a:noFill/>
              <a:ln w="3175">
                <a:solidFill>
                  <a:srgbClr val="00A1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24675" name="Line 60">
                <a:extLst>
                  <a:ext uri="{FF2B5EF4-FFF2-40B4-BE49-F238E27FC236}">
                    <a16:creationId xmlns:a16="http://schemas.microsoft.com/office/drawing/2014/main" id="{92D6BAE8-3433-A3FF-468E-27E4B5149994}"/>
                  </a:ext>
                </a:extLst>
              </p:cNvPr>
              <p:cNvSpPr>
                <a:spLocks noChangeShapeType="1"/>
              </p:cNvSpPr>
              <p:nvPr/>
            </p:nvSpPr>
            <p:spPr bwMode="auto">
              <a:xfrm flipH="1" flipV="1">
                <a:off x="1939" y="2338"/>
                <a:ext cx="1" cy="32"/>
              </a:xfrm>
              <a:prstGeom prst="line">
                <a:avLst/>
              </a:prstGeom>
              <a:noFill/>
              <a:ln w="3175">
                <a:solidFill>
                  <a:srgbClr val="00A1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24676" name="Line 61">
                <a:extLst>
                  <a:ext uri="{FF2B5EF4-FFF2-40B4-BE49-F238E27FC236}">
                    <a16:creationId xmlns:a16="http://schemas.microsoft.com/office/drawing/2014/main" id="{FF319765-9A4C-0951-AC98-4877BDCC2374}"/>
                  </a:ext>
                </a:extLst>
              </p:cNvPr>
              <p:cNvSpPr>
                <a:spLocks noChangeShapeType="1"/>
              </p:cNvSpPr>
              <p:nvPr/>
            </p:nvSpPr>
            <p:spPr bwMode="auto">
              <a:xfrm flipH="1" flipV="1">
                <a:off x="1778" y="2428"/>
                <a:ext cx="19" cy="22"/>
              </a:xfrm>
              <a:prstGeom prst="line">
                <a:avLst/>
              </a:prstGeom>
              <a:noFill/>
              <a:ln w="3175">
                <a:solidFill>
                  <a:srgbClr val="00A1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24677" name="Line 62">
                <a:extLst>
                  <a:ext uri="{FF2B5EF4-FFF2-40B4-BE49-F238E27FC236}">
                    <a16:creationId xmlns:a16="http://schemas.microsoft.com/office/drawing/2014/main" id="{09FDC6FB-5AD0-C2B7-D1C9-5EA5B9CC10F6}"/>
                  </a:ext>
                </a:extLst>
              </p:cNvPr>
              <p:cNvSpPr>
                <a:spLocks noChangeShapeType="1"/>
              </p:cNvSpPr>
              <p:nvPr/>
            </p:nvSpPr>
            <p:spPr bwMode="auto">
              <a:xfrm flipH="1">
                <a:off x="1755" y="2675"/>
                <a:ext cx="22" cy="22"/>
              </a:xfrm>
              <a:prstGeom prst="line">
                <a:avLst/>
              </a:prstGeom>
              <a:noFill/>
              <a:ln w="3175">
                <a:solidFill>
                  <a:srgbClr val="00A1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24678" name="Line 63">
                <a:extLst>
                  <a:ext uri="{FF2B5EF4-FFF2-40B4-BE49-F238E27FC236}">
                    <a16:creationId xmlns:a16="http://schemas.microsoft.com/office/drawing/2014/main" id="{D0CA7085-9E99-E6B8-D0BD-090A73CFC59F}"/>
                  </a:ext>
                </a:extLst>
              </p:cNvPr>
              <p:cNvSpPr>
                <a:spLocks noChangeShapeType="1"/>
              </p:cNvSpPr>
              <p:nvPr/>
            </p:nvSpPr>
            <p:spPr bwMode="auto">
              <a:xfrm>
                <a:off x="2034" y="2651"/>
                <a:ext cx="18" cy="18"/>
              </a:xfrm>
              <a:prstGeom prst="line">
                <a:avLst/>
              </a:prstGeom>
              <a:noFill/>
              <a:ln w="3175">
                <a:solidFill>
                  <a:srgbClr val="00A1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grpSp>
            <p:nvGrpSpPr>
              <p:cNvPr id="24679" name="Group 64">
                <a:extLst>
                  <a:ext uri="{FF2B5EF4-FFF2-40B4-BE49-F238E27FC236}">
                    <a16:creationId xmlns:a16="http://schemas.microsoft.com/office/drawing/2014/main" id="{05358B1F-77D8-A40B-5591-37AA6191778C}"/>
                  </a:ext>
                </a:extLst>
              </p:cNvPr>
              <p:cNvGrpSpPr>
                <a:grpSpLocks/>
              </p:cNvGrpSpPr>
              <p:nvPr/>
            </p:nvGrpSpPr>
            <p:grpSpPr bwMode="auto">
              <a:xfrm>
                <a:off x="1767" y="2388"/>
                <a:ext cx="304" cy="305"/>
                <a:chOff x="2751" y="2400"/>
                <a:chExt cx="304" cy="305"/>
              </a:xfrm>
            </p:grpSpPr>
            <p:sp>
              <p:nvSpPr>
                <p:cNvPr id="24685" name="Oval 65">
                  <a:extLst>
                    <a:ext uri="{FF2B5EF4-FFF2-40B4-BE49-F238E27FC236}">
                      <a16:creationId xmlns:a16="http://schemas.microsoft.com/office/drawing/2014/main" id="{89FFD721-858B-4856-30F9-88F9BB4997E0}"/>
                    </a:ext>
                  </a:extLst>
                </p:cNvPr>
                <p:cNvSpPr>
                  <a:spLocks noChangeArrowheads="1"/>
                </p:cNvSpPr>
                <p:nvPr/>
              </p:nvSpPr>
              <p:spPr bwMode="auto">
                <a:xfrm rot="2998800">
                  <a:off x="2753" y="2457"/>
                  <a:ext cx="305" cy="191"/>
                </a:xfrm>
                <a:prstGeom prst="ellipse">
                  <a:avLst/>
                </a:prstGeom>
                <a:gradFill rotWithShape="1">
                  <a:gsLst>
                    <a:gs pos="0">
                      <a:srgbClr val="FFFFFF">
                        <a:alpha val="53000"/>
                      </a:srgbClr>
                    </a:gs>
                    <a:gs pos="50000">
                      <a:srgbClr val="F40000">
                        <a:alpha val="53000"/>
                      </a:srgbClr>
                    </a:gs>
                    <a:gs pos="100000">
                      <a:srgbClr val="FFFFFF">
                        <a:alpha val="53000"/>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1259586" name="Oval 66">
                  <a:extLst>
                    <a:ext uri="{FF2B5EF4-FFF2-40B4-BE49-F238E27FC236}">
                      <a16:creationId xmlns:a16="http://schemas.microsoft.com/office/drawing/2014/main" id="{A205E91C-EAD1-2EBD-B0B7-19789AD27252}"/>
                    </a:ext>
                  </a:extLst>
                </p:cNvPr>
                <p:cNvSpPr>
                  <a:spLocks noChangeArrowheads="1"/>
                </p:cNvSpPr>
                <p:nvPr/>
              </p:nvSpPr>
              <p:spPr bwMode="auto">
                <a:xfrm rot="2998800">
                  <a:off x="2787" y="2402"/>
                  <a:ext cx="232" cy="304"/>
                </a:xfrm>
                <a:prstGeom prst="ellipse">
                  <a:avLst/>
                </a:prstGeom>
                <a:gradFill rotWithShape="1">
                  <a:gsLst>
                    <a:gs pos="0">
                      <a:srgbClr val="F40000">
                        <a:alpha val="75000"/>
                      </a:srgbClr>
                    </a:gs>
                    <a:gs pos="100000">
                      <a:srgbClr val="F40000">
                        <a:gamma/>
                        <a:shade val="73725"/>
                        <a:invGamma/>
                        <a:alpha val="77000"/>
                      </a:srgbClr>
                    </a:gs>
                  </a:gsLst>
                  <a:path path="rect">
                    <a:fillToRect t="100000" r="100000"/>
                  </a:path>
                </a:gradFill>
                <a:ln>
                  <a:noFill/>
                </a:ln>
                <a:effectLst/>
              </p:spPr>
              <p:txBody>
                <a:bodyPr rot="10800000" vert="eaVert" lIns="0" tIns="0" rIns="0" bIns="0" anchor="ctr"/>
                <a:lstStyle/>
                <a:p>
                  <a:pPr algn="ctr" eaLnBrk="0" fontAlgn="base" hangingPunct="0">
                    <a:spcBef>
                      <a:spcPct val="20000"/>
                    </a:spcBef>
                    <a:spcAft>
                      <a:spcPct val="0"/>
                    </a:spcAft>
                    <a:buClr>
                      <a:srgbClr val="F9E27F"/>
                    </a:buClr>
                    <a:buSzPct val="90000"/>
                    <a:defRPr/>
                  </a:pPr>
                  <a:endParaRPr lang="en-US" altLang="en-US" sz="2000" b="1">
                    <a:solidFill>
                      <a:srgbClr val="000099"/>
                    </a:solidFill>
                    <a:effectLst>
                      <a:outerShdw blurRad="38100" dist="38100" dir="2700000" algn="tl">
                        <a:srgbClr val="000000"/>
                      </a:outerShdw>
                    </a:effectLst>
                    <a:latin typeface="Arial" charset="0"/>
                    <a:cs typeface="Arial" charset="0"/>
                  </a:endParaRPr>
                </a:p>
              </p:txBody>
            </p:sp>
            <p:sp>
              <p:nvSpPr>
                <p:cNvPr id="1259587" name="Oval 67">
                  <a:extLst>
                    <a:ext uri="{FF2B5EF4-FFF2-40B4-BE49-F238E27FC236}">
                      <a16:creationId xmlns:a16="http://schemas.microsoft.com/office/drawing/2014/main" id="{B32A10CD-A03D-D26C-1515-DA4E3DFAE32A}"/>
                    </a:ext>
                  </a:extLst>
                </p:cNvPr>
                <p:cNvSpPr>
                  <a:spLocks noChangeArrowheads="1"/>
                </p:cNvSpPr>
                <p:nvPr/>
              </p:nvSpPr>
              <p:spPr bwMode="auto">
                <a:xfrm rot="2998800">
                  <a:off x="2804" y="2456"/>
                  <a:ext cx="194" cy="191"/>
                </a:xfrm>
                <a:prstGeom prst="ellipse">
                  <a:avLst/>
                </a:prstGeom>
                <a:gradFill rotWithShape="1">
                  <a:gsLst>
                    <a:gs pos="0">
                      <a:srgbClr val="FFFFFF">
                        <a:alpha val="88000"/>
                      </a:srgbClr>
                    </a:gs>
                    <a:gs pos="50000">
                      <a:srgbClr val="F40000">
                        <a:alpha val="89000"/>
                      </a:srgbClr>
                    </a:gs>
                    <a:gs pos="100000">
                      <a:srgbClr val="FFFFFF">
                        <a:alpha val="88000"/>
                      </a:srgbClr>
                    </a:gs>
                  </a:gsLst>
                  <a:lin ang="2700000" scaled="1"/>
                </a:gradFill>
                <a:ln>
                  <a:noFill/>
                </a:ln>
                <a:effectLst/>
              </p:spPr>
              <p:txBody>
                <a:bodyPr lIns="0" tIns="0" rIns="0" bIns="0" anchor="ctr">
                  <a:spAutoFit/>
                </a:bodyPr>
                <a:lstStyle/>
                <a:p>
                  <a:pPr algn="ctr" fontAlgn="base">
                    <a:spcBef>
                      <a:spcPct val="0"/>
                    </a:spcBef>
                    <a:spcAft>
                      <a:spcPct val="0"/>
                    </a:spcAft>
                    <a:defRPr/>
                  </a:pPr>
                  <a:endParaRPr lang="en-US" sz="1400" b="1">
                    <a:solidFill>
                      <a:srgbClr val="003366"/>
                    </a:solidFill>
                    <a:latin typeface="Arial" charset="0"/>
                  </a:endParaRPr>
                </a:p>
              </p:txBody>
            </p:sp>
          </p:grpSp>
          <p:sp>
            <p:nvSpPr>
              <p:cNvPr id="24680" name="Oval 68">
                <a:extLst>
                  <a:ext uri="{FF2B5EF4-FFF2-40B4-BE49-F238E27FC236}">
                    <a16:creationId xmlns:a16="http://schemas.microsoft.com/office/drawing/2014/main" id="{C4A7F05B-79BB-C4E9-5771-C5FAD6CF085D}"/>
                  </a:ext>
                </a:extLst>
              </p:cNvPr>
              <p:cNvSpPr>
                <a:spLocks noChangeArrowheads="1"/>
              </p:cNvSpPr>
              <p:nvPr/>
            </p:nvSpPr>
            <p:spPr bwMode="auto">
              <a:xfrm>
                <a:off x="1907" y="2223"/>
                <a:ext cx="62" cy="191"/>
              </a:xfrm>
              <a:prstGeom prst="ellipse">
                <a:avLst/>
              </a:prstGeom>
              <a:solidFill>
                <a:srgbClr val="009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24681" name="Oval 69">
                <a:extLst>
                  <a:ext uri="{FF2B5EF4-FFF2-40B4-BE49-F238E27FC236}">
                    <a16:creationId xmlns:a16="http://schemas.microsoft.com/office/drawing/2014/main" id="{95A11778-97EC-177A-4BF3-50766B590F9B}"/>
                  </a:ext>
                </a:extLst>
              </p:cNvPr>
              <p:cNvSpPr>
                <a:spLocks noChangeArrowheads="1"/>
              </p:cNvSpPr>
              <p:nvPr/>
            </p:nvSpPr>
            <p:spPr bwMode="auto">
              <a:xfrm rot="3451729">
                <a:off x="2085" y="2287"/>
                <a:ext cx="62" cy="191"/>
              </a:xfrm>
              <a:prstGeom prst="ellipse">
                <a:avLst/>
              </a:prstGeom>
              <a:solidFill>
                <a:srgbClr val="009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24682" name="Oval 70">
                <a:extLst>
                  <a:ext uri="{FF2B5EF4-FFF2-40B4-BE49-F238E27FC236}">
                    <a16:creationId xmlns:a16="http://schemas.microsoft.com/office/drawing/2014/main" id="{CA8B9F3A-760A-89E1-3877-5E45F513A0A0}"/>
                  </a:ext>
                </a:extLst>
              </p:cNvPr>
              <p:cNvSpPr>
                <a:spLocks noChangeArrowheads="1"/>
              </p:cNvSpPr>
              <p:nvPr/>
            </p:nvSpPr>
            <p:spPr bwMode="auto">
              <a:xfrm rot="19720279">
                <a:off x="1730" y="2317"/>
                <a:ext cx="62" cy="191"/>
              </a:xfrm>
              <a:prstGeom prst="ellipse">
                <a:avLst/>
              </a:prstGeom>
              <a:solidFill>
                <a:srgbClr val="009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24683" name="Oval 71">
                <a:extLst>
                  <a:ext uri="{FF2B5EF4-FFF2-40B4-BE49-F238E27FC236}">
                    <a16:creationId xmlns:a16="http://schemas.microsoft.com/office/drawing/2014/main" id="{7D91BDD1-A27F-EA2B-02C1-BA1D2B1F7150}"/>
                  </a:ext>
                </a:extLst>
              </p:cNvPr>
              <p:cNvSpPr>
                <a:spLocks noChangeArrowheads="1"/>
              </p:cNvSpPr>
              <p:nvPr/>
            </p:nvSpPr>
            <p:spPr bwMode="auto">
              <a:xfrm rot="8714292">
                <a:off x="2037" y="2589"/>
                <a:ext cx="62" cy="191"/>
              </a:xfrm>
              <a:prstGeom prst="ellipse">
                <a:avLst/>
              </a:prstGeom>
              <a:solidFill>
                <a:srgbClr val="009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24684" name="Oval 72">
                <a:extLst>
                  <a:ext uri="{FF2B5EF4-FFF2-40B4-BE49-F238E27FC236}">
                    <a16:creationId xmlns:a16="http://schemas.microsoft.com/office/drawing/2014/main" id="{BC2CA9B9-BD12-E87F-885E-19D139476187}"/>
                  </a:ext>
                </a:extLst>
              </p:cNvPr>
              <p:cNvSpPr>
                <a:spLocks noChangeArrowheads="1"/>
              </p:cNvSpPr>
              <p:nvPr/>
            </p:nvSpPr>
            <p:spPr bwMode="auto">
              <a:xfrm rot="13982137">
                <a:off x="1708" y="2615"/>
                <a:ext cx="62" cy="191"/>
              </a:xfrm>
              <a:prstGeom prst="ellipse">
                <a:avLst/>
              </a:prstGeom>
              <a:solidFill>
                <a:srgbClr val="009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grpSp>
        <p:grpSp>
          <p:nvGrpSpPr>
            <p:cNvPr id="24657" name="Group 73">
              <a:extLst>
                <a:ext uri="{FF2B5EF4-FFF2-40B4-BE49-F238E27FC236}">
                  <a16:creationId xmlns:a16="http://schemas.microsoft.com/office/drawing/2014/main" id="{C53D8975-E062-84D8-24D2-BF7DEE344A20}"/>
                </a:ext>
              </a:extLst>
            </p:cNvPr>
            <p:cNvGrpSpPr>
              <a:grpSpLocks/>
            </p:cNvGrpSpPr>
            <p:nvPr/>
          </p:nvGrpSpPr>
          <p:grpSpPr bwMode="auto">
            <a:xfrm>
              <a:off x="2645" y="1947"/>
              <a:ext cx="568" cy="557"/>
              <a:chOff x="1643" y="2223"/>
              <a:chExt cx="568" cy="557"/>
            </a:xfrm>
          </p:grpSpPr>
          <p:sp>
            <p:nvSpPr>
              <p:cNvPr id="24658" name="Line 74">
                <a:extLst>
                  <a:ext uri="{FF2B5EF4-FFF2-40B4-BE49-F238E27FC236}">
                    <a16:creationId xmlns:a16="http://schemas.microsoft.com/office/drawing/2014/main" id="{5DA0D64A-BEFE-D032-71D7-37CBBC22409C}"/>
                  </a:ext>
                </a:extLst>
              </p:cNvPr>
              <p:cNvSpPr>
                <a:spLocks noChangeShapeType="1"/>
              </p:cNvSpPr>
              <p:nvPr/>
            </p:nvSpPr>
            <p:spPr bwMode="auto">
              <a:xfrm flipV="1">
                <a:off x="2071" y="2396"/>
                <a:ext cx="31" cy="19"/>
              </a:xfrm>
              <a:prstGeom prst="line">
                <a:avLst/>
              </a:prstGeom>
              <a:noFill/>
              <a:ln w="3175">
                <a:solidFill>
                  <a:srgbClr val="00A1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24659" name="Line 75">
                <a:extLst>
                  <a:ext uri="{FF2B5EF4-FFF2-40B4-BE49-F238E27FC236}">
                    <a16:creationId xmlns:a16="http://schemas.microsoft.com/office/drawing/2014/main" id="{763B7828-588E-8E5C-11C8-EE5B3A5E4BA1}"/>
                  </a:ext>
                </a:extLst>
              </p:cNvPr>
              <p:cNvSpPr>
                <a:spLocks noChangeShapeType="1"/>
              </p:cNvSpPr>
              <p:nvPr/>
            </p:nvSpPr>
            <p:spPr bwMode="auto">
              <a:xfrm flipH="1" flipV="1">
                <a:off x="1939" y="2338"/>
                <a:ext cx="1" cy="32"/>
              </a:xfrm>
              <a:prstGeom prst="line">
                <a:avLst/>
              </a:prstGeom>
              <a:noFill/>
              <a:ln w="3175">
                <a:solidFill>
                  <a:srgbClr val="00A1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24660" name="Line 76">
                <a:extLst>
                  <a:ext uri="{FF2B5EF4-FFF2-40B4-BE49-F238E27FC236}">
                    <a16:creationId xmlns:a16="http://schemas.microsoft.com/office/drawing/2014/main" id="{E386815F-6A3A-5828-8F6E-6CBA283704C2}"/>
                  </a:ext>
                </a:extLst>
              </p:cNvPr>
              <p:cNvSpPr>
                <a:spLocks noChangeShapeType="1"/>
              </p:cNvSpPr>
              <p:nvPr/>
            </p:nvSpPr>
            <p:spPr bwMode="auto">
              <a:xfrm flipH="1" flipV="1">
                <a:off x="1778" y="2428"/>
                <a:ext cx="19" cy="22"/>
              </a:xfrm>
              <a:prstGeom prst="line">
                <a:avLst/>
              </a:prstGeom>
              <a:noFill/>
              <a:ln w="3175">
                <a:solidFill>
                  <a:srgbClr val="00A1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24661" name="Line 77">
                <a:extLst>
                  <a:ext uri="{FF2B5EF4-FFF2-40B4-BE49-F238E27FC236}">
                    <a16:creationId xmlns:a16="http://schemas.microsoft.com/office/drawing/2014/main" id="{E0471BBC-5E7A-4C5E-D4EF-00C75C5A6075}"/>
                  </a:ext>
                </a:extLst>
              </p:cNvPr>
              <p:cNvSpPr>
                <a:spLocks noChangeShapeType="1"/>
              </p:cNvSpPr>
              <p:nvPr/>
            </p:nvSpPr>
            <p:spPr bwMode="auto">
              <a:xfrm flipH="1">
                <a:off x="1755" y="2675"/>
                <a:ext cx="22" cy="22"/>
              </a:xfrm>
              <a:prstGeom prst="line">
                <a:avLst/>
              </a:prstGeom>
              <a:noFill/>
              <a:ln w="3175">
                <a:solidFill>
                  <a:srgbClr val="00A1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24662" name="Line 78">
                <a:extLst>
                  <a:ext uri="{FF2B5EF4-FFF2-40B4-BE49-F238E27FC236}">
                    <a16:creationId xmlns:a16="http://schemas.microsoft.com/office/drawing/2014/main" id="{095B8F20-0DC4-5EDB-2534-16256A3A6FC9}"/>
                  </a:ext>
                </a:extLst>
              </p:cNvPr>
              <p:cNvSpPr>
                <a:spLocks noChangeShapeType="1"/>
              </p:cNvSpPr>
              <p:nvPr/>
            </p:nvSpPr>
            <p:spPr bwMode="auto">
              <a:xfrm>
                <a:off x="2034" y="2651"/>
                <a:ext cx="18" cy="18"/>
              </a:xfrm>
              <a:prstGeom prst="line">
                <a:avLst/>
              </a:prstGeom>
              <a:noFill/>
              <a:ln w="3175">
                <a:solidFill>
                  <a:srgbClr val="00A1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grpSp>
            <p:nvGrpSpPr>
              <p:cNvPr id="24663" name="Group 79">
                <a:extLst>
                  <a:ext uri="{FF2B5EF4-FFF2-40B4-BE49-F238E27FC236}">
                    <a16:creationId xmlns:a16="http://schemas.microsoft.com/office/drawing/2014/main" id="{1595850D-CA8F-1028-6C7D-7D47AD8CA650}"/>
                  </a:ext>
                </a:extLst>
              </p:cNvPr>
              <p:cNvGrpSpPr>
                <a:grpSpLocks/>
              </p:cNvGrpSpPr>
              <p:nvPr/>
            </p:nvGrpSpPr>
            <p:grpSpPr bwMode="auto">
              <a:xfrm>
                <a:off x="1767" y="2388"/>
                <a:ext cx="304" cy="305"/>
                <a:chOff x="2751" y="2400"/>
                <a:chExt cx="304" cy="305"/>
              </a:xfrm>
            </p:grpSpPr>
            <p:sp>
              <p:nvSpPr>
                <p:cNvPr id="24669" name="Oval 80">
                  <a:extLst>
                    <a:ext uri="{FF2B5EF4-FFF2-40B4-BE49-F238E27FC236}">
                      <a16:creationId xmlns:a16="http://schemas.microsoft.com/office/drawing/2014/main" id="{D4EB959F-9994-2989-C55B-83D4B272E544}"/>
                    </a:ext>
                  </a:extLst>
                </p:cNvPr>
                <p:cNvSpPr>
                  <a:spLocks noChangeArrowheads="1"/>
                </p:cNvSpPr>
                <p:nvPr/>
              </p:nvSpPr>
              <p:spPr bwMode="auto">
                <a:xfrm rot="2998800">
                  <a:off x="2753" y="2457"/>
                  <a:ext cx="305" cy="191"/>
                </a:xfrm>
                <a:prstGeom prst="ellipse">
                  <a:avLst/>
                </a:prstGeom>
                <a:gradFill rotWithShape="1">
                  <a:gsLst>
                    <a:gs pos="0">
                      <a:srgbClr val="FFFFFF">
                        <a:alpha val="53000"/>
                      </a:srgbClr>
                    </a:gs>
                    <a:gs pos="50000">
                      <a:srgbClr val="F40000">
                        <a:alpha val="53000"/>
                      </a:srgbClr>
                    </a:gs>
                    <a:gs pos="100000">
                      <a:srgbClr val="FFFFFF">
                        <a:alpha val="53000"/>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1259601" name="Oval 81">
                  <a:extLst>
                    <a:ext uri="{FF2B5EF4-FFF2-40B4-BE49-F238E27FC236}">
                      <a16:creationId xmlns:a16="http://schemas.microsoft.com/office/drawing/2014/main" id="{FB692D01-CBB5-1DAB-6BEE-C2216CF28E86}"/>
                    </a:ext>
                  </a:extLst>
                </p:cNvPr>
                <p:cNvSpPr>
                  <a:spLocks noChangeArrowheads="1"/>
                </p:cNvSpPr>
                <p:nvPr/>
              </p:nvSpPr>
              <p:spPr bwMode="auto">
                <a:xfrm rot="2998800">
                  <a:off x="2787" y="2402"/>
                  <a:ext cx="232" cy="304"/>
                </a:xfrm>
                <a:prstGeom prst="ellipse">
                  <a:avLst/>
                </a:prstGeom>
                <a:gradFill rotWithShape="1">
                  <a:gsLst>
                    <a:gs pos="0">
                      <a:srgbClr val="F40000">
                        <a:alpha val="75000"/>
                      </a:srgbClr>
                    </a:gs>
                    <a:gs pos="100000">
                      <a:srgbClr val="F40000">
                        <a:gamma/>
                        <a:shade val="73725"/>
                        <a:invGamma/>
                        <a:alpha val="77000"/>
                      </a:srgbClr>
                    </a:gs>
                  </a:gsLst>
                  <a:path path="rect">
                    <a:fillToRect t="100000" r="100000"/>
                  </a:path>
                </a:gradFill>
                <a:ln>
                  <a:noFill/>
                </a:ln>
                <a:effectLst/>
              </p:spPr>
              <p:txBody>
                <a:bodyPr rot="10800000" vert="eaVert" lIns="0" tIns="0" rIns="0" bIns="0" anchor="ctr"/>
                <a:lstStyle/>
                <a:p>
                  <a:pPr algn="ctr" eaLnBrk="0" fontAlgn="base" hangingPunct="0">
                    <a:spcBef>
                      <a:spcPct val="20000"/>
                    </a:spcBef>
                    <a:spcAft>
                      <a:spcPct val="0"/>
                    </a:spcAft>
                    <a:buClr>
                      <a:srgbClr val="F9E27F"/>
                    </a:buClr>
                    <a:buSzPct val="90000"/>
                    <a:defRPr/>
                  </a:pPr>
                  <a:endParaRPr lang="en-US" altLang="en-US" sz="2000" b="1">
                    <a:solidFill>
                      <a:srgbClr val="000099"/>
                    </a:solidFill>
                    <a:effectLst>
                      <a:outerShdw blurRad="38100" dist="38100" dir="2700000" algn="tl">
                        <a:srgbClr val="000000"/>
                      </a:outerShdw>
                    </a:effectLst>
                    <a:latin typeface="Arial" charset="0"/>
                    <a:cs typeface="Arial" charset="0"/>
                  </a:endParaRPr>
                </a:p>
              </p:txBody>
            </p:sp>
            <p:sp>
              <p:nvSpPr>
                <p:cNvPr id="1259602" name="Oval 82">
                  <a:extLst>
                    <a:ext uri="{FF2B5EF4-FFF2-40B4-BE49-F238E27FC236}">
                      <a16:creationId xmlns:a16="http://schemas.microsoft.com/office/drawing/2014/main" id="{DB574B9D-83FE-5781-1446-4A73AF924018}"/>
                    </a:ext>
                  </a:extLst>
                </p:cNvPr>
                <p:cNvSpPr>
                  <a:spLocks noChangeArrowheads="1"/>
                </p:cNvSpPr>
                <p:nvPr/>
              </p:nvSpPr>
              <p:spPr bwMode="auto">
                <a:xfrm rot="2998800">
                  <a:off x="2804" y="2456"/>
                  <a:ext cx="194" cy="191"/>
                </a:xfrm>
                <a:prstGeom prst="ellipse">
                  <a:avLst/>
                </a:prstGeom>
                <a:gradFill rotWithShape="1">
                  <a:gsLst>
                    <a:gs pos="0">
                      <a:srgbClr val="FFFFFF">
                        <a:alpha val="88000"/>
                      </a:srgbClr>
                    </a:gs>
                    <a:gs pos="50000">
                      <a:srgbClr val="F40000">
                        <a:alpha val="89000"/>
                      </a:srgbClr>
                    </a:gs>
                    <a:gs pos="100000">
                      <a:srgbClr val="FFFFFF">
                        <a:alpha val="88000"/>
                      </a:srgbClr>
                    </a:gs>
                  </a:gsLst>
                  <a:lin ang="2700000" scaled="1"/>
                </a:gradFill>
                <a:ln>
                  <a:noFill/>
                </a:ln>
                <a:effectLst/>
              </p:spPr>
              <p:txBody>
                <a:bodyPr lIns="0" tIns="0" rIns="0" bIns="0" anchor="ctr">
                  <a:spAutoFit/>
                </a:bodyPr>
                <a:lstStyle/>
                <a:p>
                  <a:pPr algn="ctr" fontAlgn="base">
                    <a:spcBef>
                      <a:spcPct val="0"/>
                    </a:spcBef>
                    <a:spcAft>
                      <a:spcPct val="0"/>
                    </a:spcAft>
                    <a:defRPr/>
                  </a:pPr>
                  <a:endParaRPr lang="en-US" sz="1400" b="1">
                    <a:solidFill>
                      <a:srgbClr val="003366"/>
                    </a:solidFill>
                    <a:latin typeface="Arial" charset="0"/>
                  </a:endParaRPr>
                </a:p>
              </p:txBody>
            </p:sp>
          </p:grpSp>
          <p:sp>
            <p:nvSpPr>
              <p:cNvPr id="24664" name="Oval 83">
                <a:extLst>
                  <a:ext uri="{FF2B5EF4-FFF2-40B4-BE49-F238E27FC236}">
                    <a16:creationId xmlns:a16="http://schemas.microsoft.com/office/drawing/2014/main" id="{5C8050AD-BBBC-2FD4-224D-587E6DB5794D}"/>
                  </a:ext>
                </a:extLst>
              </p:cNvPr>
              <p:cNvSpPr>
                <a:spLocks noChangeArrowheads="1"/>
              </p:cNvSpPr>
              <p:nvPr/>
            </p:nvSpPr>
            <p:spPr bwMode="auto">
              <a:xfrm>
                <a:off x="1907" y="2223"/>
                <a:ext cx="62" cy="191"/>
              </a:xfrm>
              <a:prstGeom prst="ellipse">
                <a:avLst/>
              </a:prstGeom>
              <a:solidFill>
                <a:srgbClr val="009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24665" name="Oval 84">
                <a:extLst>
                  <a:ext uri="{FF2B5EF4-FFF2-40B4-BE49-F238E27FC236}">
                    <a16:creationId xmlns:a16="http://schemas.microsoft.com/office/drawing/2014/main" id="{D73211B5-CDDC-024B-F385-C4A4716ABE75}"/>
                  </a:ext>
                </a:extLst>
              </p:cNvPr>
              <p:cNvSpPr>
                <a:spLocks noChangeArrowheads="1"/>
              </p:cNvSpPr>
              <p:nvPr/>
            </p:nvSpPr>
            <p:spPr bwMode="auto">
              <a:xfrm rot="3451729">
                <a:off x="2085" y="2287"/>
                <a:ext cx="62" cy="191"/>
              </a:xfrm>
              <a:prstGeom prst="ellipse">
                <a:avLst/>
              </a:prstGeom>
              <a:solidFill>
                <a:srgbClr val="009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24666" name="Oval 85">
                <a:extLst>
                  <a:ext uri="{FF2B5EF4-FFF2-40B4-BE49-F238E27FC236}">
                    <a16:creationId xmlns:a16="http://schemas.microsoft.com/office/drawing/2014/main" id="{649E7F99-1CDF-95A9-E4CE-F94C3CDD3D4D}"/>
                  </a:ext>
                </a:extLst>
              </p:cNvPr>
              <p:cNvSpPr>
                <a:spLocks noChangeArrowheads="1"/>
              </p:cNvSpPr>
              <p:nvPr/>
            </p:nvSpPr>
            <p:spPr bwMode="auto">
              <a:xfrm rot="19720279">
                <a:off x="1730" y="2317"/>
                <a:ext cx="62" cy="191"/>
              </a:xfrm>
              <a:prstGeom prst="ellipse">
                <a:avLst/>
              </a:prstGeom>
              <a:solidFill>
                <a:srgbClr val="009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24667" name="Oval 86">
                <a:extLst>
                  <a:ext uri="{FF2B5EF4-FFF2-40B4-BE49-F238E27FC236}">
                    <a16:creationId xmlns:a16="http://schemas.microsoft.com/office/drawing/2014/main" id="{F97D451D-3968-4224-04AE-AF3DE6DC1C87}"/>
                  </a:ext>
                </a:extLst>
              </p:cNvPr>
              <p:cNvSpPr>
                <a:spLocks noChangeArrowheads="1"/>
              </p:cNvSpPr>
              <p:nvPr/>
            </p:nvSpPr>
            <p:spPr bwMode="auto">
              <a:xfrm rot="8714292">
                <a:off x="2037" y="2589"/>
                <a:ext cx="62" cy="191"/>
              </a:xfrm>
              <a:prstGeom prst="ellipse">
                <a:avLst/>
              </a:prstGeom>
              <a:solidFill>
                <a:srgbClr val="009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24668" name="Oval 87">
                <a:extLst>
                  <a:ext uri="{FF2B5EF4-FFF2-40B4-BE49-F238E27FC236}">
                    <a16:creationId xmlns:a16="http://schemas.microsoft.com/office/drawing/2014/main" id="{B4A7D00D-07C5-8D75-DD25-12B44F10DA37}"/>
                  </a:ext>
                </a:extLst>
              </p:cNvPr>
              <p:cNvSpPr>
                <a:spLocks noChangeArrowheads="1"/>
              </p:cNvSpPr>
              <p:nvPr/>
            </p:nvSpPr>
            <p:spPr bwMode="auto">
              <a:xfrm rot="13982137">
                <a:off x="1708" y="2615"/>
                <a:ext cx="62" cy="191"/>
              </a:xfrm>
              <a:prstGeom prst="ellipse">
                <a:avLst/>
              </a:prstGeom>
              <a:solidFill>
                <a:srgbClr val="009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grpSp>
      </p:grpSp>
      <p:grpSp>
        <p:nvGrpSpPr>
          <p:cNvPr id="1259608" name="Group 88">
            <a:extLst>
              <a:ext uri="{FF2B5EF4-FFF2-40B4-BE49-F238E27FC236}">
                <a16:creationId xmlns:a16="http://schemas.microsoft.com/office/drawing/2014/main" id="{4F34A4F4-26B9-E7E3-5E3E-DC8D507D4319}"/>
              </a:ext>
            </a:extLst>
          </p:cNvPr>
          <p:cNvGrpSpPr>
            <a:grpSpLocks/>
          </p:cNvGrpSpPr>
          <p:nvPr/>
        </p:nvGrpSpPr>
        <p:grpSpPr bwMode="auto">
          <a:xfrm>
            <a:off x="4393498" y="3887389"/>
            <a:ext cx="2072218" cy="894506"/>
            <a:chOff x="1971" y="2853"/>
            <a:chExt cx="1339" cy="578"/>
          </a:xfrm>
        </p:grpSpPr>
        <p:grpSp>
          <p:nvGrpSpPr>
            <p:cNvPr id="24621" name="Group 89">
              <a:extLst>
                <a:ext uri="{FF2B5EF4-FFF2-40B4-BE49-F238E27FC236}">
                  <a16:creationId xmlns:a16="http://schemas.microsoft.com/office/drawing/2014/main" id="{66CAC179-25E4-98CA-5F79-B9A0E8AB6867}"/>
                </a:ext>
              </a:extLst>
            </p:cNvPr>
            <p:cNvGrpSpPr>
              <a:grpSpLocks/>
            </p:cNvGrpSpPr>
            <p:nvPr/>
          </p:nvGrpSpPr>
          <p:grpSpPr bwMode="auto">
            <a:xfrm>
              <a:off x="1971" y="2874"/>
              <a:ext cx="568" cy="557"/>
              <a:chOff x="1643" y="2223"/>
              <a:chExt cx="568" cy="557"/>
            </a:xfrm>
          </p:grpSpPr>
          <p:sp>
            <p:nvSpPr>
              <p:cNvPr id="24639" name="Line 90">
                <a:extLst>
                  <a:ext uri="{FF2B5EF4-FFF2-40B4-BE49-F238E27FC236}">
                    <a16:creationId xmlns:a16="http://schemas.microsoft.com/office/drawing/2014/main" id="{10FD026F-1CC6-1EEB-39E6-17A7839EA3F5}"/>
                  </a:ext>
                </a:extLst>
              </p:cNvPr>
              <p:cNvSpPr>
                <a:spLocks noChangeShapeType="1"/>
              </p:cNvSpPr>
              <p:nvPr/>
            </p:nvSpPr>
            <p:spPr bwMode="auto">
              <a:xfrm flipV="1">
                <a:off x="2071" y="2396"/>
                <a:ext cx="31" cy="19"/>
              </a:xfrm>
              <a:prstGeom prst="line">
                <a:avLst/>
              </a:prstGeom>
              <a:noFill/>
              <a:ln w="3175">
                <a:solidFill>
                  <a:srgbClr val="00A1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24640" name="Line 91">
                <a:extLst>
                  <a:ext uri="{FF2B5EF4-FFF2-40B4-BE49-F238E27FC236}">
                    <a16:creationId xmlns:a16="http://schemas.microsoft.com/office/drawing/2014/main" id="{4CE013A2-8368-4E3D-A67A-E82DBB76222C}"/>
                  </a:ext>
                </a:extLst>
              </p:cNvPr>
              <p:cNvSpPr>
                <a:spLocks noChangeShapeType="1"/>
              </p:cNvSpPr>
              <p:nvPr/>
            </p:nvSpPr>
            <p:spPr bwMode="auto">
              <a:xfrm flipH="1" flipV="1">
                <a:off x="1939" y="2338"/>
                <a:ext cx="1" cy="32"/>
              </a:xfrm>
              <a:prstGeom prst="line">
                <a:avLst/>
              </a:prstGeom>
              <a:noFill/>
              <a:ln w="3175">
                <a:solidFill>
                  <a:srgbClr val="00A1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24641" name="Line 92">
                <a:extLst>
                  <a:ext uri="{FF2B5EF4-FFF2-40B4-BE49-F238E27FC236}">
                    <a16:creationId xmlns:a16="http://schemas.microsoft.com/office/drawing/2014/main" id="{19B4E9F8-1EA3-5BF3-C492-9E6AA52E65AA}"/>
                  </a:ext>
                </a:extLst>
              </p:cNvPr>
              <p:cNvSpPr>
                <a:spLocks noChangeShapeType="1"/>
              </p:cNvSpPr>
              <p:nvPr/>
            </p:nvSpPr>
            <p:spPr bwMode="auto">
              <a:xfrm flipH="1" flipV="1">
                <a:off x="1778" y="2428"/>
                <a:ext cx="19" cy="22"/>
              </a:xfrm>
              <a:prstGeom prst="line">
                <a:avLst/>
              </a:prstGeom>
              <a:noFill/>
              <a:ln w="3175">
                <a:solidFill>
                  <a:srgbClr val="00A1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24642" name="Line 93">
                <a:extLst>
                  <a:ext uri="{FF2B5EF4-FFF2-40B4-BE49-F238E27FC236}">
                    <a16:creationId xmlns:a16="http://schemas.microsoft.com/office/drawing/2014/main" id="{130F188E-8E68-2B92-C545-2E99A55705B7}"/>
                  </a:ext>
                </a:extLst>
              </p:cNvPr>
              <p:cNvSpPr>
                <a:spLocks noChangeShapeType="1"/>
              </p:cNvSpPr>
              <p:nvPr/>
            </p:nvSpPr>
            <p:spPr bwMode="auto">
              <a:xfrm flipH="1">
                <a:off x="1755" y="2675"/>
                <a:ext cx="22" cy="22"/>
              </a:xfrm>
              <a:prstGeom prst="line">
                <a:avLst/>
              </a:prstGeom>
              <a:noFill/>
              <a:ln w="3175">
                <a:solidFill>
                  <a:srgbClr val="00A1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24643" name="Line 94">
                <a:extLst>
                  <a:ext uri="{FF2B5EF4-FFF2-40B4-BE49-F238E27FC236}">
                    <a16:creationId xmlns:a16="http://schemas.microsoft.com/office/drawing/2014/main" id="{74BBA496-652A-AAA0-825B-F6AF8B75D326}"/>
                  </a:ext>
                </a:extLst>
              </p:cNvPr>
              <p:cNvSpPr>
                <a:spLocks noChangeShapeType="1"/>
              </p:cNvSpPr>
              <p:nvPr/>
            </p:nvSpPr>
            <p:spPr bwMode="auto">
              <a:xfrm>
                <a:off x="2034" y="2651"/>
                <a:ext cx="18" cy="18"/>
              </a:xfrm>
              <a:prstGeom prst="line">
                <a:avLst/>
              </a:prstGeom>
              <a:noFill/>
              <a:ln w="3175">
                <a:solidFill>
                  <a:srgbClr val="00A1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grpSp>
            <p:nvGrpSpPr>
              <p:cNvPr id="24644" name="Group 95">
                <a:extLst>
                  <a:ext uri="{FF2B5EF4-FFF2-40B4-BE49-F238E27FC236}">
                    <a16:creationId xmlns:a16="http://schemas.microsoft.com/office/drawing/2014/main" id="{A5BCCEDA-5902-50F9-1CD5-3861E4B6ADA4}"/>
                  </a:ext>
                </a:extLst>
              </p:cNvPr>
              <p:cNvGrpSpPr>
                <a:grpSpLocks/>
              </p:cNvGrpSpPr>
              <p:nvPr/>
            </p:nvGrpSpPr>
            <p:grpSpPr bwMode="auto">
              <a:xfrm>
                <a:off x="1767" y="2388"/>
                <a:ext cx="304" cy="305"/>
                <a:chOff x="2751" y="2400"/>
                <a:chExt cx="304" cy="305"/>
              </a:xfrm>
            </p:grpSpPr>
            <p:sp>
              <p:nvSpPr>
                <p:cNvPr id="24650" name="Oval 96">
                  <a:extLst>
                    <a:ext uri="{FF2B5EF4-FFF2-40B4-BE49-F238E27FC236}">
                      <a16:creationId xmlns:a16="http://schemas.microsoft.com/office/drawing/2014/main" id="{C79CC37A-6100-233A-7DED-37C4EF1BB588}"/>
                    </a:ext>
                  </a:extLst>
                </p:cNvPr>
                <p:cNvSpPr>
                  <a:spLocks noChangeArrowheads="1"/>
                </p:cNvSpPr>
                <p:nvPr/>
              </p:nvSpPr>
              <p:spPr bwMode="auto">
                <a:xfrm rot="2998800">
                  <a:off x="2753" y="2457"/>
                  <a:ext cx="305" cy="191"/>
                </a:xfrm>
                <a:prstGeom prst="ellipse">
                  <a:avLst/>
                </a:prstGeom>
                <a:gradFill rotWithShape="1">
                  <a:gsLst>
                    <a:gs pos="0">
                      <a:srgbClr val="FFFFFF">
                        <a:alpha val="53000"/>
                      </a:srgbClr>
                    </a:gs>
                    <a:gs pos="50000">
                      <a:srgbClr val="F40000">
                        <a:alpha val="53000"/>
                      </a:srgbClr>
                    </a:gs>
                    <a:gs pos="100000">
                      <a:srgbClr val="FFFFFF">
                        <a:alpha val="53000"/>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1259617" name="Oval 97">
                  <a:extLst>
                    <a:ext uri="{FF2B5EF4-FFF2-40B4-BE49-F238E27FC236}">
                      <a16:creationId xmlns:a16="http://schemas.microsoft.com/office/drawing/2014/main" id="{F793FC3E-82F5-6E73-A181-E963663693AF}"/>
                    </a:ext>
                  </a:extLst>
                </p:cNvPr>
                <p:cNvSpPr>
                  <a:spLocks noChangeArrowheads="1"/>
                </p:cNvSpPr>
                <p:nvPr/>
              </p:nvSpPr>
              <p:spPr bwMode="auto">
                <a:xfrm rot="2998800">
                  <a:off x="2787" y="2402"/>
                  <a:ext cx="232" cy="304"/>
                </a:xfrm>
                <a:prstGeom prst="ellipse">
                  <a:avLst/>
                </a:prstGeom>
                <a:gradFill rotWithShape="1">
                  <a:gsLst>
                    <a:gs pos="0">
                      <a:srgbClr val="F40000">
                        <a:alpha val="75000"/>
                      </a:srgbClr>
                    </a:gs>
                    <a:gs pos="100000">
                      <a:srgbClr val="F40000">
                        <a:gamma/>
                        <a:shade val="73725"/>
                        <a:invGamma/>
                        <a:alpha val="77000"/>
                      </a:srgbClr>
                    </a:gs>
                  </a:gsLst>
                  <a:path path="rect">
                    <a:fillToRect t="100000" r="100000"/>
                  </a:path>
                </a:gradFill>
                <a:ln>
                  <a:noFill/>
                </a:ln>
                <a:effectLst/>
              </p:spPr>
              <p:txBody>
                <a:bodyPr rot="10800000" vert="eaVert" lIns="0" tIns="0" rIns="0" bIns="0" anchor="ctr"/>
                <a:lstStyle/>
                <a:p>
                  <a:pPr algn="ctr" eaLnBrk="0" fontAlgn="base" hangingPunct="0">
                    <a:spcBef>
                      <a:spcPct val="20000"/>
                    </a:spcBef>
                    <a:spcAft>
                      <a:spcPct val="0"/>
                    </a:spcAft>
                    <a:buClr>
                      <a:srgbClr val="F9E27F"/>
                    </a:buClr>
                    <a:buSzPct val="90000"/>
                    <a:defRPr/>
                  </a:pPr>
                  <a:endParaRPr lang="en-US" altLang="en-US" sz="2000" b="1">
                    <a:solidFill>
                      <a:srgbClr val="000099"/>
                    </a:solidFill>
                    <a:effectLst>
                      <a:outerShdw blurRad="38100" dist="38100" dir="2700000" algn="tl">
                        <a:srgbClr val="000000"/>
                      </a:outerShdw>
                    </a:effectLst>
                    <a:latin typeface="Arial" charset="0"/>
                    <a:cs typeface="Arial" charset="0"/>
                  </a:endParaRPr>
                </a:p>
              </p:txBody>
            </p:sp>
            <p:sp>
              <p:nvSpPr>
                <p:cNvPr id="1259618" name="Oval 98">
                  <a:extLst>
                    <a:ext uri="{FF2B5EF4-FFF2-40B4-BE49-F238E27FC236}">
                      <a16:creationId xmlns:a16="http://schemas.microsoft.com/office/drawing/2014/main" id="{787E78E2-835F-DA1C-26CB-DBFB6DFD6CBF}"/>
                    </a:ext>
                  </a:extLst>
                </p:cNvPr>
                <p:cNvSpPr>
                  <a:spLocks noChangeArrowheads="1"/>
                </p:cNvSpPr>
                <p:nvPr/>
              </p:nvSpPr>
              <p:spPr bwMode="auto">
                <a:xfrm rot="2998800">
                  <a:off x="2804" y="2456"/>
                  <a:ext cx="194" cy="191"/>
                </a:xfrm>
                <a:prstGeom prst="ellipse">
                  <a:avLst/>
                </a:prstGeom>
                <a:gradFill rotWithShape="1">
                  <a:gsLst>
                    <a:gs pos="0">
                      <a:srgbClr val="FFFFFF">
                        <a:alpha val="88000"/>
                      </a:srgbClr>
                    </a:gs>
                    <a:gs pos="50000">
                      <a:srgbClr val="F40000">
                        <a:alpha val="89000"/>
                      </a:srgbClr>
                    </a:gs>
                    <a:gs pos="100000">
                      <a:srgbClr val="FFFFFF">
                        <a:alpha val="88000"/>
                      </a:srgbClr>
                    </a:gs>
                  </a:gsLst>
                  <a:lin ang="2700000" scaled="1"/>
                </a:gradFill>
                <a:ln>
                  <a:noFill/>
                </a:ln>
                <a:effectLst/>
              </p:spPr>
              <p:txBody>
                <a:bodyPr lIns="0" tIns="0" rIns="0" bIns="0" anchor="ctr">
                  <a:spAutoFit/>
                </a:bodyPr>
                <a:lstStyle/>
                <a:p>
                  <a:pPr algn="ctr" fontAlgn="base">
                    <a:spcBef>
                      <a:spcPct val="0"/>
                    </a:spcBef>
                    <a:spcAft>
                      <a:spcPct val="0"/>
                    </a:spcAft>
                    <a:defRPr/>
                  </a:pPr>
                  <a:endParaRPr lang="en-US" sz="1400" b="1">
                    <a:solidFill>
                      <a:srgbClr val="003366"/>
                    </a:solidFill>
                    <a:latin typeface="Arial" charset="0"/>
                  </a:endParaRPr>
                </a:p>
              </p:txBody>
            </p:sp>
          </p:grpSp>
          <p:sp>
            <p:nvSpPr>
              <p:cNvPr id="24645" name="Oval 99">
                <a:extLst>
                  <a:ext uri="{FF2B5EF4-FFF2-40B4-BE49-F238E27FC236}">
                    <a16:creationId xmlns:a16="http://schemas.microsoft.com/office/drawing/2014/main" id="{87382817-2E93-B21A-02A4-5D0A455387A0}"/>
                  </a:ext>
                </a:extLst>
              </p:cNvPr>
              <p:cNvSpPr>
                <a:spLocks noChangeArrowheads="1"/>
              </p:cNvSpPr>
              <p:nvPr/>
            </p:nvSpPr>
            <p:spPr bwMode="auto">
              <a:xfrm>
                <a:off x="1907" y="2223"/>
                <a:ext cx="62" cy="191"/>
              </a:xfrm>
              <a:prstGeom prst="ellipse">
                <a:avLst/>
              </a:prstGeom>
              <a:solidFill>
                <a:srgbClr val="009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24646" name="Oval 100">
                <a:extLst>
                  <a:ext uri="{FF2B5EF4-FFF2-40B4-BE49-F238E27FC236}">
                    <a16:creationId xmlns:a16="http://schemas.microsoft.com/office/drawing/2014/main" id="{93897C58-60CB-4FED-6FB6-F17CE1C4F0CE}"/>
                  </a:ext>
                </a:extLst>
              </p:cNvPr>
              <p:cNvSpPr>
                <a:spLocks noChangeArrowheads="1"/>
              </p:cNvSpPr>
              <p:nvPr/>
            </p:nvSpPr>
            <p:spPr bwMode="auto">
              <a:xfrm rot="3451729">
                <a:off x="2085" y="2287"/>
                <a:ext cx="62" cy="191"/>
              </a:xfrm>
              <a:prstGeom prst="ellipse">
                <a:avLst/>
              </a:prstGeom>
              <a:solidFill>
                <a:srgbClr val="009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24647" name="Oval 101">
                <a:extLst>
                  <a:ext uri="{FF2B5EF4-FFF2-40B4-BE49-F238E27FC236}">
                    <a16:creationId xmlns:a16="http://schemas.microsoft.com/office/drawing/2014/main" id="{C3B0960F-E50E-98A6-F92D-077E89A1FEAF}"/>
                  </a:ext>
                </a:extLst>
              </p:cNvPr>
              <p:cNvSpPr>
                <a:spLocks noChangeArrowheads="1"/>
              </p:cNvSpPr>
              <p:nvPr/>
            </p:nvSpPr>
            <p:spPr bwMode="auto">
              <a:xfrm rot="19720279">
                <a:off x="1730" y="2317"/>
                <a:ext cx="62" cy="191"/>
              </a:xfrm>
              <a:prstGeom prst="ellipse">
                <a:avLst/>
              </a:prstGeom>
              <a:solidFill>
                <a:srgbClr val="009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24648" name="Oval 102">
                <a:extLst>
                  <a:ext uri="{FF2B5EF4-FFF2-40B4-BE49-F238E27FC236}">
                    <a16:creationId xmlns:a16="http://schemas.microsoft.com/office/drawing/2014/main" id="{03FF2507-C488-31B9-6E10-1917ED3C5851}"/>
                  </a:ext>
                </a:extLst>
              </p:cNvPr>
              <p:cNvSpPr>
                <a:spLocks noChangeArrowheads="1"/>
              </p:cNvSpPr>
              <p:nvPr/>
            </p:nvSpPr>
            <p:spPr bwMode="auto">
              <a:xfrm rot="8714292">
                <a:off x="2037" y="2589"/>
                <a:ext cx="62" cy="191"/>
              </a:xfrm>
              <a:prstGeom prst="ellipse">
                <a:avLst/>
              </a:prstGeom>
              <a:solidFill>
                <a:srgbClr val="009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24649" name="Oval 103">
                <a:extLst>
                  <a:ext uri="{FF2B5EF4-FFF2-40B4-BE49-F238E27FC236}">
                    <a16:creationId xmlns:a16="http://schemas.microsoft.com/office/drawing/2014/main" id="{BB146EFC-5765-95D9-7A6C-92FE6B5B1208}"/>
                  </a:ext>
                </a:extLst>
              </p:cNvPr>
              <p:cNvSpPr>
                <a:spLocks noChangeArrowheads="1"/>
              </p:cNvSpPr>
              <p:nvPr/>
            </p:nvSpPr>
            <p:spPr bwMode="auto">
              <a:xfrm rot="13982137">
                <a:off x="1708" y="2615"/>
                <a:ext cx="62" cy="191"/>
              </a:xfrm>
              <a:prstGeom prst="ellipse">
                <a:avLst/>
              </a:prstGeom>
              <a:solidFill>
                <a:srgbClr val="009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grpSp>
        <p:grpSp>
          <p:nvGrpSpPr>
            <p:cNvPr id="24622" name="Group 104">
              <a:extLst>
                <a:ext uri="{FF2B5EF4-FFF2-40B4-BE49-F238E27FC236}">
                  <a16:creationId xmlns:a16="http://schemas.microsoft.com/office/drawing/2014/main" id="{3930B3D9-68E4-1D84-677D-B910FBB86E5F}"/>
                </a:ext>
              </a:extLst>
            </p:cNvPr>
            <p:cNvGrpSpPr>
              <a:grpSpLocks/>
            </p:cNvGrpSpPr>
            <p:nvPr/>
          </p:nvGrpSpPr>
          <p:grpSpPr bwMode="auto">
            <a:xfrm>
              <a:off x="2742" y="2853"/>
              <a:ext cx="568" cy="557"/>
              <a:chOff x="1643" y="2223"/>
              <a:chExt cx="568" cy="557"/>
            </a:xfrm>
          </p:grpSpPr>
          <p:sp>
            <p:nvSpPr>
              <p:cNvPr id="24623" name="Line 105">
                <a:extLst>
                  <a:ext uri="{FF2B5EF4-FFF2-40B4-BE49-F238E27FC236}">
                    <a16:creationId xmlns:a16="http://schemas.microsoft.com/office/drawing/2014/main" id="{CF08738D-C0AC-070B-D513-56E7FC2E6FF5}"/>
                  </a:ext>
                </a:extLst>
              </p:cNvPr>
              <p:cNvSpPr>
                <a:spLocks noChangeShapeType="1"/>
              </p:cNvSpPr>
              <p:nvPr/>
            </p:nvSpPr>
            <p:spPr bwMode="auto">
              <a:xfrm flipV="1">
                <a:off x="2071" y="2396"/>
                <a:ext cx="31" cy="19"/>
              </a:xfrm>
              <a:prstGeom prst="line">
                <a:avLst/>
              </a:prstGeom>
              <a:noFill/>
              <a:ln w="3175">
                <a:solidFill>
                  <a:srgbClr val="00A1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24624" name="Line 106">
                <a:extLst>
                  <a:ext uri="{FF2B5EF4-FFF2-40B4-BE49-F238E27FC236}">
                    <a16:creationId xmlns:a16="http://schemas.microsoft.com/office/drawing/2014/main" id="{C0468B91-AD0D-5339-2B8C-6A813BBE48E3}"/>
                  </a:ext>
                </a:extLst>
              </p:cNvPr>
              <p:cNvSpPr>
                <a:spLocks noChangeShapeType="1"/>
              </p:cNvSpPr>
              <p:nvPr/>
            </p:nvSpPr>
            <p:spPr bwMode="auto">
              <a:xfrm flipH="1" flipV="1">
                <a:off x="1939" y="2338"/>
                <a:ext cx="1" cy="32"/>
              </a:xfrm>
              <a:prstGeom prst="line">
                <a:avLst/>
              </a:prstGeom>
              <a:noFill/>
              <a:ln w="3175">
                <a:solidFill>
                  <a:srgbClr val="00A1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24625" name="Line 107">
                <a:extLst>
                  <a:ext uri="{FF2B5EF4-FFF2-40B4-BE49-F238E27FC236}">
                    <a16:creationId xmlns:a16="http://schemas.microsoft.com/office/drawing/2014/main" id="{0596BB1B-B3D5-B5AB-8EC4-DD695649862A}"/>
                  </a:ext>
                </a:extLst>
              </p:cNvPr>
              <p:cNvSpPr>
                <a:spLocks noChangeShapeType="1"/>
              </p:cNvSpPr>
              <p:nvPr/>
            </p:nvSpPr>
            <p:spPr bwMode="auto">
              <a:xfrm flipH="1" flipV="1">
                <a:off x="1778" y="2428"/>
                <a:ext cx="19" cy="22"/>
              </a:xfrm>
              <a:prstGeom prst="line">
                <a:avLst/>
              </a:prstGeom>
              <a:noFill/>
              <a:ln w="3175">
                <a:solidFill>
                  <a:srgbClr val="00A1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24626" name="Line 108">
                <a:extLst>
                  <a:ext uri="{FF2B5EF4-FFF2-40B4-BE49-F238E27FC236}">
                    <a16:creationId xmlns:a16="http://schemas.microsoft.com/office/drawing/2014/main" id="{3C9EF598-6F9A-745F-479B-B37030BC108E}"/>
                  </a:ext>
                </a:extLst>
              </p:cNvPr>
              <p:cNvSpPr>
                <a:spLocks noChangeShapeType="1"/>
              </p:cNvSpPr>
              <p:nvPr/>
            </p:nvSpPr>
            <p:spPr bwMode="auto">
              <a:xfrm flipH="1">
                <a:off x="1755" y="2675"/>
                <a:ext cx="22" cy="22"/>
              </a:xfrm>
              <a:prstGeom prst="line">
                <a:avLst/>
              </a:prstGeom>
              <a:noFill/>
              <a:ln w="3175">
                <a:solidFill>
                  <a:srgbClr val="00A1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24627" name="Line 109">
                <a:extLst>
                  <a:ext uri="{FF2B5EF4-FFF2-40B4-BE49-F238E27FC236}">
                    <a16:creationId xmlns:a16="http://schemas.microsoft.com/office/drawing/2014/main" id="{BA78D0A1-EABD-E433-DE93-8B50EFF97593}"/>
                  </a:ext>
                </a:extLst>
              </p:cNvPr>
              <p:cNvSpPr>
                <a:spLocks noChangeShapeType="1"/>
              </p:cNvSpPr>
              <p:nvPr/>
            </p:nvSpPr>
            <p:spPr bwMode="auto">
              <a:xfrm>
                <a:off x="2034" y="2651"/>
                <a:ext cx="18" cy="18"/>
              </a:xfrm>
              <a:prstGeom prst="line">
                <a:avLst/>
              </a:prstGeom>
              <a:noFill/>
              <a:ln w="3175">
                <a:solidFill>
                  <a:srgbClr val="00A1FF"/>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grpSp>
            <p:nvGrpSpPr>
              <p:cNvPr id="24628" name="Group 110">
                <a:extLst>
                  <a:ext uri="{FF2B5EF4-FFF2-40B4-BE49-F238E27FC236}">
                    <a16:creationId xmlns:a16="http://schemas.microsoft.com/office/drawing/2014/main" id="{7B021870-91D0-C3B6-89CC-21E782B79DA4}"/>
                  </a:ext>
                </a:extLst>
              </p:cNvPr>
              <p:cNvGrpSpPr>
                <a:grpSpLocks/>
              </p:cNvGrpSpPr>
              <p:nvPr/>
            </p:nvGrpSpPr>
            <p:grpSpPr bwMode="auto">
              <a:xfrm>
                <a:off x="1767" y="2388"/>
                <a:ext cx="304" cy="305"/>
                <a:chOff x="2751" y="2400"/>
                <a:chExt cx="304" cy="305"/>
              </a:xfrm>
            </p:grpSpPr>
            <p:sp>
              <p:nvSpPr>
                <p:cNvPr id="24634" name="Oval 111">
                  <a:extLst>
                    <a:ext uri="{FF2B5EF4-FFF2-40B4-BE49-F238E27FC236}">
                      <a16:creationId xmlns:a16="http://schemas.microsoft.com/office/drawing/2014/main" id="{247A48F3-E4BF-3E74-41FF-A5FFD94C5869}"/>
                    </a:ext>
                  </a:extLst>
                </p:cNvPr>
                <p:cNvSpPr>
                  <a:spLocks noChangeArrowheads="1"/>
                </p:cNvSpPr>
                <p:nvPr/>
              </p:nvSpPr>
              <p:spPr bwMode="auto">
                <a:xfrm rot="2998800">
                  <a:off x="2753" y="2457"/>
                  <a:ext cx="305" cy="191"/>
                </a:xfrm>
                <a:prstGeom prst="ellipse">
                  <a:avLst/>
                </a:prstGeom>
                <a:gradFill rotWithShape="1">
                  <a:gsLst>
                    <a:gs pos="0">
                      <a:srgbClr val="FFFFFF">
                        <a:alpha val="53000"/>
                      </a:srgbClr>
                    </a:gs>
                    <a:gs pos="50000">
                      <a:srgbClr val="F40000">
                        <a:alpha val="53000"/>
                      </a:srgbClr>
                    </a:gs>
                    <a:gs pos="100000">
                      <a:srgbClr val="FFFFFF">
                        <a:alpha val="53000"/>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1259632" name="Oval 112">
                  <a:extLst>
                    <a:ext uri="{FF2B5EF4-FFF2-40B4-BE49-F238E27FC236}">
                      <a16:creationId xmlns:a16="http://schemas.microsoft.com/office/drawing/2014/main" id="{92B6F01E-08FF-33C2-B589-C6ED1C499C9A}"/>
                    </a:ext>
                  </a:extLst>
                </p:cNvPr>
                <p:cNvSpPr>
                  <a:spLocks noChangeArrowheads="1"/>
                </p:cNvSpPr>
                <p:nvPr/>
              </p:nvSpPr>
              <p:spPr bwMode="auto">
                <a:xfrm rot="2998800">
                  <a:off x="2787" y="2402"/>
                  <a:ext cx="232" cy="304"/>
                </a:xfrm>
                <a:prstGeom prst="ellipse">
                  <a:avLst/>
                </a:prstGeom>
                <a:gradFill rotWithShape="1">
                  <a:gsLst>
                    <a:gs pos="0">
                      <a:srgbClr val="F40000">
                        <a:alpha val="75000"/>
                      </a:srgbClr>
                    </a:gs>
                    <a:gs pos="100000">
                      <a:srgbClr val="F40000">
                        <a:gamma/>
                        <a:shade val="73725"/>
                        <a:invGamma/>
                        <a:alpha val="77000"/>
                      </a:srgbClr>
                    </a:gs>
                  </a:gsLst>
                  <a:path path="rect">
                    <a:fillToRect t="100000" r="100000"/>
                  </a:path>
                </a:gradFill>
                <a:ln>
                  <a:noFill/>
                </a:ln>
                <a:effectLst/>
              </p:spPr>
              <p:txBody>
                <a:bodyPr rot="10800000" vert="eaVert" lIns="0" tIns="0" rIns="0" bIns="0" anchor="ctr"/>
                <a:lstStyle/>
                <a:p>
                  <a:pPr algn="ctr" eaLnBrk="0" fontAlgn="base" hangingPunct="0">
                    <a:spcBef>
                      <a:spcPct val="20000"/>
                    </a:spcBef>
                    <a:spcAft>
                      <a:spcPct val="0"/>
                    </a:spcAft>
                    <a:buClr>
                      <a:srgbClr val="F9E27F"/>
                    </a:buClr>
                    <a:buSzPct val="90000"/>
                    <a:defRPr/>
                  </a:pPr>
                  <a:endParaRPr lang="en-US" altLang="en-US" sz="2000" b="1">
                    <a:solidFill>
                      <a:srgbClr val="000099"/>
                    </a:solidFill>
                    <a:effectLst>
                      <a:outerShdw blurRad="38100" dist="38100" dir="2700000" algn="tl">
                        <a:srgbClr val="000000"/>
                      </a:outerShdw>
                    </a:effectLst>
                    <a:latin typeface="Arial" charset="0"/>
                    <a:cs typeface="Arial" charset="0"/>
                  </a:endParaRPr>
                </a:p>
              </p:txBody>
            </p:sp>
            <p:sp>
              <p:nvSpPr>
                <p:cNvPr id="1259633" name="Oval 113">
                  <a:extLst>
                    <a:ext uri="{FF2B5EF4-FFF2-40B4-BE49-F238E27FC236}">
                      <a16:creationId xmlns:a16="http://schemas.microsoft.com/office/drawing/2014/main" id="{F3160AC3-6FBD-E22E-0DFC-2734FC5D2FD9}"/>
                    </a:ext>
                  </a:extLst>
                </p:cNvPr>
                <p:cNvSpPr>
                  <a:spLocks noChangeArrowheads="1"/>
                </p:cNvSpPr>
                <p:nvPr/>
              </p:nvSpPr>
              <p:spPr bwMode="auto">
                <a:xfrm rot="2998800">
                  <a:off x="2804" y="2456"/>
                  <a:ext cx="194" cy="191"/>
                </a:xfrm>
                <a:prstGeom prst="ellipse">
                  <a:avLst/>
                </a:prstGeom>
                <a:gradFill rotWithShape="1">
                  <a:gsLst>
                    <a:gs pos="0">
                      <a:srgbClr val="FFFFFF">
                        <a:alpha val="88000"/>
                      </a:srgbClr>
                    </a:gs>
                    <a:gs pos="50000">
                      <a:srgbClr val="F40000">
                        <a:alpha val="89000"/>
                      </a:srgbClr>
                    </a:gs>
                    <a:gs pos="100000">
                      <a:srgbClr val="FFFFFF">
                        <a:alpha val="88000"/>
                      </a:srgbClr>
                    </a:gs>
                  </a:gsLst>
                  <a:lin ang="2700000" scaled="1"/>
                </a:gradFill>
                <a:ln>
                  <a:noFill/>
                </a:ln>
                <a:effectLst/>
              </p:spPr>
              <p:txBody>
                <a:bodyPr lIns="0" tIns="0" rIns="0" bIns="0" anchor="ctr">
                  <a:spAutoFit/>
                </a:bodyPr>
                <a:lstStyle/>
                <a:p>
                  <a:pPr algn="ctr" fontAlgn="base">
                    <a:spcBef>
                      <a:spcPct val="0"/>
                    </a:spcBef>
                    <a:spcAft>
                      <a:spcPct val="0"/>
                    </a:spcAft>
                    <a:defRPr/>
                  </a:pPr>
                  <a:endParaRPr lang="en-US" sz="1400" b="1">
                    <a:solidFill>
                      <a:srgbClr val="003366"/>
                    </a:solidFill>
                    <a:latin typeface="Arial" charset="0"/>
                  </a:endParaRPr>
                </a:p>
              </p:txBody>
            </p:sp>
          </p:grpSp>
          <p:sp>
            <p:nvSpPr>
              <p:cNvPr id="24629" name="Oval 114">
                <a:extLst>
                  <a:ext uri="{FF2B5EF4-FFF2-40B4-BE49-F238E27FC236}">
                    <a16:creationId xmlns:a16="http://schemas.microsoft.com/office/drawing/2014/main" id="{DFEC7802-8DE9-C8D4-4F0F-AB24AD8C688B}"/>
                  </a:ext>
                </a:extLst>
              </p:cNvPr>
              <p:cNvSpPr>
                <a:spLocks noChangeArrowheads="1"/>
              </p:cNvSpPr>
              <p:nvPr/>
            </p:nvSpPr>
            <p:spPr bwMode="auto">
              <a:xfrm>
                <a:off x="1907" y="2223"/>
                <a:ext cx="62" cy="191"/>
              </a:xfrm>
              <a:prstGeom prst="ellipse">
                <a:avLst/>
              </a:prstGeom>
              <a:solidFill>
                <a:srgbClr val="009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24630" name="Oval 115">
                <a:extLst>
                  <a:ext uri="{FF2B5EF4-FFF2-40B4-BE49-F238E27FC236}">
                    <a16:creationId xmlns:a16="http://schemas.microsoft.com/office/drawing/2014/main" id="{04D34219-7D3D-FB19-B5AA-A7FEDF56A934}"/>
                  </a:ext>
                </a:extLst>
              </p:cNvPr>
              <p:cNvSpPr>
                <a:spLocks noChangeArrowheads="1"/>
              </p:cNvSpPr>
              <p:nvPr/>
            </p:nvSpPr>
            <p:spPr bwMode="auto">
              <a:xfrm rot="3451729">
                <a:off x="2085" y="2287"/>
                <a:ext cx="62" cy="191"/>
              </a:xfrm>
              <a:prstGeom prst="ellipse">
                <a:avLst/>
              </a:prstGeom>
              <a:solidFill>
                <a:srgbClr val="009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24631" name="Oval 116">
                <a:extLst>
                  <a:ext uri="{FF2B5EF4-FFF2-40B4-BE49-F238E27FC236}">
                    <a16:creationId xmlns:a16="http://schemas.microsoft.com/office/drawing/2014/main" id="{259869C3-F3E8-B108-05D3-9EC8990622FC}"/>
                  </a:ext>
                </a:extLst>
              </p:cNvPr>
              <p:cNvSpPr>
                <a:spLocks noChangeArrowheads="1"/>
              </p:cNvSpPr>
              <p:nvPr/>
            </p:nvSpPr>
            <p:spPr bwMode="auto">
              <a:xfrm rot="19720279">
                <a:off x="1730" y="2317"/>
                <a:ext cx="62" cy="191"/>
              </a:xfrm>
              <a:prstGeom prst="ellipse">
                <a:avLst/>
              </a:prstGeom>
              <a:solidFill>
                <a:srgbClr val="009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24632" name="Oval 117">
                <a:extLst>
                  <a:ext uri="{FF2B5EF4-FFF2-40B4-BE49-F238E27FC236}">
                    <a16:creationId xmlns:a16="http://schemas.microsoft.com/office/drawing/2014/main" id="{8D84AAF3-A3B7-8AE9-D39D-D175A4B00A0F}"/>
                  </a:ext>
                </a:extLst>
              </p:cNvPr>
              <p:cNvSpPr>
                <a:spLocks noChangeArrowheads="1"/>
              </p:cNvSpPr>
              <p:nvPr/>
            </p:nvSpPr>
            <p:spPr bwMode="auto">
              <a:xfrm rot="8714292">
                <a:off x="2037" y="2589"/>
                <a:ext cx="62" cy="191"/>
              </a:xfrm>
              <a:prstGeom prst="ellipse">
                <a:avLst/>
              </a:prstGeom>
              <a:solidFill>
                <a:srgbClr val="009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24633" name="Oval 118">
                <a:extLst>
                  <a:ext uri="{FF2B5EF4-FFF2-40B4-BE49-F238E27FC236}">
                    <a16:creationId xmlns:a16="http://schemas.microsoft.com/office/drawing/2014/main" id="{8F58D013-ED5A-7AEC-87DE-84FF63D4CAE9}"/>
                  </a:ext>
                </a:extLst>
              </p:cNvPr>
              <p:cNvSpPr>
                <a:spLocks noChangeArrowheads="1"/>
              </p:cNvSpPr>
              <p:nvPr/>
            </p:nvSpPr>
            <p:spPr bwMode="auto">
              <a:xfrm rot="13982137">
                <a:off x="1708" y="2615"/>
                <a:ext cx="62" cy="191"/>
              </a:xfrm>
              <a:prstGeom prst="ellipse">
                <a:avLst/>
              </a:prstGeom>
              <a:solidFill>
                <a:srgbClr val="009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grpSp>
      </p:grpSp>
      <p:grpSp>
        <p:nvGrpSpPr>
          <p:cNvPr id="1259639" name="Group 119">
            <a:extLst>
              <a:ext uri="{FF2B5EF4-FFF2-40B4-BE49-F238E27FC236}">
                <a16:creationId xmlns:a16="http://schemas.microsoft.com/office/drawing/2014/main" id="{DBE9B72C-4D50-3789-1768-DF6D403D91A9}"/>
              </a:ext>
            </a:extLst>
          </p:cNvPr>
          <p:cNvGrpSpPr>
            <a:grpSpLocks/>
          </p:cNvGrpSpPr>
          <p:nvPr/>
        </p:nvGrpSpPr>
        <p:grpSpPr bwMode="auto">
          <a:xfrm rot="5400000">
            <a:off x="5242350" y="4177929"/>
            <a:ext cx="351301" cy="361387"/>
            <a:chOff x="5671" y="2743"/>
            <a:chExt cx="281" cy="330"/>
          </a:xfrm>
        </p:grpSpPr>
        <p:sp>
          <p:nvSpPr>
            <p:cNvPr id="24617" name="Freeform 120">
              <a:extLst>
                <a:ext uri="{FF2B5EF4-FFF2-40B4-BE49-F238E27FC236}">
                  <a16:creationId xmlns:a16="http://schemas.microsoft.com/office/drawing/2014/main" id="{06B4D8B3-F95B-A8FF-C744-0BDA5CEB1297}"/>
                </a:ext>
              </a:extLst>
            </p:cNvPr>
            <p:cNvSpPr>
              <a:spLocks/>
            </p:cNvSpPr>
            <p:nvPr/>
          </p:nvSpPr>
          <p:spPr bwMode="auto">
            <a:xfrm rot="2428329">
              <a:off x="5671" y="2743"/>
              <a:ext cx="153" cy="274"/>
            </a:xfrm>
            <a:custGeom>
              <a:avLst/>
              <a:gdLst>
                <a:gd name="T0" fmla="*/ 10 w 161"/>
                <a:gd name="T1" fmla="*/ 112 h 464"/>
                <a:gd name="T2" fmla="*/ 10 w 161"/>
                <a:gd name="T3" fmla="*/ 67 h 464"/>
                <a:gd name="T4" fmla="*/ 22 w 161"/>
                <a:gd name="T5" fmla="*/ 66 h 464"/>
                <a:gd name="T6" fmla="*/ 55 w 161"/>
                <a:gd name="T7" fmla="*/ 63 h 464"/>
                <a:gd name="T8" fmla="*/ 82 w 161"/>
                <a:gd name="T9" fmla="*/ 37 h 464"/>
                <a:gd name="T10" fmla="*/ 78 w 161"/>
                <a:gd name="T11" fmla="*/ 20 h 464"/>
                <a:gd name="T12" fmla="*/ 58 w 161"/>
                <a:gd name="T13" fmla="*/ 0 h 4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1" h="464">
                  <a:moveTo>
                    <a:pt x="17" y="464"/>
                  </a:moveTo>
                  <a:cubicBezTo>
                    <a:pt x="12" y="409"/>
                    <a:pt x="0" y="335"/>
                    <a:pt x="17" y="280"/>
                  </a:cubicBezTo>
                  <a:cubicBezTo>
                    <a:pt x="19" y="272"/>
                    <a:pt x="33" y="274"/>
                    <a:pt x="41" y="272"/>
                  </a:cubicBezTo>
                  <a:cubicBezTo>
                    <a:pt x="62" y="266"/>
                    <a:pt x="105" y="256"/>
                    <a:pt x="105" y="256"/>
                  </a:cubicBezTo>
                  <a:cubicBezTo>
                    <a:pt x="143" y="230"/>
                    <a:pt x="150" y="195"/>
                    <a:pt x="161" y="152"/>
                  </a:cubicBezTo>
                  <a:cubicBezTo>
                    <a:pt x="158" y="128"/>
                    <a:pt x="161" y="103"/>
                    <a:pt x="153" y="80"/>
                  </a:cubicBezTo>
                  <a:cubicBezTo>
                    <a:pt x="140" y="41"/>
                    <a:pt x="113" y="39"/>
                    <a:pt x="113" y="0"/>
                  </a:cubicBezTo>
                </a:path>
              </a:pathLst>
            </a:custGeom>
            <a:noFill/>
            <a:ln w="57150" cap="flat" cmpd="sng">
              <a:pattFill prst="dkHorz">
                <a:fgClr>
                  <a:srgbClr val="F40000"/>
                </a:fgClr>
                <a:bgClr>
                  <a:srgbClr val="FF5050"/>
                </a:bgClr>
              </a:patt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24618" name="Freeform 121">
              <a:extLst>
                <a:ext uri="{FF2B5EF4-FFF2-40B4-BE49-F238E27FC236}">
                  <a16:creationId xmlns:a16="http://schemas.microsoft.com/office/drawing/2014/main" id="{66F3B19F-B0D2-8F84-950F-AC52B5C68200}"/>
                </a:ext>
              </a:extLst>
            </p:cNvPr>
            <p:cNvSpPr>
              <a:spLocks/>
            </p:cNvSpPr>
            <p:nvPr/>
          </p:nvSpPr>
          <p:spPr bwMode="auto">
            <a:xfrm>
              <a:off x="5735" y="2743"/>
              <a:ext cx="153" cy="274"/>
            </a:xfrm>
            <a:custGeom>
              <a:avLst/>
              <a:gdLst>
                <a:gd name="T0" fmla="*/ 10 w 161"/>
                <a:gd name="T1" fmla="*/ 112 h 464"/>
                <a:gd name="T2" fmla="*/ 10 w 161"/>
                <a:gd name="T3" fmla="*/ 67 h 464"/>
                <a:gd name="T4" fmla="*/ 22 w 161"/>
                <a:gd name="T5" fmla="*/ 66 h 464"/>
                <a:gd name="T6" fmla="*/ 55 w 161"/>
                <a:gd name="T7" fmla="*/ 63 h 464"/>
                <a:gd name="T8" fmla="*/ 82 w 161"/>
                <a:gd name="T9" fmla="*/ 37 h 464"/>
                <a:gd name="T10" fmla="*/ 78 w 161"/>
                <a:gd name="T11" fmla="*/ 20 h 464"/>
                <a:gd name="T12" fmla="*/ 58 w 161"/>
                <a:gd name="T13" fmla="*/ 0 h 4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1" h="464">
                  <a:moveTo>
                    <a:pt x="17" y="464"/>
                  </a:moveTo>
                  <a:cubicBezTo>
                    <a:pt x="12" y="409"/>
                    <a:pt x="0" y="335"/>
                    <a:pt x="17" y="280"/>
                  </a:cubicBezTo>
                  <a:cubicBezTo>
                    <a:pt x="19" y="272"/>
                    <a:pt x="33" y="274"/>
                    <a:pt x="41" y="272"/>
                  </a:cubicBezTo>
                  <a:cubicBezTo>
                    <a:pt x="62" y="266"/>
                    <a:pt x="105" y="256"/>
                    <a:pt x="105" y="256"/>
                  </a:cubicBezTo>
                  <a:cubicBezTo>
                    <a:pt x="143" y="230"/>
                    <a:pt x="150" y="195"/>
                    <a:pt x="161" y="152"/>
                  </a:cubicBezTo>
                  <a:cubicBezTo>
                    <a:pt x="158" y="128"/>
                    <a:pt x="161" y="103"/>
                    <a:pt x="153" y="80"/>
                  </a:cubicBezTo>
                  <a:cubicBezTo>
                    <a:pt x="140" y="41"/>
                    <a:pt x="113" y="39"/>
                    <a:pt x="113" y="0"/>
                  </a:cubicBezTo>
                </a:path>
              </a:pathLst>
            </a:custGeom>
            <a:noFill/>
            <a:ln w="57150" cap="flat" cmpd="sng">
              <a:pattFill prst="dkHorz">
                <a:fgClr>
                  <a:srgbClr val="F40000"/>
                </a:fgClr>
                <a:bgClr>
                  <a:srgbClr val="FF5050"/>
                </a:bgClr>
              </a:patt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24619" name="Freeform 122">
              <a:extLst>
                <a:ext uri="{FF2B5EF4-FFF2-40B4-BE49-F238E27FC236}">
                  <a16:creationId xmlns:a16="http://schemas.microsoft.com/office/drawing/2014/main" id="{A2F3D1C6-7456-810E-8C7F-735A134377A7}"/>
                </a:ext>
              </a:extLst>
            </p:cNvPr>
            <p:cNvSpPr>
              <a:spLocks/>
            </p:cNvSpPr>
            <p:nvPr/>
          </p:nvSpPr>
          <p:spPr bwMode="auto">
            <a:xfrm>
              <a:off x="5799" y="2743"/>
              <a:ext cx="153" cy="274"/>
            </a:xfrm>
            <a:custGeom>
              <a:avLst/>
              <a:gdLst>
                <a:gd name="T0" fmla="*/ 10 w 161"/>
                <a:gd name="T1" fmla="*/ 112 h 464"/>
                <a:gd name="T2" fmla="*/ 10 w 161"/>
                <a:gd name="T3" fmla="*/ 67 h 464"/>
                <a:gd name="T4" fmla="*/ 22 w 161"/>
                <a:gd name="T5" fmla="*/ 66 h 464"/>
                <a:gd name="T6" fmla="*/ 55 w 161"/>
                <a:gd name="T7" fmla="*/ 63 h 464"/>
                <a:gd name="T8" fmla="*/ 82 w 161"/>
                <a:gd name="T9" fmla="*/ 37 h 464"/>
                <a:gd name="T10" fmla="*/ 78 w 161"/>
                <a:gd name="T11" fmla="*/ 20 h 464"/>
                <a:gd name="T12" fmla="*/ 58 w 161"/>
                <a:gd name="T13" fmla="*/ 0 h 4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1" h="464">
                  <a:moveTo>
                    <a:pt x="17" y="464"/>
                  </a:moveTo>
                  <a:cubicBezTo>
                    <a:pt x="12" y="409"/>
                    <a:pt x="0" y="335"/>
                    <a:pt x="17" y="280"/>
                  </a:cubicBezTo>
                  <a:cubicBezTo>
                    <a:pt x="19" y="272"/>
                    <a:pt x="33" y="274"/>
                    <a:pt x="41" y="272"/>
                  </a:cubicBezTo>
                  <a:cubicBezTo>
                    <a:pt x="62" y="266"/>
                    <a:pt x="105" y="256"/>
                    <a:pt x="105" y="256"/>
                  </a:cubicBezTo>
                  <a:cubicBezTo>
                    <a:pt x="143" y="230"/>
                    <a:pt x="150" y="195"/>
                    <a:pt x="161" y="152"/>
                  </a:cubicBezTo>
                  <a:cubicBezTo>
                    <a:pt x="158" y="128"/>
                    <a:pt x="161" y="103"/>
                    <a:pt x="153" y="80"/>
                  </a:cubicBezTo>
                  <a:cubicBezTo>
                    <a:pt x="140" y="41"/>
                    <a:pt x="113" y="39"/>
                    <a:pt x="113" y="0"/>
                  </a:cubicBezTo>
                </a:path>
              </a:pathLst>
            </a:custGeom>
            <a:noFill/>
            <a:ln w="57150" cap="flat" cmpd="sng">
              <a:pattFill prst="dkHorz">
                <a:fgClr>
                  <a:srgbClr val="F40000"/>
                </a:fgClr>
                <a:bgClr>
                  <a:srgbClr val="FF5050"/>
                </a:bgClr>
              </a:patt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24620" name="Freeform 123">
              <a:extLst>
                <a:ext uri="{FF2B5EF4-FFF2-40B4-BE49-F238E27FC236}">
                  <a16:creationId xmlns:a16="http://schemas.microsoft.com/office/drawing/2014/main" id="{62363583-EE70-F81A-1891-3C85D195B9E2}"/>
                </a:ext>
              </a:extLst>
            </p:cNvPr>
            <p:cNvSpPr>
              <a:spLocks/>
            </p:cNvSpPr>
            <p:nvPr/>
          </p:nvSpPr>
          <p:spPr bwMode="auto">
            <a:xfrm rot="2176956">
              <a:off x="5743" y="2799"/>
              <a:ext cx="153" cy="274"/>
            </a:xfrm>
            <a:custGeom>
              <a:avLst/>
              <a:gdLst>
                <a:gd name="T0" fmla="*/ 10 w 161"/>
                <a:gd name="T1" fmla="*/ 112 h 464"/>
                <a:gd name="T2" fmla="*/ 10 w 161"/>
                <a:gd name="T3" fmla="*/ 67 h 464"/>
                <a:gd name="T4" fmla="*/ 22 w 161"/>
                <a:gd name="T5" fmla="*/ 66 h 464"/>
                <a:gd name="T6" fmla="*/ 55 w 161"/>
                <a:gd name="T7" fmla="*/ 63 h 464"/>
                <a:gd name="T8" fmla="*/ 82 w 161"/>
                <a:gd name="T9" fmla="*/ 37 h 464"/>
                <a:gd name="T10" fmla="*/ 78 w 161"/>
                <a:gd name="T11" fmla="*/ 20 h 464"/>
                <a:gd name="T12" fmla="*/ 58 w 161"/>
                <a:gd name="T13" fmla="*/ 0 h 4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1" h="464">
                  <a:moveTo>
                    <a:pt x="17" y="464"/>
                  </a:moveTo>
                  <a:cubicBezTo>
                    <a:pt x="12" y="409"/>
                    <a:pt x="0" y="335"/>
                    <a:pt x="17" y="280"/>
                  </a:cubicBezTo>
                  <a:cubicBezTo>
                    <a:pt x="19" y="272"/>
                    <a:pt x="33" y="274"/>
                    <a:pt x="41" y="272"/>
                  </a:cubicBezTo>
                  <a:cubicBezTo>
                    <a:pt x="62" y="266"/>
                    <a:pt x="105" y="256"/>
                    <a:pt x="105" y="256"/>
                  </a:cubicBezTo>
                  <a:cubicBezTo>
                    <a:pt x="143" y="230"/>
                    <a:pt x="150" y="195"/>
                    <a:pt x="161" y="152"/>
                  </a:cubicBezTo>
                  <a:cubicBezTo>
                    <a:pt x="158" y="128"/>
                    <a:pt x="161" y="103"/>
                    <a:pt x="153" y="80"/>
                  </a:cubicBezTo>
                  <a:cubicBezTo>
                    <a:pt x="140" y="41"/>
                    <a:pt x="113" y="39"/>
                    <a:pt x="113" y="0"/>
                  </a:cubicBezTo>
                </a:path>
              </a:pathLst>
            </a:custGeom>
            <a:noFill/>
            <a:ln w="57150" cap="flat" cmpd="sng">
              <a:pattFill prst="dkHorz">
                <a:fgClr>
                  <a:srgbClr val="F40000"/>
                </a:fgClr>
                <a:bgClr>
                  <a:srgbClr val="FF5050"/>
                </a:bgClr>
              </a:patt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grpSp>
      <p:grpSp>
        <p:nvGrpSpPr>
          <p:cNvPr id="1259644" name="Group 124">
            <a:extLst>
              <a:ext uri="{FF2B5EF4-FFF2-40B4-BE49-F238E27FC236}">
                <a16:creationId xmlns:a16="http://schemas.microsoft.com/office/drawing/2014/main" id="{E0AA0D8C-A1DB-E496-BA48-76DCD760EA28}"/>
              </a:ext>
            </a:extLst>
          </p:cNvPr>
          <p:cNvGrpSpPr>
            <a:grpSpLocks/>
          </p:cNvGrpSpPr>
          <p:nvPr/>
        </p:nvGrpSpPr>
        <p:grpSpPr bwMode="auto">
          <a:xfrm>
            <a:off x="5205979" y="4124164"/>
            <a:ext cx="470466" cy="472014"/>
            <a:chOff x="2751" y="2400"/>
            <a:chExt cx="304" cy="305"/>
          </a:xfrm>
        </p:grpSpPr>
        <p:sp>
          <p:nvSpPr>
            <p:cNvPr id="24612" name="Oval 125">
              <a:extLst>
                <a:ext uri="{FF2B5EF4-FFF2-40B4-BE49-F238E27FC236}">
                  <a16:creationId xmlns:a16="http://schemas.microsoft.com/office/drawing/2014/main" id="{885CC51C-1EB8-D80B-A452-BFC44F3736E8}"/>
                </a:ext>
              </a:extLst>
            </p:cNvPr>
            <p:cNvSpPr>
              <a:spLocks noChangeArrowheads="1"/>
            </p:cNvSpPr>
            <p:nvPr/>
          </p:nvSpPr>
          <p:spPr bwMode="auto">
            <a:xfrm rot="2998800">
              <a:off x="2753" y="2457"/>
              <a:ext cx="305" cy="191"/>
            </a:xfrm>
            <a:prstGeom prst="ellipse">
              <a:avLst/>
            </a:prstGeom>
            <a:gradFill rotWithShape="1">
              <a:gsLst>
                <a:gs pos="0">
                  <a:srgbClr val="FFFFFF">
                    <a:alpha val="53000"/>
                  </a:srgbClr>
                </a:gs>
                <a:gs pos="50000">
                  <a:srgbClr val="F40000">
                    <a:alpha val="53000"/>
                  </a:srgbClr>
                </a:gs>
                <a:gs pos="100000">
                  <a:srgbClr val="FFFFFF">
                    <a:alpha val="53000"/>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1259646" name="Oval 126">
              <a:extLst>
                <a:ext uri="{FF2B5EF4-FFF2-40B4-BE49-F238E27FC236}">
                  <a16:creationId xmlns:a16="http://schemas.microsoft.com/office/drawing/2014/main" id="{BAEA0E2F-FEFB-DEFB-C6CA-1F7F2AAF87BB}"/>
                </a:ext>
              </a:extLst>
            </p:cNvPr>
            <p:cNvSpPr>
              <a:spLocks noChangeArrowheads="1"/>
            </p:cNvSpPr>
            <p:nvPr/>
          </p:nvSpPr>
          <p:spPr bwMode="auto">
            <a:xfrm rot="2998800">
              <a:off x="2787" y="2402"/>
              <a:ext cx="232" cy="304"/>
            </a:xfrm>
            <a:prstGeom prst="ellipse">
              <a:avLst/>
            </a:prstGeom>
            <a:gradFill rotWithShape="1">
              <a:gsLst>
                <a:gs pos="0">
                  <a:srgbClr val="F40000">
                    <a:alpha val="75000"/>
                  </a:srgbClr>
                </a:gs>
                <a:gs pos="100000">
                  <a:srgbClr val="F40000">
                    <a:gamma/>
                    <a:shade val="73725"/>
                    <a:invGamma/>
                    <a:alpha val="77000"/>
                  </a:srgbClr>
                </a:gs>
              </a:gsLst>
              <a:path path="rect">
                <a:fillToRect t="100000" r="100000"/>
              </a:path>
            </a:gradFill>
            <a:ln>
              <a:noFill/>
            </a:ln>
            <a:effectLst/>
          </p:spPr>
          <p:txBody>
            <a:bodyPr rot="10800000" vert="eaVert" lIns="0" tIns="0" rIns="0" bIns="0" anchor="ctr"/>
            <a:lstStyle/>
            <a:p>
              <a:pPr algn="ctr" eaLnBrk="0" fontAlgn="base" hangingPunct="0">
                <a:spcBef>
                  <a:spcPct val="20000"/>
                </a:spcBef>
                <a:spcAft>
                  <a:spcPct val="0"/>
                </a:spcAft>
                <a:buClr>
                  <a:srgbClr val="F9E27F"/>
                </a:buClr>
                <a:buSzPct val="90000"/>
                <a:defRPr/>
              </a:pPr>
              <a:endParaRPr lang="en-US" altLang="en-US" sz="2000" b="1">
                <a:solidFill>
                  <a:srgbClr val="000099"/>
                </a:solidFill>
                <a:effectLst>
                  <a:outerShdw blurRad="38100" dist="38100" dir="2700000" algn="tl">
                    <a:srgbClr val="000000"/>
                  </a:outerShdw>
                </a:effectLst>
                <a:latin typeface="Arial" charset="0"/>
                <a:cs typeface="Arial" charset="0"/>
              </a:endParaRPr>
            </a:p>
          </p:txBody>
        </p:sp>
        <p:sp>
          <p:nvSpPr>
            <p:cNvPr id="1259647" name="Oval 127">
              <a:extLst>
                <a:ext uri="{FF2B5EF4-FFF2-40B4-BE49-F238E27FC236}">
                  <a16:creationId xmlns:a16="http://schemas.microsoft.com/office/drawing/2014/main" id="{58C30F2C-9D67-F624-9BFC-69B206024B34}"/>
                </a:ext>
              </a:extLst>
            </p:cNvPr>
            <p:cNvSpPr>
              <a:spLocks noChangeArrowheads="1"/>
            </p:cNvSpPr>
            <p:nvPr/>
          </p:nvSpPr>
          <p:spPr bwMode="auto">
            <a:xfrm rot="2998800">
              <a:off x="2804" y="2456"/>
              <a:ext cx="194" cy="191"/>
            </a:xfrm>
            <a:prstGeom prst="ellipse">
              <a:avLst/>
            </a:prstGeom>
            <a:gradFill rotWithShape="1">
              <a:gsLst>
                <a:gs pos="0">
                  <a:srgbClr val="FFFFFF">
                    <a:alpha val="88000"/>
                  </a:srgbClr>
                </a:gs>
                <a:gs pos="50000">
                  <a:srgbClr val="F40000">
                    <a:alpha val="89000"/>
                  </a:srgbClr>
                </a:gs>
                <a:gs pos="100000">
                  <a:srgbClr val="FFFFFF">
                    <a:alpha val="88000"/>
                  </a:srgbClr>
                </a:gs>
              </a:gsLst>
              <a:lin ang="2700000" scaled="1"/>
            </a:gradFill>
            <a:ln>
              <a:noFill/>
            </a:ln>
            <a:effectLst/>
          </p:spPr>
          <p:txBody>
            <a:bodyPr lIns="0" tIns="0" rIns="0" bIns="0" anchor="ctr">
              <a:spAutoFit/>
            </a:bodyPr>
            <a:lstStyle/>
            <a:p>
              <a:pPr algn="ctr" fontAlgn="base">
                <a:spcBef>
                  <a:spcPct val="0"/>
                </a:spcBef>
                <a:spcAft>
                  <a:spcPct val="0"/>
                </a:spcAft>
                <a:defRPr/>
              </a:pPr>
              <a:endParaRPr lang="en-US" sz="1400" b="1">
                <a:solidFill>
                  <a:srgbClr val="003366"/>
                </a:solidFill>
                <a:latin typeface="Arial" charset="0"/>
              </a:endParaRPr>
            </a:p>
          </p:txBody>
        </p:sp>
      </p:grpSp>
      <p:grpSp>
        <p:nvGrpSpPr>
          <p:cNvPr id="1259648" name="Group 128">
            <a:extLst>
              <a:ext uri="{FF2B5EF4-FFF2-40B4-BE49-F238E27FC236}">
                <a16:creationId xmlns:a16="http://schemas.microsoft.com/office/drawing/2014/main" id="{E8BB5AE6-DCC3-000C-4848-CB6C01970691}"/>
              </a:ext>
            </a:extLst>
          </p:cNvPr>
          <p:cNvGrpSpPr>
            <a:grpSpLocks/>
          </p:cNvGrpSpPr>
          <p:nvPr/>
        </p:nvGrpSpPr>
        <p:grpSpPr bwMode="auto">
          <a:xfrm>
            <a:off x="4973732" y="4031310"/>
            <a:ext cx="948886" cy="733556"/>
            <a:chOff x="3045" y="3013"/>
            <a:chExt cx="614" cy="474"/>
          </a:xfrm>
        </p:grpSpPr>
        <p:sp>
          <p:nvSpPr>
            <p:cNvPr id="24608" name="Freeform 129">
              <a:extLst>
                <a:ext uri="{FF2B5EF4-FFF2-40B4-BE49-F238E27FC236}">
                  <a16:creationId xmlns:a16="http://schemas.microsoft.com/office/drawing/2014/main" id="{3767F058-A2A7-9CBC-0CFF-A6AFD21AEBE9}"/>
                </a:ext>
              </a:extLst>
            </p:cNvPr>
            <p:cNvSpPr>
              <a:spLocks/>
            </p:cNvSpPr>
            <p:nvPr/>
          </p:nvSpPr>
          <p:spPr bwMode="auto">
            <a:xfrm rot="7828329">
              <a:off x="3168" y="3328"/>
              <a:ext cx="124" cy="194"/>
            </a:xfrm>
            <a:custGeom>
              <a:avLst/>
              <a:gdLst>
                <a:gd name="T0" fmla="*/ 2 w 161"/>
                <a:gd name="T1" fmla="*/ 1 h 464"/>
                <a:gd name="T2" fmla="*/ 2 w 161"/>
                <a:gd name="T3" fmla="*/ 1 h 464"/>
                <a:gd name="T4" fmla="*/ 2 w 161"/>
                <a:gd name="T5" fmla="*/ 1 h 464"/>
                <a:gd name="T6" fmla="*/ 4 w 161"/>
                <a:gd name="T7" fmla="*/ 1 h 464"/>
                <a:gd name="T8" fmla="*/ 5 w 161"/>
                <a:gd name="T9" fmla="*/ 1 h 464"/>
                <a:gd name="T10" fmla="*/ 5 w 161"/>
                <a:gd name="T11" fmla="*/ 1 h 464"/>
                <a:gd name="T12" fmla="*/ 4 w 161"/>
                <a:gd name="T13" fmla="*/ 0 h 4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1" h="464">
                  <a:moveTo>
                    <a:pt x="17" y="464"/>
                  </a:moveTo>
                  <a:cubicBezTo>
                    <a:pt x="12" y="409"/>
                    <a:pt x="0" y="335"/>
                    <a:pt x="17" y="280"/>
                  </a:cubicBezTo>
                  <a:cubicBezTo>
                    <a:pt x="19" y="272"/>
                    <a:pt x="33" y="274"/>
                    <a:pt x="41" y="272"/>
                  </a:cubicBezTo>
                  <a:cubicBezTo>
                    <a:pt x="62" y="266"/>
                    <a:pt x="105" y="256"/>
                    <a:pt x="105" y="256"/>
                  </a:cubicBezTo>
                  <a:cubicBezTo>
                    <a:pt x="143" y="230"/>
                    <a:pt x="150" y="195"/>
                    <a:pt x="161" y="152"/>
                  </a:cubicBezTo>
                  <a:cubicBezTo>
                    <a:pt x="158" y="128"/>
                    <a:pt x="161" y="103"/>
                    <a:pt x="153" y="80"/>
                  </a:cubicBezTo>
                  <a:cubicBezTo>
                    <a:pt x="140" y="41"/>
                    <a:pt x="113" y="39"/>
                    <a:pt x="113" y="0"/>
                  </a:cubicBezTo>
                </a:path>
              </a:pathLst>
            </a:custGeom>
            <a:noFill/>
            <a:ln w="57150" cap="flat" cmpd="sng">
              <a:pattFill prst="dkHorz">
                <a:fgClr>
                  <a:srgbClr val="F40000"/>
                </a:fgClr>
                <a:bgClr>
                  <a:srgbClr val="FF5050"/>
                </a:bgClr>
              </a:patt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24609" name="Freeform 130">
              <a:extLst>
                <a:ext uri="{FF2B5EF4-FFF2-40B4-BE49-F238E27FC236}">
                  <a16:creationId xmlns:a16="http://schemas.microsoft.com/office/drawing/2014/main" id="{21DF3355-406E-3713-F1D9-6EE5A1039732}"/>
                </a:ext>
              </a:extLst>
            </p:cNvPr>
            <p:cNvSpPr>
              <a:spLocks/>
            </p:cNvSpPr>
            <p:nvPr/>
          </p:nvSpPr>
          <p:spPr bwMode="auto">
            <a:xfrm rot="5400000">
              <a:off x="3500" y="3012"/>
              <a:ext cx="123" cy="194"/>
            </a:xfrm>
            <a:custGeom>
              <a:avLst/>
              <a:gdLst>
                <a:gd name="T0" fmla="*/ 2 w 161"/>
                <a:gd name="T1" fmla="*/ 1 h 464"/>
                <a:gd name="T2" fmla="*/ 2 w 161"/>
                <a:gd name="T3" fmla="*/ 1 h 464"/>
                <a:gd name="T4" fmla="*/ 2 w 161"/>
                <a:gd name="T5" fmla="*/ 1 h 464"/>
                <a:gd name="T6" fmla="*/ 3 w 161"/>
                <a:gd name="T7" fmla="*/ 1 h 464"/>
                <a:gd name="T8" fmla="*/ 5 w 161"/>
                <a:gd name="T9" fmla="*/ 1 h 464"/>
                <a:gd name="T10" fmla="*/ 5 w 161"/>
                <a:gd name="T11" fmla="*/ 1 h 464"/>
                <a:gd name="T12" fmla="*/ 4 w 161"/>
                <a:gd name="T13" fmla="*/ 0 h 4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1" h="464">
                  <a:moveTo>
                    <a:pt x="17" y="464"/>
                  </a:moveTo>
                  <a:cubicBezTo>
                    <a:pt x="12" y="409"/>
                    <a:pt x="0" y="335"/>
                    <a:pt x="17" y="280"/>
                  </a:cubicBezTo>
                  <a:cubicBezTo>
                    <a:pt x="19" y="272"/>
                    <a:pt x="33" y="274"/>
                    <a:pt x="41" y="272"/>
                  </a:cubicBezTo>
                  <a:cubicBezTo>
                    <a:pt x="62" y="266"/>
                    <a:pt x="105" y="256"/>
                    <a:pt x="105" y="256"/>
                  </a:cubicBezTo>
                  <a:cubicBezTo>
                    <a:pt x="143" y="230"/>
                    <a:pt x="150" y="195"/>
                    <a:pt x="161" y="152"/>
                  </a:cubicBezTo>
                  <a:cubicBezTo>
                    <a:pt x="158" y="128"/>
                    <a:pt x="161" y="103"/>
                    <a:pt x="153" y="80"/>
                  </a:cubicBezTo>
                  <a:cubicBezTo>
                    <a:pt x="140" y="41"/>
                    <a:pt x="113" y="39"/>
                    <a:pt x="113" y="0"/>
                  </a:cubicBezTo>
                </a:path>
              </a:pathLst>
            </a:custGeom>
            <a:noFill/>
            <a:ln w="57150" cap="flat" cmpd="sng">
              <a:pattFill prst="dkHorz">
                <a:fgClr>
                  <a:srgbClr val="F40000"/>
                </a:fgClr>
                <a:bgClr>
                  <a:srgbClr val="FF5050"/>
                </a:bgClr>
              </a:patt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24610" name="Freeform 131">
              <a:extLst>
                <a:ext uri="{FF2B5EF4-FFF2-40B4-BE49-F238E27FC236}">
                  <a16:creationId xmlns:a16="http://schemas.microsoft.com/office/drawing/2014/main" id="{3FF01345-ED65-D0FA-4137-E127096B2EFB}"/>
                </a:ext>
              </a:extLst>
            </p:cNvPr>
            <p:cNvSpPr>
              <a:spLocks/>
            </p:cNvSpPr>
            <p:nvPr/>
          </p:nvSpPr>
          <p:spPr bwMode="auto">
            <a:xfrm rot="5400000">
              <a:off x="3416" y="3295"/>
              <a:ext cx="124" cy="194"/>
            </a:xfrm>
            <a:custGeom>
              <a:avLst/>
              <a:gdLst>
                <a:gd name="T0" fmla="*/ 2 w 161"/>
                <a:gd name="T1" fmla="*/ 1 h 464"/>
                <a:gd name="T2" fmla="*/ 2 w 161"/>
                <a:gd name="T3" fmla="*/ 1 h 464"/>
                <a:gd name="T4" fmla="*/ 2 w 161"/>
                <a:gd name="T5" fmla="*/ 1 h 464"/>
                <a:gd name="T6" fmla="*/ 4 w 161"/>
                <a:gd name="T7" fmla="*/ 1 h 464"/>
                <a:gd name="T8" fmla="*/ 5 w 161"/>
                <a:gd name="T9" fmla="*/ 1 h 464"/>
                <a:gd name="T10" fmla="*/ 5 w 161"/>
                <a:gd name="T11" fmla="*/ 1 h 464"/>
                <a:gd name="T12" fmla="*/ 4 w 161"/>
                <a:gd name="T13" fmla="*/ 0 h 4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1" h="464">
                  <a:moveTo>
                    <a:pt x="17" y="464"/>
                  </a:moveTo>
                  <a:cubicBezTo>
                    <a:pt x="12" y="409"/>
                    <a:pt x="0" y="335"/>
                    <a:pt x="17" y="280"/>
                  </a:cubicBezTo>
                  <a:cubicBezTo>
                    <a:pt x="19" y="272"/>
                    <a:pt x="33" y="274"/>
                    <a:pt x="41" y="272"/>
                  </a:cubicBezTo>
                  <a:cubicBezTo>
                    <a:pt x="62" y="266"/>
                    <a:pt x="105" y="256"/>
                    <a:pt x="105" y="256"/>
                  </a:cubicBezTo>
                  <a:cubicBezTo>
                    <a:pt x="143" y="230"/>
                    <a:pt x="150" y="195"/>
                    <a:pt x="161" y="152"/>
                  </a:cubicBezTo>
                  <a:cubicBezTo>
                    <a:pt x="158" y="128"/>
                    <a:pt x="161" y="103"/>
                    <a:pt x="153" y="80"/>
                  </a:cubicBezTo>
                  <a:cubicBezTo>
                    <a:pt x="140" y="41"/>
                    <a:pt x="113" y="39"/>
                    <a:pt x="113" y="0"/>
                  </a:cubicBezTo>
                </a:path>
              </a:pathLst>
            </a:custGeom>
            <a:noFill/>
            <a:ln w="57150" cap="flat" cmpd="sng">
              <a:pattFill prst="dkHorz">
                <a:fgClr>
                  <a:srgbClr val="F40000"/>
                </a:fgClr>
                <a:bgClr>
                  <a:srgbClr val="FF5050"/>
                </a:bgClr>
              </a:patt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24611" name="Freeform 132">
              <a:extLst>
                <a:ext uri="{FF2B5EF4-FFF2-40B4-BE49-F238E27FC236}">
                  <a16:creationId xmlns:a16="http://schemas.microsoft.com/office/drawing/2014/main" id="{85CFFD87-272B-78D5-7178-F205D7D3330B}"/>
                </a:ext>
              </a:extLst>
            </p:cNvPr>
            <p:cNvSpPr>
              <a:spLocks/>
            </p:cNvSpPr>
            <p:nvPr/>
          </p:nvSpPr>
          <p:spPr bwMode="auto">
            <a:xfrm rot="7576956">
              <a:off x="3080" y="2978"/>
              <a:ext cx="124" cy="194"/>
            </a:xfrm>
            <a:custGeom>
              <a:avLst/>
              <a:gdLst>
                <a:gd name="T0" fmla="*/ 2 w 161"/>
                <a:gd name="T1" fmla="*/ 1 h 464"/>
                <a:gd name="T2" fmla="*/ 2 w 161"/>
                <a:gd name="T3" fmla="*/ 1 h 464"/>
                <a:gd name="T4" fmla="*/ 2 w 161"/>
                <a:gd name="T5" fmla="*/ 1 h 464"/>
                <a:gd name="T6" fmla="*/ 4 w 161"/>
                <a:gd name="T7" fmla="*/ 1 h 464"/>
                <a:gd name="T8" fmla="*/ 5 w 161"/>
                <a:gd name="T9" fmla="*/ 1 h 464"/>
                <a:gd name="T10" fmla="*/ 5 w 161"/>
                <a:gd name="T11" fmla="*/ 1 h 464"/>
                <a:gd name="T12" fmla="*/ 4 w 161"/>
                <a:gd name="T13" fmla="*/ 0 h 4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1" h="464">
                  <a:moveTo>
                    <a:pt x="17" y="464"/>
                  </a:moveTo>
                  <a:cubicBezTo>
                    <a:pt x="12" y="409"/>
                    <a:pt x="0" y="335"/>
                    <a:pt x="17" y="280"/>
                  </a:cubicBezTo>
                  <a:cubicBezTo>
                    <a:pt x="19" y="272"/>
                    <a:pt x="33" y="274"/>
                    <a:pt x="41" y="272"/>
                  </a:cubicBezTo>
                  <a:cubicBezTo>
                    <a:pt x="62" y="266"/>
                    <a:pt x="105" y="256"/>
                    <a:pt x="105" y="256"/>
                  </a:cubicBezTo>
                  <a:cubicBezTo>
                    <a:pt x="143" y="230"/>
                    <a:pt x="150" y="195"/>
                    <a:pt x="161" y="152"/>
                  </a:cubicBezTo>
                  <a:cubicBezTo>
                    <a:pt x="158" y="128"/>
                    <a:pt x="161" y="103"/>
                    <a:pt x="153" y="80"/>
                  </a:cubicBezTo>
                  <a:cubicBezTo>
                    <a:pt x="140" y="41"/>
                    <a:pt x="113" y="39"/>
                    <a:pt x="113" y="0"/>
                  </a:cubicBezTo>
                </a:path>
              </a:pathLst>
            </a:custGeom>
            <a:noFill/>
            <a:ln w="57150" cap="flat" cmpd="sng">
              <a:pattFill prst="dkHorz">
                <a:fgClr>
                  <a:srgbClr val="F40000"/>
                </a:fgClr>
                <a:bgClr>
                  <a:srgbClr val="FF5050"/>
                </a:bgClr>
              </a:patt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grpSp>
      <p:sp>
        <p:nvSpPr>
          <p:cNvPr id="1259653" name="Oval 133">
            <a:extLst>
              <a:ext uri="{FF2B5EF4-FFF2-40B4-BE49-F238E27FC236}">
                <a16:creationId xmlns:a16="http://schemas.microsoft.com/office/drawing/2014/main" id="{46A52962-9967-8811-0F12-34998DAAAE35}"/>
              </a:ext>
            </a:extLst>
          </p:cNvPr>
          <p:cNvSpPr>
            <a:spLocks noChangeArrowheads="1"/>
          </p:cNvSpPr>
          <p:nvPr/>
        </p:nvSpPr>
        <p:spPr bwMode="auto">
          <a:xfrm rot="2998800">
            <a:off x="5164688" y="3792207"/>
            <a:ext cx="379720" cy="1114262"/>
          </a:xfrm>
          <a:prstGeom prst="ellipse">
            <a:avLst/>
          </a:prstGeom>
          <a:noFill/>
          <a:ln w="76200">
            <a:solidFill>
              <a:schemeClr val="bg1"/>
            </a:solidFill>
            <a:prstDash val="dashDot"/>
            <a:round/>
            <a:headEnd/>
            <a:tailEnd/>
          </a:ln>
          <a:effectLst/>
          <a:extLst>
            <a:ext uri="{909E8E84-426E-40DD-AFC4-6F175D3DCCD1}">
              <a14:hiddenFill xmlns:a14="http://schemas.microsoft.com/office/drawing/2010/main">
                <a:solidFill>
                  <a:schemeClr val="bg1">
                    <a:alpha val="5294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eaLnBrk="0" fontAlgn="base" hangingPunct="0">
              <a:lnSpc>
                <a:spcPct val="100000"/>
              </a:lnSpc>
              <a:spcBef>
                <a:spcPct val="0"/>
              </a:spcBef>
              <a:spcAft>
                <a:spcPct val="0"/>
              </a:spcAft>
              <a:buClrTx/>
              <a:buSzTx/>
              <a:buNone/>
            </a:pPr>
            <a:endParaRPr lang="en-US" altLang="en-US" sz="1800" b="0">
              <a:solidFill>
                <a:srgbClr val="FFFFFF"/>
              </a:solidFill>
              <a:cs typeface="Arial" panose="020B0604020202020204" pitchFamily="34" charset="0"/>
            </a:endParaRPr>
          </a:p>
        </p:txBody>
      </p:sp>
      <p:sp>
        <p:nvSpPr>
          <p:cNvPr id="1259655" name="Text Box 135">
            <a:extLst>
              <a:ext uri="{FF2B5EF4-FFF2-40B4-BE49-F238E27FC236}">
                <a16:creationId xmlns:a16="http://schemas.microsoft.com/office/drawing/2014/main" id="{3029441E-01BB-7D77-8E51-0D40B5E65F44}"/>
              </a:ext>
            </a:extLst>
          </p:cNvPr>
          <p:cNvSpPr txBox="1">
            <a:spLocks noChangeArrowheads="1"/>
          </p:cNvSpPr>
          <p:nvPr/>
        </p:nvSpPr>
        <p:spPr bwMode="auto">
          <a:xfrm>
            <a:off x="4363059" y="4827852"/>
            <a:ext cx="2191901" cy="216662"/>
          </a:xfrm>
          <a:prstGeom prst="rect">
            <a:avLst/>
          </a:prstGeom>
          <a:noFill/>
          <a:ln>
            <a:noFill/>
          </a:ln>
          <a:effectLst/>
        </p:spPr>
        <p:txBody>
          <a:bodyPr lIns="0" tIns="0" rIns="0" bIns="0"/>
          <a:lstStyle/>
          <a:p>
            <a:pPr algn="ctr" eaLnBrk="0" fontAlgn="base" hangingPunct="0">
              <a:spcBef>
                <a:spcPct val="20000"/>
              </a:spcBef>
              <a:spcAft>
                <a:spcPct val="0"/>
              </a:spcAft>
              <a:buClr>
                <a:srgbClr val="F9E27F"/>
              </a:buClr>
              <a:buSzPct val="90000"/>
              <a:defRPr/>
            </a:pPr>
            <a:r>
              <a:rPr lang="en-US" altLang="en-US" sz="1400" dirty="0">
                <a:latin typeface="Arial" charset="0"/>
                <a:cs typeface="Arial" charset="0"/>
              </a:rPr>
              <a:t>Reduced Red Cell Mass</a:t>
            </a:r>
          </a:p>
        </p:txBody>
      </p:sp>
      <p:sp>
        <p:nvSpPr>
          <p:cNvPr id="24607" name="AutoShape 136">
            <a:extLst>
              <a:ext uri="{FF2B5EF4-FFF2-40B4-BE49-F238E27FC236}">
                <a16:creationId xmlns:a16="http://schemas.microsoft.com/office/drawing/2014/main" id="{CCA0AFFD-3BF6-944F-261D-76DC2F8CDF15}"/>
              </a:ext>
            </a:extLst>
          </p:cNvPr>
          <p:cNvSpPr>
            <a:spLocks noChangeArrowheads="1"/>
          </p:cNvSpPr>
          <p:nvPr/>
        </p:nvSpPr>
        <p:spPr bwMode="auto">
          <a:xfrm rot="5400000">
            <a:off x="5139560" y="5108176"/>
            <a:ext cx="446937" cy="282371"/>
          </a:xfrm>
          <a:prstGeom prst="notchedRightArrow">
            <a:avLst>
              <a:gd name="adj1" fmla="val 50000"/>
              <a:gd name="adj2" fmla="val 51307"/>
            </a:avLst>
          </a:prstGeom>
          <a:solidFill>
            <a:schemeClr val="tx1"/>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p>
        </p:txBody>
      </p:sp>
      <p:sp>
        <p:nvSpPr>
          <p:cNvPr id="1259657" name="Oval 137">
            <a:extLst>
              <a:ext uri="{FF2B5EF4-FFF2-40B4-BE49-F238E27FC236}">
                <a16:creationId xmlns:a16="http://schemas.microsoft.com/office/drawing/2014/main" id="{45D9B019-98E5-69DB-714C-3FBD4837A7A8}"/>
              </a:ext>
            </a:extLst>
          </p:cNvPr>
          <p:cNvSpPr>
            <a:spLocks noChangeArrowheads="1"/>
          </p:cNvSpPr>
          <p:nvPr/>
        </p:nvSpPr>
        <p:spPr bwMode="auto">
          <a:xfrm>
            <a:off x="4615308" y="5789632"/>
            <a:ext cx="1544057" cy="432792"/>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square">
            <a:spAutoFit/>
            <a:flatTx/>
          </a:bodyPr>
          <a:lstStyle/>
          <a:p>
            <a:pPr algn="ctr" eaLnBrk="0" fontAlgn="base" hangingPunct="0">
              <a:spcBef>
                <a:spcPct val="0"/>
              </a:spcBef>
              <a:spcAft>
                <a:spcPct val="0"/>
              </a:spcAft>
              <a:defRPr/>
            </a:pPr>
            <a:r>
              <a:rPr lang="en-US" altLang="en-US" sz="1400" b="1" dirty="0">
                <a:solidFill>
                  <a:srgbClr val="FFFFFF"/>
                </a:solidFill>
                <a:latin typeface="Arial" charset="0"/>
                <a:cs typeface="Arial" charset="0"/>
              </a:rPr>
              <a:t>Anemia</a:t>
            </a:r>
            <a:endParaRPr lang="en-US" altLang="en-US" sz="1400" b="1" dirty="0">
              <a:solidFill>
                <a:srgbClr val="000099"/>
              </a:solidFill>
              <a:latin typeface="Arial" charset="0"/>
              <a:cs typeface="Arial" charset="0"/>
            </a:endParaRPr>
          </a:p>
        </p:txBody>
      </p:sp>
      <p:sp>
        <p:nvSpPr>
          <p:cNvPr id="1259660" name="Line 140">
            <a:extLst>
              <a:ext uri="{FF2B5EF4-FFF2-40B4-BE49-F238E27FC236}">
                <a16:creationId xmlns:a16="http://schemas.microsoft.com/office/drawing/2014/main" id="{4FB169D9-98EF-5FD8-882D-FF52E9EFB06F}"/>
              </a:ext>
            </a:extLst>
          </p:cNvPr>
          <p:cNvSpPr>
            <a:spLocks noChangeShapeType="1"/>
          </p:cNvSpPr>
          <p:nvPr/>
        </p:nvSpPr>
        <p:spPr bwMode="auto">
          <a:xfrm flipV="1">
            <a:off x="5450497" y="1835285"/>
            <a:ext cx="1498063" cy="2503994"/>
          </a:xfrm>
          <a:prstGeom prst="line">
            <a:avLst/>
          </a:prstGeom>
          <a:noFill/>
          <a:ln w="44450">
            <a:solidFill>
              <a:schemeClr val="tx1">
                <a:lumMod val="40000"/>
                <a:lumOff val="6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1259661" name="Line 141">
            <a:extLst>
              <a:ext uri="{FF2B5EF4-FFF2-40B4-BE49-F238E27FC236}">
                <a16:creationId xmlns:a16="http://schemas.microsoft.com/office/drawing/2014/main" id="{CDBF60E3-CD1B-F3DB-CFD5-388476770279}"/>
              </a:ext>
            </a:extLst>
          </p:cNvPr>
          <p:cNvSpPr>
            <a:spLocks noChangeShapeType="1"/>
          </p:cNvSpPr>
          <p:nvPr/>
        </p:nvSpPr>
        <p:spPr bwMode="auto">
          <a:xfrm flipV="1">
            <a:off x="5478355" y="2443487"/>
            <a:ext cx="1693059" cy="1860198"/>
          </a:xfrm>
          <a:prstGeom prst="line">
            <a:avLst/>
          </a:prstGeom>
          <a:noFill/>
          <a:ln w="44450">
            <a:solidFill>
              <a:schemeClr val="tx1">
                <a:lumMod val="40000"/>
                <a:lumOff val="6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1259662" name="Line 142">
            <a:extLst>
              <a:ext uri="{FF2B5EF4-FFF2-40B4-BE49-F238E27FC236}">
                <a16:creationId xmlns:a16="http://schemas.microsoft.com/office/drawing/2014/main" id="{CD3B8E5D-C412-0B96-35C2-7315BB362569}"/>
              </a:ext>
            </a:extLst>
          </p:cNvPr>
          <p:cNvSpPr>
            <a:spLocks noChangeShapeType="1"/>
          </p:cNvSpPr>
          <p:nvPr/>
        </p:nvSpPr>
        <p:spPr bwMode="auto">
          <a:xfrm flipV="1">
            <a:off x="5458236" y="3243588"/>
            <a:ext cx="1558419" cy="1106524"/>
          </a:xfrm>
          <a:prstGeom prst="line">
            <a:avLst/>
          </a:prstGeom>
          <a:noFill/>
          <a:ln w="44450">
            <a:solidFill>
              <a:schemeClr val="tx1">
                <a:lumMod val="40000"/>
                <a:lumOff val="6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1259663" name="Line 143">
            <a:extLst>
              <a:ext uri="{FF2B5EF4-FFF2-40B4-BE49-F238E27FC236}">
                <a16:creationId xmlns:a16="http://schemas.microsoft.com/office/drawing/2014/main" id="{2D405EC9-668E-57A2-9ADF-754E363F56EA}"/>
              </a:ext>
            </a:extLst>
          </p:cNvPr>
          <p:cNvSpPr>
            <a:spLocks noChangeShapeType="1"/>
          </p:cNvSpPr>
          <p:nvPr/>
        </p:nvSpPr>
        <p:spPr bwMode="auto">
          <a:xfrm>
            <a:off x="5467521" y="4359398"/>
            <a:ext cx="1335567" cy="95950"/>
          </a:xfrm>
          <a:prstGeom prst="line">
            <a:avLst/>
          </a:prstGeom>
          <a:noFill/>
          <a:ln w="44450">
            <a:solidFill>
              <a:schemeClr val="tx1">
                <a:lumMod val="40000"/>
                <a:lumOff val="6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1259664" name="Line 144">
            <a:extLst>
              <a:ext uri="{FF2B5EF4-FFF2-40B4-BE49-F238E27FC236}">
                <a16:creationId xmlns:a16="http://schemas.microsoft.com/office/drawing/2014/main" id="{C03170D2-A8D0-0C2F-475F-67E60FEB0E15}"/>
              </a:ext>
            </a:extLst>
          </p:cNvPr>
          <p:cNvSpPr>
            <a:spLocks noChangeShapeType="1"/>
          </p:cNvSpPr>
          <p:nvPr/>
        </p:nvSpPr>
        <p:spPr bwMode="auto">
          <a:xfrm>
            <a:off x="5467521" y="4351659"/>
            <a:ext cx="1395922" cy="1115810"/>
          </a:xfrm>
          <a:prstGeom prst="line">
            <a:avLst/>
          </a:prstGeom>
          <a:noFill/>
          <a:ln w="44450">
            <a:solidFill>
              <a:schemeClr val="tx1">
                <a:lumMod val="40000"/>
                <a:lumOff val="6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1259665" name="Line 145">
            <a:extLst>
              <a:ext uri="{FF2B5EF4-FFF2-40B4-BE49-F238E27FC236}">
                <a16:creationId xmlns:a16="http://schemas.microsoft.com/office/drawing/2014/main" id="{68CE43D3-4492-8CBB-C75A-3CF4F4108120}"/>
              </a:ext>
            </a:extLst>
          </p:cNvPr>
          <p:cNvSpPr>
            <a:spLocks noChangeShapeType="1"/>
          </p:cNvSpPr>
          <p:nvPr/>
        </p:nvSpPr>
        <p:spPr bwMode="auto">
          <a:xfrm>
            <a:off x="5450498" y="4357849"/>
            <a:ext cx="1152951" cy="1648179"/>
          </a:xfrm>
          <a:prstGeom prst="line">
            <a:avLst/>
          </a:prstGeom>
          <a:noFill/>
          <a:ln w="44450">
            <a:solidFill>
              <a:schemeClr val="tx1">
                <a:lumMod val="40000"/>
                <a:lumOff val="6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2" name="Title 1">
            <a:extLst>
              <a:ext uri="{FF2B5EF4-FFF2-40B4-BE49-F238E27FC236}">
                <a16:creationId xmlns:a16="http://schemas.microsoft.com/office/drawing/2014/main" id="{992485E1-2E07-DC11-4457-232F7EC8C31A}"/>
              </a:ext>
            </a:extLst>
          </p:cNvPr>
          <p:cNvSpPr>
            <a:spLocks noGrp="1"/>
          </p:cNvSpPr>
          <p:nvPr>
            <p:ph type="title"/>
          </p:nvPr>
        </p:nvSpPr>
        <p:spPr>
          <a:xfrm>
            <a:off x="838200" y="89876"/>
            <a:ext cx="10515600" cy="1325563"/>
          </a:xfrm>
        </p:spPr>
        <p:txBody>
          <a:bodyPr>
            <a:normAutofit/>
          </a:bodyPr>
          <a:lstStyle/>
          <a:p>
            <a:r>
              <a:rPr lang="en-US" altLang="en-US" dirty="0"/>
              <a:t>Chronic Hemolysis is Central to the Morbidities and Mortality of PNH</a:t>
            </a:r>
            <a:endParaRPr lang="en-US" dirty="0"/>
          </a:p>
        </p:txBody>
      </p:sp>
      <p:sp>
        <p:nvSpPr>
          <p:cNvPr id="3" name="Footer Placeholder 2">
            <a:extLst>
              <a:ext uri="{FF2B5EF4-FFF2-40B4-BE49-F238E27FC236}">
                <a16:creationId xmlns:a16="http://schemas.microsoft.com/office/drawing/2014/main" id="{D5533DC0-4437-0C04-FC38-F0D1D379ABD6}"/>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ED, erectile dysfunction; PNH, </a:t>
            </a:r>
            <a:r>
              <a:rPr lang="en-US" dirty="0"/>
              <a:t>paroxysmal nocturnal hemoglobinuria; RBC, red blood cell</a:t>
            </a:r>
            <a:r>
              <a:rPr lang="da-DK" dirty="0">
                <a:solidFill>
                  <a:schemeClr val="tx1"/>
                </a:solidFill>
              </a:rPr>
              <a:t>.</a:t>
            </a:r>
            <a:br>
              <a:rPr lang="en-US" sz="1000" dirty="0">
                <a:solidFill>
                  <a:schemeClr val="tx1"/>
                </a:solidFill>
              </a:rPr>
            </a:br>
            <a:r>
              <a:rPr lang="en-US" sz="1000" dirty="0">
                <a:solidFill>
                  <a:schemeClr val="tx1"/>
                </a:solidFill>
              </a:rPr>
              <a:t>Waheed A, et al. </a:t>
            </a:r>
            <a:r>
              <a:rPr lang="en-US" sz="1000" i="1" dirty="0">
                <a:solidFill>
                  <a:schemeClr val="tx1"/>
                </a:solidFill>
              </a:rPr>
              <a:t>Blood Rev. </a:t>
            </a:r>
            <a:r>
              <a:rPr lang="en-US" sz="1000" dirty="0">
                <a:solidFill>
                  <a:schemeClr val="tx1"/>
                </a:solidFill>
              </a:rPr>
              <a:t>2024;64:101158. Hill A, et al. </a:t>
            </a:r>
            <a:r>
              <a:rPr lang="en-US" sz="1000" i="1" dirty="0">
                <a:solidFill>
                  <a:schemeClr val="tx1"/>
                </a:solidFill>
              </a:rPr>
              <a:t>Blood. </a:t>
            </a:r>
            <a:r>
              <a:rPr lang="en-US" sz="1000" dirty="0">
                <a:solidFill>
                  <a:schemeClr val="tx1"/>
                </a:solidFill>
              </a:rPr>
              <a:t>2013;121(25):4985-4996.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3019BF8-9ED6-7A9B-C830-F644BC049772}"/>
              </a:ext>
            </a:extLst>
          </p:cNvPr>
          <p:cNvSpPr>
            <a:spLocks noGrp="1" noChangeArrowheads="1"/>
          </p:cNvSpPr>
          <p:nvPr>
            <p:ph type="title"/>
          </p:nvPr>
        </p:nvSpPr>
        <p:spPr>
          <a:xfrm>
            <a:off x="838200" y="365125"/>
            <a:ext cx="10515600" cy="1325563"/>
          </a:xfrm>
        </p:spPr>
        <p:txBody>
          <a:bodyPr/>
          <a:lstStyle/>
          <a:p>
            <a:r>
              <a:rPr lang="en-US" altLang="en-US" dirty="0"/>
              <a:t>PNH: Bone Marrow Failure Due to T-Cell</a:t>
            </a:r>
            <a:br>
              <a:rPr lang="en-US" altLang="en-US" dirty="0"/>
            </a:br>
            <a:r>
              <a:rPr lang="en-US" altLang="en-US" dirty="0"/>
              <a:t>Mediated Attack</a:t>
            </a:r>
          </a:p>
        </p:txBody>
      </p:sp>
      <p:sp>
        <p:nvSpPr>
          <p:cNvPr id="6" name="Content Placeholder 5">
            <a:extLst>
              <a:ext uri="{FF2B5EF4-FFF2-40B4-BE49-F238E27FC236}">
                <a16:creationId xmlns:a16="http://schemas.microsoft.com/office/drawing/2014/main" id="{B3369167-2607-DF45-14AC-BB40D29C585D}"/>
              </a:ext>
            </a:extLst>
          </p:cNvPr>
          <p:cNvSpPr>
            <a:spLocks noGrp="1"/>
          </p:cNvSpPr>
          <p:nvPr>
            <p:ph idx="1"/>
          </p:nvPr>
        </p:nvSpPr>
        <p:spPr>
          <a:xfrm>
            <a:off x="838201" y="1825625"/>
            <a:ext cx="3765698" cy="4062557"/>
          </a:xfrm>
        </p:spPr>
        <p:txBody>
          <a:bodyPr>
            <a:normAutofit/>
          </a:bodyPr>
          <a:lstStyle/>
          <a:p>
            <a:pPr marL="0" indent="0">
              <a:lnSpc>
                <a:spcPct val="100000"/>
              </a:lnSpc>
              <a:buNone/>
            </a:pPr>
            <a:r>
              <a:rPr lang="en-US" sz="1500" dirty="0"/>
              <a:t>Two possible ways that T lymphocytes are involved in the pathogenesis of immune escape. </a:t>
            </a:r>
          </a:p>
          <a:p>
            <a:pPr marL="0" indent="0">
              <a:lnSpc>
                <a:spcPct val="100000"/>
              </a:lnSpc>
              <a:buNone/>
            </a:pPr>
            <a:r>
              <a:rPr lang="en-US" sz="1500" b="1" dirty="0"/>
              <a:t>(A) </a:t>
            </a:r>
            <a:r>
              <a:rPr lang="en-US" sz="1500" dirty="0"/>
              <a:t>CD1d presents GPI molecule as antigen to T lymphocytes and then activates them, these T lymphocytes kill the GPI</a:t>
            </a:r>
            <a:r>
              <a:rPr lang="en-US" sz="1500" baseline="30000" dirty="0"/>
              <a:t>+</a:t>
            </a:r>
            <a:r>
              <a:rPr lang="en-US" sz="1500" dirty="0"/>
              <a:t>HSC; however, the GPI</a:t>
            </a:r>
            <a:r>
              <a:rPr lang="en-US" sz="1500" baseline="30000" dirty="0"/>
              <a:t>+</a:t>
            </a:r>
            <a:r>
              <a:rPr lang="en-US" sz="1500" dirty="0"/>
              <a:t>HSC can escape from this attack. </a:t>
            </a:r>
          </a:p>
          <a:p>
            <a:pPr marL="0" indent="0">
              <a:lnSpc>
                <a:spcPct val="100000"/>
              </a:lnSpc>
              <a:buNone/>
            </a:pPr>
            <a:r>
              <a:rPr lang="en-US" sz="1500" b="1" dirty="0"/>
              <a:t>(B) </a:t>
            </a:r>
            <a:r>
              <a:rPr lang="en-US" sz="1500" dirty="0"/>
              <a:t>GPI-AP mediates the activation of T lymphocytes and promotes the release of its cytokines (eg, IL-2), then T lymphocytes kill HSCs expressing GPI-APs; however, HSCs that do not express GPI-APs escape from this effect. Figures were created in </a:t>
            </a:r>
            <a:r>
              <a:rPr lang="en-US" sz="1500" dirty="0" err="1"/>
              <a:t>BioRender.com</a:t>
            </a:r>
            <a:endParaRPr lang="en-US" sz="1500" dirty="0"/>
          </a:p>
        </p:txBody>
      </p:sp>
      <p:sp>
        <p:nvSpPr>
          <p:cNvPr id="3" name="Footer Placeholder 2">
            <a:extLst>
              <a:ext uri="{FF2B5EF4-FFF2-40B4-BE49-F238E27FC236}">
                <a16:creationId xmlns:a16="http://schemas.microsoft.com/office/drawing/2014/main" id="{DF9B62F7-D24F-809C-7EFB-F03A930E0AFF}"/>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CD, cluster of differentiation; </a:t>
            </a:r>
            <a:r>
              <a:rPr lang="da-DK" dirty="0">
                <a:solidFill>
                  <a:schemeClr val="tx1"/>
                </a:solidFill>
              </a:rPr>
              <a:t>GPI, glycosylphosphatidylinositol;</a:t>
            </a:r>
            <a:r>
              <a:rPr lang="it-IT" sz="1000" i="1" dirty="0">
                <a:solidFill>
                  <a:schemeClr val="tx1"/>
                </a:solidFill>
              </a:rPr>
              <a:t> </a:t>
            </a:r>
            <a:r>
              <a:rPr lang="it-IT" sz="1000" dirty="0">
                <a:solidFill>
                  <a:schemeClr val="tx1"/>
                </a:solidFill>
              </a:rPr>
              <a:t>GPI-AP, glycosylphosphatidylinositol-anchored protein; </a:t>
            </a:r>
            <a:r>
              <a:rPr lang="en-US" dirty="0"/>
              <a:t>HSC, hematopoietic stem cells; PNH</a:t>
            </a:r>
            <a:r>
              <a:rPr lang="en-US" sz="1000" dirty="0">
                <a:solidFill>
                  <a:schemeClr val="tx1"/>
                </a:solidFill>
              </a:rPr>
              <a:t>, </a:t>
            </a:r>
            <a:r>
              <a:rPr lang="en-US" dirty="0"/>
              <a:t>paroxysmal nocturnal hemoglobinuria</a:t>
            </a:r>
            <a:r>
              <a:rPr lang="da-DK" dirty="0">
                <a:solidFill>
                  <a:schemeClr val="tx1"/>
                </a:solidFill>
              </a:rPr>
              <a:t>.</a:t>
            </a:r>
            <a:br>
              <a:rPr lang="en-US" dirty="0"/>
            </a:br>
            <a:r>
              <a:rPr lang="en-US" dirty="0"/>
              <a:t>Li C, et al. </a:t>
            </a:r>
            <a:r>
              <a:rPr lang="en-US" i="1" dirty="0"/>
              <a:t>Front Immunol. </a:t>
            </a:r>
            <a:r>
              <a:rPr lang="en-US" dirty="0"/>
              <a:t>2021;12:777649.</a:t>
            </a:r>
          </a:p>
        </p:txBody>
      </p:sp>
      <p:pic>
        <p:nvPicPr>
          <p:cNvPr id="26627" name="Picture 2">
            <a:extLst>
              <a:ext uri="{FF2B5EF4-FFF2-40B4-BE49-F238E27FC236}">
                <a16:creationId xmlns:a16="http://schemas.microsoft.com/office/drawing/2014/main" id="{0C1F70E1-78DD-9C0A-D737-5DC2117EEE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92" t="7515" r="16632" b="22925"/>
          <a:stretch/>
        </p:blipFill>
        <p:spPr bwMode="auto">
          <a:xfrm>
            <a:off x="4505675" y="1690688"/>
            <a:ext cx="7604914" cy="3773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95A3940A-E0FA-542E-4E46-139E26FA0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3818" y="1616927"/>
            <a:ext cx="6182792" cy="4042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E329EFE8-E2DC-E0F0-F49E-A81D27F844C2}"/>
              </a:ext>
            </a:extLst>
          </p:cNvPr>
          <p:cNvSpPr>
            <a:spLocks noGrp="1"/>
          </p:cNvSpPr>
          <p:nvPr>
            <p:ph type="title"/>
          </p:nvPr>
        </p:nvSpPr>
        <p:spPr>
          <a:xfrm>
            <a:off x="838200" y="365125"/>
            <a:ext cx="10515600" cy="1028777"/>
          </a:xfrm>
        </p:spPr>
        <p:txBody>
          <a:bodyPr/>
          <a:lstStyle/>
          <a:p>
            <a:r>
              <a:rPr lang="en-US" dirty="0"/>
              <a:t>The Clinical Picture of PNH</a:t>
            </a:r>
          </a:p>
        </p:txBody>
      </p:sp>
      <p:sp>
        <p:nvSpPr>
          <p:cNvPr id="3" name="Content Placeholder 2">
            <a:extLst>
              <a:ext uri="{FF2B5EF4-FFF2-40B4-BE49-F238E27FC236}">
                <a16:creationId xmlns:a16="http://schemas.microsoft.com/office/drawing/2014/main" id="{7602F75D-AC01-87D9-5C84-7023BD41D177}"/>
              </a:ext>
            </a:extLst>
          </p:cNvPr>
          <p:cNvSpPr>
            <a:spLocks noGrp="1"/>
          </p:cNvSpPr>
          <p:nvPr>
            <p:ph sz="half" idx="1"/>
          </p:nvPr>
        </p:nvSpPr>
        <p:spPr>
          <a:xfrm>
            <a:off x="838200" y="1511299"/>
            <a:ext cx="4808282" cy="4407907"/>
          </a:xfrm>
        </p:spPr>
        <p:txBody>
          <a:bodyPr>
            <a:normAutofit lnSpcReduction="10000"/>
          </a:bodyPr>
          <a:lstStyle/>
          <a:p>
            <a:r>
              <a:rPr lang="en-US" sz="2400" dirty="0"/>
              <a:t>Hemolysis due to complement activation</a:t>
            </a:r>
          </a:p>
          <a:p>
            <a:pPr lvl="1"/>
            <a:r>
              <a:rPr lang="en-US" sz="2000" dirty="0"/>
              <a:t>Anemia and fatigue</a:t>
            </a:r>
          </a:p>
          <a:p>
            <a:pPr lvl="1"/>
            <a:r>
              <a:rPr lang="en-US" sz="2000" dirty="0"/>
              <a:t>Hemoglobinuria, kidney damage</a:t>
            </a:r>
          </a:p>
          <a:p>
            <a:pPr lvl="1"/>
            <a:r>
              <a:rPr lang="en-US" sz="2000" dirty="0"/>
              <a:t>Nitric oxide trapping &gt;&gt; Esophageal spasm, abdominal pain, pulmonary hypertension, impotence, fatigue?</a:t>
            </a:r>
          </a:p>
          <a:p>
            <a:r>
              <a:rPr lang="en-US" sz="2400" dirty="0"/>
              <a:t>Thrombosis – possibly due to complement activation</a:t>
            </a:r>
          </a:p>
          <a:p>
            <a:pPr lvl="1"/>
            <a:r>
              <a:rPr lang="en-US" sz="2000" dirty="0"/>
              <a:t>Unusual sites of blood clots</a:t>
            </a:r>
          </a:p>
          <a:p>
            <a:r>
              <a:rPr lang="en-US" sz="2400" dirty="0"/>
              <a:t>Bone marrow failure</a:t>
            </a:r>
          </a:p>
          <a:p>
            <a:pPr lvl="1"/>
            <a:r>
              <a:rPr lang="en-US" sz="2000" dirty="0"/>
              <a:t>Decreased blood counts (</a:t>
            </a:r>
            <a:r>
              <a:rPr lang="en-US" sz="2000" dirty="0" err="1"/>
              <a:t>cytopenias</a:t>
            </a:r>
            <a:r>
              <a:rPr lang="en-US" sz="2000" dirty="0"/>
              <a:t>)</a:t>
            </a:r>
          </a:p>
        </p:txBody>
      </p:sp>
      <p:sp>
        <p:nvSpPr>
          <p:cNvPr id="4" name="Footer Placeholder 2">
            <a:extLst>
              <a:ext uri="{FF2B5EF4-FFF2-40B4-BE49-F238E27FC236}">
                <a16:creationId xmlns:a16="http://schemas.microsoft.com/office/drawing/2014/main" id="{2B67ABAE-C16D-4E49-0936-1C8632181172}"/>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PNH, </a:t>
            </a:r>
            <a:r>
              <a:rPr lang="en-US" dirty="0"/>
              <a:t>paroxysmal nocturnal hemoglobinuria</a:t>
            </a:r>
            <a:r>
              <a:rPr lang="da-DK" dirty="0">
                <a:solidFill>
                  <a:schemeClr val="tx1"/>
                </a:solidFill>
              </a:rPr>
              <a:t>.</a:t>
            </a:r>
            <a:endParaRPr lang="en-US" dirty="0"/>
          </a:p>
        </p:txBody>
      </p:sp>
    </p:spTree>
    <p:extLst>
      <p:ext uri="{BB962C8B-B14F-4D97-AF65-F5344CB8AC3E}">
        <p14:creationId xmlns:p14="http://schemas.microsoft.com/office/powerpoint/2010/main" val="3116419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2D172-13AE-6535-CCA4-B9D5455E1F9E}"/>
              </a:ext>
            </a:extLst>
          </p:cNvPr>
          <p:cNvSpPr>
            <a:spLocks noGrp="1"/>
          </p:cNvSpPr>
          <p:nvPr>
            <p:ph type="title"/>
          </p:nvPr>
        </p:nvSpPr>
        <p:spPr>
          <a:xfrm>
            <a:off x="838199" y="365125"/>
            <a:ext cx="10747917" cy="1325563"/>
          </a:xfrm>
        </p:spPr>
        <p:txBody>
          <a:bodyPr>
            <a:normAutofit/>
          </a:bodyPr>
          <a:lstStyle/>
          <a:p>
            <a:r>
              <a:rPr lang="en-US" dirty="0"/>
              <a:t>PNH – Presenting Symptoms Can Be Heterogenous</a:t>
            </a:r>
          </a:p>
        </p:txBody>
      </p:sp>
      <p:graphicFrame>
        <p:nvGraphicFramePr>
          <p:cNvPr id="5" name="Content Placeholder 4">
            <a:extLst>
              <a:ext uri="{FF2B5EF4-FFF2-40B4-BE49-F238E27FC236}">
                <a16:creationId xmlns:a16="http://schemas.microsoft.com/office/drawing/2014/main" id="{92124342-44F8-E8E9-3F59-422068E9CDF4}"/>
              </a:ext>
            </a:extLst>
          </p:cNvPr>
          <p:cNvGraphicFramePr>
            <a:graphicFrameLocks noGrp="1"/>
          </p:cNvGraphicFramePr>
          <p:nvPr>
            <p:ph idx="1"/>
            <p:extLst>
              <p:ext uri="{D42A27DB-BD31-4B8C-83A1-F6EECF244321}">
                <p14:modId xmlns:p14="http://schemas.microsoft.com/office/powerpoint/2010/main" val="3919275156"/>
              </p:ext>
            </p:extLst>
          </p:nvPr>
        </p:nvGraphicFramePr>
        <p:xfrm>
          <a:off x="838200" y="1825625"/>
          <a:ext cx="10515600" cy="33375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665182731"/>
                    </a:ext>
                  </a:extLst>
                </a:gridCol>
                <a:gridCol w="5257800">
                  <a:extLst>
                    <a:ext uri="{9D8B030D-6E8A-4147-A177-3AD203B41FA5}">
                      <a16:colId xmlns:a16="http://schemas.microsoft.com/office/drawing/2014/main" val="3912758800"/>
                    </a:ext>
                  </a:extLst>
                </a:gridCol>
              </a:tblGrid>
              <a:tr h="370840">
                <a:tc>
                  <a:txBody>
                    <a:bodyPr/>
                    <a:lstStyle/>
                    <a:p>
                      <a:r>
                        <a:rPr lang="en-US" dirty="0">
                          <a:latin typeface="Arial" panose="020B0604020202020204" pitchFamily="34" charset="0"/>
                          <a:cs typeface="Arial" panose="020B0604020202020204" pitchFamily="34" charset="0"/>
                        </a:rPr>
                        <a:t>Clinical Signs or Symptoms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dirty="0">
                          <a:latin typeface="Arial" panose="020B0604020202020204" pitchFamily="34" charset="0"/>
                          <a:cs typeface="Arial" panose="020B0604020202020204" pitchFamily="34" charset="0"/>
                        </a:rPr>
                        <a:t>Incidence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31419451"/>
                  </a:ext>
                </a:extLst>
              </a:tr>
              <a:tr h="370840">
                <a:tc>
                  <a:txBody>
                    <a:bodyPr/>
                    <a:lstStyle/>
                    <a:p>
                      <a:r>
                        <a:rPr lang="en-US" dirty="0">
                          <a:latin typeface="Arial" panose="020B0604020202020204" pitchFamily="34" charset="0"/>
                          <a:cs typeface="Arial" panose="020B0604020202020204" pitchFamily="34" charset="0"/>
                        </a:rPr>
                        <a:t>Thrombosis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dirty="0">
                          <a:latin typeface="Arial" panose="020B0604020202020204" pitchFamily="34" charset="0"/>
                          <a:cs typeface="Arial" panose="020B0604020202020204" pitchFamily="34" charset="0"/>
                        </a:rPr>
                        <a:t>40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79788952"/>
                  </a:ext>
                </a:extLst>
              </a:tr>
              <a:tr h="370840">
                <a:tc>
                  <a:txBody>
                    <a:bodyPr/>
                    <a:lstStyle/>
                    <a:p>
                      <a:r>
                        <a:rPr lang="en-US" dirty="0">
                          <a:latin typeface="Arial" panose="020B0604020202020204" pitchFamily="34" charset="0"/>
                          <a:cs typeface="Arial" panose="020B0604020202020204" pitchFamily="34" charset="0"/>
                        </a:rPr>
                        <a:t>Anemia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dirty="0">
                          <a:latin typeface="Arial" panose="020B0604020202020204" pitchFamily="34" charset="0"/>
                          <a:cs typeface="Arial" panose="020B0604020202020204" pitchFamily="34" charset="0"/>
                        </a:rPr>
                        <a:t>89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66300673"/>
                  </a:ext>
                </a:extLst>
              </a:tr>
              <a:tr h="370840">
                <a:tc>
                  <a:txBody>
                    <a:bodyPr/>
                    <a:lstStyle/>
                    <a:p>
                      <a:r>
                        <a:rPr lang="en-US" dirty="0">
                          <a:latin typeface="Arial" panose="020B0604020202020204" pitchFamily="34" charset="0"/>
                          <a:cs typeface="Arial" panose="020B0604020202020204" pitchFamily="34" charset="0"/>
                        </a:rPr>
                        <a:t>Bone marrow failure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dirty="0">
                          <a:latin typeface="Arial" panose="020B0604020202020204" pitchFamily="34" charset="0"/>
                          <a:cs typeface="Arial" panose="020B0604020202020204" pitchFamily="34" charset="0"/>
                        </a:rPr>
                        <a:t>10-45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99288021"/>
                  </a:ext>
                </a:extLst>
              </a:tr>
              <a:tr h="370840">
                <a:tc>
                  <a:txBody>
                    <a:bodyPr/>
                    <a:lstStyle/>
                    <a:p>
                      <a:r>
                        <a:rPr lang="en-US" dirty="0">
                          <a:latin typeface="Arial" panose="020B0604020202020204" pitchFamily="34" charset="0"/>
                          <a:cs typeface="Arial" panose="020B0604020202020204" pitchFamily="34" charset="0"/>
                        </a:rPr>
                        <a:t>Fatigue, impaired QoL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dirty="0">
                          <a:latin typeface="Arial" panose="020B0604020202020204" pitchFamily="34" charset="0"/>
                          <a:cs typeface="Arial" panose="020B0604020202020204" pitchFamily="34" charset="0"/>
                        </a:rPr>
                        <a:t>96</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5581894"/>
                  </a:ext>
                </a:extLst>
              </a:tr>
              <a:tr h="370840">
                <a:tc>
                  <a:txBody>
                    <a:bodyPr/>
                    <a:lstStyle/>
                    <a:p>
                      <a:r>
                        <a:rPr lang="en-US" b="1" dirty="0">
                          <a:solidFill>
                            <a:schemeClr val="accent3"/>
                          </a:solidFill>
                          <a:latin typeface="Arial" panose="020B0604020202020204" pitchFamily="34" charset="0"/>
                          <a:cs typeface="Arial" panose="020B0604020202020204" pitchFamily="34" charset="0"/>
                        </a:rPr>
                        <a:t>Hemoglobinuria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b="1" dirty="0">
                          <a:solidFill>
                            <a:schemeClr val="accent3"/>
                          </a:solidFill>
                          <a:latin typeface="Arial" panose="020B0604020202020204" pitchFamily="34" charset="0"/>
                          <a:cs typeface="Arial" panose="020B0604020202020204" pitchFamily="34" charset="0"/>
                        </a:rPr>
                        <a:t>26</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23824488"/>
                  </a:ext>
                </a:extLst>
              </a:tr>
              <a:tr h="370840">
                <a:tc>
                  <a:txBody>
                    <a:bodyPr/>
                    <a:lstStyle/>
                    <a:p>
                      <a:r>
                        <a:rPr lang="en-US" dirty="0">
                          <a:latin typeface="Arial" panose="020B0604020202020204" pitchFamily="34" charset="0"/>
                          <a:cs typeface="Arial" panose="020B0604020202020204" pitchFamily="34" charset="0"/>
                        </a:rPr>
                        <a:t>Abdominal pain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dirty="0">
                          <a:latin typeface="Arial" panose="020B0604020202020204" pitchFamily="34" charset="0"/>
                          <a:cs typeface="Arial" panose="020B0604020202020204" pitchFamily="34" charset="0"/>
                        </a:rPr>
                        <a:t>57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88998202"/>
                  </a:ext>
                </a:extLst>
              </a:tr>
              <a:tr h="370840">
                <a:tc>
                  <a:txBody>
                    <a:bodyPr/>
                    <a:lstStyle/>
                    <a:p>
                      <a:r>
                        <a:rPr lang="en-US" dirty="0">
                          <a:latin typeface="Arial" panose="020B0604020202020204" pitchFamily="34" charset="0"/>
                          <a:cs typeface="Arial" panose="020B0604020202020204" pitchFamily="34" charset="0"/>
                        </a:rPr>
                        <a:t>Dysphagia/Swallowing difficulty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dirty="0">
                          <a:latin typeface="Arial" panose="020B0604020202020204" pitchFamily="34" charset="0"/>
                          <a:cs typeface="Arial" panose="020B0604020202020204" pitchFamily="34" charset="0"/>
                        </a:rPr>
                        <a:t>41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39999466"/>
                  </a:ext>
                </a:extLst>
              </a:tr>
              <a:tr h="370840">
                <a:tc>
                  <a:txBody>
                    <a:bodyPr/>
                    <a:lstStyle/>
                    <a:p>
                      <a:r>
                        <a:rPr lang="en-US" dirty="0">
                          <a:latin typeface="Arial" panose="020B0604020202020204" pitchFamily="34" charset="0"/>
                          <a:cs typeface="Arial" panose="020B0604020202020204" pitchFamily="34" charset="0"/>
                        </a:rPr>
                        <a:t>Erectile dysfunction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dirty="0">
                          <a:latin typeface="Arial" panose="020B0604020202020204" pitchFamily="34" charset="0"/>
                          <a:cs typeface="Arial" panose="020B0604020202020204" pitchFamily="34" charset="0"/>
                        </a:rPr>
                        <a:t>47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50315142"/>
                  </a:ext>
                </a:extLst>
              </a:tr>
            </a:tbl>
          </a:graphicData>
        </a:graphic>
      </p:graphicFrame>
      <p:sp>
        <p:nvSpPr>
          <p:cNvPr id="3" name="Footer Placeholder 2">
            <a:extLst>
              <a:ext uri="{FF2B5EF4-FFF2-40B4-BE49-F238E27FC236}">
                <a16:creationId xmlns:a16="http://schemas.microsoft.com/office/drawing/2014/main" id="{D091515F-9589-06C5-B34A-A88C9795A7EF}"/>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PNH, </a:t>
            </a:r>
            <a:r>
              <a:rPr lang="en-US" dirty="0"/>
              <a:t>paroxysmal nocturnal hemoglobinuria; QoL, quality of life</a:t>
            </a:r>
            <a:r>
              <a:rPr lang="da-DK" dirty="0">
                <a:solidFill>
                  <a:schemeClr val="tx1"/>
                </a:solidFill>
              </a:rPr>
              <a:t>.</a:t>
            </a:r>
            <a:endParaRPr lang="en-US" dirty="0"/>
          </a:p>
        </p:txBody>
      </p:sp>
    </p:spTree>
    <p:extLst>
      <p:ext uri="{BB962C8B-B14F-4D97-AF65-F5344CB8AC3E}">
        <p14:creationId xmlns:p14="http://schemas.microsoft.com/office/powerpoint/2010/main" val="2525316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320800" y="744828"/>
            <a:ext cx="9550400" cy="1676400"/>
          </a:xfrm>
        </p:spPr>
        <p:txBody>
          <a:bodyPr>
            <a:normAutofit/>
          </a:bodyPr>
          <a:lstStyle/>
          <a:p>
            <a:pPr>
              <a:defRPr/>
            </a:pPr>
            <a:r>
              <a:rPr lang="en-US" sz="4000"/>
              <a:t>DISCLAIMER</a:t>
            </a:r>
          </a:p>
        </p:txBody>
      </p:sp>
      <p:sp>
        <p:nvSpPr>
          <p:cNvPr id="195586" name="Subtitle 2"/>
          <p:cNvSpPr>
            <a:spLocks noGrp="1"/>
          </p:cNvSpPr>
          <p:nvPr>
            <p:ph type="subTitle" idx="1"/>
          </p:nvPr>
        </p:nvSpPr>
        <p:spPr>
          <a:xfrm>
            <a:off x="1320800" y="2421229"/>
            <a:ext cx="9550400" cy="3400022"/>
          </a:xfrm>
        </p:spPr>
        <p:txBody>
          <a:bodyPr>
            <a:normAutofit/>
          </a:bodyPr>
          <a:lstStyle/>
          <a:p>
            <a:pPr>
              <a:defRPr/>
            </a:pPr>
            <a:r>
              <a:rPr lang="en-US" sz="1799" dirty="0">
                <a:solidFill>
                  <a:schemeClr val="tx1"/>
                </a:solidFill>
                <a:latin typeface="Arial" charset="0"/>
                <a:ea typeface="ＭＳ Ｐゴシック" charset="0"/>
              </a:rPr>
              <a:t>This slide deck in its original and unaltered format is for educational purposes and is current as of May 2025. All materials contained herein reflect the views of the faculty, and not those of AXIS Medical Education, the CME provider, or the commercial supporter. Participants have an implied responsibility to use the newly acquired information to enhance patient outcomes and their own professional development. The information presented in this activity is not meant to serve as a guideline for patient management. Any procedures, medications, or other courses of diagnosis or treatment discussed or suggested in this activity should not be used by clinicians without evaluation of their patients</a:t>
            </a:r>
            <a:r>
              <a:rPr lang="ja-JP" altLang="en-US" sz="1799" dirty="0">
                <a:solidFill>
                  <a:schemeClr val="tx1"/>
                </a:solidFill>
                <a:latin typeface="Arial" charset="0"/>
                <a:ea typeface="ＭＳ Ｐゴシック" charset="0"/>
              </a:rPr>
              <a:t>’</a:t>
            </a:r>
            <a:r>
              <a:rPr lang="en-US" altLang="ja-JP" sz="1799" dirty="0">
                <a:solidFill>
                  <a:schemeClr val="tx1"/>
                </a:solidFill>
                <a:latin typeface="Arial" charset="0"/>
                <a:ea typeface="ＭＳ Ｐゴシック" charset="0"/>
              </a:rPr>
              <a:t>conditions and possible contraindications </a:t>
            </a:r>
            <a:r>
              <a:rPr lang="en-US" altLang="ja-JP" sz="1799" dirty="0">
                <a:latin typeface="Arial" charset="0"/>
                <a:ea typeface="ＭＳ Ｐゴシック" charset="0"/>
              </a:rPr>
              <a:t>and/or</a:t>
            </a:r>
            <a:r>
              <a:rPr lang="en-US" altLang="ja-JP" sz="1799" dirty="0">
                <a:solidFill>
                  <a:schemeClr val="tx1"/>
                </a:solidFill>
                <a:latin typeface="Arial" charset="0"/>
                <a:ea typeface="ＭＳ Ｐゴシック" charset="0"/>
              </a:rPr>
              <a:t> dangers in use, review of any applicable manufacturer</a:t>
            </a:r>
            <a:r>
              <a:rPr lang="ja-JP" altLang="en-US" sz="1799" dirty="0">
                <a:solidFill>
                  <a:schemeClr val="tx1"/>
                </a:solidFill>
                <a:latin typeface="Arial" charset="0"/>
                <a:ea typeface="ＭＳ Ｐゴシック" charset="0"/>
              </a:rPr>
              <a:t>’</a:t>
            </a:r>
            <a:r>
              <a:rPr lang="en-US" altLang="ja-JP" sz="1799" dirty="0">
                <a:solidFill>
                  <a:schemeClr val="tx1"/>
                </a:solidFill>
                <a:latin typeface="Arial" charset="0"/>
                <a:ea typeface="ＭＳ Ｐゴシック" charset="0"/>
              </a:rPr>
              <a:t>s product information, and comparison with recommendations of other authorities.</a:t>
            </a:r>
            <a:endParaRPr lang="en-US" sz="1799" dirty="0">
              <a:solidFill>
                <a:schemeClr val="tx1"/>
              </a:solidFill>
              <a:latin typeface="Arial" charset="0"/>
              <a:ea typeface="ＭＳ Ｐゴシック" charset="0"/>
            </a:endParaRPr>
          </a:p>
        </p:txBody>
      </p:sp>
    </p:spTree>
    <p:extLst>
      <p:ext uri="{BB962C8B-B14F-4D97-AF65-F5344CB8AC3E}">
        <p14:creationId xmlns:p14="http://schemas.microsoft.com/office/powerpoint/2010/main" val="1360948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73E03-6CE2-9CDE-B5E9-5B897CBED9D9}"/>
              </a:ext>
            </a:extLst>
          </p:cNvPr>
          <p:cNvSpPr>
            <a:spLocks noGrp="1"/>
          </p:cNvSpPr>
          <p:nvPr>
            <p:ph type="title"/>
          </p:nvPr>
        </p:nvSpPr>
        <p:spPr>
          <a:xfrm>
            <a:off x="838200" y="365126"/>
            <a:ext cx="10515600" cy="947510"/>
          </a:xfrm>
        </p:spPr>
        <p:txBody>
          <a:bodyPr/>
          <a:lstStyle/>
          <a:p>
            <a:r>
              <a:rPr lang="en-US" dirty="0"/>
              <a:t>Impact of PNH</a:t>
            </a:r>
          </a:p>
        </p:txBody>
      </p:sp>
      <p:sp>
        <p:nvSpPr>
          <p:cNvPr id="5" name="Content Placeholder 4">
            <a:extLst>
              <a:ext uri="{FF2B5EF4-FFF2-40B4-BE49-F238E27FC236}">
                <a16:creationId xmlns:a16="http://schemas.microsoft.com/office/drawing/2014/main" id="{A1C0F642-2858-105E-9F4B-4B3BF5E450A0}"/>
              </a:ext>
            </a:extLst>
          </p:cNvPr>
          <p:cNvSpPr>
            <a:spLocks noGrp="1"/>
          </p:cNvSpPr>
          <p:nvPr>
            <p:ph sz="half" idx="1"/>
          </p:nvPr>
        </p:nvSpPr>
        <p:spPr>
          <a:xfrm>
            <a:off x="838199" y="1312636"/>
            <a:ext cx="5007523" cy="4742089"/>
          </a:xfrm>
        </p:spPr>
        <p:txBody>
          <a:bodyPr vert="horz" lIns="91440" tIns="45720" rIns="91440" bIns="45720" rtlCol="0" anchor="t">
            <a:normAutofit fontScale="70000" lnSpcReduction="20000"/>
          </a:bodyPr>
          <a:lstStyle/>
          <a:p>
            <a:pPr>
              <a:lnSpc>
                <a:spcPct val="110000"/>
              </a:lnSpc>
            </a:pPr>
            <a:r>
              <a:rPr lang="en-US" dirty="0"/>
              <a:t>Quality of life</a:t>
            </a:r>
          </a:p>
          <a:p>
            <a:pPr lvl="1">
              <a:lnSpc>
                <a:spcPct val="110000"/>
              </a:lnSpc>
            </a:pPr>
            <a:r>
              <a:rPr lang="en-US" dirty="0"/>
              <a:t>Often suffer from fatigue, which reduces QoL even on treatment</a:t>
            </a:r>
          </a:p>
          <a:p>
            <a:pPr lvl="1">
              <a:lnSpc>
                <a:spcPct val="110000"/>
              </a:lnSpc>
            </a:pPr>
            <a:r>
              <a:rPr lang="en-US" dirty="0">
                <a:latin typeface="Arial"/>
                <a:cs typeface="Arial"/>
              </a:rPr>
              <a:t>~25% of patients on C5i have ongoing transfusion requirements</a:t>
            </a:r>
          </a:p>
          <a:p>
            <a:pPr lvl="1">
              <a:lnSpc>
                <a:spcPct val="110000"/>
              </a:lnSpc>
            </a:pPr>
            <a:r>
              <a:rPr lang="en-US" dirty="0"/>
              <a:t>Delayed diagnosis can further reduce QoL and affect the patient’s mental wellbeing</a:t>
            </a:r>
          </a:p>
          <a:p>
            <a:pPr>
              <a:lnSpc>
                <a:spcPct val="110000"/>
              </a:lnSpc>
            </a:pPr>
            <a:r>
              <a:rPr lang="en-US" dirty="0"/>
              <a:t>Economic considerations</a:t>
            </a:r>
          </a:p>
          <a:p>
            <a:pPr lvl="1">
              <a:lnSpc>
                <a:spcPct val="110000"/>
              </a:lnSpc>
            </a:pPr>
            <a:r>
              <a:rPr lang="en-US" dirty="0"/>
              <a:t>High costs of complement inhibitors remains an ongoing issue</a:t>
            </a:r>
          </a:p>
          <a:p>
            <a:pPr lvl="1">
              <a:lnSpc>
                <a:spcPct val="110000"/>
              </a:lnSpc>
            </a:pPr>
            <a:r>
              <a:rPr lang="en-US" dirty="0"/>
              <a:t>Newer agents and a recently approved biosimilar may help with this issue</a:t>
            </a:r>
          </a:p>
          <a:p>
            <a:pPr lvl="1">
              <a:lnSpc>
                <a:spcPct val="110000"/>
              </a:lnSpc>
            </a:pPr>
            <a:r>
              <a:rPr lang="en-US" dirty="0"/>
              <a:t>Global access to complement inhibitors remains a challenge</a:t>
            </a:r>
          </a:p>
          <a:p>
            <a:pPr lvl="1">
              <a:lnSpc>
                <a:spcPct val="110000"/>
              </a:lnSpc>
            </a:pPr>
            <a:r>
              <a:rPr lang="en-US" dirty="0"/>
              <a:t>Transfusion-dependent patients experiencing annualized all-cause hospitalization costs &gt;$100,000</a:t>
            </a:r>
          </a:p>
        </p:txBody>
      </p:sp>
      <p:sp>
        <p:nvSpPr>
          <p:cNvPr id="4" name="Footer Placeholder 3">
            <a:extLst>
              <a:ext uri="{FF2B5EF4-FFF2-40B4-BE49-F238E27FC236}">
                <a16:creationId xmlns:a16="http://schemas.microsoft.com/office/drawing/2014/main" id="{37DB72CD-B9C7-4396-60FF-E524EB4F2B02}"/>
              </a:ext>
            </a:extLst>
          </p:cNvPr>
          <p:cNvSpPr>
            <a:spLocks noGrp="1"/>
          </p:cNvSpPr>
          <p:nvPr>
            <p:ph type="ftr" sz="quarter" idx="10"/>
          </p:nvPr>
        </p:nvSpPr>
        <p:spPr>
          <a:xfrm>
            <a:off x="1416735" y="6054437"/>
            <a:ext cx="10651322" cy="803564"/>
          </a:xfrm>
        </p:spPr>
        <p:txBody>
          <a:bodyPr/>
          <a:lstStyle/>
          <a:p>
            <a:br>
              <a:rPr lang="en-US" dirty="0"/>
            </a:br>
            <a:r>
              <a:rPr lang="en-US">
                <a:latin typeface="Arial"/>
                <a:cs typeface="Arial"/>
              </a:rPr>
              <a:t>AA, aplastic anemia; C5i, complement component 5 inhibitor; PNH</a:t>
            </a:r>
            <a:r>
              <a:rPr lang="en-US" sz="1000">
                <a:latin typeface="Arial"/>
                <a:cs typeface="Arial"/>
              </a:rPr>
              <a:t>, </a:t>
            </a:r>
            <a:r>
              <a:rPr lang="en-US">
                <a:latin typeface="Arial"/>
                <a:cs typeface="Arial"/>
              </a:rPr>
              <a:t>paroxysmal nocturnal hemoglobinuria; PRO, patient-reported outcome; RCT, randomized controlled </a:t>
            </a:r>
            <a:r>
              <a:rPr lang="en-US" dirty="0">
                <a:latin typeface="Arial"/>
                <a:cs typeface="Arial"/>
              </a:rPr>
              <a:t>trial; QoL, quality of life.</a:t>
            </a:r>
            <a:br>
              <a:rPr lang="en-US" dirty="0"/>
            </a:br>
            <a:r>
              <a:rPr lang="en-US" dirty="0">
                <a:latin typeface="Arial"/>
                <a:cs typeface="Arial"/>
              </a:rPr>
              <a:t>Cheng WY. </a:t>
            </a:r>
            <a:r>
              <a:rPr lang="en-US" i="1" dirty="0">
                <a:latin typeface="Arial"/>
                <a:cs typeface="Arial"/>
              </a:rPr>
              <a:t>Adv Ther. </a:t>
            </a:r>
            <a:r>
              <a:rPr lang="en-US" dirty="0">
                <a:latin typeface="Arial"/>
                <a:cs typeface="Arial"/>
              </a:rPr>
              <a:t>2021;38(8):4461-4479. </a:t>
            </a:r>
            <a:br>
              <a:rPr lang="en-US" i="1" dirty="0"/>
            </a:br>
            <a:r>
              <a:rPr lang="en-US" dirty="0">
                <a:latin typeface="Arial"/>
                <a:cs typeface="Arial"/>
              </a:rPr>
              <a:t>Image from Weisshaar K, et al. </a:t>
            </a:r>
            <a:r>
              <a:rPr lang="en-US" i="1" dirty="0" err="1">
                <a:latin typeface="Arial"/>
                <a:cs typeface="Arial"/>
              </a:rPr>
              <a:t>Orphanet</a:t>
            </a:r>
            <a:r>
              <a:rPr lang="en-US" i="1" dirty="0">
                <a:latin typeface="Arial"/>
                <a:cs typeface="Arial"/>
              </a:rPr>
              <a:t> J Rare Dis</a:t>
            </a:r>
            <a:r>
              <a:rPr lang="en-US" dirty="0">
                <a:latin typeface="Arial"/>
                <a:cs typeface="Arial"/>
              </a:rPr>
              <a:t>. 2020;15(1):249.</a:t>
            </a:r>
          </a:p>
        </p:txBody>
      </p:sp>
      <p:sp>
        <p:nvSpPr>
          <p:cNvPr id="7" name="Text Placeholder 6">
            <a:extLst>
              <a:ext uri="{FF2B5EF4-FFF2-40B4-BE49-F238E27FC236}">
                <a16:creationId xmlns:a16="http://schemas.microsoft.com/office/drawing/2014/main" id="{883D9FC5-462E-B2A4-C060-0B578F69223E}"/>
              </a:ext>
            </a:extLst>
          </p:cNvPr>
          <p:cNvSpPr>
            <a:spLocks noGrp="1"/>
          </p:cNvSpPr>
          <p:nvPr>
            <p:ph type="body" sz="quarter" idx="11"/>
          </p:nvPr>
        </p:nvSpPr>
        <p:spPr>
          <a:xfrm>
            <a:off x="6366148" y="4608846"/>
            <a:ext cx="5181600" cy="1066800"/>
          </a:xfrm>
        </p:spPr>
        <p:txBody>
          <a:bodyPr>
            <a:normAutofit/>
          </a:bodyPr>
          <a:lstStyle/>
          <a:p>
            <a:pPr lvl="0"/>
            <a:r>
              <a:rPr lang="en-US" sz="2000" noProof="0" dirty="0"/>
              <a:t>Larger clone size is associated with greater PNH disease burden</a:t>
            </a:r>
          </a:p>
        </p:txBody>
      </p:sp>
      <p:pic>
        <p:nvPicPr>
          <p:cNvPr id="8" name="Picture 7">
            <a:extLst>
              <a:ext uri="{FF2B5EF4-FFF2-40B4-BE49-F238E27FC236}">
                <a16:creationId xmlns:a16="http://schemas.microsoft.com/office/drawing/2014/main" id="{DDD5C8C6-96BA-6EDE-9B8D-FA604E3A03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74"/>
          <a:stretch/>
        </p:blipFill>
        <p:spPr bwMode="auto">
          <a:xfrm>
            <a:off x="6135924" y="1591294"/>
            <a:ext cx="5561705" cy="266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B83453B7-D9D1-E3A1-DEE1-794329065310}"/>
              </a:ext>
            </a:extLst>
          </p:cNvPr>
          <p:cNvSpPr/>
          <p:nvPr/>
        </p:nvSpPr>
        <p:spPr>
          <a:xfrm>
            <a:off x="6095999" y="1962150"/>
            <a:ext cx="500559" cy="4893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73088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72302-AC5D-2013-0F1F-A8A6544EA67C}"/>
              </a:ext>
            </a:extLst>
          </p:cNvPr>
          <p:cNvSpPr>
            <a:spLocks noGrp="1"/>
          </p:cNvSpPr>
          <p:nvPr>
            <p:ph type="title"/>
          </p:nvPr>
        </p:nvSpPr>
        <p:spPr>
          <a:xfrm>
            <a:off x="838200" y="247649"/>
            <a:ext cx="10515600" cy="1443039"/>
          </a:xfrm>
        </p:spPr>
        <p:txBody>
          <a:bodyPr/>
          <a:lstStyle/>
          <a:p>
            <a:r>
              <a:rPr lang="en-US" altLang="en-US" dirty="0"/>
              <a:t>Significant Mortality in PNH</a:t>
            </a:r>
            <a:br>
              <a:rPr lang="en-US" altLang="en-US" dirty="0"/>
            </a:br>
            <a:r>
              <a:rPr lang="en-US" altLang="en-US" dirty="0"/>
              <a:t>Pre-Complement Inhibitor Therapy</a:t>
            </a:r>
            <a:endParaRPr lang="en-US" dirty="0"/>
          </a:p>
        </p:txBody>
      </p:sp>
      <p:sp>
        <p:nvSpPr>
          <p:cNvPr id="8" name="Content Placeholder 7">
            <a:extLst>
              <a:ext uri="{FF2B5EF4-FFF2-40B4-BE49-F238E27FC236}">
                <a16:creationId xmlns:a16="http://schemas.microsoft.com/office/drawing/2014/main" id="{E15EB2CE-5F6E-CCB4-EF0E-ECE2DB7A4357}"/>
              </a:ext>
            </a:extLst>
          </p:cNvPr>
          <p:cNvSpPr>
            <a:spLocks noGrp="1"/>
          </p:cNvSpPr>
          <p:nvPr>
            <p:ph sz="half" idx="2"/>
          </p:nvPr>
        </p:nvSpPr>
        <p:spPr>
          <a:xfrm>
            <a:off x="7305676" y="1825625"/>
            <a:ext cx="3822694" cy="4228812"/>
          </a:xfrm>
        </p:spPr>
        <p:txBody>
          <a:bodyPr/>
          <a:lstStyle/>
          <a:p>
            <a:r>
              <a:rPr lang="en-US" altLang="en-US" dirty="0"/>
              <a:t>5-year mortality: </a:t>
            </a:r>
            <a:r>
              <a:rPr lang="en-US" altLang="en-US" b="1" dirty="0">
                <a:solidFill>
                  <a:schemeClr val="accent3"/>
                </a:solidFill>
              </a:rPr>
              <a:t>35%</a:t>
            </a:r>
          </a:p>
          <a:p>
            <a:r>
              <a:rPr lang="en-US" altLang="en-US" dirty="0"/>
              <a:t>Diagnosed at all ages - median time from diagnosis to death: </a:t>
            </a:r>
            <a:r>
              <a:rPr lang="en-US" altLang="en-US" b="1" dirty="0">
                <a:solidFill>
                  <a:schemeClr val="accent3"/>
                </a:solidFill>
              </a:rPr>
              <a:t>10-15 yrs</a:t>
            </a:r>
          </a:p>
          <a:p>
            <a:endParaRPr lang="en-US" dirty="0"/>
          </a:p>
        </p:txBody>
      </p:sp>
      <p:sp>
        <p:nvSpPr>
          <p:cNvPr id="4" name="Footer Placeholder 3">
            <a:extLst>
              <a:ext uri="{FF2B5EF4-FFF2-40B4-BE49-F238E27FC236}">
                <a16:creationId xmlns:a16="http://schemas.microsoft.com/office/drawing/2014/main" id="{2EA3A41A-778F-7CE3-7CB1-E4321DCDBDCF}"/>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PNH, </a:t>
            </a:r>
            <a:r>
              <a:rPr lang="en-US" dirty="0"/>
              <a:t>paroxysmal nocturnal hemoglobinuria.</a:t>
            </a:r>
            <a:br>
              <a:rPr lang="en-US" dirty="0"/>
            </a:br>
            <a:r>
              <a:rPr lang="en-US" altLang="en-US" dirty="0"/>
              <a:t>Hillmen P, et al. </a:t>
            </a:r>
            <a:r>
              <a:rPr lang="en-US" altLang="en-US" i="1" dirty="0"/>
              <a:t>N Engl J Med. </a:t>
            </a:r>
            <a:r>
              <a:rPr lang="en-US" altLang="en-US" dirty="0"/>
              <a:t>1995;333:1253-1258.</a:t>
            </a:r>
          </a:p>
        </p:txBody>
      </p:sp>
      <p:grpSp>
        <p:nvGrpSpPr>
          <p:cNvPr id="32773" name="Group 5">
            <a:extLst>
              <a:ext uri="{FF2B5EF4-FFF2-40B4-BE49-F238E27FC236}">
                <a16:creationId xmlns:a16="http://schemas.microsoft.com/office/drawing/2014/main" id="{E1C5E240-6140-E77D-2119-7F4E9611ABF8}"/>
              </a:ext>
            </a:extLst>
          </p:cNvPr>
          <p:cNvGrpSpPr>
            <a:grpSpLocks/>
          </p:cNvGrpSpPr>
          <p:nvPr/>
        </p:nvGrpSpPr>
        <p:grpSpPr bwMode="auto">
          <a:xfrm>
            <a:off x="838200" y="1926431"/>
            <a:ext cx="5622925" cy="3892550"/>
            <a:chOff x="234" y="1373"/>
            <a:chExt cx="3542" cy="2452"/>
          </a:xfrm>
        </p:grpSpPr>
        <p:grpSp>
          <p:nvGrpSpPr>
            <p:cNvPr id="32774" name="Group 4">
              <a:extLst>
                <a:ext uri="{FF2B5EF4-FFF2-40B4-BE49-F238E27FC236}">
                  <a16:creationId xmlns:a16="http://schemas.microsoft.com/office/drawing/2014/main" id="{739503C9-6DE6-F697-8D49-7B3536586DA9}"/>
                </a:ext>
              </a:extLst>
            </p:cNvPr>
            <p:cNvGrpSpPr>
              <a:grpSpLocks/>
            </p:cNvGrpSpPr>
            <p:nvPr/>
          </p:nvGrpSpPr>
          <p:grpSpPr bwMode="auto">
            <a:xfrm>
              <a:off x="697" y="1441"/>
              <a:ext cx="2927" cy="2016"/>
              <a:chOff x="589" y="978"/>
              <a:chExt cx="2927" cy="2016"/>
            </a:xfrm>
          </p:grpSpPr>
          <p:sp>
            <p:nvSpPr>
              <p:cNvPr id="32805" name="Freeform 5">
                <a:extLst>
                  <a:ext uri="{FF2B5EF4-FFF2-40B4-BE49-F238E27FC236}">
                    <a16:creationId xmlns:a16="http://schemas.microsoft.com/office/drawing/2014/main" id="{3105573F-EACD-F3D2-8473-346431E4D9D2}"/>
                  </a:ext>
                </a:extLst>
              </p:cNvPr>
              <p:cNvSpPr>
                <a:spLocks/>
              </p:cNvSpPr>
              <p:nvPr/>
            </p:nvSpPr>
            <p:spPr bwMode="auto">
              <a:xfrm>
                <a:off x="654" y="978"/>
                <a:ext cx="2862" cy="1950"/>
              </a:xfrm>
              <a:custGeom>
                <a:avLst/>
                <a:gdLst>
                  <a:gd name="T0" fmla="*/ 0 w 2862"/>
                  <a:gd name="T1" fmla="*/ 0 h 1950"/>
                  <a:gd name="T2" fmla="*/ 0 w 2862"/>
                  <a:gd name="T3" fmla="*/ 1950 h 1950"/>
                  <a:gd name="T4" fmla="*/ 2862 w 2862"/>
                  <a:gd name="T5" fmla="*/ 1950 h 1950"/>
                  <a:gd name="T6" fmla="*/ 0 60000 65536"/>
                  <a:gd name="T7" fmla="*/ 0 60000 65536"/>
                  <a:gd name="T8" fmla="*/ 0 60000 65536"/>
                  <a:gd name="T9" fmla="*/ 0 w 2862"/>
                  <a:gd name="T10" fmla="*/ 0 h 1950"/>
                  <a:gd name="T11" fmla="*/ 2862 w 2862"/>
                  <a:gd name="T12" fmla="*/ 1950 h 1950"/>
                </a:gdLst>
                <a:ahLst/>
                <a:cxnLst>
                  <a:cxn ang="T6">
                    <a:pos x="T0" y="T1"/>
                  </a:cxn>
                  <a:cxn ang="T7">
                    <a:pos x="T2" y="T3"/>
                  </a:cxn>
                  <a:cxn ang="T8">
                    <a:pos x="T4" y="T5"/>
                  </a:cxn>
                </a:cxnLst>
                <a:rect l="T9" t="T10" r="T11" b="T12"/>
                <a:pathLst>
                  <a:path w="2862" h="1950">
                    <a:moveTo>
                      <a:pt x="0" y="0"/>
                    </a:moveTo>
                    <a:lnTo>
                      <a:pt x="0" y="1950"/>
                    </a:lnTo>
                    <a:lnTo>
                      <a:pt x="2862" y="195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grpSp>
            <p:nvGrpSpPr>
              <p:cNvPr id="32806" name="Group 6">
                <a:extLst>
                  <a:ext uri="{FF2B5EF4-FFF2-40B4-BE49-F238E27FC236}">
                    <a16:creationId xmlns:a16="http://schemas.microsoft.com/office/drawing/2014/main" id="{CAABCEA7-BBBF-48E7-9D1F-E9178FBE0FC8}"/>
                  </a:ext>
                </a:extLst>
              </p:cNvPr>
              <p:cNvGrpSpPr>
                <a:grpSpLocks/>
              </p:cNvGrpSpPr>
              <p:nvPr/>
            </p:nvGrpSpPr>
            <p:grpSpPr bwMode="auto">
              <a:xfrm>
                <a:off x="589" y="987"/>
                <a:ext cx="66" cy="1941"/>
                <a:chOff x="589" y="987"/>
                <a:chExt cx="66" cy="1941"/>
              </a:xfrm>
            </p:grpSpPr>
            <p:sp>
              <p:nvSpPr>
                <p:cNvPr id="32814" name="Line 7">
                  <a:extLst>
                    <a:ext uri="{FF2B5EF4-FFF2-40B4-BE49-F238E27FC236}">
                      <a16:creationId xmlns:a16="http://schemas.microsoft.com/office/drawing/2014/main" id="{14DECD7A-9707-2201-9F6F-3C7FB458FDAB}"/>
                    </a:ext>
                  </a:extLst>
                </p:cNvPr>
                <p:cNvSpPr>
                  <a:spLocks noChangeShapeType="1"/>
                </p:cNvSpPr>
                <p:nvPr/>
              </p:nvSpPr>
              <p:spPr bwMode="auto">
                <a:xfrm flipH="1">
                  <a:off x="589" y="987"/>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32815" name="Line 8">
                  <a:extLst>
                    <a:ext uri="{FF2B5EF4-FFF2-40B4-BE49-F238E27FC236}">
                      <a16:creationId xmlns:a16="http://schemas.microsoft.com/office/drawing/2014/main" id="{E3ADDC98-6ACF-EB65-CAA6-908C734E119F}"/>
                    </a:ext>
                  </a:extLst>
                </p:cNvPr>
                <p:cNvSpPr>
                  <a:spLocks noChangeShapeType="1"/>
                </p:cNvSpPr>
                <p:nvPr/>
              </p:nvSpPr>
              <p:spPr bwMode="auto">
                <a:xfrm flipH="1">
                  <a:off x="589" y="1375"/>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32816" name="Line 9">
                  <a:extLst>
                    <a:ext uri="{FF2B5EF4-FFF2-40B4-BE49-F238E27FC236}">
                      <a16:creationId xmlns:a16="http://schemas.microsoft.com/office/drawing/2014/main" id="{403A7126-7A27-2D09-AD99-46444C3BC8E5}"/>
                    </a:ext>
                  </a:extLst>
                </p:cNvPr>
                <p:cNvSpPr>
                  <a:spLocks noChangeShapeType="1"/>
                </p:cNvSpPr>
                <p:nvPr/>
              </p:nvSpPr>
              <p:spPr bwMode="auto">
                <a:xfrm flipH="1">
                  <a:off x="589" y="1763"/>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32817" name="Line 10">
                  <a:extLst>
                    <a:ext uri="{FF2B5EF4-FFF2-40B4-BE49-F238E27FC236}">
                      <a16:creationId xmlns:a16="http://schemas.microsoft.com/office/drawing/2014/main" id="{808716D6-B881-C54C-D9B3-A03D91358C1B}"/>
                    </a:ext>
                  </a:extLst>
                </p:cNvPr>
                <p:cNvSpPr>
                  <a:spLocks noChangeShapeType="1"/>
                </p:cNvSpPr>
                <p:nvPr/>
              </p:nvSpPr>
              <p:spPr bwMode="auto">
                <a:xfrm flipH="1">
                  <a:off x="589" y="2151"/>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32818" name="Line 11">
                  <a:extLst>
                    <a:ext uri="{FF2B5EF4-FFF2-40B4-BE49-F238E27FC236}">
                      <a16:creationId xmlns:a16="http://schemas.microsoft.com/office/drawing/2014/main" id="{AECC51F5-659B-6753-26D9-A2F3A110497E}"/>
                    </a:ext>
                  </a:extLst>
                </p:cNvPr>
                <p:cNvSpPr>
                  <a:spLocks noChangeShapeType="1"/>
                </p:cNvSpPr>
                <p:nvPr/>
              </p:nvSpPr>
              <p:spPr bwMode="auto">
                <a:xfrm flipH="1">
                  <a:off x="589" y="2539"/>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32819" name="Line 12">
                  <a:extLst>
                    <a:ext uri="{FF2B5EF4-FFF2-40B4-BE49-F238E27FC236}">
                      <a16:creationId xmlns:a16="http://schemas.microsoft.com/office/drawing/2014/main" id="{F371C0CB-C9C4-8088-BBEE-AC3E6E2C4972}"/>
                    </a:ext>
                  </a:extLst>
                </p:cNvPr>
                <p:cNvSpPr>
                  <a:spLocks noChangeShapeType="1"/>
                </p:cNvSpPr>
                <p:nvPr/>
              </p:nvSpPr>
              <p:spPr bwMode="auto">
                <a:xfrm flipH="1">
                  <a:off x="589" y="2928"/>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grpSp>
          <p:grpSp>
            <p:nvGrpSpPr>
              <p:cNvPr id="32807" name="Group 13">
                <a:extLst>
                  <a:ext uri="{FF2B5EF4-FFF2-40B4-BE49-F238E27FC236}">
                    <a16:creationId xmlns:a16="http://schemas.microsoft.com/office/drawing/2014/main" id="{5D977879-ACE7-5D82-BAC9-FDA228E97C22}"/>
                  </a:ext>
                </a:extLst>
              </p:cNvPr>
              <p:cNvGrpSpPr>
                <a:grpSpLocks/>
              </p:cNvGrpSpPr>
              <p:nvPr/>
            </p:nvGrpSpPr>
            <p:grpSpPr bwMode="auto">
              <a:xfrm>
                <a:off x="654" y="2928"/>
                <a:ext cx="2854" cy="66"/>
                <a:chOff x="654" y="2928"/>
                <a:chExt cx="2854" cy="66"/>
              </a:xfrm>
            </p:grpSpPr>
            <p:sp>
              <p:nvSpPr>
                <p:cNvPr id="32808" name="Line 14">
                  <a:extLst>
                    <a:ext uri="{FF2B5EF4-FFF2-40B4-BE49-F238E27FC236}">
                      <a16:creationId xmlns:a16="http://schemas.microsoft.com/office/drawing/2014/main" id="{7EB153A4-C4C7-8618-646D-DC3F6B9FB2CD}"/>
                    </a:ext>
                  </a:extLst>
                </p:cNvPr>
                <p:cNvSpPr>
                  <a:spLocks noChangeShapeType="1"/>
                </p:cNvSpPr>
                <p:nvPr/>
              </p:nvSpPr>
              <p:spPr bwMode="auto">
                <a:xfrm rot="5400000" flipH="1">
                  <a:off x="621" y="2961"/>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32809" name="Line 15">
                  <a:extLst>
                    <a:ext uri="{FF2B5EF4-FFF2-40B4-BE49-F238E27FC236}">
                      <a16:creationId xmlns:a16="http://schemas.microsoft.com/office/drawing/2014/main" id="{420ADEDE-9DA6-FED2-4D4B-F760BE369895}"/>
                    </a:ext>
                  </a:extLst>
                </p:cNvPr>
                <p:cNvSpPr>
                  <a:spLocks noChangeShapeType="1"/>
                </p:cNvSpPr>
                <p:nvPr/>
              </p:nvSpPr>
              <p:spPr bwMode="auto">
                <a:xfrm rot="5400000" flipH="1">
                  <a:off x="1191" y="2961"/>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32810" name="Line 16">
                  <a:extLst>
                    <a:ext uri="{FF2B5EF4-FFF2-40B4-BE49-F238E27FC236}">
                      <a16:creationId xmlns:a16="http://schemas.microsoft.com/office/drawing/2014/main" id="{91D36E4A-5BD1-AE75-1EAB-AE157F4EE95E}"/>
                    </a:ext>
                  </a:extLst>
                </p:cNvPr>
                <p:cNvSpPr>
                  <a:spLocks noChangeShapeType="1"/>
                </p:cNvSpPr>
                <p:nvPr/>
              </p:nvSpPr>
              <p:spPr bwMode="auto">
                <a:xfrm rot="5400000" flipH="1">
                  <a:off x="1762" y="2961"/>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32811" name="Line 17">
                  <a:extLst>
                    <a:ext uri="{FF2B5EF4-FFF2-40B4-BE49-F238E27FC236}">
                      <a16:creationId xmlns:a16="http://schemas.microsoft.com/office/drawing/2014/main" id="{913CA129-5213-3304-6E53-FAF1C5724882}"/>
                    </a:ext>
                  </a:extLst>
                </p:cNvPr>
                <p:cNvSpPr>
                  <a:spLocks noChangeShapeType="1"/>
                </p:cNvSpPr>
                <p:nvPr/>
              </p:nvSpPr>
              <p:spPr bwMode="auto">
                <a:xfrm rot="5400000" flipH="1">
                  <a:off x="2333" y="2961"/>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32812" name="Line 18">
                  <a:extLst>
                    <a:ext uri="{FF2B5EF4-FFF2-40B4-BE49-F238E27FC236}">
                      <a16:creationId xmlns:a16="http://schemas.microsoft.com/office/drawing/2014/main" id="{C4B87BBD-26A3-178E-7D62-68D8578A5E39}"/>
                    </a:ext>
                  </a:extLst>
                </p:cNvPr>
                <p:cNvSpPr>
                  <a:spLocks noChangeShapeType="1"/>
                </p:cNvSpPr>
                <p:nvPr/>
              </p:nvSpPr>
              <p:spPr bwMode="auto">
                <a:xfrm rot="5400000" flipH="1">
                  <a:off x="2904" y="2961"/>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32813" name="Line 19">
                  <a:extLst>
                    <a:ext uri="{FF2B5EF4-FFF2-40B4-BE49-F238E27FC236}">
                      <a16:creationId xmlns:a16="http://schemas.microsoft.com/office/drawing/2014/main" id="{DC294C72-A7C3-AB3C-8200-206994EE4166}"/>
                    </a:ext>
                  </a:extLst>
                </p:cNvPr>
                <p:cNvSpPr>
                  <a:spLocks noChangeShapeType="1"/>
                </p:cNvSpPr>
                <p:nvPr/>
              </p:nvSpPr>
              <p:spPr bwMode="auto">
                <a:xfrm rot="5400000" flipH="1">
                  <a:off x="3475" y="2961"/>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grpSp>
        </p:grpSp>
        <p:grpSp>
          <p:nvGrpSpPr>
            <p:cNvPr id="32775" name="Group 20">
              <a:extLst>
                <a:ext uri="{FF2B5EF4-FFF2-40B4-BE49-F238E27FC236}">
                  <a16:creationId xmlns:a16="http://schemas.microsoft.com/office/drawing/2014/main" id="{E1732EA1-8E78-219F-63D8-52DE133CED38}"/>
                </a:ext>
              </a:extLst>
            </p:cNvPr>
            <p:cNvGrpSpPr>
              <a:grpSpLocks/>
            </p:cNvGrpSpPr>
            <p:nvPr/>
          </p:nvGrpSpPr>
          <p:grpSpPr bwMode="auto">
            <a:xfrm>
              <a:off x="762" y="1447"/>
              <a:ext cx="2820" cy="1401"/>
              <a:chOff x="654" y="984"/>
              <a:chExt cx="2820" cy="1401"/>
            </a:xfrm>
          </p:grpSpPr>
          <p:sp>
            <p:nvSpPr>
              <p:cNvPr id="32793" name="Freeform 21">
                <a:extLst>
                  <a:ext uri="{FF2B5EF4-FFF2-40B4-BE49-F238E27FC236}">
                    <a16:creationId xmlns:a16="http://schemas.microsoft.com/office/drawing/2014/main" id="{F37C7AF7-921D-0D15-DFE2-518E5DA877D0}"/>
                  </a:ext>
                </a:extLst>
              </p:cNvPr>
              <p:cNvSpPr>
                <a:spLocks/>
              </p:cNvSpPr>
              <p:nvPr/>
            </p:nvSpPr>
            <p:spPr bwMode="auto">
              <a:xfrm>
                <a:off x="654" y="984"/>
                <a:ext cx="2820" cy="1398"/>
              </a:xfrm>
              <a:custGeom>
                <a:avLst/>
                <a:gdLst>
                  <a:gd name="T0" fmla="*/ 2820 w 2820"/>
                  <a:gd name="T1" fmla="*/ 1398 h 1398"/>
                  <a:gd name="T2" fmla="*/ 2358 w 2820"/>
                  <a:gd name="T3" fmla="*/ 1398 h 1398"/>
                  <a:gd name="T4" fmla="*/ 2358 w 2820"/>
                  <a:gd name="T5" fmla="*/ 1344 h 1398"/>
                  <a:gd name="T6" fmla="*/ 2238 w 2820"/>
                  <a:gd name="T7" fmla="*/ 1344 h 1398"/>
                  <a:gd name="T8" fmla="*/ 2238 w 2820"/>
                  <a:gd name="T9" fmla="*/ 1248 h 1398"/>
                  <a:gd name="T10" fmla="*/ 2121 w 2820"/>
                  <a:gd name="T11" fmla="*/ 1248 h 1398"/>
                  <a:gd name="T12" fmla="*/ 2121 w 2820"/>
                  <a:gd name="T13" fmla="*/ 1221 h 1398"/>
                  <a:gd name="T14" fmla="*/ 1893 w 2820"/>
                  <a:gd name="T15" fmla="*/ 1221 h 1398"/>
                  <a:gd name="T16" fmla="*/ 1893 w 2820"/>
                  <a:gd name="T17" fmla="*/ 1188 h 1398"/>
                  <a:gd name="T18" fmla="*/ 1773 w 2820"/>
                  <a:gd name="T19" fmla="*/ 1188 h 1398"/>
                  <a:gd name="T20" fmla="*/ 1773 w 2820"/>
                  <a:gd name="T21" fmla="*/ 1095 h 1398"/>
                  <a:gd name="T22" fmla="*/ 1662 w 2820"/>
                  <a:gd name="T23" fmla="*/ 1095 h 1398"/>
                  <a:gd name="T24" fmla="*/ 1662 w 2820"/>
                  <a:gd name="T25" fmla="*/ 1035 h 1398"/>
                  <a:gd name="T26" fmla="*/ 1542 w 2820"/>
                  <a:gd name="T27" fmla="*/ 1035 h 1398"/>
                  <a:gd name="T28" fmla="*/ 1542 w 2820"/>
                  <a:gd name="T29" fmla="*/ 987 h 1398"/>
                  <a:gd name="T30" fmla="*/ 1200 w 2820"/>
                  <a:gd name="T31" fmla="*/ 987 h 1398"/>
                  <a:gd name="T32" fmla="*/ 1200 w 2820"/>
                  <a:gd name="T33" fmla="*/ 930 h 1398"/>
                  <a:gd name="T34" fmla="*/ 969 w 2820"/>
                  <a:gd name="T35" fmla="*/ 930 h 1398"/>
                  <a:gd name="T36" fmla="*/ 969 w 2820"/>
                  <a:gd name="T37" fmla="*/ 897 h 1398"/>
                  <a:gd name="T38" fmla="*/ 861 w 2820"/>
                  <a:gd name="T39" fmla="*/ 897 h 1398"/>
                  <a:gd name="T40" fmla="*/ 861 w 2820"/>
                  <a:gd name="T41" fmla="*/ 822 h 1398"/>
                  <a:gd name="T42" fmla="*/ 738 w 2820"/>
                  <a:gd name="T43" fmla="*/ 822 h 1398"/>
                  <a:gd name="T44" fmla="*/ 738 w 2820"/>
                  <a:gd name="T45" fmla="*/ 771 h 1398"/>
                  <a:gd name="T46" fmla="*/ 630 w 2820"/>
                  <a:gd name="T47" fmla="*/ 771 h 1398"/>
                  <a:gd name="T48" fmla="*/ 630 w 2820"/>
                  <a:gd name="T49" fmla="*/ 663 h 1398"/>
                  <a:gd name="T50" fmla="*/ 510 w 2820"/>
                  <a:gd name="T51" fmla="*/ 663 h 1398"/>
                  <a:gd name="T52" fmla="*/ 510 w 2820"/>
                  <a:gd name="T53" fmla="*/ 561 h 1398"/>
                  <a:gd name="T54" fmla="*/ 402 w 2820"/>
                  <a:gd name="T55" fmla="*/ 561 h 1398"/>
                  <a:gd name="T56" fmla="*/ 402 w 2820"/>
                  <a:gd name="T57" fmla="*/ 462 h 1398"/>
                  <a:gd name="T58" fmla="*/ 279 w 2820"/>
                  <a:gd name="T59" fmla="*/ 462 h 1398"/>
                  <a:gd name="T60" fmla="*/ 279 w 2820"/>
                  <a:gd name="T61" fmla="*/ 312 h 1398"/>
                  <a:gd name="T62" fmla="*/ 168 w 2820"/>
                  <a:gd name="T63" fmla="*/ 312 h 1398"/>
                  <a:gd name="T64" fmla="*/ 168 w 2820"/>
                  <a:gd name="T65" fmla="*/ 141 h 1398"/>
                  <a:gd name="T66" fmla="*/ 54 w 2820"/>
                  <a:gd name="T67" fmla="*/ 141 h 1398"/>
                  <a:gd name="T68" fmla="*/ 54 w 2820"/>
                  <a:gd name="T69" fmla="*/ 0 h 1398"/>
                  <a:gd name="T70" fmla="*/ 0 w 2820"/>
                  <a:gd name="T71" fmla="*/ 0 h 139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20"/>
                  <a:gd name="T109" fmla="*/ 0 h 1398"/>
                  <a:gd name="T110" fmla="*/ 2820 w 2820"/>
                  <a:gd name="T111" fmla="*/ 1398 h 139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20" h="1398">
                    <a:moveTo>
                      <a:pt x="2820" y="1398"/>
                    </a:moveTo>
                    <a:lnTo>
                      <a:pt x="2358" y="1398"/>
                    </a:lnTo>
                    <a:lnTo>
                      <a:pt x="2358" y="1344"/>
                    </a:lnTo>
                    <a:lnTo>
                      <a:pt x="2238" y="1344"/>
                    </a:lnTo>
                    <a:lnTo>
                      <a:pt x="2238" y="1248"/>
                    </a:lnTo>
                    <a:lnTo>
                      <a:pt x="2121" y="1248"/>
                    </a:lnTo>
                    <a:lnTo>
                      <a:pt x="2121" y="1221"/>
                    </a:lnTo>
                    <a:lnTo>
                      <a:pt x="1893" y="1221"/>
                    </a:lnTo>
                    <a:lnTo>
                      <a:pt x="1893" y="1188"/>
                    </a:lnTo>
                    <a:lnTo>
                      <a:pt x="1773" y="1188"/>
                    </a:lnTo>
                    <a:lnTo>
                      <a:pt x="1773" y="1095"/>
                    </a:lnTo>
                    <a:lnTo>
                      <a:pt x="1662" y="1095"/>
                    </a:lnTo>
                    <a:lnTo>
                      <a:pt x="1662" y="1035"/>
                    </a:lnTo>
                    <a:lnTo>
                      <a:pt x="1542" y="1035"/>
                    </a:lnTo>
                    <a:lnTo>
                      <a:pt x="1542" y="987"/>
                    </a:lnTo>
                    <a:lnTo>
                      <a:pt x="1200" y="987"/>
                    </a:lnTo>
                    <a:lnTo>
                      <a:pt x="1200" y="930"/>
                    </a:lnTo>
                    <a:lnTo>
                      <a:pt x="969" y="930"/>
                    </a:lnTo>
                    <a:lnTo>
                      <a:pt x="969" y="897"/>
                    </a:lnTo>
                    <a:lnTo>
                      <a:pt x="861" y="897"/>
                    </a:lnTo>
                    <a:lnTo>
                      <a:pt x="861" y="822"/>
                    </a:lnTo>
                    <a:lnTo>
                      <a:pt x="738" y="822"/>
                    </a:lnTo>
                    <a:lnTo>
                      <a:pt x="738" y="771"/>
                    </a:lnTo>
                    <a:lnTo>
                      <a:pt x="630" y="771"/>
                    </a:lnTo>
                    <a:lnTo>
                      <a:pt x="630" y="663"/>
                    </a:lnTo>
                    <a:lnTo>
                      <a:pt x="510" y="663"/>
                    </a:lnTo>
                    <a:lnTo>
                      <a:pt x="510" y="561"/>
                    </a:lnTo>
                    <a:lnTo>
                      <a:pt x="402" y="561"/>
                    </a:lnTo>
                    <a:lnTo>
                      <a:pt x="402" y="462"/>
                    </a:lnTo>
                    <a:lnTo>
                      <a:pt x="279" y="462"/>
                    </a:lnTo>
                    <a:lnTo>
                      <a:pt x="279" y="312"/>
                    </a:lnTo>
                    <a:lnTo>
                      <a:pt x="168" y="312"/>
                    </a:lnTo>
                    <a:lnTo>
                      <a:pt x="168" y="141"/>
                    </a:lnTo>
                    <a:lnTo>
                      <a:pt x="54" y="141"/>
                    </a:lnTo>
                    <a:lnTo>
                      <a:pt x="54" y="0"/>
                    </a:lnTo>
                    <a:lnTo>
                      <a:pt x="0" y="0"/>
                    </a:ln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32794" name="Line 22">
                <a:extLst>
                  <a:ext uri="{FF2B5EF4-FFF2-40B4-BE49-F238E27FC236}">
                    <a16:creationId xmlns:a16="http://schemas.microsoft.com/office/drawing/2014/main" id="{0F5F4E4F-8FF5-DB2B-9E74-E4FF6E337037}"/>
                  </a:ext>
                </a:extLst>
              </p:cNvPr>
              <p:cNvSpPr>
                <a:spLocks noChangeShapeType="1"/>
              </p:cNvSpPr>
              <p:nvPr/>
            </p:nvSpPr>
            <p:spPr bwMode="auto">
              <a:xfrm flipV="1">
                <a:off x="3165" y="2319"/>
                <a:ext cx="0" cy="66"/>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32795" name="Line 23">
                <a:extLst>
                  <a:ext uri="{FF2B5EF4-FFF2-40B4-BE49-F238E27FC236}">
                    <a16:creationId xmlns:a16="http://schemas.microsoft.com/office/drawing/2014/main" id="{2558E62C-EBF3-4BBD-0267-2C0F89DF1F71}"/>
                  </a:ext>
                </a:extLst>
              </p:cNvPr>
              <p:cNvSpPr>
                <a:spLocks noChangeShapeType="1"/>
              </p:cNvSpPr>
              <p:nvPr/>
            </p:nvSpPr>
            <p:spPr bwMode="auto">
              <a:xfrm flipV="1">
                <a:off x="2835" y="2163"/>
                <a:ext cx="0" cy="66"/>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32796" name="Line 24">
                <a:extLst>
                  <a:ext uri="{FF2B5EF4-FFF2-40B4-BE49-F238E27FC236}">
                    <a16:creationId xmlns:a16="http://schemas.microsoft.com/office/drawing/2014/main" id="{80045915-9F04-C6E4-4629-AA39E2B31AC0}"/>
                  </a:ext>
                </a:extLst>
              </p:cNvPr>
              <p:cNvSpPr>
                <a:spLocks noChangeShapeType="1"/>
              </p:cNvSpPr>
              <p:nvPr/>
            </p:nvSpPr>
            <p:spPr bwMode="auto">
              <a:xfrm flipV="1">
                <a:off x="1932" y="1908"/>
                <a:ext cx="0" cy="66"/>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32797" name="Line 25">
                <a:extLst>
                  <a:ext uri="{FF2B5EF4-FFF2-40B4-BE49-F238E27FC236}">
                    <a16:creationId xmlns:a16="http://schemas.microsoft.com/office/drawing/2014/main" id="{DC80CDDD-05BE-A8FE-0CA1-204C164339E5}"/>
                  </a:ext>
                </a:extLst>
              </p:cNvPr>
              <p:cNvSpPr>
                <a:spLocks noChangeShapeType="1"/>
              </p:cNvSpPr>
              <p:nvPr/>
            </p:nvSpPr>
            <p:spPr bwMode="auto">
              <a:xfrm flipV="1">
                <a:off x="1596" y="1815"/>
                <a:ext cx="0" cy="66"/>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32798" name="Line 26">
                <a:extLst>
                  <a:ext uri="{FF2B5EF4-FFF2-40B4-BE49-F238E27FC236}">
                    <a16:creationId xmlns:a16="http://schemas.microsoft.com/office/drawing/2014/main" id="{9EBC9BF8-D606-077A-0834-D3DF491ADEAF}"/>
                  </a:ext>
                </a:extLst>
              </p:cNvPr>
              <p:cNvSpPr>
                <a:spLocks noChangeShapeType="1"/>
              </p:cNvSpPr>
              <p:nvPr/>
            </p:nvSpPr>
            <p:spPr bwMode="auto">
              <a:xfrm flipV="1">
                <a:off x="1470" y="1737"/>
                <a:ext cx="0" cy="66"/>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32799" name="Line 27">
                <a:extLst>
                  <a:ext uri="{FF2B5EF4-FFF2-40B4-BE49-F238E27FC236}">
                    <a16:creationId xmlns:a16="http://schemas.microsoft.com/office/drawing/2014/main" id="{F74430B4-AABD-813E-BC1E-AA42AA59F839}"/>
                  </a:ext>
                </a:extLst>
              </p:cNvPr>
              <p:cNvSpPr>
                <a:spLocks noChangeShapeType="1"/>
              </p:cNvSpPr>
              <p:nvPr/>
            </p:nvSpPr>
            <p:spPr bwMode="auto">
              <a:xfrm flipV="1">
                <a:off x="1437" y="1737"/>
                <a:ext cx="0" cy="66"/>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32800" name="Line 28">
                <a:extLst>
                  <a:ext uri="{FF2B5EF4-FFF2-40B4-BE49-F238E27FC236}">
                    <a16:creationId xmlns:a16="http://schemas.microsoft.com/office/drawing/2014/main" id="{2106EC42-EC59-4F39-8A0D-189867F9FC60}"/>
                  </a:ext>
                </a:extLst>
              </p:cNvPr>
              <p:cNvSpPr>
                <a:spLocks noChangeShapeType="1"/>
              </p:cNvSpPr>
              <p:nvPr/>
            </p:nvSpPr>
            <p:spPr bwMode="auto">
              <a:xfrm flipV="1">
                <a:off x="1338" y="1689"/>
                <a:ext cx="0" cy="66"/>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32801" name="Line 29">
                <a:extLst>
                  <a:ext uri="{FF2B5EF4-FFF2-40B4-BE49-F238E27FC236}">
                    <a16:creationId xmlns:a16="http://schemas.microsoft.com/office/drawing/2014/main" id="{BD81400C-7812-035B-567E-3F7F93FF2DCB}"/>
                  </a:ext>
                </a:extLst>
              </p:cNvPr>
              <p:cNvSpPr>
                <a:spLocks noChangeShapeType="1"/>
              </p:cNvSpPr>
              <p:nvPr/>
            </p:nvSpPr>
            <p:spPr bwMode="auto">
              <a:xfrm flipV="1">
                <a:off x="1110" y="1476"/>
                <a:ext cx="0" cy="66"/>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32802" name="Line 30">
                <a:extLst>
                  <a:ext uri="{FF2B5EF4-FFF2-40B4-BE49-F238E27FC236}">
                    <a16:creationId xmlns:a16="http://schemas.microsoft.com/office/drawing/2014/main" id="{10FAC1DE-FECE-CA34-4E61-0D2397C3AD5F}"/>
                  </a:ext>
                </a:extLst>
              </p:cNvPr>
              <p:cNvSpPr>
                <a:spLocks noChangeShapeType="1"/>
              </p:cNvSpPr>
              <p:nvPr/>
            </p:nvSpPr>
            <p:spPr bwMode="auto">
              <a:xfrm flipV="1">
                <a:off x="1020" y="1377"/>
                <a:ext cx="0" cy="66"/>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32803" name="Line 31">
                <a:extLst>
                  <a:ext uri="{FF2B5EF4-FFF2-40B4-BE49-F238E27FC236}">
                    <a16:creationId xmlns:a16="http://schemas.microsoft.com/office/drawing/2014/main" id="{861EDDBA-FF47-2513-C85A-ACD38EFE91FD}"/>
                  </a:ext>
                </a:extLst>
              </p:cNvPr>
              <p:cNvSpPr>
                <a:spLocks noChangeShapeType="1"/>
              </p:cNvSpPr>
              <p:nvPr/>
            </p:nvSpPr>
            <p:spPr bwMode="auto">
              <a:xfrm flipV="1">
                <a:off x="900" y="1227"/>
                <a:ext cx="0" cy="66"/>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32804" name="Line 32">
                <a:extLst>
                  <a:ext uri="{FF2B5EF4-FFF2-40B4-BE49-F238E27FC236}">
                    <a16:creationId xmlns:a16="http://schemas.microsoft.com/office/drawing/2014/main" id="{5CA74C27-8150-7364-683E-85FD79AC9283}"/>
                  </a:ext>
                </a:extLst>
              </p:cNvPr>
              <p:cNvSpPr>
                <a:spLocks noChangeShapeType="1"/>
              </p:cNvSpPr>
              <p:nvPr/>
            </p:nvSpPr>
            <p:spPr bwMode="auto">
              <a:xfrm flipV="1">
                <a:off x="858" y="1227"/>
                <a:ext cx="0" cy="66"/>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grpSp>
        <p:sp>
          <p:nvSpPr>
            <p:cNvPr id="32776" name="Freeform 33">
              <a:extLst>
                <a:ext uri="{FF2B5EF4-FFF2-40B4-BE49-F238E27FC236}">
                  <a16:creationId xmlns:a16="http://schemas.microsoft.com/office/drawing/2014/main" id="{121FF717-4F61-E78B-34C2-A29E8FFCD98C}"/>
                </a:ext>
              </a:extLst>
            </p:cNvPr>
            <p:cNvSpPr>
              <a:spLocks/>
            </p:cNvSpPr>
            <p:nvPr/>
          </p:nvSpPr>
          <p:spPr bwMode="auto">
            <a:xfrm>
              <a:off x="804" y="1444"/>
              <a:ext cx="2778" cy="456"/>
            </a:xfrm>
            <a:custGeom>
              <a:avLst/>
              <a:gdLst>
                <a:gd name="T0" fmla="*/ 0 w 2778"/>
                <a:gd name="T1" fmla="*/ 0 h 456"/>
                <a:gd name="T2" fmla="*/ 135 w 2778"/>
                <a:gd name="T3" fmla="*/ 0 h 456"/>
                <a:gd name="T4" fmla="*/ 135 w 2778"/>
                <a:gd name="T5" fmla="*/ 30 h 456"/>
                <a:gd name="T6" fmla="*/ 240 w 2778"/>
                <a:gd name="T7" fmla="*/ 30 h 456"/>
                <a:gd name="T8" fmla="*/ 239 w 2778"/>
                <a:gd name="T9" fmla="*/ 39 h 456"/>
                <a:gd name="T10" fmla="*/ 357 w 2778"/>
                <a:gd name="T11" fmla="*/ 39 h 456"/>
                <a:gd name="T12" fmla="*/ 357 w 2778"/>
                <a:gd name="T13" fmla="*/ 50 h 456"/>
                <a:gd name="T14" fmla="*/ 467 w 2778"/>
                <a:gd name="T15" fmla="*/ 50 h 456"/>
                <a:gd name="T16" fmla="*/ 465 w 2778"/>
                <a:gd name="T17" fmla="*/ 57 h 456"/>
                <a:gd name="T18" fmla="*/ 585 w 2778"/>
                <a:gd name="T19" fmla="*/ 57 h 456"/>
                <a:gd name="T20" fmla="*/ 585 w 2778"/>
                <a:gd name="T21" fmla="*/ 71 h 456"/>
                <a:gd name="T22" fmla="*/ 686 w 2778"/>
                <a:gd name="T23" fmla="*/ 71 h 456"/>
                <a:gd name="T24" fmla="*/ 689 w 2778"/>
                <a:gd name="T25" fmla="*/ 77 h 456"/>
                <a:gd name="T26" fmla="*/ 813 w 2778"/>
                <a:gd name="T27" fmla="*/ 77 h 456"/>
                <a:gd name="T28" fmla="*/ 813 w 2778"/>
                <a:gd name="T29" fmla="*/ 96 h 456"/>
                <a:gd name="T30" fmla="*/ 917 w 2778"/>
                <a:gd name="T31" fmla="*/ 96 h 456"/>
                <a:gd name="T32" fmla="*/ 918 w 2778"/>
                <a:gd name="T33" fmla="*/ 108 h 456"/>
                <a:gd name="T34" fmla="*/ 1041 w 2778"/>
                <a:gd name="T35" fmla="*/ 107 h 456"/>
                <a:gd name="T36" fmla="*/ 1043 w 2778"/>
                <a:gd name="T37" fmla="*/ 119 h 456"/>
                <a:gd name="T38" fmla="*/ 1152 w 2778"/>
                <a:gd name="T39" fmla="*/ 119 h 456"/>
                <a:gd name="T40" fmla="*/ 1154 w 2778"/>
                <a:gd name="T41" fmla="*/ 129 h 456"/>
                <a:gd name="T42" fmla="*/ 1278 w 2778"/>
                <a:gd name="T43" fmla="*/ 129 h 456"/>
                <a:gd name="T44" fmla="*/ 1278 w 2778"/>
                <a:gd name="T45" fmla="*/ 162 h 456"/>
                <a:gd name="T46" fmla="*/ 1386 w 2778"/>
                <a:gd name="T47" fmla="*/ 162 h 456"/>
                <a:gd name="T48" fmla="*/ 1385 w 2778"/>
                <a:gd name="T49" fmla="*/ 179 h 456"/>
                <a:gd name="T50" fmla="*/ 1497 w 2778"/>
                <a:gd name="T51" fmla="*/ 183 h 456"/>
                <a:gd name="T52" fmla="*/ 1497 w 2778"/>
                <a:gd name="T53" fmla="*/ 201 h 456"/>
                <a:gd name="T54" fmla="*/ 1620 w 2778"/>
                <a:gd name="T55" fmla="*/ 201 h 456"/>
                <a:gd name="T56" fmla="*/ 1620 w 2778"/>
                <a:gd name="T57" fmla="*/ 219 h 456"/>
                <a:gd name="T58" fmla="*/ 1725 w 2778"/>
                <a:gd name="T59" fmla="*/ 219 h 456"/>
                <a:gd name="T60" fmla="*/ 1725 w 2778"/>
                <a:gd name="T61" fmla="*/ 240 h 456"/>
                <a:gd name="T62" fmla="*/ 1848 w 2778"/>
                <a:gd name="T63" fmla="*/ 240 h 456"/>
                <a:gd name="T64" fmla="*/ 1848 w 2778"/>
                <a:gd name="T65" fmla="*/ 258 h 456"/>
                <a:gd name="T66" fmla="*/ 1962 w 2778"/>
                <a:gd name="T67" fmla="*/ 258 h 456"/>
                <a:gd name="T68" fmla="*/ 1962 w 2778"/>
                <a:gd name="T69" fmla="*/ 270 h 456"/>
                <a:gd name="T70" fmla="*/ 2076 w 2778"/>
                <a:gd name="T71" fmla="*/ 270 h 456"/>
                <a:gd name="T72" fmla="*/ 2076 w 2778"/>
                <a:gd name="T73" fmla="*/ 288 h 456"/>
                <a:gd name="T74" fmla="*/ 2193 w 2778"/>
                <a:gd name="T75" fmla="*/ 288 h 456"/>
                <a:gd name="T76" fmla="*/ 2193 w 2778"/>
                <a:gd name="T77" fmla="*/ 312 h 456"/>
                <a:gd name="T78" fmla="*/ 2313 w 2778"/>
                <a:gd name="T79" fmla="*/ 312 h 456"/>
                <a:gd name="T80" fmla="*/ 2313 w 2778"/>
                <a:gd name="T81" fmla="*/ 342 h 456"/>
                <a:gd name="T82" fmla="*/ 2424 w 2778"/>
                <a:gd name="T83" fmla="*/ 342 h 456"/>
                <a:gd name="T84" fmla="*/ 2423 w 2778"/>
                <a:gd name="T85" fmla="*/ 360 h 456"/>
                <a:gd name="T86" fmla="*/ 2541 w 2778"/>
                <a:gd name="T87" fmla="*/ 363 h 456"/>
                <a:gd name="T88" fmla="*/ 2541 w 2778"/>
                <a:gd name="T89" fmla="*/ 387 h 456"/>
                <a:gd name="T90" fmla="*/ 2652 w 2778"/>
                <a:gd name="T91" fmla="*/ 385 h 456"/>
                <a:gd name="T92" fmla="*/ 2652 w 2778"/>
                <a:gd name="T93" fmla="*/ 423 h 456"/>
                <a:gd name="T94" fmla="*/ 2778 w 2778"/>
                <a:gd name="T95" fmla="*/ 423 h 456"/>
                <a:gd name="T96" fmla="*/ 2778 w 2778"/>
                <a:gd name="T97" fmla="*/ 456 h 4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78"/>
                <a:gd name="T148" fmla="*/ 0 h 456"/>
                <a:gd name="T149" fmla="*/ 2778 w 2778"/>
                <a:gd name="T150" fmla="*/ 456 h 4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78" h="456">
                  <a:moveTo>
                    <a:pt x="0" y="0"/>
                  </a:moveTo>
                  <a:lnTo>
                    <a:pt x="135" y="0"/>
                  </a:lnTo>
                  <a:lnTo>
                    <a:pt x="135" y="30"/>
                  </a:lnTo>
                  <a:lnTo>
                    <a:pt x="240" y="30"/>
                  </a:lnTo>
                  <a:lnTo>
                    <a:pt x="239" y="39"/>
                  </a:lnTo>
                  <a:lnTo>
                    <a:pt x="357" y="39"/>
                  </a:lnTo>
                  <a:lnTo>
                    <a:pt x="357" y="50"/>
                  </a:lnTo>
                  <a:lnTo>
                    <a:pt x="467" y="50"/>
                  </a:lnTo>
                  <a:lnTo>
                    <a:pt x="465" y="57"/>
                  </a:lnTo>
                  <a:lnTo>
                    <a:pt x="585" y="57"/>
                  </a:lnTo>
                  <a:lnTo>
                    <a:pt x="585" y="71"/>
                  </a:lnTo>
                  <a:lnTo>
                    <a:pt x="686" y="71"/>
                  </a:lnTo>
                  <a:lnTo>
                    <a:pt x="689" y="77"/>
                  </a:lnTo>
                  <a:lnTo>
                    <a:pt x="813" y="77"/>
                  </a:lnTo>
                  <a:lnTo>
                    <a:pt x="813" y="96"/>
                  </a:lnTo>
                  <a:lnTo>
                    <a:pt x="917" y="96"/>
                  </a:lnTo>
                  <a:lnTo>
                    <a:pt x="918" y="108"/>
                  </a:lnTo>
                  <a:lnTo>
                    <a:pt x="1041" y="107"/>
                  </a:lnTo>
                  <a:lnTo>
                    <a:pt x="1043" y="119"/>
                  </a:lnTo>
                  <a:lnTo>
                    <a:pt x="1152" y="119"/>
                  </a:lnTo>
                  <a:lnTo>
                    <a:pt x="1154" y="129"/>
                  </a:lnTo>
                  <a:lnTo>
                    <a:pt x="1278" y="129"/>
                  </a:lnTo>
                  <a:lnTo>
                    <a:pt x="1278" y="162"/>
                  </a:lnTo>
                  <a:lnTo>
                    <a:pt x="1386" y="162"/>
                  </a:lnTo>
                  <a:lnTo>
                    <a:pt x="1385" y="179"/>
                  </a:lnTo>
                  <a:lnTo>
                    <a:pt x="1497" y="183"/>
                  </a:lnTo>
                  <a:lnTo>
                    <a:pt x="1497" y="201"/>
                  </a:lnTo>
                  <a:lnTo>
                    <a:pt x="1620" y="201"/>
                  </a:lnTo>
                  <a:lnTo>
                    <a:pt x="1620" y="219"/>
                  </a:lnTo>
                  <a:lnTo>
                    <a:pt x="1725" y="219"/>
                  </a:lnTo>
                  <a:lnTo>
                    <a:pt x="1725" y="240"/>
                  </a:lnTo>
                  <a:lnTo>
                    <a:pt x="1848" y="240"/>
                  </a:lnTo>
                  <a:lnTo>
                    <a:pt x="1848" y="258"/>
                  </a:lnTo>
                  <a:lnTo>
                    <a:pt x="1962" y="258"/>
                  </a:lnTo>
                  <a:lnTo>
                    <a:pt x="1962" y="270"/>
                  </a:lnTo>
                  <a:lnTo>
                    <a:pt x="2076" y="270"/>
                  </a:lnTo>
                  <a:lnTo>
                    <a:pt x="2076" y="288"/>
                  </a:lnTo>
                  <a:lnTo>
                    <a:pt x="2193" y="288"/>
                  </a:lnTo>
                  <a:lnTo>
                    <a:pt x="2193" y="312"/>
                  </a:lnTo>
                  <a:lnTo>
                    <a:pt x="2313" y="312"/>
                  </a:lnTo>
                  <a:lnTo>
                    <a:pt x="2313" y="342"/>
                  </a:lnTo>
                  <a:lnTo>
                    <a:pt x="2424" y="342"/>
                  </a:lnTo>
                  <a:lnTo>
                    <a:pt x="2423" y="360"/>
                  </a:lnTo>
                  <a:lnTo>
                    <a:pt x="2541" y="363"/>
                  </a:lnTo>
                  <a:lnTo>
                    <a:pt x="2541" y="387"/>
                  </a:lnTo>
                  <a:lnTo>
                    <a:pt x="2652" y="385"/>
                  </a:lnTo>
                  <a:lnTo>
                    <a:pt x="2652" y="423"/>
                  </a:lnTo>
                  <a:lnTo>
                    <a:pt x="2778" y="423"/>
                  </a:lnTo>
                  <a:lnTo>
                    <a:pt x="2778" y="456"/>
                  </a:lnTo>
                </a:path>
              </a:pathLst>
            </a:custGeom>
            <a:noFill/>
            <a:ln w="38100">
              <a:solidFill>
                <a:schemeClr val="accent3"/>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642082" name="Rectangle 34">
              <a:extLst>
                <a:ext uri="{FF2B5EF4-FFF2-40B4-BE49-F238E27FC236}">
                  <a16:creationId xmlns:a16="http://schemas.microsoft.com/office/drawing/2014/main" id="{918FACF5-6C91-AA34-FD20-99D9BA388265}"/>
                </a:ext>
              </a:extLst>
            </p:cNvPr>
            <p:cNvSpPr>
              <a:spLocks noChangeArrowheads="1"/>
            </p:cNvSpPr>
            <p:nvPr/>
          </p:nvSpPr>
          <p:spPr bwMode="auto">
            <a:xfrm>
              <a:off x="462" y="1373"/>
              <a:ext cx="215" cy="155"/>
            </a:xfrm>
            <a:prstGeom prst="rect">
              <a:avLst/>
            </a:prstGeom>
            <a:noFill/>
            <a:ln w="9525">
              <a:noFill/>
              <a:miter lim="800000"/>
              <a:headEnd/>
              <a:tailEnd/>
            </a:ln>
          </p:spPr>
          <p:txBody>
            <a:bodyPr wrap="none" lIns="0" tIns="0" rIns="0" bIns="0">
              <a:spAutoFit/>
            </a:bodyPr>
            <a:lstStyle/>
            <a:p>
              <a:pPr algn="r" fontAlgn="base">
                <a:spcBef>
                  <a:spcPct val="0"/>
                </a:spcBef>
                <a:spcAft>
                  <a:spcPct val="0"/>
                </a:spcAft>
                <a:defRPr/>
              </a:pPr>
              <a:r>
                <a:rPr lang="en-US" sz="1600" b="1">
                  <a:latin typeface="Arial" charset="0"/>
                  <a:cs typeface="Arial" charset="0"/>
                </a:rPr>
                <a:t>100</a:t>
              </a:r>
            </a:p>
          </p:txBody>
        </p:sp>
        <p:sp>
          <p:nvSpPr>
            <p:cNvPr id="642083" name="Rectangle 35">
              <a:extLst>
                <a:ext uri="{FF2B5EF4-FFF2-40B4-BE49-F238E27FC236}">
                  <a16:creationId xmlns:a16="http://schemas.microsoft.com/office/drawing/2014/main" id="{623ADBF3-FF70-FC77-9434-6EA2A5450C88}"/>
                </a:ext>
              </a:extLst>
            </p:cNvPr>
            <p:cNvSpPr>
              <a:spLocks noChangeArrowheads="1"/>
            </p:cNvSpPr>
            <p:nvPr/>
          </p:nvSpPr>
          <p:spPr bwMode="auto">
            <a:xfrm>
              <a:off x="535" y="1759"/>
              <a:ext cx="142" cy="154"/>
            </a:xfrm>
            <a:prstGeom prst="rect">
              <a:avLst/>
            </a:prstGeom>
            <a:noFill/>
            <a:ln w="9525">
              <a:noFill/>
              <a:miter lim="800000"/>
              <a:headEnd/>
              <a:tailEnd/>
            </a:ln>
          </p:spPr>
          <p:txBody>
            <a:bodyPr wrap="none" lIns="0" tIns="0" rIns="0" bIns="0">
              <a:spAutoFit/>
            </a:bodyPr>
            <a:lstStyle/>
            <a:p>
              <a:pPr algn="r" fontAlgn="base">
                <a:spcBef>
                  <a:spcPct val="0"/>
                </a:spcBef>
                <a:spcAft>
                  <a:spcPct val="0"/>
                </a:spcAft>
                <a:defRPr/>
              </a:pPr>
              <a:r>
                <a:rPr lang="en-US" sz="1600" b="1" dirty="0">
                  <a:latin typeface="Arial" charset="0"/>
                  <a:cs typeface="Arial" charset="0"/>
                </a:rPr>
                <a:t>80</a:t>
              </a:r>
            </a:p>
          </p:txBody>
        </p:sp>
        <p:sp>
          <p:nvSpPr>
            <p:cNvPr id="642084" name="Rectangle 36">
              <a:extLst>
                <a:ext uri="{FF2B5EF4-FFF2-40B4-BE49-F238E27FC236}">
                  <a16:creationId xmlns:a16="http://schemas.microsoft.com/office/drawing/2014/main" id="{015699E9-BAA1-1FCA-7784-F2F4AD736149}"/>
                </a:ext>
              </a:extLst>
            </p:cNvPr>
            <p:cNvSpPr>
              <a:spLocks noChangeArrowheads="1"/>
            </p:cNvSpPr>
            <p:nvPr/>
          </p:nvSpPr>
          <p:spPr bwMode="auto">
            <a:xfrm>
              <a:off x="535" y="2145"/>
              <a:ext cx="142" cy="154"/>
            </a:xfrm>
            <a:prstGeom prst="rect">
              <a:avLst/>
            </a:prstGeom>
            <a:noFill/>
            <a:ln w="9525">
              <a:noFill/>
              <a:miter lim="800000"/>
              <a:headEnd/>
              <a:tailEnd/>
            </a:ln>
          </p:spPr>
          <p:txBody>
            <a:bodyPr wrap="none" lIns="0" tIns="0" rIns="0" bIns="0">
              <a:spAutoFit/>
            </a:bodyPr>
            <a:lstStyle/>
            <a:p>
              <a:pPr algn="r" fontAlgn="base">
                <a:spcBef>
                  <a:spcPct val="0"/>
                </a:spcBef>
                <a:spcAft>
                  <a:spcPct val="0"/>
                </a:spcAft>
                <a:defRPr/>
              </a:pPr>
              <a:r>
                <a:rPr lang="en-US" sz="1600" b="1">
                  <a:latin typeface="Arial" charset="0"/>
                  <a:cs typeface="Arial" charset="0"/>
                </a:rPr>
                <a:t>60</a:t>
              </a:r>
            </a:p>
          </p:txBody>
        </p:sp>
        <p:sp>
          <p:nvSpPr>
            <p:cNvPr id="642085" name="Rectangle 37">
              <a:extLst>
                <a:ext uri="{FF2B5EF4-FFF2-40B4-BE49-F238E27FC236}">
                  <a16:creationId xmlns:a16="http://schemas.microsoft.com/office/drawing/2014/main" id="{DE9D57F6-13A9-6976-02B1-FC4D247FB14A}"/>
                </a:ext>
              </a:extLst>
            </p:cNvPr>
            <p:cNvSpPr>
              <a:spLocks noChangeArrowheads="1"/>
            </p:cNvSpPr>
            <p:nvPr/>
          </p:nvSpPr>
          <p:spPr bwMode="auto">
            <a:xfrm>
              <a:off x="535" y="2532"/>
              <a:ext cx="142" cy="154"/>
            </a:xfrm>
            <a:prstGeom prst="rect">
              <a:avLst/>
            </a:prstGeom>
            <a:noFill/>
            <a:ln w="9525">
              <a:noFill/>
              <a:miter lim="800000"/>
              <a:headEnd/>
              <a:tailEnd/>
            </a:ln>
          </p:spPr>
          <p:txBody>
            <a:bodyPr wrap="none" lIns="0" tIns="0" rIns="0" bIns="0">
              <a:spAutoFit/>
            </a:bodyPr>
            <a:lstStyle/>
            <a:p>
              <a:pPr algn="r" fontAlgn="base">
                <a:spcBef>
                  <a:spcPct val="0"/>
                </a:spcBef>
                <a:spcAft>
                  <a:spcPct val="0"/>
                </a:spcAft>
                <a:defRPr/>
              </a:pPr>
              <a:r>
                <a:rPr lang="en-US" sz="1600" b="1">
                  <a:latin typeface="Arial" charset="0"/>
                  <a:cs typeface="Arial" charset="0"/>
                </a:rPr>
                <a:t>40</a:t>
              </a:r>
            </a:p>
          </p:txBody>
        </p:sp>
        <p:sp>
          <p:nvSpPr>
            <p:cNvPr id="642086" name="Rectangle 38">
              <a:extLst>
                <a:ext uri="{FF2B5EF4-FFF2-40B4-BE49-F238E27FC236}">
                  <a16:creationId xmlns:a16="http://schemas.microsoft.com/office/drawing/2014/main" id="{5742AA2F-53BC-7834-1E2D-80B59AF2FE03}"/>
                </a:ext>
              </a:extLst>
            </p:cNvPr>
            <p:cNvSpPr>
              <a:spLocks noChangeArrowheads="1"/>
            </p:cNvSpPr>
            <p:nvPr/>
          </p:nvSpPr>
          <p:spPr bwMode="auto">
            <a:xfrm>
              <a:off x="535" y="2918"/>
              <a:ext cx="142" cy="154"/>
            </a:xfrm>
            <a:prstGeom prst="rect">
              <a:avLst/>
            </a:prstGeom>
            <a:noFill/>
            <a:ln w="9525">
              <a:noFill/>
              <a:miter lim="800000"/>
              <a:headEnd/>
              <a:tailEnd/>
            </a:ln>
          </p:spPr>
          <p:txBody>
            <a:bodyPr wrap="none" lIns="0" tIns="0" rIns="0" bIns="0">
              <a:spAutoFit/>
            </a:bodyPr>
            <a:lstStyle/>
            <a:p>
              <a:pPr algn="r" fontAlgn="base">
                <a:spcBef>
                  <a:spcPct val="0"/>
                </a:spcBef>
                <a:spcAft>
                  <a:spcPct val="0"/>
                </a:spcAft>
                <a:defRPr/>
              </a:pPr>
              <a:r>
                <a:rPr lang="en-US" sz="1600" b="1">
                  <a:latin typeface="Arial" charset="0"/>
                  <a:cs typeface="Arial" charset="0"/>
                </a:rPr>
                <a:t>20</a:t>
              </a:r>
            </a:p>
          </p:txBody>
        </p:sp>
        <p:sp>
          <p:nvSpPr>
            <p:cNvPr id="642087" name="Rectangle 39">
              <a:extLst>
                <a:ext uri="{FF2B5EF4-FFF2-40B4-BE49-F238E27FC236}">
                  <a16:creationId xmlns:a16="http://schemas.microsoft.com/office/drawing/2014/main" id="{F0107410-09E6-22C1-C292-5C51B6447ABF}"/>
                </a:ext>
              </a:extLst>
            </p:cNvPr>
            <p:cNvSpPr>
              <a:spLocks noChangeArrowheads="1"/>
            </p:cNvSpPr>
            <p:nvPr/>
          </p:nvSpPr>
          <p:spPr bwMode="auto">
            <a:xfrm>
              <a:off x="606" y="3305"/>
              <a:ext cx="71" cy="154"/>
            </a:xfrm>
            <a:prstGeom prst="rect">
              <a:avLst/>
            </a:prstGeom>
            <a:noFill/>
            <a:ln w="9525">
              <a:noFill/>
              <a:miter lim="800000"/>
              <a:headEnd/>
              <a:tailEnd/>
            </a:ln>
          </p:spPr>
          <p:txBody>
            <a:bodyPr wrap="none" lIns="0" tIns="0" rIns="0" bIns="0">
              <a:spAutoFit/>
            </a:bodyPr>
            <a:lstStyle/>
            <a:p>
              <a:pPr algn="r" fontAlgn="base">
                <a:spcBef>
                  <a:spcPct val="0"/>
                </a:spcBef>
                <a:spcAft>
                  <a:spcPct val="0"/>
                </a:spcAft>
                <a:defRPr/>
              </a:pPr>
              <a:r>
                <a:rPr lang="en-US" sz="1600" b="1">
                  <a:latin typeface="Arial" charset="0"/>
                  <a:cs typeface="Arial" charset="0"/>
                </a:rPr>
                <a:t>0</a:t>
              </a:r>
            </a:p>
          </p:txBody>
        </p:sp>
        <p:sp>
          <p:nvSpPr>
            <p:cNvPr id="642088" name="Rectangle 40">
              <a:extLst>
                <a:ext uri="{FF2B5EF4-FFF2-40B4-BE49-F238E27FC236}">
                  <a16:creationId xmlns:a16="http://schemas.microsoft.com/office/drawing/2014/main" id="{D3A26181-318F-4C28-E399-062B9FAB92FA}"/>
                </a:ext>
              </a:extLst>
            </p:cNvPr>
            <p:cNvSpPr>
              <a:spLocks noChangeArrowheads="1"/>
            </p:cNvSpPr>
            <p:nvPr/>
          </p:nvSpPr>
          <p:spPr bwMode="auto">
            <a:xfrm>
              <a:off x="726" y="3485"/>
              <a:ext cx="71" cy="154"/>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defRPr/>
              </a:pPr>
              <a:r>
                <a:rPr lang="en-US" sz="1600" b="1">
                  <a:latin typeface="Arial" charset="0"/>
                  <a:cs typeface="Arial" charset="0"/>
                </a:rPr>
                <a:t>0</a:t>
              </a:r>
            </a:p>
          </p:txBody>
        </p:sp>
        <p:sp>
          <p:nvSpPr>
            <p:cNvPr id="642089" name="Rectangle 41">
              <a:extLst>
                <a:ext uri="{FF2B5EF4-FFF2-40B4-BE49-F238E27FC236}">
                  <a16:creationId xmlns:a16="http://schemas.microsoft.com/office/drawing/2014/main" id="{BD31820C-28BA-74FC-B3EF-FEBDDD3B58ED}"/>
                </a:ext>
              </a:extLst>
            </p:cNvPr>
            <p:cNvSpPr>
              <a:spLocks noChangeArrowheads="1"/>
            </p:cNvSpPr>
            <p:nvPr/>
          </p:nvSpPr>
          <p:spPr bwMode="auto">
            <a:xfrm>
              <a:off x="1296" y="3485"/>
              <a:ext cx="71" cy="154"/>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defRPr/>
              </a:pPr>
              <a:r>
                <a:rPr lang="en-US" sz="1600" b="1">
                  <a:latin typeface="Arial" charset="0"/>
                  <a:cs typeface="Arial" charset="0"/>
                </a:rPr>
                <a:t>5</a:t>
              </a:r>
            </a:p>
          </p:txBody>
        </p:sp>
        <p:sp>
          <p:nvSpPr>
            <p:cNvPr id="642090" name="Rectangle 42">
              <a:extLst>
                <a:ext uri="{FF2B5EF4-FFF2-40B4-BE49-F238E27FC236}">
                  <a16:creationId xmlns:a16="http://schemas.microsoft.com/office/drawing/2014/main" id="{EC7A66A5-F58E-37A6-9322-FEF96A41A174}"/>
                </a:ext>
              </a:extLst>
            </p:cNvPr>
            <p:cNvSpPr>
              <a:spLocks noChangeArrowheads="1"/>
            </p:cNvSpPr>
            <p:nvPr/>
          </p:nvSpPr>
          <p:spPr bwMode="auto">
            <a:xfrm>
              <a:off x="1832" y="3485"/>
              <a:ext cx="142" cy="154"/>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defRPr/>
              </a:pPr>
              <a:r>
                <a:rPr lang="en-US" sz="1600" b="1">
                  <a:latin typeface="Arial" charset="0"/>
                  <a:cs typeface="Arial" charset="0"/>
                </a:rPr>
                <a:t>10</a:t>
              </a:r>
            </a:p>
          </p:txBody>
        </p:sp>
        <p:sp>
          <p:nvSpPr>
            <p:cNvPr id="642091" name="Rectangle 43">
              <a:extLst>
                <a:ext uri="{FF2B5EF4-FFF2-40B4-BE49-F238E27FC236}">
                  <a16:creationId xmlns:a16="http://schemas.microsoft.com/office/drawing/2014/main" id="{0E188FC1-C9A1-0E8A-21D0-392CAE90D5A8}"/>
                </a:ext>
              </a:extLst>
            </p:cNvPr>
            <p:cNvSpPr>
              <a:spLocks noChangeArrowheads="1"/>
            </p:cNvSpPr>
            <p:nvPr/>
          </p:nvSpPr>
          <p:spPr bwMode="auto">
            <a:xfrm>
              <a:off x="2402" y="3485"/>
              <a:ext cx="142" cy="154"/>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defRPr/>
              </a:pPr>
              <a:r>
                <a:rPr lang="en-US" sz="1600" b="1">
                  <a:latin typeface="Arial" charset="0"/>
                  <a:cs typeface="Arial" charset="0"/>
                </a:rPr>
                <a:t>15</a:t>
              </a:r>
            </a:p>
          </p:txBody>
        </p:sp>
        <p:sp>
          <p:nvSpPr>
            <p:cNvPr id="642092" name="Rectangle 44">
              <a:extLst>
                <a:ext uri="{FF2B5EF4-FFF2-40B4-BE49-F238E27FC236}">
                  <a16:creationId xmlns:a16="http://schemas.microsoft.com/office/drawing/2014/main" id="{0EEE328C-A732-63E3-0C93-6B500B742EF0}"/>
                </a:ext>
              </a:extLst>
            </p:cNvPr>
            <p:cNvSpPr>
              <a:spLocks noChangeArrowheads="1"/>
            </p:cNvSpPr>
            <p:nvPr/>
          </p:nvSpPr>
          <p:spPr bwMode="auto">
            <a:xfrm>
              <a:off x="2973" y="3485"/>
              <a:ext cx="142" cy="154"/>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defRPr/>
              </a:pPr>
              <a:r>
                <a:rPr lang="en-US" sz="1600" b="1">
                  <a:latin typeface="Arial" charset="0"/>
                  <a:cs typeface="Arial" charset="0"/>
                </a:rPr>
                <a:t>20</a:t>
              </a:r>
            </a:p>
          </p:txBody>
        </p:sp>
        <p:sp>
          <p:nvSpPr>
            <p:cNvPr id="642093" name="Rectangle 45">
              <a:extLst>
                <a:ext uri="{FF2B5EF4-FFF2-40B4-BE49-F238E27FC236}">
                  <a16:creationId xmlns:a16="http://schemas.microsoft.com/office/drawing/2014/main" id="{0DC8BE89-DE75-8D66-7FCC-CE61E09F0820}"/>
                </a:ext>
              </a:extLst>
            </p:cNvPr>
            <p:cNvSpPr>
              <a:spLocks noChangeArrowheads="1"/>
            </p:cNvSpPr>
            <p:nvPr/>
          </p:nvSpPr>
          <p:spPr bwMode="auto">
            <a:xfrm>
              <a:off x="3544" y="3485"/>
              <a:ext cx="142" cy="154"/>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defRPr/>
              </a:pPr>
              <a:r>
                <a:rPr lang="en-US" sz="1600" b="1">
                  <a:latin typeface="Arial" charset="0"/>
                  <a:cs typeface="Arial" charset="0"/>
                </a:rPr>
                <a:t>25</a:t>
              </a:r>
            </a:p>
          </p:txBody>
        </p:sp>
        <p:sp>
          <p:nvSpPr>
            <p:cNvPr id="642094" name="Rectangle 46">
              <a:extLst>
                <a:ext uri="{FF2B5EF4-FFF2-40B4-BE49-F238E27FC236}">
                  <a16:creationId xmlns:a16="http://schemas.microsoft.com/office/drawing/2014/main" id="{72603DAF-88DE-B0CF-7DFF-7EB6AA443DBB}"/>
                </a:ext>
              </a:extLst>
            </p:cNvPr>
            <p:cNvSpPr>
              <a:spLocks noChangeArrowheads="1"/>
            </p:cNvSpPr>
            <p:nvPr/>
          </p:nvSpPr>
          <p:spPr bwMode="auto">
            <a:xfrm>
              <a:off x="1530" y="3671"/>
              <a:ext cx="1330" cy="154"/>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defRPr/>
              </a:pPr>
              <a:r>
                <a:rPr lang="en-US" sz="1600" b="1">
                  <a:latin typeface="Arial" charset="0"/>
                  <a:cs typeface="Arial" charset="0"/>
                </a:rPr>
                <a:t>Years After Diagnosis</a:t>
              </a:r>
            </a:p>
          </p:txBody>
        </p:sp>
        <p:sp>
          <p:nvSpPr>
            <p:cNvPr id="642095" name="Rectangle 47">
              <a:extLst>
                <a:ext uri="{FF2B5EF4-FFF2-40B4-BE49-F238E27FC236}">
                  <a16:creationId xmlns:a16="http://schemas.microsoft.com/office/drawing/2014/main" id="{B209B7D8-E331-A4CC-E6B3-0E6B41FE6AF2}"/>
                </a:ext>
              </a:extLst>
            </p:cNvPr>
            <p:cNvSpPr>
              <a:spLocks noChangeArrowheads="1"/>
            </p:cNvSpPr>
            <p:nvPr/>
          </p:nvSpPr>
          <p:spPr bwMode="auto">
            <a:xfrm rot="-5400000">
              <a:off x="-366" y="2315"/>
              <a:ext cx="1353" cy="154"/>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defRPr/>
              </a:pPr>
              <a:r>
                <a:rPr lang="en-US" sz="1600" b="1" dirty="0">
                  <a:latin typeface="Arial" charset="0"/>
                  <a:cs typeface="Arial" charset="0"/>
                </a:rPr>
                <a:t>Patients Surviving (%)</a:t>
              </a:r>
            </a:p>
          </p:txBody>
        </p:sp>
        <p:sp>
          <p:nvSpPr>
            <p:cNvPr id="642098" name="Rectangle 50">
              <a:extLst>
                <a:ext uri="{FF2B5EF4-FFF2-40B4-BE49-F238E27FC236}">
                  <a16:creationId xmlns:a16="http://schemas.microsoft.com/office/drawing/2014/main" id="{6C4B6922-4D71-A837-11D0-FED2CE849943}"/>
                </a:ext>
              </a:extLst>
            </p:cNvPr>
            <p:cNvSpPr>
              <a:spLocks noChangeArrowheads="1"/>
            </p:cNvSpPr>
            <p:nvPr/>
          </p:nvSpPr>
          <p:spPr bwMode="auto">
            <a:xfrm>
              <a:off x="1842" y="1931"/>
              <a:ext cx="1934" cy="154"/>
            </a:xfrm>
            <a:prstGeom prst="rect">
              <a:avLst/>
            </a:prstGeom>
            <a:noFill/>
            <a:ln w="9525">
              <a:noFill/>
              <a:miter lim="800000"/>
              <a:headEnd/>
              <a:tailEnd/>
            </a:ln>
          </p:spPr>
          <p:txBody>
            <a:bodyPr wrap="none" lIns="0" tIns="0" rIns="0" bIns="0">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r>
                <a:rPr lang="en-US" altLang="en-US" sz="1600" b="1" dirty="0">
                  <a:solidFill>
                    <a:schemeClr val="accent3"/>
                  </a:solidFill>
                  <a:cs typeface="Arial" charset="0"/>
                </a:rPr>
                <a:t>Age- and Sex-Matched Controls</a:t>
              </a:r>
            </a:p>
          </p:txBody>
        </p:sp>
        <p:sp>
          <p:nvSpPr>
            <p:cNvPr id="642099" name="Rectangle 51">
              <a:extLst>
                <a:ext uri="{FF2B5EF4-FFF2-40B4-BE49-F238E27FC236}">
                  <a16:creationId xmlns:a16="http://schemas.microsoft.com/office/drawing/2014/main" id="{626300F4-0290-9FD9-5228-4CCF9CE9374F}"/>
                </a:ext>
              </a:extLst>
            </p:cNvPr>
            <p:cNvSpPr>
              <a:spLocks noChangeArrowheads="1"/>
            </p:cNvSpPr>
            <p:nvPr/>
          </p:nvSpPr>
          <p:spPr bwMode="auto">
            <a:xfrm>
              <a:off x="2348" y="2891"/>
              <a:ext cx="1117" cy="154"/>
            </a:xfrm>
            <a:prstGeom prst="rect">
              <a:avLst/>
            </a:prstGeom>
            <a:noFill/>
            <a:ln w="9525">
              <a:noFill/>
              <a:miter lim="800000"/>
              <a:headEnd/>
              <a:tailEnd/>
            </a:ln>
          </p:spPr>
          <p:txBody>
            <a:bodyPr wrap="none" lIns="0" tIns="0" rIns="0" bIns="0">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r>
                <a:rPr lang="en-US" altLang="en-US" sz="1600" b="1" dirty="0">
                  <a:solidFill>
                    <a:schemeClr val="accent1"/>
                  </a:solidFill>
                  <a:cs typeface="Arial" charset="0"/>
                </a:rPr>
                <a:t>Patients With PNH</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FC9934-4D34-E6AE-D23F-E4855A2A0775}"/>
              </a:ext>
            </a:extLst>
          </p:cNvPr>
          <p:cNvSpPr>
            <a:spLocks noGrp="1"/>
          </p:cNvSpPr>
          <p:nvPr>
            <p:ph type="title"/>
          </p:nvPr>
        </p:nvSpPr>
        <p:spPr>
          <a:xfrm>
            <a:off x="838200" y="365125"/>
            <a:ext cx="10515600" cy="1325563"/>
          </a:xfrm>
        </p:spPr>
        <p:txBody>
          <a:bodyPr/>
          <a:lstStyle/>
          <a:p>
            <a:r>
              <a:rPr lang="en-US" dirty="0"/>
              <a:t>Diagnosis of PNH</a:t>
            </a:r>
          </a:p>
        </p:txBody>
      </p:sp>
      <p:sp>
        <p:nvSpPr>
          <p:cNvPr id="7" name="Content Placeholder 6">
            <a:extLst>
              <a:ext uri="{FF2B5EF4-FFF2-40B4-BE49-F238E27FC236}">
                <a16:creationId xmlns:a16="http://schemas.microsoft.com/office/drawing/2014/main" id="{33405112-1605-8CAD-54A2-612310BCE21D}"/>
              </a:ext>
            </a:extLst>
          </p:cNvPr>
          <p:cNvSpPr>
            <a:spLocks noGrp="1"/>
          </p:cNvSpPr>
          <p:nvPr>
            <p:ph sz="half" idx="1"/>
          </p:nvPr>
        </p:nvSpPr>
        <p:spPr>
          <a:xfrm>
            <a:off x="838200" y="1690688"/>
            <a:ext cx="5058009" cy="4364037"/>
          </a:xfrm>
        </p:spPr>
        <p:txBody>
          <a:bodyPr>
            <a:normAutofit/>
          </a:bodyPr>
          <a:lstStyle/>
          <a:p>
            <a:r>
              <a:rPr lang="en-US" dirty="0"/>
              <a:t>PNH continues to be primarily a clinical diagnosis, which can be confirmed by laboratory analyses</a:t>
            </a:r>
          </a:p>
          <a:p>
            <a:r>
              <a:rPr lang="en-US" dirty="0"/>
              <a:t>Signs and symptoms are highly variable and may mirror other conditions</a:t>
            </a:r>
          </a:p>
        </p:txBody>
      </p:sp>
      <p:sp>
        <p:nvSpPr>
          <p:cNvPr id="2" name="Content Placeholder 1">
            <a:extLst>
              <a:ext uri="{FF2B5EF4-FFF2-40B4-BE49-F238E27FC236}">
                <a16:creationId xmlns:a16="http://schemas.microsoft.com/office/drawing/2014/main" id="{E1A54B62-B58C-BE4A-28F0-0290CD5DD2D0}"/>
              </a:ext>
            </a:extLst>
          </p:cNvPr>
          <p:cNvSpPr>
            <a:spLocks noGrp="1"/>
          </p:cNvSpPr>
          <p:nvPr>
            <p:ph sz="half" idx="2"/>
          </p:nvPr>
        </p:nvSpPr>
        <p:spPr>
          <a:xfrm>
            <a:off x="6172200" y="1728273"/>
            <a:ext cx="5181600" cy="3148528"/>
          </a:xfrm>
        </p:spPr>
        <p:txBody>
          <a:bodyPr>
            <a:normAutofit/>
          </a:bodyPr>
          <a:lstStyle/>
          <a:p>
            <a:r>
              <a:rPr lang="en-US" dirty="0"/>
              <a:t>Most common symptoms at presentation are not unique to PNH</a:t>
            </a:r>
          </a:p>
          <a:p>
            <a:pPr lvl="1"/>
            <a:r>
              <a:rPr lang="en-US" dirty="0"/>
              <a:t>Hemolytic anemia, often requiring transfusions</a:t>
            </a:r>
          </a:p>
          <a:p>
            <a:pPr lvl="1"/>
            <a:r>
              <a:rPr lang="en-US" dirty="0"/>
              <a:t>Fatigue</a:t>
            </a:r>
          </a:p>
          <a:p>
            <a:pPr lvl="1"/>
            <a:r>
              <a:rPr lang="en-US" dirty="0"/>
              <a:t>Dyspnea</a:t>
            </a:r>
          </a:p>
          <a:p>
            <a:pPr lvl="1"/>
            <a:r>
              <a:rPr lang="en-US" dirty="0"/>
              <a:t>Abdominal pain or dysphagia</a:t>
            </a:r>
          </a:p>
          <a:p>
            <a:endParaRPr lang="en-US" dirty="0"/>
          </a:p>
        </p:txBody>
      </p:sp>
      <p:sp>
        <p:nvSpPr>
          <p:cNvPr id="3" name="Footer Placeholder 2">
            <a:extLst>
              <a:ext uri="{FF2B5EF4-FFF2-40B4-BE49-F238E27FC236}">
                <a16:creationId xmlns:a16="http://schemas.microsoft.com/office/drawing/2014/main" id="{83194EAB-77C8-9E81-4E3A-8D797FBFA8C0}"/>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PNH, </a:t>
            </a:r>
            <a:r>
              <a:rPr lang="en-US" dirty="0"/>
              <a:t>paroxysmal nocturnal hemoglobinuria.</a:t>
            </a:r>
            <a:br>
              <a:rPr lang="en-US" dirty="0"/>
            </a:br>
            <a:r>
              <a:rPr lang="en-US" dirty="0"/>
              <a:t>Dacie JV, Lewis SM. </a:t>
            </a:r>
            <a:r>
              <a:rPr lang="en-US" i="1" dirty="0"/>
              <a:t>Sem </a:t>
            </a:r>
            <a:r>
              <a:rPr lang="en-US" i="1" dirty="0" err="1"/>
              <a:t>Haemat</a:t>
            </a:r>
            <a:r>
              <a:rPr lang="en-US" dirty="0"/>
              <a:t>. 1972;5(3):3-23.</a:t>
            </a:r>
            <a:br>
              <a:rPr lang="en-US" dirty="0"/>
            </a:br>
            <a:r>
              <a:rPr lang="en-US" dirty="0"/>
              <a:t>1. Bektas M, et al. </a:t>
            </a:r>
            <a:r>
              <a:rPr lang="en-US" i="1" dirty="0"/>
              <a:t>J Manag Care Spec Pharm. </a:t>
            </a:r>
            <a:r>
              <a:rPr lang="en-US" dirty="0"/>
              <a:t>2020;26(12-b Suppl):S8-S14. </a:t>
            </a:r>
          </a:p>
        </p:txBody>
      </p:sp>
      <p:sp>
        <p:nvSpPr>
          <p:cNvPr id="8" name="Text Placeholder 7">
            <a:extLst>
              <a:ext uri="{FF2B5EF4-FFF2-40B4-BE49-F238E27FC236}">
                <a16:creationId xmlns:a16="http://schemas.microsoft.com/office/drawing/2014/main" id="{9088110A-AEDD-978B-8862-9396EB18572D}"/>
              </a:ext>
            </a:extLst>
          </p:cNvPr>
          <p:cNvSpPr>
            <a:spLocks noGrp="1"/>
          </p:cNvSpPr>
          <p:nvPr>
            <p:ph type="body" sz="quarter" idx="11"/>
          </p:nvPr>
        </p:nvSpPr>
        <p:spPr>
          <a:xfrm>
            <a:off x="6295792" y="4987925"/>
            <a:ext cx="4934415" cy="1066800"/>
          </a:xfrm>
        </p:spPr>
        <p:txBody>
          <a:bodyPr>
            <a:normAutofit/>
          </a:bodyPr>
          <a:lstStyle/>
          <a:p>
            <a:r>
              <a:rPr lang="en-US" altLang="en-US" sz="1800" dirty="0"/>
              <a:t>&lt;40% of patients receive diagnosis within 12 months, 24% of all PNH diagnoses take 5 years or longer</a:t>
            </a:r>
            <a:r>
              <a:rPr lang="en-US" altLang="en-US" sz="1800" baseline="30000" dirty="0"/>
              <a:t>1</a:t>
            </a:r>
          </a:p>
        </p:txBody>
      </p:sp>
    </p:spTree>
    <p:extLst>
      <p:ext uri="{BB962C8B-B14F-4D97-AF65-F5344CB8AC3E}">
        <p14:creationId xmlns:p14="http://schemas.microsoft.com/office/powerpoint/2010/main" val="1198857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63AAD-6B35-E04E-1C2F-99437E17DBCF}"/>
              </a:ext>
            </a:extLst>
          </p:cNvPr>
          <p:cNvSpPr>
            <a:spLocks noGrp="1"/>
          </p:cNvSpPr>
          <p:nvPr>
            <p:ph type="title"/>
          </p:nvPr>
        </p:nvSpPr>
        <p:spPr/>
        <p:txBody>
          <a:bodyPr/>
          <a:lstStyle/>
          <a:p>
            <a:r>
              <a:rPr lang="en-US" dirty="0"/>
              <a:t>Clinical Indicators of Hemolysis</a:t>
            </a:r>
          </a:p>
        </p:txBody>
      </p:sp>
      <p:sp>
        <p:nvSpPr>
          <p:cNvPr id="3" name="Content Placeholder 2">
            <a:extLst>
              <a:ext uri="{FF2B5EF4-FFF2-40B4-BE49-F238E27FC236}">
                <a16:creationId xmlns:a16="http://schemas.microsoft.com/office/drawing/2014/main" id="{5B8FE76C-3F28-52CB-3D7B-5CAC1098E421}"/>
              </a:ext>
            </a:extLst>
          </p:cNvPr>
          <p:cNvSpPr>
            <a:spLocks noGrp="1"/>
          </p:cNvSpPr>
          <p:nvPr>
            <p:ph sz="half" idx="1"/>
          </p:nvPr>
        </p:nvSpPr>
        <p:spPr/>
        <p:txBody>
          <a:bodyPr/>
          <a:lstStyle/>
          <a:p>
            <a:r>
              <a:rPr lang="en-US" dirty="0"/>
              <a:t>Elevated reticulocyte number</a:t>
            </a:r>
          </a:p>
          <a:p>
            <a:r>
              <a:rPr lang="en-US" dirty="0"/>
              <a:t>Elevated LDH</a:t>
            </a:r>
          </a:p>
          <a:p>
            <a:r>
              <a:rPr lang="en-US" dirty="0"/>
              <a:t>Reduced haptoglobin</a:t>
            </a:r>
          </a:p>
          <a:p>
            <a:r>
              <a:rPr lang="en-US" dirty="0"/>
              <a:t>Elevated bilirubin</a:t>
            </a:r>
          </a:p>
        </p:txBody>
      </p:sp>
      <p:sp>
        <p:nvSpPr>
          <p:cNvPr id="4" name="Content Placeholder 3">
            <a:extLst>
              <a:ext uri="{FF2B5EF4-FFF2-40B4-BE49-F238E27FC236}">
                <a16:creationId xmlns:a16="http://schemas.microsoft.com/office/drawing/2014/main" id="{5C434730-A746-F607-EC94-A0511F73F90D}"/>
              </a:ext>
            </a:extLst>
          </p:cNvPr>
          <p:cNvSpPr>
            <a:spLocks noGrp="1"/>
          </p:cNvSpPr>
          <p:nvPr>
            <p:ph sz="half" idx="2"/>
          </p:nvPr>
        </p:nvSpPr>
        <p:spPr/>
        <p:txBody>
          <a:bodyPr/>
          <a:lstStyle/>
          <a:p>
            <a:r>
              <a:rPr lang="en-US" dirty="0"/>
              <a:t>Positive urine hemosiderin (intravascular hemolysis only)</a:t>
            </a:r>
          </a:p>
          <a:p>
            <a:r>
              <a:rPr lang="en-US" dirty="0"/>
              <a:t>Positive urine/serum free hemoglobin (intravascular hemolysis only)</a:t>
            </a:r>
          </a:p>
        </p:txBody>
      </p:sp>
      <p:sp>
        <p:nvSpPr>
          <p:cNvPr id="5" name="Footer Placeholder 2">
            <a:extLst>
              <a:ext uri="{FF2B5EF4-FFF2-40B4-BE49-F238E27FC236}">
                <a16:creationId xmlns:a16="http://schemas.microsoft.com/office/drawing/2014/main" id="{EA3AC63A-391D-611E-9C0F-0D314278F004}"/>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LDH, lactate dehydrogenase.</a:t>
            </a:r>
            <a:endParaRPr lang="en-US" dirty="0"/>
          </a:p>
        </p:txBody>
      </p:sp>
    </p:spTree>
    <p:extLst>
      <p:ext uri="{BB962C8B-B14F-4D97-AF65-F5344CB8AC3E}">
        <p14:creationId xmlns:p14="http://schemas.microsoft.com/office/powerpoint/2010/main" val="168713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7DA05-FFB2-FB6A-5B8A-DEE06486518D}"/>
              </a:ext>
            </a:extLst>
          </p:cNvPr>
          <p:cNvSpPr>
            <a:spLocks noGrp="1"/>
          </p:cNvSpPr>
          <p:nvPr>
            <p:ph type="title"/>
          </p:nvPr>
        </p:nvSpPr>
        <p:spPr/>
        <p:txBody>
          <a:bodyPr/>
          <a:lstStyle/>
          <a:p>
            <a:r>
              <a:rPr lang="en-US" dirty="0"/>
              <a:t>Types of Hemolytic Anemia</a:t>
            </a:r>
          </a:p>
        </p:txBody>
      </p:sp>
      <p:sp>
        <p:nvSpPr>
          <p:cNvPr id="3" name="Content Placeholder 2">
            <a:extLst>
              <a:ext uri="{FF2B5EF4-FFF2-40B4-BE49-F238E27FC236}">
                <a16:creationId xmlns:a16="http://schemas.microsoft.com/office/drawing/2014/main" id="{CE7B2BB2-6F1B-2891-6414-238EEC01BE19}"/>
              </a:ext>
            </a:extLst>
          </p:cNvPr>
          <p:cNvSpPr>
            <a:spLocks noGrp="1"/>
          </p:cNvSpPr>
          <p:nvPr>
            <p:ph sz="half" idx="1"/>
          </p:nvPr>
        </p:nvSpPr>
        <p:spPr/>
        <p:txBody>
          <a:bodyPr>
            <a:normAutofit/>
          </a:bodyPr>
          <a:lstStyle/>
          <a:p>
            <a:r>
              <a:rPr lang="en-US" dirty="0"/>
              <a:t>Intrinsic</a:t>
            </a:r>
          </a:p>
          <a:p>
            <a:pPr lvl="1"/>
            <a:r>
              <a:rPr lang="en-US" dirty="0"/>
              <a:t>Membrane/cytoskeletal abnormalities – HS</a:t>
            </a:r>
          </a:p>
          <a:p>
            <a:pPr lvl="1"/>
            <a:r>
              <a:rPr lang="en-US" dirty="0"/>
              <a:t>Enzyme defects – G6PD, PK</a:t>
            </a:r>
          </a:p>
          <a:p>
            <a:pPr lvl="1"/>
            <a:r>
              <a:rPr lang="en-US" dirty="0"/>
              <a:t>Hemoglobin defects – thalassemia, sickle cell</a:t>
            </a:r>
          </a:p>
          <a:p>
            <a:pPr lvl="1"/>
            <a:r>
              <a:rPr lang="en-US" b="1" dirty="0">
                <a:solidFill>
                  <a:schemeClr val="accent3"/>
                </a:solidFill>
              </a:rPr>
              <a:t>PNH</a:t>
            </a:r>
            <a:endParaRPr lang="en-US" dirty="0">
              <a:solidFill>
                <a:schemeClr val="accent3"/>
              </a:solidFill>
            </a:endParaRPr>
          </a:p>
          <a:p>
            <a:endParaRPr lang="en-US" dirty="0"/>
          </a:p>
          <a:p>
            <a:endParaRPr lang="en-US" dirty="0"/>
          </a:p>
        </p:txBody>
      </p:sp>
      <p:sp>
        <p:nvSpPr>
          <p:cNvPr id="4" name="Content Placeholder 3">
            <a:extLst>
              <a:ext uri="{FF2B5EF4-FFF2-40B4-BE49-F238E27FC236}">
                <a16:creationId xmlns:a16="http://schemas.microsoft.com/office/drawing/2014/main" id="{DDC6765C-E750-CCB8-A28D-43D77F565600}"/>
              </a:ext>
            </a:extLst>
          </p:cNvPr>
          <p:cNvSpPr>
            <a:spLocks noGrp="1"/>
          </p:cNvSpPr>
          <p:nvPr>
            <p:ph sz="half" idx="2"/>
          </p:nvPr>
        </p:nvSpPr>
        <p:spPr/>
        <p:txBody>
          <a:bodyPr>
            <a:normAutofit fontScale="92500"/>
          </a:bodyPr>
          <a:lstStyle/>
          <a:p>
            <a:r>
              <a:rPr lang="en-US" dirty="0"/>
              <a:t>Extrinsic</a:t>
            </a:r>
          </a:p>
          <a:p>
            <a:pPr lvl="1"/>
            <a:r>
              <a:rPr lang="en-US" dirty="0"/>
              <a:t>Non-immune</a:t>
            </a:r>
          </a:p>
          <a:p>
            <a:pPr lvl="1"/>
            <a:r>
              <a:rPr lang="en-US" dirty="0"/>
              <a:t>Increased shear – artificial valves</a:t>
            </a:r>
          </a:p>
          <a:p>
            <a:pPr lvl="1"/>
            <a:r>
              <a:rPr lang="en-US" dirty="0"/>
              <a:t>DIC, TTP, HUS/</a:t>
            </a:r>
            <a:r>
              <a:rPr lang="en-US" dirty="0" err="1"/>
              <a:t>aHUS</a:t>
            </a:r>
            <a:endParaRPr lang="en-US" dirty="0"/>
          </a:p>
          <a:p>
            <a:pPr lvl="1"/>
            <a:r>
              <a:rPr lang="en-US" dirty="0"/>
              <a:t>Immune – autoimmune hemolytic anemia (AIHA)</a:t>
            </a:r>
          </a:p>
          <a:p>
            <a:pPr lvl="1"/>
            <a:r>
              <a:rPr lang="en-US" dirty="0"/>
              <a:t>Cold antibody – cold AIHA [cold agglutinin disease (CAD), cold agglutinin syndrome (CAS)]</a:t>
            </a:r>
          </a:p>
          <a:p>
            <a:pPr lvl="1"/>
            <a:r>
              <a:rPr lang="en-US" dirty="0"/>
              <a:t>Warm antibody – </a:t>
            </a:r>
            <a:r>
              <a:rPr lang="en-US" b="1" dirty="0">
                <a:solidFill>
                  <a:schemeClr val="accent3"/>
                </a:solidFill>
              </a:rPr>
              <a:t>warm AIHA (</a:t>
            </a:r>
            <a:r>
              <a:rPr lang="en-US" b="1" dirty="0" err="1">
                <a:solidFill>
                  <a:schemeClr val="accent3"/>
                </a:solidFill>
              </a:rPr>
              <a:t>wAIHA</a:t>
            </a:r>
            <a:r>
              <a:rPr lang="en-US" b="1" dirty="0">
                <a:solidFill>
                  <a:schemeClr val="accent3"/>
                </a:solidFill>
              </a:rPr>
              <a:t>)</a:t>
            </a:r>
          </a:p>
          <a:p>
            <a:pPr lvl="1"/>
            <a:r>
              <a:rPr lang="en-US" dirty="0"/>
              <a:t>Mixed</a:t>
            </a:r>
          </a:p>
          <a:p>
            <a:endParaRPr lang="en-US" dirty="0"/>
          </a:p>
        </p:txBody>
      </p:sp>
      <p:sp>
        <p:nvSpPr>
          <p:cNvPr id="5" name="Footer Placeholder 2">
            <a:extLst>
              <a:ext uri="{FF2B5EF4-FFF2-40B4-BE49-F238E27FC236}">
                <a16:creationId xmlns:a16="http://schemas.microsoft.com/office/drawing/2014/main" id="{B70AB9EC-A36C-FEA8-3175-3F473E2AC7D4}"/>
              </a:ext>
            </a:extLst>
          </p:cNvPr>
          <p:cNvSpPr>
            <a:spLocks noGrp="1"/>
          </p:cNvSpPr>
          <p:nvPr>
            <p:ph type="ftr" sz="quarter" idx="10"/>
          </p:nvPr>
        </p:nvSpPr>
        <p:spPr>
          <a:xfrm>
            <a:off x="1416735" y="6054437"/>
            <a:ext cx="10651322" cy="803564"/>
          </a:xfrm>
        </p:spPr>
        <p:txBody>
          <a:bodyPr/>
          <a:lstStyle/>
          <a:p>
            <a:r>
              <a:rPr lang="en-US" sz="1000" dirty="0" err="1">
                <a:solidFill>
                  <a:schemeClr val="tx1"/>
                </a:solidFill>
              </a:rPr>
              <a:t>aHUS</a:t>
            </a:r>
            <a:r>
              <a:rPr lang="en-US" sz="1000" dirty="0">
                <a:solidFill>
                  <a:schemeClr val="tx1"/>
                </a:solidFill>
              </a:rPr>
              <a:t>, atypical HUS; DIC, disseminated </a:t>
            </a:r>
            <a:r>
              <a:rPr lang="en-US" dirty="0"/>
              <a:t>i</a:t>
            </a:r>
            <a:r>
              <a:rPr lang="en-US" sz="1000" dirty="0">
                <a:solidFill>
                  <a:schemeClr val="tx1"/>
                </a:solidFill>
              </a:rPr>
              <a:t>ntravascular coagulation; G6PD, glucose-6-phosphate dehydrogenase; HS, hereditary spherocytosis; HUS, hemolytic uremic syndrome; PK, pyruvate kinase; PNH, </a:t>
            </a:r>
            <a:r>
              <a:rPr lang="en-US" dirty="0"/>
              <a:t>paroxysmal nocturnal hemoglobinuria; TTP, thrombocytopenic purpura.</a:t>
            </a:r>
          </a:p>
        </p:txBody>
      </p:sp>
    </p:spTree>
    <p:extLst>
      <p:ext uri="{BB962C8B-B14F-4D97-AF65-F5344CB8AC3E}">
        <p14:creationId xmlns:p14="http://schemas.microsoft.com/office/powerpoint/2010/main" val="898021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3E280-E3D6-07EB-DAC3-8B6618DB219E}"/>
              </a:ext>
            </a:extLst>
          </p:cNvPr>
          <p:cNvSpPr>
            <a:spLocks noGrp="1"/>
          </p:cNvSpPr>
          <p:nvPr>
            <p:ph type="title"/>
          </p:nvPr>
        </p:nvSpPr>
        <p:spPr>
          <a:xfrm>
            <a:off x="838200" y="365126"/>
            <a:ext cx="10515600" cy="995324"/>
          </a:xfrm>
        </p:spPr>
        <p:txBody>
          <a:bodyPr/>
          <a:lstStyle/>
          <a:p>
            <a:r>
              <a:rPr lang="en-US" dirty="0"/>
              <a:t>Flow Cytometry: Diagnostic Test for PNH</a:t>
            </a:r>
          </a:p>
        </p:txBody>
      </p:sp>
      <p:sp>
        <p:nvSpPr>
          <p:cNvPr id="3" name="Content Placeholder 2">
            <a:extLst>
              <a:ext uri="{FF2B5EF4-FFF2-40B4-BE49-F238E27FC236}">
                <a16:creationId xmlns:a16="http://schemas.microsoft.com/office/drawing/2014/main" id="{77E4691D-A6DE-B729-D346-F8BD90D5E74F}"/>
              </a:ext>
            </a:extLst>
          </p:cNvPr>
          <p:cNvSpPr>
            <a:spLocks noGrp="1"/>
          </p:cNvSpPr>
          <p:nvPr>
            <p:ph idx="1"/>
          </p:nvPr>
        </p:nvSpPr>
        <p:spPr>
          <a:xfrm>
            <a:off x="838200" y="1360451"/>
            <a:ext cx="10515600" cy="2370660"/>
          </a:xfrm>
        </p:spPr>
        <p:txBody>
          <a:bodyPr>
            <a:normAutofit fontScale="92500" lnSpcReduction="10000"/>
          </a:bodyPr>
          <a:lstStyle/>
          <a:p>
            <a:r>
              <a:rPr lang="en-US" sz="2400" dirty="0"/>
              <a:t>Perform on peripheral blood </a:t>
            </a:r>
          </a:p>
          <a:p>
            <a:r>
              <a:rPr lang="en-US" sz="2400" dirty="0"/>
              <a:t>Test both granulocytes and erythrocytes</a:t>
            </a:r>
            <a:r>
              <a:rPr lang="en-US" sz="2400" baseline="30000" dirty="0"/>
              <a:t>1</a:t>
            </a:r>
          </a:p>
          <a:p>
            <a:pPr lvl="1"/>
            <a:r>
              <a:rPr lang="en-US" sz="2000" dirty="0"/>
              <a:t>Erythrocytes alone are not sufficient due to hemolysis and the dilution effect of transfusions</a:t>
            </a:r>
          </a:p>
          <a:p>
            <a:r>
              <a:rPr lang="en-US" sz="2400" dirty="0"/>
              <a:t>Use monoclonal antibodies against GPI-anchored proteins, such as CD59 or CD55</a:t>
            </a:r>
            <a:r>
              <a:rPr lang="en-US" sz="2400" baseline="30000" dirty="0"/>
              <a:t>1,2</a:t>
            </a:r>
          </a:p>
          <a:p>
            <a:r>
              <a:rPr lang="en-US" sz="2400" dirty="0"/>
              <a:t>PNH blood cells (PNH clone) are cells missing GPI-anchored proteins</a:t>
            </a:r>
          </a:p>
        </p:txBody>
      </p:sp>
      <p:sp>
        <p:nvSpPr>
          <p:cNvPr id="6" name="Footer Placeholder 5">
            <a:extLst>
              <a:ext uri="{FF2B5EF4-FFF2-40B4-BE49-F238E27FC236}">
                <a16:creationId xmlns:a16="http://schemas.microsoft.com/office/drawing/2014/main" id="{39ABDE7D-DD6C-3339-CD7E-EB540BC3EA08}"/>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CD, cluster of differentiation;</a:t>
            </a:r>
            <a:r>
              <a:rPr lang="en-US" dirty="0"/>
              <a:t> </a:t>
            </a:r>
            <a:r>
              <a:rPr lang="da-DK" dirty="0">
                <a:solidFill>
                  <a:schemeClr val="tx1"/>
                </a:solidFill>
              </a:rPr>
              <a:t>GPI, glycosylphosphatidylinositol;</a:t>
            </a:r>
            <a:r>
              <a:rPr lang="it-IT" sz="1000" i="1" dirty="0">
                <a:solidFill>
                  <a:schemeClr val="tx1"/>
                </a:solidFill>
              </a:rPr>
              <a:t> </a:t>
            </a:r>
            <a:r>
              <a:rPr lang="en-US" sz="1000" dirty="0">
                <a:solidFill>
                  <a:schemeClr val="tx1"/>
                </a:solidFill>
              </a:rPr>
              <a:t>PNH, </a:t>
            </a:r>
            <a:r>
              <a:rPr lang="en-US" dirty="0"/>
              <a:t>paroxysmal nocturnal hemoglobinuria.</a:t>
            </a:r>
            <a:br>
              <a:rPr lang="en-US" dirty="0"/>
            </a:br>
            <a:r>
              <a:rPr lang="en-US" dirty="0"/>
              <a:t>1. Hall SE, Rosse WF. </a:t>
            </a:r>
            <a:r>
              <a:rPr lang="en-US" i="1" dirty="0"/>
              <a:t>Blood. </a:t>
            </a:r>
            <a:r>
              <a:rPr lang="en-US" dirty="0"/>
              <a:t>1996;87(12):5332-5340.</a:t>
            </a:r>
          </a:p>
          <a:p>
            <a:r>
              <a:rPr lang="en-US" dirty="0"/>
              <a:t>2. Parker C, et al. </a:t>
            </a:r>
            <a:r>
              <a:rPr lang="en-US" i="1" dirty="0"/>
              <a:t>Blood. </a:t>
            </a:r>
            <a:r>
              <a:rPr lang="en-US" dirty="0"/>
              <a:t>2005;106(12):3699-3709.</a:t>
            </a:r>
          </a:p>
          <a:p>
            <a:pPr lvl="0"/>
            <a:endParaRPr lang="en-US" noProof="0" dirty="0"/>
          </a:p>
        </p:txBody>
      </p:sp>
      <p:pic>
        <p:nvPicPr>
          <p:cNvPr id="5" name="Picture 5">
            <a:extLst>
              <a:ext uri="{FF2B5EF4-FFF2-40B4-BE49-F238E27FC236}">
                <a16:creationId xmlns:a16="http://schemas.microsoft.com/office/drawing/2014/main" id="{A576257A-1B33-DEEA-36F8-4C66ABF224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5787" y="3900973"/>
            <a:ext cx="8799431" cy="1983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4205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14D9DEFA-6732-F14C-9991-45EE9F7D7AB0}"/>
              </a:ext>
            </a:extLst>
          </p:cNvPr>
          <p:cNvSpPr>
            <a:spLocks noGrp="1" noChangeArrowheads="1"/>
          </p:cNvSpPr>
          <p:nvPr>
            <p:ph type="title"/>
          </p:nvPr>
        </p:nvSpPr>
        <p:spPr>
          <a:xfrm>
            <a:off x="838200" y="365125"/>
            <a:ext cx="10515600" cy="1325563"/>
          </a:xfrm>
        </p:spPr>
        <p:txBody>
          <a:bodyPr>
            <a:normAutofit/>
          </a:bodyPr>
          <a:lstStyle/>
          <a:p>
            <a:r>
              <a:rPr lang="en-US" altLang="en-US" dirty="0"/>
              <a:t>Fluorescent </a:t>
            </a:r>
            <a:r>
              <a:rPr lang="en-US" altLang="en-US" dirty="0" err="1"/>
              <a:t>AERolysin</a:t>
            </a:r>
            <a:r>
              <a:rPr lang="en-US" altLang="en-US" dirty="0"/>
              <a:t> (FLAER)</a:t>
            </a:r>
          </a:p>
        </p:txBody>
      </p:sp>
      <p:sp>
        <p:nvSpPr>
          <p:cNvPr id="1294339" name="Rectangle 3">
            <a:extLst>
              <a:ext uri="{FF2B5EF4-FFF2-40B4-BE49-F238E27FC236}">
                <a16:creationId xmlns:a16="http://schemas.microsoft.com/office/drawing/2014/main" id="{7BE47A13-7FA5-633C-096C-A2D9F1D9F96B}"/>
              </a:ext>
            </a:extLst>
          </p:cNvPr>
          <p:cNvSpPr>
            <a:spLocks noGrp="1" noChangeArrowheads="1"/>
          </p:cNvSpPr>
          <p:nvPr>
            <p:ph sz="half" idx="1"/>
          </p:nvPr>
        </p:nvSpPr>
        <p:spPr>
          <a:xfrm>
            <a:off x="838200" y="1825625"/>
            <a:ext cx="5181600" cy="4228812"/>
          </a:xfrm>
        </p:spPr>
        <p:txBody>
          <a:bodyPr/>
          <a:lstStyle/>
          <a:p>
            <a:r>
              <a:rPr lang="en-US" altLang="en-US" dirty="0"/>
              <a:t>FLAER binds to the GPI-anchor itself, rather than to</a:t>
            </a:r>
            <a:br>
              <a:rPr lang="en-US" altLang="en-US" dirty="0"/>
            </a:br>
            <a:r>
              <a:rPr lang="en-US" altLang="en-US" dirty="0"/>
              <a:t>a single protein such as</a:t>
            </a:r>
            <a:br>
              <a:rPr lang="en-US" altLang="en-US" dirty="0"/>
            </a:br>
            <a:r>
              <a:rPr lang="en-US" altLang="en-US" dirty="0"/>
              <a:t>CD55 or CD59</a:t>
            </a:r>
          </a:p>
          <a:p>
            <a:r>
              <a:rPr lang="en-US" altLang="en-US" dirty="0"/>
              <a:t>FLAER provides much greater signal noise and better accuracy than an antibody against a single target</a:t>
            </a:r>
          </a:p>
        </p:txBody>
      </p:sp>
      <p:sp>
        <p:nvSpPr>
          <p:cNvPr id="6" name="Footer Placeholder 5">
            <a:extLst>
              <a:ext uri="{FF2B5EF4-FFF2-40B4-BE49-F238E27FC236}">
                <a16:creationId xmlns:a16="http://schemas.microsoft.com/office/drawing/2014/main" id="{A28B9D10-5C83-9F09-1CBA-188D18C02CED}"/>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CD, cluster of differentiation;</a:t>
            </a:r>
            <a:r>
              <a:rPr lang="en-US" dirty="0"/>
              <a:t> </a:t>
            </a:r>
            <a:r>
              <a:rPr lang="da-DK" dirty="0">
                <a:solidFill>
                  <a:schemeClr val="tx1"/>
                </a:solidFill>
              </a:rPr>
              <a:t>GPI, glycosylphosphatidylinositol.</a:t>
            </a:r>
            <a:br>
              <a:rPr lang="en-US" altLang="en-US" dirty="0"/>
            </a:br>
            <a:r>
              <a:rPr lang="en-US" altLang="en-US" dirty="0"/>
              <a:t>Brodsky RA, et al. </a:t>
            </a:r>
            <a:r>
              <a:rPr lang="en-US" altLang="en-US" i="1" dirty="0"/>
              <a:t>Am J Clin </a:t>
            </a:r>
            <a:r>
              <a:rPr lang="en-US" altLang="en-US" i="1" dirty="0" err="1"/>
              <a:t>Pathol</a:t>
            </a:r>
            <a:r>
              <a:rPr lang="en-US" altLang="en-US" i="1" dirty="0"/>
              <a:t>. </a:t>
            </a:r>
            <a:r>
              <a:rPr lang="en-US" altLang="en-US" dirty="0"/>
              <a:t>2000;114(3):459-466.</a:t>
            </a:r>
          </a:p>
        </p:txBody>
      </p:sp>
      <p:sp>
        <p:nvSpPr>
          <p:cNvPr id="40964" name="Line 4">
            <a:extLst>
              <a:ext uri="{FF2B5EF4-FFF2-40B4-BE49-F238E27FC236}">
                <a16:creationId xmlns:a16="http://schemas.microsoft.com/office/drawing/2014/main" id="{C6A0E049-1BDA-0D2D-69B9-F85517BF6DED}"/>
              </a:ext>
            </a:extLst>
          </p:cNvPr>
          <p:cNvSpPr>
            <a:spLocks noChangeShapeType="1"/>
          </p:cNvSpPr>
          <p:nvPr/>
        </p:nvSpPr>
        <p:spPr bwMode="auto">
          <a:xfrm>
            <a:off x="6172200" y="4326806"/>
            <a:ext cx="5320757" cy="60134"/>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40965" name="Line 5">
            <a:extLst>
              <a:ext uri="{FF2B5EF4-FFF2-40B4-BE49-F238E27FC236}">
                <a16:creationId xmlns:a16="http://schemas.microsoft.com/office/drawing/2014/main" id="{27134896-33DA-5123-B677-951683FB7A37}"/>
              </a:ext>
            </a:extLst>
          </p:cNvPr>
          <p:cNvSpPr>
            <a:spLocks noChangeShapeType="1"/>
          </p:cNvSpPr>
          <p:nvPr/>
        </p:nvSpPr>
        <p:spPr bwMode="auto">
          <a:xfrm>
            <a:off x="6137275" y="4644936"/>
            <a:ext cx="5320757" cy="46804"/>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grpSp>
        <p:nvGrpSpPr>
          <p:cNvPr id="1294342" name="Group 6">
            <a:extLst>
              <a:ext uri="{FF2B5EF4-FFF2-40B4-BE49-F238E27FC236}">
                <a16:creationId xmlns:a16="http://schemas.microsoft.com/office/drawing/2014/main" id="{A285C82F-BD00-5084-195C-53CC5E9C3FA8}"/>
              </a:ext>
            </a:extLst>
          </p:cNvPr>
          <p:cNvGrpSpPr>
            <a:grpSpLocks/>
          </p:cNvGrpSpPr>
          <p:nvPr/>
        </p:nvGrpSpPr>
        <p:grpSpPr bwMode="auto">
          <a:xfrm>
            <a:off x="7368632" y="2672441"/>
            <a:ext cx="1463675" cy="800100"/>
            <a:chOff x="1776" y="2537"/>
            <a:chExt cx="922" cy="504"/>
          </a:xfrm>
        </p:grpSpPr>
        <p:sp>
          <p:nvSpPr>
            <p:cNvPr id="41004" name="AutoShape 7">
              <a:extLst>
                <a:ext uri="{FF2B5EF4-FFF2-40B4-BE49-F238E27FC236}">
                  <a16:creationId xmlns:a16="http://schemas.microsoft.com/office/drawing/2014/main" id="{61EEE489-0099-A70E-4D3F-615C7E9EA320}"/>
                </a:ext>
              </a:extLst>
            </p:cNvPr>
            <p:cNvSpPr>
              <a:spLocks noChangeArrowheads="1"/>
            </p:cNvSpPr>
            <p:nvPr/>
          </p:nvSpPr>
          <p:spPr bwMode="auto">
            <a:xfrm rot="3762133">
              <a:off x="1824" y="2849"/>
              <a:ext cx="144" cy="24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40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41005" name="Line 8">
              <a:extLst>
                <a:ext uri="{FF2B5EF4-FFF2-40B4-BE49-F238E27FC236}">
                  <a16:creationId xmlns:a16="http://schemas.microsoft.com/office/drawing/2014/main" id="{06818325-404C-8C92-CC83-0446B39E4166}"/>
                </a:ext>
              </a:extLst>
            </p:cNvPr>
            <p:cNvSpPr>
              <a:spLocks noChangeShapeType="1"/>
            </p:cNvSpPr>
            <p:nvPr/>
          </p:nvSpPr>
          <p:spPr bwMode="auto">
            <a:xfrm rot="5965042">
              <a:off x="1979" y="2814"/>
              <a:ext cx="112" cy="96"/>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41006" name="Text Box 9">
              <a:extLst>
                <a:ext uri="{FF2B5EF4-FFF2-40B4-BE49-F238E27FC236}">
                  <a16:creationId xmlns:a16="http://schemas.microsoft.com/office/drawing/2014/main" id="{8EF885DE-692C-171C-69A2-7A9639F7AC49}"/>
                </a:ext>
              </a:extLst>
            </p:cNvPr>
            <p:cNvSpPr txBox="1">
              <a:spLocks noChangeArrowheads="1"/>
            </p:cNvSpPr>
            <p:nvPr/>
          </p:nvSpPr>
          <p:spPr bwMode="auto">
            <a:xfrm>
              <a:off x="1942" y="2537"/>
              <a:ext cx="75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fontAlgn="base">
                <a:lnSpc>
                  <a:spcPct val="100000"/>
                </a:lnSpc>
                <a:spcBef>
                  <a:spcPct val="0"/>
                </a:spcBef>
                <a:spcAft>
                  <a:spcPct val="0"/>
                </a:spcAft>
                <a:buClrTx/>
                <a:buSzTx/>
                <a:buNone/>
              </a:pPr>
              <a:r>
                <a:rPr lang="en-US" altLang="en-US" sz="2400" dirty="0"/>
                <a:t>FLAER</a:t>
              </a:r>
            </a:p>
          </p:txBody>
        </p:sp>
      </p:grpSp>
      <p:grpSp>
        <p:nvGrpSpPr>
          <p:cNvPr id="1294346" name="Group 10">
            <a:extLst>
              <a:ext uri="{FF2B5EF4-FFF2-40B4-BE49-F238E27FC236}">
                <a16:creationId xmlns:a16="http://schemas.microsoft.com/office/drawing/2014/main" id="{83A6BE5A-CC45-E7A2-ABDB-9CD403E30D02}"/>
              </a:ext>
            </a:extLst>
          </p:cNvPr>
          <p:cNvGrpSpPr>
            <a:grpSpLocks/>
          </p:cNvGrpSpPr>
          <p:nvPr/>
        </p:nvGrpSpPr>
        <p:grpSpPr bwMode="auto">
          <a:xfrm>
            <a:off x="6317707" y="1892979"/>
            <a:ext cx="1706563" cy="969963"/>
            <a:chOff x="1204" y="1789"/>
            <a:chExt cx="1075" cy="611"/>
          </a:xfrm>
        </p:grpSpPr>
        <p:sp>
          <p:nvSpPr>
            <p:cNvPr id="41001" name="AutoShape 11">
              <a:extLst>
                <a:ext uri="{FF2B5EF4-FFF2-40B4-BE49-F238E27FC236}">
                  <a16:creationId xmlns:a16="http://schemas.microsoft.com/office/drawing/2014/main" id="{C0F29AE2-199B-7AE4-5A63-8E54BEFFF3AB}"/>
                </a:ext>
              </a:extLst>
            </p:cNvPr>
            <p:cNvSpPr>
              <a:spLocks noChangeArrowheads="1"/>
            </p:cNvSpPr>
            <p:nvPr/>
          </p:nvSpPr>
          <p:spPr bwMode="auto">
            <a:xfrm rot="-2202910">
              <a:off x="1318" y="2081"/>
              <a:ext cx="170" cy="31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9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41002" name="Line 12">
              <a:extLst>
                <a:ext uri="{FF2B5EF4-FFF2-40B4-BE49-F238E27FC236}">
                  <a16:creationId xmlns:a16="http://schemas.microsoft.com/office/drawing/2014/main" id="{AFC49E32-6638-C757-B4A9-D8BBABFFEFB1}"/>
                </a:ext>
              </a:extLst>
            </p:cNvPr>
            <p:cNvSpPr>
              <a:spLocks noChangeShapeType="1"/>
            </p:cNvSpPr>
            <p:nvPr/>
          </p:nvSpPr>
          <p:spPr bwMode="auto">
            <a:xfrm>
              <a:off x="1204" y="2017"/>
              <a:ext cx="114" cy="128"/>
            </a:xfrm>
            <a:prstGeom prst="line">
              <a:avLst/>
            </a:prstGeom>
            <a:noFill/>
            <a:ln w="571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41003" name="Text Box 13">
              <a:extLst>
                <a:ext uri="{FF2B5EF4-FFF2-40B4-BE49-F238E27FC236}">
                  <a16:creationId xmlns:a16="http://schemas.microsoft.com/office/drawing/2014/main" id="{26AFCA83-F1CE-8C51-5243-EDE068672745}"/>
                </a:ext>
              </a:extLst>
            </p:cNvPr>
            <p:cNvSpPr txBox="1">
              <a:spLocks noChangeArrowheads="1"/>
            </p:cNvSpPr>
            <p:nvPr/>
          </p:nvSpPr>
          <p:spPr bwMode="auto">
            <a:xfrm>
              <a:off x="1367" y="1789"/>
              <a:ext cx="9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fontAlgn="base">
                <a:lnSpc>
                  <a:spcPct val="100000"/>
                </a:lnSpc>
                <a:spcBef>
                  <a:spcPct val="0"/>
                </a:spcBef>
                <a:spcAft>
                  <a:spcPct val="0"/>
                </a:spcAft>
                <a:buClrTx/>
                <a:buSzTx/>
                <a:buNone/>
              </a:pPr>
              <a:r>
                <a:rPr lang="en-US" altLang="en-US" sz="2400" dirty="0">
                  <a:latin typeface="Symbol" panose="05050102010706020507" pitchFamily="18" charset="2"/>
                </a:rPr>
                <a:t>a</a:t>
              </a:r>
              <a:r>
                <a:rPr lang="en-US" altLang="en-US" sz="2400" dirty="0"/>
                <a:t>-CD59</a:t>
              </a:r>
            </a:p>
          </p:txBody>
        </p:sp>
      </p:grpSp>
      <p:grpSp>
        <p:nvGrpSpPr>
          <p:cNvPr id="1294350" name="Group 14">
            <a:extLst>
              <a:ext uri="{FF2B5EF4-FFF2-40B4-BE49-F238E27FC236}">
                <a16:creationId xmlns:a16="http://schemas.microsoft.com/office/drawing/2014/main" id="{ECBFD0DA-3F39-4D49-AABD-8F6328E01131}"/>
              </a:ext>
            </a:extLst>
          </p:cNvPr>
          <p:cNvGrpSpPr>
            <a:grpSpLocks/>
          </p:cNvGrpSpPr>
          <p:nvPr/>
        </p:nvGrpSpPr>
        <p:grpSpPr bwMode="auto">
          <a:xfrm>
            <a:off x="10578556" y="2653391"/>
            <a:ext cx="1276350" cy="887413"/>
            <a:chOff x="3840" y="1884"/>
            <a:chExt cx="804" cy="559"/>
          </a:xfrm>
        </p:grpSpPr>
        <p:sp>
          <p:nvSpPr>
            <p:cNvPr id="40997" name="Text Box 15">
              <a:extLst>
                <a:ext uri="{FF2B5EF4-FFF2-40B4-BE49-F238E27FC236}">
                  <a16:creationId xmlns:a16="http://schemas.microsoft.com/office/drawing/2014/main" id="{9F781B8D-51B3-926E-08D9-7772FE2822FC}"/>
                </a:ext>
              </a:extLst>
            </p:cNvPr>
            <p:cNvSpPr txBox="1">
              <a:spLocks noChangeArrowheads="1"/>
            </p:cNvSpPr>
            <p:nvPr/>
          </p:nvSpPr>
          <p:spPr bwMode="auto">
            <a:xfrm>
              <a:off x="3888" y="1884"/>
              <a:ext cx="75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fontAlgn="base">
                <a:lnSpc>
                  <a:spcPct val="100000"/>
                </a:lnSpc>
                <a:spcBef>
                  <a:spcPct val="0"/>
                </a:spcBef>
                <a:spcAft>
                  <a:spcPct val="0"/>
                </a:spcAft>
                <a:buClrTx/>
                <a:buSzTx/>
                <a:buNone/>
              </a:pPr>
              <a:r>
                <a:rPr lang="en-US" altLang="en-US" sz="2400" dirty="0"/>
                <a:t>FLAER</a:t>
              </a:r>
            </a:p>
          </p:txBody>
        </p:sp>
        <p:grpSp>
          <p:nvGrpSpPr>
            <p:cNvPr id="40998" name="Group 16">
              <a:extLst>
                <a:ext uri="{FF2B5EF4-FFF2-40B4-BE49-F238E27FC236}">
                  <a16:creationId xmlns:a16="http://schemas.microsoft.com/office/drawing/2014/main" id="{9C074E85-F00D-92F4-CAA9-EFC225719635}"/>
                </a:ext>
              </a:extLst>
            </p:cNvPr>
            <p:cNvGrpSpPr>
              <a:grpSpLocks/>
            </p:cNvGrpSpPr>
            <p:nvPr/>
          </p:nvGrpSpPr>
          <p:grpSpPr bwMode="auto">
            <a:xfrm>
              <a:off x="3840" y="2208"/>
              <a:ext cx="307" cy="235"/>
              <a:chOff x="3678" y="3648"/>
              <a:chExt cx="307" cy="235"/>
            </a:xfrm>
          </p:grpSpPr>
          <p:sp>
            <p:nvSpPr>
              <p:cNvPr id="40999" name="AutoShape 17">
                <a:extLst>
                  <a:ext uri="{FF2B5EF4-FFF2-40B4-BE49-F238E27FC236}">
                    <a16:creationId xmlns:a16="http://schemas.microsoft.com/office/drawing/2014/main" id="{6404C395-6753-F1FD-1E26-616B02342B8E}"/>
                  </a:ext>
                </a:extLst>
              </p:cNvPr>
              <p:cNvSpPr>
                <a:spLocks noChangeArrowheads="1"/>
              </p:cNvSpPr>
              <p:nvPr/>
            </p:nvSpPr>
            <p:spPr bwMode="auto">
              <a:xfrm rot="3762133">
                <a:off x="3726" y="3691"/>
                <a:ext cx="144" cy="24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40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41000" name="Line 18">
                <a:extLst>
                  <a:ext uri="{FF2B5EF4-FFF2-40B4-BE49-F238E27FC236}">
                    <a16:creationId xmlns:a16="http://schemas.microsoft.com/office/drawing/2014/main" id="{0C072274-BD81-0ECD-E789-862AA3E514FE}"/>
                  </a:ext>
                </a:extLst>
              </p:cNvPr>
              <p:cNvSpPr>
                <a:spLocks noChangeShapeType="1"/>
              </p:cNvSpPr>
              <p:nvPr/>
            </p:nvSpPr>
            <p:spPr bwMode="auto">
              <a:xfrm rot="5965042">
                <a:off x="3881" y="3656"/>
                <a:ext cx="112" cy="96"/>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grpSp>
      </p:grpSp>
      <p:grpSp>
        <p:nvGrpSpPr>
          <p:cNvPr id="40969" name="Group 19">
            <a:extLst>
              <a:ext uri="{FF2B5EF4-FFF2-40B4-BE49-F238E27FC236}">
                <a16:creationId xmlns:a16="http://schemas.microsoft.com/office/drawing/2014/main" id="{EA9FC4B8-493F-ABB7-0AF3-D5FED388ABA7}"/>
              </a:ext>
            </a:extLst>
          </p:cNvPr>
          <p:cNvGrpSpPr>
            <a:grpSpLocks/>
          </p:cNvGrpSpPr>
          <p:nvPr/>
        </p:nvGrpSpPr>
        <p:grpSpPr bwMode="auto">
          <a:xfrm>
            <a:off x="6463756" y="2581952"/>
            <a:ext cx="1219200" cy="1957388"/>
            <a:chOff x="528" y="2211"/>
            <a:chExt cx="768" cy="1233"/>
          </a:xfrm>
        </p:grpSpPr>
        <p:sp>
          <p:nvSpPr>
            <p:cNvPr id="40986" name="Oval 20">
              <a:extLst>
                <a:ext uri="{FF2B5EF4-FFF2-40B4-BE49-F238E27FC236}">
                  <a16:creationId xmlns:a16="http://schemas.microsoft.com/office/drawing/2014/main" id="{C1BBAAB0-887B-E7AD-0729-11C26D643666}"/>
                </a:ext>
              </a:extLst>
            </p:cNvPr>
            <p:cNvSpPr>
              <a:spLocks noChangeArrowheads="1"/>
            </p:cNvSpPr>
            <p:nvPr/>
          </p:nvSpPr>
          <p:spPr bwMode="auto">
            <a:xfrm>
              <a:off x="912" y="2544"/>
              <a:ext cx="192" cy="144"/>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40987" name="Line 21">
              <a:extLst>
                <a:ext uri="{FF2B5EF4-FFF2-40B4-BE49-F238E27FC236}">
                  <a16:creationId xmlns:a16="http://schemas.microsoft.com/office/drawing/2014/main" id="{BE86DBFA-1C11-65BA-AFC6-9EE6F82A7E5C}"/>
                </a:ext>
              </a:extLst>
            </p:cNvPr>
            <p:cNvSpPr>
              <a:spLocks noChangeShapeType="1"/>
            </p:cNvSpPr>
            <p:nvPr/>
          </p:nvSpPr>
          <p:spPr bwMode="auto">
            <a:xfrm flipH="1">
              <a:off x="720" y="2592"/>
              <a:ext cx="19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40988" name="Oval 22">
              <a:extLst>
                <a:ext uri="{FF2B5EF4-FFF2-40B4-BE49-F238E27FC236}">
                  <a16:creationId xmlns:a16="http://schemas.microsoft.com/office/drawing/2014/main" id="{2A1B3A34-0B74-26A5-6920-FFC8AAA5EDEA}"/>
                </a:ext>
              </a:extLst>
            </p:cNvPr>
            <p:cNvSpPr>
              <a:spLocks noChangeArrowheads="1"/>
            </p:cNvSpPr>
            <p:nvPr/>
          </p:nvSpPr>
          <p:spPr bwMode="auto">
            <a:xfrm>
              <a:off x="528" y="2211"/>
              <a:ext cx="390" cy="381"/>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40989" name="Oval 23">
              <a:extLst>
                <a:ext uri="{FF2B5EF4-FFF2-40B4-BE49-F238E27FC236}">
                  <a16:creationId xmlns:a16="http://schemas.microsoft.com/office/drawing/2014/main" id="{C95A51E4-66AA-77A1-A11F-1615A5912377}"/>
                </a:ext>
              </a:extLst>
            </p:cNvPr>
            <p:cNvSpPr>
              <a:spLocks noChangeArrowheads="1"/>
            </p:cNvSpPr>
            <p:nvPr/>
          </p:nvSpPr>
          <p:spPr bwMode="auto">
            <a:xfrm>
              <a:off x="1056" y="2640"/>
              <a:ext cx="192" cy="144"/>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40990" name="Oval 24">
              <a:extLst>
                <a:ext uri="{FF2B5EF4-FFF2-40B4-BE49-F238E27FC236}">
                  <a16:creationId xmlns:a16="http://schemas.microsoft.com/office/drawing/2014/main" id="{D8921BA0-D705-9D21-6C9A-3EB0AE8025A2}"/>
                </a:ext>
              </a:extLst>
            </p:cNvPr>
            <p:cNvSpPr>
              <a:spLocks noChangeArrowheads="1"/>
            </p:cNvSpPr>
            <p:nvPr/>
          </p:nvSpPr>
          <p:spPr bwMode="auto">
            <a:xfrm>
              <a:off x="1104" y="2784"/>
              <a:ext cx="192" cy="144"/>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40991" name="Oval 25">
              <a:extLst>
                <a:ext uri="{FF2B5EF4-FFF2-40B4-BE49-F238E27FC236}">
                  <a16:creationId xmlns:a16="http://schemas.microsoft.com/office/drawing/2014/main" id="{BA913C35-9A2D-7A35-6C30-4E809EE8D1C9}"/>
                </a:ext>
              </a:extLst>
            </p:cNvPr>
            <p:cNvSpPr>
              <a:spLocks noChangeArrowheads="1"/>
            </p:cNvSpPr>
            <p:nvPr/>
          </p:nvSpPr>
          <p:spPr bwMode="auto">
            <a:xfrm>
              <a:off x="1056" y="2928"/>
              <a:ext cx="192" cy="144"/>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40992" name="AutoShape 26">
              <a:extLst>
                <a:ext uri="{FF2B5EF4-FFF2-40B4-BE49-F238E27FC236}">
                  <a16:creationId xmlns:a16="http://schemas.microsoft.com/office/drawing/2014/main" id="{E736DD49-D53D-7F46-6E8D-7DDFBFBE668A}"/>
                </a:ext>
              </a:extLst>
            </p:cNvPr>
            <p:cNvSpPr>
              <a:spLocks noChangeArrowheads="1"/>
            </p:cNvSpPr>
            <p:nvPr/>
          </p:nvSpPr>
          <p:spPr bwMode="auto">
            <a:xfrm>
              <a:off x="960" y="3072"/>
              <a:ext cx="240" cy="144"/>
            </a:xfrm>
            <a:prstGeom prst="hexagon">
              <a:avLst>
                <a:gd name="adj" fmla="val 41667"/>
                <a:gd name="vf" fmla="val 11547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grpSp>
          <p:nvGrpSpPr>
            <p:cNvPr id="40993" name="Group 27">
              <a:extLst>
                <a:ext uri="{FF2B5EF4-FFF2-40B4-BE49-F238E27FC236}">
                  <a16:creationId xmlns:a16="http://schemas.microsoft.com/office/drawing/2014/main" id="{738A991E-37B4-53B1-8BDC-173AF3EF5763}"/>
                </a:ext>
              </a:extLst>
            </p:cNvPr>
            <p:cNvGrpSpPr>
              <a:grpSpLocks/>
            </p:cNvGrpSpPr>
            <p:nvPr/>
          </p:nvGrpSpPr>
          <p:grpSpPr bwMode="auto">
            <a:xfrm>
              <a:off x="768" y="3216"/>
              <a:ext cx="287" cy="228"/>
              <a:chOff x="816" y="3456"/>
              <a:chExt cx="287" cy="228"/>
            </a:xfrm>
          </p:grpSpPr>
          <p:sp>
            <p:nvSpPr>
              <p:cNvPr id="40994" name="Line 28">
                <a:extLst>
                  <a:ext uri="{FF2B5EF4-FFF2-40B4-BE49-F238E27FC236}">
                    <a16:creationId xmlns:a16="http://schemas.microsoft.com/office/drawing/2014/main" id="{1C596999-5BE5-EF59-D7A9-B9B6AB8F2C83}"/>
                  </a:ext>
                </a:extLst>
              </p:cNvPr>
              <p:cNvSpPr>
                <a:spLocks noChangeShapeType="1"/>
              </p:cNvSpPr>
              <p:nvPr/>
            </p:nvSpPr>
            <p:spPr bwMode="auto">
              <a:xfrm>
                <a:off x="816" y="3456"/>
                <a:ext cx="0" cy="22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40995" name="Line 29">
                <a:extLst>
                  <a:ext uri="{FF2B5EF4-FFF2-40B4-BE49-F238E27FC236}">
                    <a16:creationId xmlns:a16="http://schemas.microsoft.com/office/drawing/2014/main" id="{271C6994-2DBC-9FB8-C300-7584804F2178}"/>
                  </a:ext>
                </a:extLst>
              </p:cNvPr>
              <p:cNvSpPr>
                <a:spLocks noChangeShapeType="1"/>
              </p:cNvSpPr>
              <p:nvPr/>
            </p:nvSpPr>
            <p:spPr bwMode="auto">
              <a:xfrm flipV="1">
                <a:off x="816" y="3456"/>
                <a:ext cx="287" cy="4"/>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40996" name="Line 30">
                <a:extLst>
                  <a:ext uri="{FF2B5EF4-FFF2-40B4-BE49-F238E27FC236}">
                    <a16:creationId xmlns:a16="http://schemas.microsoft.com/office/drawing/2014/main" id="{ECA7250C-2DB5-32B7-B58B-FC965C0A3FA6}"/>
                  </a:ext>
                </a:extLst>
              </p:cNvPr>
              <p:cNvSpPr>
                <a:spLocks noChangeShapeType="1"/>
              </p:cNvSpPr>
              <p:nvPr/>
            </p:nvSpPr>
            <p:spPr bwMode="auto">
              <a:xfrm>
                <a:off x="960" y="3456"/>
                <a:ext cx="0" cy="22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grpSp>
      </p:grpSp>
      <p:grpSp>
        <p:nvGrpSpPr>
          <p:cNvPr id="40970" name="Group 31">
            <a:extLst>
              <a:ext uri="{FF2B5EF4-FFF2-40B4-BE49-F238E27FC236}">
                <a16:creationId xmlns:a16="http://schemas.microsoft.com/office/drawing/2014/main" id="{BC648327-16CF-91E5-1B85-78A688A5C42B}"/>
              </a:ext>
            </a:extLst>
          </p:cNvPr>
          <p:cNvGrpSpPr>
            <a:grpSpLocks/>
          </p:cNvGrpSpPr>
          <p:nvPr/>
        </p:nvGrpSpPr>
        <p:grpSpPr bwMode="auto">
          <a:xfrm>
            <a:off x="9664156" y="2500991"/>
            <a:ext cx="1219200" cy="2090737"/>
            <a:chOff x="3168" y="2139"/>
            <a:chExt cx="768" cy="1317"/>
          </a:xfrm>
        </p:grpSpPr>
        <p:sp>
          <p:nvSpPr>
            <p:cNvPr id="40974" name="Oval 32">
              <a:extLst>
                <a:ext uri="{FF2B5EF4-FFF2-40B4-BE49-F238E27FC236}">
                  <a16:creationId xmlns:a16="http://schemas.microsoft.com/office/drawing/2014/main" id="{DA92D379-9117-EC6E-DE0D-58AA9036FAC5}"/>
                </a:ext>
              </a:extLst>
            </p:cNvPr>
            <p:cNvSpPr>
              <a:spLocks noChangeArrowheads="1"/>
            </p:cNvSpPr>
            <p:nvPr/>
          </p:nvSpPr>
          <p:spPr bwMode="auto">
            <a:xfrm>
              <a:off x="3744" y="2796"/>
              <a:ext cx="192" cy="144"/>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grpSp>
          <p:nvGrpSpPr>
            <p:cNvPr id="40975" name="Group 33">
              <a:extLst>
                <a:ext uri="{FF2B5EF4-FFF2-40B4-BE49-F238E27FC236}">
                  <a16:creationId xmlns:a16="http://schemas.microsoft.com/office/drawing/2014/main" id="{B1AC38B7-5ACF-AF14-0470-575A1ADAC63C}"/>
                </a:ext>
              </a:extLst>
            </p:cNvPr>
            <p:cNvGrpSpPr>
              <a:grpSpLocks/>
            </p:cNvGrpSpPr>
            <p:nvPr/>
          </p:nvGrpSpPr>
          <p:grpSpPr bwMode="auto">
            <a:xfrm>
              <a:off x="3168" y="2139"/>
              <a:ext cx="720" cy="1317"/>
              <a:chOff x="2448" y="2139"/>
              <a:chExt cx="720" cy="1317"/>
            </a:xfrm>
          </p:grpSpPr>
          <p:sp>
            <p:nvSpPr>
              <p:cNvPr id="40976" name="Oval 34">
                <a:extLst>
                  <a:ext uri="{FF2B5EF4-FFF2-40B4-BE49-F238E27FC236}">
                    <a16:creationId xmlns:a16="http://schemas.microsoft.com/office/drawing/2014/main" id="{AE0BEF3A-9C4F-8B45-3489-506CFBC96F05}"/>
                  </a:ext>
                </a:extLst>
              </p:cNvPr>
              <p:cNvSpPr>
                <a:spLocks noChangeArrowheads="1"/>
              </p:cNvSpPr>
              <p:nvPr/>
            </p:nvSpPr>
            <p:spPr bwMode="auto">
              <a:xfrm>
                <a:off x="2832" y="2556"/>
                <a:ext cx="192" cy="144"/>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40977" name="Line 35">
                <a:extLst>
                  <a:ext uri="{FF2B5EF4-FFF2-40B4-BE49-F238E27FC236}">
                    <a16:creationId xmlns:a16="http://schemas.microsoft.com/office/drawing/2014/main" id="{DC70503F-AA90-7946-D48B-BEACEFEFE22A}"/>
                  </a:ext>
                </a:extLst>
              </p:cNvPr>
              <p:cNvSpPr>
                <a:spLocks noChangeShapeType="1"/>
              </p:cNvSpPr>
              <p:nvPr/>
            </p:nvSpPr>
            <p:spPr bwMode="auto">
              <a:xfrm flipH="1">
                <a:off x="2640" y="2604"/>
                <a:ext cx="19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40978" name="Oval 36">
                <a:extLst>
                  <a:ext uri="{FF2B5EF4-FFF2-40B4-BE49-F238E27FC236}">
                    <a16:creationId xmlns:a16="http://schemas.microsoft.com/office/drawing/2014/main" id="{500764A5-88DA-0A1A-B9F7-8CC8665EE030}"/>
                  </a:ext>
                </a:extLst>
              </p:cNvPr>
              <p:cNvSpPr>
                <a:spLocks noChangeArrowheads="1"/>
              </p:cNvSpPr>
              <p:nvPr/>
            </p:nvSpPr>
            <p:spPr bwMode="auto">
              <a:xfrm>
                <a:off x="2448" y="2139"/>
                <a:ext cx="465" cy="465"/>
              </a:xfrm>
              <a:prstGeom prst="ellipse">
                <a:avLst/>
              </a:prstGeom>
              <a:solidFill>
                <a:srgbClr val="99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40979" name="Oval 37">
                <a:extLst>
                  <a:ext uri="{FF2B5EF4-FFF2-40B4-BE49-F238E27FC236}">
                    <a16:creationId xmlns:a16="http://schemas.microsoft.com/office/drawing/2014/main" id="{586CCB5D-940F-A02D-9C2B-8C39BD556587}"/>
                  </a:ext>
                </a:extLst>
              </p:cNvPr>
              <p:cNvSpPr>
                <a:spLocks noChangeArrowheads="1"/>
              </p:cNvSpPr>
              <p:nvPr/>
            </p:nvSpPr>
            <p:spPr bwMode="auto">
              <a:xfrm>
                <a:off x="2976" y="2652"/>
                <a:ext cx="192" cy="144"/>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40980" name="Oval 38">
                <a:extLst>
                  <a:ext uri="{FF2B5EF4-FFF2-40B4-BE49-F238E27FC236}">
                    <a16:creationId xmlns:a16="http://schemas.microsoft.com/office/drawing/2014/main" id="{0BE32E60-10A2-F6C1-F08A-6466C0E20E01}"/>
                  </a:ext>
                </a:extLst>
              </p:cNvPr>
              <p:cNvSpPr>
                <a:spLocks noChangeArrowheads="1"/>
              </p:cNvSpPr>
              <p:nvPr/>
            </p:nvSpPr>
            <p:spPr bwMode="auto">
              <a:xfrm>
                <a:off x="2976" y="2940"/>
                <a:ext cx="192" cy="144"/>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sp>
            <p:nvSpPr>
              <p:cNvPr id="40981" name="AutoShape 39">
                <a:extLst>
                  <a:ext uri="{FF2B5EF4-FFF2-40B4-BE49-F238E27FC236}">
                    <a16:creationId xmlns:a16="http://schemas.microsoft.com/office/drawing/2014/main" id="{E9E5E9DD-4323-07E6-59A8-D5E945BE2E51}"/>
                  </a:ext>
                </a:extLst>
              </p:cNvPr>
              <p:cNvSpPr>
                <a:spLocks noChangeArrowheads="1"/>
              </p:cNvSpPr>
              <p:nvPr/>
            </p:nvSpPr>
            <p:spPr bwMode="auto">
              <a:xfrm>
                <a:off x="2880" y="3084"/>
                <a:ext cx="240" cy="144"/>
              </a:xfrm>
              <a:prstGeom prst="hexagon">
                <a:avLst>
                  <a:gd name="adj" fmla="val 41667"/>
                  <a:gd name="vf" fmla="val 11547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solidFill>
                    <a:srgbClr val="003366"/>
                  </a:solidFill>
                </a:endParaRPr>
              </a:p>
            </p:txBody>
          </p:sp>
          <p:grpSp>
            <p:nvGrpSpPr>
              <p:cNvPr id="40982" name="Group 40">
                <a:extLst>
                  <a:ext uri="{FF2B5EF4-FFF2-40B4-BE49-F238E27FC236}">
                    <a16:creationId xmlns:a16="http://schemas.microsoft.com/office/drawing/2014/main" id="{0BDEF105-625E-E3C0-ED4E-FCC1B7C6CA5E}"/>
                  </a:ext>
                </a:extLst>
              </p:cNvPr>
              <p:cNvGrpSpPr>
                <a:grpSpLocks/>
              </p:cNvGrpSpPr>
              <p:nvPr/>
            </p:nvGrpSpPr>
            <p:grpSpPr bwMode="auto">
              <a:xfrm>
                <a:off x="2688" y="3228"/>
                <a:ext cx="287" cy="228"/>
                <a:chOff x="816" y="3456"/>
                <a:chExt cx="287" cy="228"/>
              </a:xfrm>
            </p:grpSpPr>
            <p:sp>
              <p:nvSpPr>
                <p:cNvPr id="40983" name="Line 41">
                  <a:extLst>
                    <a:ext uri="{FF2B5EF4-FFF2-40B4-BE49-F238E27FC236}">
                      <a16:creationId xmlns:a16="http://schemas.microsoft.com/office/drawing/2014/main" id="{12DF8D7E-608D-8E57-D74D-004878F0B9A7}"/>
                    </a:ext>
                  </a:extLst>
                </p:cNvPr>
                <p:cNvSpPr>
                  <a:spLocks noChangeShapeType="1"/>
                </p:cNvSpPr>
                <p:nvPr/>
              </p:nvSpPr>
              <p:spPr bwMode="auto">
                <a:xfrm>
                  <a:off x="816" y="3456"/>
                  <a:ext cx="0" cy="22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40984" name="Line 42">
                  <a:extLst>
                    <a:ext uri="{FF2B5EF4-FFF2-40B4-BE49-F238E27FC236}">
                      <a16:creationId xmlns:a16="http://schemas.microsoft.com/office/drawing/2014/main" id="{420C9A7B-3B69-184B-802B-D161E53A1198}"/>
                    </a:ext>
                  </a:extLst>
                </p:cNvPr>
                <p:cNvSpPr>
                  <a:spLocks noChangeShapeType="1"/>
                </p:cNvSpPr>
                <p:nvPr/>
              </p:nvSpPr>
              <p:spPr bwMode="auto">
                <a:xfrm flipV="1">
                  <a:off x="816" y="3456"/>
                  <a:ext cx="287" cy="4"/>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40985" name="Line 43">
                  <a:extLst>
                    <a:ext uri="{FF2B5EF4-FFF2-40B4-BE49-F238E27FC236}">
                      <a16:creationId xmlns:a16="http://schemas.microsoft.com/office/drawing/2014/main" id="{1A27535A-A404-17B6-0E3C-41E535B8FD99}"/>
                    </a:ext>
                  </a:extLst>
                </p:cNvPr>
                <p:cNvSpPr>
                  <a:spLocks noChangeShapeType="1"/>
                </p:cNvSpPr>
                <p:nvPr/>
              </p:nvSpPr>
              <p:spPr bwMode="auto">
                <a:xfrm>
                  <a:off x="960" y="3456"/>
                  <a:ext cx="0" cy="22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grpSp>
        </p:grpSp>
      </p:grpSp>
      <p:sp>
        <p:nvSpPr>
          <p:cNvPr id="40971" name="Text Box 44">
            <a:extLst>
              <a:ext uri="{FF2B5EF4-FFF2-40B4-BE49-F238E27FC236}">
                <a16:creationId xmlns:a16="http://schemas.microsoft.com/office/drawing/2014/main" id="{12764DDE-A21F-20D4-5919-7997F0E4F690}"/>
              </a:ext>
            </a:extLst>
          </p:cNvPr>
          <p:cNvSpPr txBox="1">
            <a:spLocks noChangeArrowheads="1"/>
          </p:cNvSpPr>
          <p:nvPr/>
        </p:nvSpPr>
        <p:spPr bwMode="gray">
          <a:xfrm rot="16200000">
            <a:off x="6555187" y="2544840"/>
            <a:ext cx="461665" cy="682238"/>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127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r>
              <a:rPr lang="en-US" altLang="en-US" sz="1800">
                <a:solidFill>
                  <a:srgbClr val="FFFFFF"/>
                </a:solidFill>
              </a:rPr>
              <a:t>CD59</a:t>
            </a:r>
          </a:p>
        </p:txBody>
      </p:sp>
      <p:sp>
        <p:nvSpPr>
          <p:cNvPr id="40972" name="Text Box 45">
            <a:extLst>
              <a:ext uri="{FF2B5EF4-FFF2-40B4-BE49-F238E27FC236}">
                <a16:creationId xmlns:a16="http://schemas.microsoft.com/office/drawing/2014/main" id="{F78A684E-F92D-FCF0-E597-92FBE6578003}"/>
              </a:ext>
            </a:extLst>
          </p:cNvPr>
          <p:cNvSpPr txBox="1">
            <a:spLocks noChangeArrowheads="1"/>
          </p:cNvSpPr>
          <p:nvPr/>
        </p:nvSpPr>
        <p:spPr bwMode="gray">
          <a:xfrm rot="16200000">
            <a:off x="9668119" y="2455871"/>
            <a:ext cx="738664" cy="772613"/>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127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r>
              <a:rPr lang="en-US" altLang="en-US" sz="1200" dirty="0">
                <a:solidFill>
                  <a:srgbClr val="FFFFFF"/>
                </a:solidFill>
              </a:rPr>
              <a:t>GPI-</a:t>
            </a:r>
          </a:p>
          <a:p>
            <a:pPr algn="ctr" fontAlgn="base">
              <a:lnSpc>
                <a:spcPct val="100000"/>
              </a:lnSpc>
              <a:spcBef>
                <a:spcPct val="0"/>
              </a:spcBef>
              <a:spcAft>
                <a:spcPct val="0"/>
              </a:spcAft>
              <a:buClrTx/>
              <a:buSzTx/>
              <a:buNone/>
            </a:pPr>
            <a:r>
              <a:rPr lang="en-US" altLang="en-US" sz="1200" dirty="0">
                <a:solidFill>
                  <a:srgbClr val="FFFFFF"/>
                </a:solidFill>
              </a:rPr>
              <a:t>linked </a:t>
            </a:r>
          </a:p>
          <a:p>
            <a:pPr algn="ctr" fontAlgn="base">
              <a:lnSpc>
                <a:spcPct val="100000"/>
              </a:lnSpc>
              <a:spcBef>
                <a:spcPct val="0"/>
              </a:spcBef>
              <a:spcAft>
                <a:spcPct val="0"/>
              </a:spcAft>
              <a:buClrTx/>
              <a:buSzTx/>
              <a:buNone/>
            </a:pPr>
            <a:r>
              <a:rPr lang="en-US" altLang="en-US" sz="1200" dirty="0">
                <a:solidFill>
                  <a:srgbClr val="FFFFFF"/>
                </a:solidFill>
              </a:rPr>
              <a:t>protein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94339">
                                            <p:txEl>
                                              <p:pRg st="0" end="0"/>
                                            </p:txEl>
                                          </p:spTgt>
                                        </p:tgtEl>
                                        <p:attrNameLst>
                                          <p:attrName>style.visibility</p:attrName>
                                        </p:attrNameLst>
                                      </p:cBhvr>
                                      <p:to>
                                        <p:strVal val="visible"/>
                                      </p:to>
                                    </p:set>
                                    <p:animEffect transition="in" filter="wipe(left)">
                                      <p:cBhvr>
                                        <p:cTn id="7" dur="500"/>
                                        <p:tgtEl>
                                          <p:spTgt spid="1294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94339">
                                            <p:txEl>
                                              <p:pRg st="1" end="1"/>
                                            </p:txEl>
                                          </p:spTgt>
                                        </p:tgtEl>
                                        <p:attrNameLst>
                                          <p:attrName>style.visibility</p:attrName>
                                        </p:attrNameLst>
                                      </p:cBhvr>
                                      <p:to>
                                        <p:strVal val="visible"/>
                                      </p:to>
                                    </p:set>
                                    <p:animEffect transition="in" filter="wipe(left)">
                                      <p:cBhvr>
                                        <p:cTn id="12" dur="500"/>
                                        <p:tgtEl>
                                          <p:spTgt spid="12943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1294346"/>
                                        </p:tgtEl>
                                        <p:attrNameLst>
                                          <p:attrName>style.visibility</p:attrName>
                                        </p:attrNameLst>
                                      </p:cBhvr>
                                      <p:to>
                                        <p:strVal val="visible"/>
                                      </p:to>
                                    </p:set>
                                    <p:anim calcmode="lin" valueType="num">
                                      <p:cBhvr additive="base">
                                        <p:cTn id="17" dur="500" fill="hold"/>
                                        <p:tgtEl>
                                          <p:spTgt spid="1294346"/>
                                        </p:tgtEl>
                                        <p:attrNameLst>
                                          <p:attrName>ppt_x</p:attrName>
                                        </p:attrNameLst>
                                      </p:cBhvr>
                                      <p:tavLst>
                                        <p:tav tm="0">
                                          <p:val>
                                            <p:strVal val="0-#ppt_w/2"/>
                                          </p:val>
                                        </p:tav>
                                        <p:tav tm="100000">
                                          <p:val>
                                            <p:strVal val="#ppt_x"/>
                                          </p:val>
                                        </p:tav>
                                      </p:tavLst>
                                    </p:anim>
                                    <p:anim calcmode="lin" valueType="num">
                                      <p:cBhvr additive="base">
                                        <p:cTn id="18" dur="500" fill="hold"/>
                                        <p:tgtEl>
                                          <p:spTgt spid="1294346"/>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nodeType="clickEffect">
                                  <p:stCondLst>
                                    <p:cond delay="0"/>
                                  </p:stCondLst>
                                  <p:childTnLst>
                                    <p:set>
                                      <p:cBhvr>
                                        <p:cTn id="22" dur="1" fill="hold">
                                          <p:stCondLst>
                                            <p:cond delay="0"/>
                                          </p:stCondLst>
                                        </p:cTn>
                                        <p:tgtEl>
                                          <p:spTgt spid="1294342"/>
                                        </p:tgtEl>
                                        <p:attrNameLst>
                                          <p:attrName>style.visibility</p:attrName>
                                        </p:attrNameLst>
                                      </p:cBhvr>
                                      <p:to>
                                        <p:strVal val="visible"/>
                                      </p:to>
                                    </p:set>
                                    <p:anim calcmode="lin" valueType="num">
                                      <p:cBhvr additive="base">
                                        <p:cTn id="23" dur="500" fill="hold"/>
                                        <p:tgtEl>
                                          <p:spTgt spid="1294342"/>
                                        </p:tgtEl>
                                        <p:attrNameLst>
                                          <p:attrName>ppt_x</p:attrName>
                                        </p:attrNameLst>
                                      </p:cBhvr>
                                      <p:tavLst>
                                        <p:tav tm="0">
                                          <p:val>
                                            <p:strVal val="1+#ppt_w/2"/>
                                          </p:val>
                                        </p:tav>
                                        <p:tav tm="100000">
                                          <p:val>
                                            <p:strVal val="#ppt_x"/>
                                          </p:val>
                                        </p:tav>
                                      </p:tavLst>
                                    </p:anim>
                                    <p:anim calcmode="lin" valueType="num">
                                      <p:cBhvr additive="base">
                                        <p:cTn id="24" dur="500" fill="hold"/>
                                        <p:tgtEl>
                                          <p:spTgt spid="1294342"/>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2" fill="hold" nodeType="clickEffect">
                                  <p:stCondLst>
                                    <p:cond delay="0"/>
                                  </p:stCondLst>
                                  <p:childTnLst>
                                    <p:set>
                                      <p:cBhvr>
                                        <p:cTn id="28" dur="1" fill="hold">
                                          <p:stCondLst>
                                            <p:cond delay="0"/>
                                          </p:stCondLst>
                                        </p:cTn>
                                        <p:tgtEl>
                                          <p:spTgt spid="1294350"/>
                                        </p:tgtEl>
                                        <p:attrNameLst>
                                          <p:attrName>style.visibility</p:attrName>
                                        </p:attrNameLst>
                                      </p:cBhvr>
                                      <p:to>
                                        <p:strVal val="visible"/>
                                      </p:to>
                                    </p:set>
                                    <p:anim calcmode="lin" valueType="num">
                                      <p:cBhvr additive="base">
                                        <p:cTn id="29" dur="500" fill="hold"/>
                                        <p:tgtEl>
                                          <p:spTgt spid="1294350"/>
                                        </p:tgtEl>
                                        <p:attrNameLst>
                                          <p:attrName>ppt_x</p:attrName>
                                        </p:attrNameLst>
                                      </p:cBhvr>
                                      <p:tavLst>
                                        <p:tav tm="0">
                                          <p:val>
                                            <p:strVal val="1+#ppt_w/2"/>
                                          </p:val>
                                        </p:tav>
                                        <p:tav tm="100000">
                                          <p:val>
                                            <p:strVal val="#ppt_x"/>
                                          </p:val>
                                        </p:tav>
                                      </p:tavLst>
                                    </p:anim>
                                    <p:anim calcmode="lin" valueType="num">
                                      <p:cBhvr additive="base">
                                        <p:cTn id="30" dur="500" fill="hold"/>
                                        <p:tgtEl>
                                          <p:spTgt spid="12943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433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935500-12BE-1BD1-B964-E8391B52B960}"/>
              </a:ext>
            </a:extLst>
          </p:cNvPr>
          <p:cNvSpPr>
            <a:spLocks noGrp="1"/>
          </p:cNvSpPr>
          <p:nvPr>
            <p:ph type="title"/>
          </p:nvPr>
        </p:nvSpPr>
        <p:spPr>
          <a:xfrm>
            <a:off x="838200" y="365125"/>
            <a:ext cx="10515600" cy="984173"/>
          </a:xfrm>
        </p:spPr>
        <p:txBody>
          <a:bodyPr/>
          <a:lstStyle/>
          <a:p>
            <a:r>
              <a:rPr lang="en-US" dirty="0"/>
              <a:t>Significance of PNH Clone Size</a:t>
            </a:r>
          </a:p>
        </p:txBody>
      </p:sp>
      <p:sp>
        <p:nvSpPr>
          <p:cNvPr id="5" name="Content Placeholder 4">
            <a:extLst>
              <a:ext uri="{FF2B5EF4-FFF2-40B4-BE49-F238E27FC236}">
                <a16:creationId xmlns:a16="http://schemas.microsoft.com/office/drawing/2014/main" id="{E435E2CA-0A11-7CF9-279A-273AEE972D71}"/>
              </a:ext>
            </a:extLst>
          </p:cNvPr>
          <p:cNvSpPr>
            <a:spLocks noGrp="1"/>
          </p:cNvSpPr>
          <p:nvPr>
            <p:ph sz="half" idx="1"/>
          </p:nvPr>
        </p:nvSpPr>
        <p:spPr>
          <a:xfrm>
            <a:off x="838200" y="1260088"/>
            <a:ext cx="6365488" cy="4794637"/>
          </a:xfrm>
        </p:spPr>
        <p:txBody>
          <a:bodyPr>
            <a:normAutofit fontScale="70000" lnSpcReduction="20000"/>
          </a:bodyPr>
          <a:lstStyle/>
          <a:p>
            <a:pPr>
              <a:lnSpc>
                <a:spcPct val="110000"/>
              </a:lnSpc>
            </a:pPr>
            <a:r>
              <a:rPr lang="en-US" dirty="0"/>
              <a:t>~1/3 of patients with PNH clones have classical PNH with hemolysis and increased thrombotic risk</a:t>
            </a:r>
          </a:p>
          <a:p>
            <a:pPr lvl="1">
              <a:lnSpc>
                <a:spcPct val="110000"/>
              </a:lnSpc>
            </a:pPr>
            <a:r>
              <a:rPr lang="en-US" dirty="0"/>
              <a:t>Larger clone size (usually &gt;50% PNH WBCs)</a:t>
            </a:r>
          </a:p>
          <a:p>
            <a:pPr lvl="1">
              <a:lnSpc>
                <a:spcPct val="110000"/>
              </a:lnSpc>
            </a:pPr>
            <a:r>
              <a:rPr lang="en-US" dirty="0"/>
              <a:t>Complement inhibitors improve outcomes in these patients</a:t>
            </a:r>
          </a:p>
          <a:p>
            <a:pPr>
              <a:lnSpc>
                <a:spcPct val="110000"/>
              </a:lnSpc>
            </a:pPr>
            <a:r>
              <a:rPr lang="en-US" dirty="0"/>
              <a:t>The other two-thirds have subclinical PNH or PNH overlapping with AA/BMF</a:t>
            </a:r>
          </a:p>
          <a:p>
            <a:pPr lvl="1">
              <a:lnSpc>
                <a:spcPct val="110000"/>
              </a:lnSpc>
            </a:pPr>
            <a:r>
              <a:rPr lang="en-US" dirty="0"/>
              <a:t>Patients typically with smaller clone sizes (&lt;30%), no clinical hemolysis or symptoms</a:t>
            </a:r>
          </a:p>
          <a:p>
            <a:pPr lvl="1">
              <a:lnSpc>
                <a:spcPct val="110000"/>
              </a:lnSpc>
            </a:pPr>
            <a:r>
              <a:rPr lang="en-US" dirty="0"/>
              <a:t>Unlikely to benefit from complement inhibitors, treatment directed at BMF</a:t>
            </a:r>
          </a:p>
          <a:p>
            <a:pPr lvl="1">
              <a:lnSpc>
                <a:spcPct val="110000"/>
              </a:lnSpc>
            </a:pPr>
            <a:r>
              <a:rPr lang="en-US" dirty="0"/>
              <a:t>Some patients with moderate clone sizes, clinical hemolysis, and symptoms may benefit from complement inhibitors</a:t>
            </a:r>
          </a:p>
          <a:p>
            <a:pPr lvl="1">
              <a:lnSpc>
                <a:spcPct val="110000"/>
              </a:lnSpc>
            </a:pPr>
            <a:r>
              <a:rPr lang="en-US" dirty="0"/>
              <a:t>Continued screening (~annually of PNH clone size); classical PNH can evolve from AA and progressive BMF requiring treatment for AA can occur in classical PNH</a:t>
            </a:r>
          </a:p>
        </p:txBody>
      </p:sp>
      <p:sp>
        <p:nvSpPr>
          <p:cNvPr id="2" name="Content Placeholder 1">
            <a:extLst>
              <a:ext uri="{FF2B5EF4-FFF2-40B4-BE49-F238E27FC236}">
                <a16:creationId xmlns:a16="http://schemas.microsoft.com/office/drawing/2014/main" id="{4A787148-C463-98A9-3FC7-46E2B24B38E4}"/>
              </a:ext>
            </a:extLst>
          </p:cNvPr>
          <p:cNvSpPr>
            <a:spLocks noGrp="1"/>
          </p:cNvSpPr>
          <p:nvPr>
            <p:ph sz="half" idx="2"/>
          </p:nvPr>
        </p:nvSpPr>
        <p:spPr>
          <a:xfrm>
            <a:off x="7482467" y="1304692"/>
            <a:ext cx="4304371" cy="4705427"/>
          </a:xfrm>
        </p:spPr>
        <p:txBody>
          <a:bodyPr>
            <a:normAutofit/>
          </a:bodyPr>
          <a:lstStyle/>
          <a:p>
            <a:r>
              <a:rPr lang="en-US" sz="2000" dirty="0"/>
              <a:t>PNH clones commonly occur in BM failure, typically smaller clones (&lt;30%)</a:t>
            </a:r>
          </a:p>
          <a:p>
            <a:pPr lvl="1"/>
            <a:r>
              <a:rPr lang="en-US" sz="1800" dirty="0"/>
              <a:t>Presence of a PNH clone can distinguish an acquired aplastic anemia from inherited bone marrow failure</a:t>
            </a:r>
          </a:p>
          <a:p>
            <a:r>
              <a:rPr lang="en-US" sz="2000" dirty="0"/>
              <a:t>Very small, polyclonal PNH populations can arise in normal individuals (2-4 per 100,000 cells)</a:t>
            </a:r>
          </a:p>
          <a:p>
            <a:endParaRPr lang="en-US" sz="2000" dirty="0"/>
          </a:p>
        </p:txBody>
      </p:sp>
      <p:sp>
        <p:nvSpPr>
          <p:cNvPr id="3" name="Footer Placeholder 2">
            <a:extLst>
              <a:ext uri="{FF2B5EF4-FFF2-40B4-BE49-F238E27FC236}">
                <a16:creationId xmlns:a16="http://schemas.microsoft.com/office/drawing/2014/main" id="{A6A65717-70D4-039B-AD2F-AAD3FBC80AD4}"/>
              </a:ext>
            </a:extLst>
          </p:cNvPr>
          <p:cNvSpPr>
            <a:spLocks noGrp="1"/>
          </p:cNvSpPr>
          <p:nvPr>
            <p:ph type="ftr" sz="quarter" idx="10"/>
          </p:nvPr>
        </p:nvSpPr>
        <p:spPr>
          <a:xfrm>
            <a:off x="1416735" y="6054437"/>
            <a:ext cx="7821858" cy="803564"/>
          </a:xfrm>
        </p:spPr>
        <p:txBody>
          <a:bodyPr/>
          <a:lstStyle/>
          <a:p>
            <a:r>
              <a:rPr lang="en-US" sz="1000" dirty="0">
                <a:solidFill>
                  <a:schemeClr val="tx1"/>
                </a:solidFill>
              </a:rPr>
              <a:t>AA, aplastic anemia; BMF, bone marrow failure; PNH, </a:t>
            </a:r>
            <a:r>
              <a:rPr lang="en-US" dirty="0"/>
              <a:t>paroxysmal nocturnal hemoglobinuria.</a:t>
            </a:r>
            <a:br>
              <a:rPr lang="en-US" dirty="0"/>
            </a:br>
            <a:r>
              <a:rPr lang="en-US" dirty="0" err="1"/>
              <a:t>Babushok</a:t>
            </a:r>
            <a:r>
              <a:rPr lang="en-US" dirty="0"/>
              <a:t> DV. </a:t>
            </a:r>
            <a:r>
              <a:rPr lang="en-US" i="1" dirty="0"/>
              <a:t>Hematology Am Soc </a:t>
            </a:r>
            <a:r>
              <a:rPr lang="en-US" i="1" dirty="0" err="1"/>
              <a:t>Hematol</a:t>
            </a:r>
            <a:r>
              <a:rPr lang="en-US" i="1" dirty="0"/>
              <a:t> Educ Program. </a:t>
            </a:r>
            <a:r>
              <a:rPr lang="en-US" dirty="0"/>
              <a:t>2021(1):143-152. DeZern AE, et al</a:t>
            </a:r>
            <a:r>
              <a:rPr lang="en-US" i="1" dirty="0"/>
              <a:t>. </a:t>
            </a:r>
            <a:r>
              <a:rPr lang="en-US" i="1" dirty="0" err="1"/>
              <a:t>Eur</a:t>
            </a:r>
            <a:r>
              <a:rPr lang="en-US" i="1" dirty="0"/>
              <a:t> J </a:t>
            </a:r>
            <a:r>
              <a:rPr lang="en-US" i="1" dirty="0" err="1"/>
              <a:t>Haematol</a:t>
            </a:r>
            <a:r>
              <a:rPr lang="en-US" i="1" dirty="0"/>
              <a:t>. </a:t>
            </a:r>
            <a:r>
              <a:rPr lang="en-US" dirty="0"/>
              <a:t>2014;92(6):467-470. Shah YB, et al. </a:t>
            </a:r>
            <a:r>
              <a:rPr lang="en-US" i="1" dirty="0"/>
              <a:t>Blood Adv</a:t>
            </a:r>
            <a:r>
              <a:rPr lang="en-US" dirty="0"/>
              <a:t>. 2021;5(16):3216-3226.</a:t>
            </a:r>
          </a:p>
          <a:p>
            <a:pPr lvl="0"/>
            <a:endParaRPr lang="en-US" noProof="0" dirty="0"/>
          </a:p>
        </p:txBody>
      </p:sp>
    </p:spTree>
    <p:extLst>
      <p:ext uri="{BB962C8B-B14F-4D97-AF65-F5344CB8AC3E}">
        <p14:creationId xmlns:p14="http://schemas.microsoft.com/office/powerpoint/2010/main" val="1580972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DE2D3-ABE2-67E6-6656-563BEA7E97D6}"/>
              </a:ext>
            </a:extLst>
          </p:cNvPr>
          <p:cNvSpPr>
            <a:spLocks noGrp="1"/>
          </p:cNvSpPr>
          <p:nvPr>
            <p:ph type="title"/>
          </p:nvPr>
        </p:nvSpPr>
        <p:spPr>
          <a:xfrm>
            <a:off x="838200" y="365125"/>
            <a:ext cx="10515600" cy="1325563"/>
          </a:xfrm>
        </p:spPr>
        <p:txBody>
          <a:bodyPr/>
          <a:lstStyle/>
          <a:p>
            <a:r>
              <a:rPr lang="en-US" dirty="0"/>
              <a:t>Who Should Be Screened For PNH?</a:t>
            </a:r>
          </a:p>
        </p:txBody>
      </p:sp>
      <p:sp>
        <p:nvSpPr>
          <p:cNvPr id="3" name="Content Placeholder 2">
            <a:extLst>
              <a:ext uri="{FF2B5EF4-FFF2-40B4-BE49-F238E27FC236}">
                <a16:creationId xmlns:a16="http://schemas.microsoft.com/office/drawing/2014/main" id="{74C6AB41-258F-9301-583D-C77EA240A1AE}"/>
              </a:ext>
            </a:extLst>
          </p:cNvPr>
          <p:cNvSpPr>
            <a:spLocks noGrp="1"/>
          </p:cNvSpPr>
          <p:nvPr>
            <p:ph idx="1"/>
          </p:nvPr>
        </p:nvSpPr>
        <p:spPr>
          <a:xfrm>
            <a:off x="838200" y="1825625"/>
            <a:ext cx="10515600" cy="4062557"/>
          </a:xfrm>
        </p:spPr>
        <p:txBody>
          <a:bodyPr/>
          <a:lstStyle/>
          <a:p>
            <a:r>
              <a:rPr lang="en-US" dirty="0"/>
              <a:t>Patients with “CATCH”</a:t>
            </a:r>
          </a:p>
          <a:p>
            <a:pPr lvl="1"/>
            <a:r>
              <a:rPr lang="en-US" dirty="0"/>
              <a:t>Unexplained </a:t>
            </a:r>
            <a:r>
              <a:rPr lang="en-US" b="1" dirty="0" err="1">
                <a:solidFill>
                  <a:schemeClr val="accent3"/>
                </a:solidFill>
              </a:rPr>
              <a:t>C</a:t>
            </a:r>
            <a:r>
              <a:rPr lang="en-US" dirty="0" err="1"/>
              <a:t>ytopenias</a:t>
            </a:r>
            <a:endParaRPr lang="en-US" dirty="0"/>
          </a:p>
          <a:p>
            <a:pPr lvl="1"/>
            <a:r>
              <a:rPr lang="en-US" b="1" dirty="0">
                <a:solidFill>
                  <a:schemeClr val="accent3"/>
                </a:solidFill>
              </a:rPr>
              <a:t>A</a:t>
            </a:r>
            <a:r>
              <a:rPr lang="en-US" dirty="0"/>
              <a:t>plastic anemia (or a history of)</a:t>
            </a:r>
          </a:p>
          <a:p>
            <a:pPr lvl="1"/>
            <a:r>
              <a:rPr lang="en-US" dirty="0"/>
              <a:t>Unexplained </a:t>
            </a:r>
            <a:r>
              <a:rPr lang="en-US" b="1" dirty="0">
                <a:solidFill>
                  <a:schemeClr val="accent3"/>
                </a:solidFill>
              </a:rPr>
              <a:t>T</a:t>
            </a:r>
            <a:r>
              <a:rPr lang="en-US" dirty="0"/>
              <a:t>hrombosis</a:t>
            </a:r>
          </a:p>
          <a:p>
            <a:pPr lvl="1"/>
            <a:r>
              <a:rPr lang="en-US" b="1" dirty="0" err="1">
                <a:solidFill>
                  <a:schemeClr val="accent3"/>
                </a:solidFill>
              </a:rPr>
              <a:t>C</a:t>
            </a:r>
            <a:r>
              <a:rPr lang="en-US" dirty="0" err="1"/>
              <a:t>oomb’s</a:t>
            </a:r>
            <a:r>
              <a:rPr lang="en-US" dirty="0"/>
              <a:t> negative hemolytic anemia</a:t>
            </a:r>
          </a:p>
          <a:p>
            <a:pPr lvl="1"/>
            <a:r>
              <a:rPr lang="en-US" b="1" dirty="0">
                <a:solidFill>
                  <a:schemeClr val="accent3"/>
                </a:solidFill>
              </a:rPr>
              <a:t>H</a:t>
            </a:r>
            <a:r>
              <a:rPr lang="en-US" dirty="0"/>
              <a:t>emoglobinuria</a:t>
            </a:r>
          </a:p>
          <a:p>
            <a:endParaRPr lang="en-US" dirty="0"/>
          </a:p>
        </p:txBody>
      </p:sp>
      <p:sp>
        <p:nvSpPr>
          <p:cNvPr id="5" name="Footer Placeholder 4">
            <a:extLst>
              <a:ext uri="{FF2B5EF4-FFF2-40B4-BE49-F238E27FC236}">
                <a16:creationId xmlns:a16="http://schemas.microsoft.com/office/drawing/2014/main" id="{B56581F4-4DED-0EF2-A539-49C7955FBBA7}"/>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PNH, </a:t>
            </a:r>
            <a:r>
              <a:rPr lang="en-US" dirty="0"/>
              <a:t>paroxysmal nocturnal hemoglobinuria.</a:t>
            </a:r>
            <a:br>
              <a:rPr lang="en-US" sz="1000" dirty="0">
                <a:solidFill>
                  <a:schemeClr val="tx1"/>
                </a:solidFill>
              </a:rPr>
            </a:br>
            <a:r>
              <a:rPr lang="en-US" sz="1000" dirty="0">
                <a:solidFill>
                  <a:schemeClr val="tx1"/>
                </a:solidFill>
              </a:rPr>
              <a:t>Parker C, et al. </a:t>
            </a:r>
            <a:r>
              <a:rPr lang="en-US" sz="1000" i="1" dirty="0">
                <a:solidFill>
                  <a:schemeClr val="tx1"/>
                </a:solidFill>
              </a:rPr>
              <a:t>Blood. </a:t>
            </a:r>
            <a:r>
              <a:rPr lang="en-US" sz="1000" dirty="0">
                <a:solidFill>
                  <a:schemeClr val="tx1"/>
                </a:solidFill>
              </a:rPr>
              <a:t>2005;106(12):3699-3709. Borowitz MJ, et al. </a:t>
            </a:r>
            <a:r>
              <a:rPr lang="en-US" sz="1000" i="1" dirty="0">
                <a:solidFill>
                  <a:schemeClr val="tx1"/>
                </a:solidFill>
              </a:rPr>
              <a:t>Cytometry B Clin </a:t>
            </a:r>
            <a:r>
              <a:rPr lang="en-US" sz="1000" i="1" dirty="0" err="1">
                <a:solidFill>
                  <a:schemeClr val="tx1"/>
                </a:solidFill>
              </a:rPr>
              <a:t>Cytom</a:t>
            </a:r>
            <a:r>
              <a:rPr lang="en-US" sz="1000" dirty="0">
                <a:solidFill>
                  <a:schemeClr val="tx1"/>
                </a:solidFill>
              </a:rPr>
              <a:t>. 2010;78(4):211-230. Canadian PNH Network. https://www.pnhnetwork.ca/en.html#patient-screening</a:t>
            </a:r>
          </a:p>
        </p:txBody>
      </p:sp>
    </p:spTree>
    <p:extLst>
      <p:ext uri="{BB962C8B-B14F-4D97-AF65-F5344CB8AC3E}">
        <p14:creationId xmlns:p14="http://schemas.microsoft.com/office/powerpoint/2010/main" val="2237903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93C10-530B-A442-8487-75484AEF178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21CAA65-AF49-521F-308C-E5ED17CEA801}"/>
              </a:ext>
            </a:extLst>
          </p:cNvPr>
          <p:cNvSpPr>
            <a:spLocks noGrp="1"/>
          </p:cNvSpPr>
          <p:nvPr>
            <p:ph type="ctrTitle"/>
          </p:nvPr>
        </p:nvSpPr>
        <p:spPr/>
        <p:txBody>
          <a:bodyPr>
            <a:normAutofit/>
          </a:bodyPr>
          <a:lstStyle/>
          <a:p>
            <a:r>
              <a:rPr lang="en-US" sz="4000" dirty="0"/>
              <a:t>The Efficacy of Current and Emerging Therapeutic Agents for Patients With PNH and </a:t>
            </a:r>
            <a:r>
              <a:rPr lang="en-US" sz="4000" dirty="0" err="1"/>
              <a:t>wAIHA</a:t>
            </a:r>
            <a:endParaRPr lang="en-US" sz="4000" dirty="0"/>
          </a:p>
        </p:txBody>
      </p:sp>
      <p:sp>
        <p:nvSpPr>
          <p:cNvPr id="2" name="Subtitle 1">
            <a:extLst>
              <a:ext uri="{FF2B5EF4-FFF2-40B4-BE49-F238E27FC236}">
                <a16:creationId xmlns:a16="http://schemas.microsoft.com/office/drawing/2014/main" id="{5901FABF-6798-45B3-CE87-C7766FCB234E}"/>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140072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txBox="1">
            <a:spLocks/>
          </p:cNvSpPr>
          <p:nvPr/>
        </p:nvSpPr>
        <p:spPr bwMode="auto">
          <a:xfrm>
            <a:off x="1983341" y="531745"/>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3600">
                <a:solidFill>
                  <a:schemeClr val="accent2"/>
                </a:solidFill>
                <a:ea typeface="+mj-ea"/>
                <a:cs typeface="Arial" panose="020B0604020202020204" pitchFamily="34" charset="0"/>
              </a:rPr>
              <a:t>DISCLOSURE OF UNLABELED USE</a:t>
            </a:r>
          </a:p>
        </p:txBody>
      </p:sp>
      <p:sp>
        <p:nvSpPr>
          <p:cNvPr id="10242" name="Subtitle 2"/>
          <p:cNvSpPr txBox="1">
            <a:spLocks/>
          </p:cNvSpPr>
          <p:nvPr/>
        </p:nvSpPr>
        <p:spPr bwMode="auto">
          <a:xfrm>
            <a:off x="1320800" y="1472361"/>
            <a:ext cx="9550400" cy="205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799"/>
              <a:t>This activity may contain discussion of published and/or investigational uses of agents that are not indicated by the FDA. The planners of this activity do not recommend the use of any agent outside of the labeled indications. </a:t>
            </a:r>
          </a:p>
          <a:p>
            <a:pPr algn="ctr" eaLnBrk="1" hangingPunct="1"/>
            <a:endParaRPr lang="en-US" sz="1799"/>
          </a:p>
          <a:p>
            <a:pPr algn="ctr" eaLnBrk="1" hangingPunct="1"/>
            <a:r>
              <a:rPr lang="en-US" sz="1799"/>
              <a:t>The opinions expressed in the activity are those of the faculty and do not necessarily represent the views of the planners. Please refer to the official prescribing information for each product for discussion of approved indications, contraindications, and warnings.</a:t>
            </a:r>
          </a:p>
        </p:txBody>
      </p:sp>
      <p:sp>
        <p:nvSpPr>
          <p:cNvPr id="8" name="Title 6"/>
          <p:cNvSpPr txBox="1">
            <a:spLocks/>
          </p:cNvSpPr>
          <p:nvPr/>
        </p:nvSpPr>
        <p:spPr bwMode="auto">
          <a:xfrm>
            <a:off x="1983342" y="3667594"/>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3600">
                <a:solidFill>
                  <a:schemeClr val="accent2"/>
                </a:solidFill>
                <a:ea typeface="+mj-ea"/>
                <a:cs typeface="Arial" panose="020B0604020202020204" pitchFamily="34" charset="0"/>
              </a:rPr>
              <a:t>USAGE RIGHTS</a:t>
            </a:r>
          </a:p>
        </p:txBody>
      </p:sp>
      <p:sp>
        <p:nvSpPr>
          <p:cNvPr id="10244" name="Subtitle 2"/>
          <p:cNvSpPr txBox="1">
            <a:spLocks/>
          </p:cNvSpPr>
          <p:nvPr/>
        </p:nvSpPr>
        <p:spPr bwMode="auto">
          <a:xfrm>
            <a:off x="1320800" y="4366685"/>
            <a:ext cx="9550399" cy="1777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799">
                <a:cs typeface="Arial" charset="0"/>
              </a:rPr>
              <a:t>This slide deck is provided for educational purposes and individual slides may be</a:t>
            </a:r>
          </a:p>
          <a:p>
            <a:pPr algn="ctr" eaLnBrk="1" hangingPunct="1"/>
            <a:r>
              <a:rPr lang="en-US" sz="1799">
                <a:cs typeface="Arial" charset="0"/>
              </a:rPr>
              <a:t>used for personal, non-commercial presentations only if the content and references</a:t>
            </a:r>
          </a:p>
          <a:p>
            <a:pPr algn="ctr" eaLnBrk="1" hangingPunct="1"/>
            <a:r>
              <a:rPr lang="en-US" sz="1799">
                <a:cs typeface="Arial" charset="0"/>
              </a:rPr>
              <a:t>remain unchanged. No part of this slide deck may be published in print or</a:t>
            </a:r>
          </a:p>
          <a:p>
            <a:pPr algn="ctr" eaLnBrk="1" hangingPunct="1"/>
            <a:r>
              <a:rPr lang="en-US" sz="1799">
                <a:cs typeface="Arial" charset="0"/>
              </a:rPr>
              <a:t>electronically as a promotional or certified educational activity without prior written</a:t>
            </a:r>
          </a:p>
          <a:p>
            <a:pPr algn="ctr" eaLnBrk="1" hangingPunct="1"/>
            <a:r>
              <a:rPr lang="en-US" sz="1799">
                <a:cs typeface="Arial" charset="0"/>
              </a:rPr>
              <a:t>permission from AXIS. Additional terms may apply. See Terms of Service on</a:t>
            </a:r>
          </a:p>
          <a:p>
            <a:pPr algn="ctr" eaLnBrk="1" hangingPunct="1"/>
            <a:r>
              <a:rPr lang="en-US" sz="1799">
                <a:cs typeface="Arial" charset="0"/>
              </a:rPr>
              <a:t>www.axismeded.com for details.</a:t>
            </a:r>
          </a:p>
        </p:txBody>
      </p:sp>
    </p:spTree>
    <p:extLst>
      <p:ext uri="{BB962C8B-B14F-4D97-AF65-F5344CB8AC3E}">
        <p14:creationId xmlns:p14="http://schemas.microsoft.com/office/powerpoint/2010/main" val="97950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59C72-1817-D4DB-78BC-700D740ECD58}"/>
              </a:ext>
            </a:extLst>
          </p:cNvPr>
          <p:cNvSpPr>
            <a:spLocks noGrp="1"/>
          </p:cNvSpPr>
          <p:nvPr>
            <p:ph type="title"/>
          </p:nvPr>
        </p:nvSpPr>
        <p:spPr>
          <a:xfrm>
            <a:off x="838200" y="365125"/>
            <a:ext cx="10515600" cy="1325563"/>
          </a:xfrm>
        </p:spPr>
        <p:txBody>
          <a:bodyPr/>
          <a:lstStyle/>
          <a:p>
            <a:r>
              <a:rPr lang="en-US" dirty="0"/>
              <a:t>PNH – Historical Treatments</a:t>
            </a:r>
          </a:p>
        </p:txBody>
      </p:sp>
      <p:sp>
        <p:nvSpPr>
          <p:cNvPr id="3" name="Content Placeholder 2">
            <a:extLst>
              <a:ext uri="{FF2B5EF4-FFF2-40B4-BE49-F238E27FC236}">
                <a16:creationId xmlns:a16="http://schemas.microsoft.com/office/drawing/2014/main" id="{B0BC574A-34F8-1EC0-2A10-9999792BEBAE}"/>
              </a:ext>
            </a:extLst>
          </p:cNvPr>
          <p:cNvSpPr>
            <a:spLocks noGrp="1"/>
          </p:cNvSpPr>
          <p:nvPr>
            <p:ph idx="1"/>
          </p:nvPr>
        </p:nvSpPr>
        <p:spPr>
          <a:xfrm>
            <a:off x="602167" y="1527717"/>
            <a:ext cx="11363092" cy="769434"/>
          </a:xfrm>
        </p:spPr>
        <p:txBody>
          <a:bodyPr>
            <a:normAutofit/>
          </a:bodyPr>
          <a:lstStyle/>
          <a:p>
            <a:pPr marL="0" indent="0" algn="ctr">
              <a:buNone/>
            </a:pPr>
            <a:r>
              <a:rPr lang="en-US" altLang="en-US" sz="2400" b="1" dirty="0">
                <a:solidFill>
                  <a:schemeClr val="accent1"/>
                </a:solidFill>
              </a:rPr>
              <a:t>Prior to complement inhibition, treatment was</a:t>
            </a:r>
            <a:br>
              <a:rPr lang="en-US" altLang="en-US" sz="2400" b="1" dirty="0">
                <a:solidFill>
                  <a:schemeClr val="accent1"/>
                </a:solidFill>
              </a:rPr>
            </a:br>
            <a:r>
              <a:rPr lang="en-US" altLang="en-US" sz="2400" b="1" dirty="0">
                <a:solidFill>
                  <a:schemeClr val="accent1"/>
                </a:solidFill>
              </a:rPr>
              <a:t>primarily supportive in nature</a:t>
            </a:r>
          </a:p>
        </p:txBody>
      </p:sp>
      <p:grpSp>
        <p:nvGrpSpPr>
          <p:cNvPr id="6" name="Group 30">
            <a:extLst>
              <a:ext uri="{FF2B5EF4-FFF2-40B4-BE49-F238E27FC236}">
                <a16:creationId xmlns:a16="http://schemas.microsoft.com/office/drawing/2014/main" id="{ADE8BD25-ACC3-4FBF-AF9D-67B2AE162557}"/>
              </a:ext>
            </a:extLst>
          </p:cNvPr>
          <p:cNvGrpSpPr>
            <a:grpSpLocks/>
          </p:cNvGrpSpPr>
          <p:nvPr/>
        </p:nvGrpSpPr>
        <p:grpSpPr bwMode="auto">
          <a:xfrm>
            <a:off x="1099751" y="2535945"/>
            <a:ext cx="3146382" cy="690562"/>
            <a:chOff x="2476" y="1165541"/>
            <a:chExt cx="2414317" cy="691068"/>
          </a:xfrm>
        </p:grpSpPr>
        <p:sp>
          <p:nvSpPr>
            <p:cNvPr id="7" name="Rectangle 46">
              <a:extLst>
                <a:ext uri="{FF2B5EF4-FFF2-40B4-BE49-F238E27FC236}">
                  <a16:creationId xmlns:a16="http://schemas.microsoft.com/office/drawing/2014/main" id="{C4251B72-E820-1D9B-79D9-57AC2D1CDE2A}"/>
                </a:ext>
              </a:extLst>
            </p:cNvPr>
            <p:cNvSpPr>
              <a:spLocks noChangeArrowheads="1"/>
            </p:cNvSpPr>
            <p:nvPr/>
          </p:nvSpPr>
          <p:spPr bwMode="auto">
            <a:xfrm>
              <a:off x="2476" y="1165541"/>
              <a:ext cx="2414317" cy="691068"/>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endParaRPr lang="en-US" altLang="en-US" sz="1800">
                <a:cs typeface="Arial" panose="020B0604020202020204" pitchFamily="34" charset="0"/>
              </a:endParaRPr>
            </a:p>
          </p:txBody>
        </p:sp>
        <p:sp>
          <p:nvSpPr>
            <p:cNvPr id="8" name="TextBox 47">
              <a:extLst>
                <a:ext uri="{FF2B5EF4-FFF2-40B4-BE49-F238E27FC236}">
                  <a16:creationId xmlns:a16="http://schemas.microsoft.com/office/drawing/2014/main" id="{811E0461-5393-5732-E61D-8B521476C1C6}"/>
                </a:ext>
              </a:extLst>
            </p:cNvPr>
            <p:cNvSpPr txBox="1">
              <a:spLocks noChangeArrowheads="1"/>
            </p:cNvSpPr>
            <p:nvPr/>
          </p:nvSpPr>
          <p:spPr bwMode="auto">
            <a:xfrm>
              <a:off x="2476" y="1165541"/>
              <a:ext cx="2414317" cy="691068"/>
            </a:xfrm>
            <a:prstGeom prst="rect">
              <a:avLst/>
            </a:prstGeom>
            <a:ln/>
          </p:spPr>
          <p:style>
            <a:lnRef idx="1">
              <a:schemeClr val="accent2"/>
            </a:lnRef>
            <a:fillRef idx="3">
              <a:schemeClr val="accent2"/>
            </a:fillRef>
            <a:effectRef idx="2">
              <a:schemeClr val="accent2"/>
            </a:effectRef>
            <a:fontRef idx="minor">
              <a:schemeClr val="lt1"/>
            </a:fontRef>
          </p:style>
          <p:txBody>
            <a:bodyPr lIns="135128" tIns="77216" rIns="135128" bIns="77216" anchor="ctr"/>
            <a:lstStyle>
              <a:lvl1pPr defTabSz="844550">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8445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84455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84455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84455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84455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84455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84455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84455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eaLnBrk="1" hangingPunct="1">
                <a:spcBef>
                  <a:spcPct val="0"/>
                </a:spcBef>
                <a:spcAft>
                  <a:spcPct val="35000"/>
                </a:spcAft>
                <a:buClrTx/>
                <a:buSzTx/>
                <a:buFontTx/>
                <a:buNone/>
              </a:pPr>
              <a:r>
                <a:rPr lang="en-US" altLang="en-US" sz="2400" b="0" dirty="0">
                  <a:solidFill>
                    <a:srgbClr val="FFFFFF"/>
                  </a:solidFill>
                  <a:cs typeface="Arial" panose="020B0604020202020204" pitchFamily="34" charset="0"/>
                </a:rPr>
                <a:t>For hemolysis</a:t>
              </a:r>
            </a:p>
          </p:txBody>
        </p:sp>
      </p:grpSp>
      <p:grpSp>
        <p:nvGrpSpPr>
          <p:cNvPr id="9" name="Group 31">
            <a:extLst>
              <a:ext uri="{FF2B5EF4-FFF2-40B4-BE49-F238E27FC236}">
                <a16:creationId xmlns:a16="http://schemas.microsoft.com/office/drawing/2014/main" id="{D0BBC4F3-1B91-91F8-09A1-1084A2AB05CE}"/>
              </a:ext>
            </a:extLst>
          </p:cNvPr>
          <p:cNvGrpSpPr>
            <a:grpSpLocks/>
          </p:cNvGrpSpPr>
          <p:nvPr/>
        </p:nvGrpSpPr>
        <p:grpSpPr bwMode="auto">
          <a:xfrm>
            <a:off x="1099751" y="3226507"/>
            <a:ext cx="3146382" cy="2025115"/>
            <a:chOff x="2476" y="1856610"/>
            <a:chExt cx="2414317" cy="1642882"/>
          </a:xfrm>
          <a:solidFill>
            <a:schemeClr val="bg1">
              <a:lumMod val="95000"/>
            </a:schemeClr>
          </a:solidFill>
        </p:grpSpPr>
        <p:sp>
          <p:nvSpPr>
            <p:cNvPr id="10" name="Rectangle 44">
              <a:extLst>
                <a:ext uri="{FF2B5EF4-FFF2-40B4-BE49-F238E27FC236}">
                  <a16:creationId xmlns:a16="http://schemas.microsoft.com/office/drawing/2014/main" id="{D66448B6-4070-9475-C17D-91579488709E}"/>
                </a:ext>
              </a:extLst>
            </p:cNvPr>
            <p:cNvSpPr>
              <a:spLocks noChangeArrowheads="1"/>
            </p:cNvSpPr>
            <p:nvPr/>
          </p:nvSpPr>
          <p:spPr bwMode="auto">
            <a:xfrm>
              <a:off x="2476" y="1856610"/>
              <a:ext cx="2414317" cy="1642882"/>
            </a:xfrm>
            <a:prstGeom prst="rect">
              <a:avLst/>
            </a:prstGeom>
            <a:grpFill/>
            <a:ln w="19050" algn="ctr">
              <a:solidFill>
                <a:srgbClr val="CCD4CC">
                  <a:alpha val="90195"/>
                </a:srgbClr>
              </a:solidFill>
              <a:miter lim="800000"/>
              <a:headEnd/>
              <a:tailEnd/>
            </a:ln>
          </p:spPr>
          <p:txBody>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endParaRPr lang="en-US" altLang="en-US" sz="1600">
                <a:cs typeface="Arial" panose="020B0604020202020204" pitchFamily="34" charset="0"/>
              </a:endParaRPr>
            </a:p>
          </p:txBody>
        </p:sp>
        <p:sp>
          <p:nvSpPr>
            <p:cNvPr id="11" name="TextBox 45">
              <a:extLst>
                <a:ext uri="{FF2B5EF4-FFF2-40B4-BE49-F238E27FC236}">
                  <a16:creationId xmlns:a16="http://schemas.microsoft.com/office/drawing/2014/main" id="{717B0F7D-889B-8CCD-C687-4E2BFB6D5FC3}"/>
                </a:ext>
              </a:extLst>
            </p:cNvPr>
            <p:cNvSpPr txBox="1">
              <a:spLocks noChangeArrowheads="1"/>
            </p:cNvSpPr>
            <p:nvPr/>
          </p:nvSpPr>
          <p:spPr bwMode="auto">
            <a:xfrm>
              <a:off x="2476" y="1856610"/>
              <a:ext cx="2414317" cy="16428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01346" tIns="101346" rIns="135128" bIns="152019"/>
            <a:lstStyle>
              <a:lvl1pPr marL="342900" indent="-342900" defTabSz="844550">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171450" indent="-171450" defTabSz="8445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84455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84455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84455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84455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84455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84455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84455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lvl="1" eaLnBrk="1" hangingPunct="1">
                <a:spcBef>
                  <a:spcPct val="0"/>
                </a:spcBef>
                <a:spcAft>
                  <a:spcPct val="15000"/>
                </a:spcAft>
                <a:buClrTx/>
                <a:buSzTx/>
                <a:buFontTx/>
                <a:buChar char="•"/>
              </a:pPr>
              <a:r>
                <a:rPr lang="en-US" altLang="en-US" sz="2000" b="0" dirty="0">
                  <a:solidFill>
                    <a:srgbClr val="000000"/>
                  </a:solidFill>
                  <a:cs typeface="Arial" panose="020B0604020202020204" pitchFamily="34" charset="0"/>
                </a:rPr>
                <a:t>Transfusion support if needed</a:t>
              </a:r>
            </a:p>
            <a:p>
              <a:pPr lvl="1" eaLnBrk="1" hangingPunct="1">
                <a:spcBef>
                  <a:spcPct val="0"/>
                </a:spcBef>
                <a:spcAft>
                  <a:spcPct val="15000"/>
                </a:spcAft>
                <a:buClrTx/>
                <a:buSzTx/>
                <a:buFontTx/>
                <a:buChar char="•"/>
              </a:pPr>
              <a:r>
                <a:rPr lang="en-US" altLang="en-US" sz="2000" b="0" dirty="0">
                  <a:solidFill>
                    <a:srgbClr val="000000"/>
                  </a:solidFill>
                  <a:cs typeface="Arial" panose="020B0604020202020204" pitchFamily="34" charset="0"/>
                </a:rPr>
                <a:t>Steroids (chronic therapy controversial)</a:t>
              </a:r>
            </a:p>
          </p:txBody>
        </p:sp>
      </p:grpSp>
      <p:grpSp>
        <p:nvGrpSpPr>
          <p:cNvPr id="12" name="Group 32">
            <a:extLst>
              <a:ext uri="{FF2B5EF4-FFF2-40B4-BE49-F238E27FC236}">
                <a16:creationId xmlns:a16="http://schemas.microsoft.com/office/drawing/2014/main" id="{063E899D-C4D9-16B2-9417-8EA4140494A6}"/>
              </a:ext>
            </a:extLst>
          </p:cNvPr>
          <p:cNvGrpSpPr>
            <a:grpSpLocks/>
          </p:cNvGrpSpPr>
          <p:nvPr/>
        </p:nvGrpSpPr>
        <p:grpSpPr bwMode="auto">
          <a:xfrm>
            <a:off x="4421373" y="2535945"/>
            <a:ext cx="3144313" cy="690562"/>
            <a:chOff x="2754798" y="1165541"/>
            <a:chExt cx="2414317" cy="691068"/>
          </a:xfrm>
        </p:grpSpPr>
        <p:sp>
          <p:nvSpPr>
            <p:cNvPr id="13" name="Rectangle 42">
              <a:extLst>
                <a:ext uri="{FF2B5EF4-FFF2-40B4-BE49-F238E27FC236}">
                  <a16:creationId xmlns:a16="http://schemas.microsoft.com/office/drawing/2014/main" id="{7F28C09F-5CB9-8E43-4F1F-F000EA289E74}"/>
                </a:ext>
              </a:extLst>
            </p:cNvPr>
            <p:cNvSpPr>
              <a:spLocks noChangeArrowheads="1"/>
            </p:cNvSpPr>
            <p:nvPr/>
          </p:nvSpPr>
          <p:spPr bwMode="auto">
            <a:xfrm>
              <a:off x="2754798" y="1165541"/>
              <a:ext cx="2414317" cy="69106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endParaRPr lang="en-US" altLang="en-US" sz="1800">
                <a:cs typeface="Arial" panose="020B0604020202020204" pitchFamily="34" charset="0"/>
              </a:endParaRPr>
            </a:p>
          </p:txBody>
        </p:sp>
        <p:sp>
          <p:nvSpPr>
            <p:cNvPr id="14" name="TextBox 43">
              <a:extLst>
                <a:ext uri="{FF2B5EF4-FFF2-40B4-BE49-F238E27FC236}">
                  <a16:creationId xmlns:a16="http://schemas.microsoft.com/office/drawing/2014/main" id="{5633A6C4-B35B-1852-2675-F8E3641AE892}"/>
                </a:ext>
              </a:extLst>
            </p:cNvPr>
            <p:cNvSpPr txBox="1">
              <a:spLocks noChangeArrowheads="1"/>
            </p:cNvSpPr>
            <p:nvPr/>
          </p:nvSpPr>
          <p:spPr bwMode="auto">
            <a:xfrm>
              <a:off x="2754798" y="1165541"/>
              <a:ext cx="2414317" cy="691068"/>
            </a:xfrm>
            <a:prstGeom prst="rect">
              <a:avLst/>
            </a:prstGeom>
            <a:ln/>
          </p:spPr>
          <p:style>
            <a:lnRef idx="1">
              <a:schemeClr val="accent5"/>
            </a:lnRef>
            <a:fillRef idx="3">
              <a:schemeClr val="accent5"/>
            </a:fillRef>
            <a:effectRef idx="2">
              <a:schemeClr val="accent5"/>
            </a:effectRef>
            <a:fontRef idx="minor">
              <a:schemeClr val="lt1"/>
            </a:fontRef>
          </p:style>
          <p:txBody>
            <a:bodyPr lIns="135128" tIns="77216" rIns="135128" bIns="77216" anchor="ctr"/>
            <a:lstStyle>
              <a:lvl1pPr defTabSz="844550">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8445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84455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84455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84455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84455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84455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84455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84455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eaLnBrk="1" hangingPunct="1">
                <a:spcBef>
                  <a:spcPct val="0"/>
                </a:spcBef>
                <a:spcAft>
                  <a:spcPct val="35000"/>
                </a:spcAft>
                <a:buClrTx/>
                <a:buSzTx/>
                <a:buFontTx/>
                <a:buNone/>
              </a:pPr>
              <a:r>
                <a:rPr lang="en-US" altLang="en-US" sz="2400" b="0" dirty="0">
                  <a:solidFill>
                    <a:srgbClr val="FFFFFF"/>
                  </a:solidFill>
                  <a:cs typeface="Arial" panose="020B0604020202020204" pitchFamily="34" charset="0"/>
                </a:rPr>
                <a:t>For bone</a:t>
              </a:r>
              <a:br>
                <a:rPr lang="en-US" altLang="en-US" sz="2400" b="0" dirty="0">
                  <a:solidFill>
                    <a:srgbClr val="FFFFFF"/>
                  </a:solidFill>
                  <a:cs typeface="Arial" panose="020B0604020202020204" pitchFamily="34" charset="0"/>
                </a:rPr>
              </a:br>
              <a:r>
                <a:rPr lang="en-US" altLang="en-US" sz="2400" b="0" dirty="0">
                  <a:solidFill>
                    <a:srgbClr val="FFFFFF"/>
                  </a:solidFill>
                  <a:cs typeface="Arial" panose="020B0604020202020204" pitchFamily="34" charset="0"/>
                </a:rPr>
                <a:t>marrow failure</a:t>
              </a:r>
            </a:p>
          </p:txBody>
        </p:sp>
      </p:grpSp>
      <p:grpSp>
        <p:nvGrpSpPr>
          <p:cNvPr id="15" name="Group 33">
            <a:extLst>
              <a:ext uri="{FF2B5EF4-FFF2-40B4-BE49-F238E27FC236}">
                <a16:creationId xmlns:a16="http://schemas.microsoft.com/office/drawing/2014/main" id="{892BEC60-08A7-EB45-3980-BDD034439EA9}"/>
              </a:ext>
            </a:extLst>
          </p:cNvPr>
          <p:cNvGrpSpPr>
            <a:grpSpLocks/>
          </p:cNvGrpSpPr>
          <p:nvPr/>
        </p:nvGrpSpPr>
        <p:grpSpPr bwMode="auto">
          <a:xfrm>
            <a:off x="4421373" y="3226507"/>
            <a:ext cx="3144313" cy="2025115"/>
            <a:chOff x="2754798" y="1856610"/>
            <a:chExt cx="2414317" cy="1642882"/>
          </a:xfrm>
          <a:solidFill>
            <a:schemeClr val="bg1">
              <a:lumMod val="95000"/>
            </a:schemeClr>
          </a:solidFill>
        </p:grpSpPr>
        <p:sp>
          <p:nvSpPr>
            <p:cNvPr id="16" name="Rectangle 40">
              <a:extLst>
                <a:ext uri="{FF2B5EF4-FFF2-40B4-BE49-F238E27FC236}">
                  <a16:creationId xmlns:a16="http://schemas.microsoft.com/office/drawing/2014/main" id="{DAA378F7-B5E5-B290-4303-EA6F0711E677}"/>
                </a:ext>
              </a:extLst>
            </p:cNvPr>
            <p:cNvSpPr>
              <a:spLocks noChangeArrowheads="1"/>
            </p:cNvSpPr>
            <p:nvPr/>
          </p:nvSpPr>
          <p:spPr bwMode="auto">
            <a:xfrm>
              <a:off x="2754798" y="1856610"/>
              <a:ext cx="2414317" cy="1642882"/>
            </a:xfrm>
            <a:prstGeom prst="rect">
              <a:avLst/>
            </a:prstGeom>
            <a:grpFill/>
            <a:ln w="19050" algn="ctr">
              <a:solidFill>
                <a:srgbClr val="CAE3DD">
                  <a:alpha val="90195"/>
                </a:srgbClr>
              </a:solidFill>
              <a:miter lim="800000"/>
              <a:headEnd/>
              <a:tailEnd/>
            </a:ln>
          </p:spPr>
          <p:txBody>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endParaRPr lang="en-US" altLang="en-US" sz="1600">
                <a:cs typeface="Arial" panose="020B0604020202020204" pitchFamily="34" charset="0"/>
              </a:endParaRPr>
            </a:p>
          </p:txBody>
        </p:sp>
        <p:sp>
          <p:nvSpPr>
            <p:cNvPr id="17" name="TextBox 41">
              <a:extLst>
                <a:ext uri="{FF2B5EF4-FFF2-40B4-BE49-F238E27FC236}">
                  <a16:creationId xmlns:a16="http://schemas.microsoft.com/office/drawing/2014/main" id="{EAE359A6-B1B6-12BD-FECA-BA4ED823B31D}"/>
                </a:ext>
              </a:extLst>
            </p:cNvPr>
            <p:cNvSpPr txBox="1">
              <a:spLocks noChangeArrowheads="1"/>
            </p:cNvSpPr>
            <p:nvPr/>
          </p:nvSpPr>
          <p:spPr bwMode="auto">
            <a:xfrm>
              <a:off x="2754798" y="1856610"/>
              <a:ext cx="2414317" cy="16428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01346" tIns="101346" rIns="135128" bIns="152019"/>
            <a:lstStyle>
              <a:lvl1pPr marL="342900" indent="-342900" defTabSz="844550">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171450" indent="-171450" defTabSz="8445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84455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84455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84455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84455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84455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84455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84455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lvl="1" eaLnBrk="1" hangingPunct="1">
                <a:spcBef>
                  <a:spcPct val="0"/>
                </a:spcBef>
                <a:spcAft>
                  <a:spcPct val="15000"/>
                </a:spcAft>
                <a:buClrTx/>
                <a:buSzTx/>
                <a:buFontTx/>
                <a:buChar char="•"/>
              </a:pPr>
              <a:r>
                <a:rPr lang="en-US" altLang="en-US" sz="2000" b="0" dirty="0">
                  <a:solidFill>
                    <a:srgbClr val="000000"/>
                  </a:solidFill>
                  <a:cs typeface="Arial" panose="020B0604020202020204" pitchFamily="34" charset="0"/>
                </a:rPr>
                <a:t>Immunosuppressive therapy</a:t>
              </a:r>
            </a:p>
            <a:p>
              <a:pPr lvl="1" eaLnBrk="1" hangingPunct="1">
                <a:spcBef>
                  <a:spcPct val="0"/>
                </a:spcBef>
                <a:spcAft>
                  <a:spcPct val="15000"/>
                </a:spcAft>
                <a:buClrTx/>
                <a:buSzTx/>
                <a:buFontTx/>
                <a:buChar char="•"/>
              </a:pPr>
              <a:r>
                <a:rPr lang="en-US" altLang="en-US" sz="2000" b="0" dirty="0">
                  <a:solidFill>
                    <a:srgbClr val="000000"/>
                  </a:solidFill>
                  <a:cs typeface="Arial" panose="020B0604020202020204" pitchFamily="34" charset="0"/>
                </a:rPr>
                <a:t>Bone marrow transplant</a:t>
              </a:r>
            </a:p>
          </p:txBody>
        </p:sp>
      </p:grpSp>
      <p:grpSp>
        <p:nvGrpSpPr>
          <p:cNvPr id="18" name="Group 34">
            <a:extLst>
              <a:ext uri="{FF2B5EF4-FFF2-40B4-BE49-F238E27FC236}">
                <a16:creationId xmlns:a16="http://schemas.microsoft.com/office/drawing/2014/main" id="{2070AB40-31D6-2939-4375-2663081AF9E1}"/>
              </a:ext>
            </a:extLst>
          </p:cNvPr>
          <p:cNvGrpSpPr>
            <a:grpSpLocks/>
          </p:cNvGrpSpPr>
          <p:nvPr/>
        </p:nvGrpSpPr>
        <p:grpSpPr bwMode="auto">
          <a:xfrm>
            <a:off x="7740441" y="2535945"/>
            <a:ext cx="3146381" cy="690562"/>
            <a:chOff x="5507120" y="1165541"/>
            <a:chExt cx="2414317" cy="691068"/>
          </a:xfrm>
        </p:grpSpPr>
        <p:sp>
          <p:nvSpPr>
            <p:cNvPr id="19" name="Rectangle 38">
              <a:extLst>
                <a:ext uri="{FF2B5EF4-FFF2-40B4-BE49-F238E27FC236}">
                  <a16:creationId xmlns:a16="http://schemas.microsoft.com/office/drawing/2014/main" id="{96787C70-9872-EADC-9CC6-46912C281098}"/>
                </a:ext>
              </a:extLst>
            </p:cNvPr>
            <p:cNvSpPr>
              <a:spLocks noChangeArrowheads="1"/>
            </p:cNvSpPr>
            <p:nvPr/>
          </p:nvSpPr>
          <p:spPr bwMode="auto">
            <a:xfrm>
              <a:off x="5507120" y="1165541"/>
              <a:ext cx="2414317" cy="691068"/>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endParaRPr lang="en-US" altLang="en-US" sz="1800">
                <a:cs typeface="Arial" panose="020B0604020202020204" pitchFamily="34" charset="0"/>
              </a:endParaRPr>
            </a:p>
          </p:txBody>
        </p:sp>
        <p:sp>
          <p:nvSpPr>
            <p:cNvPr id="20" name="TextBox 39">
              <a:extLst>
                <a:ext uri="{FF2B5EF4-FFF2-40B4-BE49-F238E27FC236}">
                  <a16:creationId xmlns:a16="http://schemas.microsoft.com/office/drawing/2014/main" id="{967D41A6-2649-C27D-C417-CEE2C8385B37}"/>
                </a:ext>
              </a:extLst>
            </p:cNvPr>
            <p:cNvSpPr txBox="1">
              <a:spLocks noChangeArrowheads="1"/>
            </p:cNvSpPr>
            <p:nvPr/>
          </p:nvSpPr>
          <p:spPr bwMode="auto">
            <a:xfrm>
              <a:off x="5507120" y="1165541"/>
              <a:ext cx="2414317" cy="691068"/>
            </a:xfrm>
            <a:prstGeom prst="rect">
              <a:avLst/>
            </a:prstGeom>
            <a:ln/>
          </p:spPr>
          <p:style>
            <a:lnRef idx="1">
              <a:schemeClr val="accent1"/>
            </a:lnRef>
            <a:fillRef idx="3">
              <a:schemeClr val="accent1"/>
            </a:fillRef>
            <a:effectRef idx="2">
              <a:schemeClr val="accent1"/>
            </a:effectRef>
            <a:fontRef idx="minor">
              <a:schemeClr val="lt1"/>
            </a:fontRef>
          </p:style>
          <p:txBody>
            <a:bodyPr lIns="135128" tIns="77216" rIns="135128" bIns="77216" anchor="ctr"/>
            <a:lstStyle>
              <a:lvl1pPr defTabSz="844550">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8445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84455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84455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84455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84455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84455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84455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84455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eaLnBrk="1" hangingPunct="1">
                <a:spcBef>
                  <a:spcPct val="0"/>
                </a:spcBef>
                <a:spcAft>
                  <a:spcPct val="35000"/>
                </a:spcAft>
                <a:buClrTx/>
                <a:buSzTx/>
                <a:buFontTx/>
                <a:buNone/>
              </a:pPr>
              <a:r>
                <a:rPr lang="en-US" altLang="en-US" sz="2400" b="0" dirty="0">
                  <a:solidFill>
                    <a:srgbClr val="FFFFFF"/>
                  </a:solidFill>
                  <a:cs typeface="Arial" panose="020B0604020202020204" pitchFamily="34" charset="0"/>
                </a:rPr>
                <a:t>For thrombosis</a:t>
              </a:r>
            </a:p>
          </p:txBody>
        </p:sp>
      </p:grpSp>
      <p:grpSp>
        <p:nvGrpSpPr>
          <p:cNvPr id="21" name="Group 35">
            <a:extLst>
              <a:ext uri="{FF2B5EF4-FFF2-40B4-BE49-F238E27FC236}">
                <a16:creationId xmlns:a16="http://schemas.microsoft.com/office/drawing/2014/main" id="{6469EC9D-2F5B-5104-791A-9257500E1BE3}"/>
              </a:ext>
            </a:extLst>
          </p:cNvPr>
          <p:cNvGrpSpPr>
            <a:grpSpLocks/>
          </p:cNvGrpSpPr>
          <p:nvPr/>
        </p:nvGrpSpPr>
        <p:grpSpPr bwMode="auto">
          <a:xfrm>
            <a:off x="7740441" y="3226507"/>
            <a:ext cx="3146381" cy="2025115"/>
            <a:chOff x="5507120" y="1856610"/>
            <a:chExt cx="2414317" cy="1642882"/>
          </a:xfrm>
          <a:solidFill>
            <a:schemeClr val="bg1">
              <a:lumMod val="95000"/>
            </a:schemeClr>
          </a:solidFill>
        </p:grpSpPr>
        <p:sp>
          <p:nvSpPr>
            <p:cNvPr id="22" name="Rectangle 36">
              <a:extLst>
                <a:ext uri="{FF2B5EF4-FFF2-40B4-BE49-F238E27FC236}">
                  <a16:creationId xmlns:a16="http://schemas.microsoft.com/office/drawing/2014/main" id="{4A4563F9-EA9C-2092-F0B7-392225C1C41F}"/>
                </a:ext>
              </a:extLst>
            </p:cNvPr>
            <p:cNvSpPr>
              <a:spLocks noChangeArrowheads="1"/>
            </p:cNvSpPr>
            <p:nvPr/>
          </p:nvSpPr>
          <p:spPr bwMode="auto">
            <a:xfrm>
              <a:off x="5507120" y="1856610"/>
              <a:ext cx="2414317" cy="1642882"/>
            </a:xfrm>
            <a:prstGeom prst="rect">
              <a:avLst/>
            </a:prstGeom>
            <a:grpFill/>
            <a:ln w="19050" algn="ctr">
              <a:solidFill>
                <a:srgbClr val="CCDFEF">
                  <a:alpha val="90195"/>
                </a:srgbClr>
              </a:solidFill>
              <a:miter lim="800000"/>
              <a:headEnd/>
              <a:tailEnd/>
            </a:ln>
          </p:spPr>
          <p:txBody>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endParaRPr lang="en-US" altLang="en-US" sz="1600">
                <a:cs typeface="Arial" panose="020B0604020202020204" pitchFamily="34" charset="0"/>
              </a:endParaRPr>
            </a:p>
          </p:txBody>
        </p:sp>
        <p:sp>
          <p:nvSpPr>
            <p:cNvPr id="23" name="TextBox 37">
              <a:extLst>
                <a:ext uri="{FF2B5EF4-FFF2-40B4-BE49-F238E27FC236}">
                  <a16:creationId xmlns:a16="http://schemas.microsoft.com/office/drawing/2014/main" id="{1C4D179F-FFDC-BC2D-0CEB-CB0712DA7188}"/>
                </a:ext>
              </a:extLst>
            </p:cNvPr>
            <p:cNvSpPr txBox="1">
              <a:spLocks noChangeArrowheads="1"/>
            </p:cNvSpPr>
            <p:nvPr/>
          </p:nvSpPr>
          <p:spPr bwMode="auto">
            <a:xfrm>
              <a:off x="5507120" y="1856610"/>
              <a:ext cx="2414317" cy="16428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01346" tIns="101346" rIns="135128" bIns="152019"/>
            <a:lstStyle>
              <a:lvl1pPr marL="342900" indent="-342900" defTabSz="844550">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171450" indent="-171450" defTabSz="8445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84455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84455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84455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84455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84455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84455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84455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lvl="1" eaLnBrk="1" hangingPunct="1">
                <a:spcBef>
                  <a:spcPct val="0"/>
                </a:spcBef>
                <a:spcAft>
                  <a:spcPct val="15000"/>
                </a:spcAft>
                <a:buClrTx/>
                <a:buSzTx/>
                <a:buFontTx/>
                <a:buChar char="•"/>
              </a:pPr>
              <a:r>
                <a:rPr lang="en-US" altLang="en-US" sz="2000" b="0" dirty="0">
                  <a:solidFill>
                    <a:srgbClr val="000000"/>
                  </a:solidFill>
                  <a:cs typeface="Arial" panose="020B0604020202020204" pitchFamily="34" charset="0"/>
                </a:rPr>
                <a:t>Anticoagulation</a:t>
              </a:r>
            </a:p>
            <a:p>
              <a:pPr lvl="1" eaLnBrk="1" hangingPunct="1">
                <a:spcBef>
                  <a:spcPct val="0"/>
                </a:spcBef>
                <a:spcAft>
                  <a:spcPct val="15000"/>
                </a:spcAft>
                <a:buClrTx/>
                <a:buSzTx/>
                <a:buFontTx/>
                <a:buChar char="•"/>
              </a:pPr>
              <a:r>
                <a:rPr lang="en-US" altLang="en-US" sz="2000" b="0" dirty="0">
                  <a:solidFill>
                    <a:srgbClr val="000000"/>
                  </a:solidFill>
                  <a:cs typeface="Arial" panose="020B0604020202020204" pitchFamily="34" charset="0"/>
                </a:rPr>
                <a:t>Bone marrow transplant</a:t>
              </a:r>
            </a:p>
          </p:txBody>
        </p:sp>
      </p:grpSp>
      <p:sp>
        <p:nvSpPr>
          <p:cNvPr id="4" name="Footer Placeholder 4">
            <a:extLst>
              <a:ext uri="{FF2B5EF4-FFF2-40B4-BE49-F238E27FC236}">
                <a16:creationId xmlns:a16="http://schemas.microsoft.com/office/drawing/2014/main" id="{22EA8EAF-1D3E-372B-6812-D29ED1EDF15E}"/>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PNH, </a:t>
            </a:r>
            <a:r>
              <a:rPr lang="en-US" dirty="0"/>
              <a:t>paroxysmal nocturnal hemoglobinuria.</a:t>
            </a:r>
            <a:endParaRPr lang="en-US" sz="1000" dirty="0">
              <a:solidFill>
                <a:schemeClr val="tx1"/>
              </a:solidFill>
            </a:endParaRPr>
          </a:p>
        </p:txBody>
      </p:sp>
    </p:spTree>
    <p:extLst>
      <p:ext uri="{BB962C8B-B14F-4D97-AF65-F5344CB8AC3E}">
        <p14:creationId xmlns:p14="http://schemas.microsoft.com/office/powerpoint/2010/main" val="3862838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A2F21-7170-0704-DC7E-5C7D3365AB80}"/>
              </a:ext>
            </a:extLst>
          </p:cNvPr>
          <p:cNvSpPr>
            <a:spLocks noGrp="1"/>
          </p:cNvSpPr>
          <p:nvPr>
            <p:ph type="title"/>
          </p:nvPr>
        </p:nvSpPr>
        <p:spPr>
          <a:xfrm>
            <a:off x="838200" y="140493"/>
            <a:ext cx="10515600" cy="1325563"/>
          </a:xfrm>
        </p:spPr>
        <p:txBody>
          <a:bodyPr/>
          <a:lstStyle/>
          <a:p>
            <a:r>
              <a:rPr lang="en-US" dirty="0"/>
              <a:t>PNH: Current and Emerging Therapies</a:t>
            </a:r>
          </a:p>
        </p:txBody>
      </p:sp>
      <p:sp>
        <p:nvSpPr>
          <p:cNvPr id="5" name="Content Placeholder 4">
            <a:extLst>
              <a:ext uri="{FF2B5EF4-FFF2-40B4-BE49-F238E27FC236}">
                <a16:creationId xmlns:a16="http://schemas.microsoft.com/office/drawing/2014/main" id="{CEFC640A-32CC-E3B7-58F6-71BBC0DC9E6F}"/>
              </a:ext>
            </a:extLst>
          </p:cNvPr>
          <p:cNvSpPr>
            <a:spLocks noGrp="1"/>
          </p:cNvSpPr>
          <p:nvPr>
            <p:ph sz="half" idx="1"/>
          </p:nvPr>
        </p:nvSpPr>
        <p:spPr>
          <a:xfrm>
            <a:off x="838200" y="1561171"/>
            <a:ext cx="5181600" cy="4493554"/>
          </a:xfrm>
        </p:spPr>
        <p:txBody>
          <a:bodyPr>
            <a:normAutofit fontScale="92500" lnSpcReduction="20000"/>
          </a:bodyPr>
          <a:lstStyle/>
          <a:p>
            <a:r>
              <a:rPr lang="en-US" dirty="0"/>
              <a:t>Complement inhibition –</a:t>
            </a:r>
          </a:p>
          <a:p>
            <a:pPr lvl="1"/>
            <a:r>
              <a:rPr lang="en-US" dirty="0"/>
              <a:t>FDA Approved</a:t>
            </a:r>
          </a:p>
          <a:p>
            <a:pPr lvl="2"/>
            <a:r>
              <a:rPr lang="en-US" dirty="0"/>
              <a:t>Eculizumab </a:t>
            </a:r>
          </a:p>
          <a:p>
            <a:pPr lvl="2"/>
            <a:r>
              <a:rPr lang="en-US" dirty="0" err="1"/>
              <a:t>Ravulizumab</a:t>
            </a:r>
            <a:endParaRPr lang="en-US" dirty="0"/>
          </a:p>
          <a:p>
            <a:pPr lvl="2"/>
            <a:r>
              <a:rPr lang="en-US" dirty="0" err="1"/>
              <a:t>Crovalimab</a:t>
            </a:r>
            <a:endParaRPr lang="en-US" dirty="0"/>
          </a:p>
          <a:p>
            <a:pPr lvl="2"/>
            <a:r>
              <a:rPr lang="en-US" dirty="0" err="1"/>
              <a:t>Pegcetacoplan</a:t>
            </a:r>
            <a:endParaRPr lang="en-US" dirty="0"/>
          </a:p>
          <a:p>
            <a:pPr lvl="2"/>
            <a:r>
              <a:rPr lang="en-US" dirty="0" err="1"/>
              <a:t>Iptacopan</a:t>
            </a:r>
            <a:endParaRPr lang="en-US" dirty="0"/>
          </a:p>
          <a:p>
            <a:pPr lvl="2"/>
            <a:r>
              <a:rPr lang="en-US" dirty="0"/>
              <a:t>Danicopan (+ C5 inhibitor)</a:t>
            </a:r>
          </a:p>
          <a:p>
            <a:r>
              <a:rPr lang="en-US" dirty="0"/>
              <a:t>In clinical trials</a:t>
            </a:r>
          </a:p>
          <a:p>
            <a:pPr lvl="1"/>
            <a:r>
              <a:rPr lang="en-US" dirty="0" err="1"/>
              <a:t>Pozelimab</a:t>
            </a:r>
            <a:r>
              <a:rPr lang="en-US" dirty="0"/>
              <a:t> + </a:t>
            </a:r>
            <a:r>
              <a:rPr lang="en-US" dirty="0" err="1"/>
              <a:t>cemdisiran</a:t>
            </a:r>
            <a:endParaRPr lang="en-US" dirty="0"/>
          </a:p>
          <a:p>
            <a:pPr lvl="1"/>
            <a:r>
              <a:rPr lang="en-US" dirty="0"/>
              <a:t>OMS906</a:t>
            </a:r>
          </a:p>
          <a:p>
            <a:pPr lvl="1"/>
            <a:r>
              <a:rPr lang="en-US" dirty="0"/>
              <a:t>KP104</a:t>
            </a:r>
          </a:p>
          <a:p>
            <a:r>
              <a:rPr lang="en-US" dirty="0"/>
              <a:t>Supportive care remains important</a:t>
            </a:r>
          </a:p>
          <a:p>
            <a:endParaRPr lang="en-US" dirty="0"/>
          </a:p>
          <a:p>
            <a:endParaRPr lang="en-US" dirty="0"/>
          </a:p>
        </p:txBody>
      </p:sp>
      <p:sp>
        <p:nvSpPr>
          <p:cNvPr id="6" name="Content Placeholder 5">
            <a:extLst>
              <a:ext uri="{FF2B5EF4-FFF2-40B4-BE49-F238E27FC236}">
                <a16:creationId xmlns:a16="http://schemas.microsoft.com/office/drawing/2014/main" id="{877D4697-C5CE-A5E1-77B3-664E3BF2A567}"/>
              </a:ext>
            </a:extLst>
          </p:cNvPr>
          <p:cNvSpPr>
            <a:spLocks noGrp="1"/>
          </p:cNvSpPr>
          <p:nvPr>
            <p:ph sz="half" idx="2"/>
          </p:nvPr>
        </p:nvSpPr>
        <p:spPr>
          <a:xfrm>
            <a:off x="6172200" y="1561171"/>
            <a:ext cx="5181600" cy="4493554"/>
          </a:xfrm>
        </p:spPr>
        <p:txBody>
          <a:bodyPr>
            <a:normAutofit/>
          </a:bodyPr>
          <a:lstStyle/>
          <a:p>
            <a:r>
              <a:rPr lang="en-US" dirty="0"/>
              <a:t>Role of prophylactic anticoagulation very unclear</a:t>
            </a:r>
          </a:p>
          <a:p>
            <a:r>
              <a:rPr lang="en-US" dirty="0"/>
              <a:t>Allogeneic HCT has a very limited role</a:t>
            </a:r>
          </a:p>
          <a:p>
            <a:r>
              <a:rPr lang="en-US" dirty="0"/>
              <a:t>Treatment goals</a:t>
            </a:r>
          </a:p>
          <a:p>
            <a:pPr lvl="1"/>
            <a:r>
              <a:rPr lang="en-US" dirty="0"/>
              <a:t>Correct anemia</a:t>
            </a:r>
            <a:r>
              <a:rPr lang="en-US" baseline="30000" dirty="0"/>
              <a:t>1</a:t>
            </a:r>
          </a:p>
          <a:p>
            <a:pPr lvl="1"/>
            <a:r>
              <a:rPr lang="en-US" dirty="0"/>
              <a:t>Reduce fatigue</a:t>
            </a:r>
            <a:r>
              <a:rPr lang="en-US" baseline="30000" dirty="0"/>
              <a:t>2</a:t>
            </a:r>
          </a:p>
          <a:p>
            <a:pPr lvl="1"/>
            <a:r>
              <a:rPr lang="en-US" dirty="0"/>
              <a:t>Reduce risk of thrombosis, pulmonary hypertension, renal damage</a:t>
            </a:r>
            <a:r>
              <a:rPr lang="en-US" baseline="30000" dirty="0"/>
              <a:t>3,4</a:t>
            </a:r>
          </a:p>
          <a:p>
            <a:endParaRPr lang="en-US" dirty="0"/>
          </a:p>
        </p:txBody>
      </p:sp>
      <p:sp>
        <p:nvSpPr>
          <p:cNvPr id="3" name="Footer Placeholder 2">
            <a:extLst>
              <a:ext uri="{FF2B5EF4-FFF2-40B4-BE49-F238E27FC236}">
                <a16:creationId xmlns:a16="http://schemas.microsoft.com/office/drawing/2014/main" id="{9A70F88E-6CA7-3E59-40D0-ED29DE495BA1}"/>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C, complement; HCT, hematopoietic cell transplantation; PNH, </a:t>
            </a:r>
            <a:r>
              <a:rPr lang="en-US" dirty="0"/>
              <a:t>paroxysmal nocturnal hemoglobinuria.</a:t>
            </a:r>
            <a:br>
              <a:rPr lang="en-US" dirty="0"/>
            </a:br>
            <a:r>
              <a:rPr lang="en-US" dirty="0"/>
              <a:t>1. Martí-Carvajal AJ, et al. </a:t>
            </a:r>
            <a:r>
              <a:rPr lang="en-US" i="1" dirty="0"/>
              <a:t>Cochrane Database Syst Rev.</a:t>
            </a:r>
            <a:r>
              <a:rPr lang="en-US" dirty="0"/>
              <a:t> 2014;(10):CD010340.</a:t>
            </a:r>
            <a:br>
              <a:rPr lang="en-US" dirty="0"/>
            </a:br>
            <a:r>
              <a:rPr lang="en-US" dirty="0"/>
              <a:t>2. </a:t>
            </a:r>
            <a:r>
              <a:rPr lang="en-US" sz="1000" dirty="0">
                <a:solidFill>
                  <a:schemeClr val="tx1"/>
                </a:solidFill>
              </a:rPr>
              <a:t>Cançado RD, et al. </a:t>
            </a:r>
            <a:r>
              <a:rPr lang="en-US" sz="1000" i="1" dirty="0" err="1">
                <a:solidFill>
                  <a:schemeClr val="tx1"/>
                </a:solidFill>
              </a:rPr>
              <a:t>Hematol</a:t>
            </a:r>
            <a:r>
              <a:rPr lang="en-US" sz="1000" i="1" dirty="0">
                <a:solidFill>
                  <a:schemeClr val="tx1"/>
                </a:solidFill>
              </a:rPr>
              <a:t> </a:t>
            </a:r>
            <a:r>
              <a:rPr lang="en-US" sz="1000" i="1" dirty="0" err="1">
                <a:solidFill>
                  <a:schemeClr val="tx1"/>
                </a:solidFill>
              </a:rPr>
              <a:t>Transfus</a:t>
            </a:r>
            <a:r>
              <a:rPr lang="en-US" sz="1000" i="1" dirty="0">
                <a:solidFill>
                  <a:schemeClr val="tx1"/>
                </a:solidFill>
              </a:rPr>
              <a:t> Cell Ther. </a:t>
            </a:r>
            <a:r>
              <a:rPr lang="en-US" sz="1000" dirty="0">
                <a:solidFill>
                  <a:schemeClr val="tx1"/>
                </a:solidFill>
              </a:rPr>
              <a:t>2021;43(3):341-348. </a:t>
            </a:r>
          </a:p>
          <a:p>
            <a:pPr marL="0" indent="0">
              <a:buNone/>
            </a:pPr>
            <a:r>
              <a:rPr lang="en-US" dirty="0"/>
              <a:t>3.</a:t>
            </a:r>
            <a:r>
              <a:rPr lang="en-US" sz="1000" dirty="0">
                <a:solidFill>
                  <a:schemeClr val="tx1"/>
                </a:solidFill>
              </a:rPr>
              <a:t> Hill A, et al. </a:t>
            </a:r>
            <a:r>
              <a:rPr lang="en-US" sz="1000" i="1" dirty="0">
                <a:solidFill>
                  <a:schemeClr val="tx1"/>
                </a:solidFill>
              </a:rPr>
              <a:t>Br J </a:t>
            </a:r>
            <a:r>
              <a:rPr lang="en-US" sz="1000" i="1" dirty="0" err="1">
                <a:solidFill>
                  <a:schemeClr val="tx1"/>
                </a:solidFill>
              </a:rPr>
              <a:t>Haematol</a:t>
            </a:r>
            <a:r>
              <a:rPr lang="en-US" sz="1000" i="1" dirty="0">
                <a:solidFill>
                  <a:schemeClr val="tx1"/>
                </a:solidFill>
              </a:rPr>
              <a:t>. </a:t>
            </a:r>
            <a:r>
              <a:rPr lang="en-US" sz="1000" dirty="0">
                <a:solidFill>
                  <a:schemeClr val="tx1"/>
                </a:solidFill>
              </a:rPr>
              <a:t>2012;158(3):409-414</a:t>
            </a:r>
            <a:r>
              <a:rPr lang="en-US" dirty="0"/>
              <a:t>.</a:t>
            </a:r>
            <a:br>
              <a:rPr lang="en-US" dirty="0"/>
            </a:br>
            <a:r>
              <a:rPr lang="en-US" dirty="0"/>
              <a:t>4. </a:t>
            </a:r>
            <a:r>
              <a:rPr lang="en-US" sz="1000" dirty="0">
                <a:solidFill>
                  <a:schemeClr val="tx1"/>
                </a:solidFill>
              </a:rPr>
              <a:t>Griffin M, et al. </a:t>
            </a:r>
            <a:r>
              <a:rPr lang="en-US" sz="1000" i="1" dirty="0">
                <a:solidFill>
                  <a:schemeClr val="tx1"/>
                </a:solidFill>
              </a:rPr>
              <a:t>Ther Adv </a:t>
            </a:r>
            <a:r>
              <a:rPr lang="en-US" sz="1000" i="1" dirty="0" err="1">
                <a:solidFill>
                  <a:schemeClr val="tx1"/>
                </a:solidFill>
              </a:rPr>
              <a:t>Hematol</a:t>
            </a:r>
            <a:r>
              <a:rPr lang="en-US" sz="1000" i="1" dirty="0">
                <a:solidFill>
                  <a:schemeClr val="tx1"/>
                </a:solidFill>
              </a:rPr>
              <a:t>. </a:t>
            </a:r>
            <a:r>
              <a:rPr lang="en-US" sz="1000" dirty="0">
                <a:solidFill>
                  <a:schemeClr val="tx1"/>
                </a:solidFill>
              </a:rPr>
              <a:t>2017;8(3):119-126.</a:t>
            </a:r>
          </a:p>
        </p:txBody>
      </p:sp>
    </p:spTree>
    <p:extLst>
      <p:ext uri="{BB962C8B-B14F-4D97-AF65-F5344CB8AC3E}">
        <p14:creationId xmlns:p14="http://schemas.microsoft.com/office/powerpoint/2010/main" val="19597900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5">
            <a:extLst>
              <a:ext uri="{FF2B5EF4-FFF2-40B4-BE49-F238E27FC236}">
                <a16:creationId xmlns:a16="http://schemas.microsoft.com/office/drawing/2014/main" id="{7F031E2B-164D-4D5F-9630-6609F8B3C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2250" y="1524794"/>
            <a:ext cx="8516938" cy="380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a:extLst>
              <a:ext uri="{FF2B5EF4-FFF2-40B4-BE49-F238E27FC236}">
                <a16:creationId xmlns:a16="http://schemas.microsoft.com/office/drawing/2014/main" id="{4AF13E8A-20E0-78FE-D82E-0168083C95CF}"/>
              </a:ext>
            </a:extLst>
          </p:cNvPr>
          <p:cNvGraphicFramePr>
            <a:graphicFrameLocks noGrp="1"/>
          </p:cNvGraphicFramePr>
          <p:nvPr>
            <p:extLst>
              <p:ext uri="{D42A27DB-BD31-4B8C-83A1-F6EECF244321}">
                <p14:modId xmlns:p14="http://schemas.microsoft.com/office/powerpoint/2010/main" val="1425428138"/>
              </p:ext>
            </p:extLst>
          </p:nvPr>
        </p:nvGraphicFramePr>
        <p:xfrm>
          <a:off x="5572902" y="2874170"/>
          <a:ext cx="5348288" cy="2500421"/>
        </p:xfrm>
        <a:graphic>
          <a:graphicData uri="http://schemas.openxmlformats.org/drawingml/2006/table">
            <a:tbl>
              <a:tblPr firstRow="1" bandRow="1">
                <a:tableStyleId>{5C22544A-7EE6-4342-B048-85BDC9FD1C3A}</a:tableStyleId>
              </a:tblPr>
              <a:tblGrid>
                <a:gridCol w="1059716">
                  <a:extLst>
                    <a:ext uri="{9D8B030D-6E8A-4147-A177-3AD203B41FA5}">
                      <a16:colId xmlns:a16="http://schemas.microsoft.com/office/drawing/2014/main" val="20000"/>
                    </a:ext>
                  </a:extLst>
                </a:gridCol>
                <a:gridCol w="813823">
                  <a:extLst>
                    <a:ext uri="{9D8B030D-6E8A-4147-A177-3AD203B41FA5}">
                      <a16:colId xmlns:a16="http://schemas.microsoft.com/office/drawing/2014/main" val="20001"/>
                    </a:ext>
                  </a:extLst>
                </a:gridCol>
                <a:gridCol w="585221">
                  <a:extLst>
                    <a:ext uri="{9D8B030D-6E8A-4147-A177-3AD203B41FA5}">
                      <a16:colId xmlns:a16="http://schemas.microsoft.com/office/drawing/2014/main" val="20002"/>
                    </a:ext>
                  </a:extLst>
                </a:gridCol>
                <a:gridCol w="1250561">
                  <a:extLst>
                    <a:ext uri="{9D8B030D-6E8A-4147-A177-3AD203B41FA5}">
                      <a16:colId xmlns:a16="http://schemas.microsoft.com/office/drawing/2014/main" val="20003"/>
                    </a:ext>
                  </a:extLst>
                </a:gridCol>
                <a:gridCol w="687983">
                  <a:extLst>
                    <a:ext uri="{9D8B030D-6E8A-4147-A177-3AD203B41FA5}">
                      <a16:colId xmlns:a16="http://schemas.microsoft.com/office/drawing/2014/main" val="20004"/>
                    </a:ext>
                  </a:extLst>
                </a:gridCol>
                <a:gridCol w="950984">
                  <a:extLst>
                    <a:ext uri="{9D8B030D-6E8A-4147-A177-3AD203B41FA5}">
                      <a16:colId xmlns:a16="http://schemas.microsoft.com/office/drawing/2014/main" val="20005"/>
                    </a:ext>
                  </a:extLst>
                </a:gridCol>
              </a:tblGrid>
              <a:tr h="416083">
                <a:tc>
                  <a:txBody>
                    <a:bodyPr/>
                    <a:lstStyle/>
                    <a:p>
                      <a:endParaRPr lang="en-US" sz="1100" dirty="0">
                        <a:solidFill>
                          <a:schemeClr val="bg1"/>
                        </a:solidFill>
                        <a:latin typeface="Arial" panose="020B0604020202020204" pitchFamily="34" charset="0"/>
                        <a:cs typeface="Arial" panose="020B0604020202020204" pitchFamily="34" charset="0"/>
                      </a:endParaRPr>
                    </a:p>
                  </a:txBody>
                  <a:tcPr marL="68581" marR="68581" marT="34273" marB="3427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100" dirty="0">
                          <a:solidFill>
                            <a:schemeClr val="bg1"/>
                          </a:solidFill>
                          <a:latin typeface="Arial" panose="020B0604020202020204" pitchFamily="34" charset="0"/>
                          <a:cs typeface="Arial" panose="020B0604020202020204" pitchFamily="34" charset="0"/>
                        </a:rPr>
                        <a:t>Approval Year</a:t>
                      </a:r>
                    </a:p>
                  </a:txBody>
                  <a:tcPr marL="68581" marR="68581" marT="34273" marB="342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100" dirty="0">
                          <a:solidFill>
                            <a:schemeClr val="bg1"/>
                          </a:solidFill>
                          <a:latin typeface="Arial" panose="020B0604020202020204" pitchFamily="34" charset="0"/>
                          <a:cs typeface="Arial" panose="020B0604020202020204" pitchFamily="34" charset="0"/>
                        </a:rPr>
                        <a:t>Target</a:t>
                      </a:r>
                    </a:p>
                  </a:txBody>
                  <a:tcPr marL="68581" marR="68581" marT="34273" marB="342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100" dirty="0" err="1">
                          <a:solidFill>
                            <a:schemeClr val="bg1"/>
                          </a:solidFill>
                          <a:latin typeface="Arial" panose="020B0604020202020204" pitchFamily="34" charset="0"/>
                          <a:cs typeface="Arial" panose="020B0604020202020204" pitchFamily="34" charset="0"/>
                        </a:rPr>
                        <a:t>Administration</a:t>
                      </a:r>
                      <a:r>
                        <a:rPr lang="en-US" sz="1100" baseline="30000" dirty="0" err="1">
                          <a:solidFill>
                            <a:schemeClr val="bg1"/>
                          </a:solidFill>
                          <a:latin typeface="Arial" panose="020B0604020202020204" pitchFamily="34" charset="0"/>
                          <a:cs typeface="Arial" panose="020B0604020202020204" pitchFamily="34" charset="0"/>
                        </a:rPr>
                        <a:t>a</a:t>
                      </a:r>
                      <a:endParaRPr lang="en-US" sz="1100" dirty="0">
                        <a:solidFill>
                          <a:schemeClr val="bg1"/>
                        </a:solidFill>
                        <a:latin typeface="Arial" panose="020B0604020202020204" pitchFamily="34" charset="0"/>
                        <a:cs typeface="Arial" panose="020B0604020202020204" pitchFamily="34" charset="0"/>
                      </a:endParaRPr>
                    </a:p>
                  </a:txBody>
                  <a:tcPr marL="68581" marR="68581" marT="34273" marB="342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100" dirty="0">
                          <a:solidFill>
                            <a:schemeClr val="bg1"/>
                          </a:solidFill>
                          <a:latin typeface="Arial" panose="020B0604020202020204" pitchFamily="34" charset="0"/>
                          <a:cs typeface="Arial" panose="020B0604020202020204" pitchFamily="34" charset="0"/>
                        </a:rPr>
                        <a:t>Half-life</a:t>
                      </a:r>
                    </a:p>
                  </a:txBody>
                  <a:tcPr marL="68581" marR="68581" marT="34273" marB="342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100" dirty="0">
                          <a:solidFill>
                            <a:schemeClr val="bg1"/>
                          </a:solidFill>
                          <a:latin typeface="Arial" panose="020B0604020202020204" pitchFamily="34" charset="0"/>
                          <a:cs typeface="Arial" panose="020B0604020202020204" pitchFamily="34" charset="0"/>
                        </a:rPr>
                        <a:t>Indication</a:t>
                      </a:r>
                    </a:p>
                  </a:txBody>
                  <a:tcPr marL="68581" marR="68581" marT="34273" marB="342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416083">
                <a:tc>
                  <a:txBody>
                    <a:bodyPr/>
                    <a:lstStyle/>
                    <a:p>
                      <a:pPr algn="ctr"/>
                      <a:r>
                        <a:rPr lang="en-US" sz="1100" b="1" dirty="0">
                          <a:solidFill>
                            <a:schemeClr val="tx1"/>
                          </a:solidFill>
                          <a:latin typeface="Arial" panose="020B0604020202020204" pitchFamily="34" charset="0"/>
                          <a:cs typeface="Arial" panose="020B0604020202020204" pitchFamily="34" charset="0"/>
                        </a:rPr>
                        <a:t>Eculizumab</a:t>
                      </a:r>
                      <a:endParaRPr lang="en-US" sz="1100" b="1" i="0" dirty="0">
                        <a:solidFill>
                          <a:schemeClr val="tx1"/>
                        </a:solidFill>
                        <a:latin typeface="Arial" panose="020B0604020202020204" pitchFamily="34" charset="0"/>
                        <a:cs typeface="Arial" panose="020B0604020202020204" pitchFamily="34" charset="0"/>
                      </a:endParaRPr>
                    </a:p>
                  </a:txBody>
                  <a:tcPr marL="68581" marR="68581" marT="34273" marB="342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100" dirty="0">
                          <a:solidFill>
                            <a:schemeClr val="tx1"/>
                          </a:solidFill>
                          <a:latin typeface="Arial" panose="020B0604020202020204" pitchFamily="34" charset="0"/>
                          <a:cs typeface="Arial" panose="020B0604020202020204" pitchFamily="34" charset="0"/>
                        </a:rPr>
                        <a:t>2007</a:t>
                      </a:r>
                    </a:p>
                  </a:txBody>
                  <a:tcPr marL="68581" marR="68581" marT="34273" marB="342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100" u="none" dirty="0">
                          <a:solidFill>
                            <a:schemeClr val="tx1"/>
                          </a:solidFill>
                          <a:latin typeface="Arial" panose="020B0604020202020204" pitchFamily="34" charset="0"/>
                          <a:cs typeface="Arial" panose="020B0604020202020204" pitchFamily="34" charset="0"/>
                        </a:rPr>
                        <a:t>C5</a:t>
                      </a:r>
                      <a:endParaRPr lang="en-US" sz="1100" i="0" u="none" dirty="0">
                        <a:solidFill>
                          <a:schemeClr val="tx1"/>
                        </a:solidFill>
                        <a:latin typeface="Arial" panose="020B0604020202020204" pitchFamily="34" charset="0"/>
                        <a:cs typeface="Arial" panose="020B0604020202020204" pitchFamily="34" charset="0"/>
                      </a:endParaRPr>
                    </a:p>
                  </a:txBody>
                  <a:tcPr marL="68581" marR="68581" marT="34273" marB="342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100" dirty="0">
                          <a:solidFill>
                            <a:schemeClr val="tx1"/>
                          </a:solidFill>
                          <a:latin typeface="Arial" panose="020B0604020202020204" pitchFamily="34" charset="0"/>
                          <a:cs typeface="Arial" panose="020B0604020202020204" pitchFamily="34" charset="0"/>
                        </a:rPr>
                        <a:t>Intravenous/2 weeks</a:t>
                      </a:r>
                    </a:p>
                  </a:txBody>
                  <a:tcPr marL="68581" marR="68581" marT="34273" marB="342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100" dirty="0">
                          <a:solidFill>
                            <a:schemeClr val="tx1"/>
                          </a:solidFill>
                          <a:latin typeface="Arial" panose="020B0604020202020204" pitchFamily="34" charset="0"/>
                          <a:cs typeface="Arial" panose="020B0604020202020204" pitchFamily="34" charset="0"/>
                        </a:rPr>
                        <a:t>~12 days</a:t>
                      </a:r>
                    </a:p>
                  </a:txBody>
                  <a:tcPr marL="68581" marR="68581" marT="34273" marB="342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100" dirty="0">
                          <a:solidFill>
                            <a:schemeClr val="tx1"/>
                          </a:solidFill>
                          <a:latin typeface="Arial" panose="020B0604020202020204" pitchFamily="34" charset="0"/>
                          <a:cs typeface="Arial" panose="020B0604020202020204" pitchFamily="34" charset="0"/>
                        </a:rPr>
                        <a:t>Adults with PNH</a:t>
                      </a:r>
                    </a:p>
                  </a:txBody>
                  <a:tcPr marL="68581" marR="68581" marT="34273" marB="342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761509">
                <a:tc>
                  <a:txBody>
                    <a:bodyPr/>
                    <a:lstStyle/>
                    <a:p>
                      <a:pPr algn="ctr"/>
                      <a:r>
                        <a:rPr lang="en-US" sz="1100" b="1" dirty="0">
                          <a:solidFill>
                            <a:schemeClr val="tx1"/>
                          </a:solidFill>
                          <a:latin typeface="Arial" panose="020B0604020202020204" pitchFamily="34" charset="0"/>
                          <a:cs typeface="Arial" panose="020B0604020202020204" pitchFamily="34" charset="0"/>
                        </a:rPr>
                        <a:t>Ravulizumab</a:t>
                      </a:r>
                      <a:endParaRPr lang="en-US" sz="1100" b="1" i="0" dirty="0">
                        <a:solidFill>
                          <a:schemeClr val="tx1"/>
                        </a:solidFill>
                        <a:latin typeface="Arial" panose="020B0604020202020204" pitchFamily="34" charset="0"/>
                        <a:cs typeface="Arial" panose="020B0604020202020204" pitchFamily="34" charset="0"/>
                      </a:endParaRPr>
                    </a:p>
                  </a:txBody>
                  <a:tcPr marL="68581" marR="68581" marT="34273" marB="342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latinLnBrk="0" hangingPunct="1"/>
                      <a:r>
                        <a:rPr lang="en-US" sz="1100" kern="1200" dirty="0">
                          <a:solidFill>
                            <a:schemeClr val="tx1"/>
                          </a:solidFill>
                          <a:latin typeface="Arial" panose="020B0604020202020204" pitchFamily="34" charset="0"/>
                          <a:cs typeface="Arial" panose="020B0604020202020204" pitchFamily="34" charset="0"/>
                        </a:rPr>
                        <a:t>2018, 2021 (adults, pediatric)</a:t>
                      </a:r>
                      <a:endParaRPr lang="en-US" sz="1100" kern="1200" dirty="0">
                        <a:solidFill>
                          <a:schemeClr val="tx1"/>
                        </a:solidFill>
                        <a:latin typeface="Arial" panose="020B0604020202020204" pitchFamily="34" charset="0"/>
                        <a:ea typeface="+mn-ea"/>
                        <a:cs typeface="Arial" panose="020B0604020202020204" pitchFamily="34" charset="0"/>
                      </a:endParaRPr>
                    </a:p>
                  </a:txBody>
                  <a:tcPr marL="68581" marR="68581" marT="34273" marB="342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latinLnBrk="0" hangingPunct="1"/>
                      <a:r>
                        <a:rPr lang="en-US" sz="1100" u="none" kern="1200" dirty="0">
                          <a:solidFill>
                            <a:schemeClr val="tx1"/>
                          </a:solidFill>
                          <a:latin typeface="Arial" panose="020B0604020202020204" pitchFamily="34" charset="0"/>
                          <a:cs typeface="Arial" panose="020B0604020202020204" pitchFamily="34" charset="0"/>
                        </a:rPr>
                        <a:t>C5</a:t>
                      </a:r>
                      <a:endParaRPr lang="en-US" sz="1100" u="none" kern="1200" dirty="0">
                        <a:solidFill>
                          <a:schemeClr val="tx1"/>
                        </a:solidFill>
                        <a:latin typeface="Arial" panose="020B0604020202020204" pitchFamily="34" charset="0"/>
                        <a:ea typeface="+mn-ea"/>
                        <a:cs typeface="Arial" panose="020B0604020202020204" pitchFamily="34" charset="0"/>
                      </a:endParaRPr>
                    </a:p>
                  </a:txBody>
                  <a:tcPr marL="68581" marR="68581" marT="34273" marB="342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latinLnBrk="0" hangingPunct="1"/>
                      <a:r>
                        <a:rPr lang="en-US" sz="1100" kern="1200" dirty="0">
                          <a:solidFill>
                            <a:schemeClr val="tx1"/>
                          </a:solidFill>
                          <a:latin typeface="Arial" panose="020B0604020202020204" pitchFamily="34" charset="0"/>
                          <a:cs typeface="Arial" panose="020B0604020202020204" pitchFamily="34" charset="0"/>
                        </a:rPr>
                        <a:t>Intravenous/4-8 weeks</a:t>
                      </a:r>
                      <a:endParaRPr lang="en-US" sz="1100" kern="1200" dirty="0">
                        <a:solidFill>
                          <a:schemeClr val="tx1"/>
                        </a:solidFill>
                        <a:latin typeface="Arial" panose="020B0604020202020204" pitchFamily="34" charset="0"/>
                        <a:ea typeface="+mn-ea"/>
                        <a:cs typeface="Arial" panose="020B0604020202020204" pitchFamily="34" charset="0"/>
                      </a:endParaRPr>
                    </a:p>
                  </a:txBody>
                  <a:tcPr marL="68581" marR="68581" marT="34273" marB="342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latinLnBrk="0" hangingPunct="1"/>
                      <a:r>
                        <a:rPr lang="en-US" sz="1100" b="0" kern="1200" dirty="0">
                          <a:solidFill>
                            <a:schemeClr val="tx1"/>
                          </a:solidFill>
                          <a:latin typeface="Arial" panose="020B0604020202020204" pitchFamily="34" charset="0"/>
                          <a:cs typeface="Arial" panose="020B0604020202020204" pitchFamily="34" charset="0"/>
                        </a:rPr>
                        <a:t>~49 days</a:t>
                      </a:r>
                      <a:endParaRPr lang="en-US" sz="1100" b="0" kern="1200" dirty="0">
                        <a:solidFill>
                          <a:schemeClr val="tx1"/>
                        </a:solidFill>
                        <a:latin typeface="Arial" panose="020B0604020202020204" pitchFamily="34" charset="0"/>
                        <a:ea typeface="+mn-ea"/>
                        <a:cs typeface="Arial" panose="020B0604020202020204" pitchFamily="34" charset="0"/>
                      </a:endParaRPr>
                    </a:p>
                  </a:txBody>
                  <a:tcPr marL="68581" marR="68581" marT="34273" marB="342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latinLnBrk="0" hangingPunct="1"/>
                      <a:r>
                        <a:rPr lang="en-US" sz="1100" kern="1200" dirty="0">
                          <a:solidFill>
                            <a:schemeClr val="tx1"/>
                          </a:solidFill>
                          <a:latin typeface="Arial" panose="020B0604020202020204" pitchFamily="34" charset="0"/>
                          <a:cs typeface="Arial" panose="020B0604020202020204" pitchFamily="34" charset="0"/>
                        </a:rPr>
                        <a:t>Adult and pediatric PNH patients</a:t>
                      </a:r>
                      <a:endParaRPr lang="en-US" sz="1100" kern="1200" dirty="0">
                        <a:solidFill>
                          <a:schemeClr val="tx1"/>
                        </a:solidFill>
                        <a:latin typeface="Arial" panose="020B0604020202020204" pitchFamily="34" charset="0"/>
                        <a:ea typeface="+mn-ea"/>
                        <a:cs typeface="Arial" panose="020B0604020202020204" pitchFamily="34" charset="0"/>
                      </a:endParaRPr>
                    </a:p>
                  </a:txBody>
                  <a:tcPr marL="68581" marR="68581" marT="34273" marB="342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906638">
                <a:tc>
                  <a:txBody>
                    <a:bodyPr/>
                    <a:lstStyle/>
                    <a:p>
                      <a:pPr algn="ctr"/>
                      <a:r>
                        <a:rPr lang="en-US" sz="1100" b="1" dirty="0" err="1">
                          <a:solidFill>
                            <a:schemeClr val="tx1"/>
                          </a:solidFill>
                          <a:latin typeface="Arial" panose="020B0604020202020204" pitchFamily="34" charset="0"/>
                          <a:cs typeface="Arial" panose="020B0604020202020204" pitchFamily="34" charset="0"/>
                        </a:rPr>
                        <a:t>Crovalimab</a:t>
                      </a:r>
                      <a:r>
                        <a:rPr lang="en-US" sz="1100" b="1" baseline="30000" dirty="0" err="1">
                          <a:solidFill>
                            <a:schemeClr val="tx1"/>
                          </a:solidFill>
                          <a:latin typeface="Arial" panose="020B0604020202020204" pitchFamily="34" charset="0"/>
                          <a:cs typeface="Arial" panose="020B0604020202020204" pitchFamily="34" charset="0"/>
                        </a:rPr>
                        <a:t>b</a:t>
                      </a:r>
                      <a:endParaRPr lang="en-US" sz="1100" b="1" i="0" dirty="0">
                        <a:solidFill>
                          <a:schemeClr val="tx1"/>
                        </a:solidFill>
                        <a:latin typeface="Arial" panose="020B0604020202020204" pitchFamily="34" charset="0"/>
                        <a:cs typeface="Arial" panose="020B0604020202020204" pitchFamily="34" charset="0"/>
                      </a:endParaRPr>
                    </a:p>
                  </a:txBody>
                  <a:tcPr marL="68581" marR="68581" marT="34273" marB="342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latinLnBrk="0" hangingPunct="1"/>
                      <a:r>
                        <a:rPr lang="en-US" sz="1100" kern="1200" dirty="0">
                          <a:solidFill>
                            <a:schemeClr val="tx1"/>
                          </a:solidFill>
                          <a:latin typeface="Arial" panose="020B0604020202020204" pitchFamily="34" charset="0"/>
                          <a:cs typeface="Arial" panose="020B0604020202020204" pitchFamily="34" charset="0"/>
                        </a:rPr>
                        <a:t>2024</a:t>
                      </a:r>
                      <a:endParaRPr lang="en-US" sz="1100" kern="1200" dirty="0">
                        <a:solidFill>
                          <a:schemeClr val="tx1"/>
                        </a:solidFill>
                        <a:latin typeface="Arial" panose="020B0604020202020204" pitchFamily="34" charset="0"/>
                        <a:ea typeface="+mn-ea"/>
                        <a:cs typeface="Arial" panose="020B0604020202020204" pitchFamily="34" charset="0"/>
                      </a:endParaRPr>
                    </a:p>
                  </a:txBody>
                  <a:tcPr marL="68581" marR="68581" marT="34273" marB="342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latinLnBrk="0" hangingPunct="1"/>
                      <a:r>
                        <a:rPr lang="en-US" sz="1100" u="none" kern="1200" dirty="0">
                          <a:solidFill>
                            <a:schemeClr val="tx1"/>
                          </a:solidFill>
                          <a:latin typeface="Arial" panose="020B0604020202020204" pitchFamily="34" charset="0"/>
                          <a:cs typeface="Arial" panose="020B0604020202020204" pitchFamily="34" charset="0"/>
                        </a:rPr>
                        <a:t>C5</a:t>
                      </a:r>
                      <a:endParaRPr lang="en-US" sz="1100" u="none" kern="1200" dirty="0">
                        <a:solidFill>
                          <a:schemeClr val="tx1"/>
                        </a:solidFill>
                        <a:latin typeface="Arial" panose="020B0604020202020204" pitchFamily="34" charset="0"/>
                        <a:ea typeface="+mn-ea"/>
                        <a:cs typeface="Arial" panose="020B0604020202020204" pitchFamily="34" charset="0"/>
                      </a:endParaRPr>
                    </a:p>
                  </a:txBody>
                  <a:tcPr marL="68581" marR="68581" marT="34273" marB="342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latinLnBrk="0" hangingPunct="1"/>
                      <a:r>
                        <a:rPr lang="en-US" sz="1100" kern="1200" dirty="0" err="1">
                          <a:solidFill>
                            <a:schemeClr val="tx1"/>
                          </a:solidFill>
                          <a:latin typeface="Arial" panose="020B0604020202020204" pitchFamily="34" charset="0"/>
                          <a:cs typeface="Arial" panose="020B0604020202020204" pitchFamily="34" charset="0"/>
                        </a:rPr>
                        <a:t>SubQ</a:t>
                      </a:r>
                      <a:r>
                        <a:rPr lang="en-US" sz="1100" kern="1200" dirty="0">
                          <a:solidFill>
                            <a:schemeClr val="tx1"/>
                          </a:solidFill>
                          <a:latin typeface="Arial" panose="020B0604020202020204" pitchFamily="34" charset="0"/>
                          <a:cs typeface="Arial" panose="020B0604020202020204" pitchFamily="34" charset="0"/>
                        </a:rPr>
                        <a:t> / 4weeks</a:t>
                      </a:r>
                      <a:endParaRPr lang="en-US" sz="1100" kern="1200" dirty="0">
                        <a:solidFill>
                          <a:schemeClr val="tx1"/>
                        </a:solidFill>
                        <a:latin typeface="Arial" panose="020B0604020202020204" pitchFamily="34" charset="0"/>
                        <a:ea typeface="+mn-ea"/>
                        <a:cs typeface="Arial" panose="020B0604020202020204" pitchFamily="34" charset="0"/>
                      </a:endParaRPr>
                    </a:p>
                  </a:txBody>
                  <a:tcPr marL="68581" marR="68581" marT="34273" marB="342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latinLnBrk="0" hangingPunct="1"/>
                      <a:r>
                        <a:rPr lang="en-US" sz="1100" b="0" kern="1200" dirty="0">
                          <a:solidFill>
                            <a:schemeClr val="tx1"/>
                          </a:solidFill>
                          <a:latin typeface="Arial" panose="020B0604020202020204" pitchFamily="34" charset="0"/>
                          <a:cs typeface="Arial" panose="020B0604020202020204" pitchFamily="34" charset="0"/>
                        </a:rPr>
                        <a:t>~53 days</a:t>
                      </a:r>
                      <a:endParaRPr lang="en-US" sz="1100" b="0" kern="1200" dirty="0">
                        <a:solidFill>
                          <a:schemeClr val="tx1"/>
                        </a:solidFill>
                        <a:latin typeface="Arial" panose="020B0604020202020204" pitchFamily="34" charset="0"/>
                        <a:ea typeface="+mn-ea"/>
                        <a:cs typeface="Arial" panose="020B0604020202020204" pitchFamily="34" charset="0"/>
                      </a:endParaRPr>
                    </a:p>
                  </a:txBody>
                  <a:tcPr marL="68581" marR="68581" marT="34273" marB="342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defTabSz="914400" rtl="0" eaLnBrk="1" latinLnBrk="0" hangingPunct="1"/>
                      <a:r>
                        <a:rPr lang="en-US" sz="1100" kern="1200" dirty="0">
                          <a:solidFill>
                            <a:schemeClr val="tx1"/>
                          </a:solidFill>
                          <a:latin typeface="Arial" panose="020B0604020202020204" pitchFamily="34" charset="0"/>
                          <a:cs typeface="Arial" panose="020B0604020202020204" pitchFamily="34" charset="0"/>
                        </a:rPr>
                        <a:t>Adult and pediatric (≥13 years) PNH patients </a:t>
                      </a:r>
                      <a:endParaRPr lang="en-US" sz="1100" kern="1200" dirty="0">
                        <a:solidFill>
                          <a:schemeClr val="tx1"/>
                        </a:solidFill>
                        <a:latin typeface="Arial" panose="020B0604020202020204" pitchFamily="34" charset="0"/>
                        <a:ea typeface="+mn-ea"/>
                        <a:cs typeface="Arial" panose="020B0604020202020204" pitchFamily="34" charset="0"/>
                      </a:endParaRPr>
                    </a:p>
                  </a:txBody>
                  <a:tcPr marL="68581" marR="68581" marT="34273" marB="3427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TextBox 9">
            <a:extLst>
              <a:ext uri="{FF2B5EF4-FFF2-40B4-BE49-F238E27FC236}">
                <a16:creationId xmlns:a16="http://schemas.microsoft.com/office/drawing/2014/main" id="{37715799-D868-05B0-AF7C-7265FE0F18AD}"/>
              </a:ext>
            </a:extLst>
          </p:cNvPr>
          <p:cNvSpPr txBox="1"/>
          <p:nvPr/>
        </p:nvSpPr>
        <p:spPr>
          <a:xfrm>
            <a:off x="5969779" y="1628739"/>
            <a:ext cx="4984784" cy="1079783"/>
          </a:xfrm>
          <a:prstGeom prst="rect">
            <a:avLst/>
          </a:prstGeom>
          <a:noFill/>
        </p:spPr>
        <p:txBody>
          <a:bodyPr wrap="square">
            <a:spAutoFit/>
          </a:bodyPr>
          <a:lstStyle/>
          <a:p>
            <a:pPr defTabSz="979568">
              <a:spcAft>
                <a:spcPts val="450"/>
              </a:spcAft>
              <a:defRPr/>
            </a:pPr>
            <a:r>
              <a:rPr lang="en-US" sz="1200" b="1" dirty="0">
                <a:solidFill>
                  <a:schemeClr val="accent3"/>
                </a:solidFill>
                <a:latin typeface="Arial" panose="020B0604020202020204" pitchFamily="34" charset="0"/>
                <a:cs typeface="Arial" panose="020B0604020202020204" pitchFamily="34" charset="0"/>
              </a:rPr>
              <a:t>Terminal complement inhibitors target complement protein C5 </a:t>
            </a:r>
            <a:r>
              <a:rPr lang="en-US" sz="1200" dirty="0">
                <a:solidFill>
                  <a:prstClr val="black"/>
                </a:solidFill>
                <a:latin typeface="Arial" panose="020B0604020202020204" pitchFamily="34" charset="0"/>
                <a:cs typeface="Arial" panose="020B0604020202020204" pitchFamily="34" charset="0"/>
              </a:rPr>
              <a:t>preventing its cleavage, formation of the MAC, </a:t>
            </a:r>
            <a:r>
              <a:rPr lang="en-US" sz="1200" b="1" dirty="0">
                <a:solidFill>
                  <a:schemeClr val="accent3"/>
                </a:solidFill>
                <a:latin typeface="Arial" panose="020B0604020202020204" pitchFamily="34" charset="0"/>
                <a:cs typeface="Arial" panose="020B0604020202020204" pitchFamily="34" charset="0"/>
              </a:rPr>
              <a:t>and MAC-mediated intravascular hemolysis</a:t>
            </a:r>
          </a:p>
          <a:p>
            <a:pPr defTabSz="979568">
              <a:defRPr/>
            </a:pPr>
            <a:r>
              <a:rPr lang="en-US" sz="1200" dirty="0">
                <a:solidFill>
                  <a:srgbClr val="003366"/>
                </a:solidFill>
                <a:latin typeface="Arial" panose="020B0604020202020204" pitchFamily="34" charset="0"/>
                <a:cs typeface="Arial" panose="020B0604020202020204" pitchFamily="34" charset="0"/>
              </a:rPr>
              <a:t>They also </a:t>
            </a:r>
            <a:r>
              <a:rPr lang="en-US" sz="1200" b="1" dirty="0">
                <a:solidFill>
                  <a:schemeClr val="accent3"/>
                </a:solidFill>
                <a:latin typeface="Arial" panose="020B0604020202020204" pitchFamily="34" charset="0"/>
                <a:cs typeface="Arial" panose="020B0604020202020204" pitchFamily="34" charset="0"/>
              </a:rPr>
              <a:t>suppress C5a, which reduces inflammation and thrombosis</a:t>
            </a:r>
          </a:p>
        </p:txBody>
      </p:sp>
      <p:cxnSp>
        <p:nvCxnSpPr>
          <p:cNvPr id="11" name="Straight Connector 10">
            <a:extLst>
              <a:ext uri="{FF2B5EF4-FFF2-40B4-BE49-F238E27FC236}">
                <a16:creationId xmlns:a16="http://schemas.microsoft.com/office/drawing/2014/main" id="{FAAC5916-3192-A84C-DA3E-67C263E5BDA3}"/>
              </a:ext>
            </a:extLst>
          </p:cNvPr>
          <p:cNvCxnSpPr>
            <a:cxnSpLocks/>
          </p:cNvCxnSpPr>
          <p:nvPr/>
        </p:nvCxnSpPr>
        <p:spPr>
          <a:xfrm flipH="1">
            <a:off x="3982813" y="1992086"/>
            <a:ext cx="1867901" cy="1880214"/>
          </a:xfrm>
          <a:prstGeom prst="line">
            <a:avLst/>
          </a:prstGeom>
          <a:ln w="38100">
            <a:solidFill>
              <a:schemeClr val="tx1"/>
            </a:solidFill>
          </a:ln>
        </p:spPr>
        <p:style>
          <a:lnRef idx="1">
            <a:schemeClr val="accent2"/>
          </a:lnRef>
          <a:fillRef idx="0">
            <a:schemeClr val="accent2"/>
          </a:fillRef>
          <a:effectRef idx="0">
            <a:schemeClr val="accent2"/>
          </a:effectRef>
          <a:fontRef idx="minor">
            <a:schemeClr val="tx1"/>
          </a:fontRef>
        </p:style>
      </p:cxnSp>
      <p:sp>
        <p:nvSpPr>
          <p:cNvPr id="12" name="Rectangle: Rounded Corners 11">
            <a:extLst>
              <a:ext uri="{FF2B5EF4-FFF2-40B4-BE49-F238E27FC236}">
                <a16:creationId xmlns:a16="http://schemas.microsoft.com/office/drawing/2014/main" id="{07387FF1-9675-F4A7-0162-DA098F254B88}"/>
              </a:ext>
            </a:extLst>
          </p:cNvPr>
          <p:cNvSpPr/>
          <p:nvPr/>
        </p:nvSpPr>
        <p:spPr>
          <a:xfrm>
            <a:off x="1667651" y="3513932"/>
            <a:ext cx="3109913" cy="1819274"/>
          </a:xfrm>
          <a:prstGeom prst="rect">
            <a:avLst/>
          </a:prstGeom>
          <a:solidFill>
            <a:schemeClr val="bg1">
              <a:lumMod val="85000"/>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79568">
              <a:defRPr/>
            </a:pPr>
            <a:r>
              <a:rPr lang="en-US" sz="2000" b="1" dirty="0">
                <a:solidFill>
                  <a:prstClr val="black"/>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0F8B79F9-57C4-A81F-94DF-EC507E7CA1F3}"/>
              </a:ext>
            </a:extLst>
          </p:cNvPr>
          <p:cNvSpPr txBox="1"/>
          <p:nvPr/>
        </p:nvSpPr>
        <p:spPr>
          <a:xfrm>
            <a:off x="1762902" y="1756571"/>
            <a:ext cx="1030288" cy="276999"/>
          </a:xfrm>
          <a:prstGeom prst="rect">
            <a:avLst/>
          </a:prstGeom>
          <a:noFill/>
        </p:spPr>
        <p:txBody>
          <a:bodyPr wrap="square">
            <a:spAutoFit/>
          </a:bodyPr>
          <a:lstStyle/>
          <a:p>
            <a:pPr defTabSz="979568">
              <a:defRPr/>
            </a:pPr>
            <a:r>
              <a:rPr lang="en-US" sz="1200" b="1" u="sng" dirty="0">
                <a:solidFill>
                  <a:prstClr val="black"/>
                </a:solidFill>
                <a:latin typeface="Arial" panose="020B0604020202020204" pitchFamily="34" charset="0"/>
                <a:cs typeface="Arial" panose="020B0604020202020204" pitchFamily="34" charset="0"/>
              </a:rPr>
              <a:t>Classical</a:t>
            </a:r>
          </a:p>
        </p:txBody>
      </p:sp>
      <p:sp>
        <p:nvSpPr>
          <p:cNvPr id="51246" name="TextBox 20">
            <a:extLst>
              <a:ext uri="{FF2B5EF4-FFF2-40B4-BE49-F238E27FC236}">
                <a16:creationId xmlns:a16="http://schemas.microsoft.com/office/drawing/2014/main" id="{4FA89338-122B-24FC-FDF0-AA91F06FDF30}"/>
              </a:ext>
            </a:extLst>
          </p:cNvPr>
          <p:cNvSpPr txBox="1">
            <a:spLocks noChangeArrowheads="1"/>
          </p:cNvSpPr>
          <p:nvPr/>
        </p:nvSpPr>
        <p:spPr bwMode="auto">
          <a:xfrm>
            <a:off x="1807352" y="1943895"/>
            <a:ext cx="8493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948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97948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97948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97948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97948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97948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97948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97948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97948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fontAlgn="base">
              <a:lnSpc>
                <a:spcPct val="100000"/>
              </a:lnSpc>
              <a:spcBef>
                <a:spcPct val="0"/>
              </a:spcBef>
              <a:spcAft>
                <a:spcPct val="0"/>
              </a:spcAft>
              <a:buClrTx/>
              <a:buSzTx/>
              <a:buNone/>
            </a:pPr>
            <a:r>
              <a:rPr lang="en-US" altLang="en-US" sz="800" b="0">
                <a:solidFill>
                  <a:srgbClr val="000000"/>
                </a:solidFill>
                <a:cs typeface="Arial" panose="020B0604020202020204" pitchFamily="34" charset="0"/>
              </a:rPr>
              <a:t>C1, C4, C2</a:t>
            </a:r>
          </a:p>
        </p:txBody>
      </p:sp>
      <p:sp>
        <p:nvSpPr>
          <p:cNvPr id="22" name="TextBox 21">
            <a:extLst>
              <a:ext uri="{FF2B5EF4-FFF2-40B4-BE49-F238E27FC236}">
                <a16:creationId xmlns:a16="http://schemas.microsoft.com/office/drawing/2014/main" id="{BC5EE175-5F5F-5FE0-1354-0A0FF97B27EA}"/>
              </a:ext>
            </a:extLst>
          </p:cNvPr>
          <p:cNvSpPr txBox="1"/>
          <p:nvPr/>
        </p:nvSpPr>
        <p:spPr>
          <a:xfrm>
            <a:off x="2944001" y="1735931"/>
            <a:ext cx="885825" cy="276999"/>
          </a:xfrm>
          <a:prstGeom prst="rect">
            <a:avLst/>
          </a:prstGeom>
          <a:noFill/>
        </p:spPr>
        <p:txBody>
          <a:bodyPr>
            <a:spAutoFit/>
          </a:bodyPr>
          <a:lstStyle/>
          <a:p>
            <a:pPr defTabSz="979568">
              <a:defRPr/>
            </a:pPr>
            <a:r>
              <a:rPr lang="en-US" sz="1200" b="1" u="sng" dirty="0">
                <a:solidFill>
                  <a:prstClr val="black"/>
                </a:solidFill>
                <a:latin typeface="Arial" panose="020B0604020202020204" pitchFamily="34" charset="0"/>
                <a:cs typeface="Arial" panose="020B0604020202020204" pitchFamily="34" charset="0"/>
              </a:rPr>
              <a:t>Lectin</a:t>
            </a:r>
            <a:endParaRPr lang="en-US" sz="1050" b="1" u="sng" dirty="0">
              <a:solidFill>
                <a:prstClr val="black"/>
              </a:solidFill>
              <a:latin typeface="Arial" panose="020B0604020202020204" pitchFamily="34" charset="0"/>
              <a:cs typeface="Arial" panose="020B0604020202020204" pitchFamily="34" charset="0"/>
            </a:endParaRPr>
          </a:p>
        </p:txBody>
      </p:sp>
      <p:sp>
        <p:nvSpPr>
          <p:cNvPr id="51248" name="TextBox 24">
            <a:extLst>
              <a:ext uri="{FF2B5EF4-FFF2-40B4-BE49-F238E27FC236}">
                <a16:creationId xmlns:a16="http://schemas.microsoft.com/office/drawing/2014/main" id="{634EB047-D22F-2296-8BE3-D3AAB8C947CC}"/>
              </a:ext>
            </a:extLst>
          </p:cNvPr>
          <p:cNvSpPr txBox="1">
            <a:spLocks noChangeArrowheads="1"/>
          </p:cNvSpPr>
          <p:nvPr/>
        </p:nvSpPr>
        <p:spPr bwMode="auto">
          <a:xfrm>
            <a:off x="2878914" y="1950245"/>
            <a:ext cx="946149" cy="21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948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97948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97948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97948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97948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97948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97948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97948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97948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fontAlgn="base">
              <a:lnSpc>
                <a:spcPct val="100000"/>
              </a:lnSpc>
              <a:spcBef>
                <a:spcPct val="0"/>
              </a:spcBef>
              <a:spcAft>
                <a:spcPct val="0"/>
              </a:spcAft>
              <a:buClrTx/>
              <a:buSzTx/>
              <a:buNone/>
            </a:pPr>
            <a:r>
              <a:rPr lang="en-US" altLang="en-US" sz="800" b="0">
                <a:solidFill>
                  <a:srgbClr val="000000"/>
                </a:solidFill>
                <a:cs typeface="Arial" panose="020B0604020202020204" pitchFamily="34" charset="0"/>
              </a:rPr>
              <a:t>MASP, C4, C2</a:t>
            </a:r>
          </a:p>
        </p:txBody>
      </p:sp>
      <p:sp>
        <p:nvSpPr>
          <p:cNvPr id="27" name="TextBox 26">
            <a:extLst>
              <a:ext uri="{FF2B5EF4-FFF2-40B4-BE49-F238E27FC236}">
                <a16:creationId xmlns:a16="http://schemas.microsoft.com/office/drawing/2014/main" id="{24148AB0-42E9-4FC2-4F98-7379C968A7C2}"/>
              </a:ext>
            </a:extLst>
          </p:cNvPr>
          <p:cNvSpPr txBox="1"/>
          <p:nvPr/>
        </p:nvSpPr>
        <p:spPr>
          <a:xfrm>
            <a:off x="3877451" y="1739106"/>
            <a:ext cx="1133475" cy="276999"/>
          </a:xfrm>
          <a:prstGeom prst="rect">
            <a:avLst/>
          </a:prstGeom>
          <a:noFill/>
        </p:spPr>
        <p:txBody>
          <a:bodyPr wrap="square">
            <a:spAutoFit/>
          </a:bodyPr>
          <a:lstStyle/>
          <a:p>
            <a:pPr defTabSz="979568">
              <a:defRPr/>
            </a:pPr>
            <a:r>
              <a:rPr lang="en-US" sz="1200" b="1" u="sng" dirty="0">
                <a:solidFill>
                  <a:prstClr val="black"/>
                </a:solidFill>
                <a:latin typeface="Arial" panose="020B0604020202020204" pitchFamily="34" charset="0"/>
                <a:cs typeface="Arial" panose="020B0604020202020204" pitchFamily="34" charset="0"/>
              </a:rPr>
              <a:t>Alternative</a:t>
            </a:r>
          </a:p>
        </p:txBody>
      </p:sp>
      <p:sp>
        <p:nvSpPr>
          <p:cNvPr id="51250" name="TextBox 28">
            <a:extLst>
              <a:ext uri="{FF2B5EF4-FFF2-40B4-BE49-F238E27FC236}">
                <a16:creationId xmlns:a16="http://schemas.microsoft.com/office/drawing/2014/main" id="{A29FE16E-E2A5-3C50-2D32-64C9143684FC}"/>
              </a:ext>
            </a:extLst>
          </p:cNvPr>
          <p:cNvSpPr txBox="1">
            <a:spLocks noChangeArrowheads="1"/>
          </p:cNvSpPr>
          <p:nvPr/>
        </p:nvSpPr>
        <p:spPr bwMode="auto">
          <a:xfrm>
            <a:off x="4031439" y="1905794"/>
            <a:ext cx="931861" cy="22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9488">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979488">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979488">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979488">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979488">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97948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97948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97948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979488"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fontAlgn="base">
              <a:lnSpc>
                <a:spcPct val="100000"/>
              </a:lnSpc>
              <a:spcBef>
                <a:spcPct val="0"/>
              </a:spcBef>
              <a:spcAft>
                <a:spcPct val="0"/>
              </a:spcAft>
              <a:buClrTx/>
              <a:buSzTx/>
              <a:buNone/>
            </a:pPr>
            <a:r>
              <a:rPr lang="en-US" altLang="en-US" sz="800" b="0">
                <a:solidFill>
                  <a:srgbClr val="000000"/>
                </a:solidFill>
                <a:cs typeface="Arial" panose="020B0604020202020204" pitchFamily="34" charset="0"/>
              </a:rPr>
              <a:t>C3, CFB, CFD</a:t>
            </a:r>
          </a:p>
        </p:txBody>
      </p:sp>
      <p:sp>
        <p:nvSpPr>
          <p:cNvPr id="31" name="TextBox 30">
            <a:extLst>
              <a:ext uri="{FF2B5EF4-FFF2-40B4-BE49-F238E27FC236}">
                <a16:creationId xmlns:a16="http://schemas.microsoft.com/office/drawing/2014/main" id="{0B3B1EDB-375E-15B0-977A-FAAB9EB6DFAF}"/>
              </a:ext>
            </a:extLst>
          </p:cNvPr>
          <p:cNvSpPr txBox="1"/>
          <p:nvPr/>
        </p:nvSpPr>
        <p:spPr>
          <a:xfrm>
            <a:off x="2793189" y="2574131"/>
            <a:ext cx="5197475" cy="276999"/>
          </a:xfrm>
          <a:prstGeom prst="rect">
            <a:avLst/>
          </a:prstGeom>
          <a:noFill/>
        </p:spPr>
        <p:txBody>
          <a:bodyPr>
            <a:spAutoFit/>
          </a:bodyPr>
          <a:lstStyle/>
          <a:p>
            <a:pPr defTabSz="979568">
              <a:defRPr/>
            </a:pPr>
            <a:r>
              <a:rPr lang="en-US" sz="1200" dirty="0">
                <a:solidFill>
                  <a:prstClr val="black"/>
                </a:solidFill>
                <a:latin typeface="Arial" panose="020B0604020202020204" pitchFamily="34" charset="0"/>
                <a:cs typeface="Arial" panose="020B0604020202020204" pitchFamily="34" charset="0"/>
              </a:rPr>
              <a:t>C3 Convertase</a:t>
            </a:r>
          </a:p>
        </p:txBody>
      </p:sp>
      <p:cxnSp>
        <p:nvCxnSpPr>
          <p:cNvPr id="32" name="Straight Arrow Connector 31">
            <a:extLst>
              <a:ext uri="{FF2B5EF4-FFF2-40B4-BE49-F238E27FC236}">
                <a16:creationId xmlns:a16="http://schemas.microsoft.com/office/drawing/2014/main" id="{F1AEDB12-C9F5-F848-BA5A-35F24ADF3C21}"/>
              </a:ext>
            </a:extLst>
          </p:cNvPr>
          <p:cNvCxnSpPr>
            <a:cxnSpLocks/>
          </p:cNvCxnSpPr>
          <p:nvPr/>
        </p:nvCxnSpPr>
        <p:spPr>
          <a:xfrm>
            <a:off x="2059763" y="2115344"/>
            <a:ext cx="1179512" cy="5143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19418AB-A386-7785-7C7F-908AF11C3175}"/>
              </a:ext>
            </a:extLst>
          </p:cNvPr>
          <p:cNvCxnSpPr>
            <a:cxnSpLocks/>
          </p:cNvCxnSpPr>
          <p:nvPr/>
        </p:nvCxnSpPr>
        <p:spPr>
          <a:xfrm>
            <a:off x="3288488" y="2143920"/>
            <a:ext cx="0" cy="5095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13BA152-3B09-3480-340D-D289FA853FA0}"/>
              </a:ext>
            </a:extLst>
          </p:cNvPr>
          <p:cNvCxnSpPr>
            <a:cxnSpLocks/>
          </p:cNvCxnSpPr>
          <p:nvPr/>
        </p:nvCxnSpPr>
        <p:spPr>
          <a:xfrm flipH="1">
            <a:off x="3340875" y="2097882"/>
            <a:ext cx="1073150" cy="53657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2E8C8D7-24B5-1B8E-6373-863A6A20C33E}"/>
              </a:ext>
            </a:extLst>
          </p:cNvPr>
          <p:cNvSpPr txBox="1"/>
          <p:nvPr/>
        </p:nvSpPr>
        <p:spPr>
          <a:xfrm>
            <a:off x="2656663" y="2626520"/>
            <a:ext cx="1270000" cy="276999"/>
          </a:xfrm>
          <a:prstGeom prst="rect">
            <a:avLst/>
          </a:prstGeom>
          <a:ln/>
        </p:spPr>
        <p:style>
          <a:lnRef idx="1">
            <a:schemeClr val="dk1"/>
          </a:lnRef>
          <a:fillRef idx="2">
            <a:schemeClr val="dk1"/>
          </a:fillRef>
          <a:effectRef idx="1">
            <a:schemeClr val="dk1"/>
          </a:effectRef>
          <a:fontRef idx="minor">
            <a:schemeClr val="dk1"/>
          </a:fontRef>
        </p:style>
        <p:txBody>
          <a:bodyPr>
            <a:spAutoFit/>
          </a:bodyPr>
          <a:lstStyle/>
          <a:p>
            <a:pPr defTabSz="979568">
              <a:defRPr/>
            </a:pPr>
            <a:r>
              <a:rPr lang="en-US" sz="1200" dirty="0">
                <a:solidFill>
                  <a:prstClr val="black"/>
                </a:solidFill>
                <a:latin typeface="Arial" panose="020B0604020202020204" pitchFamily="34" charset="0"/>
                <a:cs typeface="Arial" panose="020B0604020202020204" pitchFamily="34" charset="0"/>
              </a:rPr>
              <a:t>C3 Convertase</a:t>
            </a:r>
          </a:p>
        </p:txBody>
      </p:sp>
      <p:cxnSp>
        <p:nvCxnSpPr>
          <p:cNvPr id="37" name="Straight Arrow Connector 36">
            <a:extLst>
              <a:ext uri="{FF2B5EF4-FFF2-40B4-BE49-F238E27FC236}">
                <a16:creationId xmlns:a16="http://schemas.microsoft.com/office/drawing/2014/main" id="{A4707A9A-B345-248C-7A38-B2EEB7D664DC}"/>
              </a:ext>
            </a:extLst>
          </p:cNvPr>
          <p:cNvCxnSpPr>
            <a:cxnSpLocks/>
          </p:cNvCxnSpPr>
          <p:nvPr/>
        </p:nvCxnSpPr>
        <p:spPr>
          <a:xfrm>
            <a:off x="3294838" y="2907507"/>
            <a:ext cx="0" cy="1952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23E9B3C-FE7D-7DEC-6D82-9F7A0B0EB5CB}"/>
              </a:ext>
            </a:extLst>
          </p:cNvPr>
          <p:cNvSpPr txBox="1"/>
          <p:nvPr/>
        </p:nvSpPr>
        <p:spPr>
          <a:xfrm>
            <a:off x="2716990" y="2937670"/>
            <a:ext cx="449260" cy="276999"/>
          </a:xfrm>
          <a:prstGeom prst="rect">
            <a:avLst/>
          </a:prstGeom>
          <a:noFill/>
        </p:spPr>
        <p:txBody>
          <a:bodyPr wrap="square">
            <a:spAutoFit/>
          </a:bodyPr>
          <a:lstStyle/>
          <a:p>
            <a:pPr defTabSz="979568">
              <a:defRPr/>
            </a:pPr>
            <a:r>
              <a:rPr lang="en-US" sz="1200" dirty="0">
                <a:solidFill>
                  <a:prstClr val="black"/>
                </a:solidFill>
                <a:latin typeface="Arial" panose="020B0604020202020204" pitchFamily="34" charset="0"/>
                <a:cs typeface="Arial" panose="020B0604020202020204" pitchFamily="34" charset="0"/>
              </a:rPr>
              <a:t>C</a:t>
            </a:r>
            <a:r>
              <a:rPr lang="en-US" sz="1200" dirty="0">
                <a:solidFill>
                  <a:prstClr val="black"/>
                </a:solidFill>
                <a:latin typeface="Arial" panose="020B0604020202020204" pitchFamily="34" charset="0"/>
                <a:cs typeface="Arial" panose="020B0604020202020204" pitchFamily="34" charset="0"/>
                <a:sym typeface="Wingdings" panose="05000000000000000000" pitchFamily="2" charset="2"/>
              </a:rPr>
              <a:t>3</a:t>
            </a:r>
            <a:endParaRPr lang="en-US" sz="1200" dirty="0">
              <a:solidFill>
                <a:prstClr val="black"/>
              </a:solidFill>
              <a:latin typeface="Arial" panose="020B0604020202020204" pitchFamily="34" charset="0"/>
              <a:cs typeface="Arial" panose="020B0604020202020204" pitchFamily="34" charset="0"/>
            </a:endParaRPr>
          </a:p>
        </p:txBody>
      </p:sp>
      <p:cxnSp>
        <p:nvCxnSpPr>
          <p:cNvPr id="40" name="Straight Arrow Connector 39">
            <a:extLst>
              <a:ext uri="{FF2B5EF4-FFF2-40B4-BE49-F238E27FC236}">
                <a16:creationId xmlns:a16="http://schemas.microsoft.com/office/drawing/2014/main" id="{4B9A05C1-8A61-35CB-82E6-332335A8978C}"/>
              </a:ext>
            </a:extLst>
          </p:cNvPr>
          <p:cNvCxnSpPr>
            <a:cxnSpLocks/>
          </p:cNvCxnSpPr>
          <p:nvPr/>
        </p:nvCxnSpPr>
        <p:spPr>
          <a:xfrm>
            <a:off x="3058300" y="3094831"/>
            <a:ext cx="4254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A4D6093-268C-8D62-580A-DCE77971AD40}"/>
              </a:ext>
            </a:extLst>
          </p:cNvPr>
          <p:cNvSpPr txBox="1"/>
          <p:nvPr/>
        </p:nvSpPr>
        <p:spPr>
          <a:xfrm>
            <a:off x="3483750" y="2956720"/>
            <a:ext cx="585787" cy="276999"/>
          </a:xfrm>
          <a:prstGeom prst="rect">
            <a:avLst/>
          </a:prstGeom>
          <a:noFill/>
        </p:spPr>
        <p:txBody>
          <a:bodyPr wrap="square">
            <a:spAutoFit/>
          </a:bodyPr>
          <a:lstStyle/>
          <a:p>
            <a:pPr defTabSz="979568">
              <a:defRPr/>
            </a:pPr>
            <a:r>
              <a:rPr lang="en-US" sz="1200" dirty="0">
                <a:solidFill>
                  <a:prstClr val="black"/>
                </a:solidFill>
                <a:latin typeface="Arial" panose="020B0604020202020204" pitchFamily="34" charset="0"/>
                <a:cs typeface="Arial" panose="020B0604020202020204" pitchFamily="34" charset="0"/>
              </a:rPr>
              <a:t>C</a:t>
            </a:r>
            <a:r>
              <a:rPr lang="en-US" sz="1200" dirty="0">
                <a:solidFill>
                  <a:prstClr val="black"/>
                </a:solidFill>
                <a:latin typeface="Arial" panose="020B0604020202020204" pitchFamily="34" charset="0"/>
                <a:cs typeface="Arial" panose="020B0604020202020204" pitchFamily="34" charset="0"/>
                <a:sym typeface="Wingdings" panose="05000000000000000000" pitchFamily="2" charset="2"/>
              </a:rPr>
              <a:t>3a</a:t>
            </a:r>
            <a:endParaRPr lang="en-US" sz="1200" dirty="0">
              <a:solidFill>
                <a:prstClr val="black"/>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01E2C8FC-021B-98E9-F72D-2E59BA478204}"/>
              </a:ext>
            </a:extLst>
          </p:cNvPr>
          <p:cNvSpPr txBox="1"/>
          <p:nvPr/>
        </p:nvSpPr>
        <p:spPr>
          <a:xfrm>
            <a:off x="3078939" y="3207545"/>
            <a:ext cx="5197475" cy="276999"/>
          </a:xfrm>
          <a:prstGeom prst="rect">
            <a:avLst/>
          </a:prstGeom>
          <a:noFill/>
        </p:spPr>
        <p:txBody>
          <a:bodyPr>
            <a:spAutoFit/>
          </a:bodyPr>
          <a:lstStyle/>
          <a:p>
            <a:pPr defTabSz="979568">
              <a:defRPr/>
            </a:pPr>
            <a:r>
              <a:rPr lang="en-US" sz="1200" dirty="0">
                <a:solidFill>
                  <a:prstClr val="black"/>
                </a:solidFill>
                <a:latin typeface="Arial" panose="020B0604020202020204" pitchFamily="34" charset="0"/>
                <a:cs typeface="Arial" panose="020B0604020202020204" pitchFamily="34" charset="0"/>
              </a:rPr>
              <a:t>C</a:t>
            </a:r>
            <a:r>
              <a:rPr lang="en-US" sz="1200" dirty="0">
                <a:solidFill>
                  <a:prstClr val="black"/>
                </a:solidFill>
                <a:latin typeface="Arial" panose="020B0604020202020204" pitchFamily="34" charset="0"/>
                <a:cs typeface="Arial" panose="020B0604020202020204" pitchFamily="34" charset="0"/>
                <a:sym typeface="Wingdings" panose="05000000000000000000" pitchFamily="2" charset="2"/>
              </a:rPr>
              <a:t>3b</a:t>
            </a:r>
            <a:endParaRPr lang="en-US" sz="1200" dirty="0">
              <a:solidFill>
                <a:prstClr val="black"/>
              </a:solidFill>
              <a:latin typeface="Arial" panose="020B0604020202020204" pitchFamily="34" charset="0"/>
              <a:cs typeface="Arial" panose="020B0604020202020204" pitchFamily="34" charset="0"/>
            </a:endParaRPr>
          </a:p>
        </p:txBody>
      </p:sp>
      <p:cxnSp>
        <p:nvCxnSpPr>
          <p:cNvPr id="45" name="Straight Arrow Connector 44">
            <a:extLst>
              <a:ext uri="{FF2B5EF4-FFF2-40B4-BE49-F238E27FC236}">
                <a16:creationId xmlns:a16="http://schemas.microsoft.com/office/drawing/2014/main" id="{488C3F45-4240-B890-0587-701F01E1C51E}"/>
              </a:ext>
            </a:extLst>
          </p:cNvPr>
          <p:cNvCxnSpPr>
            <a:cxnSpLocks/>
          </p:cNvCxnSpPr>
          <p:nvPr/>
        </p:nvCxnSpPr>
        <p:spPr>
          <a:xfrm rot="5400000">
            <a:off x="3186888" y="3172619"/>
            <a:ext cx="2032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A338063-5A3E-32B2-65C2-A2EB03978888}"/>
              </a:ext>
            </a:extLst>
          </p:cNvPr>
          <p:cNvCxnSpPr>
            <a:cxnSpLocks/>
          </p:cNvCxnSpPr>
          <p:nvPr/>
        </p:nvCxnSpPr>
        <p:spPr>
          <a:xfrm rot="5400000">
            <a:off x="3186888" y="3548856"/>
            <a:ext cx="2032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F8DAECD-6AFF-17F3-E18E-758A3AA98FF0}"/>
              </a:ext>
            </a:extLst>
          </p:cNvPr>
          <p:cNvSpPr txBox="1"/>
          <p:nvPr/>
        </p:nvSpPr>
        <p:spPr>
          <a:xfrm>
            <a:off x="2716988" y="3642520"/>
            <a:ext cx="1960562" cy="276999"/>
          </a:xfrm>
          <a:prstGeom prst="rect">
            <a:avLst/>
          </a:prstGeom>
          <a:noFill/>
        </p:spPr>
        <p:txBody>
          <a:bodyPr>
            <a:spAutoFit/>
          </a:bodyPr>
          <a:lstStyle/>
          <a:p>
            <a:pPr defTabSz="979568">
              <a:defRPr/>
            </a:pPr>
            <a:r>
              <a:rPr lang="en-US" sz="1200" dirty="0">
                <a:solidFill>
                  <a:prstClr val="black"/>
                </a:solidFill>
                <a:latin typeface="Arial" panose="020B0604020202020204" pitchFamily="34" charset="0"/>
                <a:cs typeface="Arial" panose="020B0604020202020204" pitchFamily="34" charset="0"/>
              </a:rPr>
              <a:t>C5 Convertase</a:t>
            </a:r>
          </a:p>
        </p:txBody>
      </p:sp>
      <p:sp>
        <p:nvSpPr>
          <p:cNvPr id="49" name="TextBox 48">
            <a:extLst>
              <a:ext uri="{FF2B5EF4-FFF2-40B4-BE49-F238E27FC236}">
                <a16:creationId xmlns:a16="http://schemas.microsoft.com/office/drawing/2014/main" id="{43B48242-BC02-B1B4-7ACF-4613346E5572}"/>
              </a:ext>
            </a:extLst>
          </p:cNvPr>
          <p:cNvSpPr txBox="1"/>
          <p:nvPr/>
        </p:nvSpPr>
        <p:spPr>
          <a:xfrm>
            <a:off x="2624913" y="3715545"/>
            <a:ext cx="1230312" cy="276999"/>
          </a:xfrm>
          <a:prstGeom prst="rect">
            <a:avLst/>
          </a:prstGeom>
          <a:ln/>
        </p:spPr>
        <p:style>
          <a:lnRef idx="1">
            <a:schemeClr val="dk1"/>
          </a:lnRef>
          <a:fillRef idx="2">
            <a:schemeClr val="dk1"/>
          </a:fillRef>
          <a:effectRef idx="1">
            <a:schemeClr val="dk1"/>
          </a:effectRef>
          <a:fontRef idx="minor">
            <a:schemeClr val="dk1"/>
          </a:fontRef>
        </p:style>
        <p:txBody>
          <a:bodyPr>
            <a:spAutoFit/>
          </a:bodyPr>
          <a:lstStyle/>
          <a:p>
            <a:pPr defTabSz="979568">
              <a:defRPr/>
            </a:pPr>
            <a:r>
              <a:rPr lang="en-US" sz="1200" dirty="0">
                <a:solidFill>
                  <a:prstClr val="black"/>
                </a:solidFill>
                <a:latin typeface="Arial" panose="020B0604020202020204" pitchFamily="34" charset="0"/>
                <a:cs typeface="Arial" panose="020B0604020202020204" pitchFamily="34" charset="0"/>
              </a:rPr>
              <a:t>C5 Convertase</a:t>
            </a:r>
          </a:p>
        </p:txBody>
      </p:sp>
      <p:cxnSp>
        <p:nvCxnSpPr>
          <p:cNvPr id="51" name="Straight Connector 50">
            <a:extLst>
              <a:ext uri="{FF2B5EF4-FFF2-40B4-BE49-F238E27FC236}">
                <a16:creationId xmlns:a16="http://schemas.microsoft.com/office/drawing/2014/main" id="{20711C56-B886-3EA8-9EDC-42CA99003CEE}"/>
              </a:ext>
            </a:extLst>
          </p:cNvPr>
          <p:cNvCxnSpPr>
            <a:cxnSpLocks/>
          </p:cNvCxnSpPr>
          <p:nvPr/>
        </p:nvCxnSpPr>
        <p:spPr>
          <a:xfrm flipV="1">
            <a:off x="3909200" y="3671094"/>
            <a:ext cx="0" cy="374650"/>
          </a:xfrm>
          <a:prstGeom prst="line">
            <a:avLst/>
          </a:prstGeom>
          <a:ln w="3810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53" name="Straight Arrow Connector 52">
            <a:extLst>
              <a:ext uri="{FF2B5EF4-FFF2-40B4-BE49-F238E27FC236}">
                <a16:creationId xmlns:a16="http://schemas.microsoft.com/office/drawing/2014/main" id="{9C156552-217F-4717-82F3-98A60F7B8D60}"/>
              </a:ext>
            </a:extLst>
          </p:cNvPr>
          <p:cNvCxnSpPr>
            <a:cxnSpLocks/>
          </p:cNvCxnSpPr>
          <p:nvPr/>
        </p:nvCxnSpPr>
        <p:spPr>
          <a:xfrm>
            <a:off x="3288488" y="4006057"/>
            <a:ext cx="0" cy="1952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D65AE63B-2789-3DD8-AFFD-B6CA0E7EBAD0}"/>
              </a:ext>
            </a:extLst>
          </p:cNvPr>
          <p:cNvSpPr txBox="1"/>
          <p:nvPr/>
        </p:nvSpPr>
        <p:spPr>
          <a:xfrm>
            <a:off x="2696351" y="4082257"/>
            <a:ext cx="5197475" cy="276999"/>
          </a:xfrm>
          <a:prstGeom prst="rect">
            <a:avLst/>
          </a:prstGeom>
          <a:noFill/>
        </p:spPr>
        <p:txBody>
          <a:bodyPr>
            <a:spAutoFit/>
          </a:bodyPr>
          <a:lstStyle/>
          <a:p>
            <a:pPr defTabSz="979568">
              <a:defRPr/>
            </a:pPr>
            <a:r>
              <a:rPr lang="en-US" sz="1200" dirty="0">
                <a:solidFill>
                  <a:prstClr val="black"/>
                </a:solidFill>
                <a:latin typeface="Arial" panose="020B0604020202020204" pitchFamily="34" charset="0"/>
                <a:cs typeface="Arial" panose="020B0604020202020204" pitchFamily="34" charset="0"/>
              </a:rPr>
              <a:t>C</a:t>
            </a:r>
            <a:r>
              <a:rPr lang="en-US" sz="1200" dirty="0">
                <a:solidFill>
                  <a:prstClr val="black"/>
                </a:solidFill>
                <a:latin typeface="Arial" panose="020B0604020202020204" pitchFamily="34" charset="0"/>
                <a:cs typeface="Arial" panose="020B0604020202020204" pitchFamily="34" charset="0"/>
                <a:sym typeface="Wingdings" panose="05000000000000000000" pitchFamily="2" charset="2"/>
              </a:rPr>
              <a:t>5</a:t>
            </a:r>
            <a:endParaRPr lang="en-US" sz="1200" dirty="0">
              <a:solidFill>
                <a:prstClr val="black"/>
              </a:solidFill>
              <a:latin typeface="Arial" panose="020B0604020202020204" pitchFamily="34" charset="0"/>
              <a:cs typeface="Arial" panose="020B0604020202020204" pitchFamily="34" charset="0"/>
            </a:endParaRPr>
          </a:p>
        </p:txBody>
      </p:sp>
      <p:cxnSp>
        <p:nvCxnSpPr>
          <p:cNvPr id="56" name="Straight Arrow Connector 55">
            <a:extLst>
              <a:ext uri="{FF2B5EF4-FFF2-40B4-BE49-F238E27FC236}">
                <a16:creationId xmlns:a16="http://schemas.microsoft.com/office/drawing/2014/main" id="{F0C417D0-CBF4-989E-BF72-D7FDA48A85D5}"/>
              </a:ext>
            </a:extLst>
          </p:cNvPr>
          <p:cNvCxnSpPr>
            <a:cxnSpLocks/>
          </p:cNvCxnSpPr>
          <p:nvPr/>
        </p:nvCxnSpPr>
        <p:spPr>
          <a:xfrm>
            <a:off x="3059888" y="4215606"/>
            <a:ext cx="4254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ADFD7BDB-7538-5F34-8AA3-DDEFF2D08A17}"/>
              </a:ext>
            </a:extLst>
          </p:cNvPr>
          <p:cNvSpPr txBox="1"/>
          <p:nvPr/>
        </p:nvSpPr>
        <p:spPr>
          <a:xfrm>
            <a:off x="3478989" y="4083845"/>
            <a:ext cx="5197475" cy="276999"/>
          </a:xfrm>
          <a:prstGeom prst="rect">
            <a:avLst/>
          </a:prstGeom>
          <a:noFill/>
        </p:spPr>
        <p:txBody>
          <a:bodyPr>
            <a:spAutoFit/>
          </a:bodyPr>
          <a:lstStyle/>
          <a:p>
            <a:pPr defTabSz="979568">
              <a:defRPr/>
            </a:pPr>
            <a:r>
              <a:rPr lang="en-US" sz="1200" dirty="0">
                <a:solidFill>
                  <a:prstClr val="black"/>
                </a:solidFill>
                <a:latin typeface="Arial" panose="020B0604020202020204" pitchFamily="34" charset="0"/>
                <a:cs typeface="Arial" panose="020B0604020202020204" pitchFamily="34" charset="0"/>
              </a:rPr>
              <a:t>C</a:t>
            </a:r>
            <a:r>
              <a:rPr lang="en-US" sz="1200" dirty="0">
                <a:solidFill>
                  <a:prstClr val="black"/>
                </a:solidFill>
                <a:latin typeface="Arial" panose="020B0604020202020204" pitchFamily="34" charset="0"/>
                <a:cs typeface="Arial" panose="020B0604020202020204" pitchFamily="34" charset="0"/>
                <a:sym typeface="Wingdings" panose="05000000000000000000" pitchFamily="2" charset="2"/>
              </a:rPr>
              <a:t>5a</a:t>
            </a:r>
            <a:endParaRPr lang="en-US" sz="1200" dirty="0">
              <a:solidFill>
                <a:prstClr val="black"/>
              </a:solidFill>
              <a:latin typeface="Arial" panose="020B0604020202020204" pitchFamily="34" charset="0"/>
              <a:cs typeface="Arial" panose="020B0604020202020204" pitchFamily="34" charset="0"/>
            </a:endParaRPr>
          </a:p>
        </p:txBody>
      </p:sp>
      <p:cxnSp>
        <p:nvCxnSpPr>
          <p:cNvPr id="59" name="Straight Arrow Connector 58">
            <a:extLst>
              <a:ext uri="{FF2B5EF4-FFF2-40B4-BE49-F238E27FC236}">
                <a16:creationId xmlns:a16="http://schemas.microsoft.com/office/drawing/2014/main" id="{7F5A540D-786B-6FA0-55E4-52652986A7CE}"/>
              </a:ext>
            </a:extLst>
          </p:cNvPr>
          <p:cNvCxnSpPr>
            <a:cxnSpLocks/>
          </p:cNvCxnSpPr>
          <p:nvPr/>
        </p:nvCxnSpPr>
        <p:spPr>
          <a:xfrm rot="5400000">
            <a:off x="3186888" y="4323556"/>
            <a:ext cx="2032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4E417291-3E19-0EEC-B4F7-56E2D6552AD2}"/>
              </a:ext>
            </a:extLst>
          </p:cNvPr>
          <p:cNvSpPr txBox="1"/>
          <p:nvPr/>
        </p:nvSpPr>
        <p:spPr>
          <a:xfrm>
            <a:off x="3094814" y="4374356"/>
            <a:ext cx="5197475" cy="276999"/>
          </a:xfrm>
          <a:prstGeom prst="rect">
            <a:avLst/>
          </a:prstGeom>
          <a:noFill/>
        </p:spPr>
        <p:txBody>
          <a:bodyPr>
            <a:spAutoFit/>
          </a:bodyPr>
          <a:lstStyle/>
          <a:p>
            <a:pPr defTabSz="979568">
              <a:defRPr/>
            </a:pPr>
            <a:r>
              <a:rPr lang="en-US" sz="1200" dirty="0">
                <a:solidFill>
                  <a:prstClr val="black"/>
                </a:solidFill>
                <a:latin typeface="Arial" panose="020B0604020202020204" pitchFamily="34" charset="0"/>
                <a:cs typeface="Arial" panose="020B0604020202020204" pitchFamily="34" charset="0"/>
              </a:rPr>
              <a:t>C</a:t>
            </a:r>
            <a:r>
              <a:rPr lang="en-US" sz="1200" dirty="0">
                <a:solidFill>
                  <a:prstClr val="black"/>
                </a:solidFill>
                <a:latin typeface="Arial" panose="020B0604020202020204" pitchFamily="34" charset="0"/>
                <a:cs typeface="Arial" panose="020B0604020202020204" pitchFamily="34" charset="0"/>
                <a:sym typeface="Wingdings" panose="05000000000000000000" pitchFamily="2" charset="2"/>
              </a:rPr>
              <a:t>5b</a:t>
            </a:r>
            <a:endParaRPr lang="en-US" sz="1200" dirty="0">
              <a:solidFill>
                <a:prstClr val="black"/>
              </a:solidFill>
              <a:latin typeface="Arial" panose="020B0604020202020204" pitchFamily="34" charset="0"/>
              <a:cs typeface="Arial" panose="020B0604020202020204" pitchFamily="34" charset="0"/>
            </a:endParaRPr>
          </a:p>
        </p:txBody>
      </p:sp>
      <p:cxnSp>
        <p:nvCxnSpPr>
          <p:cNvPr id="62" name="Straight Arrow Connector 61">
            <a:extLst>
              <a:ext uri="{FF2B5EF4-FFF2-40B4-BE49-F238E27FC236}">
                <a16:creationId xmlns:a16="http://schemas.microsoft.com/office/drawing/2014/main" id="{BC5D88C3-A54B-F0F8-399A-1D436B477BF5}"/>
              </a:ext>
            </a:extLst>
          </p:cNvPr>
          <p:cNvCxnSpPr>
            <a:cxnSpLocks/>
          </p:cNvCxnSpPr>
          <p:nvPr/>
        </p:nvCxnSpPr>
        <p:spPr>
          <a:xfrm>
            <a:off x="3282138" y="4569619"/>
            <a:ext cx="0" cy="23336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5C288767-1167-A88D-F5EA-5E346725F611}"/>
              </a:ext>
            </a:extLst>
          </p:cNvPr>
          <p:cNvSpPr txBox="1"/>
          <p:nvPr/>
        </p:nvSpPr>
        <p:spPr>
          <a:xfrm>
            <a:off x="2142313" y="4722019"/>
            <a:ext cx="2659062" cy="461665"/>
          </a:xfrm>
          <a:prstGeom prst="rect">
            <a:avLst/>
          </a:prstGeom>
          <a:noFill/>
        </p:spPr>
        <p:txBody>
          <a:bodyPr>
            <a:spAutoFit/>
          </a:bodyPr>
          <a:lstStyle/>
          <a:p>
            <a:pPr defTabSz="979568">
              <a:defRPr/>
            </a:pPr>
            <a:r>
              <a:rPr lang="en-US" sz="1200" b="1" dirty="0">
                <a:solidFill>
                  <a:prstClr val="black"/>
                </a:solidFill>
                <a:latin typeface="Arial" panose="020B0604020202020204" pitchFamily="34" charset="0"/>
                <a:cs typeface="Arial" panose="020B0604020202020204" pitchFamily="34" charset="0"/>
              </a:rPr>
              <a:t>Membrane Attack Complex (MAC)</a:t>
            </a:r>
          </a:p>
          <a:p>
            <a:pPr defTabSz="979568">
              <a:defRPr/>
            </a:pPr>
            <a:r>
              <a:rPr lang="en-US" sz="1200" b="1" dirty="0">
                <a:solidFill>
                  <a:prstClr val="black"/>
                </a:solidFill>
                <a:latin typeface="Arial" panose="020B0604020202020204" pitchFamily="34" charset="0"/>
                <a:cs typeface="Arial" panose="020B0604020202020204" pitchFamily="34" charset="0"/>
              </a:rPr>
              <a:t>                       </a:t>
            </a:r>
            <a:r>
              <a:rPr lang="en-US" sz="1200" dirty="0">
                <a:solidFill>
                  <a:prstClr val="black"/>
                </a:solidFill>
                <a:latin typeface="Arial" panose="020B0604020202020204" pitchFamily="34" charset="0"/>
                <a:cs typeface="Arial" panose="020B0604020202020204" pitchFamily="34" charset="0"/>
              </a:rPr>
              <a:t>C6-C9</a:t>
            </a:r>
          </a:p>
        </p:txBody>
      </p:sp>
      <p:sp>
        <p:nvSpPr>
          <p:cNvPr id="6" name="Title 5">
            <a:extLst>
              <a:ext uri="{FF2B5EF4-FFF2-40B4-BE49-F238E27FC236}">
                <a16:creationId xmlns:a16="http://schemas.microsoft.com/office/drawing/2014/main" id="{1669670E-698F-CB61-1A21-5AAAC5AB3AE2}"/>
              </a:ext>
            </a:extLst>
          </p:cNvPr>
          <p:cNvSpPr>
            <a:spLocks noGrp="1"/>
          </p:cNvSpPr>
          <p:nvPr>
            <p:ph type="title"/>
          </p:nvPr>
        </p:nvSpPr>
        <p:spPr>
          <a:xfrm>
            <a:off x="838200" y="176212"/>
            <a:ext cx="10515600" cy="1325563"/>
          </a:xfrm>
        </p:spPr>
        <p:txBody>
          <a:bodyPr/>
          <a:lstStyle/>
          <a:p>
            <a:r>
              <a:rPr lang="en-US" dirty="0"/>
              <a:t>First-Line C5 Complement Inhibitors for PNH</a:t>
            </a:r>
          </a:p>
        </p:txBody>
      </p:sp>
      <p:sp>
        <p:nvSpPr>
          <p:cNvPr id="4" name="Footer Placeholder 3">
            <a:extLst>
              <a:ext uri="{FF2B5EF4-FFF2-40B4-BE49-F238E27FC236}">
                <a16:creationId xmlns:a16="http://schemas.microsoft.com/office/drawing/2014/main" id="{06D7A89A-8080-2DC1-8696-8CD545E32FAA}"/>
              </a:ext>
            </a:extLst>
          </p:cNvPr>
          <p:cNvSpPr>
            <a:spLocks noGrp="1"/>
          </p:cNvSpPr>
          <p:nvPr>
            <p:ph type="ftr" sz="quarter" idx="10"/>
          </p:nvPr>
        </p:nvSpPr>
        <p:spPr>
          <a:xfrm>
            <a:off x="1416735" y="6054437"/>
            <a:ext cx="9937065" cy="803564"/>
          </a:xfrm>
        </p:spPr>
        <p:txBody>
          <a:bodyPr/>
          <a:lstStyle/>
          <a:p>
            <a:r>
              <a:rPr lang="en-US" altLang="en-US" baseline="30000" dirty="0" err="1"/>
              <a:t>a</a:t>
            </a:r>
            <a:r>
              <a:rPr lang="en-US" altLang="en-US" dirty="0" err="1"/>
              <a:t>For</a:t>
            </a:r>
            <a:r>
              <a:rPr lang="en-US" altLang="en-US" dirty="0"/>
              <a:t> maintenance. </a:t>
            </a:r>
            <a:r>
              <a:rPr lang="en-US" altLang="en-US" baseline="30000" dirty="0" err="1"/>
              <a:t>b</a:t>
            </a:r>
            <a:r>
              <a:rPr lang="en-US" altLang="en-US" dirty="0" err="1"/>
              <a:t>Indication</a:t>
            </a:r>
            <a:r>
              <a:rPr lang="en-US" altLang="en-US" dirty="0"/>
              <a:t> based on weight being at least 40 kg.</a:t>
            </a:r>
          </a:p>
          <a:p>
            <a:r>
              <a:rPr lang="en-US" altLang="en-US" dirty="0"/>
              <a:t>C, complement; CFB/D, complement factor B/D; MASP, mannan-binding lectin-associated serine protease; </a:t>
            </a:r>
            <a:r>
              <a:rPr lang="en-US" sz="1000" dirty="0">
                <a:solidFill>
                  <a:schemeClr val="tx1"/>
                </a:solidFill>
              </a:rPr>
              <a:t>PNH, </a:t>
            </a:r>
            <a:r>
              <a:rPr lang="en-US" dirty="0"/>
              <a:t>paroxysmal nocturnal hemoglobinuria; </a:t>
            </a:r>
            <a:r>
              <a:rPr lang="en-US" dirty="0" err="1"/>
              <a:t>SubQ</a:t>
            </a:r>
            <a:r>
              <a:rPr lang="en-US" dirty="0"/>
              <a:t>, subcutaneous</a:t>
            </a:r>
            <a:r>
              <a:rPr lang="en-US" altLang="en-US" dirty="0"/>
              <a:t>.</a:t>
            </a:r>
          </a:p>
          <a:p>
            <a:r>
              <a:rPr lang="en-US" altLang="en-US" dirty="0"/>
              <a:t>Parker CJ. </a:t>
            </a:r>
            <a:r>
              <a:rPr lang="en-US" altLang="en-US" i="1" dirty="0"/>
              <a:t>Hematology Am Soc </a:t>
            </a:r>
            <a:r>
              <a:rPr lang="en-US" altLang="en-US" i="1" dirty="0" err="1"/>
              <a:t>Hematol</a:t>
            </a:r>
            <a:r>
              <a:rPr lang="en-US" altLang="en-US" i="1" dirty="0"/>
              <a:t> Educ Program</a:t>
            </a:r>
            <a:r>
              <a:rPr lang="en-US" altLang="en-US" dirty="0"/>
              <a:t>. 2016(1):208-216. Bektas M, et al. </a:t>
            </a:r>
            <a:r>
              <a:rPr lang="en-US" altLang="en-US" i="1" dirty="0"/>
              <a:t>J Manag Care Spec Pharm</a:t>
            </a:r>
            <a:r>
              <a:rPr lang="en-US" altLang="en-US" dirty="0"/>
              <a:t>. 2020;26(12-b Suppl):S3-S8. Waheed A, et al. </a:t>
            </a:r>
            <a:r>
              <a:rPr lang="en-US" altLang="en-US" i="1" dirty="0"/>
              <a:t>Blood Rev. </a:t>
            </a:r>
            <a:r>
              <a:rPr lang="en-US" altLang="en-US" dirty="0"/>
              <a:t>2024;64:101158. Roth A, et al. </a:t>
            </a:r>
            <a:r>
              <a:rPr lang="en-US" altLang="en-US" i="1" dirty="0"/>
              <a:t>Blood. </a:t>
            </a:r>
            <a:r>
              <a:rPr lang="en-US" altLang="en-US" dirty="0"/>
              <a:t>2020;135(12):912-920.</a:t>
            </a:r>
          </a:p>
        </p:txBody>
      </p:sp>
      <p:sp>
        <p:nvSpPr>
          <p:cNvPr id="2" name="TextBox 1">
            <a:extLst>
              <a:ext uri="{FF2B5EF4-FFF2-40B4-BE49-F238E27FC236}">
                <a16:creationId xmlns:a16="http://schemas.microsoft.com/office/drawing/2014/main" id="{E5325607-EE22-A02A-2C5A-522B79AE327E}"/>
              </a:ext>
            </a:extLst>
          </p:cNvPr>
          <p:cNvSpPr txBox="1"/>
          <p:nvPr/>
        </p:nvSpPr>
        <p:spPr>
          <a:xfrm>
            <a:off x="6271736" y="5495944"/>
            <a:ext cx="4041106" cy="369332"/>
          </a:xfrm>
          <a:prstGeom prst="rect">
            <a:avLst/>
          </a:prstGeom>
          <a:noFill/>
          <a:ln>
            <a:solidFill>
              <a:schemeClr val="accent3"/>
            </a:solidFill>
          </a:ln>
        </p:spPr>
        <p:txBody>
          <a:bodyPr wrap="none" rtlCol="0">
            <a:spAutoFit/>
          </a:bodyPr>
          <a:lstStyle/>
          <a:p>
            <a:r>
              <a:rPr lang="en-US" dirty="0"/>
              <a:t>These agents are available through REMS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F8C15996-3767-DF35-C48F-E7E97D644A11}"/>
              </a:ext>
            </a:extLst>
          </p:cNvPr>
          <p:cNvSpPr>
            <a:spLocks noGrp="1" noChangeArrowheads="1"/>
          </p:cNvSpPr>
          <p:nvPr>
            <p:ph type="title"/>
          </p:nvPr>
        </p:nvSpPr>
        <p:spPr>
          <a:xfrm>
            <a:off x="838200" y="254821"/>
            <a:ext cx="10515600" cy="1325563"/>
          </a:xfrm>
        </p:spPr>
        <p:txBody>
          <a:bodyPr>
            <a:normAutofit/>
          </a:bodyPr>
          <a:lstStyle/>
          <a:p>
            <a:r>
              <a:rPr lang="en-US" altLang="en-US" dirty="0"/>
              <a:t>Eculizumab: Humanized First-in-Class Anti-C5 Antibody</a:t>
            </a:r>
          </a:p>
        </p:txBody>
      </p:sp>
      <p:sp>
        <p:nvSpPr>
          <p:cNvPr id="4" name="Footer Placeholder 3">
            <a:extLst>
              <a:ext uri="{FF2B5EF4-FFF2-40B4-BE49-F238E27FC236}">
                <a16:creationId xmlns:a16="http://schemas.microsoft.com/office/drawing/2014/main" id="{D3CFF728-87A4-7357-E01F-0BED94CDDC53}"/>
              </a:ext>
            </a:extLst>
          </p:cNvPr>
          <p:cNvSpPr>
            <a:spLocks noGrp="1"/>
          </p:cNvSpPr>
          <p:nvPr>
            <p:ph type="ftr" sz="quarter" idx="10"/>
          </p:nvPr>
        </p:nvSpPr>
        <p:spPr>
          <a:xfrm>
            <a:off x="1416735" y="6054437"/>
            <a:ext cx="10651322" cy="803564"/>
          </a:xfrm>
        </p:spPr>
        <p:txBody>
          <a:bodyPr/>
          <a:lstStyle/>
          <a:p>
            <a:r>
              <a:rPr lang="en-US" altLang="en-US" dirty="0"/>
              <a:t>C, complement; CH, heavy chain constant region; CL, light chain constant region; IgG, immunoglobulin G.</a:t>
            </a:r>
          </a:p>
          <a:p>
            <a:r>
              <a:rPr lang="en-US" altLang="en-US" dirty="0"/>
              <a:t>Rother RP, et al. </a:t>
            </a:r>
            <a:r>
              <a:rPr lang="en-US" altLang="en-US" i="1" dirty="0"/>
              <a:t>Nature Biotechnology</a:t>
            </a:r>
            <a:r>
              <a:rPr lang="en-US" altLang="en-US" dirty="0"/>
              <a:t>. 2007;25(11):1256-1264 </a:t>
            </a:r>
          </a:p>
        </p:txBody>
      </p:sp>
      <p:grpSp>
        <p:nvGrpSpPr>
          <p:cNvPr id="53251" name="Group 60">
            <a:extLst>
              <a:ext uri="{FF2B5EF4-FFF2-40B4-BE49-F238E27FC236}">
                <a16:creationId xmlns:a16="http://schemas.microsoft.com/office/drawing/2014/main" id="{AC334C2F-651D-6373-8C73-F4D5E11035A3}"/>
              </a:ext>
            </a:extLst>
          </p:cNvPr>
          <p:cNvGrpSpPr>
            <a:grpSpLocks/>
          </p:cNvGrpSpPr>
          <p:nvPr/>
        </p:nvGrpSpPr>
        <p:grpSpPr bwMode="auto">
          <a:xfrm>
            <a:off x="1903452" y="1517721"/>
            <a:ext cx="8653463" cy="4603750"/>
            <a:chOff x="166" y="1064"/>
            <a:chExt cx="5451" cy="2900"/>
          </a:xfrm>
        </p:grpSpPr>
        <p:sp>
          <p:nvSpPr>
            <p:cNvPr id="689156" name="Text Box 4">
              <a:extLst>
                <a:ext uri="{FF2B5EF4-FFF2-40B4-BE49-F238E27FC236}">
                  <a16:creationId xmlns:a16="http://schemas.microsoft.com/office/drawing/2014/main" id="{720FCA7E-050B-8805-B655-82963DC3912D}"/>
                </a:ext>
              </a:extLst>
            </p:cNvPr>
            <p:cNvSpPr txBox="1">
              <a:spLocks noChangeArrowheads="1"/>
            </p:cNvSpPr>
            <p:nvPr/>
          </p:nvSpPr>
          <p:spPr bwMode="auto">
            <a:xfrm>
              <a:off x="3060" y="2477"/>
              <a:ext cx="2557" cy="366"/>
            </a:xfrm>
            <a:prstGeom prst="rect">
              <a:avLst/>
            </a:prstGeom>
            <a:noFill/>
            <a:ln>
              <a:noFill/>
            </a:ln>
            <a:effectLst/>
          </p:spPr>
          <p:txBody>
            <a:bodyPr wrap="none">
              <a:spAutoFit/>
            </a:bodyPr>
            <a:lstStyle/>
            <a:p>
              <a:pPr fontAlgn="base">
                <a:spcBef>
                  <a:spcPct val="0"/>
                </a:spcBef>
                <a:spcAft>
                  <a:spcPct val="0"/>
                </a:spcAft>
                <a:defRPr/>
              </a:pPr>
              <a:r>
                <a:rPr lang="en-US" altLang="en-US" sz="1600" b="1">
                  <a:latin typeface="Arial" charset="0"/>
                  <a:cs typeface="Arial" charset="0"/>
                </a:rPr>
                <a:t>  </a:t>
              </a:r>
              <a:r>
                <a:rPr lang="en-US" altLang="en-US" sz="1600" b="1">
                  <a:latin typeface="Arial" charset="0"/>
                </a:rPr>
                <a:t>Complementarity Determining Regions</a:t>
              </a:r>
            </a:p>
            <a:p>
              <a:pPr fontAlgn="base">
                <a:spcBef>
                  <a:spcPct val="0"/>
                </a:spcBef>
                <a:spcAft>
                  <a:spcPct val="0"/>
                </a:spcAft>
                <a:defRPr/>
              </a:pPr>
              <a:r>
                <a:rPr lang="en-US" altLang="en-US" sz="1600" b="1">
                  <a:latin typeface="Arial" charset="0"/>
                </a:rPr>
                <a:t>  (murine origin)</a:t>
              </a:r>
            </a:p>
          </p:txBody>
        </p:sp>
        <p:sp>
          <p:nvSpPr>
            <p:cNvPr id="689191" name="Text Box 39">
              <a:extLst>
                <a:ext uri="{FF2B5EF4-FFF2-40B4-BE49-F238E27FC236}">
                  <a16:creationId xmlns:a16="http://schemas.microsoft.com/office/drawing/2014/main" id="{0FEDF25C-9523-DAD9-31E0-CB5D1167943F}"/>
                </a:ext>
              </a:extLst>
            </p:cNvPr>
            <p:cNvSpPr txBox="1">
              <a:spLocks noChangeArrowheads="1"/>
            </p:cNvSpPr>
            <p:nvPr/>
          </p:nvSpPr>
          <p:spPr bwMode="auto">
            <a:xfrm>
              <a:off x="2136" y="2114"/>
              <a:ext cx="507" cy="366"/>
            </a:xfrm>
            <a:prstGeom prst="rect">
              <a:avLst/>
            </a:prstGeom>
            <a:noFill/>
            <a:ln>
              <a:noFill/>
            </a:ln>
            <a:effectLst/>
          </p:spPr>
          <p:txBody>
            <a:bodyPr wrap="none" anchor="b">
              <a:spAutoFit/>
            </a:bodyPr>
            <a:lstStyle/>
            <a:p>
              <a:pPr algn="ctr" fontAlgn="base">
                <a:spcBef>
                  <a:spcPct val="0"/>
                </a:spcBef>
                <a:spcAft>
                  <a:spcPct val="0"/>
                </a:spcAft>
                <a:defRPr/>
              </a:pPr>
              <a:r>
                <a:rPr lang="en-US" altLang="en-US" sz="1600" b="1">
                  <a:latin typeface="Arial" charset="0"/>
                  <a:cs typeface="Arial" charset="0"/>
                </a:rPr>
                <a:t>Hinge </a:t>
              </a:r>
            </a:p>
            <a:p>
              <a:pPr algn="ctr" fontAlgn="base">
                <a:spcBef>
                  <a:spcPct val="0"/>
                </a:spcBef>
                <a:spcAft>
                  <a:spcPct val="0"/>
                </a:spcAft>
                <a:defRPr/>
              </a:pPr>
              <a:endParaRPr lang="en-US" altLang="en-US" sz="1600" b="1">
                <a:latin typeface="Arial" charset="0"/>
                <a:cs typeface="Arial" charset="0"/>
              </a:endParaRPr>
            </a:p>
          </p:txBody>
        </p:sp>
        <p:sp>
          <p:nvSpPr>
            <p:cNvPr id="689195" name="Text Box 43">
              <a:extLst>
                <a:ext uri="{FF2B5EF4-FFF2-40B4-BE49-F238E27FC236}">
                  <a16:creationId xmlns:a16="http://schemas.microsoft.com/office/drawing/2014/main" id="{2355CD8E-B5ED-E68E-D9BC-018F060A204D}"/>
                </a:ext>
              </a:extLst>
            </p:cNvPr>
            <p:cNvSpPr txBox="1">
              <a:spLocks noChangeArrowheads="1"/>
            </p:cNvSpPr>
            <p:nvPr/>
          </p:nvSpPr>
          <p:spPr bwMode="auto">
            <a:xfrm>
              <a:off x="2690" y="3164"/>
              <a:ext cx="1795" cy="366"/>
            </a:xfrm>
            <a:prstGeom prst="rect">
              <a:avLst/>
            </a:prstGeom>
            <a:noFill/>
            <a:ln>
              <a:noFill/>
            </a:ln>
            <a:effectLst/>
          </p:spPr>
          <p:txBody>
            <a:bodyPr wrap="none">
              <a:spAutoFit/>
            </a:bodyPr>
            <a:lstStyle/>
            <a:p>
              <a:pPr algn="ctr" fontAlgn="base">
                <a:spcBef>
                  <a:spcPct val="0"/>
                </a:spcBef>
                <a:spcAft>
                  <a:spcPct val="0"/>
                </a:spcAft>
                <a:defRPr/>
              </a:pPr>
              <a:r>
                <a:rPr lang="en-US" altLang="en-US" sz="1600" b="1">
                  <a:latin typeface="Arial" charset="0"/>
                  <a:cs typeface="Arial" charset="0"/>
                </a:rPr>
                <a:t>   Human IgG</a:t>
              </a:r>
              <a:r>
                <a:rPr lang="en-US" altLang="en-US" sz="1600" b="1" baseline="-25000">
                  <a:latin typeface="Arial" charset="0"/>
                  <a:cs typeface="Arial" charset="0"/>
                </a:rPr>
                <a:t>4</a:t>
              </a:r>
              <a:r>
                <a:rPr lang="en-US" altLang="en-US" sz="1600" b="1">
                  <a:latin typeface="Arial" charset="0"/>
                  <a:cs typeface="Arial" charset="0"/>
                </a:rPr>
                <a:t> Heavy Chain</a:t>
              </a:r>
            </a:p>
            <a:p>
              <a:pPr algn="ctr" fontAlgn="base">
                <a:spcBef>
                  <a:spcPct val="0"/>
                </a:spcBef>
                <a:spcAft>
                  <a:spcPct val="0"/>
                </a:spcAft>
                <a:defRPr/>
              </a:pPr>
              <a:r>
                <a:rPr lang="en-US" altLang="en-US" sz="1600" b="1">
                  <a:latin typeface="Arial" charset="0"/>
                  <a:cs typeface="Arial" charset="0"/>
                </a:rPr>
                <a:t>   Constant Regions 2 and 3</a:t>
              </a:r>
            </a:p>
          </p:txBody>
        </p:sp>
        <p:sp>
          <p:nvSpPr>
            <p:cNvPr id="689204" name="Text Box 52">
              <a:extLst>
                <a:ext uri="{FF2B5EF4-FFF2-40B4-BE49-F238E27FC236}">
                  <a16:creationId xmlns:a16="http://schemas.microsoft.com/office/drawing/2014/main" id="{88FEC860-3EF0-FCE9-5445-AAD044E3F7D9}"/>
                </a:ext>
              </a:extLst>
            </p:cNvPr>
            <p:cNvSpPr txBox="1">
              <a:spLocks noChangeArrowheads="1"/>
            </p:cNvSpPr>
            <p:nvPr/>
          </p:nvSpPr>
          <p:spPr bwMode="auto">
            <a:xfrm>
              <a:off x="1873" y="1064"/>
              <a:ext cx="1808" cy="212"/>
            </a:xfrm>
            <a:prstGeom prst="rect">
              <a:avLst/>
            </a:prstGeom>
            <a:noFill/>
            <a:ln>
              <a:noFill/>
            </a:ln>
            <a:effectLst/>
          </p:spPr>
          <p:txBody>
            <a:bodyPr wrap="none">
              <a:spAutoFit/>
            </a:bodyPr>
            <a:lstStyle/>
            <a:p>
              <a:pPr fontAlgn="base">
                <a:spcBef>
                  <a:spcPct val="0"/>
                </a:spcBef>
                <a:spcAft>
                  <a:spcPct val="0"/>
                </a:spcAft>
                <a:defRPr/>
              </a:pPr>
              <a:r>
                <a:rPr lang="en-US" altLang="en-US" sz="1600" b="1" dirty="0">
                  <a:latin typeface="Arial" charset="0"/>
                  <a:cs typeface="Arial" charset="0"/>
                </a:rPr>
                <a:t>Human Framework Regions</a:t>
              </a:r>
              <a:endParaRPr lang="en-US" altLang="en-US" sz="1600" dirty="0">
                <a:latin typeface="Arial" charset="0"/>
                <a:cs typeface="Arial" charset="0"/>
              </a:endParaRPr>
            </a:p>
          </p:txBody>
        </p:sp>
        <p:sp>
          <p:nvSpPr>
            <p:cNvPr id="689206" name="Text Box 54">
              <a:extLst>
                <a:ext uri="{FF2B5EF4-FFF2-40B4-BE49-F238E27FC236}">
                  <a16:creationId xmlns:a16="http://schemas.microsoft.com/office/drawing/2014/main" id="{CC3107DB-B5A8-2B0B-3D8D-2F5498556BF4}"/>
                </a:ext>
              </a:extLst>
            </p:cNvPr>
            <p:cNvSpPr txBox="1">
              <a:spLocks noChangeArrowheads="1"/>
            </p:cNvSpPr>
            <p:nvPr/>
          </p:nvSpPr>
          <p:spPr bwMode="auto">
            <a:xfrm>
              <a:off x="166" y="3257"/>
              <a:ext cx="1900" cy="366"/>
            </a:xfrm>
            <a:prstGeom prst="rect">
              <a:avLst/>
            </a:prstGeom>
            <a:noFill/>
            <a:ln>
              <a:noFill/>
            </a:ln>
            <a:effectLst/>
          </p:spPr>
          <p:txBody>
            <a:bodyPr wrap="none">
              <a:spAutoFit/>
            </a:bodyPr>
            <a:lstStyle/>
            <a:p>
              <a:pPr algn="ctr" fontAlgn="base">
                <a:spcBef>
                  <a:spcPct val="0"/>
                </a:spcBef>
                <a:spcAft>
                  <a:spcPct val="0"/>
                </a:spcAft>
                <a:defRPr/>
              </a:pPr>
              <a:r>
                <a:rPr lang="en-US" altLang="en-US" sz="1600" b="1">
                  <a:latin typeface="Arial" charset="0"/>
                  <a:cs typeface="Arial" charset="0"/>
                </a:rPr>
                <a:t>Human IgG</a:t>
              </a:r>
              <a:r>
                <a:rPr lang="en-US" altLang="en-US" sz="1600" b="1" baseline="-25000">
                  <a:latin typeface="Arial" charset="0"/>
                  <a:cs typeface="Arial" charset="0"/>
                </a:rPr>
                <a:t>2</a:t>
              </a:r>
              <a:r>
                <a:rPr lang="en-US" altLang="en-US" sz="1600" b="1">
                  <a:latin typeface="Arial" charset="0"/>
                  <a:cs typeface="Arial" charset="0"/>
                </a:rPr>
                <a:t> Heavy Chain</a:t>
              </a:r>
            </a:p>
            <a:p>
              <a:pPr algn="ctr" fontAlgn="base">
                <a:spcBef>
                  <a:spcPct val="0"/>
                </a:spcBef>
                <a:spcAft>
                  <a:spcPct val="0"/>
                </a:spcAft>
                <a:defRPr/>
              </a:pPr>
              <a:r>
                <a:rPr lang="en-US" altLang="en-US" sz="1600" b="1">
                  <a:latin typeface="Arial" charset="0"/>
                  <a:cs typeface="Arial" charset="0"/>
                </a:rPr>
                <a:t>Constant Region 1 and Hinge</a:t>
              </a:r>
            </a:p>
          </p:txBody>
        </p:sp>
        <p:sp>
          <p:nvSpPr>
            <p:cNvPr id="53258" name="Line 5">
              <a:extLst>
                <a:ext uri="{FF2B5EF4-FFF2-40B4-BE49-F238E27FC236}">
                  <a16:creationId xmlns:a16="http://schemas.microsoft.com/office/drawing/2014/main" id="{F6456099-1839-8799-FA8B-E7B860B48DD2}"/>
                </a:ext>
              </a:extLst>
            </p:cNvPr>
            <p:cNvSpPr>
              <a:spLocks noChangeShapeType="1"/>
            </p:cNvSpPr>
            <p:nvPr/>
          </p:nvSpPr>
          <p:spPr bwMode="auto">
            <a:xfrm flipH="1">
              <a:off x="1483" y="2298"/>
              <a:ext cx="376" cy="973"/>
            </a:xfrm>
            <a:prstGeom prst="line">
              <a:avLst/>
            </a:prstGeom>
            <a:noFill/>
            <a:ln w="28575">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400" b="1">
                <a:latin typeface="Arial" panose="020B0604020202020204" pitchFamily="34" charset="0"/>
              </a:endParaRPr>
            </a:p>
          </p:txBody>
        </p:sp>
        <p:sp>
          <p:nvSpPr>
            <p:cNvPr id="53259" name="Rectangle 6">
              <a:extLst>
                <a:ext uri="{FF2B5EF4-FFF2-40B4-BE49-F238E27FC236}">
                  <a16:creationId xmlns:a16="http://schemas.microsoft.com/office/drawing/2014/main" id="{7C31927B-9E32-7B6D-7BB2-B59BA98D05B3}"/>
                </a:ext>
              </a:extLst>
            </p:cNvPr>
            <p:cNvSpPr>
              <a:spLocks noChangeArrowheads="1"/>
            </p:cNvSpPr>
            <p:nvPr/>
          </p:nvSpPr>
          <p:spPr bwMode="auto">
            <a:xfrm>
              <a:off x="2147" y="2716"/>
              <a:ext cx="144" cy="1248"/>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p>
          </p:txBody>
        </p:sp>
        <p:sp>
          <p:nvSpPr>
            <p:cNvPr id="53260" name="Rectangle 7">
              <a:extLst>
                <a:ext uri="{FF2B5EF4-FFF2-40B4-BE49-F238E27FC236}">
                  <a16:creationId xmlns:a16="http://schemas.microsoft.com/office/drawing/2014/main" id="{A4DC66CA-5787-BA3A-65F9-485B3D591B9A}"/>
                </a:ext>
              </a:extLst>
            </p:cNvPr>
            <p:cNvSpPr>
              <a:spLocks noChangeArrowheads="1"/>
            </p:cNvSpPr>
            <p:nvPr/>
          </p:nvSpPr>
          <p:spPr bwMode="auto">
            <a:xfrm flipH="1">
              <a:off x="2147" y="2524"/>
              <a:ext cx="144" cy="192"/>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p>
          </p:txBody>
        </p:sp>
        <p:sp>
          <p:nvSpPr>
            <p:cNvPr id="53261" name="Rectangle 8">
              <a:extLst>
                <a:ext uri="{FF2B5EF4-FFF2-40B4-BE49-F238E27FC236}">
                  <a16:creationId xmlns:a16="http://schemas.microsoft.com/office/drawing/2014/main" id="{F855E1E0-BFC2-A0C1-7C1E-8D953D8F9E02}"/>
                </a:ext>
              </a:extLst>
            </p:cNvPr>
            <p:cNvSpPr>
              <a:spLocks noChangeArrowheads="1"/>
            </p:cNvSpPr>
            <p:nvPr/>
          </p:nvSpPr>
          <p:spPr bwMode="auto">
            <a:xfrm rot="19016164" flipH="1">
              <a:off x="2103" y="2410"/>
              <a:ext cx="144" cy="192"/>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p>
          </p:txBody>
        </p:sp>
        <p:sp>
          <p:nvSpPr>
            <p:cNvPr id="53262" name="Rectangle 9">
              <a:extLst>
                <a:ext uri="{FF2B5EF4-FFF2-40B4-BE49-F238E27FC236}">
                  <a16:creationId xmlns:a16="http://schemas.microsoft.com/office/drawing/2014/main" id="{09F59B2C-8F8D-16F7-850E-0D8749617A51}"/>
                </a:ext>
              </a:extLst>
            </p:cNvPr>
            <p:cNvSpPr>
              <a:spLocks noChangeArrowheads="1"/>
            </p:cNvSpPr>
            <p:nvPr/>
          </p:nvSpPr>
          <p:spPr bwMode="auto">
            <a:xfrm flipH="1">
              <a:off x="2153" y="2524"/>
              <a:ext cx="132" cy="118"/>
            </a:xfrm>
            <a:prstGeom prst="rect">
              <a:avLst/>
            </a:prstGeom>
            <a:solidFill>
              <a:srgbClr val="66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p>
          </p:txBody>
        </p:sp>
        <p:sp>
          <p:nvSpPr>
            <p:cNvPr id="53263" name="Rectangle 10">
              <a:extLst>
                <a:ext uri="{FF2B5EF4-FFF2-40B4-BE49-F238E27FC236}">
                  <a16:creationId xmlns:a16="http://schemas.microsoft.com/office/drawing/2014/main" id="{B3F5EC9F-C404-2106-B1D5-4B9E2BE0C327}"/>
                </a:ext>
              </a:extLst>
            </p:cNvPr>
            <p:cNvSpPr>
              <a:spLocks noChangeArrowheads="1"/>
            </p:cNvSpPr>
            <p:nvPr/>
          </p:nvSpPr>
          <p:spPr bwMode="auto">
            <a:xfrm rot="19016164" flipH="1">
              <a:off x="1825" y="1897"/>
              <a:ext cx="144" cy="624"/>
            </a:xfrm>
            <a:prstGeom prst="rect">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p>
          </p:txBody>
        </p:sp>
        <p:sp>
          <p:nvSpPr>
            <p:cNvPr id="53264" name="Rectangle 11">
              <a:extLst>
                <a:ext uri="{FF2B5EF4-FFF2-40B4-BE49-F238E27FC236}">
                  <a16:creationId xmlns:a16="http://schemas.microsoft.com/office/drawing/2014/main" id="{13C2C4A2-BEFE-DF15-0B96-1B225CBAA65E}"/>
                </a:ext>
              </a:extLst>
            </p:cNvPr>
            <p:cNvSpPr>
              <a:spLocks noChangeArrowheads="1"/>
            </p:cNvSpPr>
            <p:nvPr/>
          </p:nvSpPr>
          <p:spPr bwMode="auto">
            <a:xfrm rot="19016164" flipH="1">
              <a:off x="1422" y="1465"/>
              <a:ext cx="144" cy="624"/>
            </a:xfrm>
            <a:prstGeom prst="rect">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p>
          </p:txBody>
        </p:sp>
        <p:sp>
          <p:nvSpPr>
            <p:cNvPr id="53265" name="Rectangle 12">
              <a:extLst>
                <a:ext uri="{FF2B5EF4-FFF2-40B4-BE49-F238E27FC236}">
                  <a16:creationId xmlns:a16="http://schemas.microsoft.com/office/drawing/2014/main" id="{07AD23BE-616B-EAE1-0EEF-677BFBEA1083}"/>
                </a:ext>
              </a:extLst>
            </p:cNvPr>
            <p:cNvSpPr>
              <a:spLocks noChangeArrowheads="1"/>
            </p:cNvSpPr>
            <p:nvPr/>
          </p:nvSpPr>
          <p:spPr bwMode="auto">
            <a:xfrm rot="19016164" flipH="1">
              <a:off x="1618" y="2084"/>
              <a:ext cx="144" cy="624"/>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p>
          </p:txBody>
        </p:sp>
        <p:sp>
          <p:nvSpPr>
            <p:cNvPr id="53266" name="Rectangle 13">
              <a:extLst>
                <a:ext uri="{FF2B5EF4-FFF2-40B4-BE49-F238E27FC236}">
                  <a16:creationId xmlns:a16="http://schemas.microsoft.com/office/drawing/2014/main" id="{D598FD49-21FE-BF66-CF5B-8D796ACEE757}"/>
                </a:ext>
              </a:extLst>
            </p:cNvPr>
            <p:cNvSpPr>
              <a:spLocks noChangeArrowheads="1"/>
            </p:cNvSpPr>
            <p:nvPr/>
          </p:nvSpPr>
          <p:spPr bwMode="auto">
            <a:xfrm rot="19016164" flipH="1">
              <a:off x="1227" y="1664"/>
              <a:ext cx="144" cy="624"/>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p>
          </p:txBody>
        </p:sp>
        <p:sp>
          <p:nvSpPr>
            <p:cNvPr id="53267" name="Rectangle 14">
              <a:extLst>
                <a:ext uri="{FF2B5EF4-FFF2-40B4-BE49-F238E27FC236}">
                  <a16:creationId xmlns:a16="http://schemas.microsoft.com/office/drawing/2014/main" id="{8F63E345-B699-4324-0649-ABA0DF9F232C}"/>
                </a:ext>
              </a:extLst>
            </p:cNvPr>
            <p:cNvSpPr>
              <a:spLocks noChangeArrowheads="1"/>
            </p:cNvSpPr>
            <p:nvPr/>
          </p:nvSpPr>
          <p:spPr bwMode="auto">
            <a:xfrm>
              <a:off x="2439" y="2711"/>
              <a:ext cx="144" cy="1248"/>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p>
          </p:txBody>
        </p:sp>
        <p:sp>
          <p:nvSpPr>
            <p:cNvPr id="53268" name="Rectangle 15">
              <a:extLst>
                <a:ext uri="{FF2B5EF4-FFF2-40B4-BE49-F238E27FC236}">
                  <a16:creationId xmlns:a16="http://schemas.microsoft.com/office/drawing/2014/main" id="{630FBD77-9232-94D5-1BB2-E9C5FD8D1ADD}"/>
                </a:ext>
              </a:extLst>
            </p:cNvPr>
            <p:cNvSpPr>
              <a:spLocks noChangeArrowheads="1"/>
            </p:cNvSpPr>
            <p:nvPr/>
          </p:nvSpPr>
          <p:spPr bwMode="auto">
            <a:xfrm>
              <a:off x="2439" y="2519"/>
              <a:ext cx="144" cy="192"/>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p>
          </p:txBody>
        </p:sp>
        <p:sp>
          <p:nvSpPr>
            <p:cNvPr id="53269" name="Rectangle 16">
              <a:extLst>
                <a:ext uri="{FF2B5EF4-FFF2-40B4-BE49-F238E27FC236}">
                  <a16:creationId xmlns:a16="http://schemas.microsoft.com/office/drawing/2014/main" id="{6371B2D7-7794-77DB-20E8-EAB663875B61}"/>
                </a:ext>
              </a:extLst>
            </p:cNvPr>
            <p:cNvSpPr>
              <a:spLocks noChangeArrowheads="1"/>
            </p:cNvSpPr>
            <p:nvPr/>
          </p:nvSpPr>
          <p:spPr bwMode="auto">
            <a:xfrm rot="2583836">
              <a:off x="2485" y="2405"/>
              <a:ext cx="144" cy="192"/>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p>
          </p:txBody>
        </p:sp>
        <p:sp>
          <p:nvSpPr>
            <p:cNvPr id="53270" name="Rectangle 17">
              <a:extLst>
                <a:ext uri="{FF2B5EF4-FFF2-40B4-BE49-F238E27FC236}">
                  <a16:creationId xmlns:a16="http://schemas.microsoft.com/office/drawing/2014/main" id="{50FF72B4-A69A-4EA5-7877-6AD30A2800F9}"/>
                </a:ext>
              </a:extLst>
            </p:cNvPr>
            <p:cNvSpPr>
              <a:spLocks noChangeArrowheads="1"/>
            </p:cNvSpPr>
            <p:nvPr/>
          </p:nvSpPr>
          <p:spPr bwMode="auto">
            <a:xfrm>
              <a:off x="2445" y="2521"/>
              <a:ext cx="133" cy="118"/>
            </a:xfrm>
            <a:prstGeom prst="rect">
              <a:avLst/>
            </a:prstGeom>
            <a:solidFill>
              <a:srgbClr val="66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p>
          </p:txBody>
        </p:sp>
        <p:sp>
          <p:nvSpPr>
            <p:cNvPr id="53271" name="Rectangle 18">
              <a:extLst>
                <a:ext uri="{FF2B5EF4-FFF2-40B4-BE49-F238E27FC236}">
                  <a16:creationId xmlns:a16="http://schemas.microsoft.com/office/drawing/2014/main" id="{4B314A6D-A9E1-6A3D-74A9-2DBABEDE1698}"/>
                </a:ext>
              </a:extLst>
            </p:cNvPr>
            <p:cNvSpPr>
              <a:spLocks noChangeArrowheads="1"/>
            </p:cNvSpPr>
            <p:nvPr/>
          </p:nvSpPr>
          <p:spPr bwMode="auto">
            <a:xfrm rot="2583836">
              <a:off x="2761" y="1891"/>
              <a:ext cx="144" cy="624"/>
            </a:xfrm>
            <a:prstGeom prst="rect">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p>
          </p:txBody>
        </p:sp>
        <p:sp>
          <p:nvSpPr>
            <p:cNvPr id="53272" name="Rectangle 19">
              <a:extLst>
                <a:ext uri="{FF2B5EF4-FFF2-40B4-BE49-F238E27FC236}">
                  <a16:creationId xmlns:a16="http://schemas.microsoft.com/office/drawing/2014/main" id="{121B163E-4C83-EEEB-08B0-5C0B1ECE82E7}"/>
                </a:ext>
              </a:extLst>
            </p:cNvPr>
            <p:cNvSpPr>
              <a:spLocks noChangeArrowheads="1"/>
            </p:cNvSpPr>
            <p:nvPr/>
          </p:nvSpPr>
          <p:spPr bwMode="auto">
            <a:xfrm rot="2583836">
              <a:off x="3157" y="1467"/>
              <a:ext cx="144" cy="624"/>
            </a:xfrm>
            <a:prstGeom prst="rect">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p>
          </p:txBody>
        </p:sp>
        <p:sp>
          <p:nvSpPr>
            <p:cNvPr id="53273" name="Rectangle 20">
              <a:extLst>
                <a:ext uri="{FF2B5EF4-FFF2-40B4-BE49-F238E27FC236}">
                  <a16:creationId xmlns:a16="http://schemas.microsoft.com/office/drawing/2014/main" id="{1B1C282D-AB82-A806-F0D6-75AF1E6883E8}"/>
                </a:ext>
              </a:extLst>
            </p:cNvPr>
            <p:cNvSpPr>
              <a:spLocks noChangeArrowheads="1"/>
            </p:cNvSpPr>
            <p:nvPr/>
          </p:nvSpPr>
          <p:spPr bwMode="auto">
            <a:xfrm rot="2583836">
              <a:off x="2963" y="2060"/>
              <a:ext cx="144" cy="624"/>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p>
          </p:txBody>
        </p:sp>
        <p:sp>
          <p:nvSpPr>
            <p:cNvPr id="53274" name="Rectangle 21">
              <a:extLst>
                <a:ext uri="{FF2B5EF4-FFF2-40B4-BE49-F238E27FC236}">
                  <a16:creationId xmlns:a16="http://schemas.microsoft.com/office/drawing/2014/main" id="{62E93264-9C32-1C1A-FD5D-B514A12C2380}"/>
                </a:ext>
              </a:extLst>
            </p:cNvPr>
            <p:cNvSpPr>
              <a:spLocks noChangeArrowheads="1"/>
            </p:cNvSpPr>
            <p:nvPr/>
          </p:nvSpPr>
          <p:spPr bwMode="auto">
            <a:xfrm rot="2583836">
              <a:off x="3362" y="1633"/>
              <a:ext cx="144" cy="624"/>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p>
          </p:txBody>
        </p:sp>
        <p:sp>
          <p:nvSpPr>
            <p:cNvPr id="53275" name="Line 22">
              <a:extLst>
                <a:ext uri="{FF2B5EF4-FFF2-40B4-BE49-F238E27FC236}">
                  <a16:creationId xmlns:a16="http://schemas.microsoft.com/office/drawing/2014/main" id="{400B829C-848A-3028-B2C8-95BB4F6EB24A}"/>
                </a:ext>
              </a:extLst>
            </p:cNvPr>
            <p:cNvSpPr>
              <a:spLocks noChangeShapeType="1"/>
            </p:cNvSpPr>
            <p:nvPr/>
          </p:nvSpPr>
          <p:spPr bwMode="auto">
            <a:xfrm>
              <a:off x="2291" y="2547"/>
              <a:ext cx="149"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400" b="1">
                <a:latin typeface="Arial" panose="020B0604020202020204" pitchFamily="34" charset="0"/>
              </a:endParaRPr>
            </a:p>
          </p:txBody>
        </p:sp>
        <p:sp>
          <p:nvSpPr>
            <p:cNvPr id="53276" name="Line 23">
              <a:extLst>
                <a:ext uri="{FF2B5EF4-FFF2-40B4-BE49-F238E27FC236}">
                  <a16:creationId xmlns:a16="http://schemas.microsoft.com/office/drawing/2014/main" id="{9A9909F1-2E28-A519-B179-2BC3B1718E5E}"/>
                </a:ext>
              </a:extLst>
            </p:cNvPr>
            <p:cNvSpPr>
              <a:spLocks noChangeShapeType="1"/>
            </p:cNvSpPr>
            <p:nvPr/>
          </p:nvSpPr>
          <p:spPr bwMode="auto">
            <a:xfrm>
              <a:off x="2291" y="2586"/>
              <a:ext cx="149"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400" b="1">
                <a:latin typeface="Arial" panose="020B0604020202020204" pitchFamily="34" charset="0"/>
              </a:endParaRPr>
            </a:p>
          </p:txBody>
        </p:sp>
        <p:sp>
          <p:nvSpPr>
            <p:cNvPr id="53277" name="Rectangle 24">
              <a:extLst>
                <a:ext uri="{FF2B5EF4-FFF2-40B4-BE49-F238E27FC236}">
                  <a16:creationId xmlns:a16="http://schemas.microsoft.com/office/drawing/2014/main" id="{7857DCD4-8101-E6CD-0DCE-BBC45F61CA8D}"/>
                </a:ext>
              </a:extLst>
            </p:cNvPr>
            <p:cNvSpPr>
              <a:spLocks noChangeArrowheads="1"/>
            </p:cNvSpPr>
            <p:nvPr/>
          </p:nvSpPr>
          <p:spPr bwMode="auto">
            <a:xfrm rot="2583836">
              <a:off x="3036" y="1878"/>
              <a:ext cx="144" cy="6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p>
          </p:txBody>
        </p:sp>
        <p:sp>
          <p:nvSpPr>
            <p:cNvPr id="53278" name="Rectangle 25">
              <a:extLst>
                <a:ext uri="{FF2B5EF4-FFF2-40B4-BE49-F238E27FC236}">
                  <a16:creationId xmlns:a16="http://schemas.microsoft.com/office/drawing/2014/main" id="{7C80C00D-8EC8-7C82-5C77-01DE376FDE68}"/>
                </a:ext>
              </a:extLst>
            </p:cNvPr>
            <p:cNvSpPr>
              <a:spLocks noChangeArrowheads="1"/>
            </p:cNvSpPr>
            <p:nvPr/>
          </p:nvSpPr>
          <p:spPr bwMode="auto">
            <a:xfrm rot="2583836">
              <a:off x="3147" y="1760"/>
              <a:ext cx="144" cy="6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p>
          </p:txBody>
        </p:sp>
        <p:sp>
          <p:nvSpPr>
            <p:cNvPr id="53279" name="Rectangle 26">
              <a:extLst>
                <a:ext uri="{FF2B5EF4-FFF2-40B4-BE49-F238E27FC236}">
                  <a16:creationId xmlns:a16="http://schemas.microsoft.com/office/drawing/2014/main" id="{1BD943B1-DF55-7BE9-90F9-6DB5AE20540F}"/>
                </a:ext>
              </a:extLst>
            </p:cNvPr>
            <p:cNvSpPr>
              <a:spLocks noChangeArrowheads="1"/>
            </p:cNvSpPr>
            <p:nvPr/>
          </p:nvSpPr>
          <p:spPr bwMode="auto">
            <a:xfrm rot="2583836">
              <a:off x="3261" y="1636"/>
              <a:ext cx="144" cy="6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p>
          </p:txBody>
        </p:sp>
        <p:sp>
          <p:nvSpPr>
            <p:cNvPr id="53280" name="Rectangle 27">
              <a:extLst>
                <a:ext uri="{FF2B5EF4-FFF2-40B4-BE49-F238E27FC236}">
                  <a16:creationId xmlns:a16="http://schemas.microsoft.com/office/drawing/2014/main" id="{6B05ABB2-8D11-770B-DD7D-7664AC60C085}"/>
                </a:ext>
              </a:extLst>
            </p:cNvPr>
            <p:cNvSpPr>
              <a:spLocks noChangeArrowheads="1"/>
            </p:cNvSpPr>
            <p:nvPr/>
          </p:nvSpPr>
          <p:spPr bwMode="auto">
            <a:xfrm rot="2583836">
              <a:off x="3228" y="2057"/>
              <a:ext cx="144" cy="6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p>
          </p:txBody>
        </p:sp>
        <p:sp>
          <p:nvSpPr>
            <p:cNvPr id="53281" name="Rectangle 28">
              <a:extLst>
                <a:ext uri="{FF2B5EF4-FFF2-40B4-BE49-F238E27FC236}">
                  <a16:creationId xmlns:a16="http://schemas.microsoft.com/office/drawing/2014/main" id="{5F930F4C-0DB5-A7D7-1FBF-20E90584D4CC}"/>
                </a:ext>
              </a:extLst>
            </p:cNvPr>
            <p:cNvSpPr>
              <a:spLocks noChangeArrowheads="1"/>
            </p:cNvSpPr>
            <p:nvPr/>
          </p:nvSpPr>
          <p:spPr bwMode="auto">
            <a:xfrm rot="2583836">
              <a:off x="3342" y="1938"/>
              <a:ext cx="144" cy="6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p>
          </p:txBody>
        </p:sp>
        <p:sp>
          <p:nvSpPr>
            <p:cNvPr id="53282" name="Rectangle 29">
              <a:extLst>
                <a:ext uri="{FF2B5EF4-FFF2-40B4-BE49-F238E27FC236}">
                  <a16:creationId xmlns:a16="http://schemas.microsoft.com/office/drawing/2014/main" id="{20C6762F-B8B2-35CE-AEFE-58FF05AB30DE}"/>
                </a:ext>
              </a:extLst>
            </p:cNvPr>
            <p:cNvSpPr>
              <a:spLocks noChangeArrowheads="1"/>
            </p:cNvSpPr>
            <p:nvPr/>
          </p:nvSpPr>
          <p:spPr bwMode="auto">
            <a:xfrm rot="2583836">
              <a:off x="3453" y="1818"/>
              <a:ext cx="144" cy="6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p>
          </p:txBody>
        </p:sp>
        <p:sp>
          <p:nvSpPr>
            <p:cNvPr id="53283" name="Rectangle 30">
              <a:extLst>
                <a:ext uri="{FF2B5EF4-FFF2-40B4-BE49-F238E27FC236}">
                  <a16:creationId xmlns:a16="http://schemas.microsoft.com/office/drawing/2014/main" id="{380CBBE2-0560-B718-3718-65F400AC5B6A}"/>
                </a:ext>
              </a:extLst>
            </p:cNvPr>
            <p:cNvSpPr>
              <a:spLocks noChangeArrowheads="1"/>
            </p:cNvSpPr>
            <p:nvPr/>
          </p:nvSpPr>
          <p:spPr bwMode="auto">
            <a:xfrm rot="19016164" flipH="1">
              <a:off x="1539" y="1872"/>
              <a:ext cx="144" cy="6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p>
          </p:txBody>
        </p:sp>
        <p:sp>
          <p:nvSpPr>
            <p:cNvPr id="53284" name="Rectangle 31">
              <a:extLst>
                <a:ext uri="{FF2B5EF4-FFF2-40B4-BE49-F238E27FC236}">
                  <a16:creationId xmlns:a16="http://schemas.microsoft.com/office/drawing/2014/main" id="{B25E778E-EF04-0698-1BFA-F43F3BC2D707}"/>
                </a:ext>
              </a:extLst>
            </p:cNvPr>
            <p:cNvSpPr>
              <a:spLocks noChangeArrowheads="1"/>
            </p:cNvSpPr>
            <p:nvPr/>
          </p:nvSpPr>
          <p:spPr bwMode="auto">
            <a:xfrm rot="19016164" flipH="1">
              <a:off x="1427" y="1752"/>
              <a:ext cx="144" cy="6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p>
          </p:txBody>
        </p:sp>
        <p:sp>
          <p:nvSpPr>
            <p:cNvPr id="53285" name="Rectangle 32">
              <a:extLst>
                <a:ext uri="{FF2B5EF4-FFF2-40B4-BE49-F238E27FC236}">
                  <a16:creationId xmlns:a16="http://schemas.microsoft.com/office/drawing/2014/main" id="{FF369B11-A8A3-57CD-5B1F-225EC945A513}"/>
                </a:ext>
              </a:extLst>
            </p:cNvPr>
            <p:cNvSpPr>
              <a:spLocks noChangeArrowheads="1"/>
            </p:cNvSpPr>
            <p:nvPr/>
          </p:nvSpPr>
          <p:spPr bwMode="auto">
            <a:xfrm rot="19016164" flipH="1">
              <a:off x="1308" y="1626"/>
              <a:ext cx="144" cy="6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p>
          </p:txBody>
        </p:sp>
        <p:sp>
          <p:nvSpPr>
            <p:cNvPr id="53286" name="Rectangle 33">
              <a:extLst>
                <a:ext uri="{FF2B5EF4-FFF2-40B4-BE49-F238E27FC236}">
                  <a16:creationId xmlns:a16="http://schemas.microsoft.com/office/drawing/2014/main" id="{564395CC-C78C-7A27-9C32-5F4FC8069C17}"/>
                </a:ext>
              </a:extLst>
            </p:cNvPr>
            <p:cNvSpPr>
              <a:spLocks noChangeArrowheads="1"/>
            </p:cNvSpPr>
            <p:nvPr/>
          </p:nvSpPr>
          <p:spPr bwMode="auto">
            <a:xfrm rot="19016164" flipH="1">
              <a:off x="1335" y="2061"/>
              <a:ext cx="144" cy="6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p>
          </p:txBody>
        </p:sp>
        <p:sp>
          <p:nvSpPr>
            <p:cNvPr id="53287" name="Rectangle 34">
              <a:extLst>
                <a:ext uri="{FF2B5EF4-FFF2-40B4-BE49-F238E27FC236}">
                  <a16:creationId xmlns:a16="http://schemas.microsoft.com/office/drawing/2014/main" id="{BD2CC0A5-AD0D-9252-989D-EF0048A1B69C}"/>
                </a:ext>
              </a:extLst>
            </p:cNvPr>
            <p:cNvSpPr>
              <a:spLocks noChangeArrowheads="1"/>
            </p:cNvSpPr>
            <p:nvPr/>
          </p:nvSpPr>
          <p:spPr bwMode="auto">
            <a:xfrm rot="19016164" flipH="1">
              <a:off x="1219" y="1938"/>
              <a:ext cx="144" cy="6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p>
          </p:txBody>
        </p:sp>
        <p:sp>
          <p:nvSpPr>
            <p:cNvPr id="53288" name="Rectangle 35">
              <a:extLst>
                <a:ext uri="{FF2B5EF4-FFF2-40B4-BE49-F238E27FC236}">
                  <a16:creationId xmlns:a16="http://schemas.microsoft.com/office/drawing/2014/main" id="{50765C6F-7CF4-638F-336D-BCEA51EBA45D}"/>
                </a:ext>
              </a:extLst>
            </p:cNvPr>
            <p:cNvSpPr>
              <a:spLocks noChangeArrowheads="1"/>
            </p:cNvSpPr>
            <p:nvPr/>
          </p:nvSpPr>
          <p:spPr bwMode="auto">
            <a:xfrm rot="19016164" flipH="1">
              <a:off x="1107" y="1818"/>
              <a:ext cx="144" cy="6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p>
          </p:txBody>
        </p:sp>
        <p:sp>
          <p:nvSpPr>
            <p:cNvPr id="689188" name="Text Box 36">
              <a:extLst>
                <a:ext uri="{FF2B5EF4-FFF2-40B4-BE49-F238E27FC236}">
                  <a16:creationId xmlns:a16="http://schemas.microsoft.com/office/drawing/2014/main" id="{6A9A8533-37EE-0096-B956-8AE0BADB8909}"/>
                </a:ext>
              </a:extLst>
            </p:cNvPr>
            <p:cNvSpPr txBox="1">
              <a:spLocks noChangeArrowheads="1"/>
            </p:cNvSpPr>
            <p:nvPr/>
          </p:nvSpPr>
          <p:spPr bwMode="auto">
            <a:xfrm rot="2657406">
              <a:off x="1743" y="2118"/>
              <a:ext cx="324" cy="183"/>
            </a:xfrm>
            <a:prstGeom prst="rect">
              <a:avLst/>
            </a:prstGeom>
            <a:noFill/>
            <a:ln>
              <a:noFill/>
            </a:ln>
            <a:effectLst/>
          </p:spPr>
          <p:txBody>
            <a:bodyPr wrap="none">
              <a:spAutoFit/>
            </a:bodyPr>
            <a:lstStyle/>
            <a:p>
              <a:pPr fontAlgn="base">
                <a:spcBef>
                  <a:spcPct val="0"/>
                </a:spcBef>
                <a:spcAft>
                  <a:spcPct val="0"/>
                </a:spcAft>
                <a:defRPr/>
              </a:pPr>
              <a:r>
                <a:rPr lang="en-US" altLang="en-US" sz="1300" b="1" dirty="0">
                  <a:solidFill>
                    <a:schemeClr val="bg1"/>
                  </a:solidFill>
                  <a:latin typeface="Arial" charset="0"/>
                  <a:cs typeface="Arial" charset="0"/>
                </a:rPr>
                <a:t>CH1</a:t>
              </a:r>
            </a:p>
          </p:txBody>
        </p:sp>
        <p:sp>
          <p:nvSpPr>
            <p:cNvPr id="53290" name="Text Box 37">
              <a:extLst>
                <a:ext uri="{FF2B5EF4-FFF2-40B4-BE49-F238E27FC236}">
                  <a16:creationId xmlns:a16="http://schemas.microsoft.com/office/drawing/2014/main" id="{10730FD0-3C5C-DB23-8FEB-A93ABC1B6A14}"/>
                </a:ext>
              </a:extLst>
            </p:cNvPr>
            <p:cNvSpPr txBox="1">
              <a:spLocks noChangeArrowheads="1"/>
            </p:cNvSpPr>
            <p:nvPr/>
          </p:nvSpPr>
          <p:spPr bwMode="auto">
            <a:xfrm rot="5400000">
              <a:off x="2064" y="3535"/>
              <a:ext cx="324"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fontAlgn="base">
                <a:lnSpc>
                  <a:spcPct val="100000"/>
                </a:lnSpc>
                <a:spcBef>
                  <a:spcPct val="0"/>
                </a:spcBef>
                <a:spcAft>
                  <a:spcPct val="0"/>
                </a:spcAft>
                <a:buClrTx/>
                <a:buSzTx/>
                <a:buNone/>
              </a:pPr>
              <a:r>
                <a:rPr lang="en-US" altLang="en-US" sz="1300">
                  <a:cs typeface="Arial" panose="020B0604020202020204" pitchFamily="34" charset="0"/>
                </a:rPr>
                <a:t>CH3</a:t>
              </a:r>
            </a:p>
          </p:txBody>
        </p:sp>
        <p:sp>
          <p:nvSpPr>
            <p:cNvPr id="53291" name="Text Box 38">
              <a:extLst>
                <a:ext uri="{FF2B5EF4-FFF2-40B4-BE49-F238E27FC236}">
                  <a16:creationId xmlns:a16="http://schemas.microsoft.com/office/drawing/2014/main" id="{DDE73939-A3AE-87EA-C667-86F8B52D0AB7}"/>
                </a:ext>
              </a:extLst>
            </p:cNvPr>
            <p:cNvSpPr txBox="1">
              <a:spLocks noChangeArrowheads="1"/>
            </p:cNvSpPr>
            <p:nvPr/>
          </p:nvSpPr>
          <p:spPr bwMode="auto">
            <a:xfrm rot="5400000">
              <a:off x="2062" y="2963"/>
              <a:ext cx="324"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fontAlgn="base">
                <a:lnSpc>
                  <a:spcPct val="100000"/>
                </a:lnSpc>
                <a:spcBef>
                  <a:spcPct val="0"/>
                </a:spcBef>
                <a:spcAft>
                  <a:spcPct val="0"/>
                </a:spcAft>
                <a:buClrTx/>
                <a:buSzTx/>
                <a:buNone/>
              </a:pPr>
              <a:r>
                <a:rPr lang="en-US" altLang="en-US" sz="1300">
                  <a:cs typeface="Arial" panose="020B0604020202020204" pitchFamily="34" charset="0"/>
                </a:rPr>
                <a:t>CH2</a:t>
              </a:r>
            </a:p>
          </p:txBody>
        </p:sp>
        <p:sp>
          <p:nvSpPr>
            <p:cNvPr id="53292" name="Line 40">
              <a:extLst>
                <a:ext uri="{FF2B5EF4-FFF2-40B4-BE49-F238E27FC236}">
                  <a16:creationId xmlns:a16="http://schemas.microsoft.com/office/drawing/2014/main" id="{BFFA45CF-2081-25E3-DB75-F74926A922E4}"/>
                </a:ext>
              </a:extLst>
            </p:cNvPr>
            <p:cNvSpPr>
              <a:spLocks noChangeShapeType="1"/>
            </p:cNvSpPr>
            <p:nvPr/>
          </p:nvSpPr>
          <p:spPr bwMode="auto">
            <a:xfrm flipV="1">
              <a:off x="1954" y="2471"/>
              <a:ext cx="88" cy="1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400" b="1">
                <a:latin typeface="Arial" panose="020B0604020202020204" pitchFamily="34" charset="0"/>
              </a:endParaRPr>
            </a:p>
          </p:txBody>
        </p:sp>
        <p:sp>
          <p:nvSpPr>
            <p:cNvPr id="53293" name="Line 41">
              <a:extLst>
                <a:ext uri="{FF2B5EF4-FFF2-40B4-BE49-F238E27FC236}">
                  <a16:creationId xmlns:a16="http://schemas.microsoft.com/office/drawing/2014/main" id="{322DCCFB-7AB7-9766-D424-E974F0A3CB4E}"/>
                </a:ext>
              </a:extLst>
            </p:cNvPr>
            <p:cNvSpPr>
              <a:spLocks noChangeShapeType="1"/>
            </p:cNvSpPr>
            <p:nvPr/>
          </p:nvSpPr>
          <p:spPr bwMode="auto">
            <a:xfrm>
              <a:off x="2688" y="2460"/>
              <a:ext cx="84" cy="8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400" b="1">
                <a:latin typeface="Arial" panose="020B0604020202020204" pitchFamily="34" charset="0"/>
              </a:endParaRPr>
            </a:p>
          </p:txBody>
        </p:sp>
        <p:sp>
          <p:nvSpPr>
            <p:cNvPr id="53294" name="AutoShape 42">
              <a:extLst>
                <a:ext uri="{FF2B5EF4-FFF2-40B4-BE49-F238E27FC236}">
                  <a16:creationId xmlns:a16="http://schemas.microsoft.com/office/drawing/2014/main" id="{DFBEBC0D-1AF7-C8A1-805D-BC948BFF5E2A}"/>
                </a:ext>
              </a:extLst>
            </p:cNvPr>
            <p:cNvSpPr>
              <a:spLocks/>
            </p:cNvSpPr>
            <p:nvPr/>
          </p:nvSpPr>
          <p:spPr bwMode="auto">
            <a:xfrm>
              <a:off x="2696" y="2728"/>
              <a:ext cx="107" cy="1216"/>
            </a:xfrm>
            <a:prstGeom prst="rightBrace">
              <a:avLst>
                <a:gd name="adj1" fmla="val 94704"/>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endParaRPr lang="en-US" altLang="en-US" sz="1400"/>
            </a:p>
          </p:txBody>
        </p:sp>
        <p:sp>
          <p:nvSpPr>
            <p:cNvPr id="53295" name="Line 44">
              <a:extLst>
                <a:ext uri="{FF2B5EF4-FFF2-40B4-BE49-F238E27FC236}">
                  <a16:creationId xmlns:a16="http://schemas.microsoft.com/office/drawing/2014/main" id="{31785E29-7232-8148-33D6-F179F9C87EC4}"/>
                </a:ext>
              </a:extLst>
            </p:cNvPr>
            <p:cNvSpPr>
              <a:spLocks noChangeShapeType="1"/>
            </p:cNvSpPr>
            <p:nvPr/>
          </p:nvSpPr>
          <p:spPr bwMode="auto">
            <a:xfrm>
              <a:off x="3362" y="2150"/>
              <a:ext cx="247" cy="333"/>
            </a:xfrm>
            <a:prstGeom prst="line">
              <a:avLst/>
            </a:prstGeom>
            <a:noFill/>
            <a:ln w="28575">
              <a:solidFill>
                <a:srgbClr val="9DB6E7"/>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400" b="1">
                <a:latin typeface="Arial" panose="020B0604020202020204" pitchFamily="34" charset="0"/>
              </a:endParaRPr>
            </a:p>
          </p:txBody>
        </p:sp>
        <p:sp>
          <p:nvSpPr>
            <p:cNvPr id="53296" name="Line 45">
              <a:extLst>
                <a:ext uri="{FF2B5EF4-FFF2-40B4-BE49-F238E27FC236}">
                  <a16:creationId xmlns:a16="http://schemas.microsoft.com/office/drawing/2014/main" id="{994E364A-0C12-D736-CEEC-BB5837943910}"/>
                </a:ext>
              </a:extLst>
            </p:cNvPr>
            <p:cNvSpPr>
              <a:spLocks noChangeShapeType="1"/>
            </p:cNvSpPr>
            <p:nvPr/>
          </p:nvSpPr>
          <p:spPr bwMode="auto">
            <a:xfrm>
              <a:off x="3468" y="2028"/>
              <a:ext cx="144" cy="458"/>
            </a:xfrm>
            <a:prstGeom prst="line">
              <a:avLst/>
            </a:prstGeom>
            <a:noFill/>
            <a:ln w="28575">
              <a:solidFill>
                <a:srgbClr val="9DB6E7"/>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400" b="1">
                <a:latin typeface="Arial" panose="020B0604020202020204" pitchFamily="34" charset="0"/>
              </a:endParaRPr>
            </a:p>
          </p:txBody>
        </p:sp>
        <p:sp>
          <p:nvSpPr>
            <p:cNvPr id="53297" name="Line 46">
              <a:extLst>
                <a:ext uri="{FF2B5EF4-FFF2-40B4-BE49-F238E27FC236}">
                  <a16:creationId xmlns:a16="http://schemas.microsoft.com/office/drawing/2014/main" id="{54039139-40CA-E593-73B8-233F329A0701}"/>
                </a:ext>
              </a:extLst>
            </p:cNvPr>
            <p:cNvSpPr>
              <a:spLocks noChangeShapeType="1"/>
            </p:cNvSpPr>
            <p:nvPr/>
          </p:nvSpPr>
          <p:spPr bwMode="auto">
            <a:xfrm>
              <a:off x="3583" y="1914"/>
              <a:ext cx="28" cy="571"/>
            </a:xfrm>
            <a:prstGeom prst="line">
              <a:avLst/>
            </a:prstGeom>
            <a:noFill/>
            <a:ln w="28575">
              <a:solidFill>
                <a:srgbClr val="9DB6E7"/>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400" b="1">
                <a:latin typeface="Arial" panose="020B0604020202020204" pitchFamily="34" charset="0"/>
              </a:endParaRPr>
            </a:p>
          </p:txBody>
        </p:sp>
        <p:sp>
          <p:nvSpPr>
            <p:cNvPr id="689199" name="Rectangle 47">
              <a:extLst>
                <a:ext uri="{FF2B5EF4-FFF2-40B4-BE49-F238E27FC236}">
                  <a16:creationId xmlns:a16="http://schemas.microsoft.com/office/drawing/2014/main" id="{7750DDFD-4941-CC49-CDE1-23368A764635}"/>
                </a:ext>
              </a:extLst>
            </p:cNvPr>
            <p:cNvSpPr>
              <a:spLocks noChangeArrowheads="1"/>
            </p:cNvSpPr>
            <p:nvPr/>
          </p:nvSpPr>
          <p:spPr bwMode="auto">
            <a:xfrm rot="2778488">
              <a:off x="1559" y="2338"/>
              <a:ext cx="310" cy="183"/>
            </a:xfrm>
            <a:prstGeom prst="rect">
              <a:avLst/>
            </a:prstGeom>
            <a:noFill/>
            <a:ln>
              <a:noFill/>
            </a:ln>
            <a:effectLst/>
          </p:spPr>
          <p:txBody>
            <a:bodyPr>
              <a:spAutoFit/>
            </a:bodyPr>
            <a:lstStyle/>
            <a:p>
              <a:pPr fontAlgn="base">
                <a:spcBef>
                  <a:spcPct val="0"/>
                </a:spcBef>
                <a:spcAft>
                  <a:spcPct val="0"/>
                </a:spcAft>
                <a:defRPr/>
              </a:pPr>
              <a:r>
                <a:rPr lang="en-US" altLang="en-US" sz="1300" b="1" dirty="0">
                  <a:solidFill>
                    <a:schemeClr val="bg1"/>
                  </a:solidFill>
                  <a:latin typeface="Arial" charset="0"/>
                  <a:cs typeface="Arial" charset="0"/>
                </a:rPr>
                <a:t>CL</a:t>
              </a:r>
            </a:p>
          </p:txBody>
        </p:sp>
        <p:sp>
          <p:nvSpPr>
            <p:cNvPr id="53299" name="Line 48">
              <a:extLst>
                <a:ext uri="{FF2B5EF4-FFF2-40B4-BE49-F238E27FC236}">
                  <a16:creationId xmlns:a16="http://schemas.microsoft.com/office/drawing/2014/main" id="{98DB6508-06B4-ADB7-4A2C-DB5D0B41D827}"/>
                </a:ext>
              </a:extLst>
            </p:cNvPr>
            <p:cNvSpPr>
              <a:spLocks noChangeShapeType="1"/>
            </p:cNvSpPr>
            <p:nvPr/>
          </p:nvSpPr>
          <p:spPr bwMode="auto">
            <a:xfrm>
              <a:off x="2863" y="1273"/>
              <a:ext cx="450" cy="267"/>
            </a:xfrm>
            <a:prstGeom prst="line">
              <a:avLst/>
            </a:prstGeom>
            <a:noFill/>
            <a:ln w="28575">
              <a:solidFill>
                <a:srgbClr val="9DB6E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400" b="1">
                <a:latin typeface="Arial" panose="020B0604020202020204" pitchFamily="34" charset="0"/>
              </a:endParaRPr>
            </a:p>
          </p:txBody>
        </p:sp>
        <p:sp>
          <p:nvSpPr>
            <p:cNvPr id="53300" name="Line 49">
              <a:extLst>
                <a:ext uri="{FF2B5EF4-FFF2-40B4-BE49-F238E27FC236}">
                  <a16:creationId xmlns:a16="http://schemas.microsoft.com/office/drawing/2014/main" id="{023B5A6C-ACC4-8641-CFF6-2307E3718C88}"/>
                </a:ext>
              </a:extLst>
            </p:cNvPr>
            <p:cNvSpPr>
              <a:spLocks noChangeShapeType="1"/>
            </p:cNvSpPr>
            <p:nvPr/>
          </p:nvSpPr>
          <p:spPr bwMode="auto">
            <a:xfrm>
              <a:off x="2859" y="1271"/>
              <a:ext cx="349" cy="392"/>
            </a:xfrm>
            <a:prstGeom prst="line">
              <a:avLst/>
            </a:prstGeom>
            <a:noFill/>
            <a:ln w="28575">
              <a:solidFill>
                <a:srgbClr val="9DB6E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400" b="1">
                <a:latin typeface="Arial" panose="020B0604020202020204" pitchFamily="34" charset="0"/>
              </a:endParaRPr>
            </a:p>
          </p:txBody>
        </p:sp>
        <p:sp>
          <p:nvSpPr>
            <p:cNvPr id="53301" name="Line 50">
              <a:extLst>
                <a:ext uri="{FF2B5EF4-FFF2-40B4-BE49-F238E27FC236}">
                  <a16:creationId xmlns:a16="http://schemas.microsoft.com/office/drawing/2014/main" id="{21D349EE-5E93-84F7-862A-0A6AB5A6D103}"/>
                </a:ext>
              </a:extLst>
            </p:cNvPr>
            <p:cNvSpPr>
              <a:spLocks noChangeShapeType="1"/>
            </p:cNvSpPr>
            <p:nvPr/>
          </p:nvSpPr>
          <p:spPr bwMode="auto">
            <a:xfrm>
              <a:off x="2861" y="1272"/>
              <a:ext cx="236" cy="505"/>
            </a:xfrm>
            <a:prstGeom prst="line">
              <a:avLst/>
            </a:prstGeom>
            <a:noFill/>
            <a:ln w="28575">
              <a:solidFill>
                <a:srgbClr val="9DB6E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400" b="1">
                <a:latin typeface="Arial" panose="020B0604020202020204" pitchFamily="34" charset="0"/>
              </a:endParaRPr>
            </a:p>
          </p:txBody>
        </p:sp>
        <p:sp>
          <p:nvSpPr>
            <p:cNvPr id="53302" name="Line 51">
              <a:extLst>
                <a:ext uri="{FF2B5EF4-FFF2-40B4-BE49-F238E27FC236}">
                  <a16:creationId xmlns:a16="http://schemas.microsoft.com/office/drawing/2014/main" id="{0C3ADACA-AD6F-4978-489E-338AEC8E63C6}"/>
                </a:ext>
              </a:extLst>
            </p:cNvPr>
            <p:cNvSpPr>
              <a:spLocks noChangeShapeType="1"/>
            </p:cNvSpPr>
            <p:nvPr/>
          </p:nvSpPr>
          <p:spPr bwMode="auto">
            <a:xfrm>
              <a:off x="2860" y="1271"/>
              <a:ext cx="127" cy="630"/>
            </a:xfrm>
            <a:prstGeom prst="line">
              <a:avLst/>
            </a:prstGeom>
            <a:noFill/>
            <a:ln w="28575">
              <a:solidFill>
                <a:srgbClr val="9DB6E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400" b="1">
                <a:latin typeface="Arial" panose="020B0604020202020204" pitchFamily="34" charset="0"/>
              </a:endParaRPr>
            </a:p>
          </p:txBody>
        </p:sp>
        <p:sp>
          <p:nvSpPr>
            <p:cNvPr id="53303" name="Line 53">
              <a:extLst>
                <a:ext uri="{FF2B5EF4-FFF2-40B4-BE49-F238E27FC236}">
                  <a16:creationId xmlns:a16="http://schemas.microsoft.com/office/drawing/2014/main" id="{1082BF77-12B6-E38F-C655-15F49B5C39B9}"/>
                </a:ext>
              </a:extLst>
            </p:cNvPr>
            <p:cNvSpPr>
              <a:spLocks noChangeShapeType="1"/>
            </p:cNvSpPr>
            <p:nvPr/>
          </p:nvSpPr>
          <p:spPr bwMode="auto">
            <a:xfrm flipH="1">
              <a:off x="1484" y="2596"/>
              <a:ext cx="642" cy="672"/>
            </a:xfrm>
            <a:prstGeom prst="line">
              <a:avLst/>
            </a:prstGeom>
            <a:noFill/>
            <a:ln w="28575">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400" b="1">
                <a:latin typeface="Arial" panose="020B0604020202020204" pitchFamily="34" charset="0"/>
              </a:endParaRPr>
            </a:p>
          </p:txBody>
        </p:sp>
        <p:sp>
          <p:nvSpPr>
            <p:cNvPr id="53304" name="Line 55">
              <a:extLst>
                <a:ext uri="{FF2B5EF4-FFF2-40B4-BE49-F238E27FC236}">
                  <a16:creationId xmlns:a16="http://schemas.microsoft.com/office/drawing/2014/main" id="{CB9B5F1E-80C6-6796-E7E1-C7E0D92374D3}"/>
                </a:ext>
              </a:extLst>
            </p:cNvPr>
            <p:cNvSpPr>
              <a:spLocks noChangeShapeType="1"/>
            </p:cNvSpPr>
            <p:nvPr/>
          </p:nvSpPr>
          <p:spPr bwMode="auto">
            <a:xfrm flipV="1">
              <a:off x="2149" y="3324"/>
              <a:ext cx="1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400" b="1">
                <a:latin typeface="Arial" panose="020B0604020202020204" pitchFamily="34" charset="0"/>
              </a:endParaRPr>
            </a:p>
          </p:txBody>
        </p:sp>
        <p:sp>
          <p:nvSpPr>
            <p:cNvPr id="53305" name="Line 56">
              <a:extLst>
                <a:ext uri="{FF2B5EF4-FFF2-40B4-BE49-F238E27FC236}">
                  <a16:creationId xmlns:a16="http://schemas.microsoft.com/office/drawing/2014/main" id="{B2436A7B-4153-0245-0A69-5377E6A3CBE3}"/>
                </a:ext>
              </a:extLst>
            </p:cNvPr>
            <p:cNvSpPr>
              <a:spLocks noChangeShapeType="1"/>
            </p:cNvSpPr>
            <p:nvPr/>
          </p:nvSpPr>
          <p:spPr bwMode="auto">
            <a:xfrm>
              <a:off x="2444" y="3324"/>
              <a:ext cx="13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1400" b="1">
                <a:latin typeface="Arial" panose="020B0604020202020204" pitchFamily="34" charset="0"/>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7" name="Rectangle 11">
            <a:extLst>
              <a:ext uri="{FF2B5EF4-FFF2-40B4-BE49-F238E27FC236}">
                <a16:creationId xmlns:a16="http://schemas.microsoft.com/office/drawing/2014/main" id="{E28C1C1B-CB17-8263-AFD1-76D054585CB5}"/>
              </a:ext>
            </a:extLst>
          </p:cNvPr>
          <p:cNvSpPr>
            <a:spLocks noGrp="1" noChangeArrowheads="1"/>
          </p:cNvSpPr>
          <p:nvPr>
            <p:ph type="title"/>
          </p:nvPr>
        </p:nvSpPr>
        <p:spPr>
          <a:xfrm>
            <a:off x="838200" y="128182"/>
            <a:ext cx="10515600" cy="1087152"/>
          </a:xfrm>
        </p:spPr>
        <p:txBody>
          <a:bodyPr>
            <a:normAutofit/>
          </a:bodyPr>
          <a:lstStyle/>
          <a:p>
            <a:r>
              <a:rPr lang="en-US" altLang="en-US" dirty="0"/>
              <a:t>PNH Clinical Studies of Eculizumab</a:t>
            </a:r>
          </a:p>
        </p:txBody>
      </p:sp>
      <p:grpSp>
        <p:nvGrpSpPr>
          <p:cNvPr id="5" name="Group 4">
            <a:extLst>
              <a:ext uri="{FF2B5EF4-FFF2-40B4-BE49-F238E27FC236}">
                <a16:creationId xmlns:a16="http://schemas.microsoft.com/office/drawing/2014/main" id="{ACC4EA38-5CFF-8C05-B92A-FE359B1E4FF9}"/>
              </a:ext>
            </a:extLst>
          </p:cNvPr>
          <p:cNvGrpSpPr/>
          <p:nvPr/>
        </p:nvGrpSpPr>
        <p:grpSpPr>
          <a:xfrm>
            <a:off x="1871718" y="1445574"/>
            <a:ext cx="8738496" cy="4554516"/>
            <a:chOff x="1684532" y="1055282"/>
            <a:chExt cx="8972550" cy="4676505"/>
          </a:xfrm>
        </p:grpSpPr>
        <p:pic>
          <p:nvPicPr>
            <p:cNvPr id="55298" name="Picture 2">
              <a:extLst>
                <a:ext uri="{FF2B5EF4-FFF2-40B4-BE49-F238E27FC236}">
                  <a16:creationId xmlns:a16="http://schemas.microsoft.com/office/drawing/2014/main" id="{8A09748F-452A-D86F-25BA-EDC899D9B8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921"/>
            <a:stretch>
              <a:fillRect/>
            </a:stretch>
          </p:blipFill>
          <p:spPr bwMode="auto">
            <a:xfrm>
              <a:off x="1684532" y="1076218"/>
              <a:ext cx="2315971" cy="14317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299" name="Picture 3">
              <a:extLst>
                <a:ext uri="{FF2B5EF4-FFF2-40B4-BE49-F238E27FC236}">
                  <a16:creationId xmlns:a16="http://schemas.microsoft.com/office/drawing/2014/main" id="{07678B98-699B-0808-661F-EAF6F39762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0770"/>
            <a:stretch>
              <a:fillRect/>
            </a:stretch>
          </p:blipFill>
          <p:spPr bwMode="auto">
            <a:xfrm>
              <a:off x="1684532" y="2756433"/>
              <a:ext cx="2090738" cy="1354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55300" name="AutoShape 4">
              <a:extLst>
                <a:ext uri="{FF2B5EF4-FFF2-40B4-BE49-F238E27FC236}">
                  <a16:creationId xmlns:a16="http://schemas.microsoft.com/office/drawing/2014/main" id="{A2FEE2C8-7100-BBD4-8AA8-759B6B37ECD8}"/>
                </a:ext>
              </a:extLst>
            </p:cNvPr>
            <p:cNvCxnSpPr>
              <a:cxnSpLocks noChangeShapeType="1"/>
              <a:stCxn id="1012744" idx="3"/>
              <a:endCxn id="1012743" idx="1"/>
            </p:cNvCxnSpPr>
            <p:nvPr/>
          </p:nvCxnSpPr>
          <p:spPr bwMode="auto">
            <a:xfrm>
              <a:off x="6569270" y="1323899"/>
              <a:ext cx="890586" cy="1801129"/>
            </a:xfrm>
            <a:prstGeom prst="straightConnector1">
              <a:avLst/>
            </a:prstGeom>
            <a:noFill/>
            <a:ln w="38100">
              <a:solidFill>
                <a:schemeClr val="tx1">
                  <a:lumMod val="40000"/>
                  <a:lumOff val="6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301" name="AutoShape 5">
              <a:extLst>
                <a:ext uri="{FF2B5EF4-FFF2-40B4-BE49-F238E27FC236}">
                  <a16:creationId xmlns:a16="http://schemas.microsoft.com/office/drawing/2014/main" id="{FF26A09D-DDB3-44EF-AEE3-F7893655D5F0}"/>
                </a:ext>
              </a:extLst>
            </p:cNvPr>
            <p:cNvCxnSpPr>
              <a:cxnSpLocks noChangeShapeType="1"/>
              <a:endCxn id="1012743" idx="1"/>
            </p:cNvCxnSpPr>
            <p:nvPr/>
          </p:nvCxnSpPr>
          <p:spPr bwMode="auto">
            <a:xfrm flipV="1">
              <a:off x="6439886" y="3125028"/>
              <a:ext cx="1019971" cy="2073629"/>
            </a:xfrm>
            <a:prstGeom prst="straightConnector1">
              <a:avLst/>
            </a:prstGeom>
            <a:noFill/>
            <a:ln w="38100">
              <a:solidFill>
                <a:schemeClr val="tx1">
                  <a:lumMod val="40000"/>
                  <a:lumOff val="6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302" name="Line 6">
              <a:extLst>
                <a:ext uri="{FF2B5EF4-FFF2-40B4-BE49-F238E27FC236}">
                  <a16:creationId xmlns:a16="http://schemas.microsoft.com/office/drawing/2014/main" id="{C8D3D832-AAC5-71B5-6A5F-5CD5E10AE276}"/>
                </a:ext>
              </a:extLst>
            </p:cNvPr>
            <p:cNvSpPr>
              <a:spLocks noChangeShapeType="1"/>
            </p:cNvSpPr>
            <p:nvPr/>
          </p:nvSpPr>
          <p:spPr bwMode="auto">
            <a:xfrm flipH="1" flipV="1">
              <a:off x="6351782" y="3125525"/>
              <a:ext cx="1128713" cy="0"/>
            </a:xfrm>
            <a:prstGeom prst="line">
              <a:avLst/>
            </a:prstGeom>
            <a:noFill/>
            <a:ln w="38100">
              <a:solidFill>
                <a:schemeClr val="tx1">
                  <a:lumMod val="40000"/>
                  <a:lumOff val="6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sp>
          <p:nvSpPr>
            <p:cNvPr id="1012743" name="Text Box 7">
              <a:extLst>
                <a:ext uri="{FF2B5EF4-FFF2-40B4-BE49-F238E27FC236}">
                  <a16:creationId xmlns:a16="http://schemas.microsoft.com/office/drawing/2014/main" id="{65D85E8E-38BA-ACD3-1A70-3F1B07D5F6B7}"/>
                </a:ext>
              </a:extLst>
            </p:cNvPr>
            <p:cNvSpPr txBox="1">
              <a:spLocks noChangeArrowheads="1"/>
            </p:cNvSpPr>
            <p:nvPr/>
          </p:nvSpPr>
          <p:spPr bwMode="auto">
            <a:xfrm>
              <a:off x="7459857" y="2524590"/>
              <a:ext cx="3197225" cy="120087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lvl1pPr marL="111125" indent="-111125" algn="l">
                <a:defRPr>
                  <a:solidFill>
                    <a:schemeClr val="tx1"/>
                  </a:solidFill>
                  <a:latin typeface="Arial" charset="0"/>
                </a:defRPr>
              </a:lvl1pPr>
              <a:lvl2pPr marL="344488" algn="l">
                <a:defRPr>
                  <a:solidFill>
                    <a:schemeClr val="tx1"/>
                  </a:solidFill>
                  <a:latin typeface="Arial" charset="0"/>
                </a:defRPr>
              </a:lvl2pPr>
              <a:lvl3pPr marL="458788"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fontAlgn="base">
                <a:spcBef>
                  <a:spcPct val="0"/>
                </a:spcBef>
                <a:spcAft>
                  <a:spcPct val="0"/>
                </a:spcAft>
                <a:defRPr/>
              </a:pPr>
              <a:r>
                <a:rPr lang="en-US" altLang="en-US" sz="1400" b="1" dirty="0">
                  <a:solidFill>
                    <a:schemeClr val="bg1"/>
                  </a:solidFill>
                  <a:cs typeface="Arial" charset="0"/>
                </a:rPr>
                <a:t>Long-Term Extension Trial</a:t>
              </a:r>
            </a:p>
            <a:p>
              <a:pPr algn="ctr" fontAlgn="base">
                <a:spcBef>
                  <a:spcPct val="0"/>
                </a:spcBef>
                <a:spcAft>
                  <a:spcPct val="0"/>
                </a:spcAft>
                <a:defRPr/>
              </a:pPr>
              <a:r>
                <a:rPr lang="en-US" altLang="en-US" sz="1400" dirty="0">
                  <a:solidFill>
                    <a:schemeClr val="bg1"/>
                  </a:solidFill>
                </a:rPr>
                <a:t>Evaluated long-term safety, efficacy and effect on thrombosis; Placebo patients switched to Eculizumab </a:t>
              </a:r>
            </a:p>
            <a:p>
              <a:pPr algn="ctr" fontAlgn="base">
                <a:spcBef>
                  <a:spcPct val="0"/>
                </a:spcBef>
                <a:spcAft>
                  <a:spcPct val="0"/>
                </a:spcAft>
                <a:defRPr/>
              </a:pPr>
              <a:r>
                <a:rPr lang="en-US" altLang="en-US" sz="1400" dirty="0">
                  <a:solidFill>
                    <a:schemeClr val="bg1"/>
                  </a:solidFill>
                </a:rPr>
                <a:t>N = 187</a:t>
              </a:r>
            </a:p>
          </p:txBody>
        </p:sp>
        <p:sp>
          <p:nvSpPr>
            <p:cNvPr id="1012744" name="Text Box 8">
              <a:extLst>
                <a:ext uri="{FF2B5EF4-FFF2-40B4-BE49-F238E27FC236}">
                  <a16:creationId xmlns:a16="http://schemas.microsoft.com/office/drawing/2014/main" id="{FC57B460-0847-BC1B-4C9C-614093FA3F83}"/>
                </a:ext>
              </a:extLst>
            </p:cNvPr>
            <p:cNvSpPr txBox="1">
              <a:spLocks noChangeArrowheads="1"/>
            </p:cNvSpPr>
            <p:nvPr/>
          </p:nvSpPr>
          <p:spPr bwMode="auto">
            <a:xfrm>
              <a:off x="4018157" y="1055282"/>
              <a:ext cx="2551113" cy="537234"/>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fontAlgn="base">
                <a:lnSpc>
                  <a:spcPct val="95000"/>
                </a:lnSpc>
                <a:spcBef>
                  <a:spcPct val="10000"/>
                </a:spcBef>
                <a:spcAft>
                  <a:spcPct val="0"/>
                </a:spcAft>
                <a:defRPr/>
              </a:pPr>
              <a:r>
                <a:rPr lang="en-US" altLang="en-US" sz="1400" b="1" dirty="0">
                  <a:solidFill>
                    <a:schemeClr val="tx1"/>
                  </a:solidFill>
                  <a:latin typeface="Arial" charset="0"/>
                  <a:cs typeface="Arial" charset="0"/>
                </a:rPr>
                <a:t>Pilot Study – </a:t>
              </a:r>
              <a:r>
                <a:rPr lang="en-US" altLang="en-US" sz="1400" b="1" i="1" dirty="0">
                  <a:solidFill>
                    <a:schemeClr val="tx1"/>
                  </a:solidFill>
                  <a:latin typeface="Arial" charset="0"/>
                  <a:cs typeface="Arial" charset="0"/>
                </a:rPr>
                <a:t>NEJM</a:t>
              </a:r>
              <a:r>
                <a:rPr lang="en-US" altLang="en-US" sz="1400" b="1" dirty="0">
                  <a:solidFill>
                    <a:schemeClr val="tx1"/>
                  </a:solidFill>
                  <a:latin typeface="Arial" charset="0"/>
                  <a:cs typeface="Arial" charset="0"/>
                </a:rPr>
                <a:t> 2004</a:t>
              </a:r>
            </a:p>
            <a:p>
              <a:pPr algn="ctr" fontAlgn="base">
                <a:lnSpc>
                  <a:spcPct val="95000"/>
                </a:lnSpc>
                <a:spcBef>
                  <a:spcPct val="10000"/>
                </a:spcBef>
                <a:spcAft>
                  <a:spcPct val="0"/>
                </a:spcAft>
                <a:defRPr/>
              </a:pPr>
              <a:r>
                <a:rPr lang="en-US" altLang="en-US" sz="1400" dirty="0">
                  <a:solidFill>
                    <a:schemeClr val="tx1"/>
                  </a:solidFill>
                  <a:latin typeface="Arial" charset="0"/>
                  <a:cs typeface="Arial" charset="0"/>
                </a:rPr>
                <a:t>N = 11</a:t>
              </a:r>
            </a:p>
          </p:txBody>
        </p:sp>
        <p:sp>
          <p:nvSpPr>
            <p:cNvPr id="1012745" name="Text Box 9">
              <a:extLst>
                <a:ext uri="{FF2B5EF4-FFF2-40B4-BE49-F238E27FC236}">
                  <a16:creationId xmlns:a16="http://schemas.microsoft.com/office/drawing/2014/main" id="{1308AEBB-5315-2871-FC80-6E1DD86F85C5}"/>
                </a:ext>
              </a:extLst>
            </p:cNvPr>
            <p:cNvSpPr txBox="1">
              <a:spLocks noChangeArrowheads="1"/>
            </p:cNvSpPr>
            <p:nvPr/>
          </p:nvSpPr>
          <p:spPr bwMode="auto">
            <a:xfrm>
              <a:off x="3775270" y="2743733"/>
              <a:ext cx="3036887" cy="74738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lvl1pPr indent="4763" algn="l">
                <a:defRPr>
                  <a:solidFill>
                    <a:schemeClr val="tx1"/>
                  </a:solidFill>
                  <a:latin typeface="Arial" charset="0"/>
                </a:defRPr>
              </a:lvl1pPr>
              <a:lvl2pPr marL="461963"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fontAlgn="base">
                <a:lnSpc>
                  <a:spcPct val="95000"/>
                </a:lnSpc>
                <a:spcBef>
                  <a:spcPct val="10000"/>
                </a:spcBef>
                <a:spcAft>
                  <a:spcPct val="0"/>
                </a:spcAft>
                <a:defRPr/>
              </a:pPr>
              <a:r>
                <a:rPr lang="en-US" altLang="en-US" sz="1400" b="1" dirty="0">
                  <a:cs typeface="Arial" charset="0"/>
                </a:rPr>
                <a:t>TRIUMPH – </a:t>
              </a:r>
              <a:r>
                <a:rPr lang="en-US" altLang="en-US" sz="1400" b="1" i="1" dirty="0">
                  <a:cs typeface="Arial" charset="0"/>
                </a:rPr>
                <a:t>NEJM</a:t>
              </a:r>
              <a:r>
                <a:rPr lang="en-US" altLang="en-US" sz="1400" b="1" dirty="0">
                  <a:cs typeface="Arial" charset="0"/>
                </a:rPr>
                <a:t> 2006 </a:t>
              </a:r>
            </a:p>
            <a:p>
              <a:pPr algn="ctr" fontAlgn="base">
                <a:lnSpc>
                  <a:spcPct val="95000"/>
                </a:lnSpc>
                <a:spcBef>
                  <a:spcPct val="10000"/>
                </a:spcBef>
                <a:spcAft>
                  <a:spcPct val="0"/>
                </a:spcAft>
                <a:defRPr/>
              </a:pPr>
              <a:r>
                <a:rPr lang="en-US" altLang="en-US" sz="1400" dirty="0">
                  <a:cs typeface="Arial" charset="0"/>
                </a:rPr>
                <a:t>Pivotal Phase III, Double-Blind, Placebo-Controlled Trial, N = 87</a:t>
              </a:r>
            </a:p>
          </p:txBody>
        </p:sp>
        <p:sp>
          <p:nvSpPr>
            <p:cNvPr id="1012746" name="Text Box 10">
              <a:extLst>
                <a:ext uri="{FF2B5EF4-FFF2-40B4-BE49-F238E27FC236}">
                  <a16:creationId xmlns:a16="http://schemas.microsoft.com/office/drawing/2014/main" id="{6447BB9B-CF9C-2132-9BDC-7B6FFD75B25E}"/>
                </a:ext>
              </a:extLst>
            </p:cNvPr>
            <p:cNvSpPr txBox="1">
              <a:spLocks noChangeArrowheads="1"/>
            </p:cNvSpPr>
            <p:nvPr/>
          </p:nvSpPr>
          <p:spPr bwMode="auto">
            <a:xfrm>
              <a:off x="5284981" y="4728925"/>
              <a:ext cx="3724275" cy="1001784"/>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lvl1pPr marL="342900" indent="-342900"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fontAlgn="base">
                <a:lnSpc>
                  <a:spcPct val="95000"/>
                </a:lnSpc>
                <a:spcBef>
                  <a:spcPct val="10000"/>
                </a:spcBef>
                <a:spcAft>
                  <a:spcPct val="0"/>
                </a:spcAft>
                <a:defRPr/>
              </a:pPr>
              <a:r>
                <a:rPr lang="en-US" altLang="en-US" sz="1400" b="1" dirty="0">
                  <a:cs typeface="Arial" charset="0"/>
                </a:rPr>
                <a:t>SHEPHERD – </a:t>
              </a:r>
              <a:r>
                <a:rPr lang="en-US" altLang="en-US" sz="1400" b="1" i="1" dirty="0">
                  <a:cs typeface="Arial" charset="0"/>
                </a:rPr>
                <a:t>Blood</a:t>
              </a:r>
              <a:r>
                <a:rPr lang="en-US" altLang="en-US" sz="1400" b="1" dirty="0">
                  <a:cs typeface="Arial" charset="0"/>
                </a:rPr>
                <a:t> 2008</a:t>
              </a:r>
            </a:p>
            <a:p>
              <a:pPr algn="ctr" fontAlgn="base">
                <a:lnSpc>
                  <a:spcPct val="95000"/>
                </a:lnSpc>
                <a:spcBef>
                  <a:spcPct val="10000"/>
                </a:spcBef>
                <a:spcAft>
                  <a:spcPct val="0"/>
                </a:spcAft>
                <a:defRPr/>
              </a:pPr>
              <a:r>
                <a:rPr lang="en-US" altLang="en-US" sz="1400" dirty="0">
                  <a:cs typeface="Arial" charset="0"/>
                </a:rPr>
                <a:t>Broader patient population, including</a:t>
              </a:r>
            </a:p>
            <a:p>
              <a:pPr algn="ctr" fontAlgn="base">
                <a:lnSpc>
                  <a:spcPct val="95000"/>
                </a:lnSpc>
                <a:spcBef>
                  <a:spcPct val="10000"/>
                </a:spcBef>
                <a:spcAft>
                  <a:spcPct val="0"/>
                </a:spcAft>
                <a:defRPr/>
              </a:pPr>
              <a:r>
                <a:rPr lang="en-US" altLang="en-US" sz="1400" dirty="0">
                  <a:cs typeface="Arial" charset="0"/>
                </a:rPr>
                <a:t>those receiving minimal transfusions</a:t>
              </a:r>
            </a:p>
            <a:p>
              <a:pPr algn="ctr" fontAlgn="base">
                <a:lnSpc>
                  <a:spcPct val="95000"/>
                </a:lnSpc>
                <a:spcBef>
                  <a:spcPct val="10000"/>
                </a:spcBef>
                <a:spcAft>
                  <a:spcPct val="0"/>
                </a:spcAft>
                <a:defRPr/>
              </a:pPr>
              <a:r>
                <a:rPr lang="en-US" altLang="en-US" sz="1400" dirty="0">
                  <a:cs typeface="Arial" charset="0"/>
                </a:rPr>
                <a:t>or with thrombocytopenia, N = 97</a:t>
              </a:r>
            </a:p>
          </p:txBody>
        </p:sp>
        <p:pic>
          <p:nvPicPr>
            <p:cNvPr id="55308" name="Picture 1">
              <a:extLst>
                <a:ext uri="{FF2B5EF4-FFF2-40B4-BE49-F238E27FC236}">
                  <a16:creationId xmlns:a16="http://schemas.microsoft.com/office/drawing/2014/main" id="{00BA7682-2E7E-FDC4-D0AB-ACBA10E6FF9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84532" y="4375474"/>
              <a:ext cx="3600449" cy="1356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5309" name="Picture 2">
              <a:extLst>
                <a:ext uri="{FF2B5EF4-FFF2-40B4-BE49-F238E27FC236}">
                  <a16:creationId xmlns:a16="http://schemas.microsoft.com/office/drawing/2014/main" id="{5EE82D72-B920-E35D-378F-49A68036FBA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18032" y="4369824"/>
              <a:ext cx="1000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Footer Placeholder 3">
            <a:extLst>
              <a:ext uri="{FF2B5EF4-FFF2-40B4-BE49-F238E27FC236}">
                <a16:creationId xmlns:a16="http://schemas.microsoft.com/office/drawing/2014/main" id="{20FA977D-9C56-411C-56DD-23840E938CC1}"/>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PNH, </a:t>
            </a:r>
            <a:r>
              <a:rPr lang="en-US" dirty="0"/>
              <a:t>paroxysmal nocturnal hemoglobinuria</a:t>
            </a:r>
            <a:r>
              <a:rPr lang="en-US" altLang="en-US" dirty="0"/>
              <a:t>.</a:t>
            </a:r>
            <a:br>
              <a:rPr lang="en-US" altLang="en-US" dirty="0"/>
            </a:br>
            <a:r>
              <a:rPr lang="en-US" altLang="en-US" dirty="0"/>
              <a:t>Hillmen P, et al. </a:t>
            </a:r>
            <a:r>
              <a:rPr lang="en-US" altLang="en-US" i="1" dirty="0"/>
              <a:t>N Engl J Med. </a:t>
            </a:r>
            <a:r>
              <a:rPr lang="en-US" altLang="en-US" dirty="0"/>
              <a:t>2004;350(6):552-559.</a:t>
            </a:r>
          </a:p>
          <a:p>
            <a:r>
              <a:rPr lang="en-US" altLang="en-US" dirty="0"/>
              <a:t>Hillmen P, et al. </a:t>
            </a:r>
            <a:r>
              <a:rPr lang="en-US" altLang="en-US" i="1" dirty="0"/>
              <a:t>N Engl J Med. </a:t>
            </a:r>
            <a:r>
              <a:rPr lang="en-US" altLang="en-US" dirty="0"/>
              <a:t>2006;355(12):1233-1243. </a:t>
            </a:r>
          </a:p>
          <a:p>
            <a:r>
              <a:rPr lang="en-US" altLang="en-US" dirty="0"/>
              <a:t>Brodsky RA, et al. </a:t>
            </a:r>
            <a:r>
              <a:rPr lang="en-US" altLang="en-US" i="1" dirty="0"/>
              <a:t>Blood. </a:t>
            </a:r>
            <a:r>
              <a:rPr lang="en-US" altLang="en-US" dirty="0"/>
              <a:t>2008;111(4):1840-1847.</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066A4C-D0E7-D51D-D5ED-B994ACDCDE53}"/>
              </a:ext>
            </a:extLst>
          </p:cNvPr>
          <p:cNvSpPr>
            <a:spLocks noGrp="1"/>
          </p:cNvSpPr>
          <p:nvPr>
            <p:ph type="title"/>
          </p:nvPr>
        </p:nvSpPr>
        <p:spPr/>
        <p:txBody>
          <a:bodyPr/>
          <a:lstStyle/>
          <a:p>
            <a:r>
              <a:rPr lang="en-US" dirty="0"/>
              <a:t>Eculizumab Warning</a:t>
            </a:r>
          </a:p>
        </p:txBody>
      </p:sp>
      <p:sp>
        <p:nvSpPr>
          <p:cNvPr id="7" name="Content Placeholder 6">
            <a:extLst>
              <a:ext uri="{FF2B5EF4-FFF2-40B4-BE49-F238E27FC236}">
                <a16:creationId xmlns:a16="http://schemas.microsoft.com/office/drawing/2014/main" id="{4119C587-AF39-63D3-7707-EE40FA49EA5C}"/>
              </a:ext>
            </a:extLst>
          </p:cNvPr>
          <p:cNvSpPr>
            <a:spLocks noGrp="1"/>
          </p:cNvSpPr>
          <p:nvPr>
            <p:ph idx="1"/>
          </p:nvPr>
        </p:nvSpPr>
        <p:spPr>
          <a:ln w="25400">
            <a:noFill/>
          </a:ln>
        </p:spPr>
        <p:txBody>
          <a:bodyPr>
            <a:normAutofit/>
          </a:bodyPr>
          <a:lstStyle/>
          <a:p>
            <a:r>
              <a:rPr lang="en-US" dirty="0"/>
              <a:t>Eculizumab increases the risk of meningococcal infections</a:t>
            </a:r>
          </a:p>
          <a:p>
            <a:pPr lvl="1"/>
            <a:r>
              <a:rPr lang="en-US" dirty="0"/>
              <a:t>Vaccinate patients with a meningococcal vaccine at least 2 weeks prior to receiving the first dose of eculizumab</a:t>
            </a:r>
            <a:endParaRPr lang="en-US" baseline="30000" dirty="0"/>
          </a:p>
          <a:p>
            <a:pPr lvl="1"/>
            <a:r>
              <a:rPr lang="en-US" dirty="0"/>
              <a:t>Revaccinate according to current medical guidelines for vaccine use</a:t>
            </a:r>
          </a:p>
          <a:p>
            <a:pPr lvl="1"/>
            <a:r>
              <a:rPr lang="en-US" dirty="0"/>
              <a:t>Monitor patients for early signs of meningococcal infections, evaluate immediately if infection is suspected, and treat with antibiotics if necessary</a:t>
            </a:r>
          </a:p>
          <a:p>
            <a:endParaRPr lang="en-US" dirty="0"/>
          </a:p>
        </p:txBody>
      </p:sp>
      <p:sp>
        <p:nvSpPr>
          <p:cNvPr id="2" name="Text Placeholder 1">
            <a:extLst>
              <a:ext uri="{FF2B5EF4-FFF2-40B4-BE49-F238E27FC236}">
                <a16:creationId xmlns:a16="http://schemas.microsoft.com/office/drawing/2014/main" id="{AF2B4359-BD43-4B26-3B2E-C88DF46EE713}"/>
              </a:ext>
            </a:extLst>
          </p:cNvPr>
          <p:cNvSpPr>
            <a:spLocks noGrp="1"/>
          </p:cNvSpPr>
          <p:nvPr>
            <p:ph type="body" sz="quarter" idx="11"/>
          </p:nvPr>
        </p:nvSpPr>
        <p:spPr/>
        <p:txBody>
          <a:bodyPr/>
          <a:lstStyle/>
          <a:p>
            <a:r>
              <a:rPr lang="en-US" dirty="0"/>
              <a:t>WARNING: SERIOUS MENINGOCOCCAL INFECTION</a:t>
            </a:r>
          </a:p>
        </p:txBody>
      </p:sp>
      <p:sp>
        <p:nvSpPr>
          <p:cNvPr id="3" name="Footer Placeholder 3">
            <a:extLst>
              <a:ext uri="{FF2B5EF4-FFF2-40B4-BE49-F238E27FC236}">
                <a16:creationId xmlns:a16="http://schemas.microsoft.com/office/drawing/2014/main" id="{1B2FF1E1-6D33-19B4-8E10-DC93369965B5}"/>
              </a:ext>
            </a:extLst>
          </p:cNvPr>
          <p:cNvSpPr>
            <a:spLocks noGrp="1"/>
          </p:cNvSpPr>
          <p:nvPr>
            <p:ph type="ftr" sz="quarter" idx="10"/>
          </p:nvPr>
        </p:nvSpPr>
        <p:spPr>
          <a:xfrm>
            <a:off x="1416735" y="6054437"/>
            <a:ext cx="10651322" cy="803564"/>
          </a:xfrm>
        </p:spPr>
        <p:txBody>
          <a:bodyPr/>
          <a:lstStyle/>
          <a:p>
            <a:pPr marL="231775" indent="-231775" eaLnBrk="1" hangingPunct="1">
              <a:spcBef>
                <a:spcPct val="50000"/>
              </a:spcBef>
              <a:defRPr/>
            </a:pPr>
            <a:r>
              <a:rPr lang="en-US" altLang="en-US" sz="1000" dirty="0"/>
              <a:t>SOLIRIS (eculizumab). Prescribing information. Alexion Pharmaceuticals; 2007.</a:t>
            </a:r>
          </a:p>
        </p:txBody>
      </p:sp>
    </p:spTree>
    <p:extLst>
      <p:ext uri="{BB962C8B-B14F-4D97-AF65-F5344CB8AC3E}">
        <p14:creationId xmlns:p14="http://schemas.microsoft.com/office/powerpoint/2010/main" val="2905891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89A96-304A-444F-D64E-F95AFBB9F20B}"/>
              </a:ext>
            </a:extLst>
          </p:cNvPr>
          <p:cNvSpPr>
            <a:spLocks noGrp="1"/>
          </p:cNvSpPr>
          <p:nvPr>
            <p:ph type="title"/>
          </p:nvPr>
        </p:nvSpPr>
        <p:spPr>
          <a:xfrm>
            <a:off x="838200" y="365125"/>
            <a:ext cx="10515600" cy="1031393"/>
          </a:xfrm>
        </p:spPr>
        <p:txBody>
          <a:bodyPr/>
          <a:lstStyle/>
          <a:p>
            <a:r>
              <a:rPr lang="en-US" dirty="0"/>
              <a:t>Eculizumab: Summary of Clinical Efficacy</a:t>
            </a:r>
          </a:p>
        </p:txBody>
      </p:sp>
      <p:sp>
        <p:nvSpPr>
          <p:cNvPr id="5" name="Content Placeholder 4">
            <a:extLst>
              <a:ext uri="{FF2B5EF4-FFF2-40B4-BE49-F238E27FC236}">
                <a16:creationId xmlns:a16="http://schemas.microsoft.com/office/drawing/2014/main" id="{223BB45C-0BBE-A459-49E5-85090B81DC2B}"/>
              </a:ext>
            </a:extLst>
          </p:cNvPr>
          <p:cNvSpPr>
            <a:spLocks noGrp="1"/>
          </p:cNvSpPr>
          <p:nvPr>
            <p:ph sz="half" idx="1"/>
          </p:nvPr>
        </p:nvSpPr>
        <p:spPr>
          <a:xfrm>
            <a:off x="788019" y="1409610"/>
            <a:ext cx="4938132" cy="4547370"/>
          </a:xfrm>
        </p:spPr>
        <p:txBody>
          <a:bodyPr>
            <a:normAutofit fontScale="77500" lnSpcReduction="20000"/>
          </a:bodyPr>
          <a:lstStyle/>
          <a:p>
            <a:pPr>
              <a:lnSpc>
                <a:spcPct val="110000"/>
              </a:lnSpc>
            </a:pPr>
            <a:r>
              <a:rPr lang="en-US" dirty="0"/>
              <a:t>Significantly reduced </a:t>
            </a:r>
            <a:r>
              <a:rPr lang="en-US" b="1" dirty="0">
                <a:solidFill>
                  <a:schemeClr val="accent3"/>
                </a:solidFill>
              </a:rPr>
              <a:t>hemolysis</a:t>
            </a:r>
            <a:r>
              <a:rPr lang="en-US" dirty="0"/>
              <a:t>, the underlying cause of morbidity and mortality in PNH</a:t>
            </a:r>
          </a:p>
          <a:p>
            <a:pPr lvl="1">
              <a:lnSpc>
                <a:spcPct val="110000"/>
              </a:lnSpc>
            </a:pPr>
            <a:r>
              <a:rPr lang="en-US" b="1" dirty="0">
                <a:solidFill>
                  <a:schemeClr val="accent3"/>
                </a:solidFill>
              </a:rPr>
              <a:t>86% reduction in hemolysis</a:t>
            </a:r>
            <a:r>
              <a:rPr lang="en-US" baseline="30000" dirty="0">
                <a:solidFill>
                  <a:schemeClr val="accent3"/>
                </a:solidFill>
              </a:rPr>
              <a:t>1</a:t>
            </a:r>
          </a:p>
          <a:p>
            <a:pPr lvl="1">
              <a:lnSpc>
                <a:spcPct val="110000"/>
              </a:lnSpc>
            </a:pPr>
            <a:r>
              <a:rPr lang="en-US" dirty="0"/>
              <a:t>92% reduction in thrombotic events</a:t>
            </a:r>
            <a:r>
              <a:rPr lang="en-US" baseline="30000" dirty="0"/>
              <a:t>2</a:t>
            </a:r>
          </a:p>
          <a:p>
            <a:pPr lvl="1">
              <a:lnSpc>
                <a:spcPct val="110000"/>
              </a:lnSpc>
            </a:pPr>
            <a:r>
              <a:rPr lang="en-US" dirty="0"/>
              <a:t>73% reduction in need for transfusions</a:t>
            </a:r>
            <a:r>
              <a:rPr lang="en-US" baseline="30000" dirty="0"/>
              <a:t>1</a:t>
            </a:r>
          </a:p>
          <a:p>
            <a:pPr lvl="1">
              <a:lnSpc>
                <a:spcPct val="110000"/>
              </a:lnSpc>
            </a:pPr>
            <a:r>
              <a:rPr lang="en-US" dirty="0"/>
              <a:t>Significant reduction in fatigue and improvement in QoL measures</a:t>
            </a:r>
            <a:r>
              <a:rPr lang="en-US" baseline="30000" dirty="0"/>
              <a:t>3</a:t>
            </a:r>
          </a:p>
          <a:p>
            <a:pPr lvl="1">
              <a:lnSpc>
                <a:spcPct val="110000"/>
              </a:lnSpc>
            </a:pPr>
            <a:r>
              <a:rPr lang="en-US" dirty="0"/>
              <a:t>AEs similar to placebo</a:t>
            </a:r>
          </a:p>
          <a:p>
            <a:pPr>
              <a:lnSpc>
                <a:spcPct val="110000"/>
              </a:lnSpc>
            </a:pPr>
            <a:r>
              <a:rPr lang="en-US" dirty="0"/>
              <a:t>Does not treat PNH-associated bone marrow failure</a:t>
            </a:r>
          </a:p>
          <a:p>
            <a:pPr>
              <a:lnSpc>
                <a:spcPct val="110000"/>
              </a:lnSpc>
            </a:pPr>
            <a:r>
              <a:rPr lang="en-US" dirty="0"/>
              <a:t>May not completely restore Hgb</a:t>
            </a:r>
          </a:p>
        </p:txBody>
      </p:sp>
      <p:sp>
        <p:nvSpPr>
          <p:cNvPr id="6" name="Content Placeholder 5">
            <a:extLst>
              <a:ext uri="{FF2B5EF4-FFF2-40B4-BE49-F238E27FC236}">
                <a16:creationId xmlns:a16="http://schemas.microsoft.com/office/drawing/2014/main" id="{04AB1A45-B149-D29B-BADA-366123377784}"/>
              </a:ext>
            </a:extLst>
          </p:cNvPr>
          <p:cNvSpPr>
            <a:spLocks noGrp="1"/>
          </p:cNvSpPr>
          <p:nvPr>
            <p:ph sz="half" idx="2"/>
          </p:nvPr>
        </p:nvSpPr>
        <p:spPr>
          <a:xfrm>
            <a:off x="6172200" y="1825625"/>
            <a:ext cx="5181600" cy="3051175"/>
          </a:xfrm>
        </p:spPr>
        <p:txBody>
          <a:bodyPr/>
          <a:lstStyle/>
          <a:p>
            <a:r>
              <a:rPr lang="en-US" dirty="0"/>
              <a:t>Degree of Intravascular Hemolysis as Measured by Mean LDH Levels, Baseline to Week 26 </a:t>
            </a:r>
            <a:br>
              <a:rPr lang="en-US" dirty="0"/>
            </a:br>
            <a:r>
              <a:rPr lang="en-US" dirty="0"/>
              <a:t>(Phase 3 Trial)[a]</a:t>
            </a:r>
          </a:p>
          <a:p>
            <a:endParaRPr lang="en-US" dirty="0"/>
          </a:p>
        </p:txBody>
      </p:sp>
      <p:sp>
        <p:nvSpPr>
          <p:cNvPr id="4" name="Footer Placeholder 3">
            <a:extLst>
              <a:ext uri="{FF2B5EF4-FFF2-40B4-BE49-F238E27FC236}">
                <a16:creationId xmlns:a16="http://schemas.microsoft.com/office/drawing/2014/main" id="{50075568-BAB0-D76F-FC59-98B74E69E8CF}"/>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AE, adverse event; Hgb, hemoglobin;</a:t>
            </a:r>
            <a:r>
              <a:rPr lang="en-US" sz="1000" dirty="0"/>
              <a:t> LDH, lactate dehydrogenase; </a:t>
            </a:r>
            <a:r>
              <a:rPr lang="en-US" sz="1000" dirty="0">
                <a:solidFill>
                  <a:schemeClr val="tx1"/>
                </a:solidFill>
              </a:rPr>
              <a:t>PNH, </a:t>
            </a:r>
            <a:r>
              <a:rPr lang="en-US" dirty="0"/>
              <a:t>paroxysmal nocturnal hemoglobinuria; QoL, quality of life</a:t>
            </a:r>
            <a:r>
              <a:rPr lang="en-US" altLang="en-US" dirty="0"/>
              <a:t>.</a:t>
            </a:r>
            <a:br>
              <a:rPr lang="da-DK" dirty="0"/>
            </a:br>
            <a:r>
              <a:rPr lang="da-DK" dirty="0"/>
              <a:t>1. Hillmen P, et al. </a:t>
            </a:r>
            <a:r>
              <a:rPr lang="da-DK" i="1" dirty="0"/>
              <a:t>N Engl J Med. </a:t>
            </a:r>
            <a:r>
              <a:rPr lang="da-DK" dirty="0"/>
              <a:t>2006;355(12):1233-1243. 2. Hillmen P, et al. </a:t>
            </a:r>
            <a:r>
              <a:rPr lang="da-DK" i="1" dirty="0"/>
              <a:t>Blood. </a:t>
            </a:r>
            <a:r>
              <a:rPr lang="da-DK" dirty="0"/>
              <a:t>2007;110(12):4123-4128. 3. Brodsky RA, et al. </a:t>
            </a:r>
            <a:r>
              <a:rPr lang="da-DK" i="1" dirty="0"/>
              <a:t>Blood. </a:t>
            </a:r>
            <a:r>
              <a:rPr lang="da-DK" dirty="0"/>
              <a:t>2008;111(4):1840-1847.</a:t>
            </a:r>
          </a:p>
        </p:txBody>
      </p:sp>
      <p:sp>
        <p:nvSpPr>
          <p:cNvPr id="18" name="Text Placeholder 17">
            <a:extLst>
              <a:ext uri="{FF2B5EF4-FFF2-40B4-BE49-F238E27FC236}">
                <a16:creationId xmlns:a16="http://schemas.microsoft.com/office/drawing/2014/main" id="{6F7F99AC-5856-E456-0B4F-342E39689C17}"/>
              </a:ext>
            </a:extLst>
          </p:cNvPr>
          <p:cNvSpPr>
            <a:spLocks noGrp="1"/>
          </p:cNvSpPr>
          <p:nvPr>
            <p:ph type="body" sz="quarter" idx="11"/>
          </p:nvPr>
        </p:nvSpPr>
        <p:spPr>
          <a:xfrm>
            <a:off x="5748981" y="4674520"/>
            <a:ext cx="6028038" cy="1066800"/>
          </a:xfrm>
        </p:spPr>
        <p:txBody>
          <a:bodyPr>
            <a:normAutofit/>
          </a:bodyPr>
          <a:lstStyle/>
          <a:p>
            <a:pPr marL="0" indent="0" algn="ctr">
              <a:buNone/>
            </a:pPr>
            <a:r>
              <a:rPr lang="en-US" sz="2000" dirty="0"/>
              <a:t>Degree of Intravascular Hemolysis as Measured by Mean LDH Levels, Baseline to Week 26 (Phase 3 Trial)</a:t>
            </a:r>
            <a:r>
              <a:rPr lang="en-US" sz="2000" baseline="30000" dirty="0"/>
              <a:t>1</a:t>
            </a:r>
          </a:p>
        </p:txBody>
      </p:sp>
      <p:pic>
        <p:nvPicPr>
          <p:cNvPr id="8" name="Picture 6">
            <a:extLst>
              <a:ext uri="{FF2B5EF4-FFF2-40B4-BE49-F238E27FC236}">
                <a16:creationId xmlns:a16="http://schemas.microsoft.com/office/drawing/2014/main" id="{B8FABCD2-6B19-2437-1921-19FF2AF64D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8981" y="1462575"/>
            <a:ext cx="6028038" cy="293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85688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9C416DA7-DF46-A1F2-5111-5A4143A588A1}"/>
              </a:ext>
            </a:extLst>
          </p:cNvPr>
          <p:cNvSpPr>
            <a:spLocks noGrp="1" noChangeArrowheads="1"/>
          </p:cNvSpPr>
          <p:nvPr>
            <p:ph type="title"/>
          </p:nvPr>
        </p:nvSpPr>
        <p:spPr>
          <a:xfrm>
            <a:off x="838199" y="180168"/>
            <a:ext cx="10948639" cy="1185048"/>
          </a:xfrm>
        </p:spPr>
        <p:txBody>
          <a:bodyPr>
            <a:normAutofit/>
          </a:bodyPr>
          <a:lstStyle/>
          <a:p>
            <a:r>
              <a:rPr lang="en-US" altLang="en-US" dirty="0"/>
              <a:t>Eculizumab Has a Major Impact on Survival in PNH</a:t>
            </a:r>
          </a:p>
        </p:txBody>
      </p:sp>
      <p:sp>
        <p:nvSpPr>
          <p:cNvPr id="61443" name="Content Placeholder 4">
            <a:extLst>
              <a:ext uri="{FF2B5EF4-FFF2-40B4-BE49-F238E27FC236}">
                <a16:creationId xmlns:a16="http://schemas.microsoft.com/office/drawing/2014/main" id="{4015A357-FB2D-7FFE-53EE-F7083B5701F1}"/>
              </a:ext>
            </a:extLst>
          </p:cNvPr>
          <p:cNvSpPr>
            <a:spLocks noGrp="1" noChangeArrowheads="1"/>
          </p:cNvSpPr>
          <p:nvPr>
            <p:ph idx="1"/>
          </p:nvPr>
        </p:nvSpPr>
        <p:spPr>
          <a:xfrm>
            <a:off x="6264216" y="4442892"/>
            <a:ext cx="5041900" cy="1445146"/>
          </a:xfrm>
        </p:spPr>
        <p:txBody>
          <a:bodyPr>
            <a:normAutofit/>
          </a:bodyPr>
          <a:lstStyle/>
          <a:p>
            <a:r>
              <a:rPr lang="en-US" altLang="en-US" sz="2400" dirty="0"/>
              <a:t>96% (76/79) patient survival </a:t>
            </a:r>
          </a:p>
          <a:p>
            <a:pPr lvl="1"/>
            <a:r>
              <a:rPr lang="en-US" altLang="en-US" sz="2000" dirty="0"/>
              <a:t>No difference in mortality in patients on eculizumab vs healthy population (</a:t>
            </a:r>
            <a:r>
              <a:rPr lang="en-US" altLang="en-US" sz="2000" i="1" dirty="0"/>
              <a:t>P</a:t>
            </a:r>
            <a:r>
              <a:rPr lang="en-US" altLang="en-US" sz="2000" dirty="0"/>
              <a:t> = .46)</a:t>
            </a:r>
          </a:p>
        </p:txBody>
      </p:sp>
      <p:sp>
        <p:nvSpPr>
          <p:cNvPr id="5" name="Footer Placeholder 4">
            <a:extLst>
              <a:ext uri="{FF2B5EF4-FFF2-40B4-BE49-F238E27FC236}">
                <a16:creationId xmlns:a16="http://schemas.microsoft.com/office/drawing/2014/main" id="{45F3DF04-6E9A-989C-54B4-701BA2DBDCB2}"/>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PNH, </a:t>
            </a:r>
            <a:r>
              <a:rPr lang="en-US" dirty="0"/>
              <a:t>paroxysmal nocturnal hemoglobinuria</a:t>
            </a:r>
            <a:r>
              <a:rPr lang="en-US" altLang="en-US" dirty="0"/>
              <a:t>.</a:t>
            </a:r>
            <a:br>
              <a:rPr lang="en-US" altLang="en-US" dirty="0"/>
            </a:br>
            <a:r>
              <a:rPr lang="en-US" altLang="en-US" dirty="0"/>
              <a:t>Hillmen P, et al. </a:t>
            </a:r>
            <a:r>
              <a:rPr lang="en-US" altLang="en-US" i="1" dirty="0"/>
              <a:t>N Engl J Med</a:t>
            </a:r>
            <a:r>
              <a:rPr lang="en-US" altLang="en-US" dirty="0"/>
              <a:t>. 1995;333(19):1253-1258. </a:t>
            </a:r>
            <a:r>
              <a:rPr lang="en-GB" dirty="0"/>
              <a:t>Kelly RJ, et al. </a:t>
            </a:r>
            <a:r>
              <a:rPr lang="en-US" i="1" dirty="0"/>
              <a:t>Blood</a:t>
            </a:r>
            <a:r>
              <a:rPr lang="en-US" dirty="0"/>
              <a:t>. 2011;117 (25):6786-6792. </a:t>
            </a:r>
            <a:endParaRPr lang="en-GB" dirty="0"/>
          </a:p>
        </p:txBody>
      </p:sp>
      <p:sp>
        <p:nvSpPr>
          <p:cNvPr id="113" name="AutoShape 48">
            <a:extLst>
              <a:ext uri="{FF2B5EF4-FFF2-40B4-BE49-F238E27FC236}">
                <a16:creationId xmlns:a16="http://schemas.microsoft.com/office/drawing/2014/main" id="{1BA9D569-77AA-405B-0594-3B30B561C7D9}"/>
              </a:ext>
            </a:extLst>
          </p:cNvPr>
          <p:cNvSpPr>
            <a:spLocks noChangeArrowheads="1"/>
          </p:cNvSpPr>
          <p:nvPr/>
        </p:nvSpPr>
        <p:spPr bwMode="auto">
          <a:xfrm>
            <a:off x="1435214" y="4511834"/>
            <a:ext cx="3607943" cy="1085850"/>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nchor="ctr"/>
          <a:lstStyle/>
          <a:p>
            <a:pPr algn="ctr" eaLnBrk="0" fontAlgn="base" hangingPunct="0">
              <a:spcBef>
                <a:spcPct val="0"/>
              </a:spcBef>
              <a:spcAft>
                <a:spcPct val="0"/>
              </a:spcAft>
              <a:defRPr/>
            </a:pPr>
            <a:r>
              <a:rPr lang="en-US" b="1" dirty="0">
                <a:solidFill>
                  <a:schemeClr val="bg1"/>
                </a:solidFill>
                <a:latin typeface="Arial" panose="020B0604020202020204" pitchFamily="34" charset="0"/>
                <a:cs typeface="Calibri"/>
              </a:rPr>
              <a:t>Survival comparable to age and </a:t>
            </a:r>
            <a:r>
              <a:rPr lang="en-US" b="1" i="1" dirty="0">
                <a:solidFill>
                  <a:schemeClr val="bg1"/>
                </a:solidFill>
                <a:latin typeface="Arial" panose="020B0604020202020204" pitchFamily="34" charset="0"/>
                <a:cs typeface="Calibri"/>
              </a:rPr>
              <a:t>gender-matched control population </a:t>
            </a:r>
            <a:r>
              <a:rPr lang="en-US" b="1" dirty="0">
                <a:solidFill>
                  <a:schemeClr val="bg1"/>
                </a:solidFill>
                <a:latin typeface="Arial" panose="020B0604020202020204" pitchFamily="34" charset="0"/>
                <a:cs typeface="Calibri"/>
              </a:rPr>
              <a:t>out to 8 years</a:t>
            </a:r>
          </a:p>
        </p:txBody>
      </p:sp>
      <p:grpSp>
        <p:nvGrpSpPr>
          <p:cNvPr id="61446" name="Group 5">
            <a:extLst>
              <a:ext uri="{FF2B5EF4-FFF2-40B4-BE49-F238E27FC236}">
                <a16:creationId xmlns:a16="http://schemas.microsoft.com/office/drawing/2014/main" id="{76BB766A-27B4-45CB-E7A1-F2B36E95C923}"/>
              </a:ext>
            </a:extLst>
          </p:cNvPr>
          <p:cNvGrpSpPr>
            <a:grpSpLocks/>
          </p:cNvGrpSpPr>
          <p:nvPr/>
        </p:nvGrpSpPr>
        <p:grpSpPr bwMode="auto">
          <a:xfrm>
            <a:off x="1250588" y="1414463"/>
            <a:ext cx="4136634" cy="2879720"/>
            <a:chOff x="77" y="1373"/>
            <a:chExt cx="4033" cy="2586"/>
          </a:xfrm>
        </p:grpSpPr>
        <p:grpSp>
          <p:nvGrpSpPr>
            <p:cNvPr id="61549" name="Group 4">
              <a:extLst>
                <a:ext uri="{FF2B5EF4-FFF2-40B4-BE49-F238E27FC236}">
                  <a16:creationId xmlns:a16="http://schemas.microsoft.com/office/drawing/2014/main" id="{29DB421E-A570-533E-9053-97EC34F3ABDF}"/>
                </a:ext>
              </a:extLst>
            </p:cNvPr>
            <p:cNvGrpSpPr>
              <a:grpSpLocks/>
            </p:cNvGrpSpPr>
            <p:nvPr/>
          </p:nvGrpSpPr>
          <p:grpSpPr bwMode="auto">
            <a:xfrm>
              <a:off x="697" y="1441"/>
              <a:ext cx="2927" cy="2016"/>
              <a:chOff x="589" y="978"/>
              <a:chExt cx="2927" cy="2016"/>
            </a:xfrm>
          </p:grpSpPr>
          <p:sp>
            <p:nvSpPr>
              <p:cNvPr id="61580" name="Freeform 5">
                <a:extLst>
                  <a:ext uri="{FF2B5EF4-FFF2-40B4-BE49-F238E27FC236}">
                    <a16:creationId xmlns:a16="http://schemas.microsoft.com/office/drawing/2014/main" id="{4AE7F237-77A5-C06A-6227-F6AE9D6D60C5}"/>
                  </a:ext>
                </a:extLst>
              </p:cNvPr>
              <p:cNvSpPr>
                <a:spLocks/>
              </p:cNvSpPr>
              <p:nvPr/>
            </p:nvSpPr>
            <p:spPr bwMode="auto">
              <a:xfrm>
                <a:off x="654" y="978"/>
                <a:ext cx="2862" cy="1950"/>
              </a:xfrm>
              <a:custGeom>
                <a:avLst/>
                <a:gdLst>
                  <a:gd name="T0" fmla="*/ 0 w 2862"/>
                  <a:gd name="T1" fmla="*/ 0 h 1950"/>
                  <a:gd name="T2" fmla="*/ 0 w 2862"/>
                  <a:gd name="T3" fmla="*/ 1950 h 1950"/>
                  <a:gd name="T4" fmla="*/ 2862 w 2862"/>
                  <a:gd name="T5" fmla="*/ 1950 h 1950"/>
                  <a:gd name="T6" fmla="*/ 0 60000 65536"/>
                  <a:gd name="T7" fmla="*/ 0 60000 65536"/>
                  <a:gd name="T8" fmla="*/ 0 60000 65536"/>
                  <a:gd name="T9" fmla="*/ 0 w 2862"/>
                  <a:gd name="T10" fmla="*/ 0 h 1950"/>
                  <a:gd name="T11" fmla="*/ 2862 w 2862"/>
                  <a:gd name="T12" fmla="*/ 1950 h 1950"/>
                </a:gdLst>
                <a:ahLst/>
                <a:cxnLst>
                  <a:cxn ang="T6">
                    <a:pos x="T0" y="T1"/>
                  </a:cxn>
                  <a:cxn ang="T7">
                    <a:pos x="T2" y="T3"/>
                  </a:cxn>
                  <a:cxn ang="T8">
                    <a:pos x="T4" y="T5"/>
                  </a:cxn>
                </a:cxnLst>
                <a:rect l="T9" t="T10" r="T11" b="T12"/>
                <a:pathLst>
                  <a:path w="2862" h="1950">
                    <a:moveTo>
                      <a:pt x="0" y="0"/>
                    </a:moveTo>
                    <a:lnTo>
                      <a:pt x="0" y="1950"/>
                    </a:lnTo>
                    <a:lnTo>
                      <a:pt x="2862" y="195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grpSp>
            <p:nvGrpSpPr>
              <p:cNvPr id="61581" name="Group 6">
                <a:extLst>
                  <a:ext uri="{FF2B5EF4-FFF2-40B4-BE49-F238E27FC236}">
                    <a16:creationId xmlns:a16="http://schemas.microsoft.com/office/drawing/2014/main" id="{F9D03786-47D7-4182-B08A-B8B2E772BC97}"/>
                  </a:ext>
                </a:extLst>
              </p:cNvPr>
              <p:cNvGrpSpPr>
                <a:grpSpLocks/>
              </p:cNvGrpSpPr>
              <p:nvPr/>
            </p:nvGrpSpPr>
            <p:grpSpPr bwMode="auto">
              <a:xfrm>
                <a:off x="589" y="987"/>
                <a:ext cx="66" cy="1941"/>
                <a:chOff x="589" y="987"/>
                <a:chExt cx="66" cy="1941"/>
              </a:xfrm>
            </p:grpSpPr>
            <p:sp>
              <p:nvSpPr>
                <p:cNvPr id="61589" name="Line 7">
                  <a:extLst>
                    <a:ext uri="{FF2B5EF4-FFF2-40B4-BE49-F238E27FC236}">
                      <a16:creationId xmlns:a16="http://schemas.microsoft.com/office/drawing/2014/main" id="{541E46A9-1FE6-D90D-FB4A-CA3EC7A7D13E}"/>
                    </a:ext>
                  </a:extLst>
                </p:cNvPr>
                <p:cNvSpPr>
                  <a:spLocks noChangeShapeType="1"/>
                </p:cNvSpPr>
                <p:nvPr/>
              </p:nvSpPr>
              <p:spPr bwMode="auto">
                <a:xfrm flipH="1">
                  <a:off x="589" y="987"/>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61590" name="Line 8">
                  <a:extLst>
                    <a:ext uri="{FF2B5EF4-FFF2-40B4-BE49-F238E27FC236}">
                      <a16:creationId xmlns:a16="http://schemas.microsoft.com/office/drawing/2014/main" id="{C2BDAD42-F532-49D0-6DD0-C71666C33786}"/>
                    </a:ext>
                  </a:extLst>
                </p:cNvPr>
                <p:cNvSpPr>
                  <a:spLocks noChangeShapeType="1"/>
                </p:cNvSpPr>
                <p:nvPr/>
              </p:nvSpPr>
              <p:spPr bwMode="auto">
                <a:xfrm flipH="1">
                  <a:off x="589" y="1375"/>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61591" name="Line 9">
                  <a:extLst>
                    <a:ext uri="{FF2B5EF4-FFF2-40B4-BE49-F238E27FC236}">
                      <a16:creationId xmlns:a16="http://schemas.microsoft.com/office/drawing/2014/main" id="{7DBB4145-CEF4-FD91-8B2C-4D31BB8519C6}"/>
                    </a:ext>
                  </a:extLst>
                </p:cNvPr>
                <p:cNvSpPr>
                  <a:spLocks noChangeShapeType="1"/>
                </p:cNvSpPr>
                <p:nvPr/>
              </p:nvSpPr>
              <p:spPr bwMode="auto">
                <a:xfrm flipH="1">
                  <a:off x="589" y="1763"/>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61592" name="Line 10">
                  <a:extLst>
                    <a:ext uri="{FF2B5EF4-FFF2-40B4-BE49-F238E27FC236}">
                      <a16:creationId xmlns:a16="http://schemas.microsoft.com/office/drawing/2014/main" id="{A891A5F1-3EF9-FEC4-E35E-730C3CC8A21E}"/>
                    </a:ext>
                  </a:extLst>
                </p:cNvPr>
                <p:cNvSpPr>
                  <a:spLocks noChangeShapeType="1"/>
                </p:cNvSpPr>
                <p:nvPr/>
              </p:nvSpPr>
              <p:spPr bwMode="auto">
                <a:xfrm flipH="1">
                  <a:off x="589" y="2151"/>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61593" name="Line 11">
                  <a:extLst>
                    <a:ext uri="{FF2B5EF4-FFF2-40B4-BE49-F238E27FC236}">
                      <a16:creationId xmlns:a16="http://schemas.microsoft.com/office/drawing/2014/main" id="{5F5E8584-7B7F-30CC-BA17-35D3BE15ECD4}"/>
                    </a:ext>
                  </a:extLst>
                </p:cNvPr>
                <p:cNvSpPr>
                  <a:spLocks noChangeShapeType="1"/>
                </p:cNvSpPr>
                <p:nvPr/>
              </p:nvSpPr>
              <p:spPr bwMode="auto">
                <a:xfrm flipH="1">
                  <a:off x="589" y="2539"/>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61594" name="Line 12">
                  <a:extLst>
                    <a:ext uri="{FF2B5EF4-FFF2-40B4-BE49-F238E27FC236}">
                      <a16:creationId xmlns:a16="http://schemas.microsoft.com/office/drawing/2014/main" id="{BA6C2B76-43AB-1A0D-27FF-1E851F7A4D17}"/>
                    </a:ext>
                  </a:extLst>
                </p:cNvPr>
                <p:cNvSpPr>
                  <a:spLocks noChangeShapeType="1"/>
                </p:cNvSpPr>
                <p:nvPr/>
              </p:nvSpPr>
              <p:spPr bwMode="auto">
                <a:xfrm flipH="1">
                  <a:off x="589" y="2928"/>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grpSp>
          <p:grpSp>
            <p:nvGrpSpPr>
              <p:cNvPr id="61582" name="Group 13">
                <a:extLst>
                  <a:ext uri="{FF2B5EF4-FFF2-40B4-BE49-F238E27FC236}">
                    <a16:creationId xmlns:a16="http://schemas.microsoft.com/office/drawing/2014/main" id="{4237EFC9-27A5-98E6-7F4E-3CE37AD28D91}"/>
                  </a:ext>
                </a:extLst>
              </p:cNvPr>
              <p:cNvGrpSpPr>
                <a:grpSpLocks/>
              </p:cNvGrpSpPr>
              <p:nvPr/>
            </p:nvGrpSpPr>
            <p:grpSpPr bwMode="auto">
              <a:xfrm>
                <a:off x="654" y="2928"/>
                <a:ext cx="2854" cy="66"/>
                <a:chOff x="654" y="2928"/>
                <a:chExt cx="2854" cy="66"/>
              </a:xfrm>
            </p:grpSpPr>
            <p:sp>
              <p:nvSpPr>
                <p:cNvPr id="61583" name="Line 14">
                  <a:extLst>
                    <a:ext uri="{FF2B5EF4-FFF2-40B4-BE49-F238E27FC236}">
                      <a16:creationId xmlns:a16="http://schemas.microsoft.com/office/drawing/2014/main" id="{035C2B61-8076-4082-7AAA-DA5CB55D8360}"/>
                    </a:ext>
                  </a:extLst>
                </p:cNvPr>
                <p:cNvSpPr>
                  <a:spLocks noChangeShapeType="1"/>
                </p:cNvSpPr>
                <p:nvPr/>
              </p:nvSpPr>
              <p:spPr bwMode="auto">
                <a:xfrm rot="5400000" flipH="1">
                  <a:off x="621" y="2961"/>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61584" name="Line 15">
                  <a:extLst>
                    <a:ext uri="{FF2B5EF4-FFF2-40B4-BE49-F238E27FC236}">
                      <a16:creationId xmlns:a16="http://schemas.microsoft.com/office/drawing/2014/main" id="{005481B2-FA7C-0E82-4E63-FC2DDB5C7B04}"/>
                    </a:ext>
                  </a:extLst>
                </p:cNvPr>
                <p:cNvSpPr>
                  <a:spLocks noChangeShapeType="1"/>
                </p:cNvSpPr>
                <p:nvPr/>
              </p:nvSpPr>
              <p:spPr bwMode="auto">
                <a:xfrm rot="5400000" flipH="1">
                  <a:off x="1191" y="2961"/>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61585" name="Line 16">
                  <a:extLst>
                    <a:ext uri="{FF2B5EF4-FFF2-40B4-BE49-F238E27FC236}">
                      <a16:creationId xmlns:a16="http://schemas.microsoft.com/office/drawing/2014/main" id="{7EC7E7C5-9F42-B1C1-0557-36FB19E3A2D9}"/>
                    </a:ext>
                  </a:extLst>
                </p:cNvPr>
                <p:cNvSpPr>
                  <a:spLocks noChangeShapeType="1"/>
                </p:cNvSpPr>
                <p:nvPr/>
              </p:nvSpPr>
              <p:spPr bwMode="auto">
                <a:xfrm rot="5400000" flipH="1">
                  <a:off x="1762" y="2961"/>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61586" name="Line 17">
                  <a:extLst>
                    <a:ext uri="{FF2B5EF4-FFF2-40B4-BE49-F238E27FC236}">
                      <a16:creationId xmlns:a16="http://schemas.microsoft.com/office/drawing/2014/main" id="{737E92EB-0BE8-1E55-2692-1DFAD391103C}"/>
                    </a:ext>
                  </a:extLst>
                </p:cNvPr>
                <p:cNvSpPr>
                  <a:spLocks noChangeShapeType="1"/>
                </p:cNvSpPr>
                <p:nvPr/>
              </p:nvSpPr>
              <p:spPr bwMode="auto">
                <a:xfrm rot="5400000" flipH="1">
                  <a:off x="2333" y="2961"/>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61587" name="Line 18">
                  <a:extLst>
                    <a:ext uri="{FF2B5EF4-FFF2-40B4-BE49-F238E27FC236}">
                      <a16:creationId xmlns:a16="http://schemas.microsoft.com/office/drawing/2014/main" id="{2A5D71C4-7377-CA99-5304-BB7FA7AC5AAD}"/>
                    </a:ext>
                  </a:extLst>
                </p:cNvPr>
                <p:cNvSpPr>
                  <a:spLocks noChangeShapeType="1"/>
                </p:cNvSpPr>
                <p:nvPr/>
              </p:nvSpPr>
              <p:spPr bwMode="auto">
                <a:xfrm rot="5400000" flipH="1">
                  <a:off x="2904" y="2961"/>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61588" name="Line 19">
                  <a:extLst>
                    <a:ext uri="{FF2B5EF4-FFF2-40B4-BE49-F238E27FC236}">
                      <a16:creationId xmlns:a16="http://schemas.microsoft.com/office/drawing/2014/main" id="{0FE6B8F9-503E-63B5-7A7F-104C8AD7E1F9}"/>
                    </a:ext>
                  </a:extLst>
                </p:cNvPr>
                <p:cNvSpPr>
                  <a:spLocks noChangeShapeType="1"/>
                </p:cNvSpPr>
                <p:nvPr/>
              </p:nvSpPr>
              <p:spPr bwMode="auto">
                <a:xfrm rot="5400000" flipH="1">
                  <a:off x="3475" y="2961"/>
                  <a:ext cx="6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grpSp>
        </p:grpSp>
        <p:grpSp>
          <p:nvGrpSpPr>
            <p:cNvPr id="61550" name="Group 20">
              <a:extLst>
                <a:ext uri="{FF2B5EF4-FFF2-40B4-BE49-F238E27FC236}">
                  <a16:creationId xmlns:a16="http://schemas.microsoft.com/office/drawing/2014/main" id="{4509BDB8-2AEB-12F4-FE6B-47F7EA57404C}"/>
                </a:ext>
              </a:extLst>
            </p:cNvPr>
            <p:cNvGrpSpPr>
              <a:grpSpLocks/>
            </p:cNvGrpSpPr>
            <p:nvPr/>
          </p:nvGrpSpPr>
          <p:grpSpPr bwMode="auto">
            <a:xfrm>
              <a:off x="762" y="1447"/>
              <a:ext cx="2820" cy="1401"/>
              <a:chOff x="654" y="984"/>
              <a:chExt cx="2820" cy="1401"/>
            </a:xfrm>
          </p:grpSpPr>
          <p:sp>
            <p:nvSpPr>
              <p:cNvPr id="61568" name="Freeform 21">
                <a:extLst>
                  <a:ext uri="{FF2B5EF4-FFF2-40B4-BE49-F238E27FC236}">
                    <a16:creationId xmlns:a16="http://schemas.microsoft.com/office/drawing/2014/main" id="{4A95A0D9-51C0-43BA-A215-5BA0461D7F97}"/>
                  </a:ext>
                </a:extLst>
              </p:cNvPr>
              <p:cNvSpPr>
                <a:spLocks/>
              </p:cNvSpPr>
              <p:nvPr/>
            </p:nvSpPr>
            <p:spPr bwMode="auto">
              <a:xfrm>
                <a:off x="654" y="984"/>
                <a:ext cx="2820" cy="1398"/>
              </a:xfrm>
              <a:custGeom>
                <a:avLst/>
                <a:gdLst>
                  <a:gd name="T0" fmla="*/ 2820 w 2820"/>
                  <a:gd name="T1" fmla="*/ 1398 h 1398"/>
                  <a:gd name="T2" fmla="*/ 2358 w 2820"/>
                  <a:gd name="T3" fmla="*/ 1398 h 1398"/>
                  <a:gd name="T4" fmla="*/ 2358 w 2820"/>
                  <a:gd name="T5" fmla="*/ 1344 h 1398"/>
                  <a:gd name="T6" fmla="*/ 2238 w 2820"/>
                  <a:gd name="T7" fmla="*/ 1344 h 1398"/>
                  <a:gd name="T8" fmla="*/ 2238 w 2820"/>
                  <a:gd name="T9" fmla="*/ 1248 h 1398"/>
                  <a:gd name="T10" fmla="*/ 2121 w 2820"/>
                  <a:gd name="T11" fmla="*/ 1248 h 1398"/>
                  <a:gd name="T12" fmla="*/ 2121 w 2820"/>
                  <a:gd name="T13" fmla="*/ 1221 h 1398"/>
                  <a:gd name="T14" fmla="*/ 1893 w 2820"/>
                  <a:gd name="T15" fmla="*/ 1221 h 1398"/>
                  <a:gd name="T16" fmla="*/ 1893 w 2820"/>
                  <a:gd name="T17" fmla="*/ 1188 h 1398"/>
                  <a:gd name="T18" fmla="*/ 1773 w 2820"/>
                  <a:gd name="T19" fmla="*/ 1188 h 1398"/>
                  <a:gd name="T20" fmla="*/ 1773 w 2820"/>
                  <a:gd name="T21" fmla="*/ 1095 h 1398"/>
                  <a:gd name="T22" fmla="*/ 1662 w 2820"/>
                  <a:gd name="T23" fmla="*/ 1095 h 1398"/>
                  <a:gd name="T24" fmla="*/ 1662 w 2820"/>
                  <a:gd name="T25" fmla="*/ 1035 h 1398"/>
                  <a:gd name="T26" fmla="*/ 1542 w 2820"/>
                  <a:gd name="T27" fmla="*/ 1035 h 1398"/>
                  <a:gd name="T28" fmla="*/ 1542 w 2820"/>
                  <a:gd name="T29" fmla="*/ 987 h 1398"/>
                  <a:gd name="T30" fmla="*/ 1200 w 2820"/>
                  <a:gd name="T31" fmla="*/ 987 h 1398"/>
                  <a:gd name="T32" fmla="*/ 1200 w 2820"/>
                  <a:gd name="T33" fmla="*/ 930 h 1398"/>
                  <a:gd name="T34" fmla="*/ 969 w 2820"/>
                  <a:gd name="T35" fmla="*/ 930 h 1398"/>
                  <a:gd name="T36" fmla="*/ 969 w 2820"/>
                  <a:gd name="T37" fmla="*/ 897 h 1398"/>
                  <a:gd name="T38" fmla="*/ 861 w 2820"/>
                  <a:gd name="T39" fmla="*/ 897 h 1398"/>
                  <a:gd name="T40" fmla="*/ 861 w 2820"/>
                  <a:gd name="T41" fmla="*/ 822 h 1398"/>
                  <a:gd name="T42" fmla="*/ 738 w 2820"/>
                  <a:gd name="T43" fmla="*/ 822 h 1398"/>
                  <a:gd name="T44" fmla="*/ 738 w 2820"/>
                  <a:gd name="T45" fmla="*/ 771 h 1398"/>
                  <a:gd name="T46" fmla="*/ 630 w 2820"/>
                  <a:gd name="T47" fmla="*/ 771 h 1398"/>
                  <a:gd name="T48" fmla="*/ 630 w 2820"/>
                  <a:gd name="T49" fmla="*/ 663 h 1398"/>
                  <a:gd name="T50" fmla="*/ 510 w 2820"/>
                  <a:gd name="T51" fmla="*/ 663 h 1398"/>
                  <a:gd name="T52" fmla="*/ 510 w 2820"/>
                  <a:gd name="T53" fmla="*/ 561 h 1398"/>
                  <a:gd name="T54" fmla="*/ 402 w 2820"/>
                  <a:gd name="T55" fmla="*/ 561 h 1398"/>
                  <a:gd name="T56" fmla="*/ 402 w 2820"/>
                  <a:gd name="T57" fmla="*/ 462 h 1398"/>
                  <a:gd name="T58" fmla="*/ 279 w 2820"/>
                  <a:gd name="T59" fmla="*/ 462 h 1398"/>
                  <a:gd name="T60" fmla="*/ 279 w 2820"/>
                  <a:gd name="T61" fmla="*/ 312 h 1398"/>
                  <a:gd name="T62" fmla="*/ 168 w 2820"/>
                  <a:gd name="T63" fmla="*/ 312 h 1398"/>
                  <a:gd name="T64" fmla="*/ 168 w 2820"/>
                  <a:gd name="T65" fmla="*/ 141 h 1398"/>
                  <a:gd name="T66" fmla="*/ 54 w 2820"/>
                  <a:gd name="T67" fmla="*/ 141 h 1398"/>
                  <a:gd name="T68" fmla="*/ 54 w 2820"/>
                  <a:gd name="T69" fmla="*/ 0 h 1398"/>
                  <a:gd name="T70" fmla="*/ 0 w 2820"/>
                  <a:gd name="T71" fmla="*/ 0 h 139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20"/>
                  <a:gd name="T109" fmla="*/ 0 h 1398"/>
                  <a:gd name="T110" fmla="*/ 2820 w 2820"/>
                  <a:gd name="T111" fmla="*/ 1398 h 139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20" h="1398">
                    <a:moveTo>
                      <a:pt x="2820" y="1398"/>
                    </a:moveTo>
                    <a:lnTo>
                      <a:pt x="2358" y="1398"/>
                    </a:lnTo>
                    <a:lnTo>
                      <a:pt x="2358" y="1344"/>
                    </a:lnTo>
                    <a:lnTo>
                      <a:pt x="2238" y="1344"/>
                    </a:lnTo>
                    <a:lnTo>
                      <a:pt x="2238" y="1248"/>
                    </a:lnTo>
                    <a:lnTo>
                      <a:pt x="2121" y="1248"/>
                    </a:lnTo>
                    <a:lnTo>
                      <a:pt x="2121" y="1221"/>
                    </a:lnTo>
                    <a:lnTo>
                      <a:pt x="1893" y="1221"/>
                    </a:lnTo>
                    <a:lnTo>
                      <a:pt x="1893" y="1188"/>
                    </a:lnTo>
                    <a:lnTo>
                      <a:pt x="1773" y="1188"/>
                    </a:lnTo>
                    <a:lnTo>
                      <a:pt x="1773" y="1095"/>
                    </a:lnTo>
                    <a:lnTo>
                      <a:pt x="1662" y="1095"/>
                    </a:lnTo>
                    <a:lnTo>
                      <a:pt x="1662" y="1035"/>
                    </a:lnTo>
                    <a:lnTo>
                      <a:pt x="1542" y="1035"/>
                    </a:lnTo>
                    <a:lnTo>
                      <a:pt x="1542" y="987"/>
                    </a:lnTo>
                    <a:lnTo>
                      <a:pt x="1200" y="987"/>
                    </a:lnTo>
                    <a:lnTo>
                      <a:pt x="1200" y="930"/>
                    </a:lnTo>
                    <a:lnTo>
                      <a:pt x="969" y="930"/>
                    </a:lnTo>
                    <a:lnTo>
                      <a:pt x="969" y="897"/>
                    </a:lnTo>
                    <a:lnTo>
                      <a:pt x="861" y="897"/>
                    </a:lnTo>
                    <a:lnTo>
                      <a:pt x="861" y="822"/>
                    </a:lnTo>
                    <a:lnTo>
                      <a:pt x="738" y="822"/>
                    </a:lnTo>
                    <a:lnTo>
                      <a:pt x="738" y="771"/>
                    </a:lnTo>
                    <a:lnTo>
                      <a:pt x="630" y="771"/>
                    </a:lnTo>
                    <a:lnTo>
                      <a:pt x="630" y="663"/>
                    </a:lnTo>
                    <a:lnTo>
                      <a:pt x="510" y="663"/>
                    </a:lnTo>
                    <a:lnTo>
                      <a:pt x="510" y="561"/>
                    </a:lnTo>
                    <a:lnTo>
                      <a:pt x="402" y="561"/>
                    </a:lnTo>
                    <a:lnTo>
                      <a:pt x="402" y="462"/>
                    </a:lnTo>
                    <a:lnTo>
                      <a:pt x="279" y="462"/>
                    </a:lnTo>
                    <a:lnTo>
                      <a:pt x="279" y="312"/>
                    </a:lnTo>
                    <a:lnTo>
                      <a:pt x="168" y="312"/>
                    </a:lnTo>
                    <a:lnTo>
                      <a:pt x="168" y="141"/>
                    </a:lnTo>
                    <a:lnTo>
                      <a:pt x="54" y="141"/>
                    </a:lnTo>
                    <a:lnTo>
                      <a:pt x="54" y="0"/>
                    </a:lnTo>
                    <a:lnTo>
                      <a:pt x="0" y="0"/>
                    </a:ln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61569" name="Line 22">
                <a:extLst>
                  <a:ext uri="{FF2B5EF4-FFF2-40B4-BE49-F238E27FC236}">
                    <a16:creationId xmlns:a16="http://schemas.microsoft.com/office/drawing/2014/main" id="{D45221F2-AD52-AE68-57DA-3E42EF84571C}"/>
                  </a:ext>
                </a:extLst>
              </p:cNvPr>
              <p:cNvSpPr>
                <a:spLocks noChangeShapeType="1"/>
              </p:cNvSpPr>
              <p:nvPr/>
            </p:nvSpPr>
            <p:spPr bwMode="auto">
              <a:xfrm flipV="1">
                <a:off x="3165" y="2319"/>
                <a:ext cx="0" cy="66"/>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61570" name="Line 23">
                <a:extLst>
                  <a:ext uri="{FF2B5EF4-FFF2-40B4-BE49-F238E27FC236}">
                    <a16:creationId xmlns:a16="http://schemas.microsoft.com/office/drawing/2014/main" id="{3EE61993-5218-71DE-1864-CBC8DDAC4DC0}"/>
                  </a:ext>
                </a:extLst>
              </p:cNvPr>
              <p:cNvSpPr>
                <a:spLocks noChangeShapeType="1"/>
              </p:cNvSpPr>
              <p:nvPr/>
            </p:nvSpPr>
            <p:spPr bwMode="auto">
              <a:xfrm flipV="1">
                <a:off x="2835" y="2163"/>
                <a:ext cx="0" cy="66"/>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61571" name="Line 24">
                <a:extLst>
                  <a:ext uri="{FF2B5EF4-FFF2-40B4-BE49-F238E27FC236}">
                    <a16:creationId xmlns:a16="http://schemas.microsoft.com/office/drawing/2014/main" id="{D7C5BB8A-972C-B55A-2E28-1ED91CB0F0B8}"/>
                  </a:ext>
                </a:extLst>
              </p:cNvPr>
              <p:cNvSpPr>
                <a:spLocks noChangeShapeType="1"/>
              </p:cNvSpPr>
              <p:nvPr/>
            </p:nvSpPr>
            <p:spPr bwMode="auto">
              <a:xfrm flipV="1">
                <a:off x="1932" y="1908"/>
                <a:ext cx="0" cy="66"/>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61572" name="Line 25">
                <a:extLst>
                  <a:ext uri="{FF2B5EF4-FFF2-40B4-BE49-F238E27FC236}">
                    <a16:creationId xmlns:a16="http://schemas.microsoft.com/office/drawing/2014/main" id="{C0F5F8D9-B05A-656C-9299-842A235FFDB0}"/>
                  </a:ext>
                </a:extLst>
              </p:cNvPr>
              <p:cNvSpPr>
                <a:spLocks noChangeShapeType="1"/>
              </p:cNvSpPr>
              <p:nvPr/>
            </p:nvSpPr>
            <p:spPr bwMode="auto">
              <a:xfrm flipV="1">
                <a:off x="1596" y="1815"/>
                <a:ext cx="0" cy="66"/>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61573" name="Line 26">
                <a:extLst>
                  <a:ext uri="{FF2B5EF4-FFF2-40B4-BE49-F238E27FC236}">
                    <a16:creationId xmlns:a16="http://schemas.microsoft.com/office/drawing/2014/main" id="{67723998-546E-3466-7A46-D982677E67EF}"/>
                  </a:ext>
                </a:extLst>
              </p:cNvPr>
              <p:cNvSpPr>
                <a:spLocks noChangeShapeType="1"/>
              </p:cNvSpPr>
              <p:nvPr/>
            </p:nvSpPr>
            <p:spPr bwMode="auto">
              <a:xfrm flipV="1">
                <a:off x="1470" y="1737"/>
                <a:ext cx="0" cy="66"/>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61574" name="Line 27">
                <a:extLst>
                  <a:ext uri="{FF2B5EF4-FFF2-40B4-BE49-F238E27FC236}">
                    <a16:creationId xmlns:a16="http://schemas.microsoft.com/office/drawing/2014/main" id="{E9C8B6D3-F928-443B-F542-2D998193DDD9}"/>
                  </a:ext>
                </a:extLst>
              </p:cNvPr>
              <p:cNvSpPr>
                <a:spLocks noChangeShapeType="1"/>
              </p:cNvSpPr>
              <p:nvPr/>
            </p:nvSpPr>
            <p:spPr bwMode="auto">
              <a:xfrm flipV="1">
                <a:off x="1437" y="1737"/>
                <a:ext cx="0" cy="66"/>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61575" name="Line 28">
                <a:extLst>
                  <a:ext uri="{FF2B5EF4-FFF2-40B4-BE49-F238E27FC236}">
                    <a16:creationId xmlns:a16="http://schemas.microsoft.com/office/drawing/2014/main" id="{8500C6AF-91D8-A523-63C4-8E84673E3E20}"/>
                  </a:ext>
                </a:extLst>
              </p:cNvPr>
              <p:cNvSpPr>
                <a:spLocks noChangeShapeType="1"/>
              </p:cNvSpPr>
              <p:nvPr/>
            </p:nvSpPr>
            <p:spPr bwMode="auto">
              <a:xfrm flipV="1">
                <a:off x="1338" y="1689"/>
                <a:ext cx="0" cy="66"/>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61576" name="Line 29">
                <a:extLst>
                  <a:ext uri="{FF2B5EF4-FFF2-40B4-BE49-F238E27FC236}">
                    <a16:creationId xmlns:a16="http://schemas.microsoft.com/office/drawing/2014/main" id="{A51C0C46-40AA-1F8F-4C7E-CD4B3CE90883}"/>
                  </a:ext>
                </a:extLst>
              </p:cNvPr>
              <p:cNvSpPr>
                <a:spLocks noChangeShapeType="1"/>
              </p:cNvSpPr>
              <p:nvPr/>
            </p:nvSpPr>
            <p:spPr bwMode="auto">
              <a:xfrm flipV="1">
                <a:off x="1110" y="1476"/>
                <a:ext cx="0" cy="66"/>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61577" name="Line 30">
                <a:extLst>
                  <a:ext uri="{FF2B5EF4-FFF2-40B4-BE49-F238E27FC236}">
                    <a16:creationId xmlns:a16="http://schemas.microsoft.com/office/drawing/2014/main" id="{3CAFF429-2117-48CA-15EA-C3F9322787E1}"/>
                  </a:ext>
                </a:extLst>
              </p:cNvPr>
              <p:cNvSpPr>
                <a:spLocks noChangeShapeType="1"/>
              </p:cNvSpPr>
              <p:nvPr/>
            </p:nvSpPr>
            <p:spPr bwMode="auto">
              <a:xfrm flipV="1">
                <a:off x="1020" y="1377"/>
                <a:ext cx="0" cy="66"/>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61578" name="Line 31">
                <a:extLst>
                  <a:ext uri="{FF2B5EF4-FFF2-40B4-BE49-F238E27FC236}">
                    <a16:creationId xmlns:a16="http://schemas.microsoft.com/office/drawing/2014/main" id="{8A3848A9-F1AF-B3DD-83E2-2BB4F7FA446D}"/>
                  </a:ext>
                </a:extLst>
              </p:cNvPr>
              <p:cNvSpPr>
                <a:spLocks noChangeShapeType="1"/>
              </p:cNvSpPr>
              <p:nvPr/>
            </p:nvSpPr>
            <p:spPr bwMode="auto">
              <a:xfrm flipV="1">
                <a:off x="900" y="1227"/>
                <a:ext cx="0" cy="66"/>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61579" name="Line 32">
                <a:extLst>
                  <a:ext uri="{FF2B5EF4-FFF2-40B4-BE49-F238E27FC236}">
                    <a16:creationId xmlns:a16="http://schemas.microsoft.com/office/drawing/2014/main" id="{C1A4D9B6-C378-AFD2-D977-CCE1361DC09B}"/>
                  </a:ext>
                </a:extLst>
              </p:cNvPr>
              <p:cNvSpPr>
                <a:spLocks noChangeShapeType="1"/>
              </p:cNvSpPr>
              <p:nvPr/>
            </p:nvSpPr>
            <p:spPr bwMode="auto">
              <a:xfrm flipV="1">
                <a:off x="858" y="1227"/>
                <a:ext cx="0" cy="66"/>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400" b="1">
                  <a:latin typeface="Arial" panose="020B0604020202020204" pitchFamily="34" charset="0"/>
                </a:endParaRPr>
              </a:p>
            </p:txBody>
          </p:sp>
        </p:grpSp>
        <p:sp>
          <p:nvSpPr>
            <p:cNvPr id="61551" name="Freeform 33">
              <a:extLst>
                <a:ext uri="{FF2B5EF4-FFF2-40B4-BE49-F238E27FC236}">
                  <a16:creationId xmlns:a16="http://schemas.microsoft.com/office/drawing/2014/main" id="{D83554D9-61C9-B5AB-F278-3E09C2024715}"/>
                </a:ext>
              </a:extLst>
            </p:cNvPr>
            <p:cNvSpPr>
              <a:spLocks/>
            </p:cNvSpPr>
            <p:nvPr/>
          </p:nvSpPr>
          <p:spPr bwMode="auto">
            <a:xfrm>
              <a:off x="804" y="1444"/>
              <a:ext cx="2778" cy="456"/>
            </a:xfrm>
            <a:custGeom>
              <a:avLst/>
              <a:gdLst>
                <a:gd name="T0" fmla="*/ 0 w 2778"/>
                <a:gd name="T1" fmla="*/ 0 h 456"/>
                <a:gd name="T2" fmla="*/ 135 w 2778"/>
                <a:gd name="T3" fmla="*/ 0 h 456"/>
                <a:gd name="T4" fmla="*/ 135 w 2778"/>
                <a:gd name="T5" fmla="*/ 30 h 456"/>
                <a:gd name="T6" fmla="*/ 240 w 2778"/>
                <a:gd name="T7" fmla="*/ 30 h 456"/>
                <a:gd name="T8" fmla="*/ 239 w 2778"/>
                <a:gd name="T9" fmla="*/ 39 h 456"/>
                <a:gd name="T10" fmla="*/ 357 w 2778"/>
                <a:gd name="T11" fmla="*/ 39 h 456"/>
                <a:gd name="T12" fmla="*/ 357 w 2778"/>
                <a:gd name="T13" fmla="*/ 50 h 456"/>
                <a:gd name="T14" fmla="*/ 467 w 2778"/>
                <a:gd name="T15" fmla="*/ 50 h 456"/>
                <a:gd name="T16" fmla="*/ 465 w 2778"/>
                <a:gd name="T17" fmla="*/ 57 h 456"/>
                <a:gd name="T18" fmla="*/ 585 w 2778"/>
                <a:gd name="T19" fmla="*/ 57 h 456"/>
                <a:gd name="T20" fmla="*/ 585 w 2778"/>
                <a:gd name="T21" fmla="*/ 71 h 456"/>
                <a:gd name="T22" fmla="*/ 686 w 2778"/>
                <a:gd name="T23" fmla="*/ 71 h 456"/>
                <a:gd name="T24" fmla="*/ 689 w 2778"/>
                <a:gd name="T25" fmla="*/ 77 h 456"/>
                <a:gd name="T26" fmla="*/ 813 w 2778"/>
                <a:gd name="T27" fmla="*/ 77 h 456"/>
                <a:gd name="T28" fmla="*/ 813 w 2778"/>
                <a:gd name="T29" fmla="*/ 96 h 456"/>
                <a:gd name="T30" fmla="*/ 917 w 2778"/>
                <a:gd name="T31" fmla="*/ 96 h 456"/>
                <a:gd name="T32" fmla="*/ 918 w 2778"/>
                <a:gd name="T33" fmla="*/ 108 h 456"/>
                <a:gd name="T34" fmla="*/ 1041 w 2778"/>
                <a:gd name="T35" fmla="*/ 107 h 456"/>
                <a:gd name="T36" fmla="*/ 1043 w 2778"/>
                <a:gd name="T37" fmla="*/ 119 h 456"/>
                <a:gd name="T38" fmla="*/ 1152 w 2778"/>
                <a:gd name="T39" fmla="*/ 119 h 456"/>
                <a:gd name="T40" fmla="*/ 1154 w 2778"/>
                <a:gd name="T41" fmla="*/ 129 h 456"/>
                <a:gd name="T42" fmla="*/ 1278 w 2778"/>
                <a:gd name="T43" fmla="*/ 129 h 456"/>
                <a:gd name="T44" fmla="*/ 1278 w 2778"/>
                <a:gd name="T45" fmla="*/ 162 h 456"/>
                <a:gd name="T46" fmla="*/ 1386 w 2778"/>
                <a:gd name="T47" fmla="*/ 162 h 456"/>
                <a:gd name="T48" fmla="*/ 1385 w 2778"/>
                <a:gd name="T49" fmla="*/ 179 h 456"/>
                <a:gd name="T50" fmla="*/ 1497 w 2778"/>
                <a:gd name="T51" fmla="*/ 183 h 456"/>
                <a:gd name="T52" fmla="*/ 1497 w 2778"/>
                <a:gd name="T53" fmla="*/ 201 h 456"/>
                <a:gd name="T54" fmla="*/ 1620 w 2778"/>
                <a:gd name="T55" fmla="*/ 201 h 456"/>
                <a:gd name="T56" fmla="*/ 1620 w 2778"/>
                <a:gd name="T57" fmla="*/ 219 h 456"/>
                <a:gd name="T58" fmla="*/ 1725 w 2778"/>
                <a:gd name="T59" fmla="*/ 219 h 456"/>
                <a:gd name="T60" fmla="*/ 1725 w 2778"/>
                <a:gd name="T61" fmla="*/ 240 h 456"/>
                <a:gd name="T62" fmla="*/ 1848 w 2778"/>
                <a:gd name="T63" fmla="*/ 240 h 456"/>
                <a:gd name="T64" fmla="*/ 1848 w 2778"/>
                <a:gd name="T65" fmla="*/ 258 h 456"/>
                <a:gd name="T66" fmla="*/ 1962 w 2778"/>
                <a:gd name="T67" fmla="*/ 258 h 456"/>
                <a:gd name="T68" fmla="*/ 1962 w 2778"/>
                <a:gd name="T69" fmla="*/ 270 h 456"/>
                <a:gd name="T70" fmla="*/ 2076 w 2778"/>
                <a:gd name="T71" fmla="*/ 270 h 456"/>
                <a:gd name="T72" fmla="*/ 2076 w 2778"/>
                <a:gd name="T73" fmla="*/ 288 h 456"/>
                <a:gd name="T74" fmla="*/ 2193 w 2778"/>
                <a:gd name="T75" fmla="*/ 288 h 456"/>
                <a:gd name="T76" fmla="*/ 2193 w 2778"/>
                <a:gd name="T77" fmla="*/ 312 h 456"/>
                <a:gd name="T78" fmla="*/ 2313 w 2778"/>
                <a:gd name="T79" fmla="*/ 312 h 456"/>
                <a:gd name="T80" fmla="*/ 2313 w 2778"/>
                <a:gd name="T81" fmla="*/ 342 h 456"/>
                <a:gd name="T82" fmla="*/ 2424 w 2778"/>
                <a:gd name="T83" fmla="*/ 342 h 456"/>
                <a:gd name="T84" fmla="*/ 2423 w 2778"/>
                <a:gd name="T85" fmla="*/ 360 h 456"/>
                <a:gd name="T86" fmla="*/ 2541 w 2778"/>
                <a:gd name="T87" fmla="*/ 363 h 456"/>
                <a:gd name="T88" fmla="*/ 2541 w 2778"/>
                <a:gd name="T89" fmla="*/ 387 h 456"/>
                <a:gd name="T90" fmla="*/ 2652 w 2778"/>
                <a:gd name="T91" fmla="*/ 385 h 456"/>
                <a:gd name="T92" fmla="*/ 2652 w 2778"/>
                <a:gd name="T93" fmla="*/ 423 h 456"/>
                <a:gd name="T94" fmla="*/ 2778 w 2778"/>
                <a:gd name="T95" fmla="*/ 423 h 456"/>
                <a:gd name="T96" fmla="*/ 2778 w 2778"/>
                <a:gd name="T97" fmla="*/ 456 h 4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78"/>
                <a:gd name="T148" fmla="*/ 0 h 456"/>
                <a:gd name="T149" fmla="*/ 2778 w 2778"/>
                <a:gd name="T150" fmla="*/ 456 h 4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78" h="456">
                  <a:moveTo>
                    <a:pt x="0" y="0"/>
                  </a:moveTo>
                  <a:lnTo>
                    <a:pt x="135" y="0"/>
                  </a:lnTo>
                  <a:lnTo>
                    <a:pt x="135" y="30"/>
                  </a:lnTo>
                  <a:lnTo>
                    <a:pt x="240" y="30"/>
                  </a:lnTo>
                  <a:lnTo>
                    <a:pt x="239" y="39"/>
                  </a:lnTo>
                  <a:lnTo>
                    <a:pt x="357" y="39"/>
                  </a:lnTo>
                  <a:lnTo>
                    <a:pt x="357" y="50"/>
                  </a:lnTo>
                  <a:lnTo>
                    <a:pt x="467" y="50"/>
                  </a:lnTo>
                  <a:lnTo>
                    <a:pt x="465" y="57"/>
                  </a:lnTo>
                  <a:lnTo>
                    <a:pt x="585" y="57"/>
                  </a:lnTo>
                  <a:lnTo>
                    <a:pt x="585" y="71"/>
                  </a:lnTo>
                  <a:lnTo>
                    <a:pt x="686" y="71"/>
                  </a:lnTo>
                  <a:lnTo>
                    <a:pt x="689" y="77"/>
                  </a:lnTo>
                  <a:lnTo>
                    <a:pt x="813" y="77"/>
                  </a:lnTo>
                  <a:lnTo>
                    <a:pt x="813" y="96"/>
                  </a:lnTo>
                  <a:lnTo>
                    <a:pt x="917" y="96"/>
                  </a:lnTo>
                  <a:lnTo>
                    <a:pt x="918" y="108"/>
                  </a:lnTo>
                  <a:lnTo>
                    <a:pt x="1041" y="107"/>
                  </a:lnTo>
                  <a:lnTo>
                    <a:pt x="1043" y="119"/>
                  </a:lnTo>
                  <a:lnTo>
                    <a:pt x="1152" y="119"/>
                  </a:lnTo>
                  <a:lnTo>
                    <a:pt x="1154" y="129"/>
                  </a:lnTo>
                  <a:lnTo>
                    <a:pt x="1278" y="129"/>
                  </a:lnTo>
                  <a:lnTo>
                    <a:pt x="1278" y="162"/>
                  </a:lnTo>
                  <a:lnTo>
                    <a:pt x="1386" y="162"/>
                  </a:lnTo>
                  <a:lnTo>
                    <a:pt x="1385" y="179"/>
                  </a:lnTo>
                  <a:lnTo>
                    <a:pt x="1497" y="183"/>
                  </a:lnTo>
                  <a:lnTo>
                    <a:pt x="1497" y="201"/>
                  </a:lnTo>
                  <a:lnTo>
                    <a:pt x="1620" y="201"/>
                  </a:lnTo>
                  <a:lnTo>
                    <a:pt x="1620" y="219"/>
                  </a:lnTo>
                  <a:lnTo>
                    <a:pt x="1725" y="219"/>
                  </a:lnTo>
                  <a:lnTo>
                    <a:pt x="1725" y="240"/>
                  </a:lnTo>
                  <a:lnTo>
                    <a:pt x="1848" y="240"/>
                  </a:lnTo>
                  <a:lnTo>
                    <a:pt x="1848" y="258"/>
                  </a:lnTo>
                  <a:lnTo>
                    <a:pt x="1962" y="258"/>
                  </a:lnTo>
                  <a:lnTo>
                    <a:pt x="1962" y="270"/>
                  </a:lnTo>
                  <a:lnTo>
                    <a:pt x="2076" y="270"/>
                  </a:lnTo>
                  <a:lnTo>
                    <a:pt x="2076" y="288"/>
                  </a:lnTo>
                  <a:lnTo>
                    <a:pt x="2193" y="288"/>
                  </a:lnTo>
                  <a:lnTo>
                    <a:pt x="2193" y="312"/>
                  </a:lnTo>
                  <a:lnTo>
                    <a:pt x="2313" y="312"/>
                  </a:lnTo>
                  <a:lnTo>
                    <a:pt x="2313" y="342"/>
                  </a:lnTo>
                  <a:lnTo>
                    <a:pt x="2424" y="342"/>
                  </a:lnTo>
                  <a:lnTo>
                    <a:pt x="2423" y="360"/>
                  </a:lnTo>
                  <a:lnTo>
                    <a:pt x="2541" y="363"/>
                  </a:lnTo>
                  <a:lnTo>
                    <a:pt x="2541" y="387"/>
                  </a:lnTo>
                  <a:lnTo>
                    <a:pt x="2652" y="385"/>
                  </a:lnTo>
                  <a:lnTo>
                    <a:pt x="2652" y="423"/>
                  </a:lnTo>
                  <a:lnTo>
                    <a:pt x="2778" y="423"/>
                  </a:lnTo>
                  <a:lnTo>
                    <a:pt x="2778" y="456"/>
                  </a:lnTo>
                </a:path>
              </a:pathLst>
            </a:custGeom>
            <a:noFill/>
            <a:ln w="38100">
              <a:solidFill>
                <a:schemeClr val="accent3"/>
              </a:solidFill>
              <a:prstDash val="sysDot"/>
              <a:round/>
              <a:headEnd/>
              <a:tailEnd/>
            </a:ln>
          </p:spPr>
          <p:txBody>
            <a:bodyPr/>
            <a:lstStyle/>
            <a:p>
              <a:pPr eaLnBrk="0" fontAlgn="base" hangingPunct="0">
                <a:spcBef>
                  <a:spcPct val="0"/>
                </a:spcBef>
                <a:spcAft>
                  <a:spcPct val="0"/>
                </a:spcAft>
              </a:pPr>
              <a:endParaRPr lang="en-US" sz="1400" b="1">
                <a:latin typeface="Arial" panose="020B0604020202020204" pitchFamily="34" charset="0"/>
              </a:endParaRPr>
            </a:p>
          </p:txBody>
        </p:sp>
        <p:sp>
          <p:nvSpPr>
            <p:cNvPr id="112" name="Rectangle 34">
              <a:extLst>
                <a:ext uri="{FF2B5EF4-FFF2-40B4-BE49-F238E27FC236}">
                  <a16:creationId xmlns:a16="http://schemas.microsoft.com/office/drawing/2014/main" id="{E9149411-E081-1384-FE9C-9814EB1E68C2}"/>
                </a:ext>
              </a:extLst>
            </p:cNvPr>
            <p:cNvSpPr>
              <a:spLocks noChangeArrowheads="1"/>
            </p:cNvSpPr>
            <p:nvPr/>
          </p:nvSpPr>
          <p:spPr bwMode="auto">
            <a:xfrm>
              <a:off x="346" y="1373"/>
              <a:ext cx="333" cy="221"/>
            </a:xfrm>
            <a:prstGeom prst="rect">
              <a:avLst/>
            </a:prstGeom>
            <a:noFill/>
            <a:ln w="9525">
              <a:noFill/>
              <a:miter lim="800000"/>
              <a:headEnd/>
              <a:tailEnd/>
            </a:ln>
          </p:spPr>
          <p:txBody>
            <a:bodyPr wrap="none" lIns="0" tIns="0" rIns="0" bIns="0">
              <a:spAutoFit/>
            </a:bodyPr>
            <a:lstStyle/>
            <a:p>
              <a:pPr algn="r" fontAlgn="base">
                <a:spcBef>
                  <a:spcPct val="0"/>
                </a:spcBef>
                <a:spcAft>
                  <a:spcPct val="0"/>
                </a:spcAft>
                <a:defRPr/>
              </a:pPr>
              <a:r>
                <a:rPr lang="en-US" sz="1600" b="1">
                  <a:latin typeface="Arial" charset="0"/>
                  <a:cs typeface="Arial" charset="0"/>
                </a:rPr>
                <a:t>100</a:t>
              </a:r>
            </a:p>
          </p:txBody>
        </p:sp>
        <p:sp>
          <p:nvSpPr>
            <p:cNvPr id="114" name="Rectangle 35">
              <a:extLst>
                <a:ext uri="{FF2B5EF4-FFF2-40B4-BE49-F238E27FC236}">
                  <a16:creationId xmlns:a16="http://schemas.microsoft.com/office/drawing/2014/main" id="{65EB927F-4100-D291-ED70-99201700E3D5}"/>
                </a:ext>
              </a:extLst>
            </p:cNvPr>
            <p:cNvSpPr>
              <a:spLocks noChangeArrowheads="1"/>
            </p:cNvSpPr>
            <p:nvPr/>
          </p:nvSpPr>
          <p:spPr bwMode="auto">
            <a:xfrm>
              <a:off x="455" y="1759"/>
              <a:ext cx="222" cy="221"/>
            </a:xfrm>
            <a:prstGeom prst="rect">
              <a:avLst/>
            </a:prstGeom>
            <a:noFill/>
            <a:ln w="9525">
              <a:noFill/>
              <a:miter lim="800000"/>
              <a:headEnd/>
              <a:tailEnd/>
            </a:ln>
          </p:spPr>
          <p:txBody>
            <a:bodyPr wrap="none" lIns="0" tIns="0" rIns="0" bIns="0">
              <a:spAutoFit/>
            </a:bodyPr>
            <a:lstStyle/>
            <a:p>
              <a:pPr algn="r" fontAlgn="base">
                <a:spcBef>
                  <a:spcPct val="0"/>
                </a:spcBef>
                <a:spcAft>
                  <a:spcPct val="0"/>
                </a:spcAft>
                <a:defRPr/>
              </a:pPr>
              <a:r>
                <a:rPr lang="en-US" sz="1600" b="1">
                  <a:latin typeface="Arial" charset="0"/>
                  <a:cs typeface="Arial" charset="0"/>
                </a:rPr>
                <a:t>80</a:t>
              </a:r>
            </a:p>
          </p:txBody>
        </p:sp>
        <p:sp>
          <p:nvSpPr>
            <p:cNvPr id="115" name="Rectangle 36">
              <a:extLst>
                <a:ext uri="{FF2B5EF4-FFF2-40B4-BE49-F238E27FC236}">
                  <a16:creationId xmlns:a16="http://schemas.microsoft.com/office/drawing/2014/main" id="{B26BECE9-4083-F62C-34F5-A12D2412B46D}"/>
                </a:ext>
              </a:extLst>
            </p:cNvPr>
            <p:cNvSpPr>
              <a:spLocks noChangeArrowheads="1"/>
            </p:cNvSpPr>
            <p:nvPr/>
          </p:nvSpPr>
          <p:spPr bwMode="auto">
            <a:xfrm>
              <a:off x="455" y="2146"/>
              <a:ext cx="222" cy="221"/>
            </a:xfrm>
            <a:prstGeom prst="rect">
              <a:avLst/>
            </a:prstGeom>
            <a:noFill/>
            <a:ln w="9525">
              <a:noFill/>
              <a:miter lim="800000"/>
              <a:headEnd/>
              <a:tailEnd/>
            </a:ln>
          </p:spPr>
          <p:txBody>
            <a:bodyPr wrap="none" lIns="0" tIns="0" rIns="0" bIns="0">
              <a:spAutoFit/>
            </a:bodyPr>
            <a:lstStyle/>
            <a:p>
              <a:pPr algn="r" fontAlgn="base">
                <a:spcBef>
                  <a:spcPct val="0"/>
                </a:spcBef>
                <a:spcAft>
                  <a:spcPct val="0"/>
                </a:spcAft>
                <a:defRPr/>
              </a:pPr>
              <a:r>
                <a:rPr lang="en-US" sz="1600" b="1">
                  <a:latin typeface="Arial" charset="0"/>
                  <a:cs typeface="Arial" charset="0"/>
                </a:rPr>
                <a:t>60</a:t>
              </a:r>
            </a:p>
          </p:txBody>
        </p:sp>
        <p:sp>
          <p:nvSpPr>
            <p:cNvPr id="116" name="Rectangle 37">
              <a:extLst>
                <a:ext uri="{FF2B5EF4-FFF2-40B4-BE49-F238E27FC236}">
                  <a16:creationId xmlns:a16="http://schemas.microsoft.com/office/drawing/2014/main" id="{A374E0E9-79CF-8942-B7CF-BD9BE42123EF}"/>
                </a:ext>
              </a:extLst>
            </p:cNvPr>
            <p:cNvSpPr>
              <a:spLocks noChangeArrowheads="1"/>
            </p:cNvSpPr>
            <p:nvPr/>
          </p:nvSpPr>
          <p:spPr bwMode="auto">
            <a:xfrm>
              <a:off x="455" y="2532"/>
              <a:ext cx="222" cy="221"/>
            </a:xfrm>
            <a:prstGeom prst="rect">
              <a:avLst/>
            </a:prstGeom>
            <a:noFill/>
            <a:ln w="9525">
              <a:noFill/>
              <a:miter lim="800000"/>
              <a:headEnd/>
              <a:tailEnd/>
            </a:ln>
          </p:spPr>
          <p:txBody>
            <a:bodyPr wrap="none" lIns="0" tIns="0" rIns="0" bIns="0">
              <a:spAutoFit/>
            </a:bodyPr>
            <a:lstStyle/>
            <a:p>
              <a:pPr algn="r" fontAlgn="base">
                <a:spcBef>
                  <a:spcPct val="0"/>
                </a:spcBef>
                <a:spcAft>
                  <a:spcPct val="0"/>
                </a:spcAft>
                <a:defRPr/>
              </a:pPr>
              <a:r>
                <a:rPr lang="en-US" sz="1600" b="1">
                  <a:latin typeface="Arial" charset="0"/>
                  <a:cs typeface="Arial" charset="0"/>
                </a:rPr>
                <a:t>40</a:t>
              </a:r>
            </a:p>
          </p:txBody>
        </p:sp>
        <p:sp>
          <p:nvSpPr>
            <p:cNvPr id="117" name="Rectangle 38">
              <a:extLst>
                <a:ext uri="{FF2B5EF4-FFF2-40B4-BE49-F238E27FC236}">
                  <a16:creationId xmlns:a16="http://schemas.microsoft.com/office/drawing/2014/main" id="{BF4A192D-FF74-C1EE-32A5-DD52A59B8FA7}"/>
                </a:ext>
              </a:extLst>
            </p:cNvPr>
            <p:cNvSpPr>
              <a:spLocks noChangeArrowheads="1"/>
            </p:cNvSpPr>
            <p:nvPr/>
          </p:nvSpPr>
          <p:spPr bwMode="auto">
            <a:xfrm>
              <a:off x="455" y="2918"/>
              <a:ext cx="222" cy="221"/>
            </a:xfrm>
            <a:prstGeom prst="rect">
              <a:avLst/>
            </a:prstGeom>
            <a:noFill/>
            <a:ln w="9525">
              <a:noFill/>
              <a:miter lim="800000"/>
              <a:headEnd/>
              <a:tailEnd/>
            </a:ln>
          </p:spPr>
          <p:txBody>
            <a:bodyPr wrap="none" lIns="0" tIns="0" rIns="0" bIns="0">
              <a:spAutoFit/>
            </a:bodyPr>
            <a:lstStyle/>
            <a:p>
              <a:pPr algn="r" fontAlgn="base">
                <a:spcBef>
                  <a:spcPct val="0"/>
                </a:spcBef>
                <a:spcAft>
                  <a:spcPct val="0"/>
                </a:spcAft>
                <a:defRPr/>
              </a:pPr>
              <a:r>
                <a:rPr lang="en-US" sz="1600" b="1">
                  <a:latin typeface="Arial" charset="0"/>
                  <a:cs typeface="Arial" charset="0"/>
                </a:rPr>
                <a:t>20</a:t>
              </a:r>
            </a:p>
          </p:txBody>
        </p:sp>
        <p:sp>
          <p:nvSpPr>
            <p:cNvPr id="118" name="Rectangle 39">
              <a:extLst>
                <a:ext uri="{FF2B5EF4-FFF2-40B4-BE49-F238E27FC236}">
                  <a16:creationId xmlns:a16="http://schemas.microsoft.com/office/drawing/2014/main" id="{F44A0292-F42C-9761-9084-9A456B36B0C5}"/>
                </a:ext>
              </a:extLst>
            </p:cNvPr>
            <p:cNvSpPr>
              <a:spLocks noChangeArrowheads="1"/>
            </p:cNvSpPr>
            <p:nvPr/>
          </p:nvSpPr>
          <p:spPr bwMode="auto">
            <a:xfrm>
              <a:off x="566" y="3305"/>
              <a:ext cx="111" cy="221"/>
            </a:xfrm>
            <a:prstGeom prst="rect">
              <a:avLst/>
            </a:prstGeom>
            <a:noFill/>
            <a:ln w="9525">
              <a:noFill/>
              <a:miter lim="800000"/>
              <a:headEnd/>
              <a:tailEnd/>
            </a:ln>
          </p:spPr>
          <p:txBody>
            <a:bodyPr wrap="none" lIns="0" tIns="0" rIns="0" bIns="0">
              <a:spAutoFit/>
            </a:bodyPr>
            <a:lstStyle/>
            <a:p>
              <a:pPr algn="r" fontAlgn="base">
                <a:spcBef>
                  <a:spcPct val="0"/>
                </a:spcBef>
                <a:spcAft>
                  <a:spcPct val="0"/>
                </a:spcAft>
                <a:defRPr/>
              </a:pPr>
              <a:r>
                <a:rPr lang="en-US" sz="1600" b="1">
                  <a:latin typeface="Arial" charset="0"/>
                  <a:cs typeface="Arial" charset="0"/>
                </a:rPr>
                <a:t>0</a:t>
              </a:r>
            </a:p>
          </p:txBody>
        </p:sp>
        <p:sp>
          <p:nvSpPr>
            <p:cNvPr id="119" name="Rectangle 40">
              <a:extLst>
                <a:ext uri="{FF2B5EF4-FFF2-40B4-BE49-F238E27FC236}">
                  <a16:creationId xmlns:a16="http://schemas.microsoft.com/office/drawing/2014/main" id="{17796CA5-5FFB-11AF-32BC-5E992D7934DB}"/>
                </a:ext>
              </a:extLst>
            </p:cNvPr>
            <p:cNvSpPr>
              <a:spLocks noChangeArrowheads="1"/>
            </p:cNvSpPr>
            <p:nvPr/>
          </p:nvSpPr>
          <p:spPr bwMode="auto">
            <a:xfrm>
              <a:off x="707" y="3486"/>
              <a:ext cx="111" cy="221"/>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defRPr/>
              </a:pPr>
              <a:r>
                <a:rPr lang="en-US" sz="1600" b="1">
                  <a:latin typeface="Arial" charset="0"/>
                  <a:cs typeface="Arial" charset="0"/>
                </a:rPr>
                <a:t>0</a:t>
              </a:r>
            </a:p>
          </p:txBody>
        </p:sp>
        <p:sp>
          <p:nvSpPr>
            <p:cNvPr id="120" name="Rectangle 41">
              <a:extLst>
                <a:ext uri="{FF2B5EF4-FFF2-40B4-BE49-F238E27FC236}">
                  <a16:creationId xmlns:a16="http://schemas.microsoft.com/office/drawing/2014/main" id="{FC17C870-ED61-6E8F-1906-FBD54E9686E5}"/>
                </a:ext>
              </a:extLst>
            </p:cNvPr>
            <p:cNvSpPr>
              <a:spLocks noChangeArrowheads="1"/>
            </p:cNvSpPr>
            <p:nvPr/>
          </p:nvSpPr>
          <p:spPr bwMode="auto">
            <a:xfrm>
              <a:off x="1276" y="3486"/>
              <a:ext cx="111" cy="221"/>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defRPr/>
              </a:pPr>
              <a:r>
                <a:rPr lang="en-US" sz="1600" b="1">
                  <a:latin typeface="Arial" charset="0"/>
                  <a:cs typeface="Arial" charset="0"/>
                </a:rPr>
                <a:t>5</a:t>
              </a:r>
            </a:p>
          </p:txBody>
        </p:sp>
        <p:sp>
          <p:nvSpPr>
            <p:cNvPr id="121" name="Rectangle 42">
              <a:extLst>
                <a:ext uri="{FF2B5EF4-FFF2-40B4-BE49-F238E27FC236}">
                  <a16:creationId xmlns:a16="http://schemas.microsoft.com/office/drawing/2014/main" id="{4B72E73C-EC84-C97F-6CBA-61100B7895D8}"/>
                </a:ext>
              </a:extLst>
            </p:cNvPr>
            <p:cNvSpPr>
              <a:spLocks noChangeArrowheads="1"/>
            </p:cNvSpPr>
            <p:nvPr/>
          </p:nvSpPr>
          <p:spPr bwMode="auto">
            <a:xfrm>
              <a:off x="1792" y="3486"/>
              <a:ext cx="222" cy="221"/>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defRPr/>
              </a:pPr>
              <a:r>
                <a:rPr lang="en-US" sz="1600" b="1">
                  <a:latin typeface="Arial" charset="0"/>
                  <a:cs typeface="Arial" charset="0"/>
                </a:rPr>
                <a:t>10</a:t>
              </a:r>
            </a:p>
          </p:txBody>
        </p:sp>
        <p:sp>
          <p:nvSpPr>
            <p:cNvPr id="122" name="Rectangle 43">
              <a:extLst>
                <a:ext uri="{FF2B5EF4-FFF2-40B4-BE49-F238E27FC236}">
                  <a16:creationId xmlns:a16="http://schemas.microsoft.com/office/drawing/2014/main" id="{DD33F7E7-5391-B0E7-48FC-E160E79FCEA9}"/>
                </a:ext>
              </a:extLst>
            </p:cNvPr>
            <p:cNvSpPr>
              <a:spLocks noChangeArrowheads="1"/>
            </p:cNvSpPr>
            <p:nvPr/>
          </p:nvSpPr>
          <p:spPr bwMode="auto">
            <a:xfrm>
              <a:off x="2361" y="3486"/>
              <a:ext cx="222" cy="221"/>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defRPr/>
              </a:pPr>
              <a:r>
                <a:rPr lang="en-US" sz="1600" b="1">
                  <a:latin typeface="Arial" charset="0"/>
                  <a:cs typeface="Arial" charset="0"/>
                </a:rPr>
                <a:t>15</a:t>
              </a:r>
            </a:p>
          </p:txBody>
        </p:sp>
        <p:sp>
          <p:nvSpPr>
            <p:cNvPr id="123" name="Rectangle 44">
              <a:extLst>
                <a:ext uri="{FF2B5EF4-FFF2-40B4-BE49-F238E27FC236}">
                  <a16:creationId xmlns:a16="http://schemas.microsoft.com/office/drawing/2014/main" id="{D71DC195-113C-3BAB-8B5A-1018253826CB}"/>
                </a:ext>
              </a:extLst>
            </p:cNvPr>
            <p:cNvSpPr>
              <a:spLocks noChangeArrowheads="1"/>
            </p:cNvSpPr>
            <p:nvPr/>
          </p:nvSpPr>
          <p:spPr bwMode="auto">
            <a:xfrm>
              <a:off x="2932" y="3486"/>
              <a:ext cx="222" cy="221"/>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defRPr/>
              </a:pPr>
              <a:r>
                <a:rPr lang="en-US" sz="1600" b="1">
                  <a:latin typeface="Arial" charset="0"/>
                  <a:cs typeface="Arial" charset="0"/>
                </a:rPr>
                <a:t>20</a:t>
              </a:r>
            </a:p>
          </p:txBody>
        </p:sp>
        <p:sp>
          <p:nvSpPr>
            <p:cNvPr id="124" name="Rectangle 45">
              <a:extLst>
                <a:ext uri="{FF2B5EF4-FFF2-40B4-BE49-F238E27FC236}">
                  <a16:creationId xmlns:a16="http://schemas.microsoft.com/office/drawing/2014/main" id="{E13FF4A5-CDF7-B247-D824-5EAEBDA5DB55}"/>
                </a:ext>
              </a:extLst>
            </p:cNvPr>
            <p:cNvSpPr>
              <a:spLocks noChangeArrowheads="1"/>
            </p:cNvSpPr>
            <p:nvPr/>
          </p:nvSpPr>
          <p:spPr bwMode="auto">
            <a:xfrm>
              <a:off x="3504" y="3486"/>
              <a:ext cx="222" cy="221"/>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defRPr/>
              </a:pPr>
              <a:r>
                <a:rPr lang="en-US" sz="1600" b="1">
                  <a:latin typeface="Arial" charset="0"/>
                  <a:cs typeface="Arial" charset="0"/>
                </a:rPr>
                <a:t>25</a:t>
              </a:r>
            </a:p>
          </p:txBody>
        </p:sp>
        <p:sp>
          <p:nvSpPr>
            <p:cNvPr id="125" name="Rectangle 46">
              <a:extLst>
                <a:ext uri="{FF2B5EF4-FFF2-40B4-BE49-F238E27FC236}">
                  <a16:creationId xmlns:a16="http://schemas.microsoft.com/office/drawing/2014/main" id="{4CB0ABFC-BB56-2AC7-6F34-293699DC47C1}"/>
                </a:ext>
              </a:extLst>
            </p:cNvPr>
            <p:cNvSpPr>
              <a:spLocks noChangeArrowheads="1"/>
            </p:cNvSpPr>
            <p:nvPr/>
          </p:nvSpPr>
          <p:spPr bwMode="auto">
            <a:xfrm>
              <a:off x="1421" y="3793"/>
              <a:ext cx="1543" cy="166"/>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defRPr/>
              </a:pPr>
              <a:r>
                <a:rPr lang="en-US" sz="1200" b="1" dirty="0">
                  <a:latin typeface="Arial" charset="0"/>
                  <a:cs typeface="Arial" charset="0"/>
                </a:rPr>
                <a:t>Years After Diagnosis</a:t>
              </a:r>
            </a:p>
          </p:txBody>
        </p:sp>
        <p:sp>
          <p:nvSpPr>
            <p:cNvPr id="126" name="Rectangle 47">
              <a:extLst>
                <a:ext uri="{FF2B5EF4-FFF2-40B4-BE49-F238E27FC236}">
                  <a16:creationId xmlns:a16="http://schemas.microsoft.com/office/drawing/2014/main" id="{B96C3444-28FE-3493-683F-D056DCA03D8E}"/>
                </a:ext>
              </a:extLst>
            </p:cNvPr>
            <p:cNvSpPr>
              <a:spLocks noChangeArrowheads="1"/>
            </p:cNvSpPr>
            <p:nvPr/>
          </p:nvSpPr>
          <p:spPr bwMode="auto">
            <a:xfrm rot="16200000">
              <a:off x="-563" y="2411"/>
              <a:ext cx="1460" cy="180"/>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defRPr/>
              </a:pPr>
              <a:r>
                <a:rPr lang="en-US" sz="1200" b="1" dirty="0">
                  <a:latin typeface="Arial" charset="0"/>
                  <a:cs typeface="Arial" charset="0"/>
                </a:rPr>
                <a:t>Patients Surviving (%)</a:t>
              </a:r>
            </a:p>
          </p:txBody>
        </p:sp>
        <p:sp>
          <p:nvSpPr>
            <p:cNvPr id="127" name="Rectangle 50">
              <a:extLst>
                <a:ext uri="{FF2B5EF4-FFF2-40B4-BE49-F238E27FC236}">
                  <a16:creationId xmlns:a16="http://schemas.microsoft.com/office/drawing/2014/main" id="{41D26264-1F36-FDF1-0835-D325F3E41F6C}"/>
                </a:ext>
              </a:extLst>
            </p:cNvPr>
            <p:cNvSpPr>
              <a:spLocks noChangeArrowheads="1"/>
            </p:cNvSpPr>
            <p:nvPr/>
          </p:nvSpPr>
          <p:spPr bwMode="auto">
            <a:xfrm>
              <a:off x="1843" y="1930"/>
              <a:ext cx="2267" cy="167"/>
            </a:xfrm>
            <a:prstGeom prst="rect">
              <a:avLst/>
            </a:prstGeom>
            <a:noFill/>
            <a:ln w="9525">
              <a:noFill/>
              <a:miter lim="800000"/>
              <a:headEnd/>
              <a:tailEnd/>
            </a:ln>
          </p:spPr>
          <p:txBody>
            <a:bodyPr wrap="none" lIns="0" tIns="0" rIns="0" bIns="0">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r>
                <a:rPr lang="en-US" altLang="en-US" sz="1200" b="1" dirty="0">
                  <a:solidFill>
                    <a:schemeClr val="accent3"/>
                  </a:solidFill>
                  <a:cs typeface="Arial" charset="0"/>
                </a:rPr>
                <a:t>Age- and Sex-Matched Controls</a:t>
              </a:r>
            </a:p>
          </p:txBody>
        </p:sp>
        <p:sp>
          <p:nvSpPr>
            <p:cNvPr id="128" name="Rectangle 51">
              <a:extLst>
                <a:ext uri="{FF2B5EF4-FFF2-40B4-BE49-F238E27FC236}">
                  <a16:creationId xmlns:a16="http://schemas.microsoft.com/office/drawing/2014/main" id="{582FA7C7-D3D8-7B90-0765-7786B83BE2C6}"/>
                </a:ext>
              </a:extLst>
            </p:cNvPr>
            <p:cNvSpPr>
              <a:spLocks noChangeArrowheads="1"/>
            </p:cNvSpPr>
            <p:nvPr/>
          </p:nvSpPr>
          <p:spPr bwMode="auto">
            <a:xfrm>
              <a:off x="2349" y="2891"/>
              <a:ext cx="1308" cy="165"/>
            </a:xfrm>
            <a:prstGeom prst="rect">
              <a:avLst/>
            </a:prstGeom>
            <a:noFill/>
            <a:ln w="9525">
              <a:noFill/>
              <a:miter lim="800000"/>
              <a:headEnd/>
              <a:tailEnd/>
            </a:ln>
          </p:spPr>
          <p:txBody>
            <a:bodyPr wrap="none" lIns="0" tIns="0" rIns="0" bIns="0">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r>
                <a:rPr lang="en-US" altLang="en-US" sz="1200" b="1" dirty="0">
                  <a:solidFill>
                    <a:schemeClr val="accent1"/>
                  </a:solidFill>
                  <a:cs typeface="Arial" charset="0"/>
                </a:rPr>
                <a:t>Patients With PNH</a:t>
              </a:r>
            </a:p>
          </p:txBody>
        </p:sp>
      </p:grpSp>
      <p:sp>
        <p:nvSpPr>
          <p:cNvPr id="61448" name="TextBox 248">
            <a:extLst>
              <a:ext uri="{FF2B5EF4-FFF2-40B4-BE49-F238E27FC236}">
                <a16:creationId xmlns:a16="http://schemas.microsoft.com/office/drawing/2014/main" id="{98810374-FB24-359F-6E0B-7D443B71A86E}"/>
              </a:ext>
            </a:extLst>
          </p:cNvPr>
          <p:cNvSpPr txBox="1">
            <a:spLocks noChangeArrowheads="1"/>
          </p:cNvSpPr>
          <p:nvPr/>
        </p:nvSpPr>
        <p:spPr bwMode="auto">
          <a:xfrm>
            <a:off x="7267576" y="4010026"/>
            <a:ext cx="2092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r>
              <a:rPr lang="en-GB" altLang="en-US" sz="1400">
                <a:solidFill>
                  <a:srgbClr val="FFFFFF"/>
                </a:solidFill>
                <a:cs typeface="Arial" panose="020B0604020202020204" pitchFamily="34" charset="0"/>
              </a:rPr>
              <a:t>Time (years)</a:t>
            </a:r>
          </a:p>
        </p:txBody>
      </p:sp>
      <p:grpSp>
        <p:nvGrpSpPr>
          <p:cNvPr id="61449" name="Group 7">
            <a:extLst>
              <a:ext uri="{FF2B5EF4-FFF2-40B4-BE49-F238E27FC236}">
                <a16:creationId xmlns:a16="http://schemas.microsoft.com/office/drawing/2014/main" id="{CFB32760-BABA-65FA-5142-EA06BA6A933D}"/>
              </a:ext>
            </a:extLst>
          </p:cNvPr>
          <p:cNvGrpSpPr>
            <a:grpSpLocks/>
          </p:cNvGrpSpPr>
          <p:nvPr/>
        </p:nvGrpSpPr>
        <p:grpSpPr bwMode="auto">
          <a:xfrm>
            <a:off x="6030913" y="1631951"/>
            <a:ext cx="4062412" cy="2425863"/>
            <a:chOff x="1241148" y="1969581"/>
            <a:chExt cx="5501574" cy="4176149"/>
          </a:xfrm>
        </p:grpSpPr>
        <p:grpSp>
          <p:nvGrpSpPr>
            <p:cNvPr id="61511" name="Group 5">
              <a:extLst>
                <a:ext uri="{FF2B5EF4-FFF2-40B4-BE49-F238E27FC236}">
                  <a16:creationId xmlns:a16="http://schemas.microsoft.com/office/drawing/2014/main" id="{72C575B3-A7C5-2121-8EAD-E1CFAAFB6784}"/>
                </a:ext>
              </a:extLst>
            </p:cNvPr>
            <p:cNvGrpSpPr>
              <a:grpSpLocks/>
            </p:cNvGrpSpPr>
            <p:nvPr/>
          </p:nvGrpSpPr>
          <p:grpSpPr bwMode="auto">
            <a:xfrm>
              <a:off x="1737469" y="2071142"/>
              <a:ext cx="4944297" cy="3600297"/>
              <a:chOff x="589" y="978"/>
              <a:chExt cx="2927" cy="2016"/>
            </a:xfrm>
          </p:grpSpPr>
          <p:sp>
            <p:nvSpPr>
              <p:cNvPr id="225" name="Freeform 6">
                <a:extLst>
                  <a:ext uri="{FF2B5EF4-FFF2-40B4-BE49-F238E27FC236}">
                    <a16:creationId xmlns:a16="http://schemas.microsoft.com/office/drawing/2014/main" id="{A3400487-4318-767E-9669-E8E9F2ED467E}"/>
                  </a:ext>
                </a:extLst>
              </p:cNvPr>
              <p:cNvSpPr>
                <a:spLocks/>
              </p:cNvSpPr>
              <p:nvPr/>
            </p:nvSpPr>
            <p:spPr bwMode="auto">
              <a:xfrm>
                <a:off x="653" y="978"/>
                <a:ext cx="2866" cy="1954"/>
              </a:xfrm>
              <a:custGeom>
                <a:avLst/>
                <a:gdLst>
                  <a:gd name="T0" fmla="*/ 0 w 2862"/>
                  <a:gd name="T1" fmla="*/ 0 h 1950"/>
                  <a:gd name="T2" fmla="*/ 0 w 2862"/>
                  <a:gd name="T3" fmla="*/ 1950 h 1950"/>
                  <a:gd name="T4" fmla="*/ 2862 w 2862"/>
                  <a:gd name="T5" fmla="*/ 1950 h 1950"/>
                  <a:gd name="T6" fmla="*/ 0 60000 65536"/>
                  <a:gd name="T7" fmla="*/ 0 60000 65536"/>
                  <a:gd name="T8" fmla="*/ 0 60000 65536"/>
                  <a:gd name="T9" fmla="*/ 0 w 2862"/>
                  <a:gd name="T10" fmla="*/ 0 h 1950"/>
                  <a:gd name="T11" fmla="*/ 2862 w 2862"/>
                  <a:gd name="T12" fmla="*/ 1950 h 1950"/>
                </a:gdLst>
                <a:ahLst/>
                <a:cxnLst>
                  <a:cxn ang="T6">
                    <a:pos x="T0" y="T1"/>
                  </a:cxn>
                  <a:cxn ang="T7">
                    <a:pos x="T2" y="T3"/>
                  </a:cxn>
                  <a:cxn ang="T8">
                    <a:pos x="T4" y="T5"/>
                  </a:cxn>
                </a:cxnLst>
                <a:rect l="T9" t="T10" r="T11" b="T12"/>
                <a:pathLst>
                  <a:path w="2862" h="1950">
                    <a:moveTo>
                      <a:pt x="0" y="0"/>
                    </a:moveTo>
                    <a:lnTo>
                      <a:pt x="0" y="1950"/>
                    </a:lnTo>
                    <a:lnTo>
                      <a:pt x="2862" y="1950"/>
                    </a:lnTo>
                  </a:path>
                </a:pathLst>
              </a:custGeom>
              <a:noFill/>
              <a:ln w="28575">
                <a:solidFill>
                  <a:schemeClr val="tx1"/>
                </a:solidFill>
                <a:round/>
                <a:headEnd/>
                <a:tailEnd/>
              </a:ln>
            </p:spPr>
            <p:txBody>
              <a:bodyPr/>
              <a:lstStyle/>
              <a:p>
                <a:pPr eaLnBrk="0" fontAlgn="base" hangingPunct="0">
                  <a:spcBef>
                    <a:spcPct val="0"/>
                  </a:spcBef>
                  <a:spcAft>
                    <a:spcPct val="0"/>
                  </a:spcAft>
                  <a:defRPr/>
                </a:pPr>
                <a:endParaRPr lang="en-US" sz="1400" b="1">
                  <a:latin typeface="Arial" panose="020B0604020202020204" pitchFamily="34" charset="0"/>
                </a:endParaRPr>
              </a:p>
            </p:txBody>
          </p:sp>
          <p:grpSp>
            <p:nvGrpSpPr>
              <p:cNvPr id="61531" name="Group 7">
                <a:extLst>
                  <a:ext uri="{FF2B5EF4-FFF2-40B4-BE49-F238E27FC236}">
                    <a16:creationId xmlns:a16="http://schemas.microsoft.com/office/drawing/2014/main" id="{4B9C9793-3B60-ED8A-A6CC-AB62FDD30B92}"/>
                  </a:ext>
                </a:extLst>
              </p:cNvPr>
              <p:cNvGrpSpPr>
                <a:grpSpLocks/>
              </p:cNvGrpSpPr>
              <p:nvPr/>
            </p:nvGrpSpPr>
            <p:grpSpPr bwMode="auto">
              <a:xfrm>
                <a:off x="589" y="987"/>
                <a:ext cx="66" cy="1941"/>
                <a:chOff x="589" y="987"/>
                <a:chExt cx="66" cy="1941"/>
              </a:xfrm>
            </p:grpSpPr>
            <p:sp>
              <p:nvSpPr>
                <p:cNvPr id="238" name="Line 8">
                  <a:extLst>
                    <a:ext uri="{FF2B5EF4-FFF2-40B4-BE49-F238E27FC236}">
                      <a16:creationId xmlns:a16="http://schemas.microsoft.com/office/drawing/2014/main" id="{305E22B9-081F-1398-C585-AE37208C0015}"/>
                    </a:ext>
                  </a:extLst>
                </p:cNvPr>
                <p:cNvSpPr>
                  <a:spLocks noChangeShapeType="1"/>
                </p:cNvSpPr>
                <p:nvPr/>
              </p:nvSpPr>
              <p:spPr bwMode="auto">
                <a:xfrm flipH="1">
                  <a:off x="589" y="995"/>
                  <a:ext cx="66" cy="0"/>
                </a:xfrm>
                <a:prstGeom prst="line">
                  <a:avLst/>
                </a:prstGeom>
                <a:noFill/>
                <a:ln w="28575">
                  <a:solidFill>
                    <a:schemeClr val="tx1"/>
                  </a:solidFill>
                  <a:round/>
                  <a:headEnd/>
                  <a:tailEnd/>
                </a:ln>
              </p:spPr>
              <p:txBody>
                <a:bodyPr/>
                <a:lstStyle/>
                <a:p>
                  <a:pPr eaLnBrk="0" fontAlgn="base" hangingPunct="0">
                    <a:spcBef>
                      <a:spcPct val="0"/>
                    </a:spcBef>
                    <a:spcAft>
                      <a:spcPct val="0"/>
                    </a:spcAft>
                    <a:defRPr/>
                  </a:pPr>
                  <a:endParaRPr lang="en-US" sz="1400" b="1">
                    <a:latin typeface="Arial" panose="020B0604020202020204" pitchFamily="34" charset="0"/>
                  </a:endParaRPr>
                </a:p>
              </p:txBody>
            </p:sp>
            <p:sp>
              <p:nvSpPr>
                <p:cNvPr id="239" name="Line 9">
                  <a:extLst>
                    <a:ext uri="{FF2B5EF4-FFF2-40B4-BE49-F238E27FC236}">
                      <a16:creationId xmlns:a16="http://schemas.microsoft.com/office/drawing/2014/main" id="{9E7C8B07-3A5E-734B-8787-676E34B7FB60}"/>
                    </a:ext>
                  </a:extLst>
                </p:cNvPr>
                <p:cNvSpPr>
                  <a:spLocks noChangeShapeType="1"/>
                </p:cNvSpPr>
                <p:nvPr/>
              </p:nvSpPr>
              <p:spPr bwMode="auto">
                <a:xfrm flipH="1">
                  <a:off x="589" y="1379"/>
                  <a:ext cx="66" cy="0"/>
                </a:xfrm>
                <a:prstGeom prst="line">
                  <a:avLst/>
                </a:prstGeom>
                <a:noFill/>
                <a:ln w="28575">
                  <a:solidFill>
                    <a:schemeClr val="tx1"/>
                  </a:solidFill>
                  <a:round/>
                  <a:headEnd/>
                  <a:tailEnd/>
                </a:ln>
              </p:spPr>
              <p:txBody>
                <a:bodyPr/>
                <a:lstStyle/>
                <a:p>
                  <a:pPr eaLnBrk="0" fontAlgn="base" hangingPunct="0">
                    <a:spcBef>
                      <a:spcPct val="0"/>
                    </a:spcBef>
                    <a:spcAft>
                      <a:spcPct val="0"/>
                    </a:spcAft>
                    <a:defRPr/>
                  </a:pPr>
                  <a:endParaRPr lang="en-US" sz="1400" b="1">
                    <a:latin typeface="Arial" panose="020B0604020202020204" pitchFamily="34" charset="0"/>
                  </a:endParaRPr>
                </a:p>
              </p:txBody>
            </p:sp>
            <p:sp>
              <p:nvSpPr>
                <p:cNvPr id="240" name="Line 10">
                  <a:extLst>
                    <a:ext uri="{FF2B5EF4-FFF2-40B4-BE49-F238E27FC236}">
                      <a16:creationId xmlns:a16="http://schemas.microsoft.com/office/drawing/2014/main" id="{4265B691-3E6F-9B41-FECE-3B24A848A535}"/>
                    </a:ext>
                  </a:extLst>
                </p:cNvPr>
                <p:cNvSpPr>
                  <a:spLocks noChangeShapeType="1"/>
                </p:cNvSpPr>
                <p:nvPr/>
              </p:nvSpPr>
              <p:spPr bwMode="auto">
                <a:xfrm flipH="1">
                  <a:off x="589" y="1761"/>
                  <a:ext cx="66" cy="0"/>
                </a:xfrm>
                <a:prstGeom prst="line">
                  <a:avLst/>
                </a:prstGeom>
                <a:noFill/>
                <a:ln w="28575">
                  <a:solidFill>
                    <a:schemeClr val="tx1"/>
                  </a:solidFill>
                  <a:round/>
                  <a:headEnd/>
                  <a:tailEnd/>
                </a:ln>
              </p:spPr>
              <p:txBody>
                <a:bodyPr/>
                <a:lstStyle/>
                <a:p>
                  <a:pPr eaLnBrk="0" fontAlgn="base" hangingPunct="0">
                    <a:spcBef>
                      <a:spcPct val="0"/>
                    </a:spcBef>
                    <a:spcAft>
                      <a:spcPct val="0"/>
                    </a:spcAft>
                    <a:defRPr/>
                  </a:pPr>
                  <a:endParaRPr lang="en-US" sz="1400" b="1">
                    <a:latin typeface="Arial" panose="020B0604020202020204" pitchFamily="34" charset="0"/>
                  </a:endParaRPr>
                </a:p>
              </p:txBody>
            </p:sp>
            <p:sp>
              <p:nvSpPr>
                <p:cNvPr id="241" name="Line 11">
                  <a:extLst>
                    <a:ext uri="{FF2B5EF4-FFF2-40B4-BE49-F238E27FC236}">
                      <a16:creationId xmlns:a16="http://schemas.microsoft.com/office/drawing/2014/main" id="{D7BFCE0A-33B1-67D3-3416-942BA5DF56DB}"/>
                    </a:ext>
                  </a:extLst>
                </p:cNvPr>
                <p:cNvSpPr>
                  <a:spLocks noChangeShapeType="1"/>
                </p:cNvSpPr>
                <p:nvPr/>
              </p:nvSpPr>
              <p:spPr bwMode="auto">
                <a:xfrm flipH="1">
                  <a:off x="589" y="2151"/>
                  <a:ext cx="66" cy="0"/>
                </a:xfrm>
                <a:prstGeom prst="line">
                  <a:avLst/>
                </a:prstGeom>
                <a:noFill/>
                <a:ln w="28575">
                  <a:solidFill>
                    <a:schemeClr val="tx1"/>
                  </a:solidFill>
                  <a:round/>
                  <a:headEnd/>
                  <a:tailEnd/>
                </a:ln>
              </p:spPr>
              <p:txBody>
                <a:bodyPr/>
                <a:lstStyle/>
                <a:p>
                  <a:pPr eaLnBrk="0" fontAlgn="base" hangingPunct="0">
                    <a:spcBef>
                      <a:spcPct val="0"/>
                    </a:spcBef>
                    <a:spcAft>
                      <a:spcPct val="0"/>
                    </a:spcAft>
                    <a:defRPr/>
                  </a:pPr>
                  <a:endParaRPr lang="en-US" sz="1400" b="1">
                    <a:latin typeface="Arial" panose="020B0604020202020204" pitchFamily="34" charset="0"/>
                  </a:endParaRPr>
                </a:p>
              </p:txBody>
            </p:sp>
            <p:sp>
              <p:nvSpPr>
                <p:cNvPr id="242" name="Line 12">
                  <a:extLst>
                    <a:ext uri="{FF2B5EF4-FFF2-40B4-BE49-F238E27FC236}">
                      <a16:creationId xmlns:a16="http://schemas.microsoft.com/office/drawing/2014/main" id="{3A87A49D-8FB7-9B1F-E273-331BFEA4ECD8}"/>
                    </a:ext>
                  </a:extLst>
                </p:cNvPr>
                <p:cNvSpPr>
                  <a:spLocks noChangeShapeType="1"/>
                </p:cNvSpPr>
                <p:nvPr/>
              </p:nvSpPr>
              <p:spPr bwMode="auto">
                <a:xfrm flipH="1">
                  <a:off x="589" y="2537"/>
                  <a:ext cx="66" cy="0"/>
                </a:xfrm>
                <a:prstGeom prst="line">
                  <a:avLst/>
                </a:prstGeom>
                <a:noFill/>
                <a:ln w="28575">
                  <a:solidFill>
                    <a:schemeClr val="tx1"/>
                  </a:solidFill>
                  <a:round/>
                  <a:headEnd/>
                  <a:tailEnd/>
                </a:ln>
              </p:spPr>
              <p:txBody>
                <a:bodyPr/>
                <a:lstStyle/>
                <a:p>
                  <a:pPr eaLnBrk="0" fontAlgn="base" hangingPunct="0">
                    <a:spcBef>
                      <a:spcPct val="0"/>
                    </a:spcBef>
                    <a:spcAft>
                      <a:spcPct val="0"/>
                    </a:spcAft>
                    <a:defRPr/>
                  </a:pPr>
                  <a:endParaRPr lang="en-US" sz="1400" b="1">
                    <a:latin typeface="Arial" panose="020B0604020202020204" pitchFamily="34" charset="0"/>
                  </a:endParaRPr>
                </a:p>
              </p:txBody>
            </p:sp>
            <p:sp>
              <p:nvSpPr>
                <p:cNvPr id="243" name="Line 13">
                  <a:extLst>
                    <a:ext uri="{FF2B5EF4-FFF2-40B4-BE49-F238E27FC236}">
                      <a16:creationId xmlns:a16="http://schemas.microsoft.com/office/drawing/2014/main" id="{DBED00A1-0300-E982-EDA4-F7BFC4A27204}"/>
                    </a:ext>
                  </a:extLst>
                </p:cNvPr>
                <p:cNvSpPr>
                  <a:spLocks noChangeShapeType="1"/>
                </p:cNvSpPr>
                <p:nvPr/>
              </p:nvSpPr>
              <p:spPr bwMode="auto">
                <a:xfrm flipH="1">
                  <a:off x="589" y="2918"/>
                  <a:ext cx="66" cy="0"/>
                </a:xfrm>
                <a:prstGeom prst="line">
                  <a:avLst/>
                </a:prstGeom>
                <a:noFill/>
                <a:ln w="28575">
                  <a:solidFill>
                    <a:schemeClr val="tx1"/>
                  </a:solidFill>
                  <a:round/>
                  <a:headEnd/>
                  <a:tailEnd/>
                </a:ln>
              </p:spPr>
              <p:txBody>
                <a:bodyPr/>
                <a:lstStyle/>
                <a:p>
                  <a:pPr eaLnBrk="0" fontAlgn="base" hangingPunct="0">
                    <a:spcBef>
                      <a:spcPct val="0"/>
                    </a:spcBef>
                    <a:spcAft>
                      <a:spcPct val="0"/>
                    </a:spcAft>
                    <a:defRPr/>
                  </a:pPr>
                  <a:endParaRPr lang="en-US" sz="1400" b="1">
                    <a:latin typeface="Arial" panose="020B0604020202020204" pitchFamily="34" charset="0"/>
                  </a:endParaRPr>
                </a:p>
              </p:txBody>
            </p:sp>
          </p:grpSp>
          <p:grpSp>
            <p:nvGrpSpPr>
              <p:cNvPr id="61532" name="Group 14">
                <a:extLst>
                  <a:ext uri="{FF2B5EF4-FFF2-40B4-BE49-F238E27FC236}">
                    <a16:creationId xmlns:a16="http://schemas.microsoft.com/office/drawing/2014/main" id="{F5007021-5D6B-4F05-718D-21D31A3C2A5B}"/>
                  </a:ext>
                </a:extLst>
              </p:cNvPr>
              <p:cNvGrpSpPr>
                <a:grpSpLocks/>
              </p:cNvGrpSpPr>
              <p:nvPr/>
            </p:nvGrpSpPr>
            <p:grpSpPr bwMode="auto">
              <a:xfrm>
                <a:off x="655" y="2922"/>
                <a:ext cx="2854" cy="72"/>
                <a:chOff x="655" y="2922"/>
                <a:chExt cx="2854" cy="72"/>
              </a:xfrm>
            </p:grpSpPr>
            <p:sp>
              <p:nvSpPr>
                <p:cNvPr id="228" name="Line 15">
                  <a:extLst>
                    <a:ext uri="{FF2B5EF4-FFF2-40B4-BE49-F238E27FC236}">
                      <a16:creationId xmlns:a16="http://schemas.microsoft.com/office/drawing/2014/main" id="{4A5E1D2E-B48A-979A-2DF0-B5B41A852797}"/>
                    </a:ext>
                  </a:extLst>
                </p:cNvPr>
                <p:cNvSpPr>
                  <a:spLocks noChangeShapeType="1"/>
                </p:cNvSpPr>
                <p:nvPr/>
              </p:nvSpPr>
              <p:spPr bwMode="auto">
                <a:xfrm rot="5400000" flipH="1">
                  <a:off x="626" y="2964"/>
                  <a:ext cx="58" cy="0"/>
                </a:xfrm>
                <a:prstGeom prst="line">
                  <a:avLst/>
                </a:prstGeom>
                <a:noFill/>
                <a:ln w="28575">
                  <a:solidFill>
                    <a:schemeClr val="tx1"/>
                  </a:solidFill>
                  <a:round/>
                  <a:headEnd/>
                  <a:tailEnd/>
                </a:ln>
              </p:spPr>
              <p:txBody>
                <a:bodyPr/>
                <a:lstStyle/>
                <a:p>
                  <a:pPr eaLnBrk="0" fontAlgn="base" hangingPunct="0">
                    <a:spcBef>
                      <a:spcPct val="0"/>
                    </a:spcBef>
                    <a:spcAft>
                      <a:spcPct val="0"/>
                    </a:spcAft>
                    <a:defRPr/>
                  </a:pPr>
                  <a:endParaRPr lang="en-US" sz="1400" b="1">
                    <a:latin typeface="Arial" panose="020B0604020202020204" pitchFamily="34" charset="0"/>
                  </a:endParaRPr>
                </a:p>
              </p:txBody>
            </p:sp>
            <p:sp>
              <p:nvSpPr>
                <p:cNvPr id="229" name="Line 16">
                  <a:extLst>
                    <a:ext uri="{FF2B5EF4-FFF2-40B4-BE49-F238E27FC236}">
                      <a16:creationId xmlns:a16="http://schemas.microsoft.com/office/drawing/2014/main" id="{F90F4644-D075-5A60-07A7-68BDC097ADF0}"/>
                    </a:ext>
                  </a:extLst>
                </p:cNvPr>
                <p:cNvSpPr>
                  <a:spLocks noChangeShapeType="1"/>
                </p:cNvSpPr>
                <p:nvPr/>
              </p:nvSpPr>
              <p:spPr bwMode="auto">
                <a:xfrm rot="5400000" flipH="1">
                  <a:off x="944" y="2964"/>
                  <a:ext cx="58" cy="0"/>
                </a:xfrm>
                <a:prstGeom prst="line">
                  <a:avLst/>
                </a:prstGeom>
                <a:noFill/>
                <a:ln w="28575">
                  <a:solidFill>
                    <a:schemeClr val="tx1"/>
                  </a:solidFill>
                  <a:round/>
                  <a:headEnd/>
                  <a:tailEnd/>
                </a:ln>
              </p:spPr>
              <p:txBody>
                <a:bodyPr/>
                <a:lstStyle/>
                <a:p>
                  <a:pPr eaLnBrk="0" fontAlgn="base" hangingPunct="0">
                    <a:spcBef>
                      <a:spcPct val="0"/>
                    </a:spcBef>
                    <a:spcAft>
                      <a:spcPct val="0"/>
                    </a:spcAft>
                    <a:defRPr/>
                  </a:pPr>
                  <a:endParaRPr lang="en-US" sz="1400" b="1">
                    <a:latin typeface="Arial" panose="020B0604020202020204" pitchFamily="34" charset="0"/>
                  </a:endParaRPr>
                </a:p>
              </p:txBody>
            </p:sp>
            <p:sp>
              <p:nvSpPr>
                <p:cNvPr id="230" name="Line 17">
                  <a:extLst>
                    <a:ext uri="{FF2B5EF4-FFF2-40B4-BE49-F238E27FC236}">
                      <a16:creationId xmlns:a16="http://schemas.microsoft.com/office/drawing/2014/main" id="{C19F90F6-4078-74D6-4A7E-DBD04AEBA722}"/>
                    </a:ext>
                  </a:extLst>
                </p:cNvPr>
                <p:cNvSpPr>
                  <a:spLocks noChangeShapeType="1"/>
                </p:cNvSpPr>
                <p:nvPr/>
              </p:nvSpPr>
              <p:spPr bwMode="auto">
                <a:xfrm rot="5400000" flipH="1">
                  <a:off x="1254" y="2964"/>
                  <a:ext cx="58" cy="0"/>
                </a:xfrm>
                <a:prstGeom prst="line">
                  <a:avLst/>
                </a:prstGeom>
                <a:noFill/>
                <a:ln w="28575">
                  <a:solidFill>
                    <a:schemeClr val="tx1"/>
                  </a:solidFill>
                  <a:round/>
                  <a:headEnd/>
                  <a:tailEnd/>
                </a:ln>
              </p:spPr>
              <p:txBody>
                <a:bodyPr/>
                <a:lstStyle/>
                <a:p>
                  <a:pPr eaLnBrk="0" fontAlgn="base" hangingPunct="0">
                    <a:spcBef>
                      <a:spcPct val="0"/>
                    </a:spcBef>
                    <a:spcAft>
                      <a:spcPct val="0"/>
                    </a:spcAft>
                    <a:defRPr/>
                  </a:pPr>
                  <a:endParaRPr lang="en-US" sz="1400" b="1">
                    <a:latin typeface="Arial" panose="020B0604020202020204" pitchFamily="34" charset="0"/>
                  </a:endParaRPr>
                </a:p>
              </p:txBody>
            </p:sp>
            <p:sp>
              <p:nvSpPr>
                <p:cNvPr id="231" name="Line 18">
                  <a:extLst>
                    <a:ext uri="{FF2B5EF4-FFF2-40B4-BE49-F238E27FC236}">
                      <a16:creationId xmlns:a16="http://schemas.microsoft.com/office/drawing/2014/main" id="{7E62882A-553C-4B39-B3B4-26E0DEBCD7D8}"/>
                    </a:ext>
                  </a:extLst>
                </p:cNvPr>
                <p:cNvSpPr>
                  <a:spLocks noChangeShapeType="1"/>
                </p:cNvSpPr>
                <p:nvPr/>
              </p:nvSpPr>
              <p:spPr bwMode="auto">
                <a:xfrm rot="5400000" flipH="1">
                  <a:off x="2540" y="2964"/>
                  <a:ext cx="58" cy="0"/>
                </a:xfrm>
                <a:prstGeom prst="line">
                  <a:avLst/>
                </a:prstGeom>
                <a:noFill/>
                <a:ln w="28575">
                  <a:solidFill>
                    <a:schemeClr val="tx1"/>
                  </a:solidFill>
                  <a:round/>
                  <a:headEnd/>
                  <a:tailEnd/>
                </a:ln>
              </p:spPr>
              <p:txBody>
                <a:bodyPr/>
                <a:lstStyle/>
                <a:p>
                  <a:pPr eaLnBrk="0" fontAlgn="base" hangingPunct="0">
                    <a:spcBef>
                      <a:spcPct val="0"/>
                    </a:spcBef>
                    <a:spcAft>
                      <a:spcPct val="0"/>
                    </a:spcAft>
                    <a:defRPr/>
                  </a:pPr>
                  <a:endParaRPr lang="en-US" sz="1400" b="1">
                    <a:latin typeface="Arial" panose="020B0604020202020204" pitchFamily="34" charset="0"/>
                  </a:endParaRPr>
                </a:p>
              </p:txBody>
            </p:sp>
            <p:sp>
              <p:nvSpPr>
                <p:cNvPr id="232" name="Line 19">
                  <a:extLst>
                    <a:ext uri="{FF2B5EF4-FFF2-40B4-BE49-F238E27FC236}">
                      <a16:creationId xmlns:a16="http://schemas.microsoft.com/office/drawing/2014/main" id="{A8785656-348B-C70A-C2CD-CFA613498DEE}"/>
                    </a:ext>
                  </a:extLst>
                </p:cNvPr>
                <p:cNvSpPr>
                  <a:spLocks noChangeShapeType="1"/>
                </p:cNvSpPr>
                <p:nvPr/>
              </p:nvSpPr>
              <p:spPr bwMode="auto">
                <a:xfrm rot="5400000" flipH="1">
                  <a:off x="2865" y="2964"/>
                  <a:ext cx="58" cy="0"/>
                </a:xfrm>
                <a:prstGeom prst="line">
                  <a:avLst/>
                </a:prstGeom>
                <a:noFill/>
                <a:ln w="28575">
                  <a:solidFill>
                    <a:schemeClr val="tx1"/>
                  </a:solidFill>
                  <a:round/>
                  <a:headEnd/>
                  <a:tailEnd/>
                </a:ln>
              </p:spPr>
              <p:txBody>
                <a:bodyPr/>
                <a:lstStyle/>
                <a:p>
                  <a:pPr eaLnBrk="0" fontAlgn="base" hangingPunct="0">
                    <a:spcBef>
                      <a:spcPct val="0"/>
                    </a:spcBef>
                    <a:spcAft>
                      <a:spcPct val="0"/>
                    </a:spcAft>
                    <a:defRPr/>
                  </a:pPr>
                  <a:endParaRPr lang="en-US" sz="1400" b="1">
                    <a:latin typeface="Arial" panose="020B0604020202020204" pitchFamily="34" charset="0"/>
                  </a:endParaRPr>
                </a:p>
              </p:txBody>
            </p:sp>
            <p:sp>
              <p:nvSpPr>
                <p:cNvPr id="233" name="Line 20">
                  <a:extLst>
                    <a:ext uri="{FF2B5EF4-FFF2-40B4-BE49-F238E27FC236}">
                      <a16:creationId xmlns:a16="http://schemas.microsoft.com/office/drawing/2014/main" id="{42F4A2D8-6589-48E5-324E-2F4B3C1CEE64}"/>
                    </a:ext>
                  </a:extLst>
                </p:cNvPr>
                <p:cNvSpPr>
                  <a:spLocks noChangeShapeType="1"/>
                </p:cNvSpPr>
                <p:nvPr/>
              </p:nvSpPr>
              <p:spPr bwMode="auto">
                <a:xfrm rot="5400000" flipH="1">
                  <a:off x="3491" y="2964"/>
                  <a:ext cx="58" cy="0"/>
                </a:xfrm>
                <a:prstGeom prst="line">
                  <a:avLst/>
                </a:prstGeom>
                <a:noFill/>
                <a:ln w="28575">
                  <a:solidFill>
                    <a:schemeClr val="tx1"/>
                  </a:solidFill>
                  <a:round/>
                  <a:headEnd/>
                  <a:tailEnd/>
                </a:ln>
              </p:spPr>
              <p:txBody>
                <a:bodyPr/>
                <a:lstStyle/>
                <a:p>
                  <a:pPr eaLnBrk="0" fontAlgn="base" hangingPunct="0">
                    <a:spcBef>
                      <a:spcPct val="0"/>
                    </a:spcBef>
                    <a:spcAft>
                      <a:spcPct val="0"/>
                    </a:spcAft>
                    <a:defRPr/>
                  </a:pPr>
                  <a:endParaRPr lang="en-US" sz="1400" b="1">
                    <a:latin typeface="Arial" panose="020B0604020202020204" pitchFamily="34" charset="0"/>
                  </a:endParaRPr>
                </a:p>
              </p:txBody>
            </p:sp>
            <p:sp>
              <p:nvSpPr>
                <p:cNvPr id="234" name="Line 17">
                  <a:extLst>
                    <a:ext uri="{FF2B5EF4-FFF2-40B4-BE49-F238E27FC236}">
                      <a16:creationId xmlns:a16="http://schemas.microsoft.com/office/drawing/2014/main" id="{3F2D883E-5C60-C984-8A5D-833D35994976}"/>
                    </a:ext>
                  </a:extLst>
                </p:cNvPr>
                <p:cNvSpPr>
                  <a:spLocks noChangeShapeType="1"/>
                </p:cNvSpPr>
                <p:nvPr/>
              </p:nvSpPr>
              <p:spPr bwMode="auto">
                <a:xfrm rot="5400000" flipH="1">
                  <a:off x="1905" y="2964"/>
                  <a:ext cx="58" cy="0"/>
                </a:xfrm>
                <a:prstGeom prst="line">
                  <a:avLst/>
                </a:prstGeom>
                <a:noFill/>
                <a:ln w="28575">
                  <a:solidFill>
                    <a:schemeClr val="tx1"/>
                  </a:solidFill>
                  <a:round/>
                  <a:headEnd/>
                  <a:tailEnd/>
                </a:ln>
              </p:spPr>
              <p:txBody>
                <a:bodyPr/>
                <a:lstStyle/>
                <a:p>
                  <a:pPr eaLnBrk="0" fontAlgn="base" hangingPunct="0">
                    <a:spcBef>
                      <a:spcPct val="0"/>
                    </a:spcBef>
                    <a:spcAft>
                      <a:spcPct val="0"/>
                    </a:spcAft>
                    <a:defRPr/>
                  </a:pPr>
                  <a:endParaRPr lang="en-US" sz="1400" b="1">
                    <a:latin typeface="Arial" panose="020B0604020202020204" pitchFamily="34" charset="0"/>
                  </a:endParaRPr>
                </a:p>
              </p:txBody>
            </p:sp>
            <p:sp>
              <p:nvSpPr>
                <p:cNvPr id="235" name="Line 17">
                  <a:extLst>
                    <a:ext uri="{FF2B5EF4-FFF2-40B4-BE49-F238E27FC236}">
                      <a16:creationId xmlns:a16="http://schemas.microsoft.com/office/drawing/2014/main" id="{C7BEA09E-217F-59FA-BD17-8B27CE9E6B5A}"/>
                    </a:ext>
                  </a:extLst>
                </p:cNvPr>
                <p:cNvSpPr>
                  <a:spLocks noChangeShapeType="1"/>
                </p:cNvSpPr>
                <p:nvPr/>
              </p:nvSpPr>
              <p:spPr bwMode="auto">
                <a:xfrm rot="5400000" flipH="1">
                  <a:off x="2224" y="2954"/>
                  <a:ext cx="60" cy="0"/>
                </a:xfrm>
                <a:prstGeom prst="line">
                  <a:avLst/>
                </a:prstGeom>
                <a:noFill/>
                <a:ln w="28575">
                  <a:solidFill>
                    <a:schemeClr val="tx1"/>
                  </a:solidFill>
                  <a:round/>
                  <a:headEnd/>
                  <a:tailEnd/>
                </a:ln>
              </p:spPr>
              <p:txBody>
                <a:bodyPr/>
                <a:lstStyle/>
                <a:p>
                  <a:pPr eaLnBrk="0" fontAlgn="base" hangingPunct="0">
                    <a:spcBef>
                      <a:spcPct val="0"/>
                    </a:spcBef>
                    <a:spcAft>
                      <a:spcPct val="0"/>
                    </a:spcAft>
                    <a:defRPr/>
                  </a:pPr>
                  <a:endParaRPr lang="en-US" sz="1400" b="1">
                    <a:latin typeface="Arial" panose="020B0604020202020204" pitchFamily="34" charset="0"/>
                  </a:endParaRPr>
                </a:p>
              </p:txBody>
            </p:sp>
            <p:sp>
              <p:nvSpPr>
                <p:cNvPr id="236" name="Line 19">
                  <a:extLst>
                    <a:ext uri="{FF2B5EF4-FFF2-40B4-BE49-F238E27FC236}">
                      <a16:creationId xmlns:a16="http://schemas.microsoft.com/office/drawing/2014/main" id="{302CBB95-9D51-2C54-1C68-3636648C614F}"/>
                    </a:ext>
                  </a:extLst>
                </p:cNvPr>
                <p:cNvSpPr>
                  <a:spLocks noChangeShapeType="1"/>
                </p:cNvSpPr>
                <p:nvPr/>
              </p:nvSpPr>
              <p:spPr bwMode="auto">
                <a:xfrm rot="5400000" flipH="1">
                  <a:off x="3173" y="2964"/>
                  <a:ext cx="58" cy="0"/>
                </a:xfrm>
                <a:prstGeom prst="line">
                  <a:avLst/>
                </a:prstGeom>
                <a:noFill/>
                <a:ln w="28575">
                  <a:solidFill>
                    <a:schemeClr val="tx1"/>
                  </a:solidFill>
                  <a:round/>
                  <a:headEnd/>
                  <a:tailEnd/>
                </a:ln>
              </p:spPr>
              <p:txBody>
                <a:bodyPr/>
                <a:lstStyle/>
                <a:p>
                  <a:pPr eaLnBrk="0" fontAlgn="base" hangingPunct="0">
                    <a:spcBef>
                      <a:spcPct val="0"/>
                    </a:spcBef>
                    <a:spcAft>
                      <a:spcPct val="0"/>
                    </a:spcAft>
                    <a:defRPr/>
                  </a:pPr>
                  <a:endParaRPr lang="en-US" sz="1400" b="1">
                    <a:latin typeface="Arial" panose="020B0604020202020204" pitchFamily="34" charset="0"/>
                  </a:endParaRPr>
                </a:p>
              </p:txBody>
            </p:sp>
            <p:sp>
              <p:nvSpPr>
                <p:cNvPr id="237" name="Line 17">
                  <a:extLst>
                    <a:ext uri="{FF2B5EF4-FFF2-40B4-BE49-F238E27FC236}">
                      <a16:creationId xmlns:a16="http://schemas.microsoft.com/office/drawing/2014/main" id="{2291366B-1D80-2F17-C321-4A51F2871752}"/>
                    </a:ext>
                  </a:extLst>
                </p:cNvPr>
                <p:cNvSpPr>
                  <a:spLocks noChangeShapeType="1"/>
                </p:cNvSpPr>
                <p:nvPr/>
              </p:nvSpPr>
              <p:spPr bwMode="auto">
                <a:xfrm rot="5400000" flipH="1">
                  <a:off x="1580" y="2964"/>
                  <a:ext cx="58" cy="0"/>
                </a:xfrm>
                <a:prstGeom prst="line">
                  <a:avLst/>
                </a:prstGeom>
                <a:noFill/>
                <a:ln w="28575">
                  <a:solidFill>
                    <a:schemeClr val="tx1"/>
                  </a:solidFill>
                  <a:round/>
                  <a:headEnd/>
                  <a:tailEnd/>
                </a:ln>
              </p:spPr>
              <p:txBody>
                <a:bodyPr/>
                <a:lstStyle/>
                <a:p>
                  <a:pPr eaLnBrk="0" fontAlgn="base" hangingPunct="0">
                    <a:spcBef>
                      <a:spcPct val="0"/>
                    </a:spcBef>
                    <a:spcAft>
                      <a:spcPct val="0"/>
                    </a:spcAft>
                    <a:defRPr/>
                  </a:pPr>
                  <a:endParaRPr lang="en-US" sz="1400" b="1">
                    <a:latin typeface="Arial" panose="020B0604020202020204" pitchFamily="34" charset="0"/>
                  </a:endParaRPr>
                </a:p>
              </p:txBody>
            </p:sp>
          </p:grpSp>
        </p:grpSp>
        <p:grpSp>
          <p:nvGrpSpPr>
            <p:cNvPr id="61512" name="Group 9">
              <a:extLst>
                <a:ext uri="{FF2B5EF4-FFF2-40B4-BE49-F238E27FC236}">
                  <a16:creationId xmlns:a16="http://schemas.microsoft.com/office/drawing/2014/main" id="{5B6E6A9F-BD1D-1646-E304-FF64FA0C8EE4}"/>
                </a:ext>
              </a:extLst>
            </p:cNvPr>
            <p:cNvGrpSpPr>
              <a:grpSpLocks/>
            </p:cNvGrpSpPr>
            <p:nvPr/>
          </p:nvGrpSpPr>
          <p:grpSpPr bwMode="auto">
            <a:xfrm>
              <a:off x="1241148" y="1969581"/>
              <a:ext cx="462502" cy="3853935"/>
              <a:chOff x="1104798" y="2231673"/>
              <a:chExt cx="565830" cy="3602207"/>
            </a:xfrm>
          </p:grpSpPr>
          <p:sp>
            <p:nvSpPr>
              <p:cNvPr id="219" name="Rectangle 35">
                <a:extLst>
                  <a:ext uri="{FF2B5EF4-FFF2-40B4-BE49-F238E27FC236}">
                    <a16:creationId xmlns:a16="http://schemas.microsoft.com/office/drawing/2014/main" id="{7193B335-8D69-7564-A48D-6765D18F42E7}"/>
                  </a:ext>
                </a:extLst>
              </p:cNvPr>
              <p:cNvSpPr>
                <a:spLocks noChangeArrowheads="1"/>
              </p:cNvSpPr>
              <p:nvPr/>
            </p:nvSpPr>
            <p:spPr bwMode="auto">
              <a:xfrm>
                <a:off x="1104798" y="2231673"/>
                <a:ext cx="565492" cy="395932"/>
              </a:xfrm>
              <a:prstGeom prst="rect">
                <a:avLst/>
              </a:prstGeom>
              <a:noFill/>
              <a:ln w="9525">
                <a:noFill/>
                <a:miter lim="800000"/>
                <a:headEnd/>
                <a:tailEnd/>
              </a:ln>
            </p:spPr>
            <p:txBody>
              <a:bodyPr wrap="none" lIns="0" tIns="0" rIns="0" bIns="0">
                <a:spAutoFit/>
              </a:bodyPr>
              <a:lstStyle/>
              <a:p>
                <a:pPr algn="r" eaLnBrk="0" fontAlgn="base" hangingPunct="0">
                  <a:spcBef>
                    <a:spcPct val="0"/>
                  </a:spcBef>
                  <a:spcAft>
                    <a:spcPct val="0"/>
                  </a:spcAft>
                  <a:defRPr/>
                </a:pPr>
                <a:r>
                  <a:rPr lang="en-US" sz="1600" b="1" dirty="0">
                    <a:latin typeface="Arial" panose="020B0604020202020204" pitchFamily="34" charset="0"/>
                    <a:ea typeface="ＭＳ Ｐゴシック" pitchFamily="34" charset="-128"/>
                  </a:rPr>
                  <a:t>100</a:t>
                </a:r>
              </a:p>
            </p:txBody>
          </p:sp>
          <p:sp>
            <p:nvSpPr>
              <p:cNvPr id="220" name="Rectangle 36">
                <a:extLst>
                  <a:ext uri="{FF2B5EF4-FFF2-40B4-BE49-F238E27FC236}">
                    <a16:creationId xmlns:a16="http://schemas.microsoft.com/office/drawing/2014/main" id="{AA1AD875-94C1-A247-C0DA-D660E71EAF07}"/>
                  </a:ext>
                </a:extLst>
              </p:cNvPr>
              <p:cNvSpPr>
                <a:spLocks noChangeArrowheads="1"/>
              </p:cNvSpPr>
              <p:nvPr/>
            </p:nvSpPr>
            <p:spPr bwMode="auto">
              <a:xfrm>
                <a:off x="1294172" y="2875380"/>
                <a:ext cx="376118" cy="395932"/>
              </a:xfrm>
              <a:prstGeom prst="rect">
                <a:avLst/>
              </a:prstGeom>
              <a:noFill/>
              <a:ln w="9525">
                <a:noFill/>
                <a:miter lim="800000"/>
                <a:headEnd/>
                <a:tailEnd/>
              </a:ln>
            </p:spPr>
            <p:txBody>
              <a:bodyPr wrap="none" lIns="0" tIns="0" rIns="0" bIns="0">
                <a:spAutoFit/>
              </a:bodyPr>
              <a:lstStyle/>
              <a:p>
                <a:pPr algn="r" eaLnBrk="0" fontAlgn="base" hangingPunct="0">
                  <a:spcBef>
                    <a:spcPct val="0"/>
                  </a:spcBef>
                  <a:spcAft>
                    <a:spcPct val="0"/>
                  </a:spcAft>
                  <a:defRPr/>
                </a:pPr>
                <a:r>
                  <a:rPr lang="en-US" sz="1600" b="1" dirty="0">
                    <a:latin typeface="Arial" panose="020B0604020202020204" pitchFamily="34" charset="0"/>
                    <a:ea typeface="ＭＳ Ｐゴシック" pitchFamily="34" charset="-128"/>
                  </a:rPr>
                  <a:t>80</a:t>
                </a:r>
              </a:p>
            </p:txBody>
          </p:sp>
          <p:sp>
            <p:nvSpPr>
              <p:cNvPr id="221" name="Rectangle 37">
                <a:extLst>
                  <a:ext uri="{FF2B5EF4-FFF2-40B4-BE49-F238E27FC236}">
                    <a16:creationId xmlns:a16="http://schemas.microsoft.com/office/drawing/2014/main" id="{11E16474-98A9-2B15-205F-E8B156687A9D}"/>
                  </a:ext>
                </a:extLst>
              </p:cNvPr>
              <p:cNvSpPr>
                <a:spLocks noChangeArrowheads="1"/>
              </p:cNvSpPr>
              <p:nvPr/>
            </p:nvSpPr>
            <p:spPr bwMode="auto">
              <a:xfrm>
                <a:off x="1294172" y="3521642"/>
                <a:ext cx="376118" cy="395930"/>
              </a:xfrm>
              <a:prstGeom prst="rect">
                <a:avLst/>
              </a:prstGeom>
              <a:noFill/>
              <a:ln w="9525">
                <a:noFill/>
                <a:miter lim="800000"/>
                <a:headEnd/>
                <a:tailEnd/>
              </a:ln>
            </p:spPr>
            <p:txBody>
              <a:bodyPr wrap="none" lIns="0" tIns="0" rIns="0" bIns="0">
                <a:spAutoFit/>
              </a:bodyPr>
              <a:lstStyle/>
              <a:p>
                <a:pPr algn="r" eaLnBrk="0" fontAlgn="base" hangingPunct="0">
                  <a:spcBef>
                    <a:spcPct val="0"/>
                  </a:spcBef>
                  <a:spcAft>
                    <a:spcPct val="0"/>
                  </a:spcAft>
                  <a:defRPr/>
                </a:pPr>
                <a:r>
                  <a:rPr lang="en-US" sz="1600" b="1" dirty="0">
                    <a:latin typeface="Arial" panose="020B0604020202020204" pitchFamily="34" charset="0"/>
                    <a:ea typeface="ＭＳ Ｐゴシック" pitchFamily="34" charset="-128"/>
                  </a:rPr>
                  <a:t>60</a:t>
                </a:r>
              </a:p>
            </p:txBody>
          </p:sp>
          <p:sp>
            <p:nvSpPr>
              <p:cNvPr id="222" name="Rectangle 38">
                <a:extLst>
                  <a:ext uri="{FF2B5EF4-FFF2-40B4-BE49-F238E27FC236}">
                    <a16:creationId xmlns:a16="http://schemas.microsoft.com/office/drawing/2014/main" id="{1BF7F847-ECE1-7CBD-1824-EF71966A7936}"/>
                  </a:ext>
                </a:extLst>
              </p:cNvPr>
              <p:cNvSpPr>
                <a:spLocks noChangeArrowheads="1"/>
              </p:cNvSpPr>
              <p:nvPr/>
            </p:nvSpPr>
            <p:spPr bwMode="auto">
              <a:xfrm>
                <a:off x="1294172" y="4165349"/>
                <a:ext cx="376118" cy="395930"/>
              </a:xfrm>
              <a:prstGeom prst="rect">
                <a:avLst/>
              </a:prstGeom>
              <a:noFill/>
              <a:ln w="9525">
                <a:noFill/>
                <a:miter lim="800000"/>
                <a:headEnd/>
                <a:tailEnd/>
              </a:ln>
            </p:spPr>
            <p:txBody>
              <a:bodyPr wrap="none" lIns="0" tIns="0" rIns="0" bIns="0">
                <a:spAutoFit/>
              </a:bodyPr>
              <a:lstStyle/>
              <a:p>
                <a:pPr algn="r" eaLnBrk="0" fontAlgn="base" hangingPunct="0">
                  <a:spcBef>
                    <a:spcPct val="0"/>
                  </a:spcBef>
                  <a:spcAft>
                    <a:spcPct val="0"/>
                  </a:spcAft>
                  <a:defRPr/>
                </a:pPr>
                <a:r>
                  <a:rPr lang="en-US" sz="1600" b="1" dirty="0">
                    <a:latin typeface="Arial" panose="020B0604020202020204" pitchFamily="34" charset="0"/>
                    <a:ea typeface="ＭＳ Ｐゴシック" pitchFamily="34" charset="-128"/>
                  </a:rPr>
                  <a:t>40</a:t>
                </a:r>
              </a:p>
            </p:txBody>
          </p:sp>
          <p:sp>
            <p:nvSpPr>
              <p:cNvPr id="223" name="Rectangle 39">
                <a:extLst>
                  <a:ext uri="{FF2B5EF4-FFF2-40B4-BE49-F238E27FC236}">
                    <a16:creationId xmlns:a16="http://schemas.microsoft.com/office/drawing/2014/main" id="{353A7705-2F88-E906-996F-9FFB2C180548}"/>
                  </a:ext>
                </a:extLst>
              </p:cNvPr>
              <p:cNvSpPr>
                <a:spLocks noChangeArrowheads="1"/>
              </p:cNvSpPr>
              <p:nvPr/>
            </p:nvSpPr>
            <p:spPr bwMode="auto">
              <a:xfrm>
                <a:off x="1294172" y="4809056"/>
                <a:ext cx="376118" cy="395930"/>
              </a:xfrm>
              <a:prstGeom prst="rect">
                <a:avLst/>
              </a:prstGeom>
              <a:noFill/>
              <a:ln w="9525">
                <a:noFill/>
                <a:miter lim="800000"/>
                <a:headEnd/>
                <a:tailEnd/>
              </a:ln>
            </p:spPr>
            <p:txBody>
              <a:bodyPr wrap="none" lIns="0" tIns="0" rIns="0" bIns="0">
                <a:spAutoFit/>
              </a:bodyPr>
              <a:lstStyle/>
              <a:p>
                <a:pPr algn="r" eaLnBrk="0" fontAlgn="base" hangingPunct="0">
                  <a:spcBef>
                    <a:spcPct val="0"/>
                  </a:spcBef>
                  <a:spcAft>
                    <a:spcPct val="0"/>
                  </a:spcAft>
                  <a:defRPr/>
                </a:pPr>
                <a:r>
                  <a:rPr lang="en-US" sz="1600" b="1" dirty="0">
                    <a:latin typeface="Arial" panose="020B0604020202020204" pitchFamily="34" charset="0"/>
                    <a:ea typeface="ＭＳ Ｐゴシック" pitchFamily="34" charset="-128"/>
                  </a:rPr>
                  <a:t>20</a:t>
                </a:r>
              </a:p>
            </p:txBody>
          </p:sp>
          <p:sp>
            <p:nvSpPr>
              <p:cNvPr id="224" name="Rectangle 40">
                <a:extLst>
                  <a:ext uri="{FF2B5EF4-FFF2-40B4-BE49-F238E27FC236}">
                    <a16:creationId xmlns:a16="http://schemas.microsoft.com/office/drawing/2014/main" id="{1E3BC3D9-75A7-CA11-28FC-83A7059CDC13}"/>
                  </a:ext>
                </a:extLst>
              </p:cNvPr>
              <p:cNvSpPr>
                <a:spLocks noChangeArrowheads="1"/>
              </p:cNvSpPr>
              <p:nvPr/>
            </p:nvSpPr>
            <p:spPr bwMode="auto">
              <a:xfrm>
                <a:off x="1480916" y="5437437"/>
                <a:ext cx="189374" cy="395930"/>
              </a:xfrm>
              <a:prstGeom prst="rect">
                <a:avLst/>
              </a:prstGeom>
              <a:noFill/>
              <a:ln w="9525">
                <a:noFill/>
                <a:miter lim="800000"/>
                <a:headEnd/>
                <a:tailEnd/>
              </a:ln>
            </p:spPr>
            <p:txBody>
              <a:bodyPr wrap="none" lIns="0" tIns="0" rIns="0" bIns="0">
                <a:spAutoFit/>
              </a:bodyPr>
              <a:lstStyle/>
              <a:p>
                <a:pPr algn="r" eaLnBrk="0" fontAlgn="base" hangingPunct="0">
                  <a:spcBef>
                    <a:spcPct val="0"/>
                  </a:spcBef>
                  <a:spcAft>
                    <a:spcPct val="0"/>
                  </a:spcAft>
                  <a:defRPr/>
                </a:pPr>
                <a:r>
                  <a:rPr lang="en-US" sz="1600" b="1" dirty="0">
                    <a:latin typeface="Arial" panose="020B0604020202020204" pitchFamily="34" charset="0"/>
                    <a:ea typeface="ＭＳ Ｐゴシック" pitchFamily="34" charset="-128"/>
                  </a:rPr>
                  <a:t>0</a:t>
                </a:r>
              </a:p>
            </p:txBody>
          </p:sp>
        </p:grpSp>
        <p:grpSp>
          <p:nvGrpSpPr>
            <p:cNvPr id="61513" name="Group 10">
              <a:extLst>
                <a:ext uri="{FF2B5EF4-FFF2-40B4-BE49-F238E27FC236}">
                  <a16:creationId xmlns:a16="http://schemas.microsoft.com/office/drawing/2014/main" id="{077390E9-4054-A2FF-955B-C8FBCEFF606E}"/>
                </a:ext>
              </a:extLst>
            </p:cNvPr>
            <p:cNvGrpSpPr>
              <a:grpSpLocks/>
            </p:cNvGrpSpPr>
            <p:nvPr/>
          </p:nvGrpSpPr>
          <p:grpSpPr bwMode="auto">
            <a:xfrm>
              <a:off x="1772171" y="5710925"/>
              <a:ext cx="4970551" cy="434805"/>
              <a:chOff x="1754463" y="5728643"/>
              <a:chExt cx="6081048" cy="406404"/>
            </a:xfrm>
          </p:grpSpPr>
          <p:sp>
            <p:nvSpPr>
              <p:cNvPr id="209" name="Rectangle 41">
                <a:extLst>
                  <a:ext uri="{FF2B5EF4-FFF2-40B4-BE49-F238E27FC236}">
                    <a16:creationId xmlns:a16="http://schemas.microsoft.com/office/drawing/2014/main" id="{B4DC5AB5-7A3C-3B02-29C0-478CF89C1BC6}"/>
                  </a:ext>
                </a:extLst>
              </p:cNvPr>
              <p:cNvSpPr>
                <a:spLocks noChangeArrowheads="1"/>
              </p:cNvSpPr>
              <p:nvPr/>
            </p:nvSpPr>
            <p:spPr bwMode="auto">
              <a:xfrm>
                <a:off x="1754463" y="5738861"/>
                <a:ext cx="189375" cy="395930"/>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defRPr/>
                </a:pPr>
                <a:r>
                  <a:rPr lang="en-US" sz="1600" b="1" dirty="0">
                    <a:latin typeface="Arial" panose="020B0604020202020204" pitchFamily="34" charset="0"/>
                    <a:ea typeface="ＭＳ Ｐゴシック" pitchFamily="34" charset="-128"/>
                  </a:rPr>
                  <a:t>0</a:t>
                </a:r>
              </a:p>
            </p:txBody>
          </p:sp>
          <p:sp>
            <p:nvSpPr>
              <p:cNvPr id="210" name="Rectangle 42">
                <a:extLst>
                  <a:ext uri="{FF2B5EF4-FFF2-40B4-BE49-F238E27FC236}">
                    <a16:creationId xmlns:a16="http://schemas.microsoft.com/office/drawing/2014/main" id="{1E133C4F-74F5-ECEE-4F95-3449CA5F3C3D}"/>
                  </a:ext>
                </a:extLst>
              </p:cNvPr>
              <p:cNvSpPr>
                <a:spLocks noChangeArrowheads="1"/>
              </p:cNvSpPr>
              <p:nvPr/>
            </p:nvSpPr>
            <p:spPr bwMode="auto">
              <a:xfrm>
                <a:off x="2424255" y="5738861"/>
                <a:ext cx="188570" cy="396186"/>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defRPr/>
                </a:pPr>
                <a:r>
                  <a:rPr lang="en-US" sz="1600" b="1" dirty="0">
                    <a:latin typeface="Arial" panose="020B0604020202020204" pitchFamily="34" charset="0"/>
                    <a:ea typeface="ＭＳ Ｐゴシック" pitchFamily="34" charset="-128"/>
                  </a:rPr>
                  <a:t>1</a:t>
                </a:r>
              </a:p>
            </p:txBody>
          </p:sp>
          <p:sp>
            <p:nvSpPr>
              <p:cNvPr id="211" name="Rectangle 43">
                <a:extLst>
                  <a:ext uri="{FF2B5EF4-FFF2-40B4-BE49-F238E27FC236}">
                    <a16:creationId xmlns:a16="http://schemas.microsoft.com/office/drawing/2014/main" id="{EDD7ACFD-75B3-6CC6-29B5-5E2C704C2885}"/>
                  </a:ext>
                </a:extLst>
              </p:cNvPr>
              <p:cNvSpPr>
                <a:spLocks noChangeArrowheads="1"/>
              </p:cNvSpPr>
              <p:nvPr/>
            </p:nvSpPr>
            <p:spPr bwMode="auto">
              <a:xfrm>
                <a:off x="3072199" y="5738861"/>
                <a:ext cx="189375" cy="395930"/>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defRPr/>
                </a:pPr>
                <a:r>
                  <a:rPr lang="en-US" sz="1600" b="1" dirty="0">
                    <a:latin typeface="Arial" panose="020B0604020202020204" pitchFamily="34" charset="0"/>
                    <a:ea typeface="ＭＳ Ｐゴシック" pitchFamily="34" charset="-128"/>
                  </a:rPr>
                  <a:t>2</a:t>
                </a:r>
              </a:p>
            </p:txBody>
          </p:sp>
          <p:sp>
            <p:nvSpPr>
              <p:cNvPr id="212" name="Rectangle 44">
                <a:extLst>
                  <a:ext uri="{FF2B5EF4-FFF2-40B4-BE49-F238E27FC236}">
                    <a16:creationId xmlns:a16="http://schemas.microsoft.com/office/drawing/2014/main" id="{6414C971-C5F2-C17A-8C94-35ED281F676A}"/>
                  </a:ext>
                </a:extLst>
              </p:cNvPr>
              <p:cNvSpPr>
                <a:spLocks noChangeArrowheads="1"/>
              </p:cNvSpPr>
              <p:nvPr/>
            </p:nvSpPr>
            <p:spPr bwMode="auto">
              <a:xfrm>
                <a:off x="5681369" y="5738861"/>
                <a:ext cx="189375" cy="395930"/>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defRPr/>
                </a:pPr>
                <a:r>
                  <a:rPr lang="en-US" sz="1600" b="1" dirty="0">
                    <a:latin typeface="Arial" panose="020B0604020202020204" pitchFamily="34" charset="0"/>
                    <a:ea typeface="ＭＳ Ｐゴシック" pitchFamily="34" charset="-128"/>
                  </a:rPr>
                  <a:t>6</a:t>
                </a:r>
              </a:p>
            </p:txBody>
          </p:sp>
          <p:sp>
            <p:nvSpPr>
              <p:cNvPr id="213" name="Rectangle 45">
                <a:extLst>
                  <a:ext uri="{FF2B5EF4-FFF2-40B4-BE49-F238E27FC236}">
                    <a16:creationId xmlns:a16="http://schemas.microsoft.com/office/drawing/2014/main" id="{16A289E5-7AE0-EF61-9CBD-471A39638276}"/>
                  </a:ext>
                </a:extLst>
              </p:cNvPr>
              <p:cNvSpPr>
                <a:spLocks noChangeArrowheads="1"/>
              </p:cNvSpPr>
              <p:nvPr/>
            </p:nvSpPr>
            <p:spPr bwMode="auto">
              <a:xfrm>
                <a:off x="6367853" y="5738861"/>
                <a:ext cx="189375" cy="395930"/>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defRPr/>
                </a:pPr>
                <a:r>
                  <a:rPr lang="en-US" sz="1600" b="1" dirty="0">
                    <a:latin typeface="Arial" panose="020B0604020202020204" pitchFamily="34" charset="0"/>
                    <a:ea typeface="ＭＳ Ｐゴシック" pitchFamily="34" charset="-128"/>
                  </a:rPr>
                  <a:t>7</a:t>
                </a:r>
              </a:p>
            </p:txBody>
          </p:sp>
          <p:sp>
            <p:nvSpPr>
              <p:cNvPr id="214" name="Rectangle 46">
                <a:extLst>
                  <a:ext uri="{FF2B5EF4-FFF2-40B4-BE49-F238E27FC236}">
                    <a16:creationId xmlns:a16="http://schemas.microsoft.com/office/drawing/2014/main" id="{BC4D08A2-8E92-85B2-22CB-862391FBC07D}"/>
                  </a:ext>
                </a:extLst>
              </p:cNvPr>
              <p:cNvSpPr>
                <a:spLocks noChangeArrowheads="1"/>
              </p:cNvSpPr>
              <p:nvPr/>
            </p:nvSpPr>
            <p:spPr bwMode="auto">
              <a:xfrm>
                <a:off x="7646136" y="5738861"/>
                <a:ext cx="189375" cy="395930"/>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defRPr/>
                </a:pPr>
                <a:r>
                  <a:rPr lang="en-US" sz="1600" b="1" dirty="0">
                    <a:latin typeface="Arial" panose="020B0604020202020204" pitchFamily="34" charset="0"/>
                    <a:ea typeface="ＭＳ Ｐゴシック" pitchFamily="34" charset="-128"/>
                  </a:rPr>
                  <a:t>9</a:t>
                </a:r>
              </a:p>
            </p:txBody>
          </p:sp>
          <p:sp>
            <p:nvSpPr>
              <p:cNvPr id="215" name="Rectangle 43">
                <a:extLst>
                  <a:ext uri="{FF2B5EF4-FFF2-40B4-BE49-F238E27FC236}">
                    <a16:creationId xmlns:a16="http://schemas.microsoft.com/office/drawing/2014/main" id="{C7B03F87-B095-A5B6-80A5-9EC823AED23F}"/>
                  </a:ext>
                </a:extLst>
              </p:cNvPr>
              <p:cNvSpPr>
                <a:spLocks noChangeArrowheads="1"/>
              </p:cNvSpPr>
              <p:nvPr/>
            </p:nvSpPr>
            <p:spPr bwMode="auto">
              <a:xfrm>
                <a:off x="4387305" y="5738861"/>
                <a:ext cx="189375" cy="395930"/>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defRPr/>
                </a:pPr>
                <a:r>
                  <a:rPr lang="en-US" sz="1600" b="1" dirty="0">
                    <a:latin typeface="Arial" panose="020B0604020202020204" pitchFamily="34" charset="0"/>
                    <a:ea typeface="ＭＳ Ｐゴシック" pitchFamily="34" charset="-128"/>
                  </a:rPr>
                  <a:t>4</a:t>
                </a:r>
              </a:p>
            </p:txBody>
          </p:sp>
          <p:sp>
            <p:nvSpPr>
              <p:cNvPr id="216" name="Rectangle 43">
                <a:extLst>
                  <a:ext uri="{FF2B5EF4-FFF2-40B4-BE49-F238E27FC236}">
                    <a16:creationId xmlns:a16="http://schemas.microsoft.com/office/drawing/2014/main" id="{C6E255FB-A783-0B65-1B5A-AEC676831BB6}"/>
                  </a:ext>
                </a:extLst>
              </p:cNvPr>
              <p:cNvSpPr>
                <a:spLocks noChangeArrowheads="1"/>
              </p:cNvSpPr>
              <p:nvPr/>
            </p:nvSpPr>
            <p:spPr bwMode="auto">
              <a:xfrm>
                <a:off x="5023816" y="5728643"/>
                <a:ext cx="189375" cy="395930"/>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defRPr/>
                </a:pPr>
                <a:r>
                  <a:rPr lang="en-US" sz="1600" b="1" dirty="0">
                    <a:latin typeface="Arial" panose="020B0604020202020204" pitchFamily="34" charset="0"/>
                    <a:ea typeface="ＭＳ Ｐゴシック" pitchFamily="34" charset="-128"/>
                  </a:rPr>
                  <a:t>5</a:t>
                </a:r>
              </a:p>
            </p:txBody>
          </p:sp>
          <p:sp>
            <p:nvSpPr>
              <p:cNvPr id="217" name="Rectangle 45">
                <a:extLst>
                  <a:ext uri="{FF2B5EF4-FFF2-40B4-BE49-F238E27FC236}">
                    <a16:creationId xmlns:a16="http://schemas.microsoft.com/office/drawing/2014/main" id="{EFD1CF04-9F19-FCA9-E184-F4B3175740BF}"/>
                  </a:ext>
                </a:extLst>
              </p:cNvPr>
              <p:cNvSpPr>
                <a:spLocks noChangeArrowheads="1"/>
              </p:cNvSpPr>
              <p:nvPr/>
            </p:nvSpPr>
            <p:spPr bwMode="auto">
              <a:xfrm>
                <a:off x="7006082" y="5738861"/>
                <a:ext cx="188570" cy="396185"/>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defRPr/>
                </a:pPr>
                <a:r>
                  <a:rPr lang="en-US" sz="1600" b="1" dirty="0">
                    <a:latin typeface="Arial" panose="020B0604020202020204" pitchFamily="34" charset="0"/>
                    <a:ea typeface="ＭＳ Ｐゴシック" pitchFamily="34" charset="-128"/>
                  </a:rPr>
                  <a:t>8</a:t>
                </a:r>
              </a:p>
            </p:txBody>
          </p:sp>
          <p:sp>
            <p:nvSpPr>
              <p:cNvPr id="218" name="Rectangle 43">
                <a:extLst>
                  <a:ext uri="{FF2B5EF4-FFF2-40B4-BE49-F238E27FC236}">
                    <a16:creationId xmlns:a16="http://schemas.microsoft.com/office/drawing/2014/main" id="{85DDFA75-5840-6AE0-EC9C-57D3DA9DA44E}"/>
                  </a:ext>
                </a:extLst>
              </p:cNvPr>
              <p:cNvSpPr>
                <a:spLocks noChangeArrowheads="1"/>
              </p:cNvSpPr>
              <p:nvPr/>
            </p:nvSpPr>
            <p:spPr bwMode="auto">
              <a:xfrm>
                <a:off x="3735013" y="5738861"/>
                <a:ext cx="189375" cy="395930"/>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defRPr/>
                </a:pPr>
                <a:r>
                  <a:rPr lang="en-US" sz="1600" b="1" dirty="0">
                    <a:latin typeface="Arial" panose="020B0604020202020204" pitchFamily="34" charset="0"/>
                    <a:ea typeface="ＭＳ Ｐゴシック" pitchFamily="34" charset="-128"/>
                  </a:rPr>
                  <a:t>3</a:t>
                </a:r>
              </a:p>
            </p:txBody>
          </p:sp>
        </p:grpSp>
      </p:grpSp>
      <p:cxnSp>
        <p:nvCxnSpPr>
          <p:cNvPr id="61457" name="Straight Connector 243">
            <a:extLst>
              <a:ext uri="{FF2B5EF4-FFF2-40B4-BE49-F238E27FC236}">
                <a16:creationId xmlns:a16="http://schemas.microsoft.com/office/drawing/2014/main" id="{783552C6-A670-1BB1-3C17-FE916FAC5793}"/>
              </a:ext>
            </a:extLst>
          </p:cNvPr>
          <p:cNvCxnSpPr>
            <a:cxnSpLocks noChangeShapeType="1"/>
          </p:cNvCxnSpPr>
          <p:nvPr/>
        </p:nvCxnSpPr>
        <p:spPr bwMode="auto">
          <a:xfrm>
            <a:off x="6693391" y="1761187"/>
            <a:ext cx="3552335" cy="110476"/>
          </a:xfrm>
          <a:prstGeom prst="line">
            <a:avLst/>
          </a:prstGeom>
          <a:noFill/>
          <a:ln w="38100" algn="ctr">
            <a:solidFill>
              <a:schemeClr val="accent3"/>
            </a:solidFill>
            <a:round/>
            <a:headEnd/>
            <a:tailEnd/>
          </a:ln>
          <a:extLst>
            <a:ext uri="{909E8E84-426E-40DD-AFC4-6F175D3DCCD1}">
              <a14:hiddenFill xmlns:a14="http://schemas.microsoft.com/office/drawing/2010/main">
                <a:noFill/>
              </a14:hiddenFill>
            </a:ext>
          </a:extLst>
        </p:spPr>
      </p:cxnSp>
      <p:grpSp>
        <p:nvGrpSpPr>
          <p:cNvPr id="61458" name="Group 2">
            <a:extLst>
              <a:ext uri="{FF2B5EF4-FFF2-40B4-BE49-F238E27FC236}">
                <a16:creationId xmlns:a16="http://schemas.microsoft.com/office/drawing/2014/main" id="{33BCA330-7A33-899F-C90F-A869E50855FC}"/>
              </a:ext>
            </a:extLst>
          </p:cNvPr>
          <p:cNvGrpSpPr>
            <a:grpSpLocks/>
          </p:cNvGrpSpPr>
          <p:nvPr/>
        </p:nvGrpSpPr>
        <p:grpSpPr bwMode="auto">
          <a:xfrm>
            <a:off x="6692901" y="1725613"/>
            <a:ext cx="3214552" cy="126767"/>
            <a:chOff x="1824038" y="1892300"/>
            <a:chExt cx="5380568" cy="209441"/>
          </a:xfrm>
        </p:grpSpPr>
        <p:grpSp>
          <p:nvGrpSpPr>
            <p:cNvPr id="61459" name="Group 2">
              <a:extLst>
                <a:ext uri="{FF2B5EF4-FFF2-40B4-BE49-F238E27FC236}">
                  <a16:creationId xmlns:a16="http://schemas.microsoft.com/office/drawing/2014/main" id="{E4D67D49-D9D7-A0F9-16CD-5B78C5E0C875}"/>
                </a:ext>
              </a:extLst>
            </p:cNvPr>
            <p:cNvGrpSpPr>
              <a:grpSpLocks/>
            </p:cNvGrpSpPr>
            <p:nvPr/>
          </p:nvGrpSpPr>
          <p:grpSpPr bwMode="auto">
            <a:xfrm>
              <a:off x="1824038" y="1892300"/>
              <a:ext cx="5380333" cy="199811"/>
              <a:chOff x="2359403" y="4066126"/>
              <a:chExt cx="5380108" cy="236654"/>
            </a:xfrm>
          </p:grpSpPr>
          <p:cxnSp>
            <p:nvCxnSpPr>
              <p:cNvPr id="61461" name="Straight Connector 47">
                <a:extLst>
                  <a:ext uri="{FF2B5EF4-FFF2-40B4-BE49-F238E27FC236}">
                    <a16:creationId xmlns:a16="http://schemas.microsoft.com/office/drawing/2014/main" id="{92AE24B1-EDCB-36D0-B261-34150470B369}"/>
                  </a:ext>
                </a:extLst>
              </p:cNvPr>
              <p:cNvCxnSpPr>
                <a:cxnSpLocks noChangeShapeType="1"/>
              </p:cNvCxnSpPr>
              <p:nvPr/>
            </p:nvCxnSpPr>
            <p:spPr bwMode="auto">
              <a:xfrm>
                <a:off x="5744354" y="4243005"/>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62" name="Straight Connector 48">
                <a:extLst>
                  <a:ext uri="{FF2B5EF4-FFF2-40B4-BE49-F238E27FC236}">
                    <a16:creationId xmlns:a16="http://schemas.microsoft.com/office/drawing/2014/main" id="{6B67310E-0BD8-68DF-8E8F-D4AE2D0A4FC8}"/>
                  </a:ext>
                </a:extLst>
              </p:cNvPr>
              <p:cNvCxnSpPr>
                <a:cxnSpLocks noChangeShapeType="1"/>
              </p:cNvCxnSpPr>
              <p:nvPr/>
            </p:nvCxnSpPr>
            <p:spPr bwMode="auto">
              <a:xfrm>
                <a:off x="5597623" y="4243051"/>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63" name="Straight Connector 49">
                <a:extLst>
                  <a:ext uri="{FF2B5EF4-FFF2-40B4-BE49-F238E27FC236}">
                    <a16:creationId xmlns:a16="http://schemas.microsoft.com/office/drawing/2014/main" id="{84B23F79-446A-5145-AA03-71C83CDB522E}"/>
                  </a:ext>
                </a:extLst>
              </p:cNvPr>
              <p:cNvCxnSpPr>
                <a:cxnSpLocks noChangeShapeType="1"/>
              </p:cNvCxnSpPr>
              <p:nvPr/>
            </p:nvCxnSpPr>
            <p:spPr bwMode="auto">
              <a:xfrm>
                <a:off x="5620684" y="4243051"/>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64" name="Straight Connector 50">
                <a:extLst>
                  <a:ext uri="{FF2B5EF4-FFF2-40B4-BE49-F238E27FC236}">
                    <a16:creationId xmlns:a16="http://schemas.microsoft.com/office/drawing/2014/main" id="{B41FA4FA-E45D-E153-FE3C-5D33A66AAD85}"/>
                  </a:ext>
                </a:extLst>
              </p:cNvPr>
              <p:cNvCxnSpPr>
                <a:cxnSpLocks noChangeShapeType="1"/>
              </p:cNvCxnSpPr>
              <p:nvPr/>
            </p:nvCxnSpPr>
            <p:spPr bwMode="auto">
              <a:xfrm>
                <a:off x="5681431" y="4243051"/>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65" name="Straight Connector 51">
                <a:extLst>
                  <a:ext uri="{FF2B5EF4-FFF2-40B4-BE49-F238E27FC236}">
                    <a16:creationId xmlns:a16="http://schemas.microsoft.com/office/drawing/2014/main" id="{BA487606-8A66-114D-CE7D-9CF8BE6AB9E5}"/>
                  </a:ext>
                </a:extLst>
              </p:cNvPr>
              <p:cNvCxnSpPr>
                <a:cxnSpLocks noChangeShapeType="1"/>
              </p:cNvCxnSpPr>
              <p:nvPr/>
            </p:nvCxnSpPr>
            <p:spPr bwMode="auto">
              <a:xfrm>
                <a:off x="5652052" y="4243051"/>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66" name="Straight Connector 52">
                <a:extLst>
                  <a:ext uri="{FF2B5EF4-FFF2-40B4-BE49-F238E27FC236}">
                    <a16:creationId xmlns:a16="http://schemas.microsoft.com/office/drawing/2014/main" id="{B6B73D19-2528-E291-C36B-5B852715EB5D}"/>
                  </a:ext>
                </a:extLst>
              </p:cNvPr>
              <p:cNvCxnSpPr>
                <a:cxnSpLocks noChangeShapeType="1"/>
              </p:cNvCxnSpPr>
              <p:nvPr/>
            </p:nvCxnSpPr>
            <p:spPr bwMode="auto">
              <a:xfrm>
                <a:off x="5766989" y="4243051"/>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67" name="Straight Connector 53">
                <a:extLst>
                  <a:ext uri="{FF2B5EF4-FFF2-40B4-BE49-F238E27FC236}">
                    <a16:creationId xmlns:a16="http://schemas.microsoft.com/office/drawing/2014/main" id="{CCD085E8-2BC3-142D-E17D-6E750A60FC9D}"/>
                  </a:ext>
                </a:extLst>
              </p:cNvPr>
              <p:cNvCxnSpPr>
                <a:cxnSpLocks noChangeShapeType="1"/>
              </p:cNvCxnSpPr>
              <p:nvPr/>
            </p:nvCxnSpPr>
            <p:spPr bwMode="auto">
              <a:xfrm>
                <a:off x="5698763" y="4243051"/>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68" name="Straight Connector 54">
                <a:extLst>
                  <a:ext uri="{FF2B5EF4-FFF2-40B4-BE49-F238E27FC236}">
                    <a16:creationId xmlns:a16="http://schemas.microsoft.com/office/drawing/2014/main" id="{50429B54-3D2D-6801-83AF-4C32BD16E588}"/>
                  </a:ext>
                </a:extLst>
              </p:cNvPr>
              <p:cNvCxnSpPr>
                <a:cxnSpLocks noChangeShapeType="1"/>
              </p:cNvCxnSpPr>
              <p:nvPr/>
            </p:nvCxnSpPr>
            <p:spPr bwMode="auto">
              <a:xfrm>
                <a:off x="5713626" y="4243051"/>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69" name="Straight Connector 55">
                <a:extLst>
                  <a:ext uri="{FF2B5EF4-FFF2-40B4-BE49-F238E27FC236}">
                    <a16:creationId xmlns:a16="http://schemas.microsoft.com/office/drawing/2014/main" id="{6F4B90BC-31B6-030E-133D-1420F2ECB04E}"/>
                  </a:ext>
                </a:extLst>
              </p:cNvPr>
              <p:cNvCxnSpPr>
                <a:cxnSpLocks noChangeShapeType="1"/>
              </p:cNvCxnSpPr>
              <p:nvPr/>
            </p:nvCxnSpPr>
            <p:spPr bwMode="auto">
              <a:xfrm>
                <a:off x="5911533" y="4243051"/>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70" name="Straight Connector 56">
                <a:extLst>
                  <a:ext uri="{FF2B5EF4-FFF2-40B4-BE49-F238E27FC236}">
                    <a16:creationId xmlns:a16="http://schemas.microsoft.com/office/drawing/2014/main" id="{B106A768-2BB6-7381-05DD-9C504A3A04A0}"/>
                  </a:ext>
                </a:extLst>
              </p:cNvPr>
              <p:cNvCxnSpPr>
                <a:cxnSpLocks noChangeShapeType="1"/>
              </p:cNvCxnSpPr>
              <p:nvPr/>
            </p:nvCxnSpPr>
            <p:spPr bwMode="auto">
              <a:xfrm>
                <a:off x="5938374" y="4243051"/>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71" name="Straight Connector 57">
                <a:extLst>
                  <a:ext uri="{FF2B5EF4-FFF2-40B4-BE49-F238E27FC236}">
                    <a16:creationId xmlns:a16="http://schemas.microsoft.com/office/drawing/2014/main" id="{EA1B87AB-1379-8738-E9C5-8DC992D1012B}"/>
                  </a:ext>
                </a:extLst>
              </p:cNvPr>
              <p:cNvCxnSpPr>
                <a:cxnSpLocks noChangeShapeType="1"/>
              </p:cNvCxnSpPr>
              <p:nvPr/>
            </p:nvCxnSpPr>
            <p:spPr bwMode="auto">
              <a:xfrm>
                <a:off x="6093227" y="4243051"/>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72" name="Straight Connector 58">
                <a:extLst>
                  <a:ext uri="{FF2B5EF4-FFF2-40B4-BE49-F238E27FC236}">
                    <a16:creationId xmlns:a16="http://schemas.microsoft.com/office/drawing/2014/main" id="{0984C18E-449F-1169-135B-4377AD472643}"/>
                  </a:ext>
                </a:extLst>
              </p:cNvPr>
              <p:cNvCxnSpPr>
                <a:cxnSpLocks noChangeShapeType="1"/>
              </p:cNvCxnSpPr>
              <p:nvPr/>
            </p:nvCxnSpPr>
            <p:spPr bwMode="auto">
              <a:xfrm>
                <a:off x="6027482" y="4243051"/>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73" name="Straight Connector 59">
                <a:extLst>
                  <a:ext uri="{FF2B5EF4-FFF2-40B4-BE49-F238E27FC236}">
                    <a16:creationId xmlns:a16="http://schemas.microsoft.com/office/drawing/2014/main" id="{5B6B20B7-F28F-09BF-38B4-BF963C342AB0}"/>
                  </a:ext>
                </a:extLst>
              </p:cNvPr>
              <p:cNvCxnSpPr>
                <a:cxnSpLocks noChangeShapeType="1"/>
              </p:cNvCxnSpPr>
              <p:nvPr/>
            </p:nvCxnSpPr>
            <p:spPr bwMode="auto">
              <a:xfrm>
                <a:off x="5971588" y="4243051"/>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74" name="Straight Connector 60">
                <a:extLst>
                  <a:ext uri="{FF2B5EF4-FFF2-40B4-BE49-F238E27FC236}">
                    <a16:creationId xmlns:a16="http://schemas.microsoft.com/office/drawing/2014/main" id="{2B8111C3-AE04-8D47-1DEA-0C06279B1A41}"/>
                  </a:ext>
                </a:extLst>
              </p:cNvPr>
              <p:cNvCxnSpPr>
                <a:cxnSpLocks noChangeShapeType="1"/>
              </p:cNvCxnSpPr>
              <p:nvPr/>
            </p:nvCxnSpPr>
            <p:spPr bwMode="auto">
              <a:xfrm>
                <a:off x="7739511" y="4243051"/>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75" name="Straight Connector 200">
                <a:extLst>
                  <a:ext uri="{FF2B5EF4-FFF2-40B4-BE49-F238E27FC236}">
                    <a16:creationId xmlns:a16="http://schemas.microsoft.com/office/drawing/2014/main" id="{CC1A5E01-5CEA-2CF3-59C2-303B5AAD422D}"/>
                  </a:ext>
                </a:extLst>
              </p:cNvPr>
              <p:cNvCxnSpPr>
                <a:cxnSpLocks noChangeShapeType="1"/>
              </p:cNvCxnSpPr>
              <p:nvPr/>
            </p:nvCxnSpPr>
            <p:spPr bwMode="auto">
              <a:xfrm>
                <a:off x="7721387" y="4243051"/>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76" name="Straight Connector 201">
                <a:extLst>
                  <a:ext uri="{FF2B5EF4-FFF2-40B4-BE49-F238E27FC236}">
                    <a16:creationId xmlns:a16="http://schemas.microsoft.com/office/drawing/2014/main" id="{CB1D95AD-2BE9-9D0B-8FDF-9B79E093ADCE}"/>
                  </a:ext>
                </a:extLst>
              </p:cNvPr>
              <p:cNvCxnSpPr>
                <a:cxnSpLocks noChangeShapeType="1"/>
              </p:cNvCxnSpPr>
              <p:nvPr/>
            </p:nvCxnSpPr>
            <p:spPr bwMode="auto">
              <a:xfrm>
                <a:off x="7694225" y="4236402"/>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77" name="Straight Connector 202">
                <a:extLst>
                  <a:ext uri="{FF2B5EF4-FFF2-40B4-BE49-F238E27FC236}">
                    <a16:creationId xmlns:a16="http://schemas.microsoft.com/office/drawing/2014/main" id="{1302B05F-8235-78C1-4623-E6B4639F3E0E}"/>
                  </a:ext>
                </a:extLst>
              </p:cNvPr>
              <p:cNvCxnSpPr>
                <a:cxnSpLocks noChangeShapeType="1"/>
              </p:cNvCxnSpPr>
              <p:nvPr/>
            </p:nvCxnSpPr>
            <p:spPr bwMode="auto">
              <a:xfrm>
                <a:off x="7655410" y="4243051"/>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78" name="Straight Connector 203">
                <a:extLst>
                  <a:ext uri="{FF2B5EF4-FFF2-40B4-BE49-F238E27FC236}">
                    <a16:creationId xmlns:a16="http://schemas.microsoft.com/office/drawing/2014/main" id="{3D05696C-B7A9-E840-EFC5-67F0A29C9F60}"/>
                  </a:ext>
                </a:extLst>
              </p:cNvPr>
              <p:cNvCxnSpPr>
                <a:cxnSpLocks noChangeShapeType="1"/>
              </p:cNvCxnSpPr>
              <p:nvPr/>
            </p:nvCxnSpPr>
            <p:spPr bwMode="auto">
              <a:xfrm>
                <a:off x="7628248" y="4236402"/>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79" name="Straight Connector 204">
                <a:extLst>
                  <a:ext uri="{FF2B5EF4-FFF2-40B4-BE49-F238E27FC236}">
                    <a16:creationId xmlns:a16="http://schemas.microsoft.com/office/drawing/2014/main" id="{C53B1154-552B-6019-E4F4-5C41FCF74AFC}"/>
                  </a:ext>
                </a:extLst>
              </p:cNvPr>
              <p:cNvCxnSpPr>
                <a:cxnSpLocks noChangeShapeType="1"/>
              </p:cNvCxnSpPr>
              <p:nvPr/>
            </p:nvCxnSpPr>
            <p:spPr bwMode="auto">
              <a:xfrm>
                <a:off x="7578456" y="4243051"/>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80" name="Straight Connector 205">
                <a:extLst>
                  <a:ext uri="{FF2B5EF4-FFF2-40B4-BE49-F238E27FC236}">
                    <a16:creationId xmlns:a16="http://schemas.microsoft.com/office/drawing/2014/main" id="{05A09CBD-66D0-E075-24B6-13F696533F23}"/>
                  </a:ext>
                </a:extLst>
              </p:cNvPr>
              <p:cNvCxnSpPr>
                <a:cxnSpLocks noChangeShapeType="1"/>
              </p:cNvCxnSpPr>
              <p:nvPr/>
            </p:nvCxnSpPr>
            <p:spPr bwMode="auto">
              <a:xfrm>
                <a:off x="7551294" y="4236402"/>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81" name="Straight Connector 206">
                <a:extLst>
                  <a:ext uri="{FF2B5EF4-FFF2-40B4-BE49-F238E27FC236}">
                    <a16:creationId xmlns:a16="http://schemas.microsoft.com/office/drawing/2014/main" id="{AFC06248-7CCE-8589-ACC4-0F7B1C87AE94}"/>
                  </a:ext>
                </a:extLst>
              </p:cNvPr>
              <p:cNvCxnSpPr>
                <a:cxnSpLocks noChangeShapeType="1"/>
              </p:cNvCxnSpPr>
              <p:nvPr/>
            </p:nvCxnSpPr>
            <p:spPr bwMode="auto">
              <a:xfrm>
                <a:off x="7517101" y="4236402"/>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82" name="Straight Connector 207">
                <a:extLst>
                  <a:ext uri="{FF2B5EF4-FFF2-40B4-BE49-F238E27FC236}">
                    <a16:creationId xmlns:a16="http://schemas.microsoft.com/office/drawing/2014/main" id="{FB85E91F-5143-ACAF-305C-277B9710514E}"/>
                  </a:ext>
                </a:extLst>
              </p:cNvPr>
              <p:cNvCxnSpPr>
                <a:cxnSpLocks noChangeShapeType="1"/>
              </p:cNvCxnSpPr>
              <p:nvPr/>
            </p:nvCxnSpPr>
            <p:spPr bwMode="auto">
              <a:xfrm>
                <a:off x="6118022" y="4236402"/>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83" name="Straight Connector 208">
                <a:extLst>
                  <a:ext uri="{FF2B5EF4-FFF2-40B4-BE49-F238E27FC236}">
                    <a16:creationId xmlns:a16="http://schemas.microsoft.com/office/drawing/2014/main" id="{35A05845-6233-0486-809F-017A06E2C094}"/>
                  </a:ext>
                </a:extLst>
              </p:cNvPr>
              <p:cNvCxnSpPr>
                <a:cxnSpLocks noChangeShapeType="1"/>
              </p:cNvCxnSpPr>
              <p:nvPr/>
            </p:nvCxnSpPr>
            <p:spPr bwMode="auto">
              <a:xfrm>
                <a:off x="6060735" y="4243051"/>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84" name="Straight Connector 209">
                <a:extLst>
                  <a:ext uri="{FF2B5EF4-FFF2-40B4-BE49-F238E27FC236}">
                    <a16:creationId xmlns:a16="http://schemas.microsoft.com/office/drawing/2014/main" id="{9F97D4E8-FD9E-C943-C608-C57717A0F94C}"/>
                  </a:ext>
                </a:extLst>
              </p:cNvPr>
              <p:cNvCxnSpPr>
                <a:cxnSpLocks noChangeShapeType="1"/>
              </p:cNvCxnSpPr>
              <p:nvPr/>
            </p:nvCxnSpPr>
            <p:spPr bwMode="auto">
              <a:xfrm>
                <a:off x="5998750" y="4243051"/>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85" name="Straight Connector 210">
                <a:extLst>
                  <a:ext uri="{FF2B5EF4-FFF2-40B4-BE49-F238E27FC236}">
                    <a16:creationId xmlns:a16="http://schemas.microsoft.com/office/drawing/2014/main" id="{98B579BF-CA4F-698E-7B21-C1C1C1EBDED4}"/>
                  </a:ext>
                </a:extLst>
              </p:cNvPr>
              <p:cNvCxnSpPr>
                <a:cxnSpLocks noChangeShapeType="1"/>
              </p:cNvCxnSpPr>
              <p:nvPr/>
            </p:nvCxnSpPr>
            <p:spPr bwMode="auto">
              <a:xfrm>
                <a:off x="5541611" y="4243051"/>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86" name="Straight Connector 211">
                <a:extLst>
                  <a:ext uri="{FF2B5EF4-FFF2-40B4-BE49-F238E27FC236}">
                    <a16:creationId xmlns:a16="http://schemas.microsoft.com/office/drawing/2014/main" id="{31954A10-D56F-9B7D-0108-81496A696B9A}"/>
                  </a:ext>
                </a:extLst>
              </p:cNvPr>
              <p:cNvCxnSpPr>
                <a:cxnSpLocks noChangeShapeType="1"/>
              </p:cNvCxnSpPr>
              <p:nvPr/>
            </p:nvCxnSpPr>
            <p:spPr bwMode="auto">
              <a:xfrm>
                <a:off x="5491817" y="4243051"/>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87" name="Straight Connector 212">
                <a:extLst>
                  <a:ext uri="{FF2B5EF4-FFF2-40B4-BE49-F238E27FC236}">
                    <a16:creationId xmlns:a16="http://schemas.microsoft.com/office/drawing/2014/main" id="{F89894DB-735F-1477-E657-FD9592326826}"/>
                  </a:ext>
                </a:extLst>
              </p:cNvPr>
              <p:cNvCxnSpPr>
                <a:cxnSpLocks noChangeShapeType="1"/>
              </p:cNvCxnSpPr>
              <p:nvPr/>
            </p:nvCxnSpPr>
            <p:spPr bwMode="auto">
              <a:xfrm>
                <a:off x="4344477" y="4243051"/>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88" name="Straight Connector 213">
                <a:extLst>
                  <a:ext uri="{FF2B5EF4-FFF2-40B4-BE49-F238E27FC236}">
                    <a16:creationId xmlns:a16="http://schemas.microsoft.com/office/drawing/2014/main" id="{79DD5D1F-1BE0-50F7-3074-3A5EE858282A}"/>
                  </a:ext>
                </a:extLst>
              </p:cNvPr>
              <p:cNvCxnSpPr>
                <a:cxnSpLocks noChangeShapeType="1"/>
              </p:cNvCxnSpPr>
              <p:nvPr/>
            </p:nvCxnSpPr>
            <p:spPr bwMode="auto">
              <a:xfrm>
                <a:off x="3787768" y="4243051"/>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89" name="Straight Connector 214">
                <a:extLst>
                  <a:ext uri="{FF2B5EF4-FFF2-40B4-BE49-F238E27FC236}">
                    <a16:creationId xmlns:a16="http://schemas.microsoft.com/office/drawing/2014/main" id="{874B9D78-31D7-7CBC-DEA2-354CEFDE6857}"/>
                  </a:ext>
                </a:extLst>
              </p:cNvPr>
              <p:cNvCxnSpPr>
                <a:cxnSpLocks noChangeShapeType="1"/>
              </p:cNvCxnSpPr>
              <p:nvPr/>
            </p:nvCxnSpPr>
            <p:spPr bwMode="auto">
              <a:xfrm>
                <a:off x="3666299" y="4243051"/>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90" name="Straight Connector 216">
                <a:extLst>
                  <a:ext uri="{FF2B5EF4-FFF2-40B4-BE49-F238E27FC236}">
                    <a16:creationId xmlns:a16="http://schemas.microsoft.com/office/drawing/2014/main" id="{FA36ABDB-2095-D94D-07C2-698C548BC044}"/>
                  </a:ext>
                </a:extLst>
              </p:cNvPr>
              <p:cNvCxnSpPr>
                <a:cxnSpLocks noChangeShapeType="1"/>
              </p:cNvCxnSpPr>
              <p:nvPr/>
            </p:nvCxnSpPr>
            <p:spPr bwMode="auto">
              <a:xfrm>
                <a:off x="3589344" y="4243051"/>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91" name="Straight Connector 217">
                <a:extLst>
                  <a:ext uri="{FF2B5EF4-FFF2-40B4-BE49-F238E27FC236}">
                    <a16:creationId xmlns:a16="http://schemas.microsoft.com/office/drawing/2014/main" id="{D7CC4A48-6D61-D3A1-B610-FA256E76E725}"/>
                  </a:ext>
                </a:extLst>
              </p:cNvPr>
              <p:cNvCxnSpPr>
                <a:cxnSpLocks noChangeShapeType="1"/>
              </p:cNvCxnSpPr>
              <p:nvPr/>
            </p:nvCxnSpPr>
            <p:spPr bwMode="auto">
              <a:xfrm>
                <a:off x="3507863" y="4243051"/>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92" name="Straight Connector 218">
                <a:extLst>
                  <a:ext uri="{FF2B5EF4-FFF2-40B4-BE49-F238E27FC236}">
                    <a16:creationId xmlns:a16="http://schemas.microsoft.com/office/drawing/2014/main" id="{15CB660B-C8B5-8868-3D13-C14DF1BA1D50}"/>
                  </a:ext>
                </a:extLst>
              </p:cNvPr>
              <p:cNvCxnSpPr>
                <a:cxnSpLocks noChangeShapeType="1"/>
              </p:cNvCxnSpPr>
              <p:nvPr/>
            </p:nvCxnSpPr>
            <p:spPr bwMode="auto">
              <a:xfrm>
                <a:off x="3495247" y="4243051"/>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93" name="Straight Connector 219">
                <a:extLst>
                  <a:ext uri="{FF2B5EF4-FFF2-40B4-BE49-F238E27FC236}">
                    <a16:creationId xmlns:a16="http://schemas.microsoft.com/office/drawing/2014/main" id="{5DF2E81B-CA97-D0D6-12ED-6FD9BF2C448B}"/>
                  </a:ext>
                </a:extLst>
              </p:cNvPr>
              <p:cNvCxnSpPr>
                <a:cxnSpLocks noChangeShapeType="1"/>
              </p:cNvCxnSpPr>
              <p:nvPr/>
            </p:nvCxnSpPr>
            <p:spPr bwMode="auto">
              <a:xfrm>
                <a:off x="3472612" y="4239640"/>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94" name="Straight Connector 220">
                <a:extLst>
                  <a:ext uri="{FF2B5EF4-FFF2-40B4-BE49-F238E27FC236}">
                    <a16:creationId xmlns:a16="http://schemas.microsoft.com/office/drawing/2014/main" id="{F379ECE6-8D54-4BE2-DCBF-B4F3C3A1BE05}"/>
                  </a:ext>
                </a:extLst>
              </p:cNvPr>
              <p:cNvCxnSpPr>
                <a:cxnSpLocks noChangeShapeType="1"/>
              </p:cNvCxnSpPr>
              <p:nvPr/>
            </p:nvCxnSpPr>
            <p:spPr bwMode="auto">
              <a:xfrm>
                <a:off x="3459035" y="4239640"/>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95" name="Straight Connector 221">
                <a:extLst>
                  <a:ext uri="{FF2B5EF4-FFF2-40B4-BE49-F238E27FC236}">
                    <a16:creationId xmlns:a16="http://schemas.microsoft.com/office/drawing/2014/main" id="{3C002330-83C5-2603-2B9E-3498E8338399}"/>
                  </a:ext>
                </a:extLst>
              </p:cNvPr>
              <p:cNvCxnSpPr>
                <a:cxnSpLocks noChangeShapeType="1"/>
              </p:cNvCxnSpPr>
              <p:nvPr/>
            </p:nvCxnSpPr>
            <p:spPr bwMode="auto">
              <a:xfrm>
                <a:off x="3427347" y="4239640"/>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96" name="Straight Connector 222">
                <a:extLst>
                  <a:ext uri="{FF2B5EF4-FFF2-40B4-BE49-F238E27FC236}">
                    <a16:creationId xmlns:a16="http://schemas.microsoft.com/office/drawing/2014/main" id="{28A21569-84DE-0091-7A9F-6186B573D89B}"/>
                  </a:ext>
                </a:extLst>
              </p:cNvPr>
              <p:cNvCxnSpPr>
                <a:cxnSpLocks noChangeShapeType="1"/>
              </p:cNvCxnSpPr>
              <p:nvPr/>
            </p:nvCxnSpPr>
            <p:spPr bwMode="auto">
              <a:xfrm>
                <a:off x="3363973" y="4239640"/>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97" name="Straight Connector 223">
                <a:extLst>
                  <a:ext uri="{FF2B5EF4-FFF2-40B4-BE49-F238E27FC236}">
                    <a16:creationId xmlns:a16="http://schemas.microsoft.com/office/drawing/2014/main" id="{EE5A0BE0-669D-C82D-779E-E741B547CF9B}"/>
                  </a:ext>
                </a:extLst>
              </p:cNvPr>
              <p:cNvCxnSpPr>
                <a:cxnSpLocks noChangeShapeType="1"/>
              </p:cNvCxnSpPr>
              <p:nvPr/>
            </p:nvCxnSpPr>
            <p:spPr bwMode="auto">
              <a:xfrm>
                <a:off x="3232698" y="4239640"/>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98" name="Straight Connector 224">
                <a:extLst>
                  <a:ext uri="{FF2B5EF4-FFF2-40B4-BE49-F238E27FC236}">
                    <a16:creationId xmlns:a16="http://schemas.microsoft.com/office/drawing/2014/main" id="{1FA5A3FD-C9F7-0CCA-A49A-74233CF69D0B}"/>
                  </a:ext>
                </a:extLst>
              </p:cNvPr>
              <p:cNvCxnSpPr>
                <a:cxnSpLocks noChangeShapeType="1"/>
              </p:cNvCxnSpPr>
              <p:nvPr/>
            </p:nvCxnSpPr>
            <p:spPr bwMode="auto">
              <a:xfrm>
                <a:off x="3128584" y="4239640"/>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499" name="Straight Connector 225">
                <a:extLst>
                  <a:ext uri="{FF2B5EF4-FFF2-40B4-BE49-F238E27FC236}">
                    <a16:creationId xmlns:a16="http://schemas.microsoft.com/office/drawing/2014/main" id="{A34029EB-929F-EFF0-CCA8-74DB1EC47084}"/>
                  </a:ext>
                </a:extLst>
              </p:cNvPr>
              <p:cNvCxnSpPr>
                <a:cxnSpLocks noChangeShapeType="1"/>
              </p:cNvCxnSpPr>
              <p:nvPr/>
            </p:nvCxnSpPr>
            <p:spPr bwMode="auto">
              <a:xfrm>
                <a:off x="3065206" y="4187971"/>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500" name="Straight Connector 226">
                <a:extLst>
                  <a:ext uri="{FF2B5EF4-FFF2-40B4-BE49-F238E27FC236}">
                    <a16:creationId xmlns:a16="http://schemas.microsoft.com/office/drawing/2014/main" id="{1A026A30-D0DD-1725-0C89-CCC47F5DC450}"/>
                  </a:ext>
                </a:extLst>
              </p:cNvPr>
              <p:cNvCxnSpPr>
                <a:cxnSpLocks noChangeShapeType="1"/>
              </p:cNvCxnSpPr>
              <p:nvPr/>
            </p:nvCxnSpPr>
            <p:spPr bwMode="auto">
              <a:xfrm>
                <a:off x="3021509" y="4187971"/>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501" name="Straight Connector 227">
                <a:extLst>
                  <a:ext uri="{FF2B5EF4-FFF2-40B4-BE49-F238E27FC236}">
                    <a16:creationId xmlns:a16="http://schemas.microsoft.com/office/drawing/2014/main" id="{E9DD47D1-4CD0-7B3F-526D-9043A0C5891A}"/>
                  </a:ext>
                </a:extLst>
              </p:cNvPr>
              <p:cNvCxnSpPr>
                <a:cxnSpLocks noChangeShapeType="1"/>
              </p:cNvCxnSpPr>
              <p:nvPr/>
            </p:nvCxnSpPr>
            <p:spPr bwMode="auto">
              <a:xfrm>
                <a:off x="2975036" y="4187971"/>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502" name="Straight Connector 229">
                <a:extLst>
                  <a:ext uri="{FF2B5EF4-FFF2-40B4-BE49-F238E27FC236}">
                    <a16:creationId xmlns:a16="http://schemas.microsoft.com/office/drawing/2014/main" id="{310873C6-C99A-CD5F-FAF6-2DDEF888F97D}"/>
                  </a:ext>
                </a:extLst>
              </p:cNvPr>
              <p:cNvCxnSpPr>
                <a:cxnSpLocks noChangeShapeType="1"/>
              </p:cNvCxnSpPr>
              <p:nvPr/>
            </p:nvCxnSpPr>
            <p:spPr bwMode="auto">
              <a:xfrm>
                <a:off x="2843760" y="4139998"/>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503" name="Straight Connector 230">
                <a:extLst>
                  <a:ext uri="{FF2B5EF4-FFF2-40B4-BE49-F238E27FC236}">
                    <a16:creationId xmlns:a16="http://schemas.microsoft.com/office/drawing/2014/main" id="{DC6DE3EA-D411-85E3-668A-20B95748BAB0}"/>
                  </a:ext>
                </a:extLst>
              </p:cNvPr>
              <p:cNvCxnSpPr>
                <a:cxnSpLocks noChangeShapeType="1"/>
              </p:cNvCxnSpPr>
              <p:nvPr/>
            </p:nvCxnSpPr>
            <p:spPr bwMode="auto">
              <a:xfrm>
                <a:off x="2807546" y="4139998"/>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504" name="Straight Connector 231">
                <a:extLst>
                  <a:ext uri="{FF2B5EF4-FFF2-40B4-BE49-F238E27FC236}">
                    <a16:creationId xmlns:a16="http://schemas.microsoft.com/office/drawing/2014/main" id="{04571F0C-9939-39FE-9C2B-448D893F96BF}"/>
                  </a:ext>
                </a:extLst>
              </p:cNvPr>
              <p:cNvCxnSpPr>
                <a:cxnSpLocks noChangeShapeType="1"/>
              </p:cNvCxnSpPr>
              <p:nvPr/>
            </p:nvCxnSpPr>
            <p:spPr bwMode="auto">
              <a:xfrm>
                <a:off x="2766806" y="4139998"/>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505" name="Straight Connector 232">
                <a:extLst>
                  <a:ext uri="{FF2B5EF4-FFF2-40B4-BE49-F238E27FC236}">
                    <a16:creationId xmlns:a16="http://schemas.microsoft.com/office/drawing/2014/main" id="{8A77BAED-5C8C-5ED9-7849-FE3C24644585}"/>
                  </a:ext>
                </a:extLst>
              </p:cNvPr>
              <p:cNvCxnSpPr>
                <a:cxnSpLocks noChangeShapeType="1"/>
              </p:cNvCxnSpPr>
              <p:nvPr/>
            </p:nvCxnSpPr>
            <p:spPr bwMode="auto">
              <a:xfrm>
                <a:off x="2707959" y="4066126"/>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506" name="Straight Connector 233">
                <a:extLst>
                  <a:ext uri="{FF2B5EF4-FFF2-40B4-BE49-F238E27FC236}">
                    <a16:creationId xmlns:a16="http://schemas.microsoft.com/office/drawing/2014/main" id="{18E9A822-0005-BD4A-6A1D-C6E045C3F0DC}"/>
                  </a:ext>
                </a:extLst>
              </p:cNvPr>
              <p:cNvCxnSpPr>
                <a:cxnSpLocks noChangeShapeType="1"/>
              </p:cNvCxnSpPr>
              <p:nvPr/>
            </p:nvCxnSpPr>
            <p:spPr bwMode="auto">
              <a:xfrm>
                <a:off x="2658165" y="4066126"/>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507" name="Straight Connector 235">
                <a:extLst>
                  <a:ext uri="{FF2B5EF4-FFF2-40B4-BE49-F238E27FC236}">
                    <a16:creationId xmlns:a16="http://schemas.microsoft.com/office/drawing/2014/main" id="{07841382-7293-917C-5951-0B4F093ECDAE}"/>
                  </a:ext>
                </a:extLst>
              </p:cNvPr>
              <p:cNvCxnSpPr>
                <a:cxnSpLocks noChangeShapeType="1"/>
              </p:cNvCxnSpPr>
              <p:nvPr/>
            </p:nvCxnSpPr>
            <p:spPr bwMode="auto">
              <a:xfrm>
                <a:off x="2481622" y="4066126"/>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508" name="Straight Connector 236">
                <a:extLst>
                  <a:ext uri="{FF2B5EF4-FFF2-40B4-BE49-F238E27FC236}">
                    <a16:creationId xmlns:a16="http://schemas.microsoft.com/office/drawing/2014/main" id="{1C26FB98-ACBC-8ADC-0D4E-2336872C7C1B}"/>
                  </a:ext>
                </a:extLst>
              </p:cNvPr>
              <p:cNvCxnSpPr>
                <a:cxnSpLocks noChangeShapeType="1"/>
              </p:cNvCxnSpPr>
              <p:nvPr/>
            </p:nvCxnSpPr>
            <p:spPr bwMode="auto">
              <a:xfrm>
                <a:off x="2414701" y="4066126"/>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509" name="Straight Connector 237">
                <a:extLst>
                  <a:ext uri="{FF2B5EF4-FFF2-40B4-BE49-F238E27FC236}">
                    <a16:creationId xmlns:a16="http://schemas.microsoft.com/office/drawing/2014/main" id="{62F274AA-42B0-1953-FE6C-D03E88096672}"/>
                  </a:ext>
                </a:extLst>
              </p:cNvPr>
              <p:cNvCxnSpPr>
                <a:cxnSpLocks noChangeShapeType="1"/>
              </p:cNvCxnSpPr>
              <p:nvPr/>
            </p:nvCxnSpPr>
            <p:spPr bwMode="auto">
              <a:xfrm>
                <a:off x="2382037" y="4066126"/>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cxnSp>
            <p:nvCxnSpPr>
              <p:cNvPr id="61510" name="Straight Connector 238">
                <a:extLst>
                  <a:ext uri="{FF2B5EF4-FFF2-40B4-BE49-F238E27FC236}">
                    <a16:creationId xmlns:a16="http://schemas.microsoft.com/office/drawing/2014/main" id="{58E18D6E-29FD-ED7B-B202-E2F73465A75E}"/>
                  </a:ext>
                </a:extLst>
              </p:cNvPr>
              <p:cNvCxnSpPr>
                <a:cxnSpLocks noChangeShapeType="1"/>
              </p:cNvCxnSpPr>
              <p:nvPr/>
            </p:nvCxnSpPr>
            <p:spPr bwMode="auto">
              <a:xfrm>
                <a:off x="2359403" y="4066126"/>
                <a:ext cx="0" cy="59729"/>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cxnSp>
        </p:grpSp>
        <p:sp>
          <p:nvSpPr>
            <p:cNvPr id="61460" name="Freeform 3">
              <a:extLst>
                <a:ext uri="{FF2B5EF4-FFF2-40B4-BE49-F238E27FC236}">
                  <a16:creationId xmlns:a16="http://schemas.microsoft.com/office/drawing/2014/main" id="{8204ADD0-0171-2EC1-0748-396919EEBBDC}"/>
                </a:ext>
              </a:extLst>
            </p:cNvPr>
            <p:cNvSpPr>
              <a:spLocks/>
            </p:cNvSpPr>
            <p:nvPr/>
          </p:nvSpPr>
          <p:spPr bwMode="auto">
            <a:xfrm>
              <a:off x="1830797" y="1951343"/>
              <a:ext cx="5373809" cy="150398"/>
            </a:xfrm>
            <a:custGeom>
              <a:avLst/>
              <a:gdLst>
                <a:gd name="T0" fmla="*/ 0 w 5373584"/>
                <a:gd name="T1" fmla="*/ 0 h 178130"/>
                <a:gd name="T2" fmla="*/ 350892 w 5373584"/>
                <a:gd name="T3" fmla="*/ 0 h 178130"/>
                <a:gd name="T4" fmla="*/ 344916 w 5373584"/>
                <a:gd name="T5" fmla="*/ 106 h 178130"/>
                <a:gd name="T6" fmla="*/ 505499 w 5373584"/>
                <a:gd name="T7" fmla="*/ 106 h 178130"/>
                <a:gd name="T8" fmla="*/ 511437 w 5373584"/>
                <a:gd name="T9" fmla="*/ 191 h 178130"/>
                <a:gd name="T10" fmla="*/ 701746 w 5373584"/>
                <a:gd name="T11" fmla="*/ 191 h 178130"/>
                <a:gd name="T12" fmla="*/ 701746 w 5373584"/>
                <a:gd name="T13" fmla="*/ 287 h 178130"/>
                <a:gd name="T14" fmla="*/ 5382118 w 5373584"/>
                <a:gd name="T15" fmla="*/ 277 h 178130"/>
                <a:gd name="T16" fmla="*/ 0 60000 65536"/>
                <a:gd name="T17" fmla="*/ 0 60000 65536"/>
                <a:gd name="T18" fmla="*/ 0 60000 65536"/>
                <a:gd name="T19" fmla="*/ 0 60000 65536"/>
                <a:gd name="T20" fmla="*/ 0 60000 65536"/>
                <a:gd name="T21" fmla="*/ 0 60000 65536"/>
                <a:gd name="T22" fmla="*/ 0 60000 65536"/>
                <a:gd name="T23" fmla="*/ 0 60000 65536"/>
                <a:gd name="T24" fmla="*/ 0 w 5373584"/>
                <a:gd name="T25" fmla="*/ 0 h 178130"/>
                <a:gd name="T26" fmla="*/ 5373584 w 5373584"/>
                <a:gd name="T27" fmla="*/ 178130 h 1781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73584" h="178130">
                  <a:moveTo>
                    <a:pt x="0" y="0"/>
                  </a:moveTo>
                  <a:lnTo>
                    <a:pt x="350322" y="0"/>
                  </a:lnTo>
                  <a:lnTo>
                    <a:pt x="344384" y="65314"/>
                  </a:lnTo>
                  <a:lnTo>
                    <a:pt x="504701" y="65314"/>
                  </a:lnTo>
                  <a:lnTo>
                    <a:pt x="510639" y="118753"/>
                  </a:lnTo>
                  <a:lnTo>
                    <a:pt x="700644" y="118753"/>
                  </a:lnTo>
                  <a:lnTo>
                    <a:pt x="700644" y="178130"/>
                  </a:lnTo>
                  <a:lnTo>
                    <a:pt x="5373584" y="172192"/>
                  </a:lnTo>
                </a:path>
              </a:pathLst>
            </a:cu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400" b="1">
                <a:solidFill>
                  <a:srgbClr val="003366"/>
                </a:solidFill>
                <a:latin typeface="Arial" panose="020B0604020202020204" pitchFamily="34" charset="0"/>
              </a:endParaRPr>
            </a:p>
          </p:txBody>
        </p:sp>
      </p:grpSp>
      <p:grpSp>
        <p:nvGrpSpPr>
          <p:cNvPr id="61452" name="Group 251">
            <a:extLst>
              <a:ext uri="{FF2B5EF4-FFF2-40B4-BE49-F238E27FC236}">
                <a16:creationId xmlns:a16="http://schemas.microsoft.com/office/drawing/2014/main" id="{20641DD0-47F1-9000-E189-D18B38376FB7}"/>
              </a:ext>
            </a:extLst>
          </p:cNvPr>
          <p:cNvGrpSpPr>
            <a:grpSpLocks/>
          </p:cNvGrpSpPr>
          <p:nvPr/>
        </p:nvGrpSpPr>
        <p:grpSpPr bwMode="auto">
          <a:xfrm>
            <a:off x="7547088" y="2571751"/>
            <a:ext cx="3394324" cy="636846"/>
            <a:chOff x="3049853" y="2525937"/>
            <a:chExt cx="5060451" cy="676435"/>
          </a:xfrm>
        </p:grpSpPr>
        <p:cxnSp>
          <p:nvCxnSpPr>
            <p:cNvPr id="61453" name="Straight Connector 240">
              <a:extLst>
                <a:ext uri="{FF2B5EF4-FFF2-40B4-BE49-F238E27FC236}">
                  <a16:creationId xmlns:a16="http://schemas.microsoft.com/office/drawing/2014/main" id="{C6538BD3-8EF8-4EFC-8ADE-75D21AC88182}"/>
                </a:ext>
              </a:extLst>
            </p:cNvPr>
            <p:cNvCxnSpPr>
              <a:cxnSpLocks noChangeShapeType="1"/>
            </p:cNvCxnSpPr>
            <p:nvPr/>
          </p:nvCxnSpPr>
          <p:spPr bwMode="auto">
            <a:xfrm>
              <a:off x="3049853" y="3066082"/>
              <a:ext cx="292886" cy="0"/>
            </a:xfrm>
            <a:prstGeom prst="line">
              <a:avLst/>
            </a:prstGeom>
            <a:noFill/>
            <a:ln w="38100" algn="ctr">
              <a:solidFill>
                <a:schemeClr val="accent1"/>
              </a:solidFill>
              <a:round/>
              <a:headEnd/>
              <a:tailEnd/>
            </a:ln>
            <a:extLst>
              <a:ext uri="{909E8E84-426E-40DD-AFC4-6F175D3DCCD1}">
                <a14:hiddenFill xmlns:a14="http://schemas.microsoft.com/office/drawing/2010/main">
                  <a:noFill/>
                </a14:hiddenFill>
              </a:ext>
            </a:extLst>
          </p:spPr>
        </p:cxnSp>
        <p:cxnSp>
          <p:nvCxnSpPr>
            <p:cNvPr id="61454" name="Straight Connector 242">
              <a:extLst>
                <a:ext uri="{FF2B5EF4-FFF2-40B4-BE49-F238E27FC236}">
                  <a16:creationId xmlns:a16="http://schemas.microsoft.com/office/drawing/2014/main" id="{AE8E255D-2ED6-EEF4-FEFA-D60FFA1A8F9C}"/>
                </a:ext>
              </a:extLst>
            </p:cNvPr>
            <p:cNvCxnSpPr>
              <a:cxnSpLocks noChangeShapeType="1"/>
            </p:cNvCxnSpPr>
            <p:nvPr/>
          </p:nvCxnSpPr>
          <p:spPr bwMode="auto">
            <a:xfrm>
              <a:off x="3049853" y="2701700"/>
              <a:ext cx="292886" cy="0"/>
            </a:xfrm>
            <a:prstGeom prst="line">
              <a:avLst/>
            </a:prstGeom>
            <a:noFill/>
            <a:ln w="38100" algn="ctr">
              <a:solidFill>
                <a:schemeClr val="accent3"/>
              </a:solidFill>
              <a:round/>
              <a:headEnd/>
              <a:tailEnd/>
            </a:ln>
            <a:extLst>
              <a:ext uri="{909E8E84-426E-40DD-AFC4-6F175D3DCCD1}">
                <a14:hiddenFill xmlns:a14="http://schemas.microsoft.com/office/drawing/2010/main">
                  <a:noFill/>
                </a14:hiddenFill>
              </a:ext>
            </a:extLst>
          </p:spPr>
        </p:cxnSp>
        <p:sp>
          <p:nvSpPr>
            <p:cNvPr id="61455" name="TextBox 250">
              <a:extLst>
                <a:ext uri="{FF2B5EF4-FFF2-40B4-BE49-F238E27FC236}">
                  <a16:creationId xmlns:a16="http://schemas.microsoft.com/office/drawing/2014/main" id="{3585B7DA-8D1A-D3A6-C3E3-0AF135D92951}"/>
                </a:ext>
              </a:extLst>
            </p:cNvPr>
            <p:cNvSpPr txBox="1">
              <a:spLocks noChangeArrowheads="1"/>
            </p:cNvSpPr>
            <p:nvPr/>
          </p:nvSpPr>
          <p:spPr bwMode="auto">
            <a:xfrm>
              <a:off x="3302983" y="2525937"/>
              <a:ext cx="4807321" cy="294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fontAlgn="base">
                <a:lnSpc>
                  <a:spcPct val="100000"/>
                </a:lnSpc>
                <a:spcBef>
                  <a:spcPct val="0"/>
                </a:spcBef>
                <a:spcAft>
                  <a:spcPct val="0"/>
                </a:spcAft>
                <a:buClrTx/>
                <a:buSzTx/>
                <a:buNone/>
              </a:pPr>
              <a:r>
                <a:rPr lang="en-GB" altLang="en-US" sz="1200" dirty="0">
                  <a:cs typeface="Arial" panose="020B0604020202020204" pitchFamily="34" charset="0"/>
                </a:rPr>
                <a:t>Age- and sex-matched normal population</a:t>
              </a:r>
            </a:p>
          </p:txBody>
        </p:sp>
        <p:sp>
          <p:nvSpPr>
            <p:cNvPr id="61456" name="TextBox 252">
              <a:extLst>
                <a:ext uri="{FF2B5EF4-FFF2-40B4-BE49-F238E27FC236}">
                  <a16:creationId xmlns:a16="http://schemas.microsoft.com/office/drawing/2014/main" id="{90FA5C8F-7830-EB3A-FE7D-B2A309F35FD8}"/>
                </a:ext>
              </a:extLst>
            </p:cNvPr>
            <p:cNvSpPr txBox="1">
              <a:spLocks noChangeArrowheads="1"/>
            </p:cNvSpPr>
            <p:nvPr/>
          </p:nvSpPr>
          <p:spPr bwMode="auto">
            <a:xfrm>
              <a:off x="3302983" y="2908153"/>
              <a:ext cx="4074283" cy="29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fontAlgn="base">
                <a:lnSpc>
                  <a:spcPct val="100000"/>
                </a:lnSpc>
                <a:spcBef>
                  <a:spcPct val="0"/>
                </a:spcBef>
                <a:spcAft>
                  <a:spcPct val="0"/>
                </a:spcAft>
                <a:buClrTx/>
                <a:buSzTx/>
                <a:buNone/>
              </a:pPr>
              <a:r>
                <a:rPr lang="en-GB" altLang="en-US" sz="1200">
                  <a:cs typeface="Arial" panose="020B0604020202020204" pitchFamily="34" charset="0"/>
                </a:rPr>
                <a:t>Eculizumab treated</a:t>
              </a:r>
            </a:p>
          </p:txBody>
        </p:sp>
      </p:grpSp>
    </p:spTree>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a:extLst>
              <a:ext uri="{FF2B5EF4-FFF2-40B4-BE49-F238E27FC236}">
                <a16:creationId xmlns:a16="http://schemas.microsoft.com/office/drawing/2014/main" id="{D743BF3E-3E66-0F5E-5768-E8E6175638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37549"/>
            <a:ext cx="6330471" cy="126324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3493" name="Picture 4">
            <a:extLst>
              <a:ext uri="{FF2B5EF4-FFF2-40B4-BE49-F238E27FC236}">
                <a16:creationId xmlns:a16="http://schemas.microsoft.com/office/drawing/2014/main" id="{E57F9DA8-861B-DBE8-E17D-DBEC4E8CFB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494371"/>
            <a:ext cx="6330471" cy="16634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7E70E91-FF58-5B4A-DFF7-8671EB9ECE9B}"/>
              </a:ext>
            </a:extLst>
          </p:cNvPr>
          <p:cNvSpPr>
            <a:spLocks noGrp="1"/>
          </p:cNvSpPr>
          <p:nvPr>
            <p:ph type="title"/>
          </p:nvPr>
        </p:nvSpPr>
        <p:spPr>
          <a:xfrm>
            <a:off x="838200" y="251134"/>
            <a:ext cx="10515600" cy="1143155"/>
          </a:xfrm>
        </p:spPr>
        <p:txBody>
          <a:bodyPr/>
          <a:lstStyle/>
          <a:p>
            <a:r>
              <a:rPr lang="en-US" dirty="0"/>
              <a:t>Clinical Trials and Observations</a:t>
            </a:r>
          </a:p>
        </p:txBody>
      </p:sp>
      <p:sp>
        <p:nvSpPr>
          <p:cNvPr id="10" name="Content Placeholder 9">
            <a:extLst>
              <a:ext uri="{FF2B5EF4-FFF2-40B4-BE49-F238E27FC236}">
                <a16:creationId xmlns:a16="http://schemas.microsoft.com/office/drawing/2014/main" id="{FF84938C-A038-ED1C-0B9D-BB8CD1567597}"/>
              </a:ext>
            </a:extLst>
          </p:cNvPr>
          <p:cNvSpPr>
            <a:spLocks noGrp="1"/>
          </p:cNvSpPr>
          <p:nvPr>
            <p:ph sz="half" idx="2"/>
          </p:nvPr>
        </p:nvSpPr>
        <p:spPr>
          <a:xfrm>
            <a:off x="7393259" y="1527717"/>
            <a:ext cx="4438185" cy="4965158"/>
          </a:xfrm>
        </p:spPr>
        <p:txBody>
          <a:bodyPr>
            <a:normAutofit fontScale="92500" lnSpcReduction="10000"/>
          </a:bodyPr>
          <a:lstStyle/>
          <a:p>
            <a:pPr marL="0" indent="0">
              <a:buNone/>
            </a:pPr>
            <a:r>
              <a:rPr lang="en-US" b="1" dirty="0">
                <a:solidFill>
                  <a:schemeClr val="accent1"/>
                </a:solidFill>
              </a:rPr>
              <a:t>Key Points</a:t>
            </a:r>
          </a:p>
          <a:p>
            <a:r>
              <a:rPr lang="en-US" dirty="0" err="1"/>
              <a:t>Ravulizumab</a:t>
            </a:r>
            <a:r>
              <a:rPr lang="en-US" dirty="0"/>
              <a:t> every 8 weeks is noninferior to eculizumab every 2 weeks across all efficacy end points in C5 inhibitor-naïve PNH patients</a:t>
            </a:r>
          </a:p>
          <a:p>
            <a:r>
              <a:rPr lang="en-US" dirty="0" err="1"/>
              <a:t>Ravulizumab</a:t>
            </a:r>
            <a:r>
              <a:rPr lang="en-US" dirty="0"/>
              <a:t> provided immediate, complete, and sustained inhibition of C5 over the entire 8-week dose interval, unlike eculizumab</a:t>
            </a:r>
          </a:p>
        </p:txBody>
      </p:sp>
      <p:sp>
        <p:nvSpPr>
          <p:cNvPr id="6" name="Footer Placeholder 5">
            <a:extLst>
              <a:ext uri="{FF2B5EF4-FFF2-40B4-BE49-F238E27FC236}">
                <a16:creationId xmlns:a16="http://schemas.microsoft.com/office/drawing/2014/main" id="{C7D1674C-5747-5813-29D9-FDC01292F567}"/>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C, complement; PNH, </a:t>
            </a:r>
            <a:r>
              <a:rPr lang="en-US" dirty="0"/>
              <a:t>paroxysmal nocturnal hemoglobinuria</a:t>
            </a:r>
            <a:r>
              <a:rPr lang="en-US" altLang="en-US" dirty="0"/>
              <a:t>.</a:t>
            </a:r>
            <a:br>
              <a:rPr lang="en-US" dirty="0"/>
            </a:br>
            <a:r>
              <a:rPr lang="en-US" dirty="0"/>
              <a:t>Lee JW, et al. </a:t>
            </a:r>
            <a:r>
              <a:rPr lang="en-US" i="1" noProof="0" dirty="0"/>
              <a:t>Blood</a:t>
            </a:r>
            <a:r>
              <a:rPr lang="en-US" noProof="0" dirty="0"/>
              <a:t>. 2019;133(6):530-539. </a:t>
            </a:r>
            <a:br>
              <a:rPr lang="en-US" noProof="0" dirty="0"/>
            </a:br>
            <a:r>
              <a:rPr lang="en-US" noProof="0" dirty="0" err="1"/>
              <a:t>Kulasekararaj</a:t>
            </a:r>
            <a:r>
              <a:rPr lang="en-US" noProof="0" dirty="0"/>
              <a:t> AG</a:t>
            </a:r>
            <a:r>
              <a:rPr lang="en-US" dirty="0"/>
              <a:t>, et al. </a:t>
            </a:r>
            <a:r>
              <a:rPr lang="en-US" i="1" noProof="0" dirty="0"/>
              <a:t>Blood</a:t>
            </a:r>
            <a:r>
              <a:rPr lang="en-US" noProof="0" dirty="0"/>
              <a:t>. 2019;133(6):540-549.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93CE9B-BBBA-C7A2-5201-DE23FA23A286}"/>
              </a:ext>
            </a:extLst>
          </p:cNvPr>
          <p:cNvSpPr>
            <a:spLocks noGrp="1"/>
          </p:cNvSpPr>
          <p:nvPr>
            <p:ph type="title"/>
          </p:nvPr>
        </p:nvSpPr>
        <p:spPr>
          <a:xfrm>
            <a:off x="838200" y="365126"/>
            <a:ext cx="10515600" cy="850358"/>
          </a:xfrm>
        </p:spPr>
        <p:txBody>
          <a:bodyPr/>
          <a:lstStyle/>
          <a:p>
            <a:r>
              <a:rPr lang="en-US" dirty="0"/>
              <a:t>Terminal Complement Inhibitors – </a:t>
            </a:r>
            <a:r>
              <a:rPr lang="en-US" dirty="0" err="1"/>
              <a:t>Ravulizumab</a:t>
            </a:r>
            <a:endParaRPr lang="en-US" dirty="0"/>
          </a:p>
        </p:txBody>
      </p:sp>
      <p:sp>
        <p:nvSpPr>
          <p:cNvPr id="4" name="Content Placeholder 3">
            <a:extLst>
              <a:ext uri="{FF2B5EF4-FFF2-40B4-BE49-F238E27FC236}">
                <a16:creationId xmlns:a16="http://schemas.microsoft.com/office/drawing/2014/main" id="{747451AC-83A4-640A-3FDB-AE67D85E5F30}"/>
              </a:ext>
            </a:extLst>
          </p:cNvPr>
          <p:cNvSpPr>
            <a:spLocks noGrp="1"/>
          </p:cNvSpPr>
          <p:nvPr>
            <p:ph sz="half" idx="1"/>
          </p:nvPr>
        </p:nvSpPr>
        <p:spPr>
          <a:xfrm>
            <a:off x="838200" y="1458081"/>
            <a:ext cx="4302512" cy="4284797"/>
          </a:xfrm>
        </p:spPr>
        <p:txBody>
          <a:bodyPr>
            <a:noAutofit/>
          </a:bodyPr>
          <a:lstStyle/>
          <a:p>
            <a:r>
              <a:rPr lang="en-US" sz="1800" dirty="0"/>
              <a:t>Modifications to the eculizumab monoclonal antibody led to </a:t>
            </a:r>
            <a:r>
              <a:rPr lang="en-US" sz="1800" dirty="0" err="1"/>
              <a:t>ravulizumab</a:t>
            </a:r>
            <a:r>
              <a:rPr lang="en-US" sz="1800" dirty="0"/>
              <a:t> which had a longer</a:t>
            </a:r>
            <a:br>
              <a:rPr lang="en-US" sz="1800" dirty="0"/>
            </a:br>
            <a:r>
              <a:rPr lang="en-US" sz="1800" dirty="0"/>
              <a:t>half life.</a:t>
            </a:r>
          </a:p>
          <a:p>
            <a:r>
              <a:rPr lang="en-US" sz="1800" dirty="0"/>
              <a:t>Two studies (301 – complement inhibitor treatment naïve, and 302 – prior eculizumab treatment) compared </a:t>
            </a:r>
            <a:r>
              <a:rPr lang="en-US" sz="1800" dirty="0" err="1"/>
              <a:t>ravulizumab</a:t>
            </a:r>
            <a:r>
              <a:rPr lang="en-US" sz="1800" dirty="0"/>
              <a:t> to eculizumab.  Both studies showed that </a:t>
            </a:r>
            <a:r>
              <a:rPr lang="en-US" sz="1800" dirty="0" err="1"/>
              <a:t>ravulizumab</a:t>
            </a:r>
            <a:r>
              <a:rPr lang="en-US" sz="1800" dirty="0"/>
              <a:t> was non-inferior to eculizumab  across all end-points.</a:t>
            </a:r>
          </a:p>
          <a:p>
            <a:r>
              <a:rPr lang="en-US" sz="1800" dirty="0" err="1"/>
              <a:t>Ravulizumab</a:t>
            </a:r>
            <a:r>
              <a:rPr lang="en-US" sz="1800" dirty="0"/>
              <a:t> provided immediate, complete, and sustained C5 inhibition over the 8 weeks period.</a:t>
            </a:r>
          </a:p>
          <a:p>
            <a:r>
              <a:rPr lang="en-US" sz="1800" dirty="0"/>
              <a:t>Still need to vaccination against Meningococcus.</a:t>
            </a:r>
          </a:p>
        </p:txBody>
      </p:sp>
      <p:sp>
        <p:nvSpPr>
          <p:cNvPr id="7" name="Footer Placeholder 6">
            <a:extLst>
              <a:ext uri="{FF2B5EF4-FFF2-40B4-BE49-F238E27FC236}">
                <a16:creationId xmlns:a16="http://schemas.microsoft.com/office/drawing/2014/main" id="{D64F0759-C34F-BB88-2E8B-5E276A804EEA}"/>
              </a:ext>
            </a:extLst>
          </p:cNvPr>
          <p:cNvSpPr>
            <a:spLocks noGrp="1"/>
          </p:cNvSpPr>
          <p:nvPr>
            <p:ph type="ftr" sz="quarter" idx="10"/>
          </p:nvPr>
        </p:nvSpPr>
        <p:spPr>
          <a:xfrm>
            <a:off x="1416735" y="6054437"/>
            <a:ext cx="10651322" cy="803564"/>
          </a:xfrm>
        </p:spPr>
        <p:txBody>
          <a:bodyPr/>
          <a:lstStyle/>
          <a:p>
            <a:pPr lvl="0"/>
            <a:r>
              <a:rPr lang="en-US" noProof="0" dirty="0"/>
              <a:t>C, complement; </a:t>
            </a:r>
            <a:r>
              <a:rPr lang="en-US" sz="1000" dirty="0"/>
              <a:t>LDH-N, lactate dehydrogenase normalization.</a:t>
            </a:r>
            <a:br>
              <a:rPr lang="en-US" noProof="0" dirty="0"/>
            </a:br>
            <a:r>
              <a:rPr lang="en-US" noProof="0" dirty="0" err="1"/>
              <a:t>Kulasekararaj</a:t>
            </a:r>
            <a:r>
              <a:rPr lang="en-US" noProof="0" dirty="0"/>
              <a:t> AG</a:t>
            </a:r>
            <a:r>
              <a:rPr lang="en-US" dirty="0"/>
              <a:t>, et al. </a:t>
            </a:r>
            <a:r>
              <a:rPr lang="en-US" i="1" noProof="0" dirty="0"/>
              <a:t>Blood</a:t>
            </a:r>
            <a:r>
              <a:rPr lang="en-US" noProof="0" dirty="0"/>
              <a:t>. 2019;133(6):540-549.</a:t>
            </a:r>
            <a:br>
              <a:rPr lang="en-US" noProof="0" dirty="0"/>
            </a:br>
            <a:r>
              <a:rPr lang="en-US" dirty="0"/>
              <a:t>Lee JW, et al. </a:t>
            </a:r>
            <a:r>
              <a:rPr lang="en-US" i="1" noProof="0" dirty="0"/>
              <a:t>Blood</a:t>
            </a:r>
            <a:r>
              <a:rPr lang="en-US" noProof="0" dirty="0"/>
              <a:t>. 2019;133(6):530-539. </a:t>
            </a:r>
          </a:p>
        </p:txBody>
      </p:sp>
      <p:sp>
        <p:nvSpPr>
          <p:cNvPr id="14" name="Text Placeholder 13">
            <a:extLst>
              <a:ext uri="{FF2B5EF4-FFF2-40B4-BE49-F238E27FC236}">
                <a16:creationId xmlns:a16="http://schemas.microsoft.com/office/drawing/2014/main" id="{5E8914A1-5D01-A959-034D-3667F9588920}"/>
              </a:ext>
            </a:extLst>
          </p:cNvPr>
          <p:cNvSpPr>
            <a:spLocks noGrp="1"/>
          </p:cNvSpPr>
          <p:nvPr>
            <p:ph type="body" sz="quarter" idx="11"/>
          </p:nvPr>
        </p:nvSpPr>
        <p:spPr>
          <a:xfrm>
            <a:off x="5245976" y="4466360"/>
            <a:ext cx="6571080" cy="1066800"/>
          </a:xfrm>
        </p:spPr>
        <p:txBody>
          <a:bodyPr>
            <a:normAutofit/>
          </a:bodyPr>
          <a:lstStyle/>
          <a:p>
            <a:r>
              <a:rPr lang="en-US" sz="2000" dirty="0"/>
              <a:t>Proportion of patients achieving LDH-N over time in the </a:t>
            </a:r>
            <a:r>
              <a:rPr lang="en-US" sz="2000" dirty="0" err="1"/>
              <a:t>ravulizumab</a:t>
            </a:r>
            <a:r>
              <a:rPr lang="en-US" sz="2000" dirty="0"/>
              <a:t> and eculizumab treatment groups</a:t>
            </a:r>
          </a:p>
        </p:txBody>
      </p:sp>
      <p:pic>
        <p:nvPicPr>
          <p:cNvPr id="8" name="Picture 8">
            <a:extLst>
              <a:ext uri="{FF2B5EF4-FFF2-40B4-BE49-F238E27FC236}">
                <a16:creationId xmlns:a16="http://schemas.microsoft.com/office/drawing/2014/main" id="{400D7959-7910-6903-FC50-2D907F3E9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5976" y="1458081"/>
            <a:ext cx="6571081" cy="269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5633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78C2B9D-FA5D-E47D-40C0-75A25AFA31C4}"/>
              </a:ext>
            </a:extLst>
          </p:cNvPr>
          <p:cNvSpPr>
            <a:spLocks noGrp="1"/>
          </p:cNvSpPr>
          <p:nvPr>
            <p:ph type="title"/>
          </p:nvPr>
        </p:nvSpPr>
        <p:spPr/>
        <p:txBody>
          <a:bodyPr/>
          <a:lstStyle/>
          <a:p>
            <a:r>
              <a:rPr lang="en-US" dirty="0"/>
              <a:t>Learning Objectives</a:t>
            </a:r>
          </a:p>
        </p:txBody>
      </p:sp>
      <p:sp>
        <p:nvSpPr>
          <p:cNvPr id="9" name="Content Placeholder 8">
            <a:extLst>
              <a:ext uri="{FF2B5EF4-FFF2-40B4-BE49-F238E27FC236}">
                <a16:creationId xmlns:a16="http://schemas.microsoft.com/office/drawing/2014/main" id="{95D589CF-2C17-2746-E2B4-F6DE2FAF5B6B}"/>
              </a:ext>
            </a:extLst>
          </p:cNvPr>
          <p:cNvSpPr>
            <a:spLocks noGrp="1"/>
          </p:cNvSpPr>
          <p:nvPr>
            <p:ph idx="1"/>
          </p:nvPr>
        </p:nvSpPr>
        <p:spPr>
          <a:xfrm>
            <a:off x="838200" y="1510579"/>
            <a:ext cx="10515600" cy="4540779"/>
          </a:xfrm>
        </p:spPr>
        <p:txBody>
          <a:bodyPr>
            <a:normAutofit fontScale="85000" lnSpcReduction="20000"/>
          </a:bodyPr>
          <a:lstStyle/>
          <a:p>
            <a:pPr marL="0" indent="0">
              <a:lnSpc>
                <a:spcPct val="110000"/>
              </a:lnSpc>
              <a:buNone/>
            </a:pPr>
            <a:r>
              <a:rPr lang="en-US" b="1" dirty="0"/>
              <a:t>At the conclusion of this activity, participants should be better able to:</a:t>
            </a:r>
          </a:p>
          <a:p>
            <a:pPr>
              <a:lnSpc>
                <a:spcPct val="110000"/>
              </a:lnSpc>
            </a:pPr>
            <a:r>
              <a:rPr lang="en-US" dirty="0"/>
              <a:t>Describe the pathogenesis, clinical manifestations, and diagnostic criteria of paroxysmal nocturnal hemoglobinuria (PNH), focusing on strategies to overcome barriers to earlier diagnosis and treatment </a:t>
            </a:r>
          </a:p>
          <a:p>
            <a:pPr>
              <a:lnSpc>
                <a:spcPct val="110000"/>
              </a:lnSpc>
            </a:pPr>
            <a:r>
              <a:rPr lang="en-US" dirty="0"/>
              <a:t>Evaluate efficacy data from clinical trials and real-world evidence on current and emerging therapeutic agents in the treatment of PNH </a:t>
            </a:r>
          </a:p>
          <a:p>
            <a:pPr>
              <a:lnSpc>
                <a:spcPct val="110000"/>
              </a:lnSpc>
            </a:pPr>
            <a:r>
              <a:rPr lang="en-US" dirty="0"/>
              <a:t>Select the optimal therapeutic agent for a patient with PNH, addressing unmet needs through developing team-based treatment plans </a:t>
            </a:r>
          </a:p>
          <a:p>
            <a:pPr>
              <a:lnSpc>
                <a:spcPct val="110000"/>
              </a:lnSpc>
            </a:pPr>
            <a:r>
              <a:rPr lang="en-US" dirty="0"/>
              <a:t>Develop team-based strategies for the proper management of PNH treatment-related AEs to improve team-based care, safety, QoL, and adherence </a:t>
            </a:r>
          </a:p>
        </p:txBody>
      </p:sp>
    </p:spTree>
    <p:extLst>
      <p:ext uri="{BB962C8B-B14F-4D97-AF65-F5344CB8AC3E}">
        <p14:creationId xmlns:p14="http://schemas.microsoft.com/office/powerpoint/2010/main" val="22403083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F420D-8553-5970-18F0-1D1F6723D347}"/>
              </a:ext>
            </a:extLst>
          </p:cNvPr>
          <p:cNvSpPr>
            <a:spLocks noGrp="1"/>
          </p:cNvSpPr>
          <p:nvPr>
            <p:ph type="title"/>
          </p:nvPr>
        </p:nvSpPr>
        <p:spPr>
          <a:xfrm>
            <a:off x="838200" y="365125"/>
            <a:ext cx="10515600" cy="1325563"/>
          </a:xfrm>
        </p:spPr>
        <p:txBody>
          <a:bodyPr>
            <a:normAutofit/>
          </a:bodyPr>
          <a:lstStyle/>
          <a:p>
            <a:r>
              <a:rPr lang="en-US" dirty="0"/>
              <a:t>Emerging Complement Inhibitors:</a:t>
            </a:r>
            <a:br>
              <a:rPr lang="en-US" dirty="0"/>
            </a:br>
            <a:r>
              <a:rPr lang="en-US" dirty="0"/>
              <a:t>Terminal Inhibitors – </a:t>
            </a:r>
            <a:r>
              <a:rPr lang="en-US" dirty="0" err="1"/>
              <a:t>Crovalimab</a:t>
            </a:r>
            <a:endParaRPr lang="en-US" dirty="0"/>
          </a:p>
        </p:txBody>
      </p:sp>
      <p:sp>
        <p:nvSpPr>
          <p:cNvPr id="6" name="Content Placeholder 5">
            <a:extLst>
              <a:ext uri="{FF2B5EF4-FFF2-40B4-BE49-F238E27FC236}">
                <a16:creationId xmlns:a16="http://schemas.microsoft.com/office/drawing/2014/main" id="{C874E20C-DD82-683E-53EA-4A5E86E669B8}"/>
              </a:ext>
            </a:extLst>
          </p:cNvPr>
          <p:cNvSpPr>
            <a:spLocks noGrp="1"/>
          </p:cNvSpPr>
          <p:nvPr>
            <p:ph sz="half" idx="1"/>
          </p:nvPr>
        </p:nvSpPr>
        <p:spPr>
          <a:xfrm>
            <a:off x="838200" y="1825625"/>
            <a:ext cx="3189069" cy="4229100"/>
          </a:xfrm>
        </p:spPr>
        <p:txBody>
          <a:bodyPr>
            <a:normAutofit/>
          </a:bodyPr>
          <a:lstStyle/>
          <a:p>
            <a:r>
              <a:rPr lang="en-US" sz="2000" dirty="0"/>
              <a:t>Novel anti-C5 monoclonal antibody engineered using Sequential Monoclonal  Antibody Recycling  Technology (SMART-Ig).</a:t>
            </a:r>
          </a:p>
          <a:p>
            <a:r>
              <a:rPr lang="en-US" sz="2000" dirty="0"/>
              <a:t>It is recycled within the circulation, enabling sustained complement inhibition through low-dose, subcutaneous administration every four weeks. </a:t>
            </a:r>
          </a:p>
          <a:p>
            <a:endParaRPr lang="en-US" sz="2000" dirty="0"/>
          </a:p>
        </p:txBody>
      </p:sp>
      <p:sp>
        <p:nvSpPr>
          <p:cNvPr id="3" name="Footer Placeholder 2">
            <a:extLst>
              <a:ext uri="{FF2B5EF4-FFF2-40B4-BE49-F238E27FC236}">
                <a16:creationId xmlns:a16="http://schemas.microsoft.com/office/drawing/2014/main" id="{959B8F86-AED8-D768-5777-83816A5364CA}"/>
              </a:ext>
            </a:extLst>
          </p:cNvPr>
          <p:cNvSpPr>
            <a:spLocks noGrp="1"/>
          </p:cNvSpPr>
          <p:nvPr>
            <p:ph type="ftr" sz="quarter" idx="10"/>
          </p:nvPr>
        </p:nvSpPr>
        <p:spPr>
          <a:xfrm>
            <a:off x="1416735" y="6054437"/>
            <a:ext cx="10651322" cy="803564"/>
          </a:xfrm>
        </p:spPr>
        <p:txBody>
          <a:bodyPr/>
          <a:lstStyle/>
          <a:p>
            <a:r>
              <a:rPr lang="en-US" dirty="0">
                <a:solidFill>
                  <a:schemeClr val="tx1"/>
                </a:solidFill>
              </a:rPr>
              <a:t>C5i, complement component 5 inhibitor; </a:t>
            </a:r>
            <a:r>
              <a:rPr lang="en-US" dirty="0" err="1">
                <a:solidFill>
                  <a:schemeClr val="tx1"/>
                </a:solidFill>
              </a:rPr>
              <a:t>FcRn</a:t>
            </a:r>
            <a:r>
              <a:rPr lang="en-US" dirty="0">
                <a:solidFill>
                  <a:schemeClr val="tx1"/>
                </a:solidFill>
              </a:rPr>
              <a:t>, neonatal fragment crystallizable receptor.</a:t>
            </a:r>
            <a:br>
              <a:rPr lang="en-US" dirty="0">
                <a:solidFill>
                  <a:schemeClr val="tx1"/>
                </a:solidFill>
              </a:rPr>
            </a:br>
            <a:r>
              <a:rPr lang="en-US" dirty="0" err="1">
                <a:solidFill>
                  <a:schemeClr val="tx1"/>
                </a:solidFill>
              </a:rPr>
              <a:t>Röth</a:t>
            </a:r>
            <a:r>
              <a:rPr lang="en-US" dirty="0">
                <a:solidFill>
                  <a:schemeClr val="tx1"/>
                </a:solidFill>
              </a:rPr>
              <a:t> A, et al. </a:t>
            </a:r>
            <a:r>
              <a:rPr lang="en-US" dirty="0"/>
              <a:t>ASH 2023. Abstract 575.</a:t>
            </a:r>
            <a:endParaRPr lang="en-US" dirty="0">
              <a:solidFill>
                <a:schemeClr val="tx1"/>
              </a:solidFill>
            </a:endParaRPr>
          </a:p>
        </p:txBody>
      </p:sp>
      <p:pic>
        <p:nvPicPr>
          <p:cNvPr id="8" name="Picture 1">
            <a:extLst>
              <a:ext uri="{FF2B5EF4-FFF2-40B4-BE49-F238E27FC236}">
                <a16:creationId xmlns:a16="http://schemas.microsoft.com/office/drawing/2014/main" id="{FDD56FC9-A832-408C-0BA1-E42C2AFF6B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76" b="9990"/>
          <a:stretch/>
        </p:blipFill>
        <p:spPr bwMode="auto">
          <a:xfrm>
            <a:off x="3871152" y="1791521"/>
            <a:ext cx="7856850" cy="3227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4881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2F800-A58C-60F5-9814-6ADA4BF66F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C0349E-F927-E94E-429E-EAC4284DF02D}"/>
              </a:ext>
            </a:extLst>
          </p:cNvPr>
          <p:cNvSpPr>
            <a:spLocks noGrp="1"/>
          </p:cNvSpPr>
          <p:nvPr>
            <p:ph type="title"/>
          </p:nvPr>
        </p:nvSpPr>
        <p:spPr>
          <a:xfrm>
            <a:off x="838200" y="44621"/>
            <a:ext cx="10515600" cy="1325563"/>
          </a:xfrm>
        </p:spPr>
        <p:txBody>
          <a:bodyPr/>
          <a:lstStyle/>
          <a:p>
            <a:r>
              <a:rPr lang="en-US" dirty="0" err="1"/>
              <a:t>Crovalimab</a:t>
            </a:r>
            <a:r>
              <a:rPr lang="en-US" dirty="0"/>
              <a:t>: Methods and Key Findings</a:t>
            </a:r>
          </a:p>
        </p:txBody>
      </p:sp>
      <p:sp>
        <p:nvSpPr>
          <p:cNvPr id="10" name="Content Placeholder 9">
            <a:extLst>
              <a:ext uri="{FF2B5EF4-FFF2-40B4-BE49-F238E27FC236}">
                <a16:creationId xmlns:a16="http://schemas.microsoft.com/office/drawing/2014/main" id="{0F9982A5-4C1B-807B-BB0C-74BDB3E7D566}"/>
              </a:ext>
            </a:extLst>
          </p:cNvPr>
          <p:cNvSpPr>
            <a:spLocks noGrp="1"/>
          </p:cNvSpPr>
          <p:nvPr>
            <p:ph sz="half" idx="1"/>
          </p:nvPr>
        </p:nvSpPr>
        <p:spPr>
          <a:xfrm>
            <a:off x="838198" y="3867616"/>
            <a:ext cx="5975197" cy="2414843"/>
          </a:xfrm>
        </p:spPr>
        <p:txBody>
          <a:bodyPr>
            <a:noAutofit/>
          </a:bodyPr>
          <a:lstStyle/>
          <a:p>
            <a:pPr>
              <a:lnSpc>
                <a:spcPct val="110000"/>
              </a:lnSpc>
              <a:spcBef>
                <a:spcPts val="400"/>
              </a:spcBef>
            </a:pPr>
            <a:r>
              <a:rPr lang="en-US" sz="1400" dirty="0"/>
              <a:t>All 3 studies had a 24-week </a:t>
            </a:r>
            <a:r>
              <a:rPr lang="en-US" sz="1400"/>
              <a:t>primary treatment </a:t>
            </a:r>
            <a:r>
              <a:rPr lang="en-US" sz="1400" dirty="0"/>
              <a:t>period and all patients continuing after Week 25 received crovalimab</a:t>
            </a:r>
            <a:r>
              <a:rPr lang="en-US" sz="1400" baseline="30000" dirty="0"/>
              <a:t>1-4</a:t>
            </a:r>
          </a:p>
          <a:p>
            <a:pPr>
              <a:lnSpc>
                <a:spcPct val="110000"/>
              </a:lnSpc>
              <a:spcBef>
                <a:spcPts val="400"/>
              </a:spcBef>
            </a:pPr>
            <a:r>
              <a:rPr lang="en-US" sz="1400" dirty="0"/>
              <a:t>Safety data from the 3 studies were pooled, and results from the total </a:t>
            </a:r>
            <a:r>
              <a:rPr lang="en-US" sz="1400" dirty="0" err="1"/>
              <a:t>crovalimab</a:t>
            </a:r>
            <a:r>
              <a:rPr lang="en-US" sz="1400" dirty="0"/>
              <a:t> and eculizumab populations are presented; total </a:t>
            </a:r>
            <a:r>
              <a:rPr lang="en-US" sz="1400" dirty="0" err="1"/>
              <a:t>crovalimab</a:t>
            </a:r>
            <a:r>
              <a:rPr lang="en-US" sz="1400" dirty="0"/>
              <a:t> population data are also presented by C5i-naïve vs.-switched status</a:t>
            </a:r>
          </a:p>
          <a:p>
            <a:pPr>
              <a:lnSpc>
                <a:spcPct val="110000"/>
              </a:lnSpc>
              <a:spcBef>
                <a:spcPts val="400"/>
              </a:spcBef>
            </a:pPr>
            <a:r>
              <a:rPr lang="en-US" sz="1400" dirty="0"/>
              <a:t>Clinical cutoff for pooled analysis: November 16, 2022 (COMMODORE 2 and COMMODORE 1) and August 10, 2022 (COMMODORE 3)</a:t>
            </a:r>
            <a:r>
              <a:rPr lang="en-US" sz="1400" baseline="30000" dirty="0"/>
              <a:t>1,2,4</a:t>
            </a:r>
          </a:p>
        </p:txBody>
      </p:sp>
      <p:sp>
        <p:nvSpPr>
          <p:cNvPr id="11" name="Content Placeholder 10">
            <a:extLst>
              <a:ext uri="{FF2B5EF4-FFF2-40B4-BE49-F238E27FC236}">
                <a16:creationId xmlns:a16="http://schemas.microsoft.com/office/drawing/2014/main" id="{AC279A2C-73B0-FE1F-CD03-61165E864B46}"/>
              </a:ext>
            </a:extLst>
          </p:cNvPr>
          <p:cNvSpPr>
            <a:spLocks noGrp="1"/>
          </p:cNvSpPr>
          <p:nvPr>
            <p:ph sz="half" idx="2"/>
          </p:nvPr>
        </p:nvSpPr>
        <p:spPr>
          <a:xfrm>
            <a:off x="7132219" y="1404137"/>
            <a:ext cx="4676734" cy="4448661"/>
          </a:xfrm>
        </p:spPr>
        <p:txBody>
          <a:bodyPr lIns="640080">
            <a:normAutofit/>
          </a:bodyPr>
          <a:lstStyle/>
          <a:p>
            <a:pPr marL="0" indent="0">
              <a:spcAft>
                <a:spcPts val="600"/>
              </a:spcAft>
              <a:buNone/>
            </a:pPr>
            <a:r>
              <a:rPr lang="en-US" sz="1800" b="1" dirty="0">
                <a:solidFill>
                  <a:schemeClr val="accent3"/>
                </a:solidFill>
              </a:rPr>
              <a:t>Key findings from Phase III studies</a:t>
            </a:r>
          </a:p>
          <a:p>
            <a:pPr marL="0" indent="0">
              <a:buNone/>
            </a:pPr>
            <a:r>
              <a:rPr lang="en-US" sz="1200" b="1" dirty="0"/>
              <a:t>COMMODORE 2</a:t>
            </a:r>
            <a:r>
              <a:rPr lang="en-US" sz="1200" b="1" baseline="30000" dirty="0"/>
              <a:t>1</a:t>
            </a:r>
          </a:p>
          <a:p>
            <a:r>
              <a:rPr lang="en-US" sz="1200" dirty="0"/>
              <a:t>Non-inferiority of </a:t>
            </a:r>
            <a:r>
              <a:rPr lang="en-US" sz="1200" dirty="0" err="1"/>
              <a:t>crovalimab</a:t>
            </a:r>
            <a:r>
              <a:rPr lang="en-US" sz="1200" dirty="0"/>
              <a:t> vs eculizumab in hemolysis control and transfusion avoidance (co-primary endpoints)</a:t>
            </a:r>
          </a:p>
          <a:p>
            <a:r>
              <a:rPr lang="en-US" sz="1200" dirty="0"/>
              <a:t>Consistent safety profile between </a:t>
            </a:r>
            <a:r>
              <a:rPr lang="en-US" sz="1200" dirty="0" err="1"/>
              <a:t>crovalimab</a:t>
            </a:r>
            <a:r>
              <a:rPr lang="en-US" sz="1200" dirty="0"/>
              <a:t> and eculizumab</a:t>
            </a:r>
          </a:p>
          <a:p>
            <a:pPr marL="0" indent="0">
              <a:buNone/>
            </a:pPr>
            <a:r>
              <a:rPr lang="en-US" sz="1200" b="1" dirty="0"/>
              <a:t>COMMODORE 3</a:t>
            </a:r>
            <a:r>
              <a:rPr lang="en-US" sz="1200" b="1" baseline="30000" dirty="0"/>
              <a:t>2,3</a:t>
            </a:r>
          </a:p>
          <a:p>
            <a:r>
              <a:rPr lang="en-US" sz="1200" dirty="0" err="1"/>
              <a:t>Crovalimab</a:t>
            </a:r>
            <a:r>
              <a:rPr lang="en-US" sz="1200" dirty="0"/>
              <a:t> met both co-primary efficacy endpoints</a:t>
            </a:r>
            <a:br>
              <a:rPr lang="en-US" sz="1200" dirty="0"/>
            </a:br>
            <a:r>
              <a:rPr lang="en-US" sz="1200" dirty="0"/>
              <a:t>and was well tolerated</a:t>
            </a:r>
          </a:p>
          <a:p>
            <a:r>
              <a:rPr lang="en-US" sz="1200" dirty="0"/>
              <a:t>Disease control was maintained with no new safety signals after an additional 6 </a:t>
            </a:r>
            <a:r>
              <a:rPr lang="en-US" sz="1200" dirty="0" err="1"/>
              <a:t>mo</a:t>
            </a:r>
            <a:r>
              <a:rPr lang="en-US" sz="1200" dirty="0"/>
              <a:t> of </a:t>
            </a:r>
            <a:r>
              <a:rPr lang="en-US" sz="1200" dirty="0" err="1"/>
              <a:t>crovalimab</a:t>
            </a:r>
            <a:r>
              <a:rPr lang="en-US" sz="1200" dirty="0"/>
              <a:t> exposure</a:t>
            </a:r>
          </a:p>
          <a:p>
            <a:pPr marL="0" indent="0">
              <a:buNone/>
            </a:pPr>
            <a:r>
              <a:rPr lang="en-US" sz="1200" b="1" dirty="0"/>
              <a:t>COMMODORE 1</a:t>
            </a:r>
            <a:r>
              <a:rPr lang="en-US" sz="1200" b="1" baseline="30000" dirty="0"/>
              <a:t>4</a:t>
            </a:r>
          </a:p>
          <a:p>
            <a:r>
              <a:rPr lang="en-US" sz="1200" dirty="0" err="1"/>
              <a:t>Crovalimab</a:t>
            </a:r>
            <a:r>
              <a:rPr lang="en-US" sz="1200" dirty="0"/>
              <a:t> was well tolerated; some patients had transient immune complex reactions when switching between C5Is</a:t>
            </a:r>
          </a:p>
          <a:p>
            <a:r>
              <a:rPr lang="en-US" sz="1200" dirty="0"/>
              <a:t>Patients who switched to </a:t>
            </a:r>
            <a:r>
              <a:rPr lang="en-US" sz="1200" dirty="0" err="1"/>
              <a:t>crovalimab</a:t>
            </a:r>
            <a:r>
              <a:rPr lang="en-US" sz="1200" dirty="0"/>
              <a:t> maintained disease control</a:t>
            </a:r>
            <a:endParaRPr lang="en-US" sz="1600" dirty="0"/>
          </a:p>
        </p:txBody>
      </p:sp>
      <p:sp>
        <p:nvSpPr>
          <p:cNvPr id="4" name="Footer Placeholder 3">
            <a:extLst>
              <a:ext uri="{FF2B5EF4-FFF2-40B4-BE49-F238E27FC236}">
                <a16:creationId xmlns:a16="http://schemas.microsoft.com/office/drawing/2014/main" id="{D494501D-44AE-4E1A-9952-5EBA4FDDB034}"/>
              </a:ext>
            </a:extLst>
          </p:cNvPr>
          <p:cNvSpPr>
            <a:spLocks noGrp="1"/>
          </p:cNvSpPr>
          <p:nvPr>
            <p:ph type="ftr" sz="quarter" idx="10"/>
          </p:nvPr>
        </p:nvSpPr>
        <p:spPr>
          <a:xfrm>
            <a:off x="1416735" y="6054437"/>
            <a:ext cx="9114631" cy="803564"/>
          </a:xfrm>
        </p:spPr>
        <p:txBody>
          <a:bodyPr/>
          <a:lstStyle/>
          <a:p>
            <a:r>
              <a:rPr lang="en-US" dirty="0">
                <a:solidFill>
                  <a:schemeClr val="tx1"/>
                </a:solidFill>
              </a:rPr>
              <a:t>C5i, complement component 5 inhibitor; IV, intravenous; Q2/4W, every 2/4 weeks; SC, subcutaneous.</a:t>
            </a:r>
            <a:br>
              <a:rPr lang="en-US" dirty="0">
                <a:solidFill>
                  <a:schemeClr val="tx1"/>
                </a:solidFill>
              </a:rPr>
            </a:br>
            <a:r>
              <a:rPr lang="en-US" dirty="0" err="1">
                <a:solidFill>
                  <a:schemeClr val="tx1"/>
                </a:solidFill>
              </a:rPr>
              <a:t>Röth</a:t>
            </a:r>
            <a:r>
              <a:rPr lang="en-US" dirty="0">
                <a:solidFill>
                  <a:schemeClr val="tx1"/>
                </a:solidFill>
              </a:rPr>
              <a:t> A, et al. ASH 2023. Abstract 575.</a:t>
            </a:r>
            <a:br>
              <a:rPr lang="en-US" dirty="0">
                <a:solidFill>
                  <a:schemeClr val="tx1"/>
                </a:solidFill>
              </a:rPr>
            </a:br>
            <a:r>
              <a:rPr lang="en-US" b="0" i="0" dirty="0">
                <a:solidFill>
                  <a:srgbClr val="212121"/>
                </a:solidFill>
                <a:effectLst/>
              </a:rPr>
              <a:t>1. </a:t>
            </a:r>
            <a:r>
              <a:rPr lang="en-US" b="0" i="0" dirty="0" err="1">
                <a:solidFill>
                  <a:srgbClr val="212121"/>
                </a:solidFill>
                <a:effectLst/>
              </a:rPr>
              <a:t>Röth</a:t>
            </a:r>
            <a:r>
              <a:rPr lang="en-US" b="0" i="0" dirty="0">
                <a:solidFill>
                  <a:srgbClr val="212121"/>
                </a:solidFill>
                <a:effectLst/>
              </a:rPr>
              <a:t> A, et al. </a:t>
            </a:r>
            <a:r>
              <a:rPr lang="en-US" b="0" i="1" dirty="0">
                <a:solidFill>
                  <a:srgbClr val="212121"/>
                </a:solidFill>
                <a:effectLst/>
              </a:rPr>
              <a:t>Am J </a:t>
            </a:r>
            <a:r>
              <a:rPr lang="en-US" b="0" i="1" dirty="0" err="1">
                <a:solidFill>
                  <a:srgbClr val="212121"/>
                </a:solidFill>
                <a:effectLst/>
              </a:rPr>
              <a:t>Hematol</a:t>
            </a:r>
            <a:r>
              <a:rPr lang="en-US" b="0" i="0" dirty="0">
                <a:solidFill>
                  <a:srgbClr val="212121"/>
                </a:solidFill>
                <a:effectLst/>
              </a:rPr>
              <a:t>. 2024;99(9):1768-1777. 2. Liu H, et al. </a:t>
            </a:r>
            <a:r>
              <a:rPr lang="en-US" b="0" i="1" dirty="0">
                <a:solidFill>
                  <a:srgbClr val="212121"/>
                </a:solidFill>
                <a:effectLst/>
              </a:rPr>
              <a:t>Am J </a:t>
            </a:r>
            <a:r>
              <a:rPr lang="en-US" b="0" i="1" dirty="0" err="1">
                <a:solidFill>
                  <a:srgbClr val="212121"/>
                </a:solidFill>
                <a:effectLst/>
              </a:rPr>
              <a:t>Hematol</a:t>
            </a:r>
            <a:r>
              <a:rPr lang="en-US" b="0" i="0" dirty="0">
                <a:solidFill>
                  <a:srgbClr val="212121"/>
                </a:solidFill>
                <a:effectLst/>
              </a:rPr>
              <a:t>. 2023;98(9):1407-1414. </a:t>
            </a:r>
            <a:r>
              <a:rPr lang="en-US" dirty="0"/>
              <a:t>3. Liu H, </a:t>
            </a:r>
            <a:r>
              <a:rPr lang="en-US" b="0" i="0" dirty="0">
                <a:solidFill>
                  <a:srgbClr val="212121"/>
                </a:solidFill>
                <a:effectLst/>
              </a:rPr>
              <a:t>et al. </a:t>
            </a:r>
            <a:r>
              <a:rPr lang="pt-BR" i="1" dirty="0"/>
              <a:t>HemaSpher. </a:t>
            </a:r>
            <a:r>
              <a:rPr lang="pt-BR" i="0" dirty="0"/>
              <a:t>2023;</a:t>
            </a:r>
            <a:r>
              <a:rPr lang="pt-BR" dirty="0"/>
              <a:t>7(S3):e1287903. </a:t>
            </a:r>
            <a:r>
              <a:rPr lang="en-US" b="0" i="0" dirty="0">
                <a:solidFill>
                  <a:srgbClr val="212121"/>
                </a:solidFill>
                <a:effectLst/>
              </a:rPr>
              <a:t>4. Scheinberg P, et al. </a:t>
            </a:r>
            <a:r>
              <a:rPr lang="en-US" b="0" i="1" dirty="0">
                <a:solidFill>
                  <a:srgbClr val="212121"/>
                </a:solidFill>
                <a:effectLst/>
              </a:rPr>
              <a:t>Am J </a:t>
            </a:r>
            <a:r>
              <a:rPr lang="en-US" b="0" i="1" dirty="0" err="1">
                <a:solidFill>
                  <a:srgbClr val="212121"/>
                </a:solidFill>
                <a:effectLst/>
              </a:rPr>
              <a:t>Hematol</a:t>
            </a:r>
            <a:r>
              <a:rPr lang="en-US" b="0" i="0" dirty="0">
                <a:solidFill>
                  <a:srgbClr val="212121"/>
                </a:solidFill>
                <a:effectLst/>
              </a:rPr>
              <a:t>. 2024;99(9):1757-1767.</a:t>
            </a:r>
            <a:endParaRPr lang="en-US" dirty="0">
              <a:solidFill>
                <a:schemeClr val="tx1"/>
              </a:solidFill>
            </a:endParaRPr>
          </a:p>
        </p:txBody>
      </p:sp>
      <p:grpSp>
        <p:nvGrpSpPr>
          <p:cNvPr id="15" name="Group 14">
            <a:extLst>
              <a:ext uri="{FF2B5EF4-FFF2-40B4-BE49-F238E27FC236}">
                <a16:creationId xmlns:a16="http://schemas.microsoft.com/office/drawing/2014/main" id="{A3EBC184-935D-5939-4261-7A22758C47FE}"/>
              </a:ext>
            </a:extLst>
          </p:cNvPr>
          <p:cNvGrpSpPr/>
          <p:nvPr/>
        </p:nvGrpSpPr>
        <p:grpSpPr>
          <a:xfrm>
            <a:off x="7096399" y="1249382"/>
            <a:ext cx="613317" cy="613317"/>
            <a:chOff x="4990171" y="1572936"/>
            <a:chExt cx="613317" cy="613317"/>
          </a:xfrm>
        </p:grpSpPr>
        <p:sp>
          <p:nvSpPr>
            <p:cNvPr id="14" name="Oval 13">
              <a:extLst>
                <a:ext uri="{FF2B5EF4-FFF2-40B4-BE49-F238E27FC236}">
                  <a16:creationId xmlns:a16="http://schemas.microsoft.com/office/drawing/2014/main" id="{E113BBE7-E132-206C-7B16-070DEECA012D}"/>
                </a:ext>
              </a:extLst>
            </p:cNvPr>
            <p:cNvSpPr/>
            <p:nvPr/>
          </p:nvSpPr>
          <p:spPr>
            <a:xfrm>
              <a:off x="4990171" y="1572936"/>
              <a:ext cx="613317" cy="613317"/>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13" name="Graphic 12" descr="Key with solid fill">
              <a:extLst>
                <a:ext uri="{FF2B5EF4-FFF2-40B4-BE49-F238E27FC236}">
                  <a16:creationId xmlns:a16="http://schemas.microsoft.com/office/drawing/2014/main" id="{E86D8097-3C35-CE49-A28B-87244317EE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55866">
              <a:off x="5037476" y="1620242"/>
              <a:ext cx="518704" cy="518704"/>
            </a:xfrm>
            <a:prstGeom prst="rect">
              <a:avLst/>
            </a:prstGeom>
          </p:spPr>
        </p:pic>
      </p:grpSp>
      <p:sp>
        <p:nvSpPr>
          <p:cNvPr id="16" name="Text Box 8">
            <a:extLst>
              <a:ext uri="{FF2B5EF4-FFF2-40B4-BE49-F238E27FC236}">
                <a16:creationId xmlns:a16="http://schemas.microsoft.com/office/drawing/2014/main" id="{9E234AC2-6D7D-3803-57FB-D7CF99E18C79}"/>
              </a:ext>
            </a:extLst>
          </p:cNvPr>
          <p:cNvSpPr txBox="1">
            <a:spLocks noChangeArrowheads="1"/>
          </p:cNvSpPr>
          <p:nvPr/>
        </p:nvSpPr>
        <p:spPr bwMode="auto">
          <a:xfrm>
            <a:off x="1148591" y="1610140"/>
            <a:ext cx="2396982" cy="202209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274320" tIns="182880" bIns="91440" anchor="t">
            <a:spAutoFit/>
          </a:bodyPr>
          <a:lstStyle/>
          <a:p>
            <a:pPr fontAlgn="base">
              <a:lnSpc>
                <a:spcPct val="95000"/>
              </a:lnSpc>
              <a:spcBef>
                <a:spcPct val="10000"/>
              </a:spcBef>
              <a:spcAft>
                <a:spcPct val="0"/>
              </a:spcAft>
              <a:defRPr/>
            </a:pPr>
            <a:r>
              <a:rPr lang="en-US" altLang="en-US" sz="1400" b="1" dirty="0" err="1">
                <a:solidFill>
                  <a:schemeClr val="tx1"/>
                </a:solidFill>
                <a:latin typeface="Arial" charset="0"/>
                <a:cs typeface="Arial" charset="0"/>
              </a:rPr>
              <a:t>Crovalimab</a:t>
            </a:r>
            <a:r>
              <a:rPr lang="en-US" altLang="en-US" sz="1400" b="1" baseline="30000" dirty="0" err="1">
                <a:solidFill>
                  <a:schemeClr val="tx1"/>
                </a:solidFill>
                <a:latin typeface="Arial" charset="0"/>
                <a:cs typeface="Arial" charset="0"/>
              </a:rPr>
              <a:t>a</a:t>
            </a:r>
            <a:endParaRPr lang="en-US" altLang="en-US" sz="1400" b="1" baseline="30000" dirty="0">
              <a:solidFill>
                <a:schemeClr val="tx1"/>
              </a:solidFill>
              <a:latin typeface="Arial" charset="0"/>
              <a:cs typeface="Arial" charset="0"/>
            </a:endParaRPr>
          </a:p>
          <a:p>
            <a:pPr marL="122238" indent="-122238" fontAlgn="base">
              <a:lnSpc>
                <a:spcPct val="95000"/>
              </a:lnSpc>
              <a:spcBef>
                <a:spcPct val="10000"/>
              </a:spcBef>
              <a:spcAft>
                <a:spcPct val="0"/>
              </a:spcAft>
              <a:buFont typeface="Arial" panose="020B0604020202020204" pitchFamily="34" charset="0"/>
              <a:buChar char="•"/>
              <a:defRPr/>
            </a:pPr>
            <a:r>
              <a:rPr lang="en-US" altLang="en-US" sz="1400" dirty="0">
                <a:solidFill>
                  <a:schemeClr val="tx1"/>
                </a:solidFill>
                <a:latin typeface="Arial" charset="0"/>
                <a:cs typeface="Arial" charset="0"/>
              </a:rPr>
              <a:t>Loading</a:t>
            </a:r>
          </a:p>
          <a:p>
            <a:pPr marL="400050" lvl="1" indent="-166688" fontAlgn="base">
              <a:lnSpc>
                <a:spcPct val="95000"/>
              </a:lnSpc>
              <a:spcBef>
                <a:spcPct val="10000"/>
              </a:spcBef>
              <a:spcAft>
                <a:spcPct val="0"/>
              </a:spcAft>
              <a:buFont typeface="System Font Regular"/>
              <a:buChar char="-"/>
              <a:defRPr/>
            </a:pPr>
            <a:r>
              <a:rPr lang="en-US" altLang="en-US" sz="1400" dirty="0">
                <a:solidFill>
                  <a:schemeClr val="tx1"/>
                </a:solidFill>
                <a:latin typeface="Arial" charset="0"/>
                <a:cs typeface="Arial" charset="0"/>
              </a:rPr>
              <a:t>Day 1: 1000 mg IV</a:t>
            </a:r>
          </a:p>
          <a:p>
            <a:pPr marL="400050" lvl="1" indent="-166688" fontAlgn="base">
              <a:lnSpc>
                <a:spcPct val="95000"/>
              </a:lnSpc>
              <a:spcBef>
                <a:spcPct val="10000"/>
              </a:spcBef>
              <a:spcAft>
                <a:spcPct val="0"/>
              </a:spcAft>
              <a:buFont typeface="System Font Regular"/>
              <a:buChar char="-"/>
              <a:defRPr/>
            </a:pPr>
            <a:r>
              <a:rPr lang="en-US" altLang="en-US" sz="1400" dirty="0">
                <a:solidFill>
                  <a:schemeClr val="tx1"/>
                </a:solidFill>
                <a:latin typeface="Arial" charset="0"/>
                <a:cs typeface="Arial" charset="0"/>
              </a:rPr>
              <a:t>Days 2, 8, 15, and 22: 340 mg SC</a:t>
            </a:r>
          </a:p>
          <a:p>
            <a:pPr marL="122238" indent="-122238" fontAlgn="base">
              <a:lnSpc>
                <a:spcPct val="95000"/>
              </a:lnSpc>
              <a:spcBef>
                <a:spcPct val="10000"/>
              </a:spcBef>
              <a:spcAft>
                <a:spcPct val="0"/>
              </a:spcAft>
              <a:buFont typeface="Arial" panose="020B0604020202020204" pitchFamily="34" charset="0"/>
              <a:buChar char="•"/>
              <a:defRPr/>
            </a:pPr>
            <a:r>
              <a:rPr lang="en-US" altLang="en-US" sz="1400" dirty="0">
                <a:solidFill>
                  <a:schemeClr val="tx1"/>
                </a:solidFill>
                <a:latin typeface="Arial" charset="0"/>
                <a:cs typeface="Arial" charset="0"/>
              </a:rPr>
              <a:t>Maintenance:</a:t>
            </a:r>
          </a:p>
          <a:p>
            <a:pPr marL="407988" lvl="1" indent="-174625" fontAlgn="base">
              <a:lnSpc>
                <a:spcPct val="95000"/>
              </a:lnSpc>
              <a:spcBef>
                <a:spcPct val="10000"/>
              </a:spcBef>
              <a:spcAft>
                <a:spcPct val="0"/>
              </a:spcAft>
              <a:buFont typeface="System Font Regular"/>
              <a:buChar char="-"/>
              <a:defRPr/>
            </a:pPr>
            <a:r>
              <a:rPr lang="en-US" altLang="en-US" sz="1400" dirty="0">
                <a:solidFill>
                  <a:schemeClr val="tx1"/>
                </a:solidFill>
                <a:latin typeface="Arial" charset="0"/>
                <a:cs typeface="Arial" charset="0"/>
              </a:rPr>
              <a:t>From Day 29:</a:t>
            </a:r>
            <a:br>
              <a:rPr lang="en-US" altLang="en-US" sz="1400" dirty="0">
                <a:solidFill>
                  <a:schemeClr val="tx1"/>
                </a:solidFill>
                <a:latin typeface="Arial" charset="0"/>
                <a:cs typeface="Arial" charset="0"/>
              </a:rPr>
            </a:br>
            <a:r>
              <a:rPr lang="en-US" altLang="en-US" sz="1400" dirty="0">
                <a:solidFill>
                  <a:schemeClr val="tx1"/>
                </a:solidFill>
                <a:latin typeface="Arial" charset="0"/>
                <a:cs typeface="Arial" charset="0"/>
              </a:rPr>
              <a:t>Q4W 680 mg SC</a:t>
            </a:r>
          </a:p>
        </p:txBody>
      </p:sp>
      <p:grpSp>
        <p:nvGrpSpPr>
          <p:cNvPr id="22" name="Group 21">
            <a:extLst>
              <a:ext uri="{FF2B5EF4-FFF2-40B4-BE49-F238E27FC236}">
                <a16:creationId xmlns:a16="http://schemas.microsoft.com/office/drawing/2014/main" id="{2C2C8223-CA1B-8BE3-2E18-D0C3B69F1CE0}"/>
              </a:ext>
            </a:extLst>
          </p:cNvPr>
          <p:cNvGrpSpPr/>
          <p:nvPr/>
        </p:nvGrpSpPr>
        <p:grpSpPr>
          <a:xfrm>
            <a:off x="839340" y="1276886"/>
            <a:ext cx="613317" cy="613317"/>
            <a:chOff x="5055790" y="1752725"/>
            <a:chExt cx="613317" cy="613317"/>
          </a:xfrm>
        </p:grpSpPr>
        <p:sp>
          <p:nvSpPr>
            <p:cNvPr id="21" name="Oval 20">
              <a:extLst>
                <a:ext uri="{FF2B5EF4-FFF2-40B4-BE49-F238E27FC236}">
                  <a16:creationId xmlns:a16="http://schemas.microsoft.com/office/drawing/2014/main" id="{DD233758-8EF0-09B9-6CC0-20162BA0E300}"/>
                </a:ext>
              </a:extLst>
            </p:cNvPr>
            <p:cNvSpPr/>
            <p:nvPr/>
          </p:nvSpPr>
          <p:spPr>
            <a:xfrm>
              <a:off x="5055790" y="1752725"/>
              <a:ext cx="613317" cy="61331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Graphic 17" descr="Needle with solid fill">
              <a:extLst>
                <a:ext uri="{FF2B5EF4-FFF2-40B4-BE49-F238E27FC236}">
                  <a16:creationId xmlns:a16="http://schemas.microsoft.com/office/drawing/2014/main" id="{BB06AB09-0FB2-CF86-0777-0245F651FD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45694" y="1830270"/>
              <a:ext cx="439074" cy="439074"/>
            </a:xfrm>
            <a:prstGeom prst="rect">
              <a:avLst/>
            </a:prstGeom>
          </p:spPr>
        </p:pic>
      </p:grpSp>
      <p:sp>
        <p:nvSpPr>
          <p:cNvPr id="23" name="Text Box 8">
            <a:extLst>
              <a:ext uri="{FF2B5EF4-FFF2-40B4-BE49-F238E27FC236}">
                <a16:creationId xmlns:a16="http://schemas.microsoft.com/office/drawing/2014/main" id="{8BA05B1C-E2FC-55D1-B814-B3574765B3C1}"/>
              </a:ext>
            </a:extLst>
          </p:cNvPr>
          <p:cNvSpPr txBox="1">
            <a:spLocks noChangeArrowheads="1"/>
          </p:cNvSpPr>
          <p:nvPr/>
        </p:nvSpPr>
        <p:spPr bwMode="auto">
          <a:xfrm>
            <a:off x="4161948" y="1577137"/>
            <a:ext cx="2435963" cy="2051331"/>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lIns="274320" tIns="182880" bIns="365760" anchor="t">
            <a:spAutoFit/>
          </a:bodyPr>
          <a:lstStyle/>
          <a:p>
            <a:pPr fontAlgn="base">
              <a:lnSpc>
                <a:spcPct val="95000"/>
              </a:lnSpc>
              <a:spcBef>
                <a:spcPct val="10000"/>
              </a:spcBef>
              <a:spcAft>
                <a:spcPct val="0"/>
              </a:spcAft>
              <a:defRPr/>
            </a:pPr>
            <a:r>
              <a:rPr lang="en-US" altLang="en-US" sz="1400" b="1" dirty="0">
                <a:solidFill>
                  <a:schemeClr val="tx1"/>
                </a:solidFill>
                <a:latin typeface="Arial" charset="0"/>
                <a:cs typeface="Arial" charset="0"/>
              </a:rPr>
              <a:t>Eculizumab</a:t>
            </a:r>
          </a:p>
          <a:p>
            <a:pPr fontAlgn="base">
              <a:lnSpc>
                <a:spcPct val="95000"/>
              </a:lnSpc>
              <a:spcBef>
                <a:spcPct val="10000"/>
              </a:spcBef>
              <a:spcAft>
                <a:spcPct val="0"/>
              </a:spcAft>
              <a:defRPr/>
            </a:pPr>
            <a:r>
              <a:rPr lang="en-US" altLang="en-US" sz="1400" dirty="0">
                <a:solidFill>
                  <a:schemeClr val="tx1"/>
                </a:solidFill>
                <a:latin typeface="Arial" charset="0"/>
                <a:cs typeface="Arial" charset="0"/>
              </a:rPr>
              <a:t>(only in COMMODORE</a:t>
            </a:r>
            <a:br>
              <a:rPr lang="en-US" altLang="en-US" sz="1400" dirty="0">
                <a:solidFill>
                  <a:schemeClr val="tx1"/>
                </a:solidFill>
                <a:latin typeface="Arial" charset="0"/>
                <a:cs typeface="Arial" charset="0"/>
              </a:rPr>
            </a:br>
            <a:r>
              <a:rPr lang="en-US" altLang="en-US" sz="1400" dirty="0">
                <a:solidFill>
                  <a:schemeClr val="tx1"/>
                </a:solidFill>
                <a:latin typeface="Arial" charset="0"/>
                <a:cs typeface="Arial" charset="0"/>
              </a:rPr>
              <a:t>1 and 2)</a:t>
            </a:r>
          </a:p>
          <a:p>
            <a:pPr marL="122238" indent="-122238" fontAlgn="base">
              <a:lnSpc>
                <a:spcPct val="95000"/>
              </a:lnSpc>
              <a:spcBef>
                <a:spcPct val="10000"/>
              </a:spcBef>
              <a:spcAft>
                <a:spcPct val="0"/>
              </a:spcAft>
              <a:buFont typeface="Arial" panose="020B0604020202020204" pitchFamily="34" charset="0"/>
              <a:buChar char="•"/>
              <a:defRPr/>
            </a:pPr>
            <a:r>
              <a:rPr lang="en-US" altLang="en-US" sz="1400" dirty="0">
                <a:solidFill>
                  <a:schemeClr val="tx1"/>
                </a:solidFill>
                <a:latin typeface="Arial" charset="0"/>
                <a:cs typeface="Arial" charset="0"/>
              </a:rPr>
              <a:t>Loading series per label</a:t>
            </a:r>
            <a:br>
              <a:rPr lang="en-US" altLang="en-US" sz="1400" dirty="0">
                <a:solidFill>
                  <a:schemeClr val="tx1"/>
                </a:solidFill>
                <a:latin typeface="Arial" charset="0"/>
                <a:cs typeface="Arial" charset="0"/>
              </a:rPr>
            </a:br>
            <a:r>
              <a:rPr lang="en-US" altLang="en-US" sz="1400" dirty="0">
                <a:solidFill>
                  <a:schemeClr val="tx1"/>
                </a:solidFill>
                <a:latin typeface="Arial" charset="0"/>
                <a:cs typeface="Arial" charset="0"/>
              </a:rPr>
              <a:t>(COMMODORE 2 only)</a:t>
            </a:r>
          </a:p>
          <a:p>
            <a:pPr marL="122238" indent="-122238" fontAlgn="base">
              <a:lnSpc>
                <a:spcPct val="95000"/>
              </a:lnSpc>
              <a:spcBef>
                <a:spcPct val="10000"/>
              </a:spcBef>
              <a:spcAft>
                <a:spcPct val="0"/>
              </a:spcAft>
              <a:buFont typeface="Arial" panose="020B0604020202020204" pitchFamily="34" charset="0"/>
              <a:buChar char="•"/>
              <a:defRPr/>
            </a:pPr>
            <a:r>
              <a:rPr lang="en-US" altLang="en-US" sz="1400" dirty="0">
                <a:solidFill>
                  <a:schemeClr val="tx1"/>
                </a:solidFill>
                <a:latin typeface="Arial" charset="0"/>
                <a:cs typeface="Arial" charset="0"/>
              </a:rPr>
              <a:t>Q2W 900 mg IV maintenance</a:t>
            </a:r>
          </a:p>
        </p:txBody>
      </p:sp>
      <p:grpSp>
        <p:nvGrpSpPr>
          <p:cNvPr id="28" name="Group 27">
            <a:extLst>
              <a:ext uri="{FF2B5EF4-FFF2-40B4-BE49-F238E27FC236}">
                <a16:creationId xmlns:a16="http://schemas.microsoft.com/office/drawing/2014/main" id="{E9429B5D-6C02-3DFF-BD89-843E83A4F07B}"/>
              </a:ext>
            </a:extLst>
          </p:cNvPr>
          <p:cNvGrpSpPr/>
          <p:nvPr/>
        </p:nvGrpSpPr>
        <p:grpSpPr>
          <a:xfrm>
            <a:off x="3852698" y="1243883"/>
            <a:ext cx="613317" cy="613317"/>
            <a:chOff x="3852698" y="1247968"/>
            <a:chExt cx="613317" cy="613317"/>
          </a:xfrm>
        </p:grpSpPr>
        <p:sp>
          <p:nvSpPr>
            <p:cNvPr id="25" name="Oval 24">
              <a:extLst>
                <a:ext uri="{FF2B5EF4-FFF2-40B4-BE49-F238E27FC236}">
                  <a16:creationId xmlns:a16="http://schemas.microsoft.com/office/drawing/2014/main" id="{8328CC56-003F-5AC7-4F4F-D50C5FD26B26}"/>
                </a:ext>
              </a:extLst>
            </p:cNvPr>
            <p:cNvSpPr/>
            <p:nvPr/>
          </p:nvSpPr>
          <p:spPr>
            <a:xfrm>
              <a:off x="3852698" y="1247968"/>
              <a:ext cx="613317" cy="613317"/>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27" name="Graphic 26" descr="IV with solid fill">
              <a:extLst>
                <a:ext uri="{FF2B5EF4-FFF2-40B4-BE49-F238E27FC236}">
                  <a16:creationId xmlns:a16="http://schemas.microsoft.com/office/drawing/2014/main" id="{CB91A0E9-06AA-DDCD-6309-C7DE87C25C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65479" y="1354403"/>
              <a:ext cx="404875" cy="404875"/>
            </a:xfrm>
            <a:prstGeom prst="rect">
              <a:avLst/>
            </a:prstGeom>
          </p:spPr>
        </p:pic>
      </p:grpSp>
    </p:spTree>
    <p:extLst>
      <p:ext uri="{BB962C8B-B14F-4D97-AF65-F5344CB8AC3E}">
        <p14:creationId xmlns:p14="http://schemas.microsoft.com/office/powerpoint/2010/main" val="24212520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96BA2-3918-904F-1FCB-A634B0B255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5257DA-DD9C-FEAB-FE4D-BD481B210DBD}"/>
              </a:ext>
            </a:extLst>
          </p:cNvPr>
          <p:cNvSpPr>
            <a:spLocks noGrp="1"/>
          </p:cNvSpPr>
          <p:nvPr>
            <p:ph type="title"/>
          </p:nvPr>
        </p:nvSpPr>
        <p:spPr>
          <a:xfrm>
            <a:off x="838200" y="198584"/>
            <a:ext cx="10515600" cy="1325563"/>
          </a:xfrm>
        </p:spPr>
        <p:txBody>
          <a:bodyPr>
            <a:normAutofit/>
          </a:bodyPr>
          <a:lstStyle/>
          <a:p>
            <a:r>
              <a:rPr lang="en-US" sz="3200" dirty="0"/>
              <a:t>Transient Immune Complex Reactions Resolved in Around 2 Weeks</a:t>
            </a:r>
          </a:p>
        </p:txBody>
      </p:sp>
      <p:sp>
        <p:nvSpPr>
          <p:cNvPr id="9" name="Content Placeholder 8">
            <a:extLst>
              <a:ext uri="{FF2B5EF4-FFF2-40B4-BE49-F238E27FC236}">
                <a16:creationId xmlns:a16="http://schemas.microsoft.com/office/drawing/2014/main" id="{2CEE0B0A-01BF-F09C-5C89-47E2B8A98528}"/>
              </a:ext>
            </a:extLst>
          </p:cNvPr>
          <p:cNvSpPr>
            <a:spLocks noGrp="1"/>
          </p:cNvSpPr>
          <p:nvPr>
            <p:ph idx="1"/>
          </p:nvPr>
        </p:nvSpPr>
        <p:spPr>
          <a:xfrm>
            <a:off x="838199" y="1524147"/>
            <a:ext cx="10970941" cy="4364036"/>
          </a:xfrm>
        </p:spPr>
        <p:txBody>
          <a:bodyPr>
            <a:normAutofit lnSpcReduction="10000"/>
          </a:bodyPr>
          <a:lstStyle/>
          <a:p>
            <a:r>
              <a:rPr lang="en-US" sz="1800" dirty="0"/>
              <a:t>In patients switching from other C5is to </a:t>
            </a:r>
            <a:r>
              <a:rPr lang="en-US" sz="1800" dirty="0" err="1"/>
              <a:t>crovalimab</a:t>
            </a:r>
            <a:r>
              <a:rPr lang="en-US" sz="1800" dirty="0"/>
              <a:t>, or from </a:t>
            </a:r>
            <a:r>
              <a:rPr lang="en-US" sz="1800" dirty="0" err="1"/>
              <a:t>crovalimab</a:t>
            </a:r>
            <a:r>
              <a:rPr lang="en-US" sz="1800" dirty="0"/>
              <a:t> to other C5is, transient immune complexes form between </a:t>
            </a:r>
            <a:r>
              <a:rPr lang="en-US" sz="1800" dirty="0" err="1"/>
              <a:t>crovalimab</a:t>
            </a:r>
            <a:r>
              <a:rPr lang="en-US" sz="1800" dirty="0"/>
              <a:t>, C5, and the other C5i. These complexes may lead to a one-time transient immune complex reaction in a fraction of switch patients</a:t>
            </a:r>
            <a:endParaRPr lang="en-US" sz="1800" baseline="30000" dirty="0"/>
          </a:p>
          <a:p>
            <a:r>
              <a:rPr lang="en-US" sz="1800" dirty="0"/>
              <a:t>Across COMMODORE 1 and 2, transient immune complex reactions occurred in 33 of 185 patients (18%)</a:t>
            </a:r>
          </a:p>
          <a:p>
            <a:endParaRPr lang="en-US" sz="1800" dirty="0"/>
          </a:p>
          <a:p>
            <a:endParaRPr lang="en-US" sz="1800" dirty="0"/>
          </a:p>
          <a:p>
            <a:endParaRPr lang="en-US" sz="1800" dirty="0"/>
          </a:p>
          <a:p>
            <a:endParaRPr lang="en-US" sz="1800" dirty="0"/>
          </a:p>
          <a:p>
            <a:endParaRPr lang="en-US" sz="1800" dirty="0"/>
          </a:p>
          <a:p>
            <a:endParaRPr lang="en-US" sz="1800" dirty="0"/>
          </a:p>
          <a:p>
            <a:r>
              <a:rPr lang="en-US" sz="1800" dirty="0"/>
              <a:t>The median time to onset of the transient immune complex reaction was 1.6 weeks (range, 0.7–4.4) and the median duration of the resolved transient immune complex reactions was 1.9 weeks (0.4–34.1); some clinical symptoms were ongoing at clinical cutoff</a:t>
            </a:r>
          </a:p>
        </p:txBody>
      </p:sp>
      <p:sp>
        <p:nvSpPr>
          <p:cNvPr id="5" name="Footer Placeholder 4">
            <a:extLst>
              <a:ext uri="{FF2B5EF4-FFF2-40B4-BE49-F238E27FC236}">
                <a16:creationId xmlns:a16="http://schemas.microsoft.com/office/drawing/2014/main" id="{1EC830EE-41AC-2BD7-5F1B-E452FC6E9DEC}"/>
              </a:ext>
            </a:extLst>
          </p:cNvPr>
          <p:cNvSpPr>
            <a:spLocks noGrp="1"/>
          </p:cNvSpPr>
          <p:nvPr>
            <p:ph type="ftr" sz="quarter" idx="10"/>
          </p:nvPr>
        </p:nvSpPr>
        <p:spPr>
          <a:xfrm>
            <a:off x="1416735" y="6054437"/>
            <a:ext cx="10651322" cy="803564"/>
          </a:xfrm>
        </p:spPr>
        <p:txBody>
          <a:bodyPr/>
          <a:lstStyle/>
          <a:p>
            <a:r>
              <a:rPr lang="en-US" dirty="0">
                <a:solidFill>
                  <a:schemeClr val="tx1"/>
                </a:solidFill>
              </a:rPr>
              <a:t>C, complement; C5i, complement component 5 inhibitor;</a:t>
            </a:r>
            <a:br>
              <a:rPr lang="en-US" dirty="0">
                <a:solidFill>
                  <a:schemeClr val="tx1"/>
                </a:solidFill>
              </a:rPr>
            </a:br>
            <a:r>
              <a:rPr lang="en-US" dirty="0" err="1">
                <a:solidFill>
                  <a:schemeClr val="tx1"/>
                </a:solidFill>
              </a:rPr>
              <a:t>Röth</a:t>
            </a:r>
            <a:r>
              <a:rPr lang="en-US" dirty="0">
                <a:solidFill>
                  <a:schemeClr val="tx1"/>
                </a:solidFill>
              </a:rPr>
              <a:t> A, et al. </a:t>
            </a:r>
            <a:r>
              <a:rPr lang="en-US" dirty="0"/>
              <a:t>ASH 2023. Abstract 575.</a:t>
            </a:r>
            <a:endParaRPr lang="en-US" dirty="0">
              <a:solidFill>
                <a:schemeClr val="tx1"/>
              </a:solidFill>
            </a:endParaRPr>
          </a:p>
        </p:txBody>
      </p:sp>
      <p:pic>
        <p:nvPicPr>
          <p:cNvPr id="3" name="Content Placeholder 1">
            <a:extLst>
              <a:ext uri="{FF2B5EF4-FFF2-40B4-BE49-F238E27FC236}">
                <a16:creationId xmlns:a16="http://schemas.microsoft.com/office/drawing/2014/main" id="{22244B5C-8AB3-A80B-9458-99951E8688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99" t="40065" r="2157" b="24083"/>
          <a:stretch/>
        </p:blipFill>
        <p:spPr bwMode="auto">
          <a:xfrm>
            <a:off x="1494263" y="2747408"/>
            <a:ext cx="8954429" cy="209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57005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3EA88-B883-DF28-5D80-353213F06911}"/>
              </a:ext>
            </a:extLst>
          </p:cNvPr>
          <p:cNvSpPr>
            <a:spLocks noGrp="1"/>
          </p:cNvSpPr>
          <p:nvPr>
            <p:ph type="title"/>
          </p:nvPr>
        </p:nvSpPr>
        <p:spPr>
          <a:xfrm>
            <a:off x="838200" y="365125"/>
            <a:ext cx="10515600" cy="1325563"/>
          </a:xfrm>
        </p:spPr>
        <p:txBody>
          <a:bodyPr/>
          <a:lstStyle/>
          <a:p>
            <a:r>
              <a:rPr lang="en-US" dirty="0"/>
              <a:t>Limits of C5-Targeting Therapy</a:t>
            </a:r>
          </a:p>
        </p:txBody>
      </p:sp>
      <p:sp>
        <p:nvSpPr>
          <p:cNvPr id="3" name="Content Placeholder 2">
            <a:extLst>
              <a:ext uri="{FF2B5EF4-FFF2-40B4-BE49-F238E27FC236}">
                <a16:creationId xmlns:a16="http://schemas.microsoft.com/office/drawing/2014/main" id="{F2898D14-A2C3-5B00-08A2-824ABCF1E38C}"/>
              </a:ext>
            </a:extLst>
          </p:cNvPr>
          <p:cNvSpPr>
            <a:spLocks noGrp="1"/>
          </p:cNvSpPr>
          <p:nvPr>
            <p:ph sz="half" idx="1"/>
          </p:nvPr>
        </p:nvSpPr>
        <p:spPr>
          <a:xfrm>
            <a:off x="838200" y="1825625"/>
            <a:ext cx="5181600" cy="4228812"/>
          </a:xfrm>
        </p:spPr>
        <p:txBody>
          <a:bodyPr>
            <a:normAutofit/>
          </a:bodyPr>
          <a:lstStyle/>
          <a:p>
            <a:r>
              <a:rPr lang="en-US" sz="2400" dirty="0"/>
              <a:t>Despite benefits of targeting C5, responses to eculizumab and </a:t>
            </a:r>
            <a:r>
              <a:rPr lang="en-US" sz="2400" dirty="0" err="1"/>
              <a:t>ravulizumab</a:t>
            </a:r>
            <a:r>
              <a:rPr lang="en-US" sz="2400" dirty="0"/>
              <a:t> are heterogeneous</a:t>
            </a:r>
            <a:r>
              <a:rPr lang="en-US" sz="2400" baseline="30000" dirty="0"/>
              <a:t>1</a:t>
            </a:r>
          </a:p>
          <a:p>
            <a:pPr lvl="1"/>
            <a:r>
              <a:rPr lang="en-US" sz="2000" dirty="0"/>
              <a:t>Most patients exhibit continuous low-level hemolysis</a:t>
            </a:r>
          </a:p>
          <a:p>
            <a:pPr lvl="1"/>
            <a:r>
              <a:rPr lang="en-US" sz="2000" dirty="0"/>
              <a:t>25-35% still require RBC transfusions</a:t>
            </a:r>
          </a:p>
          <a:p>
            <a:endParaRPr lang="en-US" sz="2400" dirty="0"/>
          </a:p>
        </p:txBody>
      </p:sp>
      <p:sp>
        <p:nvSpPr>
          <p:cNvPr id="9" name="Content Placeholder 8">
            <a:extLst>
              <a:ext uri="{FF2B5EF4-FFF2-40B4-BE49-F238E27FC236}">
                <a16:creationId xmlns:a16="http://schemas.microsoft.com/office/drawing/2014/main" id="{FFCAEB91-2198-4504-6626-45A93B09F7D3}"/>
              </a:ext>
            </a:extLst>
          </p:cNvPr>
          <p:cNvSpPr>
            <a:spLocks noGrp="1"/>
          </p:cNvSpPr>
          <p:nvPr>
            <p:ph sz="half" idx="2"/>
          </p:nvPr>
        </p:nvSpPr>
        <p:spPr/>
        <p:txBody>
          <a:bodyPr>
            <a:normAutofit/>
          </a:bodyPr>
          <a:lstStyle/>
          <a:p>
            <a:r>
              <a:rPr lang="en-US" sz="2400" dirty="0"/>
              <a:t>Eculizumab prevents intravascular hemolysis, unmasks low-level extravascular hemolysis</a:t>
            </a:r>
            <a:r>
              <a:rPr lang="en-US" sz="2400" baseline="30000" dirty="0"/>
              <a:t>2</a:t>
            </a:r>
            <a:r>
              <a:rPr lang="en-US" sz="2400" dirty="0"/>
              <a:t> </a:t>
            </a:r>
          </a:p>
          <a:p>
            <a:pPr lvl="1"/>
            <a:r>
              <a:rPr lang="en-US" sz="2000" dirty="0"/>
              <a:t>Occurs through opsonization of PNH red cells by C3 fragments, leading to extravascular cell clearance</a:t>
            </a:r>
          </a:p>
          <a:p>
            <a:pPr lvl="1"/>
            <a:r>
              <a:rPr lang="en-US" sz="2000" dirty="0"/>
              <a:t>This effect may contribute to low-level hemolysis and RBC transfusion requirements</a:t>
            </a:r>
          </a:p>
          <a:p>
            <a:endParaRPr lang="en-US" sz="2400" dirty="0"/>
          </a:p>
        </p:txBody>
      </p:sp>
      <p:sp>
        <p:nvSpPr>
          <p:cNvPr id="5" name="Footer Placeholder 4">
            <a:extLst>
              <a:ext uri="{FF2B5EF4-FFF2-40B4-BE49-F238E27FC236}">
                <a16:creationId xmlns:a16="http://schemas.microsoft.com/office/drawing/2014/main" id="{8F299F7C-483F-D4CE-8E8F-56A3482DC2DE}"/>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C, complement; PNH, </a:t>
            </a:r>
            <a:r>
              <a:rPr lang="en-US" dirty="0"/>
              <a:t>paroxysmal nocturnal hemoglobinuria; RBC, red blood cell</a:t>
            </a:r>
            <a:r>
              <a:rPr lang="en-US" altLang="en-US" dirty="0"/>
              <a:t>.</a:t>
            </a:r>
            <a:br>
              <a:rPr lang="en-US" sz="1000" dirty="0">
                <a:solidFill>
                  <a:schemeClr val="tx1"/>
                </a:solidFill>
              </a:rPr>
            </a:br>
            <a:r>
              <a:rPr lang="en-US" sz="1000" dirty="0">
                <a:solidFill>
                  <a:schemeClr val="tx1"/>
                </a:solidFill>
              </a:rPr>
              <a:t>1. </a:t>
            </a:r>
            <a:r>
              <a:rPr lang="en-US" sz="1000" dirty="0" err="1">
                <a:solidFill>
                  <a:schemeClr val="tx1"/>
                </a:solidFill>
              </a:rPr>
              <a:t>Subías</a:t>
            </a:r>
            <a:r>
              <a:rPr lang="en-US" sz="1000" dirty="0">
                <a:solidFill>
                  <a:schemeClr val="tx1"/>
                </a:solidFill>
              </a:rPr>
              <a:t> Hidalgo M, et al. </a:t>
            </a:r>
            <a:r>
              <a:rPr lang="en-US" sz="1000" i="1" dirty="0">
                <a:solidFill>
                  <a:schemeClr val="tx1"/>
                </a:solidFill>
              </a:rPr>
              <a:t>Immunobiology. </a:t>
            </a:r>
            <a:r>
              <a:rPr lang="en-US" sz="1000" dirty="0">
                <a:solidFill>
                  <a:schemeClr val="tx1"/>
                </a:solidFill>
              </a:rPr>
              <a:t>2017;222(2):363-371. 2. Hill A, et al. </a:t>
            </a:r>
            <a:r>
              <a:rPr lang="en-US" sz="1000" i="1" dirty="0" err="1">
                <a:solidFill>
                  <a:schemeClr val="tx1"/>
                </a:solidFill>
              </a:rPr>
              <a:t>Haematologica</a:t>
            </a:r>
            <a:r>
              <a:rPr lang="en-US" sz="1000" i="1" dirty="0">
                <a:solidFill>
                  <a:schemeClr val="tx1"/>
                </a:solidFill>
              </a:rPr>
              <a:t>. </a:t>
            </a:r>
            <a:r>
              <a:rPr lang="en-US" sz="1000" dirty="0">
                <a:solidFill>
                  <a:schemeClr val="tx1"/>
                </a:solidFill>
              </a:rPr>
              <a:t>2010;95(4):567-573.</a:t>
            </a:r>
          </a:p>
        </p:txBody>
      </p:sp>
    </p:spTree>
    <p:extLst>
      <p:ext uri="{BB962C8B-B14F-4D97-AF65-F5344CB8AC3E}">
        <p14:creationId xmlns:p14="http://schemas.microsoft.com/office/powerpoint/2010/main" val="31208015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A6B4D-E5D3-207B-56E7-12D1A9849A69}"/>
              </a:ext>
            </a:extLst>
          </p:cNvPr>
          <p:cNvSpPr>
            <a:spLocks noGrp="1"/>
          </p:cNvSpPr>
          <p:nvPr>
            <p:ph type="title"/>
          </p:nvPr>
        </p:nvSpPr>
        <p:spPr/>
        <p:txBody>
          <a:bodyPr>
            <a:normAutofit/>
          </a:bodyPr>
          <a:lstStyle/>
          <a:p>
            <a:r>
              <a:rPr lang="en-US" dirty="0"/>
              <a:t>PNH – Treatment with Eculizumab</a:t>
            </a:r>
            <a:br>
              <a:rPr lang="en-US" dirty="0"/>
            </a:br>
            <a:r>
              <a:rPr lang="en-US" dirty="0"/>
              <a:t>Suboptimal Responders</a:t>
            </a:r>
          </a:p>
        </p:txBody>
      </p:sp>
      <p:sp>
        <p:nvSpPr>
          <p:cNvPr id="3" name="Content Placeholder 2">
            <a:extLst>
              <a:ext uri="{FF2B5EF4-FFF2-40B4-BE49-F238E27FC236}">
                <a16:creationId xmlns:a16="http://schemas.microsoft.com/office/drawing/2014/main" id="{84110EC3-7769-1451-E570-8E9D40576BCE}"/>
              </a:ext>
            </a:extLst>
          </p:cNvPr>
          <p:cNvSpPr>
            <a:spLocks noGrp="1"/>
          </p:cNvSpPr>
          <p:nvPr>
            <p:ph sz="half" idx="1"/>
          </p:nvPr>
        </p:nvSpPr>
        <p:spPr/>
        <p:txBody>
          <a:bodyPr>
            <a:normAutofit/>
          </a:bodyPr>
          <a:lstStyle/>
          <a:p>
            <a:r>
              <a:rPr lang="en-US" sz="2400" dirty="0"/>
              <a:t>About 5-20% of PNH patients show a sub-optimal response (continued hemolysis and/ or transfusion need) to eculizumab</a:t>
            </a:r>
          </a:p>
          <a:p>
            <a:endParaRPr lang="en-US" sz="2400" dirty="0"/>
          </a:p>
          <a:p>
            <a:endParaRPr lang="en-US" sz="2400" dirty="0"/>
          </a:p>
        </p:txBody>
      </p:sp>
      <p:sp>
        <p:nvSpPr>
          <p:cNvPr id="4" name="Content Placeholder 3">
            <a:extLst>
              <a:ext uri="{FF2B5EF4-FFF2-40B4-BE49-F238E27FC236}">
                <a16:creationId xmlns:a16="http://schemas.microsoft.com/office/drawing/2014/main" id="{63B39A7E-AAC5-8B8F-997A-B64E55917B6A}"/>
              </a:ext>
            </a:extLst>
          </p:cNvPr>
          <p:cNvSpPr>
            <a:spLocks noGrp="1"/>
          </p:cNvSpPr>
          <p:nvPr>
            <p:ph sz="half" idx="2"/>
          </p:nvPr>
        </p:nvSpPr>
        <p:spPr/>
        <p:txBody>
          <a:bodyPr>
            <a:normAutofit/>
          </a:bodyPr>
          <a:lstStyle/>
          <a:p>
            <a:r>
              <a:rPr lang="en-US" sz="2400" dirty="0"/>
              <a:t>Potential etiologies</a:t>
            </a:r>
          </a:p>
          <a:p>
            <a:pPr lvl="1"/>
            <a:r>
              <a:rPr lang="en-US" sz="2000" dirty="0"/>
              <a:t>Poor production (bone marrow failure)</a:t>
            </a:r>
          </a:p>
          <a:p>
            <a:pPr lvl="1"/>
            <a:r>
              <a:rPr lang="en-US" sz="2000" dirty="0"/>
              <a:t>Dosing </a:t>
            </a:r>
          </a:p>
          <a:p>
            <a:pPr lvl="1"/>
            <a:r>
              <a:rPr lang="en-US" sz="2000" dirty="0"/>
              <a:t>C5 polymorphism (Asian population)</a:t>
            </a:r>
          </a:p>
          <a:p>
            <a:pPr lvl="1"/>
            <a:r>
              <a:rPr lang="en-US" sz="2000" dirty="0"/>
              <a:t>C3 coating of red cells</a:t>
            </a:r>
          </a:p>
          <a:p>
            <a:endParaRPr lang="en-US" sz="2400" dirty="0"/>
          </a:p>
        </p:txBody>
      </p:sp>
      <p:sp>
        <p:nvSpPr>
          <p:cNvPr id="5" name="Footer Placeholder 4">
            <a:extLst>
              <a:ext uri="{FF2B5EF4-FFF2-40B4-BE49-F238E27FC236}">
                <a16:creationId xmlns:a16="http://schemas.microsoft.com/office/drawing/2014/main" id="{42AFC641-A365-B249-E309-1F06AA2B01BE}"/>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C, complement; PNH, </a:t>
            </a:r>
            <a:r>
              <a:rPr lang="en-US" dirty="0"/>
              <a:t>paroxysmal nocturnal hemoglobinuria</a:t>
            </a:r>
            <a:r>
              <a:rPr lang="en-US" altLang="en-US" dirty="0"/>
              <a:t>.</a:t>
            </a:r>
            <a:endParaRPr lang="en-US" sz="1000" dirty="0">
              <a:solidFill>
                <a:schemeClr val="tx1"/>
              </a:solidFill>
            </a:endParaRPr>
          </a:p>
        </p:txBody>
      </p:sp>
    </p:spTree>
    <p:extLst>
      <p:ext uri="{BB962C8B-B14F-4D97-AF65-F5344CB8AC3E}">
        <p14:creationId xmlns:p14="http://schemas.microsoft.com/office/powerpoint/2010/main" val="32183718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3">
            <a:extLst>
              <a:ext uri="{FF2B5EF4-FFF2-40B4-BE49-F238E27FC236}">
                <a16:creationId xmlns:a16="http://schemas.microsoft.com/office/drawing/2014/main" id="{EA1635E0-8A26-61EE-16D5-DF9C8334AC32}"/>
              </a:ext>
            </a:extLst>
          </p:cNvPr>
          <p:cNvSpPr>
            <a:spLocks noGrp="1" noChangeArrowheads="1"/>
          </p:cNvSpPr>
          <p:nvPr>
            <p:ph type="title"/>
          </p:nvPr>
        </p:nvSpPr>
        <p:spPr>
          <a:xfrm>
            <a:off x="838199" y="259306"/>
            <a:ext cx="10948639" cy="1016526"/>
          </a:xfrm>
        </p:spPr>
        <p:txBody>
          <a:bodyPr>
            <a:normAutofit/>
          </a:bodyPr>
          <a:lstStyle/>
          <a:p>
            <a:r>
              <a:rPr lang="en-US" altLang="en-US" sz="3400" dirty="0"/>
              <a:t>Complement Activation: Current and Emerging Targets</a:t>
            </a:r>
          </a:p>
        </p:txBody>
      </p:sp>
      <p:sp>
        <p:nvSpPr>
          <p:cNvPr id="4" name="Footer Placeholder 3">
            <a:extLst>
              <a:ext uri="{FF2B5EF4-FFF2-40B4-BE49-F238E27FC236}">
                <a16:creationId xmlns:a16="http://schemas.microsoft.com/office/drawing/2014/main" id="{325D455B-BD7C-7A16-D157-DC0D2A137785}"/>
              </a:ext>
            </a:extLst>
          </p:cNvPr>
          <p:cNvSpPr>
            <a:spLocks noGrp="1"/>
          </p:cNvSpPr>
          <p:nvPr>
            <p:ph type="ftr" sz="quarter" idx="10"/>
          </p:nvPr>
        </p:nvSpPr>
        <p:spPr>
          <a:xfrm>
            <a:off x="1416735" y="6054437"/>
            <a:ext cx="10651322" cy="803564"/>
          </a:xfrm>
        </p:spPr>
        <p:txBody>
          <a:bodyPr/>
          <a:lstStyle/>
          <a:p>
            <a:pPr marL="0" indent="0">
              <a:buNone/>
              <a:defRPr/>
            </a:pPr>
            <a:r>
              <a:rPr lang="en-US" dirty="0"/>
              <a:t>C, complement; CD, cluster of differentiation.</a:t>
            </a:r>
            <a:br>
              <a:rPr lang="en-US" dirty="0"/>
            </a:br>
            <a:r>
              <a:rPr lang="en-US" dirty="0"/>
              <a:t>Figueroa JE, Densen P. </a:t>
            </a:r>
            <a:r>
              <a:rPr lang="en-US" i="1" dirty="0"/>
              <a:t>Clin </a:t>
            </a:r>
            <a:r>
              <a:rPr lang="en-US" i="1" dirty="0" err="1"/>
              <a:t>Microbiol</a:t>
            </a:r>
            <a:r>
              <a:rPr lang="en-US" i="1" dirty="0"/>
              <a:t> Rev</a:t>
            </a:r>
            <a:r>
              <a:rPr lang="en-US" dirty="0"/>
              <a:t>. 1991;4:359-395.</a:t>
            </a:r>
          </a:p>
          <a:p>
            <a:pPr marL="0" indent="0">
              <a:buNone/>
              <a:defRPr/>
            </a:pPr>
            <a:r>
              <a:rPr lang="en-US" dirty="0"/>
              <a:t> Zipfel PF, et al. </a:t>
            </a:r>
            <a:r>
              <a:rPr lang="en-US" i="1" dirty="0"/>
              <a:t>Front Immunol. </a:t>
            </a:r>
            <a:r>
              <a:rPr lang="en-US" dirty="0"/>
              <a:t>2019;10:2166.</a:t>
            </a:r>
            <a:br>
              <a:rPr lang="en-US" dirty="0"/>
            </a:br>
            <a:r>
              <a:rPr lang="en-US" dirty="0"/>
              <a:t> </a:t>
            </a:r>
            <a:r>
              <a:rPr lang="en-GB" altLang="en-US" dirty="0"/>
              <a:t>Ricklin D, et al. </a:t>
            </a:r>
            <a:r>
              <a:rPr lang="en-GB" altLang="en-US" i="1" dirty="0"/>
              <a:t>Nat Rev Nephrol</a:t>
            </a:r>
            <a:r>
              <a:rPr lang="en-GB" altLang="en-US" dirty="0"/>
              <a:t>. 2018;14(1):26-47.</a:t>
            </a:r>
            <a:endParaRPr lang="fr-FR" dirty="0"/>
          </a:p>
        </p:txBody>
      </p:sp>
      <p:grpSp>
        <p:nvGrpSpPr>
          <p:cNvPr id="72708" name="Group 1">
            <a:extLst>
              <a:ext uri="{FF2B5EF4-FFF2-40B4-BE49-F238E27FC236}">
                <a16:creationId xmlns:a16="http://schemas.microsoft.com/office/drawing/2014/main" id="{7DCF9FC4-53F6-C5F8-43C2-F73025031957}"/>
              </a:ext>
            </a:extLst>
          </p:cNvPr>
          <p:cNvGrpSpPr>
            <a:grpSpLocks/>
          </p:cNvGrpSpPr>
          <p:nvPr/>
        </p:nvGrpSpPr>
        <p:grpSpPr bwMode="auto">
          <a:xfrm>
            <a:off x="2801706" y="1563960"/>
            <a:ext cx="6765924" cy="4240477"/>
            <a:chOff x="2031228" y="1169501"/>
            <a:chExt cx="7866195" cy="5092701"/>
          </a:xfrm>
        </p:grpSpPr>
        <p:sp>
          <p:nvSpPr>
            <p:cNvPr id="431" name="Rectangle 42">
              <a:extLst>
                <a:ext uri="{FF2B5EF4-FFF2-40B4-BE49-F238E27FC236}">
                  <a16:creationId xmlns:a16="http://schemas.microsoft.com/office/drawing/2014/main" id="{8C1A332A-D6D7-F51E-EDDC-556BF3233C62}"/>
                </a:ext>
              </a:extLst>
            </p:cNvPr>
            <p:cNvSpPr>
              <a:spLocks noChangeArrowheads="1"/>
            </p:cNvSpPr>
            <p:nvPr/>
          </p:nvSpPr>
          <p:spPr bwMode="auto">
            <a:xfrm>
              <a:off x="2874692" y="1169501"/>
              <a:ext cx="1312264" cy="66538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eaLnBrk="0" fontAlgn="base" hangingPunct="0">
                <a:lnSpc>
                  <a:spcPct val="85000"/>
                </a:lnSpc>
                <a:spcBef>
                  <a:spcPct val="0"/>
                </a:spcBef>
                <a:spcAft>
                  <a:spcPct val="0"/>
                </a:spcAft>
                <a:defRPr/>
              </a:pPr>
              <a:r>
                <a:rPr lang="en-US" sz="1200" b="1" dirty="0">
                  <a:solidFill>
                    <a:schemeClr val="bg1"/>
                  </a:solidFill>
                  <a:latin typeface="Arial" panose="020B0604020202020204" pitchFamily="34" charset="0"/>
                  <a:ea typeface="ＭＳ Ｐゴシック"/>
                  <a:cs typeface="ＭＳ Ｐゴシック"/>
                </a:rPr>
                <a:t>Classical </a:t>
              </a:r>
            </a:p>
            <a:p>
              <a:pPr algn="ctr" eaLnBrk="0" fontAlgn="base" hangingPunct="0">
                <a:lnSpc>
                  <a:spcPct val="85000"/>
                </a:lnSpc>
                <a:spcBef>
                  <a:spcPct val="0"/>
                </a:spcBef>
                <a:spcAft>
                  <a:spcPct val="0"/>
                </a:spcAft>
                <a:defRPr/>
              </a:pPr>
              <a:r>
                <a:rPr lang="en-US" sz="1200" b="1" dirty="0">
                  <a:solidFill>
                    <a:schemeClr val="bg1"/>
                  </a:solidFill>
                  <a:latin typeface="Arial" panose="020B0604020202020204" pitchFamily="34" charset="0"/>
                  <a:ea typeface="ＭＳ Ｐゴシック"/>
                  <a:cs typeface="ＭＳ Ｐゴシック"/>
                </a:rPr>
                <a:t>Pathway</a:t>
              </a:r>
            </a:p>
          </p:txBody>
        </p:sp>
        <p:sp>
          <p:nvSpPr>
            <p:cNvPr id="432" name="Rectangle 43">
              <a:extLst>
                <a:ext uri="{FF2B5EF4-FFF2-40B4-BE49-F238E27FC236}">
                  <a16:creationId xmlns:a16="http://schemas.microsoft.com/office/drawing/2014/main" id="{69D086F2-2407-4411-B468-A7AB417DCD5F}"/>
                </a:ext>
              </a:extLst>
            </p:cNvPr>
            <p:cNvSpPr>
              <a:spLocks noChangeArrowheads="1"/>
            </p:cNvSpPr>
            <p:nvPr/>
          </p:nvSpPr>
          <p:spPr bwMode="auto">
            <a:xfrm>
              <a:off x="4945521" y="1169501"/>
              <a:ext cx="1491292" cy="66538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eaLnBrk="0" fontAlgn="base" hangingPunct="0">
                <a:lnSpc>
                  <a:spcPct val="85000"/>
                </a:lnSpc>
                <a:spcBef>
                  <a:spcPct val="0"/>
                </a:spcBef>
                <a:spcAft>
                  <a:spcPct val="0"/>
                </a:spcAft>
                <a:defRPr/>
              </a:pPr>
              <a:r>
                <a:rPr lang="en-US" sz="1200" b="1" dirty="0">
                  <a:solidFill>
                    <a:schemeClr val="bg1"/>
                  </a:solidFill>
                  <a:latin typeface="Arial" panose="020B0604020202020204" pitchFamily="34" charset="0"/>
                  <a:ea typeface="ＭＳ Ｐゴシック"/>
                  <a:cs typeface="ＭＳ Ｐゴシック"/>
                </a:rPr>
                <a:t>Lectin </a:t>
              </a:r>
            </a:p>
            <a:p>
              <a:pPr algn="ctr" eaLnBrk="0" fontAlgn="base" hangingPunct="0">
                <a:lnSpc>
                  <a:spcPct val="85000"/>
                </a:lnSpc>
                <a:spcBef>
                  <a:spcPct val="0"/>
                </a:spcBef>
                <a:spcAft>
                  <a:spcPct val="0"/>
                </a:spcAft>
                <a:defRPr/>
              </a:pPr>
              <a:r>
                <a:rPr lang="en-US" sz="1200" b="1" dirty="0">
                  <a:solidFill>
                    <a:schemeClr val="bg1"/>
                  </a:solidFill>
                  <a:latin typeface="Arial" panose="020B0604020202020204" pitchFamily="34" charset="0"/>
                  <a:ea typeface="ＭＳ Ｐゴシック"/>
                  <a:cs typeface="ＭＳ Ｐゴシック"/>
                </a:rPr>
                <a:t>Pathway</a:t>
              </a:r>
            </a:p>
          </p:txBody>
        </p:sp>
        <p:sp>
          <p:nvSpPr>
            <p:cNvPr id="434" name="Rectangle 45">
              <a:extLst>
                <a:ext uri="{FF2B5EF4-FFF2-40B4-BE49-F238E27FC236}">
                  <a16:creationId xmlns:a16="http://schemas.microsoft.com/office/drawing/2014/main" id="{8D4A9741-14B8-6717-654B-72C39A512C76}"/>
                </a:ext>
              </a:extLst>
            </p:cNvPr>
            <p:cNvSpPr>
              <a:spLocks noChangeArrowheads="1"/>
            </p:cNvSpPr>
            <p:nvPr/>
          </p:nvSpPr>
          <p:spPr bwMode="auto">
            <a:xfrm>
              <a:off x="7165849" y="1169501"/>
              <a:ext cx="1314109" cy="66538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eaLnBrk="0" fontAlgn="base" hangingPunct="0">
                <a:lnSpc>
                  <a:spcPct val="85000"/>
                </a:lnSpc>
                <a:spcBef>
                  <a:spcPct val="0"/>
                </a:spcBef>
                <a:spcAft>
                  <a:spcPct val="0"/>
                </a:spcAft>
                <a:defRPr/>
              </a:pPr>
              <a:r>
                <a:rPr lang="en-US" sz="1200" b="1">
                  <a:solidFill>
                    <a:schemeClr val="bg1"/>
                  </a:solidFill>
                  <a:latin typeface="Arial" panose="020B0604020202020204" pitchFamily="34" charset="0"/>
                  <a:ea typeface="ＭＳ Ｐゴシック"/>
                  <a:cs typeface="ＭＳ Ｐゴシック"/>
                </a:rPr>
                <a:t>Alternative </a:t>
              </a:r>
            </a:p>
            <a:p>
              <a:pPr algn="ctr" eaLnBrk="0" fontAlgn="base" hangingPunct="0">
                <a:lnSpc>
                  <a:spcPct val="85000"/>
                </a:lnSpc>
                <a:spcBef>
                  <a:spcPct val="0"/>
                </a:spcBef>
                <a:spcAft>
                  <a:spcPct val="0"/>
                </a:spcAft>
                <a:defRPr/>
              </a:pPr>
              <a:r>
                <a:rPr lang="en-US" sz="1200" b="1">
                  <a:solidFill>
                    <a:schemeClr val="bg1"/>
                  </a:solidFill>
                  <a:latin typeface="Arial" panose="020B0604020202020204" pitchFamily="34" charset="0"/>
                  <a:ea typeface="ＭＳ Ｐゴシック"/>
                  <a:cs typeface="ＭＳ Ｐゴシック"/>
                </a:rPr>
                <a:t>Pathway</a:t>
              </a:r>
            </a:p>
          </p:txBody>
        </p:sp>
        <p:sp>
          <p:nvSpPr>
            <p:cNvPr id="13315" name="Freeform 13314">
              <a:extLst>
                <a:ext uri="{FF2B5EF4-FFF2-40B4-BE49-F238E27FC236}">
                  <a16:creationId xmlns:a16="http://schemas.microsoft.com/office/drawing/2014/main" id="{293D6202-0FD8-C391-A666-B134147ABCD8}"/>
                </a:ext>
              </a:extLst>
            </p:cNvPr>
            <p:cNvSpPr/>
            <p:nvPr/>
          </p:nvSpPr>
          <p:spPr>
            <a:xfrm>
              <a:off x="3122012" y="5546931"/>
              <a:ext cx="572154" cy="567354"/>
            </a:xfrm>
            <a:custGeom>
              <a:avLst/>
              <a:gdLst>
                <a:gd name="connsiteX0" fmla="*/ 0 w 570640"/>
                <a:gd name="connsiteY0" fmla="*/ 0 h 701269"/>
                <a:gd name="connsiteX1" fmla="*/ 0 w 570640"/>
                <a:gd name="connsiteY1" fmla="*/ 701269 h 701269"/>
                <a:gd name="connsiteX2" fmla="*/ 570640 w 570640"/>
                <a:gd name="connsiteY2" fmla="*/ 701269 h 701269"/>
              </a:gdLst>
              <a:ahLst/>
              <a:cxnLst>
                <a:cxn ang="0">
                  <a:pos x="connsiteX0" y="connsiteY0"/>
                </a:cxn>
                <a:cxn ang="0">
                  <a:pos x="connsiteX1" y="connsiteY1"/>
                </a:cxn>
                <a:cxn ang="0">
                  <a:pos x="connsiteX2" y="connsiteY2"/>
                </a:cxn>
              </a:cxnLst>
              <a:rect l="l" t="t" r="r" b="b"/>
              <a:pathLst>
                <a:path w="570640" h="701269">
                  <a:moveTo>
                    <a:pt x="0" y="0"/>
                  </a:moveTo>
                  <a:lnTo>
                    <a:pt x="0" y="701269"/>
                  </a:lnTo>
                  <a:lnTo>
                    <a:pt x="570640" y="701269"/>
                  </a:lnTo>
                </a:path>
              </a:pathLst>
            </a:custGeom>
            <a:noFill/>
            <a:ln w="19050">
              <a:solidFill>
                <a:schemeClr val="accent1"/>
              </a:solidFill>
              <a:round/>
              <a:headEnd/>
              <a:tailEnd type="triangle" w="med" len="med"/>
            </a:ln>
          </p:spPr>
          <p:txBody>
            <a:bodyPr anchor="ctr"/>
            <a:lstStyle/>
            <a:p>
              <a:pPr algn="ctr" eaLnBrk="0" fontAlgn="base" hangingPunct="0">
                <a:spcBef>
                  <a:spcPct val="0"/>
                </a:spcBef>
                <a:spcAft>
                  <a:spcPct val="0"/>
                </a:spcAft>
                <a:defRPr/>
              </a:pPr>
              <a:endParaRPr lang="en-US" b="1">
                <a:solidFill>
                  <a:prstClr val="white"/>
                </a:solidFill>
                <a:latin typeface="Arial" panose="020B0604020202020204" pitchFamily="34" charset="0"/>
              </a:endParaRPr>
            </a:p>
          </p:txBody>
        </p:sp>
        <p:cxnSp>
          <p:nvCxnSpPr>
            <p:cNvPr id="72725" name="AutoShape 4">
              <a:extLst>
                <a:ext uri="{FF2B5EF4-FFF2-40B4-BE49-F238E27FC236}">
                  <a16:creationId xmlns:a16="http://schemas.microsoft.com/office/drawing/2014/main" id="{F9040F84-DEF7-93E6-6F9B-0C353845CA60}"/>
                </a:ext>
              </a:extLst>
            </p:cNvPr>
            <p:cNvCxnSpPr>
              <a:cxnSpLocks noChangeShapeType="1"/>
            </p:cNvCxnSpPr>
            <p:nvPr/>
          </p:nvCxnSpPr>
          <p:spPr bwMode="auto">
            <a:xfrm>
              <a:off x="6628761" y="3549584"/>
              <a:ext cx="200025" cy="0"/>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94" name="Text Box 5">
              <a:extLst>
                <a:ext uri="{FF2B5EF4-FFF2-40B4-BE49-F238E27FC236}">
                  <a16:creationId xmlns:a16="http://schemas.microsoft.com/office/drawing/2014/main" id="{50D2F58D-C3F7-3D5B-4F82-48914B2F05A7}"/>
                </a:ext>
              </a:extLst>
            </p:cNvPr>
            <p:cNvSpPr txBox="1">
              <a:spLocks noChangeArrowheads="1"/>
            </p:cNvSpPr>
            <p:nvPr/>
          </p:nvSpPr>
          <p:spPr bwMode="auto">
            <a:xfrm>
              <a:off x="4063296" y="3562869"/>
              <a:ext cx="295305" cy="221760"/>
            </a:xfrm>
            <a:prstGeom prst="rect">
              <a:avLst/>
            </a:prstGeom>
            <a:noFill/>
            <a:ln w="9525">
              <a:solidFill>
                <a:schemeClr val="tx1"/>
              </a:solidFill>
              <a:miter lim="800000"/>
              <a:headEnd/>
              <a:tailEnd/>
            </a:ln>
          </p:spPr>
          <p:txBody>
            <a:bodyPr lIns="0" tIns="28567" rIns="0" bIns="28567" anchor="ctr">
              <a:spAutoFit/>
            </a:bodyPr>
            <a:lstStyle>
              <a:lvl1pPr eaLnBrk="0" hangingPunct="0">
                <a:defRPr sz="2400">
                  <a:solidFill>
                    <a:schemeClr val="tx1"/>
                  </a:solidFill>
                  <a:latin typeface="Arial" pitchFamily="34" charset="0"/>
                  <a:ea typeface="Geneva" charset="-128"/>
                </a:defRPr>
              </a:lvl1pPr>
              <a:lvl2pPr marL="37931725" indent="-37474525" eaLnBrk="0" hangingPunct="0">
                <a:defRPr sz="2400">
                  <a:solidFill>
                    <a:schemeClr val="tx1"/>
                  </a:solidFill>
                  <a:latin typeface="Arial" pitchFamily="34" charset="0"/>
                  <a:ea typeface="Geneva" charset="-128"/>
                </a:defRPr>
              </a:lvl2pPr>
              <a:lvl3pPr eaLnBrk="0" hangingPunct="0">
                <a:defRPr sz="2400">
                  <a:solidFill>
                    <a:schemeClr val="tx1"/>
                  </a:solidFill>
                  <a:latin typeface="Arial" pitchFamily="34" charset="0"/>
                  <a:ea typeface="Geneva" charset="-128"/>
                </a:defRPr>
              </a:lvl3pPr>
              <a:lvl4pPr eaLnBrk="0" hangingPunct="0">
                <a:defRPr sz="2400">
                  <a:solidFill>
                    <a:schemeClr val="tx1"/>
                  </a:solidFill>
                  <a:latin typeface="Arial" pitchFamily="34" charset="0"/>
                  <a:ea typeface="Geneva" charset="-128"/>
                </a:defRPr>
              </a:lvl4pPr>
              <a:lvl5pPr eaLnBrk="0" hangingPunct="0">
                <a:defRPr sz="2400">
                  <a:solidFill>
                    <a:schemeClr val="tx1"/>
                  </a:solidFill>
                  <a:latin typeface="Arial" pitchFamily="34" charset="0"/>
                  <a:ea typeface="Geneva" charset="-128"/>
                </a:defRPr>
              </a:lvl5pPr>
              <a:lvl6pPr marL="457200" eaLnBrk="0" fontAlgn="base" hangingPunct="0">
                <a:spcBef>
                  <a:spcPct val="0"/>
                </a:spcBef>
                <a:spcAft>
                  <a:spcPct val="0"/>
                </a:spcAft>
                <a:defRPr sz="2400">
                  <a:solidFill>
                    <a:schemeClr val="tx1"/>
                  </a:solidFill>
                  <a:latin typeface="Arial" pitchFamily="34" charset="0"/>
                  <a:ea typeface="Geneva" charset="-128"/>
                </a:defRPr>
              </a:lvl6pPr>
              <a:lvl7pPr marL="914400" eaLnBrk="0" fontAlgn="base" hangingPunct="0">
                <a:spcBef>
                  <a:spcPct val="0"/>
                </a:spcBef>
                <a:spcAft>
                  <a:spcPct val="0"/>
                </a:spcAft>
                <a:defRPr sz="2400">
                  <a:solidFill>
                    <a:schemeClr val="tx1"/>
                  </a:solidFill>
                  <a:latin typeface="Arial" pitchFamily="34" charset="0"/>
                  <a:ea typeface="Geneva" charset="-128"/>
                </a:defRPr>
              </a:lvl7pPr>
              <a:lvl8pPr marL="1371600" eaLnBrk="0" fontAlgn="base" hangingPunct="0">
                <a:spcBef>
                  <a:spcPct val="0"/>
                </a:spcBef>
                <a:spcAft>
                  <a:spcPct val="0"/>
                </a:spcAft>
                <a:defRPr sz="2400">
                  <a:solidFill>
                    <a:schemeClr val="tx1"/>
                  </a:solidFill>
                  <a:latin typeface="Arial" pitchFamily="34" charset="0"/>
                  <a:ea typeface="Geneva" charset="-128"/>
                </a:defRPr>
              </a:lvl8pPr>
              <a:lvl9pPr marL="1828800" eaLnBrk="0" fontAlgn="base" hangingPunct="0">
                <a:spcBef>
                  <a:spcPct val="0"/>
                </a:spcBef>
                <a:spcAft>
                  <a:spcPct val="0"/>
                </a:spcAft>
                <a:defRPr sz="2400">
                  <a:solidFill>
                    <a:schemeClr val="tx1"/>
                  </a:solidFill>
                  <a:latin typeface="Arial" pitchFamily="34" charset="0"/>
                  <a:ea typeface="Geneva" charset="-128"/>
                </a:defRPr>
              </a:lvl9pPr>
            </a:lstStyle>
            <a:p>
              <a:pPr algn="ctr" fontAlgn="base">
                <a:spcBef>
                  <a:spcPct val="50000"/>
                </a:spcBef>
                <a:spcAft>
                  <a:spcPct val="0"/>
                </a:spcAft>
                <a:defRPr/>
              </a:pPr>
              <a:r>
                <a:rPr lang="en-US" sz="825" b="1" kern="0" dirty="0">
                  <a:solidFill>
                    <a:srgbClr val="FFFFFF"/>
                  </a:solidFill>
                  <a:latin typeface="Arial"/>
                </a:rPr>
                <a:t>C3a</a:t>
              </a:r>
            </a:p>
          </p:txBody>
        </p:sp>
        <p:sp>
          <p:nvSpPr>
            <p:cNvPr id="395" name="Text Box 6">
              <a:extLst>
                <a:ext uri="{FF2B5EF4-FFF2-40B4-BE49-F238E27FC236}">
                  <a16:creationId xmlns:a16="http://schemas.microsoft.com/office/drawing/2014/main" id="{6F37019F-25E3-84A3-A8DC-A03679ADB100}"/>
                </a:ext>
              </a:extLst>
            </p:cNvPr>
            <p:cNvSpPr txBox="1">
              <a:spLocks noChangeArrowheads="1"/>
            </p:cNvSpPr>
            <p:nvPr/>
          </p:nvSpPr>
          <p:spPr bwMode="auto">
            <a:xfrm>
              <a:off x="6248556" y="3411599"/>
              <a:ext cx="380206" cy="221760"/>
            </a:xfrm>
            <a:prstGeom prst="rect">
              <a:avLst/>
            </a:prstGeom>
            <a:noFill/>
            <a:ln>
              <a:noFill/>
            </a:ln>
          </p:spPr>
          <p:txBody>
            <a:bodyPr lIns="0" tIns="28567" rIns="0" bIns="28567">
              <a:spAutoFit/>
            </a:bodyPr>
            <a:lstStyle>
              <a:lvl1pPr eaLnBrk="0" hangingPunct="0">
                <a:defRPr sz="2400">
                  <a:solidFill>
                    <a:schemeClr val="tx1"/>
                  </a:solidFill>
                  <a:latin typeface="Arial" pitchFamily="34" charset="0"/>
                  <a:ea typeface="Geneva" charset="-128"/>
                </a:defRPr>
              </a:lvl1pPr>
              <a:lvl2pPr marL="37931725" indent="-37474525" eaLnBrk="0" hangingPunct="0">
                <a:defRPr sz="2400">
                  <a:solidFill>
                    <a:schemeClr val="tx1"/>
                  </a:solidFill>
                  <a:latin typeface="Arial" pitchFamily="34" charset="0"/>
                  <a:ea typeface="Geneva" charset="-128"/>
                </a:defRPr>
              </a:lvl2pPr>
              <a:lvl3pPr eaLnBrk="0" hangingPunct="0">
                <a:defRPr sz="2400">
                  <a:solidFill>
                    <a:schemeClr val="tx1"/>
                  </a:solidFill>
                  <a:latin typeface="Arial" pitchFamily="34" charset="0"/>
                  <a:ea typeface="Geneva" charset="-128"/>
                </a:defRPr>
              </a:lvl3pPr>
              <a:lvl4pPr eaLnBrk="0" hangingPunct="0">
                <a:defRPr sz="2400">
                  <a:solidFill>
                    <a:schemeClr val="tx1"/>
                  </a:solidFill>
                  <a:latin typeface="Arial" pitchFamily="34" charset="0"/>
                  <a:ea typeface="Geneva" charset="-128"/>
                </a:defRPr>
              </a:lvl4pPr>
              <a:lvl5pPr eaLnBrk="0" hangingPunct="0">
                <a:defRPr sz="2400">
                  <a:solidFill>
                    <a:schemeClr val="tx1"/>
                  </a:solidFill>
                  <a:latin typeface="Arial" pitchFamily="34" charset="0"/>
                  <a:ea typeface="Geneva" charset="-128"/>
                </a:defRPr>
              </a:lvl5pPr>
              <a:lvl6pPr marL="457200" eaLnBrk="0" fontAlgn="base" hangingPunct="0">
                <a:spcBef>
                  <a:spcPct val="0"/>
                </a:spcBef>
                <a:spcAft>
                  <a:spcPct val="0"/>
                </a:spcAft>
                <a:defRPr sz="2400">
                  <a:solidFill>
                    <a:schemeClr val="tx1"/>
                  </a:solidFill>
                  <a:latin typeface="Arial" pitchFamily="34" charset="0"/>
                  <a:ea typeface="Geneva" charset="-128"/>
                </a:defRPr>
              </a:lvl6pPr>
              <a:lvl7pPr marL="914400" eaLnBrk="0" fontAlgn="base" hangingPunct="0">
                <a:spcBef>
                  <a:spcPct val="0"/>
                </a:spcBef>
                <a:spcAft>
                  <a:spcPct val="0"/>
                </a:spcAft>
                <a:defRPr sz="2400">
                  <a:solidFill>
                    <a:schemeClr val="tx1"/>
                  </a:solidFill>
                  <a:latin typeface="Arial" pitchFamily="34" charset="0"/>
                  <a:ea typeface="Geneva" charset="-128"/>
                </a:defRPr>
              </a:lvl7pPr>
              <a:lvl8pPr marL="1371600" eaLnBrk="0" fontAlgn="base" hangingPunct="0">
                <a:spcBef>
                  <a:spcPct val="0"/>
                </a:spcBef>
                <a:spcAft>
                  <a:spcPct val="0"/>
                </a:spcAft>
                <a:defRPr sz="2400">
                  <a:solidFill>
                    <a:schemeClr val="tx1"/>
                  </a:solidFill>
                  <a:latin typeface="Arial" pitchFamily="34" charset="0"/>
                  <a:ea typeface="Geneva" charset="-128"/>
                </a:defRPr>
              </a:lvl8pPr>
              <a:lvl9pPr marL="1828800" eaLnBrk="0" fontAlgn="base" hangingPunct="0">
                <a:spcBef>
                  <a:spcPct val="0"/>
                </a:spcBef>
                <a:spcAft>
                  <a:spcPct val="0"/>
                </a:spcAft>
                <a:defRPr sz="2400">
                  <a:solidFill>
                    <a:schemeClr val="tx1"/>
                  </a:solidFill>
                  <a:latin typeface="Arial" pitchFamily="34" charset="0"/>
                  <a:ea typeface="Geneva" charset="-128"/>
                </a:defRPr>
              </a:lvl9pPr>
            </a:lstStyle>
            <a:p>
              <a:pPr algn="ctr" fontAlgn="base">
                <a:spcBef>
                  <a:spcPct val="50000"/>
                </a:spcBef>
                <a:spcAft>
                  <a:spcPct val="0"/>
                </a:spcAft>
                <a:defRPr/>
              </a:pPr>
              <a:r>
                <a:rPr lang="en-US" sz="825" b="1" kern="0" dirty="0">
                  <a:latin typeface="Arial"/>
                </a:rPr>
                <a:t>C3bi</a:t>
              </a:r>
            </a:p>
          </p:txBody>
        </p:sp>
        <p:sp>
          <p:nvSpPr>
            <p:cNvPr id="396" name="AutoShape 7">
              <a:extLst>
                <a:ext uri="{FF2B5EF4-FFF2-40B4-BE49-F238E27FC236}">
                  <a16:creationId xmlns:a16="http://schemas.microsoft.com/office/drawing/2014/main" id="{B1908FAC-FDF2-1CEF-FB95-E11BE1714DD8}"/>
                </a:ext>
              </a:extLst>
            </p:cNvPr>
            <p:cNvSpPr>
              <a:spLocks noChangeArrowheads="1"/>
            </p:cNvSpPr>
            <p:nvPr/>
          </p:nvSpPr>
          <p:spPr bwMode="auto">
            <a:xfrm>
              <a:off x="5329418" y="2462139"/>
              <a:ext cx="487254" cy="255477"/>
            </a:xfrm>
            <a:prstGeom prst="roundRect">
              <a:avLst>
                <a:gd name="adj" fmla="val 16667"/>
              </a:avLst>
            </a:prstGeom>
            <a:solidFill>
              <a:srgbClr val="FFCC00"/>
            </a:solidFill>
            <a:ln>
              <a:noFill/>
            </a:ln>
          </p:spPr>
          <p:txBody>
            <a:bodyPr wrap="none" lIns="57134" tIns="28567" rIns="57134" bIns="28567" anchor="ctr"/>
            <a:lstStyle/>
            <a:p>
              <a:pPr algn="ctr" eaLnBrk="0" fontAlgn="base" hangingPunct="0">
                <a:spcBef>
                  <a:spcPct val="0"/>
                </a:spcBef>
                <a:spcAft>
                  <a:spcPct val="0"/>
                </a:spcAft>
                <a:defRPr/>
              </a:pPr>
              <a:r>
                <a:rPr lang="en-US" sz="1050" b="1" kern="0">
                  <a:solidFill>
                    <a:srgbClr val="000000"/>
                  </a:solidFill>
                  <a:latin typeface="Arial" panose="020B0604020202020204" pitchFamily="34" charset="0"/>
                </a:rPr>
                <a:t>C3</a:t>
              </a:r>
            </a:p>
          </p:txBody>
        </p:sp>
        <p:sp>
          <p:nvSpPr>
            <p:cNvPr id="397" name="Text Box 8">
              <a:extLst>
                <a:ext uri="{FF2B5EF4-FFF2-40B4-BE49-F238E27FC236}">
                  <a16:creationId xmlns:a16="http://schemas.microsoft.com/office/drawing/2014/main" id="{60840DCC-315B-9380-3DD5-06E703854C29}"/>
                </a:ext>
              </a:extLst>
            </p:cNvPr>
            <p:cNvSpPr txBox="1">
              <a:spLocks noChangeArrowheads="1"/>
            </p:cNvSpPr>
            <p:nvPr/>
          </p:nvSpPr>
          <p:spPr bwMode="auto">
            <a:xfrm>
              <a:off x="6828093" y="3411599"/>
              <a:ext cx="382052" cy="221760"/>
            </a:xfrm>
            <a:prstGeom prst="rect">
              <a:avLst/>
            </a:prstGeom>
            <a:noFill/>
            <a:ln>
              <a:noFill/>
            </a:ln>
          </p:spPr>
          <p:txBody>
            <a:bodyPr lIns="0" tIns="28567" rIns="0" bIns="28567">
              <a:spAutoFit/>
            </a:bodyPr>
            <a:lstStyle>
              <a:lvl1pPr eaLnBrk="0" hangingPunct="0">
                <a:defRPr sz="2400">
                  <a:solidFill>
                    <a:schemeClr val="tx1"/>
                  </a:solidFill>
                  <a:latin typeface="Arial" pitchFamily="34" charset="0"/>
                  <a:ea typeface="Geneva" charset="-128"/>
                </a:defRPr>
              </a:lvl1pPr>
              <a:lvl2pPr marL="37931725" indent="-37474525" eaLnBrk="0" hangingPunct="0">
                <a:defRPr sz="2400">
                  <a:solidFill>
                    <a:schemeClr val="tx1"/>
                  </a:solidFill>
                  <a:latin typeface="Arial" pitchFamily="34" charset="0"/>
                  <a:ea typeface="Geneva" charset="-128"/>
                </a:defRPr>
              </a:lvl2pPr>
              <a:lvl3pPr eaLnBrk="0" hangingPunct="0">
                <a:defRPr sz="2400">
                  <a:solidFill>
                    <a:schemeClr val="tx1"/>
                  </a:solidFill>
                  <a:latin typeface="Arial" pitchFamily="34" charset="0"/>
                  <a:ea typeface="Geneva" charset="-128"/>
                </a:defRPr>
              </a:lvl3pPr>
              <a:lvl4pPr eaLnBrk="0" hangingPunct="0">
                <a:defRPr sz="2400">
                  <a:solidFill>
                    <a:schemeClr val="tx1"/>
                  </a:solidFill>
                  <a:latin typeface="Arial" pitchFamily="34" charset="0"/>
                  <a:ea typeface="Geneva" charset="-128"/>
                </a:defRPr>
              </a:lvl4pPr>
              <a:lvl5pPr eaLnBrk="0" hangingPunct="0">
                <a:defRPr sz="2400">
                  <a:solidFill>
                    <a:schemeClr val="tx1"/>
                  </a:solidFill>
                  <a:latin typeface="Arial" pitchFamily="34" charset="0"/>
                  <a:ea typeface="Geneva" charset="-128"/>
                </a:defRPr>
              </a:lvl5pPr>
              <a:lvl6pPr marL="457200" eaLnBrk="0" fontAlgn="base" hangingPunct="0">
                <a:spcBef>
                  <a:spcPct val="0"/>
                </a:spcBef>
                <a:spcAft>
                  <a:spcPct val="0"/>
                </a:spcAft>
                <a:defRPr sz="2400">
                  <a:solidFill>
                    <a:schemeClr val="tx1"/>
                  </a:solidFill>
                  <a:latin typeface="Arial" pitchFamily="34" charset="0"/>
                  <a:ea typeface="Geneva" charset="-128"/>
                </a:defRPr>
              </a:lvl6pPr>
              <a:lvl7pPr marL="914400" eaLnBrk="0" fontAlgn="base" hangingPunct="0">
                <a:spcBef>
                  <a:spcPct val="0"/>
                </a:spcBef>
                <a:spcAft>
                  <a:spcPct val="0"/>
                </a:spcAft>
                <a:defRPr sz="2400">
                  <a:solidFill>
                    <a:schemeClr val="tx1"/>
                  </a:solidFill>
                  <a:latin typeface="Arial" pitchFamily="34" charset="0"/>
                  <a:ea typeface="Geneva" charset="-128"/>
                </a:defRPr>
              </a:lvl7pPr>
              <a:lvl8pPr marL="1371600" eaLnBrk="0" fontAlgn="base" hangingPunct="0">
                <a:spcBef>
                  <a:spcPct val="0"/>
                </a:spcBef>
                <a:spcAft>
                  <a:spcPct val="0"/>
                </a:spcAft>
                <a:defRPr sz="2400">
                  <a:solidFill>
                    <a:schemeClr val="tx1"/>
                  </a:solidFill>
                  <a:latin typeface="Arial" pitchFamily="34" charset="0"/>
                  <a:ea typeface="Geneva" charset="-128"/>
                </a:defRPr>
              </a:lvl8pPr>
              <a:lvl9pPr marL="1828800" eaLnBrk="0" fontAlgn="base" hangingPunct="0">
                <a:spcBef>
                  <a:spcPct val="0"/>
                </a:spcBef>
                <a:spcAft>
                  <a:spcPct val="0"/>
                </a:spcAft>
                <a:defRPr sz="2400">
                  <a:solidFill>
                    <a:schemeClr val="tx1"/>
                  </a:solidFill>
                  <a:latin typeface="Arial" pitchFamily="34" charset="0"/>
                  <a:ea typeface="Geneva" charset="-128"/>
                </a:defRPr>
              </a:lvl9pPr>
            </a:lstStyle>
            <a:p>
              <a:pPr algn="ctr" fontAlgn="base">
                <a:spcBef>
                  <a:spcPct val="50000"/>
                </a:spcBef>
                <a:spcAft>
                  <a:spcPct val="0"/>
                </a:spcAft>
                <a:defRPr/>
              </a:pPr>
              <a:r>
                <a:rPr lang="en-US" sz="825" b="1" kern="0" dirty="0">
                  <a:latin typeface="Arial"/>
                </a:rPr>
                <a:t>CR3</a:t>
              </a:r>
            </a:p>
          </p:txBody>
        </p:sp>
        <p:cxnSp>
          <p:nvCxnSpPr>
            <p:cNvPr id="72730" name="AutoShape 9">
              <a:extLst>
                <a:ext uri="{FF2B5EF4-FFF2-40B4-BE49-F238E27FC236}">
                  <a16:creationId xmlns:a16="http://schemas.microsoft.com/office/drawing/2014/main" id="{1E9697BB-5CCC-8A6F-08F9-A439C1EF3445}"/>
                </a:ext>
              </a:extLst>
            </p:cNvPr>
            <p:cNvCxnSpPr>
              <a:cxnSpLocks noChangeShapeType="1"/>
              <a:stCxn id="396" idx="2"/>
            </p:cNvCxnSpPr>
            <p:nvPr/>
          </p:nvCxnSpPr>
          <p:spPr bwMode="auto">
            <a:xfrm rot="5400000">
              <a:off x="4518973" y="2624072"/>
              <a:ext cx="960438" cy="1147763"/>
            </a:xfrm>
            <a:prstGeom prst="curvedConnector2">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99" name="AutoShape 10">
              <a:extLst>
                <a:ext uri="{FF2B5EF4-FFF2-40B4-BE49-F238E27FC236}">
                  <a16:creationId xmlns:a16="http://schemas.microsoft.com/office/drawing/2014/main" id="{229EB917-3C74-721B-B66B-BE0BFEB79BD1}"/>
                </a:ext>
              </a:extLst>
            </p:cNvPr>
            <p:cNvSpPr>
              <a:spLocks noChangeArrowheads="1"/>
            </p:cNvSpPr>
            <p:nvPr/>
          </p:nvSpPr>
          <p:spPr bwMode="auto">
            <a:xfrm>
              <a:off x="7278433" y="3529805"/>
              <a:ext cx="1838276" cy="493796"/>
            </a:xfrm>
            <a:prstGeom prst="roundRect">
              <a:avLst>
                <a:gd name="adj" fmla="val 16667"/>
              </a:avLst>
            </a:prstGeom>
            <a:ln/>
          </p:spPr>
          <p:style>
            <a:lnRef idx="1">
              <a:schemeClr val="dk1"/>
            </a:lnRef>
            <a:fillRef idx="2">
              <a:schemeClr val="dk1"/>
            </a:fillRef>
            <a:effectRef idx="1">
              <a:schemeClr val="dk1"/>
            </a:effectRef>
            <a:fontRef idx="minor">
              <a:schemeClr val="dk1"/>
            </a:fontRef>
          </p:style>
          <p:txBody>
            <a:bodyPr wrap="none" lIns="57134" tIns="28567" rIns="57134" bIns="28567" anchor="ctr"/>
            <a:lstStyle/>
            <a:p>
              <a:pPr algn="ctr" eaLnBrk="0" fontAlgn="base" hangingPunct="0">
                <a:spcBef>
                  <a:spcPct val="0"/>
                </a:spcBef>
                <a:spcAft>
                  <a:spcPct val="0"/>
                </a:spcAft>
                <a:defRPr/>
              </a:pPr>
              <a:r>
                <a:rPr lang="en-US" sz="825" b="1" kern="0" dirty="0">
                  <a:solidFill>
                    <a:schemeClr val="tx1"/>
                  </a:solidFill>
                  <a:latin typeface="Arial" panose="020B0604020202020204" pitchFamily="34" charset="0"/>
                </a:rPr>
                <a:t>Microbial Opsonization</a:t>
              </a:r>
            </a:p>
            <a:p>
              <a:pPr algn="ctr" eaLnBrk="0" fontAlgn="base" hangingPunct="0">
                <a:spcBef>
                  <a:spcPct val="0"/>
                </a:spcBef>
                <a:spcAft>
                  <a:spcPct val="0"/>
                </a:spcAft>
                <a:defRPr/>
              </a:pPr>
              <a:r>
                <a:rPr lang="en-US" sz="825" b="1" kern="0" dirty="0">
                  <a:solidFill>
                    <a:schemeClr val="tx1"/>
                  </a:solidFill>
                  <a:latin typeface="Arial" panose="020B0604020202020204" pitchFamily="34" charset="0"/>
                </a:rPr>
                <a:t>Immune Complex Clearance</a:t>
              </a:r>
            </a:p>
          </p:txBody>
        </p:sp>
        <p:sp>
          <p:nvSpPr>
            <p:cNvPr id="400" name="AutoShape 11">
              <a:extLst>
                <a:ext uri="{FF2B5EF4-FFF2-40B4-BE49-F238E27FC236}">
                  <a16:creationId xmlns:a16="http://schemas.microsoft.com/office/drawing/2014/main" id="{B5721099-1150-7F21-B672-3868EB9F2943}"/>
                </a:ext>
              </a:extLst>
            </p:cNvPr>
            <p:cNvSpPr>
              <a:spLocks noChangeArrowheads="1"/>
            </p:cNvSpPr>
            <p:nvPr/>
          </p:nvSpPr>
          <p:spPr bwMode="auto">
            <a:xfrm>
              <a:off x="2852544" y="3495487"/>
              <a:ext cx="1092630" cy="413721"/>
            </a:xfrm>
            <a:prstGeom prst="roundRect">
              <a:avLst>
                <a:gd name="adj" fmla="val 16667"/>
              </a:avLst>
            </a:prstGeom>
            <a:ln/>
          </p:spPr>
          <p:style>
            <a:lnRef idx="1">
              <a:schemeClr val="dk1"/>
            </a:lnRef>
            <a:fillRef idx="2">
              <a:schemeClr val="dk1"/>
            </a:fillRef>
            <a:effectRef idx="1">
              <a:schemeClr val="dk1"/>
            </a:effectRef>
            <a:fontRef idx="minor">
              <a:schemeClr val="dk1"/>
            </a:fontRef>
          </p:style>
          <p:txBody>
            <a:bodyPr lIns="57134" tIns="28567" rIns="57134" bIns="28567" anchor="ctr"/>
            <a:lstStyle/>
            <a:p>
              <a:pPr algn="ctr" eaLnBrk="0" fontAlgn="base" hangingPunct="0">
                <a:spcBef>
                  <a:spcPct val="0"/>
                </a:spcBef>
                <a:spcAft>
                  <a:spcPct val="0"/>
                </a:spcAft>
                <a:defRPr/>
              </a:pPr>
              <a:r>
                <a:rPr lang="en-US" sz="825" b="1" kern="0" dirty="0">
                  <a:solidFill>
                    <a:schemeClr val="tx1"/>
                  </a:solidFill>
                  <a:latin typeface="Arial" panose="020B0604020202020204" pitchFamily="34" charset="0"/>
                </a:rPr>
                <a:t>Weak Anaphylatoxin</a:t>
              </a:r>
            </a:p>
          </p:txBody>
        </p:sp>
        <p:sp>
          <p:nvSpPr>
            <p:cNvPr id="401" name="Text Box 12">
              <a:extLst>
                <a:ext uri="{FF2B5EF4-FFF2-40B4-BE49-F238E27FC236}">
                  <a16:creationId xmlns:a16="http://schemas.microsoft.com/office/drawing/2014/main" id="{78B18687-97D9-AA2E-7906-CC1CE287DD71}"/>
                </a:ext>
              </a:extLst>
            </p:cNvPr>
            <p:cNvSpPr txBox="1">
              <a:spLocks noChangeArrowheads="1"/>
            </p:cNvSpPr>
            <p:nvPr/>
          </p:nvSpPr>
          <p:spPr bwMode="auto">
            <a:xfrm rot="16200000">
              <a:off x="1359772" y="2350252"/>
              <a:ext cx="1826471" cy="483066"/>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anchor="ctr">
              <a:spAutoFit/>
            </a:bodyPr>
            <a:lstStyle>
              <a:lvl1pPr eaLnBrk="0" hangingPunct="0">
                <a:defRPr sz="2400">
                  <a:solidFill>
                    <a:schemeClr val="tx1"/>
                  </a:solidFill>
                  <a:latin typeface="Arial" pitchFamily="34" charset="0"/>
                  <a:ea typeface="Geneva" charset="-128"/>
                </a:defRPr>
              </a:lvl1pPr>
              <a:lvl2pPr marL="37931725" indent="-37474525" eaLnBrk="0" hangingPunct="0">
                <a:defRPr sz="2400">
                  <a:solidFill>
                    <a:schemeClr val="tx1"/>
                  </a:solidFill>
                  <a:latin typeface="Arial" pitchFamily="34" charset="0"/>
                  <a:ea typeface="Geneva" charset="-128"/>
                </a:defRPr>
              </a:lvl2pPr>
              <a:lvl3pPr eaLnBrk="0" hangingPunct="0">
                <a:defRPr sz="2400">
                  <a:solidFill>
                    <a:schemeClr val="tx1"/>
                  </a:solidFill>
                  <a:latin typeface="Arial" pitchFamily="34" charset="0"/>
                  <a:ea typeface="Geneva" charset="-128"/>
                </a:defRPr>
              </a:lvl3pPr>
              <a:lvl4pPr eaLnBrk="0" hangingPunct="0">
                <a:defRPr sz="2400">
                  <a:solidFill>
                    <a:schemeClr val="tx1"/>
                  </a:solidFill>
                  <a:latin typeface="Arial" pitchFamily="34" charset="0"/>
                  <a:ea typeface="Geneva" charset="-128"/>
                </a:defRPr>
              </a:lvl4pPr>
              <a:lvl5pPr eaLnBrk="0" hangingPunct="0">
                <a:defRPr sz="2400">
                  <a:solidFill>
                    <a:schemeClr val="tx1"/>
                  </a:solidFill>
                  <a:latin typeface="Arial" pitchFamily="34" charset="0"/>
                  <a:ea typeface="Geneva" charset="-128"/>
                </a:defRPr>
              </a:lvl5pPr>
              <a:lvl6pPr marL="457200" eaLnBrk="0" fontAlgn="base" hangingPunct="0">
                <a:spcBef>
                  <a:spcPct val="0"/>
                </a:spcBef>
                <a:spcAft>
                  <a:spcPct val="0"/>
                </a:spcAft>
                <a:defRPr sz="2400">
                  <a:solidFill>
                    <a:schemeClr val="tx1"/>
                  </a:solidFill>
                  <a:latin typeface="Arial" pitchFamily="34" charset="0"/>
                  <a:ea typeface="Geneva" charset="-128"/>
                </a:defRPr>
              </a:lvl6pPr>
              <a:lvl7pPr marL="914400" eaLnBrk="0" fontAlgn="base" hangingPunct="0">
                <a:spcBef>
                  <a:spcPct val="0"/>
                </a:spcBef>
                <a:spcAft>
                  <a:spcPct val="0"/>
                </a:spcAft>
                <a:defRPr sz="2400">
                  <a:solidFill>
                    <a:schemeClr val="tx1"/>
                  </a:solidFill>
                  <a:latin typeface="Arial" pitchFamily="34" charset="0"/>
                  <a:ea typeface="Geneva" charset="-128"/>
                </a:defRPr>
              </a:lvl7pPr>
              <a:lvl8pPr marL="1371600" eaLnBrk="0" fontAlgn="base" hangingPunct="0">
                <a:spcBef>
                  <a:spcPct val="0"/>
                </a:spcBef>
                <a:spcAft>
                  <a:spcPct val="0"/>
                </a:spcAft>
                <a:defRPr sz="2400">
                  <a:solidFill>
                    <a:schemeClr val="tx1"/>
                  </a:solidFill>
                  <a:latin typeface="Arial" pitchFamily="34" charset="0"/>
                  <a:ea typeface="Geneva" charset="-128"/>
                </a:defRPr>
              </a:lvl8pPr>
              <a:lvl9pPr marL="1828800" eaLnBrk="0" fontAlgn="base" hangingPunct="0">
                <a:spcBef>
                  <a:spcPct val="0"/>
                </a:spcBef>
                <a:spcAft>
                  <a:spcPct val="0"/>
                </a:spcAft>
                <a:defRPr sz="2400">
                  <a:solidFill>
                    <a:schemeClr val="tx1"/>
                  </a:solidFill>
                  <a:latin typeface="Arial" pitchFamily="34" charset="0"/>
                  <a:ea typeface="Geneva" charset="-128"/>
                </a:defRPr>
              </a:lvl9pPr>
            </a:lstStyle>
            <a:p>
              <a:pPr algn="ctr" fontAlgn="base">
                <a:spcBef>
                  <a:spcPct val="0"/>
                </a:spcBef>
                <a:spcAft>
                  <a:spcPct val="0"/>
                </a:spcAft>
                <a:defRPr/>
              </a:pPr>
              <a:r>
                <a:rPr lang="en-US" sz="2100" b="1" dirty="0">
                  <a:solidFill>
                    <a:schemeClr val="bg1"/>
                  </a:solidFill>
                  <a:latin typeface="Arial"/>
                </a:rPr>
                <a:t>Proximal</a:t>
              </a:r>
            </a:p>
          </p:txBody>
        </p:sp>
        <p:sp>
          <p:nvSpPr>
            <p:cNvPr id="402" name="Text Box 13">
              <a:extLst>
                <a:ext uri="{FF2B5EF4-FFF2-40B4-BE49-F238E27FC236}">
                  <a16:creationId xmlns:a16="http://schemas.microsoft.com/office/drawing/2014/main" id="{73F981A5-BCDF-CEDC-7250-30C040740778}"/>
                </a:ext>
              </a:extLst>
            </p:cNvPr>
            <p:cNvSpPr txBox="1">
              <a:spLocks noChangeArrowheads="1"/>
            </p:cNvSpPr>
            <p:nvPr/>
          </p:nvSpPr>
          <p:spPr bwMode="auto">
            <a:xfrm rot="16200000">
              <a:off x="1477026" y="4962923"/>
              <a:ext cx="1591965" cy="483562"/>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anchor="ctr">
              <a:spAutoFit/>
            </a:bodyPr>
            <a:lstStyle>
              <a:lvl1pPr eaLnBrk="0" hangingPunct="0">
                <a:defRPr sz="2400">
                  <a:solidFill>
                    <a:schemeClr val="tx1"/>
                  </a:solidFill>
                  <a:latin typeface="Arial" pitchFamily="34" charset="0"/>
                  <a:ea typeface="Geneva" charset="-128"/>
                </a:defRPr>
              </a:lvl1pPr>
              <a:lvl2pPr marL="37931725" indent="-37474525" eaLnBrk="0" hangingPunct="0">
                <a:defRPr sz="2400">
                  <a:solidFill>
                    <a:schemeClr val="tx1"/>
                  </a:solidFill>
                  <a:latin typeface="Arial" pitchFamily="34" charset="0"/>
                  <a:ea typeface="Geneva" charset="-128"/>
                </a:defRPr>
              </a:lvl2pPr>
              <a:lvl3pPr eaLnBrk="0" hangingPunct="0">
                <a:defRPr sz="2400">
                  <a:solidFill>
                    <a:schemeClr val="tx1"/>
                  </a:solidFill>
                  <a:latin typeface="Arial" pitchFamily="34" charset="0"/>
                  <a:ea typeface="Geneva" charset="-128"/>
                </a:defRPr>
              </a:lvl3pPr>
              <a:lvl4pPr eaLnBrk="0" hangingPunct="0">
                <a:defRPr sz="2400">
                  <a:solidFill>
                    <a:schemeClr val="tx1"/>
                  </a:solidFill>
                  <a:latin typeface="Arial" pitchFamily="34" charset="0"/>
                  <a:ea typeface="Geneva" charset="-128"/>
                </a:defRPr>
              </a:lvl4pPr>
              <a:lvl5pPr eaLnBrk="0" hangingPunct="0">
                <a:defRPr sz="2400">
                  <a:solidFill>
                    <a:schemeClr val="tx1"/>
                  </a:solidFill>
                  <a:latin typeface="Arial" pitchFamily="34" charset="0"/>
                  <a:ea typeface="Geneva" charset="-128"/>
                </a:defRPr>
              </a:lvl5pPr>
              <a:lvl6pPr marL="457200" eaLnBrk="0" fontAlgn="base" hangingPunct="0">
                <a:spcBef>
                  <a:spcPct val="0"/>
                </a:spcBef>
                <a:spcAft>
                  <a:spcPct val="0"/>
                </a:spcAft>
                <a:defRPr sz="2400">
                  <a:solidFill>
                    <a:schemeClr val="tx1"/>
                  </a:solidFill>
                  <a:latin typeface="Arial" pitchFamily="34" charset="0"/>
                  <a:ea typeface="Geneva" charset="-128"/>
                </a:defRPr>
              </a:lvl6pPr>
              <a:lvl7pPr marL="914400" eaLnBrk="0" fontAlgn="base" hangingPunct="0">
                <a:spcBef>
                  <a:spcPct val="0"/>
                </a:spcBef>
                <a:spcAft>
                  <a:spcPct val="0"/>
                </a:spcAft>
                <a:defRPr sz="2400">
                  <a:solidFill>
                    <a:schemeClr val="tx1"/>
                  </a:solidFill>
                  <a:latin typeface="Arial" pitchFamily="34" charset="0"/>
                  <a:ea typeface="Geneva" charset="-128"/>
                </a:defRPr>
              </a:lvl7pPr>
              <a:lvl8pPr marL="1371600" eaLnBrk="0" fontAlgn="base" hangingPunct="0">
                <a:spcBef>
                  <a:spcPct val="0"/>
                </a:spcBef>
                <a:spcAft>
                  <a:spcPct val="0"/>
                </a:spcAft>
                <a:defRPr sz="2400">
                  <a:solidFill>
                    <a:schemeClr val="tx1"/>
                  </a:solidFill>
                  <a:latin typeface="Arial" pitchFamily="34" charset="0"/>
                  <a:ea typeface="Geneva" charset="-128"/>
                </a:defRPr>
              </a:lvl8pPr>
              <a:lvl9pPr marL="1828800" eaLnBrk="0" fontAlgn="base" hangingPunct="0">
                <a:spcBef>
                  <a:spcPct val="0"/>
                </a:spcBef>
                <a:spcAft>
                  <a:spcPct val="0"/>
                </a:spcAft>
                <a:defRPr sz="2400">
                  <a:solidFill>
                    <a:schemeClr val="tx1"/>
                  </a:solidFill>
                  <a:latin typeface="Arial" pitchFamily="34" charset="0"/>
                  <a:ea typeface="Geneva" charset="-128"/>
                </a:defRPr>
              </a:lvl9pPr>
            </a:lstStyle>
            <a:p>
              <a:pPr algn="ctr" fontAlgn="base">
                <a:spcBef>
                  <a:spcPct val="0"/>
                </a:spcBef>
                <a:spcAft>
                  <a:spcPct val="0"/>
                </a:spcAft>
                <a:defRPr/>
              </a:pPr>
              <a:r>
                <a:rPr lang="en-US" sz="2100" b="1" dirty="0">
                  <a:solidFill>
                    <a:schemeClr val="bg1"/>
                  </a:solidFill>
                  <a:latin typeface="Arial"/>
                </a:rPr>
                <a:t>Terminal</a:t>
              </a:r>
            </a:p>
          </p:txBody>
        </p:sp>
        <p:cxnSp>
          <p:nvCxnSpPr>
            <p:cNvPr id="72736" name="AutoShape 15">
              <a:extLst>
                <a:ext uri="{FF2B5EF4-FFF2-40B4-BE49-F238E27FC236}">
                  <a16:creationId xmlns:a16="http://schemas.microsoft.com/office/drawing/2014/main" id="{F6D04D21-F0FD-46A9-7C5D-E564C85A1686}"/>
                </a:ext>
              </a:extLst>
            </p:cNvPr>
            <p:cNvCxnSpPr>
              <a:cxnSpLocks noChangeShapeType="1"/>
            </p:cNvCxnSpPr>
            <p:nvPr/>
          </p:nvCxnSpPr>
          <p:spPr bwMode="auto">
            <a:xfrm rot="5400000">
              <a:off x="7058180" y="2016854"/>
              <a:ext cx="249237" cy="904875"/>
            </a:xfrm>
            <a:prstGeom prst="curvedConnector2">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405" name="Text Box 16">
              <a:extLst>
                <a:ext uri="{FF2B5EF4-FFF2-40B4-BE49-F238E27FC236}">
                  <a16:creationId xmlns:a16="http://schemas.microsoft.com/office/drawing/2014/main" id="{41E4670C-C397-C343-6889-B0DE49B6B8A3}"/>
                </a:ext>
              </a:extLst>
            </p:cNvPr>
            <p:cNvSpPr txBox="1">
              <a:spLocks noChangeArrowheads="1"/>
            </p:cNvSpPr>
            <p:nvPr/>
          </p:nvSpPr>
          <p:spPr bwMode="auto">
            <a:xfrm>
              <a:off x="7776761" y="2460233"/>
              <a:ext cx="317453" cy="274543"/>
            </a:xfrm>
            <a:prstGeom prst="rect">
              <a:avLst/>
            </a:prstGeom>
            <a:ln/>
          </p:spPr>
          <p:style>
            <a:lnRef idx="1">
              <a:schemeClr val="accent5"/>
            </a:lnRef>
            <a:fillRef idx="3">
              <a:schemeClr val="accent5"/>
            </a:fillRef>
            <a:effectRef idx="2">
              <a:schemeClr val="accent5"/>
            </a:effectRef>
            <a:fontRef idx="minor">
              <a:schemeClr val="lt1"/>
            </a:fontRef>
          </p:style>
          <p:txBody>
            <a:bodyPr wrap="none" lIns="57134" tIns="28567" rIns="57134" bIns="28567" anchor="ctr"/>
            <a:lstStyle>
              <a:lvl1pPr eaLnBrk="0" hangingPunct="0">
                <a:defRPr sz="2400">
                  <a:solidFill>
                    <a:schemeClr val="tx1"/>
                  </a:solidFill>
                  <a:latin typeface="Arial" pitchFamily="34" charset="0"/>
                  <a:ea typeface="Geneva" charset="-128"/>
                </a:defRPr>
              </a:lvl1pPr>
              <a:lvl2pPr marL="37931725" indent="-37474525" eaLnBrk="0" hangingPunct="0">
                <a:defRPr sz="2400">
                  <a:solidFill>
                    <a:schemeClr val="tx1"/>
                  </a:solidFill>
                  <a:latin typeface="Arial" pitchFamily="34" charset="0"/>
                  <a:ea typeface="Geneva" charset="-128"/>
                </a:defRPr>
              </a:lvl2pPr>
              <a:lvl3pPr eaLnBrk="0" hangingPunct="0">
                <a:defRPr sz="2400">
                  <a:solidFill>
                    <a:schemeClr val="tx1"/>
                  </a:solidFill>
                  <a:latin typeface="Arial" pitchFamily="34" charset="0"/>
                  <a:ea typeface="Geneva" charset="-128"/>
                </a:defRPr>
              </a:lvl3pPr>
              <a:lvl4pPr eaLnBrk="0" hangingPunct="0">
                <a:defRPr sz="2400">
                  <a:solidFill>
                    <a:schemeClr val="tx1"/>
                  </a:solidFill>
                  <a:latin typeface="Arial" pitchFamily="34" charset="0"/>
                  <a:ea typeface="Geneva" charset="-128"/>
                </a:defRPr>
              </a:lvl4pPr>
              <a:lvl5pPr eaLnBrk="0" hangingPunct="0">
                <a:defRPr sz="2400">
                  <a:solidFill>
                    <a:schemeClr val="tx1"/>
                  </a:solidFill>
                  <a:latin typeface="Arial" pitchFamily="34" charset="0"/>
                  <a:ea typeface="Geneva" charset="-128"/>
                </a:defRPr>
              </a:lvl5pPr>
              <a:lvl6pPr marL="457200" eaLnBrk="0" fontAlgn="base" hangingPunct="0">
                <a:spcBef>
                  <a:spcPct val="0"/>
                </a:spcBef>
                <a:spcAft>
                  <a:spcPct val="0"/>
                </a:spcAft>
                <a:defRPr sz="2400">
                  <a:solidFill>
                    <a:schemeClr val="tx1"/>
                  </a:solidFill>
                  <a:latin typeface="Arial" pitchFamily="34" charset="0"/>
                  <a:ea typeface="Geneva" charset="-128"/>
                </a:defRPr>
              </a:lvl6pPr>
              <a:lvl7pPr marL="914400" eaLnBrk="0" fontAlgn="base" hangingPunct="0">
                <a:spcBef>
                  <a:spcPct val="0"/>
                </a:spcBef>
                <a:spcAft>
                  <a:spcPct val="0"/>
                </a:spcAft>
                <a:defRPr sz="2400">
                  <a:solidFill>
                    <a:schemeClr val="tx1"/>
                  </a:solidFill>
                  <a:latin typeface="Arial" pitchFamily="34" charset="0"/>
                  <a:ea typeface="Geneva" charset="-128"/>
                </a:defRPr>
              </a:lvl7pPr>
              <a:lvl8pPr marL="1371600" eaLnBrk="0" fontAlgn="base" hangingPunct="0">
                <a:spcBef>
                  <a:spcPct val="0"/>
                </a:spcBef>
                <a:spcAft>
                  <a:spcPct val="0"/>
                </a:spcAft>
                <a:defRPr sz="2400">
                  <a:solidFill>
                    <a:schemeClr val="tx1"/>
                  </a:solidFill>
                  <a:latin typeface="Arial" pitchFamily="34" charset="0"/>
                  <a:ea typeface="Geneva" charset="-128"/>
                </a:defRPr>
              </a:lvl8pPr>
              <a:lvl9pPr marL="1828800" eaLnBrk="0" fontAlgn="base" hangingPunct="0">
                <a:spcBef>
                  <a:spcPct val="0"/>
                </a:spcBef>
                <a:spcAft>
                  <a:spcPct val="0"/>
                </a:spcAft>
                <a:defRPr sz="2400">
                  <a:solidFill>
                    <a:schemeClr val="tx1"/>
                  </a:solidFill>
                  <a:latin typeface="Arial" pitchFamily="34" charset="0"/>
                  <a:ea typeface="Geneva" charset="-128"/>
                </a:defRPr>
              </a:lvl9pPr>
            </a:lstStyle>
            <a:p>
              <a:pPr algn="ctr" eaLnBrk="1" fontAlgn="base" hangingPunct="1">
                <a:spcBef>
                  <a:spcPct val="0"/>
                </a:spcBef>
                <a:spcAft>
                  <a:spcPct val="0"/>
                </a:spcAft>
                <a:defRPr/>
              </a:pPr>
              <a:r>
                <a:rPr lang="en-US" sz="1100" b="1" kern="0" dirty="0">
                  <a:solidFill>
                    <a:schemeClr val="bg1"/>
                  </a:solidFill>
                  <a:latin typeface="Arial"/>
                </a:rPr>
                <a:t>C3b</a:t>
              </a:r>
            </a:p>
          </p:txBody>
        </p:sp>
        <p:sp>
          <p:nvSpPr>
            <p:cNvPr id="406" name="Text Box 17">
              <a:extLst>
                <a:ext uri="{FF2B5EF4-FFF2-40B4-BE49-F238E27FC236}">
                  <a16:creationId xmlns:a16="http://schemas.microsoft.com/office/drawing/2014/main" id="{A47F1E29-80F8-81D1-9182-7893852F82F7}"/>
                </a:ext>
              </a:extLst>
            </p:cNvPr>
            <p:cNvSpPr txBox="1">
              <a:spLocks noChangeArrowheads="1"/>
            </p:cNvSpPr>
            <p:nvPr/>
          </p:nvSpPr>
          <p:spPr bwMode="auto">
            <a:xfrm>
              <a:off x="7400247" y="2786252"/>
              <a:ext cx="455878" cy="221760"/>
            </a:xfrm>
            <a:prstGeom prst="rect">
              <a:avLst/>
            </a:prstGeom>
            <a:noFill/>
            <a:ln>
              <a:noFill/>
            </a:ln>
          </p:spPr>
          <p:txBody>
            <a:bodyPr lIns="57134" tIns="28567" rIns="57134" bIns="28567">
              <a:spAutoFit/>
            </a:bodyPr>
            <a:lstStyle>
              <a:lvl1pPr eaLnBrk="0" hangingPunct="0">
                <a:defRPr sz="2400">
                  <a:solidFill>
                    <a:schemeClr val="tx1"/>
                  </a:solidFill>
                  <a:latin typeface="Arial" pitchFamily="34" charset="0"/>
                  <a:ea typeface="Geneva" charset="-128"/>
                </a:defRPr>
              </a:lvl1pPr>
              <a:lvl2pPr marL="37931725" indent="-37474525" eaLnBrk="0" hangingPunct="0">
                <a:defRPr sz="2400">
                  <a:solidFill>
                    <a:schemeClr val="tx1"/>
                  </a:solidFill>
                  <a:latin typeface="Arial" pitchFamily="34" charset="0"/>
                  <a:ea typeface="Geneva" charset="-128"/>
                </a:defRPr>
              </a:lvl2pPr>
              <a:lvl3pPr eaLnBrk="0" hangingPunct="0">
                <a:defRPr sz="2400">
                  <a:solidFill>
                    <a:schemeClr val="tx1"/>
                  </a:solidFill>
                  <a:latin typeface="Arial" pitchFamily="34" charset="0"/>
                  <a:ea typeface="Geneva" charset="-128"/>
                </a:defRPr>
              </a:lvl3pPr>
              <a:lvl4pPr eaLnBrk="0" hangingPunct="0">
                <a:defRPr sz="2400">
                  <a:solidFill>
                    <a:schemeClr val="tx1"/>
                  </a:solidFill>
                  <a:latin typeface="Arial" pitchFamily="34" charset="0"/>
                  <a:ea typeface="Geneva" charset="-128"/>
                </a:defRPr>
              </a:lvl4pPr>
              <a:lvl5pPr eaLnBrk="0" hangingPunct="0">
                <a:defRPr sz="2400">
                  <a:solidFill>
                    <a:schemeClr val="tx1"/>
                  </a:solidFill>
                  <a:latin typeface="Arial" pitchFamily="34" charset="0"/>
                  <a:ea typeface="Geneva" charset="-128"/>
                </a:defRPr>
              </a:lvl5pPr>
              <a:lvl6pPr marL="457200" eaLnBrk="0" fontAlgn="base" hangingPunct="0">
                <a:spcBef>
                  <a:spcPct val="0"/>
                </a:spcBef>
                <a:spcAft>
                  <a:spcPct val="0"/>
                </a:spcAft>
                <a:defRPr sz="2400">
                  <a:solidFill>
                    <a:schemeClr val="tx1"/>
                  </a:solidFill>
                  <a:latin typeface="Arial" pitchFamily="34" charset="0"/>
                  <a:ea typeface="Geneva" charset="-128"/>
                </a:defRPr>
              </a:lvl6pPr>
              <a:lvl7pPr marL="914400" eaLnBrk="0" fontAlgn="base" hangingPunct="0">
                <a:spcBef>
                  <a:spcPct val="0"/>
                </a:spcBef>
                <a:spcAft>
                  <a:spcPct val="0"/>
                </a:spcAft>
                <a:defRPr sz="2400">
                  <a:solidFill>
                    <a:schemeClr val="tx1"/>
                  </a:solidFill>
                  <a:latin typeface="Arial" pitchFamily="34" charset="0"/>
                  <a:ea typeface="Geneva" charset="-128"/>
                </a:defRPr>
              </a:lvl7pPr>
              <a:lvl8pPr marL="1371600" eaLnBrk="0" fontAlgn="base" hangingPunct="0">
                <a:spcBef>
                  <a:spcPct val="0"/>
                </a:spcBef>
                <a:spcAft>
                  <a:spcPct val="0"/>
                </a:spcAft>
                <a:defRPr sz="2400">
                  <a:solidFill>
                    <a:schemeClr val="tx1"/>
                  </a:solidFill>
                  <a:latin typeface="Arial" pitchFamily="34" charset="0"/>
                  <a:ea typeface="Geneva" charset="-128"/>
                </a:defRPr>
              </a:lvl8pPr>
              <a:lvl9pPr marL="1828800" eaLnBrk="0" fontAlgn="base" hangingPunct="0">
                <a:spcBef>
                  <a:spcPct val="0"/>
                </a:spcBef>
                <a:spcAft>
                  <a:spcPct val="0"/>
                </a:spcAft>
                <a:defRPr sz="2400">
                  <a:solidFill>
                    <a:schemeClr val="tx1"/>
                  </a:solidFill>
                  <a:latin typeface="Arial" pitchFamily="34" charset="0"/>
                  <a:ea typeface="Geneva" charset="-128"/>
                </a:defRPr>
              </a:lvl9pPr>
            </a:lstStyle>
            <a:p>
              <a:pPr algn="ctr" fontAlgn="base">
                <a:spcBef>
                  <a:spcPct val="50000"/>
                </a:spcBef>
                <a:spcAft>
                  <a:spcPct val="0"/>
                </a:spcAft>
                <a:defRPr/>
              </a:pPr>
              <a:r>
                <a:rPr lang="en-US" sz="825" b="1" kern="0" dirty="0" err="1">
                  <a:latin typeface="Arial"/>
                </a:rPr>
                <a:t>Ba</a:t>
              </a:r>
              <a:endParaRPr lang="en-US" sz="825" b="1" kern="0" dirty="0">
                <a:latin typeface="Arial"/>
              </a:endParaRPr>
            </a:p>
          </p:txBody>
        </p:sp>
        <p:cxnSp>
          <p:nvCxnSpPr>
            <p:cNvPr id="72739" name="AutoShape 18">
              <a:extLst>
                <a:ext uri="{FF2B5EF4-FFF2-40B4-BE49-F238E27FC236}">
                  <a16:creationId xmlns:a16="http://schemas.microsoft.com/office/drawing/2014/main" id="{A0CEC5E4-40F6-87B3-ADC8-C87D617518CC}"/>
                </a:ext>
              </a:extLst>
            </p:cNvPr>
            <p:cNvCxnSpPr>
              <a:cxnSpLocks noChangeShapeType="1"/>
              <a:endCxn id="406" idx="0"/>
            </p:cNvCxnSpPr>
            <p:nvPr/>
          </p:nvCxnSpPr>
          <p:spPr bwMode="auto">
            <a:xfrm flipH="1">
              <a:off x="7628186" y="2343298"/>
              <a:ext cx="11074" cy="442954"/>
            </a:xfrm>
            <a:prstGeom prst="straightConnector1">
              <a:avLst/>
            </a:prstGeom>
            <a:noFill/>
            <a:ln w="19050">
              <a:solidFill>
                <a:schemeClr val="tx1"/>
              </a:solidFill>
              <a:prstDash val="dash"/>
              <a:round/>
              <a:headEnd/>
              <a:tailEnd type="triangle" w="med" len="med"/>
            </a:ln>
            <a:extLst>
              <a:ext uri="{909E8E84-426E-40DD-AFC4-6F175D3DCCD1}">
                <a14:hiddenFill xmlns:a14="http://schemas.microsoft.com/office/drawing/2010/main">
                  <a:noFill/>
                </a14:hiddenFill>
              </a:ext>
            </a:extLst>
          </p:spPr>
        </p:cxnSp>
        <p:cxnSp>
          <p:nvCxnSpPr>
            <p:cNvPr id="72741" name="AutoShape 20">
              <a:extLst>
                <a:ext uri="{FF2B5EF4-FFF2-40B4-BE49-F238E27FC236}">
                  <a16:creationId xmlns:a16="http://schemas.microsoft.com/office/drawing/2014/main" id="{FCC1B6A3-D90B-4A64-033D-60130E0C044A}"/>
                </a:ext>
              </a:extLst>
            </p:cNvPr>
            <p:cNvCxnSpPr>
              <a:cxnSpLocks noChangeShapeType="1"/>
              <a:endCxn id="413" idx="6"/>
            </p:cNvCxnSpPr>
            <p:nvPr/>
          </p:nvCxnSpPr>
          <p:spPr bwMode="auto">
            <a:xfrm rot="10800000">
              <a:off x="6862123" y="2590734"/>
              <a:ext cx="914400" cy="7938"/>
            </a:xfrm>
            <a:prstGeom prst="curvedConnector3">
              <a:avLst>
                <a:gd name="adj1" fmla="val 49926"/>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2742" name="AutoShape 21">
              <a:extLst>
                <a:ext uri="{FF2B5EF4-FFF2-40B4-BE49-F238E27FC236}">
                  <a16:creationId xmlns:a16="http://schemas.microsoft.com/office/drawing/2014/main" id="{9668DCA8-DACA-7F6C-B369-BF7C467C91F3}"/>
                </a:ext>
              </a:extLst>
            </p:cNvPr>
            <p:cNvCxnSpPr>
              <a:cxnSpLocks noChangeShapeType="1"/>
            </p:cNvCxnSpPr>
            <p:nvPr/>
          </p:nvCxnSpPr>
          <p:spPr bwMode="auto">
            <a:xfrm rot="5400000">
              <a:off x="7049448" y="2185922"/>
              <a:ext cx="276225" cy="539750"/>
            </a:xfrm>
            <a:prstGeom prst="curvedConnector2">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72743" name="AutoShape 22">
              <a:extLst>
                <a:ext uri="{FF2B5EF4-FFF2-40B4-BE49-F238E27FC236}">
                  <a16:creationId xmlns:a16="http://schemas.microsoft.com/office/drawing/2014/main" id="{284B9116-BE43-855E-77E1-937DBA06BC71}"/>
                </a:ext>
              </a:extLst>
            </p:cNvPr>
            <p:cNvCxnSpPr>
              <a:cxnSpLocks noChangeShapeType="1"/>
              <a:stCxn id="413" idx="2"/>
              <a:endCxn id="396" idx="3"/>
            </p:cNvCxnSpPr>
            <p:nvPr/>
          </p:nvCxnSpPr>
          <p:spPr bwMode="auto">
            <a:xfrm flipH="1">
              <a:off x="5817548" y="2589147"/>
              <a:ext cx="336550" cy="0"/>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2744" name="AutoShape 23">
              <a:extLst>
                <a:ext uri="{FF2B5EF4-FFF2-40B4-BE49-F238E27FC236}">
                  <a16:creationId xmlns:a16="http://schemas.microsoft.com/office/drawing/2014/main" id="{A9121CD4-A869-7B62-252B-C1ED1D7B358A}"/>
                </a:ext>
              </a:extLst>
            </p:cNvPr>
            <p:cNvCxnSpPr>
              <a:cxnSpLocks noChangeShapeType="1"/>
            </p:cNvCxnSpPr>
            <p:nvPr/>
          </p:nvCxnSpPr>
          <p:spPr bwMode="auto">
            <a:xfrm rot="5400000">
              <a:off x="5051580" y="3913916"/>
              <a:ext cx="1023937" cy="0"/>
            </a:xfrm>
            <a:prstGeom prst="bentConnector3">
              <a:avLst>
                <a:gd name="adj1" fmla="val 50000"/>
              </a:avLst>
            </a:prstGeom>
            <a:noFill/>
            <a:ln w="19050">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413" name="Oval 24">
              <a:extLst>
                <a:ext uri="{FF2B5EF4-FFF2-40B4-BE49-F238E27FC236}">
                  <a16:creationId xmlns:a16="http://schemas.microsoft.com/office/drawing/2014/main" id="{718287A7-72F3-52B1-3079-9B80A5686EE4}"/>
                </a:ext>
              </a:extLst>
            </p:cNvPr>
            <p:cNvSpPr>
              <a:spLocks noChangeArrowheads="1"/>
            </p:cNvSpPr>
            <p:nvPr/>
          </p:nvSpPr>
          <p:spPr bwMode="auto">
            <a:xfrm>
              <a:off x="6154428" y="2452607"/>
              <a:ext cx="706887" cy="274543"/>
            </a:xfrm>
            <a:prstGeom prst="ellipse">
              <a:avLst/>
            </a:prstGeom>
            <a:ln/>
          </p:spPr>
          <p:style>
            <a:lnRef idx="1">
              <a:schemeClr val="accent5"/>
            </a:lnRef>
            <a:fillRef idx="3">
              <a:schemeClr val="accent5"/>
            </a:fillRef>
            <a:effectRef idx="2">
              <a:schemeClr val="accent5"/>
            </a:effectRef>
            <a:fontRef idx="minor">
              <a:schemeClr val="lt1"/>
            </a:fontRef>
          </p:style>
          <p:txBody>
            <a:bodyPr wrap="none" lIns="57134" tIns="28567" rIns="57134" bIns="28567" anchor="ctr"/>
            <a:lstStyle/>
            <a:p>
              <a:pPr algn="ctr" eaLnBrk="0" fontAlgn="base" hangingPunct="0">
                <a:spcBef>
                  <a:spcPct val="0"/>
                </a:spcBef>
                <a:spcAft>
                  <a:spcPct val="0"/>
                </a:spcAft>
                <a:defRPr/>
              </a:pPr>
              <a:r>
                <a:rPr lang="en-US" sz="800" b="1" kern="0" dirty="0">
                  <a:solidFill>
                    <a:schemeClr val="bg1"/>
                  </a:solidFill>
                  <a:latin typeface="Arial" panose="020B0604020202020204" pitchFamily="34" charset="0"/>
                </a:rPr>
                <a:t>C3bBb</a:t>
              </a:r>
            </a:p>
          </p:txBody>
        </p:sp>
        <p:sp>
          <p:nvSpPr>
            <p:cNvPr id="414" name="Text Box 25">
              <a:extLst>
                <a:ext uri="{FF2B5EF4-FFF2-40B4-BE49-F238E27FC236}">
                  <a16:creationId xmlns:a16="http://schemas.microsoft.com/office/drawing/2014/main" id="{C87A3710-0F63-753A-FD2F-E14E5A7BAA26}"/>
                </a:ext>
              </a:extLst>
            </p:cNvPr>
            <p:cNvSpPr txBox="1">
              <a:spLocks noChangeArrowheads="1"/>
            </p:cNvSpPr>
            <p:nvPr/>
          </p:nvSpPr>
          <p:spPr bwMode="auto">
            <a:xfrm>
              <a:off x="6193186" y="4851881"/>
              <a:ext cx="577692" cy="272584"/>
            </a:xfrm>
            <a:prstGeom prst="rect">
              <a:avLst/>
            </a:prstGeom>
            <a:ln/>
          </p:spPr>
          <p:style>
            <a:lnRef idx="1">
              <a:schemeClr val="accent5"/>
            </a:lnRef>
            <a:fillRef idx="3">
              <a:schemeClr val="accent5"/>
            </a:fillRef>
            <a:effectRef idx="2">
              <a:schemeClr val="accent5"/>
            </a:effectRef>
            <a:fontRef idx="minor">
              <a:schemeClr val="lt1"/>
            </a:fontRef>
          </p:style>
          <p:txBody>
            <a:bodyPr wrap="square" lIns="57134" tIns="28567" rIns="57134" bIns="28567" anchor="ctr" anchorCtr="1">
              <a:spAutoFit/>
            </a:bodyPr>
            <a:lstStyle>
              <a:lvl1pPr eaLnBrk="0" hangingPunct="0">
                <a:defRPr sz="2400">
                  <a:solidFill>
                    <a:schemeClr val="tx1"/>
                  </a:solidFill>
                  <a:latin typeface="Arial" pitchFamily="34" charset="0"/>
                  <a:ea typeface="Geneva" charset="-128"/>
                </a:defRPr>
              </a:lvl1pPr>
              <a:lvl2pPr marL="37931725" indent="-37474525" eaLnBrk="0" hangingPunct="0">
                <a:defRPr sz="2400">
                  <a:solidFill>
                    <a:schemeClr val="tx1"/>
                  </a:solidFill>
                  <a:latin typeface="Arial" pitchFamily="34" charset="0"/>
                  <a:ea typeface="Geneva" charset="-128"/>
                </a:defRPr>
              </a:lvl2pPr>
              <a:lvl3pPr eaLnBrk="0" hangingPunct="0">
                <a:defRPr sz="2400">
                  <a:solidFill>
                    <a:schemeClr val="tx1"/>
                  </a:solidFill>
                  <a:latin typeface="Arial" pitchFamily="34" charset="0"/>
                  <a:ea typeface="Geneva" charset="-128"/>
                </a:defRPr>
              </a:lvl3pPr>
              <a:lvl4pPr eaLnBrk="0" hangingPunct="0">
                <a:defRPr sz="2400">
                  <a:solidFill>
                    <a:schemeClr val="tx1"/>
                  </a:solidFill>
                  <a:latin typeface="Arial" pitchFamily="34" charset="0"/>
                  <a:ea typeface="Geneva" charset="-128"/>
                </a:defRPr>
              </a:lvl4pPr>
              <a:lvl5pPr eaLnBrk="0" hangingPunct="0">
                <a:defRPr sz="2400">
                  <a:solidFill>
                    <a:schemeClr val="tx1"/>
                  </a:solidFill>
                  <a:latin typeface="Arial" pitchFamily="34" charset="0"/>
                  <a:ea typeface="Geneva" charset="-128"/>
                </a:defRPr>
              </a:lvl5pPr>
              <a:lvl6pPr marL="457200" eaLnBrk="0" fontAlgn="base" hangingPunct="0">
                <a:spcBef>
                  <a:spcPct val="0"/>
                </a:spcBef>
                <a:spcAft>
                  <a:spcPct val="0"/>
                </a:spcAft>
                <a:defRPr sz="2400">
                  <a:solidFill>
                    <a:schemeClr val="tx1"/>
                  </a:solidFill>
                  <a:latin typeface="Arial" pitchFamily="34" charset="0"/>
                  <a:ea typeface="Geneva" charset="-128"/>
                </a:defRPr>
              </a:lvl6pPr>
              <a:lvl7pPr marL="914400" eaLnBrk="0" fontAlgn="base" hangingPunct="0">
                <a:spcBef>
                  <a:spcPct val="0"/>
                </a:spcBef>
                <a:spcAft>
                  <a:spcPct val="0"/>
                </a:spcAft>
                <a:defRPr sz="2400">
                  <a:solidFill>
                    <a:schemeClr val="tx1"/>
                  </a:solidFill>
                  <a:latin typeface="Arial" pitchFamily="34" charset="0"/>
                  <a:ea typeface="Geneva" charset="-128"/>
                </a:defRPr>
              </a:lvl7pPr>
              <a:lvl8pPr marL="1371600" eaLnBrk="0" fontAlgn="base" hangingPunct="0">
                <a:spcBef>
                  <a:spcPct val="0"/>
                </a:spcBef>
                <a:spcAft>
                  <a:spcPct val="0"/>
                </a:spcAft>
                <a:defRPr sz="2400">
                  <a:solidFill>
                    <a:schemeClr val="tx1"/>
                  </a:solidFill>
                  <a:latin typeface="Arial" pitchFamily="34" charset="0"/>
                  <a:ea typeface="Geneva" charset="-128"/>
                </a:defRPr>
              </a:lvl8pPr>
              <a:lvl9pPr marL="1828800" eaLnBrk="0" fontAlgn="base" hangingPunct="0">
                <a:spcBef>
                  <a:spcPct val="0"/>
                </a:spcBef>
                <a:spcAft>
                  <a:spcPct val="0"/>
                </a:spcAft>
                <a:defRPr sz="2400">
                  <a:solidFill>
                    <a:schemeClr val="tx1"/>
                  </a:solidFill>
                  <a:latin typeface="Arial" pitchFamily="34" charset="0"/>
                  <a:ea typeface="Geneva" charset="-128"/>
                </a:defRPr>
              </a:lvl9pPr>
            </a:lstStyle>
            <a:p>
              <a:pPr algn="ctr" fontAlgn="base">
                <a:spcBef>
                  <a:spcPct val="50000"/>
                </a:spcBef>
                <a:spcAft>
                  <a:spcPct val="0"/>
                </a:spcAft>
                <a:defRPr/>
              </a:pPr>
              <a:r>
                <a:rPr lang="en-US" sz="1100" b="1" kern="0" dirty="0">
                  <a:solidFill>
                    <a:schemeClr val="bg1"/>
                  </a:solidFill>
                  <a:latin typeface="Arial"/>
                </a:rPr>
                <a:t>C5a</a:t>
              </a:r>
            </a:p>
          </p:txBody>
        </p:sp>
        <p:cxnSp>
          <p:nvCxnSpPr>
            <p:cNvPr id="72747" name="AutoShape 26">
              <a:extLst>
                <a:ext uri="{FF2B5EF4-FFF2-40B4-BE49-F238E27FC236}">
                  <a16:creationId xmlns:a16="http://schemas.microsoft.com/office/drawing/2014/main" id="{F1305DC8-FB41-3AAE-8C39-55D3E0CECB84}"/>
                </a:ext>
              </a:extLst>
            </p:cNvPr>
            <p:cNvCxnSpPr>
              <a:cxnSpLocks noChangeShapeType="1"/>
            </p:cNvCxnSpPr>
            <p:nvPr/>
          </p:nvCxnSpPr>
          <p:spPr bwMode="auto">
            <a:xfrm>
              <a:off x="5560373" y="4764023"/>
              <a:ext cx="0" cy="428625"/>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16" name="AutoShape 27">
              <a:extLst>
                <a:ext uri="{FF2B5EF4-FFF2-40B4-BE49-F238E27FC236}">
                  <a16:creationId xmlns:a16="http://schemas.microsoft.com/office/drawing/2014/main" id="{37B6CF07-974C-B2A6-B4E9-96D51978E1EA}"/>
                </a:ext>
              </a:extLst>
            </p:cNvPr>
            <p:cNvSpPr>
              <a:spLocks noChangeArrowheads="1"/>
            </p:cNvSpPr>
            <p:nvPr/>
          </p:nvSpPr>
          <p:spPr bwMode="auto">
            <a:xfrm>
              <a:off x="5083946" y="4048385"/>
              <a:ext cx="980044" cy="247851"/>
            </a:xfrm>
            <a:prstGeom prst="rect">
              <a:avLst/>
            </a:prstGeom>
            <a:ln/>
          </p:spPr>
          <p:style>
            <a:lnRef idx="1">
              <a:schemeClr val="accent1"/>
            </a:lnRef>
            <a:fillRef idx="3">
              <a:schemeClr val="accent1"/>
            </a:fillRef>
            <a:effectRef idx="2">
              <a:schemeClr val="accent1"/>
            </a:effectRef>
            <a:fontRef idx="minor">
              <a:schemeClr val="lt1"/>
            </a:fontRef>
          </p:style>
          <p:txBody>
            <a:bodyPr wrap="none" lIns="57134" tIns="28567" rIns="57134" bIns="28567" anchor="ctr"/>
            <a:lstStyle/>
            <a:p>
              <a:pPr algn="ctr" eaLnBrk="0" fontAlgn="base" hangingPunct="0">
                <a:spcBef>
                  <a:spcPct val="0"/>
                </a:spcBef>
                <a:spcAft>
                  <a:spcPct val="0"/>
                </a:spcAft>
                <a:defRPr/>
              </a:pPr>
              <a:r>
                <a:rPr lang="en-US" sz="825" b="1" kern="0" dirty="0">
                  <a:solidFill>
                    <a:schemeClr val="bg1"/>
                  </a:solidFill>
                  <a:latin typeface="Arial" panose="020B0604020202020204" pitchFamily="34" charset="0"/>
                </a:rPr>
                <a:t>C5-convertase</a:t>
              </a:r>
            </a:p>
          </p:txBody>
        </p:sp>
        <p:cxnSp>
          <p:nvCxnSpPr>
            <p:cNvPr id="72749" name="AutoShape 28">
              <a:extLst>
                <a:ext uri="{FF2B5EF4-FFF2-40B4-BE49-F238E27FC236}">
                  <a16:creationId xmlns:a16="http://schemas.microsoft.com/office/drawing/2014/main" id="{BDB1AB8B-6EF2-8FB2-38B1-C8E3952759D2}"/>
                </a:ext>
              </a:extLst>
            </p:cNvPr>
            <p:cNvCxnSpPr>
              <a:cxnSpLocks noChangeShapeType="1"/>
            </p:cNvCxnSpPr>
            <p:nvPr/>
          </p:nvCxnSpPr>
          <p:spPr bwMode="auto">
            <a:xfrm>
              <a:off x="5571485" y="2717734"/>
              <a:ext cx="1588" cy="584200"/>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18" name="AutoShape 29">
              <a:extLst>
                <a:ext uri="{FF2B5EF4-FFF2-40B4-BE49-F238E27FC236}">
                  <a16:creationId xmlns:a16="http://schemas.microsoft.com/office/drawing/2014/main" id="{0CC79DD8-8A67-C85C-49FA-EF05510CA40E}"/>
                </a:ext>
              </a:extLst>
            </p:cNvPr>
            <p:cNvSpPr>
              <a:spLocks noChangeArrowheads="1"/>
            </p:cNvSpPr>
            <p:nvPr/>
          </p:nvSpPr>
          <p:spPr bwMode="auto">
            <a:xfrm>
              <a:off x="5329418" y="2424008"/>
              <a:ext cx="487254" cy="333646"/>
            </a:xfrm>
            <a:prstGeom prst="rect">
              <a:avLst/>
            </a:prstGeom>
            <a:ln/>
          </p:spPr>
          <p:style>
            <a:lnRef idx="1">
              <a:schemeClr val="accent5"/>
            </a:lnRef>
            <a:fillRef idx="3">
              <a:schemeClr val="accent5"/>
            </a:fillRef>
            <a:effectRef idx="2">
              <a:schemeClr val="accent5"/>
            </a:effectRef>
            <a:fontRef idx="minor">
              <a:schemeClr val="lt1"/>
            </a:fontRef>
          </p:style>
          <p:txBody>
            <a:bodyPr wrap="none" lIns="57134" tIns="28567" rIns="57134" bIns="28567" anchor="ctr"/>
            <a:lstStyle/>
            <a:p>
              <a:pPr algn="ctr" eaLnBrk="0" fontAlgn="base" hangingPunct="0">
                <a:spcBef>
                  <a:spcPct val="0"/>
                </a:spcBef>
                <a:spcAft>
                  <a:spcPct val="0"/>
                </a:spcAft>
                <a:defRPr/>
              </a:pPr>
              <a:r>
                <a:rPr lang="en-US" sz="1000" b="1" kern="0" dirty="0">
                  <a:solidFill>
                    <a:schemeClr val="bg1"/>
                  </a:solidFill>
                  <a:latin typeface="Arial" panose="020B0604020202020204" pitchFamily="34" charset="0"/>
                </a:rPr>
                <a:t>C3</a:t>
              </a:r>
            </a:p>
          </p:txBody>
        </p:sp>
        <p:sp>
          <p:nvSpPr>
            <p:cNvPr id="419" name="AutoShape 30">
              <a:extLst>
                <a:ext uri="{FF2B5EF4-FFF2-40B4-BE49-F238E27FC236}">
                  <a16:creationId xmlns:a16="http://schemas.microsoft.com/office/drawing/2014/main" id="{C124C3BD-A95D-FED9-626A-B360F927E7AC}"/>
                </a:ext>
              </a:extLst>
            </p:cNvPr>
            <p:cNvSpPr>
              <a:spLocks noChangeArrowheads="1"/>
            </p:cNvSpPr>
            <p:nvPr/>
          </p:nvSpPr>
          <p:spPr bwMode="auto">
            <a:xfrm>
              <a:off x="5329418" y="3402067"/>
              <a:ext cx="487254" cy="255477"/>
            </a:xfrm>
            <a:prstGeom prst="rect">
              <a:avLst/>
            </a:prstGeom>
            <a:ln/>
          </p:spPr>
          <p:style>
            <a:lnRef idx="1">
              <a:schemeClr val="accent5"/>
            </a:lnRef>
            <a:fillRef idx="3">
              <a:schemeClr val="accent5"/>
            </a:fillRef>
            <a:effectRef idx="2">
              <a:schemeClr val="accent5"/>
            </a:effectRef>
            <a:fontRef idx="minor">
              <a:schemeClr val="lt1"/>
            </a:fontRef>
          </p:style>
          <p:txBody>
            <a:bodyPr wrap="none" lIns="57134" tIns="28567" rIns="57134" bIns="28567" anchor="ctr"/>
            <a:lstStyle/>
            <a:p>
              <a:pPr algn="ctr" eaLnBrk="0" fontAlgn="base" hangingPunct="0">
                <a:spcBef>
                  <a:spcPct val="0"/>
                </a:spcBef>
                <a:spcAft>
                  <a:spcPct val="0"/>
                </a:spcAft>
                <a:defRPr/>
              </a:pPr>
              <a:r>
                <a:rPr lang="en-US" sz="1000" b="1" kern="0" dirty="0">
                  <a:solidFill>
                    <a:schemeClr val="bg1"/>
                  </a:solidFill>
                  <a:latin typeface="Arial" panose="020B0604020202020204" pitchFamily="34" charset="0"/>
                </a:rPr>
                <a:t>C3b</a:t>
              </a:r>
            </a:p>
          </p:txBody>
        </p:sp>
        <p:sp>
          <p:nvSpPr>
            <p:cNvPr id="420" name="Text Box 31">
              <a:extLst>
                <a:ext uri="{FF2B5EF4-FFF2-40B4-BE49-F238E27FC236}">
                  <a16:creationId xmlns:a16="http://schemas.microsoft.com/office/drawing/2014/main" id="{5ADE8A06-037E-C4AA-42A7-44B866ADDEFD}"/>
                </a:ext>
              </a:extLst>
            </p:cNvPr>
            <p:cNvSpPr txBox="1">
              <a:spLocks noChangeArrowheads="1"/>
            </p:cNvSpPr>
            <p:nvPr/>
          </p:nvSpPr>
          <p:spPr bwMode="auto">
            <a:xfrm>
              <a:off x="3369329" y="2010288"/>
              <a:ext cx="561080" cy="221760"/>
            </a:xfrm>
            <a:prstGeom prst="rect">
              <a:avLst/>
            </a:prstGeom>
            <a:noFill/>
            <a:ln>
              <a:noFill/>
            </a:ln>
          </p:spPr>
          <p:txBody>
            <a:bodyPr lIns="57134" tIns="28567" rIns="57134" bIns="28567">
              <a:spAutoFit/>
            </a:bodyPr>
            <a:lstStyle>
              <a:lvl1pPr eaLnBrk="0" hangingPunct="0">
                <a:defRPr sz="2400">
                  <a:solidFill>
                    <a:schemeClr val="tx1"/>
                  </a:solidFill>
                  <a:latin typeface="Arial" pitchFamily="34" charset="0"/>
                  <a:ea typeface="Geneva" charset="-128"/>
                </a:defRPr>
              </a:lvl1pPr>
              <a:lvl2pPr marL="37931725" indent="-37474525" eaLnBrk="0" hangingPunct="0">
                <a:defRPr sz="2400">
                  <a:solidFill>
                    <a:schemeClr val="tx1"/>
                  </a:solidFill>
                  <a:latin typeface="Arial" pitchFamily="34" charset="0"/>
                  <a:ea typeface="Geneva" charset="-128"/>
                </a:defRPr>
              </a:lvl2pPr>
              <a:lvl3pPr eaLnBrk="0" hangingPunct="0">
                <a:defRPr sz="2400">
                  <a:solidFill>
                    <a:schemeClr val="tx1"/>
                  </a:solidFill>
                  <a:latin typeface="Arial" pitchFamily="34" charset="0"/>
                  <a:ea typeface="Geneva" charset="-128"/>
                </a:defRPr>
              </a:lvl3pPr>
              <a:lvl4pPr eaLnBrk="0" hangingPunct="0">
                <a:defRPr sz="2400">
                  <a:solidFill>
                    <a:schemeClr val="tx1"/>
                  </a:solidFill>
                  <a:latin typeface="Arial" pitchFamily="34" charset="0"/>
                  <a:ea typeface="Geneva" charset="-128"/>
                </a:defRPr>
              </a:lvl4pPr>
              <a:lvl5pPr eaLnBrk="0" hangingPunct="0">
                <a:defRPr sz="2400">
                  <a:solidFill>
                    <a:schemeClr val="tx1"/>
                  </a:solidFill>
                  <a:latin typeface="Arial" pitchFamily="34" charset="0"/>
                  <a:ea typeface="Geneva" charset="-128"/>
                </a:defRPr>
              </a:lvl5pPr>
              <a:lvl6pPr marL="457200" eaLnBrk="0" fontAlgn="base" hangingPunct="0">
                <a:spcBef>
                  <a:spcPct val="0"/>
                </a:spcBef>
                <a:spcAft>
                  <a:spcPct val="0"/>
                </a:spcAft>
                <a:defRPr sz="2400">
                  <a:solidFill>
                    <a:schemeClr val="tx1"/>
                  </a:solidFill>
                  <a:latin typeface="Arial" pitchFamily="34" charset="0"/>
                  <a:ea typeface="Geneva" charset="-128"/>
                </a:defRPr>
              </a:lvl6pPr>
              <a:lvl7pPr marL="914400" eaLnBrk="0" fontAlgn="base" hangingPunct="0">
                <a:spcBef>
                  <a:spcPct val="0"/>
                </a:spcBef>
                <a:spcAft>
                  <a:spcPct val="0"/>
                </a:spcAft>
                <a:defRPr sz="2400">
                  <a:solidFill>
                    <a:schemeClr val="tx1"/>
                  </a:solidFill>
                  <a:latin typeface="Arial" pitchFamily="34" charset="0"/>
                  <a:ea typeface="Geneva" charset="-128"/>
                </a:defRPr>
              </a:lvl7pPr>
              <a:lvl8pPr marL="1371600" eaLnBrk="0" fontAlgn="base" hangingPunct="0">
                <a:spcBef>
                  <a:spcPct val="0"/>
                </a:spcBef>
                <a:spcAft>
                  <a:spcPct val="0"/>
                </a:spcAft>
                <a:defRPr sz="2400">
                  <a:solidFill>
                    <a:schemeClr val="tx1"/>
                  </a:solidFill>
                  <a:latin typeface="Arial" pitchFamily="34" charset="0"/>
                  <a:ea typeface="Geneva" charset="-128"/>
                </a:defRPr>
              </a:lvl8pPr>
              <a:lvl9pPr marL="1828800" eaLnBrk="0" fontAlgn="base" hangingPunct="0">
                <a:spcBef>
                  <a:spcPct val="0"/>
                </a:spcBef>
                <a:spcAft>
                  <a:spcPct val="0"/>
                </a:spcAft>
                <a:defRPr sz="2400">
                  <a:solidFill>
                    <a:schemeClr val="tx1"/>
                  </a:solidFill>
                  <a:latin typeface="Arial" pitchFamily="34" charset="0"/>
                  <a:ea typeface="Geneva" charset="-128"/>
                </a:defRPr>
              </a:lvl9pPr>
            </a:lstStyle>
            <a:p>
              <a:pPr algn="ctr" fontAlgn="base">
                <a:spcBef>
                  <a:spcPct val="50000"/>
                </a:spcBef>
                <a:spcAft>
                  <a:spcPct val="0"/>
                </a:spcAft>
                <a:defRPr/>
              </a:pPr>
              <a:r>
                <a:rPr lang="en-US" sz="825" b="1" kern="0">
                  <a:latin typeface="Arial"/>
                </a:rPr>
                <a:t>C1qrs</a:t>
              </a:r>
            </a:p>
          </p:txBody>
        </p:sp>
        <p:cxnSp>
          <p:nvCxnSpPr>
            <p:cNvPr id="72753" name="AutoShape 32">
              <a:extLst>
                <a:ext uri="{FF2B5EF4-FFF2-40B4-BE49-F238E27FC236}">
                  <a16:creationId xmlns:a16="http://schemas.microsoft.com/office/drawing/2014/main" id="{45A875FD-17A8-AFF0-ABCE-F518DF701148}"/>
                </a:ext>
              </a:extLst>
            </p:cNvPr>
            <p:cNvCxnSpPr>
              <a:cxnSpLocks noChangeShapeType="1"/>
            </p:cNvCxnSpPr>
            <p:nvPr/>
          </p:nvCxnSpPr>
          <p:spPr bwMode="auto">
            <a:xfrm>
              <a:off x="3876036" y="2195447"/>
              <a:ext cx="371475" cy="284162"/>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72754" name="Group 33">
              <a:extLst>
                <a:ext uri="{FF2B5EF4-FFF2-40B4-BE49-F238E27FC236}">
                  <a16:creationId xmlns:a16="http://schemas.microsoft.com/office/drawing/2014/main" id="{7AED7A7D-2FB0-08CC-E9C8-4DE35473A338}"/>
                </a:ext>
              </a:extLst>
            </p:cNvPr>
            <p:cNvGrpSpPr>
              <a:grpSpLocks/>
            </p:cNvGrpSpPr>
            <p:nvPr/>
          </p:nvGrpSpPr>
          <p:grpSpPr bwMode="auto">
            <a:xfrm>
              <a:off x="3164835" y="2003360"/>
              <a:ext cx="280988" cy="392113"/>
              <a:chOff x="818" y="1353"/>
              <a:chExt cx="212" cy="247"/>
            </a:xfrm>
          </p:grpSpPr>
          <p:sp>
            <p:nvSpPr>
              <p:cNvPr id="423" name="Line 34">
                <a:extLst>
                  <a:ext uri="{FF2B5EF4-FFF2-40B4-BE49-F238E27FC236}">
                    <a16:creationId xmlns:a16="http://schemas.microsoft.com/office/drawing/2014/main" id="{3320E446-DBE5-4A73-B7B8-5719A427DA60}"/>
                  </a:ext>
                </a:extLst>
              </p:cNvPr>
              <p:cNvSpPr>
                <a:spLocks noChangeShapeType="1"/>
              </p:cNvSpPr>
              <p:nvPr/>
            </p:nvSpPr>
            <p:spPr bwMode="auto">
              <a:xfrm>
                <a:off x="925" y="1353"/>
                <a:ext cx="0" cy="124"/>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b="1" kern="0">
                  <a:solidFill>
                    <a:sysClr val="windowText" lastClr="000000"/>
                  </a:solidFill>
                  <a:latin typeface="Arial" panose="020B0604020202020204" pitchFamily="34" charset="0"/>
                </a:endParaRPr>
              </a:p>
            </p:txBody>
          </p:sp>
          <p:sp>
            <p:nvSpPr>
              <p:cNvPr id="424" name="Line 35">
                <a:extLst>
                  <a:ext uri="{FF2B5EF4-FFF2-40B4-BE49-F238E27FC236}">
                    <a16:creationId xmlns:a16="http://schemas.microsoft.com/office/drawing/2014/main" id="{48868CE1-862F-619F-D25C-C06F61FB9815}"/>
                  </a:ext>
                </a:extLst>
              </p:cNvPr>
              <p:cNvSpPr>
                <a:spLocks noChangeShapeType="1"/>
              </p:cNvSpPr>
              <p:nvPr/>
            </p:nvSpPr>
            <p:spPr bwMode="auto">
              <a:xfrm>
                <a:off x="925" y="1476"/>
                <a:ext cx="84" cy="124"/>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b="1" kern="0">
                  <a:solidFill>
                    <a:sysClr val="windowText" lastClr="000000"/>
                  </a:solidFill>
                  <a:latin typeface="Arial" panose="020B0604020202020204" pitchFamily="34" charset="0"/>
                </a:endParaRPr>
              </a:p>
            </p:txBody>
          </p:sp>
          <p:sp>
            <p:nvSpPr>
              <p:cNvPr id="425" name="Line 36">
                <a:extLst>
                  <a:ext uri="{FF2B5EF4-FFF2-40B4-BE49-F238E27FC236}">
                    <a16:creationId xmlns:a16="http://schemas.microsoft.com/office/drawing/2014/main" id="{32BB81E9-FCBC-4475-E9B9-F1B9499FBD44}"/>
                  </a:ext>
                </a:extLst>
              </p:cNvPr>
              <p:cNvSpPr>
                <a:spLocks noChangeShapeType="1"/>
              </p:cNvSpPr>
              <p:nvPr/>
            </p:nvSpPr>
            <p:spPr bwMode="auto">
              <a:xfrm flipH="1">
                <a:off x="844" y="1476"/>
                <a:ext cx="78" cy="124"/>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b="1" kern="0">
                  <a:solidFill>
                    <a:sysClr val="windowText" lastClr="000000"/>
                  </a:solidFill>
                  <a:latin typeface="Arial" panose="020B0604020202020204" pitchFamily="34" charset="0"/>
                </a:endParaRPr>
              </a:p>
            </p:txBody>
          </p:sp>
          <p:sp>
            <p:nvSpPr>
              <p:cNvPr id="426" name="Line 37">
                <a:extLst>
                  <a:ext uri="{FF2B5EF4-FFF2-40B4-BE49-F238E27FC236}">
                    <a16:creationId xmlns:a16="http://schemas.microsoft.com/office/drawing/2014/main" id="{BD22332B-DB91-4BB4-7F42-ACB2CBD0839C}"/>
                  </a:ext>
                </a:extLst>
              </p:cNvPr>
              <p:cNvSpPr>
                <a:spLocks noChangeShapeType="1"/>
              </p:cNvSpPr>
              <p:nvPr/>
            </p:nvSpPr>
            <p:spPr bwMode="auto">
              <a:xfrm>
                <a:off x="949" y="1451"/>
                <a:ext cx="81" cy="121"/>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b="1" kern="0">
                  <a:solidFill>
                    <a:sysClr val="windowText" lastClr="000000"/>
                  </a:solidFill>
                  <a:latin typeface="Arial" panose="020B0604020202020204" pitchFamily="34" charset="0"/>
                </a:endParaRPr>
              </a:p>
            </p:txBody>
          </p:sp>
          <p:sp>
            <p:nvSpPr>
              <p:cNvPr id="427" name="Line 38">
                <a:extLst>
                  <a:ext uri="{FF2B5EF4-FFF2-40B4-BE49-F238E27FC236}">
                    <a16:creationId xmlns:a16="http://schemas.microsoft.com/office/drawing/2014/main" id="{B9DD7CCF-142C-DB70-2EA5-962A71C6CA9A}"/>
                  </a:ext>
                </a:extLst>
              </p:cNvPr>
              <p:cNvSpPr>
                <a:spLocks noChangeShapeType="1"/>
              </p:cNvSpPr>
              <p:nvPr/>
            </p:nvSpPr>
            <p:spPr bwMode="auto">
              <a:xfrm flipH="1">
                <a:off x="818" y="1451"/>
                <a:ext cx="81" cy="121"/>
              </a:xfrm>
              <a:prstGeom prst="line">
                <a:avLst/>
              </a:prstGeom>
              <a:noFill/>
              <a:ln w="19050">
                <a:solidFill>
                  <a:schemeClr val="tx1"/>
                </a:solidFill>
                <a:round/>
                <a:headEnd/>
                <a:tailEnd/>
              </a:ln>
            </p:spPr>
            <p:txBody>
              <a:bodyPr/>
              <a:lstStyle/>
              <a:p>
                <a:pPr eaLnBrk="0" fontAlgn="base" hangingPunct="0">
                  <a:spcBef>
                    <a:spcPct val="0"/>
                  </a:spcBef>
                  <a:spcAft>
                    <a:spcPct val="0"/>
                  </a:spcAft>
                  <a:defRPr/>
                </a:pPr>
                <a:endParaRPr lang="en-US" b="1" kern="0">
                  <a:solidFill>
                    <a:sysClr val="windowText" lastClr="000000"/>
                  </a:solidFill>
                  <a:latin typeface="Arial" panose="020B0604020202020204" pitchFamily="34" charset="0"/>
                </a:endParaRPr>
              </a:p>
            </p:txBody>
          </p:sp>
        </p:grpSp>
        <p:sp>
          <p:nvSpPr>
            <p:cNvPr id="428" name="Text Box 39">
              <a:extLst>
                <a:ext uri="{FF2B5EF4-FFF2-40B4-BE49-F238E27FC236}">
                  <a16:creationId xmlns:a16="http://schemas.microsoft.com/office/drawing/2014/main" id="{DD32F144-AD37-EB55-C940-2CFCA406361B}"/>
                </a:ext>
              </a:extLst>
            </p:cNvPr>
            <p:cNvSpPr txBox="1">
              <a:spLocks noChangeArrowheads="1"/>
            </p:cNvSpPr>
            <p:nvPr/>
          </p:nvSpPr>
          <p:spPr bwMode="auto">
            <a:xfrm>
              <a:off x="2946675" y="2382064"/>
              <a:ext cx="729034" cy="221760"/>
            </a:xfrm>
            <a:prstGeom prst="rect">
              <a:avLst/>
            </a:prstGeom>
            <a:noFill/>
            <a:ln>
              <a:noFill/>
            </a:ln>
          </p:spPr>
          <p:txBody>
            <a:bodyPr lIns="57134" tIns="28567" rIns="57134" bIns="28567">
              <a:spAutoFit/>
            </a:bodyPr>
            <a:lstStyle>
              <a:lvl1pPr eaLnBrk="0" hangingPunct="0">
                <a:defRPr sz="2400">
                  <a:solidFill>
                    <a:schemeClr val="tx1"/>
                  </a:solidFill>
                  <a:latin typeface="Arial" pitchFamily="34" charset="0"/>
                  <a:ea typeface="Geneva" charset="-128"/>
                </a:defRPr>
              </a:lvl1pPr>
              <a:lvl2pPr marL="37931725" indent="-37474525" eaLnBrk="0" hangingPunct="0">
                <a:defRPr sz="2400">
                  <a:solidFill>
                    <a:schemeClr val="tx1"/>
                  </a:solidFill>
                  <a:latin typeface="Arial" pitchFamily="34" charset="0"/>
                  <a:ea typeface="Geneva" charset="-128"/>
                </a:defRPr>
              </a:lvl2pPr>
              <a:lvl3pPr eaLnBrk="0" hangingPunct="0">
                <a:defRPr sz="2400">
                  <a:solidFill>
                    <a:schemeClr val="tx1"/>
                  </a:solidFill>
                  <a:latin typeface="Arial" pitchFamily="34" charset="0"/>
                  <a:ea typeface="Geneva" charset="-128"/>
                </a:defRPr>
              </a:lvl3pPr>
              <a:lvl4pPr eaLnBrk="0" hangingPunct="0">
                <a:defRPr sz="2400">
                  <a:solidFill>
                    <a:schemeClr val="tx1"/>
                  </a:solidFill>
                  <a:latin typeface="Arial" pitchFamily="34" charset="0"/>
                  <a:ea typeface="Geneva" charset="-128"/>
                </a:defRPr>
              </a:lvl4pPr>
              <a:lvl5pPr eaLnBrk="0" hangingPunct="0">
                <a:defRPr sz="2400">
                  <a:solidFill>
                    <a:schemeClr val="tx1"/>
                  </a:solidFill>
                  <a:latin typeface="Arial" pitchFamily="34" charset="0"/>
                  <a:ea typeface="Geneva" charset="-128"/>
                </a:defRPr>
              </a:lvl5pPr>
              <a:lvl6pPr marL="457200" eaLnBrk="0" fontAlgn="base" hangingPunct="0">
                <a:spcBef>
                  <a:spcPct val="0"/>
                </a:spcBef>
                <a:spcAft>
                  <a:spcPct val="0"/>
                </a:spcAft>
                <a:defRPr sz="2400">
                  <a:solidFill>
                    <a:schemeClr val="tx1"/>
                  </a:solidFill>
                  <a:latin typeface="Arial" pitchFamily="34" charset="0"/>
                  <a:ea typeface="Geneva" charset="-128"/>
                </a:defRPr>
              </a:lvl6pPr>
              <a:lvl7pPr marL="914400" eaLnBrk="0" fontAlgn="base" hangingPunct="0">
                <a:spcBef>
                  <a:spcPct val="0"/>
                </a:spcBef>
                <a:spcAft>
                  <a:spcPct val="0"/>
                </a:spcAft>
                <a:defRPr sz="2400">
                  <a:solidFill>
                    <a:schemeClr val="tx1"/>
                  </a:solidFill>
                  <a:latin typeface="Arial" pitchFamily="34" charset="0"/>
                  <a:ea typeface="Geneva" charset="-128"/>
                </a:defRPr>
              </a:lvl7pPr>
              <a:lvl8pPr marL="1371600" eaLnBrk="0" fontAlgn="base" hangingPunct="0">
                <a:spcBef>
                  <a:spcPct val="0"/>
                </a:spcBef>
                <a:spcAft>
                  <a:spcPct val="0"/>
                </a:spcAft>
                <a:defRPr sz="2400">
                  <a:solidFill>
                    <a:schemeClr val="tx1"/>
                  </a:solidFill>
                  <a:latin typeface="Arial" pitchFamily="34" charset="0"/>
                  <a:ea typeface="Geneva" charset="-128"/>
                </a:defRPr>
              </a:lvl8pPr>
              <a:lvl9pPr marL="1828800" eaLnBrk="0" fontAlgn="base" hangingPunct="0">
                <a:spcBef>
                  <a:spcPct val="0"/>
                </a:spcBef>
                <a:spcAft>
                  <a:spcPct val="0"/>
                </a:spcAft>
                <a:defRPr sz="2400">
                  <a:solidFill>
                    <a:schemeClr val="tx1"/>
                  </a:solidFill>
                  <a:latin typeface="Arial" pitchFamily="34" charset="0"/>
                  <a:ea typeface="Geneva" charset="-128"/>
                </a:defRPr>
              </a:lvl9pPr>
            </a:lstStyle>
            <a:p>
              <a:pPr algn="ctr" fontAlgn="base">
                <a:spcBef>
                  <a:spcPct val="50000"/>
                </a:spcBef>
                <a:spcAft>
                  <a:spcPct val="0"/>
                </a:spcAft>
                <a:defRPr/>
              </a:pPr>
              <a:r>
                <a:rPr lang="en-US" sz="825" b="1" kern="0" dirty="0">
                  <a:latin typeface="Arial"/>
                </a:rPr>
                <a:t>Antibody</a:t>
              </a:r>
            </a:p>
          </p:txBody>
        </p:sp>
        <p:cxnSp>
          <p:nvCxnSpPr>
            <p:cNvPr id="72756" name="AutoShape 40">
              <a:extLst>
                <a:ext uri="{FF2B5EF4-FFF2-40B4-BE49-F238E27FC236}">
                  <a16:creationId xmlns:a16="http://schemas.microsoft.com/office/drawing/2014/main" id="{C6773D26-13A8-ABDB-6BE6-67947D833105}"/>
                </a:ext>
              </a:extLst>
            </p:cNvPr>
            <p:cNvCxnSpPr>
              <a:cxnSpLocks noChangeShapeType="1"/>
              <a:stCxn id="430" idx="6"/>
            </p:cNvCxnSpPr>
            <p:nvPr/>
          </p:nvCxnSpPr>
          <p:spPr bwMode="auto">
            <a:xfrm flipV="1">
              <a:off x="4952360" y="2590734"/>
              <a:ext cx="376238" cy="0"/>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30" name="Oval 41">
              <a:extLst>
                <a:ext uri="{FF2B5EF4-FFF2-40B4-BE49-F238E27FC236}">
                  <a16:creationId xmlns:a16="http://schemas.microsoft.com/office/drawing/2014/main" id="{FD4AA15A-3198-1CCD-E0F6-C9C02C0BC657}"/>
                </a:ext>
              </a:extLst>
            </p:cNvPr>
            <p:cNvSpPr>
              <a:spLocks noChangeArrowheads="1"/>
            </p:cNvSpPr>
            <p:nvPr/>
          </p:nvSpPr>
          <p:spPr bwMode="auto">
            <a:xfrm>
              <a:off x="4244171" y="2454513"/>
              <a:ext cx="708733" cy="274543"/>
            </a:xfrm>
            <a:prstGeom prst="ellipse">
              <a:avLst/>
            </a:prstGeom>
            <a:ln/>
          </p:spPr>
          <p:style>
            <a:lnRef idx="1">
              <a:schemeClr val="accent5"/>
            </a:lnRef>
            <a:fillRef idx="3">
              <a:schemeClr val="accent5"/>
            </a:fillRef>
            <a:effectRef idx="2">
              <a:schemeClr val="accent5"/>
            </a:effectRef>
            <a:fontRef idx="minor">
              <a:schemeClr val="lt1"/>
            </a:fontRef>
          </p:style>
          <p:txBody>
            <a:bodyPr wrap="none" lIns="57134" tIns="28567" rIns="57134" bIns="28567" anchor="ctr"/>
            <a:lstStyle/>
            <a:p>
              <a:pPr algn="ctr" eaLnBrk="0" fontAlgn="base" hangingPunct="0">
                <a:spcBef>
                  <a:spcPct val="0"/>
                </a:spcBef>
                <a:spcAft>
                  <a:spcPct val="0"/>
                </a:spcAft>
                <a:defRPr/>
              </a:pPr>
              <a:r>
                <a:rPr lang="en-US" sz="800" b="1" kern="0" dirty="0">
                  <a:solidFill>
                    <a:schemeClr val="bg1"/>
                  </a:solidFill>
                  <a:latin typeface="Arial" panose="020B0604020202020204" pitchFamily="34" charset="0"/>
                </a:rPr>
                <a:t>C4b2a</a:t>
              </a:r>
            </a:p>
          </p:txBody>
        </p:sp>
        <p:cxnSp>
          <p:nvCxnSpPr>
            <p:cNvPr id="72758" name="AutoShape 44">
              <a:extLst>
                <a:ext uri="{FF2B5EF4-FFF2-40B4-BE49-F238E27FC236}">
                  <a16:creationId xmlns:a16="http://schemas.microsoft.com/office/drawing/2014/main" id="{5864B449-81B2-BBE8-1BF9-AF9127512107}"/>
                </a:ext>
              </a:extLst>
            </p:cNvPr>
            <p:cNvCxnSpPr>
              <a:cxnSpLocks noChangeShapeType="1"/>
            </p:cNvCxnSpPr>
            <p:nvPr/>
          </p:nvCxnSpPr>
          <p:spPr bwMode="auto">
            <a:xfrm flipH="1">
              <a:off x="4887274" y="2139885"/>
              <a:ext cx="395287" cy="320675"/>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35" name="Text Box 46">
              <a:extLst>
                <a:ext uri="{FF2B5EF4-FFF2-40B4-BE49-F238E27FC236}">
                  <a16:creationId xmlns:a16="http://schemas.microsoft.com/office/drawing/2014/main" id="{899C685B-8590-26CB-6A13-656E3CE14C4A}"/>
                </a:ext>
              </a:extLst>
            </p:cNvPr>
            <p:cNvSpPr txBox="1">
              <a:spLocks noChangeArrowheads="1"/>
            </p:cNvSpPr>
            <p:nvPr/>
          </p:nvSpPr>
          <p:spPr bwMode="auto">
            <a:xfrm>
              <a:off x="5047033" y="5705174"/>
              <a:ext cx="2185260" cy="235620"/>
            </a:xfrm>
            <a:prstGeom prst="rect">
              <a:avLst/>
            </a:prstGeom>
            <a:noFill/>
            <a:ln>
              <a:noFill/>
            </a:ln>
          </p:spPr>
          <p:txBody>
            <a:bodyPr lIns="57134" tIns="28567" rIns="57134" bIns="28567">
              <a:spAutoFit/>
            </a:bodyPr>
            <a:lstStyle>
              <a:lvl1pPr eaLnBrk="0" hangingPunct="0">
                <a:defRPr sz="2400">
                  <a:solidFill>
                    <a:schemeClr val="tx1"/>
                  </a:solidFill>
                  <a:latin typeface="Arial" pitchFamily="34" charset="0"/>
                  <a:ea typeface="Geneva" charset="-128"/>
                </a:defRPr>
              </a:lvl1pPr>
              <a:lvl2pPr marL="37931725" indent="-37474525" eaLnBrk="0" hangingPunct="0">
                <a:defRPr sz="2400">
                  <a:solidFill>
                    <a:schemeClr val="tx1"/>
                  </a:solidFill>
                  <a:latin typeface="Arial" pitchFamily="34" charset="0"/>
                  <a:ea typeface="Geneva" charset="-128"/>
                </a:defRPr>
              </a:lvl2pPr>
              <a:lvl3pPr eaLnBrk="0" hangingPunct="0">
                <a:defRPr sz="2400">
                  <a:solidFill>
                    <a:schemeClr val="tx1"/>
                  </a:solidFill>
                  <a:latin typeface="Arial" pitchFamily="34" charset="0"/>
                  <a:ea typeface="Geneva" charset="-128"/>
                </a:defRPr>
              </a:lvl3pPr>
              <a:lvl4pPr eaLnBrk="0" hangingPunct="0">
                <a:defRPr sz="2400">
                  <a:solidFill>
                    <a:schemeClr val="tx1"/>
                  </a:solidFill>
                  <a:latin typeface="Arial" pitchFamily="34" charset="0"/>
                  <a:ea typeface="Geneva" charset="-128"/>
                </a:defRPr>
              </a:lvl4pPr>
              <a:lvl5pPr eaLnBrk="0" hangingPunct="0">
                <a:defRPr sz="2400">
                  <a:solidFill>
                    <a:schemeClr val="tx1"/>
                  </a:solidFill>
                  <a:latin typeface="Arial" pitchFamily="34" charset="0"/>
                  <a:ea typeface="Geneva" charset="-128"/>
                </a:defRPr>
              </a:lvl5pPr>
              <a:lvl6pPr marL="457200" eaLnBrk="0" fontAlgn="base" hangingPunct="0">
                <a:spcBef>
                  <a:spcPct val="0"/>
                </a:spcBef>
                <a:spcAft>
                  <a:spcPct val="0"/>
                </a:spcAft>
                <a:defRPr sz="2400">
                  <a:solidFill>
                    <a:schemeClr val="tx1"/>
                  </a:solidFill>
                  <a:latin typeface="Arial" pitchFamily="34" charset="0"/>
                  <a:ea typeface="Geneva" charset="-128"/>
                </a:defRPr>
              </a:lvl6pPr>
              <a:lvl7pPr marL="914400" eaLnBrk="0" fontAlgn="base" hangingPunct="0">
                <a:spcBef>
                  <a:spcPct val="0"/>
                </a:spcBef>
                <a:spcAft>
                  <a:spcPct val="0"/>
                </a:spcAft>
                <a:defRPr sz="2400">
                  <a:solidFill>
                    <a:schemeClr val="tx1"/>
                  </a:solidFill>
                  <a:latin typeface="Arial" pitchFamily="34" charset="0"/>
                  <a:ea typeface="Geneva" charset="-128"/>
                </a:defRPr>
              </a:lvl7pPr>
              <a:lvl8pPr marL="1371600" eaLnBrk="0" fontAlgn="base" hangingPunct="0">
                <a:spcBef>
                  <a:spcPct val="0"/>
                </a:spcBef>
                <a:spcAft>
                  <a:spcPct val="0"/>
                </a:spcAft>
                <a:defRPr sz="2400">
                  <a:solidFill>
                    <a:schemeClr val="tx1"/>
                  </a:solidFill>
                  <a:latin typeface="Arial" pitchFamily="34" charset="0"/>
                  <a:ea typeface="Geneva" charset="-128"/>
                </a:defRPr>
              </a:lvl8pPr>
              <a:lvl9pPr marL="1828800" eaLnBrk="0" fontAlgn="base" hangingPunct="0">
                <a:spcBef>
                  <a:spcPct val="0"/>
                </a:spcBef>
                <a:spcAft>
                  <a:spcPct val="0"/>
                </a:spcAft>
                <a:defRPr sz="2400">
                  <a:solidFill>
                    <a:schemeClr val="tx1"/>
                  </a:solidFill>
                  <a:latin typeface="Arial" pitchFamily="34" charset="0"/>
                  <a:ea typeface="Geneva" charset="-128"/>
                </a:defRPr>
              </a:lvl9pPr>
            </a:lstStyle>
            <a:p>
              <a:pPr algn="ctr" fontAlgn="base">
                <a:spcBef>
                  <a:spcPct val="50000"/>
                </a:spcBef>
                <a:spcAft>
                  <a:spcPct val="0"/>
                </a:spcAft>
                <a:defRPr/>
              </a:pPr>
              <a:r>
                <a:rPr lang="en-US" sz="900" b="1" kern="0" dirty="0">
                  <a:latin typeface="Arial"/>
                </a:rPr>
                <a:t>Terminal Complement Complex</a:t>
              </a:r>
            </a:p>
          </p:txBody>
        </p:sp>
        <p:sp>
          <p:nvSpPr>
            <p:cNvPr id="436" name="Arc 47">
              <a:extLst>
                <a:ext uri="{FF2B5EF4-FFF2-40B4-BE49-F238E27FC236}">
                  <a16:creationId xmlns:a16="http://schemas.microsoft.com/office/drawing/2014/main" id="{9EB12A53-0D5F-2C62-A0B1-D5F1F1A024E6}"/>
                </a:ext>
              </a:extLst>
            </p:cNvPr>
            <p:cNvSpPr>
              <a:spLocks/>
            </p:cNvSpPr>
            <p:nvPr/>
          </p:nvSpPr>
          <p:spPr bwMode="auto">
            <a:xfrm rot="2675353" flipV="1">
              <a:off x="5723489" y="4395050"/>
              <a:ext cx="535241" cy="697796"/>
            </a:xfrm>
            <a:custGeom>
              <a:avLst/>
              <a:gdLst>
                <a:gd name="T0" fmla="*/ 0 w 18760"/>
                <a:gd name="T1" fmla="*/ 0 h 21600"/>
                <a:gd name="T2" fmla="*/ 2147483647 w 18760"/>
                <a:gd name="T3" fmla="*/ 2147483647 h 21600"/>
                <a:gd name="T4" fmla="*/ 0 w 18760"/>
                <a:gd name="T5" fmla="*/ 2147483647 h 21600"/>
                <a:gd name="T6" fmla="*/ 0 60000 65536"/>
                <a:gd name="T7" fmla="*/ 0 60000 65536"/>
                <a:gd name="T8" fmla="*/ 0 60000 65536"/>
                <a:gd name="T9" fmla="*/ 0 w 18760"/>
                <a:gd name="T10" fmla="*/ 0 h 21600"/>
                <a:gd name="T11" fmla="*/ 18760 w 18760"/>
                <a:gd name="T12" fmla="*/ 21600 h 21600"/>
              </a:gdLst>
              <a:ahLst/>
              <a:cxnLst>
                <a:cxn ang="T6">
                  <a:pos x="T0" y="T1"/>
                </a:cxn>
                <a:cxn ang="T7">
                  <a:pos x="T2" y="T3"/>
                </a:cxn>
                <a:cxn ang="T8">
                  <a:pos x="T4" y="T5"/>
                </a:cxn>
              </a:cxnLst>
              <a:rect l="T9" t="T10" r="T11" b="T12"/>
              <a:pathLst>
                <a:path w="18760" h="21600" fill="none" extrusionOk="0">
                  <a:moveTo>
                    <a:pt x="-1" y="0"/>
                  </a:moveTo>
                  <a:cubicBezTo>
                    <a:pt x="7755" y="0"/>
                    <a:pt x="14915" y="4157"/>
                    <a:pt x="18760" y="10893"/>
                  </a:cubicBezTo>
                </a:path>
                <a:path w="18760" h="21600" stroke="0" extrusionOk="0">
                  <a:moveTo>
                    <a:pt x="-1" y="0"/>
                  </a:moveTo>
                  <a:cubicBezTo>
                    <a:pt x="7755" y="0"/>
                    <a:pt x="14915" y="4157"/>
                    <a:pt x="18760" y="10893"/>
                  </a:cubicBezTo>
                  <a:lnTo>
                    <a:pt x="0" y="21600"/>
                  </a:lnTo>
                  <a:lnTo>
                    <a:pt x="-1" y="0"/>
                  </a:lnTo>
                  <a:close/>
                </a:path>
              </a:pathLst>
            </a:custGeom>
            <a:noFill/>
            <a:ln w="19050">
              <a:solidFill>
                <a:schemeClr val="tx1"/>
              </a:solidFill>
              <a:round/>
              <a:headEnd/>
              <a:tailEnd type="triangle" w="med" len="med"/>
            </a:ln>
          </p:spPr>
          <p:txBody>
            <a:bodyPr lIns="57134" tIns="28567" rIns="57134" bIns="28567"/>
            <a:lstStyle/>
            <a:p>
              <a:pPr eaLnBrk="0" fontAlgn="base" hangingPunct="0">
                <a:spcBef>
                  <a:spcPct val="0"/>
                </a:spcBef>
                <a:spcAft>
                  <a:spcPct val="0"/>
                </a:spcAft>
                <a:defRPr/>
              </a:pPr>
              <a:endParaRPr lang="en-US" sz="1050" b="1" kern="0">
                <a:solidFill>
                  <a:sysClr val="windowText" lastClr="000000"/>
                </a:solidFill>
                <a:latin typeface="Arial" panose="020B0604020202020204" pitchFamily="34" charset="0"/>
              </a:endParaRPr>
            </a:p>
          </p:txBody>
        </p:sp>
        <p:sp>
          <p:nvSpPr>
            <p:cNvPr id="437" name="AutoShape 48">
              <a:extLst>
                <a:ext uri="{FF2B5EF4-FFF2-40B4-BE49-F238E27FC236}">
                  <a16:creationId xmlns:a16="http://schemas.microsoft.com/office/drawing/2014/main" id="{0CA731D9-9025-9750-BEB6-6230AE2F63F6}"/>
                </a:ext>
              </a:extLst>
            </p:cNvPr>
            <p:cNvSpPr>
              <a:spLocks noChangeArrowheads="1"/>
            </p:cNvSpPr>
            <p:nvPr/>
          </p:nvSpPr>
          <p:spPr bwMode="auto">
            <a:xfrm>
              <a:off x="7086485" y="4326741"/>
              <a:ext cx="1583575" cy="1058133"/>
            </a:xfrm>
            <a:prstGeom prst="rect">
              <a:avLst/>
            </a:prstGeom>
            <a:ln/>
          </p:spPr>
          <p:style>
            <a:lnRef idx="1">
              <a:schemeClr val="accent1"/>
            </a:lnRef>
            <a:fillRef idx="3">
              <a:schemeClr val="accent1"/>
            </a:fillRef>
            <a:effectRef idx="2">
              <a:schemeClr val="accent1"/>
            </a:effectRef>
            <a:fontRef idx="minor">
              <a:schemeClr val="lt1"/>
            </a:fontRef>
          </p:style>
          <p:txBody>
            <a:bodyPr wrap="none" lIns="57134" tIns="28567" rIns="57134" bIns="28567" anchor="ctr"/>
            <a:lstStyle/>
            <a:p>
              <a:pPr marL="128588" indent="-128588" eaLnBrk="0" fontAlgn="base" hangingPunct="0">
                <a:spcBef>
                  <a:spcPct val="0"/>
                </a:spcBef>
                <a:spcAft>
                  <a:spcPct val="0"/>
                </a:spcAft>
                <a:buClr>
                  <a:schemeClr val="bg1"/>
                </a:buClr>
                <a:buFont typeface="Arial" panose="020B0604020202020204" pitchFamily="34" charset="0"/>
                <a:buChar char="•"/>
                <a:defRPr/>
              </a:pPr>
              <a:r>
                <a:rPr lang="en-US" sz="825" b="1" kern="0" dirty="0" err="1">
                  <a:solidFill>
                    <a:schemeClr val="bg1"/>
                  </a:solidFill>
                  <a:latin typeface="Arial" panose="020B0604020202020204" pitchFamily="34" charset="0"/>
                </a:rPr>
                <a:t>Prothrombotic</a:t>
              </a:r>
              <a:endParaRPr lang="en-US" sz="825" b="1" kern="0" dirty="0">
                <a:solidFill>
                  <a:schemeClr val="bg1"/>
                </a:solidFill>
                <a:latin typeface="Arial" panose="020B0604020202020204" pitchFamily="34" charset="0"/>
              </a:endParaRPr>
            </a:p>
            <a:p>
              <a:pPr marL="128588" indent="-128588" eaLnBrk="0" fontAlgn="base" hangingPunct="0">
                <a:spcBef>
                  <a:spcPct val="0"/>
                </a:spcBef>
                <a:spcAft>
                  <a:spcPct val="0"/>
                </a:spcAft>
                <a:buClr>
                  <a:schemeClr val="bg1"/>
                </a:buClr>
                <a:buFont typeface="Arial" panose="020B0604020202020204" pitchFamily="34" charset="0"/>
                <a:buChar char="•"/>
                <a:defRPr/>
              </a:pPr>
              <a:r>
                <a:rPr lang="en-US" sz="825" b="1" kern="0" dirty="0">
                  <a:solidFill>
                    <a:schemeClr val="bg1"/>
                  </a:solidFill>
                  <a:latin typeface="Arial" panose="020B0604020202020204" pitchFamily="34" charset="0"/>
                </a:rPr>
                <a:t>Potent </a:t>
              </a:r>
              <a:r>
                <a:rPr lang="en-US" sz="825" b="1" kern="0" dirty="0" err="1">
                  <a:solidFill>
                    <a:schemeClr val="bg1"/>
                  </a:solidFill>
                  <a:latin typeface="Arial" panose="020B0604020202020204" pitchFamily="34" charset="0"/>
                </a:rPr>
                <a:t>Anaphylatoxin</a:t>
              </a:r>
              <a:endParaRPr lang="en-US" sz="825" b="1" kern="0" dirty="0">
                <a:solidFill>
                  <a:schemeClr val="bg1"/>
                </a:solidFill>
                <a:latin typeface="Arial" panose="020B0604020202020204" pitchFamily="34" charset="0"/>
              </a:endParaRPr>
            </a:p>
            <a:p>
              <a:pPr marL="128588" indent="-128588" eaLnBrk="0" fontAlgn="base" hangingPunct="0">
                <a:spcBef>
                  <a:spcPct val="0"/>
                </a:spcBef>
                <a:spcAft>
                  <a:spcPct val="0"/>
                </a:spcAft>
                <a:buClr>
                  <a:schemeClr val="bg1"/>
                </a:buClr>
                <a:buFont typeface="Arial" panose="020B0604020202020204" pitchFamily="34" charset="0"/>
                <a:buChar char="•"/>
                <a:defRPr/>
              </a:pPr>
              <a:r>
                <a:rPr lang="en-US" sz="825" b="1" kern="0" dirty="0" err="1">
                  <a:solidFill>
                    <a:schemeClr val="bg1"/>
                  </a:solidFill>
                  <a:latin typeface="Arial" panose="020B0604020202020204" pitchFamily="34" charset="0"/>
                </a:rPr>
                <a:t>Chemotaxis</a:t>
              </a:r>
              <a:endParaRPr lang="en-US" sz="825" b="1" kern="0" dirty="0">
                <a:solidFill>
                  <a:schemeClr val="bg1"/>
                </a:solidFill>
                <a:latin typeface="Arial" panose="020B0604020202020204" pitchFamily="34" charset="0"/>
              </a:endParaRPr>
            </a:p>
            <a:p>
              <a:pPr marL="128588" indent="-128588" eaLnBrk="0" fontAlgn="base" hangingPunct="0">
                <a:spcBef>
                  <a:spcPct val="0"/>
                </a:spcBef>
                <a:spcAft>
                  <a:spcPct val="0"/>
                </a:spcAft>
                <a:buClr>
                  <a:schemeClr val="bg1"/>
                </a:buClr>
                <a:buFont typeface="Arial" panose="020B0604020202020204" pitchFamily="34" charset="0"/>
                <a:buChar char="•"/>
                <a:defRPr/>
              </a:pPr>
              <a:r>
                <a:rPr lang="en-US" sz="825" b="1" kern="0" dirty="0">
                  <a:solidFill>
                    <a:schemeClr val="bg1"/>
                  </a:solidFill>
                  <a:latin typeface="Arial" panose="020B0604020202020204" pitchFamily="34" charset="0"/>
                </a:rPr>
                <a:t>Cell Activation</a:t>
              </a:r>
            </a:p>
            <a:p>
              <a:pPr marL="128588" indent="-128588" eaLnBrk="0" fontAlgn="base" hangingPunct="0">
                <a:spcBef>
                  <a:spcPct val="0"/>
                </a:spcBef>
                <a:spcAft>
                  <a:spcPct val="0"/>
                </a:spcAft>
                <a:buClr>
                  <a:schemeClr val="bg1"/>
                </a:buClr>
                <a:buFont typeface="Arial" panose="020B0604020202020204" pitchFamily="34" charset="0"/>
                <a:buChar char="•"/>
                <a:defRPr/>
              </a:pPr>
              <a:r>
                <a:rPr lang="en-US" sz="825" b="1" kern="0" dirty="0" err="1">
                  <a:solidFill>
                    <a:schemeClr val="bg1"/>
                  </a:solidFill>
                  <a:latin typeface="Arial" panose="020B0604020202020204" pitchFamily="34" charset="0"/>
                </a:rPr>
                <a:t>Proinflammatory</a:t>
              </a:r>
              <a:endParaRPr lang="en-US" sz="825" b="1" kern="0" dirty="0">
                <a:solidFill>
                  <a:schemeClr val="bg1"/>
                </a:solidFill>
                <a:latin typeface="Arial" panose="020B0604020202020204" pitchFamily="34" charset="0"/>
              </a:endParaRPr>
            </a:p>
          </p:txBody>
        </p:sp>
        <p:cxnSp>
          <p:nvCxnSpPr>
            <p:cNvPr id="438" name="AutoShape 49">
              <a:extLst>
                <a:ext uri="{FF2B5EF4-FFF2-40B4-BE49-F238E27FC236}">
                  <a16:creationId xmlns:a16="http://schemas.microsoft.com/office/drawing/2014/main" id="{4B4F133D-A77D-A239-0947-69AAF40228F3}"/>
                </a:ext>
              </a:extLst>
            </p:cNvPr>
            <p:cNvCxnSpPr>
              <a:cxnSpLocks noChangeShapeType="1"/>
            </p:cNvCxnSpPr>
            <p:nvPr/>
          </p:nvCxnSpPr>
          <p:spPr bwMode="auto">
            <a:xfrm>
              <a:off x="6815173" y="4976734"/>
              <a:ext cx="199331" cy="0"/>
            </a:xfrm>
            <a:prstGeom prst="straightConnector1">
              <a:avLst/>
            </a:prstGeom>
            <a:noFill/>
            <a:ln w="19050">
              <a:solidFill>
                <a:schemeClr val="accent5"/>
              </a:solidFill>
              <a:round/>
              <a:headEnd/>
              <a:tailEnd type="triangle" w="med" len="med"/>
            </a:ln>
          </p:spPr>
        </p:cxnSp>
        <p:sp>
          <p:nvSpPr>
            <p:cNvPr id="439" name="AutoShape 50">
              <a:extLst>
                <a:ext uri="{FF2B5EF4-FFF2-40B4-BE49-F238E27FC236}">
                  <a16:creationId xmlns:a16="http://schemas.microsoft.com/office/drawing/2014/main" id="{861B475C-D246-9469-EA88-8B9E992D5D8A}"/>
                </a:ext>
              </a:extLst>
            </p:cNvPr>
            <p:cNvSpPr>
              <a:spLocks noChangeArrowheads="1"/>
            </p:cNvSpPr>
            <p:nvPr/>
          </p:nvSpPr>
          <p:spPr bwMode="auto">
            <a:xfrm>
              <a:off x="2752879" y="4408723"/>
              <a:ext cx="2072675" cy="1422283"/>
            </a:xfrm>
            <a:prstGeom prst="rect">
              <a:avLst/>
            </a:prstGeom>
            <a:ln/>
          </p:spPr>
          <p:style>
            <a:lnRef idx="1">
              <a:schemeClr val="accent1"/>
            </a:lnRef>
            <a:fillRef idx="3">
              <a:schemeClr val="accent1"/>
            </a:fillRef>
            <a:effectRef idx="2">
              <a:schemeClr val="accent1"/>
            </a:effectRef>
            <a:fontRef idx="minor">
              <a:schemeClr val="lt1"/>
            </a:fontRef>
          </p:style>
          <p:txBody>
            <a:bodyPr lIns="57134" tIns="28567" rIns="57134" bIns="28567" anchor="ctr"/>
            <a:lstStyle/>
            <a:p>
              <a:pPr eaLnBrk="0" fontAlgn="base" hangingPunct="0">
                <a:spcBef>
                  <a:spcPct val="0"/>
                </a:spcBef>
                <a:spcAft>
                  <a:spcPct val="0"/>
                </a:spcAft>
                <a:defRPr/>
              </a:pPr>
              <a:r>
                <a:rPr lang="en-US" sz="825" b="1" kern="0" dirty="0">
                  <a:solidFill>
                    <a:schemeClr val="bg1"/>
                  </a:solidFill>
                  <a:latin typeface="Arial" panose="020B0604020202020204" pitchFamily="34" charset="0"/>
                </a:rPr>
                <a:t>Membrane Attack Complex formation leads to:</a:t>
              </a:r>
            </a:p>
            <a:p>
              <a:pPr marL="171450" indent="-171450" eaLnBrk="0" fontAlgn="base" hangingPunct="0">
                <a:spcBef>
                  <a:spcPct val="0"/>
                </a:spcBef>
                <a:spcAft>
                  <a:spcPct val="0"/>
                </a:spcAft>
                <a:buClr>
                  <a:schemeClr val="bg1"/>
                </a:buClr>
                <a:buFont typeface="Arial" panose="020B0604020202020204" pitchFamily="34" charset="0"/>
                <a:buChar char="•"/>
                <a:defRPr/>
              </a:pPr>
              <a:r>
                <a:rPr lang="en-US" sz="825" b="1" kern="0" dirty="0">
                  <a:solidFill>
                    <a:schemeClr val="bg1"/>
                  </a:solidFill>
                  <a:latin typeface="Arial" panose="020B0604020202020204" pitchFamily="34" charset="0"/>
                </a:rPr>
                <a:t>Prothrombotic &amp; </a:t>
              </a:r>
              <a:r>
                <a:rPr lang="en-US" sz="825" b="1" kern="0" dirty="0" err="1">
                  <a:solidFill>
                    <a:schemeClr val="bg1"/>
                  </a:solidFill>
                  <a:latin typeface="Arial" panose="020B0604020202020204" pitchFamily="34" charset="0"/>
                </a:rPr>
                <a:t>proinflammatory</a:t>
              </a:r>
              <a:r>
                <a:rPr lang="en-US" sz="825" b="1" kern="0" dirty="0">
                  <a:solidFill>
                    <a:schemeClr val="bg1"/>
                  </a:solidFill>
                  <a:latin typeface="Arial" panose="020B0604020202020204" pitchFamily="34" charset="0"/>
                </a:rPr>
                <a:t> environment</a:t>
              </a:r>
            </a:p>
            <a:p>
              <a:pPr marL="171450" indent="-171450" eaLnBrk="0" fontAlgn="base" hangingPunct="0">
                <a:spcBef>
                  <a:spcPct val="0"/>
                </a:spcBef>
                <a:spcAft>
                  <a:spcPct val="0"/>
                </a:spcAft>
                <a:buClr>
                  <a:schemeClr val="bg1"/>
                </a:buClr>
                <a:buFont typeface="Arial" panose="020B0604020202020204" pitchFamily="34" charset="0"/>
                <a:buChar char="•"/>
                <a:defRPr/>
              </a:pPr>
              <a:r>
                <a:rPr lang="en-US" sz="825" b="1" kern="0" dirty="0">
                  <a:solidFill>
                    <a:schemeClr val="bg1"/>
                  </a:solidFill>
                  <a:latin typeface="Arial" panose="020B0604020202020204" pitchFamily="34" charset="0"/>
                </a:rPr>
                <a:t>Cell Lysis</a:t>
              </a:r>
            </a:p>
            <a:p>
              <a:pPr marL="171450" indent="-171450" eaLnBrk="0" fontAlgn="base" hangingPunct="0">
                <a:spcBef>
                  <a:spcPct val="0"/>
                </a:spcBef>
                <a:spcAft>
                  <a:spcPct val="0"/>
                </a:spcAft>
                <a:buClr>
                  <a:schemeClr val="bg1"/>
                </a:buClr>
                <a:buFont typeface="Arial" panose="020B0604020202020204" pitchFamily="34" charset="0"/>
                <a:buChar char="•"/>
                <a:defRPr/>
              </a:pPr>
              <a:r>
                <a:rPr lang="en-US" sz="825" b="1" kern="0" dirty="0">
                  <a:solidFill>
                    <a:schemeClr val="bg1"/>
                  </a:solidFill>
                  <a:latin typeface="Arial" panose="020B0604020202020204" pitchFamily="34" charset="0"/>
                </a:rPr>
                <a:t>Cell Activation</a:t>
              </a:r>
            </a:p>
          </p:txBody>
        </p:sp>
        <p:cxnSp>
          <p:nvCxnSpPr>
            <p:cNvPr id="72764" name="AutoShape 52">
              <a:extLst>
                <a:ext uri="{FF2B5EF4-FFF2-40B4-BE49-F238E27FC236}">
                  <a16:creationId xmlns:a16="http://schemas.microsoft.com/office/drawing/2014/main" id="{02631E27-8DB4-8042-BBF6-739BCB17C066}"/>
                </a:ext>
              </a:extLst>
            </p:cNvPr>
            <p:cNvCxnSpPr>
              <a:cxnSpLocks noChangeShapeType="1"/>
            </p:cNvCxnSpPr>
            <p:nvPr/>
          </p:nvCxnSpPr>
          <p:spPr bwMode="auto">
            <a:xfrm flipH="1">
              <a:off x="4888861" y="5386322"/>
              <a:ext cx="415925" cy="0"/>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41" name="AutoShape 53">
              <a:extLst>
                <a:ext uri="{FF2B5EF4-FFF2-40B4-BE49-F238E27FC236}">
                  <a16:creationId xmlns:a16="http://schemas.microsoft.com/office/drawing/2014/main" id="{61DD675D-B4DC-0EC8-99EC-D538DA211A92}"/>
                </a:ext>
              </a:extLst>
            </p:cNvPr>
            <p:cNvSpPr>
              <a:spLocks noChangeArrowheads="1"/>
            </p:cNvSpPr>
            <p:nvPr/>
          </p:nvSpPr>
          <p:spPr bwMode="auto">
            <a:xfrm>
              <a:off x="5301734" y="4467825"/>
              <a:ext cx="487254" cy="310768"/>
            </a:xfrm>
            <a:prstGeom prst="rect">
              <a:avLst/>
            </a:prstGeom>
            <a:ln/>
          </p:spPr>
          <p:style>
            <a:lnRef idx="1">
              <a:schemeClr val="accent5"/>
            </a:lnRef>
            <a:fillRef idx="3">
              <a:schemeClr val="accent5"/>
            </a:fillRef>
            <a:effectRef idx="2">
              <a:schemeClr val="accent5"/>
            </a:effectRef>
            <a:fontRef idx="minor">
              <a:schemeClr val="lt1"/>
            </a:fontRef>
          </p:style>
          <p:txBody>
            <a:bodyPr wrap="none" lIns="57134" tIns="28567" rIns="57134" bIns="28567" anchor="ctr"/>
            <a:lstStyle/>
            <a:p>
              <a:pPr algn="ctr" eaLnBrk="0" fontAlgn="base" hangingPunct="0">
                <a:spcBef>
                  <a:spcPct val="0"/>
                </a:spcBef>
                <a:spcAft>
                  <a:spcPct val="0"/>
                </a:spcAft>
                <a:defRPr/>
              </a:pPr>
              <a:r>
                <a:rPr lang="en-US" sz="1000" b="1" kern="0" dirty="0">
                  <a:solidFill>
                    <a:schemeClr val="bg1"/>
                  </a:solidFill>
                  <a:latin typeface="Arial" panose="020B0604020202020204" pitchFamily="34" charset="0"/>
                </a:rPr>
                <a:t>C5</a:t>
              </a:r>
            </a:p>
          </p:txBody>
        </p:sp>
        <p:sp>
          <p:nvSpPr>
            <p:cNvPr id="442" name="Text Box 54">
              <a:extLst>
                <a:ext uri="{FF2B5EF4-FFF2-40B4-BE49-F238E27FC236}">
                  <a16:creationId xmlns:a16="http://schemas.microsoft.com/office/drawing/2014/main" id="{7FF189AE-22CC-243D-7033-4048B5FE1454}"/>
                </a:ext>
              </a:extLst>
            </p:cNvPr>
            <p:cNvSpPr txBox="1">
              <a:spLocks noChangeArrowheads="1"/>
            </p:cNvSpPr>
            <p:nvPr/>
          </p:nvSpPr>
          <p:spPr bwMode="auto">
            <a:xfrm>
              <a:off x="7333803" y="5627658"/>
              <a:ext cx="430039" cy="221760"/>
            </a:xfrm>
            <a:prstGeom prst="rect">
              <a:avLst/>
            </a:prstGeom>
            <a:noFill/>
            <a:ln w="15875">
              <a:solidFill>
                <a:schemeClr val="accent3"/>
              </a:solidFill>
              <a:miter lim="800000"/>
              <a:headEnd/>
              <a:tailEnd/>
            </a:ln>
          </p:spPr>
          <p:txBody>
            <a:bodyPr lIns="0" tIns="28567" rIns="0" bIns="28567" anchor="ctr">
              <a:spAutoFit/>
            </a:bodyPr>
            <a:lstStyle>
              <a:lvl1pPr eaLnBrk="0" hangingPunct="0">
                <a:defRPr sz="2400">
                  <a:solidFill>
                    <a:schemeClr val="tx1"/>
                  </a:solidFill>
                  <a:latin typeface="Arial" pitchFamily="34" charset="0"/>
                  <a:ea typeface="Geneva" charset="-128"/>
                </a:defRPr>
              </a:lvl1pPr>
              <a:lvl2pPr marL="37931725" indent="-37474525" eaLnBrk="0" hangingPunct="0">
                <a:defRPr sz="2400">
                  <a:solidFill>
                    <a:schemeClr val="tx1"/>
                  </a:solidFill>
                  <a:latin typeface="Arial" pitchFamily="34" charset="0"/>
                  <a:ea typeface="Geneva" charset="-128"/>
                </a:defRPr>
              </a:lvl2pPr>
              <a:lvl3pPr eaLnBrk="0" hangingPunct="0">
                <a:defRPr sz="2400">
                  <a:solidFill>
                    <a:schemeClr val="tx1"/>
                  </a:solidFill>
                  <a:latin typeface="Arial" pitchFamily="34" charset="0"/>
                  <a:ea typeface="Geneva" charset="-128"/>
                </a:defRPr>
              </a:lvl3pPr>
              <a:lvl4pPr eaLnBrk="0" hangingPunct="0">
                <a:defRPr sz="2400">
                  <a:solidFill>
                    <a:schemeClr val="tx1"/>
                  </a:solidFill>
                  <a:latin typeface="Arial" pitchFamily="34" charset="0"/>
                  <a:ea typeface="Geneva" charset="-128"/>
                </a:defRPr>
              </a:lvl4pPr>
              <a:lvl5pPr eaLnBrk="0" hangingPunct="0">
                <a:defRPr sz="2400">
                  <a:solidFill>
                    <a:schemeClr val="tx1"/>
                  </a:solidFill>
                  <a:latin typeface="Arial" pitchFamily="34" charset="0"/>
                  <a:ea typeface="Geneva" charset="-128"/>
                </a:defRPr>
              </a:lvl5pPr>
              <a:lvl6pPr marL="457200" eaLnBrk="0" fontAlgn="base" hangingPunct="0">
                <a:spcBef>
                  <a:spcPct val="0"/>
                </a:spcBef>
                <a:spcAft>
                  <a:spcPct val="0"/>
                </a:spcAft>
                <a:defRPr sz="2400">
                  <a:solidFill>
                    <a:schemeClr val="tx1"/>
                  </a:solidFill>
                  <a:latin typeface="Arial" pitchFamily="34" charset="0"/>
                  <a:ea typeface="Geneva" charset="-128"/>
                </a:defRPr>
              </a:lvl6pPr>
              <a:lvl7pPr marL="914400" eaLnBrk="0" fontAlgn="base" hangingPunct="0">
                <a:spcBef>
                  <a:spcPct val="0"/>
                </a:spcBef>
                <a:spcAft>
                  <a:spcPct val="0"/>
                </a:spcAft>
                <a:defRPr sz="2400">
                  <a:solidFill>
                    <a:schemeClr val="tx1"/>
                  </a:solidFill>
                  <a:latin typeface="Arial" pitchFamily="34" charset="0"/>
                  <a:ea typeface="Geneva" charset="-128"/>
                </a:defRPr>
              </a:lvl7pPr>
              <a:lvl8pPr marL="1371600" eaLnBrk="0" fontAlgn="base" hangingPunct="0">
                <a:spcBef>
                  <a:spcPct val="0"/>
                </a:spcBef>
                <a:spcAft>
                  <a:spcPct val="0"/>
                </a:spcAft>
                <a:defRPr sz="2400">
                  <a:solidFill>
                    <a:schemeClr val="tx1"/>
                  </a:solidFill>
                  <a:latin typeface="Arial" pitchFamily="34" charset="0"/>
                  <a:ea typeface="Geneva" charset="-128"/>
                </a:defRPr>
              </a:lvl8pPr>
              <a:lvl9pPr marL="1828800" eaLnBrk="0" fontAlgn="base" hangingPunct="0">
                <a:spcBef>
                  <a:spcPct val="0"/>
                </a:spcBef>
                <a:spcAft>
                  <a:spcPct val="0"/>
                </a:spcAft>
                <a:defRPr sz="2400">
                  <a:solidFill>
                    <a:schemeClr val="tx1"/>
                  </a:solidFill>
                  <a:latin typeface="Arial" pitchFamily="34" charset="0"/>
                  <a:ea typeface="Geneva" charset="-128"/>
                </a:defRPr>
              </a:lvl9pPr>
            </a:lstStyle>
            <a:p>
              <a:pPr algn="ctr" fontAlgn="base">
                <a:spcBef>
                  <a:spcPct val="50000"/>
                </a:spcBef>
                <a:spcAft>
                  <a:spcPct val="0"/>
                </a:spcAft>
                <a:defRPr/>
              </a:pPr>
              <a:r>
                <a:rPr lang="en-US" sz="825" b="1" kern="0" dirty="0">
                  <a:solidFill>
                    <a:schemeClr val="accent3"/>
                  </a:solidFill>
                  <a:latin typeface="Arial"/>
                </a:rPr>
                <a:t>CD59</a:t>
              </a:r>
            </a:p>
          </p:txBody>
        </p:sp>
        <p:grpSp>
          <p:nvGrpSpPr>
            <p:cNvPr id="72767" name="Group 55">
              <a:extLst>
                <a:ext uri="{FF2B5EF4-FFF2-40B4-BE49-F238E27FC236}">
                  <a16:creationId xmlns:a16="http://schemas.microsoft.com/office/drawing/2014/main" id="{EF32DA4D-886D-C582-6428-FDB860CFA282}"/>
                </a:ext>
              </a:extLst>
            </p:cNvPr>
            <p:cNvGrpSpPr>
              <a:grpSpLocks/>
            </p:cNvGrpSpPr>
            <p:nvPr/>
          </p:nvGrpSpPr>
          <p:grpSpPr bwMode="auto">
            <a:xfrm>
              <a:off x="4396736" y="1966845"/>
              <a:ext cx="428625" cy="422275"/>
              <a:chOff x="2407" y="840"/>
              <a:chExt cx="325" cy="266"/>
            </a:xfrm>
          </p:grpSpPr>
          <p:sp>
            <p:nvSpPr>
              <p:cNvPr id="444" name="Text Box 56">
                <a:extLst>
                  <a:ext uri="{FF2B5EF4-FFF2-40B4-BE49-F238E27FC236}">
                    <a16:creationId xmlns:a16="http://schemas.microsoft.com/office/drawing/2014/main" id="{7D745404-83DA-04B8-0356-54B32E27AA86}"/>
                  </a:ext>
                </a:extLst>
              </p:cNvPr>
              <p:cNvSpPr txBox="1">
                <a:spLocks noChangeArrowheads="1"/>
              </p:cNvSpPr>
              <p:nvPr/>
            </p:nvSpPr>
            <p:spPr bwMode="auto">
              <a:xfrm>
                <a:off x="2407" y="840"/>
                <a:ext cx="325" cy="166"/>
              </a:xfrm>
              <a:prstGeom prst="rect">
                <a:avLst/>
              </a:prstGeom>
              <a:noFill/>
              <a:ln w="15875">
                <a:solidFill>
                  <a:schemeClr val="accent3"/>
                </a:solidFill>
                <a:miter lim="800000"/>
                <a:headEnd/>
                <a:tailEnd/>
              </a:ln>
            </p:spPr>
            <p:txBody>
              <a:bodyPr lIns="0" rIns="0" anchor="ctr">
                <a:spAutoFit/>
              </a:bodyPr>
              <a:lstStyle>
                <a:lvl1pPr eaLnBrk="0" hangingPunct="0">
                  <a:defRPr sz="2400">
                    <a:solidFill>
                      <a:schemeClr val="tx1"/>
                    </a:solidFill>
                    <a:latin typeface="Arial" pitchFamily="34" charset="0"/>
                    <a:ea typeface="Geneva" charset="-128"/>
                  </a:defRPr>
                </a:lvl1pPr>
                <a:lvl2pPr marL="37931725" indent="-37474525" eaLnBrk="0" hangingPunct="0">
                  <a:defRPr sz="2400">
                    <a:solidFill>
                      <a:schemeClr val="tx1"/>
                    </a:solidFill>
                    <a:latin typeface="Arial" pitchFamily="34" charset="0"/>
                    <a:ea typeface="Geneva" charset="-128"/>
                  </a:defRPr>
                </a:lvl2pPr>
                <a:lvl3pPr eaLnBrk="0" hangingPunct="0">
                  <a:defRPr sz="2400">
                    <a:solidFill>
                      <a:schemeClr val="tx1"/>
                    </a:solidFill>
                    <a:latin typeface="Arial" pitchFamily="34" charset="0"/>
                    <a:ea typeface="Geneva" charset="-128"/>
                  </a:defRPr>
                </a:lvl3pPr>
                <a:lvl4pPr eaLnBrk="0" hangingPunct="0">
                  <a:defRPr sz="2400">
                    <a:solidFill>
                      <a:schemeClr val="tx1"/>
                    </a:solidFill>
                    <a:latin typeface="Arial" pitchFamily="34" charset="0"/>
                    <a:ea typeface="Geneva" charset="-128"/>
                  </a:defRPr>
                </a:lvl4pPr>
                <a:lvl5pPr eaLnBrk="0" hangingPunct="0">
                  <a:defRPr sz="2400">
                    <a:solidFill>
                      <a:schemeClr val="tx1"/>
                    </a:solidFill>
                    <a:latin typeface="Arial" pitchFamily="34" charset="0"/>
                    <a:ea typeface="Geneva" charset="-128"/>
                  </a:defRPr>
                </a:lvl5pPr>
                <a:lvl6pPr marL="457200" eaLnBrk="0" fontAlgn="base" hangingPunct="0">
                  <a:spcBef>
                    <a:spcPct val="0"/>
                  </a:spcBef>
                  <a:spcAft>
                    <a:spcPct val="0"/>
                  </a:spcAft>
                  <a:defRPr sz="2400">
                    <a:solidFill>
                      <a:schemeClr val="tx1"/>
                    </a:solidFill>
                    <a:latin typeface="Arial" pitchFamily="34" charset="0"/>
                    <a:ea typeface="Geneva" charset="-128"/>
                  </a:defRPr>
                </a:lvl6pPr>
                <a:lvl7pPr marL="914400" eaLnBrk="0" fontAlgn="base" hangingPunct="0">
                  <a:spcBef>
                    <a:spcPct val="0"/>
                  </a:spcBef>
                  <a:spcAft>
                    <a:spcPct val="0"/>
                  </a:spcAft>
                  <a:defRPr sz="2400">
                    <a:solidFill>
                      <a:schemeClr val="tx1"/>
                    </a:solidFill>
                    <a:latin typeface="Arial" pitchFamily="34" charset="0"/>
                    <a:ea typeface="Geneva" charset="-128"/>
                  </a:defRPr>
                </a:lvl7pPr>
                <a:lvl8pPr marL="1371600" eaLnBrk="0" fontAlgn="base" hangingPunct="0">
                  <a:spcBef>
                    <a:spcPct val="0"/>
                  </a:spcBef>
                  <a:spcAft>
                    <a:spcPct val="0"/>
                  </a:spcAft>
                  <a:defRPr sz="2400">
                    <a:solidFill>
                      <a:schemeClr val="tx1"/>
                    </a:solidFill>
                    <a:latin typeface="Arial" pitchFamily="34" charset="0"/>
                    <a:ea typeface="Geneva" charset="-128"/>
                  </a:defRPr>
                </a:lvl8pPr>
                <a:lvl9pPr marL="1828800" eaLnBrk="0" fontAlgn="base" hangingPunct="0">
                  <a:spcBef>
                    <a:spcPct val="0"/>
                  </a:spcBef>
                  <a:spcAft>
                    <a:spcPct val="0"/>
                  </a:spcAft>
                  <a:defRPr sz="2400">
                    <a:solidFill>
                      <a:schemeClr val="tx1"/>
                    </a:solidFill>
                    <a:latin typeface="Arial" pitchFamily="34" charset="0"/>
                    <a:ea typeface="Geneva" charset="-128"/>
                  </a:defRPr>
                </a:lvl9pPr>
              </a:lstStyle>
              <a:p>
                <a:pPr algn="ctr" fontAlgn="base">
                  <a:spcBef>
                    <a:spcPct val="50000"/>
                  </a:spcBef>
                  <a:spcAft>
                    <a:spcPct val="0"/>
                  </a:spcAft>
                  <a:defRPr/>
                </a:pPr>
                <a:r>
                  <a:rPr lang="en-US" sz="825" b="1" kern="0" dirty="0">
                    <a:solidFill>
                      <a:schemeClr val="accent3"/>
                    </a:solidFill>
                    <a:latin typeface="Arial"/>
                  </a:rPr>
                  <a:t>CD55</a:t>
                </a:r>
              </a:p>
            </p:txBody>
          </p:sp>
          <p:sp>
            <p:nvSpPr>
              <p:cNvPr id="445" name="Line 57">
                <a:extLst>
                  <a:ext uri="{FF2B5EF4-FFF2-40B4-BE49-F238E27FC236}">
                    <a16:creationId xmlns:a16="http://schemas.microsoft.com/office/drawing/2014/main" id="{C5353924-BA5A-BD05-BC95-66A14ADB2E6A}"/>
                  </a:ext>
                </a:extLst>
              </p:cNvPr>
              <p:cNvSpPr>
                <a:spLocks noChangeShapeType="1"/>
              </p:cNvSpPr>
              <p:nvPr/>
            </p:nvSpPr>
            <p:spPr bwMode="auto">
              <a:xfrm flipH="1">
                <a:off x="2514" y="1106"/>
                <a:ext cx="108" cy="0"/>
              </a:xfrm>
              <a:prstGeom prst="line">
                <a:avLst/>
              </a:prstGeom>
              <a:noFill/>
              <a:ln w="15875">
                <a:solidFill>
                  <a:schemeClr val="accent3"/>
                </a:solidFill>
                <a:round/>
                <a:headEnd/>
                <a:tailEnd/>
              </a:ln>
            </p:spPr>
            <p:txBody>
              <a:bodyPr lIns="0" rIns="0" anchor="ctr">
                <a:spAutoFit/>
              </a:bodyPr>
              <a:lstStyle/>
              <a:p>
                <a:pPr eaLnBrk="0" fontAlgn="base" hangingPunct="0">
                  <a:spcBef>
                    <a:spcPct val="0"/>
                  </a:spcBef>
                  <a:spcAft>
                    <a:spcPct val="0"/>
                  </a:spcAft>
                  <a:defRPr/>
                </a:pPr>
                <a:endParaRPr lang="en-US" b="1" kern="0">
                  <a:solidFill>
                    <a:sysClr val="windowText" lastClr="000000"/>
                  </a:solidFill>
                  <a:latin typeface="Arial" panose="020B0604020202020204" pitchFamily="34" charset="0"/>
                </a:endParaRPr>
              </a:p>
            </p:txBody>
          </p:sp>
          <p:sp>
            <p:nvSpPr>
              <p:cNvPr id="446" name="Line 58">
                <a:extLst>
                  <a:ext uri="{FF2B5EF4-FFF2-40B4-BE49-F238E27FC236}">
                    <a16:creationId xmlns:a16="http://schemas.microsoft.com/office/drawing/2014/main" id="{239486A1-00FB-B6BE-F483-D5B3507276BA}"/>
                  </a:ext>
                </a:extLst>
              </p:cNvPr>
              <p:cNvSpPr>
                <a:spLocks noChangeShapeType="1"/>
              </p:cNvSpPr>
              <p:nvPr/>
            </p:nvSpPr>
            <p:spPr bwMode="auto">
              <a:xfrm>
                <a:off x="2568" y="1015"/>
                <a:ext cx="0" cy="89"/>
              </a:xfrm>
              <a:prstGeom prst="line">
                <a:avLst/>
              </a:prstGeom>
              <a:noFill/>
              <a:ln w="15875">
                <a:solidFill>
                  <a:schemeClr val="accent3"/>
                </a:solidFill>
                <a:round/>
                <a:headEnd/>
                <a:tailEnd/>
              </a:ln>
            </p:spPr>
            <p:txBody>
              <a:bodyPr lIns="0" rIns="0" anchor="ctr">
                <a:spAutoFit/>
              </a:bodyPr>
              <a:lstStyle/>
              <a:p>
                <a:pPr eaLnBrk="0" fontAlgn="base" hangingPunct="0">
                  <a:spcBef>
                    <a:spcPct val="0"/>
                  </a:spcBef>
                  <a:spcAft>
                    <a:spcPct val="0"/>
                  </a:spcAft>
                  <a:defRPr/>
                </a:pPr>
                <a:endParaRPr lang="en-US" b="1" kern="0">
                  <a:solidFill>
                    <a:sysClr val="windowText" lastClr="000000"/>
                  </a:solidFill>
                  <a:latin typeface="Arial" panose="020B0604020202020204" pitchFamily="34" charset="0"/>
                </a:endParaRPr>
              </a:p>
            </p:txBody>
          </p:sp>
        </p:grpSp>
        <p:grpSp>
          <p:nvGrpSpPr>
            <p:cNvPr id="72768" name="Group 59">
              <a:extLst>
                <a:ext uri="{FF2B5EF4-FFF2-40B4-BE49-F238E27FC236}">
                  <a16:creationId xmlns:a16="http://schemas.microsoft.com/office/drawing/2014/main" id="{0FF9B848-0058-5343-A6A1-ED9A6614FA7F}"/>
                </a:ext>
              </a:extLst>
            </p:cNvPr>
            <p:cNvGrpSpPr>
              <a:grpSpLocks/>
            </p:cNvGrpSpPr>
            <p:nvPr/>
          </p:nvGrpSpPr>
          <p:grpSpPr bwMode="auto">
            <a:xfrm>
              <a:off x="6381111" y="1819209"/>
              <a:ext cx="430213" cy="587374"/>
              <a:chOff x="3159" y="776"/>
              <a:chExt cx="325" cy="370"/>
            </a:xfrm>
          </p:grpSpPr>
          <p:sp>
            <p:nvSpPr>
              <p:cNvPr id="448" name="Text Box 60">
                <a:extLst>
                  <a:ext uri="{FF2B5EF4-FFF2-40B4-BE49-F238E27FC236}">
                    <a16:creationId xmlns:a16="http://schemas.microsoft.com/office/drawing/2014/main" id="{120EBEE7-1AD2-92D9-DCCC-64D73B2B02B6}"/>
                  </a:ext>
                </a:extLst>
              </p:cNvPr>
              <p:cNvSpPr txBox="1">
                <a:spLocks noChangeArrowheads="1"/>
              </p:cNvSpPr>
              <p:nvPr/>
            </p:nvSpPr>
            <p:spPr bwMode="auto">
              <a:xfrm>
                <a:off x="3159" y="776"/>
                <a:ext cx="325" cy="262"/>
              </a:xfrm>
              <a:prstGeom prst="rect">
                <a:avLst/>
              </a:prstGeom>
              <a:noFill/>
              <a:ln w="15875">
                <a:solidFill>
                  <a:schemeClr val="accent3"/>
                </a:solidFill>
                <a:miter lim="800000"/>
                <a:headEnd/>
                <a:tailEnd/>
              </a:ln>
              <a:effectLst/>
            </p:spPr>
            <p:txBody>
              <a:bodyPr lIns="0" rIns="0"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50000"/>
                  </a:spcBef>
                  <a:spcAft>
                    <a:spcPct val="0"/>
                  </a:spcAft>
                  <a:defRPr/>
                </a:pPr>
                <a:r>
                  <a:rPr lang="en-US" sz="825" b="1" kern="0" dirty="0">
                    <a:solidFill>
                      <a:schemeClr val="accent3"/>
                    </a:solidFill>
                    <a:latin typeface="Arial"/>
                  </a:rPr>
                  <a:t>CD55, CFH</a:t>
                </a:r>
              </a:p>
            </p:txBody>
          </p:sp>
          <p:sp>
            <p:nvSpPr>
              <p:cNvPr id="449" name="Line 61">
                <a:extLst>
                  <a:ext uri="{FF2B5EF4-FFF2-40B4-BE49-F238E27FC236}">
                    <a16:creationId xmlns:a16="http://schemas.microsoft.com/office/drawing/2014/main" id="{5C5ABDBE-1309-CAFF-AF9B-52233BCBDC2E}"/>
                  </a:ext>
                </a:extLst>
              </p:cNvPr>
              <p:cNvSpPr>
                <a:spLocks noChangeShapeType="1"/>
              </p:cNvSpPr>
              <p:nvPr/>
            </p:nvSpPr>
            <p:spPr bwMode="auto">
              <a:xfrm flipH="1">
                <a:off x="3271" y="1146"/>
                <a:ext cx="109" cy="0"/>
              </a:xfrm>
              <a:prstGeom prst="line">
                <a:avLst/>
              </a:prstGeom>
              <a:noFill/>
              <a:ln w="15875">
                <a:solidFill>
                  <a:schemeClr val="accent3"/>
                </a:solidFill>
                <a:round/>
                <a:headEnd/>
                <a:tailEnd/>
              </a:ln>
            </p:spPr>
            <p:txBody>
              <a:bodyPr lIns="0" rIns="0" anchor="ctr">
                <a:spAutoFit/>
              </a:bodyPr>
              <a:lstStyle/>
              <a:p>
                <a:pPr eaLnBrk="0" fontAlgn="base" hangingPunct="0">
                  <a:spcBef>
                    <a:spcPct val="0"/>
                  </a:spcBef>
                  <a:spcAft>
                    <a:spcPct val="0"/>
                  </a:spcAft>
                  <a:defRPr/>
                </a:pPr>
                <a:endParaRPr lang="en-US" b="1" kern="0">
                  <a:solidFill>
                    <a:sysClr val="windowText" lastClr="000000"/>
                  </a:solidFill>
                  <a:latin typeface="Arial" panose="020B0604020202020204" pitchFamily="34" charset="0"/>
                </a:endParaRPr>
              </a:p>
            </p:txBody>
          </p:sp>
          <p:sp>
            <p:nvSpPr>
              <p:cNvPr id="450" name="Line 62">
                <a:extLst>
                  <a:ext uri="{FF2B5EF4-FFF2-40B4-BE49-F238E27FC236}">
                    <a16:creationId xmlns:a16="http://schemas.microsoft.com/office/drawing/2014/main" id="{CF8409BE-F6DD-F09F-B95B-FB8D81D391E0}"/>
                  </a:ext>
                </a:extLst>
              </p:cNvPr>
              <p:cNvSpPr>
                <a:spLocks noChangeShapeType="1"/>
              </p:cNvSpPr>
              <p:nvPr/>
            </p:nvSpPr>
            <p:spPr bwMode="auto">
              <a:xfrm>
                <a:off x="3324" y="1055"/>
                <a:ext cx="0" cy="88"/>
              </a:xfrm>
              <a:prstGeom prst="line">
                <a:avLst/>
              </a:prstGeom>
              <a:noFill/>
              <a:ln w="15875">
                <a:solidFill>
                  <a:schemeClr val="accent3"/>
                </a:solidFill>
                <a:round/>
                <a:headEnd/>
                <a:tailEnd/>
              </a:ln>
            </p:spPr>
            <p:txBody>
              <a:bodyPr lIns="0" rIns="0" anchor="ctr">
                <a:spAutoFit/>
              </a:bodyPr>
              <a:lstStyle/>
              <a:p>
                <a:pPr eaLnBrk="0" fontAlgn="base" hangingPunct="0">
                  <a:spcBef>
                    <a:spcPct val="0"/>
                  </a:spcBef>
                  <a:spcAft>
                    <a:spcPct val="0"/>
                  </a:spcAft>
                  <a:defRPr/>
                </a:pPr>
                <a:endParaRPr lang="en-US" b="1" kern="0">
                  <a:solidFill>
                    <a:sysClr val="windowText" lastClr="000000"/>
                  </a:solidFill>
                  <a:latin typeface="Arial" panose="020B0604020202020204" pitchFamily="34" charset="0"/>
                </a:endParaRPr>
              </a:p>
            </p:txBody>
          </p:sp>
        </p:grpSp>
        <p:sp>
          <p:nvSpPr>
            <p:cNvPr id="451" name="Text Box 63">
              <a:extLst>
                <a:ext uri="{FF2B5EF4-FFF2-40B4-BE49-F238E27FC236}">
                  <a16:creationId xmlns:a16="http://schemas.microsoft.com/office/drawing/2014/main" id="{02B28B21-122A-C784-45DF-5F814F73C370}"/>
                </a:ext>
              </a:extLst>
            </p:cNvPr>
            <p:cNvSpPr txBox="1">
              <a:spLocks noChangeArrowheads="1"/>
            </p:cNvSpPr>
            <p:nvPr/>
          </p:nvSpPr>
          <p:spPr bwMode="auto">
            <a:xfrm>
              <a:off x="5796370" y="3713486"/>
              <a:ext cx="623833" cy="221760"/>
            </a:xfrm>
            <a:prstGeom prst="rect">
              <a:avLst/>
            </a:prstGeom>
            <a:noFill/>
            <a:ln w="15875">
              <a:solidFill>
                <a:schemeClr val="accent3"/>
              </a:solidFill>
              <a:miter lim="800000"/>
              <a:headEnd/>
              <a:tailEnd/>
            </a:ln>
            <a:effectLst/>
          </p:spPr>
          <p:txBody>
            <a:bodyPr lIns="0" tIns="28567" rIns="0" bIns="28567"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50000"/>
                </a:spcBef>
                <a:spcAft>
                  <a:spcPct val="0"/>
                </a:spcAft>
                <a:defRPr/>
              </a:pPr>
              <a:r>
                <a:rPr lang="en-US" sz="825" b="1" kern="0" dirty="0">
                  <a:solidFill>
                    <a:schemeClr val="accent3"/>
                  </a:solidFill>
                  <a:latin typeface="Arial"/>
                </a:rPr>
                <a:t>CFI, CFH</a:t>
              </a:r>
            </a:p>
          </p:txBody>
        </p:sp>
        <p:sp>
          <p:nvSpPr>
            <p:cNvPr id="452" name="Text Box 66">
              <a:extLst>
                <a:ext uri="{FF2B5EF4-FFF2-40B4-BE49-F238E27FC236}">
                  <a16:creationId xmlns:a16="http://schemas.microsoft.com/office/drawing/2014/main" id="{71915E45-64CA-0734-3B21-8648FBCDB52C}"/>
                </a:ext>
              </a:extLst>
            </p:cNvPr>
            <p:cNvSpPr txBox="1">
              <a:spLocks noChangeArrowheads="1"/>
            </p:cNvSpPr>
            <p:nvPr/>
          </p:nvSpPr>
          <p:spPr bwMode="auto">
            <a:xfrm>
              <a:off x="4489644" y="2974699"/>
              <a:ext cx="572154" cy="221760"/>
            </a:xfrm>
            <a:prstGeom prst="rect">
              <a:avLst/>
            </a:prstGeom>
            <a:noFill/>
            <a:ln w="15875">
              <a:solidFill>
                <a:schemeClr val="accent3"/>
              </a:solidFill>
              <a:miter lim="800000"/>
              <a:headEnd/>
              <a:tailEnd/>
            </a:ln>
            <a:effectLst/>
          </p:spPr>
          <p:txBody>
            <a:bodyPr lIns="0" tIns="28567" rIns="0" bIns="28567"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50000"/>
                </a:spcBef>
                <a:spcAft>
                  <a:spcPct val="0"/>
                </a:spcAft>
                <a:defRPr/>
              </a:pPr>
              <a:r>
                <a:rPr lang="en-US" sz="825" b="1" kern="0" dirty="0">
                  <a:solidFill>
                    <a:schemeClr val="accent3"/>
                  </a:solidFill>
                  <a:latin typeface="Arial"/>
                </a:rPr>
                <a:t>CFI/MCP</a:t>
              </a:r>
            </a:p>
          </p:txBody>
        </p:sp>
        <p:sp>
          <p:nvSpPr>
            <p:cNvPr id="453" name="Line 67">
              <a:extLst>
                <a:ext uri="{FF2B5EF4-FFF2-40B4-BE49-F238E27FC236}">
                  <a16:creationId xmlns:a16="http://schemas.microsoft.com/office/drawing/2014/main" id="{2CB24BF4-EE41-507E-7C83-0FD4BE620AB2}"/>
                </a:ext>
              </a:extLst>
            </p:cNvPr>
            <p:cNvSpPr>
              <a:spLocks noChangeShapeType="1"/>
            </p:cNvSpPr>
            <p:nvPr/>
          </p:nvSpPr>
          <p:spPr bwMode="auto">
            <a:xfrm flipH="1">
              <a:off x="4711123" y="2803411"/>
              <a:ext cx="142115" cy="0"/>
            </a:xfrm>
            <a:prstGeom prst="line">
              <a:avLst/>
            </a:prstGeom>
            <a:noFill/>
            <a:ln w="15875">
              <a:solidFill>
                <a:schemeClr val="accent3"/>
              </a:solidFill>
              <a:round/>
              <a:headEnd/>
              <a:tailEnd/>
            </a:ln>
          </p:spPr>
          <p:txBody>
            <a:bodyPr lIns="0" tIns="28567" rIns="0" bIns="28567" anchor="ctr">
              <a:spAutoFit/>
            </a:bodyPr>
            <a:lstStyle/>
            <a:p>
              <a:pPr eaLnBrk="0" fontAlgn="base" hangingPunct="0">
                <a:spcBef>
                  <a:spcPct val="0"/>
                </a:spcBef>
                <a:spcAft>
                  <a:spcPct val="0"/>
                </a:spcAft>
                <a:defRPr/>
              </a:pPr>
              <a:endParaRPr lang="en-US" b="1" kern="0">
                <a:solidFill>
                  <a:sysClr val="windowText" lastClr="000000"/>
                </a:solidFill>
                <a:latin typeface="Arial" panose="020B0604020202020204" pitchFamily="34" charset="0"/>
              </a:endParaRPr>
            </a:p>
          </p:txBody>
        </p:sp>
        <p:sp>
          <p:nvSpPr>
            <p:cNvPr id="454" name="Line 68">
              <a:extLst>
                <a:ext uri="{FF2B5EF4-FFF2-40B4-BE49-F238E27FC236}">
                  <a16:creationId xmlns:a16="http://schemas.microsoft.com/office/drawing/2014/main" id="{55E68D55-AFC3-7C17-3D1E-7CD3528E2B65}"/>
                </a:ext>
              </a:extLst>
            </p:cNvPr>
            <p:cNvSpPr>
              <a:spLocks noChangeShapeType="1"/>
            </p:cNvSpPr>
            <p:nvPr/>
          </p:nvSpPr>
          <p:spPr bwMode="auto">
            <a:xfrm>
              <a:off x="4784949" y="2803411"/>
              <a:ext cx="0" cy="137271"/>
            </a:xfrm>
            <a:prstGeom prst="line">
              <a:avLst/>
            </a:prstGeom>
            <a:noFill/>
            <a:ln w="15875">
              <a:solidFill>
                <a:schemeClr val="accent3"/>
              </a:solidFill>
              <a:round/>
              <a:headEnd/>
              <a:tailEnd/>
            </a:ln>
          </p:spPr>
          <p:txBody>
            <a:bodyPr lIns="0" tIns="28567" rIns="0" bIns="28567" anchor="ctr">
              <a:spAutoFit/>
            </a:bodyPr>
            <a:lstStyle/>
            <a:p>
              <a:pPr eaLnBrk="0" fontAlgn="base" hangingPunct="0">
                <a:spcBef>
                  <a:spcPct val="0"/>
                </a:spcBef>
                <a:spcAft>
                  <a:spcPct val="0"/>
                </a:spcAft>
                <a:defRPr/>
              </a:pPr>
              <a:endParaRPr lang="en-US" b="1" kern="0">
                <a:solidFill>
                  <a:sysClr val="windowText" lastClr="000000"/>
                </a:solidFill>
                <a:latin typeface="Arial" panose="020B0604020202020204" pitchFamily="34" charset="0"/>
              </a:endParaRPr>
            </a:p>
          </p:txBody>
        </p:sp>
        <p:sp>
          <p:nvSpPr>
            <p:cNvPr id="455" name="Text Box 69">
              <a:extLst>
                <a:ext uri="{FF2B5EF4-FFF2-40B4-BE49-F238E27FC236}">
                  <a16:creationId xmlns:a16="http://schemas.microsoft.com/office/drawing/2014/main" id="{A408FA33-5477-9CD5-13DA-F9BB6234050D}"/>
                </a:ext>
              </a:extLst>
            </p:cNvPr>
            <p:cNvSpPr txBox="1">
              <a:spLocks noChangeArrowheads="1"/>
            </p:cNvSpPr>
            <p:nvPr/>
          </p:nvSpPr>
          <p:spPr bwMode="auto">
            <a:xfrm>
              <a:off x="5329418" y="5275273"/>
              <a:ext cx="400508" cy="272584"/>
            </a:xfrm>
            <a:prstGeom prst="rect">
              <a:avLst/>
            </a:prstGeom>
            <a:ln/>
          </p:spPr>
          <p:style>
            <a:lnRef idx="1">
              <a:schemeClr val="accent5"/>
            </a:lnRef>
            <a:fillRef idx="3">
              <a:schemeClr val="accent5"/>
            </a:fillRef>
            <a:effectRef idx="2">
              <a:schemeClr val="accent5"/>
            </a:effectRef>
            <a:fontRef idx="minor">
              <a:schemeClr val="lt1"/>
            </a:fontRef>
          </p:style>
          <p:txBody>
            <a:bodyPr lIns="28567" tIns="28567" rIns="28567" bIns="28567" anchor="ctr" anchorCtr="1">
              <a:spAutoFit/>
            </a:bodyPr>
            <a:lstStyle>
              <a:lvl1pPr eaLnBrk="0" hangingPunct="0">
                <a:defRPr sz="2400">
                  <a:solidFill>
                    <a:schemeClr val="tx1"/>
                  </a:solidFill>
                  <a:latin typeface="Arial" pitchFamily="34" charset="0"/>
                  <a:ea typeface="Geneva" charset="-128"/>
                </a:defRPr>
              </a:lvl1pPr>
              <a:lvl2pPr marL="37931725" indent="-37474525" eaLnBrk="0" hangingPunct="0">
                <a:defRPr sz="2400">
                  <a:solidFill>
                    <a:schemeClr val="tx1"/>
                  </a:solidFill>
                  <a:latin typeface="Arial" pitchFamily="34" charset="0"/>
                  <a:ea typeface="Geneva" charset="-128"/>
                </a:defRPr>
              </a:lvl2pPr>
              <a:lvl3pPr eaLnBrk="0" hangingPunct="0">
                <a:defRPr sz="2400">
                  <a:solidFill>
                    <a:schemeClr val="tx1"/>
                  </a:solidFill>
                  <a:latin typeface="Arial" pitchFamily="34" charset="0"/>
                  <a:ea typeface="Geneva" charset="-128"/>
                </a:defRPr>
              </a:lvl3pPr>
              <a:lvl4pPr eaLnBrk="0" hangingPunct="0">
                <a:defRPr sz="2400">
                  <a:solidFill>
                    <a:schemeClr val="tx1"/>
                  </a:solidFill>
                  <a:latin typeface="Arial" pitchFamily="34" charset="0"/>
                  <a:ea typeface="Geneva" charset="-128"/>
                </a:defRPr>
              </a:lvl4pPr>
              <a:lvl5pPr eaLnBrk="0" hangingPunct="0">
                <a:defRPr sz="2400">
                  <a:solidFill>
                    <a:schemeClr val="tx1"/>
                  </a:solidFill>
                  <a:latin typeface="Arial" pitchFamily="34" charset="0"/>
                  <a:ea typeface="Geneva" charset="-128"/>
                </a:defRPr>
              </a:lvl5pPr>
              <a:lvl6pPr marL="457200" eaLnBrk="0" fontAlgn="base" hangingPunct="0">
                <a:spcBef>
                  <a:spcPct val="0"/>
                </a:spcBef>
                <a:spcAft>
                  <a:spcPct val="0"/>
                </a:spcAft>
                <a:defRPr sz="2400">
                  <a:solidFill>
                    <a:schemeClr val="tx1"/>
                  </a:solidFill>
                  <a:latin typeface="Arial" pitchFamily="34" charset="0"/>
                  <a:ea typeface="Geneva" charset="-128"/>
                </a:defRPr>
              </a:lvl6pPr>
              <a:lvl7pPr marL="914400" eaLnBrk="0" fontAlgn="base" hangingPunct="0">
                <a:spcBef>
                  <a:spcPct val="0"/>
                </a:spcBef>
                <a:spcAft>
                  <a:spcPct val="0"/>
                </a:spcAft>
                <a:defRPr sz="2400">
                  <a:solidFill>
                    <a:schemeClr val="tx1"/>
                  </a:solidFill>
                  <a:latin typeface="Arial" pitchFamily="34" charset="0"/>
                  <a:ea typeface="Geneva" charset="-128"/>
                </a:defRPr>
              </a:lvl7pPr>
              <a:lvl8pPr marL="1371600" eaLnBrk="0" fontAlgn="base" hangingPunct="0">
                <a:spcBef>
                  <a:spcPct val="0"/>
                </a:spcBef>
                <a:spcAft>
                  <a:spcPct val="0"/>
                </a:spcAft>
                <a:defRPr sz="2400">
                  <a:solidFill>
                    <a:schemeClr val="tx1"/>
                  </a:solidFill>
                  <a:latin typeface="Arial" pitchFamily="34" charset="0"/>
                  <a:ea typeface="Geneva" charset="-128"/>
                </a:defRPr>
              </a:lvl8pPr>
              <a:lvl9pPr marL="1828800" eaLnBrk="0" fontAlgn="base" hangingPunct="0">
                <a:spcBef>
                  <a:spcPct val="0"/>
                </a:spcBef>
                <a:spcAft>
                  <a:spcPct val="0"/>
                </a:spcAft>
                <a:defRPr sz="2400">
                  <a:solidFill>
                    <a:schemeClr val="tx1"/>
                  </a:solidFill>
                  <a:latin typeface="Arial" pitchFamily="34" charset="0"/>
                  <a:ea typeface="Geneva" charset="-128"/>
                </a:defRPr>
              </a:lvl9pPr>
            </a:lstStyle>
            <a:p>
              <a:pPr algn="ctr" fontAlgn="base">
                <a:spcBef>
                  <a:spcPct val="50000"/>
                </a:spcBef>
                <a:spcAft>
                  <a:spcPct val="0"/>
                </a:spcAft>
                <a:defRPr/>
              </a:pPr>
              <a:r>
                <a:rPr lang="en-US" sz="1100" b="1" kern="0" dirty="0">
                  <a:solidFill>
                    <a:schemeClr val="bg1"/>
                  </a:solidFill>
                  <a:latin typeface="Arial"/>
                </a:rPr>
                <a:t>C5b</a:t>
              </a:r>
            </a:p>
          </p:txBody>
        </p:sp>
        <p:sp>
          <p:nvSpPr>
            <p:cNvPr id="456" name="Text Box 70">
              <a:extLst>
                <a:ext uri="{FF2B5EF4-FFF2-40B4-BE49-F238E27FC236}">
                  <a16:creationId xmlns:a16="http://schemas.microsoft.com/office/drawing/2014/main" id="{8850DCB6-C4F3-464B-2342-EB93A2153C92}"/>
                </a:ext>
              </a:extLst>
            </p:cNvPr>
            <p:cNvSpPr txBox="1">
              <a:spLocks noChangeArrowheads="1"/>
            </p:cNvSpPr>
            <p:nvPr/>
          </p:nvSpPr>
          <p:spPr bwMode="auto">
            <a:xfrm>
              <a:off x="5739154" y="5275273"/>
              <a:ext cx="295305" cy="272584"/>
            </a:xfrm>
            <a:prstGeom prst="rect">
              <a:avLst/>
            </a:prstGeom>
            <a:ln/>
          </p:spPr>
          <p:style>
            <a:lnRef idx="1">
              <a:schemeClr val="accent5"/>
            </a:lnRef>
            <a:fillRef idx="3">
              <a:schemeClr val="accent5"/>
            </a:fillRef>
            <a:effectRef idx="2">
              <a:schemeClr val="accent5"/>
            </a:effectRef>
            <a:fontRef idx="minor">
              <a:schemeClr val="lt1"/>
            </a:fontRef>
          </p:style>
          <p:txBody>
            <a:bodyPr lIns="28567" tIns="28567" rIns="28567" bIns="28567" anchor="ctr" anchorCtr="1">
              <a:spAutoFit/>
            </a:bodyPr>
            <a:lstStyle>
              <a:lvl1pPr eaLnBrk="0" hangingPunct="0">
                <a:defRPr sz="2400">
                  <a:solidFill>
                    <a:schemeClr val="tx1"/>
                  </a:solidFill>
                  <a:latin typeface="Arial" pitchFamily="34" charset="0"/>
                  <a:ea typeface="Geneva" charset="-128"/>
                </a:defRPr>
              </a:lvl1pPr>
              <a:lvl2pPr marL="37931725" indent="-37474525" eaLnBrk="0" hangingPunct="0">
                <a:defRPr sz="2400">
                  <a:solidFill>
                    <a:schemeClr val="tx1"/>
                  </a:solidFill>
                  <a:latin typeface="Arial" pitchFamily="34" charset="0"/>
                  <a:ea typeface="Geneva" charset="-128"/>
                </a:defRPr>
              </a:lvl2pPr>
              <a:lvl3pPr eaLnBrk="0" hangingPunct="0">
                <a:defRPr sz="2400">
                  <a:solidFill>
                    <a:schemeClr val="tx1"/>
                  </a:solidFill>
                  <a:latin typeface="Arial" pitchFamily="34" charset="0"/>
                  <a:ea typeface="Geneva" charset="-128"/>
                </a:defRPr>
              </a:lvl3pPr>
              <a:lvl4pPr eaLnBrk="0" hangingPunct="0">
                <a:defRPr sz="2400">
                  <a:solidFill>
                    <a:schemeClr val="tx1"/>
                  </a:solidFill>
                  <a:latin typeface="Arial" pitchFamily="34" charset="0"/>
                  <a:ea typeface="Geneva" charset="-128"/>
                </a:defRPr>
              </a:lvl4pPr>
              <a:lvl5pPr eaLnBrk="0" hangingPunct="0">
                <a:defRPr sz="2400">
                  <a:solidFill>
                    <a:schemeClr val="tx1"/>
                  </a:solidFill>
                  <a:latin typeface="Arial" pitchFamily="34" charset="0"/>
                  <a:ea typeface="Geneva" charset="-128"/>
                </a:defRPr>
              </a:lvl5pPr>
              <a:lvl6pPr marL="457200" eaLnBrk="0" fontAlgn="base" hangingPunct="0">
                <a:spcBef>
                  <a:spcPct val="0"/>
                </a:spcBef>
                <a:spcAft>
                  <a:spcPct val="0"/>
                </a:spcAft>
                <a:defRPr sz="2400">
                  <a:solidFill>
                    <a:schemeClr val="tx1"/>
                  </a:solidFill>
                  <a:latin typeface="Arial" pitchFamily="34" charset="0"/>
                  <a:ea typeface="Geneva" charset="-128"/>
                </a:defRPr>
              </a:lvl6pPr>
              <a:lvl7pPr marL="914400" eaLnBrk="0" fontAlgn="base" hangingPunct="0">
                <a:spcBef>
                  <a:spcPct val="0"/>
                </a:spcBef>
                <a:spcAft>
                  <a:spcPct val="0"/>
                </a:spcAft>
                <a:defRPr sz="2400">
                  <a:solidFill>
                    <a:schemeClr val="tx1"/>
                  </a:solidFill>
                  <a:latin typeface="Arial" pitchFamily="34" charset="0"/>
                  <a:ea typeface="Geneva" charset="-128"/>
                </a:defRPr>
              </a:lvl7pPr>
              <a:lvl8pPr marL="1371600" eaLnBrk="0" fontAlgn="base" hangingPunct="0">
                <a:spcBef>
                  <a:spcPct val="0"/>
                </a:spcBef>
                <a:spcAft>
                  <a:spcPct val="0"/>
                </a:spcAft>
                <a:defRPr sz="2400">
                  <a:solidFill>
                    <a:schemeClr val="tx1"/>
                  </a:solidFill>
                  <a:latin typeface="Arial" pitchFamily="34" charset="0"/>
                  <a:ea typeface="Geneva" charset="-128"/>
                </a:defRPr>
              </a:lvl8pPr>
              <a:lvl9pPr marL="1828800" eaLnBrk="0" fontAlgn="base" hangingPunct="0">
                <a:spcBef>
                  <a:spcPct val="0"/>
                </a:spcBef>
                <a:spcAft>
                  <a:spcPct val="0"/>
                </a:spcAft>
                <a:defRPr sz="2400">
                  <a:solidFill>
                    <a:schemeClr val="tx1"/>
                  </a:solidFill>
                  <a:latin typeface="Arial" pitchFamily="34" charset="0"/>
                  <a:ea typeface="Geneva" charset="-128"/>
                </a:defRPr>
              </a:lvl9pPr>
            </a:lstStyle>
            <a:p>
              <a:pPr algn="ctr" fontAlgn="base">
                <a:spcBef>
                  <a:spcPct val="50000"/>
                </a:spcBef>
                <a:spcAft>
                  <a:spcPct val="0"/>
                </a:spcAft>
                <a:defRPr/>
              </a:pPr>
              <a:r>
                <a:rPr lang="en-US" sz="1100" b="1" kern="0" dirty="0">
                  <a:solidFill>
                    <a:schemeClr val="bg1"/>
                  </a:solidFill>
                  <a:latin typeface="Arial"/>
                </a:rPr>
                <a:t>C6</a:t>
              </a:r>
            </a:p>
          </p:txBody>
        </p:sp>
        <p:sp>
          <p:nvSpPr>
            <p:cNvPr id="457" name="Text Box 71">
              <a:extLst>
                <a:ext uri="{FF2B5EF4-FFF2-40B4-BE49-F238E27FC236}">
                  <a16:creationId xmlns:a16="http://schemas.microsoft.com/office/drawing/2014/main" id="{051C3441-BEBF-D02E-34C3-471EAB6D00A8}"/>
                </a:ext>
              </a:extLst>
            </p:cNvPr>
            <p:cNvSpPr txBox="1">
              <a:spLocks noChangeArrowheads="1"/>
            </p:cNvSpPr>
            <p:nvPr/>
          </p:nvSpPr>
          <p:spPr bwMode="auto">
            <a:xfrm>
              <a:off x="6045533" y="5277179"/>
              <a:ext cx="295305" cy="272584"/>
            </a:xfrm>
            <a:prstGeom prst="rect">
              <a:avLst/>
            </a:prstGeom>
            <a:ln/>
          </p:spPr>
          <p:style>
            <a:lnRef idx="1">
              <a:schemeClr val="accent5"/>
            </a:lnRef>
            <a:fillRef idx="3">
              <a:schemeClr val="accent5"/>
            </a:fillRef>
            <a:effectRef idx="2">
              <a:schemeClr val="accent5"/>
            </a:effectRef>
            <a:fontRef idx="minor">
              <a:schemeClr val="lt1"/>
            </a:fontRef>
          </p:style>
          <p:txBody>
            <a:bodyPr lIns="28567" tIns="28567" rIns="28567" bIns="28567" anchor="ctr" anchorCtr="1">
              <a:spAutoFit/>
            </a:bodyPr>
            <a:lstStyle>
              <a:lvl1pPr eaLnBrk="0" hangingPunct="0">
                <a:defRPr sz="2400">
                  <a:solidFill>
                    <a:schemeClr val="tx1"/>
                  </a:solidFill>
                  <a:latin typeface="Arial" pitchFamily="34" charset="0"/>
                  <a:ea typeface="Geneva" charset="-128"/>
                </a:defRPr>
              </a:lvl1pPr>
              <a:lvl2pPr marL="37931725" indent="-37474525" eaLnBrk="0" hangingPunct="0">
                <a:defRPr sz="2400">
                  <a:solidFill>
                    <a:schemeClr val="tx1"/>
                  </a:solidFill>
                  <a:latin typeface="Arial" pitchFamily="34" charset="0"/>
                  <a:ea typeface="Geneva" charset="-128"/>
                </a:defRPr>
              </a:lvl2pPr>
              <a:lvl3pPr eaLnBrk="0" hangingPunct="0">
                <a:defRPr sz="2400">
                  <a:solidFill>
                    <a:schemeClr val="tx1"/>
                  </a:solidFill>
                  <a:latin typeface="Arial" pitchFamily="34" charset="0"/>
                  <a:ea typeface="Geneva" charset="-128"/>
                </a:defRPr>
              </a:lvl3pPr>
              <a:lvl4pPr eaLnBrk="0" hangingPunct="0">
                <a:defRPr sz="2400">
                  <a:solidFill>
                    <a:schemeClr val="tx1"/>
                  </a:solidFill>
                  <a:latin typeface="Arial" pitchFamily="34" charset="0"/>
                  <a:ea typeface="Geneva" charset="-128"/>
                </a:defRPr>
              </a:lvl4pPr>
              <a:lvl5pPr eaLnBrk="0" hangingPunct="0">
                <a:defRPr sz="2400">
                  <a:solidFill>
                    <a:schemeClr val="tx1"/>
                  </a:solidFill>
                  <a:latin typeface="Arial" pitchFamily="34" charset="0"/>
                  <a:ea typeface="Geneva" charset="-128"/>
                </a:defRPr>
              </a:lvl5pPr>
              <a:lvl6pPr marL="457200" eaLnBrk="0" fontAlgn="base" hangingPunct="0">
                <a:spcBef>
                  <a:spcPct val="0"/>
                </a:spcBef>
                <a:spcAft>
                  <a:spcPct val="0"/>
                </a:spcAft>
                <a:defRPr sz="2400">
                  <a:solidFill>
                    <a:schemeClr val="tx1"/>
                  </a:solidFill>
                  <a:latin typeface="Arial" pitchFamily="34" charset="0"/>
                  <a:ea typeface="Geneva" charset="-128"/>
                </a:defRPr>
              </a:lvl6pPr>
              <a:lvl7pPr marL="914400" eaLnBrk="0" fontAlgn="base" hangingPunct="0">
                <a:spcBef>
                  <a:spcPct val="0"/>
                </a:spcBef>
                <a:spcAft>
                  <a:spcPct val="0"/>
                </a:spcAft>
                <a:defRPr sz="2400">
                  <a:solidFill>
                    <a:schemeClr val="tx1"/>
                  </a:solidFill>
                  <a:latin typeface="Arial" pitchFamily="34" charset="0"/>
                  <a:ea typeface="Geneva" charset="-128"/>
                </a:defRPr>
              </a:lvl7pPr>
              <a:lvl8pPr marL="1371600" eaLnBrk="0" fontAlgn="base" hangingPunct="0">
                <a:spcBef>
                  <a:spcPct val="0"/>
                </a:spcBef>
                <a:spcAft>
                  <a:spcPct val="0"/>
                </a:spcAft>
                <a:defRPr sz="2400">
                  <a:solidFill>
                    <a:schemeClr val="tx1"/>
                  </a:solidFill>
                  <a:latin typeface="Arial" pitchFamily="34" charset="0"/>
                  <a:ea typeface="Geneva" charset="-128"/>
                </a:defRPr>
              </a:lvl8pPr>
              <a:lvl9pPr marL="1828800" eaLnBrk="0" fontAlgn="base" hangingPunct="0">
                <a:spcBef>
                  <a:spcPct val="0"/>
                </a:spcBef>
                <a:spcAft>
                  <a:spcPct val="0"/>
                </a:spcAft>
                <a:defRPr sz="2400">
                  <a:solidFill>
                    <a:schemeClr val="tx1"/>
                  </a:solidFill>
                  <a:latin typeface="Arial" pitchFamily="34" charset="0"/>
                  <a:ea typeface="Geneva" charset="-128"/>
                </a:defRPr>
              </a:lvl9pPr>
            </a:lstStyle>
            <a:p>
              <a:pPr algn="ctr" fontAlgn="base">
                <a:spcBef>
                  <a:spcPct val="50000"/>
                </a:spcBef>
                <a:spcAft>
                  <a:spcPct val="0"/>
                </a:spcAft>
                <a:defRPr/>
              </a:pPr>
              <a:r>
                <a:rPr lang="en-US" sz="1100" b="1" kern="0" dirty="0">
                  <a:solidFill>
                    <a:schemeClr val="bg1"/>
                  </a:solidFill>
                  <a:latin typeface="Arial"/>
                </a:rPr>
                <a:t>C7</a:t>
              </a:r>
            </a:p>
          </p:txBody>
        </p:sp>
        <p:sp>
          <p:nvSpPr>
            <p:cNvPr id="458" name="Text Box 72">
              <a:extLst>
                <a:ext uri="{FF2B5EF4-FFF2-40B4-BE49-F238E27FC236}">
                  <a16:creationId xmlns:a16="http://schemas.microsoft.com/office/drawing/2014/main" id="{47D456CA-ADB1-F4E0-57A3-EEDC8B346249}"/>
                </a:ext>
              </a:extLst>
            </p:cNvPr>
            <p:cNvSpPr txBox="1">
              <a:spLocks noChangeArrowheads="1"/>
            </p:cNvSpPr>
            <p:nvPr/>
          </p:nvSpPr>
          <p:spPr bwMode="auto">
            <a:xfrm>
              <a:off x="6660138" y="5277179"/>
              <a:ext cx="293459" cy="272584"/>
            </a:xfrm>
            <a:prstGeom prst="rect">
              <a:avLst/>
            </a:prstGeom>
            <a:ln/>
          </p:spPr>
          <p:style>
            <a:lnRef idx="1">
              <a:schemeClr val="accent5"/>
            </a:lnRef>
            <a:fillRef idx="3">
              <a:schemeClr val="accent5"/>
            </a:fillRef>
            <a:effectRef idx="2">
              <a:schemeClr val="accent5"/>
            </a:effectRef>
            <a:fontRef idx="minor">
              <a:schemeClr val="lt1"/>
            </a:fontRef>
          </p:style>
          <p:txBody>
            <a:bodyPr lIns="28567" tIns="28567" rIns="28567" bIns="28567" anchor="ctr" anchorCtr="1">
              <a:spAutoFit/>
            </a:bodyPr>
            <a:lstStyle>
              <a:lvl1pPr eaLnBrk="0" hangingPunct="0">
                <a:defRPr sz="2400">
                  <a:solidFill>
                    <a:schemeClr val="tx1"/>
                  </a:solidFill>
                  <a:latin typeface="Arial" pitchFamily="34" charset="0"/>
                  <a:ea typeface="Geneva" charset="-128"/>
                </a:defRPr>
              </a:lvl1pPr>
              <a:lvl2pPr marL="37931725" indent="-37474525" eaLnBrk="0" hangingPunct="0">
                <a:defRPr sz="2400">
                  <a:solidFill>
                    <a:schemeClr val="tx1"/>
                  </a:solidFill>
                  <a:latin typeface="Arial" pitchFamily="34" charset="0"/>
                  <a:ea typeface="Geneva" charset="-128"/>
                </a:defRPr>
              </a:lvl2pPr>
              <a:lvl3pPr eaLnBrk="0" hangingPunct="0">
                <a:defRPr sz="2400">
                  <a:solidFill>
                    <a:schemeClr val="tx1"/>
                  </a:solidFill>
                  <a:latin typeface="Arial" pitchFamily="34" charset="0"/>
                  <a:ea typeface="Geneva" charset="-128"/>
                </a:defRPr>
              </a:lvl3pPr>
              <a:lvl4pPr eaLnBrk="0" hangingPunct="0">
                <a:defRPr sz="2400">
                  <a:solidFill>
                    <a:schemeClr val="tx1"/>
                  </a:solidFill>
                  <a:latin typeface="Arial" pitchFamily="34" charset="0"/>
                  <a:ea typeface="Geneva" charset="-128"/>
                </a:defRPr>
              </a:lvl4pPr>
              <a:lvl5pPr eaLnBrk="0" hangingPunct="0">
                <a:defRPr sz="2400">
                  <a:solidFill>
                    <a:schemeClr val="tx1"/>
                  </a:solidFill>
                  <a:latin typeface="Arial" pitchFamily="34" charset="0"/>
                  <a:ea typeface="Geneva" charset="-128"/>
                </a:defRPr>
              </a:lvl5pPr>
              <a:lvl6pPr marL="457200" eaLnBrk="0" fontAlgn="base" hangingPunct="0">
                <a:spcBef>
                  <a:spcPct val="0"/>
                </a:spcBef>
                <a:spcAft>
                  <a:spcPct val="0"/>
                </a:spcAft>
                <a:defRPr sz="2400">
                  <a:solidFill>
                    <a:schemeClr val="tx1"/>
                  </a:solidFill>
                  <a:latin typeface="Arial" pitchFamily="34" charset="0"/>
                  <a:ea typeface="Geneva" charset="-128"/>
                </a:defRPr>
              </a:lvl6pPr>
              <a:lvl7pPr marL="914400" eaLnBrk="0" fontAlgn="base" hangingPunct="0">
                <a:spcBef>
                  <a:spcPct val="0"/>
                </a:spcBef>
                <a:spcAft>
                  <a:spcPct val="0"/>
                </a:spcAft>
                <a:defRPr sz="2400">
                  <a:solidFill>
                    <a:schemeClr val="tx1"/>
                  </a:solidFill>
                  <a:latin typeface="Arial" pitchFamily="34" charset="0"/>
                  <a:ea typeface="Geneva" charset="-128"/>
                </a:defRPr>
              </a:lvl7pPr>
              <a:lvl8pPr marL="1371600" eaLnBrk="0" fontAlgn="base" hangingPunct="0">
                <a:spcBef>
                  <a:spcPct val="0"/>
                </a:spcBef>
                <a:spcAft>
                  <a:spcPct val="0"/>
                </a:spcAft>
                <a:defRPr sz="2400">
                  <a:solidFill>
                    <a:schemeClr val="tx1"/>
                  </a:solidFill>
                  <a:latin typeface="Arial" pitchFamily="34" charset="0"/>
                  <a:ea typeface="Geneva" charset="-128"/>
                </a:defRPr>
              </a:lvl8pPr>
              <a:lvl9pPr marL="1828800" eaLnBrk="0" fontAlgn="base" hangingPunct="0">
                <a:spcBef>
                  <a:spcPct val="0"/>
                </a:spcBef>
                <a:spcAft>
                  <a:spcPct val="0"/>
                </a:spcAft>
                <a:defRPr sz="2400">
                  <a:solidFill>
                    <a:schemeClr val="tx1"/>
                  </a:solidFill>
                  <a:latin typeface="Arial" pitchFamily="34" charset="0"/>
                  <a:ea typeface="Geneva" charset="-128"/>
                </a:defRPr>
              </a:lvl9pPr>
            </a:lstStyle>
            <a:p>
              <a:pPr algn="ctr" fontAlgn="base">
                <a:spcBef>
                  <a:spcPct val="50000"/>
                </a:spcBef>
                <a:spcAft>
                  <a:spcPct val="0"/>
                </a:spcAft>
                <a:defRPr/>
              </a:pPr>
              <a:r>
                <a:rPr lang="en-US" sz="1100" b="1" kern="0" dirty="0">
                  <a:solidFill>
                    <a:schemeClr val="bg1"/>
                  </a:solidFill>
                  <a:latin typeface="Arial"/>
                </a:rPr>
                <a:t>C9</a:t>
              </a:r>
            </a:p>
          </p:txBody>
        </p:sp>
        <p:grpSp>
          <p:nvGrpSpPr>
            <p:cNvPr id="72777" name="Group 73">
              <a:extLst>
                <a:ext uri="{FF2B5EF4-FFF2-40B4-BE49-F238E27FC236}">
                  <a16:creationId xmlns:a16="http://schemas.microsoft.com/office/drawing/2014/main" id="{F1D7F77C-76A8-5E89-4AF3-41359349C85D}"/>
                </a:ext>
              </a:extLst>
            </p:cNvPr>
            <p:cNvGrpSpPr>
              <a:grpSpLocks/>
            </p:cNvGrpSpPr>
            <p:nvPr/>
          </p:nvGrpSpPr>
          <p:grpSpPr bwMode="auto">
            <a:xfrm>
              <a:off x="6536685" y="5603809"/>
              <a:ext cx="795338" cy="139700"/>
              <a:chOff x="3561" y="3085"/>
              <a:chExt cx="601" cy="88"/>
            </a:xfrm>
          </p:grpSpPr>
          <p:sp>
            <p:nvSpPr>
              <p:cNvPr id="460" name="Line 74">
                <a:extLst>
                  <a:ext uri="{FF2B5EF4-FFF2-40B4-BE49-F238E27FC236}">
                    <a16:creationId xmlns:a16="http://schemas.microsoft.com/office/drawing/2014/main" id="{3E43299F-CA57-4740-71C2-73C6F99E31DE}"/>
                  </a:ext>
                </a:extLst>
              </p:cNvPr>
              <p:cNvSpPr>
                <a:spLocks noChangeShapeType="1"/>
              </p:cNvSpPr>
              <p:nvPr/>
            </p:nvSpPr>
            <p:spPr bwMode="auto">
              <a:xfrm flipH="1">
                <a:off x="3612" y="3173"/>
                <a:ext cx="550" cy="0"/>
              </a:xfrm>
              <a:prstGeom prst="line">
                <a:avLst/>
              </a:prstGeom>
              <a:noFill/>
              <a:ln w="15875">
                <a:solidFill>
                  <a:schemeClr val="accent3"/>
                </a:solidFill>
                <a:round/>
                <a:headEnd/>
                <a:tailEnd/>
              </a:ln>
            </p:spPr>
            <p:txBody>
              <a:bodyPr lIns="0" rIns="0" anchor="ctr">
                <a:spAutoFit/>
              </a:bodyPr>
              <a:lstStyle/>
              <a:p>
                <a:pPr eaLnBrk="0" fontAlgn="base" hangingPunct="0">
                  <a:spcBef>
                    <a:spcPct val="0"/>
                  </a:spcBef>
                  <a:spcAft>
                    <a:spcPct val="0"/>
                  </a:spcAft>
                  <a:defRPr/>
                </a:pPr>
                <a:endParaRPr lang="en-US" b="1" kern="0">
                  <a:solidFill>
                    <a:sysClr val="windowText" lastClr="000000"/>
                  </a:solidFill>
                  <a:latin typeface="Arial" panose="020B0604020202020204" pitchFamily="34" charset="0"/>
                </a:endParaRPr>
              </a:p>
            </p:txBody>
          </p:sp>
          <p:sp>
            <p:nvSpPr>
              <p:cNvPr id="461" name="Line 75">
                <a:extLst>
                  <a:ext uri="{FF2B5EF4-FFF2-40B4-BE49-F238E27FC236}">
                    <a16:creationId xmlns:a16="http://schemas.microsoft.com/office/drawing/2014/main" id="{35DC61EA-C4CF-516A-B882-55540DF2A562}"/>
                  </a:ext>
                </a:extLst>
              </p:cNvPr>
              <p:cNvSpPr>
                <a:spLocks noChangeShapeType="1"/>
              </p:cNvSpPr>
              <p:nvPr/>
            </p:nvSpPr>
            <p:spPr bwMode="auto">
              <a:xfrm flipH="1">
                <a:off x="3561" y="3085"/>
                <a:ext cx="107" cy="0"/>
              </a:xfrm>
              <a:prstGeom prst="line">
                <a:avLst/>
              </a:prstGeom>
              <a:noFill/>
              <a:ln w="15875">
                <a:solidFill>
                  <a:schemeClr val="accent3"/>
                </a:solidFill>
                <a:round/>
                <a:headEnd/>
                <a:tailEnd/>
              </a:ln>
            </p:spPr>
            <p:txBody>
              <a:bodyPr lIns="0" rIns="0" anchor="ctr">
                <a:spAutoFit/>
              </a:bodyPr>
              <a:lstStyle/>
              <a:p>
                <a:pPr eaLnBrk="0" fontAlgn="base" hangingPunct="0">
                  <a:spcBef>
                    <a:spcPct val="0"/>
                  </a:spcBef>
                  <a:spcAft>
                    <a:spcPct val="0"/>
                  </a:spcAft>
                  <a:defRPr/>
                </a:pPr>
                <a:endParaRPr lang="en-US" b="1" kern="0">
                  <a:solidFill>
                    <a:sysClr val="windowText" lastClr="000000"/>
                  </a:solidFill>
                  <a:latin typeface="Arial" panose="020B0604020202020204" pitchFamily="34" charset="0"/>
                </a:endParaRPr>
              </a:p>
            </p:txBody>
          </p:sp>
          <p:sp>
            <p:nvSpPr>
              <p:cNvPr id="462" name="Line 76">
                <a:extLst>
                  <a:ext uri="{FF2B5EF4-FFF2-40B4-BE49-F238E27FC236}">
                    <a16:creationId xmlns:a16="http://schemas.microsoft.com/office/drawing/2014/main" id="{EF6EA19C-8301-B5EB-430A-8654B033773E}"/>
                  </a:ext>
                </a:extLst>
              </p:cNvPr>
              <p:cNvSpPr>
                <a:spLocks noChangeShapeType="1"/>
              </p:cNvSpPr>
              <p:nvPr/>
            </p:nvSpPr>
            <p:spPr bwMode="auto">
              <a:xfrm>
                <a:off x="3615" y="3085"/>
                <a:ext cx="0" cy="85"/>
              </a:xfrm>
              <a:prstGeom prst="line">
                <a:avLst/>
              </a:prstGeom>
              <a:noFill/>
              <a:ln w="15875">
                <a:solidFill>
                  <a:schemeClr val="accent3"/>
                </a:solidFill>
                <a:round/>
                <a:headEnd/>
                <a:tailEnd/>
              </a:ln>
            </p:spPr>
            <p:txBody>
              <a:bodyPr lIns="0" rIns="0" anchor="ctr">
                <a:spAutoFit/>
              </a:bodyPr>
              <a:lstStyle/>
              <a:p>
                <a:pPr eaLnBrk="0" fontAlgn="base" hangingPunct="0">
                  <a:spcBef>
                    <a:spcPct val="0"/>
                  </a:spcBef>
                  <a:spcAft>
                    <a:spcPct val="0"/>
                  </a:spcAft>
                  <a:defRPr/>
                </a:pPr>
                <a:endParaRPr lang="en-US" b="1" kern="0">
                  <a:solidFill>
                    <a:sysClr val="windowText" lastClr="000000"/>
                  </a:solidFill>
                  <a:latin typeface="Arial" panose="020B0604020202020204" pitchFamily="34" charset="0"/>
                </a:endParaRPr>
              </a:p>
            </p:txBody>
          </p:sp>
        </p:grpSp>
        <p:sp>
          <p:nvSpPr>
            <p:cNvPr id="463" name="Text Box 77">
              <a:extLst>
                <a:ext uri="{FF2B5EF4-FFF2-40B4-BE49-F238E27FC236}">
                  <a16:creationId xmlns:a16="http://schemas.microsoft.com/office/drawing/2014/main" id="{443C0310-CF29-C5F1-3866-E6F496157EFB}"/>
                </a:ext>
              </a:extLst>
            </p:cNvPr>
            <p:cNvSpPr txBox="1">
              <a:spLocks noChangeArrowheads="1"/>
            </p:cNvSpPr>
            <p:nvPr/>
          </p:nvSpPr>
          <p:spPr bwMode="auto">
            <a:xfrm>
              <a:off x="6351913" y="5277179"/>
              <a:ext cx="293460" cy="272584"/>
            </a:xfrm>
            <a:prstGeom prst="rect">
              <a:avLst/>
            </a:prstGeom>
            <a:ln/>
          </p:spPr>
          <p:style>
            <a:lnRef idx="1">
              <a:schemeClr val="accent5"/>
            </a:lnRef>
            <a:fillRef idx="3">
              <a:schemeClr val="accent5"/>
            </a:fillRef>
            <a:effectRef idx="2">
              <a:schemeClr val="accent5"/>
            </a:effectRef>
            <a:fontRef idx="minor">
              <a:schemeClr val="lt1"/>
            </a:fontRef>
          </p:style>
          <p:txBody>
            <a:bodyPr lIns="28567" tIns="28567" rIns="28567" bIns="28567" anchor="ctr" anchorCtr="1">
              <a:spAutoFit/>
            </a:bodyPr>
            <a:lstStyle>
              <a:lvl1pPr eaLnBrk="0" hangingPunct="0">
                <a:defRPr sz="2400">
                  <a:solidFill>
                    <a:schemeClr val="tx1"/>
                  </a:solidFill>
                  <a:latin typeface="Arial" pitchFamily="34" charset="0"/>
                  <a:ea typeface="Geneva" charset="-128"/>
                </a:defRPr>
              </a:lvl1pPr>
              <a:lvl2pPr marL="37931725" indent="-37474525" eaLnBrk="0" hangingPunct="0">
                <a:defRPr sz="2400">
                  <a:solidFill>
                    <a:schemeClr val="tx1"/>
                  </a:solidFill>
                  <a:latin typeface="Arial" pitchFamily="34" charset="0"/>
                  <a:ea typeface="Geneva" charset="-128"/>
                </a:defRPr>
              </a:lvl2pPr>
              <a:lvl3pPr eaLnBrk="0" hangingPunct="0">
                <a:defRPr sz="2400">
                  <a:solidFill>
                    <a:schemeClr val="tx1"/>
                  </a:solidFill>
                  <a:latin typeface="Arial" pitchFamily="34" charset="0"/>
                  <a:ea typeface="Geneva" charset="-128"/>
                </a:defRPr>
              </a:lvl3pPr>
              <a:lvl4pPr eaLnBrk="0" hangingPunct="0">
                <a:defRPr sz="2400">
                  <a:solidFill>
                    <a:schemeClr val="tx1"/>
                  </a:solidFill>
                  <a:latin typeface="Arial" pitchFamily="34" charset="0"/>
                  <a:ea typeface="Geneva" charset="-128"/>
                </a:defRPr>
              </a:lvl4pPr>
              <a:lvl5pPr eaLnBrk="0" hangingPunct="0">
                <a:defRPr sz="2400">
                  <a:solidFill>
                    <a:schemeClr val="tx1"/>
                  </a:solidFill>
                  <a:latin typeface="Arial" pitchFamily="34" charset="0"/>
                  <a:ea typeface="Geneva" charset="-128"/>
                </a:defRPr>
              </a:lvl5pPr>
              <a:lvl6pPr marL="457200" eaLnBrk="0" fontAlgn="base" hangingPunct="0">
                <a:spcBef>
                  <a:spcPct val="0"/>
                </a:spcBef>
                <a:spcAft>
                  <a:spcPct val="0"/>
                </a:spcAft>
                <a:defRPr sz="2400">
                  <a:solidFill>
                    <a:schemeClr val="tx1"/>
                  </a:solidFill>
                  <a:latin typeface="Arial" pitchFamily="34" charset="0"/>
                  <a:ea typeface="Geneva" charset="-128"/>
                </a:defRPr>
              </a:lvl6pPr>
              <a:lvl7pPr marL="914400" eaLnBrk="0" fontAlgn="base" hangingPunct="0">
                <a:spcBef>
                  <a:spcPct val="0"/>
                </a:spcBef>
                <a:spcAft>
                  <a:spcPct val="0"/>
                </a:spcAft>
                <a:defRPr sz="2400">
                  <a:solidFill>
                    <a:schemeClr val="tx1"/>
                  </a:solidFill>
                  <a:latin typeface="Arial" pitchFamily="34" charset="0"/>
                  <a:ea typeface="Geneva" charset="-128"/>
                </a:defRPr>
              </a:lvl7pPr>
              <a:lvl8pPr marL="1371600" eaLnBrk="0" fontAlgn="base" hangingPunct="0">
                <a:spcBef>
                  <a:spcPct val="0"/>
                </a:spcBef>
                <a:spcAft>
                  <a:spcPct val="0"/>
                </a:spcAft>
                <a:defRPr sz="2400">
                  <a:solidFill>
                    <a:schemeClr val="tx1"/>
                  </a:solidFill>
                  <a:latin typeface="Arial" pitchFamily="34" charset="0"/>
                  <a:ea typeface="Geneva" charset="-128"/>
                </a:defRPr>
              </a:lvl8pPr>
              <a:lvl9pPr marL="1828800" eaLnBrk="0" fontAlgn="base" hangingPunct="0">
                <a:spcBef>
                  <a:spcPct val="0"/>
                </a:spcBef>
                <a:spcAft>
                  <a:spcPct val="0"/>
                </a:spcAft>
                <a:defRPr sz="2400">
                  <a:solidFill>
                    <a:schemeClr val="tx1"/>
                  </a:solidFill>
                  <a:latin typeface="Arial" pitchFamily="34" charset="0"/>
                  <a:ea typeface="Geneva" charset="-128"/>
                </a:defRPr>
              </a:lvl9pPr>
            </a:lstStyle>
            <a:p>
              <a:pPr algn="ctr" fontAlgn="base">
                <a:spcBef>
                  <a:spcPct val="50000"/>
                </a:spcBef>
                <a:spcAft>
                  <a:spcPct val="0"/>
                </a:spcAft>
                <a:defRPr/>
              </a:pPr>
              <a:r>
                <a:rPr lang="en-US" sz="1100" b="1" kern="0" dirty="0">
                  <a:solidFill>
                    <a:schemeClr val="bg1"/>
                  </a:solidFill>
                  <a:latin typeface="Arial"/>
                </a:rPr>
                <a:t>C8</a:t>
              </a:r>
            </a:p>
          </p:txBody>
        </p:sp>
        <p:pic>
          <p:nvPicPr>
            <p:cNvPr id="72801" name="AutoShape 119">
              <a:extLst>
                <a:ext uri="{FF2B5EF4-FFF2-40B4-BE49-F238E27FC236}">
                  <a16:creationId xmlns:a16="http://schemas.microsoft.com/office/drawing/2014/main" id="{8F7ADA8E-DAA8-A7E8-604C-313C01529C64}"/>
                </a:ext>
              </a:extLst>
            </p:cNvPr>
            <p:cNvPicPr>
              <a:picLocks noChangeArrowheads="1"/>
            </p:cNvPicPr>
            <p:nvPr/>
          </p:nvPicPr>
          <p:blipFill>
            <a:blip r:embed="rId3">
              <a:lum bright="22000" contrast="22000"/>
              <a:extLst>
                <a:ext uri="{28A0092B-C50C-407E-A947-70E740481C1C}">
                  <a14:useLocalDpi xmlns:a14="http://schemas.microsoft.com/office/drawing/2010/main" val="0"/>
                </a:ext>
              </a:extLst>
            </a:blip>
            <a:srcRect/>
            <a:stretch>
              <a:fillRect/>
            </a:stretch>
          </p:blipFill>
          <p:spPr bwMode="auto">
            <a:xfrm rot="21385746" flipH="1">
              <a:off x="5727073" y="2765705"/>
              <a:ext cx="419100"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2799" name="AutoShape 120">
              <a:extLst>
                <a:ext uri="{FF2B5EF4-FFF2-40B4-BE49-F238E27FC236}">
                  <a16:creationId xmlns:a16="http://schemas.microsoft.com/office/drawing/2014/main" id="{ACEF9F30-B660-C54B-A157-18D004C0AD4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7528" flipH="1">
              <a:off x="5798481" y="2994161"/>
              <a:ext cx="423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0" name="AutoShape 86">
              <a:extLst>
                <a:ext uri="{FF2B5EF4-FFF2-40B4-BE49-F238E27FC236}">
                  <a16:creationId xmlns:a16="http://schemas.microsoft.com/office/drawing/2014/main" id="{93BD2EA1-92CB-14B2-4C15-F70185A2A8D9}"/>
                </a:ext>
              </a:extLst>
            </p:cNvPr>
            <p:cNvSpPr>
              <a:spLocks noChangeArrowheads="1"/>
            </p:cNvSpPr>
            <p:nvPr/>
          </p:nvSpPr>
          <p:spPr bwMode="auto">
            <a:xfrm>
              <a:off x="3987625" y="5966687"/>
              <a:ext cx="3844506" cy="295515"/>
            </a:xfrm>
            <a:prstGeom prst="rect">
              <a:avLst/>
            </a:prstGeom>
            <a:ln/>
          </p:spPr>
          <p:style>
            <a:lnRef idx="1">
              <a:schemeClr val="accent1"/>
            </a:lnRef>
            <a:fillRef idx="3">
              <a:schemeClr val="accent1"/>
            </a:fillRef>
            <a:effectRef idx="2">
              <a:schemeClr val="accent1"/>
            </a:effectRef>
            <a:fontRef idx="minor">
              <a:schemeClr val="lt1"/>
            </a:fontRef>
          </p:style>
          <p:txBody>
            <a:bodyPr lIns="57134" tIns="28567" rIns="57134" bIns="28567" anchor="ctr"/>
            <a:lstStyle/>
            <a:p>
              <a:pPr algn="ctr" eaLnBrk="0" fontAlgn="base" hangingPunct="0">
                <a:spcBef>
                  <a:spcPct val="0"/>
                </a:spcBef>
                <a:spcAft>
                  <a:spcPct val="0"/>
                </a:spcAft>
                <a:defRPr/>
              </a:pPr>
              <a:r>
                <a:rPr lang="en-US" sz="1050" b="1" kern="0" dirty="0">
                  <a:solidFill>
                    <a:schemeClr val="bg1"/>
                  </a:solidFill>
                  <a:latin typeface="Arial" panose="020B0604020202020204" pitchFamily="34" charset="0"/>
                </a:rPr>
                <a:t>Clinical consequences of chronic hemolysis</a:t>
              </a:r>
            </a:p>
          </p:txBody>
        </p:sp>
        <p:sp>
          <p:nvSpPr>
            <p:cNvPr id="471" name="Text Box 87">
              <a:extLst>
                <a:ext uri="{FF2B5EF4-FFF2-40B4-BE49-F238E27FC236}">
                  <a16:creationId xmlns:a16="http://schemas.microsoft.com/office/drawing/2014/main" id="{CA7D0FBA-2127-9578-061D-1ED673CE1373}"/>
                </a:ext>
              </a:extLst>
            </p:cNvPr>
            <p:cNvSpPr txBox="1">
              <a:spLocks noChangeArrowheads="1"/>
            </p:cNvSpPr>
            <p:nvPr/>
          </p:nvSpPr>
          <p:spPr bwMode="auto">
            <a:xfrm>
              <a:off x="5046110" y="1904681"/>
              <a:ext cx="1142462" cy="222683"/>
            </a:xfrm>
            <a:prstGeom prst="rect">
              <a:avLst/>
            </a:prstGeom>
            <a:noFill/>
            <a:ln>
              <a:noFill/>
            </a:ln>
          </p:spPr>
          <p:txBody>
            <a:bodyPr lIns="57134" tIns="28567" rIns="57134" bIns="28567">
              <a:spAutoFit/>
            </a:bodyPr>
            <a:lstStyle>
              <a:lvl1pPr eaLnBrk="0" hangingPunct="0">
                <a:defRPr sz="2400">
                  <a:solidFill>
                    <a:schemeClr val="tx1"/>
                  </a:solidFill>
                  <a:latin typeface="Arial" pitchFamily="34" charset="0"/>
                  <a:ea typeface="Geneva" charset="-128"/>
                </a:defRPr>
              </a:lvl1pPr>
              <a:lvl2pPr marL="37931725" indent="-37474525" eaLnBrk="0" hangingPunct="0">
                <a:defRPr sz="2400">
                  <a:solidFill>
                    <a:schemeClr val="tx1"/>
                  </a:solidFill>
                  <a:latin typeface="Arial" pitchFamily="34" charset="0"/>
                  <a:ea typeface="Geneva" charset="-128"/>
                </a:defRPr>
              </a:lvl2pPr>
              <a:lvl3pPr eaLnBrk="0" hangingPunct="0">
                <a:defRPr sz="2400">
                  <a:solidFill>
                    <a:schemeClr val="tx1"/>
                  </a:solidFill>
                  <a:latin typeface="Arial" pitchFamily="34" charset="0"/>
                  <a:ea typeface="Geneva" charset="-128"/>
                </a:defRPr>
              </a:lvl3pPr>
              <a:lvl4pPr eaLnBrk="0" hangingPunct="0">
                <a:defRPr sz="2400">
                  <a:solidFill>
                    <a:schemeClr val="tx1"/>
                  </a:solidFill>
                  <a:latin typeface="Arial" pitchFamily="34" charset="0"/>
                  <a:ea typeface="Geneva" charset="-128"/>
                </a:defRPr>
              </a:lvl4pPr>
              <a:lvl5pPr eaLnBrk="0" hangingPunct="0">
                <a:defRPr sz="2400">
                  <a:solidFill>
                    <a:schemeClr val="tx1"/>
                  </a:solidFill>
                  <a:latin typeface="Arial" pitchFamily="34" charset="0"/>
                  <a:ea typeface="Geneva" charset="-128"/>
                </a:defRPr>
              </a:lvl5pPr>
              <a:lvl6pPr marL="457200" eaLnBrk="0" fontAlgn="base" hangingPunct="0">
                <a:spcBef>
                  <a:spcPct val="0"/>
                </a:spcBef>
                <a:spcAft>
                  <a:spcPct val="0"/>
                </a:spcAft>
                <a:defRPr sz="2400">
                  <a:solidFill>
                    <a:schemeClr val="tx1"/>
                  </a:solidFill>
                  <a:latin typeface="Arial" pitchFamily="34" charset="0"/>
                  <a:ea typeface="Geneva" charset="-128"/>
                </a:defRPr>
              </a:lvl6pPr>
              <a:lvl7pPr marL="914400" eaLnBrk="0" fontAlgn="base" hangingPunct="0">
                <a:spcBef>
                  <a:spcPct val="0"/>
                </a:spcBef>
                <a:spcAft>
                  <a:spcPct val="0"/>
                </a:spcAft>
                <a:defRPr sz="2400">
                  <a:solidFill>
                    <a:schemeClr val="tx1"/>
                  </a:solidFill>
                  <a:latin typeface="Arial" pitchFamily="34" charset="0"/>
                  <a:ea typeface="Geneva" charset="-128"/>
                </a:defRPr>
              </a:lvl7pPr>
              <a:lvl8pPr marL="1371600" eaLnBrk="0" fontAlgn="base" hangingPunct="0">
                <a:spcBef>
                  <a:spcPct val="0"/>
                </a:spcBef>
                <a:spcAft>
                  <a:spcPct val="0"/>
                </a:spcAft>
                <a:defRPr sz="2400">
                  <a:solidFill>
                    <a:schemeClr val="tx1"/>
                  </a:solidFill>
                  <a:latin typeface="Arial" pitchFamily="34" charset="0"/>
                  <a:ea typeface="Geneva" charset="-128"/>
                </a:defRPr>
              </a:lvl8pPr>
              <a:lvl9pPr marL="1828800" eaLnBrk="0" fontAlgn="base" hangingPunct="0">
                <a:spcBef>
                  <a:spcPct val="0"/>
                </a:spcBef>
                <a:spcAft>
                  <a:spcPct val="0"/>
                </a:spcAft>
                <a:defRPr sz="2400">
                  <a:solidFill>
                    <a:schemeClr val="tx1"/>
                  </a:solidFill>
                  <a:latin typeface="Arial" pitchFamily="34" charset="0"/>
                  <a:ea typeface="Geneva" charset="-128"/>
                </a:defRPr>
              </a:lvl9pPr>
            </a:lstStyle>
            <a:p>
              <a:pPr algn="ctr" fontAlgn="base">
                <a:spcBef>
                  <a:spcPct val="50000"/>
                </a:spcBef>
                <a:spcAft>
                  <a:spcPct val="0"/>
                </a:spcAft>
                <a:defRPr/>
              </a:pPr>
              <a:r>
                <a:rPr lang="en-US" sz="830" b="1" kern="0" dirty="0">
                  <a:latin typeface="Arial"/>
                </a:rPr>
                <a:t>Activated MBL</a:t>
              </a:r>
            </a:p>
          </p:txBody>
        </p:sp>
        <p:sp>
          <p:nvSpPr>
            <p:cNvPr id="472" name="Text Box 88">
              <a:extLst>
                <a:ext uri="{FF2B5EF4-FFF2-40B4-BE49-F238E27FC236}">
                  <a16:creationId xmlns:a16="http://schemas.microsoft.com/office/drawing/2014/main" id="{A542BFE8-23F4-A418-ACDE-F8A6AF4406AD}"/>
                </a:ext>
              </a:extLst>
            </p:cNvPr>
            <p:cNvSpPr txBox="1">
              <a:spLocks noChangeArrowheads="1"/>
            </p:cNvSpPr>
            <p:nvPr/>
          </p:nvSpPr>
          <p:spPr bwMode="auto">
            <a:xfrm>
              <a:off x="8655294" y="1728119"/>
              <a:ext cx="634906" cy="221760"/>
            </a:xfrm>
            <a:prstGeom prst="rect">
              <a:avLst/>
            </a:prstGeom>
            <a:noFill/>
            <a:ln>
              <a:noFill/>
            </a:ln>
          </p:spPr>
          <p:txBody>
            <a:bodyPr lIns="57134" tIns="28567" rIns="57134" bIns="28567">
              <a:spAutoFit/>
            </a:bodyPr>
            <a:lstStyle>
              <a:lvl1pPr eaLnBrk="0" hangingPunct="0">
                <a:defRPr sz="2400">
                  <a:solidFill>
                    <a:schemeClr val="tx1"/>
                  </a:solidFill>
                  <a:latin typeface="Arial" pitchFamily="34" charset="0"/>
                  <a:ea typeface="Geneva" charset="-128"/>
                </a:defRPr>
              </a:lvl1pPr>
              <a:lvl2pPr marL="37931725" indent="-37474525" eaLnBrk="0" hangingPunct="0">
                <a:defRPr sz="2400">
                  <a:solidFill>
                    <a:schemeClr val="tx1"/>
                  </a:solidFill>
                  <a:latin typeface="Arial" pitchFamily="34" charset="0"/>
                  <a:ea typeface="Geneva" charset="-128"/>
                </a:defRPr>
              </a:lvl2pPr>
              <a:lvl3pPr eaLnBrk="0" hangingPunct="0">
                <a:defRPr sz="2400">
                  <a:solidFill>
                    <a:schemeClr val="tx1"/>
                  </a:solidFill>
                  <a:latin typeface="Arial" pitchFamily="34" charset="0"/>
                  <a:ea typeface="Geneva" charset="-128"/>
                </a:defRPr>
              </a:lvl3pPr>
              <a:lvl4pPr eaLnBrk="0" hangingPunct="0">
                <a:defRPr sz="2400">
                  <a:solidFill>
                    <a:schemeClr val="tx1"/>
                  </a:solidFill>
                  <a:latin typeface="Arial" pitchFamily="34" charset="0"/>
                  <a:ea typeface="Geneva" charset="-128"/>
                </a:defRPr>
              </a:lvl4pPr>
              <a:lvl5pPr eaLnBrk="0" hangingPunct="0">
                <a:defRPr sz="2400">
                  <a:solidFill>
                    <a:schemeClr val="tx1"/>
                  </a:solidFill>
                  <a:latin typeface="Arial" pitchFamily="34" charset="0"/>
                  <a:ea typeface="Geneva" charset="-128"/>
                </a:defRPr>
              </a:lvl5pPr>
              <a:lvl6pPr marL="457200" eaLnBrk="0" fontAlgn="base" hangingPunct="0">
                <a:spcBef>
                  <a:spcPct val="0"/>
                </a:spcBef>
                <a:spcAft>
                  <a:spcPct val="0"/>
                </a:spcAft>
                <a:defRPr sz="2400">
                  <a:solidFill>
                    <a:schemeClr val="tx1"/>
                  </a:solidFill>
                  <a:latin typeface="Arial" pitchFamily="34" charset="0"/>
                  <a:ea typeface="Geneva" charset="-128"/>
                </a:defRPr>
              </a:lvl6pPr>
              <a:lvl7pPr marL="914400" eaLnBrk="0" fontAlgn="base" hangingPunct="0">
                <a:spcBef>
                  <a:spcPct val="0"/>
                </a:spcBef>
                <a:spcAft>
                  <a:spcPct val="0"/>
                </a:spcAft>
                <a:defRPr sz="2400">
                  <a:solidFill>
                    <a:schemeClr val="tx1"/>
                  </a:solidFill>
                  <a:latin typeface="Arial" pitchFamily="34" charset="0"/>
                  <a:ea typeface="Geneva" charset="-128"/>
                </a:defRPr>
              </a:lvl7pPr>
              <a:lvl8pPr marL="1371600" eaLnBrk="0" fontAlgn="base" hangingPunct="0">
                <a:spcBef>
                  <a:spcPct val="0"/>
                </a:spcBef>
                <a:spcAft>
                  <a:spcPct val="0"/>
                </a:spcAft>
                <a:defRPr sz="2400">
                  <a:solidFill>
                    <a:schemeClr val="tx1"/>
                  </a:solidFill>
                  <a:latin typeface="Arial" pitchFamily="34" charset="0"/>
                  <a:ea typeface="Geneva" charset="-128"/>
                </a:defRPr>
              </a:lvl8pPr>
              <a:lvl9pPr marL="1828800" eaLnBrk="0" fontAlgn="base" hangingPunct="0">
                <a:spcBef>
                  <a:spcPct val="0"/>
                </a:spcBef>
                <a:spcAft>
                  <a:spcPct val="0"/>
                </a:spcAft>
                <a:defRPr sz="2400">
                  <a:solidFill>
                    <a:schemeClr val="tx1"/>
                  </a:solidFill>
                  <a:latin typeface="Arial" pitchFamily="34" charset="0"/>
                  <a:ea typeface="Geneva" charset="-128"/>
                </a:defRPr>
              </a:lvl9pPr>
            </a:lstStyle>
            <a:p>
              <a:pPr algn="ctr" fontAlgn="base">
                <a:spcBef>
                  <a:spcPct val="50000"/>
                </a:spcBef>
                <a:spcAft>
                  <a:spcPct val="0"/>
                </a:spcAft>
                <a:defRPr/>
              </a:pPr>
              <a:r>
                <a:rPr lang="en-US" sz="825" b="1" kern="0" dirty="0">
                  <a:latin typeface="Arial"/>
                </a:rPr>
                <a:t>C3</a:t>
              </a:r>
              <a:r>
                <a:rPr lang="en-US" sz="825" b="1" kern="0" baseline="-25000" dirty="0">
                  <a:latin typeface="Arial"/>
                </a:rPr>
                <a:t>H2O</a:t>
              </a:r>
              <a:endParaRPr lang="en-US" sz="825" b="1" kern="0" dirty="0">
                <a:latin typeface="Arial"/>
              </a:endParaRPr>
            </a:p>
          </p:txBody>
        </p:sp>
        <p:sp>
          <p:nvSpPr>
            <p:cNvPr id="473" name="Text Box 89">
              <a:extLst>
                <a:ext uri="{FF2B5EF4-FFF2-40B4-BE49-F238E27FC236}">
                  <a16:creationId xmlns:a16="http://schemas.microsoft.com/office/drawing/2014/main" id="{129950B7-2257-0AA1-52FA-A8DF7EDCE24A}"/>
                </a:ext>
              </a:extLst>
            </p:cNvPr>
            <p:cNvSpPr txBox="1">
              <a:spLocks noChangeArrowheads="1"/>
            </p:cNvSpPr>
            <p:nvPr/>
          </p:nvSpPr>
          <p:spPr bwMode="auto">
            <a:xfrm>
              <a:off x="8348915" y="1911148"/>
              <a:ext cx="444804" cy="207898"/>
            </a:xfrm>
            <a:prstGeom prst="rect">
              <a:avLst/>
            </a:prstGeom>
            <a:noFill/>
            <a:ln>
              <a:noFill/>
            </a:ln>
          </p:spPr>
          <p:txBody>
            <a:bodyPr lIns="57134" tIns="28567" rIns="57134" bIns="28567">
              <a:spAutoFit/>
            </a:bodyPr>
            <a:lstStyle>
              <a:lvl1pPr eaLnBrk="0" hangingPunct="0">
                <a:defRPr sz="2400">
                  <a:solidFill>
                    <a:schemeClr val="tx1"/>
                  </a:solidFill>
                  <a:latin typeface="Arial" pitchFamily="34" charset="0"/>
                  <a:ea typeface="Geneva" charset="-128"/>
                </a:defRPr>
              </a:lvl1pPr>
              <a:lvl2pPr marL="37931725" indent="-37474525" eaLnBrk="0" hangingPunct="0">
                <a:defRPr sz="2400">
                  <a:solidFill>
                    <a:schemeClr val="tx1"/>
                  </a:solidFill>
                  <a:latin typeface="Arial" pitchFamily="34" charset="0"/>
                  <a:ea typeface="Geneva" charset="-128"/>
                </a:defRPr>
              </a:lvl2pPr>
              <a:lvl3pPr eaLnBrk="0" hangingPunct="0">
                <a:defRPr sz="2400">
                  <a:solidFill>
                    <a:schemeClr val="tx1"/>
                  </a:solidFill>
                  <a:latin typeface="Arial" pitchFamily="34" charset="0"/>
                  <a:ea typeface="Geneva" charset="-128"/>
                </a:defRPr>
              </a:lvl3pPr>
              <a:lvl4pPr eaLnBrk="0" hangingPunct="0">
                <a:defRPr sz="2400">
                  <a:solidFill>
                    <a:schemeClr val="tx1"/>
                  </a:solidFill>
                  <a:latin typeface="Arial" pitchFamily="34" charset="0"/>
                  <a:ea typeface="Geneva" charset="-128"/>
                </a:defRPr>
              </a:lvl4pPr>
              <a:lvl5pPr eaLnBrk="0" hangingPunct="0">
                <a:defRPr sz="2400">
                  <a:solidFill>
                    <a:schemeClr val="tx1"/>
                  </a:solidFill>
                  <a:latin typeface="Arial" pitchFamily="34" charset="0"/>
                  <a:ea typeface="Geneva" charset="-128"/>
                </a:defRPr>
              </a:lvl5pPr>
              <a:lvl6pPr marL="457200" eaLnBrk="0" fontAlgn="base" hangingPunct="0">
                <a:spcBef>
                  <a:spcPct val="0"/>
                </a:spcBef>
                <a:spcAft>
                  <a:spcPct val="0"/>
                </a:spcAft>
                <a:defRPr sz="2400">
                  <a:solidFill>
                    <a:schemeClr val="tx1"/>
                  </a:solidFill>
                  <a:latin typeface="Arial" pitchFamily="34" charset="0"/>
                  <a:ea typeface="Geneva" charset="-128"/>
                </a:defRPr>
              </a:lvl6pPr>
              <a:lvl7pPr marL="914400" eaLnBrk="0" fontAlgn="base" hangingPunct="0">
                <a:spcBef>
                  <a:spcPct val="0"/>
                </a:spcBef>
                <a:spcAft>
                  <a:spcPct val="0"/>
                </a:spcAft>
                <a:defRPr sz="2400">
                  <a:solidFill>
                    <a:schemeClr val="tx1"/>
                  </a:solidFill>
                  <a:latin typeface="Arial" pitchFamily="34" charset="0"/>
                  <a:ea typeface="Geneva" charset="-128"/>
                </a:defRPr>
              </a:lvl7pPr>
              <a:lvl8pPr marL="1371600" eaLnBrk="0" fontAlgn="base" hangingPunct="0">
                <a:spcBef>
                  <a:spcPct val="0"/>
                </a:spcBef>
                <a:spcAft>
                  <a:spcPct val="0"/>
                </a:spcAft>
                <a:defRPr sz="2400">
                  <a:solidFill>
                    <a:schemeClr val="tx1"/>
                  </a:solidFill>
                  <a:latin typeface="Arial" pitchFamily="34" charset="0"/>
                  <a:ea typeface="Geneva" charset="-128"/>
                </a:defRPr>
              </a:lvl8pPr>
              <a:lvl9pPr marL="1828800" eaLnBrk="0" fontAlgn="base" hangingPunct="0">
                <a:spcBef>
                  <a:spcPct val="0"/>
                </a:spcBef>
                <a:spcAft>
                  <a:spcPct val="0"/>
                </a:spcAft>
                <a:defRPr sz="2400">
                  <a:solidFill>
                    <a:schemeClr val="tx1"/>
                  </a:solidFill>
                  <a:latin typeface="Arial" pitchFamily="34" charset="0"/>
                  <a:ea typeface="Geneva" charset="-128"/>
                </a:defRPr>
              </a:lvl9pPr>
            </a:lstStyle>
            <a:p>
              <a:pPr algn="ctr" fontAlgn="base">
                <a:spcBef>
                  <a:spcPct val="50000"/>
                </a:spcBef>
                <a:spcAft>
                  <a:spcPct val="0"/>
                </a:spcAft>
                <a:defRPr/>
              </a:pPr>
              <a:r>
                <a:rPr lang="en-US" sz="750" b="1" kern="0" dirty="0">
                  <a:latin typeface="Arial"/>
                </a:rPr>
                <a:t>D + B</a:t>
              </a:r>
            </a:p>
          </p:txBody>
        </p:sp>
        <p:cxnSp>
          <p:nvCxnSpPr>
            <p:cNvPr id="72785" name="AutoShape 90">
              <a:extLst>
                <a:ext uri="{FF2B5EF4-FFF2-40B4-BE49-F238E27FC236}">
                  <a16:creationId xmlns:a16="http://schemas.microsoft.com/office/drawing/2014/main" id="{8E54DFF5-A5D6-69F6-46CD-6F082974A144}"/>
                </a:ext>
              </a:extLst>
            </p:cNvPr>
            <p:cNvCxnSpPr>
              <a:cxnSpLocks noChangeShapeType="1"/>
            </p:cNvCxnSpPr>
            <p:nvPr/>
          </p:nvCxnSpPr>
          <p:spPr bwMode="auto">
            <a:xfrm>
              <a:off x="8787760" y="2112897"/>
              <a:ext cx="196850" cy="347662"/>
            </a:xfrm>
            <a:prstGeom prst="curvedConnector2">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72786" name="AutoShape 91">
              <a:extLst>
                <a:ext uri="{FF2B5EF4-FFF2-40B4-BE49-F238E27FC236}">
                  <a16:creationId xmlns:a16="http://schemas.microsoft.com/office/drawing/2014/main" id="{0A9489B5-CE7F-0BAF-FE04-BC3931CE0168}"/>
                </a:ext>
              </a:extLst>
            </p:cNvPr>
            <p:cNvCxnSpPr>
              <a:cxnSpLocks noChangeShapeType="1"/>
            </p:cNvCxnSpPr>
            <p:nvPr/>
          </p:nvCxnSpPr>
          <p:spPr bwMode="auto">
            <a:xfrm>
              <a:off x="8983023" y="2041459"/>
              <a:ext cx="0" cy="439738"/>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76" name="Text Box 92">
              <a:extLst>
                <a:ext uri="{FF2B5EF4-FFF2-40B4-BE49-F238E27FC236}">
                  <a16:creationId xmlns:a16="http://schemas.microsoft.com/office/drawing/2014/main" id="{8653DD08-D5B7-F3CE-4399-3C4669FF4C3F}"/>
                </a:ext>
              </a:extLst>
            </p:cNvPr>
            <p:cNvSpPr txBox="1">
              <a:spLocks noChangeArrowheads="1"/>
            </p:cNvSpPr>
            <p:nvPr/>
          </p:nvSpPr>
          <p:spPr bwMode="auto">
            <a:xfrm>
              <a:off x="8411667" y="2872047"/>
              <a:ext cx="289769" cy="274543"/>
            </a:xfrm>
            <a:prstGeom prst="rect">
              <a:avLst/>
            </a:prstGeom>
            <a:ln/>
          </p:spPr>
          <p:style>
            <a:lnRef idx="1">
              <a:schemeClr val="accent5"/>
            </a:lnRef>
            <a:fillRef idx="3">
              <a:schemeClr val="accent5"/>
            </a:fillRef>
            <a:effectRef idx="2">
              <a:schemeClr val="accent5"/>
            </a:effectRef>
            <a:fontRef idx="minor">
              <a:schemeClr val="lt1"/>
            </a:fontRef>
          </p:style>
          <p:txBody>
            <a:bodyPr wrap="none" lIns="57134" tIns="28567" rIns="57134" bIns="28567" anchor="ctr"/>
            <a:lstStyle>
              <a:lvl1pPr eaLnBrk="0" hangingPunct="0">
                <a:defRPr sz="2400">
                  <a:solidFill>
                    <a:schemeClr val="tx1"/>
                  </a:solidFill>
                  <a:latin typeface="Arial" pitchFamily="34" charset="0"/>
                  <a:ea typeface="Geneva" charset="-128"/>
                </a:defRPr>
              </a:lvl1pPr>
              <a:lvl2pPr marL="37931725" indent="-37474525" eaLnBrk="0" hangingPunct="0">
                <a:defRPr sz="2400">
                  <a:solidFill>
                    <a:schemeClr val="tx1"/>
                  </a:solidFill>
                  <a:latin typeface="Arial" pitchFamily="34" charset="0"/>
                  <a:ea typeface="Geneva" charset="-128"/>
                </a:defRPr>
              </a:lvl2pPr>
              <a:lvl3pPr eaLnBrk="0" hangingPunct="0">
                <a:defRPr sz="2400">
                  <a:solidFill>
                    <a:schemeClr val="tx1"/>
                  </a:solidFill>
                  <a:latin typeface="Arial" pitchFamily="34" charset="0"/>
                  <a:ea typeface="Geneva" charset="-128"/>
                </a:defRPr>
              </a:lvl3pPr>
              <a:lvl4pPr eaLnBrk="0" hangingPunct="0">
                <a:defRPr sz="2400">
                  <a:solidFill>
                    <a:schemeClr val="tx1"/>
                  </a:solidFill>
                  <a:latin typeface="Arial" pitchFamily="34" charset="0"/>
                  <a:ea typeface="Geneva" charset="-128"/>
                </a:defRPr>
              </a:lvl4pPr>
              <a:lvl5pPr eaLnBrk="0" hangingPunct="0">
                <a:defRPr sz="2400">
                  <a:solidFill>
                    <a:schemeClr val="tx1"/>
                  </a:solidFill>
                  <a:latin typeface="Arial" pitchFamily="34" charset="0"/>
                  <a:ea typeface="Geneva" charset="-128"/>
                </a:defRPr>
              </a:lvl5pPr>
              <a:lvl6pPr marL="457200" eaLnBrk="0" fontAlgn="base" hangingPunct="0">
                <a:spcBef>
                  <a:spcPct val="0"/>
                </a:spcBef>
                <a:spcAft>
                  <a:spcPct val="0"/>
                </a:spcAft>
                <a:defRPr sz="2400">
                  <a:solidFill>
                    <a:schemeClr val="tx1"/>
                  </a:solidFill>
                  <a:latin typeface="Arial" pitchFamily="34" charset="0"/>
                  <a:ea typeface="Geneva" charset="-128"/>
                </a:defRPr>
              </a:lvl6pPr>
              <a:lvl7pPr marL="914400" eaLnBrk="0" fontAlgn="base" hangingPunct="0">
                <a:spcBef>
                  <a:spcPct val="0"/>
                </a:spcBef>
                <a:spcAft>
                  <a:spcPct val="0"/>
                </a:spcAft>
                <a:defRPr sz="2400">
                  <a:solidFill>
                    <a:schemeClr val="tx1"/>
                  </a:solidFill>
                  <a:latin typeface="Arial" pitchFamily="34" charset="0"/>
                  <a:ea typeface="Geneva" charset="-128"/>
                </a:defRPr>
              </a:lvl7pPr>
              <a:lvl8pPr marL="1371600" eaLnBrk="0" fontAlgn="base" hangingPunct="0">
                <a:spcBef>
                  <a:spcPct val="0"/>
                </a:spcBef>
                <a:spcAft>
                  <a:spcPct val="0"/>
                </a:spcAft>
                <a:defRPr sz="2400">
                  <a:solidFill>
                    <a:schemeClr val="tx1"/>
                  </a:solidFill>
                  <a:latin typeface="Arial" pitchFamily="34" charset="0"/>
                  <a:ea typeface="Geneva" charset="-128"/>
                </a:defRPr>
              </a:lvl8pPr>
              <a:lvl9pPr marL="1828800" eaLnBrk="0" fontAlgn="base" hangingPunct="0">
                <a:spcBef>
                  <a:spcPct val="0"/>
                </a:spcBef>
                <a:spcAft>
                  <a:spcPct val="0"/>
                </a:spcAft>
                <a:defRPr sz="2400">
                  <a:solidFill>
                    <a:schemeClr val="tx1"/>
                  </a:solidFill>
                  <a:latin typeface="Arial" pitchFamily="34" charset="0"/>
                  <a:ea typeface="Geneva" charset="-128"/>
                </a:defRPr>
              </a:lvl9pPr>
            </a:lstStyle>
            <a:p>
              <a:pPr algn="ctr" eaLnBrk="1" fontAlgn="base" hangingPunct="1">
                <a:spcBef>
                  <a:spcPct val="0"/>
                </a:spcBef>
                <a:spcAft>
                  <a:spcPct val="0"/>
                </a:spcAft>
                <a:defRPr/>
              </a:pPr>
              <a:r>
                <a:rPr lang="en-US" sz="1100" b="1" kern="0" dirty="0">
                  <a:solidFill>
                    <a:schemeClr val="bg1"/>
                  </a:solidFill>
                  <a:latin typeface="Arial"/>
                </a:rPr>
                <a:t>C3</a:t>
              </a:r>
            </a:p>
          </p:txBody>
        </p:sp>
        <p:sp>
          <p:nvSpPr>
            <p:cNvPr id="477" name="Text Box 93">
              <a:extLst>
                <a:ext uri="{FF2B5EF4-FFF2-40B4-BE49-F238E27FC236}">
                  <a16:creationId xmlns:a16="http://schemas.microsoft.com/office/drawing/2014/main" id="{546E308C-D71C-4109-500F-A6E31F015275}"/>
                </a:ext>
              </a:extLst>
            </p:cNvPr>
            <p:cNvSpPr txBox="1">
              <a:spLocks noChangeArrowheads="1"/>
            </p:cNvSpPr>
            <p:nvPr/>
          </p:nvSpPr>
          <p:spPr bwMode="auto">
            <a:xfrm>
              <a:off x="8563011" y="2460233"/>
              <a:ext cx="762258" cy="221760"/>
            </a:xfrm>
            <a:prstGeom prst="rect">
              <a:avLst/>
            </a:prstGeom>
            <a:noFill/>
            <a:ln>
              <a:noFill/>
            </a:ln>
          </p:spPr>
          <p:txBody>
            <a:bodyPr lIns="57134" tIns="28567" rIns="57134" bIns="28567">
              <a:spAutoFit/>
            </a:bodyPr>
            <a:lstStyle>
              <a:lvl1pPr eaLnBrk="0" hangingPunct="0">
                <a:defRPr sz="2400">
                  <a:solidFill>
                    <a:schemeClr val="tx1"/>
                  </a:solidFill>
                  <a:latin typeface="Arial" pitchFamily="34" charset="0"/>
                  <a:ea typeface="Geneva" charset="-128"/>
                </a:defRPr>
              </a:lvl1pPr>
              <a:lvl2pPr marL="37931725" indent="-37474525" eaLnBrk="0" hangingPunct="0">
                <a:defRPr sz="2400">
                  <a:solidFill>
                    <a:schemeClr val="tx1"/>
                  </a:solidFill>
                  <a:latin typeface="Arial" pitchFamily="34" charset="0"/>
                  <a:ea typeface="Geneva" charset="-128"/>
                </a:defRPr>
              </a:lvl2pPr>
              <a:lvl3pPr eaLnBrk="0" hangingPunct="0">
                <a:defRPr sz="2400">
                  <a:solidFill>
                    <a:schemeClr val="tx1"/>
                  </a:solidFill>
                  <a:latin typeface="Arial" pitchFamily="34" charset="0"/>
                  <a:ea typeface="Geneva" charset="-128"/>
                </a:defRPr>
              </a:lvl3pPr>
              <a:lvl4pPr eaLnBrk="0" hangingPunct="0">
                <a:defRPr sz="2400">
                  <a:solidFill>
                    <a:schemeClr val="tx1"/>
                  </a:solidFill>
                  <a:latin typeface="Arial" pitchFamily="34" charset="0"/>
                  <a:ea typeface="Geneva" charset="-128"/>
                </a:defRPr>
              </a:lvl4pPr>
              <a:lvl5pPr eaLnBrk="0" hangingPunct="0">
                <a:defRPr sz="2400">
                  <a:solidFill>
                    <a:schemeClr val="tx1"/>
                  </a:solidFill>
                  <a:latin typeface="Arial" pitchFamily="34" charset="0"/>
                  <a:ea typeface="Geneva" charset="-128"/>
                </a:defRPr>
              </a:lvl5pPr>
              <a:lvl6pPr marL="457200" eaLnBrk="0" fontAlgn="base" hangingPunct="0">
                <a:spcBef>
                  <a:spcPct val="0"/>
                </a:spcBef>
                <a:spcAft>
                  <a:spcPct val="0"/>
                </a:spcAft>
                <a:defRPr sz="2400">
                  <a:solidFill>
                    <a:schemeClr val="tx1"/>
                  </a:solidFill>
                  <a:latin typeface="Arial" pitchFamily="34" charset="0"/>
                  <a:ea typeface="Geneva" charset="-128"/>
                </a:defRPr>
              </a:lvl6pPr>
              <a:lvl7pPr marL="914400" eaLnBrk="0" fontAlgn="base" hangingPunct="0">
                <a:spcBef>
                  <a:spcPct val="0"/>
                </a:spcBef>
                <a:spcAft>
                  <a:spcPct val="0"/>
                </a:spcAft>
                <a:defRPr sz="2400">
                  <a:solidFill>
                    <a:schemeClr val="tx1"/>
                  </a:solidFill>
                  <a:latin typeface="Arial" pitchFamily="34" charset="0"/>
                  <a:ea typeface="Geneva" charset="-128"/>
                </a:defRPr>
              </a:lvl7pPr>
              <a:lvl8pPr marL="1371600" eaLnBrk="0" fontAlgn="base" hangingPunct="0">
                <a:spcBef>
                  <a:spcPct val="0"/>
                </a:spcBef>
                <a:spcAft>
                  <a:spcPct val="0"/>
                </a:spcAft>
                <a:defRPr sz="2400">
                  <a:solidFill>
                    <a:schemeClr val="tx1"/>
                  </a:solidFill>
                  <a:latin typeface="Arial" pitchFamily="34" charset="0"/>
                  <a:ea typeface="Geneva" charset="-128"/>
                </a:defRPr>
              </a:lvl8pPr>
              <a:lvl9pPr marL="1828800" eaLnBrk="0" fontAlgn="base" hangingPunct="0">
                <a:spcBef>
                  <a:spcPct val="0"/>
                </a:spcBef>
                <a:spcAft>
                  <a:spcPct val="0"/>
                </a:spcAft>
                <a:defRPr sz="2400">
                  <a:solidFill>
                    <a:schemeClr val="tx1"/>
                  </a:solidFill>
                  <a:latin typeface="Arial" pitchFamily="34" charset="0"/>
                  <a:ea typeface="Geneva" charset="-128"/>
                </a:defRPr>
              </a:lvl9pPr>
            </a:lstStyle>
            <a:p>
              <a:pPr algn="ctr" fontAlgn="base">
                <a:spcBef>
                  <a:spcPct val="50000"/>
                </a:spcBef>
                <a:spcAft>
                  <a:spcPct val="0"/>
                </a:spcAft>
                <a:defRPr/>
              </a:pPr>
              <a:r>
                <a:rPr lang="en-US" sz="825" b="1" kern="0" dirty="0">
                  <a:latin typeface="Arial"/>
                </a:rPr>
                <a:t>C3</a:t>
              </a:r>
              <a:r>
                <a:rPr lang="en-US" sz="825" b="1" kern="0" baseline="-25000" dirty="0">
                  <a:latin typeface="Arial"/>
                </a:rPr>
                <a:t>H2O </a:t>
              </a:r>
              <a:r>
                <a:rPr lang="en-US" sz="825" b="1" kern="0" dirty="0">
                  <a:latin typeface="Arial"/>
                </a:rPr>
                <a:t>Bb</a:t>
              </a:r>
            </a:p>
          </p:txBody>
        </p:sp>
        <p:cxnSp>
          <p:nvCxnSpPr>
            <p:cNvPr id="72789" name="AutoShape 94">
              <a:extLst>
                <a:ext uri="{FF2B5EF4-FFF2-40B4-BE49-F238E27FC236}">
                  <a16:creationId xmlns:a16="http://schemas.microsoft.com/office/drawing/2014/main" id="{D1219F02-0B3B-103B-3873-CD8C57A9E71C}"/>
                </a:ext>
              </a:extLst>
            </p:cNvPr>
            <p:cNvCxnSpPr>
              <a:cxnSpLocks noChangeShapeType="1"/>
            </p:cNvCxnSpPr>
            <p:nvPr/>
          </p:nvCxnSpPr>
          <p:spPr bwMode="auto">
            <a:xfrm>
              <a:off x="9008423" y="1546159"/>
              <a:ext cx="0" cy="228600"/>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72790" name="Group 95">
              <a:extLst>
                <a:ext uri="{FF2B5EF4-FFF2-40B4-BE49-F238E27FC236}">
                  <a16:creationId xmlns:a16="http://schemas.microsoft.com/office/drawing/2014/main" id="{BE466A2C-1FDA-81E9-54AB-171AA801106E}"/>
                </a:ext>
              </a:extLst>
            </p:cNvPr>
            <p:cNvGrpSpPr>
              <a:grpSpLocks/>
            </p:cNvGrpSpPr>
            <p:nvPr/>
          </p:nvGrpSpPr>
          <p:grpSpPr bwMode="auto">
            <a:xfrm rot="16200000" flipV="1">
              <a:off x="8261505" y="2481991"/>
              <a:ext cx="230187" cy="488950"/>
              <a:chOff x="5419" y="1493"/>
              <a:chExt cx="155" cy="370"/>
            </a:xfrm>
          </p:grpSpPr>
          <p:cxnSp>
            <p:nvCxnSpPr>
              <p:cNvPr id="72797" name="AutoShape 96">
                <a:extLst>
                  <a:ext uri="{FF2B5EF4-FFF2-40B4-BE49-F238E27FC236}">
                    <a16:creationId xmlns:a16="http://schemas.microsoft.com/office/drawing/2014/main" id="{A7F99923-627B-0224-7CF9-9DE303E1B59B}"/>
                  </a:ext>
                </a:extLst>
              </p:cNvPr>
              <p:cNvCxnSpPr>
                <a:cxnSpLocks noChangeShapeType="1"/>
              </p:cNvCxnSpPr>
              <p:nvPr/>
            </p:nvCxnSpPr>
            <p:spPr bwMode="auto">
              <a:xfrm>
                <a:off x="5419" y="1548"/>
                <a:ext cx="149" cy="276"/>
              </a:xfrm>
              <a:prstGeom prst="curvedConnector2">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72798" name="AutoShape 97">
                <a:extLst>
                  <a:ext uri="{FF2B5EF4-FFF2-40B4-BE49-F238E27FC236}">
                    <a16:creationId xmlns:a16="http://schemas.microsoft.com/office/drawing/2014/main" id="{63BBB13E-F754-DD3D-2B6C-C245615C3EE7}"/>
                  </a:ext>
                </a:extLst>
              </p:cNvPr>
              <p:cNvCxnSpPr>
                <a:cxnSpLocks noChangeShapeType="1"/>
              </p:cNvCxnSpPr>
              <p:nvPr/>
            </p:nvCxnSpPr>
            <p:spPr bwMode="auto">
              <a:xfrm rot="-5400000" flipH="1" flipV="1">
                <a:off x="5387" y="1678"/>
                <a:ext cx="370" cy="0"/>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grpSp>
        <p:sp>
          <p:nvSpPr>
            <p:cNvPr id="482" name="Arc 98">
              <a:extLst>
                <a:ext uri="{FF2B5EF4-FFF2-40B4-BE49-F238E27FC236}">
                  <a16:creationId xmlns:a16="http://schemas.microsoft.com/office/drawing/2014/main" id="{B50A1624-AB65-28F9-7DDF-B5C2D7BD47CD}"/>
                </a:ext>
              </a:extLst>
            </p:cNvPr>
            <p:cNvSpPr>
              <a:spLocks/>
            </p:cNvSpPr>
            <p:nvPr/>
          </p:nvSpPr>
          <p:spPr bwMode="auto">
            <a:xfrm rot="21463437" flipV="1">
              <a:off x="5864659" y="2751934"/>
              <a:ext cx="2061601" cy="699703"/>
            </a:xfrm>
            <a:custGeom>
              <a:avLst/>
              <a:gdLst>
                <a:gd name="T0" fmla="*/ 0 w 21497"/>
                <a:gd name="T1" fmla="*/ 0 h 21600"/>
                <a:gd name="T2" fmla="*/ 2147483647 w 21497"/>
                <a:gd name="T3" fmla="*/ 2147483647 h 21600"/>
                <a:gd name="T4" fmla="*/ 0 w 21497"/>
                <a:gd name="T5" fmla="*/ 2147483647 h 21600"/>
                <a:gd name="T6" fmla="*/ 0 60000 65536"/>
                <a:gd name="T7" fmla="*/ 0 60000 65536"/>
                <a:gd name="T8" fmla="*/ 0 60000 65536"/>
                <a:gd name="T9" fmla="*/ 0 w 21497"/>
                <a:gd name="T10" fmla="*/ 0 h 21600"/>
                <a:gd name="T11" fmla="*/ 21497 w 21497"/>
                <a:gd name="T12" fmla="*/ 21600 h 21600"/>
              </a:gdLst>
              <a:ahLst/>
              <a:cxnLst>
                <a:cxn ang="T6">
                  <a:pos x="T0" y="T1"/>
                </a:cxn>
                <a:cxn ang="T7">
                  <a:pos x="T2" y="T3"/>
                </a:cxn>
                <a:cxn ang="T8">
                  <a:pos x="T4" y="T5"/>
                </a:cxn>
              </a:cxnLst>
              <a:rect l="T9" t="T10" r="T11" b="T12"/>
              <a:pathLst>
                <a:path w="21497" h="21600" fill="none" extrusionOk="0">
                  <a:moveTo>
                    <a:pt x="-1" y="0"/>
                  </a:moveTo>
                  <a:cubicBezTo>
                    <a:pt x="11111" y="0"/>
                    <a:pt x="20410" y="8430"/>
                    <a:pt x="21496" y="19489"/>
                  </a:cubicBezTo>
                </a:path>
                <a:path w="21497" h="21600" stroke="0" extrusionOk="0">
                  <a:moveTo>
                    <a:pt x="-1" y="0"/>
                  </a:moveTo>
                  <a:cubicBezTo>
                    <a:pt x="11111" y="0"/>
                    <a:pt x="20410" y="8430"/>
                    <a:pt x="21496" y="19489"/>
                  </a:cubicBezTo>
                  <a:lnTo>
                    <a:pt x="0" y="21600"/>
                  </a:lnTo>
                  <a:lnTo>
                    <a:pt x="-1" y="0"/>
                  </a:lnTo>
                  <a:close/>
                </a:path>
              </a:pathLst>
            </a:custGeom>
            <a:noFill/>
            <a:ln w="19050">
              <a:solidFill>
                <a:schemeClr val="tx1"/>
              </a:solidFill>
              <a:round/>
              <a:headEnd/>
              <a:tailEnd type="triangle" w="med" len="med"/>
            </a:ln>
          </p:spPr>
          <p:txBody>
            <a:bodyPr lIns="57134" tIns="28567" rIns="57134" bIns="28567"/>
            <a:lstStyle/>
            <a:p>
              <a:pPr eaLnBrk="0" fontAlgn="base" hangingPunct="0">
                <a:spcBef>
                  <a:spcPct val="0"/>
                </a:spcBef>
                <a:spcAft>
                  <a:spcPct val="0"/>
                </a:spcAft>
                <a:defRPr/>
              </a:pPr>
              <a:endParaRPr lang="en-US" sz="1050" b="1" kern="0">
                <a:solidFill>
                  <a:sysClr val="windowText" lastClr="000000"/>
                </a:solidFill>
                <a:latin typeface="Arial" panose="020B0604020202020204" pitchFamily="34" charset="0"/>
              </a:endParaRPr>
            </a:p>
          </p:txBody>
        </p:sp>
        <p:sp>
          <p:nvSpPr>
            <p:cNvPr id="483" name="Text Box 99">
              <a:extLst>
                <a:ext uri="{FF2B5EF4-FFF2-40B4-BE49-F238E27FC236}">
                  <a16:creationId xmlns:a16="http://schemas.microsoft.com/office/drawing/2014/main" id="{5F6A0484-C11B-C3F3-645F-02121CB5391D}"/>
                </a:ext>
              </a:extLst>
            </p:cNvPr>
            <p:cNvSpPr txBox="1">
              <a:spLocks noChangeArrowheads="1"/>
            </p:cNvSpPr>
            <p:nvPr/>
          </p:nvSpPr>
          <p:spPr bwMode="auto">
            <a:xfrm>
              <a:off x="7403938" y="3203786"/>
              <a:ext cx="823164" cy="221760"/>
            </a:xfrm>
            <a:prstGeom prst="rect">
              <a:avLst/>
            </a:prstGeom>
            <a:noFill/>
            <a:ln>
              <a:noFill/>
            </a:ln>
          </p:spPr>
          <p:txBody>
            <a:bodyPr lIns="0" tIns="28567" rIns="0" bIns="28567">
              <a:spAutoFit/>
            </a:bodyPr>
            <a:lstStyle>
              <a:lvl1pPr eaLnBrk="0" hangingPunct="0">
                <a:defRPr sz="2400">
                  <a:solidFill>
                    <a:schemeClr val="tx1"/>
                  </a:solidFill>
                  <a:latin typeface="Arial" pitchFamily="34" charset="0"/>
                  <a:ea typeface="Geneva" charset="-128"/>
                </a:defRPr>
              </a:lvl1pPr>
              <a:lvl2pPr marL="37931725" indent="-37474525" eaLnBrk="0" hangingPunct="0">
                <a:defRPr sz="2400">
                  <a:solidFill>
                    <a:schemeClr val="tx1"/>
                  </a:solidFill>
                  <a:latin typeface="Arial" pitchFamily="34" charset="0"/>
                  <a:ea typeface="Geneva" charset="-128"/>
                </a:defRPr>
              </a:lvl2pPr>
              <a:lvl3pPr eaLnBrk="0" hangingPunct="0">
                <a:defRPr sz="2400">
                  <a:solidFill>
                    <a:schemeClr val="tx1"/>
                  </a:solidFill>
                  <a:latin typeface="Arial" pitchFamily="34" charset="0"/>
                  <a:ea typeface="Geneva" charset="-128"/>
                </a:defRPr>
              </a:lvl3pPr>
              <a:lvl4pPr eaLnBrk="0" hangingPunct="0">
                <a:defRPr sz="2400">
                  <a:solidFill>
                    <a:schemeClr val="tx1"/>
                  </a:solidFill>
                  <a:latin typeface="Arial" pitchFamily="34" charset="0"/>
                  <a:ea typeface="Geneva" charset="-128"/>
                </a:defRPr>
              </a:lvl4pPr>
              <a:lvl5pPr eaLnBrk="0" hangingPunct="0">
                <a:defRPr sz="2400">
                  <a:solidFill>
                    <a:schemeClr val="tx1"/>
                  </a:solidFill>
                  <a:latin typeface="Arial" pitchFamily="34" charset="0"/>
                  <a:ea typeface="Geneva" charset="-128"/>
                </a:defRPr>
              </a:lvl5pPr>
              <a:lvl6pPr marL="457200" eaLnBrk="0" fontAlgn="base" hangingPunct="0">
                <a:spcBef>
                  <a:spcPct val="0"/>
                </a:spcBef>
                <a:spcAft>
                  <a:spcPct val="0"/>
                </a:spcAft>
                <a:defRPr sz="2400">
                  <a:solidFill>
                    <a:schemeClr val="tx1"/>
                  </a:solidFill>
                  <a:latin typeface="Arial" pitchFamily="34" charset="0"/>
                  <a:ea typeface="Geneva" charset="-128"/>
                </a:defRPr>
              </a:lvl6pPr>
              <a:lvl7pPr marL="914400" eaLnBrk="0" fontAlgn="base" hangingPunct="0">
                <a:spcBef>
                  <a:spcPct val="0"/>
                </a:spcBef>
                <a:spcAft>
                  <a:spcPct val="0"/>
                </a:spcAft>
                <a:defRPr sz="2400">
                  <a:solidFill>
                    <a:schemeClr val="tx1"/>
                  </a:solidFill>
                  <a:latin typeface="Arial" pitchFamily="34" charset="0"/>
                  <a:ea typeface="Geneva" charset="-128"/>
                </a:defRPr>
              </a:lvl7pPr>
              <a:lvl8pPr marL="1371600" eaLnBrk="0" fontAlgn="base" hangingPunct="0">
                <a:spcBef>
                  <a:spcPct val="0"/>
                </a:spcBef>
                <a:spcAft>
                  <a:spcPct val="0"/>
                </a:spcAft>
                <a:defRPr sz="2400">
                  <a:solidFill>
                    <a:schemeClr val="tx1"/>
                  </a:solidFill>
                  <a:latin typeface="Arial" pitchFamily="34" charset="0"/>
                  <a:ea typeface="Geneva" charset="-128"/>
                </a:defRPr>
              </a:lvl8pPr>
              <a:lvl9pPr marL="1828800" eaLnBrk="0" fontAlgn="base" hangingPunct="0">
                <a:spcBef>
                  <a:spcPct val="0"/>
                </a:spcBef>
                <a:spcAft>
                  <a:spcPct val="0"/>
                </a:spcAft>
                <a:defRPr sz="2400">
                  <a:solidFill>
                    <a:schemeClr val="tx1"/>
                  </a:solidFill>
                  <a:latin typeface="Arial" pitchFamily="34" charset="0"/>
                  <a:ea typeface="Geneva" charset="-128"/>
                </a:defRPr>
              </a:lvl9pPr>
            </a:lstStyle>
            <a:p>
              <a:pPr algn="ctr" fontAlgn="base">
                <a:spcBef>
                  <a:spcPct val="50000"/>
                </a:spcBef>
                <a:spcAft>
                  <a:spcPct val="0"/>
                </a:spcAft>
                <a:defRPr/>
              </a:pPr>
              <a:r>
                <a:rPr lang="en-US" sz="825" b="1" kern="0" dirty="0">
                  <a:latin typeface="Arial"/>
                </a:rPr>
                <a:t>Amplification</a:t>
              </a:r>
            </a:p>
          </p:txBody>
        </p:sp>
        <p:sp>
          <p:nvSpPr>
            <p:cNvPr id="484" name="Text Box 100">
              <a:extLst>
                <a:ext uri="{FF2B5EF4-FFF2-40B4-BE49-F238E27FC236}">
                  <a16:creationId xmlns:a16="http://schemas.microsoft.com/office/drawing/2014/main" id="{53F8A04D-673C-0A6B-FC08-41E114230F18}"/>
                </a:ext>
              </a:extLst>
            </p:cNvPr>
            <p:cNvSpPr txBox="1">
              <a:spLocks noChangeArrowheads="1"/>
            </p:cNvSpPr>
            <p:nvPr/>
          </p:nvSpPr>
          <p:spPr bwMode="auto">
            <a:xfrm>
              <a:off x="9262517" y="1846325"/>
              <a:ext cx="634906" cy="493795"/>
            </a:xfrm>
            <a:prstGeom prst="rect">
              <a:avLst/>
            </a:prstGeom>
            <a:ln/>
          </p:spPr>
          <p:style>
            <a:lnRef idx="1">
              <a:schemeClr val="accent6"/>
            </a:lnRef>
            <a:fillRef idx="3">
              <a:schemeClr val="accent6"/>
            </a:fillRef>
            <a:effectRef idx="2">
              <a:schemeClr val="accent6"/>
            </a:effectRef>
            <a:fontRef idx="minor">
              <a:schemeClr val="lt1"/>
            </a:fontRef>
          </p:style>
          <p:txBody>
            <a:bodyPr wrap="none" lIns="57134" tIns="28567" rIns="57134" bIns="28567" anchor="ctr"/>
            <a:lstStyle>
              <a:lvl1pPr eaLnBrk="0" hangingPunct="0">
                <a:defRPr sz="2400">
                  <a:solidFill>
                    <a:schemeClr val="tx1"/>
                  </a:solidFill>
                  <a:latin typeface="Arial" pitchFamily="34" charset="0"/>
                  <a:ea typeface="Geneva" charset="-128"/>
                </a:defRPr>
              </a:lvl1pPr>
              <a:lvl2pPr marL="37931725" indent="-37474525" eaLnBrk="0" hangingPunct="0">
                <a:defRPr sz="2400">
                  <a:solidFill>
                    <a:schemeClr val="tx1"/>
                  </a:solidFill>
                  <a:latin typeface="Arial" pitchFamily="34" charset="0"/>
                  <a:ea typeface="Geneva" charset="-128"/>
                </a:defRPr>
              </a:lvl2pPr>
              <a:lvl3pPr eaLnBrk="0" hangingPunct="0">
                <a:defRPr sz="2400">
                  <a:solidFill>
                    <a:schemeClr val="tx1"/>
                  </a:solidFill>
                  <a:latin typeface="Arial" pitchFamily="34" charset="0"/>
                  <a:ea typeface="Geneva" charset="-128"/>
                </a:defRPr>
              </a:lvl3pPr>
              <a:lvl4pPr eaLnBrk="0" hangingPunct="0">
                <a:defRPr sz="2400">
                  <a:solidFill>
                    <a:schemeClr val="tx1"/>
                  </a:solidFill>
                  <a:latin typeface="Arial" pitchFamily="34" charset="0"/>
                  <a:ea typeface="Geneva" charset="-128"/>
                </a:defRPr>
              </a:lvl4pPr>
              <a:lvl5pPr eaLnBrk="0" hangingPunct="0">
                <a:defRPr sz="2400">
                  <a:solidFill>
                    <a:schemeClr val="tx1"/>
                  </a:solidFill>
                  <a:latin typeface="Arial" pitchFamily="34" charset="0"/>
                  <a:ea typeface="Geneva" charset="-128"/>
                </a:defRPr>
              </a:lvl5pPr>
              <a:lvl6pPr marL="457200" eaLnBrk="0" fontAlgn="base" hangingPunct="0">
                <a:spcBef>
                  <a:spcPct val="0"/>
                </a:spcBef>
                <a:spcAft>
                  <a:spcPct val="0"/>
                </a:spcAft>
                <a:defRPr sz="2400">
                  <a:solidFill>
                    <a:schemeClr val="tx1"/>
                  </a:solidFill>
                  <a:latin typeface="Arial" pitchFamily="34" charset="0"/>
                  <a:ea typeface="Geneva" charset="-128"/>
                </a:defRPr>
              </a:lvl6pPr>
              <a:lvl7pPr marL="914400" eaLnBrk="0" fontAlgn="base" hangingPunct="0">
                <a:spcBef>
                  <a:spcPct val="0"/>
                </a:spcBef>
                <a:spcAft>
                  <a:spcPct val="0"/>
                </a:spcAft>
                <a:defRPr sz="2400">
                  <a:solidFill>
                    <a:schemeClr val="tx1"/>
                  </a:solidFill>
                  <a:latin typeface="Arial" pitchFamily="34" charset="0"/>
                  <a:ea typeface="Geneva" charset="-128"/>
                </a:defRPr>
              </a:lvl7pPr>
              <a:lvl8pPr marL="1371600" eaLnBrk="0" fontAlgn="base" hangingPunct="0">
                <a:spcBef>
                  <a:spcPct val="0"/>
                </a:spcBef>
                <a:spcAft>
                  <a:spcPct val="0"/>
                </a:spcAft>
                <a:defRPr sz="2400">
                  <a:solidFill>
                    <a:schemeClr val="tx1"/>
                  </a:solidFill>
                  <a:latin typeface="Arial" pitchFamily="34" charset="0"/>
                  <a:ea typeface="Geneva" charset="-128"/>
                </a:defRPr>
              </a:lvl8pPr>
              <a:lvl9pPr marL="1828800" eaLnBrk="0" fontAlgn="base" hangingPunct="0">
                <a:spcBef>
                  <a:spcPct val="0"/>
                </a:spcBef>
                <a:spcAft>
                  <a:spcPct val="0"/>
                </a:spcAft>
                <a:defRPr sz="2400">
                  <a:solidFill>
                    <a:schemeClr val="tx1"/>
                  </a:solidFill>
                  <a:latin typeface="Arial" pitchFamily="34" charset="0"/>
                  <a:ea typeface="Geneva" charset="-128"/>
                </a:defRPr>
              </a:lvl9pPr>
            </a:lstStyle>
            <a:p>
              <a:pPr algn="ctr" fontAlgn="base">
                <a:spcBef>
                  <a:spcPct val="0"/>
                </a:spcBef>
                <a:spcAft>
                  <a:spcPct val="0"/>
                </a:spcAft>
                <a:defRPr/>
              </a:pPr>
              <a:r>
                <a:rPr lang="en-US" sz="825" b="1" kern="0" dirty="0">
                  <a:solidFill>
                    <a:schemeClr val="bg1"/>
                  </a:solidFill>
                  <a:latin typeface="Arial"/>
                </a:rPr>
                <a:t>C3</a:t>
              </a:r>
              <a:r>
                <a:rPr lang="en-US" sz="825" b="1" kern="0" baseline="-25000" dirty="0">
                  <a:solidFill>
                    <a:schemeClr val="bg1"/>
                  </a:solidFill>
                  <a:latin typeface="Arial"/>
                </a:rPr>
                <a:t>H20</a:t>
              </a:r>
            </a:p>
            <a:p>
              <a:pPr algn="ctr" fontAlgn="base">
                <a:spcBef>
                  <a:spcPct val="0"/>
                </a:spcBef>
                <a:spcAft>
                  <a:spcPct val="0"/>
                </a:spcAft>
                <a:defRPr/>
              </a:pPr>
              <a:r>
                <a:rPr lang="en-US" sz="825" b="1" kern="0" dirty="0" err="1">
                  <a:solidFill>
                    <a:schemeClr val="bg1"/>
                  </a:solidFill>
                  <a:latin typeface="Arial"/>
                </a:rPr>
                <a:t>Tickover</a:t>
              </a:r>
              <a:r>
                <a:rPr lang="en-US" sz="825" b="1" kern="0" dirty="0">
                  <a:solidFill>
                    <a:schemeClr val="bg1"/>
                  </a:solidFill>
                  <a:latin typeface="Arial"/>
                </a:rPr>
                <a:t> </a:t>
              </a:r>
            </a:p>
          </p:txBody>
        </p:sp>
        <p:sp>
          <p:nvSpPr>
            <p:cNvPr id="485" name="Text Box 101">
              <a:extLst>
                <a:ext uri="{FF2B5EF4-FFF2-40B4-BE49-F238E27FC236}">
                  <a16:creationId xmlns:a16="http://schemas.microsoft.com/office/drawing/2014/main" id="{6D7A12CE-D363-D762-8011-708D6F83D252}"/>
                </a:ext>
              </a:extLst>
            </p:cNvPr>
            <p:cNvSpPr txBox="1">
              <a:spLocks noChangeArrowheads="1"/>
            </p:cNvSpPr>
            <p:nvPr/>
          </p:nvSpPr>
          <p:spPr bwMode="auto">
            <a:xfrm>
              <a:off x="8845398" y="1318212"/>
              <a:ext cx="317453" cy="274543"/>
            </a:xfrm>
            <a:prstGeom prst="rect">
              <a:avLst/>
            </a:prstGeom>
            <a:ln/>
          </p:spPr>
          <p:style>
            <a:lnRef idx="1">
              <a:schemeClr val="accent1"/>
            </a:lnRef>
            <a:fillRef idx="3">
              <a:schemeClr val="accent1"/>
            </a:fillRef>
            <a:effectRef idx="2">
              <a:schemeClr val="accent1"/>
            </a:effectRef>
            <a:fontRef idx="minor">
              <a:schemeClr val="lt1"/>
            </a:fontRef>
          </p:style>
          <p:txBody>
            <a:bodyPr wrap="none" lIns="57134" tIns="28567" rIns="57134" bIns="28567" anchor="ctr"/>
            <a:lstStyle>
              <a:lvl1pPr eaLnBrk="0" hangingPunct="0">
                <a:defRPr sz="2400">
                  <a:solidFill>
                    <a:schemeClr val="tx1"/>
                  </a:solidFill>
                  <a:latin typeface="Arial" pitchFamily="34" charset="0"/>
                  <a:ea typeface="Geneva" charset="-128"/>
                </a:defRPr>
              </a:lvl1pPr>
              <a:lvl2pPr marL="37931725" indent="-37474525" eaLnBrk="0" hangingPunct="0">
                <a:defRPr sz="2400">
                  <a:solidFill>
                    <a:schemeClr val="tx1"/>
                  </a:solidFill>
                  <a:latin typeface="Arial" pitchFamily="34" charset="0"/>
                  <a:ea typeface="Geneva" charset="-128"/>
                </a:defRPr>
              </a:lvl2pPr>
              <a:lvl3pPr eaLnBrk="0" hangingPunct="0">
                <a:defRPr sz="2400">
                  <a:solidFill>
                    <a:schemeClr val="tx1"/>
                  </a:solidFill>
                  <a:latin typeface="Arial" pitchFamily="34" charset="0"/>
                  <a:ea typeface="Geneva" charset="-128"/>
                </a:defRPr>
              </a:lvl3pPr>
              <a:lvl4pPr eaLnBrk="0" hangingPunct="0">
                <a:defRPr sz="2400">
                  <a:solidFill>
                    <a:schemeClr val="tx1"/>
                  </a:solidFill>
                  <a:latin typeface="Arial" pitchFamily="34" charset="0"/>
                  <a:ea typeface="Geneva" charset="-128"/>
                </a:defRPr>
              </a:lvl4pPr>
              <a:lvl5pPr eaLnBrk="0" hangingPunct="0">
                <a:defRPr sz="2400">
                  <a:solidFill>
                    <a:schemeClr val="tx1"/>
                  </a:solidFill>
                  <a:latin typeface="Arial" pitchFamily="34" charset="0"/>
                  <a:ea typeface="Geneva" charset="-128"/>
                </a:defRPr>
              </a:lvl5pPr>
              <a:lvl6pPr marL="457200" eaLnBrk="0" fontAlgn="base" hangingPunct="0">
                <a:spcBef>
                  <a:spcPct val="0"/>
                </a:spcBef>
                <a:spcAft>
                  <a:spcPct val="0"/>
                </a:spcAft>
                <a:defRPr sz="2400">
                  <a:solidFill>
                    <a:schemeClr val="tx1"/>
                  </a:solidFill>
                  <a:latin typeface="Arial" pitchFamily="34" charset="0"/>
                  <a:ea typeface="Geneva" charset="-128"/>
                </a:defRPr>
              </a:lvl6pPr>
              <a:lvl7pPr marL="914400" eaLnBrk="0" fontAlgn="base" hangingPunct="0">
                <a:spcBef>
                  <a:spcPct val="0"/>
                </a:spcBef>
                <a:spcAft>
                  <a:spcPct val="0"/>
                </a:spcAft>
                <a:defRPr sz="2400">
                  <a:solidFill>
                    <a:schemeClr val="tx1"/>
                  </a:solidFill>
                  <a:latin typeface="Arial" pitchFamily="34" charset="0"/>
                  <a:ea typeface="Geneva" charset="-128"/>
                </a:defRPr>
              </a:lvl7pPr>
              <a:lvl8pPr marL="1371600" eaLnBrk="0" fontAlgn="base" hangingPunct="0">
                <a:spcBef>
                  <a:spcPct val="0"/>
                </a:spcBef>
                <a:spcAft>
                  <a:spcPct val="0"/>
                </a:spcAft>
                <a:defRPr sz="2400">
                  <a:solidFill>
                    <a:schemeClr val="tx1"/>
                  </a:solidFill>
                  <a:latin typeface="Arial" pitchFamily="34" charset="0"/>
                  <a:ea typeface="Geneva" charset="-128"/>
                </a:defRPr>
              </a:lvl8pPr>
              <a:lvl9pPr marL="1828800" eaLnBrk="0" fontAlgn="base" hangingPunct="0">
                <a:spcBef>
                  <a:spcPct val="0"/>
                </a:spcBef>
                <a:spcAft>
                  <a:spcPct val="0"/>
                </a:spcAft>
                <a:defRPr sz="2400">
                  <a:solidFill>
                    <a:schemeClr val="tx1"/>
                  </a:solidFill>
                  <a:latin typeface="Arial" pitchFamily="34" charset="0"/>
                  <a:ea typeface="Geneva" charset="-128"/>
                </a:defRPr>
              </a:lvl9pPr>
            </a:lstStyle>
            <a:p>
              <a:pPr algn="ctr" eaLnBrk="1" fontAlgn="base" hangingPunct="1">
                <a:spcBef>
                  <a:spcPct val="0"/>
                </a:spcBef>
                <a:spcAft>
                  <a:spcPct val="0"/>
                </a:spcAft>
                <a:defRPr/>
              </a:pPr>
              <a:r>
                <a:rPr lang="en-US" sz="1200" b="1" kern="0" dirty="0">
                  <a:solidFill>
                    <a:schemeClr val="bg1"/>
                  </a:solidFill>
                  <a:latin typeface="Arial"/>
                </a:rPr>
                <a:t>C3</a:t>
              </a:r>
            </a:p>
          </p:txBody>
        </p:sp>
        <p:cxnSp>
          <p:nvCxnSpPr>
            <p:cNvPr id="72795" name="AutoShape 96">
              <a:extLst>
                <a:ext uri="{FF2B5EF4-FFF2-40B4-BE49-F238E27FC236}">
                  <a16:creationId xmlns:a16="http://schemas.microsoft.com/office/drawing/2014/main" id="{AD226662-0480-F417-7C3A-A6A433B6E274}"/>
                </a:ext>
              </a:extLst>
            </p:cNvPr>
            <p:cNvCxnSpPr>
              <a:cxnSpLocks noChangeShapeType="1"/>
            </p:cNvCxnSpPr>
            <p:nvPr/>
          </p:nvCxnSpPr>
          <p:spPr bwMode="auto">
            <a:xfrm rot="5400000" flipH="1" flipV="1">
              <a:off x="5985029" y="3486878"/>
              <a:ext cx="182562" cy="228600"/>
            </a:xfrm>
            <a:prstGeom prst="curvedConnector2">
              <a:avLst/>
            </a:prstGeom>
            <a:noFill/>
            <a:ln w="19050">
              <a:solidFill>
                <a:schemeClr val="accent3"/>
              </a:solidFill>
              <a:round/>
              <a:headEnd/>
              <a:tailEnd/>
            </a:ln>
            <a:extLst>
              <a:ext uri="{909E8E84-426E-40DD-AFC4-6F175D3DCCD1}">
                <a14:hiddenFill xmlns:a14="http://schemas.microsoft.com/office/drawing/2010/main">
                  <a:noFill/>
                </a14:hiddenFill>
              </a:ext>
            </a:extLst>
          </p:spPr>
        </p:cxnSp>
        <p:cxnSp>
          <p:nvCxnSpPr>
            <p:cNvPr id="392" name="AutoShape 3">
              <a:extLst>
                <a:ext uri="{FF2B5EF4-FFF2-40B4-BE49-F238E27FC236}">
                  <a16:creationId xmlns:a16="http://schemas.microsoft.com/office/drawing/2014/main" id="{6FE345E0-EC3E-3F3F-1F9A-AFC4278CEC9F}"/>
                </a:ext>
              </a:extLst>
            </p:cNvPr>
            <p:cNvCxnSpPr>
              <a:cxnSpLocks noChangeShapeType="1"/>
            </p:cNvCxnSpPr>
            <p:nvPr/>
          </p:nvCxnSpPr>
          <p:spPr bwMode="auto">
            <a:xfrm>
              <a:off x="5879424" y="3518365"/>
              <a:ext cx="356213" cy="1907"/>
            </a:xfrm>
            <a:prstGeom prst="straightConnector1">
              <a:avLst/>
            </a:prstGeom>
            <a:noFill/>
            <a:ln w="19050">
              <a:solidFill>
                <a:schemeClr val="accent5"/>
              </a:solidFill>
              <a:round/>
              <a:headEnd/>
              <a:tailEnd type="triangle" w="med" len="med"/>
            </a:ln>
          </p:spPr>
        </p:cxnSp>
      </p:grpSp>
      <p:cxnSp>
        <p:nvCxnSpPr>
          <p:cNvPr id="72710" name="AutoShape 32">
            <a:extLst>
              <a:ext uri="{FF2B5EF4-FFF2-40B4-BE49-F238E27FC236}">
                <a16:creationId xmlns:a16="http://schemas.microsoft.com/office/drawing/2014/main" id="{2858459F-0991-F18F-7AAA-D80FE11488CA}"/>
              </a:ext>
            </a:extLst>
          </p:cNvPr>
          <p:cNvCxnSpPr>
            <a:cxnSpLocks noChangeShapeType="1"/>
          </p:cNvCxnSpPr>
          <p:nvPr/>
        </p:nvCxnSpPr>
        <p:spPr bwMode="auto">
          <a:xfrm>
            <a:off x="5733818" y="2203722"/>
            <a:ext cx="74612" cy="374650"/>
          </a:xfrm>
          <a:prstGeom prst="straightConnector1">
            <a:avLst/>
          </a:prstGeom>
          <a:noFill/>
          <a:ln w="34925">
            <a:solidFill>
              <a:schemeClr val="accent4"/>
            </a:solidFill>
            <a:round/>
            <a:headEnd/>
            <a:tailEnd/>
          </a:ln>
          <a:extLst>
            <a:ext uri="{909E8E84-426E-40DD-AFC4-6F175D3DCCD1}">
              <a14:hiddenFill xmlns:a14="http://schemas.microsoft.com/office/drawing/2010/main">
                <a:noFill/>
              </a14:hiddenFill>
            </a:ext>
          </a:extLst>
        </p:spPr>
      </p:cxnSp>
      <p:cxnSp>
        <p:nvCxnSpPr>
          <p:cNvPr id="72711" name="AutoShape 32">
            <a:extLst>
              <a:ext uri="{FF2B5EF4-FFF2-40B4-BE49-F238E27FC236}">
                <a16:creationId xmlns:a16="http://schemas.microsoft.com/office/drawing/2014/main" id="{706D183D-3ED8-7590-5F6F-C1258E51963B}"/>
              </a:ext>
            </a:extLst>
          </p:cNvPr>
          <p:cNvCxnSpPr>
            <a:cxnSpLocks noChangeShapeType="1"/>
          </p:cNvCxnSpPr>
          <p:nvPr/>
        </p:nvCxnSpPr>
        <p:spPr bwMode="auto">
          <a:xfrm>
            <a:off x="5716355" y="2587898"/>
            <a:ext cx="184150" cy="7937"/>
          </a:xfrm>
          <a:prstGeom prst="straightConnector1">
            <a:avLst/>
          </a:prstGeom>
          <a:noFill/>
          <a:ln w="34925">
            <a:solidFill>
              <a:schemeClr val="accent4"/>
            </a:solidFill>
            <a:round/>
            <a:headEnd/>
            <a:tailEnd/>
          </a:ln>
          <a:extLst>
            <a:ext uri="{909E8E84-426E-40DD-AFC4-6F175D3DCCD1}">
              <a14:hiddenFill xmlns:a14="http://schemas.microsoft.com/office/drawing/2010/main">
                <a:noFill/>
              </a14:hiddenFill>
            </a:ext>
          </a:extLst>
        </p:spPr>
      </p:cxnSp>
      <p:cxnSp>
        <p:nvCxnSpPr>
          <p:cNvPr id="72713" name="AutoShape 32">
            <a:extLst>
              <a:ext uri="{FF2B5EF4-FFF2-40B4-BE49-F238E27FC236}">
                <a16:creationId xmlns:a16="http://schemas.microsoft.com/office/drawing/2014/main" id="{E999FF9E-C3A5-C290-E015-372C1AC7372A}"/>
              </a:ext>
            </a:extLst>
          </p:cNvPr>
          <p:cNvCxnSpPr>
            <a:cxnSpLocks noChangeShapeType="1"/>
          </p:cNvCxnSpPr>
          <p:nvPr/>
        </p:nvCxnSpPr>
        <p:spPr bwMode="auto">
          <a:xfrm>
            <a:off x="5616343" y="4037284"/>
            <a:ext cx="23813" cy="268288"/>
          </a:xfrm>
          <a:prstGeom prst="straightConnector1">
            <a:avLst/>
          </a:prstGeom>
          <a:noFill/>
          <a:ln w="31750">
            <a:solidFill>
              <a:schemeClr val="accent4"/>
            </a:solidFill>
            <a:round/>
            <a:headEnd/>
            <a:tailEnd/>
          </a:ln>
          <a:extLst>
            <a:ext uri="{909E8E84-426E-40DD-AFC4-6F175D3DCCD1}">
              <a14:hiddenFill xmlns:a14="http://schemas.microsoft.com/office/drawing/2010/main">
                <a:noFill/>
              </a14:hiddenFill>
            </a:ext>
          </a:extLst>
        </p:spPr>
      </p:cxnSp>
      <p:cxnSp>
        <p:nvCxnSpPr>
          <p:cNvPr id="72714" name="AutoShape 32">
            <a:extLst>
              <a:ext uri="{FF2B5EF4-FFF2-40B4-BE49-F238E27FC236}">
                <a16:creationId xmlns:a16="http://schemas.microsoft.com/office/drawing/2014/main" id="{B322779D-AB84-D1A2-A5AE-C1BDF85816CE}"/>
              </a:ext>
            </a:extLst>
          </p:cNvPr>
          <p:cNvCxnSpPr>
            <a:cxnSpLocks noChangeShapeType="1"/>
          </p:cNvCxnSpPr>
          <p:nvPr/>
        </p:nvCxnSpPr>
        <p:spPr bwMode="auto">
          <a:xfrm flipH="1">
            <a:off x="5541266" y="4274751"/>
            <a:ext cx="182794" cy="61642"/>
          </a:xfrm>
          <a:prstGeom prst="straightConnector1">
            <a:avLst/>
          </a:prstGeom>
          <a:noFill/>
          <a:ln w="34925">
            <a:solidFill>
              <a:schemeClr val="accent4"/>
            </a:solidFill>
            <a:round/>
            <a:headEnd/>
            <a:tailEnd/>
          </a:ln>
          <a:extLst>
            <a:ext uri="{909E8E84-426E-40DD-AFC4-6F175D3DCCD1}">
              <a14:hiddenFill xmlns:a14="http://schemas.microsoft.com/office/drawing/2010/main">
                <a:noFill/>
              </a14:hiddenFill>
            </a:ext>
          </a:extLst>
        </p:spPr>
      </p:cxnSp>
      <p:cxnSp>
        <p:nvCxnSpPr>
          <p:cNvPr id="72716" name="AutoShape 32">
            <a:extLst>
              <a:ext uri="{FF2B5EF4-FFF2-40B4-BE49-F238E27FC236}">
                <a16:creationId xmlns:a16="http://schemas.microsoft.com/office/drawing/2014/main" id="{69CC2D2A-9581-6BC0-920D-D43364FF1055}"/>
              </a:ext>
            </a:extLst>
          </p:cNvPr>
          <p:cNvCxnSpPr>
            <a:cxnSpLocks noChangeShapeType="1"/>
          </p:cNvCxnSpPr>
          <p:nvPr/>
        </p:nvCxnSpPr>
        <p:spPr bwMode="auto">
          <a:xfrm>
            <a:off x="7210193" y="1924322"/>
            <a:ext cx="74613" cy="374650"/>
          </a:xfrm>
          <a:prstGeom prst="straightConnector1">
            <a:avLst/>
          </a:prstGeom>
          <a:noFill/>
          <a:ln w="34925">
            <a:solidFill>
              <a:schemeClr val="accent4"/>
            </a:solidFill>
            <a:round/>
            <a:headEnd/>
            <a:tailEnd/>
          </a:ln>
          <a:extLst>
            <a:ext uri="{909E8E84-426E-40DD-AFC4-6F175D3DCCD1}">
              <a14:hiddenFill xmlns:a14="http://schemas.microsoft.com/office/drawing/2010/main">
                <a:noFill/>
              </a14:hiddenFill>
            </a:ext>
          </a:extLst>
        </p:spPr>
      </p:cxnSp>
      <p:cxnSp>
        <p:nvCxnSpPr>
          <p:cNvPr id="72717" name="AutoShape 32">
            <a:extLst>
              <a:ext uri="{FF2B5EF4-FFF2-40B4-BE49-F238E27FC236}">
                <a16:creationId xmlns:a16="http://schemas.microsoft.com/office/drawing/2014/main" id="{DE84084D-B14C-4843-AAF5-AB9DA192DC18}"/>
              </a:ext>
            </a:extLst>
          </p:cNvPr>
          <p:cNvCxnSpPr>
            <a:cxnSpLocks noChangeShapeType="1"/>
          </p:cNvCxnSpPr>
          <p:nvPr/>
        </p:nvCxnSpPr>
        <p:spPr bwMode="auto">
          <a:xfrm>
            <a:off x="7192731" y="2295797"/>
            <a:ext cx="184150" cy="6350"/>
          </a:xfrm>
          <a:prstGeom prst="straightConnector1">
            <a:avLst/>
          </a:prstGeom>
          <a:noFill/>
          <a:ln w="34925">
            <a:solidFill>
              <a:schemeClr val="accent4"/>
            </a:solidFill>
            <a:round/>
            <a:headEnd/>
            <a:tailEnd/>
          </a:ln>
          <a:extLst>
            <a:ext uri="{909E8E84-426E-40DD-AFC4-6F175D3DCCD1}">
              <a14:hiddenFill xmlns:a14="http://schemas.microsoft.com/office/drawing/2010/main">
                <a:noFill/>
              </a14:hiddenFill>
            </a:ext>
          </a:extLst>
        </p:spPr>
      </p:cxnSp>
      <p:cxnSp>
        <p:nvCxnSpPr>
          <p:cNvPr id="72719" name="AutoShape 32">
            <a:extLst>
              <a:ext uri="{FF2B5EF4-FFF2-40B4-BE49-F238E27FC236}">
                <a16:creationId xmlns:a16="http://schemas.microsoft.com/office/drawing/2014/main" id="{83570AE1-9989-57B8-3836-F4DB48713FA4}"/>
              </a:ext>
            </a:extLst>
          </p:cNvPr>
          <p:cNvCxnSpPr>
            <a:cxnSpLocks noChangeShapeType="1"/>
          </p:cNvCxnSpPr>
          <p:nvPr/>
        </p:nvCxnSpPr>
        <p:spPr bwMode="auto">
          <a:xfrm>
            <a:off x="7694380" y="1814784"/>
            <a:ext cx="38100" cy="514350"/>
          </a:xfrm>
          <a:prstGeom prst="straightConnector1">
            <a:avLst/>
          </a:prstGeom>
          <a:noFill/>
          <a:ln w="34925">
            <a:solidFill>
              <a:schemeClr val="accent4"/>
            </a:solidFill>
            <a:round/>
            <a:headEnd/>
            <a:tailEnd/>
          </a:ln>
          <a:extLst>
            <a:ext uri="{909E8E84-426E-40DD-AFC4-6F175D3DCCD1}">
              <a14:hiddenFill xmlns:a14="http://schemas.microsoft.com/office/drawing/2010/main">
                <a:noFill/>
              </a14:hiddenFill>
            </a:ext>
          </a:extLst>
        </p:spPr>
      </p:cxnSp>
      <p:cxnSp>
        <p:nvCxnSpPr>
          <p:cNvPr id="72720" name="AutoShape 32">
            <a:extLst>
              <a:ext uri="{FF2B5EF4-FFF2-40B4-BE49-F238E27FC236}">
                <a16:creationId xmlns:a16="http://schemas.microsoft.com/office/drawing/2014/main" id="{456A06B1-EAE2-6B73-B385-C020FED49546}"/>
              </a:ext>
            </a:extLst>
          </p:cNvPr>
          <p:cNvCxnSpPr>
            <a:cxnSpLocks noChangeShapeType="1"/>
          </p:cNvCxnSpPr>
          <p:nvPr/>
        </p:nvCxnSpPr>
        <p:spPr bwMode="auto">
          <a:xfrm>
            <a:off x="7673742" y="2277540"/>
            <a:ext cx="117475" cy="103188"/>
          </a:xfrm>
          <a:prstGeom prst="straightConnector1">
            <a:avLst/>
          </a:prstGeom>
          <a:noFill/>
          <a:ln w="34925">
            <a:solidFill>
              <a:schemeClr val="accent4"/>
            </a:solidFill>
            <a:round/>
            <a:headEnd/>
            <a:tailEnd/>
          </a:ln>
          <a:extLst>
            <a:ext uri="{909E8E84-426E-40DD-AFC4-6F175D3DCCD1}">
              <a14:hiddenFill xmlns:a14="http://schemas.microsoft.com/office/drawing/2010/main">
                <a:noFill/>
              </a14:hiddenFill>
            </a:ext>
          </a:extLst>
        </p:spPr>
      </p:cxnSp>
      <p:sp>
        <p:nvSpPr>
          <p:cNvPr id="101" name="Rectangle 100">
            <a:extLst>
              <a:ext uri="{FF2B5EF4-FFF2-40B4-BE49-F238E27FC236}">
                <a16:creationId xmlns:a16="http://schemas.microsoft.com/office/drawing/2014/main" id="{13EFFB9A-23B7-4DF3-346A-4711F1414828}"/>
              </a:ext>
            </a:extLst>
          </p:cNvPr>
          <p:cNvSpPr/>
          <p:nvPr/>
        </p:nvSpPr>
        <p:spPr>
          <a:xfrm>
            <a:off x="4986105" y="1800497"/>
            <a:ext cx="1212850" cy="411162"/>
          </a:xfrm>
          <a:prstGeom prst="rect">
            <a:avLst/>
          </a:prstGeom>
          <a:ln/>
        </p:spPr>
        <p:style>
          <a:lnRef idx="1">
            <a:schemeClr val="accent4"/>
          </a:lnRef>
          <a:fillRef idx="3">
            <a:schemeClr val="accent4"/>
          </a:fillRef>
          <a:effectRef idx="2">
            <a:schemeClr val="accent4"/>
          </a:effectRef>
          <a:fontRef idx="minor">
            <a:schemeClr val="lt1"/>
          </a:fontRef>
        </p:style>
        <p:txBody>
          <a:bodyPr lIns="91438" tIns="45719" rIns="91438" bIns="45719" anchor="ctr"/>
          <a:lstStyle/>
          <a:p>
            <a:pPr algn="ctr" defTabSz="457178" eaLnBrk="0" fontAlgn="base" hangingPunct="0">
              <a:spcBef>
                <a:spcPct val="0"/>
              </a:spcBef>
              <a:spcAft>
                <a:spcPct val="0"/>
              </a:spcAft>
              <a:defRPr/>
            </a:pPr>
            <a:r>
              <a:rPr lang="en-GB" sz="1200" b="1" dirty="0">
                <a:solidFill>
                  <a:prstClr val="white"/>
                </a:solidFill>
                <a:latin typeface="Calibri" panose="020F0502020204030204" pitchFamily="34" charset="0"/>
              </a:rPr>
              <a:t>Pegcetacoplan</a:t>
            </a:r>
          </a:p>
        </p:txBody>
      </p:sp>
      <p:sp>
        <p:nvSpPr>
          <p:cNvPr id="108" name="Rectangle 107">
            <a:extLst>
              <a:ext uri="{FF2B5EF4-FFF2-40B4-BE49-F238E27FC236}">
                <a16:creationId xmlns:a16="http://schemas.microsoft.com/office/drawing/2014/main" id="{EC9AF843-6092-DD4A-5C18-E3587E579BF1}"/>
              </a:ext>
            </a:extLst>
          </p:cNvPr>
          <p:cNvSpPr/>
          <p:nvPr/>
        </p:nvSpPr>
        <p:spPr>
          <a:xfrm>
            <a:off x="4535255" y="3411809"/>
            <a:ext cx="1212850" cy="698500"/>
          </a:xfrm>
          <a:prstGeom prst="rect">
            <a:avLst/>
          </a:prstGeom>
          <a:ln/>
        </p:spPr>
        <p:style>
          <a:lnRef idx="1">
            <a:schemeClr val="accent4"/>
          </a:lnRef>
          <a:fillRef idx="3">
            <a:schemeClr val="accent4"/>
          </a:fillRef>
          <a:effectRef idx="2">
            <a:schemeClr val="accent4"/>
          </a:effectRef>
          <a:fontRef idx="minor">
            <a:schemeClr val="lt1"/>
          </a:fontRef>
        </p:style>
        <p:txBody>
          <a:bodyPr lIns="91438" tIns="45719" rIns="91438" bIns="45719" anchor="ctr"/>
          <a:lstStyle/>
          <a:p>
            <a:pPr algn="ctr" defTabSz="457178" eaLnBrk="0" fontAlgn="base" hangingPunct="0">
              <a:spcBef>
                <a:spcPct val="0"/>
              </a:spcBef>
              <a:spcAft>
                <a:spcPct val="0"/>
              </a:spcAft>
              <a:defRPr/>
            </a:pPr>
            <a:r>
              <a:rPr lang="en-GB" sz="1200" b="1" dirty="0">
                <a:solidFill>
                  <a:prstClr val="white"/>
                </a:solidFill>
                <a:latin typeface="Calibri" panose="020F0502020204030204" pitchFamily="34" charset="0"/>
              </a:rPr>
              <a:t>Eculizumab </a:t>
            </a:r>
            <a:r>
              <a:rPr lang="en-GB" sz="1200" b="1" dirty="0" err="1">
                <a:solidFill>
                  <a:prstClr val="white"/>
                </a:solidFill>
                <a:latin typeface="Calibri" panose="020F0502020204030204" pitchFamily="34" charset="0"/>
              </a:rPr>
              <a:t>Ravulizumab</a:t>
            </a:r>
            <a:r>
              <a:rPr lang="en-GB" sz="1200" b="1" dirty="0">
                <a:solidFill>
                  <a:prstClr val="white"/>
                </a:solidFill>
                <a:latin typeface="Calibri" panose="020F0502020204030204" pitchFamily="34" charset="0"/>
              </a:rPr>
              <a:t> </a:t>
            </a:r>
            <a:r>
              <a:rPr lang="en-GB" sz="1200" b="1" dirty="0" err="1">
                <a:solidFill>
                  <a:prstClr val="white"/>
                </a:solidFill>
                <a:latin typeface="Calibri" panose="020F0502020204030204" pitchFamily="34" charset="0"/>
              </a:rPr>
              <a:t>Crovalimab</a:t>
            </a:r>
            <a:endParaRPr lang="en-GB" sz="1200" b="1" dirty="0">
              <a:solidFill>
                <a:prstClr val="white"/>
              </a:solidFill>
              <a:latin typeface="Calibri" panose="020F0502020204030204" pitchFamily="34" charset="0"/>
            </a:endParaRPr>
          </a:p>
          <a:p>
            <a:pPr algn="ctr" defTabSz="457178" eaLnBrk="0" fontAlgn="base" hangingPunct="0">
              <a:spcBef>
                <a:spcPct val="0"/>
              </a:spcBef>
              <a:spcAft>
                <a:spcPct val="0"/>
              </a:spcAft>
              <a:defRPr/>
            </a:pPr>
            <a:r>
              <a:rPr lang="en-GB" sz="1200" b="1" dirty="0" err="1">
                <a:solidFill>
                  <a:prstClr val="white"/>
                </a:solidFill>
                <a:latin typeface="Calibri" panose="020F0502020204030204" pitchFamily="34" charset="0"/>
              </a:rPr>
              <a:t>Pozelimab</a:t>
            </a:r>
            <a:endParaRPr lang="en-GB" sz="1200" b="1" dirty="0">
              <a:solidFill>
                <a:prstClr val="white"/>
              </a:solidFill>
              <a:latin typeface="Calibri" panose="020F0502020204030204" pitchFamily="34" charset="0"/>
            </a:endParaRPr>
          </a:p>
        </p:txBody>
      </p:sp>
      <p:sp>
        <p:nvSpPr>
          <p:cNvPr id="116" name="Rectangle 115">
            <a:extLst>
              <a:ext uri="{FF2B5EF4-FFF2-40B4-BE49-F238E27FC236}">
                <a16:creationId xmlns:a16="http://schemas.microsoft.com/office/drawing/2014/main" id="{99C8CCA7-B952-E07E-6055-1D77A32FECB7}"/>
              </a:ext>
            </a:extLst>
          </p:cNvPr>
          <p:cNvSpPr/>
          <p:nvPr/>
        </p:nvSpPr>
        <p:spPr>
          <a:xfrm>
            <a:off x="6384692" y="1563960"/>
            <a:ext cx="1212850" cy="409575"/>
          </a:xfrm>
          <a:prstGeom prst="rect">
            <a:avLst/>
          </a:prstGeom>
          <a:ln/>
        </p:spPr>
        <p:style>
          <a:lnRef idx="1">
            <a:schemeClr val="accent4"/>
          </a:lnRef>
          <a:fillRef idx="3">
            <a:schemeClr val="accent4"/>
          </a:fillRef>
          <a:effectRef idx="2">
            <a:schemeClr val="accent4"/>
          </a:effectRef>
          <a:fontRef idx="minor">
            <a:schemeClr val="lt1"/>
          </a:fontRef>
        </p:style>
        <p:txBody>
          <a:bodyPr lIns="91438" tIns="45719" rIns="91438" bIns="45719" anchor="ctr"/>
          <a:lstStyle/>
          <a:p>
            <a:pPr algn="ctr" defTabSz="457178" eaLnBrk="0" fontAlgn="base" hangingPunct="0">
              <a:spcBef>
                <a:spcPct val="0"/>
              </a:spcBef>
              <a:spcAft>
                <a:spcPct val="0"/>
              </a:spcAft>
              <a:defRPr/>
            </a:pPr>
            <a:r>
              <a:rPr lang="en-GB" sz="1200" b="1" dirty="0" err="1">
                <a:solidFill>
                  <a:prstClr val="white"/>
                </a:solidFill>
                <a:latin typeface="Calibri" panose="020F0502020204030204" pitchFamily="34" charset="0"/>
              </a:rPr>
              <a:t>Danicopan</a:t>
            </a:r>
            <a:r>
              <a:rPr lang="en-GB" sz="1200" b="1" dirty="0">
                <a:solidFill>
                  <a:prstClr val="white"/>
                </a:solidFill>
                <a:latin typeface="Calibri" panose="020F0502020204030204" pitchFamily="34" charset="0"/>
              </a:rPr>
              <a:t> + (C5)</a:t>
            </a:r>
          </a:p>
        </p:txBody>
      </p:sp>
      <p:sp>
        <p:nvSpPr>
          <p:cNvPr id="119" name="Rectangle 118">
            <a:extLst>
              <a:ext uri="{FF2B5EF4-FFF2-40B4-BE49-F238E27FC236}">
                <a16:creationId xmlns:a16="http://schemas.microsoft.com/office/drawing/2014/main" id="{47B47D75-8F5F-B863-C527-84D5D2ACBC4F}"/>
              </a:ext>
            </a:extLst>
          </p:cNvPr>
          <p:cNvSpPr/>
          <p:nvPr/>
        </p:nvSpPr>
        <p:spPr>
          <a:xfrm>
            <a:off x="7641992" y="1571898"/>
            <a:ext cx="1212850" cy="409575"/>
          </a:xfrm>
          <a:prstGeom prst="rect">
            <a:avLst/>
          </a:prstGeom>
          <a:ln/>
        </p:spPr>
        <p:style>
          <a:lnRef idx="1">
            <a:schemeClr val="accent4"/>
          </a:lnRef>
          <a:fillRef idx="3">
            <a:schemeClr val="accent4"/>
          </a:fillRef>
          <a:effectRef idx="2">
            <a:schemeClr val="accent4"/>
          </a:effectRef>
          <a:fontRef idx="minor">
            <a:schemeClr val="lt1"/>
          </a:fontRef>
        </p:style>
        <p:txBody>
          <a:bodyPr lIns="91438" tIns="45719" rIns="91438" bIns="45719" anchor="ctr"/>
          <a:lstStyle/>
          <a:p>
            <a:pPr algn="ctr" defTabSz="457178" eaLnBrk="0" fontAlgn="base" hangingPunct="0">
              <a:spcBef>
                <a:spcPct val="0"/>
              </a:spcBef>
              <a:spcAft>
                <a:spcPct val="0"/>
              </a:spcAft>
              <a:defRPr/>
            </a:pPr>
            <a:r>
              <a:rPr lang="en-GB" sz="1200" b="1" dirty="0" err="1">
                <a:solidFill>
                  <a:prstClr val="white"/>
                </a:solidFill>
                <a:latin typeface="Calibri" panose="020F0502020204030204" pitchFamily="34" charset="0"/>
              </a:rPr>
              <a:t>Iptacopan</a:t>
            </a:r>
            <a:endParaRPr lang="en-GB" sz="1200" b="1" dirty="0">
              <a:solidFill>
                <a:prstClr val="white"/>
              </a:solidFill>
              <a:latin typeface="Calibri" panose="020F0502020204030204" pitchFamily="34" charset="0"/>
            </a:endParaRPr>
          </a:p>
        </p:txBody>
      </p:sp>
      <p:sp>
        <p:nvSpPr>
          <p:cNvPr id="8" name="Text Box 89">
            <a:extLst>
              <a:ext uri="{FF2B5EF4-FFF2-40B4-BE49-F238E27FC236}">
                <a16:creationId xmlns:a16="http://schemas.microsoft.com/office/drawing/2014/main" id="{C0CB1FAA-302C-C545-24A8-56D882351372}"/>
              </a:ext>
            </a:extLst>
          </p:cNvPr>
          <p:cNvSpPr txBox="1">
            <a:spLocks noChangeArrowheads="1"/>
          </p:cNvSpPr>
          <p:nvPr/>
        </p:nvSpPr>
        <p:spPr bwMode="auto">
          <a:xfrm>
            <a:off x="7376881" y="2366676"/>
            <a:ext cx="382588" cy="173108"/>
          </a:xfrm>
          <a:prstGeom prst="rect">
            <a:avLst/>
          </a:prstGeom>
          <a:noFill/>
          <a:ln>
            <a:noFill/>
          </a:ln>
        </p:spPr>
        <p:txBody>
          <a:bodyPr lIns="57134" tIns="28567" rIns="57134" bIns="28567">
            <a:spAutoFit/>
          </a:bodyPr>
          <a:lstStyle>
            <a:lvl1pPr eaLnBrk="0" hangingPunct="0">
              <a:defRPr sz="2400">
                <a:solidFill>
                  <a:schemeClr val="tx1"/>
                </a:solidFill>
                <a:latin typeface="Arial" pitchFamily="34" charset="0"/>
                <a:ea typeface="Geneva" charset="-128"/>
              </a:defRPr>
            </a:lvl1pPr>
            <a:lvl2pPr marL="37931725" indent="-37474525" eaLnBrk="0" hangingPunct="0">
              <a:defRPr sz="2400">
                <a:solidFill>
                  <a:schemeClr val="tx1"/>
                </a:solidFill>
                <a:latin typeface="Arial" pitchFamily="34" charset="0"/>
                <a:ea typeface="Geneva" charset="-128"/>
              </a:defRPr>
            </a:lvl2pPr>
            <a:lvl3pPr eaLnBrk="0" hangingPunct="0">
              <a:defRPr sz="2400">
                <a:solidFill>
                  <a:schemeClr val="tx1"/>
                </a:solidFill>
                <a:latin typeface="Arial" pitchFamily="34" charset="0"/>
                <a:ea typeface="Geneva" charset="-128"/>
              </a:defRPr>
            </a:lvl3pPr>
            <a:lvl4pPr eaLnBrk="0" hangingPunct="0">
              <a:defRPr sz="2400">
                <a:solidFill>
                  <a:schemeClr val="tx1"/>
                </a:solidFill>
                <a:latin typeface="Arial" pitchFamily="34" charset="0"/>
                <a:ea typeface="Geneva" charset="-128"/>
              </a:defRPr>
            </a:lvl4pPr>
            <a:lvl5pPr eaLnBrk="0" hangingPunct="0">
              <a:defRPr sz="2400">
                <a:solidFill>
                  <a:schemeClr val="tx1"/>
                </a:solidFill>
                <a:latin typeface="Arial" pitchFamily="34" charset="0"/>
                <a:ea typeface="Geneva" charset="-128"/>
              </a:defRPr>
            </a:lvl5pPr>
            <a:lvl6pPr marL="457200" eaLnBrk="0" fontAlgn="base" hangingPunct="0">
              <a:spcBef>
                <a:spcPct val="0"/>
              </a:spcBef>
              <a:spcAft>
                <a:spcPct val="0"/>
              </a:spcAft>
              <a:defRPr sz="2400">
                <a:solidFill>
                  <a:schemeClr val="tx1"/>
                </a:solidFill>
                <a:latin typeface="Arial" pitchFamily="34" charset="0"/>
                <a:ea typeface="Geneva" charset="-128"/>
              </a:defRPr>
            </a:lvl6pPr>
            <a:lvl7pPr marL="914400" eaLnBrk="0" fontAlgn="base" hangingPunct="0">
              <a:spcBef>
                <a:spcPct val="0"/>
              </a:spcBef>
              <a:spcAft>
                <a:spcPct val="0"/>
              </a:spcAft>
              <a:defRPr sz="2400">
                <a:solidFill>
                  <a:schemeClr val="tx1"/>
                </a:solidFill>
                <a:latin typeface="Arial" pitchFamily="34" charset="0"/>
                <a:ea typeface="Geneva" charset="-128"/>
              </a:defRPr>
            </a:lvl7pPr>
            <a:lvl8pPr marL="1371600" eaLnBrk="0" fontAlgn="base" hangingPunct="0">
              <a:spcBef>
                <a:spcPct val="0"/>
              </a:spcBef>
              <a:spcAft>
                <a:spcPct val="0"/>
              </a:spcAft>
              <a:defRPr sz="2400">
                <a:solidFill>
                  <a:schemeClr val="tx1"/>
                </a:solidFill>
                <a:latin typeface="Arial" pitchFamily="34" charset="0"/>
                <a:ea typeface="Geneva" charset="-128"/>
              </a:defRPr>
            </a:lvl8pPr>
            <a:lvl9pPr marL="1828800" eaLnBrk="0" fontAlgn="base" hangingPunct="0">
              <a:spcBef>
                <a:spcPct val="0"/>
              </a:spcBef>
              <a:spcAft>
                <a:spcPct val="0"/>
              </a:spcAft>
              <a:defRPr sz="2400">
                <a:solidFill>
                  <a:schemeClr val="tx1"/>
                </a:solidFill>
                <a:latin typeface="Arial" pitchFamily="34" charset="0"/>
                <a:ea typeface="Geneva" charset="-128"/>
              </a:defRPr>
            </a:lvl9pPr>
          </a:lstStyle>
          <a:p>
            <a:pPr algn="ctr" fontAlgn="base">
              <a:spcBef>
                <a:spcPct val="50000"/>
              </a:spcBef>
              <a:spcAft>
                <a:spcPct val="0"/>
              </a:spcAft>
              <a:defRPr/>
            </a:pPr>
            <a:r>
              <a:rPr lang="en-US" sz="750" b="1" kern="0" dirty="0">
                <a:latin typeface="Arial"/>
              </a:rPr>
              <a:t>D + B</a:t>
            </a:r>
          </a:p>
        </p:txBody>
      </p:sp>
    </p:spTree>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98FDE5FD-811D-DDA9-68D2-065213B817E7}"/>
              </a:ext>
            </a:extLst>
          </p:cNvPr>
          <p:cNvSpPr>
            <a:spLocks noGrp="1" noChangeArrowheads="1"/>
          </p:cNvSpPr>
          <p:nvPr>
            <p:ph type="title"/>
          </p:nvPr>
        </p:nvSpPr>
        <p:spPr>
          <a:xfrm>
            <a:off x="838200" y="365126"/>
            <a:ext cx="10515600" cy="964286"/>
          </a:xfrm>
        </p:spPr>
        <p:txBody>
          <a:bodyPr>
            <a:normAutofit/>
          </a:bodyPr>
          <a:lstStyle/>
          <a:p>
            <a:r>
              <a:rPr lang="en-US" altLang="en-US" dirty="0"/>
              <a:t>Proximal Complement Inhibitors</a:t>
            </a:r>
          </a:p>
        </p:txBody>
      </p:sp>
      <p:sp>
        <p:nvSpPr>
          <p:cNvPr id="5" name="TextBox 177">
            <a:extLst>
              <a:ext uri="{FF2B5EF4-FFF2-40B4-BE49-F238E27FC236}">
                <a16:creationId xmlns:a16="http://schemas.microsoft.com/office/drawing/2014/main" id="{DA6C12DD-8778-FBD1-7005-34743DDEA4CD}"/>
              </a:ext>
            </a:extLst>
          </p:cNvPr>
          <p:cNvSpPr txBox="1"/>
          <p:nvPr/>
        </p:nvSpPr>
        <p:spPr>
          <a:xfrm>
            <a:off x="4485713" y="1449859"/>
            <a:ext cx="2382713" cy="246221"/>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en-US" sz="1600" b="1" dirty="0">
                <a:solidFill>
                  <a:schemeClr val="accent1"/>
                </a:solidFill>
                <a:latin typeface="Arial"/>
                <a:cs typeface="Arial" panose="020B0604020202020204" pitchFamily="34" charset="0"/>
              </a:rPr>
              <a:t>Alternative pathway</a:t>
            </a:r>
          </a:p>
        </p:txBody>
      </p:sp>
      <p:grpSp>
        <p:nvGrpSpPr>
          <p:cNvPr id="7" name="Group 6">
            <a:extLst>
              <a:ext uri="{FF2B5EF4-FFF2-40B4-BE49-F238E27FC236}">
                <a16:creationId xmlns:a16="http://schemas.microsoft.com/office/drawing/2014/main" id="{D17C5195-D0A7-E4FA-136E-0A718CCF8C46}"/>
              </a:ext>
            </a:extLst>
          </p:cNvPr>
          <p:cNvGrpSpPr/>
          <p:nvPr/>
        </p:nvGrpSpPr>
        <p:grpSpPr>
          <a:xfrm>
            <a:off x="3114387" y="1944559"/>
            <a:ext cx="6112741" cy="4262999"/>
            <a:chOff x="3714750" y="2950298"/>
            <a:chExt cx="4511677" cy="3146424"/>
          </a:xfrm>
        </p:grpSpPr>
        <p:grpSp>
          <p:nvGrpSpPr>
            <p:cNvPr id="74755" name="Group 3">
              <a:extLst>
                <a:ext uri="{FF2B5EF4-FFF2-40B4-BE49-F238E27FC236}">
                  <a16:creationId xmlns:a16="http://schemas.microsoft.com/office/drawing/2014/main" id="{CE294789-BFEF-D076-6B0E-DA7075CF566C}"/>
                </a:ext>
              </a:extLst>
            </p:cNvPr>
            <p:cNvGrpSpPr>
              <a:grpSpLocks/>
            </p:cNvGrpSpPr>
            <p:nvPr/>
          </p:nvGrpSpPr>
          <p:grpSpPr bwMode="auto">
            <a:xfrm>
              <a:off x="6096000" y="3631334"/>
              <a:ext cx="2130427" cy="1320800"/>
              <a:chOff x="3683700" y="2422184"/>
              <a:chExt cx="2748791" cy="1747106"/>
            </a:xfrm>
          </p:grpSpPr>
          <p:sp>
            <p:nvSpPr>
              <p:cNvPr id="60" name="Arrow: Up 59">
                <a:extLst>
                  <a:ext uri="{FF2B5EF4-FFF2-40B4-BE49-F238E27FC236}">
                    <a16:creationId xmlns:a16="http://schemas.microsoft.com/office/drawing/2014/main" id="{9BB96ED2-4D36-F4D9-8EA6-ADC619E75FF3}"/>
                  </a:ext>
                </a:extLst>
              </p:cNvPr>
              <p:cNvSpPr/>
              <p:nvPr/>
            </p:nvSpPr>
            <p:spPr>
              <a:xfrm rot="5400000">
                <a:off x="3751347" y="3671167"/>
                <a:ext cx="245686" cy="380980"/>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en-GB" sz="1350" b="1" dirty="0">
                  <a:solidFill>
                    <a:schemeClr val="tx1"/>
                  </a:solidFill>
                  <a:latin typeface="Arial"/>
                </a:endParaRPr>
              </a:p>
            </p:txBody>
          </p:sp>
          <p:sp>
            <p:nvSpPr>
              <p:cNvPr id="61" name="TextBox 8">
                <a:extLst>
                  <a:ext uri="{FF2B5EF4-FFF2-40B4-BE49-F238E27FC236}">
                    <a16:creationId xmlns:a16="http://schemas.microsoft.com/office/drawing/2014/main" id="{993093A2-3E0B-48D8-AF2B-E01F307E9E5A}"/>
                  </a:ext>
                </a:extLst>
              </p:cNvPr>
              <p:cNvSpPr txBox="1"/>
              <p:nvPr/>
            </p:nvSpPr>
            <p:spPr>
              <a:xfrm>
                <a:off x="4101551" y="3522525"/>
                <a:ext cx="2330940" cy="646765"/>
              </a:xfrm>
              <a:prstGeom prst="rect">
                <a:avLst/>
              </a:prstGeom>
              <a:noFill/>
            </p:spPr>
            <p:txBody>
              <a:bodyPr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en-US" sz="1050" b="1" dirty="0">
                    <a:latin typeface="Arial"/>
                    <a:cs typeface="Arial" panose="020B0604020202020204" pitchFamily="34" charset="0"/>
                  </a:rPr>
                  <a:t>Extravascular hemolysis via C3 opsonization and phagocytosis</a:t>
                </a:r>
              </a:p>
            </p:txBody>
          </p:sp>
          <p:grpSp>
            <p:nvGrpSpPr>
              <p:cNvPr id="74813" name="Group 61">
                <a:extLst>
                  <a:ext uri="{FF2B5EF4-FFF2-40B4-BE49-F238E27FC236}">
                    <a16:creationId xmlns:a16="http://schemas.microsoft.com/office/drawing/2014/main" id="{B22004DE-C5F3-8557-FEEA-94FB394C644D}"/>
                  </a:ext>
                </a:extLst>
              </p:cNvPr>
              <p:cNvGrpSpPr>
                <a:grpSpLocks/>
              </p:cNvGrpSpPr>
              <p:nvPr/>
            </p:nvGrpSpPr>
            <p:grpSpPr bwMode="auto">
              <a:xfrm rot="-2174280">
                <a:off x="4450490" y="2422184"/>
                <a:ext cx="823297" cy="750665"/>
                <a:chOff x="4847994" y="2279549"/>
                <a:chExt cx="1132593" cy="943820"/>
              </a:xfrm>
            </p:grpSpPr>
            <p:grpSp>
              <p:nvGrpSpPr>
                <p:cNvPr id="74831" name="Group 75">
                  <a:extLst>
                    <a:ext uri="{FF2B5EF4-FFF2-40B4-BE49-F238E27FC236}">
                      <a16:creationId xmlns:a16="http://schemas.microsoft.com/office/drawing/2014/main" id="{84356324-2D7F-BA56-542B-0E2FDF460D71}"/>
                    </a:ext>
                  </a:extLst>
                </p:cNvPr>
                <p:cNvGrpSpPr>
                  <a:grpSpLocks/>
                </p:cNvGrpSpPr>
                <p:nvPr/>
              </p:nvGrpSpPr>
              <p:grpSpPr bwMode="auto">
                <a:xfrm>
                  <a:off x="4905605" y="2381656"/>
                  <a:ext cx="1023700" cy="764734"/>
                  <a:chOff x="9839059" y="3443210"/>
                  <a:chExt cx="569756" cy="427080"/>
                </a:xfrm>
              </p:grpSpPr>
              <p:sp>
                <p:nvSpPr>
                  <p:cNvPr id="85" name="Freeform 25">
                    <a:extLst>
                      <a:ext uri="{FF2B5EF4-FFF2-40B4-BE49-F238E27FC236}">
                        <a16:creationId xmlns:a16="http://schemas.microsoft.com/office/drawing/2014/main" id="{9D5CA6CA-C674-CC88-B655-407522257977}"/>
                      </a:ext>
                    </a:extLst>
                  </p:cNvPr>
                  <p:cNvSpPr>
                    <a:spLocks/>
                  </p:cNvSpPr>
                  <p:nvPr/>
                </p:nvSpPr>
                <p:spPr bwMode="auto">
                  <a:xfrm rot="13290242">
                    <a:off x="9838127" y="3420928"/>
                    <a:ext cx="564579" cy="430546"/>
                  </a:xfrm>
                  <a:custGeom>
                    <a:avLst/>
                    <a:gdLst>
                      <a:gd name="T0" fmla="*/ 64 w 262"/>
                      <a:gd name="T1" fmla="*/ 64 h 262"/>
                      <a:gd name="T2" fmla="*/ 225 w 262"/>
                      <a:gd name="T3" fmla="*/ 37 h 262"/>
                      <a:gd name="T4" fmla="*/ 198 w 262"/>
                      <a:gd name="T5" fmla="*/ 198 h 262"/>
                      <a:gd name="T6" fmla="*/ 37 w 262"/>
                      <a:gd name="T7" fmla="*/ 225 h 262"/>
                      <a:gd name="T8" fmla="*/ 64 w 262"/>
                      <a:gd name="T9" fmla="*/ 64 h 262"/>
                    </a:gdLst>
                    <a:ahLst/>
                    <a:cxnLst>
                      <a:cxn ang="0">
                        <a:pos x="T0" y="T1"/>
                      </a:cxn>
                      <a:cxn ang="0">
                        <a:pos x="T2" y="T3"/>
                      </a:cxn>
                      <a:cxn ang="0">
                        <a:pos x="T4" y="T5"/>
                      </a:cxn>
                      <a:cxn ang="0">
                        <a:pos x="T6" y="T7"/>
                      </a:cxn>
                      <a:cxn ang="0">
                        <a:pos x="T8" y="T9"/>
                      </a:cxn>
                    </a:cxnLst>
                    <a:rect l="0" t="0" r="r" b="b"/>
                    <a:pathLst>
                      <a:path w="262" h="262">
                        <a:moveTo>
                          <a:pt x="64" y="64"/>
                        </a:moveTo>
                        <a:cubicBezTo>
                          <a:pt x="116" y="12"/>
                          <a:pt x="188" y="0"/>
                          <a:pt x="225" y="37"/>
                        </a:cubicBezTo>
                        <a:cubicBezTo>
                          <a:pt x="262" y="74"/>
                          <a:pt x="250" y="146"/>
                          <a:pt x="198" y="198"/>
                        </a:cubicBezTo>
                        <a:cubicBezTo>
                          <a:pt x="146" y="250"/>
                          <a:pt x="74" y="262"/>
                          <a:pt x="37" y="225"/>
                        </a:cubicBezTo>
                        <a:cubicBezTo>
                          <a:pt x="0" y="188"/>
                          <a:pt x="12" y="116"/>
                          <a:pt x="64" y="64"/>
                        </a:cubicBezTo>
                        <a:close/>
                      </a:path>
                    </a:pathLst>
                  </a:custGeom>
                  <a:solidFill>
                    <a:schemeClr val="accent2"/>
                  </a:solidFill>
                  <a:ln>
                    <a:noFill/>
                  </a:ln>
                </p:spPr>
                <p:txBody>
                  <a:bodyPr lIns="68580" tIns="34290" rIns="68580" bIns="3429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GB" sz="1050" b="1" dirty="0">
                      <a:latin typeface="Arial"/>
                    </a:endParaRPr>
                  </a:p>
                </p:txBody>
              </p:sp>
              <p:sp>
                <p:nvSpPr>
                  <p:cNvPr id="86" name="Freeform 26">
                    <a:extLst>
                      <a:ext uri="{FF2B5EF4-FFF2-40B4-BE49-F238E27FC236}">
                        <a16:creationId xmlns:a16="http://schemas.microsoft.com/office/drawing/2014/main" id="{4D9CCFFF-DCFB-FC27-8827-643E0EEF73AD}"/>
                      </a:ext>
                    </a:extLst>
                  </p:cNvPr>
                  <p:cNvSpPr>
                    <a:spLocks/>
                  </p:cNvSpPr>
                  <p:nvPr/>
                </p:nvSpPr>
                <p:spPr bwMode="auto">
                  <a:xfrm rot="12788150">
                    <a:off x="9973987" y="3501954"/>
                    <a:ext cx="305814" cy="169564"/>
                  </a:xfrm>
                  <a:custGeom>
                    <a:avLst/>
                    <a:gdLst>
                      <a:gd name="T0" fmla="*/ 44 w 152"/>
                      <a:gd name="T1" fmla="*/ 44 h 152"/>
                      <a:gd name="T2" fmla="*/ 134 w 152"/>
                      <a:gd name="T3" fmla="*/ 18 h 152"/>
                      <a:gd name="T4" fmla="*/ 108 w 152"/>
                      <a:gd name="T5" fmla="*/ 108 h 152"/>
                      <a:gd name="T6" fmla="*/ 18 w 152"/>
                      <a:gd name="T7" fmla="*/ 134 h 152"/>
                      <a:gd name="T8" fmla="*/ 44 w 152"/>
                      <a:gd name="T9" fmla="*/ 44 h 152"/>
                    </a:gdLst>
                    <a:ahLst/>
                    <a:cxnLst>
                      <a:cxn ang="0">
                        <a:pos x="T0" y="T1"/>
                      </a:cxn>
                      <a:cxn ang="0">
                        <a:pos x="T2" y="T3"/>
                      </a:cxn>
                      <a:cxn ang="0">
                        <a:pos x="T4" y="T5"/>
                      </a:cxn>
                      <a:cxn ang="0">
                        <a:pos x="T6" y="T7"/>
                      </a:cxn>
                      <a:cxn ang="0">
                        <a:pos x="T8" y="T9"/>
                      </a:cxn>
                    </a:cxnLst>
                    <a:rect l="0" t="0" r="r" b="b"/>
                    <a:pathLst>
                      <a:path w="152" h="152">
                        <a:moveTo>
                          <a:pt x="44" y="44"/>
                        </a:moveTo>
                        <a:cubicBezTo>
                          <a:pt x="76" y="12"/>
                          <a:pt x="117" y="0"/>
                          <a:pt x="134" y="18"/>
                        </a:cubicBezTo>
                        <a:cubicBezTo>
                          <a:pt x="152" y="36"/>
                          <a:pt x="141" y="76"/>
                          <a:pt x="108" y="108"/>
                        </a:cubicBezTo>
                        <a:cubicBezTo>
                          <a:pt x="76" y="140"/>
                          <a:pt x="36" y="152"/>
                          <a:pt x="18" y="134"/>
                        </a:cubicBezTo>
                        <a:cubicBezTo>
                          <a:pt x="0" y="116"/>
                          <a:pt x="12" y="76"/>
                          <a:pt x="44" y="44"/>
                        </a:cubicBezTo>
                        <a:close/>
                      </a:path>
                    </a:pathLst>
                  </a:custGeom>
                  <a:solidFill>
                    <a:schemeClr val="accent2">
                      <a:lumMod val="40000"/>
                      <a:lumOff val="60000"/>
                    </a:schemeClr>
                  </a:solidFill>
                  <a:ln>
                    <a:noFill/>
                  </a:ln>
                </p:spPr>
                <p:txBody>
                  <a:bodyPr lIns="68580" tIns="34290" rIns="68580" bIns="3429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GB" sz="1050" b="1" dirty="0">
                      <a:latin typeface="Arial"/>
                    </a:endParaRPr>
                  </a:p>
                </p:txBody>
              </p:sp>
            </p:grpSp>
            <p:pic>
              <p:nvPicPr>
                <p:cNvPr id="74832" name="Picture 76">
                  <a:extLst>
                    <a:ext uri="{FF2B5EF4-FFF2-40B4-BE49-F238E27FC236}">
                      <a16:creationId xmlns:a16="http://schemas.microsoft.com/office/drawing/2014/main" id="{2AFFC351-8DC3-9257-E2BC-F7CD7D21C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3777" y="2916327"/>
                  <a:ext cx="208178" cy="24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33" name="Picture 77">
                  <a:extLst>
                    <a:ext uri="{FF2B5EF4-FFF2-40B4-BE49-F238E27FC236}">
                      <a16:creationId xmlns:a16="http://schemas.microsoft.com/office/drawing/2014/main" id="{DF633EF6-4FA5-9805-FED3-80E64E019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491946">
                  <a:off x="5401651" y="2996264"/>
                  <a:ext cx="208178" cy="24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34" name="Picture 78">
                  <a:extLst>
                    <a:ext uri="{FF2B5EF4-FFF2-40B4-BE49-F238E27FC236}">
                      <a16:creationId xmlns:a16="http://schemas.microsoft.com/office/drawing/2014/main" id="{49B8F321-293C-9A77-E24F-768594B137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738" y="2760590"/>
                  <a:ext cx="208178" cy="24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35" name="Picture 79">
                  <a:extLst>
                    <a:ext uri="{FF2B5EF4-FFF2-40B4-BE49-F238E27FC236}">
                      <a16:creationId xmlns:a16="http://schemas.microsoft.com/office/drawing/2014/main" id="{9399F116-C718-CAF1-FCED-F978AE137C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37558">
                  <a:off x="4847994" y="2460589"/>
                  <a:ext cx="208178" cy="24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36" name="Picture 80">
                  <a:extLst>
                    <a:ext uri="{FF2B5EF4-FFF2-40B4-BE49-F238E27FC236}">
                      <a16:creationId xmlns:a16="http://schemas.microsoft.com/office/drawing/2014/main" id="{6C222A97-4171-EE4F-6E65-8751E1EC2E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916" y="2279549"/>
                  <a:ext cx="208178" cy="24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37" name="Picture 81">
                  <a:extLst>
                    <a:ext uri="{FF2B5EF4-FFF2-40B4-BE49-F238E27FC236}">
                      <a16:creationId xmlns:a16="http://schemas.microsoft.com/office/drawing/2014/main" id="{F7170977-17AE-3755-7D38-12180C6DD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150523">
                  <a:off x="5753482" y="2622884"/>
                  <a:ext cx="208178" cy="24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38" name="Picture 82">
                  <a:extLst>
                    <a:ext uri="{FF2B5EF4-FFF2-40B4-BE49-F238E27FC236}">
                      <a16:creationId xmlns:a16="http://schemas.microsoft.com/office/drawing/2014/main" id="{1CE6F949-98B1-C9A7-814F-CD3C440066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96440">
                  <a:off x="5510817" y="2343447"/>
                  <a:ext cx="208178" cy="24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39" name="Picture 83">
                  <a:extLst>
                    <a:ext uri="{FF2B5EF4-FFF2-40B4-BE49-F238E27FC236}">
                      <a16:creationId xmlns:a16="http://schemas.microsoft.com/office/drawing/2014/main" id="{BFDC6017-BEE3-0773-37B1-65E6B52D9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258603">
                  <a:off x="5131658" y="2904321"/>
                  <a:ext cx="208178" cy="24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814" name="Group 62">
                <a:extLst>
                  <a:ext uri="{FF2B5EF4-FFF2-40B4-BE49-F238E27FC236}">
                    <a16:creationId xmlns:a16="http://schemas.microsoft.com/office/drawing/2014/main" id="{19484D9B-E339-3633-4FDE-9289D2316A0B}"/>
                  </a:ext>
                </a:extLst>
              </p:cNvPr>
              <p:cNvGrpSpPr>
                <a:grpSpLocks/>
              </p:cNvGrpSpPr>
              <p:nvPr/>
            </p:nvGrpSpPr>
            <p:grpSpPr bwMode="auto">
              <a:xfrm rot="-1980061">
                <a:off x="5086610" y="2517547"/>
                <a:ext cx="959519" cy="837536"/>
                <a:chOff x="8144153" y="6047663"/>
                <a:chExt cx="392566" cy="404212"/>
              </a:xfrm>
            </p:grpSpPr>
            <p:sp>
              <p:nvSpPr>
                <p:cNvPr id="64" name="Freeform 56">
                  <a:extLst>
                    <a:ext uri="{FF2B5EF4-FFF2-40B4-BE49-F238E27FC236}">
                      <a16:creationId xmlns:a16="http://schemas.microsoft.com/office/drawing/2014/main" id="{B7058B7E-9D06-0FFD-981E-ECD403D4B2EC}"/>
                    </a:ext>
                  </a:extLst>
                </p:cNvPr>
                <p:cNvSpPr/>
                <p:nvPr/>
              </p:nvSpPr>
              <p:spPr>
                <a:xfrm>
                  <a:off x="8144153" y="6047663"/>
                  <a:ext cx="392566" cy="404212"/>
                </a:xfrm>
                <a:custGeom>
                  <a:avLst/>
                  <a:gdLst>
                    <a:gd name="connsiteX0" fmla="*/ 172279 w 392566"/>
                    <a:gd name="connsiteY0" fmla="*/ 21 h 404212"/>
                    <a:gd name="connsiteX1" fmla="*/ 258418 w 392566"/>
                    <a:gd name="connsiteY1" fmla="*/ 53029 h 404212"/>
                    <a:gd name="connsiteX2" fmla="*/ 284922 w 392566"/>
                    <a:gd name="connsiteY2" fmla="*/ 59656 h 404212"/>
                    <a:gd name="connsiteX3" fmla="*/ 324679 w 392566"/>
                    <a:gd name="connsiteY3" fmla="*/ 72908 h 404212"/>
                    <a:gd name="connsiteX4" fmla="*/ 351183 w 392566"/>
                    <a:gd name="connsiteY4" fmla="*/ 132542 h 404212"/>
                    <a:gd name="connsiteX5" fmla="*/ 357809 w 392566"/>
                    <a:gd name="connsiteY5" fmla="*/ 152421 h 404212"/>
                    <a:gd name="connsiteX6" fmla="*/ 384313 w 392566"/>
                    <a:gd name="connsiteY6" fmla="*/ 192177 h 404212"/>
                    <a:gd name="connsiteX7" fmla="*/ 384313 w 392566"/>
                    <a:gd name="connsiteY7" fmla="*/ 271690 h 404212"/>
                    <a:gd name="connsiteX8" fmla="*/ 377687 w 392566"/>
                    <a:gd name="connsiteY8" fmla="*/ 291569 h 404212"/>
                    <a:gd name="connsiteX9" fmla="*/ 357809 w 392566"/>
                    <a:gd name="connsiteY9" fmla="*/ 311447 h 404212"/>
                    <a:gd name="connsiteX10" fmla="*/ 337931 w 392566"/>
                    <a:gd name="connsiteY10" fmla="*/ 324699 h 404212"/>
                    <a:gd name="connsiteX11" fmla="*/ 298174 w 392566"/>
                    <a:gd name="connsiteY11" fmla="*/ 337951 h 404212"/>
                    <a:gd name="connsiteX12" fmla="*/ 278296 w 392566"/>
                    <a:gd name="connsiteY12" fmla="*/ 357829 h 404212"/>
                    <a:gd name="connsiteX13" fmla="*/ 218661 w 392566"/>
                    <a:gd name="connsiteY13" fmla="*/ 377708 h 404212"/>
                    <a:gd name="connsiteX14" fmla="*/ 178905 w 392566"/>
                    <a:gd name="connsiteY14" fmla="*/ 390960 h 404212"/>
                    <a:gd name="connsiteX15" fmla="*/ 159026 w 392566"/>
                    <a:gd name="connsiteY15" fmla="*/ 397586 h 404212"/>
                    <a:gd name="connsiteX16" fmla="*/ 119270 w 392566"/>
                    <a:gd name="connsiteY16" fmla="*/ 404212 h 404212"/>
                    <a:gd name="connsiteX17" fmla="*/ 66261 w 392566"/>
                    <a:gd name="connsiteY17" fmla="*/ 397586 h 404212"/>
                    <a:gd name="connsiteX18" fmla="*/ 46383 w 392566"/>
                    <a:gd name="connsiteY18" fmla="*/ 390960 h 404212"/>
                    <a:gd name="connsiteX19" fmla="*/ 33131 w 392566"/>
                    <a:gd name="connsiteY19" fmla="*/ 371082 h 404212"/>
                    <a:gd name="connsiteX20" fmla="*/ 26505 w 392566"/>
                    <a:gd name="connsiteY20" fmla="*/ 344577 h 404212"/>
                    <a:gd name="connsiteX21" fmla="*/ 19879 w 392566"/>
                    <a:gd name="connsiteY21" fmla="*/ 298195 h 404212"/>
                    <a:gd name="connsiteX22" fmla="*/ 6626 w 392566"/>
                    <a:gd name="connsiteY22" fmla="*/ 258438 h 404212"/>
                    <a:gd name="connsiteX23" fmla="*/ 0 w 392566"/>
                    <a:gd name="connsiteY23" fmla="*/ 172299 h 404212"/>
                    <a:gd name="connsiteX24" fmla="*/ 6626 w 392566"/>
                    <a:gd name="connsiteY24" fmla="*/ 152421 h 404212"/>
                    <a:gd name="connsiteX25" fmla="*/ 13252 w 392566"/>
                    <a:gd name="connsiteY25" fmla="*/ 125916 h 404212"/>
                    <a:gd name="connsiteX26" fmla="*/ 66261 w 392566"/>
                    <a:gd name="connsiteY26" fmla="*/ 99412 h 404212"/>
                    <a:gd name="connsiteX27" fmla="*/ 106018 w 392566"/>
                    <a:gd name="connsiteY27" fmla="*/ 79534 h 404212"/>
                    <a:gd name="connsiteX28" fmla="*/ 119270 w 392566"/>
                    <a:gd name="connsiteY28" fmla="*/ 59656 h 404212"/>
                    <a:gd name="connsiteX29" fmla="*/ 172279 w 392566"/>
                    <a:gd name="connsiteY29" fmla="*/ 21 h 404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2566" h="404212">
                      <a:moveTo>
                        <a:pt x="172279" y="21"/>
                      </a:moveTo>
                      <a:cubicBezTo>
                        <a:pt x="195470" y="-1084"/>
                        <a:pt x="207447" y="40284"/>
                        <a:pt x="258418" y="53029"/>
                      </a:cubicBezTo>
                      <a:cubicBezTo>
                        <a:pt x="267253" y="55238"/>
                        <a:pt x="276199" y="57039"/>
                        <a:pt x="284922" y="59656"/>
                      </a:cubicBezTo>
                      <a:cubicBezTo>
                        <a:pt x="298302" y="63670"/>
                        <a:pt x="324679" y="72908"/>
                        <a:pt x="324679" y="72908"/>
                      </a:cubicBezTo>
                      <a:cubicBezTo>
                        <a:pt x="345679" y="104408"/>
                        <a:pt x="335413" y="85232"/>
                        <a:pt x="351183" y="132542"/>
                      </a:cubicBezTo>
                      <a:cubicBezTo>
                        <a:pt x="353392" y="139168"/>
                        <a:pt x="353935" y="146609"/>
                        <a:pt x="357809" y="152421"/>
                      </a:cubicBezTo>
                      <a:lnTo>
                        <a:pt x="384313" y="192177"/>
                      </a:lnTo>
                      <a:cubicBezTo>
                        <a:pt x="396402" y="228447"/>
                        <a:pt x="394176" y="212511"/>
                        <a:pt x="384313" y="271690"/>
                      </a:cubicBezTo>
                      <a:cubicBezTo>
                        <a:pt x="383165" y="278580"/>
                        <a:pt x="381561" y="285757"/>
                        <a:pt x="377687" y="291569"/>
                      </a:cubicBezTo>
                      <a:cubicBezTo>
                        <a:pt x="372489" y="299366"/>
                        <a:pt x="365008" y="305448"/>
                        <a:pt x="357809" y="311447"/>
                      </a:cubicBezTo>
                      <a:cubicBezTo>
                        <a:pt x="351691" y="316545"/>
                        <a:pt x="345208" y="321465"/>
                        <a:pt x="337931" y="324699"/>
                      </a:cubicBezTo>
                      <a:cubicBezTo>
                        <a:pt x="325166" y="330372"/>
                        <a:pt x="298174" y="337951"/>
                        <a:pt x="298174" y="337951"/>
                      </a:cubicBezTo>
                      <a:cubicBezTo>
                        <a:pt x="291548" y="344577"/>
                        <a:pt x="286487" y="353278"/>
                        <a:pt x="278296" y="357829"/>
                      </a:cubicBezTo>
                      <a:cubicBezTo>
                        <a:pt x="278293" y="357831"/>
                        <a:pt x="228602" y="374394"/>
                        <a:pt x="218661" y="377708"/>
                      </a:cubicBezTo>
                      <a:lnTo>
                        <a:pt x="178905" y="390960"/>
                      </a:lnTo>
                      <a:cubicBezTo>
                        <a:pt x="172279" y="393169"/>
                        <a:pt x="165916" y="396438"/>
                        <a:pt x="159026" y="397586"/>
                      </a:cubicBezTo>
                      <a:lnTo>
                        <a:pt x="119270" y="404212"/>
                      </a:lnTo>
                      <a:cubicBezTo>
                        <a:pt x="101600" y="402003"/>
                        <a:pt x="83781" y="400771"/>
                        <a:pt x="66261" y="397586"/>
                      </a:cubicBezTo>
                      <a:cubicBezTo>
                        <a:pt x="59389" y="396337"/>
                        <a:pt x="51837" y="395323"/>
                        <a:pt x="46383" y="390960"/>
                      </a:cubicBezTo>
                      <a:cubicBezTo>
                        <a:pt x="40165" y="385985"/>
                        <a:pt x="37548" y="377708"/>
                        <a:pt x="33131" y="371082"/>
                      </a:cubicBezTo>
                      <a:cubicBezTo>
                        <a:pt x="30922" y="362247"/>
                        <a:pt x="28134" y="353537"/>
                        <a:pt x="26505" y="344577"/>
                      </a:cubicBezTo>
                      <a:cubicBezTo>
                        <a:pt x="23711" y="329211"/>
                        <a:pt x="23391" y="313413"/>
                        <a:pt x="19879" y="298195"/>
                      </a:cubicBezTo>
                      <a:cubicBezTo>
                        <a:pt x="16738" y="284584"/>
                        <a:pt x="6626" y="258438"/>
                        <a:pt x="6626" y="258438"/>
                      </a:cubicBezTo>
                      <a:cubicBezTo>
                        <a:pt x="4417" y="229725"/>
                        <a:pt x="0" y="201097"/>
                        <a:pt x="0" y="172299"/>
                      </a:cubicBezTo>
                      <a:cubicBezTo>
                        <a:pt x="0" y="165315"/>
                        <a:pt x="4707" y="159137"/>
                        <a:pt x="6626" y="152421"/>
                      </a:cubicBezTo>
                      <a:cubicBezTo>
                        <a:pt x="9128" y="143664"/>
                        <a:pt x="9179" y="134061"/>
                        <a:pt x="13252" y="125916"/>
                      </a:cubicBezTo>
                      <a:cubicBezTo>
                        <a:pt x="22504" y="107413"/>
                        <a:pt x="51612" y="104295"/>
                        <a:pt x="66261" y="99412"/>
                      </a:cubicBezTo>
                      <a:cubicBezTo>
                        <a:pt x="93694" y="90268"/>
                        <a:pt x="80328" y="96660"/>
                        <a:pt x="106018" y="79534"/>
                      </a:cubicBezTo>
                      <a:cubicBezTo>
                        <a:pt x="110435" y="72908"/>
                        <a:pt x="116036" y="66933"/>
                        <a:pt x="119270" y="59656"/>
                      </a:cubicBezTo>
                      <a:cubicBezTo>
                        <a:pt x="137871" y="17804"/>
                        <a:pt x="149088" y="1126"/>
                        <a:pt x="172279" y="21"/>
                      </a:cubicBezTo>
                      <a:close/>
                    </a:path>
                  </a:pathLst>
                </a:custGeom>
                <a:gradFill>
                  <a:gsLst>
                    <a:gs pos="67000">
                      <a:srgbClr val="8F9FBE"/>
                    </a:gs>
                    <a:gs pos="0">
                      <a:schemeClr val="accent1">
                        <a:tint val="23500"/>
                        <a:satMod val="160000"/>
                      </a:schemeClr>
                    </a:gs>
                  </a:gsLst>
                  <a:path path="circle">
                    <a:fillToRect l="50000" t="50000" r="50000" b="5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en-US" sz="1350" b="1" dirty="0">
                    <a:solidFill>
                      <a:schemeClr val="tx1"/>
                    </a:solidFill>
                    <a:latin typeface="Arial"/>
                  </a:endParaRPr>
                </a:p>
              </p:txBody>
            </p:sp>
            <p:sp>
              <p:nvSpPr>
                <p:cNvPr id="65" name="Oval 64">
                  <a:extLst>
                    <a:ext uri="{FF2B5EF4-FFF2-40B4-BE49-F238E27FC236}">
                      <a16:creationId xmlns:a16="http://schemas.microsoft.com/office/drawing/2014/main" id="{6E30D964-C1A1-49ED-7AD0-9E56F267BAC6}"/>
                    </a:ext>
                  </a:extLst>
                </p:cNvPr>
                <p:cNvSpPr/>
                <p:nvPr/>
              </p:nvSpPr>
              <p:spPr>
                <a:xfrm>
                  <a:off x="8208166" y="6183636"/>
                  <a:ext cx="132268" cy="132268"/>
                </a:xfrm>
                <a:prstGeom prst="ellipse">
                  <a:avLst/>
                </a:prstGeom>
                <a:gradFill>
                  <a:gsLst>
                    <a:gs pos="67000">
                      <a:srgbClr val="756DA7"/>
                    </a:gs>
                    <a:gs pos="0">
                      <a:schemeClr val="accent1">
                        <a:tint val="23500"/>
                        <a:satMod val="1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en-US" sz="1350" b="1" dirty="0">
                    <a:solidFill>
                      <a:schemeClr val="tx1"/>
                    </a:solidFill>
                    <a:latin typeface="Arial"/>
                  </a:endParaRPr>
                </a:p>
              </p:txBody>
            </p:sp>
            <p:sp>
              <p:nvSpPr>
                <p:cNvPr id="66" name="Oval 65">
                  <a:extLst>
                    <a:ext uri="{FF2B5EF4-FFF2-40B4-BE49-F238E27FC236}">
                      <a16:creationId xmlns:a16="http://schemas.microsoft.com/office/drawing/2014/main" id="{3BACEB51-9FE1-BF2C-7343-70FB5921E80D}"/>
                    </a:ext>
                  </a:extLst>
                </p:cNvPr>
                <p:cNvSpPr/>
                <p:nvPr/>
              </p:nvSpPr>
              <p:spPr>
                <a:xfrm>
                  <a:off x="8287262" y="6099211"/>
                  <a:ext cx="36872" cy="3547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en-US" sz="1350" b="1" dirty="0">
                    <a:solidFill>
                      <a:schemeClr val="tx1"/>
                    </a:solidFill>
                    <a:latin typeface="Arial"/>
                  </a:endParaRPr>
                </a:p>
              </p:txBody>
            </p:sp>
            <p:sp>
              <p:nvSpPr>
                <p:cNvPr id="67" name="Oval 66">
                  <a:extLst>
                    <a:ext uri="{FF2B5EF4-FFF2-40B4-BE49-F238E27FC236}">
                      <a16:creationId xmlns:a16="http://schemas.microsoft.com/office/drawing/2014/main" id="{950BE7F8-ED44-C084-ED9B-EB9432D70005}"/>
                    </a:ext>
                  </a:extLst>
                </p:cNvPr>
                <p:cNvSpPr/>
                <p:nvPr/>
              </p:nvSpPr>
              <p:spPr>
                <a:xfrm>
                  <a:off x="8367097" y="6203096"/>
                  <a:ext cx="36872" cy="36484"/>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en-US" sz="1350" b="1" dirty="0">
                    <a:solidFill>
                      <a:schemeClr val="tx1"/>
                    </a:solidFill>
                    <a:latin typeface="Arial"/>
                  </a:endParaRPr>
                </a:p>
              </p:txBody>
            </p:sp>
            <p:sp>
              <p:nvSpPr>
                <p:cNvPr id="68" name="Oval 67">
                  <a:extLst>
                    <a:ext uri="{FF2B5EF4-FFF2-40B4-BE49-F238E27FC236}">
                      <a16:creationId xmlns:a16="http://schemas.microsoft.com/office/drawing/2014/main" id="{2CD69487-1BBA-0C9A-2E80-ACC65E867AF2}"/>
                    </a:ext>
                  </a:extLst>
                </p:cNvPr>
                <p:cNvSpPr/>
                <p:nvPr/>
              </p:nvSpPr>
              <p:spPr>
                <a:xfrm>
                  <a:off x="8440347" y="6269867"/>
                  <a:ext cx="36034" cy="3547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en-US" sz="1350" b="1" dirty="0">
                    <a:solidFill>
                      <a:schemeClr val="tx1"/>
                    </a:solidFill>
                    <a:latin typeface="Arial"/>
                  </a:endParaRPr>
                </a:p>
              </p:txBody>
            </p:sp>
            <p:sp>
              <p:nvSpPr>
                <p:cNvPr id="69" name="Oval 68">
                  <a:extLst>
                    <a:ext uri="{FF2B5EF4-FFF2-40B4-BE49-F238E27FC236}">
                      <a16:creationId xmlns:a16="http://schemas.microsoft.com/office/drawing/2014/main" id="{4F9EAC60-F4D4-CA6C-F049-FE10269FE105}"/>
                    </a:ext>
                  </a:extLst>
                </p:cNvPr>
                <p:cNvSpPr/>
                <p:nvPr/>
              </p:nvSpPr>
              <p:spPr>
                <a:xfrm>
                  <a:off x="8228610" y="6355578"/>
                  <a:ext cx="37710" cy="3547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en-US" sz="1350" b="1" dirty="0">
                    <a:solidFill>
                      <a:schemeClr val="tx1"/>
                    </a:solidFill>
                    <a:latin typeface="Arial"/>
                  </a:endParaRPr>
                </a:p>
              </p:txBody>
            </p:sp>
            <p:sp>
              <p:nvSpPr>
                <p:cNvPr id="70" name="Oval 69">
                  <a:extLst>
                    <a:ext uri="{FF2B5EF4-FFF2-40B4-BE49-F238E27FC236}">
                      <a16:creationId xmlns:a16="http://schemas.microsoft.com/office/drawing/2014/main" id="{8C901FE5-9ED6-21C2-429D-A8420E41CC9E}"/>
                    </a:ext>
                  </a:extLst>
                </p:cNvPr>
                <p:cNvSpPr/>
                <p:nvPr/>
              </p:nvSpPr>
              <p:spPr>
                <a:xfrm>
                  <a:off x="8172905" y="6302711"/>
                  <a:ext cx="36034" cy="3547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en-US" sz="1350" b="1" dirty="0">
                    <a:solidFill>
                      <a:schemeClr val="tx1"/>
                    </a:solidFill>
                    <a:latin typeface="Arial"/>
                  </a:endParaRPr>
                </a:p>
              </p:txBody>
            </p:sp>
            <p:sp>
              <p:nvSpPr>
                <p:cNvPr id="71" name="Oval 70">
                  <a:extLst>
                    <a:ext uri="{FF2B5EF4-FFF2-40B4-BE49-F238E27FC236}">
                      <a16:creationId xmlns:a16="http://schemas.microsoft.com/office/drawing/2014/main" id="{B3342558-CCC2-2580-409C-FE415FEF76A8}"/>
                    </a:ext>
                  </a:extLst>
                </p:cNvPr>
                <p:cNvSpPr/>
                <p:nvPr/>
              </p:nvSpPr>
              <p:spPr>
                <a:xfrm>
                  <a:off x="8321491" y="6354351"/>
                  <a:ext cx="36035" cy="37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en-US" sz="1350" b="1" dirty="0">
                    <a:solidFill>
                      <a:schemeClr val="tx1"/>
                    </a:solidFill>
                    <a:latin typeface="Arial"/>
                  </a:endParaRPr>
                </a:p>
              </p:txBody>
            </p:sp>
            <p:sp>
              <p:nvSpPr>
                <p:cNvPr id="72" name="Oval 71">
                  <a:extLst>
                    <a:ext uri="{FF2B5EF4-FFF2-40B4-BE49-F238E27FC236}">
                      <a16:creationId xmlns:a16="http://schemas.microsoft.com/office/drawing/2014/main" id="{6037AE9A-3C49-36BC-92E1-6C14B91D68DF}"/>
                    </a:ext>
                  </a:extLst>
                </p:cNvPr>
                <p:cNvSpPr/>
                <p:nvPr/>
              </p:nvSpPr>
              <p:spPr>
                <a:xfrm>
                  <a:off x="8356231" y="6279152"/>
                  <a:ext cx="36872" cy="364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en-US" sz="1350" b="1" dirty="0">
                    <a:solidFill>
                      <a:schemeClr val="tx1"/>
                    </a:solidFill>
                    <a:latin typeface="Arial"/>
                  </a:endParaRPr>
                </a:p>
              </p:txBody>
            </p:sp>
            <p:sp>
              <p:nvSpPr>
                <p:cNvPr id="73" name="Oval 72">
                  <a:extLst>
                    <a:ext uri="{FF2B5EF4-FFF2-40B4-BE49-F238E27FC236}">
                      <a16:creationId xmlns:a16="http://schemas.microsoft.com/office/drawing/2014/main" id="{4EC8E8B3-78E1-8FC5-C89C-E1B848E278B7}"/>
                    </a:ext>
                  </a:extLst>
                </p:cNvPr>
                <p:cNvSpPr/>
                <p:nvPr/>
              </p:nvSpPr>
              <p:spPr>
                <a:xfrm>
                  <a:off x="8405969" y="6154750"/>
                  <a:ext cx="36034" cy="364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en-US" sz="1350" b="1" dirty="0">
                    <a:solidFill>
                      <a:schemeClr val="tx1"/>
                    </a:solidFill>
                    <a:latin typeface="Arial"/>
                  </a:endParaRPr>
                </a:p>
              </p:txBody>
            </p:sp>
            <p:sp>
              <p:nvSpPr>
                <p:cNvPr id="74" name="Oval 73">
                  <a:extLst>
                    <a:ext uri="{FF2B5EF4-FFF2-40B4-BE49-F238E27FC236}">
                      <a16:creationId xmlns:a16="http://schemas.microsoft.com/office/drawing/2014/main" id="{14D11E19-70D6-590F-86A1-744A99D0069D}"/>
                    </a:ext>
                  </a:extLst>
                </p:cNvPr>
                <p:cNvSpPr/>
                <p:nvPr/>
              </p:nvSpPr>
              <p:spPr>
                <a:xfrm>
                  <a:off x="8334970" y="6151279"/>
                  <a:ext cx="36872" cy="364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en-US" sz="1350" b="1" dirty="0">
                    <a:solidFill>
                      <a:schemeClr val="tx1"/>
                    </a:solidFill>
                    <a:latin typeface="Arial"/>
                  </a:endParaRPr>
                </a:p>
              </p:txBody>
            </p:sp>
            <p:sp>
              <p:nvSpPr>
                <p:cNvPr id="75" name="Oval 74">
                  <a:extLst>
                    <a:ext uri="{FF2B5EF4-FFF2-40B4-BE49-F238E27FC236}">
                      <a16:creationId xmlns:a16="http://schemas.microsoft.com/office/drawing/2014/main" id="{9BF3135E-1CDF-1642-AF0C-148F6C494BBD}"/>
                    </a:ext>
                  </a:extLst>
                </p:cNvPr>
                <p:cNvSpPr/>
                <p:nvPr/>
              </p:nvSpPr>
              <p:spPr>
                <a:xfrm>
                  <a:off x="8157787" y="6198545"/>
                  <a:ext cx="37711" cy="364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en-US" sz="1350" b="1" dirty="0">
                    <a:solidFill>
                      <a:schemeClr val="tx1"/>
                    </a:solidFill>
                    <a:latin typeface="Arial"/>
                  </a:endParaRPr>
                </a:p>
              </p:txBody>
            </p:sp>
          </p:grpSp>
        </p:grpSp>
        <p:pic>
          <p:nvPicPr>
            <p:cNvPr id="74757" name="Picture 5">
              <a:extLst>
                <a:ext uri="{FF2B5EF4-FFF2-40B4-BE49-F238E27FC236}">
                  <a16:creationId xmlns:a16="http://schemas.microsoft.com/office/drawing/2014/main" id="{16B4F833-79C0-7315-35F5-D77CB4F441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8501" y="4329834"/>
              <a:ext cx="185737"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TextBox 179">
              <a:extLst>
                <a:ext uri="{FF2B5EF4-FFF2-40B4-BE49-F238E27FC236}">
                  <a16:creationId xmlns:a16="http://schemas.microsoft.com/office/drawing/2014/main" id="{D9C15DF8-C11F-CE51-7AEE-C9D3E95A7235}"/>
                </a:ext>
              </a:extLst>
            </p:cNvPr>
            <p:cNvSpPr txBox="1">
              <a:spLocks noChangeArrowheads="1"/>
            </p:cNvSpPr>
            <p:nvPr/>
          </p:nvSpPr>
          <p:spPr bwMode="auto">
            <a:xfrm>
              <a:off x="5984876" y="4356822"/>
              <a:ext cx="219075"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r" fontAlgn="base">
                <a:lnSpc>
                  <a:spcPct val="100000"/>
                </a:lnSpc>
                <a:spcBef>
                  <a:spcPct val="0"/>
                </a:spcBef>
                <a:spcAft>
                  <a:spcPct val="0"/>
                </a:spcAft>
                <a:buClrTx/>
                <a:buSzTx/>
                <a:buNone/>
              </a:pPr>
              <a:r>
                <a:rPr lang="en-US" altLang="en-US" sz="900">
                  <a:cs typeface="Arial" panose="020B0604020202020204" pitchFamily="34" charset="0"/>
                </a:rPr>
                <a:t>C3a</a:t>
              </a:r>
            </a:p>
          </p:txBody>
        </p:sp>
        <p:sp>
          <p:nvSpPr>
            <p:cNvPr id="74759" name="Freeform 7">
              <a:extLst>
                <a:ext uri="{FF2B5EF4-FFF2-40B4-BE49-F238E27FC236}">
                  <a16:creationId xmlns:a16="http://schemas.microsoft.com/office/drawing/2014/main" id="{1DAEB278-C8B1-4BF3-574B-D2781A6745F4}"/>
                </a:ext>
              </a:extLst>
            </p:cNvPr>
            <p:cNvSpPr>
              <a:spLocks/>
            </p:cNvSpPr>
            <p:nvPr/>
          </p:nvSpPr>
          <p:spPr bwMode="auto">
            <a:xfrm>
              <a:off x="5472112" y="5728422"/>
              <a:ext cx="146050" cy="55562"/>
            </a:xfrm>
            <a:custGeom>
              <a:avLst/>
              <a:gdLst>
                <a:gd name="T0" fmla="*/ 2147483646 w 205"/>
                <a:gd name="T1" fmla="*/ 0 h 13"/>
                <a:gd name="T2" fmla="*/ 2147483646 w 205"/>
                <a:gd name="T3" fmla="*/ 2147483646 h 13"/>
                <a:gd name="T4" fmla="*/ 2147483646 w 205"/>
                <a:gd name="T5" fmla="*/ 2147483646 h 13"/>
                <a:gd name="T6" fmla="*/ 0 w 205"/>
                <a:gd name="T7" fmla="*/ 2147483646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5" h="13">
                  <a:moveTo>
                    <a:pt x="205" y="0"/>
                  </a:moveTo>
                  <a:cubicBezTo>
                    <a:pt x="205" y="4"/>
                    <a:pt x="205" y="4"/>
                    <a:pt x="205" y="4"/>
                  </a:cubicBezTo>
                  <a:cubicBezTo>
                    <a:pt x="205" y="9"/>
                    <a:pt x="201" y="13"/>
                    <a:pt x="195" y="13"/>
                  </a:cubicBezTo>
                  <a:cubicBezTo>
                    <a:pt x="0" y="13"/>
                    <a:pt x="0" y="13"/>
                    <a:pt x="0" y="13"/>
                  </a:cubicBezTo>
                </a:path>
              </a:pathLst>
            </a:custGeom>
            <a:noFill/>
            <a:ln w="15875" cap="rnd">
              <a:solidFill>
                <a:schemeClr val="tx1"/>
              </a:solidFill>
              <a:prstDash val="solid"/>
              <a:round/>
              <a:headEnd/>
              <a:tailEnd type="arrow" w="med" len="med"/>
            </a:ln>
            <a:extLst>
              <a:ext uri="{909E8E84-426E-40DD-AFC4-6F175D3DCCD1}">
                <a14:hiddenFill xmlns:a14="http://schemas.microsoft.com/office/drawing/2010/main">
                  <a:solidFill>
                    <a:srgbClr val="FFFFFF"/>
                  </a:solidFill>
                </a14:hiddenFill>
              </a:ext>
            </a:extLst>
          </p:spPr>
          <p:txBody>
            <a:bodyPr lIns="68580" tIns="34290" rIns="68580" bIns="34290"/>
            <a:lstStyle/>
            <a:p>
              <a:pPr eaLnBrk="0" fontAlgn="base" hangingPunct="0">
                <a:spcBef>
                  <a:spcPct val="0"/>
                </a:spcBef>
                <a:spcAft>
                  <a:spcPct val="0"/>
                </a:spcAft>
              </a:pPr>
              <a:endParaRPr lang="en-US" sz="1400" b="1">
                <a:latin typeface="Arial" panose="020B0604020202020204" pitchFamily="34" charset="0"/>
              </a:endParaRPr>
            </a:p>
          </p:txBody>
        </p:sp>
        <p:sp>
          <p:nvSpPr>
            <p:cNvPr id="74760" name="Line 11">
              <a:extLst>
                <a:ext uri="{FF2B5EF4-FFF2-40B4-BE49-F238E27FC236}">
                  <a16:creationId xmlns:a16="http://schemas.microsoft.com/office/drawing/2014/main" id="{C1FCBC3C-C9D6-1C54-32AB-8ABCB080C651}"/>
                </a:ext>
              </a:extLst>
            </p:cNvPr>
            <p:cNvSpPr>
              <a:spLocks noChangeShapeType="1"/>
            </p:cNvSpPr>
            <p:nvPr/>
          </p:nvSpPr>
          <p:spPr bwMode="auto">
            <a:xfrm>
              <a:off x="5629275" y="3204297"/>
              <a:ext cx="0" cy="106362"/>
            </a:xfrm>
            <a:prstGeom prst="line">
              <a:avLst/>
            </a:prstGeom>
            <a:noFill/>
            <a:ln w="15875" cap="rnd">
              <a:solidFill>
                <a:schemeClr val="tx1"/>
              </a:solidFill>
              <a:round/>
              <a:headEnd/>
              <a:tailEnd type="arrow" w="med" len="med"/>
            </a:ln>
            <a:extLst>
              <a:ext uri="{909E8E84-426E-40DD-AFC4-6F175D3DCCD1}">
                <a14:hiddenFill xmlns:a14="http://schemas.microsoft.com/office/drawing/2010/main">
                  <a:noFill/>
                </a14:hiddenFill>
              </a:ext>
            </a:extLst>
          </p:spPr>
          <p:txBody>
            <a:bodyPr lIns="68580" tIns="34290" rIns="68580" bIns="34290"/>
            <a:lstStyle/>
            <a:p>
              <a:pPr eaLnBrk="0" fontAlgn="base" hangingPunct="0">
                <a:spcBef>
                  <a:spcPct val="0"/>
                </a:spcBef>
                <a:spcAft>
                  <a:spcPct val="0"/>
                </a:spcAft>
              </a:pPr>
              <a:endParaRPr lang="en-US" sz="1400" b="1">
                <a:latin typeface="Arial" panose="020B0604020202020204" pitchFamily="34" charset="0"/>
              </a:endParaRPr>
            </a:p>
          </p:txBody>
        </p:sp>
        <p:sp>
          <p:nvSpPr>
            <p:cNvPr id="74761" name="Line 13">
              <a:extLst>
                <a:ext uri="{FF2B5EF4-FFF2-40B4-BE49-F238E27FC236}">
                  <a16:creationId xmlns:a16="http://schemas.microsoft.com/office/drawing/2014/main" id="{A59526D2-9BAC-913D-72E5-5980769A5410}"/>
                </a:ext>
              </a:extLst>
            </p:cNvPr>
            <p:cNvSpPr>
              <a:spLocks noChangeShapeType="1"/>
            </p:cNvSpPr>
            <p:nvPr/>
          </p:nvSpPr>
          <p:spPr bwMode="auto">
            <a:xfrm>
              <a:off x="5629275" y="3577360"/>
              <a:ext cx="0" cy="104775"/>
            </a:xfrm>
            <a:prstGeom prst="line">
              <a:avLst/>
            </a:prstGeom>
            <a:noFill/>
            <a:ln w="15875" cap="rnd">
              <a:solidFill>
                <a:schemeClr val="tx1"/>
              </a:solidFill>
              <a:round/>
              <a:headEnd/>
              <a:tailEnd type="arrow" w="med" len="med"/>
            </a:ln>
            <a:extLst>
              <a:ext uri="{909E8E84-426E-40DD-AFC4-6F175D3DCCD1}">
                <a14:hiddenFill xmlns:a14="http://schemas.microsoft.com/office/drawing/2010/main">
                  <a:noFill/>
                </a14:hiddenFill>
              </a:ext>
            </a:extLst>
          </p:spPr>
          <p:txBody>
            <a:bodyPr lIns="68580" tIns="34290" rIns="68580" bIns="34290"/>
            <a:lstStyle/>
            <a:p>
              <a:pPr eaLnBrk="0" fontAlgn="base" hangingPunct="0">
                <a:spcBef>
                  <a:spcPct val="0"/>
                </a:spcBef>
                <a:spcAft>
                  <a:spcPct val="0"/>
                </a:spcAft>
              </a:pPr>
              <a:endParaRPr lang="en-US" sz="1400" b="1">
                <a:latin typeface="Arial" panose="020B0604020202020204" pitchFamily="34" charset="0"/>
              </a:endParaRPr>
            </a:p>
          </p:txBody>
        </p:sp>
        <p:sp>
          <p:nvSpPr>
            <p:cNvPr id="74762" name="Freeform 36">
              <a:extLst>
                <a:ext uri="{FF2B5EF4-FFF2-40B4-BE49-F238E27FC236}">
                  <a16:creationId xmlns:a16="http://schemas.microsoft.com/office/drawing/2014/main" id="{D6196FB5-2DCC-B254-0181-92619477A456}"/>
                </a:ext>
              </a:extLst>
            </p:cNvPr>
            <p:cNvSpPr>
              <a:spLocks/>
            </p:cNvSpPr>
            <p:nvPr/>
          </p:nvSpPr>
          <p:spPr bwMode="auto">
            <a:xfrm>
              <a:off x="5614988" y="4334597"/>
              <a:ext cx="130175" cy="80962"/>
            </a:xfrm>
            <a:custGeom>
              <a:avLst/>
              <a:gdLst>
                <a:gd name="T0" fmla="*/ 0 w 37"/>
                <a:gd name="T1" fmla="*/ 0 h 117"/>
                <a:gd name="T2" fmla="*/ 0 w 37"/>
                <a:gd name="T3" fmla="*/ 2147483646 h 117"/>
                <a:gd name="T4" fmla="*/ 2147483646 w 37"/>
                <a:gd name="T5" fmla="*/ 2147483646 h 117"/>
                <a:gd name="T6" fmla="*/ 2147483646 w 37"/>
                <a:gd name="T7" fmla="*/ 2147483646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17">
                  <a:moveTo>
                    <a:pt x="0" y="0"/>
                  </a:moveTo>
                  <a:cubicBezTo>
                    <a:pt x="0" y="107"/>
                    <a:pt x="0" y="107"/>
                    <a:pt x="0" y="107"/>
                  </a:cubicBezTo>
                  <a:cubicBezTo>
                    <a:pt x="0" y="112"/>
                    <a:pt x="5" y="117"/>
                    <a:pt x="10" y="117"/>
                  </a:cubicBezTo>
                  <a:cubicBezTo>
                    <a:pt x="37" y="117"/>
                    <a:pt x="37" y="117"/>
                    <a:pt x="37" y="117"/>
                  </a:cubicBezTo>
                </a:path>
              </a:pathLst>
            </a:custGeom>
            <a:noFill/>
            <a:ln w="15875" cap="rnd">
              <a:solidFill>
                <a:schemeClr val="tx1"/>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lIns="68580" tIns="34290" rIns="68580" bIns="34290"/>
            <a:lstStyle/>
            <a:p>
              <a:pPr eaLnBrk="0" fontAlgn="base" hangingPunct="0">
                <a:spcBef>
                  <a:spcPct val="0"/>
                </a:spcBef>
                <a:spcAft>
                  <a:spcPct val="0"/>
                </a:spcAft>
              </a:pPr>
              <a:endParaRPr lang="en-US" sz="1400" b="1">
                <a:latin typeface="Arial" panose="020B0604020202020204" pitchFamily="34" charset="0"/>
              </a:endParaRPr>
            </a:p>
          </p:txBody>
        </p:sp>
        <p:pic>
          <p:nvPicPr>
            <p:cNvPr id="74763" name="Picture 11">
              <a:extLst>
                <a:ext uri="{FF2B5EF4-FFF2-40B4-BE49-F238E27FC236}">
                  <a16:creationId xmlns:a16="http://schemas.microsoft.com/office/drawing/2014/main" id="{BF355094-4F58-42D7-DAA3-EE2A8CBCD9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5451" y="2950298"/>
              <a:ext cx="257175"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4" name="Picture 12">
              <a:extLst>
                <a:ext uri="{FF2B5EF4-FFF2-40B4-BE49-F238E27FC236}">
                  <a16:creationId xmlns:a16="http://schemas.microsoft.com/office/drawing/2014/main" id="{9CF76300-163E-52E5-BF72-417F4F7D2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8150" y="4552085"/>
              <a:ext cx="18891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5" name="Picture 13">
              <a:extLst>
                <a:ext uri="{FF2B5EF4-FFF2-40B4-BE49-F238E27FC236}">
                  <a16:creationId xmlns:a16="http://schemas.microsoft.com/office/drawing/2014/main" id="{9226375F-906A-18C1-208E-19D747A6FB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0375" y="5391873"/>
              <a:ext cx="16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6" name="Picture 14">
              <a:extLst>
                <a:ext uri="{FF2B5EF4-FFF2-40B4-BE49-F238E27FC236}">
                  <a16:creationId xmlns:a16="http://schemas.microsoft.com/office/drawing/2014/main" id="{93A942A9-978C-DB92-DC5C-A47A4687E9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9700" y="5658572"/>
              <a:ext cx="2476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7" name="Picture 15">
              <a:extLst>
                <a:ext uri="{FF2B5EF4-FFF2-40B4-BE49-F238E27FC236}">
                  <a16:creationId xmlns:a16="http://schemas.microsoft.com/office/drawing/2014/main" id="{040174A0-573C-38F1-D461-CAA127CD5C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9138" y="5652223"/>
              <a:ext cx="161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8" name="Picture 16">
              <a:extLst>
                <a:ext uri="{FF2B5EF4-FFF2-40B4-BE49-F238E27FC236}">
                  <a16:creationId xmlns:a16="http://schemas.microsoft.com/office/drawing/2014/main" id="{A19BF30A-1A6E-9CBB-5371-99F2E491D1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8625" y="4979123"/>
              <a:ext cx="228600"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9" name="Picture 17">
              <a:extLst>
                <a:ext uri="{FF2B5EF4-FFF2-40B4-BE49-F238E27FC236}">
                  <a16:creationId xmlns:a16="http://schemas.microsoft.com/office/drawing/2014/main" id="{55A595B9-C560-4B4F-2CD5-8FFC83E9E04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40487" y="5607773"/>
              <a:ext cx="285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0" name="Picture 18">
              <a:extLst>
                <a:ext uri="{FF2B5EF4-FFF2-40B4-BE49-F238E27FC236}">
                  <a16:creationId xmlns:a16="http://schemas.microsoft.com/office/drawing/2014/main" id="{CEFD2C9C-F534-EA71-F3E3-CC4289146DA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29263" y="3712297"/>
              <a:ext cx="2063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1" name="Picture 19">
              <a:extLst>
                <a:ext uri="{FF2B5EF4-FFF2-40B4-BE49-F238E27FC236}">
                  <a16:creationId xmlns:a16="http://schemas.microsoft.com/office/drawing/2014/main" id="{B3529151-9F44-06AF-90AE-4DFC975C4E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5451" y="3321773"/>
              <a:ext cx="257175"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2" name="Picture 20">
              <a:extLst>
                <a:ext uri="{FF2B5EF4-FFF2-40B4-BE49-F238E27FC236}">
                  <a16:creationId xmlns:a16="http://schemas.microsoft.com/office/drawing/2014/main" id="{0A794C83-B335-0346-90BE-016C0C7663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5451" y="4085359"/>
              <a:ext cx="257175"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3" name="TextBox 208">
              <a:extLst>
                <a:ext uri="{FF2B5EF4-FFF2-40B4-BE49-F238E27FC236}">
                  <a16:creationId xmlns:a16="http://schemas.microsoft.com/office/drawing/2014/main" id="{16B5DCF1-5199-46B1-41AC-612E73802EC9}"/>
                </a:ext>
              </a:extLst>
            </p:cNvPr>
            <p:cNvSpPr txBox="1">
              <a:spLocks noChangeArrowheads="1"/>
            </p:cNvSpPr>
            <p:nvPr/>
          </p:nvSpPr>
          <p:spPr bwMode="auto">
            <a:xfrm>
              <a:off x="5789612" y="3366222"/>
              <a:ext cx="457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r" fontAlgn="base">
                <a:lnSpc>
                  <a:spcPct val="100000"/>
                </a:lnSpc>
                <a:spcBef>
                  <a:spcPct val="0"/>
                </a:spcBef>
                <a:spcAft>
                  <a:spcPct val="0"/>
                </a:spcAft>
                <a:buClrTx/>
                <a:buSzTx/>
                <a:buNone/>
              </a:pPr>
              <a:r>
                <a:rPr lang="en-US" altLang="en-US" sz="900">
                  <a:cs typeface="Arial" panose="020B0604020202020204" pitchFamily="34" charset="0"/>
                </a:rPr>
                <a:t>C3(H</a:t>
              </a:r>
              <a:r>
                <a:rPr lang="en-US" altLang="en-US" sz="900" baseline="-25000">
                  <a:cs typeface="Arial" panose="020B0604020202020204" pitchFamily="34" charset="0"/>
                </a:rPr>
                <a:t>2</a:t>
              </a:r>
              <a:r>
                <a:rPr lang="en-US" altLang="en-US" sz="900">
                  <a:cs typeface="Arial" panose="020B0604020202020204" pitchFamily="34" charset="0"/>
                </a:rPr>
                <a:t>O)</a:t>
              </a:r>
            </a:p>
          </p:txBody>
        </p:sp>
        <p:sp>
          <p:nvSpPr>
            <p:cNvPr id="74774" name="TextBox 213">
              <a:extLst>
                <a:ext uri="{FF2B5EF4-FFF2-40B4-BE49-F238E27FC236}">
                  <a16:creationId xmlns:a16="http://schemas.microsoft.com/office/drawing/2014/main" id="{E8C1F257-81AB-A52C-9BAB-F76074EE7BD7}"/>
                </a:ext>
              </a:extLst>
            </p:cNvPr>
            <p:cNvSpPr txBox="1">
              <a:spLocks noChangeArrowheads="1"/>
            </p:cNvSpPr>
            <p:nvPr/>
          </p:nvSpPr>
          <p:spPr bwMode="auto">
            <a:xfrm>
              <a:off x="5749926" y="3675784"/>
              <a:ext cx="8159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r" fontAlgn="base">
                <a:lnSpc>
                  <a:spcPct val="100000"/>
                </a:lnSpc>
                <a:spcBef>
                  <a:spcPct val="0"/>
                </a:spcBef>
                <a:spcAft>
                  <a:spcPct val="0"/>
                </a:spcAft>
                <a:buClrTx/>
                <a:buSzTx/>
                <a:buNone/>
              </a:pPr>
              <a:r>
                <a:rPr lang="en-US" altLang="en-US" sz="900" dirty="0">
                  <a:cs typeface="Arial" panose="020B0604020202020204" pitchFamily="34" charset="0"/>
                </a:rPr>
                <a:t>C3 convertase</a:t>
              </a:r>
              <a:br>
                <a:rPr lang="en-US" altLang="en-US" sz="900" dirty="0">
                  <a:cs typeface="Arial" panose="020B0604020202020204" pitchFamily="34" charset="0"/>
                </a:rPr>
              </a:br>
              <a:endParaRPr lang="en-US" altLang="en-US" sz="900" dirty="0">
                <a:cs typeface="Arial" panose="020B0604020202020204" pitchFamily="34" charset="0"/>
              </a:endParaRPr>
            </a:p>
          </p:txBody>
        </p:sp>
        <p:sp>
          <p:nvSpPr>
            <p:cNvPr id="74775" name="TextBox 218">
              <a:extLst>
                <a:ext uri="{FF2B5EF4-FFF2-40B4-BE49-F238E27FC236}">
                  <a16:creationId xmlns:a16="http://schemas.microsoft.com/office/drawing/2014/main" id="{0C84BC41-3E9A-6C23-61D7-826FC34F2A4C}"/>
                </a:ext>
              </a:extLst>
            </p:cNvPr>
            <p:cNvSpPr txBox="1">
              <a:spLocks noChangeArrowheads="1"/>
            </p:cNvSpPr>
            <p:nvPr/>
          </p:nvSpPr>
          <p:spPr bwMode="auto">
            <a:xfrm>
              <a:off x="4919662" y="3253509"/>
              <a:ext cx="48418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r>
                <a:rPr lang="en-US" altLang="en-US" sz="900">
                  <a:cs typeface="Arial" panose="020B0604020202020204" pitchFamily="34" charset="0"/>
                </a:rPr>
                <a:t>Factor B</a:t>
              </a:r>
            </a:p>
          </p:txBody>
        </p:sp>
        <p:sp>
          <p:nvSpPr>
            <p:cNvPr id="74776" name="TextBox 224">
              <a:extLst>
                <a:ext uri="{FF2B5EF4-FFF2-40B4-BE49-F238E27FC236}">
                  <a16:creationId xmlns:a16="http://schemas.microsoft.com/office/drawing/2014/main" id="{F749D5C2-F4E7-53E2-2891-CA72AED6C83B}"/>
                </a:ext>
              </a:extLst>
            </p:cNvPr>
            <p:cNvSpPr txBox="1">
              <a:spLocks noChangeArrowheads="1"/>
            </p:cNvSpPr>
            <p:nvPr/>
          </p:nvSpPr>
          <p:spPr bwMode="auto">
            <a:xfrm>
              <a:off x="4918076" y="3478934"/>
              <a:ext cx="484187"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r>
                <a:rPr lang="en-US" altLang="en-US" sz="900">
                  <a:cs typeface="Arial" panose="020B0604020202020204" pitchFamily="34" charset="0"/>
                </a:rPr>
                <a:t>Factor D</a:t>
              </a:r>
            </a:p>
          </p:txBody>
        </p:sp>
        <p:sp>
          <p:nvSpPr>
            <p:cNvPr id="74777" name="TextBox 230">
              <a:extLst>
                <a:ext uri="{FF2B5EF4-FFF2-40B4-BE49-F238E27FC236}">
                  <a16:creationId xmlns:a16="http://schemas.microsoft.com/office/drawing/2014/main" id="{5C34AAAC-4C1D-3812-E210-1E912CF32B05}"/>
                </a:ext>
              </a:extLst>
            </p:cNvPr>
            <p:cNvSpPr txBox="1">
              <a:spLocks noChangeArrowheads="1"/>
            </p:cNvSpPr>
            <p:nvPr/>
          </p:nvSpPr>
          <p:spPr bwMode="auto">
            <a:xfrm>
              <a:off x="4889501" y="4830690"/>
              <a:ext cx="630237"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r" fontAlgn="base">
                <a:lnSpc>
                  <a:spcPct val="100000"/>
                </a:lnSpc>
                <a:spcBef>
                  <a:spcPct val="0"/>
                </a:spcBef>
                <a:spcAft>
                  <a:spcPct val="0"/>
                </a:spcAft>
                <a:buClrTx/>
                <a:buSzTx/>
                <a:buNone/>
              </a:pPr>
              <a:r>
                <a:rPr lang="en-US" altLang="en-US" sz="900">
                  <a:cs typeface="Arial" panose="020B0604020202020204" pitchFamily="34" charset="0"/>
                </a:rPr>
                <a:t>C5 </a:t>
              </a:r>
              <a:br>
                <a:rPr lang="en-US" altLang="en-US" sz="900">
                  <a:cs typeface="Arial" panose="020B0604020202020204" pitchFamily="34" charset="0"/>
                </a:rPr>
              </a:br>
              <a:r>
                <a:rPr lang="en-US" altLang="en-US" sz="900">
                  <a:cs typeface="Arial" panose="020B0604020202020204" pitchFamily="34" charset="0"/>
                </a:rPr>
                <a:t>convertase</a:t>
              </a:r>
              <a:br>
                <a:rPr lang="en-US" altLang="en-US" sz="900">
                  <a:cs typeface="Arial" panose="020B0604020202020204" pitchFamily="34" charset="0"/>
                </a:rPr>
              </a:br>
              <a:endParaRPr lang="en-US" altLang="en-US" sz="900">
                <a:cs typeface="Arial" panose="020B0604020202020204" pitchFamily="34" charset="0"/>
              </a:endParaRPr>
            </a:p>
          </p:txBody>
        </p:sp>
        <p:sp>
          <p:nvSpPr>
            <p:cNvPr id="74778" name="TextBox 231">
              <a:extLst>
                <a:ext uri="{FF2B5EF4-FFF2-40B4-BE49-F238E27FC236}">
                  <a16:creationId xmlns:a16="http://schemas.microsoft.com/office/drawing/2014/main" id="{8B208D6A-5EB5-8257-EFF8-539DA466D86C}"/>
                </a:ext>
              </a:extLst>
            </p:cNvPr>
            <p:cNvSpPr txBox="1">
              <a:spLocks noChangeArrowheads="1"/>
            </p:cNvSpPr>
            <p:nvPr/>
          </p:nvSpPr>
          <p:spPr bwMode="auto">
            <a:xfrm>
              <a:off x="5794375" y="4086947"/>
              <a:ext cx="1524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r" fontAlgn="base">
                <a:lnSpc>
                  <a:spcPct val="100000"/>
                </a:lnSpc>
                <a:spcBef>
                  <a:spcPct val="0"/>
                </a:spcBef>
                <a:spcAft>
                  <a:spcPct val="0"/>
                </a:spcAft>
                <a:buClrTx/>
                <a:buSzTx/>
                <a:buNone/>
              </a:pPr>
              <a:r>
                <a:rPr lang="en-US" altLang="en-US" sz="900">
                  <a:cs typeface="Arial" panose="020B0604020202020204" pitchFamily="34" charset="0"/>
                </a:rPr>
                <a:t>C3</a:t>
              </a:r>
            </a:p>
          </p:txBody>
        </p:sp>
        <p:sp>
          <p:nvSpPr>
            <p:cNvPr id="74779" name="TextBox 236">
              <a:extLst>
                <a:ext uri="{FF2B5EF4-FFF2-40B4-BE49-F238E27FC236}">
                  <a16:creationId xmlns:a16="http://schemas.microsoft.com/office/drawing/2014/main" id="{55130EC9-FD06-C471-80D8-B6D5E74006D1}"/>
                </a:ext>
              </a:extLst>
            </p:cNvPr>
            <p:cNvSpPr txBox="1">
              <a:spLocks noChangeArrowheads="1"/>
            </p:cNvSpPr>
            <p:nvPr/>
          </p:nvSpPr>
          <p:spPr bwMode="auto">
            <a:xfrm>
              <a:off x="5749926" y="4628284"/>
              <a:ext cx="225425"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r" fontAlgn="base">
                <a:lnSpc>
                  <a:spcPct val="100000"/>
                </a:lnSpc>
                <a:spcBef>
                  <a:spcPct val="0"/>
                </a:spcBef>
                <a:spcAft>
                  <a:spcPct val="0"/>
                </a:spcAft>
                <a:buClrTx/>
                <a:buSzTx/>
                <a:buNone/>
              </a:pPr>
              <a:r>
                <a:rPr lang="en-US" altLang="en-US" sz="900">
                  <a:cs typeface="Arial" panose="020B0604020202020204" pitchFamily="34" charset="0"/>
                </a:rPr>
                <a:t>C3b</a:t>
              </a:r>
            </a:p>
          </p:txBody>
        </p:sp>
        <p:sp>
          <p:nvSpPr>
            <p:cNvPr id="74780" name="TextBox 254">
              <a:extLst>
                <a:ext uri="{FF2B5EF4-FFF2-40B4-BE49-F238E27FC236}">
                  <a16:creationId xmlns:a16="http://schemas.microsoft.com/office/drawing/2014/main" id="{3066175E-FB5D-94E8-D384-F0F8019F9BEA}"/>
                </a:ext>
              </a:extLst>
            </p:cNvPr>
            <p:cNvSpPr txBox="1">
              <a:spLocks noChangeArrowheads="1"/>
            </p:cNvSpPr>
            <p:nvPr/>
          </p:nvSpPr>
          <p:spPr bwMode="auto">
            <a:xfrm>
              <a:off x="5748338" y="5957022"/>
              <a:ext cx="227013"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r" fontAlgn="base">
                <a:lnSpc>
                  <a:spcPct val="100000"/>
                </a:lnSpc>
                <a:spcBef>
                  <a:spcPct val="0"/>
                </a:spcBef>
                <a:spcAft>
                  <a:spcPct val="0"/>
                </a:spcAft>
                <a:buClrTx/>
                <a:buSzTx/>
                <a:buNone/>
              </a:pPr>
              <a:r>
                <a:rPr lang="en-US" altLang="en-US" sz="900">
                  <a:cs typeface="Arial" panose="020B0604020202020204" pitchFamily="34" charset="0"/>
                </a:rPr>
                <a:t>C5b</a:t>
              </a:r>
            </a:p>
          </p:txBody>
        </p:sp>
        <p:sp>
          <p:nvSpPr>
            <p:cNvPr id="74781" name="TextBox 319">
              <a:extLst>
                <a:ext uri="{FF2B5EF4-FFF2-40B4-BE49-F238E27FC236}">
                  <a16:creationId xmlns:a16="http://schemas.microsoft.com/office/drawing/2014/main" id="{D1D81B1E-830E-7C0D-CC29-DA59934A838A}"/>
                </a:ext>
              </a:extLst>
            </p:cNvPr>
            <p:cNvSpPr txBox="1">
              <a:spLocks noChangeArrowheads="1"/>
            </p:cNvSpPr>
            <p:nvPr/>
          </p:nvSpPr>
          <p:spPr bwMode="auto">
            <a:xfrm>
              <a:off x="5249863" y="5957022"/>
              <a:ext cx="219075"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r" fontAlgn="base">
                <a:lnSpc>
                  <a:spcPct val="100000"/>
                </a:lnSpc>
                <a:spcBef>
                  <a:spcPct val="0"/>
                </a:spcBef>
                <a:spcAft>
                  <a:spcPct val="0"/>
                </a:spcAft>
                <a:buClrTx/>
                <a:buSzTx/>
                <a:buNone/>
              </a:pPr>
              <a:r>
                <a:rPr lang="en-US" altLang="en-US" sz="900">
                  <a:cs typeface="Arial" panose="020B0604020202020204" pitchFamily="34" charset="0"/>
                </a:rPr>
                <a:t>C5a</a:t>
              </a:r>
            </a:p>
          </p:txBody>
        </p:sp>
        <p:sp>
          <p:nvSpPr>
            <p:cNvPr id="74782" name="TextBox 320">
              <a:extLst>
                <a:ext uri="{FF2B5EF4-FFF2-40B4-BE49-F238E27FC236}">
                  <a16:creationId xmlns:a16="http://schemas.microsoft.com/office/drawing/2014/main" id="{8B08F55C-5D82-C4AC-590C-1679FA2B29D2}"/>
                </a:ext>
              </a:extLst>
            </p:cNvPr>
            <p:cNvSpPr txBox="1">
              <a:spLocks noChangeArrowheads="1"/>
            </p:cNvSpPr>
            <p:nvPr/>
          </p:nvSpPr>
          <p:spPr bwMode="auto">
            <a:xfrm>
              <a:off x="6453187" y="5957022"/>
              <a:ext cx="27305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r" fontAlgn="base">
                <a:lnSpc>
                  <a:spcPct val="100000"/>
                </a:lnSpc>
                <a:spcBef>
                  <a:spcPct val="0"/>
                </a:spcBef>
                <a:spcAft>
                  <a:spcPct val="0"/>
                </a:spcAft>
                <a:buClrTx/>
                <a:buSzTx/>
                <a:buNone/>
              </a:pPr>
              <a:r>
                <a:rPr lang="en-US" altLang="en-US" sz="900">
                  <a:cs typeface="Arial" panose="020B0604020202020204" pitchFamily="34" charset="0"/>
                </a:rPr>
                <a:t>MAC</a:t>
              </a:r>
            </a:p>
          </p:txBody>
        </p:sp>
        <p:sp>
          <p:nvSpPr>
            <p:cNvPr id="74783" name="TextBox 321">
              <a:extLst>
                <a:ext uri="{FF2B5EF4-FFF2-40B4-BE49-F238E27FC236}">
                  <a16:creationId xmlns:a16="http://schemas.microsoft.com/office/drawing/2014/main" id="{0ADBD57D-4F85-9B0B-C9CC-9C1B26A75712}"/>
                </a:ext>
              </a:extLst>
            </p:cNvPr>
            <p:cNvSpPr txBox="1">
              <a:spLocks noChangeArrowheads="1"/>
            </p:cNvSpPr>
            <p:nvPr/>
          </p:nvSpPr>
          <p:spPr bwMode="auto">
            <a:xfrm>
              <a:off x="5915025" y="5414097"/>
              <a:ext cx="51911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r>
                <a:rPr lang="en-US" altLang="en-US" sz="900">
                  <a:cs typeface="Arial" panose="020B0604020202020204" pitchFamily="34" charset="0"/>
                </a:rPr>
                <a:t>C6, C7, </a:t>
              </a:r>
              <a:br>
                <a:rPr lang="en-US" altLang="en-US" sz="900">
                  <a:cs typeface="Arial" panose="020B0604020202020204" pitchFamily="34" charset="0"/>
                </a:rPr>
              </a:br>
              <a:r>
                <a:rPr lang="en-US" altLang="en-US" sz="900">
                  <a:cs typeface="Arial" panose="020B0604020202020204" pitchFamily="34" charset="0"/>
                </a:rPr>
                <a:t>C8, C9</a:t>
              </a:r>
              <a:r>
                <a:rPr lang="en-US" altLang="en-US" sz="900" baseline="-25000">
                  <a:cs typeface="Arial" panose="020B0604020202020204" pitchFamily="34" charset="0"/>
                </a:rPr>
                <a:t>n</a:t>
              </a:r>
            </a:p>
          </p:txBody>
        </p:sp>
        <p:sp>
          <p:nvSpPr>
            <p:cNvPr id="74784" name="TextBox 322">
              <a:extLst>
                <a:ext uri="{FF2B5EF4-FFF2-40B4-BE49-F238E27FC236}">
                  <a16:creationId xmlns:a16="http://schemas.microsoft.com/office/drawing/2014/main" id="{DE6C367A-4D89-9CBE-12EF-7BEADF1D1D5A}"/>
                </a:ext>
              </a:extLst>
            </p:cNvPr>
            <p:cNvSpPr txBox="1">
              <a:spLocks noChangeArrowheads="1"/>
            </p:cNvSpPr>
            <p:nvPr/>
          </p:nvSpPr>
          <p:spPr bwMode="auto">
            <a:xfrm>
              <a:off x="4841875" y="2991572"/>
              <a:ext cx="6096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r>
                <a:rPr lang="en-US" altLang="en-US" sz="900">
                  <a:cs typeface="Arial" panose="020B0604020202020204" pitchFamily="34" charset="0"/>
                </a:rPr>
                <a:t>(Tick-over)</a:t>
              </a:r>
            </a:p>
          </p:txBody>
        </p:sp>
        <p:sp>
          <p:nvSpPr>
            <p:cNvPr id="74785" name="Line 19">
              <a:extLst>
                <a:ext uri="{FF2B5EF4-FFF2-40B4-BE49-F238E27FC236}">
                  <a16:creationId xmlns:a16="http://schemas.microsoft.com/office/drawing/2014/main" id="{795D93AB-C7F2-A1D6-7421-FF45EB46338A}"/>
                </a:ext>
              </a:extLst>
            </p:cNvPr>
            <p:cNvSpPr>
              <a:spLocks noChangeShapeType="1"/>
            </p:cNvSpPr>
            <p:nvPr/>
          </p:nvSpPr>
          <p:spPr bwMode="auto">
            <a:xfrm>
              <a:off x="4902200" y="3445597"/>
              <a:ext cx="571500" cy="0"/>
            </a:xfrm>
            <a:prstGeom prst="line">
              <a:avLst/>
            </a:prstGeom>
            <a:noFill/>
            <a:ln w="15875" cap="rnd">
              <a:solidFill>
                <a:srgbClr val="000000"/>
              </a:solidFill>
              <a:round/>
              <a:headEnd/>
              <a:tailEnd type="arrow" w="med" len="med"/>
            </a:ln>
            <a:extLst>
              <a:ext uri="{909E8E84-426E-40DD-AFC4-6F175D3DCCD1}">
                <a14:hiddenFill xmlns:a14="http://schemas.microsoft.com/office/drawing/2010/main">
                  <a:noFill/>
                </a14:hiddenFill>
              </a:ext>
            </a:extLst>
          </p:spPr>
          <p:txBody>
            <a:bodyPr lIns="68580" tIns="34290" rIns="68580" bIns="34290"/>
            <a:lstStyle/>
            <a:p>
              <a:pPr eaLnBrk="0" fontAlgn="base" hangingPunct="0">
                <a:spcBef>
                  <a:spcPct val="0"/>
                </a:spcBef>
                <a:spcAft>
                  <a:spcPct val="0"/>
                </a:spcAft>
              </a:pPr>
              <a:endParaRPr lang="en-US" sz="1400" b="1">
                <a:latin typeface="Arial" panose="020B0604020202020204" pitchFamily="34" charset="0"/>
              </a:endParaRPr>
            </a:p>
          </p:txBody>
        </p:sp>
        <p:sp>
          <p:nvSpPr>
            <p:cNvPr id="74786" name="Line 9">
              <a:extLst>
                <a:ext uri="{FF2B5EF4-FFF2-40B4-BE49-F238E27FC236}">
                  <a16:creationId xmlns:a16="http://schemas.microsoft.com/office/drawing/2014/main" id="{7712FAA5-6252-1277-A047-A80EDE3C86F2}"/>
                </a:ext>
              </a:extLst>
            </p:cNvPr>
            <p:cNvSpPr>
              <a:spLocks noChangeShapeType="1"/>
            </p:cNvSpPr>
            <p:nvPr/>
          </p:nvSpPr>
          <p:spPr bwMode="auto">
            <a:xfrm flipH="1">
              <a:off x="5613401" y="4337773"/>
              <a:ext cx="1587" cy="187325"/>
            </a:xfrm>
            <a:prstGeom prst="line">
              <a:avLst/>
            </a:prstGeom>
            <a:noFill/>
            <a:ln w="15875" cap="rnd">
              <a:solidFill>
                <a:schemeClr val="tx1"/>
              </a:solidFill>
              <a:round/>
              <a:headEnd/>
              <a:tailEnd type="arrow" w="med" len="med"/>
            </a:ln>
            <a:extLst>
              <a:ext uri="{909E8E84-426E-40DD-AFC4-6F175D3DCCD1}">
                <a14:hiddenFill xmlns:a14="http://schemas.microsoft.com/office/drawing/2010/main">
                  <a:noFill/>
                </a14:hiddenFill>
              </a:ext>
            </a:extLst>
          </p:spPr>
          <p:txBody>
            <a:bodyPr lIns="68580" tIns="34290" rIns="68580" bIns="34290"/>
            <a:lstStyle/>
            <a:p>
              <a:pPr eaLnBrk="0" fontAlgn="base" hangingPunct="0">
                <a:spcBef>
                  <a:spcPct val="0"/>
                </a:spcBef>
                <a:spcAft>
                  <a:spcPct val="0"/>
                </a:spcAft>
              </a:pPr>
              <a:endParaRPr lang="en-US" sz="1400" b="1">
                <a:latin typeface="Arial" panose="020B0604020202020204" pitchFamily="34" charset="0"/>
              </a:endParaRPr>
            </a:p>
          </p:txBody>
        </p:sp>
        <p:sp>
          <p:nvSpPr>
            <p:cNvPr id="74787" name="Line 13">
              <a:extLst>
                <a:ext uri="{FF2B5EF4-FFF2-40B4-BE49-F238E27FC236}">
                  <a16:creationId xmlns:a16="http://schemas.microsoft.com/office/drawing/2014/main" id="{D9711584-5EAF-A067-A7D8-F60277F9BF32}"/>
                </a:ext>
              </a:extLst>
            </p:cNvPr>
            <p:cNvSpPr>
              <a:spLocks noChangeShapeType="1"/>
            </p:cNvSpPr>
            <p:nvPr/>
          </p:nvSpPr>
          <p:spPr bwMode="auto">
            <a:xfrm>
              <a:off x="5608637" y="4842598"/>
              <a:ext cx="0" cy="104775"/>
            </a:xfrm>
            <a:prstGeom prst="line">
              <a:avLst/>
            </a:prstGeom>
            <a:noFill/>
            <a:ln w="15875" cap="rnd">
              <a:solidFill>
                <a:schemeClr val="tx1"/>
              </a:solidFill>
              <a:round/>
              <a:headEnd/>
              <a:tailEnd type="arrow" w="med" len="med"/>
            </a:ln>
            <a:extLst>
              <a:ext uri="{909E8E84-426E-40DD-AFC4-6F175D3DCCD1}">
                <a14:hiddenFill xmlns:a14="http://schemas.microsoft.com/office/drawing/2010/main">
                  <a:noFill/>
                </a14:hiddenFill>
              </a:ext>
            </a:extLst>
          </p:spPr>
          <p:txBody>
            <a:bodyPr lIns="68580" tIns="34290" rIns="68580" bIns="34290"/>
            <a:lstStyle/>
            <a:p>
              <a:pPr eaLnBrk="0" fontAlgn="base" hangingPunct="0">
                <a:spcBef>
                  <a:spcPct val="0"/>
                </a:spcBef>
                <a:spcAft>
                  <a:spcPct val="0"/>
                </a:spcAft>
              </a:pPr>
              <a:endParaRPr lang="en-US" sz="1400" b="1">
                <a:latin typeface="Arial" panose="020B0604020202020204" pitchFamily="34" charset="0"/>
              </a:endParaRPr>
            </a:p>
          </p:txBody>
        </p:sp>
        <p:sp>
          <p:nvSpPr>
            <p:cNvPr id="74788" name="Line 13">
              <a:extLst>
                <a:ext uri="{FF2B5EF4-FFF2-40B4-BE49-F238E27FC236}">
                  <a16:creationId xmlns:a16="http://schemas.microsoft.com/office/drawing/2014/main" id="{177BEE63-B641-C213-71E6-5BAC00AC66D2}"/>
                </a:ext>
              </a:extLst>
            </p:cNvPr>
            <p:cNvSpPr>
              <a:spLocks noChangeShapeType="1"/>
            </p:cNvSpPr>
            <p:nvPr/>
          </p:nvSpPr>
          <p:spPr bwMode="auto">
            <a:xfrm>
              <a:off x="5622925" y="3988523"/>
              <a:ext cx="0" cy="103187"/>
            </a:xfrm>
            <a:prstGeom prst="line">
              <a:avLst/>
            </a:prstGeom>
            <a:noFill/>
            <a:ln w="15875" cap="rnd">
              <a:solidFill>
                <a:schemeClr val="tx1"/>
              </a:solidFill>
              <a:round/>
              <a:headEnd/>
              <a:tailEnd type="arrow" w="med" len="med"/>
            </a:ln>
            <a:extLst>
              <a:ext uri="{909E8E84-426E-40DD-AFC4-6F175D3DCCD1}">
                <a14:hiddenFill xmlns:a14="http://schemas.microsoft.com/office/drawing/2010/main">
                  <a:noFill/>
                </a14:hiddenFill>
              </a:ext>
            </a:extLst>
          </p:spPr>
          <p:txBody>
            <a:bodyPr lIns="68580" tIns="34290" rIns="68580" bIns="34290"/>
            <a:lstStyle/>
            <a:p>
              <a:pPr eaLnBrk="0" fontAlgn="base" hangingPunct="0">
                <a:spcBef>
                  <a:spcPct val="0"/>
                </a:spcBef>
                <a:spcAft>
                  <a:spcPct val="0"/>
                </a:spcAft>
              </a:pPr>
              <a:endParaRPr lang="en-US" sz="1400" b="1">
                <a:latin typeface="Arial" panose="020B0604020202020204" pitchFamily="34" charset="0"/>
              </a:endParaRPr>
            </a:p>
          </p:txBody>
        </p:sp>
        <p:sp>
          <p:nvSpPr>
            <p:cNvPr id="74789" name="Line 13">
              <a:extLst>
                <a:ext uri="{FF2B5EF4-FFF2-40B4-BE49-F238E27FC236}">
                  <a16:creationId xmlns:a16="http://schemas.microsoft.com/office/drawing/2014/main" id="{82AE8FA7-8FD4-3B8C-D194-C3A2935564C5}"/>
                </a:ext>
              </a:extLst>
            </p:cNvPr>
            <p:cNvSpPr>
              <a:spLocks noChangeShapeType="1"/>
            </p:cNvSpPr>
            <p:nvPr/>
          </p:nvSpPr>
          <p:spPr bwMode="auto">
            <a:xfrm>
              <a:off x="5614987" y="5250584"/>
              <a:ext cx="0" cy="103188"/>
            </a:xfrm>
            <a:prstGeom prst="line">
              <a:avLst/>
            </a:prstGeom>
            <a:noFill/>
            <a:ln w="15875" cap="rnd">
              <a:solidFill>
                <a:schemeClr val="tx1"/>
              </a:solidFill>
              <a:round/>
              <a:headEnd/>
              <a:tailEnd type="arrow" w="med" len="med"/>
            </a:ln>
            <a:extLst>
              <a:ext uri="{909E8E84-426E-40DD-AFC4-6F175D3DCCD1}">
                <a14:hiddenFill xmlns:a14="http://schemas.microsoft.com/office/drawing/2010/main">
                  <a:noFill/>
                </a14:hiddenFill>
              </a:ext>
            </a:extLst>
          </p:spPr>
          <p:txBody>
            <a:bodyPr lIns="68580" tIns="34290" rIns="68580" bIns="34290"/>
            <a:lstStyle/>
            <a:p>
              <a:pPr eaLnBrk="0" fontAlgn="base" hangingPunct="0">
                <a:spcBef>
                  <a:spcPct val="0"/>
                </a:spcBef>
                <a:spcAft>
                  <a:spcPct val="0"/>
                </a:spcAft>
              </a:pPr>
              <a:endParaRPr lang="en-US" sz="1400" b="1">
                <a:latin typeface="Arial" panose="020B0604020202020204" pitchFamily="34" charset="0"/>
              </a:endParaRPr>
            </a:p>
          </p:txBody>
        </p:sp>
        <p:pic>
          <p:nvPicPr>
            <p:cNvPr id="74790" name="Picture 38">
              <a:extLst>
                <a:ext uri="{FF2B5EF4-FFF2-40B4-BE49-F238E27FC236}">
                  <a16:creationId xmlns:a16="http://schemas.microsoft.com/office/drawing/2014/main" id="{8D481AB1-FCC8-6049-0555-58EEBE636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437" y="4271098"/>
              <a:ext cx="1905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91" name="TextBox 329">
              <a:extLst>
                <a:ext uri="{FF2B5EF4-FFF2-40B4-BE49-F238E27FC236}">
                  <a16:creationId xmlns:a16="http://schemas.microsoft.com/office/drawing/2014/main" id="{22096A65-8590-83ED-9723-23EE35EBB749}"/>
                </a:ext>
              </a:extLst>
            </p:cNvPr>
            <p:cNvSpPr txBox="1">
              <a:spLocks noChangeArrowheads="1"/>
            </p:cNvSpPr>
            <p:nvPr/>
          </p:nvSpPr>
          <p:spPr bwMode="auto">
            <a:xfrm>
              <a:off x="4113213" y="4347298"/>
              <a:ext cx="225425" cy="14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r" fontAlgn="base">
                <a:lnSpc>
                  <a:spcPct val="100000"/>
                </a:lnSpc>
                <a:spcBef>
                  <a:spcPct val="0"/>
                </a:spcBef>
                <a:spcAft>
                  <a:spcPct val="0"/>
                </a:spcAft>
                <a:buClrTx/>
                <a:buSzTx/>
                <a:buNone/>
              </a:pPr>
              <a:r>
                <a:rPr lang="en-US" altLang="en-US" sz="900">
                  <a:cs typeface="Arial" panose="020B0604020202020204" pitchFamily="34" charset="0"/>
                </a:rPr>
                <a:t>C3b</a:t>
              </a:r>
            </a:p>
          </p:txBody>
        </p:sp>
        <p:sp>
          <p:nvSpPr>
            <p:cNvPr id="74792" name="Freeform 7">
              <a:extLst>
                <a:ext uri="{FF2B5EF4-FFF2-40B4-BE49-F238E27FC236}">
                  <a16:creationId xmlns:a16="http://schemas.microsoft.com/office/drawing/2014/main" id="{C95F458A-7629-6199-33E1-51D8F9E28C47}"/>
                </a:ext>
              </a:extLst>
            </p:cNvPr>
            <p:cNvSpPr>
              <a:spLocks/>
            </p:cNvSpPr>
            <p:nvPr/>
          </p:nvSpPr>
          <p:spPr bwMode="auto">
            <a:xfrm rot="10800000">
              <a:off x="3979862" y="4091710"/>
              <a:ext cx="909638" cy="138113"/>
            </a:xfrm>
            <a:custGeom>
              <a:avLst/>
              <a:gdLst>
                <a:gd name="T0" fmla="*/ 2147483646 w 205"/>
                <a:gd name="T1" fmla="*/ 0 h 13"/>
                <a:gd name="T2" fmla="*/ 2147483646 w 205"/>
                <a:gd name="T3" fmla="*/ 2147483646 h 13"/>
                <a:gd name="T4" fmla="*/ 2147483646 w 205"/>
                <a:gd name="T5" fmla="*/ 2147483646 h 13"/>
                <a:gd name="T6" fmla="*/ 0 w 205"/>
                <a:gd name="T7" fmla="*/ 2147483646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5" h="13">
                  <a:moveTo>
                    <a:pt x="205" y="0"/>
                  </a:moveTo>
                  <a:cubicBezTo>
                    <a:pt x="205" y="4"/>
                    <a:pt x="205" y="4"/>
                    <a:pt x="205" y="4"/>
                  </a:cubicBezTo>
                  <a:cubicBezTo>
                    <a:pt x="205" y="9"/>
                    <a:pt x="201" y="13"/>
                    <a:pt x="195" y="13"/>
                  </a:cubicBezTo>
                  <a:cubicBezTo>
                    <a:pt x="0" y="13"/>
                    <a:pt x="0" y="13"/>
                    <a:pt x="0" y="13"/>
                  </a:cubicBezTo>
                </a:path>
              </a:pathLst>
            </a:custGeom>
            <a:noFill/>
            <a:ln w="15875" cap="rnd">
              <a:solidFill>
                <a:schemeClr val="tx1"/>
              </a:solidFill>
              <a:prstDash val="solid"/>
              <a:round/>
              <a:headEnd/>
              <a:tailEnd type="arrow" w="med" len="med"/>
            </a:ln>
            <a:extLst>
              <a:ext uri="{909E8E84-426E-40DD-AFC4-6F175D3DCCD1}">
                <a14:hiddenFill xmlns:a14="http://schemas.microsoft.com/office/drawing/2010/main">
                  <a:solidFill>
                    <a:srgbClr val="FFFFFF"/>
                  </a:solidFill>
                </a14:hiddenFill>
              </a:ext>
            </a:extLst>
          </p:spPr>
          <p:txBody>
            <a:bodyPr lIns="68580" tIns="34290" rIns="68580" bIns="34290"/>
            <a:lstStyle/>
            <a:p>
              <a:pPr eaLnBrk="0" fontAlgn="base" hangingPunct="0">
                <a:spcBef>
                  <a:spcPct val="0"/>
                </a:spcBef>
                <a:spcAft>
                  <a:spcPct val="0"/>
                </a:spcAft>
              </a:pPr>
              <a:endParaRPr lang="en-US" sz="1400" b="1">
                <a:latin typeface="Arial" panose="020B0604020202020204" pitchFamily="34" charset="0"/>
              </a:endParaRPr>
            </a:p>
          </p:txBody>
        </p:sp>
        <p:sp>
          <p:nvSpPr>
            <p:cNvPr id="74793" name="TextBox 331">
              <a:extLst>
                <a:ext uri="{FF2B5EF4-FFF2-40B4-BE49-F238E27FC236}">
                  <a16:creationId xmlns:a16="http://schemas.microsoft.com/office/drawing/2014/main" id="{D2C42AA7-0795-470C-02C8-65824CDF8CE8}"/>
                </a:ext>
              </a:extLst>
            </p:cNvPr>
            <p:cNvSpPr txBox="1">
              <a:spLocks noChangeArrowheads="1"/>
            </p:cNvSpPr>
            <p:nvPr/>
          </p:nvSpPr>
          <p:spPr bwMode="auto">
            <a:xfrm>
              <a:off x="4157662" y="3894859"/>
              <a:ext cx="4826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r>
                <a:rPr lang="en-US" altLang="en-US" sz="900">
                  <a:cs typeface="Arial" panose="020B0604020202020204" pitchFamily="34" charset="0"/>
                </a:rPr>
                <a:t>Factor B</a:t>
              </a:r>
            </a:p>
          </p:txBody>
        </p:sp>
        <p:sp>
          <p:nvSpPr>
            <p:cNvPr id="74794" name="TextBox 332">
              <a:extLst>
                <a:ext uri="{FF2B5EF4-FFF2-40B4-BE49-F238E27FC236}">
                  <a16:creationId xmlns:a16="http://schemas.microsoft.com/office/drawing/2014/main" id="{BF091D18-28C9-DE22-2387-8DB9642E3290}"/>
                </a:ext>
              </a:extLst>
            </p:cNvPr>
            <p:cNvSpPr txBox="1">
              <a:spLocks noChangeArrowheads="1"/>
            </p:cNvSpPr>
            <p:nvPr/>
          </p:nvSpPr>
          <p:spPr bwMode="auto">
            <a:xfrm>
              <a:off x="4156076" y="4121872"/>
              <a:ext cx="484187"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r>
                <a:rPr lang="en-US" altLang="en-US" sz="900">
                  <a:cs typeface="Arial" panose="020B0604020202020204" pitchFamily="34" charset="0"/>
                </a:rPr>
                <a:t>Factor D</a:t>
              </a:r>
            </a:p>
          </p:txBody>
        </p:sp>
        <p:pic>
          <p:nvPicPr>
            <p:cNvPr id="74795" name="Picture 43">
              <a:extLst>
                <a:ext uri="{FF2B5EF4-FFF2-40B4-BE49-F238E27FC236}">
                  <a16:creationId xmlns:a16="http://schemas.microsoft.com/office/drawing/2014/main" id="{F86E75F1-4FEE-757B-BF5D-0483898408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91088" y="3921848"/>
              <a:ext cx="206375"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96" name="TextBox 334">
              <a:extLst>
                <a:ext uri="{FF2B5EF4-FFF2-40B4-BE49-F238E27FC236}">
                  <a16:creationId xmlns:a16="http://schemas.microsoft.com/office/drawing/2014/main" id="{BCB34B1A-3D5B-5617-C6C1-B04DA85EA033}"/>
                </a:ext>
              </a:extLst>
            </p:cNvPr>
            <p:cNvSpPr txBox="1">
              <a:spLocks noChangeArrowheads="1"/>
            </p:cNvSpPr>
            <p:nvPr/>
          </p:nvSpPr>
          <p:spPr bwMode="auto">
            <a:xfrm>
              <a:off x="4695826" y="4175847"/>
              <a:ext cx="63023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r>
                <a:rPr lang="en-US" altLang="en-US" sz="900">
                  <a:cs typeface="Arial" panose="020B0604020202020204" pitchFamily="34" charset="0"/>
                </a:rPr>
                <a:t>C3 </a:t>
              </a:r>
              <a:br>
                <a:rPr lang="en-US" altLang="en-US" sz="900">
                  <a:cs typeface="Arial" panose="020B0604020202020204" pitchFamily="34" charset="0"/>
                </a:rPr>
              </a:br>
              <a:r>
                <a:rPr lang="en-US" altLang="en-US" sz="900">
                  <a:cs typeface="Arial" panose="020B0604020202020204" pitchFamily="34" charset="0"/>
                </a:rPr>
                <a:t>convertase</a:t>
              </a:r>
              <a:br>
                <a:rPr lang="en-US" altLang="en-US" sz="900">
                  <a:cs typeface="Arial" panose="020B0604020202020204" pitchFamily="34" charset="0"/>
                </a:rPr>
              </a:br>
              <a:endParaRPr lang="en-US" altLang="en-US" sz="900">
                <a:cs typeface="Arial" panose="020B0604020202020204" pitchFamily="34" charset="0"/>
              </a:endParaRPr>
            </a:p>
          </p:txBody>
        </p:sp>
        <p:sp>
          <p:nvSpPr>
            <p:cNvPr id="74797" name="Freeform 40">
              <a:extLst>
                <a:ext uri="{FF2B5EF4-FFF2-40B4-BE49-F238E27FC236}">
                  <a16:creationId xmlns:a16="http://schemas.microsoft.com/office/drawing/2014/main" id="{4EE86B23-76AA-B577-D780-0FF20A0BEDB5}"/>
                </a:ext>
              </a:extLst>
            </p:cNvPr>
            <p:cNvSpPr>
              <a:spLocks/>
            </p:cNvSpPr>
            <p:nvPr/>
          </p:nvSpPr>
          <p:spPr bwMode="auto">
            <a:xfrm flipH="1">
              <a:off x="5111751" y="4083773"/>
              <a:ext cx="346075" cy="536575"/>
            </a:xfrm>
            <a:custGeom>
              <a:avLst/>
              <a:gdLst>
                <a:gd name="T0" fmla="*/ 2147483646 w 10000"/>
                <a:gd name="T1" fmla="*/ 2147483646 h 9967"/>
                <a:gd name="T2" fmla="*/ 2147483646 w 10000"/>
                <a:gd name="T3" fmla="*/ 2147483646 h 9967"/>
                <a:gd name="T4" fmla="*/ 0 w 10000"/>
                <a:gd name="T5" fmla="*/ 2147483646 h 9967"/>
                <a:gd name="T6" fmla="*/ 0 w 10000"/>
                <a:gd name="T7" fmla="*/ 2147483646 h 9967"/>
                <a:gd name="T8" fmla="*/ 2147483646 w 10000"/>
                <a:gd name="T9" fmla="*/ 2147483646 h 9967"/>
                <a:gd name="T10" fmla="*/ 2147483646 w 10000"/>
                <a:gd name="T11" fmla="*/ 0 h 9967"/>
                <a:gd name="T12" fmla="*/ 2147483646 w 10000"/>
                <a:gd name="T13" fmla="*/ 2147483646 h 99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000" h="9967">
                  <a:moveTo>
                    <a:pt x="3927" y="9898"/>
                  </a:moveTo>
                  <a:cubicBezTo>
                    <a:pt x="3808" y="9848"/>
                    <a:pt x="1787" y="10076"/>
                    <a:pt x="1133" y="9898"/>
                  </a:cubicBezTo>
                  <a:cubicBezTo>
                    <a:pt x="479" y="9718"/>
                    <a:pt x="0" y="9358"/>
                    <a:pt x="0" y="8820"/>
                  </a:cubicBezTo>
                  <a:lnTo>
                    <a:pt x="0" y="1381"/>
                  </a:lnTo>
                  <a:cubicBezTo>
                    <a:pt x="0" y="734"/>
                    <a:pt x="352" y="-12"/>
                    <a:pt x="1133" y="37"/>
                  </a:cubicBezTo>
                  <a:lnTo>
                    <a:pt x="10000" y="0"/>
                  </a:lnTo>
                  <a:lnTo>
                    <a:pt x="9420" y="20"/>
                  </a:lnTo>
                </a:path>
              </a:pathLst>
            </a:custGeom>
            <a:noFill/>
            <a:ln w="15875" cap="rnd">
              <a:solidFill>
                <a:schemeClr val="tx1"/>
              </a:solidFill>
              <a:prstDash val="solid"/>
              <a:round/>
              <a:headEnd type="arrow" w="med" len="med"/>
              <a:tailEnd/>
            </a:ln>
            <a:extLst>
              <a:ext uri="{909E8E84-426E-40DD-AFC4-6F175D3DCCD1}">
                <a14:hiddenFill xmlns:a14="http://schemas.microsoft.com/office/drawing/2010/main">
                  <a:solidFill>
                    <a:srgbClr val="FFFFFF"/>
                  </a:solidFill>
                </a14:hiddenFill>
              </a:ext>
            </a:extLst>
          </p:spPr>
          <p:txBody>
            <a:bodyPr lIns="68580" tIns="34290" rIns="68580" bIns="34290"/>
            <a:lstStyle/>
            <a:p>
              <a:pPr eaLnBrk="0" fontAlgn="base" hangingPunct="0">
                <a:spcBef>
                  <a:spcPct val="0"/>
                </a:spcBef>
                <a:spcAft>
                  <a:spcPct val="0"/>
                </a:spcAft>
              </a:pPr>
              <a:endParaRPr lang="en-US" sz="1400" b="1">
                <a:latin typeface="Arial" panose="020B0604020202020204" pitchFamily="34" charset="0"/>
              </a:endParaRPr>
            </a:p>
          </p:txBody>
        </p:sp>
        <p:sp>
          <p:nvSpPr>
            <p:cNvPr id="74798" name="Freeform 36">
              <a:extLst>
                <a:ext uri="{FF2B5EF4-FFF2-40B4-BE49-F238E27FC236}">
                  <a16:creationId xmlns:a16="http://schemas.microsoft.com/office/drawing/2014/main" id="{17080FB1-E1BC-760A-16B3-851A65786E00}"/>
                </a:ext>
              </a:extLst>
            </p:cNvPr>
            <p:cNvSpPr>
              <a:spLocks/>
            </p:cNvSpPr>
            <p:nvPr/>
          </p:nvSpPr>
          <p:spPr bwMode="auto">
            <a:xfrm rot="5400000" flipH="1">
              <a:off x="4668044" y="3859141"/>
              <a:ext cx="184150" cy="1538287"/>
            </a:xfrm>
            <a:custGeom>
              <a:avLst/>
              <a:gdLst>
                <a:gd name="T0" fmla="*/ 0 w 37"/>
                <a:gd name="T1" fmla="*/ 0 h 117"/>
                <a:gd name="T2" fmla="*/ 0 w 37"/>
                <a:gd name="T3" fmla="*/ 2147483646 h 117"/>
                <a:gd name="T4" fmla="*/ 2147483646 w 37"/>
                <a:gd name="T5" fmla="*/ 2147483646 h 117"/>
                <a:gd name="T6" fmla="*/ 2147483646 w 37"/>
                <a:gd name="T7" fmla="*/ 2147483646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17">
                  <a:moveTo>
                    <a:pt x="0" y="0"/>
                  </a:moveTo>
                  <a:cubicBezTo>
                    <a:pt x="0" y="107"/>
                    <a:pt x="0" y="107"/>
                    <a:pt x="0" y="107"/>
                  </a:cubicBezTo>
                  <a:cubicBezTo>
                    <a:pt x="0" y="112"/>
                    <a:pt x="5" y="117"/>
                    <a:pt x="10" y="117"/>
                  </a:cubicBezTo>
                  <a:cubicBezTo>
                    <a:pt x="37" y="117"/>
                    <a:pt x="37" y="117"/>
                    <a:pt x="37" y="117"/>
                  </a:cubicBezTo>
                </a:path>
              </a:pathLst>
            </a:custGeom>
            <a:noFill/>
            <a:ln w="15875" cap="rnd">
              <a:solidFill>
                <a:schemeClr val="tx1"/>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lIns="68580" tIns="34290" rIns="68580" bIns="34290"/>
            <a:lstStyle/>
            <a:p>
              <a:pPr eaLnBrk="0" fontAlgn="base" hangingPunct="0">
                <a:spcBef>
                  <a:spcPct val="0"/>
                </a:spcBef>
                <a:spcAft>
                  <a:spcPct val="0"/>
                </a:spcAft>
              </a:pPr>
              <a:endParaRPr lang="en-US" sz="1400" b="1">
                <a:latin typeface="Arial" panose="020B0604020202020204" pitchFamily="34" charset="0"/>
              </a:endParaRPr>
            </a:p>
          </p:txBody>
        </p:sp>
        <p:sp>
          <p:nvSpPr>
            <p:cNvPr id="74799" name="Line 13">
              <a:extLst>
                <a:ext uri="{FF2B5EF4-FFF2-40B4-BE49-F238E27FC236}">
                  <a16:creationId xmlns:a16="http://schemas.microsoft.com/office/drawing/2014/main" id="{4006DFD8-DAA0-3CB5-983E-2DE96B19995A}"/>
                </a:ext>
              </a:extLst>
            </p:cNvPr>
            <p:cNvSpPr>
              <a:spLocks noChangeShapeType="1"/>
            </p:cNvSpPr>
            <p:nvPr/>
          </p:nvSpPr>
          <p:spPr bwMode="auto">
            <a:xfrm>
              <a:off x="5981701" y="5777634"/>
              <a:ext cx="409575" cy="0"/>
            </a:xfrm>
            <a:prstGeom prst="line">
              <a:avLst/>
            </a:prstGeom>
            <a:noFill/>
            <a:ln w="15875" cap="rnd">
              <a:solidFill>
                <a:schemeClr val="tx1"/>
              </a:solidFill>
              <a:round/>
              <a:headEnd/>
              <a:tailEnd type="arrow" w="med" len="med"/>
            </a:ln>
            <a:extLst>
              <a:ext uri="{909E8E84-426E-40DD-AFC4-6F175D3DCCD1}">
                <a14:hiddenFill xmlns:a14="http://schemas.microsoft.com/office/drawing/2010/main">
                  <a:noFill/>
                </a14:hiddenFill>
              </a:ext>
            </a:extLst>
          </p:spPr>
          <p:txBody>
            <a:bodyPr lIns="68580" tIns="34290" rIns="68580" bIns="34290"/>
            <a:lstStyle/>
            <a:p>
              <a:pPr eaLnBrk="0" fontAlgn="base" hangingPunct="0">
                <a:spcBef>
                  <a:spcPct val="0"/>
                </a:spcBef>
                <a:spcAft>
                  <a:spcPct val="0"/>
                </a:spcAft>
              </a:pPr>
              <a:endParaRPr lang="en-US" sz="1400" b="1">
                <a:latin typeface="Arial" panose="020B0604020202020204" pitchFamily="34" charset="0"/>
              </a:endParaRPr>
            </a:p>
          </p:txBody>
        </p:sp>
        <p:sp>
          <p:nvSpPr>
            <p:cNvPr id="49" name="TextBox 338">
              <a:extLst>
                <a:ext uri="{FF2B5EF4-FFF2-40B4-BE49-F238E27FC236}">
                  <a16:creationId xmlns:a16="http://schemas.microsoft.com/office/drawing/2014/main" id="{6EF267E1-AA94-211B-6C7A-6F4F9FD39D87}"/>
                </a:ext>
              </a:extLst>
            </p:cNvPr>
            <p:cNvSpPr txBox="1"/>
            <p:nvPr/>
          </p:nvSpPr>
          <p:spPr>
            <a:xfrm>
              <a:off x="3810001" y="5014047"/>
              <a:ext cx="1195387" cy="139700"/>
            </a:xfrm>
            <a:prstGeom prst="rect">
              <a:avLst/>
            </a:prstGeom>
            <a:noFill/>
          </p:spPr>
          <p:txBody>
            <a:bodyPr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sz="900" b="1" dirty="0">
                  <a:latin typeface="Arial"/>
                  <a:cs typeface="Arial" panose="020B0604020202020204" pitchFamily="34" charset="0"/>
                </a:rPr>
                <a:t>Terminal</a:t>
              </a:r>
              <a:r>
                <a:rPr lang="en-US" sz="825" b="1" dirty="0">
                  <a:latin typeface="Arial"/>
                  <a:cs typeface="Arial" panose="020B0604020202020204" pitchFamily="34" charset="0"/>
                </a:rPr>
                <a:t> </a:t>
              </a:r>
              <a:r>
                <a:rPr lang="en-US" sz="900" b="1" dirty="0">
                  <a:latin typeface="Arial"/>
                  <a:cs typeface="Arial" panose="020B0604020202020204" pitchFamily="34" charset="0"/>
                </a:rPr>
                <a:t>pathway</a:t>
              </a:r>
              <a:endParaRPr lang="en-US" sz="825" b="1" dirty="0">
                <a:latin typeface="Arial"/>
                <a:cs typeface="Arial" panose="020B0604020202020204" pitchFamily="34" charset="0"/>
              </a:endParaRPr>
            </a:p>
          </p:txBody>
        </p:sp>
        <p:cxnSp>
          <p:nvCxnSpPr>
            <p:cNvPr id="50" name="Straight Connector 49">
              <a:extLst>
                <a:ext uri="{FF2B5EF4-FFF2-40B4-BE49-F238E27FC236}">
                  <a16:creationId xmlns:a16="http://schemas.microsoft.com/office/drawing/2014/main" id="{3FDADA8D-1AA8-7506-7137-3FBC241F8004}"/>
                </a:ext>
              </a:extLst>
            </p:cNvPr>
            <p:cNvCxnSpPr>
              <a:cxnSpLocks/>
            </p:cNvCxnSpPr>
            <p:nvPr/>
          </p:nvCxnSpPr>
          <p:spPr>
            <a:xfrm>
              <a:off x="3838575" y="4969597"/>
              <a:ext cx="2411412" cy="0"/>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74802" name="TextBox 340">
              <a:extLst>
                <a:ext uri="{FF2B5EF4-FFF2-40B4-BE49-F238E27FC236}">
                  <a16:creationId xmlns:a16="http://schemas.microsoft.com/office/drawing/2014/main" id="{DB520004-850B-3E4D-CAFA-186CE9A3ABDA}"/>
                </a:ext>
              </a:extLst>
            </p:cNvPr>
            <p:cNvSpPr txBox="1">
              <a:spLocks noChangeArrowheads="1"/>
            </p:cNvSpPr>
            <p:nvPr/>
          </p:nvSpPr>
          <p:spPr bwMode="auto">
            <a:xfrm>
              <a:off x="3714750" y="4771159"/>
              <a:ext cx="1293812"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ctr" fontAlgn="base">
                <a:lnSpc>
                  <a:spcPct val="100000"/>
                </a:lnSpc>
                <a:spcBef>
                  <a:spcPct val="0"/>
                </a:spcBef>
                <a:spcAft>
                  <a:spcPct val="0"/>
                </a:spcAft>
                <a:buClrTx/>
                <a:buSzTx/>
                <a:buNone/>
              </a:pPr>
              <a:r>
                <a:rPr lang="en-US" altLang="en-US" sz="900">
                  <a:cs typeface="Arial" panose="020B0604020202020204" pitchFamily="34" charset="0"/>
                </a:rPr>
                <a:t>Proximal pathways</a:t>
              </a:r>
            </a:p>
          </p:txBody>
        </p:sp>
        <p:sp>
          <p:nvSpPr>
            <p:cNvPr id="74803" name="Freeform 7">
              <a:extLst>
                <a:ext uri="{FF2B5EF4-FFF2-40B4-BE49-F238E27FC236}">
                  <a16:creationId xmlns:a16="http://schemas.microsoft.com/office/drawing/2014/main" id="{AB9B73AC-FE16-BED0-7F5F-F324A0A93355}"/>
                </a:ext>
              </a:extLst>
            </p:cNvPr>
            <p:cNvSpPr>
              <a:spLocks/>
            </p:cNvSpPr>
            <p:nvPr/>
          </p:nvSpPr>
          <p:spPr bwMode="auto">
            <a:xfrm flipH="1">
              <a:off x="5614988" y="5728423"/>
              <a:ext cx="161925" cy="52387"/>
            </a:xfrm>
            <a:custGeom>
              <a:avLst/>
              <a:gdLst>
                <a:gd name="T0" fmla="*/ 2147483646 w 205"/>
                <a:gd name="T1" fmla="*/ 0 h 13"/>
                <a:gd name="T2" fmla="*/ 2147483646 w 205"/>
                <a:gd name="T3" fmla="*/ 2147483646 h 13"/>
                <a:gd name="T4" fmla="*/ 2147483646 w 205"/>
                <a:gd name="T5" fmla="*/ 2147483646 h 13"/>
                <a:gd name="T6" fmla="*/ 0 w 205"/>
                <a:gd name="T7" fmla="*/ 2147483646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5" h="13">
                  <a:moveTo>
                    <a:pt x="205" y="0"/>
                  </a:moveTo>
                  <a:cubicBezTo>
                    <a:pt x="205" y="4"/>
                    <a:pt x="205" y="4"/>
                    <a:pt x="205" y="4"/>
                  </a:cubicBezTo>
                  <a:cubicBezTo>
                    <a:pt x="205" y="9"/>
                    <a:pt x="201" y="13"/>
                    <a:pt x="195" y="13"/>
                  </a:cubicBezTo>
                  <a:cubicBezTo>
                    <a:pt x="0" y="13"/>
                    <a:pt x="0" y="13"/>
                    <a:pt x="0" y="13"/>
                  </a:cubicBezTo>
                </a:path>
              </a:pathLst>
            </a:custGeom>
            <a:noFill/>
            <a:ln w="15875" cap="rnd">
              <a:solidFill>
                <a:schemeClr val="tx1"/>
              </a:solidFill>
              <a:prstDash val="solid"/>
              <a:round/>
              <a:headEnd/>
              <a:tailEnd type="arrow" w="med" len="med"/>
            </a:ln>
            <a:extLst>
              <a:ext uri="{909E8E84-426E-40DD-AFC4-6F175D3DCCD1}">
                <a14:hiddenFill xmlns:a14="http://schemas.microsoft.com/office/drawing/2010/main">
                  <a:solidFill>
                    <a:srgbClr val="FFFFFF"/>
                  </a:solidFill>
                </a14:hiddenFill>
              </a:ext>
            </a:extLst>
          </p:spPr>
          <p:txBody>
            <a:bodyPr lIns="68580" tIns="34290" rIns="68580" bIns="34290"/>
            <a:lstStyle/>
            <a:p>
              <a:pPr eaLnBrk="0" fontAlgn="base" hangingPunct="0">
                <a:spcBef>
                  <a:spcPct val="0"/>
                </a:spcBef>
                <a:spcAft>
                  <a:spcPct val="0"/>
                </a:spcAft>
              </a:pPr>
              <a:endParaRPr lang="en-US" sz="1400" b="1">
                <a:latin typeface="Arial" panose="020B0604020202020204" pitchFamily="34" charset="0"/>
              </a:endParaRPr>
            </a:p>
          </p:txBody>
        </p:sp>
        <p:grpSp>
          <p:nvGrpSpPr>
            <p:cNvPr id="74804" name="Group 52">
              <a:extLst>
                <a:ext uri="{FF2B5EF4-FFF2-40B4-BE49-F238E27FC236}">
                  <a16:creationId xmlns:a16="http://schemas.microsoft.com/office/drawing/2014/main" id="{21D31F81-86EF-550F-88D0-6462345AF41E}"/>
                </a:ext>
              </a:extLst>
            </p:cNvPr>
            <p:cNvGrpSpPr>
              <a:grpSpLocks/>
            </p:cNvGrpSpPr>
            <p:nvPr/>
          </p:nvGrpSpPr>
          <p:grpSpPr bwMode="auto">
            <a:xfrm>
              <a:off x="3833812" y="5380760"/>
              <a:ext cx="2008188" cy="284163"/>
              <a:chOff x="-886712" y="7458674"/>
              <a:chExt cx="2587376" cy="376746"/>
            </a:xfrm>
          </p:grpSpPr>
          <p:sp>
            <p:nvSpPr>
              <p:cNvPr id="56" name="Multiplication Sign 55">
                <a:extLst>
                  <a:ext uri="{FF2B5EF4-FFF2-40B4-BE49-F238E27FC236}">
                    <a16:creationId xmlns:a16="http://schemas.microsoft.com/office/drawing/2014/main" id="{1BC87EEB-070D-421B-3B93-6FC4F56D8E2D}"/>
                  </a:ext>
                </a:extLst>
              </p:cNvPr>
              <p:cNvSpPr/>
              <p:nvPr/>
            </p:nvSpPr>
            <p:spPr>
              <a:xfrm>
                <a:off x="1285456" y="7458674"/>
                <a:ext cx="415208" cy="376746"/>
              </a:xfrm>
              <a:prstGeom prst="mathMultiply">
                <a:avLst>
                  <a:gd name="adj1" fmla="val 5542"/>
                </a:avLst>
              </a:prstGeom>
              <a:solidFill>
                <a:schemeClr val="accent2"/>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en-GB" sz="1200" b="1" dirty="0">
                  <a:solidFill>
                    <a:schemeClr val="tx1"/>
                  </a:solidFill>
                  <a:latin typeface="Arial"/>
                  <a:cs typeface="Arial" panose="020B0604020202020204" pitchFamily="34" charset="0"/>
                </a:endParaRPr>
              </a:p>
            </p:txBody>
          </p:sp>
          <p:cxnSp>
            <p:nvCxnSpPr>
              <p:cNvPr id="57" name="Straight Connector 56">
                <a:extLst>
                  <a:ext uri="{FF2B5EF4-FFF2-40B4-BE49-F238E27FC236}">
                    <a16:creationId xmlns:a16="http://schemas.microsoft.com/office/drawing/2014/main" id="{EB875ED5-9B94-B8C7-D798-76CEAFAFA634}"/>
                  </a:ext>
                </a:extLst>
              </p:cNvPr>
              <p:cNvCxnSpPr>
                <a:cxnSpLocks/>
              </p:cNvCxnSpPr>
              <p:nvPr/>
            </p:nvCxnSpPr>
            <p:spPr>
              <a:xfrm flipH="1">
                <a:off x="526630" y="7635471"/>
                <a:ext cx="411117"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57B633B-7E6C-D139-A455-7451A43B999F}"/>
                  </a:ext>
                </a:extLst>
              </p:cNvPr>
              <p:cNvCxnSpPr>
                <a:cxnSpLocks/>
              </p:cNvCxnSpPr>
              <p:nvPr/>
            </p:nvCxnSpPr>
            <p:spPr>
              <a:xfrm>
                <a:off x="950483" y="7498664"/>
                <a:ext cx="0" cy="290452"/>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9" name="Rectangle: Rounded Corners 58">
                <a:extLst>
                  <a:ext uri="{FF2B5EF4-FFF2-40B4-BE49-F238E27FC236}">
                    <a16:creationId xmlns:a16="http://schemas.microsoft.com/office/drawing/2014/main" id="{3EFFA17F-EEA4-B219-4FF6-7934D9D860F8}"/>
                  </a:ext>
                </a:extLst>
              </p:cNvPr>
              <p:cNvSpPr/>
              <p:nvPr/>
            </p:nvSpPr>
            <p:spPr>
              <a:xfrm>
                <a:off x="-886712" y="7467093"/>
                <a:ext cx="1413342" cy="33886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r>
                  <a:rPr lang="en-US" sz="1050" b="1" dirty="0">
                    <a:solidFill>
                      <a:schemeClr val="bg1"/>
                    </a:solidFill>
                    <a:latin typeface="Arial"/>
                    <a:cs typeface="Arial" panose="020B0604020202020204" pitchFamily="34" charset="0"/>
                  </a:rPr>
                  <a:t>C5 inhibitors</a:t>
                </a:r>
                <a:endParaRPr lang="en-GB" sz="1050" b="1" dirty="0">
                  <a:solidFill>
                    <a:schemeClr val="bg1"/>
                  </a:solidFill>
                  <a:latin typeface="Arial"/>
                  <a:cs typeface="Arial" panose="020B0604020202020204" pitchFamily="34" charset="0"/>
                </a:endParaRPr>
              </a:p>
            </p:txBody>
          </p:sp>
        </p:grpSp>
        <p:sp>
          <p:nvSpPr>
            <p:cNvPr id="74805" name="TextBox 1">
              <a:extLst>
                <a:ext uri="{FF2B5EF4-FFF2-40B4-BE49-F238E27FC236}">
                  <a16:creationId xmlns:a16="http://schemas.microsoft.com/office/drawing/2014/main" id="{D7A1B55A-A199-11B1-D422-D917BBC1F1FA}"/>
                </a:ext>
              </a:extLst>
            </p:cNvPr>
            <p:cNvSpPr txBox="1">
              <a:spLocks noChangeArrowheads="1"/>
            </p:cNvSpPr>
            <p:nvPr/>
          </p:nvSpPr>
          <p:spPr bwMode="auto">
            <a:xfrm>
              <a:off x="5330825" y="5447434"/>
              <a:ext cx="1524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r" fontAlgn="base">
                <a:lnSpc>
                  <a:spcPct val="100000"/>
                </a:lnSpc>
                <a:spcBef>
                  <a:spcPct val="0"/>
                </a:spcBef>
                <a:spcAft>
                  <a:spcPct val="0"/>
                </a:spcAft>
                <a:buClrTx/>
                <a:buSzTx/>
                <a:buNone/>
              </a:pPr>
              <a:r>
                <a:rPr lang="en-US" altLang="en-US" sz="900">
                  <a:cs typeface="Arial" panose="020B0604020202020204" pitchFamily="34" charset="0"/>
                </a:rPr>
                <a:t>C5</a:t>
              </a:r>
            </a:p>
          </p:txBody>
        </p:sp>
        <p:sp>
          <p:nvSpPr>
            <p:cNvPr id="74806" name="TextBox 2">
              <a:extLst>
                <a:ext uri="{FF2B5EF4-FFF2-40B4-BE49-F238E27FC236}">
                  <a16:creationId xmlns:a16="http://schemas.microsoft.com/office/drawing/2014/main" id="{3D2015DA-8BDC-B0A3-DE5F-4E3967770080}"/>
                </a:ext>
              </a:extLst>
            </p:cNvPr>
            <p:cNvSpPr txBox="1">
              <a:spLocks noChangeArrowheads="1"/>
            </p:cNvSpPr>
            <p:nvPr/>
          </p:nvSpPr>
          <p:spPr bwMode="auto">
            <a:xfrm>
              <a:off x="5792787" y="2986809"/>
              <a:ext cx="1524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algn="r" fontAlgn="base">
                <a:lnSpc>
                  <a:spcPct val="100000"/>
                </a:lnSpc>
                <a:spcBef>
                  <a:spcPct val="0"/>
                </a:spcBef>
                <a:spcAft>
                  <a:spcPct val="0"/>
                </a:spcAft>
                <a:buClrTx/>
                <a:buSzTx/>
                <a:buNone/>
              </a:pPr>
              <a:r>
                <a:rPr lang="en-US" altLang="en-US" sz="900">
                  <a:cs typeface="Arial" panose="020B0604020202020204" pitchFamily="34" charset="0"/>
                </a:rPr>
                <a:t>C3</a:t>
              </a:r>
            </a:p>
          </p:txBody>
        </p:sp>
      </p:grpSp>
      <p:sp>
        <p:nvSpPr>
          <p:cNvPr id="2" name="Footer Placeholder 3">
            <a:extLst>
              <a:ext uri="{FF2B5EF4-FFF2-40B4-BE49-F238E27FC236}">
                <a16:creationId xmlns:a16="http://schemas.microsoft.com/office/drawing/2014/main" id="{46C78C4E-D6D0-95A7-AAB8-BF0B97352E86}"/>
              </a:ext>
            </a:extLst>
          </p:cNvPr>
          <p:cNvSpPr>
            <a:spLocks noGrp="1"/>
          </p:cNvSpPr>
          <p:nvPr>
            <p:ph type="ftr" sz="quarter" idx="10"/>
          </p:nvPr>
        </p:nvSpPr>
        <p:spPr>
          <a:xfrm>
            <a:off x="1416735" y="6054437"/>
            <a:ext cx="10651322" cy="803564"/>
          </a:xfrm>
        </p:spPr>
        <p:txBody>
          <a:bodyPr/>
          <a:lstStyle/>
          <a:p>
            <a:pPr marL="0" indent="0">
              <a:buNone/>
              <a:defRPr/>
            </a:pPr>
            <a:r>
              <a:rPr lang="en-US" dirty="0"/>
              <a:t>C, complement; MAC, membrane attack complex.</a:t>
            </a:r>
            <a:endParaRPr lang="fr-F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AB913A-5155-CF30-829B-ADC1FB2FF868}"/>
              </a:ext>
            </a:extLst>
          </p:cNvPr>
          <p:cNvSpPr>
            <a:spLocks noGrp="1"/>
          </p:cNvSpPr>
          <p:nvPr>
            <p:ph type="title"/>
          </p:nvPr>
        </p:nvSpPr>
        <p:spPr>
          <a:xfrm>
            <a:off x="838200" y="365126"/>
            <a:ext cx="10515600" cy="1140402"/>
          </a:xfrm>
        </p:spPr>
        <p:txBody>
          <a:bodyPr/>
          <a:lstStyle/>
          <a:p>
            <a:r>
              <a:rPr lang="en-US" dirty="0"/>
              <a:t>Proximal Complement Inhibitors </a:t>
            </a:r>
          </a:p>
        </p:txBody>
      </p:sp>
      <p:graphicFrame>
        <p:nvGraphicFramePr>
          <p:cNvPr id="7" name="Content Placeholder 6">
            <a:extLst>
              <a:ext uri="{FF2B5EF4-FFF2-40B4-BE49-F238E27FC236}">
                <a16:creationId xmlns:a16="http://schemas.microsoft.com/office/drawing/2014/main" id="{68FC3CBE-94EC-2349-35D7-C4A781B09AD7}"/>
              </a:ext>
            </a:extLst>
          </p:cNvPr>
          <p:cNvGraphicFramePr>
            <a:graphicFrameLocks noGrp="1"/>
          </p:cNvGraphicFramePr>
          <p:nvPr>
            <p:ph idx="1"/>
            <p:extLst>
              <p:ext uri="{D42A27DB-BD31-4B8C-83A1-F6EECF244321}">
                <p14:modId xmlns:p14="http://schemas.microsoft.com/office/powerpoint/2010/main" val="859894835"/>
              </p:ext>
            </p:extLst>
          </p:nvPr>
        </p:nvGraphicFramePr>
        <p:xfrm>
          <a:off x="838200" y="1576243"/>
          <a:ext cx="10515600" cy="4744720"/>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525465120"/>
                    </a:ext>
                  </a:extLst>
                </a:gridCol>
                <a:gridCol w="1752600">
                  <a:extLst>
                    <a:ext uri="{9D8B030D-6E8A-4147-A177-3AD203B41FA5}">
                      <a16:colId xmlns:a16="http://schemas.microsoft.com/office/drawing/2014/main" val="1266367572"/>
                    </a:ext>
                  </a:extLst>
                </a:gridCol>
                <a:gridCol w="1844040">
                  <a:extLst>
                    <a:ext uri="{9D8B030D-6E8A-4147-A177-3AD203B41FA5}">
                      <a16:colId xmlns:a16="http://schemas.microsoft.com/office/drawing/2014/main" val="1141184130"/>
                    </a:ext>
                  </a:extLst>
                </a:gridCol>
                <a:gridCol w="1661160">
                  <a:extLst>
                    <a:ext uri="{9D8B030D-6E8A-4147-A177-3AD203B41FA5}">
                      <a16:colId xmlns:a16="http://schemas.microsoft.com/office/drawing/2014/main" val="1733255622"/>
                    </a:ext>
                  </a:extLst>
                </a:gridCol>
                <a:gridCol w="1752600">
                  <a:extLst>
                    <a:ext uri="{9D8B030D-6E8A-4147-A177-3AD203B41FA5}">
                      <a16:colId xmlns:a16="http://schemas.microsoft.com/office/drawing/2014/main" val="215509903"/>
                    </a:ext>
                  </a:extLst>
                </a:gridCol>
                <a:gridCol w="1752600">
                  <a:extLst>
                    <a:ext uri="{9D8B030D-6E8A-4147-A177-3AD203B41FA5}">
                      <a16:colId xmlns:a16="http://schemas.microsoft.com/office/drawing/2014/main" val="530055487"/>
                    </a:ext>
                  </a:extLst>
                </a:gridCol>
              </a:tblGrid>
              <a:tr h="370840">
                <a:tc>
                  <a:txBody>
                    <a:bodyPr/>
                    <a:lstStyle/>
                    <a:p>
                      <a:r>
                        <a:rPr lang="en-US" sz="1600" dirty="0">
                          <a:latin typeface="Arial" panose="020B0604020202020204" pitchFamily="34" charset="0"/>
                          <a:cs typeface="Arial" panose="020B0604020202020204" pitchFamily="34" charset="0"/>
                        </a:rPr>
                        <a:t>Agent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dirty="0">
                          <a:latin typeface="Arial" panose="020B0604020202020204" pitchFamily="34" charset="0"/>
                          <a:cs typeface="Arial" panose="020B0604020202020204" pitchFamily="34" charset="0"/>
                        </a:rPr>
                        <a:t>FDA Approval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dirty="0">
                          <a:latin typeface="Arial" panose="020B0604020202020204" pitchFamily="34" charset="0"/>
                          <a:cs typeface="Arial" panose="020B0604020202020204" pitchFamily="34" charset="0"/>
                        </a:rPr>
                        <a:t>MOA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dirty="0">
                          <a:latin typeface="Arial" panose="020B0604020202020204" pitchFamily="34" charset="0"/>
                          <a:cs typeface="Arial" panose="020B0604020202020204" pitchFamily="34" charset="0"/>
                        </a:rPr>
                        <a:t>Administration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dirty="0">
                          <a:latin typeface="Arial" panose="020B0604020202020204" pitchFamily="34" charset="0"/>
                          <a:cs typeface="Arial" panose="020B0604020202020204" pitchFamily="34" charset="0"/>
                        </a:rPr>
                        <a:t>Indication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dirty="0">
                          <a:latin typeface="Arial" panose="020B0604020202020204" pitchFamily="34" charset="0"/>
                          <a:cs typeface="Arial" panose="020B0604020202020204" pitchFamily="34" charset="0"/>
                        </a:rPr>
                        <a:t>REMS Program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16984518"/>
                  </a:ext>
                </a:extLst>
              </a:tr>
              <a:tr h="370840">
                <a:tc>
                  <a:txBody>
                    <a:bodyPr/>
                    <a:lstStyle/>
                    <a:p>
                      <a:r>
                        <a:rPr lang="en-US" sz="1600" dirty="0" err="1">
                          <a:latin typeface="Arial" panose="020B0604020202020204" pitchFamily="34" charset="0"/>
                          <a:cs typeface="Arial" panose="020B0604020202020204" pitchFamily="34" charset="0"/>
                        </a:rPr>
                        <a:t>Pegcetacoplan</a:t>
                      </a:r>
                      <a:endParaRPr lang="en-US" sz="1600" dirty="0">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solidFill>
                            <a:schemeClr val="tx1"/>
                          </a:solidFill>
                          <a:latin typeface="Arial" panose="020B0604020202020204" pitchFamily="34" charset="0"/>
                          <a:cs typeface="Arial" panose="020B0604020202020204" pitchFamily="34" charset="0"/>
                        </a:rPr>
                        <a:t>May 2021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solidFill>
                            <a:schemeClr val="tx1"/>
                          </a:solidFill>
                          <a:latin typeface="Arial" panose="020B0604020202020204" pitchFamily="34" charset="0"/>
                          <a:cs typeface="Arial" panose="020B0604020202020204" pitchFamily="34" charset="0"/>
                        </a:rPr>
                        <a:t>Peglyated </a:t>
                      </a:r>
                      <a:r>
                        <a:rPr lang="en-US" sz="1600" dirty="0" err="1">
                          <a:solidFill>
                            <a:schemeClr val="tx1"/>
                          </a:solidFill>
                          <a:latin typeface="Arial" panose="020B0604020202020204" pitchFamily="34" charset="0"/>
                          <a:cs typeface="Arial" panose="020B0604020202020204" pitchFamily="34" charset="0"/>
                        </a:rPr>
                        <a:t>pentadecapeptide</a:t>
                      </a:r>
                      <a:r>
                        <a:rPr lang="en-US" sz="1600" dirty="0">
                          <a:solidFill>
                            <a:schemeClr val="tx1"/>
                          </a:solidFill>
                          <a:latin typeface="Arial" panose="020B0604020202020204" pitchFamily="34" charset="0"/>
                          <a:cs typeface="Arial" panose="020B0604020202020204" pitchFamily="34" charset="0"/>
                        </a:rPr>
                        <a:t> that targets C3</a:t>
                      </a:r>
                    </a:p>
                    <a:p>
                      <a:endParaRPr lang="en-US" sz="16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solidFill>
                            <a:schemeClr val="tx1"/>
                          </a:solidFill>
                          <a:latin typeface="Arial" panose="020B0604020202020204" pitchFamily="34" charset="0"/>
                          <a:cs typeface="Arial" panose="020B0604020202020204" pitchFamily="34" charset="0"/>
                        </a:rPr>
                        <a:t>Subcutaneous/ 2x weekly </a:t>
                      </a:r>
                    </a:p>
                    <a:p>
                      <a:endParaRPr lang="en-US" sz="1600" dirty="0">
                        <a:solidFill>
                          <a:schemeClr val="tx1"/>
                        </a:solidFill>
                        <a:latin typeface="Arial" panose="020B0604020202020204" pitchFamily="34" charset="0"/>
                        <a:cs typeface="Arial" panose="020B0604020202020204" pitchFamily="34" charset="0"/>
                      </a:endParaRPr>
                    </a:p>
                    <a:p>
                      <a:r>
                        <a:rPr lang="en-US" sz="1600" dirty="0">
                          <a:solidFill>
                            <a:schemeClr val="tx1"/>
                          </a:solidFill>
                          <a:latin typeface="Arial" panose="020B0604020202020204" pitchFamily="34" charset="0"/>
                          <a:cs typeface="Arial" panose="020B0604020202020204" pitchFamily="34" charset="0"/>
                        </a:rPr>
                        <a:t>**on-body injector approved in October 2023</a:t>
                      </a:r>
                    </a:p>
                    <a:p>
                      <a:endParaRPr lang="en-US" sz="16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solidFill>
                            <a:schemeClr val="tx1"/>
                          </a:solidFill>
                          <a:latin typeface="Arial" panose="020B0604020202020204" pitchFamily="34" charset="0"/>
                          <a:cs typeface="Arial" panose="020B0604020202020204" pitchFamily="34" charset="0"/>
                        </a:rPr>
                        <a:t>Adult patients with PNH</a:t>
                      </a:r>
                    </a:p>
                    <a:p>
                      <a:endParaRPr lang="en-US" sz="16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600" dirty="0">
                          <a:solidFill>
                            <a:schemeClr val="tx1"/>
                          </a:solidFill>
                          <a:latin typeface="Arial" panose="020B0604020202020204" pitchFamily="34" charset="0"/>
                          <a:cs typeface="Arial" panose="020B0604020202020204" pitchFamily="34" charset="0"/>
                        </a:rPr>
                        <a:t>Yes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87336441"/>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b="0" dirty="0">
                          <a:solidFill>
                            <a:schemeClr val="bg2">
                              <a:lumMod val="50000"/>
                            </a:schemeClr>
                          </a:solidFill>
                        </a:rPr>
                        <a:t>Danicopan</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dirty="0">
                          <a:solidFill>
                            <a:schemeClr val="tx1"/>
                          </a:solidFill>
                        </a:rPr>
                        <a:t>May 2024</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dirty="0">
                          <a:solidFill>
                            <a:schemeClr val="tx1"/>
                          </a:solidFill>
                        </a:rPr>
                        <a:t>Factor D inhibitor</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dirty="0">
                          <a:solidFill>
                            <a:schemeClr val="tx1"/>
                          </a:solidFill>
                        </a:rPr>
                        <a:t>Oral three times a day, with or without food </a:t>
                      </a:r>
                    </a:p>
                    <a:p>
                      <a:endParaRPr lang="en-US" sz="1600" dirty="0">
                        <a:solidFill>
                          <a:schemeClr val="tx1"/>
                        </a:solidFill>
                      </a:endParaRPr>
                    </a:p>
                    <a:p>
                      <a:r>
                        <a:rPr lang="en-US" sz="1600" dirty="0">
                          <a:solidFill>
                            <a:schemeClr val="tx1"/>
                          </a:solidFill>
                        </a:rPr>
                        <a:t>With a C5 inhibitor</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dirty="0">
                          <a:solidFill>
                            <a:schemeClr val="tx1"/>
                          </a:solidFill>
                        </a:rPr>
                        <a:t>Adult patients with PNH</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dirty="0">
                          <a:solidFill>
                            <a:schemeClr val="tx1"/>
                          </a:solidFill>
                        </a:rPr>
                        <a:t>Yes </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81639782"/>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b="0" dirty="0" err="1">
                          <a:solidFill>
                            <a:schemeClr val="tx1"/>
                          </a:solidFill>
                        </a:rPr>
                        <a:t>Iptacopan</a:t>
                      </a:r>
                      <a:endParaRPr lang="en-US" sz="1600" b="0" dirty="0">
                        <a:solidFill>
                          <a:schemeClr val="tx1"/>
                        </a:solidFill>
                      </a:endParaRP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dirty="0">
                          <a:solidFill>
                            <a:schemeClr val="tx1"/>
                          </a:solidFill>
                        </a:rPr>
                        <a:t>December 2023</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dirty="0">
                          <a:solidFill>
                            <a:schemeClr val="tx1"/>
                          </a:solidFill>
                        </a:rPr>
                        <a:t>Factor B inhibitor</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dirty="0">
                          <a:solidFill>
                            <a:schemeClr val="tx1"/>
                          </a:solidFill>
                        </a:rPr>
                        <a:t>Oral given BID with or without food</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dirty="0">
                          <a:solidFill>
                            <a:schemeClr val="tx1"/>
                          </a:solidFill>
                        </a:rPr>
                        <a:t>Adult patients with PNH</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dirty="0">
                          <a:solidFill>
                            <a:schemeClr val="tx1"/>
                          </a:solidFill>
                        </a:rPr>
                        <a:t>Yes </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92029532"/>
                  </a:ext>
                </a:extLst>
              </a:tr>
            </a:tbl>
          </a:graphicData>
        </a:graphic>
      </p:graphicFrame>
      <p:sp>
        <p:nvSpPr>
          <p:cNvPr id="2" name="Footer Placeholder 4">
            <a:extLst>
              <a:ext uri="{FF2B5EF4-FFF2-40B4-BE49-F238E27FC236}">
                <a16:creationId xmlns:a16="http://schemas.microsoft.com/office/drawing/2014/main" id="{5FDCE7C0-7C11-E734-2523-B9D1FFB731D6}"/>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C, complement; BID, twice a day; MOA, mechanism of action; PNH, </a:t>
            </a:r>
            <a:r>
              <a:rPr lang="en-US" dirty="0"/>
              <a:t>paroxysmal nocturnal hemoglobinuria; REMS, risk evaluation and mitigation strategy</a:t>
            </a:r>
            <a:r>
              <a:rPr lang="en-US" altLang="en-US" dirty="0"/>
              <a:t>.</a:t>
            </a:r>
            <a:endParaRPr lang="en-US" sz="1000" dirty="0">
              <a:solidFill>
                <a:schemeClr val="tx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F37A65B9-3A49-C173-5746-B772789BC154}"/>
              </a:ext>
            </a:extLst>
          </p:cNvPr>
          <p:cNvPicPr>
            <a:picLocks noChangeAspect="1"/>
          </p:cNvPicPr>
          <p:nvPr/>
        </p:nvPicPr>
        <p:blipFill rotWithShape="1">
          <a:blip r:embed="rId3">
            <a:extLst>
              <a:ext uri="{28A0092B-C50C-407E-A947-70E740481C1C}">
                <a14:useLocalDpi xmlns:a14="http://schemas.microsoft.com/office/drawing/2010/main" val="0"/>
              </a:ext>
            </a:extLst>
          </a:blip>
          <a:srcRect l="6956" r="6232"/>
          <a:stretch/>
        </p:blipFill>
        <p:spPr bwMode="auto">
          <a:xfrm>
            <a:off x="1163782" y="1825625"/>
            <a:ext cx="5532582" cy="369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34FCBA3-B0F2-E06D-AC61-5CF638C1AEF1}"/>
              </a:ext>
            </a:extLst>
          </p:cNvPr>
          <p:cNvSpPr>
            <a:spLocks noGrp="1"/>
          </p:cNvSpPr>
          <p:nvPr>
            <p:ph type="title"/>
          </p:nvPr>
        </p:nvSpPr>
        <p:spPr/>
        <p:txBody>
          <a:bodyPr/>
          <a:lstStyle/>
          <a:p>
            <a:r>
              <a:rPr lang="en-US" dirty="0" err="1"/>
              <a:t>Pegcetacoplan</a:t>
            </a:r>
            <a:r>
              <a:rPr lang="en-US" dirty="0"/>
              <a:t> Versus Eculizumab in Paroxysmal Nocturnal Hemoglobinuria</a:t>
            </a:r>
          </a:p>
        </p:txBody>
      </p:sp>
      <p:sp>
        <p:nvSpPr>
          <p:cNvPr id="4" name="Content Placeholder 3">
            <a:extLst>
              <a:ext uri="{FF2B5EF4-FFF2-40B4-BE49-F238E27FC236}">
                <a16:creationId xmlns:a16="http://schemas.microsoft.com/office/drawing/2014/main" id="{2DDDBE8C-A95B-3DF1-EFC6-B46BDF5F83E7}"/>
              </a:ext>
            </a:extLst>
          </p:cNvPr>
          <p:cNvSpPr>
            <a:spLocks noGrp="1"/>
          </p:cNvSpPr>
          <p:nvPr>
            <p:ph sz="half" idx="2"/>
          </p:nvPr>
        </p:nvSpPr>
        <p:spPr>
          <a:xfrm>
            <a:off x="7093526" y="1825625"/>
            <a:ext cx="4260273" cy="4228812"/>
          </a:xfrm>
        </p:spPr>
        <p:txBody>
          <a:bodyPr>
            <a:normAutofit/>
          </a:bodyPr>
          <a:lstStyle/>
          <a:p>
            <a:pPr marL="0" indent="0">
              <a:buNone/>
            </a:pPr>
            <a:r>
              <a:rPr lang="en-US" sz="2400" b="1" dirty="0">
                <a:solidFill>
                  <a:schemeClr val="accent1"/>
                </a:solidFill>
              </a:rPr>
              <a:t>Conclusions</a:t>
            </a:r>
          </a:p>
          <a:p>
            <a:r>
              <a:rPr lang="en-US" sz="2400" dirty="0" err="1"/>
              <a:t>Pegcetacoplan</a:t>
            </a:r>
            <a:r>
              <a:rPr lang="en-US" sz="2400" dirty="0"/>
              <a:t> was superior to eculizumab in improving hemoglobin and clinical and hematologic outcomes in patients with PNH by providing broad hemolysis control, including control of intravascular and extravascular hemolysis</a:t>
            </a:r>
          </a:p>
        </p:txBody>
      </p:sp>
      <p:sp>
        <p:nvSpPr>
          <p:cNvPr id="3" name="Footer Placeholder 3">
            <a:extLst>
              <a:ext uri="{FF2B5EF4-FFF2-40B4-BE49-F238E27FC236}">
                <a16:creationId xmlns:a16="http://schemas.microsoft.com/office/drawing/2014/main" id="{4E97D972-45C5-56CD-143C-2AC3F55FF892}"/>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PNH, </a:t>
            </a:r>
            <a:r>
              <a:rPr lang="en-US" dirty="0"/>
              <a:t>paroxysmal nocturnal hemoglobinuria</a:t>
            </a:r>
            <a:r>
              <a:rPr lang="en-US" altLang="en-US" dirty="0"/>
              <a:t>. </a:t>
            </a:r>
          </a:p>
          <a:p>
            <a:r>
              <a:rPr lang="en-US" sz="1000" dirty="0">
                <a:solidFill>
                  <a:schemeClr val="tx1"/>
                </a:solidFill>
              </a:rPr>
              <a:t>Hillmen P, et al. </a:t>
            </a:r>
            <a:r>
              <a:rPr lang="en-US" sz="1000" i="1" dirty="0">
                <a:solidFill>
                  <a:schemeClr val="tx1"/>
                </a:solidFill>
              </a:rPr>
              <a:t>N Engl J Med. </a:t>
            </a:r>
            <a:r>
              <a:rPr lang="en-US" sz="1000" dirty="0">
                <a:solidFill>
                  <a:schemeClr val="tx1"/>
                </a:solidFill>
              </a:rPr>
              <a:t>2021;384(11):1028-1037. </a:t>
            </a:r>
          </a:p>
        </p:txBody>
      </p:sp>
    </p:spTree>
    <p:extLst>
      <p:ext uri="{BB962C8B-B14F-4D97-AF65-F5344CB8AC3E}">
        <p14:creationId xmlns:p14="http://schemas.microsoft.com/office/powerpoint/2010/main" val="33291717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id="{B95D9DCB-D12E-D2FD-AC90-FCA5A3FD7FEE}"/>
              </a:ext>
            </a:extLst>
          </p:cNvPr>
          <p:cNvPicPr>
            <a:picLocks noChangeAspect="1"/>
          </p:cNvPicPr>
          <p:nvPr/>
        </p:nvPicPr>
        <p:blipFill rotWithShape="1">
          <a:blip r:embed="rId3">
            <a:extLst>
              <a:ext uri="{28A0092B-C50C-407E-A947-70E740481C1C}">
                <a14:useLocalDpi xmlns:a14="http://schemas.microsoft.com/office/drawing/2010/main" val="0"/>
              </a:ext>
            </a:extLst>
          </a:blip>
          <a:srcRect l="1557" t="5308" r="10215" b="1505"/>
          <a:stretch/>
        </p:blipFill>
        <p:spPr bwMode="auto">
          <a:xfrm>
            <a:off x="5754255" y="1690688"/>
            <a:ext cx="6172076" cy="3353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8AA4B0F-B0A9-8067-BA3F-AE671E5F0812}"/>
              </a:ext>
            </a:extLst>
          </p:cNvPr>
          <p:cNvSpPr>
            <a:spLocks noGrp="1"/>
          </p:cNvSpPr>
          <p:nvPr>
            <p:ph type="title"/>
          </p:nvPr>
        </p:nvSpPr>
        <p:spPr>
          <a:xfrm>
            <a:off x="838200" y="365125"/>
            <a:ext cx="10515600" cy="1325563"/>
          </a:xfrm>
        </p:spPr>
        <p:txBody>
          <a:bodyPr/>
          <a:lstStyle/>
          <a:p>
            <a:r>
              <a:rPr lang="en-US" dirty="0"/>
              <a:t>PEGASUS Trial</a:t>
            </a:r>
          </a:p>
        </p:txBody>
      </p:sp>
      <p:sp>
        <p:nvSpPr>
          <p:cNvPr id="5" name="Content Placeholder 4">
            <a:extLst>
              <a:ext uri="{FF2B5EF4-FFF2-40B4-BE49-F238E27FC236}">
                <a16:creationId xmlns:a16="http://schemas.microsoft.com/office/drawing/2014/main" id="{9ED73AF6-5341-94E9-31CB-86C484246B93}"/>
              </a:ext>
            </a:extLst>
          </p:cNvPr>
          <p:cNvSpPr>
            <a:spLocks noGrp="1"/>
          </p:cNvSpPr>
          <p:nvPr>
            <p:ph sz="half" idx="1"/>
          </p:nvPr>
        </p:nvSpPr>
        <p:spPr>
          <a:xfrm>
            <a:off x="838200" y="1690688"/>
            <a:ext cx="4916055" cy="4229100"/>
          </a:xfrm>
        </p:spPr>
        <p:txBody>
          <a:bodyPr>
            <a:noAutofit/>
          </a:bodyPr>
          <a:lstStyle/>
          <a:p>
            <a:r>
              <a:rPr lang="en-US" sz="2000" dirty="0"/>
              <a:t>PEGASUS is a phase 3, randomized, multicenter trial comparing </a:t>
            </a:r>
            <a:r>
              <a:rPr lang="en-US" sz="2000" dirty="0" err="1"/>
              <a:t>pegcetacoplan</a:t>
            </a:r>
            <a:r>
              <a:rPr lang="en-US" sz="2000" dirty="0"/>
              <a:t> to eculizumab in PNH patients on eculizumab with an Hgb &lt;10.5</a:t>
            </a:r>
          </a:p>
          <a:p>
            <a:r>
              <a:rPr lang="en-US" sz="2000" dirty="0"/>
              <a:t>Primary endpoint was the change in Hgb at week 16.</a:t>
            </a:r>
          </a:p>
          <a:p>
            <a:r>
              <a:rPr lang="en-US" sz="2000" dirty="0" err="1"/>
              <a:t>Pegcetacoplan</a:t>
            </a:r>
            <a:r>
              <a:rPr lang="en-US" sz="2000" dirty="0"/>
              <a:t> was superior to eculizumab in improving Hgb levels and other clinical outcomes.</a:t>
            </a:r>
          </a:p>
          <a:p>
            <a:r>
              <a:rPr lang="en-US" sz="2000" dirty="0"/>
              <a:t>Adverse events include injection site reactions, diarrhea (mild), and breakthrough hemolysis</a:t>
            </a:r>
          </a:p>
          <a:p>
            <a:endParaRPr lang="en-US" sz="2000" dirty="0"/>
          </a:p>
        </p:txBody>
      </p:sp>
      <p:sp>
        <p:nvSpPr>
          <p:cNvPr id="4" name="Footer Placeholder 3">
            <a:extLst>
              <a:ext uri="{FF2B5EF4-FFF2-40B4-BE49-F238E27FC236}">
                <a16:creationId xmlns:a16="http://schemas.microsoft.com/office/drawing/2014/main" id="{91D4A8FE-6A2B-20AC-3D32-06FDDE083063}"/>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Hgb, hemoglobin; PNH, </a:t>
            </a:r>
            <a:r>
              <a:rPr lang="en-US" dirty="0"/>
              <a:t>paroxysmal nocturnal hemoglobinuria</a:t>
            </a:r>
            <a:r>
              <a:rPr lang="en-US" altLang="en-US" dirty="0"/>
              <a:t>. </a:t>
            </a:r>
          </a:p>
          <a:p>
            <a:r>
              <a:rPr lang="en-US" sz="1000" dirty="0">
                <a:solidFill>
                  <a:schemeClr val="tx1"/>
                </a:solidFill>
              </a:rPr>
              <a:t>Hillmen P, et al. </a:t>
            </a:r>
            <a:r>
              <a:rPr lang="en-US" sz="1000" i="1" dirty="0">
                <a:solidFill>
                  <a:schemeClr val="tx1"/>
                </a:solidFill>
              </a:rPr>
              <a:t>N Engl J Med. </a:t>
            </a:r>
            <a:r>
              <a:rPr lang="en-US" sz="1000" dirty="0">
                <a:solidFill>
                  <a:schemeClr val="tx1"/>
                </a:solidFill>
              </a:rPr>
              <a:t>2021;384(11):1028-1037.</a:t>
            </a:r>
          </a:p>
        </p:txBody>
      </p:sp>
    </p:spTree>
    <p:extLst>
      <p:ext uri="{BB962C8B-B14F-4D97-AF65-F5344CB8AC3E}">
        <p14:creationId xmlns:p14="http://schemas.microsoft.com/office/powerpoint/2010/main" val="3821682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C83F8-60C3-F195-D2AB-D41CEBE1CDA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1212784-CC45-0F32-9EB5-5B8937C011EE}"/>
              </a:ext>
            </a:extLst>
          </p:cNvPr>
          <p:cNvSpPr>
            <a:spLocks noGrp="1"/>
          </p:cNvSpPr>
          <p:nvPr>
            <p:ph type="ctrTitle"/>
          </p:nvPr>
        </p:nvSpPr>
        <p:spPr/>
        <p:txBody>
          <a:bodyPr>
            <a:normAutofit/>
          </a:bodyPr>
          <a:lstStyle/>
          <a:p>
            <a:r>
              <a:rPr lang="en-US" sz="4000" dirty="0"/>
              <a:t>Understanding PNH and </a:t>
            </a:r>
            <a:r>
              <a:rPr lang="en-US" sz="4000" dirty="0" err="1"/>
              <a:t>wAIHA</a:t>
            </a:r>
            <a:r>
              <a:rPr lang="en-US" sz="4000" dirty="0"/>
              <a:t> Through Pathogenesis, Clinical Manifestations, and Diagnostic Criteria </a:t>
            </a:r>
          </a:p>
        </p:txBody>
      </p:sp>
      <p:sp>
        <p:nvSpPr>
          <p:cNvPr id="2" name="Subtitle 1">
            <a:extLst>
              <a:ext uri="{FF2B5EF4-FFF2-40B4-BE49-F238E27FC236}">
                <a16:creationId xmlns:a16="http://schemas.microsoft.com/office/drawing/2014/main" id="{91FE39E1-0394-EA64-74BE-ED1A486D0C5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4707373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BEC370-233B-8905-88F6-959806148238}"/>
              </a:ext>
            </a:extLst>
          </p:cNvPr>
          <p:cNvSpPr>
            <a:spLocks noGrp="1"/>
          </p:cNvSpPr>
          <p:nvPr>
            <p:ph type="title"/>
          </p:nvPr>
        </p:nvSpPr>
        <p:spPr>
          <a:xfrm>
            <a:off x="838200" y="365125"/>
            <a:ext cx="10515600" cy="1325563"/>
          </a:xfrm>
        </p:spPr>
        <p:txBody>
          <a:bodyPr/>
          <a:lstStyle/>
          <a:p>
            <a:r>
              <a:rPr lang="en-US" dirty="0"/>
              <a:t>PEGASUS: Secondary Endpoints</a:t>
            </a:r>
            <a:br>
              <a:rPr lang="en-US" dirty="0"/>
            </a:br>
            <a:endParaRPr lang="en-US" dirty="0"/>
          </a:p>
        </p:txBody>
      </p:sp>
      <p:sp>
        <p:nvSpPr>
          <p:cNvPr id="5" name="Footer Placeholder 4">
            <a:extLst>
              <a:ext uri="{FF2B5EF4-FFF2-40B4-BE49-F238E27FC236}">
                <a16:creationId xmlns:a16="http://schemas.microsoft.com/office/drawing/2014/main" id="{D2105E40-8EE4-E47C-67D2-C13F0B3240FB}"/>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FACIT-F, Functional Assessment of Chronic Illness Therapy–Fatigue; LDH, lactate dehydrogenase.</a:t>
            </a:r>
            <a:br>
              <a:rPr lang="en-US" sz="1000" dirty="0">
                <a:solidFill>
                  <a:schemeClr val="tx1"/>
                </a:solidFill>
              </a:rPr>
            </a:br>
            <a:r>
              <a:rPr lang="en-US" sz="1000" dirty="0">
                <a:solidFill>
                  <a:schemeClr val="tx1"/>
                </a:solidFill>
              </a:rPr>
              <a:t>Hillmen P, et al. </a:t>
            </a:r>
            <a:r>
              <a:rPr lang="en-US" sz="1000" i="1" dirty="0">
                <a:solidFill>
                  <a:schemeClr val="tx1"/>
                </a:solidFill>
              </a:rPr>
              <a:t>N Engl J Med. </a:t>
            </a:r>
            <a:r>
              <a:rPr lang="en-US" sz="1000" dirty="0">
                <a:solidFill>
                  <a:schemeClr val="tx1"/>
                </a:solidFill>
              </a:rPr>
              <a:t>2021;384(11):1028-1037.</a:t>
            </a:r>
          </a:p>
        </p:txBody>
      </p:sp>
      <p:pic>
        <p:nvPicPr>
          <p:cNvPr id="8" name="Picture 1">
            <a:extLst>
              <a:ext uri="{FF2B5EF4-FFF2-40B4-BE49-F238E27FC236}">
                <a16:creationId xmlns:a16="http://schemas.microsoft.com/office/drawing/2014/main" id="{FFF52A54-8ADF-75DA-0E62-92AB45360134}"/>
              </a:ext>
            </a:extLst>
          </p:cNvPr>
          <p:cNvPicPr>
            <a:picLocks noChangeAspect="1"/>
          </p:cNvPicPr>
          <p:nvPr/>
        </p:nvPicPr>
        <p:blipFill rotWithShape="1">
          <a:blip r:embed="rId3">
            <a:extLst>
              <a:ext uri="{28A0092B-C50C-407E-A947-70E740481C1C}">
                <a14:useLocalDpi xmlns:a14="http://schemas.microsoft.com/office/drawing/2010/main" val="0"/>
              </a:ext>
            </a:extLst>
          </a:blip>
          <a:srcRect l="1239" t="1136" r="1346" b="58361"/>
          <a:stretch/>
        </p:blipFill>
        <p:spPr bwMode="auto">
          <a:xfrm>
            <a:off x="674254" y="1403927"/>
            <a:ext cx="5347855" cy="30846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
            <a:extLst>
              <a:ext uri="{FF2B5EF4-FFF2-40B4-BE49-F238E27FC236}">
                <a16:creationId xmlns:a16="http://schemas.microsoft.com/office/drawing/2014/main" id="{3B59455F-A68A-AE38-79DD-B5A2139E0D52}"/>
              </a:ext>
            </a:extLst>
          </p:cNvPr>
          <p:cNvPicPr>
            <a:picLocks noChangeAspect="1"/>
          </p:cNvPicPr>
          <p:nvPr/>
        </p:nvPicPr>
        <p:blipFill rotWithShape="1">
          <a:blip r:embed="rId3">
            <a:extLst>
              <a:ext uri="{28A0092B-C50C-407E-A947-70E740481C1C}">
                <a14:useLocalDpi xmlns:a14="http://schemas.microsoft.com/office/drawing/2010/main" val="0"/>
              </a:ext>
            </a:extLst>
          </a:blip>
          <a:srcRect l="1233" t="42177" r="1352" b="658"/>
          <a:stretch/>
        </p:blipFill>
        <p:spPr bwMode="auto">
          <a:xfrm>
            <a:off x="6186055" y="1403927"/>
            <a:ext cx="5347855" cy="435379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6458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35993-7A64-60F5-EA58-A95E2102D71F}"/>
              </a:ext>
            </a:extLst>
          </p:cNvPr>
          <p:cNvSpPr>
            <a:spLocks noGrp="1"/>
          </p:cNvSpPr>
          <p:nvPr>
            <p:ph type="title"/>
          </p:nvPr>
        </p:nvSpPr>
        <p:spPr>
          <a:xfrm>
            <a:off x="838200" y="309707"/>
            <a:ext cx="10515600" cy="1020329"/>
          </a:xfrm>
        </p:spPr>
        <p:txBody>
          <a:bodyPr/>
          <a:lstStyle/>
          <a:p>
            <a:r>
              <a:rPr lang="en-US" dirty="0"/>
              <a:t>PEGASUS: Safety Outcomes</a:t>
            </a:r>
          </a:p>
        </p:txBody>
      </p:sp>
      <p:sp>
        <p:nvSpPr>
          <p:cNvPr id="4" name="Content Placeholder 3">
            <a:extLst>
              <a:ext uri="{FF2B5EF4-FFF2-40B4-BE49-F238E27FC236}">
                <a16:creationId xmlns:a16="http://schemas.microsoft.com/office/drawing/2014/main" id="{E62D823F-DEBF-7F10-B3CF-F100F903BF80}"/>
              </a:ext>
            </a:extLst>
          </p:cNvPr>
          <p:cNvSpPr>
            <a:spLocks noGrp="1"/>
          </p:cNvSpPr>
          <p:nvPr>
            <p:ph idx="1"/>
          </p:nvPr>
        </p:nvSpPr>
        <p:spPr>
          <a:xfrm>
            <a:off x="838200" y="1514764"/>
            <a:ext cx="6449291" cy="4156364"/>
          </a:xfrm>
        </p:spPr>
        <p:txBody>
          <a:bodyPr>
            <a:normAutofit/>
          </a:bodyPr>
          <a:lstStyle/>
          <a:p>
            <a:r>
              <a:rPr lang="en-US" sz="2400" dirty="0"/>
              <a:t>Breakthrough hemolysis reported in 13 patients (9 eculizumab, 4 </a:t>
            </a:r>
            <a:r>
              <a:rPr lang="en-US" sz="2400" dirty="0" err="1"/>
              <a:t>pegcetacoplan</a:t>
            </a:r>
            <a:r>
              <a:rPr lang="en-US" sz="2400" dirty="0"/>
              <a:t>)</a:t>
            </a:r>
          </a:p>
          <a:p>
            <a:r>
              <a:rPr lang="en-US" sz="2400" dirty="0"/>
              <a:t>3 patients in </a:t>
            </a:r>
            <a:r>
              <a:rPr lang="en-US" sz="2400" dirty="0" err="1"/>
              <a:t>pegcetacoplan</a:t>
            </a:r>
            <a:r>
              <a:rPr lang="en-US" sz="2400" dirty="0"/>
              <a:t> group discontinued due to TEAE of hemolysis</a:t>
            </a:r>
          </a:p>
          <a:p>
            <a:pPr lvl="1"/>
            <a:r>
              <a:rPr lang="en-US" sz="2000" dirty="0"/>
              <a:t>Included 1 SAE</a:t>
            </a:r>
          </a:p>
          <a:p>
            <a:r>
              <a:rPr lang="en-US" sz="2400" dirty="0"/>
              <a:t>Injection site reactions: mostly mild</a:t>
            </a:r>
          </a:p>
          <a:p>
            <a:pPr lvl="1"/>
            <a:r>
              <a:rPr lang="en-US" sz="2000" dirty="0"/>
              <a:t>None led to change in dose or study discontinuation</a:t>
            </a:r>
          </a:p>
          <a:p>
            <a:r>
              <a:rPr lang="en-US" sz="2400" dirty="0"/>
              <a:t>Diarrhea mostly mild (1 moderate)</a:t>
            </a:r>
          </a:p>
          <a:p>
            <a:pPr lvl="1"/>
            <a:r>
              <a:rPr lang="en-US" sz="2000" dirty="0"/>
              <a:t>No dose changes due to diarrhea</a:t>
            </a:r>
          </a:p>
        </p:txBody>
      </p:sp>
      <p:sp>
        <p:nvSpPr>
          <p:cNvPr id="5" name="Footer Placeholder 4">
            <a:extLst>
              <a:ext uri="{FF2B5EF4-FFF2-40B4-BE49-F238E27FC236}">
                <a16:creationId xmlns:a16="http://schemas.microsoft.com/office/drawing/2014/main" id="{BD9D4712-6E6B-063E-CD97-8E8CD81CA9AD}"/>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*Patients were required to receive vaccinations against </a:t>
            </a:r>
            <a:r>
              <a:rPr lang="en-US" sz="1000" i="1" dirty="0">
                <a:solidFill>
                  <a:schemeClr val="tx1"/>
                </a:solidFill>
              </a:rPr>
              <a:t>Neisseria meningitides </a:t>
            </a:r>
            <a:r>
              <a:rPr lang="en-US" sz="1000" dirty="0">
                <a:solidFill>
                  <a:schemeClr val="tx1"/>
                </a:solidFill>
              </a:rPr>
              <a:t>types A, C, W, Y, and B, </a:t>
            </a:r>
            <a:r>
              <a:rPr lang="en-US" sz="1000" i="1" dirty="0">
                <a:solidFill>
                  <a:schemeClr val="tx1"/>
                </a:solidFill>
              </a:rPr>
              <a:t>Streptococcus pneumoniae</a:t>
            </a:r>
            <a:r>
              <a:rPr lang="en-US" sz="1000" dirty="0">
                <a:solidFill>
                  <a:schemeClr val="tx1"/>
                </a:solidFill>
              </a:rPr>
              <a:t>, and </a:t>
            </a:r>
            <a:r>
              <a:rPr lang="en-US" sz="1000" i="1" dirty="0" err="1">
                <a:solidFill>
                  <a:schemeClr val="tx1"/>
                </a:solidFill>
              </a:rPr>
              <a:t>Haemophilus</a:t>
            </a:r>
            <a:r>
              <a:rPr lang="en-US" sz="1000" i="1" dirty="0">
                <a:solidFill>
                  <a:schemeClr val="tx1"/>
                </a:solidFill>
              </a:rPr>
              <a:t> influenzae </a:t>
            </a:r>
            <a:r>
              <a:rPr lang="en-US" sz="1000" dirty="0">
                <a:solidFill>
                  <a:schemeClr val="tx1"/>
                </a:solidFill>
              </a:rPr>
              <a:t>type B within 2 years before receiving the first dose of </a:t>
            </a:r>
            <a:r>
              <a:rPr lang="en-US" sz="1000" dirty="0" err="1">
                <a:solidFill>
                  <a:schemeClr val="tx1"/>
                </a:solidFill>
              </a:rPr>
              <a:t>pegcetacoplan</a:t>
            </a:r>
            <a:r>
              <a:rPr lang="en-US" sz="1000" dirty="0">
                <a:solidFill>
                  <a:schemeClr val="tx1"/>
                </a:solidFill>
              </a:rPr>
              <a:t> or within 14 days after the first dose.</a:t>
            </a:r>
            <a:br>
              <a:rPr lang="en-US" sz="1000" dirty="0">
                <a:solidFill>
                  <a:schemeClr val="tx1"/>
                </a:solidFill>
              </a:rPr>
            </a:br>
            <a:r>
              <a:rPr lang="en-US" sz="1000" dirty="0">
                <a:solidFill>
                  <a:schemeClr val="tx1"/>
                </a:solidFill>
              </a:rPr>
              <a:t>SAE, serious adverse event; TEAE, treatment-emergent adverse event.</a:t>
            </a:r>
          </a:p>
          <a:p>
            <a:r>
              <a:rPr lang="en-US" sz="1000" dirty="0">
                <a:solidFill>
                  <a:schemeClr val="tx1"/>
                </a:solidFill>
              </a:rPr>
              <a:t>Hillmen P, et al. </a:t>
            </a:r>
            <a:r>
              <a:rPr lang="en-US" sz="1000" i="1" dirty="0">
                <a:solidFill>
                  <a:schemeClr val="tx1"/>
                </a:solidFill>
              </a:rPr>
              <a:t>N Engl J Med. </a:t>
            </a:r>
            <a:r>
              <a:rPr lang="en-US" sz="1000" dirty="0">
                <a:solidFill>
                  <a:schemeClr val="tx1"/>
                </a:solidFill>
              </a:rPr>
              <a:t>2021;384(11):1028-1037.</a:t>
            </a:r>
          </a:p>
        </p:txBody>
      </p:sp>
      <p:pic>
        <p:nvPicPr>
          <p:cNvPr id="6" name="Picture 1">
            <a:extLst>
              <a:ext uri="{FF2B5EF4-FFF2-40B4-BE49-F238E27FC236}">
                <a16:creationId xmlns:a16="http://schemas.microsoft.com/office/drawing/2014/main" id="{F0109A6F-E495-4AD1-3E6E-05606855A6DB}"/>
              </a:ext>
            </a:extLst>
          </p:cNvPr>
          <p:cNvPicPr>
            <a:picLocks noChangeAspect="1"/>
          </p:cNvPicPr>
          <p:nvPr/>
        </p:nvPicPr>
        <p:blipFill rotWithShape="1">
          <a:blip r:embed="rId3">
            <a:extLst>
              <a:ext uri="{28A0092B-C50C-407E-A947-70E740481C1C}">
                <a14:useLocalDpi xmlns:a14="http://schemas.microsoft.com/office/drawing/2010/main" val="0"/>
              </a:ext>
            </a:extLst>
          </a:blip>
          <a:srcRect t="-132" b="7540"/>
          <a:stretch/>
        </p:blipFill>
        <p:spPr bwMode="auto">
          <a:xfrm>
            <a:off x="8300438" y="309708"/>
            <a:ext cx="2633539" cy="544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5665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CF7D1-0349-6ABF-B7C8-228EECBF600E}"/>
              </a:ext>
            </a:extLst>
          </p:cNvPr>
          <p:cNvSpPr>
            <a:spLocks noGrp="1"/>
          </p:cNvSpPr>
          <p:nvPr>
            <p:ph type="title"/>
          </p:nvPr>
        </p:nvSpPr>
        <p:spPr>
          <a:xfrm>
            <a:off x="838200" y="365125"/>
            <a:ext cx="10515600" cy="1325563"/>
          </a:xfrm>
        </p:spPr>
        <p:txBody>
          <a:bodyPr>
            <a:normAutofit fontScale="90000"/>
          </a:bodyPr>
          <a:lstStyle/>
          <a:p>
            <a:r>
              <a:rPr lang="en-US" dirty="0"/>
              <a:t>PRINCE Trial: </a:t>
            </a:r>
            <a:r>
              <a:rPr lang="en-US" dirty="0" err="1"/>
              <a:t>Pegcetacoplan</a:t>
            </a:r>
            <a:r>
              <a:rPr lang="en-US" dirty="0"/>
              <a:t> Controls Hemolysis in Complement Inhibitor–Naive Patients With Paroxysmal Nocturnal Hemoglobinuria</a:t>
            </a:r>
          </a:p>
        </p:txBody>
      </p:sp>
      <p:sp>
        <p:nvSpPr>
          <p:cNvPr id="3" name="Footer Placeholder 2">
            <a:extLst>
              <a:ext uri="{FF2B5EF4-FFF2-40B4-BE49-F238E27FC236}">
                <a16:creationId xmlns:a16="http://schemas.microsoft.com/office/drawing/2014/main" id="{EB768506-9A21-8AB1-615F-AE7417D3DD78}"/>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CFB, complement factor B; LDH, lactate dehydrogenase; </a:t>
            </a:r>
            <a:r>
              <a:rPr lang="en-US" dirty="0"/>
              <a:t>LLN, lower limit of normal; LS, least squares; SE, standard error; U/L, units per liter; ULN, upper limit of normal.</a:t>
            </a:r>
            <a:br>
              <a:rPr lang="en-US" dirty="0"/>
            </a:br>
            <a:r>
              <a:rPr lang="en-US" dirty="0"/>
              <a:t>Wong RSM, et al.  </a:t>
            </a:r>
            <a:r>
              <a:rPr lang="en-US" i="1" dirty="0"/>
              <a:t>Blood Advances. </a:t>
            </a:r>
            <a:r>
              <a:rPr lang="en-US" dirty="0"/>
              <a:t>2023;7(11):2468-2478.</a:t>
            </a:r>
          </a:p>
        </p:txBody>
      </p:sp>
      <p:pic>
        <p:nvPicPr>
          <p:cNvPr id="6" name="Picture 2">
            <a:extLst>
              <a:ext uri="{FF2B5EF4-FFF2-40B4-BE49-F238E27FC236}">
                <a16:creationId xmlns:a16="http://schemas.microsoft.com/office/drawing/2014/main" id="{27385930-9E82-3F6A-85FF-1D3DAC9650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688"/>
          <a:stretch/>
        </p:blipFill>
        <p:spPr bwMode="auto">
          <a:xfrm>
            <a:off x="5970188" y="3251823"/>
            <a:ext cx="5714049" cy="23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62301F13-97D5-1315-F924-8A8FFF426088}"/>
              </a:ext>
            </a:extLst>
          </p:cNvPr>
          <p:cNvSpPr/>
          <p:nvPr/>
        </p:nvSpPr>
        <p:spPr>
          <a:xfrm>
            <a:off x="6218963" y="4151870"/>
            <a:ext cx="231263" cy="2842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4167EC8C-B14C-36F7-11D0-1538EDF780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893" b="39393"/>
          <a:stretch/>
        </p:blipFill>
        <p:spPr bwMode="auto">
          <a:xfrm>
            <a:off x="256140" y="3251823"/>
            <a:ext cx="5714048" cy="235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304074A7-DC8F-7D37-06F3-D9C6D2F03C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42" t="2718" b="79490"/>
          <a:stretch/>
        </p:blipFill>
        <p:spPr bwMode="auto">
          <a:xfrm>
            <a:off x="380527" y="1822236"/>
            <a:ext cx="5714048" cy="1237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20386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2B33B-688E-FC8C-12E0-FE9A99EA0189}"/>
              </a:ext>
            </a:extLst>
          </p:cNvPr>
          <p:cNvSpPr>
            <a:spLocks noGrp="1"/>
          </p:cNvSpPr>
          <p:nvPr>
            <p:ph type="title"/>
          </p:nvPr>
        </p:nvSpPr>
        <p:spPr>
          <a:xfrm>
            <a:off x="838200" y="97009"/>
            <a:ext cx="10515600" cy="881783"/>
          </a:xfrm>
        </p:spPr>
        <p:txBody>
          <a:bodyPr>
            <a:normAutofit/>
          </a:bodyPr>
          <a:lstStyle/>
          <a:p>
            <a:r>
              <a:rPr lang="en-US" sz="3200" dirty="0"/>
              <a:t>Factors B and D as Targets</a:t>
            </a:r>
          </a:p>
        </p:txBody>
      </p:sp>
      <p:sp>
        <p:nvSpPr>
          <p:cNvPr id="3" name="Footer Placeholder 2">
            <a:extLst>
              <a:ext uri="{FF2B5EF4-FFF2-40B4-BE49-F238E27FC236}">
                <a16:creationId xmlns:a16="http://schemas.microsoft.com/office/drawing/2014/main" id="{6E81E6CE-6AE2-C1C2-34C7-7D55F293C9F9}"/>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C, complement; DAF, decay-accelerating factor; FB, factor B; FD, factor D; FH, factor H; FI, factor I; MAC, membrane attack complex; P, properdin.</a:t>
            </a:r>
            <a:br>
              <a:rPr lang="en-US" sz="1000" dirty="0">
                <a:solidFill>
                  <a:schemeClr val="tx1"/>
                </a:solidFill>
              </a:rPr>
            </a:br>
            <a:r>
              <a:rPr lang="en-US" sz="1000" dirty="0">
                <a:solidFill>
                  <a:schemeClr val="tx1"/>
                </a:solidFill>
              </a:rPr>
              <a:t>Barratt J, Weitz I. </a:t>
            </a:r>
            <a:r>
              <a:rPr lang="en-US" sz="1000" i="1" dirty="0">
                <a:solidFill>
                  <a:schemeClr val="tx1"/>
                </a:solidFill>
              </a:rPr>
              <a:t>Frontiers Immunol. </a:t>
            </a:r>
            <a:r>
              <a:rPr lang="en-US" sz="1000" dirty="0">
                <a:solidFill>
                  <a:schemeClr val="tx1"/>
                </a:solidFill>
              </a:rPr>
              <a:t>2021;12:712572.</a:t>
            </a:r>
          </a:p>
        </p:txBody>
      </p:sp>
      <p:pic>
        <p:nvPicPr>
          <p:cNvPr id="6" name="Picture 5">
            <a:extLst>
              <a:ext uri="{FF2B5EF4-FFF2-40B4-BE49-F238E27FC236}">
                <a16:creationId xmlns:a16="http://schemas.microsoft.com/office/drawing/2014/main" id="{0CE071BF-01E4-1F2C-07C7-B0E494F3D0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022"/>
          <a:stretch/>
        </p:blipFill>
        <p:spPr bwMode="auto">
          <a:xfrm>
            <a:off x="3058292" y="935065"/>
            <a:ext cx="6075416" cy="511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2085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8DBE5F7-C384-058D-0F0F-AC4427C33A7C}"/>
              </a:ext>
            </a:extLst>
          </p:cNvPr>
          <p:cNvSpPr>
            <a:spLocks noGrp="1"/>
          </p:cNvSpPr>
          <p:nvPr>
            <p:ph type="title"/>
          </p:nvPr>
        </p:nvSpPr>
        <p:spPr/>
        <p:txBody>
          <a:bodyPr>
            <a:normAutofit/>
          </a:bodyPr>
          <a:lstStyle/>
          <a:p>
            <a:r>
              <a:rPr lang="en-US" dirty="0"/>
              <a:t>Proximal Complement Inhibitors: </a:t>
            </a:r>
            <a:r>
              <a:rPr lang="en-US" dirty="0" err="1"/>
              <a:t>Danicopan</a:t>
            </a:r>
            <a:endParaRPr lang="en-US" dirty="0"/>
          </a:p>
        </p:txBody>
      </p:sp>
      <p:graphicFrame>
        <p:nvGraphicFramePr>
          <p:cNvPr id="9" name="Content Placeholder 8">
            <a:extLst>
              <a:ext uri="{FF2B5EF4-FFF2-40B4-BE49-F238E27FC236}">
                <a16:creationId xmlns:a16="http://schemas.microsoft.com/office/drawing/2014/main" id="{CF1E1158-5B2F-221D-180C-68EA3C940B12}"/>
              </a:ext>
            </a:extLst>
          </p:cNvPr>
          <p:cNvGraphicFramePr>
            <a:graphicFrameLocks noGrp="1"/>
          </p:cNvGraphicFramePr>
          <p:nvPr>
            <p:ph idx="1"/>
            <p:extLst>
              <p:ext uri="{D42A27DB-BD31-4B8C-83A1-F6EECF244321}">
                <p14:modId xmlns:p14="http://schemas.microsoft.com/office/powerpoint/2010/main" val="4078244680"/>
              </p:ext>
            </p:extLst>
          </p:nvPr>
        </p:nvGraphicFramePr>
        <p:xfrm>
          <a:off x="746991" y="2111952"/>
          <a:ext cx="10698017" cy="1952049"/>
        </p:xfrm>
        <a:graphic>
          <a:graphicData uri="http://schemas.openxmlformats.org/drawingml/2006/table">
            <a:tbl>
              <a:tblPr firstRow="1" bandRow="1">
                <a:tableStyleId>{5C22544A-7EE6-4342-B048-85BDC9FD1C3A}</a:tableStyleId>
              </a:tblPr>
              <a:tblGrid>
                <a:gridCol w="1304636">
                  <a:extLst>
                    <a:ext uri="{9D8B030D-6E8A-4147-A177-3AD203B41FA5}">
                      <a16:colId xmlns:a16="http://schemas.microsoft.com/office/drawing/2014/main" val="1856530678"/>
                    </a:ext>
                  </a:extLst>
                </a:gridCol>
                <a:gridCol w="1191491">
                  <a:extLst>
                    <a:ext uri="{9D8B030D-6E8A-4147-A177-3AD203B41FA5}">
                      <a16:colId xmlns:a16="http://schemas.microsoft.com/office/drawing/2014/main" val="637941022"/>
                    </a:ext>
                  </a:extLst>
                </a:gridCol>
                <a:gridCol w="1911928">
                  <a:extLst>
                    <a:ext uri="{9D8B030D-6E8A-4147-A177-3AD203B41FA5}">
                      <a16:colId xmlns:a16="http://schemas.microsoft.com/office/drawing/2014/main" val="2304173125"/>
                    </a:ext>
                  </a:extLst>
                </a:gridCol>
                <a:gridCol w="2466109">
                  <a:extLst>
                    <a:ext uri="{9D8B030D-6E8A-4147-A177-3AD203B41FA5}">
                      <a16:colId xmlns:a16="http://schemas.microsoft.com/office/drawing/2014/main" val="955039514"/>
                    </a:ext>
                  </a:extLst>
                </a:gridCol>
                <a:gridCol w="2604654">
                  <a:extLst>
                    <a:ext uri="{9D8B030D-6E8A-4147-A177-3AD203B41FA5}">
                      <a16:colId xmlns:a16="http://schemas.microsoft.com/office/drawing/2014/main" val="1332433796"/>
                    </a:ext>
                  </a:extLst>
                </a:gridCol>
                <a:gridCol w="1219199">
                  <a:extLst>
                    <a:ext uri="{9D8B030D-6E8A-4147-A177-3AD203B41FA5}">
                      <a16:colId xmlns:a16="http://schemas.microsoft.com/office/drawing/2014/main" val="248933096"/>
                    </a:ext>
                  </a:extLst>
                </a:gridCol>
              </a:tblGrid>
              <a:tr h="854393">
                <a:tc>
                  <a:txBody>
                    <a:bodyPr/>
                    <a:lstStyle/>
                    <a:p>
                      <a:endParaRPr lang="en-US" sz="1800" dirty="0">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800" dirty="0">
                          <a:solidFill>
                            <a:schemeClr val="bg1"/>
                          </a:solidFill>
                          <a:latin typeface="Arial" panose="020B0604020202020204" pitchFamily="34" charset="0"/>
                          <a:cs typeface="Arial" panose="020B0604020202020204" pitchFamily="34" charset="0"/>
                        </a:rPr>
                        <a:t>FDA Approval </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800" dirty="0">
                          <a:solidFill>
                            <a:schemeClr val="bg1"/>
                          </a:solidFill>
                          <a:latin typeface="Arial" panose="020B0604020202020204" pitchFamily="34" charset="0"/>
                          <a:cs typeface="Arial" panose="020B0604020202020204" pitchFamily="34" charset="0"/>
                        </a:rPr>
                        <a:t>MOA</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Arial" panose="020B0604020202020204" pitchFamily="34" charset="0"/>
                          <a:cs typeface="Arial" panose="020B0604020202020204" pitchFamily="34" charset="0"/>
                        </a:rPr>
                        <a:t>Administration</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800" dirty="0">
                          <a:solidFill>
                            <a:schemeClr val="bg1"/>
                          </a:solidFill>
                          <a:latin typeface="Arial" panose="020B0604020202020204" pitchFamily="34" charset="0"/>
                          <a:cs typeface="Arial" panose="020B0604020202020204" pitchFamily="34" charset="0"/>
                        </a:rPr>
                        <a:t>Indication</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800" dirty="0">
                          <a:solidFill>
                            <a:schemeClr val="bg1"/>
                          </a:solidFill>
                          <a:latin typeface="Arial" panose="020B0604020202020204" pitchFamily="34" charset="0"/>
                          <a:cs typeface="Arial" panose="020B0604020202020204" pitchFamily="34" charset="0"/>
                        </a:rPr>
                        <a:t>REMS Program</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63595693"/>
                  </a:ext>
                </a:extLst>
              </a:tr>
              <a:tr h="1097656">
                <a:tc>
                  <a:txBody>
                    <a:bodyPr/>
                    <a:lstStyle/>
                    <a:p>
                      <a:r>
                        <a:rPr lang="en-US" sz="1800" dirty="0">
                          <a:solidFill>
                            <a:schemeClr val="tx1"/>
                          </a:solidFill>
                          <a:latin typeface="Arial" panose="020B0604020202020204" pitchFamily="34" charset="0"/>
                          <a:cs typeface="Arial" panose="020B0604020202020204" pitchFamily="34" charset="0"/>
                        </a:rPr>
                        <a:t>Danicopan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800" dirty="0">
                          <a:solidFill>
                            <a:schemeClr val="tx1"/>
                          </a:solidFill>
                          <a:latin typeface="Arial" panose="020B0604020202020204" pitchFamily="34" charset="0"/>
                          <a:cs typeface="Arial" panose="020B0604020202020204" pitchFamily="34" charset="0"/>
                        </a:rPr>
                        <a:t>May 2024</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800" dirty="0">
                          <a:solidFill>
                            <a:schemeClr val="tx1"/>
                          </a:solidFill>
                          <a:latin typeface="Arial" panose="020B0604020202020204" pitchFamily="34" charset="0"/>
                          <a:cs typeface="Arial" panose="020B0604020202020204" pitchFamily="34" charset="0"/>
                        </a:rPr>
                        <a:t>Factor D inhibitor</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800" dirty="0">
                          <a:solidFill>
                            <a:schemeClr val="tx1"/>
                          </a:solidFill>
                          <a:latin typeface="Arial" panose="020B0604020202020204" pitchFamily="34" charset="0"/>
                          <a:cs typeface="Arial" panose="020B0604020202020204" pitchFamily="34" charset="0"/>
                        </a:rPr>
                        <a:t>Oral three times a day </a:t>
                      </a:r>
                    </a:p>
                    <a:p>
                      <a:pPr algn="ctr"/>
                      <a:endParaRPr lang="en-US" sz="1800" dirty="0">
                        <a:solidFill>
                          <a:schemeClr val="tx1"/>
                        </a:solidFill>
                        <a:latin typeface="Arial" panose="020B0604020202020204" pitchFamily="34" charset="0"/>
                        <a:cs typeface="Arial" panose="020B0604020202020204" pitchFamily="34" charset="0"/>
                      </a:endParaRPr>
                    </a:p>
                    <a:p>
                      <a:pPr algn="ctr"/>
                      <a:r>
                        <a:rPr lang="en-US" sz="1800" dirty="0">
                          <a:solidFill>
                            <a:schemeClr val="tx1"/>
                          </a:solidFill>
                          <a:latin typeface="Arial" panose="020B0604020202020204" pitchFamily="34" charset="0"/>
                          <a:cs typeface="Arial" panose="020B0604020202020204" pitchFamily="34" charset="0"/>
                        </a:rPr>
                        <a:t>With a C5 inhibitor</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800" dirty="0">
                          <a:solidFill>
                            <a:schemeClr val="tx1"/>
                          </a:solidFill>
                          <a:latin typeface="Arial" panose="020B0604020202020204" pitchFamily="34" charset="0"/>
                          <a:cs typeface="Arial" panose="020B0604020202020204" pitchFamily="34" charset="0"/>
                        </a:rPr>
                        <a:t>Adult patients with PNH</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800" dirty="0">
                          <a:solidFill>
                            <a:schemeClr val="tx1"/>
                          </a:solidFill>
                          <a:latin typeface="Arial" panose="020B0604020202020204" pitchFamily="34" charset="0"/>
                          <a:cs typeface="Arial" panose="020B0604020202020204" pitchFamily="34" charset="0"/>
                        </a:rPr>
                        <a:t>Yes </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13207447"/>
                  </a:ext>
                </a:extLst>
              </a:tr>
            </a:tbl>
          </a:graphicData>
        </a:graphic>
      </p:graphicFrame>
      <p:sp>
        <p:nvSpPr>
          <p:cNvPr id="2" name="Footer Placeholder 3">
            <a:extLst>
              <a:ext uri="{FF2B5EF4-FFF2-40B4-BE49-F238E27FC236}">
                <a16:creationId xmlns:a16="http://schemas.microsoft.com/office/drawing/2014/main" id="{F3DE5D17-AA4B-9624-033E-EB47AA11E49F}"/>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C, complement; PNH, </a:t>
            </a:r>
            <a:r>
              <a:rPr lang="en-US" dirty="0"/>
              <a:t>paroxysmal nocturnal hemoglobinuria</a:t>
            </a:r>
            <a:r>
              <a:rPr lang="en-US" sz="1000" dirty="0">
                <a:solidFill>
                  <a:schemeClr val="tx1"/>
                </a:solidFill>
              </a:rPr>
              <a:t>. </a:t>
            </a:r>
          </a:p>
        </p:txBody>
      </p:sp>
    </p:spTree>
    <p:extLst>
      <p:ext uri="{BB962C8B-B14F-4D97-AF65-F5344CB8AC3E}">
        <p14:creationId xmlns:p14="http://schemas.microsoft.com/office/powerpoint/2010/main" val="13586102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70" name="Group 2">
            <a:extLst>
              <a:ext uri="{FF2B5EF4-FFF2-40B4-BE49-F238E27FC236}">
                <a16:creationId xmlns:a16="http://schemas.microsoft.com/office/drawing/2014/main" id="{752D9E4A-56D3-3692-9435-28945912B933}"/>
              </a:ext>
            </a:extLst>
          </p:cNvPr>
          <p:cNvGrpSpPr>
            <a:grpSpLocks/>
          </p:cNvGrpSpPr>
          <p:nvPr/>
        </p:nvGrpSpPr>
        <p:grpSpPr bwMode="auto">
          <a:xfrm>
            <a:off x="1577922" y="2304280"/>
            <a:ext cx="2519529" cy="3616229"/>
            <a:chOff x="420227" y="1875656"/>
            <a:chExt cx="3658604" cy="5252047"/>
          </a:xfrm>
        </p:grpSpPr>
        <p:grpSp>
          <p:nvGrpSpPr>
            <p:cNvPr id="88114" name="Group 71">
              <a:extLst>
                <a:ext uri="{FF2B5EF4-FFF2-40B4-BE49-F238E27FC236}">
                  <a16:creationId xmlns:a16="http://schemas.microsoft.com/office/drawing/2014/main" id="{53B8D05E-5469-1874-A80E-18B93C61D63A}"/>
                </a:ext>
              </a:extLst>
            </p:cNvPr>
            <p:cNvGrpSpPr>
              <a:grpSpLocks/>
            </p:cNvGrpSpPr>
            <p:nvPr/>
          </p:nvGrpSpPr>
          <p:grpSpPr bwMode="auto">
            <a:xfrm>
              <a:off x="420227" y="1875656"/>
              <a:ext cx="3636692" cy="5252047"/>
              <a:chOff x="590514" y="1842439"/>
              <a:chExt cx="3636692" cy="5252047"/>
            </a:xfrm>
          </p:grpSpPr>
          <p:sp>
            <p:nvSpPr>
              <p:cNvPr id="11" name="Rectangle 10">
                <a:extLst>
                  <a:ext uri="{FF2B5EF4-FFF2-40B4-BE49-F238E27FC236}">
                    <a16:creationId xmlns:a16="http://schemas.microsoft.com/office/drawing/2014/main" id="{B7CC5DE8-02C0-1D13-94BF-1E831DFA05A9}"/>
                  </a:ext>
                </a:extLst>
              </p:cNvPr>
              <p:cNvSpPr/>
              <p:nvPr/>
            </p:nvSpPr>
            <p:spPr>
              <a:xfrm>
                <a:off x="597335" y="1842439"/>
                <a:ext cx="3629871" cy="5252047"/>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defTabSz="612230" eaLnBrk="0" fontAlgn="base" hangingPunct="0">
                  <a:spcBef>
                    <a:spcPct val="0"/>
                  </a:spcBef>
                  <a:spcAft>
                    <a:spcPct val="0"/>
                  </a:spcAft>
                  <a:defRPr/>
                </a:pPr>
                <a:endParaRPr lang="en-US" sz="1219" b="1" dirty="0">
                  <a:ln w="0"/>
                  <a:solidFill>
                    <a:srgbClr val="FFFFFF"/>
                  </a:solidFill>
                  <a:effectLst>
                    <a:outerShdw blurRad="38100" dist="19050" dir="2700000" algn="tl" rotWithShape="0">
                      <a:srgbClr val="003366">
                        <a:alpha val="40000"/>
                      </a:srgbClr>
                    </a:outerShdw>
                  </a:effectLst>
                  <a:latin typeface="Calibri"/>
                </a:endParaRPr>
              </a:p>
            </p:txBody>
          </p:sp>
          <p:sp>
            <p:nvSpPr>
              <p:cNvPr id="12" name="TextBox 11">
                <a:extLst>
                  <a:ext uri="{FF2B5EF4-FFF2-40B4-BE49-F238E27FC236}">
                    <a16:creationId xmlns:a16="http://schemas.microsoft.com/office/drawing/2014/main" id="{65F6A485-8800-BBDF-3426-195704F9E581}"/>
                  </a:ext>
                </a:extLst>
              </p:cNvPr>
              <p:cNvSpPr txBox="1"/>
              <p:nvPr/>
            </p:nvSpPr>
            <p:spPr>
              <a:xfrm>
                <a:off x="590514" y="1852598"/>
                <a:ext cx="3629871" cy="491700"/>
              </a:xfrm>
              <a:prstGeom prst="rect">
                <a:avLst/>
              </a:prstGeom>
              <a:noFill/>
            </p:spPr>
            <p:txBody>
              <a:bodyPr wrap="square">
                <a:spAutoFit/>
              </a:bodyPr>
              <a:lstStyle/>
              <a:p>
                <a:pPr algn="ctr" defTabSz="612230" eaLnBrk="0" fontAlgn="base" hangingPunct="0">
                  <a:spcBef>
                    <a:spcPct val="0"/>
                  </a:spcBef>
                  <a:spcAft>
                    <a:spcPct val="0"/>
                  </a:spcAft>
                  <a:defRPr/>
                </a:pPr>
                <a:r>
                  <a:rPr lang="en-US" sz="1600" b="1" dirty="0">
                    <a:ln w="0"/>
                    <a:latin typeface="Arial" panose="020B0604020202020204" pitchFamily="34" charset="0"/>
                    <a:cs typeface="Arial" panose="020B0604020202020204" pitchFamily="34" charset="0"/>
                  </a:rPr>
                  <a:t>Danicopan</a:t>
                </a:r>
              </a:p>
            </p:txBody>
          </p:sp>
          <p:sp>
            <p:nvSpPr>
              <p:cNvPr id="13" name="TextBox 12">
                <a:extLst>
                  <a:ext uri="{FF2B5EF4-FFF2-40B4-BE49-F238E27FC236}">
                    <a16:creationId xmlns:a16="http://schemas.microsoft.com/office/drawing/2014/main" id="{C918A81C-A438-C010-352A-43BFB0D31456}"/>
                  </a:ext>
                </a:extLst>
              </p:cNvPr>
              <p:cNvSpPr txBox="1"/>
              <p:nvPr/>
            </p:nvSpPr>
            <p:spPr>
              <a:xfrm>
                <a:off x="590515" y="2363985"/>
                <a:ext cx="3629871" cy="581102"/>
              </a:xfrm>
              <a:prstGeom prst="rect">
                <a:avLst/>
              </a:prstGeom>
              <a:noFill/>
            </p:spPr>
            <p:txBody>
              <a:bodyPr wrap="square">
                <a:spAutoFit/>
              </a:bodyPr>
              <a:lstStyle/>
              <a:p>
                <a:pPr algn="ctr" defTabSz="612230" eaLnBrk="0" fontAlgn="base" hangingPunct="0">
                  <a:spcBef>
                    <a:spcPct val="0"/>
                  </a:spcBef>
                  <a:spcAft>
                    <a:spcPct val="0"/>
                  </a:spcAft>
                  <a:defRPr/>
                </a:pPr>
                <a:r>
                  <a:rPr lang="en-US" sz="1000" b="1" dirty="0">
                    <a:ln w="0"/>
                    <a:latin typeface="Arial" panose="020B0604020202020204" pitchFamily="34" charset="0"/>
                    <a:cs typeface="Arial" panose="020B0604020202020204" pitchFamily="34" charset="0"/>
                  </a:rPr>
                  <a:t>Orally administered </a:t>
                </a:r>
              </a:p>
              <a:p>
                <a:pPr algn="ctr" defTabSz="612230" eaLnBrk="0" fontAlgn="base" hangingPunct="0">
                  <a:spcBef>
                    <a:spcPct val="0"/>
                  </a:spcBef>
                  <a:spcAft>
                    <a:spcPct val="0"/>
                  </a:spcAft>
                  <a:defRPr/>
                </a:pPr>
                <a:r>
                  <a:rPr lang="en-US" sz="1000" b="1" dirty="0">
                    <a:ln w="0"/>
                    <a:latin typeface="Arial" panose="020B0604020202020204" pitchFamily="34" charset="0"/>
                    <a:cs typeface="Arial" panose="020B0604020202020204" pitchFamily="34" charset="0"/>
                  </a:rPr>
                  <a:t>complement factor D inhibitor</a:t>
                </a:r>
              </a:p>
            </p:txBody>
          </p:sp>
        </p:grpSp>
        <p:pic>
          <p:nvPicPr>
            <p:cNvPr id="88115" name="Picture 9">
              <a:extLst>
                <a:ext uri="{FF2B5EF4-FFF2-40B4-BE49-F238E27FC236}">
                  <a16:creationId xmlns:a16="http://schemas.microsoft.com/office/drawing/2014/main" id="{34C4E1B3-4192-4497-354D-AC620BB34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227" y="3216795"/>
              <a:ext cx="3658604" cy="376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Box 16">
            <a:extLst>
              <a:ext uri="{FF2B5EF4-FFF2-40B4-BE49-F238E27FC236}">
                <a16:creationId xmlns:a16="http://schemas.microsoft.com/office/drawing/2014/main" id="{6ED94955-54FC-247F-3E89-39FE200F3161}"/>
              </a:ext>
            </a:extLst>
          </p:cNvPr>
          <p:cNvSpPr txBox="1"/>
          <p:nvPr/>
        </p:nvSpPr>
        <p:spPr>
          <a:xfrm>
            <a:off x="4176712" y="2301178"/>
            <a:ext cx="6140051" cy="738664"/>
          </a:xfrm>
          <a:prstGeom prst="rect">
            <a:avLst/>
          </a:prstGeom>
        </p:spPr>
        <p:style>
          <a:lnRef idx="1">
            <a:schemeClr val="accent1"/>
          </a:lnRef>
          <a:fillRef idx="3">
            <a:schemeClr val="accent1"/>
          </a:fillRef>
          <a:effectRef idx="2">
            <a:schemeClr val="accent1"/>
          </a:effectRef>
          <a:fontRef idx="minor">
            <a:schemeClr val="lt1"/>
          </a:fontRef>
        </p:style>
        <p:txBody>
          <a:bodyPr wrap="square" tIns="91440" bIns="91440">
            <a:spAutoFit/>
          </a:bodyPr>
          <a:lstStyle/>
          <a:p>
            <a:pPr algn="ctr" defTabSz="612230" eaLnBrk="0" fontAlgn="base" hangingPunct="0">
              <a:spcBef>
                <a:spcPct val="0"/>
              </a:spcBef>
              <a:spcAft>
                <a:spcPct val="0"/>
              </a:spcAft>
              <a:defRPr/>
            </a:pPr>
            <a:r>
              <a:rPr lang="en-US" sz="1200" b="1" dirty="0">
                <a:solidFill>
                  <a:schemeClr val="bg1"/>
                </a:solidFill>
                <a:latin typeface="Arial" panose="020B0604020202020204" pitchFamily="34" charset="0"/>
                <a:cs typeface="Arial" panose="020B0604020202020204" pitchFamily="34" charset="0"/>
              </a:rPr>
              <a:t>Phase 3 ALPHA: Randomized, multiple-region, double-blind, placebo controlled</a:t>
            </a:r>
          </a:p>
          <a:p>
            <a:pPr algn="ctr" defTabSz="612230" eaLnBrk="0" fontAlgn="base" hangingPunct="0">
              <a:spcBef>
                <a:spcPct val="0"/>
              </a:spcBef>
              <a:spcAft>
                <a:spcPct val="0"/>
              </a:spcAft>
              <a:defRPr/>
            </a:pPr>
            <a:r>
              <a:rPr lang="en-US" sz="1200" b="1" dirty="0">
                <a:solidFill>
                  <a:schemeClr val="bg1"/>
                </a:solidFill>
                <a:latin typeface="Arial" panose="020B0604020202020204" pitchFamily="34" charset="0"/>
                <a:cs typeface="Arial" panose="020B0604020202020204" pitchFamily="34" charset="0"/>
              </a:rPr>
              <a:t>Efficacy and safety of </a:t>
            </a:r>
            <a:r>
              <a:rPr lang="en-US" sz="1200" b="1" dirty="0" err="1">
                <a:solidFill>
                  <a:schemeClr val="bg1"/>
                </a:solidFill>
                <a:latin typeface="Arial" panose="020B0604020202020204" pitchFamily="34" charset="0"/>
                <a:cs typeface="Arial" panose="020B0604020202020204" pitchFamily="34" charset="0"/>
              </a:rPr>
              <a:t>danicopan</a:t>
            </a:r>
            <a:r>
              <a:rPr lang="en-US" sz="1200" b="1" dirty="0">
                <a:solidFill>
                  <a:schemeClr val="bg1"/>
                </a:solidFill>
                <a:latin typeface="Arial" panose="020B0604020202020204" pitchFamily="34" charset="0"/>
                <a:cs typeface="Arial" panose="020B0604020202020204" pitchFamily="34" charset="0"/>
              </a:rPr>
              <a:t> as add-on to ravulizumab or eculizumab in adult PNH patients with clinically significant EVH</a:t>
            </a:r>
          </a:p>
        </p:txBody>
      </p:sp>
      <p:grpSp>
        <p:nvGrpSpPr>
          <p:cNvPr id="88074" name="Group 15">
            <a:extLst>
              <a:ext uri="{FF2B5EF4-FFF2-40B4-BE49-F238E27FC236}">
                <a16:creationId xmlns:a16="http://schemas.microsoft.com/office/drawing/2014/main" id="{1CC48F0E-39B7-5305-DE2D-F1C3AB3E50CA}"/>
              </a:ext>
            </a:extLst>
          </p:cNvPr>
          <p:cNvGrpSpPr>
            <a:grpSpLocks/>
          </p:cNvGrpSpPr>
          <p:nvPr/>
        </p:nvGrpSpPr>
        <p:grpSpPr bwMode="auto">
          <a:xfrm>
            <a:off x="4410075" y="3142398"/>
            <a:ext cx="1688738" cy="1855296"/>
            <a:chOff x="4416799" y="2984776"/>
            <a:chExt cx="3598177" cy="3957837"/>
          </a:xfrm>
        </p:grpSpPr>
        <p:sp>
          <p:nvSpPr>
            <p:cNvPr id="20" name="TextBox 19">
              <a:extLst>
                <a:ext uri="{FF2B5EF4-FFF2-40B4-BE49-F238E27FC236}">
                  <a16:creationId xmlns:a16="http://schemas.microsoft.com/office/drawing/2014/main" id="{3A9FF88C-2FCA-8C94-7866-E9C9F1459954}"/>
                </a:ext>
              </a:extLst>
            </p:cNvPr>
            <p:cNvSpPr txBox="1"/>
            <p:nvPr/>
          </p:nvSpPr>
          <p:spPr>
            <a:xfrm>
              <a:off x="4422793" y="3457371"/>
              <a:ext cx="3592183" cy="1181824"/>
            </a:xfrm>
            <a:prstGeom prst="rect">
              <a:avLst/>
            </a:prstGeom>
            <a:noFill/>
          </p:spPr>
          <p:txBody>
            <a:bodyPr>
              <a:spAutoFit/>
            </a:bodyPr>
            <a:lstStyle/>
            <a:p>
              <a:pPr algn="ctr" eaLnBrk="0" fontAlgn="base" hangingPunct="0">
                <a:spcBef>
                  <a:spcPct val="0"/>
                </a:spcBef>
                <a:spcAft>
                  <a:spcPct val="0"/>
                </a:spcAft>
                <a:defRPr/>
              </a:pPr>
              <a:r>
                <a:rPr lang="en-US" sz="1000" dirty="0">
                  <a:latin typeface="Arial" panose="020B0604020202020204" pitchFamily="34" charset="0"/>
                  <a:cs typeface="Arial" panose="020B0604020202020204" pitchFamily="34" charset="0"/>
                </a:rPr>
                <a:t>Change in Hb concentration from baseline to week 12</a:t>
              </a:r>
            </a:p>
          </p:txBody>
        </p:sp>
        <p:sp>
          <p:nvSpPr>
            <p:cNvPr id="21" name="TextBox 20">
              <a:extLst>
                <a:ext uri="{FF2B5EF4-FFF2-40B4-BE49-F238E27FC236}">
                  <a16:creationId xmlns:a16="http://schemas.microsoft.com/office/drawing/2014/main" id="{C63353C7-F181-DAA5-2A8D-CCDA7538B991}"/>
                </a:ext>
              </a:extLst>
            </p:cNvPr>
            <p:cNvSpPr txBox="1"/>
            <p:nvPr/>
          </p:nvSpPr>
          <p:spPr>
            <a:xfrm>
              <a:off x="4416799" y="2984776"/>
              <a:ext cx="3592183" cy="590912"/>
            </a:xfrm>
            <a:prstGeom prst="rect">
              <a:avLst/>
            </a:prstGeom>
            <a:noFill/>
          </p:spPr>
          <p:txBody>
            <a:bodyPr wrap="square">
              <a:spAutoFit/>
            </a:bodyPr>
            <a:lstStyle/>
            <a:p>
              <a:pPr algn="ctr" eaLnBrk="0" fontAlgn="base" hangingPunct="0">
                <a:spcBef>
                  <a:spcPct val="0"/>
                </a:spcBef>
                <a:spcAft>
                  <a:spcPct val="0"/>
                </a:spcAft>
                <a:defRPr/>
              </a:pPr>
              <a:r>
                <a:rPr lang="en-US" sz="1200" b="1" dirty="0">
                  <a:latin typeface="Arial" panose="020B0604020202020204" pitchFamily="34" charset="0"/>
                </a:rPr>
                <a:t>Primary Endpoint</a:t>
              </a:r>
            </a:p>
          </p:txBody>
        </p:sp>
        <p:sp>
          <p:nvSpPr>
            <p:cNvPr id="22" name="TextBox 21">
              <a:extLst>
                <a:ext uri="{FF2B5EF4-FFF2-40B4-BE49-F238E27FC236}">
                  <a16:creationId xmlns:a16="http://schemas.microsoft.com/office/drawing/2014/main" id="{24222BD3-B69A-8EF6-CE1E-626F68888E7E}"/>
                </a:ext>
              </a:extLst>
            </p:cNvPr>
            <p:cNvSpPr txBox="1"/>
            <p:nvPr/>
          </p:nvSpPr>
          <p:spPr>
            <a:xfrm>
              <a:off x="5048855" y="6400943"/>
              <a:ext cx="2236892" cy="541670"/>
            </a:xfrm>
            <a:prstGeom prst="rect">
              <a:avLst/>
            </a:prstGeom>
            <a:noFill/>
          </p:spPr>
          <p:txBody>
            <a:bodyPr wrap="square">
              <a:spAutoFit/>
            </a:bodyPr>
            <a:lstStyle/>
            <a:p>
              <a:pPr algn="ctr" defTabSz="612230" eaLnBrk="0" fontAlgn="base" hangingPunct="0">
                <a:spcBef>
                  <a:spcPct val="0"/>
                </a:spcBef>
                <a:spcAft>
                  <a:spcPct val="0"/>
                </a:spcAft>
                <a:defRPr/>
              </a:pPr>
              <a:r>
                <a:rPr lang="en-US" sz="1050" b="1" dirty="0">
                  <a:solidFill>
                    <a:schemeClr val="accent3"/>
                  </a:solidFill>
                  <a:latin typeface="Arial" panose="020B0604020202020204" pitchFamily="34" charset="0"/>
                  <a:cs typeface="Arial" panose="020B0604020202020204" pitchFamily="34" charset="0"/>
                </a:rPr>
                <a:t>P &lt; 0.0001</a:t>
              </a:r>
            </a:p>
          </p:txBody>
        </p:sp>
        <p:sp>
          <p:nvSpPr>
            <p:cNvPr id="23" name="Freeform: Shape 22">
              <a:extLst>
                <a:ext uri="{FF2B5EF4-FFF2-40B4-BE49-F238E27FC236}">
                  <a16:creationId xmlns:a16="http://schemas.microsoft.com/office/drawing/2014/main" id="{62480F15-AB0D-2FF0-50D6-38DF3799B4EF}"/>
                </a:ext>
              </a:extLst>
            </p:cNvPr>
            <p:cNvSpPr/>
            <p:nvPr/>
          </p:nvSpPr>
          <p:spPr>
            <a:xfrm>
              <a:off x="4502346" y="4757928"/>
              <a:ext cx="1698854" cy="764509"/>
            </a:xfrm>
            <a:custGeom>
              <a:avLst/>
              <a:gdLst>
                <a:gd name="connsiteX0" fmla="*/ 0 w 1683365"/>
                <a:gd name="connsiteY0" fmla="*/ 0 h 673346"/>
                <a:gd name="connsiteX1" fmla="*/ 1683365 w 1683365"/>
                <a:gd name="connsiteY1" fmla="*/ 0 h 673346"/>
                <a:gd name="connsiteX2" fmla="*/ 1683365 w 1683365"/>
                <a:gd name="connsiteY2" fmla="*/ 673346 h 673346"/>
                <a:gd name="connsiteX3" fmla="*/ 0 w 1683365"/>
                <a:gd name="connsiteY3" fmla="*/ 673346 h 673346"/>
                <a:gd name="connsiteX4" fmla="*/ 0 w 1683365"/>
                <a:gd name="connsiteY4" fmla="*/ 0 h 673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365" h="673346">
                  <a:moveTo>
                    <a:pt x="0" y="0"/>
                  </a:moveTo>
                  <a:lnTo>
                    <a:pt x="1683365" y="0"/>
                  </a:lnTo>
                  <a:lnTo>
                    <a:pt x="1683365" y="673346"/>
                  </a:lnTo>
                  <a:lnTo>
                    <a:pt x="0" y="673346"/>
                  </a:lnTo>
                  <a:lnTo>
                    <a:pt x="0" y="0"/>
                  </a:lnTo>
                  <a:close/>
                </a:path>
              </a:pathLst>
            </a:custGeom>
            <a:ln/>
          </p:spPr>
          <p:style>
            <a:lnRef idx="1">
              <a:schemeClr val="accent1"/>
            </a:lnRef>
            <a:fillRef idx="2">
              <a:schemeClr val="accent1"/>
            </a:fillRef>
            <a:effectRef idx="1">
              <a:schemeClr val="accent1"/>
            </a:effectRef>
            <a:fontRef idx="minor">
              <a:schemeClr val="dk1"/>
            </a:fontRef>
          </p:style>
          <p:txBody>
            <a:bodyPr lIns="83344" tIns="47625" rIns="83344" bIns="47625" spcCol="1270" anchor="ctr"/>
            <a:lstStyle/>
            <a:p>
              <a:pPr algn="ctr" defTabSz="520898" eaLnBrk="0" fontAlgn="base" hangingPunct="0">
                <a:lnSpc>
                  <a:spcPct val="90000"/>
                </a:lnSpc>
                <a:spcBef>
                  <a:spcPct val="0"/>
                </a:spcBef>
                <a:spcAft>
                  <a:spcPct val="35000"/>
                </a:spcAft>
                <a:defRPr/>
              </a:pPr>
              <a:r>
                <a:rPr lang="en-US" sz="900" b="1" dirty="0">
                  <a:solidFill>
                    <a:schemeClr val="bg1"/>
                  </a:solidFill>
                  <a:latin typeface="Arial"/>
                </a:rPr>
                <a:t>Danicopan + Anti-C5</a:t>
              </a:r>
            </a:p>
          </p:txBody>
        </p:sp>
        <p:sp>
          <p:nvSpPr>
            <p:cNvPr id="24" name="Freeform: Shape 23">
              <a:extLst>
                <a:ext uri="{FF2B5EF4-FFF2-40B4-BE49-F238E27FC236}">
                  <a16:creationId xmlns:a16="http://schemas.microsoft.com/office/drawing/2014/main" id="{8F5696F5-80B5-3C04-3B30-DCC0CA11F384}"/>
                </a:ext>
              </a:extLst>
            </p:cNvPr>
            <p:cNvSpPr/>
            <p:nvPr/>
          </p:nvSpPr>
          <p:spPr>
            <a:xfrm>
              <a:off x="4502346" y="5522435"/>
              <a:ext cx="1698854" cy="764504"/>
            </a:xfrm>
            <a:custGeom>
              <a:avLst/>
              <a:gdLst>
                <a:gd name="connsiteX0" fmla="*/ 0 w 1683365"/>
                <a:gd name="connsiteY0" fmla="*/ 0 h 1098000"/>
                <a:gd name="connsiteX1" fmla="*/ 1683365 w 1683365"/>
                <a:gd name="connsiteY1" fmla="*/ 0 h 1098000"/>
                <a:gd name="connsiteX2" fmla="*/ 1683365 w 1683365"/>
                <a:gd name="connsiteY2" fmla="*/ 1098000 h 1098000"/>
                <a:gd name="connsiteX3" fmla="*/ 0 w 1683365"/>
                <a:gd name="connsiteY3" fmla="*/ 1098000 h 1098000"/>
                <a:gd name="connsiteX4" fmla="*/ 0 w 1683365"/>
                <a:gd name="connsiteY4" fmla="*/ 0 h 109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365" h="1098000">
                  <a:moveTo>
                    <a:pt x="0" y="0"/>
                  </a:moveTo>
                  <a:lnTo>
                    <a:pt x="1683365" y="0"/>
                  </a:lnTo>
                  <a:lnTo>
                    <a:pt x="1683365" y="1098000"/>
                  </a:lnTo>
                  <a:lnTo>
                    <a:pt x="0" y="1098000"/>
                  </a:lnTo>
                  <a:lnTo>
                    <a:pt x="0" y="0"/>
                  </a:lnTo>
                  <a:close/>
                </a:path>
              </a:pathLst>
            </a:custGeom>
            <a:ln/>
          </p:spPr>
          <p:style>
            <a:lnRef idx="1">
              <a:schemeClr val="accent3"/>
            </a:lnRef>
            <a:fillRef idx="3">
              <a:schemeClr val="accent3"/>
            </a:fillRef>
            <a:effectRef idx="2">
              <a:schemeClr val="accent3"/>
            </a:effectRef>
            <a:fontRef idx="minor">
              <a:schemeClr val="lt1"/>
            </a:fontRef>
          </p:style>
          <p:txBody>
            <a:bodyPr lIns="62508" tIns="62508" rIns="83344" bIns="93762" spcCol="1270" anchor="ctr"/>
            <a:lstStyle/>
            <a:p>
              <a:pPr marL="107156" lvl="1" indent="-107156" algn="ctr" defTabSz="520898" eaLnBrk="0" fontAlgn="base" hangingPunct="0">
                <a:lnSpc>
                  <a:spcPct val="90000"/>
                </a:lnSpc>
                <a:spcBef>
                  <a:spcPct val="0"/>
                </a:spcBef>
                <a:spcAft>
                  <a:spcPct val="15000"/>
                </a:spcAft>
                <a:defRPr/>
              </a:pPr>
              <a:r>
                <a:rPr lang="en-US" sz="1000" b="1" dirty="0">
                  <a:solidFill>
                    <a:schemeClr val="bg1"/>
                  </a:solidFill>
                  <a:latin typeface="Arial"/>
                </a:rPr>
                <a:t>2.94 g/dL</a:t>
              </a:r>
            </a:p>
          </p:txBody>
        </p:sp>
        <p:sp>
          <p:nvSpPr>
            <p:cNvPr id="25" name="Freeform: Shape 24">
              <a:extLst>
                <a:ext uri="{FF2B5EF4-FFF2-40B4-BE49-F238E27FC236}">
                  <a16:creationId xmlns:a16="http://schemas.microsoft.com/office/drawing/2014/main" id="{EC4D50FC-AC15-AB21-3112-57789A8BA3E3}"/>
                </a:ext>
              </a:extLst>
            </p:cNvPr>
            <p:cNvSpPr/>
            <p:nvPr/>
          </p:nvSpPr>
          <p:spPr>
            <a:xfrm>
              <a:off x="6201201" y="4757335"/>
              <a:ext cx="1692006" cy="764507"/>
            </a:xfrm>
            <a:custGeom>
              <a:avLst/>
              <a:gdLst>
                <a:gd name="connsiteX0" fmla="*/ 0 w 1683365"/>
                <a:gd name="connsiteY0" fmla="*/ 0 h 673346"/>
                <a:gd name="connsiteX1" fmla="*/ 1683365 w 1683365"/>
                <a:gd name="connsiteY1" fmla="*/ 0 h 673346"/>
                <a:gd name="connsiteX2" fmla="*/ 1683365 w 1683365"/>
                <a:gd name="connsiteY2" fmla="*/ 673346 h 673346"/>
                <a:gd name="connsiteX3" fmla="*/ 0 w 1683365"/>
                <a:gd name="connsiteY3" fmla="*/ 673346 h 673346"/>
                <a:gd name="connsiteX4" fmla="*/ 0 w 1683365"/>
                <a:gd name="connsiteY4" fmla="*/ 0 h 673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365" h="673346">
                  <a:moveTo>
                    <a:pt x="0" y="0"/>
                  </a:moveTo>
                  <a:lnTo>
                    <a:pt x="1683365" y="0"/>
                  </a:lnTo>
                  <a:lnTo>
                    <a:pt x="1683365" y="673346"/>
                  </a:lnTo>
                  <a:lnTo>
                    <a:pt x="0" y="673346"/>
                  </a:lnTo>
                  <a:lnTo>
                    <a:pt x="0" y="0"/>
                  </a:lnTo>
                  <a:close/>
                </a:path>
              </a:pathLst>
            </a:custGeom>
            <a:ln/>
          </p:spPr>
          <p:style>
            <a:lnRef idx="1">
              <a:schemeClr val="accent1"/>
            </a:lnRef>
            <a:fillRef idx="2">
              <a:schemeClr val="accent1"/>
            </a:fillRef>
            <a:effectRef idx="1">
              <a:schemeClr val="accent1"/>
            </a:effectRef>
            <a:fontRef idx="minor">
              <a:schemeClr val="dk1"/>
            </a:fontRef>
          </p:style>
          <p:txBody>
            <a:bodyPr lIns="83344" tIns="47625" rIns="83344" bIns="47625" spcCol="1270" anchor="ctr"/>
            <a:lstStyle/>
            <a:p>
              <a:pPr algn="ctr" defTabSz="520898" eaLnBrk="0" fontAlgn="base" hangingPunct="0">
                <a:lnSpc>
                  <a:spcPct val="90000"/>
                </a:lnSpc>
                <a:spcBef>
                  <a:spcPct val="0"/>
                </a:spcBef>
                <a:spcAft>
                  <a:spcPct val="35000"/>
                </a:spcAft>
                <a:defRPr/>
              </a:pPr>
              <a:r>
                <a:rPr lang="en-US" sz="900" b="1" dirty="0">
                  <a:solidFill>
                    <a:schemeClr val="bg1"/>
                  </a:solidFill>
                  <a:latin typeface="Arial"/>
                </a:rPr>
                <a:t>Placebo</a:t>
              </a:r>
            </a:p>
          </p:txBody>
        </p:sp>
        <p:sp>
          <p:nvSpPr>
            <p:cNvPr id="27" name="Freeform: Shape 26">
              <a:extLst>
                <a:ext uri="{FF2B5EF4-FFF2-40B4-BE49-F238E27FC236}">
                  <a16:creationId xmlns:a16="http://schemas.microsoft.com/office/drawing/2014/main" id="{DAB65F28-5B92-7404-0A9E-8983CAA4800A}"/>
                </a:ext>
              </a:extLst>
            </p:cNvPr>
            <p:cNvSpPr/>
            <p:nvPr/>
          </p:nvSpPr>
          <p:spPr>
            <a:xfrm>
              <a:off x="6201201" y="5521840"/>
              <a:ext cx="1692006" cy="764502"/>
            </a:xfrm>
            <a:custGeom>
              <a:avLst/>
              <a:gdLst>
                <a:gd name="connsiteX0" fmla="*/ 0 w 1683365"/>
                <a:gd name="connsiteY0" fmla="*/ 0 h 1098000"/>
                <a:gd name="connsiteX1" fmla="*/ 1683365 w 1683365"/>
                <a:gd name="connsiteY1" fmla="*/ 0 h 1098000"/>
                <a:gd name="connsiteX2" fmla="*/ 1683365 w 1683365"/>
                <a:gd name="connsiteY2" fmla="*/ 1098000 h 1098000"/>
                <a:gd name="connsiteX3" fmla="*/ 0 w 1683365"/>
                <a:gd name="connsiteY3" fmla="*/ 1098000 h 1098000"/>
                <a:gd name="connsiteX4" fmla="*/ 0 w 1683365"/>
                <a:gd name="connsiteY4" fmla="*/ 0 h 109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365" h="1098000">
                  <a:moveTo>
                    <a:pt x="0" y="0"/>
                  </a:moveTo>
                  <a:lnTo>
                    <a:pt x="1683365" y="0"/>
                  </a:lnTo>
                  <a:lnTo>
                    <a:pt x="1683365" y="1098000"/>
                  </a:lnTo>
                  <a:lnTo>
                    <a:pt x="0" y="1098000"/>
                  </a:lnTo>
                  <a:lnTo>
                    <a:pt x="0" y="0"/>
                  </a:lnTo>
                  <a:close/>
                </a:path>
              </a:pathLst>
            </a:custGeom>
            <a:ln/>
          </p:spPr>
          <p:style>
            <a:lnRef idx="1">
              <a:schemeClr val="accent3"/>
            </a:lnRef>
            <a:fillRef idx="2">
              <a:schemeClr val="accent3"/>
            </a:fillRef>
            <a:effectRef idx="1">
              <a:schemeClr val="accent3"/>
            </a:effectRef>
            <a:fontRef idx="minor">
              <a:schemeClr val="dk1"/>
            </a:fontRef>
          </p:style>
          <p:txBody>
            <a:bodyPr lIns="62508" tIns="62508" rIns="83344" bIns="93762" spcCol="1270" anchor="ctr"/>
            <a:lstStyle/>
            <a:p>
              <a:pPr marL="107156" lvl="1" indent="-107156" algn="ctr" defTabSz="520898" eaLnBrk="0" fontAlgn="base" hangingPunct="0">
                <a:lnSpc>
                  <a:spcPct val="90000"/>
                </a:lnSpc>
                <a:spcBef>
                  <a:spcPct val="0"/>
                </a:spcBef>
                <a:spcAft>
                  <a:spcPct val="15000"/>
                </a:spcAft>
                <a:defRPr/>
              </a:pPr>
              <a:r>
                <a:rPr lang="en-US" sz="900" b="1" dirty="0">
                  <a:solidFill>
                    <a:schemeClr val="tx1"/>
                  </a:solidFill>
                  <a:latin typeface="Arial"/>
                </a:rPr>
                <a:t>0.5 g/dL</a:t>
              </a:r>
            </a:p>
          </p:txBody>
        </p:sp>
      </p:grpSp>
      <p:sp>
        <p:nvSpPr>
          <p:cNvPr id="28" name="TextBox 27">
            <a:extLst>
              <a:ext uri="{FF2B5EF4-FFF2-40B4-BE49-F238E27FC236}">
                <a16:creationId xmlns:a16="http://schemas.microsoft.com/office/drawing/2014/main" id="{64AB13E3-C92D-0FB0-F2BE-79F22BF995AB}"/>
              </a:ext>
            </a:extLst>
          </p:cNvPr>
          <p:cNvSpPr txBox="1"/>
          <p:nvPr/>
        </p:nvSpPr>
        <p:spPr>
          <a:xfrm>
            <a:off x="4421619" y="5048211"/>
            <a:ext cx="1620044" cy="646331"/>
          </a:xfrm>
          <a:prstGeom prst="rect">
            <a:avLst/>
          </a:prstGeom>
          <a:noFill/>
        </p:spPr>
        <p:txBody>
          <a:bodyPr wrap="square">
            <a:spAutoFit/>
          </a:bodyPr>
          <a:lstStyle/>
          <a:p>
            <a:pPr algn="ctr" eaLnBrk="0" fontAlgn="base" hangingPunct="0">
              <a:spcBef>
                <a:spcPct val="0"/>
              </a:spcBef>
              <a:spcAft>
                <a:spcPct val="0"/>
              </a:spcAft>
              <a:defRPr/>
            </a:pPr>
            <a:r>
              <a:rPr lang="en-US" sz="900" b="1" dirty="0">
                <a:latin typeface="Arial" panose="020B0604020202020204" pitchFamily="34" charset="0"/>
              </a:rPr>
              <a:t>Improvements in Hb continued at 24 weeks and were sustained through 48 weeks.</a:t>
            </a:r>
          </a:p>
        </p:txBody>
      </p:sp>
      <p:graphicFrame>
        <p:nvGraphicFramePr>
          <p:cNvPr id="29" name="Table 28">
            <a:extLst>
              <a:ext uri="{FF2B5EF4-FFF2-40B4-BE49-F238E27FC236}">
                <a16:creationId xmlns:a16="http://schemas.microsoft.com/office/drawing/2014/main" id="{15AFE2A1-D80C-7667-5337-E2F5FF2B2F85}"/>
              </a:ext>
            </a:extLst>
          </p:cNvPr>
          <p:cNvGraphicFramePr>
            <a:graphicFrameLocks noGrp="1"/>
          </p:cNvGraphicFramePr>
          <p:nvPr>
            <p:extLst>
              <p:ext uri="{D42A27DB-BD31-4B8C-83A1-F6EECF244321}">
                <p14:modId xmlns:p14="http://schemas.microsoft.com/office/powerpoint/2010/main" val="990892389"/>
              </p:ext>
            </p:extLst>
          </p:nvPr>
        </p:nvGraphicFramePr>
        <p:xfrm>
          <a:off x="6770037" y="4506121"/>
          <a:ext cx="3325309" cy="900111"/>
        </p:xfrm>
        <a:graphic>
          <a:graphicData uri="http://schemas.openxmlformats.org/drawingml/2006/table">
            <a:tbl>
              <a:tblPr firstRow="1" bandRow="1">
                <a:tableStyleId>{5C22544A-7EE6-4342-B048-85BDC9FD1C3A}</a:tableStyleId>
              </a:tblPr>
              <a:tblGrid>
                <a:gridCol w="878892">
                  <a:extLst>
                    <a:ext uri="{9D8B030D-6E8A-4147-A177-3AD203B41FA5}">
                      <a16:colId xmlns:a16="http://schemas.microsoft.com/office/drawing/2014/main" val="20000"/>
                    </a:ext>
                  </a:extLst>
                </a:gridCol>
                <a:gridCol w="580217">
                  <a:extLst>
                    <a:ext uri="{9D8B030D-6E8A-4147-A177-3AD203B41FA5}">
                      <a16:colId xmlns:a16="http://schemas.microsoft.com/office/drawing/2014/main" val="20001"/>
                    </a:ext>
                  </a:extLst>
                </a:gridCol>
                <a:gridCol w="617949">
                  <a:extLst>
                    <a:ext uri="{9D8B030D-6E8A-4147-A177-3AD203B41FA5}">
                      <a16:colId xmlns:a16="http://schemas.microsoft.com/office/drawing/2014/main" val="20002"/>
                    </a:ext>
                  </a:extLst>
                </a:gridCol>
                <a:gridCol w="670340">
                  <a:extLst>
                    <a:ext uri="{9D8B030D-6E8A-4147-A177-3AD203B41FA5}">
                      <a16:colId xmlns:a16="http://schemas.microsoft.com/office/drawing/2014/main" val="20003"/>
                    </a:ext>
                  </a:extLst>
                </a:gridCol>
                <a:gridCol w="577911">
                  <a:extLst>
                    <a:ext uri="{9D8B030D-6E8A-4147-A177-3AD203B41FA5}">
                      <a16:colId xmlns:a16="http://schemas.microsoft.com/office/drawing/2014/main" val="20004"/>
                    </a:ext>
                  </a:extLst>
                </a:gridCol>
              </a:tblGrid>
              <a:tr h="300037">
                <a:tc>
                  <a:txBody>
                    <a:bodyPr/>
                    <a:lstStyle/>
                    <a:p>
                      <a:endParaRPr lang="en-US" sz="800" dirty="0">
                        <a:solidFill>
                          <a:schemeClr val="bg1"/>
                        </a:solidFill>
                        <a:latin typeface="Arial" panose="020B0604020202020204" pitchFamily="34" charset="0"/>
                        <a:cs typeface="Arial" panose="020B0604020202020204" pitchFamily="34" charset="0"/>
                      </a:endParaRPr>
                    </a:p>
                  </a:txBody>
                  <a:tcPr marL="42874" marR="42874" marT="21431" marB="2143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en-US" sz="800" dirty="0">
                          <a:solidFill>
                            <a:schemeClr val="bg1"/>
                          </a:solidFill>
                          <a:latin typeface="Arial" panose="020B0604020202020204" pitchFamily="34" charset="0"/>
                          <a:cs typeface="Arial" panose="020B0604020202020204" pitchFamily="34" charset="0"/>
                        </a:rPr>
                        <a:t>Danicopan-Danicopan</a:t>
                      </a:r>
                    </a:p>
                  </a:txBody>
                  <a:tcPr marL="42874" marR="42874" marT="21431" marB="214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lang="en-US"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Placebo-Danicopan</a:t>
                      </a:r>
                      <a:endParaRPr kumimoji="0" lang="en-US" sz="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txBody>
                  <a:tcPr marL="42874" marR="42874" marT="21431" marB="214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mn-lt"/>
                        <a:ea typeface="+mn-ea"/>
                        <a:cs typeface="+mn-cs"/>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300037">
                <a:tc>
                  <a:txBody>
                    <a:bodyPr/>
                    <a:lstStyle/>
                    <a:p>
                      <a:endParaRPr lang="en-US" sz="800" dirty="0">
                        <a:latin typeface="Arial" panose="020B0604020202020204" pitchFamily="34" charset="0"/>
                        <a:cs typeface="Arial" panose="020B0604020202020204" pitchFamily="34" charset="0"/>
                      </a:endParaRPr>
                    </a:p>
                  </a:txBody>
                  <a:tcPr marL="42874" marR="42874" marT="21431" marB="2143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800" b="1" dirty="0">
                          <a:latin typeface="Arial" panose="020B0604020202020204" pitchFamily="34" charset="0"/>
                          <a:cs typeface="Arial" panose="020B0604020202020204" pitchFamily="34" charset="0"/>
                        </a:rPr>
                        <a:t>24 weeks</a:t>
                      </a:r>
                    </a:p>
                  </a:txBody>
                  <a:tcPr marL="42874" marR="42874" marT="21431" marB="214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800" b="1" dirty="0">
                          <a:latin typeface="Arial" panose="020B0604020202020204" pitchFamily="34" charset="0"/>
                          <a:cs typeface="Arial" panose="020B0604020202020204" pitchFamily="34" charset="0"/>
                        </a:rPr>
                        <a:t>48 weeks</a:t>
                      </a:r>
                    </a:p>
                  </a:txBody>
                  <a:tcPr marL="42874" marR="42874" marT="21431" marB="214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800" b="1" dirty="0">
                          <a:latin typeface="Arial" panose="020B0604020202020204" pitchFamily="34" charset="0"/>
                          <a:cs typeface="Arial" panose="020B0604020202020204" pitchFamily="34" charset="0"/>
                        </a:rPr>
                        <a:t>24 weeks</a:t>
                      </a:r>
                    </a:p>
                  </a:txBody>
                  <a:tcPr marL="42874" marR="42874" marT="21431" marB="214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800" b="1" dirty="0">
                          <a:latin typeface="Arial" panose="020B0604020202020204" pitchFamily="34" charset="0"/>
                          <a:cs typeface="Arial" panose="020B0604020202020204" pitchFamily="34" charset="0"/>
                        </a:rPr>
                        <a:t>48 weeks</a:t>
                      </a:r>
                    </a:p>
                  </a:txBody>
                  <a:tcPr marL="42874" marR="42874" marT="21431" marB="214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3000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Mean Hb (g/dL)</a:t>
                      </a: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42874" marR="42874" marT="21431" marB="214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800" dirty="0">
                          <a:solidFill>
                            <a:srgbClr val="000000"/>
                          </a:solidFill>
                          <a:latin typeface="Arial" panose="020B0604020202020204" pitchFamily="34" charset="0"/>
                          <a:cs typeface="Arial" panose="020B0604020202020204" pitchFamily="34" charset="0"/>
                        </a:rPr>
                        <a:t>10.78</a:t>
                      </a:r>
                    </a:p>
                  </a:txBody>
                  <a:tcPr marL="42874" marR="42874" marT="21431" marB="214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800" dirty="0">
                          <a:solidFill>
                            <a:srgbClr val="000000"/>
                          </a:solidFill>
                          <a:latin typeface="Arial" panose="020B0604020202020204" pitchFamily="34" charset="0"/>
                          <a:cs typeface="Arial" panose="020B0604020202020204" pitchFamily="34" charset="0"/>
                        </a:rPr>
                        <a:t>10.36</a:t>
                      </a:r>
                    </a:p>
                  </a:txBody>
                  <a:tcPr marL="42874" marR="42874" marT="21431" marB="214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800" dirty="0">
                          <a:solidFill>
                            <a:srgbClr val="000000"/>
                          </a:solidFill>
                          <a:latin typeface="Arial" panose="020B0604020202020204" pitchFamily="34" charset="0"/>
                          <a:cs typeface="Arial" panose="020B0604020202020204" pitchFamily="34" charset="0"/>
                        </a:rPr>
                        <a:t>10.46</a:t>
                      </a:r>
                    </a:p>
                  </a:txBody>
                  <a:tcPr marL="42874" marR="42874" marT="21431" marB="214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800" dirty="0">
                          <a:solidFill>
                            <a:srgbClr val="000000"/>
                          </a:solidFill>
                          <a:latin typeface="Arial" panose="020B0604020202020204" pitchFamily="34" charset="0"/>
                          <a:cs typeface="Arial" panose="020B0604020202020204" pitchFamily="34" charset="0"/>
                        </a:rPr>
                        <a:t>10.51</a:t>
                      </a:r>
                    </a:p>
                  </a:txBody>
                  <a:tcPr marL="42874" marR="42874" marT="21431" marB="214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0" name="TextBox 29">
            <a:extLst>
              <a:ext uri="{FF2B5EF4-FFF2-40B4-BE49-F238E27FC236}">
                <a16:creationId xmlns:a16="http://schemas.microsoft.com/office/drawing/2014/main" id="{0956C640-235F-8304-0308-6BC64140F827}"/>
              </a:ext>
            </a:extLst>
          </p:cNvPr>
          <p:cNvSpPr txBox="1"/>
          <p:nvPr/>
        </p:nvSpPr>
        <p:spPr>
          <a:xfrm>
            <a:off x="6770037" y="3363934"/>
            <a:ext cx="3325309" cy="861774"/>
          </a:xfrm>
          <a:prstGeom prst="rect">
            <a:avLst/>
          </a:prstGeom>
          <a:noFill/>
        </p:spPr>
        <p:txBody>
          <a:bodyPr wrap="square">
            <a:spAutoFit/>
          </a:bodyPr>
          <a:lstStyle/>
          <a:p>
            <a:pPr algn="ctr" eaLnBrk="0" fontAlgn="base" hangingPunct="0">
              <a:spcBef>
                <a:spcPct val="0"/>
              </a:spcBef>
              <a:spcAft>
                <a:spcPct val="0"/>
              </a:spcAft>
              <a:defRPr/>
            </a:pPr>
            <a:r>
              <a:rPr lang="en-US" sz="1000" b="1" dirty="0">
                <a:latin typeface="Arial" panose="020B0604020202020204" pitchFamily="34" charset="0"/>
              </a:rPr>
              <a:t>Patients could enroll in an additional 12-week open-label period and a two-year long-term extension, where those on placebo + anti-C5 switched to </a:t>
            </a:r>
            <a:r>
              <a:rPr lang="en-US" sz="1000" b="1" dirty="0" err="1">
                <a:latin typeface="Arial" panose="020B0604020202020204" pitchFamily="34" charset="0"/>
              </a:rPr>
              <a:t>danicopan</a:t>
            </a:r>
            <a:r>
              <a:rPr lang="en-US" sz="1000" b="1" dirty="0">
                <a:latin typeface="Arial" panose="020B0604020202020204" pitchFamily="34" charset="0"/>
              </a:rPr>
              <a:t> + anti-C5, while those on </a:t>
            </a:r>
            <a:r>
              <a:rPr lang="en-US" sz="1000" b="1" dirty="0" err="1">
                <a:latin typeface="Arial" panose="020B0604020202020204" pitchFamily="34" charset="0"/>
              </a:rPr>
              <a:t>danicopan</a:t>
            </a:r>
            <a:r>
              <a:rPr lang="en-US" sz="1000" b="1" dirty="0">
                <a:latin typeface="Arial" panose="020B0604020202020204" pitchFamily="34" charset="0"/>
              </a:rPr>
              <a:t> + anti-C5 continued the same regimen.</a:t>
            </a:r>
          </a:p>
        </p:txBody>
      </p:sp>
      <p:cxnSp>
        <p:nvCxnSpPr>
          <p:cNvPr id="31" name="Straight Arrow Connector 30">
            <a:extLst>
              <a:ext uri="{FF2B5EF4-FFF2-40B4-BE49-F238E27FC236}">
                <a16:creationId xmlns:a16="http://schemas.microsoft.com/office/drawing/2014/main" id="{61F1B403-45E1-8E66-022B-450551BE6ACE}"/>
              </a:ext>
            </a:extLst>
          </p:cNvPr>
          <p:cNvCxnSpPr>
            <a:cxnSpLocks/>
          </p:cNvCxnSpPr>
          <p:nvPr/>
        </p:nvCxnSpPr>
        <p:spPr>
          <a:xfrm>
            <a:off x="6041663" y="5264945"/>
            <a:ext cx="562337" cy="0"/>
          </a:xfrm>
          <a:prstGeom prst="straightConnector1">
            <a:avLst/>
          </a:prstGeom>
          <a:ln w="57150">
            <a:solidFill>
              <a:schemeClr val="tx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itle 18">
            <a:extLst>
              <a:ext uri="{FF2B5EF4-FFF2-40B4-BE49-F238E27FC236}">
                <a16:creationId xmlns:a16="http://schemas.microsoft.com/office/drawing/2014/main" id="{59969DB5-7865-95C0-295B-73A4AEA7852C}"/>
              </a:ext>
            </a:extLst>
          </p:cNvPr>
          <p:cNvSpPr>
            <a:spLocks noGrp="1"/>
          </p:cNvSpPr>
          <p:nvPr>
            <p:ph type="title"/>
          </p:nvPr>
        </p:nvSpPr>
        <p:spPr>
          <a:xfrm>
            <a:off x="838200" y="365125"/>
            <a:ext cx="10515600" cy="973137"/>
          </a:xfrm>
        </p:spPr>
        <p:txBody>
          <a:bodyPr/>
          <a:lstStyle/>
          <a:p>
            <a:r>
              <a:rPr lang="en-US" dirty="0"/>
              <a:t>Proximal Complement Inhibitors – </a:t>
            </a:r>
            <a:r>
              <a:rPr lang="en-US" dirty="0" err="1"/>
              <a:t>Danicopan</a:t>
            </a:r>
            <a:endParaRPr lang="en-US" dirty="0"/>
          </a:p>
        </p:txBody>
      </p:sp>
      <p:sp>
        <p:nvSpPr>
          <p:cNvPr id="10" name="Footer Placeholder 9">
            <a:extLst>
              <a:ext uri="{FF2B5EF4-FFF2-40B4-BE49-F238E27FC236}">
                <a16:creationId xmlns:a16="http://schemas.microsoft.com/office/drawing/2014/main" id="{3249A675-0179-D994-A438-91FCF9B58135}"/>
              </a:ext>
            </a:extLst>
          </p:cNvPr>
          <p:cNvSpPr>
            <a:spLocks noGrp="1"/>
          </p:cNvSpPr>
          <p:nvPr>
            <p:ph type="ftr" sz="quarter" idx="10"/>
          </p:nvPr>
        </p:nvSpPr>
        <p:spPr>
          <a:xfrm>
            <a:off x="1416735" y="6054437"/>
            <a:ext cx="9230244" cy="803564"/>
          </a:xfrm>
        </p:spPr>
        <p:txBody>
          <a:bodyPr/>
          <a:lstStyle/>
          <a:p>
            <a:r>
              <a:rPr lang="en-US" dirty="0"/>
              <a:t>C, complement; CFB/D, complement factor B/D; EVH, extravascular hemolysis, Hb, hemoglobin;</a:t>
            </a:r>
            <a:r>
              <a:rPr lang="en-US" sz="1000" dirty="0">
                <a:solidFill>
                  <a:schemeClr val="tx1"/>
                </a:solidFill>
              </a:rPr>
              <a:t> MASP, mannose-binding lectin-associated serine protease;</a:t>
            </a:r>
            <a:r>
              <a:rPr lang="en-US" dirty="0"/>
              <a:t> </a:t>
            </a:r>
            <a:r>
              <a:rPr lang="en-US" sz="1000" dirty="0">
                <a:solidFill>
                  <a:schemeClr val="tx1"/>
                </a:solidFill>
              </a:rPr>
              <a:t>PNH, </a:t>
            </a:r>
            <a:r>
              <a:rPr lang="en-US" dirty="0"/>
              <a:t>paroxysmal nocturnal hemoglobinuria.</a:t>
            </a:r>
          </a:p>
          <a:p>
            <a:r>
              <a:rPr lang="en-US" dirty="0"/>
              <a:t>Lee JW, et al. </a:t>
            </a:r>
            <a:r>
              <a:rPr lang="en-US" i="1" dirty="0"/>
              <a:t>Lancet </a:t>
            </a:r>
            <a:r>
              <a:rPr lang="en-US" i="1" dirty="0" err="1"/>
              <a:t>Haematol</a:t>
            </a:r>
            <a:r>
              <a:rPr lang="en-US" dirty="0"/>
              <a:t>. 2023;10(12):e955-e965. </a:t>
            </a:r>
            <a:r>
              <a:rPr lang="en-US" dirty="0" err="1"/>
              <a:t>Kulasekararaj</a:t>
            </a:r>
            <a:r>
              <a:rPr lang="en-US" dirty="0"/>
              <a:t> AG, et al. ASH 2023. Abstract 576.</a:t>
            </a:r>
          </a:p>
        </p:txBody>
      </p:sp>
      <p:sp>
        <p:nvSpPr>
          <p:cNvPr id="37" name="Text Placeholder 36">
            <a:extLst>
              <a:ext uri="{FF2B5EF4-FFF2-40B4-BE49-F238E27FC236}">
                <a16:creationId xmlns:a16="http://schemas.microsoft.com/office/drawing/2014/main" id="{1EB849E0-4471-4886-D9EE-FFD5E8672179}"/>
              </a:ext>
            </a:extLst>
          </p:cNvPr>
          <p:cNvSpPr>
            <a:spLocks noGrp="1"/>
          </p:cNvSpPr>
          <p:nvPr>
            <p:ph type="body" sz="quarter" idx="11"/>
          </p:nvPr>
        </p:nvSpPr>
        <p:spPr>
          <a:xfrm>
            <a:off x="1603770" y="1348629"/>
            <a:ext cx="8712994" cy="723966"/>
          </a:xfrm>
        </p:spPr>
        <p:txBody>
          <a:bodyPr>
            <a:normAutofit/>
          </a:bodyPr>
          <a:lstStyle/>
          <a:p>
            <a:r>
              <a:rPr lang="en-US" sz="2000" b="0" dirty="0"/>
              <a:t>Indicated as </a:t>
            </a:r>
            <a:r>
              <a:rPr lang="en-US" sz="2000" dirty="0"/>
              <a:t>add-on therapy</a:t>
            </a:r>
            <a:r>
              <a:rPr lang="en-US" sz="2000" b="0" dirty="0"/>
              <a:t> to anti-C5 treatment for adult</a:t>
            </a:r>
            <a:br>
              <a:rPr lang="en-US" sz="2000" b="0" dirty="0"/>
            </a:br>
            <a:r>
              <a:rPr lang="en-US" sz="2000" b="0" dirty="0"/>
              <a:t>patients with PNH experiencing EVH</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6647827-0AAE-E1EB-36D2-A2972D759F17}"/>
              </a:ext>
            </a:extLst>
          </p:cNvPr>
          <p:cNvSpPr txBox="1"/>
          <p:nvPr/>
        </p:nvSpPr>
        <p:spPr bwMode="auto">
          <a:xfrm>
            <a:off x="878609" y="2110547"/>
            <a:ext cx="7009245" cy="738664"/>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defTabSz="612230" eaLnBrk="0" fontAlgn="base" hangingPunct="0">
              <a:spcBef>
                <a:spcPct val="0"/>
              </a:spcBef>
              <a:spcAft>
                <a:spcPct val="0"/>
              </a:spcAft>
              <a:defRPr/>
            </a:pPr>
            <a:r>
              <a:rPr lang="en-US" sz="1400" b="1" dirty="0">
                <a:solidFill>
                  <a:schemeClr val="bg1"/>
                </a:solidFill>
                <a:latin typeface="Arial" panose="020B0604020202020204" pitchFamily="34" charset="0"/>
                <a:cs typeface="Arial" panose="020B0604020202020204" pitchFamily="34" charset="0"/>
              </a:rPr>
              <a:t>Phase 3 ALPHA: Randomized, multiple-region, double-blind, placebo controlled</a:t>
            </a:r>
          </a:p>
          <a:p>
            <a:pPr algn="ctr" defTabSz="612230" eaLnBrk="0" fontAlgn="base" hangingPunct="0">
              <a:spcBef>
                <a:spcPct val="0"/>
              </a:spcBef>
              <a:spcAft>
                <a:spcPct val="0"/>
              </a:spcAft>
              <a:defRPr/>
            </a:pPr>
            <a:r>
              <a:rPr lang="en-US" sz="1400" b="1" dirty="0">
                <a:solidFill>
                  <a:schemeClr val="bg1"/>
                </a:solidFill>
                <a:latin typeface="Arial" panose="020B0604020202020204" pitchFamily="34" charset="0"/>
                <a:cs typeface="Arial" panose="020B0604020202020204" pitchFamily="34" charset="0"/>
              </a:rPr>
              <a:t>Efficacy and safety of </a:t>
            </a:r>
            <a:r>
              <a:rPr lang="en-US" sz="1400" b="1" dirty="0" err="1">
                <a:solidFill>
                  <a:schemeClr val="bg1"/>
                </a:solidFill>
                <a:latin typeface="Arial" panose="020B0604020202020204" pitchFamily="34" charset="0"/>
                <a:cs typeface="Arial" panose="020B0604020202020204" pitchFamily="34" charset="0"/>
              </a:rPr>
              <a:t>danicopan</a:t>
            </a:r>
            <a:r>
              <a:rPr lang="en-US" sz="1400" b="1" dirty="0">
                <a:solidFill>
                  <a:schemeClr val="bg1"/>
                </a:solidFill>
                <a:latin typeface="Arial" panose="020B0604020202020204" pitchFamily="34" charset="0"/>
                <a:cs typeface="Arial" panose="020B0604020202020204" pitchFamily="34" charset="0"/>
              </a:rPr>
              <a:t> as add-on to ravulizumab or eculizumab in adult PNH patients with clinically significant EVH</a:t>
            </a:r>
          </a:p>
        </p:txBody>
      </p:sp>
      <p:graphicFrame>
        <p:nvGraphicFramePr>
          <p:cNvPr id="13" name="Table 12">
            <a:extLst>
              <a:ext uri="{FF2B5EF4-FFF2-40B4-BE49-F238E27FC236}">
                <a16:creationId xmlns:a16="http://schemas.microsoft.com/office/drawing/2014/main" id="{167805AB-705C-A522-C5F6-B2563D5B0794}"/>
              </a:ext>
            </a:extLst>
          </p:cNvPr>
          <p:cNvGraphicFramePr>
            <a:graphicFrameLocks noGrp="1"/>
          </p:cNvGraphicFramePr>
          <p:nvPr>
            <p:extLst>
              <p:ext uri="{D42A27DB-BD31-4B8C-83A1-F6EECF244321}">
                <p14:modId xmlns:p14="http://schemas.microsoft.com/office/powerpoint/2010/main" val="3564860427"/>
              </p:ext>
            </p:extLst>
          </p:nvPr>
        </p:nvGraphicFramePr>
        <p:xfrm>
          <a:off x="1298720" y="3242278"/>
          <a:ext cx="5888903" cy="2419379"/>
        </p:xfrm>
        <a:graphic>
          <a:graphicData uri="http://schemas.openxmlformats.org/drawingml/2006/table">
            <a:tbl>
              <a:tblPr firstRow="1" bandRow="1">
                <a:tableStyleId>{5C22544A-7EE6-4342-B048-85BDC9FD1C3A}</a:tableStyleId>
              </a:tblPr>
              <a:tblGrid>
                <a:gridCol w="1861957">
                  <a:extLst>
                    <a:ext uri="{9D8B030D-6E8A-4147-A177-3AD203B41FA5}">
                      <a16:colId xmlns:a16="http://schemas.microsoft.com/office/drawing/2014/main" val="20000"/>
                    </a:ext>
                  </a:extLst>
                </a:gridCol>
                <a:gridCol w="991249">
                  <a:extLst>
                    <a:ext uri="{9D8B030D-6E8A-4147-A177-3AD203B41FA5}">
                      <a16:colId xmlns:a16="http://schemas.microsoft.com/office/drawing/2014/main" val="20001"/>
                    </a:ext>
                  </a:extLst>
                </a:gridCol>
                <a:gridCol w="1035500">
                  <a:extLst>
                    <a:ext uri="{9D8B030D-6E8A-4147-A177-3AD203B41FA5}">
                      <a16:colId xmlns:a16="http://schemas.microsoft.com/office/drawing/2014/main" val="20002"/>
                    </a:ext>
                  </a:extLst>
                </a:gridCol>
                <a:gridCol w="991249">
                  <a:extLst>
                    <a:ext uri="{9D8B030D-6E8A-4147-A177-3AD203B41FA5}">
                      <a16:colId xmlns:a16="http://schemas.microsoft.com/office/drawing/2014/main" val="20003"/>
                    </a:ext>
                  </a:extLst>
                </a:gridCol>
                <a:gridCol w="1008948">
                  <a:extLst>
                    <a:ext uri="{9D8B030D-6E8A-4147-A177-3AD203B41FA5}">
                      <a16:colId xmlns:a16="http://schemas.microsoft.com/office/drawing/2014/main" val="20004"/>
                    </a:ext>
                  </a:extLst>
                </a:gridCol>
              </a:tblGrid>
              <a:tr h="217406">
                <a:tc rowSpan="2">
                  <a:txBody>
                    <a:bodyPr/>
                    <a:lstStyle/>
                    <a:p>
                      <a:endParaRPr lang="en-US" sz="1000" dirty="0">
                        <a:latin typeface="Arial" panose="020B0604020202020204" pitchFamily="34" charset="0"/>
                        <a:cs typeface="Arial" panose="020B0604020202020204" pitchFamily="34" charset="0"/>
                      </a:endParaRPr>
                    </a:p>
                  </a:txBody>
                  <a:tcPr marL="42860" marR="42860" marT="21436" marB="214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algn="ctr"/>
                      <a:r>
                        <a:rPr lang="en-US" sz="1000" dirty="0">
                          <a:solidFill>
                            <a:schemeClr val="bg1"/>
                          </a:solidFill>
                          <a:latin typeface="Arial" panose="020B0604020202020204" pitchFamily="34" charset="0"/>
                          <a:cs typeface="Arial" panose="020B0604020202020204" pitchFamily="34" charset="0"/>
                        </a:rPr>
                        <a:t>Danicopan-Danicopan</a:t>
                      </a:r>
                    </a:p>
                  </a:txBody>
                  <a:tcPr marL="42860" marR="42860" marT="21436" marB="214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Placebo-Danicopan</a:t>
                      </a:r>
                      <a:endParaRPr kumimoji="0" lang="en-US" sz="1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txBody>
                  <a:tcPr marL="42860" marR="42860" marT="21436" marB="214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10000"/>
                  </a:ext>
                </a:extLst>
              </a:tr>
              <a:tr h="537911">
                <a:tc vMerge="1">
                  <a:txBody>
                    <a:bodyPr/>
                    <a:lstStyle/>
                    <a:p>
                      <a:endParaRPr lang="en-US" sz="800" dirty="0"/>
                    </a:p>
                  </a:txBody>
                  <a:tcPr marL="42860" marR="42860" marT="21436" marB="214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000" b="1" dirty="0">
                          <a:latin typeface="Arial" panose="020B0604020202020204" pitchFamily="34" charset="0"/>
                          <a:cs typeface="Arial" panose="020B0604020202020204" pitchFamily="34" charset="0"/>
                        </a:rPr>
                        <a:t>Change or % at 12 weeks</a:t>
                      </a:r>
                    </a:p>
                  </a:txBody>
                  <a:tcPr marL="42860" marR="42860" marT="21436" marB="214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b="1" dirty="0">
                          <a:latin typeface="Arial" panose="020B0604020202020204" pitchFamily="34" charset="0"/>
                          <a:cs typeface="Arial" panose="020B0604020202020204" pitchFamily="34" charset="0"/>
                        </a:rPr>
                        <a:t>Change or % at 24 weeks</a:t>
                      </a:r>
                    </a:p>
                  </a:txBody>
                  <a:tcPr marL="42860" marR="42860" marT="21436" marB="214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b="1" dirty="0">
                          <a:latin typeface="Arial" panose="020B0604020202020204" pitchFamily="34" charset="0"/>
                          <a:cs typeface="Arial" panose="020B0604020202020204" pitchFamily="34" charset="0"/>
                        </a:rPr>
                        <a:t>Change or % at 12 weeks</a:t>
                      </a:r>
                    </a:p>
                  </a:txBody>
                  <a:tcPr marL="42860" marR="42860" marT="21436" marB="214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b="1" dirty="0">
                          <a:latin typeface="Arial" panose="020B0604020202020204" pitchFamily="34" charset="0"/>
                          <a:cs typeface="Arial" panose="020B0604020202020204" pitchFamily="34" charset="0"/>
                        </a:rPr>
                        <a:t>Change or %</a:t>
                      </a:r>
                      <a:br>
                        <a:rPr lang="en-US" sz="1000" b="1" dirty="0">
                          <a:latin typeface="Arial" panose="020B0604020202020204" pitchFamily="34" charset="0"/>
                          <a:cs typeface="Arial" panose="020B0604020202020204" pitchFamily="34" charset="0"/>
                        </a:rPr>
                      </a:br>
                      <a:r>
                        <a:rPr lang="en-US" sz="1000" b="1" dirty="0">
                          <a:latin typeface="Arial" panose="020B0604020202020204" pitchFamily="34" charset="0"/>
                          <a:cs typeface="Arial" panose="020B0604020202020204" pitchFamily="34" charset="0"/>
                        </a:rPr>
                        <a:t>at 24 weeks</a:t>
                      </a:r>
                    </a:p>
                  </a:txBody>
                  <a:tcPr marL="42860" marR="42860" marT="21436" marB="214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2174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solidFill>
                            <a:schemeClr val="accent5">
                              <a:lumMod val="10000"/>
                            </a:schemeClr>
                          </a:solidFill>
                          <a:effectLst/>
                          <a:uLnTx/>
                          <a:uFillTx/>
                          <a:latin typeface="Arial" panose="020B0604020202020204" pitchFamily="34" charset="0"/>
                          <a:cs typeface="Arial" panose="020B0604020202020204" pitchFamily="34" charset="0"/>
                        </a:rPr>
                        <a:t>LDH (U/L)</a:t>
                      </a:r>
                      <a:endParaRPr kumimoji="0" lang="en-US" sz="1000" b="0" i="0" u="none" strike="noStrike" kern="1200" cap="none" spc="0" normalizeH="0" baseline="0" noProof="0" dirty="0">
                        <a:ln>
                          <a:noFill/>
                        </a:ln>
                        <a:solidFill>
                          <a:schemeClr val="accent5">
                            <a:lumMod val="10000"/>
                          </a:schemeClr>
                        </a:solidFill>
                        <a:effectLst/>
                        <a:uLnTx/>
                        <a:uFillTx/>
                        <a:latin typeface="Arial" panose="020B0604020202020204" pitchFamily="34" charset="0"/>
                        <a:ea typeface="+mn-ea"/>
                        <a:cs typeface="Arial" panose="020B0604020202020204" pitchFamily="34" charset="0"/>
                      </a:endParaRPr>
                    </a:p>
                  </a:txBody>
                  <a:tcPr marL="42860" marR="42860" marT="21436" marB="214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dirty="0">
                          <a:solidFill>
                            <a:srgbClr val="000000"/>
                          </a:solidFill>
                          <a:latin typeface="Arial" panose="020B0604020202020204" pitchFamily="34" charset="0"/>
                          <a:cs typeface="Arial" panose="020B0604020202020204" pitchFamily="34" charset="0"/>
                        </a:rPr>
                        <a:t>2.94</a:t>
                      </a:r>
                    </a:p>
                  </a:txBody>
                  <a:tcPr marL="42860" marR="42860" marT="21436" marB="214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dirty="0">
                          <a:solidFill>
                            <a:srgbClr val="000000"/>
                          </a:solidFill>
                          <a:latin typeface="Arial" panose="020B0604020202020204" pitchFamily="34" charset="0"/>
                          <a:cs typeface="Arial" panose="020B0604020202020204" pitchFamily="34" charset="0"/>
                        </a:rPr>
                        <a:t>3.17</a:t>
                      </a:r>
                    </a:p>
                  </a:txBody>
                  <a:tcPr marL="42860" marR="42860" marT="21436" marB="214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dirty="0">
                          <a:solidFill>
                            <a:srgbClr val="000000"/>
                          </a:solidFill>
                          <a:latin typeface="Arial" panose="020B0604020202020204" pitchFamily="34" charset="0"/>
                          <a:cs typeface="Arial" panose="020B0604020202020204" pitchFamily="34" charset="0"/>
                        </a:rPr>
                        <a:t>0.50</a:t>
                      </a:r>
                    </a:p>
                  </a:txBody>
                  <a:tcPr marL="42860" marR="42860" marT="21436" marB="214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dirty="0">
                          <a:solidFill>
                            <a:srgbClr val="000000"/>
                          </a:solidFill>
                          <a:latin typeface="Arial" panose="020B0604020202020204" pitchFamily="34" charset="0"/>
                          <a:cs typeface="Arial" panose="020B0604020202020204" pitchFamily="34" charset="0"/>
                        </a:rPr>
                        <a:t>2.26</a:t>
                      </a:r>
                    </a:p>
                  </a:txBody>
                  <a:tcPr marL="42860" marR="42860" marT="21436" marB="214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2174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ARC (x 10</a:t>
                      </a:r>
                      <a:r>
                        <a:rPr kumimoji="0" lang="en-US" sz="1000" b="1"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9</a:t>
                      </a:r>
                      <a:r>
                        <a:rPr kumimoji="0" lang="en-US" sz="1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a:t>
                      </a: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42860" marR="42860" marT="21436" marB="214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dirty="0">
                          <a:solidFill>
                            <a:srgbClr val="000000"/>
                          </a:solidFill>
                          <a:latin typeface="Arial" panose="020B0604020202020204" pitchFamily="34" charset="0"/>
                          <a:cs typeface="Arial" panose="020B0604020202020204" pitchFamily="34" charset="0"/>
                        </a:rPr>
                        <a:t>-83.8</a:t>
                      </a:r>
                    </a:p>
                  </a:txBody>
                  <a:tcPr marL="42860" marR="42860" marT="21436" marB="214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dirty="0">
                          <a:solidFill>
                            <a:srgbClr val="000000"/>
                          </a:solidFill>
                          <a:latin typeface="Arial" panose="020B0604020202020204" pitchFamily="34" charset="0"/>
                          <a:cs typeface="Arial" panose="020B0604020202020204" pitchFamily="34" charset="0"/>
                        </a:rPr>
                        <a:t>-80.2</a:t>
                      </a:r>
                    </a:p>
                  </a:txBody>
                  <a:tcPr marL="42860" marR="42860" marT="21436" marB="214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dirty="0">
                          <a:solidFill>
                            <a:srgbClr val="000000"/>
                          </a:solidFill>
                          <a:latin typeface="Arial" panose="020B0604020202020204" pitchFamily="34" charset="0"/>
                          <a:cs typeface="Arial" panose="020B0604020202020204" pitchFamily="34" charset="0"/>
                        </a:rPr>
                        <a:t>3.5</a:t>
                      </a:r>
                    </a:p>
                  </a:txBody>
                  <a:tcPr marL="42860" marR="42860" marT="21436" marB="214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dirty="0">
                          <a:solidFill>
                            <a:srgbClr val="000000"/>
                          </a:solidFill>
                          <a:latin typeface="Arial" panose="020B0604020202020204" pitchFamily="34" charset="0"/>
                          <a:cs typeface="Arial" panose="020B0604020202020204" pitchFamily="34" charset="0"/>
                        </a:rPr>
                        <a:t>-65.2</a:t>
                      </a:r>
                    </a:p>
                  </a:txBody>
                  <a:tcPr marL="42860" marR="42860" marT="21436" marB="214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4656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Hb increase ≥2 g/dL in absence of RBCT (%)</a:t>
                      </a: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42860" marR="42860" marT="21436" marB="214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dirty="0">
                          <a:solidFill>
                            <a:srgbClr val="000000"/>
                          </a:solidFill>
                          <a:latin typeface="Arial" panose="020B0604020202020204" pitchFamily="34" charset="0"/>
                          <a:cs typeface="Arial" panose="020B0604020202020204" pitchFamily="34" charset="0"/>
                        </a:rPr>
                        <a:t>59.5%</a:t>
                      </a:r>
                    </a:p>
                  </a:txBody>
                  <a:tcPr marL="42860" marR="42860" marT="21436" marB="214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dirty="0">
                          <a:solidFill>
                            <a:srgbClr val="000000"/>
                          </a:solidFill>
                          <a:latin typeface="Arial" panose="020B0604020202020204" pitchFamily="34" charset="0"/>
                          <a:cs typeface="Arial" panose="020B0604020202020204" pitchFamily="34" charset="0"/>
                        </a:rPr>
                        <a:t>46.3%</a:t>
                      </a:r>
                    </a:p>
                  </a:txBody>
                  <a:tcPr marL="42860" marR="42860" marT="21436" marB="214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dirty="0">
                          <a:solidFill>
                            <a:srgbClr val="000000"/>
                          </a:solidFill>
                          <a:latin typeface="Arial" panose="020B0604020202020204" pitchFamily="34" charset="0"/>
                          <a:cs typeface="Arial" panose="020B0604020202020204" pitchFamily="34" charset="0"/>
                        </a:rPr>
                        <a:t>0%</a:t>
                      </a:r>
                    </a:p>
                  </a:txBody>
                  <a:tcPr marL="42860" marR="42860" marT="21436" marB="214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dirty="0">
                          <a:solidFill>
                            <a:srgbClr val="000000"/>
                          </a:solidFill>
                          <a:latin typeface="Arial" panose="020B0604020202020204" pitchFamily="34" charset="0"/>
                          <a:cs typeface="Arial" panose="020B0604020202020204" pitchFamily="34" charset="0"/>
                        </a:rPr>
                        <a:t>35%</a:t>
                      </a:r>
                    </a:p>
                  </a:txBody>
                  <a:tcPr marL="42860" marR="42860" marT="21436" marB="214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3765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Transfusion avoidance (%)</a:t>
                      </a: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42860" marR="42860" marT="21436" marB="214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dirty="0">
                          <a:solidFill>
                            <a:srgbClr val="000000"/>
                          </a:solidFill>
                          <a:latin typeface="Arial" panose="020B0604020202020204" pitchFamily="34" charset="0"/>
                          <a:cs typeface="Arial" panose="020B0604020202020204" pitchFamily="34" charset="0"/>
                        </a:rPr>
                        <a:t>83.3%</a:t>
                      </a:r>
                    </a:p>
                  </a:txBody>
                  <a:tcPr marL="42860" marR="42860" marT="21436" marB="214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dirty="0">
                          <a:solidFill>
                            <a:srgbClr val="000000"/>
                          </a:solidFill>
                          <a:latin typeface="Arial" panose="020B0604020202020204" pitchFamily="34" charset="0"/>
                          <a:cs typeface="Arial" panose="020B0604020202020204" pitchFamily="34" charset="0"/>
                        </a:rPr>
                        <a:t>78%</a:t>
                      </a:r>
                    </a:p>
                  </a:txBody>
                  <a:tcPr marL="42860" marR="42860" marT="21436" marB="214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dirty="0">
                          <a:solidFill>
                            <a:srgbClr val="000000"/>
                          </a:solidFill>
                          <a:latin typeface="Arial" panose="020B0604020202020204" pitchFamily="34" charset="0"/>
                          <a:cs typeface="Arial" panose="020B0604020202020204" pitchFamily="34" charset="0"/>
                        </a:rPr>
                        <a:t>38.1%</a:t>
                      </a:r>
                    </a:p>
                  </a:txBody>
                  <a:tcPr marL="42860" marR="42860" marT="21436" marB="214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dirty="0">
                          <a:solidFill>
                            <a:srgbClr val="000000"/>
                          </a:solidFill>
                          <a:latin typeface="Arial" panose="020B0604020202020204" pitchFamily="34" charset="0"/>
                          <a:cs typeface="Arial" panose="020B0604020202020204" pitchFamily="34" charset="0"/>
                        </a:rPr>
                        <a:t>90%</a:t>
                      </a:r>
                    </a:p>
                  </a:txBody>
                  <a:tcPr marL="42860" marR="42860" marT="21436" marB="214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r h="3870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C3 deposition on PNH RBCs (median, %)</a:t>
                      </a: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42860" marR="42860" marT="21436" marB="214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dirty="0">
                          <a:solidFill>
                            <a:srgbClr val="000000"/>
                          </a:solidFill>
                          <a:latin typeface="Arial" panose="020B0604020202020204" pitchFamily="34" charset="0"/>
                          <a:cs typeface="Arial" panose="020B0604020202020204" pitchFamily="34" charset="0"/>
                        </a:rPr>
                        <a:t>4.6</a:t>
                      </a:r>
                    </a:p>
                  </a:txBody>
                  <a:tcPr marL="42860" marR="42860" marT="21436" marB="214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dirty="0">
                          <a:solidFill>
                            <a:srgbClr val="000000"/>
                          </a:solidFill>
                          <a:latin typeface="Arial" panose="020B0604020202020204" pitchFamily="34" charset="0"/>
                          <a:cs typeface="Arial" panose="020B0604020202020204" pitchFamily="34" charset="0"/>
                        </a:rPr>
                        <a:t>6.7</a:t>
                      </a:r>
                    </a:p>
                  </a:txBody>
                  <a:tcPr marL="42860" marR="42860" marT="21436" marB="214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dirty="0">
                          <a:solidFill>
                            <a:srgbClr val="000000"/>
                          </a:solidFill>
                          <a:latin typeface="Arial" panose="020B0604020202020204" pitchFamily="34" charset="0"/>
                          <a:cs typeface="Arial" panose="020B0604020202020204" pitchFamily="34" charset="0"/>
                        </a:rPr>
                        <a:t>37.2</a:t>
                      </a:r>
                    </a:p>
                  </a:txBody>
                  <a:tcPr marL="42860" marR="42860" marT="21436" marB="214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000" dirty="0">
                          <a:solidFill>
                            <a:srgbClr val="000000"/>
                          </a:solidFill>
                          <a:latin typeface="Arial" panose="020B0604020202020204" pitchFamily="34" charset="0"/>
                          <a:cs typeface="Arial" panose="020B0604020202020204" pitchFamily="34" charset="0"/>
                        </a:rPr>
                        <a:t>5.15</a:t>
                      </a:r>
                    </a:p>
                  </a:txBody>
                  <a:tcPr marL="42860" marR="42860" marT="21436" marB="214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5" name="TextBox 14">
            <a:extLst>
              <a:ext uri="{FF2B5EF4-FFF2-40B4-BE49-F238E27FC236}">
                <a16:creationId xmlns:a16="http://schemas.microsoft.com/office/drawing/2014/main" id="{95BC18E6-AA78-2A39-F214-376AF9A898C1}"/>
              </a:ext>
            </a:extLst>
          </p:cNvPr>
          <p:cNvSpPr txBox="1"/>
          <p:nvPr/>
        </p:nvSpPr>
        <p:spPr>
          <a:xfrm>
            <a:off x="1416050" y="3326464"/>
            <a:ext cx="1683327" cy="523220"/>
          </a:xfrm>
          <a:prstGeom prst="rect">
            <a:avLst/>
          </a:prstGeom>
          <a:noFill/>
        </p:spPr>
        <p:txBody>
          <a:bodyPr wrap="square">
            <a:spAutoFit/>
          </a:bodyPr>
          <a:lstStyle/>
          <a:p>
            <a:pPr algn="ctr" eaLnBrk="0" fontAlgn="base" hangingPunct="0">
              <a:spcBef>
                <a:spcPct val="0"/>
              </a:spcBef>
              <a:spcAft>
                <a:spcPct val="0"/>
              </a:spcAft>
              <a:defRPr/>
            </a:pPr>
            <a:r>
              <a:rPr lang="en-US" sz="1400" b="1" dirty="0">
                <a:latin typeface="Arial" panose="020B0604020202020204" pitchFamily="34" charset="0"/>
              </a:rPr>
              <a:t>Secondary</a:t>
            </a:r>
          </a:p>
          <a:p>
            <a:pPr algn="ctr" eaLnBrk="0" fontAlgn="base" hangingPunct="0">
              <a:spcBef>
                <a:spcPct val="0"/>
              </a:spcBef>
              <a:spcAft>
                <a:spcPct val="0"/>
              </a:spcAft>
              <a:defRPr/>
            </a:pPr>
            <a:r>
              <a:rPr lang="en-US" sz="1400" b="1" dirty="0">
                <a:latin typeface="Arial" panose="020B0604020202020204" pitchFamily="34" charset="0"/>
              </a:rPr>
              <a:t>Endpoints</a:t>
            </a:r>
          </a:p>
        </p:txBody>
      </p:sp>
      <p:sp>
        <p:nvSpPr>
          <p:cNvPr id="21" name="Rectangle 14">
            <a:extLst>
              <a:ext uri="{FF2B5EF4-FFF2-40B4-BE49-F238E27FC236}">
                <a16:creationId xmlns:a16="http://schemas.microsoft.com/office/drawing/2014/main" id="{BE823015-207A-59C8-0BC1-24BAC2E2B406}"/>
              </a:ext>
            </a:extLst>
          </p:cNvPr>
          <p:cNvSpPr>
            <a:spLocks noChangeArrowheads="1"/>
          </p:cNvSpPr>
          <p:nvPr/>
        </p:nvSpPr>
        <p:spPr bwMode="auto">
          <a:xfrm>
            <a:off x="9328150" y="5772151"/>
            <a:ext cx="147638" cy="161925"/>
          </a:xfrm>
          <a:prstGeom prst="rect">
            <a:avLst/>
          </a:prstGeom>
          <a:solidFill>
            <a:schemeClr val="bg1"/>
          </a:solidFill>
          <a:ln>
            <a:noFill/>
          </a:ln>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0" fontAlgn="base" hangingPunct="0">
              <a:spcBef>
                <a:spcPct val="0"/>
              </a:spcBef>
              <a:spcAft>
                <a:spcPct val="0"/>
              </a:spcAft>
              <a:defRPr/>
            </a:pPr>
            <a:endParaRPr lang="en-US" altLang="en-US" sz="1050" b="1">
              <a:solidFill>
                <a:srgbClr val="FFFFFF"/>
              </a:solidFill>
            </a:endParaRPr>
          </a:p>
        </p:txBody>
      </p:sp>
      <p:sp>
        <p:nvSpPr>
          <p:cNvPr id="22" name="Title 21">
            <a:extLst>
              <a:ext uri="{FF2B5EF4-FFF2-40B4-BE49-F238E27FC236}">
                <a16:creationId xmlns:a16="http://schemas.microsoft.com/office/drawing/2014/main" id="{8E2DB7A6-9C07-979C-48B9-BFD04F864C1F}"/>
              </a:ext>
            </a:extLst>
          </p:cNvPr>
          <p:cNvSpPr>
            <a:spLocks noGrp="1"/>
          </p:cNvSpPr>
          <p:nvPr>
            <p:ph type="title"/>
          </p:nvPr>
        </p:nvSpPr>
        <p:spPr>
          <a:xfrm>
            <a:off x="838200" y="149260"/>
            <a:ext cx="10515600" cy="1325563"/>
          </a:xfrm>
        </p:spPr>
        <p:txBody>
          <a:bodyPr>
            <a:normAutofit/>
          </a:bodyPr>
          <a:lstStyle/>
          <a:p>
            <a:r>
              <a:rPr lang="en-US" dirty="0"/>
              <a:t>Proximal Complement Inhibitors – </a:t>
            </a:r>
            <a:r>
              <a:rPr lang="en-US" dirty="0" err="1"/>
              <a:t>Danicopan</a:t>
            </a:r>
            <a:r>
              <a:rPr lang="en-US" dirty="0"/>
              <a:t> </a:t>
            </a:r>
            <a:br>
              <a:rPr lang="en-US" dirty="0"/>
            </a:br>
            <a:r>
              <a:rPr lang="en-US" dirty="0"/>
              <a:t>Phase III ALPHA trial</a:t>
            </a:r>
          </a:p>
        </p:txBody>
      </p:sp>
      <p:sp>
        <p:nvSpPr>
          <p:cNvPr id="32" name="Content Placeholder 31">
            <a:extLst>
              <a:ext uri="{FF2B5EF4-FFF2-40B4-BE49-F238E27FC236}">
                <a16:creationId xmlns:a16="http://schemas.microsoft.com/office/drawing/2014/main" id="{BDC8D325-881B-5B43-69E6-6DD3ADE5C793}"/>
              </a:ext>
            </a:extLst>
          </p:cNvPr>
          <p:cNvSpPr>
            <a:spLocks noGrp="1"/>
          </p:cNvSpPr>
          <p:nvPr>
            <p:ph idx="1"/>
          </p:nvPr>
        </p:nvSpPr>
        <p:spPr>
          <a:xfrm>
            <a:off x="8256011" y="2114817"/>
            <a:ext cx="2927927" cy="3946526"/>
          </a:xfrm>
        </p:spPr>
        <p:txBody>
          <a:bodyPr>
            <a:normAutofit/>
          </a:bodyPr>
          <a:lstStyle/>
          <a:p>
            <a:pPr marL="0" indent="0">
              <a:buNone/>
            </a:pPr>
            <a:r>
              <a:rPr lang="en-US" sz="2000" b="1" dirty="0">
                <a:solidFill>
                  <a:schemeClr val="accent1"/>
                </a:solidFill>
              </a:rPr>
              <a:t>Key Takeaways</a:t>
            </a:r>
          </a:p>
          <a:p>
            <a:pPr marL="0" indent="0">
              <a:buNone/>
            </a:pPr>
            <a:r>
              <a:rPr lang="en-US" sz="1800" b="1" dirty="0" err="1">
                <a:solidFill>
                  <a:schemeClr val="accent3"/>
                </a:solidFill>
              </a:rPr>
              <a:t>Danicopan</a:t>
            </a:r>
            <a:r>
              <a:rPr lang="en-US" sz="1800" b="1" dirty="0">
                <a:solidFill>
                  <a:schemeClr val="accent3"/>
                </a:solidFill>
              </a:rPr>
              <a:t> as add-on to anti-C5 therapy significantly improved Hb levels and reduced the need for transfusion </a:t>
            </a:r>
            <a:r>
              <a:rPr lang="en-US" sz="1800" dirty="0"/>
              <a:t>by addressing clinically significant EVH while maintaining control of IVH through 48 weeks of treatment</a:t>
            </a:r>
          </a:p>
        </p:txBody>
      </p:sp>
      <p:sp>
        <p:nvSpPr>
          <p:cNvPr id="5" name="Footer Placeholder 4">
            <a:extLst>
              <a:ext uri="{FF2B5EF4-FFF2-40B4-BE49-F238E27FC236}">
                <a16:creationId xmlns:a16="http://schemas.microsoft.com/office/drawing/2014/main" id="{C7A8B446-8FD0-01DD-2FC9-97E71991F646}"/>
              </a:ext>
            </a:extLst>
          </p:cNvPr>
          <p:cNvSpPr>
            <a:spLocks noGrp="1"/>
          </p:cNvSpPr>
          <p:nvPr>
            <p:ph type="ftr" sz="quarter" idx="10"/>
          </p:nvPr>
        </p:nvSpPr>
        <p:spPr>
          <a:xfrm>
            <a:off x="1416050" y="6054725"/>
            <a:ext cx="7514590" cy="803275"/>
          </a:xfrm>
        </p:spPr>
        <p:txBody>
          <a:bodyPr/>
          <a:lstStyle/>
          <a:p>
            <a:r>
              <a:rPr lang="en-US" sz="900" dirty="0"/>
              <a:t>ARC, absolute reticulocyte count; C, complement; EVH, extravascular hemolysis; Hb, hemoglobin; IVH, intravascular hemolysis; LDH, lactate dehydrogenase; </a:t>
            </a:r>
            <a:r>
              <a:rPr lang="en-US" sz="900" dirty="0">
                <a:solidFill>
                  <a:schemeClr val="tx1"/>
                </a:solidFill>
              </a:rPr>
              <a:t>PNH, </a:t>
            </a:r>
            <a:r>
              <a:rPr lang="en-US" sz="900" dirty="0"/>
              <a:t>paroxysmal nocturnal hemoglobinuria; RBC, red blood cell; RBCT, red blood cell transfusion.</a:t>
            </a:r>
          </a:p>
          <a:p>
            <a:r>
              <a:rPr lang="en-US" sz="900" dirty="0"/>
              <a:t>Lee JW, et al. </a:t>
            </a:r>
            <a:r>
              <a:rPr lang="en-US" sz="900" i="1" dirty="0"/>
              <a:t>Lancet </a:t>
            </a:r>
            <a:r>
              <a:rPr lang="en-US" sz="900" i="1" dirty="0" err="1"/>
              <a:t>Haematol</a:t>
            </a:r>
            <a:r>
              <a:rPr lang="en-US" sz="900" dirty="0"/>
              <a:t>. 2023;10(12):e955-e965. </a:t>
            </a:r>
            <a:r>
              <a:rPr lang="en-US" sz="900" dirty="0" err="1"/>
              <a:t>Kulasekararaj</a:t>
            </a:r>
            <a:r>
              <a:rPr lang="en-US" sz="900" dirty="0"/>
              <a:t> AG, et al. ASH 2023. Abstract 576.</a:t>
            </a:r>
          </a:p>
        </p:txBody>
      </p:sp>
      <p:sp>
        <p:nvSpPr>
          <p:cNvPr id="24" name="Text Placeholder 23">
            <a:extLst>
              <a:ext uri="{FF2B5EF4-FFF2-40B4-BE49-F238E27FC236}">
                <a16:creationId xmlns:a16="http://schemas.microsoft.com/office/drawing/2014/main" id="{C66C4CE4-217B-81B5-0F7F-BFED0FC46594}"/>
              </a:ext>
            </a:extLst>
          </p:cNvPr>
          <p:cNvSpPr>
            <a:spLocks noGrp="1"/>
          </p:cNvSpPr>
          <p:nvPr>
            <p:ph type="body" sz="quarter" idx="11"/>
          </p:nvPr>
        </p:nvSpPr>
        <p:spPr>
          <a:xfrm>
            <a:off x="838200" y="1481930"/>
            <a:ext cx="10515600" cy="398463"/>
          </a:xfrm>
        </p:spPr>
        <p:txBody>
          <a:bodyPr>
            <a:normAutofit/>
          </a:bodyPr>
          <a:lstStyle/>
          <a:p>
            <a:r>
              <a:rPr lang="en-US" sz="1800" b="0" dirty="0"/>
              <a:t>Indicated as </a:t>
            </a:r>
            <a:r>
              <a:rPr lang="en-US" sz="1800" dirty="0"/>
              <a:t>add-on th</a:t>
            </a:r>
            <a:r>
              <a:rPr lang="en-US" sz="1800" b="0" dirty="0"/>
              <a:t>erapy to anti-C5 treatment for adult patients with PNH experiencing EVH</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588C2-4866-FA4C-30D2-C0F786723A32}"/>
              </a:ext>
            </a:extLst>
          </p:cNvPr>
          <p:cNvSpPr>
            <a:spLocks noGrp="1"/>
          </p:cNvSpPr>
          <p:nvPr>
            <p:ph type="title"/>
          </p:nvPr>
        </p:nvSpPr>
        <p:spPr>
          <a:xfrm>
            <a:off x="838200" y="365125"/>
            <a:ext cx="10515600" cy="1325563"/>
          </a:xfrm>
        </p:spPr>
        <p:txBody>
          <a:bodyPr>
            <a:normAutofit fontScale="90000"/>
          </a:bodyPr>
          <a:lstStyle/>
          <a:p>
            <a:r>
              <a:rPr lang="en-US" dirty="0"/>
              <a:t>Change in Hemoglobin and Absolute Reticulocyte Count During 48 Weeks of Treatment</a:t>
            </a:r>
            <a:br>
              <a:rPr lang="en-US" dirty="0"/>
            </a:br>
            <a:endParaRPr lang="en-US" dirty="0"/>
          </a:p>
        </p:txBody>
      </p:sp>
      <p:sp>
        <p:nvSpPr>
          <p:cNvPr id="3" name="Footer Placeholder 2">
            <a:extLst>
              <a:ext uri="{FF2B5EF4-FFF2-40B4-BE49-F238E27FC236}">
                <a16:creationId xmlns:a16="http://schemas.microsoft.com/office/drawing/2014/main" id="{8572A756-991C-A94A-348F-D79598988042}"/>
              </a:ext>
            </a:extLst>
          </p:cNvPr>
          <p:cNvSpPr>
            <a:spLocks noGrp="1"/>
          </p:cNvSpPr>
          <p:nvPr>
            <p:ph type="ftr" sz="quarter" idx="10"/>
          </p:nvPr>
        </p:nvSpPr>
        <p:spPr>
          <a:xfrm>
            <a:off x="1416735" y="6054437"/>
            <a:ext cx="10651322" cy="803564"/>
          </a:xfrm>
        </p:spPr>
        <p:txBody>
          <a:bodyPr/>
          <a:lstStyle/>
          <a:p>
            <a:r>
              <a:rPr lang="en-US" sz="1000" dirty="0"/>
              <a:t>ARC, absolute reticulocyte count; D, </a:t>
            </a:r>
            <a:r>
              <a:rPr lang="en-US" sz="1000" dirty="0" err="1"/>
              <a:t>danicopan</a:t>
            </a:r>
            <a:r>
              <a:rPr lang="en-US" sz="1000" dirty="0"/>
              <a:t>; Hgb, hemoglobin; LSM, least squares mean; P, placebo; SEM, standard error of th</a:t>
            </a:r>
            <a:r>
              <a:rPr lang="en-US" dirty="0"/>
              <a:t>e mean</a:t>
            </a:r>
            <a:r>
              <a:rPr lang="en-US" sz="1000" dirty="0"/>
              <a:t>.</a:t>
            </a:r>
            <a:br>
              <a:rPr lang="en-US" sz="1000" dirty="0"/>
            </a:br>
            <a:r>
              <a:rPr lang="en-US" sz="1000" dirty="0"/>
              <a:t>Lee JW, et al. </a:t>
            </a:r>
            <a:r>
              <a:rPr lang="en-US" sz="1000" i="1" dirty="0"/>
              <a:t>Lancet </a:t>
            </a:r>
            <a:r>
              <a:rPr lang="en-US" sz="1000" i="1" dirty="0" err="1"/>
              <a:t>Haematol</a:t>
            </a:r>
            <a:r>
              <a:rPr lang="en-US" sz="1000" dirty="0"/>
              <a:t>. 2023;10(12):e955-e965. </a:t>
            </a:r>
            <a:r>
              <a:rPr lang="en-US" sz="1000" dirty="0" err="1"/>
              <a:t>Kulasekararaj</a:t>
            </a:r>
            <a:r>
              <a:rPr lang="en-US" sz="1000" dirty="0"/>
              <a:t> AG, et al. ASH 2023. Abstract 576.</a:t>
            </a:r>
          </a:p>
        </p:txBody>
      </p:sp>
      <p:pic>
        <p:nvPicPr>
          <p:cNvPr id="27" name="Picture 8">
            <a:extLst>
              <a:ext uri="{FF2B5EF4-FFF2-40B4-BE49-F238E27FC236}">
                <a16:creationId xmlns:a16="http://schemas.microsoft.com/office/drawing/2014/main" id="{01CEF98F-29FC-CBC5-7AFD-BA010D3C6F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17" b="4281"/>
          <a:stretch/>
        </p:blipFill>
        <p:spPr bwMode="auto">
          <a:xfrm>
            <a:off x="604982" y="1560231"/>
            <a:ext cx="10982036" cy="431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35413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D67FA-C987-515E-6289-3BD0D9F4415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15C9EBB-E6E0-5410-CA5B-1DBE4E5ADCD3}"/>
              </a:ext>
            </a:extLst>
          </p:cNvPr>
          <p:cNvSpPr>
            <a:spLocks noGrp="1"/>
          </p:cNvSpPr>
          <p:nvPr>
            <p:ph type="title"/>
          </p:nvPr>
        </p:nvSpPr>
        <p:spPr/>
        <p:txBody>
          <a:bodyPr>
            <a:normAutofit/>
          </a:bodyPr>
          <a:lstStyle/>
          <a:p>
            <a:r>
              <a:rPr lang="en-US" dirty="0"/>
              <a:t>Proximal Complement Inhibitors: </a:t>
            </a:r>
            <a:r>
              <a:rPr lang="en-US" dirty="0" err="1"/>
              <a:t>Iptacopan</a:t>
            </a:r>
            <a:br>
              <a:rPr lang="en-US" dirty="0"/>
            </a:br>
            <a:endParaRPr lang="en-US" dirty="0"/>
          </a:p>
        </p:txBody>
      </p:sp>
      <p:graphicFrame>
        <p:nvGraphicFramePr>
          <p:cNvPr id="7" name="Content Placeholder 8">
            <a:extLst>
              <a:ext uri="{FF2B5EF4-FFF2-40B4-BE49-F238E27FC236}">
                <a16:creationId xmlns:a16="http://schemas.microsoft.com/office/drawing/2014/main" id="{133F4A19-8A1A-80DF-096F-DE16E3C7E97F}"/>
              </a:ext>
            </a:extLst>
          </p:cNvPr>
          <p:cNvGraphicFramePr>
            <a:graphicFrameLocks/>
          </p:cNvGraphicFramePr>
          <p:nvPr>
            <p:extLst>
              <p:ext uri="{D42A27DB-BD31-4B8C-83A1-F6EECF244321}">
                <p14:modId xmlns:p14="http://schemas.microsoft.com/office/powerpoint/2010/main" val="4007200935"/>
              </p:ext>
            </p:extLst>
          </p:nvPr>
        </p:nvGraphicFramePr>
        <p:xfrm>
          <a:off x="838200" y="1825625"/>
          <a:ext cx="10698017" cy="1952049"/>
        </p:xfrm>
        <a:graphic>
          <a:graphicData uri="http://schemas.openxmlformats.org/drawingml/2006/table">
            <a:tbl>
              <a:tblPr firstRow="1" bandRow="1">
                <a:tableStyleId>{5C22544A-7EE6-4342-B048-85BDC9FD1C3A}</a:tableStyleId>
              </a:tblPr>
              <a:tblGrid>
                <a:gridCol w="1304636">
                  <a:extLst>
                    <a:ext uri="{9D8B030D-6E8A-4147-A177-3AD203B41FA5}">
                      <a16:colId xmlns:a16="http://schemas.microsoft.com/office/drawing/2014/main" val="1856530678"/>
                    </a:ext>
                  </a:extLst>
                </a:gridCol>
                <a:gridCol w="1191491">
                  <a:extLst>
                    <a:ext uri="{9D8B030D-6E8A-4147-A177-3AD203B41FA5}">
                      <a16:colId xmlns:a16="http://schemas.microsoft.com/office/drawing/2014/main" val="637941022"/>
                    </a:ext>
                  </a:extLst>
                </a:gridCol>
                <a:gridCol w="1911928">
                  <a:extLst>
                    <a:ext uri="{9D8B030D-6E8A-4147-A177-3AD203B41FA5}">
                      <a16:colId xmlns:a16="http://schemas.microsoft.com/office/drawing/2014/main" val="2304173125"/>
                    </a:ext>
                  </a:extLst>
                </a:gridCol>
                <a:gridCol w="2466109">
                  <a:extLst>
                    <a:ext uri="{9D8B030D-6E8A-4147-A177-3AD203B41FA5}">
                      <a16:colId xmlns:a16="http://schemas.microsoft.com/office/drawing/2014/main" val="955039514"/>
                    </a:ext>
                  </a:extLst>
                </a:gridCol>
                <a:gridCol w="2604654">
                  <a:extLst>
                    <a:ext uri="{9D8B030D-6E8A-4147-A177-3AD203B41FA5}">
                      <a16:colId xmlns:a16="http://schemas.microsoft.com/office/drawing/2014/main" val="1332433796"/>
                    </a:ext>
                  </a:extLst>
                </a:gridCol>
                <a:gridCol w="1219199">
                  <a:extLst>
                    <a:ext uri="{9D8B030D-6E8A-4147-A177-3AD203B41FA5}">
                      <a16:colId xmlns:a16="http://schemas.microsoft.com/office/drawing/2014/main" val="248933096"/>
                    </a:ext>
                  </a:extLst>
                </a:gridCol>
              </a:tblGrid>
              <a:tr h="854393">
                <a:tc>
                  <a:txBody>
                    <a:bodyPr/>
                    <a:lstStyle/>
                    <a:p>
                      <a:endParaRPr lang="en-US" sz="1800" dirty="0">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800" dirty="0">
                          <a:solidFill>
                            <a:schemeClr val="bg1"/>
                          </a:solidFill>
                          <a:latin typeface="Arial" panose="020B0604020202020204" pitchFamily="34" charset="0"/>
                          <a:cs typeface="Arial" panose="020B0604020202020204" pitchFamily="34" charset="0"/>
                        </a:rPr>
                        <a:t>FDA Approval </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800" dirty="0">
                          <a:solidFill>
                            <a:schemeClr val="bg1"/>
                          </a:solidFill>
                          <a:latin typeface="Arial" panose="020B0604020202020204" pitchFamily="34" charset="0"/>
                          <a:cs typeface="Arial" panose="020B0604020202020204" pitchFamily="34" charset="0"/>
                        </a:rPr>
                        <a:t>MOA</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Arial" panose="020B0604020202020204" pitchFamily="34" charset="0"/>
                          <a:cs typeface="Arial" panose="020B0604020202020204" pitchFamily="34" charset="0"/>
                        </a:rPr>
                        <a:t>Administration</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800" dirty="0">
                          <a:solidFill>
                            <a:schemeClr val="bg1"/>
                          </a:solidFill>
                          <a:latin typeface="Arial" panose="020B0604020202020204" pitchFamily="34" charset="0"/>
                          <a:cs typeface="Arial" panose="020B0604020202020204" pitchFamily="34" charset="0"/>
                        </a:rPr>
                        <a:t>Indication</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800" dirty="0">
                          <a:solidFill>
                            <a:schemeClr val="bg1"/>
                          </a:solidFill>
                          <a:latin typeface="Arial" panose="020B0604020202020204" pitchFamily="34" charset="0"/>
                          <a:cs typeface="Arial" panose="020B0604020202020204" pitchFamily="34" charset="0"/>
                        </a:rPr>
                        <a:t>REMS Program</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63595693"/>
                  </a:ext>
                </a:extLst>
              </a:tr>
              <a:tr h="1097656">
                <a:tc>
                  <a:txBody>
                    <a:bodyPr/>
                    <a:lstStyle/>
                    <a:p>
                      <a:r>
                        <a:rPr lang="en-US" sz="1800" dirty="0" err="1">
                          <a:solidFill>
                            <a:schemeClr val="tx1"/>
                          </a:solidFill>
                          <a:latin typeface="Arial" panose="020B0604020202020204" pitchFamily="34" charset="0"/>
                          <a:cs typeface="Arial" panose="020B0604020202020204" pitchFamily="34" charset="0"/>
                        </a:rPr>
                        <a:t>Iptacopan</a:t>
                      </a: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800" dirty="0">
                          <a:solidFill>
                            <a:schemeClr val="tx1"/>
                          </a:solidFill>
                        </a:rPr>
                        <a:t>December 2023</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800" dirty="0">
                          <a:solidFill>
                            <a:schemeClr val="tx1"/>
                          </a:solidFill>
                        </a:rPr>
                        <a:t>Factor B inhibitor</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800" dirty="0">
                          <a:solidFill>
                            <a:schemeClr val="tx1"/>
                          </a:solidFill>
                        </a:rPr>
                        <a:t>Oral given BID</a:t>
                      </a:r>
                      <a:br>
                        <a:rPr lang="en-US" sz="1800" dirty="0">
                          <a:solidFill>
                            <a:schemeClr val="tx1"/>
                          </a:solidFill>
                        </a:rPr>
                      </a:br>
                      <a:r>
                        <a:rPr lang="en-US" sz="1800" dirty="0">
                          <a:solidFill>
                            <a:schemeClr val="tx1"/>
                          </a:solidFill>
                        </a:rPr>
                        <a:t>with or without food</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800" dirty="0">
                          <a:solidFill>
                            <a:schemeClr val="tx1"/>
                          </a:solidFill>
                        </a:rPr>
                        <a:t>Adult patients with PNH</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800" dirty="0">
                          <a:solidFill>
                            <a:schemeClr val="tx1"/>
                          </a:solidFill>
                        </a:rPr>
                        <a:t>Yes </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13207447"/>
                  </a:ext>
                </a:extLst>
              </a:tr>
            </a:tbl>
          </a:graphicData>
        </a:graphic>
      </p:graphicFrame>
      <p:sp>
        <p:nvSpPr>
          <p:cNvPr id="2" name="Footer Placeholder 3">
            <a:extLst>
              <a:ext uri="{FF2B5EF4-FFF2-40B4-BE49-F238E27FC236}">
                <a16:creationId xmlns:a16="http://schemas.microsoft.com/office/drawing/2014/main" id="{2142DF41-CDC8-9097-15CB-F59796CDEDB9}"/>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BID, twice a day; PNH, </a:t>
            </a:r>
            <a:r>
              <a:rPr lang="en-US" dirty="0"/>
              <a:t>paroxysmal nocturnal hemoglobinuria</a:t>
            </a:r>
            <a:r>
              <a:rPr lang="en-US" altLang="en-US" dirty="0"/>
              <a:t>.</a:t>
            </a:r>
          </a:p>
        </p:txBody>
      </p:sp>
    </p:spTree>
    <p:extLst>
      <p:ext uri="{BB962C8B-B14F-4D97-AF65-F5344CB8AC3E}">
        <p14:creationId xmlns:p14="http://schemas.microsoft.com/office/powerpoint/2010/main" val="33007310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9" name="Group 5">
            <a:extLst>
              <a:ext uri="{FF2B5EF4-FFF2-40B4-BE49-F238E27FC236}">
                <a16:creationId xmlns:a16="http://schemas.microsoft.com/office/drawing/2014/main" id="{6E6CEB47-3802-6A7D-CBE8-ABC5258A75B1}"/>
              </a:ext>
            </a:extLst>
          </p:cNvPr>
          <p:cNvGrpSpPr>
            <a:grpSpLocks/>
          </p:cNvGrpSpPr>
          <p:nvPr/>
        </p:nvGrpSpPr>
        <p:grpSpPr bwMode="auto">
          <a:xfrm>
            <a:off x="1416050" y="3678218"/>
            <a:ext cx="8990325" cy="2771217"/>
            <a:chOff x="1459562" y="2695325"/>
            <a:chExt cx="9595580" cy="3504013"/>
          </a:xfrm>
        </p:grpSpPr>
        <p:grpSp>
          <p:nvGrpSpPr>
            <p:cNvPr id="190" name="Group 6">
              <a:extLst>
                <a:ext uri="{FF2B5EF4-FFF2-40B4-BE49-F238E27FC236}">
                  <a16:creationId xmlns:a16="http://schemas.microsoft.com/office/drawing/2014/main" id="{44D875FA-1E39-8954-E8F4-F65D46046A07}"/>
                </a:ext>
              </a:extLst>
            </p:cNvPr>
            <p:cNvGrpSpPr>
              <a:grpSpLocks/>
            </p:cNvGrpSpPr>
            <p:nvPr/>
          </p:nvGrpSpPr>
          <p:grpSpPr bwMode="auto">
            <a:xfrm>
              <a:off x="2296970" y="4327224"/>
              <a:ext cx="86317" cy="516155"/>
              <a:chOff x="5126528" y="3504915"/>
              <a:chExt cx="80778" cy="461763"/>
            </a:xfrm>
          </p:grpSpPr>
          <p:cxnSp>
            <p:nvCxnSpPr>
              <p:cNvPr id="370" name="Straight Connector 369">
                <a:extLst>
                  <a:ext uri="{FF2B5EF4-FFF2-40B4-BE49-F238E27FC236}">
                    <a16:creationId xmlns:a16="http://schemas.microsoft.com/office/drawing/2014/main" id="{95DBA127-7E9C-9A01-64AA-404A969BCE7C}"/>
                  </a:ext>
                </a:extLst>
              </p:cNvPr>
              <p:cNvCxnSpPr>
                <a:cxnSpLocks/>
              </p:cNvCxnSpPr>
              <p:nvPr/>
            </p:nvCxnSpPr>
            <p:spPr>
              <a:xfrm>
                <a:off x="5167111" y="3506242"/>
                <a:ext cx="0" cy="461233"/>
              </a:xfrm>
              <a:prstGeom prst="line">
                <a:avLst/>
              </a:prstGeom>
              <a:noFill/>
              <a:ln w="12700" cap="flat" cmpd="sng" algn="ctr">
                <a:solidFill>
                  <a:srgbClr val="0070C0"/>
                </a:solidFill>
                <a:prstDash val="solid"/>
              </a:ln>
              <a:effectLst/>
            </p:spPr>
          </p:cxnSp>
          <p:cxnSp>
            <p:nvCxnSpPr>
              <p:cNvPr id="371" name="Straight Connector 370">
                <a:extLst>
                  <a:ext uri="{FF2B5EF4-FFF2-40B4-BE49-F238E27FC236}">
                    <a16:creationId xmlns:a16="http://schemas.microsoft.com/office/drawing/2014/main" id="{A469ACC8-09E3-6C3A-0EDA-0CDAED423AAC}"/>
                  </a:ext>
                </a:extLst>
              </p:cNvPr>
              <p:cNvCxnSpPr/>
              <p:nvPr/>
            </p:nvCxnSpPr>
            <p:spPr>
              <a:xfrm>
                <a:off x="5127643" y="3506242"/>
                <a:ext cx="78935" cy="0"/>
              </a:xfrm>
              <a:prstGeom prst="line">
                <a:avLst/>
              </a:prstGeom>
              <a:noFill/>
              <a:ln w="12700" cap="flat" cmpd="sng" algn="ctr">
                <a:solidFill>
                  <a:srgbClr val="0070C0"/>
                </a:solidFill>
                <a:prstDash val="solid"/>
              </a:ln>
              <a:effectLst/>
            </p:spPr>
          </p:cxnSp>
          <p:cxnSp>
            <p:nvCxnSpPr>
              <p:cNvPr id="372" name="Straight Connector 371">
                <a:extLst>
                  <a:ext uri="{FF2B5EF4-FFF2-40B4-BE49-F238E27FC236}">
                    <a16:creationId xmlns:a16="http://schemas.microsoft.com/office/drawing/2014/main" id="{460E66CC-5512-7E73-C495-9ACEC9F820D3}"/>
                  </a:ext>
                </a:extLst>
              </p:cNvPr>
              <p:cNvCxnSpPr/>
              <p:nvPr/>
            </p:nvCxnSpPr>
            <p:spPr>
              <a:xfrm>
                <a:off x="5127643" y="3967475"/>
                <a:ext cx="78935" cy="0"/>
              </a:xfrm>
              <a:prstGeom prst="line">
                <a:avLst/>
              </a:prstGeom>
              <a:noFill/>
              <a:ln w="12700" cap="flat" cmpd="sng" algn="ctr">
                <a:solidFill>
                  <a:srgbClr val="0070C0"/>
                </a:solidFill>
                <a:prstDash val="solid"/>
              </a:ln>
              <a:effectLst/>
            </p:spPr>
          </p:cxnSp>
        </p:grpSp>
        <p:sp>
          <p:nvSpPr>
            <p:cNvPr id="191" name="Oval 190">
              <a:extLst>
                <a:ext uri="{FF2B5EF4-FFF2-40B4-BE49-F238E27FC236}">
                  <a16:creationId xmlns:a16="http://schemas.microsoft.com/office/drawing/2014/main" id="{57986BBB-DDEC-92A4-22CE-592066FDFD52}"/>
                </a:ext>
              </a:extLst>
            </p:cNvPr>
            <p:cNvSpPr/>
            <p:nvPr/>
          </p:nvSpPr>
          <p:spPr>
            <a:xfrm>
              <a:off x="2310211" y="4524893"/>
              <a:ext cx="60248" cy="63875"/>
            </a:xfrm>
            <a:prstGeom prst="ellipse">
              <a:avLst/>
            </a:prstGeom>
            <a:solidFill>
              <a:srgbClr val="7CA800"/>
            </a:solidFill>
            <a:ln w="25400" cap="flat" cmpd="sng" algn="ctr">
              <a:solidFill>
                <a:srgbClr val="7CA800"/>
              </a:solidFill>
              <a:prstDash val="solid"/>
            </a:ln>
            <a:effectLst/>
          </p:spPr>
          <p:txBody>
            <a:bodyPr lIns="54268" tIns="53414" rIns="54268" bIns="53414"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575"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92" name="Freeform: Shape 191">
              <a:extLst>
                <a:ext uri="{FF2B5EF4-FFF2-40B4-BE49-F238E27FC236}">
                  <a16:creationId xmlns:a16="http://schemas.microsoft.com/office/drawing/2014/main" id="{A38630C1-2CBE-C449-62DA-BFE728FAA2A9}"/>
                </a:ext>
              </a:extLst>
            </p:cNvPr>
            <p:cNvSpPr/>
            <p:nvPr/>
          </p:nvSpPr>
          <p:spPr>
            <a:xfrm>
              <a:off x="2340335" y="3512014"/>
              <a:ext cx="7720723" cy="1040254"/>
            </a:xfrm>
            <a:custGeom>
              <a:avLst/>
              <a:gdLst>
                <a:gd name="connsiteX0" fmla="*/ 7249099 w 7249099"/>
                <a:gd name="connsiteY0" fmla="*/ 0 h 918072"/>
                <a:gd name="connsiteX1" fmla="*/ 6646843 w 7249099"/>
                <a:gd name="connsiteY1" fmla="*/ 33050 h 918072"/>
                <a:gd name="connsiteX2" fmla="*/ 6040916 w 7249099"/>
                <a:gd name="connsiteY2" fmla="*/ 47739 h 918072"/>
                <a:gd name="connsiteX3" fmla="*/ 5431316 w 7249099"/>
                <a:gd name="connsiteY3" fmla="*/ 55084 h 918072"/>
                <a:gd name="connsiteX4" fmla="*/ 4832732 w 7249099"/>
                <a:gd name="connsiteY4" fmla="*/ 29378 h 918072"/>
                <a:gd name="connsiteX5" fmla="*/ 3620877 w 7249099"/>
                <a:gd name="connsiteY5" fmla="*/ 58756 h 918072"/>
                <a:gd name="connsiteX6" fmla="*/ 2401677 w 7249099"/>
                <a:gd name="connsiteY6" fmla="*/ 29378 h 918072"/>
                <a:gd name="connsiteX7" fmla="*/ 1803094 w 7249099"/>
                <a:gd name="connsiteY7" fmla="*/ 7344 h 918072"/>
                <a:gd name="connsiteX8" fmla="*/ 1200838 w 7249099"/>
                <a:gd name="connsiteY8" fmla="*/ 66101 h 918072"/>
                <a:gd name="connsiteX9" fmla="*/ 583894 w 7249099"/>
                <a:gd name="connsiteY9" fmla="*/ 212993 h 918072"/>
                <a:gd name="connsiteX10" fmla="*/ 279094 w 7249099"/>
                <a:gd name="connsiteY10" fmla="*/ 459036 h 918072"/>
                <a:gd name="connsiteX11" fmla="*/ 0 w 7249099"/>
                <a:gd name="connsiteY11" fmla="*/ 918072 h 918072"/>
                <a:gd name="connsiteX0" fmla="*/ 7225287 w 7225287"/>
                <a:gd name="connsiteY0" fmla="*/ 0 h 929979"/>
                <a:gd name="connsiteX1" fmla="*/ 6623031 w 7225287"/>
                <a:gd name="connsiteY1" fmla="*/ 33050 h 929979"/>
                <a:gd name="connsiteX2" fmla="*/ 6017104 w 7225287"/>
                <a:gd name="connsiteY2" fmla="*/ 47739 h 929979"/>
                <a:gd name="connsiteX3" fmla="*/ 5407504 w 7225287"/>
                <a:gd name="connsiteY3" fmla="*/ 55084 h 929979"/>
                <a:gd name="connsiteX4" fmla="*/ 4808920 w 7225287"/>
                <a:gd name="connsiteY4" fmla="*/ 29378 h 929979"/>
                <a:gd name="connsiteX5" fmla="*/ 3597065 w 7225287"/>
                <a:gd name="connsiteY5" fmla="*/ 58756 h 929979"/>
                <a:gd name="connsiteX6" fmla="*/ 2377865 w 7225287"/>
                <a:gd name="connsiteY6" fmla="*/ 29378 h 929979"/>
                <a:gd name="connsiteX7" fmla="*/ 1779282 w 7225287"/>
                <a:gd name="connsiteY7" fmla="*/ 7344 h 929979"/>
                <a:gd name="connsiteX8" fmla="*/ 1177026 w 7225287"/>
                <a:gd name="connsiteY8" fmla="*/ 66101 h 929979"/>
                <a:gd name="connsiteX9" fmla="*/ 560082 w 7225287"/>
                <a:gd name="connsiteY9" fmla="*/ 212993 h 929979"/>
                <a:gd name="connsiteX10" fmla="*/ 255282 w 7225287"/>
                <a:gd name="connsiteY10" fmla="*/ 459036 h 929979"/>
                <a:gd name="connsiteX11" fmla="*/ 0 w 7225287"/>
                <a:gd name="connsiteY11" fmla="*/ 929979 h 929979"/>
                <a:gd name="connsiteX0" fmla="*/ 7225287 w 7225287"/>
                <a:gd name="connsiteY0" fmla="*/ 0 h 929979"/>
                <a:gd name="connsiteX1" fmla="*/ 6623031 w 7225287"/>
                <a:gd name="connsiteY1" fmla="*/ 33050 h 929979"/>
                <a:gd name="connsiteX2" fmla="*/ 6017104 w 7225287"/>
                <a:gd name="connsiteY2" fmla="*/ 47739 h 929979"/>
                <a:gd name="connsiteX3" fmla="*/ 5407504 w 7225287"/>
                <a:gd name="connsiteY3" fmla="*/ 55084 h 929979"/>
                <a:gd name="connsiteX4" fmla="*/ 4808920 w 7225287"/>
                <a:gd name="connsiteY4" fmla="*/ 29378 h 929979"/>
                <a:gd name="connsiteX5" fmla="*/ 3597065 w 7225287"/>
                <a:gd name="connsiteY5" fmla="*/ 58756 h 929979"/>
                <a:gd name="connsiteX6" fmla="*/ 2377865 w 7225287"/>
                <a:gd name="connsiteY6" fmla="*/ 29378 h 929979"/>
                <a:gd name="connsiteX7" fmla="*/ 1779282 w 7225287"/>
                <a:gd name="connsiteY7" fmla="*/ 7344 h 929979"/>
                <a:gd name="connsiteX8" fmla="*/ 1177026 w 7225287"/>
                <a:gd name="connsiteY8" fmla="*/ 66101 h 929979"/>
                <a:gd name="connsiteX9" fmla="*/ 560082 w 7225287"/>
                <a:gd name="connsiteY9" fmla="*/ 212993 h 929979"/>
                <a:gd name="connsiteX10" fmla="*/ 255282 w 7225287"/>
                <a:gd name="connsiteY10" fmla="*/ 459036 h 929979"/>
                <a:gd name="connsiteX11" fmla="*/ 0 w 7225287"/>
                <a:gd name="connsiteY11" fmla="*/ 929979 h 929979"/>
                <a:gd name="connsiteX0" fmla="*/ 7225287 w 7225287"/>
                <a:gd name="connsiteY0" fmla="*/ 0 h 929979"/>
                <a:gd name="connsiteX1" fmla="*/ 6623031 w 7225287"/>
                <a:gd name="connsiteY1" fmla="*/ 33050 h 929979"/>
                <a:gd name="connsiteX2" fmla="*/ 6017104 w 7225287"/>
                <a:gd name="connsiteY2" fmla="*/ 47739 h 929979"/>
                <a:gd name="connsiteX3" fmla="*/ 5407504 w 7225287"/>
                <a:gd name="connsiteY3" fmla="*/ 55084 h 929979"/>
                <a:gd name="connsiteX4" fmla="*/ 4808920 w 7225287"/>
                <a:gd name="connsiteY4" fmla="*/ 29378 h 929979"/>
                <a:gd name="connsiteX5" fmla="*/ 3597065 w 7225287"/>
                <a:gd name="connsiteY5" fmla="*/ 58756 h 929979"/>
                <a:gd name="connsiteX6" fmla="*/ 2377865 w 7225287"/>
                <a:gd name="connsiteY6" fmla="*/ 29378 h 929979"/>
                <a:gd name="connsiteX7" fmla="*/ 1779282 w 7225287"/>
                <a:gd name="connsiteY7" fmla="*/ 7344 h 929979"/>
                <a:gd name="connsiteX8" fmla="*/ 1177026 w 7225287"/>
                <a:gd name="connsiteY8" fmla="*/ 66101 h 929979"/>
                <a:gd name="connsiteX9" fmla="*/ 560082 w 7225287"/>
                <a:gd name="connsiteY9" fmla="*/ 212993 h 929979"/>
                <a:gd name="connsiteX10" fmla="*/ 255282 w 7225287"/>
                <a:gd name="connsiteY10" fmla="*/ 459036 h 929979"/>
                <a:gd name="connsiteX11" fmla="*/ 0 w 7225287"/>
                <a:gd name="connsiteY11" fmla="*/ 929979 h 92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25287" h="929979">
                  <a:moveTo>
                    <a:pt x="7225287" y="0"/>
                  </a:moveTo>
                  <a:lnTo>
                    <a:pt x="6623031" y="33050"/>
                  </a:lnTo>
                  <a:lnTo>
                    <a:pt x="6017104" y="47739"/>
                  </a:lnTo>
                  <a:lnTo>
                    <a:pt x="5407504" y="55084"/>
                  </a:lnTo>
                  <a:lnTo>
                    <a:pt x="4808920" y="29378"/>
                  </a:lnTo>
                  <a:lnTo>
                    <a:pt x="3597065" y="58756"/>
                  </a:lnTo>
                  <a:lnTo>
                    <a:pt x="2377865" y="29378"/>
                  </a:lnTo>
                  <a:lnTo>
                    <a:pt x="1779282" y="7344"/>
                  </a:lnTo>
                  <a:lnTo>
                    <a:pt x="1177026" y="66101"/>
                  </a:lnTo>
                  <a:lnTo>
                    <a:pt x="560082" y="212993"/>
                  </a:lnTo>
                  <a:lnTo>
                    <a:pt x="255282" y="459036"/>
                  </a:lnTo>
                  <a:cubicBezTo>
                    <a:pt x="5089" y="916848"/>
                    <a:pt x="257338" y="462642"/>
                    <a:pt x="0" y="929979"/>
                  </a:cubicBezTo>
                </a:path>
              </a:pathLst>
            </a:custGeom>
            <a:noFill/>
            <a:ln w="25400" cap="flat" cmpd="sng" algn="ctr">
              <a:solidFill>
                <a:srgbClr val="7CA800"/>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575"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93" name="Freeform: Shape 192">
              <a:extLst>
                <a:ext uri="{FF2B5EF4-FFF2-40B4-BE49-F238E27FC236}">
                  <a16:creationId xmlns:a16="http://schemas.microsoft.com/office/drawing/2014/main" id="{4DDD7ACD-895A-DECC-2B59-0A85B8924F99}"/>
                </a:ext>
              </a:extLst>
            </p:cNvPr>
            <p:cNvSpPr/>
            <p:nvPr/>
          </p:nvSpPr>
          <p:spPr>
            <a:xfrm>
              <a:off x="2340335" y="4502082"/>
              <a:ext cx="7720723" cy="173376"/>
            </a:xfrm>
            <a:custGeom>
              <a:avLst/>
              <a:gdLst>
                <a:gd name="connsiteX0" fmla="*/ 7252771 w 7252771"/>
                <a:gd name="connsiteY0" fmla="*/ 0 h 154236"/>
                <a:gd name="connsiteX1" fmla="*/ 6643171 w 7252771"/>
                <a:gd name="connsiteY1" fmla="*/ 95479 h 154236"/>
                <a:gd name="connsiteX2" fmla="*/ 6040916 w 7252771"/>
                <a:gd name="connsiteY2" fmla="*/ 132202 h 154236"/>
                <a:gd name="connsiteX3" fmla="*/ 5431316 w 7252771"/>
                <a:gd name="connsiteY3" fmla="*/ 102824 h 154236"/>
                <a:gd name="connsiteX4" fmla="*/ 4832732 w 7252771"/>
                <a:gd name="connsiteY4" fmla="*/ 95479 h 154236"/>
                <a:gd name="connsiteX5" fmla="*/ 3617205 w 7252771"/>
                <a:gd name="connsiteY5" fmla="*/ 88134 h 154236"/>
                <a:gd name="connsiteX6" fmla="*/ 2401677 w 7252771"/>
                <a:gd name="connsiteY6" fmla="*/ 117513 h 154236"/>
                <a:gd name="connsiteX7" fmla="*/ 1806766 w 7252771"/>
                <a:gd name="connsiteY7" fmla="*/ 88134 h 154236"/>
                <a:gd name="connsiteX8" fmla="*/ 1193494 w 7252771"/>
                <a:gd name="connsiteY8" fmla="*/ 154236 h 154236"/>
                <a:gd name="connsiteX9" fmla="*/ 587566 w 7252771"/>
                <a:gd name="connsiteY9" fmla="*/ 95479 h 154236"/>
                <a:gd name="connsiteX10" fmla="*/ 282766 w 7252771"/>
                <a:gd name="connsiteY10" fmla="*/ 91807 h 154236"/>
                <a:gd name="connsiteX11" fmla="*/ 0 w 7252771"/>
                <a:gd name="connsiteY11" fmla="*/ 99151 h 154236"/>
                <a:gd name="connsiteX0" fmla="*/ 7228959 w 7228959"/>
                <a:gd name="connsiteY0" fmla="*/ 0 h 154236"/>
                <a:gd name="connsiteX1" fmla="*/ 6619359 w 7228959"/>
                <a:gd name="connsiteY1" fmla="*/ 95479 h 154236"/>
                <a:gd name="connsiteX2" fmla="*/ 6017104 w 7228959"/>
                <a:gd name="connsiteY2" fmla="*/ 132202 h 154236"/>
                <a:gd name="connsiteX3" fmla="*/ 5407504 w 7228959"/>
                <a:gd name="connsiteY3" fmla="*/ 102824 h 154236"/>
                <a:gd name="connsiteX4" fmla="*/ 4808920 w 7228959"/>
                <a:gd name="connsiteY4" fmla="*/ 95479 h 154236"/>
                <a:gd name="connsiteX5" fmla="*/ 3593393 w 7228959"/>
                <a:gd name="connsiteY5" fmla="*/ 88134 h 154236"/>
                <a:gd name="connsiteX6" fmla="*/ 2377865 w 7228959"/>
                <a:gd name="connsiteY6" fmla="*/ 117513 h 154236"/>
                <a:gd name="connsiteX7" fmla="*/ 1782954 w 7228959"/>
                <a:gd name="connsiteY7" fmla="*/ 88134 h 154236"/>
                <a:gd name="connsiteX8" fmla="*/ 1169682 w 7228959"/>
                <a:gd name="connsiteY8" fmla="*/ 154236 h 154236"/>
                <a:gd name="connsiteX9" fmla="*/ 563754 w 7228959"/>
                <a:gd name="connsiteY9" fmla="*/ 95479 h 154236"/>
                <a:gd name="connsiteX10" fmla="*/ 258954 w 7228959"/>
                <a:gd name="connsiteY10" fmla="*/ 91807 h 154236"/>
                <a:gd name="connsiteX11" fmla="*/ 0 w 7228959"/>
                <a:gd name="connsiteY11" fmla="*/ 115820 h 154236"/>
                <a:gd name="connsiteX0" fmla="*/ 7228959 w 7228959"/>
                <a:gd name="connsiteY0" fmla="*/ 0 h 154236"/>
                <a:gd name="connsiteX1" fmla="*/ 6619359 w 7228959"/>
                <a:gd name="connsiteY1" fmla="*/ 95479 h 154236"/>
                <a:gd name="connsiteX2" fmla="*/ 6017104 w 7228959"/>
                <a:gd name="connsiteY2" fmla="*/ 132202 h 154236"/>
                <a:gd name="connsiteX3" fmla="*/ 5407504 w 7228959"/>
                <a:gd name="connsiteY3" fmla="*/ 102824 h 154236"/>
                <a:gd name="connsiteX4" fmla="*/ 4808920 w 7228959"/>
                <a:gd name="connsiteY4" fmla="*/ 95479 h 154236"/>
                <a:gd name="connsiteX5" fmla="*/ 3593393 w 7228959"/>
                <a:gd name="connsiteY5" fmla="*/ 88134 h 154236"/>
                <a:gd name="connsiteX6" fmla="*/ 2377865 w 7228959"/>
                <a:gd name="connsiteY6" fmla="*/ 117513 h 154236"/>
                <a:gd name="connsiteX7" fmla="*/ 1782954 w 7228959"/>
                <a:gd name="connsiteY7" fmla="*/ 88134 h 154236"/>
                <a:gd name="connsiteX8" fmla="*/ 1169682 w 7228959"/>
                <a:gd name="connsiteY8" fmla="*/ 154236 h 154236"/>
                <a:gd name="connsiteX9" fmla="*/ 563754 w 7228959"/>
                <a:gd name="connsiteY9" fmla="*/ 95479 h 154236"/>
                <a:gd name="connsiteX10" fmla="*/ 251810 w 7228959"/>
                <a:gd name="connsiteY10" fmla="*/ 98951 h 154236"/>
                <a:gd name="connsiteX11" fmla="*/ 0 w 7228959"/>
                <a:gd name="connsiteY11" fmla="*/ 115820 h 154236"/>
                <a:gd name="connsiteX0" fmla="*/ 7228959 w 7228959"/>
                <a:gd name="connsiteY0" fmla="*/ 0 h 154236"/>
                <a:gd name="connsiteX1" fmla="*/ 6619359 w 7228959"/>
                <a:gd name="connsiteY1" fmla="*/ 95479 h 154236"/>
                <a:gd name="connsiteX2" fmla="*/ 6017104 w 7228959"/>
                <a:gd name="connsiteY2" fmla="*/ 132202 h 154236"/>
                <a:gd name="connsiteX3" fmla="*/ 5407504 w 7228959"/>
                <a:gd name="connsiteY3" fmla="*/ 102824 h 154236"/>
                <a:gd name="connsiteX4" fmla="*/ 4808920 w 7228959"/>
                <a:gd name="connsiteY4" fmla="*/ 95479 h 154236"/>
                <a:gd name="connsiteX5" fmla="*/ 3593393 w 7228959"/>
                <a:gd name="connsiteY5" fmla="*/ 88134 h 154236"/>
                <a:gd name="connsiteX6" fmla="*/ 2377865 w 7228959"/>
                <a:gd name="connsiteY6" fmla="*/ 117513 h 154236"/>
                <a:gd name="connsiteX7" fmla="*/ 1782954 w 7228959"/>
                <a:gd name="connsiteY7" fmla="*/ 88134 h 154236"/>
                <a:gd name="connsiteX8" fmla="*/ 1169682 w 7228959"/>
                <a:gd name="connsiteY8" fmla="*/ 154236 h 154236"/>
                <a:gd name="connsiteX9" fmla="*/ 561373 w 7228959"/>
                <a:gd name="connsiteY9" fmla="*/ 109766 h 154236"/>
                <a:gd name="connsiteX10" fmla="*/ 251810 w 7228959"/>
                <a:gd name="connsiteY10" fmla="*/ 98951 h 154236"/>
                <a:gd name="connsiteX11" fmla="*/ 0 w 7228959"/>
                <a:gd name="connsiteY11" fmla="*/ 115820 h 154236"/>
                <a:gd name="connsiteX0" fmla="*/ 7228959 w 7228959"/>
                <a:gd name="connsiteY0" fmla="*/ 0 h 166142"/>
                <a:gd name="connsiteX1" fmla="*/ 6619359 w 7228959"/>
                <a:gd name="connsiteY1" fmla="*/ 95479 h 166142"/>
                <a:gd name="connsiteX2" fmla="*/ 6017104 w 7228959"/>
                <a:gd name="connsiteY2" fmla="*/ 132202 h 166142"/>
                <a:gd name="connsiteX3" fmla="*/ 5407504 w 7228959"/>
                <a:gd name="connsiteY3" fmla="*/ 102824 h 166142"/>
                <a:gd name="connsiteX4" fmla="*/ 4808920 w 7228959"/>
                <a:gd name="connsiteY4" fmla="*/ 95479 h 166142"/>
                <a:gd name="connsiteX5" fmla="*/ 3593393 w 7228959"/>
                <a:gd name="connsiteY5" fmla="*/ 88134 h 166142"/>
                <a:gd name="connsiteX6" fmla="*/ 2377865 w 7228959"/>
                <a:gd name="connsiteY6" fmla="*/ 117513 h 166142"/>
                <a:gd name="connsiteX7" fmla="*/ 1782954 w 7228959"/>
                <a:gd name="connsiteY7" fmla="*/ 88134 h 166142"/>
                <a:gd name="connsiteX8" fmla="*/ 1172063 w 7228959"/>
                <a:gd name="connsiteY8" fmla="*/ 166142 h 166142"/>
                <a:gd name="connsiteX9" fmla="*/ 561373 w 7228959"/>
                <a:gd name="connsiteY9" fmla="*/ 109766 h 166142"/>
                <a:gd name="connsiteX10" fmla="*/ 251810 w 7228959"/>
                <a:gd name="connsiteY10" fmla="*/ 98951 h 166142"/>
                <a:gd name="connsiteX11" fmla="*/ 0 w 7228959"/>
                <a:gd name="connsiteY11" fmla="*/ 115820 h 166142"/>
                <a:gd name="connsiteX0" fmla="*/ 7228959 w 7228959"/>
                <a:gd name="connsiteY0" fmla="*/ 0 h 166142"/>
                <a:gd name="connsiteX1" fmla="*/ 6619359 w 7228959"/>
                <a:gd name="connsiteY1" fmla="*/ 95479 h 166142"/>
                <a:gd name="connsiteX2" fmla="*/ 6017104 w 7228959"/>
                <a:gd name="connsiteY2" fmla="*/ 132202 h 166142"/>
                <a:gd name="connsiteX3" fmla="*/ 5407504 w 7228959"/>
                <a:gd name="connsiteY3" fmla="*/ 102824 h 166142"/>
                <a:gd name="connsiteX4" fmla="*/ 4808920 w 7228959"/>
                <a:gd name="connsiteY4" fmla="*/ 95479 h 166142"/>
                <a:gd name="connsiteX5" fmla="*/ 3593393 w 7228959"/>
                <a:gd name="connsiteY5" fmla="*/ 88134 h 166142"/>
                <a:gd name="connsiteX6" fmla="*/ 2377865 w 7228959"/>
                <a:gd name="connsiteY6" fmla="*/ 117513 h 166142"/>
                <a:gd name="connsiteX7" fmla="*/ 1773429 w 7228959"/>
                <a:gd name="connsiteY7" fmla="*/ 85753 h 166142"/>
                <a:gd name="connsiteX8" fmla="*/ 1172063 w 7228959"/>
                <a:gd name="connsiteY8" fmla="*/ 166142 h 166142"/>
                <a:gd name="connsiteX9" fmla="*/ 561373 w 7228959"/>
                <a:gd name="connsiteY9" fmla="*/ 109766 h 166142"/>
                <a:gd name="connsiteX10" fmla="*/ 251810 w 7228959"/>
                <a:gd name="connsiteY10" fmla="*/ 98951 h 166142"/>
                <a:gd name="connsiteX11" fmla="*/ 0 w 7228959"/>
                <a:gd name="connsiteY11" fmla="*/ 115820 h 166142"/>
                <a:gd name="connsiteX0" fmla="*/ 7228959 w 7228959"/>
                <a:gd name="connsiteY0" fmla="*/ 0 h 166142"/>
                <a:gd name="connsiteX1" fmla="*/ 6619359 w 7228959"/>
                <a:gd name="connsiteY1" fmla="*/ 95479 h 166142"/>
                <a:gd name="connsiteX2" fmla="*/ 6017104 w 7228959"/>
                <a:gd name="connsiteY2" fmla="*/ 132202 h 166142"/>
                <a:gd name="connsiteX3" fmla="*/ 5407504 w 7228959"/>
                <a:gd name="connsiteY3" fmla="*/ 102824 h 166142"/>
                <a:gd name="connsiteX4" fmla="*/ 4808920 w 7228959"/>
                <a:gd name="connsiteY4" fmla="*/ 95479 h 166142"/>
                <a:gd name="connsiteX5" fmla="*/ 3593393 w 7228959"/>
                <a:gd name="connsiteY5" fmla="*/ 88134 h 166142"/>
                <a:gd name="connsiteX6" fmla="*/ 2375484 w 7228959"/>
                <a:gd name="connsiteY6" fmla="*/ 119895 h 166142"/>
                <a:gd name="connsiteX7" fmla="*/ 1773429 w 7228959"/>
                <a:gd name="connsiteY7" fmla="*/ 85753 h 166142"/>
                <a:gd name="connsiteX8" fmla="*/ 1172063 w 7228959"/>
                <a:gd name="connsiteY8" fmla="*/ 166142 h 166142"/>
                <a:gd name="connsiteX9" fmla="*/ 561373 w 7228959"/>
                <a:gd name="connsiteY9" fmla="*/ 109766 h 166142"/>
                <a:gd name="connsiteX10" fmla="*/ 251810 w 7228959"/>
                <a:gd name="connsiteY10" fmla="*/ 98951 h 166142"/>
                <a:gd name="connsiteX11" fmla="*/ 0 w 7228959"/>
                <a:gd name="connsiteY11" fmla="*/ 115820 h 166142"/>
                <a:gd name="connsiteX0" fmla="*/ 7228959 w 7228959"/>
                <a:gd name="connsiteY0" fmla="*/ 0 h 166142"/>
                <a:gd name="connsiteX1" fmla="*/ 6619359 w 7228959"/>
                <a:gd name="connsiteY1" fmla="*/ 95479 h 166142"/>
                <a:gd name="connsiteX2" fmla="*/ 6017104 w 7228959"/>
                <a:gd name="connsiteY2" fmla="*/ 132202 h 166142"/>
                <a:gd name="connsiteX3" fmla="*/ 5407504 w 7228959"/>
                <a:gd name="connsiteY3" fmla="*/ 102824 h 166142"/>
                <a:gd name="connsiteX4" fmla="*/ 4808920 w 7228959"/>
                <a:gd name="connsiteY4" fmla="*/ 95479 h 166142"/>
                <a:gd name="connsiteX5" fmla="*/ 3593393 w 7228959"/>
                <a:gd name="connsiteY5" fmla="*/ 97659 h 166142"/>
                <a:gd name="connsiteX6" fmla="*/ 2375484 w 7228959"/>
                <a:gd name="connsiteY6" fmla="*/ 119895 h 166142"/>
                <a:gd name="connsiteX7" fmla="*/ 1773429 w 7228959"/>
                <a:gd name="connsiteY7" fmla="*/ 85753 h 166142"/>
                <a:gd name="connsiteX8" fmla="*/ 1172063 w 7228959"/>
                <a:gd name="connsiteY8" fmla="*/ 166142 h 166142"/>
                <a:gd name="connsiteX9" fmla="*/ 561373 w 7228959"/>
                <a:gd name="connsiteY9" fmla="*/ 109766 h 166142"/>
                <a:gd name="connsiteX10" fmla="*/ 251810 w 7228959"/>
                <a:gd name="connsiteY10" fmla="*/ 98951 h 166142"/>
                <a:gd name="connsiteX11" fmla="*/ 0 w 7228959"/>
                <a:gd name="connsiteY11" fmla="*/ 115820 h 166142"/>
                <a:gd name="connsiteX0" fmla="*/ 7228959 w 7228959"/>
                <a:gd name="connsiteY0" fmla="*/ 0 h 166142"/>
                <a:gd name="connsiteX1" fmla="*/ 6619359 w 7228959"/>
                <a:gd name="connsiteY1" fmla="*/ 95479 h 166142"/>
                <a:gd name="connsiteX2" fmla="*/ 6017104 w 7228959"/>
                <a:gd name="connsiteY2" fmla="*/ 132202 h 166142"/>
                <a:gd name="connsiteX3" fmla="*/ 5407504 w 7228959"/>
                <a:gd name="connsiteY3" fmla="*/ 102824 h 166142"/>
                <a:gd name="connsiteX4" fmla="*/ 4801777 w 7228959"/>
                <a:gd name="connsiteY4" fmla="*/ 100241 h 166142"/>
                <a:gd name="connsiteX5" fmla="*/ 3593393 w 7228959"/>
                <a:gd name="connsiteY5" fmla="*/ 97659 h 166142"/>
                <a:gd name="connsiteX6" fmla="*/ 2375484 w 7228959"/>
                <a:gd name="connsiteY6" fmla="*/ 119895 h 166142"/>
                <a:gd name="connsiteX7" fmla="*/ 1773429 w 7228959"/>
                <a:gd name="connsiteY7" fmla="*/ 85753 h 166142"/>
                <a:gd name="connsiteX8" fmla="*/ 1172063 w 7228959"/>
                <a:gd name="connsiteY8" fmla="*/ 166142 h 166142"/>
                <a:gd name="connsiteX9" fmla="*/ 561373 w 7228959"/>
                <a:gd name="connsiteY9" fmla="*/ 109766 h 166142"/>
                <a:gd name="connsiteX10" fmla="*/ 251810 w 7228959"/>
                <a:gd name="connsiteY10" fmla="*/ 98951 h 166142"/>
                <a:gd name="connsiteX11" fmla="*/ 0 w 7228959"/>
                <a:gd name="connsiteY11" fmla="*/ 115820 h 166142"/>
                <a:gd name="connsiteX0" fmla="*/ 7228959 w 7228959"/>
                <a:gd name="connsiteY0" fmla="*/ 0 h 166142"/>
                <a:gd name="connsiteX1" fmla="*/ 6619359 w 7228959"/>
                <a:gd name="connsiteY1" fmla="*/ 95479 h 166142"/>
                <a:gd name="connsiteX2" fmla="*/ 6017104 w 7228959"/>
                <a:gd name="connsiteY2" fmla="*/ 132202 h 166142"/>
                <a:gd name="connsiteX3" fmla="*/ 5402742 w 7228959"/>
                <a:gd name="connsiteY3" fmla="*/ 98062 h 166142"/>
                <a:gd name="connsiteX4" fmla="*/ 4801777 w 7228959"/>
                <a:gd name="connsiteY4" fmla="*/ 100241 h 166142"/>
                <a:gd name="connsiteX5" fmla="*/ 3593393 w 7228959"/>
                <a:gd name="connsiteY5" fmla="*/ 97659 h 166142"/>
                <a:gd name="connsiteX6" fmla="*/ 2375484 w 7228959"/>
                <a:gd name="connsiteY6" fmla="*/ 119895 h 166142"/>
                <a:gd name="connsiteX7" fmla="*/ 1773429 w 7228959"/>
                <a:gd name="connsiteY7" fmla="*/ 85753 h 166142"/>
                <a:gd name="connsiteX8" fmla="*/ 1172063 w 7228959"/>
                <a:gd name="connsiteY8" fmla="*/ 166142 h 166142"/>
                <a:gd name="connsiteX9" fmla="*/ 561373 w 7228959"/>
                <a:gd name="connsiteY9" fmla="*/ 109766 h 166142"/>
                <a:gd name="connsiteX10" fmla="*/ 251810 w 7228959"/>
                <a:gd name="connsiteY10" fmla="*/ 98951 h 166142"/>
                <a:gd name="connsiteX11" fmla="*/ 0 w 7228959"/>
                <a:gd name="connsiteY11" fmla="*/ 115820 h 166142"/>
                <a:gd name="connsiteX0" fmla="*/ 7228959 w 7228959"/>
                <a:gd name="connsiteY0" fmla="*/ 0 h 166142"/>
                <a:gd name="connsiteX1" fmla="*/ 6619359 w 7228959"/>
                <a:gd name="connsiteY1" fmla="*/ 95479 h 166142"/>
                <a:gd name="connsiteX2" fmla="*/ 6017104 w 7228959"/>
                <a:gd name="connsiteY2" fmla="*/ 136964 h 166142"/>
                <a:gd name="connsiteX3" fmla="*/ 5402742 w 7228959"/>
                <a:gd name="connsiteY3" fmla="*/ 98062 h 166142"/>
                <a:gd name="connsiteX4" fmla="*/ 4801777 w 7228959"/>
                <a:gd name="connsiteY4" fmla="*/ 100241 h 166142"/>
                <a:gd name="connsiteX5" fmla="*/ 3593393 w 7228959"/>
                <a:gd name="connsiteY5" fmla="*/ 97659 h 166142"/>
                <a:gd name="connsiteX6" fmla="*/ 2375484 w 7228959"/>
                <a:gd name="connsiteY6" fmla="*/ 119895 h 166142"/>
                <a:gd name="connsiteX7" fmla="*/ 1773429 w 7228959"/>
                <a:gd name="connsiteY7" fmla="*/ 85753 h 166142"/>
                <a:gd name="connsiteX8" fmla="*/ 1172063 w 7228959"/>
                <a:gd name="connsiteY8" fmla="*/ 166142 h 166142"/>
                <a:gd name="connsiteX9" fmla="*/ 561373 w 7228959"/>
                <a:gd name="connsiteY9" fmla="*/ 109766 h 166142"/>
                <a:gd name="connsiteX10" fmla="*/ 251810 w 7228959"/>
                <a:gd name="connsiteY10" fmla="*/ 98951 h 166142"/>
                <a:gd name="connsiteX11" fmla="*/ 0 w 7228959"/>
                <a:gd name="connsiteY11" fmla="*/ 115820 h 166142"/>
                <a:gd name="connsiteX0" fmla="*/ 7228959 w 7228959"/>
                <a:gd name="connsiteY0" fmla="*/ 0 h 166142"/>
                <a:gd name="connsiteX1" fmla="*/ 6621741 w 7228959"/>
                <a:gd name="connsiteY1" fmla="*/ 100242 h 166142"/>
                <a:gd name="connsiteX2" fmla="*/ 6017104 w 7228959"/>
                <a:gd name="connsiteY2" fmla="*/ 136964 h 166142"/>
                <a:gd name="connsiteX3" fmla="*/ 5402742 w 7228959"/>
                <a:gd name="connsiteY3" fmla="*/ 98062 h 166142"/>
                <a:gd name="connsiteX4" fmla="*/ 4801777 w 7228959"/>
                <a:gd name="connsiteY4" fmla="*/ 100241 h 166142"/>
                <a:gd name="connsiteX5" fmla="*/ 3593393 w 7228959"/>
                <a:gd name="connsiteY5" fmla="*/ 97659 h 166142"/>
                <a:gd name="connsiteX6" fmla="*/ 2375484 w 7228959"/>
                <a:gd name="connsiteY6" fmla="*/ 119895 h 166142"/>
                <a:gd name="connsiteX7" fmla="*/ 1773429 w 7228959"/>
                <a:gd name="connsiteY7" fmla="*/ 85753 h 166142"/>
                <a:gd name="connsiteX8" fmla="*/ 1172063 w 7228959"/>
                <a:gd name="connsiteY8" fmla="*/ 166142 h 166142"/>
                <a:gd name="connsiteX9" fmla="*/ 561373 w 7228959"/>
                <a:gd name="connsiteY9" fmla="*/ 109766 h 166142"/>
                <a:gd name="connsiteX10" fmla="*/ 251810 w 7228959"/>
                <a:gd name="connsiteY10" fmla="*/ 98951 h 166142"/>
                <a:gd name="connsiteX11" fmla="*/ 0 w 7228959"/>
                <a:gd name="connsiteY11" fmla="*/ 115820 h 166142"/>
                <a:gd name="connsiteX0" fmla="*/ 7226578 w 7226578"/>
                <a:gd name="connsiteY0" fmla="*/ 0 h 154236"/>
                <a:gd name="connsiteX1" fmla="*/ 6621741 w 7226578"/>
                <a:gd name="connsiteY1" fmla="*/ 88336 h 154236"/>
                <a:gd name="connsiteX2" fmla="*/ 6017104 w 7226578"/>
                <a:gd name="connsiteY2" fmla="*/ 125058 h 154236"/>
                <a:gd name="connsiteX3" fmla="*/ 5402742 w 7226578"/>
                <a:gd name="connsiteY3" fmla="*/ 86156 h 154236"/>
                <a:gd name="connsiteX4" fmla="*/ 4801777 w 7226578"/>
                <a:gd name="connsiteY4" fmla="*/ 88335 h 154236"/>
                <a:gd name="connsiteX5" fmla="*/ 3593393 w 7226578"/>
                <a:gd name="connsiteY5" fmla="*/ 85753 h 154236"/>
                <a:gd name="connsiteX6" fmla="*/ 2375484 w 7226578"/>
                <a:gd name="connsiteY6" fmla="*/ 107989 h 154236"/>
                <a:gd name="connsiteX7" fmla="*/ 1773429 w 7226578"/>
                <a:gd name="connsiteY7" fmla="*/ 73847 h 154236"/>
                <a:gd name="connsiteX8" fmla="*/ 1172063 w 7226578"/>
                <a:gd name="connsiteY8" fmla="*/ 154236 h 154236"/>
                <a:gd name="connsiteX9" fmla="*/ 561373 w 7226578"/>
                <a:gd name="connsiteY9" fmla="*/ 97860 h 154236"/>
                <a:gd name="connsiteX10" fmla="*/ 251810 w 7226578"/>
                <a:gd name="connsiteY10" fmla="*/ 87045 h 154236"/>
                <a:gd name="connsiteX11" fmla="*/ 0 w 7226578"/>
                <a:gd name="connsiteY11" fmla="*/ 103914 h 15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26578" h="154236">
                  <a:moveTo>
                    <a:pt x="7226578" y="0"/>
                  </a:moveTo>
                  <a:lnTo>
                    <a:pt x="6621741" y="88336"/>
                  </a:lnTo>
                  <a:lnTo>
                    <a:pt x="6017104" y="125058"/>
                  </a:lnTo>
                  <a:lnTo>
                    <a:pt x="5402742" y="86156"/>
                  </a:lnTo>
                  <a:lnTo>
                    <a:pt x="4801777" y="88335"/>
                  </a:lnTo>
                  <a:lnTo>
                    <a:pt x="3593393" y="85753"/>
                  </a:lnTo>
                  <a:lnTo>
                    <a:pt x="2375484" y="107989"/>
                  </a:lnTo>
                  <a:lnTo>
                    <a:pt x="1773429" y="73847"/>
                  </a:lnTo>
                  <a:lnTo>
                    <a:pt x="1172063" y="154236"/>
                  </a:lnTo>
                  <a:lnTo>
                    <a:pt x="561373" y="97860"/>
                  </a:lnTo>
                  <a:lnTo>
                    <a:pt x="251810" y="87045"/>
                  </a:lnTo>
                  <a:cubicBezTo>
                    <a:pt x="157555" y="89493"/>
                    <a:pt x="94255" y="101466"/>
                    <a:pt x="0" y="103914"/>
                  </a:cubicBezTo>
                </a:path>
              </a:pathLst>
            </a:custGeom>
            <a:noFill/>
            <a:ln w="19050" cap="flat" cmpd="sng" algn="ctr">
              <a:solidFill>
                <a:srgbClr val="0070C0"/>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575"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nvGrpSpPr>
            <p:cNvPr id="194" name="Group 10">
              <a:extLst>
                <a:ext uri="{FF2B5EF4-FFF2-40B4-BE49-F238E27FC236}">
                  <a16:creationId xmlns:a16="http://schemas.microsoft.com/office/drawing/2014/main" id="{D3962D86-5E1C-3AC2-1A2C-55AC8DD720DE}"/>
                </a:ext>
              </a:extLst>
            </p:cNvPr>
            <p:cNvGrpSpPr>
              <a:grpSpLocks/>
            </p:cNvGrpSpPr>
            <p:nvPr/>
          </p:nvGrpSpPr>
          <p:grpSpPr bwMode="auto">
            <a:xfrm>
              <a:off x="2215437" y="2822819"/>
              <a:ext cx="7850739" cy="2364256"/>
              <a:chOff x="2573310" y="3062288"/>
              <a:chExt cx="7346978" cy="2115112"/>
            </a:xfrm>
          </p:grpSpPr>
          <p:sp>
            <p:nvSpPr>
              <p:cNvPr id="348" name="Freeform: Shape 347">
                <a:extLst>
                  <a:ext uri="{FF2B5EF4-FFF2-40B4-BE49-F238E27FC236}">
                    <a16:creationId xmlns:a16="http://schemas.microsoft.com/office/drawing/2014/main" id="{E63E4F23-66D2-5B33-4C43-52B3D85F4CA4}"/>
                  </a:ext>
                </a:extLst>
              </p:cNvPr>
              <p:cNvSpPr/>
              <p:nvPr/>
            </p:nvSpPr>
            <p:spPr>
              <a:xfrm>
                <a:off x="2645088" y="3062517"/>
                <a:ext cx="7276049" cy="2040862"/>
              </a:xfrm>
              <a:custGeom>
                <a:avLst/>
                <a:gdLst>
                  <a:gd name="connsiteX0" fmla="*/ 0 w 7277100"/>
                  <a:gd name="connsiteY0" fmla="*/ 0 h 2043112"/>
                  <a:gd name="connsiteX1" fmla="*/ 0 w 7277100"/>
                  <a:gd name="connsiteY1" fmla="*/ 2043112 h 2043112"/>
                  <a:gd name="connsiteX2" fmla="*/ 7277100 w 7277100"/>
                  <a:gd name="connsiteY2" fmla="*/ 2043112 h 2043112"/>
                </a:gdLst>
                <a:ahLst/>
                <a:cxnLst>
                  <a:cxn ang="0">
                    <a:pos x="connsiteX0" y="connsiteY0"/>
                  </a:cxn>
                  <a:cxn ang="0">
                    <a:pos x="connsiteX1" y="connsiteY1"/>
                  </a:cxn>
                  <a:cxn ang="0">
                    <a:pos x="connsiteX2" y="connsiteY2"/>
                  </a:cxn>
                </a:cxnLst>
                <a:rect l="l" t="t" r="r" b="b"/>
                <a:pathLst>
                  <a:path w="7277100" h="2043112">
                    <a:moveTo>
                      <a:pt x="0" y="0"/>
                    </a:moveTo>
                    <a:lnTo>
                      <a:pt x="0" y="2043112"/>
                    </a:lnTo>
                    <a:lnTo>
                      <a:pt x="7277100" y="2043112"/>
                    </a:lnTo>
                  </a:path>
                </a:pathLst>
              </a:custGeom>
              <a:noFill/>
              <a:ln w="12700" cap="flat" cmpd="sng" algn="ctr">
                <a:solidFill>
                  <a:srgbClr val="FFFFFF"/>
                </a:solidFill>
                <a:prstDash val="solid"/>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575" b="0" i="0" u="none" strike="noStrike" kern="0" cap="none" spc="0" normalizeH="0" baseline="0" noProof="0" dirty="0">
                  <a:ln>
                    <a:noFill/>
                  </a:ln>
                  <a:solidFill>
                    <a:prstClr val="white"/>
                  </a:solidFill>
                  <a:effectLst/>
                  <a:uLnTx/>
                  <a:uFillTx/>
                  <a:latin typeface="Aptos" panose="02110004020202020204"/>
                  <a:ea typeface="+mn-ea"/>
                  <a:cs typeface="+mn-cs"/>
                </a:endParaRPr>
              </a:p>
            </p:txBody>
          </p:sp>
          <p:cxnSp>
            <p:nvCxnSpPr>
              <p:cNvPr id="349" name="Straight Connector 348">
                <a:extLst>
                  <a:ext uri="{FF2B5EF4-FFF2-40B4-BE49-F238E27FC236}">
                    <a16:creationId xmlns:a16="http://schemas.microsoft.com/office/drawing/2014/main" id="{77EFAF88-3032-D9BC-3802-B2EFD49614D7}"/>
                  </a:ext>
                </a:extLst>
              </p:cNvPr>
              <p:cNvCxnSpPr>
                <a:cxnSpLocks/>
              </p:cNvCxnSpPr>
              <p:nvPr/>
            </p:nvCxnSpPr>
            <p:spPr>
              <a:xfrm>
                <a:off x="2574612" y="3066597"/>
                <a:ext cx="73296" cy="0"/>
              </a:xfrm>
              <a:prstGeom prst="line">
                <a:avLst/>
              </a:prstGeom>
              <a:noFill/>
              <a:ln w="12700" cap="flat" cmpd="sng" algn="ctr">
                <a:solidFill>
                  <a:srgbClr val="FFFFFF"/>
                </a:solidFill>
                <a:prstDash val="solid"/>
              </a:ln>
              <a:effectLst/>
            </p:spPr>
          </p:cxnSp>
          <p:cxnSp>
            <p:nvCxnSpPr>
              <p:cNvPr id="350" name="Straight Connector 349">
                <a:extLst>
                  <a:ext uri="{FF2B5EF4-FFF2-40B4-BE49-F238E27FC236}">
                    <a16:creationId xmlns:a16="http://schemas.microsoft.com/office/drawing/2014/main" id="{D0F638E0-E067-3BED-3DE1-F98945F60AD9}"/>
                  </a:ext>
                </a:extLst>
              </p:cNvPr>
              <p:cNvCxnSpPr>
                <a:cxnSpLocks/>
              </p:cNvCxnSpPr>
              <p:nvPr/>
            </p:nvCxnSpPr>
            <p:spPr>
              <a:xfrm>
                <a:off x="2574612" y="3319664"/>
                <a:ext cx="73296" cy="0"/>
              </a:xfrm>
              <a:prstGeom prst="line">
                <a:avLst/>
              </a:prstGeom>
              <a:noFill/>
              <a:ln w="12700" cap="flat" cmpd="sng" algn="ctr">
                <a:solidFill>
                  <a:srgbClr val="FFFFFF"/>
                </a:solidFill>
                <a:prstDash val="solid"/>
              </a:ln>
              <a:effectLst/>
            </p:spPr>
          </p:cxnSp>
          <p:cxnSp>
            <p:nvCxnSpPr>
              <p:cNvPr id="351" name="Straight Connector 350">
                <a:extLst>
                  <a:ext uri="{FF2B5EF4-FFF2-40B4-BE49-F238E27FC236}">
                    <a16:creationId xmlns:a16="http://schemas.microsoft.com/office/drawing/2014/main" id="{4AFEBF9C-6A30-172B-CD0F-6AEDA1664B7A}"/>
                  </a:ext>
                </a:extLst>
              </p:cNvPr>
              <p:cNvCxnSpPr>
                <a:cxnSpLocks/>
              </p:cNvCxnSpPr>
              <p:nvPr/>
            </p:nvCxnSpPr>
            <p:spPr>
              <a:xfrm>
                <a:off x="2574612" y="3576814"/>
                <a:ext cx="73296" cy="0"/>
              </a:xfrm>
              <a:prstGeom prst="line">
                <a:avLst/>
              </a:prstGeom>
              <a:noFill/>
              <a:ln w="12700" cap="flat" cmpd="sng" algn="ctr">
                <a:solidFill>
                  <a:srgbClr val="FFFFFF"/>
                </a:solidFill>
                <a:prstDash val="solid"/>
              </a:ln>
              <a:effectLst/>
            </p:spPr>
          </p:cxnSp>
          <p:cxnSp>
            <p:nvCxnSpPr>
              <p:cNvPr id="352" name="Straight Connector 351">
                <a:extLst>
                  <a:ext uri="{FF2B5EF4-FFF2-40B4-BE49-F238E27FC236}">
                    <a16:creationId xmlns:a16="http://schemas.microsoft.com/office/drawing/2014/main" id="{7B9065F2-191C-2549-74AE-839197089FAF}"/>
                  </a:ext>
                </a:extLst>
              </p:cNvPr>
              <p:cNvCxnSpPr>
                <a:cxnSpLocks/>
              </p:cNvCxnSpPr>
              <p:nvPr/>
            </p:nvCxnSpPr>
            <p:spPr>
              <a:xfrm>
                <a:off x="2574612" y="3833961"/>
                <a:ext cx="73296" cy="0"/>
              </a:xfrm>
              <a:prstGeom prst="line">
                <a:avLst/>
              </a:prstGeom>
              <a:noFill/>
              <a:ln w="12700" cap="flat" cmpd="sng" algn="ctr">
                <a:solidFill>
                  <a:srgbClr val="FFFFFF"/>
                </a:solidFill>
                <a:prstDash val="solid"/>
              </a:ln>
              <a:effectLst/>
            </p:spPr>
          </p:cxnSp>
          <p:cxnSp>
            <p:nvCxnSpPr>
              <p:cNvPr id="353" name="Straight Connector 352">
                <a:extLst>
                  <a:ext uri="{FF2B5EF4-FFF2-40B4-BE49-F238E27FC236}">
                    <a16:creationId xmlns:a16="http://schemas.microsoft.com/office/drawing/2014/main" id="{86A7C6AD-5BD3-968A-1B2B-76377F785F52}"/>
                  </a:ext>
                </a:extLst>
              </p:cNvPr>
              <p:cNvCxnSpPr>
                <a:cxnSpLocks/>
              </p:cNvCxnSpPr>
              <p:nvPr/>
            </p:nvCxnSpPr>
            <p:spPr>
              <a:xfrm>
                <a:off x="2574612" y="4087028"/>
                <a:ext cx="73296" cy="0"/>
              </a:xfrm>
              <a:prstGeom prst="line">
                <a:avLst/>
              </a:prstGeom>
              <a:noFill/>
              <a:ln w="12700" cap="flat" cmpd="sng" algn="ctr">
                <a:solidFill>
                  <a:srgbClr val="FFFFFF"/>
                </a:solidFill>
                <a:prstDash val="solid"/>
              </a:ln>
              <a:effectLst/>
            </p:spPr>
          </p:cxnSp>
          <p:cxnSp>
            <p:nvCxnSpPr>
              <p:cNvPr id="354" name="Straight Connector 353">
                <a:extLst>
                  <a:ext uri="{FF2B5EF4-FFF2-40B4-BE49-F238E27FC236}">
                    <a16:creationId xmlns:a16="http://schemas.microsoft.com/office/drawing/2014/main" id="{A7FEA878-BDEC-FBCE-FBE6-6B487C9ABE9B}"/>
                  </a:ext>
                </a:extLst>
              </p:cNvPr>
              <p:cNvCxnSpPr>
                <a:cxnSpLocks/>
              </p:cNvCxnSpPr>
              <p:nvPr/>
            </p:nvCxnSpPr>
            <p:spPr>
              <a:xfrm>
                <a:off x="2574612" y="4340095"/>
                <a:ext cx="73296" cy="0"/>
              </a:xfrm>
              <a:prstGeom prst="line">
                <a:avLst/>
              </a:prstGeom>
              <a:noFill/>
              <a:ln w="12700" cap="flat" cmpd="sng" algn="ctr">
                <a:solidFill>
                  <a:srgbClr val="FFFFFF"/>
                </a:solidFill>
                <a:prstDash val="solid"/>
              </a:ln>
              <a:effectLst/>
            </p:spPr>
          </p:cxnSp>
          <p:cxnSp>
            <p:nvCxnSpPr>
              <p:cNvPr id="355" name="Straight Connector 354">
                <a:extLst>
                  <a:ext uri="{FF2B5EF4-FFF2-40B4-BE49-F238E27FC236}">
                    <a16:creationId xmlns:a16="http://schemas.microsoft.com/office/drawing/2014/main" id="{62788EA4-0164-522C-BE64-E530264F577A}"/>
                  </a:ext>
                </a:extLst>
              </p:cNvPr>
              <p:cNvCxnSpPr>
                <a:cxnSpLocks/>
              </p:cNvCxnSpPr>
              <p:nvPr/>
            </p:nvCxnSpPr>
            <p:spPr>
              <a:xfrm>
                <a:off x="2574612" y="4597245"/>
                <a:ext cx="73296" cy="0"/>
              </a:xfrm>
              <a:prstGeom prst="line">
                <a:avLst/>
              </a:prstGeom>
              <a:noFill/>
              <a:ln w="12700" cap="flat" cmpd="sng" algn="ctr">
                <a:solidFill>
                  <a:srgbClr val="FFFFFF"/>
                </a:solidFill>
                <a:prstDash val="solid"/>
              </a:ln>
              <a:effectLst/>
            </p:spPr>
          </p:cxnSp>
          <p:cxnSp>
            <p:nvCxnSpPr>
              <p:cNvPr id="356" name="Straight Connector 355">
                <a:extLst>
                  <a:ext uri="{FF2B5EF4-FFF2-40B4-BE49-F238E27FC236}">
                    <a16:creationId xmlns:a16="http://schemas.microsoft.com/office/drawing/2014/main" id="{C50C7A0C-335A-A821-E1E6-D81E968BC86C}"/>
                  </a:ext>
                </a:extLst>
              </p:cNvPr>
              <p:cNvCxnSpPr>
                <a:cxnSpLocks/>
              </p:cNvCxnSpPr>
              <p:nvPr/>
            </p:nvCxnSpPr>
            <p:spPr>
              <a:xfrm>
                <a:off x="2574612" y="4850312"/>
                <a:ext cx="73296" cy="0"/>
              </a:xfrm>
              <a:prstGeom prst="line">
                <a:avLst/>
              </a:prstGeom>
              <a:noFill/>
              <a:ln w="12700" cap="flat" cmpd="sng" algn="ctr">
                <a:solidFill>
                  <a:srgbClr val="FFFFFF"/>
                </a:solidFill>
                <a:prstDash val="solid"/>
              </a:ln>
              <a:effectLst/>
            </p:spPr>
          </p:cxnSp>
          <p:cxnSp>
            <p:nvCxnSpPr>
              <p:cNvPr id="357" name="Straight Connector 356">
                <a:extLst>
                  <a:ext uri="{FF2B5EF4-FFF2-40B4-BE49-F238E27FC236}">
                    <a16:creationId xmlns:a16="http://schemas.microsoft.com/office/drawing/2014/main" id="{2F54AD38-8508-9E93-9D90-B4532437B620}"/>
                  </a:ext>
                </a:extLst>
              </p:cNvPr>
              <p:cNvCxnSpPr>
                <a:cxnSpLocks/>
              </p:cNvCxnSpPr>
              <p:nvPr/>
            </p:nvCxnSpPr>
            <p:spPr>
              <a:xfrm>
                <a:off x="2574612" y="5103379"/>
                <a:ext cx="73296" cy="0"/>
              </a:xfrm>
              <a:prstGeom prst="line">
                <a:avLst/>
              </a:prstGeom>
              <a:noFill/>
              <a:ln w="12700" cap="flat" cmpd="sng" algn="ctr">
                <a:solidFill>
                  <a:srgbClr val="FFFFFF"/>
                </a:solidFill>
                <a:prstDash val="solid"/>
              </a:ln>
              <a:effectLst/>
            </p:spPr>
          </p:cxnSp>
          <p:cxnSp>
            <p:nvCxnSpPr>
              <p:cNvPr id="358" name="Straight Connector 357">
                <a:extLst>
                  <a:ext uri="{FF2B5EF4-FFF2-40B4-BE49-F238E27FC236}">
                    <a16:creationId xmlns:a16="http://schemas.microsoft.com/office/drawing/2014/main" id="{C91F3CC9-698A-E701-2518-8AC9EFC9292F}"/>
                  </a:ext>
                </a:extLst>
              </p:cNvPr>
              <p:cNvCxnSpPr>
                <a:cxnSpLocks/>
              </p:cNvCxnSpPr>
              <p:nvPr/>
            </p:nvCxnSpPr>
            <p:spPr>
              <a:xfrm>
                <a:off x="2690193" y="5103379"/>
                <a:ext cx="0" cy="73471"/>
              </a:xfrm>
              <a:prstGeom prst="line">
                <a:avLst/>
              </a:prstGeom>
              <a:noFill/>
              <a:ln w="12700" cap="flat" cmpd="sng" algn="ctr">
                <a:solidFill>
                  <a:srgbClr val="FFFFFF"/>
                </a:solidFill>
                <a:prstDash val="solid"/>
              </a:ln>
              <a:effectLst/>
            </p:spPr>
          </p:cxnSp>
          <p:cxnSp>
            <p:nvCxnSpPr>
              <p:cNvPr id="359" name="Straight Connector 358">
                <a:extLst>
                  <a:ext uri="{FF2B5EF4-FFF2-40B4-BE49-F238E27FC236}">
                    <a16:creationId xmlns:a16="http://schemas.microsoft.com/office/drawing/2014/main" id="{3A3E350F-B7CF-C1E4-3C36-D7C6E22146E8}"/>
                  </a:ext>
                </a:extLst>
              </p:cNvPr>
              <p:cNvCxnSpPr>
                <a:cxnSpLocks/>
              </p:cNvCxnSpPr>
              <p:nvPr/>
            </p:nvCxnSpPr>
            <p:spPr>
              <a:xfrm>
                <a:off x="2949549" y="5103379"/>
                <a:ext cx="0" cy="73471"/>
              </a:xfrm>
              <a:prstGeom prst="line">
                <a:avLst/>
              </a:prstGeom>
              <a:noFill/>
              <a:ln w="12700" cap="flat" cmpd="sng" algn="ctr">
                <a:solidFill>
                  <a:srgbClr val="FFFFFF"/>
                </a:solidFill>
                <a:prstDash val="solid"/>
              </a:ln>
              <a:effectLst/>
            </p:spPr>
          </p:cxnSp>
          <p:cxnSp>
            <p:nvCxnSpPr>
              <p:cNvPr id="360" name="Straight Connector 359">
                <a:extLst>
                  <a:ext uri="{FF2B5EF4-FFF2-40B4-BE49-F238E27FC236}">
                    <a16:creationId xmlns:a16="http://schemas.microsoft.com/office/drawing/2014/main" id="{771B87CA-1AAD-FBC7-2509-A70DA1ECB3F3}"/>
                  </a:ext>
                </a:extLst>
              </p:cNvPr>
              <p:cNvCxnSpPr>
                <a:cxnSpLocks/>
              </p:cNvCxnSpPr>
              <p:nvPr/>
            </p:nvCxnSpPr>
            <p:spPr>
              <a:xfrm>
                <a:off x="3251191" y="5103379"/>
                <a:ext cx="0" cy="73471"/>
              </a:xfrm>
              <a:prstGeom prst="line">
                <a:avLst/>
              </a:prstGeom>
              <a:noFill/>
              <a:ln w="12700" cap="flat" cmpd="sng" algn="ctr">
                <a:solidFill>
                  <a:srgbClr val="FFFFFF"/>
                </a:solidFill>
                <a:prstDash val="solid"/>
              </a:ln>
              <a:effectLst/>
            </p:spPr>
          </p:cxnSp>
          <p:cxnSp>
            <p:nvCxnSpPr>
              <p:cNvPr id="361" name="Straight Connector 360">
                <a:extLst>
                  <a:ext uri="{FF2B5EF4-FFF2-40B4-BE49-F238E27FC236}">
                    <a16:creationId xmlns:a16="http://schemas.microsoft.com/office/drawing/2014/main" id="{91E48223-3168-66FE-84F4-3AD071D9D847}"/>
                  </a:ext>
                </a:extLst>
              </p:cNvPr>
              <p:cNvCxnSpPr>
                <a:cxnSpLocks/>
              </p:cNvCxnSpPr>
              <p:nvPr/>
            </p:nvCxnSpPr>
            <p:spPr>
              <a:xfrm>
                <a:off x="3860113" y="5103379"/>
                <a:ext cx="0" cy="73471"/>
              </a:xfrm>
              <a:prstGeom prst="line">
                <a:avLst/>
              </a:prstGeom>
              <a:noFill/>
              <a:ln w="12700" cap="flat" cmpd="sng" algn="ctr">
                <a:solidFill>
                  <a:srgbClr val="FFFFFF"/>
                </a:solidFill>
                <a:prstDash val="solid"/>
              </a:ln>
              <a:effectLst/>
            </p:spPr>
          </p:cxnSp>
          <p:cxnSp>
            <p:nvCxnSpPr>
              <p:cNvPr id="362" name="Straight Connector 361">
                <a:extLst>
                  <a:ext uri="{FF2B5EF4-FFF2-40B4-BE49-F238E27FC236}">
                    <a16:creationId xmlns:a16="http://schemas.microsoft.com/office/drawing/2014/main" id="{356D03AC-27BD-2F4E-DB73-F2E92DA4DDA6}"/>
                  </a:ext>
                </a:extLst>
              </p:cNvPr>
              <p:cNvCxnSpPr>
                <a:cxnSpLocks/>
              </p:cNvCxnSpPr>
              <p:nvPr/>
            </p:nvCxnSpPr>
            <p:spPr>
              <a:xfrm>
                <a:off x="4466214" y="5103379"/>
                <a:ext cx="0" cy="73471"/>
              </a:xfrm>
              <a:prstGeom prst="line">
                <a:avLst/>
              </a:prstGeom>
              <a:noFill/>
              <a:ln w="12700" cap="flat" cmpd="sng" algn="ctr">
                <a:solidFill>
                  <a:srgbClr val="FFFFFF"/>
                </a:solidFill>
                <a:prstDash val="solid"/>
              </a:ln>
              <a:effectLst/>
            </p:spPr>
          </p:cxnSp>
          <p:cxnSp>
            <p:nvCxnSpPr>
              <p:cNvPr id="363" name="Straight Connector 362">
                <a:extLst>
                  <a:ext uri="{FF2B5EF4-FFF2-40B4-BE49-F238E27FC236}">
                    <a16:creationId xmlns:a16="http://schemas.microsoft.com/office/drawing/2014/main" id="{17636033-FFF3-A633-EA64-6E9E034A8B0D}"/>
                  </a:ext>
                </a:extLst>
              </p:cNvPr>
              <p:cNvCxnSpPr>
                <a:cxnSpLocks/>
              </p:cNvCxnSpPr>
              <p:nvPr/>
            </p:nvCxnSpPr>
            <p:spPr>
              <a:xfrm>
                <a:off x="5063859" y="5103379"/>
                <a:ext cx="0" cy="73471"/>
              </a:xfrm>
              <a:prstGeom prst="line">
                <a:avLst/>
              </a:prstGeom>
              <a:noFill/>
              <a:ln w="12700" cap="flat" cmpd="sng" algn="ctr">
                <a:solidFill>
                  <a:srgbClr val="FFFFFF"/>
                </a:solidFill>
                <a:prstDash val="solid"/>
              </a:ln>
              <a:effectLst/>
            </p:spPr>
          </p:cxnSp>
          <p:cxnSp>
            <p:nvCxnSpPr>
              <p:cNvPr id="364" name="Straight Connector 363">
                <a:extLst>
                  <a:ext uri="{FF2B5EF4-FFF2-40B4-BE49-F238E27FC236}">
                    <a16:creationId xmlns:a16="http://schemas.microsoft.com/office/drawing/2014/main" id="{3F9EEBCD-9DA7-377F-E0DB-FDA73D050947}"/>
                  </a:ext>
                </a:extLst>
              </p:cNvPr>
              <p:cNvCxnSpPr>
                <a:cxnSpLocks/>
              </p:cNvCxnSpPr>
              <p:nvPr/>
            </p:nvCxnSpPr>
            <p:spPr>
              <a:xfrm>
                <a:off x="6284522" y="5103379"/>
                <a:ext cx="0" cy="73471"/>
              </a:xfrm>
              <a:prstGeom prst="line">
                <a:avLst/>
              </a:prstGeom>
              <a:noFill/>
              <a:ln w="12700" cap="flat" cmpd="sng" algn="ctr">
                <a:solidFill>
                  <a:srgbClr val="FFFFFF"/>
                </a:solidFill>
                <a:prstDash val="solid"/>
              </a:ln>
              <a:effectLst/>
            </p:spPr>
          </p:cxnSp>
          <p:cxnSp>
            <p:nvCxnSpPr>
              <p:cNvPr id="365" name="Straight Connector 364">
                <a:extLst>
                  <a:ext uri="{FF2B5EF4-FFF2-40B4-BE49-F238E27FC236}">
                    <a16:creationId xmlns:a16="http://schemas.microsoft.com/office/drawing/2014/main" id="{41A408F2-4B52-64F6-184E-67DDF3F98018}"/>
                  </a:ext>
                </a:extLst>
              </p:cNvPr>
              <p:cNvCxnSpPr>
                <a:cxnSpLocks/>
              </p:cNvCxnSpPr>
              <p:nvPr/>
            </p:nvCxnSpPr>
            <p:spPr>
              <a:xfrm>
                <a:off x="7493907" y="5103379"/>
                <a:ext cx="0" cy="73471"/>
              </a:xfrm>
              <a:prstGeom prst="line">
                <a:avLst/>
              </a:prstGeom>
              <a:noFill/>
              <a:ln w="12700" cap="flat" cmpd="sng" algn="ctr">
                <a:solidFill>
                  <a:srgbClr val="FFFFFF"/>
                </a:solidFill>
                <a:prstDash val="solid"/>
              </a:ln>
              <a:effectLst/>
            </p:spPr>
          </p:cxnSp>
          <p:cxnSp>
            <p:nvCxnSpPr>
              <p:cNvPr id="366" name="Straight Connector 365">
                <a:extLst>
                  <a:ext uri="{FF2B5EF4-FFF2-40B4-BE49-F238E27FC236}">
                    <a16:creationId xmlns:a16="http://schemas.microsoft.com/office/drawing/2014/main" id="{26CD7596-82BF-042D-9202-0C100B774B81}"/>
                  </a:ext>
                </a:extLst>
              </p:cNvPr>
              <p:cNvCxnSpPr>
                <a:cxnSpLocks/>
              </p:cNvCxnSpPr>
              <p:nvPr/>
            </p:nvCxnSpPr>
            <p:spPr>
              <a:xfrm>
                <a:off x="8094372" y="5103379"/>
                <a:ext cx="0" cy="73471"/>
              </a:xfrm>
              <a:prstGeom prst="line">
                <a:avLst/>
              </a:prstGeom>
              <a:noFill/>
              <a:ln w="12700" cap="flat" cmpd="sng" algn="ctr">
                <a:solidFill>
                  <a:srgbClr val="FFFFFF"/>
                </a:solidFill>
                <a:prstDash val="solid"/>
              </a:ln>
              <a:effectLst/>
            </p:spPr>
          </p:cxnSp>
          <p:cxnSp>
            <p:nvCxnSpPr>
              <p:cNvPr id="367" name="Straight Connector 366">
                <a:extLst>
                  <a:ext uri="{FF2B5EF4-FFF2-40B4-BE49-F238E27FC236}">
                    <a16:creationId xmlns:a16="http://schemas.microsoft.com/office/drawing/2014/main" id="{6220D9C0-592B-6583-0BE5-14BA0E149133}"/>
                  </a:ext>
                </a:extLst>
              </p:cNvPr>
              <p:cNvCxnSpPr>
                <a:cxnSpLocks/>
              </p:cNvCxnSpPr>
              <p:nvPr/>
            </p:nvCxnSpPr>
            <p:spPr>
              <a:xfrm>
                <a:off x="8703294" y="5103379"/>
                <a:ext cx="0" cy="73471"/>
              </a:xfrm>
              <a:prstGeom prst="line">
                <a:avLst/>
              </a:prstGeom>
              <a:noFill/>
              <a:ln w="12700" cap="flat" cmpd="sng" algn="ctr">
                <a:solidFill>
                  <a:srgbClr val="FFFFFF"/>
                </a:solidFill>
                <a:prstDash val="solid"/>
              </a:ln>
              <a:effectLst/>
            </p:spPr>
          </p:cxnSp>
          <p:cxnSp>
            <p:nvCxnSpPr>
              <p:cNvPr id="368" name="Straight Connector 367">
                <a:extLst>
                  <a:ext uri="{FF2B5EF4-FFF2-40B4-BE49-F238E27FC236}">
                    <a16:creationId xmlns:a16="http://schemas.microsoft.com/office/drawing/2014/main" id="{E0825945-EE00-CE3E-C458-F777CBF840E3}"/>
                  </a:ext>
                </a:extLst>
              </p:cNvPr>
              <p:cNvCxnSpPr>
                <a:cxnSpLocks/>
              </p:cNvCxnSpPr>
              <p:nvPr/>
            </p:nvCxnSpPr>
            <p:spPr>
              <a:xfrm>
                <a:off x="9309395" y="5103379"/>
                <a:ext cx="0" cy="73471"/>
              </a:xfrm>
              <a:prstGeom prst="line">
                <a:avLst/>
              </a:prstGeom>
              <a:noFill/>
              <a:ln w="12700" cap="flat" cmpd="sng" algn="ctr">
                <a:solidFill>
                  <a:srgbClr val="FFFFFF"/>
                </a:solidFill>
                <a:prstDash val="solid"/>
              </a:ln>
              <a:effectLst/>
            </p:spPr>
          </p:cxnSp>
          <p:cxnSp>
            <p:nvCxnSpPr>
              <p:cNvPr id="369" name="Straight Connector 368">
                <a:extLst>
                  <a:ext uri="{FF2B5EF4-FFF2-40B4-BE49-F238E27FC236}">
                    <a16:creationId xmlns:a16="http://schemas.microsoft.com/office/drawing/2014/main" id="{472C90D5-3FD6-8B90-1145-774134D97FC1}"/>
                  </a:ext>
                </a:extLst>
              </p:cNvPr>
              <p:cNvCxnSpPr>
                <a:cxnSpLocks/>
              </p:cNvCxnSpPr>
              <p:nvPr/>
            </p:nvCxnSpPr>
            <p:spPr>
              <a:xfrm>
                <a:off x="9915499" y="5103379"/>
                <a:ext cx="0" cy="73471"/>
              </a:xfrm>
              <a:prstGeom prst="line">
                <a:avLst/>
              </a:prstGeom>
              <a:noFill/>
              <a:ln w="12700" cap="flat" cmpd="sng" algn="ctr">
                <a:solidFill>
                  <a:srgbClr val="FFFFFF"/>
                </a:solidFill>
                <a:prstDash val="solid"/>
              </a:ln>
              <a:effectLst/>
            </p:spPr>
          </p:cxnSp>
        </p:grpSp>
        <p:grpSp>
          <p:nvGrpSpPr>
            <p:cNvPr id="195" name="Group 11">
              <a:extLst>
                <a:ext uri="{FF2B5EF4-FFF2-40B4-BE49-F238E27FC236}">
                  <a16:creationId xmlns:a16="http://schemas.microsoft.com/office/drawing/2014/main" id="{25ABC5F2-BD68-ABA1-C86C-CEEB85E1B699}"/>
                </a:ext>
              </a:extLst>
            </p:cNvPr>
            <p:cNvGrpSpPr>
              <a:grpSpLocks/>
            </p:cNvGrpSpPr>
            <p:nvPr/>
          </p:nvGrpSpPr>
          <p:grpSpPr bwMode="auto">
            <a:xfrm>
              <a:off x="1759398" y="2695325"/>
              <a:ext cx="532978" cy="2834052"/>
              <a:chOff x="2171567" y="2948227"/>
              <a:chExt cx="498779" cy="2535400"/>
            </a:xfrm>
          </p:grpSpPr>
          <p:sp>
            <p:nvSpPr>
              <p:cNvPr id="339" name="TextBox 158">
                <a:extLst>
                  <a:ext uri="{FF2B5EF4-FFF2-40B4-BE49-F238E27FC236}">
                    <a16:creationId xmlns:a16="http://schemas.microsoft.com/office/drawing/2014/main" id="{736192A7-38E0-8507-C528-D7C0D4C148D0}"/>
                  </a:ext>
                </a:extLst>
              </p:cNvPr>
              <p:cNvSpPr txBox="1">
                <a:spLocks noChangeArrowheads="1"/>
              </p:cNvSpPr>
              <p:nvPr/>
            </p:nvSpPr>
            <p:spPr bwMode="auto">
              <a:xfrm>
                <a:off x="2171144" y="2948227"/>
                <a:ext cx="498978" cy="506133"/>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algn="r" defTabSz="685800" eaLnBrk="1" fontAlgn="auto" latinLnBrk="0" hangingPunct="1">
                  <a:lnSpc>
                    <a:spcPct val="100000"/>
                  </a:lnSpc>
                  <a:spcBef>
                    <a:spcPct val="0"/>
                  </a:spcBef>
                  <a:spcAft>
                    <a:spcPts val="0"/>
                  </a:spcAft>
                  <a:buClrTx/>
                  <a:buSzTx/>
                  <a:buFontTx/>
                  <a:buNone/>
                  <a:tabLst/>
                  <a:defRPr/>
                </a:pPr>
                <a:r>
                  <a:rPr kumimoji="0" lang="en-US" altLang="en-US" sz="675" b="1" i="0" u="none" strike="noStrike" kern="0" cap="none" spc="0" normalizeH="0" baseline="0" noProof="0">
                    <a:ln>
                      <a:noFill/>
                    </a:ln>
                    <a:solidFill>
                      <a:srgbClr val="E8E8E8"/>
                    </a:solidFill>
                    <a:effectLst/>
                    <a:uLnTx/>
                    <a:uFillTx/>
                    <a:latin typeface="Arial" panose="020B0604020202020204" pitchFamily="34" charset="0"/>
                    <a:cs typeface="Arial" panose="020B0604020202020204" pitchFamily="34" charset="0"/>
                  </a:rPr>
                  <a:t>15</a:t>
                </a:r>
                <a:endParaRPr kumimoji="0" lang="en-GB" altLang="en-US" sz="675" b="1" i="0" u="none" strike="noStrike" kern="0" cap="none" spc="0" normalizeH="0" baseline="0" noProof="0">
                  <a:ln>
                    <a:noFill/>
                  </a:ln>
                  <a:solidFill>
                    <a:srgbClr val="E8E8E8"/>
                  </a:solidFill>
                  <a:effectLst/>
                  <a:uLnTx/>
                  <a:uFillTx/>
                  <a:latin typeface="Arial" panose="020B0604020202020204" pitchFamily="34" charset="0"/>
                  <a:cs typeface="Arial" panose="020B0604020202020204" pitchFamily="34" charset="0"/>
                </a:endParaRPr>
              </a:p>
            </p:txBody>
          </p:sp>
          <p:sp>
            <p:nvSpPr>
              <p:cNvPr id="340" name="TextBox 159">
                <a:extLst>
                  <a:ext uri="{FF2B5EF4-FFF2-40B4-BE49-F238E27FC236}">
                    <a16:creationId xmlns:a16="http://schemas.microsoft.com/office/drawing/2014/main" id="{3FBFB443-E24E-9819-26A3-314A13870955}"/>
                  </a:ext>
                </a:extLst>
              </p:cNvPr>
              <p:cNvSpPr txBox="1">
                <a:spLocks noChangeArrowheads="1"/>
              </p:cNvSpPr>
              <p:nvPr/>
            </p:nvSpPr>
            <p:spPr bwMode="auto">
              <a:xfrm>
                <a:off x="2171144" y="3201294"/>
                <a:ext cx="498978" cy="506133"/>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algn="r" defTabSz="685800" eaLnBrk="1" fontAlgn="auto" latinLnBrk="0" hangingPunct="1">
                  <a:lnSpc>
                    <a:spcPct val="100000"/>
                  </a:lnSpc>
                  <a:spcBef>
                    <a:spcPct val="0"/>
                  </a:spcBef>
                  <a:spcAft>
                    <a:spcPts val="0"/>
                  </a:spcAft>
                  <a:buClrTx/>
                  <a:buSzTx/>
                  <a:buFontTx/>
                  <a:buNone/>
                  <a:tabLst/>
                  <a:defRPr/>
                </a:pPr>
                <a:r>
                  <a:rPr kumimoji="0" lang="en-US" altLang="en-US" sz="675"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14</a:t>
                </a:r>
                <a:endParaRPr kumimoji="0" lang="en-GB" altLang="en-US" sz="675"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41" name="TextBox 160">
                <a:extLst>
                  <a:ext uri="{FF2B5EF4-FFF2-40B4-BE49-F238E27FC236}">
                    <a16:creationId xmlns:a16="http://schemas.microsoft.com/office/drawing/2014/main" id="{84C21D6E-C966-CE80-2B68-48389B2A7BF4}"/>
                  </a:ext>
                </a:extLst>
              </p:cNvPr>
              <p:cNvSpPr txBox="1">
                <a:spLocks noChangeArrowheads="1"/>
              </p:cNvSpPr>
              <p:nvPr/>
            </p:nvSpPr>
            <p:spPr bwMode="auto">
              <a:xfrm>
                <a:off x="2171144" y="3454360"/>
                <a:ext cx="498978" cy="506133"/>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algn="r" defTabSz="685800" eaLnBrk="1" fontAlgn="auto" latinLnBrk="0" hangingPunct="1">
                  <a:lnSpc>
                    <a:spcPct val="100000"/>
                  </a:lnSpc>
                  <a:spcBef>
                    <a:spcPct val="0"/>
                  </a:spcBef>
                  <a:spcAft>
                    <a:spcPts val="0"/>
                  </a:spcAft>
                  <a:buClrTx/>
                  <a:buSzTx/>
                  <a:buFontTx/>
                  <a:buNone/>
                  <a:tabLst/>
                  <a:defRPr/>
                </a:pPr>
                <a:r>
                  <a:rPr kumimoji="0" lang="en-US" altLang="en-US" sz="675" b="1" i="0" u="none" strike="noStrike" kern="0" cap="none" spc="0" normalizeH="0" baseline="0" noProof="0">
                    <a:ln>
                      <a:noFill/>
                    </a:ln>
                    <a:solidFill>
                      <a:srgbClr val="E8E8E8"/>
                    </a:solidFill>
                    <a:effectLst/>
                    <a:uLnTx/>
                    <a:uFillTx/>
                    <a:latin typeface="Arial" panose="020B0604020202020204" pitchFamily="34" charset="0"/>
                    <a:cs typeface="Arial" panose="020B0604020202020204" pitchFamily="34" charset="0"/>
                  </a:rPr>
                  <a:t>13</a:t>
                </a:r>
                <a:endParaRPr kumimoji="0" lang="en-GB" altLang="en-US" sz="675" b="1" i="0" u="none" strike="noStrike" kern="0" cap="none" spc="0" normalizeH="0" baseline="0" noProof="0">
                  <a:ln>
                    <a:noFill/>
                  </a:ln>
                  <a:solidFill>
                    <a:srgbClr val="E8E8E8"/>
                  </a:solidFill>
                  <a:effectLst/>
                  <a:uLnTx/>
                  <a:uFillTx/>
                  <a:latin typeface="Arial" panose="020B0604020202020204" pitchFamily="34" charset="0"/>
                  <a:cs typeface="Arial" panose="020B0604020202020204" pitchFamily="34" charset="0"/>
                </a:endParaRPr>
              </a:p>
            </p:txBody>
          </p:sp>
          <p:sp>
            <p:nvSpPr>
              <p:cNvPr id="342" name="TextBox 161">
                <a:extLst>
                  <a:ext uri="{FF2B5EF4-FFF2-40B4-BE49-F238E27FC236}">
                    <a16:creationId xmlns:a16="http://schemas.microsoft.com/office/drawing/2014/main" id="{BB5E6F79-4A81-4841-8B4F-432997669B52}"/>
                  </a:ext>
                </a:extLst>
              </p:cNvPr>
              <p:cNvSpPr txBox="1">
                <a:spLocks noChangeArrowheads="1"/>
              </p:cNvSpPr>
              <p:nvPr/>
            </p:nvSpPr>
            <p:spPr bwMode="auto">
              <a:xfrm>
                <a:off x="2171144" y="3711507"/>
                <a:ext cx="498978" cy="502053"/>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algn="r" defTabSz="685800" eaLnBrk="1" fontAlgn="auto" latinLnBrk="0" hangingPunct="1">
                  <a:lnSpc>
                    <a:spcPct val="100000"/>
                  </a:lnSpc>
                  <a:spcBef>
                    <a:spcPct val="0"/>
                  </a:spcBef>
                  <a:spcAft>
                    <a:spcPts val="0"/>
                  </a:spcAft>
                  <a:buClrTx/>
                  <a:buSzTx/>
                  <a:buFontTx/>
                  <a:buNone/>
                  <a:tabLst/>
                  <a:defRPr/>
                </a:pPr>
                <a:r>
                  <a:rPr kumimoji="0" lang="en-US" altLang="en-US" sz="675"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12</a:t>
                </a:r>
                <a:endParaRPr kumimoji="0" lang="en-GB" altLang="en-US" sz="675"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43" name="TextBox 162">
                <a:extLst>
                  <a:ext uri="{FF2B5EF4-FFF2-40B4-BE49-F238E27FC236}">
                    <a16:creationId xmlns:a16="http://schemas.microsoft.com/office/drawing/2014/main" id="{7A865D18-29B1-5221-0721-A8E1A4659E60}"/>
                  </a:ext>
                </a:extLst>
              </p:cNvPr>
              <p:cNvSpPr txBox="1">
                <a:spLocks noChangeArrowheads="1"/>
              </p:cNvSpPr>
              <p:nvPr/>
            </p:nvSpPr>
            <p:spPr bwMode="auto">
              <a:xfrm>
                <a:off x="2171144" y="3964574"/>
                <a:ext cx="498978" cy="502053"/>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algn="r" defTabSz="685800" eaLnBrk="1" fontAlgn="auto" latinLnBrk="0" hangingPunct="1">
                  <a:lnSpc>
                    <a:spcPct val="100000"/>
                  </a:lnSpc>
                  <a:spcBef>
                    <a:spcPct val="0"/>
                  </a:spcBef>
                  <a:spcAft>
                    <a:spcPts val="0"/>
                  </a:spcAft>
                  <a:buClrTx/>
                  <a:buSzTx/>
                  <a:buFontTx/>
                  <a:buNone/>
                  <a:tabLst/>
                  <a:defRPr/>
                </a:pPr>
                <a:r>
                  <a:rPr kumimoji="0" lang="en-US" altLang="en-US" sz="675" b="1" i="0" u="none" strike="noStrike" kern="0" cap="none" spc="0" normalizeH="0" baseline="0" noProof="0">
                    <a:ln>
                      <a:noFill/>
                    </a:ln>
                    <a:solidFill>
                      <a:srgbClr val="E8E8E8"/>
                    </a:solidFill>
                    <a:effectLst/>
                    <a:uLnTx/>
                    <a:uFillTx/>
                    <a:latin typeface="Arial" panose="020B0604020202020204" pitchFamily="34" charset="0"/>
                    <a:cs typeface="Arial" panose="020B0604020202020204" pitchFamily="34" charset="0"/>
                  </a:rPr>
                  <a:t>11</a:t>
                </a:r>
                <a:endParaRPr kumimoji="0" lang="en-GB" altLang="en-US" sz="675" b="1" i="0" u="none" strike="noStrike" kern="0" cap="none" spc="0" normalizeH="0" baseline="0" noProof="0">
                  <a:ln>
                    <a:noFill/>
                  </a:ln>
                  <a:solidFill>
                    <a:srgbClr val="E8E8E8"/>
                  </a:solidFill>
                  <a:effectLst/>
                  <a:uLnTx/>
                  <a:uFillTx/>
                  <a:latin typeface="Arial" panose="020B0604020202020204" pitchFamily="34" charset="0"/>
                  <a:cs typeface="Arial" panose="020B0604020202020204" pitchFamily="34" charset="0"/>
                </a:endParaRPr>
              </a:p>
            </p:txBody>
          </p:sp>
          <p:sp>
            <p:nvSpPr>
              <p:cNvPr id="344" name="TextBox 163">
                <a:extLst>
                  <a:ext uri="{FF2B5EF4-FFF2-40B4-BE49-F238E27FC236}">
                    <a16:creationId xmlns:a16="http://schemas.microsoft.com/office/drawing/2014/main" id="{08E15D05-336D-D5A3-EE59-C6A09235AA8C}"/>
                  </a:ext>
                </a:extLst>
              </p:cNvPr>
              <p:cNvSpPr txBox="1">
                <a:spLocks noChangeArrowheads="1"/>
              </p:cNvSpPr>
              <p:nvPr/>
            </p:nvSpPr>
            <p:spPr bwMode="auto">
              <a:xfrm>
                <a:off x="2171144" y="4217641"/>
                <a:ext cx="498978" cy="502053"/>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algn="r" defTabSz="685800" eaLnBrk="1" fontAlgn="auto" latinLnBrk="0" hangingPunct="1">
                  <a:lnSpc>
                    <a:spcPct val="100000"/>
                  </a:lnSpc>
                  <a:spcBef>
                    <a:spcPct val="0"/>
                  </a:spcBef>
                  <a:spcAft>
                    <a:spcPts val="0"/>
                  </a:spcAft>
                  <a:buClrTx/>
                  <a:buSzTx/>
                  <a:buFontTx/>
                  <a:buNone/>
                  <a:tabLst/>
                  <a:defRPr/>
                </a:pPr>
                <a:r>
                  <a:rPr kumimoji="0" lang="en-US" altLang="en-US" sz="675"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10</a:t>
                </a:r>
                <a:endParaRPr kumimoji="0" lang="en-GB" altLang="en-US" sz="675"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45" name="TextBox 164">
                <a:extLst>
                  <a:ext uri="{FF2B5EF4-FFF2-40B4-BE49-F238E27FC236}">
                    <a16:creationId xmlns:a16="http://schemas.microsoft.com/office/drawing/2014/main" id="{75033F4D-5276-6E72-E13A-DEAC4FF31272}"/>
                  </a:ext>
                </a:extLst>
              </p:cNvPr>
              <p:cNvSpPr txBox="1">
                <a:spLocks noChangeArrowheads="1"/>
              </p:cNvSpPr>
              <p:nvPr/>
            </p:nvSpPr>
            <p:spPr bwMode="auto">
              <a:xfrm>
                <a:off x="2255717" y="4470707"/>
                <a:ext cx="414405" cy="506133"/>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algn="r" defTabSz="685800" eaLnBrk="1" fontAlgn="auto" latinLnBrk="0" hangingPunct="1">
                  <a:lnSpc>
                    <a:spcPct val="100000"/>
                  </a:lnSpc>
                  <a:spcBef>
                    <a:spcPct val="0"/>
                  </a:spcBef>
                  <a:spcAft>
                    <a:spcPts val="0"/>
                  </a:spcAft>
                  <a:buClrTx/>
                  <a:buSzTx/>
                  <a:buFontTx/>
                  <a:buNone/>
                  <a:tabLst/>
                  <a:defRPr/>
                </a:pPr>
                <a:r>
                  <a:rPr kumimoji="0" lang="en-US" altLang="en-US" sz="675" b="1" i="0" u="none" strike="noStrike" kern="0" cap="none" spc="0" normalizeH="0" baseline="0" noProof="0">
                    <a:ln>
                      <a:noFill/>
                    </a:ln>
                    <a:solidFill>
                      <a:srgbClr val="E8E8E8"/>
                    </a:solidFill>
                    <a:effectLst/>
                    <a:uLnTx/>
                    <a:uFillTx/>
                    <a:latin typeface="Arial" panose="020B0604020202020204" pitchFamily="34" charset="0"/>
                    <a:cs typeface="Arial" panose="020B0604020202020204" pitchFamily="34" charset="0"/>
                  </a:rPr>
                  <a:t>9</a:t>
                </a:r>
                <a:endParaRPr kumimoji="0" lang="en-GB" altLang="en-US" sz="675" b="1" i="0" u="none" strike="noStrike" kern="0" cap="none" spc="0" normalizeH="0" baseline="0" noProof="0">
                  <a:ln>
                    <a:noFill/>
                  </a:ln>
                  <a:solidFill>
                    <a:srgbClr val="E8E8E8"/>
                  </a:solidFill>
                  <a:effectLst/>
                  <a:uLnTx/>
                  <a:uFillTx/>
                  <a:latin typeface="Arial" panose="020B0604020202020204" pitchFamily="34" charset="0"/>
                  <a:cs typeface="Arial" panose="020B0604020202020204" pitchFamily="34" charset="0"/>
                </a:endParaRPr>
              </a:p>
            </p:txBody>
          </p:sp>
          <p:sp>
            <p:nvSpPr>
              <p:cNvPr id="346" name="TextBox 165">
                <a:extLst>
                  <a:ext uri="{FF2B5EF4-FFF2-40B4-BE49-F238E27FC236}">
                    <a16:creationId xmlns:a16="http://schemas.microsoft.com/office/drawing/2014/main" id="{F85D09B9-CE47-5283-0E6E-B4482546CF5B}"/>
                  </a:ext>
                </a:extLst>
              </p:cNvPr>
              <p:cNvSpPr txBox="1">
                <a:spLocks noChangeArrowheads="1"/>
              </p:cNvSpPr>
              <p:nvPr/>
            </p:nvSpPr>
            <p:spPr bwMode="auto">
              <a:xfrm>
                <a:off x="2255717" y="4723774"/>
                <a:ext cx="414405" cy="506133"/>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algn="r" defTabSz="685800" eaLnBrk="1" fontAlgn="auto" latinLnBrk="0" hangingPunct="1">
                  <a:lnSpc>
                    <a:spcPct val="100000"/>
                  </a:lnSpc>
                  <a:spcBef>
                    <a:spcPct val="0"/>
                  </a:spcBef>
                  <a:spcAft>
                    <a:spcPts val="0"/>
                  </a:spcAft>
                  <a:buClrTx/>
                  <a:buSzTx/>
                  <a:buFontTx/>
                  <a:buNone/>
                  <a:tabLst/>
                  <a:defRPr/>
                </a:pPr>
                <a:r>
                  <a:rPr kumimoji="0" lang="en-US" altLang="en-US" sz="675"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8</a:t>
                </a:r>
                <a:endParaRPr kumimoji="0" lang="en-GB" altLang="en-US" sz="675"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47" name="TextBox 166">
                <a:extLst>
                  <a:ext uri="{FF2B5EF4-FFF2-40B4-BE49-F238E27FC236}">
                    <a16:creationId xmlns:a16="http://schemas.microsoft.com/office/drawing/2014/main" id="{0DFCC532-D482-432A-8738-8CE26EF165D7}"/>
                  </a:ext>
                </a:extLst>
              </p:cNvPr>
              <p:cNvSpPr txBox="1">
                <a:spLocks noChangeArrowheads="1"/>
              </p:cNvSpPr>
              <p:nvPr/>
            </p:nvSpPr>
            <p:spPr bwMode="auto">
              <a:xfrm>
                <a:off x="2255717" y="4976841"/>
                <a:ext cx="414405" cy="506133"/>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algn="r" defTabSz="685800" eaLnBrk="1" fontAlgn="auto" latinLnBrk="0" hangingPunct="1">
                  <a:lnSpc>
                    <a:spcPct val="100000"/>
                  </a:lnSpc>
                  <a:spcBef>
                    <a:spcPct val="0"/>
                  </a:spcBef>
                  <a:spcAft>
                    <a:spcPts val="0"/>
                  </a:spcAft>
                  <a:buClrTx/>
                  <a:buSzTx/>
                  <a:buFontTx/>
                  <a:buNone/>
                  <a:tabLst/>
                  <a:defRPr/>
                </a:pPr>
                <a:r>
                  <a:rPr kumimoji="0" lang="en-US" altLang="en-US" sz="675" b="1" i="0" u="none" strike="noStrike" kern="0" cap="none" spc="0" normalizeH="0" baseline="0" noProof="0" dirty="0">
                    <a:ln>
                      <a:noFill/>
                    </a:ln>
                    <a:solidFill>
                      <a:srgbClr val="E8E8E8"/>
                    </a:solidFill>
                    <a:effectLst/>
                    <a:uLnTx/>
                    <a:uFillTx/>
                    <a:latin typeface="Arial" panose="020B0604020202020204" pitchFamily="34" charset="0"/>
                    <a:cs typeface="Arial" panose="020B0604020202020204" pitchFamily="34" charset="0"/>
                  </a:rPr>
                  <a:t>7</a:t>
                </a:r>
                <a:endParaRPr kumimoji="0" lang="en-GB" altLang="en-US" sz="675" b="1" i="0" u="none" strike="noStrike" kern="0" cap="none" spc="0" normalizeH="0" baseline="0" noProof="0" dirty="0">
                  <a:ln>
                    <a:noFill/>
                  </a:ln>
                  <a:solidFill>
                    <a:srgbClr val="E8E8E8"/>
                  </a:solidFill>
                  <a:effectLst/>
                  <a:uLnTx/>
                  <a:uFillTx/>
                  <a:latin typeface="Arial" panose="020B0604020202020204" pitchFamily="34" charset="0"/>
                  <a:cs typeface="Arial" panose="020B0604020202020204" pitchFamily="34" charset="0"/>
                </a:endParaRPr>
              </a:p>
            </p:txBody>
          </p:sp>
        </p:grpSp>
        <p:grpSp>
          <p:nvGrpSpPr>
            <p:cNvPr id="196" name="Group 12">
              <a:extLst>
                <a:ext uri="{FF2B5EF4-FFF2-40B4-BE49-F238E27FC236}">
                  <a16:creationId xmlns:a16="http://schemas.microsoft.com/office/drawing/2014/main" id="{995C722E-A029-1A20-52B5-2CBE78A421D5}"/>
                </a:ext>
              </a:extLst>
            </p:cNvPr>
            <p:cNvGrpSpPr>
              <a:grpSpLocks/>
            </p:cNvGrpSpPr>
            <p:nvPr/>
          </p:nvGrpSpPr>
          <p:grpSpPr bwMode="auto">
            <a:xfrm>
              <a:off x="2059717" y="5165100"/>
              <a:ext cx="8390188" cy="564033"/>
              <a:chOff x="2427582" y="5112628"/>
              <a:chExt cx="7851811" cy="504592"/>
            </a:xfrm>
          </p:grpSpPr>
          <p:sp>
            <p:nvSpPr>
              <p:cNvPr id="327" name="TextBox 146">
                <a:extLst>
                  <a:ext uri="{FF2B5EF4-FFF2-40B4-BE49-F238E27FC236}">
                    <a16:creationId xmlns:a16="http://schemas.microsoft.com/office/drawing/2014/main" id="{AE0D0390-1AB6-D7BD-C322-12A24B636A84}"/>
                  </a:ext>
                </a:extLst>
              </p:cNvPr>
              <p:cNvSpPr txBox="1">
                <a:spLocks noChangeArrowheads="1"/>
              </p:cNvSpPr>
              <p:nvPr/>
            </p:nvSpPr>
            <p:spPr bwMode="auto">
              <a:xfrm>
                <a:off x="2428019" y="5111327"/>
                <a:ext cx="532805" cy="506130"/>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en-US" sz="675"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BL</a:t>
                </a:r>
                <a:endParaRPr kumimoji="0" lang="en-GB" altLang="en-US" sz="675"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8" name="TextBox 147">
                <a:extLst>
                  <a:ext uri="{FF2B5EF4-FFF2-40B4-BE49-F238E27FC236}">
                    <a16:creationId xmlns:a16="http://schemas.microsoft.com/office/drawing/2014/main" id="{032FC0C7-D838-DAF9-8155-4895D29B0CC6}"/>
                  </a:ext>
                </a:extLst>
              </p:cNvPr>
              <p:cNvSpPr txBox="1">
                <a:spLocks noChangeArrowheads="1"/>
              </p:cNvSpPr>
              <p:nvPr/>
            </p:nvSpPr>
            <p:spPr bwMode="auto">
              <a:xfrm>
                <a:off x="2625354" y="5111327"/>
                <a:ext cx="645569" cy="506130"/>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en-US" sz="675"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Wk1</a:t>
                </a:r>
                <a:endParaRPr kumimoji="0" lang="en-GB" altLang="en-US" sz="675"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9" name="TextBox 148">
                <a:extLst>
                  <a:ext uri="{FF2B5EF4-FFF2-40B4-BE49-F238E27FC236}">
                    <a16:creationId xmlns:a16="http://schemas.microsoft.com/office/drawing/2014/main" id="{AB8A392D-36DC-50F9-55C4-F3FC73BAFA01}"/>
                  </a:ext>
                </a:extLst>
              </p:cNvPr>
              <p:cNvSpPr txBox="1">
                <a:spLocks noChangeArrowheads="1"/>
              </p:cNvSpPr>
              <p:nvPr/>
            </p:nvSpPr>
            <p:spPr bwMode="auto">
              <a:xfrm>
                <a:off x="2935453" y="5111327"/>
                <a:ext cx="642750" cy="506130"/>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en-US" sz="675"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Wk2</a:t>
                </a:r>
                <a:endParaRPr kumimoji="0" lang="en-GB" altLang="en-US" sz="675"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30" name="TextBox 149">
                <a:extLst>
                  <a:ext uri="{FF2B5EF4-FFF2-40B4-BE49-F238E27FC236}">
                    <a16:creationId xmlns:a16="http://schemas.microsoft.com/office/drawing/2014/main" id="{E87EC2BA-AAFA-0546-9DD3-6BB8D902A712}"/>
                  </a:ext>
                </a:extLst>
              </p:cNvPr>
              <p:cNvSpPr txBox="1">
                <a:spLocks noChangeArrowheads="1"/>
              </p:cNvSpPr>
              <p:nvPr/>
            </p:nvSpPr>
            <p:spPr bwMode="auto">
              <a:xfrm>
                <a:off x="3538737" y="5111327"/>
                <a:ext cx="645569" cy="506130"/>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en-US" sz="675"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Wk4</a:t>
                </a:r>
                <a:endParaRPr kumimoji="0" lang="en-GB" altLang="en-US" sz="675"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31" name="TextBox 150">
                <a:extLst>
                  <a:ext uri="{FF2B5EF4-FFF2-40B4-BE49-F238E27FC236}">
                    <a16:creationId xmlns:a16="http://schemas.microsoft.com/office/drawing/2014/main" id="{2E8DABD0-F473-F70A-D937-2696E6F5AD96}"/>
                  </a:ext>
                </a:extLst>
              </p:cNvPr>
              <p:cNvSpPr txBox="1">
                <a:spLocks noChangeArrowheads="1"/>
              </p:cNvSpPr>
              <p:nvPr/>
            </p:nvSpPr>
            <p:spPr bwMode="auto">
              <a:xfrm>
                <a:off x="4147658" y="5111327"/>
                <a:ext cx="645569" cy="506130"/>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en-US" sz="675"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Wk6</a:t>
                </a:r>
                <a:endParaRPr kumimoji="0" lang="en-GB" altLang="en-US" sz="675"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32" name="TextBox 151">
                <a:extLst>
                  <a:ext uri="{FF2B5EF4-FFF2-40B4-BE49-F238E27FC236}">
                    <a16:creationId xmlns:a16="http://schemas.microsoft.com/office/drawing/2014/main" id="{F977F519-753A-FBB0-24F7-24A6F87DD603}"/>
                  </a:ext>
                </a:extLst>
              </p:cNvPr>
              <p:cNvSpPr txBox="1">
                <a:spLocks noChangeArrowheads="1"/>
              </p:cNvSpPr>
              <p:nvPr/>
            </p:nvSpPr>
            <p:spPr bwMode="auto">
              <a:xfrm>
                <a:off x="4745303" y="5111327"/>
                <a:ext cx="642750" cy="506130"/>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en-US" sz="675"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Wk8</a:t>
                </a:r>
                <a:endParaRPr kumimoji="0" lang="en-GB" altLang="en-US" sz="675"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33" name="TextBox 152">
                <a:extLst>
                  <a:ext uri="{FF2B5EF4-FFF2-40B4-BE49-F238E27FC236}">
                    <a16:creationId xmlns:a16="http://schemas.microsoft.com/office/drawing/2014/main" id="{475FDC86-60B8-D704-68AB-389FF768DEEB}"/>
                  </a:ext>
                </a:extLst>
              </p:cNvPr>
              <p:cNvSpPr txBox="1">
                <a:spLocks noChangeArrowheads="1"/>
              </p:cNvSpPr>
              <p:nvPr/>
            </p:nvSpPr>
            <p:spPr bwMode="auto">
              <a:xfrm>
                <a:off x="5918040" y="5111327"/>
                <a:ext cx="727323" cy="506130"/>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en-US" sz="675"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Wk12</a:t>
                </a:r>
                <a:endParaRPr kumimoji="0" lang="en-GB" altLang="en-US" sz="675"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34" name="TextBox 153">
                <a:extLst>
                  <a:ext uri="{FF2B5EF4-FFF2-40B4-BE49-F238E27FC236}">
                    <a16:creationId xmlns:a16="http://schemas.microsoft.com/office/drawing/2014/main" id="{C2690F72-B1BE-B701-0445-AD9BA98AB8F6}"/>
                  </a:ext>
                </a:extLst>
              </p:cNvPr>
              <p:cNvSpPr txBox="1">
                <a:spLocks noChangeArrowheads="1"/>
              </p:cNvSpPr>
              <p:nvPr/>
            </p:nvSpPr>
            <p:spPr bwMode="auto">
              <a:xfrm>
                <a:off x="7127425" y="5111327"/>
                <a:ext cx="730143" cy="506130"/>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en-US" sz="675"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Wk16</a:t>
                </a:r>
                <a:endParaRPr kumimoji="0" lang="en-GB" altLang="en-US" sz="675"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35" name="TextBox 154">
                <a:extLst>
                  <a:ext uri="{FF2B5EF4-FFF2-40B4-BE49-F238E27FC236}">
                    <a16:creationId xmlns:a16="http://schemas.microsoft.com/office/drawing/2014/main" id="{4A3AD81C-9213-0354-2620-BB8CAB302461}"/>
                  </a:ext>
                </a:extLst>
              </p:cNvPr>
              <p:cNvSpPr txBox="1">
                <a:spLocks noChangeArrowheads="1"/>
              </p:cNvSpPr>
              <p:nvPr/>
            </p:nvSpPr>
            <p:spPr bwMode="auto">
              <a:xfrm>
                <a:off x="7727890" y="5111327"/>
                <a:ext cx="730141" cy="506130"/>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en-US" sz="675"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Wk18</a:t>
                </a:r>
                <a:endParaRPr kumimoji="0" lang="en-GB" altLang="en-US" sz="675"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36" name="TextBox 155">
                <a:extLst>
                  <a:ext uri="{FF2B5EF4-FFF2-40B4-BE49-F238E27FC236}">
                    <a16:creationId xmlns:a16="http://schemas.microsoft.com/office/drawing/2014/main" id="{57A243A5-7B85-1CF8-E537-90AD72306442}"/>
                  </a:ext>
                </a:extLst>
              </p:cNvPr>
              <p:cNvSpPr txBox="1">
                <a:spLocks noChangeArrowheads="1"/>
              </p:cNvSpPr>
              <p:nvPr/>
            </p:nvSpPr>
            <p:spPr bwMode="auto">
              <a:xfrm>
                <a:off x="8339630" y="5111327"/>
                <a:ext cx="730143" cy="506130"/>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en-US" sz="675"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Wk20</a:t>
                </a:r>
                <a:endParaRPr kumimoji="0" lang="en-GB" altLang="en-US" sz="675"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37" name="TextBox 156">
                <a:extLst>
                  <a:ext uri="{FF2B5EF4-FFF2-40B4-BE49-F238E27FC236}">
                    <a16:creationId xmlns:a16="http://schemas.microsoft.com/office/drawing/2014/main" id="{1E17D830-E99C-399C-4664-8A64720C7296}"/>
                  </a:ext>
                </a:extLst>
              </p:cNvPr>
              <p:cNvSpPr txBox="1">
                <a:spLocks noChangeArrowheads="1"/>
              </p:cNvSpPr>
              <p:nvPr/>
            </p:nvSpPr>
            <p:spPr bwMode="auto">
              <a:xfrm>
                <a:off x="8951371" y="5111327"/>
                <a:ext cx="727323" cy="506130"/>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en-US" sz="675"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Wk22</a:t>
                </a:r>
                <a:endParaRPr kumimoji="0" lang="en-GB" altLang="en-US" sz="675"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38" name="TextBox 157">
                <a:extLst>
                  <a:ext uri="{FF2B5EF4-FFF2-40B4-BE49-F238E27FC236}">
                    <a16:creationId xmlns:a16="http://schemas.microsoft.com/office/drawing/2014/main" id="{8EDC795C-D1A3-8ED9-154C-E8B6345DF8DB}"/>
                  </a:ext>
                </a:extLst>
              </p:cNvPr>
              <p:cNvSpPr txBox="1">
                <a:spLocks noChangeArrowheads="1"/>
              </p:cNvSpPr>
              <p:nvPr/>
            </p:nvSpPr>
            <p:spPr bwMode="auto">
              <a:xfrm>
                <a:off x="9549016" y="5111327"/>
                <a:ext cx="730141" cy="506130"/>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r>
                  <a:rPr kumimoji="0" lang="en-US" altLang="en-US" sz="675"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Wk24</a:t>
                </a:r>
                <a:endParaRPr kumimoji="0" lang="en-GB" altLang="en-US" sz="675"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97" name="Group 13">
              <a:extLst>
                <a:ext uri="{FF2B5EF4-FFF2-40B4-BE49-F238E27FC236}">
                  <a16:creationId xmlns:a16="http://schemas.microsoft.com/office/drawing/2014/main" id="{949C75FB-60E0-CF0D-EE5C-30234273D847}"/>
                </a:ext>
              </a:extLst>
            </p:cNvPr>
            <p:cNvGrpSpPr>
              <a:grpSpLocks/>
            </p:cNvGrpSpPr>
            <p:nvPr/>
          </p:nvGrpSpPr>
          <p:grpSpPr bwMode="auto">
            <a:xfrm>
              <a:off x="4830847" y="3137580"/>
              <a:ext cx="86317" cy="814812"/>
              <a:chOff x="5126528" y="3354896"/>
              <a:chExt cx="80778" cy="728948"/>
            </a:xfrm>
          </p:grpSpPr>
          <p:cxnSp>
            <p:nvCxnSpPr>
              <p:cNvPr id="324" name="Straight Connector 323">
                <a:extLst>
                  <a:ext uri="{FF2B5EF4-FFF2-40B4-BE49-F238E27FC236}">
                    <a16:creationId xmlns:a16="http://schemas.microsoft.com/office/drawing/2014/main" id="{B3BDF478-4A18-AF9E-C764-285B781EA61C}"/>
                  </a:ext>
                </a:extLst>
              </p:cNvPr>
              <p:cNvCxnSpPr>
                <a:cxnSpLocks/>
              </p:cNvCxnSpPr>
              <p:nvPr/>
            </p:nvCxnSpPr>
            <p:spPr>
              <a:xfrm>
                <a:off x="5127206" y="3355171"/>
                <a:ext cx="78935" cy="0"/>
              </a:xfrm>
              <a:prstGeom prst="line">
                <a:avLst/>
              </a:prstGeom>
              <a:noFill/>
              <a:ln w="12700" cap="flat" cmpd="sng" algn="ctr">
                <a:solidFill>
                  <a:srgbClr val="7CA800"/>
                </a:solidFill>
                <a:prstDash val="solid"/>
              </a:ln>
              <a:effectLst/>
            </p:spPr>
          </p:cxnSp>
          <p:cxnSp>
            <p:nvCxnSpPr>
              <p:cNvPr id="325" name="Straight Connector 324">
                <a:extLst>
                  <a:ext uri="{FF2B5EF4-FFF2-40B4-BE49-F238E27FC236}">
                    <a16:creationId xmlns:a16="http://schemas.microsoft.com/office/drawing/2014/main" id="{27A6A32C-C290-1DFD-255D-DB39774D34EE}"/>
                  </a:ext>
                </a:extLst>
              </p:cNvPr>
              <p:cNvCxnSpPr>
                <a:cxnSpLocks/>
              </p:cNvCxnSpPr>
              <p:nvPr/>
            </p:nvCxnSpPr>
            <p:spPr>
              <a:xfrm>
                <a:off x="5166674" y="3355171"/>
                <a:ext cx="0" cy="730630"/>
              </a:xfrm>
              <a:prstGeom prst="line">
                <a:avLst/>
              </a:prstGeom>
              <a:noFill/>
              <a:ln w="12700" cap="flat" cmpd="sng" algn="ctr">
                <a:solidFill>
                  <a:srgbClr val="7CA800"/>
                </a:solidFill>
                <a:prstDash val="solid"/>
              </a:ln>
              <a:effectLst/>
            </p:spPr>
          </p:cxnSp>
          <p:cxnSp>
            <p:nvCxnSpPr>
              <p:cNvPr id="326" name="Straight Connector 325">
                <a:extLst>
                  <a:ext uri="{FF2B5EF4-FFF2-40B4-BE49-F238E27FC236}">
                    <a16:creationId xmlns:a16="http://schemas.microsoft.com/office/drawing/2014/main" id="{10F16C24-B6CE-7867-9BA8-D492D5EA4E92}"/>
                  </a:ext>
                </a:extLst>
              </p:cNvPr>
              <p:cNvCxnSpPr>
                <a:cxnSpLocks/>
              </p:cNvCxnSpPr>
              <p:nvPr/>
            </p:nvCxnSpPr>
            <p:spPr>
              <a:xfrm>
                <a:off x="5127206" y="4085801"/>
                <a:ext cx="78935" cy="0"/>
              </a:xfrm>
              <a:prstGeom prst="line">
                <a:avLst/>
              </a:prstGeom>
              <a:noFill/>
              <a:ln w="12700" cap="flat" cmpd="sng" algn="ctr">
                <a:solidFill>
                  <a:srgbClr val="7CA800"/>
                </a:solidFill>
                <a:prstDash val="solid"/>
              </a:ln>
              <a:effectLst/>
            </p:spPr>
          </p:cxnSp>
        </p:grpSp>
        <p:grpSp>
          <p:nvGrpSpPr>
            <p:cNvPr id="198" name="Group 14">
              <a:extLst>
                <a:ext uri="{FF2B5EF4-FFF2-40B4-BE49-F238E27FC236}">
                  <a16:creationId xmlns:a16="http://schemas.microsoft.com/office/drawing/2014/main" id="{76E6F883-71A8-2901-DC38-E1A6C1C81A72}"/>
                </a:ext>
              </a:extLst>
            </p:cNvPr>
            <p:cNvGrpSpPr>
              <a:grpSpLocks/>
            </p:cNvGrpSpPr>
            <p:nvPr/>
          </p:nvGrpSpPr>
          <p:grpSpPr bwMode="auto">
            <a:xfrm>
              <a:off x="4193501" y="3156051"/>
              <a:ext cx="86317" cy="717418"/>
              <a:chOff x="5126528" y="3354896"/>
              <a:chExt cx="80778" cy="641817"/>
            </a:xfrm>
          </p:grpSpPr>
          <p:cxnSp>
            <p:nvCxnSpPr>
              <p:cNvPr id="321" name="Straight Connector 320">
                <a:extLst>
                  <a:ext uri="{FF2B5EF4-FFF2-40B4-BE49-F238E27FC236}">
                    <a16:creationId xmlns:a16="http://schemas.microsoft.com/office/drawing/2014/main" id="{24B034D9-801A-9E48-4845-0C58DF872984}"/>
                  </a:ext>
                </a:extLst>
              </p:cNvPr>
              <p:cNvCxnSpPr>
                <a:cxnSpLocks/>
              </p:cNvCxnSpPr>
              <p:nvPr/>
            </p:nvCxnSpPr>
            <p:spPr>
              <a:xfrm>
                <a:off x="5126009" y="3354973"/>
                <a:ext cx="81753" cy="0"/>
              </a:xfrm>
              <a:prstGeom prst="line">
                <a:avLst/>
              </a:prstGeom>
              <a:noFill/>
              <a:ln w="12700" cap="flat" cmpd="sng" algn="ctr">
                <a:solidFill>
                  <a:srgbClr val="7CA800"/>
                </a:solidFill>
                <a:prstDash val="solid"/>
              </a:ln>
              <a:effectLst/>
            </p:spPr>
          </p:cxnSp>
          <p:cxnSp>
            <p:nvCxnSpPr>
              <p:cNvPr id="322" name="Straight Connector 321">
                <a:extLst>
                  <a:ext uri="{FF2B5EF4-FFF2-40B4-BE49-F238E27FC236}">
                    <a16:creationId xmlns:a16="http://schemas.microsoft.com/office/drawing/2014/main" id="{7921F29F-877E-764E-BE64-C28CDFCEC6EC}"/>
                  </a:ext>
                </a:extLst>
              </p:cNvPr>
              <p:cNvCxnSpPr>
                <a:cxnSpLocks/>
              </p:cNvCxnSpPr>
              <p:nvPr/>
            </p:nvCxnSpPr>
            <p:spPr>
              <a:xfrm>
                <a:off x="5168295" y="3354973"/>
                <a:ext cx="0" cy="636749"/>
              </a:xfrm>
              <a:prstGeom prst="line">
                <a:avLst/>
              </a:prstGeom>
              <a:noFill/>
              <a:ln w="12700" cap="flat" cmpd="sng" algn="ctr">
                <a:solidFill>
                  <a:srgbClr val="7CA800"/>
                </a:solidFill>
                <a:prstDash val="solid"/>
              </a:ln>
              <a:effectLst/>
            </p:spPr>
          </p:cxnSp>
          <p:cxnSp>
            <p:nvCxnSpPr>
              <p:cNvPr id="323" name="Straight Connector 322">
                <a:extLst>
                  <a:ext uri="{FF2B5EF4-FFF2-40B4-BE49-F238E27FC236}">
                    <a16:creationId xmlns:a16="http://schemas.microsoft.com/office/drawing/2014/main" id="{4265AB8D-6A3A-1DF2-5125-21A69B024879}"/>
                  </a:ext>
                </a:extLst>
              </p:cNvPr>
              <p:cNvCxnSpPr>
                <a:cxnSpLocks/>
              </p:cNvCxnSpPr>
              <p:nvPr/>
            </p:nvCxnSpPr>
            <p:spPr>
              <a:xfrm>
                <a:off x="5126009" y="3995805"/>
                <a:ext cx="81753" cy="0"/>
              </a:xfrm>
              <a:prstGeom prst="line">
                <a:avLst/>
              </a:prstGeom>
              <a:noFill/>
              <a:ln w="12700" cap="flat" cmpd="sng" algn="ctr">
                <a:solidFill>
                  <a:srgbClr val="7CA800"/>
                </a:solidFill>
                <a:prstDash val="solid"/>
              </a:ln>
              <a:effectLst/>
            </p:spPr>
          </p:cxnSp>
        </p:grpSp>
        <p:grpSp>
          <p:nvGrpSpPr>
            <p:cNvPr id="199" name="Group 15">
              <a:extLst>
                <a:ext uri="{FF2B5EF4-FFF2-40B4-BE49-F238E27FC236}">
                  <a16:creationId xmlns:a16="http://schemas.microsoft.com/office/drawing/2014/main" id="{E1E4A6B6-BD7E-9345-DFA2-CB19329DAA97}"/>
                </a:ext>
              </a:extLst>
            </p:cNvPr>
            <p:cNvGrpSpPr>
              <a:grpSpLocks/>
            </p:cNvGrpSpPr>
            <p:nvPr/>
          </p:nvGrpSpPr>
          <p:grpSpPr bwMode="auto">
            <a:xfrm>
              <a:off x="3546880" y="3160157"/>
              <a:ext cx="86317" cy="844091"/>
              <a:chOff x="5126528" y="3354896"/>
              <a:chExt cx="80778" cy="755141"/>
            </a:xfrm>
          </p:grpSpPr>
          <p:cxnSp>
            <p:nvCxnSpPr>
              <p:cNvPr id="318" name="Straight Connector 317">
                <a:extLst>
                  <a:ext uri="{FF2B5EF4-FFF2-40B4-BE49-F238E27FC236}">
                    <a16:creationId xmlns:a16="http://schemas.microsoft.com/office/drawing/2014/main" id="{916CE533-2FDF-781C-FA3B-4AA1503C1A6B}"/>
                  </a:ext>
                </a:extLst>
              </p:cNvPr>
              <p:cNvCxnSpPr/>
              <p:nvPr/>
            </p:nvCxnSpPr>
            <p:spPr>
              <a:xfrm>
                <a:off x="5127856" y="3355385"/>
                <a:ext cx="78935" cy="0"/>
              </a:xfrm>
              <a:prstGeom prst="line">
                <a:avLst/>
              </a:prstGeom>
              <a:noFill/>
              <a:ln w="12700" cap="flat" cmpd="sng" algn="ctr">
                <a:solidFill>
                  <a:srgbClr val="7CA800"/>
                </a:solidFill>
                <a:prstDash val="solid"/>
              </a:ln>
              <a:effectLst/>
            </p:spPr>
          </p:cxnSp>
          <p:cxnSp>
            <p:nvCxnSpPr>
              <p:cNvPr id="319" name="Straight Connector 318">
                <a:extLst>
                  <a:ext uri="{FF2B5EF4-FFF2-40B4-BE49-F238E27FC236}">
                    <a16:creationId xmlns:a16="http://schemas.microsoft.com/office/drawing/2014/main" id="{1782BCF2-67D3-0282-156A-4CD426F88B9A}"/>
                  </a:ext>
                </a:extLst>
              </p:cNvPr>
              <p:cNvCxnSpPr>
                <a:cxnSpLocks/>
              </p:cNvCxnSpPr>
              <p:nvPr/>
            </p:nvCxnSpPr>
            <p:spPr>
              <a:xfrm>
                <a:off x="5170142" y="3355385"/>
                <a:ext cx="0" cy="755118"/>
              </a:xfrm>
              <a:prstGeom prst="line">
                <a:avLst/>
              </a:prstGeom>
              <a:noFill/>
              <a:ln w="12700" cap="flat" cmpd="sng" algn="ctr">
                <a:solidFill>
                  <a:srgbClr val="7CA800"/>
                </a:solidFill>
                <a:prstDash val="solid"/>
              </a:ln>
              <a:effectLst/>
            </p:spPr>
          </p:cxnSp>
          <p:cxnSp>
            <p:nvCxnSpPr>
              <p:cNvPr id="320" name="Straight Connector 319">
                <a:extLst>
                  <a:ext uri="{FF2B5EF4-FFF2-40B4-BE49-F238E27FC236}">
                    <a16:creationId xmlns:a16="http://schemas.microsoft.com/office/drawing/2014/main" id="{BF6C2E8E-0AAF-7945-6CDE-CBF4CC360F57}"/>
                  </a:ext>
                </a:extLst>
              </p:cNvPr>
              <p:cNvCxnSpPr/>
              <p:nvPr/>
            </p:nvCxnSpPr>
            <p:spPr>
              <a:xfrm>
                <a:off x="5127856" y="4110502"/>
                <a:ext cx="78935" cy="0"/>
              </a:xfrm>
              <a:prstGeom prst="line">
                <a:avLst/>
              </a:prstGeom>
              <a:noFill/>
              <a:ln w="12700" cap="flat" cmpd="sng" algn="ctr">
                <a:solidFill>
                  <a:srgbClr val="7CA800"/>
                </a:solidFill>
                <a:prstDash val="solid"/>
              </a:ln>
              <a:effectLst/>
            </p:spPr>
          </p:cxnSp>
        </p:grpSp>
        <p:grpSp>
          <p:nvGrpSpPr>
            <p:cNvPr id="200" name="Group 16">
              <a:extLst>
                <a:ext uri="{FF2B5EF4-FFF2-40B4-BE49-F238E27FC236}">
                  <a16:creationId xmlns:a16="http://schemas.microsoft.com/office/drawing/2014/main" id="{A79F21B6-1FA1-41B9-C8C8-845C7CC3C820}"/>
                </a:ext>
              </a:extLst>
            </p:cNvPr>
            <p:cNvGrpSpPr>
              <a:grpSpLocks/>
            </p:cNvGrpSpPr>
            <p:nvPr/>
          </p:nvGrpSpPr>
          <p:grpSpPr bwMode="auto">
            <a:xfrm>
              <a:off x="2895973" y="3459811"/>
              <a:ext cx="86317" cy="575255"/>
              <a:chOff x="5126528" y="3354896"/>
              <a:chExt cx="80778" cy="514635"/>
            </a:xfrm>
          </p:grpSpPr>
          <p:cxnSp>
            <p:nvCxnSpPr>
              <p:cNvPr id="315" name="Straight Connector 314">
                <a:extLst>
                  <a:ext uri="{FF2B5EF4-FFF2-40B4-BE49-F238E27FC236}">
                    <a16:creationId xmlns:a16="http://schemas.microsoft.com/office/drawing/2014/main" id="{78CB8A39-6DBA-7657-F257-A3B6218C1F44}"/>
                  </a:ext>
                </a:extLst>
              </p:cNvPr>
              <p:cNvCxnSpPr/>
              <p:nvPr/>
            </p:nvCxnSpPr>
            <p:spPr>
              <a:xfrm>
                <a:off x="5125255" y="3356701"/>
                <a:ext cx="81755" cy="0"/>
              </a:xfrm>
              <a:prstGeom prst="line">
                <a:avLst/>
              </a:prstGeom>
              <a:noFill/>
              <a:ln w="12700" cap="flat" cmpd="sng" algn="ctr">
                <a:solidFill>
                  <a:srgbClr val="7CA800"/>
                </a:solidFill>
                <a:prstDash val="solid"/>
              </a:ln>
              <a:effectLst/>
            </p:spPr>
          </p:cxnSp>
          <p:cxnSp>
            <p:nvCxnSpPr>
              <p:cNvPr id="316" name="Straight Connector 315">
                <a:extLst>
                  <a:ext uri="{FF2B5EF4-FFF2-40B4-BE49-F238E27FC236}">
                    <a16:creationId xmlns:a16="http://schemas.microsoft.com/office/drawing/2014/main" id="{F396EE6F-0C2A-28B7-71E8-ADBE7EB2C558}"/>
                  </a:ext>
                </a:extLst>
              </p:cNvPr>
              <p:cNvCxnSpPr>
                <a:cxnSpLocks/>
              </p:cNvCxnSpPr>
              <p:nvPr/>
            </p:nvCxnSpPr>
            <p:spPr>
              <a:xfrm>
                <a:off x="5167542" y="3356701"/>
                <a:ext cx="0" cy="514298"/>
              </a:xfrm>
              <a:prstGeom prst="line">
                <a:avLst/>
              </a:prstGeom>
              <a:noFill/>
              <a:ln w="12700" cap="flat" cmpd="sng" algn="ctr">
                <a:solidFill>
                  <a:srgbClr val="7CA800"/>
                </a:solidFill>
                <a:prstDash val="solid"/>
              </a:ln>
              <a:effectLst/>
            </p:spPr>
          </p:cxnSp>
          <p:cxnSp>
            <p:nvCxnSpPr>
              <p:cNvPr id="317" name="Straight Connector 316">
                <a:extLst>
                  <a:ext uri="{FF2B5EF4-FFF2-40B4-BE49-F238E27FC236}">
                    <a16:creationId xmlns:a16="http://schemas.microsoft.com/office/drawing/2014/main" id="{3BDC3856-D7CC-C56E-A695-7D52E92F4DC8}"/>
                  </a:ext>
                </a:extLst>
              </p:cNvPr>
              <p:cNvCxnSpPr/>
              <p:nvPr/>
            </p:nvCxnSpPr>
            <p:spPr>
              <a:xfrm>
                <a:off x="5125255" y="3870999"/>
                <a:ext cx="81755" cy="0"/>
              </a:xfrm>
              <a:prstGeom prst="line">
                <a:avLst/>
              </a:prstGeom>
              <a:noFill/>
              <a:ln w="12700" cap="flat" cmpd="sng" algn="ctr">
                <a:solidFill>
                  <a:srgbClr val="7CA800"/>
                </a:solidFill>
                <a:prstDash val="solid"/>
              </a:ln>
              <a:effectLst/>
            </p:spPr>
          </p:cxnSp>
        </p:grpSp>
        <p:grpSp>
          <p:nvGrpSpPr>
            <p:cNvPr id="201" name="Group 17">
              <a:extLst>
                <a:ext uri="{FF2B5EF4-FFF2-40B4-BE49-F238E27FC236}">
                  <a16:creationId xmlns:a16="http://schemas.microsoft.com/office/drawing/2014/main" id="{9D4CBDD2-F18E-0075-6447-497B3F04F1C4}"/>
                </a:ext>
              </a:extLst>
            </p:cNvPr>
            <p:cNvGrpSpPr>
              <a:grpSpLocks/>
            </p:cNvGrpSpPr>
            <p:nvPr/>
          </p:nvGrpSpPr>
          <p:grpSpPr bwMode="auto">
            <a:xfrm>
              <a:off x="2567687" y="3726627"/>
              <a:ext cx="86317" cy="565474"/>
              <a:chOff x="5126528" y="3354896"/>
              <a:chExt cx="80778" cy="505885"/>
            </a:xfrm>
          </p:grpSpPr>
          <p:cxnSp>
            <p:nvCxnSpPr>
              <p:cNvPr id="312" name="Straight Connector 311">
                <a:extLst>
                  <a:ext uri="{FF2B5EF4-FFF2-40B4-BE49-F238E27FC236}">
                    <a16:creationId xmlns:a16="http://schemas.microsoft.com/office/drawing/2014/main" id="{5499F875-8B1A-375D-CA3E-3EB573D1C0F8}"/>
                  </a:ext>
                </a:extLst>
              </p:cNvPr>
              <p:cNvCxnSpPr/>
              <p:nvPr/>
            </p:nvCxnSpPr>
            <p:spPr>
              <a:xfrm>
                <a:off x="5125196" y="3354742"/>
                <a:ext cx="81753" cy="0"/>
              </a:xfrm>
              <a:prstGeom prst="line">
                <a:avLst/>
              </a:prstGeom>
              <a:noFill/>
              <a:ln w="12700" cap="flat" cmpd="sng" algn="ctr">
                <a:solidFill>
                  <a:srgbClr val="7CA800"/>
                </a:solidFill>
                <a:prstDash val="solid"/>
              </a:ln>
              <a:effectLst/>
            </p:spPr>
          </p:cxnSp>
          <p:cxnSp>
            <p:nvCxnSpPr>
              <p:cNvPr id="313" name="Straight Connector 312">
                <a:extLst>
                  <a:ext uri="{FF2B5EF4-FFF2-40B4-BE49-F238E27FC236}">
                    <a16:creationId xmlns:a16="http://schemas.microsoft.com/office/drawing/2014/main" id="{AA01F926-8A36-B704-17A1-8B3983619CED}"/>
                  </a:ext>
                </a:extLst>
              </p:cNvPr>
              <p:cNvCxnSpPr>
                <a:cxnSpLocks/>
              </p:cNvCxnSpPr>
              <p:nvPr/>
            </p:nvCxnSpPr>
            <p:spPr>
              <a:xfrm>
                <a:off x="5167482" y="3354742"/>
                <a:ext cx="0" cy="506134"/>
              </a:xfrm>
              <a:prstGeom prst="line">
                <a:avLst/>
              </a:prstGeom>
              <a:noFill/>
              <a:ln w="12700" cap="flat" cmpd="sng" algn="ctr">
                <a:solidFill>
                  <a:srgbClr val="7CA800"/>
                </a:solidFill>
                <a:prstDash val="solid"/>
              </a:ln>
              <a:effectLst/>
            </p:spPr>
          </p:cxnSp>
          <p:cxnSp>
            <p:nvCxnSpPr>
              <p:cNvPr id="314" name="Straight Connector 313">
                <a:extLst>
                  <a:ext uri="{FF2B5EF4-FFF2-40B4-BE49-F238E27FC236}">
                    <a16:creationId xmlns:a16="http://schemas.microsoft.com/office/drawing/2014/main" id="{B538E662-982E-4791-EA7D-441CAA39A7CF}"/>
                  </a:ext>
                </a:extLst>
              </p:cNvPr>
              <p:cNvCxnSpPr/>
              <p:nvPr/>
            </p:nvCxnSpPr>
            <p:spPr>
              <a:xfrm>
                <a:off x="5125196" y="3860876"/>
                <a:ext cx="81753" cy="0"/>
              </a:xfrm>
              <a:prstGeom prst="line">
                <a:avLst/>
              </a:prstGeom>
              <a:noFill/>
              <a:ln w="12700" cap="flat" cmpd="sng" algn="ctr">
                <a:solidFill>
                  <a:srgbClr val="7CA800"/>
                </a:solidFill>
                <a:prstDash val="solid"/>
              </a:ln>
              <a:effectLst/>
            </p:spPr>
          </p:cxnSp>
        </p:grpSp>
        <p:grpSp>
          <p:nvGrpSpPr>
            <p:cNvPr id="202" name="Group 18">
              <a:extLst>
                <a:ext uri="{FF2B5EF4-FFF2-40B4-BE49-F238E27FC236}">
                  <a16:creationId xmlns:a16="http://schemas.microsoft.com/office/drawing/2014/main" id="{D2EAE428-A100-09CC-559A-AC0BB6734C71}"/>
                </a:ext>
              </a:extLst>
            </p:cNvPr>
            <p:cNvGrpSpPr>
              <a:grpSpLocks/>
            </p:cNvGrpSpPr>
            <p:nvPr/>
          </p:nvGrpSpPr>
          <p:grpSpPr bwMode="auto">
            <a:xfrm>
              <a:off x="6134683" y="3217625"/>
              <a:ext cx="86317" cy="726782"/>
              <a:chOff x="5126528" y="3354896"/>
              <a:chExt cx="80778" cy="650194"/>
            </a:xfrm>
          </p:grpSpPr>
          <p:cxnSp>
            <p:nvCxnSpPr>
              <p:cNvPr id="309" name="Straight Connector 308">
                <a:extLst>
                  <a:ext uri="{FF2B5EF4-FFF2-40B4-BE49-F238E27FC236}">
                    <a16:creationId xmlns:a16="http://schemas.microsoft.com/office/drawing/2014/main" id="{686DB077-59F1-F760-F029-B350DF69CD4F}"/>
                  </a:ext>
                </a:extLst>
              </p:cNvPr>
              <p:cNvCxnSpPr>
                <a:cxnSpLocks/>
              </p:cNvCxnSpPr>
              <p:nvPr/>
            </p:nvCxnSpPr>
            <p:spPr>
              <a:xfrm>
                <a:off x="5127695" y="3352952"/>
                <a:ext cx="78935" cy="0"/>
              </a:xfrm>
              <a:prstGeom prst="line">
                <a:avLst/>
              </a:prstGeom>
              <a:noFill/>
              <a:ln w="12700" cap="flat" cmpd="sng" algn="ctr">
                <a:solidFill>
                  <a:srgbClr val="7CA800"/>
                </a:solidFill>
                <a:prstDash val="solid"/>
              </a:ln>
              <a:effectLst/>
            </p:spPr>
          </p:cxnSp>
          <p:cxnSp>
            <p:nvCxnSpPr>
              <p:cNvPr id="310" name="Straight Connector 309">
                <a:extLst>
                  <a:ext uri="{FF2B5EF4-FFF2-40B4-BE49-F238E27FC236}">
                    <a16:creationId xmlns:a16="http://schemas.microsoft.com/office/drawing/2014/main" id="{A75E9689-5D18-95B0-63C1-F1FCE1DFB168}"/>
                  </a:ext>
                </a:extLst>
              </p:cNvPr>
              <p:cNvCxnSpPr>
                <a:cxnSpLocks/>
              </p:cNvCxnSpPr>
              <p:nvPr/>
            </p:nvCxnSpPr>
            <p:spPr>
              <a:xfrm>
                <a:off x="5169982" y="3352952"/>
                <a:ext cx="0" cy="653076"/>
              </a:xfrm>
              <a:prstGeom prst="line">
                <a:avLst/>
              </a:prstGeom>
              <a:noFill/>
              <a:ln w="12700" cap="flat" cmpd="sng" algn="ctr">
                <a:solidFill>
                  <a:srgbClr val="7CA800"/>
                </a:solidFill>
                <a:prstDash val="solid"/>
              </a:ln>
              <a:effectLst/>
            </p:spPr>
          </p:cxnSp>
          <p:cxnSp>
            <p:nvCxnSpPr>
              <p:cNvPr id="311" name="Straight Connector 310">
                <a:extLst>
                  <a:ext uri="{FF2B5EF4-FFF2-40B4-BE49-F238E27FC236}">
                    <a16:creationId xmlns:a16="http://schemas.microsoft.com/office/drawing/2014/main" id="{31362128-8BCE-9C85-8D18-C5D589D97B92}"/>
                  </a:ext>
                </a:extLst>
              </p:cNvPr>
              <p:cNvCxnSpPr>
                <a:cxnSpLocks/>
              </p:cNvCxnSpPr>
              <p:nvPr/>
            </p:nvCxnSpPr>
            <p:spPr>
              <a:xfrm>
                <a:off x="5127695" y="4006028"/>
                <a:ext cx="78935" cy="0"/>
              </a:xfrm>
              <a:prstGeom prst="line">
                <a:avLst/>
              </a:prstGeom>
              <a:noFill/>
              <a:ln w="12700" cap="flat" cmpd="sng" algn="ctr">
                <a:solidFill>
                  <a:srgbClr val="7CA800"/>
                </a:solidFill>
                <a:prstDash val="solid"/>
              </a:ln>
              <a:effectLst/>
            </p:spPr>
          </p:cxnSp>
        </p:grpSp>
        <p:grpSp>
          <p:nvGrpSpPr>
            <p:cNvPr id="203" name="Group 19">
              <a:extLst>
                <a:ext uri="{FF2B5EF4-FFF2-40B4-BE49-F238E27FC236}">
                  <a16:creationId xmlns:a16="http://schemas.microsoft.com/office/drawing/2014/main" id="{EFEBDD8C-0B9E-15FC-C8E8-59B7CFBD39EE}"/>
                </a:ext>
              </a:extLst>
            </p:cNvPr>
            <p:cNvGrpSpPr>
              <a:grpSpLocks/>
            </p:cNvGrpSpPr>
            <p:nvPr/>
          </p:nvGrpSpPr>
          <p:grpSpPr bwMode="auto">
            <a:xfrm>
              <a:off x="7429525" y="3201204"/>
              <a:ext cx="86317" cy="670293"/>
              <a:chOff x="5126528" y="3354896"/>
              <a:chExt cx="80778" cy="599658"/>
            </a:xfrm>
          </p:grpSpPr>
          <p:cxnSp>
            <p:nvCxnSpPr>
              <p:cNvPr id="306" name="Straight Connector 305">
                <a:extLst>
                  <a:ext uri="{FF2B5EF4-FFF2-40B4-BE49-F238E27FC236}">
                    <a16:creationId xmlns:a16="http://schemas.microsoft.com/office/drawing/2014/main" id="{A6F1603D-3AEA-9AEF-A2CF-32CC561B35BE}"/>
                  </a:ext>
                </a:extLst>
              </p:cNvPr>
              <p:cNvCxnSpPr/>
              <p:nvPr/>
            </p:nvCxnSpPr>
            <p:spPr>
              <a:xfrm>
                <a:off x="5125326" y="3355395"/>
                <a:ext cx="81753" cy="0"/>
              </a:xfrm>
              <a:prstGeom prst="line">
                <a:avLst/>
              </a:prstGeom>
              <a:noFill/>
              <a:ln w="12700" cap="flat" cmpd="sng" algn="ctr">
                <a:solidFill>
                  <a:srgbClr val="7CA800"/>
                </a:solidFill>
                <a:prstDash val="solid"/>
              </a:ln>
              <a:effectLst/>
            </p:spPr>
          </p:cxnSp>
          <p:cxnSp>
            <p:nvCxnSpPr>
              <p:cNvPr id="307" name="Straight Connector 306">
                <a:extLst>
                  <a:ext uri="{FF2B5EF4-FFF2-40B4-BE49-F238E27FC236}">
                    <a16:creationId xmlns:a16="http://schemas.microsoft.com/office/drawing/2014/main" id="{9BB5BCA6-ECB1-109A-B7CE-780A1B7B17B8}"/>
                  </a:ext>
                </a:extLst>
              </p:cNvPr>
              <p:cNvCxnSpPr>
                <a:cxnSpLocks/>
              </p:cNvCxnSpPr>
              <p:nvPr/>
            </p:nvCxnSpPr>
            <p:spPr>
              <a:xfrm>
                <a:off x="5167611" y="3355395"/>
                <a:ext cx="0" cy="595932"/>
              </a:xfrm>
              <a:prstGeom prst="line">
                <a:avLst/>
              </a:prstGeom>
              <a:noFill/>
              <a:ln w="12700" cap="flat" cmpd="sng" algn="ctr">
                <a:solidFill>
                  <a:srgbClr val="7CA800"/>
                </a:solidFill>
                <a:prstDash val="solid"/>
              </a:ln>
              <a:effectLst/>
            </p:spPr>
          </p:cxnSp>
          <p:cxnSp>
            <p:nvCxnSpPr>
              <p:cNvPr id="308" name="Straight Connector 307">
                <a:extLst>
                  <a:ext uri="{FF2B5EF4-FFF2-40B4-BE49-F238E27FC236}">
                    <a16:creationId xmlns:a16="http://schemas.microsoft.com/office/drawing/2014/main" id="{02A903C6-C3B5-585E-6990-F0A37054CEC1}"/>
                  </a:ext>
                </a:extLst>
              </p:cNvPr>
              <p:cNvCxnSpPr/>
              <p:nvPr/>
            </p:nvCxnSpPr>
            <p:spPr>
              <a:xfrm>
                <a:off x="5125326" y="3955410"/>
                <a:ext cx="81753" cy="0"/>
              </a:xfrm>
              <a:prstGeom prst="line">
                <a:avLst/>
              </a:prstGeom>
              <a:noFill/>
              <a:ln w="12700" cap="flat" cmpd="sng" algn="ctr">
                <a:solidFill>
                  <a:srgbClr val="7CA800"/>
                </a:solidFill>
                <a:prstDash val="solid"/>
              </a:ln>
              <a:effectLst/>
            </p:spPr>
          </p:cxnSp>
        </p:grpSp>
        <p:grpSp>
          <p:nvGrpSpPr>
            <p:cNvPr id="204" name="Group 20">
              <a:extLst>
                <a:ext uri="{FF2B5EF4-FFF2-40B4-BE49-F238E27FC236}">
                  <a16:creationId xmlns:a16="http://schemas.microsoft.com/office/drawing/2014/main" id="{FAC826DE-4C79-8FED-ECBF-7B935D581A82}"/>
                </a:ext>
              </a:extLst>
            </p:cNvPr>
            <p:cNvGrpSpPr>
              <a:grpSpLocks/>
            </p:cNvGrpSpPr>
            <p:nvPr/>
          </p:nvGrpSpPr>
          <p:grpSpPr bwMode="auto">
            <a:xfrm>
              <a:off x="8071911" y="3225834"/>
              <a:ext cx="86317" cy="691667"/>
              <a:chOff x="5126528" y="3354896"/>
              <a:chExt cx="80778" cy="618780"/>
            </a:xfrm>
          </p:grpSpPr>
          <p:cxnSp>
            <p:nvCxnSpPr>
              <p:cNvPr id="303" name="Straight Connector 302">
                <a:extLst>
                  <a:ext uri="{FF2B5EF4-FFF2-40B4-BE49-F238E27FC236}">
                    <a16:creationId xmlns:a16="http://schemas.microsoft.com/office/drawing/2014/main" id="{9AF64275-4E5A-BB9B-CCDB-A2EBCF4D4434}"/>
                  </a:ext>
                </a:extLst>
              </p:cNvPr>
              <p:cNvCxnSpPr/>
              <p:nvPr/>
            </p:nvCxnSpPr>
            <p:spPr>
              <a:xfrm>
                <a:off x="5127443" y="3353772"/>
                <a:ext cx="78935" cy="0"/>
              </a:xfrm>
              <a:prstGeom prst="line">
                <a:avLst/>
              </a:prstGeom>
              <a:noFill/>
              <a:ln w="12700" cap="flat" cmpd="sng" algn="ctr">
                <a:solidFill>
                  <a:srgbClr val="7CA800"/>
                </a:solidFill>
                <a:prstDash val="solid"/>
              </a:ln>
              <a:effectLst/>
            </p:spPr>
          </p:cxnSp>
          <p:cxnSp>
            <p:nvCxnSpPr>
              <p:cNvPr id="304" name="Straight Connector 303">
                <a:extLst>
                  <a:ext uri="{FF2B5EF4-FFF2-40B4-BE49-F238E27FC236}">
                    <a16:creationId xmlns:a16="http://schemas.microsoft.com/office/drawing/2014/main" id="{9F1045F4-9648-A6AB-8B8B-2E123509FA82}"/>
                  </a:ext>
                </a:extLst>
              </p:cNvPr>
              <p:cNvCxnSpPr>
                <a:cxnSpLocks/>
              </p:cNvCxnSpPr>
              <p:nvPr/>
            </p:nvCxnSpPr>
            <p:spPr>
              <a:xfrm>
                <a:off x="5169728" y="3353772"/>
                <a:ext cx="0" cy="620423"/>
              </a:xfrm>
              <a:prstGeom prst="line">
                <a:avLst/>
              </a:prstGeom>
              <a:noFill/>
              <a:ln w="12700" cap="flat" cmpd="sng" algn="ctr">
                <a:solidFill>
                  <a:srgbClr val="7CA800"/>
                </a:solidFill>
                <a:prstDash val="solid"/>
              </a:ln>
              <a:effectLst/>
            </p:spPr>
          </p:cxnSp>
          <p:cxnSp>
            <p:nvCxnSpPr>
              <p:cNvPr id="305" name="Straight Connector 304">
                <a:extLst>
                  <a:ext uri="{FF2B5EF4-FFF2-40B4-BE49-F238E27FC236}">
                    <a16:creationId xmlns:a16="http://schemas.microsoft.com/office/drawing/2014/main" id="{3AF63412-47D0-C538-C837-1E7C763302BC}"/>
                  </a:ext>
                </a:extLst>
              </p:cNvPr>
              <p:cNvCxnSpPr/>
              <p:nvPr/>
            </p:nvCxnSpPr>
            <p:spPr>
              <a:xfrm>
                <a:off x="5127443" y="3974195"/>
                <a:ext cx="78935" cy="0"/>
              </a:xfrm>
              <a:prstGeom prst="line">
                <a:avLst/>
              </a:prstGeom>
              <a:noFill/>
              <a:ln w="12700" cap="flat" cmpd="sng" algn="ctr">
                <a:solidFill>
                  <a:srgbClr val="7CA800"/>
                </a:solidFill>
                <a:prstDash val="solid"/>
              </a:ln>
              <a:effectLst/>
            </p:spPr>
          </p:cxnSp>
        </p:grpSp>
        <p:grpSp>
          <p:nvGrpSpPr>
            <p:cNvPr id="205" name="Group 21">
              <a:extLst>
                <a:ext uri="{FF2B5EF4-FFF2-40B4-BE49-F238E27FC236}">
                  <a16:creationId xmlns:a16="http://schemas.microsoft.com/office/drawing/2014/main" id="{F1FB4AB9-680F-0213-98E7-0630E7D15786}"/>
                </a:ext>
              </a:extLst>
            </p:cNvPr>
            <p:cNvGrpSpPr>
              <a:grpSpLocks/>
            </p:cNvGrpSpPr>
            <p:nvPr/>
          </p:nvGrpSpPr>
          <p:grpSpPr bwMode="auto">
            <a:xfrm>
              <a:off x="8721928" y="3164261"/>
              <a:ext cx="86317" cy="796180"/>
              <a:chOff x="5127718" y="3354896"/>
              <a:chExt cx="80778" cy="712279"/>
            </a:xfrm>
          </p:grpSpPr>
          <p:cxnSp>
            <p:nvCxnSpPr>
              <p:cNvPr id="300" name="Straight Connector 299">
                <a:extLst>
                  <a:ext uri="{FF2B5EF4-FFF2-40B4-BE49-F238E27FC236}">
                    <a16:creationId xmlns:a16="http://schemas.microsoft.com/office/drawing/2014/main" id="{AD1E32B9-94CB-1E4E-9D03-A4F577FE553E}"/>
                  </a:ext>
                </a:extLst>
              </p:cNvPr>
              <p:cNvCxnSpPr>
                <a:cxnSpLocks/>
              </p:cNvCxnSpPr>
              <p:nvPr/>
            </p:nvCxnSpPr>
            <p:spPr>
              <a:xfrm>
                <a:off x="5126427" y="3355793"/>
                <a:ext cx="81755" cy="0"/>
              </a:xfrm>
              <a:prstGeom prst="line">
                <a:avLst/>
              </a:prstGeom>
              <a:noFill/>
              <a:ln w="12700" cap="flat" cmpd="sng" algn="ctr">
                <a:solidFill>
                  <a:srgbClr val="7CA800"/>
                </a:solidFill>
                <a:prstDash val="solid"/>
              </a:ln>
              <a:effectLst/>
            </p:spPr>
          </p:cxnSp>
          <p:cxnSp>
            <p:nvCxnSpPr>
              <p:cNvPr id="301" name="Straight Connector 300">
                <a:extLst>
                  <a:ext uri="{FF2B5EF4-FFF2-40B4-BE49-F238E27FC236}">
                    <a16:creationId xmlns:a16="http://schemas.microsoft.com/office/drawing/2014/main" id="{C253E331-4689-C4AF-6C5D-54919C1B37CA}"/>
                  </a:ext>
                </a:extLst>
              </p:cNvPr>
              <p:cNvCxnSpPr>
                <a:cxnSpLocks/>
              </p:cNvCxnSpPr>
              <p:nvPr/>
            </p:nvCxnSpPr>
            <p:spPr>
              <a:xfrm>
                <a:off x="5165894" y="3355793"/>
                <a:ext cx="0" cy="710219"/>
              </a:xfrm>
              <a:prstGeom prst="line">
                <a:avLst/>
              </a:prstGeom>
              <a:noFill/>
              <a:ln w="12700" cap="flat" cmpd="sng" algn="ctr">
                <a:solidFill>
                  <a:srgbClr val="7CA800"/>
                </a:solidFill>
                <a:prstDash val="solid"/>
              </a:ln>
              <a:effectLst/>
            </p:spPr>
          </p:cxnSp>
          <p:cxnSp>
            <p:nvCxnSpPr>
              <p:cNvPr id="302" name="Straight Connector 301">
                <a:extLst>
                  <a:ext uri="{FF2B5EF4-FFF2-40B4-BE49-F238E27FC236}">
                    <a16:creationId xmlns:a16="http://schemas.microsoft.com/office/drawing/2014/main" id="{49A055EF-041D-8B0C-7994-CB0510C011BC}"/>
                  </a:ext>
                </a:extLst>
              </p:cNvPr>
              <p:cNvCxnSpPr>
                <a:cxnSpLocks/>
              </p:cNvCxnSpPr>
              <p:nvPr/>
            </p:nvCxnSpPr>
            <p:spPr>
              <a:xfrm>
                <a:off x="5126427" y="4066013"/>
                <a:ext cx="81755" cy="0"/>
              </a:xfrm>
              <a:prstGeom prst="line">
                <a:avLst/>
              </a:prstGeom>
              <a:noFill/>
              <a:ln w="12700" cap="flat" cmpd="sng" algn="ctr">
                <a:solidFill>
                  <a:srgbClr val="7CA800"/>
                </a:solidFill>
                <a:prstDash val="solid"/>
              </a:ln>
              <a:effectLst/>
            </p:spPr>
          </p:cxnSp>
        </p:grpSp>
        <p:grpSp>
          <p:nvGrpSpPr>
            <p:cNvPr id="206" name="Group 22">
              <a:extLst>
                <a:ext uri="{FF2B5EF4-FFF2-40B4-BE49-F238E27FC236}">
                  <a16:creationId xmlns:a16="http://schemas.microsoft.com/office/drawing/2014/main" id="{67B3879D-4547-514F-1CB8-83F95F1DEEB9}"/>
                </a:ext>
              </a:extLst>
            </p:cNvPr>
            <p:cNvGrpSpPr>
              <a:grpSpLocks/>
            </p:cNvGrpSpPr>
            <p:nvPr/>
          </p:nvGrpSpPr>
          <p:grpSpPr bwMode="auto">
            <a:xfrm>
              <a:off x="9370674" y="3217624"/>
              <a:ext cx="86317" cy="642489"/>
              <a:chOff x="5128909" y="3354896"/>
              <a:chExt cx="80778" cy="574784"/>
            </a:xfrm>
          </p:grpSpPr>
          <p:cxnSp>
            <p:nvCxnSpPr>
              <p:cNvPr id="297" name="Straight Connector 296">
                <a:extLst>
                  <a:ext uri="{FF2B5EF4-FFF2-40B4-BE49-F238E27FC236}">
                    <a16:creationId xmlns:a16="http://schemas.microsoft.com/office/drawing/2014/main" id="{C20EE590-9B0E-4654-10F4-5D81BA5E5C3D}"/>
                  </a:ext>
                </a:extLst>
              </p:cNvPr>
              <p:cNvCxnSpPr>
                <a:cxnSpLocks/>
              </p:cNvCxnSpPr>
              <p:nvPr/>
            </p:nvCxnSpPr>
            <p:spPr>
              <a:xfrm>
                <a:off x="5129422" y="3352952"/>
                <a:ext cx="78935" cy="0"/>
              </a:xfrm>
              <a:prstGeom prst="line">
                <a:avLst/>
              </a:prstGeom>
              <a:noFill/>
              <a:ln w="12700" cap="flat" cmpd="sng" algn="ctr">
                <a:solidFill>
                  <a:srgbClr val="7CA800"/>
                </a:solidFill>
                <a:prstDash val="solid"/>
              </a:ln>
              <a:effectLst/>
            </p:spPr>
          </p:cxnSp>
          <p:cxnSp>
            <p:nvCxnSpPr>
              <p:cNvPr id="298" name="Straight Connector 297">
                <a:extLst>
                  <a:ext uri="{FF2B5EF4-FFF2-40B4-BE49-F238E27FC236}">
                    <a16:creationId xmlns:a16="http://schemas.microsoft.com/office/drawing/2014/main" id="{5DE99E8C-BF21-914E-12B5-F3918DE16BB4}"/>
                  </a:ext>
                </a:extLst>
              </p:cNvPr>
              <p:cNvCxnSpPr>
                <a:cxnSpLocks/>
              </p:cNvCxnSpPr>
              <p:nvPr/>
            </p:nvCxnSpPr>
            <p:spPr>
              <a:xfrm>
                <a:off x="5171710" y="3352952"/>
                <a:ext cx="0" cy="575522"/>
              </a:xfrm>
              <a:prstGeom prst="line">
                <a:avLst/>
              </a:prstGeom>
              <a:noFill/>
              <a:ln w="12700" cap="flat" cmpd="sng" algn="ctr">
                <a:solidFill>
                  <a:srgbClr val="7CA800"/>
                </a:solidFill>
                <a:prstDash val="solid"/>
              </a:ln>
              <a:effectLst/>
            </p:spPr>
          </p:cxnSp>
          <p:cxnSp>
            <p:nvCxnSpPr>
              <p:cNvPr id="299" name="Straight Connector 298">
                <a:extLst>
                  <a:ext uri="{FF2B5EF4-FFF2-40B4-BE49-F238E27FC236}">
                    <a16:creationId xmlns:a16="http://schemas.microsoft.com/office/drawing/2014/main" id="{529E7134-36C4-E894-D299-D13522A26D54}"/>
                  </a:ext>
                </a:extLst>
              </p:cNvPr>
              <p:cNvCxnSpPr>
                <a:cxnSpLocks/>
              </p:cNvCxnSpPr>
              <p:nvPr/>
            </p:nvCxnSpPr>
            <p:spPr>
              <a:xfrm>
                <a:off x="5129422" y="3928474"/>
                <a:ext cx="78935" cy="0"/>
              </a:xfrm>
              <a:prstGeom prst="line">
                <a:avLst/>
              </a:prstGeom>
              <a:noFill/>
              <a:ln w="12700" cap="flat" cmpd="sng" algn="ctr">
                <a:solidFill>
                  <a:srgbClr val="7CA800"/>
                </a:solidFill>
                <a:prstDash val="solid"/>
              </a:ln>
              <a:effectLst/>
            </p:spPr>
          </p:cxnSp>
        </p:grpSp>
        <p:grpSp>
          <p:nvGrpSpPr>
            <p:cNvPr id="207" name="Group 23">
              <a:extLst>
                <a:ext uri="{FF2B5EF4-FFF2-40B4-BE49-F238E27FC236}">
                  <a16:creationId xmlns:a16="http://schemas.microsoft.com/office/drawing/2014/main" id="{F1F55199-0488-8CE0-D0E8-30135D57E027}"/>
                </a:ext>
              </a:extLst>
            </p:cNvPr>
            <p:cNvGrpSpPr>
              <a:grpSpLocks/>
            </p:cNvGrpSpPr>
            <p:nvPr/>
          </p:nvGrpSpPr>
          <p:grpSpPr bwMode="auto">
            <a:xfrm>
              <a:off x="10015604" y="3102689"/>
              <a:ext cx="86317" cy="814812"/>
              <a:chOff x="5126528" y="3354896"/>
              <a:chExt cx="80778" cy="728948"/>
            </a:xfrm>
          </p:grpSpPr>
          <p:cxnSp>
            <p:nvCxnSpPr>
              <p:cNvPr id="294" name="Straight Connector 293">
                <a:extLst>
                  <a:ext uri="{FF2B5EF4-FFF2-40B4-BE49-F238E27FC236}">
                    <a16:creationId xmlns:a16="http://schemas.microsoft.com/office/drawing/2014/main" id="{B069674C-C4DB-7AF7-7D34-5B9780A6DFAE}"/>
                  </a:ext>
                </a:extLst>
              </p:cNvPr>
              <p:cNvCxnSpPr/>
              <p:nvPr/>
            </p:nvCxnSpPr>
            <p:spPr>
              <a:xfrm>
                <a:off x="5126778" y="3353731"/>
                <a:ext cx="81755" cy="0"/>
              </a:xfrm>
              <a:prstGeom prst="line">
                <a:avLst/>
              </a:prstGeom>
              <a:noFill/>
              <a:ln w="12700" cap="flat" cmpd="sng" algn="ctr">
                <a:solidFill>
                  <a:srgbClr val="7CA800"/>
                </a:solidFill>
                <a:prstDash val="solid"/>
              </a:ln>
              <a:effectLst/>
            </p:spPr>
          </p:cxnSp>
          <p:cxnSp>
            <p:nvCxnSpPr>
              <p:cNvPr id="295" name="Straight Connector 294">
                <a:extLst>
                  <a:ext uri="{FF2B5EF4-FFF2-40B4-BE49-F238E27FC236}">
                    <a16:creationId xmlns:a16="http://schemas.microsoft.com/office/drawing/2014/main" id="{681CC64A-4FD4-9A31-1425-42C6999F1978}"/>
                  </a:ext>
                </a:extLst>
              </p:cNvPr>
              <p:cNvCxnSpPr/>
              <p:nvPr/>
            </p:nvCxnSpPr>
            <p:spPr>
              <a:xfrm>
                <a:off x="5169066" y="3353731"/>
                <a:ext cx="0" cy="730630"/>
              </a:xfrm>
              <a:prstGeom prst="line">
                <a:avLst/>
              </a:prstGeom>
              <a:noFill/>
              <a:ln w="12700" cap="flat" cmpd="sng" algn="ctr">
                <a:solidFill>
                  <a:srgbClr val="7CA800"/>
                </a:solidFill>
                <a:prstDash val="solid"/>
              </a:ln>
              <a:effectLst/>
            </p:spPr>
          </p:cxnSp>
          <p:cxnSp>
            <p:nvCxnSpPr>
              <p:cNvPr id="296" name="Straight Connector 295">
                <a:extLst>
                  <a:ext uri="{FF2B5EF4-FFF2-40B4-BE49-F238E27FC236}">
                    <a16:creationId xmlns:a16="http://schemas.microsoft.com/office/drawing/2014/main" id="{81814852-7516-094F-1EBE-8F096606B3CD}"/>
                  </a:ext>
                </a:extLst>
              </p:cNvPr>
              <p:cNvCxnSpPr/>
              <p:nvPr/>
            </p:nvCxnSpPr>
            <p:spPr>
              <a:xfrm>
                <a:off x="5126778" y="4084361"/>
                <a:ext cx="81755" cy="0"/>
              </a:xfrm>
              <a:prstGeom prst="line">
                <a:avLst/>
              </a:prstGeom>
              <a:noFill/>
              <a:ln w="12700" cap="flat" cmpd="sng" algn="ctr">
                <a:solidFill>
                  <a:srgbClr val="7CA800"/>
                </a:solidFill>
                <a:prstDash val="solid"/>
              </a:ln>
              <a:effectLst/>
            </p:spPr>
          </p:cxnSp>
        </p:grpSp>
        <p:grpSp>
          <p:nvGrpSpPr>
            <p:cNvPr id="208" name="Group 24">
              <a:extLst>
                <a:ext uri="{FF2B5EF4-FFF2-40B4-BE49-F238E27FC236}">
                  <a16:creationId xmlns:a16="http://schemas.microsoft.com/office/drawing/2014/main" id="{CAE2EE72-93C9-EC64-EF1F-857CAAC7629C}"/>
                </a:ext>
              </a:extLst>
            </p:cNvPr>
            <p:cNvGrpSpPr>
              <a:grpSpLocks/>
            </p:cNvGrpSpPr>
            <p:nvPr/>
          </p:nvGrpSpPr>
          <p:grpSpPr bwMode="auto">
            <a:xfrm>
              <a:off x="2296970" y="4359484"/>
              <a:ext cx="86317" cy="397784"/>
              <a:chOff x="5126528" y="3504915"/>
              <a:chExt cx="80778" cy="355866"/>
            </a:xfrm>
          </p:grpSpPr>
          <p:cxnSp>
            <p:nvCxnSpPr>
              <p:cNvPr id="291" name="Straight Connector 290">
                <a:extLst>
                  <a:ext uri="{FF2B5EF4-FFF2-40B4-BE49-F238E27FC236}">
                    <a16:creationId xmlns:a16="http://schemas.microsoft.com/office/drawing/2014/main" id="{16980F5D-8458-FF28-298F-7528FEAA4FEC}"/>
                  </a:ext>
                </a:extLst>
              </p:cNvPr>
              <p:cNvCxnSpPr/>
              <p:nvPr/>
            </p:nvCxnSpPr>
            <p:spPr>
              <a:xfrm>
                <a:off x="5127643" y="3505951"/>
                <a:ext cx="78935" cy="0"/>
              </a:xfrm>
              <a:prstGeom prst="line">
                <a:avLst/>
              </a:prstGeom>
              <a:noFill/>
              <a:ln w="12700" cap="flat" cmpd="sng" algn="ctr">
                <a:solidFill>
                  <a:srgbClr val="7CA800"/>
                </a:solidFill>
                <a:prstDash val="solid"/>
              </a:ln>
              <a:effectLst/>
            </p:spPr>
          </p:cxnSp>
          <p:cxnSp>
            <p:nvCxnSpPr>
              <p:cNvPr id="292" name="Straight Connector 291">
                <a:extLst>
                  <a:ext uri="{FF2B5EF4-FFF2-40B4-BE49-F238E27FC236}">
                    <a16:creationId xmlns:a16="http://schemas.microsoft.com/office/drawing/2014/main" id="{09180C91-C00B-EA00-77D4-652E77B1FAEC}"/>
                  </a:ext>
                </a:extLst>
              </p:cNvPr>
              <p:cNvCxnSpPr>
                <a:cxnSpLocks/>
              </p:cNvCxnSpPr>
              <p:nvPr/>
            </p:nvCxnSpPr>
            <p:spPr>
              <a:xfrm>
                <a:off x="5167111" y="3505951"/>
                <a:ext cx="0" cy="355110"/>
              </a:xfrm>
              <a:prstGeom prst="line">
                <a:avLst/>
              </a:prstGeom>
              <a:solidFill>
                <a:srgbClr val="7CA800"/>
              </a:solidFill>
              <a:ln w="12700" cap="flat" cmpd="sng" algn="ctr">
                <a:solidFill>
                  <a:srgbClr val="7CA800"/>
                </a:solidFill>
                <a:prstDash val="solid"/>
              </a:ln>
              <a:effectLst/>
            </p:spPr>
          </p:cxnSp>
          <p:cxnSp>
            <p:nvCxnSpPr>
              <p:cNvPr id="293" name="Straight Connector 292">
                <a:extLst>
                  <a:ext uri="{FF2B5EF4-FFF2-40B4-BE49-F238E27FC236}">
                    <a16:creationId xmlns:a16="http://schemas.microsoft.com/office/drawing/2014/main" id="{214ABFA3-F8B9-084F-6AAE-7BD2BEFD07D6}"/>
                  </a:ext>
                </a:extLst>
              </p:cNvPr>
              <p:cNvCxnSpPr/>
              <p:nvPr/>
            </p:nvCxnSpPr>
            <p:spPr>
              <a:xfrm>
                <a:off x="5127643" y="3861061"/>
                <a:ext cx="78935" cy="0"/>
              </a:xfrm>
              <a:prstGeom prst="line">
                <a:avLst/>
              </a:prstGeom>
              <a:noFill/>
              <a:ln w="12700" cap="flat" cmpd="sng" algn="ctr">
                <a:solidFill>
                  <a:srgbClr val="7CA800"/>
                </a:solidFill>
                <a:prstDash val="solid"/>
              </a:ln>
              <a:effectLst/>
            </p:spPr>
          </p:cxnSp>
        </p:grpSp>
        <p:grpSp>
          <p:nvGrpSpPr>
            <p:cNvPr id="209" name="Group 25">
              <a:extLst>
                <a:ext uri="{FF2B5EF4-FFF2-40B4-BE49-F238E27FC236}">
                  <a16:creationId xmlns:a16="http://schemas.microsoft.com/office/drawing/2014/main" id="{E238F401-8CE8-210A-61FE-0D49D6F847EC}"/>
                </a:ext>
              </a:extLst>
            </p:cNvPr>
            <p:cNvGrpSpPr>
              <a:grpSpLocks/>
            </p:cNvGrpSpPr>
            <p:nvPr/>
          </p:nvGrpSpPr>
          <p:grpSpPr bwMode="auto">
            <a:xfrm>
              <a:off x="2567687" y="4307781"/>
              <a:ext cx="86317" cy="592091"/>
              <a:chOff x="5126528" y="3354896"/>
              <a:chExt cx="80778" cy="529697"/>
            </a:xfrm>
          </p:grpSpPr>
          <p:cxnSp>
            <p:nvCxnSpPr>
              <p:cNvPr id="288" name="Straight Connector 287">
                <a:extLst>
                  <a:ext uri="{FF2B5EF4-FFF2-40B4-BE49-F238E27FC236}">
                    <a16:creationId xmlns:a16="http://schemas.microsoft.com/office/drawing/2014/main" id="{180E5109-642B-FDEA-8335-BF18DB38AF2C}"/>
                  </a:ext>
                </a:extLst>
              </p:cNvPr>
              <p:cNvCxnSpPr/>
              <p:nvPr/>
            </p:nvCxnSpPr>
            <p:spPr>
              <a:xfrm>
                <a:off x="5125196" y="3353207"/>
                <a:ext cx="81753" cy="0"/>
              </a:xfrm>
              <a:prstGeom prst="line">
                <a:avLst/>
              </a:prstGeom>
              <a:noFill/>
              <a:ln w="12700" cap="flat" cmpd="sng" algn="ctr">
                <a:solidFill>
                  <a:srgbClr val="0070C0"/>
                </a:solidFill>
                <a:prstDash val="solid"/>
              </a:ln>
              <a:effectLst/>
            </p:spPr>
          </p:cxnSp>
          <p:cxnSp>
            <p:nvCxnSpPr>
              <p:cNvPr id="289" name="Straight Connector 288">
                <a:extLst>
                  <a:ext uri="{FF2B5EF4-FFF2-40B4-BE49-F238E27FC236}">
                    <a16:creationId xmlns:a16="http://schemas.microsoft.com/office/drawing/2014/main" id="{4BE1FB52-F451-90D7-9F34-E9DB82CD86D3}"/>
                  </a:ext>
                </a:extLst>
              </p:cNvPr>
              <p:cNvCxnSpPr>
                <a:cxnSpLocks/>
              </p:cNvCxnSpPr>
              <p:nvPr/>
            </p:nvCxnSpPr>
            <p:spPr>
              <a:xfrm>
                <a:off x="5167482" y="3353207"/>
                <a:ext cx="0" cy="530625"/>
              </a:xfrm>
              <a:prstGeom prst="line">
                <a:avLst/>
              </a:prstGeom>
              <a:noFill/>
              <a:ln w="12700" cap="flat" cmpd="sng" algn="ctr">
                <a:solidFill>
                  <a:srgbClr val="0070C0"/>
                </a:solidFill>
                <a:prstDash val="solid"/>
              </a:ln>
              <a:effectLst/>
            </p:spPr>
          </p:cxnSp>
          <p:cxnSp>
            <p:nvCxnSpPr>
              <p:cNvPr id="290" name="Straight Connector 289">
                <a:extLst>
                  <a:ext uri="{FF2B5EF4-FFF2-40B4-BE49-F238E27FC236}">
                    <a16:creationId xmlns:a16="http://schemas.microsoft.com/office/drawing/2014/main" id="{BF56DBE3-EF9D-2D0A-9B56-340CE65CD2B8}"/>
                  </a:ext>
                </a:extLst>
              </p:cNvPr>
              <p:cNvCxnSpPr/>
              <p:nvPr/>
            </p:nvCxnSpPr>
            <p:spPr>
              <a:xfrm>
                <a:off x="5125196" y="3883832"/>
                <a:ext cx="81753" cy="0"/>
              </a:xfrm>
              <a:prstGeom prst="line">
                <a:avLst/>
              </a:prstGeom>
              <a:noFill/>
              <a:ln w="12700" cap="flat" cmpd="sng" algn="ctr">
                <a:solidFill>
                  <a:srgbClr val="0070C0"/>
                </a:solidFill>
                <a:prstDash val="solid"/>
              </a:ln>
              <a:effectLst/>
            </p:spPr>
          </p:cxnSp>
        </p:grpSp>
        <p:grpSp>
          <p:nvGrpSpPr>
            <p:cNvPr id="210" name="Group 26">
              <a:extLst>
                <a:ext uri="{FF2B5EF4-FFF2-40B4-BE49-F238E27FC236}">
                  <a16:creationId xmlns:a16="http://schemas.microsoft.com/office/drawing/2014/main" id="{D70902A8-33F7-C7A4-42A1-4EA4F4317B66}"/>
                </a:ext>
              </a:extLst>
            </p:cNvPr>
            <p:cNvGrpSpPr>
              <a:grpSpLocks/>
            </p:cNvGrpSpPr>
            <p:nvPr/>
          </p:nvGrpSpPr>
          <p:grpSpPr bwMode="auto">
            <a:xfrm>
              <a:off x="2895973" y="4347110"/>
              <a:ext cx="86317" cy="496268"/>
              <a:chOff x="5127718" y="3354896"/>
              <a:chExt cx="80778" cy="443972"/>
            </a:xfrm>
          </p:grpSpPr>
          <p:cxnSp>
            <p:nvCxnSpPr>
              <p:cNvPr id="285" name="Straight Connector 284">
                <a:extLst>
                  <a:ext uri="{FF2B5EF4-FFF2-40B4-BE49-F238E27FC236}">
                    <a16:creationId xmlns:a16="http://schemas.microsoft.com/office/drawing/2014/main" id="{951A9734-5349-5098-BD46-9CD46B9F99F4}"/>
                  </a:ext>
                </a:extLst>
              </p:cNvPr>
              <p:cNvCxnSpPr>
                <a:cxnSpLocks/>
              </p:cNvCxnSpPr>
              <p:nvPr/>
            </p:nvCxnSpPr>
            <p:spPr>
              <a:xfrm>
                <a:off x="5126445" y="3354757"/>
                <a:ext cx="81755" cy="0"/>
              </a:xfrm>
              <a:prstGeom prst="line">
                <a:avLst/>
              </a:prstGeom>
              <a:noFill/>
              <a:ln w="12700" cap="flat" cmpd="sng" algn="ctr">
                <a:solidFill>
                  <a:srgbClr val="0070C0"/>
                </a:solidFill>
                <a:prstDash val="solid"/>
              </a:ln>
              <a:effectLst/>
            </p:spPr>
          </p:cxnSp>
          <p:cxnSp>
            <p:nvCxnSpPr>
              <p:cNvPr id="286" name="Straight Connector 285">
                <a:extLst>
                  <a:ext uri="{FF2B5EF4-FFF2-40B4-BE49-F238E27FC236}">
                    <a16:creationId xmlns:a16="http://schemas.microsoft.com/office/drawing/2014/main" id="{4A6BA6CA-1C83-67BE-2030-0563BA9CE4CE}"/>
                  </a:ext>
                </a:extLst>
              </p:cNvPr>
              <p:cNvCxnSpPr>
                <a:cxnSpLocks/>
              </p:cNvCxnSpPr>
              <p:nvPr/>
            </p:nvCxnSpPr>
            <p:spPr>
              <a:xfrm>
                <a:off x="5168732" y="3354757"/>
                <a:ext cx="0" cy="444908"/>
              </a:xfrm>
              <a:prstGeom prst="line">
                <a:avLst/>
              </a:prstGeom>
              <a:noFill/>
              <a:ln w="12700" cap="flat" cmpd="sng" algn="ctr">
                <a:solidFill>
                  <a:srgbClr val="0070C0"/>
                </a:solidFill>
                <a:prstDash val="solid"/>
              </a:ln>
              <a:effectLst/>
            </p:spPr>
          </p:cxnSp>
          <p:cxnSp>
            <p:nvCxnSpPr>
              <p:cNvPr id="287" name="Straight Connector 286">
                <a:extLst>
                  <a:ext uri="{FF2B5EF4-FFF2-40B4-BE49-F238E27FC236}">
                    <a16:creationId xmlns:a16="http://schemas.microsoft.com/office/drawing/2014/main" id="{A95BAC0A-3FD7-E555-E83C-47B8ED5C6E8A}"/>
                  </a:ext>
                </a:extLst>
              </p:cNvPr>
              <p:cNvCxnSpPr>
                <a:cxnSpLocks/>
              </p:cNvCxnSpPr>
              <p:nvPr/>
            </p:nvCxnSpPr>
            <p:spPr>
              <a:xfrm>
                <a:off x="5126445" y="3799665"/>
                <a:ext cx="81755" cy="0"/>
              </a:xfrm>
              <a:prstGeom prst="line">
                <a:avLst/>
              </a:prstGeom>
              <a:noFill/>
              <a:ln w="12700" cap="flat" cmpd="sng" algn="ctr">
                <a:solidFill>
                  <a:srgbClr val="0070C0"/>
                </a:solidFill>
                <a:prstDash val="solid"/>
              </a:ln>
              <a:effectLst/>
            </p:spPr>
          </p:cxnSp>
        </p:grpSp>
        <p:grpSp>
          <p:nvGrpSpPr>
            <p:cNvPr id="211" name="Group 27">
              <a:extLst>
                <a:ext uri="{FF2B5EF4-FFF2-40B4-BE49-F238E27FC236}">
                  <a16:creationId xmlns:a16="http://schemas.microsoft.com/office/drawing/2014/main" id="{D864A260-72AF-33FC-F9F2-61563CEDFFDF}"/>
                </a:ext>
              </a:extLst>
            </p:cNvPr>
            <p:cNvGrpSpPr>
              <a:grpSpLocks/>
            </p:cNvGrpSpPr>
            <p:nvPr/>
          </p:nvGrpSpPr>
          <p:grpSpPr bwMode="auto">
            <a:xfrm>
              <a:off x="3546880" y="4375789"/>
              <a:ext cx="86317" cy="597533"/>
              <a:chOff x="5126527" y="3354896"/>
              <a:chExt cx="80778" cy="534565"/>
            </a:xfrm>
          </p:grpSpPr>
          <p:cxnSp>
            <p:nvCxnSpPr>
              <p:cNvPr id="282" name="Straight Connector 281">
                <a:extLst>
                  <a:ext uri="{FF2B5EF4-FFF2-40B4-BE49-F238E27FC236}">
                    <a16:creationId xmlns:a16="http://schemas.microsoft.com/office/drawing/2014/main" id="{96B6EFDE-986A-8560-BB56-1E216806E372}"/>
                  </a:ext>
                </a:extLst>
              </p:cNvPr>
              <p:cNvCxnSpPr>
                <a:cxnSpLocks/>
              </p:cNvCxnSpPr>
              <p:nvPr/>
            </p:nvCxnSpPr>
            <p:spPr>
              <a:xfrm>
                <a:off x="5127855" y="3353592"/>
                <a:ext cx="78935" cy="0"/>
              </a:xfrm>
              <a:prstGeom prst="line">
                <a:avLst/>
              </a:prstGeom>
              <a:noFill/>
              <a:ln w="12700" cap="flat" cmpd="sng" algn="ctr">
                <a:solidFill>
                  <a:srgbClr val="0070C0"/>
                </a:solidFill>
                <a:prstDash val="solid"/>
              </a:ln>
              <a:effectLst/>
            </p:spPr>
          </p:cxnSp>
          <p:cxnSp>
            <p:nvCxnSpPr>
              <p:cNvPr id="283" name="Straight Connector 282">
                <a:extLst>
                  <a:ext uri="{FF2B5EF4-FFF2-40B4-BE49-F238E27FC236}">
                    <a16:creationId xmlns:a16="http://schemas.microsoft.com/office/drawing/2014/main" id="{CFD586AC-4A16-9C2B-D5D0-9A8B620635AF}"/>
                  </a:ext>
                </a:extLst>
              </p:cNvPr>
              <p:cNvCxnSpPr>
                <a:cxnSpLocks/>
              </p:cNvCxnSpPr>
              <p:nvPr/>
            </p:nvCxnSpPr>
            <p:spPr>
              <a:xfrm>
                <a:off x="5170141" y="3353592"/>
                <a:ext cx="0" cy="534704"/>
              </a:xfrm>
              <a:prstGeom prst="line">
                <a:avLst/>
              </a:prstGeom>
              <a:noFill/>
              <a:ln w="12700" cap="flat" cmpd="sng" algn="ctr">
                <a:solidFill>
                  <a:srgbClr val="0070C0"/>
                </a:solidFill>
                <a:prstDash val="solid"/>
              </a:ln>
              <a:effectLst/>
            </p:spPr>
          </p:cxnSp>
          <p:cxnSp>
            <p:nvCxnSpPr>
              <p:cNvPr id="284" name="Straight Connector 283">
                <a:extLst>
                  <a:ext uri="{FF2B5EF4-FFF2-40B4-BE49-F238E27FC236}">
                    <a16:creationId xmlns:a16="http://schemas.microsoft.com/office/drawing/2014/main" id="{72B0C1F3-F9E4-E526-F6E2-83486925A30A}"/>
                  </a:ext>
                </a:extLst>
              </p:cNvPr>
              <p:cNvCxnSpPr>
                <a:cxnSpLocks/>
              </p:cNvCxnSpPr>
              <p:nvPr/>
            </p:nvCxnSpPr>
            <p:spPr>
              <a:xfrm>
                <a:off x="5127855" y="3888296"/>
                <a:ext cx="78935" cy="0"/>
              </a:xfrm>
              <a:prstGeom prst="line">
                <a:avLst/>
              </a:prstGeom>
              <a:noFill/>
              <a:ln w="12700" cap="flat" cmpd="sng" algn="ctr">
                <a:solidFill>
                  <a:srgbClr val="0070C0"/>
                </a:solidFill>
                <a:prstDash val="solid"/>
              </a:ln>
              <a:effectLst/>
            </p:spPr>
          </p:cxnSp>
        </p:grpSp>
        <p:grpSp>
          <p:nvGrpSpPr>
            <p:cNvPr id="212" name="Group 28">
              <a:extLst>
                <a:ext uri="{FF2B5EF4-FFF2-40B4-BE49-F238E27FC236}">
                  <a16:creationId xmlns:a16="http://schemas.microsoft.com/office/drawing/2014/main" id="{37116F99-598D-5E99-2637-D05B857A0504}"/>
                </a:ext>
              </a:extLst>
            </p:cNvPr>
            <p:cNvGrpSpPr>
              <a:grpSpLocks/>
            </p:cNvGrpSpPr>
            <p:nvPr/>
          </p:nvGrpSpPr>
          <p:grpSpPr bwMode="auto">
            <a:xfrm>
              <a:off x="4193501" y="4337381"/>
              <a:ext cx="86317" cy="496268"/>
              <a:chOff x="5127718" y="3354896"/>
              <a:chExt cx="80778" cy="443972"/>
            </a:xfrm>
          </p:grpSpPr>
          <p:cxnSp>
            <p:nvCxnSpPr>
              <p:cNvPr id="279" name="Straight Connector 278">
                <a:extLst>
                  <a:ext uri="{FF2B5EF4-FFF2-40B4-BE49-F238E27FC236}">
                    <a16:creationId xmlns:a16="http://schemas.microsoft.com/office/drawing/2014/main" id="{DFCC24A6-0D08-97A4-D2E0-3582241EEBFF}"/>
                  </a:ext>
                </a:extLst>
              </p:cNvPr>
              <p:cNvCxnSpPr>
                <a:cxnSpLocks/>
              </p:cNvCxnSpPr>
              <p:nvPr/>
            </p:nvCxnSpPr>
            <p:spPr>
              <a:xfrm>
                <a:off x="5127199" y="3355300"/>
                <a:ext cx="81753" cy="0"/>
              </a:xfrm>
              <a:prstGeom prst="line">
                <a:avLst/>
              </a:prstGeom>
              <a:noFill/>
              <a:ln w="12700" cap="flat" cmpd="sng" algn="ctr">
                <a:solidFill>
                  <a:srgbClr val="0070C0"/>
                </a:solidFill>
                <a:prstDash val="solid"/>
              </a:ln>
              <a:effectLst/>
            </p:spPr>
          </p:cxnSp>
          <p:cxnSp>
            <p:nvCxnSpPr>
              <p:cNvPr id="280" name="Straight Connector 279">
                <a:extLst>
                  <a:ext uri="{FF2B5EF4-FFF2-40B4-BE49-F238E27FC236}">
                    <a16:creationId xmlns:a16="http://schemas.microsoft.com/office/drawing/2014/main" id="{4A9A680A-1C24-D6DA-47EE-FA15A0FA4241}"/>
                  </a:ext>
                </a:extLst>
              </p:cNvPr>
              <p:cNvCxnSpPr>
                <a:cxnSpLocks/>
              </p:cNvCxnSpPr>
              <p:nvPr/>
            </p:nvCxnSpPr>
            <p:spPr>
              <a:xfrm>
                <a:off x="5169485" y="3355300"/>
                <a:ext cx="0" cy="444908"/>
              </a:xfrm>
              <a:prstGeom prst="line">
                <a:avLst/>
              </a:prstGeom>
              <a:noFill/>
              <a:ln w="12700" cap="flat" cmpd="sng" algn="ctr">
                <a:solidFill>
                  <a:srgbClr val="0070C0"/>
                </a:solidFill>
                <a:prstDash val="solid"/>
              </a:ln>
              <a:effectLst/>
            </p:spPr>
          </p:cxnSp>
          <p:cxnSp>
            <p:nvCxnSpPr>
              <p:cNvPr id="281" name="Straight Connector 280">
                <a:extLst>
                  <a:ext uri="{FF2B5EF4-FFF2-40B4-BE49-F238E27FC236}">
                    <a16:creationId xmlns:a16="http://schemas.microsoft.com/office/drawing/2014/main" id="{178D2755-67B6-E824-15DD-D264ACFC85D6}"/>
                  </a:ext>
                </a:extLst>
              </p:cNvPr>
              <p:cNvCxnSpPr>
                <a:cxnSpLocks/>
              </p:cNvCxnSpPr>
              <p:nvPr/>
            </p:nvCxnSpPr>
            <p:spPr>
              <a:xfrm>
                <a:off x="5127199" y="3800208"/>
                <a:ext cx="81753" cy="0"/>
              </a:xfrm>
              <a:prstGeom prst="line">
                <a:avLst/>
              </a:prstGeom>
              <a:noFill/>
              <a:ln w="12700" cap="flat" cmpd="sng" algn="ctr">
                <a:solidFill>
                  <a:srgbClr val="0070C0"/>
                </a:solidFill>
                <a:prstDash val="solid"/>
              </a:ln>
              <a:effectLst/>
            </p:spPr>
          </p:cxnSp>
        </p:grpSp>
        <p:grpSp>
          <p:nvGrpSpPr>
            <p:cNvPr id="213" name="Group 29">
              <a:extLst>
                <a:ext uri="{FF2B5EF4-FFF2-40B4-BE49-F238E27FC236}">
                  <a16:creationId xmlns:a16="http://schemas.microsoft.com/office/drawing/2014/main" id="{2D6B9105-3AF9-3FDF-4626-B28192B80A7E}"/>
                </a:ext>
              </a:extLst>
            </p:cNvPr>
            <p:cNvGrpSpPr>
              <a:grpSpLocks/>
            </p:cNvGrpSpPr>
            <p:nvPr/>
          </p:nvGrpSpPr>
          <p:grpSpPr bwMode="auto">
            <a:xfrm>
              <a:off x="4830847" y="4298608"/>
              <a:ext cx="86317" cy="658200"/>
              <a:chOff x="5127718" y="3354896"/>
              <a:chExt cx="80778" cy="588839"/>
            </a:xfrm>
          </p:grpSpPr>
          <p:cxnSp>
            <p:nvCxnSpPr>
              <p:cNvPr id="276" name="Straight Connector 275">
                <a:extLst>
                  <a:ext uri="{FF2B5EF4-FFF2-40B4-BE49-F238E27FC236}">
                    <a16:creationId xmlns:a16="http://schemas.microsoft.com/office/drawing/2014/main" id="{775B7453-B6CB-93A4-EB96-8A6EE3A333CB}"/>
                  </a:ext>
                </a:extLst>
              </p:cNvPr>
              <p:cNvCxnSpPr>
                <a:cxnSpLocks/>
              </p:cNvCxnSpPr>
              <p:nvPr/>
            </p:nvCxnSpPr>
            <p:spPr>
              <a:xfrm>
                <a:off x="5128396" y="3353248"/>
                <a:ext cx="78935" cy="0"/>
              </a:xfrm>
              <a:prstGeom prst="line">
                <a:avLst/>
              </a:prstGeom>
              <a:noFill/>
              <a:ln w="12700" cap="flat" cmpd="sng" algn="ctr">
                <a:solidFill>
                  <a:srgbClr val="0070C0"/>
                </a:solidFill>
                <a:prstDash val="solid"/>
              </a:ln>
              <a:effectLst/>
            </p:spPr>
          </p:cxnSp>
          <p:cxnSp>
            <p:nvCxnSpPr>
              <p:cNvPr id="277" name="Straight Connector 276">
                <a:extLst>
                  <a:ext uri="{FF2B5EF4-FFF2-40B4-BE49-F238E27FC236}">
                    <a16:creationId xmlns:a16="http://schemas.microsoft.com/office/drawing/2014/main" id="{537DA41F-4957-D332-F4DB-059036394A9A}"/>
                  </a:ext>
                </a:extLst>
              </p:cNvPr>
              <p:cNvCxnSpPr>
                <a:cxnSpLocks/>
              </p:cNvCxnSpPr>
              <p:nvPr/>
            </p:nvCxnSpPr>
            <p:spPr>
              <a:xfrm>
                <a:off x="5167864" y="3353248"/>
                <a:ext cx="0" cy="591850"/>
              </a:xfrm>
              <a:prstGeom prst="line">
                <a:avLst/>
              </a:prstGeom>
              <a:noFill/>
              <a:ln w="12700" cap="flat" cmpd="sng" algn="ctr">
                <a:solidFill>
                  <a:srgbClr val="0070C0"/>
                </a:solidFill>
                <a:prstDash val="solid"/>
              </a:ln>
              <a:effectLst/>
            </p:spPr>
          </p:cxnSp>
          <p:cxnSp>
            <p:nvCxnSpPr>
              <p:cNvPr id="278" name="Straight Connector 277">
                <a:extLst>
                  <a:ext uri="{FF2B5EF4-FFF2-40B4-BE49-F238E27FC236}">
                    <a16:creationId xmlns:a16="http://schemas.microsoft.com/office/drawing/2014/main" id="{FB2EA4D6-95FF-0A8B-7052-93696B4FA9F5}"/>
                  </a:ext>
                </a:extLst>
              </p:cNvPr>
              <p:cNvCxnSpPr>
                <a:cxnSpLocks/>
              </p:cNvCxnSpPr>
              <p:nvPr/>
            </p:nvCxnSpPr>
            <p:spPr>
              <a:xfrm>
                <a:off x="5128396" y="3945098"/>
                <a:ext cx="78935" cy="0"/>
              </a:xfrm>
              <a:prstGeom prst="line">
                <a:avLst/>
              </a:prstGeom>
              <a:noFill/>
              <a:ln w="12700" cap="flat" cmpd="sng" algn="ctr">
                <a:solidFill>
                  <a:srgbClr val="0070C0"/>
                </a:solidFill>
                <a:prstDash val="solid"/>
              </a:ln>
              <a:effectLst/>
            </p:spPr>
          </p:cxnSp>
        </p:grpSp>
        <p:grpSp>
          <p:nvGrpSpPr>
            <p:cNvPr id="214" name="Group 30">
              <a:extLst>
                <a:ext uri="{FF2B5EF4-FFF2-40B4-BE49-F238E27FC236}">
                  <a16:creationId xmlns:a16="http://schemas.microsoft.com/office/drawing/2014/main" id="{B4C5F051-F250-BF4B-9FFE-D41347A3B21F}"/>
                </a:ext>
              </a:extLst>
            </p:cNvPr>
            <p:cNvGrpSpPr>
              <a:grpSpLocks/>
            </p:cNvGrpSpPr>
            <p:nvPr/>
          </p:nvGrpSpPr>
          <p:grpSpPr bwMode="auto">
            <a:xfrm>
              <a:off x="8721928" y="4322927"/>
              <a:ext cx="86317" cy="633881"/>
              <a:chOff x="5127718" y="3354896"/>
              <a:chExt cx="80778" cy="567083"/>
            </a:xfrm>
          </p:grpSpPr>
          <p:cxnSp>
            <p:nvCxnSpPr>
              <p:cNvPr id="273" name="Straight Connector 272">
                <a:extLst>
                  <a:ext uri="{FF2B5EF4-FFF2-40B4-BE49-F238E27FC236}">
                    <a16:creationId xmlns:a16="http://schemas.microsoft.com/office/drawing/2014/main" id="{29385233-8DD1-84FA-F1CD-51BB6669A233}"/>
                  </a:ext>
                </a:extLst>
              </p:cNvPr>
              <p:cNvCxnSpPr>
                <a:cxnSpLocks/>
              </p:cNvCxnSpPr>
              <p:nvPr/>
            </p:nvCxnSpPr>
            <p:spPr>
              <a:xfrm>
                <a:off x="5126427" y="3355984"/>
                <a:ext cx="81755" cy="0"/>
              </a:xfrm>
              <a:prstGeom prst="line">
                <a:avLst/>
              </a:prstGeom>
              <a:noFill/>
              <a:ln w="12700" cap="flat" cmpd="sng" algn="ctr">
                <a:solidFill>
                  <a:srgbClr val="0070C0"/>
                </a:solidFill>
                <a:prstDash val="solid"/>
              </a:ln>
              <a:effectLst/>
            </p:spPr>
          </p:cxnSp>
          <p:cxnSp>
            <p:nvCxnSpPr>
              <p:cNvPr id="274" name="Straight Connector 273">
                <a:extLst>
                  <a:ext uri="{FF2B5EF4-FFF2-40B4-BE49-F238E27FC236}">
                    <a16:creationId xmlns:a16="http://schemas.microsoft.com/office/drawing/2014/main" id="{FBFB1DDD-86C6-CF06-4957-3871861C344E}"/>
                  </a:ext>
                </a:extLst>
              </p:cNvPr>
              <p:cNvCxnSpPr>
                <a:cxnSpLocks/>
              </p:cNvCxnSpPr>
              <p:nvPr/>
            </p:nvCxnSpPr>
            <p:spPr>
              <a:xfrm>
                <a:off x="5165894" y="3355984"/>
                <a:ext cx="0" cy="567361"/>
              </a:xfrm>
              <a:prstGeom prst="line">
                <a:avLst/>
              </a:prstGeom>
              <a:noFill/>
              <a:ln w="12700" cap="flat" cmpd="sng" algn="ctr">
                <a:solidFill>
                  <a:srgbClr val="0070C0"/>
                </a:solidFill>
                <a:prstDash val="solid"/>
              </a:ln>
              <a:effectLst/>
            </p:spPr>
          </p:cxnSp>
          <p:cxnSp>
            <p:nvCxnSpPr>
              <p:cNvPr id="275" name="Straight Connector 274">
                <a:extLst>
                  <a:ext uri="{FF2B5EF4-FFF2-40B4-BE49-F238E27FC236}">
                    <a16:creationId xmlns:a16="http://schemas.microsoft.com/office/drawing/2014/main" id="{97AA5B27-302A-50DF-AAFF-65528F0C0832}"/>
                  </a:ext>
                </a:extLst>
              </p:cNvPr>
              <p:cNvCxnSpPr>
                <a:cxnSpLocks/>
              </p:cNvCxnSpPr>
              <p:nvPr/>
            </p:nvCxnSpPr>
            <p:spPr>
              <a:xfrm>
                <a:off x="5126427" y="3923344"/>
                <a:ext cx="81755" cy="0"/>
              </a:xfrm>
              <a:prstGeom prst="line">
                <a:avLst/>
              </a:prstGeom>
              <a:noFill/>
              <a:ln w="12700" cap="flat" cmpd="sng" algn="ctr">
                <a:solidFill>
                  <a:srgbClr val="0070C0"/>
                </a:solidFill>
                <a:prstDash val="solid"/>
              </a:ln>
              <a:effectLst/>
            </p:spPr>
          </p:cxnSp>
        </p:grpSp>
        <p:grpSp>
          <p:nvGrpSpPr>
            <p:cNvPr id="215" name="Group 31">
              <a:extLst>
                <a:ext uri="{FF2B5EF4-FFF2-40B4-BE49-F238E27FC236}">
                  <a16:creationId xmlns:a16="http://schemas.microsoft.com/office/drawing/2014/main" id="{87AD4383-55F1-8064-7A15-7BB8487E55B0}"/>
                </a:ext>
              </a:extLst>
            </p:cNvPr>
            <p:cNvGrpSpPr>
              <a:grpSpLocks/>
            </p:cNvGrpSpPr>
            <p:nvPr/>
          </p:nvGrpSpPr>
          <p:grpSpPr bwMode="auto">
            <a:xfrm>
              <a:off x="8071911" y="4375789"/>
              <a:ext cx="86317" cy="460219"/>
              <a:chOff x="5127718" y="3354896"/>
              <a:chExt cx="80778" cy="411721"/>
            </a:xfrm>
          </p:grpSpPr>
          <p:cxnSp>
            <p:nvCxnSpPr>
              <p:cNvPr id="270" name="Straight Connector 269">
                <a:extLst>
                  <a:ext uri="{FF2B5EF4-FFF2-40B4-BE49-F238E27FC236}">
                    <a16:creationId xmlns:a16="http://schemas.microsoft.com/office/drawing/2014/main" id="{025DDF8E-0945-0660-3980-64BA266D82CF}"/>
                  </a:ext>
                </a:extLst>
              </p:cNvPr>
              <p:cNvCxnSpPr>
                <a:cxnSpLocks/>
              </p:cNvCxnSpPr>
              <p:nvPr/>
            </p:nvCxnSpPr>
            <p:spPr>
              <a:xfrm>
                <a:off x="5128633" y="3353592"/>
                <a:ext cx="78935" cy="0"/>
              </a:xfrm>
              <a:prstGeom prst="line">
                <a:avLst/>
              </a:prstGeom>
              <a:noFill/>
              <a:ln w="12700" cap="flat" cmpd="sng" algn="ctr">
                <a:solidFill>
                  <a:srgbClr val="0070C0"/>
                </a:solidFill>
                <a:prstDash val="solid"/>
              </a:ln>
              <a:effectLst/>
            </p:spPr>
          </p:cxnSp>
          <p:cxnSp>
            <p:nvCxnSpPr>
              <p:cNvPr id="271" name="Straight Connector 270">
                <a:extLst>
                  <a:ext uri="{FF2B5EF4-FFF2-40B4-BE49-F238E27FC236}">
                    <a16:creationId xmlns:a16="http://schemas.microsoft.com/office/drawing/2014/main" id="{1B5F8067-BDB1-D716-B76E-6DDCCBD42580}"/>
                  </a:ext>
                </a:extLst>
              </p:cNvPr>
              <p:cNvCxnSpPr>
                <a:cxnSpLocks/>
              </p:cNvCxnSpPr>
              <p:nvPr/>
            </p:nvCxnSpPr>
            <p:spPr>
              <a:xfrm>
                <a:off x="5170918" y="3353592"/>
                <a:ext cx="0" cy="408173"/>
              </a:xfrm>
              <a:prstGeom prst="line">
                <a:avLst/>
              </a:prstGeom>
              <a:noFill/>
              <a:ln w="12700" cap="flat" cmpd="sng" algn="ctr">
                <a:solidFill>
                  <a:srgbClr val="0070C0"/>
                </a:solidFill>
                <a:prstDash val="solid"/>
              </a:ln>
              <a:effectLst/>
            </p:spPr>
          </p:cxnSp>
          <p:cxnSp>
            <p:nvCxnSpPr>
              <p:cNvPr id="272" name="Straight Connector 271">
                <a:extLst>
                  <a:ext uri="{FF2B5EF4-FFF2-40B4-BE49-F238E27FC236}">
                    <a16:creationId xmlns:a16="http://schemas.microsoft.com/office/drawing/2014/main" id="{8647FD78-18A0-C958-939D-04BD490CC6B1}"/>
                  </a:ext>
                </a:extLst>
              </p:cNvPr>
              <p:cNvCxnSpPr>
                <a:cxnSpLocks/>
              </p:cNvCxnSpPr>
              <p:nvPr/>
            </p:nvCxnSpPr>
            <p:spPr>
              <a:xfrm>
                <a:off x="5128633" y="3765846"/>
                <a:ext cx="78935" cy="0"/>
              </a:xfrm>
              <a:prstGeom prst="line">
                <a:avLst/>
              </a:prstGeom>
              <a:noFill/>
              <a:ln w="12700" cap="flat" cmpd="sng" algn="ctr">
                <a:solidFill>
                  <a:srgbClr val="0070C0"/>
                </a:solidFill>
                <a:prstDash val="solid"/>
              </a:ln>
              <a:effectLst/>
            </p:spPr>
          </p:cxnSp>
        </p:grpSp>
        <p:grpSp>
          <p:nvGrpSpPr>
            <p:cNvPr id="216" name="Group 32">
              <a:extLst>
                <a:ext uri="{FF2B5EF4-FFF2-40B4-BE49-F238E27FC236}">
                  <a16:creationId xmlns:a16="http://schemas.microsoft.com/office/drawing/2014/main" id="{F3E9204C-4952-2291-493C-F0DC98D54607}"/>
                </a:ext>
              </a:extLst>
            </p:cNvPr>
            <p:cNvGrpSpPr>
              <a:grpSpLocks/>
            </p:cNvGrpSpPr>
            <p:nvPr/>
          </p:nvGrpSpPr>
          <p:grpSpPr bwMode="auto">
            <a:xfrm>
              <a:off x="6134683" y="4214331"/>
              <a:ext cx="86317" cy="751611"/>
              <a:chOff x="5127718" y="3354896"/>
              <a:chExt cx="80778" cy="672407"/>
            </a:xfrm>
          </p:grpSpPr>
          <p:cxnSp>
            <p:nvCxnSpPr>
              <p:cNvPr id="267" name="Straight Connector 266">
                <a:extLst>
                  <a:ext uri="{FF2B5EF4-FFF2-40B4-BE49-F238E27FC236}">
                    <a16:creationId xmlns:a16="http://schemas.microsoft.com/office/drawing/2014/main" id="{B3C2963F-839C-A079-5A91-F1CEF9B37E3D}"/>
                  </a:ext>
                </a:extLst>
              </p:cNvPr>
              <p:cNvCxnSpPr>
                <a:cxnSpLocks/>
              </p:cNvCxnSpPr>
              <p:nvPr/>
            </p:nvCxnSpPr>
            <p:spPr>
              <a:xfrm>
                <a:off x="5128885" y="3355174"/>
                <a:ext cx="78935" cy="0"/>
              </a:xfrm>
              <a:prstGeom prst="line">
                <a:avLst/>
              </a:prstGeom>
              <a:noFill/>
              <a:ln w="12700" cap="flat" cmpd="sng" algn="ctr">
                <a:solidFill>
                  <a:srgbClr val="0070C0"/>
                </a:solidFill>
                <a:prstDash val="solid"/>
              </a:ln>
              <a:effectLst/>
            </p:spPr>
          </p:cxnSp>
          <p:cxnSp>
            <p:nvCxnSpPr>
              <p:cNvPr id="268" name="Straight Connector 267">
                <a:extLst>
                  <a:ext uri="{FF2B5EF4-FFF2-40B4-BE49-F238E27FC236}">
                    <a16:creationId xmlns:a16="http://schemas.microsoft.com/office/drawing/2014/main" id="{F7EFB99D-2420-26A6-1502-D94F0270EA74}"/>
                  </a:ext>
                </a:extLst>
              </p:cNvPr>
              <p:cNvCxnSpPr>
                <a:cxnSpLocks/>
              </p:cNvCxnSpPr>
              <p:nvPr/>
            </p:nvCxnSpPr>
            <p:spPr>
              <a:xfrm>
                <a:off x="5171172" y="3355174"/>
                <a:ext cx="0" cy="673487"/>
              </a:xfrm>
              <a:prstGeom prst="line">
                <a:avLst/>
              </a:prstGeom>
              <a:noFill/>
              <a:ln w="12700" cap="flat" cmpd="sng" algn="ctr">
                <a:solidFill>
                  <a:srgbClr val="0070C0"/>
                </a:solidFill>
                <a:prstDash val="solid"/>
              </a:ln>
              <a:effectLst/>
            </p:spPr>
          </p:cxnSp>
          <p:cxnSp>
            <p:nvCxnSpPr>
              <p:cNvPr id="269" name="Straight Connector 268">
                <a:extLst>
                  <a:ext uri="{FF2B5EF4-FFF2-40B4-BE49-F238E27FC236}">
                    <a16:creationId xmlns:a16="http://schemas.microsoft.com/office/drawing/2014/main" id="{EEBD9C2C-CAE7-9143-2D1E-B3737B653A1A}"/>
                  </a:ext>
                </a:extLst>
              </p:cNvPr>
              <p:cNvCxnSpPr>
                <a:cxnSpLocks/>
              </p:cNvCxnSpPr>
              <p:nvPr/>
            </p:nvCxnSpPr>
            <p:spPr>
              <a:xfrm>
                <a:off x="5128885" y="4028661"/>
                <a:ext cx="78935" cy="0"/>
              </a:xfrm>
              <a:prstGeom prst="line">
                <a:avLst/>
              </a:prstGeom>
              <a:noFill/>
              <a:ln w="12700" cap="flat" cmpd="sng" algn="ctr">
                <a:solidFill>
                  <a:srgbClr val="0070C0"/>
                </a:solidFill>
                <a:prstDash val="solid"/>
              </a:ln>
              <a:effectLst/>
            </p:spPr>
          </p:cxnSp>
        </p:grpSp>
        <p:grpSp>
          <p:nvGrpSpPr>
            <p:cNvPr id="217" name="Group 33">
              <a:extLst>
                <a:ext uri="{FF2B5EF4-FFF2-40B4-BE49-F238E27FC236}">
                  <a16:creationId xmlns:a16="http://schemas.microsoft.com/office/drawing/2014/main" id="{471DE55D-41AC-94D6-8C7C-0306EE8ACF62}"/>
                </a:ext>
              </a:extLst>
            </p:cNvPr>
            <p:cNvGrpSpPr>
              <a:grpSpLocks/>
            </p:cNvGrpSpPr>
            <p:nvPr/>
          </p:nvGrpSpPr>
          <p:grpSpPr bwMode="auto">
            <a:xfrm>
              <a:off x="9370674" y="4366231"/>
              <a:ext cx="86317" cy="467418"/>
              <a:chOff x="5127718" y="3354896"/>
              <a:chExt cx="80778" cy="418162"/>
            </a:xfrm>
          </p:grpSpPr>
          <p:cxnSp>
            <p:nvCxnSpPr>
              <p:cNvPr id="264" name="Straight Connector 263">
                <a:extLst>
                  <a:ext uri="{FF2B5EF4-FFF2-40B4-BE49-F238E27FC236}">
                    <a16:creationId xmlns:a16="http://schemas.microsoft.com/office/drawing/2014/main" id="{4F4F1FAC-B111-2DEF-B359-8D2BA670CB39}"/>
                  </a:ext>
                </a:extLst>
              </p:cNvPr>
              <p:cNvCxnSpPr>
                <a:cxnSpLocks/>
              </p:cNvCxnSpPr>
              <p:nvPr/>
            </p:nvCxnSpPr>
            <p:spPr>
              <a:xfrm>
                <a:off x="5128231" y="3353978"/>
                <a:ext cx="78935" cy="0"/>
              </a:xfrm>
              <a:prstGeom prst="line">
                <a:avLst/>
              </a:prstGeom>
              <a:noFill/>
              <a:ln w="12700" cap="flat" cmpd="sng" algn="ctr">
                <a:solidFill>
                  <a:srgbClr val="0070C0"/>
                </a:solidFill>
                <a:prstDash val="solid"/>
              </a:ln>
              <a:effectLst/>
            </p:spPr>
          </p:cxnSp>
          <p:cxnSp>
            <p:nvCxnSpPr>
              <p:cNvPr id="265" name="Straight Connector 264">
                <a:extLst>
                  <a:ext uri="{FF2B5EF4-FFF2-40B4-BE49-F238E27FC236}">
                    <a16:creationId xmlns:a16="http://schemas.microsoft.com/office/drawing/2014/main" id="{95AE64D0-98EF-82A2-580C-56EEE6EB2D7B}"/>
                  </a:ext>
                </a:extLst>
              </p:cNvPr>
              <p:cNvCxnSpPr>
                <a:cxnSpLocks/>
              </p:cNvCxnSpPr>
              <p:nvPr/>
            </p:nvCxnSpPr>
            <p:spPr>
              <a:xfrm>
                <a:off x="5170519" y="3353978"/>
                <a:ext cx="0" cy="420417"/>
              </a:xfrm>
              <a:prstGeom prst="line">
                <a:avLst/>
              </a:prstGeom>
              <a:noFill/>
              <a:ln w="12700" cap="flat" cmpd="sng" algn="ctr">
                <a:solidFill>
                  <a:srgbClr val="0070C0"/>
                </a:solidFill>
                <a:prstDash val="solid"/>
              </a:ln>
              <a:effectLst/>
            </p:spPr>
          </p:cxnSp>
          <p:cxnSp>
            <p:nvCxnSpPr>
              <p:cNvPr id="266" name="Straight Connector 265">
                <a:extLst>
                  <a:ext uri="{FF2B5EF4-FFF2-40B4-BE49-F238E27FC236}">
                    <a16:creationId xmlns:a16="http://schemas.microsoft.com/office/drawing/2014/main" id="{29D78091-04DF-AD27-196F-C55F009E2835}"/>
                  </a:ext>
                </a:extLst>
              </p:cNvPr>
              <p:cNvCxnSpPr>
                <a:cxnSpLocks/>
              </p:cNvCxnSpPr>
              <p:nvPr/>
            </p:nvCxnSpPr>
            <p:spPr>
              <a:xfrm>
                <a:off x="5128231" y="3774395"/>
                <a:ext cx="78935" cy="0"/>
              </a:xfrm>
              <a:prstGeom prst="line">
                <a:avLst/>
              </a:prstGeom>
              <a:noFill/>
              <a:ln w="12700" cap="flat" cmpd="sng" algn="ctr">
                <a:solidFill>
                  <a:srgbClr val="0070C0"/>
                </a:solidFill>
                <a:prstDash val="solid"/>
              </a:ln>
              <a:effectLst/>
            </p:spPr>
          </p:cxnSp>
        </p:grpSp>
        <p:grpSp>
          <p:nvGrpSpPr>
            <p:cNvPr id="218" name="Group 34">
              <a:extLst>
                <a:ext uri="{FF2B5EF4-FFF2-40B4-BE49-F238E27FC236}">
                  <a16:creationId xmlns:a16="http://schemas.microsoft.com/office/drawing/2014/main" id="{76542657-F31F-15CF-AEFE-918B603D3A0F}"/>
                </a:ext>
              </a:extLst>
            </p:cNvPr>
            <p:cNvGrpSpPr>
              <a:grpSpLocks/>
            </p:cNvGrpSpPr>
            <p:nvPr/>
          </p:nvGrpSpPr>
          <p:grpSpPr bwMode="auto">
            <a:xfrm>
              <a:off x="7429525" y="4338262"/>
              <a:ext cx="86317" cy="524238"/>
              <a:chOff x="5127718" y="3354896"/>
              <a:chExt cx="80778" cy="468994"/>
            </a:xfrm>
          </p:grpSpPr>
          <p:cxnSp>
            <p:nvCxnSpPr>
              <p:cNvPr id="261" name="Straight Connector 260">
                <a:extLst>
                  <a:ext uri="{FF2B5EF4-FFF2-40B4-BE49-F238E27FC236}">
                    <a16:creationId xmlns:a16="http://schemas.microsoft.com/office/drawing/2014/main" id="{7BED9B90-A6C4-46CF-0282-20D959252C52}"/>
                  </a:ext>
                </a:extLst>
              </p:cNvPr>
              <p:cNvCxnSpPr>
                <a:cxnSpLocks/>
              </p:cNvCxnSpPr>
              <p:nvPr/>
            </p:nvCxnSpPr>
            <p:spPr>
              <a:xfrm>
                <a:off x="5126516" y="3354510"/>
                <a:ext cx="81753" cy="0"/>
              </a:xfrm>
              <a:prstGeom prst="line">
                <a:avLst/>
              </a:prstGeom>
              <a:noFill/>
              <a:ln w="12700" cap="flat" cmpd="sng" algn="ctr">
                <a:solidFill>
                  <a:srgbClr val="0070C0"/>
                </a:solidFill>
                <a:prstDash val="solid"/>
              </a:ln>
              <a:effectLst/>
            </p:spPr>
          </p:cxnSp>
          <p:cxnSp>
            <p:nvCxnSpPr>
              <p:cNvPr id="262" name="Straight Connector 261">
                <a:extLst>
                  <a:ext uri="{FF2B5EF4-FFF2-40B4-BE49-F238E27FC236}">
                    <a16:creationId xmlns:a16="http://schemas.microsoft.com/office/drawing/2014/main" id="{0C57A51D-EE74-58AC-69A0-AA09C38C0BC7}"/>
                  </a:ext>
                </a:extLst>
              </p:cNvPr>
              <p:cNvCxnSpPr>
                <a:cxnSpLocks/>
              </p:cNvCxnSpPr>
              <p:nvPr/>
            </p:nvCxnSpPr>
            <p:spPr>
              <a:xfrm>
                <a:off x="5168801" y="3354510"/>
                <a:ext cx="0" cy="469398"/>
              </a:xfrm>
              <a:prstGeom prst="line">
                <a:avLst/>
              </a:prstGeom>
              <a:noFill/>
              <a:ln w="12700" cap="flat" cmpd="sng" algn="ctr">
                <a:solidFill>
                  <a:srgbClr val="0070C0"/>
                </a:solidFill>
                <a:prstDash val="solid"/>
              </a:ln>
              <a:effectLst/>
            </p:spPr>
          </p:cxnSp>
          <p:cxnSp>
            <p:nvCxnSpPr>
              <p:cNvPr id="263" name="Straight Connector 262">
                <a:extLst>
                  <a:ext uri="{FF2B5EF4-FFF2-40B4-BE49-F238E27FC236}">
                    <a16:creationId xmlns:a16="http://schemas.microsoft.com/office/drawing/2014/main" id="{FE9C6F8B-89A8-6150-0BAA-743E5F1ACDEB}"/>
                  </a:ext>
                </a:extLst>
              </p:cNvPr>
              <p:cNvCxnSpPr>
                <a:cxnSpLocks/>
              </p:cNvCxnSpPr>
              <p:nvPr/>
            </p:nvCxnSpPr>
            <p:spPr>
              <a:xfrm>
                <a:off x="5126516" y="3823908"/>
                <a:ext cx="81753" cy="0"/>
              </a:xfrm>
              <a:prstGeom prst="line">
                <a:avLst/>
              </a:prstGeom>
              <a:noFill/>
              <a:ln w="12700" cap="flat" cmpd="sng" algn="ctr">
                <a:solidFill>
                  <a:srgbClr val="0070C0"/>
                </a:solidFill>
                <a:prstDash val="solid"/>
              </a:ln>
              <a:effectLst/>
            </p:spPr>
          </p:cxnSp>
        </p:grpSp>
        <p:grpSp>
          <p:nvGrpSpPr>
            <p:cNvPr id="219" name="Group 35">
              <a:extLst>
                <a:ext uri="{FF2B5EF4-FFF2-40B4-BE49-F238E27FC236}">
                  <a16:creationId xmlns:a16="http://schemas.microsoft.com/office/drawing/2014/main" id="{182374B5-64DD-88E3-F844-57207E466BFF}"/>
                </a:ext>
              </a:extLst>
            </p:cNvPr>
            <p:cNvGrpSpPr>
              <a:grpSpLocks/>
            </p:cNvGrpSpPr>
            <p:nvPr/>
          </p:nvGrpSpPr>
          <p:grpSpPr bwMode="auto">
            <a:xfrm>
              <a:off x="10015604" y="4090958"/>
              <a:ext cx="86317" cy="811677"/>
              <a:chOff x="5127718" y="3354896"/>
              <a:chExt cx="80778" cy="726143"/>
            </a:xfrm>
          </p:grpSpPr>
          <p:cxnSp>
            <p:nvCxnSpPr>
              <p:cNvPr id="258" name="Straight Connector 257">
                <a:extLst>
                  <a:ext uri="{FF2B5EF4-FFF2-40B4-BE49-F238E27FC236}">
                    <a16:creationId xmlns:a16="http://schemas.microsoft.com/office/drawing/2014/main" id="{AEA83B3A-CEFD-9D52-A881-E24F187D3C7D}"/>
                  </a:ext>
                </a:extLst>
              </p:cNvPr>
              <p:cNvCxnSpPr>
                <a:cxnSpLocks/>
              </p:cNvCxnSpPr>
              <p:nvPr/>
            </p:nvCxnSpPr>
            <p:spPr>
              <a:xfrm>
                <a:off x="5127968" y="3355341"/>
                <a:ext cx="81755" cy="0"/>
              </a:xfrm>
              <a:prstGeom prst="line">
                <a:avLst/>
              </a:prstGeom>
              <a:noFill/>
              <a:ln w="12700" cap="flat" cmpd="sng" algn="ctr">
                <a:solidFill>
                  <a:srgbClr val="0070C0"/>
                </a:solidFill>
                <a:prstDash val="solid"/>
              </a:ln>
              <a:effectLst/>
            </p:spPr>
          </p:cxnSp>
          <p:cxnSp>
            <p:nvCxnSpPr>
              <p:cNvPr id="259" name="Straight Connector 258">
                <a:extLst>
                  <a:ext uri="{FF2B5EF4-FFF2-40B4-BE49-F238E27FC236}">
                    <a16:creationId xmlns:a16="http://schemas.microsoft.com/office/drawing/2014/main" id="{8420D8EB-A4EE-BC71-A7E3-BB32B52DD9C9}"/>
                  </a:ext>
                </a:extLst>
              </p:cNvPr>
              <p:cNvCxnSpPr>
                <a:cxnSpLocks/>
              </p:cNvCxnSpPr>
              <p:nvPr/>
            </p:nvCxnSpPr>
            <p:spPr>
              <a:xfrm>
                <a:off x="5170256" y="3355341"/>
                <a:ext cx="0" cy="722464"/>
              </a:xfrm>
              <a:prstGeom prst="line">
                <a:avLst/>
              </a:prstGeom>
              <a:noFill/>
              <a:ln w="12700" cap="flat" cmpd="sng" algn="ctr">
                <a:solidFill>
                  <a:srgbClr val="0070C0"/>
                </a:solidFill>
                <a:prstDash val="solid"/>
              </a:ln>
              <a:effectLst/>
            </p:spPr>
          </p:cxnSp>
          <p:cxnSp>
            <p:nvCxnSpPr>
              <p:cNvPr id="260" name="Straight Connector 259">
                <a:extLst>
                  <a:ext uri="{FF2B5EF4-FFF2-40B4-BE49-F238E27FC236}">
                    <a16:creationId xmlns:a16="http://schemas.microsoft.com/office/drawing/2014/main" id="{9B56F01F-7167-11B2-0D99-4BCBA894180D}"/>
                  </a:ext>
                </a:extLst>
              </p:cNvPr>
              <p:cNvCxnSpPr>
                <a:cxnSpLocks/>
              </p:cNvCxnSpPr>
              <p:nvPr/>
            </p:nvCxnSpPr>
            <p:spPr>
              <a:xfrm>
                <a:off x="5127968" y="4081887"/>
                <a:ext cx="81755" cy="0"/>
              </a:xfrm>
              <a:prstGeom prst="line">
                <a:avLst/>
              </a:prstGeom>
              <a:noFill/>
              <a:ln w="12700" cap="flat" cmpd="sng" algn="ctr">
                <a:solidFill>
                  <a:srgbClr val="0070C0"/>
                </a:solidFill>
                <a:prstDash val="solid"/>
              </a:ln>
              <a:effectLst/>
            </p:spPr>
          </p:cxnSp>
        </p:grpSp>
        <p:sp>
          <p:nvSpPr>
            <p:cNvPr id="220" name="Oval 219">
              <a:extLst>
                <a:ext uri="{FF2B5EF4-FFF2-40B4-BE49-F238E27FC236}">
                  <a16:creationId xmlns:a16="http://schemas.microsoft.com/office/drawing/2014/main" id="{89FF0BDE-7400-7720-480D-AB260C31BE8E}"/>
                </a:ext>
              </a:extLst>
            </p:cNvPr>
            <p:cNvSpPr/>
            <p:nvPr/>
          </p:nvSpPr>
          <p:spPr>
            <a:xfrm>
              <a:off x="2581325" y="3991080"/>
              <a:ext cx="60248" cy="63875"/>
            </a:xfrm>
            <a:prstGeom prst="ellipse">
              <a:avLst/>
            </a:prstGeom>
            <a:solidFill>
              <a:srgbClr val="7CA800"/>
            </a:solidFill>
            <a:ln w="25400" cap="flat" cmpd="sng" algn="ctr">
              <a:solidFill>
                <a:srgbClr val="7CA800"/>
              </a:solidFill>
              <a:prstDash val="solid"/>
            </a:ln>
            <a:effectLst/>
          </p:spPr>
          <p:txBody>
            <a:bodyPr lIns="54268" tIns="53414" rIns="54268" bIns="53414"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575"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21" name="Oval 220">
              <a:extLst>
                <a:ext uri="{FF2B5EF4-FFF2-40B4-BE49-F238E27FC236}">
                  <a16:creationId xmlns:a16="http://schemas.microsoft.com/office/drawing/2014/main" id="{CA212D1F-6EF9-7869-FA30-B1CDACD4D164}"/>
                </a:ext>
              </a:extLst>
            </p:cNvPr>
            <p:cNvSpPr/>
            <p:nvPr/>
          </p:nvSpPr>
          <p:spPr>
            <a:xfrm>
              <a:off x="2909675" y="3721890"/>
              <a:ext cx="60248" cy="63875"/>
            </a:xfrm>
            <a:prstGeom prst="ellipse">
              <a:avLst/>
            </a:prstGeom>
            <a:solidFill>
              <a:srgbClr val="7CA800"/>
            </a:solidFill>
            <a:ln w="25400" cap="flat" cmpd="sng" algn="ctr">
              <a:solidFill>
                <a:srgbClr val="7CA800"/>
              </a:solidFill>
              <a:prstDash val="solid"/>
            </a:ln>
            <a:effectLst/>
          </p:spPr>
          <p:txBody>
            <a:bodyPr lIns="54268" tIns="53414" rIns="54268" bIns="53414"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575"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22" name="Oval 221">
              <a:extLst>
                <a:ext uri="{FF2B5EF4-FFF2-40B4-BE49-F238E27FC236}">
                  <a16:creationId xmlns:a16="http://schemas.microsoft.com/office/drawing/2014/main" id="{FC10E503-989C-CAB2-F798-4D938D8FF0A2}"/>
                </a:ext>
              </a:extLst>
            </p:cNvPr>
            <p:cNvSpPr/>
            <p:nvPr/>
          </p:nvSpPr>
          <p:spPr>
            <a:xfrm>
              <a:off x="3560348" y="3562203"/>
              <a:ext cx="60248" cy="63875"/>
            </a:xfrm>
            <a:prstGeom prst="ellipse">
              <a:avLst/>
            </a:prstGeom>
            <a:solidFill>
              <a:srgbClr val="7CA800"/>
            </a:solidFill>
            <a:ln w="25400" cap="flat" cmpd="sng" algn="ctr">
              <a:solidFill>
                <a:srgbClr val="7CA800"/>
              </a:solidFill>
              <a:prstDash val="solid"/>
            </a:ln>
            <a:effectLst/>
          </p:spPr>
          <p:txBody>
            <a:bodyPr lIns="54268" tIns="53414" rIns="54268" bIns="53414"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575"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23" name="Oval 222">
              <a:extLst>
                <a:ext uri="{FF2B5EF4-FFF2-40B4-BE49-F238E27FC236}">
                  <a16:creationId xmlns:a16="http://schemas.microsoft.com/office/drawing/2014/main" id="{0169F1EE-4F2B-AF25-BC05-161AF4DA5876}"/>
                </a:ext>
              </a:extLst>
            </p:cNvPr>
            <p:cNvSpPr/>
            <p:nvPr/>
          </p:nvSpPr>
          <p:spPr>
            <a:xfrm>
              <a:off x="4208008" y="3498328"/>
              <a:ext cx="60248" cy="63875"/>
            </a:xfrm>
            <a:prstGeom prst="ellipse">
              <a:avLst/>
            </a:prstGeom>
            <a:solidFill>
              <a:srgbClr val="7CA800"/>
            </a:solidFill>
            <a:ln w="25400" cap="flat" cmpd="sng" algn="ctr">
              <a:solidFill>
                <a:srgbClr val="7CA800"/>
              </a:solidFill>
              <a:prstDash val="solid"/>
            </a:ln>
            <a:effectLst/>
          </p:spPr>
          <p:txBody>
            <a:bodyPr lIns="54268" tIns="53414" rIns="54268" bIns="53414"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575"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24" name="Oval 223">
              <a:extLst>
                <a:ext uri="{FF2B5EF4-FFF2-40B4-BE49-F238E27FC236}">
                  <a16:creationId xmlns:a16="http://schemas.microsoft.com/office/drawing/2014/main" id="{B5DB8564-C646-4C88-A18B-5E4C6D24A5AC}"/>
                </a:ext>
              </a:extLst>
            </p:cNvPr>
            <p:cNvSpPr/>
            <p:nvPr/>
          </p:nvSpPr>
          <p:spPr>
            <a:xfrm>
              <a:off x="4843621" y="3512014"/>
              <a:ext cx="60248" cy="68439"/>
            </a:xfrm>
            <a:prstGeom prst="ellipse">
              <a:avLst/>
            </a:prstGeom>
            <a:solidFill>
              <a:srgbClr val="7CA800"/>
            </a:solidFill>
            <a:ln w="25400" cap="flat" cmpd="sng" algn="ctr">
              <a:solidFill>
                <a:srgbClr val="7CA800"/>
              </a:solidFill>
              <a:prstDash val="solid"/>
            </a:ln>
            <a:effectLst/>
          </p:spPr>
          <p:txBody>
            <a:bodyPr lIns="54268" tIns="53414" rIns="54268" bIns="53414"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575"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25" name="Oval 224">
              <a:extLst>
                <a:ext uri="{FF2B5EF4-FFF2-40B4-BE49-F238E27FC236}">
                  <a16:creationId xmlns:a16="http://schemas.microsoft.com/office/drawing/2014/main" id="{0171E9E8-1246-C285-17ED-EF079927EB5C}"/>
                </a:ext>
              </a:extLst>
            </p:cNvPr>
            <p:cNvSpPr/>
            <p:nvPr/>
          </p:nvSpPr>
          <p:spPr>
            <a:xfrm>
              <a:off x="6147979" y="3557639"/>
              <a:ext cx="60248" cy="63875"/>
            </a:xfrm>
            <a:prstGeom prst="ellipse">
              <a:avLst/>
            </a:prstGeom>
            <a:solidFill>
              <a:srgbClr val="7CA800"/>
            </a:solidFill>
            <a:ln w="25400" cap="flat" cmpd="sng" algn="ctr">
              <a:solidFill>
                <a:srgbClr val="7CA800"/>
              </a:solidFill>
              <a:prstDash val="solid"/>
            </a:ln>
            <a:effectLst/>
          </p:spPr>
          <p:txBody>
            <a:bodyPr lIns="54268" tIns="53414" rIns="54268" bIns="53414"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575"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26" name="Oval 225">
              <a:extLst>
                <a:ext uri="{FF2B5EF4-FFF2-40B4-BE49-F238E27FC236}">
                  <a16:creationId xmlns:a16="http://schemas.microsoft.com/office/drawing/2014/main" id="{F885B145-0DEA-D9C9-3057-12A899FDCA4C}"/>
                </a:ext>
              </a:extLst>
            </p:cNvPr>
            <p:cNvSpPr/>
            <p:nvPr/>
          </p:nvSpPr>
          <p:spPr>
            <a:xfrm>
              <a:off x="7443301" y="3512014"/>
              <a:ext cx="60248" cy="59314"/>
            </a:xfrm>
            <a:prstGeom prst="ellipse">
              <a:avLst/>
            </a:prstGeom>
            <a:solidFill>
              <a:srgbClr val="7CA800"/>
            </a:solidFill>
            <a:ln w="25400" cap="flat" cmpd="sng" algn="ctr">
              <a:solidFill>
                <a:srgbClr val="7CA800"/>
              </a:solidFill>
              <a:prstDash val="solid"/>
            </a:ln>
            <a:effectLst/>
          </p:spPr>
          <p:txBody>
            <a:bodyPr lIns="54268" tIns="53414" rIns="54268" bIns="53414"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575"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27" name="Oval 226">
              <a:extLst>
                <a:ext uri="{FF2B5EF4-FFF2-40B4-BE49-F238E27FC236}">
                  <a16:creationId xmlns:a16="http://schemas.microsoft.com/office/drawing/2014/main" id="{FC2A0A0B-91A1-BCEE-3B83-B8CC87D19EE2}"/>
                </a:ext>
              </a:extLst>
            </p:cNvPr>
            <p:cNvSpPr/>
            <p:nvPr/>
          </p:nvSpPr>
          <p:spPr>
            <a:xfrm>
              <a:off x="8084938" y="3548514"/>
              <a:ext cx="60248" cy="63875"/>
            </a:xfrm>
            <a:prstGeom prst="ellipse">
              <a:avLst/>
            </a:prstGeom>
            <a:solidFill>
              <a:srgbClr val="7CA800"/>
            </a:solidFill>
            <a:ln w="25400" cap="flat" cmpd="sng" algn="ctr">
              <a:solidFill>
                <a:srgbClr val="7CA800"/>
              </a:solidFill>
              <a:prstDash val="solid"/>
            </a:ln>
            <a:effectLst/>
          </p:spPr>
          <p:txBody>
            <a:bodyPr lIns="54268" tIns="53414" rIns="54268" bIns="53414"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575"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28" name="Oval 227">
              <a:extLst>
                <a:ext uri="{FF2B5EF4-FFF2-40B4-BE49-F238E27FC236}">
                  <a16:creationId xmlns:a16="http://schemas.microsoft.com/office/drawing/2014/main" id="{7B2456C4-69BC-42F4-160C-493A0546988A}"/>
                </a:ext>
              </a:extLst>
            </p:cNvPr>
            <p:cNvSpPr/>
            <p:nvPr/>
          </p:nvSpPr>
          <p:spPr>
            <a:xfrm>
              <a:off x="8735612" y="3534828"/>
              <a:ext cx="60248" cy="63875"/>
            </a:xfrm>
            <a:prstGeom prst="ellipse">
              <a:avLst/>
            </a:prstGeom>
            <a:solidFill>
              <a:srgbClr val="7CA800"/>
            </a:solidFill>
            <a:ln w="25400" cap="flat" cmpd="sng" algn="ctr">
              <a:solidFill>
                <a:srgbClr val="7CA800"/>
              </a:solidFill>
              <a:prstDash val="solid"/>
            </a:ln>
            <a:effectLst/>
          </p:spPr>
          <p:txBody>
            <a:bodyPr lIns="54268" tIns="53414" rIns="54268" bIns="53414"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575"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29" name="Oval 228">
              <a:extLst>
                <a:ext uri="{FF2B5EF4-FFF2-40B4-BE49-F238E27FC236}">
                  <a16:creationId xmlns:a16="http://schemas.microsoft.com/office/drawing/2014/main" id="{D5333B8E-E25F-C3D8-A4DE-65FA103342FD}"/>
                </a:ext>
              </a:extLst>
            </p:cNvPr>
            <p:cNvSpPr/>
            <p:nvPr/>
          </p:nvSpPr>
          <p:spPr>
            <a:xfrm>
              <a:off x="9383272" y="3512014"/>
              <a:ext cx="60248" cy="63875"/>
            </a:xfrm>
            <a:prstGeom prst="ellipse">
              <a:avLst/>
            </a:prstGeom>
            <a:solidFill>
              <a:srgbClr val="7CA800"/>
            </a:solidFill>
            <a:ln w="25400" cap="flat" cmpd="sng" algn="ctr">
              <a:solidFill>
                <a:srgbClr val="7CA800"/>
              </a:solidFill>
              <a:prstDash val="solid"/>
            </a:ln>
            <a:effectLst/>
          </p:spPr>
          <p:txBody>
            <a:bodyPr lIns="54268" tIns="53414" rIns="54268" bIns="53414"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575"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30" name="Oval 229">
              <a:extLst>
                <a:ext uri="{FF2B5EF4-FFF2-40B4-BE49-F238E27FC236}">
                  <a16:creationId xmlns:a16="http://schemas.microsoft.com/office/drawing/2014/main" id="{1EBEBA99-C408-501B-5CC7-8256078FEFF2}"/>
                </a:ext>
              </a:extLst>
            </p:cNvPr>
            <p:cNvSpPr/>
            <p:nvPr/>
          </p:nvSpPr>
          <p:spPr>
            <a:xfrm>
              <a:off x="10027921" y="3484639"/>
              <a:ext cx="60248" cy="59314"/>
            </a:xfrm>
            <a:prstGeom prst="ellipse">
              <a:avLst/>
            </a:prstGeom>
            <a:solidFill>
              <a:srgbClr val="7CA800"/>
            </a:solidFill>
            <a:ln w="25400" cap="flat" cmpd="sng" algn="ctr">
              <a:solidFill>
                <a:srgbClr val="7CA800"/>
              </a:solidFill>
              <a:prstDash val="solid"/>
            </a:ln>
            <a:effectLst/>
          </p:spPr>
          <p:txBody>
            <a:bodyPr lIns="54268" tIns="53414" rIns="54268" bIns="53414"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575"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31" name="Oval 230">
              <a:extLst>
                <a:ext uri="{FF2B5EF4-FFF2-40B4-BE49-F238E27FC236}">
                  <a16:creationId xmlns:a16="http://schemas.microsoft.com/office/drawing/2014/main" id="{E8E55EE4-31DB-D4C5-BEB8-0CCD285380E9}"/>
                </a:ext>
              </a:extLst>
            </p:cNvPr>
            <p:cNvSpPr/>
            <p:nvPr/>
          </p:nvSpPr>
          <p:spPr>
            <a:xfrm>
              <a:off x="10027921" y="4470143"/>
              <a:ext cx="60248" cy="68439"/>
            </a:xfrm>
            <a:prstGeom prst="ellipse">
              <a:avLst/>
            </a:prstGeom>
            <a:solidFill>
              <a:srgbClr val="0070C0"/>
            </a:solidFill>
            <a:ln w="25400" cap="flat" cmpd="sng" algn="ctr">
              <a:solidFill>
                <a:srgbClr val="0070C0"/>
              </a:solidFill>
              <a:prstDash val="solid"/>
            </a:ln>
            <a:effectLst/>
          </p:spPr>
          <p:txBody>
            <a:bodyPr lIns="54268" tIns="53414" rIns="54268" bIns="53414"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575"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32" name="Oval 231">
              <a:extLst>
                <a:ext uri="{FF2B5EF4-FFF2-40B4-BE49-F238E27FC236}">
                  <a16:creationId xmlns:a16="http://schemas.microsoft.com/office/drawing/2014/main" id="{4EB1E68A-2EDF-76A4-DB88-5F4F3C6E6933}"/>
                </a:ext>
              </a:extLst>
            </p:cNvPr>
            <p:cNvSpPr/>
            <p:nvPr/>
          </p:nvSpPr>
          <p:spPr>
            <a:xfrm>
              <a:off x="9383272" y="4570518"/>
              <a:ext cx="60248" cy="63875"/>
            </a:xfrm>
            <a:prstGeom prst="ellipse">
              <a:avLst/>
            </a:prstGeom>
            <a:solidFill>
              <a:srgbClr val="0070C0"/>
            </a:solidFill>
            <a:ln w="25400" cap="flat" cmpd="sng" algn="ctr">
              <a:solidFill>
                <a:srgbClr val="0070C0"/>
              </a:solidFill>
              <a:prstDash val="solid"/>
            </a:ln>
            <a:effectLst/>
          </p:spPr>
          <p:txBody>
            <a:bodyPr lIns="54268" tIns="53414" rIns="54268" bIns="53414"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575"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33" name="Oval 232">
              <a:extLst>
                <a:ext uri="{FF2B5EF4-FFF2-40B4-BE49-F238E27FC236}">
                  <a16:creationId xmlns:a16="http://schemas.microsoft.com/office/drawing/2014/main" id="{A369FB99-3D0D-6DB6-4A63-2BDDBF2E63B3}"/>
                </a:ext>
              </a:extLst>
            </p:cNvPr>
            <p:cNvSpPr/>
            <p:nvPr/>
          </p:nvSpPr>
          <p:spPr>
            <a:xfrm>
              <a:off x="8735612" y="4611582"/>
              <a:ext cx="60248" cy="68436"/>
            </a:xfrm>
            <a:prstGeom prst="ellipse">
              <a:avLst/>
            </a:prstGeom>
            <a:solidFill>
              <a:srgbClr val="0070C0"/>
            </a:solidFill>
            <a:ln w="25400" cap="flat" cmpd="sng" algn="ctr">
              <a:solidFill>
                <a:srgbClr val="0070C0"/>
              </a:solidFill>
              <a:prstDash val="solid"/>
            </a:ln>
            <a:effectLst/>
          </p:spPr>
          <p:txBody>
            <a:bodyPr lIns="54268" tIns="53414" rIns="54268" bIns="53414"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575"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34" name="Oval 233">
              <a:extLst>
                <a:ext uri="{FF2B5EF4-FFF2-40B4-BE49-F238E27FC236}">
                  <a16:creationId xmlns:a16="http://schemas.microsoft.com/office/drawing/2014/main" id="{B7393D3A-9868-2145-A30E-F97BAA2B9180}"/>
                </a:ext>
              </a:extLst>
            </p:cNvPr>
            <p:cNvSpPr/>
            <p:nvPr/>
          </p:nvSpPr>
          <p:spPr>
            <a:xfrm>
              <a:off x="8084938" y="4570518"/>
              <a:ext cx="60248" cy="63875"/>
            </a:xfrm>
            <a:prstGeom prst="ellipse">
              <a:avLst/>
            </a:prstGeom>
            <a:solidFill>
              <a:srgbClr val="0070C0"/>
            </a:solidFill>
            <a:ln w="25400" cap="flat" cmpd="sng" algn="ctr">
              <a:solidFill>
                <a:srgbClr val="0070C0"/>
              </a:solidFill>
              <a:prstDash val="solid"/>
            </a:ln>
            <a:effectLst/>
          </p:spPr>
          <p:txBody>
            <a:bodyPr lIns="54268" tIns="53414" rIns="54268" bIns="53414"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575"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35" name="Oval 234">
              <a:extLst>
                <a:ext uri="{FF2B5EF4-FFF2-40B4-BE49-F238E27FC236}">
                  <a16:creationId xmlns:a16="http://schemas.microsoft.com/office/drawing/2014/main" id="{18BF0B1C-8063-F2DF-41A5-D9E4C3613324}"/>
                </a:ext>
              </a:extLst>
            </p:cNvPr>
            <p:cNvSpPr/>
            <p:nvPr/>
          </p:nvSpPr>
          <p:spPr>
            <a:xfrm>
              <a:off x="7443301" y="4575082"/>
              <a:ext cx="60248" cy="63875"/>
            </a:xfrm>
            <a:prstGeom prst="ellipse">
              <a:avLst/>
            </a:prstGeom>
            <a:solidFill>
              <a:srgbClr val="0070C0"/>
            </a:solidFill>
            <a:ln w="25400" cap="flat" cmpd="sng" algn="ctr">
              <a:solidFill>
                <a:srgbClr val="0070C0"/>
              </a:solidFill>
              <a:prstDash val="solid"/>
            </a:ln>
            <a:effectLst/>
          </p:spPr>
          <p:txBody>
            <a:bodyPr lIns="54268" tIns="53414" rIns="54268" bIns="53414"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575"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36" name="Oval 235">
              <a:extLst>
                <a:ext uri="{FF2B5EF4-FFF2-40B4-BE49-F238E27FC236}">
                  <a16:creationId xmlns:a16="http://schemas.microsoft.com/office/drawing/2014/main" id="{3FECC5D9-3BA4-4A58-87C1-5C944D577551}"/>
                </a:ext>
              </a:extLst>
            </p:cNvPr>
            <p:cNvSpPr/>
            <p:nvPr/>
          </p:nvSpPr>
          <p:spPr>
            <a:xfrm>
              <a:off x="6147979" y="4570518"/>
              <a:ext cx="60248" cy="63875"/>
            </a:xfrm>
            <a:prstGeom prst="ellipse">
              <a:avLst/>
            </a:prstGeom>
            <a:solidFill>
              <a:srgbClr val="0070C0"/>
            </a:solidFill>
            <a:ln w="25400" cap="flat" cmpd="sng" algn="ctr">
              <a:solidFill>
                <a:srgbClr val="0070C0"/>
              </a:solidFill>
              <a:prstDash val="solid"/>
            </a:ln>
            <a:effectLst/>
          </p:spPr>
          <p:txBody>
            <a:bodyPr lIns="54268" tIns="53414" rIns="54268" bIns="53414"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575"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37" name="Oval 236">
              <a:extLst>
                <a:ext uri="{FF2B5EF4-FFF2-40B4-BE49-F238E27FC236}">
                  <a16:creationId xmlns:a16="http://schemas.microsoft.com/office/drawing/2014/main" id="{61ACBE84-93B1-1FB8-1356-13A0DE0FDD8F}"/>
                </a:ext>
              </a:extLst>
            </p:cNvPr>
            <p:cNvSpPr/>
            <p:nvPr/>
          </p:nvSpPr>
          <p:spPr>
            <a:xfrm>
              <a:off x="4843621" y="4593332"/>
              <a:ext cx="60248" cy="68436"/>
            </a:xfrm>
            <a:prstGeom prst="ellipse">
              <a:avLst/>
            </a:prstGeom>
            <a:solidFill>
              <a:srgbClr val="0070C0"/>
            </a:solidFill>
            <a:ln w="25400" cap="flat" cmpd="sng" algn="ctr">
              <a:solidFill>
                <a:srgbClr val="0070C0"/>
              </a:solidFill>
              <a:prstDash val="solid"/>
            </a:ln>
            <a:effectLst/>
          </p:spPr>
          <p:txBody>
            <a:bodyPr lIns="54268" tIns="53414" rIns="54268" bIns="53414"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575"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38" name="Oval 237">
              <a:extLst>
                <a:ext uri="{FF2B5EF4-FFF2-40B4-BE49-F238E27FC236}">
                  <a16:creationId xmlns:a16="http://schemas.microsoft.com/office/drawing/2014/main" id="{9D3A4DFA-C073-7685-A5B8-2F95D387B592}"/>
                </a:ext>
              </a:extLst>
            </p:cNvPr>
            <p:cNvSpPr/>
            <p:nvPr/>
          </p:nvSpPr>
          <p:spPr>
            <a:xfrm>
              <a:off x="3560348" y="4648082"/>
              <a:ext cx="60248" cy="63875"/>
            </a:xfrm>
            <a:prstGeom prst="ellipse">
              <a:avLst/>
            </a:prstGeom>
            <a:solidFill>
              <a:srgbClr val="0070C0"/>
            </a:solidFill>
            <a:ln w="25400" cap="flat" cmpd="sng" algn="ctr">
              <a:solidFill>
                <a:srgbClr val="0070C0"/>
              </a:solidFill>
              <a:prstDash val="solid"/>
            </a:ln>
            <a:effectLst/>
          </p:spPr>
          <p:txBody>
            <a:bodyPr lIns="54268" tIns="53414" rIns="54268" bIns="53414"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575"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39" name="Oval 238">
              <a:extLst>
                <a:ext uri="{FF2B5EF4-FFF2-40B4-BE49-F238E27FC236}">
                  <a16:creationId xmlns:a16="http://schemas.microsoft.com/office/drawing/2014/main" id="{E6C2BC33-F8FE-CD05-D7AD-CA38A0D81D26}"/>
                </a:ext>
              </a:extLst>
            </p:cNvPr>
            <p:cNvSpPr/>
            <p:nvPr/>
          </p:nvSpPr>
          <p:spPr>
            <a:xfrm>
              <a:off x="4204997" y="4561393"/>
              <a:ext cx="63259" cy="59314"/>
            </a:xfrm>
            <a:prstGeom prst="ellipse">
              <a:avLst/>
            </a:prstGeom>
            <a:solidFill>
              <a:srgbClr val="0070C0"/>
            </a:solidFill>
            <a:ln w="25400" cap="flat" cmpd="sng" algn="ctr">
              <a:solidFill>
                <a:srgbClr val="0070C0"/>
              </a:solidFill>
              <a:prstDash val="solid"/>
            </a:ln>
            <a:effectLst/>
          </p:spPr>
          <p:txBody>
            <a:bodyPr lIns="54268" tIns="53414" rIns="54268" bIns="53414"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575"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40" name="Oval 239">
              <a:extLst>
                <a:ext uri="{FF2B5EF4-FFF2-40B4-BE49-F238E27FC236}">
                  <a16:creationId xmlns:a16="http://schemas.microsoft.com/office/drawing/2014/main" id="{788699B8-47C1-8301-C3AA-0F91ABDC4A4C}"/>
                </a:ext>
              </a:extLst>
            </p:cNvPr>
            <p:cNvSpPr/>
            <p:nvPr/>
          </p:nvSpPr>
          <p:spPr>
            <a:xfrm>
              <a:off x="2909675" y="4579643"/>
              <a:ext cx="60248" cy="63875"/>
            </a:xfrm>
            <a:prstGeom prst="ellipse">
              <a:avLst/>
            </a:prstGeom>
            <a:solidFill>
              <a:srgbClr val="0070C0"/>
            </a:solidFill>
            <a:ln w="25400" cap="flat" cmpd="sng" algn="ctr">
              <a:solidFill>
                <a:srgbClr val="0070C0"/>
              </a:solidFill>
              <a:prstDash val="solid"/>
            </a:ln>
            <a:effectLst/>
          </p:spPr>
          <p:txBody>
            <a:bodyPr lIns="54268" tIns="53414" rIns="54268" bIns="53414"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575"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41" name="Oval 240">
              <a:extLst>
                <a:ext uri="{FF2B5EF4-FFF2-40B4-BE49-F238E27FC236}">
                  <a16:creationId xmlns:a16="http://schemas.microsoft.com/office/drawing/2014/main" id="{16E30404-C22D-246E-BE4D-85BA68F2C7A0}"/>
                </a:ext>
              </a:extLst>
            </p:cNvPr>
            <p:cNvSpPr/>
            <p:nvPr/>
          </p:nvSpPr>
          <p:spPr>
            <a:xfrm>
              <a:off x="2581325" y="4570518"/>
              <a:ext cx="60248" cy="68439"/>
            </a:xfrm>
            <a:prstGeom prst="ellipse">
              <a:avLst/>
            </a:prstGeom>
            <a:solidFill>
              <a:srgbClr val="0070C0"/>
            </a:solidFill>
            <a:ln w="25400" cap="flat" cmpd="sng" algn="ctr">
              <a:solidFill>
                <a:srgbClr val="0070C0"/>
              </a:solidFill>
              <a:prstDash val="solid"/>
            </a:ln>
            <a:effectLst/>
          </p:spPr>
          <p:txBody>
            <a:bodyPr lIns="54268" tIns="53414" rIns="54268" bIns="53414"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575"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42" name="TextBox 59">
              <a:extLst>
                <a:ext uri="{FF2B5EF4-FFF2-40B4-BE49-F238E27FC236}">
                  <a16:creationId xmlns:a16="http://schemas.microsoft.com/office/drawing/2014/main" id="{41E5F833-87A1-C0AA-F411-10D744F0B151}"/>
                </a:ext>
              </a:extLst>
            </p:cNvPr>
            <p:cNvSpPr txBox="1">
              <a:spLocks noChangeArrowheads="1"/>
            </p:cNvSpPr>
            <p:nvPr/>
          </p:nvSpPr>
          <p:spPr bwMode="auto">
            <a:xfrm>
              <a:off x="1849318" y="5633586"/>
              <a:ext cx="352447" cy="565752"/>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algn="r" defTabSz="685800" eaLnBrk="1" fontAlgn="auto" latinLnBrk="0" hangingPunct="1">
                <a:lnSpc>
                  <a:spcPct val="100000"/>
                </a:lnSpc>
                <a:spcBef>
                  <a:spcPct val="0"/>
                </a:spcBef>
                <a:spcAft>
                  <a:spcPts val="0"/>
                </a:spcAft>
                <a:buClrTx/>
                <a:buSzTx/>
                <a:buFontTx/>
                <a:buNone/>
                <a:tabLst/>
                <a:defRPr/>
              </a:pPr>
              <a:endParaRPr kumimoji="0" lang="en-GB" altLang="en-US" sz="675" b="1" i="0" u="none" strike="noStrike" kern="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p:txBody>
        </p:sp>
        <p:sp>
          <p:nvSpPr>
            <p:cNvPr id="243" name="TextBox 60">
              <a:extLst>
                <a:ext uri="{FF2B5EF4-FFF2-40B4-BE49-F238E27FC236}">
                  <a16:creationId xmlns:a16="http://schemas.microsoft.com/office/drawing/2014/main" id="{21958514-8104-3D47-48AE-124BE87A71A8}"/>
                </a:ext>
              </a:extLst>
            </p:cNvPr>
            <p:cNvSpPr txBox="1">
              <a:spLocks noChangeArrowheads="1"/>
            </p:cNvSpPr>
            <p:nvPr/>
          </p:nvSpPr>
          <p:spPr bwMode="auto">
            <a:xfrm>
              <a:off x="2168630" y="5633586"/>
              <a:ext cx="352447" cy="565752"/>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endParaRPr kumimoji="0" lang="en-GB" altLang="en-US" sz="675" b="1" i="0" u="none" strike="noStrike" kern="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p:txBody>
        </p:sp>
        <p:sp>
          <p:nvSpPr>
            <p:cNvPr id="244" name="TextBox 62">
              <a:extLst>
                <a:ext uri="{FF2B5EF4-FFF2-40B4-BE49-F238E27FC236}">
                  <a16:creationId xmlns:a16="http://schemas.microsoft.com/office/drawing/2014/main" id="{3C932621-7960-0C5D-4038-2C6C65176DCB}"/>
                </a:ext>
              </a:extLst>
            </p:cNvPr>
            <p:cNvSpPr txBox="1">
              <a:spLocks noChangeArrowheads="1"/>
            </p:cNvSpPr>
            <p:nvPr/>
          </p:nvSpPr>
          <p:spPr bwMode="auto">
            <a:xfrm>
              <a:off x="2756043" y="5633586"/>
              <a:ext cx="349436" cy="565752"/>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endParaRPr kumimoji="0" lang="en-GB" altLang="en-US" sz="675" b="1" i="0" u="none" strike="noStrike" kern="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p:txBody>
        </p:sp>
        <p:sp>
          <p:nvSpPr>
            <p:cNvPr id="245" name="TextBox 63">
              <a:extLst>
                <a:ext uri="{FF2B5EF4-FFF2-40B4-BE49-F238E27FC236}">
                  <a16:creationId xmlns:a16="http://schemas.microsoft.com/office/drawing/2014/main" id="{E9191549-CDC6-1050-04D5-227ED58F39B2}"/>
                </a:ext>
              </a:extLst>
            </p:cNvPr>
            <p:cNvSpPr txBox="1">
              <a:spLocks noChangeArrowheads="1"/>
            </p:cNvSpPr>
            <p:nvPr/>
          </p:nvSpPr>
          <p:spPr bwMode="auto">
            <a:xfrm>
              <a:off x="3412741" y="5633586"/>
              <a:ext cx="349436" cy="565752"/>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endParaRPr kumimoji="0" lang="en-US" altLang="en-US" sz="675" b="1" i="0" u="none" strike="noStrike" kern="0" cap="none" spc="0" normalizeH="0" baseline="0" noProof="0">
                <a:ln>
                  <a:noFill/>
                </a:ln>
                <a:solidFill>
                  <a:srgbClr val="7CA800"/>
                </a:solidFill>
                <a:effectLst/>
                <a:uLnTx/>
                <a:uFillTx/>
                <a:latin typeface="Arial" panose="020B0604020202020204" pitchFamily="34" charset="0"/>
                <a:cs typeface="Arial" panose="020B0604020202020204" pitchFamily="34" charset="0"/>
              </a:endParaRPr>
            </a:p>
          </p:txBody>
        </p:sp>
        <p:sp>
          <p:nvSpPr>
            <p:cNvPr id="246" name="TextBox 64">
              <a:extLst>
                <a:ext uri="{FF2B5EF4-FFF2-40B4-BE49-F238E27FC236}">
                  <a16:creationId xmlns:a16="http://schemas.microsoft.com/office/drawing/2014/main" id="{B5A4E9D6-720F-E4FF-C9C5-57BAF96B4B56}"/>
                </a:ext>
              </a:extLst>
            </p:cNvPr>
            <p:cNvSpPr txBox="1">
              <a:spLocks noChangeArrowheads="1"/>
            </p:cNvSpPr>
            <p:nvPr/>
          </p:nvSpPr>
          <p:spPr bwMode="auto">
            <a:xfrm>
              <a:off x="4057389" y="5633586"/>
              <a:ext cx="352449" cy="565752"/>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endParaRPr kumimoji="0" lang="en-US" altLang="en-US" sz="675" b="1" i="0" u="none" strike="noStrike" kern="0" cap="none" spc="0" normalizeH="0" baseline="0" noProof="0">
                <a:ln>
                  <a:noFill/>
                </a:ln>
                <a:solidFill>
                  <a:srgbClr val="7CA800"/>
                </a:solidFill>
                <a:effectLst/>
                <a:uLnTx/>
                <a:uFillTx/>
                <a:latin typeface="Arial" panose="020B0604020202020204" pitchFamily="34" charset="0"/>
                <a:cs typeface="Arial" panose="020B0604020202020204" pitchFamily="34" charset="0"/>
              </a:endParaRPr>
            </a:p>
          </p:txBody>
        </p:sp>
        <p:sp>
          <p:nvSpPr>
            <p:cNvPr id="247" name="TextBox 65">
              <a:extLst>
                <a:ext uri="{FF2B5EF4-FFF2-40B4-BE49-F238E27FC236}">
                  <a16:creationId xmlns:a16="http://schemas.microsoft.com/office/drawing/2014/main" id="{EAA89E7F-5CCD-D021-8ACF-98FBA33146AB}"/>
                </a:ext>
              </a:extLst>
            </p:cNvPr>
            <p:cNvSpPr txBox="1">
              <a:spLocks noChangeArrowheads="1"/>
            </p:cNvSpPr>
            <p:nvPr/>
          </p:nvSpPr>
          <p:spPr bwMode="auto">
            <a:xfrm>
              <a:off x="4705051" y="5633586"/>
              <a:ext cx="349436" cy="565752"/>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endParaRPr kumimoji="0" lang="en-US" altLang="en-US" sz="675" b="1" i="0" u="none" strike="noStrike" kern="0" cap="none" spc="0" normalizeH="0" baseline="0" noProof="0">
                <a:ln>
                  <a:noFill/>
                </a:ln>
                <a:solidFill>
                  <a:srgbClr val="7CA800"/>
                </a:solidFill>
                <a:effectLst/>
                <a:uLnTx/>
                <a:uFillTx/>
                <a:latin typeface="Arial" panose="020B0604020202020204" pitchFamily="34" charset="0"/>
                <a:cs typeface="Arial" panose="020B0604020202020204" pitchFamily="34" charset="0"/>
              </a:endParaRPr>
            </a:p>
          </p:txBody>
        </p:sp>
        <p:sp>
          <p:nvSpPr>
            <p:cNvPr id="249" name="TextBox 67">
              <a:extLst>
                <a:ext uri="{FF2B5EF4-FFF2-40B4-BE49-F238E27FC236}">
                  <a16:creationId xmlns:a16="http://schemas.microsoft.com/office/drawing/2014/main" id="{7302EC8F-4CAD-A6B9-93EC-2C1BAA47E183}"/>
                </a:ext>
              </a:extLst>
            </p:cNvPr>
            <p:cNvSpPr txBox="1">
              <a:spLocks noChangeArrowheads="1"/>
            </p:cNvSpPr>
            <p:nvPr/>
          </p:nvSpPr>
          <p:spPr bwMode="auto">
            <a:xfrm>
              <a:off x="7298707" y="5633586"/>
              <a:ext cx="349436" cy="565752"/>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endParaRPr kumimoji="0" lang="en-US" altLang="en-US" sz="675" b="1" i="0" u="none" strike="noStrike" kern="0" cap="none" spc="0" normalizeH="0" baseline="0" noProof="0">
                <a:ln>
                  <a:noFill/>
                </a:ln>
                <a:solidFill>
                  <a:srgbClr val="7CA800"/>
                </a:solidFill>
                <a:effectLst/>
                <a:uLnTx/>
                <a:uFillTx/>
                <a:latin typeface="Arial" panose="020B0604020202020204" pitchFamily="34" charset="0"/>
                <a:cs typeface="Arial" panose="020B0604020202020204" pitchFamily="34" charset="0"/>
              </a:endParaRPr>
            </a:p>
          </p:txBody>
        </p:sp>
        <p:sp>
          <p:nvSpPr>
            <p:cNvPr id="250" name="TextBox 68">
              <a:extLst>
                <a:ext uri="{FF2B5EF4-FFF2-40B4-BE49-F238E27FC236}">
                  <a16:creationId xmlns:a16="http://schemas.microsoft.com/office/drawing/2014/main" id="{87847355-8B43-A58B-AE87-6571F28D278E}"/>
                </a:ext>
              </a:extLst>
            </p:cNvPr>
            <p:cNvSpPr txBox="1">
              <a:spLocks noChangeArrowheads="1"/>
            </p:cNvSpPr>
            <p:nvPr/>
          </p:nvSpPr>
          <p:spPr bwMode="auto">
            <a:xfrm>
              <a:off x="7946369" y="5633586"/>
              <a:ext cx="349436" cy="565752"/>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endParaRPr kumimoji="0" lang="en-US" altLang="en-US" sz="675" b="1" i="0" u="none" strike="noStrike" kern="0" cap="none" spc="0" normalizeH="0" baseline="0" noProof="0">
                <a:ln>
                  <a:noFill/>
                </a:ln>
                <a:solidFill>
                  <a:srgbClr val="7CA800"/>
                </a:solidFill>
                <a:effectLst/>
                <a:uLnTx/>
                <a:uFillTx/>
                <a:latin typeface="Arial" panose="020B0604020202020204" pitchFamily="34" charset="0"/>
                <a:cs typeface="Arial" panose="020B0604020202020204" pitchFamily="34" charset="0"/>
              </a:endParaRPr>
            </a:p>
          </p:txBody>
        </p:sp>
        <p:sp>
          <p:nvSpPr>
            <p:cNvPr id="251" name="TextBox 69">
              <a:extLst>
                <a:ext uri="{FF2B5EF4-FFF2-40B4-BE49-F238E27FC236}">
                  <a16:creationId xmlns:a16="http://schemas.microsoft.com/office/drawing/2014/main" id="{A651074F-D842-500D-5315-32F6B2F17C56}"/>
                </a:ext>
              </a:extLst>
            </p:cNvPr>
            <p:cNvSpPr txBox="1">
              <a:spLocks noChangeArrowheads="1"/>
            </p:cNvSpPr>
            <p:nvPr/>
          </p:nvSpPr>
          <p:spPr bwMode="auto">
            <a:xfrm>
              <a:off x="8591018" y="5633586"/>
              <a:ext cx="349436" cy="565752"/>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endParaRPr kumimoji="0" lang="en-GB" altLang="en-US" sz="675" b="1" i="0" u="none" strike="noStrike" kern="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p:txBody>
        </p:sp>
        <p:sp>
          <p:nvSpPr>
            <p:cNvPr id="252" name="TextBox 70">
              <a:extLst>
                <a:ext uri="{FF2B5EF4-FFF2-40B4-BE49-F238E27FC236}">
                  <a16:creationId xmlns:a16="http://schemas.microsoft.com/office/drawing/2014/main" id="{D916EE02-5026-2651-6D9C-67A45262EF0C}"/>
                </a:ext>
              </a:extLst>
            </p:cNvPr>
            <p:cNvSpPr txBox="1">
              <a:spLocks noChangeArrowheads="1"/>
            </p:cNvSpPr>
            <p:nvPr/>
          </p:nvSpPr>
          <p:spPr bwMode="auto">
            <a:xfrm>
              <a:off x="9226628" y="5633586"/>
              <a:ext cx="349436" cy="565752"/>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endParaRPr kumimoji="0" lang="en-GB" altLang="en-US" sz="675" b="1" i="0" u="none" strike="noStrike" kern="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p:txBody>
        </p:sp>
        <p:sp>
          <p:nvSpPr>
            <p:cNvPr id="253" name="TextBox 71">
              <a:extLst>
                <a:ext uri="{FF2B5EF4-FFF2-40B4-BE49-F238E27FC236}">
                  <a16:creationId xmlns:a16="http://schemas.microsoft.com/office/drawing/2014/main" id="{783D1D5A-F592-5FD1-AA8F-E4398F8434F3}"/>
                </a:ext>
              </a:extLst>
            </p:cNvPr>
            <p:cNvSpPr txBox="1">
              <a:spLocks noChangeArrowheads="1"/>
            </p:cNvSpPr>
            <p:nvPr/>
          </p:nvSpPr>
          <p:spPr bwMode="auto">
            <a:xfrm>
              <a:off x="9877302" y="5633586"/>
              <a:ext cx="352449" cy="565752"/>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algn="ctr" defTabSz="685800" eaLnBrk="1" fontAlgn="auto" latinLnBrk="0" hangingPunct="1">
                <a:lnSpc>
                  <a:spcPct val="100000"/>
                </a:lnSpc>
                <a:spcBef>
                  <a:spcPct val="0"/>
                </a:spcBef>
                <a:spcAft>
                  <a:spcPts val="0"/>
                </a:spcAft>
                <a:buClrTx/>
                <a:buSzTx/>
                <a:buFontTx/>
                <a:buNone/>
                <a:tabLst/>
                <a:defRPr/>
              </a:pPr>
              <a:endParaRPr kumimoji="0" lang="en-US" altLang="en-US" sz="675" b="1" i="0" u="none" strike="noStrike" kern="0" cap="none" spc="0" normalizeH="0" baseline="0" noProof="0">
                <a:ln>
                  <a:noFill/>
                </a:ln>
                <a:solidFill>
                  <a:srgbClr val="7CA800"/>
                </a:solidFill>
                <a:effectLst/>
                <a:uLnTx/>
                <a:uFillTx/>
                <a:latin typeface="Arial" panose="020B0604020202020204" pitchFamily="34" charset="0"/>
                <a:cs typeface="Arial" panose="020B0604020202020204" pitchFamily="34" charset="0"/>
              </a:endParaRPr>
            </a:p>
          </p:txBody>
        </p:sp>
        <p:cxnSp>
          <p:nvCxnSpPr>
            <p:cNvPr id="254" name="Straight Connector 253">
              <a:extLst>
                <a:ext uri="{FF2B5EF4-FFF2-40B4-BE49-F238E27FC236}">
                  <a16:creationId xmlns:a16="http://schemas.microsoft.com/office/drawing/2014/main" id="{833CBDD3-F51D-FA23-D7E8-A7987D5314E6}"/>
                </a:ext>
              </a:extLst>
            </p:cNvPr>
            <p:cNvCxnSpPr>
              <a:cxnSpLocks/>
            </p:cNvCxnSpPr>
            <p:nvPr/>
          </p:nvCxnSpPr>
          <p:spPr>
            <a:xfrm flipH="1">
              <a:off x="2280087" y="3626078"/>
              <a:ext cx="7786995" cy="54750"/>
            </a:xfrm>
            <a:prstGeom prst="line">
              <a:avLst/>
            </a:prstGeom>
            <a:solidFill>
              <a:srgbClr val="7CA800"/>
            </a:solidFill>
            <a:ln w="12700" cap="flat" cmpd="sng" algn="ctr">
              <a:solidFill>
                <a:srgbClr val="FFFFFF"/>
              </a:solidFill>
              <a:prstDash val="dash"/>
            </a:ln>
            <a:effectLst/>
          </p:spPr>
        </p:cxnSp>
        <p:sp>
          <p:nvSpPr>
            <p:cNvPr id="255" name="TextBox 73">
              <a:extLst>
                <a:ext uri="{FF2B5EF4-FFF2-40B4-BE49-F238E27FC236}">
                  <a16:creationId xmlns:a16="http://schemas.microsoft.com/office/drawing/2014/main" id="{F09A2DAA-E008-D6C2-8CBB-30A8F2495052}"/>
                </a:ext>
              </a:extLst>
            </p:cNvPr>
            <p:cNvSpPr txBox="1">
              <a:spLocks noChangeArrowheads="1"/>
            </p:cNvSpPr>
            <p:nvPr/>
          </p:nvSpPr>
          <p:spPr bwMode="auto">
            <a:xfrm>
              <a:off x="10130341" y="3466389"/>
              <a:ext cx="924801" cy="565752"/>
            </a:xfrm>
            <a:prstGeom prst="rect">
              <a:avLst/>
            </a:prstGeom>
            <a:noFill/>
            <a:ln>
              <a:noFill/>
            </a:ln>
          </p:spPr>
          <p:txBody>
            <a:bodyPr wrap="non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defTabSz="685800" eaLnBrk="1" fontAlgn="auto" latinLnBrk="0" hangingPunct="1">
                <a:lnSpc>
                  <a:spcPct val="100000"/>
                </a:lnSpc>
                <a:spcBef>
                  <a:spcPct val="0"/>
                </a:spcBef>
                <a:spcAft>
                  <a:spcPts val="0"/>
                </a:spcAft>
                <a:buClrTx/>
                <a:buSzTx/>
                <a:buFontTx/>
                <a:buNone/>
                <a:tabLst/>
                <a:defRPr/>
              </a:pPr>
              <a:r>
                <a:rPr kumimoji="0" lang="en-US" altLang="en-US" sz="675"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12 g/dL</a:t>
              </a:r>
              <a:endParaRPr kumimoji="0" lang="en-GB" altLang="en-US" sz="675"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6" name="TextBox 74">
              <a:extLst>
                <a:ext uri="{FF2B5EF4-FFF2-40B4-BE49-F238E27FC236}">
                  <a16:creationId xmlns:a16="http://schemas.microsoft.com/office/drawing/2014/main" id="{CA58FFA3-45AB-D91A-FB83-A5D6CD7C0C05}"/>
                </a:ext>
              </a:extLst>
            </p:cNvPr>
            <p:cNvSpPr txBox="1">
              <a:spLocks noChangeArrowheads="1"/>
            </p:cNvSpPr>
            <p:nvPr/>
          </p:nvSpPr>
          <p:spPr bwMode="auto">
            <a:xfrm rot="16200000">
              <a:off x="369132" y="4086876"/>
              <a:ext cx="2433344" cy="252484"/>
            </a:xfrm>
            <a:prstGeom prst="rect">
              <a:avLst/>
            </a:prstGeom>
            <a:noFill/>
            <a:ln>
              <a:noFill/>
            </a:ln>
          </p:spPr>
          <p:txBody>
            <a:bodyPr wrap="square">
              <a:spAutoFit/>
            </a:bodyPr>
            <a:lstStyle>
              <a:lvl1pPr>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0" marR="0" lvl="0" indent="0" defTabSz="685800" eaLnBrk="1" fontAlgn="auto" latinLnBrk="0" hangingPunct="1">
                <a:lnSpc>
                  <a:spcPct val="100000"/>
                </a:lnSpc>
                <a:spcBef>
                  <a:spcPct val="0"/>
                </a:spcBef>
                <a:spcAft>
                  <a:spcPts val="0"/>
                </a:spcAft>
                <a:buClrTx/>
                <a:buSzTx/>
                <a:buFontTx/>
                <a:buNone/>
                <a:tabLst/>
                <a:defRPr/>
              </a:pPr>
              <a:r>
                <a:rPr kumimoji="0" lang="en-US" altLang="en-US" sz="11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Mean Hb level, g/dL (SD)</a:t>
              </a:r>
              <a:endParaRPr kumimoji="0" lang="en-GB" altLang="en-US" sz="11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57" name="Oval 256">
              <a:extLst>
                <a:ext uri="{FF2B5EF4-FFF2-40B4-BE49-F238E27FC236}">
                  <a16:creationId xmlns:a16="http://schemas.microsoft.com/office/drawing/2014/main" id="{29505D61-1B72-369F-DA45-591BD8DC5641}"/>
                </a:ext>
              </a:extLst>
            </p:cNvPr>
            <p:cNvSpPr/>
            <p:nvPr/>
          </p:nvSpPr>
          <p:spPr>
            <a:xfrm>
              <a:off x="2310211" y="4588768"/>
              <a:ext cx="60248" cy="63875"/>
            </a:xfrm>
            <a:prstGeom prst="ellipse">
              <a:avLst/>
            </a:prstGeom>
            <a:solidFill>
              <a:srgbClr val="0070C0"/>
            </a:solidFill>
            <a:ln w="25400" cap="flat" cmpd="sng" algn="ctr">
              <a:solidFill>
                <a:srgbClr val="0070C0"/>
              </a:solidFill>
              <a:prstDash val="solid"/>
            </a:ln>
            <a:effectLst/>
          </p:spPr>
          <p:txBody>
            <a:bodyPr lIns="54268" tIns="53414" rIns="54268" bIns="53414"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575"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2" name="Title 1">
            <a:extLst>
              <a:ext uri="{FF2B5EF4-FFF2-40B4-BE49-F238E27FC236}">
                <a16:creationId xmlns:a16="http://schemas.microsoft.com/office/drawing/2014/main" id="{A07ECBB7-4456-2A11-E156-5EE3EA3605DE}"/>
              </a:ext>
            </a:extLst>
          </p:cNvPr>
          <p:cNvSpPr>
            <a:spLocks noGrp="1"/>
          </p:cNvSpPr>
          <p:nvPr>
            <p:ph type="title"/>
          </p:nvPr>
        </p:nvSpPr>
        <p:spPr>
          <a:xfrm>
            <a:off x="838200" y="365126"/>
            <a:ext cx="10515600" cy="843950"/>
          </a:xfrm>
        </p:spPr>
        <p:txBody>
          <a:bodyPr/>
          <a:lstStyle/>
          <a:p>
            <a:r>
              <a:rPr lang="en-US" dirty="0" err="1"/>
              <a:t>Iptacopan</a:t>
            </a:r>
            <a:r>
              <a:rPr lang="en-US" dirty="0"/>
              <a:t>: APPLY-PNH Clinical Trial</a:t>
            </a:r>
          </a:p>
        </p:txBody>
      </p:sp>
      <p:sp>
        <p:nvSpPr>
          <p:cNvPr id="3" name="Content Placeholder 2">
            <a:extLst>
              <a:ext uri="{FF2B5EF4-FFF2-40B4-BE49-F238E27FC236}">
                <a16:creationId xmlns:a16="http://schemas.microsoft.com/office/drawing/2014/main" id="{D69AF837-5160-80EC-A177-019FA5439069}"/>
              </a:ext>
            </a:extLst>
          </p:cNvPr>
          <p:cNvSpPr>
            <a:spLocks noGrp="1"/>
          </p:cNvSpPr>
          <p:nvPr>
            <p:ph idx="1"/>
          </p:nvPr>
        </p:nvSpPr>
        <p:spPr>
          <a:xfrm>
            <a:off x="838200" y="1240998"/>
            <a:ext cx="10515600" cy="2680603"/>
          </a:xfrm>
        </p:spPr>
        <p:txBody>
          <a:bodyPr>
            <a:normAutofit fontScale="70000" lnSpcReduction="20000"/>
          </a:bodyPr>
          <a:lstStyle/>
          <a:p>
            <a:pPr>
              <a:lnSpc>
                <a:spcPct val="110000"/>
              </a:lnSpc>
            </a:pPr>
            <a:r>
              <a:rPr lang="en-US" dirty="0"/>
              <a:t>APPLY-PNH is an open-label, randomized, multicenter, phase III trial investigating </a:t>
            </a:r>
            <a:r>
              <a:rPr lang="en-US" dirty="0" err="1"/>
              <a:t>iptacopan</a:t>
            </a:r>
            <a:r>
              <a:rPr lang="en-US" dirty="0"/>
              <a:t> monotherapy in PNH patients with residual anemia despite SoC therapy</a:t>
            </a:r>
          </a:p>
          <a:p>
            <a:pPr>
              <a:lnSpc>
                <a:spcPct val="110000"/>
              </a:lnSpc>
            </a:pPr>
            <a:r>
              <a:rPr lang="en-US" dirty="0"/>
              <a:t>Two primary endpoints - Hematological response defined as an increase from baseline in Hb of ≥2 g/dL in the absence of RBC transfusions and hematological response defined as Hb ≥12 g/dL in the absence of RBC transfusions</a:t>
            </a:r>
          </a:p>
          <a:p>
            <a:pPr>
              <a:lnSpc>
                <a:spcPct val="110000"/>
              </a:lnSpc>
            </a:pPr>
            <a:r>
              <a:rPr lang="en-US" dirty="0"/>
              <a:t>Oral </a:t>
            </a:r>
            <a:r>
              <a:rPr lang="en-US" dirty="0" err="1"/>
              <a:t>iptacopan</a:t>
            </a:r>
            <a:r>
              <a:rPr lang="en-US" dirty="0"/>
              <a:t> monotherapy led to a significant majority of patients achieving clinically meaningful Hb increases and Hb ≥12 g/dL, associated with a higher rate of transfusion independence and reduced patient-reported fatigue, compared with SoC</a:t>
            </a:r>
          </a:p>
        </p:txBody>
      </p:sp>
      <p:sp>
        <p:nvSpPr>
          <p:cNvPr id="5" name="Footer Placeholder 4">
            <a:extLst>
              <a:ext uri="{FF2B5EF4-FFF2-40B4-BE49-F238E27FC236}">
                <a16:creationId xmlns:a16="http://schemas.microsoft.com/office/drawing/2014/main" id="{E8D4554D-9799-AF3C-0C03-43CBA31D4804}"/>
              </a:ext>
            </a:extLst>
          </p:cNvPr>
          <p:cNvSpPr>
            <a:spLocks noGrp="1"/>
          </p:cNvSpPr>
          <p:nvPr>
            <p:ph type="ftr" sz="quarter" idx="10"/>
          </p:nvPr>
        </p:nvSpPr>
        <p:spPr>
          <a:xfrm>
            <a:off x="1416050" y="6054725"/>
            <a:ext cx="10652125" cy="803275"/>
          </a:xfrm>
        </p:spPr>
        <p:txBody>
          <a:bodyPr/>
          <a:lstStyle/>
          <a:p>
            <a:r>
              <a:rPr lang="en-US" sz="1000" dirty="0">
                <a:solidFill>
                  <a:schemeClr val="tx1"/>
                </a:solidFill>
              </a:rPr>
              <a:t>Hb, hemoglobin; PNH, </a:t>
            </a:r>
            <a:r>
              <a:rPr lang="en-US" dirty="0"/>
              <a:t>paroxysmal nocturnal hemoglobinuria; RBC, red blood cell; SoC, standard of care</a:t>
            </a:r>
            <a:r>
              <a:rPr lang="en-US" altLang="en-US" dirty="0"/>
              <a:t>.</a:t>
            </a:r>
          </a:p>
          <a:p>
            <a:r>
              <a:rPr lang="en-US" sz="1000" dirty="0">
                <a:solidFill>
                  <a:schemeClr val="tx1"/>
                </a:solidFill>
              </a:rPr>
              <a:t>de Latour RP, et al. </a:t>
            </a:r>
            <a:r>
              <a:rPr lang="en-US" sz="1000" i="1" dirty="0">
                <a:solidFill>
                  <a:schemeClr val="tx1"/>
                </a:solidFill>
              </a:rPr>
              <a:t>N Engl J Med. </a:t>
            </a:r>
            <a:r>
              <a:rPr lang="en-US" dirty="0"/>
              <a:t>2024;</a:t>
            </a:r>
            <a:r>
              <a:rPr lang="en-US" sz="1000" dirty="0">
                <a:solidFill>
                  <a:schemeClr val="tx1"/>
                </a:solidFill>
              </a:rPr>
              <a:t>390(11):994-1008.</a:t>
            </a:r>
          </a:p>
        </p:txBody>
      </p:sp>
    </p:spTree>
    <p:extLst>
      <p:ext uri="{BB962C8B-B14F-4D97-AF65-F5344CB8AC3E}">
        <p14:creationId xmlns:p14="http://schemas.microsoft.com/office/powerpoint/2010/main" val="2187064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2A9D5-7FD6-0586-3F80-F75D4C395791}"/>
              </a:ext>
            </a:extLst>
          </p:cNvPr>
          <p:cNvSpPr>
            <a:spLocks noGrp="1"/>
          </p:cNvSpPr>
          <p:nvPr>
            <p:ph type="title"/>
          </p:nvPr>
        </p:nvSpPr>
        <p:spPr>
          <a:xfrm>
            <a:off x="838200" y="365125"/>
            <a:ext cx="10515600" cy="1325563"/>
          </a:xfrm>
        </p:spPr>
        <p:txBody>
          <a:bodyPr/>
          <a:lstStyle/>
          <a:p>
            <a:r>
              <a:rPr lang="en-US" dirty="0"/>
              <a:t>Paroxysmal Nocturnal Hemoglobinuria (PNH)</a:t>
            </a:r>
          </a:p>
        </p:txBody>
      </p:sp>
      <p:sp>
        <p:nvSpPr>
          <p:cNvPr id="3" name="Content Placeholder 2">
            <a:extLst>
              <a:ext uri="{FF2B5EF4-FFF2-40B4-BE49-F238E27FC236}">
                <a16:creationId xmlns:a16="http://schemas.microsoft.com/office/drawing/2014/main" id="{975AAF49-1C09-8987-1EE5-E551D2889505}"/>
              </a:ext>
            </a:extLst>
          </p:cNvPr>
          <p:cNvSpPr>
            <a:spLocks noGrp="1"/>
          </p:cNvSpPr>
          <p:nvPr>
            <p:ph sz="half" idx="1"/>
          </p:nvPr>
        </p:nvSpPr>
        <p:spPr>
          <a:xfrm>
            <a:off x="838200" y="1825625"/>
            <a:ext cx="5181600" cy="4228812"/>
          </a:xfrm>
        </p:spPr>
        <p:txBody>
          <a:bodyPr/>
          <a:lstStyle/>
          <a:p>
            <a:r>
              <a:rPr lang="en-US" dirty="0"/>
              <a:t>What is PNH?</a:t>
            </a:r>
          </a:p>
          <a:p>
            <a:r>
              <a:rPr lang="en-US" dirty="0"/>
              <a:t>Pathogenesis of PNH</a:t>
            </a:r>
          </a:p>
          <a:p>
            <a:r>
              <a:rPr lang="en-US" dirty="0"/>
              <a:t>Clinical aspects of PNH</a:t>
            </a:r>
          </a:p>
          <a:p>
            <a:endParaRPr lang="en-US" dirty="0"/>
          </a:p>
        </p:txBody>
      </p:sp>
      <p:sp>
        <p:nvSpPr>
          <p:cNvPr id="4" name="Content Placeholder 3">
            <a:extLst>
              <a:ext uri="{FF2B5EF4-FFF2-40B4-BE49-F238E27FC236}">
                <a16:creationId xmlns:a16="http://schemas.microsoft.com/office/drawing/2014/main" id="{B0A21443-9204-010B-F3D5-FC3A513291CE}"/>
              </a:ext>
            </a:extLst>
          </p:cNvPr>
          <p:cNvSpPr>
            <a:spLocks noGrp="1"/>
          </p:cNvSpPr>
          <p:nvPr>
            <p:ph sz="half" idx="2"/>
          </p:nvPr>
        </p:nvSpPr>
        <p:spPr>
          <a:xfrm>
            <a:off x="6172200" y="1825625"/>
            <a:ext cx="5181600" cy="4228812"/>
          </a:xfrm>
        </p:spPr>
        <p:txBody>
          <a:bodyPr/>
          <a:lstStyle/>
          <a:p>
            <a:r>
              <a:rPr lang="en-US" dirty="0"/>
              <a:t>Diagnosis &amp; screening</a:t>
            </a:r>
          </a:p>
          <a:p>
            <a:r>
              <a:rPr lang="en-US" dirty="0"/>
              <a:t>Treatment of PNH</a:t>
            </a:r>
          </a:p>
          <a:p>
            <a:endParaRPr lang="en-US" dirty="0"/>
          </a:p>
        </p:txBody>
      </p:sp>
    </p:spTree>
    <p:extLst>
      <p:ext uri="{BB962C8B-B14F-4D97-AF65-F5344CB8AC3E}">
        <p14:creationId xmlns:p14="http://schemas.microsoft.com/office/powerpoint/2010/main" val="12907616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9759A-C349-D471-377D-8ED681452D93}"/>
            </a:ext>
          </a:extLst>
        </p:cNvPr>
        <p:cNvGrpSpPr/>
        <p:nvPr/>
      </p:nvGrpSpPr>
      <p:grpSpPr>
        <a:xfrm>
          <a:off x="0" y="0"/>
          <a:ext cx="0" cy="0"/>
          <a:chOff x="0" y="0"/>
          <a:chExt cx="0" cy="0"/>
        </a:xfrm>
      </p:grpSpPr>
      <p:pic>
        <p:nvPicPr>
          <p:cNvPr id="7" name="Picture 3">
            <a:extLst>
              <a:ext uri="{FF2B5EF4-FFF2-40B4-BE49-F238E27FC236}">
                <a16:creationId xmlns:a16="http://schemas.microsoft.com/office/drawing/2014/main" id="{CDCD917E-0C39-301E-21F6-C675238098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521"/>
          <a:stretch/>
        </p:blipFill>
        <p:spPr bwMode="auto">
          <a:xfrm>
            <a:off x="4038784" y="1429505"/>
            <a:ext cx="7315016" cy="2772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6AF40A5-4A2C-911F-6B86-972159FD97F6}"/>
              </a:ext>
            </a:extLst>
          </p:cNvPr>
          <p:cNvSpPr>
            <a:spLocks noGrp="1"/>
          </p:cNvSpPr>
          <p:nvPr>
            <p:ph type="title"/>
          </p:nvPr>
        </p:nvSpPr>
        <p:spPr>
          <a:xfrm>
            <a:off x="838200" y="365125"/>
            <a:ext cx="10515600" cy="955675"/>
          </a:xfrm>
        </p:spPr>
        <p:txBody>
          <a:bodyPr/>
          <a:lstStyle/>
          <a:p>
            <a:r>
              <a:rPr lang="en-US" dirty="0" err="1"/>
              <a:t>Iptacopan</a:t>
            </a:r>
            <a:r>
              <a:rPr lang="en-US" dirty="0"/>
              <a:t>: APPOINT-PNH Clinical Trial</a:t>
            </a:r>
          </a:p>
        </p:txBody>
      </p:sp>
      <p:sp>
        <p:nvSpPr>
          <p:cNvPr id="3" name="Content Placeholder 2">
            <a:extLst>
              <a:ext uri="{FF2B5EF4-FFF2-40B4-BE49-F238E27FC236}">
                <a16:creationId xmlns:a16="http://schemas.microsoft.com/office/drawing/2014/main" id="{038FB6AC-912C-5DBE-BB21-3628FC83B884}"/>
              </a:ext>
            </a:extLst>
          </p:cNvPr>
          <p:cNvSpPr>
            <a:spLocks noGrp="1"/>
          </p:cNvSpPr>
          <p:nvPr>
            <p:ph idx="1"/>
          </p:nvPr>
        </p:nvSpPr>
        <p:spPr>
          <a:xfrm>
            <a:off x="838201" y="1429506"/>
            <a:ext cx="3133436" cy="4625219"/>
          </a:xfrm>
        </p:spPr>
        <p:txBody>
          <a:bodyPr>
            <a:normAutofit fontScale="85000" lnSpcReduction="10000"/>
          </a:bodyPr>
          <a:lstStyle/>
          <a:p>
            <a:r>
              <a:rPr lang="en-US" sz="2000" dirty="0"/>
              <a:t>APPOINT-PNH is a Phase 3, multinational, multicenter, open-label, single-arm study of </a:t>
            </a:r>
            <a:r>
              <a:rPr lang="en-US" sz="2000" dirty="0" err="1"/>
              <a:t>Iptacopan</a:t>
            </a:r>
            <a:r>
              <a:rPr lang="en-US" sz="2000" dirty="0"/>
              <a:t> in treatment-naïve PNH patients</a:t>
            </a:r>
          </a:p>
          <a:p>
            <a:r>
              <a:rPr lang="en-US" sz="2000" dirty="0"/>
              <a:t>92.2% achieved a 2.0 g/dL increase in Hgb levels from baseline without transfusion at week 24</a:t>
            </a:r>
          </a:p>
          <a:p>
            <a:r>
              <a:rPr lang="en-US" sz="2000" dirty="0"/>
              <a:t>62.8% achieved a Hgb level of &gt; 12.0 g/dL</a:t>
            </a:r>
          </a:p>
          <a:p>
            <a:r>
              <a:rPr lang="en-US" sz="2000" dirty="0"/>
              <a:t>97.6% achieved transfusion independence by week 24</a:t>
            </a:r>
          </a:p>
          <a:p>
            <a:r>
              <a:rPr lang="en-US" sz="2000" dirty="0"/>
              <a:t>All secondary endpoints</a:t>
            </a:r>
            <a:br>
              <a:rPr lang="en-US" sz="2000" dirty="0"/>
            </a:br>
            <a:r>
              <a:rPr lang="en-US" sz="2000" dirty="0"/>
              <a:t>all met</a:t>
            </a:r>
          </a:p>
          <a:p>
            <a:r>
              <a:rPr lang="en-US" sz="2000" dirty="0"/>
              <a:t>No episodes of BTH</a:t>
            </a:r>
          </a:p>
          <a:p>
            <a:endParaRPr lang="en-US" sz="2000" dirty="0"/>
          </a:p>
        </p:txBody>
      </p:sp>
      <p:sp>
        <p:nvSpPr>
          <p:cNvPr id="4" name="Footer Placeholder 3">
            <a:extLst>
              <a:ext uri="{FF2B5EF4-FFF2-40B4-BE49-F238E27FC236}">
                <a16:creationId xmlns:a16="http://schemas.microsoft.com/office/drawing/2014/main" id="{B9DC8361-1C86-F77B-E868-40144A2DCAF4}"/>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BTH, breakthrough hemolysis; Hb, hemoglobin; PNH, </a:t>
            </a:r>
            <a:r>
              <a:rPr lang="en-US" dirty="0"/>
              <a:t>paroxysmal nocturnal hemoglobinuria; RBC, red blood cell</a:t>
            </a:r>
            <a:r>
              <a:rPr lang="en-US" altLang="en-US" dirty="0"/>
              <a:t>.</a:t>
            </a:r>
          </a:p>
          <a:p>
            <a:r>
              <a:rPr lang="en-US" sz="1000" dirty="0" err="1">
                <a:solidFill>
                  <a:schemeClr val="tx1"/>
                </a:solidFill>
              </a:rPr>
              <a:t>Risitano</a:t>
            </a:r>
            <a:r>
              <a:rPr lang="en-US" sz="1000" dirty="0">
                <a:solidFill>
                  <a:schemeClr val="tx1"/>
                </a:solidFill>
              </a:rPr>
              <a:t> AM, et al. EBMT 2023. Abstract OS12-06.</a:t>
            </a:r>
          </a:p>
        </p:txBody>
      </p:sp>
      <p:sp>
        <p:nvSpPr>
          <p:cNvPr id="11" name="TextBox 10">
            <a:extLst>
              <a:ext uri="{FF2B5EF4-FFF2-40B4-BE49-F238E27FC236}">
                <a16:creationId xmlns:a16="http://schemas.microsoft.com/office/drawing/2014/main" id="{52A6B7F4-64F1-471B-FB88-ECD53CDE4583}"/>
              </a:ext>
            </a:extLst>
          </p:cNvPr>
          <p:cNvSpPr txBox="1"/>
          <p:nvPr/>
        </p:nvSpPr>
        <p:spPr>
          <a:xfrm>
            <a:off x="11329835" y="2526545"/>
            <a:ext cx="654346"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12 g/dL</a:t>
            </a:r>
          </a:p>
        </p:txBody>
      </p:sp>
      <p:sp>
        <p:nvSpPr>
          <p:cNvPr id="12" name="Right Triangle 11">
            <a:extLst>
              <a:ext uri="{FF2B5EF4-FFF2-40B4-BE49-F238E27FC236}">
                <a16:creationId xmlns:a16="http://schemas.microsoft.com/office/drawing/2014/main" id="{71B0FF5E-DA5D-BCDE-046E-4A1CDDCE96C4}"/>
              </a:ext>
            </a:extLst>
          </p:cNvPr>
          <p:cNvSpPr/>
          <p:nvPr/>
        </p:nvSpPr>
        <p:spPr>
          <a:xfrm rot="2253896">
            <a:off x="10582332" y="2431062"/>
            <a:ext cx="317955" cy="2109935"/>
          </a:xfrm>
          <a:prstGeom prst="rtTriangl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DDABE03-AD58-041A-94A5-5C4B5FD84F02}"/>
              </a:ext>
            </a:extLst>
          </p:cNvPr>
          <p:cNvSpPr/>
          <p:nvPr/>
        </p:nvSpPr>
        <p:spPr>
          <a:xfrm>
            <a:off x="8782499" y="4080275"/>
            <a:ext cx="1865745" cy="1865745"/>
          </a:xfrm>
          <a:prstGeom prst="ellipse">
            <a:avLst/>
          </a:prstGeom>
        </p:spPr>
        <p:style>
          <a:lnRef idx="1">
            <a:schemeClr val="accent3"/>
          </a:lnRef>
          <a:fillRef idx="3">
            <a:schemeClr val="accent3"/>
          </a:fillRef>
          <a:effectRef idx="2">
            <a:schemeClr val="accent3"/>
          </a:effectRef>
          <a:fontRef idx="minor">
            <a:schemeClr val="lt1"/>
          </a:fontRef>
        </p:style>
        <p:txBody>
          <a:bodyPr lIns="0" rIns="0" rtlCol="0" anchor="ctr"/>
          <a:lstStyle/>
          <a:p>
            <a:pPr algn="ctr"/>
            <a:r>
              <a:rPr lang="en-US" sz="1400" dirty="0">
                <a:latin typeface="Arial" panose="020B0604020202020204" pitchFamily="34" charset="0"/>
                <a:cs typeface="Arial" panose="020B0604020202020204" pitchFamily="34" charset="0"/>
              </a:rPr>
              <a:t>Mean Hb level at 24 weeks:</a:t>
            </a:r>
          </a:p>
          <a:p>
            <a:pPr algn="ctr"/>
            <a:r>
              <a:rPr lang="en-US" sz="2000" b="1" dirty="0">
                <a:latin typeface="Arial" panose="020B0604020202020204" pitchFamily="34" charset="0"/>
                <a:cs typeface="Arial" panose="020B0604020202020204" pitchFamily="34" charset="0"/>
              </a:rPr>
              <a:t>12.56 g/dL</a:t>
            </a:r>
          </a:p>
          <a:p>
            <a:pPr algn="ctr"/>
            <a:r>
              <a:rPr lang="en-US" sz="1400" b="1" dirty="0">
                <a:latin typeface="Arial" panose="020B0604020202020204" pitchFamily="34" charset="0"/>
                <a:cs typeface="Arial" panose="020B0604020202020204" pitchFamily="34" charset="0"/>
              </a:rPr>
              <a:t>(SD 1.49)</a:t>
            </a:r>
          </a:p>
        </p:txBody>
      </p:sp>
    </p:spTree>
    <p:extLst>
      <p:ext uri="{BB962C8B-B14F-4D97-AF65-F5344CB8AC3E}">
        <p14:creationId xmlns:p14="http://schemas.microsoft.com/office/powerpoint/2010/main" val="32725265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able 8">
            <a:extLst>
              <a:ext uri="{FF2B5EF4-FFF2-40B4-BE49-F238E27FC236}">
                <a16:creationId xmlns:a16="http://schemas.microsoft.com/office/drawing/2014/main" id="{633C9442-3481-4D30-69E6-A7A588012E37}"/>
              </a:ext>
            </a:extLst>
          </p:cNvPr>
          <p:cNvGraphicFramePr>
            <a:graphicFrameLocks noGrp="1"/>
          </p:cNvGraphicFramePr>
          <p:nvPr>
            <p:extLst>
              <p:ext uri="{D42A27DB-BD31-4B8C-83A1-F6EECF244321}">
                <p14:modId xmlns:p14="http://schemas.microsoft.com/office/powerpoint/2010/main" val="3074801433"/>
              </p:ext>
            </p:extLst>
          </p:nvPr>
        </p:nvGraphicFramePr>
        <p:xfrm>
          <a:off x="4041399" y="4059381"/>
          <a:ext cx="6931433" cy="979337"/>
        </p:xfrm>
        <a:graphic>
          <a:graphicData uri="http://schemas.openxmlformats.org/drawingml/2006/table">
            <a:tbl>
              <a:tblPr firstRow="1" bandRow="1">
                <a:tableStyleId>{3B4B98B0-60AC-42C2-AFA5-B58CD77FA1E5}</a:tableStyleId>
              </a:tblPr>
              <a:tblGrid>
                <a:gridCol w="1346598">
                  <a:extLst>
                    <a:ext uri="{9D8B030D-6E8A-4147-A177-3AD203B41FA5}">
                      <a16:colId xmlns:a16="http://schemas.microsoft.com/office/drawing/2014/main" val="20000"/>
                    </a:ext>
                  </a:extLst>
                </a:gridCol>
                <a:gridCol w="1605296">
                  <a:extLst>
                    <a:ext uri="{9D8B030D-6E8A-4147-A177-3AD203B41FA5}">
                      <a16:colId xmlns:a16="http://schemas.microsoft.com/office/drawing/2014/main" val="20001"/>
                    </a:ext>
                  </a:extLst>
                </a:gridCol>
                <a:gridCol w="1666103">
                  <a:extLst>
                    <a:ext uri="{9D8B030D-6E8A-4147-A177-3AD203B41FA5}">
                      <a16:colId xmlns:a16="http://schemas.microsoft.com/office/drawing/2014/main" val="20002"/>
                    </a:ext>
                  </a:extLst>
                </a:gridCol>
                <a:gridCol w="2313436">
                  <a:extLst>
                    <a:ext uri="{9D8B030D-6E8A-4147-A177-3AD203B41FA5}">
                      <a16:colId xmlns:a16="http://schemas.microsoft.com/office/drawing/2014/main" val="20003"/>
                    </a:ext>
                  </a:extLst>
                </a:gridCol>
              </a:tblGrid>
              <a:tr h="522137">
                <a:tc>
                  <a:txBody>
                    <a:bodyPr/>
                    <a:lstStyle/>
                    <a:p>
                      <a:endParaRPr lang="en-GB" sz="1000" dirty="0">
                        <a:solidFill>
                          <a:schemeClr val="bg1"/>
                        </a:solidFill>
                        <a:latin typeface="Arial" panose="020B0604020202020204" pitchFamily="34" charset="0"/>
                        <a:cs typeface="Arial" panose="020B0604020202020204" pitchFamily="34" charset="0"/>
                      </a:endParaRPr>
                    </a:p>
                  </a:txBody>
                  <a:tcPr marL="51421" marR="51421" marT="0" marB="0">
                    <a:solidFill>
                      <a:schemeClr val="accent1"/>
                    </a:solidFill>
                  </a:tcPr>
                </a:tc>
                <a:tc>
                  <a:txBody>
                    <a:bodyPr/>
                    <a:lstStyle/>
                    <a:p>
                      <a:pPr algn="ctr"/>
                      <a:r>
                        <a:rPr lang="en-US" sz="1000" dirty="0">
                          <a:solidFill>
                            <a:schemeClr val="bg1"/>
                          </a:solidFill>
                          <a:latin typeface="Arial" panose="020B0604020202020204" pitchFamily="34" charset="0"/>
                          <a:cs typeface="Arial" panose="020B0604020202020204" pitchFamily="34" charset="0"/>
                        </a:rPr>
                        <a:t>Treatment arm</a:t>
                      </a:r>
                      <a:endParaRPr lang="en-GB" sz="1000" dirty="0">
                        <a:solidFill>
                          <a:schemeClr val="bg1"/>
                        </a:solidFill>
                        <a:latin typeface="Arial" panose="020B0604020202020204" pitchFamily="34" charset="0"/>
                        <a:cs typeface="Arial" panose="020B0604020202020204" pitchFamily="34" charset="0"/>
                      </a:endParaRPr>
                    </a:p>
                  </a:txBody>
                  <a:tcPr marL="51421" marR="51421" marT="0" marB="0" anchor="ctr">
                    <a:solidFill>
                      <a:schemeClr val="accent1"/>
                    </a:solidFill>
                  </a:tcPr>
                </a:tc>
                <a:tc>
                  <a:txBody>
                    <a:bodyPr/>
                    <a:lstStyle/>
                    <a:p>
                      <a:pPr algn="ctr"/>
                      <a:r>
                        <a:rPr lang="en-US" sz="1000" dirty="0">
                          <a:solidFill>
                            <a:schemeClr val="bg1"/>
                          </a:solidFill>
                          <a:latin typeface="Arial" panose="020B0604020202020204" pitchFamily="34" charset="0"/>
                          <a:cs typeface="Arial" panose="020B0604020202020204" pitchFamily="34" charset="0"/>
                        </a:rPr>
                        <a:t>Adjusted mean change from baseline at Week 48 (95% CI)</a:t>
                      </a:r>
                      <a:endParaRPr lang="en-GB" sz="1000" dirty="0">
                        <a:solidFill>
                          <a:schemeClr val="bg1"/>
                        </a:solidFill>
                        <a:latin typeface="Arial" panose="020B0604020202020204" pitchFamily="34" charset="0"/>
                        <a:cs typeface="Arial" panose="020B0604020202020204" pitchFamily="34" charset="0"/>
                      </a:endParaRPr>
                    </a:p>
                  </a:txBody>
                  <a:tcPr marL="51421" marR="51421" marT="0" marB="0" anchor="ctr">
                    <a:solidFill>
                      <a:schemeClr val="accent1"/>
                    </a:solidFill>
                  </a:tcPr>
                </a:tc>
                <a:tc>
                  <a:txBody>
                    <a:bodyPr/>
                    <a:lstStyle/>
                    <a:p>
                      <a:pPr algn="ctr"/>
                      <a:r>
                        <a:rPr lang="en-US" sz="1000" dirty="0">
                          <a:solidFill>
                            <a:schemeClr val="bg1"/>
                          </a:solidFill>
                          <a:latin typeface="Arial" panose="020B0604020202020204" pitchFamily="34" charset="0"/>
                          <a:cs typeface="Arial" panose="020B0604020202020204" pitchFamily="34" charset="0"/>
                        </a:rPr>
                        <a:t>Adjusted mean difference in change from baseline (95% CI): Week 48 vs Week 24</a:t>
                      </a:r>
                      <a:endParaRPr lang="en-GB" sz="1000" dirty="0">
                        <a:solidFill>
                          <a:schemeClr val="bg1"/>
                        </a:solidFill>
                        <a:latin typeface="Arial" panose="020B0604020202020204" pitchFamily="34" charset="0"/>
                        <a:cs typeface="Arial" panose="020B0604020202020204" pitchFamily="34" charset="0"/>
                      </a:endParaRPr>
                    </a:p>
                  </a:txBody>
                  <a:tcPr marL="51421" marR="51421" marT="0" marB="0" anchor="ctr">
                    <a:solidFill>
                      <a:schemeClr val="accent1"/>
                    </a:solidFill>
                  </a:tcPr>
                </a:tc>
                <a:extLst>
                  <a:ext uri="{0D108BD9-81ED-4DB2-BD59-A6C34878D82A}">
                    <a16:rowId xmlns:a16="http://schemas.microsoft.com/office/drawing/2014/main" val="10000"/>
                  </a:ext>
                </a:extLst>
              </a:tr>
              <a:tr h="212693">
                <a:tc rowSpan="2">
                  <a:txBody>
                    <a:bodyPr/>
                    <a:lstStyle/>
                    <a:p>
                      <a:r>
                        <a:rPr lang="en-US" sz="1000" dirty="0">
                          <a:latin typeface="Arial" panose="020B0604020202020204" pitchFamily="34" charset="0"/>
                          <a:cs typeface="Arial" panose="020B0604020202020204" pitchFamily="34" charset="0"/>
                        </a:rPr>
                        <a:t>Change from baseline</a:t>
                      </a:r>
                      <a:r>
                        <a:rPr lang="en-US" sz="1000" baseline="30000" dirty="0">
                          <a:latin typeface="Arial" panose="020B0604020202020204" pitchFamily="34" charset="0"/>
                          <a:cs typeface="Arial" panose="020B0604020202020204" pitchFamily="34" charset="0"/>
                        </a:rPr>
                        <a:t>‡</a:t>
                      </a:r>
                      <a:r>
                        <a:rPr lang="en-US" sz="1000" dirty="0">
                          <a:latin typeface="Arial" panose="020B0604020202020204" pitchFamily="34" charset="0"/>
                          <a:cs typeface="Arial" panose="020B0604020202020204" pitchFamily="34" charset="0"/>
                        </a:rPr>
                        <a:t> in Hb level (g/dL)</a:t>
                      </a:r>
                      <a:r>
                        <a:rPr lang="en-US" sz="1000" baseline="30000" dirty="0">
                          <a:latin typeface="Arial" panose="020B0604020202020204" pitchFamily="34" charset="0"/>
                          <a:cs typeface="Arial" panose="020B0604020202020204" pitchFamily="34" charset="0"/>
                        </a:rPr>
                        <a:t>§</a:t>
                      </a:r>
                      <a:endParaRPr lang="en-GB" sz="1000" baseline="30000" dirty="0">
                        <a:latin typeface="Arial" panose="020B0604020202020204" pitchFamily="34" charset="0"/>
                        <a:cs typeface="Arial" panose="020B0604020202020204" pitchFamily="34" charset="0"/>
                      </a:endParaRPr>
                    </a:p>
                  </a:txBody>
                  <a:tcPr marL="51421" marR="51421" marT="0" marB="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rial" panose="020B0604020202020204" pitchFamily="34" charset="0"/>
                          <a:cs typeface="Arial" panose="020B0604020202020204" pitchFamily="34" charset="0"/>
                        </a:rPr>
                        <a:t>Iptacopan </a:t>
                      </a:r>
                      <a:endParaRPr lang="en-GB" sz="1000" dirty="0">
                        <a:solidFill>
                          <a:schemeClr val="bg1"/>
                        </a:solidFill>
                        <a:latin typeface="Arial" panose="020B0604020202020204" pitchFamily="34" charset="0"/>
                        <a:cs typeface="Arial" panose="020B0604020202020204" pitchFamily="34" charset="0"/>
                      </a:endParaRPr>
                    </a:p>
                  </a:txBody>
                  <a:tcPr marL="51421" marR="51421" marT="0" marB="0" anchor="ctr">
                    <a:solidFill>
                      <a:srgbClr val="7CA800"/>
                    </a:solidFill>
                  </a:tcPr>
                </a:tc>
                <a:tc>
                  <a:txBody>
                    <a:bodyPr/>
                    <a:lstStyle/>
                    <a:p>
                      <a:pPr algn="ctr"/>
                      <a:r>
                        <a:rPr lang="en-GB" sz="1000" b="1" dirty="0">
                          <a:solidFill>
                            <a:srgbClr val="7CA800"/>
                          </a:solidFill>
                          <a:latin typeface="Arial" panose="020B0604020202020204" pitchFamily="34" charset="0"/>
                          <a:cs typeface="Arial" panose="020B0604020202020204" pitchFamily="34" charset="0"/>
                        </a:rPr>
                        <a:t>+3.35 </a:t>
                      </a:r>
                      <a:r>
                        <a:rPr lang="en-GB" sz="1000" b="0" dirty="0">
                          <a:solidFill>
                            <a:srgbClr val="7CA800"/>
                          </a:solidFill>
                          <a:latin typeface="Arial" panose="020B0604020202020204" pitchFamily="34" charset="0"/>
                          <a:cs typeface="Arial" panose="020B0604020202020204" pitchFamily="34" charset="0"/>
                        </a:rPr>
                        <a:t>(3.04,</a:t>
                      </a:r>
                      <a:r>
                        <a:rPr lang="en-GB" sz="1000" b="0" baseline="30000" dirty="0">
                          <a:solidFill>
                            <a:srgbClr val="7CA800"/>
                          </a:solidFill>
                          <a:latin typeface="Arial" panose="020B0604020202020204" pitchFamily="34" charset="0"/>
                          <a:cs typeface="Arial" panose="020B0604020202020204" pitchFamily="34" charset="0"/>
                        </a:rPr>
                        <a:t>‖</a:t>
                      </a:r>
                      <a:r>
                        <a:rPr lang="en-GB" sz="1000" b="0" dirty="0">
                          <a:solidFill>
                            <a:srgbClr val="7CA800"/>
                          </a:solidFill>
                          <a:latin typeface="Arial" panose="020B0604020202020204" pitchFamily="34" charset="0"/>
                          <a:cs typeface="Arial" panose="020B0604020202020204" pitchFamily="34" charset="0"/>
                        </a:rPr>
                        <a:t> 3.67</a:t>
                      </a:r>
                      <a:r>
                        <a:rPr lang="en-GB" sz="1000" b="0" baseline="30000" dirty="0">
                          <a:solidFill>
                            <a:srgbClr val="7CA800"/>
                          </a:solidFill>
                          <a:latin typeface="Arial" panose="020B0604020202020204" pitchFamily="34" charset="0"/>
                          <a:cs typeface="Arial" panose="020B0604020202020204" pitchFamily="34" charset="0"/>
                        </a:rPr>
                        <a:t>‖</a:t>
                      </a:r>
                      <a:r>
                        <a:rPr lang="en-GB" sz="1000" b="0" dirty="0">
                          <a:solidFill>
                            <a:srgbClr val="7CA800"/>
                          </a:solidFill>
                          <a:latin typeface="Arial" panose="020B0604020202020204" pitchFamily="34" charset="0"/>
                          <a:cs typeface="Arial" panose="020B0604020202020204" pitchFamily="34" charset="0"/>
                        </a:rPr>
                        <a:t>)</a:t>
                      </a:r>
                    </a:p>
                  </a:txBody>
                  <a:tcPr marL="51421" marR="51421" marT="0" marB="0" anchor="ctr">
                    <a:solidFill>
                      <a:schemeClr val="bg1"/>
                    </a:solidFill>
                  </a:tcPr>
                </a:tc>
                <a:tc>
                  <a:txBody>
                    <a:bodyPr/>
                    <a:lstStyle/>
                    <a:p>
                      <a:pPr algn="ctr"/>
                      <a:r>
                        <a:rPr lang="en-GB" sz="1000" b="1" dirty="0">
                          <a:solidFill>
                            <a:srgbClr val="7CA800"/>
                          </a:solidFill>
                          <a:latin typeface="Arial" panose="020B0604020202020204" pitchFamily="34" charset="0"/>
                          <a:cs typeface="Arial" panose="020B0604020202020204" pitchFamily="34" charset="0"/>
                        </a:rPr>
                        <a:t>−0.41 </a:t>
                      </a:r>
                      <a:r>
                        <a:rPr lang="en-GB" sz="1000" b="0" dirty="0">
                          <a:solidFill>
                            <a:srgbClr val="7CA800"/>
                          </a:solidFill>
                          <a:latin typeface="Arial" panose="020B0604020202020204" pitchFamily="34" charset="0"/>
                          <a:cs typeface="Arial" panose="020B0604020202020204" pitchFamily="34" charset="0"/>
                        </a:rPr>
                        <a:t>(−0.80, −0.01)</a:t>
                      </a:r>
                    </a:p>
                  </a:txBody>
                  <a:tcPr marL="51421" marR="51421" marT="0" marB="0" anchor="ctr">
                    <a:solidFill>
                      <a:schemeClr val="bg1"/>
                    </a:solidFill>
                  </a:tcPr>
                </a:tc>
                <a:extLst>
                  <a:ext uri="{0D108BD9-81ED-4DB2-BD59-A6C34878D82A}">
                    <a16:rowId xmlns:a16="http://schemas.microsoft.com/office/drawing/2014/main" val="10001"/>
                  </a:ext>
                </a:extLst>
              </a:tr>
              <a:tr h="212693">
                <a:tc vMerge="1">
                  <a:txBody>
                    <a:bodyPr/>
                    <a:lstStyle/>
                    <a:p>
                      <a:pPr marL="0"/>
                      <a:r>
                        <a:rPr lang="en-GB" sz="1400" dirty="0">
                          <a:latin typeface="Arial" panose="020B0604020202020204" pitchFamily="34" charset="0"/>
                          <a:cs typeface="Arial" panose="020B0604020202020204" pitchFamily="34" charset="0"/>
                        </a:rPr>
                        <a:t>Female, n (%)</a:t>
                      </a:r>
                    </a:p>
                  </a:txBody>
                  <a:tcPr marT="36000" marB="36000" anchor="ctr">
                    <a:solidFill>
                      <a:srgbClr val="E0EFF3"/>
                    </a:solidFill>
                  </a:tcPr>
                </a:tc>
                <a:tc>
                  <a:txBody>
                    <a:bodyPr/>
                    <a:lstStyle/>
                    <a:p>
                      <a:pPr algn="ctr"/>
                      <a:r>
                        <a:rPr lang="en-US" sz="1000" dirty="0">
                          <a:solidFill>
                            <a:schemeClr val="bg1"/>
                          </a:solidFill>
                          <a:latin typeface="Arial" panose="020B0604020202020204" pitchFamily="34" charset="0"/>
                          <a:cs typeface="Arial" panose="020B0604020202020204" pitchFamily="34" charset="0"/>
                        </a:rPr>
                        <a:t>Anti-C5 to iptacopan</a:t>
                      </a:r>
                    </a:p>
                  </a:txBody>
                  <a:tcPr marL="51421" marR="51421" marT="0" marB="0" anchor="ctr">
                    <a:solidFill>
                      <a:srgbClr val="0070C0"/>
                    </a:solidFill>
                  </a:tcPr>
                </a:tc>
                <a:tc>
                  <a:txBody>
                    <a:bodyPr/>
                    <a:lstStyle/>
                    <a:p>
                      <a:pPr algn="ctr"/>
                      <a:r>
                        <a:rPr lang="en-US" sz="1000" b="1" dirty="0">
                          <a:solidFill>
                            <a:srgbClr val="0070C0"/>
                          </a:solidFill>
                          <a:latin typeface="Arial" panose="020B0604020202020204" pitchFamily="34" charset="0"/>
                          <a:cs typeface="Arial" panose="020B0604020202020204" pitchFamily="34" charset="0"/>
                        </a:rPr>
                        <a:t>+3.36 </a:t>
                      </a:r>
                      <a:r>
                        <a:rPr lang="en-US" sz="1000" b="0" dirty="0">
                          <a:solidFill>
                            <a:srgbClr val="0070C0"/>
                          </a:solidFill>
                          <a:latin typeface="Arial" panose="020B0604020202020204" pitchFamily="34" charset="0"/>
                          <a:cs typeface="Arial" panose="020B0604020202020204" pitchFamily="34" charset="0"/>
                        </a:rPr>
                        <a:t>(2.94,</a:t>
                      </a:r>
                      <a:r>
                        <a:rPr lang="en-GB" sz="1000" b="0" baseline="30000" dirty="0">
                          <a:solidFill>
                            <a:srgbClr val="0070C0"/>
                          </a:solidFill>
                          <a:latin typeface="Arial" panose="020B0604020202020204" pitchFamily="34" charset="0"/>
                          <a:cs typeface="Arial" panose="020B0604020202020204" pitchFamily="34" charset="0"/>
                        </a:rPr>
                        <a:t>‖</a:t>
                      </a:r>
                      <a:r>
                        <a:rPr lang="en-US" sz="1000" b="0" dirty="0">
                          <a:solidFill>
                            <a:srgbClr val="0070C0"/>
                          </a:solidFill>
                          <a:latin typeface="Arial" panose="020B0604020202020204" pitchFamily="34" charset="0"/>
                          <a:cs typeface="Arial" panose="020B0604020202020204" pitchFamily="34" charset="0"/>
                        </a:rPr>
                        <a:t> 3.79)</a:t>
                      </a:r>
                      <a:endParaRPr lang="en-GB" sz="1000" b="0" dirty="0">
                        <a:solidFill>
                          <a:srgbClr val="0070C0"/>
                        </a:solidFill>
                        <a:latin typeface="Arial" panose="020B0604020202020204" pitchFamily="34" charset="0"/>
                        <a:cs typeface="Arial" panose="020B0604020202020204" pitchFamily="34" charset="0"/>
                      </a:endParaRPr>
                    </a:p>
                  </a:txBody>
                  <a:tcPr marL="51421" marR="51421" marT="0" marB="0" anchor="ctr">
                    <a:solidFill>
                      <a:schemeClr val="bg1"/>
                    </a:solidFill>
                  </a:tcPr>
                </a:tc>
                <a:tc>
                  <a:txBody>
                    <a:bodyPr/>
                    <a:lstStyle/>
                    <a:p>
                      <a:pPr algn="ctr"/>
                      <a:r>
                        <a:rPr lang="en-US" sz="1000" b="1" dirty="0">
                          <a:solidFill>
                            <a:srgbClr val="0070C0"/>
                          </a:solidFill>
                          <a:latin typeface="Arial" panose="020B0604020202020204" pitchFamily="34" charset="0"/>
                          <a:cs typeface="Arial" panose="020B0604020202020204" pitchFamily="34" charset="0"/>
                        </a:rPr>
                        <a:t>+</a:t>
                      </a:r>
                      <a:r>
                        <a:rPr lang="en-GB" sz="1000" b="1" dirty="0">
                          <a:solidFill>
                            <a:srgbClr val="0070C0"/>
                          </a:solidFill>
                          <a:latin typeface="Arial" panose="020B0604020202020204" pitchFamily="34" charset="0"/>
                          <a:cs typeface="Arial" panose="020B0604020202020204" pitchFamily="34" charset="0"/>
                        </a:rPr>
                        <a:t>3.02 </a:t>
                      </a:r>
                      <a:r>
                        <a:rPr lang="en-GB" sz="1000" b="0" dirty="0">
                          <a:solidFill>
                            <a:srgbClr val="0070C0"/>
                          </a:solidFill>
                          <a:latin typeface="Arial" panose="020B0604020202020204" pitchFamily="34" charset="0"/>
                          <a:cs typeface="Arial" panose="020B0604020202020204" pitchFamily="34" charset="0"/>
                        </a:rPr>
                        <a:t>(2.49,</a:t>
                      </a:r>
                      <a:r>
                        <a:rPr lang="en-GB" sz="1000" b="0" baseline="30000" dirty="0">
                          <a:solidFill>
                            <a:srgbClr val="0070C0"/>
                          </a:solidFill>
                          <a:latin typeface="Arial" panose="020B0604020202020204" pitchFamily="34" charset="0"/>
                          <a:cs typeface="Arial" panose="020B0604020202020204" pitchFamily="34" charset="0"/>
                        </a:rPr>
                        <a:t>‖</a:t>
                      </a:r>
                      <a:r>
                        <a:rPr lang="en-GB" sz="1000" b="0" dirty="0">
                          <a:solidFill>
                            <a:srgbClr val="0070C0"/>
                          </a:solidFill>
                          <a:latin typeface="Arial" panose="020B0604020202020204" pitchFamily="34" charset="0"/>
                          <a:cs typeface="Arial" panose="020B0604020202020204" pitchFamily="34" charset="0"/>
                        </a:rPr>
                        <a:t> 3.56)</a:t>
                      </a:r>
                    </a:p>
                  </a:txBody>
                  <a:tcPr marL="51421" marR="51421" marT="0" marB="0" anchor="ctr">
                    <a:solidFill>
                      <a:schemeClr val="bg1"/>
                    </a:solidFill>
                  </a:tcPr>
                </a:tc>
                <a:extLst>
                  <a:ext uri="{0D108BD9-81ED-4DB2-BD59-A6C34878D82A}">
                    <a16:rowId xmlns:a16="http://schemas.microsoft.com/office/drawing/2014/main" val="10002"/>
                  </a:ext>
                </a:extLst>
              </a:tr>
            </a:tbl>
          </a:graphicData>
        </a:graphic>
      </p:graphicFrame>
      <p:grpSp>
        <p:nvGrpSpPr>
          <p:cNvPr id="100357" name="Group 100356">
            <a:extLst>
              <a:ext uri="{FF2B5EF4-FFF2-40B4-BE49-F238E27FC236}">
                <a16:creationId xmlns:a16="http://schemas.microsoft.com/office/drawing/2014/main" id="{48C8DFC1-1584-F84A-6AE6-E48E3808C19F}"/>
              </a:ext>
            </a:extLst>
          </p:cNvPr>
          <p:cNvGrpSpPr/>
          <p:nvPr/>
        </p:nvGrpSpPr>
        <p:grpSpPr>
          <a:xfrm>
            <a:off x="3530924" y="1745674"/>
            <a:ext cx="8163998" cy="2226396"/>
            <a:chOff x="4411696" y="1998806"/>
            <a:chExt cx="7235781" cy="1973263"/>
          </a:xfrm>
        </p:grpSpPr>
        <p:grpSp>
          <p:nvGrpSpPr>
            <p:cNvPr id="100358" name="Group 7">
              <a:extLst>
                <a:ext uri="{FF2B5EF4-FFF2-40B4-BE49-F238E27FC236}">
                  <a16:creationId xmlns:a16="http://schemas.microsoft.com/office/drawing/2014/main" id="{21225286-F1B4-BF51-2E5E-DDB5078E4185}"/>
                </a:ext>
              </a:extLst>
            </p:cNvPr>
            <p:cNvGrpSpPr>
              <a:grpSpLocks/>
            </p:cNvGrpSpPr>
            <p:nvPr/>
          </p:nvGrpSpPr>
          <p:grpSpPr bwMode="auto">
            <a:xfrm>
              <a:off x="4411696" y="3562493"/>
              <a:ext cx="5978525" cy="196850"/>
              <a:chOff x="-26105" y="4015120"/>
              <a:chExt cx="10628266" cy="349459"/>
            </a:xfrm>
          </p:grpSpPr>
          <p:sp>
            <p:nvSpPr>
              <p:cNvPr id="7" name="TextBox 293">
                <a:extLst>
                  <a:ext uri="{FF2B5EF4-FFF2-40B4-BE49-F238E27FC236}">
                    <a16:creationId xmlns:a16="http://schemas.microsoft.com/office/drawing/2014/main" id="{AF9E7E8D-98F6-A4C7-29C0-6C06733A718D}"/>
                  </a:ext>
                </a:extLst>
              </p:cNvPr>
              <p:cNvSpPr txBox="1">
                <a:spLocks noChangeArrowheads="1"/>
              </p:cNvSpPr>
              <p:nvPr/>
            </p:nvSpPr>
            <p:spPr bwMode="auto">
              <a:xfrm>
                <a:off x="1562772" y="4017937"/>
                <a:ext cx="499524" cy="346642"/>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7CA800"/>
                    </a:solidFill>
                    <a:cs typeface="Arial" panose="020B0604020202020204" pitchFamily="34" charset="0"/>
                  </a:rPr>
                  <a:t>61</a:t>
                </a:r>
              </a:p>
            </p:txBody>
          </p:sp>
          <p:grpSp>
            <p:nvGrpSpPr>
              <p:cNvPr id="100661" name="Group 2">
                <a:extLst>
                  <a:ext uri="{FF2B5EF4-FFF2-40B4-BE49-F238E27FC236}">
                    <a16:creationId xmlns:a16="http://schemas.microsoft.com/office/drawing/2014/main" id="{437E5176-2F3E-6884-11BC-BDCCDB67B4EB}"/>
                  </a:ext>
                </a:extLst>
              </p:cNvPr>
              <p:cNvGrpSpPr>
                <a:grpSpLocks/>
              </p:cNvGrpSpPr>
              <p:nvPr/>
            </p:nvGrpSpPr>
            <p:grpSpPr bwMode="auto">
              <a:xfrm>
                <a:off x="-26105" y="4015120"/>
                <a:ext cx="10628266" cy="349459"/>
                <a:chOff x="-26105" y="4015120"/>
                <a:chExt cx="10628266" cy="349459"/>
              </a:xfrm>
            </p:grpSpPr>
            <p:sp>
              <p:nvSpPr>
                <p:cNvPr id="9" name="TextBox 292">
                  <a:extLst>
                    <a:ext uri="{FF2B5EF4-FFF2-40B4-BE49-F238E27FC236}">
                      <a16:creationId xmlns:a16="http://schemas.microsoft.com/office/drawing/2014/main" id="{121CF588-75FD-ED4D-A0F1-0B127026D50C}"/>
                    </a:ext>
                  </a:extLst>
                </p:cNvPr>
                <p:cNvSpPr txBox="1">
                  <a:spLocks noChangeArrowheads="1"/>
                </p:cNvSpPr>
                <p:nvPr/>
              </p:nvSpPr>
              <p:spPr bwMode="auto">
                <a:xfrm>
                  <a:off x="1348288" y="4017937"/>
                  <a:ext cx="499524" cy="346642"/>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7CA800"/>
                      </a:solidFill>
                      <a:cs typeface="Arial" panose="020B0604020202020204" pitchFamily="34" charset="0"/>
                    </a:rPr>
                    <a:t>62</a:t>
                  </a:r>
                </a:p>
              </p:txBody>
            </p:sp>
            <p:sp>
              <p:nvSpPr>
                <p:cNvPr id="10" name="TextBox 294">
                  <a:extLst>
                    <a:ext uri="{FF2B5EF4-FFF2-40B4-BE49-F238E27FC236}">
                      <a16:creationId xmlns:a16="http://schemas.microsoft.com/office/drawing/2014/main" id="{E97CAC8C-1359-68A1-B3DF-D167EA7F4B19}"/>
                    </a:ext>
                  </a:extLst>
                </p:cNvPr>
                <p:cNvSpPr txBox="1">
                  <a:spLocks noChangeArrowheads="1"/>
                </p:cNvSpPr>
                <p:nvPr/>
              </p:nvSpPr>
              <p:spPr bwMode="auto">
                <a:xfrm>
                  <a:off x="1754679" y="4017937"/>
                  <a:ext cx="499524" cy="346642"/>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7CA800"/>
                      </a:solidFill>
                      <a:cs typeface="Arial" panose="020B0604020202020204" pitchFamily="34" charset="0"/>
                    </a:rPr>
                    <a:t>59</a:t>
                  </a:r>
                </a:p>
              </p:txBody>
            </p:sp>
            <p:sp>
              <p:nvSpPr>
                <p:cNvPr id="11" name="TextBox 295">
                  <a:extLst>
                    <a:ext uri="{FF2B5EF4-FFF2-40B4-BE49-F238E27FC236}">
                      <a16:creationId xmlns:a16="http://schemas.microsoft.com/office/drawing/2014/main" id="{6D149BE7-62C8-F5FC-0852-06570FAEE07B}"/>
                    </a:ext>
                  </a:extLst>
                </p:cNvPr>
                <p:cNvSpPr txBox="1">
                  <a:spLocks noChangeArrowheads="1"/>
                </p:cNvSpPr>
                <p:nvPr/>
              </p:nvSpPr>
              <p:spPr bwMode="auto">
                <a:xfrm>
                  <a:off x="2431998" y="4017937"/>
                  <a:ext cx="499524" cy="346642"/>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7CA800"/>
                      </a:solidFill>
                      <a:cs typeface="Arial" panose="020B0604020202020204" pitchFamily="34" charset="0"/>
                    </a:rPr>
                    <a:t>59</a:t>
                  </a:r>
                </a:p>
              </p:txBody>
            </p:sp>
            <p:sp>
              <p:nvSpPr>
                <p:cNvPr id="12" name="TextBox 296">
                  <a:extLst>
                    <a:ext uri="{FF2B5EF4-FFF2-40B4-BE49-F238E27FC236}">
                      <a16:creationId xmlns:a16="http://schemas.microsoft.com/office/drawing/2014/main" id="{B8894369-BA22-1A64-0CA8-303D62C47644}"/>
                    </a:ext>
                  </a:extLst>
                </p:cNvPr>
                <p:cNvSpPr txBox="1">
                  <a:spLocks noChangeArrowheads="1"/>
                </p:cNvSpPr>
                <p:nvPr/>
              </p:nvSpPr>
              <p:spPr bwMode="auto">
                <a:xfrm>
                  <a:off x="3529820" y="4017937"/>
                  <a:ext cx="499522" cy="346642"/>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7CA800"/>
                      </a:solidFill>
                      <a:cs typeface="Arial" panose="020B0604020202020204" pitchFamily="34" charset="0"/>
                    </a:rPr>
                    <a:t>60</a:t>
                  </a:r>
                </a:p>
              </p:txBody>
            </p:sp>
            <p:sp>
              <p:nvSpPr>
                <p:cNvPr id="13" name="TextBox 297">
                  <a:extLst>
                    <a:ext uri="{FF2B5EF4-FFF2-40B4-BE49-F238E27FC236}">
                      <a16:creationId xmlns:a16="http://schemas.microsoft.com/office/drawing/2014/main" id="{39030082-AE38-6274-49DA-2A38BBC3D815}"/>
                    </a:ext>
                  </a:extLst>
                </p:cNvPr>
                <p:cNvSpPr txBox="1">
                  <a:spLocks noChangeArrowheads="1"/>
                </p:cNvSpPr>
                <p:nvPr/>
              </p:nvSpPr>
              <p:spPr bwMode="auto">
                <a:xfrm>
                  <a:off x="4621997" y="4017937"/>
                  <a:ext cx="499524" cy="346642"/>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7CA800"/>
                      </a:solidFill>
                      <a:cs typeface="Arial" panose="020B0604020202020204" pitchFamily="34" charset="0"/>
                    </a:rPr>
                    <a:t>59</a:t>
                  </a:r>
                </a:p>
              </p:txBody>
            </p:sp>
            <p:sp>
              <p:nvSpPr>
                <p:cNvPr id="15" name="TextBox 298">
                  <a:extLst>
                    <a:ext uri="{FF2B5EF4-FFF2-40B4-BE49-F238E27FC236}">
                      <a16:creationId xmlns:a16="http://schemas.microsoft.com/office/drawing/2014/main" id="{27568BF4-22D8-35DD-2200-55792F1B5EAC}"/>
                    </a:ext>
                  </a:extLst>
                </p:cNvPr>
                <p:cNvSpPr txBox="1">
                  <a:spLocks noChangeArrowheads="1"/>
                </p:cNvSpPr>
                <p:nvPr/>
              </p:nvSpPr>
              <p:spPr bwMode="auto">
                <a:xfrm>
                  <a:off x="4980412" y="4017937"/>
                  <a:ext cx="499522" cy="346642"/>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7CA800"/>
                      </a:solidFill>
                      <a:cs typeface="Arial" panose="020B0604020202020204" pitchFamily="34" charset="0"/>
                    </a:rPr>
                    <a:t>59</a:t>
                  </a:r>
                </a:p>
              </p:txBody>
            </p:sp>
            <p:sp>
              <p:nvSpPr>
                <p:cNvPr id="16" name="TextBox 299">
                  <a:extLst>
                    <a:ext uri="{FF2B5EF4-FFF2-40B4-BE49-F238E27FC236}">
                      <a16:creationId xmlns:a16="http://schemas.microsoft.com/office/drawing/2014/main" id="{23230741-02CD-8B80-7B4B-1CF5A5881390}"/>
                    </a:ext>
                  </a:extLst>
                </p:cNvPr>
                <p:cNvSpPr txBox="1">
                  <a:spLocks noChangeArrowheads="1"/>
                </p:cNvSpPr>
                <p:nvPr/>
              </p:nvSpPr>
              <p:spPr bwMode="auto">
                <a:xfrm>
                  <a:off x="5338826" y="4017937"/>
                  <a:ext cx="499524" cy="346642"/>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7CA800"/>
                      </a:solidFill>
                      <a:cs typeface="Arial" panose="020B0604020202020204" pitchFamily="34" charset="0"/>
                    </a:rPr>
                    <a:t>57</a:t>
                  </a:r>
                </a:p>
              </p:txBody>
            </p:sp>
            <p:sp>
              <p:nvSpPr>
                <p:cNvPr id="17" name="TextBox 300">
                  <a:extLst>
                    <a:ext uri="{FF2B5EF4-FFF2-40B4-BE49-F238E27FC236}">
                      <a16:creationId xmlns:a16="http://schemas.microsoft.com/office/drawing/2014/main" id="{F38A4149-00A0-477C-E9EB-EEDA2FD30933}"/>
                    </a:ext>
                  </a:extLst>
                </p:cNvPr>
                <p:cNvSpPr txBox="1">
                  <a:spLocks noChangeArrowheads="1"/>
                </p:cNvSpPr>
                <p:nvPr/>
              </p:nvSpPr>
              <p:spPr bwMode="auto">
                <a:xfrm>
                  <a:off x="5697242" y="4017937"/>
                  <a:ext cx="499522" cy="346642"/>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7CA800"/>
                      </a:solidFill>
                      <a:cs typeface="Arial" panose="020B0604020202020204" pitchFamily="34" charset="0"/>
                    </a:rPr>
                    <a:t>61</a:t>
                  </a:r>
                </a:p>
              </p:txBody>
            </p:sp>
            <p:sp>
              <p:nvSpPr>
                <p:cNvPr id="18" name="TextBox 301">
                  <a:extLst>
                    <a:ext uri="{FF2B5EF4-FFF2-40B4-BE49-F238E27FC236}">
                      <a16:creationId xmlns:a16="http://schemas.microsoft.com/office/drawing/2014/main" id="{03F0A699-E311-0780-5007-4342F86A3D4B}"/>
                    </a:ext>
                  </a:extLst>
                </p:cNvPr>
                <p:cNvSpPr txBox="1">
                  <a:spLocks noChangeArrowheads="1"/>
                </p:cNvSpPr>
                <p:nvPr/>
              </p:nvSpPr>
              <p:spPr bwMode="auto">
                <a:xfrm>
                  <a:off x="6428181" y="4017937"/>
                  <a:ext cx="499524" cy="346642"/>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7CA800"/>
                      </a:solidFill>
                      <a:cs typeface="Arial" panose="020B0604020202020204" pitchFamily="34" charset="0"/>
                    </a:rPr>
                    <a:t>56</a:t>
                  </a:r>
                </a:p>
              </p:txBody>
            </p:sp>
            <p:sp>
              <p:nvSpPr>
                <p:cNvPr id="20" name="TextBox 302">
                  <a:extLst>
                    <a:ext uri="{FF2B5EF4-FFF2-40B4-BE49-F238E27FC236}">
                      <a16:creationId xmlns:a16="http://schemas.microsoft.com/office/drawing/2014/main" id="{F88F7B7E-C9A9-8DE7-83BD-DD2C450C23E9}"/>
                    </a:ext>
                  </a:extLst>
                </p:cNvPr>
                <p:cNvSpPr txBox="1">
                  <a:spLocks noChangeArrowheads="1"/>
                </p:cNvSpPr>
                <p:nvPr/>
              </p:nvSpPr>
              <p:spPr bwMode="auto">
                <a:xfrm>
                  <a:off x="7161943" y="4017937"/>
                  <a:ext cx="499524" cy="346642"/>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7CA800"/>
                      </a:solidFill>
                      <a:cs typeface="Arial" panose="020B0604020202020204" pitchFamily="34" charset="0"/>
                    </a:rPr>
                    <a:t>59</a:t>
                  </a:r>
                </a:p>
              </p:txBody>
            </p:sp>
            <p:sp>
              <p:nvSpPr>
                <p:cNvPr id="21" name="TextBox 303">
                  <a:extLst>
                    <a:ext uri="{FF2B5EF4-FFF2-40B4-BE49-F238E27FC236}">
                      <a16:creationId xmlns:a16="http://schemas.microsoft.com/office/drawing/2014/main" id="{3F08413B-B15A-0364-0F6D-103F560C95F1}"/>
                    </a:ext>
                  </a:extLst>
                </p:cNvPr>
                <p:cNvSpPr txBox="1">
                  <a:spLocks noChangeArrowheads="1"/>
                </p:cNvSpPr>
                <p:nvPr/>
              </p:nvSpPr>
              <p:spPr bwMode="auto">
                <a:xfrm>
                  <a:off x="7887240" y="4017937"/>
                  <a:ext cx="499522" cy="346642"/>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7CA800"/>
                      </a:solidFill>
                      <a:cs typeface="Arial" panose="020B0604020202020204" pitchFamily="34" charset="0"/>
                    </a:rPr>
                    <a:t>59</a:t>
                  </a:r>
                </a:p>
              </p:txBody>
            </p:sp>
            <p:sp>
              <p:nvSpPr>
                <p:cNvPr id="22" name="TextBox 304">
                  <a:extLst>
                    <a:ext uri="{FF2B5EF4-FFF2-40B4-BE49-F238E27FC236}">
                      <a16:creationId xmlns:a16="http://schemas.microsoft.com/office/drawing/2014/main" id="{86C4A6EF-9D1E-35D8-2CB1-92627DB13DD7}"/>
                    </a:ext>
                  </a:extLst>
                </p:cNvPr>
                <p:cNvSpPr txBox="1">
                  <a:spLocks noChangeArrowheads="1"/>
                </p:cNvSpPr>
                <p:nvPr/>
              </p:nvSpPr>
              <p:spPr bwMode="auto">
                <a:xfrm>
                  <a:off x="8601247" y="4017937"/>
                  <a:ext cx="499524" cy="346642"/>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7CA800"/>
                      </a:solidFill>
                      <a:cs typeface="Arial" panose="020B0604020202020204" pitchFamily="34" charset="0"/>
                    </a:rPr>
                    <a:t>57</a:t>
                  </a:r>
                </a:p>
              </p:txBody>
            </p:sp>
            <p:sp>
              <p:nvSpPr>
                <p:cNvPr id="23" name="TextBox 305">
                  <a:extLst>
                    <a:ext uri="{FF2B5EF4-FFF2-40B4-BE49-F238E27FC236}">
                      <a16:creationId xmlns:a16="http://schemas.microsoft.com/office/drawing/2014/main" id="{7A47600F-DBFD-AD63-6E0E-4ED806FF98DC}"/>
                    </a:ext>
                  </a:extLst>
                </p:cNvPr>
                <p:cNvSpPr txBox="1">
                  <a:spLocks noChangeArrowheads="1"/>
                </p:cNvSpPr>
                <p:nvPr/>
              </p:nvSpPr>
              <p:spPr bwMode="auto">
                <a:xfrm>
                  <a:off x="9337832" y="4017937"/>
                  <a:ext cx="499522" cy="346642"/>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7CA800"/>
                      </a:solidFill>
                      <a:cs typeface="Arial" panose="020B0604020202020204" pitchFamily="34" charset="0"/>
                    </a:rPr>
                    <a:t>57</a:t>
                  </a:r>
                </a:p>
              </p:txBody>
            </p:sp>
            <p:sp>
              <p:nvSpPr>
                <p:cNvPr id="24" name="TextBox 306">
                  <a:extLst>
                    <a:ext uri="{FF2B5EF4-FFF2-40B4-BE49-F238E27FC236}">
                      <a16:creationId xmlns:a16="http://schemas.microsoft.com/office/drawing/2014/main" id="{5D5FBF96-EB2E-7CA6-77F6-6649B43E9EEB}"/>
                    </a:ext>
                  </a:extLst>
                </p:cNvPr>
                <p:cNvSpPr txBox="1">
                  <a:spLocks noChangeArrowheads="1"/>
                </p:cNvSpPr>
                <p:nvPr/>
              </p:nvSpPr>
              <p:spPr bwMode="auto">
                <a:xfrm>
                  <a:off x="10102637" y="4017937"/>
                  <a:ext cx="499524" cy="346642"/>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7CA800"/>
                      </a:solidFill>
                      <a:cs typeface="Arial" panose="020B0604020202020204" pitchFamily="34" charset="0"/>
                    </a:rPr>
                    <a:t>59</a:t>
                  </a:r>
                </a:p>
              </p:txBody>
            </p:sp>
            <p:sp>
              <p:nvSpPr>
                <p:cNvPr id="25" name="TextBox 308">
                  <a:extLst>
                    <a:ext uri="{FF2B5EF4-FFF2-40B4-BE49-F238E27FC236}">
                      <a16:creationId xmlns:a16="http://schemas.microsoft.com/office/drawing/2014/main" id="{E2CA513F-5AEA-991D-15E5-26777C4127CF}"/>
                    </a:ext>
                  </a:extLst>
                </p:cNvPr>
                <p:cNvSpPr txBox="1">
                  <a:spLocks noChangeArrowheads="1"/>
                </p:cNvSpPr>
                <p:nvPr/>
              </p:nvSpPr>
              <p:spPr bwMode="auto">
                <a:xfrm>
                  <a:off x="2090517" y="4017937"/>
                  <a:ext cx="499522" cy="346642"/>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7CA800"/>
                      </a:solidFill>
                      <a:cs typeface="Arial" panose="020B0604020202020204" pitchFamily="34" charset="0"/>
                    </a:rPr>
                    <a:t>60</a:t>
                  </a:r>
                </a:p>
              </p:txBody>
            </p:sp>
            <p:sp>
              <p:nvSpPr>
                <p:cNvPr id="27" name="TextBox 309">
                  <a:extLst>
                    <a:ext uri="{FF2B5EF4-FFF2-40B4-BE49-F238E27FC236}">
                      <a16:creationId xmlns:a16="http://schemas.microsoft.com/office/drawing/2014/main" id="{BF18CB27-303E-E7B1-6577-7395683BACF1}"/>
                    </a:ext>
                  </a:extLst>
                </p:cNvPr>
                <p:cNvSpPr txBox="1">
                  <a:spLocks noChangeArrowheads="1"/>
                </p:cNvSpPr>
                <p:nvPr/>
              </p:nvSpPr>
              <p:spPr bwMode="auto">
                <a:xfrm>
                  <a:off x="2801702" y="4017937"/>
                  <a:ext cx="499522" cy="346642"/>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7CA800"/>
                      </a:solidFill>
                      <a:cs typeface="Arial" panose="020B0604020202020204" pitchFamily="34" charset="0"/>
                    </a:rPr>
                    <a:t>59</a:t>
                  </a:r>
                </a:p>
              </p:txBody>
            </p:sp>
            <p:sp>
              <p:nvSpPr>
                <p:cNvPr id="28" name="TextBox 310">
                  <a:extLst>
                    <a:ext uri="{FF2B5EF4-FFF2-40B4-BE49-F238E27FC236}">
                      <a16:creationId xmlns:a16="http://schemas.microsoft.com/office/drawing/2014/main" id="{D371652E-3985-0BDB-14E8-6EF5D6465D37}"/>
                    </a:ext>
                  </a:extLst>
                </p:cNvPr>
                <p:cNvSpPr txBox="1">
                  <a:spLocks noChangeArrowheads="1"/>
                </p:cNvSpPr>
                <p:nvPr/>
              </p:nvSpPr>
              <p:spPr bwMode="auto">
                <a:xfrm>
                  <a:off x="4255115" y="4017937"/>
                  <a:ext cx="496701" cy="346642"/>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7CA800"/>
                      </a:solidFill>
                      <a:cs typeface="Arial" panose="020B0604020202020204" pitchFamily="34" charset="0"/>
                    </a:rPr>
                    <a:t>59</a:t>
                  </a:r>
                </a:p>
              </p:txBody>
            </p:sp>
            <p:sp>
              <p:nvSpPr>
                <p:cNvPr id="29" name="TextBox 311">
                  <a:extLst>
                    <a:ext uri="{FF2B5EF4-FFF2-40B4-BE49-F238E27FC236}">
                      <a16:creationId xmlns:a16="http://schemas.microsoft.com/office/drawing/2014/main" id="{FFE062CD-2C93-5EE7-06C7-FA1481AC242D}"/>
                    </a:ext>
                  </a:extLst>
                </p:cNvPr>
                <p:cNvSpPr txBox="1">
                  <a:spLocks noChangeArrowheads="1"/>
                </p:cNvSpPr>
                <p:nvPr/>
              </p:nvSpPr>
              <p:spPr bwMode="auto">
                <a:xfrm>
                  <a:off x="5987924" y="4017937"/>
                  <a:ext cx="414859" cy="346642"/>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7CA800"/>
                      </a:solidFill>
                      <a:cs typeface="Arial" panose="020B0604020202020204" pitchFamily="34" charset="0"/>
                    </a:rPr>
                    <a:t>–</a:t>
                  </a:r>
                </a:p>
              </p:txBody>
            </p:sp>
            <p:sp>
              <p:nvSpPr>
                <p:cNvPr id="30" name="TextBox 313">
                  <a:extLst>
                    <a:ext uri="{FF2B5EF4-FFF2-40B4-BE49-F238E27FC236}">
                      <a16:creationId xmlns:a16="http://schemas.microsoft.com/office/drawing/2014/main" id="{6D91A713-B227-D249-8AD6-45FA923AE70A}"/>
                    </a:ext>
                  </a:extLst>
                </p:cNvPr>
                <p:cNvSpPr txBox="1">
                  <a:spLocks noChangeArrowheads="1"/>
                </p:cNvSpPr>
                <p:nvPr/>
              </p:nvSpPr>
              <p:spPr bwMode="auto">
                <a:xfrm>
                  <a:off x="-26105" y="4015120"/>
                  <a:ext cx="1504212" cy="346640"/>
                </a:xfrm>
                <a:prstGeom prst="rect">
                  <a:avLst/>
                </a:prstGeom>
                <a:noFill/>
                <a:ln>
                  <a:noFill/>
                </a:ln>
              </p:spPr>
              <p:txBody>
                <a:bodyPr>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r" defTabSz="685800">
                    <a:defRPr/>
                  </a:pPr>
                  <a:r>
                    <a:rPr lang="en-US" altLang="en-US" sz="675">
                      <a:solidFill>
                        <a:srgbClr val="7CA800"/>
                      </a:solidFill>
                      <a:cs typeface="Arial" panose="020B0604020202020204" pitchFamily="34" charset="0"/>
                    </a:rPr>
                    <a:t>Iptacopan</a:t>
                  </a:r>
                </a:p>
              </p:txBody>
            </p:sp>
          </p:grpSp>
        </p:grpSp>
        <p:grpSp>
          <p:nvGrpSpPr>
            <p:cNvPr id="32" name="Group 31">
              <a:extLst>
                <a:ext uri="{FF2B5EF4-FFF2-40B4-BE49-F238E27FC236}">
                  <a16:creationId xmlns:a16="http://schemas.microsoft.com/office/drawing/2014/main" id="{48F47171-51C4-691D-DAAA-DCC70C88871E}"/>
                </a:ext>
              </a:extLst>
            </p:cNvPr>
            <p:cNvGrpSpPr/>
            <p:nvPr/>
          </p:nvGrpSpPr>
          <p:grpSpPr>
            <a:xfrm rot="4128229">
              <a:off x="10128915" y="2502860"/>
              <a:ext cx="1554105" cy="1234742"/>
              <a:chOff x="10313665" y="239897"/>
              <a:chExt cx="2762852" cy="2195097"/>
            </a:xfrm>
            <a:solidFill>
              <a:schemeClr val="accent5">
                <a:lumMod val="20000"/>
                <a:lumOff val="80000"/>
              </a:schemeClr>
            </a:solidFill>
          </p:grpSpPr>
          <p:sp>
            <p:nvSpPr>
              <p:cNvPr id="33" name="Isosceles Triangle 14">
                <a:extLst>
                  <a:ext uri="{FF2B5EF4-FFF2-40B4-BE49-F238E27FC236}">
                    <a16:creationId xmlns:a16="http://schemas.microsoft.com/office/drawing/2014/main" id="{16C44084-D17C-A85C-D620-9964E0AAD992}"/>
                  </a:ext>
                </a:extLst>
              </p:cNvPr>
              <p:cNvSpPr/>
              <p:nvPr/>
            </p:nvSpPr>
            <p:spPr>
              <a:xfrm rot="14662785">
                <a:off x="10599796" y="1515976"/>
                <a:ext cx="370992" cy="943254"/>
              </a:xfrm>
              <a:custGeom>
                <a:avLst/>
                <a:gdLst>
                  <a:gd name="connsiteX0" fmla="*/ 0 w 370992"/>
                  <a:gd name="connsiteY0" fmla="*/ 805642 h 805642"/>
                  <a:gd name="connsiteX1" fmla="*/ 185496 w 370992"/>
                  <a:gd name="connsiteY1" fmla="*/ 0 h 805642"/>
                  <a:gd name="connsiteX2" fmla="*/ 370992 w 370992"/>
                  <a:gd name="connsiteY2" fmla="*/ 805642 h 805642"/>
                  <a:gd name="connsiteX3" fmla="*/ 0 w 370992"/>
                  <a:gd name="connsiteY3" fmla="*/ 805642 h 805642"/>
                  <a:gd name="connsiteX0" fmla="*/ 0 w 370992"/>
                  <a:gd name="connsiteY0" fmla="*/ 933609 h 933609"/>
                  <a:gd name="connsiteX1" fmla="*/ 299199 w 370992"/>
                  <a:gd name="connsiteY1" fmla="*/ 0 h 933609"/>
                  <a:gd name="connsiteX2" fmla="*/ 370992 w 370992"/>
                  <a:gd name="connsiteY2" fmla="*/ 933609 h 933609"/>
                  <a:gd name="connsiteX3" fmla="*/ 0 w 370992"/>
                  <a:gd name="connsiteY3" fmla="*/ 933609 h 933609"/>
                  <a:gd name="connsiteX0" fmla="*/ 0 w 370992"/>
                  <a:gd name="connsiteY0" fmla="*/ 943254 h 943254"/>
                  <a:gd name="connsiteX1" fmla="*/ 343739 w 370992"/>
                  <a:gd name="connsiteY1" fmla="*/ 0 h 943254"/>
                  <a:gd name="connsiteX2" fmla="*/ 370992 w 370992"/>
                  <a:gd name="connsiteY2" fmla="*/ 943254 h 943254"/>
                  <a:gd name="connsiteX3" fmla="*/ 0 w 370992"/>
                  <a:gd name="connsiteY3" fmla="*/ 943254 h 943254"/>
                </a:gdLst>
                <a:ahLst/>
                <a:cxnLst>
                  <a:cxn ang="0">
                    <a:pos x="connsiteX0" y="connsiteY0"/>
                  </a:cxn>
                  <a:cxn ang="0">
                    <a:pos x="connsiteX1" y="connsiteY1"/>
                  </a:cxn>
                  <a:cxn ang="0">
                    <a:pos x="connsiteX2" y="connsiteY2"/>
                  </a:cxn>
                  <a:cxn ang="0">
                    <a:pos x="connsiteX3" y="connsiteY3"/>
                  </a:cxn>
                </a:cxnLst>
                <a:rect l="l" t="t" r="r" b="b"/>
                <a:pathLst>
                  <a:path w="370992" h="943254">
                    <a:moveTo>
                      <a:pt x="0" y="943254"/>
                    </a:moveTo>
                    <a:lnTo>
                      <a:pt x="343739" y="0"/>
                    </a:lnTo>
                    <a:lnTo>
                      <a:pt x="370992" y="943254"/>
                    </a:lnTo>
                    <a:lnTo>
                      <a:pt x="0" y="943254"/>
                    </a:lnTo>
                    <a:close/>
                  </a:path>
                </a:pathLst>
              </a:custGeom>
              <a:ln/>
            </p:spPr>
            <p:style>
              <a:lnRef idx="1">
                <a:schemeClr val="accent3"/>
              </a:lnRef>
              <a:fillRef idx="3">
                <a:schemeClr val="accent3"/>
              </a:fillRef>
              <a:effectRef idx="2">
                <a:schemeClr val="accent3"/>
              </a:effectRef>
              <a:fontRef idx="minor">
                <a:schemeClr val="lt1"/>
              </a:fontRef>
            </p:style>
            <p:txBody>
              <a:bodyPr anchor="ctr"/>
              <a:lstStyle/>
              <a:p>
                <a:pPr algn="ctr" defTabSz="685800">
                  <a:defRPr/>
                </a:pPr>
                <a:endParaRPr lang="en-GB" sz="788" dirty="0">
                  <a:solidFill>
                    <a:prstClr val="white"/>
                  </a:solidFill>
                  <a:latin typeface="Aptos" panose="02110004020202020204"/>
                </a:endParaRPr>
              </a:p>
            </p:txBody>
          </p:sp>
          <p:sp>
            <p:nvSpPr>
              <p:cNvPr id="34" name="Oval 33">
                <a:extLst>
                  <a:ext uri="{FF2B5EF4-FFF2-40B4-BE49-F238E27FC236}">
                    <a16:creationId xmlns:a16="http://schemas.microsoft.com/office/drawing/2014/main" id="{AE68F65F-3914-29B8-30A1-55D7877B10CE}"/>
                  </a:ext>
                </a:extLst>
              </p:cNvPr>
              <p:cNvSpPr/>
              <p:nvPr/>
            </p:nvSpPr>
            <p:spPr>
              <a:xfrm>
                <a:off x="10877146" y="239897"/>
                <a:ext cx="2199371" cy="2195097"/>
              </a:xfrm>
              <a:prstGeom prst="ellipse">
                <a:avLst/>
              </a:prstGeom>
              <a:ln/>
            </p:spPr>
            <p:style>
              <a:lnRef idx="1">
                <a:schemeClr val="accent3"/>
              </a:lnRef>
              <a:fillRef idx="3">
                <a:schemeClr val="accent3"/>
              </a:fillRef>
              <a:effectRef idx="2">
                <a:schemeClr val="accent3"/>
              </a:effectRef>
              <a:fontRef idx="minor">
                <a:schemeClr val="lt1"/>
              </a:fontRef>
            </p:style>
            <p:txBody>
              <a:bodyPr anchor="ctr"/>
              <a:lstStyle/>
              <a:p>
                <a:pPr algn="ctr" defTabSz="685800">
                  <a:defRPr/>
                </a:pPr>
                <a:endParaRPr lang="en-GB" sz="788" dirty="0">
                  <a:solidFill>
                    <a:prstClr val="white"/>
                  </a:solidFill>
                  <a:latin typeface="Aptos" panose="02110004020202020204"/>
                </a:endParaRPr>
              </a:p>
            </p:txBody>
          </p:sp>
        </p:grpSp>
        <p:sp>
          <p:nvSpPr>
            <p:cNvPr id="35" name="TextBox 34">
              <a:extLst>
                <a:ext uri="{FF2B5EF4-FFF2-40B4-BE49-F238E27FC236}">
                  <a16:creationId xmlns:a16="http://schemas.microsoft.com/office/drawing/2014/main" id="{E00E63BF-1BD1-ED68-5CB1-90D5B6B65C3B}"/>
                </a:ext>
              </a:extLst>
            </p:cNvPr>
            <p:cNvSpPr txBox="1"/>
            <p:nvPr/>
          </p:nvSpPr>
          <p:spPr>
            <a:xfrm>
              <a:off x="10291348" y="2832143"/>
              <a:ext cx="1356129" cy="982021"/>
            </a:xfrm>
            <a:prstGeom prst="rect">
              <a:avLst/>
            </a:prstGeom>
            <a:noFill/>
          </p:spPr>
          <p:txBody>
            <a:bodyPr wrap="square">
              <a:spAutoFit/>
            </a:bodyPr>
            <a:lstStyle/>
            <a:p>
              <a:pPr algn="ctr" defTabSz="685800">
                <a:defRPr/>
              </a:pPr>
              <a:r>
                <a:rPr lang="en-US" sz="1100" dirty="0">
                  <a:solidFill>
                    <a:schemeClr val="bg1"/>
                  </a:solidFill>
                  <a:latin typeface="Aptos" panose="02110004020202020204"/>
                  <a:cs typeface="Arial" panose="020B0604020202020204" pitchFamily="34" charset="0"/>
                </a:rPr>
                <a:t>Mean Hb levels </a:t>
              </a:r>
              <a:br>
                <a:rPr lang="en-US" sz="1100" dirty="0">
                  <a:solidFill>
                    <a:schemeClr val="bg1"/>
                  </a:solidFill>
                  <a:latin typeface="Aptos" panose="02110004020202020204"/>
                  <a:cs typeface="Arial" panose="020B0604020202020204" pitchFamily="34" charset="0"/>
                </a:rPr>
              </a:br>
              <a:r>
                <a:rPr lang="en-US" sz="1100" dirty="0">
                  <a:solidFill>
                    <a:schemeClr val="bg1"/>
                  </a:solidFill>
                  <a:latin typeface="Aptos" panose="02110004020202020204"/>
                  <a:cs typeface="Arial" panose="020B0604020202020204" pitchFamily="34" charset="0"/>
                </a:rPr>
                <a:t>at 48 weeks:</a:t>
              </a:r>
            </a:p>
            <a:p>
              <a:pPr algn="ctr" defTabSz="685800">
                <a:defRPr/>
              </a:pPr>
              <a:r>
                <a:rPr lang="en-US" sz="1100" b="1" dirty="0">
                  <a:solidFill>
                    <a:schemeClr val="bg1"/>
                  </a:solidFill>
                  <a:latin typeface="Aptos" panose="02110004020202020204"/>
                  <a:cs typeface="Arial" panose="020B0604020202020204" pitchFamily="34" charset="0"/>
                </a:rPr>
                <a:t>12.2 g/dL</a:t>
              </a:r>
            </a:p>
            <a:p>
              <a:pPr algn="ctr" defTabSz="685800">
                <a:defRPr/>
              </a:pPr>
              <a:r>
                <a:rPr lang="en-US" sz="1100" dirty="0">
                  <a:solidFill>
                    <a:schemeClr val="bg1"/>
                  </a:solidFill>
                  <a:latin typeface="Aptos" panose="02110004020202020204"/>
                  <a:cs typeface="Arial" panose="020B0604020202020204" pitchFamily="34" charset="0"/>
                </a:rPr>
                <a:t>(SD 1.6) and </a:t>
              </a:r>
              <a:br>
                <a:rPr lang="en-US" sz="1100" dirty="0">
                  <a:solidFill>
                    <a:schemeClr val="bg1"/>
                  </a:solidFill>
                  <a:latin typeface="Aptos" panose="02110004020202020204"/>
                  <a:cs typeface="Arial" panose="020B0604020202020204" pitchFamily="34" charset="0"/>
                </a:rPr>
              </a:br>
              <a:r>
                <a:rPr lang="en-US" sz="1100" b="1" dirty="0">
                  <a:solidFill>
                    <a:schemeClr val="bg1"/>
                  </a:solidFill>
                  <a:latin typeface="Aptos" panose="02110004020202020204"/>
                  <a:cs typeface="Arial" panose="020B0604020202020204" pitchFamily="34" charset="0"/>
                </a:rPr>
                <a:t>12.1 g/dL </a:t>
              </a:r>
              <a:br>
                <a:rPr lang="en-US" sz="1100" dirty="0">
                  <a:solidFill>
                    <a:schemeClr val="bg1"/>
                  </a:solidFill>
                  <a:latin typeface="Aptos" panose="02110004020202020204"/>
                  <a:cs typeface="Arial" panose="020B0604020202020204" pitchFamily="34" charset="0"/>
                </a:rPr>
              </a:br>
              <a:r>
                <a:rPr lang="en-US" sz="1100" dirty="0">
                  <a:solidFill>
                    <a:schemeClr val="bg1"/>
                  </a:solidFill>
                  <a:latin typeface="Aptos" panose="02110004020202020204"/>
                  <a:cs typeface="Arial" panose="020B0604020202020204" pitchFamily="34" charset="0"/>
                </a:rPr>
                <a:t>(SD 1.4)</a:t>
              </a:r>
            </a:p>
          </p:txBody>
        </p:sp>
        <p:sp>
          <p:nvSpPr>
            <p:cNvPr id="36" name="TextBox 81">
              <a:extLst>
                <a:ext uri="{FF2B5EF4-FFF2-40B4-BE49-F238E27FC236}">
                  <a16:creationId xmlns:a16="http://schemas.microsoft.com/office/drawing/2014/main" id="{781E33E1-F96E-D1C2-ADC3-FDE537B61087}"/>
                </a:ext>
              </a:extLst>
            </p:cNvPr>
            <p:cNvSpPr txBox="1">
              <a:spLocks noChangeArrowheads="1"/>
            </p:cNvSpPr>
            <p:nvPr/>
          </p:nvSpPr>
          <p:spPr bwMode="auto">
            <a:xfrm>
              <a:off x="10369583" y="2479818"/>
              <a:ext cx="487363" cy="196850"/>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defTabSz="685800">
                <a:defRPr/>
              </a:pPr>
              <a:r>
                <a:rPr lang="en-US" altLang="en-US" sz="675">
                  <a:solidFill>
                    <a:prstClr val="black"/>
                  </a:solidFill>
                  <a:cs typeface="Arial" panose="020B0604020202020204" pitchFamily="34" charset="0"/>
                </a:rPr>
                <a:t>12 g/dL</a:t>
              </a:r>
              <a:endParaRPr lang="en-GB" altLang="en-US" sz="675">
                <a:solidFill>
                  <a:prstClr val="black"/>
                </a:solidFill>
                <a:cs typeface="Arial" panose="020B0604020202020204" pitchFamily="34" charset="0"/>
              </a:endParaRPr>
            </a:p>
          </p:txBody>
        </p:sp>
        <p:grpSp>
          <p:nvGrpSpPr>
            <p:cNvPr id="100377" name="Group 245">
              <a:extLst>
                <a:ext uri="{FF2B5EF4-FFF2-40B4-BE49-F238E27FC236}">
                  <a16:creationId xmlns:a16="http://schemas.microsoft.com/office/drawing/2014/main" id="{5A3DD893-0A87-C15A-21FF-FFE86C92395F}"/>
                </a:ext>
              </a:extLst>
            </p:cNvPr>
            <p:cNvGrpSpPr>
              <a:grpSpLocks/>
            </p:cNvGrpSpPr>
            <p:nvPr/>
          </p:nvGrpSpPr>
          <p:grpSpPr bwMode="auto">
            <a:xfrm>
              <a:off x="4864132" y="1998806"/>
              <a:ext cx="5545138" cy="1636713"/>
              <a:chOff x="777192" y="1233697"/>
              <a:chExt cx="9859239" cy="2908062"/>
            </a:xfrm>
          </p:grpSpPr>
          <p:grpSp>
            <p:nvGrpSpPr>
              <p:cNvPr id="100595" name="Group 13">
                <a:extLst>
                  <a:ext uri="{FF2B5EF4-FFF2-40B4-BE49-F238E27FC236}">
                    <a16:creationId xmlns:a16="http://schemas.microsoft.com/office/drawing/2014/main" id="{79A8B19C-520F-F350-7432-7431234B70C5}"/>
                  </a:ext>
                </a:extLst>
              </p:cNvPr>
              <p:cNvGrpSpPr>
                <a:grpSpLocks/>
              </p:cNvGrpSpPr>
              <p:nvPr/>
            </p:nvGrpSpPr>
            <p:grpSpPr bwMode="auto">
              <a:xfrm>
                <a:off x="1460660" y="1434166"/>
                <a:ext cx="8891866" cy="2228110"/>
                <a:chOff x="2398657" y="3061789"/>
                <a:chExt cx="7005576" cy="2115611"/>
              </a:xfrm>
            </p:grpSpPr>
            <p:sp>
              <p:nvSpPr>
                <p:cNvPr id="74" name="Freeform: Shape 73">
                  <a:extLst>
                    <a:ext uri="{FF2B5EF4-FFF2-40B4-BE49-F238E27FC236}">
                      <a16:creationId xmlns:a16="http://schemas.microsoft.com/office/drawing/2014/main" id="{13919DCB-24D7-671C-64CF-9EF6E04ABBD7}"/>
                    </a:ext>
                  </a:extLst>
                </p:cNvPr>
                <p:cNvSpPr/>
                <p:nvPr/>
              </p:nvSpPr>
              <p:spPr>
                <a:xfrm>
                  <a:off x="2469499" y="3061595"/>
                  <a:ext cx="6933808" cy="2043471"/>
                </a:xfrm>
                <a:custGeom>
                  <a:avLst/>
                  <a:gdLst>
                    <a:gd name="connsiteX0" fmla="*/ 0 w 7277100"/>
                    <a:gd name="connsiteY0" fmla="*/ 0 h 2043112"/>
                    <a:gd name="connsiteX1" fmla="*/ 0 w 7277100"/>
                    <a:gd name="connsiteY1" fmla="*/ 2043112 h 2043112"/>
                    <a:gd name="connsiteX2" fmla="*/ 7277100 w 7277100"/>
                    <a:gd name="connsiteY2" fmla="*/ 2043112 h 2043112"/>
                  </a:gdLst>
                  <a:ahLst/>
                  <a:cxnLst>
                    <a:cxn ang="0">
                      <a:pos x="connsiteX0" y="connsiteY0"/>
                    </a:cxn>
                    <a:cxn ang="0">
                      <a:pos x="connsiteX1" y="connsiteY1"/>
                    </a:cxn>
                    <a:cxn ang="0">
                      <a:pos x="connsiteX2" y="connsiteY2"/>
                    </a:cxn>
                  </a:cxnLst>
                  <a:rect l="l" t="t" r="r" b="b"/>
                  <a:pathLst>
                    <a:path w="7277100" h="2043112">
                      <a:moveTo>
                        <a:pt x="0" y="0"/>
                      </a:moveTo>
                      <a:lnTo>
                        <a:pt x="0" y="2043112"/>
                      </a:lnTo>
                      <a:lnTo>
                        <a:pt x="7277100" y="2043112"/>
                      </a:lnTo>
                    </a:path>
                  </a:pathLst>
                </a:custGeom>
                <a:noFill/>
                <a:ln w="12700"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GB" sz="1575" dirty="0">
                    <a:solidFill>
                      <a:prstClr val="white"/>
                    </a:solidFill>
                    <a:latin typeface="Aptos" panose="02110004020202020204"/>
                  </a:endParaRPr>
                </a:p>
              </p:txBody>
            </p:sp>
            <p:cxnSp>
              <p:nvCxnSpPr>
                <p:cNvPr id="75" name="Straight Connector 74">
                  <a:extLst>
                    <a:ext uri="{FF2B5EF4-FFF2-40B4-BE49-F238E27FC236}">
                      <a16:creationId xmlns:a16="http://schemas.microsoft.com/office/drawing/2014/main" id="{7191F24C-1CA1-8009-CEB9-CEAAE17372BA}"/>
                    </a:ext>
                  </a:extLst>
                </p:cNvPr>
                <p:cNvCxnSpPr>
                  <a:cxnSpLocks/>
                </p:cNvCxnSpPr>
                <p:nvPr/>
              </p:nvCxnSpPr>
              <p:spPr>
                <a:xfrm>
                  <a:off x="2398338" y="3061595"/>
                  <a:ext cx="733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A6D1E94-FFC5-8BD0-4A71-3DBAD6C500C5}"/>
                    </a:ext>
                  </a:extLst>
                </p:cNvPr>
                <p:cNvCxnSpPr>
                  <a:cxnSpLocks/>
                </p:cNvCxnSpPr>
                <p:nvPr/>
              </p:nvCxnSpPr>
              <p:spPr>
                <a:xfrm>
                  <a:off x="2398338" y="3316024"/>
                  <a:ext cx="733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AE80692-F5B8-0805-99BC-CB7473B0B38A}"/>
                    </a:ext>
                  </a:extLst>
                </p:cNvPr>
                <p:cNvCxnSpPr>
                  <a:cxnSpLocks/>
                </p:cNvCxnSpPr>
                <p:nvPr/>
              </p:nvCxnSpPr>
              <p:spPr>
                <a:xfrm>
                  <a:off x="2398338" y="3573132"/>
                  <a:ext cx="733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55843754-3B9F-6E2D-1439-B2D17EC9E882}"/>
                    </a:ext>
                  </a:extLst>
                </p:cNvPr>
                <p:cNvCxnSpPr>
                  <a:cxnSpLocks/>
                </p:cNvCxnSpPr>
                <p:nvPr/>
              </p:nvCxnSpPr>
              <p:spPr>
                <a:xfrm>
                  <a:off x="2398338" y="3827562"/>
                  <a:ext cx="733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79A2036-78D6-6D73-9D39-F77C69C8563F}"/>
                    </a:ext>
                  </a:extLst>
                </p:cNvPr>
                <p:cNvCxnSpPr>
                  <a:cxnSpLocks/>
                </p:cNvCxnSpPr>
                <p:nvPr/>
              </p:nvCxnSpPr>
              <p:spPr>
                <a:xfrm>
                  <a:off x="2398338" y="4084670"/>
                  <a:ext cx="733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D5D5C7A-5A2C-9D57-4783-9C0C36302A11}"/>
                    </a:ext>
                  </a:extLst>
                </p:cNvPr>
                <p:cNvCxnSpPr>
                  <a:cxnSpLocks/>
                </p:cNvCxnSpPr>
                <p:nvPr/>
              </p:nvCxnSpPr>
              <p:spPr>
                <a:xfrm>
                  <a:off x="2398338" y="4339099"/>
                  <a:ext cx="733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FE0970F-16F6-ED71-F856-AE5F6A650C88}"/>
                    </a:ext>
                  </a:extLst>
                </p:cNvPr>
                <p:cNvCxnSpPr>
                  <a:cxnSpLocks/>
                </p:cNvCxnSpPr>
                <p:nvPr/>
              </p:nvCxnSpPr>
              <p:spPr>
                <a:xfrm>
                  <a:off x="2398338" y="4596206"/>
                  <a:ext cx="733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D920E8D-9FD3-D09C-BF96-B911C28774B5}"/>
                    </a:ext>
                  </a:extLst>
                </p:cNvPr>
                <p:cNvCxnSpPr>
                  <a:cxnSpLocks/>
                </p:cNvCxnSpPr>
                <p:nvPr/>
              </p:nvCxnSpPr>
              <p:spPr>
                <a:xfrm>
                  <a:off x="2398338" y="4850637"/>
                  <a:ext cx="733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1FC01DF-5398-C440-5DD2-3147FF049384}"/>
                    </a:ext>
                  </a:extLst>
                </p:cNvPr>
                <p:cNvCxnSpPr>
                  <a:cxnSpLocks/>
                </p:cNvCxnSpPr>
                <p:nvPr/>
              </p:nvCxnSpPr>
              <p:spPr>
                <a:xfrm>
                  <a:off x="2398338" y="5105066"/>
                  <a:ext cx="733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1899AF0-F15E-E4EA-E698-DEEC2AC1A667}"/>
                    </a:ext>
                  </a:extLst>
                </p:cNvPr>
                <p:cNvCxnSpPr>
                  <a:cxnSpLocks/>
                </p:cNvCxnSpPr>
                <p:nvPr/>
              </p:nvCxnSpPr>
              <p:spPr>
                <a:xfrm>
                  <a:off x="2505080" y="5105066"/>
                  <a:ext cx="0" cy="72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BF6873E-E11A-1601-3EEE-207E225A2EB2}"/>
                    </a:ext>
                  </a:extLst>
                </p:cNvPr>
                <p:cNvCxnSpPr>
                  <a:cxnSpLocks/>
                </p:cNvCxnSpPr>
                <p:nvPr/>
              </p:nvCxnSpPr>
              <p:spPr>
                <a:xfrm>
                  <a:off x="2656298" y="5105066"/>
                  <a:ext cx="0" cy="72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129E61C-E8B6-50B6-593D-A29BD60D24F5}"/>
                    </a:ext>
                  </a:extLst>
                </p:cNvPr>
                <p:cNvCxnSpPr>
                  <a:cxnSpLocks/>
                </p:cNvCxnSpPr>
                <p:nvPr/>
              </p:nvCxnSpPr>
              <p:spPr>
                <a:xfrm>
                  <a:off x="2805294" y="5105066"/>
                  <a:ext cx="0" cy="72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FEB3AEE-F72C-24C6-E8C0-EDF2D2492E2C}"/>
                    </a:ext>
                  </a:extLst>
                </p:cNvPr>
                <p:cNvCxnSpPr>
                  <a:cxnSpLocks/>
                </p:cNvCxnSpPr>
                <p:nvPr/>
              </p:nvCxnSpPr>
              <p:spPr>
                <a:xfrm>
                  <a:off x="3089940" y="5105066"/>
                  <a:ext cx="0" cy="72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1799418-95AA-7904-933D-35AD8869FDB2}"/>
                    </a:ext>
                  </a:extLst>
                </p:cNvPr>
                <p:cNvCxnSpPr>
                  <a:cxnSpLocks/>
                </p:cNvCxnSpPr>
                <p:nvPr/>
              </p:nvCxnSpPr>
              <p:spPr>
                <a:xfrm>
                  <a:off x="3370139" y="5105066"/>
                  <a:ext cx="0" cy="72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022EB23-9350-507B-B121-B7986420A303}"/>
                    </a:ext>
                  </a:extLst>
                </p:cNvPr>
                <p:cNvCxnSpPr>
                  <a:cxnSpLocks/>
                </p:cNvCxnSpPr>
                <p:nvPr/>
              </p:nvCxnSpPr>
              <p:spPr>
                <a:xfrm>
                  <a:off x="3654785" y="5105066"/>
                  <a:ext cx="0" cy="72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E4D360D8-CC7E-EEDB-D4E3-92B1FD8512C0}"/>
                    </a:ext>
                  </a:extLst>
                </p:cNvPr>
                <p:cNvCxnSpPr>
                  <a:cxnSpLocks/>
                </p:cNvCxnSpPr>
                <p:nvPr/>
              </p:nvCxnSpPr>
              <p:spPr>
                <a:xfrm>
                  <a:off x="4228526" y="5105066"/>
                  <a:ext cx="0" cy="72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43D3EAA-450E-A991-67DA-6981368E61CC}"/>
                    </a:ext>
                  </a:extLst>
                </p:cNvPr>
                <p:cNvCxnSpPr>
                  <a:cxnSpLocks/>
                </p:cNvCxnSpPr>
                <p:nvPr/>
              </p:nvCxnSpPr>
              <p:spPr>
                <a:xfrm>
                  <a:off x="8229141" y="5105066"/>
                  <a:ext cx="0" cy="72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C79A6C7-AB3A-FA05-06B2-744E74BC4E52}"/>
                    </a:ext>
                  </a:extLst>
                </p:cNvPr>
                <p:cNvCxnSpPr>
                  <a:cxnSpLocks/>
                </p:cNvCxnSpPr>
                <p:nvPr/>
              </p:nvCxnSpPr>
              <p:spPr>
                <a:xfrm>
                  <a:off x="8800658" y="5105066"/>
                  <a:ext cx="0" cy="72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6E73360-9565-9955-9779-725B2E2032BF}"/>
                    </a:ext>
                  </a:extLst>
                </p:cNvPr>
                <p:cNvCxnSpPr>
                  <a:cxnSpLocks/>
                </p:cNvCxnSpPr>
                <p:nvPr/>
              </p:nvCxnSpPr>
              <p:spPr>
                <a:xfrm>
                  <a:off x="9403307" y="5105066"/>
                  <a:ext cx="0" cy="72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79658F9D-4ED7-4EE7-08A4-117CDF3770E1}"/>
                    </a:ext>
                  </a:extLst>
                </p:cNvPr>
                <p:cNvCxnSpPr>
                  <a:cxnSpLocks/>
                </p:cNvCxnSpPr>
                <p:nvPr/>
              </p:nvCxnSpPr>
              <p:spPr>
                <a:xfrm>
                  <a:off x="4797818" y="5105066"/>
                  <a:ext cx="0" cy="72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935DBA9-90ED-0C26-2ED6-A71C9B786D73}"/>
                    </a:ext>
                  </a:extLst>
                </p:cNvPr>
                <p:cNvCxnSpPr>
                  <a:cxnSpLocks/>
                </p:cNvCxnSpPr>
                <p:nvPr/>
              </p:nvCxnSpPr>
              <p:spPr>
                <a:xfrm>
                  <a:off x="5082465" y="5105066"/>
                  <a:ext cx="0" cy="72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7722C9C-4EA4-6668-DCEE-D8FE169CB643}"/>
                    </a:ext>
                  </a:extLst>
                </p:cNvPr>
                <p:cNvCxnSpPr>
                  <a:cxnSpLocks/>
                </p:cNvCxnSpPr>
                <p:nvPr/>
              </p:nvCxnSpPr>
              <p:spPr>
                <a:xfrm>
                  <a:off x="5371559" y="5105066"/>
                  <a:ext cx="0" cy="72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E5154E1-BA6E-C4FB-04B0-85CAF9FE6B75}"/>
                    </a:ext>
                  </a:extLst>
                </p:cNvPr>
                <p:cNvCxnSpPr>
                  <a:cxnSpLocks/>
                </p:cNvCxnSpPr>
                <p:nvPr/>
              </p:nvCxnSpPr>
              <p:spPr>
                <a:xfrm>
                  <a:off x="5653981" y="5105066"/>
                  <a:ext cx="0" cy="72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A2BFA79-0F50-836E-8519-FEEE6B6B06F5}"/>
                    </a:ext>
                  </a:extLst>
                </p:cNvPr>
                <p:cNvCxnSpPr>
                  <a:cxnSpLocks/>
                </p:cNvCxnSpPr>
                <p:nvPr/>
              </p:nvCxnSpPr>
              <p:spPr>
                <a:xfrm>
                  <a:off x="5940851" y="5105066"/>
                  <a:ext cx="0" cy="72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B420764-0EAB-06C9-C39B-51FFDDB8A0E9}"/>
                    </a:ext>
                  </a:extLst>
                </p:cNvPr>
                <p:cNvCxnSpPr>
                  <a:cxnSpLocks/>
                </p:cNvCxnSpPr>
                <p:nvPr/>
              </p:nvCxnSpPr>
              <p:spPr>
                <a:xfrm>
                  <a:off x="6080950" y="5105066"/>
                  <a:ext cx="0" cy="72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EEE5D46-14BB-4539-6110-DB59151AF8CD}"/>
                    </a:ext>
                  </a:extLst>
                </p:cNvPr>
                <p:cNvCxnSpPr>
                  <a:cxnSpLocks/>
                </p:cNvCxnSpPr>
                <p:nvPr/>
              </p:nvCxnSpPr>
              <p:spPr>
                <a:xfrm>
                  <a:off x="6512367" y="5105066"/>
                  <a:ext cx="0" cy="72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41297C9-FBBA-1CBF-2411-75BCDD348345}"/>
                    </a:ext>
                  </a:extLst>
                </p:cNvPr>
                <p:cNvCxnSpPr>
                  <a:cxnSpLocks/>
                </p:cNvCxnSpPr>
                <p:nvPr/>
              </p:nvCxnSpPr>
              <p:spPr>
                <a:xfrm>
                  <a:off x="7083885" y="5105066"/>
                  <a:ext cx="0" cy="72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E1FFD91-C684-869E-7DF6-8FE7817BA9A6}"/>
                    </a:ext>
                  </a:extLst>
                </p:cNvPr>
                <p:cNvCxnSpPr>
                  <a:cxnSpLocks/>
                </p:cNvCxnSpPr>
                <p:nvPr/>
              </p:nvCxnSpPr>
              <p:spPr>
                <a:xfrm>
                  <a:off x="7657625" y="5105066"/>
                  <a:ext cx="0" cy="72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0596" name="Group 18">
                <a:extLst>
                  <a:ext uri="{FF2B5EF4-FFF2-40B4-BE49-F238E27FC236}">
                    <a16:creationId xmlns:a16="http://schemas.microsoft.com/office/drawing/2014/main" id="{F6090C9C-5D6E-CDDC-B2F6-E0803B64AD0A}"/>
                  </a:ext>
                </a:extLst>
              </p:cNvPr>
              <p:cNvGrpSpPr>
                <a:grpSpLocks/>
              </p:cNvGrpSpPr>
              <p:nvPr/>
            </p:nvGrpSpPr>
            <p:grpSpPr bwMode="auto">
              <a:xfrm>
                <a:off x="1018188" y="1281892"/>
                <a:ext cx="499348" cy="2506661"/>
                <a:chOff x="2281950" y="3219912"/>
                <a:chExt cx="388397" cy="2061332"/>
              </a:xfrm>
            </p:grpSpPr>
            <p:sp>
              <p:nvSpPr>
                <p:cNvPr id="65" name="TextBox 166">
                  <a:extLst>
                    <a:ext uri="{FF2B5EF4-FFF2-40B4-BE49-F238E27FC236}">
                      <a16:creationId xmlns:a16="http://schemas.microsoft.com/office/drawing/2014/main" id="{CA440F8D-0C18-755B-BCB3-6D06157B85C9}"/>
                    </a:ext>
                  </a:extLst>
                </p:cNvPr>
                <p:cNvSpPr txBox="1">
                  <a:spLocks noChangeArrowheads="1"/>
                </p:cNvSpPr>
                <p:nvPr/>
              </p:nvSpPr>
              <p:spPr bwMode="auto">
                <a:xfrm>
                  <a:off x="2281112" y="3219712"/>
                  <a:ext cx="388588" cy="287620"/>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r" defTabSz="685800">
                    <a:defRPr/>
                  </a:pPr>
                  <a:r>
                    <a:rPr lang="en-US" altLang="en-US" sz="675">
                      <a:solidFill>
                        <a:prstClr val="black"/>
                      </a:solidFill>
                      <a:cs typeface="Arial" panose="020B0604020202020204" pitchFamily="34" charset="0"/>
                    </a:rPr>
                    <a:t>15</a:t>
                  </a:r>
                  <a:endParaRPr lang="en-GB" altLang="en-US" sz="675">
                    <a:solidFill>
                      <a:prstClr val="black"/>
                    </a:solidFill>
                    <a:cs typeface="Arial" panose="020B0604020202020204" pitchFamily="34" charset="0"/>
                  </a:endParaRPr>
                </a:p>
              </p:txBody>
            </p:sp>
            <p:sp>
              <p:nvSpPr>
                <p:cNvPr id="66" name="TextBox 167">
                  <a:extLst>
                    <a:ext uri="{FF2B5EF4-FFF2-40B4-BE49-F238E27FC236}">
                      <a16:creationId xmlns:a16="http://schemas.microsoft.com/office/drawing/2014/main" id="{DF45E8A3-47B6-F898-76D5-AD4D47497352}"/>
                    </a:ext>
                  </a:extLst>
                </p:cNvPr>
                <p:cNvSpPr txBox="1">
                  <a:spLocks noChangeArrowheads="1"/>
                </p:cNvSpPr>
                <p:nvPr/>
              </p:nvSpPr>
              <p:spPr bwMode="auto">
                <a:xfrm>
                  <a:off x="2281112" y="3442385"/>
                  <a:ext cx="388588" cy="285300"/>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r" defTabSz="685800">
                    <a:defRPr/>
                  </a:pPr>
                  <a:r>
                    <a:rPr lang="en-US" altLang="en-US" sz="675">
                      <a:solidFill>
                        <a:prstClr val="black"/>
                      </a:solidFill>
                      <a:cs typeface="Arial" panose="020B0604020202020204" pitchFamily="34" charset="0"/>
                    </a:rPr>
                    <a:t>14</a:t>
                  </a:r>
                  <a:endParaRPr lang="en-GB" altLang="en-US" sz="675">
                    <a:solidFill>
                      <a:prstClr val="black"/>
                    </a:solidFill>
                    <a:cs typeface="Arial" panose="020B0604020202020204" pitchFamily="34" charset="0"/>
                  </a:endParaRPr>
                </a:p>
              </p:txBody>
            </p:sp>
            <p:sp>
              <p:nvSpPr>
                <p:cNvPr id="67" name="TextBox 168">
                  <a:extLst>
                    <a:ext uri="{FF2B5EF4-FFF2-40B4-BE49-F238E27FC236}">
                      <a16:creationId xmlns:a16="http://schemas.microsoft.com/office/drawing/2014/main" id="{8A604F42-54A9-3ACA-339E-2C63545E335B}"/>
                    </a:ext>
                  </a:extLst>
                </p:cNvPr>
                <p:cNvSpPr txBox="1">
                  <a:spLocks noChangeArrowheads="1"/>
                </p:cNvSpPr>
                <p:nvPr/>
              </p:nvSpPr>
              <p:spPr bwMode="auto">
                <a:xfrm>
                  <a:off x="2281112" y="3662738"/>
                  <a:ext cx="388588" cy="287620"/>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r" defTabSz="685800">
                    <a:defRPr/>
                  </a:pPr>
                  <a:r>
                    <a:rPr lang="en-US" altLang="en-US" sz="675">
                      <a:solidFill>
                        <a:prstClr val="black"/>
                      </a:solidFill>
                      <a:cs typeface="Arial" panose="020B0604020202020204" pitchFamily="34" charset="0"/>
                    </a:rPr>
                    <a:t>13</a:t>
                  </a:r>
                  <a:endParaRPr lang="en-GB" altLang="en-US" sz="675">
                    <a:solidFill>
                      <a:prstClr val="black"/>
                    </a:solidFill>
                    <a:cs typeface="Arial" panose="020B0604020202020204" pitchFamily="34" charset="0"/>
                  </a:endParaRPr>
                </a:p>
              </p:txBody>
            </p:sp>
            <p:sp>
              <p:nvSpPr>
                <p:cNvPr id="68" name="TextBox 169">
                  <a:extLst>
                    <a:ext uri="{FF2B5EF4-FFF2-40B4-BE49-F238E27FC236}">
                      <a16:creationId xmlns:a16="http://schemas.microsoft.com/office/drawing/2014/main" id="{A166BE18-ED62-249F-18F8-A954C153AB86}"/>
                    </a:ext>
                  </a:extLst>
                </p:cNvPr>
                <p:cNvSpPr txBox="1">
                  <a:spLocks noChangeArrowheads="1"/>
                </p:cNvSpPr>
                <p:nvPr/>
              </p:nvSpPr>
              <p:spPr bwMode="auto">
                <a:xfrm>
                  <a:off x="2281112" y="3885412"/>
                  <a:ext cx="388588" cy="287620"/>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r" defTabSz="685800">
                    <a:defRPr/>
                  </a:pPr>
                  <a:r>
                    <a:rPr lang="en-US" altLang="en-US" sz="675">
                      <a:solidFill>
                        <a:prstClr val="black"/>
                      </a:solidFill>
                      <a:cs typeface="Arial" panose="020B0604020202020204" pitchFamily="34" charset="0"/>
                    </a:rPr>
                    <a:t>12</a:t>
                  </a:r>
                  <a:endParaRPr lang="en-GB" altLang="en-US" sz="675">
                    <a:solidFill>
                      <a:prstClr val="black"/>
                    </a:solidFill>
                    <a:cs typeface="Arial" panose="020B0604020202020204" pitchFamily="34" charset="0"/>
                  </a:endParaRPr>
                </a:p>
              </p:txBody>
            </p:sp>
            <p:sp>
              <p:nvSpPr>
                <p:cNvPr id="69" name="TextBox 170">
                  <a:extLst>
                    <a:ext uri="{FF2B5EF4-FFF2-40B4-BE49-F238E27FC236}">
                      <a16:creationId xmlns:a16="http://schemas.microsoft.com/office/drawing/2014/main" id="{890FB4D3-74CD-705C-48F1-DEA84E785F9C}"/>
                    </a:ext>
                  </a:extLst>
                </p:cNvPr>
                <p:cNvSpPr txBox="1">
                  <a:spLocks noChangeArrowheads="1"/>
                </p:cNvSpPr>
                <p:nvPr/>
              </p:nvSpPr>
              <p:spPr bwMode="auto">
                <a:xfrm>
                  <a:off x="2281112" y="4108085"/>
                  <a:ext cx="388588" cy="285301"/>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r" defTabSz="685800">
                    <a:defRPr/>
                  </a:pPr>
                  <a:r>
                    <a:rPr lang="en-US" altLang="en-US" sz="675">
                      <a:solidFill>
                        <a:prstClr val="black"/>
                      </a:solidFill>
                      <a:cs typeface="Arial" panose="020B0604020202020204" pitchFamily="34" charset="0"/>
                    </a:rPr>
                    <a:t>11</a:t>
                  </a:r>
                  <a:endParaRPr lang="en-GB" altLang="en-US" sz="675">
                    <a:solidFill>
                      <a:prstClr val="black"/>
                    </a:solidFill>
                    <a:cs typeface="Arial" panose="020B0604020202020204" pitchFamily="34" charset="0"/>
                  </a:endParaRPr>
                </a:p>
              </p:txBody>
            </p:sp>
            <p:sp>
              <p:nvSpPr>
                <p:cNvPr id="70" name="TextBox 171">
                  <a:extLst>
                    <a:ext uri="{FF2B5EF4-FFF2-40B4-BE49-F238E27FC236}">
                      <a16:creationId xmlns:a16="http://schemas.microsoft.com/office/drawing/2014/main" id="{B8A90D8C-2053-661D-0AB3-0912E8D405B2}"/>
                    </a:ext>
                  </a:extLst>
                </p:cNvPr>
                <p:cNvSpPr txBox="1">
                  <a:spLocks noChangeArrowheads="1"/>
                </p:cNvSpPr>
                <p:nvPr/>
              </p:nvSpPr>
              <p:spPr bwMode="auto">
                <a:xfrm>
                  <a:off x="2281112" y="4328440"/>
                  <a:ext cx="388588" cy="287620"/>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r" defTabSz="685800">
                    <a:defRPr/>
                  </a:pPr>
                  <a:r>
                    <a:rPr lang="en-US" altLang="en-US" sz="675">
                      <a:solidFill>
                        <a:prstClr val="black"/>
                      </a:solidFill>
                      <a:cs typeface="Arial" panose="020B0604020202020204" pitchFamily="34" charset="0"/>
                    </a:rPr>
                    <a:t>10</a:t>
                  </a:r>
                  <a:endParaRPr lang="en-GB" altLang="en-US" sz="675">
                    <a:solidFill>
                      <a:prstClr val="black"/>
                    </a:solidFill>
                    <a:cs typeface="Arial" panose="020B0604020202020204" pitchFamily="34" charset="0"/>
                  </a:endParaRPr>
                </a:p>
              </p:txBody>
            </p:sp>
            <p:sp>
              <p:nvSpPr>
                <p:cNvPr id="71" name="TextBox 172">
                  <a:extLst>
                    <a:ext uri="{FF2B5EF4-FFF2-40B4-BE49-F238E27FC236}">
                      <a16:creationId xmlns:a16="http://schemas.microsoft.com/office/drawing/2014/main" id="{9B1C6350-BC92-8256-0711-3C8A704F01B1}"/>
                    </a:ext>
                  </a:extLst>
                </p:cNvPr>
                <p:cNvSpPr txBox="1">
                  <a:spLocks noChangeArrowheads="1"/>
                </p:cNvSpPr>
                <p:nvPr/>
              </p:nvSpPr>
              <p:spPr bwMode="auto">
                <a:xfrm>
                  <a:off x="2346974" y="4551113"/>
                  <a:ext cx="322725" cy="287620"/>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r" defTabSz="685800">
                    <a:defRPr/>
                  </a:pPr>
                  <a:r>
                    <a:rPr lang="en-US" altLang="en-US" sz="675">
                      <a:solidFill>
                        <a:prstClr val="black"/>
                      </a:solidFill>
                      <a:cs typeface="Arial" panose="020B0604020202020204" pitchFamily="34" charset="0"/>
                    </a:rPr>
                    <a:t>9</a:t>
                  </a:r>
                  <a:endParaRPr lang="en-GB" altLang="en-US" sz="675">
                    <a:solidFill>
                      <a:prstClr val="black"/>
                    </a:solidFill>
                    <a:cs typeface="Arial" panose="020B0604020202020204" pitchFamily="34" charset="0"/>
                  </a:endParaRPr>
                </a:p>
              </p:txBody>
            </p:sp>
            <p:sp>
              <p:nvSpPr>
                <p:cNvPr id="72" name="TextBox 173">
                  <a:extLst>
                    <a:ext uri="{FF2B5EF4-FFF2-40B4-BE49-F238E27FC236}">
                      <a16:creationId xmlns:a16="http://schemas.microsoft.com/office/drawing/2014/main" id="{1033238E-F938-DA6C-F142-13931B2D9879}"/>
                    </a:ext>
                  </a:extLst>
                </p:cNvPr>
                <p:cNvSpPr txBox="1">
                  <a:spLocks noChangeArrowheads="1"/>
                </p:cNvSpPr>
                <p:nvPr/>
              </p:nvSpPr>
              <p:spPr bwMode="auto">
                <a:xfrm>
                  <a:off x="2346974" y="4773787"/>
                  <a:ext cx="322725" cy="285300"/>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r" defTabSz="685800">
                    <a:defRPr/>
                  </a:pPr>
                  <a:r>
                    <a:rPr lang="en-US" altLang="en-US" sz="675">
                      <a:solidFill>
                        <a:prstClr val="black"/>
                      </a:solidFill>
                      <a:cs typeface="Arial" panose="020B0604020202020204" pitchFamily="34" charset="0"/>
                    </a:rPr>
                    <a:t>8</a:t>
                  </a:r>
                  <a:endParaRPr lang="en-GB" altLang="en-US" sz="675">
                    <a:solidFill>
                      <a:prstClr val="black"/>
                    </a:solidFill>
                    <a:cs typeface="Arial" panose="020B0604020202020204" pitchFamily="34" charset="0"/>
                  </a:endParaRPr>
                </a:p>
              </p:txBody>
            </p:sp>
            <p:sp>
              <p:nvSpPr>
                <p:cNvPr id="73" name="TextBox 174">
                  <a:extLst>
                    <a:ext uri="{FF2B5EF4-FFF2-40B4-BE49-F238E27FC236}">
                      <a16:creationId xmlns:a16="http://schemas.microsoft.com/office/drawing/2014/main" id="{B08704D5-7DBA-13C6-A6A5-16E3ADC606C0}"/>
                    </a:ext>
                  </a:extLst>
                </p:cNvPr>
                <p:cNvSpPr txBox="1">
                  <a:spLocks noChangeArrowheads="1"/>
                </p:cNvSpPr>
                <p:nvPr/>
              </p:nvSpPr>
              <p:spPr bwMode="auto">
                <a:xfrm>
                  <a:off x="2346974" y="4994140"/>
                  <a:ext cx="322725" cy="287620"/>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r" defTabSz="685800">
                    <a:defRPr/>
                  </a:pPr>
                  <a:r>
                    <a:rPr lang="en-US" altLang="en-US" sz="675">
                      <a:solidFill>
                        <a:prstClr val="black"/>
                      </a:solidFill>
                      <a:cs typeface="Arial" panose="020B0604020202020204" pitchFamily="34" charset="0"/>
                    </a:rPr>
                    <a:t>7</a:t>
                  </a:r>
                  <a:endParaRPr lang="en-GB" altLang="en-US" sz="675">
                    <a:solidFill>
                      <a:prstClr val="black"/>
                    </a:solidFill>
                    <a:cs typeface="Arial" panose="020B0604020202020204" pitchFamily="34" charset="0"/>
                  </a:endParaRPr>
                </a:p>
              </p:txBody>
            </p:sp>
          </p:grpSp>
          <p:grpSp>
            <p:nvGrpSpPr>
              <p:cNvPr id="100597" name="Group 19">
                <a:extLst>
                  <a:ext uri="{FF2B5EF4-FFF2-40B4-BE49-F238E27FC236}">
                    <a16:creationId xmlns:a16="http://schemas.microsoft.com/office/drawing/2014/main" id="{553846A7-1C0A-9F5D-23B0-91ECC5F1AA79}"/>
                  </a:ext>
                </a:extLst>
              </p:cNvPr>
              <p:cNvGrpSpPr>
                <a:grpSpLocks/>
              </p:cNvGrpSpPr>
              <p:nvPr/>
            </p:nvGrpSpPr>
            <p:grpSpPr bwMode="auto">
              <a:xfrm>
                <a:off x="1323918" y="3616050"/>
                <a:ext cx="9280877" cy="348700"/>
                <a:chOff x="2389043" y="5125820"/>
                <a:chExt cx="7218727" cy="286748"/>
              </a:xfrm>
            </p:grpSpPr>
            <p:sp>
              <p:nvSpPr>
                <p:cNvPr id="46" name="TextBox 154">
                  <a:extLst>
                    <a:ext uri="{FF2B5EF4-FFF2-40B4-BE49-F238E27FC236}">
                      <a16:creationId xmlns:a16="http://schemas.microsoft.com/office/drawing/2014/main" id="{8D46E5E8-B6FF-BB34-CD30-EB6490750E79}"/>
                    </a:ext>
                  </a:extLst>
                </p:cNvPr>
                <p:cNvSpPr txBox="1">
                  <a:spLocks noChangeArrowheads="1"/>
                </p:cNvSpPr>
                <p:nvPr/>
              </p:nvSpPr>
              <p:spPr bwMode="auto">
                <a:xfrm>
                  <a:off x="2389707" y="5126703"/>
                  <a:ext cx="414934" cy="285297"/>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prstClr val="black"/>
                      </a:solidFill>
                      <a:cs typeface="Arial" panose="020B0604020202020204" pitchFamily="34" charset="0"/>
                    </a:rPr>
                    <a:t>BL</a:t>
                  </a:r>
                  <a:endParaRPr lang="en-GB" altLang="en-US" sz="675">
                    <a:solidFill>
                      <a:prstClr val="black"/>
                    </a:solidFill>
                    <a:cs typeface="Arial" panose="020B0604020202020204" pitchFamily="34" charset="0"/>
                  </a:endParaRPr>
                </a:p>
              </p:txBody>
            </p:sp>
            <p:sp>
              <p:nvSpPr>
                <p:cNvPr id="47" name="TextBox 156">
                  <a:extLst>
                    <a:ext uri="{FF2B5EF4-FFF2-40B4-BE49-F238E27FC236}">
                      <a16:creationId xmlns:a16="http://schemas.microsoft.com/office/drawing/2014/main" id="{99B0B4FA-A1AD-4789-C768-43CB60733948}"/>
                    </a:ext>
                  </a:extLst>
                </p:cNvPr>
                <p:cNvSpPr txBox="1">
                  <a:spLocks noChangeArrowheads="1"/>
                </p:cNvSpPr>
                <p:nvPr/>
              </p:nvSpPr>
              <p:spPr bwMode="auto">
                <a:xfrm>
                  <a:off x="2734387" y="5126703"/>
                  <a:ext cx="320530" cy="285297"/>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prstClr val="black"/>
                      </a:solidFill>
                      <a:cs typeface="Arial" panose="020B0604020202020204" pitchFamily="34" charset="0"/>
                    </a:rPr>
                    <a:t>2</a:t>
                  </a:r>
                  <a:endParaRPr lang="en-GB" altLang="en-US" sz="675">
                    <a:solidFill>
                      <a:prstClr val="black"/>
                    </a:solidFill>
                    <a:cs typeface="Arial" panose="020B0604020202020204" pitchFamily="34" charset="0"/>
                  </a:endParaRPr>
                </a:p>
              </p:txBody>
            </p:sp>
            <p:sp>
              <p:nvSpPr>
                <p:cNvPr id="48" name="TextBox 157">
                  <a:extLst>
                    <a:ext uri="{FF2B5EF4-FFF2-40B4-BE49-F238E27FC236}">
                      <a16:creationId xmlns:a16="http://schemas.microsoft.com/office/drawing/2014/main" id="{2B1299D4-6079-5B0B-C03A-7766C1A5F673}"/>
                    </a:ext>
                  </a:extLst>
                </p:cNvPr>
                <p:cNvSpPr txBox="1">
                  <a:spLocks noChangeArrowheads="1"/>
                </p:cNvSpPr>
                <p:nvPr/>
              </p:nvSpPr>
              <p:spPr bwMode="auto">
                <a:xfrm>
                  <a:off x="3015400" y="5126703"/>
                  <a:ext cx="322725" cy="285297"/>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prstClr val="black"/>
                      </a:solidFill>
                      <a:cs typeface="Arial" panose="020B0604020202020204" pitchFamily="34" charset="0"/>
                    </a:rPr>
                    <a:t>4</a:t>
                  </a:r>
                  <a:endParaRPr lang="en-GB" altLang="en-US" sz="675">
                    <a:solidFill>
                      <a:prstClr val="black"/>
                    </a:solidFill>
                    <a:cs typeface="Arial" panose="020B0604020202020204" pitchFamily="34" charset="0"/>
                  </a:endParaRPr>
                </a:p>
              </p:txBody>
            </p:sp>
            <p:sp>
              <p:nvSpPr>
                <p:cNvPr id="49" name="TextBox 161">
                  <a:extLst>
                    <a:ext uri="{FF2B5EF4-FFF2-40B4-BE49-F238E27FC236}">
                      <a16:creationId xmlns:a16="http://schemas.microsoft.com/office/drawing/2014/main" id="{14E101EA-DFA5-8112-1904-9A3EEBA44BF9}"/>
                    </a:ext>
                  </a:extLst>
                </p:cNvPr>
                <p:cNvSpPr txBox="1">
                  <a:spLocks noChangeArrowheads="1"/>
                </p:cNvSpPr>
                <p:nvPr/>
              </p:nvSpPr>
              <p:spPr bwMode="auto">
                <a:xfrm>
                  <a:off x="7491849" y="5126703"/>
                  <a:ext cx="388589" cy="285297"/>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prstClr val="black"/>
                      </a:solidFill>
                      <a:cs typeface="Arial" panose="020B0604020202020204" pitchFamily="34" charset="0"/>
                    </a:rPr>
                    <a:t>36</a:t>
                  </a:r>
                  <a:endParaRPr lang="en-GB" altLang="en-US" sz="675">
                    <a:solidFill>
                      <a:prstClr val="black"/>
                    </a:solidFill>
                    <a:cs typeface="Arial" panose="020B0604020202020204" pitchFamily="34" charset="0"/>
                  </a:endParaRPr>
                </a:p>
              </p:txBody>
            </p:sp>
            <p:sp>
              <p:nvSpPr>
                <p:cNvPr id="50" name="TextBox 163">
                  <a:extLst>
                    <a:ext uri="{FF2B5EF4-FFF2-40B4-BE49-F238E27FC236}">
                      <a16:creationId xmlns:a16="http://schemas.microsoft.com/office/drawing/2014/main" id="{6F7E8B25-A010-16D6-C6AC-6E4C27EE2D5F}"/>
                    </a:ext>
                  </a:extLst>
                </p:cNvPr>
                <p:cNvSpPr txBox="1">
                  <a:spLocks noChangeArrowheads="1"/>
                </p:cNvSpPr>
                <p:nvPr/>
              </p:nvSpPr>
              <p:spPr bwMode="auto">
                <a:xfrm>
                  <a:off x="8056071" y="5126703"/>
                  <a:ext cx="386393" cy="285297"/>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prstClr val="black"/>
                      </a:solidFill>
                      <a:cs typeface="Arial" panose="020B0604020202020204" pitchFamily="34" charset="0"/>
                    </a:rPr>
                    <a:t>40</a:t>
                  </a:r>
                  <a:endParaRPr lang="en-GB" altLang="en-US" sz="675">
                    <a:solidFill>
                      <a:prstClr val="black"/>
                    </a:solidFill>
                    <a:cs typeface="Arial" panose="020B0604020202020204" pitchFamily="34" charset="0"/>
                  </a:endParaRPr>
                </a:p>
              </p:txBody>
            </p:sp>
            <p:sp>
              <p:nvSpPr>
                <p:cNvPr id="51" name="TextBox 164">
                  <a:extLst>
                    <a:ext uri="{FF2B5EF4-FFF2-40B4-BE49-F238E27FC236}">
                      <a16:creationId xmlns:a16="http://schemas.microsoft.com/office/drawing/2014/main" id="{8094AC86-6CA9-E8DE-12B6-ADEF511BFCF8}"/>
                    </a:ext>
                  </a:extLst>
                </p:cNvPr>
                <p:cNvSpPr txBox="1">
                  <a:spLocks noChangeArrowheads="1"/>
                </p:cNvSpPr>
                <p:nvPr/>
              </p:nvSpPr>
              <p:spPr bwMode="auto">
                <a:xfrm>
                  <a:off x="8622488" y="5126703"/>
                  <a:ext cx="388588" cy="285297"/>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prstClr val="black"/>
                      </a:solidFill>
                      <a:cs typeface="Arial" panose="020B0604020202020204" pitchFamily="34" charset="0"/>
                    </a:rPr>
                    <a:t>44</a:t>
                  </a:r>
                  <a:endParaRPr lang="en-GB" altLang="en-US" sz="675">
                    <a:solidFill>
                      <a:prstClr val="black"/>
                    </a:solidFill>
                    <a:cs typeface="Arial" panose="020B0604020202020204" pitchFamily="34" charset="0"/>
                  </a:endParaRPr>
                </a:p>
              </p:txBody>
            </p:sp>
            <p:sp>
              <p:nvSpPr>
                <p:cNvPr id="52" name="TextBox 165">
                  <a:extLst>
                    <a:ext uri="{FF2B5EF4-FFF2-40B4-BE49-F238E27FC236}">
                      <a16:creationId xmlns:a16="http://schemas.microsoft.com/office/drawing/2014/main" id="{C999C73B-CE9A-A4BB-8221-A7BA6FB6D017}"/>
                    </a:ext>
                  </a:extLst>
                </p:cNvPr>
                <p:cNvSpPr txBox="1">
                  <a:spLocks noChangeArrowheads="1"/>
                </p:cNvSpPr>
                <p:nvPr/>
              </p:nvSpPr>
              <p:spPr bwMode="auto">
                <a:xfrm>
                  <a:off x="9219640" y="5126703"/>
                  <a:ext cx="388588" cy="285297"/>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prstClr val="black"/>
                      </a:solidFill>
                      <a:cs typeface="Arial" panose="020B0604020202020204" pitchFamily="34" charset="0"/>
                    </a:rPr>
                    <a:t>48</a:t>
                  </a:r>
                  <a:endParaRPr lang="en-GB" altLang="en-US" sz="675">
                    <a:solidFill>
                      <a:prstClr val="black"/>
                    </a:solidFill>
                    <a:cs typeface="Arial" panose="020B0604020202020204" pitchFamily="34" charset="0"/>
                  </a:endParaRPr>
                </a:p>
              </p:txBody>
            </p:sp>
            <p:sp>
              <p:nvSpPr>
                <p:cNvPr id="53" name="TextBox 213">
                  <a:extLst>
                    <a:ext uri="{FF2B5EF4-FFF2-40B4-BE49-F238E27FC236}">
                      <a16:creationId xmlns:a16="http://schemas.microsoft.com/office/drawing/2014/main" id="{1B64E53F-99ED-E8CC-2C8A-293B7B57B031}"/>
                    </a:ext>
                  </a:extLst>
                </p:cNvPr>
                <p:cNvSpPr txBox="1">
                  <a:spLocks noChangeArrowheads="1"/>
                </p:cNvSpPr>
                <p:nvPr/>
              </p:nvSpPr>
              <p:spPr bwMode="auto">
                <a:xfrm>
                  <a:off x="6923237" y="5126703"/>
                  <a:ext cx="388588" cy="285297"/>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prstClr val="black"/>
                      </a:solidFill>
                      <a:cs typeface="Arial" panose="020B0604020202020204" pitchFamily="34" charset="0"/>
                    </a:rPr>
                    <a:t>32</a:t>
                  </a:r>
                  <a:endParaRPr lang="en-GB" altLang="en-US" sz="675">
                    <a:solidFill>
                      <a:prstClr val="black"/>
                    </a:solidFill>
                    <a:cs typeface="Arial" panose="020B0604020202020204" pitchFamily="34" charset="0"/>
                  </a:endParaRPr>
                </a:p>
              </p:txBody>
            </p:sp>
            <p:sp>
              <p:nvSpPr>
                <p:cNvPr id="54" name="TextBox 214">
                  <a:extLst>
                    <a:ext uri="{FF2B5EF4-FFF2-40B4-BE49-F238E27FC236}">
                      <a16:creationId xmlns:a16="http://schemas.microsoft.com/office/drawing/2014/main" id="{8A187C57-F97C-E67C-9D5B-3C322840D0DE}"/>
                    </a:ext>
                  </a:extLst>
                </p:cNvPr>
                <p:cNvSpPr txBox="1">
                  <a:spLocks noChangeArrowheads="1"/>
                </p:cNvSpPr>
                <p:nvPr/>
              </p:nvSpPr>
              <p:spPr bwMode="auto">
                <a:xfrm>
                  <a:off x="5513781" y="5126703"/>
                  <a:ext cx="388588" cy="285297"/>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prstClr val="black"/>
                      </a:solidFill>
                      <a:cs typeface="Arial" panose="020B0604020202020204" pitchFamily="34" charset="0"/>
                    </a:rPr>
                    <a:t>22</a:t>
                  </a:r>
                  <a:endParaRPr lang="en-GB" altLang="en-US" sz="675">
                    <a:solidFill>
                      <a:prstClr val="black"/>
                    </a:solidFill>
                    <a:cs typeface="Arial" panose="020B0604020202020204" pitchFamily="34" charset="0"/>
                  </a:endParaRPr>
                </a:p>
              </p:txBody>
            </p:sp>
            <p:sp>
              <p:nvSpPr>
                <p:cNvPr id="55" name="TextBox 215">
                  <a:extLst>
                    <a:ext uri="{FF2B5EF4-FFF2-40B4-BE49-F238E27FC236}">
                      <a16:creationId xmlns:a16="http://schemas.microsoft.com/office/drawing/2014/main" id="{E5BE8FC8-3BB0-D4E2-6020-6C781FB11184}"/>
                    </a:ext>
                  </a:extLst>
                </p:cNvPr>
                <p:cNvSpPr txBox="1">
                  <a:spLocks noChangeArrowheads="1"/>
                </p:cNvSpPr>
                <p:nvPr/>
              </p:nvSpPr>
              <p:spPr bwMode="auto">
                <a:xfrm>
                  <a:off x="5234963" y="5126703"/>
                  <a:ext cx="388589" cy="285297"/>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prstClr val="black"/>
                      </a:solidFill>
                      <a:cs typeface="Arial" panose="020B0604020202020204" pitchFamily="34" charset="0"/>
                    </a:rPr>
                    <a:t>20</a:t>
                  </a:r>
                  <a:endParaRPr lang="en-GB" altLang="en-US" sz="675">
                    <a:solidFill>
                      <a:prstClr val="black"/>
                    </a:solidFill>
                    <a:cs typeface="Arial" panose="020B0604020202020204" pitchFamily="34" charset="0"/>
                  </a:endParaRPr>
                </a:p>
              </p:txBody>
            </p:sp>
            <p:sp>
              <p:nvSpPr>
                <p:cNvPr id="56" name="TextBox 216">
                  <a:extLst>
                    <a:ext uri="{FF2B5EF4-FFF2-40B4-BE49-F238E27FC236}">
                      <a16:creationId xmlns:a16="http://schemas.microsoft.com/office/drawing/2014/main" id="{3F45F315-F327-E016-210A-2D41626E5E91}"/>
                    </a:ext>
                  </a:extLst>
                </p:cNvPr>
                <p:cNvSpPr txBox="1">
                  <a:spLocks noChangeArrowheads="1"/>
                </p:cNvSpPr>
                <p:nvPr/>
              </p:nvSpPr>
              <p:spPr bwMode="auto">
                <a:xfrm>
                  <a:off x="3289827" y="5126703"/>
                  <a:ext cx="320530" cy="285297"/>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prstClr val="black"/>
                      </a:solidFill>
                      <a:cs typeface="Arial" panose="020B0604020202020204" pitchFamily="34" charset="0"/>
                    </a:rPr>
                    <a:t>6</a:t>
                  </a:r>
                  <a:endParaRPr lang="en-GB" altLang="en-US" sz="675">
                    <a:solidFill>
                      <a:prstClr val="black"/>
                    </a:solidFill>
                    <a:cs typeface="Arial" panose="020B0604020202020204" pitchFamily="34" charset="0"/>
                  </a:endParaRPr>
                </a:p>
              </p:txBody>
            </p:sp>
            <p:sp>
              <p:nvSpPr>
                <p:cNvPr id="57" name="TextBox 217">
                  <a:extLst>
                    <a:ext uri="{FF2B5EF4-FFF2-40B4-BE49-F238E27FC236}">
                      <a16:creationId xmlns:a16="http://schemas.microsoft.com/office/drawing/2014/main" id="{6969430E-DC29-EA00-E4D3-B0D242709295}"/>
                    </a:ext>
                  </a:extLst>
                </p:cNvPr>
                <p:cNvSpPr txBox="1">
                  <a:spLocks noChangeArrowheads="1"/>
                </p:cNvSpPr>
                <p:nvPr/>
              </p:nvSpPr>
              <p:spPr bwMode="auto">
                <a:xfrm>
                  <a:off x="3573036" y="5126703"/>
                  <a:ext cx="322725" cy="285297"/>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prstClr val="black"/>
                      </a:solidFill>
                      <a:cs typeface="Arial" panose="020B0604020202020204" pitchFamily="34" charset="0"/>
                    </a:rPr>
                    <a:t>8</a:t>
                  </a:r>
                  <a:endParaRPr lang="en-GB" altLang="en-US" sz="675">
                    <a:solidFill>
                      <a:prstClr val="black"/>
                    </a:solidFill>
                    <a:cs typeface="Arial" panose="020B0604020202020204" pitchFamily="34" charset="0"/>
                  </a:endParaRPr>
                </a:p>
              </p:txBody>
            </p:sp>
            <p:sp>
              <p:nvSpPr>
                <p:cNvPr id="58" name="TextBox 218">
                  <a:extLst>
                    <a:ext uri="{FF2B5EF4-FFF2-40B4-BE49-F238E27FC236}">
                      <a16:creationId xmlns:a16="http://schemas.microsoft.com/office/drawing/2014/main" id="{5B263D0A-4EC4-A00D-41A3-DFB5951313DF}"/>
                    </a:ext>
                  </a:extLst>
                </p:cNvPr>
                <p:cNvSpPr txBox="1">
                  <a:spLocks noChangeArrowheads="1"/>
                </p:cNvSpPr>
                <p:nvPr/>
              </p:nvSpPr>
              <p:spPr bwMode="auto">
                <a:xfrm>
                  <a:off x="4106520" y="5126703"/>
                  <a:ext cx="388589" cy="285297"/>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prstClr val="black"/>
                      </a:solidFill>
                      <a:cs typeface="Arial" panose="020B0604020202020204" pitchFamily="34" charset="0"/>
                    </a:rPr>
                    <a:t>12</a:t>
                  </a:r>
                  <a:endParaRPr lang="en-GB" altLang="en-US" sz="675">
                    <a:solidFill>
                      <a:prstClr val="black"/>
                    </a:solidFill>
                    <a:cs typeface="Arial" panose="020B0604020202020204" pitchFamily="34" charset="0"/>
                  </a:endParaRPr>
                </a:p>
              </p:txBody>
            </p:sp>
            <p:sp>
              <p:nvSpPr>
                <p:cNvPr id="59" name="TextBox 219">
                  <a:extLst>
                    <a:ext uri="{FF2B5EF4-FFF2-40B4-BE49-F238E27FC236}">
                      <a16:creationId xmlns:a16="http://schemas.microsoft.com/office/drawing/2014/main" id="{9B21714E-F21F-6C81-0685-60C1804BB30E}"/>
                    </a:ext>
                  </a:extLst>
                </p:cNvPr>
                <p:cNvSpPr txBox="1">
                  <a:spLocks noChangeArrowheads="1"/>
                </p:cNvSpPr>
                <p:nvPr/>
              </p:nvSpPr>
              <p:spPr bwMode="auto">
                <a:xfrm>
                  <a:off x="4666352" y="5126703"/>
                  <a:ext cx="388588" cy="285297"/>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prstClr val="black"/>
                      </a:solidFill>
                      <a:cs typeface="Arial" panose="020B0604020202020204" pitchFamily="34" charset="0"/>
                    </a:rPr>
                    <a:t>16</a:t>
                  </a:r>
                  <a:endParaRPr lang="en-GB" altLang="en-US" sz="675">
                    <a:solidFill>
                      <a:prstClr val="black"/>
                    </a:solidFill>
                    <a:cs typeface="Arial" panose="020B0604020202020204" pitchFamily="34" charset="0"/>
                  </a:endParaRPr>
                </a:p>
              </p:txBody>
            </p:sp>
            <p:sp>
              <p:nvSpPr>
                <p:cNvPr id="60" name="TextBox 220">
                  <a:extLst>
                    <a:ext uri="{FF2B5EF4-FFF2-40B4-BE49-F238E27FC236}">
                      <a16:creationId xmlns:a16="http://schemas.microsoft.com/office/drawing/2014/main" id="{A1C247E4-78D6-49B2-E324-336162CAC235}"/>
                    </a:ext>
                  </a:extLst>
                </p:cNvPr>
                <p:cNvSpPr txBox="1">
                  <a:spLocks noChangeArrowheads="1"/>
                </p:cNvSpPr>
                <p:nvPr/>
              </p:nvSpPr>
              <p:spPr bwMode="auto">
                <a:xfrm>
                  <a:off x="4949559" y="5126703"/>
                  <a:ext cx="388589" cy="285297"/>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prstClr val="black"/>
                      </a:solidFill>
                      <a:cs typeface="Arial" panose="020B0604020202020204" pitchFamily="34" charset="0"/>
                    </a:rPr>
                    <a:t>18</a:t>
                  </a:r>
                  <a:endParaRPr lang="en-GB" altLang="en-US" sz="675">
                    <a:solidFill>
                      <a:prstClr val="black"/>
                    </a:solidFill>
                    <a:cs typeface="Arial" panose="020B0604020202020204" pitchFamily="34" charset="0"/>
                  </a:endParaRPr>
                </a:p>
              </p:txBody>
            </p:sp>
            <p:sp>
              <p:nvSpPr>
                <p:cNvPr id="61" name="TextBox 221">
                  <a:extLst>
                    <a:ext uri="{FF2B5EF4-FFF2-40B4-BE49-F238E27FC236}">
                      <a16:creationId xmlns:a16="http://schemas.microsoft.com/office/drawing/2014/main" id="{81D5829B-042A-07FD-4EBA-FA3A1533B2B1}"/>
                    </a:ext>
                  </a:extLst>
                </p:cNvPr>
                <p:cNvSpPr txBox="1">
                  <a:spLocks noChangeArrowheads="1"/>
                </p:cNvSpPr>
                <p:nvPr/>
              </p:nvSpPr>
              <p:spPr bwMode="auto">
                <a:xfrm>
                  <a:off x="5801380" y="5126703"/>
                  <a:ext cx="388589" cy="285297"/>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prstClr val="black"/>
                      </a:solidFill>
                      <a:cs typeface="Arial" panose="020B0604020202020204" pitchFamily="34" charset="0"/>
                    </a:rPr>
                    <a:t>24</a:t>
                  </a:r>
                  <a:endParaRPr lang="en-GB" altLang="en-US" sz="675">
                    <a:solidFill>
                      <a:prstClr val="black"/>
                    </a:solidFill>
                    <a:cs typeface="Arial" panose="020B0604020202020204" pitchFamily="34" charset="0"/>
                  </a:endParaRPr>
                </a:p>
              </p:txBody>
            </p:sp>
            <p:sp>
              <p:nvSpPr>
                <p:cNvPr id="62" name="TextBox 222">
                  <a:extLst>
                    <a:ext uri="{FF2B5EF4-FFF2-40B4-BE49-F238E27FC236}">
                      <a16:creationId xmlns:a16="http://schemas.microsoft.com/office/drawing/2014/main" id="{38301422-0F69-5CC8-8D25-0F16A399B68A}"/>
                    </a:ext>
                  </a:extLst>
                </p:cNvPr>
                <p:cNvSpPr txBox="1">
                  <a:spLocks noChangeArrowheads="1"/>
                </p:cNvSpPr>
                <p:nvPr/>
              </p:nvSpPr>
              <p:spPr bwMode="auto">
                <a:xfrm>
                  <a:off x="5977013" y="5126703"/>
                  <a:ext cx="432497" cy="285297"/>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prstClr val="black"/>
                      </a:solidFill>
                      <a:cs typeface="Arial" panose="020B0604020202020204" pitchFamily="34" charset="0"/>
                    </a:rPr>
                    <a:t>25</a:t>
                  </a:r>
                  <a:r>
                    <a:rPr lang="en-US" altLang="en-US" sz="675" baseline="30000">
                      <a:solidFill>
                        <a:prstClr val="black"/>
                      </a:solidFill>
                      <a:cs typeface="Arial" panose="020B0604020202020204" pitchFamily="34" charset="0"/>
                    </a:rPr>
                    <a:t>†</a:t>
                  </a:r>
                  <a:endParaRPr lang="en-GB" altLang="en-US" sz="675" baseline="30000">
                    <a:solidFill>
                      <a:prstClr val="black"/>
                    </a:solidFill>
                    <a:cs typeface="Arial" panose="020B0604020202020204" pitchFamily="34" charset="0"/>
                  </a:endParaRPr>
                </a:p>
              </p:txBody>
            </p:sp>
            <p:sp>
              <p:nvSpPr>
                <p:cNvPr id="63" name="TextBox 223">
                  <a:extLst>
                    <a:ext uri="{FF2B5EF4-FFF2-40B4-BE49-F238E27FC236}">
                      <a16:creationId xmlns:a16="http://schemas.microsoft.com/office/drawing/2014/main" id="{5DF4D233-D7CF-B82A-5EFC-CC49DAADA36A}"/>
                    </a:ext>
                  </a:extLst>
                </p:cNvPr>
                <p:cNvSpPr txBox="1">
                  <a:spLocks noChangeArrowheads="1"/>
                </p:cNvSpPr>
                <p:nvPr/>
              </p:nvSpPr>
              <p:spPr bwMode="auto">
                <a:xfrm>
                  <a:off x="6345843" y="5126703"/>
                  <a:ext cx="388589" cy="285297"/>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prstClr val="black"/>
                      </a:solidFill>
                      <a:cs typeface="Arial" panose="020B0604020202020204" pitchFamily="34" charset="0"/>
                    </a:rPr>
                    <a:t>28</a:t>
                  </a:r>
                  <a:endParaRPr lang="en-GB" altLang="en-US" sz="675">
                    <a:solidFill>
                      <a:prstClr val="black"/>
                    </a:solidFill>
                    <a:cs typeface="Arial" panose="020B0604020202020204" pitchFamily="34" charset="0"/>
                  </a:endParaRPr>
                </a:p>
              </p:txBody>
            </p:sp>
            <p:sp>
              <p:nvSpPr>
                <p:cNvPr id="64" name="TextBox 232">
                  <a:extLst>
                    <a:ext uri="{FF2B5EF4-FFF2-40B4-BE49-F238E27FC236}">
                      <a16:creationId xmlns:a16="http://schemas.microsoft.com/office/drawing/2014/main" id="{A73E42CF-EBBD-5D2F-FADF-163EC51E21C6}"/>
                    </a:ext>
                  </a:extLst>
                </p:cNvPr>
                <p:cNvSpPr txBox="1">
                  <a:spLocks noChangeArrowheads="1"/>
                </p:cNvSpPr>
                <p:nvPr/>
              </p:nvSpPr>
              <p:spPr bwMode="auto">
                <a:xfrm>
                  <a:off x="2591685" y="5126703"/>
                  <a:ext cx="320530" cy="285297"/>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prstClr val="black"/>
                      </a:solidFill>
                      <a:cs typeface="Arial" panose="020B0604020202020204" pitchFamily="34" charset="0"/>
                    </a:rPr>
                    <a:t>1</a:t>
                  </a:r>
                  <a:endParaRPr lang="en-GB" altLang="en-US" sz="675">
                    <a:solidFill>
                      <a:prstClr val="black"/>
                    </a:solidFill>
                    <a:cs typeface="Arial" panose="020B0604020202020204" pitchFamily="34" charset="0"/>
                  </a:endParaRPr>
                </a:p>
              </p:txBody>
            </p:sp>
          </p:grpSp>
          <p:sp>
            <p:nvSpPr>
              <p:cNvPr id="41" name="TextBox 82">
                <a:extLst>
                  <a:ext uri="{FF2B5EF4-FFF2-40B4-BE49-F238E27FC236}">
                    <a16:creationId xmlns:a16="http://schemas.microsoft.com/office/drawing/2014/main" id="{06C1691C-F544-E9BB-CCDA-42243AF92DF7}"/>
                  </a:ext>
                </a:extLst>
              </p:cNvPr>
              <p:cNvSpPr txBox="1">
                <a:spLocks noChangeArrowheads="1"/>
              </p:cNvSpPr>
              <p:nvPr/>
            </p:nvSpPr>
            <p:spPr bwMode="auto">
              <a:xfrm rot="16200000">
                <a:off x="-26502" y="2279964"/>
                <a:ext cx="2140853" cy="533467"/>
              </a:xfrm>
              <a:prstGeom prst="rect">
                <a:avLst/>
              </a:prstGeom>
              <a:noFill/>
              <a:ln>
                <a:noFill/>
              </a:ln>
            </p:spPr>
            <p:txBody>
              <a:bodyPr>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prstClr val="black"/>
                    </a:solidFill>
                    <a:cs typeface="Arial" panose="020B0604020202020204" pitchFamily="34" charset="0"/>
                  </a:rPr>
                  <a:t>Mean Hb level, g/dL (SD)*</a:t>
                </a:r>
                <a:endParaRPr lang="en-GB" altLang="en-US" sz="675">
                  <a:solidFill>
                    <a:prstClr val="black"/>
                  </a:solidFill>
                  <a:cs typeface="Arial" panose="020B0604020202020204" pitchFamily="34" charset="0"/>
                </a:endParaRPr>
              </a:p>
            </p:txBody>
          </p:sp>
          <p:sp>
            <p:nvSpPr>
              <p:cNvPr id="42" name="TextBox 83">
                <a:extLst>
                  <a:ext uri="{FF2B5EF4-FFF2-40B4-BE49-F238E27FC236}">
                    <a16:creationId xmlns:a16="http://schemas.microsoft.com/office/drawing/2014/main" id="{851C86E8-003D-D3C5-3519-7E25831F610A}"/>
                  </a:ext>
                </a:extLst>
              </p:cNvPr>
              <p:cNvSpPr txBox="1">
                <a:spLocks noChangeArrowheads="1"/>
              </p:cNvSpPr>
              <p:nvPr/>
            </p:nvSpPr>
            <p:spPr bwMode="auto">
              <a:xfrm>
                <a:off x="1542109" y="3792002"/>
                <a:ext cx="8809241" cy="349757"/>
              </a:xfrm>
              <a:prstGeom prst="rect">
                <a:avLst/>
              </a:prstGeom>
              <a:noFill/>
              <a:ln>
                <a:noFill/>
              </a:ln>
            </p:spPr>
            <p:txBody>
              <a:bodyPr>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prstClr val="black"/>
                    </a:solidFill>
                    <a:cs typeface="Arial" panose="020B0604020202020204" pitchFamily="34" charset="0"/>
                  </a:rPr>
                  <a:t>Study visit (week)</a:t>
                </a:r>
                <a:endParaRPr lang="en-GB" altLang="en-US" sz="675">
                  <a:solidFill>
                    <a:prstClr val="black"/>
                  </a:solidFill>
                  <a:cs typeface="Arial" panose="020B0604020202020204" pitchFamily="34" charset="0"/>
                </a:endParaRPr>
              </a:p>
            </p:txBody>
          </p:sp>
          <p:sp>
            <p:nvSpPr>
              <p:cNvPr id="43" name="Freeform: Shape 42">
                <a:extLst>
                  <a:ext uri="{FF2B5EF4-FFF2-40B4-BE49-F238E27FC236}">
                    <a16:creationId xmlns:a16="http://schemas.microsoft.com/office/drawing/2014/main" id="{E0FC0DCD-53B7-BF6C-2C44-0A23AA49517A}"/>
                  </a:ext>
                </a:extLst>
              </p:cNvPr>
              <p:cNvSpPr/>
              <p:nvPr/>
            </p:nvSpPr>
            <p:spPr>
              <a:xfrm flipV="1">
                <a:off x="1530819" y="2170143"/>
                <a:ext cx="9105612" cy="70516"/>
              </a:xfrm>
              <a:custGeom>
                <a:avLst/>
                <a:gdLst>
                  <a:gd name="connsiteX0" fmla="*/ 0 w 8823158"/>
                  <a:gd name="connsiteY0" fmla="*/ 0 h 0"/>
                  <a:gd name="connsiteX1" fmla="*/ 8823158 w 8823158"/>
                  <a:gd name="connsiteY1" fmla="*/ 0 h 0"/>
                </a:gdLst>
                <a:ahLst/>
                <a:cxnLst>
                  <a:cxn ang="0">
                    <a:pos x="connsiteX0" y="connsiteY0"/>
                  </a:cxn>
                  <a:cxn ang="0">
                    <a:pos x="connsiteX1" y="connsiteY1"/>
                  </a:cxn>
                </a:cxnLst>
                <a:rect l="l" t="t" r="r" b="b"/>
                <a:pathLst>
                  <a:path w="8823158">
                    <a:moveTo>
                      <a:pt x="0" y="0"/>
                    </a:moveTo>
                    <a:lnTo>
                      <a:pt x="8823158" y="0"/>
                    </a:lnTo>
                  </a:path>
                </a:pathLst>
              </a:custGeom>
              <a:no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685800">
                  <a:defRPr/>
                </a:pPr>
                <a:endParaRPr lang="en-GB" sz="788" dirty="0">
                  <a:solidFill>
                    <a:prstClr val="white"/>
                  </a:solidFill>
                  <a:latin typeface="Aptos" panose="02110004020202020204"/>
                </a:endParaRPr>
              </a:p>
            </p:txBody>
          </p:sp>
          <p:sp>
            <p:nvSpPr>
              <p:cNvPr id="44" name="Freeform: Shape 43">
                <a:extLst>
                  <a:ext uri="{FF2B5EF4-FFF2-40B4-BE49-F238E27FC236}">
                    <a16:creationId xmlns:a16="http://schemas.microsoft.com/office/drawing/2014/main" id="{E9B6F8A9-40EB-4DE8-16F1-A8FBABAD1159}"/>
                  </a:ext>
                </a:extLst>
              </p:cNvPr>
              <p:cNvSpPr/>
              <p:nvPr/>
            </p:nvSpPr>
            <p:spPr>
              <a:xfrm>
                <a:off x="5998947" y="1476270"/>
                <a:ext cx="45161" cy="2107005"/>
              </a:xfrm>
              <a:custGeom>
                <a:avLst/>
                <a:gdLst>
                  <a:gd name="connsiteX0" fmla="*/ 0 w 0"/>
                  <a:gd name="connsiteY0" fmla="*/ 2256638 h 2256638"/>
                  <a:gd name="connsiteX1" fmla="*/ 0 w 0"/>
                  <a:gd name="connsiteY1" fmla="*/ 0 h 2256638"/>
                </a:gdLst>
                <a:ahLst/>
                <a:cxnLst>
                  <a:cxn ang="0">
                    <a:pos x="connsiteX0" y="connsiteY0"/>
                  </a:cxn>
                  <a:cxn ang="0">
                    <a:pos x="connsiteX1" y="connsiteY1"/>
                  </a:cxn>
                </a:cxnLst>
                <a:rect l="l" t="t" r="r" b="b"/>
                <a:pathLst>
                  <a:path h="2256638">
                    <a:moveTo>
                      <a:pt x="0" y="2256638"/>
                    </a:moveTo>
                    <a:lnTo>
                      <a:pt x="0" y="0"/>
                    </a:lnTo>
                  </a:path>
                </a:pathLst>
              </a:cu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685800">
                  <a:defRPr/>
                </a:pPr>
                <a:endParaRPr lang="en-GB" sz="788" dirty="0">
                  <a:solidFill>
                    <a:prstClr val="white"/>
                  </a:solidFill>
                  <a:latin typeface="Aptos" panose="02110004020202020204"/>
                </a:endParaRPr>
              </a:p>
            </p:txBody>
          </p:sp>
          <p:sp>
            <p:nvSpPr>
              <p:cNvPr id="45" name="TextBox 244">
                <a:extLst>
                  <a:ext uri="{FF2B5EF4-FFF2-40B4-BE49-F238E27FC236}">
                    <a16:creationId xmlns:a16="http://schemas.microsoft.com/office/drawing/2014/main" id="{8B4CA149-1828-BC0B-74A5-7B15297F6FC2}"/>
                  </a:ext>
                </a:extLst>
              </p:cNvPr>
              <p:cNvSpPr txBox="1">
                <a:spLocks noChangeArrowheads="1"/>
              </p:cNvSpPr>
              <p:nvPr/>
            </p:nvSpPr>
            <p:spPr bwMode="auto">
              <a:xfrm>
                <a:off x="4991290" y="1233697"/>
                <a:ext cx="2354024" cy="349757"/>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defTabSz="685800">
                  <a:defRPr/>
                </a:pPr>
                <a:r>
                  <a:rPr lang="en-US" altLang="en-US" sz="675">
                    <a:solidFill>
                      <a:prstClr val="black"/>
                    </a:solidFill>
                    <a:cs typeface="Arial" panose="020B0604020202020204" pitchFamily="34" charset="0"/>
                  </a:rPr>
                  <a:t>Anti-C5 to iptacopan switch</a:t>
                </a:r>
                <a:endParaRPr lang="en-GB" altLang="en-US" sz="675">
                  <a:solidFill>
                    <a:prstClr val="black"/>
                  </a:solidFill>
                  <a:cs typeface="Arial" panose="020B0604020202020204" pitchFamily="34" charset="0"/>
                </a:endParaRPr>
              </a:p>
            </p:txBody>
          </p:sp>
        </p:grpSp>
        <p:sp>
          <p:nvSpPr>
            <p:cNvPr id="103" name="TextBox 66">
              <a:extLst>
                <a:ext uri="{FF2B5EF4-FFF2-40B4-BE49-F238E27FC236}">
                  <a16:creationId xmlns:a16="http://schemas.microsoft.com/office/drawing/2014/main" id="{4089BE84-4805-D5D8-E009-56A9D3DC41FC}"/>
                </a:ext>
              </a:extLst>
            </p:cNvPr>
            <p:cNvSpPr txBox="1">
              <a:spLocks noChangeArrowheads="1"/>
            </p:cNvSpPr>
            <p:nvPr/>
          </p:nvSpPr>
          <p:spPr bwMode="auto">
            <a:xfrm>
              <a:off x="4746658" y="3437081"/>
              <a:ext cx="1311275" cy="195263"/>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defTabSz="685800">
                <a:defRPr/>
              </a:pPr>
              <a:r>
                <a:rPr lang="en-US" altLang="en-US" sz="675">
                  <a:solidFill>
                    <a:prstClr val="black"/>
                  </a:solidFill>
                  <a:cs typeface="Arial" panose="020B0604020202020204" pitchFamily="34" charset="0"/>
                </a:rPr>
                <a:t>Patients with available data</a:t>
              </a:r>
              <a:endParaRPr lang="en-GB" altLang="en-US" sz="675">
                <a:solidFill>
                  <a:prstClr val="black"/>
                </a:solidFill>
                <a:cs typeface="Arial" panose="020B0604020202020204" pitchFamily="34" charset="0"/>
              </a:endParaRPr>
            </a:p>
          </p:txBody>
        </p:sp>
        <p:grpSp>
          <p:nvGrpSpPr>
            <p:cNvPr id="100379" name="Group 3">
              <a:extLst>
                <a:ext uri="{FF2B5EF4-FFF2-40B4-BE49-F238E27FC236}">
                  <a16:creationId xmlns:a16="http://schemas.microsoft.com/office/drawing/2014/main" id="{3846F4E4-B8C8-179B-BA3E-A70E3B9D5B6C}"/>
                </a:ext>
              </a:extLst>
            </p:cNvPr>
            <p:cNvGrpSpPr>
              <a:grpSpLocks/>
            </p:cNvGrpSpPr>
            <p:nvPr/>
          </p:nvGrpSpPr>
          <p:grpSpPr bwMode="auto">
            <a:xfrm>
              <a:off x="5184808" y="3740293"/>
              <a:ext cx="5205413" cy="195262"/>
              <a:chOff x="1349006" y="4306751"/>
              <a:chExt cx="9253154" cy="349791"/>
            </a:xfrm>
          </p:grpSpPr>
          <p:sp>
            <p:nvSpPr>
              <p:cNvPr id="105" name="TextBox 246">
                <a:extLst>
                  <a:ext uri="{FF2B5EF4-FFF2-40B4-BE49-F238E27FC236}">
                    <a16:creationId xmlns:a16="http://schemas.microsoft.com/office/drawing/2014/main" id="{87BEABD3-BA87-356D-C6AD-E18DEB13F585}"/>
                  </a:ext>
                </a:extLst>
              </p:cNvPr>
              <p:cNvSpPr txBox="1">
                <a:spLocks noChangeArrowheads="1"/>
              </p:cNvSpPr>
              <p:nvPr/>
            </p:nvSpPr>
            <p:spPr bwMode="auto">
              <a:xfrm>
                <a:off x="1349006" y="4306751"/>
                <a:ext cx="499485" cy="349791"/>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0070C0"/>
                    </a:solidFill>
                    <a:cs typeface="Arial" panose="020B0604020202020204" pitchFamily="34" charset="0"/>
                  </a:rPr>
                  <a:t>35</a:t>
                </a:r>
              </a:p>
            </p:txBody>
          </p:sp>
          <p:sp>
            <p:nvSpPr>
              <p:cNvPr id="106" name="TextBox 247">
                <a:extLst>
                  <a:ext uri="{FF2B5EF4-FFF2-40B4-BE49-F238E27FC236}">
                    <a16:creationId xmlns:a16="http://schemas.microsoft.com/office/drawing/2014/main" id="{4BF2C8B9-63F2-9848-9792-69FDCEDF05A5}"/>
                  </a:ext>
                </a:extLst>
              </p:cNvPr>
              <p:cNvSpPr txBox="1">
                <a:spLocks noChangeArrowheads="1"/>
              </p:cNvSpPr>
              <p:nvPr/>
            </p:nvSpPr>
            <p:spPr bwMode="auto">
              <a:xfrm>
                <a:off x="1563474" y="4306751"/>
                <a:ext cx="499485" cy="349791"/>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0070C0"/>
                    </a:solidFill>
                    <a:cs typeface="Arial" panose="020B0604020202020204" pitchFamily="34" charset="0"/>
                  </a:rPr>
                  <a:t>29</a:t>
                </a:r>
              </a:p>
            </p:txBody>
          </p:sp>
          <p:sp>
            <p:nvSpPr>
              <p:cNvPr id="107" name="TextBox 248">
                <a:extLst>
                  <a:ext uri="{FF2B5EF4-FFF2-40B4-BE49-F238E27FC236}">
                    <a16:creationId xmlns:a16="http://schemas.microsoft.com/office/drawing/2014/main" id="{98FFA0F8-A5AC-A4CB-6C92-4170F496765B}"/>
                  </a:ext>
                </a:extLst>
              </p:cNvPr>
              <p:cNvSpPr txBox="1">
                <a:spLocks noChangeArrowheads="1"/>
              </p:cNvSpPr>
              <p:nvPr/>
            </p:nvSpPr>
            <p:spPr bwMode="auto">
              <a:xfrm>
                <a:off x="1755366" y="4306751"/>
                <a:ext cx="499485" cy="349791"/>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0070C0"/>
                    </a:solidFill>
                    <a:cs typeface="Arial" panose="020B0604020202020204" pitchFamily="34" charset="0"/>
                  </a:rPr>
                  <a:t>27</a:t>
                </a:r>
              </a:p>
            </p:txBody>
          </p:sp>
          <p:sp>
            <p:nvSpPr>
              <p:cNvPr id="108" name="TextBox 249">
                <a:extLst>
                  <a:ext uri="{FF2B5EF4-FFF2-40B4-BE49-F238E27FC236}">
                    <a16:creationId xmlns:a16="http://schemas.microsoft.com/office/drawing/2014/main" id="{E919C9CC-ABA3-9960-0F51-435771FD76B2}"/>
                  </a:ext>
                </a:extLst>
              </p:cNvPr>
              <p:cNvSpPr txBox="1">
                <a:spLocks noChangeArrowheads="1"/>
              </p:cNvSpPr>
              <p:nvPr/>
            </p:nvSpPr>
            <p:spPr bwMode="auto">
              <a:xfrm>
                <a:off x="2093999" y="4306751"/>
                <a:ext cx="499485" cy="349791"/>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0070C0"/>
                    </a:solidFill>
                    <a:cs typeface="Arial" panose="020B0604020202020204" pitchFamily="34" charset="0"/>
                  </a:rPr>
                  <a:t>32</a:t>
                </a:r>
              </a:p>
            </p:txBody>
          </p:sp>
          <p:sp>
            <p:nvSpPr>
              <p:cNvPr id="109" name="TextBox 250">
                <a:extLst>
                  <a:ext uri="{FF2B5EF4-FFF2-40B4-BE49-F238E27FC236}">
                    <a16:creationId xmlns:a16="http://schemas.microsoft.com/office/drawing/2014/main" id="{56FEF6FD-4422-028A-9236-2D67190EE0A5}"/>
                  </a:ext>
                </a:extLst>
              </p:cNvPr>
              <p:cNvSpPr txBox="1">
                <a:spLocks noChangeArrowheads="1"/>
              </p:cNvSpPr>
              <p:nvPr/>
            </p:nvSpPr>
            <p:spPr bwMode="auto">
              <a:xfrm>
                <a:off x="2432632" y="4306751"/>
                <a:ext cx="499485" cy="349791"/>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0070C0"/>
                    </a:solidFill>
                    <a:cs typeface="Arial" panose="020B0604020202020204" pitchFamily="34" charset="0"/>
                  </a:rPr>
                  <a:t>32</a:t>
                </a:r>
              </a:p>
            </p:txBody>
          </p:sp>
          <p:sp>
            <p:nvSpPr>
              <p:cNvPr id="110" name="TextBox 251">
                <a:extLst>
                  <a:ext uri="{FF2B5EF4-FFF2-40B4-BE49-F238E27FC236}">
                    <a16:creationId xmlns:a16="http://schemas.microsoft.com/office/drawing/2014/main" id="{4F5396EB-7E6A-3C1A-CCFF-22AF1B5CEC51}"/>
                  </a:ext>
                </a:extLst>
              </p:cNvPr>
              <p:cNvSpPr txBox="1">
                <a:spLocks noChangeArrowheads="1"/>
              </p:cNvSpPr>
              <p:nvPr/>
            </p:nvSpPr>
            <p:spPr bwMode="auto">
              <a:xfrm>
                <a:off x="2810773" y="4306751"/>
                <a:ext cx="499485" cy="349791"/>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0070C0"/>
                    </a:solidFill>
                    <a:cs typeface="Arial" panose="020B0604020202020204" pitchFamily="34" charset="0"/>
                  </a:rPr>
                  <a:t>31</a:t>
                </a:r>
              </a:p>
            </p:txBody>
          </p:sp>
          <p:sp>
            <p:nvSpPr>
              <p:cNvPr id="111" name="TextBox 252">
                <a:extLst>
                  <a:ext uri="{FF2B5EF4-FFF2-40B4-BE49-F238E27FC236}">
                    <a16:creationId xmlns:a16="http://schemas.microsoft.com/office/drawing/2014/main" id="{BC1457B7-1784-CA2B-FB91-9123489AD0CE}"/>
                  </a:ext>
                </a:extLst>
              </p:cNvPr>
              <p:cNvSpPr txBox="1">
                <a:spLocks noChangeArrowheads="1"/>
              </p:cNvSpPr>
              <p:nvPr/>
            </p:nvSpPr>
            <p:spPr bwMode="auto">
              <a:xfrm>
                <a:off x="3527546" y="4306751"/>
                <a:ext cx="499485" cy="349791"/>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0070C0"/>
                    </a:solidFill>
                    <a:cs typeface="Arial" panose="020B0604020202020204" pitchFamily="34" charset="0"/>
                  </a:rPr>
                  <a:t>33</a:t>
                </a:r>
              </a:p>
            </p:txBody>
          </p:sp>
          <p:sp>
            <p:nvSpPr>
              <p:cNvPr id="112" name="TextBox 253">
                <a:extLst>
                  <a:ext uri="{FF2B5EF4-FFF2-40B4-BE49-F238E27FC236}">
                    <a16:creationId xmlns:a16="http://schemas.microsoft.com/office/drawing/2014/main" id="{D369D0DD-D7A8-9492-DD38-004693E034DB}"/>
                  </a:ext>
                </a:extLst>
              </p:cNvPr>
              <p:cNvSpPr txBox="1">
                <a:spLocks noChangeArrowheads="1"/>
              </p:cNvSpPr>
              <p:nvPr/>
            </p:nvSpPr>
            <p:spPr bwMode="auto">
              <a:xfrm>
                <a:off x="4255608" y="4306751"/>
                <a:ext cx="499485" cy="349791"/>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0070C0"/>
                    </a:solidFill>
                    <a:cs typeface="Arial" panose="020B0604020202020204" pitchFamily="34" charset="0"/>
                  </a:rPr>
                  <a:t>28</a:t>
                </a:r>
              </a:p>
            </p:txBody>
          </p:sp>
          <p:sp>
            <p:nvSpPr>
              <p:cNvPr id="113" name="TextBox 254">
                <a:extLst>
                  <a:ext uri="{FF2B5EF4-FFF2-40B4-BE49-F238E27FC236}">
                    <a16:creationId xmlns:a16="http://schemas.microsoft.com/office/drawing/2014/main" id="{24EAC498-D73A-599F-51D3-6D2D631D6349}"/>
                  </a:ext>
                </a:extLst>
              </p:cNvPr>
              <p:cNvSpPr txBox="1">
                <a:spLocks noChangeArrowheads="1"/>
              </p:cNvSpPr>
              <p:nvPr/>
            </p:nvSpPr>
            <p:spPr bwMode="auto">
              <a:xfrm>
                <a:off x="4622461" y="4306751"/>
                <a:ext cx="499485" cy="349791"/>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0070C0"/>
                    </a:solidFill>
                    <a:cs typeface="Arial" panose="020B0604020202020204" pitchFamily="34" charset="0"/>
                  </a:rPr>
                  <a:t>34</a:t>
                </a:r>
              </a:p>
            </p:txBody>
          </p:sp>
          <p:sp>
            <p:nvSpPr>
              <p:cNvPr id="114" name="TextBox 255">
                <a:extLst>
                  <a:ext uri="{FF2B5EF4-FFF2-40B4-BE49-F238E27FC236}">
                    <a16:creationId xmlns:a16="http://schemas.microsoft.com/office/drawing/2014/main" id="{0F89543E-1A0E-9145-B540-FE3AAE1363A9}"/>
                  </a:ext>
                </a:extLst>
              </p:cNvPr>
              <p:cNvSpPr txBox="1">
                <a:spLocks noChangeArrowheads="1"/>
              </p:cNvSpPr>
              <p:nvPr/>
            </p:nvSpPr>
            <p:spPr bwMode="auto">
              <a:xfrm>
                <a:off x="4980848" y="4306751"/>
                <a:ext cx="499483" cy="349791"/>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0070C0"/>
                    </a:solidFill>
                    <a:cs typeface="Arial" panose="020B0604020202020204" pitchFamily="34" charset="0"/>
                  </a:rPr>
                  <a:t>32</a:t>
                </a:r>
              </a:p>
            </p:txBody>
          </p:sp>
          <p:sp>
            <p:nvSpPr>
              <p:cNvPr id="115" name="TextBox 256">
                <a:extLst>
                  <a:ext uri="{FF2B5EF4-FFF2-40B4-BE49-F238E27FC236}">
                    <a16:creationId xmlns:a16="http://schemas.microsoft.com/office/drawing/2014/main" id="{7DEF41CF-AA43-9641-45C6-99DDBF0F16BC}"/>
                  </a:ext>
                </a:extLst>
              </p:cNvPr>
              <p:cNvSpPr txBox="1">
                <a:spLocks noChangeArrowheads="1"/>
              </p:cNvSpPr>
              <p:nvPr/>
            </p:nvSpPr>
            <p:spPr bwMode="auto">
              <a:xfrm>
                <a:off x="5339234" y="4306751"/>
                <a:ext cx="499485" cy="349791"/>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0070C0"/>
                    </a:solidFill>
                    <a:cs typeface="Arial" panose="020B0604020202020204" pitchFamily="34" charset="0"/>
                  </a:rPr>
                  <a:t>32</a:t>
                </a:r>
              </a:p>
            </p:txBody>
          </p:sp>
          <p:sp>
            <p:nvSpPr>
              <p:cNvPr id="116" name="TextBox 257">
                <a:extLst>
                  <a:ext uri="{FF2B5EF4-FFF2-40B4-BE49-F238E27FC236}">
                    <a16:creationId xmlns:a16="http://schemas.microsoft.com/office/drawing/2014/main" id="{A44148F7-89A5-BF77-3CCB-35496FE24EB4}"/>
                  </a:ext>
                </a:extLst>
              </p:cNvPr>
              <p:cNvSpPr txBox="1">
                <a:spLocks noChangeArrowheads="1"/>
              </p:cNvSpPr>
              <p:nvPr/>
            </p:nvSpPr>
            <p:spPr bwMode="auto">
              <a:xfrm>
                <a:off x="5697622" y="4306751"/>
                <a:ext cx="499483" cy="349791"/>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0070C0"/>
                    </a:solidFill>
                    <a:cs typeface="Arial" panose="020B0604020202020204" pitchFamily="34" charset="0"/>
                  </a:rPr>
                  <a:t>34</a:t>
                </a:r>
              </a:p>
            </p:txBody>
          </p:sp>
          <p:sp>
            <p:nvSpPr>
              <p:cNvPr id="117" name="TextBox 258">
                <a:extLst>
                  <a:ext uri="{FF2B5EF4-FFF2-40B4-BE49-F238E27FC236}">
                    <a16:creationId xmlns:a16="http://schemas.microsoft.com/office/drawing/2014/main" id="{81B3CCFF-09D2-A796-E83B-9620B1C2DB64}"/>
                  </a:ext>
                </a:extLst>
              </p:cNvPr>
              <p:cNvSpPr txBox="1">
                <a:spLocks noChangeArrowheads="1"/>
              </p:cNvSpPr>
              <p:nvPr/>
            </p:nvSpPr>
            <p:spPr bwMode="auto">
              <a:xfrm>
                <a:off x="5948774" y="4306751"/>
                <a:ext cx="499485" cy="349791"/>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0070C0"/>
                    </a:solidFill>
                    <a:cs typeface="Arial" panose="020B0604020202020204" pitchFamily="34" charset="0"/>
                  </a:rPr>
                  <a:t>27</a:t>
                </a:r>
              </a:p>
            </p:txBody>
          </p:sp>
          <p:sp>
            <p:nvSpPr>
              <p:cNvPr id="118" name="TextBox 259">
                <a:extLst>
                  <a:ext uri="{FF2B5EF4-FFF2-40B4-BE49-F238E27FC236}">
                    <a16:creationId xmlns:a16="http://schemas.microsoft.com/office/drawing/2014/main" id="{D46B669E-803B-91F0-3CE9-E56D425083D4}"/>
                  </a:ext>
                </a:extLst>
              </p:cNvPr>
              <p:cNvSpPr txBox="1">
                <a:spLocks noChangeArrowheads="1"/>
              </p:cNvSpPr>
              <p:nvPr/>
            </p:nvSpPr>
            <p:spPr bwMode="auto">
              <a:xfrm>
                <a:off x="6428505" y="4306751"/>
                <a:ext cx="499485" cy="349791"/>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0070C0"/>
                    </a:solidFill>
                    <a:cs typeface="Arial" panose="020B0604020202020204" pitchFamily="34" charset="0"/>
                  </a:rPr>
                  <a:t>28</a:t>
                </a:r>
              </a:p>
            </p:txBody>
          </p:sp>
          <p:sp>
            <p:nvSpPr>
              <p:cNvPr id="119" name="TextBox 260">
                <a:extLst>
                  <a:ext uri="{FF2B5EF4-FFF2-40B4-BE49-F238E27FC236}">
                    <a16:creationId xmlns:a16="http://schemas.microsoft.com/office/drawing/2014/main" id="{E783E394-04AD-2684-1075-97F5B6A1FC3D}"/>
                  </a:ext>
                </a:extLst>
              </p:cNvPr>
              <p:cNvSpPr txBox="1">
                <a:spLocks noChangeArrowheads="1"/>
              </p:cNvSpPr>
              <p:nvPr/>
            </p:nvSpPr>
            <p:spPr bwMode="auto">
              <a:xfrm>
                <a:off x="7162210" y="4306751"/>
                <a:ext cx="499485" cy="349791"/>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0070C0"/>
                    </a:solidFill>
                    <a:cs typeface="Arial" panose="020B0604020202020204" pitchFamily="34" charset="0"/>
                  </a:rPr>
                  <a:t>32</a:t>
                </a:r>
              </a:p>
            </p:txBody>
          </p:sp>
          <p:sp>
            <p:nvSpPr>
              <p:cNvPr id="120" name="TextBox 261">
                <a:extLst>
                  <a:ext uri="{FF2B5EF4-FFF2-40B4-BE49-F238E27FC236}">
                    <a16:creationId xmlns:a16="http://schemas.microsoft.com/office/drawing/2014/main" id="{CE8C93FA-13DF-3904-1E4C-32F08F32012F}"/>
                  </a:ext>
                </a:extLst>
              </p:cNvPr>
              <p:cNvSpPr txBox="1">
                <a:spLocks noChangeArrowheads="1"/>
              </p:cNvSpPr>
              <p:nvPr/>
            </p:nvSpPr>
            <p:spPr bwMode="auto">
              <a:xfrm>
                <a:off x="7887450" y="4306751"/>
                <a:ext cx="499483" cy="349791"/>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0070C0"/>
                    </a:solidFill>
                    <a:cs typeface="Arial" panose="020B0604020202020204" pitchFamily="34" charset="0"/>
                  </a:rPr>
                  <a:t>31</a:t>
                </a:r>
              </a:p>
            </p:txBody>
          </p:sp>
          <p:sp>
            <p:nvSpPr>
              <p:cNvPr id="121" name="TextBox 262">
                <a:extLst>
                  <a:ext uri="{FF2B5EF4-FFF2-40B4-BE49-F238E27FC236}">
                    <a16:creationId xmlns:a16="http://schemas.microsoft.com/office/drawing/2014/main" id="{D7DAC12F-3211-8D2D-57C4-36045428945A}"/>
                  </a:ext>
                </a:extLst>
              </p:cNvPr>
              <p:cNvSpPr txBox="1">
                <a:spLocks noChangeArrowheads="1"/>
              </p:cNvSpPr>
              <p:nvPr/>
            </p:nvSpPr>
            <p:spPr bwMode="auto">
              <a:xfrm>
                <a:off x="8601401" y="4306751"/>
                <a:ext cx="499485" cy="349791"/>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0070C0"/>
                    </a:solidFill>
                    <a:cs typeface="Arial" panose="020B0604020202020204" pitchFamily="34" charset="0"/>
                  </a:rPr>
                  <a:t>29</a:t>
                </a:r>
              </a:p>
            </p:txBody>
          </p:sp>
          <p:sp>
            <p:nvSpPr>
              <p:cNvPr id="122" name="TextBox 263">
                <a:extLst>
                  <a:ext uri="{FF2B5EF4-FFF2-40B4-BE49-F238E27FC236}">
                    <a16:creationId xmlns:a16="http://schemas.microsoft.com/office/drawing/2014/main" id="{FA450793-13E0-1D62-779A-C20F6D66570D}"/>
                  </a:ext>
                </a:extLst>
              </p:cNvPr>
              <p:cNvSpPr txBox="1">
                <a:spLocks noChangeArrowheads="1"/>
              </p:cNvSpPr>
              <p:nvPr/>
            </p:nvSpPr>
            <p:spPr bwMode="auto">
              <a:xfrm>
                <a:off x="9337929" y="4306751"/>
                <a:ext cx="499483" cy="349791"/>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0070C0"/>
                    </a:solidFill>
                    <a:cs typeface="Arial" panose="020B0604020202020204" pitchFamily="34" charset="0"/>
                  </a:rPr>
                  <a:t>30</a:t>
                </a:r>
              </a:p>
            </p:txBody>
          </p:sp>
          <p:sp>
            <p:nvSpPr>
              <p:cNvPr id="123" name="TextBox 264">
                <a:extLst>
                  <a:ext uri="{FF2B5EF4-FFF2-40B4-BE49-F238E27FC236}">
                    <a16:creationId xmlns:a16="http://schemas.microsoft.com/office/drawing/2014/main" id="{D3FA6C6E-0D5C-4612-BAA3-BD979F9A51C6}"/>
                  </a:ext>
                </a:extLst>
              </p:cNvPr>
              <p:cNvSpPr txBox="1">
                <a:spLocks noChangeArrowheads="1"/>
              </p:cNvSpPr>
              <p:nvPr/>
            </p:nvSpPr>
            <p:spPr bwMode="auto">
              <a:xfrm>
                <a:off x="10102675" y="4306751"/>
                <a:ext cx="499485" cy="349791"/>
              </a:xfrm>
              <a:prstGeom prst="rect">
                <a:avLst/>
              </a:prstGeom>
              <a:noFill/>
              <a:ln>
                <a:noFill/>
              </a:ln>
            </p:spPr>
            <p:txBody>
              <a:bodyPr wrap="none">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ctr" defTabSz="685800">
                  <a:defRPr/>
                </a:pPr>
                <a:r>
                  <a:rPr lang="en-US" altLang="en-US" sz="675">
                    <a:solidFill>
                      <a:srgbClr val="0070C0"/>
                    </a:solidFill>
                    <a:cs typeface="Arial" panose="020B0604020202020204" pitchFamily="34" charset="0"/>
                  </a:rPr>
                  <a:t>30</a:t>
                </a:r>
              </a:p>
            </p:txBody>
          </p:sp>
        </p:grpSp>
        <p:grpSp>
          <p:nvGrpSpPr>
            <p:cNvPr id="100380" name="Group 512">
              <a:extLst>
                <a:ext uri="{FF2B5EF4-FFF2-40B4-BE49-F238E27FC236}">
                  <a16:creationId xmlns:a16="http://schemas.microsoft.com/office/drawing/2014/main" id="{2555DB6C-C3A2-C477-F368-4A344900170F}"/>
                </a:ext>
              </a:extLst>
            </p:cNvPr>
            <p:cNvGrpSpPr>
              <a:grpSpLocks/>
            </p:cNvGrpSpPr>
            <p:nvPr/>
          </p:nvGrpSpPr>
          <p:grpSpPr bwMode="auto">
            <a:xfrm>
              <a:off x="5308632" y="2263918"/>
              <a:ext cx="4978400" cy="982662"/>
              <a:chOff x="1567998" y="1602399"/>
              <a:chExt cx="8853100" cy="1747469"/>
            </a:xfrm>
          </p:grpSpPr>
          <p:sp>
            <p:nvSpPr>
              <p:cNvPr id="125" name="Freeform: Shape 124">
                <a:extLst>
                  <a:ext uri="{FF2B5EF4-FFF2-40B4-BE49-F238E27FC236}">
                    <a16:creationId xmlns:a16="http://schemas.microsoft.com/office/drawing/2014/main" id="{9F338EE7-609D-2E06-B670-B83D3FDDBC70}"/>
                  </a:ext>
                </a:extLst>
              </p:cNvPr>
              <p:cNvSpPr/>
              <p:nvPr/>
            </p:nvSpPr>
            <p:spPr>
              <a:xfrm>
                <a:off x="1615991" y="2071026"/>
                <a:ext cx="8751470" cy="1002183"/>
              </a:xfrm>
              <a:custGeom>
                <a:avLst/>
                <a:gdLst>
                  <a:gd name="connsiteX0" fmla="*/ 0 w 8750710"/>
                  <a:gd name="connsiteY0" fmla="*/ 914400 h 1002891"/>
                  <a:gd name="connsiteX1" fmla="*/ 196646 w 8750710"/>
                  <a:gd name="connsiteY1" fmla="*/ 924233 h 1002891"/>
                  <a:gd name="connsiteX2" fmla="*/ 388375 w 8750710"/>
                  <a:gd name="connsiteY2" fmla="*/ 938981 h 1002891"/>
                  <a:gd name="connsiteX3" fmla="*/ 752168 w 8750710"/>
                  <a:gd name="connsiteY3" fmla="*/ 1002891 h 1002891"/>
                  <a:gd name="connsiteX4" fmla="*/ 1101213 w 8750710"/>
                  <a:gd name="connsiteY4" fmla="*/ 919316 h 1002891"/>
                  <a:gd name="connsiteX5" fmla="*/ 1460091 w 8750710"/>
                  <a:gd name="connsiteY5" fmla="*/ 963562 h 1002891"/>
                  <a:gd name="connsiteX6" fmla="*/ 2197510 w 8750710"/>
                  <a:gd name="connsiteY6" fmla="*/ 934065 h 1002891"/>
                  <a:gd name="connsiteX7" fmla="*/ 2915265 w 8750710"/>
                  <a:gd name="connsiteY7" fmla="*/ 924233 h 1002891"/>
                  <a:gd name="connsiteX8" fmla="*/ 3274142 w 8750710"/>
                  <a:gd name="connsiteY8" fmla="*/ 943897 h 1002891"/>
                  <a:gd name="connsiteX9" fmla="*/ 3637936 w 8750710"/>
                  <a:gd name="connsiteY9" fmla="*/ 973394 h 1002891"/>
                  <a:gd name="connsiteX10" fmla="*/ 3991897 w 8750710"/>
                  <a:gd name="connsiteY10" fmla="*/ 938981 h 1002891"/>
                  <a:gd name="connsiteX11" fmla="*/ 4360607 w 8750710"/>
                  <a:gd name="connsiteY11" fmla="*/ 830826 h 1002891"/>
                  <a:gd name="connsiteX12" fmla="*/ 4542504 w 8750710"/>
                  <a:gd name="connsiteY12" fmla="*/ 452284 h 1002891"/>
                  <a:gd name="connsiteX13" fmla="*/ 5088194 w 8750710"/>
                  <a:gd name="connsiteY13" fmla="*/ 9833 h 1002891"/>
                  <a:gd name="connsiteX14" fmla="*/ 5820697 w 8750710"/>
                  <a:gd name="connsiteY14" fmla="*/ 0 h 1002891"/>
                  <a:gd name="connsiteX15" fmla="*/ 6548284 w 8750710"/>
                  <a:gd name="connsiteY15" fmla="*/ 98323 h 1002891"/>
                  <a:gd name="connsiteX16" fmla="*/ 7280788 w 8750710"/>
                  <a:gd name="connsiteY16" fmla="*/ 19665 h 1002891"/>
                  <a:gd name="connsiteX17" fmla="*/ 8003459 w 8750710"/>
                  <a:gd name="connsiteY17" fmla="*/ 0 h 1002891"/>
                  <a:gd name="connsiteX18" fmla="*/ 8750710 w 8750710"/>
                  <a:gd name="connsiteY18" fmla="*/ 49162 h 1002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50710" h="1002891">
                    <a:moveTo>
                      <a:pt x="0" y="914400"/>
                    </a:moveTo>
                    <a:lnTo>
                      <a:pt x="196646" y="924233"/>
                    </a:lnTo>
                    <a:lnTo>
                      <a:pt x="388375" y="938981"/>
                    </a:lnTo>
                    <a:lnTo>
                      <a:pt x="752168" y="1002891"/>
                    </a:lnTo>
                    <a:lnTo>
                      <a:pt x="1101213" y="919316"/>
                    </a:lnTo>
                    <a:lnTo>
                      <a:pt x="1460091" y="963562"/>
                    </a:lnTo>
                    <a:lnTo>
                      <a:pt x="2197510" y="934065"/>
                    </a:lnTo>
                    <a:lnTo>
                      <a:pt x="2915265" y="924233"/>
                    </a:lnTo>
                    <a:lnTo>
                      <a:pt x="3274142" y="943897"/>
                    </a:lnTo>
                    <a:lnTo>
                      <a:pt x="3637936" y="973394"/>
                    </a:lnTo>
                    <a:lnTo>
                      <a:pt x="3991897" y="938981"/>
                    </a:lnTo>
                    <a:lnTo>
                      <a:pt x="4360607" y="830826"/>
                    </a:lnTo>
                    <a:lnTo>
                      <a:pt x="4542504" y="452284"/>
                    </a:lnTo>
                    <a:lnTo>
                      <a:pt x="5088194" y="9833"/>
                    </a:lnTo>
                    <a:lnTo>
                      <a:pt x="5820697" y="0"/>
                    </a:lnTo>
                    <a:lnTo>
                      <a:pt x="6548284" y="98323"/>
                    </a:lnTo>
                    <a:lnTo>
                      <a:pt x="7280788" y="19665"/>
                    </a:lnTo>
                    <a:lnTo>
                      <a:pt x="8003459" y="0"/>
                    </a:lnTo>
                    <a:lnTo>
                      <a:pt x="8750710" y="49162"/>
                    </a:lnTo>
                  </a:path>
                </a:pathLst>
              </a:cu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685800">
                  <a:defRPr/>
                </a:pPr>
                <a:endParaRPr lang="en-GB" sz="788" dirty="0">
                  <a:solidFill>
                    <a:prstClr val="white"/>
                  </a:solidFill>
                  <a:latin typeface="Aptos" panose="02110004020202020204"/>
                </a:endParaRPr>
              </a:p>
            </p:txBody>
          </p:sp>
          <p:grpSp>
            <p:nvGrpSpPr>
              <p:cNvPr id="100479" name="Group 508">
                <a:extLst>
                  <a:ext uri="{FF2B5EF4-FFF2-40B4-BE49-F238E27FC236}">
                    <a16:creationId xmlns:a16="http://schemas.microsoft.com/office/drawing/2014/main" id="{AF594C88-B0C6-5276-EF2C-4AC3CF5649B5}"/>
                  </a:ext>
                </a:extLst>
              </p:cNvPr>
              <p:cNvGrpSpPr>
                <a:grpSpLocks/>
              </p:cNvGrpSpPr>
              <p:nvPr/>
            </p:nvGrpSpPr>
            <p:grpSpPr bwMode="auto">
              <a:xfrm>
                <a:off x="1567998" y="1602399"/>
                <a:ext cx="8853100" cy="1747469"/>
                <a:chOff x="1545248" y="1602399"/>
                <a:chExt cx="8853100" cy="1747469"/>
              </a:xfrm>
            </p:grpSpPr>
            <p:grpSp>
              <p:nvGrpSpPr>
                <p:cNvPr id="100480" name="Group 469">
                  <a:extLst>
                    <a:ext uri="{FF2B5EF4-FFF2-40B4-BE49-F238E27FC236}">
                      <a16:creationId xmlns:a16="http://schemas.microsoft.com/office/drawing/2014/main" id="{E95F56FC-F2B2-EEBB-67EA-006F099DFA6F}"/>
                    </a:ext>
                  </a:extLst>
                </p:cNvPr>
                <p:cNvGrpSpPr>
                  <a:grpSpLocks/>
                </p:cNvGrpSpPr>
                <p:nvPr/>
              </p:nvGrpSpPr>
              <p:grpSpPr bwMode="auto">
                <a:xfrm>
                  <a:off x="1545248" y="1602399"/>
                  <a:ext cx="8853100" cy="1747469"/>
                  <a:chOff x="1545248" y="1602399"/>
                  <a:chExt cx="8853100" cy="1747469"/>
                </a:xfrm>
              </p:grpSpPr>
              <p:grpSp>
                <p:nvGrpSpPr>
                  <p:cNvPr id="100500" name="Group 392">
                    <a:extLst>
                      <a:ext uri="{FF2B5EF4-FFF2-40B4-BE49-F238E27FC236}">
                        <a16:creationId xmlns:a16="http://schemas.microsoft.com/office/drawing/2014/main" id="{62085D9D-F1CD-60B1-B75B-D3291FE72027}"/>
                      </a:ext>
                    </a:extLst>
                  </p:cNvPr>
                  <p:cNvGrpSpPr>
                    <a:grpSpLocks/>
                  </p:cNvGrpSpPr>
                  <p:nvPr/>
                </p:nvGrpSpPr>
                <p:grpSpPr bwMode="auto">
                  <a:xfrm>
                    <a:off x="1545248" y="2765182"/>
                    <a:ext cx="103854" cy="465992"/>
                    <a:chOff x="5126528" y="3354896"/>
                    <a:chExt cx="80778" cy="505885"/>
                  </a:xfrm>
                </p:grpSpPr>
                <p:cxnSp>
                  <p:nvCxnSpPr>
                    <p:cNvPr id="220" name="Straight Connector 219">
                      <a:extLst>
                        <a:ext uri="{FF2B5EF4-FFF2-40B4-BE49-F238E27FC236}">
                          <a16:creationId xmlns:a16="http://schemas.microsoft.com/office/drawing/2014/main" id="{50A8976E-ACC8-7EBE-D438-8C50AB9AA525}"/>
                        </a:ext>
                      </a:extLst>
                    </p:cNvPr>
                    <p:cNvCxnSpPr/>
                    <p:nvPr/>
                  </p:nvCxnSpPr>
                  <p:spPr>
                    <a:xfrm>
                      <a:off x="5126528" y="3355238"/>
                      <a:ext cx="81244"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2CEFB52D-25C8-9AC3-9BE9-B7639B5EF0B6}"/>
                        </a:ext>
                      </a:extLst>
                    </p:cNvPr>
                    <p:cNvCxnSpPr>
                      <a:cxnSpLocks/>
                    </p:cNvCxnSpPr>
                    <p:nvPr/>
                  </p:nvCxnSpPr>
                  <p:spPr>
                    <a:xfrm>
                      <a:off x="5168248" y="3358301"/>
                      <a:ext cx="0" cy="502617"/>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E50ABFA3-9C8C-B4BE-5853-8FF705115FD0}"/>
                        </a:ext>
                      </a:extLst>
                    </p:cNvPr>
                    <p:cNvCxnSpPr/>
                    <p:nvPr/>
                  </p:nvCxnSpPr>
                  <p:spPr>
                    <a:xfrm>
                      <a:off x="5126528" y="3860918"/>
                      <a:ext cx="81244"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00501" name="Group 397">
                    <a:extLst>
                      <a:ext uri="{FF2B5EF4-FFF2-40B4-BE49-F238E27FC236}">
                        <a16:creationId xmlns:a16="http://schemas.microsoft.com/office/drawing/2014/main" id="{3ABCDC79-DA95-10E2-9AAB-738C084CC423}"/>
                      </a:ext>
                    </a:extLst>
                  </p:cNvPr>
                  <p:cNvGrpSpPr>
                    <a:grpSpLocks/>
                  </p:cNvGrpSpPr>
                  <p:nvPr/>
                </p:nvGrpSpPr>
                <p:grpSpPr bwMode="auto">
                  <a:xfrm>
                    <a:off x="1735857" y="2714625"/>
                    <a:ext cx="103854" cy="573698"/>
                    <a:chOff x="5126528" y="3354896"/>
                    <a:chExt cx="80778" cy="505885"/>
                  </a:xfrm>
                </p:grpSpPr>
                <p:cxnSp>
                  <p:nvCxnSpPr>
                    <p:cNvPr id="217" name="Straight Connector 216">
                      <a:extLst>
                        <a:ext uri="{FF2B5EF4-FFF2-40B4-BE49-F238E27FC236}">
                          <a16:creationId xmlns:a16="http://schemas.microsoft.com/office/drawing/2014/main" id="{7687CF82-6590-450D-726E-EB317211ED6F}"/>
                        </a:ext>
                      </a:extLst>
                    </p:cNvPr>
                    <p:cNvCxnSpPr/>
                    <p:nvPr/>
                  </p:nvCxnSpPr>
                  <p:spPr>
                    <a:xfrm>
                      <a:off x="5127585" y="3354946"/>
                      <a:ext cx="79048"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9AC34468-96D4-11FA-7AFF-41CB24310110}"/>
                        </a:ext>
                      </a:extLst>
                    </p:cNvPr>
                    <p:cNvCxnSpPr>
                      <a:cxnSpLocks/>
                    </p:cNvCxnSpPr>
                    <p:nvPr/>
                  </p:nvCxnSpPr>
                  <p:spPr>
                    <a:xfrm>
                      <a:off x="5167109" y="3357435"/>
                      <a:ext cx="0" cy="502851"/>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924F795E-BF00-D73A-2354-979622E8AA65}"/>
                        </a:ext>
                      </a:extLst>
                    </p:cNvPr>
                    <p:cNvCxnSpPr/>
                    <p:nvPr/>
                  </p:nvCxnSpPr>
                  <p:spPr>
                    <a:xfrm>
                      <a:off x="5127585" y="3860285"/>
                      <a:ext cx="79048"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00502" name="Group 401">
                    <a:extLst>
                      <a:ext uri="{FF2B5EF4-FFF2-40B4-BE49-F238E27FC236}">
                        <a16:creationId xmlns:a16="http://schemas.microsoft.com/office/drawing/2014/main" id="{B5D2D678-A919-9554-CA58-EC66F31F5FB0}"/>
                      </a:ext>
                    </a:extLst>
                  </p:cNvPr>
                  <p:cNvGrpSpPr>
                    <a:grpSpLocks/>
                  </p:cNvGrpSpPr>
                  <p:nvPr/>
                </p:nvGrpSpPr>
                <p:grpSpPr bwMode="auto">
                  <a:xfrm>
                    <a:off x="1924996" y="2778369"/>
                    <a:ext cx="103854" cy="461596"/>
                    <a:chOff x="5126528" y="3354896"/>
                    <a:chExt cx="80778" cy="505885"/>
                  </a:xfrm>
                </p:grpSpPr>
                <p:cxnSp>
                  <p:nvCxnSpPr>
                    <p:cNvPr id="214" name="Straight Connector 213">
                      <a:extLst>
                        <a:ext uri="{FF2B5EF4-FFF2-40B4-BE49-F238E27FC236}">
                          <a16:creationId xmlns:a16="http://schemas.microsoft.com/office/drawing/2014/main" id="{02E4196E-7457-3F0F-B555-F8ADAF7D6846}"/>
                        </a:ext>
                      </a:extLst>
                    </p:cNvPr>
                    <p:cNvCxnSpPr/>
                    <p:nvPr/>
                  </p:nvCxnSpPr>
                  <p:spPr>
                    <a:xfrm>
                      <a:off x="5127590" y="3356258"/>
                      <a:ext cx="79048"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971135B7-6B38-5206-DCC9-9B07CB8967BA}"/>
                        </a:ext>
                      </a:extLst>
                    </p:cNvPr>
                    <p:cNvCxnSpPr>
                      <a:cxnSpLocks/>
                    </p:cNvCxnSpPr>
                    <p:nvPr/>
                  </p:nvCxnSpPr>
                  <p:spPr>
                    <a:xfrm>
                      <a:off x="5167114" y="3359353"/>
                      <a:ext cx="0" cy="501215"/>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3AA1CEF1-586A-5201-5C17-2A8E67BF75B5}"/>
                        </a:ext>
                      </a:extLst>
                    </p:cNvPr>
                    <p:cNvCxnSpPr/>
                    <p:nvPr/>
                  </p:nvCxnSpPr>
                  <p:spPr>
                    <a:xfrm>
                      <a:off x="5127590" y="3860569"/>
                      <a:ext cx="79048"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00503" name="Group 405">
                    <a:extLst>
                      <a:ext uri="{FF2B5EF4-FFF2-40B4-BE49-F238E27FC236}">
                        <a16:creationId xmlns:a16="http://schemas.microsoft.com/office/drawing/2014/main" id="{356BECD7-A1EC-49A9-F594-C191C52F617E}"/>
                      </a:ext>
                    </a:extLst>
                  </p:cNvPr>
                  <p:cNvGrpSpPr>
                    <a:grpSpLocks/>
                  </p:cNvGrpSpPr>
                  <p:nvPr/>
                </p:nvGrpSpPr>
                <p:grpSpPr bwMode="auto">
                  <a:xfrm>
                    <a:off x="2287679" y="2789359"/>
                    <a:ext cx="103854" cy="560509"/>
                    <a:chOff x="5126528" y="3354896"/>
                    <a:chExt cx="80778" cy="505885"/>
                  </a:xfrm>
                </p:grpSpPr>
                <p:cxnSp>
                  <p:nvCxnSpPr>
                    <p:cNvPr id="211" name="Straight Connector 210">
                      <a:extLst>
                        <a:ext uri="{FF2B5EF4-FFF2-40B4-BE49-F238E27FC236}">
                          <a16:creationId xmlns:a16="http://schemas.microsoft.com/office/drawing/2014/main" id="{641F903D-673E-8C78-AF4F-18DA0092A71A}"/>
                        </a:ext>
                      </a:extLst>
                    </p:cNvPr>
                    <p:cNvCxnSpPr/>
                    <p:nvPr/>
                  </p:nvCxnSpPr>
                  <p:spPr>
                    <a:xfrm>
                      <a:off x="5126554" y="3353744"/>
                      <a:ext cx="81243"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89BAA124-5824-6454-F417-01CFDD467EED}"/>
                        </a:ext>
                      </a:extLst>
                    </p:cNvPr>
                    <p:cNvCxnSpPr>
                      <a:cxnSpLocks/>
                    </p:cNvCxnSpPr>
                    <p:nvPr/>
                  </p:nvCxnSpPr>
                  <p:spPr>
                    <a:xfrm>
                      <a:off x="5168273" y="3353744"/>
                      <a:ext cx="0" cy="507037"/>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AE441174-AEA6-8F27-40AB-4AF88DEBE617}"/>
                        </a:ext>
                      </a:extLst>
                    </p:cNvPr>
                    <p:cNvCxnSpPr/>
                    <p:nvPr/>
                  </p:nvCxnSpPr>
                  <p:spPr>
                    <a:xfrm>
                      <a:off x="5126554" y="3860781"/>
                      <a:ext cx="81243"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00504" name="Group 409">
                    <a:extLst>
                      <a:ext uri="{FF2B5EF4-FFF2-40B4-BE49-F238E27FC236}">
                        <a16:creationId xmlns:a16="http://schemas.microsoft.com/office/drawing/2014/main" id="{2A84CA46-4309-4850-CB94-E38309AB1058}"/>
                      </a:ext>
                    </a:extLst>
                  </p:cNvPr>
                  <p:cNvGrpSpPr>
                    <a:grpSpLocks/>
                  </p:cNvGrpSpPr>
                  <p:nvPr/>
                </p:nvGrpSpPr>
                <p:grpSpPr bwMode="auto">
                  <a:xfrm>
                    <a:off x="2637173" y="2754984"/>
                    <a:ext cx="103854" cy="460804"/>
                    <a:chOff x="5126528" y="3354896"/>
                    <a:chExt cx="80778" cy="505885"/>
                  </a:xfrm>
                </p:grpSpPr>
                <p:cxnSp>
                  <p:nvCxnSpPr>
                    <p:cNvPr id="208" name="Straight Connector 207">
                      <a:extLst>
                        <a:ext uri="{FF2B5EF4-FFF2-40B4-BE49-F238E27FC236}">
                          <a16:creationId xmlns:a16="http://schemas.microsoft.com/office/drawing/2014/main" id="{B15F3786-8F0C-8203-6AF3-C7CBFC17A087}"/>
                        </a:ext>
                      </a:extLst>
                    </p:cNvPr>
                    <p:cNvCxnSpPr/>
                    <p:nvPr/>
                  </p:nvCxnSpPr>
                  <p:spPr>
                    <a:xfrm>
                      <a:off x="5126993" y="3354041"/>
                      <a:ext cx="81243"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097081D3-4E97-E32F-F01D-53A3D28B23B6}"/>
                        </a:ext>
                      </a:extLst>
                    </p:cNvPr>
                    <p:cNvCxnSpPr>
                      <a:cxnSpLocks/>
                    </p:cNvCxnSpPr>
                    <p:nvPr/>
                  </p:nvCxnSpPr>
                  <p:spPr>
                    <a:xfrm>
                      <a:off x="5168712" y="3357139"/>
                      <a:ext cx="0" cy="505176"/>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B5069E2F-3D48-0FDD-AB67-1C3341DED401}"/>
                        </a:ext>
                      </a:extLst>
                    </p:cNvPr>
                    <p:cNvCxnSpPr/>
                    <p:nvPr/>
                  </p:nvCxnSpPr>
                  <p:spPr>
                    <a:xfrm>
                      <a:off x="5126993" y="3862315"/>
                      <a:ext cx="81243"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00505" name="Group 413">
                    <a:extLst>
                      <a:ext uri="{FF2B5EF4-FFF2-40B4-BE49-F238E27FC236}">
                        <a16:creationId xmlns:a16="http://schemas.microsoft.com/office/drawing/2014/main" id="{10205D6E-C3CC-0207-F017-D50D50B3E595}"/>
                      </a:ext>
                    </a:extLst>
                  </p:cNvPr>
                  <p:cNvGrpSpPr>
                    <a:grpSpLocks/>
                  </p:cNvGrpSpPr>
                  <p:nvPr/>
                </p:nvGrpSpPr>
                <p:grpSpPr bwMode="auto">
                  <a:xfrm>
                    <a:off x="3002293" y="2721219"/>
                    <a:ext cx="103854" cy="615461"/>
                    <a:chOff x="5126528" y="3354896"/>
                    <a:chExt cx="80778" cy="505885"/>
                  </a:xfrm>
                </p:grpSpPr>
                <p:cxnSp>
                  <p:nvCxnSpPr>
                    <p:cNvPr id="205" name="Straight Connector 204">
                      <a:extLst>
                        <a:ext uri="{FF2B5EF4-FFF2-40B4-BE49-F238E27FC236}">
                          <a16:creationId xmlns:a16="http://schemas.microsoft.com/office/drawing/2014/main" id="{862A587E-6022-83C6-9E30-3E981849AEC4}"/>
                        </a:ext>
                      </a:extLst>
                    </p:cNvPr>
                    <p:cNvCxnSpPr/>
                    <p:nvPr/>
                  </p:nvCxnSpPr>
                  <p:spPr>
                    <a:xfrm>
                      <a:off x="5126257" y="3354164"/>
                      <a:ext cx="81244"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E95A776B-936B-BA73-C50E-54DAEB4D0AFF}"/>
                        </a:ext>
                      </a:extLst>
                    </p:cNvPr>
                    <p:cNvCxnSpPr>
                      <a:cxnSpLocks/>
                    </p:cNvCxnSpPr>
                    <p:nvPr/>
                  </p:nvCxnSpPr>
                  <p:spPr>
                    <a:xfrm>
                      <a:off x="5167977" y="3356483"/>
                      <a:ext cx="0" cy="503536"/>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D232E140-32EA-4BE9-B9A2-F8F5785622A8}"/>
                        </a:ext>
                      </a:extLst>
                    </p:cNvPr>
                    <p:cNvCxnSpPr/>
                    <p:nvPr/>
                  </p:nvCxnSpPr>
                  <p:spPr>
                    <a:xfrm>
                      <a:off x="5126257" y="3860019"/>
                      <a:ext cx="81244"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00506" name="Group 417">
                    <a:extLst>
                      <a:ext uri="{FF2B5EF4-FFF2-40B4-BE49-F238E27FC236}">
                        <a16:creationId xmlns:a16="http://schemas.microsoft.com/office/drawing/2014/main" id="{CEFA93AA-9214-5E9C-F5C0-40BD4823D13E}"/>
                      </a:ext>
                    </a:extLst>
                  </p:cNvPr>
                  <p:cNvGrpSpPr>
                    <a:grpSpLocks/>
                  </p:cNvGrpSpPr>
                  <p:nvPr/>
                </p:nvGrpSpPr>
                <p:grpSpPr bwMode="auto">
                  <a:xfrm>
                    <a:off x="3732097" y="2650881"/>
                    <a:ext cx="103854" cy="694592"/>
                    <a:chOff x="5126528" y="3354896"/>
                    <a:chExt cx="80778" cy="505885"/>
                  </a:xfrm>
                </p:grpSpPr>
                <p:cxnSp>
                  <p:nvCxnSpPr>
                    <p:cNvPr id="202" name="Straight Connector 201">
                      <a:extLst>
                        <a:ext uri="{FF2B5EF4-FFF2-40B4-BE49-F238E27FC236}">
                          <a16:creationId xmlns:a16="http://schemas.microsoft.com/office/drawing/2014/main" id="{324EA77D-7AEC-56D7-AB19-990A9A4C8A60}"/>
                        </a:ext>
                      </a:extLst>
                    </p:cNvPr>
                    <p:cNvCxnSpPr/>
                    <p:nvPr/>
                  </p:nvCxnSpPr>
                  <p:spPr>
                    <a:xfrm>
                      <a:off x="5127321" y="3354072"/>
                      <a:ext cx="79048"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A7592859-23F7-F914-065A-744A9D44F583}"/>
                        </a:ext>
                      </a:extLst>
                    </p:cNvPr>
                    <p:cNvCxnSpPr>
                      <a:cxnSpLocks/>
                    </p:cNvCxnSpPr>
                    <p:nvPr/>
                  </p:nvCxnSpPr>
                  <p:spPr>
                    <a:xfrm>
                      <a:off x="5166844" y="3356129"/>
                      <a:ext cx="0" cy="50374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96470B06-304C-CDEE-234D-7489EC53D2E6}"/>
                        </a:ext>
                      </a:extLst>
                    </p:cNvPr>
                    <p:cNvCxnSpPr/>
                    <p:nvPr/>
                  </p:nvCxnSpPr>
                  <p:spPr>
                    <a:xfrm>
                      <a:off x="5127321" y="3859869"/>
                      <a:ext cx="79048"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00507" name="Group 421">
                    <a:extLst>
                      <a:ext uri="{FF2B5EF4-FFF2-40B4-BE49-F238E27FC236}">
                        <a16:creationId xmlns:a16="http://schemas.microsoft.com/office/drawing/2014/main" id="{D43ECFDD-2205-BEC4-F8BD-2E8E58EFEAC3}"/>
                      </a:ext>
                    </a:extLst>
                  </p:cNvPr>
                  <p:cNvGrpSpPr>
                    <a:grpSpLocks/>
                  </p:cNvGrpSpPr>
                  <p:nvPr/>
                </p:nvGrpSpPr>
                <p:grpSpPr bwMode="auto">
                  <a:xfrm>
                    <a:off x="4454986" y="2749794"/>
                    <a:ext cx="103854" cy="492370"/>
                    <a:chOff x="5126528" y="3354896"/>
                    <a:chExt cx="80778" cy="505885"/>
                  </a:xfrm>
                </p:grpSpPr>
                <p:cxnSp>
                  <p:nvCxnSpPr>
                    <p:cNvPr id="199" name="Straight Connector 198">
                      <a:extLst>
                        <a:ext uri="{FF2B5EF4-FFF2-40B4-BE49-F238E27FC236}">
                          <a16:creationId xmlns:a16="http://schemas.microsoft.com/office/drawing/2014/main" id="{E0F3154F-E006-A2B9-A9AA-33350F75C2D1}"/>
                        </a:ext>
                      </a:extLst>
                    </p:cNvPr>
                    <p:cNvCxnSpPr/>
                    <p:nvPr/>
                  </p:nvCxnSpPr>
                  <p:spPr>
                    <a:xfrm>
                      <a:off x="5120587" y="3353626"/>
                      <a:ext cx="85636"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2C92F950-8A98-43D9-0AA5-8338CC0A3D2F}"/>
                        </a:ext>
                      </a:extLst>
                    </p:cNvPr>
                    <p:cNvCxnSpPr>
                      <a:cxnSpLocks/>
                    </p:cNvCxnSpPr>
                    <p:nvPr/>
                  </p:nvCxnSpPr>
                  <p:spPr>
                    <a:xfrm>
                      <a:off x="5166699" y="3356526"/>
                      <a:ext cx="0" cy="504694"/>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4BED1C57-3245-BE92-8FD2-9295BD1D7B34}"/>
                        </a:ext>
                      </a:extLst>
                    </p:cNvPr>
                    <p:cNvCxnSpPr/>
                    <p:nvPr/>
                  </p:nvCxnSpPr>
                  <p:spPr>
                    <a:xfrm>
                      <a:off x="5120587" y="3861220"/>
                      <a:ext cx="85636"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00508" name="Group 425">
                    <a:extLst>
                      <a:ext uri="{FF2B5EF4-FFF2-40B4-BE49-F238E27FC236}">
                        <a16:creationId xmlns:a16="http://schemas.microsoft.com/office/drawing/2014/main" id="{C587BD38-7DC0-B71E-C646-533A9821C975}"/>
                      </a:ext>
                    </a:extLst>
                  </p:cNvPr>
                  <p:cNvGrpSpPr>
                    <a:grpSpLocks/>
                  </p:cNvGrpSpPr>
                  <p:nvPr/>
                </p:nvGrpSpPr>
                <p:grpSpPr bwMode="auto">
                  <a:xfrm>
                    <a:off x="4813253" y="2795954"/>
                    <a:ext cx="103854" cy="435219"/>
                    <a:chOff x="5126528" y="3354896"/>
                    <a:chExt cx="80778" cy="505885"/>
                  </a:xfrm>
                </p:grpSpPr>
                <p:cxnSp>
                  <p:nvCxnSpPr>
                    <p:cNvPr id="196" name="Straight Connector 195">
                      <a:extLst>
                        <a:ext uri="{FF2B5EF4-FFF2-40B4-BE49-F238E27FC236}">
                          <a16:creationId xmlns:a16="http://schemas.microsoft.com/office/drawing/2014/main" id="{F5627746-7A75-0598-BA7E-043C1B34F286}"/>
                        </a:ext>
                      </a:extLst>
                    </p:cNvPr>
                    <p:cNvCxnSpPr/>
                    <p:nvPr/>
                  </p:nvCxnSpPr>
                  <p:spPr>
                    <a:xfrm>
                      <a:off x="5127377" y="3355588"/>
                      <a:ext cx="79048"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5801FA1D-8654-C72D-E22F-F633662B68FC}"/>
                        </a:ext>
                      </a:extLst>
                    </p:cNvPr>
                    <p:cNvCxnSpPr>
                      <a:cxnSpLocks/>
                    </p:cNvCxnSpPr>
                    <p:nvPr/>
                  </p:nvCxnSpPr>
                  <p:spPr>
                    <a:xfrm>
                      <a:off x="5169098" y="3355588"/>
                      <a:ext cx="0" cy="505339"/>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E20376FC-00C1-8B50-9E7C-ACEDA332147E}"/>
                        </a:ext>
                      </a:extLst>
                    </p:cNvPr>
                    <p:cNvCxnSpPr/>
                    <p:nvPr/>
                  </p:nvCxnSpPr>
                  <p:spPr>
                    <a:xfrm>
                      <a:off x="5127377" y="3860928"/>
                      <a:ext cx="79048"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00509" name="Group 429">
                    <a:extLst>
                      <a:ext uri="{FF2B5EF4-FFF2-40B4-BE49-F238E27FC236}">
                        <a16:creationId xmlns:a16="http://schemas.microsoft.com/office/drawing/2014/main" id="{E8722B5A-5D29-A5A2-6B72-54ED771C3CAE}"/>
                      </a:ext>
                    </a:extLst>
                  </p:cNvPr>
                  <p:cNvGrpSpPr>
                    <a:grpSpLocks/>
                  </p:cNvGrpSpPr>
                  <p:nvPr/>
                </p:nvGrpSpPr>
                <p:grpSpPr bwMode="auto">
                  <a:xfrm>
                    <a:off x="5180911" y="2743200"/>
                    <a:ext cx="103854" cy="591283"/>
                    <a:chOff x="5126528" y="3354896"/>
                    <a:chExt cx="80778" cy="505885"/>
                  </a:xfrm>
                </p:grpSpPr>
                <p:cxnSp>
                  <p:nvCxnSpPr>
                    <p:cNvPr id="193" name="Straight Connector 192">
                      <a:extLst>
                        <a:ext uri="{FF2B5EF4-FFF2-40B4-BE49-F238E27FC236}">
                          <a16:creationId xmlns:a16="http://schemas.microsoft.com/office/drawing/2014/main" id="{BF0FA3CD-EBBF-EDA1-C561-9CCDF5835742}"/>
                        </a:ext>
                      </a:extLst>
                    </p:cNvPr>
                    <p:cNvCxnSpPr/>
                    <p:nvPr/>
                  </p:nvCxnSpPr>
                  <p:spPr>
                    <a:xfrm>
                      <a:off x="5126864" y="3354650"/>
                      <a:ext cx="81244"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C84B2757-8B69-D19E-9D42-9E478357A6A2}"/>
                        </a:ext>
                      </a:extLst>
                    </p:cNvPr>
                    <p:cNvCxnSpPr>
                      <a:cxnSpLocks/>
                    </p:cNvCxnSpPr>
                    <p:nvPr/>
                  </p:nvCxnSpPr>
                  <p:spPr>
                    <a:xfrm>
                      <a:off x="5168584" y="3357064"/>
                      <a:ext cx="0" cy="504803"/>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9D016E84-E01A-C8C4-D9D8-4DB52FEDE57A}"/>
                        </a:ext>
                      </a:extLst>
                    </p:cNvPr>
                    <p:cNvCxnSpPr/>
                    <p:nvPr/>
                  </p:nvCxnSpPr>
                  <p:spPr>
                    <a:xfrm>
                      <a:off x="5126864" y="3861867"/>
                      <a:ext cx="81244"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00510" name="Group 433">
                    <a:extLst>
                      <a:ext uri="{FF2B5EF4-FFF2-40B4-BE49-F238E27FC236}">
                        <a16:creationId xmlns:a16="http://schemas.microsoft.com/office/drawing/2014/main" id="{60F4C9FE-4972-224E-5D68-24A5D6F7EDEE}"/>
                      </a:ext>
                    </a:extLst>
                  </p:cNvPr>
                  <p:cNvGrpSpPr>
                    <a:grpSpLocks/>
                  </p:cNvGrpSpPr>
                  <p:nvPr/>
                </p:nvGrpSpPr>
                <p:grpSpPr bwMode="auto">
                  <a:xfrm>
                    <a:off x="5537503" y="2778369"/>
                    <a:ext cx="103854" cy="439616"/>
                    <a:chOff x="5126528" y="3354896"/>
                    <a:chExt cx="80778" cy="505885"/>
                  </a:xfrm>
                </p:grpSpPr>
                <p:cxnSp>
                  <p:nvCxnSpPr>
                    <p:cNvPr id="190" name="Straight Connector 189">
                      <a:extLst>
                        <a:ext uri="{FF2B5EF4-FFF2-40B4-BE49-F238E27FC236}">
                          <a16:creationId xmlns:a16="http://schemas.microsoft.com/office/drawing/2014/main" id="{395EB08C-1415-00A6-58C2-35FF04973DC2}"/>
                        </a:ext>
                      </a:extLst>
                    </p:cNvPr>
                    <p:cNvCxnSpPr/>
                    <p:nvPr/>
                  </p:nvCxnSpPr>
                  <p:spPr>
                    <a:xfrm>
                      <a:off x="5126174" y="3356326"/>
                      <a:ext cx="81244"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89B4B4C6-571B-FB00-1178-8F064A47EA51}"/>
                        </a:ext>
                      </a:extLst>
                    </p:cNvPr>
                    <p:cNvCxnSpPr>
                      <a:cxnSpLocks/>
                    </p:cNvCxnSpPr>
                    <p:nvPr/>
                  </p:nvCxnSpPr>
                  <p:spPr>
                    <a:xfrm>
                      <a:off x="5167894" y="3359576"/>
                      <a:ext cx="0" cy="500286"/>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46E5C431-6930-80F4-0E86-5D27C2EF228F}"/>
                        </a:ext>
                      </a:extLst>
                    </p:cNvPr>
                    <p:cNvCxnSpPr/>
                    <p:nvPr/>
                  </p:nvCxnSpPr>
                  <p:spPr>
                    <a:xfrm>
                      <a:off x="5126174" y="3859862"/>
                      <a:ext cx="81244"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00511" name="Group 437">
                    <a:extLst>
                      <a:ext uri="{FF2B5EF4-FFF2-40B4-BE49-F238E27FC236}">
                        <a16:creationId xmlns:a16="http://schemas.microsoft.com/office/drawing/2014/main" id="{AC5A4CAA-3FA5-7E97-1672-9C876B3CD646}"/>
                      </a:ext>
                    </a:extLst>
                  </p:cNvPr>
                  <p:cNvGrpSpPr>
                    <a:grpSpLocks/>
                  </p:cNvGrpSpPr>
                  <p:nvPr/>
                </p:nvGrpSpPr>
                <p:grpSpPr bwMode="auto">
                  <a:xfrm>
                    <a:off x="5902311" y="2529987"/>
                    <a:ext cx="103854" cy="762732"/>
                    <a:chOff x="5126528" y="3354896"/>
                    <a:chExt cx="80778" cy="505885"/>
                  </a:xfrm>
                </p:grpSpPr>
                <p:cxnSp>
                  <p:nvCxnSpPr>
                    <p:cNvPr id="187" name="Straight Connector 186">
                      <a:extLst>
                        <a:ext uri="{FF2B5EF4-FFF2-40B4-BE49-F238E27FC236}">
                          <a16:creationId xmlns:a16="http://schemas.microsoft.com/office/drawing/2014/main" id="{6B74B6EA-6505-7A10-06E0-275A8EA4BDF8}"/>
                        </a:ext>
                      </a:extLst>
                    </p:cNvPr>
                    <p:cNvCxnSpPr/>
                    <p:nvPr/>
                  </p:nvCxnSpPr>
                  <p:spPr>
                    <a:xfrm>
                      <a:off x="5125682" y="3355689"/>
                      <a:ext cx="81243"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8455574A-3B5A-5750-F1F6-D141E624306F}"/>
                        </a:ext>
                      </a:extLst>
                    </p:cNvPr>
                    <p:cNvCxnSpPr>
                      <a:cxnSpLocks/>
                    </p:cNvCxnSpPr>
                    <p:nvPr/>
                  </p:nvCxnSpPr>
                  <p:spPr>
                    <a:xfrm>
                      <a:off x="5167400" y="3357562"/>
                      <a:ext cx="0" cy="503676"/>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48A100A3-C8E9-7E9C-D348-A8C87167FFB4}"/>
                        </a:ext>
                      </a:extLst>
                    </p:cNvPr>
                    <p:cNvCxnSpPr/>
                    <p:nvPr/>
                  </p:nvCxnSpPr>
                  <p:spPr>
                    <a:xfrm>
                      <a:off x="5125682" y="3861237"/>
                      <a:ext cx="81243"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00512" name="Group 441">
                    <a:extLst>
                      <a:ext uri="{FF2B5EF4-FFF2-40B4-BE49-F238E27FC236}">
                        <a16:creationId xmlns:a16="http://schemas.microsoft.com/office/drawing/2014/main" id="{0340590E-B84C-9AE7-174A-87D18F1A0B49}"/>
                      </a:ext>
                    </a:extLst>
                  </p:cNvPr>
                  <p:cNvGrpSpPr>
                    <a:grpSpLocks/>
                  </p:cNvGrpSpPr>
                  <p:nvPr/>
                </p:nvGrpSpPr>
                <p:grpSpPr bwMode="auto">
                  <a:xfrm>
                    <a:off x="6084225" y="2206869"/>
                    <a:ext cx="103854" cy="639641"/>
                    <a:chOff x="5126528" y="3354896"/>
                    <a:chExt cx="80778" cy="505885"/>
                  </a:xfrm>
                </p:grpSpPr>
                <p:cxnSp>
                  <p:nvCxnSpPr>
                    <p:cNvPr id="184" name="Straight Connector 183">
                      <a:extLst>
                        <a:ext uri="{FF2B5EF4-FFF2-40B4-BE49-F238E27FC236}">
                          <a16:creationId xmlns:a16="http://schemas.microsoft.com/office/drawing/2014/main" id="{7C1FD6C3-FF5B-C8A7-200D-305B622D783A}"/>
                        </a:ext>
                      </a:extLst>
                    </p:cNvPr>
                    <p:cNvCxnSpPr/>
                    <p:nvPr/>
                  </p:nvCxnSpPr>
                  <p:spPr>
                    <a:xfrm>
                      <a:off x="5126913" y="3354630"/>
                      <a:ext cx="81244"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D5B64176-ED7F-42E1-B745-69472578B728}"/>
                        </a:ext>
                      </a:extLst>
                    </p:cNvPr>
                    <p:cNvCxnSpPr>
                      <a:cxnSpLocks/>
                    </p:cNvCxnSpPr>
                    <p:nvPr/>
                  </p:nvCxnSpPr>
                  <p:spPr>
                    <a:xfrm>
                      <a:off x="5168633" y="3354630"/>
                      <a:ext cx="0" cy="506827"/>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53A27B9A-53DE-D581-302E-9747C649FC15}"/>
                        </a:ext>
                      </a:extLst>
                    </p:cNvPr>
                    <p:cNvCxnSpPr/>
                    <p:nvPr/>
                  </p:nvCxnSpPr>
                  <p:spPr>
                    <a:xfrm>
                      <a:off x="5126913" y="3861457"/>
                      <a:ext cx="81244"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00513" name="Group 445">
                    <a:extLst>
                      <a:ext uri="{FF2B5EF4-FFF2-40B4-BE49-F238E27FC236}">
                        <a16:creationId xmlns:a16="http://schemas.microsoft.com/office/drawing/2014/main" id="{FC42B9C1-181F-06CC-F4EA-D8C55BD68431}"/>
                      </a:ext>
                    </a:extLst>
                  </p:cNvPr>
                  <p:cNvGrpSpPr>
                    <a:grpSpLocks/>
                  </p:cNvGrpSpPr>
                  <p:nvPr/>
                </p:nvGrpSpPr>
                <p:grpSpPr bwMode="auto">
                  <a:xfrm>
                    <a:off x="6629694" y="1738679"/>
                    <a:ext cx="103854" cy="696789"/>
                    <a:chOff x="5126528" y="3354896"/>
                    <a:chExt cx="80778" cy="505885"/>
                  </a:xfrm>
                </p:grpSpPr>
                <p:cxnSp>
                  <p:nvCxnSpPr>
                    <p:cNvPr id="181" name="Straight Connector 180">
                      <a:extLst>
                        <a:ext uri="{FF2B5EF4-FFF2-40B4-BE49-F238E27FC236}">
                          <a16:creationId xmlns:a16="http://schemas.microsoft.com/office/drawing/2014/main" id="{6D212A4D-47E1-57D0-D251-E90A024FDB7E}"/>
                        </a:ext>
                      </a:extLst>
                    </p:cNvPr>
                    <p:cNvCxnSpPr/>
                    <p:nvPr/>
                  </p:nvCxnSpPr>
                  <p:spPr>
                    <a:xfrm>
                      <a:off x="5126433" y="3354334"/>
                      <a:ext cx="81243"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F8547FE-E57C-164F-41A4-ED10DACE4092}"/>
                        </a:ext>
                      </a:extLst>
                    </p:cNvPr>
                    <p:cNvCxnSpPr>
                      <a:cxnSpLocks/>
                    </p:cNvCxnSpPr>
                    <p:nvPr/>
                  </p:nvCxnSpPr>
                  <p:spPr>
                    <a:xfrm>
                      <a:off x="5168151" y="3354334"/>
                      <a:ext cx="0" cy="506252"/>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7377294A-E4BE-5A6A-5CFA-5A1CFEE6C2BE}"/>
                        </a:ext>
                      </a:extLst>
                    </p:cNvPr>
                    <p:cNvCxnSpPr/>
                    <p:nvPr/>
                  </p:nvCxnSpPr>
                  <p:spPr>
                    <a:xfrm>
                      <a:off x="5126433" y="3860586"/>
                      <a:ext cx="81243"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00514" name="Group 449">
                    <a:extLst>
                      <a:ext uri="{FF2B5EF4-FFF2-40B4-BE49-F238E27FC236}">
                        <a16:creationId xmlns:a16="http://schemas.microsoft.com/office/drawing/2014/main" id="{9F5F91C3-0914-05F7-6383-C16B0011ABD1}"/>
                      </a:ext>
                    </a:extLst>
                  </p:cNvPr>
                  <p:cNvGrpSpPr>
                    <a:grpSpLocks/>
                  </p:cNvGrpSpPr>
                  <p:nvPr/>
                </p:nvGrpSpPr>
                <p:grpSpPr bwMode="auto">
                  <a:xfrm>
                    <a:off x="7355497" y="1602399"/>
                    <a:ext cx="103854" cy="964956"/>
                    <a:chOff x="5126528" y="3354896"/>
                    <a:chExt cx="80778" cy="505885"/>
                  </a:xfrm>
                </p:grpSpPr>
                <p:cxnSp>
                  <p:nvCxnSpPr>
                    <p:cNvPr id="178" name="Straight Connector 177">
                      <a:extLst>
                        <a:ext uri="{FF2B5EF4-FFF2-40B4-BE49-F238E27FC236}">
                          <a16:creationId xmlns:a16="http://schemas.microsoft.com/office/drawing/2014/main" id="{30FA7FA2-A3B8-6A6A-1960-A6059132ED22}"/>
                        </a:ext>
                      </a:extLst>
                    </p:cNvPr>
                    <p:cNvCxnSpPr/>
                    <p:nvPr/>
                  </p:nvCxnSpPr>
                  <p:spPr>
                    <a:xfrm>
                      <a:off x="5126215" y="3354896"/>
                      <a:ext cx="81244"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FB6B9DD3-197E-8EC2-2D98-F92E8F7485BB}"/>
                        </a:ext>
                      </a:extLst>
                    </p:cNvPr>
                    <p:cNvCxnSpPr>
                      <a:cxnSpLocks/>
                    </p:cNvCxnSpPr>
                    <p:nvPr/>
                  </p:nvCxnSpPr>
                  <p:spPr>
                    <a:xfrm>
                      <a:off x="5167936" y="3356376"/>
                      <a:ext cx="0" cy="504682"/>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1F201374-B2EE-63C2-286E-ABC2DF80B9D3}"/>
                        </a:ext>
                      </a:extLst>
                    </p:cNvPr>
                    <p:cNvCxnSpPr/>
                    <p:nvPr/>
                  </p:nvCxnSpPr>
                  <p:spPr>
                    <a:xfrm>
                      <a:off x="5126215" y="3861058"/>
                      <a:ext cx="81244"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00515" name="Group 453">
                    <a:extLst>
                      <a:ext uri="{FF2B5EF4-FFF2-40B4-BE49-F238E27FC236}">
                        <a16:creationId xmlns:a16="http://schemas.microsoft.com/office/drawing/2014/main" id="{F94D7DAC-C245-5060-D04C-89FBED4D3E80}"/>
                      </a:ext>
                    </a:extLst>
                  </p:cNvPr>
                  <p:cNvGrpSpPr>
                    <a:grpSpLocks/>
                  </p:cNvGrpSpPr>
                  <p:nvPr/>
                </p:nvGrpSpPr>
                <p:grpSpPr bwMode="auto">
                  <a:xfrm>
                    <a:off x="8085881" y="1771650"/>
                    <a:ext cx="103854" cy="802297"/>
                    <a:chOff x="5126528" y="3354896"/>
                    <a:chExt cx="80778" cy="505885"/>
                  </a:xfrm>
                </p:grpSpPr>
                <p:cxnSp>
                  <p:nvCxnSpPr>
                    <p:cNvPr id="175" name="Straight Connector 174">
                      <a:extLst>
                        <a:ext uri="{FF2B5EF4-FFF2-40B4-BE49-F238E27FC236}">
                          <a16:creationId xmlns:a16="http://schemas.microsoft.com/office/drawing/2014/main" id="{C0500B36-A8F1-5B99-39F7-9AE7325DB9B3}"/>
                        </a:ext>
                      </a:extLst>
                    </p:cNvPr>
                    <p:cNvCxnSpPr/>
                    <p:nvPr/>
                  </p:nvCxnSpPr>
                  <p:spPr>
                    <a:xfrm>
                      <a:off x="5126828" y="3354979"/>
                      <a:ext cx="81243"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B114C90C-0D00-2900-6ABC-3CD39A01ADA8}"/>
                        </a:ext>
                      </a:extLst>
                    </p:cNvPr>
                    <p:cNvCxnSpPr>
                      <a:cxnSpLocks/>
                    </p:cNvCxnSpPr>
                    <p:nvPr/>
                  </p:nvCxnSpPr>
                  <p:spPr>
                    <a:xfrm>
                      <a:off x="5168547" y="3356758"/>
                      <a:ext cx="0" cy="503759"/>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7FE459A-8BAA-AC62-43DC-3144A91343CC}"/>
                        </a:ext>
                      </a:extLst>
                    </p:cNvPr>
                    <p:cNvCxnSpPr/>
                    <p:nvPr/>
                  </p:nvCxnSpPr>
                  <p:spPr>
                    <a:xfrm>
                      <a:off x="5126828" y="3860517"/>
                      <a:ext cx="81243"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00516" name="Group 457">
                    <a:extLst>
                      <a:ext uri="{FF2B5EF4-FFF2-40B4-BE49-F238E27FC236}">
                        <a16:creationId xmlns:a16="http://schemas.microsoft.com/office/drawing/2014/main" id="{A939425B-949E-6CBD-F172-1DF7175AE0ED}"/>
                      </a:ext>
                    </a:extLst>
                  </p:cNvPr>
                  <p:cNvGrpSpPr>
                    <a:grpSpLocks/>
                  </p:cNvGrpSpPr>
                  <p:nvPr/>
                </p:nvGrpSpPr>
                <p:grpSpPr bwMode="auto">
                  <a:xfrm>
                    <a:off x="8812203" y="1776045"/>
                    <a:ext cx="103854" cy="630849"/>
                    <a:chOff x="5126528" y="3354896"/>
                    <a:chExt cx="80778" cy="505885"/>
                  </a:xfrm>
                </p:grpSpPr>
                <p:cxnSp>
                  <p:nvCxnSpPr>
                    <p:cNvPr id="172" name="Straight Connector 171">
                      <a:extLst>
                        <a:ext uri="{FF2B5EF4-FFF2-40B4-BE49-F238E27FC236}">
                          <a16:creationId xmlns:a16="http://schemas.microsoft.com/office/drawing/2014/main" id="{2D32949D-9A81-C97B-50D4-D046A6DF1208}"/>
                        </a:ext>
                      </a:extLst>
                    </p:cNvPr>
                    <p:cNvCxnSpPr/>
                    <p:nvPr/>
                  </p:nvCxnSpPr>
                  <p:spPr>
                    <a:xfrm>
                      <a:off x="5126207" y="3356005"/>
                      <a:ext cx="81244"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AF68BE8D-FC76-306B-CA5A-0778BBAD6426}"/>
                        </a:ext>
                      </a:extLst>
                    </p:cNvPr>
                    <p:cNvCxnSpPr>
                      <a:cxnSpLocks/>
                    </p:cNvCxnSpPr>
                    <p:nvPr/>
                  </p:nvCxnSpPr>
                  <p:spPr>
                    <a:xfrm>
                      <a:off x="5167927" y="3358269"/>
                      <a:ext cx="0" cy="502572"/>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7E72C24F-00D0-3F83-5A2F-9F4A8EC89DF1}"/>
                        </a:ext>
                      </a:extLst>
                    </p:cNvPr>
                    <p:cNvCxnSpPr/>
                    <p:nvPr/>
                  </p:nvCxnSpPr>
                  <p:spPr>
                    <a:xfrm>
                      <a:off x="5126207" y="3860841"/>
                      <a:ext cx="81244"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00517" name="Group 461">
                    <a:extLst>
                      <a:ext uri="{FF2B5EF4-FFF2-40B4-BE49-F238E27FC236}">
                        <a16:creationId xmlns:a16="http://schemas.microsoft.com/office/drawing/2014/main" id="{DDCE7294-48A9-E89D-D189-AA40536B2419}"/>
                      </a:ext>
                    </a:extLst>
                  </p:cNvPr>
                  <p:cNvGrpSpPr>
                    <a:grpSpLocks/>
                  </p:cNvGrpSpPr>
                  <p:nvPr/>
                </p:nvGrpSpPr>
                <p:grpSpPr bwMode="auto">
                  <a:xfrm>
                    <a:off x="9540173" y="1723293"/>
                    <a:ext cx="103854" cy="696790"/>
                    <a:chOff x="5126528" y="3354896"/>
                    <a:chExt cx="80778" cy="505885"/>
                  </a:xfrm>
                </p:grpSpPr>
                <p:cxnSp>
                  <p:nvCxnSpPr>
                    <p:cNvPr id="169" name="Straight Connector 168">
                      <a:extLst>
                        <a:ext uri="{FF2B5EF4-FFF2-40B4-BE49-F238E27FC236}">
                          <a16:creationId xmlns:a16="http://schemas.microsoft.com/office/drawing/2014/main" id="{A77EB0B9-2AF8-41F7-D169-53E49030CF12}"/>
                        </a:ext>
                      </a:extLst>
                    </p:cNvPr>
                    <p:cNvCxnSpPr/>
                    <p:nvPr/>
                  </p:nvCxnSpPr>
                  <p:spPr>
                    <a:xfrm>
                      <a:off x="5126502" y="3355256"/>
                      <a:ext cx="81244"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9EF21192-6B07-5195-EAEE-BAE3F984288E}"/>
                        </a:ext>
                      </a:extLst>
                    </p:cNvPr>
                    <p:cNvCxnSpPr>
                      <a:cxnSpLocks/>
                    </p:cNvCxnSpPr>
                    <p:nvPr/>
                  </p:nvCxnSpPr>
                  <p:spPr>
                    <a:xfrm>
                      <a:off x="5168222" y="3357306"/>
                      <a:ext cx="0" cy="504201"/>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9E9DEF5C-3CC6-8193-5A68-BB1D6FE87ECC}"/>
                        </a:ext>
                      </a:extLst>
                    </p:cNvPr>
                    <p:cNvCxnSpPr/>
                    <p:nvPr/>
                  </p:nvCxnSpPr>
                  <p:spPr>
                    <a:xfrm>
                      <a:off x="5126502" y="3861508"/>
                      <a:ext cx="81244"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00518" name="Group 465">
                    <a:extLst>
                      <a:ext uri="{FF2B5EF4-FFF2-40B4-BE49-F238E27FC236}">
                        <a16:creationId xmlns:a16="http://schemas.microsoft.com/office/drawing/2014/main" id="{7B22219B-A316-26F6-45AB-08EEED6539DF}"/>
                      </a:ext>
                    </a:extLst>
                  </p:cNvPr>
                  <p:cNvGrpSpPr>
                    <a:grpSpLocks/>
                  </p:cNvGrpSpPr>
                  <p:nvPr/>
                </p:nvGrpSpPr>
                <p:grpSpPr bwMode="auto">
                  <a:xfrm>
                    <a:off x="10294494" y="1725489"/>
                    <a:ext cx="103854" cy="769327"/>
                    <a:chOff x="5126528" y="3354896"/>
                    <a:chExt cx="80778" cy="505885"/>
                  </a:xfrm>
                </p:grpSpPr>
                <p:cxnSp>
                  <p:nvCxnSpPr>
                    <p:cNvPr id="166" name="Straight Connector 165">
                      <a:extLst>
                        <a:ext uri="{FF2B5EF4-FFF2-40B4-BE49-F238E27FC236}">
                          <a16:creationId xmlns:a16="http://schemas.microsoft.com/office/drawing/2014/main" id="{F3161DF1-FDAC-294A-2865-7C1B92E3F31E}"/>
                        </a:ext>
                      </a:extLst>
                    </p:cNvPr>
                    <p:cNvCxnSpPr/>
                    <p:nvPr/>
                  </p:nvCxnSpPr>
                  <p:spPr>
                    <a:xfrm>
                      <a:off x="5126063" y="3355635"/>
                      <a:ext cx="81243"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652F9E2-FB7E-DE33-C7A5-5D394B92DB37}"/>
                        </a:ext>
                      </a:extLst>
                    </p:cNvPr>
                    <p:cNvCxnSpPr>
                      <a:cxnSpLocks/>
                    </p:cNvCxnSpPr>
                    <p:nvPr/>
                  </p:nvCxnSpPr>
                  <p:spPr>
                    <a:xfrm>
                      <a:off x="5167782" y="3357491"/>
                      <a:ext cx="0" cy="503072"/>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36BED885-EF46-3386-5176-F7F1E257580A}"/>
                        </a:ext>
                      </a:extLst>
                    </p:cNvPr>
                    <p:cNvCxnSpPr/>
                    <p:nvPr/>
                  </p:nvCxnSpPr>
                  <p:spPr>
                    <a:xfrm>
                      <a:off x="5126063" y="3860562"/>
                      <a:ext cx="81243"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128" name="Oval 127">
                  <a:extLst>
                    <a:ext uri="{FF2B5EF4-FFF2-40B4-BE49-F238E27FC236}">
                      <a16:creationId xmlns:a16="http://schemas.microsoft.com/office/drawing/2014/main" id="{09A82170-38D0-2631-D6B0-3BB4FA7F6C4F}"/>
                    </a:ext>
                  </a:extLst>
                </p:cNvPr>
                <p:cNvSpPr/>
                <p:nvPr/>
              </p:nvSpPr>
              <p:spPr>
                <a:xfrm>
                  <a:off x="1556540" y="2954641"/>
                  <a:ext cx="76223" cy="67753"/>
                </a:xfrm>
                <a:prstGeom prst="ellipse">
                  <a:avLst/>
                </a:prstGeom>
                <a:solidFill>
                  <a:srgbClr val="0070C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129" name="Oval 128">
                  <a:extLst>
                    <a:ext uri="{FF2B5EF4-FFF2-40B4-BE49-F238E27FC236}">
                      <a16:creationId xmlns:a16="http://schemas.microsoft.com/office/drawing/2014/main" id="{8E557F87-B652-4B0A-DEF7-40337560F308}"/>
                    </a:ext>
                  </a:extLst>
                </p:cNvPr>
                <p:cNvSpPr/>
                <p:nvPr/>
              </p:nvSpPr>
              <p:spPr>
                <a:xfrm>
                  <a:off x="1751332" y="2963111"/>
                  <a:ext cx="73399" cy="67753"/>
                </a:xfrm>
                <a:prstGeom prst="ellipse">
                  <a:avLst/>
                </a:prstGeom>
                <a:solidFill>
                  <a:srgbClr val="0070C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130" name="Oval 129">
                  <a:extLst>
                    <a:ext uri="{FF2B5EF4-FFF2-40B4-BE49-F238E27FC236}">
                      <a16:creationId xmlns:a16="http://schemas.microsoft.com/office/drawing/2014/main" id="{2F69BDEA-55DA-159B-00C9-08D764B63F58}"/>
                    </a:ext>
                  </a:extLst>
                </p:cNvPr>
                <p:cNvSpPr/>
                <p:nvPr/>
              </p:nvSpPr>
              <p:spPr>
                <a:xfrm>
                  <a:off x="1940476" y="2971579"/>
                  <a:ext cx="73399" cy="70577"/>
                </a:xfrm>
                <a:prstGeom prst="ellipse">
                  <a:avLst/>
                </a:prstGeom>
                <a:solidFill>
                  <a:srgbClr val="0070C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131" name="Oval 130">
                  <a:extLst>
                    <a:ext uri="{FF2B5EF4-FFF2-40B4-BE49-F238E27FC236}">
                      <a16:creationId xmlns:a16="http://schemas.microsoft.com/office/drawing/2014/main" id="{7B0A3079-C7D5-D3EA-C327-240DD3B679DA}"/>
                    </a:ext>
                  </a:extLst>
                </p:cNvPr>
                <p:cNvSpPr/>
                <p:nvPr/>
              </p:nvSpPr>
              <p:spPr>
                <a:xfrm>
                  <a:off x="2304651" y="3036510"/>
                  <a:ext cx="73399" cy="70575"/>
                </a:xfrm>
                <a:prstGeom prst="ellipse">
                  <a:avLst/>
                </a:prstGeom>
                <a:solidFill>
                  <a:srgbClr val="0070C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132" name="Oval 131">
                  <a:extLst>
                    <a:ext uri="{FF2B5EF4-FFF2-40B4-BE49-F238E27FC236}">
                      <a16:creationId xmlns:a16="http://schemas.microsoft.com/office/drawing/2014/main" id="{3F35D98C-8B12-CF55-D2D4-D990B658BB99}"/>
                    </a:ext>
                  </a:extLst>
                </p:cNvPr>
                <p:cNvSpPr/>
                <p:nvPr/>
              </p:nvSpPr>
              <p:spPr>
                <a:xfrm>
                  <a:off x="2654709" y="2954641"/>
                  <a:ext cx="73399" cy="70577"/>
                </a:xfrm>
                <a:prstGeom prst="ellipse">
                  <a:avLst/>
                </a:prstGeom>
                <a:solidFill>
                  <a:srgbClr val="0070C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133" name="Oval 132">
                  <a:extLst>
                    <a:ext uri="{FF2B5EF4-FFF2-40B4-BE49-F238E27FC236}">
                      <a16:creationId xmlns:a16="http://schemas.microsoft.com/office/drawing/2014/main" id="{7FF66CE6-04CE-4F9A-67CE-A60DCF264E3F}"/>
                    </a:ext>
                  </a:extLst>
                </p:cNvPr>
                <p:cNvSpPr/>
                <p:nvPr/>
              </p:nvSpPr>
              <p:spPr>
                <a:xfrm>
                  <a:off x="3016060" y="2999809"/>
                  <a:ext cx="73399" cy="70577"/>
                </a:xfrm>
                <a:prstGeom prst="ellipse">
                  <a:avLst/>
                </a:prstGeom>
                <a:solidFill>
                  <a:srgbClr val="0070C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134" name="Oval 133">
                  <a:extLst>
                    <a:ext uri="{FF2B5EF4-FFF2-40B4-BE49-F238E27FC236}">
                      <a16:creationId xmlns:a16="http://schemas.microsoft.com/office/drawing/2014/main" id="{7A8C7ED3-803B-AB14-FFC4-039A00582A5A}"/>
                    </a:ext>
                  </a:extLst>
                </p:cNvPr>
                <p:cNvSpPr/>
                <p:nvPr/>
              </p:nvSpPr>
              <p:spPr>
                <a:xfrm>
                  <a:off x="3750055" y="2968757"/>
                  <a:ext cx="76222" cy="70575"/>
                </a:xfrm>
                <a:prstGeom prst="ellipse">
                  <a:avLst/>
                </a:prstGeom>
                <a:solidFill>
                  <a:srgbClr val="0070C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135" name="Oval 134">
                  <a:extLst>
                    <a:ext uri="{FF2B5EF4-FFF2-40B4-BE49-F238E27FC236}">
                      <a16:creationId xmlns:a16="http://schemas.microsoft.com/office/drawing/2014/main" id="{B6E20C2E-D8EB-E749-5B63-ED7E65454A52}"/>
                    </a:ext>
                  </a:extLst>
                </p:cNvPr>
                <p:cNvSpPr/>
                <p:nvPr/>
              </p:nvSpPr>
              <p:spPr>
                <a:xfrm>
                  <a:off x="4469933" y="2960287"/>
                  <a:ext cx="76223" cy="70577"/>
                </a:xfrm>
                <a:prstGeom prst="ellipse">
                  <a:avLst/>
                </a:prstGeom>
                <a:solidFill>
                  <a:srgbClr val="0070C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136" name="Oval 135">
                  <a:extLst>
                    <a:ext uri="{FF2B5EF4-FFF2-40B4-BE49-F238E27FC236}">
                      <a16:creationId xmlns:a16="http://schemas.microsoft.com/office/drawing/2014/main" id="{735C8E7E-92F5-C1BC-C8A3-77A20661C20E}"/>
                    </a:ext>
                  </a:extLst>
                </p:cNvPr>
                <p:cNvSpPr/>
                <p:nvPr/>
              </p:nvSpPr>
              <p:spPr>
                <a:xfrm>
                  <a:off x="4825638" y="2980049"/>
                  <a:ext cx="76223" cy="67753"/>
                </a:xfrm>
                <a:prstGeom prst="ellipse">
                  <a:avLst/>
                </a:prstGeom>
                <a:solidFill>
                  <a:srgbClr val="0070C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137" name="Oval 136">
                  <a:extLst>
                    <a:ext uri="{FF2B5EF4-FFF2-40B4-BE49-F238E27FC236}">
                      <a16:creationId xmlns:a16="http://schemas.microsoft.com/office/drawing/2014/main" id="{A0C42D41-5990-CFD8-F766-2EA704126F93}"/>
                    </a:ext>
                  </a:extLst>
                </p:cNvPr>
                <p:cNvSpPr/>
                <p:nvPr/>
              </p:nvSpPr>
              <p:spPr>
                <a:xfrm>
                  <a:off x="5195459" y="3008279"/>
                  <a:ext cx="73399" cy="73399"/>
                </a:xfrm>
                <a:prstGeom prst="ellipse">
                  <a:avLst/>
                </a:prstGeom>
                <a:solidFill>
                  <a:srgbClr val="0070C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138" name="Oval 137">
                  <a:extLst>
                    <a:ext uri="{FF2B5EF4-FFF2-40B4-BE49-F238E27FC236}">
                      <a16:creationId xmlns:a16="http://schemas.microsoft.com/office/drawing/2014/main" id="{ACBB9325-A8FB-AD26-9952-2EE0AF538AE4}"/>
                    </a:ext>
                  </a:extLst>
                </p:cNvPr>
                <p:cNvSpPr/>
                <p:nvPr/>
              </p:nvSpPr>
              <p:spPr>
                <a:xfrm>
                  <a:off x="5551164" y="2965933"/>
                  <a:ext cx="73399" cy="70577"/>
                </a:xfrm>
                <a:prstGeom prst="ellipse">
                  <a:avLst/>
                </a:prstGeom>
                <a:solidFill>
                  <a:srgbClr val="0070C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139" name="Oval 138">
                  <a:extLst>
                    <a:ext uri="{FF2B5EF4-FFF2-40B4-BE49-F238E27FC236}">
                      <a16:creationId xmlns:a16="http://schemas.microsoft.com/office/drawing/2014/main" id="{F3DE9119-B7FF-5936-53C2-12F9D8AC4794}"/>
                    </a:ext>
                  </a:extLst>
                </p:cNvPr>
                <p:cNvSpPr/>
                <p:nvPr/>
              </p:nvSpPr>
              <p:spPr>
                <a:xfrm>
                  <a:off x="5918161" y="2867127"/>
                  <a:ext cx="73399" cy="70575"/>
                </a:xfrm>
                <a:prstGeom prst="ellipse">
                  <a:avLst/>
                </a:prstGeom>
                <a:solidFill>
                  <a:srgbClr val="0070C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140" name="Oval 139">
                  <a:extLst>
                    <a:ext uri="{FF2B5EF4-FFF2-40B4-BE49-F238E27FC236}">
                      <a16:creationId xmlns:a16="http://schemas.microsoft.com/office/drawing/2014/main" id="{457A2941-A3B9-2DD0-EF41-B550D3B3492F}"/>
                    </a:ext>
                  </a:extLst>
                </p:cNvPr>
                <p:cNvSpPr/>
                <p:nvPr/>
              </p:nvSpPr>
              <p:spPr>
                <a:xfrm>
                  <a:off x="6098836" y="2494484"/>
                  <a:ext cx="73399" cy="70575"/>
                </a:xfrm>
                <a:prstGeom prst="ellipse">
                  <a:avLst/>
                </a:prstGeom>
                <a:solidFill>
                  <a:srgbClr val="7CA80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141" name="Oval 140">
                  <a:extLst>
                    <a:ext uri="{FF2B5EF4-FFF2-40B4-BE49-F238E27FC236}">
                      <a16:creationId xmlns:a16="http://schemas.microsoft.com/office/drawing/2014/main" id="{13E46CA3-8421-A45C-F46C-011A9F34F839}"/>
                    </a:ext>
                  </a:extLst>
                </p:cNvPr>
                <p:cNvSpPr/>
                <p:nvPr/>
              </p:nvSpPr>
              <p:spPr>
                <a:xfrm>
                  <a:off x="6643685" y="2045617"/>
                  <a:ext cx="73399" cy="70577"/>
                </a:xfrm>
                <a:prstGeom prst="ellipse">
                  <a:avLst/>
                </a:prstGeom>
                <a:solidFill>
                  <a:srgbClr val="7CA80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142" name="Oval 141">
                  <a:extLst>
                    <a:ext uri="{FF2B5EF4-FFF2-40B4-BE49-F238E27FC236}">
                      <a16:creationId xmlns:a16="http://schemas.microsoft.com/office/drawing/2014/main" id="{AC553D98-6FE7-8E2C-89DC-8F1414F8985F}"/>
                    </a:ext>
                  </a:extLst>
                </p:cNvPr>
                <p:cNvSpPr/>
                <p:nvPr/>
              </p:nvSpPr>
              <p:spPr>
                <a:xfrm>
                  <a:off x="7374857" y="2039971"/>
                  <a:ext cx="73399" cy="70577"/>
                </a:xfrm>
                <a:prstGeom prst="ellipse">
                  <a:avLst/>
                </a:prstGeom>
                <a:solidFill>
                  <a:srgbClr val="7CA80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143" name="Oval 142">
                  <a:extLst>
                    <a:ext uri="{FF2B5EF4-FFF2-40B4-BE49-F238E27FC236}">
                      <a16:creationId xmlns:a16="http://schemas.microsoft.com/office/drawing/2014/main" id="{A01C141D-2C81-3D2C-ACBD-A2DC32CEDB8E}"/>
                    </a:ext>
                  </a:extLst>
                </p:cNvPr>
                <p:cNvSpPr/>
                <p:nvPr/>
              </p:nvSpPr>
              <p:spPr>
                <a:xfrm>
                  <a:off x="8097559" y="2133133"/>
                  <a:ext cx="73399" cy="70575"/>
                </a:xfrm>
                <a:prstGeom prst="ellipse">
                  <a:avLst/>
                </a:prstGeom>
                <a:solidFill>
                  <a:srgbClr val="7CA80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144" name="Oval 143">
                  <a:extLst>
                    <a:ext uri="{FF2B5EF4-FFF2-40B4-BE49-F238E27FC236}">
                      <a16:creationId xmlns:a16="http://schemas.microsoft.com/office/drawing/2014/main" id="{640D8ABC-E222-6E89-CE19-B251231CE4C2}"/>
                    </a:ext>
                  </a:extLst>
                </p:cNvPr>
                <p:cNvSpPr/>
                <p:nvPr/>
              </p:nvSpPr>
              <p:spPr>
                <a:xfrm>
                  <a:off x="8825907" y="2056910"/>
                  <a:ext cx="73399" cy="67753"/>
                </a:xfrm>
                <a:prstGeom prst="ellipse">
                  <a:avLst/>
                </a:prstGeom>
                <a:solidFill>
                  <a:srgbClr val="7CA80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145" name="Oval 144">
                  <a:extLst>
                    <a:ext uri="{FF2B5EF4-FFF2-40B4-BE49-F238E27FC236}">
                      <a16:creationId xmlns:a16="http://schemas.microsoft.com/office/drawing/2014/main" id="{D0A4A8C9-94E8-C9E1-1764-E4F5E96D362E}"/>
                    </a:ext>
                  </a:extLst>
                </p:cNvPr>
                <p:cNvSpPr/>
                <p:nvPr/>
              </p:nvSpPr>
              <p:spPr>
                <a:xfrm>
                  <a:off x="9551432" y="2031503"/>
                  <a:ext cx="73399" cy="70575"/>
                </a:xfrm>
                <a:prstGeom prst="ellipse">
                  <a:avLst/>
                </a:prstGeom>
                <a:solidFill>
                  <a:srgbClr val="7CA80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146" name="Oval 145">
                  <a:extLst>
                    <a:ext uri="{FF2B5EF4-FFF2-40B4-BE49-F238E27FC236}">
                      <a16:creationId xmlns:a16="http://schemas.microsoft.com/office/drawing/2014/main" id="{6ECA021D-DF47-90A7-C2F7-322BA392E946}"/>
                    </a:ext>
                  </a:extLst>
                </p:cNvPr>
                <p:cNvSpPr/>
                <p:nvPr/>
              </p:nvSpPr>
              <p:spPr>
                <a:xfrm>
                  <a:off x="10308010" y="2079494"/>
                  <a:ext cx="73399" cy="70577"/>
                </a:xfrm>
                <a:prstGeom prst="ellipse">
                  <a:avLst/>
                </a:prstGeom>
                <a:solidFill>
                  <a:srgbClr val="7CA80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grpSp>
        </p:grpSp>
        <p:grpSp>
          <p:nvGrpSpPr>
            <p:cNvPr id="100381" name="Group 510">
              <a:extLst>
                <a:ext uri="{FF2B5EF4-FFF2-40B4-BE49-F238E27FC236}">
                  <a16:creationId xmlns:a16="http://schemas.microsoft.com/office/drawing/2014/main" id="{E4AB73B2-533A-F241-2894-F6E4146CFC8E}"/>
                </a:ext>
              </a:extLst>
            </p:cNvPr>
            <p:cNvGrpSpPr>
              <a:grpSpLocks/>
            </p:cNvGrpSpPr>
            <p:nvPr/>
          </p:nvGrpSpPr>
          <p:grpSpPr bwMode="auto">
            <a:xfrm>
              <a:off x="5294346" y="2260743"/>
              <a:ext cx="4979987" cy="881062"/>
              <a:chOff x="1543855" y="1596616"/>
              <a:chExt cx="8852222" cy="1567511"/>
            </a:xfrm>
          </p:grpSpPr>
          <p:grpSp>
            <p:nvGrpSpPr>
              <p:cNvPr id="100385" name="Group 488">
                <a:extLst>
                  <a:ext uri="{FF2B5EF4-FFF2-40B4-BE49-F238E27FC236}">
                    <a16:creationId xmlns:a16="http://schemas.microsoft.com/office/drawing/2014/main" id="{1EC97D2F-BEC9-DAFB-D091-E3FFE08C681B}"/>
                  </a:ext>
                </a:extLst>
              </p:cNvPr>
              <p:cNvGrpSpPr>
                <a:grpSpLocks/>
              </p:cNvGrpSpPr>
              <p:nvPr/>
            </p:nvGrpSpPr>
            <p:grpSpPr bwMode="auto">
              <a:xfrm>
                <a:off x="1543855" y="1596616"/>
                <a:ext cx="8852222" cy="1567511"/>
                <a:chOff x="1543855" y="1596616"/>
                <a:chExt cx="8852222" cy="1567511"/>
              </a:xfrm>
            </p:grpSpPr>
            <p:grpSp>
              <p:nvGrpSpPr>
                <p:cNvPr id="100387" name="Group 396">
                  <a:extLst>
                    <a:ext uri="{FF2B5EF4-FFF2-40B4-BE49-F238E27FC236}">
                      <a16:creationId xmlns:a16="http://schemas.microsoft.com/office/drawing/2014/main" id="{920019E8-2EBD-D97E-7098-89B2B72B3AA1}"/>
                    </a:ext>
                  </a:extLst>
                </p:cNvPr>
                <p:cNvGrpSpPr>
                  <a:grpSpLocks/>
                </p:cNvGrpSpPr>
                <p:nvPr/>
              </p:nvGrpSpPr>
              <p:grpSpPr bwMode="auto">
                <a:xfrm>
                  <a:off x="1543855" y="1596616"/>
                  <a:ext cx="8852222" cy="1567511"/>
                  <a:chOff x="1543855" y="1596616"/>
                  <a:chExt cx="8852222" cy="1567511"/>
                </a:xfrm>
              </p:grpSpPr>
              <p:grpSp>
                <p:nvGrpSpPr>
                  <p:cNvPr id="100406" name="Group 266">
                    <a:extLst>
                      <a:ext uri="{FF2B5EF4-FFF2-40B4-BE49-F238E27FC236}">
                        <a16:creationId xmlns:a16="http://schemas.microsoft.com/office/drawing/2014/main" id="{A949BE47-DF54-623F-3CB6-85D3FA46820C}"/>
                      </a:ext>
                    </a:extLst>
                  </p:cNvPr>
                  <p:cNvGrpSpPr>
                    <a:grpSpLocks/>
                  </p:cNvGrpSpPr>
                  <p:nvPr/>
                </p:nvGrpSpPr>
                <p:grpSpPr bwMode="auto">
                  <a:xfrm>
                    <a:off x="1543855" y="2774151"/>
                    <a:ext cx="103854" cy="389976"/>
                    <a:chOff x="5126528" y="3354896"/>
                    <a:chExt cx="80778" cy="505885"/>
                  </a:xfrm>
                </p:grpSpPr>
                <p:cxnSp>
                  <p:nvCxnSpPr>
                    <p:cNvPr id="314" name="Straight Connector 313">
                      <a:extLst>
                        <a:ext uri="{FF2B5EF4-FFF2-40B4-BE49-F238E27FC236}">
                          <a16:creationId xmlns:a16="http://schemas.microsoft.com/office/drawing/2014/main" id="{002790B5-D18F-EBCD-9FDD-FB4DD67C9487}"/>
                        </a:ext>
                      </a:extLst>
                    </p:cNvPr>
                    <p:cNvCxnSpPr>
                      <a:cxnSpLocks/>
                    </p:cNvCxnSpPr>
                    <p:nvPr/>
                  </p:nvCxnSpPr>
                  <p:spPr>
                    <a:xfrm>
                      <a:off x="5126528" y="3355178"/>
                      <a:ext cx="81209"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27781101-581E-EC71-0465-EF0FC7BC7831}"/>
                        </a:ext>
                      </a:extLst>
                    </p:cNvPr>
                    <p:cNvCxnSpPr>
                      <a:cxnSpLocks/>
                    </p:cNvCxnSpPr>
                    <p:nvPr/>
                  </p:nvCxnSpPr>
                  <p:spPr>
                    <a:xfrm>
                      <a:off x="5168230" y="3358843"/>
                      <a:ext cx="0" cy="501938"/>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63A97F59-8466-7DBE-A883-5F7E860B0D74}"/>
                        </a:ext>
                      </a:extLst>
                    </p:cNvPr>
                    <p:cNvCxnSpPr>
                      <a:cxnSpLocks/>
                    </p:cNvCxnSpPr>
                    <p:nvPr/>
                  </p:nvCxnSpPr>
                  <p:spPr>
                    <a:xfrm>
                      <a:off x="5126528" y="3860781"/>
                      <a:ext cx="81209"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grpSp>
              <p:grpSp>
                <p:nvGrpSpPr>
                  <p:cNvPr id="100407" name="Group 315">
                    <a:extLst>
                      <a:ext uri="{FF2B5EF4-FFF2-40B4-BE49-F238E27FC236}">
                        <a16:creationId xmlns:a16="http://schemas.microsoft.com/office/drawing/2014/main" id="{F8CDDA49-7916-6D18-C7E4-90FC32CC1A84}"/>
                      </a:ext>
                    </a:extLst>
                  </p:cNvPr>
                  <p:cNvGrpSpPr>
                    <a:grpSpLocks/>
                  </p:cNvGrpSpPr>
                  <p:nvPr/>
                </p:nvGrpSpPr>
                <p:grpSpPr bwMode="auto">
                  <a:xfrm>
                    <a:off x="1743567" y="2186596"/>
                    <a:ext cx="103854" cy="533672"/>
                    <a:chOff x="5126528" y="3354896"/>
                    <a:chExt cx="80778" cy="505885"/>
                  </a:xfrm>
                </p:grpSpPr>
                <p:cxnSp>
                  <p:nvCxnSpPr>
                    <p:cNvPr id="311" name="Straight Connector 310">
                      <a:extLst>
                        <a:ext uri="{FF2B5EF4-FFF2-40B4-BE49-F238E27FC236}">
                          <a16:creationId xmlns:a16="http://schemas.microsoft.com/office/drawing/2014/main" id="{5A0E1D64-4AEF-DE88-8B83-B1C2B618F2DD}"/>
                        </a:ext>
                      </a:extLst>
                    </p:cNvPr>
                    <p:cNvCxnSpPr>
                      <a:cxnSpLocks/>
                    </p:cNvCxnSpPr>
                    <p:nvPr/>
                  </p:nvCxnSpPr>
                  <p:spPr>
                    <a:xfrm>
                      <a:off x="5127026" y="3355188"/>
                      <a:ext cx="81211"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443812CE-108A-E9DF-6900-D1A130A69138}"/>
                        </a:ext>
                      </a:extLst>
                    </p:cNvPr>
                    <p:cNvCxnSpPr>
                      <a:cxnSpLocks/>
                    </p:cNvCxnSpPr>
                    <p:nvPr/>
                  </p:nvCxnSpPr>
                  <p:spPr>
                    <a:xfrm>
                      <a:off x="5168729" y="3357866"/>
                      <a:ext cx="0" cy="50333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E906AEEF-C572-D34A-E5FB-2285256AE500}"/>
                        </a:ext>
                      </a:extLst>
                    </p:cNvPr>
                    <p:cNvCxnSpPr>
                      <a:cxnSpLocks/>
                    </p:cNvCxnSpPr>
                    <p:nvPr/>
                  </p:nvCxnSpPr>
                  <p:spPr>
                    <a:xfrm>
                      <a:off x="5127026" y="3861196"/>
                      <a:ext cx="81211"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grpSp>
              <p:grpSp>
                <p:nvGrpSpPr>
                  <p:cNvPr id="100408" name="Group 319">
                    <a:extLst>
                      <a:ext uri="{FF2B5EF4-FFF2-40B4-BE49-F238E27FC236}">
                        <a16:creationId xmlns:a16="http://schemas.microsoft.com/office/drawing/2014/main" id="{0F8D7EE9-7DA5-AA31-6BAA-BBD6A2D096D9}"/>
                      </a:ext>
                    </a:extLst>
                  </p:cNvPr>
                  <p:cNvGrpSpPr>
                    <a:grpSpLocks/>
                  </p:cNvGrpSpPr>
                  <p:nvPr/>
                </p:nvGrpSpPr>
                <p:grpSpPr bwMode="auto">
                  <a:xfrm>
                    <a:off x="1927312" y="1930937"/>
                    <a:ext cx="103854" cy="539949"/>
                    <a:chOff x="5126528" y="3354896"/>
                    <a:chExt cx="80778" cy="505885"/>
                  </a:xfrm>
                </p:grpSpPr>
                <p:cxnSp>
                  <p:nvCxnSpPr>
                    <p:cNvPr id="308" name="Straight Connector 307">
                      <a:extLst>
                        <a:ext uri="{FF2B5EF4-FFF2-40B4-BE49-F238E27FC236}">
                          <a16:creationId xmlns:a16="http://schemas.microsoft.com/office/drawing/2014/main" id="{AF766498-A490-9679-129B-3F07171268B0}"/>
                        </a:ext>
                      </a:extLst>
                    </p:cNvPr>
                    <p:cNvCxnSpPr>
                      <a:cxnSpLocks/>
                    </p:cNvCxnSpPr>
                    <p:nvPr/>
                  </p:nvCxnSpPr>
                  <p:spPr>
                    <a:xfrm>
                      <a:off x="5126775" y="3353914"/>
                      <a:ext cx="81209"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E1618A78-E983-419B-331C-1AC838AC874A}"/>
                        </a:ext>
                      </a:extLst>
                    </p:cNvPr>
                    <p:cNvCxnSpPr>
                      <a:cxnSpLocks/>
                    </p:cNvCxnSpPr>
                    <p:nvPr/>
                  </p:nvCxnSpPr>
                  <p:spPr>
                    <a:xfrm>
                      <a:off x="5168477" y="3356560"/>
                      <a:ext cx="0" cy="505418"/>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91569698-223C-7837-AA00-AD1482BF8573}"/>
                        </a:ext>
                      </a:extLst>
                    </p:cNvPr>
                    <p:cNvCxnSpPr>
                      <a:cxnSpLocks/>
                    </p:cNvCxnSpPr>
                    <p:nvPr/>
                  </p:nvCxnSpPr>
                  <p:spPr>
                    <a:xfrm>
                      <a:off x="5126775" y="3861978"/>
                      <a:ext cx="81209"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grpSp>
              <p:grpSp>
                <p:nvGrpSpPr>
                  <p:cNvPr id="100409" name="Group 323">
                    <a:extLst>
                      <a:ext uri="{FF2B5EF4-FFF2-40B4-BE49-F238E27FC236}">
                        <a16:creationId xmlns:a16="http://schemas.microsoft.com/office/drawing/2014/main" id="{DA051CB4-632D-4071-C24C-D18151C719B6}"/>
                      </a:ext>
                    </a:extLst>
                  </p:cNvPr>
                  <p:cNvGrpSpPr>
                    <a:grpSpLocks/>
                  </p:cNvGrpSpPr>
                  <p:nvPr/>
                </p:nvGrpSpPr>
                <p:grpSpPr bwMode="auto">
                  <a:xfrm>
                    <a:off x="2292565" y="1658126"/>
                    <a:ext cx="103854" cy="789829"/>
                    <a:chOff x="5126528" y="3354896"/>
                    <a:chExt cx="80778" cy="505885"/>
                  </a:xfrm>
                </p:grpSpPr>
                <p:cxnSp>
                  <p:nvCxnSpPr>
                    <p:cNvPr id="305" name="Straight Connector 304">
                      <a:extLst>
                        <a:ext uri="{FF2B5EF4-FFF2-40B4-BE49-F238E27FC236}">
                          <a16:creationId xmlns:a16="http://schemas.microsoft.com/office/drawing/2014/main" id="{B475F6B8-AB18-BCB3-AA8F-C1F37FF27CBD}"/>
                        </a:ext>
                      </a:extLst>
                    </p:cNvPr>
                    <p:cNvCxnSpPr>
                      <a:cxnSpLocks/>
                    </p:cNvCxnSpPr>
                    <p:nvPr/>
                  </p:nvCxnSpPr>
                  <p:spPr>
                    <a:xfrm>
                      <a:off x="5125817" y="3355297"/>
                      <a:ext cx="81211"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2B965340-B57D-4317-9792-6620E21C9ED7}"/>
                        </a:ext>
                      </a:extLst>
                    </p:cNvPr>
                    <p:cNvCxnSpPr>
                      <a:cxnSpLocks/>
                    </p:cNvCxnSpPr>
                    <p:nvPr/>
                  </p:nvCxnSpPr>
                  <p:spPr>
                    <a:xfrm>
                      <a:off x="5167521" y="3357106"/>
                      <a:ext cx="0" cy="502899"/>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14BF70D6-70C0-D9DF-E626-0D6BFFC7ADAD}"/>
                        </a:ext>
                      </a:extLst>
                    </p:cNvPr>
                    <p:cNvCxnSpPr>
                      <a:cxnSpLocks/>
                    </p:cNvCxnSpPr>
                    <p:nvPr/>
                  </p:nvCxnSpPr>
                  <p:spPr>
                    <a:xfrm>
                      <a:off x="5125817" y="3860005"/>
                      <a:ext cx="81211"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grpSp>
              <p:grpSp>
                <p:nvGrpSpPr>
                  <p:cNvPr id="100410" name="Group 327">
                    <a:extLst>
                      <a:ext uri="{FF2B5EF4-FFF2-40B4-BE49-F238E27FC236}">
                        <a16:creationId xmlns:a16="http://schemas.microsoft.com/office/drawing/2014/main" id="{F0C615BA-8954-3A27-29E4-F59DDB607119}"/>
                      </a:ext>
                    </a:extLst>
                  </p:cNvPr>
                  <p:cNvGrpSpPr>
                    <a:grpSpLocks/>
                  </p:cNvGrpSpPr>
                  <p:nvPr/>
                </p:nvGrpSpPr>
                <p:grpSpPr bwMode="auto">
                  <a:xfrm>
                    <a:off x="2639611" y="1648120"/>
                    <a:ext cx="103854" cy="685178"/>
                    <a:chOff x="5126528" y="3354896"/>
                    <a:chExt cx="80778" cy="505885"/>
                  </a:xfrm>
                </p:grpSpPr>
                <p:cxnSp>
                  <p:nvCxnSpPr>
                    <p:cNvPr id="302" name="Straight Connector 301">
                      <a:extLst>
                        <a:ext uri="{FF2B5EF4-FFF2-40B4-BE49-F238E27FC236}">
                          <a16:creationId xmlns:a16="http://schemas.microsoft.com/office/drawing/2014/main" id="{35C58AAF-7F98-1799-D3C1-4D5622E6A729}"/>
                        </a:ext>
                      </a:extLst>
                    </p:cNvPr>
                    <p:cNvCxnSpPr>
                      <a:cxnSpLocks/>
                    </p:cNvCxnSpPr>
                    <p:nvPr/>
                  </p:nvCxnSpPr>
                  <p:spPr>
                    <a:xfrm>
                      <a:off x="5125852" y="3354405"/>
                      <a:ext cx="81209"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3E9632EF-471B-5435-578F-6F11B9C136C5}"/>
                        </a:ext>
                      </a:extLst>
                    </p:cNvPr>
                    <p:cNvCxnSpPr>
                      <a:cxnSpLocks/>
                    </p:cNvCxnSpPr>
                    <p:nvPr/>
                  </p:nvCxnSpPr>
                  <p:spPr>
                    <a:xfrm>
                      <a:off x="5167554" y="3354405"/>
                      <a:ext cx="0" cy="506724"/>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E56A9DA6-A4DF-5F5A-0CB1-EE4230FD0AED}"/>
                        </a:ext>
                      </a:extLst>
                    </p:cNvPr>
                    <p:cNvCxnSpPr>
                      <a:cxnSpLocks/>
                    </p:cNvCxnSpPr>
                    <p:nvPr/>
                  </p:nvCxnSpPr>
                  <p:spPr>
                    <a:xfrm>
                      <a:off x="5125852" y="3861129"/>
                      <a:ext cx="81209"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grpSp>
              <p:grpSp>
                <p:nvGrpSpPr>
                  <p:cNvPr id="100411" name="Group 331">
                    <a:extLst>
                      <a:ext uri="{FF2B5EF4-FFF2-40B4-BE49-F238E27FC236}">
                        <a16:creationId xmlns:a16="http://schemas.microsoft.com/office/drawing/2014/main" id="{D0C8651B-E599-49FD-DD6C-5B31D98EA937}"/>
                      </a:ext>
                    </a:extLst>
                  </p:cNvPr>
                  <p:cNvGrpSpPr>
                    <a:grpSpLocks/>
                  </p:cNvGrpSpPr>
                  <p:nvPr/>
                </p:nvGrpSpPr>
                <p:grpSpPr bwMode="auto">
                  <a:xfrm>
                    <a:off x="3006390" y="1636878"/>
                    <a:ext cx="103854" cy="765214"/>
                    <a:chOff x="5126528" y="3354896"/>
                    <a:chExt cx="80778" cy="505885"/>
                  </a:xfrm>
                </p:grpSpPr>
                <p:cxnSp>
                  <p:nvCxnSpPr>
                    <p:cNvPr id="299" name="Straight Connector 298">
                      <a:extLst>
                        <a:ext uri="{FF2B5EF4-FFF2-40B4-BE49-F238E27FC236}">
                          <a16:creationId xmlns:a16="http://schemas.microsoft.com/office/drawing/2014/main" id="{94C4EB75-BB58-3BAB-F6F4-FE7F1B0F9E26}"/>
                        </a:ext>
                      </a:extLst>
                    </p:cNvPr>
                    <p:cNvCxnSpPr>
                      <a:cxnSpLocks/>
                    </p:cNvCxnSpPr>
                    <p:nvPr/>
                  </p:nvCxnSpPr>
                  <p:spPr>
                    <a:xfrm>
                      <a:off x="5125903" y="3354420"/>
                      <a:ext cx="81209"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3FFEFEBC-66EB-1F5F-3A8E-4B06EAB31F01}"/>
                        </a:ext>
                      </a:extLst>
                    </p:cNvPr>
                    <p:cNvCxnSpPr>
                      <a:cxnSpLocks/>
                    </p:cNvCxnSpPr>
                    <p:nvPr/>
                  </p:nvCxnSpPr>
                  <p:spPr>
                    <a:xfrm>
                      <a:off x="5167605" y="3356286"/>
                      <a:ext cx="0" cy="50414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FC41D1E7-1638-C084-FBBB-489785496252}"/>
                        </a:ext>
                      </a:extLst>
                    </p:cNvPr>
                    <p:cNvCxnSpPr>
                      <a:cxnSpLocks/>
                    </p:cNvCxnSpPr>
                    <p:nvPr/>
                  </p:nvCxnSpPr>
                  <p:spPr>
                    <a:xfrm>
                      <a:off x="5125903" y="3860426"/>
                      <a:ext cx="81209"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grpSp>
              <p:grpSp>
                <p:nvGrpSpPr>
                  <p:cNvPr id="100412" name="Group 335">
                    <a:extLst>
                      <a:ext uri="{FF2B5EF4-FFF2-40B4-BE49-F238E27FC236}">
                        <a16:creationId xmlns:a16="http://schemas.microsoft.com/office/drawing/2014/main" id="{E355AEA1-EC5E-2DD6-77EA-BFEFCE121E3D}"/>
                      </a:ext>
                    </a:extLst>
                  </p:cNvPr>
                  <p:cNvGrpSpPr>
                    <a:grpSpLocks/>
                  </p:cNvGrpSpPr>
                  <p:nvPr/>
                </p:nvGrpSpPr>
                <p:grpSpPr bwMode="auto">
                  <a:xfrm>
                    <a:off x="3737925" y="1705672"/>
                    <a:ext cx="103854" cy="682087"/>
                    <a:chOff x="5126528" y="3354896"/>
                    <a:chExt cx="80778" cy="505885"/>
                  </a:xfrm>
                </p:grpSpPr>
                <p:cxnSp>
                  <p:nvCxnSpPr>
                    <p:cNvPr id="296" name="Straight Connector 295">
                      <a:extLst>
                        <a:ext uri="{FF2B5EF4-FFF2-40B4-BE49-F238E27FC236}">
                          <a16:creationId xmlns:a16="http://schemas.microsoft.com/office/drawing/2014/main" id="{704D59A6-AE31-3C7D-916E-EF4722CF3AF7}"/>
                        </a:ext>
                      </a:extLst>
                    </p:cNvPr>
                    <p:cNvCxnSpPr>
                      <a:cxnSpLocks/>
                    </p:cNvCxnSpPr>
                    <p:nvPr/>
                  </p:nvCxnSpPr>
                  <p:spPr>
                    <a:xfrm>
                      <a:off x="5127577" y="3355706"/>
                      <a:ext cx="79015"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CD055463-3990-82A5-98D3-C9BE9D9B0F16}"/>
                        </a:ext>
                      </a:extLst>
                    </p:cNvPr>
                    <p:cNvCxnSpPr>
                      <a:cxnSpLocks/>
                    </p:cNvCxnSpPr>
                    <p:nvPr/>
                  </p:nvCxnSpPr>
                  <p:spPr>
                    <a:xfrm>
                      <a:off x="5169279" y="3357802"/>
                      <a:ext cx="0" cy="502738"/>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05F2D501-C7B5-CA05-5227-3C027995B1E8}"/>
                        </a:ext>
                      </a:extLst>
                    </p:cNvPr>
                    <p:cNvCxnSpPr>
                      <a:cxnSpLocks/>
                    </p:cNvCxnSpPr>
                    <p:nvPr/>
                  </p:nvCxnSpPr>
                  <p:spPr>
                    <a:xfrm>
                      <a:off x="5127577" y="3860540"/>
                      <a:ext cx="79015"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grpSp>
              <p:grpSp>
                <p:nvGrpSpPr>
                  <p:cNvPr id="100413" name="Group 339">
                    <a:extLst>
                      <a:ext uri="{FF2B5EF4-FFF2-40B4-BE49-F238E27FC236}">
                        <a16:creationId xmlns:a16="http://schemas.microsoft.com/office/drawing/2014/main" id="{FA22BE57-B683-812F-AA62-80CE52F580A5}"/>
                      </a:ext>
                    </a:extLst>
                  </p:cNvPr>
                  <p:cNvGrpSpPr>
                    <a:grpSpLocks/>
                  </p:cNvGrpSpPr>
                  <p:nvPr/>
                </p:nvGrpSpPr>
                <p:grpSpPr bwMode="auto">
                  <a:xfrm>
                    <a:off x="4457967" y="1697062"/>
                    <a:ext cx="103854" cy="627635"/>
                    <a:chOff x="5126528" y="3354896"/>
                    <a:chExt cx="80778" cy="505885"/>
                  </a:xfrm>
                </p:grpSpPr>
                <p:cxnSp>
                  <p:nvCxnSpPr>
                    <p:cNvPr id="293" name="Straight Connector 292">
                      <a:extLst>
                        <a:ext uri="{FF2B5EF4-FFF2-40B4-BE49-F238E27FC236}">
                          <a16:creationId xmlns:a16="http://schemas.microsoft.com/office/drawing/2014/main" id="{4DD4C4DC-CF4B-5612-D1E2-54A71C9270F5}"/>
                        </a:ext>
                      </a:extLst>
                    </p:cNvPr>
                    <p:cNvCxnSpPr>
                      <a:cxnSpLocks/>
                    </p:cNvCxnSpPr>
                    <p:nvPr/>
                  </p:nvCxnSpPr>
                  <p:spPr>
                    <a:xfrm>
                      <a:off x="5127215" y="3355888"/>
                      <a:ext cx="79015"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4EB71B18-309C-4819-329C-8EAD3A15C2D8}"/>
                        </a:ext>
                      </a:extLst>
                    </p:cNvPr>
                    <p:cNvCxnSpPr>
                      <a:cxnSpLocks/>
                    </p:cNvCxnSpPr>
                    <p:nvPr/>
                  </p:nvCxnSpPr>
                  <p:spPr>
                    <a:xfrm>
                      <a:off x="5166723" y="3355888"/>
                      <a:ext cx="0" cy="505377"/>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059C6AA1-2199-9195-D4CF-9C8CC76057DF}"/>
                        </a:ext>
                      </a:extLst>
                    </p:cNvPr>
                    <p:cNvCxnSpPr>
                      <a:cxnSpLocks/>
                    </p:cNvCxnSpPr>
                    <p:nvPr/>
                  </p:nvCxnSpPr>
                  <p:spPr>
                    <a:xfrm>
                      <a:off x="5127215" y="3861266"/>
                      <a:ext cx="79015"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grpSp>
              <p:grpSp>
                <p:nvGrpSpPr>
                  <p:cNvPr id="100414" name="Group 343">
                    <a:extLst>
                      <a:ext uri="{FF2B5EF4-FFF2-40B4-BE49-F238E27FC236}">
                        <a16:creationId xmlns:a16="http://schemas.microsoft.com/office/drawing/2014/main" id="{1A874E07-EF00-FD90-FD76-DC3DF44C77AA}"/>
                      </a:ext>
                    </a:extLst>
                  </p:cNvPr>
                  <p:cNvGrpSpPr>
                    <a:grpSpLocks/>
                  </p:cNvGrpSpPr>
                  <p:nvPr/>
                </p:nvGrpSpPr>
                <p:grpSpPr bwMode="auto">
                  <a:xfrm>
                    <a:off x="4813822" y="1705663"/>
                    <a:ext cx="103854" cy="662031"/>
                    <a:chOff x="5126528" y="3354896"/>
                    <a:chExt cx="80778" cy="505885"/>
                  </a:xfrm>
                </p:grpSpPr>
                <p:cxnSp>
                  <p:nvCxnSpPr>
                    <p:cNvPr id="290" name="Straight Connector 289">
                      <a:extLst>
                        <a:ext uri="{FF2B5EF4-FFF2-40B4-BE49-F238E27FC236}">
                          <a16:creationId xmlns:a16="http://schemas.microsoft.com/office/drawing/2014/main" id="{6981C1D6-F4D3-053F-C4C9-63224AB4A31A}"/>
                        </a:ext>
                      </a:extLst>
                    </p:cNvPr>
                    <p:cNvCxnSpPr>
                      <a:cxnSpLocks/>
                    </p:cNvCxnSpPr>
                    <p:nvPr/>
                  </p:nvCxnSpPr>
                  <p:spPr>
                    <a:xfrm>
                      <a:off x="5126983" y="3355738"/>
                      <a:ext cx="81211"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3C4A702E-4BB8-87C1-AC7C-CB8D223FEAD0}"/>
                        </a:ext>
                      </a:extLst>
                    </p:cNvPr>
                    <p:cNvCxnSpPr>
                      <a:cxnSpLocks/>
                    </p:cNvCxnSpPr>
                    <p:nvPr/>
                  </p:nvCxnSpPr>
                  <p:spPr>
                    <a:xfrm>
                      <a:off x="5168686" y="3357896"/>
                      <a:ext cx="0" cy="50286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13705BCA-4362-3173-580F-42FA41866554}"/>
                        </a:ext>
                      </a:extLst>
                    </p:cNvPr>
                    <p:cNvCxnSpPr>
                      <a:cxnSpLocks/>
                    </p:cNvCxnSpPr>
                    <p:nvPr/>
                  </p:nvCxnSpPr>
                  <p:spPr>
                    <a:xfrm>
                      <a:off x="5126983" y="3860757"/>
                      <a:ext cx="81211"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grpSp>
              <p:grpSp>
                <p:nvGrpSpPr>
                  <p:cNvPr id="100415" name="Group 347">
                    <a:extLst>
                      <a:ext uri="{FF2B5EF4-FFF2-40B4-BE49-F238E27FC236}">
                        <a16:creationId xmlns:a16="http://schemas.microsoft.com/office/drawing/2014/main" id="{8113D4EE-08BD-E203-1667-D15566FF7174}"/>
                      </a:ext>
                    </a:extLst>
                  </p:cNvPr>
                  <p:cNvGrpSpPr>
                    <a:grpSpLocks/>
                  </p:cNvGrpSpPr>
                  <p:nvPr/>
                </p:nvGrpSpPr>
                <p:grpSpPr bwMode="auto">
                  <a:xfrm>
                    <a:off x="5183810" y="1651080"/>
                    <a:ext cx="103854" cy="759611"/>
                    <a:chOff x="5126528" y="3354896"/>
                    <a:chExt cx="80778" cy="505885"/>
                  </a:xfrm>
                </p:grpSpPr>
                <p:cxnSp>
                  <p:nvCxnSpPr>
                    <p:cNvPr id="287" name="Straight Connector 286">
                      <a:extLst>
                        <a:ext uri="{FF2B5EF4-FFF2-40B4-BE49-F238E27FC236}">
                          <a16:creationId xmlns:a16="http://schemas.microsoft.com/office/drawing/2014/main" id="{E8696966-17E9-AD42-79DE-2A507F2DAA86}"/>
                        </a:ext>
                      </a:extLst>
                    </p:cNvPr>
                    <p:cNvCxnSpPr>
                      <a:cxnSpLocks/>
                    </p:cNvCxnSpPr>
                    <p:nvPr/>
                  </p:nvCxnSpPr>
                  <p:spPr>
                    <a:xfrm>
                      <a:off x="5126734" y="3354362"/>
                      <a:ext cx="81209"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301684CC-5DF7-D3B4-D2A5-F9313BD8145C}"/>
                        </a:ext>
                      </a:extLst>
                    </p:cNvPr>
                    <p:cNvCxnSpPr>
                      <a:cxnSpLocks/>
                    </p:cNvCxnSpPr>
                    <p:nvPr/>
                  </p:nvCxnSpPr>
                  <p:spPr>
                    <a:xfrm>
                      <a:off x="5168436" y="3356243"/>
                      <a:ext cx="0" cy="504096"/>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BA9E140D-C64C-BD84-8B07-BA949F08B57B}"/>
                        </a:ext>
                      </a:extLst>
                    </p:cNvPr>
                    <p:cNvCxnSpPr>
                      <a:cxnSpLocks/>
                    </p:cNvCxnSpPr>
                    <p:nvPr/>
                  </p:nvCxnSpPr>
                  <p:spPr>
                    <a:xfrm>
                      <a:off x="5126734" y="3860339"/>
                      <a:ext cx="81209"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grpSp>
              <p:grpSp>
                <p:nvGrpSpPr>
                  <p:cNvPr id="100416" name="Group 351">
                    <a:extLst>
                      <a:ext uri="{FF2B5EF4-FFF2-40B4-BE49-F238E27FC236}">
                        <a16:creationId xmlns:a16="http://schemas.microsoft.com/office/drawing/2014/main" id="{F43246F4-319E-19A2-5E72-8590345821E7}"/>
                      </a:ext>
                    </a:extLst>
                  </p:cNvPr>
                  <p:cNvGrpSpPr>
                    <a:grpSpLocks/>
                  </p:cNvGrpSpPr>
                  <p:nvPr/>
                </p:nvGrpSpPr>
                <p:grpSpPr bwMode="auto">
                  <a:xfrm>
                    <a:off x="5541089" y="1702677"/>
                    <a:ext cx="103854" cy="599090"/>
                    <a:chOff x="5126528" y="3354896"/>
                    <a:chExt cx="80778" cy="505885"/>
                  </a:xfrm>
                </p:grpSpPr>
                <p:cxnSp>
                  <p:nvCxnSpPr>
                    <p:cNvPr id="284" name="Straight Connector 283">
                      <a:extLst>
                        <a:ext uri="{FF2B5EF4-FFF2-40B4-BE49-F238E27FC236}">
                          <a16:creationId xmlns:a16="http://schemas.microsoft.com/office/drawing/2014/main" id="{20450A73-25DC-9B0B-A313-0650AAE21DE1}"/>
                        </a:ext>
                      </a:extLst>
                    </p:cNvPr>
                    <p:cNvCxnSpPr>
                      <a:cxnSpLocks/>
                    </p:cNvCxnSpPr>
                    <p:nvPr/>
                  </p:nvCxnSpPr>
                  <p:spPr>
                    <a:xfrm>
                      <a:off x="5127587" y="3355964"/>
                      <a:ext cx="79015"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231EE71E-9548-C27A-56FF-B969EFC78E77}"/>
                        </a:ext>
                      </a:extLst>
                    </p:cNvPr>
                    <p:cNvCxnSpPr>
                      <a:cxnSpLocks/>
                    </p:cNvCxnSpPr>
                    <p:nvPr/>
                  </p:nvCxnSpPr>
                  <p:spPr>
                    <a:xfrm>
                      <a:off x="5167095" y="3358348"/>
                      <a:ext cx="0" cy="503223"/>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28DDEC5A-AD62-BC91-4295-CF5F863017DB}"/>
                        </a:ext>
                      </a:extLst>
                    </p:cNvPr>
                    <p:cNvCxnSpPr>
                      <a:cxnSpLocks/>
                    </p:cNvCxnSpPr>
                    <p:nvPr/>
                  </p:nvCxnSpPr>
                  <p:spPr>
                    <a:xfrm>
                      <a:off x="5127587" y="3861571"/>
                      <a:ext cx="79015"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grpSp>
              <p:grpSp>
                <p:nvGrpSpPr>
                  <p:cNvPr id="100417" name="Group 355">
                    <a:extLst>
                      <a:ext uri="{FF2B5EF4-FFF2-40B4-BE49-F238E27FC236}">
                        <a16:creationId xmlns:a16="http://schemas.microsoft.com/office/drawing/2014/main" id="{5FDDE1A7-10AA-5662-D368-EADD2E12CFCB}"/>
                      </a:ext>
                    </a:extLst>
                  </p:cNvPr>
                  <p:cNvGrpSpPr>
                    <a:grpSpLocks/>
                  </p:cNvGrpSpPr>
                  <p:nvPr/>
                </p:nvGrpSpPr>
                <p:grpSpPr bwMode="auto">
                  <a:xfrm>
                    <a:off x="5901848" y="1596616"/>
                    <a:ext cx="103854" cy="768211"/>
                    <a:chOff x="5126528" y="3354896"/>
                    <a:chExt cx="80778" cy="505885"/>
                  </a:xfrm>
                </p:grpSpPr>
                <p:cxnSp>
                  <p:nvCxnSpPr>
                    <p:cNvPr id="281" name="Straight Connector 280">
                      <a:extLst>
                        <a:ext uri="{FF2B5EF4-FFF2-40B4-BE49-F238E27FC236}">
                          <a16:creationId xmlns:a16="http://schemas.microsoft.com/office/drawing/2014/main" id="{D8B6F8D7-0283-717B-A0C1-63B712CD105B}"/>
                        </a:ext>
                      </a:extLst>
                    </p:cNvPr>
                    <p:cNvCxnSpPr>
                      <a:cxnSpLocks/>
                    </p:cNvCxnSpPr>
                    <p:nvPr/>
                  </p:nvCxnSpPr>
                  <p:spPr>
                    <a:xfrm>
                      <a:off x="5125737" y="3354896"/>
                      <a:ext cx="81209"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AB54CF4B-53D3-B18B-EE21-BFCEF82F3105}"/>
                        </a:ext>
                      </a:extLst>
                    </p:cNvPr>
                    <p:cNvCxnSpPr>
                      <a:cxnSpLocks/>
                    </p:cNvCxnSpPr>
                    <p:nvPr/>
                  </p:nvCxnSpPr>
                  <p:spPr>
                    <a:xfrm>
                      <a:off x="5167439" y="3356755"/>
                      <a:ext cx="0" cy="504033"/>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413564E1-8B1E-F1F5-AFE6-60A8D3AB56DF}"/>
                        </a:ext>
                      </a:extLst>
                    </p:cNvPr>
                    <p:cNvCxnSpPr>
                      <a:cxnSpLocks/>
                    </p:cNvCxnSpPr>
                    <p:nvPr/>
                  </p:nvCxnSpPr>
                  <p:spPr>
                    <a:xfrm>
                      <a:off x="5125737" y="3860788"/>
                      <a:ext cx="81209"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grpSp>
              <p:grpSp>
                <p:nvGrpSpPr>
                  <p:cNvPr id="100418" name="Group 359">
                    <a:extLst>
                      <a:ext uri="{FF2B5EF4-FFF2-40B4-BE49-F238E27FC236}">
                        <a16:creationId xmlns:a16="http://schemas.microsoft.com/office/drawing/2014/main" id="{64E5A01F-2868-116C-1138-C914EE0FB056}"/>
                      </a:ext>
                    </a:extLst>
                  </p:cNvPr>
                  <p:cNvGrpSpPr>
                    <a:grpSpLocks/>
                  </p:cNvGrpSpPr>
                  <p:nvPr/>
                </p:nvGrpSpPr>
                <p:grpSpPr bwMode="auto">
                  <a:xfrm>
                    <a:off x="6625880" y="1651080"/>
                    <a:ext cx="103854" cy="673617"/>
                    <a:chOff x="5126528" y="3354896"/>
                    <a:chExt cx="80778" cy="505885"/>
                  </a:xfrm>
                </p:grpSpPr>
                <p:cxnSp>
                  <p:nvCxnSpPr>
                    <p:cNvPr id="278" name="Straight Connector 277">
                      <a:extLst>
                        <a:ext uri="{FF2B5EF4-FFF2-40B4-BE49-F238E27FC236}">
                          <a16:creationId xmlns:a16="http://schemas.microsoft.com/office/drawing/2014/main" id="{8A18DB97-6834-0E09-AA1C-2FE40687089F}"/>
                        </a:ext>
                      </a:extLst>
                    </p:cNvPr>
                    <p:cNvCxnSpPr>
                      <a:cxnSpLocks/>
                    </p:cNvCxnSpPr>
                    <p:nvPr/>
                  </p:nvCxnSpPr>
                  <p:spPr>
                    <a:xfrm>
                      <a:off x="5126662" y="3354293"/>
                      <a:ext cx="81211"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8B1180C2-F18A-FB4B-D19B-6C4E364E7CC8}"/>
                        </a:ext>
                      </a:extLst>
                    </p:cNvPr>
                    <p:cNvCxnSpPr>
                      <a:cxnSpLocks/>
                    </p:cNvCxnSpPr>
                    <p:nvPr/>
                  </p:nvCxnSpPr>
                  <p:spPr>
                    <a:xfrm>
                      <a:off x="5168365" y="3356415"/>
                      <a:ext cx="0" cy="504816"/>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E7AC8FDA-288A-0C75-F974-6647655FD8F0}"/>
                        </a:ext>
                      </a:extLst>
                    </p:cNvPr>
                    <p:cNvCxnSpPr>
                      <a:cxnSpLocks/>
                    </p:cNvCxnSpPr>
                    <p:nvPr/>
                  </p:nvCxnSpPr>
                  <p:spPr>
                    <a:xfrm>
                      <a:off x="5126662" y="3861231"/>
                      <a:ext cx="81211"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grpSp>
              <p:grpSp>
                <p:nvGrpSpPr>
                  <p:cNvPr id="100419" name="Group 363">
                    <a:extLst>
                      <a:ext uri="{FF2B5EF4-FFF2-40B4-BE49-F238E27FC236}">
                        <a16:creationId xmlns:a16="http://schemas.microsoft.com/office/drawing/2014/main" id="{71E7D49B-1D66-D69C-9291-67352BA6E4FA}"/>
                      </a:ext>
                    </a:extLst>
                  </p:cNvPr>
                  <p:cNvGrpSpPr>
                    <a:grpSpLocks/>
                  </p:cNvGrpSpPr>
                  <p:nvPr/>
                </p:nvGrpSpPr>
                <p:grpSpPr bwMode="auto">
                  <a:xfrm>
                    <a:off x="7354165" y="1633604"/>
                    <a:ext cx="103854" cy="650964"/>
                    <a:chOff x="5126528" y="3354896"/>
                    <a:chExt cx="80778" cy="505885"/>
                  </a:xfrm>
                </p:grpSpPr>
                <p:cxnSp>
                  <p:nvCxnSpPr>
                    <p:cNvPr id="275" name="Straight Connector 274">
                      <a:extLst>
                        <a:ext uri="{FF2B5EF4-FFF2-40B4-BE49-F238E27FC236}">
                          <a16:creationId xmlns:a16="http://schemas.microsoft.com/office/drawing/2014/main" id="{0ABA2858-D249-8F03-3018-428F2EA6F3D9}"/>
                        </a:ext>
                      </a:extLst>
                    </p:cNvPr>
                    <p:cNvCxnSpPr>
                      <a:cxnSpLocks/>
                    </p:cNvCxnSpPr>
                    <p:nvPr/>
                  </p:nvCxnSpPr>
                  <p:spPr>
                    <a:xfrm>
                      <a:off x="5126474" y="3354684"/>
                      <a:ext cx="81211"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704CE4D4-0E49-DC0E-55E8-06DAADA8E678}"/>
                        </a:ext>
                      </a:extLst>
                    </p:cNvPr>
                    <p:cNvCxnSpPr>
                      <a:cxnSpLocks/>
                    </p:cNvCxnSpPr>
                    <p:nvPr/>
                  </p:nvCxnSpPr>
                  <p:spPr>
                    <a:xfrm>
                      <a:off x="5168177" y="3354684"/>
                      <a:ext cx="0" cy="50702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B9A5133D-4B9A-2725-612B-A1AB76ABFE63}"/>
                        </a:ext>
                      </a:extLst>
                    </p:cNvPr>
                    <p:cNvCxnSpPr>
                      <a:cxnSpLocks/>
                    </p:cNvCxnSpPr>
                    <p:nvPr/>
                  </p:nvCxnSpPr>
                  <p:spPr>
                    <a:xfrm>
                      <a:off x="5126474" y="3861705"/>
                      <a:ext cx="81211"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grpSp>
              <p:grpSp>
                <p:nvGrpSpPr>
                  <p:cNvPr id="100420" name="Group 367">
                    <a:extLst>
                      <a:ext uri="{FF2B5EF4-FFF2-40B4-BE49-F238E27FC236}">
                        <a16:creationId xmlns:a16="http://schemas.microsoft.com/office/drawing/2014/main" id="{86A21BA3-E76B-06EA-633E-28F34B579AF7}"/>
                      </a:ext>
                    </a:extLst>
                  </p:cNvPr>
                  <p:cNvGrpSpPr>
                    <a:grpSpLocks/>
                  </p:cNvGrpSpPr>
                  <p:nvPr/>
                </p:nvGrpSpPr>
                <p:grpSpPr bwMode="auto">
                  <a:xfrm>
                    <a:off x="8082856" y="1648120"/>
                    <a:ext cx="103854" cy="659378"/>
                    <a:chOff x="5126528" y="3354896"/>
                    <a:chExt cx="80778" cy="505885"/>
                  </a:xfrm>
                </p:grpSpPr>
                <p:cxnSp>
                  <p:nvCxnSpPr>
                    <p:cNvPr id="272" name="Straight Connector 271">
                      <a:extLst>
                        <a:ext uri="{FF2B5EF4-FFF2-40B4-BE49-F238E27FC236}">
                          <a16:creationId xmlns:a16="http://schemas.microsoft.com/office/drawing/2014/main" id="{0092EE68-CBF3-D508-F722-CAAFC65E0B45}"/>
                        </a:ext>
                      </a:extLst>
                    </p:cNvPr>
                    <p:cNvCxnSpPr>
                      <a:cxnSpLocks/>
                    </p:cNvCxnSpPr>
                    <p:nvPr/>
                  </p:nvCxnSpPr>
                  <p:spPr>
                    <a:xfrm>
                      <a:off x="5125971" y="3354386"/>
                      <a:ext cx="81211"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C16ABE22-27D4-04D3-1439-80A75169B7D1}"/>
                        </a:ext>
                      </a:extLst>
                    </p:cNvPr>
                    <p:cNvCxnSpPr>
                      <a:cxnSpLocks/>
                    </p:cNvCxnSpPr>
                    <p:nvPr/>
                  </p:nvCxnSpPr>
                  <p:spPr>
                    <a:xfrm>
                      <a:off x="5167674" y="3354386"/>
                      <a:ext cx="0" cy="507051"/>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BE5673A1-3539-9C76-FACE-B44BCA9044BD}"/>
                        </a:ext>
                      </a:extLst>
                    </p:cNvPr>
                    <p:cNvCxnSpPr>
                      <a:cxnSpLocks/>
                    </p:cNvCxnSpPr>
                    <p:nvPr/>
                  </p:nvCxnSpPr>
                  <p:spPr>
                    <a:xfrm>
                      <a:off x="5125971" y="3861436"/>
                      <a:ext cx="81211"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grpSp>
              <p:grpSp>
                <p:nvGrpSpPr>
                  <p:cNvPr id="100421" name="Group 371">
                    <a:extLst>
                      <a:ext uri="{FF2B5EF4-FFF2-40B4-BE49-F238E27FC236}">
                        <a16:creationId xmlns:a16="http://schemas.microsoft.com/office/drawing/2014/main" id="{09994F60-A78C-A0CB-9B95-C5A1657D9AE4}"/>
                      </a:ext>
                    </a:extLst>
                  </p:cNvPr>
                  <p:cNvGrpSpPr>
                    <a:grpSpLocks/>
                  </p:cNvGrpSpPr>
                  <p:nvPr/>
                </p:nvGrpSpPr>
                <p:grpSpPr bwMode="auto">
                  <a:xfrm>
                    <a:off x="8809306" y="1648119"/>
                    <a:ext cx="103854" cy="722441"/>
                    <a:chOff x="5126528" y="3354896"/>
                    <a:chExt cx="80778" cy="505885"/>
                  </a:xfrm>
                </p:grpSpPr>
                <p:cxnSp>
                  <p:nvCxnSpPr>
                    <p:cNvPr id="269" name="Straight Connector 268">
                      <a:extLst>
                        <a:ext uri="{FF2B5EF4-FFF2-40B4-BE49-F238E27FC236}">
                          <a16:creationId xmlns:a16="http://schemas.microsoft.com/office/drawing/2014/main" id="{BF8654C3-C9A6-F00C-E4AB-422825F0FA98}"/>
                        </a:ext>
                      </a:extLst>
                    </p:cNvPr>
                    <p:cNvCxnSpPr>
                      <a:cxnSpLocks/>
                    </p:cNvCxnSpPr>
                    <p:nvPr/>
                  </p:nvCxnSpPr>
                  <p:spPr>
                    <a:xfrm>
                      <a:off x="5127210" y="3354430"/>
                      <a:ext cx="79015"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73F43B2A-3EFC-7E64-C1A5-91FA85AF6924}"/>
                        </a:ext>
                      </a:extLst>
                    </p:cNvPr>
                    <p:cNvCxnSpPr>
                      <a:cxnSpLocks/>
                    </p:cNvCxnSpPr>
                    <p:nvPr/>
                  </p:nvCxnSpPr>
                  <p:spPr>
                    <a:xfrm>
                      <a:off x="5166717" y="3354430"/>
                      <a:ext cx="0" cy="506299"/>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70471B32-7500-EA1E-9DB7-44432C7A109D}"/>
                        </a:ext>
                      </a:extLst>
                    </p:cNvPr>
                    <p:cNvCxnSpPr>
                      <a:cxnSpLocks/>
                    </p:cNvCxnSpPr>
                    <p:nvPr/>
                  </p:nvCxnSpPr>
                  <p:spPr>
                    <a:xfrm>
                      <a:off x="5127210" y="3860729"/>
                      <a:ext cx="79015"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grpSp>
              <p:grpSp>
                <p:nvGrpSpPr>
                  <p:cNvPr id="100422" name="Group 375">
                    <a:extLst>
                      <a:ext uri="{FF2B5EF4-FFF2-40B4-BE49-F238E27FC236}">
                        <a16:creationId xmlns:a16="http://schemas.microsoft.com/office/drawing/2014/main" id="{289F6610-33E0-69A0-184E-0CC994C1D5C3}"/>
                      </a:ext>
                    </a:extLst>
                  </p:cNvPr>
                  <p:cNvGrpSpPr>
                    <a:grpSpLocks/>
                  </p:cNvGrpSpPr>
                  <p:nvPr/>
                </p:nvGrpSpPr>
                <p:grpSpPr bwMode="auto">
                  <a:xfrm>
                    <a:off x="9538653" y="1628053"/>
                    <a:ext cx="103854" cy="811302"/>
                    <a:chOff x="5126528" y="3354896"/>
                    <a:chExt cx="80778" cy="505885"/>
                  </a:xfrm>
                </p:grpSpPr>
                <p:cxnSp>
                  <p:nvCxnSpPr>
                    <p:cNvPr id="266" name="Straight Connector 265">
                      <a:extLst>
                        <a:ext uri="{FF2B5EF4-FFF2-40B4-BE49-F238E27FC236}">
                          <a16:creationId xmlns:a16="http://schemas.microsoft.com/office/drawing/2014/main" id="{55DAA548-CD1E-C159-A9AC-703961A6C9A2}"/>
                        </a:ext>
                      </a:extLst>
                    </p:cNvPr>
                    <p:cNvCxnSpPr>
                      <a:cxnSpLocks/>
                    </p:cNvCxnSpPr>
                    <p:nvPr/>
                  </p:nvCxnSpPr>
                  <p:spPr>
                    <a:xfrm>
                      <a:off x="5126196" y="3354665"/>
                      <a:ext cx="81211"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AE489944-C31F-64A5-2025-9EF5872D8577}"/>
                        </a:ext>
                      </a:extLst>
                    </p:cNvPr>
                    <p:cNvCxnSpPr>
                      <a:cxnSpLocks/>
                    </p:cNvCxnSpPr>
                    <p:nvPr/>
                  </p:nvCxnSpPr>
                  <p:spPr>
                    <a:xfrm>
                      <a:off x="5167899" y="3356427"/>
                      <a:ext cx="0" cy="503678"/>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29984F0D-C02A-9832-3328-DDE453E2051E}"/>
                        </a:ext>
                      </a:extLst>
                    </p:cNvPr>
                    <p:cNvCxnSpPr>
                      <a:cxnSpLocks/>
                    </p:cNvCxnSpPr>
                    <p:nvPr/>
                  </p:nvCxnSpPr>
                  <p:spPr>
                    <a:xfrm>
                      <a:off x="5126196" y="3860105"/>
                      <a:ext cx="81211"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grpSp>
              <p:grpSp>
                <p:nvGrpSpPr>
                  <p:cNvPr id="100423" name="Group 388">
                    <a:extLst>
                      <a:ext uri="{FF2B5EF4-FFF2-40B4-BE49-F238E27FC236}">
                        <a16:creationId xmlns:a16="http://schemas.microsoft.com/office/drawing/2014/main" id="{9C944186-D169-1F1F-326D-0A8DCA83AE19}"/>
                      </a:ext>
                    </a:extLst>
                  </p:cNvPr>
                  <p:cNvGrpSpPr>
                    <a:grpSpLocks/>
                  </p:cNvGrpSpPr>
                  <p:nvPr/>
                </p:nvGrpSpPr>
                <p:grpSpPr bwMode="auto">
                  <a:xfrm>
                    <a:off x="10292223" y="1664590"/>
                    <a:ext cx="103854" cy="843416"/>
                    <a:chOff x="5126528" y="3354896"/>
                    <a:chExt cx="80778" cy="505885"/>
                  </a:xfrm>
                </p:grpSpPr>
                <p:cxnSp>
                  <p:nvCxnSpPr>
                    <p:cNvPr id="263" name="Straight Connector 262">
                      <a:extLst>
                        <a:ext uri="{FF2B5EF4-FFF2-40B4-BE49-F238E27FC236}">
                          <a16:creationId xmlns:a16="http://schemas.microsoft.com/office/drawing/2014/main" id="{EE6CA737-931F-207A-5951-1518634FC1C4}"/>
                        </a:ext>
                      </a:extLst>
                    </p:cNvPr>
                    <p:cNvCxnSpPr>
                      <a:cxnSpLocks/>
                    </p:cNvCxnSpPr>
                    <p:nvPr/>
                  </p:nvCxnSpPr>
                  <p:spPr>
                    <a:xfrm>
                      <a:off x="5126097" y="3354782"/>
                      <a:ext cx="81209"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1FCF7843-D21F-8C90-62C3-3D3D76B4D097}"/>
                        </a:ext>
                      </a:extLst>
                    </p:cNvPr>
                    <p:cNvCxnSpPr>
                      <a:cxnSpLocks/>
                    </p:cNvCxnSpPr>
                    <p:nvPr/>
                  </p:nvCxnSpPr>
                  <p:spPr>
                    <a:xfrm>
                      <a:off x="5167798" y="3356475"/>
                      <a:ext cx="0" cy="504829"/>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C6D1AE59-CECA-EF35-A49C-E340E58AD5EE}"/>
                        </a:ext>
                      </a:extLst>
                    </p:cNvPr>
                    <p:cNvCxnSpPr>
                      <a:cxnSpLocks/>
                    </p:cNvCxnSpPr>
                    <p:nvPr/>
                  </p:nvCxnSpPr>
                  <p:spPr>
                    <a:xfrm>
                      <a:off x="5126097" y="3861304"/>
                      <a:ext cx="81209" cy="0"/>
                    </a:xfrm>
                    <a:prstGeom prst="line">
                      <a:avLst/>
                    </a:prstGeom>
                    <a:ln w="12700">
                      <a:solidFill>
                        <a:srgbClr val="7CA800"/>
                      </a:solidFill>
                    </a:ln>
                  </p:spPr>
                  <p:style>
                    <a:lnRef idx="1">
                      <a:schemeClr val="accent1"/>
                    </a:lnRef>
                    <a:fillRef idx="0">
                      <a:schemeClr val="accent1"/>
                    </a:fillRef>
                    <a:effectRef idx="0">
                      <a:schemeClr val="accent1"/>
                    </a:effectRef>
                    <a:fontRef idx="minor">
                      <a:schemeClr val="tx1"/>
                    </a:fontRef>
                  </p:style>
                </p:cxnSp>
              </p:grpSp>
            </p:grpSp>
            <p:sp>
              <p:nvSpPr>
                <p:cNvPr id="227" name="Oval 226">
                  <a:extLst>
                    <a:ext uri="{FF2B5EF4-FFF2-40B4-BE49-F238E27FC236}">
                      <a16:creationId xmlns:a16="http://schemas.microsoft.com/office/drawing/2014/main" id="{CCDAC17F-F185-15F6-428B-C05DE97CAC57}"/>
                    </a:ext>
                  </a:extLst>
                </p:cNvPr>
                <p:cNvSpPr>
                  <a:spLocks/>
                </p:cNvSpPr>
                <p:nvPr/>
              </p:nvSpPr>
              <p:spPr>
                <a:xfrm>
                  <a:off x="1560786" y="2955125"/>
                  <a:ext cx="73369" cy="70610"/>
                </a:xfrm>
                <a:prstGeom prst="ellipse">
                  <a:avLst/>
                </a:prstGeom>
                <a:solidFill>
                  <a:srgbClr val="7CA800"/>
                </a:solidFill>
                <a:ln>
                  <a:solidFill>
                    <a:srgbClr val="7CA80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228" name="Oval 227">
                  <a:extLst>
                    <a:ext uri="{FF2B5EF4-FFF2-40B4-BE49-F238E27FC236}">
                      <a16:creationId xmlns:a16="http://schemas.microsoft.com/office/drawing/2014/main" id="{6A7FD8FA-4A17-7844-ACE6-AB69CF043B9B}"/>
                    </a:ext>
                  </a:extLst>
                </p:cNvPr>
                <p:cNvSpPr>
                  <a:spLocks/>
                </p:cNvSpPr>
                <p:nvPr/>
              </p:nvSpPr>
              <p:spPr>
                <a:xfrm>
                  <a:off x="1758318" y="2418500"/>
                  <a:ext cx="76190" cy="70610"/>
                </a:xfrm>
                <a:prstGeom prst="ellipse">
                  <a:avLst/>
                </a:prstGeom>
                <a:solidFill>
                  <a:srgbClr val="7CA800"/>
                </a:solidFill>
                <a:ln>
                  <a:solidFill>
                    <a:srgbClr val="7CA80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229" name="Oval 228">
                  <a:extLst>
                    <a:ext uri="{FF2B5EF4-FFF2-40B4-BE49-F238E27FC236}">
                      <a16:creationId xmlns:a16="http://schemas.microsoft.com/office/drawing/2014/main" id="{DC02A133-A940-786B-CC9B-A83415582D0B}"/>
                    </a:ext>
                  </a:extLst>
                </p:cNvPr>
                <p:cNvSpPr>
                  <a:spLocks/>
                </p:cNvSpPr>
                <p:nvPr/>
              </p:nvSpPr>
              <p:spPr>
                <a:xfrm>
                  <a:off x="1944561" y="2147363"/>
                  <a:ext cx="73369" cy="67784"/>
                </a:xfrm>
                <a:prstGeom prst="ellipse">
                  <a:avLst/>
                </a:prstGeom>
                <a:solidFill>
                  <a:srgbClr val="7CA800"/>
                </a:solidFill>
                <a:ln>
                  <a:solidFill>
                    <a:srgbClr val="7CA80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230" name="Oval 229">
                  <a:extLst>
                    <a:ext uri="{FF2B5EF4-FFF2-40B4-BE49-F238E27FC236}">
                      <a16:creationId xmlns:a16="http://schemas.microsoft.com/office/drawing/2014/main" id="{51D5AD11-9209-B05E-2A58-9B0863C40291}"/>
                    </a:ext>
                  </a:extLst>
                </p:cNvPr>
                <p:cNvSpPr>
                  <a:spLocks/>
                </p:cNvSpPr>
                <p:nvPr/>
              </p:nvSpPr>
              <p:spPr>
                <a:xfrm>
                  <a:off x="2308582" y="2017443"/>
                  <a:ext cx="73369" cy="70610"/>
                </a:xfrm>
                <a:prstGeom prst="ellipse">
                  <a:avLst/>
                </a:prstGeom>
                <a:solidFill>
                  <a:srgbClr val="7CA800"/>
                </a:solidFill>
                <a:ln>
                  <a:solidFill>
                    <a:srgbClr val="7CA80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231" name="Oval 230">
                  <a:extLst>
                    <a:ext uri="{FF2B5EF4-FFF2-40B4-BE49-F238E27FC236}">
                      <a16:creationId xmlns:a16="http://schemas.microsoft.com/office/drawing/2014/main" id="{6853B48A-3B95-B1E3-0C64-70F403E6DA74}"/>
                    </a:ext>
                  </a:extLst>
                </p:cNvPr>
                <p:cNvSpPr>
                  <a:spLocks/>
                </p:cNvSpPr>
                <p:nvPr/>
              </p:nvSpPr>
              <p:spPr>
                <a:xfrm>
                  <a:off x="2652851" y="1955307"/>
                  <a:ext cx="73369" cy="67784"/>
                </a:xfrm>
                <a:prstGeom prst="ellipse">
                  <a:avLst/>
                </a:prstGeom>
                <a:solidFill>
                  <a:srgbClr val="7CA800"/>
                </a:solidFill>
                <a:ln>
                  <a:solidFill>
                    <a:srgbClr val="7CA80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232" name="Oval 231">
                  <a:extLst>
                    <a:ext uri="{FF2B5EF4-FFF2-40B4-BE49-F238E27FC236}">
                      <a16:creationId xmlns:a16="http://schemas.microsoft.com/office/drawing/2014/main" id="{30CC83CF-E628-F120-92AE-71142F1B243D}"/>
                    </a:ext>
                  </a:extLst>
                </p:cNvPr>
                <p:cNvSpPr>
                  <a:spLocks/>
                </p:cNvSpPr>
                <p:nvPr/>
              </p:nvSpPr>
              <p:spPr>
                <a:xfrm>
                  <a:off x="3019695" y="1989199"/>
                  <a:ext cx="73369" cy="67784"/>
                </a:xfrm>
                <a:prstGeom prst="ellipse">
                  <a:avLst/>
                </a:prstGeom>
                <a:solidFill>
                  <a:srgbClr val="7CA800"/>
                </a:solidFill>
                <a:ln>
                  <a:solidFill>
                    <a:srgbClr val="7CA80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233" name="Oval 232">
                  <a:extLst>
                    <a:ext uri="{FF2B5EF4-FFF2-40B4-BE49-F238E27FC236}">
                      <a16:creationId xmlns:a16="http://schemas.microsoft.com/office/drawing/2014/main" id="{1C4DCD48-2280-888D-212C-354179C65FB2}"/>
                    </a:ext>
                  </a:extLst>
                </p:cNvPr>
                <p:cNvSpPr>
                  <a:spLocks/>
                </p:cNvSpPr>
                <p:nvPr/>
              </p:nvSpPr>
              <p:spPr>
                <a:xfrm>
                  <a:off x="3750562" y="2014619"/>
                  <a:ext cx="73369" cy="67784"/>
                </a:xfrm>
                <a:prstGeom prst="ellipse">
                  <a:avLst/>
                </a:prstGeom>
                <a:solidFill>
                  <a:srgbClr val="7CA800"/>
                </a:solidFill>
                <a:ln>
                  <a:solidFill>
                    <a:srgbClr val="7CA80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234" name="Oval 233">
                  <a:extLst>
                    <a:ext uri="{FF2B5EF4-FFF2-40B4-BE49-F238E27FC236}">
                      <a16:creationId xmlns:a16="http://schemas.microsoft.com/office/drawing/2014/main" id="{9F2BDEDE-E8E5-F31D-D1D2-72CD5A269CCC}"/>
                    </a:ext>
                  </a:extLst>
                </p:cNvPr>
                <p:cNvSpPr>
                  <a:spLocks/>
                </p:cNvSpPr>
                <p:nvPr/>
              </p:nvSpPr>
              <p:spPr>
                <a:xfrm>
                  <a:off x="4472962" y="1975078"/>
                  <a:ext cx="70546" cy="70608"/>
                </a:xfrm>
                <a:prstGeom prst="ellipse">
                  <a:avLst/>
                </a:prstGeom>
                <a:solidFill>
                  <a:srgbClr val="7CA800"/>
                </a:solidFill>
                <a:ln>
                  <a:solidFill>
                    <a:srgbClr val="7CA80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235" name="Oval 234">
                  <a:extLst>
                    <a:ext uri="{FF2B5EF4-FFF2-40B4-BE49-F238E27FC236}">
                      <a16:creationId xmlns:a16="http://schemas.microsoft.com/office/drawing/2014/main" id="{0B2AD141-22F3-60E6-8CE4-9C07B27A5F8F}"/>
                    </a:ext>
                  </a:extLst>
                </p:cNvPr>
                <p:cNvSpPr>
                  <a:spLocks/>
                </p:cNvSpPr>
                <p:nvPr/>
              </p:nvSpPr>
              <p:spPr>
                <a:xfrm>
                  <a:off x="4828518" y="2006145"/>
                  <a:ext cx="70546" cy="70610"/>
                </a:xfrm>
                <a:prstGeom prst="ellipse">
                  <a:avLst/>
                </a:prstGeom>
                <a:solidFill>
                  <a:srgbClr val="7CA800"/>
                </a:solidFill>
                <a:ln>
                  <a:solidFill>
                    <a:srgbClr val="7CA80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236" name="Oval 235">
                  <a:extLst>
                    <a:ext uri="{FF2B5EF4-FFF2-40B4-BE49-F238E27FC236}">
                      <a16:creationId xmlns:a16="http://schemas.microsoft.com/office/drawing/2014/main" id="{EA8EB179-432A-7C2F-7AC3-A8AA49CEA19A}"/>
                    </a:ext>
                  </a:extLst>
                </p:cNvPr>
                <p:cNvSpPr>
                  <a:spLocks/>
                </p:cNvSpPr>
                <p:nvPr/>
              </p:nvSpPr>
              <p:spPr>
                <a:xfrm>
                  <a:off x="5198183" y="2000497"/>
                  <a:ext cx="73369" cy="67784"/>
                </a:xfrm>
                <a:prstGeom prst="ellipse">
                  <a:avLst/>
                </a:prstGeom>
                <a:solidFill>
                  <a:srgbClr val="7CA800"/>
                </a:solidFill>
                <a:ln>
                  <a:solidFill>
                    <a:srgbClr val="7CA80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237" name="Oval 236">
                  <a:extLst>
                    <a:ext uri="{FF2B5EF4-FFF2-40B4-BE49-F238E27FC236}">
                      <a16:creationId xmlns:a16="http://schemas.microsoft.com/office/drawing/2014/main" id="{E0D87BDA-8A60-E42C-E5E6-F400F6A08A4E}"/>
                    </a:ext>
                  </a:extLst>
                </p:cNvPr>
                <p:cNvSpPr>
                  <a:spLocks/>
                </p:cNvSpPr>
                <p:nvPr/>
              </p:nvSpPr>
              <p:spPr>
                <a:xfrm>
                  <a:off x="5556562" y="1977902"/>
                  <a:ext cx="73369" cy="70610"/>
                </a:xfrm>
                <a:prstGeom prst="ellipse">
                  <a:avLst/>
                </a:prstGeom>
                <a:solidFill>
                  <a:srgbClr val="7CA800"/>
                </a:solidFill>
                <a:ln>
                  <a:solidFill>
                    <a:srgbClr val="7CA80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238" name="Oval 237">
                  <a:extLst>
                    <a:ext uri="{FF2B5EF4-FFF2-40B4-BE49-F238E27FC236}">
                      <a16:creationId xmlns:a16="http://schemas.microsoft.com/office/drawing/2014/main" id="{397A52F3-6C1A-B999-4B7A-4423DC7C9AAC}"/>
                    </a:ext>
                  </a:extLst>
                </p:cNvPr>
                <p:cNvSpPr>
                  <a:spLocks/>
                </p:cNvSpPr>
                <p:nvPr/>
              </p:nvSpPr>
              <p:spPr>
                <a:xfrm>
                  <a:off x="5914939" y="1949658"/>
                  <a:ext cx="76192" cy="70610"/>
                </a:xfrm>
                <a:prstGeom prst="ellipse">
                  <a:avLst/>
                </a:prstGeom>
                <a:solidFill>
                  <a:srgbClr val="7CA800"/>
                </a:solidFill>
                <a:ln>
                  <a:solidFill>
                    <a:srgbClr val="7CA80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239" name="Oval 238">
                  <a:extLst>
                    <a:ext uri="{FF2B5EF4-FFF2-40B4-BE49-F238E27FC236}">
                      <a16:creationId xmlns:a16="http://schemas.microsoft.com/office/drawing/2014/main" id="{E4D441E6-E87C-AF2B-EAA1-80B52551CB05}"/>
                    </a:ext>
                  </a:extLst>
                </p:cNvPr>
                <p:cNvSpPr>
                  <a:spLocks/>
                </p:cNvSpPr>
                <p:nvPr/>
              </p:nvSpPr>
              <p:spPr>
                <a:xfrm>
                  <a:off x="6642983" y="1963781"/>
                  <a:ext cx="73369" cy="70608"/>
                </a:xfrm>
                <a:prstGeom prst="ellipse">
                  <a:avLst/>
                </a:prstGeom>
                <a:solidFill>
                  <a:srgbClr val="7CA800"/>
                </a:solidFill>
                <a:ln>
                  <a:solidFill>
                    <a:srgbClr val="7CA80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240" name="Oval 239">
                  <a:extLst>
                    <a:ext uri="{FF2B5EF4-FFF2-40B4-BE49-F238E27FC236}">
                      <a16:creationId xmlns:a16="http://schemas.microsoft.com/office/drawing/2014/main" id="{374FDCF2-4D1E-9B25-A780-60437D5F86CC}"/>
                    </a:ext>
                  </a:extLst>
                </p:cNvPr>
                <p:cNvSpPr>
                  <a:spLocks/>
                </p:cNvSpPr>
                <p:nvPr/>
              </p:nvSpPr>
              <p:spPr>
                <a:xfrm>
                  <a:off x="7371027" y="1935537"/>
                  <a:ext cx="73369" cy="70608"/>
                </a:xfrm>
                <a:prstGeom prst="ellipse">
                  <a:avLst/>
                </a:prstGeom>
                <a:solidFill>
                  <a:srgbClr val="7CA800"/>
                </a:solidFill>
                <a:ln>
                  <a:solidFill>
                    <a:srgbClr val="7CA80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241" name="Oval 240">
                  <a:extLst>
                    <a:ext uri="{FF2B5EF4-FFF2-40B4-BE49-F238E27FC236}">
                      <a16:creationId xmlns:a16="http://schemas.microsoft.com/office/drawing/2014/main" id="{02B9EB72-B1A3-723A-74B9-B6B221EFD329}"/>
                    </a:ext>
                  </a:extLst>
                </p:cNvPr>
                <p:cNvSpPr>
                  <a:spLocks/>
                </p:cNvSpPr>
                <p:nvPr/>
              </p:nvSpPr>
              <p:spPr>
                <a:xfrm>
                  <a:off x="8099070" y="1949658"/>
                  <a:ext cx="76192" cy="70610"/>
                </a:xfrm>
                <a:prstGeom prst="ellipse">
                  <a:avLst/>
                </a:prstGeom>
                <a:solidFill>
                  <a:srgbClr val="7CA800"/>
                </a:solidFill>
                <a:ln>
                  <a:solidFill>
                    <a:srgbClr val="7CA80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242" name="Oval 241">
                  <a:extLst>
                    <a:ext uri="{FF2B5EF4-FFF2-40B4-BE49-F238E27FC236}">
                      <a16:creationId xmlns:a16="http://schemas.microsoft.com/office/drawing/2014/main" id="{5121F015-3CB6-059A-B07B-BBFCFF1DD5FB}"/>
                    </a:ext>
                  </a:extLst>
                </p:cNvPr>
                <p:cNvSpPr>
                  <a:spLocks/>
                </p:cNvSpPr>
                <p:nvPr/>
              </p:nvSpPr>
              <p:spPr>
                <a:xfrm>
                  <a:off x="8827114" y="1958132"/>
                  <a:ext cx="73369" cy="70608"/>
                </a:xfrm>
                <a:prstGeom prst="ellipse">
                  <a:avLst/>
                </a:prstGeom>
                <a:solidFill>
                  <a:srgbClr val="7CA800"/>
                </a:solidFill>
                <a:ln>
                  <a:solidFill>
                    <a:srgbClr val="7CA80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243" name="Oval 242">
                  <a:extLst>
                    <a:ext uri="{FF2B5EF4-FFF2-40B4-BE49-F238E27FC236}">
                      <a16:creationId xmlns:a16="http://schemas.microsoft.com/office/drawing/2014/main" id="{A81C1C3D-5251-15B7-4DAB-4500C6761F90}"/>
                    </a:ext>
                  </a:extLst>
                </p:cNvPr>
                <p:cNvSpPr>
                  <a:spLocks/>
                </p:cNvSpPr>
                <p:nvPr/>
              </p:nvSpPr>
              <p:spPr>
                <a:xfrm>
                  <a:off x="9555158" y="1989199"/>
                  <a:ext cx="73369" cy="70610"/>
                </a:xfrm>
                <a:prstGeom prst="ellipse">
                  <a:avLst/>
                </a:prstGeom>
                <a:solidFill>
                  <a:srgbClr val="7CA800"/>
                </a:solidFill>
                <a:ln>
                  <a:solidFill>
                    <a:srgbClr val="7CA80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sp>
              <p:nvSpPr>
                <p:cNvPr id="244" name="Oval 243">
                  <a:extLst>
                    <a:ext uri="{FF2B5EF4-FFF2-40B4-BE49-F238E27FC236}">
                      <a16:creationId xmlns:a16="http://schemas.microsoft.com/office/drawing/2014/main" id="{8F16B9AD-8FE6-A507-2B05-7F6CC64B2D5C}"/>
                    </a:ext>
                  </a:extLst>
                </p:cNvPr>
                <p:cNvSpPr>
                  <a:spLocks/>
                </p:cNvSpPr>
                <p:nvPr/>
              </p:nvSpPr>
              <p:spPr>
                <a:xfrm>
                  <a:off x="10308600" y="2048511"/>
                  <a:ext cx="76190" cy="67784"/>
                </a:xfrm>
                <a:prstGeom prst="ellipse">
                  <a:avLst/>
                </a:prstGeom>
                <a:solidFill>
                  <a:srgbClr val="7CA800"/>
                </a:solidFill>
                <a:ln>
                  <a:solidFill>
                    <a:srgbClr val="7CA800"/>
                  </a:solidFill>
                </a:ln>
              </p:spPr>
              <p:style>
                <a:lnRef idx="2">
                  <a:schemeClr val="dk1">
                    <a:shade val="50000"/>
                  </a:schemeClr>
                </a:lnRef>
                <a:fillRef idx="1">
                  <a:schemeClr val="dk1"/>
                </a:fillRef>
                <a:effectRef idx="0">
                  <a:schemeClr val="dk1"/>
                </a:effectRef>
                <a:fontRef idx="minor">
                  <a:schemeClr val="lt1"/>
                </a:fontRef>
              </p:style>
              <p:txBody>
                <a:bodyPr lIns="54268" tIns="53414" rIns="54268" bIns="53414" anchor="ctr"/>
                <a:lstStyle/>
                <a:p>
                  <a:pPr algn="ctr" defTabSz="685800">
                    <a:defRPr/>
                  </a:pPr>
                  <a:endParaRPr lang="en-GB" sz="1575" dirty="0">
                    <a:solidFill>
                      <a:prstClr val="white"/>
                    </a:solidFill>
                    <a:latin typeface="Aptos" panose="02110004020202020204"/>
                  </a:endParaRPr>
                </a:p>
              </p:txBody>
            </p:sp>
          </p:grpSp>
          <p:sp>
            <p:nvSpPr>
              <p:cNvPr id="225" name="Freeform: Shape 224">
                <a:extLst>
                  <a:ext uri="{FF2B5EF4-FFF2-40B4-BE49-F238E27FC236}">
                    <a16:creationId xmlns:a16="http://schemas.microsoft.com/office/drawing/2014/main" id="{23ACB1CD-EAE5-E316-0AAF-AC26D8237883}"/>
                  </a:ext>
                </a:extLst>
              </p:cNvPr>
              <p:cNvSpPr/>
              <p:nvPr/>
            </p:nvSpPr>
            <p:spPr>
              <a:xfrm>
                <a:off x="1591826" y="1972253"/>
                <a:ext cx="8750636" cy="1016764"/>
              </a:xfrm>
              <a:custGeom>
                <a:avLst/>
                <a:gdLst>
                  <a:gd name="connsiteX0" fmla="*/ 0 w 8750709"/>
                  <a:gd name="connsiteY0" fmla="*/ 1017638 h 1017638"/>
                  <a:gd name="connsiteX1" fmla="*/ 206477 w 8750709"/>
                  <a:gd name="connsiteY1" fmla="*/ 481780 h 1017638"/>
                  <a:gd name="connsiteX2" fmla="*/ 388374 w 8750709"/>
                  <a:gd name="connsiteY2" fmla="*/ 216309 h 1017638"/>
                  <a:gd name="connsiteX3" fmla="*/ 757084 w 8750709"/>
                  <a:gd name="connsiteY3" fmla="*/ 78658 h 1017638"/>
                  <a:gd name="connsiteX4" fmla="*/ 1101213 w 8750709"/>
                  <a:gd name="connsiteY4" fmla="*/ 9832 h 1017638"/>
                  <a:gd name="connsiteX5" fmla="*/ 1465006 w 8750709"/>
                  <a:gd name="connsiteY5" fmla="*/ 54077 h 1017638"/>
                  <a:gd name="connsiteX6" fmla="*/ 2197509 w 8750709"/>
                  <a:gd name="connsiteY6" fmla="*/ 73742 h 1017638"/>
                  <a:gd name="connsiteX7" fmla="*/ 2920180 w 8750709"/>
                  <a:gd name="connsiteY7" fmla="*/ 34413 h 1017638"/>
                  <a:gd name="connsiteX8" fmla="*/ 3274142 w 8750709"/>
                  <a:gd name="connsiteY8" fmla="*/ 68826 h 1017638"/>
                  <a:gd name="connsiteX9" fmla="*/ 3647768 w 8750709"/>
                  <a:gd name="connsiteY9" fmla="*/ 63909 h 1017638"/>
                  <a:gd name="connsiteX10" fmla="*/ 4001729 w 8750709"/>
                  <a:gd name="connsiteY10" fmla="*/ 39329 h 1017638"/>
                  <a:gd name="connsiteX11" fmla="*/ 4360606 w 8750709"/>
                  <a:gd name="connsiteY11" fmla="*/ 9832 h 1017638"/>
                  <a:gd name="connsiteX12" fmla="*/ 5088193 w 8750709"/>
                  <a:gd name="connsiteY12" fmla="*/ 24580 h 1017638"/>
                  <a:gd name="connsiteX13" fmla="*/ 5810864 w 8750709"/>
                  <a:gd name="connsiteY13" fmla="*/ 0 h 1017638"/>
                  <a:gd name="connsiteX14" fmla="*/ 6553200 w 8750709"/>
                  <a:gd name="connsiteY14" fmla="*/ 9832 h 1017638"/>
                  <a:gd name="connsiteX15" fmla="*/ 7270955 w 8750709"/>
                  <a:gd name="connsiteY15" fmla="*/ 9832 h 1017638"/>
                  <a:gd name="connsiteX16" fmla="*/ 7998542 w 8750709"/>
                  <a:gd name="connsiteY16" fmla="*/ 54077 h 1017638"/>
                  <a:gd name="connsiteX17" fmla="*/ 8750709 w 8750709"/>
                  <a:gd name="connsiteY17" fmla="*/ 108155 h 10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0709" h="1017638">
                    <a:moveTo>
                      <a:pt x="0" y="1017638"/>
                    </a:moveTo>
                    <a:lnTo>
                      <a:pt x="206477" y="481780"/>
                    </a:lnTo>
                    <a:lnTo>
                      <a:pt x="388374" y="216309"/>
                    </a:lnTo>
                    <a:lnTo>
                      <a:pt x="757084" y="78658"/>
                    </a:lnTo>
                    <a:lnTo>
                      <a:pt x="1101213" y="9832"/>
                    </a:lnTo>
                    <a:lnTo>
                      <a:pt x="1465006" y="54077"/>
                    </a:lnTo>
                    <a:lnTo>
                      <a:pt x="2197509" y="73742"/>
                    </a:lnTo>
                    <a:lnTo>
                      <a:pt x="2920180" y="34413"/>
                    </a:lnTo>
                    <a:lnTo>
                      <a:pt x="3274142" y="68826"/>
                    </a:lnTo>
                    <a:lnTo>
                      <a:pt x="3647768" y="63909"/>
                    </a:lnTo>
                    <a:lnTo>
                      <a:pt x="4001729" y="39329"/>
                    </a:lnTo>
                    <a:lnTo>
                      <a:pt x="4360606" y="9832"/>
                    </a:lnTo>
                    <a:lnTo>
                      <a:pt x="5088193" y="24580"/>
                    </a:lnTo>
                    <a:lnTo>
                      <a:pt x="5810864" y="0"/>
                    </a:lnTo>
                    <a:lnTo>
                      <a:pt x="6553200" y="9832"/>
                    </a:lnTo>
                    <a:lnTo>
                      <a:pt x="7270955" y="9832"/>
                    </a:lnTo>
                    <a:lnTo>
                      <a:pt x="7998542" y="54077"/>
                    </a:lnTo>
                    <a:lnTo>
                      <a:pt x="8750709" y="108155"/>
                    </a:lnTo>
                  </a:path>
                </a:pathLst>
              </a:custGeom>
              <a:noFill/>
              <a:ln w="19050">
                <a:solidFill>
                  <a:srgbClr val="7CA8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685800">
                  <a:defRPr/>
                </a:pPr>
                <a:endParaRPr lang="en-GB" sz="788" dirty="0">
                  <a:solidFill>
                    <a:prstClr val="white"/>
                  </a:solidFill>
                  <a:latin typeface="Aptos" panose="02110004020202020204"/>
                </a:endParaRPr>
              </a:p>
            </p:txBody>
          </p:sp>
        </p:grpSp>
        <p:sp>
          <p:nvSpPr>
            <p:cNvPr id="317" name="TextBox 5">
              <a:extLst>
                <a:ext uri="{FF2B5EF4-FFF2-40B4-BE49-F238E27FC236}">
                  <a16:creationId xmlns:a16="http://schemas.microsoft.com/office/drawing/2014/main" id="{855B9F7D-6C67-7027-DE8E-012912E349F8}"/>
                </a:ext>
              </a:extLst>
            </p:cNvPr>
            <p:cNvSpPr txBox="1">
              <a:spLocks noChangeArrowheads="1"/>
            </p:cNvSpPr>
            <p:nvPr/>
          </p:nvSpPr>
          <p:spPr bwMode="auto">
            <a:xfrm>
              <a:off x="4529171" y="3700606"/>
              <a:ext cx="725487" cy="271463"/>
            </a:xfrm>
            <a:prstGeom prst="rect">
              <a:avLst/>
            </a:prstGeom>
            <a:noFill/>
            <a:ln>
              <a:noFill/>
            </a:ln>
          </p:spPr>
          <p:txBody>
            <a:bodyPr>
              <a:spAutoFit/>
            </a:bodyPr>
            <a:lstStyle>
              <a:lvl1pPr>
                <a:defRPr sz="1400" b="1">
                  <a:solidFill>
                    <a:schemeClr val="bg2"/>
                  </a:solidFill>
                  <a:latin typeface="Arial" panose="020B0604020202020204" pitchFamily="34" charset="0"/>
                </a:defRPr>
              </a:lvl1pPr>
              <a:lvl2pPr marL="742950" indent="-285750">
                <a:defRPr sz="1400" b="1">
                  <a:solidFill>
                    <a:schemeClr val="bg2"/>
                  </a:solidFill>
                  <a:latin typeface="Arial" panose="020B0604020202020204" pitchFamily="34" charset="0"/>
                </a:defRPr>
              </a:lvl2pPr>
              <a:lvl3pPr marL="1143000" indent="-228600">
                <a:defRPr sz="1400" b="1">
                  <a:solidFill>
                    <a:schemeClr val="bg2"/>
                  </a:solidFill>
                  <a:latin typeface="Arial" panose="020B0604020202020204" pitchFamily="34" charset="0"/>
                </a:defRPr>
              </a:lvl3pPr>
              <a:lvl4pPr marL="1600200" indent="-228600">
                <a:defRPr sz="1400" b="1">
                  <a:solidFill>
                    <a:schemeClr val="bg2"/>
                  </a:solidFill>
                  <a:latin typeface="Arial" panose="020B0604020202020204" pitchFamily="34" charset="0"/>
                </a:defRPr>
              </a:lvl4pPr>
              <a:lvl5pPr marL="2057400" indent="-228600">
                <a:defRPr sz="1400" b="1">
                  <a:solidFill>
                    <a:schemeClr val="bg2"/>
                  </a:solidFill>
                  <a:latin typeface="Arial" panose="020B0604020202020204" pitchFamily="34" charset="0"/>
                </a:defRPr>
              </a:lvl5pPr>
              <a:lvl6pPr marL="2514600" indent="-228600" eaLnBrk="0" fontAlgn="base" hangingPunct="0">
                <a:spcBef>
                  <a:spcPct val="0"/>
                </a:spcBef>
                <a:spcAft>
                  <a:spcPct val="0"/>
                </a:spcAft>
                <a:defRPr sz="1400" b="1">
                  <a:solidFill>
                    <a:schemeClr val="bg2"/>
                  </a:solidFill>
                  <a:latin typeface="Arial" panose="020B0604020202020204" pitchFamily="34" charset="0"/>
                </a:defRPr>
              </a:lvl6pPr>
              <a:lvl7pPr marL="2971800" indent="-228600" eaLnBrk="0" fontAlgn="base" hangingPunct="0">
                <a:spcBef>
                  <a:spcPct val="0"/>
                </a:spcBef>
                <a:spcAft>
                  <a:spcPct val="0"/>
                </a:spcAft>
                <a:defRPr sz="1400" b="1">
                  <a:solidFill>
                    <a:schemeClr val="bg2"/>
                  </a:solidFill>
                  <a:latin typeface="Arial" panose="020B0604020202020204" pitchFamily="34" charset="0"/>
                </a:defRPr>
              </a:lvl7pPr>
              <a:lvl8pPr marL="3429000" indent="-228600" eaLnBrk="0" fontAlgn="base" hangingPunct="0">
                <a:spcBef>
                  <a:spcPct val="0"/>
                </a:spcBef>
                <a:spcAft>
                  <a:spcPct val="0"/>
                </a:spcAft>
                <a:defRPr sz="1400" b="1">
                  <a:solidFill>
                    <a:schemeClr val="bg2"/>
                  </a:solidFill>
                  <a:latin typeface="Arial" panose="020B0604020202020204" pitchFamily="34" charset="0"/>
                </a:defRPr>
              </a:lvl8pPr>
              <a:lvl9pPr marL="3886200" indent="-228600" eaLnBrk="0" fontAlgn="base" hangingPunct="0">
                <a:spcBef>
                  <a:spcPct val="0"/>
                </a:spcBef>
                <a:spcAft>
                  <a:spcPct val="0"/>
                </a:spcAft>
                <a:defRPr sz="1400" b="1">
                  <a:solidFill>
                    <a:schemeClr val="bg2"/>
                  </a:solidFill>
                  <a:latin typeface="Arial" panose="020B0604020202020204" pitchFamily="34" charset="0"/>
                </a:defRPr>
              </a:lvl9pPr>
            </a:lstStyle>
            <a:p>
              <a:pPr algn="r" defTabSz="685800">
                <a:lnSpc>
                  <a:spcPts val="675"/>
                </a:lnSpc>
                <a:defRPr/>
              </a:pPr>
              <a:r>
                <a:rPr lang="en-US" altLang="en-US" sz="675">
                  <a:solidFill>
                    <a:srgbClr val="0070C0"/>
                  </a:solidFill>
                  <a:cs typeface="Arial" panose="020B0604020202020204" pitchFamily="34" charset="0"/>
                </a:rPr>
                <a:t>Anti-C5 to iptacopan</a:t>
              </a:r>
              <a:endParaRPr lang="en-GB" altLang="en-US" sz="675">
                <a:solidFill>
                  <a:srgbClr val="0070C0"/>
                </a:solidFill>
                <a:cs typeface="Arial" panose="020B0604020202020204" pitchFamily="34" charset="0"/>
              </a:endParaRPr>
            </a:p>
          </p:txBody>
        </p:sp>
      </p:grpSp>
      <p:sp>
        <p:nvSpPr>
          <p:cNvPr id="37" name="Title 36">
            <a:extLst>
              <a:ext uri="{FF2B5EF4-FFF2-40B4-BE49-F238E27FC236}">
                <a16:creationId xmlns:a16="http://schemas.microsoft.com/office/drawing/2014/main" id="{3F4E7145-8A32-2879-29D8-5075C927218F}"/>
              </a:ext>
            </a:extLst>
          </p:cNvPr>
          <p:cNvSpPr>
            <a:spLocks noGrp="1"/>
          </p:cNvSpPr>
          <p:nvPr>
            <p:ph type="title"/>
          </p:nvPr>
        </p:nvSpPr>
        <p:spPr>
          <a:xfrm>
            <a:off x="841489" y="344343"/>
            <a:ext cx="10515600" cy="1325563"/>
          </a:xfrm>
        </p:spPr>
        <p:txBody>
          <a:bodyPr>
            <a:normAutofit/>
          </a:bodyPr>
          <a:lstStyle/>
          <a:p>
            <a:r>
              <a:rPr lang="en-US" dirty="0"/>
              <a:t>Proximal Complement Inhibitors – </a:t>
            </a:r>
            <a:r>
              <a:rPr lang="en-US" dirty="0" err="1"/>
              <a:t>Iptacopan</a:t>
            </a:r>
            <a:r>
              <a:rPr lang="en-US" dirty="0"/>
              <a:t> 48-Week Data</a:t>
            </a:r>
          </a:p>
        </p:txBody>
      </p:sp>
      <p:sp>
        <p:nvSpPr>
          <p:cNvPr id="38" name="Content Placeholder 37">
            <a:extLst>
              <a:ext uri="{FF2B5EF4-FFF2-40B4-BE49-F238E27FC236}">
                <a16:creationId xmlns:a16="http://schemas.microsoft.com/office/drawing/2014/main" id="{A1F40100-8D52-7292-046A-342075A45EF1}"/>
              </a:ext>
            </a:extLst>
          </p:cNvPr>
          <p:cNvSpPr>
            <a:spLocks noGrp="1"/>
          </p:cNvSpPr>
          <p:nvPr>
            <p:ph idx="1"/>
          </p:nvPr>
        </p:nvSpPr>
        <p:spPr>
          <a:xfrm>
            <a:off x="838201" y="1825625"/>
            <a:ext cx="2728546" cy="4062413"/>
          </a:xfrm>
        </p:spPr>
        <p:txBody>
          <a:bodyPr>
            <a:normAutofit/>
          </a:bodyPr>
          <a:lstStyle/>
          <a:p>
            <a:pPr marL="0" indent="0">
              <a:buNone/>
            </a:pPr>
            <a:r>
              <a:rPr lang="en-US" sz="2000" dirty="0"/>
              <a:t>Increases in Hb and</a:t>
            </a:r>
            <a:br>
              <a:rPr lang="en-US" sz="2000" dirty="0"/>
            </a:br>
            <a:r>
              <a:rPr lang="en-US" sz="2000" dirty="0"/>
              <a:t>a mean normal/</a:t>
            </a:r>
            <a:br>
              <a:rPr lang="en-US" sz="2000" dirty="0"/>
            </a:br>
            <a:r>
              <a:rPr lang="en-US" sz="2000" dirty="0"/>
              <a:t>near-normal Hb level were maintained in the </a:t>
            </a:r>
            <a:r>
              <a:rPr lang="en-US" sz="2000" dirty="0" err="1"/>
              <a:t>iptacopan</a:t>
            </a:r>
            <a:r>
              <a:rPr lang="en-US" sz="2000" dirty="0"/>
              <a:t> arm and rapidly achieved in the anti-C5-to-iptacopan arm upon treatment switch</a:t>
            </a:r>
          </a:p>
        </p:txBody>
      </p:sp>
      <p:sp>
        <p:nvSpPr>
          <p:cNvPr id="5" name="Footer Placeholder 4">
            <a:extLst>
              <a:ext uri="{FF2B5EF4-FFF2-40B4-BE49-F238E27FC236}">
                <a16:creationId xmlns:a16="http://schemas.microsoft.com/office/drawing/2014/main" id="{FEB1C647-4375-75C0-F705-AF9292E680F0}"/>
              </a:ext>
            </a:extLst>
          </p:cNvPr>
          <p:cNvSpPr>
            <a:spLocks noGrp="1"/>
          </p:cNvSpPr>
          <p:nvPr>
            <p:ph type="ftr" sz="quarter" idx="10"/>
          </p:nvPr>
        </p:nvSpPr>
        <p:spPr>
          <a:xfrm>
            <a:off x="1416735" y="6054437"/>
            <a:ext cx="10651322" cy="803564"/>
          </a:xfrm>
        </p:spPr>
        <p:txBody>
          <a:bodyPr/>
          <a:lstStyle/>
          <a:p>
            <a:r>
              <a:rPr lang="en-US" altLang="en-US" sz="900" dirty="0"/>
              <a:t>*Events that met the prespecified criteria in the protocol for clinical BTH. All hemolytic events were also reported as TEAEs, irrespective of whether they met the criteria for clinical BTH. </a:t>
            </a:r>
            <a:r>
              <a:rPr lang="en-US" altLang="en-US" sz="900" baseline="30000" dirty="0"/>
              <a:t>†</a:t>
            </a:r>
            <a:r>
              <a:rPr lang="en-US" altLang="en-US" sz="900" dirty="0"/>
              <a:t>One of the patients in the </a:t>
            </a:r>
            <a:r>
              <a:rPr lang="en-US" altLang="en-US" sz="900" dirty="0" err="1"/>
              <a:t>iptacopan</a:t>
            </a:r>
            <a:r>
              <a:rPr lang="en-US" altLang="en-US" sz="900" dirty="0"/>
              <a:t> arm had an event of clinical BTH in the randomized treatment period and a second event of clinical BTH in the extension period. Therefore, overall, six of 62 patients in the </a:t>
            </a:r>
            <a:r>
              <a:rPr lang="en-US" altLang="en-US" sz="900" dirty="0" err="1"/>
              <a:t>iptacopan</a:t>
            </a:r>
            <a:r>
              <a:rPr lang="en-US" altLang="en-US" sz="900" dirty="0"/>
              <a:t> arm had clinical BTH. </a:t>
            </a:r>
            <a:r>
              <a:rPr lang="en-US" altLang="en-US" sz="900" baseline="30000" dirty="0"/>
              <a:t>‡</a:t>
            </a:r>
            <a:r>
              <a:rPr lang="en-US" altLang="en-US" sz="900" dirty="0"/>
              <a:t>Of 62 patients in the </a:t>
            </a:r>
            <a:r>
              <a:rPr lang="en-US" altLang="en-US" sz="900" dirty="0" err="1"/>
              <a:t>iptacopan</a:t>
            </a:r>
            <a:r>
              <a:rPr lang="en-US" altLang="en-US" sz="900" dirty="0"/>
              <a:t> arm, 61 entered the extension period. </a:t>
            </a:r>
            <a:r>
              <a:rPr lang="en-US" altLang="en-US" sz="900" baseline="30000" dirty="0"/>
              <a:t>§</a:t>
            </a:r>
            <a:r>
              <a:rPr lang="en-US" altLang="en-US" sz="900" dirty="0"/>
              <a:t>Of 35 patients who were randomized to the anti-C5 arm, 34 switched to </a:t>
            </a:r>
            <a:r>
              <a:rPr lang="en-US" altLang="en-US" sz="900" dirty="0" err="1"/>
              <a:t>iptacopan</a:t>
            </a:r>
            <a:r>
              <a:rPr lang="en-US" altLang="en-US" sz="900" dirty="0"/>
              <a:t> monotherapy in the extension period. The patient who had clinical BTH after switching to </a:t>
            </a:r>
            <a:r>
              <a:rPr lang="en-US" altLang="en-US" sz="900" dirty="0" err="1"/>
              <a:t>iptacopan</a:t>
            </a:r>
            <a:r>
              <a:rPr lang="en-US" altLang="en-US" sz="900" dirty="0"/>
              <a:t> did not have clinical BTH during anti-C5 treatment in the randomized treatment period.</a:t>
            </a:r>
            <a:br>
              <a:rPr lang="en-US" altLang="en-US" sz="900" dirty="0"/>
            </a:br>
            <a:r>
              <a:rPr lang="en-US" altLang="en-US" sz="900" dirty="0"/>
              <a:t>C, complement; Hb, hemoglobin.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5" name="Content Placeholder 2">
            <a:extLst>
              <a:ext uri="{FF2B5EF4-FFF2-40B4-BE49-F238E27FC236}">
                <a16:creationId xmlns:a16="http://schemas.microsoft.com/office/drawing/2014/main" id="{CB34A948-02B9-9EE2-8F13-0E1DFE9E7D51}"/>
              </a:ext>
            </a:extLst>
          </p:cNvPr>
          <p:cNvSpPr txBox="1">
            <a:spLocks noChangeArrowheads="1"/>
          </p:cNvSpPr>
          <p:nvPr/>
        </p:nvSpPr>
        <p:spPr bwMode="auto">
          <a:xfrm>
            <a:off x="1616365" y="4652965"/>
            <a:ext cx="9485744" cy="119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5800">
              <a:lnSpc>
                <a:spcPct val="90000"/>
              </a:lnSpc>
              <a:spcBef>
                <a:spcPct val="20000"/>
              </a:spcBef>
              <a:buClr>
                <a:srgbClr val="F9E27F"/>
              </a:buClr>
              <a:buSzPct val="125000"/>
              <a:buChar char="•"/>
              <a:defRPr sz="2800" b="1">
                <a:solidFill>
                  <a:schemeClr val="tx1"/>
                </a:solidFill>
                <a:latin typeface="Arial" panose="020B0604020202020204" pitchFamily="34" charset="0"/>
              </a:defRPr>
            </a:lvl1pPr>
            <a:lvl2pPr marL="742950" indent="-285750" defTabSz="685800">
              <a:lnSpc>
                <a:spcPct val="90000"/>
              </a:lnSpc>
              <a:spcBef>
                <a:spcPct val="20000"/>
              </a:spcBef>
              <a:buClr>
                <a:srgbClr val="F9E27F"/>
              </a:buClr>
              <a:buSzPct val="115000"/>
              <a:buFont typeface="Arial" panose="020B0604020202020204" pitchFamily="34" charset="0"/>
              <a:buChar char="–"/>
              <a:defRPr sz="2400" b="1">
                <a:solidFill>
                  <a:schemeClr val="tx1"/>
                </a:solidFill>
                <a:latin typeface="Arial" panose="020B0604020202020204" pitchFamily="34" charset="0"/>
              </a:defRPr>
            </a:lvl2pPr>
            <a:lvl3pPr marL="1143000" indent="-228600" defTabSz="685800">
              <a:lnSpc>
                <a:spcPct val="90000"/>
              </a:lnSpc>
              <a:spcBef>
                <a:spcPct val="20000"/>
              </a:spcBef>
              <a:buClr>
                <a:srgbClr val="F9E27F"/>
              </a:buClr>
              <a:buChar char="•"/>
              <a:defRPr sz="2000" b="1">
                <a:solidFill>
                  <a:schemeClr val="tx1"/>
                </a:solidFill>
                <a:latin typeface="Arial" panose="020B0604020202020204" pitchFamily="34" charset="0"/>
              </a:defRPr>
            </a:lvl3pPr>
            <a:lvl4pPr marL="1600200" indent="-228600" defTabSz="685800">
              <a:lnSpc>
                <a:spcPct val="90000"/>
              </a:lnSpc>
              <a:spcBef>
                <a:spcPct val="20000"/>
              </a:spcBef>
              <a:buClr>
                <a:srgbClr val="F9E27F"/>
              </a:buClr>
              <a:buChar char="–"/>
              <a:defRPr sz="2000" b="1">
                <a:solidFill>
                  <a:schemeClr val="tx1"/>
                </a:solidFill>
                <a:latin typeface="Arial" panose="020B0604020202020204" pitchFamily="34" charset="0"/>
              </a:defRPr>
            </a:lvl4pPr>
            <a:lvl5pPr marL="2057400" indent="-228600" defTabSz="685800">
              <a:lnSpc>
                <a:spcPct val="90000"/>
              </a:lnSpc>
              <a:spcBef>
                <a:spcPct val="20000"/>
              </a:spcBef>
              <a:buClr>
                <a:srgbClr val="F9E27F"/>
              </a:buClr>
              <a:buChar char="»"/>
              <a:defRPr sz="2000" b="1">
                <a:solidFill>
                  <a:schemeClr val="tx1"/>
                </a:solidFill>
                <a:latin typeface="Arial" panose="020B0604020202020204" pitchFamily="34" charset="0"/>
              </a:defRPr>
            </a:lvl5pPr>
            <a:lvl6pPr marL="2514600" indent="-228600" defTabSz="6858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6pPr>
            <a:lvl7pPr marL="2971800" indent="-228600" defTabSz="6858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7pPr>
            <a:lvl8pPr marL="3429000" indent="-228600" defTabSz="6858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8pPr>
            <a:lvl9pPr marL="3886200" indent="-228600" defTabSz="685800" eaLnBrk="0" fontAlgn="base" hangingPunct="0">
              <a:lnSpc>
                <a:spcPct val="90000"/>
              </a:lnSpc>
              <a:spcBef>
                <a:spcPct val="20000"/>
              </a:spcBef>
              <a:spcAft>
                <a:spcPct val="0"/>
              </a:spcAft>
              <a:buClr>
                <a:srgbClr val="F9E27F"/>
              </a:buClr>
              <a:buChar char="»"/>
              <a:defRPr sz="2000" b="1">
                <a:solidFill>
                  <a:schemeClr val="tx1"/>
                </a:solidFill>
                <a:latin typeface="Arial" panose="020B0604020202020204" pitchFamily="34" charset="0"/>
              </a:defRPr>
            </a:lvl9pPr>
          </a:lstStyle>
          <a:p>
            <a:pPr marL="285750" indent="-285750" fontAlgn="base">
              <a:spcBef>
                <a:spcPts val="1000"/>
              </a:spcBef>
              <a:spcAft>
                <a:spcPct val="0"/>
              </a:spcAft>
              <a:buClr>
                <a:schemeClr val="accent3"/>
              </a:buClr>
              <a:buSzTx/>
            </a:pPr>
            <a:r>
              <a:rPr lang="en-US" altLang="en-US" sz="1400" b="0" dirty="0">
                <a:solidFill>
                  <a:srgbClr val="000000"/>
                </a:solidFill>
                <a:cs typeface="Arial" panose="020B0604020202020204" pitchFamily="34" charset="0"/>
              </a:rPr>
              <a:t>The </a:t>
            </a:r>
            <a:r>
              <a:rPr lang="en-US" altLang="en-US" sz="1400" dirty="0">
                <a:solidFill>
                  <a:schemeClr val="accent3"/>
                </a:solidFill>
                <a:cs typeface="Arial" panose="020B0604020202020204" pitchFamily="34" charset="0"/>
              </a:rPr>
              <a:t>overall adjusted annualized rate of clinical BTH</a:t>
            </a:r>
            <a:r>
              <a:rPr lang="en-US" altLang="en-US" sz="1400" b="0" dirty="0">
                <a:solidFill>
                  <a:srgbClr val="000000"/>
                </a:solidFill>
                <a:cs typeface="Arial" panose="020B0604020202020204" pitchFamily="34" charset="0"/>
              </a:rPr>
              <a:t>*</a:t>
            </a:r>
            <a:r>
              <a:rPr lang="en-US" altLang="en-US" sz="1400" dirty="0">
                <a:solidFill>
                  <a:srgbClr val="0F9ED5"/>
                </a:solidFill>
                <a:cs typeface="Arial" panose="020B0604020202020204" pitchFamily="34" charset="0"/>
              </a:rPr>
              <a:t> </a:t>
            </a:r>
            <a:r>
              <a:rPr lang="en-US" altLang="en-US" sz="1400" b="0" dirty="0">
                <a:solidFill>
                  <a:srgbClr val="000000"/>
                </a:solidFill>
                <a:cs typeface="Arial" panose="020B0604020202020204" pitchFamily="34" charset="0"/>
              </a:rPr>
              <a:t>since initiation of </a:t>
            </a:r>
            <a:r>
              <a:rPr lang="en-US" altLang="en-US" sz="1400" b="0" dirty="0" err="1">
                <a:solidFill>
                  <a:srgbClr val="000000"/>
                </a:solidFill>
                <a:cs typeface="Arial" panose="020B0604020202020204" pitchFamily="34" charset="0"/>
              </a:rPr>
              <a:t>iptacopan</a:t>
            </a:r>
            <a:r>
              <a:rPr lang="en-US" altLang="en-US" sz="1400" b="0" dirty="0">
                <a:solidFill>
                  <a:srgbClr val="000000"/>
                </a:solidFill>
                <a:cs typeface="Arial" panose="020B0604020202020204" pitchFamily="34" charset="0"/>
              </a:rPr>
              <a:t> monotherapy, including </a:t>
            </a:r>
            <a:br>
              <a:rPr lang="en-US" altLang="en-US" sz="1400" b="0" dirty="0">
                <a:solidFill>
                  <a:srgbClr val="000000"/>
                </a:solidFill>
                <a:cs typeface="Arial" panose="020B0604020202020204" pitchFamily="34" charset="0"/>
              </a:rPr>
            </a:br>
            <a:r>
              <a:rPr lang="en-US" altLang="en-US" sz="1400" b="0" dirty="0" err="1">
                <a:solidFill>
                  <a:srgbClr val="000000"/>
                </a:solidFill>
                <a:cs typeface="Arial" panose="020B0604020202020204" pitchFamily="34" charset="0"/>
              </a:rPr>
              <a:t>iptacopan</a:t>
            </a:r>
            <a:r>
              <a:rPr lang="en-US" altLang="en-US" sz="1400" b="0" dirty="0">
                <a:solidFill>
                  <a:srgbClr val="000000"/>
                </a:solidFill>
                <a:cs typeface="Arial" panose="020B0604020202020204" pitchFamily="34" charset="0"/>
              </a:rPr>
              <a:t>-treated patients in both treatment arms, was </a:t>
            </a:r>
            <a:r>
              <a:rPr lang="en-US" altLang="en-US" sz="1400" dirty="0">
                <a:solidFill>
                  <a:schemeClr val="accent3"/>
                </a:solidFill>
                <a:cs typeface="Arial" panose="020B0604020202020204" pitchFamily="34" charset="0"/>
              </a:rPr>
              <a:t>0.11</a:t>
            </a:r>
            <a:r>
              <a:rPr lang="en-US" altLang="en-US" sz="1400" b="0" dirty="0">
                <a:solidFill>
                  <a:srgbClr val="000000"/>
                </a:solidFill>
                <a:cs typeface="Arial" panose="020B0604020202020204" pitchFamily="34" charset="0"/>
              </a:rPr>
              <a:t> (95% CI 0.05, 0.23)</a:t>
            </a:r>
          </a:p>
          <a:p>
            <a:pPr marL="285750" indent="-285750" fontAlgn="base">
              <a:spcBef>
                <a:spcPts val="1000"/>
              </a:spcBef>
              <a:spcAft>
                <a:spcPct val="0"/>
              </a:spcAft>
              <a:buClr>
                <a:schemeClr val="accent3"/>
              </a:buClr>
              <a:buSzTx/>
            </a:pPr>
            <a:r>
              <a:rPr lang="en-US" altLang="en-US" sz="1400" dirty="0">
                <a:solidFill>
                  <a:schemeClr val="accent3"/>
                </a:solidFill>
                <a:cs typeface="Arial" panose="020B0604020202020204" pitchFamily="34" charset="0"/>
              </a:rPr>
              <a:t>All clinical BTH events</a:t>
            </a:r>
            <a:r>
              <a:rPr lang="en-US" altLang="en-US" sz="1400" b="0" dirty="0">
                <a:solidFill>
                  <a:srgbClr val="000000"/>
                </a:solidFill>
                <a:cs typeface="Arial" panose="020B0604020202020204" pitchFamily="34" charset="0"/>
              </a:rPr>
              <a:t>*</a:t>
            </a:r>
            <a:r>
              <a:rPr lang="en-US" altLang="en-US" sz="1400" dirty="0">
                <a:solidFill>
                  <a:srgbClr val="0F9ED5"/>
                </a:solidFill>
                <a:cs typeface="Arial" panose="020B0604020202020204" pitchFamily="34" charset="0"/>
              </a:rPr>
              <a:t> </a:t>
            </a:r>
            <a:r>
              <a:rPr lang="en-US" altLang="en-US" sz="1400" b="0" dirty="0">
                <a:solidFill>
                  <a:srgbClr val="000000"/>
                </a:solidFill>
                <a:cs typeface="Arial" panose="020B0604020202020204" pitchFamily="34" charset="0"/>
              </a:rPr>
              <a:t>reported during </a:t>
            </a:r>
            <a:r>
              <a:rPr lang="en-US" altLang="en-US" sz="1400" b="0" dirty="0" err="1">
                <a:solidFill>
                  <a:srgbClr val="000000"/>
                </a:solidFill>
                <a:cs typeface="Arial" panose="020B0604020202020204" pitchFamily="34" charset="0"/>
              </a:rPr>
              <a:t>iptacopan</a:t>
            </a:r>
            <a:r>
              <a:rPr lang="en-US" altLang="en-US" sz="1400" b="0" dirty="0">
                <a:solidFill>
                  <a:srgbClr val="000000"/>
                </a:solidFill>
                <a:cs typeface="Arial" panose="020B0604020202020204" pitchFamily="34" charset="0"/>
              </a:rPr>
              <a:t> monotherapy in APPLY-PNH were </a:t>
            </a:r>
            <a:r>
              <a:rPr lang="en-US" altLang="en-US" sz="1400" dirty="0">
                <a:solidFill>
                  <a:schemeClr val="accent3"/>
                </a:solidFill>
                <a:cs typeface="Arial" panose="020B0604020202020204" pitchFamily="34" charset="0"/>
              </a:rPr>
              <a:t>mild or moderate</a:t>
            </a:r>
            <a:r>
              <a:rPr lang="en-US" altLang="en-US" sz="1400" dirty="0">
                <a:solidFill>
                  <a:srgbClr val="156082"/>
                </a:solidFill>
                <a:cs typeface="Arial" panose="020B0604020202020204" pitchFamily="34" charset="0"/>
              </a:rPr>
              <a:t> </a:t>
            </a:r>
            <a:r>
              <a:rPr lang="en-US" altLang="en-US" sz="1400" b="0" dirty="0">
                <a:solidFill>
                  <a:srgbClr val="000000"/>
                </a:solidFill>
                <a:cs typeface="Arial" panose="020B0604020202020204" pitchFamily="34" charset="0"/>
              </a:rPr>
              <a:t>in severity and </a:t>
            </a:r>
            <a:r>
              <a:rPr lang="en-US" altLang="en-US" sz="1400" dirty="0">
                <a:solidFill>
                  <a:schemeClr val="accent3"/>
                </a:solidFill>
                <a:cs typeface="Arial" panose="020B0604020202020204" pitchFamily="34" charset="0"/>
              </a:rPr>
              <a:t>resolved without </a:t>
            </a:r>
            <a:r>
              <a:rPr lang="en-US" altLang="en-US" sz="1400" dirty="0" err="1">
                <a:solidFill>
                  <a:schemeClr val="accent3"/>
                </a:solidFill>
                <a:cs typeface="Arial" panose="020B0604020202020204" pitchFamily="34" charset="0"/>
              </a:rPr>
              <a:t>iptacopan</a:t>
            </a:r>
            <a:r>
              <a:rPr lang="en-US" altLang="en-US" sz="1400" dirty="0">
                <a:solidFill>
                  <a:schemeClr val="accent3"/>
                </a:solidFill>
                <a:cs typeface="Arial" panose="020B0604020202020204" pitchFamily="34" charset="0"/>
              </a:rPr>
              <a:t> discontinuation</a:t>
            </a:r>
            <a:r>
              <a:rPr lang="en-US" altLang="en-US" sz="1400" b="0" dirty="0">
                <a:solidFill>
                  <a:srgbClr val="000000"/>
                </a:solidFill>
                <a:cs typeface="Arial" panose="020B0604020202020204" pitchFamily="34" charset="0"/>
              </a:rPr>
              <a:t>; one patient received a single dose of eculizumab per the decision of their investigator</a:t>
            </a:r>
            <a:r>
              <a:rPr lang="en-US" altLang="en-US" sz="1400" b="0" baseline="30000" dirty="0">
                <a:solidFill>
                  <a:srgbClr val="000000"/>
                </a:solidFill>
                <a:cs typeface="Arial" panose="020B0604020202020204" pitchFamily="34" charset="0"/>
              </a:rPr>
              <a:t>1</a:t>
            </a:r>
            <a:r>
              <a:rPr lang="en-US" altLang="en-US" sz="1400" dirty="0">
                <a:solidFill>
                  <a:srgbClr val="0F9ED5"/>
                </a:solidFill>
                <a:cs typeface="Arial" panose="020B0604020202020204" pitchFamily="34" charset="0"/>
              </a:rPr>
              <a:t> </a:t>
            </a:r>
            <a:endParaRPr lang="en-GB" altLang="en-US" sz="1400" dirty="0">
              <a:solidFill>
                <a:srgbClr val="0F9ED5"/>
              </a:solidFill>
              <a:cs typeface="Arial" panose="020B0604020202020204" pitchFamily="34" charset="0"/>
            </a:endParaRPr>
          </a:p>
        </p:txBody>
      </p:sp>
      <p:grpSp>
        <p:nvGrpSpPr>
          <p:cNvPr id="29" name="Group 28">
            <a:extLst>
              <a:ext uri="{FF2B5EF4-FFF2-40B4-BE49-F238E27FC236}">
                <a16:creationId xmlns:a16="http://schemas.microsoft.com/office/drawing/2014/main" id="{292C6C99-3CB3-AAD8-5D55-37C49723FEFE}"/>
              </a:ext>
            </a:extLst>
          </p:cNvPr>
          <p:cNvGrpSpPr/>
          <p:nvPr/>
        </p:nvGrpSpPr>
        <p:grpSpPr>
          <a:xfrm>
            <a:off x="1616365" y="1715066"/>
            <a:ext cx="8713461" cy="2962276"/>
            <a:chOff x="2183242" y="2165669"/>
            <a:chExt cx="6835347" cy="2323782"/>
          </a:xfrm>
        </p:grpSpPr>
        <p:sp>
          <p:nvSpPr>
            <p:cNvPr id="6" name="Rectangle: Rounded Corners 5">
              <a:extLst>
                <a:ext uri="{FF2B5EF4-FFF2-40B4-BE49-F238E27FC236}">
                  <a16:creationId xmlns:a16="http://schemas.microsoft.com/office/drawing/2014/main" id="{56E4A921-B814-1E8C-FEB1-709956BB0830}"/>
                </a:ext>
              </a:extLst>
            </p:cNvPr>
            <p:cNvSpPr/>
            <p:nvPr/>
          </p:nvSpPr>
          <p:spPr>
            <a:xfrm>
              <a:off x="2183242" y="2165669"/>
              <a:ext cx="6835347" cy="2182496"/>
            </a:xfrm>
            <a:prstGeom prst="rect">
              <a:avLst/>
            </a:prstGeom>
            <a:ln/>
          </p:spPr>
          <p:style>
            <a:lnRef idx="1">
              <a:schemeClr val="accent2"/>
            </a:lnRef>
            <a:fillRef idx="3">
              <a:schemeClr val="accent2"/>
            </a:fillRef>
            <a:effectRef idx="2">
              <a:schemeClr val="accent2"/>
            </a:effectRef>
            <a:fontRef idx="minor">
              <a:schemeClr val="lt1"/>
            </a:fontRef>
          </p:style>
          <p:txBody>
            <a:bodyPr anchor="ctr"/>
            <a:lstStyle/>
            <a:p>
              <a:pPr algn="ctr" defTabSz="685800" eaLnBrk="0" fontAlgn="base" hangingPunct="0">
                <a:spcBef>
                  <a:spcPct val="0"/>
                </a:spcBef>
                <a:spcAft>
                  <a:spcPct val="0"/>
                </a:spcAft>
                <a:defRPr/>
              </a:pPr>
              <a:endParaRPr lang="en-GB" sz="788" b="1" dirty="0">
                <a:solidFill>
                  <a:schemeClr val="tx1"/>
                </a:solidFill>
                <a:latin typeface="Calibri" panose="020F0502020204030204"/>
              </a:endParaRPr>
            </a:p>
          </p:txBody>
        </p:sp>
        <p:graphicFrame>
          <p:nvGraphicFramePr>
            <p:cNvPr id="102404" name="Chart 47">
              <a:extLst>
                <a:ext uri="{FF2B5EF4-FFF2-40B4-BE49-F238E27FC236}">
                  <a16:creationId xmlns:a16="http://schemas.microsoft.com/office/drawing/2014/main" id="{9DEF2905-E96F-9AFE-EEB2-C8A5E2CA5BA2}"/>
                </a:ext>
              </a:extLst>
            </p:cNvPr>
            <p:cNvGraphicFramePr>
              <a:graphicFrameLocks/>
            </p:cNvGraphicFramePr>
            <p:nvPr/>
          </p:nvGraphicFramePr>
          <p:xfrm>
            <a:off x="6537326" y="2881313"/>
            <a:ext cx="2314575" cy="1517650"/>
          </p:xfrm>
          <a:graphic>
            <a:graphicData uri="http://schemas.openxmlformats.org/presentationml/2006/ole">
              <mc:AlternateContent xmlns:mc="http://schemas.openxmlformats.org/markup-compatibility/2006">
                <mc:Choice xmlns:v="urn:schemas-microsoft-com:vml" Requires="v">
                  <p:oleObj name="Chart" r:id="rId3" imgW="2322777" imgH="1524132" progId="Excel.Chart.8">
                    <p:embed/>
                  </p:oleObj>
                </mc:Choice>
                <mc:Fallback>
                  <p:oleObj name="Chart" r:id="rId3" imgW="2322777" imgH="1524132" progId="Excel.Chart.8">
                    <p:embed/>
                    <p:pic>
                      <p:nvPicPr>
                        <p:cNvPr id="102404" name="Chart 47">
                          <a:extLst>
                            <a:ext uri="{FF2B5EF4-FFF2-40B4-BE49-F238E27FC236}">
                              <a16:creationId xmlns:a16="http://schemas.microsoft.com/office/drawing/2014/main" id="{9DEF2905-E96F-9AFE-EEB2-C8A5E2CA5BA2}"/>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7326" y="2881313"/>
                          <a:ext cx="2314575"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Box 8">
              <a:extLst>
                <a:ext uri="{FF2B5EF4-FFF2-40B4-BE49-F238E27FC236}">
                  <a16:creationId xmlns:a16="http://schemas.microsoft.com/office/drawing/2014/main" id="{459051CB-5212-D892-5AEC-32B6F31A8B29}"/>
                </a:ext>
              </a:extLst>
            </p:cNvPr>
            <p:cNvSpPr txBox="1"/>
            <p:nvPr/>
          </p:nvSpPr>
          <p:spPr>
            <a:xfrm>
              <a:off x="6854825" y="2617788"/>
              <a:ext cx="1054100" cy="581564"/>
            </a:xfrm>
            <a:prstGeom prst="rect">
              <a:avLst/>
            </a:prstGeom>
            <a:noFill/>
          </p:spPr>
          <p:txBody>
            <a:bodyPr>
              <a:spAutoFit/>
            </a:bodyPr>
            <a:lstStyle/>
            <a:p>
              <a:pPr algn="ctr" defTabSz="685800" eaLnBrk="0" fontAlgn="base" hangingPunct="0">
                <a:spcBef>
                  <a:spcPct val="0"/>
                </a:spcBef>
                <a:spcAft>
                  <a:spcPct val="0"/>
                </a:spcAft>
                <a:defRPr/>
              </a:pPr>
              <a:r>
                <a:rPr lang="en-US" sz="1350" b="1" dirty="0">
                  <a:solidFill>
                    <a:schemeClr val="accent1"/>
                  </a:solidFill>
                  <a:latin typeface="Arial" panose="020B0604020202020204" pitchFamily="34" charset="0"/>
                  <a:cs typeface="Arial" panose="020B0604020202020204" pitchFamily="34" charset="0"/>
                </a:rPr>
                <a:t>6/35</a:t>
              </a:r>
              <a:r>
                <a:rPr lang="en-US" sz="675" b="1" dirty="0">
                  <a:latin typeface="Arial" panose="020B0604020202020204" pitchFamily="34" charset="0"/>
                  <a:cs typeface="Arial" panose="020B0604020202020204" pitchFamily="34" charset="0"/>
                </a:rPr>
                <a:t> </a:t>
              </a:r>
              <a:br>
                <a:rPr lang="en-US" sz="675" b="1" dirty="0">
                  <a:latin typeface="Arial" panose="020B0604020202020204" pitchFamily="34" charset="0"/>
                  <a:cs typeface="Arial" panose="020B0604020202020204" pitchFamily="34" charset="0"/>
                </a:rPr>
              </a:br>
              <a:r>
                <a:rPr lang="en-US" sz="731" b="1" dirty="0">
                  <a:solidFill>
                    <a:schemeClr val="bg1"/>
                  </a:solidFill>
                  <a:latin typeface="Arial" panose="020B0604020202020204" pitchFamily="34" charset="0"/>
                  <a:cs typeface="Arial" panose="020B0604020202020204" pitchFamily="34" charset="0"/>
                </a:rPr>
                <a:t>patients in the </a:t>
              </a:r>
              <a:br>
                <a:rPr lang="en-US" sz="731" b="1" dirty="0">
                  <a:solidFill>
                    <a:schemeClr val="bg1"/>
                  </a:solidFill>
                  <a:latin typeface="Arial" panose="020B0604020202020204" pitchFamily="34" charset="0"/>
                  <a:cs typeface="Arial" panose="020B0604020202020204" pitchFamily="34" charset="0"/>
                </a:rPr>
              </a:br>
              <a:r>
                <a:rPr lang="en-US" sz="731" b="1" dirty="0">
                  <a:solidFill>
                    <a:schemeClr val="bg1"/>
                  </a:solidFill>
                  <a:latin typeface="Arial" panose="020B0604020202020204" pitchFamily="34" charset="0"/>
                  <a:cs typeface="Arial" panose="020B0604020202020204" pitchFamily="34" charset="0"/>
                </a:rPr>
                <a:t>anti-C5 arm</a:t>
              </a:r>
            </a:p>
            <a:p>
              <a:pPr algn="ctr" defTabSz="685800" eaLnBrk="0" fontAlgn="base" hangingPunct="0">
                <a:spcBef>
                  <a:spcPct val="0"/>
                </a:spcBef>
                <a:spcAft>
                  <a:spcPct val="0"/>
                </a:spcAft>
                <a:defRPr/>
              </a:pPr>
              <a:r>
                <a:rPr lang="en-US" sz="731" b="1" dirty="0">
                  <a:solidFill>
                    <a:schemeClr val="bg1"/>
                  </a:solidFill>
                  <a:latin typeface="Arial" panose="020B0604020202020204" pitchFamily="34" charset="0"/>
                  <a:cs typeface="Arial" panose="020B0604020202020204" pitchFamily="34" charset="0"/>
                </a:rPr>
                <a:t>[11 events]</a:t>
              </a:r>
            </a:p>
            <a:p>
              <a:pPr algn="ctr" defTabSz="685800" eaLnBrk="0" fontAlgn="base" hangingPunct="0">
                <a:spcBef>
                  <a:spcPct val="0"/>
                </a:spcBef>
                <a:spcAft>
                  <a:spcPct val="0"/>
                </a:spcAft>
                <a:defRPr/>
              </a:pPr>
              <a:endParaRPr lang="en-US" sz="675"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1924B7E-0EFD-E6E0-CA6A-CB1E54131747}"/>
                </a:ext>
              </a:extLst>
            </p:cNvPr>
            <p:cNvSpPr txBox="1"/>
            <p:nvPr/>
          </p:nvSpPr>
          <p:spPr>
            <a:xfrm>
              <a:off x="7600951" y="2616200"/>
              <a:ext cx="1135063" cy="588304"/>
            </a:xfrm>
            <a:prstGeom prst="rect">
              <a:avLst/>
            </a:prstGeom>
            <a:noFill/>
          </p:spPr>
          <p:txBody>
            <a:bodyPr>
              <a:spAutoFit/>
            </a:bodyPr>
            <a:lstStyle/>
            <a:p>
              <a:pPr algn="ctr" defTabSz="685800" eaLnBrk="0" fontAlgn="base" hangingPunct="0">
                <a:spcBef>
                  <a:spcPct val="0"/>
                </a:spcBef>
                <a:spcAft>
                  <a:spcPct val="0"/>
                </a:spcAft>
                <a:defRPr/>
              </a:pPr>
              <a:r>
                <a:rPr lang="en-US" sz="1350" b="1" dirty="0">
                  <a:solidFill>
                    <a:schemeClr val="accent1"/>
                  </a:solidFill>
                  <a:latin typeface="Arial" panose="020B0604020202020204" pitchFamily="34" charset="0"/>
                  <a:cs typeface="Arial" panose="020B0604020202020204" pitchFamily="34" charset="0"/>
                </a:rPr>
                <a:t>1/34</a:t>
              </a:r>
              <a:r>
                <a:rPr lang="en-US" sz="1125" b="1" baseline="50000" dirty="0">
                  <a:solidFill>
                    <a:schemeClr val="accent1"/>
                  </a:solidFill>
                  <a:latin typeface="Arial" panose="020B0604020202020204" pitchFamily="34" charset="0"/>
                  <a:cs typeface="Arial" panose="020B0604020202020204" pitchFamily="34" charset="0"/>
                </a:rPr>
                <a:t>§</a:t>
              </a:r>
              <a:r>
                <a:rPr lang="en-US" sz="675" b="1" dirty="0">
                  <a:solidFill>
                    <a:schemeClr val="accent1"/>
                  </a:solidFill>
                  <a:latin typeface="Arial" panose="020B0604020202020204" pitchFamily="34" charset="0"/>
                  <a:cs typeface="Arial" panose="020B0604020202020204" pitchFamily="34" charset="0"/>
                </a:rPr>
                <a:t> </a:t>
              </a:r>
              <a:br>
                <a:rPr lang="en-US" sz="675" b="1" dirty="0">
                  <a:latin typeface="Arial" panose="020B0604020202020204" pitchFamily="34" charset="0"/>
                  <a:cs typeface="Arial" panose="020B0604020202020204" pitchFamily="34" charset="0"/>
                </a:rPr>
              </a:br>
              <a:r>
                <a:rPr lang="en-US" sz="731" b="1" dirty="0">
                  <a:solidFill>
                    <a:schemeClr val="bg1"/>
                  </a:solidFill>
                  <a:latin typeface="Arial" panose="020B0604020202020204" pitchFamily="34" charset="0"/>
                  <a:cs typeface="Arial" panose="020B0604020202020204" pitchFamily="34" charset="0"/>
                </a:rPr>
                <a:t>patients who </a:t>
              </a:r>
              <a:br>
                <a:rPr lang="en-US" sz="731" b="1" dirty="0">
                  <a:solidFill>
                    <a:schemeClr val="bg1"/>
                  </a:solidFill>
                  <a:latin typeface="Arial" panose="020B0604020202020204" pitchFamily="34" charset="0"/>
                  <a:cs typeface="Arial" panose="020B0604020202020204" pitchFamily="34" charset="0"/>
                </a:rPr>
              </a:br>
              <a:r>
                <a:rPr lang="en-US" sz="731" b="1" dirty="0">
                  <a:solidFill>
                    <a:schemeClr val="bg1"/>
                  </a:solidFill>
                  <a:latin typeface="Arial" panose="020B0604020202020204" pitchFamily="34" charset="0"/>
                  <a:cs typeface="Arial" panose="020B0604020202020204" pitchFamily="34" charset="0"/>
                </a:rPr>
                <a:t>switched from </a:t>
              </a:r>
              <a:br>
                <a:rPr lang="en-US" sz="731" b="1" dirty="0">
                  <a:solidFill>
                    <a:schemeClr val="bg1"/>
                  </a:solidFill>
                  <a:latin typeface="Arial" panose="020B0604020202020204" pitchFamily="34" charset="0"/>
                  <a:cs typeface="Arial" panose="020B0604020202020204" pitchFamily="34" charset="0"/>
                </a:rPr>
              </a:br>
              <a:r>
                <a:rPr lang="en-US" sz="731" b="1" dirty="0">
                  <a:solidFill>
                    <a:schemeClr val="bg1"/>
                  </a:solidFill>
                  <a:latin typeface="Arial" panose="020B0604020202020204" pitchFamily="34" charset="0"/>
                  <a:cs typeface="Arial" panose="020B0604020202020204" pitchFamily="34" charset="0"/>
                </a:rPr>
                <a:t>anti-C5 to iptacopan</a:t>
              </a:r>
            </a:p>
            <a:p>
              <a:pPr algn="ctr" defTabSz="685800" eaLnBrk="0" fontAlgn="base" hangingPunct="0">
                <a:spcBef>
                  <a:spcPct val="0"/>
                </a:spcBef>
                <a:spcAft>
                  <a:spcPct val="0"/>
                </a:spcAft>
                <a:defRPr/>
              </a:pPr>
              <a:r>
                <a:rPr lang="en-US" sz="731" b="1" dirty="0">
                  <a:solidFill>
                    <a:schemeClr val="bg1"/>
                  </a:solidFill>
                  <a:latin typeface="Arial" panose="020B0604020202020204" pitchFamily="34" charset="0"/>
                  <a:cs typeface="Arial" panose="020B0604020202020204" pitchFamily="34" charset="0"/>
                </a:rPr>
                <a:t>[1 event]</a:t>
              </a:r>
            </a:p>
          </p:txBody>
        </p:sp>
        <p:sp>
          <p:nvSpPr>
            <p:cNvPr id="11" name="TextBox 10">
              <a:extLst>
                <a:ext uri="{FF2B5EF4-FFF2-40B4-BE49-F238E27FC236}">
                  <a16:creationId xmlns:a16="http://schemas.microsoft.com/office/drawing/2014/main" id="{F71E3F7D-2B6A-6045-EC72-128A4DBAF814}"/>
                </a:ext>
              </a:extLst>
            </p:cNvPr>
            <p:cNvSpPr txBox="1"/>
            <p:nvPr/>
          </p:nvSpPr>
          <p:spPr>
            <a:xfrm>
              <a:off x="7086600" y="3844925"/>
              <a:ext cx="592138" cy="95117"/>
            </a:xfrm>
            <a:prstGeom prst="rect">
              <a:avLst/>
            </a:prstGeom>
            <a:noFill/>
            <a:ln w="57150">
              <a:noFill/>
            </a:ln>
          </p:spPr>
          <p:txBody>
            <a:bodyPr lIns="0" tIns="0" rIns="0" bIns="0">
              <a:spAutoFit/>
            </a:bodyPr>
            <a:lstStyle/>
            <a:p>
              <a:pPr algn="ctr" defTabSz="685800" eaLnBrk="0" fontAlgn="base" hangingPunct="0">
                <a:spcBef>
                  <a:spcPct val="0"/>
                </a:spcBef>
                <a:spcAft>
                  <a:spcPct val="0"/>
                </a:spcAft>
                <a:defRPr/>
              </a:pPr>
              <a:r>
                <a:rPr lang="en-US" sz="788" b="1" dirty="0">
                  <a:latin typeface="Arial" panose="020B0604020202020204" pitchFamily="34" charset="0"/>
                  <a:cs typeface="Arial" panose="020B0604020202020204" pitchFamily="34" charset="0"/>
                </a:rPr>
                <a:t>17.1%</a:t>
              </a:r>
              <a:endParaRPr lang="en-GB" sz="788" b="1" baseline="300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3E812E5-9F33-5580-A711-0EA378A3D3BB}"/>
                </a:ext>
              </a:extLst>
            </p:cNvPr>
            <p:cNvSpPr txBox="1"/>
            <p:nvPr/>
          </p:nvSpPr>
          <p:spPr>
            <a:xfrm>
              <a:off x="7872414" y="4019550"/>
              <a:ext cx="592137" cy="95117"/>
            </a:xfrm>
            <a:prstGeom prst="rect">
              <a:avLst/>
            </a:prstGeom>
            <a:noFill/>
          </p:spPr>
          <p:txBody>
            <a:bodyPr lIns="0" tIns="0" rIns="0" bIns="0">
              <a:spAutoFit/>
            </a:bodyPr>
            <a:lstStyle/>
            <a:p>
              <a:pPr algn="ctr" defTabSz="685800" eaLnBrk="0" fontAlgn="base" hangingPunct="0">
                <a:spcBef>
                  <a:spcPct val="0"/>
                </a:spcBef>
                <a:spcAft>
                  <a:spcPct val="0"/>
                </a:spcAft>
                <a:defRPr/>
              </a:pPr>
              <a:r>
                <a:rPr lang="en-US" sz="788" b="1" dirty="0">
                  <a:latin typeface="Arial" panose="020B0604020202020204" pitchFamily="34" charset="0"/>
                  <a:cs typeface="Arial" panose="020B0604020202020204" pitchFamily="34" charset="0"/>
                </a:rPr>
                <a:t>2.9%</a:t>
              </a:r>
              <a:endParaRPr lang="en-GB" sz="788"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242FCE1-850B-B46C-8C2C-8B2CA291F0C8}"/>
                </a:ext>
              </a:extLst>
            </p:cNvPr>
            <p:cNvSpPr txBox="1"/>
            <p:nvPr/>
          </p:nvSpPr>
          <p:spPr>
            <a:xfrm>
              <a:off x="2827338" y="2296852"/>
              <a:ext cx="1554162" cy="193150"/>
            </a:xfrm>
            <a:prstGeom prst="rect">
              <a:avLst/>
            </a:prstGeom>
            <a:noFill/>
          </p:spPr>
          <p:txBody>
            <a:bodyPr>
              <a:spAutoFit/>
            </a:bodyPr>
            <a:lstStyle/>
            <a:p>
              <a:pPr algn="ctr" defTabSz="685800" eaLnBrk="0" fontAlgn="base" hangingPunct="0">
                <a:spcBef>
                  <a:spcPct val="0"/>
                </a:spcBef>
                <a:spcAft>
                  <a:spcPct val="0"/>
                </a:spcAft>
                <a:defRPr/>
              </a:pPr>
              <a:r>
                <a:rPr lang="en-US" sz="1000" b="1" dirty="0">
                  <a:solidFill>
                    <a:schemeClr val="bg1"/>
                  </a:solidFill>
                  <a:latin typeface="Arial" panose="020B0604020202020204" pitchFamily="34" charset="0"/>
                  <a:cs typeface="Arial" panose="020B0604020202020204" pitchFamily="34" charset="0"/>
                </a:rPr>
                <a:t>Timeframe for assessment</a:t>
              </a:r>
              <a:endParaRPr lang="en-GB" sz="1000" b="1"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9918243-0711-A24B-A26E-F8FE973B3635}"/>
                </a:ext>
              </a:extLst>
            </p:cNvPr>
            <p:cNvSpPr txBox="1"/>
            <p:nvPr/>
          </p:nvSpPr>
          <p:spPr>
            <a:xfrm>
              <a:off x="2726693" y="2655889"/>
              <a:ext cx="2006600" cy="193150"/>
            </a:xfrm>
            <a:prstGeom prst="rect">
              <a:avLst/>
            </a:prstGeom>
            <a:noFill/>
          </p:spPr>
          <p:txBody>
            <a:bodyPr>
              <a:spAutoFit/>
            </a:bodyPr>
            <a:lstStyle/>
            <a:p>
              <a:pPr defTabSz="685800" eaLnBrk="0" fontAlgn="base" hangingPunct="0">
                <a:spcBef>
                  <a:spcPct val="0"/>
                </a:spcBef>
                <a:spcAft>
                  <a:spcPct val="0"/>
                </a:spcAft>
                <a:defRPr/>
              </a:pPr>
              <a:r>
                <a:rPr lang="en-US" sz="1000" b="1" dirty="0">
                  <a:solidFill>
                    <a:schemeClr val="bg1"/>
                  </a:solidFill>
                  <a:latin typeface="Arial" panose="020B0604020202020204" pitchFamily="34" charset="0"/>
                  <a:cs typeface="Arial" panose="020B0604020202020204" pitchFamily="34" charset="0"/>
                </a:rPr>
                <a:t>Patients with clinical BTH*</a:t>
              </a:r>
              <a:endParaRPr lang="en-GB" sz="1000" b="1" baseline="30000"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B94203E-B605-6BCD-98BB-B4A686D5875B}"/>
                </a:ext>
              </a:extLst>
            </p:cNvPr>
            <p:cNvSpPr txBox="1"/>
            <p:nvPr/>
          </p:nvSpPr>
          <p:spPr>
            <a:xfrm>
              <a:off x="6735763" y="2236526"/>
              <a:ext cx="1293812" cy="313870"/>
            </a:xfrm>
            <a:prstGeom prst="rect">
              <a:avLst/>
            </a:prstGeom>
            <a:noFill/>
          </p:spPr>
          <p:txBody>
            <a:bodyPr>
              <a:spAutoFit/>
            </a:bodyPr>
            <a:lstStyle/>
            <a:p>
              <a:pPr algn="ctr" defTabSz="685800" eaLnBrk="0" fontAlgn="base" hangingPunct="0">
                <a:spcBef>
                  <a:spcPct val="0"/>
                </a:spcBef>
                <a:spcAft>
                  <a:spcPct val="0"/>
                </a:spcAft>
                <a:defRPr/>
              </a:pPr>
              <a:r>
                <a:rPr lang="en-US" sz="1000" b="1" dirty="0">
                  <a:solidFill>
                    <a:schemeClr val="bg1"/>
                  </a:solidFill>
                  <a:latin typeface="Arial" panose="020B0604020202020204" pitchFamily="34" charset="0"/>
                  <a:cs typeface="Arial" panose="020B0604020202020204" pitchFamily="34" charset="0"/>
                </a:rPr>
                <a:t>Week 1 to </a:t>
              </a:r>
              <a:br>
                <a:rPr lang="en-US" sz="1000" b="1" dirty="0">
                  <a:solidFill>
                    <a:schemeClr val="bg1"/>
                  </a:solidFill>
                  <a:latin typeface="Arial" panose="020B0604020202020204" pitchFamily="34" charset="0"/>
                  <a:cs typeface="Arial" panose="020B0604020202020204" pitchFamily="34" charset="0"/>
                </a:rPr>
              </a:br>
              <a:r>
                <a:rPr lang="en-US" sz="1000" b="1" dirty="0">
                  <a:solidFill>
                    <a:schemeClr val="bg1"/>
                  </a:solidFill>
                  <a:latin typeface="Arial" panose="020B0604020202020204" pitchFamily="34" charset="0"/>
                  <a:cs typeface="Arial" panose="020B0604020202020204" pitchFamily="34" charset="0"/>
                </a:rPr>
                <a:t>Week 24</a:t>
              </a:r>
            </a:p>
          </p:txBody>
        </p:sp>
        <p:sp>
          <p:nvSpPr>
            <p:cNvPr id="17" name="TextBox 16">
              <a:extLst>
                <a:ext uri="{FF2B5EF4-FFF2-40B4-BE49-F238E27FC236}">
                  <a16:creationId xmlns:a16="http://schemas.microsoft.com/office/drawing/2014/main" id="{C1C9AE85-A087-EC08-B540-B5FF8EBE052A}"/>
                </a:ext>
              </a:extLst>
            </p:cNvPr>
            <p:cNvSpPr txBox="1"/>
            <p:nvPr/>
          </p:nvSpPr>
          <p:spPr>
            <a:xfrm>
              <a:off x="7434264" y="2238114"/>
              <a:ext cx="1468437" cy="313870"/>
            </a:xfrm>
            <a:prstGeom prst="rect">
              <a:avLst/>
            </a:prstGeom>
            <a:noFill/>
          </p:spPr>
          <p:txBody>
            <a:bodyPr>
              <a:spAutoFit/>
            </a:bodyPr>
            <a:lstStyle/>
            <a:p>
              <a:pPr algn="ctr" defTabSz="685800" eaLnBrk="0" fontAlgn="base" hangingPunct="0">
                <a:spcBef>
                  <a:spcPct val="0"/>
                </a:spcBef>
                <a:spcAft>
                  <a:spcPct val="0"/>
                </a:spcAft>
                <a:defRPr/>
              </a:pPr>
              <a:r>
                <a:rPr lang="en-US" sz="1000" b="1" dirty="0">
                  <a:solidFill>
                    <a:schemeClr val="bg1"/>
                  </a:solidFill>
                  <a:latin typeface="Arial" panose="020B0604020202020204" pitchFamily="34" charset="0"/>
                  <a:cs typeface="Arial" panose="020B0604020202020204" pitchFamily="34" charset="0"/>
                </a:rPr>
                <a:t>Week 24 to </a:t>
              </a:r>
              <a:br>
                <a:rPr lang="en-US" sz="1000" b="1" dirty="0">
                  <a:solidFill>
                    <a:schemeClr val="bg1"/>
                  </a:solidFill>
                  <a:latin typeface="Arial" panose="020B0604020202020204" pitchFamily="34" charset="0"/>
                  <a:cs typeface="Arial" panose="020B0604020202020204" pitchFamily="34" charset="0"/>
                </a:rPr>
              </a:br>
              <a:r>
                <a:rPr lang="en-US" sz="1000" b="1" dirty="0">
                  <a:solidFill>
                    <a:schemeClr val="bg1"/>
                  </a:solidFill>
                  <a:latin typeface="Arial" panose="020B0604020202020204" pitchFamily="34" charset="0"/>
                  <a:cs typeface="Arial" panose="020B0604020202020204" pitchFamily="34" charset="0"/>
                </a:rPr>
                <a:t>Week 48</a:t>
              </a:r>
            </a:p>
          </p:txBody>
        </p:sp>
        <p:sp>
          <p:nvSpPr>
            <p:cNvPr id="18" name="TextBox 17">
              <a:extLst>
                <a:ext uri="{FF2B5EF4-FFF2-40B4-BE49-F238E27FC236}">
                  <a16:creationId xmlns:a16="http://schemas.microsoft.com/office/drawing/2014/main" id="{8AF269C6-8DC5-1C7A-C4C8-AB43DE0DFDE3}"/>
                </a:ext>
              </a:extLst>
            </p:cNvPr>
            <p:cNvSpPr txBox="1"/>
            <p:nvPr/>
          </p:nvSpPr>
          <p:spPr>
            <a:xfrm>
              <a:off x="5240338" y="2619376"/>
              <a:ext cx="969963" cy="581564"/>
            </a:xfrm>
            <a:prstGeom prst="rect">
              <a:avLst/>
            </a:prstGeom>
            <a:noFill/>
          </p:spPr>
          <p:txBody>
            <a:bodyPr wrap="square">
              <a:spAutoFit/>
            </a:bodyPr>
            <a:lstStyle/>
            <a:p>
              <a:pPr algn="ctr" defTabSz="685800" eaLnBrk="0" fontAlgn="base" hangingPunct="0">
                <a:spcBef>
                  <a:spcPct val="0"/>
                </a:spcBef>
                <a:spcAft>
                  <a:spcPct val="0"/>
                </a:spcAft>
                <a:defRPr/>
              </a:pPr>
              <a:r>
                <a:rPr lang="en-US" sz="1350" b="1" dirty="0">
                  <a:solidFill>
                    <a:schemeClr val="accent3"/>
                  </a:solidFill>
                  <a:latin typeface="Arial" panose="020B0604020202020204" pitchFamily="34" charset="0"/>
                  <a:cs typeface="Arial" panose="020B0604020202020204" pitchFamily="34" charset="0"/>
                </a:rPr>
                <a:t>5/61</a:t>
              </a:r>
              <a:r>
                <a:rPr lang="en-US" sz="1125" b="1" baseline="50000" dirty="0">
                  <a:solidFill>
                    <a:schemeClr val="accent3"/>
                  </a:solidFill>
                  <a:latin typeface="Arial" panose="020B0604020202020204" pitchFamily="34" charset="0"/>
                  <a:cs typeface="Arial" panose="020B0604020202020204" pitchFamily="34" charset="0"/>
                </a:rPr>
                <a:t>†,‡</a:t>
              </a:r>
              <a:r>
                <a:rPr lang="en-US" sz="675" b="1" dirty="0">
                  <a:solidFill>
                    <a:schemeClr val="accent3"/>
                  </a:solidFill>
                  <a:latin typeface="Arial" panose="020B0604020202020204" pitchFamily="34" charset="0"/>
                  <a:cs typeface="Arial" panose="020B0604020202020204" pitchFamily="34" charset="0"/>
                </a:rPr>
                <a:t> </a:t>
              </a:r>
              <a:br>
                <a:rPr lang="en-US" sz="675" b="1" dirty="0">
                  <a:latin typeface="Arial" panose="020B0604020202020204" pitchFamily="34" charset="0"/>
                  <a:cs typeface="Arial" panose="020B0604020202020204" pitchFamily="34" charset="0"/>
                </a:rPr>
              </a:br>
              <a:r>
                <a:rPr lang="en-US" sz="731" b="1" dirty="0">
                  <a:solidFill>
                    <a:schemeClr val="bg1"/>
                  </a:solidFill>
                  <a:latin typeface="Arial" panose="020B0604020202020204" pitchFamily="34" charset="0"/>
                  <a:cs typeface="Arial" panose="020B0604020202020204" pitchFamily="34" charset="0"/>
                </a:rPr>
                <a:t>patients in the iptacopan arm</a:t>
              </a:r>
            </a:p>
            <a:p>
              <a:pPr algn="ctr" defTabSz="685800" eaLnBrk="0" fontAlgn="base" hangingPunct="0">
                <a:spcBef>
                  <a:spcPct val="0"/>
                </a:spcBef>
                <a:spcAft>
                  <a:spcPct val="0"/>
                </a:spcAft>
                <a:defRPr/>
              </a:pPr>
              <a:r>
                <a:rPr lang="en-US" sz="731" b="1" dirty="0">
                  <a:solidFill>
                    <a:schemeClr val="bg1"/>
                  </a:solidFill>
                  <a:latin typeface="Arial" panose="020B0604020202020204" pitchFamily="34" charset="0"/>
                  <a:cs typeface="Arial" panose="020B0604020202020204" pitchFamily="34" charset="0"/>
                </a:rPr>
                <a:t>[5 events]</a:t>
              </a:r>
            </a:p>
            <a:p>
              <a:pPr algn="ctr" defTabSz="685800" eaLnBrk="0" fontAlgn="base" hangingPunct="0">
                <a:spcBef>
                  <a:spcPct val="0"/>
                </a:spcBef>
                <a:spcAft>
                  <a:spcPct val="0"/>
                </a:spcAft>
                <a:defRPr/>
              </a:pPr>
              <a:endParaRPr lang="en-US" sz="675" b="1"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BAEE3BA2-10E0-CC5E-03B3-179D4E0B755A}"/>
                </a:ext>
              </a:extLst>
            </p:cNvPr>
            <p:cNvSpPr txBox="1"/>
            <p:nvPr/>
          </p:nvSpPr>
          <p:spPr>
            <a:xfrm>
              <a:off x="4297363" y="2233350"/>
              <a:ext cx="1293812" cy="313870"/>
            </a:xfrm>
            <a:prstGeom prst="rect">
              <a:avLst/>
            </a:prstGeom>
            <a:noFill/>
          </p:spPr>
          <p:txBody>
            <a:bodyPr>
              <a:spAutoFit/>
            </a:bodyPr>
            <a:lstStyle/>
            <a:p>
              <a:pPr algn="ctr" defTabSz="685800" eaLnBrk="0" fontAlgn="base" hangingPunct="0">
                <a:spcBef>
                  <a:spcPct val="0"/>
                </a:spcBef>
                <a:spcAft>
                  <a:spcPct val="0"/>
                </a:spcAft>
                <a:defRPr/>
              </a:pPr>
              <a:r>
                <a:rPr lang="en-US" sz="1000" b="1" dirty="0">
                  <a:solidFill>
                    <a:schemeClr val="bg1"/>
                  </a:solidFill>
                  <a:latin typeface="Arial" panose="020B0604020202020204" pitchFamily="34" charset="0"/>
                  <a:cs typeface="Arial" panose="020B0604020202020204" pitchFamily="34" charset="0"/>
                </a:rPr>
                <a:t>Week 1 to </a:t>
              </a:r>
              <a:br>
                <a:rPr lang="en-US" sz="1000" b="1" dirty="0">
                  <a:solidFill>
                    <a:schemeClr val="bg1"/>
                  </a:solidFill>
                  <a:latin typeface="Arial" panose="020B0604020202020204" pitchFamily="34" charset="0"/>
                  <a:cs typeface="Arial" panose="020B0604020202020204" pitchFamily="34" charset="0"/>
                </a:rPr>
              </a:br>
              <a:r>
                <a:rPr lang="en-US" sz="1000" b="1" dirty="0">
                  <a:solidFill>
                    <a:schemeClr val="bg1"/>
                  </a:solidFill>
                  <a:latin typeface="Arial" panose="020B0604020202020204" pitchFamily="34" charset="0"/>
                  <a:cs typeface="Arial" panose="020B0604020202020204" pitchFamily="34" charset="0"/>
                </a:rPr>
                <a:t>Week 24</a:t>
              </a:r>
            </a:p>
          </p:txBody>
        </p:sp>
        <p:sp>
          <p:nvSpPr>
            <p:cNvPr id="21" name="TextBox 20">
              <a:extLst>
                <a:ext uri="{FF2B5EF4-FFF2-40B4-BE49-F238E27FC236}">
                  <a16:creationId xmlns:a16="http://schemas.microsoft.com/office/drawing/2014/main" id="{076A9850-1146-1DAD-A8E6-45493EF36622}"/>
                </a:ext>
              </a:extLst>
            </p:cNvPr>
            <p:cNvSpPr txBox="1"/>
            <p:nvPr/>
          </p:nvSpPr>
          <p:spPr>
            <a:xfrm>
              <a:off x="4957764" y="2212714"/>
              <a:ext cx="1470025" cy="313870"/>
            </a:xfrm>
            <a:prstGeom prst="rect">
              <a:avLst/>
            </a:prstGeom>
            <a:noFill/>
          </p:spPr>
          <p:txBody>
            <a:bodyPr>
              <a:spAutoFit/>
            </a:bodyPr>
            <a:lstStyle/>
            <a:p>
              <a:pPr algn="ctr" defTabSz="685800" eaLnBrk="0" fontAlgn="base" hangingPunct="0">
                <a:spcBef>
                  <a:spcPct val="0"/>
                </a:spcBef>
                <a:spcAft>
                  <a:spcPct val="0"/>
                </a:spcAft>
                <a:defRPr/>
              </a:pPr>
              <a:r>
                <a:rPr lang="en-US" sz="1000" b="1" dirty="0">
                  <a:solidFill>
                    <a:schemeClr val="bg1"/>
                  </a:solidFill>
                  <a:latin typeface="Arial" panose="020B0604020202020204" pitchFamily="34" charset="0"/>
                  <a:cs typeface="Arial" panose="020B0604020202020204" pitchFamily="34" charset="0"/>
                </a:rPr>
                <a:t>Week 24 to </a:t>
              </a:r>
              <a:br>
                <a:rPr lang="en-US" sz="1000" b="1" dirty="0">
                  <a:solidFill>
                    <a:schemeClr val="bg1"/>
                  </a:solidFill>
                  <a:latin typeface="Arial" panose="020B0604020202020204" pitchFamily="34" charset="0"/>
                  <a:cs typeface="Arial" panose="020B0604020202020204" pitchFamily="34" charset="0"/>
                </a:rPr>
              </a:br>
              <a:r>
                <a:rPr lang="en-US" sz="1000" b="1" dirty="0">
                  <a:solidFill>
                    <a:schemeClr val="bg1"/>
                  </a:solidFill>
                  <a:latin typeface="Arial" panose="020B0604020202020204" pitchFamily="34" charset="0"/>
                  <a:cs typeface="Arial" panose="020B0604020202020204" pitchFamily="34" charset="0"/>
                </a:rPr>
                <a:t>Week 48</a:t>
              </a:r>
            </a:p>
          </p:txBody>
        </p:sp>
        <p:sp>
          <p:nvSpPr>
            <p:cNvPr id="22" name="TextBox 21">
              <a:extLst>
                <a:ext uri="{FF2B5EF4-FFF2-40B4-BE49-F238E27FC236}">
                  <a16:creationId xmlns:a16="http://schemas.microsoft.com/office/drawing/2014/main" id="{56B22647-D39A-8717-054F-3F364482F95A}"/>
                </a:ext>
              </a:extLst>
            </p:cNvPr>
            <p:cNvSpPr txBox="1"/>
            <p:nvPr/>
          </p:nvSpPr>
          <p:spPr>
            <a:xfrm>
              <a:off x="5422900" y="3970338"/>
              <a:ext cx="592138" cy="95117"/>
            </a:xfrm>
            <a:prstGeom prst="rect">
              <a:avLst/>
            </a:prstGeom>
            <a:noFill/>
            <a:ln w="57150">
              <a:noFill/>
            </a:ln>
          </p:spPr>
          <p:txBody>
            <a:bodyPr lIns="0" tIns="0" rIns="0" bIns="0">
              <a:spAutoFit/>
            </a:bodyPr>
            <a:lstStyle/>
            <a:p>
              <a:pPr algn="ctr" defTabSz="685800" eaLnBrk="0" fontAlgn="base" hangingPunct="0">
                <a:spcBef>
                  <a:spcPct val="0"/>
                </a:spcBef>
                <a:spcAft>
                  <a:spcPct val="0"/>
                </a:spcAft>
                <a:defRPr/>
              </a:pPr>
              <a:r>
                <a:rPr lang="en-US" sz="788" b="1" dirty="0">
                  <a:latin typeface="Arial" panose="020B0604020202020204" pitchFamily="34" charset="0"/>
                  <a:cs typeface="Arial" panose="020B0604020202020204" pitchFamily="34" charset="0"/>
                </a:rPr>
                <a:t>8.2%</a:t>
              </a:r>
              <a:endParaRPr lang="en-GB" sz="788" b="1" baseline="300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63234A47-EDEF-7A51-46A2-4504BC9D14B0}"/>
                </a:ext>
              </a:extLst>
            </p:cNvPr>
            <p:cNvSpPr txBox="1"/>
            <p:nvPr/>
          </p:nvSpPr>
          <p:spPr>
            <a:xfrm>
              <a:off x="4621374" y="2617788"/>
              <a:ext cx="850900" cy="581564"/>
            </a:xfrm>
            <a:prstGeom prst="rect">
              <a:avLst/>
            </a:prstGeom>
            <a:noFill/>
          </p:spPr>
          <p:txBody>
            <a:bodyPr wrap="square">
              <a:spAutoFit/>
            </a:bodyPr>
            <a:lstStyle/>
            <a:p>
              <a:pPr algn="ctr" defTabSz="685800" eaLnBrk="0" fontAlgn="base" hangingPunct="0">
                <a:spcBef>
                  <a:spcPct val="0"/>
                </a:spcBef>
                <a:spcAft>
                  <a:spcPct val="0"/>
                </a:spcAft>
                <a:defRPr/>
              </a:pPr>
              <a:r>
                <a:rPr lang="en-US" sz="1350" b="1" dirty="0">
                  <a:solidFill>
                    <a:schemeClr val="accent3"/>
                  </a:solidFill>
                  <a:latin typeface="Arial" panose="020B0604020202020204" pitchFamily="34" charset="0"/>
                  <a:cs typeface="Arial" panose="020B0604020202020204" pitchFamily="34" charset="0"/>
                </a:rPr>
                <a:t>2/62</a:t>
              </a:r>
              <a:r>
                <a:rPr lang="en-US" sz="1125" b="1" baseline="50000" dirty="0">
                  <a:solidFill>
                    <a:schemeClr val="accent3"/>
                  </a:solidFill>
                  <a:latin typeface="Arial" panose="020B0604020202020204" pitchFamily="34" charset="0"/>
                  <a:cs typeface="Arial" panose="020B0604020202020204" pitchFamily="34" charset="0"/>
                </a:rPr>
                <a:t>†</a:t>
              </a:r>
              <a:r>
                <a:rPr lang="en-US" sz="1350" b="1" dirty="0">
                  <a:solidFill>
                    <a:schemeClr val="accent3"/>
                  </a:solidFill>
                  <a:latin typeface="Arial" panose="020B0604020202020204" pitchFamily="34" charset="0"/>
                  <a:cs typeface="Arial" panose="020B0604020202020204" pitchFamily="34" charset="0"/>
                </a:rPr>
                <a:t> </a:t>
              </a:r>
              <a:br>
                <a:rPr lang="en-US" sz="1350" b="1" dirty="0">
                  <a:latin typeface="Arial" panose="020B0604020202020204" pitchFamily="34" charset="0"/>
                  <a:cs typeface="Arial" panose="020B0604020202020204" pitchFamily="34" charset="0"/>
                </a:rPr>
              </a:br>
              <a:r>
                <a:rPr lang="en-US" sz="731" b="1" dirty="0">
                  <a:solidFill>
                    <a:schemeClr val="bg1"/>
                  </a:solidFill>
                  <a:latin typeface="Arial" panose="020B0604020202020204" pitchFamily="34" charset="0"/>
                  <a:cs typeface="Arial" panose="020B0604020202020204" pitchFamily="34" charset="0"/>
                </a:rPr>
                <a:t>patients in the iptacopan arm</a:t>
              </a:r>
            </a:p>
            <a:p>
              <a:pPr algn="ctr" defTabSz="685800" eaLnBrk="0" fontAlgn="base" hangingPunct="0">
                <a:spcBef>
                  <a:spcPct val="0"/>
                </a:spcBef>
                <a:spcAft>
                  <a:spcPct val="0"/>
                </a:spcAft>
                <a:defRPr/>
              </a:pPr>
              <a:r>
                <a:rPr lang="en-US" sz="731" b="1" dirty="0">
                  <a:solidFill>
                    <a:schemeClr val="bg1"/>
                  </a:solidFill>
                  <a:latin typeface="Arial" panose="020B0604020202020204" pitchFamily="34" charset="0"/>
                  <a:cs typeface="Arial" panose="020B0604020202020204" pitchFamily="34" charset="0"/>
                </a:rPr>
                <a:t>[2 events]</a:t>
              </a:r>
            </a:p>
            <a:p>
              <a:pPr algn="ctr" defTabSz="685800" eaLnBrk="0" fontAlgn="base" hangingPunct="0">
                <a:spcBef>
                  <a:spcPct val="0"/>
                </a:spcBef>
                <a:spcAft>
                  <a:spcPct val="0"/>
                </a:spcAft>
                <a:defRPr/>
              </a:pPr>
              <a:endParaRPr lang="en-US" sz="675" b="1"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5B50222-C1F0-B8F5-13FB-E15FD9B66FAB}"/>
                </a:ext>
              </a:extLst>
            </p:cNvPr>
            <p:cNvSpPr txBox="1"/>
            <p:nvPr/>
          </p:nvSpPr>
          <p:spPr>
            <a:xfrm>
              <a:off x="4648200" y="4038600"/>
              <a:ext cx="592138" cy="95117"/>
            </a:xfrm>
            <a:prstGeom prst="rect">
              <a:avLst/>
            </a:prstGeom>
            <a:noFill/>
            <a:ln w="57150">
              <a:noFill/>
            </a:ln>
          </p:spPr>
          <p:txBody>
            <a:bodyPr lIns="0" tIns="0" rIns="0" bIns="0">
              <a:spAutoFit/>
            </a:bodyPr>
            <a:lstStyle/>
            <a:p>
              <a:pPr algn="ctr" defTabSz="685800" eaLnBrk="0" fontAlgn="base" hangingPunct="0">
                <a:spcBef>
                  <a:spcPct val="0"/>
                </a:spcBef>
                <a:spcAft>
                  <a:spcPct val="0"/>
                </a:spcAft>
                <a:defRPr/>
              </a:pPr>
              <a:r>
                <a:rPr lang="en-US" sz="788" b="1" dirty="0">
                  <a:latin typeface="Arial" panose="020B0604020202020204" pitchFamily="34" charset="0"/>
                  <a:cs typeface="Arial" panose="020B0604020202020204" pitchFamily="34" charset="0"/>
                </a:rPr>
                <a:t>3.2%</a:t>
              </a:r>
              <a:endParaRPr lang="en-GB" sz="788" b="1"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F6F55C0E-1DBE-86F9-E8A7-468B3340BB1B}"/>
                </a:ext>
              </a:extLst>
            </p:cNvPr>
            <p:cNvSpPr txBox="1"/>
            <p:nvPr/>
          </p:nvSpPr>
          <p:spPr>
            <a:xfrm rot="16200000">
              <a:off x="5678488" y="3517740"/>
              <a:ext cx="1776412" cy="160657"/>
            </a:xfrm>
            <a:prstGeom prst="rect">
              <a:avLst/>
            </a:prstGeom>
            <a:noFill/>
          </p:spPr>
          <p:txBody>
            <a:bodyPr>
              <a:spAutoFit/>
            </a:bodyPr>
            <a:lstStyle/>
            <a:p>
              <a:pPr algn="ctr" defTabSz="685800" eaLnBrk="0" fontAlgn="base" hangingPunct="0">
                <a:spcBef>
                  <a:spcPct val="0"/>
                </a:spcBef>
                <a:spcAft>
                  <a:spcPct val="0"/>
                </a:spcAft>
                <a:defRPr/>
              </a:pPr>
              <a:r>
                <a:rPr lang="en-US" sz="731" b="1" dirty="0">
                  <a:solidFill>
                    <a:schemeClr val="bg1"/>
                  </a:solidFill>
                  <a:latin typeface="Arial" panose="020B0604020202020204" pitchFamily="34" charset="0"/>
                  <a:cs typeface="Arial" panose="020B0604020202020204" pitchFamily="34" charset="0"/>
                </a:rPr>
                <a:t>Patients with clinical BTH* </a:t>
              </a:r>
              <a:endParaRPr lang="en-GB" sz="731" b="1" dirty="0">
                <a:solidFill>
                  <a:schemeClr val="bg1"/>
                </a:solidFill>
                <a:latin typeface="Arial" panose="020B0604020202020204" pitchFamily="34" charset="0"/>
                <a:cs typeface="Arial" panose="020B0604020202020204" pitchFamily="34" charset="0"/>
              </a:endParaRPr>
            </a:p>
          </p:txBody>
        </p:sp>
        <p:graphicFrame>
          <p:nvGraphicFramePr>
            <p:cNvPr id="102421" name="Chart 48">
              <a:extLst>
                <a:ext uri="{FF2B5EF4-FFF2-40B4-BE49-F238E27FC236}">
                  <a16:creationId xmlns:a16="http://schemas.microsoft.com/office/drawing/2014/main" id="{6E303571-65BC-927A-D42D-9A3A439DF690}"/>
                </a:ext>
              </a:extLst>
            </p:cNvPr>
            <p:cNvGraphicFramePr>
              <a:graphicFrameLocks/>
            </p:cNvGraphicFramePr>
            <p:nvPr>
              <p:extLst>
                <p:ext uri="{D42A27DB-BD31-4B8C-83A1-F6EECF244321}">
                  <p14:modId xmlns:p14="http://schemas.microsoft.com/office/powerpoint/2010/main" val="3376055593"/>
                </p:ext>
              </p:extLst>
            </p:nvPr>
          </p:nvGraphicFramePr>
          <p:xfrm>
            <a:off x="4216400" y="2905126"/>
            <a:ext cx="2286000" cy="1490663"/>
          </p:xfrm>
          <a:graphic>
            <a:graphicData uri="http://schemas.openxmlformats.org/presentationml/2006/ole">
              <mc:AlternateContent xmlns:mc="http://schemas.openxmlformats.org/markup-compatibility/2006">
                <mc:Choice xmlns:v="urn:schemas-microsoft-com:vml" Requires="v">
                  <p:oleObj name="Chart" r:id="rId5" imgW="2292295" imgH="1499746" progId="Excel.Chart.8">
                    <p:embed/>
                  </p:oleObj>
                </mc:Choice>
                <mc:Fallback>
                  <p:oleObj name="Chart" r:id="rId5" imgW="2292295" imgH="1499746" progId="Excel.Chart.8">
                    <p:embed/>
                    <p:pic>
                      <p:nvPicPr>
                        <p:cNvPr id="102421" name="Chart 48">
                          <a:extLst>
                            <a:ext uri="{FF2B5EF4-FFF2-40B4-BE49-F238E27FC236}">
                              <a16:creationId xmlns:a16="http://schemas.microsoft.com/office/drawing/2014/main" id="{6E303571-65BC-927A-D42D-9A3A439DF690}"/>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6400" y="2905126"/>
                          <a:ext cx="228600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TextBox 27">
              <a:extLst>
                <a:ext uri="{FF2B5EF4-FFF2-40B4-BE49-F238E27FC236}">
                  <a16:creationId xmlns:a16="http://schemas.microsoft.com/office/drawing/2014/main" id="{48634B4C-E3C8-767D-C3D0-92521A9C65DE}"/>
                </a:ext>
              </a:extLst>
            </p:cNvPr>
            <p:cNvSpPr txBox="1"/>
            <p:nvPr/>
          </p:nvSpPr>
          <p:spPr>
            <a:xfrm rot="16200000">
              <a:off x="3355976" y="3520916"/>
              <a:ext cx="1776412" cy="160657"/>
            </a:xfrm>
            <a:prstGeom prst="rect">
              <a:avLst/>
            </a:prstGeom>
            <a:noFill/>
          </p:spPr>
          <p:txBody>
            <a:bodyPr>
              <a:spAutoFit/>
            </a:bodyPr>
            <a:lstStyle/>
            <a:p>
              <a:pPr algn="ctr" defTabSz="685800" eaLnBrk="0" fontAlgn="base" hangingPunct="0">
                <a:spcBef>
                  <a:spcPct val="0"/>
                </a:spcBef>
                <a:spcAft>
                  <a:spcPct val="0"/>
                </a:spcAft>
                <a:defRPr/>
              </a:pPr>
              <a:r>
                <a:rPr lang="en-US" sz="731" b="1" dirty="0">
                  <a:solidFill>
                    <a:schemeClr val="bg1"/>
                  </a:solidFill>
                  <a:latin typeface="Arial" panose="020B0604020202020204" pitchFamily="34" charset="0"/>
                  <a:cs typeface="Arial" panose="020B0604020202020204" pitchFamily="34" charset="0"/>
                </a:rPr>
                <a:t>Patients with clinical BTH* </a:t>
              </a:r>
              <a:endParaRPr lang="en-GB" sz="731"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1697968-8E96-7E66-5A7F-918BBE167AF8}"/>
                </a:ext>
              </a:extLst>
            </p:cNvPr>
            <p:cNvSpPr/>
            <p:nvPr/>
          </p:nvSpPr>
          <p:spPr>
            <a:xfrm>
              <a:off x="7893050" y="4187693"/>
              <a:ext cx="517525" cy="349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schemeClr val="tx1"/>
                </a:solidFill>
                <a:latin typeface="Aptos" panose="02110004020202020204"/>
              </a:endParaRPr>
            </a:p>
          </p:txBody>
        </p:sp>
      </p:grpSp>
      <p:sp>
        <p:nvSpPr>
          <p:cNvPr id="8" name="Title 7">
            <a:extLst>
              <a:ext uri="{FF2B5EF4-FFF2-40B4-BE49-F238E27FC236}">
                <a16:creationId xmlns:a16="http://schemas.microsoft.com/office/drawing/2014/main" id="{14D7DFC7-5448-DC0D-34C2-A821E161B826}"/>
              </a:ext>
            </a:extLst>
          </p:cNvPr>
          <p:cNvSpPr>
            <a:spLocks noGrp="1"/>
          </p:cNvSpPr>
          <p:nvPr>
            <p:ph type="title"/>
          </p:nvPr>
        </p:nvSpPr>
        <p:spPr>
          <a:xfrm>
            <a:off x="838200" y="365125"/>
            <a:ext cx="10515600" cy="1141977"/>
          </a:xfrm>
        </p:spPr>
        <p:txBody>
          <a:bodyPr>
            <a:normAutofit/>
          </a:bodyPr>
          <a:lstStyle/>
          <a:p>
            <a:r>
              <a:rPr lang="en-US" altLang="en-US" sz="3200" dirty="0"/>
              <a:t>Proximal Complement Inhibitors – </a:t>
            </a:r>
            <a:r>
              <a:rPr lang="en-US" altLang="en-US" sz="3200" dirty="0" err="1"/>
              <a:t>Iptacopan</a:t>
            </a:r>
            <a:r>
              <a:rPr lang="en-US" altLang="en-US" sz="3200" dirty="0"/>
              <a:t> 48-Week Data Breakthrough Hemolysis (BTH)</a:t>
            </a:r>
            <a:endParaRPr lang="en-US" sz="3200" dirty="0"/>
          </a:p>
        </p:txBody>
      </p:sp>
      <p:sp>
        <p:nvSpPr>
          <p:cNvPr id="5" name="Footer Placeholder 4">
            <a:extLst>
              <a:ext uri="{FF2B5EF4-FFF2-40B4-BE49-F238E27FC236}">
                <a16:creationId xmlns:a16="http://schemas.microsoft.com/office/drawing/2014/main" id="{2E56E386-33B1-3C5D-F888-A5AD181BFFAA}"/>
              </a:ext>
            </a:extLst>
          </p:cNvPr>
          <p:cNvSpPr>
            <a:spLocks noGrp="1"/>
          </p:cNvSpPr>
          <p:nvPr>
            <p:ph type="ftr" sz="quarter" idx="10"/>
          </p:nvPr>
        </p:nvSpPr>
        <p:spPr>
          <a:xfrm>
            <a:off x="1416735" y="6015022"/>
            <a:ext cx="10651322" cy="803564"/>
          </a:xfrm>
        </p:spPr>
        <p:txBody>
          <a:bodyPr/>
          <a:lstStyle/>
          <a:p>
            <a:r>
              <a:rPr lang="en-US" altLang="en-US" sz="900" dirty="0"/>
              <a:t>*Events that met the prespecified criteria in the protocol for clinical BTH. All hemolytic events were also reported as TEAEs, irrespective of whether they met the criteria for clinical BTH. </a:t>
            </a:r>
            <a:r>
              <a:rPr lang="en-US" altLang="en-US" sz="900" baseline="30000" dirty="0"/>
              <a:t>†</a:t>
            </a:r>
            <a:r>
              <a:rPr lang="en-US" altLang="en-US" sz="900" dirty="0"/>
              <a:t>One of the patients in the </a:t>
            </a:r>
            <a:r>
              <a:rPr lang="en-US" altLang="en-US" sz="900" dirty="0" err="1"/>
              <a:t>iptacopan</a:t>
            </a:r>
            <a:r>
              <a:rPr lang="en-US" altLang="en-US" sz="900" dirty="0"/>
              <a:t> arm had an event of clinical BTH in the randomized treatment period and a second event of clinical BTH in the extension period. Therefore, overall, six of 62 patients in the </a:t>
            </a:r>
            <a:r>
              <a:rPr lang="en-US" altLang="en-US" sz="900" dirty="0" err="1"/>
              <a:t>iptacopan</a:t>
            </a:r>
            <a:r>
              <a:rPr lang="en-US" altLang="en-US" sz="900" dirty="0"/>
              <a:t> arm had clinical BTH. </a:t>
            </a:r>
            <a:r>
              <a:rPr lang="en-US" altLang="en-US" sz="900" baseline="30000" dirty="0"/>
              <a:t>‡</a:t>
            </a:r>
            <a:r>
              <a:rPr lang="en-US" altLang="en-US" sz="900" dirty="0"/>
              <a:t>Of 62 patients in the </a:t>
            </a:r>
            <a:r>
              <a:rPr lang="en-US" altLang="en-US" sz="900" dirty="0" err="1"/>
              <a:t>iptacopan</a:t>
            </a:r>
            <a:r>
              <a:rPr lang="en-US" altLang="en-US" sz="900" dirty="0"/>
              <a:t> arm, 61 entered the extension period. </a:t>
            </a:r>
            <a:r>
              <a:rPr lang="en-US" altLang="en-US" sz="900" baseline="30000" dirty="0"/>
              <a:t>§</a:t>
            </a:r>
            <a:r>
              <a:rPr lang="en-US" altLang="en-US" sz="900" dirty="0"/>
              <a:t>Of 35 patients who were randomized to the anti-C5 arm, 34 switched to </a:t>
            </a:r>
            <a:r>
              <a:rPr lang="en-US" altLang="en-US" sz="900" dirty="0" err="1"/>
              <a:t>iptacopan</a:t>
            </a:r>
            <a:r>
              <a:rPr lang="en-US" altLang="en-US" sz="900" dirty="0"/>
              <a:t> monotherapy in the extension period. The patient who had clinical BTH after switching to </a:t>
            </a:r>
            <a:r>
              <a:rPr lang="en-US" altLang="en-US" sz="900" dirty="0" err="1"/>
              <a:t>iptacopan</a:t>
            </a:r>
            <a:r>
              <a:rPr lang="en-US" altLang="en-US" sz="900" dirty="0"/>
              <a:t> did not have clinical BTH during anti-C5 treatment in the randomized treatment period.</a:t>
            </a:r>
            <a:br>
              <a:rPr lang="en-US" altLang="en-US" sz="900" dirty="0"/>
            </a:br>
            <a:r>
              <a:rPr lang="en-US" altLang="en-US" sz="900" dirty="0"/>
              <a:t>BTH, breakthrough hemolysis.</a:t>
            </a:r>
            <a:br>
              <a:rPr lang="en-US" altLang="en-US" sz="900" dirty="0"/>
            </a:br>
            <a:r>
              <a:rPr lang="en-US" altLang="en-US" sz="900" dirty="0"/>
              <a:t>1. de Latour RP, et al. </a:t>
            </a:r>
            <a:r>
              <a:rPr lang="en-US" altLang="en-US" sz="900" i="1" dirty="0"/>
              <a:t>Blood. </a:t>
            </a:r>
            <a:r>
              <a:rPr lang="en-US" altLang="en-US" sz="900" dirty="0"/>
              <a:t>2023;142(Suppl 1):1338.</a:t>
            </a:r>
          </a:p>
        </p:txBody>
      </p:sp>
      <p:sp>
        <p:nvSpPr>
          <p:cNvPr id="30" name="Rectangle 29">
            <a:extLst>
              <a:ext uri="{FF2B5EF4-FFF2-40B4-BE49-F238E27FC236}">
                <a16:creationId xmlns:a16="http://schemas.microsoft.com/office/drawing/2014/main" id="{230AB3D6-2919-B31F-FBEA-4FC0256CE076}"/>
              </a:ext>
            </a:extLst>
          </p:cNvPr>
          <p:cNvSpPr/>
          <p:nvPr/>
        </p:nvSpPr>
        <p:spPr>
          <a:xfrm>
            <a:off x="7901194" y="4092326"/>
            <a:ext cx="659723" cy="2448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schemeClr val="tx1"/>
              </a:solidFill>
              <a:latin typeface="Aptos" panose="02110004020202020204"/>
            </a:endParaRPr>
          </a:p>
        </p:txBody>
      </p:sp>
      <p:sp>
        <p:nvSpPr>
          <p:cNvPr id="31" name="Rectangle 30">
            <a:extLst>
              <a:ext uri="{FF2B5EF4-FFF2-40B4-BE49-F238E27FC236}">
                <a16:creationId xmlns:a16="http://schemas.microsoft.com/office/drawing/2014/main" id="{D2AF80BA-AE9E-8C5E-E318-346371DD2CCC}"/>
              </a:ext>
            </a:extLst>
          </p:cNvPr>
          <p:cNvSpPr/>
          <p:nvPr/>
        </p:nvSpPr>
        <p:spPr>
          <a:xfrm>
            <a:off x="4869586" y="4323952"/>
            <a:ext cx="659723" cy="445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schemeClr val="tx1"/>
              </a:solidFill>
              <a:latin typeface="Aptos" panose="02110004020202020204"/>
            </a:endParaRPr>
          </a:p>
        </p:txBody>
      </p:sp>
      <p:sp>
        <p:nvSpPr>
          <p:cNvPr id="32" name="Rectangle 31">
            <a:extLst>
              <a:ext uri="{FF2B5EF4-FFF2-40B4-BE49-F238E27FC236}">
                <a16:creationId xmlns:a16="http://schemas.microsoft.com/office/drawing/2014/main" id="{06FCF56E-900D-55D6-7E85-205CBD46975D}"/>
              </a:ext>
            </a:extLst>
          </p:cNvPr>
          <p:cNvSpPr/>
          <p:nvPr/>
        </p:nvSpPr>
        <p:spPr>
          <a:xfrm>
            <a:off x="5866591" y="4252199"/>
            <a:ext cx="659723" cy="1073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schemeClr val="tx1"/>
              </a:solidFill>
              <a:latin typeface="Aptos" panose="02110004020202020204"/>
            </a:endParaRPr>
          </a:p>
        </p:txBody>
      </p:sp>
      <p:sp>
        <p:nvSpPr>
          <p:cNvPr id="33" name="TextBox 32">
            <a:extLst>
              <a:ext uri="{FF2B5EF4-FFF2-40B4-BE49-F238E27FC236}">
                <a16:creationId xmlns:a16="http://schemas.microsoft.com/office/drawing/2014/main" id="{A76265CB-C44B-E77D-3866-01AC69C710ED}"/>
              </a:ext>
            </a:extLst>
          </p:cNvPr>
          <p:cNvSpPr txBox="1"/>
          <p:nvPr/>
        </p:nvSpPr>
        <p:spPr>
          <a:xfrm>
            <a:off x="9002788" y="3985741"/>
            <a:ext cx="508148" cy="246221"/>
          </a:xfrm>
          <a:prstGeom prst="rect">
            <a:avLst/>
          </a:prstGeom>
          <a:solidFill>
            <a:schemeClr val="tx1">
              <a:lumMod val="40000"/>
              <a:lumOff val="60000"/>
            </a:schemeClr>
          </a:solidFill>
        </p:spPr>
        <p:txBody>
          <a:bodyPr wrap="square">
            <a:spAutoFit/>
          </a:bodyPr>
          <a:lstStyle/>
          <a:p>
            <a:pPr algn="ctr" defTabSz="685800" eaLnBrk="0" fontAlgn="base" hangingPunct="0">
              <a:spcBef>
                <a:spcPct val="0"/>
              </a:spcBef>
              <a:spcAft>
                <a:spcPct val="0"/>
              </a:spcAft>
              <a:defRPr/>
            </a:pPr>
            <a:r>
              <a:rPr lang="en-US" sz="1000" b="1" dirty="0">
                <a:solidFill>
                  <a:schemeClr val="bg1"/>
                </a:solidFill>
                <a:latin typeface="Arial" panose="020B0604020202020204" pitchFamily="34" charset="0"/>
                <a:cs typeface="Arial" panose="020B0604020202020204" pitchFamily="34" charset="0"/>
              </a:rPr>
              <a:t>2.9%</a:t>
            </a:r>
          </a:p>
        </p:txBody>
      </p:sp>
      <p:sp>
        <p:nvSpPr>
          <p:cNvPr id="34" name="TextBox 33">
            <a:extLst>
              <a:ext uri="{FF2B5EF4-FFF2-40B4-BE49-F238E27FC236}">
                <a16:creationId xmlns:a16="http://schemas.microsoft.com/office/drawing/2014/main" id="{609D3DEC-D1C6-28CE-42FC-8F7C12F85CCA}"/>
              </a:ext>
            </a:extLst>
          </p:cNvPr>
          <p:cNvSpPr txBox="1"/>
          <p:nvPr/>
        </p:nvSpPr>
        <p:spPr>
          <a:xfrm>
            <a:off x="7948158" y="3790676"/>
            <a:ext cx="606037" cy="246221"/>
          </a:xfrm>
          <a:prstGeom prst="rect">
            <a:avLst/>
          </a:prstGeom>
          <a:solidFill>
            <a:schemeClr val="tx1">
              <a:lumMod val="40000"/>
              <a:lumOff val="60000"/>
            </a:schemeClr>
          </a:solidFill>
        </p:spPr>
        <p:txBody>
          <a:bodyPr wrap="square">
            <a:spAutoFit/>
          </a:bodyPr>
          <a:lstStyle/>
          <a:p>
            <a:pPr algn="ctr" defTabSz="685800" eaLnBrk="0" fontAlgn="base" hangingPunct="0">
              <a:spcBef>
                <a:spcPct val="0"/>
              </a:spcBef>
              <a:spcAft>
                <a:spcPct val="0"/>
              </a:spcAft>
              <a:defRPr/>
            </a:pPr>
            <a:r>
              <a:rPr lang="en-US" sz="1000" b="1" dirty="0">
                <a:solidFill>
                  <a:schemeClr val="bg1"/>
                </a:solidFill>
                <a:latin typeface="Arial" panose="020B0604020202020204" pitchFamily="34" charset="0"/>
                <a:cs typeface="Arial" panose="020B0604020202020204" pitchFamily="34" charset="0"/>
              </a:rPr>
              <a:t>17.1%</a:t>
            </a:r>
          </a:p>
        </p:txBody>
      </p:sp>
      <p:sp>
        <p:nvSpPr>
          <p:cNvPr id="35" name="TextBox 34">
            <a:extLst>
              <a:ext uri="{FF2B5EF4-FFF2-40B4-BE49-F238E27FC236}">
                <a16:creationId xmlns:a16="http://schemas.microsoft.com/office/drawing/2014/main" id="{2D03D9AD-8331-387B-6764-879D1DAC5966}"/>
              </a:ext>
            </a:extLst>
          </p:cNvPr>
          <p:cNvSpPr txBox="1"/>
          <p:nvPr/>
        </p:nvSpPr>
        <p:spPr>
          <a:xfrm>
            <a:off x="5885801" y="3942145"/>
            <a:ext cx="606037" cy="246221"/>
          </a:xfrm>
          <a:prstGeom prst="rect">
            <a:avLst/>
          </a:prstGeom>
          <a:solidFill>
            <a:schemeClr val="tx1">
              <a:lumMod val="40000"/>
              <a:lumOff val="60000"/>
            </a:schemeClr>
          </a:solidFill>
        </p:spPr>
        <p:txBody>
          <a:bodyPr wrap="square">
            <a:spAutoFit/>
          </a:bodyPr>
          <a:lstStyle/>
          <a:p>
            <a:pPr algn="ctr" defTabSz="685800" eaLnBrk="0" fontAlgn="base" hangingPunct="0">
              <a:spcBef>
                <a:spcPct val="0"/>
              </a:spcBef>
              <a:spcAft>
                <a:spcPct val="0"/>
              </a:spcAft>
              <a:defRPr/>
            </a:pPr>
            <a:r>
              <a:rPr lang="en-US" sz="1000" b="1" dirty="0">
                <a:solidFill>
                  <a:schemeClr val="bg1"/>
                </a:solidFill>
                <a:latin typeface="Arial" panose="020B0604020202020204" pitchFamily="34" charset="0"/>
                <a:cs typeface="Arial" panose="020B0604020202020204" pitchFamily="34" charset="0"/>
              </a:rPr>
              <a:t>8.2%</a:t>
            </a:r>
          </a:p>
        </p:txBody>
      </p:sp>
      <p:sp>
        <p:nvSpPr>
          <p:cNvPr id="36" name="TextBox 35">
            <a:extLst>
              <a:ext uri="{FF2B5EF4-FFF2-40B4-BE49-F238E27FC236}">
                <a16:creationId xmlns:a16="http://schemas.microsoft.com/office/drawing/2014/main" id="{849952BA-CBB3-2CB3-60F6-947CDF6C280D}"/>
              </a:ext>
            </a:extLst>
          </p:cNvPr>
          <p:cNvSpPr txBox="1"/>
          <p:nvPr/>
        </p:nvSpPr>
        <p:spPr>
          <a:xfrm>
            <a:off x="4901668" y="4005977"/>
            <a:ext cx="606037" cy="246221"/>
          </a:xfrm>
          <a:prstGeom prst="rect">
            <a:avLst/>
          </a:prstGeom>
          <a:solidFill>
            <a:schemeClr val="tx1">
              <a:lumMod val="40000"/>
              <a:lumOff val="60000"/>
            </a:schemeClr>
          </a:solidFill>
        </p:spPr>
        <p:txBody>
          <a:bodyPr wrap="square">
            <a:spAutoFit/>
          </a:bodyPr>
          <a:lstStyle/>
          <a:p>
            <a:pPr algn="ctr" defTabSz="685800" eaLnBrk="0" fontAlgn="base" hangingPunct="0">
              <a:spcBef>
                <a:spcPct val="0"/>
              </a:spcBef>
              <a:spcAft>
                <a:spcPct val="0"/>
              </a:spcAft>
              <a:defRPr/>
            </a:pPr>
            <a:r>
              <a:rPr lang="en-US" sz="1000" b="1" dirty="0">
                <a:solidFill>
                  <a:schemeClr val="bg1"/>
                </a:solidFill>
                <a:latin typeface="Arial" panose="020B0604020202020204" pitchFamily="34" charset="0"/>
                <a:cs typeface="Arial" panose="020B0604020202020204" pitchFamily="34" charset="0"/>
              </a:rPr>
              <a:t>3.2%</a:t>
            </a:r>
          </a:p>
        </p:txBody>
      </p:sp>
      <p:cxnSp>
        <p:nvCxnSpPr>
          <p:cNvPr id="38" name="Straight Connector 37">
            <a:extLst>
              <a:ext uri="{FF2B5EF4-FFF2-40B4-BE49-F238E27FC236}">
                <a16:creationId xmlns:a16="http://schemas.microsoft.com/office/drawing/2014/main" id="{E9C2DDAB-2CB6-600A-D84A-F759696DF340}"/>
              </a:ext>
            </a:extLst>
          </p:cNvPr>
          <p:cNvCxnSpPr>
            <a:cxnSpLocks/>
          </p:cNvCxnSpPr>
          <p:nvPr/>
        </p:nvCxnSpPr>
        <p:spPr>
          <a:xfrm>
            <a:off x="1616365" y="2216727"/>
            <a:ext cx="8713461"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371A2-0042-B2B7-9742-5B6F7A7B502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29793DC-E7C6-60D3-A9B2-416F39CFFDDA}"/>
              </a:ext>
            </a:extLst>
          </p:cNvPr>
          <p:cNvSpPr>
            <a:spLocks noGrp="1"/>
          </p:cNvSpPr>
          <p:nvPr>
            <p:ph type="ctrTitle"/>
          </p:nvPr>
        </p:nvSpPr>
        <p:spPr/>
        <p:txBody>
          <a:bodyPr>
            <a:normAutofit/>
          </a:bodyPr>
          <a:lstStyle/>
          <a:p>
            <a:r>
              <a:rPr lang="en-US" sz="4000" dirty="0"/>
              <a:t>Disease-Related and Treatment-Related Adverse Events (AEs)</a:t>
            </a:r>
          </a:p>
        </p:txBody>
      </p:sp>
      <p:sp>
        <p:nvSpPr>
          <p:cNvPr id="2" name="Subtitle 1">
            <a:extLst>
              <a:ext uri="{FF2B5EF4-FFF2-40B4-BE49-F238E27FC236}">
                <a16:creationId xmlns:a16="http://schemas.microsoft.com/office/drawing/2014/main" id="{F8DC8C90-BC95-1617-87E3-1E9AC7C14B7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3525868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D2FA7-C0E0-C46E-341C-0DFBDAB3FD26}"/>
              </a:ext>
            </a:extLst>
          </p:cNvPr>
          <p:cNvSpPr>
            <a:spLocks noGrp="1"/>
          </p:cNvSpPr>
          <p:nvPr>
            <p:ph type="title"/>
          </p:nvPr>
        </p:nvSpPr>
        <p:spPr>
          <a:xfrm>
            <a:off x="838200" y="365125"/>
            <a:ext cx="10515600" cy="1325563"/>
          </a:xfrm>
        </p:spPr>
        <p:txBody>
          <a:bodyPr/>
          <a:lstStyle/>
          <a:p>
            <a:r>
              <a:rPr lang="en-US" dirty="0"/>
              <a:t>Adverse Events and Management</a:t>
            </a:r>
          </a:p>
        </p:txBody>
      </p:sp>
      <p:sp>
        <p:nvSpPr>
          <p:cNvPr id="5" name="Content Placeholder 4">
            <a:extLst>
              <a:ext uri="{FF2B5EF4-FFF2-40B4-BE49-F238E27FC236}">
                <a16:creationId xmlns:a16="http://schemas.microsoft.com/office/drawing/2014/main" id="{C4E34152-0807-BB7D-3A7F-7C03EBD37F6F}"/>
              </a:ext>
            </a:extLst>
          </p:cNvPr>
          <p:cNvSpPr>
            <a:spLocks noGrp="1"/>
          </p:cNvSpPr>
          <p:nvPr>
            <p:ph sz="half" idx="1"/>
          </p:nvPr>
        </p:nvSpPr>
        <p:spPr>
          <a:xfrm>
            <a:off x="838200" y="1616364"/>
            <a:ext cx="5181600" cy="4438361"/>
          </a:xfrm>
        </p:spPr>
        <p:txBody>
          <a:bodyPr>
            <a:normAutofit/>
          </a:bodyPr>
          <a:lstStyle/>
          <a:p>
            <a:r>
              <a:rPr lang="en-US" sz="2400" dirty="0"/>
              <a:t>Lipids</a:t>
            </a:r>
            <a:r>
              <a:rPr lang="en-US" sz="2400" baseline="30000" dirty="0"/>
              <a:t>1</a:t>
            </a:r>
          </a:p>
          <a:p>
            <a:pPr lvl="1"/>
            <a:r>
              <a:rPr lang="en-US" sz="2000" dirty="0"/>
              <a:t>Patients on proximal inhibitors should have lipid monitoring at least every 6 months</a:t>
            </a:r>
          </a:p>
          <a:p>
            <a:r>
              <a:rPr lang="en-US" sz="2400" dirty="0"/>
              <a:t>Vaccinations</a:t>
            </a:r>
            <a:r>
              <a:rPr lang="en-US" sz="2400" baseline="30000" dirty="0"/>
              <a:t>2</a:t>
            </a:r>
          </a:p>
          <a:p>
            <a:pPr lvl="1"/>
            <a:r>
              <a:rPr lang="en-US" sz="2000" dirty="0"/>
              <a:t>All patients receiving complement inhibitors should receive Meningitis vaccines (both ACWY and B)</a:t>
            </a:r>
          </a:p>
          <a:p>
            <a:pPr lvl="1"/>
            <a:r>
              <a:rPr lang="en-US" sz="2000" dirty="0"/>
              <a:t>Proximal inhibitor patients should receive pneumococcal vaccine, consider </a:t>
            </a:r>
            <a:r>
              <a:rPr lang="en-US" sz="2000" dirty="0" err="1"/>
              <a:t>HiB</a:t>
            </a:r>
            <a:r>
              <a:rPr lang="en-US" sz="2000" dirty="0"/>
              <a:t> vaccine</a:t>
            </a:r>
          </a:p>
          <a:p>
            <a:pPr lvl="1"/>
            <a:r>
              <a:rPr lang="en-US" sz="2000" dirty="0"/>
              <a:t>Timing of vaccination (vaccines can activate complement)</a:t>
            </a:r>
          </a:p>
          <a:p>
            <a:endParaRPr lang="en-US" sz="2400" dirty="0"/>
          </a:p>
          <a:p>
            <a:endParaRPr lang="en-US" sz="2400" dirty="0"/>
          </a:p>
          <a:p>
            <a:endParaRPr lang="en-US" sz="2400" dirty="0"/>
          </a:p>
        </p:txBody>
      </p:sp>
      <p:sp>
        <p:nvSpPr>
          <p:cNvPr id="9" name="Content Placeholder 8">
            <a:extLst>
              <a:ext uri="{FF2B5EF4-FFF2-40B4-BE49-F238E27FC236}">
                <a16:creationId xmlns:a16="http://schemas.microsoft.com/office/drawing/2014/main" id="{8524258C-11F2-FA94-ADF1-BDAE882FDF2B}"/>
              </a:ext>
            </a:extLst>
          </p:cNvPr>
          <p:cNvSpPr>
            <a:spLocks noGrp="1"/>
          </p:cNvSpPr>
          <p:nvPr>
            <p:ph sz="half" idx="2"/>
          </p:nvPr>
        </p:nvSpPr>
        <p:spPr>
          <a:xfrm>
            <a:off x="6172200" y="1616378"/>
            <a:ext cx="5181600" cy="4438059"/>
          </a:xfrm>
        </p:spPr>
        <p:txBody>
          <a:bodyPr>
            <a:normAutofit/>
          </a:bodyPr>
          <a:lstStyle/>
          <a:p>
            <a:r>
              <a:rPr lang="en-US" sz="2400" dirty="0"/>
              <a:t>Infections</a:t>
            </a:r>
            <a:r>
              <a:rPr lang="en-US" sz="2400" baseline="30000" dirty="0"/>
              <a:t>2</a:t>
            </a:r>
            <a:endParaRPr lang="en-US" sz="2400" dirty="0"/>
          </a:p>
          <a:p>
            <a:pPr lvl="1"/>
            <a:r>
              <a:rPr lang="en-US" sz="2000" dirty="0"/>
              <a:t>All infections should receive immediate antibiotics</a:t>
            </a:r>
          </a:p>
          <a:p>
            <a:pPr lvl="1"/>
            <a:r>
              <a:rPr lang="en-US" sz="2000" dirty="0"/>
              <a:t>Stopping complement inhibitor not recommended (despite FDA label)</a:t>
            </a:r>
          </a:p>
          <a:p>
            <a:r>
              <a:rPr lang="en-US" sz="2400" dirty="0"/>
              <a:t>Extravascular hemolysis</a:t>
            </a:r>
            <a:r>
              <a:rPr lang="en-US" sz="2400" baseline="30000" dirty="0"/>
              <a:t>3,4</a:t>
            </a:r>
          </a:p>
          <a:p>
            <a:pPr lvl="1"/>
            <a:r>
              <a:rPr lang="en-US" sz="2000" dirty="0"/>
              <a:t>Only seen in patients on C5 inhibitors</a:t>
            </a:r>
          </a:p>
          <a:p>
            <a:pPr lvl="1"/>
            <a:r>
              <a:rPr lang="en-US" sz="2000" dirty="0"/>
              <a:t>Labs show elevated reticulocyte count, mildly elevated LDH, variable elevation in bilirubin, and may show weak DAT +</a:t>
            </a:r>
          </a:p>
          <a:p>
            <a:pPr lvl="1"/>
            <a:r>
              <a:rPr lang="en-US" sz="2000" dirty="0"/>
              <a:t>If anemic or symptomatic, consider switching to a proximal inhibitor</a:t>
            </a:r>
          </a:p>
        </p:txBody>
      </p:sp>
      <p:sp>
        <p:nvSpPr>
          <p:cNvPr id="2" name="Footer Placeholder 1">
            <a:extLst>
              <a:ext uri="{FF2B5EF4-FFF2-40B4-BE49-F238E27FC236}">
                <a16:creationId xmlns:a16="http://schemas.microsoft.com/office/drawing/2014/main" id="{28B7D0A9-729C-986B-87E9-3ED033D47D3A}"/>
              </a:ext>
            </a:extLst>
          </p:cNvPr>
          <p:cNvSpPr>
            <a:spLocks noGrp="1"/>
          </p:cNvSpPr>
          <p:nvPr>
            <p:ph type="ftr" sz="quarter" idx="10"/>
          </p:nvPr>
        </p:nvSpPr>
        <p:spPr>
          <a:xfrm>
            <a:off x="1416735" y="6054437"/>
            <a:ext cx="9671679" cy="803564"/>
          </a:xfrm>
        </p:spPr>
        <p:txBody>
          <a:bodyPr/>
          <a:lstStyle/>
          <a:p>
            <a:r>
              <a:rPr lang="en-US" sz="1000" dirty="0">
                <a:solidFill>
                  <a:schemeClr val="tx1"/>
                </a:solidFill>
              </a:rPr>
              <a:t>C, complement; DAT, direct antiglobulin test; </a:t>
            </a:r>
            <a:r>
              <a:rPr lang="en-US" sz="1000" dirty="0" err="1">
                <a:solidFill>
                  <a:schemeClr val="tx1"/>
                </a:solidFill>
              </a:rPr>
              <a:t>HiB</a:t>
            </a:r>
            <a:r>
              <a:rPr lang="en-US" sz="1000" dirty="0">
                <a:solidFill>
                  <a:schemeClr val="tx1"/>
                </a:solidFill>
              </a:rPr>
              <a:t>, </a:t>
            </a:r>
            <a:r>
              <a:rPr lang="en-US" sz="1000" i="1" dirty="0" err="1">
                <a:solidFill>
                  <a:schemeClr val="tx1"/>
                </a:solidFill>
              </a:rPr>
              <a:t>Haemophilus</a:t>
            </a:r>
            <a:r>
              <a:rPr lang="en-US" sz="1000" i="1" dirty="0">
                <a:solidFill>
                  <a:schemeClr val="tx1"/>
                </a:solidFill>
              </a:rPr>
              <a:t> influenzae </a:t>
            </a:r>
            <a:r>
              <a:rPr lang="en-US" sz="1000" dirty="0">
                <a:solidFill>
                  <a:schemeClr val="tx1"/>
                </a:solidFill>
              </a:rPr>
              <a:t>type B; LDH, lactate dehydrogenase.</a:t>
            </a:r>
            <a:br>
              <a:rPr lang="en-US" sz="1000" dirty="0">
                <a:solidFill>
                  <a:schemeClr val="tx1"/>
                </a:solidFill>
              </a:rPr>
            </a:br>
            <a:r>
              <a:rPr lang="en-US" sz="1000" dirty="0">
                <a:solidFill>
                  <a:schemeClr val="tx1"/>
                </a:solidFill>
              </a:rPr>
              <a:t>1. de Latour RP, et al. </a:t>
            </a:r>
            <a:r>
              <a:rPr lang="en-US" sz="1000" i="1" dirty="0">
                <a:solidFill>
                  <a:schemeClr val="tx1"/>
                </a:solidFill>
              </a:rPr>
              <a:t>N Engl J Med. </a:t>
            </a:r>
            <a:r>
              <a:rPr lang="en-US" sz="1000" dirty="0">
                <a:solidFill>
                  <a:schemeClr val="tx1"/>
                </a:solidFill>
              </a:rPr>
              <a:t>2024;390(11):994-1008. 2. Hill A, et al. </a:t>
            </a:r>
            <a:r>
              <a:rPr lang="en-US" sz="1000" i="1" dirty="0">
                <a:solidFill>
                  <a:schemeClr val="tx1"/>
                </a:solidFill>
              </a:rPr>
              <a:t>Nat Rev Dis Primers. </a:t>
            </a:r>
            <a:r>
              <a:rPr lang="en-US" sz="1000" dirty="0">
                <a:solidFill>
                  <a:schemeClr val="tx1"/>
                </a:solidFill>
              </a:rPr>
              <a:t>2017;3:17028. 3. </a:t>
            </a:r>
            <a:r>
              <a:rPr lang="en-US" sz="1000" dirty="0" err="1">
                <a:solidFill>
                  <a:schemeClr val="tx1"/>
                </a:solidFill>
              </a:rPr>
              <a:t>Risitano</a:t>
            </a:r>
            <a:r>
              <a:rPr lang="en-US" sz="1000" dirty="0">
                <a:solidFill>
                  <a:schemeClr val="tx1"/>
                </a:solidFill>
              </a:rPr>
              <a:t> AM, et al. </a:t>
            </a:r>
            <a:r>
              <a:rPr lang="en-US" sz="1000" i="1" dirty="0">
                <a:solidFill>
                  <a:schemeClr val="tx1"/>
                </a:solidFill>
              </a:rPr>
              <a:t>Blood. </a:t>
            </a:r>
            <a:r>
              <a:rPr lang="en-US" sz="1000" dirty="0">
                <a:solidFill>
                  <a:schemeClr val="tx1"/>
                </a:solidFill>
              </a:rPr>
              <a:t>2009;113(17):4094-4100</a:t>
            </a:r>
            <a:r>
              <a:rPr lang="en-US" dirty="0"/>
              <a:t>.</a:t>
            </a:r>
            <a:r>
              <a:rPr lang="en-US" sz="1000" dirty="0">
                <a:solidFill>
                  <a:schemeClr val="tx1"/>
                </a:solidFill>
              </a:rPr>
              <a:t> 4. McKinley CE, et al. </a:t>
            </a:r>
            <a:r>
              <a:rPr lang="en-US" sz="1000" i="1" dirty="0">
                <a:solidFill>
                  <a:schemeClr val="tx1"/>
                </a:solidFill>
              </a:rPr>
              <a:t>Blood. </a:t>
            </a:r>
            <a:r>
              <a:rPr lang="en-US" sz="1000" dirty="0">
                <a:solidFill>
                  <a:schemeClr val="tx1"/>
                </a:solidFill>
              </a:rPr>
              <a:t>2017;130(Suppl 1):3471.</a:t>
            </a:r>
          </a:p>
        </p:txBody>
      </p:sp>
    </p:spTree>
    <p:extLst>
      <p:ext uri="{BB962C8B-B14F-4D97-AF65-F5344CB8AC3E}">
        <p14:creationId xmlns:p14="http://schemas.microsoft.com/office/powerpoint/2010/main" val="6243032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5EBB6-3790-5305-CE6F-F85769A814B9}"/>
              </a:ext>
            </a:extLst>
          </p:cNvPr>
          <p:cNvSpPr>
            <a:spLocks noGrp="1"/>
          </p:cNvSpPr>
          <p:nvPr>
            <p:ph type="title"/>
          </p:nvPr>
        </p:nvSpPr>
        <p:spPr>
          <a:xfrm>
            <a:off x="838200" y="365125"/>
            <a:ext cx="10515600" cy="1325563"/>
          </a:xfrm>
        </p:spPr>
        <p:txBody>
          <a:bodyPr/>
          <a:lstStyle/>
          <a:p>
            <a:r>
              <a:rPr lang="en-US" dirty="0"/>
              <a:t>Adverse Events and Management</a:t>
            </a:r>
          </a:p>
        </p:txBody>
      </p:sp>
      <p:sp>
        <p:nvSpPr>
          <p:cNvPr id="3" name="Content Placeholder 2">
            <a:extLst>
              <a:ext uri="{FF2B5EF4-FFF2-40B4-BE49-F238E27FC236}">
                <a16:creationId xmlns:a16="http://schemas.microsoft.com/office/drawing/2014/main" id="{03553AD2-1C9F-A42E-D26D-7A1C0A8D8B06}"/>
              </a:ext>
            </a:extLst>
          </p:cNvPr>
          <p:cNvSpPr>
            <a:spLocks noGrp="1"/>
          </p:cNvSpPr>
          <p:nvPr>
            <p:ph sz="half" idx="1"/>
          </p:nvPr>
        </p:nvSpPr>
        <p:spPr>
          <a:xfrm>
            <a:off x="838200" y="1825625"/>
            <a:ext cx="5181600" cy="4228812"/>
          </a:xfrm>
        </p:spPr>
        <p:txBody>
          <a:bodyPr>
            <a:normAutofit/>
          </a:bodyPr>
          <a:lstStyle/>
          <a:p>
            <a:r>
              <a:rPr lang="en-US" sz="2400" dirty="0"/>
              <a:t>Breakthrough hemolysis</a:t>
            </a:r>
            <a:r>
              <a:rPr lang="en-US" sz="2400" baseline="30000" dirty="0"/>
              <a:t>1</a:t>
            </a:r>
          </a:p>
          <a:p>
            <a:pPr lvl="1"/>
            <a:r>
              <a:rPr lang="en-US" sz="2000" dirty="0"/>
              <a:t>Usually related to a Complement Activating Event such as an infection (viral or bacterial)</a:t>
            </a:r>
          </a:p>
          <a:p>
            <a:pPr lvl="1"/>
            <a:r>
              <a:rPr lang="en-US" sz="2000" dirty="0"/>
              <a:t>Except for pegcetacoplan,</a:t>
            </a:r>
            <a:r>
              <a:rPr lang="en-US" sz="2000" baseline="30000" dirty="0"/>
              <a:t>2</a:t>
            </a:r>
            <a:r>
              <a:rPr lang="en-US" sz="2000" dirty="0"/>
              <a:t> there is no clinical data to support any recommendation</a:t>
            </a:r>
          </a:p>
          <a:p>
            <a:pPr lvl="1"/>
            <a:r>
              <a:rPr lang="en-US" sz="2000" dirty="0"/>
              <a:t>Expert panel recommendations</a:t>
            </a:r>
            <a:r>
              <a:rPr lang="en-US" sz="2000" baseline="30000" dirty="0"/>
              <a:t>3</a:t>
            </a:r>
          </a:p>
          <a:p>
            <a:pPr lvl="1"/>
            <a:r>
              <a:rPr lang="en-US" sz="2000" dirty="0"/>
              <a:t>My recommendations</a:t>
            </a:r>
          </a:p>
          <a:p>
            <a:pPr lvl="2"/>
            <a:r>
              <a:rPr lang="en-US" sz="1800" dirty="0"/>
              <a:t>Continue current complement inhibitor and consider giving an</a:t>
            </a:r>
            <a:br>
              <a:rPr lang="en-US" sz="1800" dirty="0"/>
            </a:br>
            <a:r>
              <a:rPr lang="en-US" sz="1800" dirty="0"/>
              <a:t>extra dose</a:t>
            </a:r>
          </a:p>
          <a:p>
            <a:pPr lvl="2"/>
            <a:r>
              <a:rPr lang="en-US" sz="1800" dirty="0"/>
              <a:t>Consider short course of steroids</a:t>
            </a:r>
          </a:p>
          <a:p>
            <a:endParaRPr lang="en-US" sz="2400" dirty="0"/>
          </a:p>
        </p:txBody>
      </p:sp>
      <p:sp>
        <p:nvSpPr>
          <p:cNvPr id="9" name="Content Placeholder 8">
            <a:extLst>
              <a:ext uri="{FF2B5EF4-FFF2-40B4-BE49-F238E27FC236}">
                <a16:creationId xmlns:a16="http://schemas.microsoft.com/office/drawing/2014/main" id="{60F1CEC5-615D-D9F7-F12B-76EFEFAF37E7}"/>
              </a:ext>
            </a:extLst>
          </p:cNvPr>
          <p:cNvSpPr>
            <a:spLocks noGrp="1"/>
          </p:cNvSpPr>
          <p:nvPr>
            <p:ph sz="half" idx="2"/>
          </p:nvPr>
        </p:nvSpPr>
        <p:spPr/>
        <p:txBody>
          <a:bodyPr>
            <a:normAutofit/>
          </a:bodyPr>
          <a:lstStyle/>
          <a:p>
            <a:r>
              <a:rPr lang="en-US" sz="2400" dirty="0"/>
              <a:t>Thrombosis</a:t>
            </a:r>
            <a:r>
              <a:rPr lang="en-US" sz="2400" baseline="30000" dirty="0"/>
              <a:t>1</a:t>
            </a:r>
          </a:p>
          <a:p>
            <a:pPr lvl="1"/>
            <a:r>
              <a:rPr lang="en-US" sz="2000" dirty="0"/>
              <a:t>Thrombotic episodes are now rare</a:t>
            </a:r>
            <a:br>
              <a:rPr lang="en-US" sz="2000" dirty="0"/>
            </a:br>
            <a:r>
              <a:rPr lang="en-US" sz="2000" dirty="0"/>
              <a:t>but can still happen</a:t>
            </a:r>
          </a:p>
          <a:p>
            <a:pPr lvl="1"/>
            <a:r>
              <a:rPr lang="en-US" sz="2000" dirty="0"/>
              <a:t>Treat with thrombolytics and anticoagulants</a:t>
            </a:r>
          </a:p>
          <a:p>
            <a:pPr lvl="1"/>
            <a:r>
              <a:rPr lang="en-US" sz="2000" dirty="0"/>
              <a:t>No data to know if switching to another complement inhibitor helps</a:t>
            </a:r>
          </a:p>
        </p:txBody>
      </p:sp>
      <p:sp>
        <p:nvSpPr>
          <p:cNvPr id="5" name="Footer Placeholder 4">
            <a:extLst>
              <a:ext uri="{FF2B5EF4-FFF2-40B4-BE49-F238E27FC236}">
                <a16:creationId xmlns:a16="http://schemas.microsoft.com/office/drawing/2014/main" id="{63B77428-93ED-936C-F388-E1BEB5D6C5D9}"/>
              </a:ext>
            </a:extLst>
          </p:cNvPr>
          <p:cNvSpPr>
            <a:spLocks noGrp="1"/>
          </p:cNvSpPr>
          <p:nvPr>
            <p:ph type="ftr" sz="quarter" idx="10"/>
          </p:nvPr>
        </p:nvSpPr>
        <p:spPr>
          <a:xfrm>
            <a:off x="1416735" y="6054437"/>
            <a:ext cx="10651322" cy="803564"/>
          </a:xfrm>
        </p:spPr>
        <p:txBody>
          <a:bodyPr/>
          <a:lstStyle/>
          <a:p>
            <a:r>
              <a:rPr lang="en-US" dirty="0">
                <a:solidFill>
                  <a:schemeClr val="tx1"/>
                </a:solidFill>
              </a:rPr>
              <a:t>1</a:t>
            </a:r>
            <a:r>
              <a:rPr lang="en-US" dirty="0"/>
              <a:t>.</a:t>
            </a:r>
            <a:r>
              <a:rPr lang="en-US" dirty="0">
                <a:solidFill>
                  <a:schemeClr val="tx1"/>
                </a:solidFill>
              </a:rPr>
              <a:t> Hill A, et al. </a:t>
            </a:r>
            <a:r>
              <a:rPr lang="en-US" i="1" dirty="0">
                <a:solidFill>
                  <a:schemeClr val="tx1"/>
                </a:solidFill>
              </a:rPr>
              <a:t>Nat Rev Dis Primers. </a:t>
            </a:r>
            <a:r>
              <a:rPr lang="en-US" dirty="0">
                <a:solidFill>
                  <a:schemeClr val="tx1"/>
                </a:solidFill>
              </a:rPr>
              <a:t>2017;3:17028. 2. Griffin M, et al. </a:t>
            </a:r>
            <a:r>
              <a:rPr lang="en-US" i="1" dirty="0">
                <a:solidFill>
                  <a:schemeClr val="tx1"/>
                </a:solidFill>
              </a:rPr>
              <a:t>Blood Adv. </a:t>
            </a:r>
            <a:r>
              <a:rPr lang="en-US" dirty="0">
                <a:solidFill>
                  <a:schemeClr val="tx1"/>
                </a:solidFill>
              </a:rPr>
              <a:t>2024;8(7):1776-1786. 3. Dingli D, et al. </a:t>
            </a:r>
            <a:r>
              <a:rPr lang="en-US" i="1" dirty="0">
                <a:solidFill>
                  <a:schemeClr val="tx1"/>
                </a:solidFill>
              </a:rPr>
              <a:t>Hematology. </a:t>
            </a:r>
            <a:r>
              <a:rPr lang="en-US" dirty="0">
                <a:solidFill>
                  <a:schemeClr val="tx1"/>
                </a:solidFill>
              </a:rPr>
              <a:t>2024;29(1):2329030.</a:t>
            </a:r>
          </a:p>
        </p:txBody>
      </p:sp>
    </p:spTree>
    <p:extLst>
      <p:ext uri="{BB962C8B-B14F-4D97-AF65-F5344CB8AC3E}">
        <p14:creationId xmlns:p14="http://schemas.microsoft.com/office/powerpoint/2010/main" val="37801272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1122363"/>
            <a:ext cx="9144000" cy="2387600"/>
          </a:xfrm>
        </p:spPr>
        <p:txBody>
          <a:bodyPr/>
          <a:lstStyle/>
          <a:p>
            <a:r>
              <a:rPr lang="en-US"/>
              <a:t>Conclusion</a:t>
            </a:r>
          </a:p>
        </p:txBody>
      </p:sp>
      <p:sp>
        <p:nvSpPr>
          <p:cNvPr id="3" name="Subtitle 2">
            <a:extLst>
              <a:ext uri="{FF2B5EF4-FFF2-40B4-BE49-F238E27FC236}">
                <a16:creationId xmlns:a16="http://schemas.microsoft.com/office/drawing/2014/main" id="{05D50B21-854E-ADBD-D154-18465E85475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04393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4BC4A-5699-0262-80B0-6D2C9EEBA7E2}"/>
              </a:ext>
            </a:extLst>
          </p:cNvPr>
          <p:cNvSpPr>
            <a:spLocks noGrp="1"/>
          </p:cNvSpPr>
          <p:nvPr>
            <p:ph type="title"/>
          </p:nvPr>
        </p:nvSpPr>
        <p:spPr>
          <a:xfrm>
            <a:off x="838200" y="365125"/>
            <a:ext cx="10515600" cy="1325563"/>
          </a:xfrm>
        </p:spPr>
        <p:txBody>
          <a:bodyPr/>
          <a:lstStyle/>
          <a:p>
            <a:r>
              <a:rPr lang="en-US" dirty="0"/>
              <a:t>Complement Inhibition for PNH:</a:t>
            </a:r>
            <a:br>
              <a:rPr lang="en-US" dirty="0"/>
            </a:br>
            <a:r>
              <a:rPr lang="en-US" dirty="0"/>
              <a:t>Which One Should We Use?</a:t>
            </a:r>
          </a:p>
        </p:txBody>
      </p:sp>
      <p:sp>
        <p:nvSpPr>
          <p:cNvPr id="315" name="Content Placeholder 314">
            <a:extLst>
              <a:ext uri="{FF2B5EF4-FFF2-40B4-BE49-F238E27FC236}">
                <a16:creationId xmlns:a16="http://schemas.microsoft.com/office/drawing/2014/main" id="{4314BA39-E34B-0CFF-5CDC-6C7A74AA8C7A}"/>
              </a:ext>
            </a:extLst>
          </p:cNvPr>
          <p:cNvSpPr>
            <a:spLocks noGrp="1"/>
          </p:cNvSpPr>
          <p:nvPr>
            <p:ph sz="half" idx="1"/>
          </p:nvPr>
        </p:nvSpPr>
        <p:spPr>
          <a:xfrm>
            <a:off x="838200" y="1825625"/>
            <a:ext cx="5181600" cy="4228812"/>
          </a:xfrm>
        </p:spPr>
        <p:txBody>
          <a:bodyPr>
            <a:normAutofit lnSpcReduction="10000"/>
          </a:bodyPr>
          <a:lstStyle/>
          <a:p>
            <a:r>
              <a:rPr lang="en-US" sz="2400" dirty="0"/>
              <a:t>Now have 6 FDA approved complement inhibitors for PNH, more may be on the way</a:t>
            </a:r>
          </a:p>
          <a:p>
            <a:r>
              <a:rPr lang="en-US" sz="2400" dirty="0"/>
              <a:t>Some target terminal pathway, others the proximal pathway</a:t>
            </a:r>
          </a:p>
          <a:p>
            <a:r>
              <a:rPr lang="en-US" sz="2400" dirty="0"/>
              <a:t>Two are oral, others given IV or </a:t>
            </a:r>
            <a:r>
              <a:rPr lang="en-US" sz="2400" dirty="0" err="1"/>
              <a:t>subQ</a:t>
            </a:r>
            <a:r>
              <a:rPr lang="en-US" sz="2400" dirty="0"/>
              <a:t> at various intervals</a:t>
            </a:r>
          </a:p>
          <a:p>
            <a:r>
              <a:rPr lang="en-US" sz="2400" dirty="0"/>
              <a:t>All are very well tolerated with few side effects</a:t>
            </a:r>
          </a:p>
          <a:p>
            <a:r>
              <a:rPr lang="en-US" sz="2400" dirty="0"/>
              <a:t>Patients need to be alert for infections, especially meningococcal infections</a:t>
            </a:r>
          </a:p>
          <a:p>
            <a:endParaRPr lang="en-US" sz="2400" dirty="0"/>
          </a:p>
        </p:txBody>
      </p:sp>
      <p:sp>
        <p:nvSpPr>
          <p:cNvPr id="3" name="Content Placeholder 2">
            <a:extLst>
              <a:ext uri="{FF2B5EF4-FFF2-40B4-BE49-F238E27FC236}">
                <a16:creationId xmlns:a16="http://schemas.microsoft.com/office/drawing/2014/main" id="{9D029FD7-EBF3-C893-79C6-ED93903A4345}"/>
              </a:ext>
            </a:extLst>
          </p:cNvPr>
          <p:cNvSpPr>
            <a:spLocks noGrp="1"/>
          </p:cNvSpPr>
          <p:nvPr>
            <p:ph sz="half" idx="2"/>
          </p:nvPr>
        </p:nvSpPr>
        <p:spPr>
          <a:xfrm>
            <a:off x="6172200" y="1825625"/>
            <a:ext cx="5181600" cy="4228812"/>
          </a:xfrm>
        </p:spPr>
        <p:txBody>
          <a:bodyPr>
            <a:normAutofit/>
          </a:bodyPr>
          <a:lstStyle/>
          <a:p>
            <a:r>
              <a:rPr lang="en-US" sz="2400" dirty="0"/>
              <a:t>Some may be better at achieving a higher hemoglobin level</a:t>
            </a:r>
          </a:p>
          <a:p>
            <a:r>
              <a:rPr lang="en-US" sz="2400" dirty="0"/>
              <a:t>Breakthrough hemolysis is still an issue for all drugs</a:t>
            </a:r>
          </a:p>
          <a:p>
            <a:r>
              <a:rPr lang="en-US" sz="2400" dirty="0"/>
              <a:t>Other considerations: side effects, rate of thrombosis, cost and insurance coverage, compliance</a:t>
            </a:r>
          </a:p>
          <a:p>
            <a:r>
              <a:rPr lang="en-US" sz="2400" dirty="0"/>
              <a:t>Choosing the right therapy may take consultation with a center that specializes in PNH</a:t>
            </a:r>
          </a:p>
          <a:p>
            <a:endParaRPr lang="en-US" sz="2400" dirty="0"/>
          </a:p>
        </p:txBody>
      </p:sp>
      <p:sp>
        <p:nvSpPr>
          <p:cNvPr id="6" name="Footer Placeholder 3">
            <a:extLst>
              <a:ext uri="{FF2B5EF4-FFF2-40B4-BE49-F238E27FC236}">
                <a16:creationId xmlns:a16="http://schemas.microsoft.com/office/drawing/2014/main" id="{B0413D38-AB85-DDF6-B5EB-744249416E3A}"/>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IV, intravenous; PNH, </a:t>
            </a:r>
            <a:r>
              <a:rPr lang="en-US" dirty="0"/>
              <a:t>paroxysmal nocturnal hemoglobinuria; </a:t>
            </a:r>
            <a:r>
              <a:rPr lang="en-US" dirty="0" err="1"/>
              <a:t>subQ</a:t>
            </a:r>
            <a:r>
              <a:rPr lang="en-US" dirty="0"/>
              <a:t>, subcutaneous</a:t>
            </a:r>
            <a:r>
              <a:rPr lang="en-US" altLang="en-US" dirty="0"/>
              <a:t>.</a:t>
            </a:r>
          </a:p>
        </p:txBody>
      </p:sp>
    </p:spTree>
    <p:extLst>
      <p:ext uri="{BB962C8B-B14F-4D97-AF65-F5344CB8AC3E}">
        <p14:creationId xmlns:p14="http://schemas.microsoft.com/office/powerpoint/2010/main" val="17375637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4E755C-6193-0075-B300-89E9FEB4276F}"/>
              </a:ext>
            </a:extLst>
          </p:cNvPr>
          <p:cNvSpPr>
            <a:spLocks noGrp="1"/>
          </p:cNvSpPr>
          <p:nvPr>
            <p:ph type="ctrTitle"/>
          </p:nvPr>
        </p:nvSpPr>
        <p:spPr/>
        <p:txBody>
          <a:bodyPr/>
          <a:lstStyle/>
          <a:p>
            <a:r>
              <a:rPr lang="en-US" dirty="0"/>
              <a:t>Case-Based Learning Lab</a:t>
            </a:r>
          </a:p>
        </p:txBody>
      </p:sp>
      <p:sp>
        <p:nvSpPr>
          <p:cNvPr id="2" name="Subtitle 1">
            <a:extLst>
              <a:ext uri="{FF2B5EF4-FFF2-40B4-BE49-F238E27FC236}">
                <a16:creationId xmlns:a16="http://schemas.microsoft.com/office/drawing/2014/main" id="{4DE38D7B-3ECD-77B2-AF5E-3B63A84CDCA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253682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E5D740-BEA2-E096-8E01-013E2C34F8B9}"/>
              </a:ext>
            </a:extLst>
          </p:cNvPr>
          <p:cNvSpPr>
            <a:spLocks noGrp="1"/>
          </p:cNvSpPr>
          <p:nvPr>
            <p:ph type="title"/>
          </p:nvPr>
        </p:nvSpPr>
        <p:spPr/>
        <p:txBody>
          <a:bodyPr/>
          <a:lstStyle/>
          <a:p>
            <a:r>
              <a:rPr lang="en-US" dirty="0"/>
              <a:t>Case 1</a:t>
            </a:r>
          </a:p>
        </p:txBody>
      </p:sp>
      <p:sp>
        <p:nvSpPr>
          <p:cNvPr id="6" name="Content Placeholder 5">
            <a:extLst>
              <a:ext uri="{FF2B5EF4-FFF2-40B4-BE49-F238E27FC236}">
                <a16:creationId xmlns:a16="http://schemas.microsoft.com/office/drawing/2014/main" id="{DE6FBE55-7249-6DA3-3C7B-5CB90B5C2160}"/>
              </a:ext>
            </a:extLst>
          </p:cNvPr>
          <p:cNvSpPr>
            <a:spLocks noGrp="1"/>
          </p:cNvSpPr>
          <p:nvPr>
            <p:ph sz="half" idx="1"/>
          </p:nvPr>
        </p:nvSpPr>
        <p:spPr/>
        <p:txBody>
          <a:bodyPr>
            <a:normAutofit/>
          </a:bodyPr>
          <a:lstStyle/>
          <a:p>
            <a:r>
              <a:rPr lang="en-US" sz="2600" dirty="0"/>
              <a:t>Patient C is a 41-year-old woman</a:t>
            </a:r>
          </a:p>
          <a:p>
            <a:r>
              <a:rPr lang="en-US" sz="2600" dirty="0"/>
              <a:t>She initially presented 20 years ago with shortness of breath and heavy menstrual periods. She was found to be markedly </a:t>
            </a:r>
            <a:r>
              <a:rPr lang="en-US" sz="2600" dirty="0" err="1"/>
              <a:t>pancytopenic</a:t>
            </a:r>
            <a:endParaRPr lang="en-US" sz="2600" dirty="0"/>
          </a:p>
          <a:p>
            <a:endParaRPr lang="en-US" sz="2600" dirty="0"/>
          </a:p>
        </p:txBody>
      </p:sp>
      <p:sp>
        <p:nvSpPr>
          <p:cNvPr id="2" name="Content Placeholder 1">
            <a:extLst>
              <a:ext uri="{FF2B5EF4-FFF2-40B4-BE49-F238E27FC236}">
                <a16:creationId xmlns:a16="http://schemas.microsoft.com/office/drawing/2014/main" id="{E469EC24-7332-BE1D-B47D-DEB0E32D47A2}"/>
              </a:ext>
            </a:extLst>
          </p:cNvPr>
          <p:cNvSpPr>
            <a:spLocks noGrp="1"/>
          </p:cNvSpPr>
          <p:nvPr>
            <p:ph sz="half" idx="2"/>
          </p:nvPr>
        </p:nvSpPr>
        <p:spPr/>
        <p:txBody>
          <a:bodyPr>
            <a:normAutofit/>
          </a:bodyPr>
          <a:lstStyle/>
          <a:p>
            <a:r>
              <a:rPr lang="en-US" sz="2600" dirty="0"/>
              <a:t>W/U including a bone marrow biopsy showed aplastic anemia. She was treated with ATG and cyclosporine with complete count recovery. A bone marrow biopsy one year later was normocellular.</a:t>
            </a:r>
          </a:p>
        </p:txBody>
      </p:sp>
      <p:sp>
        <p:nvSpPr>
          <p:cNvPr id="3" name="Footer Placeholder 3">
            <a:extLst>
              <a:ext uri="{FF2B5EF4-FFF2-40B4-BE49-F238E27FC236}">
                <a16:creationId xmlns:a16="http://schemas.microsoft.com/office/drawing/2014/main" id="{583D1FD3-4F59-CF03-87D3-F3517C68DF38}"/>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ATG, anti-thymocyte globulin; W/U, workup.</a:t>
            </a:r>
            <a:endParaRPr lang="en-US" altLang="en-US" dirty="0"/>
          </a:p>
        </p:txBody>
      </p:sp>
    </p:spTree>
    <p:extLst>
      <p:ext uri="{BB962C8B-B14F-4D97-AF65-F5344CB8AC3E}">
        <p14:creationId xmlns:p14="http://schemas.microsoft.com/office/powerpoint/2010/main" val="1491591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C6F8B-68CA-B8D5-0D1F-111D52F63DA5}"/>
              </a:ext>
            </a:extLst>
          </p:cNvPr>
          <p:cNvSpPr>
            <a:spLocks noGrp="1"/>
          </p:cNvSpPr>
          <p:nvPr>
            <p:ph type="title"/>
          </p:nvPr>
        </p:nvSpPr>
        <p:spPr>
          <a:xfrm>
            <a:off x="838200" y="365126"/>
            <a:ext cx="10515600" cy="1188146"/>
          </a:xfrm>
        </p:spPr>
        <p:txBody>
          <a:bodyPr/>
          <a:lstStyle/>
          <a:p>
            <a:r>
              <a:rPr lang="en-US" dirty="0"/>
              <a:t>What is PNH?</a:t>
            </a:r>
          </a:p>
        </p:txBody>
      </p:sp>
      <p:sp>
        <p:nvSpPr>
          <p:cNvPr id="5" name="Content Placeholder 4">
            <a:extLst>
              <a:ext uri="{FF2B5EF4-FFF2-40B4-BE49-F238E27FC236}">
                <a16:creationId xmlns:a16="http://schemas.microsoft.com/office/drawing/2014/main" id="{1E50C75F-81BF-3909-2355-98424A371DBC}"/>
              </a:ext>
            </a:extLst>
          </p:cNvPr>
          <p:cNvSpPr>
            <a:spLocks noGrp="1"/>
          </p:cNvSpPr>
          <p:nvPr>
            <p:ph sz="half" idx="1"/>
          </p:nvPr>
        </p:nvSpPr>
        <p:spPr>
          <a:xfrm>
            <a:off x="838200" y="1690688"/>
            <a:ext cx="5181600" cy="4363749"/>
          </a:xfrm>
        </p:spPr>
        <p:txBody>
          <a:bodyPr/>
          <a:lstStyle/>
          <a:p>
            <a:r>
              <a:rPr lang="en-US" b="1" dirty="0"/>
              <a:t>Paroxysmal </a:t>
            </a:r>
            <a:r>
              <a:rPr lang="en-US" dirty="0"/>
              <a:t>– sudden onset</a:t>
            </a:r>
          </a:p>
          <a:p>
            <a:r>
              <a:rPr lang="en-US" b="1" dirty="0"/>
              <a:t>Nocturnal</a:t>
            </a:r>
            <a:r>
              <a:rPr lang="en-US" dirty="0"/>
              <a:t> – occurring at night (or early in morning upon awakening)</a:t>
            </a:r>
          </a:p>
          <a:p>
            <a:r>
              <a:rPr lang="en-US" b="1" dirty="0"/>
              <a:t>Hemoglobinuria</a:t>
            </a:r>
          </a:p>
          <a:p>
            <a:endParaRPr lang="en-US" dirty="0"/>
          </a:p>
        </p:txBody>
      </p:sp>
      <p:sp>
        <p:nvSpPr>
          <p:cNvPr id="11" name="Text Placeholder 10">
            <a:extLst>
              <a:ext uri="{FF2B5EF4-FFF2-40B4-BE49-F238E27FC236}">
                <a16:creationId xmlns:a16="http://schemas.microsoft.com/office/drawing/2014/main" id="{BA622891-9BF8-AC66-B979-5136A13FBE7A}"/>
              </a:ext>
            </a:extLst>
          </p:cNvPr>
          <p:cNvSpPr>
            <a:spLocks noGrp="1"/>
          </p:cNvSpPr>
          <p:nvPr>
            <p:ph type="body" sz="quarter" idx="11"/>
          </p:nvPr>
        </p:nvSpPr>
        <p:spPr>
          <a:xfrm>
            <a:off x="6317238" y="5097777"/>
            <a:ext cx="5036562" cy="956660"/>
          </a:xfrm>
        </p:spPr>
        <p:txBody>
          <a:bodyPr>
            <a:normAutofit fontScale="92500"/>
          </a:bodyPr>
          <a:lstStyle/>
          <a:p>
            <a:r>
              <a:rPr lang="en-US" altLang="en-US" sz="2800" b="0" dirty="0"/>
              <a:t>Despite the name, most patients do not present this way</a:t>
            </a:r>
          </a:p>
        </p:txBody>
      </p:sp>
      <p:pic>
        <p:nvPicPr>
          <p:cNvPr id="8" name="Picture 4" descr="Urine">
            <a:extLst>
              <a:ext uri="{FF2B5EF4-FFF2-40B4-BE49-F238E27FC236}">
                <a16:creationId xmlns:a16="http://schemas.microsoft.com/office/drawing/2014/main" id="{E8008F0A-2638-F50E-8776-50133A14AA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6170" r="808" b="17063"/>
          <a:stretch/>
        </p:blipFill>
        <p:spPr bwMode="auto">
          <a:xfrm>
            <a:off x="6739802" y="1690688"/>
            <a:ext cx="4225635" cy="3269673"/>
          </a:xfrm>
          <a:prstGeom prst="rect">
            <a:avLst/>
          </a:prstGeom>
          <a:noFill/>
          <a:ln w="9525">
            <a:solidFill>
              <a:schemeClr val="tx1">
                <a:lumMod val="40000"/>
                <a:lumOff val="60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CE1F34E3-61A9-EE0C-0C3E-402DD157FD26}"/>
              </a:ext>
            </a:extLst>
          </p:cNvPr>
          <p:cNvSpPr>
            <a:spLocks noGrp="1"/>
          </p:cNvSpPr>
          <p:nvPr>
            <p:ph type="ftr" sz="quarter" idx="10"/>
          </p:nvPr>
        </p:nvSpPr>
        <p:spPr>
          <a:xfrm>
            <a:off x="1416735" y="6054437"/>
            <a:ext cx="10651322" cy="803564"/>
          </a:xfrm>
        </p:spPr>
        <p:txBody>
          <a:bodyPr/>
          <a:lstStyle/>
          <a:p>
            <a:r>
              <a:rPr lang="en-US" dirty="0"/>
              <a:t>PNH, paroxysmal nocturnal hemoglobinuria.</a:t>
            </a:r>
            <a:endParaRPr lang="da-DK" dirty="0"/>
          </a:p>
        </p:txBody>
      </p:sp>
    </p:spTree>
    <p:extLst>
      <p:ext uri="{BB962C8B-B14F-4D97-AF65-F5344CB8AC3E}">
        <p14:creationId xmlns:p14="http://schemas.microsoft.com/office/powerpoint/2010/main" val="10299593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5AB87-AD15-936D-BA59-7390FEF0A96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5877630-9F37-71A2-2123-BEE06B3A7B64}"/>
              </a:ext>
            </a:extLst>
          </p:cNvPr>
          <p:cNvSpPr>
            <a:spLocks noGrp="1"/>
          </p:cNvSpPr>
          <p:nvPr>
            <p:ph type="title"/>
          </p:nvPr>
        </p:nvSpPr>
        <p:spPr/>
        <p:txBody>
          <a:bodyPr/>
          <a:lstStyle/>
          <a:p>
            <a:r>
              <a:rPr lang="en-US" dirty="0"/>
              <a:t>Case 1 Continued</a:t>
            </a:r>
          </a:p>
        </p:txBody>
      </p:sp>
      <p:sp>
        <p:nvSpPr>
          <p:cNvPr id="6" name="Content Placeholder 5">
            <a:extLst>
              <a:ext uri="{FF2B5EF4-FFF2-40B4-BE49-F238E27FC236}">
                <a16:creationId xmlns:a16="http://schemas.microsoft.com/office/drawing/2014/main" id="{324F2321-210C-238C-8A2D-EDAAD965AA3F}"/>
              </a:ext>
            </a:extLst>
          </p:cNvPr>
          <p:cNvSpPr>
            <a:spLocks noGrp="1"/>
          </p:cNvSpPr>
          <p:nvPr>
            <p:ph sz="half" idx="1"/>
          </p:nvPr>
        </p:nvSpPr>
        <p:spPr/>
        <p:txBody>
          <a:bodyPr>
            <a:normAutofit lnSpcReduction="10000"/>
          </a:bodyPr>
          <a:lstStyle/>
          <a:p>
            <a:r>
              <a:rPr lang="en-US" sz="2600" dirty="0"/>
              <a:t>She did well until 8 years ago when she noticed fatigue</a:t>
            </a:r>
          </a:p>
          <a:p>
            <a:r>
              <a:rPr lang="en-US" sz="2600" dirty="0"/>
              <a:t>Labs 8/22/16 showed WBC 3.4, Hgb 5.7, HCT 17.5, platelets 142K</a:t>
            </a:r>
          </a:p>
          <a:p>
            <a:r>
              <a:rPr lang="en-US" sz="2600" dirty="0"/>
              <a:t>Referred to her local hematologist. BM biopsy showed 40-45% cellular marrow with erythroid hyperplasia. Normal FISH, normal cytogenetics.</a:t>
            </a:r>
          </a:p>
        </p:txBody>
      </p:sp>
      <p:sp>
        <p:nvSpPr>
          <p:cNvPr id="2" name="Content Placeholder 1">
            <a:extLst>
              <a:ext uri="{FF2B5EF4-FFF2-40B4-BE49-F238E27FC236}">
                <a16:creationId xmlns:a16="http://schemas.microsoft.com/office/drawing/2014/main" id="{632CECAA-2025-733D-8657-41EBB2828487}"/>
              </a:ext>
            </a:extLst>
          </p:cNvPr>
          <p:cNvSpPr>
            <a:spLocks noGrp="1"/>
          </p:cNvSpPr>
          <p:nvPr>
            <p:ph sz="half" idx="2"/>
          </p:nvPr>
        </p:nvSpPr>
        <p:spPr/>
        <p:txBody>
          <a:bodyPr>
            <a:normAutofit/>
          </a:bodyPr>
          <a:lstStyle/>
          <a:p>
            <a:r>
              <a:rPr lang="en-US" sz="2600" dirty="0"/>
              <a:t>Peripheral blood flow cytometry was + for PNH</a:t>
            </a:r>
          </a:p>
          <a:p>
            <a:r>
              <a:rPr lang="en-US" sz="2600" dirty="0"/>
              <a:t>She was started on eculizumab on 9/12/2016</a:t>
            </a:r>
          </a:p>
          <a:p>
            <a:endParaRPr lang="en-US" sz="2600" dirty="0"/>
          </a:p>
        </p:txBody>
      </p:sp>
      <p:sp>
        <p:nvSpPr>
          <p:cNvPr id="3" name="Footer Placeholder 3">
            <a:extLst>
              <a:ext uri="{FF2B5EF4-FFF2-40B4-BE49-F238E27FC236}">
                <a16:creationId xmlns:a16="http://schemas.microsoft.com/office/drawing/2014/main" id="{FE124696-4BA5-511C-BC25-D4B9C30A0B70}"/>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BM, bone marrow; FISH, fluorescence in situ hybridization; HCT, hematopoietic cell transplantation; </a:t>
            </a:r>
            <a:r>
              <a:rPr lang="en-US" dirty="0"/>
              <a:t>Hgb, hemoglobin; PNH, paroxysmal nocturnal hemoglobinuria; WBC, white blood cell.</a:t>
            </a:r>
            <a:endParaRPr lang="da-DK" dirty="0"/>
          </a:p>
        </p:txBody>
      </p:sp>
    </p:spTree>
    <p:extLst>
      <p:ext uri="{BB962C8B-B14F-4D97-AF65-F5344CB8AC3E}">
        <p14:creationId xmlns:p14="http://schemas.microsoft.com/office/powerpoint/2010/main" val="38812296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B4829-69B7-1EDA-8F84-165594A2071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9A86AE2-8F67-82C0-3458-00C06E0E8005}"/>
              </a:ext>
            </a:extLst>
          </p:cNvPr>
          <p:cNvSpPr>
            <a:spLocks noGrp="1"/>
          </p:cNvSpPr>
          <p:nvPr>
            <p:ph type="title"/>
          </p:nvPr>
        </p:nvSpPr>
        <p:spPr/>
        <p:txBody>
          <a:bodyPr/>
          <a:lstStyle/>
          <a:p>
            <a:r>
              <a:rPr lang="en-US" dirty="0"/>
              <a:t>Case 1 Continued</a:t>
            </a:r>
          </a:p>
        </p:txBody>
      </p:sp>
      <p:sp>
        <p:nvSpPr>
          <p:cNvPr id="6" name="Content Placeholder 5">
            <a:extLst>
              <a:ext uri="{FF2B5EF4-FFF2-40B4-BE49-F238E27FC236}">
                <a16:creationId xmlns:a16="http://schemas.microsoft.com/office/drawing/2014/main" id="{C064F044-2F3C-3573-0B33-18877431C68F}"/>
              </a:ext>
            </a:extLst>
          </p:cNvPr>
          <p:cNvSpPr>
            <a:spLocks noGrp="1"/>
          </p:cNvSpPr>
          <p:nvPr>
            <p:ph sz="half" idx="1"/>
          </p:nvPr>
        </p:nvSpPr>
        <p:spPr/>
        <p:txBody>
          <a:bodyPr>
            <a:normAutofit/>
          </a:bodyPr>
          <a:lstStyle/>
          <a:p>
            <a:r>
              <a:rPr lang="en-US" sz="2600" dirty="0"/>
              <a:t>CBC 1/13/2017 showed WBC 3.8, Hgb 9.4, HCT 28, platelets 188K, LDH 268</a:t>
            </a:r>
          </a:p>
          <a:p>
            <a:r>
              <a:rPr lang="en-US" sz="2600" dirty="0"/>
              <a:t>Evaluated for a bone marrow transplant, not felt to be a candidate</a:t>
            </a:r>
          </a:p>
          <a:p>
            <a:r>
              <a:rPr lang="en-US" sz="2600" dirty="0"/>
              <a:t>Still didn’t feel great, required transfusions q 3 months despite increasing dose of eculizumab to 1200 mg q 2 weeks</a:t>
            </a:r>
          </a:p>
        </p:txBody>
      </p:sp>
      <p:sp>
        <p:nvSpPr>
          <p:cNvPr id="2" name="Content Placeholder 1">
            <a:extLst>
              <a:ext uri="{FF2B5EF4-FFF2-40B4-BE49-F238E27FC236}">
                <a16:creationId xmlns:a16="http://schemas.microsoft.com/office/drawing/2014/main" id="{690E112B-CFF3-F1A1-1F87-35958EDCF38B}"/>
              </a:ext>
            </a:extLst>
          </p:cNvPr>
          <p:cNvSpPr>
            <a:spLocks noGrp="1"/>
          </p:cNvSpPr>
          <p:nvPr>
            <p:ph sz="half" idx="2"/>
          </p:nvPr>
        </p:nvSpPr>
        <p:spPr/>
        <p:txBody>
          <a:bodyPr>
            <a:normAutofit/>
          </a:bodyPr>
          <a:lstStyle/>
          <a:p>
            <a:r>
              <a:rPr lang="en-US" sz="2600" dirty="0"/>
              <a:t>Switched to </a:t>
            </a:r>
            <a:r>
              <a:rPr lang="en-US" sz="2600" dirty="0" err="1"/>
              <a:t>ravulizumab</a:t>
            </a:r>
            <a:r>
              <a:rPr lang="en-US" sz="2600" dirty="0"/>
              <a:t> in</a:t>
            </a:r>
            <a:br>
              <a:rPr lang="en-US" sz="2600" dirty="0"/>
            </a:br>
            <a:r>
              <a:rPr lang="en-US" sz="2600" dirty="0"/>
              <a:t>Dec 2020</a:t>
            </a:r>
          </a:p>
          <a:p>
            <a:r>
              <a:rPr lang="en-US" sz="2600" dirty="0"/>
              <a:t>Referred to Duke in June 2021</a:t>
            </a:r>
          </a:p>
          <a:p>
            <a:r>
              <a:rPr lang="en-US" sz="2600" dirty="0"/>
              <a:t>WBC 5.8, Hgb 7.6, HCT 23, platelets 247K, LDH 263, T </a:t>
            </a:r>
            <a:r>
              <a:rPr lang="en-US" sz="2600" dirty="0" err="1"/>
              <a:t>bili</a:t>
            </a:r>
            <a:r>
              <a:rPr lang="en-US" sz="2600" dirty="0"/>
              <a:t> 7.1, normal transaminases, Retic 20.60%</a:t>
            </a:r>
          </a:p>
        </p:txBody>
      </p:sp>
      <p:sp>
        <p:nvSpPr>
          <p:cNvPr id="3" name="Footer Placeholder 3">
            <a:extLst>
              <a:ext uri="{FF2B5EF4-FFF2-40B4-BE49-F238E27FC236}">
                <a16:creationId xmlns:a16="http://schemas.microsoft.com/office/drawing/2014/main" id="{D2948FE6-8D3D-B395-7FF4-E90FA1C4F472}"/>
              </a:ext>
            </a:extLst>
          </p:cNvPr>
          <p:cNvSpPr>
            <a:spLocks noGrp="1"/>
          </p:cNvSpPr>
          <p:nvPr>
            <p:ph type="ftr" sz="quarter" idx="10"/>
          </p:nvPr>
        </p:nvSpPr>
        <p:spPr>
          <a:xfrm>
            <a:off x="1416735" y="6054437"/>
            <a:ext cx="10134134" cy="803564"/>
          </a:xfrm>
        </p:spPr>
        <p:txBody>
          <a:bodyPr/>
          <a:lstStyle/>
          <a:p>
            <a:r>
              <a:rPr lang="en-US" sz="1000" dirty="0">
                <a:solidFill>
                  <a:schemeClr val="tx1"/>
                </a:solidFill>
              </a:rPr>
              <a:t>Bili, bilirubin; CBC, complete blood count; HCT, hematopoietic cell transplantation; </a:t>
            </a:r>
            <a:r>
              <a:rPr lang="en-US" dirty="0"/>
              <a:t>Hgb, hemoglobin;</a:t>
            </a:r>
            <a:r>
              <a:rPr lang="en-US" sz="1000" dirty="0">
                <a:solidFill>
                  <a:schemeClr val="tx1"/>
                </a:solidFill>
              </a:rPr>
              <a:t> LDH, lactate dehydrogenase</a:t>
            </a:r>
            <a:r>
              <a:rPr lang="en-US" dirty="0"/>
              <a:t>; Retic, reticulocyte; WBC, white blood cell.</a:t>
            </a:r>
            <a:endParaRPr lang="da-DK" dirty="0"/>
          </a:p>
        </p:txBody>
      </p:sp>
    </p:spTree>
    <p:extLst>
      <p:ext uri="{BB962C8B-B14F-4D97-AF65-F5344CB8AC3E}">
        <p14:creationId xmlns:p14="http://schemas.microsoft.com/office/powerpoint/2010/main" val="21950831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4E833-300D-E8FE-1F12-F89FBBF7B43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143FDED-9BD8-26E5-C477-9422D89CEC9D}"/>
              </a:ext>
            </a:extLst>
          </p:cNvPr>
          <p:cNvSpPr>
            <a:spLocks noGrp="1"/>
          </p:cNvSpPr>
          <p:nvPr>
            <p:ph type="title"/>
          </p:nvPr>
        </p:nvSpPr>
        <p:spPr/>
        <p:txBody>
          <a:bodyPr/>
          <a:lstStyle/>
          <a:p>
            <a:r>
              <a:rPr lang="en-US" dirty="0"/>
              <a:t>Case 1 Continued</a:t>
            </a:r>
          </a:p>
        </p:txBody>
      </p:sp>
      <p:sp>
        <p:nvSpPr>
          <p:cNvPr id="6" name="Content Placeholder 5">
            <a:extLst>
              <a:ext uri="{FF2B5EF4-FFF2-40B4-BE49-F238E27FC236}">
                <a16:creationId xmlns:a16="http://schemas.microsoft.com/office/drawing/2014/main" id="{80958D1C-74DF-25A6-4E5B-573827B4E5FF}"/>
              </a:ext>
            </a:extLst>
          </p:cNvPr>
          <p:cNvSpPr>
            <a:spLocks noGrp="1"/>
          </p:cNvSpPr>
          <p:nvPr>
            <p:ph sz="half" idx="1"/>
          </p:nvPr>
        </p:nvSpPr>
        <p:spPr/>
        <p:txBody>
          <a:bodyPr>
            <a:normAutofit/>
          </a:bodyPr>
          <a:lstStyle/>
          <a:p>
            <a:r>
              <a:rPr lang="en-US" sz="2600" dirty="0"/>
              <a:t>Felt to be  sub-optimal responder, likely due to C3 coating of her red cells and extravascular hemolysis</a:t>
            </a:r>
          </a:p>
          <a:p>
            <a:r>
              <a:rPr lang="en-US" sz="2600" dirty="0"/>
              <a:t>Started on </a:t>
            </a:r>
            <a:r>
              <a:rPr lang="en-US" sz="2600" dirty="0" err="1"/>
              <a:t>Iptacopan</a:t>
            </a:r>
            <a:r>
              <a:rPr lang="en-US" sz="2600" dirty="0"/>
              <a:t> January 2024</a:t>
            </a:r>
          </a:p>
          <a:p>
            <a:r>
              <a:rPr lang="en-US" sz="2600" dirty="0"/>
              <a:t>Patient C was last seen in clinic on 10/20/2024</a:t>
            </a:r>
          </a:p>
        </p:txBody>
      </p:sp>
      <p:sp>
        <p:nvSpPr>
          <p:cNvPr id="2" name="Content Placeholder 1">
            <a:extLst>
              <a:ext uri="{FF2B5EF4-FFF2-40B4-BE49-F238E27FC236}">
                <a16:creationId xmlns:a16="http://schemas.microsoft.com/office/drawing/2014/main" id="{5DE4DA40-A9D3-7373-C04C-29DC7F39B3D0}"/>
              </a:ext>
            </a:extLst>
          </p:cNvPr>
          <p:cNvSpPr>
            <a:spLocks noGrp="1"/>
          </p:cNvSpPr>
          <p:nvPr>
            <p:ph sz="half" idx="2"/>
          </p:nvPr>
        </p:nvSpPr>
        <p:spPr/>
        <p:txBody>
          <a:bodyPr>
            <a:normAutofit/>
          </a:bodyPr>
          <a:lstStyle/>
          <a:p>
            <a:r>
              <a:rPr lang="en-US" sz="2600" dirty="0"/>
              <a:t>Absolutely no complaints</a:t>
            </a:r>
          </a:p>
          <a:p>
            <a:r>
              <a:rPr lang="en-US" sz="2600" dirty="0"/>
              <a:t>WBC 6.0, Hgb 14.8, HCT 45, platelets 183K, LDH 145, T </a:t>
            </a:r>
            <a:r>
              <a:rPr lang="en-US" sz="2600" dirty="0" err="1"/>
              <a:t>bili</a:t>
            </a:r>
            <a:r>
              <a:rPr lang="en-US" sz="2600" dirty="0"/>
              <a:t> 1.2, Retic 1.12%</a:t>
            </a:r>
          </a:p>
          <a:p>
            <a:r>
              <a:rPr lang="en-US" sz="2600" dirty="0"/>
              <a:t>Still feels well with stable blood counts</a:t>
            </a:r>
          </a:p>
        </p:txBody>
      </p:sp>
      <p:sp>
        <p:nvSpPr>
          <p:cNvPr id="3" name="Footer Placeholder 3">
            <a:extLst>
              <a:ext uri="{FF2B5EF4-FFF2-40B4-BE49-F238E27FC236}">
                <a16:creationId xmlns:a16="http://schemas.microsoft.com/office/drawing/2014/main" id="{D95572A1-E6EA-4640-A88F-8BE9DA917CC3}"/>
              </a:ext>
            </a:extLst>
          </p:cNvPr>
          <p:cNvSpPr>
            <a:spLocks noGrp="1"/>
          </p:cNvSpPr>
          <p:nvPr>
            <p:ph type="ftr" sz="quarter" idx="10"/>
          </p:nvPr>
        </p:nvSpPr>
        <p:spPr>
          <a:xfrm>
            <a:off x="1416735" y="6054437"/>
            <a:ext cx="10134134" cy="803564"/>
          </a:xfrm>
        </p:spPr>
        <p:txBody>
          <a:bodyPr/>
          <a:lstStyle/>
          <a:p>
            <a:r>
              <a:rPr lang="en-US" sz="1000" dirty="0">
                <a:solidFill>
                  <a:schemeClr val="tx1"/>
                </a:solidFill>
              </a:rPr>
              <a:t>Bili, bilirubin; C, complement; HCT, hematopoietic cell transplantation; </a:t>
            </a:r>
            <a:r>
              <a:rPr lang="en-US" dirty="0"/>
              <a:t>Hgb, hemoglobin;</a:t>
            </a:r>
            <a:r>
              <a:rPr lang="en-US" sz="1000" dirty="0">
                <a:solidFill>
                  <a:schemeClr val="tx1"/>
                </a:solidFill>
              </a:rPr>
              <a:t> LDH, lactate dehydrogenase</a:t>
            </a:r>
            <a:r>
              <a:rPr lang="en-US" dirty="0"/>
              <a:t>; Retic, reticulocyte; WBC, white blood cell.</a:t>
            </a:r>
            <a:endParaRPr lang="da-DK" dirty="0"/>
          </a:p>
        </p:txBody>
      </p:sp>
    </p:spTree>
    <p:extLst>
      <p:ext uri="{BB962C8B-B14F-4D97-AF65-F5344CB8AC3E}">
        <p14:creationId xmlns:p14="http://schemas.microsoft.com/office/powerpoint/2010/main" val="37804610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AEEC5-8AB2-1027-7889-7117F2A87E0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5DA007D-0281-D186-3094-83F54C9DF07A}"/>
              </a:ext>
            </a:extLst>
          </p:cNvPr>
          <p:cNvSpPr>
            <a:spLocks noGrp="1"/>
          </p:cNvSpPr>
          <p:nvPr>
            <p:ph type="title"/>
          </p:nvPr>
        </p:nvSpPr>
        <p:spPr>
          <a:xfrm>
            <a:off x="838200" y="365125"/>
            <a:ext cx="10515600" cy="1325563"/>
          </a:xfrm>
        </p:spPr>
        <p:txBody>
          <a:bodyPr>
            <a:normAutofit/>
          </a:bodyPr>
          <a:lstStyle/>
          <a:p>
            <a:r>
              <a:rPr lang="en-US" dirty="0"/>
              <a:t>For PNH patients on a C5 inhibitor, extravascular hemolysis can be recognized by:</a:t>
            </a:r>
          </a:p>
        </p:txBody>
      </p:sp>
      <p:sp>
        <p:nvSpPr>
          <p:cNvPr id="4" name="Content Placeholder 3">
            <a:extLst>
              <a:ext uri="{FF2B5EF4-FFF2-40B4-BE49-F238E27FC236}">
                <a16:creationId xmlns:a16="http://schemas.microsoft.com/office/drawing/2014/main" id="{943157E0-3031-86C1-5B65-565AC326FCC0}"/>
              </a:ext>
            </a:extLst>
          </p:cNvPr>
          <p:cNvSpPr>
            <a:spLocks noGrp="1"/>
          </p:cNvSpPr>
          <p:nvPr>
            <p:ph idx="1"/>
          </p:nvPr>
        </p:nvSpPr>
        <p:spPr>
          <a:xfrm>
            <a:off x="838200" y="1825625"/>
            <a:ext cx="10515600" cy="4062557"/>
          </a:xfrm>
        </p:spPr>
        <p:txBody>
          <a:bodyPr/>
          <a:lstStyle/>
          <a:p>
            <a:pPr marL="514350" indent="-514350">
              <a:buFont typeface="+mj-lt"/>
              <a:buAutoNum type="alphaLcParenR"/>
            </a:pPr>
            <a:r>
              <a:rPr lang="en-US" dirty="0"/>
              <a:t>High reticulocyte count, very high LDH, low bilirubin, and low haptoglobin</a:t>
            </a:r>
          </a:p>
          <a:p>
            <a:pPr marL="514350" indent="-514350">
              <a:buFont typeface="+mj-lt"/>
              <a:buAutoNum type="alphaLcParenR"/>
            </a:pPr>
            <a:r>
              <a:rPr lang="en-US" dirty="0"/>
              <a:t>Low reticulocyte count, very high LDH, low bilirubin, and low haptoglobin</a:t>
            </a:r>
          </a:p>
          <a:p>
            <a:pPr marL="514350" indent="-514350">
              <a:buFont typeface="+mj-lt"/>
              <a:buAutoNum type="alphaLcParenR"/>
            </a:pPr>
            <a:r>
              <a:rPr lang="en-US" dirty="0"/>
              <a:t>High reticulocyte count, slightly elevated LDH, high bilirubin, low haptoglobin</a:t>
            </a:r>
          </a:p>
          <a:p>
            <a:pPr marL="514350" indent="-514350">
              <a:buFont typeface="+mj-lt"/>
              <a:buAutoNum type="alphaLcParenR"/>
            </a:pPr>
            <a:r>
              <a:rPr lang="en-US" dirty="0"/>
              <a:t>DAT (</a:t>
            </a:r>
            <a:r>
              <a:rPr lang="en-US" dirty="0" err="1"/>
              <a:t>Coombs’</a:t>
            </a:r>
            <a:r>
              <a:rPr lang="en-US" dirty="0"/>
              <a:t> test) that becomes positive for IgG</a:t>
            </a:r>
          </a:p>
          <a:p>
            <a:endParaRPr lang="en-US" dirty="0"/>
          </a:p>
        </p:txBody>
      </p:sp>
    </p:spTree>
    <p:extLst>
      <p:ext uri="{BB962C8B-B14F-4D97-AF65-F5344CB8AC3E}">
        <p14:creationId xmlns:p14="http://schemas.microsoft.com/office/powerpoint/2010/main" val="9656590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FA751-BD9D-D280-E41D-75A85AB9B3F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129FAB1-B078-68AF-5F46-DFB7698B321D}"/>
              </a:ext>
            </a:extLst>
          </p:cNvPr>
          <p:cNvSpPr>
            <a:spLocks noGrp="1"/>
          </p:cNvSpPr>
          <p:nvPr>
            <p:ph type="title"/>
          </p:nvPr>
        </p:nvSpPr>
        <p:spPr>
          <a:xfrm>
            <a:off x="838200" y="365125"/>
            <a:ext cx="10515600" cy="1325563"/>
          </a:xfrm>
        </p:spPr>
        <p:txBody>
          <a:bodyPr/>
          <a:lstStyle/>
          <a:p>
            <a:r>
              <a:rPr lang="en-US" dirty="0"/>
              <a:t>Answer: C</a:t>
            </a:r>
          </a:p>
        </p:txBody>
      </p:sp>
      <p:sp>
        <p:nvSpPr>
          <p:cNvPr id="4" name="Content Placeholder 3">
            <a:extLst>
              <a:ext uri="{FF2B5EF4-FFF2-40B4-BE49-F238E27FC236}">
                <a16:creationId xmlns:a16="http://schemas.microsoft.com/office/drawing/2014/main" id="{0F6F7A79-8130-D5F6-5A9B-606651C9F824}"/>
              </a:ext>
            </a:extLst>
          </p:cNvPr>
          <p:cNvSpPr>
            <a:spLocks noGrp="1"/>
          </p:cNvSpPr>
          <p:nvPr>
            <p:ph idx="1"/>
          </p:nvPr>
        </p:nvSpPr>
        <p:spPr>
          <a:xfrm>
            <a:off x="838200" y="1825625"/>
            <a:ext cx="10515600" cy="4062557"/>
          </a:xfrm>
        </p:spPr>
        <p:txBody>
          <a:bodyPr/>
          <a:lstStyle/>
          <a:p>
            <a:pPr marL="0" indent="0">
              <a:buNone/>
            </a:pPr>
            <a:r>
              <a:rPr lang="en-US" dirty="0"/>
              <a:t>Extravascular hemolysis is usually recognized by a high reticulocyte count indicating hemolysis. The LDH is usually mildly elevated (whereas it is very highly elevated in intravascular hemolysis). The bilirubin level is elevated to a variable degree.  The haptoglobin is low. The DAT (Coombs test) may be weakly positive for C3 complement (not IgG).</a:t>
            </a:r>
          </a:p>
        </p:txBody>
      </p:sp>
      <p:sp>
        <p:nvSpPr>
          <p:cNvPr id="2" name="Footer Placeholder 1">
            <a:extLst>
              <a:ext uri="{FF2B5EF4-FFF2-40B4-BE49-F238E27FC236}">
                <a16:creationId xmlns:a16="http://schemas.microsoft.com/office/drawing/2014/main" id="{5ED8E3CA-3E7A-8EEE-9983-D2B9AFDC907E}"/>
              </a:ext>
            </a:extLst>
          </p:cNvPr>
          <p:cNvSpPr>
            <a:spLocks noGrp="1"/>
          </p:cNvSpPr>
          <p:nvPr>
            <p:ph type="ftr" sz="quarter" idx="10"/>
          </p:nvPr>
        </p:nvSpPr>
        <p:spPr>
          <a:xfrm>
            <a:off x="1416735" y="6054437"/>
            <a:ext cx="10651322" cy="803564"/>
          </a:xfrm>
        </p:spPr>
        <p:txBody>
          <a:bodyPr/>
          <a:lstStyle/>
          <a:p>
            <a:r>
              <a:rPr lang="en-US" sz="1000" dirty="0">
                <a:solidFill>
                  <a:schemeClr val="tx1"/>
                </a:solidFill>
              </a:rPr>
              <a:t>DAT, direct antiglobulin test; IgG, immunoglobulin G; LDH, lactate dehydrogenase.</a:t>
            </a:r>
            <a:br>
              <a:rPr lang="en-US" dirty="0">
                <a:solidFill>
                  <a:schemeClr val="tx1"/>
                </a:solidFill>
              </a:rPr>
            </a:br>
            <a:r>
              <a:rPr lang="en-US" dirty="0">
                <a:solidFill>
                  <a:schemeClr val="tx1"/>
                </a:solidFill>
              </a:rPr>
              <a:t>1. </a:t>
            </a:r>
            <a:r>
              <a:rPr lang="en-US" sz="1000" dirty="0">
                <a:solidFill>
                  <a:schemeClr val="tx1"/>
                </a:solidFill>
              </a:rPr>
              <a:t>McKinley CE, et al. </a:t>
            </a:r>
            <a:r>
              <a:rPr lang="en-US" sz="1000" i="1" dirty="0">
                <a:solidFill>
                  <a:schemeClr val="tx1"/>
                </a:solidFill>
              </a:rPr>
              <a:t>Blood. </a:t>
            </a:r>
            <a:r>
              <a:rPr lang="en-US" sz="1000" dirty="0">
                <a:solidFill>
                  <a:schemeClr val="tx1"/>
                </a:solidFill>
              </a:rPr>
              <a:t>2017;130(Suppl 1):3471. </a:t>
            </a:r>
            <a:r>
              <a:rPr lang="en-US" dirty="0">
                <a:solidFill>
                  <a:schemeClr val="tx1"/>
                </a:solidFill>
              </a:rPr>
              <a:t>2. Hill A, et al. </a:t>
            </a:r>
            <a:r>
              <a:rPr lang="en-US" i="1" dirty="0">
                <a:solidFill>
                  <a:schemeClr val="tx1"/>
                </a:solidFill>
              </a:rPr>
              <a:t>Nat Rev Dis Primers. </a:t>
            </a:r>
            <a:r>
              <a:rPr lang="en-US" dirty="0">
                <a:solidFill>
                  <a:schemeClr val="tx1"/>
                </a:solidFill>
              </a:rPr>
              <a:t>2017;3:17028</a:t>
            </a:r>
          </a:p>
        </p:txBody>
      </p:sp>
    </p:spTree>
    <p:extLst>
      <p:ext uri="{BB962C8B-B14F-4D97-AF65-F5344CB8AC3E}">
        <p14:creationId xmlns:p14="http://schemas.microsoft.com/office/powerpoint/2010/main" val="27402089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F3857-3268-C865-0A50-4E8F0432FDFE}"/>
              </a:ext>
            </a:extLst>
          </p:cNvPr>
          <p:cNvSpPr>
            <a:spLocks noGrp="1"/>
          </p:cNvSpPr>
          <p:nvPr>
            <p:ph type="title"/>
          </p:nvPr>
        </p:nvSpPr>
        <p:spPr/>
        <p:txBody>
          <a:bodyPr/>
          <a:lstStyle/>
          <a:p>
            <a:r>
              <a:rPr lang="en-US" dirty="0"/>
              <a:t>Case 2 </a:t>
            </a:r>
          </a:p>
        </p:txBody>
      </p:sp>
      <p:sp>
        <p:nvSpPr>
          <p:cNvPr id="3" name="Content Placeholder 2">
            <a:extLst>
              <a:ext uri="{FF2B5EF4-FFF2-40B4-BE49-F238E27FC236}">
                <a16:creationId xmlns:a16="http://schemas.microsoft.com/office/drawing/2014/main" id="{57DE542E-34BF-A51F-9CD6-43A4C6F0C59D}"/>
              </a:ext>
            </a:extLst>
          </p:cNvPr>
          <p:cNvSpPr>
            <a:spLocks noGrp="1"/>
          </p:cNvSpPr>
          <p:nvPr>
            <p:ph sz="half" idx="1"/>
          </p:nvPr>
        </p:nvSpPr>
        <p:spPr>
          <a:xfrm>
            <a:off x="838199" y="1825625"/>
            <a:ext cx="5867401" cy="4228812"/>
          </a:xfrm>
        </p:spPr>
        <p:txBody>
          <a:bodyPr>
            <a:noAutofit/>
          </a:bodyPr>
          <a:lstStyle/>
          <a:p>
            <a:r>
              <a:rPr lang="en-US" sz="2000" dirty="0"/>
              <a:t>Ms L is a 41-year-old woman referred to Duke in May 2024 for PNH</a:t>
            </a:r>
          </a:p>
          <a:p>
            <a:r>
              <a:rPr lang="en-US" sz="2000" dirty="0"/>
              <a:t>In April 2022, 2 months after having a COVID infection, she developed severe headache with CT brain and MRI showing a right posterior cortical vein thrombus. Treated with apixaban.  Thrombophilia work up negative (PNH screen not performed). Reports having some esophageal spasms to cold beverages then.</a:t>
            </a:r>
          </a:p>
          <a:p>
            <a:r>
              <a:rPr lang="en-US" sz="2000" dirty="0"/>
              <a:t>Referred to hematologist in April 2024 for </a:t>
            </a:r>
            <a:r>
              <a:rPr lang="en-US" sz="2000" dirty="0" err="1"/>
              <a:t>cytopenias</a:t>
            </a:r>
            <a:r>
              <a:rPr lang="en-US" sz="2000" dirty="0"/>
              <a:t>. WBC 2.0, ANC 1.1, Hgb 10.5, MCV 104, reticulocyte 119 (3.78%), platelets 90K,  LDH 608, total bilirubin 1.2.</a:t>
            </a:r>
          </a:p>
          <a:p>
            <a:endParaRPr lang="en-US" sz="2000" dirty="0"/>
          </a:p>
          <a:p>
            <a:endParaRPr lang="en-US" sz="2000" dirty="0"/>
          </a:p>
        </p:txBody>
      </p:sp>
      <p:sp>
        <p:nvSpPr>
          <p:cNvPr id="4" name="Content Placeholder 3">
            <a:extLst>
              <a:ext uri="{FF2B5EF4-FFF2-40B4-BE49-F238E27FC236}">
                <a16:creationId xmlns:a16="http://schemas.microsoft.com/office/drawing/2014/main" id="{6D972C6B-9FC3-A469-C0B6-7ECB530BF8D3}"/>
              </a:ext>
            </a:extLst>
          </p:cNvPr>
          <p:cNvSpPr>
            <a:spLocks noGrp="1"/>
          </p:cNvSpPr>
          <p:nvPr>
            <p:ph sz="half" idx="2"/>
          </p:nvPr>
        </p:nvSpPr>
        <p:spPr>
          <a:xfrm>
            <a:off x="7047344" y="1825625"/>
            <a:ext cx="4306455" cy="4228812"/>
          </a:xfrm>
        </p:spPr>
        <p:txBody>
          <a:bodyPr>
            <a:noAutofit/>
          </a:bodyPr>
          <a:lstStyle/>
          <a:p>
            <a:r>
              <a:rPr lang="en-US" sz="2000" dirty="0"/>
              <a:t>Bone marrow biopsy 5/13/2024 - slightly hypocellular marrow, trilineage hematopoiesis, and no morphologic evidence of leukemia, lymphoma, or dysplasia; however, flow cytometry showed granulocytes without CD16 expression and monocytes without CD14 expression, suggestive but not diagnostic of PNH </a:t>
            </a:r>
          </a:p>
          <a:p>
            <a:r>
              <a:rPr lang="en-US" sz="2000" dirty="0"/>
              <a:t>PNH panel sent 5/22/2024 showed PNH with granulocyte clone size of 99.78%</a:t>
            </a:r>
          </a:p>
          <a:p>
            <a:endParaRPr lang="en-US" sz="2000" dirty="0"/>
          </a:p>
        </p:txBody>
      </p:sp>
      <p:sp>
        <p:nvSpPr>
          <p:cNvPr id="5" name="Footer Placeholder 3">
            <a:extLst>
              <a:ext uri="{FF2B5EF4-FFF2-40B4-BE49-F238E27FC236}">
                <a16:creationId xmlns:a16="http://schemas.microsoft.com/office/drawing/2014/main" id="{1A31F93A-2B4E-6D32-9458-9738D58234B7}"/>
              </a:ext>
            </a:extLst>
          </p:cNvPr>
          <p:cNvSpPr>
            <a:spLocks noGrp="1"/>
          </p:cNvSpPr>
          <p:nvPr>
            <p:ph type="ftr" sz="quarter" idx="10"/>
          </p:nvPr>
        </p:nvSpPr>
        <p:spPr>
          <a:xfrm>
            <a:off x="1416735" y="6054437"/>
            <a:ext cx="9937064" cy="803564"/>
          </a:xfrm>
        </p:spPr>
        <p:txBody>
          <a:bodyPr/>
          <a:lstStyle/>
          <a:p>
            <a:r>
              <a:rPr lang="en-US" sz="1000" dirty="0">
                <a:solidFill>
                  <a:schemeClr val="tx1"/>
                </a:solidFill>
              </a:rPr>
              <a:t>ANC, absolute neutrophil count; CD, cluster of differentiation; CT, computed tomography; </a:t>
            </a:r>
            <a:r>
              <a:rPr lang="en-US" dirty="0"/>
              <a:t>Hgb, hemoglobin;</a:t>
            </a:r>
            <a:r>
              <a:rPr lang="en-US" sz="1000" dirty="0">
                <a:solidFill>
                  <a:schemeClr val="tx1"/>
                </a:solidFill>
              </a:rPr>
              <a:t> LDH, lactate dehydrogenase</a:t>
            </a:r>
            <a:r>
              <a:rPr lang="en-US" dirty="0"/>
              <a:t>; MCV, mean corpuscular volume; MRI, magnetic resonance imaging; PNH, paroxysmal nocturnal hemoglobinuria; WBC, white blood cell.</a:t>
            </a:r>
            <a:endParaRPr lang="da-DK" dirty="0"/>
          </a:p>
        </p:txBody>
      </p:sp>
    </p:spTree>
    <p:extLst>
      <p:ext uri="{BB962C8B-B14F-4D97-AF65-F5344CB8AC3E}">
        <p14:creationId xmlns:p14="http://schemas.microsoft.com/office/powerpoint/2010/main" val="31897811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78AC6-8445-8C58-8C04-CA0A6C1F9A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53666F-5D46-D0F1-1F7B-FC98E5539F47}"/>
              </a:ext>
            </a:extLst>
          </p:cNvPr>
          <p:cNvSpPr>
            <a:spLocks noGrp="1"/>
          </p:cNvSpPr>
          <p:nvPr>
            <p:ph type="title"/>
          </p:nvPr>
        </p:nvSpPr>
        <p:spPr/>
        <p:txBody>
          <a:bodyPr/>
          <a:lstStyle/>
          <a:p>
            <a:r>
              <a:rPr lang="en-US" dirty="0"/>
              <a:t>Case 2 Continued </a:t>
            </a:r>
          </a:p>
        </p:txBody>
      </p:sp>
      <p:sp>
        <p:nvSpPr>
          <p:cNvPr id="3" name="Content Placeholder 2">
            <a:extLst>
              <a:ext uri="{FF2B5EF4-FFF2-40B4-BE49-F238E27FC236}">
                <a16:creationId xmlns:a16="http://schemas.microsoft.com/office/drawing/2014/main" id="{2AF07C94-729A-CD9F-F5E6-A3C3D416BAC8}"/>
              </a:ext>
            </a:extLst>
          </p:cNvPr>
          <p:cNvSpPr>
            <a:spLocks noGrp="1"/>
          </p:cNvSpPr>
          <p:nvPr>
            <p:ph sz="half" idx="1"/>
          </p:nvPr>
        </p:nvSpPr>
        <p:spPr>
          <a:xfrm>
            <a:off x="838200" y="1699505"/>
            <a:ext cx="5181600" cy="4093875"/>
          </a:xfrm>
        </p:spPr>
        <p:txBody>
          <a:bodyPr>
            <a:noAutofit/>
          </a:bodyPr>
          <a:lstStyle/>
          <a:p>
            <a:r>
              <a:rPr lang="en-US" sz="2400" dirty="0"/>
              <a:t>Seen on 5/22/2024 – Discussed her disease, prognosis, risk of thrombotic events, and treatment options. Hgb has been drifting down to 9.7, feels some fatigue. She has not needed a transfusion. The patient had already done some research. She travels extensively in her job, and requested treatment with oral </a:t>
            </a:r>
            <a:r>
              <a:rPr lang="en-US" sz="2400" dirty="0" err="1"/>
              <a:t>Iptacopan</a:t>
            </a:r>
            <a:r>
              <a:rPr lang="en-US" sz="2400" dirty="0"/>
              <a:t>. Vaccinations against meningitis and pneumococcus were given.</a:t>
            </a:r>
          </a:p>
        </p:txBody>
      </p:sp>
      <p:sp>
        <p:nvSpPr>
          <p:cNvPr id="4" name="Content Placeholder 3">
            <a:extLst>
              <a:ext uri="{FF2B5EF4-FFF2-40B4-BE49-F238E27FC236}">
                <a16:creationId xmlns:a16="http://schemas.microsoft.com/office/drawing/2014/main" id="{59103C80-CBEB-AE59-5E64-C441588AA554}"/>
              </a:ext>
            </a:extLst>
          </p:cNvPr>
          <p:cNvSpPr>
            <a:spLocks noGrp="1"/>
          </p:cNvSpPr>
          <p:nvPr>
            <p:ph sz="half" idx="2"/>
          </p:nvPr>
        </p:nvSpPr>
        <p:spPr>
          <a:xfrm>
            <a:off x="6172200" y="1699505"/>
            <a:ext cx="5181600" cy="4228812"/>
          </a:xfrm>
        </p:spPr>
        <p:txBody>
          <a:bodyPr>
            <a:normAutofit/>
          </a:bodyPr>
          <a:lstStyle/>
          <a:p>
            <a:r>
              <a:rPr lang="en-US" sz="2400" dirty="0"/>
              <a:t>Started on oral </a:t>
            </a:r>
            <a:r>
              <a:rPr lang="en-US" sz="2400" dirty="0" err="1"/>
              <a:t>Iptacopan</a:t>
            </a:r>
            <a:r>
              <a:rPr lang="en-US" sz="2400" dirty="0"/>
              <a:t> on 6/6/2024</a:t>
            </a:r>
          </a:p>
          <a:p>
            <a:r>
              <a:rPr lang="en-US" sz="2400" dirty="0"/>
              <a:t>Had some mild headaches during first week of treatment, otherwise tolerated it quite well</a:t>
            </a:r>
          </a:p>
          <a:p>
            <a:endParaRPr lang="en-US" sz="2400" dirty="0"/>
          </a:p>
        </p:txBody>
      </p:sp>
      <p:sp>
        <p:nvSpPr>
          <p:cNvPr id="5" name="Footer Placeholder 3">
            <a:extLst>
              <a:ext uri="{FF2B5EF4-FFF2-40B4-BE49-F238E27FC236}">
                <a16:creationId xmlns:a16="http://schemas.microsoft.com/office/drawing/2014/main" id="{9C7BD305-4758-F326-A04F-AEF0416E2747}"/>
              </a:ext>
            </a:extLst>
          </p:cNvPr>
          <p:cNvSpPr>
            <a:spLocks noGrp="1"/>
          </p:cNvSpPr>
          <p:nvPr>
            <p:ph type="ftr" sz="quarter" idx="10"/>
          </p:nvPr>
        </p:nvSpPr>
        <p:spPr>
          <a:xfrm>
            <a:off x="1416735" y="6054437"/>
            <a:ext cx="9937064" cy="803564"/>
          </a:xfrm>
        </p:spPr>
        <p:txBody>
          <a:bodyPr/>
          <a:lstStyle/>
          <a:p>
            <a:r>
              <a:rPr lang="en-US" dirty="0"/>
              <a:t>Hgb, hemoglobin.</a:t>
            </a:r>
            <a:endParaRPr lang="da-DK" dirty="0"/>
          </a:p>
        </p:txBody>
      </p:sp>
    </p:spTree>
    <p:extLst>
      <p:ext uri="{BB962C8B-B14F-4D97-AF65-F5344CB8AC3E}">
        <p14:creationId xmlns:p14="http://schemas.microsoft.com/office/powerpoint/2010/main" val="32946105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F15551F-DA44-35BB-7DDB-4F1553BA20E8}"/>
              </a:ext>
            </a:extLst>
          </p:cNvPr>
          <p:cNvGrpSpPr/>
          <p:nvPr/>
        </p:nvGrpSpPr>
        <p:grpSpPr>
          <a:xfrm>
            <a:off x="1371713" y="2049369"/>
            <a:ext cx="9448573" cy="3262934"/>
            <a:chOff x="2340998" y="3087149"/>
            <a:chExt cx="7329258" cy="2531058"/>
          </a:xfrm>
        </p:grpSpPr>
        <p:graphicFrame>
          <p:nvGraphicFramePr>
            <p:cNvPr id="16" name="Chart 15">
              <a:extLst>
                <a:ext uri="{FF2B5EF4-FFF2-40B4-BE49-F238E27FC236}">
                  <a16:creationId xmlns:a16="http://schemas.microsoft.com/office/drawing/2014/main" id="{F871CF7C-E788-26B7-A929-D0600502EFDD}"/>
                </a:ext>
              </a:extLst>
            </p:cNvPr>
            <p:cNvGraphicFramePr>
              <a:graphicFrameLocks/>
            </p:cNvGraphicFramePr>
            <p:nvPr>
              <p:extLst>
                <p:ext uri="{D42A27DB-BD31-4B8C-83A1-F6EECF244321}">
                  <p14:modId xmlns:p14="http://schemas.microsoft.com/office/powerpoint/2010/main" val="1178628206"/>
                </p:ext>
              </p:extLst>
            </p:nvPr>
          </p:nvGraphicFramePr>
          <p:xfrm>
            <a:off x="6120175" y="3187817"/>
            <a:ext cx="3550081" cy="2133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Chart 16">
              <a:extLst>
                <a:ext uri="{FF2B5EF4-FFF2-40B4-BE49-F238E27FC236}">
                  <a16:creationId xmlns:a16="http://schemas.microsoft.com/office/drawing/2014/main" id="{389ECB4E-A45D-6C3E-FB8D-B52BD480C31D}"/>
                </a:ext>
              </a:extLst>
            </p:cNvPr>
            <p:cNvGraphicFramePr>
              <a:graphicFrameLocks/>
            </p:cNvGraphicFramePr>
            <p:nvPr>
              <p:extLst>
                <p:ext uri="{D42A27DB-BD31-4B8C-83A1-F6EECF244321}">
                  <p14:modId xmlns:p14="http://schemas.microsoft.com/office/powerpoint/2010/main" val="984872948"/>
                </p:ext>
              </p:extLst>
            </p:nvPr>
          </p:nvGraphicFramePr>
          <p:xfrm>
            <a:off x="2340998" y="3087149"/>
            <a:ext cx="3730831" cy="2274654"/>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7C1F089E-282B-D1E7-21A2-A5023D565559}"/>
                </a:ext>
              </a:extLst>
            </p:cNvPr>
            <p:cNvSpPr txBox="1"/>
            <p:nvPr/>
          </p:nvSpPr>
          <p:spPr>
            <a:xfrm>
              <a:off x="3894139" y="5311775"/>
              <a:ext cx="540533" cy="300082"/>
            </a:xfrm>
            <a:prstGeom prst="rect">
              <a:avLst/>
            </a:prstGeom>
            <a:noFill/>
          </p:spPr>
          <p:txBody>
            <a:bodyPr wrap="none">
              <a:spAutoFit/>
            </a:bodyPr>
            <a:lstStyle/>
            <a:p>
              <a:pPr defTabSz="685800">
                <a:defRPr/>
              </a:pPr>
              <a:r>
                <a:rPr lang="en-US" sz="1350" b="1" dirty="0">
                  <a:solidFill>
                    <a:schemeClr val="accent1"/>
                  </a:solidFill>
                  <a:latin typeface="Arial" panose="020B0604020202020204" pitchFamily="34" charset="0"/>
                  <a:cs typeface="Arial" panose="020B0604020202020204" pitchFamily="34" charset="0"/>
                </a:rPr>
                <a:t>LDH</a:t>
              </a:r>
            </a:p>
          </p:txBody>
        </p:sp>
        <p:sp>
          <p:nvSpPr>
            <p:cNvPr id="19" name="TextBox 18">
              <a:extLst>
                <a:ext uri="{FF2B5EF4-FFF2-40B4-BE49-F238E27FC236}">
                  <a16:creationId xmlns:a16="http://schemas.microsoft.com/office/drawing/2014/main" id="{46DA6681-07E5-DC88-7D2C-48AD2F563925}"/>
                </a:ext>
              </a:extLst>
            </p:cNvPr>
            <p:cNvSpPr txBox="1"/>
            <p:nvPr/>
          </p:nvSpPr>
          <p:spPr>
            <a:xfrm>
              <a:off x="7820025" y="5318125"/>
              <a:ext cx="521297" cy="300082"/>
            </a:xfrm>
            <a:prstGeom prst="rect">
              <a:avLst/>
            </a:prstGeom>
            <a:noFill/>
          </p:spPr>
          <p:txBody>
            <a:bodyPr wrap="none">
              <a:spAutoFit/>
            </a:bodyPr>
            <a:lstStyle/>
            <a:p>
              <a:pPr defTabSz="685800">
                <a:defRPr/>
              </a:pPr>
              <a:r>
                <a:rPr lang="en-US" sz="1350" b="1" dirty="0">
                  <a:solidFill>
                    <a:schemeClr val="accent1"/>
                  </a:solidFill>
                  <a:latin typeface="Arial" panose="020B0604020202020204" pitchFamily="34" charset="0"/>
                  <a:cs typeface="Arial" panose="020B0604020202020204" pitchFamily="34" charset="0"/>
                </a:rPr>
                <a:t>Hgb</a:t>
              </a:r>
            </a:p>
          </p:txBody>
        </p:sp>
      </p:grpSp>
      <p:sp>
        <p:nvSpPr>
          <p:cNvPr id="2" name="Title 1">
            <a:extLst>
              <a:ext uri="{FF2B5EF4-FFF2-40B4-BE49-F238E27FC236}">
                <a16:creationId xmlns:a16="http://schemas.microsoft.com/office/drawing/2014/main" id="{9AFE9863-50A2-2F9C-90F7-1ECED56B0711}"/>
              </a:ext>
            </a:extLst>
          </p:cNvPr>
          <p:cNvSpPr>
            <a:spLocks noGrp="1"/>
          </p:cNvSpPr>
          <p:nvPr>
            <p:ph type="title"/>
          </p:nvPr>
        </p:nvSpPr>
        <p:spPr/>
        <p:txBody>
          <a:bodyPr/>
          <a:lstStyle/>
          <a:p>
            <a:r>
              <a:rPr lang="en-US"/>
              <a:t>Case 2 Continued </a:t>
            </a:r>
          </a:p>
        </p:txBody>
      </p:sp>
      <p:sp>
        <p:nvSpPr>
          <p:cNvPr id="3" name="Footer Placeholder 3">
            <a:extLst>
              <a:ext uri="{FF2B5EF4-FFF2-40B4-BE49-F238E27FC236}">
                <a16:creationId xmlns:a16="http://schemas.microsoft.com/office/drawing/2014/main" id="{458386A3-2D7F-2520-3B8E-A965D612DF47}"/>
              </a:ext>
            </a:extLst>
          </p:cNvPr>
          <p:cNvSpPr>
            <a:spLocks noGrp="1"/>
          </p:cNvSpPr>
          <p:nvPr>
            <p:ph type="ftr" sz="quarter" idx="10"/>
          </p:nvPr>
        </p:nvSpPr>
        <p:spPr>
          <a:xfrm>
            <a:off x="1416735" y="6054437"/>
            <a:ext cx="9937064" cy="803564"/>
          </a:xfrm>
        </p:spPr>
        <p:txBody>
          <a:bodyPr/>
          <a:lstStyle/>
          <a:p>
            <a:r>
              <a:rPr lang="en-US" dirty="0"/>
              <a:t>Hgb, hemoglobin; LDH, lactate dehydrogenase.</a:t>
            </a:r>
            <a:endParaRPr lang="da-DK"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E6BA26-CFD6-9CB2-BEDF-471C606F571C}"/>
              </a:ext>
            </a:extLst>
          </p:cNvPr>
          <p:cNvSpPr>
            <a:spLocks noGrp="1"/>
          </p:cNvSpPr>
          <p:nvPr>
            <p:ph type="title"/>
          </p:nvPr>
        </p:nvSpPr>
        <p:spPr>
          <a:xfrm>
            <a:off x="838200" y="365125"/>
            <a:ext cx="10515600" cy="1325563"/>
          </a:xfrm>
        </p:spPr>
        <p:txBody>
          <a:bodyPr>
            <a:normAutofit/>
          </a:bodyPr>
          <a:lstStyle/>
          <a:p>
            <a:r>
              <a:rPr lang="en-US" dirty="0"/>
              <a:t>Which of the following statements is true regarding thrombosis in PNH?</a:t>
            </a:r>
          </a:p>
        </p:txBody>
      </p:sp>
      <p:sp>
        <p:nvSpPr>
          <p:cNvPr id="4" name="Content Placeholder 3">
            <a:extLst>
              <a:ext uri="{FF2B5EF4-FFF2-40B4-BE49-F238E27FC236}">
                <a16:creationId xmlns:a16="http://schemas.microsoft.com/office/drawing/2014/main" id="{BDC9E506-E72A-CB82-7342-6C23F29E8B74}"/>
              </a:ext>
            </a:extLst>
          </p:cNvPr>
          <p:cNvSpPr>
            <a:spLocks noGrp="1"/>
          </p:cNvSpPr>
          <p:nvPr>
            <p:ph idx="1"/>
          </p:nvPr>
        </p:nvSpPr>
        <p:spPr>
          <a:xfrm>
            <a:off x="838200" y="1825625"/>
            <a:ext cx="10515600" cy="4062557"/>
          </a:xfrm>
        </p:spPr>
        <p:txBody>
          <a:bodyPr/>
          <a:lstStyle/>
          <a:p>
            <a:pPr marL="514350" indent="-514350">
              <a:buFont typeface="+mj-lt"/>
              <a:buAutoNum type="alphaLcParenR"/>
            </a:pPr>
            <a:r>
              <a:rPr lang="en-US" dirty="0"/>
              <a:t>Blood clots are never serious in PNH due to a lack of complement regulation</a:t>
            </a:r>
          </a:p>
          <a:p>
            <a:pPr marL="514350" indent="-514350">
              <a:buFont typeface="+mj-lt"/>
              <a:buAutoNum type="alphaLcParenR"/>
            </a:pPr>
            <a:r>
              <a:rPr lang="en-US" dirty="0"/>
              <a:t>Anticoagulants are effective at preventing recurrent thrombotic events in PNH</a:t>
            </a:r>
          </a:p>
          <a:p>
            <a:pPr marL="514350" indent="-514350">
              <a:buFont typeface="+mj-lt"/>
              <a:buAutoNum type="alphaLcParenR"/>
            </a:pPr>
            <a:r>
              <a:rPr lang="en-US" dirty="0"/>
              <a:t>All complement inhibitors have demonstrated a marked decrease in the incidence of thrombosis in PNH</a:t>
            </a:r>
          </a:p>
          <a:p>
            <a:pPr marL="514350" indent="-514350">
              <a:buFont typeface="+mj-lt"/>
              <a:buAutoNum type="alphaLcParenR"/>
            </a:pPr>
            <a:r>
              <a:rPr lang="en-US" dirty="0"/>
              <a:t>Eculizumab is the preferred treatment for a PNH patient presenting with a thrombotic episode</a:t>
            </a:r>
          </a:p>
          <a:p>
            <a:endParaRPr lang="en-US" dirty="0"/>
          </a:p>
        </p:txBody>
      </p:sp>
    </p:spTree>
    <p:extLst>
      <p:ext uri="{BB962C8B-B14F-4D97-AF65-F5344CB8AC3E}">
        <p14:creationId xmlns:p14="http://schemas.microsoft.com/office/powerpoint/2010/main" val="3700736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2AE50-E02D-8418-86D4-9CE2F649BAB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310EA40-14A7-3976-6EAF-AA4E8ED61C58}"/>
              </a:ext>
            </a:extLst>
          </p:cNvPr>
          <p:cNvSpPr>
            <a:spLocks noGrp="1"/>
          </p:cNvSpPr>
          <p:nvPr>
            <p:ph type="title"/>
          </p:nvPr>
        </p:nvSpPr>
        <p:spPr>
          <a:xfrm>
            <a:off x="838200" y="365125"/>
            <a:ext cx="10515600" cy="1325563"/>
          </a:xfrm>
        </p:spPr>
        <p:txBody>
          <a:bodyPr/>
          <a:lstStyle/>
          <a:p>
            <a:r>
              <a:rPr lang="en-US" dirty="0"/>
              <a:t>Answer: C</a:t>
            </a:r>
          </a:p>
        </p:txBody>
      </p:sp>
      <p:sp>
        <p:nvSpPr>
          <p:cNvPr id="4" name="Content Placeholder 3">
            <a:extLst>
              <a:ext uri="{FF2B5EF4-FFF2-40B4-BE49-F238E27FC236}">
                <a16:creationId xmlns:a16="http://schemas.microsoft.com/office/drawing/2014/main" id="{C92B439A-02D4-7B19-188A-4343B4972380}"/>
              </a:ext>
            </a:extLst>
          </p:cNvPr>
          <p:cNvSpPr>
            <a:spLocks noGrp="1"/>
          </p:cNvSpPr>
          <p:nvPr>
            <p:ph idx="1"/>
          </p:nvPr>
        </p:nvSpPr>
        <p:spPr>
          <a:xfrm>
            <a:off x="838200" y="1825625"/>
            <a:ext cx="10515600" cy="4062557"/>
          </a:xfrm>
        </p:spPr>
        <p:txBody>
          <a:bodyPr/>
          <a:lstStyle/>
          <a:p>
            <a:pPr marL="0" indent="0">
              <a:buNone/>
            </a:pPr>
            <a:r>
              <a:rPr lang="en-US" dirty="0"/>
              <a:t>Blood clots are very serious in PNH and historically were the major cause of death prior to the development of death in PNH. Anticoagulation is recommended for a thrombotic event, but without complement inhibitors, patients tended to have recurrent thrombotic episodes despite anti-coagulation. While eculizumab can be used for effective treatment, all complement inhibitors reduce the incidence of thrombotic events dramatically and about to the same incidence rate.</a:t>
            </a:r>
          </a:p>
        </p:txBody>
      </p:sp>
      <p:sp>
        <p:nvSpPr>
          <p:cNvPr id="2" name="Footer Placeholder 1">
            <a:extLst>
              <a:ext uri="{FF2B5EF4-FFF2-40B4-BE49-F238E27FC236}">
                <a16:creationId xmlns:a16="http://schemas.microsoft.com/office/drawing/2014/main" id="{D66E69BB-A8EE-90D4-7B15-0C72D847C15D}"/>
              </a:ext>
            </a:extLst>
          </p:cNvPr>
          <p:cNvSpPr>
            <a:spLocks noGrp="1"/>
          </p:cNvSpPr>
          <p:nvPr>
            <p:ph type="ftr" sz="quarter" idx="10"/>
          </p:nvPr>
        </p:nvSpPr>
        <p:spPr>
          <a:xfrm>
            <a:off x="1416735" y="6054437"/>
            <a:ext cx="10651322" cy="803564"/>
          </a:xfrm>
        </p:spPr>
        <p:txBody>
          <a:bodyPr/>
          <a:lstStyle/>
          <a:p>
            <a:r>
              <a:rPr lang="en-US" dirty="0"/>
              <a:t>PNH, paroxysmal nocturnal hemoglobinuria.</a:t>
            </a:r>
            <a:br>
              <a:rPr lang="en-US" dirty="0">
                <a:solidFill>
                  <a:schemeClr val="tx1"/>
                </a:solidFill>
              </a:rPr>
            </a:br>
            <a:r>
              <a:rPr lang="en-US" dirty="0">
                <a:solidFill>
                  <a:schemeClr val="tx1"/>
                </a:solidFill>
              </a:rPr>
              <a:t>Hill A, et al. </a:t>
            </a:r>
            <a:r>
              <a:rPr lang="en-US" i="1" dirty="0">
                <a:solidFill>
                  <a:schemeClr val="tx1"/>
                </a:solidFill>
              </a:rPr>
              <a:t>Nat Rev Dis Primers. </a:t>
            </a:r>
            <a:r>
              <a:rPr lang="en-US" dirty="0">
                <a:solidFill>
                  <a:schemeClr val="tx1"/>
                </a:solidFill>
              </a:rPr>
              <a:t>2017;3:17028. Hillmen P, et al. </a:t>
            </a:r>
            <a:r>
              <a:rPr lang="en-US" i="1" dirty="0">
                <a:solidFill>
                  <a:schemeClr val="tx1"/>
                </a:solidFill>
              </a:rPr>
              <a:t>Blood.</a:t>
            </a:r>
            <a:r>
              <a:rPr lang="en-US" dirty="0">
                <a:solidFill>
                  <a:schemeClr val="tx1"/>
                </a:solidFill>
              </a:rPr>
              <a:t> 2007;110(12):4123-4128.</a:t>
            </a:r>
          </a:p>
        </p:txBody>
      </p:sp>
    </p:spTree>
    <p:extLst>
      <p:ext uri="{BB962C8B-B14F-4D97-AF65-F5344CB8AC3E}">
        <p14:creationId xmlns:p14="http://schemas.microsoft.com/office/powerpoint/2010/main" val="3499324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ECF52-3A4E-8828-78A4-6EB801402888}"/>
              </a:ext>
            </a:extLst>
          </p:cNvPr>
          <p:cNvSpPr>
            <a:spLocks noGrp="1"/>
          </p:cNvSpPr>
          <p:nvPr>
            <p:ph type="title"/>
          </p:nvPr>
        </p:nvSpPr>
        <p:spPr>
          <a:xfrm>
            <a:off x="838200" y="365125"/>
            <a:ext cx="10515600" cy="1325563"/>
          </a:xfrm>
        </p:spPr>
        <p:txBody>
          <a:bodyPr/>
          <a:lstStyle/>
          <a:p>
            <a:r>
              <a:rPr lang="en-US" dirty="0"/>
              <a:t>What is PNH?</a:t>
            </a:r>
          </a:p>
        </p:txBody>
      </p:sp>
      <p:sp>
        <p:nvSpPr>
          <p:cNvPr id="6" name="Content Placeholder 5">
            <a:extLst>
              <a:ext uri="{FF2B5EF4-FFF2-40B4-BE49-F238E27FC236}">
                <a16:creationId xmlns:a16="http://schemas.microsoft.com/office/drawing/2014/main" id="{FAD48EF0-158B-E544-2CDE-20649CA2BD92}"/>
              </a:ext>
            </a:extLst>
          </p:cNvPr>
          <p:cNvSpPr>
            <a:spLocks noGrp="1"/>
          </p:cNvSpPr>
          <p:nvPr>
            <p:ph sz="half" idx="1"/>
          </p:nvPr>
        </p:nvSpPr>
        <p:spPr>
          <a:xfrm>
            <a:off x="838200" y="1825625"/>
            <a:ext cx="5181600" cy="4228812"/>
          </a:xfrm>
        </p:spPr>
        <p:txBody>
          <a:bodyPr>
            <a:normAutofit/>
          </a:bodyPr>
          <a:lstStyle/>
          <a:p>
            <a:r>
              <a:rPr lang="en-US" dirty="0"/>
              <a:t>A rare (estimated incidence of 1-1.5 cases per million people) and unusual acquired hematologic disorder characterized by</a:t>
            </a:r>
          </a:p>
          <a:p>
            <a:pPr lvl="1"/>
            <a:r>
              <a:rPr lang="en-US" dirty="0"/>
              <a:t>Intravascular hemolysis</a:t>
            </a:r>
          </a:p>
          <a:p>
            <a:pPr lvl="1"/>
            <a:r>
              <a:rPr lang="en-US" dirty="0"/>
              <a:t>Bone marrow failure (</a:t>
            </a:r>
            <a:r>
              <a:rPr lang="en-US" dirty="0" err="1"/>
              <a:t>cytopenias</a:t>
            </a:r>
            <a:r>
              <a:rPr lang="en-US" dirty="0"/>
              <a:t>)</a:t>
            </a:r>
          </a:p>
          <a:p>
            <a:pPr lvl="1"/>
            <a:r>
              <a:rPr lang="en-US" dirty="0"/>
              <a:t>Thrombosis</a:t>
            </a:r>
          </a:p>
          <a:p>
            <a:endParaRPr lang="en-US" dirty="0"/>
          </a:p>
        </p:txBody>
      </p:sp>
      <p:sp>
        <p:nvSpPr>
          <p:cNvPr id="13" name="Content Placeholder 12">
            <a:extLst>
              <a:ext uri="{FF2B5EF4-FFF2-40B4-BE49-F238E27FC236}">
                <a16:creationId xmlns:a16="http://schemas.microsoft.com/office/drawing/2014/main" id="{5B131292-B637-9350-0E61-415385BF2B13}"/>
              </a:ext>
            </a:extLst>
          </p:cNvPr>
          <p:cNvSpPr>
            <a:spLocks noGrp="1"/>
          </p:cNvSpPr>
          <p:nvPr>
            <p:ph sz="half" idx="2"/>
          </p:nvPr>
        </p:nvSpPr>
        <p:spPr/>
        <p:txBody>
          <a:bodyPr/>
          <a:lstStyle/>
          <a:p>
            <a:r>
              <a:rPr lang="en-US" dirty="0"/>
              <a:t>There is great clinical heterogeneity amongst patients with PNH</a:t>
            </a:r>
          </a:p>
          <a:p>
            <a:r>
              <a:rPr lang="en-US" dirty="0"/>
              <a:t>A disease that has</a:t>
            </a:r>
            <a:br>
              <a:rPr lang="en-US" dirty="0"/>
            </a:br>
            <a:r>
              <a:rPr lang="en-US" dirty="0"/>
              <a:t>fascinated hematologists for</a:t>
            </a:r>
            <a:br>
              <a:rPr lang="en-US" dirty="0"/>
            </a:br>
            <a:r>
              <a:rPr lang="en-US" dirty="0"/>
              <a:t>a long time…</a:t>
            </a:r>
          </a:p>
          <a:p>
            <a:endParaRPr lang="en-US" dirty="0"/>
          </a:p>
        </p:txBody>
      </p:sp>
      <p:sp>
        <p:nvSpPr>
          <p:cNvPr id="3" name="Footer Placeholder 2">
            <a:extLst>
              <a:ext uri="{FF2B5EF4-FFF2-40B4-BE49-F238E27FC236}">
                <a16:creationId xmlns:a16="http://schemas.microsoft.com/office/drawing/2014/main" id="{87FCED55-5258-588A-04E8-D11C157B7CBA}"/>
              </a:ext>
            </a:extLst>
          </p:cNvPr>
          <p:cNvSpPr>
            <a:spLocks noGrp="1"/>
          </p:cNvSpPr>
          <p:nvPr>
            <p:ph type="ftr" sz="quarter" idx="10"/>
          </p:nvPr>
        </p:nvSpPr>
        <p:spPr>
          <a:xfrm>
            <a:off x="1416735" y="6054437"/>
            <a:ext cx="10651322" cy="803564"/>
          </a:xfrm>
        </p:spPr>
        <p:txBody>
          <a:bodyPr/>
          <a:lstStyle/>
          <a:p>
            <a:r>
              <a:rPr lang="en-US" dirty="0"/>
              <a:t>PNH, paroxysmal nocturnal hemoglobinuria.</a:t>
            </a:r>
            <a:endParaRPr lang="da-DK" dirty="0"/>
          </a:p>
          <a:p>
            <a:r>
              <a:rPr lang="da-DK" dirty="0"/>
              <a:t>Hill A, et al. </a:t>
            </a:r>
            <a:r>
              <a:rPr lang="da-DK" i="1" dirty="0"/>
              <a:t>Nat Rev Dis Primers</a:t>
            </a:r>
            <a:r>
              <a:rPr lang="da-DK" dirty="0"/>
              <a:t>. 2017;3:17028.</a:t>
            </a:r>
          </a:p>
        </p:txBody>
      </p:sp>
    </p:spTree>
    <p:extLst>
      <p:ext uri="{BB962C8B-B14F-4D97-AF65-F5344CB8AC3E}">
        <p14:creationId xmlns:p14="http://schemas.microsoft.com/office/powerpoint/2010/main" val="22988750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B021B8-0024-7559-D906-119E78C30B5C}"/>
              </a:ext>
            </a:extLst>
          </p:cNvPr>
          <p:cNvSpPr>
            <a:spLocks noGrp="1"/>
          </p:cNvSpPr>
          <p:nvPr>
            <p:ph type="ctrTitle"/>
          </p:nvPr>
        </p:nvSpPr>
        <p:spPr/>
        <p:txBody>
          <a:bodyPr/>
          <a:lstStyle/>
          <a:p>
            <a:r>
              <a:rPr lang="en-US" dirty="0"/>
              <a:t>Thank You!</a:t>
            </a:r>
          </a:p>
        </p:txBody>
      </p:sp>
      <p:sp>
        <p:nvSpPr>
          <p:cNvPr id="5" name="Subtitle 4">
            <a:extLst>
              <a:ext uri="{FF2B5EF4-FFF2-40B4-BE49-F238E27FC236}">
                <a16:creationId xmlns:a16="http://schemas.microsoft.com/office/drawing/2014/main" id="{A665AF41-D8EF-3B8F-EB71-100652EAC5D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429195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5210F-F588-95D5-1618-7157EC3A8569}"/>
            </a:ext>
          </a:extLst>
        </p:cNvPr>
        <p:cNvGrpSpPr/>
        <p:nvPr/>
      </p:nvGrpSpPr>
      <p:grpSpPr>
        <a:xfrm>
          <a:off x="0" y="0"/>
          <a:ext cx="0" cy="0"/>
          <a:chOff x="0" y="0"/>
          <a:chExt cx="0" cy="0"/>
        </a:xfrm>
      </p:grpSpPr>
      <p:pic>
        <p:nvPicPr>
          <p:cNvPr id="9" name="Picture 8" descr="Close-up of red blood cells&#10;&#10;AI-generated content may be incorrect.">
            <a:extLst>
              <a:ext uri="{FF2B5EF4-FFF2-40B4-BE49-F238E27FC236}">
                <a16:creationId xmlns:a16="http://schemas.microsoft.com/office/drawing/2014/main" id="{9A2E505D-7778-006F-443D-DFFB77B3F8AC}"/>
              </a:ext>
            </a:extLst>
          </p:cNvPr>
          <p:cNvPicPr>
            <a:picLocks noChangeAspect="1"/>
          </p:cNvPicPr>
          <p:nvPr/>
        </p:nvPicPr>
        <p:blipFill>
          <a:blip r:embed="rId3"/>
          <a:stretch>
            <a:fillRect/>
          </a:stretch>
        </p:blipFill>
        <p:spPr>
          <a:xfrm>
            <a:off x="0" y="1714"/>
            <a:ext cx="12195048" cy="6856286"/>
          </a:xfrm>
          <a:prstGeom prst="rect">
            <a:avLst/>
          </a:prstGeom>
        </p:spPr>
      </p:pic>
    </p:spTree>
    <p:extLst>
      <p:ext uri="{BB962C8B-B14F-4D97-AF65-F5344CB8AC3E}">
        <p14:creationId xmlns:p14="http://schemas.microsoft.com/office/powerpoint/2010/main" val="513068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6B0F36-F05D-8B27-2671-622146AAC7FA}"/>
              </a:ext>
            </a:extLst>
          </p:cNvPr>
          <p:cNvSpPr>
            <a:spLocks noGrp="1"/>
          </p:cNvSpPr>
          <p:nvPr>
            <p:ph type="title"/>
          </p:nvPr>
        </p:nvSpPr>
        <p:spPr>
          <a:xfrm>
            <a:off x="838200" y="293033"/>
            <a:ext cx="10515600" cy="1325563"/>
          </a:xfrm>
        </p:spPr>
        <p:txBody>
          <a:bodyPr/>
          <a:lstStyle/>
          <a:p>
            <a:r>
              <a:rPr lang="en-US" dirty="0"/>
              <a:t>PNH – A Brief History</a:t>
            </a:r>
            <a:br>
              <a:rPr lang="en-US" dirty="0"/>
            </a:br>
            <a:r>
              <a:rPr lang="en-US" dirty="0"/>
              <a:t>1st Published Case Report of PNH – 1866</a:t>
            </a:r>
          </a:p>
        </p:txBody>
      </p:sp>
      <p:sp>
        <p:nvSpPr>
          <p:cNvPr id="2" name="Footer Placeholder 1">
            <a:extLst>
              <a:ext uri="{FF2B5EF4-FFF2-40B4-BE49-F238E27FC236}">
                <a16:creationId xmlns:a16="http://schemas.microsoft.com/office/drawing/2014/main" id="{A7BD4E73-887D-91EE-88F1-C3B4E21A22A1}"/>
              </a:ext>
            </a:extLst>
          </p:cNvPr>
          <p:cNvSpPr>
            <a:spLocks noGrp="1"/>
          </p:cNvSpPr>
          <p:nvPr>
            <p:ph type="ftr" sz="quarter" idx="10"/>
          </p:nvPr>
        </p:nvSpPr>
        <p:spPr>
          <a:xfrm>
            <a:off x="1416735" y="6054437"/>
            <a:ext cx="10651322" cy="803564"/>
          </a:xfrm>
        </p:spPr>
        <p:txBody>
          <a:bodyPr/>
          <a:lstStyle/>
          <a:p>
            <a:r>
              <a:rPr lang="en-US" dirty="0"/>
              <a:t>PNH, paroxysmal nocturnal hemoglobinuria.</a:t>
            </a:r>
            <a:br>
              <a:rPr lang="en-US" sz="1000" dirty="0">
                <a:solidFill>
                  <a:schemeClr val="tx1"/>
                </a:solidFill>
              </a:rPr>
            </a:br>
            <a:r>
              <a:rPr lang="en-US" sz="1000" dirty="0">
                <a:solidFill>
                  <a:schemeClr val="tx1"/>
                </a:solidFill>
              </a:rPr>
              <a:t>Gull WW. </a:t>
            </a:r>
            <a:r>
              <a:rPr lang="en-US" sz="1000" i="1" dirty="0">
                <a:solidFill>
                  <a:schemeClr val="tx1"/>
                </a:solidFill>
              </a:rPr>
              <a:t>Guy’s Hospital Reports. </a:t>
            </a:r>
            <a:r>
              <a:rPr lang="en-US" dirty="0"/>
              <a:t>1866;</a:t>
            </a:r>
            <a:r>
              <a:rPr lang="en-US" sz="1000" dirty="0">
                <a:solidFill>
                  <a:schemeClr val="tx1"/>
                </a:solidFill>
              </a:rPr>
              <a:t>12:381-392.</a:t>
            </a:r>
          </a:p>
        </p:txBody>
      </p:sp>
      <p:pic>
        <p:nvPicPr>
          <p:cNvPr id="7" name="Picture 7" descr="Slide 5.">
            <a:extLst>
              <a:ext uri="{FF2B5EF4-FFF2-40B4-BE49-F238E27FC236}">
                <a16:creationId xmlns:a16="http://schemas.microsoft.com/office/drawing/2014/main" id="{137F4D26-7911-8C88-C268-22A0189788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43" t="18963" r="31960" b="3943"/>
          <a:stretch/>
        </p:blipFill>
        <p:spPr>
          <a:xfrm>
            <a:off x="2071867" y="2066894"/>
            <a:ext cx="2835799" cy="384893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4">
            <a:extLst>
              <a:ext uri="{FF2B5EF4-FFF2-40B4-BE49-F238E27FC236}">
                <a16:creationId xmlns:a16="http://schemas.microsoft.com/office/drawing/2014/main" id="{69A17A86-1BA2-AA42-800C-77C05DBEE8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7511" y="2291776"/>
            <a:ext cx="5168900" cy="2917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99A7552D-CBFB-AE87-68B3-03D171084090}"/>
              </a:ext>
            </a:extLst>
          </p:cNvPr>
          <p:cNvSpPr txBox="1"/>
          <p:nvPr/>
        </p:nvSpPr>
        <p:spPr>
          <a:xfrm>
            <a:off x="2769056" y="1644918"/>
            <a:ext cx="1441420" cy="369332"/>
          </a:xfrm>
          <a:prstGeom prst="rect">
            <a:avLst/>
          </a:prstGeom>
          <a:noFill/>
        </p:spPr>
        <p:txBody>
          <a:bodyPr wrap="none" rtlCol="0">
            <a:spAutoFit/>
          </a:bodyPr>
          <a:lstStyle/>
          <a:p>
            <a:r>
              <a:rPr lang="en-US" b="1" dirty="0">
                <a:solidFill>
                  <a:schemeClr val="accent1"/>
                </a:solidFill>
                <a:latin typeface="Arial" panose="020B0604020202020204" pitchFamily="34" charset="0"/>
                <a:cs typeface="Arial" panose="020B0604020202020204" pitchFamily="34" charset="0"/>
              </a:rPr>
              <a:t>Case Study</a:t>
            </a:r>
          </a:p>
        </p:txBody>
      </p:sp>
    </p:spTree>
    <p:extLst>
      <p:ext uri="{BB962C8B-B14F-4D97-AF65-F5344CB8AC3E}">
        <p14:creationId xmlns:p14="http://schemas.microsoft.com/office/powerpoint/2010/main" val="16717310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axis">
      <a:dk1>
        <a:srgbClr val="000000"/>
      </a:dk1>
      <a:lt1>
        <a:srgbClr val="FFFFFF"/>
      </a:lt1>
      <a:dk2>
        <a:srgbClr val="00469D"/>
      </a:dk2>
      <a:lt2>
        <a:srgbClr val="EA9619"/>
      </a:lt2>
      <a:accent1>
        <a:srgbClr val="0187C9"/>
      </a:accent1>
      <a:accent2>
        <a:srgbClr val="4A4D5F"/>
      </a:accent2>
      <a:accent3>
        <a:srgbClr val="00AEBC"/>
      </a:accent3>
      <a:accent4>
        <a:srgbClr val="ECA5F8"/>
      </a:accent4>
      <a:accent5>
        <a:srgbClr val="5B9BD5"/>
      </a:accent5>
      <a:accent6>
        <a:srgbClr val="70AD47"/>
      </a:accent6>
      <a:hlink>
        <a:srgbClr val="0DB6C3"/>
      </a:hlink>
      <a:folHlink>
        <a:srgbClr val="FF91D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XIS Theme">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 Theme" id="{59DBB999-D083-42BD-B3F5-E50F9A7BD85C}" vid="{B8AC45E8-6289-4B38-9425-DCFB06D6FFD5}"/>
    </a:ext>
  </a:extLst>
</a:theme>
</file>

<file path=ppt/theme/theme3.xml><?xml version="1.0" encoding="utf-8"?>
<a:theme xmlns:a="http://schemas.openxmlformats.org/drawingml/2006/main" name="AXIS_ActivityPresentation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ActivityPresentation2024" id="{6F6C021C-CE50-354E-B3B0-44C0FE775F31}" vid="{62888F54-133E-2B4C-9AE7-C9F04E69482A}"/>
    </a:ext>
  </a:extLst>
</a:theme>
</file>

<file path=ppt/theme/theme4.xml><?xml version="1.0" encoding="utf-8"?>
<a:theme xmlns:a="http://schemas.openxmlformats.org/drawingml/2006/main" name="2_Office Theme">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AXIS Theme">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 Theme" id="{59DBB999-D083-42BD-B3F5-E50F9A7BD85C}" vid="{B8AC45E8-6289-4B38-9425-DCFB06D6FFD5}"/>
    </a:ext>
  </a:extLst>
</a:theme>
</file>

<file path=ppt/theme/theme6.xml><?xml version="1.0" encoding="utf-8"?>
<a:theme xmlns:a="http://schemas.openxmlformats.org/drawingml/2006/main" name="AXIS_ActivityPresentation_2025">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ActivityPresentation_2025" id="{7B84F6BD-1704-D248-A718-CE4B7AFFF4B0}" vid="{7A92549E-3CC9-F84B-AF60-58F20E5ACE7E}"/>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97D820D1A5D64BB0ADAC698BC94A24" ma:contentTypeVersion="4" ma:contentTypeDescription="Create a new document." ma:contentTypeScope="" ma:versionID="4a8a9371a8e351ff11c2ea92be2f7a8a">
  <xsd:schema xmlns:xsd="http://www.w3.org/2001/XMLSchema" xmlns:xs="http://www.w3.org/2001/XMLSchema" xmlns:p="http://schemas.microsoft.com/office/2006/metadata/properties" xmlns:ns1="http://schemas.microsoft.com/sharepoint/v3" xmlns:ns2="d1c7d756-4818-4215-9493-b839c515c7be" xmlns:ns3="6d36001d-906c-42d8-9280-446ac03b1c48" targetNamespace="http://schemas.microsoft.com/office/2006/metadata/properties" ma:root="true" ma:fieldsID="e3ad5da5d43565f7e03da7182aeb574f" ns1:_="" ns2:_="" ns3:_="">
    <xsd:import namespace="http://schemas.microsoft.com/sharepoint/v3"/>
    <xsd:import namespace="d1c7d756-4818-4215-9493-b839c515c7be"/>
    <xsd:import namespace="6d36001d-906c-42d8-9280-446ac03b1c48"/>
    <xsd:element name="properties">
      <xsd:complexType>
        <xsd:sequence>
          <xsd:element name="documentManagement">
            <xsd:complexType>
              <xsd:all>
                <xsd:element ref="ns2:h17b8e17546742428aecc4bb79eff81d" minOccurs="0"/>
                <xsd:element ref="ns3:TaxCatchAll" minOccurs="0"/>
                <xsd:element ref="ns2:TaxCatchAllLabel" minOccurs="0"/>
                <xsd:element ref="ns1:DocumentSetDescription" minOccurs="0"/>
                <xsd:element ref="ns2:Client_x0020_Name" minOccurs="0"/>
                <xsd:element ref="ns2:Brand_x0020_Name" minOccurs="0"/>
                <xsd:element ref="ns2:jb4291d51d504da0b34e0839496c2755" minOccurs="0"/>
                <xsd:element ref="ns2:Opportunity_x0020_Number_x0020_" minOccurs="0"/>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SharedWithUsers" minOccurs="0"/>
                <xsd:element ref="ns2:SharedWithDetails" minOccurs="0"/>
                <xsd:element ref="ns2:lcf76f155ced4ddcb4097134ff3c332f" minOccurs="0"/>
                <xsd:element ref="ns2:MediaServiceOCR" minOccurs="0"/>
                <xsd:element ref="ns2:MediaServiceDateTaken" minOccurs="0"/>
                <xsd:element ref="ns2:MediaServiceSearchProperties" minOccurs="0"/>
                <xsd:element ref="ns3:aec9593b9aef438a83de6b1b34161499" minOccurs="0"/>
                <xsd:element ref="ns3:k7f9d3a4703b40dd85626795c271c875" minOccurs="0"/>
                <xsd:element ref="ns3:aa680e92a1d245a0a6b58205b432afd7" minOccurs="0"/>
                <xsd:element ref="ns3:abf3b563650f4febb83e81f8ea956346" minOccurs="0"/>
                <xsd:element ref="ns3:m2ce0a529c0c4170ae055dea480a0d9d" minOccurs="0"/>
                <xsd:element ref="ns3:o4e0cc1c61e94069b6a8551b22c742a1" minOccurs="0"/>
                <xsd:element ref="ns3:j7bff3f86c6e47f9ae99a2d10c8c7749" minOccurs="0"/>
                <xsd:element ref="ns2:MediaServiceLocation" minOccurs="0"/>
                <xsd:element ref="ns2:Link"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12" nillable="true" ma:displayName="Description" ma:internalName="DocumentSet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1c7d756-4818-4215-9493-b839c515c7be" elementFormDefault="qualified">
    <xsd:import namespace="http://schemas.microsoft.com/office/2006/documentManagement/types"/>
    <xsd:import namespace="http://schemas.microsoft.com/office/infopath/2007/PartnerControls"/>
    <xsd:element name="h17b8e17546742428aecc4bb79eff81d" ma:index="8" nillable="true" ma:displayName="Therapeutic Area_0" ma:hidden="true" ma:internalName="h17b8e17546742428aecc4bb79eff81d">
      <xsd:simpleType>
        <xsd:restriction base="dms:Note"/>
      </xsd:simpleType>
    </xsd:element>
    <xsd:element name="TaxCatchAllLabel" ma:index="10" nillable="true" ma:displayName="Taxonomy Catch All Column1" ma:hidden="true" ma:list="{ab2aba6e-2a85-46a6-a9ea-c66e3688884c}" ma:internalName="TaxCatchAllLabel" ma:readOnly="true" ma:showField="CatchAllDataLabel">
      <xsd:complexType>
        <xsd:complexContent>
          <xsd:extension base="dms:MultiChoiceLookup">
            <xsd:sequence>
              <xsd:element name="Value" type="dms:Lookup" maxOccurs="unbounded" minOccurs="0" nillable="true"/>
            </xsd:sequence>
          </xsd:extension>
        </xsd:complexContent>
      </xsd:complexType>
    </xsd:element>
    <xsd:element name="Client_x0020_Name" ma:index="13" nillable="true" ma:displayName="Client Name" ma:default="" ma:internalName="Client_x0020_Name" ma:readOnly="false">
      <xsd:simpleType>
        <xsd:restriction base="dms:Text">
          <xsd:maxLength value="255"/>
        </xsd:restriction>
      </xsd:simpleType>
    </xsd:element>
    <xsd:element name="Brand_x0020_Name" ma:index="14" nillable="true" ma:displayName="Brand Name" ma:default="" ma:internalName="Brand_x0020_Name" ma:readOnly="false">
      <xsd:simpleType>
        <xsd:restriction base="dms:Text">
          <xsd:maxLength value="255"/>
        </xsd:restriction>
      </xsd:simpleType>
    </xsd:element>
    <xsd:element name="jb4291d51d504da0b34e0839496c2755" ma:index="15" nillable="true" ma:displayName="USH Subsidiary_0" ma:hidden="true" ma:internalName="jb4291d51d504da0b34e0839496c2755">
      <xsd:simpleType>
        <xsd:restriction base="dms:Note"/>
      </xsd:simpleType>
    </xsd:element>
    <xsd:element name="Opportunity_x0020_Number_x0020_" ma:index="17" nillable="true" ma:displayName="Opportunity Number " ma:default="" ma:indexed="true" ma:internalName="Opportunity_x0020_Number_x0020_">
      <xsd:simpleType>
        <xsd:restriction base="dms:Text">
          <xsd:maxLength value="255"/>
        </xsd:restriction>
      </xsd:simpleType>
    </xsd:element>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8c65fd77-5e27-4e0a-8152-efffb3417915" ma:termSetId="09814cd3-568e-fe90-9814-8d621ff8fb84" ma:anchorId="fba54fb3-c3e1-fe81-a776-ca4b69148c4d" ma:open="true" ma:isKeyword="false">
      <xsd:complexType>
        <xsd:sequence>
          <xsd:element ref="pc:Terms" minOccurs="0" maxOccurs="1"/>
        </xsd:sequence>
      </xsd:complexType>
    </xsd:element>
    <xsd:element name="MediaServiceOCR" ma:index="28" nillable="true" ma:displayName="Extracted Text" ma:internalName="MediaServiceOCR" ma:readOnly="true">
      <xsd:simpleType>
        <xsd:restriction base="dms:Note">
          <xsd:maxLength value="255"/>
        </xsd:restriction>
      </xsd:simpleType>
    </xsd:element>
    <xsd:element name="MediaServiceDateTaken" ma:index="29" nillable="true" ma:displayName="MediaServiceDateTaken" ma:hidden="true" ma:indexed="true" ma:internalName="MediaServiceDateTaken"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Location" ma:index="45" nillable="true" ma:displayName="Location" ma:indexed="true" ma:internalName="MediaServiceLocation" ma:readOnly="true">
      <xsd:simpleType>
        <xsd:restriction base="dms:Text"/>
      </xsd:simpleType>
    </xsd:element>
    <xsd:element name="Link" ma:index="46" nillable="true" ma:displayName="Quick Actions"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BillingMetadata" ma:index="4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36001d-906c-42d8-9280-446ac03b1c48"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ab2aba6e-2a85-46a6-a9ea-c66e3688884c}" ma:internalName="TaxCatchAll" ma:showField="CatchAllData" ma:web="67bf13cc-d55c-47cd-84b4-2ed70e73e42e">
      <xsd:complexType>
        <xsd:complexContent>
          <xsd:extension base="dms:MultiChoiceLookup">
            <xsd:sequence>
              <xsd:element name="Value" type="dms:Lookup" maxOccurs="unbounded" minOccurs="0" nillable="true"/>
            </xsd:sequence>
          </xsd:extension>
        </xsd:complexContent>
      </xsd:complexType>
    </xsd:element>
    <xsd:element name="aec9593b9aef438a83de6b1b34161499" ma:index="31" nillable="true" ma:displayName="Scientific Affairs_0" ma:hidden="true" ma:internalName="aec9593b9aef438a83de6b1b34161499">
      <xsd:simpleType>
        <xsd:restriction base="dms:Note"/>
      </xsd:simpleType>
    </xsd:element>
    <xsd:element name="k7f9d3a4703b40dd85626795c271c875" ma:index="33" nillable="true" ma:displayName="Project Lead_0" ma:hidden="true" ma:internalName="k7f9d3a4703b40dd85626795c271c875">
      <xsd:simpleType>
        <xsd:restriction base="dms:Note"/>
      </xsd:simpleType>
    </xsd:element>
    <xsd:element name="aa680e92a1d245a0a6b58205b432afd7" ma:index="35" nillable="true" ma:displayName="Supporter Name_0" ma:hidden="true" ma:internalName="aa680e92a1d245a0a6b58205b432afd7">
      <xsd:simpleType>
        <xsd:restriction base="dms:Note"/>
      </xsd:simpleType>
    </xsd:element>
    <xsd:element name="abf3b563650f4febb83e81f8ea956346" ma:index="37" nillable="true" ma:displayName="Producer_0" ma:hidden="true" ma:internalName="abf3b563650f4febb83e81f8ea956346">
      <xsd:simpleType>
        <xsd:restriction base="dms:Note"/>
      </xsd:simpleType>
    </xsd:element>
    <xsd:element name="m2ce0a529c0c4170ae055dea480a0d9d" ma:index="39" nillable="true" ma:displayName="Product Type_0" ma:hidden="true" ma:internalName="m2ce0a529c0c4170ae055dea480a0d9d">
      <xsd:simpleType>
        <xsd:restriction base="dms:Note"/>
      </xsd:simpleType>
    </xsd:element>
    <xsd:element name="o4e0cc1c61e94069b6a8551b22c742a1" ma:index="41" nillable="true" ma:displayName="Project Item_0" ma:hidden="true" ma:internalName="o4e0cc1c61e94069b6a8551b22c742a1">
      <xsd:simpleType>
        <xsd:restriction base="dms:Note"/>
      </xsd:simpleType>
    </xsd:element>
    <xsd:element name="j7bff3f86c6e47f9ae99a2d10c8c7749" ma:index="43" nillable="true" ma:displayName="Initiative Lead_0" ma:hidden="true" ma:internalName="j7bff3f86c6e47f9ae99a2d10c8c7749">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d36001d-906c-42d8-9280-446ac03b1c48">
      <Value>145</Value>
      <Value>12</Value>
      <Value>9</Value>
      <Value>144</Value>
      <Value>141</Value>
      <Value>123</Value>
      <Value>706</Value>
    </TaxCatchAll>
    <h17b8e17546742428aecc4bb79eff81d xmlns="d1c7d756-4818-4215-9493-b839c515c7be" xsi:nil="true"/>
    <Brand_x0020_Name xmlns="d1c7d756-4818-4215-9493-b839c515c7be" xsi:nil="true"/>
    <Client_x0020_Name xmlns="d1c7d756-4818-4215-9493-b839c515c7be" xsi:nil="true"/>
    <jb4291d51d504da0b34e0839496c2755 xmlns="d1c7d756-4818-4215-9493-b839c515c7be" xsi:nil="true"/>
    <o4e0cc1c61e94069b6a8551b22c742a1 xmlns="6d36001d-906c-42d8-9280-446ac03b1c48" xsi:nil="true"/>
    <lcf76f155ced4ddcb4097134ff3c332f xmlns="d1c7d756-4818-4215-9493-b839c515c7be">
      <Terms xmlns="http://schemas.microsoft.com/office/infopath/2007/PartnerControls"/>
    </lcf76f155ced4ddcb4097134ff3c332f>
    <DocumentSetDescription xmlns="http://schemas.microsoft.com/sharepoint/v3" xsi:nil="true"/>
    <k7f9d3a4703b40dd85626795c271c875 xmlns="6d36001d-906c-42d8-9280-446ac03b1c48" xsi:nil="true"/>
    <aa680e92a1d245a0a6b58205b432afd7 xmlns="6d36001d-906c-42d8-9280-446ac03b1c48" xsi:nil="true"/>
    <j7bff3f86c6e47f9ae99a2d10c8c7749 xmlns="6d36001d-906c-42d8-9280-446ac03b1c48" xsi:nil="true"/>
    <aec9593b9aef438a83de6b1b34161499 xmlns="6d36001d-906c-42d8-9280-446ac03b1c48" xsi:nil="true"/>
    <abf3b563650f4febb83e81f8ea956346 xmlns="6d36001d-906c-42d8-9280-446ac03b1c48" xsi:nil="true"/>
    <m2ce0a529c0c4170ae055dea480a0d9d xmlns="6d36001d-906c-42d8-9280-446ac03b1c48" xsi:nil="true"/>
    <Link xmlns="d1c7d756-4818-4215-9493-b839c515c7be">
      <Url xsi:nil="true"/>
      <Description xsi:nil="true"/>
    </Link>
    <Opportunity_x0020_Number_x0020_ xmlns="d1c7d756-4818-4215-9493-b839c515c7be">014967</Opportunity_x0020_Number_x0020_>
  </documentManagement>
</p:properties>
</file>

<file path=customXml/itemProps1.xml><?xml version="1.0" encoding="utf-8"?>
<ds:datastoreItem xmlns:ds="http://schemas.openxmlformats.org/officeDocument/2006/customXml" ds:itemID="{B955CE9C-5DC5-4780-AEF6-BF8F2F9D47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1c7d756-4818-4215-9493-b839c515c7be"/>
    <ds:schemaRef ds:uri="6d36001d-906c-42d8-9280-446ac03b1c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266945-4382-40D9-B425-2C4D78579FA2}">
  <ds:schemaRefs>
    <ds:schemaRef ds:uri="http://schemas.microsoft.com/sharepoint/v3/contenttype/forms"/>
  </ds:schemaRefs>
</ds:datastoreItem>
</file>

<file path=customXml/itemProps3.xml><?xml version="1.0" encoding="utf-8"?>
<ds:datastoreItem xmlns:ds="http://schemas.openxmlformats.org/officeDocument/2006/customXml" ds:itemID="{D818EF14-23B6-4C63-8C8F-49921ACA5735}">
  <ds:schemaRefs>
    <ds:schemaRef ds:uri="http://schemas.microsoft.com/office/infopath/2007/PartnerControls"/>
    <ds:schemaRef ds:uri="http://www.w3.org/XML/1998/namespace"/>
    <ds:schemaRef ds:uri="6d36001d-906c-42d8-9280-446ac03b1c48"/>
    <ds:schemaRef ds:uri="http://schemas.microsoft.com/sharepoint/v3"/>
    <ds:schemaRef ds:uri="http://purl.org/dc/dcmitype/"/>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d1c7d756-4818-4215-9493-b839c515c7b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16098</TotalTime>
  <Words>17108</Words>
  <Application>Microsoft Office PowerPoint</Application>
  <PresentationFormat>Widescreen</PresentationFormat>
  <Paragraphs>1373</Paragraphs>
  <Slides>81</Slides>
  <Notes>70</Notes>
  <HiddenSlides>0</HiddenSlides>
  <MMClips>0</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2</vt:i4>
      </vt:variant>
      <vt:variant>
        <vt:lpstr>Slide Titles</vt:lpstr>
      </vt:variant>
      <vt:variant>
        <vt:i4>81</vt:i4>
      </vt:variant>
    </vt:vector>
  </HeadingPairs>
  <TitlesOfParts>
    <vt:vector size="99" baseType="lpstr">
      <vt:lpstr>Aptos</vt:lpstr>
      <vt:lpstr>Arial</vt:lpstr>
      <vt:lpstr>BlinkMacSystemFont</vt:lpstr>
      <vt:lpstr>Calibri</vt:lpstr>
      <vt:lpstr>Franklin Gothic Book</vt:lpstr>
      <vt:lpstr>Franklin Gothic Medium Cond</vt:lpstr>
      <vt:lpstr>Helvetica</vt:lpstr>
      <vt:lpstr>Symbol</vt:lpstr>
      <vt:lpstr>System Font Regular</vt:lpstr>
      <vt:lpstr>Wingdings</vt:lpstr>
      <vt:lpstr>1_Office Theme</vt:lpstr>
      <vt:lpstr>AXIS Theme</vt:lpstr>
      <vt:lpstr>AXIS_ActivityPresentation2024</vt:lpstr>
      <vt:lpstr>2_Office Theme</vt:lpstr>
      <vt:lpstr>1_AXIS Theme</vt:lpstr>
      <vt:lpstr>AXIS_ActivityPresentation_2025</vt:lpstr>
      <vt:lpstr>think-cell Slide</vt:lpstr>
      <vt:lpstr>Chart</vt:lpstr>
      <vt:lpstr>PowerPoint Presentation</vt:lpstr>
      <vt:lpstr>DISCLAIMER</vt:lpstr>
      <vt:lpstr>PowerPoint Presentation</vt:lpstr>
      <vt:lpstr>Learning Objectives</vt:lpstr>
      <vt:lpstr>Understanding PNH and wAIHA Through Pathogenesis, Clinical Manifestations, and Diagnostic Criteria </vt:lpstr>
      <vt:lpstr>Paroxysmal Nocturnal Hemoglobinuria (PNH)</vt:lpstr>
      <vt:lpstr>What is PNH?</vt:lpstr>
      <vt:lpstr>What is PNH?</vt:lpstr>
      <vt:lpstr>PNH – A Brief History 1st Published Case Report of PNH – 1866</vt:lpstr>
      <vt:lpstr>What Causes PNH?</vt:lpstr>
      <vt:lpstr>PNH: A Rare, Acquired Hematopoietic Stem Cell Disorder</vt:lpstr>
      <vt:lpstr>Biosynthesis of the GPI Anchor</vt:lpstr>
      <vt:lpstr>The Defect in PNH </vt:lpstr>
      <vt:lpstr>The Missing Proteins in PNH: A Partial List</vt:lpstr>
      <vt:lpstr>Complement Dysregulation as a Driver of PNH</vt:lpstr>
      <vt:lpstr>Chronic Hemolysis is Central to the Morbidities and Mortality of PNH</vt:lpstr>
      <vt:lpstr>PNH: Bone Marrow Failure Due to T-Cell Mediated Attack</vt:lpstr>
      <vt:lpstr>The Clinical Picture of PNH</vt:lpstr>
      <vt:lpstr>PNH – Presenting Symptoms Can Be Heterogenous</vt:lpstr>
      <vt:lpstr>Impact of PNH</vt:lpstr>
      <vt:lpstr>Significant Mortality in PNH Pre-Complement Inhibitor Therapy</vt:lpstr>
      <vt:lpstr>Diagnosis of PNH</vt:lpstr>
      <vt:lpstr>Clinical Indicators of Hemolysis</vt:lpstr>
      <vt:lpstr>Types of Hemolytic Anemia</vt:lpstr>
      <vt:lpstr>Flow Cytometry: Diagnostic Test for PNH</vt:lpstr>
      <vt:lpstr>Fluorescent AERolysin (FLAER)</vt:lpstr>
      <vt:lpstr>Significance of PNH Clone Size</vt:lpstr>
      <vt:lpstr>Who Should Be Screened For PNH?</vt:lpstr>
      <vt:lpstr>The Efficacy of Current and Emerging Therapeutic Agents for Patients With PNH and wAIHA</vt:lpstr>
      <vt:lpstr>PNH – Historical Treatments</vt:lpstr>
      <vt:lpstr>PNH: Current and Emerging Therapies</vt:lpstr>
      <vt:lpstr>First-Line C5 Complement Inhibitors for PNH</vt:lpstr>
      <vt:lpstr>Eculizumab: Humanized First-in-Class Anti-C5 Antibody</vt:lpstr>
      <vt:lpstr>PNH Clinical Studies of Eculizumab</vt:lpstr>
      <vt:lpstr>Eculizumab Warning</vt:lpstr>
      <vt:lpstr>Eculizumab: Summary of Clinical Efficacy</vt:lpstr>
      <vt:lpstr>Eculizumab Has a Major Impact on Survival in PNH</vt:lpstr>
      <vt:lpstr>Clinical Trials and Observations</vt:lpstr>
      <vt:lpstr>Terminal Complement Inhibitors – Ravulizumab</vt:lpstr>
      <vt:lpstr>Emerging Complement Inhibitors: Terminal Inhibitors – Crovalimab</vt:lpstr>
      <vt:lpstr>Crovalimab: Methods and Key Findings</vt:lpstr>
      <vt:lpstr>Transient Immune Complex Reactions Resolved in Around 2 Weeks</vt:lpstr>
      <vt:lpstr>Limits of C5-Targeting Therapy</vt:lpstr>
      <vt:lpstr>PNH – Treatment with Eculizumab Suboptimal Responders</vt:lpstr>
      <vt:lpstr>Complement Activation: Current and Emerging Targets</vt:lpstr>
      <vt:lpstr>Proximal Complement Inhibitors</vt:lpstr>
      <vt:lpstr>Proximal Complement Inhibitors </vt:lpstr>
      <vt:lpstr>Pegcetacoplan Versus Eculizumab in Paroxysmal Nocturnal Hemoglobinuria</vt:lpstr>
      <vt:lpstr>PEGASUS Trial</vt:lpstr>
      <vt:lpstr>PEGASUS: Secondary Endpoints </vt:lpstr>
      <vt:lpstr>PEGASUS: Safety Outcomes</vt:lpstr>
      <vt:lpstr>PRINCE Trial: Pegcetacoplan Controls Hemolysis in Complement Inhibitor–Naive Patients With Paroxysmal Nocturnal Hemoglobinuria</vt:lpstr>
      <vt:lpstr>Factors B and D as Targets</vt:lpstr>
      <vt:lpstr>Proximal Complement Inhibitors: Danicopan</vt:lpstr>
      <vt:lpstr>Proximal Complement Inhibitors – Danicopan</vt:lpstr>
      <vt:lpstr>Proximal Complement Inhibitors – Danicopan  Phase III ALPHA trial</vt:lpstr>
      <vt:lpstr>Change in Hemoglobin and Absolute Reticulocyte Count During 48 Weeks of Treatment </vt:lpstr>
      <vt:lpstr>Proximal Complement Inhibitors: Iptacopan </vt:lpstr>
      <vt:lpstr>Iptacopan: APPLY-PNH Clinical Trial</vt:lpstr>
      <vt:lpstr>Iptacopan: APPOINT-PNH Clinical Trial</vt:lpstr>
      <vt:lpstr>Proximal Complement Inhibitors – Iptacopan 48-Week Data</vt:lpstr>
      <vt:lpstr>Proximal Complement Inhibitors – Iptacopan 48-Week Data Breakthrough Hemolysis (BTH)</vt:lpstr>
      <vt:lpstr>Disease-Related and Treatment-Related Adverse Events (AEs)</vt:lpstr>
      <vt:lpstr>Adverse Events and Management</vt:lpstr>
      <vt:lpstr>Adverse Events and Management</vt:lpstr>
      <vt:lpstr>Conclusion</vt:lpstr>
      <vt:lpstr>Complement Inhibition for PNH: Which One Should We Use?</vt:lpstr>
      <vt:lpstr>Case-Based Learning Lab</vt:lpstr>
      <vt:lpstr>Case 1</vt:lpstr>
      <vt:lpstr>Case 1 Continued</vt:lpstr>
      <vt:lpstr>Case 1 Continued</vt:lpstr>
      <vt:lpstr>Case 1 Continued</vt:lpstr>
      <vt:lpstr>For PNH patients on a C5 inhibitor, extravascular hemolysis can be recognized by:</vt:lpstr>
      <vt:lpstr>Answer: C</vt:lpstr>
      <vt:lpstr>Case 2 </vt:lpstr>
      <vt:lpstr>Case 2 Continued </vt:lpstr>
      <vt:lpstr>Case 2 Continued </vt:lpstr>
      <vt:lpstr>Which of the following statements is true regarding thrombosis in PNH?</vt:lpstr>
      <vt:lpstr>Answer: C</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Wilma Guerra</dc:creator>
  <cp:lastModifiedBy>Tim Person</cp:lastModifiedBy>
  <cp:revision>5</cp:revision>
  <dcterms:created xsi:type="dcterms:W3CDTF">2025-03-26T19:42:48Z</dcterms:created>
  <dcterms:modified xsi:type="dcterms:W3CDTF">2025-05-15T22:03:56Z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0x010100D797D820D1A5D64BB0ADAC698BC94A24</vt:lpwstr>
  </property>
  <property fmtid="{D5CDD505-2E9C-101B-9397-08002B2CF9AE}" pid="3" name="Scientific Affairs">
    <vt:lpwstr>123;#Wilma Guerra|8de0901e-cdd8-410a-a2a9-694794f669b9</vt:lpwstr>
  </property>
  <property fmtid="{D5CDD505-2E9C-101B-9397-08002B2CF9AE}" pid="4" name="USH Subsidiary">
    <vt:lpwstr>9;#AXIS Medical Education|2f865bcf-9aa9-415f-a521-6d8293deb271</vt:lpwstr>
  </property>
  <property fmtid="{D5CDD505-2E9C-101B-9397-08002B2CF9AE}" pid="5" name="Supporter Name">
    <vt:lpwstr>706;#Novartis Pharmaceuticals Corp|414e4ed9-39db-44b8-bb84-2bd93594ac03</vt:lpwstr>
  </property>
  <property fmtid="{D5CDD505-2E9C-101B-9397-08002B2CF9AE}" pid="6" name="abf3b563650f4febb83e81f8ea9563460">
    <vt:lpwstr/>
  </property>
  <property fmtid="{D5CDD505-2E9C-101B-9397-08002B2CF9AE}" pid="7" name="h17b8e17546742428aecc4bb79eff81d0">
    <vt:lpwstr>Oncology|c9cbe9ed-da43-4f1e-9f2c-ce5e7aa73910</vt:lpwstr>
  </property>
  <property fmtid="{D5CDD505-2E9C-101B-9397-08002B2CF9AE}" pid="8" name="m2ce0a529c0c4170ae055dea480a0d9d0">
    <vt:lpwstr>CME Live Event|15cf7c0b-eb36-4daa-bead-0e57b6d8f45b</vt:lpwstr>
  </property>
  <property fmtid="{D5CDD505-2E9C-101B-9397-08002B2CF9AE}" pid="9" name="Project Lead">
    <vt:lpwstr>141;#Dawn Amos|452fc166-f322-4bf1-9808-9b7eeef6e48a</vt:lpwstr>
  </property>
  <property fmtid="{D5CDD505-2E9C-101B-9397-08002B2CF9AE}" pid="10" name="k7f9d3a4703b40dd85626795c271c8750">
    <vt:lpwstr>Dawn Amos|452fc166-f322-4bf1-9808-9b7eeef6e48a</vt:lpwstr>
  </property>
  <property fmtid="{D5CDD505-2E9C-101B-9397-08002B2CF9AE}" pid="11" name="Product Type">
    <vt:lpwstr>144;#CME Live Event|15cf7c0b-eb36-4daa-bead-0e57b6d8f45b</vt:lpwstr>
  </property>
  <property fmtid="{D5CDD505-2E9C-101B-9397-08002B2CF9AE}" pid="12" name="jb4291d51d504da0b34e0839496c27550">
    <vt:lpwstr>AXIS Medical Education|2f865bcf-9aa9-415f-a521-6d8293deb271</vt:lpwstr>
  </property>
  <property fmtid="{D5CDD505-2E9C-101B-9397-08002B2CF9AE}" pid="13" name="aec9593b9aef438a83de6b1b341614990">
    <vt:lpwstr>Wilma Guerra|8de0901e-cdd8-410a-a2a9-694794f669b9</vt:lpwstr>
  </property>
  <property fmtid="{D5CDD505-2E9C-101B-9397-08002B2CF9AE}" pid="14" name="Therapeutic Area">
    <vt:lpwstr>12;#Oncology|c9cbe9ed-da43-4f1e-9f2c-ce5e7aa73910</vt:lpwstr>
  </property>
  <property fmtid="{D5CDD505-2E9C-101B-9397-08002B2CF9AE}" pid="15" name="o4e0cc1c61e94069b6a8551b22c742a10">
    <vt:lpwstr>Grand Rounds|a87019e9-7a60-4420-b771-891f77d0b6b5</vt:lpwstr>
  </property>
  <property fmtid="{D5CDD505-2E9C-101B-9397-08002B2CF9AE}" pid="16" name="aa680e92a1d245a0a6b58205b432afd70">
    <vt:lpwstr>Novartis Pharmaceuticals Corp|414e4ed9-39db-44b8-bb84-2bd93594ac03</vt:lpwstr>
  </property>
  <property fmtid="{D5CDD505-2E9C-101B-9397-08002B2CF9AE}" pid="17" name="Project Item">
    <vt:lpwstr>145;#Grand Rounds|a87019e9-7a60-4420-b771-891f77d0b6b5</vt:lpwstr>
  </property>
  <property fmtid="{D5CDD505-2E9C-101B-9397-08002B2CF9AE}" pid="18" name="Project_x0020_Lead">
    <vt:lpwstr>141;#Dawn Amos|452fc166-f322-4bf1-9808-9b7eeef6e48a</vt:lpwstr>
  </property>
  <property fmtid="{D5CDD505-2E9C-101B-9397-08002B2CF9AE}" pid="19" name="Supporter_x0020_Name">
    <vt:lpwstr>706;#Novartis Pharmaceuticals Corp|414e4ed9-39db-44b8-bb84-2bd93594ac03</vt:lpwstr>
  </property>
  <property fmtid="{D5CDD505-2E9C-101B-9397-08002B2CF9AE}" pid="20" name="MediaServiceImageTags">
    <vt:lpwstr/>
  </property>
  <property fmtid="{D5CDD505-2E9C-101B-9397-08002B2CF9AE}" pid="21" name="Initiative_x0020_Lead">
    <vt:lpwstr/>
  </property>
  <property fmtid="{D5CDD505-2E9C-101B-9397-08002B2CF9AE}" pid="22" name="Therapeutic_x0020_Area">
    <vt:lpwstr>12;#Oncology|c9cbe9ed-da43-4f1e-9f2c-ce5e7aa73910</vt:lpwstr>
  </property>
  <property fmtid="{D5CDD505-2E9C-101B-9397-08002B2CF9AE}" pid="23" name="Product_x0020_Type">
    <vt:lpwstr>144;#CME Live Event|15cf7c0b-eb36-4daa-bead-0e57b6d8f45b</vt:lpwstr>
  </property>
  <property fmtid="{D5CDD505-2E9C-101B-9397-08002B2CF9AE}" pid="24" name="fd29a5ad75ea4010bd5087d53840a2e5">
    <vt:lpwstr/>
  </property>
  <property fmtid="{D5CDD505-2E9C-101B-9397-08002B2CF9AE}" pid="25" name="USH_x0020_Subsidiary">
    <vt:lpwstr>9;#AXIS Medical Education|2f865bcf-9aa9-415f-a521-6d8293deb271</vt:lpwstr>
  </property>
  <property fmtid="{D5CDD505-2E9C-101B-9397-08002B2CF9AE}" pid="26" name="Medical_x0020_Strategist">
    <vt:lpwstr/>
  </property>
  <property fmtid="{D5CDD505-2E9C-101B-9397-08002B2CF9AE}" pid="27" name="Project_x0020_Item">
    <vt:lpwstr>145;#Grand Rounds|a87019e9-7a60-4420-b771-891f77d0b6b5</vt:lpwstr>
  </property>
  <property fmtid="{D5CDD505-2E9C-101B-9397-08002B2CF9AE}" pid="28" name="Scientific_x0020_Affairs">
    <vt:lpwstr>123;#Wilma Guerra|8de0901e-cdd8-410a-a2a9-694794f669b9</vt:lpwstr>
  </property>
  <property fmtid="{D5CDD505-2E9C-101B-9397-08002B2CF9AE}" pid="29" name="j7bff3f86c6e47f9ae99a2d10c8c77490">
    <vt:lpwstr/>
  </property>
  <property fmtid="{D5CDD505-2E9C-101B-9397-08002B2CF9AE}" pid="30" name="Initiative Lead">
    <vt:lpwstr/>
  </property>
  <property fmtid="{D5CDD505-2E9C-101B-9397-08002B2CF9AE}" pid="31" name="Medical Strategist">
    <vt:lpwstr/>
  </property>
  <property fmtid="{D5CDD505-2E9C-101B-9397-08002B2CF9AE}" pid="32" name="Opportunity Number">
    <vt:lpwstr>014967</vt:lpwstr>
  </property>
</Properties>
</file>