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1" r:id="rId5"/>
    <p:sldMasterId id="2147483704" r:id="rId6"/>
  </p:sldMasterIdLst>
  <p:notesMasterIdLst>
    <p:notesMasterId r:id="rId77"/>
  </p:notesMasterIdLst>
  <p:sldIdLst>
    <p:sldId id="277" r:id="rId7"/>
    <p:sldId id="494" r:id="rId8"/>
    <p:sldId id="278" r:id="rId9"/>
    <p:sldId id="279" r:id="rId10"/>
    <p:sldId id="281" r:id="rId11"/>
    <p:sldId id="256" r:id="rId12"/>
    <p:sldId id="257" r:id="rId13"/>
    <p:sldId id="327" r:id="rId14"/>
    <p:sldId id="260" r:id="rId15"/>
    <p:sldId id="261" r:id="rId16"/>
    <p:sldId id="263" r:id="rId17"/>
    <p:sldId id="276" r:id="rId18"/>
    <p:sldId id="275" r:id="rId19"/>
    <p:sldId id="264" r:id="rId20"/>
    <p:sldId id="259" r:id="rId21"/>
    <p:sldId id="268" r:id="rId22"/>
    <p:sldId id="272" r:id="rId23"/>
    <p:sldId id="273" r:id="rId24"/>
    <p:sldId id="274" r:id="rId25"/>
    <p:sldId id="286" r:id="rId26"/>
    <p:sldId id="258" r:id="rId27"/>
    <p:sldId id="287" r:id="rId28"/>
    <p:sldId id="288" r:id="rId29"/>
    <p:sldId id="289" r:id="rId30"/>
    <p:sldId id="290" r:id="rId31"/>
    <p:sldId id="291" r:id="rId32"/>
    <p:sldId id="292" r:id="rId33"/>
    <p:sldId id="271" r:id="rId34"/>
    <p:sldId id="293" r:id="rId35"/>
    <p:sldId id="265" r:id="rId36"/>
    <p:sldId id="294" r:id="rId37"/>
    <p:sldId id="295" r:id="rId38"/>
    <p:sldId id="296" r:id="rId39"/>
    <p:sldId id="297" r:id="rId40"/>
    <p:sldId id="298" r:id="rId41"/>
    <p:sldId id="299" r:id="rId42"/>
    <p:sldId id="300" r:id="rId43"/>
    <p:sldId id="301" r:id="rId44"/>
    <p:sldId id="302" r:id="rId45"/>
    <p:sldId id="303" r:id="rId46"/>
    <p:sldId id="304"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28" r:id="rId61"/>
    <p:sldId id="326" r:id="rId62"/>
    <p:sldId id="262" r:id="rId63"/>
    <p:sldId id="266" r:id="rId64"/>
    <p:sldId id="267" r:id="rId65"/>
    <p:sldId id="269" r:id="rId66"/>
    <p:sldId id="270" r:id="rId67"/>
    <p:sldId id="329" r:id="rId68"/>
    <p:sldId id="330" r:id="rId69"/>
    <p:sldId id="320" r:id="rId70"/>
    <p:sldId id="321" r:id="rId71"/>
    <p:sldId id="322" r:id="rId72"/>
    <p:sldId id="323" r:id="rId73"/>
    <p:sldId id="324" r:id="rId74"/>
    <p:sldId id="325" r:id="rId75"/>
    <p:sldId id="344"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795131-F131-DD8D-EC92-75A68C2343BF}" name="Tim Person" initials="TP" userId="S::tperson@ushealthconnect.com::b2b484d9-01a2-453c-8946-0f01071f09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36" autoAdjust="0"/>
  </p:normalViewPr>
  <p:slideViewPr>
    <p:cSldViewPr snapToGrid="0">
      <p:cViewPr varScale="1">
        <p:scale>
          <a:sx n="78" d="100"/>
          <a:sy n="78" d="100"/>
        </p:scale>
        <p:origin x="1752" y="9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microsoft.com/office/2018/10/relationships/authors" Targe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5666F-B780-48E9-A040-A246DD9EFB44}" type="datetimeFigureOut">
              <a:rPr lang="en-US"/>
              <a:pPr/>
              <a:t>7/10/2025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439D2-7620-47E7-8BAF-6DC572D6D195}" type="slidenum">
              <a:rPr/>
              <a:pPr/>
              <a:t>‹#›</a:t>
            </a:fld>
            <a:endParaRPr lang="en-US"/>
          </a:p>
        </p:txBody>
      </p:sp>
    </p:spTree>
    <p:extLst>
      <p:ext uri="{BB962C8B-B14F-4D97-AF65-F5344CB8AC3E}">
        <p14:creationId xmlns:p14="http://schemas.microsoft.com/office/powerpoint/2010/main" val="59973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15C3F54-763A-EE41-8132-99EF98686136}"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1. </a:t>
            </a:r>
            <a:r>
              <a:rPr lang="en-US" sz="1200" b="0" i="0" u="none" strike="noStrike" dirty="0" err="1">
                <a:solidFill>
                  <a:srgbClr val="363B40"/>
                </a:solidFill>
                <a:effectLst/>
              </a:rPr>
              <a:t>Hortobagyi</a:t>
            </a:r>
            <a:r>
              <a:rPr lang="en-US" sz="1200" b="0" i="0" u="none" strike="noStrike" dirty="0">
                <a:solidFill>
                  <a:srgbClr val="363B40"/>
                </a:solidFill>
                <a:effectLst/>
              </a:rPr>
              <a:t> GN, </a:t>
            </a:r>
            <a:r>
              <a:rPr lang="en-US" sz="1200" b="0" i="0" u="none" strike="noStrike" dirty="0" err="1">
                <a:solidFill>
                  <a:srgbClr val="363B40"/>
                </a:solidFill>
                <a:effectLst/>
              </a:rPr>
              <a:t>Stroyakovskiy</a:t>
            </a:r>
            <a:r>
              <a:rPr lang="en-US" sz="1200" b="0" i="0" u="none" strike="noStrike" dirty="0">
                <a:solidFill>
                  <a:srgbClr val="363B40"/>
                </a:solidFill>
                <a:effectLst/>
              </a:rPr>
              <a:t> D, Yardley DA, et al. </a:t>
            </a:r>
            <a:r>
              <a:rPr lang="en-US" sz="1200" b="0" i="0" u="none" strike="noStrike" dirty="0" err="1">
                <a:solidFill>
                  <a:srgbClr val="363B40"/>
                </a:solidFill>
                <a:effectLst/>
              </a:rPr>
              <a:t>Ribociclib</a:t>
            </a:r>
            <a:r>
              <a:rPr lang="en-US" sz="1200" b="0" i="0" u="none" strike="noStrike" dirty="0">
                <a:solidFill>
                  <a:srgbClr val="363B40"/>
                </a:solidFill>
                <a:effectLst/>
              </a:rPr>
              <a:t> + nonsteroidal aromatase inhibitor as adjuvant treatment in patients with HR+/HER2- early breast cancer: final invasive disease-free survival analysis from the NATALEE trial. Abstract presented at: San Antonio Breast Cancer Symposium; </a:t>
            </a:r>
            <a:r>
              <a:rPr lang="en-US" sz="1200" dirty="0">
                <a:solidFill>
                  <a:srgbClr val="363B40"/>
                </a:solidFill>
              </a:rPr>
              <a:t>San Antonio, Texas; </a:t>
            </a:r>
            <a:r>
              <a:rPr lang="en-US" sz="1200" b="0" i="0" u="none" strike="noStrike" dirty="0">
                <a:solidFill>
                  <a:srgbClr val="363B40"/>
                </a:solidFill>
                <a:effectLst/>
              </a:rPr>
              <a:t>December 5-9, 2023. Abstract GS03-03.</a:t>
            </a:r>
            <a:br>
              <a:rPr lang="da-DK" dirty="0"/>
            </a:br>
            <a:r>
              <a:rPr lang="da-DK" dirty="0"/>
              <a:t>2. </a:t>
            </a:r>
            <a:r>
              <a:rPr lang="en-US" b="0" i="0" dirty="0">
                <a:solidFill>
                  <a:srgbClr val="212121"/>
                </a:solidFill>
                <a:effectLst/>
                <a:latin typeface="BlinkMacSystemFont"/>
              </a:rPr>
              <a:t>Mayer EL, Dueck AC, Martin M, et al. Palbociclib with adjuvant endocrine therapy in early breast cancer (PALLAS): interim analysis of a </a:t>
            </a:r>
            <a:r>
              <a:rPr lang="en-US" b="0" i="0" dirty="0" err="1">
                <a:solidFill>
                  <a:srgbClr val="212121"/>
                </a:solidFill>
                <a:effectLst/>
                <a:latin typeface="BlinkMacSystemFont"/>
              </a:rPr>
              <a:t>multicentre</a:t>
            </a:r>
            <a:r>
              <a:rPr lang="en-US" b="0" i="0" dirty="0">
                <a:solidFill>
                  <a:srgbClr val="212121"/>
                </a:solidFill>
                <a:effectLst/>
                <a:latin typeface="BlinkMacSystemFont"/>
              </a:rPr>
              <a:t>, open-label, </a:t>
            </a:r>
            <a:r>
              <a:rPr lang="en-US" b="0" i="0" dirty="0" err="1">
                <a:solidFill>
                  <a:srgbClr val="212121"/>
                </a:solidFill>
                <a:effectLst/>
                <a:latin typeface="BlinkMacSystemFont"/>
              </a:rPr>
              <a:t>randomised</a:t>
            </a:r>
            <a:r>
              <a:rPr lang="en-US" b="0" i="0" dirty="0">
                <a:solidFill>
                  <a:srgbClr val="212121"/>
                </a:solidFill>
                <a:effectLst/>
                <a:latin typeface="BlinkMacSystemFont"/>
              </a:rPr>
              <a:t>, phase 3 study. </a:t>
            </a:r>
            <a:r>
              <a:rPr lang="en-US" b="0" i="1" dirty="0">
                <a:solidFill>
                  <a:srgbClr val="212121"/>
                </a:solidFill>
                <a:effectLst/>
                <a:latin typeface="BlinkMacSystemFont"/>
              </a:rPr>
              <a:t>Lancet Oncol</a:t>
            </a:r>
            <a:r>
              <a:rPr lang="en-US" b="0" i="0" dirty="0">
                <a:solidFill>
                  <a:srgbClr val="212121"/>
                </a:solidFill>
                <a:effectLst/>
                <a:latin typeface="BlinkMacSystemFont"/>
              </a:rPr>
              <a:t>. 2021;22(2):212-222. </a:t>
            </a:r>
            <a:br>
              <a:rPr lang="da-DK" dirty="0"/>
            </a:br>
            <a:r>
              <a:rPr lang="da-DK" dirty="0"/>
              <a:t>3. Bardia A, Hortobagyi GN, Lipatov O, et al. Invasive disease–free survival (iDFS) across key subgroups from the phase III NATALEE study of ribociclib (RIB) + a nonsteroidal aromatase inhibitor (NSAI) in patients (pts) with HR+/HER2- early breast cancer (EBC). Abstract presented at: European Society of Medical Oncology Congress; Madrid, Spain; October 20-24, 2023. Abstract</a:t>
            </a:r>
            <a:r>
              <a:rPr lang="en-US" dirty="0"/>
              <a:t> LBA23. </a:t>
            </a:r>
            <a:br>
              <a:rPr lang="en-US" dirty="0"/>
            </a:br>
            <a:r>
              <a:rPr lang="en-US" dirty="0"/>
              <a:t>4. </a:t>
            </a:r>
            <a:r>
              <a:rPr lang="en-US" b="0" i="0" dirty="0">
                <a:solidFill>
                  <a:srgbClr val="212121"/>
                </a:solidFill>
                <a:effectLst/>
                <a:latin typeface="BlinkMacSystemFont"/>
              </a:rPr>
              <a:t>Johnston SRD, Toi M, O'Shaughnessy J, et al. </a:t>
            </a:r>
            <a:r>
              <a:rPr lang="en-US" b="0" i="0" dirty="0" err="1">
                <a:solidFill>
                  <a:srgbClr val="212121"/>
                </a:solidFill>
                <a:effectLst/>
                <a:latin typeface="BlinkMacSystemFont"/>
              </a:rPr>
              <a:t>Abemaciclib</a:t>
            </a:r>
            <a:r>
              <a:rPr lang="en-US" b="0" i="0" dirty="0">
                <a:solidFill>
                  <a:srgbClr val="212121"/>
                </a:solidFill>
                <a:effectLst/>
                <a:latin typeface="BlinkMacSystemFont"/>
              </a:rPr>
              <a:t> plus endocrine therapy for hormone receptor-positive, HER2-negative, node-positive, high-risk early breast cancer (</a:t>
            </a:r>
            <a:r>
              <a:rPr lang="en-US" b="0" i="0" dirty="0" err="1">
                <a:solidFill>
                  <a:srgbClr val="212121"/>
                </a:solidFill>
                <a:effectLst/>
                <a:latin typeface="BlinkMacSystemFont"/>
              </a:rPr>
              <a:t>monarchE</a:t>
            </a:r>
            <a:r>
              <a:rPr lang="en-US" b="0" i="0" dirty="0">
                <a:solidFill>
                  <a:srgbClr val="212121"/>
                </a:solidFill>
                <a:effectLst/>
                <a:latin typeface="BlinkMacSystemFont"/>
              </a:rPr>
              <a:t>): results from a preplanned interim analysis of a </a:t>
            </a:r>
            <a:r>
              <a:rPr lang="en-US" b="0" i="0" dirty="0" err="1">
                <a:solidFill>
                  <a:srgbClr val="212121"/>
                </a:solidFill>
                <a:effectLst/>
                <a:latin typeface="BlinkMacSystemFont"/>
              </a:rPr>
              <a:t>randomised</a:t>
            </a:r>
            <a:r>
              <a:rPr lang="en-US" b="0" i="0" dirty="0">
                <a:solidFill>
                  <a:srgbClr val="212121"/>
                </a:solidFill>
                <a:effectLst/>
                <a:latin typeface="BlinkMacSystemFont"/>
              </a:rPr>
              <a:t>, open-label, phase 3 trial. </a:t>
            </a:r>
            <a:r>
              <a:rPr lang="en-US" b="0" i="1" dirty="0">
                <a:solidFill>
                  <a:srgbClr val="212121"/>
                </a:solidFill>
                <a:effectLst/>
                <a:latin typeface="BlinkMacSystemFont"/>
              </a:rPr>
              <a:t>Lancet Oncol</a:t>
            </a:r>
            <a:r>
              <a:rPr lang="en-US" b="0" i="0" dirty="0">
                <a:solidFill>
                  <a:srgbClr val="212121"/>
                </a:solidFill>
                <a:effectLst/>
                <a:latin typeface="BlinkMacSystemFont"/>
              </a:rPr>
              <a:t>. 2023;24(1):77-90. </a:t>
            </a:r>
            <a:endParaRPr lang="en-US" dirty="0"/>
          </a:p>
        </p:txBody>
      </p:sp>
      <p:sp>
        <p:nvSpPr>
          <p:cNvPr id="4" name="Slide Number Placeholder 3"/>
          <p:cNvSpPr>
            <a:spLocks noGrp="1"/>
          </p:cNvSpPr>
          <p:nvPr>
            <p:ph type="sldNum" sz="quarter" idx="5"/>
          </p:nvPr>
        </p:nvSpPr>
        <p:spPr/>
        <p:txBody>
          <a:bodyPr/>
          <a:lstStyle/>
          <a:p>
            <a:fld id="{4DF439D2-7620-47E7-8BAF-6DC572D6D195}" type="slidenum">
              <a:rPr lang="en-US" smtClean="0"/>
              <a:pPr/>
              <a:t>18</a:t>
            </a:fld>
            <a:endParaRPr lang="en-US"/>
          </a:p>
        </p:txBody>
      </p:sp>
    </p:spTree>
    <p:extLst>
      <p:ext uri="{BB962C8B-B14F-4D97-AF65-F5344CB8AC3E}">
        <p14:creationId xmlns:p14="http://schemas.microsoft.com/office/powerpoint/2010/main" val="1149185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B. </a:t>
            </a:r>
            <a:r>
              <a:rPr lang="en-US" dirty="0">
                <a:highlight>
                  <a:srgbClr val="FFFF00"/>
                </a:highlight>
              </a:rPr>
              <a:t>Had HR+, N+, HER2- tumors</a:t>
            </a:r>
          </a:p>
          <a:p>
            <a:endParaRPr lang="en-US" dirty="0"/>
          </a:p>
        </p:txBody>
      </p:sp>
      <p:sp>
        <p:nvSpPr>
          <p:cNvPr id="4" name="Slide Number Placeholder 3"/>
          <p:cNvSpPr>
            <a:spLocks noGrp="1"/>
          </p:cNvSpPr>
          <p:nvPr>
            <p:ph type="sldNum" sz="quarter" idx="5"/>
          </p:nvPr>
        </p:nvSpPr>
        <p:spPr/>
        <p:txBody>
          <a:bodyPr/>
          <a:lstStyle/>
          <a:p>
            <a:fld id="{4C2DF4D2-95BF-4B35-97F8-AFE5CCC0E18B}" type="slidenum">
              <a:rPr lang="en-US" smtClean="0"/>
              <a:t>21</a:t>
            </a:fld>
            <a:endParaRPr lang="en-US"/>
          </a:p>
        </p:txBody>
      </p:sp>
    </p:spTree>
    <p:extLst>
      <p:ext uri="{BB962C8B-B14F-4D97-AF65-F5344CB8AC3E}">
        <p14:creationId xmlns:p14="http://schemas.microsoft.com/office/powerpoint/2010/main" val="398376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2DF4D2-95BF-4B35-97F8-AFE5CCC0E18B}" type="slidenum">
              <a:rPr lang="en-US" smtClean="0"/>
              <a:t>29</a:t>
            </a:fld>
            <a:endParaRPr lang="en-US"/>
          </a:p>
        </p:txBody>
      </p:sp>
    </p:spTree>
    <p:extLst>
      <p:ext uri="{BB962C8B-B14F-4D97-AF65-F5344CB8AC3E}">
        <p14:creationId xmlns:p14="http://schemas.microsoft.com/office/powerpoint/2010/main" val="3550283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1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Managing Adverse Events of CDK4/6 Inhibitors: Strategies for Prevention and Mitigation (Addresses LO 5)</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100" i="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Should begin with a brief case regarding the management of a TEAE related to CDK4/6 therapy; include 1 polling question</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100" b="1" kern="100">
                <a:effectLst/>
                <a:latin typeface="Calibri" panose="020F0502020204030204" pitchFamily="34" charset="0"/>
                <a:ea typeface="Calibri" panose="020F0502020204030204" pitchFamily="34" charset="0"/>
                <a:cs typeface="Calibri" panose="020F0502020204030204" pitchFamily="34" charset="0"/>
              </a:rPr>
              <a:t>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Aft>
                <a:spcPts val="800"/>
              </a:spcAft>
            </a:pPr>
            <a:r>
              <a:rPr lang="en-US"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Key discussion points:</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buFont typeface="+mj-lt"/>
              <a:buAutoNum type="arabicPeriod"/>
            </a:pPr>
            <a:r>
              <a:rPr lang="en-US"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CDK4/6 inhibitor safety data from pivotal trials and real-world evidence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buFont typeface="+mj-lt"/>
              <a:buAutoNum type="arabicPeriod"/>
            </a:pPr>
            <a:r>
              <a:rPr lang="en-US"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Monitoring and management strategies for select AEs</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Symbol" pitchFamily="2" charset="2"/>
              <a:buChar char="o"/>
            </a:pPr>
            <a:r>
              <a:rPr lang="en-US"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Diarrhea</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Symbol" pitchFamily="2" charset="2"/>
              <a:buChar char="o"/>
            </a:pPr>
            <a:r>
              <a:rPr lang="en-US"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Hepatoxicity</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Symbol" pitchFamily="2" charset="2"/>
              <a:buChar char="o"/>
            </a:pPr>
            <a:r>
              <a:rPr lang="en-US"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Neutropenia</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buFont typeface="Symbol" pitchFamily="2" charset="2"/>
              <a:buChar char="o"/>
            </a:pPr>
            <a:r>
              <a:rPr lang="en-US"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VTE</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Aft>
                <a:spcPts val="800"/>
              </a:spcAft>
              <a:buFont typeface="Symbol" pitchFamily="2" charset="2"/>
              <a:buChar char="o"/>
            </a:pPr>
            <a:r>
              <a:rPr lang="en-US"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ILD/pneumonitis</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F9DAE27F-A8CB-C34B-A290-FED9560823C8}" type="slidenum">
              <a:rPr lang="en-US" smtClean="0"/>
              <a:t>38</a:t>
            </a:fld>
            <a:endParaRPr lang="en-US"/>
          </a:p>
        </p:txBody>
      </p:sp>
    </p:spTree>
    <p:extLst>
      <p:ext uri="{BB962C8B-B14F-4D97-AF65-F5344CB8AC3E}">
        <p14:creationId xmlns:p14="http://schemas.microsoft.com/office/powerpoint/2010/main" val="1850579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a:latin typeface="Calibri" panose="020F0502020204030204" pitchFamily="34" charset="0"/>
                <a:ea typeface="Calibri" panose="020F0502020204030204" pitchFamily="34" charset="0"/>
                <a:cs typeface="Calibri" panose="020F0502020204030204" pitchFamily="34" charset="0"/>
              </a:rPr>
              <a:t>The risk of recurrence for patients with node-positive, HR+, EBC is up to 30% at 5 years despite combined chemotherapy, endocrine therapy, and radiotherapy</a:t>
            </a:r>
          </a:p>
          <a:p>
            <a:pPr>
              <a:buNone/>
            </a:pPr>
            <a:r>
              <a:rPr lang="en-US" sz="1200">
                <a:latin typeface="Calibri" panose="020F0502020204030204" pitchFamily="34" charset="0"/>
                <a:ea typeface="Calibri" panose="020F0502020204030204" pitchFamily="34" charset="0"/>
                <a:cs typeface="Calibri" panose="020F0502020204030204" pitchFamily="34" charset="0"/>
              </a:rPr>
              <a:t>	–</a:t>
            </a:r>
            <a:r>
              <a:rPr lang="en-US" sz="1200" err="1">
                <a:latin typeface="Calibri" panose="020F0502020204030204" pitchFamily="34" charset="0"/>
                <a:ea typeface="Calibri" panose="020F0502020204030204" pitchFamily="34" charset="0"/>
                <a:cs typeface="Calibri" panose="020F0502020204030204" pitchFamily="34" charset="0"/>
              </a:rPr>
              <a:t>monarchE</a:t>
            </a:r>
            <a:r>
              <a:rPr lang="en-US" sz="1200">
                <a:latin typeface="Calibri" panose="020F0502020204030204" pitchFamily="34" charset="0"/>
                <a:ea typeface="Calibri" panose="020F0502020204030204" pitchFamily="34" charset="0"/>
                <a:cs typeface="Calibri" panose="020F0502020204030204" pitchFamily="34" charset="0"/>
              </a:rPr>
              <a:t> was designed to evaluate the addition of 2 years of adjuvant abemaciclib 150mg BID daily, to endocrine therapy (ET) in HR+, HER2-, node-positive, high-risk EBC</a:t>
            </a:r>
          </a:p>
          <a:p>
            <a:pPr>
              <a:buNone/>
            </a:pPr>
            <a:r>
              <a:rPr lang="en-US" sz="1200">
                <a:latin typeface="Calibri" panose="020F0502020204030204" pitchFamily="34" charset="0"/>
                <a:ea typeface="Calibri" panose="020F0502020204030204" pitchFamily="34" charset="0"/>
                <a:cs typeface="Calibri" panose="020F0502020204030204" pitchFamily="34" charset="0"/>
              </a:rPr>
              <a:t>Dose reductions are commonly used to manage treatment related toxicity with the goal of maximizing treatment adherence. The impact of dose reductions on drug efficacy is important to both patients and providers.</a:t>
            </a:r>
          </a:p>
          <a:p>
            <a:pPr>
              <a:buNone/>
            </a:pPr>
            <a:r>
              <a:rPr lang="en-US" sz="1200">
                <a:latin typeface="Calibri" panose="020F0502020204030204" pitchFamily="34" charset="0"/>
                <a:ea typeface="Calibri" panose="020F0502020204030204" pitchFamily="34" charset="0"/>
                <a:cs typeface="Calibri" panose="020F0502020204030204" pitchFamily="34" charset="0"/>
              </a:rPr>
              <a:t>Based on multiple analyses, the efficacy of adjuvant abemaciclib in </a:t>
            </a:r>
            <a:r>
              <a:rPr lang="en-US" sz="1200" err="1">
                <a:latin typeface="Calibri" panose="020F0502020204030204" pitchFamily="34" charset="0"/>
                <a:ea typeface="Calibri" panose="020F0502020204030204" pitchFamily="34" charset="0"/>
                <a:cs typeface="Calibri" panose="020F0502020204030204" pitchFamily="34" charset="0"/>
              </a:rPr>
              <a:t>monarchE</a:t>
            </a:r>
            <a:r>
              <a:rPr lang="en-US" sz="1200">
                <a:latin typeface="Calibri" panose="020F0502020204030204" pitchFamily="34" charset="0"/>
                <a:ea typeface="Calibri" panose="020F0502020204030204" pitchFamily="34" charset="0"/>
                <a:cs typeface="Calibri" panose="020F0502020204030204" pitchFamily="34" charset="0"/>
              </a:rPr>
              <a:t> was not compromised by dose reductions</a:t>
            </a:r>
          </a:p>
          <a:p>
            <a:pPr>
              <a:buNone/>
            </a:pPr>
            <a:r>
              <a:rPr lang="en-US" sz="1200">
                <a:latin typeface="Calibri" panose="020F0502020204030204" pitchFamily="34" charset="0"/>
                <a:ea typeface="Calibri" panose="020F0502020204030204" pitchFamily="34" charset="0"/>
                <a:cs typeface="Calibri" panose="020F0502020204030204" pitchFamily="34" charset="0"/>
              </a:rPr>
              <a:t>It has been demonstrated that dose reductions of abemaciclib do not compromise efficacy, suggesting lower doses and a dose escalation strategy may be equally as effective as standard dosing</a:t>
            </a:r>
          </a:p>
          <a:p>
            <a:pPr>
              <a:buNone/>
            </a:pPr>
            <a:r>
              <a:rPr lang="en-US" sz="1200">
                <a:latin typeface="Calibri" panose="020F0502020204030204" pitchFamily="34" charset="0"/>
                <a:ea typeface="Calibri" panose="020F0502020204030204" pitchFamily="34" charset="0"/>
                <a:cs typeface="Calibri" panose="020F0502020204030204" pitchFamily="34" charset="0"/>
              </a:rPr>
              <a:t>Initiating at lower doses may allow for greater tolerance and less incidence of diarrhea and thus reducing the discontinuation rate</a:t>
            </a:r>
          </a:p>
          <a:p>
            <a:endParaRPr lang="en-US"/>
          </a:p>
        </p:txBody>
      </p:sp>
      <p:sp>
        <p:nvSpPr>
          <p:cNvPr id="4" name="Slide Number Placeholder 3"/>
          <p:cNvSpPr>
            <a:spLocks noGrp="1"/>
          </p:cNvSpPr>
          <p:nvPr>
            <p:ph type="sldNum" sz="quarter" idx="5"/>
          </p:nvPr>
        </p:nvSpPr>
        <p:spPr/>
        <p:txBody>
          <a:bodyPr/>
          <a:lstStyle/>
          <a:p>
            <a:fld id="{F9DAE27F-A8CB-C34B-A290-FED9560823C8}" type="slidenum">
              <a:rPr lang="en-US" smtClean="0"/>
              <a:t>41</a:t>
            </a:fld>
            <a:endParaRPr lang="en-US"/>
          </a:p>
        </p:txBody>
      </p:sp>
    </p:spTree>
    <p:extLst>
      <p:ext uri="{BB962C8B-B14F-4D97-AF65-F5344CB8AC3E}">
        <p14:creationId xmlns:p14="http://schemas.microsoft.com/office/powerpoint/2010/main" val="2864221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DAE27F-A8CB-C34B-A290-FED9560823C8}" type="slidenum">
              <a:rPr lang="en-US" smtClean="0"/>
              <a:t>43</a:t>
            </a:fld>
            <a:endParaRPr lang="en-US"/>
          </a:p>
        </p:txBody>
      </p:sp>
    </p:spTree>
    <p:extLst>
      <p:ext uri="{BB962C8B-B14F-4D97-AF65-F5344CB8AC3E}">
        <p14:creationId xmlns:p14="http://schemas.microsoft.com/office/powerpoint/2010/main" val="830468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59439-7466-1403-9E18-AD629ADD5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4DA17-6265-04A7-949D-F9AACC6B6C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88D2E0-128C-6CD1-0183-7E20550C10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B24A9F-70C8-6481-CB78-DAA2A59786B7}"/>
              </a:ext>
            </a:extLst>
          </p:cNvPr>
          <p:cNvSpPr>
            <a:spLocks noGrp="1"/>
          </p:cNvSpPr>
          <p:nvPr>
            <p:ph type="sldNum" sz="quarter" idx="5"/>
          </p:nvPr>
        </p:nvSpPr>
        <p:spPr/>
        <p:txBody>
          <a:bodyPr/>
          <a:lstStyle/>
          <a:p>
            <a:fld id="{4D7F8DCE-E360-7741-A61C-DCC6C4795283}" type="slidenum">
              <a:rPr lang="en-US" smtClean="0"/>
              <a:t>56</a:t>
            </a:fld>
            <a:endParaRPr lang="en-US"/>
          </a:p>
        </p:txBody>
      </p:sp>
    </p:spTree>
    <p:extLst>
      <p:ext uri="{BB962C8B-B14F-4D97-AF65-F5344CB8AC3E}">
        <p14:creationId xmlns:p14="http://schemas.microsoft.com/office/powerpoint/2010/main" val="1293148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000" b="1" dirty="0">
                <a:solidFill>
                  <a:schemeClr val="accent1">
                    <a:lumMod val="10000"/>
                  </a:schemeClr>
                </a:solidFill>
                <a:latin typeface="Arial" panose="020B0604020202020204" pitchFamily="34" charset="0"/>
                <a:cs typeface="Arial" panose="020B0604020202020204" pitchFamily="34" charset="0"/>
              </a:rPr>
              <a:t>Key Points:</a:t>
            </a:r>
          </a:p>
          <a:p>
            <a:pPr marL="171450" indent="-171450">
              <a:buFont typeface="Arial" panose="020B0604020202020204" pitchFamily="34" charset="0"/>
              <a:buChar char="•"/>
            </a:pPr>
            <a:r>
              <a:rPr lang="en-IN" sz="1000" b="0" dirty="0">
                <a:solidFill>
                  <a:schemeClr val="accent1">
                    <a:lumMod val="10000"/>
                  </a:schemeClr>
                </a:solidFill>
                <a:latin typeface="Arial" panose="020B0604020202020204" pitchFamily="34" charset="0"/>
                <a:cs typeface="Arial" panose="020B0604020202020204" pitchFamily="34" charset="0"/>
              </a:rPr>
              <a:t>Patient-related factors:</a:t>
            </a:r>
          </a:p>
          <a:p>
            <a:pPr marL="628650" lvl="1" indent="-171450">
              <a:buFont typeface="Roboto" panose="02000000000000000000" pitchFamily="2" charset="0"/>
              <a:buChar char="–"/>
            </a:pPr>
            <a:r>
              <a:rPr lang="en-IN" sz="1000" b="0" dirty="0">
                <a:solidFill>
                  <a:schemeClr val="accent1">
                    <a:lumMod val="10000"/>
                  </a:schemeClr>
                </a:solidFill>
                <a:latin typeface="Arial" panose="020B0604020202020204" pitchFamily="34" charset="0"/>
                <a:cs typeface="Arial" panose="020B0604020202020204" pitchFamily="34" charset="0"/>
              </a:rPr>
              <a:t>Perceptions of need for medication are influenced by concerns about symptoms (addiction, tolerance, and long-term adverse events), expectations of results, experiences, and illness cognitions</a:t>
            </a:r>
          </a:p>
          <a:p>
            <a:pPr marL="628650" lvl="1" indent="-171450">
              <a:buFont typeface="Roboto" panose="02000000000000000000" pitchFamily="2" charset="0"/>
              <a:buChar char="–"/>
            </a:pPr>
            <a:r>
              <a:rPr lang="en-IN" sz="1000" b="0" dirty="0">
                <a:solidFill>
                  <a:schemeClr val="accent1">
                    <a:lumMod val="10000"/>
                  </a:schemeClr>
                </a:solidFill>
                <a:latin typeface="Arial" panose="020B0604020202020204" pitchFamily="34" charset="0"/>
                <a:cs typeface="Arial" panose="020B0604020202020204" pitchFamily="34" charset="0"/>
              </a:rPr>
              <a:t>Self-efficacy depends on the patient’s degree of confidence in being able to follow prescribed treatment</a:t>
            </a:r>
          </a:p>
          <a:p>
            <a:pPr marL="628650" lvl="1" indent="-171450">
              <a:buFont typeface="Roboto" panose="02000000000000000000" pitchFamily="2" charset="0"/>
              <a:buChar char="–"/>
            </a:pPr>
            <a:r>
              <a:rPr lang="en-IN" sz="1000" b="0" dirty="0">
                <a:solidFill>
                  <a:schemeClr val="accent1">
                    <a:lumMod val="10000"/>
                  </a:schemeClr>
                </a:solidFill>
                <a:latin typeface="Arial" panose="020B0604020202020204" pitchFamily="34" charset="0"/>
                <a:cs typeface="Arial" panose="020B0604020202020204" pitchFamily="34" charset="0"/>
              </a:rPr>
              <a:t>Non-adherence can be attributed to disruption of lifestyle, difficulty in establishing a routine, and struggle in re-filling and self-monitoring prescriptions</a:t>
            </a:r>
          </a:p>
          <a:p>
            <a:pPr marL="171450" indent="-171450">
              <a:buFont typeface="Arial" panose="020B0604020202020204" pitchFamily="34" charset="0"/>
              <a:buChar char="•"/>
            </a:pPr>
            <a:r>
              <a:rPr lang="en-IN" sz="1000" b="0" dirty="0">
                <a:solidFill>
                  <a:schemeClr val="accent1">
                    <a:lumMod val="10000"/>
                  </a:schemeClr>
                </a:solidFill>
                <a:latin typeface="Arial" panose="020B0604020202020204" pitchFamily="34" charset="0"/>
                <a:cs typeface="Arial" panose="020B0604020202020204" pitchFamily="34" charset="0"/>
              </a:rPr>
              <a:t>Therapy-related factors</a:t>
            </a:r>
          </a:p>
          <a:p>
            <a:pPr marL="628650" lvl="1" indent="-171450">
              <a:buFont typeface="Roboto" panose="02000000000000000000" pitchFamily="2" charset="0"/>
              <a:buChar char="–"/>
            </a:pPr>
            <a:r>
              <a:rPr lang="en-IN" sz="1000" b="0" dirty="0">
                <a:solidFill>
                  <a:schemeClr val="accent1">
                    <a:lumMod val="10000"/>
                  </a:schemeClr>
                </a:solidFill>
                <a:latin typeface="Arial" panose="020B0604020202020204" pitchFamily="34" charset="0"/>
                <a:cs typeface="Arial" panose="020B0604020202020204" pitchFamily="34" charset="0"/>
              </a:rPr>
              <a:t>Variations in treatment include approach (surgical vs. non-surgical, types of drugs) and timing of therapy (eg, before/after meals)</a:t>
            </a:r>
          </a:p>
          <a:p>
            <a:pPr marL="171450" indent="-171450">
              <a:buFont typeface="Arial" panose="020B0604020202020204" pitchFamily="34" charset="0"/>
              <a:buChar char="•"/>
            </a:pPr>
            <a:r>
              <a:rPr lang="en-IN" sz="1000" b="0" dirty="0">
                <a:solidFill>
                  <a:schemeClr val="accent1">
                    <a:lumMod val="10000"/>
                  </a:schemeClr>
                </a:solidFill>
                <a:latin typeface="Arial" panose="020B0604020202020204" pitchFamily="34" charset="0"/>
                <a:cs typeface="Arial" panose="020B0604020202020204" pitchFamily="34" charset="0"/>
              </a:rPr>
              <a:t>Healthcare system-related factors:</a:t>
            </a:r>
          </a:p>
          <a:p>
            <a:pPr marL="628650" lvl="1" indent="-171450">
              <a:buFont typeface="Roboto" panose="02000000000000000000" pitchFamily="2" charset="0"/>
              <a:buChar char="–"/>
            </a:pPr>
            <a:r>
              <a:rPr lang="en-IN" sz="1000" b="0" dirty="0">
                <a:solidFill>
                  <a:schemeClr val="accent1">
                    <a:lumMod val="10000"/>
                  </a:schemeClr>
                </a:solidFill>
                <a:latin typeface="Arial" panose="020B0604020202020204" pitchFamily="34" charset="0"/>
                <a:cs typeface="Arial" panose="020B0604020202020204" pitchFamily="34" charset="0"/>
              </a:rPr>
              <a:t>Follow-up by a primary physician rather than an oncologist correlates with medication nonpersistence</a:t>
            </a:r>
          </a:p>
          <a:p>
            <a:pPr marL="628650" lvl="1" indent="-171450">
              <a:buFont typeface="Roboto" panose="02000000000000000000" pitchFamily="2" charset="0"/>
              <a:buChar char="–"/>
            </a:pPr>
            <a:r>
              <a:rPr lang="en-IN" sz="1000" b="0" dirty="0">
                <a:solidFill>
                  <a:schemeClr val="accent1">
                    <a:lumMod val="10000"/>
                  </a:schemeClr>
                </a:solidFill>
                <a:latin typeface="Arial" panose="020B0604020202020204" pitchFamily="34" charset="0"/>
                <a:cs typeface="Arial" panose="020B0604020202020204" pitchFamily="34" charset="0"/>
              </a:rPr>
              <a:t>Receiving conflicting information about consequences and too much/too less support from HCPs are associated with non-adherence</a:t>
            </a:r>
          </a:p>
          <a:p>
            <a:pPr marL="628650" lvl="1" indent="-171450">
              <a:buFont typeface="Roboto" panose="02000000000000000000" pitchFamily="2" charset="0"/>
              <a:buChar char="–"/>
            </a:pPr>
            <a:r>
              <a:rPr lang="en-IN" sz="1000" b="0" dirty="0">
                <a:solidFill>
                  <a:schemeClr val="accent1">
                    <a:lumMod val="10000"/>
                  </a:schemeClr>
                </a:solidFill>
                <a:latin typeface="Arial" panose="020B0604020202020204" pitchFamily="34" charset="0"/>
                <a:cs typeface="Arial" panose="020B0604020202020204" pitchFamily="34" charset="0"/>
              </a:rPr>
              <a:t>Being uninformed about side effects can also lead to nonpersistance in patients</a:t>
            </a:r>
          </a:p>
          <a:p>
            <a:endParaRPr lang="en-IN" sz="1000" b="1" dirty="0">
              <a:solidFill>
                <a:schemeClr val="accent1">
                  <a:lumMod val="10000"/>
                </a:schemeClr>
              </a:solidFill>
              <a:latin typeface="Arial" panose="020B0604020202020204" pitchFamily="34" charset="0"/>
              <a:cs typeface="Arial" panose="020B0604020202020204" pitchFamily="34" charset="0"/>
            </a:endParaRPr>
          </a:p>
          <a:p>
            <a:r>
              <a:rPr lang="en-IN" sz="1000" b="1" dirty="0">
                <a:solidFill>
                  <a:schemeClr val="accent1">
                    <a:lumMod val="10000"/>
                  </a:schemeClr>
                </a:solidFill>
                <a:latin typeface="Arial" panose="020B0604020202020204" pitchFamily="34" charset="0"/>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0" i="0" dirty="0">
                <a:solidFill>
                  <a:schemeClr val="accent1">
                    <a:lumMod val="10000"/>
                  </a:schemeClr>
                </a:solidFill>
                <a:effectLst/>
                <a:latin typeface="Arial" panose="020B0604020202020204" pitchFamily="34" charset="0"/>
                <a:cs typeface="Arial" panose="020B0604020202020204" pitchFamily="34" charset="0"/>
              </a:rPr>
              <a:t>1. World Health Organization. Adherence to long-term therapies: evidence for action. </a:t>
            </a:r>
            <a:r>
              <a:rPr lang="en-GB" sz="1000" b="0" i="0" u="none" strike="noStrike" dirty="0">
                <a:solidFill>
                  <a:schemeClr val="accent1">
                    <a:lumMod val="10000"/>
                  </a:schemeClr>
                </a:solidFill>
                <a:effectLst/>
                <a:latin typeface="Arial" panose="020B0604020202020204" pitchFamily="34" charset="0"/>
                <a:cs typeface="Arial" panose="020B0604020202020204" pitchFamily="34" charset="0"/>
              </a:rPr>
              <a:t>Accessed May 24, 2021. </a:t>
            </a:r>
            <a:r>
              <a:rPr lang="en-GB" sz="1000" b="0" i="0" dirty="0">
                <a:solidFill>
                  <a:schemeClr val="accent1">
                    <a:lumMod val="10000"/>
                  </a:schemeClr>
                </a:solidFill>
                <a:effectLst/>
                <a:latin typeface="Arial" panose="020B0604020202020204" pitchFamily="34" charset="0"/>
                <a:cs typeface="Arial" panose="020B0604020202020204" pitchFamily="34" charset="0"/>
              </a:rPr>
              <a:t>https://iris.who.int/bitstream/10665/42682/1/9241545992.pdf</a:t>
            </a:r>
            <a:br>
              <a:rPr lang="en-GB" sz="1000" b="0" i="0" dirty="0">
                <a:solidFill>
                  <a:schemeClr val="accent1">
                    <a:lumMod val="10000"/>
                  </a:schemeClr>
                </a:solidFill>
                <a:effectLst/>
                <a:latin typeface="Arial" panose="020B0604020202020204" pitchFamily="34" charset="0"/>
                <a:cs typeface="Arial" panose="020B0604020202020204" pitchFamily="34" charset="0"/>
              </a:rPr>
            </a:br>
            <a:r>
              <a:rPr lang="en-IN" sz="1000" b="0" i="0" dirty="0">
                <a:solidFill>
                  <a:schemeClr val="accent1">
                    <a:lumMod val="10000"/>
                  </a:schemeClr>
                </a:solidFill>
                <a:effectLst/>
                <a:latin typeface="Arial" panose="020B0604020202020204" pitchFamily="34" charset="0"/>
                <a:cs typeface="Arial" panose="020B0604020202020204" pitchFamily="34" charset="0"/>
              </a:rPr>
              <a:t>2. </a:t>
            </a:r>
            <a:r>
              <a:rPr lang="en-IN" sz="1000" b="0" i="0" dirty="0" err="1">
                <a:solidFill>
                  <a:schemeClr val="accent1">
                    <a:lumMod val="10000"/>
                  </a:schemeClr>
                </a:solidFill>
                <a:effectLst/>
                <a:latin typeface="Arial" panose="020B0604020202020204" pitchFamily="34" charset="0"/>
                <a:cs typeface="Arial" panose="020B0604020202020204" pitchFamily="34" charset="0"/>
              </a:rPr>
              <a:t>Verbrugghe</a:t>
            </a:r>
            <a:r>
              <a:rPr lang="en-IN" sz="1000" b="0" i="0" dirty="0">
                <a:solidFill>
                  <a:schemeClr val="accent1">
                    <a:lumMod val="10000"/>
                  </a:schemeClr>
                </a:solidFill>
                <a:effectLst/>
                <a:latin typeface="Arial" panose="020B0604020202020204" pitchFamily="34" charset="0"/>
                <a:cs typeface="Arial" panose="020B0604020202020204" pitchFamily="34" charset="0"/>
              </a:rPr>
              <a:t> M, Verhaeghe S, Lauwaert K, Beeckman D, Van Hecke A. Determinants and associated factors influencing medication adherence and persistence to oral anticancer drugs: a systematic review. </a:t>
            </a:r>
            <a:r>
              <a:rPr lang="en-IN" sz="1000" b="0" i="1" dirty="0">
                <a:solidFill>
                  <a:schemeClr val="accent1">
                    <a:lumMod val="10000"/>
                  </a:schemeClr>
                </a:solidFill>
                <a:effectLst/>
                <a:latin typeface="Arial" panose="020B0604020202020204" pitchFamily="34" charset="0"/>
                <a:cs typeface="Arial" panose="020B0604020202020204" pitchFamily="34" charset="0"/>
              </a:rPr>
              <a:t>Cancer Treat Rev</a:t>
            </a:r>
            <a:r>
              <a:rPr lang="en-IN" sz="1000" b="0" i="0" dirty="0">
                <a:solidFill>
                  <a:schemeClr val="accent1">
                    <a:lumMod val="10000"/>
                  </a:schemeClr>
                </a:solidFill>
                <a:effectLst/>
                <a:latin typeface="Arial" panose="020B0604020202020204" pitchFamily="34" charset="0"/>
                <a:cs typeface="Arial" panose="020B0604020202020204" pitchFamily="34" charset="0"/>
              </a:rPr>
              <a:t>. 2013;39(6):610-621.</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0" i="0" dirty="0">
                <a:solidFill>
                  <a:schemeClr val="accent1">
                    <a:lumMod val="10000"/>
                  </a:schemeClr>
                </a:solidFill>
                <a:effectLst/>
                <a:latin typeface="Arial" panose="020B0604020202020204" pitchFamily="34" charset="0"/>
                <a:cs typeface="Arial" panose="020B0604020202020204" pitchFamily="34" charset="0"/>
              </a:rPr>
              <a:t>3. Paranjpe R, John G, Trivedi M, Abugosh S. Identifying adherence barriers to oral endocrine therapy among breast cancer survivors. </a:t>
            </a:r>
            <a:r>
              <a:rPr lang="en-GB" sz="1000" b="0" i="1" dirty="0">
                <a:solidFill>
                  <a:schemeClr val="accent1">
                    <a:lumMod val="10000"/>
                  </a:schemeClr>
                </a:solidFill>
                <a:effectLst/>
                <a:latin typeface="Arial" panose="020B0604020202020204" pitchFamily="34" charset="0"/>
                <a:cs typeface="Arial" panose="020B0604020202020204" pitchFamily="34" charset="0"/>
              </a:rPr>
              <a:t>Breast Cancer Res Treat</a:t>
            </a:r>
            <a:r>
              <a:rPr lang="en-GB" sz="1000" b="0" i="0" dirty="0">
                <a:solidFill>
                  <a:schemeClr val="accent1">
                    <a:lumMod val="10000"/>
                  </a:schemeClr>
                </a:solidFill>
                <a:effectLst/>
                <a:latin typeface="Arial" panose="020B0604020202020204" pitchFamily="34" charset="0"/>
                <a:cs typeface="Arial" panose="020B0604020202020204" pitchFamily="34" charset="0"/>
              </a:rPr>
              <a:t>. 2019;174(2):297-305.</a:t>
            </a:r>
            <a:endParaRPr lang="en-IN" sz="1000" b="0" i="0" dirty="0">
              <a:solidFill>
                <a:schemeClr val="accent1">
                  <a:lumMod val="10000"/>
                </a:schemeClr>
              </a:solidFill>
              <a:effectLst/>
              <a:latin typeface="Arial" panose="020B0604020202020204" pitchFamily="34" charset="0"/>
              <a:cs typeface="Arial" panose="020B0604020202020204" pitchFamily="34" charset="0"/>
            </a:endParaRPr>
          </a:p>
          <a:p>
            <a:endParaRPr lang="en-IN" sz="1000" dirty="0">
              <a:solidFill>
                <a:schemeClr val="accent1">
                  <a:lumMod val="10000"/>
                </a:schemeClr>
              </a:solidFill>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64E5DD4-4449-3B48-8452-332DBAB4BD76}" type="slidenum">
              <a:rPr lang="en-US" smtClean="0"/>
              <a:pPr/>
              <a:t>58</a:t>
            </a:fld>
            <a:endParaRPr lang="en-US" dirty="0"/>
          </a:p>
        </p:txBody>
      </p:sp>
    </p:spTree>
    <p:extLst>
      <p:ext uri="{BB962C8B-B14F-4D97-AF65-F5344CB8AC3E}">
        <p14:creationId xmlns:p14="http://schemas.microsoft.com/office/powerpoint/2010/main" val="85728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dirty="0">
                <a:solidFill>
                  <a:srgbClr val="171612"/>
                </a:solidFill>
                <a:effectLst/>
                <a:latin typeface="Arial" panose="020B0604020202020204" pitchFamily="34" charset="0"/>
                <a:cs typeface="Arial" panose="020B0604020202020204" pitchFamily="34" charset="0"/>
              </a:rPr>
              <a:t>Key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dirty="0">
                <a:solidFill>
                  <a:srgbClr val="171612"/>
                </a:solidFill>
                <a:effectLst/>
                <a:latin typeface="Arial" panose="020B0604020202020204" pitchFamily="34" charset="0"/>
                <a:cs typeface="Arial" panose="020B0604020202020204" pitchFamily="34" charset="0"/>
              </a:rPr>
              <a:t>There are various ways to assess and measure medication adherence. The Morisky Medication Adherence Scale (MMAS), Adherence Estimator, Adherence Starts With Knowledge (ASK</a:t>
            </a:r>
            <a:r>
              <a:rPr lang="en-GB" sz="1000" b="0" i="0" u="none" strike="noStrike" baseline="30000" dirty="0">
                <a:solidFill>
                  <a:srgbClr val="171612"/>
                </a:solidFill>
                <a:effectLst/>
                <a:latin typeface="Arial" panose="020B0604020202020204" pitchFamily="34" charset="0"/>
                <a:cs typeface="Arial" panose="020B0604020202020204" pitchFamily="34" charset="0"/>
              </a:rPr>
              <a:t>®</a:t>
            </a:r>
            <a:r>
              <a:rPr lang="en-GB" sz="1000" b="0" i="0" u="none" strike="noStrike" dirty="0">
                <a:solidFill>
                  <a:srgbClr val="171612"/>
                </a:solidFill>
                <a:effectLst/>
                <a:latin typeface="Arial" panose="020B0604020202020204" pitchFamily="34" charset="0"/>
                <a:cs typeface="Arial" panose="020B0604020202020204" pitchFamily="34" charset="0"/>
              </a:rPr>
              <a:t>)-12, and Brief Adherence Rating Scale (BARS) are some of the tools that may be useful at predicting the risk of medication non-adherence and measuring rates of adherence</a:t>
            </a:r>
          </a:p>
          <a:p>
            <a:endParaRPr lang="en-IN" sz="1000" b="1" dirty="0">
              <a:solidFill>
                <a:schemeClr val="accent1">
                  <a:lumMod val="10000"/>
                </a:schemeClr>
              </a:solidFill>
              <a:latin typeface="Arial" panose="020B0604020202020204" pitchFamily="34" charset="0"/>
              <a:cs typeface="Arial" panose="020B0604020202020204" pitchFamily="34" charset="0"/>
            </a:endParaRPr>
          </a:p>
          <a:p>
            <a:r>
              <a:rPr lang="en-IN" sz="1000" b="1" dirty="0">
                <a:solidFill>
                  <a:schemeClr val="accent1">
                    <a:lumMod val="10000"/>
                  </a:schemeClr>
                </a:solidFill>
                <a:latin typeface="Arial" panose="020B0604020202020204" pitchFamily="34" charset="0"/>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0" i="0" dirty="0">
                <a:solidFill>
                  <a:schemeClr val="accent1">
                    <a:lumMod val="10000"/>
                  </a:schemeClr>
                </a:solidFill>
                <a:effectLst/>
                <a:latin typeface="Arial" panose="020B0604020202020204" pitchFamily="34" charset="0"/>
                <a:cs typeface="Arial" panose="020B0604020202020204" pitchFamily="34" charset="0"/>
              </a:rPr>
              <a:t>1. World Health Organization. Adherence to long-term therapies: evidence for action. </a:t>
            </a:r>
            <a:r>
              <a:rPr lang="en-GB" sz="1000" b="0" i="0" u="none" strike="noStrike" dirty="0">
                <a:solidFill>
                  <a:schemeClr val="accent1">
                    <a:lumMod val="10000"/>
                  </a:schemeClr>
                </a:solidFill>
                <a:effectLst/>
                <a:latin typeface="Arial" panose="020B0604020202020204" pitchFamily="34" charset="0"/>
                <a:cs typeface="Arial" panose="020B0604020202020204" pitchFamily="34" charset="0"/>
              </a:rPr>
              <a:t>Accessed May 24, 2021. </a:t>
            </a:r>
            <a:r>
              <a:rPr lang="en-GB" sz="1000" b="0" i="0" dirty="0">
                <a:solidFill>
                  <a:schemeClr val="accent1">
                    <a:lumMod val="10000"/>
                  </a:schemeClr>
                </a:solidFill>
                <a:effectLst/>
                <a:latin typeface="Arial" panose="020B0604020202020204" pitchFamily="34" charset="0"/>
                <a:cs typeface="Arial" panose="020B0604020202020204" pitchFamily="34" charset="0"/>
              </a:rPr>
              <a:t>https://iris.who.int/bitstream/10665/42682/1/9241545992.pdf</a:t>
            </a:r>
            <a:br>
              <a:rPr lang="en-GB" sz="1000" b="0" i="0" dirty="0">
                <a:solidFill>
                  <a:schemeClr val="accent1">
                    <a:lumMod val="10000"/>
                  </a:schemeClr>
                </a:solidFill>
                <a:effectLst/>
                <a:latin typeface="Arial" panose="020B0604020202020204" pitchFamily="34" charset="0"/>
                <a:cs typeface="Arial" panose="020B0604020202020204" pitchFamily="34" charset="0"/>
              </a:rPr>
            </a:br>
            <a:r>
              <a:rPr lang="en-IN" sz="1000" b="0" i="0" dirty="0">
                <a:solidFill>
                  <a:schemeClr val="accent1">
                    <a:lumMod val="10000"/>
                  </a:schemeClr>
                </a:solidFill>
                <a:effectLst/>
                <a:latin typeface="Arial" panose="020B0604020202020204" pitchFamily="34" charset="0"/>
                <a:cs typeface="Arial" panose="020B0604020202020204" pitchFamily="34" charset="0"/>
              </a:rPr>
              <a:t>2. </a:t>
            </a:r>
            <a:r>
              <a:rPr lang="en-GB" sz="1000" b="0" i="0" dirty="0">
                <a:solidFill>
                  <a:schemeClr val="accent1">
                    <a:lumMod val="10000"/>
                  </a:schemeClr>
                </a:solidFill>
                <a:effectLst/>
                <a:latin typeface="Arial" panose="020B0604020202020204" pitchFamily="34" charset="0"/>
                <a:cs typeface="Arial" panose="020B0604020202020204" pitchFamily="34" charset="0"/>
              </a:rPr>
              <a:t>Spoelstra SL, Rittenberg CN. Assessment and measurement of medication adherence: oral agents for cancer. </a:t>
            </a:r>
            <a:r>
              <a:rPr lang="en-GB" sz="1000" b="0" i="1" dirty="0">
                <a:solidFill>
                  <a:schemeClr val="accent1">
                    <a:lumMod val="10000"/>
                  </a:schemeClr>
                </a:solidFill>
                <a:effectLst/>
                <a:latin typeface="Arial" panose="020B0604020202020204" pitchFamily="34" charset="0"/>
                <a:cs typeface="Arial" panose="020B0604020202020204" pitchFamily="34" charset="0"/>
              </a:rPr>
              <a:t>Clin J Oncol Nurs</a:t>
            </a:r>
            <a:r>
              <a:rPr lang="en-GB" sz="1000" b="0" i="0" dirty="0">
                <a:solidFill>
                  <a:schemeClr val="accent1">
                    <a:lumMod val="10000"/>
                  </a:schemeClr>
                </a:solidFill>
                <a:effectLst/>
                <a:latin typeface="Arial" panose="020B0604020202020204" pitchFamily="34" charset="0"/>
                <a:cs typeface="Arial" panose="020B0604020202020204" pitchFamily="34" charset="0"/>
              </a:rPr>
              <a:t>. 2015;19(Suppl. 3):47-52.</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64E5DD4-4449-3B48-8452-332DBAB4BD76}" type="slidenum">
              <a:rPr lang="en-US" smtClean="0"/>
              <a:pPr/>
              <a:t>59</a:t>
            </a:fld>
            <a:endParaRPr lang="en-US" dirty="0"/>
          </a:p>
        </p:txBody>
      </p:sp>
    </p:spTree>
    <p:extLst>
      <p:ext uri="{BB962C8B-B14F-4D97-AF65-F5344CB8AC3E}">
        <p14:creationId xmlns:p14="http://schemas.microsoft.com/office/powerpoint/2010/main" val="2609207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BlinkMacSystemFont"/>
              </a:rPr>
              <a:t>Sheffield KM, Peachey JR, Method M, et al. A real-world US study of recurrence risks using combined clinicopathological features in HR-positive, HER2-negative early breast cancer. </a:t>
            </a:r>
            <a:r>
              <a:rPr lang="en-US" b="0" i="1" dirty="0">
                <a:solidFill>
                  <a:srgbClr val="212121"/>
                </a:solidFill>
                <a:effectLst/>
                <a:latin typeface="BlinkMacSystemFont"/>
              </a:rPr>
              <a:t>Future Oncol</a:t>
            </a:r>
            <a:r>
              <a:rPr lang="en-US" b="0" i="0" dirty="0">
                <a:solidFill>
                  <a:srgbClr val="212121"/>
                </a:solidFill>
                <a:effectLst/>
                <a:latin typeface="BlinkMacSystemFont"/>
              </a:rPr>
              <a:t>. 2022;18(21):2667-2682. </a:t>
            </a:r>
            <a:br>
              <a:rPr lang="en-US" b="0" i="0" dirty="0">
                <a:solidFill>
                  <a:srgbClr val="212121"/>
                </a:solidFill>
                <a:effectLst/>
                <a:latin typeface="BlinkMacSystemFont"/>
              </a:rPr>
            </a:br>
            <a:r>
              <a:rPr lang="en-US" b="0" i="0" dirty="0">
                <a:solidFill>
                  <a:srgbClr val="212121"/>
                </a:solidFill>
                <a:effectLst/>
                <a:latin typeface="BlinkMacSystemFont"/>
              </a:rPr>
              <a:t>Goetz MP, </a:t>
            </a:r>
            <a:r>
              <a:rPr lang="en-US" b="0" i="0" dirty="0" err="1">
                <a:solidFill>
                  <a:srgbClr val="212121"/>
                </a:solidFill>
                <a:effectLst/>
                <a:latin typeface="BlinkMacSystemFont"/>
              </a:rPr>
              <a:t>Cicin</a:t>
            </a:r>
            <a:r>
              <a:rPr lang="en-US" b="0" i="0" dirty="0">
                <a:solidFill>
                  <a:srgbClr val="212121"/>
                </a:solidFill>
                <a:effectLst/>
                <a:latin typeface="BlinkMacSystemFont"/>
              </a:rPr>
              <a:t> I, Testa L, et al. Impact of dose reductions on adjuvant </a:t>
            </a:r>
            <a:r>
              <a:rPr lang="en-US" b="0" i="0" dirty="0" err="1">
                <a:solidFill>
                  <a:srgbClr val="212121"/>
                </a:solidFill>
                <a:effectLst/>
                <a:latin typeface="BlinkMacSystemFont"/>
              </a:rPr>
              <a:t>abemaciclib</a:t>
            </a:r>
            <a:r>
              <a:rPr lang="en-US" b="0" i="0" dirty="0">
                <a:solidFill>
                  <a:srgbClr val="212121"/>
                </a:solidFill>
                <a:effectLst/>
                <a:latin typeface="BlinkMacSystemFont"/>
              </a:rPr>
              <a:t> efficacy for patients with high-risk early breast cancer: analyses from the </a:t>
            </a:r>
            <a:r>
              <a:rPr lang="en-US" b="0" i="0" dirty="0" err="1">
                <a:solidFill>
                  <a:srgbClr val="212121"/>
                </a:solidFill>
                <a:effectLst/>
                <a:latin typeface="BlinkMacSystemFont"/>
              </a:rPr>
              <a:t>monarchE</a:t>
            </a:r>
            <a:r>
              <a:rPr lang="en-US" b="0" i="0" dirty="0">
                <a:solidFill>
                  <a:srgbClr val="212121"/>
                </a:solidFill>
                <a:effectLst/>
                <a:latin typeface="BlinkMacSystemFont"/>
              </a:rPr>
              <a:t> study. </a:t>
            </a:r>
            <a:r>
              <a:rPr lang="en-US" b="0" i="1" dirty="0">
                <a:solidFill>
                  <a:srgbClr val="212121"/>
                </a:solidFill>
                <a:effectLst/>
                <a:latin typeface="BlinkMacSystemFont"/>
              </a:rPr>
              <a:t>NPJ Breast Cancer</a:t>
            </a:r>
            <a:r>
              <a:rPr lang="en-US" b="0" i="0" dirty="0">
                <a:solidFill>
                  <a:srgbClr val="212121"/>
                </a:solidFill>
                <a:effectLst/>
                <a:latin typeface="BlinkMacSystemFont"/>
              </a:rPr>
              <a:t>. 2024;10(1):34. </a:t>
            </a:r>
            <a:br>
              <a:rPr lang="en-US" dirty="0"/>
            </a:br>
            <a:r>
              <a:rPr lang="en-US" dirty="0"/>
              <a:t>Moore H, </a:t>
            </a:r>
            <a:r>
              <a:rPr lang="en-US" dirty="0" err="1"/>
              <a:t>Erner</a:t>
            </a:r>
            <a:r>
              <a:rPr lang="en-US" dirty="0"/>
              <a:t> E, Dent S, et al. Impact of </a:t>
            </a:r>
            <a:r>
              <a:rPr lang="en-US" dirty="0" err="1"/>
              <a:t>abemaciclib</a:t>
            </a:r>
            <a:r>
              <a:rPr lang="en-US" dirty="0"/>
              <a:t> dose escalation on compliance and safety in hormone receptor positive (HR+), human epidermal growth factor receptor 2 negative (HER2-) breast cancer. Abstract presented at: San Antonio Breast Cancer Symposium; San Antonio, Texas; December 10-13, 2024. Poster P1-02-04.</a:t>
            </a:r>
          </a:p>
          <a:p>
            <a:endParaRPr lang="en-US" dirty="0"/>
          </a:p>
        </p:txBody>
      </p:sp>
      <p:sp>
        <p:nvSpPr>
          <p:cNvPr id="4" name="Slide Number Placeholder 3"/>
          <p:cNvSpPr>
            <a:spLocks noGrp="1"/>
          </p:cNvSpPr>
          <p:nvPr>
            <p:ph type="sldNum" sz="quarter" idx="5"/>
          </p:nvPr>
        </p:nvSpPr>
        <p:spPr/>
        <p:txBody>
          <a:bodyPr/>
          <a:lstStyle/>
          <a:p>
            <a:fld id="{4DF439D2-7620-47E7-8BAF-6DC572D6D195}" type="slidenum">
              <a:rPr lang="en-US" smtClean="0"/>
              <a:pPr/>
              <a:t>60</a:t>
            </a:fld>
            <a:endParaRPr lang="en-US"/>
          </a:p>
        </p:txBody>
      </p:sp>
    </p:spTree>
    <p:extLst>
      <p:ext uri="{BB962C8B-B14F-4D97-AF65-F5344CB8AC3E}">
        <p14:creationId xmlns:p14="http://schemas.microsoft.com/office/powerpoint/2010/main" val="1757158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000000"/>
              </a:buClr>
              <a:buNone/>
            </a:pPr>
            <a:r>
              <a:rPr lang="en-US" b="0" i="0" dirty="0">
                <a:solidFill>
                  <a:srgbClr val="212121"/>
                </a:solidFill>
                <a:effectLst/>
                <a:latin typeface="BlinkMacSystemFont"/>
              </a:rPr>
              <a:t>1. Andre F, Ismaila N, Allison KH, et al. Biomarkers for adjuvant endocrine and chemotherapy in early-stage breast cancer: ASCO guideline update. </a:t>
            </a:r>
            <a:r>
              <a:rPr lang="en-US" b="0" i="1" dirty="0">
                <a:solidFill>
                  <a:srgbClr val="212121"/>
                </a:solidFill>
                <a:effectLst/>
                <a:latin typeface="BlinkMacSystemFont"/>
              </a:rPr>
              <a:t>J Clin Oncol</a:t>
            </a:r>
            <a:r>
              <a:rPr lang="en-US" b="0" i="0" dirty="0">
                <a:solidFill>
                  <a:srgbClr val="212121"/>
                </a:solidFill>
                <a:effectLst/>
                <a:latin typeface="BlinkMacSystemFont"/>
              </a:rPr>
              <a:t>. 2022;40(16):1816-1837.</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da-DK" dirty="0">
                <a:solidFill>
                  <a:srgbClr val="000000"/>
                </a:solidFill>
                <a:latin typeface="Arial"/>
                <a:ea typeface="Roboto Condensed"/>
                <a:cs typeface="Arial"/>
              </a:rPr>
              <a:t>2. Breastcancer.org. </a:t>
            </a:r>
            <a:r>
              <a:rPr lang="en-US" b="0" i="0" dirty="0">
                <a:solidFill>
                  <a:srgbClr val="30293D"/>
                </a:solidFill>
                <a:effectLst/>
                <a:latin typeface="Sabon LT"/>
              </a:rPr>
              <a:t>Oncotype DX Tests. Accessed September 6, 2024. </a:t>
            </a:r>
            <a:r>
              <a:rPr lang="da-DK" dirty="0">
                <a:solidFill>
                  <a:srgbClr val="000000"/>
                </a:solidFill>
                <a:latin typeface="Arial"/>
                <a:ea typeface="Roboto Condensed"/>
                <a:cs typeface="Arial"/>
              </a:rPr>
              <a:t>https://www.breastcancer.org/screening-testing/oncotype-dx#recurrence</a:t>
            </a:r>
          </a:p>
          <a:p>
            <a:pPr>
              <a:buClr>
                <a:srgbClr val="000000"/>
              </a:buClr>
            </a:pPr>
            <a:r>
              <a:rPr lang="da-DK" dirty="0">
                <a:solidFill>
                  <a:srgbClr val="000000"/>
                </a:solidFill>
                <a:latin typeface="Arial"/>
                <a:ea typeface="Roboto Condensed"/>
                <a:cs typeface="Arial"/>
              </a:rPr>
              <a:t>3. </a:t>
            </a:r>
            <a:r>
              <a:rPr lang="en-US" b="0" i="0" dirty="0">
                <a:solidFill>
                  <a:srgbClr val="212121"/>
                </a:solidFill>
                <a:effectLst/>
                <a:latin typeface="BlinkMacSystemFont"/>
              </a:rPr>
              <a:t>Cognetti F, </a:t>
            </a:r>
            <a:r>
              <a:rPr lang="en-US" b="0" i="0" dirty="0" err="1">
                <a:solidFill>
                  <a:srgbClr val="212121"/>
                </a:solidFill>
                <a:effectLst/>
                <a:latin typeface="BlinkMacSystemFont"/>
              </a:rPr>
              <a:t>Biganzoli</a:t>
            </a:r>
            <a:r>
              <a:rPr lang="en-US" b="0" i="0" dirty="0">
                <a:solidFill>
                  <a:srgbClr val="212121"/>
                </a:solidFill>
                <a:effectLst/>
                <a:latin typeface="BlinkMacSystemFont"/>
              </a:rPr>
              <a:t> L, De Placido S, et al. Multigene tests for breast cancer: the physician's perspective. </a:t>
            </a:r>
            <a:r>
              <a:rPr lang="en-US" b="0" i="1" dirty="0" err="1">
                <a:solidFill>
                  <a:srgbClr val="212121"/>
                </a:solidFill>
                <a:effectLst/>
                <a:latin typeface="BlinkMacSystemFont"/>
              </a:rPr>
              <a:t>Oncotarget</a:t>
            </a:r>
            <a:r>
              <a:rPr lang="en-US" b="0" i="0" dirty="0">
                <a:solidFill>
                  <a:srgbClr val="212121"/>
                </a:solidFill>
                <a:effectLst/>
                <a:latin typeface="BlinkMacSystemFont"/>
              </a:rPr>
              <a:t>. 2021;12(9):936-947. </a:t>
            </a:r>
            <a:br>
              <a:rPr lang="en-US" b="0" i="0" dirty="0">
                <a:solidFill>
                  <a:srgbClr val="212121"/>
                </a:solidFill>
                <a:effectLst/>
                <a:latin typeface="BlinkMacSystemFont"/>
              </a:rPr>
            </a:br>
            <a:r>
              <a:rPr lang="da-DK" dirty="0">
                <a:solidFill>
                  <a:srgbClr val="000000"/>
                </a:solidFill>
                <a:latin typeface="Arial"/>
                <a:ea typeface="Roboto Condensed"/>
                <a:cs typeface="Arial"/>
              </a:rPr>
              <a:t>4. </a:t>
            </a:r>
            <a:r>
              <a:rPr lang="en-US" b="0" i="0" dirty="0" err="1">
                <a:solidFill>
                  <a:srgbClr val="212121"/>
                </a:solidFill>
                <a:effectLst/>
                <a:latin typeface="BlinkMacSystemFont"/>
              </a:rPr>
              <a:t>Čelešnik</a:t>
            </a:r>
            <a:r>
              <a:rPr lang="en-US" b="0" i="0" dirty="0">
                <a:solidFill>
                  <a:srgbClr val="212121"/>
                </a:solidFill>
                <a:effectLst/>
                <a:latin typeface="BlinkMacSystemFont"/>
              </a:rPr>
              <a:t> H, </a:t>
            </a:r>
            <a:r>
              <a:rPr lang="en-US" b="0" i="0" dirty="0" err="1">
                <a:solidFill>
                  <a:srgbClr val="212121"/>
                </a:solidFill>
                <a:effectLst/>
                <a:latin typeface="BlinkMacSystemFont"/>
              </a:rPr>
              <a:t>Potočnik</a:t>
            </a:r>
            <a:r>
              <a:rPr lang="en-US" b="0" i="0" dirty="0">
                <a:solidFill>
                  <a:srgbClr val="212121"/>
                </a:solidFill>
                <a:effectLst/>
                <a:latin typeface="BlinkMacSystemFont"/>
              </a:rPr>
              <a:t> U. Blood-based mRNA tests as emerging diagnostic tools for </a:t>
            </a:r>
            <a:r>
              <a:rPr lang="en-US" b="0" i="0" dirty="0" err="1">
                <a:solidFill>
                  <a:srgbClr val="212121"/>
                </a:solidFill>
                <a:effectLst/>
                <a:latin typeface="BlinkMacSystemFont"/>
              </a:rPr>
              <a:t>personalised</a:t>
            </a:r>
            <a:r>
              <a:rPr lang="en-US" b="0" i="0" dirty="0">
                <a:solidFill>
                  <a:srgbClr val="212121"/>
                </a:solidFill>
                <a:effectLst/>
                <a:latin typeface="BlinkMacSystemFont"/>
              </a:rPr>
              <a:t> medicine in breast cancer. </a:t>
            </a:r>
            <a:r>
              <a:rPr lang="en-US" b="0" i="1" dirty="0">
                <a:solidFill>
                  <a:srgbClr val="212121"/>
                </a:solidFill>
                <a:effectLst/>
                <a:latin typeface="BlinkMacSystemFont"/>
              </a:rPr>
              <a:t>Cancers (Basel)</a:t>
            </a:r>
            <a:r>
              <a:rPr lang="en-US" b="0" i="0" dirty="0">
                <a:solidFill>
                  <a:srgbClr val="212121"/>
                </a:solidFill>
                <a:effectLst/>
                <a:latin typeface="BlinkMacSystemFont"/>
              </a:rPr>
              <a:t>. 2023;15(4):1087.</a:t>
            </a:r>
            <a:br>
              <a:rPr lang="en-US" b="0" i="0" dirty="0">
                <a:solidFill>
                  <a:srgbClr val="212121"/>
                </a:solidFill>
                <a:effectLst/>
                <a:latin typeface="BlinkMacSystemFont"/>
              </a:rPr>
            </a:br>
            <a:r>
              <a:rPr lang="da-DK" dirty="0">
                <a:solidFill>
                  <a:srgbClr val="000000"/>
                </a:solidFill>
                <a:latin typeface="Arial"/>
                <a:ea typeface="Roboto Condensed"/>
                <a:cs typeface="Arial"/>
              </a:rPr>
              <a:t>5. Medicaid.gov. NC Medicaid Gene Expression Profiling for Breast Cancer. </a:t>
            </a:r>
            <a:r>
              <a:rPr lang="en-US" b="0" i="0" dirty="0">
                <a:solidFill>
                  <a:srgbClr val="30293D"/>
                </a:solidFill>
                <a:effectLst/>
                <a:latin typeface="Sabon LT"/>
              </a:rPr>
              <a:t>Accessed September 6, 2024. </a:t>
            </a:r>
            <a:r>
              <a:rPr lang="da-DK" dirty="0">
                <a:solidFill>
                  <a:srgbClr val="000000"/>
                </a:solidFill>
                <a:latin typeface="Arial"/>
                <a:ea typeface="Roboto Condensed"/>
                <a:cs typeface="Arial"/>
              </a:rPr>
              <a:t>https://medicaid.ncdhhs.gov/1s-7-gene-expression-profiling-breast-cancer/download?attachment#:~:text-to%20be%20recommended.-,1.1.4%20Endopredict%C2%AEEPClin%20Score,to%20FDA%20approval%20or%20clearance</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da-DK" dirty="0">
                <a:solidFill>
                  <a:srgbClr val="000000"/>
                </a:solidFill>
                <a:latin typeface="Arial"/>
                <a:ea typeface="Roboto Condensed"/>
                <a:cs typeface="Arial"/>
              </a:rPr>
              <a:t>6. Breastcancer.org. </a:t>
            </a:r>
            <a:r>
              <a:rPr lang="en-US" b="0" i="0" dirty="0">
                <a:solidFill>
                  <a:srgbClr val="30293D"/>
                </a:solidFill>
                <a:effectLst/>
                <a:latin typeface="Sabon LT"/>
              </a:rPr>
              <a:t>MammaPrint Test. Accessed September 6, 2024. </a:t>
            </a:r>
            <a:r>
              <a:rPr lang="da-DK" dirty="0">
                <a:solidFill>
                  <a:srgbClr val="000000"/>
                </a:solidFill>
                <a:latin typeface="Arial"/>
                <a:ea typeface="Roboto Condensed"/>
                <a:cs typeface="Arial"/>
              </a:rPr>
              <a:t>https://www.breastcancer.org/screening-testing/mammaprint-test</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da-DK" dirty="0">
                <a:solidFill>
                  <a:srgbClr val="000000"/>
                </a:solidFill>
                <a:latin typeface="Arial"/>
                <a:ea typeface="Roboto Condensed"/>
                <a:cs typeface="Arial"/>
              </a:rPr>
              <a:t>7. Breastcancer.org.</a:t>
            </a:r>
            <a:r>
              <a:rPr lang="en-US" b="0" i="0" dirty="0">
                <a:solidFill>
                  <a:srgbClr val="30293D"/>
                </a:solidFill>
                <a:effectLst/>
                <a:latin typeface="Sabon LT"/>
              </a:rPr>
              <a:t> </a:t>
            </a:r>
            <a:r>
              <a:rPr lang="en-US" b="0" i="0" dirty="0" err="1">
                <a:solidFill>
                  <a:srgbClr val="30293D"/>
                </a:solidFill>
                <a:effectLst/>
                <a:latin typeface="Sabon LT"/>
              </a:rPr>
              <a:t>Prosigna</a:t>
            </a:r>
            <a:r>
              <a:rPr lang="en-US" b="0" i="0" dirty="0">
                <a:solidFill>
                  <a:srgbClr val="30293D"/>
                </a:solidFill>
                <a:effectLst/>
                <a:latin typeface="Sabon LT"/>
              </a:rPr>
              <a:t> Breast Cancer Prognostic Gene Signature Assay. Accessed September 6, 2024.</a:t>
            </a:r>
            <a:r>
              <a:rPr lang="da-DK" dirty="0">
                <a:solidFill>
                  <a:srgbClr val="000000"/>
                </a:solidFill>
                <a:latin typeface="Arial"/>
                <a:ea typeface="Roboto Condensed"/>
                <a:cs typeface="Arial"/>
              </a:rPr>
              <a:t> https://www.breastcancer.org/screening-testing/prosigna-assay</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da-DK" dirty="0">
                <a:solidFill>
                  <a:srgbClr val="000000"/>
                </a:solidFill>
                <a:latin typeface="Arial"/>
                <a:ea typeface="Roboto Condensed"/>
                <a:cs typeface="Arial"/>
              </a:rPr>
              <a:t>8. Breastcancer.org. </a:t>
            </a:r>
            <a:r>
              <a:rPr lang="en-US" b="0" i="0" dirty="0">
                <a:solidFill>
                  <a:srgbClr val="30293D"/>
                </a:solidFill>
                <a:effectLst/>
                <a:latin typeface="Sabon LT"/>
              </a:rPr>
              <a:t>Breast Cancer Index Test. Accessed September 6, 2024. </a:t>
            </a:r>
            <a:r>
              <a:rPr lang="da-DK" dirty="0">
                <a:solidFill>
                  <a:srgbClr val="000000"/>
                </a:solidFill>
                <a:latin typeface="Arial"/>
                <a:ea typeface="Roboto Condensed"/>
                <a:cs typeface="Arial"/>
              </a:rPr>
              <a:t>https://www.breastcancer.org/screening-testing/breast-cancer-index-test</a:t>
            </a:r>
          </a:p>
        </p:txBody>
      </p:sp>
      <p:sp>
        <p:nvSpPr>
          <p:cNvPr id="4" name="Slide Number Placeholder 3"/>
          <p:cNvSpPr>
            <a:spLocks noGrp="1"/>
          </p:cNvSpPr>
          <p:nvPr>
            <p:ph type="sldNum" sz="quarter" idx="5"/>
          </p:nvPr>
        </p:nvSpPr>
        <p:spPr/>
        <p:txBody>
          <a:bodyPr/>
          <a:lstStyle/>
          <a:p>
            <a:fld id="{4DF439D2-7620-47E7-8BAF-6DC572D6D195}" type="slidenum">
              <a:rPr lang="en-US" smtClean="0"/>
              <a:pPr/>
              <a:t>9</a:t>
            </a:fld>
            <a:endParaRPr lang="en-US"/>
          </a:p>
        </p:txBody>
      </p:sp>
    </p:spTree>
    <p:extLst>
      <p:ext uri="{BB962C8B-B14F-4D97-AF65-F5344CB8AC3E}">
        <p14:creationId xmlns:p14="http://schemas.microsoft.com/office/powerpoint/2010/main" val="2191012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BlinkMacSystemFont"/>
              </a:rPr>
              <a:t>Slamon DJ, Fasching PA, Hurvitz S, et al. Rationale and trial design of NATALEE: a Phase III trial of adjuvant </a:t>
            </a:r>
            <a:r>
              <a:rPr lang="en-US" b="0" i="0" dirty="0" err="1">
                <a:solidFill>
                  <a:srgbClr val="212121"/>
                </a:solidFill>
                <a:effectLst/>
                <a:latin typeface="BlinkMacSystemFont"/>
              </a:rPr>
              <a:t>ribociclib</a:t>
            </a:r>
            <a:r>
              <a:rPr lang="en-US" b="0" i="0" dirty="0">
                <a:solidFill>
                  <a:srgbClr val="212121"/>
                </a:solidFill>
                <a:effectLst/>
                <a:latin typeface="BlinkMacSystemFont"/>
              </a:rPr>
              <a:t> + endocrine therapy </a:t>
            </a:r>
            <a:r>
              <a:rPr lang="en-US" b="0" i="1" dirty="0">
                <a:solidFill>
                  <a:srgbClr val="212121"/>
                </a:solidFill>
                <a:effectLst/>
                <a:latin typeface="BlinkMacSystemFont"/>
              </a:rPr>
              <a:t>versus</a:t>
            </a:r>
            <a:r>
              <a:rPr lang="en-US" b="0" i="0" dirty="0">
                <a:solidFill>
                  <a:srgbClr val="212121"/>
                </a:solidFill>
                <a:effectLst/>
                <a:latin typeface="BlinkMacSystemFont"/>
              </a:rPr>
              <a:t> endocrine therapy alone in patients with HR+/HER2- early breast cancer. </a:t>
            </a:r>
            <a:r>
              <a:rPr lang="en-US" b="0" i="1" dirty="0" err="1">
                <a:solidFill>
                  <a:srgbClr val="212121"/>
                </a:solidFill>
                <a:effectLst/>
                <a:latin typeface="BlinkMacSystemFont"/>
              </a:rPr>
              <a:t>Ther</a:t>
            </a:r>
            <a:r>
              <a:rPr lang="en-US" b="0" i="1" dirty="0">
                <a:solidFill>
                  <a:srgbClr val="212121"/>
                </a:solidFill>
                <a:effectLst/>
                <a:latin typeface="BlinkMacSystemFont"/>
              </a:rPr>
              <a:t> Adv Med Oncol</a:t>
            </a:r>
            <a:r>
              <a:rPr lang="en-US" b="0" i="0" dirty="0">
                <a:solidFill>
                  <a:srgbClr val="212121"/>
                </a:solidFill>
                <a:effectLst/>
                <a:latin typeface="BlinkMacSystemFont"/>
              </a:rPr>
              <a:t>. 2023;15:17588359231178125.</a:t>
            </a:r>
            <a:br>
              <a:rPr lang="da-DK" dirty="0"/>
            </a:br>
            <a:r>
              <a:rPr lang="en-US" b="0" i="0" dirty="0">
                <a:solidFill>
                  <a:srgbClr val="212121"/>
                </a:solidFill>
                <a:effectLst/>
                <a:latin typeface="BlinkMacSystemFont"/>
              </a:rPr>
              <a:t>Slamon D, </a:t>
            </a:r>
            <a:r>
              <a:rPr lang="en-US" b="0" i="0" dirty="0" err="1">
                <a:solidFill>
                  <a:srgbClr val="212121"/>
                </a:solidFill>
                <a:effectLst/>
                <a:latin typeface="BlinkMacSystemFont"/>
              </a:rPr>
              <a:t>Lipatov</a:t>
            </a:r>
            <a:r>
              <a:rPr lang="en-US" b="0" i="0" dirty="0">
                <a:solidFill>
                  <a:srgbClr val="212121"/>
                </a:solidFill>
                <a:effectLst/>
                <a:latin typeface="BlinkMacSystemFont"/>
              </a:rPr>
              <a:t> O, </a:t>
            </a:r>
            <a:r>
              <a:rPr lang="en-US" b="0" i="0" dirty="0" err="1">
                <a:solidFill>
                  <a:srgbClr val="212121"/>
                </a:solidFill>
                <a:effectLst/>
                <a:latin typeface="BlinkMacSystemFont"/>
              </a:rPr>
              <a:t>Nowecki</a:t>
            </a:r>
            <a:r>
              <a:rPr lang="en-US" b="0" i="0" dirty="0">
                <a:solidFill>
                  <a:srgbClr val="212121"/>
                </a:solidFill>
                <a:effectLst/>
                <a:latin typeface="BlinkMacSystemFont"/>
              </a:rPr>
              <a:t> Z, et al. </a:t>
            </a:r>
            <a:r>
              <a:rPr lang="en-US" b="0" i="0" dirty="0" err="1">
                <a:solidFill>
                  <a:srgbClr val="212121"/>
                </a:solidFill>
                <a:effectLst/>
                <a:latin typeface="BlinkMacSystemFont"/>
              </a:rPr>
              <a:t>Ribociclib</a:t>
            </a:r>
            <a:r>
              <a:rPr lang="en-US" b="0" i="0" dirty="0">
                <a:solidFill>
                  <a:srgbClr val="212121"/>
                </a:solidFill>
                <a:effectLst/>
                <a:latin typeface="BlinkMacSystemFont"/>
              </a:rPr>
              <a:t> plus Endocrine Therapy in Early Breast Cancer. </a:t>
            </a:r>
            <a:r>
              <a:rPr lang="en-US" b="0" i="1" dirty="0">
                <a:solidFill>
                  <a:srgbClr val="212121"/>
                </a:solidFill>
                <a:effectLst/>
                <a:latin typeface="BlinkMacSystemFont"/>
              </a:rPr>
              <a:t>N Engl J Med</a:t>
            </a:r>
            <a:r>
              <a:rPr lang="en-US" b="0" i="0" dirty="0">
                <a:solidFill>
                  <a:srgbClr val="212121"/>
                </a:solidFill>
                <a:effectLst/>
                <a:latin typeface="BlinkMacSystemFont"/>
              </a:rPr>
              <a:t>. 2024;390(12):1080-1091.</a:t>
            </a:r>
            <a:endParaRPr lang="en-US" dirty="0"/>
          </a:p>
        </p:txBody>
      </p:sp>
      <p:sp>
        <p:nvSpPr>
          <p:cNvPr id="4" name="Slide Number Placeholder 3"/>
          <p:cNvSpPr>
            <a:spLocks noGrp="1"/>
          </p:cNvSpPr>
          <p:nvPr>
            <p:ph type="sldNum" sz="quarter" idx="5"/>
          </p:nvPr>
        </p:nvSpPr>
        <p:spPr/>
        <p:txBody>
          <a:bodyPr/>
          <a:lstStyle/>
          <a:p>
            <a:fld id="{4DF439D2-7620-47E7-8BAF-6DC572D6D195}" type="slidenum">
              <a:rPr lang="en-US" smtClean="0"/>
              <a:pPr/>
              <a:t>61</a:t>
            </a:fld>
            <a:endParaRPr lang="en-US"/>
          </a:p>
        </p:txBody>
      </p:sp>
    </p:spTree>
    <p:extLst>
      <p:ext uri="{BB962C8B-B14F-4D97-AF65-F5344CB8AC3E}">
        <p14:creationId xmlns:p14="http://schemas.microsoft.com/office/powerpoint/2010/main" val="1075120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7F8DCE-E360-7741-A61C-DCC6C4795283}" type="slidenum">
              <a:rPr lang="en-US" smtClean="0"/>
              <a:t>64</a:t>
            </a:fld>
            <a:endParaRPr lang="en-US"/>
          </a:p>
        </p:txBody>
      </p:sp>
    </p:spTree>
    <p:extLst>
      <p:ext uri="{BB962C8B-B14F-4D97-AF65-F5344CB8AC3E}">
        <p14:creationId xmlns:p14="http://schemas.microsoft.com/office/powerpoint/2010/main" val="914904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7F8DCE-E360-7741-A61C-DCC6C4795283}" type="slidenum">
              <a:rPr lang="en-US" smtClean="0"/>
              <a:t>65</a:t>
            </a:fld>
            <a:endParaRPr lang="en-US"/>
          </a:p>
        </p:txBody>
      </p:sp>
    </p:spTree>
    <p:extLst>
      <p:ext uri="{BB962C8B-B14F-4D97-AF65-F5344CB8AC3E}">
        <p14:creationId xmlns:p14="http://schemas.microsoft.com/office/powerpoint/2010/main" val="2614233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1Sheffield KM et al. 2022 Future Oncol;18(21):2667-2682  NPJ Breast Cancer NPJ Breast Cancer. 2024 Apr 26;10(1):34. </a:t>
            </a:r>
            <a:r>
              <a:rPr lang="en-US" dirty="0" err="1"/>
              <a:t>doi</a:t>
            </a:r>
            <a:r>
              <a:rPr lang="en-US" dirty="0"/>
              <a:t>: 10.1038/s41523-024-00639-1  </a:t>
            </a:r>
          </a:p>
          <a:p>
            <a:r>
              <a:rPr lang="en-US" dirty="0" err="1"/>
              <a:t>Erner</a:t>
            </a:r>
            <a:r>
              <a:rPr lang="en-US" dirty="0"/>
              <a:t> E, et al. Poster Presented at: SABCS 2024. Poster P1-02-04.</a:t>
            </a:r>
          </a:p>
          <a:p>
            <a:endParaRPr lang="en-US" dirty="0"/>
          </a:p>
          <a:p>
            <a:r>
              <a:rPr lang="en-US" dirty="0" err="1"/>
              <a:t>Verzenio</a:t>
            </a:r>
            <a:r>
              <a:rPr lang="en-US" dirty="0"/>
              <a:t> (abemaciclib). Prescribing information. Lilly USA, LLC.</a:t>
            </a:r>
          </a:p>
          <a:p>
            <a:pPr marL="0" indent="0">
              <a:buNone/>
            </a:pPr>
            <a:r>
              <a:rPr lang="en-US" sz="1200" b="0" i="0" baseline="30000" dirty="0">
                <a:effectLst/>
                <a:latin typeface="Aptos" panose="020B0004020202020204" pitchFamily="34" charset="0"/>
              </a:rPr>
              <a:t>1</a:t>
            </a:r>
            <a:r>
              <a:rPr lang="en-US" sz="1200" b="0" i="0" dirty="0">
                <a:effectLst/>
                <a:latin typeface="Aptos" panose="020B0004020202020204" pitchFamily="34" charset="0"/>
              </a:rPr>
              <a:t>Pavlovic D, </a:t>
            </a:r>
            <a:r>
              <a:rPr lang="en-US" sz="1200" b="0" i="0" dirty="0" err="1">
                <a:effectLst/>
                <a:latin typeface="Aptos" panose="020B0004020202020204" pitchFamily="34" charset="0"/>
              </a:rPr>
              <a:t>Niciforovic</a:t>
            </a:r>
            <a:r>
              <a:rPr lang="en-US" sz="1200" b="0" i="0" dirty="0">
                <a:effectLst/>
                <a:latin typeface="Aptos" panose="020B0004020202020204" pitchFamily="34" charset="0"/>
              </a:rPr>
              <a:t> D, </a:t>
            </a:r>
            <a:r>
              <a:rPr lang="en-US" sz="1200" b="0" i="0" dirty="0" err="1">
                <a:effectLst/>
                <a:latin typeface="Aptos" panose="020B0004020202020204" pitchFamily="34" charset="0"/>
              </a:rPr>
              <a:t>Papic</a:t>
            </a:r>
            <a:r>
              <a:rPr lang="en-US" sz="1200" b="0" i="0" dirty="0">
                <a:effectLst/>
                <a:latin typeface="Aptos" panose="020B0004020202020204" pitchFamily="34" charset="0"/>
              </a:rPr>
              <a:t> D, et al. CDK4/6 inhibitors: basics, pros, and major cons in breast cancer treatment with specific regard to cardiotoxicity - a narrative review. </a:t>
            </a:r>
            <a:r>
              <a:rPr lang="en-US" sz="1200" b="0" i="0" dirty="0" err="1">
                <a:effectLst/>
                <a:latin typeface="Aptos" panose="020B0004020202020204" pitchFamily="34" charset="0"/>
              </a:rPr>
              <a:t>Ther</a:t>
            </a:r>
            <a:r>
              <a:rPr lang="en-US" sz="1200" b="0" i="0" dirty="0">
                <a:effectLst/>
                <a:latin typeface="Aptos" panose="020B0004020202020204" pitchFamily="34" charset="0"/>
              </a:rPr>
              <a:t> Adv Med Oncol. 2023 Oct 11;15:17588359231205848. </a:t>
            </a:r>
            <a:r>
              <a:rPr lang="en-US" sz="1200" b="0" i="0" dirty="0" err="1">
                <a:effectLst/>
                <a:latin typeface="Aptos" panose="020B0004020202020204" pitchFamily="34" charset="0"/>
              </a:rPr>
              <a:t>doi</a:t>
            </a:r>
            <a:r>
              <a:rPr lang="en-US" sz="1200" b="0" i="0" dirty="0">
                <a:effectLst/>
                <a:latin typeface="Aptos" panose="020B0004020202020204" pitchFamily="34" charset="0"/>
              </a:rPr>
              <a:t>: 10.1177/17588359231205848.</a:t>
            </a:r>
          </a:p>
          <a:p>
            <a:pPr marL="0" indent="0">
              <a:buNone/>
            </a:pPr>
            <a:r>
              <a:rPr lang="en-US" sz="1200" baseline="30000" dirty="0">
                <a:latin typeface="Aptos" panose="020B0004020202020204" pitchFamily="34" charset="0"/>
              </a:rPr>
              <a:t>2</a:t>
            </a:r>
            <a:r>
              <a:rPr lang="en-US" sz="1200" dirty="0">
                <a:latin typeface="Aptos" panose="020B0004020202020204" pitchFamily="34" charset="0"/>
              </a:rPr>
              <a:t>https://</a:t>
            </a:r>
            <a:r>
              <a:rPr lang="en-US" sz="1200" dirty="0" err="1">
                <a:latin typeface="Aptos" panose="020B0004020202020204" pitchFamily="34" charset="0"/>
              </a:rPr>
              <a:t>www.fda.gov</a:t>
            </a:r>
            <a:r>
              <a:rPr lang="en-US" sz="1200" dirty="0">
                <a:latin typeface="Aptos" panose="020B0004020202020204" pitchFamily="34" charset="0"/>
              </a:rPr>
              <a:t>/drugs/science-and-research-drugs/use-cyclin-dependent-kinase-46-inhibitor-hormonal-therapy-metastatic-breast-cancer-efficacy-patient#:~:text=CDK%204/6%20inhibitors%20in,advanced%20or%20metastatic%20breast%20cancer.</a:t>
            </a:r>
          </a:p>
          <a:p>
            <a:pPr marL="0" indent="0">
              <a:buNone/>
            </a:pPr>
            <a:r>
              <a:rPr lang="en-US" sz="1200" b="0" i="0" baseline="30000" dirty="0">
                <a:solidFill>
                  <a:srgbClr val="212121"/>
                </a:solidFill>
                <a:effectLst/>
                <a:latin typeface="Aptos" panose="020B0004020202020204" pitchFamily="34" charset="0"/>
              </a:rPr>
              <a:t>3</a:t>
            </a:r>
            <a:r>
              <a:rPr lang="en-US" sz="1200" b="0" i="0" dirty="0">
                <a:solidFill>
                  <a:srgbClr val="212121"/>
                </a:solidFill>
                <a:effectLst/>
                <a:latin typeface="Aptos" panose="020B0004020202020204" pitchFamily="34" charset="0"/>
              </a:rPr>
              <a:t>Wu Y, Zhang Y, Pi H, Sheng Y. Current Therapeutic Progress of CDK4/6 Inhibitors in Breast Cancer. Cancer </a:t>
            </a:r>
            <a:r>
              <a:rPr lang="en-US" sz="1200" b="0" i="0" dirty="0" err="1">
                <a:solidFill>
                  <a:srgbClr val="212121"/>
                </a:solidFill>
                <a:effectLst/>
                <a:latin typeface="Aptos" panose="020B0004020202020204" pitchFamily="34" charset="0"/>
              </a:rPr>
              <a:t>Manag</a:t>
            </a:r>
            <a:r>
              <a:rPr lang="en-US" sz="1200" b="0" i="0" dirty="0">
                <a:solidFill>
                  <a:srgbClr val="212121"/>
                </a:solidFill>
                <a:effectLst/>
                <a:latin typeface="Aptos" panose="020B0004020202020204" pitchFamily="34" charset="0"/>
              </a:rPr>
              <a:t> Res. 2020 May 15;12:3477-3487. </a:t>
            </a:r>
            <a:r>
              <a:rPr lang="en-US" sz="1200" b="0" i="0" dirty="0" err="1">
                <a:solidFill>
                  <a:srgbClr val="212121"/>
                </a:solidFill>
                <a:effectLst/>
                <a:latin typeface="Aptos" panose="020B0004020202020204" pitchFamily="34" charset="0"/>
              </a:rPr>
              <a:t>doi</a:t>
            </a:r>
            <a:r>
              <a:rPr lang="en-US" sz="1200" b="0" i="0" dirty="0">
                <a:solidFill>
                  <a:srgbClr val="212121"/>
                </a:solidFill>
                <a:effectLst/>
                <a:latin typeface="Aptos" panose="020B0004020202020204" pitchFamily="34" charset="0"/>
              </a:rPr>
              <a:t>: 10.2147/CMAR.S250632. PMID: 32523378; PMCID: PMC7237121.</a:t>
            </a:r>
          </a:p>
          <a:p>
            <a:pPr marL="0" indent="0">
              <a:buNone/>
            </a:pPr>
            <a:r>
              <a:rPr lang="en-US" sz="1200" b="0" i="0" baseline="30000" dirty="0">
                <a:solidFill>
                  <a:srgbClr val="212121"/>
                </a:solidFill>
                <a:effectLst/>
                <a:latin typeface="Aptos" panose="020B0004020202020204" pitchFamily="34" charset="0"/>
              </a:rPr>
              <a:t>4</a:t>
            </a:r>
            <a:r>
              <a:rPr lang="en-US" sz="1200" b="0" i="0" dirty="0">
                <a:solidFill>
                  <a:srgbClr val="212121"/>
                </a:solidFill>
                <a:effectLst/>
                <a:latin typeface="Aptos" panose="020B0004020202020204" pitchFamily="34" charset="0"/>
              </a:rPr>
              <a:t>Klocker EV, Egle D, Bartsch R, </a:t>
            </a:r>
            <a:r>
              <a:rPr lang="en-US" sz="1200" b="0" i="0" dirty="0" err="1">
                <a:solidFill>
                  <a:srgbClr val="212121"/>
                </a:solidFill>
                <a:effectLst/>
                <a:latin typeface="Aptos" panose="020B0004020202020204" pitchFamily="34" charset="0"/>
              </a:rPr>
              <a:t>Rinnerthaler</a:t>
            </a:r>
            <a:r>
              <a:rPr lang="en-US" sz="1200" b="0" i="0" dirty="0">
                <a:solidFill>
                  <a:srgbClr val="212121"/>
                </a:solidFill>
                <a:effectLst/>
                <a:latin typeface="Aptos" panose="020B0004020202020204" pitchFamily="34" charset="0"/>
              </a:rPr>
              <a:t> G, Gnant M. Efficacy and Safety of CDK4/6 Inhibitors: A Focus on HR+/HER2- Early Breast Cancer. Drugs. 2025 Feb;85(2):149-169. </a:t>
            </a:r>
            <a:r>
              <a:rPr lang="en-US" sz="1200" b="0" i="0" dirty="0" err="1">
                <a:solidFill>
                  <a:srgbClr val="212121"/>
                </a:solidFill>
                <a:effectLst/>
                <a:latin typeface="Aptos" panose="020B0004020202020204" pitchFamily="34" charset="0"/>
              </a:rPr>
              <a:t>doi</a:t>
            </a:r>
            <a:r>
              <a:rPr lang="en-US" sz="1200" b="0" i="0" dirty="0">
                <a:solidFill>
                  <a:srgbClr val="212121"/>
                </a:solidFill>
                <a:effectLst/>
                <a:latin typeface="Aptos" panose="020B0004020202020204" pitchFamily="34" charset="0"/>
              </a:rPr>
              <a:t>: 10.1007/s40265-024-02144-y. </a:t>
            </a:r>
            <a:r>
              <a:rPr lang="en-US" sz="1200" b="0" i="0" dirty="0" err="1">
                <a:solidFill>
                  <a:srgbClr val="212121"/>
                </a:solidFill>
                <a:effectLst/>
                <a:latin typeface="Aptos" panose="020B0004020202020204" pitchFamily="34" charset="0"/>
              </a:rPr>
              <a:t>Epub</a:t>
            </a:r>
            <a:r>
              <a:rPr lang="en-US" sz="1200" b="0" i="0" dirty="0">
                <a:solidFill>
                  <a:srgbClr val="212121"/>
                </a:solidFill>
                <a:effectLst/>
                <a:latin typeface="Aptos" panose="020B0004020202020204" pitchFamily="34" charset="0"/>
              </a:rPr>
              <a:t> 2025 Jan 17. PMID: 39820840; PMCID: PMC11802638.</a:t>
            </a:r>
          </a:p>
          <a:p>
            <a:pPr marL="0" indent="0">
              <a:buNone/>
            </a:pPr>
            <a:r>
              <a:rPr lang="en-US" sz="1200" b="0" i="0" baseline="30000" dirty="0">
                <a:solidFill>
                  <a:srgbClr val="212121"/>
                </a:solidFill>
                <a:effectLst/>
                <a:latin typeface="Aptos" panose="020B0004020202020204" pitchFamily="34" charset="0"/>
              </a:rPr>
              <a:t>5</a:t>
            </a:r>
            <a:r>
              <a:rPr lang="en-US" sz="1200" b="0" i="0" dirty="0">
                <a:solidFill>
                  <a:srgbClr val="212121"/>
                </a:solidFill>
                <a:effectLst/>
                <a:latin typeface="Aptos" panose="020B0004020202020204" pitchFamily="34" charset="0"/>
              </a:rPr>
              <a:t>Gnant M, Dueck AC, </a:t>
            </a:r>
            <a:r>
              <a:rPr lang="en-US" sz="1200" b="0" i="0" dirty="0" err="1">
                <a:solidFill>
                  <a:srgbClr val="212121"/>
                </a:solidFill>
                <a:effectLst/>
                <a:latin typeface="Aptos" panose="020B0004020202020204" pitchFamily="34" charset="0"/>
              </a:rPr>
              <a:t>Frantal</a:t>
            </a:r>
            <a:r>
              <a:rPr lang="en-US" sz="1200" b="0" i="0" dirty="0">
                <a:solidFill>
                  <a:srgbClr val="212121"/>
                </a:solidFill>
                <a:effectLst/>
                <a:latin typeface="Aptos" panose="020B0004020202020204" pitchFamily="34" charset="0"/>
              </a:rPr>
              <a:t> S, Martin M, Burstein HJ, Greil R, Fox P, Wolff AC, Chan A, Winer EP, </a:t>
            </a:r>
            <a:r>
              <a:rPr lang="en-US" sz="1200" b="0" i="0" dirty="0" err="1">
                <a:solidFill>
                  <a:srgbClr val="212121"/>
                </a:solidFill>
                <a:effectLst/>
                <a:latin typeface="Aptos" panose="020B0004020202020204" pitchFamily="34" charset="0"/>
              </a:rPr>
              <a:t>Pfeiler</a:t>
            </a:r>
            <a:r>
              <a:rPr lang="en-US" sz="1200" b="0" i="0" dirty="0">
                <a:solidFill>
                  <a:srgbClr val="212121"/>
                </a:solidFill>
                <a:effectLst/>
                <a:latin typeface="Aptos" panose="020B0004020202020204" pitchFamily="34" charset="0"/>
              </a:rPr>
              <a:t> G, Miller KD, Colleoni M, Suga JM, </a:t>
            </a:r>
            <a:r>
              <a:rPr lang="en-US" sz="1200" b="0" i="0" dirty="0" err="1">
                <a:solidFill>
                  <a:srgbClr val="212121"/>
                </a:solidFill>
                <a:effectLst/>
                <a:latin typeface="Aptos" panose="020B0004020202020204" pitchFamily="34" charset="0"/>
              </a:rPr>
              <a:t>Rubovsky</a:t>
            </a:r>
            <a:r>
              <a:rPr lang="en-US" sz="1200" b="0" i="0" dirty="0">
                <a:solidFill>
                  <a:srgbClr val="212121"/>
                </a:solidFill>
                <a:effectLst/>
                <a:latin typeface="Aptos" panose="020B0004020202020204" pitchFamily="34" charset="0"/>
              </a:rPr>
              <a:t> G, Bliss JM, Mayer IA, Singer CF, </a:t>
            </a:r>
            <a:r>
              <a:rPr lang="en-US" sz="1200" b="0" i="0" dirty="0" err="1">
                <a:solidFill>
                  <a:srgbClr val="212121"/>
                </a:solidFill>
                <a:effectLst/>
                <a:latin typeface="Aptos" panose="020B0004020202020204" pitchFamily="34" charset="0"/>
              </a:rPr>
              <a:t>Nowecki</a:t>
            </a:r>
            <a:r>
              <a:rPr lang="en-US" sz="1200" b="0" i="0" dirty="0">
                <a:solidFill>
                  <a:srgbClr val="212121"/>
                </a:solidFill>
                <a:effectLst/>
                <a:latin typeface="Aptos" panose="020B0004020202020204" pitchFamily="34" charset="0"/>
              </a:rPr>
              <a:t> Z, Hahn O, Thomson J, </a:t>
            </a:r>
            <a:r>
              <a:rPr lang="en-US" sz="1200" b="0" i="0" dirty="0" err="1">
                <a:solidFill>
                  <a:srgbClr val="212121"/>
                </a:solidFill>
                <a:effectLst/>
                <a:latin typeface="Aptos" panose="020B0004020202020204" pitchFamily="34" charset="0"/>
              </a:rPr>
              <a:t>Wolmark</a:t>
            </a:r>
            <a:r>
              <a:rPr lang="en-US" sz="1200" b="0" i="0" dirty="0">
                <a:solidFill>
                  <a:srgbClr val="212121"/>
                </a:solidFill>
                <a:effectLst/>
                <a:latin typeface="Aptos" panose="020B0004020202020204" pitchFamily="34" charset="0"/>
              </a:rPr>
              <a:t> N, </a:t>
            </a:r>
            <a:r>
              <a:rPr lang="en-US" sz="1200" b="0" i="0" dirty="0" err="1">
                <a:solidFill>
                  <a:srgbClr val="212121"/>
                </a:solidFill>
                <a:effectLst/>
                <a:latin typeface="Aptos" panose="020B0004020202020204" pitchFamily="34" charset="0"/>
              </a:rPr>
              <a:t>Amillano</a:t>
            </a:r>
            <a:r>
              <a:rPr lang="en-US" sz="1200" b="0" i="0" dirty="0">
                <a:solidFill>
                  <a:srgbClr val="212121"/>
                </a:solidFill>
                <a:effectLst/>
                <a:latin typeface="Aptos" panose="020B0004020202020204" pitchFamily="34" charset="0"/>
              </a:rPr>
              <a:t> K, </a:t>
            </a:r>
            <a:r>
              <a:rPr lang="en-US" sz="1200" b="0" i="0" dirty="0" err="1">
                <a:solidFill>
                  <a:srgbClr val="212121"/>
                </a:solidFill>
                <a:effectLst/>
                <a:latin typeface="Aptos" panose="020B0004020202020204" pitchFamily="34" charset="0"/>
              </a:rPr>
              <a:t>Rugo</a:t>
            </a:r>
            <a:r>
              <a:rPr lang="en-US" sz="1200" b="0" i="0" dirty="0">
                <a:solidFill>
                  <a:srgbClr val="212121"/>
                </a:solidFill>
                <a:effectLst/>
                <a:latin typeface="Aptos" panose="020B0004020202020204" pitchFamily="34" charset="0"/>
              </a:rPr>
              <a:t> HS, Steger GG, Hernando Fernández de </a:t>
            </a:r>
            <a:r>
              <a:rPr lang="en-US" sz="1200" b="0" i="0" dirty="0" err="1">
                <a:solidFill>
                  <a:srgbClr val="212121"/>
                </a:solidFill>
                <a:effectLst/>
                <a:latin typeface="Aptos" panose="020B0004020202020204" pitchFamily="34" charset="0"/>
              </a:rPr>
              <a:t>Aránguiz</a:t>
            </a:r>
            <a:r>
              <a:rPr lang="en-US" sz="1200" b="0" i="0" dirty="0">
                <a:solidFill>
                  <a:srgbClr val="212121"/>
                </a:solidFill>
                <a:effectLst/>
                <a:latin typeface="Aptos" panose="020B0004020202020204" pitchFamily="34" charset="0"/>
              </a:rPr>
              <a:t> B, Haddad TC, </a:t>
            </a:r>
            <a:r>
              <a:rPr lang="en-US" sz="1200" b="0" i="0" dirty="0" err="1">
                <a:solidFill>
                  <a:srgbClr val="212121"/>
                </a:solidFill>
                <a:effectLst/>
                <a:latin typeface="Aptos" panose="020B0004020202020204" pitchFamily="34" charset="0"/>
              </a:rPr>
              <a:t>Perelló</a:t>
            </a:r>
            <a:r>
              <a:rPr lang="en-US" sz="1200" b="0" i="0" dirty="0">
                <a:solidFill>
                  <a:srgbClr val="212121"/>
                </a:solidFill>
                <a:effectLst/>
                <a:latin typeface="Aptos" panose="020B0004020202020204" pitchFamily="34" charset="0"/>
              </a:rPr>
              <a:t> A, </a:t>
            </a:r>
            <a:r>
              <a:rPr lang="en-US" sz="1200" b="0" i="0" dirty="0" err="1">
                <a:solidFill>
                  <a:srgbClr val="212121"/>
                </a:solidFill>
                <a:effectLst/>
                <a:latin typeface="Aptos" panose="020B0004020202020204" pitchFamily="34" charset="0"/>
              </a:rPr>
              <a:t>Bellet</a:t>
            </a:r>
            <a:r>
              <a:rPr lang="en-US" sz="1200" b="0" i="0" dirty="0">
                <a:solidFill>
                  <a:srgbClr val="212121"/>
                </a:solidFill>
                <a:effectLst/>
                <a:latin typeface="Aptos" panose="020B0004020202020204" pitchFamily="34" charset="0"/>
              </a:rPr>
              <a:t> M, </a:t>
            </a:r>
            <a:r>
              <a:rPr lang="en-US" sz="1200" b="0" i="0" dirty="0" err="1">
                <a:solidFill>
                  <a:srgbClr val="212121"/>
                </a:solidFill>
                <a:effectLst/>
                <a:latin typeface="Aptos" panose="020B0004020202020204" pitchFamily="34" charset="0"/>
              </a:rPr>
              <a:t>Fohler</a:t>
            </a:r>
            <a:r>
              <a:rPr lang="en-US" sz="1200" b="0" i="0" dirty="0">
                <a:solidFill>
                  <a:srgbClr val="212121"/>
                </a:solidFill>
                <a:effectLst/>
                <a:latin typeface="Aptos" panose="020B0004020202020204" pitchFamily="34" charset="0"/>
              </a:rPr>
              <a:t> H, Metzger Filho O, </a:t>
            </a:r>
            <a:r>
              <a:rPr lang="en-US" sz="1200" b="0" i="0" dirty="0" err="1">
                <a:solidFill>
                  <a:srgbClr val="212121"/>
                </a:solidFill>
                <a:effectLst/>
                <a:latin typeface="Aptos" panose="020B0004020202020204" pitchFamily="34" charset="0"/>
              </a:rPr>
              <a:t>Jallitsch</a:t>
            </a:r>
            <a:r>
              <a:rPr lang="en-US" sz="1200" b="0" i="0" dirty="0">
                <a:solidFill>
                  <a:srgbClr val="212121"/>
                </a:solidFill>
                <a:effectLst/>
                <a:latin typeface="Aptos" panose="020B0004020202020204" pitchFamily="34" charset="0"/>
              </a:rPr>
              <a:t>-Halper A, Solomon K, </a:t>
            </a:r>
            <a:r>
              <a:rPr lang="en-US" sz="1200" b="0" i="0" dirty="0" err="1">
                <a:solidFill>
                  <a:srgbClr val="212121"/>
                </a:solidFill>
                <a:effectLst/>
                <a:latin typeface="Aptos" panose="020B0004020202020204" pitchFamily="34" charset="0"/>
              </a:rPr>
              <a:t>Schurmans</a:t>
            </a:r>
            <a:r>
              <a:rPr lang="en-US" sz="1200" b="0" i="0" dirty="0">
                <a:solidFill>
                  <a:srgbClr val="212121"/>
                </a:solidFill>
                <a:effectLst/>
                <a:latin typeface="Aptos" panose="020B0004020202020204" pitchFamily="34" charset="0"/>
              </a:rPr>
              <a:t> C, </a:t>
            </a:r>
            <a:r>
              <a:rPr lang="en-US" sz="1200" b="0" i="0" dirty="0" err="1">
                <a:solidFill>
                  <a:srgbClr val="212121"/>
                </a:solidFill>
                <a:effectLst/>
                <a:latin typeface="Aptos" panose="020B0004020202020204" pitchFamily="34" charset="0"/>
              </a:rPr>
              <a:t>Theall</a:t>
            </a:r>
            <a:r>
              <a:rPr lang="en-US" sz="1200" b="0" i="0" dirty="0">
                <a:solidFill>
                  <a:srgbClr val="212121"/>
                </a:solidFill>
                <a:effectLst/>
                <a:latin typeface="Aptos" panose="020B0004020202020204" pitchFamily="34" charset="0"/>
              </a:rPr>
              <a:t> KP, Lu DR, Tenner K, </a:t>
            </a:r>
            <a:r>
              <a:rPr lang="en-US" sz="1200" b="0" i="0" dirty="0" err="1">
                <a:solidFill>
                  <a:srgbClr val="212121"/>
                </a:solidFill>
                <a:effectLst/>
                <a:latin typeface="Aptos" panose="020B0004020202020204" pitchFamily="34" charset="0"/>
              </a:rPr>
              <a:t>Fesl</a:t>
            </a:r>
            <a:r>
              <a:rPr lang="en-US" sz="1200" b="0" i="0" dirty="0">
                <a:solidFill>
                  <a:srgbClr val="212121"/>
                </a:solidFill>
                <a:effectLst/>
                <a:latin typeface="Aptos" panose="020B0004020202020204" pitchFamily="34" charset="0"/>
              </a:rPr>
              <a:t> C, </a:t>
            </a:r>
            <a:r>
              <a:rPr lang="en-US" sz="1200" b="0" i="0" dirty="0" err="1">
                <a:solidFill>
                  <a:srgbClr val="212121"/>
                </a:solidFill>
                <a:effectLst/>
                <a:latin typeface="Aptos" panose="020B0004020202020204" pitchFamily="34" charset="0"/>
              </a:rPr>
              <a:t>DeMichele</a:t>
            </a:r>
            <a:r>
              <a:rPr lang="en-US" sz="1200" b="0" i="0" dirty="0">
                <a:solidFill>
                  <a:srgbClr val="212121"/>
                </a:solidFill>
                <a:effectLst/>
                <a:latin typeface="Aptos" panose="020B0004020202020204" pitchFamily="34" charset="0"/>
              </a:rPr>
              <a:t> A, Mayer EL; PALLAS groups and investigators. Adjuvant Palbociclib for Early Breast Cancer: The PALLAS Trial Results (ABCSG-42/AFT-05/BIG-14-03). J Clin Oncol. 2022 Jan 20;40(3):282-293. </a:t>
            </a:r>
            <a:r>
              <a:rPr lang="en-US" sz="1200" b="0" i="0" dirty="0" err="1">
                <a:solidFill>
                  <a:srgbClr val="212121"/>
                </a:solidFill>
                <a:effectLst/>
                <a:latin typeface="Aptos" panose="020B0004020202020204" pitchFamily="34" charset="0"/>
              </a:rPr>
              <a:t>doi</a:t>
            </a:r>
            <a:r>
              <a:rPr lang="en-US" sz="1200" b="0" i="0" dirty="0">
                <a:solidFill>
                  <a:srgbClr val="212121"/>
                </a:solidFill>
                <a:effectLst/>
                <a:latin typeface="Aptos" panose="020B0004020202020204" pitchFamily="34" charset="0"/>
              </a:rPr>
              <a:t>: 10.1200/JCO.21.02554. </a:t>
            </a:r>
          </a:p>
          <a:p>
            <a:pPr marL="0" indent="0">
              <a:buNone/>
            </a:pPr>
            <a:r>
              <a:rPr lang="en-US" sz="1200" b="0" i="0" baseline="30000" dirty="0">
                <a:solidFill>
                  <a:srgbClr val="212121"/>
                </a:solidFill>
                <a:effectLst/>
                <a:latin typeface="Aptos" panose="020B0004020202020204" pitchFamily="34" charset="0"/>
              </a:rPr>
              <a:t>6</a:t>
            </a:r>
            <a:r>
              <a:rPr lang="en-US" sz="1200" b="0" i="0" dirty="0">
                <a:solidFill>
                  <a:srgbClr val="212121"/>
                </a:solidFill>
                <a:effectLst/>
                <a:latin typeface="Aptos" panose="020B0004020202020204" pitchFamily="34" charset="0"/>
              </a:rPr>
              <a:t>Loibl S, </a:t>
            </a:r>
            <a:r>
              <a:rPr lang="en-US" sz="1200" b="0" i="0" dirty="0" err="1">
                <a:solidFill>
                  <a:srgbClr val="212121"/>
                </a:solidFill>
                <a:effectLst/>
                <a:latin typeface="Aptos" panose="020B0004020202020204" pitchFamily="34" charset="0"/>
              </a:rPr>
              <a:t>Marmé</a:t>
            </a:r>
            <a:r>
              <a:rPr lang="en-US" sz="1200" b="0" i="0" dirty="0">
                <a:solidFill>
                  <a:srgbClr val="212121"/>
                </a:solidFill>
                <a:effectLst/>
                <a:latin typeface="Aptos" panose="020B0004020202020204" pitchFamily="34" charset="0"/>
              </a:rPr>
              <a:t> F, Martin M, </a:t>
            </a:r>
            <a:r>
              <a:rPr lang="en-US" sz="1200" b="0" i="0" dirty="0" err="1">
                <a:solidFill>
                  <a:srgbClr val="212121"/>
                </a:solidFill>
                <a:effectLst/>
                <a:latin typeface="Aptos" panose="020B0004020202020204" pitchFamily="34" charset="0"/>
              </a:rPr>
              <a:t>Untch</a:t>
            </a:r>
            <a:r>
              <a:rPr lang="en-US" sz="1200" b="0" i="0" dirty="0">
                <a:solidFill>
                  <a:srgbClr val="212121"/>
                </a:solidFill>
                <a:effectLst/>
                <a:latin typeface="Aptos" panose="020B0004020202020204" pitchFamily="34" charset="0"/>
              </a:rPr>
              <a:t> M, </a:t>
            </a:r>
            <a:r>
              <a:rPr lang="en-US" sz="1200" b="0" i="0" dirty="0" err="1">
                <a:solidFill>
                  <a:srgbClr val="212121"/>
                </a:solidFill>
                <a:effectLst/>
                <a:latin typeface="Aptos" panose="020B0004020202020204" pitchFamily="34" charset="0"/>
              </a:rPr>
              <a:t>Bonnefoi</a:t>
            </a:r>
            <a:r>
              <a:rPr lang="en-US" sz="1200" b="0" i="0" dirty="0">
                <a:solidFill>
                  <a:srgbClr val="212121"/>
                </a:solidFill>
                <a:effectLst/>
                <a:latin typeface="Aptos" panose="020B0004020202020204" pitchFamily="34" charset="0"/>
              </a:rPr>
              <a:t> H, Kim SB, Bear H, McCarthy N, </a:t>
            </a:r>
            <a:r>
              <a:rPr lang="en-US" sz="1200" b="0" i="0" dirty="0" err="1">
                <a:solidFill>
                  <a:srgbClr val="212121"/>
                </a:solidFill>
                <a:effectLst/>
                <a:latin typeface="Aptos" panose="020B0004020202020204" pitchFamily="34" charset="0"/>
              </a:rPr>
              <a:t>Melé</a:t>
            </a:r>
            <a:r>
              <a:rPr lang="en-US" sz="1200" b="0" i="0" dirty="0">
                <a:solidFill>
                  <a:srgbClr val="212121"/>
                </a:solidFill>
                <a:effectLst/>
                <a:latin typeface="Aptos" panose="020B0004020202020204" pitchFamily="34" charset="0"/>
              </a:rPr>
              <a:t> </a:t>
            </a:r>
            <a:r>
              <a:rPr lang="en-US" sz="1200" b="0" i="0" dirty="0" err="1">
                <a:solidFill>
                  <a:srgbClr val="212121"/>
                </a:solidFill>
                <a:effectLst/>
                <a:latin typeface="Aptos" panose="020B0004020202020204" pitchFamily="34" charset="0"/>
              </a:rPr>
              <a:t>Olivé</a:t>
            </a:r>
            <a:r>
              <a:rPr lang="en-US" sz="1200" b="0" i="0" dirty="0">
                <a:solidFill>
                  <a:srgbClr val="212121"/>
                </a:solidFill>
                <a:effectLst/>
                <a:latin typeface="Aptos" panose="020B0004020202020204" pitchFamily="34" charset="0"/>
              </a:rPr>
              <a:t> M, </a:t>
            </a:r>
            <a:r>
              <a:rPr lang="en-US" sz="1200" b="0" i="0" dirty="0" err="1">
                <a:solidFill>
                  <a:srgbClr val="212121"/>
                </a:solidFill>
                <a:effectLst/>
                <a:latin typeface="Aptos" panose="020B0004020202020204" pitchFamily="34" charset="0"/>
              </a:rPr>
              <a:t>Gelmon</a:t>
            </a:r>
            <a:r>
              <a:rPr lang="en-US" sz="1200" b="0" i="0" dirty="0">
                <a:solidFill>
                  <a:srgbClr val="212121"/>
                </a:solidFill>
                <a:effectLst/>
                <a:latin typeface="Aptos" panose="020B0004020202020204" pitchFamily="34" charset="0"/>
              </a:rPr>
              <a:t> K, García-Sáenz J, Kelly CM, Reimer T, Toi M, </a:t>
            </a:r>
            <a:r>
              <a:rPr lang="en-US" sz="1200" b="0" i="0" dirty="0" err="1">
                <a:solidFill>
                  <a:srgbClr val="212121"/>
                </a:solidFill>
                <a:effectLst/>
                <a:latin typeface="Aptos" panose="020B0004020202020204" pitchFamily="34" charset="0"/>
              </a:rPr>
              <a:t>Rugo</a:t>
            </a:r>
            <a:r>
              <a:rPr lang="en-US" sz="1200" b="0" i="0" dirty="0">
                <a:solidFill>
                  <a:srgbClr val="212121"/>
                </a:solidFill>
                <a:effectLst/>
                <a:latin typeface="Aptos" panose="020B0004020202020204" pitchFamily="34" charset="0"/>
              </a:rPr>
              <a:t> HS, </a:t>
            </a:r>
            <a:r>
              <a:rPr lang="en-US" sz="1200" b="0" i="0" dirty="0" err="1">
                <a:solidFill>
                  <a:srgbClr val="212121"/>
                </a:solidFill>
                <a:effectLst/>
                <a:latin typeface="Aptos" panose="020B0004020202020204" pitchFamily="34" charset="0"/>
              </a:rPr>
              <a:t>Denkert</a:t>
            </a:r>
            <a:r>
              <a:rPr lang="en-US" sz="1200" b="0" i="0" dirty="0">
                <a:solidFill>
                  <a:srgbClr val="212121"/>
                </a:solidFill>
                <a:effectLst/>
                <a:latin typeface="Aptos" panose="020B0004020202020204" pitchFamily="34" charset="0"/>
              </a:rPr>
              <a:t> C, Gnant M, Makris A, Koehler M, Huang-</a:t>
            </a:r>
            <a:r>
              <a:rPr lang="en-US" sz="1200" b="0" i="0" dirty="0" err="1">
                <a:solidFill>
                  <a:srgbClr val="212121"/>
                </a:solidFill>
                <a:effectLst/>
                <a:latin typeface="Aptos" panose="020B0004020202020204" pitchFamily="34" charset="0"/>
              </a:rPr>
              <a:t>Bartelett</a:t>
            </a:r>
            <a:r>
              <a:rPr lang="en-US" sz="1200" b="0" i="0" dirty="0">
                <a:solidFill>
                  <a:srgbClr val="212121"/>
                </a:solidFill>
                <a:effectLst/>
                <a:latin typeface="Aptos" panose="020B0004020202020204" pitchFamily="34" charset="0"/>
              </a:rPr>
              <a:t> C, </a:t>
            </a:r>
            <a:r>
              <a:rPr lang="en-US" sz="1200" b="0" i="0" dirty="0" err="1">
                <a:solidFill>
                  <a:srgbClr val="212121"/>
                </a:solidFill>
                <a:effectLst/>
                <a:latin typeface="Aptos" panose="020B0004020202020204" pitchFamily="34" charset="0"/>
              </a:rPr>
              <a:t>Lechuga</a:t>
            </a:r>
            <a:r>
              <a:rPr lang="en-US" sz="1200" b="0" i="0" dirty="0">
                <a:solidFill>
                  <a:srgbClr val="212121"/>
                </a:solidFill>
                <a:effectLst/>
                <a:latin typeface="Aptos" panose="020B0004020202020204" pitchFamily="34" charset="0"/>
              </a:rPr>
              <a:t> </a:t>
            </a:r>
            <a:r>
              <a:rPr lang="en-US" sz="1200" b="0" i="0" dirty="0" err="1">
                <a:solidFill>
                  <a:srgbClr val="212121"/>
                </a:solidFill>
                <a:effectLst/>
                <a:latin typeface="Aptos" panose="020B0004020202020204" pitchFamily="34" charset="0"/>
              </a:rPr>
              <a:t>Frean</a:t>
            </a:r>
            <a:r>
              <a:rPr lang="en-US" sz="1200" b="0" i="0" dirty="0">
                <a:solidFill>
                  <a:srgbClr val="212121"/>
                </a:solidFill>
                <a:effectLst/>
                <a:latin typeface="Aptos" panose="020B0004020202020204" pitchFamily="34" charset="0"/>
              </a:rPr>
              <a:t> MJ, Colleoni M, </a:t>
            </a:r>
            <a:r>
              <a:rPr lang="en-US" sz="1200" b="0" i="0" dirty="0" err="1">
                <a:solidFill>
                  <a:srgbClr val="212121"/>
                </a:solidFill>
                <a:effectLst/>
                <a:latin typeface="Aptos" panose="020B0004020202020204" pitchFamily="34" charset="0"/>
              </a:rPr>
              <a:t>Werutsky</a:t>
            </a:r>
            <a:r>
              <a:rPr lang="en-US" sz="1200" b="0" i="0" dirty="0">
                <a:solidFill>
                  <a:srgbClr val="212121"/>
                </a:solidFill>
                <a:effectLst/>
                <a:latin typeface="Aptos" panose="020B0004020202020204" pitchFamily="34" charset="0"/>
              </a:rPr>
              <a:t> G, Seiler S, </a:t>
            </a:r>
            <a:r>
              <a:rPr lang="en-US" sz="1200" b="0" i="0" dirty="0" err="1">
                <a:solidFill>
                  <a:srgbClr val="212121"/>
                </a:solidFill>
                <a:effectLst/>
                <a:latin typeface="Aptos" panose="020B0004020202020204" pitchFamily="34" charset="0"/>
              </a:rPr>
              <a:t>Burchardi</a:t>
            </a:r>
            <a:r>
              <a:rPr lang="en-US" sz="1200" b="0" i="0" dirty="0">
                <a:solidFill>
                  <a:srgbClr val="212121"/>
                </a:solidFill>
                <a:effectLst/>
                <a:latin typeface="Aptos" panose="020B0004020202020204" pitchFamily="34" charset="0"/>
              </a:rPr>
              <a:t> N, </a:t>
            </a:r>
            <a:r>
              <a:rPr lang="en-US" sz="1200" b="0" i="0" dirty="0" err="1">
                <a:solidFill>
                  <a:srgbClr val="212121"/>
                </a:solidFill>
                <a:effectLst/>
                <a:latin typeface="Aptos" panose="020B0004020202020204" pitchFamily="34" charset="0"/>
              </a:rPr>
              <a:t>Nekljudova</a:t>
            </a:r>
            <a:r>
              <a:rPr lang="en-US" sz="1200" b="0" i="0" dirty="0">
                <a:solidFill>
                  <a:srgbClr val="212121"/>
                </a:solidFill>
                <a:effectLst/>
                <a:latin typeface="Aptos" panose="020B0004020202020204" pitchFamily="34" charset="0"/>
              </a:rPr>
              <a:t> V, von </a:t>
            </a:r>
            <a:r>
              <a:rPr lang="en-US" sz="1200" b="0" i="0" dirty="0" err="1">
                <a:solidFill>
                  <a:srgbClr val="212121"/>
                </a:solidFill>
                <a:effectLst/>
                <a:latin typeface="Aptos" panose="020B0004020202020204" pitchFamily="34" charset="0"/>
              </a:rPr>
              <a:t>Minckwitz</a:t>
            </a:r>
            <a:r>
              <a:rPr lang="en-US" sz="1200" b="0" i="0" dirty="0">
                <a:solidFill>
                  <a:srgbClr val="212121"/>
                </a:solidFill>
                <a:effectLst/>
                <a:latin typeface="Aptos" panose="020B0004020202020204" pitchFamily="34" charset="0"/>
              </a:rPr>
              <a:t> G. Palbociclib for Residual High-Risk Invasive HR-Positive and HER2-Negative Early Breast Cancer-The Penelope-B Trial. J Clin Oncol. 2021 May 10;39(14):1518-1530. </a:t>
            </a:r>
            <a:r>
              <a:rPr lang="en-US" sz="1200" b="0" i="0" dirty="0" err="1">
                <a:solidFill>
                  <a:srgbClr val="212121"/>
                </a:solidFill>
                <a:effectLst/>
                <a:latin typeface="Aptos" panose="020B0004020202020204" pitchFamily="34" charset="0"/>
              </a:rPr>
              <a:t>doi</a:t>
            </a:r>
            <a:r>
              <a:rPr lang="en-US" sz="1200" b="0" i="0" dirty="0">
                <a:solidFill>
                  <a:srgbClr val="212121"/>
                </a:solidFill>
                <a:effectLst/>
                <a:latin typeface="Aptos" panose="020B0004020202020204" pitchFamily="34" charset="0"/>
              </a:rPr>
              <a:t>: 10.1200/JCO.20.03639. </a:t>
            </a:r>
          </a:p>
          <a:p>
            <a:pPr marL="0" indent="0">
              <a:buNone/>
            </a:pPr>
            <a:r>
              <a:rPr lang="en-US" sz="1200" baseline="30000" dirty="0"/>
              <a:t>7</a:t>
            </a:r>
            <a:r>
              <a:rPr lang="en-US" sz="1200" dirty="0"/>
              <a:t>FDA, 10//13/2021 https://</a:t>
            </a:r>
            <a:r>
              <a:rPr lang="en-US" sz="1200" dirty="0" err="1"/>
              <a:t>www.fda.gov</a:t>
            </a:r>
            <a:r>
              <a:rPr lang="en-US" sz="1200" dirty="0"/>
              <a:t>/drugs/resources-information-approved-drugs/</a:t>
            </a:r>
            <a:r>
              <a:rPr lang="en-US" sz="1200" dirty="0" err="1"/>
              <a:t>fda</a:t>
            </a:r>
            <a:r>
              <a:rPr lang="en-US" sz="1200" dirty="0"/>
              <a:t>-approves-abemaciclib-endocrine-therapy-early-breast-cancer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D7F8DCE-E360-7741-A61C-DCC6C4795283}" type="slidenum">
              <a:rPr lang="en-US" smtClean="0"/>
              <a:t>66</a:t>
            </a:fld>
            <a:endParaRPr lang="en-US"/>
          </a:p>
        </p:txBody>
      </p:sp>
    </p:spTree>
    <p:extLst>
      <p:ext uri="{BB962C8B-B14F-4D97-AF65-F5344CB8AC3E}">
        <p14:creationId xmlns:p14="http://schemas.microsoft.com/office/powerpoint/2010/main" val="2019876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baseline="30000" dirty="0">
                <a:solidFill>
                  <a:srgbClr val="212121"/>
                </a:solidFill>
                <a:effectLst/>
                <a:latin typeface="Aptos" panose="020B0004020202020204" pitchFamily="34" charset="0"/>
              </a:rPr>
              <a:t>8</a:t>
            </a:r>
            <a:r>
              <a:rPr lang="en-US" sz="1200" b="0" i="0" dirty="0">
                <a:solidFill>
                  <a:srgbClr val="212121"/>
                </a:solidFill>
                <a:effectLst/>
                <a:latin typeface="Aptos" panose="020B0004020202020204" pitchFamily="34" charset="0"/>
              </a:rPr>
              <a:t>Rastogi P, O'Shaughnessy J, Martin M, Boyle F, Cortes J, </a:t>
            </a:r>
            <a:r>
              <a:rPr lang="en-US" sz="1200" b="0" i="0" dirty="0" err="1">
                <a:solidFill>
                  <a:srgbClr val="212121"/>
                </a:solidFill>
                <a:effectLst/>
                <a:latin typeface="Aptos" panose="020B0004020202020204" pitchFamily="34" charset="0"/>
              </a:rPr>
              <a:t>Rugo</a:t>
            </a:r>
            <a:r>
              <a:rPr lang="en-US" sz="1200" b="0" i="0" dirty="0">
                <a:solidFill>
                  <a:srgbClr val="212121"/>
                </a:solidFill>
                <a:effectLst/>
                <a:latin typeface="Aptos" panose="020B0004020202020204" pitchFamily="34" charset="0"/>
              </a:rPr>
              <a:t> HS, Goetz MP, Hamilton EP, Huang CS, </a:t>
            </a:r>
            <a:r>
              <a:rPr lang="en-US" sz="1200" b="0" i="0" dirty="0" err="1">
                <a:solidFill>
                  <a:srgbClr val="212121"/>
                </a:solidFill>
                <a:effectLst/>
                <a:latin typeface="Aptos" panose="020B0004020202020204" pitchFamily="34" charset="0"/>
              </a:rPr>
              <a:t>Senkus</a:t>
            </a:r>
            <a:r>
              <a:rPr lang="en-US" sz="1200" b="0" i="0" dirty="0">
                <a:solidFill>
                  <a:srgbClr val="212121"/>
                </a:solidFill>
                <a:effectLst/>
                <a:latin typeface="Aptos" panose="020B0004020202020204" pitchFamily="34" charset="0"/>
              </a:rPr>
              <a:t> E, </a:t>
            </a:r>
            <a:r>
              <a:rPr lang="en-US" sz="1200" b="0" i="0" dirty="0" err="1">
                <a:solidFill>
                  <a:srgbClr val="212121"/>
                </a:solidFill>
                <a:effectLst/>
                <a:latin typeface="Aptos" panose="020B0004020202020204" pitchFamily="34" charset="0"/>
              </a:rPr>
              <a:t>Tryakin</a:t>
            </a:r>
            <a:r>
              <a:rPr lang="en-US" sz="1200" b="0" i="0" dirty="0">
                <a:solidFill>
                  <a:srgbClr val="212121"/>
                </a:solidFill>
                <a:effectLst/>
                <a:latin typeface="Aptos" panose="020B0004020202020204" pitchFamily="34" charset="0"/>
              </a:rPr>
              <a:t> A, </a:t>
            </a:r>
            <a:r>
              <a:rPr lang="en-US" sz="1200" b="0" i="0" dirty="0" err="1">
                <a:solidFill>
                  <a:srgbClr val="212121"/>
                </a:solidFill>
                <a:effectLst/>
                <a:latin typeface="Aptos" panose="020B0004020202020204" pitchFamily="34" charset="0"/>
              </a:rPr>
              <a:t>Cicin</a:t>
            </a:r>
            <a:r>
              <a:rPr lang="en-US" sz="1200" b="0" i="0" dirty="0">
                <a:solidFill>
                  <a:srgbClr val="212121"/>
                </a:solidFill>
                <a:effectLst/>
                <a:latin typeface="Aptos" panose="020B0004020202020204" pitchFamily="34" charset="0"/>
              </a:rPr>
              <a:t> I, Testa L, Neven P, </a:t>
            </a:r>
            <a:r>
              <a:rPr lang="en-US" sz="1200" b="0" i="0" dirty="0" err="1">
                <a:solidFill>
                  <a:srgbClr val="212121"/>
                </a:solidFill>
                <a:effectLst/>
                <a:latin typeface="Aptos" panose="020B0004020202020204" pitchFamily="34" charset="0"/>
              </a:rPr>
              <a:t>Huober</a:t>
            </a:r>
            <a:r>
              <a:rPr lang="en-US" sz="1200" b="0" i="0" dirty="0">
                <a:solidFill>
                  <a:srgbClr val="212121"/>
                </a:solidFill>
                <a:effectLst/>
                <a:latin typeface="Aptos" panose="020B0004020202020204" pitchFamily="34" charset="0"/>
              </a:rPr>
              <a:t> J, Shao Z, Wei R, André V, Munoz M, San Antonio B, Shahir A, </a:t>
            </a:r>
            <a:r>
              <a:rPr lang="en-US" sz="1200" b="0" i="0" dirty="0" err="1">
                <a:solidFill>
                  <a:srgbClr val="212121"/>
                </a:solidFill>
                <a:effectLst/>
                <a:latin typeface="Aptos" panose="020B0004020202020204" pitchFamily="34" charset="0"/>
              </a:rPr>
              <a:t>Harbeck</a:t>
            </a:r>
            <a:r>
              <a:rPr lang="en-US" sz="1200" b="0" i="0" dirty="0">
                <a:solidFill>
                  <a:srgbClr val="212121"/>
                </a:solidFill>
                <a:effectLst/>
                <a:latin typeface="Aptos" panose="020B0004020202020204" pitchFamily="34" charset="0"/>
              </a:rPr>
              <a:t> N, Johnston S. Adjuvant Abemaciclib Plus Endocrine Therapy for Hormone Receptor-Positive, Human Epidermal Growth Factor Receptor 2-Negative, High-Risk Early Breast Cancer: Results From a Preplanned </a:t>
            </a:r>
            <a:r>
              <a:rPr lang="en-US" sz="1200" b="0" i="0" dirty="0" err="1">
                <a:solidFill>
                  <a:srgbClr val="212121"/>
                </a:solidFill>
                <a:effectLst/>
                <a:latin typeface="Aptos" panose="020B0004020202020204" pitchFamily="34" charset="0"/>
              </a:rPr>
              <a:t>monarchE</a:t>
            </a:r>
            <a:r>
              <a:rPr lang="en-US" sz="1200" b="0" i="0" dirty="0">
                <a:solidFill>
                  <a:srgbClr val="212121"/>
                </a:solidFill>
                <a:effectLst/>
                <a:latin typeface="Aptos" panose="020B0004020202020204" pitchFamily="34" charset="0"/>
              </a:rPr>
              <a:t> Overall Survival Interim Analysis, Including 5-Year Efficacy Outcomes. J Clin Oncol. 2024 Mar 20;42(9):987-993. </a:t>
            </a:r>
            <a:r>
              <a:rPr lang="en-US" sz="1200" b="0" i="0" dirty="0" err="1">
                <a:solidFill>
                  <a:srgbClr val="212121"/>
                </a:solidFill>
                <a:effectLst/>
                <a:latin typeface="Aptos" panose="020B0004020202020204" pitchFamily="34" charset="0"/>
              </a:rPr>
              <a:t>doi</a:t>
            </a:r>
            <a:r>
              <a:rPr lang="en-US" sz="1200" b="0" i="0" dirty="0">
                <a:solidFill>
                  <a:srgbClr val="212121"/>
                </a:solidFill>
                <a:effectLst/>
                <a:latin typeface="Aptos" panose="020B0004020202020204" pitchFamily="34" charset="0"/>
              </a:rPr>
              <a:t>: 10.1200/JCO.23.01994. </a:t>
            </a:r>
            <a:r>
              <a:rPr lang="en-US" sz="1200" b="0" i="0" dirty="0" err="1">
                <a:solidFill>
                  <a:srgbClr val="212121"/>
                </a:solidFill>
                <a:effectLst/>
                <a:latin typeface="Aptos" panose="020B0004020202020204" pitchFamily="34" charset="0"/>
              </a:rPr>
              <a:t>Epub</a:t>
            </a:r>
            <a:r>
              <a:rPr lang="en-US" sz="1200" b="0" i="0" dirty="0">
                <a:solidFill>
                  <a:srgbClr val="212121"/>
                </a:solidFill>
                <a:effectLst/>
                <a:latin typeface="Aptos" panose="020B0004020202020204" pitchFamily="34" charset="0"/>
              </a:rPr>
              <a:t> 2024 Jan 9. Erratum in: J Clin Oncol. 2024 Jun 10;42(17):2111. </a:t>
            </a:r>
            <a:r>
              <a:rPr lang="en-US" sz="1200" b="0" i="0" dirty="0" err="1">
                <a:solidFill>
                  <a:srgbClr val="212121"/>
                </a:solidFill>
                <a:effectLst/>
                <a:latin typeface="Aptos" panose="020B0004020202020204" pitchFamily="34" charset="0"/>
              </a:rPr>
              <a:t>doi</a:t>
            </a:r>
            <a:r>
              <a:rPr lang="en-US" sz="1200" b="0" i="0" dirty="0">
                <a:solidFill>
                  <a:srgbClr val="212121"/>
                </a:solidFill>
                <a:effectLst/>
                <a:latin typeface="Aptos" panose="020B0004020202020204" pitchFamily="34" charset="0"/>
              </a:rPr>
              <a:t>: 10.1200/JCO.24.00711. Erratum in: J Clin Oncol. 2025 Jan;43(1):113. </a:t>
            </a:r>
            <a:r>
              <a:rPr lang="en-US" sz="1200" b="0" i="0" dirty="0" err="1">
                <a:solidFill>
                  <a:srgbClr val="212121"/>
                </a:solidFill>
                <a:effectLst/>
                <a:latin typeface="Aptos" panose="020B0004020202020204" pitchFamily="34" charset="0"/>
              </a:rPr>
              <a:t>doi</a:t>
            </a:r>
            <a:r>
              <a:rPr lang="en-US" sz="1200" b="0" i="0" dirty="0">
                <a:solidFill>
                  <a:srgbClr val="212121"/>
                </a:solidFill>
                <a:effectLst/>
                <a:latin typeface="Aptos" panose="020B0004020202020204" pitchFamily="34" charset="0"/>
              </a:rPr>
              <a:t>: 10.1200/JCO-24-02469. </a:t>
            </a:r>
          </a:p>
          <a:p>
            <a:pPr marL="0" indent="0">
              <a:buNone/>
            </a:pPr>
            <a:r>
              <a:rPr lang="en-US" sz="1200" baseline="30000" dirty="0">
                <a:solidFill>
                  <a:srgbClr val="212121"/>
                </a:solidFill>
              </a:rPr>
              <a:t>9</a:t>
            </a:r>
            <a:r>
              <a:rPr lang="en-US" sz="1200" dirty="0">
                <a:solidFill>
                  <a:srgbClr val="212121"/>
                </a:solidFill>
              </a:rPr>
              <a:t>S</a:t>
            </a:r>
            <a:r>
              <a:rPr lang="en-US" sz="1200" b="0" i="0" dirty="0">
                <a:solidFill>
                  <a:srgbClr val="1B1B1B"/>
                </a:solidFill>
                <a:effectLst/>
              </a:rPr>
              <a:t>lamon DJ, Fasching PA, Hurvitz S, et al. Rationale and trial design of NATALEE: a Phase III trial of adjuvant </a:t>
            </a:r>
            <a:r>
              <a:rPr lang="en-US" sz="1200" b="0" i="0" dirty="0" err="1">
                <a:solidFill>
                  <a:srgbClr val="1B1B1B"/>
                </a:solidFill>
                <a:effectLst/>
              </a:rPr>
              <a:t>ribociclib</a:t>
            </a:r>
            <a:r>
              <a:rPr lang="en-US" sz="1200" b="0" i="0" dirty="0">
                <a:solidFill>
                  <a:srgbClr val="1B1B1B"/>
                </a:solidFill>
                <a:effectLst/>
              </a:rPr>
              <a:t> + endocrine therapy </a:t>
            </a:r>
            <a:r>
              <a:rPr lang="en-US" sz="1200" b="0" i="1" dirty="0">
                <a:solidFill>
                  <a:srgbClr val="1B1B1B"/>
                </a:solidFill>
                <a:effectLst/>
              </a:rPr>
              <a:t>versus</a:t>
            </a:r>
            <a:r>
              <a:rPr lang="en-US" sz="1200" b="0" i="0" dirty="0">
                <a:solidFill>
                  <a:srgbClr val="1B1B1B"/>
                </a:solidFill>
                <a:effectLst/>
              </a:rPr>
              <a:t> endocrine therapy alone in patients with HR+/HER2- early breast cancer. </a:t>
            </a:r>
            <a:r>
              <a:rPr lang="en-US" sz="1200" b="0" i="0" dirty="0" err="1">
                <a:solidFill>
                  <a:srgbClr val="1B1B1B"/>
                </a:solidFill>
                <a:effectLst/>
              </a:rPr>
              <a:t>Ther</a:t>
            </a:r>
            <a:r>
              <a:rPr lang="en-US" sz="1200" b="0" i="0" dirty="0">
                <a:solidFill>
                  <a:srgbClr val="1B1B1B"/>
                </a:solidFill>
                <a:effectLst/>
              </a:rPr>
              <a:t> Adv Med Oncol. 2023 May 29;15:17588359231178125. </a:t>
            </a:r>
            <a:r>
              <a:rPr lang="en-US" sz="1200" b="0" i="0" dirty="0" err="1">
                <a:solidFill>
                  <a:srgbClr val="1B1B1B"/>
                </a:solidFill>
                <a:effectLst/>
              </a:rPr>
              <a:t>doi</a:t>
            </a:r>
            <a:r>
              <a:rPr lang="en-US" sz="1200" b="0" i="0" dirty="0">
                <a:solidFill>
                  <a:srgbClr val="1B1B1B"/>
                </a:solidFill>
                <a:effectLst/>
              </a:rPr>
              <a:t>: 10.1177/17588359231178125. </a:t>
            </a:r>
          </a:p>
          <a:p>
            <a:pPr marL="0" indent="0">
              <a:buNone/>
            </a:pPr>
            <a:r>
              <a:rPr lang="en-US" sz="1200" b="0" i="0" baseline="30000" dirty="0">
                <a:solidFill>
                  <a:srgbClr val="212121"/>
                </a:solidFill>
                <a:effectLst/>
              </a:rPr>
              <a:t>10</a:t>
            </a:r>
            <a:r>
              <a:rPr lang="en-US" sz="1200" b="0" i="0" dirty="0">
                <a:solidFill>
                  <a:srgbClr val="212121"/>
                </a:solidFill>
                <a:effectLst/>
              </a:rPr>
              <a:t>Slamon D, </a:t>
            </a:r>
            <a:r>
              <a:rPr lang="en-US" sz="1200" b="0" i="0" dirty="0" err="1">
                <a:solidFill>
                  <a:srgbClr val="212121"/>
                </a:solidFill>
                <a:effectLst/>
              </a:rPr>
              <a:t>Lipatov</a:t>
            </a:r>
            <a:r>
              <a:rPr lang="en-US" sz="1200" b="0" i="0" dirty="0">
                <a:solidFill>
                  <a:srgbClr val="212121"/>
                </a:solidFill>
                <a:effectLst/>
              </a:rPr>
              <a:t> O, </a:t>
            </a:r>
            <a:r>
              <a:rPr lang="en-US" sz="1200" b="0" i="0" dirty="0" err="1">
                <a:solidFill>
                  <a:srgbClr val="212121"/>
                </a:solidFill>
                <a:effectLst/>
              </a:rPr>
              <a:t>Nowecki</a:t>
            </a:r>
            <a:r>
              <a:rPr lang="en-US" sz="1200" b="0" i="0" dirty="0">
                <a:solidFill>
                  <a:srgbClr val="212121"/>
                </a:solidFill>
                <a:effectLst/>
              </a:rPr>
              <a:t> Z, McAndrew N, </a:t>
            </a:r>
            <a:r>
              <a:rPr lang="en-US" sz="1200" b="0" i="0" dirty="0" err="1">
                <a:solidFill>
                  <a:srgbClr val="212121"/>
                </a:solidFill>
                <a:effectLst/>
              </a:rPr>
              <a:t>Kukielka-Budny</a:t>
            </a:r>
            <a:r>
              <a:rPr lang="en-US" sz="1200" b="0" i="0" dirty="0">
                <a:solidFill>
                  <a:srgbClr val="212121"/>
                </a:solidFill>
                <a:effectLst/>
              </a:rPr>
              <a:t> B, </a:t>
            </a:r>
            <a:r>
              <a:rPr lang="en-US" sz="1200" b="0" i="0" dirty="0" err="1">
                <a:solidFill>
                  <a:srgbClr val="212121"/>
                </a:solidFill>
                <a:effectLst/>
              </a:rPr>
              <a:t>Stroyakovskiy</a:t>
            </a:r>
            <a:r>
              <a:rPr lang="en-US" sz="1200" b="0" i="0" dirty="0">
                <a:solidFill>
                  <a:srgbClr val="212121"/>
                </a:solidFill>
                <a:effectLst/>
              </a:rPr>
              <a:t> D, Yardley DA, Huang CS, Fasching PA, Crown J, </a:t>
            </a:r>
            <a:r>
              <a:rPr lang="en-US" sz="1200" b="0" i="0" dirty="0" err="1">
                <a:solidFill>
                  <a:srgbClr val="212121"/>
                </a:solidFill>
                <a:effectLst/>
              </a:rPr>
              <a:t>Bardia</a:t>
            </a:r>
            <a:r>
              <a:rPr lang="en-US" sz="1200" b="0" i="0" dirty="0">
                <a:solidFill>
                  <a:srgbClr val="212121"/>
                </a:solidFill>
                <a:effectLst/>
              </a:rPr>
              <a:t> A, Chia S, </a:t>
            </a:r>
            <a:r>
              <a:rPr lang="en-US" sz="1200" b="0" i="0" dirty="0" err="1">
                <a:solidFill>
                  <a:srgbClr val="212121"/>
                </a:solidFill>
                <a:effectLst/>
              </a:rPr>
              <a:t>Im</a:t>
            </a:r>
            <a:r>
              <a:rPr lang="en-US" sz="1200" b="0" i="0" dirty="0">
                <a:solidFill>
                  <a:srgbClr val="212121"/>
                </a:solidFill>
                <a:effectLst/>
              </a:rPr>
              <a:t> SA, Ruiz-Borrego M, Loi S, Xu B, Hurvitz S, Barrios C, </a:t>
            </a:r>
            <a:r>
              <a:rPr lang="en-US" sz="1200" b="0" i="0" dirty="0" err="1">
                <a:solidFill>
                  <a:srgbClr val="212121"/>
                </a:solidFill>
                <a:effectLst/>
              </a:rPr>
              <a:t>Untch</a:t>
            </a:r>
            <a:r>
              <a:rPr lang="en-US" sz="1200" b="0" i="0" dirty="0">
                <a:solidFill>
                  <a:srgbClr val="212121"/>
                </a:solidFill>
                <a:effectLst/>
              </a:rPr>
              <a:t> M, </a:t>
            </a:r>
            <a:r>
              <a:rPr lang="en-US" sz="1200" b="0" i="0" dirty="0" err="1">
                <a:solidFill>
                  <a:srgbClr val="212121"/>
                </a:solidFill>
                <a:effectLst/>
              </a:rPr>
              <a:t>Moroose</a:t>
            </a:r>
            <a:r>
              <a:rPr lang="en-US" sz="1200" b="0" i="0" dirty="0">
                <a:solidFill>
                  <a:srgbClr val="212121"/>
                </a:solidFill>
                <a:effectLst/>
              </a:rPr>
              <a:t> R, Visco F, </a:t>
            </a:r>
            <a:r>
              <a:rPr lang="en-US" sz="1200" b="0" i="0" dirty="0" err="1">
                <a:solidFill>
                  <a:srgbClr val="212121"/>
                </a:solidFill>
                <a:effectLst/>
              </a:rPr>
              <a:t>Afenjar</a:t>
            </a:r>
            <a:r>
              <a:rPr lang="en-US" sz="1200" b="0" i="0" dirty="0">
                <a:solidFill>
                  <a:srgbClr val="212121"/>
                </a:solidFill>
                <a:effectLst/>
              </a:rPr>
              <a:t> K, Fresco R, Severin I, Ji Y, </a:t>
            </a:r>
            <a:r>
              <a:rPr lang="en-US" sz="1200" b="0" i="0" dirty="0" err="1">
                <a:solidFill>
                  <a:srgbClr val="212121"/>
                </a:solidFill>
                <a:effectLst/>
              </a:rPr>
              <a:t>Ghaznawi</a:t>
            </a:r>
            <a:r>
              <a:rPr lang="en-US" sz="1200" b="0" i="0" dirty="0">
                <a:solidFill>
                  <a:srgbClr val="212121"/>
                </a:solidFill>
                <a:effectLst/>
              </a:rPr>
              <a:t> F, Li Z, Zarate JP, </a:t>
            </a:r>
            <a:r>
              <a:rPr lang="en-US" sz="1200" b="0" i="0" dirty="0" err="1">
                <a:solidFill>
                  <a:srgbClr val="212121"/>
                </a:solidFill>
                <a:effectLst/>
              </a:rPr>
              <a:t>Chakravartty</a:t>
            </a:r>
            <a:r>
              <a:rPr lang="en-US" sz="1200" b="0" i="0" dirty="0">
                <a:solidFill>
                  <a:srgbClr val="212121"/>
                </a:solidFill>
                <a:effectLst/>
              </a:rPr>
              <a:t> A, Taran T, </a:t>
            </a:r>
            <a:r>
              <a:rPr lang="en-US" sz="1200" b="0" i="0" dirty="0" err="1">
                <a:solidFill>
                  <a:srgbClr val="212121"/>
                </a:solidFill>
                <a:effectLst/>
              </a:rPr>
              <a:t>Hortobagyi</a:t>
            </a:r>
            <a:r>
              <a:rPr lang="en-US" sz="1200" b="0" i="0" dirty="0">
                <a:solidFill>
                  <a:srgbClr val="212121"/>
                </a:solidFill>
                <a:effectLst/>
              </a:rPr>
              <a:t> G. </a:t>
            </a:r>
            <a:r>
              <a:rPr lang="en-US" sz="1200" b="0" i="0" dirty="0" err="1">
                <a:solidFill>
                  <a:srgbClr val="212121"/>
                </a:solidFill>
                <a:effectLst/>
              </a:rPr>
              <a:t>Ribociclib</a:t>
            </a:r>
            <a:r>
              <a:rPr lang="en-US" sz="1200" b="0" i="0" dirty="0">
                <a:solidFill>
                  <a:srgbClr val="212121"/>
                </a:solidFill>
                <a:effectLst/>
              </a:rPr>
              <a:t> plus Endocrine Therapy in Early Breast Cancer. N Engl J Med. 2024 Mar 21;390(12):1080-1091. </a:t>
            </a:r>
            <a:r>
              <a:rPr lang="en-US" sz="1200" b="0" i="0" dirty="0" err="1">
                <a:solidFill>
                  <a:srgbClr val="212121"/>
                </a:solidFill>
                <a:effectLst/>
              </a:rPr>
              <a:t>doi</a:t>
            </a:r>
            <a:r>
              <a:rPr lang="en-US" sz="1200" b="0" i="0" dirty="0">
                <a:solidFill>
                  <a:srgbClr val="212121"/>
                </a:solidFill>
                <a:effectLst/>
              </a:rPr>
              <a:t>: 10.1056/NEJMoa2305488. </a:t>
            </a:r>
            <a:r>
              <a:rPr lang="en-US" sz="1200" b="0" i="0">
                <a:solidFill>
                  <a:srgbClr val="212121"/>
                </a:solidFill>
                <a:effectLst/>
              </a:rPr>
              <a:t>PMID: 38507751.</a:t>
            </a:r>
            <a:endParaRPr lang="en-US" sz="1200" b="0" i="0">
              <a:solidFill>
                <a:srgbClr val="1B1B1B"/>
              </a:solidFill>
              <a:effectLst/>
            </a:endParaRPr>
          </a:p>
          <a:p>
            <a:endParaRPr lang="en-US"/>
          </a:p>
        </p:txBody>
      </p:sp>
      <p:sp>
        <p:nvSpPr>
          <p:cNvPr id="4" name="Slide Number Placeholder 3"/>
          <p:cNvSpPr>
            <a:spLocks noGrp="1"/>
          </p:cNvSpPr>
          <p:nvPr>
            <p:ph type="sldNum" sz="quarter" idx="5"/>
          </p:nvPr>
        </p:nvSpPr>
        <p:spPr/>
        <p:txBody>
          <a:bodyPr/>
          <a:lstStyle/>
          <a:p>
            <a:fld id="{4D7F8DCE-E360-7741-A61C-DCC6C4795283}" type="slidenum">
              <a:rPr lang="en-US" smtClean="0"/>
              <a:t>68</a:t>
            </a:fld>
            <a:endParaRPr lang="en-US"/>
          </a:p>
        </p:txBody>
      </p:sp>
    </p:spTree>
    <p:extLst>
      <p:ext uri="{BB962C8B-B14F-4D97-AF65-F5344CB8AC3E}">
        <p14:creationId xmlns:p14="http://schemas.microsoft.com/office/powerpoint/2010/main" val="282366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rgbClr val="000000"/>
                </a:solidFill>
                <a:latin typeface="Arial"/>
                <a:ea typeface="Roboto Condensed"/>
                <a:cs typeface="Arial"/>
              </a:rPr>
              <a:t>1. Breastcancer.org. </a:t>
            </a:r>
            <a:r>
              <a:rPr lang="en-US" b="0" i="0" dirty="0">
                <a:solidFill>
                  <a:srgbClr val="30293D"/>
                </a:solidFill>
                <a:effectLst/>
                <a:latin typeface="Sabon LT"/>
              </a:rPr>
              <a:t>Oncotype DX Tests. Accessed September 6, 2024. </a:t>
            </a:r>
            <a:r>
              <a:rPr lang="da-DK" dirty="0">
                <a:solidFill>
                  <a:srgbClr val="000000"/>
                </a:solidFill>
                <a:latin typeface="Arial"/>
                <a:ea typeface="Roboto Condensed"/>
                <a:cs typeface="Arial"/>
              </a:rPr>
              <a:t>https://www.breastcancer.org/screening-testing/oncotype-dx#recurrence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rgbClr val="000000"/>
                </a:solidFill>
                <a:latin typeface="Arial"/>
                <a:ea typeface="Roboto Condensed"/>
                <a:cs typeface="Arial"/>
              </a:rPr>
              <a:t>2. </a:t>
            </a:r>
            <a:r>
              <a:rPr lang="en-US" b="0" i="0" dirty="0">
                <a:solidFill>
                  <a:srgbClr val="212121"/>
                </a:solidFill>
                <a:effectLst/>
                <a:latin typeface="BlinkMacSystemFont"/>
              </a:rPr>
              <a:t>Haan JC, Bhaskaran R, </a:t>
            </a:r>
            <a:r>
              <a:rPr lang="en-US" b="0" i="0" dirty="0" err="1">
                <a:solidFill>
                  <a:srgbClr val="212121"/>
                </a:solidFill>
                <a:effectLst/>
                <a:latin typeface="BlinkMacSystemFont"/>
              </a:rPr>
              <a:t>Ellappalayam</a:t>
            </a:r>
            <a:r>
              <a:rPr lang="en-US" b="0" i="0" dirty="0">
                <a:solidFill>
                  <a:srgbClr val="212121"/>
                </a:solidFill>
                <a:effectLst/>
                <a:latin typeface="BlinkMacSystemFont"/>
              </a:rPr>
              <a:t> A, et al. MammaPrint and </a:t>
            </a:r>
            <a:r>
              <a:rPr lang="en-US" b="0" i="0" dirty="0" err="1">
                <a:solidFill>
                  <a:srgbClr val="212121"/>
                </a:solidFill>
                <a:effectLst/>
                <a:latin typeface="BlinkMacSystemFont"/>
              </a:rPr>
              <a:t>BluePrint</a:t>
            </a:r>
            <a:r>
              <a:rPr lang="en-US" b="0" i="0" dirty="0">
                <a:solidFill>
                  <a:srgbClr val="212121"/>
                </a:solidFill>
                <a:effectLst/>
                <a:latin typeface="BlinkMacSystemFont"/>
              </a:rPr>
              <a:t> comprehensively capture the cancer hallmarks in early-stage breast cancer patients. </a:t>
            </a:r>
            <a:r>
              <a:rPr lang="en-US" b="0" i="1" dirty="0">
                <a:solidFill>
                  <a:srgbClr val="212121"/>
                </a:solidFill>
                <a:effectLst/>
                <a:latin typeface="BlinkMacSystemFont"/>
              </a:rPr>
              <a:t>Genes Chromosomes Cancer</a:t>
            </a:r>
            <a:r>
              <a:rPr lang="en-US" b="0" i="0" dirty="0">
                <a:solidFill>
                  <a:srgbClr val="212121"/>
                </a:solidFill>
                <a:effectLst/>
                <a:latin typeface="BlinkMacSystemFont"/>
              </a:rPr>
              <a:t>. 2022;61(3):148-160. </a:t>
            </a:r>
            <a:br>
              <a:rPr lang="en-US" b="0" i="0" dirty="0">
                <a:solidFill>
                  <a:srgbClr val="212121"/>
                </a:solidFill>
                <a:effectLst/>
                <a:latin typeface="BlinkMacSystemFont"/>
              </a:rPr>
            </a:br>
            <a:r>
              <a:rPr lang="da-DK" dirty="0">
                <a:solidFill>
                  <a:srgbClr val="000000"/>
                </a:solidFill>
                <a:latin typeface="Arial"/>
                <a:ea typeface="Roboto Condensed"/>
                <a:cs typeface="Arial"/>
              </a:rPr>
              <a:t>3. </a:t>
            </a:r>
            <a:r>
              <a:rPr lang="en-US" b="0" i="0" dirty="0">
                <a:solidFill>
                  <a:srgbClr val="212121"/>
                </a:solidFill>
                <a:effectLst/>
                <a:latin typeface="BlinkMacSystemFont"/>
              </a:rPr>
              <a:t>van de </a:t>
            </a:r>
            <a:r>
              <a:rPr lang="en-US" b="0" i="0" dirty="0" err="1">
                <a:solidFill>
                  <a:srgbClr val="212121"/>
                </a:solidFill>
                <a:effectLst/>
                <a:latin typeface="BlinkMacSystemFont"/>
              </a:rPr>
              <a:t>Vijver</a:t>
            </a:r>
            <a:r>
              <a:rPr lang="en-US" b="0" i="0" dirty="0">
                <a:solidFill>
                  <a:srgbClr val="212121"/>
                </a:solidFill>
                <a:effectLst/>
                <a:latin typeface="BlinkMacSystemFont"/>
              </a:rPr>
              <a:t> MJ, He YD, </a:t>
            </a:r>
            <a:r>
              <a:rPr lang="en-US" b="0" i="0" dirty="0" err="1">
                <a:solidFill>
                  <a:srgbClr val="212121"/>
                </a:solidFill>
                <a:effectLst/>
                <a:latin typeface="BlinkMacSystemFont"/>
              </a:rPr>
              <a:t>van't</a:t>
            </a:r>
            <a:r>
              <a:rPr lang="en-US" b="0" i="0" dirty="0">
                <a:solidFill>
                  <a:srgbClr val="212121"/>
                </a:solidFill>
                <a:effectLst/>
                <a:latin typeface="BlinkMacSystemFont"/>
              </a:rPr>
              <a:t> Veer LJ, et al. A gene-expression signature as a predictor of survival in breast cancer. </a:t>
            </a:r>
            <a:r>
              <a:rPr lang="en-US" b="0" i="1" dirty="0">
                <a:solidFill>
                  <a:srgbClr val="212121"/>
                </a:solidFill>
                <a:effectLst/>
                <a:latin typeface="BlinkMacSystemFont"/>
              </a:rPr>
              <a:t>N Engl J Med</a:t>
            </a:r>
            <a:r>
              <a:rPr lang="en-US" b="0" i="0" dirty="0">
                <a:solidFill>
                  <a:srgbClr val="212121"/>
                </a:solidFill>
                <a:effectLst/>
                <a:latin typeface="BlinkMacSystemFont"/>
              </a:rPr>
              <a:t>. 2002;347(25):1999-2009.</a:t>
            </a:r>
            <a:br>
              <a:rPr lang="en-US" b="0" i="0" dirty="0">
                <a:solidFill>
                  <a:srgbClr val="212121"/>
                </a:solidFill>
                <a:effectLst/>
                <a:latin typeface="BlinkMacSystemFont"/>
              </a:rPr>
            </a:br>
            <a:r>
              <a:rPr lang="da-DK" dirty="0">
                <a:solidFill>
                  <a:srgbClr val="000000"/>
                </a:solidFill>
                <a:latin typeface="Arial"/>
                <a:ea typeface="Roboto Condensed"/>
                <a:cs typeface="Arial"/>
              </a:rPr>
              <a:t>4. Breastcancer.org. </a:t>
            </a:r>
            <a:r>
              <a:rPr lang="en-US" b="0" i="0" dirty="0" err="1">
                <a:solidFill>
                  <a:srgbClr val="30293D"/>
                </a:solidFill>
                <a:effectLst/>
                <a:latin typeface="Sabon LT"/>
              </a:rPr>
              <a:t>Prosigna</a:t>
            </a:r>
            <a:r>
              <a:rPr lang="en-US" b="0" i="0" dirty="0">
                <a:solidFill>
                  <a:srgbClr val="30293D"/>
                </a:solidFill>
                <a:effectLst/>
                <a:latin typeface="Sabon LT"/>
              </a:rPr>
              <a:t> Breast Cancer Prognostic Gene Signature Assay. Accessed September 6, 2024. </a:t>
            </a:r>
            <a:r>
              <a:rPr lang="da-DK" dirty="0">
                <a:solidFill>
                  <a:srgbClr val="000000"/>
                </a:solidFill>
                <a:latin typeface="Arial"/>
                <a:ea typeface="Roboto Condensed"/>
                <a:cs typeface="Arial"/>
              </a:rPr>
              <a:t>https://www.breastcancer.org/screening-testing/prosigna-assay</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rgbClr val="000000"/>
                </a:solidFill>
                <a:latin typeface="Arial"/>
                <a:ea typeface="Roboto Condensed"/>
                <a:cs typeface="Arial"/>
              </a:rPr>
              <a:t>5. Breastcancer.org. </a:t>
            </a:r>
            <a:r>
              <a:rPr lang="en-US" b="0" i="0" dirty="0" err="1">
                <a:solidFill>
                  <a:srgbClr val="30293D"/>
                </a:solidFill>
                <a:effectLst/>
                <a:latin typeface="Sabon LT"/>
              </a:rPr>
              <a:t>EndoPredict</a:t>
            </a:r>
            <a:r>
              <a:rPr lang="en-US" b="0" i="0" dirty="0">
                <a:solidFill>
                  <a:srgbClr val="30293D"/>
                </a:solidFill>
                <a:effectLst/>
                <a:latin typeface="Sabon LT"/>
              </a:rPr>
              <a:t> Test. Accessed September 6, 2024. </a:t>
            </a:r>
            <a:r>
              <a:rPr lang="da-DK" dirty="0">
                <a:solidFill>
                  <a:srgbClr val="000000"/>
                </a:solidFill>
                <a:latin typeface="Arial"/>
                <a:ea typeface="Roboto Condensed"/>
                <a:cs typeface="Arial"/>
              </a:rPr>
              <a:t>https://www.breastcancer.org/screening-testing/endopredict-test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rgbClr val="000000"/>
                </a:solidFill>
                <a:latin typeface="Arial"/>
                <a:ea typeface="Roboto Condensed"/>
                <a:cs typeface="Arial"/>
              </a:rPr>
              <a:t>6. Breastcancer.org.</a:t>
            </a:r>
            <a:r>
              <a:rPr lang="en-US" b="0" i="0" dirty="0">
                <a:solidFill>
                  <a:srgbClr val="30293D"/>
                </a:solidFill>
                <a:effectLst/>
                <a:latin typeface="Sabon LT"/>
              </a:rPr>
              <a:t> Breast Cancer Index Test.</a:t>
            </a:r>
            <a:r>
              <a:rPr lang="da-DK" dirty="0">
                <a:solidFill>
                  <a:srgbClr val="000000"/>
                </a:solidFill>
                <a:latin typeface="Arial"/>
                <a:ea typeface="Roboto Condensed"/>
                <a:cs typeface="Arial"/>
              </a:rPr>
              <a:t> </a:t>
            </a:r>
            <a:r>
              <a:rPr lang="en-US" b="0" i="0" dirty="0">
                <a:solidFill>
                  <a:srgbClr val="30293D"/>
                </a:solidFill>
                <a:effectLst/>
                <a:latin typeface="Sabon LT"/>
              </a:rPr>
              <a:t>Accessed September 6, 2024. </a:t>
            </a:r>
            <a:r>
              <a:rPr lang="da-DK" dirty="0">
                <a:solidFill>
                  <a:srgbClr val="000000"/>
                </a:solidFill>
                <a:latin typeface="Arial"/>
                <a:ea typeface="Roboto Condensed"/>
                <a:cs typeface="Arial"/>
              </a:rPr>
              <a:t>https://www.breastcancer.org/screening-testing/breast-cancer-index-test</a:t>
            </a:r>
          </a:p>
          <a:p>
            <a:endParaRPr lang="en-US" dirty="0"/>
          </a:p>
        </p:txBody>
      </p:sp>
      <p:sp>
        <p:nvSpPr>
          <p:cNvPr id="4" name="Slide Number Placeholder 3"/>
          <p:cNvSpPr>
            <a:spLocks noGrp="1"/>
          </p:cNvSpPr>
          <p:nvPr>
            <p:ph type="sldNum" sz="quarter" idx="5"/>
          </p:nvPr>
        </p:nvSpPr>
        <p:spPr/>
        <p:txBody>
          <a:bodyPr/>
          <a:lstStyle/>
          <a:p>
            <a:fld id="{4DF439D2-7620-47E7-8BAF-6DC572D6D195}" type="slidenum">
              <a:rPr lang="en-US" smtClean="0"/>
              <a:pPr/>
              <a:t>10</a:t>
            </a:fld>
            <a:endParaRPr lang="en-US"/>
          </a:p>
        </p:txBody>
      </p:sp>
    </p:spTree>
    <p:extLst>
      <p:ext uri="{BB962C8B-B14F-4D97-AF65-F5344CB8AC3E}">
        <p14:creationId xmlns:p14="http://schemas.microsoft.com/office/powerpoint/2010/main" val="3760763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Key Points: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Breast cancer is ~100 and 70 times less common among white and black men than among white and black women</a:t>
            </a:r>
            <a:endParaRPr kumimoji="0" lang="en-US" sz="1000" b="0" i="0" u="none" strike="noStrike" kern="1200" cap="none" spc="0" normalizeH="0" baseline="30000" noProof="0" dirty="0">
              <a:ln>
                <a:noFill/>
              </a:ln>
              <a:effectLst/>
              <a:uLnTx/>
              <a:uFillTx/>
              <a:latin typeface="Arial" panose="020B0604020202020204" pitchFamily="34" charset="0"/>
              <a:cs typeface="Arial" panose="020B0604020202020204" pitchFamily="34" charset="0"/>
            </a:endParaRP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Women are 140 times more likely to develop breast cancer than men in the United Kingdom</a:t>
            </a:r>
            <a:endParaRPr kumimoji="0" lang="en-US" sz="1000" b="0" i="0" u="none" strike="noStrike" kern="1200" cap="none" spc="0" normalizeH="0" baseline="30000" noProof="0" dirty="0">
              <a:ln>
                <a:noFill/>
              </a:ln>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1" u="none" strike="noStrike" kern="1200" cap="none" spc="0" normalizeH="0" baseline="0" noProof="0" dirty="0">
                <a:ln>
                  <a:noFill/>
                </a:ln>
                <a:effectLst/>
                <a:uLnTx/>
                <a:uFillTx/>
                <a:latin typeface="Arial" panose="020B0604020202020204" pitchFamily="34" charset="0"/>
                <a:cs typeface="Arial" panose="020B0604020202020204" pitchFamily="34" charset="0"/>
              </a:rPr>
              <a:t>BRCA1</a:t>
            </a:r>
            <a:r>
              <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leads to an increased risk of 85% likelihood of developing breast cancer over a lifetime and smaller increase in ovarian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1. Sung H, </a:t>
            </a:r>
            <a:r>
              <a:rPr kumimoji="0" lang="en-GB" sz="10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Ferlay</a:t>
            </a: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J, Siegel RL, et al. Global cancer statistics 2020: GLOBOCAN estimates of incidence and mortality worldwide for 36 cancers in 185 countries. </a:t>
            </a:r>
            <a:r>
              <a:rPr kumimoji="0" lang="en-GB" sz="1000" b="0" i="1" u="none" strike="noStrike" kern="1200" cap="none" spc="0" normalizeH="0" baseline="0" noProof="0" dirty="0">
                <a:ln>
                  <a:noFill/>
                </a:ln>
                <a:effectLst/>
                <a:uLnTx/>
                <a:uFillTx/>
                <a:latin typeface="Arial" panose="020B0604020202020204" pitchFamily="34" charset="0"/>
                <a:cs typeface="Arial" panose="020B0604020202020204" pitchFamily="34" charset="0"/>
              </a:rPr>
              <a:t>CA Cancer J </a:t>
            </a:r>
            <a:r>
              <a:rPr kumimoji="0" lang="en-GB" sz="1000" b="0" i="1" u="none" strike="noStrike" kern="1200" cap="none" spc="0" normalizeH="0" baseline="0" noProof="0" dirty="0" err="1">
                <a:ln>
                  <a:noFill/>
                </a:ln>
                <a:effectLst/>
                <a:uLnTx/>
                <a:uFillTx/>
                <a:latin typeface="Arial" panose="020B0604020202020204" pitchFamily="34" charset="0"/>
                <a:cs typeface="Arial" panose="020B0604020202020204" pitchFamily="34" charset="0"/>
              </a:rPr>
              <a:t>Clin</a:t>
            </a:r>
            <a:r>
              <a:rPr kumimoji="0" lang="en-GB" sz="10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2021;71(3):209-249.</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 Lima SM, </a:t>
            </a:r>
            <a:r>
              <a:rPr kumimoji="0" lang="en-GB" sz="10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Kehm</a:t>
            </a: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RD, Terry MB. Global breast cancer incidence and mortality trends by region, age-groups, and fertility patterns. </a:t>
            </a:r>
            <a:r>
              <a:rPr kumimoji="0" lang="pt-BR" sz="1000" b="0" i="1" u="none" strike="noStrike" kern="1200" cap="none" spc="0" normalizeH="0" baseline="0" noProof="0" dirty="0">
                <a:ln>
                  <a:noFill/>
                </a:ln>
                <a:effectLst/>
                <a:uLnTx/>
                <a:uFillTx/>
                <a:latin typeface="Arial" panose="020B0604020202020204" pitchFamily="34" charset="0"/>
                <a:cs typeface="Arial" panose="020B0604020202020204" pitchFamily="34" charset="0"/>
              </a:rPr>
              <a:t>EClinicalMedicine</a:t>
            </a:r>
            <a:r>
              <a:rPr kumimoji="0" lang="pt-BR"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2021;38:100985.</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3. Bray F, </a:t>
            </a:r>
            <a:r>
              <a:rPr kumimoji="0" lang="en-GB" sz="10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Ferlay</a:t>
            </a: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J, </a:t>
            </a:r>
            <a:r>
              <a:rPr kumimoji="0" lang="en-GB" sz="10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Soerjomataram</a:t>
            </a: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I, Siegel RL, Torre LA, Jemal A. Global cancer statistics 2018: GLOBOCAN estimates of incidence and mortality worldwide for 36 cancers in 185 countries. </a:t>
            </a:r>
            <a:r>
              <a:rPr kumimoji="0" lang="en-GB" sz="1000" b="0" i="1" u="none" strike="noStrike" kern="1200" cap="none" spc="0" normalizeH="0" baseline="0" noProof="0" dirty="0">
                <a:ln>
                  <a:noFill/>
                </a:ln>
                <a:effectLst/>
                <a:uLnTx/>
                <a:uFillTx/>
                <a:latin typeface="Arial" panose="020B0604020202020204" pitchFamily="34" charset="0"/>
                <a:cs typeface="Arial" panose="020B0604020202020204" pitchFamily="34" charset="0"/>
              </a:rPr>
              <a:t>CA Cancer J Clin. </a:t>
            </a: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2018;68(6):394-424.</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4. Breastcancer.org. U.S. breast cancer statistics. Accessed August 5, 2021. https://www.breastcancer.org/symptoms/understand_bc/statistics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5. American Cancer Society. Key statistics for breast cancer in men. Accessed August 5, 2021. https://www.cancer.org/cancer/breast-cancer-in-men/about/key-statistics.html</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6. Cancer Research UK. Risk factors. Accessed August 5, 2021.  https://www.cancerresearchuk.org/about-cancer/breast-cancer/risks-causes/risk-factors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7. Haber G, Ahmed NU, Pekovic V. Family history of cancer and its association with breast cancer risk perception and repeat mammography. </a:t>
            </a:r>
            <a:r>
              <a:rPr kumimoji="0" lang="en-GB" sz="1000" b="0" i="1" u="none" strike="noStrike" kern="1200" cap="none" spc="0" normalizeH="0" baseline="0" noProof="0" dirty="0">
                <a:ln>
                  <a:noFill/>
                </a:ln>
                <a:effectLst/>
                <a:uLnTx/>
                <a:uFillTx/>
                <a:latin typeface="Arial" panose="020B0604020202020204" pitchFamily="34" charset="0"/>
                <a:cs typeface="Arial" panose="020B0604020202020204" pitchFamily="34" charset="0"/>
              </a:rPr>
              <a:t>Am J Public Health</a:t>
            </a: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2012;102(12):2322-2329.</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8. </a:t>
            </a:r>
            <a:r>
              <a:rPr kumimoji="0" lang="en-GB" sz="1000" b="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Centers</a:t>
            </a: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for Disease Control and Prevention. What are the risk factors for breast cancer? Accessed August 4, 2021. https://www.cdc.gov/cancer/breast/basic_info/risk_factors.htm</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9. National Cancer Institute. Hormones. Accessed August 4, 2021. https://www.cancer.gov/about-cancer/causes-prevention/risk/hormones.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10. Breastcancer.org. Using HRT (hormone replacement therapy). Accessed August 4, 2021. https://www.breastcancer.org/risk/factors/hrt</a:t>
            </a:r>
          </a:p>
          <a:p>
            <a:endParaRPr lang="en-IN"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64E5DD4-4449-3B48-8452-332DBAB4BD76}" type="slidenum">
              <a:rPr lang="en-US" smtClean="0"/>
              <a:pPr/>
              <a:t>11</a:t>
            </a:fld>
            <a:endParaRPr lang="en-US"/>
          </a:p>
        </p:txBody>
      </p:sp>
    </p:spTree>
    <p:extLst>
      <p:ext uri="{BB962C8B-B14F-4D97-AF65-F5344CB8AC3E}">
        <p14:creationId xmlns:p14="http://schemas.microsoft.com/office/powerpoint/2010/main" val="913578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F439D2-7620-47E7-8BAF-6DC572D6D195}" type="slidenum">
              <a:rPr lang="en-US" smtClean="0"/>
              <a:pPr/>
              <a:t>13</a:t>
            </a:fld>
            <a:endParaRPr lang="en-US"/>
          </a:p>
        </p:txBody>
      </p:sp>
    </p:spTree>
    <p:extLst>
      <p:ext uri="{BB962C8B-B14F-4D97-AF65-F5344CB8AC3E}">
        <p14:creationId xmlns:p14="http://schemas.microsoft.com/office/powerpoint/2010/main" val="238237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IN" sz="1000" b="0"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1. Sheffield KM, Peachey JR, Method M, et al. A real-world US study of recurrence risks using combined clinicopathological features in HR-positive, HER2-negative early breast cancer. </a:t>
            </a:r>
            <a:r>
              <a:rPr kumimoji="0" lang="en-IN" sz="1000" b="0" i="1"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Future Oncol. </a:t>
            </a:r>
            <a:r>
              <a:rPr kumimoji="0" lang="en-IN" sz="1000" b="0"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2022;18(21):2667-2682.</a:t>
            </a:r>
            <a:endParaRPr kumimoji="0" lang="en-US" sz="1000" b="0"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IN" sz="1000" b="0"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2. </a:t>
            </a:r>
            <a:r>
              <a:rPr kumimoji="0" lang="en-IN" sz="1000" b="0" i="0" u="none" strike="noStrike" kern="1200" cap="none" spc="0" normalizeH="0" baseline="0" noProof="0" dirty="0" err="1">
                <a:ln>
                  <a:noFill/>
                </a:ln>
                <a:solidFill>
                  <a:srgbClr val="4F81BD">
                    <a:lumMod val="10000"/>
                  </a:srgbClr>
                </a:solidFill>
                <a:effectLst/>
                <a:uLnTx/>
                <a:uFillTx/>
                <a:latin typeface="Arial" panose="020B0604020202020204" pitchFamily="34" charset="0"/>
                <a:cs typeface="Arial" panose="020B0604020202020204" pitchFamily="34" charset="0"/>
              </a:rPr>
              <a:t>Győrffy</a:t>
            </a:r>
            <a:r>
              <a:rPr kumimoji="0" lang="en-IN" sz="1000" b="0"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 B, Hatzis C, Sanft T, Hofstatter E, Aktas B, Pusztai L. Multigene prognostic tests in breast cancer: past, present, future. </a:t>
            </a:r>
            <a:r>
              <a:rPr kumimoji="0" lang="en-IN" sz="1000" b="0" i="1"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Breast Cancer Res</a:t>
            </a:r>
            <a:r>
              <a:rPr kumimoji="0" lang="en-IN" sz="1000" b="0"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 2015;17(1):11.</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3. Dang CM, Giuliano AE. Local recurrence risk factors in women treated with BCT for early-stage breast cancer. </a:t>
            </a:r>
            <a:r>
              <a:rPr kumimoji="0" lang="en-GB" sz="1000" b="0" i="1"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Oncology (Williston Park)</a:t>
            </a:r>
            <a:r>
              <a:rPr kumimoji="0" lang="en-GB" sz="1000" b="0"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 2011;25(10):895-6, 899.</a:t>
            </a:r>
            <a:endParaRPr kumimoji="0" lang="en-IN" sz="1000" b="0"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4. Stuart-Harris R, Dahlstrom JE, Gupta R, Zhang Y, Craft P, Shadbolt B. Recurrence in early breast cancer: analysis of data from 3,765 Australian women treated between 1997 and 2015. </a:t>
            </a:r>
            <a:r>
              <a:rPr kumimoji="0" lang="en-GB" sz="1000" b="0" i="1"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Breast</a:t>
            </a:r>
            <a:r>
              <a:rPr kumimoji="0" lang="en-GB" sz="1000" b="0"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 2019;44:153-159.</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IN" sz="1000" b="0"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5. Li LT, Jiang G, Chen Q, Zheng JN. Ki67 is a promising molecular target in the diagnosis of cancer (review). </a:t>
            </a:r>
            <a:r>
              <a:rPr kumimoji="0" lang="en-IN" sz="1000" b="0" i="1"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Mol Med Rep</a:t>
            </a:r>
            <a:r>
              <a:rPr kumimoji="0" lang="en-IN" sz="1000" b="0"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 2015;11(3):1566-1572</a:t>
            </a:r>
            <a:r>
              <a:rPr kumimoji="0" lang="en-GB" sz="1000" b="0"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000" b="0"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6. Reddy TP, Rosato RR, Li X, Moulder S, Piwnica-Worms H, Chang JC. A comprehensive overview of metaplastic breast cancer: clinical features and molecular aberrations. </a:t>
            </a:r>
            <a:r>
              <a:rPr kumimoji="0" lang="en-GB" sz="1000" b="0" i="1"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Breast Cancer Res. </a:t>
            </a:r>
            <a:r>
              <a:rPr kumimoji="0" lang="en-GB" sz="1000" b="0"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rPr>
              <a:t>2020;22:121.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4F81BD">
                  <a:lumMod val="10000"/>
                </a:srgbClr>
              </a:solidFill>
              <a:effectLst/>
              <a:uLnTx/>
              <a:uFillTx/>
              <a:latin typeface="Arial" panose="020B0604020202020204" pitchFamily="34" charset="0"/>
              <a:cs typeface="Arial" panose="020B0604020202020204" pitchFamily="34" charset="0"/>
            </a:endParaRPr>
          </a:p>
          <a:p>
            <a:endParaRPr lang="en-IN"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64E5DD4-4449-3B48-8452-332DBAB4BD76}" type="slidenum">
              <a:rPr lang="en-US" smtClean="0"/>
              <a:pPr/>
              <a:t>14</a:t>
            </a:fld>
            <a:endParaRPr lang="en-US" dirty="0"/>
          </a:p>
        </p:txBody>
      </p:sp>
    </p:spTree>
    <p:extLst>
      <p:ext uri="{BB962C8B-B14F-4D97-AF65-F5344CB8AC3E}">
        <p14:creationId xmlns:p14="http://schemas.microsoft.com/office/powerpoint/2010/main" val="2761646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457200" rtl="0" eaLnBrk="1" fontAlgn="auto" latinLnBrk="0" hangingPunct="1">
              <a:lnSpc>
                <a:spcPct val="100000"/>
              </a:lnSpc>
              <a:spcBef>
                <a:spcPts val="0"/>
              </a:spcBef>
              <a:spcAft>
                <a:spcPts val="0"/>
              </a:spcAft>
              <a:buClrTx/>
              <a:buSzTx/>
              <a:tabLst/>
              <a:defRPr/>
            </a:pPr>
            <a:r>
              <a:rPr kumimoji="0" lang="en-IN"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 </a:t>
            </a:r>
            <a:r>
              <a:rPr lang="en-US" b="0" i="0" dirty="0">
                <a:solidFill>
                  <a:srgbClr val="212121"/>
                </a:solidFill>
                <a:effectLst/>
                <a:latin typeface="BlinkMacSystemFont"/>
              </a:rPr>
              <a:t>Sheffield KM, Peachey JR, Method M, et al. A real-world US study of recurrence risks using combined clinicopathological features in HR-positive, HER2-negative early breast cancer. </a:t>
            </a:r>
            <a:r>
              <a:rPr lang="en-US" b="0" i="1" dirty="0">
                <a:solidFill>
                  <a:srgbClr val="212121"/>
                </a:solidFill>
                <a:effectLst/>
                <a:latin typeface="BlinkMacSystemFont"/>
              </a:rPr>
              <a:t>Future Oncol</a:t>
            </a:r>
            <a:r>
              <a:rPr lang="en-US" b="0" i="0" dirty="0">
                <a:solidFill>
                  <a:srgbClr val="212121"/>
                </a:solidFill>
                <a:effectLst/>
                <a:latin typeface="BlinkMacSystemFont"/>
              </a:rPr>
              <a:t>. 2022;18(21):2667-2682.</a:t>
            </a:r>
            <a:br>
              <a:rPr lang="en-US" b="0" i="0" dirty="0">
                <a:solidFill>
                  <a:srgbClr val="212121"/>
                </a:solidFill>
                <a:effectLst/>
                <a:latin typeface="BlinkMacSystemFont"/>
              </a:rPr>
            </a:br>
            <a:r>
              <a:rPr kumimoji="0" lang="en-IN"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 </a:t>
            </a:r>
            <a:r>
              <a:rPr lang="en-US" b="0" i="0" dirty="0">
                <a:solidFill>
                  <a:srgbClr val="212121"/>
                </a:solidFill>
                <a:effectLst/>
                <a:latin typeface="BlinkMacSystemFont"/>
              </a:rPr>
              <a:t>Johnston SRD, </a:t>
            </a:r>
            <a:r>
              <a:rPr lang="en-US" b="0" i="0" dirty="0" err="1">
                <a:solidFill>
                  <a:srgbClr val="212121"/>
                </a:solidFill>
                <a:effectLst/>
                <a:latin typeface="BlinkMacSystemFont"/>
              </a:rPr>
              <a:t>Harbeck</a:t>
            </a:r>
            <a:r>
              <a:rPr lang="en-US" b="0" i="0" dirty="0">
                <a:solidFill>
                  <a:srgbClr val="212121"/>
                </a:solidFill>
                <a:effectLst/>
                <a:latin typeface="BlinkMacSystemFont"/>
              </a:rPr>
              <a:t> N, Hegg R, et al. </a:t>
            </a:r>
            <a:r>
              <a:rPr lang="en-US" b="0" i="0" dirty="0" err="1">
                <a:solidFill>
                  <a:srgbClr val="212121"/>
                </a:solidFill>
                <a:effectLst/>
                <a:latin typeface="BlinkMacSystemFont"/>
              </a:rPr>
              <a:t>Abemaciclib</a:t>
            </a:r>
            <a:r>
              <a:rPr lang="en-US" b="0" i="0" dirty="0">
                <a:solidFill>
                  <a:srgbClr val="212121"/>
                </a:solidFill>
                <a:effectLst/>
                <a:latin typeface="BlinkMacSystemFont"/>
              </a:rPr>
              <a:t> combined with endocrine therapy for the adjuvant treatment of HR+, HER2-, node-positive, high-risk, early breast cancer (</a:t>
            </a:r>
            <a:r>
              <a:rPr lang="en-US" b="0" i="0" dirty="0" err="1">
                <a:solidFill>
                  <a:srgbClr val="212121"/>
                </a:solidFill>
                <a:effectLst/>
                <a:latin typeface="BlinkMacSystemFont"/>
              </a:rPr>
              <a:t>monarchE</a:t>
            </a:r>
            <a:r>
              <a:rPr lang="en-US" b="0" i="0" dirty="0">
                <a:solidFill>
                  <a:srgbClr val="212121"/>
                </a:solidFill>
                <a:effectLst/>
                <a:latin typeface="BlinkMacSystemFont"/>
              </a:rPr>
              <a:t>). </a:t>
            </a:r>
            <a:r>
              <a:rPr lang="en-US" b="0" i="1" dirty="0">
                <a:solidFill>
                  <a:srgbClr val="212121"/>
                </a:solidFill>
                <a:effectLst/>
                <a:latin typeface="BlinkMacSystemFont"/>
              </a:rPr>
              <a:t>J Clin Oncol</a:t>
            </a:r>
            <a:r>
              <a:rPr lang="en-US" b="0" i="0" dirty="0">
                <a:solidFill>
                  <a:srgbClr val="212121"/>
                </a:solidFill>
                <a:effectLst/>
                <a:latin typeface="BlinkMacSystemFont"/>
              </a:rPr>
              <a:t>. 2020;38(34):3987-3998. </a:t>
            </a:r>
            <a:br>
              <a:rPr lang="en-US" b="0" i="0" dirty="0">
                <a:solidFill>
                  <a:srgbClr val="212121"/>
                </a:solidFill>
                <a:effectLst/>
                <a:latin typeface="BlinkMacSystemFont"/>
              </a:rPr>
            </a:br>
            <a:r>
              <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 </a:t>
            </a:r>
            <a:r>
              <a:rPr lang="en-US" b="0" i="0" dirty="0">
                <a:solidFill>
                  <a:srgbClr val="212121"/>
                </a:solidFill>
                <a:effectLst/>
                <a:latin typeface="BlinkMacSystemFont"/>
              </a:rPr>
              <a:t>Richman J, Dowsett M. Beyond 5 years: enduring risk of recurrence in </a:t>
            </a:r>
            <a:r>
              <a:rPr lang="en-US" b="0" i="0" dirty="0" err="1">
                <a:solidFill>
                  <a:srgbClr val="212121"/>
                </a:solidFill>
                <a:effectLst/>
                <a:latin typeface="BlinkMacSystemFont"/>
              </a:rPr>
              <a:t>oestrogen</a:t>
            </a:r>
            <a:r>
              <a:rPr lang="en-US" b="0" i="0" dirty="0">
                <a:solidFill>
                  <a:srgbClr val="212121"/>
                </a:solidFill>
                <a:effectLst/>
                <a:latin typeface="BlinkMacSystemFont"/>
              </a:rPr>
              <a:t> receptor-positive breast cancer. </a:t>
            </a:r>
            <a:r>
              <a:rPr lang="en-US" b="0" i="1" dirty="0">
                <a:solidFill>
                  <a:srgbClr val="212121"/>
                </a:solidFill>
                <a:effectLst/>
                <a:latin typeface="BlinkMacSystemFont"/>
              </a:rPr>
              <a:t>Nat Rev Clin Oncol</a:t>
            </a:r>
            <a:r>
              <a:rPr lang="en-US" b="0" i="0" dirty="0">
                <a:solidFill>
                  <a:srgbClr val="212121"/>
                </a:solidFill>
                <a:effectLst/>
                <a:latin typeface="BlinkMacSystemFont"/>
              </a:rPr>
              <a:t>. 2019;16(5):296-311. </a:t>
            </a:r>
            <a:br>
              <a:rPr lang="en-US" b="0" i="0" dirty="0">
                <a:solidFill>
                  <a:srgbClr val="212121"/>
                </a:solidFill>
                <a:effectLst/>
                <a:latin typeface="BlinkMacSystemFont"/>
              </a:rPr>
            </a:br>
            <a:r>
              <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4. </a:t>
            </a:r>
            <a:r>
              <a:rPr lang="en-US" b="0" i="0" dirty="0">
                <a:solidFill>
                  <a:srgbClr val="212121"/>
                </a:solidFill>
                <a:effectLst/>
                <a:latin typeface="BlinkMacSystemFont"/>
              </a:rPr>
              <a:t>Cardoso F, Paluch-Shimon S, </a:t>
            </a:r>
            <a:r>
              <a:rPr lang="en-US" b="0" i="0" dirty="0" err="1">
                <a:solidFill>
                  <a:srgbClr val="212121"/>
                </a:solidFill>
                <a:effectLst/>
                <a:latin typeface="BlinkMacSystemFont"/>
              </a:rPr>
              <a:t>Senkus</a:t>
            </a:r>
            <a:r>
              <a:rPr lang="en-US" b="0" i="0" dirty="0">
                <a:solidFill>
                  <a:srgbClr val="212121"/>
                </a:solidFill>
                <a:effectLst/>
                <a:latin typeface="BlinkMacSystemFont"/>
              </a:rPr>
              <a:t> E, et al. 5th ESO-ESMO international consensus guidelines for advanced breast cancer (ABC 5). </a:t>
            </a:r>
            <a:r>
              <a:rPr lang="en-US" b="0" i="1" dirty="0">
                <a:solidFill>
                  <a:srgbClr val="212121"/>
                </a:solidFill>
                <a:effectLst/>
                <a:latin typeface="BlinkMacSystemFont"/>
              </a:rPr>
              <a:t>Ann Oncol</a:t>
            </a:r>
            <a:r>
              <a:rPr lang="en-US" b="0" i="0" dirty="0">
                <a:solidFill>
                  <a:srgbClr val="212121"/>
                </a:solidFill>
                <a:effectLst/>
                <a:latin typeface="BlinkMacSystemFont"/>
              </a:rPr>
              <a:t>. 2020;31(12):1623-1649. </a:t>
            </a:r>
            <a:endParaRPr lang="en-US" dirty="0"/>
          </a:p>
        </p:txBody>
      </p:sp>
      <p:sp>
        <p:nvSpPr>
          <p:cNvPr id="4" name="Slide Number Placeholder 3"/>
          <p:cNvSpPr>
            <a:spLocks noGrp="1"/>
          </p:cNvSpPr>
          <p:nvPr>
            <p:ph type="sldNum" sz="quarter" idx="5"/>
          </p:nvPr>
        </p:nvSpPr>
        <p:spPr/>
        <p:txBody>
          <a:bodyPr/>
          <a:lstStyle/>
          <a:p>
            <a:fld id="{4DF439D2-7620-47E7-8BAF-6DC572D6D195}" type="slidenum">
              <a:rPr lang="en-US" smtClean="0"/>
              <a:pPr/>
              <a:t>15</a:t>
            </a:fld>
            <a:endParaRPr lang="en-US"/>
          </a:p>
        </p:txBody>
      </p:sp>
    </p:spTree>
    <p:extLst>
      <p:ext uri="{BB962C8B-B14F-4D97-AF65-F5344CB8AC3E}">
        <p14:creationId xmlns:p14="http://schemas.microsoft.com/office/powerpoint/2010/main" val="2769831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000" b="1" i="0" dirty="0">
                <a:solidFill>
                  <a:schemeClr val="accent1">
                    <a:lumMod val="10000"/>
                  </a:schemeClr>
                </a:solidFill>
                <a:effectLst/>
                <a:latin typeface="Arial" panose="020B0604020202020204" pitchFamily="34" charset="0"/>
                <a:cs typeface="Arial" panose="020B0604020202020204" pitchFamily="34" charset="0"/>
              </a:rPr>
              <a:t>References:</a:t>
            </a:r>
          </a:p>
          <a:p>
            <a:pPr marL="228600" indent="-228600">
              <a:buFont typeface="+mj-lt"/>
              <a:buAutoNum type="arabicPeriod"/>
            </a:pPr>
            <a:r>
              <a:rPr lang="en-IN" sz="1000" b="0" i="0" dirty="0">
                <a:solidFill>
                  <a:schemeClr val="accent1">
                    <a:lumMod val="10000"/>
                  </a:schemeClr>
                </a:solidFill>
                <a:effectLst/>
                <a:latin typeface="Arial" panose="020B0604020202020204" pitchFamily="34" charset="0"/>
                <a:cs typeface="Arial" panose="020B0604020202020204" pitchFamily="34" charset="0"/>
              </a:rPr>
              <a:t>Saadatmand S, Bretveld R, Siesling S, Tilanus-Linthorst MMA. Influence of tumour stage at breast cancer detection on survival in modern times: population based study in 173,797 patients. </a:t>
            </a:r>
            <a:r>
              <a:rPr lang="en-IN" sz="1000" b="0" i="1" dirty="0">
                <a:solidFill>
                  <a:schemeClr val="accent1">
                    <a:lumMod val="10000"/>
                  </a:schemeClr>
                </a:solidFill>
                <a:effectLst/>
                <a:latin typeface="Arial" panose="020B0604020202020204" pitchFamily="34" charset="0"/>
                <a:cs typeface="Arial" panose="020B0604020202020204" pitchFamily="34" charset="0"/>
              </a:rPr>
              <a:t>BMJ</a:t>
            </a:r>
            <a:r>
              <a:rPr lang="en-IN" sz="1000" b="0" i="0" dirty="0">
                <a:solidFill>
                  <a:schemeClr val="accent1">
                    <a:lumMod val="10000"/>
                  </a:schemeClr>
                </a:solidFill>
                <a:effectLst/>
                <a:latin typeface="Arial" panose="020B0604020202020204" pitchFamily="34" charset="0"/>
                <a:cs typeface="Arial" panose="020B0604020202020204" pitchFamily="34" charset="0"/>
              </a:rPr>
              <a:t>. 2015;351:h4901.</a:t>
            </a:r>
          </a:p>
          <a:p>
            <a:pPr marL="228600" indent="-228600">
              <a:buFont typeface="+mj-lt"/>
              <a:buAutoNum type="arabicPeriod"/>
            </a:pPr>
            <a:r>
              <a:rPr lang="en-IN" sz="1000" b="0" i="0" dirty="0">
                <a:solidFill>
                  <a:schemeClr val="accent1">
                    <a:lumMod val="10000"/>
                  </a:schemeClr>
                </a:solidFill>
                <a:effectLst/>
                <a:latin typeface="Arial" panose="020B0604020202020204" pitchFamily="34" charset="0"/>
                <a:cs typeface="Arial" panose="020B0604020202020204" pitchFamily="34" charset="0"/>
              </a:rPr>
              <a:t>Ethier JL, Ocaña A, Rodríguez Lescure A, et al. Outcomes of single versus double hormone receptor-positive breast cancer. A GEICAM/9906 sub-study. </a:t>
            </a:r>
            <a:r>
              <a:rPr lang="en-IN" sz="1000" b="0" i="1" dirty="0">
                <a:solidFill>
                  <a:schemeClr val="accent1">
                    <a:lumMod val="10000"/>
                  </a:schemeClr>
                </a:solidFill>
                <a:effectLst/>
                <a:latin typeface="Arial" panose="020B0604020202020204" pitchFamily="34" charset="0"/>
                <a:cs typeface="Arial" panose="020B0604020202020204" pitchFamily="34" charset="0"/>
              </a:rPr>
              <a:t>Eur J Cancer</a:t>
            </a:r>
            <a:r>
              <a:rPr lang="en-IN" sz="1000" b="0" i="0" dirty="0">
                <a:solidFill>
                  <a:schemeClr val="accent1">
                    <a:lumMod val="10000"/>
                  </a:schemeClr>
                </a:solidFill>
                <a:effectLst/>
                <a:latin typeface="Arial" panose="020B0604020202020204" pitchFamily="34" charset="0"/>
                <a:cs typeface="Arial" panose="020B0604020202020204" pitchFamily="34" charset="0"/>
              </a:rPr>
              <a:t>. 2018;94:199-205.</a:t>
            </a:r>
          </a:p>
          <a:p>
            <a:pPr marL="228600" indent="-228600">
              <a:buFont typeface="+mj-lt"/>
              <a:buAutoNum type="arabicPeriod"/>
            </a:pPr>
            <a:r>
              <a:rPr lang="en-GB" sz="1000" b="0" i="0" dirty="0">
                <a:solidFill>
                  <a:schemeClr val="accent1">
                    <a:lumMod val="10000"/>
                  </a:schemeClr>
                </a:solidFill>
                <a:effectLst/>
                <a:latin typeface="Arial" panose="020B0604020202020204" pitchFamily="34" charset="0"/>
                <a:cs typeface="Arial" panose="020B0604020202020204" pitchFamily="34" charset="0"/>
              </a:rPr>
              <a:t>Narod SA. Tumour size predicts long-term survival among women with lymph node-positive breast cancer. </a:t>
            </a:r>
            <a:r>
              <a:rPr lang="en-GB" sz="1000" b="0" i="1" dirty="0">
                <a:solidFill>
                  <a:schemeClr val="accent1">
                    <a:lumMod val="10000"/>
                  </a:schemeClr>
                </a:solidFill>
                <a:effectLst/>
                <a:latin typeface="Arial" panose="020B0604020202020204" pitchFamily="34" charset="0"/>
                <a:cs typeface="Arial" panose="020B0604020202020204" pitchFamily="34" charset="0"/>
              </a:rPr>
              <a:t>Curr Oncol</a:t>
            </a:r>
            <a:r>
              <a:rPr lang="en-GB" sz="1000" b="0" i="0" dirty="0">
                <a:solidFill>
                  <a:schemeClr val="accent1">
                    <a:lumMod val="10000"/>
                  </a:schemeClr>
                </a:solidFill>
                <a:effectLst/>
                <a:latin typeface="Arial" panose="020B0604020202020204" pitchFamily="34" charset="0"/>
                <a:cs typeface="Arial" panose="020B0604020202020204" pitchFamily="34" charset="0"/>
              </a:rPr>
              <a:t>. 2012;19(5):249-253.</a:t>
            </a:r>
          </a:p>
          <a:p>
            <a:pPr marL="228600" indent="-228600">
              <a:buFont typeface="+mj-lt"/>
              <a:buAutoNum type="arabicPeriod"/>
            </a:pPr>
            <a:r>
              <a:rPr lang="en-IN" sz="1000" b="0" i="0" dirty="0">
                <a:solidFill>
                  <a:schemeClr val="accent1">
                    <a:lumMod val="10000"/>
                  </a:schemeClr>
                </a:solidFill>
                <a:effectLst/>
                <a:latin typeface="Arial" panose="020B0604020202020204" pitchFamily="34" charset="0"/>
                <a:cs typeface="Arial" panose="020B0604020202020204" pitchFamily="34" charset="0"/>
              </a:rPr>
              <a:t>Woo CS, Silberman H, Nakamura SK, et al. Lymph node status combined with lymphovascular invasion creates a more powerful tool for predicting outcome in patients with invasive breast cancer. </a:t>
            </a:r>
            <a:r>
              <a:rPr lang="en-IN" sz="1000" b="0" i="1" dirty="0">
                <a:solidFill>
                  <a:schemeClr val="accent1">
                    <a:lumMod val="10000"/>
                  </a:schemeClr>
                </a:solidFill>
                <a:effectLst/>
                <a:latin typeface="Arial" panose="020B0604020202020204" pitchFamily="34" charset="0"/>
                <a:cs typeface="Arial" panose="020B0604020202020204" pitchFamily="34" charset="0"/>
              </a:rPr>
              <a:t>Am J Surg</a:t>
            </a:r>
            <a:r>
              <a:rPr lang="en-IN" sz="1000" b="0" i="0" dirty="0">
                <a:solidFill>
                  <a:schemeClr val="accent1">
                    <a:lumMod val="10000"/>
                  </a:schemeClr>
                </a:solidFill>
                <a:effectLst/>
                <a:latin typeface="Arial" panose="020B0604020202020204" pitchFamily="34" charset="0"/>
                <a:cs typeface="Arial" panose="020B0604020202020204" pitchFamily="34" charset="0"/>
              </a:rPr>
              <a:t>. 2002;184(4):337-340.</a:t>
            </a:r>
          </a:p>
          <a:p>
            <a:pPr marL="228600" indent="-228600">
              <a:buFont typeface="+mj-lt"/>
              <a:buAutoNum type="arabicPeriod"/>
            </a:pPr>
            <a:r>
              <a:rPr lang="en-GB" sz="1000" b="0" i="0" dirty="0">
                <a:solidFill>
                  <a:schemeClr val="accent1">
                    <a:lumMod val="10000"/>
                  </a:schemeClr>
                </a:solidFill>
                <a:effectLst/>
                <a:latin typeface="Arial" panose="020B0604020202020204" pitchFamily="34" charset="0"/>
                <a:cs typeface="Arial" panose="020B0604020202020204" pitchFamily="34" charset="0"/>
              </a:rPr>
              <a:t>Fasching PA, Gass P, Häberle L, et al. Prognostic effect of Ki-67 in common clinical subgroups of patients with HER2-negative, hormone receptor-positive early breast cancer. </a:t>
            </a:r>
            <a:r>
              <a:rPr lang="en-GB" sz="1000" b="0" i="1" dirty="0">
                <a:solidFill>
                  <a:schemeClr val="accent1">
                    <a:lumMod val="10000"/>
                  </a:schemeClr>
                </a:solidFill>
                <a:effectLst/>
                <a:latin typeface="Arial" panose="020B0604020202020204" pitchFamily="34" charset="0"/>
                <a:cs typeface="Arial" panose="020B0604020202020204" pitchFamily="34" charset="0"/>
              </a:rPr>
              <a:t>Breast Cancer Res Treat</a:t>
            </a:r>
            <a:r>
              <a:rPr lang="en-GB" sz="1000" b="0" i="0" dirty="0">
                <a:solidFill>
                  <a:schemeClr val="accent1">
                    <a:lumMod val="10000"/>
                  </a:schemeClr>
                </a:solidFill>
                <a:effectLst/>
                <a:latin typeface="Arial" panose="020B0604020202020204" pitchFamily="34" charset="0"/>
                <a:cs typeface="Arial" panose="020B0604020202020204" pitchFamily="34" charset="0"/>
              </a:rPr>
              <a:t>. 2019;175(3):617-625.</a:t>
            </a:r>
          </a:p>
          <a:p>
            <a:pPr marL="228600" indent="-228600">
              <a:buFont typeface="+mj-lt"/>
              <a:buAutoNum type="arabicPeriod"/>
            </a:pPr>
            <a:r>
              <a:rPr lang="en-IN" sz="1000" b="0" i="0" dirty="0">
                <a:solidFill>
                  <a:schemeClr val="accent1">
                    <a:lumMod val="10000"/>
                  </a:schemeClr>
                </a:solidFill>
                <a:effectLst/>
                <a:latin typeface="Arial" panose="020B0604020202020204" pitchFamily="34" charset="0"/>
                <a:cs typeface="Arial" panose="020B0604020202020204" pitchFamily="34" charset="0"/>
              </a:rPr>
              <a:t>Fallahpour S, Navaneelan T, De P, Borgo A. Breast cancer survival by molecular subtype: a population-based analysis of cancer registry data. </a:t>
            </a:r>
            <a:r>
              <a:rPr lang="en-IN" sz="1000" b="0" i="1" dirty="0">
                <a:solidFill>
                  <a:schemeClr val="accent1">
                    <a:lumMod val="10000"/>
                  </a:schemeClr>
                </a:solidFill>
                <a:effectLst/>
                <a:latin typeface="Arial" panose="020B0604020202020204" pitchFamily="34" charset="0"/>
                <a:cs typeface="Arial" panose="020B0604020202020204" pitchFamily="34" charset="0"/>
              </a:rPr>
              <a:t>CMAJ Open</a:t>
            </a:r>
            <a:r>
              <a:rPr lang="en-IN" sz="1000" b="0" i="0" dirty="0">
                <a:solidFill>
                  <a:schemeClr val="accent1">
                    <a:lumMod val="10000"/>
                  </a:schemeClr>
                </a:solidFill>
                <a:effectLst/>
                <a:latin typeface="Arial" panose="020B0604020202020204" pitchFamily="34" charset="0"/>
                <a:cs typeface="Arial" panose="020B0604020202020204" pitchFamily="34" charset="0"/>
              </a:rPr>
              <a:t>. 2017;5(3):E734-E739.</a:t>
            </a:r>
          </a:p>
          <a:p>
            <a:pPr marL="228600" indent="-228600">
              <a:buFont typeface="+mj-lt"/>
              <a:buAutoNum type="arabicPeriod"/>
            </a:pPr>
            <a:r>
              <a:rPr lang="en-IN" sz="1000" b="0" i="0" dirty="0">
                <a:solidFill>
                  <a:schemeClr val="accent1">
                    <a:lumMod val="10000"/>
                  </a:schemeClr>
                </a:solidFill>
                <a:effectLst/>
                <a:latin typeface="Arial" panose="020B0604020202020204" pitchFamily="34" charset="0"/>
                <a:cs typeface="Arial" panose="020B0604020202020204" pitchFamily="34" charset="0"/>
              </a:rPr>
              <a:t>National Cancer Institute. Cancer stat facts: female breast cancer subtypes. Accessed August 09, 2021. https://seer.cancer.gov/statfacts/html/breast-subtypes.html</a:t>
            </a:r>
            <a:endParaRPr lang="en-US" sz="1000" b="0" i="0" dirty="0">
              <a:solidFill>
                <a:schemeClr val="accent1">
                  <a:lumMod val="10000"/>
                </a:schemeClr>
              </a:solidFill>
              <a:effectLst/>
              <a:latin typeface="Arial" panose="020B0604020202020204" pitchFamily="34" charset="0"/>
              <a:cs typeface="Arial" panose="020B0604020202020204" pitchFamily="34" charset="0"/>
            </a:endParaRPr>
          </a:p>
          <a:p>
            <a:pPr marL="0" indent="0">
              <a:buFont typeface="+mj-lt"/>
              <a:buNone/>
            </a:pPr>
            <a:endParaRPr lang="en-US" sz="1000" b="0" i="0" dirty="0">
              <a:solidFill>
                <a:schemeClr val="accent1">
                  <a:lumMod val="10000"/>
                </a:schemeClr>
              </a:solidFill>
              <a:effectLst/>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64E5DD4-4449-3B48-8452-332DBAB4BD76}" type="slidenum">
              <a:rPr lang="en-US" smtClean="0"/>
              <a:pPr/>
              <a:t>16</a:t>
            </a:fld>
            <a:endParaRPr lang="en-US" dirty="0"/>
          </a:p>
        </p:txBody>
      </p:sp>
    </p:spTree>
    <p:extLst>
      <p:ext uri="{BB962C8B-B14F-4D97-AF65-F5344CB8AC3E}">
        <p14:creationId xmlns:p14="http://schemas.microsoft.com/office/powerpoint/2010/main" val="364235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b="0" i="0" dirty="0" err="1">
                <a:solidFill>
                  <a:srgbClr val="212121"/>
                </a:solidFill>
                <a:effectLst/>
                <a:latin typeface="BlinkMacSystemFont"/>
              </a:rPr>
              <a:t>Foldi</a:t>
            </a:r>
            <a:r>
              <a:rPr lang="en-US" b="0" i="0" dirty="0">
                <a:solidFill>
                  <a:srgbClr val="212121"/>
                </a:solidFill>
                <a:effectLst/>
                <a:latin typeface="BlinkMacSystemFont"/>
              </a:rPr>
              <a:t> J, O'Meara T, </a:t>
            </a:r>
            <a:r>
              <a:rPr lang="en-US" b="0" i="0" dirty="0" err="1">
                <a:solidFill>
                  <a:srgbClr val="212121"/>
                </a:solidFill>
                <a:effectLst/>
                <a:latin typeface="BlinkMacSystemFont"/>
              </a:rPr>
              <a:t>Marczyk</a:t>
            </a:r>
            <a:r>
              <a:rPr lang="en-US" b="0" i="0" dirty="0">
                <a:solidFill>
                  <a:srgbClr val="212121"/>
                </a:solidFill>
                <a:effectLst/>
                <a:latin typeface="BlinkMacSystemFont"/>
              </a:rPr>
              <a:t> M, </a:t>
            </a:r>
            <a:r>
              <a:rPr lang="en-US" b="0" i="0" dirty="0" err="1">
                <a:solidFill>
                  <a:srgbClr val="212121"/>
                </a:solidFill>
                <a:effectLst/>
                <a:latin typeface="BlinkMacSystemFont"/>
              </a:rPr>
              <a:t>Sanft</a:t>
            </a:r>
            <a:r>
              <a:rPr lang="en-US" b="0" i="0" dirty="0">
                <a:solidFill>
                  <a:srgbClr val="212121"/>
                </a:solidFill>
                <a:effectLst/>
                <a:latin typeface="BlinkMacSystemFont"/>
              </a:rPr>
              <a:t> T, Silber A, </a:t>
            </a:r>
            <a:r>
              <a:rPr lang="en-US" b="0" i="0" dirty="0" err="1">
                <a:solidFill>
                  <a:srgbClr val="212121"/>
                </a:solidFill>
                <a:effectLst/>
                <a:latin typeface="BlinkMacSystemFont"/>
              </a:rPr>
              <a:t>Pusztai</a:t>
            </a:r>
            <a:r>
              <a:rPr lang="en-US" b="0" i="0" dirty="0">
                <a:solidFill>
                  <a:srgbClr val="212121"/>
                </a:solidFill>
                <a:effectLst/>
                <a:latin typeface="BlinkMacSystemFont"/>
              </a:rPr>
              <a:t> L. Defining risk of late recurrence in early-stage estrogen receptor-positive breast cancer: clinical versus molecular tools. </a:t>
            </a:r>
            <a:r>
              <a:rPr lang="en-US" b="0" i="1" dirty="0">
                <a:solidFill>
                  <a:srgbClr val="212121"/>
                </a:solidFill>
                <a:effectLst/>
                <a:latin typeface="BlinkMacSystemFont"/>
              </a:rPr>
              <a:t>J Clin Oncol</a:t>
            </a:r>
            <a:r>
              <a:rPr lang="en-US" b="0" i="0" dirty="0">
                <a:solidFill>
                  <a:srgbClr val="212121"/>
                </a:solidFill>
                <a:effectLst/>
                <a:latin typeface="BlinkMacSystemFont"/>
              </a:rPr>
              <a:t>. 2019;37(16):1365-1369. </a:t>
            </a:r>
            <a:br>
              <a:rPr lang="en-US" dirty="0"/>
            </a:br>
            <a:r>
              <a:rPr lang="en-US" dirty="0"/>
              <a:t>2. </a:t>
            </a:r>
            <a:r>
              <a:rPr lang="en-US" b="0" i="0" dirty="0">
                <a:solidFill>
                  <a:srgbClr val="212121"/>
                </a:solidFill>
                <a:effectLst/>
                <a:latin typeface="BlinkMacSystemFont"/>
              </a:rPr>
              <a:t>Gomis RR, </a:t>
            </a:r>
            <a:r>
              <a:rPr lang="en-US" b="0" i="0" dirty="0" err="1">
                <a:solidFill>
                  <a:srgbClr val="212121"/>
                </a:solidFill>
                <a:effectLst/>
                <a:latin typeface="BlinkMacSystemFont"/>
              </a:rPr>
              <a:t>Gawrzak</a:t>
            </a:r>
            <a:r>
              <a:rPr lang="en-US" b="0" i="0" dirty="0">
                <a:solidFill>
                  <a:srgbClr val="212121"/>
                </a:solidFill>
                <a:effectLst/>
                <a:latin typeface="BlinkMacSystemFont"/>
              </a:rPr>
              <a:t> S. Tumor cell dormancy. </a:t>
            </a:r>
            <a:r>
              <a:rPr lang="en-US" b="0" i="1" dirty="0">
                <a:solidFill>
                  <a:srgbClr val="212121"/>
                </a:solidFill>
                <a:effectLst/>
                <a:latin typeface="BlinkMacSystemFont"/>
              </a:rPr>
              <a:t>Mol Oncol</a:t>
            </a:r>
            <a:r>
              <a:rPr lang="en-US" b="0" i="0" dirty="0">
                <a:solidFill>
                  <a:srgbClr val="212121"/>
                </a:solidFill>
                <a:effectLst/>
                <a:latin typeface="BlinkMacSystemFont"/>
              </a:rPr>
              <a:t>. 2017;11(1):62-78. </a:t>
            </a:r>
            <a:br>
              <a:rPr lang="en-US" dirty="0"/>
            </a:br>
            <a:r>
              <a:rPr lang="en-US" dirty="0"/>
              <a:t>3. </a:t>
            </a:r>
            <a:r>
              <a:rPr lang="en-US" b="0" i="0" dirty="0">
                <a:solidFill>
                  <a:srgbClr val="212121"/>
                </a:solidFill>
                <a:effectLst/>
                <a:latin typeface="BlinkMacSystemFont"/>
              </a:rPr>
              <a:t>Pedersen RN, </a:t>
            </a:r>
            <a:r>
              <a:rPr lang="en-US" b="0" i="0" dirty="0" err="1">
                <a:solidFill>
                  <a:srgbClr val="212121"/>
                </a:solidFill>
                <a:effectLst/>
                <a:latin typeface="BlinkMacSystemFont"/>
              </a:rPr>
              <a:t>Esen</a:t>
            </a:r>
            <a:r>
              <a:rPr lang="en-US" b="0" i="0" dirty="0">
                <a:solidFill>
                  <a:srgbClr val="212121"/>
                </a:solidFill>
                <a:effectLst/>
                <a:latin typeface="BlinkMacSystemFont"/>
              </a:rPr>
              <a:t> BÖ, </a:t>
            </a:r>
            <a:r>
              <a:rPr lang="en-US" b="0" i="0" dirty="0" err="1">
                <a:solidFill>
                  <a:srgbClr val="212121"/>
                </a:solidFill>
                <a:effectLst/>
                <a:latin typeface="BlinkMacSystemFont"/>
              </a:rPr>
              <a:t>Mellemkjær</a:t>
            </a:r>
            <a:r>
              <a:rPr lang="en-US" b="0" i="0" dirty="0">
                <a:solidFill>
                  <a:srgbClr val="212121"/>
                </a:solidFill>
                <a:effectLst/>
                <a:latin typeface="BlinkMacSystemFont"/>
              </a:rPr>
              <a:t> L, et al. The incidence of breast cancer recurrence 10-32 years after primary diagnosis. </a:t>
            </a:r>
            <a:r>
              <a:rPr lang="en-US" b="0" i="1" dirty="0">
                <a:solidFill>
                  <a:srgbClr val="212121"/>
                </a:solidFill>
                <a:effectLst/>
                <a:latin typeface="BlinkMacSystemFont"/>
              </a:rPr>
              <a:t>J Natl Cancer Inst</a:t>
            </a:r>
            <a:r>
              <a:rPr lang="en-US" b="0" i="0" dirty="0">
                <a:solidFill>
                  <a:srgbClr val="212121"/>
                </a:solidFill>
                <a:effectLst/>
                <a:latin typeface="BlinkMacSystemFont"/>
              </a:rPr>
              <a:t>. 2022;114(3):391-399. </a:t>
            </a:r>
            <a:br>
              <a:rPr lang="en-US" b="0" i="0" dirty="0">
                <a:solidFill>
                  <a:srgbClr val="212121"/>
                </a:solidFill>
                <a:effectLst/>
                <a:latin typeface="BlinkMacSystemFont"/>
              </a:rPr>
            </a:br>
            <a:r>
              <a:rPr lang="en-US" dirty="0"/>
              <a:t>4. </a:t>
            </a:r>
            <a:r>
              <a:rPr lang="en-US" b="0" i="0" dirty="0">
                <a:solidFill>
                  <a:srgbClr val="212121"/>
                </a:solidFill>
                <a:effectLst/>
                <a:latin typeface="BlinkMacSystemFont"/>
              </a:rPr>
              <a:t>Pan H, Gray R, </a:t>
            </a:r>
            <a:r>
              <a:rPr lang="en-US" b="0" i="0" dirty="0" err="1">
                <a:solidFill>
                  <a:srgbClr val="212121"/>
                </a:solidFill>
                <a:effectLst/>
                <a:latin typeface="BlinkMacSystemFont"/>
              </a:rPr>
              <a:t>Braybrooke</a:t>
            </a:r>
            <a:r>
              <a:rPr lang="en-US" b="0" i="0" dirty="0">
                <a:solidFill>
                  <a:srgbClr val="212121"/>
                </a:solidFill>
                <a:effectLst/>
                <a:latin typeface="BlinkMacSystemFont"/>
              </a:rPr>
              <a:t> J, et al. 20-year risks of breast-cancer recurrence after stopping endocrine therapy at 5 years. </a:t>
            </a:r>
            <a:r>
              <a:rPr lang="en-US" b="0" i="1" dirty="0">
                <a:solidFill>
                  <a:srgbClr val="212121"/>
                </a:solidFill>
                <a:effectLst/>
                <a:latin typeface="BlinkMacSystemFont"/>
              </a:rPr>
              <a:t>N Engl J Med</a:t>
            </a:r>
            <a:r>
              <a:rPr lang="en-US" b="0" i="0" dirty="0">
                <a:solidFill>
                  <a:srgbClr val="212121"/>
                </a:solidFill>
                <a:effectLst/>
                <a:latin typeface="BlinkMacSystemFont"/>
              </a:rPr>
              <a:t>. 2017;377(19):1836-1846. </a:t>
            </a:r>
            <a:br>
              <a:rPr lang="en-US" b="0" i="0" dirty="0">
                <a:solidFill>
                  <a:srgbClr val="212121"/>
                </a:solidFill>
                <a:effectLst/>
                <a:latin typeface="BlinkMacSystemFont"/>
              </a:rPr>
            </a:br>
            <a:r>
              <a:rPr lang="en-US" dirty="0"/>
              <a:t>5. </a:t>
            </a:r>
            <a:r>
              <a:rPr lang="en-US" b="0" i="0" dirty="0">
                <a:solidFill>
                  <a:srgbClr val="212121"/>
                </a:solidFill>
                <a:effectLst/>
                <a:latin typeface="BlinkMacSystemFont"/>
              </a:rPr>
              <a:t>Johnston SRD, Toi M, O'Shaughnessy J, et al. </a:t>
            </a:r>
            <a:r>
              <a:rPr lang="en-US" b="0" i="0" dirty="0" err="1">
                <a:solidFill>
                  <a:srgbClr val="212121"/>
                </a:solidFill>
                <a:effectLst/>
                <a:latin typeface="BlinkMacSystemFont"/>
              </a:rPr>
              <a:t>Abemaciclib</a:t>
            </a:r>
            <a:r>
              <a:rPr lang="en-US" b="0" i="0" dirty="0">
                <a:solidFill>
                  <a:srgbClr val="212121"/>
                </a:solidFill>
                <a:effectLst/>
                <a:latin typeface="BlinkMacSystemFont"/>
              </a:rPr>
              <a:t> plus endocrine therapy for hormone receptor-positive, HER2-negative, node-positive, high-risk early breast cancer (</a:t>
            </a:r>
            <a:r>
              <a:rPr lang="en-US" b="0" i="0" dirty="0" err="1">
                <a:solidFill>
                  <a:srgbClr val="212121"/>
                </a:solidFill>
                <a:effectLst/>
                <a:latin typeface="BlinkMacSystemFont"/>
              </a:rPr>
              <a:t>monarchE</a:t>
            </a:r>
            <a:r>
              <a:rPr lang="en-US" b="0" i="0" dirty="0">
                <a:solidFill>
                  <a:srgbClr val="212121"/>
                </a:solidFill>
                <a:effectLst/>
                <a:latin typeface="BlinkMacSystemFont"/>
              </a:rPr>
              <a:t>): results from a preplanned interim analysis of a </a:t>
            </a:r>
            <a:r>
              <a:rPr lang="en-US" b="0" i="0" dirty="0" err="1">
                <a:solidFill>
                  <a:srgbClr val="212121"/>
                </a:solidFill>
                <a:effectLst/>
                <a:latin typeface="BlinkMacSystemFont"/>
              </a:rPr>
              <a:t>randomised</a:t>
            </a:r>
            <a:r>
              <a:rPr lang="en-US" b="0" i="0" dirty="0">
                <a:solidFill>
                  <a:srgbClr val="212121"/>
                </a:solidFill>
                <a:effectLst/>
                <a:latin typeface="BlinkMacSystemFont"/>
              </a:rPr>
              <a:t>, open-label, phase 3 trial. </a:t>
            </a:r>
            <a:r>
              <a:rPr lang="en-US" b="0" i="1" dirty="0">
                <a:solidFill>
                  <a:srgbClr val="212121"/>
                </a:solidFill>
                <a:effectLst/>
                <a:latin typeface="BlinkMacSystemFont"/>
              </a:rPr>
              <a:t>Lancet Oncol</a:t>
            </a:r>
            <a:r>
              <a:rPr lang="en-US" b="0" i="0" dirty="0">
                <a:solidFill>
                  <a:srgbClr val="212121"/>
                </a:solidFill>
                <a:effectLst/>
                <a:latin typeface="BlinkMacSystemFont"/>
              </a:rPr>
              <a:t>. 2023;24(1):77-90. </a:t>
            </a:r>
            <a:br>
              <a:rPr lang="en-US" b="0" i="0" dirty="0">
                <a:solidFill>
                  <a:srgbClr val="212121"/>
                </a:solidFill>
                <a:effectLst/>
                <a:latin typeface="BlinkMacSystemFont"/>
              </a:rPr>
            </a:br>
            <a:r>
              <a:rPr lang="en-US" dirty="0"/>
              <a:t>6. </a:t>
            </a:r>
            <a:r>
              <a:rPr lang="en-US" b="0" i="0" dirty="0">
                <a:solidFill>
                  <a:srgbClr val="212121"/>
                </a:solidFill>
                <a:effectLst/>
                <a:latin typeface="BlinkMacSystemFont"/>
              </a:rPr>
              <a:t>Gnant M, Dueck AC, </a:t>
            </a:r>
            <a:r>
              <a:rPr lang="en-US" b="0" i="0" dirty="0" err="1">
                <a:solidFill>
                  <a:srgbClr val="212121"/>
                </a:solidFill>
                <a:effectLst/>
                <a:latin typeface="BlinkMacSystemFont"/>
              </a:rPr>
              <a:t>Frantal</a:t>
            </a:r>
            <a:r>
              <a:rPr lang="en-US" b="0" i="0" dirty="0">
                <a:solidFill>
                  <a:srgbClr val="212121"/>
                </a:solidFill>
                <a:effectLst/>
                <a:latin typeface="BlinkMacSystemFont"/>
              </a:rPr>
              <a:t> S, et al. Adjuvant palbociclib for early breast cancer: the PALLAS trial results (ABCSG-42/AFT-05/BIG-14-03). </a:t>
            </a:r>
            <a:r>
              <a:rPr lang="en-US" b="0" i="1" dirty="0">
                <a:solidFill>
                  <a:srgbClr val="212121"/>
                </a:solidFill>
                <a:effectLst/>
                <a:latin typeface="BlinkMacSystemFont"/>
              </a:rPr>
              <a:t>J Clin Oncol</a:t>
            </a:r>
            <a:r>
              <a:rPr lang="en-US" b="0" i="0" dirty="0">
                <a:solidFill>
                  <a:srgbClr val="212121"/>
                </a:solidFill>
                <a:effectLst/>
                <a:latin typeface="BlinkMacSystemFont"/>
              </a:rPr>
              <a:t>. 2022;40(3):282-293. </a:t>
            </a:r>
            <a:br>
              <a:rPr lang="en-US" dirty="0"/>
            </a:br>
            <a:r>
              <a:rPr lang="en-US" dirty="0"/>
              <a:t>7. </a:t>
            </a:r>
            <a:r>
              <a:rPr lang="en-US" b="0" i="0" dirty="0">
                <a:solidFill>
                  <a:srgbClr val="212121"/>
                </a:solidFill>
                <a:effectLst/>
                <a:latin typeface="BlinkMacSystemFont"/>
              </a:rPr>
              <a:t>Slamon D, </a:t>
            </a:r>
            <a:r>
              <a:rPr lang="en-US" b="0" i="0" dirty="0" err="1">
                <a:solidFill>
                  <a:srgbClr val="212121"/>
                </a:solidFill>
                <a:effectLst/>
                <a:latin typeface="BlinkMacSystemFont"/>
              </a:rPr>
              <a:t>Lipatov</a:t>
            </a:r>
            <a:r>
              <a:rPr lang="en-US" b="0" i="0" dirty="0">
                <a:solidFill>
                  <a:srgbClr val="212121"/>
                </a:solidFill>
                <a:effectLst/>
                <a:latin typeface="BlinkMacSystemFont"/>
              </a:rPr>
              <a:t> O, </a:t>
            </a:r>
            <a:r>
              <a:rPr lang="en-US" b="0" i="0" dirty="0" err="1">
                <a:solidFill>
                  <a:srgbClr val="212121"/>
                </a:solidFill>
                <a:effectLst/>
                <a:latin typeface="BlinkMacSystemFont"/>
              </a:rPr>
              <a:t>Nowecki</a:t>
            </a:r>
            <a:r>
              <a:rPr lang="en-US" b="0" i="0" dirty="0">
                <a:solidFill>
                  <a:srgbClr val="212121"/>
                </a:solidFill>
                <a:effectLst/>
                <a:latin typeface="BlinkMacSystemFont"/>
              </a:rPr>
              <a:t> Z, et al. </a:t>
            </a:r>
            <a:r>
              <a:rPr lang="en-US" b="0" i="0" dirty="0" err="1">
                <a:solidFill>
                  <a:srgbClr val="212121"/>
                </a:solidFill>
                <a:effectLst/>
                <a:latin typeface="BlinkMacSystemFont"/>
              </a:rPr>
              <a:t>Ribociclib</a:t>
            </a:r>
            <a:r>
              <a:rPr lang="en-US" b="0" i="0" dirty="0">
                <a:solidFill>
                  <a:srgbClr val="212121"/>
                </a:solidFill>
                <a:effectLst/>
                <a:latin typeface="BlinkMacSystemFont"/>
              </a:rPr>
              <a:t> plus endocrine therapy in early breast cancer. </a:t>
            </a:r>
            <a:r>
              <a:rPr lang="en-US" b="0" i="1" dirty="0">
                <a:solidFill>
                  <a:srgbClr val="212121"/>
                </a:solidFill>
                <a:effectLst/>
                <a:latin typeface="BlinkMacSystemFont"/>
              </a:rPr>
              <a:t>N Engl J Med</a:t>
            </a:r>
            <a:r>
              <a:rPr lang="en-US" b="0" i="0" dirty="0">
                <a:solidFill>
                  <a:srgbClr val="212121"/>
                </a:solidFill>
                <a:effectLst/>
                <a:latin typeface="BlinkMacSystemFont"/>
              </a:rPr>
              <a:t>. 2024;390(12):1080-1091.</a:t>
            </a:r>
            <a:br>
              <a:rPr lang="en-US" dirty="0"/>
            </a:br>
            <a:r>
              <a:rPr lang="en-US" dirty="0"/>
              <a:t>8. </a:t>
            </a:r>
            <a:r>
              <a:rPr lang="en-US" b="0" i="0" dirty="0">
                <a:solidFill>
                  <a:srgbClr val="212121"/>
                </a:solidFill>
                <a:effectLst/>
                <a:latin typeface="BlinkMacSystemFont"/>
              </a:rPr>
              <a:t>Early Breast Cancer Trialists' Collaborative Group (EBCTCG). Aromatase inhibitors versus tamoxifen in early breast cancer: patient-level meta-analysis of the </a:t>
            </a:r>
            <a:r>
              <a:rPr lang="en-US" b="0" i="0" dirty="0" err="1">
                <a:solidFill>
                  <a:srgbClr val="212121"/>
                </a:solidFill>
                <a:effectLst/>
                <a:latin typeface="BlinkMacSystemFont"/>
              </a:rPr>
              <a:t>randomised</a:t>
            </a:r>
            <a:r>
              <a:rPr lang="en-US" b="0" i="0" dirty="0">
                <a:solidFill>
                  <a:srgbClr val="212121"/>
                </a:solidFill>
                <a:effectLst/>
                <a:latin typeface="BlinkMacSystemFont"/>
              </a:rPr>
              <a:t> trials. </a:t>
            </a:r>
            <a:r>
              <a:rPr lang="en-US" b="0" i="1" dirty="0">
                <a:solidFill>
                  <a:srgbClr val="212121"/>
                </a:solidFill>
                <a:effectLst/>
                <a:latin typeface="BlinkMacSystemFont"/>
              </a:rPr>
              <a:t>Lancet</a:t>
            </a:r>
            <a:r>
              <a:rPr lang="en-US" b="0" i="0" dirty="0">
                <a:solidFill>
                  <a:srgbClr val="212121"/>
                </a:solidFill>
                <a:effectLst/>
                <a:latin typeface="BlinkMacSystemFont"/>
              </a:rPr>
              <a:t>. 2015;386(10001):1341-1352.</a:t>
            </a:r>
            <a:endParaRPr lang="en-US" dirty="0"/>
          </a:p>
        </p:txBody>
      </p:sp>
      <p:sp>
        <p:nvSpPr>
          <p:cNvPr id="4" name="Slide Number Placeholder 3"/>
          <p:cNvSpPr>
            <a:spLocks noGrp="1"/>
          </p:cNvSpPr>
          <p:nvPr>
            <p:ph type="sldNum" sz="quarter" idx="5"/>
          </p:nvPr>
        </p:nvSpPr>
        <p:spPr/>
        <p:txBody>
          <a:bodyPr/>
          <a:lstStyle/>
          <a:p>
            <a:fld id="{4DF439D2-7620-47E7-8BAF-6DC572D6D195}" type="slidenum">
              <a:rPr lang="en-US" smtClean="0"/>
              <a:pPr/>
              <a:t>17</a:t>
            </a:fld>
            <a:endParaRPr lang="en-US"/>
          </a:p>
        </p:txBody>
      </p:sp>
    </p:spTree>
    <p:extLst>
      <p:ext uri="{BB962C8B-B14F-4D97-AF65-F5344CB8AC3E}">
        <p14:creationId xmlns:p14="http://schemas.microsoft.com/office/powerpoint/2010/main" val="1833566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alphaModFix amt="5004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elay 8">
            <a:extLst>
              <a:ext uri="{FF2B5EF4-FFF2-40B4-BE49-F238E27FC236}">
                <a16:creationId xmlns:a16="http://schemas.microsoft.com/office/drawing/2014/main" id="{D0F40FAF-D30D-FC30-6756-DAFA19908834}"/>
              </a:ext>
            </a:extLst>
          </p:cNvPr>
          <p:cNvSpPr/>
          <p:nvPr/>
        </p:nvSpPr>
        <p:spPr>
          <a:xfrm rot="5400000">
            <a:off x="5694215" y="360218"/>
            <a:ext cx="803565" cy="12192003"/>
          </a:xfrm>
          <a:prstGeom prst="rect">
            <a:avLst/>
          </a:prstGeom>
          <a:gradFill>
            <a:gsLst>
              <a:gs pos="0">
                <a:schemeClr val="accent1"/>
              </a:gs>
              <a:gs pos="25000">
                <a:srgbClr val="0B598F"/>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AEDFFFEB-544E-6885-5E62-92309E06707D}"/>
              </a:ext>
            </a:extLst>
          </p:cNvPr>
          <p:cNvPicPr>
            <a:picLocks noChangeAspect="1"/>
          </p:cNvPicPr>
          <p:nvPr/>
        </p:nvPicPr>
        <p:blipFill>
          <a:blip r:embed="rId3"/>
          <a:stretch>
            <a:fillRect/>
          </a:stretch>
        </p:blipFill>
        <p:spPr>
          <a:xfrm>
            <a:off x="149033" y="6105335"/>
            <a:ext cx="908164" cy="701763"/>
          </a:xfrm>
          <a:prstGeom prst="rect">
            <a:avLst/>
          </a:prstGeom>
        </p:spPr>
      </p:pic>
      <p:sp>
        <p:nvSpPr>
          <p:cNvPr id="4" name="Footer Placeholder 3">
            <a:extLst>
              <a:ext uri="{FF2B5EF4-FFF2-40B4-BE49-F238E27FC236}">
                <a16:creationId xmlns:a16="http://schemas.microsoft.com/office/drawing/2014/main" id="{1B74207B-E7C9-BA23-7C3B-DD493F20C8A0}"/>
              </a:ext>
            </a:extLst>
          </p:cNvPr>
          <p:cNvSpPr>
            <a:spLocks noGrp="1"/>
          </p:cNvSpPr>
          <p:nvPr>
            <p:ph type="ftr" sz="quarter" idx="13"/>
          </p:nvPr>
        </p:nvSpPr>
        <p:spPr/>
        <p:txBody>
          <a:bodyPr/>
          <a:lstStyle>
            <a:lvl1pPr>
              <a:defRPr sz="1000">
                <a:solidFill>
                  <a:schemeClr val="bg1"/>
                </a:solidFill>
              </a:defRPr>
            </a:lvl1pPr>
          </a:lstStyle>
          <a:p>
            <a:endParaRPr lang="en-US"/>
          </a:p>
        </p:txBody>
      </p:sp>
    </p:spTree>
    <p:extLst>
      <p:ext uri="{BB962C8B-B14F-4D97-AF65-F5344CB8AC3E}">
        <p14:creationId xmlns:p14="http://schemas.microsoft.com/office/powerpoint/2010/main" val="3950379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83872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165008"/>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85268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85268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85268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85268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BC89-92D6-606D-A60A-7304501131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9C055C-8CA1-9480-6554-DAE8C0DC3C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F4F30-690E-C98A-9A9B-C4AEE6CF9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22F828-2CF4-958B-46A1-8F7D039B05BA}"/>
              </a:ext>
            </a:extLst>
          </p:cNvPr>
          <p:cNvSpPr>
            <a:spLocks noGrp="1"/>
          </p:cNvSpPr>
          <p:nvPr>
            <p:ph type="dt" sz="half" idx="10"/>
          </p:nvPr>
        </p:nvSpPr>
        <p:spPr/>
        <p:txBody>
          <a:bodyPr/>
          <a:lstStyle/>
          <a:p>
            <a:fld id="{E303D44E-8CFF-A24D-B166-CACAD8B4C0FF}" type="datetimeFigureOut">
              <a:rPr lang="en-US" smtClean="0"/>
              <a:t>7/10/2025</a:t>
            </a:fld>
            <a:endParaRPr lang="en-US"/>
          </a:p>
        </p:txBody>
      </p:sp>
      <p:sp>
        <p:nvSpPr>
          <p:cNvPr id="6" name="Footer Placeholder 5">
            <a:extLst>
              <a:ext uri="{FF2B5EF4-FFF2-40B4-BE49-F238E27FC236}">
                <a16:creationId xmlns:a16="http://schemas.microsoft.com/office/drawing/2014/main" id="{065FAD19-8EF0-D476-1FE7-708D9F81B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CF307-3731-1547-6C18-B4D894A503BB}"/>
              </a:ext>
            </a:extLst>
          </p:cNvPr>
          <p:cNvSpPr>
            <a:spLocks noGrp="1"/>
          </p:cNvSpPr>
          <p:nvPr>
            <p:ph type="sldNum" sz="quarter" idx="12"/>
          </p:nvPr>
        </p:nvSpPr>
        <p:spPr/>
        <p:txBody>
          <a:bodyPr/>
          <a:lstStyle/>
          <a:p>
            <a:fld id="{AA7365A1-02C7-AA49-A273-E55FE64C7247}" type="slidenum">
              <a:rPr lang="en-US" smtClean="0"/>
              <a:t>‹#›</a:t>
            </a:fld>
            <a:endParaRPr lang="en-US"/>
          </a:p>
        </p:txBody>
      </p:sp>
    </p:spTree>
    <p:extLst>
      <p:ext uri="{BB962C8B-B14F-4D97-AF65-F5344CB8AC3E}">
        <p14:creationId xmlns:p14="http://schemas.microsoft.com/office/powerpoint/2010/main" val="502329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alphaModFix amt="5004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elay 8">
            <a:extLst>
              <a:ext uri="{FF2B5EF4-FFF2-40B4-BE49-F238E27FC236}">
                <a16:creationId xmlns:a16="http://schemas.microsoft.com/office/drawing/2014/main" id="{D0F40FAF-D30D-FC30-6756-DAFA19908834}"/>
              </a:ext>
            </a:extLst>
          </p:cNvPr>
          <p:cNvSpPr/>
          <p:nvPr/>
        </p:nvSpPr>
        <p:spPr>
          <a:xfrm rot="5400000">
            <a:off x="5694215" y="360218"/>
            <a:ext cx="803565" cy="12192003"/>
          </a:xfrm>
          <a:prstGeom prst="rect">
            <a:avLst/>
          </a:prstGeom>
          <a:gradFill>
            <a:gsLst>
              <a:gs pos="0">
                <a:schemeClr val="accent1"/>
              </a:gs>
              <a:gs pos="25000">
                <a:srgbClr val="0B598F"/>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AEDFFFEB-544E-6885-5E62-92309E06707D}"/>
              </a:ext>
            </a:extLst>
          </p:cNvPr>
          <p:cNvPicPr>
            <a:picLocks noChangeAspect="1"/>
          </p:cNvPicPr>
          <p:nvPr/>
        </p:nvPicPr>
        <p:blipFill>
          <a:blip r:embed="rId3"/>
          <a:stretch>
            <a:fillRect/>
          </a:stretch>
        </p:blipFill>
        <p:spPr>
          <a:xfrm>
            <a:off x="5641915" y="6105335"/>
            <a:ext cx="908164" cy="701763"/>
          </a:xfrm>
          <a:prstGeom prst="rect">
            <a:avLst/>
          </a:prstGeom>
        </p:spPr>
      </p:pic>
    </p:spTree>
    <p:extLst>
      <p:ext uri="{BB962C8B-B14F-4D97-AF65-F5344CB8AC3E}">
        <p14:creationId xmlns:p14="http://schemas.microsoft.com/office/powerpoint/2010/main" val="485213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a:xfrm>
            <a:off x="838200" y="1825625"/>
            <a:ext cx="10515600" cy="4062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67413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a:xfrm>
            <a:off x="838200" y="1825625"/>
            <a:ext cx="10515600" cy="284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endParaRPr lang="en-US"/>
          </a:p>
        </p:txBody>
      </p:sp>
      <p:sp>
        <p:nvSpPr>
          <p:cNvPr id="6" name="Text Placeholder 5">
            <a:extLst>
              <a:ext uri="{FF2B5EF4-FFF2-40B4-BE49-F238E27FC236}">
                <a16:creationId xmlns:a16="http://schemas.microsoft.com/office/drawing/2014/main" id="{F6D643EA-3729-7EAA-7720-54ADA7DC9B32}"/>
              </a:ext>
            </a:extLst>
          </p:cNvPr>
          <p:cNvSpPr>
            <a:spLocks noGrp="1"/>
          </p:cNvSpPr>
          <p:nvPr>
            <p:ph type="body" sz="quarter" idx="11" hasCustomPrompt="1"/>
          </p:nvPr>
        </p:nvSpPr>
        <p:spPr>
          <a:xfrm>
            <a:off x="838200" y="4765675"/>
            <a:ext cx="10515600" cy="1066800"/>
          </a:xfrm>
        </p:spPr>
        <p:style>
          <a:lnRef idx="1">
            <a:schemeClr val="accent3"/>
          </a:lnRef>
          <a:fillRef idx="3">
            <a:schemeClr val="accent3"/>
          </a:fillRef>
          <a:effectRef idx="2">
            <a:schemeClr val="accent3"/>
          </a:effectRef>
          <a:fontRef idx="minor">
            <a:schemeClr val="lt1"/>
          </a:fontRef>
        </p:style>
        <p:txBody>
          <a:bodyPr anchor="ctr"/>
          <a:lstStyle>
            <a:lvl1pPr marL="0" indent="0" algn="ctr">
              <a:buNone/>
              <a:defRPr b="1">
                <a:latin typeface="Arial" panose="020B0604020202020204" pitchFamily="34" charset="0"/>
                <a:cs typeface="Arial" panose="020B0604020202020204" pitchFamily="34" charset="0"/>
              </a:defRPr>
            </a:lvl1pPr>
            <a:lvl2pPr marL="457200" indent="0" algn="ctr">
              <a:buNone/>
              <a:defRPr>
                <a:latin typeface="Arial" panose="020B0604020202020204" pitchFamily="34" charset="0"/>
                <a:cs typeface="Arial" panose="020B0604020202020204" pitchFamily="34" charset="0"/>
              </a:defRPr>
            </a:lvl2pPr>
            <a:lvl3pPr marL="914400" indent="0" algn="ctr">
              <a:buNone/>
              <a:defRPr>
                <a:latin typeface="Arial" panose="020B0604020202020204" pitchFamily="34" charset="0"/>
                <a:cs typeface="Arial" panose="020B0604020202020204" pitchFamily="34" charset="0"/>
              </a:defRPr>
            </a:lvl3pPr>
            <a:lvl4pPr marL="1371600" indent="0" algn="ctr">
              <a:buNone/>
              <a:defRPr>
                <a:latin typeface="Arial" panose="020B0604020202020204" pitchFamily="34" charset="0"/>
                <a:cs typeface="Arial" panose="020B0604020202020204" pitchFamily="34" charset="0"/>
              </a:defRPr>
            </a:lvl4pPr>
            <a:lvl5pPr marL="1828800" indent="0" algn="ctr">
              <a:buNone/>
              <a:defRPr>
                <a:latin typeface="Arial" panose="020B0604020202020204" pitchFamily="34" charset="0"/>
                <a:cs typeface="Arial" panose="020B0604020202020204" pitchFamily="34" charset="0"/>
              </a:defRPr>
            </a:lvl5pPr>
          </a:lstStyle>
          <a:p>
            <a:pPr lvl="0"/>
            <a:r>
              <a:rPr lang="en-US"/>
              <a:t>Click to edit Call Out Text</a:t>
            </a:r>
          </a:p>
        </p:txBody>
      </p:sp>
    </p:spTree>
    <p:extLst>
      <p:ext uri="{BB962C8B-B14F-4D97-AF65-F5344CB8AC3E}">
        <p14:creationId xmlns:p14="http://schemas.microsoft.com/office/powerpoint/2010/main" val="55614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a:xfrm>
            <a:off x="838200" y="1825625"/>
            <a:ext cx="10515600" cy="4062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94931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alphaModFix amt="70382"/>
            <a:lum/>
          </a:blip>
          <a:srcRect/>
          <a:stretch>
            <a:fillRect/>
          </a:stretch>
        </a:blipFill>
        <a:effectLst/>
      </p:bgPr>
    </p:bg>
    <p:spTree>
      <p:nvGrpSpPr>
        <p:cNvPr id="1" name=""/>
        <p:cNvGrpSpPr/>
        <p:nvPr/>
      </p:nvGrpSpPr>
      <p:grpSpPr>
        <a:xfrm>
          <a:off x="0" y="0"/>
          <a:ext cx="0" cy="0"/>
          <a:chOff x="0" y="0"/>
          <a:chExt cx="0" cy="0"/>
        </a:xfrm>
      </p:grpSpPr>
      <p:sp>
        <p:nvSpPr>
          <p:cNvPr id="5" name="Delay 8">
            <a:extLst>
              <a:ext uri="{FF2B5EF4-FFF2-40B4-BE49-F238E27FC236}">
                <a16:creationId xmlns:a16="http://schemas.microsoft.com/office/drawing/2014/main" id="{2397D7E2-AE45-BB0C-3924-F20E59E04CC7}"/>
              </a:ext>
            </a:extLst>
          </p:cNvPr>
          <p:cNvSpPr/>
          <p:nvPr/>
        </p:nvSpPr>
        <p:spPr>
          <a:xfrm rot="5400000">
            <a:off x="2666996" y="-2667000"/>
            <a:ext cx="6858002" cy="12192003"/>
          </a:xfrm>
          <a:prstGeom prst="rect">
            <a:avLst/>
          </a:prstGeom>
          <a:gradFill>
            <a:gsLst>
              <a:gs pos="0">
                <a:schemeClr val="accent1">
                  <a:alpha val="84000"/>
                </a:schemeClr>
              </a:gs>
              <a:gs pos="43000">
                <a:srgbClr val="0B598F">
                  <a:alpha val="83062"/>
                </a:srgbClr>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FA02C0D-9441-F524-DB94-3D00E516DE79}"/>
              </a:ext>
            </a:extLst>
          </p:cNvPr>
          <p:cNvPicPr>
            <a:picLocks noChangeAspect="1"/>
          </p:cNvPicPr>
          <p:nvPr/>
        </p:nvPicPr>
        <p:blipFill>
          <a:blip r:embed="rId3"/>
          <a:stretch>
            <a:fillRect/>
          </a:stretch>
        </p:blipFill>
        <p:spPr>
          <a:xfrm>
            <a:off x="149033" y="6105335"/>
            <a:ext cx="908164" cy="701763"/>
          </a:xfrm>
          <a:prstGeom prst="rect">
            <a:avLst/>
          </a:prstGeom>
        </p:spPr>
      </p:pic>
      <p:sp>
        <p:nvSpPr>
          <p:cNvPr id="2" name="Title 1">
            <a:extLst>
              <a:ext uri="{FF2B5EF4-FFF2-40B4-BE49-F238E27FC236}">
                <a16:creationId xmlns:a16="http://schemas.microsoft.com/office/drawing/2014/main" id="{8FC2EEFF-06A6-0FC8-787E-259972E6FAA4}"/>
              </a:ext>
            </a:extLst>
          </p:cNvPr>
          <p:cNvSpPr>
            <a:spLocks noGrp="1"/>
          </p:cNvSpPr>
          <p:nvPr>
            <p:ph type="title" hasCustomPrompt="1"/>
          </p:nvPr>
        </p:nvSpPr>
        <p:spPr>
          <a:xfrm>
            <a:off x="1416734" y="1176337"/>
            <a:ext cx="9930715" cy="2252661"/>
          </a:xfrm>
        </p:spPr>
        <p:txBody>
          <a:bodyPr anchor="b">
            <a:normAutofit/>
          </a:bodyPr>
          <a:lstStyle>
            <a:lvl1pPr>
              <a:defRPr sz="5400">
                <a:solidFill>
                  <a:schemeClr val="accent3"/>
                </a:solidFill>
              </a:defRPr>
            </a:lvl1pPr>
          </a:lstStyle>
          <a:p>
            <a:r>
              <a:rPr lang="en-US"/>
              <a:t>Click to edit Section Highlight</a:t>
            </a:r>
          </a:p>
        </p:txBody>
      </p:sp>
      <p:sp>
        <p:nvSpPr>
          <p:cNvPr id="3" name="Text Placeholder 2">
            <a:extLst>
              <a:ext uri="{FF2B5EF4-FFF2-40B4-BE49-F238E27FC236}">
                <a16:creationId xmlns:a16="http://schemas.microsoft.com/office/drawing/2014/main" id="{762A06F5-E828-9F2A-865B-206112C52B16}"/>
              </a:ext>
            </a:extLst>
          </p:cNvPr>
          <p:cNvSpPr>
            <a:spLocks noGrp="1"/>
          </p:cNvSpPr>
          <p:nvPr>
            <p:ph type="body" idx="1" hasCustomPrompt="1"/>
          </p:nvPr>
        </p:nvSpPr>
        <p:spPr>
          <a:xfrm>
            <a:off x="1416734" y="3588327"/>
            <a:ext cx="9930715" cy="180198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highlight section text styles</a:t>
            </a:r>
          </a:p>
        </p:txBody>
      </p:sp>
      <p:sp>
        <p:nvSpPr>
          <p:cNvPr id="4" name="Footer Placeholder 3">
            <a:extLst>
              <a:ext uri="{FF2B5EF4-FFF2-40B4-BE49-F238E27FC236}">
                <a16:creationId xmlns:a16="http://schemas.microsoft.com/office/drawing/2014/main" id="{450E6774-79FA-61C0-6170-BA39DF9ED122}"/>
              </a:ext>
            </a:extLst>
          </p:cNvPr>
          <p:cNvSpPr>
            <a:spLocks noGrp="1"/>
          </p:cNvSpPr>
          <p:nvPr>
            <p:ph type="ftr" sz="quarter" idx="10"/>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283398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166ECE-698E-B038-D29D-F9F7CD9FA58F}"/>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57923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305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166ECE-698E-B038-D29D-F9F7CD9FA58F}"/>
              </a:ext>
            </a:extLst>
          </p:cNvPr>
          <p:cNvSpPr>
            <a:spLocks noGrp="1"/>
          </p:cNvSpPr>
          <p:nvPr>
            <p:ph type="ftr" sz="quarter" idx="10"/>
          </p:nvPr>
        </p:nvSpPr>
        <p:spPr/>
        <p:txBody>
          <a:bodyPr/>
          <a:lstStyle/>
          <a:p>
            <a:endParaRPr lang="en-US"/>
          </a:p>
        </p:txBody>
      </p:sp>
      <p:sp>
        <p:nvSpPr>
          <p:cNvPr id="6" name="Text Placeholder 5">
            <a:extLst>
              <a:ext uri="{FF2B5EF4-FFF2-40B4-BE49-F238E27FC236}">
                <a16:creationId xmlns:a16="http://schemas.microsoft.com/office/drawing/2014/main" id="{74B985E9-81F6-08EF-03E8-111E63812B02}"/>
              </a:ext>
            </a:extLst>
          </p:cNvPr>
          <p:cNvSpPr>
            <a:spLocks noGrp="1"/>
          </p:cNvSpPr>
          <p:nvPr>
            <p:ph type="body" sz="quarter" idx="11" hasCustomPrompt="1"/>
          </p:nvPr>
        </p:nvSpPr>
        <p:spPr>
          <a:xfrm>
            <a:off x="6172200" y="4987637"/>
            <a:ext cx="5181600" cy="1066800"/>
          </a:xfrm>
        </p:spPr>
        <p:style>
          <a:lnRef idx="1">
            <a:schemeClr val="accent3"/>
          </a:lnRef>
          <a:fillRef idx="3">
            <a:schemeClr val="accent3"/>
          </a:fillRef>
          <a:effectRef idx="2">
            <a:schemeClr val="accent3"/>
          </a:effectRef>
          <a:fontRef idx="minor">
            <a:schemeClr val="lt1"/>
          </a:fontRef>
        </p:style>
        <p:txBody>
          <a:bodyPr anchor="ctr"/>
          <a:lstStyle>
            <a:lvl1pPr marL="0" indent="0" algn="ctr">
              <a:buNone/>
              <a:defRPr b="1">
                <a:latin typeface="Arial" panose="020B0604020202020204" pitchFamily="34" charset="0"/>
                <a:cs typeface="Arial" panose="020B0604020202020204" pitchFamily="34" charset="0"/>
              </a:defRPr>
            </a:lvl1pPr>
            <a:lvl2pPr marL="457200" indent="0" algn="ctr">
              <a:buNone/>
              <a:defRPr>
                <a:latin typeface="Arial" panose="020B0604020202020204" pitchFamily="34" charset="0"/>
                <a:cs typeface="Arial" panose="020B0604020202020204" pitchFamily="34" charset="0"/>
              </a:defRPr>
            </a:lvl2pPr>
            <a:lvl3pPr marL="914400" indent="0" algn="ctr">
              <a:buNone/>
              <a:defRPr>
                <a:latin typeface="Arial" panose="020B0604020202020204" pitchFamily="34" charset="0"/>
                <a:cs typeface="Arial" panose="020B0604020202020204" pitchFamily="34" charset="0"/>
              </a:defRPr>
            </a:lvl3pPr>
            <a:lvl4pPr marL="1371600" indent="0" algn="ctr">
              <a:buNone/>
              <a:defRPr>
                <a:latin typeface="Arial" panose="020B0604020202020204" pitchFamily="34" charset="0"/>
                <a:cs typeface="Arial" panose="020B0604020202020204" pitchFamily="34" charset="0"/>
              </a:defRPr>
            </a:lvl4pPr>
            <a:lvl5pPr marL="1828800" indent="0" algn="ctr">
              <a:buNone/>
              <a:defRPr>
                <a:latin typeface="Arial" panose="020B0604020202020204" pitchFamily="34" charset="0"/>
                <a:cs typeface="Arial" panose="020B0604020202020204" pitchFamily="34" charset="0"/>
              </a:defRPr>
            </a:lvl5pPr>
          </a:lstStyle>
          <a:p>
            <a:pPr lvl="0"/>
            <a:r>
              <a:rPr lang="en-US"/>
              <a:t>Click to edit Call Out Text</a:t>
            </a:r>
          </a:p>
        </p:txBody>
      </p:sp>
    </p:spTree>
    <p:extLst>
      <p:ext uri="{BB962C8B-B14F-4D97-AF65-F5344CB8AC3E}">
        <p14:creationId xmlns:p14="http://schemas.microsoft.com/office/powerpoint/2010/main" val="1531173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54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54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69370EC-0FCA-5BAE-44EE-BEB012E9030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784952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7D82-00B8-0B9A-74D3-29E6B2615594}"/>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70608BA-2306-FFFF-3C7F-0C3922A4C893}"/>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585511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3E0B13-B254-A001-AAA6-0AEDEC99C851}"/>
              </a:ext>
            </a:extLst>
          </p:cNvPr>
          <p:cNvSpPr>
            <a:spLocks noGrp="1"/>
          </p:cNvSpPr>
          <p:nvPr>
            <p:ph type="ftr" sz="quarter" idx="11"/>
          </p:nvPr>
        </p:nvSpPr>
        <p:spPr/>
        <p:txBody>
          <a:bodyPr/>
          <a:lstStyle>
            <a:lvl1pPr>
              <a:defRPr sz="1000"/>
            </a:lvl1pPr>
          </a:lstStyle>
          <a:p>
            <a:endParaRPr lang="en-US"/>
          </a:p>
        </p:txBody>
      </p:sp>
    </p:spTree>
    <p:extLst>
      <p:ext uri="{BB962C8B-B14F-4D97-AF65-F5344CB8AC3E}">
        <p14:creationId xmlns:p14="http://schemas.microsoft.com/office/powerpoint/2010/main" val="2758003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79893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BC89-92D6-606D-A60A-7304501131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9C055C-8CA1-9480-6554-DAE8C0DC3C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EF4F30-690E-C98A-9A9B-C4AEE6CF9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22F828-2CF4-958B-46A1-8F7D039B05BA}"/>
              </a:ext>
            </a:extLst>
          </p:cNvPr>
          <p:cNvSpPr>
            <a:spLocks noGrp="1"/>
          </p:cNvSpPr>
          <p:nvPr>
            <p:ph type="dt" sz="half" idx="10"/>
          </p:nvPr>
        </p:nvSpPr>
        <p:spPr/>
        <p:txBody>
          <a:bodyPr/>
          <a:lstStyle/>
          <a:p>
            <a:fld id="{E303D44E-8CFF-A24D-B166-CACAD8B4C0FF}" type="datetimeFigureOut">
              <a:rPr lang="en-US" smtClean="0"/>
              <a:t>7/10/2025</a:t>
            </a:fld>
            <a:endParaRPr lang="en-US"/>
          </a:p>
        </p:txBody>
      </p:sp>
      <p:sp>
        <p:nvSpPr>
          <p:cNvPr id="6" name="Footer Placeholder 5">
            <a:extLst>
              <a:ext uri="{FF2B5EF4-FFF2-40B4-BE49-F238E27FC236}">
                <a16:creationId xmlns:a16="http://schemas.microsoft.com/office/drawing/2014/main" id="{065FAD19-8EF0-D476-1FE7-708D9F81B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CF307-3731-1547-6C18-B4D894A503BB}"/>
              </a:ext>
            </a:extLst>
          </p:cNvPr>
          <p:cNvSpPr>
            <a:spLocks noGrp="1"/>
          </p:cNvSpPr>
          <p:nvPr>
            <p:ph type="sldNum" sz="quarter" idx="12"/>
          </p:nvPr>
        </p:nvSpPr>
        <p:spPr/>
        <p:txBody>
          <a:bodyPr/>
          <a:lstStyle/>
          <a:p>
            <a:fld id="{AA7365A1-02C7-AA49-A273-E55FE64C7247}" type="slidenum">
              <a:rPr lang="en-US" smtClean="0"/>
              <a:t>‹#›</a:t>
            </a:fld>
            <a:endParaRPr lang="en-US"/>
          </a:p>
        </p:txBody>
      </p:sp>
    </p:spTree>
    <p:extLst>
      <p:ext uri="{BB962C8B-B14F-4D97-AF65-F5344CB8AC3E}">
        <p14:creationId xmlns:p14="http://schemas.microsoft.com/office/powerpoint/2010/main" val="2873575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490856"/>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alphaModFix amt="5004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elay 8">
            <a:extLst>
              <a:ext uri="{FF2B5EF4-FFF2-40B4-BE49-F238E27FC236}">
                <a16:creationId xmlns:a16="http://schemas.microsoft.com/office/drawing/2014/main" id="{D0F40FAF-D30D-FC30-6756-DAFA19908834}"/>
              </a:ext>
            </a:extLst>
          </p:cNvPr>
          <p:cNvSpPr/>
          <p:nvPr/>
        </p:nvSpPr>
        <p:spPr>
          <a:xfrm rot="5400000">
            <a:off x="5694215" y="360218"/>
            <a:ext cx="803565" cy="12192003"/>
          </a:xfrm>
          <a:prstGeom prst="rect">
            <a:avLst/>
          </a:prstGeom>
          <a:gradFill>
            <a:gsLst>
              <a:gs pos="0">
                <a:schemeClr val="accent1"/>
              </a:gs>
              <a:gs pos="25000">
                <a:srgbClr val="0B598F"/>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AEDFFFEB-544E-6885-5E62-92309E06707D}"/>
              </a:ext>
            </a:extLst>
          </p:cNvPr>
          <p:cNvPicPr>
            <a:picLocks noChangeAspect="1"/>
          </p:cNvPicPr>
          <p:nvPr/>
        </p:nvPicPr>
        <p:blipFill>
          <a:blip r:embed="rId3"/>
          <a:stretch>
            <a:fillRect/>
          </a:stretch>
        </p:blipFill>
        <p:spPr>
          <a:xfrm>
            <a:off x="5641915" y="6105335"/>
            <a:ext cx="908164" cy="701763"/>
          </a:xfrm>
          <a:prstGeom prst="rect">
            <a:avLst/>
          </a:prstGeom>
        </p:spPr>
      </p:pic>
    </p:spTree>
    <p:extLst>
      <p:ext uri="{BB962C8B-B14F-4D97-AF65-F5344CB8AC3E}">
        <p14:creationId xmlns:p14="http://schemas.microsoft.com/office/powerpoint/2010/main" val="86376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a:xfrm>
            <a:off x="838200" y="1825625"/>
            <a:ext cx="10515600" cy="284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endParaRPr lang="en-US"/>
          </a:p>
        </p:txBody>
      </p:sp>
      <p:sp>
        <p:nvSpPr>
          <p:cNvPr id="6" name="Text Placeholder 5">
            <a:extLst>
              <a:ext uri="{FF2B5EF4-FFF2-40B4-BE49-F238E27FC236}">
                <a16:creationId xmlns:a16="http://schemas.microsoft.com/office/drawing/2014/main" id="{F6D643EA-3729-7EAA-7720-54ADA7DC9B32}"/>
              </a:ext>
            </a:extLst>
          </p:cNvPr>
          <p:cNvSpPr>
            <a:spLocks noGrp="1"/>
          </p:cNvSpPr>
          <p:nvPr>
            <p:ph type="body" sz="quarter" idx="11" hasCustomPrompt="1"/>
          </p:nvPr>
        </p:nvSpPr>
        <p:spPr>
          <a:xfrm>
            <a:off x="838200" y="4765675"/>
            <a:ext cx="10515600" cy="1066800"/>
          </a:xfrm>
        </p:spPr>
        <p:style>
          <a:lnRef idx="1">
            <a:schemeClr val="accent3"/>
          </a:lnRef>
          <a:fillRef idx="3">
            <a:schemeClr val="accent3"/>
          </a:fillRef>
          <a:effectRef idx="2">
            <a:schemeClr val="accent3"/>
          </a:effectRef>
          <a:fontRef idx="minor">
            <a:schemeClr val="lt1"/>
          </a:fontRef>
        </p:style>
        <p:txBody>
          <a:bodyPr anchor="ctr"/>
          <a:lstStyle>
            <a:lvl1pPr marL="0" indent="0" algn="ctr">
              <a:buNone/>
              <a:defRPr b="1">
                <a:latin typeface="Arial" panose="020B0604020202020204" pitchFamily="34" charset="0"/>
                <a:cs typeface="Arial" panose="020B0604020202020204" pitchFamily="34" charset="0"/>
              </a:defRPr>
            </a:lvl1pPr>
            <a:lvl2pPr marL="457200" indent="0" algn="ctr">
              <a:buNone/>
              <a:defRPr>
                <a:latin typeface="Arial" panose="020B0604020202020204" pitchFamily="34" charset="0"/>
                <a:cs typeface="Arial" panose="020B0604020202020204" pitchFamily="34" charset="0"/>
              </a:defRPr>
            </a:lvl2pPr>
            <a:lvl3pPr marL="914400" indent="0" algn="ctr">
              <a:buNone/>
              <a:defRPr>
                <a:latin typeface="Arial" panose="020B0604020202020204" pitchFamily="34" charset="0"/>
                <a:cs typeface="Arial" panose="020B0604020202020204" pitchFamily="34" charset="0"/>
              </a:defRPr>
            </a:lvl3pPr>
            <a:lvl4pPr marL="1371600" indent="0" algn="ctr">
              <a:buNone/>
              <a:defRPr>
                <a:latin typeface="Arial" panose="020B0604020202020204" pitchFamily="34" charset="0"/>
                <a:cs typeface="Arial" panose="020B0604020202020204" pitchFamily="34" charset="0"/>
              </a:defRPr>
            </a:lvl4pPr>
            <a:lvl5pPr marL="1828800" indent="0" algn="ctr">
              <a:buNone/>
              <a:defRPr>
                <a:latin typeface="Arial" panose="020B0604020202020204" pitchFamily="34" charset="0"/>
                <a:cs typeface="Arial" panose="020B0604020202020204" pitchFamily="34" charset="0"/>
              </a:defRPr>
            </a:lvl5pPr>
          </a:lstStyle>
          <a:p>
            <a:pPr lvl="0"/>
            <a:r>
              <a:rPr lang="en-US" dirty="0"/>
              <a:t>Click to edit Call Out Text</a:t>
            </a:r>
          </a:p>
        </p:txBody>
      </p:sp>
    </p:spTree>
    <p:extLst>
      <p:ext uri="{BB962C8B-B14F-4D97-AF65-F5344CB8AC3E}">
        <p14:creationId xmlns:p14="http://schemas.microsoft.com/office/powerpoint/2010/main" val="278176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a:xfrm>
            <a:off x="838200" y="1825625"/>
            <a:ext cx="10515600" cy="4062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010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a:xfrm>
            <a:off x="838200" y="1825625"/>
            <a:ext cx="10515600" cy="2843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CFAE12E-DE23-EB70-0A44-D9CF83CE2A7B}"/>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F6D643EA-3729-7EAA-7720-54ADA7DC9B32}"/>
              </a:ext>
            </a:extLst>
          </p:cNvPr>
          <p:cNvSpPr>
            <a:spLocks noGrp="1"/>
          </p:cNvSpPr>
          <p:nvPr>
            <p:ph type="body" sz="quarter" idx="11" hasCustomPrompt="1"/>
          </p:nvPr>
        </p:nvSpPr>
        <p:spPr>
          <a:xfrm>
            <a:off x="838200" y="4765675"/>
            <a:ext cx="10515600" cy="1066800"/>
          </a:xfrm>
        </p:spPr>
        <p:style>
          <a:lnRef idx="1">
            <a:schemeClr val="accent3"/>
          </a:lnRef>
          <a:fillRef idx="3">
            <a:schemeClr val="accent3"/>
          </a:fillRef>
          <a:effectRef idx="2">
            <a:schemeClr val="accent3"/>
          </a:effectRef>
          <a:fontRef idx="minor">
            <a:schemeClr val="lt1"/>
          </a:fontRef>
        </p:style>
        <p:txBody>
          <a:bodyPr anchor="ctr"/>
          <a:lstStyle>
            <a:lvl1pPr marL="0" indent="0" algn="ctr">
              <a:buNone/>
              <a:defRPr b="1">
                <a:latin typeface="Arial" panose="020B0604020202020204" pitchFamily="34" charset="0"/>
                <a:cs typeface="Arial" panose="020B0604020202020204" pitchFamily="34" charset="0"/>
              </a:defRPr>
            </a:lvl1pPr>
            <a:lvl2pPr marL="457200" indent="0" algn="ctr">
              <a:buNone/>
              <a:defRPr>
                <a:latin typeface="Arial" panose="020B0604020202020204" pitchFamily="34" charset="0"/>
                <a:cs typeface="Arial" panose="020B0604020202020204" pitchFamily="34" charset="0"/>
              </a:defRPr>
            </a:lvl2pPr>
            <a:lvl3pPr marL="914400" indent="0" algn="ctr">
              <a:buNone/>
              <a:defRPr>
                <a:latin typeface="Arial" panose="020B0604020202020204" pitchFamily="34" charset="0"/>
                <a:cs typeface="Arial" panose="020B0604020202020204" pitchFamily="34" charset="0"/>
              </a:defRPr>
            </a:lvl3pPr>
            <a:lvl4pPr marL="1371600" indent="0" algn="ctr">
              <a:buNone/>
              <a:defRPr>
                <a:latin typeface="Arial" panose="020B0604020202020204" pitchFamily="34" charset="0"/>
                <a:cs typeface="Arial" panose="020B0604020202020204" pitchFamily="34" charset="0"/>
              </a:defRPr>
            </a:lvl4pPr>
            <a:lvl5pPr marL="1828800" indent="0" algn="ctr">
              <a:buNone/>
              <a:defRPr>
                <a:latin typeface="Arial" panose="020B0604020202020204" pitchFamily="34" charset="0"/>
                <a:cs typeface="Arial" panose="020B0604020202020204" pitchFamily="34" charset="0"/>
              </a:defRPr>
            </a:lvl5pPr>
          </a:lstStyle>
          <a:p>
            <a:pPr lvl="0"/>
            <a:r>
              <a:rPr lang="en-US" dirty="0"/>
              <a:t>Click to edit Call Out Text</a:t>
            </a:r>
          </a:p>
        </p:txBody>
      </p:sp>
    </p:spTree>
    <p:extLst>
      <p:ext uri="{BB962C8B-B14F-4D97-AF65-F5344CB8AC3E}">
        <p14:creationId xmlns:p14="http://schemas.microsoft.com/office/powerpoint/2010/main" val="2833760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alphaModFix amt="70382"/>
            <a:lum/>
          </a:blip>
          <a:srcRect/>
          <a:stretch>
            <a:fillRect/>
          </a:stretch>
        </a:blipFill>
        <a:effectLst/>
      </p:bgPr>
    </p:bg>
    <p:spTree>
      <p:nvGrpSpPr>
        <p:cNvPr id="1" name=""/>
        <p:cNvGrpSpPr/>
        <p:nvPr/>
      </p:nvGrpSpPr>
      <p:grpSpPr>
        <a:xfrm>
          <a:off x="0" y="0"/>
          <a:ext cx="0" cy="0"/>
          <a:chOff x="0" y="0"/>
          <a:chExt cx="0" cy="0"/>
        </a:xfrm>
      </p:grpSpPr>
      <p:sp>
        <p:nvSpPr>
          <p:cNvPr id="5" name="Delay 8">
            <a:extLst>
              <a:ext uri="{FF2B5EF4-FFF2-40B4-BE49-F238E27FC236}">
                <a16:creationId xmlns:a16="http://schemas.microsoft.com/office/drawing/2014/main" id="{2397D7E2-AE45-BB0C-3924-F20E59E04CC7}"/>
              </a:ext>
            </a:extLst>
          </p:cNvPr>
          <p:cNvSpPr/>
          <p:nvPr/>
        </p:nvSpPr>
        <p:spPr>
          <a:xfrm rot="5400000">
            <a:off x="2666996" y="-2667000"/>
            <a:ext cx="6858002" cy="12192003"/>
          </a:xfrm>
          <a:prstGeom prst="rect">
            <a:avLst/>
          </a:prstGeom>
          <a:gradFill>
            <a:gsLst>
              <a:gs pos="0">
                <a:schemeClr val="accent1">
                  <a:alpha val="84000"/>
                </a:schemeClr>
              </a:gs>
              <a:gs pos="43000">
                <a:srgbClr val="0B598F">
                  <a:alpha val="83062"/>
                </a:srgbClr>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FA02C0D-9441-F524-DB94-3D00E516DE79}"/>
              </a:ext>
            </a:extLst>
          </p:cNvPr>
          <p:cNvPicPr>
            <a:picLocks noChangeAspect="1"/>
          </p:cNvPicPr>
          <p:nvPr/>
        </p:nvPicPr>
        <p:blipFill>
          <a:blip r:embed="rId3"/>
          <a:stretch>
            <a:fillRect/>
          </a:stretch>
        </p:blipFill>
        <p:spPr>
          <a:xfrm>
            <a:off x="149033" y="6105335"/>
            <a:ext cx="908164" cy="701763"/>
          </a:xfrm>
          <a:prstGeom prst="rect">
            <a:avLst/>
          </a:prstGeom>
        </p:spPr>
      </p:pic>
      <p:sp>
        <p:nvSpPr>
          <p:cNvPr id="2" name="Title 1">
            <a:extLst>
              <a:ext uri="{FF2B5EF4-FFF2-40B4-BE49-F238E27FC236}">
                <a16:creationId xmlns:a16="http://schemas.microsoft.com/office/drawing/2014/main" id="{8FC2EEFF-06A6-0FC8-787E-259972E6FAA4}"/>
              </a:ext>
            </a:extLst>
          </p:cNvPr>
          <p:cNvSpPr>
            <a:spLocks noGrp="1"/>
          </p:cNvSpPr>
          <p:nvPr>
            <p:ph type="title" hasCustomPrompt="1"/>
          </p:nvPr>
        </p:nvSpPr>
        <p:spPr>
          <a:xfrm>
            <a:off x="1416734" y="1176337"/>
            <a:ext cx="9930715" cy="2252661"/>
          </a:xfrm>
        </p:spPr>
        <p:txBody>
          <a:bodyPr anchor="b">
            <a:normAutofit/>
          </a:bodyPr>
          <a:lstStyle>
            <a:lvl1pPr>
              <a:defRPr sz="5400">
                <a:solidFill>
                  <a:schemeClr val="accent3"/>
                </a:solidFill>
              </a:defRPr>
            </a:lvl1pPr>
          </a:lstStyle>
          <a:p>
            <a:r>
              <a:rPr lang="en-US" dirty="0"/>
              <a:t>Click to edit Section Highlight</a:t>
            </a:r>
          </a:p>
        </p:txBody>
      </p:sp>
      <p:sp>
        <p:nvSpPr>
          <p:cNvPr id="3" name="Text Placeholder 2">
            <a:extLst>
              <a:ext uri="{FF2B5EF4-FFF2-40B4-BE49-F238E27FC236}">
                <a16:creationId xmlns:a16="http://schemas.microsoft.com/office/drawing/2014/main" id="{762A06F5-E828-9F2A-865B-206112C52B16}"/>
              </a:ext>
            </a:extLst>
          </p:cNvPr>
          <p:cNvSpPr>
            <a:spLocks noGrp="1"/>
          </p:cNvSpPr>
          <p:nvPr>
            <p:ph type="body" idx="1" hasCustomPrompt="1"/>
          </p:nvPr>
        </p:nvSpPr>
        <p:spPr>
          <a:xfrm>
            <a:off x="1416734" y="3588327"/>
            <a:ext cx="9930715" cy="180198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highlight section text styles</a:t>
            </a:r>
          </a:p>
        </p:txBody>
      </p:sp>
      <p:sp>
        <p:nvSpPr>
          <p:cNvPr id="4" name="Footer Placeholder 3">
            <a:extLst>
              <a:ext uri="{FF2B5EF4-FFF2-40B4-BE49-F238E27FC236}">
                <a16:creationId xmlns:a16="http://schemas.microsoft.com/office/drawing/2014/main" id="{450E6774-79FA-61C0-6170-BA39DF9ED122}"/>
              </a:ext>
            </a:extLst>
          </p:cNvPr>
          <p:cNvSpPr>
            <a:spLocks noGrp="1"/>
          </p:cNvSpPr>
          <p:nvPr>
            <p:ph type="ftr" sz="quarter" idx="10"/>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21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166ECE-698E-B038-D29D-F9F7CD9FA58F}"/>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647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305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166ECE-698E-B038-D29D-F9F7CD9FA58F}"/>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74B985E9-81F6-08EF-03E8-111E63812B02}"/>
              </a:ext>
            </a:extLst>
          </p:cNvPr>
          <p:cNvSpPr>
            <a:spLocks noGrp="1"/>
          </p:cNvSpPr>
          <p:nvPr>
            <p:ph type="body" sz="quarter" idx="11" hasCustomPrompt="1"/>
          </p:nvPr>
        </p:nvSpPr>
        <p:spPr>
          <a:xfrm>
            <a:off x="6172200" y="4987637"/>
            <a:ext cx="5181600" cy="1066800"/>
          </a:xfrm>
        </p:spPr>
        <p:style>
          <a:lnRef idx="1">
            <a:schemeClr val="accent3"/>
          </a:lnRef>
          <a:fillRef idx="3">
            <a:schemeClr val="accent3"/>
          </a:fillRef>
          <a:effectRef idx="2">
            <a:schemeClr val="accent3"/>
          </a:effectRef>
          <a:fontRef idx="minor">
            <a:schemeClr val="lt1"/>
          </a:fontRef>
        </p:style>
        <p:txBody>
          <a:bodyPr anchor="ctr"/>
          <a:lstStyle>
            <a:lvl1pPr marL="0" indent="0" algn="ctr">
              <a:buNone/>
              <a:defRPr b="1">
                <a:latin typeface="Arial" panose="020B0604020202020204" pitchFamily="34" charset="0"/>
                <a:cs typeface="Arial" panose="020B0604020202020204" pitchFamily="34" charset="0"/>
              </a:defRPr>
            </a:lvl1pPr>
            <a:lvl2pPr marL="457200" indent="0" algn="ctr">
              <a:buNone/>
              <a:defRPr>
                <a:latin typeface="Arial" panose="020B0604020202020204" pitchFamily="34" charset="0"/>
                <a:cs typeface="Arial" panose="020B0604020202020204" pitchFamily="34" charset="0"/>
              </a:defRPr>
            </a:lvl2pPr>
            <a:lvl3pPr marL="914400" indent="0" algn="ctr">
              <a:buNone/>
              <a:defRPr>
                <a:latin typeface="Arial" panose="020B0604020202020204" pitchFamily="34" charset="0"/>
                <a:cs typeface="Arial" panose="020B0604020202020204" pitchFamily="34" charset="0"/>
              </a:defRPr>
            </a:lvl3pPr>
            <a:lvl4pPr marL="1371600" indent="0" algn="ctr">
              <a:buNone/>
              <a:defRPr>
                <a:latin typeface="Arial" panose="020B0604020202020204" pitchFamily="34" charset="0"/>
                <a:cs typeface="Arial" panose="020B0604020202020204" pitchFamily="34" charset="0"/>
              </a:defRPr>
            </a:lvl4pPr>
            <a:lvl5pPr marL="1828800" indent="0" algn="ctr">
              <a:buNone/>
              <a:defRPr>
                <a:latin typeface="Arial" panose="020B0604020202020204" pitchFamily="34" charset="0"/>
                <a:cs typeface="Arial" panose="020B0604020202020204" pitchFamily="34" charset="0"/>
              </a:defRPr>
            </a:lvl5pPr>
          </a:lstStyle>
          <a:p>
            <a:pPr lvl="0"/>
            <a:r>
              <a:rPr lang="en-US" dirty="0"/>
              <a:t>Click to edit Call Out Text</a:t>
            </a:r>
          </a:p>
        </p:txBody>
      </p:sp>
    </p:spTree>
    <p:extLst>
      <p:ext uri="{BB962C8B-B14F-4D97-AF65-F5344CB8AC3E}">
        <p14:creationId xmlns:p14="http://schemas.microsoft.com/office/powerpoint/2010/main" val="1762382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54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54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69370EC-0FCA-5BAE-44EE-BEB012E90306}"/>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062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7D82-00B8-0B9A-74D3-29E6B2615594}"/>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270608BA-2306-FFFF-3C7F-0C3922A4C893}"/>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4483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3E0B13-B254-A001-AAA6-0AEDEC99C851}"/>
              </a:ext>
            </a:extLst>
          </p:cNvPr>
          <p:cNvSpPr>
            <a:spLocks noGrp="1"/>
          </p:cNvSpPr>
          <p:nvPr>
            <p:ph type="ftr" sz="quarter" idx="11"/>
          </p:nvPr>
        </p:nvSpPr>
        <p:spPr/>
        <p:txBody>
          <a:bodyPr/>
          <a:lstStyle>
            <a:lvl1pPr>
              <a:defRPr sz="10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9012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ME_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4BA7F75-77EF-AB7B-188C-F33FC11F4F0A}"/>
              </a:ext>
            </a:extLst>
          </p:cNvPr>
          <p:cNvCxnSpPr/>
          <p:nvPr userDrawn="1"/>
        </p:nvCxnSpPr>
        <p:spPr>
          <a:xfrm>
            <a:off x="452967" y="1295400"/>
            <a:ext cx="11364384"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3774" y="569089"/>
            <a:ext cx="11362945" cy="498598"/>
          </a:xfrm>
        </p:spPr>
        <p:txBody>
          <a:bodyPr/>
          <a:lstStyle/>
          <a:p>
            <a:r>
              <a:rPr lang="en-US" dirty="0"/>
              <a:t>Click to edit Master title style</a:t>
            </a:r>
          </a:p>
        </p:txBody>
      </p:sp>
      <p:sp>
        <p:nvSpPr>
          <p:cNvPr id="3" name="Content Placeholder 2"/>
          <p:cNvSpPr>
            <a:spLocks noGrp="1"/>
          </p:cNvSpPr>
          <p:nvPr>
            <p:ph idx="1"/>
          </p:nvPr>
        </p:nvSpPr>
        <p:spPr>
          <a:xfrm>
            <a:off x="453773" y="1609344"/>
            <a:ext cx="11362944" cy="4498848"/>
          </a:xfrm>
        </p:spPr>
        <p:txBody>
          <a:bodyPr>
            <a:noAutofit/>
          </a:bodyPr>
          <a:lstStyle>
            <a:lvl3pPr marL="596616">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2"/>
          </p:nvPr>
        </p:nvSpPr>
        <p:spPr>
          <a:xfrm>
            <a:off x="453773" y="6163056"/>
            <a:ext cx="11362944" cy="694944"/>
          </a:xfrm>
        </p:spPr>
        <p:txBody>
          <a:bodyPr anchor="b">
            <a:noAutofit/>
          </a:bodyPr>
          <a:lstStyle>
            <a:lvl1pPr>
              <a:spcBef>
                <a:spcPts val="0"/>
              </a:spcBef>
              <a:defRPr sz="1050" b="0"/>
            </a:lvl1pPr>
          </a:lstStyle>
          <a:p>
            <a:pPr lvl="0"/>
            <a:r>
              <a:rPr lang="en-US" dirty="0"/>
              <a:t>Edit Master text styles</a:t>
            </a:r>
          </a:p>
        </p:txBody>
      </p:sp>
    </p:spTree>
    <p:extLst>
      <p:ext uri="{BB962C8B-B14F-4D97-AF65-F5344CB8AC3E}">
        <p14:creationId xmlns:p14="http://schemas.microsoft.com/office/powerpoint/2010/main" val="12783726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ME_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3484496-B1BF-5234-755A-C36BB0FEB9C8}"/>
              </a:ext>
            </a:extLst>
          </p:cNvPr>
          <p:cNvCxnSpPr/>
          <p:nvPr userDrawn="1"/>
        </p:nvCxnSpPr>
        <p:spPr>
          <a:xfrm>
            <a:off x="452967" y="1295400"/>
            <a:ext cx="11364384" cy="0"/>
          </a:xfrm>
          <a:prstGeom prst="line">
            <a:avLst/>
          </a:prstGeom>
          <a:ln w="22225">
            <a:solidFill>
              <a:srgbClr val="3894A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7484" y="424595"/>
            <a:ext cx="10972800" cy="498598"/>
          </a:xfrm>
        </p:spPr>
        <p:txBody>
          <a:bodyPr/>
          <a:lstStyle/>
          <a:p>
            <a:r>
              <a:rPr lang="en-US"/>
              <a:t>Click to edit Master title style</a:t>
            </a:r>
          </a:p>
        </p:txBody>
      </p:sp>
      <p:sp>
        <p:nvSpPr>
          <p:cNvPr id="8" name="Text Placeholder 10"/>
          <p:cNvSpPr>
            <a:spLocks noGrp="1"/>
          </p:cNvSpPr>
          <p:nvPr>
            <p:ph type="body" sz="quarter" idx="12"/>
          </p:nvPr>
        </p:nvSpPr>
        <p:spPr>
          <a:xfrm>
            <a:off x="451104" y="6163056"/>
            <a:ext cx="11365992" cy="694944"/>
          </a:xfrm>
        </p:spPr>
        <p:txBody>
          <a:bodyPr anchor="b">
            <a:noAutofit/>
          </a:bodyPr>
          <a:lstStyle>
            <a:lvl1pPr>
              <a:spcBef>
                <a:spcPts val="0"/>
              </a:spcBef>
              <a:defRPr sz="1050" b="0"/>
            </a:lvl1pPr>
          </a:lstStyle>
          <a:p>
            <a:pPr lvl="0"/>
            <a:r>
              <a:rPr lang="en-US" dirty="0"/>
              <a:t>Edit Master text styles</a:t>
            </a:r>
          </a:p>
        </p:txBody>
      </p:sp>
    </p:spTree>
    <p:extLst>
      <p:ext uri="{BB962C8B-B14F-4D97-AF65-F5344CB8AC3E}">
        <p14:creationId xmlns:p14="http://schemas.microsoft.com/office/powerpoint/2010/main" val="428500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alphaModFix amt="70382"/>
            <a:lum/>
          </a:blip>
          <a:srcRect/>
          <a:stretch>
            <a:fillRect/>
          </a:stretch>
        </a:blipFill>
        <a:effectLst/>
      </p:bgPr>
    </p:bg>
    <p:spTree>
      <p:nvGrpSpPr>
        <p:cNvPr id="1" name=""/>
        <p:cNvGrpSpPr/>
        <p:nvPr/>
      </p:nvGrpSpPr>
      <p:grpSpPr>
        <a:xfrm>
          <a:off x="0" y="0"/>
          <a:ext cx="0" cy="0"/>
          <a:chOff x="0" y="0"/>
          <a:chExt cx="0" cy="0"/>
        </a:xfrm>
      </p:grpSpPr>
      <p:sp>
        <p:nvSpPr>
          <p:cNvPr id="5" name="Delay 8">
            <a:extLst>
              <a:ext uri="{FF2B5EF4-FFF2-40B4-BE49-F238E27FC236}">
                <a16:creationId xmlns:a16="http://schemas.microsoft.com/office/drawing/2014/main" id="{2397D7E2-AE45-BB0C-3924-F20E59E04CC7}"/>
              </a:ext>
            </a:extLst>
          </p:cNvPr>
          <p:cNvSpPr/>
          <p:nvPr/>
        </p:nvSpPr>
        <p:spPr>
          <a:xfrm rot="5400000">
            <a:off x="2666996" y="-2667000"/>
            <a:ext cx="6858002" cy="12192003"/>
          </a:xfrm>
          <a:prstGeom prst="rect">
            <a:avLst/>
          </a:prstGeom>
          <a:gradFill>
            <a:gsLst>
              <a:gs pos="0">
                <a:schemeClr val="accent1">
                  <a:alpha val="84000"/>
                </a:schemeClr>
              </a:gs>
              <a:gs pos="43000">
                <a:srgbClr val="0B598F">
                  <a:alpha val="83062"/>
                </a:srgbClr>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FA02C0D-9441-F524-DB94-3D00E516DE79}"/>
              </a:ext>
            </a:extLst>
          </p:cNvPr>
          <p:cNvPicPr>
            <a:picLocks noChangeAspect="1"/>
          </p:cNvPicPr>
          <p:nvPr/>
        </p:nvPicPr>
        <p:blipFill>
          <a:blip r:embed="rId3"/>
          <a:stretch>
            <a:fillRect/>
          </a:stretch>
        </p:blipFill>
        <p:spPr>
          <a:xfrm>
            <a:off x="149033" y="6105335"/>
            <a:ext cx="908164" cy="701763"/>
          </a:xfrm>
          <a:prstGeom prst="rect">
            <a:avLst/>
          </a:prstGeom>
        </p:spPr>
      </p:pic>
      <p:sp>
        <p:nvSpPr>
          <p:cNvPr id="2" name="Title 1">
            <a:extLst>
              <a:ext uri="{FF2B5EF4-FFF2-40B4-BE49-F238E27FC236}">
                <a16:creationId xmlns:a16="http://schemas.microsoft.com/office/drawing/2014/main" id="{8FC2EEFF-06A6-0FC8-787E-259972E6FAA4}"/>
              </a:ext>
            </a:extLst>
          </p:cNvPr>
          <p:cNvSpPr>
            <a:spLocks noGrp="1"/>
          </p:cNvSpPr>
          <p:nvPr>
            <p:ph type="title" hasCustomPrompt="1"/>
          </p:nvPr>
        </p:nvSpPr>
        <p:spPr>
          <a:xfrm>
            <a:off x="1416734" y="1176337"/>
            <a:ext cx="9930715" cy="2252661"/>
          </a:xfrm>
        </p:spPr>
        <p:txBody>
          <a:bodyPr anchor="b">
            <a:normAutofit/>
          </a:bodyPr>
          <a:lstStyle>
            <a:lvl1pPr>
              <a:defRPr sz="5400">
                <a:solidFill>
                  <a:schemeClr val="accent3"/>
                </a:solidFill>
              </a:defRPr>
            </a:lvl1pPr>
          </a:lstStyle>
          <a:p>
            <a:r>
              <a:rPr lang="en-US" dirty="0"/>
              <a:t>Click to edit Section Highlight</a:t>
            </a:r>
          </a:p>
        </p:txBody>
      </p:sp>
      <p:sp>
        <p:nvSpPr>
          <p:cNvPr id="3" name="Text Placeholder 2">
            <a:extLst>
              <a:ext uri="{FF2B5EF4-FFF2-40B4-BE49-F238E27FC236}">
                <a16:creationId xmlns:a16="http://schemas.microsoft.com/office/drawing/2014/main" id="{762A06F5-E828-9F2A-865B-206112C52B16}"/>
              </a:ext>
            </a:extLst>
          </p:cNvPr>
          <p:cNvSpPr>
            <a:spLocks noGrp="1"/>
          </p:cNvSpPr>
          <p:nvPr>
            <p:ph type="body" idx="1" hasCustomPrompt="1"/>
          </p:nvPr>
        </p:nvSpPr>
        <p:spPr>
          <a:xfrm>
            <a:off x="1416734" y="3588327"/>
            <a:ext cx="9930715" cy="180198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highlight section text styles</a:t>
            </a:r>
          </a:p>
        </p:txBody>
      </p:sp>
      <p:sp>
        <p:nvSpPr>
          <p:cNvPr id="4" name="Footer Placeholder 3">
            <a:extLst>
              <a:ext uri="{FF2B5EF4-FFF2-40B4-BE49-F238E27FC236}">
                <a16:creationId xmlns:a16="http://schemas.microsoft.com/office/drawing/2014/main" id="{450E6774-79FA-61C0-6170-BA39DF9ED122}"/>
              </a:ext>
            </a:extLst>
          </p:cNvPr>
          <p:cNvSpPr>
            <a:spLocks noGrp="1"/>
          </p:cNvSpPr>
          <p:nvPr>
            <p:ph type="ftr" sz="quarter" idx="10"/>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203072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ME_Two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E8024B0-AAF5-E2CF-D870-9DD8AD2458B9}"/>
              </a:ext>
            </a:extLst>
          </p:cNvPr>
          <p:cNvCxnSpPr/>
          <p:nvPr userDrawn="1"/>
        </p:nvCxnSpPr>
        <p:spPr>
          <a:xfrm>
            <a:off x="452967" y="1295400"/>
            <a:ext cx="11364384" cy="0"/>
          </a:xfrm>
          <a:prstGeom prst="line">
            <a:avLst/>
          </a:prstGeom>
          <a:ln w="22225">
            <a:solidFill>
              <a:srgbClr val="3894A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7484" y="424595"/>
            <a:ext cx="10972800" cy="498598"/>
          </a:xfrm>
        </p:spPr>
        <p:txBody>
          <a:bodyPr/>
          <a:lstStyle/>
          <a:p>
            <a:r>
              <a:rPr lang="en-US" dirty="0"/>
              <a:t>Click to edit Master title style</a:t>
            </a:r>
          </a:p>
        </p:txBody>
      </p:sp>
      <p:sp>
        <p:nvSpPr>
          <p:cNvPr id="3" name="Content Placeholder 2"/>
          <p:cNvSpPr>
            <a:spLocks noGrp="1"/>
          </p:cNvSpPr>
          <p:nvPr>
            <p:ph idx="1"/>
          </p:nvPr>
        </p:nvSpPr>
        <p:spPr>
          <a:xfrm>
            <a:off x="451104" y="1609344"/>
            <a:ext cx="5538216" cy="4498848"/>
          </a:xfrm>
        </p:spPr>
        <p:txBody>
          <a:bodyPr>
            <a:noAutofit/>
          </a:bodyPr>
          <a:lstStyle>
            <a:lvl3pPr marL="596616">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6236208" y="1609344"/>
            <a:ext cx="5577840" cy="4498848"/>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p:cNvSpPr>
            <a:spLocks noGrp="1"/>
          </p:cNvSpPr>
          <p:nvPr>
            <p:ph type="body" sz="quarter" idx="12"/>
          </p:nvPr>
        </p:nvSpPr>
        <p:spPr>
          <a:xfrm>
            <a:off x="451104" y="6163056"/>
            <a:ext cx="11365992" cy="694944"/>
          </a:xfrm>
        </p:spPr>
        <p:txBody>
          <a:bodyPr anchor="b">
            <a:noAutofit/>
          </a:bodyPr>
          <a:lstStyle>
            <a:lvl1pPr>
              <a:spcBef>
                <a:spcPts val="0"/>
              </a:spcBef>
              <a:defRPr sz="1050" b="0"/>
            </a:lvl1pPr>
          </a:lstStyle>
          <a:p>
            <a:pPr lvl="0"/>
            <a:r>
              <a:rPr lang="en-US" dirty="0"/>
              <a:t>Edit Master text styles</a:t>
            </a:r>
          </a:p>
        </p:txBody>
      </p:sp>
    </p:spTree>
    <p:extLst>
      <p:ext uri="{BB962C8B-B14F-4D97-AF65-F5344CB8AC3E}">
        <p14:creationId xmlns:p14="http://schemas.microsoft.com/office/powerpoint/2010/main" val="2395395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0E1FEB5-6360-3246-B74B-988E55E26D2A}"/>
              </a:ext>
            </a:extLst>
          </p:cNvPr>
          <p:cNvCxnSpPr/>
          <p:nvPr/>
        </p:nvCxnSpPr>
        <p:spPr>
          <a:xfrm flipV="1">
            <a:off x="753533" y="1435101"/>
            <a:ext cx="11438467" cy="30163"/>
          </a:xfrm>
          <a:prstGeom prst="line">
            <a:avLst/>
          </a:prstGeom>
          <a:ln>
            <a:solidFill>
              <a:schemeClr val="accent5">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Placeholder 1"/>
          <p:cNvSpPr>
            <a:spLocks noGrp="1"/>
          </p:cNvSpPr>
          <p:nvPr>
            <p:ph type="title"/>
          </p:nvPr>
        </p:nvSpPr>
        <p:spPr>
          <a:xfrm>
            <a:off x="609600" y="274638"/>
            <a:ext cx="10972800" cy="1143000"/>
          </a:xfrm>
          <a:prstGeom prst="rect">
            <a:avLst/>
          </a:prstGeom>
        </p:spPr>
        <p:txBody>
          <a:bodyPr lIns="91440" tIns="45720" rIns="91440" bIns="45720" rtlCol="0" anchor="t">
            <a:normAutofit/>
          </a:bodyPr>
          <a:lstStyle>
            <a:lvl1pPr algn="l">
              <a:defRPr sz="3600">
                <a:solidFill>
                  <a:srgbClr val="2E5E9E"/>
                </a:solidFill>
                <a:latin typeface="Helvetica"/>
                <a:cs typeface="Helvetica"/>
              </a:defRPr>
            </a:lvl1pPr>
          </a:lstStyle>
          <a:p>
            <a:r>
              <a:rPr lang="en-US" dirty="0"/>
              <a:t>Click to edit Master title style</a:t>
            </a:r>
          </a:p>
        </p:txBody>
      </p:sp>
      <p:sp>
        <p:nvSpPr>
          <p:cNvPr id="6" name="Text Placeholder 2"/>
          <p:cNvSpPr>
            <a:spLocks noGrp="1"/>
          </p:cNvSpPr>
          <p:nvPr>
            <p:ph idx="1"/>
          </p:nvPr>
        </p:nvSpPr>
        <p:spPr>
          <a:xfrm>
            <a:off x="924395" y="1600201"/>
            <a:ext cx="10658004" cy="4525963"/>
          </a:xfrm>
          <a:prstGeom prst="rect">
            <a:avLst/>
          </a:prstGeom>
        </p:spPr>
        <p:txBody>
          <a:bodyPr lIns="91440" tIns="45720" rIns="91440" bIns="45720" rtlCol="0">
            <a:normAutofit/>
          </a:bodyPr>
          <a:lstStyle>
            <a:lvl1pPr marL="342900" indent="-342900">
              <a:spcBef>
                <a:spcPts val="0"/>
              </a:spcBef>
              <a:spcAft>
                <a:spcPts val="1200"/>
              </a:spcAft>
              <a:buClr>
                <a:srgbClr val="2E5E9E"/>
              </a:buClr>
              <a:buFont typeface="Wingdings" charset="2"/>
              <a:buChar char="§"/>
              <a:defRPr>
                <a:latin typeface="Helvetica"/>
                <a:cs typeface="Helvetica"/>
              </a:defRPr>
            </a:lvl1pPr>
            <a:lvl2pPr marL="742950" indent="-285750">
              <a:spcBef>
                <a:spcPts val="0"/>
              </a:spcBef>
              <a:spcAft>
                <a:spcPts val="1200"/>
              </a:spcAft>
              <a:buClr>
                <a:srgbClr val="2E5E9E"/>
              </a:buClr>
              <a:buFont typeface="Helvetica" panose="020B0604020202020204" pitchFamily="34" charset="0"/>
              <a:buChar char="−"/>
              <a:defRPr>
                <a:solidFill>
                  <a:srgbClr val="717171"/>
                </a:solidFill>
                <a:latin typeface="Helvetica"/>
                <a:cs typeface="Helvetica"/>
              </a:defRPr>
            </a:lvl2pPr>
            <a:lvl3pPr marL="1143000" indent="-228600">
              <a:spcBef>
                <a:spcPts val="0"/>
              </a:spcBef>
              <a:spcAft>
                <a:spcPts val="1200"/>
              </a:spcAft>
              <a:buClr>
                <a:srgbClr val="2E5E9E"/>
              </a:buClr>
              <a:buFont typeface="Arial" panose="020B0604020202020204" pitchFamily="34" charset="0"/>
              <a:buChar char="•"/>
              <a:defRPr>
                <a:solidFill>
                  <a:srgbClr val="717171"/>
                </a:solidFill>
                <a:latin typeface="Helvetica"/>
                <a:cs typeface="Helvetica"/>
              </a:defRPr>
            </a:lvl3pPr>
            <a:lvl4pPr marL="1600200" indent="-228600">
              <a:spcBef>
                <a:spcPts val="0"/>
              </a:spcBef>
              <a:spcAft>
                <a:spcPts val="1200"/>
              </a:spcAft>
              <a:buClr>
                <a:srgbClr val="2E5E9E"/>
              </a:buClr>
              <a:buFont typeface="Helvetica" panose="020B0604020202020204" pitchFamily="34" charset="0"/>
              <a:buChar char="-"/>
              <a:defRPr>
                <a:solidFill>
                  <a:srgbClr val="717171"/>
                </a:solidFill>
                <a:latin typeface="Helvetica"/>
                <a:cs typeface="Helvetica"/>
              </a:defRPr>
            </a:lvl4pPr>
            <a:lvl5pPr marL="2119313" indent="-290513">
              <a:spcBef>
                <a:spcPts val="0"/>
              </a:spcBef>
              <a:spcAft>
                <a:spcPts val="1200"/>
              </a:spcAft>
              <a:buClr>
                <a:srgbClr val="2E5E9E"/>
              </a:buClr>
              <a:buFont typeface="Wingdings" panose="05000000000000000000" pitchFamily="2" charset="2"/>
              <a:buChar char="§"/>
              <a:defRPr>
                <a:solidFill>
                  <a:srgbClr val="717171"/>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0"/>
          </p:nvPr>
        </p:nvSpPr>
        <p:spPr>
          <a:xfrm>
            <a:off x="753533" y="6431251"/>
            <a:ext cx="10551584" cy="233362"/>
          </a:xfrm>
        </p:spPr>
        <p:txBody>
          <a:bodyPr/>
          <a:lstStyle>
            <a:lvl1pPr>
              <a:buNone/>
              <a:defRPr sz="1000">
                <a:solidFill>
                  <a:srgbClr val="5A5A5A"/>
                </a:solidFill>
                <a:latin typeface="+mj-lt"/>
              </a:defRPr>
            </a:lvl1pPr>
          </a:lstStyle>
          <a:p>
            <a:pPr lvl="0"/>
            <a:r>
              <a:rPr lang="en-US"/>
              <a:t>Edit Master text styles</a:t>
            </a:r>
          </a:p>
        </p:txBody>
      </p:sp>
    </p:spTree>
    <p:extLst>
      <p:ext uri="{BB962C8B-B14F-4D97-AF65-F5344CB8AC3E}">
        <p14:creationId xmlns:p14="http://schemas.microsoft.com/office/powerpoint/2010/main" val="2872677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14E8-1787-8C3E-E82D-E9A3138BA5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C39F4-7A27-DBE7-B2E9-B56AEC699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A3CCF-80CD-5106-0A11-19BD7CEC108D}"/>
              </a:ext>
            </a:extLst>
          </p:cNvPr>
          <p:cNvSpPr>
            <a:spLocks noGrp="1"/>
          </p:cNvSpPr>
          <p:nvPr>
            <p:ph type="dt" sz="half" idx="10"/>
          </p:nvPr>
        </p:nvSpPr>
        <p:spPr/>
        <p:txBody>
          <a:bodyPr/>
          <a:lstStyle/>
          <a:p>
            <a:fld id="{27C9DF6B-33CF-3F42-B930-AFCAC22BACA8}" type="datetimeFigureOut">
              <a:rPr lang="en-US" smtClean="0"/>
              <a:t>7/10/2025</a:t>
            </a:fld>
            <a:endParaRPr lang="en-US" dirty="0"/>
          </a:p>
        </p:txBody>
      </p:sp>
      <p:sp>
        <p:nvSpPr>
          <p:cNvPr id="5" name="Footer Placeholder 4">
            <a:extLst>
              <a:ext uri="{FF2B5EF4-FFF2-40B4-BE49-F238E27FC236}">
                <a16:creationId xmlns:a16="http://schemas.microsoft.com/office/drawing/2014/main" id="{259E31F0-49F6-C72F-C6DD-573799103B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9A28FA-0628-B0DD-28DC-31C1A54246B8}"/>
              </a:ext>
            </a:extLst>
          </p:cNvPr>
          <p:cNvSpPr>
            <a:spLocks noGrp="1"/>
          </p:cNvSpPr>
          <p:nvPr>
            <p:ph type="sldNum" sz="quarter" idx="12"/>
          </p:nvPr>
        </p:nvSpPr>
        <p:spPr/>
        <p:txBody>
          <a:bodyPr/>
          <a:lstStyle/>
          <a:p>
            <a:fld id="{872EEFA7-5DC5-6846-8E7B-0B6F149FD5E5}" type="slidenum">
              <a:rPr lang="en-US" smtClean="0"/>
              <a:t>‹#›</a:t>
            </a:fld>
            <a:endParaRPr lang="en-US" dirty="0"/>
          </a:p>
        </p:txBody>
      </p:sp>
    </p:spTree>
    <p:extLst>
      <p:ext uri="{BB962C8B-B14F-4D97-AF65-F5344CB8AC3E}">
        <p14:creationId xmlns:p14="http://schemas.microsoft.com/office/powerpoint/2010/main" val="243494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166ECE-698E-B038-D29D-F9F7CD9FA58F}"/>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4288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22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305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166ECE-698E-B038-D29D-F9F7CD9FA58F}"/>
              </a:ext>
            </a:extLst>
          </p:cNvPr>
          <p:cNvSpPr>
            <a:spLocks noGrp="1"/>
          </p:cNvSpPr>
          <p:nvPr>
            <p:ph type="ftr" sz="quarter" idx="10"/>
          </p:nvPr>
        </p:nvSpPr>
        <p:spPr/>
        <p:txBody>
          <a:bodyPr/>
          <a:lstStyle/>
          <a:p>
            <a:endParaRPr lang="en-US"/>
          </a:p>
        </p:txBody>
      </p:sp>
      <p:sp>
        <p:nvSpPr>
          <p:cNvPr id="6" name="Text Placeholder 5">
            <a:extLst>
              <a:ext uri="{FF2B5EF4-FFF2-40B4-BE49-F238E27FC236}">
                <a16:creationId xmlns:a16="http://schemas.microsoft.com/office/drawing/2014/main" id="{74B985E9-81F6-08EF-03E8-111E63812B02}"/>
              </a:ext>
            </a:extLst>
          </p:cNvPr>
          <p:cNvSpPr>
            <a:spLocks noGrp="1"/>
          </p:cNvSpPr>
          <p:nvPr>
            <p:ph type="body" sz="quarter" idx="11" hasCustomPrompt="1"/>
          </p:nvPr>
        </p:nvSpPr>
        <p:spPr>
          <a:xfrm>
            <a:off x="6172200" y="4987637"/>
            <a:ext cx="5181600" cy="1066800"/>
          </a:xfrm>
        </p:spPr>
        <p:style>
          <a:lnRef idx="1">
            <a:schemeClr val="accent3"/>
          </a:lnRef>
          <a:fillRef idx="3">
            <a:schemeClr val="accent3"/>
          </a:fillRef>
          <a:effectRef idx="2">
            <a:schemeClr val="accent3"/>
          </a:effectRef>
          <a:fontRef idx="minor">
            <a:schemeClr val="lt1"/>
          </a:fontRef>
        </p:style>
        <p:txBody>
          <a:bodyPr anchor="ctr"/>
          <a:lstStyle>
            <a:lvl1pPr marL="0" indent="0" algn="ctr">
              <a:buNone/>
              <a:defRPr b="1">
                <a:latin typeface="Arial" panose="020B0604020202020204" pitchFamily="34" charset="0"/>
                <a:cs typeface="Arial" panose="020B0604020202020204" pitchFamily="34" charset="0"/>
              </a:defRPr>
            </a:lvl1pPr>
            <a:lvl2pPr marL="457200" indent="0" algn="ctr">
              <a:buNone/>
              <a:defRPr>
                <a:latin typeface="Arial" panose="020B0604020202020204" pitchFamily="34" charset="0"/>
                <a:cs typeface="Arial" panose="020B0604020202020204" pitchFamily="34" charset="0"/>
              </a:defRPr>
            </a:lvl2pPr>
            <a:lvl3pPr marL="914400" indent="0" algn="ctr">
              <a:buNone/>
              <a:defRPr>
                <a:latin typeface="Arial" panose="020B0604020202020204" pitchFamily="34" charset="0"/>
                <a:cs typeface="Arial" panose="020B0604020202020204" pitchFamily="34" charset="0"/>
              </a:defRPr>
            </a:lvl3pPr>
            <a:lvl4pPr marL="1371600" indent="0" algn="ctr">
              <a:buNone/>
              <a:defRPr>
                <a:latin typeface="Arial" panose="020B0604020202020204" pitchFamily="34" charset="0"/>
                <a:cs typeface="Arial" panose="020B0604020202020204" pitchFamily="34" charset="0"/>
              </a:defRPr>
            </a:lvl4pPr>
            <a:lvl5pPr marL="1828800" indent="0" algn="ctr">
              <a:buNone/>
              <a:defRPr>
                <a:latin typeface="Arial" panose="020B0604020202020204" pitchFamily="34" charset="0"/>
                <a:cs typeface="Arial" panose="020B0604020202020204" pitchFamily="34" charset="0"/>
              </a:defRPr>
            </a:lvl5pPr>
          </a:lstStyle>
          <a:p>
            <a:pPr lvl="0"/>
            <a:r>
              <a:rPr lang="en-US" dirty="0"/>
              <a:t>Click to edit Call Out Text</a:t>
            </a:r>
          </a:p>
        </p:txBody>
      </p:sp>
    </p:spTree>
    <p:extLst>
      <p:ext uri="{BB962C8B-B14F-4D97-AF65-F5344CB8AC3E}">
        <p14:creationId xmlns:p14="http://schemas.microsoft.com/office/powerpoint/2010/main" val="192053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54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549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69370EC-0FCA-5BAE-44EE-BEB012E9030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5106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7D82-00B8-0B9A-74D3-29E6B2615594}"/>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270608BA-2306-FFFF-3C7F-0C3922A4C893}"/>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43011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3E0B13-B254-A001-AAA6-0AEDEC99C851}"/>
              </a:ext>
            </a:extLst>
          </p:cNvPr>
          <p:cNvSpPr>
            <a:spLocks noGrp="1"/>
          </p:cNvSpPr>
          <p:nvPr>
            <p:ph type="ftr" sz="quarter" idx="11"/>
          </p:nvPr>
        </p:nvSpPr>
        <p:spPr/>
        <p:txBody>
          <a:bodyPr/>
          <a:lstStyle>
            <a:lvl1pPr>
              <a:defRPr sz="1000"/>
            </a:lvl1pPr>
          </a:lstStyle>
          <a:p>
            <a:endParaRPr lang="en-US"/>
          </a:p>
        </p:txBody>
      </p:sp>
    </p:spTree>
    <p:extLst>
      <p:ext uri="{BB962C8B-B14F-4D97-AF65-F5344CB8AC3E}">
        <p14:creationId xmlns:p14="http://schemas.microsoft.com/office/powerpoint/2010/main" val="3591405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png"/><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alphaModFix amt="950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9DB656-1AD7-064E-BA22-4868A6D5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F99C9F-CF8D-C307-D570-35BEBBEB7260}"/>
              </a:ext>
            </a:extLst>
          </p:cNvPr>
          <p:cNvSpPr>
            <a:spLocks noGrp="1"/>
          </p:cNvSpPr>
          <p:nvPr>
            <p:ph type="body" idx="1"/>
          </p:nvPr>
        </p:nvSpPr>
        <p:spPr>
          <a:xfrm>
            <a:off x="838200" y="1825625"/>
            <a:ext cx="10515600" cy="4152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FE776642-4A68-D31C-95D8-6E0000F35C32}"/>
              </a:ext>
            </a:extLst>
          </p:cNvPr>
          <p:cNvSpPr>
            <a:spLocks noGrp="1"/>
          </p:cNvSpPr>
          <p:nvPr>
            <p:ph type="ftr" sz="quarter" idx="3"/>
          </p:nvPr>
        </p:nvSpPr>
        <p:spPr>
          <a:xfrm>
            <a:off x="1416735" y="6054437"/>
            <a:ext cx="10651322" cy="803564"/>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endParaRPr lang="en-US"/>
          </a:p>
        </p:txBody>
      </p:sp>
      <p:pic>
        <p:nvPicPr>
          <p:cNvPr id="8" name="Picture 7">
            <a:extLst>
              <a:ext uri="{FF2B5EF4-FFF2-40B4-BE49-F238E27FC236}">
                <a16:creationId xmlns:a16="http://schemas.microsoft.com/office/drawing/2014/main" id="{69D4DC12-C41D-67BC-F969-5B1245AB794F}"/>
              </a:ext>
            </a:extLst>
          </p:cNvPr>
          <p:cNvPicPr>
            <a:picLocks noChangeAspect="1"/>
          </p:cNvPicPr>
          <p:nvPr/>
        </p:nvPicPr>
        <p:blipFill>
          <a:blip r:embed="rId19"/>
          <a:stretch>
            <a:fillRect/>
          </a:stretch>
        </p:blipFill>
        <p:spPr>
          <a:xfrm>
            <a:off x="123944" y="6263241"/>
            <a:ext cx="933253" cy="518474"/>
          </a:xfrm>
          <a:prstGeom prst="rect">
            <a:avLst/>
          </a:prstGeom>
        </p:spPr>
      </p:pic>
      <p:pic>
        <p:nvPicPr>
          <p:cNvPr id="10" name="Picture 9">
            <a:extLst>
              <a:ext uri="{FF2B5EF4-FFF2-40B4-BE49-F238E27FC236}">
                <a16:creationId xmlns:a16="http://schemas.microsoft.com/office/drawing/2014/main" id="{9437997A-0C1A-AD62-1D5B-6562168C07D0}"/>
              </a:ext>
            </a:extLst>
          </p:cNvPr>
          <p:cNvPicPr>
            <a:picLocks noChangeAspect="1"/>
          </p:cNvPicPr>
          <p:nvPr/>
        </p:nvPicPr>
        <p:blipFill>
          <a:blip r:embed="rId19"/>
          <a:stretch>
            <a:fillRect/>
          </a:stretch>
        </p:blipFill>
        <p:spPr>
          <a:xfrm>
            <a:off x="123944" y="6263241"/>
            <a:ext cx="933253" cy="518474"/>
          </a:xfrm>
          <a:prstGeom prst="rect">
            <a:avLst/>
          </a:prstGeom>
        </p:spPr>
      </p:pic>
      <p:sp>
        <p:nvSpPr>
          <p:cNvPr id="6" name="Delay 8">
            <a:extLst>
              <a:ext uri="{FF2B5EF4-FFF2-40B4-BE49-F238E27FC236}">
                <a16:creationId xmlns:a16="http://schemas.microsoft.com/office/drawing/2014/main" id="{02F5C107-B0FC-698F-7C01-6302A9028BFF}"/>
              </a:ext>
            </a:extLst>
          </p:cNvPr>
          <p:cNvSpPr/>
          <p:nvPr/>
        </p:nvSpPr>
        <p:spPr>
          <a:xfrm rot="5400000">
            <a:off x="214743" y="5839691"/>
            <a:ext cx="803565" cy="1233057"/>
          </a:xfrm>
          <a:prstGeom prst="round2SameRect">
            <a:avLst/>
          </a:prstGeom>
          <a:gradFill>
            <a:gsLst>
              <a:gs pos="0">
                <a:schemeClr val="accent1"/>
              </a:gs>
              <a:gs pos="25000">
                <a:srgbClr val="0B598F"/>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5" name="Picture 14" descr="A black and white logo&#10;&#10;Description automatically generated">
            <a:extLst>
              <a:ext uri="{FF2B5EF4-FFF2-40B4-BE49-F238E27FC236}">
                <a16:creationId xmlns:a16="http://schemas.microsoft.com/office/drawing/2014/main" id="{65473B07-2FFA-87D7-A098-DBC746B5DA54}"/>
              </a:ext>
            </a:extLst>
          </p:cNvPr>
          <p:cNvPicPr>
            <a:picLocks noChangeAspect="1"/>
          </p:cNvPicPr>
          <p:nvPr/>
        </p:nvPicPr>
        <p:blipFill>
          <a:blip r:embed="rId20"/>
          <a:stretch>
            <a:fillRect/>
          </a:stretch>
        </p:blipFill>
        <p:spPr>
          <a:xfrm>
            <a:off x="149033" y="6105335"/>
            <a:ext cx="908164" cy="701763"/>
          </a:xfrm>
          <a:prstGeom prst="rect">
            <a:avLst/>
          </a:prstGeom>
        </p:spPr>
      </p:pic>
    </p:spTree>
    <p:extLst>
      <p:ext uri="{BB962C8B-B14F-4D97-AF65-F5344CB8AC3E}">
        <p14:creationId xmlns:p14="http://schemas.microsoft.com/office/powerpoint/2010/main" val="18196812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73" r:id="rId12"/>
    <p:sldLayoutId id="2147483675" r:id="rId13"/>
    <p:sldLayoutId id="2147483676" r:id="rId14"/>
    <p:sldLayoutId id="2147483677" r:id="rId15"/>
    <p:sldLayoutId id="2147483690" r:id="rId16"/>
  </p:sldLayoutIdLst>
  <p:txStyles>
    <p:titleStyle>
      <a:lvl1pPr algn="l" defTabSz="914400" rtl="0" eaLnBrk="1" latinLnBrk="0" hangingPunct="1">
        <a:lnSpc>
          <a:spcPct val="90000"/>
        </a:lnSpc>
        <a:spcBef>
          <a:spcPct val="0"/>
        </a:spcBef>
        <a:buNone/>
        <a:defRPr sz="36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950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9DB656-1AD7-064E-BA22-4868A6D5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F99C9F-CF8D-C307-D570-35BEBBEB7260}"/>
              </a:ext>
            </a:extLst>
          </p:cNvPr>
          <p:cNvSpPr>
            <a:spLocks noGrp="1"/>
          </p:cNvSpPr>
          <p:nvPr>
            <p:ph type="body" idx="1"/>
          </p:nvPr>
        </p:nvSpPr>
        <p:spPr>
          <a:xfrm>
            <a:off x="838200" y="1825625"/>
            <a:ext cx="10515600" cy="4152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E776642-4A68-D31C-95D8-6E0000F35C32}"/>
              </a:ext>
            </a:extLst>
          </p:cNvPr>
          <p:cNvSpPr>
            <a:spLocks noGrp="1"/>
          </p:cNvSpPr>
          <p:nvPr>
            <p:ph type="ftr" sz="quarter" idx="3"/>
          </p:nvPr>
        </p:nvSpPr>
        <p:spPr>
          <a:xfrm>
            <a:off x="1416735" y="6054437"/>
            <a:ext cx="10651322" cy="803564"/>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endParaRPr lang="en-US"/>
          </a:p>
        </p:txBody>
      </p:sp>
      <p:pic>
        <p:nvPicPr>
          <p:cNvPr id="8" name="Picture 7">
            <a:extLst>
              <a:ext uri="{FF2B5EF4-FFF2-40B4-BE49-F238E27FC236}">
                <a16:creationId xmlns:a16="http://schemas.microsoft.com/office/drawing/2014/main" id="{69D4DC12-C41D-67BC-F969-5B1245AB794F}"/>
              </a:ext>
            </a:extLst>
          </p:cNvPr>
          <p:cNvPicPr>
            <a:picLocks noChangeAspect="1"/>
          </p:cNvPicPr>
          <p:nvPr/>
        </p:nvPicPr>
        <p:blipFill>
          <a:blip r:embed="rId15"/>
          <a:stretch>
            <a:fillRect/>
          </a:stretch>
        </p:blipFill>
        <p:spPr>
          <a:xfrm>
            <a:off x="123944" y="6263241"/>
            <a:ext cx="933253" cy="518474"/>
          </a:xfrm>
          <a:prstGeom prst="rect">
            <a:avLst/>
          </a:prstGeom>
        </p:spPr>
      </p:pic>
      <p:pic>
        <p:nvPicPr>
          <p:cNvPr id="10" name="Picture 9">
            <a:extLst>
              <a:ext uri="{FF2B5EF4-FFF2-40B4-BE49-F238E27FC236}">
                <a16:creationId xmlns:a16="http://schemas.microsoft.com/office/drawing/2014/main" id="{9437997A-0C1A-AD62-1D5B-6562168C07D0}"/>
              </a:ext>
            </a:extLst>
          </p:cNvPr>
          <p:cNvPicPr>
            <a:picLocks noChangeAspect="1"/>
          </p:cNvPicPr>
          <p:nvPr/>
        </p:nvPicPr>
        <p:blipFill>
          <a:blip r:embed="rId15"/>
          <a:stretch>
            <a:fillRect/>
          </a:stretch>
        </p:blipFill>
        <p:spPr>
          <a:xfrm>
            <a:off x="123944" y="6263241"/>
            <a:ext cx="933253" cy="518474"/>
          </a:xfrm>
          <a:prstGeom prst="rect">
            <a:avLst/>
          </a:prstGeom>
        </p:spPr>
      </p:pic>
      <p:sp>
        <p:nvSpPr>
          <p:cNvPr id="6" name="Delay 8">
            <a:extLst>
              <a:ext uri="{FF2B5EF4-FFF2-40B4-BE49-F238E27FC236}">
                <a16:creationId xmlns:a16="http://schemas.microsoft.com/office/drawing/2014/main" id="{02F5C107-B0FC-698F-7C01-6302A9028BFF}"/>
              </a:ext>
            </a:extLst>
          </p:cNvPr>
          <p:cNvSpPr/>
          <p:nvPr/>
        </p:nvSpPr>
        <p:spPr>
          <a:xfrm rot="5400000">
            <a:off x="214743" y="5839691"/>
            <a:ext cx="803565" cy="1233057"/>
          </a:xfrm>
          <a:prstGeom prst="round2SameRect">
            <a:avLst/>
          </a:prstGeom>
          <a:gradFill>
            <a:gsLst>
              <a:gs pos="0">
                <a:schemeClr val="accent1"/>
              </a:gs>
              <a:gs pos="25000">
                <a:srgbClr val="0B598F"/>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5" name="Picture 14" descr="A black and white logo&#10;&#10;Description automatically generated">
            <a:extLst>
              <a:ext uri="{FF2B5EF4-FFF2-40B4-BE49-F238E27FC236}">
                <a16:creationId xmlns:a16="http://schemas.microsoft.com/office/drawing/2014/main" id="{65473B07-2FFA-87D7-A098-DBC746B5DA54}"/>
              </a:ext>
            </a:extLst>
          </p:cNvPr>
          <p:cNvPicPr>
            <a:picLocks noChangeAspect="1"/>
          </p:cNvPicPr>
          <p:nvPr/>
        </p:nvPicPr>
        <p:blipFill>
          <a:blip r:embed="rId16"/>
          <a:stretch>
            <a:fillRect/>
          </a:stretch>
        </p:blipFill>
        <p:spPr>
          <a:xfrm>
            <a:off x="149033" y="6105335"/>
            <a:ext cx="908164" cy="701763"/>
          </a:xfrm>
          <a:prstGeom prst="rect">
            <a:avLst/>
          </a:prstGeom>
        </p:spPr>
      </p:pic>
    </p:spTree>
    <p:extLst>
      <p:ext uri="{BB962C8B-B14F-4D97-AF65-F5344CB8AC3E}">
        <p14:creationId xmlns:p14="http://schemas.microsoft.com/office/powerpoint/2010/main" val="244902686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36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alphaModFix amt="950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9DB656-1AD7-064E-BA22-4868A6D5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F99C9F-CF8D-C307-D570-35BEBBEB7260}"/>
              </a:ext>
            </a:extLst>
          </p:cNvPr>
          <p:cNvSpPr>
            <a:spLocks noGrp="1"/>
          </p:cNvSpPr>
          <p:nvPr>
            <p:ph type="body" idx="1"/>
          </p:nvPr>
        </p:nvSpPr>
        <p:spPr>
          <a:xfrm>
            <a:off x="838200" y="1825625"/>
            <a:ext cx="10515600" cy="4152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FE776642-4A68-D31C-95D8-6E0000F35C32}"/>
              </a:ext>
            </a:extLst>
          </p:cNvPr>
          <p:cNvSpPr>
            <a:spLocks noGrp="1"/>
          </p:cNvSpPr>
          <p:nvPr>
            <p:ph type="ftr" sz="quarter" idx="3"/>
          </p:nvPr>
        </p:nvSpPr>
        <p:spPr>
          <a:xfrm>
            <a:off x="1416735" y="6054437"/>
            <a:ext cx="10651322" cy="803564"/>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9D4DC12-C41D-67BC-F969-5B1245AB794F}"/>
              </a:ext>
            </a:extLst>
          </p:cNvPr>
          <p:cNvPicPr>
            <a:picLocks noChangeAspect="1"/>
          </p:cNvPicPr>
          <p:nvPr/>
        </p:nvPicPr>
        <p:blipFill>
          <a:blip r:embed="rId17"/>
          <a:stretch>
            <a:fillRect/>
          </a:stretch>
        </p:blipFill>
        <p:spPr>
          <a:xfrm>
            <a:off x="123944" y="6263241"/>
            <a:ext cx="933253" cy="518474"/>
          </a:xfrm>
          <a:prstGeom prst="rect">
            <a:avLst/>
          </a:prstGeom>
        </p:spPr>
      </p:pic>
      <p:pic>
        <p:nvPicPr>
          <p:cNvPr id="10" name="Picture 9">
            <a:extLst>
              <a:ext uri="{FF2B5EF4-FFF2-40B4-BE49-F238E27FC236}">
                <a16:creationId xmlns:a16="http://schemas.microsoft.com/office/drawing/2014/main" id="{9437997A-0C1A-AD62-1D5B-6562168C07D0}"/>
              </a:ext>
            </a:extLst>
          </p:cNvPr>
          <p:cNvPicPr>
            <a:picLocks noChangeAspect="1"/>
          </p:cNvPicPr>
          <p:nvPr/>
        </p:nvPicPr>
        <p:blipFill>
          <a:blip r:embed="rId17"/>
          <a:stretch>
            <a:fillRect/>
          </a:stretch>
        </p:blipFill>
        <p:spPr>
          <a:xfrm>
            <a:off x="123944" y="6263241"/>
            <a:ext cx="933253" cy="518474"/>
          </a:xfrm>
          <a:prstGeom prst="rect">
            <a:avLst/>
          </a:prstGeom>
        </p:spPr>
      </p:pic>
      <p:sp>
        <p:nvSpPr>
          <p:cNvPr id="6" name="Delay 8">
            <a:extLst>
              <a:ext uri="{FF2B5EF4-FFF2-40B4-BE49-F238E27FC236}">
                <a16:creationId xmlns:a16="http://schemas.microsoft.com/office/drawing/2014/main" id="{02F5C107-B0FC-698F-7C01-6302A9028BFF}"/>
              </a:ext>
            </a:extLst>
          </p:cNvPr>
          <p:cNvSpPr/>
          <p:nvPr/>
        </p:nvSpPr>
        <p:spPr>
          <a:xfrm rot="5400000">
            <a:off x="214743" y="5839691"/>
            <a:ext cx="803565" cy="1233057"/>
          </a:xfrm>
          <a:prstGeom prst="round2SameRect">
            <a:avLst/>
          </a:prstGeom>
          <a:gradFill>
            <a:gsLst>
              <a:gs pos="0">
                <a:schemeClr val="accent1"/>
              </a:gs>
              <a:gs pos="25000">
                <a:srgbClr val="0B598F"/>
              </a:gs>
              <a:gs pos="100000">
                <a:schemeClr val="tx2"/>
              </a:gs>
            </a:gsLst>
            <a:lin ang="5400000" scaled="0"/>
          </a:gra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5" name="Picture 14" descr="A black and white logo&#10;&#10;Description automatically generated">
            <a:extLst>
              <a:ext uri="{FF2B5EF4-FFF2-40B4-BE49-F238E27FC236}">
                <a16:creationId xmlns:a16="http://schemas.microsoft.com/office/drawing/2014/main" id="{65473B07-2FFA-87D7-A098-DBC746B5DA54}"/>
              </a:ext>
            </a:extLst>
          </p:cNvPr>
          <p:cNvPicPr>
            <a:picLocks noChangeAspect="1"/>
          </p:cNvPicPr>
          <p:nvPr/>
        </p:nvPicPr>
        <p:blipFill>
          <a:blip r:embed="rId18"/>
          <a:stretch>
            <a:fillRect/>
          </a:stretch>
        </p:blipFill>
        <p:spPr>
          <a:xfrm>
            <a:off x="149033" y="6105335"/>
            <a:ext cx="908164" cy="701763"/>
          </a:xfrm>
          <a:prstGeom prst="rect">
            <a:avLst/>
          </a:prstGeom>
        </p:spPr>
      </p:pic>
    </p:spTree>
    <p:extLst>
      <p:ext uri="{BB962C8B-B14F-4D97-AF65-F5344CB8AC3E}">
        <p14:creationId xmlns:p14="http://schemas.microsoft.com/office/powerpoint/2010/main" val="266859698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sldNum="0" hdr="0" ftr="0" dt="0"/>
  <p:txStyles>
    <p:titleStyle>
      <a:lvl1pPr algn="l" defTabSz="914400" rtl="0" eaLnBrk="1" latinLnBrk="0" hangingPunct="1">
        <a:lnSpc>
          <a:spcPct val="90000"/>
        </a:lnSpc>
        <a:spcBef>
          <a:spcPct val="0"/>
        </a:spcBef>
        <a:buNone/>
        <a:defRPr sz="36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notesSlide" Target="../notesSlides/notesSlide4.xml"/><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slideLayout" Target="../slideLayouts/slideLayout24.xml"/><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em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https://ascopubs.org/cms/10.1200/JCO.20.03639/asset/a2fdf8ca-ed00-4967-b6b2-30fdcfd05476/assets/images/large/jco.20.03639f2.jpg" TargetMode="External"/><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https://ascopubs.org/cms/10.1200/JCO.23.01994/asset/898b22ec-9595-4bf3-b64d-589c813f4fb8/assets/images/large/jco.23.01994f1.jpg" TargetMode="External"/><Relationship Id="rId2" Type="http://schemas.openxmlformats.org/officeDocument/2006/relationships/image" Target="../media/image26.jpe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7.xml"/><Relationship Id="rId7" Type="http://schemas.openxmlformats.org/officeDocument/2006/relationships/image" Target="../media/image33.svg"/><Relationship Id="rId12" Type="http://schemas.openxmlformats.org/officeDocument/2006/relationships/image" Target="../media/image38.emf"/><Relationship Id="rId2" Type="http://schemas.openxmlformats.org/officeDocument/2006/relationships/slideLayout" Target="../slideLayouts/slideLayout24.xml"/><Relationship Id="rId1" Type="http://schemas.openxmlformats.org/officeDocument/2006/relationships/tags" Target="../tags/tag4.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1.svg"/><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30.png"/><Relationship Id="rId5" Type="http://schemas.openxmlformats.org/officeDocument/2006/relationships/image" Target="../media/image33.sv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2E428-4433-E3C8-11CB-56754D38B8BB}"/>
            </a:ext>
          </a:extLst>
        </p:cNvPr>
        <p:cNvGrpSpPr/>
        <p:nvPr/>
      </p:nvGrpSpPr>
      <p:grpSpPr>
        <a:xfrm>
          <a:off x="0" y="0"/>
          <a:ext cx="0" cy="0"/>
          <a:chOff x="0" y="0"/>
          <a:chExt cx="0" cy="0"/>
        </a:xfrm>
      </p:grpSpPr>
      <p:pic>
        <p:nvPicPr>
          <p:cNvPr id="3" name="Picture 2" descr="A poster of a city with mountains and a city in the background&#10;&#10;AI-generated content may be incorrect.">
            <a:extLst>
              <a:ext uri="{FF2B5EF4-FFF2-40B4-BE49-F238E27FC236}">
                <a16:creationId xmlns:a16="http://schemas.microsoft.com/office/drawing/2014/main" id="{A528BA74-4643-E3B0-6826-ED8A842881EC}"/>
              </a:ext>
            </a:extLst>
          </p:cNvPr>
          <p:cNvPicPr>
            <a:picLocks noChangeAspect="1"/>
          </p:cNvPicPr>
          <p:nvPr/>
        </p:nvPicPr>
        <p:blipFill>
          <a:blip r:embed="rId2"/>
          <a:stretch>
            <a:fillRect/>
          </a:stretch>
        </p:blipFill>
        <p:spPr>
          <a:xfrm>
            <a:off x="-1" y="1"/>
            <a:ext cx="12198095" cy="6858000"/>
          </a:xfrm>
          <a:prstGeom prst="rect">
            <a:avLst/>
          </a:prstGeom>
        </p:spPr>
      </p:pic>
    </p:spTree>
    <p:extLst>
      <p:ext uri="{BB962C8B-B14F-4D97-AF65-F5344CB8AC3E}">
        <p14:creationId xmlns:p14="http://schemas.microsoft.com/office/powerpoint/2010/main" val="2427107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9171-4933-0C2F-8C2E-26199F030FF0}"/>
              </a:ext>
            </a:extLst>
          </p:cNvPr>
          <p:cNvSpPr>
            <a:spLocks noGrp="1"/>
          </p:cNvSpPr>
          <p:nvPr>
            <p:ph type="title"/>
          </p:nvPr>
        </p:nvSpPr>
        <p:spPr>
          <a:xfrm>
            <a:off x="838200" y="365125"/>
            <a:ext cx="10515600" cy="1325563"/>
          </a:xfrm>
        </p:spPr>
        <p:txBody>
          <a:bodyPr>
            <a:normAutofit/>
          </a:bodyPr>
          <a:lstStyle/>
          <a:p>
            <a:r>
              <a:rPr lang="en-US"/>
              <a:t>Early Breast Cancer Genomic Testing and</a:t>
            </a:r>
            <a:br>
              <a:rPr lang="en-US"/>
            </a:br>
            <a:r>
              <a:rPr lang="en-US"/>
              <a:t>Cancer Recurrence Risk</a:t>
            </a:r>
          </a:p>
        </p:txBody>
      </p:sp>
      <p:pic>
        <p:nvPicPr>
          <p:cNvPr id="5" name="Content Placeholder 4">
            <a:extLst>
              <a:ext uri="{FF2B5EF4-FFF2-40B4-BE49-F238E27FC236}">
                <a16:creationId xmlns:a16="http://schemas.microsoft.com/office/drawing/2014/main" id="{05360F2C-B3A4-321B-789F-3869982B3F89}"/>
              </a:ext>
            </a:extLst>
          </p:cNvPr>
          <p:cNvPicPr>
            <a:picLocks noGrp="1" noChangeAspect="1"/>
          </p:cNvPicPr>
          <p:nvPr>
            <p:ph idx="1"/>
          </p:nvPr>
        </p:nvPicPr>
        <p:blipFill>
          <a:blip r:embed="rId3" cstate="print"/>
          <a:srcRect b="20391"/>
          <a:stretch/>
        </p:blipFill>
        <p:spPr>
          <a:xfrm>
            <a:off x="936683" y="1825625"/>
            <a:ext cx="10318634" cy="3648583"/>
          </a:xfrm>
        </p:spPr>
      </p:pic>
      <p:sp>
        <p:nvSpPr>
          <p:cNvPr id="3" name="Text Placeholder 3">
            <a:extLst>
              <a:ext uri="{FF2B5EF4-FFF2-40B4-BE49-F238E27FC236}">
                <a16:creationId xmlns:a16="http://schemas.microsoft.com/office/drawing/2014/main" id="{1F030D74-BC6F-D6C9-BC4C-621968C2ADD8}"/>
              </a:ext>
            </a:extLst>
          </p:cNvPr>
          <p:cNvSpPr txBox="1">
            <a:spLocks/>
          </p:cNvSpPr>
          <p:nvPr/>
        </p:nvSpPr>
        <p:spPr>
          <a:xfrm>
            <a:off x="1290093" y="5898635"/>
            <a:ext cx="10706835" cy="925511"/>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91440" tIns="46800" rIns="91440" bIns="46800" anchor="b" anchorCtr="0">
            <a:spAutoFit/>
          </a:bodyPr>
          <a:lstStyle>
            <a:lvl1pPr marL="0" marR="0" indent="0" algn="l" defTabSz="457200" eaLnBrk="1" latinLnBrk="0" hangingPunct="1">
              <a:lnSpc>
                <a:spcPct val="100000"/>
              </a:lnSpc>
              <a:spcBef>
                <a:spcPts val="0"/>
              </a:spcBef>
              <a:spcAft>
                <a:spcPts val="0"/>
              </a:spcAft>
              <a:buClr>
                <a:schemeClr val="tx1"/>
              </a:buClr>
              <a:buSzPct val="100000"/>
              <a:buFontTx/>
              <a:buNone/>
              <a:tabLst/>
              <a:defRPr sz="900" b="0" i="0" u="none" strike="noStrike" cap="none" spc="0" baseline="0">
                <a:solidFill>
                  <a:schemeClr val="tx1"/>
                </a:solidFill>
                <a:uFillTx/>
                <a:latin typeface="Roboto Regular"/>
                <a:ea typeface="Roboto Condensed" panose="02000000000000000000" pitchFamily="2" charset="0"/>
                <a:cs typeface="Roboto Regular"/>
                <a:sym typeface="Roboto Regular"/>
              </a:defRPr>
            </a:lvl1pPr>
            <a:lvl2pPr marL="298800" marR="0" indent="0" algn="l" defTabSz="457200" eaLnBrk="1" latinLnBrk="0" hangingPunct="1">
              <a:lnSpc>
                <a:spcPct val="100000"/>
              </a:lnSpc>
              <a:spcBef>
                <a:spcPts val="600"/>
              </a:spcBef>
              <a:spcAft>
                <a:spcPts val="0"/>
              </a:spcAft>
              <a:buClr>
                <a:schemeClr val="tx1"/>
              </a:buClr>
              <a:buSzPct val="100000"/>
              <a:buFont typeface="Arial"/>
              <a:buNone/>
              <a:tabLst/>
              <a:defRPr sz="2000" b="0" i="0" u="none" strike="noStrike" cap="none" spc="0" baseline="0">
                <a:solidFill>
                  <a:srgbClr val="000000"/>
                </a:solidFill>
                <a:uFillTx/>
                <a:latin typeface="Roboto Regular"/>
                <a:ea typeface="Roboto Regular"/>
                <a:cs typeface="Roboto Regular"/>
                <a:sym typeface="Roboto Regular"/>
              </a:defRPr>
            </a:lvl2pPr>
            <a:lvl3pPr marL="864000" marR="0" indent="-285750" algn="l" defTabSz="457200" eaLnBrk="1" latinLnBrk="0" hangingPunct="1">
              <a:lnSpc>
                <a:spcPct val="100000"/>
              </a:lnSpc>
              <a:spcBef>
                <a:spcPts val="600"/>
              </a:spcBef>
              <a:spcAft>
                <a:spcPts val="0"/>
              </a:spcAft>
              <a:buClr>
                <a:schemeClr val="tx1"/>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3pPr>
            <a:lvl4pPr marL="1152000" marR="0" indent="-285750" algn="l" defTabSz="457200" eaLnBrk="1" latinLnBrk="0" hangingPunct="1">
              <a:lnSpc>
                <a:spcPct val="100000"/>
              </a:lnSpc>
              <a:spcBef>
                <a:spcPts val="600"/>
              </a:spcBef>
              <a:spcAft>
                <a:spcPts val="0"/>
              </a:spcAft>
              <a:buClr>
                <a:srgbClr val="00A1DE"/>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4pPr>
            <a:lvl5pPr marL="1440000" marR="0" indent="-285750" algn="l" defTabSz="457200" eaLnBrk="1" latinLnBrk="0" hangingPunct="1">
              <a:lnSpc>
                <a:spcPct val="100000"/>
              </a:lnSpc>
              <a:spcBef>
                <a:spcPts val="600"/>
              </a:spcBef>
              <a:spcAft>
                <a:spcPts val="0"/>
              </a:spcAft>
              <a:buClr>
                <a:srgbClr val="00A1DE"/>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5pPr>
            <a:lvl6pPr marL="1371600" marR="0" indent="-228600" algn="l" defTabSz="457200" eaLnBrk="1" latinLnBrk="0" hangingPunct="1">
              <a:lnSpc>
                <a:spcPct val="100000"/>
              </a:lnSpc>
              <a:spcBef>
                <a:spcPts val="600"/>
              </a:spcBef>
              <a:spcAft>
                <a:spcPts val="0"/>
              </a:spcAft>
              <a:buClr>
                <a:srgbClr val="469DD9"/>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6pPr>
            <a:lvl7pPr marL="1600200" marR="0" indent="-228600" algn="l" defTabSz="457200" eaLnBrk="1" latinLnBrk="0" hangingPunct="1">
              <a:lnSpc>
                <a:spcPct val="100000"/>
              </a:lnSpc>
              <a:spcBef>
                <a:spcPts val="600"/>
              </a:spcBef>
              <a:spcAft>
                <a:spcPts val="0"/>
              </a:spcAft>
              <a:buClr>
                <a:srgbClr val="469DD9"/>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7pPr>
            <a:lvl8pPr marL="1828800" marR="0" indent="-228600" algn="l" defTabSz="457200" eaLnBrk="1" latinLnBrk="0" hangingPunct="1">
              <a:lnSpc>
                <a:spcPct val="100000"/>
              </a:lnSpc>
              <a:spcBef>
                <a:spcPts val="600"/>
              </a:spcBef>
              <a:spcAft>
                <a:spcPts val="0"/>
              </a:spcAft>
              <a:buClr>
                <a:srgbClr val="469DD9"/>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8pPr>
            <a:lvl9pPr marL="2057400" marR="0" indent="-228600" algn="l" defTabSz="457200" eaLnBrk="1" latinLnBrk="0" hangingPunct="1">
              <a:lnSpc>
                <a:spcPct val="100000"/>
              </a:lnSpc>
              <a:spcBef>
                <a:spcPts val="600"/>
              </a:spcBef>
              <a:spcAft>
                <a:spcPts val="0"/>
              </a:spcAft>
              <a:buClr>
                <a:srgbClr val="469DD9"/>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9pPr>
          </a:lstStyle>
          <a:p>
            <a:pPr>
              <a:buClr>
                <a:srgbClr val="000000"/>
              </a:buClr>
            </a:pPr>
            <a:r>
              <a:rPr lang="da-DK">
                <a:solidFill>
                  <a:srgbClr val="000000"/>
                </a:solidFill>
                <a:latin typeface="Arial"/>
                <a:ea typeface="Roboto Condensed"/>
                <a:cs typeface="Arial"/>
              </a:rPr>
              <a:t>The brand </a:t>
            </a:r>
            <a:r>
              <a:rPr lang="da-DK" err="1">
                <a:solidFill>
                  <a:srgbClr val="000000"/>
                </a:solidFill>
                <a:latin typeface="Arial"/>
                <a:ea typeface="Roboto Condensed"/>
                <a:cs typeface="Arial"/>
              </a:rPr>
              <a:t>names</a:t>
            </a:r>
            <a:r>
              <a:rPr lang="da-DK">
                <a:solidFill>
                  <a:srgbClr val="000000"/>
                </a:solidFill>
                <a:latin typeface="Arial"/>
                <a:ea typeface="Roboto Condensed"/>
                <a:cs typeface="Arial"/>
              </a:rPr>
              <a:t> </a:t>
            </a:r>
            <a:r>
              <a:rPr lang="da-DK" err="1">
                <a:solidFill>
                  <a:srgbClr val="000000"/>
                </a:solidFill>
                <a:latin typeface="Arial"/>
                <a:ea typeface="Roboto Condensed"/>
                <a:cs typeface="Arial"/>
              </a:rPr>
              <a:t>mentioned</a:t>
            </a:r>
            <a:r>
              <a:rPr lang="da-DK">
                <a:solidFill>
                  <a:srgbClr val="000000"/>
                </a:solidFill>
                <a:latin typeface="Arial"/>
                <a:ea typeface="Roboto Condensed"/>
                <a:cs typeface="Arial"/>
              </a:rPr>
              <a:t> in </a:t>
            </a:r>
            <a:r>
              <a:rPr lang="da-DK" err="1">
                <a:solidFill>
                  <a:srgbClr val="000000"/>
                </a:solidFill>
                <a:latin typeface="Arial"/>
                <a:ea typeface="Roboto Condensed"/>
                <a:cs typeface="Arial"/>
              </a:rPr>
              <a:t>this</a:t>
            </a:r>
            <a:r>
              <a:rPr lang="da-DK">
                <a:solidFill>
                  <a:srgbClr val="000000"/>
                </a:solidFill>
                <a:latin typeface="Arial"/>
                <a:ea typeface="Roboto Condensed"/>
                <a:cs typeface="Arial"/>
              </a:rPr>
              <a:t> </a:t>
            </a:r>
            <a:r>
              <a:rPr lang="da-DK" err="1">
                <a:solidFill>
                  <a:srgbClr val="000000"/>
                </a:solidFill>
                <a:latin typeface="Arial"/>
                <a:ea typeface="Roboto Condensed"/>
                <a:cs typeface="Arial"/>
              </a:rPr>
              <a:t>document</a:t>
            </a:r>
            <a:r>
              <a:rPr lang="da-DK">
                <a:solidFill>
                  <a:srgbClr val="000000"/>
                </a:solidFill>
                <a:latin typeface="Arial"/>
                <a:ea typeface="Roboto Condensed"/>
                <a:cs typeface="Arial"/>
              </a:rPr>
              <a:t> </a:t>
            </a:r>
            <a:r>
              <a:rPr lang="da-DK" err="1">
                <a:solidFill>
                  <a:srgbClr val="000000"/>
                </a:solidFill>
                <a:latin typeface="Arial"/>
                <a:ea typeface="Roboto Condensed"/>
                <a:cs typeface="Arial"/>
              </a:rPr>
              <a:t>are</a:t>
            </a:r>
            <a:r>
              <a:rPr lang="da-DK">
                <a:solidFill>
                  <a:srgbClr val="000000"/>
                </a:solidFill>
                <a:latin typeface="Arial"/>
                <a:ea typeface="Roboto Condensed"/>
                <a:cs typeface="Arial"/>
              </a:rPr>
              <a:t> the </a:t>
            </a:r>
            <a:r>
              <a:rPr lang="da-DK" err="1">
                <a:solidFill>
                  <a:srgbClr val="000000"/>
                </a:solidFill>
                <a:latin typeface="Arial"/>
                <a:ea typeface="Roboto Condensed"/>
                <a:cs typeface="Arial"/>
              </a:rPr>
              <a:t>property</a:t>
            </a:r>
            <a:r>
              <a:rPr lang="da-DK">
                <a:solidFill>
                  <a:srgbClr val="000000"/>
                </a:solidFill>
                <a:latin typeface="Arial"/>
                <a:ea typeface="Roboto Condensed"/>
                <a:cs typeface="Arial"/>
              </a:rPr>
              <a:t> of </a:t>
            </a:r>
            <a:r>
              <a:rPr lang="da-DK" err="1">
                <a:solidFill>
                  <a:srgbClr val="000000"/>
                </a:solidFill>
                <a:latin typeface="Arial"/>
                <a:ea typeface="Roboto Condensed"/>
                <a:cs typeface="Arial"/>
              </a:rPr>
              <a:t>their</a:t>
            </a:r>
            <a:r>
              <a:rPr lang="da-DK">
                <a:solidFill>
                  <a:srgbClr val="000000"/>
                </a:solidFill>
                <a:latin typeface="Arial"/>
                <a:ea typeface="Roboto Condensed"/>
                <a:cs typeface="Arial"/>
              </a:rPr>
              <a:t> </a:t>
            </a:r>
            <a:r>
              <a:rPr lang="da-DK" err="1">
                <a:solidFill>
                  <a:srgbClr val="000000"/>
                </a:solidFill>
                <a:latin typeface="Arial"/>
                <a:ea typeface="Roboto Condensed"/>
                <a:cs typeface="Arial"/>
              </a:rPr>
              <a:t>respective</a:t>
            </a:r>
            <a:r>
              <a:rPr lang="da-DK">
                <a:solidFill>
                  <a:srgbClr val="000000"/>
                </a:solidFill>
                <a:latin typeface="Arial"/>
                <a:ea typeface="Roboto Condensed"/>
                <a:cs typeface="Arial"/>
              </a:rPr>
              <a:t> </a:t>
            </a:r>
            <a:r>
              <a:rPr lang="da-DK" err="1">
                <a:solidFill>
                  <a:srgbClr val="000000"/>
                </a:solidFill>
                <a:latin typeface="Arial"/>
                <a:ea typeface="Roboto Condensed"/>
                <a:cs typeface="Arial"/>
              </a:rPr>
              <a:t>trademark</a:t>
            </a:r>
            <a:r>
              <a:rPr lang="da-DK">
                <a:solidFill>
                  <a:srgbClr val="000000"/>
                </a:solidFill>
                <a:latin typeface="Arial"/>
                <a:ea typeface="Roboto Condensed"/>
                <a:cs typeface="Arial"/>
              </a:rPr>
              <a:t> </a:t>
            </a:r>
            <a:r>
              <a:rPr lang="da-DK" err="1">
                <a:solidFill>
                  <a:srgbClr val="000000"/>
                </a:solidFill>
                <a:latin typeface="Arial"/>
                <a:ea typeface="Roboto Condensed"/>
                <a:cs typeface="Arial"/>
              </a:rPr>
              <a:t>owners</a:t>
            </a:r>
            <a:r>
              <a:rPr lang="da-DK">
                <a:solidFill>
                  <a:srgbClr val="000000"/>
                </a:solidFill>
                <a:latin typeface="Arial"/>
                <a:ea typeface="Roboto Condensed"/>
                <a:cs typeface="Arial"/>
              </a:rPr>
              <a:t>.</a:t>
            </a:r>
          </a:p>
          <a:p>
            <a:pPr>
              <a:buClr>
                <a:srgbClr val="000000"/>
              </a:buClr>
            </a:pPr>
            <a:r>
              <a:rPr lang="da-DK">
                <a:solidFill>
                  <a:srgbClr val="000000"/>
                </a:solidFill>
                <a:latin typeface="Arial"/>
                <a:ea typeface="Roboto Condensed"/>
                <a:cs typeface="Arial"/>
              </a:rPr>
              <a:t>EP, </a:t>
            </a:r>
            <a:r>
              <a:rPr lang="da-DK" err="1">
                <a:solidFill>
                  <a:srgbClr val="000000"/>
                </a:solidFill>
                <a:latin typeface="Arial"/>
                <a:ea typeface="Roboto Condensed"/>
                <a:cs typeface="Arial"/>
              </a:rPr>
              <a:t>EndoPredict</a:t>
            </a:r>
            <a:r>
              <a:rPr lang="da-DK">
                <a:solidFill>
                  <a:srgbClr val="000000"/>
                </a:solidFill>
                <a:latin typeface="Arial"/>
                <a:ea typeface="Roboto Condensed"/>
                <a:cs typeface="Arial"/>
              </a:rPr>
              <a:t>; RS, </a:t>
            </a:r>
            <a:r>
              <a:rPr lang="da-DK" err="1">
                <a:solidFill>
                  <a:srgbClr val="000000"/>
                </a:solidFill>
                <a:latin typeface="Arial"/>
                <a:ea typeface="Roboto Condensed"/>
                <a:cs typeface="Arial"/>
              </a:rPr>
              <a:t>recurrence</a:t>
            </a:r>
            <a:r>
              <a:rPr lang="da-DK">
                <a:solidFill>
                  <a:srgbClr val="000000"/>
                </a:solidFill>
                <a:latin typeface="Arial"/>
                <a:ea typeface="Roboto Condensed"/>
                <a:cs typeface="Arial"/>
              </a:rPr>
              <a:t> score; N/A, not </a:t>
            </a:r>
            <a:r>
              <a:rPr lang="da-DK" err="1">
                <a:solidFill>
                  <a:srgbClr val="000000"/>
                </a:solidFill>
                <a:latin typeface="Arial"/>
                <a:ea typeface="Roboto Condensed"/>
                <a:cs typeface="Arial"/>
              </a:rPr>
              <a:t>applicable</a:t>
            </a:r>
            <a:r>
              <a:rPr lang="da-DK">
                <a:solidFill>
                  <a:srgbClr val="000000"/>
                </a:solidFill>
                <a:latin typeface="Arial"/>
                <a:ea typeface="Roboto Condensed"/>
                <a:cs typeface="Arial"/>
              </a:rPr>
              <a:t>; ROR, </a:t>
            </a:r>
            <a:r>
              <a:rPr lang="da-DK" err="1">
                <a:solidFill>
                  <a:srgbClr val="000000"/>
                </a:solidFill>
                <a:latin typeface="Arial"/>
                <a:ea typeface="Roboto Condensed"/>
                <a:cs typeface="Arial"/>
              </a:rPr>
              <a:t>risk</a:t>
            </a:r>
            <a:r>
              <a:rPr lang="da-DK">
                <a:solidFill>
                  <a:srgbClr val="000000"/>
                </a:solidFill>
                <a:latin typeface="Arial"/>
                <a:ea typeface="Roboto Condensed"/>
                <a:cs typeface="Arial"/>
              </a:rPr>
              <a:t> of </a:t>
            </a:r>
            <a:r>
              <a:rPr lang="da-DK" err="1">
                <a:solidFill>
                  <a:srgbClr val="000000"/>
                </a:solidFill>
                <a:latin typeface="Arial"/>
                <a:ea typeface="Roboto Condensed"/>
                <a:cs typeface="Arial"/>
              </a:rPr>
              <a:t>recurrence</a:t>
            </a:r>
            <a:r>
              <a:rPr lang="da-DK">
                <a:solidFill>
                  <a:srgbClr val="000000"/>
                </a:solidFill>
                <a:latin typeface="Arial"/>
                <a:ea typeface="Roboto Condensed"/>
                <a:cs typeface="Arial"/>
              </a:rPr>
              <a:t>.</a:t>
            </a:r>
          </a:p>
          <a:p>
            <a:pPr>
              <a:buClr>
                <a:srgbClr val="000000"/>
              </a:buClr>
            </a:pPr>
            <a:r>
              <a:rPr lang="da-DK" baseline="30000">
                <a:solidFill>
                  <a:srgbClr val="000000"/>
                </a:solidFill>
                <a:latin typeface="Arial"/>
                <a:ea typeface="Roboto Condensed"/>
                <a:cs typeface="Arial"/>
              </a:rPr>
              <a:t>a</a:t>
            </a:r>
            <a:r>
              <a:rPr lang="da-DK">
                <a:solidFill>
                  <a:srgbClr val="000000"/>
                </a:solidFill>
                <a:latin typeface="Arial"/>
                <a:ea typeface="Roboto Condensed"/>
                <a:cs typeface="Arial"/>
              </a:rPr>
              <a:t> 5 to 10 </a:t>
            </a:r>
            <a:r>
              <a:rPr lang="da-DK" err="1">
                <a:solidFill>
                  <a:srgbClr val="000000"/>
                </a:solidFill>
                <a:latin typeface="Arial"/>
                <a:ea typeface="Roboto Condensed"/>
                <a:cs typeface="Arial"/>
              </a:rPr>
              <a:t>years</a:t>
            </a:r>
            <a:r>
              <a:rPr lang="da-DK">
                <a:solidFill>
                  <a:srgbClr val="000000"/>
                </a:solidFill>
                <a:latin typeface="Arial"/>
                <a:ea typeface="Roboto Condensed"/>
                <a:cs typeface="Arial"/>
              </a:rPr>
              <a:t> </a:t>
            </a:r>
            <a:r>
              <a:rPr lang="da-DK" err="1">
                <a:solidFill>
                  <a:srgbClr val="000000"/>
                </a:solidFill>
                <a:latin typeface="Arial"/>
                <a:ea typeface="Roboto Condensed"/>
                <a:cs typeface="Arial"/>
              </a:rPr>
              <a:t>after</a:t>
            </a:r>
            <a:r>
              <a:rPr lang="da-DK">
                <a:solidFill>
                  <a:srgbClr val="000000"/>
                </a:solidFill>
                <a:latin typeface="Arial"/>
                <a:ea typeface="Roboto Condensed"/>
                <a:cs typeface="Arial"/>
              </a:rPr>
              <a:t> </a:t>
            </a:r>
            <a:r>
              <a:rPr lang="da-DK" err="1">
                <a:solidFill>
                  <a:srgbClr val="000000"/>
                </a:solidFill>
                <a:latin typeface="Arial"/>
                <a:ea typeface="Roboto Condensed"/>
                <a:cs typeface="Arial"/>
              </a:rPr>
              <a:t>diagnostic</a:t>
            </a:r>
            <a:r>
              <a:rPr lang="da-DK">
                <a:solidFill>
                  <a:srgbClr val="000000"/>
                </a:solidFill>
                <a:latin typeface="Arial"/>
                <a:ea typeface="Roboto Condensed"/>
                <a:cs typeface="Arial"/>
              </a:rPr>
              <a:t>.</a:t>
            </a:r>
          </a:p>
          <a:p>
            <a:pPr>
              <a:buClr>
                <a:srgbClr val="000000"/>
              </a:buClr>
            </a:pPr>
            <a:r>
              <a:rPr lang="da-DK">
                <a:solidFill>
                  <a:srgbClr val="000000"/>
                </a:solidFill>
                <a:latin typeface="Arial"/>
                <a:ea typeface="Roboto Condensed"/>
                <a:cs typeface="Arial"/>
              </a:rPr>
              <a:t>1. Breastcancer.org. https://www.breastcancer.org/screening-testing/oncotype-dx#recurrence. 2. Haan JC, et al. </a:t>
            </a:r>
            <a:r>
              <a:rPr lang="da-DK" i="1">
                <a:solidFill>
                  <a:srgbClr val="000000"/>
                </a:solidFill>
                <a:latin typeface="Arial"/>
                <a:ea typeface="Roboto Condensed"/>
                <a:cs typeface="Arial"/>
              </a:rPr>
              <a:t>Genes Chromosomes Cancer. </a:t>
            </a:r>
            <a:r>
              <a:rPr lang="da-DK">
                <a:solidFill>
                  <a:srgbClr val="000000"/>
                </a:solidFill>
                <a:latin typeface="Arial"/>
                <a:ea typeface="Roboto Condensed"/>
                <a:cs typeface="Arial"/>
              </a:rPr>
              <a:t>2022;61(3):148-160. 3. Van De Vijver MJ, et al. </a:t>
            </a:r>
            <a:r>
              <a:rPr lang="da-DK" i="1">
                <a:solidFill>
                  <a:srgbClr val="000000"/>
                </a:solidFill>
                <a:latin typeface="Arial"/>
                <a:ea typeface="Roboto Condensed"/>
                <a:cs typeface="Arial"/>
              </a:rPr>
              <a:t>N Engl J Med.</a:t>
            </a:r>
            <a:r>
              <a:rPr lang="da-DK">
                <a:solidFill>
                  <a:srgbClr val="000000"/>
                </a:solidFill>
                <a:latin typeface="Arial"/>
                <a:ea typeface="Roboto Condensed"/>
                <a:cs typeface="Arial"/>
              </a:rPr>
              <a:t> 2002;347(25):1999-2009. 4. Breastcancer.org. https://www.breastcancer.org/screening-testing/prosigna-assay. 5. Breastcancer.org. https://www.breastcancer.org/screening-testing/endopredict-test. 6. Breastcancer.org. https://www.breastcancer.org/screening-testing/breast-cancer-index-test. </a:t>
            </a:r>
          </a:p>
        </p:txBody>
      </p:sp>
    </p:spTree>
    <p:extLst>
      <p:ext uri="{BB962C8B-B14F-4D97-AF65-F5344CB8AC3E}">
        <p14:creationId xmlns:p14="http://schemas.microsoft.com/office/powerpoint/2010/main" val="227099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6CB1-0EAD-6821-4CE7-6B8B4B4B4125}"/>
              </a:ext>
            </a:extLst>
          </p:cNvPr>
          <p:cNvSpPr>
            <a:spLocks noGrp="1"/>
          </p:cNvSpPr>
          <p:nvPr>
            <p:ph type="title"/>
          </p:nvPr>
        </p:nvSpPr>
        <p:spPr>
          <a:xfrm>
            <a:off x="838200" y="205233"/>
            <a:ext cx="10515600" cy="1147075"/>
          </a:xfrm>
        </p:spPr>
        <p:txBody>
          <a:bodyPr lIns="0" tIns="0" rIns="0" bIns="0" anchor="b">
            <a:normAutofit/>
          </a:bodyPr>
          <a:lstStyle/>
          <a:p>
            <a:r>
              <a:rPr lang="en-US"/>
              <a:t>Factors Associated With Increased Incidence</a:t>
            </a:r>
            <a:br>
              <a:rPr lang="en-US"/>
            </a:br>
            <a:r>
              <a:rPr lang="en-US"/>
              <a:t>of Breast Cancer</a:t>
            </a:r>
            <a:endParaRPr lang="en-IN"/>
          </a:p>
        </p:txBody>
      </p:sp>
      <p:sp>
        <p:nvSpPr>
          <p:cNvPr id="7" name="Rectangle: Rounded Corners 6">
            <a:extLst>
              <a:ext uri="{FF2B5EF4-FFF2-40B4-BE49-F238E27FC236}">
                <a16:creationId xmlns:a16="http://schemas.microsoft.com/office/drawing/2014/main" id="{8287975F-DBD4-A274-FBAE-A9BFFAF05068}"/>
              </a:ext>
            </a:extLst>
          </p:cNvPr>
          <p:cNvSpPr/>
          <p:nvPr/>
        </p:nvSpPr>
        <p:spPr>
          <a:xfrm>
            <a:off x="1100486" y="4927457"/>
            <a:ext cx="1208138" cy="963516"/>
          </a:xfrm>
          <a:prstGeom prst="roundRect">
            <a:avLst/>
          </a:prstGeom>
          <a:noFill/>
          <a:ln w="1905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srgbClr val="000000"/>
              </a:solidFill>
              <a:effectLst/>
              <a:uLnTx/>
              <a:uFillTx/>
              <a:latin typeface="Roboto Regular"/>
              <a:cs typeface="Arial" panose="020B0604020202020204" pitchFamily="34" charset="0"/>
            </a:endParaRPr>
          </a:p>
        </p:txBody>
      </p:sp>
      <p:sp>
        <p:nvSpPr>
          <p:cNvPr id="8" name="Rectangle: Rounded Corners 7">
            <a:extLst>
              <a:ext uri="{FF2B5EF4-FFF2-40B4-BE49-F238E27FC236}">
                <a16:creationId xmlns:a16="http://schemas.microsoft.com/office/drawing/2014/main" id="{520754E4-53E3-A91B-4B91-9E09EFFC7B11}"/>
              </a:ext>
            </a:extLst>
          </p:cNvPr>
          <p:cNvSpPr/>
          <p:nvPr/>
        </p:nvSpPr>
        <p:spPr>
          <a:xfrm>
            <a:off x="6983621" y="2196640"/>
            <a:ext cx="1208138" cy="963516"/>
          </a:xfrm>
          <a:prstGeom prst="roundRect">
            <a:avLst/>
          </a:prstGeom>
          <a:noFill/>
          <a:ln w="1905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srgbClr val="000000"/>
              </a:solidFill>
              <a:effectLst/>
              <a:uLnTx/>
              <a:uFillTx/>
              <a:latin typeface="Roboto Regular"/>
              <a:cs typeface="Arial" panose="020B0604020202020204" pitchFamily="34" charset="0"/>
            </a:endParaRPr>
          </a:p>
        </p:txBody>
      </p:sp>
      <p:sp>
        <p:nvSpPr>
          <p:cNvPr id="9" name="Rectangle 8">
            <a:extLst>
              <a:ext uri="{FF2B5EF4-FFF2-40B4-BE49-F238E27FC236}">
                <a16:creationId xmlns:a16="http://schemas.microsoft.com/office/drawing/2014/main" id="{E31573BF-738E-53C1-62DD-7616702301A0}"/>
              </a:ext>
            </a:extLst>
          </p:cNvPr>
          <p:cNvSpPr/>
          <p:nvPr/>
        </p:nvSpPr>
        <p:spPr>
          <a:xfrm>
            <a:off x="890315" y="1535739"/>
            <a:ext cx="10550307" cy="754888"/>
          </a:xfrm>
          <a:prstGeom prst="rect">
            <a:avLst/>
          </a:prstGeom>
          <a:ln/>
        </p:spPr>
        <p:style>
          <a:lnRef idx="1">
            <a:schemeClr val="accent1"/>
          </a:lnRef>
          <a:fillRef idx="3">
            <a:schemeClr val="accent1"/>
          </a:fillRef>
          <a:effectRef idx="2">
            <a:schemeClr val="accent1"/>
          </a:effectRef>
          <a:fontRef idx="minor">
            <a:schemeClr val="lt1"/>
          </a:fontRef>
        </p:style>
        <p:txBody>
          <a:bodyPr wrap="square" lIns="243840" rIns="243840" anchor="ctr">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Incidence of breast cancer is influenced by factors such as lifestyle,</a:t>
            </a:r>
            <a:br>
              <a:rPr kumimoji="0" lang="en-GB" sz="18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br>
            <a:r>
              <a:rPr kumimoji="0" lang="en-GB" sz="18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life expectancy, and breast cancer screening and awareness</a:t>
            </a:r>
            <a:r>
              <a:rPr kumimoji="0" lang="en-US" sz="1800" b="1" i="0" u="none" strike="noStrike" kern="0" cap="none" spc="0" normalizeH="0" baseline="30000" noProof="0">
                <a:ln>
                  <a:noFill/>
                </a:ln>
                <a:solidFill>
                  <a:schemeClr val="bg1"/>
                </a:solidFill>
                <a:effectLst/>
                <a:uLnTx/>
                <a:uFillTx/>
                <a:latin typeface="Arial" panose="020B0604020202020204" pitchFamily="34" charset="0"/>
                <a:cs typeface="Arial" panose="020B0604020202020204" pitchFamily="34" charset="0"/>
              </a:rPr>
              <a:t>1-3</a:t>
            </a:r>
          </a:p>
        </p:txBody>
      </p:sp>
      <p:sp>
        <p:nvSpPr>
          <p:cNvPr id="10" name="Rectangle: Rounded Corners 9">
            <a:extLst>
              <a:ext uri="{FF2B5EF4-FFF2-40B4-BE49-F238E27FC236}">
                <a16:creationId xmlns:a16="http://schemas.microsoft.com/office/drawing/2014/main" id="{1AD2B66E-CE02-D864-4E97-9B9FF13C70AE}"/>
              </a:ext>
            </a:extLst>
          </p:cNvPr>
          <p:cNvSpPr/>
          <p:nvPr/>
        </p:nvSpPr>
        <p:spPr>
          <a:xfrm>
            <a:off x="1100487" y="3358942"/>
            <a:ext cx="1208138" cy="1369728"/>
          </a:xfrm>
          <a:prstGeom prst="roundRect">
            <a:avLst/>
          </a:prstGeom>
          <a:noFill/>
          <a:ln w="1905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srgbClr val="000000"/>
              </a:solidFill>
              <a:effectLst/>
              <a:uLnTx/>
              <a:uFillTx/>
              <a:latin typeface="Roboto Regular"/>
              <a:cs typeface="Arial" panose="020B0604020202020204" pitchFamily="34" charset="0"/>
            </a:endParaRPr>
          </a:p>
        </p:txBody>
      </p:sp>
      <p:sp>
        <p:nvSpPr>
          <p:cNvPr id="11" name="TextBox 10">
            <a:extLst>
              <a:ext uri="{FF2B5EF4-FFF2-40B4-BE49-F238E27FC236}">
                <a16:creationId xmlns:a16="http://schemas.microsoft.com/office/drawing/2014/main" id="{1AD89DD1-AB47-774E-7D3B-BA00D9B6AEFE}"/>
              </a:ext>
            </a:extLst>
          </p:cNvPr>
          <p:cNvSpPr txBox="1"/>
          <p:nvPr/>
        </p:nvSpPr>
        <p:spPr>
          <a:xfrm>
            <a:off x="2308624" y="3543609"/>
            <a:ext cx="3169012" cy="1169551"/>
          </a:xfrm>
          <a:prstGeom prst="rect">
            <a:avLst/>
          </a:prstGeom>
          <a:noFill/>
        </p:spPr>
        <p:txBody>
          <a:bodyPr wrap="square">
            <a:spAutoFit/>
          </a:bodyPr>
          <a:lstStyle/>
          <a:p>
            <a:pPr defTabSz="914400">
              <a:defRPr/>
            </a:pPr>
            <a:r>
              <a:rPr lang="en-US" sz="1400" b="1">
                <a:solidFill>
                  <a:schemeClr val="accent3"/>
                </a:solidFill>
                <a:latin typeface="Arial" panose="020B0604020202020204" pitchFamily="34" charset="0"/>
                <a:cs typeface="Arial" panose="020B0604020202020204" pitchFamily="34" charset="0"/>
              </a:rPr>
              <a:t>Genetics</a:t>
            </a:r>
          </a:p>
          <a:p>
            <a:pPr defTabSz="914400">
              <a:defRPr/>
            </a:pPr>
            <a:r>
              <a:rPr lang="en-GB" sz="1400">
                <a:solidFill>
                  <a:srgbClr val="000000"/>
                </a:solidFill>
                <a:latin typeface="Arial" panose="020B0604020202020204" pitchFamily="34" charset="0"/>
                <a:cs typeface="Arial" panose="020B0604020202020204" pitchFamily="34" charset="0"/>
              </a:rPr>
              <a:t>Hereditary and genetic factors (</a:t>
            </a:r>
            <a:r>
              <a:rPr lang="en-GB" sz="1400" err="1">
                <a:solidFill>
                  <a:srgbClr val="000000"/>
                </a:solidFill>
                <a:latin typeface="Arial" panose="020B0604020202020204" pitchFamily="34" charset="0"/>
                <a:cs typeface="Arial" panose="020B0604020202020204" pitchFamily="34" charset="0"/>
              </a:rPr>
              <a:t>eg</a:t>
            </a:r>
            <a:r>
              <a:rPr lang="en-GB" sz="1400">
                <a:solidFill>
                  <a:srgbClr val="000000"/>
                </a:solidFill>
                <a:latin typeface="Arial" panose="020B0604020202020204" pitchFamily="34" charset="0"/>
                <a:cs typeface="Arial" panose="020B0604020202020204" pitchFamily="34" charset="0"/>
              </a:rPr>
              <a:t>, family/personal history, </a:t>
            </a:r>
            <a:r>
              <a:rPr lang="en-GB" sz="1400" i="1">
                <a:solidFill>
                  <a:srgbClr val="000000"/>
                </a:solidFill>
                <a:latin typeface="Arial" panose="020B0604020202020204" pitchFamily="34" charset="0"/>
                <a:cs typeface="Arial" panose="020B0604020202020204" pitchFamily="34" charset="0"/>
              </a:rPr>
              <a:t>BRCA1</a:t>
            </a:r>
            <a:r>
              <a:rPr lang="en-GB" sz="1400">
                <a:solidFill>
                  <a:srgbClr val="000000"/>
                </a:solidFill>
                <a:latin typeface="Arial" panose="020B0604020202020204" pitchFamily="34" charset="0"/>
                <a:cs typeface="Arial" panose="020B0604020202020204" pitchFamily="34" charset="0"/>
              </a:rPr>
              <a:t> or </a:t>
            </a:r>
            <a:r>
              <a:rPr lang="en-GB" sz="1400" i="1">
                <a:solidFill>
                  <a:srgbClr val="000000"/>
                </a:solidFill>
                <a:latin typeface="Arial" panose="020B0604020202020204" pitchFamily="34" charset="0"/>
                <a:cs typeface="Arial" panose="020B0604020202020204" pitchFamily="34" charset="0"/>
              </a:rPr>
              <a:t>BRCA2</a:t>
            </a:r>
            <a:r>
              <a:rPr lang="en-GB" sz="1400">
                <a:solidFill>
                  <a:srgbClr val="000000"/>
                </a:solidFill>
                <a:latin typeface="Arial" panose="020B0604020202020204" pitchFamily="34" charset="0"/>
                <a:cs typeface="Arial" panose="020B0604020202020204" pitchFamily="34" charset="0"/>
              </a:rPr>
              <a:t> mutations) account for 5-10% of breast cancer cases</a:t>
            </a:r>
            <a:r>
              <a:rPr lang="en-GB" sz="1400" baseline="30000">
                <a:solidFill>
                  <a:srgbClr val="000000"/>
                </a:solidFill>
                <a:latin typeface="Arial" panose="020B0604020202020204" pitchFamily="34" charset="0"/>
                <a:cs typeface="Arial" panose="020B0604020202020204" pitchFamily="34" charset="0"/>
              </a:rPr>
              <a:t>3</a:t>
            </a:r>
            <a:endParaRPr lang="en-US" sz="1400">
              <a:solidFill>
                <a:srgbClr val="00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6859C79-AD60-93ED-11E5-7839C7E8F54D}"/>
              </a:ext>
            </a:extLst>
          </p:cNvPr>
          <p:cNvSpPr txBox="1"/>
          <p:nvPr/>
        </p:nvSpPr>
        <p:spPr>
          <a:xfrm>
            <a:off x="2322697" y="4968843"/>
            <a:ext cx="3169021" cy="738664"/>
          </a:xfrm>
          <a:prstGeom prst="rect">
            <a:avLst/>
          </a:prstGeom>
          <a:noFill/>
        </p:spPr>
        <p:txBody>
          <a:bodyPr wrap="square">
            <a:spAutoFit/>
          </a:bodyPr>
          <a:lstStyle/>
          <a:p>
            <a:pPr defTabSz="914400">
              <a:defRPr/>
            </a:pPr>
            <a:r>
              <a:rPr lang="en-US" sz="1400" b="1">
                <a:solidFill>
                  <a:schemeClr val="accent3"/>
                </a:solidFill>
                <a:latin typeface="Arial" panose="020B0604020202020204" pitchFamily="34" charset="0"/>
                <a:cs typeface="Arial" panose="020B0604020202020204" pitchFamily="34" charset="0"/>
              </a:rPr>
              <a:t>Family history </a:t>
            </a:r>
          </a:p>
          <a:p>
            <a:pPr defTabSz="914400">
              <a:defRPr/>
            </a:pPr>
            <a:r>
              <a:rPr lang="en-US" sz="1400">
                <a:solidFill>
                  <a:srgbClr val="000000"/>
                </a:solidFill>
                <a:latin typeface="Arial" panose="020B0604020202020204" pitchFamily="34" charset="0"/>
                <a:cs typeface="Arial" panose="020B0604020202020204" pitchFamily="34" charset="0"/>
              </a:rPr>
              <a:t>About 15-20% of women with breast cancer have a family history</a:t>
            </a:r>
            <a:r>
              <a:rPr lang="en-US" sz="1400" baseline="30000">
                <a:solidFill>
                  <a:srgbClr val="000000"/>
                </a:solidFill>
                <a:latin typeface="Arial" panose="020B0604020202020204" pitchFamily="34" charset="0"/>
                <a:cs typeface="Arial" panose="020B0604020202020204" pitchFamily="34" charset="0"/>
              </a:rPr>
              <a:t>7</a:t>
            </a:r>
          </a:p>
        </p:txBody>
      </p:sp>
      <p:sp>
        <p:nvSpPr>
          <p:cNvPr id="13" name="TextBox 12">
            <a:extLst>
              <a:ext uri="{FF2B5EF4-FFF2-40B4-BE49-F238E27FC236}">
                <a16:creationId xmlns:a16="http://schemas.microsoft.com/office/drawing/2014/main" id="{C4AD5A2D-CA79-8154-6CDF-FDBE768980AD}"/>
              </a:ext>
            </a:extLst>
          </p:cNvPr>
          <p:cNvSpPr txBox="1"/>
          <p:nvPr/>
        </p:nvSpPr>
        <p:spPr>
          <a:xfrm>
            <a:off x="7696112" y="2546310"/>
            <a:ext cx="3605570" cy="738664"/>
          </a:xfrm>
          <a:prstGeom prst="rect">
            <a:avLst/>
          </a:prstGeom>
          <a:noFill/>
        </p:spPr>
        <p:txBody>
          <a:bodyPr wrap="square">
            <a:spAutoFit/>
          </a:bodyPr>
          <a:lstStyle/>
          <a:p>
            <a:pPr defTabSz="914400">
              <a:defRPr/>
            </a:pPr>
            <a:r>
              <a:rPr lang="en-US" sz="1400" b="1">
                <a:solidFill>
                  <a:schemeClr val="accent3"/>
                </a:solidFill>
                <a:latin typeface="Arial" panose="020B0604020202020204" pitchFamily="34" charset="0"/>
                <a:cs typeface="Arial" panose="020B0604020202020204" pitchFamily="34" charset="0"/>
              </a:rPr>
              <a:t>Lifestyle</a:t>
            </a:r>
          </a:p>
          <a:p>
            <a:pPr defTabSz="914400">
              <a:defRPr/>
            </a:pPr>
            <a:r>
              <a:rPr lang="en-US" sz="1400">
                <a:solidFill>
                  <a:srgbClr val="000000"/>
                </a:solidFill>
                <a:latin typeface="Arial" panose="020B0604020202020204" pitchFamily="34" charset="0"/>
                <a:cs typeface="Arial" panose="020B0604020202020204" pitchFamily="34" charset="0"/>
              </a:rPr>
              <a:t>Obesity after menopause, alcohol consumption, and lack of physical activity</a:t>
            </a:r>
            <a:r>
              <a:rPr lang="en-US" sz="1400" baseline="30000">
                <a:solidFill>
                  <a:srgbClr val="000000"/>
                </a:solidFill>
                <a:latin typeface="Arial" panose="020B0604020202020204" pitchFamily="34" charset="0"/>
                <a:cs typeface="Arial" panose="020B0604020202020204" pitchFamily="34" charset="0"/>
              </a:rPr>
              <a:t>8</a:t>
            </a:r>
          </a:p>
        </p:txBody>
      </p:sp>
      <p:sp>
        <p:nvSpPr>
          <p:cNvPr id="14" name="TextBox 13">
            <a:extLst>
              <a:ext uri="{FF2B5EF4-FFF2-40B4-BE49-F238E27FC236}">
                <a16:creationId xmlns:a16="http://schemas.microsoft.com/office/drawing/2014/main" id="{3CDA12B9-1059-7357-7A83-BFC834C31B2E}"/>
              </a:ext>
            </a:extLst>
          </p:cNvPr>
          <p:cNvSpPr txBox="1"/>
          <p:nvPr/>
        </p:nvSpPr>
        <p:spPr>
          <a:xfrm>
            <a:off x="7733441" y="3587445"/>
            <a:ext cx="3494586" cy="954107"/>
          </a:xfrm>
          <a:prstGeom prst="rect">
            <a:avLst/>
          </a:prstGeom>
          <a:noFill/>
        </p:spPr>
        <p:txBody>
          <a:bodyPr wrap="square">
            <a:spAutoFit/>
          </a:bodyPr>
          <a:lstStyle/>
          <a:p>
            <a:pPr defTabSz="914400">
              <a:defRPr/>
            </a:pPr>
            <a:r>
              <a:rPr lang="en-US" sz="1400" b="1">
                <a:solidFill>
                  <a:schemeClr val="accent3"/>
                </a:solidFill>
                <a:latin typeface="Arial" panose="020B0604020202020204" pitchFamily="34" charset="0"/>
                <a:cs typeface="Arial" panose="020B0604020202020204" pitchFamily="34" charset="0"/>
              </a:rPr>
              <a:t>Hormones</a:t>
            </a:r>
          </a:p>
          <a:p>
            <a:pPr defTabSz="914400">
              <a:defRPr/>
            </a:pPr>
            <a:r>
              <a:rPr lang="en-US" sz="1400">
                <a:solidFill>
                  <a:srgbClr val="000000"/>
                </a:solidFill>
                <a:latin typeface="Arial" panose="020B0604020202020204" pitchFamily="34" charset="0"/>
                <a:cs typeface="Arial" panose="020B0604020202020204" pitchFamily="34" charset="0"/>
              </a:rPr>
              <a:t>Increased/abnormal estrogen and progesterone levels and postmenopausal hormone replacement therapy</a:t>
            </a:r>
            <a:r>
              <a:rPr lang="en-US" sz="1400" baseline="30000">
                <a:solidFill>
                  <a:srgbClr val="000000"/>
                </a:solidFill>
                <a:latin typeface="Arial" panose="020B0604020202020204" pitchFamily="34" charset="0"/>
                <a:cs typeface="Arial" panose="020B0604020202020204" pitchFamily="34" charset="0"/>
              </a:rPr>
              <a:t>9,10</a:t>
            </a:r>
          </a:p>
        </p:txBody>
      </p:sp>
      <p:sp>
        <p:nvSpPr>
          <p:cNvPr id="15" name="Rectangle: Rounded Corners 14">
            <a:extLst>
              <a:ext uri="{FF2B5EF4-FFF2-40B4-BE49-F238E27FC236}">
                <a16:creationId xmlns:a16="http://schemas.microsoft.com/office/drawing/2014/main" id="{FE6DD1B8-88A2-1346-029C-87B6D9D5C693}"/>
              </a:ext>
            </a:extLst>
          </p:cNvPr>
          <p:cNvSpPr/>
          <p:nvPr/>
        </p:nvSpPr>
        <p:spPr>
          <a:xfrm>
            <a:off x="1100486" y="2196640"/>
            <a:ext cx="1208138" cy="963516"/>
          </a:xfrm>
          <a:prstGeom prst="roundRect">
            <a:avLst/>
          </a:prstGeom>
          <a:noFill/>
          <a:ln w="1905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srgbClr val="000000"/>
              </a:solidFill>
              <a:effectLst/>
              <a:uLnTx/>
              <a:uFillTx/>
              <a:latin typeface="Roboto Regular"/>
              <a:cs typeface="Arial" panose="020B0604020202020204" pitchFamily="34" charset="0"/>
            </a:endParaRPr>
          </a:p>
        </p:txBody>
      </p:sp>
      <p:sp>
        <p:nvSpPr>
          <p:cNvPr id="16" name="TextBox 15">
            <a:extLst>
              <a:ext uri="{FF2B5EF4-FFF2-40B4-BE49-F238E27FC236}">
                <a16:creationId xmlns:a16="http://schemas.microsoft.com/office/drawing/2014/main" id="{0C47AF30-D5E6-5DEB-A162-D0A1A1FF1281}"/>
              </a:ext>
            </a:extLst>
          </p:cNvPr>
          <p:cNvSpPr txBox="1"/>
          <p:nvPr/>
        </p:nvSpPr>
        <p:spPr>
          <a:xfrm>
            <a:off x="7733441" y="4843492"/>
            <a:ext cx="3358073" cy="954107"/>
          </a:xfrm>
          <a:prstGeom prst="rect">
            <a:avLst/>
          </a:prstGeom>
          <a:noFill/>
        </p:spPr>
        <p:txBody>
          <a:bodyPr wrap="square">
            <a:spAutoFit/>
          </a:bodyPr>
          <a:lstStyle/>
          <a:p>
            <a:pPr defTabSz="914400">
              <a:defRPr/>
            </a:pPr>
            <a:r>
              <a:rPr lang="en-US" sz="1400" b="1">
                <a:solidFill>
                  <a:schemeClr val="accent3"/>
                </a:solidFill>
                <a:latin typeface="Arial" panose="020B0604020202020204" pitchFamily="34" charset="0"/>
                <a:cs typeface="Arial" panose="020B0604020202020204" pitchFamily="34" charset="0"/>
              </a:rPr>
              <a:t>Reproductive</a:t>
            </a:r>
          </a:p>
          <a:p>
            <a:pPr defTabSz="914400">
              <a:defRPr/>
            </a:pPr>
            <a:r>
              <a:rPr lang="en-US" sz="1400">
                <a:solidFill>
                  <a:srgbClr val="000000"/>
                </a:solidFill>
                <a:latin typeface="Arial" panose="020B0604020202020204" pitchFamily="34" charset="0"/>
                <a:cs typeface="Arial" panose="020B0604020202020204" pitchFamily="34" charset="0"/>
              </a:rPr>
              <a:t>Early menarche, late menopause, fewer number of children, giving birth at an older age</a:t>
            </a:r>
            <a:r>
              <a:rPr lang="en-US" sz="1400" baseline="30000">
                <a:solidFill>
                  <a:srgbClr val="000000"/>
                </a:solidFill>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59671A94-ADCC-A46E-D2F7-A8CA8197A35F}"/>
              </a:ext>
            </a:extLst>
          </p:cNvPr>
          <p:cNvSpPr txBox="1"/>
          <p:nvPr/>
        </p:nvSpPr>
        <p:spPr>
          <a:xfrm>
            <a:off x="2308624" y="2540861"/>
            <a:ext cx="3421761" cy="738664"/>
          </a:xfrm>
          <a:prstGeom prst="rect">
            <a:avLst/>
          </a:prstGeom>
          <a:noFill/>
        </p:spPr>
        <p:txBody>
          <a:bodyPr wrap="square">
            <a:spAutoFit/>
          </a:bodyPr>
          <a:lstStyle/>
          <a:p>
            <a:pPr defTabSz="914400">
              <a:defRPr/>
            </a:pPr>
            <a:r>
              <a:rPr lang="en-US" sz="1400" b="1">
                <a:solidFill>
                  <a:schemeClr val="accent3"/>
                </a:solidFill>
                <a:latin typeface="Arial" panose="020B0604020202020204" pitchFamily="34" charset="0"/>
                <a:cs typeface="Arial" panose="020B0604020202020204" pitchFamily="34" charset="0"/>
              </a:rPr>
              <a:t>Gender</a:t>
            </a:r>
          </a:p>
          <a:p>
            <a:pPr defTabSz="914400">
              <a:defRPr/>
            </a:pPr>
            <a:r>
              <a:rPr lang="en-US" sz="1400">
                <a:solidFill>
                  <a:srgbClr val="000000"/>
                </a:solidFill>
                <a:latin typeface="Arial" panose="020B0604020202020204" pitchFamily="34" charset="0"/>
                <a:cs typeface="Arial" panose="020B0604020202020204" pitchFamily="34" charset="0"/>
              </a:rPr>
              <a:t>Women are at a </a:t>
            </a:r>
            <a:r>
              <a:rPr lang="en-GB" sz="1400">
                <a:solidFill>
                  <a:srgbClr val="000000"/>
                </a:solidFill>
                <a:latin typeface="Arial" panose="020B0604020202020204" pitchFamily="34" charset="0"/>
                <a:cs typeface="Arial" panose="020B0604020202020204" pitchFamily="34" charset="0"/>
              </a:rPr>
              <a:t>~100-fold greater </a:t>
            </a:r>
            <a:r>
              <a:rPr lang="en-US" sz="1400">
                <a:solidFill>
                  <a:srgbClr val="000000"/>
                </a:solidFill>
                <a:latin typeface="Arial" panose="020B0604020202020204" pitchFamily="34" charset="0"/>
                <a:cs typeface="Arial" panose="020B0604020202020204" pitchFamily="34" charset="0"/>
              </a:rPr>
              <a:t>risk </a:t>
            </a:r>
            <a:r>
              <a:rPr lang="en-GB" sz="1400">
                <a:solidFill>
                  <a:srgbClr val="000000"/>
                </a:solidFill>
                <a:latin typeface="Arial" panose="020B0604020202020204" pitchFamily="34" charset="0"/>
                <a:cs typeface="Arial" panose="020B0604020202020204" pitchFamily="34" charset="0"/>
              </a:rPr>
              <a:t>than men</a:t>
            </a:r>
            <a:r>
              <a:rPr lang="en-GB" sz="1400" baseline="30000">
                <a:solidFill>
                  <a:srgbClr val="000000"/>
                </a:solidFill>
                <a:latin typeface="Arial" panose="020B0604020202020204" pitchFamily="34" charset="0"/>
                <a:cs typeface="Arial" panose="020B0604020202020204" pitchFamily="34" charset="0"/>
              </a:rPr>
              <a:t>4-6</a:t>
            </a:r>
            <a:endParaRPr lang="en-GB" sz="1400">
              <a:solidFill>
                <a:srgbClr val="000000"/>
              </a:solidFill>
              <a:latin typeface="Arial" panose="020B0604020202020204" pitchFamily="34" charset="0"/>
              <a:cs typeface="Arial" panose="020B0604020202020204" pitchFamily="34" charset="0"/>
            </a:endParaRPr>
          </a:p>
        </p:txBody>
      </p:sp>
      <p:pic>
        <p:nvPicPr>
          <p:cNvPr id="19" name="Graphic 18" descr="DNA with solid fill">
            <a:extLst>
              <a:ext uri="{FF2B5EF4-FFF2-40B4-BE49-F238E27FC236}">
                <a16:creationId xmlns:a16="http://schemas.microsoft.com/office/drawing/2014/main" id="{EB57A46B-EF02-E98B-2331-7F660BF47AC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73907">
            <a:off x="1043690" y="3601796"/>
            <a:ext cx="851288" cy="851288"/>
          </a:xfrm>
          <a:prstGeom prst="rect">
            <a:avLst/>
          </a:prstGeom>
        </p:spPr>
      </p:pic>
      <p:pic>
        <p:nvPicPr>
          <p:cNvPr id="20" name="Graphic 19" descr="Run with solid fill">
            <a:extLst>
              <a:ext uri="{FF2B5EF4-FFF2-40B4-BE49-F238E27FC236}">
                <a16:creationId xmlns:a16="http://schemas.microsoft.com/office/drawing/2014/main" id="{A3A2442E-E9D0-83AD-117F-6AF1A64F104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84350" y="2466682"/>
            <a:ext cx="782144" cy="782144"/>
          </a:xfrm>
          <a:prstGeom prst="rect">
            <a:avLst/>
          </a:prstGeom>
        </p:spPr>
      </p:pic>
      <p:grpSp>
        <p:nvGrpSpPr>
          <p:cNvPr id="21" name="Group 20">
            <a:extLst>
              <a:ext uri="{FF2B5EF4-FFF2-40B4-BE49-F238E27FC236}">
                <a16:creationId xmlns:a16="http://schemas.microsoft.com/office/drawing/2014/main" id="{C1F536C3-AA23-B0A8-05E3-56EB9F3E7800}"/>
              </a:ext>
            </a:extLst>
          </p:cNvPr>
          <p:cNvGrpSpPr/>
          <p:nvPr/>
        </p:nvGrpSpPr>
        <p:grpSpPr>
          <a:xfrm>
            <a:off x="890315" y="2396465"/>
            <a:ext cx="1107236" cy="914400"/>
            <a:chOff x="-121817" y="2384900"/>
            <a:chExt cx="1297416" cy="1073348"/>
          </a:xfrm>
          <a:solidFill>
            <a:schemeClr val="accent3"/>
          </a:solidFill>
        </p:grpSpPr>
        <p:pic>
          <p:nvPicPr>
            <p:cNvPr id="22" name="Graphic 21" descr="Male with solid fill">
              <a:extLst>
                <a:ext uri="{FF2B5EF4-FFF2-40B4-BE49-F238E27FC236}">
                  <a16:creationId xmlns:a16="http://schemas.microsoft.com/office/drawing/2014/main" id="{835AC57E-1461-97BF-1BF6-EC51227F70E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1199" y="2384900"/>
              <a:ext cx="914400" cy="914400"/>
            </a:xfrm>
            <a:prstGeom prst="rect">
              <a:avLst/>
            </a:prstGeom>
          </p:spPr>
        </p:pic>
        <p:pic>
          <p:nvPicPr>
            <p:cNvPr id="23" name="Graphic 22" descr="Female with solid fill">
              <a:extLst>
                <a:ext uri="{FF2B5EF4-FFF2-40B4-BE49-F238E27FC236}">
                  <a16:creationId xmlns:a16="http://schemas.microsoft.com/office/drawing/2014/main" id="{09F3B70B-8C9E-2438-FC39-69D2CF403D0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1817" y="2543848"/>
              <a:ext cx="914400" cy="914400"/>
            </a:xfrm>
            <a:prstGeom prst="rect">
              <a:avLst/>
            </a:prstGeom>
          </p:spPr>
        </p:pic>
      </p:grpSp>
      <p:pic>
        <p:nvPicPr>
          <p:cNvPr id="24" name="Graphic 23" descr="Family with two children with solid fill">
            <a:extLst>
              <a:ext uri="{FF2B5EF4-FFF2-40B4-BE49-F238E27FC236}">
                <a16:creationId xmlns:a16="http://schemas.microsoft.com/office/drawing/2014/main" id="{443D7002-747C-5D7E-F5E8-28E8B30EB19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2660" y="4839669"/>
            <a:ext cx="929863" cy="929863"/>
          </a:xfrm>
          <a:prstGeom prst="rect">
            <a:avLst/>
          </a:prstGeom>
        </p:spPr>
      </p:pic>
      <p:sp>
        <p:nvSpPr>
          <p:cNvPr id="27" name="Rectangle: Rounded Corners 26">
            <a:extLst>
              <a:ext uri="{FF2B5EF4-FFF2-40B4-BE49-F238E27FC236}">
                <a16:creationId xmlns:a16="http://schemas.microsoft.com/office/drawing/2014/main" id="{77769FF6-D38D-FAE0-0D31-6BFD5C708204}"/>
              </a:ext>
            </a:extLst>
          </p:cNvPr>
          <p:cNvSpPr/>
          <p:nvPr/>
        </p:nvSpPr>
        <p:spPr>
          <a:xfrm>
            <a:off x="6983621" y="4927457"/>
            <a:ext cx="1208138" cy="963516"/>
          </a:xfrm>
          <a:prstGeom prst="roundRect">
            <a:avLst/>
          </a:prstGeom>
          <a:noFill/>
          <a:ln w="19050" cap="flat" cmpd="sng" algn="ctr">
            <a:no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srgbClr val="000000"/>
              </a:solidFill>
              <a:effectLst/>
              <a:uLnTx/>
              <a:uFillTx/>
              <a:latin typeface="Roboto Regular"/>
              <a:cs typeface="Arial" panose="020B0604020202020204" pitchFamily="34" charset="0"/>
            </a:endParaRPr>
          </a:p>
        </p:txBody>
      </p:sp>
      <p:sp>
        <p:nvSpPr>
          <p:cNvPr id="38" name="Text Placeholder 3">
            <a:extLst>
              <a:ext uri="{FF2B5EF4-FFF2-40B4-BE49-F238E27FC236}">
                <a16:creationId xmlns:a16="http://schemas.microsoft.com/office/drawing/2014/main" id="{9D410994-8310-4536-97D5-05976ED17BC1}"/>
              </a:ext>
            </a:extLst>
          </p:cNvPr>
          <p:cNvSpPr txBox="1">
            <a:spLocks/>
          </p:cNvSpPr>
          <p:nvPr/>
        </p:nvSpPr>
        <p:spPr>
          <a:xfrm>
            <a:off x="1280497" y="6051204"/>
            <a:ext cx="10236049" cy="787011"/>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91440" tIns="46800" rIns="91440" bIns="46800" anchor="b" anchorCtr="0">
            <a:spAutoFit/>
          </a:bodyPr>
          <a:lstStyle>
            <a:lvl1pPr marL="0" marR="0" indent="0" algn="l" defTabSz="457200" eaLnBrk="1" latinLnBrk="0" hangingPunct="1">
              <a:lnSpc>
                <a:spcPct val="100000"/>
              </a:lnSpc>
              <a:spcBef>
                <a:spcPts val="0"/>
              </a:spcBef>
              <a:spcAft>
                <a:spcPts val="0"/>
              </a:spcAft>
              <a:buClr>
                <a:schemeClr val="tx1"/>
              </a:buClr>
              <a:buSzPct val="100000"/>
              <a:buFontTx/>
              <a:buNone/>
              <a:tabLst/>
              <a:defRPr sz="900" b="0" i="0" u="none" strike="noStrike" cap="none" spc="0" baseline="0">
                <a:solidFill>
                  <a:schemeClr val="tx1"/>
                </a:solidFill>
                <a:uFillTx/>
                <a:latin typeface="Roboto Regular"/>
                <a:ea typeface="Roboto Condensed" panose="02000000000000000000" pitchFamily="2" charset="0"/>
                <a:cs typeface="Roboto Regular"/>
                <a:sym typeface="Roboto Regular"/>
              </a:defRPr>
            </a:lvl1pPr>
            <a:lvl2pPr marL="298800" marR="0" indent="0" algn="l" defTabSz="457200" eaLnBrk="1" latinLnBrk="0" hangingPunct="1">
              <a:lnSpc>
                <a:spcPct val="100000"/>
              </a:lnSpc>
              <a:spcBef>
                <a:spcPts val="600"/>
              </a:spcBef>
              <a:spcAft>
                <a:spcPts val="0"/>
              </a:spcAft>
              <a:buClr>
                <a:schemeClr val="tx1"/>
              </a:buClr>
              <a:buSzPct val="100000"/>
              <a:buFont typeface="Arial"/>
              <a:buNone/>
              <a:tabLst/>
              <a:defRPr sz="2000" b="0" i="0" u="none" strike="noStrike" cap="none" spc="0" baseline="0">
                <a:solidFill>
                  <a:srgbClr val="000000"/>
                </a:solidFill>
                <a:uFillTx/>
                <a:latin typeface="Roboto Regular"/>
                <a:ea typeface="Roboto Regular"/>
                <a:cs typeface="Roboto Regular"/>
                <a:sym typeface="Roboto Regular"/>
              </a:defRPr>
            </a:lvl2pPr>
            <a:lvl3pPr marL="864000" marR="0" indent="-285750" algn="l" defTabSz="457200" eaLnBrk="1" latinLnBrk="0" hangingPunct="1">
              <a:lnSpc>
                <a:spcPct val="100000"/>
              </a:lnSpc>
              <a:spcBef>
                <a:spcPts val="600"/>
              </a:spcBef>
              <a:spcAft>
                <a:spcPts val="0"/>
              </a:spcAft>
              <a:buClr>
                <a:schemeClr val="tx1"/>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3pPr>
            <a:lvl4pPr marL="1152000" marR="0" indent="-285750" algn="l" defTabSz="457200" eaLnBrk="1" latinLnBrk="0" hangingPunct="1">
              <a:lnSpc>
                <a:spcPct val="100000"/>
              </a:lnSpc>
              <a:spcBef>
                <a:spcPts val="600"/>
              </a:spcBef>
              <a:spcAft>
                <a:spcPts val="0"/>
              </a:spcAft>
              <a:buClr>
                <a:srgbClr val="00A1DE"/>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4pPr>
            <a:lvl5pPr marL="1440000" marR="0" indent="-285750" algn="l" defTabSz="457200" eaLnBrk="1" latinLnBrk="0" hangingPunct="1">
              <a:lnSpc>
                <a:spcPct val="100000"/>
              </a:lnSpc>
              <a:spcBef>
                <a:spcPts val="600"/>
              </a:spcBef>
              <a:spcAft>
                <a:spcPts val="0"/>
              </a:spcAft>
              <a:buClr>
                <a:srgbClr val="00A1DE"/>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5pPr>
            <a:lvl6pPr marL="1371600" marR="0" indent="-228600" algn="l" defTabSz="457200" eaLnBrk="1" latinLnBrk="0" hangingPunct="1">
              <a:lnSpc>
                <a:spcPct val="100000"/>
              </a:lnSpc>
              <a:spcBef>
                <a:spcPts val="600"/>
              </a:spcBef>
              <a:spcAft>
                <a:spcPts val="0"/>
              </a:spcAft>
              <a:buClr>
                <a:srgbClr val="469DD9"/>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6pPr>
            <a:lvl7pPr marL="1600200" marR="0" indent="-228600" algn="l" defTabSz="457200" eaLnBrk="1" latinLnBrk="0" hangingPunct="1">
              <a:lnSpc>
                <a:spcPct val="100000"/>
              </a:lnSpc>
              <a:spcBef>
                <a:spcPts val="600"/>
              </a:spcBef>
              <a:spcAft>
                <a:spcPts val="0"/>
              </a:spcAft>
              <a:buClr>
                <a:srgbClr val="469DD9"/>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7pPr>
            <a:lvl8pPr marL="1828800" marR="0" indent="-228600" algn="l" defTabSz="457200" eaLnBrk="1" latinLnBrk="0" hangingPunct="1">
              <a:lnSpc>
                <a:spcPct val="100000"/>
              </a:lnSpc>
              <a:spcBef>
                <a:spcPts val="600"/>
              </a:spcBef>
              <a:spcAft>
                <a:spcPts val="0"/>
              </a:spcAft>
              <a:buClr>
                <a:srgbClr val="469DD9"/>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8pPr>
            <a:lvl9pPr marL="2057400" marR="0" indent="-228600" algn="l" defTabSz="457200" eaLnBrk="1" latinLnBrk="0" hangingPunct="1">
              <a:lnSpc>
                <a:spcPct val="100000"/>
              </a:lnSpc>
              <a:spcBef>
                <a:spcPts val="600"/>
              </a:spcBef>
              <a:spcAft>
                <a:spcPts val="0"/>
              </a:spcAft>
              <a:buClr>
                <a:srgbClr val="469DD9"/>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9pPr>
          </a:lstStyle>
          <a:p>
            <a:pPr>
              <a:buClr>
                <a:srgbClr val="000000"/>
              </a:buClr>
            </a:pPr>
            <a:r>
              <a:rPr lang="en-GB">
                <a:solidFill>
                  <a:srgbClr val="000000"/>
                </a:solidFill>
                <a:latin typeface="Arial"/>
                <a:ea typeface="Roboto Condensed"/>
                <a:cs typeface="Arial"/>
              </a:rPr>
              <a:t>1. Sung H, et al. </a:t>
            </a:r>
            <a:r>
              <a:rPr lang="en-GB" i="1">
                <a:solidFill>
                  <a:srgbClr val="000000"/>
                </a:solidFill>
                <a:latin typeface="Arial"/>
                <a:ea typeface="Roboto Condensed"/>
                <a:cs typeface="Arial"/>
              </a:rPr>
              <a:t>CA Cancer J Clin. </a:t>
            </a:r>
            <a:r>
              <a:rPr lang="en-GB">
                <a:solidFill>
                  <a:srgbClr val="000000"/>
                </a:solidFill>
                <a:latin typeface="Arial"/>
                <a:ea typeface="Roboto Condensed"/>
                <a:cs typeface="Arial"/>
              </a:rPr>
              <a:t>2021;71(3):209-249. 2. Lima SM, et al. </a:t>
            </a:r>
            <a:r>
              <a:rPr lang="pt-BR" i="1">
                <a:solidFill>
                  <a:srgbClr val="000000"/>
                </a:solidFill>
                <a:latin typeface="Arial"/>
                <a:ea typeface="Roboto Condensed"/>
                <a:cs typeface="Arial"/>
              </a:rPr>
              <a:t>EClinicalMedicine</a:t>
            </a:r>
            <a:r>
              <a:rPr lang="pt-BR">
                <a:solidFill>
                  <a:srgbClr val="000000"/>
                </a:solidFill>
                <a:latin typeface="Arial"/>
                <a:ea typeface="Roboto Condensed"/>
                <a:cs typeface="Arial"/>
              </a:rPr>
              <a:t>. 2021;38:100985. </a:t>
            </a:r>
            <a:r>
              <a:rPr lang="en-GB">
                <a:solidFill>
                  <a:srgbClr val="000000"/>
                </a:solidFill>
                <a:latin typeface="Arial"/>
                <a:ea typeface="Roboto Condensed"/>
                <a:cs typeface="Arial"/>
              </a:rPr>
              <a:t>3. Bray F, et al. </a:t>
            </a:r>
            <a:r>
              <a:rPr lang="en-GB" i="1">
                <a:solidFill>
                  <a:srgbClr val="000000"/>
                </a:solidFill>
                <a:latin typeface="Arial"/>
                <a:ea typeface="Roboto Condensed"/>
                <a:cs typeface="Arial"/>
              </a:rPr>
              <a:t>CA Cancer J Clin. </a:t>
            </a:r>
            <a:r>
              <a:rPr lang="en-GB">
                <a:solidFill>
                  <a:srgbClr val="000000"/>
                </a:solidFill>
                <a:latin typeface="Arial"/>
                <a:ea typeface="Roboto Condensed"/>
                <a:cs typeface="Arial"/>
              </a:rPr>
              <a:t>2018;68(6):394-424. </a:t>
            </a:r>
            <a:r>
              <a:rPr kumimoji="0" lang="en-GB" b="0" i="0" u="none" strike="noStrike" kern="1200" cap="none" spc="0" normalizeH="0" baseline="0" noProof="0">
                <a:ln>
                  <a:noFill/>
                </a:ln>
                <a:effectLst/>
                <a:uLnTx/>
                <a:uFillTx/>
                <a:latin typeface="Arial" panose="020B0604020202020204" pitchFamily="34" charset="0"/>
                <a:cs typeface="Arial" panose="020B0604020202020204" pitchFamily="34" charset="0"/>
              </a:rPr>
              <a:t>4. Breastcancer.org. https://www.breastcancer.org/symptoms/understand_bc/statistics. 5. American Cancer Society. https://www.cancer.org/cancer/breast-cancer-in-men/about/key-statistics.html. 6. Cancer Research UK. https://www.cancerresearchuk.org/about-cancer/breast-cancer/risks-causes/risk-factors. 7. Haber G, et al. </a:t>
            </a:r>
            <a:r>
              <a:rPr kumimoji="0" lang="en-GB" b="0" i="1" u="none" strike="noStrike" kern="1200" cap="none" spc="0" normalizeH="0" baseline="0" noProof="0">
                <a:ln>
                  <a:noFill/>
                </a:ln>
                <a:effectLst/>
                <a:uLnTx/>
                <a:uFillTx/>
                <a:latin typeface="Arial" panose="020B0604020202020204" pitchFamily="34" charset="0"/>
                <a:cs typeface="Arial" panose="020B0604020202020204" pitchFamily="34" charset="0"/>
              </a:rPr>
              <a:t>Am J Public Health</a:t>
            </a:r>
            <a:r>
              <a:rPr kumimoji="0" lang="en-GB" b="0" i="0" u="none" strike="noStrike" kern="1200" cap="none" spc="0" normalizeH="0" baseline="0" noProof="0">
                <a:ln>
                  <a:noFill/>
                </a:ln>
                <a:effectLst/>
                <a:uLnTx/>
                <a:uFillTx/>
                <a:latin typeface="Arial" panose="020B0604020202020204" pitchFamily="34" charset="0"/>
                <a:cs typeface="Arial" panose="020B0604020202020204" pitchFamily="34" charset="0"/>
              </a:rPr>
              <a:t>. 2012;102(12):2322-2329. 8. </a:t>
            </a:r>
            <a:r>
              <a:rPr kumimoji="0" lang="en-GB" b="0" i="0" u="none" strike="noStrike" kern="1200" cap="none" spc="0" normalizeH="0" baseline="0" noProof="0" err="1">
                <a:ln>
                  <a:noFill/>
                </a:ln>
                <a:effectLst/>
                <a:uLnTx/>
                <a:uFillTx/>
                <a:latin typeface="Arial" panose="020B0604020202020204" pitchFamily="34" charset="0"/>
                <a:cs typeface="Arial" panose="020B0604020202020204" pitchFamily="34" charset="0"/>
              </a:rPr>
              <a:t>Centers</a:t>
            </a:r>
            <a:r>
              <a:rPr kumimoji="0" lang="en-GB" b="0" i="0" u="none" strike="noStrike" kern="1200" cap="none" spc="0" normalizeH="0" baseline="0" noProof="0">
                <a:ln>
                  <a:noFill/>
                </a:ln>
                <a:effectLst/>
                <a:uLnTx/>
                <a:uFillTx/>
                <a:latin typeface="Arial" panose="020B0604020202020204" pitchFamily="34" charset="0"/>
                <a:cs typeface="Arial" panose="020B0604020202020204" pitchFamily="34" charset="0"/>
              </a:rPr>
              <a:t> for Disease Control and Prevention. https://www.cdc.gov/cancer/breast/basic_info/risk_factors.htm. 9. National Cancer Institute. https://www.cancer.gov/about-cancer/causes-prevention/risk/hormones. 10. Breastcancer.org. https://www.breastcancer.org/risk/factors/hrt.</a:t>
            </a:r>
          </a:p>
        </p:txBody>
      </p:sp>
      <p:pic>
        <p:nvPicPr>
          <p:cNvPr id="4" name="Picture 3">
            <a:extLst>
              <a:ext uri="{FF2B5EF4-FFF2-40B4-BE49-F238E27FC236}">
                <a16:creationId xmlns:a16="http://schemas.microsoft.com/office/drawing/2014/main" id="{91FC9C89-2065-B584-90AC-3965A9B0B6CD}"/>
              </a:ext>
            </a:extLst>
          </p:cNvPr>
          <p:cNvPicPr>
            <a:picLocks noChangeAspect="1"/>
          </p:cNvPicPr>
          <p:nvPr/>
        </p:nvPicPr>
        <p:blipFill>
          <a:blip r:embed="rId14"/>
          <a:stretch>
            <a:fillRect/>
          </a:stretch>
        </p:blipFill>
        <p:spPr>
          <a:xfrm>
            <a:off x="6710995" y="5004000"/>
            <a:ext cx="728853" cy="573255"/>
          </a:xfrm>
          <a:prstGeom prst="rect">
            <a:avLst/>
          </a:prstGeom>
        </p:spPr>
      </p:pic>
      <p:pic>
        <p:nvPicPr>
          <p:cNvPr id="31" name="Picture 30">
            <a:extLst>
              <a:ext uri="{FF2B5EF4-FFF2-40B4-BE49-F238E27FC236}">
                <a16:creationId xmlns:a16="http://schemas.microsoft.com/office/drawing/2014/main" id="{1A393643-403C-486D-2D35-5565C617B402}"/>
              </a:ext>
            </a:extLst>
          </p:cNvPr>
          <p:cNvPicPr>
            <a:picLocks noChangeAspect="1"/>
          </p:cNvPicPr>
          <p:nvPr/>
        </p:nvPicPr>
        <p:blipFill>
          <a:blip r:embed="rId15"/>
          <a:stretch>
            <a:fillRect/>
          </a:stretch>
        </p:blipFill>
        <p:spPr>
          <a:xfrm>
            <a:off x="6684350" y="3693939"/>
            <a:ext cx="775845" cy="733138"/>
          </a:xfrm>
          <a:prstGeom prst="rect">
            <a:avLst/>
          </a:prstGeom>
        </p:spPr>
      </p:pic>
      <p:cxnSp>
        <p:nvCxnSpPr>
          <p:cNvPr id="32" name="Straight Connector 31">
            <a:extLst>
              <a:ext uri="{FF2B5EF4-FFF2-40B4-BE49-F238E27FC236}">
                <a16:creationId xmlns:a16="http://schemas.microsoft.com/office/drawing/2014/main" id="{73FE4BB7-019C-B6CA-25DE-925F0B799E49}"/>
              </a:ext>
            </a:extLst>
          </p:cNvPr>
          <p:cNvCxnSpPr>
            <a:cxnSpLocks/>
          </p:cNvCxnSpPr>
          <p:nvPr/>
        </p:nvCxnSpPr>
        <p:spPr>
          <a:xfrm>
            <a:off x="6223635" y="2531875"/>
            <a:ext cx="0" cy="323765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836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t>Patient Risk Factors</a:t>
            </a:r>
          </a:p>
        </p:txBody>
      </p:sp>
      <p:sp>
        <p:nvSpPr>
          <p:cNvPr id="4" name="Content Placeholder 3"/>
          <p:cNvSpPr>
            <a:spLocks noGrp="1"/>
          </p:cNvSpPr>
          <p:nvPr>
            <p:ph sz="half" idx="1"/>
          </p:nvPr>
        </p:nvSpPr>
        <p:spPr>
          <a:xfrm>
            <a:off x="838200" y="1825625"/>
            <a:ext cx="5181600" cy="4228812"/>
          </a:xfrm>
        </p:spPr>
        <p:txBody>
          <a:bodyPr>
            <a:normAutofit fontScale="92500" lnSpcReduction="10000"/>
          </a:bodyPr>
          <a:lstStyle/>
          <a:p>
            <a:r>
              <a:rPr lang="en-US"/>
              <a:t>Mother with breast cancer at age 30</a:t>
            </a:r>
          </a:p>
          <a:p>
            <a:r>
              <a:rPr lang="en-US"/>
              <a:t>Menarche 12 </a:t>
            </a:r>
            <a:r>
              <a:rPr lang="en-US" err="1"/>
              <a:t>yo</a:t>
            </a:r>
            <a:endParaRPr lang="en-US"/>
          </a:p>
          <a:p>
            <a:r>
              <a:rPr lang="en-US"/>
              <a:t>G3 P3- 22 </a:t>
            </a:r>
            <a:r>
              <a:rPr lang="en-US" err="1"/>
              <a:t>yo</a:t>
            </a:r>
            <a:r>
              <a:rPr lang="en-US"/>
              <a:t> with first delivery</a:t>
            </a:r>
          </a:p>
          <a:p>
            <a:r>
              <a:rPr lang="en-US"/>
              <a:t>Hysterectomy 37 </a:t>
            </a:r>
            <a:r>
              <a:rPr lang="en-US" err="1"/>
              <a:t>yo</a:t>
            </a:r>
            <a:r>
              <a:rPr lang="en-US"/>
              <a:t> due to menorrhagia, ovaries in place</a:t>
            </a:r>
          </a:p>
          <a:p>
            <a:r>
              <a:rPr lang="en-US"/>
              <a:t>Breast cancer diagnosis at</a:t>
            </a:r>
            <a:br>
              <a:rPr lang="en-US"/>
            </a:br>
            <a:r>
              <a:rPr lang="en-US"/>
              <a:t>40 </a:t>
            </a:r>
            <a:r>
              <a:rPr lang="en-US" err="1"/>
              <a:t>yo</a:t>
            </a:r>
            <a:endParaRPr lang="en-US"/>
          </a:p>
          <a:p>
            <a:r>
              <a:rPr lang="en-US"/>
              <a:t>No previous history of breast biopsies</a:t>
            </a:r>
          </a:p>
        </p:txBody>
      </p:sp>
      <p:sp>
        <p:nvSpPr>
          <p:cNvPr id="6" name="Content Placeholder 5"/>
          <p:cNvSpPr>
            <a:spLocks noGrp="1"/>
          </p:cNvSpPr>
          <p:nvPr>
            <p:ph sz="half" idx="2"/>
          </p:nvPr>
        </p:nvSpPr>
        <p:spPr>
          <a:xfrm>
            <a:off x="6172200" y="1825625"/>
            <a:ext cx="5181600" cy="4228812"/>
          </a:xfrm>
        </p:spPr>
        <p:txBody>
          <a:bodyPr>
            <a:normAutofit lnSpcReduction="10000"/>
          </a:bodyPr>
          <a:lstStyle/>
          <a:p>
            <a:r>
              <a:rPr lang="en-US"/>
              <a:t>History of smoking,</a:t>
            </a:r>
            <a:br>
              <a:rPr lang="en-US"/>
            </a:br>
            <a:r>
              <a:rPr lang="en-US"/>
              <a:t>quit 7 years ago</a:t>
            </a:r>
          </a:p>
          <a:p>
            <a:r>
              <a:rPr lang="en-US"/>
              <a:t>Occasional alcohol use</a:t>
            </a:r>
          </a:p>
          <a:p>
            <a:r>
              <a:rPr lang="en-US"/>
              <a:t>No Jewish heritage</a:t>
            </a:r>
          </a:p>
          <a:p>
            <a:r>
              <a:rPr lang="en-US"/>
              <a:t>BMI 44.02 kg/m</a:t>
            </a:r>
            <a:r>
              <a:rPr lang="en-US" baseline="30000"/>
              <a:t>2</a:t>
            </a:r>
          </a:p>
          <a:p>
            <a:r>
              <a:rPr lang="en-US"/>
              <a:t>No current exercise routine with sedentary lifestyle</a:t>
            </a:r>
          </a:p>
          <a:p>
            <a:r>
              <a:rPr lang="en-US"/>
              <a:t>There may be additional risk factors after pathology is available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Patient Case (Cont.)</a:t>
            </a:r>
          </a:p>
        </p:txBody>
      </p:sp>
      <p:sp>
        <p:nvSpPr>
          <p:cNvPr id="3" name="Content Placeholder 2"/>
          <p:cNvSpPr>
            <a:spLocks noGrp="1"/>
          </p:cNvSpPr>
          <p:nvPr>
            <p:ph sz="half" idx="1"/>
          </p:nvPr>
        </p:nvSpPr>
        <p:spPr/>
        <p:txBody>
          <a:bodyPr>
            <a:noAutofit/>
          </a:bodyPr>
          <a:lstStyle/>
          <a:p>
            <a:r>
              <a:rPr lang="en-US" sz="2400"/>
              <a:t>19 gene panel completed with</a:t>
            </a:r>
            <a:br>
              <a:rPr lang="en-US" sz="2400"/>
            </a:br>
            <a:r>
              <a:rPr lang="en-US" sz="2400"/>
              <a:t>no actionable mutations, BRCA normal</a:t>
            </a:r>
          </a:p>
          <a:p>
            <a:r>
              <a:rPr lang="en-US" sz="2400"/>
              <a:t>She proceeded with bilateral mastectomy/left ALND with immediate DIEP reconstruction </a:t>
            </a:r>
          </a:p>
          <a:p>
            <a:r>
              <a:rPr lang="en-US" sz="2400"/>
              <a:t>Pathology revealed pT2N3b (5/26 lymph nodes) mixed invasive lobular (90%) and ductal (10%) carcinoma, HR+ HER2-, extensive LVI and dermal lymphatic involvement</a:t>
            </a:r>
          </a:p>
        </p:txBody>
      </p:sp>
      <p:sp>
        <p:nvSpPr>
          <p:cNvPr id="6" name="Content Placeholder 5">
            <a:extLst>
              <a:ext uri="{FF2B5EF4-FFF2-40B4-BE49-F238E27FC236}">
                <a16:creationId xmlns:a16="http://schemas.microsoft.com/office/drawing/2014/main" id="{5E334F3B-05A7-F948-9AF9-CB80E09949BC}"/>
              </a:ext>
            </a:extLst>
          </p:cNvPr>
          <p:cNvSpPr>
            <a:spLocks noGrp="1"/>
          </p:cNvSpPr>
          <p:nvPr>
            <p:ph sz="half" idx="2"/>
          </p:nvPr>
        </p:nvSpPr>
        <p:spPr/>
        <p:txBody>
          <a:bodyPr>
            <a:normAutofit/>
          </a:bodyPr>
          <a:lstStyle/>
          <a:p>
            <a:r>
              <a:rPr lang="en-US" sz="2400"/>
              <a:t>Adjuvant chemotherapy with dd Adriamycin/Cytoxan followed by dd Taxol was completed and she proceeded with goserelin and anastrozole during radiation</a:t>
            </a:r>
          </a:p>
          <a:p>
            <a:r>
              <a:rPr lang="en-US" sz="2400"/>
              <a:t>During this time, adjuvant </a:t>
            </a:r>
            <a:r>
              <a:rPr lang="en-US" sz="2400" err="1"/>
              <a:t>abemaciclib</a:t>
            </a:r>
            <a:r>
              <a:rPr lang="en-US" sz="2400"/>
              <a:t> was approved by FDA and she agreed to start 150 mg BID daily x 2 years</a:t>
            </a:r>
          </a:p>
          <a:p>
            <a:endParaRPr 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C2F268F-0A1E-7CB6-E1C8-B166436A3F23}"/>
              </a:ext>
            </a:extLst>
          </p:cNvPr>
          <p:cNvSpPr>
            <a:spLocks noGrp="1"/>
          </p:cNvSpPr>
          <p:nvPr>
            <p:ph type="title"/>
          </p:nvPr>
        </p:nvSpPr>
        <p:spPr>
          <a:xfrm>
            <a:off x="838200" y="365126"/>
            <a:ext cx="10515600" cy="747054"/>
          </a:xfrm>
        </p:spPr>
        <p:txBody>
          <a:bodyPr/>
          <a:lstStyle/>
          <a:p>
            <a:r>
              <a:rPr lang="en-US"/>
              <a:t>Risk of Breast Cancer Recurrence</a:t>
            </a:r>
          </a:p>
        </p:txBody>
      </p:sp>
      <p:sp>
        <p:nvSpPr>
          <p:cNvPr id="41" name="Text Placeholder 40">
            <a:extLst>
              <a:ext uri="{FF2B5EF4-FFF2-40B4-BE49-F238E27FC236}">
                <a16:creationId xmlns:a16="http://schemas.microsoft.com/office/drawing/2014/main" id="{E3C9428D-F5B2-F99A-7FF3-0CA237AC5577}"/>
              </a:ext>
            </a:extLst>
          </p:cNvPr>
          <p:cNvSpPr>
            <a:spLocks noGrp="1"/>
          </p:cNvSpPr>
          <p:nvPr>
            <p:ph type="body" sz="quarter" idx="4294967295"/>
          </p:nvPr>
        </p:nvSpPr>
        <p:spPr>
          <a:xfrm>
            <a:off x="1333184" y="6123432"/>
            <a:ext cx="10207220" cy="734568"/>
          </a:xfrm>
          <a:prstGeom prst="rect">
            <a:avLst/>
          </a:prstGeom>
        </p:spPr>
        <p:txBody>
          <a:bodyPr>
            <a:noAutofit/>
          </a:bodyPr>
          <a:lstStyle/>
          <a:p>
            <a:pPr marL="0" indent="0">
              <a:buClr>
                <a:srgbClr val="000000"/>
              </a:buClr>
              <a:buNone/>
            </a:pPr>
            <a:r>
              <a:rPr lang="en-US" sz="1000" baseline="30000" dirty="0">
                <a:latin typeface="Arial" panose="020B0604020202020204" pitchFamily="34" charset="0"/>
              </a:rPr>
              <a:t>a</a:t>
            </a:r>
            <a:r>
              <a:rPr lang="en-US" sz="1000" dirty="0">
                <a:latin typeface="Arial" panose="020B0604020202020204" pitchFamily="34" charset="0"/>
              </a:rPr>
              <a:t>HR+, HER2- EBC. </a:t>
            </a:r>
            <a:br>
              <a:rPr lang="en-US" sz="1000" dirty="0">
                <a:latin typeface="Arial" panose="020B0604020202020204" pitchFamily="34" charset="0"/>
              </a:rPr>
            </a:br>
            <a:r>
              <a:rPr lang="en-US" sz="1000" dirty="0">
                <a:latin typeface="Arial" panose="020B0604020202020204" pitchFamily="34" charset="0"/>
              </a:rPr>
              <a:t>EBC, early breast </a:t>
            </a:r>
            <a:r>
              <a:rPr lang="en-US" sz="1000" dirty="0"/>
              <a:t>c</a:t>
            </a:r>
            <a:r>
              <a:rPr lang="en-US" sz="1000" dirty="0">
                <a:latin typeface="Arial" panose="020B0604020202020204" pitchFamily="34" charset="0"/>
              </a:rPr>
              <a:t>ancer; HER2</a:t>
            </a:r>
            <a:r>
              <a:rPr lang="en-US" sz="1000" dirty="0"/>
              <a:t>, h</a:t>
            </a:r>
            <a:r>
              <a:rPr lang="en-US" sz="1000" dirty="0">
                <a:latin typeface="Arial" panose="020B0604020202020204" pitchFamily="34" charset="0"/>
              </a:rPr>
              <a:t>uman </a:t>
            </a:r>
            <a:r>
              <a:rPr lang="en-US" sz="1000" dirty="0"/>
              <a:t>e</a:t>
            </a:r>
            <a:r>
              <a:rPr lang="en-US" sz="1000" dirty="0">
                <a:latin typeface="Arial" panose="020B0604020202020204" pitchFamily="34" charset="0"/>
              </a:rPr>
              <a:t>pidermal growth </a:t>
            </a:r>
            <a:r>
              <a:rPr lang="en-US" sz="1000" dirty="0"/>
              <a:t>f</a:t>
            </a:r>
            <a:r>
              <a:rPr lang="en-US" sz="1000" dirty="0">
                <a:latin typeface="Arial" panose="020B0604020202020204" pitchFamily="34" charset="0"/>
              </a:rPr>
              <a:t>actor </a:t>
            </a:r>
            <a:r>
              <a:rPr lang="en-US" sz="1000" dirty="0"/>
              <a:t>r</a:t>
            </a:r>
            <a:r>
              <a:rPr lang="en-US" sz="1000" dirty="0">
                <a:latin typeface="Arial" panose="020B0604020202020204" pitchFamily="34" charset="0"/>
              </a:rPr>
              <a:t>eceptor 2; HR, hormone receptor. </a:t>
            </a:r>
            <a:br>
              <a:rPr lang="en-US" sz="1000" dirty="0">
                <a:latin typeface="Arial" panose="020B0604020202020204" pitchFamily="34" charset="0"/>
              </a:rPr>
            </a:br>
            <a:r>
              <a:rPr lang="de-DE" sz="1000" dirty="0">
                <a:latin typeface="Arial" panose="020B0604020202020204" pitchFamily="34" charset="0"/>
              </a:rPr>
              <a:t>1.</a:t>
            </a:r>
            <a:r>
              <a:rPr lang="en-US" sz="1000" dirty="0">
                <a:latin typeface="Arial" panose="020B0604020202020204" pitchFamily="34" charset="0"/>
              </a:rPr>
              <a:t> </a:t>
            </a:r>
            <a:r>
              <a:rPr lang="en-GB" sz="1000" dirty="0">
                <a:latin typeface="Arial" panose="020B0604020202020204" pitchFamily="34" charset="0"/>
              </a:rPr>
              <a:t>Sheffield KM, et al. </a:t>
            </a:r>
            <a:r>
              <a:rPr lang="en-GB" sz="1000" i="1" dirty="0">
                <a:latin typeface="Arial" panose="020B0604020202020204" pitchFamily="34" charset="0"/>
              </a:rPr>
              <a:t>Future Oncol. </a:t>
            </a:r>
            <a:r>
              <a:rPr lang="en-GB" sz="1000" dirty="0">
                <a:latin typeface="Arial" panose="020B0604020202020204" pitchFamily="34" charset="0"/>
              </a:rPr>
              <a:t>2022;18(21):2667-2682. </a:t>
            </a:r>
            <a:r>
              <a:rPr lang="en-US" sz="1000" dirty="0">
                <a:latin typeface="Arial" panose="020B0604020202020204" pitchFamily="34" charset="0"/>
              </a:rPr>
              <a:t>2. Győrffy B, et al. </a:t>
            </a:r>
            <a:r>
              <a:rPr lang="en-US" sz="1000" i="1" dirty="0">
                <a:latin typeface="Arial" panose="020B0604020202020204" pitchFamily="34" charset="0"/>
              </a:rPr>
              <a:t>Breast Cancer Res. </a:t>
            </a:r>
            <a:r>
              <a:rPr lang="en-US" sz="1000" dirty="0">
                <a:latin typeface="Arial" panose="020B0604020202020204" pitchFamily="34" charset="0"/>
              </a:rPr>
              <a:t>2015;17(1):11. 3. Dang CM, Giuliano AE. </a:t>
            </a:r>
            <a:r>
              <a:rPr lang="en-US" sz="1000" i="1" dirty="0">
                <a:latin typeface="Arial" panose="020B0604020202020204" pitchFamily="34" charset="0"/>
              </a:rPr>
              <a:t>Oncology. </a:t>
            </a:r>
            <a:r>
              <a:rPr lang="en-US" sz="1000" dirty="0">
                <a:latin typeface="Arial" panose="020B0604020202020204" pitchFamily="34" charset="0"/>
              </a:rPr>
              <a:t>2011;25(10):895-896, 899. 4. </a:t>
            </a:r>
            <a:r>
              <a:rPr lang="en-GB" sz="1000" dirty="0">
                <a:latin typeface="Arial" panose="020B0604020202020204" pitchFamily="34" charset="0"/>
              </a:rPr>
              <a:t>Stuart-Harris R, et al. </a:t>
            </a:r>
            <a:r>
              <a:rPr lang="en-GB" sz="1000" i="1" dirty="0">
                <a:latin typeface="Arial" panose="020B0604020202020204" pitchFamily="34" charset="0"/>
              </a:rPr>
              <a:t>Breast. </a:t>
            </a:r>
            <a:r>
              <a:rPr lang="en-GB" sz="1000" dirty="0">
                <a:latin typeface="Arial" panose="020B0604020202020204" pitchFamily="34" charset="0"/>
              </a:rPr>
              <a:t>2019;44:153-159. 5. Li LT, et al. </a:t>
            </a:r>
            <a:r>
              <a:rPr lang="en-GB" sz="1000" i="1" dirty="0">
                <a:latin typeface="Arial" panose="020B0604020202020204" pitchFamily="34" charset="0"/>
              </a:rPr>
              <a:t>Mol Med Rep. </a:t>
            </a:r>
            <a:r>
              <a:rPr lang="en-GB" sz="1000" dirty="0">
                <a:latin typeface="Arial" panose="020B0604020202020204" pitchFamily="34" charset="0"/>
              </a:rPr>
              <a:t>2015;11(3):1566-1572. 6. Reddy TP, et al. </a:t>
            </a:r>
            <a:r>
              <a:rPr lang="en-GB" sz="1000" i="1" dirty="0">
                <a:latin typeface="Arial" panose="020B0604020202020204" pitchFamily="34" charset="0"/>
              </a:rPr>
              <a:t>Breast Cancer Res</a:t>
            </a:r>
            <a:r>
              <a:rPr lang="en-GB" sz="1000" dirty="0">
                <a:latin typeface="Arial" panose="020B0604020202020204" pitchFamily="34" charset="0"/>
              </a:rPr>
              <a:t>. 2020;22:121.</a:t>
            </a:r>
          </a:p>
        </p:txBody>
      </p:sp>
      <p:sp>
        <p:nvSpPr>
          <p:cNvPr id="6" name="Rectangle 5">
            <a:extLst>
              <a:ext uri="{FF2B5EF4-FFF2-40B4-BE49-F238E27FC236}">
                <a16:creationId xmlns:a16="http://schemas.microsoft.com/office/drawing/2014/main" id="{5BB0843F-6033-20D3-755E-9759022B4F5D}"/>
              </a:ext>
            </a:extLst>
          </p:cNvPr>
          <p:cNvSpPr/>
          <p:nvPr/>
        </p:nvSpPr>
        <p:spPr>
          <a:xfrm>
            <a:off x="681301" y="1340180"/>
            <a:ext cx="10859103" cy="600164"/>
          </a:xfrm>
          <a:prstGeom prst="rect">
            <a:avLst/>
          </a:prstGeom>
          <a:ln/>
        </p:spPr>
        <p:style>
          <a:lnRef idx="1">
            <a:schemeClr val="accent1"/>
          </a:lnRef>
          <a:fillRef idx="3">
            <a:schemeClr val="accent1"/>
          </a:fillRef>
          <a:effectRef idx="2">
            <a:schemeClr val="accent1"/>
          </a:effectRef>
          <a:fontRef idx="minor">
            <a:schemeClr val="lt1"/>
          </a:fontRef>
        </p:style>
        <p:txBody>
          <a:bodyPr wrap="square" tIns="36576" bIns="36576" anchor="ctr">
            <a:spAutoFit/>
          </a:bodyPr>
          <a:lstStyle/>
          <a:p>
            <a:pPr algn="ctr" defTabSz="457178">
              <a:lnSpc>
                <a:spcPct val="95000"/>
              </a:lnSpc>
              <a:spcBef>
                <a:spcPts val="600"/>
              </a:spcBef>
              <a:spcAft>
                <a:spcPts val="300"/>
              </a:spcAft>
              <a:buClr>
                <a:srgbClr val="FFFFFF"/>
              </a:buClr>
              <a:defRPr/>
            </a:pPr>
            <a:r>
              <a:rPr lang="en-US" b="1">
                <a:solidFill>
                  <a:schemeClr val="bg1"/>
                </a:solidFill>
                <a:latin typeface="Arial" panose="020B0604020202020204" pitchFamily="34" charset="0"/>
                <a:cs typeface="Arial" panose="020B0604020202020204" pitchFamily="34" charset="0"/>
              </a:rPr>
              <a:t>Approximately 30% of patients with high-risk </a:t>
            </a:r>
            <a:r>
              <a:rPr lang="en-US" b="1" err="1">
                <a:solidFill>
                  <a:schemeClr val="bg1"/>
                </a:solidFill>
                <a:latin typeface="Arial" panose="020B0604020202020204" pitchFamily="34" charset="0"/>
                <a:cs typeface="Arial" panose="020B0604020202020204" pitchFamily="34" charset="0"/>
              </a:rPr>
              <a:t>EBC</a:t>
            </a:r>
            <a:r>
              <a:rPr lang="en-US" b="1" baseline="30000" err="1">
                <a:solidFill>
                  <a:schemeClr val="bg1"/>
                </a:solidFill>
                <a:latin typeface="Arial" panose="020B0604020202020204" pitchFamily="34" charset="0"/>
                <a:cs typeface="Arial" panose="020B0604020202020204" pitchFamily="34" charset="0"/>
              </a:rPr>
              <a:t>a</a:t>
            </a:r>
            <a:r>
              <a:rPr lang="en-US" b="1">
                <a:solidFill>
                  <a:schemeClr val="bg1"/>
                </a:solidFill>
                <a:latin typeface="Arial" panose="020B0604020202020204" pitchFamily="34" charset="0"/>
                <a:cs typeface="Arial" panose="020B0604020202020204" pitchFamily="34" charset="0"/>
              </a:rPr>
              <a:t> experience recurrence</a:t>
            </a:r>
            <a:br>
              <a:rPr lang="en-US" b="1">
                <a:solidFill>
                  <a:schemeClr val="bg1"/>
                </a:solidFill>
                <a:latin typeface="Arial" panose="020B0604020202020204" pitchFamily="34" charset="0"/>
                <a:cs typeface="Arial" panose="020B0604020202020204" pitchFamily="34" charset="0"/>
              </a:rPr>
            </a:br>
            <a:r>
              <a:rPr lang="en-US" b="1">
                <a:solidFill>
                  <a:schemeClr val="bg1"/>
                </a:solidFill>
                <a:latin typeface="Arial" panose="020B0604020202020204" pitchFamily="34" charset="0"/>
                <a:cs typeface="Arial" panose="020B0604020202020204" pitchFamily="34" charset="0"/>
              </a:rPr>
              <a:t>by 5 years’ follow-up.</a:t>
            </a:r>
            <a:r>
              <a:rPr lang="en-US" b="1" baseline="30000">
                <a:solidFill>
                  <a:schemeClr val="bg1"/>
                </a:solidFill>
                <a:latin typeface="Arial" panose="020B0604020202020204" pitchFamily="34" charset="0"/>
                <a:cs typeface="Arial" panose="020B0604020202020204" pitchFamily="34" charset="0"/>
              </a:rPr>
              <a:t>1,2</a:t>
            </a:r>
          </a:p>
        </p:txBody>
      </p:sp>
      <p:sp>
        <p:nvSpPr>
          <p:cNvPr id="21" name="Content Placeholder 8">
            <a:extLst>
              <a:ext uri="{FF2B5EF4-FFF2-40B4-BE49-F238E27FC236}">
                <a16:creationId xmlns:a16="http://schemas.microsoft.com/office/drawing/2014/main" id="{F8858A12-0920-E446-7321-22A50258C9E3}"/>
              </a:ext>
            </a:extLst>
          </p:cNvPr>
          <p:cNvSpPr txBox="1">
            <a:spLocks/>
          </p:cNvSpPr>
          <p:nvPr/>
        </p:nvSpPr>
        <p:spPr>
          <a:xfrm>
            <a:off x="590689" y="2047920"/>
            <a:ext cx="11167954" cy="440011"/>
          </a:xfrm>
          <a:prstGeom prst="rect">
            <a:avLst/>
          </a:prstGeom>
        </p:spPr>
        <p:txBody>
          <a:bodyPr vert="horz" lIns="91440" tIns="45720" rIns="91440" bIns="45720" rtlCol="0" anchor="ctr">
            <a:noAutofit/>
          </a:bodyPr>
          <a:lstStyle>
            <a:lvl1pPr marL="457189" marR="0" indent="-457189" algn="l" defTabSz="121917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4267" kern="1200">
                <a:solidFill>
                  <a:srgbClr val="86786F"/>
                </a:solidFill>
                <a:latin typeface="Arial" panose="020B0604020202020204" pitchFamily="34" charset="0"/>
                <a:ea typeface="+mn-ea"/>
                <a:cs typeface="Arial" panose="020B0604020202020204" pitchFamily="34" charset="0"/>
              </a:defRPr>
            </a:lvl1pPr>
            <a:lvl2pPr marL="990575" marR="0" indent="-380990" algn="l" defTabSz="1219170" rtl="0" eaLnBrk="1" fontAlgn="base" latinLnBrk="0" hangingPunct="1">
              <a:lnSpc>
                <a:spcPct val="100000"/>
              </a:lnSpc>
              <a:spcBef>
                <a:spcPct val="20000"/>
              </a:spcBef>
              <a:spcAft>
                <a:spcPct val="0"/>
              </a:spcAft>
              <a:buClr>
                <a:srgbClr val="D52B17"/>
              </a:buClr>
              <a:buSzTx/>
              <a:buFontTx/>
              <a:buChar char="•"/>
              <a:tabLst/>
              <a:defRPr sz="3733" kern="1200">
                <a:solidFill>
                  <a:srgbClr val="86786F"/>
                </a:solidFill>
                <a:latin typeface="Arial" panose="020B0604020202020204" pitchFamily="34" charset="0"/>
                <a:ea typeface="+mn-ea"/>
                <a:cs typeface="Arial" panose="020B0604020202020204" pitchFamily="34" charset="0"/>
              </a:defRPr>
            </a:lvl2pPr>
            <a:lvl3pPr marL="1523962" marR="0" indent="-304792" algn="l" defTabSz="1219170" rtl="0" eaLnBrk="1" fontAlgn="base" latinLnBrk="0" hangingPunct="1">
              <a:lnSpc>
                <a:spcPct val="100000"/>
              </a:lnSpc>
              <a:spcBef>
                <a:spcPct val="20000"/>
              </a:spcBef>
              <a:spcAft>
                <a:spcPct val="0"/>
              </a:spcAft>
              <a:buClr>
                <a:srgbClr val="D52B17"/>
              </a:buClr>
              <a:buSzTx/>
              <a:buFont typeface="Arial" panose="020B0604020202020204" pitchFamily="34" charset="0"/>
              <a:buChar char="–"/>
              <a:tabLst/>
              <a:defRPr sz="3200" kern="1200">
                <a:solidFill>
                  <a:srgbClr val="86786F"/>
                </a:solidFill>
                <a:latin typeface="Arial" panose="020B0604020202020204" pitchFamily="34" charset="0"/>
                <a:ea typeface="+mn-ea"/>
                <a:cs typeface="Arial" panose="020B0604020202020204" pitchFamily="34" charset="0"/>
              </a:defRPr>
            </a:lvl3pPr>
            <a:lvl4pPr marL="2133547" marR="0" indent="-304792" algn="l" defTabSz="1219170" rtl="0" eaLnBrk="1" fontAlgn="base" latinLnBrk="0" hangingPunct="1">
              <a:lnSpc>
                <a:spcPct val="100000"/>
              </a:lnSpc>
              <a:spcBef>
                <a:spcPct val="20000"/>
              </a:spcBef>
              <a:spcAft>
                <a:spcPct val="0"/>
              </a:spcAft>
              <a:buClr>
                <a:srgbClr val="D52B17"/>
              </a:buClr>
              <a:buSzTx/>
              <a:buFontTx/>
              <a:buChar char="•"/>
              <a:tabLst/>
              <a:defRPr sz="2667" kern="1200">
                <a:solidFill>
                  <a:srgbClr val="86786F"/>
                </a:solidFill>
                <a:latin typeface="Arial" panose="020B0604020202020204" pitchFamily="34" charset="0"/>
                <a:ea typeface="+mn-ea"/>
                <a:cs typeface="Arial" panose="020B0604020202020204" pitchFamily="34" charset="0"/>
              </a:defRPr>
            </a:lvl4pPr>
            <a:lvl5pPr marL="2743131" marR="0" indent="-304792" algn="l" defTabSz="1219170" rtl="0" eaLnBrk="1" fontAlgn="base" latinLnBrk="0" hangingPunct="1">
              <a:lnSpc>
                <a:spcPct val="100000"/>
              </a:lnSpc>
              <a:spcBef>
                <a:spcPct val="20000"/>
              </a:spcBef>
              <a:spcAft>
                <a:spcPct val="0"/>
              </a:spcAft>
              <a:buClr>
                <a:srgbClr val="D52B17"/>
              </a:buClr>
              <a:buSzTx/>
              <a:buFontTx/>
              <a:buChar char="•"/>
              <a:tabLst/>
              <a:defRPr sz="2667" kern="1200">
                <a:solidFill>
                  <a:srgbClr val="86786F"/>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1219170" rtl="0" eaLnBrk="1" fontAlgn="base" latinLnBrk="0" hangingPunct="1">
              <a:lnSpc>
                <a:spcPct val="100000"/>
              </a:lnSpc>
              <a:spcBef>
                <a:spcPts val="800"/>
              </a:spcBef>
              <a:spcAft>
                <a:spcPct val="0"/>
              </a:spcAft>
              <a:buClr>
                <a:srgbClr val="D52B17"/>
              </a:buClr>
              <a:buSzTx/>
              <a:buFont typeface="Arial" panose="020B0604020202020204" pitchFamily="34" charset="0"/>
              <a:buNone/>
              <a:tabLst/>
              <a:defRPr/>
            </a:pPr>
            <a:r>
              <a:rPr kumimoji="0" lang="en-US" sz="1600" b="1" i="0" u="none" strike="noStrike" kern="1200" cap="none" spc="0" normalizeH="0" baseline="0" noProof="0">
                <a:ln>
                  <a:noFill/>
                </a:ln>
                <a:solidFill>
                  <a:schemeClr val="accent3"/>
                </a:solidFill>
                <a:effectLst/>
                <a:uLnTx/>
                <a:uFillTx/>
              </a:rPr>
              <a:t>Factors that affect risk of recurrence in people with EBC</a:t>
            </a:r>
            <a:r>
              <a:rPr kumimoji="0" lang="en-US" sz="1600" b="1" i="0" u="none" strike="noStrike" kern="1200" cap="none" spc="0" normalizeH="0" baseline="30000" noProof="0">
                <a:ln>
                  <a:noFill/>
                </a:ln>
                <a:solidFill>
                  <a:schemeClr val="accent3"/>
                </a:solidFill>
                <a:effectLst/>
                <a:uLnTx/>
                <a:uFillTx/>
              </a:rPr>
              <a:t>2-6</a:t>
            </a:r>
            <a:r>
              <a:rPr kumimoji="0" lang="en-US" sz="1600" b="1" i="0" u="none" strike="noStrike" kern="1200" cap="none" spc="0" normalizeH="0" baseline="0" noProof="0">
                <a:ln>
                  <a:noFill/>
                </a:ln>
                <a:solidFill>
                  <a:schemeClr val="accent3"/>
                </a:solidFill>
                <a:effectLst/>
                <a:uLnTx/>
                <a:uFillTx/>
              </a:rPr>
              <a:t>:</a:t>
            </a:r>
            <a:endParaRPr kumimoji="0" lang="en-US" sz="1600" b="1" i="0" u="none" strike="noStrike" kern="1200" cap="none" spc="0" normalizeH="0" baseline="30000" noProof="0">
              <a:ln>
                <a:noFill/>
              </a:ln>
              <a:solidFill>
                <a:schemeClr val="accent3"/>
              </a:solidFill>
              <a:effectLst/>
              <a:uLnTx/>
              <a:uFillTx/>
            </a:endParaRPr>
          </a:p>
        </p:txBody>
      </p:sp>
      <p:sp>
        <p:nvSpPr>
          <p:cNvPr id="22" name="Freeform: Shape 21">
            <a:extLst>
              <a:ext uri="{FF2B5EF4-FFF2-40B4-BE49-F238E27FC236}">
                <a16:creationId xmlns:a16="http://schemas.microsoft.com/office/drawing/2014/main" id="{A4D75AC6-8CFA-0293-8C5D-B91ABCFD223A}"/>
              </a:ext>
            </a:extLst>
          </p:cNvPr>
          <p:cNvSpPr/>
          <p:nvPr/>
        </p:nvSpPr>
        <p:spPr>
          <a:xfrm>
            <a:off x="681301" y="2529570"/>
            <a:ext cx="4805330" cy="459889"/>
          </a:xfrm>
          <a:custGeom>
            <a:avLst/>
            <a:gdLst>
              <a:gd name="connsiteX0" fmla="*/ 76650 w 459888"/>
              <a:gd name="connsiteY0" fmla="*/ 0 h 4595963"/>
              <a:gd name="connsiteX1" fmla="*/ 383238 w 459888"/>
              <a:gd name="connsiteY1" fmla="*/ 0 h 4595963"/>
              <a:gd name="connsiteX2" fmla="*/ 459888 w 459888"/>
              <a:gd name="connsiteY2" fmla="*/ 76650 h 4595963"/>
              <a:gd name="connsiteX3" fmla="*/ 459888 w 459888"/>
              <a:gd name="connsiteY3" fmla="*/ 4595963 h 4595963"/>
              <a:gd name="connsiteX4" fmla="*/ 459888 w 459888"/>
              <a:gd name="connsiteY4" fmla="*/ 4595963 h 4595963"/>
              <a:gd name="connsiteX5" fmla="*/ 0 w 459888"/>
              <a:gd name="connsiteY5" fmla="*/ 4595963 h 4595963"/>
              <a:gd name="connsiteX6" fmla="*/ 0 w 459888"/>
              <a:gd name="connsiteY6" fmla="*/ 4595963 h 4595963"/>
              <a:gd name="connsiteX7" fmla="*/ 0 w 459888"/>
              <a:gd name="connsiteY7" fmla="*/ 76650 h 4595963"/>
              <a:gd name="connsiteX8" fmla="*/ 76650 w 459888"/>
              <a:gd name="connsiteY8" fmla="*/ 0 h 459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888" h="4595963">
                <a:moveTo>
                  <a:pt x="459888" y="766017"/>
                </a:moveTo>
                <a:lnTo>
                  <a:pt x="459888" y="3829946"/>
                </a:lnTo>
                <a:cubicBezTo>
                  <a:pt x="459888" y="4253006"/>
                  <a:pt x="456454" y="4595958"/>
                  <a:pt x="452218" y="4595958"/>
                </a:cubicBezTo>
                <a:lnTo>
                  <a:pt x="0" y="4595958"/>
                </a:lnTo>
                <a:lnTo>
                  <a:pt x="0" y="4595958"/>
                </a:lnTo>
                <a:lnTo>
                  <a:pt x="0" y="5"/>
                </a:lnTo>
                <a:lnTo>
                  <a:pt x="0" y="5"/>
                </a:lnTo>
                <a:lnTo>
                  <a:pt x="452218" y="5"/>
                </a:lnTo>
                <a:cubicBezTo>
                  <a:pt x="456454" y="5"/>
                  <a:pt x="459888" y="342957"/>
                  <a:pt x="459888" y="766017"/>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0" vert="horz" wrap="square" lIns="113793" tIns="32610" rIns="32610" bIns="32611" numCol="1" spcCol="1270" anchor="ctr" anchorCtr="0">
            <a:noAutofit/>
          </a:bodyPr>
          <a:lstStyle/>
          <a:p>
            <a:pPr marL="183600" marR="0" lvl="1" indent="-183600" defTabSz="711200" eaLnBrk="1" fontAlgn="auto" latinLnBrk="0" hangingPunct="1">
              <a:lnSpc>
                <a:spcPct val="90000"/>
              </a:lnSpc>
              <a:spcBef>
                <a:spcPct val="0"/>
              </a:spcBef>
              <a:spcAft>
                <a:spcPct val="15000"/>
              </a:spcAft>
              <a:buClr>
                <a:schemeClr val="bg1"/>
              </a:buClr>
              <a:buSzTx/>
              <a:buFont typeface="Arial" panose="020B0604020202020204" pitchFamily="34" charset="0"/>
              <a:buChar char="•"/>
              <a:tabLst/>
              <a:defRPr/>
            </a:pPr>
            <a:r>
              <a:rPr kumimoji="0" lang="en-IN" sz="14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Young age at diagnosis</a:t>
            </a:r>
          </a:p>
        </p:txBody>
      </p:sp>
      <p:sp>
        <p:nvSpPr>
          <p:cNvPr id="23" name="Freeform: Shape 22">
            <a:extLst>
              <a:ext uri="{FF2B5EF4-FFF2-40B4-BE49-F238E27FC236}">
                <a16:creationId xmlns:a16="http://schemas.microsoft.com/office/drawing/2014/main" id="{2CF06777-8D48-FCBC-8652-69A750510769}"/>
              </a:ext>
            </a:extLst>
          </p:cNvPr>
          <p:cNvSpPr/>
          <p:nvPr/>
        </p:nvSpPr>
        <p:spPr>
          <a:xfrm>
            <a:off x="681301" y="3092001"/>
            <a:ext cx="4805330" cy="459889"/>
          </a:xfrm>
          <a:custGeom>
            <a:avLst/>
            <a:gdLst>
              <a:gd name="connsiteX0" fmla="*/ 76650 w 459888"/>
              <a:gd name="connsiteY0" fmla="*/ 0 h 4595963"/>
              <a:gd name="connsiteX1" fmla="*/ 383238 w 459888"/>
              <a:gd name="connsiteY1" fmla="*/ 0 h 4595963"/>
              <a:gd name="connsiteX2" fmla="*/ 459888 w 459888"/>
              <a:gd name="connsiteY2" fmla="*/ 76650 h 4595963"/>
              <a:gd name="connsiteX3" fmla="*/ 459888 w 459888"/>
              <a:gd name="connsiteY3" fmla="*/ 4595963 h 4595963"/>
              <a:gd name="connsiteX4" fmla="*/ 459888 w 459888"/>
              <a:gd name="connsiteY4" fmla="*/ 4595963 h 4595963"/>
              <a:gd name="connsiteX5" fmla="*/ 0 w 459888"/>
              <a:gd name="connsiteY5" fmla="*/ 4595963 h 4595963"/>
              <a:gd name="connsiteX6" fmla="*/ 0 w 459888"/>
              <a:gd name="connsiteY6" fmla="*/ 4595963 h 4595963"/>
              <a:gd name="connsiteX7" fmla="*/ 0 w 459888"/>
              <a:gd name="connsiteY7" fmla="*/ 76650 h 4595963"/>
              <a:gd name="connsiteX8" fmla="*/ 76650 w 459888"/>
              <a:gd name="connsiteY8" fmla="*/ 0 h 459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888" h="4595963">
                <a:moveTo>
                  <a:pt x="459888" y="766017"/>
                </a:moveTo>
                <a:lnTo>
                  <a:pt x="459888" y="3829946"/>
                </a:lnTo>
                <a:cubicBezTo>
                  <a:pt x="459888" y="4253006"/>
                  <a:pt x="456454" y="4595958"/>
                  <a:pt x="452218" y="4595958"/>
                </a:cubicBezTo>
                <a:lnTo>
                  <a:pt x="0" y="4595958"/>
                </a:lnTo>
                <a:lnTo>
                  <a:pt x="0" y="4595958"/>
                </a:lnTo>
                <a:lnTo>
                  <a:pt x="0" y="5"/>
                </a:lnTo>
                <a:lnTo>
                  <a:pt x="0" y="5"/>
                </a:lnTo>
                <a:lnTo>
                  <a:pt x="452218" y="5"/>
                </a:lnTo>
                <a:cubicBezTo>
                  <a:pt x="456454" y="5"/>
                  <a:pt x="459888" y="342957"/>
                  <a:pt x="459888" y="766017"/>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0" vert="horz" wrap="square" lIns="113793" tIns="32610" rIns="32610" bIns="32611" numCol="1" spcCol="1270" anchor="ctr" anchorCtr="0">
            <a:noAutofit/>
          </a:bodyPr>
          <a:lstStyle/>
          <a:p>
            <a:pPr marL="183600" marR="0" lvl="1" indent="-183600" defTabSz="711200" eaLnBrk="1" fontAlgn="auto" latinLnBrk="0" hangingPunct="1">
              <a:lnSpc>
                <a:spcPct val="90000"/>
              </a:lnSpc>
              <a:spcBef>
                <a:spcPct val="0"/>
              </a:spcBef>
              <a:spcAft>
                <a:spcPct val="15000"/>
              </a:spcAft>
              <a:buClr>
                <a:schemeClr val="bg1"/>
              </a:buClr>
              <a:buSzTx/>
              <a:buFont typeface="Arial" panose="020B0604020202020204" pitchFamily="34" charset="0"/>
              <a:buChar char="•"/>
              <a:tabLst/>
              <a:defRPr/>
            </a:pPr>
            <a:r>
              <a:rPr kumimoji="0" lang="en-IN" sz="14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Tumor morphology (ductal versus lobular)</a:t>
            </a:r>
          </a:p>
        </p:txBody>
      </p:sp>
      <p:sp>
        <p:nvSpPr>
          <p:cNvPr id="27" name="Freeform: Shape 26">
            <a:extLst>
              <a:ext uri="{FF2B5EF4-FFF2-40B4-BE49-F238E27FC236}">
                <a16:creationId xmlns:a16="http://schemas.microsoft.com/office/drawing/2014/main" id="{DE41BA40-389B-9104-00A1-9998D834B05A}"/>
              </a:ext>
            </a:extLst>
          </p:cNvPr>
          <p:cNvSpPr/>
          <p:nvPr/>
        </p:nvSpPr>
        <p:spPr>
          <a:xfrm>
            <a:off x="681301" y="3654432"/>
            <a:ext cx="4805330" cy="459889"/>
          </a:xfrm>
          <a:custGeom>
            <a:avLst/>
            <a:gdLst>
              <a:gd name="connsiteX0" fmla="*/ 76650 w 459888"/>
              <a:gd name="connsiteY0" fmla="*/ 0 h 4595963"/>
              <a:gd name="connsiteX1" fmla="*/ 383238 w 459888"/>
              <a:gd name="connsiteY1" fmla="*/ 0 h 4595963"/>
              <a:gd name="connsiteX2" fmla="*/ 459888 w 459888"/>
              <a:gd name="connsiteY2" fmla="*/ 76650 h 4595963"/>
              <a:gd name="connsiteX3" fmla="*/ 459888 w 459888"/>
              <a:gd name="connsiteY3" fmla="*/ 4595963 h 4595963"/>
              <a:gd name="connsiteX4" fmla="*/ 459888 w 459888"/>
              <a:gd name="connsiteY4" fmla="*/ 4595963 h 4595963"/>
              <a:gd name="connsiteX5" fmla="*/ 0 w 459888"/>
              <a:gd name="connsiteY5" fmla="*/ 4595963 h 4595963"/>
              <a:gd name="connsiteX6" fmla="*/ 0 w 459888"/>
              <a:gd name="connsiteY6" fmla="*/ 4595963 h 4595963"/>
              <a:gd name="connsiteX7" fmla="*/ 0 w 459888"/>
              <a:gd name="connsiteY7" fmla="*/ 76650 h 4595963"/>
              <a:gd name="connsiteX8" fmla="*/ 76650 w 459888"/>
              <a:gd name="connsiteY8" fmla="*/ 0 h 459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888" h="4595963">
                <a:moveTo>
                  <a:pt x="459888" y="766017"/>
                </a:moveTo>
                <a:lnTo>
                  <a:pt x="459888" y="3829946"/>
                </a:lnTo>
                <a:cubicBezTo>
                  <a:pt x="459888" y="4253006"/>
                  <a:pt x="456454" y="4595958"/>
                  <a:pt x="452218" y="4595958"/>
                </a:cubicBezTo>
                <a:lnTo>
                  <a:pt x="0" y="4595958"/>
                </a:lnTo>
                <a:lnTo>
                  <a:pt x="0" y="4595958"/>
                </a:lnTo>
                <a:lnTo>
                  <a:pt x="0" y="5"/>
                </a:lnTo>
                <a:lnTo>
                  <a:pt x="0" y="5"/>
                </a:lnTo>
                <a:lnTo>
                  <a:pt x="452218" y="5"/>
                </a:lnTo>
                <a:cubicBezTo>
                  <a:pt x="456454" y="5"/>
                  <a:pt x="459888" y="342957"/>
                  <a:pt x="459888" y="766017"/>
                </a:cubicBezTo>
                <a:close/>
              </a:path>
            </a:pathLst>
          </a:custGeom>
          <a:ln/>
        </p:spPr>
        <p:style>
          <a:lnRef idx="1">
            <a:schemeClr val="accent6"/>
          </a:lnRef>
          <a:fillRef idx="3">
            <a:schemeClr val="accent6"/>
          </a:fillRef>
          <a:effectRef idx="2">
            <a:schemeClr val="accent6"/>
          </a:effectRef>
          <a:fontRef idx="minor">
            <a:schemeClr val="lt1"/>
          </a:fontRef>
        </p:style>
        <p:txBody>
          <a:bodyPr spcFirstLastPara="0" vert="horz" wrap="square" lIns="113793" tIns="32610" rIns="32610" bIns="32611" numCol="1" spcCol="1270" anchor="ctr" anchorCtr="0">
            <a:noAutofit/>
          </a:bodyPr>
          <a:lstStyle/>
          <a:p>
            <a:pPr marL="183600" marR="0" lvl="1" indent="-183600" defTabSz="711200" eaLnBrk="1" fontAlgn="auto" latinLnBrk="0" hangingPunct="1">
              <a:lnSpc>
                <a:spcPct val="90000"/>
              </a:lnSpc>
              <a:spcBef>
                <a:spcPct val="0"/>
              </a:spcBef>
              <a:spcAft>
                <a:spcPct val="15000"/>
              </a:spcAft>
              <a:buClr>
                <a:schemeClr val="bg1"/>
              </a:buClr>
              <a:buSzTx/>
              <a:buFont typeface="Arial" panose="020B0604020202020204" pitchFamily="34" charset="0"/>
              <a:buChar char="•"/>
              <a:tabLst/>
              <a:defRPr/>
            </a:pPr>
            <a:r>
              <a:rPr kumimoji="0" lang="en-IN" sz="14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Larger tumor size</a:t>
            </a:r>
          </a:p>
        </p:txBody>
      </p:sp>
      <p:sp>
        <p:nvSpPr>
          <p:cNvPr id="30" name="Freeform: Shape 29">
            <a:extLst>
              <a:ext uri="{FF2B5EF4-FFF2-40B4-BE49-F238E27FC236}">
                <a16:creationId xmlns:a16="http://schemas.microsoft.com/office/drawing/2014/main" id="{4160A7E9-9B82-64C1-A522-8820996814BF}"/>
              </a:ext>
            </a:extLst>
          </p:cNvPr>
          <p:cNvSpPr/>
          <p:nvPr/>
        </p:nvSpPr>
        <p:spPr>
          <a:xfrm>
            <a:off x="681301" y="4216863"/>
            <a:ext cx="4805330" cy="459889"/>
          </a:xfrm>
          <a:custGeom>
            <a:avLst/>
            <a:gdLst>
              <a:gd name="connsiteX0" fmla="*/ 76650 w 459888"/>
              <a:gd name="connsiteY0" fmla="*/ 0 h 4595963"/>
              <a:gd name="connsiteX1" fmla="*/ 383238 w 459888"/>
              <a:gd name="connsiteY1" fmla="*/ 0 h 4595963"/>
              <a:gd name="connsiteX2" fmla="*/ 459888 w 459888"/>
              <a:gd name="connsiteY2" fmla="*/ 76650 h 4595963"/>
              <a:gd name="connsiteX3" fmla="*/ 459888 w 459888"/>
              <a:gd name="connsiteY3" fmla="*/ 4595963 h 4595963"/>
              <a:gd name="connsiteX4" fmla="*/ 459888 w 459888"/>
              <a:gd name="connsiteY4" fmla="*/ 4595963 h 4595963"/>
              <a:gd name="connsiteX5" fmla="*/ 0 w 459888"/>
              <a:gd name="connsiteY5" fmla="*/ 4595963 h 4595963"/>
              <a:gd name="connsiteX6" fmla="*/ 0 w 459888"/>
              <a:gd name="connsiteY6" fmla="*/ 4595963 h 4595963"/>
              <a:gd name="connsiteX7" fmla="*/ 0 w 459888"/>
              <a:gd name="connsiteY7" fmla="*/ 76650 h 4595963"/>
              <a:gd name="connsiteX8" fmla="*/ 76650 w 459888"/>
              <a:gd name="connsiteY8" fmla="*/ 0 h 459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888" h="4595963">
                <a:moveTo>
                  <a:pt x="459888" y="766017"/>
                </a:moveTo>
                <a:lnTo>
                  <a:pt x="459888" y="3829946"/>
                </a:lnTo>
                <a:cubicBezTo>
                  <a:pt x="459888" y="4253006"/>
                  <a:pt x="456454" y="4595958"/>
                  <a:pt x="452218" y="4595958"/>
                </a:cubicBezTo>
                <a:lnTo>
                  <a:pt x="0" y="4595958"/>
                </a:lnTo>
                <a:lnTo>
                  <a:pt x="0" y="4595958"/>
                </a:lnTo>
                <a:lnTo>
                  <a:pt x="0" y="5"/>
                </a:lnTo>
                <a:lnTo>
                  <a:pt x="0" y="5"/>
                </a:lnTo>
                <a:lnTo>
                  <a:pt x="452218" y="5"/>
                </a:lnTo>
                <a:cubicBezTo>
                  <a:pt x="456454" y="5"/>
                  <a:pt x="459888" y="342957"/>
                  <a:pt x="459888" y="766017"/>
                </a:cubicBezTo>
                <a:close/>
              </a:path>
            </a:pathLst>
          </a:custGeom>
          <a:ln/>
        </p:spPr>
        <p:style>
          <a:lnRef idx="1">
            <a:schemeClr val="accent2"/>
          </a:lnRef>
          <a:fillRef idx="2">
            <a:schemeClr val="accent2"/>
          </a:fillRef>
          <a:effectRef idx="1">
            <a:schemeClr val="accent2"/>
          </a:effectRef>
          <a:fontRef idx="minor">
            <a:schemeClr val="dk1"/>
          </a:fontRef>
        </p:style>
        <p:txBody>
          <a:bodyPr spcFirstLastPara="0" vert="horz" wrap="square" lIns="113793" tIns="32610" rIns="32610" bIns="32611" numCol="1" spcCol="1270" anchor="ctr" anchorCtr="0">
            <a:noAutofit/>
          </a:bodyPr>
          <a:lstStyle/>
          <a:p>
            <a:pPr marL="183600" marR="0" lvl="1" indent="-183600" defTabSz="711200" eaLnBrk="1" fontAlgn="auto" latinLnBrk="0" hangingPunct="1">
              <a:lnSpc>
                <a:spcPct val="90000"/>
              </a:lnSpc>
              <a:spcBef>
                <a:spcPct val="0"/>
              </a:spcBef>
              <a:spcAft>
                <a:spcPct val="15000"/>
              </a:spcAft>
              <a:buClr>
                <a:schemeClr val="bg1"/>
              </a:buClr>
              <a:buSzTx/>
              <a:buFont typeface="Arial" panose="020B0604020202020204" pitchFamily="34" charset="0"/>
              <a:buChar char="•"/>
              <a:tabLst/>
              <a:defRPr/>
            </a:pPr>
            <a:r>
              <a:rPr kumimoji="0" lang="en-IN" sz="14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Higher tumor grade</a:t>
            </a:r>
          </a:p>
        </p:txBody>
      </p:sp>
      <p:sp>
        <p:nvSpPr>
          <p:cNvPr id="31" name="Freeform: Shape 30">
            <a:extLst>
              <a:ext uri="{FF2B5EF4-FFF2-40B4-BE49-F238E27FC236}">
                <a16:creationId xmlns:a16="http://schemas.microsoft.com/office/drawing/2014/main" id="{30B4BDC9-DCCC-36EF-15B6-EA1BB149E9FF}"/>
              </a:ext>
            </a:extLst>
          </p:cNvPr>
          <p:cNvSpPr/>
          <p:nvPr/>
        </p:nvSpPr>
        <p:spPr>
          <a:xfrm>
            <a:off x="681301" y="4779294"/>
            <a:ext cx="4805330" cy="459889"/>
          </a:xfrm>
          <a:custGeom>
            <a:avLst/>
            <a:gdLst>
              <a:gd name="connsiteX0" fmla="*/ 76650 w 459888"/>
              <a:gd name="connsiteY0" fmla="*/ 0 h 4595963"/>
              <a:gd name="connsiteX1" fmla="*/ 383238 w 459888"/>
              <a:gd name="connsiteY1" fmla="*/ 0 h 4595963"/>
              <a:gd name="connsiteX2" fmla="*/ 459888 w 459888"/>
              <a:gd name="connsiteY2" fmla="*/ 76650 h 4595963"/>
              <a:gd name="connsiteX3" fmla="*/ 459888 w 459888"/>
              <a:gd name="connsiteY3" fmla="*/ 4595963 h 4595963"/>
              <a:gd name="connsiteX4" fmla="*/ 459888 w 459888"/>
              <a:gd name="connsiteY4" fmla="*/ 4595963 h 4595963"/>
              <a:gd name="connsiteX5" fmla="*/ 0 w 459888"/>
              <a:gd name="connsiteY5" fmla="*/ 4595963 h 4595963"/>
              <a:gd name="connsiteX6" fmla="*/ 0 w 459888"/>
              <a:gd name="connsiteY6" fmla="*/ 4595963 h 4595963"/>
              <a:gd name="connsiteX7" fmla="*/ 0 w 459888"/>
              <a:gd name="connsiteY7" fmla="*/ 76650 h 4595963"/>
              <a:gd name="connsiteX8" fmla="*/ 76650 w 459888"/>
              <a:gd name="connsiteY8" fmla="*/ 0 h 459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888" h="4595963">
                <a:moveTo>
                  <a:pt x="459888" y="766017"/>
                </a:moveTo>
                <a:lnTo>
                  <a:pt x="459888" y="3829946"/>
                </a:lnTo>
                <a:cubicBezTo>
                  <a:pt x="459888" y="4253006"/>
                  <a:pt x="456454" y="4595958"/>
                  <a:pt x="452218" y="4595958"/>
                </a:cubicBezTo>
                <a:lnTo>
                  <a:pt x="0" y="4595958"/>
                </a:lnTo>
                <a:lnTo>
                  <a:pt x="0" y="4595958"/>
                </a:lnTo>
                <a:lnTo>
                  <a:pt x="0" y="5"/>
                </a:lnTo>
                <a:lnTo>
                  <a:pt x="0" y="5"/>
                </a:lnTo>
                <a:lnTo>
                  <a:pt x="452218" y="5"/>
                </a:lnTo>
                <a:cubicBezTo>
                  <a:pt x="456454" y="5"/>
                  <a:pt x="459888" y="342957"/>
                  <a:pt x="459888" y="766017"/>
                </a:cubicBezTo>
                <a:close/>
              </a:path>
            </a:pathLst>
          </a:custGeom>
          <a:ln/>
        </p:spPr>
        <p:style>
          <a:lnRef idx="1">
            <a:schemeClr val="accent5"/>
          </a:lnRef>
          <a:fillRef idx="2">
            <a:schemeClr val="accent5"/>
          </a:fillRef>
          <a:effectRef idx="1">
            <a:schemeClr val="accent5"/>
          </a:effectRef>
          <a:fontRef idx="minor">
            <a:schemeClr val="dk1"/>
          </a:fontRef>
        </p:style>
        <p:txBody>
          <a:bodyPr spcFirstLastPara="0" vert="horz" wrap="square" lIns="113793" tIns="32610" rIns="32610" bIns="32611" numCol="1" spcCol="1270" anchor="ctr" anchorCtr="0">
            <a:noAutofit/>
          </a:bodyPr>
          <a:lstStyle/>
          <a:p>
            <a:pPr marL="183600" marR="0" lvl="1" indent="-183600" defTabSz="711200" eaLnBrk="1" fontAlgn="auto" latinLnBrk="0" hangingPunct="1">
              <a:lnSpc>
                <a:spcPct val="90000"/>
              </a:lnSpc>
              <a:spcBef>
                <a:spcPct val="0"/>
              </a:spcBef>
              <a:spcAft>
                <a:spcPct val="15000"/>
              </a:spcAft>
              <a:buClr>
                <a:schemeClr val="bg1"/>
              </a:buClr>
              <a:buSzTx/>
              <a:buFont typeface="Arial" panose="020B0604020202020204" pitchFamily="34" charset="0"/>
              <a:buChar char="•"/>
              <a:tabLst/>
              <a:defRPr/>
            </a:pPr>
            <a:r>
              <a:rPr kumimoji="0" lang="en-IN" sz="14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Symptomatic presentation</a:t>
            </a:r>
          </a:p>
        </p:txBody>
      </p:sp>
      <p:sp>
        <p:nvSpPr>
          <p:cNvPr id="32" name="Freeform: Shape 31">
            <a:extLst>
              <a:ext uri="{FF2B5EF4-FFF2-40B4-BE49-F238E27FC236}">
                <a16:creationId xmlns:a16="http://schemas.microsoft.com/office/drawing/2014/main" id="{CBD330E9-98D3-4BAB-2575-71D9F70A55E0}"/>
              </a:ext>
            </a:extLst>
          </p:cNvPr>
          <p:cNvSpPr/>
          <p:nvPr/>
        </p:nvSpPr>
        <p:spPr>
          <a:xfrm>
            <a:off x="6367160" y="2529570"/>
            <a:ext cx="5143537" cy="459889"/>
          </a:xfrm>
          <a:custGeom>
            <a:avLst/>
            <a:gdLst>
              <a:gd name="connsiteX0" fmla="*/ 76650 w 459888"/>
              <a:gd name="connsiteY0" fmla="*/ 0 h 4991135"/>
              <a:gd name="connsiteX1" fmla="*/ 383238 w 459888"/>
              <a:gd name="connsiteY1" fmla="*/ 0 h 4991135"/>
              <a:gd name="connsiteX2" fmla="*/ 459888 w 459888"/>
              <a:gd name="connsiteY2" fmla="*/ 76650 h 4991135"/>
              <a:gd name="connsiteX3" fmla="*/ 459888 w 459888"/>
              <a:gd name="connsiteY3" fmla="*/ 4991135 h 4991135"/>
              <a:gd name="connsiteX4" fmla="*/ 459888 w 459888"/>
              <a:gd name="connsiteY4" fmla="*/ 4991135 h 4991135"/>
              <a:gd name="connsiteX5" fmla="*/ 0 w 459888"/>
              <a:gd name="connsiteY5" fmla="*/ 4991135 h 4991135"/>
              <a:gd name="connsiteX6" fmla="*/ 0 w 459888"/>
              <a:gd name="connsiteY6" fmla="*/ 4991135 h 4991135"/>
              <a:gd name="connsiteX7" fmla="*/ 0 w 459888"/>
              <a:gd name="connsiteY7" fmla="*/ 76650 h 4991135"/>
              <a:gd name="connsiteX8" fmla="*/ 76650 w 459888"/>
              <a:gd name="connsiteY8" fmla="*/ 0 h 499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888" h="4991135">
                <a:moveTo>
                  <a:pt x="459888" y="831881"/>
                </a:moveTo>
                <a:lnTo>
                  <a:pt x="459888" y="4159254"/>
                </a:lnTo>
                <a:cubicBezTo>
                  <a:pt x="459888" y="4618690"/>
                  <a:pt x="456726" y="4991130"/>
                  <a:pt x="452825" y="4991130"/>
                </a:cubicBezTo>
                <a:lnTo>
                  <a:pt x="0" y="4991130"/>
                </a:lnTo>
                <a:lnTo>
                  <a:pt x="0" y="4991130"/>
                </a:lnTo>
                <a:lnTo>
                  <a:pt x="0" y="5"/>
                </a:lnTo>
                <a:lnTo>
                  <a:pt x="0" y="5"/>
                </a:lnTo>
                <a:lnTo>
                  <a:pt x="452825" y="5"/>
                </a:lnTo>
                <a:cubicBezTo>
                  <a:pt x="456726" y="5"/>
                  <a:pt x="459888" y="372445"/>
                  <a:pt x="459888" y="831881"/>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0" vert="horz" wrap="square" lIns="113793" tIns="32610" rIns="32610" bIns="32611" numCol="1" spcCol="1270" anchor="ctr" anchorCtr="0">
            <a:noAutofit/>
          </a:bodyPr>
          <a:lstStyle/>
          <a:p>
            <a:pPr marL="183600" marR="0" lvl="1" indent="-183600" defTabSz="711200" eaLnBrk="1" fontAlgn="auto" latinLnBrk="0" hangingPunct="1">
              <a:lnSpc>
                <a:spcPct val="90000"/>
              </a:lnSpc>
              <a:spcBef>
                <a:spcPct val="0"/>
              </a:spcBef>
              <a:spcAft>
                <a:spcPct val="15000"/>
              </a:spcAft>
              <a:buClr>
                <a:schemeClr val="bg1"/>
              </a:buClr>
              <a:buSzTx/>
              <a:buFont typeface="Arial" panose="020B0604020202020204" pitchFamily="34" charset="0"/>
              <a:buChar char="•"/>
              <a:tabLst/>
              <a:defRPr/>
            </a:pPr>
            <a:r>
              <a:rPr kumimoji="0" lang="en-IN" sz="14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Axillary node involvement</a:t>
            </a:r>
          </a:p>
        </p:txBody>
      </p:sp>
      <p:sp>
        <p:nvSpPr>
          <p:cNvPr id="33" name="Freeform: Shape 32">
            <a:extLst>
              <a:ext uri="{FF2B5EF4-FFF2-40B4-BE49-F238E27FC236}">
                <a16:creationId xmlns:a16="http://schemas.microsoft.com/office/drawing/2014/main" id="{12958D1A-A4A2-3970-D2B1-DA9123D9A7EE}"/>
              </a:ext>
            </a:extLst>
          </p:cNvPr>
          <p:cNvSpPr/>
          <p:nvPr/>
        </p:nvSpPr>
        <p:spPr>
          <a:xfrm>
            <a:off x="6367160" y="3092614"/>
            <a:ext cx="5143537" cy="459889"/>
          </a:xfrm>
          <a:custGeom>
            <a:avLst/>
            <a:gdLst>
              <a:gd name="connsiteX0" fmla="*/ 76650 w 459888"/>
              <a:gd name="connsiteY0" fmla="*/ 0 h 4991135"/>
              <a:gd name="connsiteX1" fmla="*/ 383238 w 459888"/>
              <a:gd name="connsiteY1" fmla="*/ 0 h 4991135"/>
              <a:gd name="connsiteX2" fmla="*/ 459888 w 459888"/>
              <a:gd name="connsiteY2" fmla="*/ 76650 h 4991135"/>
              <a:gd name="connsiteX3" fmla="*/ 459888 w 459888"/>
              <a:gd name="connsiteY3" fmla="*/ 4991135 h 4991135"/>
              <a:gd name="connsiteX4" fmla="*/ 459888 w 459888"/>
              <a:gd name="connsiteY4" fmla="*/ 4991135 h 4991135"/>
              <a:gd name="connsiteX5" fmla="*/ 0 w 459888"/>
              <a:gd name="connsiteY5" fmla="*/ 4991135 h 4991135"/>
              <a:gd name="connsiteX6" fmla="*/ 0 w 459888"/>
              <a:gd name="connsiteY6" fmla="*/ 4991135 h 4991135"/>
              <a:gd name="connsiteX7" fmla="*/ 0 w 459888"/>
              <a:gd name="connsiteY7" fmla="*/ 76650 h 4991135"/>
              <a:gd name="connsiteX8" fmla="*/ 76650 w 459888"/>
              <a:gd name="connsiteY8" fmla="*/ 0 h 499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888" h="4991135">
                <a:moveTo>
                  <a:pt x="459888" y="831881"/>
                </a:moveTo>
                <a:lnTo>
                  <a:pt x="459888" y="4159254"/>
                </a:lnTo>
                <a:cubicBezTo>
                  <a:pt x="459888" y="4618690"/>
                  <a:pt x="456726" y="4991130"/>
                  <a:pt x="452825" y="4991130"/>
                </a:cubicBezTo>
                <a:lnTo>
                  <a:pt x="0" y="4991130"/>
                </a:lnTo>
                <a:lnTo>
                  <a:pt x="0" y="4991130"/>
                </a:lnTo>
                <a:lnTo>
                  <a:pt x="0" y="5"/>
                </a:lnTo>
                <a:lnTo>
                  <a:pt x="0" y="5"/>
                </a:lnTo>
                <a:lnTo>
                  <a:pt x="452825" y="5"/>
                </a:lnTo>
                <a:cubicBezTo>
                  <a:pt x="456726" y="5"/>
                  <a:pt x="459888" y="372445"/>
                  <a:pt x="459888" y="83188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0" vert="horz" wrap="square" lIns="113793" tIns="32610" rIns="32610" bIns="32611" numCol="1" spcCol="1270" anchor="ctr" anchorCtr="0">
            <a:noAutofit/>
          </a:bodyPr>
          <a:lstStyle/>
          <a:p>
            <a:pPr marL="183600" marR="0" lvl="1" indent="-183600" defTabSz="711200" eaLnBrk="1" fontAlgn="auto" latinLnBrk="0" hangingPunct="1">
              <a:lnSpc>
                <a:spcPct val="90000"/>
              </a:lnSpc>
              <a:spcBef>
                <a:spcPct val="0"/>
              </a:spcBef>
              <a:spcAft>
                <a:spcPct val="15000"/>
              </a:spcAft>
              <a:buClr>
                <a:schemeClr val="bg1"/>
              </a:buClr>
              <a:buSzTx/>
              <a:buFont typeface="Arial" panose="020B0604020202020204" pitchFamily="34" charset="0"/>
              <a:buChar char="•"/>
              <a:tabLst/>
              <a:defRPr/>
            </a:pPr>
            <a:r>
              <a:rPr kumimoji="0" lang="en-IN" sz="14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Negative ER or overexpressed tumor HER2 status</a:t>
            </a:r>
          </a:p>
        </p:txBody>
      </p:sp>
      <p:sp>
        <p:nvSpPr>
          <p:cNvPr id="34" name="Freeform: Shape 33">
            <a:extLst>
              <a:ext uri="{FF2B5EF4-FFF2-40B4-BE49-F238E27FC236}">
                <a16:creationId xmlns:a16="http://schemas.microsoft.com/office/drawing/2014/main" id="{02109A0D-9D48-9866-70E5-183D5CA60534}"/>
              </a:ext>
            </a:extLst>
          </p:cNvPr>
          <p:cNvSpPr/>
          <p:nvPr/>
        </p:nvSpPr>
        <p:spPr>
          <a:xfrm>
            <a:off x="6367160" y="3655658"/>
            <a:ext cx="5143537" cy="459889"/>
          </a:xfrm>
          <a:custGeom>
            <a:avLst/>
            <a:gdLst>
              <a:gd name="connsiteX0" fmla="*/ 76650 w 459888"/>
              <a:gd name="connsiteY0" fmla="*/ 0 h 4991135"/>
              <a:gd name="connsiteX1" fmla="*/ 383238 w 459888"/>
              <a:gd name="connsiteY1" fmla="*/ 0 h 4991135"/>
              <a:gd name="connsiteX2" fmla="*/ 459888 w 459888"/>
              <a:gd name="connsiteY2" fmla="*/ 76650 h 4991135"/>
              <a:gd name="connsiteX3" fmla="*/ 459888 w 459888"/>
              <a:gd name="connsiteY3" fmla="*/ 4991135 h 4991135"/>
              <a:gd name="connsiteX4" fmla="*/ 459888 w 459888"/>
              <a:gd name="connsiteY4" fmla="*/ 4991135 h 4991135"/>
              <a:gd name="connsiteX5" fmla="*/ 0 w 459888"/>
              <a:gd name="connsiteY5" fmla="*/ 4991135 h 4991135"/>
              <a:gd name="connsiteX6" fmla="*/ 0 w 459888"/>
              <a:gd name="connsiteY6" fmla="*/ 4991135 h 4991135"/>
              <a:gd name="connsiteX7" fmla="*/ 0 w 459888"/>
              <a:gd name="connsiteY7" fmla="*/ 76650 h 4991135"/>
              <a:gd name="connsiteX8" fmla="*/ 76650 w 459888"/>
              <a:gd name="connsiteY8" fmla="*/ 0 h 499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888" h="4991135">
                <a:moveTo>
                  <a:pt x="459888" y="831881"/>
                </a:moveTo>
                <a:lnTo>
                  <a:pt x="459888" y="4159254"/>
                </a:lnTo>
                <a:cubicBezTo>
                  <a:pt x="459888" y="4618690"/>
                  <a:pt x="456726" y="4991130"/>
                  <a:pt x="452825" y="4991130"/>
                </a:cubicBezTo>
                <a:lnTo>
                  <a:pt x="0" y="4991130"/>
                </a:lnTo>
                <a:lnTo>
                  <a:pt x="0" y="4991130"/>
                </a:lnTo>
                <a:lnTo>
                  <a:pt x="0" y="5"/>
                </a:lnTo>
                <a:lnTo>
                  <a:pt x="0" y="5"/>
                </a:lnTo>
                <a:lnTo>
                  <a:pt x="452825" y="5"/>
                </a:lnTo>
                <a:cubicBezTo>
                  <a:pt x="456726" y="5"/>
                  <a:pt x="459888" y="372445"/>
                  <a:pt x="459888" y="831881"/>
                </a:cubicBezTo>
                <a:close/>
              </a:path>
            </a:pathLst>
          </a:custGeom>
          <a:ln/>
        </p:spPr>
        <p:style>
          <a:lnRef idx="1">
            <a:schemeClr val="accent6"/>
          </a:lnRef>
          <a:fillRef idx="3">
            <a:schemeClr val="accent6"/>
          </a:fillRef>
          <a:effectRef idx="2">
            <a:schemeClr val="accent6"/>
          </a:effectRef>
          <a:fontRef idx="minor">
            <a:schemeClr val="lt1"/>
          </a:fontRef>
        </p:style>
        <p:txBody>
          <a:bodyPr spcFirstLastPara="0" vert="horz" wrap="square" lIns="113793" tIns="32610" rIns="32610" bIns="32611" numCol="1" spcCol="1270" anchor="ctr" anchorCtr="0">
            <a:noAutofit/>
          </a:bodyPr>
          <a:lstStyle/>
          <a:p>
            <a:pPr marL="183600" marR="0" lvl="1" indent="-183600" defTabSz="711200" eaLnBrk="1" fontAlgn="auto" latinLnBrk="0" hangingPunct="1">
              <a:lnSpc>
                <a:spcPct val="90000"/>
              </a:lnSpc>
              <a:spcBef>
                <a:spcPct val="0"/>
              </a:spcBef>
              <a:spcAft>
                <a:spcPct val="15000"/>
              </a:spcAft>
              <a:buClr>
                <a:schemeClr val="bg1"/>
              </a:buClr>
              <a:buSzTx/>
              <a:buFont typeface="Arial" panose="020B0604020202020204" pitchFamily="34" charset="0"/>
              <a:buChar char="•"/>
              <a:tabLst/>
              <a:defRPr/>
            </a:pPr>
            <a:r>
              <a:rPr kumimoji="0" lang="en-US" sz="14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Positive or close margins</a:t>
            </a:r>
            <a:endParaRPr kumimoji="0" lang="en-IN" sz="14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35" name="Freeform: Shape 34">
            <a:extLst>
              <a:ext uri="{FF2B5EF4-FFF2-40B4-BE49-F238E27FC236}">
                <a16:creationId xmlns:a16="http://schemas.microsoft.com/office/drawing/2014/main" id="{AD3931E4-78B0-DE65-FD28-DB7536EEBF54}"/>
              </a:ext>
            </a:extLst>
          </p:cNvPr>
          <p:cNvSpPr/>
          <p:nvPr/>
        </p:nvSpPr>
        <p:spPr>
          <a:xfrm>
            <a:off x="6367160" y="4218702"/>
            <a:ext cx="5143537" cy="459889"/>
          </a:xfrm>
          <a:custGeom>
            <a:avLst/>
            <a:gdLst>
              <a:gd name="connsiteX0" fmla="*/ 76650 w 459888"/>
              <a:gd name="connsiteY0" fmla="*/ 0 h 4991135"/>
              <a:gd name="connsiteX1" fmla="*/ 383238 w 459888"/>
              <a:gd name="connsiteY1" fmla="*/ 0 h 4991135"/>
              <a:gd name="connsiteX2" fmla="*/ 459888 w 459888"/>
              <a:gd name="connsiteY2" fmla="*/ 76650 h 4991135"/>
              <a:gd name="connsiteX3" fmla="*/ 459888 w 459888"/>
              <a:gd name="connsiteY3" fmla="*/ 4991135 h 4991135"/>
              <a:gd name="connsiteX4" fmla="*/ 459888 w 459888"/>
              <a:gd name="connsiteY4" fmla="*/ 4991135 h 4991135"/>
              <a:gd name="connsiteX5" fmla="*/ 0 w 459888"/>
              <a:gd name="connsiteY5" fmla="*/ 4991135 h 4991135"/>
              <a:gd name="connsiteX6" fmla="*/ 0 w 459888"/>
              <a:gd name="connsiteY6" fmla="*/ 4991135 h 4991135"/>
              <a:gd name="connsiteX7" fmla="*/ 0 w 459888"/>
              <a:gd name="connsiteY7" fmla="*/ 76650 h 4991135"/>
              <a:gd name="connsiteX8" fmla="*/ 76650 w 459888"/>
              <a:gd name="connsiteY8" fmla="*/ 0 h 499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888" h="4991135">
                <a:moveTo>
                  <a:pt x="459888" y="831881"/>
                </a:moveTo>
                <a:lnTo>
                  <a:pt x="459888" y="4159254"/>
                </a:lnTo>
                <a:cubicBezTo>
                  <a:pt x="459888" y="4618690"/>
                  <a:pt x="456726" y="4991130"/>
                  <a:pt x="452825" y="4991130"/>
                </a:cubicBezTo>
                <a:lnTo>
                  <a:pt x="0" y="4991130"/>
                </a:lnTo>
                <a:lnTo>
                  <a:pt x="0" y="4991130"/>
                </a:lnTo>
                <a:lnTo>
                  <a:pt x="0" y="5"/>
                </a:lnTo>
                <a:lnTo>
                  <a:pt x="0" y="5"/>
                </a:lnTo>
                <a:lnTo>
                  <a:pt x="452825" y="5"/>
                </a:lnTo>
                <a:cubicBezTo>
                  <a:pt x="456726" y="5"/>
                  <a:pt x="459888" y="372445"/>
                  <a:pt x="459888" y="831881"/>
                </a:cubicBezTo>
                <a:close/>
              </a:path>
            </a:pathLst>
          </a:custGeom>
          <a:ln/>
        </p:spPr>
        <p:style>
          <a:lnRef idx="1">
            <a:schemeClr val="accent2"/>
          </a:lnRef>
          <a:fillRef idx="2">
            <a:schemeClr val="accent2"/>
          </a:fillRef>
          <a:effectRef idx="1">
            <a:schemeClr val="accent2"/>
          </a:effectRef>
          <a:fontRef idx="minor">
            <a:schemeClr val="dk1"/>
          </a:fontRef>
        </p:style>
        <p:txBody>
          <a:bodyPr spcFirstLastPara="0" vert="horz" wrap="square" lIns="113793" tIns="32610" rIns="32610" bIns="32611" numCol="1" spcCol="1270" anchor="ctr" anchorCtr="0">
            <a:noAutofit/>
          </a:bodyPr>
          <a:lstStyle/>
          <a:p>
            <a:pPr marL="183600" marR="0" lvl="1" indent="-183600" defTabSz="711200" eaLnBrk="1" fontAlgn="auto" latinLnBrk="0" hangingPunct="1">
              <a:lnSpc>
                <a:spcPct val="90000"/>
              </a:lnSpc>
              <a:spcBef>
                <a:spcPct val="0"/>
              </a:spcBef>
              <a:spcAft>
                <a:spcPct val="15000"/>
              </a:spcAft>
              <a:buClr>
                <a:schemeClr val="bg1"/>
              </a:buClr>
              <a:buSzTx/>
              <a:buFont typeface="Arial" panose="020B0604020202020204" pitchFamily="34" charset="0"/>
              <a:buChar char="•"/>
              <a:tabLst/>
              <a:defRPr/>
            </a:pPr>
            <a:r>
              <a:rPr kumimoji="0" lang="en-IN" sz="14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PR negativity</a:t>
            </a:r>
          </a:p>
        </p:txBody>
      </p:sp>
      <p:sp>
        <p:nvSpPr>
          <p:cNvPr id="36" name="Freeform: Shape 35">
            <a:extLst>
              <a:ext uri="{FF2B5EF4-FFF2-40B4-BE49-F238E27FC236}">
                <a16:creationId xmlns:a16="http://schemas.microsoft.com/office/drawing/2014/main" id="{3E65B984-89A4-259C-2EDE-5F2B5D766695}"/>
              </a:ext>
            </a:extLst>
          </p:cNvPr>
          <p:cNvSpPr/>
          <p:nvPr/>
        </p:nvSpPr>
        <p:spPr>
          <a:xfrm>
            <a:off x="6367160" y="4781746"/>
            <a:ext cx="5143537" cy="459889"/>
          </a:xfrm>
          <a:custGeom>
            <a:avLst/>
            <a:gdLst>
              <a:gd name="connsiteX0" fmla="*/ 76650 w 459888"/>
              <a:gd name="connsiteY0" fmla="*/ 0 h 4991135"/>
              <a:gd name="connsiteX1" fmla="*/ 383238 w 459888"/>
              <a:gd name="connsiteY1" fmla="*/ 0 h 4991135"/>
              <a:gd name="connsiteX2" fmla="*/ 459888 w 459888"/>
              <a:gd name="connsiteY2" fmla="*/ 76650 h 4991135"/>
              <a:gd name="connsiteX3" fmla="*/ 459888 w 459888"/>
              <a:gd name="connsiteY3" fmla="*/ 4991135 h 4991135"/>
              <a:gd name="connsiteX4" fmla="*/ 459888 w 459888"/>
              <a:gd name="connsiteY4" fmla="*/ 4991135 h 4991135"/>
              <a:gd name="connsiteX5" fmla="*/ 0 w 459888"/>
              <a:gd name="connsiteY5" fmla="*/ 4991135 h 4991135"/>
              <a:gd name="connsiteX6" fmla="*/ 0 w 459888"/>
              <a:gd name="connsiteY6" fmla="*/ 4991135 h 4991135"/>
              <a:gd name="connsiteX7" fmla="*/ 0 w 459888"/>
              <a:gd name="connsiteY7" fmla="*/ 76650 h 4991135"/>
              <a:gd name="connsiteX8" fmla="*/ 76650 w 459888"/>
              <a:gd name="connsiteY8" fmla="*/ 0 h 499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888" h="4991135">
                <a:moveTo>
                  <a:pt x="459888" y="831881"/>
                </a:moveTo>
                <a:lnTo>
                  <a:pt x="459888" y="4159254"/>
                </a:lnTo>
                <a:cubicBezTo>
                  <a:pt x="459888" y="4618690"/>
                  <a:pt x="456726" y="4991130"/>
                  <a:pt x="452825" y="4991130"/>
                </a:cubicBezTo>
                <a:lnTo>
                  <a:pt x="0" y="4991130"/>
                </a:lnTo>
                <a:lnTo>
                  <a:pt x="0" y="4991130"/>
                </a:lnTo>
                <a:lnTo>
                  <a:pt x="0" y="5"/>
                </a:lnTo>
                <a:lnTo>
                  <a:pt x="0" y="5"/>
                </a:lnTo>
                <a:lnTo>
                  <a:pt x="452825" y="5"/>
                </a:lnTo>
                <a:cubicBezTo>
                  <a:pt x="456726" y="5"/>
                  <a:pt x="459888" y="372445"/>
                  <a:pt x="459888" y="831881"/>
                </a:cubicBezTo>
                <a:close/>
              </a:path>
            </a:pathLst>
          </a:custGeom>
          <a:ln/>
        </p:spPr>
        <p:style>
          <a:lnRef idx="1">
            <a:schemeClr val="accent5"/>
          </a:lnRef>
          <a:fillRef idx="2">
            <a:schemeClr val="accent5"/>
          </a:fillRef>
          <a:effectRef idx="1">
            <a:schemeClr val="accent5"/>
          </a:effectRef>
          <a:fontRef idx="minor">
            <a:schemeClr val="dk1"/>
          </a:fontRef>
        </p:style>
        <p:txBody>
          <a:bodyPr spcFirstLastPara="0" vert="horz" wrap="square" lIns="113793" tIns="32610" rIns="32610" bIns="32611" numCol="1" spcCol="1270" anchor="ctr" anchorCtr="0">
            <a:noAutofit/>
          </a:bodyPr>
          <a:lstStyle/>
          <a:p>
            <a:pPr marL="183600" marR="0" lvl="1" indent="-183600" defTabSz="711200" eaLnBrk="1" fontAlgn="auto" latinLnBrk="0" hangingPunct="1">
              <a:lnSpc>
                <a:spcPct val="90000"/>
              </a:lnSpc>
              <a:spcBef>
                <a:spcPct val="0"/>
              </a:spcBef>
              <a:spcAft>
                <a:spcPct val="15000"/>
              </a:spcAft>
              <a:buClr>
                <a:schemeClr val="bg1"/>
              </a:buClr>
              <a:buSzTx/>
              <a:buFont typeface="Arial" panose="020B0604020202020204" pitchFamily="34" charset="0"/>
              <a:buChar char="•"/>
              <a:tabLst/>
              <a:defRPr/>
            </a:pPr>
            <a:r>
              <a:rPr kumimoji="0" lang="en-US" sz="14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High proliferation rate (eg, high Ki-67)</a:t>
            </a:r>
            <a:endParaRPr kumimoji="0" lang="en-IN" sz="14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38" name="Freeform: Shape 37">
            <a:extLst>
              <a:ext uri="{FF2B5EF4-FFF2-40B4-BE49-F238E27FC236}">
                <a16:creationId xmlns:a16="http://schemas.microsoft.com/office/drawing/2014/main" id="{1B0F4347-54AF-3ABC-D599-1C6096BDFACF}"/>
              </a:ext>
            </a:extLst>
          </p:cNvPr>
          <p:cNvSpPr/>
          <p:nvPr/>
        </p:nvSpPr>
        <p:spPr>
          <a:xfrm>
            <a:off x="681301" y="5341726"/>
            <a:ext cx="4805330" cy="459889"/>
          </a:xfrm>
          <a:custGeom>
            <a:avLst/>
            <a:gdLst>
              <a:gd name="connsiteX0" fmla="*/ 76650 w 459888"/>
              <a:gd name="connsiteY0" fmla="*/ 0 h 4595963"/>
              <a:gd name="connsiteX1" fmla="*/ 383238 w 459888"/>
              <a:gd name="connsiteY1" fmla="*/ 0 h 4595963"/>
              <a:gd name="connsiteX2" fmla="*/ 459888 w 459888"/>
              <a:gd name="connsiteY2" fmla="*/ 76650 h 4595963"/>
              <a:gd name="connsiteX3" fmla="*/ 459888 w 459888"/>
              <a:gd name="connsiteY3" fmla="*/ 4595963 h 4595963"/>
              <a:gd name="connsiteX4" fmla="*/ 459888 w 459888"/>
              <a:gd name="connsiteY4" fmla="*/ 4595963 h 4595963"/>
              <a:gd name="connsiteX5" fmla="*/ 0 w 459888"/>
              <a:gd name="connsiteY5" fmla="*/ 4595963 h 4595963"/>
              <a:gd name="connsiteX6" fmla="*/ 0 w 459888"/>
              <a:gd name="connsiteY6" fmla="*/ 4595963 h 4595963"/>
              <a:gd name="connsiteX7" fmla="*/ 0 w 459888"/>
              <a:gd name="connsiteY7" fmla="*/ 76650 h 4595963"/>
              <a:gd name="connsiteX8" fmla="*/ 76650 w 459888"/>
              <a:gd name="connsiteY8" fmla="*/ 0 h 459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888" h="4595963">
                <a:moveTo>
                  <a:pt x="459888" y="766017"/>
                </a:moveTo>
                <a:lnTo>
                  <a:pt x="459888" y="3829946"/>
                </a:lnTo>
                <a:cubicBezTo>
                  <a:pt x="459888" y="4253006"/>
                  <a:pt x="456454" y="4595958"/>
                  <a:pt x="452218" y="4595958"/>
                </a:cubicBezTo>
                <a:lnTo>
                  <a:pt x="0" y="4595958"/>
                </a:lnTo>
                <a:lnTo>
                  <a:pt x="0" y="4595958"/>
                </a:lnTo>
                <a:lnTo>
                  <a:pt x="0" y="5"/>
                </a:lnTo>
                <a:lnTo>
                  <a:pt x="0" y="5"/>
                </a:lnTo>
                <a:lnTo>
                  <a:pt x="452218" y="5"/>
                </a:lnTo>
                <a:cubicBezTo>
                  <a:pt x="456454" y="5"/>
                  <a:pt x="459888" y="342957"/>
                  <a:pt x="459888" y="766017"/>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0" vert="horz" wrap="square" lIns="113793" tIns="32610" rIns="32610" bIns="32611" numCol="1" spcCol="1270" anchor="ctr" anchorCtr="0">
            <a:noAutofit/>
          </a:bodyPr>
          <a:lstStyle/>
          <a:p>
            <a:pPr marL="183600" marR="0" lvl="1" indent="-183600" defTabSz="711200" eaLnBrk="1" fontAlgn="auto" latinLnBrk="0" hangingPunct="1">
              <a:lnSpc>
                <a:spcPct val="90000"/>
              </a:lnSpc>
              <a:spcBef>
                <a:spcPct val="0"/>
              </a:spcBef>
              <a:spcAft>
                <a:spcPct val="15000"/>
              </a:spcAft>
              <a:buClr>
                <a:schemeClr val="bg1"/>
              </a:buClr>
              <a:buSzTx/>
              <a:buFont typeface="Arial" panose="020B0604020202020204" pitchFamily="34" charset="0"/>
              <a:buChar char="•"/>
              <a:tabLst/>
              <a:defRPr/>
            </a:pPr>
            <a:r>
              <a:rPr kumimoji="0" lang="en-IN" sz="14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Presence of lymphovascular invasion</a:t>
            </a:r>
          </a:p>
        </p:txBody>
      </p:sp>
      <p:sp>
        <p:nvSpPr>
          <p:cNvPr id="39" name="Freeform: Shape 38">
            <a:extLst>
              <a:ext uri="{FF2B5EF4-FFF2-40B4-BE49-F238E27FC236}">
                <a16:creationId xmlns:a16="http://schemas.microsoft.com/office/drawing/2014/main" id="{36EAB65B-028F-74DE-5D74-FA684446BA79}"/>
              </a:ext>
            </a:extLst>
          </p:cNvPr>
          <p:cNvSpPr/>
          <p:nvPr/>
        </p:nvSpPr>
        <p:spPr>
          <a:xfrm>
            <a:off x="6367160" y="5344790"/>
            <a:ext cx="5143536" cy="459889"/>
          </a:xfrm>
          <a:custGeom>
            <a:avLst/>
            <a:gdLst>
              <a:gd name="connsiteX0" fmla="*/ 76650 w 459888"/>
              <a:gd name="connsiteY0" fmla="*/ 0 h 4595963"/>
              <a:gd name="connsiteX1" fmla="*/ 383238 w 459888"/>
              <a:gd name="connsiteY1" fmla="*/ 0 h 4595963"/>
              <a:gd name="connsiteX2" fmla="*/ 459888 w 459888"/>
              <a:gd name="connsiteY2" fmla="*/ 76650 h 4595963"/>
              <a:gd name="connsiteX3" fmla="*/ 459888 w 459888"/>
              <a:gd name="connsiteY3" fmla="*/ 4595963 h 4595963"/>
              <a:gd name="connsiteX4" fmla="*/ 459888 w 459888"/>
              <a:gd name="connsiteY4" fmla="*/ 4595963 h 4595963"/>
              <a:gd name="connsiteX5" fmla="*/ 0 w 459888"/>
              <a:gd name="connsiteY5" fmla="*/ 4595963 h 4595963"/>
              <a:gd name="connsiteX6" fmla="*/ 0 w 459888"/>
              <a:gd name="connsiteY6" fmla="*/ 4595963 h 4595963"/>
              <a:gd name="connsiteX7" fmla="*/ 0 w 459888"/>
              <a:gd name="connsiteY7" fmla="*/ 76650 h 4595963"/>
              <a:gd name="connsiteX8" fmla="*/ 76650 w 459888"/>
              <a:gd name="connsiteY8" fmla="*/ 0 h 459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888" h="4595963">
                <a:moveTo>
                  <a:pt x="459888" y="766017"/>
                </a:moveTo>
                <a:lnTo>
                  <a:pt x="459888" y="3829946"/>
                </a:lnTo>
                <a:cubicBezTo>
                  <a:pt x="459888" y="4253006"/>
                  <a:pt x="456454" y="4595958"/>
                  <a:pt x="452218" y="4595958"/>
                </a:cubicBezTo>
                <a:lnTo>
                  <a:pt x="0" y="4595958"/>
                </a:lnTo>
                <a:lnTo>
                  <a:pt x="0" y="4595958"/>
                </a:lnTo>
                <a:lnTo>
                  <a:pt x="0" y="5"/>
                </a:lnTo>
                <a:lnTo>
                  <a:pt x="0" y="5"/>
                </a:lnTo>
                <a:lnTo>
                  <a:pt x="452218" y="5"/>
                </a:lnTo>
                <a:cubicBezTo>
                  <a:pt x="456454" y="5"/>
                  <a:pt x="459888" y="342957"/>
                  <a:pt x="459888" y="766017"/>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0" vert="horz" wrap="square" lIns="113793" tIns="32610" rIns="32610" bIns="32611" numCol="1" spcCol="1270" anchor="ctr" anchorCtr="0">
            <a:noAutofit/>
          </a:bodyPr>
          <a:lstStyle/>
          <a:p>
            <a:pPr marL="183600" marR="0" lvl="1" indent="-183600" defTabSz="711200" eaLnBrk="1" fontAlgn="auto" latinLnBrk="0" hangingPunct="1">
              <a:lnSpc>
                <a:spcPct val="90000"/>
              </a:lnSpc>
              <a:spcBef>
                <a:spcPct val="0"/>
              </a:spcBef>
              <a:spcAft>
                <a:spcPct val="15000"/>
              </a:spcAft>
              <a:buClr>
                <a:schemeClr val="bg1"/>
              </a:buClr>
              <a:buSzTx/>
              <a:buFont typeface="Arial" panose="020B0604020202020204" pitchFamily="34" charset="0"/>
              <a:buChar char="•"/>
              <a:tabLst/>
              <a:defRPr/>
            </a:pPr>
            <a:r>
              <a:rPr kumimoji="0" lang="en-IN" sz="1400" b="1"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Metaplastic carcinoma (vs non-metaplastic)</a:t>
            </a:r>
          </a:p>
        </p:txBody>
      </p:sp>
      <p:cxnSp>
        <p:nvCxnSpPr>
          <p:cNvPr id="10" name="Straight Connector 9">
            <a:extLst>
              <a:ext uri="{FF2B5EF4-FFF2-40B4-BE49-F238E27FC236}">
                <a16:creationId xmlns:a16="http://schemas.microsoft.com/office/drawing/2014/main" id="{4888D8DC-64D1-A75E-55B2-93AC5D5F065F}"/>
              </a:ext>
            </a:extLst>
          </p:cNvPr>
          <p:cNvCxnSpPr>
            <a:cxnSpLocks/>
          </p:cNvCxnSpPr>
          <p:nvPr/>
        </p:nvCxnSpPr>
        <p:spPr>
          <a:xfrm>
            <a:off x="5918835" y="2563958"/>
            <a:ext cx="0" cy="323765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40135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0911-A483-1A0D-0B72-BB6FEA32101E}"/>
              </a:ext>
            </a:extLst>
          </p:cNvPr>
          <p:cNvSpPr>
            <a:spLocks noGrp="1"/>
          </p:cNvSpPr>
          <p:nvPr>
            <p:ph type="title"/>
          </p:nvPr>
        </p:nvSpPr>
        <p:spPr/>
        <p:txBody>
          <a:bodyPr>
            <a:normAutofit fontScale="90000"/>
          </a:bodyPr>
          <a:lstStyle/>
          <a:p>
            <a:r>
              <a:rPr lang="en-US"/>
              <a:t>Unmet Needs and Gaps in Current Treatment Strategy for HR+/HER2- Early Breast Cancer (EBC)</a:t>
            </a:r>
          </a:p>
        </p:txBody>
      </p:sp>
      <p:sp>
        <p:nvSpPr>
          <p:cNvPr id="3" name="Content Placeholder 2">
            <a:extLst>
              <a:ext uri="{FF2B5EF4-FFF2-40B4-BE49-F238E27FC236}">
                <a16:creationId xmlns:a16="http://schemas.microsoft.com/office/drawing/2014/main" id="{9DF9A7BF-3811-A19C-0C47-8D7A31C94E41}"/>
              </a:ext>
            </a:extLst>
          </p:cNvPr>
          <p:cNvSpPr>
            <a:spLocks noGrp="1"/>
          </p:cNvSpPr>
          <p:nvPr>
            <p:ph sz="half" idx="1"/>
          </p:nvPr>
        </p:nvSpPr>
        <p:spPr/>
        <p:txBody>
          <a:bodyPr vert="horz" lIns="91440" tIns="45720" rIns="91440" bIns="45720" rtlCol="0" anchor="t">
            <a:normAutofit fontScale="85000" lnSpcReduction="20000"/>
          </a:bodyPr>
          <a:lstStyle/>
          <a:p>
            <a:pPr lvl="0">
              <a:lnSpc>
                <a:spcPct val="110000"/>
              </a:lnSpc>
            </a:pPr>
            <a:r>
              <a:rPr lang="en-US"/>
              <a:t>Primary endocrine therapy (ET) resistance in EBC develops within the first 2 years of adjuvant therapy which may result in local and regional (breast and axillary) recurrence, or incurable distant site recurrence/MBC</a:t>
            </a:r>
            <a:r>
              <a:rPr lang="en-US" baseline="30000"/>
              <a:t>1-4</a:t>
            </a:r>
          </a:p>
          <a:p>
            <a:pPr lvl="1">
              <a:lnSpc>
                <a:spcPct val="110000"/>
              </a:lnSpc>
            </a:pPr>
            <a:r>
              <a:rPr lang="en-US"/>
              <a:t>A total of 11.9% of high-risk patients with HR+/HER2- EBC experience recurrence within 2 years of follow-up</a:t>
            </a:r>
            <a:r>
              <a:rPr lang="en-US" baseline="30000"/>
              <a:t>1</a:t>
            </a:r>
          </a:p>
          <a:p>
            <a:pPr lvl="1">
              <a:lnSpc>
                <a:spcPct val="110000"/>
              </a:lnSpc>
            </a:pPr>
            <a:r>
              <a:rPr lang="en-US"/>
              <a:t>High-risk patients are 3 times at risk of recurrence/death as compared to non-high–risk patients</a:t>
            </a:r>
            <a:r>
              <a:rPr lang="en-US" baseline="30000"/>
              <a:t>1</a:t>
            </a:r>
          </a:p>
        </p:txBody>
      </p:sp>
      <p:sp>
        <p:nvSpPr>
          <p:cNvPr id="8" name="Content Placeholder 7">
            <a:extLst>
              <a:ext uri="{FF2B5EF4-FFF2-40B4-BE49-F238E27FC236}">
                <a16:creationId xmlns:a16="http://schemas.microsoft.com/office/drawing/2014/main" id="{3036FC1E-8F21-F1D7-2DB9-6118BCDBEEAA}"/>
              </a:ext>
            </a:extLst>
          </p:cNvPr>
          <p:cNvSpPr>
            <a:spLocks noGrp="1"/>
          </p:cNvSpPr>
          <p:nvPr>
            <p:ph sz="half" idx="2"/>
          </p:nvPr>
        </p:nvSpPr>
        <p:spPr/>
        <p:txBody>
          <a:bodyPr>
            <a:normAutofit/>
          </a:bodyPr>
          <a:lstStyle/>
          <a:p>
            <a:pPr lvl="0">
              <a:lnSpc>
                <a:spcPct val="110000"/>
              </a:lnSpc>
            </a:pPr>
            <a:r>
              <a:rPr lang="en-US" sz="2200"/>
              <a:t>Thus, it is imperative to identify patients with primary endocrine-resistant HR+ EBC and administer additional therapy to prevent, or delay, recurrence or progressive disease</a:t>
            </a:r>
            <a:r>
              <a:rPr lang="en-US" sz="2200" baseline="30000"/>
              <a:t>2-4</a:t>
            </a:r>
          </a:p>
          <a:p>
            <a:pPr lvl="0">
              <a:lnSpc>
                <a:spcPct val="110000"/>
              </a:lnSpc>
            </a:pPr>
            <a:r>
              <a:rPr lang="en-US" sz="2200"/>
              <a:t>CDK 4/6-inhibitors have demonstrated success in reducing the risk of recurrence in HR+/HER2- EBC, when administered in combination with ET</a:t>
            </a:r>
            <a:r>
              <a:rPr lang="en-US" sz="2200" baseline="30000"/>
              <a:t>2</a:t>
            </a:r>
          </a:p>
          <a:p>
            <a:endParaRPr lang="en-US" sz="2200"/>
          </a:p>
        </p:txBody>
      </p:sp>
      <p:sp>
        <p:nvSpPr>
          <p:cNvPr id="4" name="Footer Placeholder 3"/>
          <p:cNvSpPr>
            <a:spLocks noGrp="1"/>
          </p:cNvSpPr>
          <p:nvPr>
            <p:ph type="ftr" sz="quarter" idx="10"/>
          </p:nvPr>
        </p:nvSpPr>
        <p:spPr/>
        <p:txBody>
          <a:bodyPr/>
          <a:lstStyle/>
          <a:p>
            <a:pPr lvl="0"/>
            <a:r>
              <a:rPr lang="en-IN" noProof="0"/>
              <a:t>1. Sheffield KM, et al</a:t>
            </a:r>
            <a:r>
              <a:rPr lang="en-IN" i="1" noProof="0"/>
              <a:t>. Future Oncol</a:t>
            </a:r>
            <a:r>
              <a:rPr lang="en-IN" noProof="0"/>
              <a:t>. 2022;18(21):2667-2682.</a:t>
            </a:r>
            <a:endParaRPr lang="en-US" noProof="0"/>
          </a:p>
          <a:p>
            <a:pPr lvl="0"/>
            <a:r>
              <a:rPr lang="en-IN" noProof="0"/>
              <a:t>2. </a:t>
            </a:r>
            <a:r>
              <a:rPr lang="en-IN" noProof="0" err="1"/>
              <a:t>Slamon</a:t>
            </a:r>
            <a:r>
              <a:rPr lang="en-IN" noProof="0"/>
              <a:t> D, et al. </a:t>
            </a:r>
            <a:r>
              <a:rPr lang="en-IN" i="1" noProof="0"/>
              <a:t>N Engl J Med. </a:t>
            </a:r>
            <a:r>
              <a:rPr lang="en-IN" noProof="0"/>
              <a:t>2024;390:1080-1091.</a:t>
            </a:r>
          </a:p>
          <a:p>
            <a:pPr lvl="0"/>
            <a:r>
              <a:rPr lang="en-GB" noProof="0"/>
              <a:t>3. Richman J, Dowsett M. </a:t>
            </a:r>
            <a:r>
              <a:rPr lang="en-GB" i="1" noProof="0"/>
              <a:t>Nat Rev Clin Oncol</a:t>
            </a:r>
            <a:r>
              <a:rPr lang="en-GB" noProof="0"/>
              <a:t>. 2019;16(5):296-311.</a:t>
            </a:r>
          </a:p>
          <a:p>
            <a:pPr lvl="0"/>
            <a:r>
              <a:rPr lang="en-GB" noProof="0"/>
              <a:t>4. Cardoso F, et al. </a:t>
            </a:r>
            <a:r>
              <a:rPr lang="en-GB" i="1" noProof="0"/>
              <a:t>Ann Oncol</a:t>
            </a:r>
            <a:r>
              <a:rPr lang="en-GB" noProof="0"/>
              <a:t>. 2020;31(12):1623-1649.</a:t>
            </a:r>
            <a:endParaRPr lang="en-US" noProof="0"/>
          </a:p>
        </p:txBody>
      </p:sp>
    </p:spTree>
    <p:extLst>
      <p:ext uri="{BB962C8B-B14F-4D97-AF65-F5344CB8AC3E}">
        <p14:creationId xmlns:p14="http://schemas.microsoft.com/office/powerpoint/2010/main" val="3878813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E1E459C-2974-E7F6-413C-6D2B8ABC9571}"/>
              </a:ext>
            </a:extLst>
          </p:cNvPr>
          <p:cNvSpPr>
            <a:spLocks noGrp="1"/>
          </p:cNvSpPr>
          <p:nvPr>
            <p:ph type="title"/>
          </p:nvPr>
        </p:nvSpPr>
        <p:spPr>
          <a:xfrm>
            <a:off x="838200" y="247795"/>
            <a:ext cx="10515600" cy="1325563"/>
          </a:xfrm>
        </p:spPr>
        <p:txBody>
          <a:bodyPr lIns="0" tIns="0" rIns="0" bIns="0" anchor="b">
            <a:normAutofit/>
          </a:bodyPr>
          <a:lstStyle/>
          <a:p>
            <a:r>
              <a:rPr lang="en-GB"/>
              <a:t>Disease Characteristics of EBC Associated</a:t>
            </a:r>
            <a:br>
              <a:rPr lang="en-GB"/>
            </a:br>
            <a:r>
              <a:rPr lang="en-GB"/>
              <a:t>With a Worse Outcome</a:t>
            </a:r>
            <a:endParaRPr lang="en-US"/>
          </a:p>
        </p:txBody>
      </p:sp>
      <p:graphicFrame>
        <p:nvGraphicFramePr>
          <p:cNvPr id="2" name="Content Placeholder 6">
            <a:extLst>
              <a:ext uri="{FF2B5EF4-FFF2-40B4-BE49-F238E27FC236}">
                <a16:creationId xmlns:a16="http://schemas.microsoft.com/office/drawing/2014/main" id="{174D32EB-6A9F-0E19-5F4D-144D4B361181}"/>
              </a:ext>
            </a:extLst>
          </p:cNvPr>
          <p:cNvGraphicFramePr>
            <a:graphicFrameLocks/>
          </p:cNvGraphicFramePr>
          <p:nvPr>
            <p:extLst>
              <p:ext uri="{D42A27DB-BD31-4B8C-83A1-F6EECF244321}">
                <p14:modId xmlns:p14="http://schemas.microsoft.com/office/powerpoint/2010/main" val="2012698051"/>
              </p:ext>
            </p:extLst>
          </p:nvPr>
        </p:nvGraphicFramePr>
        <p:xfrm>
          <a:off x="838200" y="1780404"/>
          <a:ext cx="10515600" cy="3896299"/>
        </p:xfrm>
        <a:graphic>
          <a:graphicData uri="http://schemas.openxmlformats.org/drawingml/2006/table">
            <a:tbl>
              <a:tblPr firstRow="1" bandRow="1">
                <a:tableStyleId>{5C22544A-7EE6-4342-B048-85BDC9FD1C3A}</a:tableStyleId>
              </a:tblPr>
              <a:tblGrid>
                <a:gridCol w="2833524">
                  <a:extLst>
                    <a:ext uri="{9D8B030D-6E8A-4147-A177-3AD203B41FA5}">
                      <a16:colId xmlns:a16="http://schemas.microsoft.com/office/drawing/2014/main" val="4168901452"/>
                    </a:ext>
                  </a:extLst>
                </a:gridCol>
                <a:gridCol w="5023181">
                  <a:extLst>
                    <a:ext uri="{9D8B030D-6E8A-4147-A177-3AD203B41FA5}">
                      <a16:colId xmlns:a16="http://schemas.microsoft.com/office/drawing/2014/main" val="748365023"/>
                    </a:ext>
                  </a:extLst>
                </a:gridCol>
                <a:gridCol w="2658895">
                  <a:extLst>
                    <a:ext uri="{9D8B030D-6E8A-4147-A177-3AD203B41FA5}">
                      <a16:colId xmlns:a16="http://schemas.microsoft.com/office/drawing/2014/main" val="3205513864"/>
                    </a:ext>
                  </a:extLst>
                </a:gridCol>
              </a:tblGrid>
              <a:tr h="345885">
                <a:tc>
                  <a:txBody>
                    <a:bodyPr/>
                    <a:lstStyle/>
                    <a:p>
                      <a:pPr algn="l">
                        <a:lnSpc>
                          <a:spcPct val="90000"/>
                        </a:lnSpc>
                      </a:pPr>
                      <a:r>
                        <a:rPr lang="en-US" sz="1600">
                          <a:solidFill>
                            <a:schemeClr val="bg1"/>
                          </a:solidFill>
                          <a:latin typeface="Arial" panose="020B0604020202020204" pitchFamily="34" charset="0"/>
                          <a:cs typeface="Arial" panose="020B0604020202020204" pitchFamily="34" charset="0"/>
                        </a:rPr>
                        <a:t>Characteristic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600">
                          <a:solidFill>
                            <a:schemeClr val="bg1"/>
                          </a:solidFill>
                          <a:latin typeface="Arial" panose="020B0604020202020204" pitchFamily="34" charset="0"/>
                          <a:cs typeface="Arial" panose="020B0604020202020204" pitchFamily="34" charset="0"/>
                        </a:rPr>
                        <a:t>Results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US" sz="1600">
                          <a:solidFill>
                            <a:schemeClr val="bg1"/>
                          </a:solidFill>
                          <a:latin typeface="Arial" panose="020B0604020202020204" pitchFamily="34" charset="0"/>
                          <a:cs typeface="Arial" panose="020B0604020202020204" pitchFamily="34" charset="0"/>
                        </a:rPr>
                        <a:t>Reference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58094245"/>
                  </a:ext>
                </a:extLst>
              </a:tr>
              <a:tr h="498482">
                <a:tc>
                  <a:txBody>
                    <a:bodyPr/>
                    <a:lstStyle/>
                    <a:p>
                      <a:pPr algn="l">
                        <a:lnSpc>
                          <a:spcPct val="90000"/>
                        </a:lnSpc>
                      </a:pPr>
                      <a:r>
                        <a:rPr lang="en-US" sz="1400" b="1">
                          <a:solidFill>
                            <a:schemeClr val="accent1">
                              <a:lumMod val="10000"/>
                            </a:schemeClr>
                          </a:solidFill>
                          <a:latin typeface="Arial" panose="020B0604020202020204" pitchFamily="34" charset="0"/>
                          <a:cs typeface="Arial" panose="020B0604020202020204" pitchFamily="34" charset="0"/>
                        </a:rPr>
                        <a:t>High tumor grade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90000"/>
                        </a:lnSpc>
                      </a:pPr>
                      <a:r>
                        <a:rPr lang="en-US" sz="1300" dirty="0">
                          <a:solidFill>
                            <a:schemeClr val="accent1">
                              <a:lumMod val="10000"/>
                            </a:schemeClr>
                          </a:solidFill>
                        </a:rPr>
                        <a:t>Patients with lower grade tumors show up to 41% longer survival than those with higher grade tumors</a:t>
                      </a:r>
                      <a:endParaRPr lang="en-US" sz="1300"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90000"/>
                        </a:lnSpc>
                      </a:pPr>
                      <a:r>
                        <a:rPr lang="en-US" sz="1400" dirty="0">
                          <a:solidFill>
                            <a:schemeClr val="accent1">
                              <a:lumMod val="10000"/>
                            </a:schemeClr>
                          </a:solidFill>
                        </a:rPr>
                        <a:t>Saadatmand</a:t>
                      </a:r>
                      <a:r>
                        <a:rPr lang="en-US" sz="1400" baseline="0" dirty="0">
                          <a:solidFill>
                            <a:schemeClr val="accent1">
                              <a:lumMod val="10000"/>
                            </a:schemeClr>
                          </a:solidFill>
                        </a:rPr>
                        <a:t> et al, 2015</a:t>
                      </a:r>
                      <a:r>
                        <a:rPr lang="en-US" sz="1400" baseline="30000" dirty="0">
                          <a:solidFill>
                            <a:schemeClr val="accent1">
                              <a:lumMod val="10000"/>
                            </a:schemeClr>
                          </a:solidFill>
                        </a:rPr>
                        <a:t>1</a:t>
                      </a:r>
                      <a:endParaRPr lang="en-US" sz="1400" baseline="30000"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8015869"/>
                  </a:ext>
                </a:extLst>
              </a:tr>
              <a:tr h="498482">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400" b="1" dirty="0">
                          <a:solidFill>
                            <a:schemeClr val="accent1">
                              <a:lumMod val="10000"/>
                            </a:schemeClr>
                          </a:solidFill>
                        </a:rPr>
                        <a:t>Negative</a:t>
                      </a:r>
                      <a:r>
                        <a:rPr lang="en-US" sz="1400" b="1" baseline="0" dirty="0">
                          <a:solidFill>
                            <a:schemeClr val="accent1">
                              <a:lumMod val="10000"/>
                            </a:schemeClr>
                          </a:solidFill>
                        </a:rPr>
                        <a:t> PR status</a:t>
                      </a:r>
                      <a:endParaRPr lang="en-US" sz="1400" b="1"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300" dirty="0">
                          <a:solidFill>
                            <a:schemeClr val="accent1">
                              <a:lumMod val="10000"/>
                            </a:schemeClr>
                          </a:solidFill>
                        </a:rPr>
                        <a:t>Lack of PR expression was associated with a 60% higher risk of recurrence and 86% worsening of overall survival</a:t>
                      </a:r>
                      <a:endParaRPr lang="en-US" sz="1300"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90000"/>
                        </a:lnSpc>
                      </a:pPr>
                      <a:r>
                        <a:rPr lang="en-US" sz="1400" dirty="0">
                          <a:solidFill>
                            <a:schemeClr val="accent1">
                              <a:lumMod val="10000"/>
                            </a:schemeClr>
                          </a:solidFill>
                        </a:rPr>
                        <a:t>Ethier et al, 2018</a:t>
                      </a:r>
                      <a:r>
                        <a:rPr lang="en-US" sz="1400" baseline="30000" dirty="0">
                          <a:solidFill>
                            <a:schemeClr val="accent1">
                              <a:lumMod val="10000"/>
                            </a:schemeClr>
                          </a:solidFill>
                        </a:rPr>
                        <a:t>2</a:t>
                      </a:r>
                      <a:endParaRPr lang="en-US" sz="1400" baseline="30000"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1384237"/>
                  </a:ext>
                </a:extLst>
              </a:tr>
              <a:tr h="498482">
                <a:tc>
                  <a:txBody>
                    <a:bodyPr/>
                    <a:lstStyle/>
                    <a:p>
                      <a:pPr algn="l">
                        <a:lnSpc>
                          <a:spcPct val="90000"/>
                        </a:lnSpc>
                      </a:pPr>
                      <a:r>
                        <a:rPr lang="en-US" sz="1400" b="1" dirty="0">
                          <a:solidFill>
                            <a:schemeClr val="accent1">
                              <a:lumMod val="10000"/>
                            </a:schemeClr>
                          </a:solidFill>
                        </a:rPr>
                        <a:t>Lymph</a:t>
                      </a:r>
                      <a:r>
                        <a:rPr lang="en-US" sz="1400" b="1" baseline="0" dirty="0">
                          <a:solidFill>
                            <a:schemeClr val="accent1">
                              <a:lumMod val="10000"/>
                            </a:schemeClr>
                          </a:solidFill>
                        </a:rPr>
                        <a:t> node involvement</a:t>
                      </a:r>
                      <a:endParaRPr lang="en-US" sz="1400" b="1"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90000"/>
                        </a:lnSpc>
                      </a:pPr>
                      <a:r>
                        <a:rPr lang="en-US" sz="1300" dirty="0">
                          <a:solidFill>
                            <a:schemeClr val="accent1">
                              <a:lumMod val="10000"/>
                            </a:schemeClr>
                          </a:solidFill>
                        </a:rPr>
                        <a:t>Increased lymph node involvement was associated with 11-31% decreased survival</a:t>
                      </a:r>
                      <a:endParaRPr lang="en-US" sz="1300"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90000"/>
                        </a:lnSpc>
                      </a:pPr>
                      <a:r>
                        <a:rPr lang="en-GB" sz="1400" b="0">
                          <a:solidFill>
                            <a:srgbClr val="303030"/>
                          </a:solidFill>
                          <a:effectLst/>
                          <a:latin typeface="Arial" panose="020B0604020202020204" pitchFamily="34" charset="0"/>
                          <a:cs typeface="Arial" panose="020B0604020202020204" pitchFamily="34" charset="0"/>
                        </a:rPr>
                        <a:t>Narod</a:t>
                      </a:r>
                      <a:r>
                        <a:rPr lang="en-US" sz="1400">
                          <a:solidFill>
                            <a:schemeClr val="accent1">
                              <a:lumMod val="10000"/>
                            </a:schemeClr>
                          </a:solidFill>
                          <a:latin typeface="Arial" panose="020B0604020202020204" pitchFamily="34" charset="0"/>
                          <a:cs typeface="Arial" panose="020B0604020202020204" pitchFamily="34" charset="0"/>
                        </a:rPr>
                        <a:t> et al, 2012</a:t>
                      </a:r>
                      <a:r>
                        <a:rPr lang="en-US" sz="1400" baseline="30000">
                          <a:solidFill>
                            <a:schemeClr val="accent1">
                              <a:lumMod val="10000"/>
                            </a:schemeClr>
                          </a:solidFill>
                          <a:latin typeface="Arial" panose="020B0604020202020204" pitchFamily="34" charset="0"/>
                          <a:cs typeface="Arial" panose="020B0604020202020204" pitchFamily="34"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99033258"/>
                  </a:ext>
                </a:extLst>
              </a:tr>
              <a:tr h="498482">
                <a:tc>
                  <a:txBody>
                    <a:bodyPr/>
                    <a:lstStyle/>
                    <a:p>
                      <a:pPr algn="l">
                        <a:lnSpc>
                          <a:spcPct val="90000"/>
                        </a:lnSpc>
                      </a:pPr>
                      <a:r>
                        <a:rPr lang="en-US" sz="1400" b="1" baseline="0" dirty="0">
                          <a:solidFill>
                            <a:schemeClr val="accent1">
                              <a:lumMod val="10000"/>
                            </a:schemeClr>
                          </a:solidFill>
                        </a:rPr>
                        <a:t>Large tumor size</a:t>
                      </a:r>
                      <a:endParaRPr lang="en-US" sz="1400" b="1" baseline="0"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lnSpc>
                          <a:spcPct val="90000"/>
                        </a:lnSpc>
                      </a:pPr>
                      <a:r>
                        <a:rPr lang="en-US" sz="1300" baseline="0" dirty="0">
                          <a:solidFill>
                            <a:schemeClr val="accent1">
                              <a:lumMod val="10000"/>
                            </a:schemeClr>
                          </a:solidFill>
                        </a:rPr>
                        <a:t>Increase in tumor size was associated with 13-33% decreased survival</a:t>
                      </a:r>
                      <a:endParaRPr lang="en-US" sz="1300" baseline="0"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lnSpc>
                          <a:spcPct val="90000"/>
                        </a:lnSpc>
                      </a:pPr>
                      <a:r>
                        <a:rPr lang="en-GB" sz="1400" b="0">
                          <a:solidFill>
                            <a:srgbClr val="303030"/>
                          </a:solidFill>
                          <a:effectLst/>
                          <a:latin typeface="Arial" panose="020B0604020202020204" pitchFamily="34" charset="0"/>
                          <a:cs typeface="Arial" panose="020B0604020202020204" pitchFamily="34" charset="0"/>
                        </a:rPr>
                        <a:t>Narod</a:t>
                      </a:r>
                      <a:r>
                        <a:rPr lang="en-US" sz="1400">
                          <a:solidFill>
                            <a:schemeClr val="accent1">
                              <a:lumMod val="10000"/>
                            </a:schemeClr>
                          </a:solidFill>
                          <a:latin typeface="Arial" panose="020B0604020202020204" pitchFamily="34" charset="0"/>
                          <a:cs typeface="Arial" panose="020B0604020202020204" pitchFamily="34" charset="0"/>
                        </a:rPr>
                        <a:t> et al, 2012</a:t>
                      </a:r>
                      <a:r>
                        <a:rPr lang="en-US" sz="1400" baseline="30000">
                          <a:solidFill>
                            <a:schemeClr val="accent1">
                              <a:lumMod val="10000"/>
                            </a:schemeClr>
                          </a:solidFill>
                          <a:latin typeface="Arial" panose="020B0604020202020204" pitchFamily="34" charset="0"/>
                          <a:cs typeface="Arial" panose="020B0604020202020204" pitchFamily="34"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33644299"/>
                  </a:ext>
                </a:extLst>
              </a:tr>
              <a:tr h="315367">
                <a:tc>
                  <a:txBody>
                    <a:bodyPr/>
                    <a:lstStyle/>
                    <a:p>
                      <a:pPr algn="l">
                        <a:lnSpc>
                          <a:spcPct val="90000"/>
                        </a:lnSpc>
                      </a:pPr>
                      <a:r>
                        <a:rPr lang="en-US" sz="1400" b="1" dirty="0">
                          <a:solidFill>
                            <a:schemeClr val="accent1">
                              <a:lumMod val="10000"/>
                            </a:schemeClr>
                          </a:solidFill>
                        </a:rPr>
                        <a:t>Lymphovascular invasion</a:t>
                      </a:r>
                      <a:endParaRPr lang="en-US" sz="1400" b="1"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90000"/>
                        </a:lnSpc>
                      </a:pPr>
                      <a:r>
                        <a:rPr lang="en-US" sz="1300" dirty="0">
                          <a:solidFill>
                            <a:schemeClr val="accent1">
                              <a:lumMod val="10000"/>
                            </a:schemeClr>
                          </a:solidFill>
                        </a:rPr>
                        <a:t>LVI </a:t>
                      </a:r>
                      <a:r>
                        <a:rPr lang="en-GB" sz="1300" dirty="0">
                          <a:solidFill>
                            <a:schemeClr val="accent1">
                              <a:lumMod val="10000"/>
                            </a:schemeClr>
                          </a:solidFill>
                        </a:rPr>
                        <a:t>is associated with 21% reduction in survival rates</a:t>
                      </a:r>
                      <a:endParaRPr lang="en-US" sz="1300"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90000"/>
                        </a:lnSpc>
                      </a:pPr>
                      <a:r>
                        <a:rPr lang="en-US" sz="1400" dirty="0">
                          <a:solidFill>
                            <a:schemeClr val="accent1">
                              <a:lumMod val="10000"/>
                            </a:schemeClr>
                          </a:solidFill>
                        </a:rPr>
                        <a:t>Woo et al, 2002</a:t>
                      </a:r>
                      <a:r>
                        <a:rPr lang="en-US" sz="1400" baseline="30000" dirty="0">
                          <a:solidFill>
                            <a:schemeClr val="accent1">
                              <a:lumMod val="10000"/>
                            </a:schemeClr>
                          </a:solidFill>
                        </a:rPr>
                        <a:t>4</a:t>
                      </a:r>
                      <a:endParaRPr lang="en-US" sz="1400" baseline="30000"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99247134"/>
                  </a:ext>
                </a:extLst>
              </a:tr>
              <a:tr h="498482">
                <a:tc>
                  <a:txBody>
                    <a:bodyPr/>
                    <a:lstStyle/>
                    <a:p>
                      <a:pPr algn="l">
                        <a:lnSpc>
                          <a:spcPct val="90000"/>
                        </a:lnSpc>
                      </a:pPr>
                      <a:r>
                        <a:rPr lang="en-US" sz="1400" b="1" dirty="0">
                          <a:solidFill>
                            <a:schemeClr val="accent1">
                              <a:lumMod val="10000"/>
                            </a:schemeClr>
                          </a:solidFill>
                        </a:rPr>
                        <a:t>High</a:t>
                      </a:r>
                      <a:r>
                        <a:rPr lang="en-US" sz="1400" b="1" baseline="0" dirty="0">
                          <a:solidFill>
                            <a:schemeClr val="accent1">
                              <a:lumMod val="10000"/>
                            </a:schemeClr>
                          </a:solidFill>
                        </a:rPr>
                        <a:t> Ki-67 level</a:t>
                      </a:r>
                      <a:endParaRPr lang="en-US" sz="1400" b="1"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90000"/>
                        </a:lnSpc>
                      </a:pPr>
                      <a:r>
                        <a:rPr lang="en-GB" sz="1300" dirty="0">
                          <a:solidFill>
                            <a:schemeClr val="accent1">
                              <a:lumMod val="10000"/>
                            </a:schemeClr>
                          </a:solidFill>
                        </a:rPr>
                        <a:t>Higher Ki-67 levels are associated with worse 5-year disease free survival rates than lower Ki-67 levels (77% vs. 90%)</a:t>
                      </a:r>
                      <a:endParaRPr lang="en-US" sz="1300"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90000"/>
                        </a:lnSpc>
                      </a:pPr>
                      <a:r>
                        <a:rPr lang="en-US" sz="1400" dirty="0">
                          <a:solidFill>
                            <a:prstClr val="black"/>
                          </a:solidFill>
                        </a:rPr>
                        <a:t>Fasching et al, 2019</a:t>
                      </a:r>
                      <a:r>
                        <a:rPr lang="en-US" sz="1400" baseline="30000" dirty="0">
                          <a:solidFill>
                            <a:prstClr val="black"/>
                          </a:solidFill>
                        </a:rPr>
                        <a:t>5</a:t>
                      </a:r>
                      <a:endParaRPr lang="en-US" sz="1400" baseline="30000"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2729601"/>
                  </a:ext>
                </a:extLst>
              </a:tr>
              <a:tr h="742637">
                <a:tc>
                  <a:txBody>
                    <a:bodyPr/>
                    <a:lstStyle/>
                    <a:p>
                      <a:pPr algn="l">
                        <a:lnSpc>
                          <a:spcPct val="90000"/>
                        </a:lnSpc>
                      </a:pPr>
                      <a:r>
                        <a:rPr lang="en-US" sz="1400" b="1" dirty="0">
                          <a:solidFill>
                            <a:schemeClr val="accent1">
                              <a:lumMod val="10000"/>
                            </a:schemeClr>
                          </a:solidFill>
                        </a:rPr>
                        <a:t>Luminal </a:t>
                      </a:r>
                      <a:r>
                        <a:rPr lang="en-US" sz="1400" b="1" baseline="0" dirty="0">
                          <a:solidFill>
                            <a:schemeClr val="accent1">
                              <a:lumMod val="10000"/>
                            </a:schemeClr>
                          </a:solidFill>
                        </a:rPr>
                        <a:t>subtype</a:t>
                      </a:r>
                      <a:endParaRPr lang="en-US" sz="1400" b="1"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90000"/>
                        </a:lnSpc>
                      </a:pPr>
                      <a:r>
                        <a:rPr lang="en-US" sz="1300" dirty="0">
                          <a:solidFill>
                            <a:schemeClr val="accent1">
                              <a:lumMod val="10000"/>
                            </a:schemeClr>
                          </a:solidFill>
                        </a:rPr>
                        <a:t>Relative 5-year survival was greatest for luminal A tumors (94%) compared with that for luminal B, HER2-enriched, and TN tumors (91%, 84%, and 77%, respectively)</a:t>
                      </a:r>
                      <a:endParaRPr lang="en-US" sz="1300"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90000"/>
                        </a:lnSpc>
                      </a:pPr>
                      <a:r>
                        <a:rPr lang="en-US" sz="1400" dirty="0">
                          <a:solidFill>
                            <a:schemeClr val="accent1">
                              <a:lumMod val="10000"/>
                            </a:schemeClr>
                          </a:solidFill>
                        </a:rPr>
                        <a:t>Fallahpour et al, 2017;</a:t>
                      </a:r>
                      <a:r>
                        <a:rPr lang="en-US" sz="1400" baseline="30000" dirty="0">
                          <a:solidFill>
                            <a:schemeClr val="accent1">
                              <a:lumMod val="10000"/>
                            </a:schemeClr>
                          </a:solidFill>
                        </a:rPr>
                        <a:t>6</a:t>
                      </a:r>
                      <a:r>
                        <a:rPr lang="en-US" sz="1400" dirty="0">
                          <a:solidFill>
                            <a:schemeClr val="accent1">
                              <a:lumMod val="10000"/>
                            </a:schemeClr>
                          </a:solidFill>
                        </a:rPr>
                        <a:t> NCI: Female Breast Cancer Statistics</a:t>
                      </a:r>
                      <a:r>
                        <a:rPr lang="en-US" sz="1400" baseline="30000" dirty="0">
                          <a:solidFill>
                            <a:schemeClr val="accent1">
                              <a:lumMod val="10000"/>
                            </a:schemeClr>
                          </a:solidFill>
                        </a:rPr>
                        <a:t>7</a:t>
                      </a:r>
                      <a:endParaRPr lang="en-US" sz="1400" baseline="30000" dirty="0">
                        <a:solidFill>
                          <a:schemeClr val="accent1">
                            <a:lumMod val="10000"/>
                          </a:schemeClr>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4588595"/>
                  </a:ext>
                </a:extLst>
              </a:tr>
            </a:tbl>
          </a:graphicData>
        </a:graphic>
      </p:graphicFrame>
      <p:sp>
        <p:nvSpPr>
          <p:cNvPr id="7" name="Footer Placeholder 6">
            <a:extLst>
              <a:ext uri="{FF2B5EF4-FFF2-40B4-BE49-F238E27FC236}">
                <a16:creationId xmlns:a16="http://schemas.microsoft.com/office/drawing/2014/main" id="{27D35DDA-FD4F-6D73-CE0F-D40827511F90}"/>
              </a:ext>
            </a:extLst>
          </p:cNvPr>
          <p:cNvSpPr>
            <a:spLocks noGrp="1"/>
          </p:cNvSpPr>
          <p:nvPr>
            <p:ph type="ftr" sz="quarter" idx="10"/>
          </p:nvPr>
        </p:nvSpPr>
        <p:spPr/>
        <p:txBody>
          <a:bodyPr/>
          <a:lstStyle/>
          <a:p>
            <a:r>
              <a:rPr lang="en-US" sz="1000">
                <a:latin typeface="Arial" panose="020B0604020202020204" pitchFamily="34" charset="0"/>
              </a:rPr>
              <a:t>EBC, early </a:t>
            </a:r>
            <a:r>
              <a:rPr lang="en-US" sz="1000"/>
              <a:t>b</a:t>
            </a:r>
            <a:r>
              <a:rPr lang="en-US" sz="1000">
                <a:latin typeface="Arial" panose="020B0604020202020204" pitchFamily="34" charset="0"/>
              </a:rPr>
              <a:t>reast </a:t>
            </a:r>
            <a:r>
              <a:rPr lang="en-US" sz="1000"/>
              <a:t>c</a:t>
            </a:r>
            <a:r>
              <a:rPr lang="en-US" sz="1000">
                <a:latin typeface="Arial" panose="020B0604020202020204" pitchFamily="34" charset="0"/>
              </a:rPr>
              <a:t>ancer (Stages I-IIIC); HER2, human </a:t>
            </a:r>
            <a:r>
              <a:rPr lang="en-US" sz="1000"/>
              <a:t>e</a:t>
            </a:r>
            <a:r>
              <a:rPr lang="en-US" sz="1000">
                <a:latin typeface="Arial" panose="020B0604020202020204" pitchFamily="34" charset="0"/>
              </a:rPr>
              <a:t>pidermal growth </a:t>
            </a:r>
            <a:r>
              <a:rPr lang="en-US" sz="1000"/>
              <a:t>f</a:t>
            </a:r>
            <a:r>
              <a:rPr lang="en-US" sz="1000">
                <a:latin typeface="Arial" panose="020B0604020202020204" pitchFamily="34" charset="0"/>
              </a:rPr>
              <a:t>actor receptor 2; LVI, </a:t>
            </a:r>
            <a:r>
              <a:rPr lang="en-US" sz="1000" err="1"/>
              <a:t>l</a:t>
            </a:r>
            <a:r>
              <a:rPr lang="en-US" sz="1000" err="1">
                <a:latin typeface="Arial" panose="020B0604020202020204" pitchFamily="34" charset="0"/>
              </a:rPr>
              <a:t>ymphovascular</a:t>
            </a:r>
            <a:r>
              <a:rPr lang="en-US" sz="1000">
                <a:latin typeface="Arial" panose="020B0604020202020204" pitchFamily="34" charset="0"/>
              </a:rPr>
              <a:t> </a:t>
            </a:r>
            <a:r>
              <a:rPr lang="en-US" sz="1000"/>
              <a:t>i</a:t>
            </a:r>
            <a:r>
              <a:rPr lang="en-US" sz="1000">
                <a:latin typeface="Arial" panose="020B0604020202020204" pitchFamily="34" charset="0"/>
              </a:rPr>
              <a:t>nvasion; PR, progesterone </a:t>
            </a:r>
            <a:r>
              <a:rPr lang="en-US" sz="1000"/>
              <a:t>r</a:t>
            </a:r>
            <a:r>
              <a:rPr lang="en-US" sz="1000">
                <a:latin typeface="Arial" panose="020B0604020202020204" pitchFamily="34" charset="0"/>
              </a:rPr>
              <a:t>eceptor; TN, triple negative.. </a:t>
            </a:r>
            <a:br>
              <a:rPr lang="en-US" sz="1000">
                <a:latin typeface="Arial" panose="020B0604020202020204" pitchFamily="34" charset="0"/>
              </a:rPr>
            </a:br>
            <a:r>
              <a:rPr lang="en-US" sz="1000">
                <a:latin typeface="Arial" panose="020B0604020202020204" pitchFamily="34" charset="0"/>
              </a:rPr>
              <a:t>1. </a:t>
            </a:r>
            <a:r>
              <a:rPr lang="en-IN" sz="1000">
                <a:latin typeface="Arial" panose="020B0604020202020204" pitchFamily="34" charset="0"/>
              </a:rPr>
              <a:t>Saadatmand S, et al. </a:t>
            </a:r>
            <a:r>
              <a:rPr lang="en-IN" sz="1000" i="1">
                <a:latin typeface="Arial" panose="020B0604020202020204" pitchFamily="34" charset="0"/>
              </a:rPr>
              <a:t>BMJ. </a:t>
            </a:r>
            <a:r>
              <a:rPr lang="en-IN" sz="1000">
                <a:latin typeface="Arial" panose="020B0604020202020204" pitchFamily="34" charset="0"/>
              </a:rPr>
              <a:t>2015;351:h4901. </a:t>
            </a:r>
            <a:r>
              <a:rPr lang="it-IT" sz="1000">
                <a:latin typeface="Arial" panose="020B0604020202020204" pitchFamily="34" charset="0"/>
              </a:rPr>
              <a:t>2.</a:t>
            </a:r>
            <a:r>
              <a:rPr lang="fr-FR" sz="1000">
                <a:latin typeface="Arial" panose="020B0604020202020204" pitchFamily="34" charset="0"/>
              </a:rPr>
              <a:t> Ethier JL, et al. </a:t>
            </a:r>
            <a:r>
              <a:rPr lang="fr-FR" sz="1000" i="1" err="1">
                <a:latin typeface="Arial" panose="020B0604020202020204" pitchFamily="34" charset="0"/>
              </a:rPr>
              <a:t>Eur</a:t>
            </a:r>
            <a:r>
              <a:rPr lang="fr-FR" sz="1000" i="1">
                <a:latin typeface="Arial" panose="020B0604020202020204" pitchFamily="34" charset="0"/>
              </a:rPr>
              <a:t> J Cancer. </a:t>
            </a:r>
            <a:r>
              <a:rPr lang="fr-FR" sz="1000">
                <a:latin typeface="Arial" panose="020B0604020202020204" pitchFamily="34" charset="0"/>
              </a:rPr>
              <a:t>2018;94:199-205. </a:t>
            </a:r>
            <a:r>
              <a:rPr lang="da-DK" sz="1000">
                <a:latin typeface="Arial" panose="020B0604020202020204" pitchFamily="34" charset="0"/>
              </a:rPr>
              <a:t>3. </a:t>
            </a:r>
            <a:r>
              <a:rPr lang="en-GB" sz="1000">
                <a:latin typeface="Arial" panose="020B0604020202020204" pitchFamily="34" charset="0"/>
              </a:rPr>
              <a:t>Narod SA. </a:t>
            </a:r>
            <a:r>
              <a:rPr lang="en-GB" sz="1000" i="1">
                <a:latin typeface="Arial" panose="020B0604020202020204" pitchFamily="34" charset="0"/>
              </a:rPr>
              <a:t>Curr Oncol. </a:t>
            </a:r>
            <a:r>
              <a:rPr lang="en-GB" sz="1000">
                <a:latin typeface="Arial" panose="020B0604020202020204" pitchFamily="34" charset="0"/>
              </a:rPr>
              <a:t>2012;19(5):249-253. </a:t>
            </a:r>
            <a:r>
              <a:rPr lang="fr-FR" sz="1000">
                <a:latin typeface="Arial" panose="020B0604020202020204" pitchFamily="34" charset="0"/>
              </a:rPr>
              <a:t>4. Woo CS, et al. </a:t>
            </a:r>
            <a:r>
              <a:rPr lang="fr-FR" sz="1000" i="1">
                <a:latin typeface="Arial" panose="020B0604020202020204" pitchFamily="34" charset="0"/>
              </a:rPr>
              <a:t>Am J </a:t>
            </a:r>
            <a:r>
              <a:rPr lang="fr-FR" sz="1000" i="1" err="1">
                <a:latin typeface="Arial" panose="020B0604020202020204" pitchFamily="34" charset="0"/>
              </a:rPr>
              <a:t>Surg</a:t>
            </a:r>
            <a:r>
              <a:rPr lang="fr-FR" sz="1000" i="1">
                <a:latin typeface="Arial" panose="020B0604020202020204" pitchFamily="34" charset="0"/>
              </a:rPr>
              <a:t>. </a:t>
            </a:r>
            <a:r>
              <a:rPr lang="fr-FR" sz="1000">
                <a:latin typeface="Arial" panose="020B0604020202020204" pitchFamily="34" charset="0"/>
              </a:rPr>
              <a:t>2002;184(4):337-340. 5. </a:t>
            </a:r>
            <a:r>
              <a:rPr lang="en-GB" sz="1000">
                <a:latin typeface="Arial" panose="020B0604020202020204" pitchFamily="34" charset="0"/>
              </a:rPr>
              <a:t>Fasching PA, et al. </a:t>
            </a:r>
            <a:r>
              <a:rPr lang="en-GB" sz="1000" i="1">
                <a:latin typeface="Arial" panose="020B0604020202020204" pitchFamily="34" charset="0"/>
              </a:rPr>
              <a:t>Breast Cancer Res Treat. </a:t>
            </a:r>
            <a:r>
              <a:rPr lang="en-GB" sz="1000">
                <a:latin typeface="Arial" panose="020B0604020202020204" pitchFamily="34" charset="0"/>
              </a:rPr>
              <a:t>2019;175(3):617-625. </a:t>
            </a:r>
            <a:r>
              <a:rPr lang="it-IT" sz="1000">
                <a:latin typeface="Arial" panose="020B0604020202020204" pitchFamily="34" charset="0"/>
              </a:rPr>
              <a:t>6. </a:t>
            </a:r>
            <a:r>
              <a:rPr lang="it-IT" sz="1000" err="1">
                <a:latin typeface="Arial" panose="020B0604020202020204" pitchFamily="34" charset="0"/>
              </a:rPr>
              <a:t>Fallahpour</a:t>
            </a:r>
            <a:r>
              <a:rPr lang="it-IT" sz="1000">
                <a:latin typeface="Arial" panose="020B0604020202020204" pitchFamily="34" charset="0"/>
              </a:rPr>
              <a:t> </a:t>
            </a:r>
            <a:r>
              <a:rPr lang="it-IT" sz="1000" err="1">
                <a:latin typeface="Arial" panose="020B0604020202020204" pitchFamily="34" charset="0"/>
              </a:rPr>
              <a:t>S</a:t>
            </a:r>
            <a:r>
              <a:rPr lang="it-IT" sz="1000">
                <a:latin typeface="Arial" panose="020B0604020202020204" pitchFamily="34" charset="0"/>
              </a:rPr>
              <a:t>, et al. </a:t>
            </a:r>
            <a:r>
              <a:rPr lang="it-IT" sz="1000" i="1">
                <a:latin typeface="Arial" panose="020B0604020202020204" pitchFamily="34" charset="0"/>
              </a:rPr>
              <a:t>CMAJ Open. </a:t>
            </a:r>
            <a:r>
              <a:rPr lang="it-IT" sz="1000">
                <a:latin typeface="Arial" panose="020B0604020202020204" pitchFamily="34" charset="0"/>
              </a:rPr>
              <a:t>2017;5(3):E734-E739. 7. National Cancer Institute. https://</a:t>
            </a:r>
            <a:r>
              <a:rPr lang="it-IT" sz="1000" err="1">
                <a:latin typeface="Arial" panose="020B0604020202020204" pitchFamily="34" charset="0"/>
              </a:rPr>
              <a:t>seer.cancer.gov</a:t>
            </a:r>
            <a:r>
              <a:rPr lang="it-IT" sz="1000">
                <a:latin typeface="Arial" panose="020B0604020202020204" pitchFamily="34" charset="0"/>
              </a:rPr>
              <a:t>/</a:t>
            </a:r>
            <a:r>
              <a:rPr lang="it-IT" sz="1000" err="1">
                <a:latin typeface="Arial" panose="020B0604020202020204" pitchFamily="34" charset="0"/>
              </a:rPr>
              <a:t>statfacts</a:t>
            </a:r>
            <a:r>
              <a:rPr lang="it-IT" sz="1000">
                <a:latin typeface="Arial" panose="020B0604020202020204" pitchFamily="34" charset="0"/>
              </a:rPr>
              <a:t>/html/</a:t>
            </a:r>
            <a:r>
              <a:rPr lang="it-IT" sz="1000" err="1">
                <a:latin typeface="Arial" panose="020B0604020202020204" pitchFamily="34" charset="0"/>
              </a:rPr>
              <a:t>breast-subtypes.html</a:t>
            </a:r>
            <a:r>
              <a:rPr lang="it-IT" sz="1000">
                <a:latin typeface="Arial" panose="020B0604020202020204" pitchFamily="34" charset="0"/>
              </a:rPr>
              <a:t>.</a:t>
            </a:r>
            <a:endParaRPr lang="fr-FR" sz="1000">
              <a:latin typeface="Arial" panose="020B0604020202020204" pitchFamily="34" charset="0"/>
            </a:endParaRPr>
          </a:p>
        </p:txBody>
      </p:sp>
    </p:spTree>
    <p:custDataLst>
      <p:tags r:id="rId1"/>
    </p:custDataLst>
    <p:extLst>
      <p:ext uri="{BB962C8B-B14F-4D97-AF65-F5344CB8AC3E}">
        <p14:creationId xmlns:p14="http://schemas.microsoft.com/office/powerpoint/2010/main" val="2199258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396E3-C3ED-7F37-4B71-D617315462E7}"/>
              </a:ext>
            </a:extLst>
          </p:cNvPr>
          <p:cNvSpPr>
            <a:spLocks noGrp="1"/>
          </p:cNvSpPr>
          <p:nvPr>
            <p:ph type="title"/>
          </p:nvPr>
        </p:nvSpPr>
        <p:spPr>
          <a:xfrm>
            <a:off x="838200" y="272604"/>
            <a:ext cx="10515600" cy="1325563"/>
          </a:xfrm>
        </p:spPr>
        <p:txBody>
          <a:bodyPr>
            <a:normAutofit/>
          </a:bodyPr>
          <a:lstStyle/>
          <a:p>
            <a:r>
              <a:rPr lang="en-US"/>
              <a:t>Patients with HR+ EBC are at Risk of Both Early and Late Recurrence</a:t>
            </a:r>
          </a:p>
        </p:txBody>
      </p:sp>
      <p:sp>
        <p:nvSpPr>
          <p:cNvPr id="3" name="Content Placeholder 2">
            <a:extLst>
              <a:ext uri="{FF2B5EF4-FFF2-40B4-BE49-F238E27FC236}">
                <a16:creationId xmlns:a16="http://schemas.microsoft.com/office/drawing/2014/main" id="{0A5640E9-FBD5-DE1E-9F2E-6DCEE15B14C9}"/>
              </a:ext>
            </a:extLst>
          </p:cNvPr>
          <p:cNvSpPr>
            <a:spLocks noGrp="1"/>
          </p:cNvSpPr>
          <p:nvPr>
            <p:ph sz="half" idx="1"/>
          </p:nvPr>
        </p:nvSpPr>
        <p:spPr>
          <a:xfrm>
            <a:off x="838200" y="1711896"/>
            <a:ext cx="5562600" cy="4229100"/>
          </a:xfrm>
        </p:spPr>
        <p:txBody>
          <a:bodyPr>
            <a:normAutofit fontScale="85000" lnSpcReduction="10000"/>
          </a:bodyPr>
          <a:lstStyle/>
          <a:p>
            <a:pPr>
              <a:lnSpc>
                <a:spcPct val="110000"/>
              </a:lnSpc>
            </a:pPr>
            <a:r>
              <a:rPr lang="en-US"/>
              <a:t>~50% of the recurrence occur early, within 1-5 years of diagnosis</a:t>
            </a:r>
            <a:r>
              <a:rPr lang="en-US" baseline="30000"/>
              <a:t>1,2</a:t>
            </a:r>
            <a:r>
              <a:rPr lang="en-US"/>
              <a:t> </a:t>
            </a:r>
          </a:p>
          <a:p>
            <a:pPr>
              <a:lnSpc>
                <a:spcPct val="110000"/>
              </a:lnSpc>
            </a:pPr>
            <a:r>
              <a:rPr lang="en-US"/>
              <a:t>Rick of recurrence remains beyond 20 years</a:t>
            </a:r>
            <a:r>
              <a:rPr lang="en-US" baseline="30000"/>
              <a:t>3</a:t>
            </a:r>
            <a:r>
              <a:rPr lang="en-US"/>
              <a:t> </a:t>
            </a:r>
          </a:p>
          <a:p>
            <a:pPr>
              <a:lnSpc>
                <a:spcPct val="110000"/>
              </a:lnSpc>
            </a:pPr>
            <a:r>
              <a:rPr lang="en-US"/>
              <a:t>Risk of recurrence remains, irrespective of nodal status</a:t>
            </a:r>
            <a:r>
              <a:rPr lang="en-US" baseline="30000"/>
              <a:t>4</a:t>
            </a:r>
            <a:r>
              <a:rPr lang="en-US"/>
              <a:t> </a:t>
            </a:r>
          </a:p>
          <a:p>
            <a:pPr>
              <a:lnSpc>
                <a:spcPct val="110000"/>
              </a:lnSpc>
            </a:pPr>
            <a:r>
              <a:rPr lang="en-US"/>
              <a:t>The majority of these invasive disease events are distant recurrences (metastasis), for which no cure currently exists</a:t>
            </a:r>
            <a:r>
              <a:rPr lang="en-US" baseline="30000"/>
              <a:t>5-8</a:t>
            </a:r>
            <a:endParaRPr lang="en-US"/>
          </a:p>
        </p:txBody>
      </p:sp>
      <p:pic>
        <p:nvPicPr>
          <p:cNvPr id="7" name="Content Placeholder 6">
            <a:extLst>
              <a:ext uri="{FF2B5EF4-FFF2-40B4-BE49-F238E27FC236}">
                <a16:creationId xmlns:a16="http://schemas.microsoft.com/office/drawing/2014/main" id="{CB3F9B19-4E8C-FB21-C02B-D3DC83CE7C24}"/>
              </a:ext>
            </a:extLst>
          </p:cNvPr>
          <p:cNvPicPr>
            <a:picLocks noGrp="1" noChangeAspect="1"/>
          </p:cNvPicPr>
          <p:nvPr>
            <p:ph sz="half" idx="2"/>
          </p:nvPr>
        </p:nvPicPr>
        <p:blipFill>
          <a:blip r:embed="rId3" cstate="print"/>
          <a:stretch>
            <a:fillRect/>
          </a:stretch>
        </p:blipFill>
        <p:spPr>
          <a:xfrm>
            <a:off x="7015162" y="1685791"/>
            <a:ext cx="4057650" cy="4373831"/>
          </a:xfrm>
        </p:spPr>
      </p:pic>
      <p:sp>
        <p:nvSpPr>
          <p:cNvPr id="5" name="Footer Placeholder 4">
            <a:extLst>
              <a:ext uri="{FF2B5EF4-FFF2-40B4-BE49-F238E27FC236}">
                <a16:creationId xmlns:a16="http://schemas.microsoft.com/office/drawing/2014/main" id="{56274379-1289-E012-A05D-A74113B9A8FD}"/>
              </a:ext>
            </a:extLst>
          </p:cNvPr>
          <p:cNvSpPr>
            <a:spLocks noGrp="1"/>
          </p:cNvSpPr>
          <p:nvPr>
            <p:ph type="ftr" sz="quarter" idx="10"/>
          </p:nvPr>
        </p:nvSpPr>
        <p:spPr>
          <a:xfrm>
            <a:off x="1416735" y="6054437"/>
            <a:ext cx="10651322" cy="803564"/>
          </a:xfrm>
        </p:spPr>
        <p:txBody>
          <a:bodyPr/>
          <a:lstStyle/>
          <a:p>
            <a:r>
              <a:rPr lang="en-US" dirty="0"/>
              <a:t>1. </a:t>
            </a:r>
            <a:r>
              <a:rPr lang="en-US" dirty="0" err="1"/>
              <a:t>Foldi</a:t>
            </a:r>
            <a:r>
              <a:rPr lang="en-US" dirty="0"/>
              <a:t> J, et al</a:t>
            </a:r>
            <a:r>
              <a:rPr lang="en-US" i="1" dirty="0"/>
              <a:t>. J Clin Oncol</a:t>
            </a:r>
            <a:r>
              <a:rPr lang="en-US" dirty="0"/>
              <a:t>. 2019;37(16):1365-1369. 2. Gomis RR, et al. </a:t>
            </a:r>
            <a:r>
              <a:rPr lang="en-US" i="1" dirty="0"/>
              <a:t>Mol Oncol</a:t>
            </a:r>
            <a:r>
              <a:rPr lang="en-US" dirty="0"/>
              <a:t>. 2017;11(1):62-78. 3. Pedersen RN, et al. </a:t>
            </a:r>
            <a:r>
              <a:rPr lang="en-US" i="1" dirty="0"/>
              <a:t>J Natl Cancer Inst. </a:t>
            </a:r>
            <a:r>
              <a:rPr lang="en-US" dirty="0"/>
              <a:t>2022;114(3):391-399.</a:t>
            </a:r>
            <a:br>
              <a:rPr lang="en-US" dirty="0"/>
            </a:br>
            <a:r>
              <a:rPr lang="en-US" dirty="0"/>
              <a:t>4. Pan H, et al. </a:t>
            </a:r>
            <a:r>
              <a:rPr lang="en-US" i="1" dirty="0"/>
              <a:t>N Engl J Med</a:t>
            </a:r>
            <a:r>
              <a:rPr lang="en-US" dirty="0"/>
              <a:t>. 2017;377(19):1836-1846. 5. Johnston SR, et al. </a:t>
            </a:r>
            <a:r>
              <a:rPr lang="en-US" i="1" dirty="0"/>
              <a:t>Lancet Oncol</a:t>
            </a:r>
            <a:r>
              <a:rPr lang="en-US" dirty="0"/>
              <a:t>. 2023;24(1):77-90. 6. Gnant M, et al. </a:t>
            </a:r>
            <a:r>
              <a:rPr lang="en-US" i="1" dirty="0"/>
              <a:t>J Clin Oncol. </a:t>
            </a:r>
            <a:r>
              <a:rPr lang="en-US" dirty="0"/>
              <a:t>2022;40(3):282-293. </a:t>
            </a:r>
            <a:br>
              <a:rPr lang="en-US" dirty="0"/>
            </a:br>
            <a:r>
              <a:rPr lang="en-US" dirty="0"/>
              <a:t>7. Slamon D, et al. </a:t>
            </a:r>
            <a:r>
              <a:rPr lang="en-US" i="1" dirty="0"/>
              <a:t>N Engl J Med</a:t>
            </a:r>
            <a:r>
              <a:rPr lang="en-US" dirty="0"/>
              <a:t>. 2024;390(12):1080-1091. 8. Early Breast Cancer Trialists' Collaborative Group. </a:t>
            </a:r>
            <a:r>
              <a:rPr lang="en-US" i="1" dirty="0"/>
              <a:t>Lancet</a:t>
            </a:r>
            <a:r>
              <a:rPr lang="en-US" dirty="0"/>
              <a:t>. 2015;386(10001):1341-1352.</a:t>
            </a:r>
          </a:p>
        </p:txBody>
      </p:sp>
    </p:spTree>
    <p:extLst>
      <p:ext uri="{BB962C8B-B14F-4D97-AF65-F5344CB8AC3E}">
        <p14:creationId xmlns:p14="http://schemas.microsoft.com/office/powerpoint/2010/main" val="1957396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F576-35CD-5114-60E7-F481DE86FFA6}"/>
              </a:ext>
            </a:extLst>
          </p:cNvPr>
          <p:cNvSpPr>
            <a:spLocks noGrp="1"/>
          </p:cNvSpPr>
          <p:nvPr>
            <p:ph type="title"/>
          </p:nvPr>
        </p:nvSpPr>
        <p:spPr>
          <a:xfrm>
            <a:off x="838200" y="365125"/>
            <a:ext cx="10515600" cy="1325563"/>
          </a:xfrm>
        </p:spPr>
        <p:txBody>
          <a:bodyPr>
            <a:normAutofit/>
          </a:bodyPr>
          <a:lstStyle/>
          <a:p>
            <a:r>
              <a:rPr lang="en-US"/>
              <a:t>Early Recurrences Are an Urgent Concern, Regardless of Nodal Status</a:t>
            </a:r>
          </a:p>
        </p:txBody>
      </p:sp>
      <p:sp>
        <p:nvSpPr>
          <p:cNvPr id="3" name="Content Placeholder 2">
            <a:extLst>
              <a:ext uri="{FF2B5EF4-FFF2-40B4-BE49-F238E27FC236}">
                <a16:creationId xmlns:a16="http://schemas.microsoft.com/office/drawing/2014/main" id="{8BE51656-85CF-7A12-E838-1025BED0E38B}"/>
              </a:ext>
            </a:extLst>
          </p:cNvPr>
          <p:cNvSpPr>
            <a:spLocks noGrp="1"/>
          </p:cNvSpPr>
          <p:nvPr>
            <p:ph sz="half" idx="1"/>
          </p:nvPr>
        </p:nvSpPr>
        <p:spPr>
          <a:xfrm>
            <a:off x="838200" y="1825625"/>
            <a:ext cx="5181600" cy="4228812"/>
          </a:xfrm>
        </p:spPr>
        <p:txBody>
          <a:bodyPr>
            <a:normAutofit fontScale="92500" lnSpcReduction="10000"/>
          </a:bodyPr>
          <a:lstStyle/>
          <a:p>
            <a:r>
              <a:rPr lang="en-US"/>
              <a:t>Recent data from control arms of phase 3 trials of adjuvant CDK4/6 inhibitors in patients with HR+/HER2− stages II and III EBC show that the risk remains regardless of nodal status, with…</a:t>
            </a:r>
          </a:p>
          <a:p>
            <a:pPr lvl="1"/>
            <a:r>
              <a:rPr lang="en-US"/>
              <a:t>Up to 11% of patients with N0 disease</a:t>
            </a:r>
          </a:p>
          <a:p>
            <a:pPr lvl="1"/>
            <a:r>
              <a:rPr lang="en-US"/>
              <a:t>Up to 13% of patients with N1 disease</a:t>
            </a:r>
          </a:p>
          <a:p>
            <a:pPr lvl="1"/>
            <a:r>
              <a:rPr lang="en-US"/>
              <a:t>Up to 24% of patients with N2-3 disease</a:t>
            </a:r>
          </a:p>
          <a:p>
            <a:pPr lvl="1"/>
            <a:endParaRPr lang="en-US"/>
          </a:p>
        </p:txBody>
      </p:sp>
      <p:sp>
        <p:nvSpPr>
          <p:cNvPr id="5" name="Content Placeholder 4">
            <a:extLst>
              <a:ext uri="{FF2B5EF4-FFF2-40B4-BE49-F238E27FC236}">
                <a16:creationId xmlns:a16="http://schemas.microsoft.com/office/drawing/2014/main" id="{8BCEA35C-F947-7357-8C65-46A0CD115E06}"/>
              </a:ext>
            </a:extLst>
          </p:cNvPr>
          <p:cNvSpPr>
            <a:spLocks noGrp="1"/>
          </p:cNvSpPr>
          <p:nvPr>
            <p:ph sz="half" idx="2"/>
          </p:nvPr>
        </p:nvSpPr>
        <p:spPr>
          <a:xfrm>
            <a:off x="6172200" y="1825625"/>
            <a:ext cx="5181600" cy="4228812"/>
          </a:xfrm>
        </p:spPr>
        <p:txBody>
          <a:bodyPr>
            <a:normAutofit/>
          </a:bodyPr>
          <a:lstStyle/>
          <a:p>
            <a:r>
              <a:rPr lang="en-US" sz="2600"/>
              <a:t>…experiencing an invasive disease event within 3 years of starting standard-of-care adjuvant endocrine therapy</a:t>
            </a:r>
            <a:r>
              <a:rPr lang="en-US" sz="2600" baseline="30000"/>
              <a:t>1-4</a:t>
            </a:r>
            <a:endParaRPr lang="en-US" sz="2600"/>
          </a:p>
          <a:p>
            <a:r>
              <a:rPr lang="en-US" sz="2600"/>
              <a:t>1 in 8 women treated with ET alone are expected to have an invasive disease event by 3 years in the NATALEE trial</a:t>
            </a:r>
            <a:r>
              <a:rPr lang="en-US" sz="2600" baseline="30000"/>
              <a:t>1</a:t>
            </a:r>
            <a:r>
              <a:rPr lang="en-US" sz="2600"/>
              <a:t> </a:t>
            </a:r>
          </a:p>
          <a:p>
            <a:endParaRPr lang="en-US" sz="2600"/>
          </a:p>
        </p:txBody>
      </p:sp>
      <p:sp>
        <p:nvSpPr>
          <p:cNvPr id="4" name="Footer Placeholder 3">
            <a:extLst>
              <a:ext uri="{FF2B5EF4-FFF2-40B4-BE49-F238E27FC236}">
                <a16:creationId xmlns:a16="http://schemas.microsoft.com/office/drawing/2014/main" id="{FED8B75F-1D4B-E2CA-772D-60036F29BAD7}"/>
              </a:ext>
            </a:extLst>
          </p:cNvPr>
          <p:cNvSpPr>
            <a:spLocks noGrp="1"/>
          </p:cNvSpPr>
          <p:nvPr>
            <p:ph type="ftr" sz="quarter" idx="10"/>
          </p:nvPr>
        </p:nvSpPr>
        <p:spPr>
          <a:xfrm>
            <a:off x="1416735" y="6054437"/>
            <a:ext cx="10651322" cy="803564"/>
          </a:xfrm>
        </p:spPr>
        <p:txBody>
          <a:bodyPr/>
          <a:lstStyle/>
          <a:p>
            <a:r>
              <a:rPr lang="da-DK" dirty="0"/>
              <a:t>1. Hortobagyi G, et al. SABCS 2023. Abstract GS03-03. 2. Mayer E, et al. </a:t>
            </a:r>
            <a:r>
              <a:rPr lang="da-DK" i="1" dirty="0"/>
              <a:t>Lancet Oncol</a:t>
            </a:r>
            <a:r>
              <a:rPr lang="da-DK"/>
              <a:t>.</a:t>
            </a:r>
            <a:r>
              <a:rPr lang="da-DK" dirty="0"/>
              <a:t> 2021;22(2):212-222. 3. Bardia A, et al. ESMO 2023. Abstract</a:t>
            </a:r>
            <a:r>
              <a:rPr lang="en-US" dirty="0"/>
              <a:t> LBA23.</a:t>
            </a:r>
            <a:br>
              <a:rPr lang="en-US"/>
            </a:br>
            <a:r>
              <a:rPr lang="en-US" dirty="0"/>
              <a:t>4. Johnston SR, et al. </a:t>
            </a:r>
            <a:r>
              <a:rPr lang="en-US" i="1" dirty="0"/>
              <a:t>Lancet Oncol</a:t>
            </a:r>
            <a:r>
              <a:rPr lang="en-US"/>
              <a:t>. </a:t>
            </a:r>
            <a:r>
              <a:rPr lang="en-US" dirty="0"/>
              <a:t>2023;24(1):77-90. </a:t>
            </a:r>
          </a:p>
        </p:txBody>
      </p:sp>
    </p:spTree>
    <p:extLst>
      <p:ext uri="{BB962C8B-B14F-4D97-AF65-F5344CB8AC3E}">
        <p14:creationId xmlns:p14="http://schemas.microsoft.com/office/powerpoint/2010/main" val="4270714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C301-706C-E0E1-A792-EC250C6E50B9}"/>
              </a:ext>
            </a:extLst>
          </p:cNvPr>
          <p:cNvSpPr>
            <a:spLocks noGrp="1"/>
          </p:cNvSpPr>
          <p:nvPr>
            <p:ph type="title"/>
          </p:nvPr>
        </p:nvSpPr>
        <p:spPr/>
        <p:txBody>
          <a:bodyPr>
            <a:normAutofit/>
          </a:bodyPr>
          <a:lstStyle/>
          <a:p>
            <a:r>
              <a:rPr lang="en-US"/>
              <a:t>Managing CDK4/6 Inhibitors in the Adjuvant Setting for Patients with High-Risk EBC</a:t>
            </a:r>
          </a:p>
        </p:txBody>
      </p:sp>
      <p:sp>
        <p:nvSpPr>
          <p:cNvPr id="3" name="Content Placeholder 2">
            <a:extLst>
              <a:ext uri="{FF2B5EF4-FFF2-40B4-BE49-F238E27FC236}">
                <a16:creationId xmlns:a16="http://schemas.microsoft.com/office/drawing/2014/main" id="{61D5D785-B82C-E226-4514-619665FF6852}"/>
              </a:ext>
            </a:extLst>
          </p:cNvPr>
          <p:cNvSpPr>
            <a:spLocks noGrp="1"/>
          </p:cNvSpPr>
          <p:nvPr>
            <p:ph sz="half" idx="1"/>
          </p:nvPr>
        </p:nvSpPr>
        <p:spPr/>
        <p:txBody>
          <a:bodyPr>
            <a:normAutofit/>
          </a:bodyPr>
          <a:lstStyle/>
          <a:p>
            <a:r>
              <a:rPr lang="en-US" sz="2400"/>
              <a:t>The ultimate goal is to reduce risk of early or late recurrence while balancing medication symptom set</a:t>
            </a:r>
          </a:p>
          <a:p>
            <a:r>
              <a:rPr lang="en-US" sz="2400"/>
              <a:t>Review medication common and rare, but serious side effects, dosing schedule, monitoring, and management strategies</a:t>
            </a:r>
          </a:p>
          <a:p>
            <a:r>
              <a:rPr lang="en-US" sz="2400"/>
              <a:t>Consider </a:t>
            </a:r>
            <a:r>
              <a:rPr lang="en-US" sz="2400" err="1"/>
              <a:t>abemaciclib</a:t>
            </a:r>
            <a:r>
              <a:rPr lang="en-US" sz="2400"/>
              <a:t> dose escalation, with intention to reach maximum dose or dose reduce if full dose is started</a:t>
            </a:r>
          </a:p>
        </p:txBody>
      </p:sp>
      <p:sp>
        <p:nvSpPr>
          <p:cNvPr id="6" name="Content Placeholder 5">
            <a:extLst>
              <a:ext uri="{FF2B5EF4-FFF2-40B4-BE49-F238E27FC236}">
                <a16:creationId xmlns:a16="http://schemas.microsoft.com/office/drawing/2014/main" id="{DF7722FA-F4AA-1DDB-9353-0BA3B9377FB8}"/>
              </a:ext>
            </a:extLst>
          </p:cNvPr>
          <p:cNvSpPr>
            <a:spLocks noGrp="1"/>
          </p:cNvSpPr>
          <p:nvPr>
            <p:ph sz="half" idx="2"/>
          </p:nvPr>
        </p:nvSpPr>
        <p:spPr/>
        <p:txBody>
          <a:bodyPr>
            <a:normAutofit/>
          </a:bodyPr>
          <a:lstStyle/>
          <a:p>
            <a:r>
              <a:rPr lang="en-US" sz="2400"/>
              <a:t>Consider </a:t>
            </a:r>
            <a:r>
              <a:rPr lang="en-US" sz="2400" err="1"/>
              <a:t>riboclibib</a:t>
            </a:r>
            <a:r>
              <a:rPr lang="en-US" sz="2400"/>
              <a:t> dose reduction or hold as indicated </a:t>
            </a:r>
          </a:p>
          <a:p>
            <a:r>
              <a:rPr lang="en-US" sz="2400"/>
              <a:t>Address obstacles to adherence and create individualized, tailored plan to ensure compliance; include rationale regarding adjuvant therapy and reducing risk of cancer recurrence</a:t>
            </a:r>
          </a:p>
          <a:p>
            <a:endParaRPr lang="en-US" sz="2400"/>
          </a:p>
        </p:txBody>
      </p:sp>
    </p:spTree>
    <p:extLst>
      <p:ext uri="{BB962C8B-B14F-4D97-AF65-F5344CB8AC3E}">
        <p14:creationId xmlns:p14="http://schemas.microsoft.com/office/powerpoint/2010/main" val="141866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20800" y="744828"/>
            <a:ext cx="9550400" cy="1676400"/>
          </a:xfrm>
        </p:spPr>
        <p:txBody>
          <a:bodyPr>
            <a:normAutofit/>
          </a:bodyPr>
          <a:lstStyle/>
          <a:p>
            <a:pPr>
              <a:defRPr/>
            </a:pPr>
            <a:r>
              <a:rPr lang="en-US" sz="4000"/>
              <a:t>DISCLAIMER</a:t>
            </a:r>
          </a:p>
        </p:txBody>
      </p:sp>
      <p:sp>
        <p:nvSpPr>
          <p:cNvPr id="195586" name="Subtitle 2"/>
          <p:cNvSpPr>
            <a:spLocks noGrp="1"/>
          </p:cNvSpPr>
          <p:nvPr>
            <p:ph type="subTitle" idx="1"/>
          </p:nvPr>
        </p:nvSpPr>
        <p:spPr>
          <a:xfrm>
            <a:off x="1320800" y="2421229"/>
            <a:ext cx="9550400" cy="3400022"/>
          </a:xfrm>
        </p:spPr>
        <p:txBody>
          <a:bodyPr>
            <a:normAutofit/>
          </a:bodyPr>
          <a:lstStyle/>
          <a:p>
            <a:pPr>
              <a:defRPr/>
            </a:pPr>
            <a:r>
              <a:rPr lang="en-US" sz="1799" dirty="0">
                <a:solidFill>
                  <a:schemeClr val="tx1"/>
                </a:solidFill>
                <a:latin typeface="Arial" charset="0"/>
                <a:ea typeface="ＭＳ Ｐゴシック" charset="0"/>
              </a:rPr>
              <a:t>This slide deck in its original and unaltered format is for educational purposes and is current as of April 2025. All materials contained herein reflect the views of the faculty, and not those of AXIS Medical Education, the CME provider, or the commercial supporter. Participants have an implied responsibility to use the newly acquired information to enhance patient outcomes and their own professional development. The information presented in this activity is not meant to serve as a guideline for patient management. Any procedures, medications, or other courses of diagnosis or treatment discussed or suggested in this activity should not be used by clinicians without evaluation of their patients</a:t>
            </a:r>
            <a:r>
              <a:rPr lang="ja-JP" altLang="en-US" sz="1799" dirty="0">
                <a:solidFill>
                  <a:schemeClr val="tx1"/>
                </a:solidFill>
                <a:latin typeface="Arial" charset="0"/>
                <a:ea typeface="ＭＳ Ｐゴシック" charset="0"/>
              </a:rPr>
              <a:t>’</a:t>
            </a:r>
            <a:r>
              <a:rPr lang="en-US" altLang="ja-JP" sz="1799" dirty="0">
                <a:solidFill>
                  <a:schemeClr val="tx1"/>
                </a:solidFill>
                <a:latin typeface="Arial" charset="0"/>
                <a:ea typeface="ＭＳ Ｐゴシック" charset="0"/>
              </a:rPr>
              <a:t>conditions and possible contraindications </a:t>
            </a:r>
            <a:r>
              <a:rPr lang="en-US" altLang="ja-JP" sz="1799" dirty="0">
                <a:latin typeface="Arial" charset="0"/>
                <a:ea typeface="ＭＳ Ｐゴシック" charset="0"/>
              </a:rPr>
              <a:t>and/or</a:t>
            </a:r>
            <a:r>
              <a:rPr lang="en-US" altLang="ja-JP" sz="1799" dirty="0">
                <a:solidFill>
                  <a:schemeClr val="tx1"/>
                </a:solidFill>
                <a:latin typeface="Arial" charset="0"/>
                <a:ea typeface="ＭＳ Ｐゴシック" charset="0"/>
              </a:rPr>
              <a:t> dangers in use, review of any applicable manufacturer</a:t>
            </a:r>
            <a:r>
              <a:rPr lang="ja-JP" altLang="en-US" sz="1799" dirty="0">
                <a:solidFill>
                  <a:schemeClr val="tx1"/>
                </a:solidFill>
                <a:latin typeface="Arial" charset="0"/>
                <a:ea typeface="ＭＳ Ｐゴシック" charset="0"/>
              </a:rPr>
              <a:t>’</a:t>
            </a:r>
            <a:r>
              <a:rPr lang="en-US" altLang="ja-JP" sz="1799" dirty="0">
                <a:solidFill>
                  <a:schemeClr val="tx1"/>
                </a:solidFill>
                <a:latin typeface="Arial" charset="0"/>
                <a:ea typeface="ＭＳ Ｐゴシック" charset="0"/>
              </a:rPr>
              <a:t>s product information, and comparison with recommendations of other authorities.</a:t>
            </a:r>
            <a:endParaRPr lang="en-US" sz="1799" dirty="0">
              <a:solidFill>
                <a:schemeClr val="tx1"/>
              </a:solidFill>
              <a:latin typeface="Arial" charset="0"/>
              <a:ea typeface="ＭＳ Ｐゴシック" charset="0"/>
            </a:endParaRPr>
          </a:p>
        </p:txBody>
      </p:sp>
    </p:spTree>
    <p:extLst>
      <p:ext uri="{BB962C8B-B14F-4D97-AF65-F5344CB8AC3E}">
        <p14:creationId xmlns:p14="http://schemas.microsoft.com/office/powerpoint/2010/main" val="1360948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CD280-07BE-8160-FE45-7615CC420D3B}"/>
              </a:ext>
            </a:extLst>
          </p:cNvPr>
          <p:cNvSpPr>
            <a:spLocks noGrp="1"/>
          </p:cNvSpPr>
          <p:nvPr>
            <p:ph type="ctrTitle"/>
          </p:nvPr>
        </p:nvSpPr>
        <p:spPr>
          <a:xfrm>
            <a:off x="1121664" y="1391602"/>
            <a:ext cx="9948672" cy="2387600"/>
          </a:xfrm>
        </p:spPr>
        <p:txBody>
          <a:bodyPr>
            <a:noAutofit/>
          </a:bodyPr>
          <a:lstStyle/>
          <a:p>
            <a:r>
              <a:rPr lang="en-US"/>
              <a:t>Recent Current and Emerging Evidence Supporting CDK4/6 Inhibitors in Adjuvant Therapy for HR+/HER2- Early BC</a:t>
            </a:r>
          </a:p>
        </p:txBody>
      </p:sp>
      <p:sp>
        <p:nvSpPr>
          <p:cNvPr id="3" name="Subtitle 2">
            <a:extLst>
              <a:ext uri="{FF2B5EF4-FFF2-40B4-BE49-F238E27FC236}">
                <a16:creationId xmlns:a16="http://schemas.microsoft.com/office/drawing/2014/main" id="{4823AA96-0EFB-6C35-D46E-A00D69D5C0A2}"/>
              </a:ext>
            </a:extLst>
          </p:cNvPr>
          <p:cNvSpPr>
            <a:spLocks noGrp="1"/>
          </p:cNvSpPr>
          <p:nvPr>
            <p:ph type="subTitle" idx="1"/>
          </p:nvPr>
        </p:nvSpPr>
        <p:spPr>
          <a:xfrm>
            <a:off x="1524000" y="4272598"/>
            <a:ext cx="9144000" cy="1655762"/>
          </a:xfrm>
        </p:spPr>
        <p:txBody>
          <a:bodyPr vert="horz" lIns="91440" tIns="45720" rIns="91440" bIns="45720" rtlCol="0" anchor="t">
            <a:normAutofit/>
          </a:bodyPr>
          <a:lstStyle/>
          <a:p>
            <a:r>
              <a:rPr lang="en-US" dirty="0"/>
              <a:t>Theresa </a:t>
            </a:r>
            <a:r>
              <a:rPr lang="en-US" dirty="0" err="1"/>
              <a:t>Wicklin</a:t>
            </a:r>
            <a:r>
              <a:rPr lang="en-US" dirty="0"/>
              <a:t> Gillespie, PhD, MA, RN, FAAN</a:t>
            </a:r>
          </a:p>
        </p:txBody>
      </p:sp>
    </p:spTree>
    <p:extLst>
      <p:ext uri="{BB962C8B-B14F-4D97-AF65-F5344CB8AC3E}">
        <p14:creationId xmlns:p14="http://schemas.microsoft.com/office/powerpoint/2010/main" val="386018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0CBA-0B92-807B-5324-9E1F73A399C1}"/>
              </a:ext>
            </a:extLst>
          </p:cNvPr>
          <p:cNvSpPr>
            <a:spLocks noGrp="1"/>
          </p:cNvSpPr>
          <p:nvPr>
            <p:ph type="title"/>
          </p:nvPr>
        </p:nvSpPr>
        <p:spPr>
          <a:xfrm>
            <a:off x="838200" y="365125"/>
            <a:ext cx="10515600" cy="1325563"/>
          </a:xfrm>
        </p:spPr>
        <p:txBody>
          <a:bodyPr/>
          <a:lstStyle/>
          <a:p>
            <a:r>
              <a:rPr lang="en-US" dirty="0"/>
              <a:t>Polling Question 4</a:t>
            </a:r>
          </a:p>
        </p:txBody>
      </p:sp>
      <p:sp>
        <p:nvSpPr>
          <p:cNvPr id="4" name="Content Placeholder 3">
            <a:extLst>
              <a:ext uri="{FF2B5EF4-FFF2-40B4-BE49-F238E27FC236}">
                <a16:creationId xmlns:a16="http://schemas.microsoft.com/office/drawing/2014/main" id="{5A563C3F-3B46-74B9-2CC9-EE3D4DE4BB05}"/>
              </a:ext>
            </a:extLst>
          </p:cNvPr>
          <p:cNvSpPr>
            <a:spLocks noGrp="1"/>
          </p:cNvSpPr>
          <p:nvPr>
            <p:ph idx="1"/>
          </p:nvPr>
        </p:nvSpPr>
        <p:spPr>
          <a:xfrm>
            <a:off x="838200" y="1825625"/>
            <a:ext cx="10515600" cy="4062557"/>
          </a:xfrm>
        </p:spPr>
        <p:txBody>
          <a:bodyPr vert="horz" lIns="91440" tIns="45720" rIns="91440" bIns="45720" rtlCol="0" anchor="t">
            <a:normAutofit/>
          </a:bodyPr>
          <a:lstStyle/>
          <a:p>
            <a:r>
              <a:rPr lang="en-US" dirty="0"/>
              <a:t>The study population enrolled in the monarchE trial was eligible</a:t>
            </a:r>
            <a:br>
              <a:rPr lang="en-US" dirty="0"/>
            </a:br>
            <a:r>
              <a:rPr lang="en-US" dirty="0"/>
              <a:t>if they:</a:t>
            </a:r>
          </a:p>
          <a:p>
            <a:pPr marL="977900" indent="-520700">
              <a:buFont typeface="+mj-lt"/>
              <a:buAutoNum type="alphaLcParenR"/>
            </a:pPr>
            <a:r>
              <a:rPr lang="en-US" dirty="0"/>
              <a:t>Were postmenopausal women only</a:t>
            </a:r>
          </a:p>
          <a:p>
            <a:pPr marL="977900" indent="-520700">
              <a:buFont typeface="+mj-lt"/>
              <a:buAutoNum type="alphaLcParenR"/>
            </a:pPr>
            <a:r>
              <a:rPr lang="en-US" dirty="0"/>
              <a:t>Had HR+, N+, HER2- tumors</a:t>
            </a:r>
          </a:p>
          <a:p>
            <a:pPr marL="977900" indent="-520700">
              <a:buFont typeface="+mj-lt"/>
              <a:buAutoNum type="alphaLcParenR"/>
            </a:pPr>
            <a:r>
              <a:rPr lang="en-US" dirty="0"/>
              <a:t>Were diagnosed with advanced stage breast cancer</a:t>
            </a:r>
          </a:p>
          <a:p>
            <a:pPr marL="977900" indent="-520700">
              <a:buFont typeface="+mj-lt"/>
              <a:buAutoNum type="alphaLcParenR"/>
            </a:pPr>
            <a:r>
              <a:rPr lang="en-US" dirty="0"/>
              <a:t>Were considered to be at very low risk of recurrence		</a:t>
            </a:r>
          </a:p>
          <a:p>
            <a:pPr marL="977900" indent="-520700">
              <a:buFont typeface="+mj-lt"/>
              <a:buAutoNum type="alphaLcParenR"/>
            </a:pPr>
            <a:r>
              <a:rPr lang="en-US" dirty="0"/>
              <a:t>Had received no prior chemotherapy</a:t>
            </a:r>
          </a:p>
          <a:p>
            <a:endParaRPr lang="en-US" dirty="0"/>
          </a:p>
        </p:txBody>
      </p:sp>
      <p:sp>
        <p:nvSpPr>
          <p:cNvPr id="9" name="Footer Placeholder 8">
            <a:extLst>
              <a:ext uri="{FF2B5EF4-FFF2-40B4-BE49-F238E27FC236}">
                <a16:creationId xmlns:a16="http://schemas.microsoft.com/office/drawing/2014/main" id="{C6F6F04D-4DD4-0C29-C0C7-C3C278A4D4E4}"/>
              </a:ext>
            </a:extLst>
          </p:cNvPr>
          <p:cNvSpPr>
            <a:spLocks noGrp="1"/>
          </p:cNvSpPr>
          <p:nvPr>
            <p:ph type="ftr" sz="quarter" idx="10"/>
          </p:nvPr>
        </p:nvSpPr>
        <p:spPr>
          <a:xfrm>
            <a:off x="1416735" y="6054437"/>
            <a:ext cx="10651322" cy="803564"/>
          </a:xfrm>
        </p:spPr>
        <p:txBody>
          <a:bodyPr/>
          <a:lstStyle/>
          <a:p>
            <a:r>
              <a:rPr lang="en-US" dirty="0"/>
              <a:t>Johnston SRD, et al. </a:t>
            </a:r>
            <a:r>
              <a:rPr lang="en-US" i="1" dirty="0"/>
              <a:t>Lancet Oncol.</a:t>
            </a:r>
            <a:r>
              <a:rPr lang="en-US" dirty="0"/>
              <a:t> 2023;24(1):77-90.</a:t>
            </a:r>
          </a:p>
        </p:txBody>
      </p:sp>
    </p:spTree>
    <p:extLst>
      <p:ext uri="{BB962C8B-B14F-4D97-AF65-F5344CB8AC3E}">
        <p14:creationId xmlns:p14="http://schemas.microsoft.com/office/powerpoint/2010/main" val="3759535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9E241-31DE-2600-40DB-745530671300}"/>
              </a:ext>
            </a:extLst>
          </p:cNvPr>
          <p:cNvSpPr>
            <a:spLocks noGrp="1"/>
          </p:cNvSpPr>
          <p:nvPr>
            <p:ph type="title"/>
          </p:nvPr>
        </p:nvSpPr>
        <p:spPr>
          <a:xfrm>
            <a:off x="838200" y="178362"/>
            <a:ext cx="11009076" cy="1325563"/>
          </a:xfrm>
        </p:spPr>
        <p:txBody>
          <a:bodyPr>
            <a:noAutofit/>
          </a:bodyPr>
          <a:lstStyle/>
          <a:p>
            <a:r>
              <a:rPr lang="en-US" sz="2800"/>
              <a:t>Brief Background on CDK4/6 Inhibitors: </a:t>
            </a:r>
            <a:br>
              <a:rPr lang="en-US" sz="2800"/>
            </a:br>
            <a:r>
              <a:rPr lang="en-US" sz="2800"/>
              <a:t>How is MOA for These Agents Different From Other Breast Therapies? Why Is This Class of Drugs Important?</a:t>
            </a:r>
          </a:p>
        </p:txBody>
      </p:sp>
      <p:sp>
        <p:nvSpPr>
          <p:cNvPr id="3" name="Content Placeholder 2">
            <a:extLst>
              <a:ext uri="{FF2B5EF4-FFF2-40B4-BE49-F238E27FC236}">
                <a16:creationId xmlns:a16="http://schemas.microsoft.com/office/drawing/2014/main" id="{40E8F8AD-87F7-28E7-74B2-90B960E76A05}"/>
              </a:ext>
            </a:extLst>
          </p:cNvPr>
          <p:cNvSpPr>
            <a:spLocks noGrp="1"/>
          </p:cNvSpPr>
          <p:nvPr>
            <p:ph sz="half" idx="1"/>
          </p:nvPr>
        </p:nvSpPr>
        <p:spPr>
          <a:xfrm>
            <a:off x="838200" y="1637835"/>
            <a:ext cx="6781800" cy="4228812"/>
          </a:xfrm>
        </p:spPr>
        <p:txBody>
          <a:bodyPr>
            <a:noAutofit/>
          </a:bodyPr>
          <a:lstStyle/>
          <a:p>
            <a:pPr marL="180975" indent="-180975">
              <a:buFont typeface="Arial" panose="020B0604020202020204" pitchFamily="34" charset="0"/>
              <a:buChar char="•"/>
            </a:pPr>
            <a:r>
              <a:rPr lang="en-US" sz="1800"/>
              <a:t>3 approved agents in this class of drugs: </a:t>
            </a:r>
            <a:r>
              <a:rPr lang="en-US" sz="1800" b="0" i="0">
                <a:effectLst/>
              </a:rPr>
              <a:t>palbociclib, </a:t>
            </a:r>
            <a:r>
              <a:rPr lang="en-US" sz="1800" b="0" i="0" err="1">
                <a:effectLst/>
              </a:rPr>
              <a:t>ribociclib</a:t>
            </a:r>
            <a:r>
              <a:rPr lang="en-US" sz="1800" b="0" i="0">
                <a:effectLst/>
              </a:rPr>
              <a:t>, and </a:t>
            </a:r>
            <a:r>
              <a:rPr lang="en-US" sz="1800" b="0" i="0" err="1">
                <a:effectLst/>
              </a:rPr>
              <a:t>abemaciclib</a:t>
            </a:r>
            <a:endParaRPr lang="en-US" sz="1800" b="0" i="0">
              <a:effectLst/>
            </a:endParaRPr>
          </a:p>
          <a:p>
            <a:pPr marL="180975" indent="-180975">
              <a:buFont typeface="Arial" panose="020B0604020202020204" pitchFamily="34" charset="0"/>
              <a:buChar char="•"/>
            </a:pPr>
            <a:r>
              <a:rPr lang="en-US" sz="1800"/>
              <a:t>Initial FDA approval 10 yr ago (palbociclib, 2015) for HR+ breast cancer</a:t>
            </a:r>
          </a:p>
          <a:p>
            <a:pPr marL="180975" indent="-180975">
              <a:buFont typeface="Arial" panose="020B0604020202020204" pitchFamily="34" charset="0"/>
              <a:buChar char="•"/>
            </a:pPr>
            <a:r>
              <a:rPr lang="en-US" sz="1800"/>
              <a:t>Mechanism of action: Work by </a:t>
            </a:r>
            <a:r>
              <a:rPr lang="en-US" sz="1800" b="1">
                <a:solidFill>
                  <a:schemeClr val="accent3"/>
                </a:solidFill>
              </a:rPr>
              <a:t>inhibiting</a:t>
            </a:r>
            <a:r>
              <a:rPr lang="en-US" sz="1800"/>
              <a:t> phosphorylation of Rb (retinoblastoma) protein, which deactivates tumor suppressor protein, thus preventing cell proliferation</a:t>
            </a:r>
            <a:r>
              <a:rPr lang="en-US" sz="1800" baseline="30000"/>
              <a:t>1</a:t>
            </a:r>
            <a:endParaRPr lang="en-US" sz="1800"/>
          </a:p>
          <a:p>
            <a:pPr marL="180975" indent="-180975">
              <a:buFont typeface="Arial" panose="020B0604020202020204" pitchFamily="34" charset="0"/>
              <a:buChar char="•"/>
            </a:pPr>
            <a:r>
              <a:rPr lang="en-US" sz="1800"/>
              <a:t>Cell cycle regulated by numerous factors, including cyclins, cyclin-dependent kinases (CDK), and CDK inhibitors</a:t>
            </a:r>
          </a:p>
          <a:p>
            <a:pPr marL="180975" indent="-180975">
              <a:buFont typeface="Arial" panose="020B0604020202020204" pitchFamily="34" charset="0"/>
              <a:buChar char="•"/>
            </a:pPr>
            <a:r>
              <a:rPr lang="en-US" sz="1800"/>
              <a:t>Checkpoint often over-expressed in HR+ breast cancer cells, so represents key target</a:t>
            </a:r>
          </a:p>
          <a:p>
            <a:pPr marL="180975" indent="-180975">
              <a:buFont typeface="Arial" panose="020B0604020202020204" pitchFamily="34" charset="0"/>
              <a:buChar char="•"/>
            </a:pPr>
            <a:r>
              <a:rPr lang="en-US" sz="1800" b="0" i="0">
                <a:effectLst/>
              </a:rPr>
              <a:t>Initial FDA approvals for CDK4/6 inhibitors + ET (aromatase inhibitor or </a:t>
            </a:r>
            <a:r>
              <a:rPr lang="en-US" sz="1800" b="0" i="0" err="1">
                <a:effectLst/>
              </a:rPr>
              <a:t>fulvestrant</a:t>
            </a:r>
            <a:r>
              <a:rPr lang="en-US" sz="1800" b="0" i="0">
                <a:effectLst/>
              </a:rPr>
              <a:t>), for first- or second-line treatment of HR+, HER2-negative, advanced or metastatic breast cancer</a:t>
            </a:r>
            <a:r>
              <a:rPr lang="en-US" sz="1800" b="0" i="0" baseline="30000">
                <a:effectLst/>
              </a:rPr>
              <a:t>2,3</a:t>
            </a:r>
            <a:endParaRPr lang="en-US" sz="1800"/>
          </a:p>
        </p:txBody>
      </p:sp>
      <p:sp>
        <p:nvSpPr>
          <p:cNvPr id="7" name="TextBox 6">
            <a:extLst>
              <a:ext uri="{FF2B5EF4-FFF2-40B4-BE49-F238E27FC236}">
                <a16:creationId xmlns:a16="http://schemas.microsoft.com/office/drawing/2014/main" id="{93D58B64-9D01-579D-6C5F-E48AB35DB420}"/>
              </a:ext>
            </a:extLst>
          </p:cNvPr>
          <p:cNvSpPr txBox="1"/>
          <p:nvPr/>
        </p:nvSpPr>
        <p:spPr>
          <a:xfrm>
            <a:off x="1427813" y="6137922"/>
            <a:ext cx="10764187" cy="707886"/>
          </a:xfrm>
          <a:prstGeom prst="rect">
            <a:avLst/>
          </a:prstGeom>
          <a:noFill/>
        </p:spPr>
        <p:txBody>
          <a:bodyPr wrap="square" rtlCol="0">
            <a:spAutoFit/>
          </a:bodyPr>
          <a:lstStyle/>
          <a:p>
            <a:pPr marL="0" indent="0">
              <a:buNone/>
            </a:pPr>
            <a:r>
              <a:rPr lang="en-US" sz="1000" b="0" i="0">
                <a:effectLst/>
                <a:latin typeface="Arial" panose="020B0604020202020204" pitchFamily="34" charset="0"/>
                <a:cs typeface="Arial" panose="020B0604020202020204" pitchFamily="34" charset="0"/>
              </a:rPr>
              <a:t>1. Pavlovic D, et al. </a:t>
            </a:r>
            <a:r>
              <a:rPr lang="en-US" sz="1000" b="0" i="1">
                <a:effectLst/>
                <a:latin typeface="Arial" panose="020B0604020202020204" pitchFamily="34" charset="0"/>
                <a:cs typeface="Arial" panose="020B0604020202020204" pitchFamily="34" charset="0"/>
              </a:rPr>
              <a:t>Ther Adv Med Oncol. </a:t>
            </a:r>
            <a:r>
              <a:rPr lang="en-US" sz="1000" b="0" i="0">
                <a:effectLst/>
                <a:latin typeface="Arial" panose="020B0604020202020204" pitchFamily="34" charset="0"/>
                <a:cs typeface="Arial" panose="020B0604020202020204" pitchFamily="34" charset="0"/>
              </a:rPr>
              <a:t>2023;15:17588359231205848. </a:t>
            </a:r>
            <a:br>
              <a:rPr lang="en-US" sz="1000" b="0" i="0">
                <a:effectLst/>
                <a:latin typeface="Arial" panose="020B0604020202020204" pitchFamily="34" charset="0"/>
                <a:cs typeface="Arial" panose="020B0604020202020204" pitchFamily="34" charset="0"/>
              </a:rPr>
            </a:br>
            <a:r>
              <a:rPr lang="en-US" sz="1000">
                <a:latin typeface="Arial" panose="020B0604020202020204" pitchFamily="34" charset="0"/>
                <a:cs typeface="Arial" panose="020B0604020202020204" pitchFamily="34" charset="0"/>
              </a:rPr>
              <a:t>2. </a:t>
            </a:r>
            <a:r>
              <a:rPr lang="en-US" sz="1000" err="1">
                <a:latin typeface="Arial" panose="020B0604020202020204" pitchFamily="34" charset="0"/>
                <a:cs typeface="Arial" panose="020B0604020202020204" pitchFamily="34" charset="0"/>
              </a:rPr>
              <a:t>FDA.gov</a:t>
            </a:r>
            <a:r>
              <a:rPr lang="en-US" sz="1000">
                <a:latin typeface="Arial" panose="020B0604020202020204" pitchFamily="34" charset="0"/>
                <a:cs typeface="Arial" panose="020B0604020202020204" pitchFamily="34" charset="0"/>
              </a:rPr>
              <a:t>. https://</a:t>
            </a:r>
            <a:r>
              <a:rPr lang="en-US" sz="1000" err="1">
                <a:latin typeface="Arial" panose="020B0604020202020204" pitchFamily="34" charset="0"/>
                <a:cs typeface="Arial" panose="020B0604020202020204" pitchFamily="34" charset="0"/>
              </a:rPr>
              <a:t>www.fda.gov</a:t>
            </a:r>
            <a:r>
              <a:rPr lang="en-US" sz="1000">
                <a:latin typeface="Arial" panose="020B0604020202020204" pitchFamily="34" charset="0"/>
                <a:cs typeface="Arial" panose="020B0604020202020204" pitchFamily="34" charset="0"/>
              </a:rPr>
              <a:t>/drugs/science-and-research-drugs/use-cyclin-dependent-kinase-46-inhibitor-hormonal-therapy-metastatic-breast-cancer-efficacy patient#:~:text=CDK%204/6%20inhibitors%20in,advanced%20or%20metastatic%20breast%20cancer</a:t>
            </a:r>
          </a:p>
          <a:p>
            <a:pPr marL="0" indent="0">
              <a:buNone/>
            </a:pPr>
            <a:r>
              <a:rPr lang="en-US" sz="1000" b="0" i="0">
                <a:solidFill>
                  <a:srgbClr val="212121"/>
                </a:solidFill>
                <a:effectLst/>
                <a:latin typeface="Arial" panose="020B0604020202020204" pitchFamily="34" charset="0"/>
                <a:cs typeface="Arial" panose="020B0604020202020204" pitchFamily="34" charset="0"/>
              </a:rPr>
              <a:t>3. Wu Y, et al. </a:t>
            </a:r>
            <a:r>
              <a:rPr lang="en-US" sz="1000" b="0" i="1">
                <a:solidFill>
                  <a:srgbClr val="212121"/>
                </a:solidFill>
                <a:effectLst/>
                <a:latin typeface="Arial" panose="020B0604020202020204" pitchFamily="34" charset="0"/>
                <a:cs typeface="Arial" panose="020B0604020202020204" pitchFamily="34" charset="0"/>
              </a:rPr>
              <a:t>Cancer Manag Res. </a:t>
            </a:r>
            <a:r>
              <a:rPr lang="en-US" sz="1000" b="0" i="0">
                <a:solidFill>
                  <a:srgbClr val="212121"/>
                </a:solidFill>
                <a:effectLst/>
                <a:latin typeface="Arial" panose="020B0604020202020204" pitchFamily="34" charset="0"/>
                <a:cs typeface="Arial" panose="020B0604020202020204" pitchFamily="34" charset="0"/>
              </a:rPr>
              <a:t>2020;12:3477-3487. </a:t>
            </a:r>
            <a:endParaRPr lang="en-US" sz="1000">
              <a:latin typeface="Arial" panose="020B0604020202020204" pitchFamily="34" charset="0"/>
              <a:cs typeface="Arial" panose="020B0604020202020204" pitchFamily="34" charset="0"/>
            </a:endParaRPr>
          </a:p>
        </p:txBody>
      </p:sp>
      <p:pic>
        <p:nvPicPr>
          <p:cNvPr id="2050" name="Picture 2" descr="Mechanism of CDK4/6 inhibitors and possible combined therapy with... |  Download Scientific Diagram">
            <a:extLst>
              <a:ext uri="{FF2B5EF4-FFF2-40B4-BE49-F238E27FC236}">
                <a16:creationId xmlns:a16="http://schemas.microsoft.com/office/drawing/2014/main" id="{54BAEF2A-2A75-4AD8-FD5F-64B4FEE07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258" y="1637835"/>
            <a:ext cx="3466542" cy="24630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E8D58E8-6DB8-B7F9-3DB1-615A51146C30}"/>
              </a:ext>
            </a:extLst>
          </p:cNvPr>
          <p:cNvSpPr txBox="1"/>
          <p:nvPr/>
        </p:nvSpPr>
        <p:spPr>
          <a:xfrm>
            <a:off x="8919086" y="4234814"/>
            <a:ext cx="1402885"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Wu et al, 2020</a:t>
            </a:r>
            <a:r>
              <a:rPr lang="en-US" sz="1400" baseline="3000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16123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892C-80AF-5648-92CC-5566517C871A}"/>
              </a:ext>
            </a:extLst>
          </p:cNvPr>
          <p:cNvSpPr>
            <a:spLocks noGrp="1"/>
          </p:cNvSpPr>
          <p:nvPr>
            <p:ph type="title"/>
          </p:nvPr>
        </p:nvSpPr>
        <p:spPr>
          <a:xfrm>
            <a:off x="838200" y="365125"/>
            <a:ext cx="10515600" cy="1325563"/>
          </a:xfrm>
        </p:spPr>
        <p:txBody>
          <a:bodyPr>
            <a:noAutofit/>
          </a:bodyPr>
          <a:lstStyle/>
          <a:p>
            <a:r>
              <a:rPr lang="en-US" sz="3200"/>
              <a:t>Pooled Analysis of All CDK4/6 Inhibitors by Clinical &amp; Demographic Subgroups for HR+, HER2-, Advanced</a:t>
            </a:r>
            <a:br>
              <a:rPr lang="en-US" sz="3200"/>
            </a:br>
            <a:r>
              <a:rPr lang="en-US" sz="3200"/>
              <a:t>or Metastatic Breast Cancer</a:t>
            </a:r>
          </a:p>
        </p:txBody>
      </p:sp>
      <p:sp>
        <p:nvSpPr>
          <p:cNvPr id="3" name="Content Placeholder 2">
            <a:extLst>
              <a:ext uri="{FF2B5EF4-FFF2-40B4-BE49-F238E27FC236}">
                <a16:creationId xmlns:a16="http://schemas.microsoft.com/office/drawing/2014/main" id="{32A0B312-5F35-CB35-9EA4-51F2456FAE13}"/>
              </a:ext>
            </a:extLst>
          </p:cNvPr>
          <p:cNvSpPr>
            <a:spLocks noGrp="1"/>
          </p:cNvSpPr>
          <p:nvPr>
            <p:ph sz="half" idx="1"/>
          </p:nvPr>
        </p:nvSpPr>
        <p:spPr>
          <a:xfrm>
            <a:off x="838200" y="2048255"/>
            <a:ext cx="5181600" cy="4006469"/>
          </a:xfrm>
        </p:spPr>
        <p:txBody>
          <a:bodyPr>
            <a:normAutofit/>
          </a:bodyPr>
          <a:lstStyle/>
          <a:p>
            <a:r>
              <a:rPr lang="en-US" sz="2400"/>
              <a:t>Pooled analysis of 7 trials, N = 4,200, all randomized to AI or </a:t>
            </a:r>
            <a:r>
              <a:rPr lang="en-US" sz="2400" err="1"/>
              <a:t>fulvestrant</a:t>
            </a:r>
            <a:r>
              <a:rPr lang="en-US" sz="2400"/>
              <a:t> + CDK4/6 inhibitor vs placebo, approved before 2019</a:t>
            </a:r>
          </a:p>
          <a:p>
            <a:r>
              <a:rPr lang="en-US" sz="2400"/>
              <a:t>PFS increased whether ET was AI or </a:t>
            </a:r>
            <a:r>
              <a:rPr lang="en-US" sz="2400" err="1"/>
              <a:t>fulvestrant</a:t>
            </a:r>
            <a:r>
              <a:rPr lang="en-US" sz="2400"/>
              <a:t> </a:t>
            </a:r>
          </a:p>
          <a:p>
            <a:r>
              <a:rPr lang="en-US" sz="2400"/>
              <a:t>Increase in median PFS observed in all clinicopathological subgroups </a:t>
            </a:r>
          </a:p>
        </p:txBody>
      </p:sp>
      <p:sp>
        <p:nvSpPr>
          <p:cNvPr id="5" name="Content Placeholder 4">
            <a:extLst>
              <a:ext uri="{FF2B5EF4-FFF2-40B4-BE49-F238E27FC236}">
                <a16:creationId xmlns:a16="http://schemas.microsoft.com/office/drawing/2014/main" id="{0C0CC0C0-0084-E7CD-6F6E-B8D830C2B440}"/>
              </a:ext>
            </a:extLst>
          </p:cNvPr>
          <p:cNvSpPr>
            <a:spLocks noGrp="1"/>
          </p:cNvSpPr>
          <p:nvPr>
            <p:ph sz="half" idx="2"/>
          </p:nvPr>
        </p:nvSpPr>
        <p:spPr>
          <a:xfrm>
            <a:off x="6172200" y="2048255"/>
            <a:ext cx="5181600" cy="4006469"/>
          </a:xfrm>
        </p:spPr>
        <p:txBody>
          <a:bodyPr>
            <a:normAutofit/>
          </a:bodyPr>
          <a:lstStyle/>
          <a:p>
            <a:r>
              <a:rPr lang="en-US" sz="2400"/>
              <a:t>Increase in PFS for pre- and post-menopausal, and across ethnicity subgroups </a:t>
            </a:r>
          </a:p>
          <a:p>
            <a:r>
              <a:rPr lang="en-US" sz="2400"/>
              <a:t>Results reported limited to White and Asian subgroups are because </a:t>
            </a:r>
            <a:r>
              <a:rPr lang="en-US" sz="2400" i="1"/>
              <a:t>only small number of pts of other races or ethnicities enrolled in 7 trials analyzed</a:t>
            </a:r>
            <a:r>
              <a:rPr lang="en-US" sz="2400" baseline="30000"/>
              <a:t>1</a:t>
            </a:r>
          </a:p>
          <a:p>
            <a:endParaRPr lang="en-US" sz="2400"/>
          </a:p>
        </p:txBody>
      </p:sp>
      <p:sp>
        <p:nvSpPr>
          <p:cNvPr id="9" name="Footer Placeholder 8">
            <a:extLst>
              <a:ext uri="{FF2B5EF4-FFF2-40B4-BE49-F238E27FC236}">
                <a16:creationId xmlns:a16="http://schemas.microsoft.com/office/drawing/2014/main" id="{37FA2BDE-2FE6-B3A1-371F-6CF1380A3541}"/>
              </a:ext>
            </a:extLst>
          </p:cNvPr>
          <p:cNvSpPr>
            <a:spLocks noGrp="1"/>
          </p:cNvSpPr>
          <p:nvPr>
            <p:ph type="ftr" sz="quarter" idx="10"/>
          </p:nvPr>
        </p:nvSpPr>
        <p:spPr/>
        <p:txBody>
          <a:bodyPr/>
          <a:lstStyle/>
          <a:p>
            <a:r>
              <a:rPr lang="sv-SE" sz="1000" b="0" i="0">
                <a:solidFill>
                  <a:srgbClr val="212121"/>
                </a:solidFill>
                <a:effectLst/>
                <a:latin typeface="Arial" panose="020B0604020202020204" pitchFamily="34" charset="0"/>
                <a:cs typeface="Arial" panose="020B0604020202020204" pitchFamily="34" charset="0"/>
              </a:rPr>
              <a:t>1. </a:t>
            </a:r>
            <a:r>
              <a:rPr lang="en-US" sz="1000" b="0" i="0">
                <a:solidFill>
                  <a:srgbClr val="212121"/>
                </a:solidFill>
                <a:effectLst/>
                <a:latin typeface="Arial" panose="020B0604020202020204" pitchFamily="34" charset="0"/>
                <a:cs typeface="Arial" panose="020B0604020202020204" pitchFamily="34" charset="0"/>
              </a:rPr>
              <a:t>Klocker EV, et al. </a:t>
            </a:r>
            <a:r>
              <a:rPr lang="en-US" sz="1000" b="0" i="1">
                <a:solidFill>
                  <a:srgbClr val="212121"/>
                </a:solidFill>
                <a:effectLst/>
                <a:latin typeface="Arial" panose="020B0604020202020204" pitchFamily="34" charset="0"/>
                <a:cs typeface="Arial" panose="020B0604020202020204" pitchFamily="34" charset="0"/>
              </a:rPr>
              <a:t>Drugs</a:t>
            </a:r>
            <a:r>
              <a:rPr lang="en-US" sz="1000" b="0" i="0">
                <a:solidFill>
                  <a:srgbClr val="212121"/>
                </a:solidFill>
                <a:effectLst/>
                <a:latin typeface="Arial" panose="020B0604020202020204" pitchFamily="34" charset="0"/>
                <a:cs typeface="Arial" panose="020B0604020202020204" pitchFamily="34" charset="0"/>
              </a:rPr>
              <a:t>. 2025;85(2):149-169.</a:t>
            </a:r>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976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3B7A1-DCEE-8F49-0849-6B7BA2206C7F}"/>
              </a:ext>
            </a:extLst>
          </p:cNvPr>
          <p:cNvSpPr>
            <a:spLocks noGrp="1"/>
          </p:cNvSpPr>
          <p:nvPr>
            <p:ph type="ctrTitle"/>
          </p:nvPr>
        </p:nvSpPr>
        <p:spPr/>
        <p:txBody>
          <a:bodyPr>
            <a:normAutofit/>
          </a:bodyPr>
          <a:lstStyle/>
          <a:p>
            <a:r>
              <a:rPr lang="en-US" dirty="0"/>
              <a:t>Recent Data for CDK4/6 Inhibitor Use in Early-Stage Breast Cancer</a:t>
            </a:r>
          </a:p>
        </p:txBody>
      </p:sp>
    </p:spTree>
    <p:extLst>
      <p:ext uri="{BB962C8B-B14F-4D97-AF65-F5344CB8AC3E}">
        <p14:creationId xmlns:p14="http://schemas.microsoft.com/office/powerpoint/2010/main" val="2745110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22CF-2DFB-7B40-F82B-3A9E2957EEC2}"/>
              </a:ext>
            </a:extLst>
          </p:cNvPr>
          <p:cNvSpPr>
            <a:spLocks noGrp="1"/>
          </p:cNvSpPr>
          <p:nvPr>
            <p:ph type="title"/>
          </p:nvPr>
        </p:nvSpPr>
        <p:spPr>
          <a:xfrm>
            <a:off x="838200" y="365126"/>
            <a:ext cx="10515600" cy="1167892"/>
          </a:xfrm>
        </p:spPr>
        <p:txBody>
          <a:bodyPr/>
          <a:lstStyle/>
          <a:p>
            <a:r>
              <a:rPr lang="en-US"/>
              <a:t>PALLAS Trial – Prospective, Randomized Ph III</a:t>
            </a:r>
          </a:p>
        </p:txBody>
      </p:sp>
      <p:sp>
        <p:nvSpPr>
          <p:cNvPr id="3" name="Content Placeholder 2">
            <a:extLst>
              <a:ext uri="{FF2B5EF4-FFF2-40B4-BE49-F238E27FC236}">
                <a16:creationId xmlns:a16="http://schemas.microsoft.com/office/drawing/2014/main" id="{578D99E3-D99A-B23F-4B0B-72C63BC0DE39}"/>
              </a:ext>
            </a:extLst>
          </p:cNvPr>
          <p:cNvSpPr>
            <a:spLocks noGrp="1"/>
          </p:cNvSpPr>
          <p:nvPr>
            <p:ph sz="half" idx="1"/>
          </p:nvPr>
        </p:nvSpPr>
        <p:spPr>
          <a:xfrm>
            <a:off x="838200" y="1533017"/>
            <a:ext cx="5733288" cy="4229100"/>
          </a:xfrm>
        </p:spPr>
        <p:txBody>
          <a:bodyPr>
            <a:noAutofit/>
          </a:bodyPr>
          <a:lstStyle/>
          <a:p>
            <a:r>
              <a:rPr lang="en-US" sz="1800"/>
              <a:t>Eligibility: HR+, HER2-, early-stage breast cancer</a:t>
            </a:r>
          </a:p>
          <a:p>
            <a:r>
              <a:rPr lang="en-US" sz="1800"/>
              <a:t>Randomization: 2 yr palbociclib (125 mg po </a:t>
            </a:r>
            <a:r>
              <a:rPr lang="en-US" sz="1800" err="1"/>
              <a:t>qd</a:t>
            </a:r>
            <a:r>
              <a:rPr lang="en-US" sz="1800"/>
              <a:t> D1-21 of 28 d cycle) + adjuvant ET vs ET alone (for at least 5 yr)</a:t>
            </a:r>
          </a:p>
          <a:p>
            <a:r>
              <a:rPr lang="en-US" sz="1800"/>
              <a:t>Primary end point = invasive disease-free survival (</a:t>
            </a:r>
            <a:r>
              <a:rPr lang="en-US" sz="1800" err="1"/>
              <a:t>iDFS</a:t>
            </a:r>
            <a:r>
              <a:rPr lang="en-US" sz="1800"/>
              <a:t>) </a:t>
            </a:r>
          </a:p>
          <a:p>
            <a:r>
              <a:rPr lang="en-US" sz="1800"/>
              <a:t>Secondary end points = invasive breast cancer–free survival, distant recurrence-free survival, locoregional cancer-free survival, &amp; overall survival (OS)</a:t>
            </a:r>
          </a:p>
          <a:p>
            <a:r>
              <a:rPr lang="en-US" sz="1800"/>
              <a:t>N = 5,796 patients enrolled; 5,761 included in ITT population</a:t>
            </a:r>
          </a:p>
          <a:p>
            <a:r>
              <a:rPr lang="en-US" sz="1800"/>
              <a:t>At median follow-up 31 </a:t>
            </a:r>
            <a:r>
              <a:rPr lang="en-US" sz="1800" err="1"/>
              <a:t>mos</a:t>
            </a:r>
            <a:r>
              <a:rPr lang="en-US" sz="1800"/>
              <a:t>, </a:t>
            </a:r>
            <a:r>
              <a:rPr lang="en-US" sz="1800" err="1"/>
              <a:t>iDFS</a:t>
            </a:r>
            <a:r>
              <a:rPr lang="en-US" sz="1800"/>
              <a:t> occurred in 253/2884 (8.8%) pts who received palbociclib + ET vs 263/2877 (9.1%) pts who received ET alone</a:t>
            </a:r>
          </a:p>
          <a:p>
            <a:endParaRPr lang="en-US" sz="1800"/>
          </a:p>
        </p:txBody>
      </p:sp>
      <p:sp>
        <p:nvSpPr>
          <p:cNvPr id="5" name="Content Placeholder 4">
            <a:extLst>
              <a:ext uri="{FF2B5EF4-FFF2-40B4-BE49-F238E27FC236}">
                <a16:creationId xmlns:a16="http://schemas.microsoft.com/office/drawing/2014/main" id="{F8B39032-DE23-EA70-D696-D0D3046CDF06}"/>
              </a:ext>
            </a:extLst>
          </p:cNvPr>
          <p:cNvSpPr>
            <a:spLocks noGrp="1"/>
          </p:cNvSpPr>
          <p:nvPr>
            <p:ph sz="half" idx="2"/>
          </p:nvPr>
        </p:nvSpPr>
        <p:spPr>
          <a:xfrm>
            <a:off x="6815328" y="1533017"/>
            <a:ext cx="4538472" cy="4229100"/>
          </a:xfrm>
        </p:spPr>
        <p:txBody>
          <a:bodyPr>
            <a:normAutofit/>
          </a:bodyPr>
          <a:lstStyle/>
          <a:p>
            <a:r>
              <a:rPr lang="en-US" sz="1800"/>
              <a:t>At 4 yrs analysis, similar results between 2 treatments groups: </a:t>
            </a:r>
            <a:r>
              <a:rPr lang="en-US" sz="1800" err="1"/>
              <a:t>iDFS</a:t>
            </a:r>
            <a:r>
              <a:rPr lang="en-US" sz="1800"/>
              <a:t> = 84.2% vs 84.5%; HR = 0.96 (CI 0.81-1.14; </a:t>
            </a:r>
            <a:r>
              <a:rPr lang="en-US" sz="1800" b="1" i="1">
                <a:solidFill>
                  <a:schemeClr val="accent3"/>
                </a:solidFill>
              </a:rPr>
              <a:t>P</a:t>
            </a:r>
            <a:r>
              <a:rPr lang="en-US" sz="1800" b="1">
                <a:solidFill>
                  <a:schemeClr val="accent3"/>
                </a:solidFill>
              </a:rPr>
              <a:t> = 5.65</a:t>
            </a:r>
            <a:r>
              <a:rPr lang="en-US" sz="1800"/>
              <a:t>)</a:t>
            </a:r>
          </a:p>
          <a:p>
            <a:r>
              <a:rPr lang="en-US" sz="1800"/>
              <a:t>No significant differences observed for secondary time-to-event endpoints</a:t>
            </a:r>
          </a:p>
          <a:p>
            <a:r>
              <a:rPr lang="en-US" sz="1800"/>
              <a:t>Subgroup analyses did not show any differences by subgroup</a:t>
            </a:r>
          </a:p>
          <a:p>
            <a:r>
              <a:rPr lang="en-US" sz="1800"/>
              <a:t>No new safety signals</a:t>
            </a:r>
          </a:p>
          <a:p>
            <a:r>
              <a:rPr lang="en-US" sz="1800"/>
              <a:t>Conclusion: addition of adjuvant palbociclib to standard ET did not improve outcomes vs ET alone in pts with HR+ , HER2- early breast cancer</a:t>
            </a:r>
          </a:p>
          <a:p>
            <a:endParaRPr lang="en-US" sz="1800"/>
          </a:p>
          <a:p>
            <a:endParaRPr lang="en-US" sz="1800"/>
          </a:p>
        </p:txBody>
      </p:sp>
      <p:sp>
        <p:nvSpPr>
          <p:cNvPr id="9" name="Footer Placeholder 8">
            <a:extLst>
              <a:ext uri="{FF2B5EF4-FFF2-40B4-BE49-F238E27FC236}">
                <a16:creationId xmlns:a16="http://schemas.microsoft.com/office/drawing/2014/main" id="{050CD8AE-32F6-A94B-DEF2-4BC5E2DE0399}"/>
              </a:ext>
            </a:extLst>
          </p:cNvPr>
          <p:cNvSpPr>
            <a:spLocks noGrp="1"/>
          </p:cNvSpPr>
          <p:nvPr>
            <p:ph type="ftr" sz="quarter" idx="10"/>
          </p:nvPr>
        </p:nvSpPr>
        <p:spPr/>
        <p:txBody>
          <a:bodyPr/>
          <a:lstStyle/>
          <a:p>
            <a:r>
              <a:rPr lang="en-US" sz="1000">
                <a:effectLst/>
                <a:latin typeface="Arial" panose="020B0604020202020204" pitchFamily="34" charset="0"/>
                <a:cs typeface="Arial" panose="020B0604020202020204" pitchFamily="34" charset="0"/>
              </a:rPr>
              <a:t>Gnant M, et al. </a:t>
            </a:r>
            <a:r>
              <a:rPr lang="en-US" sz="1000" i="1">
                <a:effectLst/>
                <a:latin typeface="Arial" panose="020B0604020202020204" pitchFamily="34" charset="0"/>
                <a:cs typeface="Arial" panose="020B0604020202020204" pitchFamily="34" charset="0"/>
              </a:rPr>
              <a:t>J Clin Oncol. </a:t>
            </a:r>
            <a:r>
              <a:rPr lang="en-US" sz="1000">
                <a:latin typeface="Arial" panose="020B0604020202020204" pitchFamily="34" charset="0"/>
                <a:cs typeface="Arial" panose="020B0604020202020204" pitchFamily="34" charset="0"/>
              </a:rPr>
              <a:t>2022;</a:t>
            </a:r>
            <a:r>
              <a:rPr lang="en-US" sz="1000">
                <a:effectLst/>
                <a:latin typeface="Arial" panose="020B0604020202020204" pitchFamily="34" charset="0"/>
                <a:cs typeface="Arial" panose="020B0604020202020204" pitchFamily="34" charset="0"/>
              </a:rPr>
              <a:t>40(3):282-293.</a:t>
            </a:r>
            <a:endParaRPr lang="en-US" sz="1000" b="0" i="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154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C96A-5A00-2130-CCAB-2D81E8556C99}"/>
              </a:ext>
            </a:extLst>
          </p:cNvPr>
          <p:cNvSpPr>
            <a:spLocks noGrp="1"/>
          </p:cNvSpPr>
          <p:nvPr>
            <p:ph type="title"/>
          </p:nvPr>
        </p:nvSpPr>
        <p:spPr>
          <a:xfrm>
            <a:off x="648997" y="234893"/>
            <a:ext cx="10515600" cy="1325563"/>
          </a:xfrm>
        </p:spPr>
        <p:txBody>
          <a:bodyPr/>
          <a:lstStyle/>
          <a:p>
            <a:r>
              <a:rPr lang="en-US"/>
              <a:t>PALLAS Trial Results</a:t>
            </a:r>
          </a:p>
        </p:txBody>
      </p:sp>
      <p:pic>
        <p:nvPicPr>
          <p:cNvPr id="8" name="Content Placeholder 7" descr="A collage of graphs and diagrams&#10;&#10;Description automatically generated">
            <a:extLst>
              <a:ext uri="{FF2B5EF4-FFF2-40B4-BE49-F238E27FC236}">
                <a16:creationId xmlns:a16="http://schemas.microsoft.com/office/drawing/2014/main" id="{5B73851C-4960-D146-DD76-4985D6E4797B}"/>
              </a:ext>
            </a:extLst>
          </p:cNvPr>
          <p:cNvPicPr>
            <a:picLocks noGrp="1" noChangeAspect="1"/>
          </p:cNvPicPr>
          <p:nvPr>
            <p:ph idx="1"/>
          </p:nvPr>
        </p:nvPicPr>
        <p:blipFill rotWithShape="1">
          <a:blip r:embed="rId2"/>
          <a:srcRect r="49145" b="65776"/>
          <a:stretch/>
        </p:blipFill>
        <p:spPr bwMode="auto">
          <a:xfrm>
            <a:off x="1027403" y="1418722"/>
            <a:ext cx="4476848" cy="4088121"/>
          </a:xfrm>
          <a:prstGeom prst="rect">
            <a:avLst/>
          </a:prstGeom>
          <a:ln w="12700">
            <a:solidFill>
              <a:schemeClr val="tx1"/>
            </a:solidFill>
          </a:ln>
          <a:extLst>
            <a:ext uri="{53640926-AAD7-44D8-BBD7-CCE9431645EC}">
              <a14:shadowObscured xmlns:a14="http://schemas.microsoft.com/office/drawing/2010/main"/>
            </a:ext>
          </a:extLst>
        </p:spPr>
      </p:pic>
      <p:pic>
        <p:nvPicPr>
          <p:cNvPr id="5" name="Picture 4" descr="A collage of graphs and diagrams&#10;&#10;Description automatically generated">
            <a:extLst>
              <a:ext uri="{FF2B5EF4-FFF2-40B4-BE49-F238E27FC236}">
                <a16:creationId xmlns:a16="http://schemas.microsoft.com/office/drawing/2014/main" id="{5C052767-8A60-4738-791A-A303ECB8D690}"/>
              </a:ext>
            </a:extLst>
          </p:cNvPr>
          <p:cNvPicPr>
            <a:picLocks noChangeAspect="1"/>
          </p:cNvPicPr>
          <p:nvPr/>
        </p:nvPicPr>
        <p:blipFill rotWithShape="1">
          <a:blip r:embed="rId2"/>
          <a:srcRect t="67826" r="48861"/>
          <a:stretch/>
        </p:blipFill>
        <p:spPr bwMode="auto">
          <a:xfrm>
            <a:off x="6564143" y="1418722"/>
            <a:ext cx="4789657" cy="4088121"/>
          </a:xfrm>
          <a:prstGeom prst="rect">
            <a:avLst/>
          </a:prstGeom>
          <a:ln>
            <a:solidFill>
              <a:schemeClr val="tx1"/>
            </a:solid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6876855A-6BD2-15E2-DD17-D8C96422AF4D}"/>
              </a:ext>
            </a:extLst>
          </p:cNvPr>
          <p:cNvSpPr txBox="1"/>
          <p:nvPr/>
        </p:nvSpPr>
        <p:spPr>
          <a:xfrm>
            <a:off x="1326834" y="5710476"/>
            <a:ext cx="3877985" cy="338554"/>
          </a:xfrm>
          <a:prstGeom prst="rect">
            <a:avLst/>
          </a:prstGeom>
          <a:noFill/>
        </p:spPr>
        <p:txBody>
          <a:bodyPr wrap="none" rtlCol="0">
            <a:spAutoFit/>
          </a:bodyPr>
          <a:lstStyle/>
          <a:p>
            <a:r>
              <a:rPr lang="en-US" sz="1600" b="1">
                <a:solidFill>
                  <a:schemeClr val="accent1"/>
                </a:solidFill>
                <a:latin typeface="Arial" panose="020B0604020202020204" pitchFamily="34" charset="0"/>
                <a:cs typeface="Arial" panose="020B0604020202020204" pitchFamily="34" charset="0"/>
              </a:rPr>
              <a:t>PALLAS Results – </a:t>
            </a:r>
            <a:r>
              <a:rPr lang="en-US" sz="1600" b="1" err="1">
                <a:solidFill>
                  <a:schemeClr val="accent1"/>
                </a:solidFill>
                <a:latin typeface="Arial" panose="020B0604020202020204" pitchFamily="34" charset="0"/>
                <a:cs typeface="Arial" panose="020B0604020202020204" pitchFamily="34" charset="0"/>
              </a:rPr>
              <a:t>iDFS</a:t>
            </a:r>
            <a:r>
              <a:rPr lang="en-US" sz="1600" b="1">
                <a:solidFill>
                  <a:schemeClr val="accent1"/>
                </a:solidFill>
                <a:latin typeface="Arial" panose="020B0604020202020204" pitchFamily="34" charset="0"/>
                <a:cs typeface="Arial" panose="020B0604020202020204" pitchFamily="34" charset="0"/>
              </a:rPr>
              <a:t> at 48 months</a:t>
            </a:r>
          </a:p>
        </p:txBody>
      </p:sp>
      <p:sp>
        <p:nvSpPr>
          <p:cNvPr id="3" name="Oval 2">
            <a:extLst>
              <a:ext uri="{FF2B5EF4-FFF2-40B4-BE49-F238E27FC236}">
                <a16:creationId xmlns:a16="http://schemas.microsoft.com/office/drawing/2014/main" id="{A7F9E277-1631-DE42-8381-36F212445C86}"/>
              </a:ext>
            </a:extLst>
          </p:cNvPr>
          <p:cNvSpPr/>
          <p:nvPr/>
        </p:nvSpPr>
        <p:spPr>
          <a:xfrm>
            <a:off x="4857848" y="2082995"/>
            <a:ext cx="626154" cy="660400"/>
          </a:xfrm>
          <a:prstGeom prst="ellipse">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549E5CE-8316-3294-461C-F4862961B7EE}"/>
              </a:ext>
            </a:extLst>
          </p:cNvPr>
          <p:cNvSpPr/>
          <p:nvPr/>
        </p:nvSpPr>
        <p:spPr>
          <a:xfrm>
            <a:off x="10703543" y="1702190"/>
            <a:ext cx="626154" cy="660400"/>
          </a:xfrm>
          <a:prstGeom prst="ellipse">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8303C-0CBD-1BD1-C8DF-775B1C97CE79}"/>
              </a:ext>
            </a:extLst>
          </p:cNvPr>
          <p:cNvSpPr txBox="1"/>
          <p:nvPr/>
        </p:nvSpPr>
        <p:spPr>
          <a:xfrm>
            <a:off x="6987183" y="5710476"/>
            <a:ext cx="3635098" cy="338554"/>
          </a:xfrm>
          <a:prstGeom prst="rect">
            <a:avLst/>
          </a:prstGeom>
          <a:noFill/>
        </p:spPr>
        <p:txBody>
          <a:bodyPr wrap="none" rtlCol="0">
            <a:spAutoFit/>
          </a:bodyPr>
          <a:lstStyle/>
          <a:p>
            <a:r>
              <a:rPr lang="en-US" sz="1600" b="1">
                <a:solidFill>
                  <a:schemeClr val="accent1"/>
                </a:solidFill>
                <a:latin typeface="Arial" panose="020B0604020202020204" pitchFamily="34" charset="0"/>
                <a:cs typeface="Arial" panose="020B0604020202020204" pitchFamily="34" charset="0"/>
              </a:rPr>
              <a:t>PALLAS Results – OS at 48 months</a:t>
            </a:r>
          </a:p>
        </p:txBody>
      </p:sp>
      <p:sp>
        <p:nvSpPr>
          <p:cNvPr id="7" name="Footer Placeholder 6">
            <a:extLst>
              <a:ext uri="{FF2B5EF4-FFF2-40B4-BE49-F238E27FC236}">
                <a16:creationId xmlns:a16="http://schemas.microsoft.com/office/drawing/2014/main" id="{FFC5DB27-A155-D413-FF5F-23EFFB5C1829}"/>
              </a:ext>
            </a:extLst>
          </p:cNvPr>
          <p:cNvSpPr>
            <a:spLocks noGrp="1"/>
          </p:cNvSpPr>
          <p:nvPr>
            <p:ph type="ftr" sz="quarter" idx="10"/>
          </p:nvPr>
        </p:nvSpPr>
        <p:spPr/>
        <p:txBody>
          <a:bodyPr/>
          <a:lstStyle/>
          <a:p>
            <a:r>
              <a:rPr lang="en-US" sz="1000">
                <a:effectLst/>
                <a:latin typeface="Arial" panose="020B0604020202020204" pitchFamily="34" charset="0"/>
                <a:cs typeface="Arial" panose="020B0604020202020204" pitchFamily="34" charset="0"/>
              </a:rPr>
              <a:t>Gnant M, et al; PALLAS groups and investigators. </a:t>
            </a:r>
            <a:r>
              <a:rPr lang="en-US" sz="1000" i="1">
                <a:effectLst/>
                <a:latin typeface="Arial" panose="020B0604020202020204" pitchFamily="34" charset="0"/>
                <a:cs typeface="Arial" panose="020B0604020202020204" pitchFamily="34" charset="0"/>
              </a:rPr>
              <a:t>J Clin Oncol. </a:t>
            </a:r>
            <a:r>
              <a:rPr lang="en-US" sz="1000">
                <a:latin typeface="Arial" panose="020B0604020202020204" pitchFamily="34" charset="0"/>
                <a:cs typeface="Arial" panose="020B0604020202020204" pitchFamily="34" charset="0"/>
              </a:rPr>
              <a:t>2022;</a:t>
            </a:r>
            <a:r>
              <a:rPr lang="en-US" sz="1000">
                <a:effectLst/>
                <a:latin typeface="Arial" panose="020B0604020202020204" pitchFamily="34" charset="0"/>
                <a:cs typeface="Arial" panose="020B0604020202020204" pitchFamily="34" charset="0"/>
              </a:rPr>
              <a:t>40(3):282-293.</a:t>
            </a:r>
            <a:endParaRPr lang="en-US" sz="1000" b="0" i="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290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160A9-6DB5-224D-868B-493EF35CBC83}"/>
              </a:ext>
            </a:extLst>
          </p:cNvPr>
          <p:cNvSpPr>
            <a:spLocks noGrp="1"/>
          </p:cNvSpPr>
          <p:nvPr>
            <p:ph type="title"/>
          </p:nvPr>
        </p:nvSpPr>
        <p:spPr>
          <a:xfrm>
            <a:off x="655320" y="365125"/>
            <a:ext cx="11085576" cy="1325563"/>
          </a:xfrm>
        </p:spPr>
        <p:txBody>
          <a:bodyPr>
            <a:noAutofit/>
          </a:bodyPr>
          <a:lstStyle/>
          <a:p>
            <a:r>
              <a:rPr lang="en-US" sz="3200"/>
              <a:t>PENELOPE-B Trial (NCT01864746): Double-Blind,</a:t>
            </a:r>
            <a:br>
              <a:rPr lang="en-US" sz="3200"/>
            </a:br>
            <a:r>
              <a:rPr lang="en-US" sz="3200"/>
              <a:t>Placebo-Controlled, Ph III as Adjuvant Therapy for</a:t>
            </a:r>
            <a:br>
              <a:rPr lang="en-US" sz="3200"/>
            </a:br>
            <a:r>
              <a:rPr lang="en-US" sz="3200"/>
              <a:t>Residual High-Risk, Invasive Breast Cancer</a:t>
            </a:r>
          </a:p>
        </p:txBody>
      </p:sp>
      <p:sp>
        <p:nvSpPr>
          <p:cNvPr id="13" name="Content Placeholder 2">
            <a:extLst>
              <a:ext uri="{FF2B5EF4-FFF2-40B4-BE49-F238E27FC236}">
                <a16:creationId xmlns:a16="http://schemas.microsoft.com/office/drawing/2014/main" id="{BD6A1145-1125-BC6F-ACA2-10080327C5E9}"/>
              </a:ext>
            </a:extLst>
          </p:cNvPr>
          <p:cNvSpPr>
            <a:spLocks noGrp="1"/>
          </p:cNvSpPr>
          <p:nvPr>
            <p:ph sz="half" idx="1"/>
          </p:nvPr>
        </p:nvSpPr>
        <p:spPr>
          <a:xfrm>
            <a:off x="838200" y="1850853"/>
            <a:ext cx="5623560" cy="4229100"/>
          </a:xfrm>
        </p:spPr>
        <p:txBody>
          <a:bodyPr>
            <a:normAutofit/>
          </a:bodyPr>
          <a:lstStyle/>
          <a:p>
            <a:r>
              <a:rPr lang="en-US" sz="2400"/>
              <a:t>Eligibility: Pts with HR+, HER2- breast cancer with </a:t>
            </a:r>
            <a:r>
              <a:rPr lang="en-US" sz="2400" b="1">
                <a:solidFill>
                  <a:schemeClr val="accent3"/>
                </a:solidFill>
              </a:rPr>
              <a:t>residual invasive disease after neoadjuvant chemotherapy (NACT) &amp; at high risk for relapse</a:t>
            </a:r>
          </a:p>
          <a:p>
            <a:r>
              <a:rPr lang="en-US" sz="2400"/>
              <a:t>Trial design: Adjuvant ET + palbociclib (PAL) or placebo x 13 cycles (28 d)</a:t>
            </a:r>
          </a:p>
          <a:p>
            <a:r>
              <a:rPr lang="en-US" sz="2400"/>
              <a:t>Primary outcome = </a:t>
            </a:r>
            <a:r>
              <a:rPr lang="en-US" sz="2400" err="1"/>
              <a:t>iDFS</a:t>
            </a:r>
            <a:r>
              <a:rPr lang="en-US" sz="2400"/>
              <a:t>; N = 1250 randomized; median age = 49 yrs</a:t>
            </a:r>
          </a:p>
          <a:p>
            <a:r>
              <a:rPr lang="en-US" sz="2400"/>
              <a:t>Median follow-up 42.9 </a:t>
            </a:r>
            <a:r>
              <a:rPr lang="en-US" sz="2400" err="1"/>
              <a:t>mos</a:t>
            </a:r>
            <a:r>
              <a:rPr lang="en-US" sz="2400"/>
              <a:t>, 308 events observed</a:t>
            </a:r>
          </a:p>
        </p:txBody>
      </p:sp>
      <p:sp>
        <p:nvSpPr>
          <p:cNvPr id="14" name="Content Placeholder 4">
            <a:extLst>
              <a:ext uri="{FF2B5EF4-FFF2-40B4-BE49-F238E27FC236}">
                <a16:creationId xmlns:a16="http://schemas.microsoft.com/office/drawing/2014/main" id="{2EEB9747-E50F-3B0A-1695-F5E291F07B1D}"/>
              </a:ext>
            </a:extLst>
          </p:cNvPr>
          <p:cNvSpPr>
            <a:spLocks noGrp="1"/>
          </p:cNvSpPr>
          <p:nvPr>
            <p:ph sz="half" idx="2"/>
          </p:nvPr>
        </p:nvSpPr>
        <p:spPr>
          <a:xfrm>
            <a:off x="6803136" y="1850853"/>
            <a:ext cx="4550664" cy="4229100"/>
          </a:xfrm>
        </p:spPr>
        <p:txBody>
          <a:bodyPr>
            <a:normAutofit/>
          </a:bodyPr>
          <a:lstStyle/>
          <a:p>
            <a:r>
              <a:rPr lang="en-US" sz="2400"/>
              <a:t>No significant improvement in </a:t>
            </a:r>
            <a:r>
              <a:rPr lang="en-US" sz="2400" err="1"/>
              <a:t>iDFS</a:t>
            </a:r>
            <a:r>
              <a:rPr lang="en-US" sz="2400"/>
              <a:t> with addition of PAL: HR = 0.93 (CI 0.74-1.17; </a:t>
            </a:r>
            <a:r>
              <a:rPr lang="en-US" sz="2400" b="1" i="1">
                <a:solidFill>
                  <a:schemeClr val="accent3"/>
                </a:solidFill>
              </a:rPr>
              <a:t>P</a:t>
            </a:r>
            <a:r>
              <a:rPr lang="en-US" sz="2400" b="1">
                <a:solidFill>
                  <a:schemeClr val="accent3"/>
                </a:solidFill>
              </a:rPr>
              <a:t> = 5.25</a:t>
            </a:r>
            <a:r>
              <a:rPr lang="en-US" sz="2400"/>
              <a:t>)</a:t>
            </a:r>
          </a:p>
          <a:p>
            <a:r>
              <a:rPr lang="en-US" sz="2400"/>
              <a:t>No difference among subgroups </a:t>
            </a:r>
          </a:p>
          <a:p>
            <a:r>
              <a:rPr lang="en-US" sz="2400"/>
              <a:t>Conclusion: Palbociclib for 1 year + ET did not improve </a:t>
            </a:r>
            <a:r>
              <a:rPr lang="en-US" sz="2400" err="1"/>
              <a:t>iDFS</a:t>
            </a:r>
            <a:r>
              <a:rPr lang="en-US" sz="2400"/>
              <a:t> in women with residual invasive disease after NACT</a:t>
            </a:r>
          </a:p>
          <a:p>
            <a:endParaRPr lang="en-US" sz="2400"/>
          </a:p>
        </p:txBody>
      </p:sp>
      <p:sp>
        <p:nvSpPr>
          <p:cNvPr id="18" name="Footer Placeholder 17">
            <a:extLst>
              <a:ext uri="{FF2B5EF4-FFF2-40B4-BE49-F238E27FC236}">
                <a16:creationId xmlns:a16="http://schemas.microsoft.com/office/drawing/2014/main" id="{EA992A6C-6AC3-1C59-4A19-77D36D78C6F7}"/>
              </a:ext>
            </a:extLst>
          </p:cNvPr>
          <p:cNvSpPr>
            <a:spLocks noGrp="1"/>
          </p:cNvSpPr>
          <p:nvPr>
            <p:ph type="ftr" sz="quarter" idx="10"/>
          </p:nvPr>
        </p:nvSpPr>
        <p:spPr/>
        <p:txBody>
          <a:bodyPr/>
          <a:lstStyle/>
          <a:p>
            <a:r>
              <a:rPr lang="en-US" sz="1000">
                <a:latin typeface="Arial" panose="020B0604020202020204" pitchFamily="34" charset="0"/>
                <a:cs typeface="Arial" panose="020B0604020202020204" pitchFamily="34" charset="0"/>
              </a:rPr>
              <a:t>Loibl S, et al. </a:t>
            </a:r>
            <a:r>
              <a:rPr lang="en-US" sz="1000" i="1">
                <a:latin typeface="Arial" panose="020B0604020202020204" pitchFamily="34" charset="0"/>
                <a:cs typeface="Arial" panose="020B0604020202020204" pitchFamily="34" charset="0"/>
              </a:rPr>
              <a:t>J Clin Oncol. </a:t>
            </a:r>
            <a:r>
              <a:rPr lang="en-US" sz="1000">
                <a:latin typeface="Arial" panose="020B0604020202020204" pitchFamily="34" charset="0"/>
                <a:cs typeface="Arial" panose="020B0604020202020204" pitchFamily="34" charset="0"/>
              </a:rPr>
              <a:t>2021;39(14):1518-1530.</a:t>
            </a:r>
          </a:p>
        </p:txBody>
      </p:sp>
    </p:spTree>
    <p:extLst>
      <p:ext uri="{BB962C8B-B14F-4D97-AF65-F5344CB8AC3E}">
        <p14:creationId xmlns:p14="http://schemas.microsoft.com/office/powerpoint/2010/main" val="2077592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093E2-BDA6-9B0C-241E-CBBDE076D137}"/>
              </a:ext>
            </a:extLst>
          </p:cNvPr>
          <p:cNvSpPr>
            <a:spLocks noGrp="1"/>
          </p:cNvSpPr>
          <p:nvPr>
            <p:ph type="title"/>
          </p:nvPr>
        </p:nvSpPr>
        <p:spPr>
          <a:xfrm>
            <a:off x="838200" y="365126"/>
            <a:ext cx="10515600" cy="974882"/>
          </a:xfrm>
        </p:spPr>
        <p:txBody>
          <a:bodyPr/>
          <a:lstStyle/>
          <a:p>
            <a:r>
              <a:rPr lang="en-US"/>
              <a:t>PENELOPE B Results: </a:t>
            </a:r>
            <a:r>
              <a:rPr lang="en-US" err="1"/>
              <a:t>iDFS</a:t>
            </a:r>
            <a:r>
              <a:rPr lang="en-US"/>
              <a:t>, Kaplan Meier</a:t>
            </a:r>
          </a:p>
        </p:txBody>
      </p:sp>
      <p:pic>
        <p:nvPicPr>
          <p:cNvPr id="3" name="Picture 1" descr="A close-up of a graph&#10;&#10;Description automatically generated">
            <a:extLst>
              <a:ext uri="{FF2B5EF4-FFF2-40B4-BE49-F238E27FC236}">
                <a16:creationId xmlns:a16="http://schemas.microsoft.com/office/drawing/2014/main" id="{93255F9A-C647-A521-890F-D186763AE6D2}"/>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t="3675" r="30898" b="55317"/>
          <a:stretch>
            <a:fillRect/>
          </a:stretch>
        </p:blipFill>
        <p:spPr bwMode="auto">
          <a:xfrm>
            <a:off x="2279801" y="1460275"/>
            <a:ext cx="7400647" cy="448942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864DB6D-0BF2-7AA9-BF84-694F4A1757B4}"/>
              </a:ext>
            </a:extLst>
          </p:cNvPr>
          <p:cNvCxnSpPr>
            <a:cxnSpLocks/>
          </p:cNvCxnSpPr>
          <p:nvPr/>
        </p:nvCxnSpPr>
        <p:spPr>
          <a:xfrm>
            <a:off x="6847841" y="1917596"/>
            <a:ext cx="0" cy="17873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Footer Placeholder 9">
            <a:extLst>
              <a:ext uri="{FF2B5EF4-FFF2-40B4-BE49-F238E27FC236}">
                <a16:creationId xmlns:a16="http://schemas.microsoft.com/office/drawing/2014/main" id="{DD01EC08-CDF3-6365-BC46-F41A10512112}"/>
              </a:ext>
            </a:extLst>
          </p:cNvPr>
          <p:cNvSpPr>
            <a:spLocks noGrp="1"/>
          </p:cNvSpPr>
          <p:nvPr>
            <p:ph type="ftr" sz="quarter" idx="10"/>
          </p:nvPr>
        </p:nvSpPr>
        <p:spPr/>
        <p:txBody>
          <a:bodyPr/>
          <a:lstStyle/>
          <a:p>
            <a:r>
              <a:rPr lang="en-US" sz="1000">
                <a:latin typeface="Arial" panose="020B0604020202020204" pitchFamily="34" charset="0"/>
                <a:cs typeface="Arial" panose="020B0604020202020204" pitchFamily="34" charset="0"/>
              </a:rPr>
              <a:t>Loibl S, et al. </a:t>
            </a:r>
            <a:r>
              <a:rPr lang="en-US" sz="1000" i="1">
                <a:latin typeface="Arial" panose="020B0604020202020204" pitchFamily="34" charset="0"/>
                <a:cs typeface="Arial" panose="020B0604020202020204" pitchFamily="34" charset="0"/>
              </a:rPr>
              <a:t>J Clin Oncol. </a:t>
            </a:r>
            <a:r>
              <a:rPr lang="en-US" sz="1000">
                <a:latin typeface="Arial" panose="020B0604020202020204" pitchFamily="34" charset="0"/>
                <a:cs typeface="Arial" panose="020B0604020202020204" pitchFamily="34" charset="0"/>
              </a:rPr>
              <a:t>2021;39(14):1518-1530.</a:t>
            </a:r>
          </a:p>
        </p:txBody>
      </p:sp>
    </p:spTree>
    <p:extLst>
      <p:ext uri="{BB962C8B-B14F-4D97-AF65-F5344CB8AC3E}">
        <p14:creationId xmlns:p14="http://schemas.microsoft.com/office/powerpoint/2010/main" val="1039122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4DAA6-C414-2CE8-63CD-85C9C70A7979}"/>
              </a:ext>
            </a:extLst>
          </p:cNvPr>
          <p:cNvSpPr>
            <a:spLocks noGrp="1"/>
          </p:cNvSpPr>
          <p:nvPr>
            <p:ph type="title"/>
          </p:nvPr>
        </p:nvSpPr>
        <p:spPr/>
        <p:txBody>
          <a:bodyPr>
            <a:normAutofit/>
          </a:bodyPr>
          <a:lstStyle/>
          <a:p>
            <a:r>
              <a:rPr lang="en-US" err="1"/>
              <a:t>monarchE</a:t>
            </a:r>
            <a:r>
              <a:rPr lang="en-US"/>
              <a:t> Trial (NCT03155997): </a:t>
            </a:r>
            <a:r>
              <a:rPr lang="en-US" err="1"/>
              <a:t>Abemaciclib</a:t>
            </a:r>
            <a:r>
              <a:rPr lang="en-US"/>
              <a:t> for Adjuvant Therapy in Early-Stage Breast Cancer</a:t>
            </a:r>
          </a:p>
        </p:txBody>
      </p:sp>
      <p:sp>
        <p:nvSpPr>
          <p:cNvPr id="3" name="Content Placeholder 2">
            <a:extLst>
              <a:ext uri="{FF2B5EF4-FFF2-40B4-BE49-F238E27FC236}">
                <a16:creationId xmlns:a16="http://schemas.microsoft.com/office/drawing/2014/main" id="{881CB2CE-4B60-9729-7807-C5DBB1993574}"/>
              </a:ext>
            </a:extLst>
          </p:cNvPr>
          <p:cNvSpPr>
            <a:spLocks noGrp="1"/>
          </p:cNvSpPr>
          <p:nvPr>
            <p:ph sz="half" idx="1"/>
          </p:nvPr>
        </p:nvSpPr>
        <p:spPr/>
        <p:txBody>
          <a:bodyPr>
            <a:normAutofit/>
          </a:bodyPr>
          <a:lstStyle/>
          <a:p>
            <a:r>
              <a:rPr lang="en-US" err="1"/>
              <a:t>monarchE</a:t>
            </a:r>
            <a:r>
              <a:rPr lang="en-US"/>
              <a:t> Study Design:</a:t>
            </a:r>
          </a:p>
          <a:p>
            <a:r>
              <a:rPr lang="en-US"/>
              <a:t>RCT(1:1), open-label, multicenter trial </a:t>
            </a:r>
          </a:p>
          <a:p>
            <a:r>
              <a:rPr lang="en-US"/>
              <a:t>Randomized to 2 yr </a:t>
            </a:r>
            <a:r>
              <a:rPr lang="en-US" err="1"/>
              <a:t>abemaciclib</a:t>
            </a:r>
            <a:r>
              <a:rPr lang="en-US"/>
              <a:t> + doctor’s choice ET vs ET alone</a:t>
            </a:r>
          </a:p>
        </p:txBody>
      </p:sp>
      <p:sp>
        <p:nvSpPr>
          <p:cNvPr id="7" name="Content Placeholder 6">
            <a:extLst>
              <a:ext uri="{FF2B5EF4-FFF2-40B4-BE49-F238E27FC236}">
                <a16:creationId xmlns:a16="http://schemas.microsoft.com/office/drawing/2014/main" id="{C0F0907C-ED55-0CA6-DF08-167F11E1DA8A}"/>
              </a:ext>
            </a:extLst>
          </p:cNvPr>
          <p:cNvSpPr>
            <a:spLocks noGrp="1"/>
          </p:cNvSpPr>
          <p:nvPr>
            <p:ph sz="half" idx="2"/>
          </p:nvPr>
        </p:nvSpPr>
        <p:spPr/>
        <p:txBody>
          <a:bodyPr/>
          <a:lstStyle/>
          <a:p>
            <a:r>
              <a:rPr lang="en-US"/>
              <a:t>Primary efficacy outcome = invasive disease-free survival (</a:t>
            </a:r>
            <a:r>
              <a:rPr lang="en-US" err="1"/>
              <a:t>iDFS</a:t>
            </a:r>
            <a:r>
              <a:rPr lang="en-US"/>
              <a:t>)</a:t>
            </a:r>
          </a:p>
          <a:p>
            <a:r>
              <a:rPr lang="en-US"/>
              <a:t>Eligibility</a:t>
            </a:r>
          </a:p>
          <a:p>
            <a:pPr lvl="1"/>
            <a:r>
              <a:rPr lang="en-US"/>
              <a:t>Women &amp; men with HR+, HER2-, N+, resected, early breast cancer</a:t>
            </a:r>
          </a:p>
          <a:p>
            <a:pPr lvl="1"/>
            <a:r>
              <a:rPr lang="en-US"/>
              <a:t>Clinical &amp; pathological characteristics indicating high risk of recurrence</a:t>
            </a:r>
          </a:p>
        </p:txBody>
      </p:sp>
      <p:sp>
        <p:nvSpPr>
          <p:cNvPr id="8" name="Footer Placeholder 7">
            <a:extLst>
              <a:ext uri="{FF2B5EF4-FFF2-40B4-BE49-F238E27FC236}">
                <a16:creationId xmlns:a16="http://schemas.microsoft.com/office/drawing/2014/main" id="{50598154-96FF-327C-BF38-D12CCE04F6DB}"/>
              </a:ext>
            </a:extLst>
          </p:cNvPr>
          <p:cNvSpPr>
            <a:spLocks noGrp="1"/>
          </p:cNvSpPr>
          <p:nvPr>
            <p:ph type="ftr" sz="quarter" idx="10"/>
          </p:nvPr>
        </p:nvSpPr>
        <p:spPr/>
        <p:txBody>
          <a:bodyPr/>
          <a:lstStyle/>
          <a:p>
            <a:r>
              <a:rPr lang="en-US" sz="1000" err="1">
                <a:latin typeface="Arial" panose="020B0604020202020204" pitchFamily="34" charset="0"/>
                <a:cs typeface="Arial" panose="020B0604020202020204" pitchFamily="34" charset="0"/>
              </a:rPr>
              <a:t>FDA.gov</a:t>
            </a:r>
            <a:r>
              <a:rPr lang="en-US" sz="1000">
                <a:latin typeface="Arial" panose="020B0604020202020204" pitchFamily="34" charset="0"/>
                <a:cs typeface="Arial" panose="020B0604020202020204" pitchFamily="34" charset="0"/>
              </a:rPr>
              <a:t>. https://</a:t>
            </a:r>
            <a:r>
              <a:rPr lang="en-US" sz="1000" err="1">
                <a:latin typeface="Arial" panose="020B0604020202020204" pitchFamily="34" charset="0"/>
                <a:cs typeface="Arial" panose="020B0604020202020204" pitchFamily="34" charset="0"/>
              </a:rPr>
              <a:t>www.fda.gov</a:t>
            </a:r>
            <a:r>
              <a:rPr lang="en-US" sz="1000">
                <a:latin typeface="Arial" panose="020B0604020202020204" pitchFamily="34" charset="0"/>
                <a:cs typeface="Arial" panose="020B0604020202020204" pitchFamily="34" charset="0"/>
              </a:rPr>
              <a:t>/drugs/resources-information-approved-drugs/</a:t>
            </a:r>
            <a:r>
              <a:rPr lang="en-US" sz="1000" err="1">
                <a:latin typeface="Arial" panose="020B0604020202020204" pitchFamily="34" charset="0"/>
                <a:cs typeface="Arial" panose="020B0604020202020204" pitchFamily="34" charset="0"/>
              </a:rPr>
              <a:t>fda</a:t>
            </a:r>
            <a:r>
              <a:rPr lang="en-US" sz="1000">
                <a:latin typeface="Arial" panose="020B0604020202020204" pitchFamily="34" charset="0"/>
                <a:cs typeface="Arial" panose="020B0604020202020204" pitchFamily="34" charset="0"/>
              </a:rPr>
              <a:t>-approves-</a:t>
            </a:r>
            <a:r>
              <a:rPr lang="en-US" sz="1000" err="1">
                <a:latin typeface="Arial" panose="020B0604020202020204" pitchFamily="34" charset="0"/>
                <a:cs typeface="Arial" panose="020B0604020202020204" pitchFamily="34" charset="0"/>
              </a:rPr>
              <a:t>abemaciclib</a:t>
            </a:r>
            <a:r>
              <a:rPr lang="en-US" sz="1000">
                <a:latin typeface="Arial" panose="020B0604020202020204" pitchFamily="34" charset="0"/>
                <a:cs typeface="Arial" panose="020B0604020202020204" pitchFamily="34" charset="0"/>
              </a:rPr>
              <a:t>-endocrine-therapy-early-breast-cancer</a:t>
            </a:r>
          </a:p>
        </p:txBody>
      </p:sp>
    </p:spTree>
    <p:extLst>
      <p:ext uri="{BB962C8B-B14F-4D97-AF65-F5344CB8AC3E}">
        <p14:creationId xmlns:p14="http://schemas.microsoft.com/office/powerpoint/2010/main" val="263207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B0A70-A086-3841-FB13-62616FE7A3DB}"/>
            </a:ext>
          </a:extLst>
        </p:cNvPr>
        <p:cNvGrpSpPr/>
        <p:nvPr/>
      </p:nvGrpSpPr>
      <p:grpSpPr>
        <a:xfrm>
          <a:off x="0" y="0"/>
          <a:ext cx="0" cy="0"/>
          <a:chOff x="0" y="0"/>
          <a:chExt cx="0" cy="0"/>
        </a:xfrm>
      </p:grpSpPr>
      <p:sp>
        <p:nvSpPr>
          <p:cNvPr id="9" name="TextBox 3">
            <a:extLst>
              <a:ext uri="{FF2B5EF4-FFF2-40B4-BE49-F238E27FC236}">
                <a16:creationId xmlns:a16="http://schemas.microsoft.com/office/drawing/2014/main" id="{DFF9D579-FCD1-B33A-AE37-95CEF5BBDEEA}"/>
              </a:ext>
            </a:extLst>
          </p:cNvPr>
          <p:cNvSpPr txBox="1"/>
          <p:nvPr/>
        </p:nvSpPr>
        <p:spPr>
          <a:xfrm>
            <a:off x="775855" y="1510040"/>
            <a:ext cx="1140935"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a:solidFill>
                  <a:schemeClr val="accent1"/>
                </a:solidFill>
                <a:latin typeface="Arial" panose="020B0604020202020204" pitchFamily="34" charset="0"/>
                <a:cs typeface="Arial" panose="020B0604020202020204" pitchFamily="34" charset="0"/>
              </a:rPr>
              <a:t>Chair</a:t>
            </a:r>
          </a:p>
        </p:txBody>
      </p:sp>
      <p:pic>
        <p:nvPicPr>
          <p:cNvPr id="13" name="Picture 2">
            <a:extLst>
              <a:ext uri="{FF2B5EF4-FFF2-40B4-BE49-F238E27FC236}">
                <a16:creationId xmlns:a16="http://schemas.microsoft.com/office/drawing/2014/main" id="{A5829804-072C-B8D7-C088-D334FE3CAFD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849" t="1" r="26671" b="1927"/>
          <a:stretch/>
        </p:blipFill>
        <p:spPr bwMode="auto">
          <a:xfrm>
            <a:off x="4908929" y="2176461"/>
            <a:ext cx="1029856" cy="2270663"/>
          </a:xfrm>
          <a:prstGeom prst="round1Rect">
            <a:avLst/>
          </a:prstGeom>
          <a:ln w="19050" cap="rnd">
            <a:noFill/>
          </a:ln>
          <a:effectLst/>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4E9F35C5-2AD1-31C3-3444-51A625BAAC3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098" r="27098"/>
          <a:stretch/>
        </p:blipFill>
        <p:spPr bwMode="auto">
          <a:xfrm>
            <a:off x="8262174" y="2176460"/>
            <a:ext cx="1029856" cy="2270664"/>
          </a:xfrm>
          <a:prstGeom prst="round1Rect">
            <a:avLst/>
          </a:prstGeom>
          <a:noFill/>
          <a:ln w="1905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5" name="Content Placeholder 15">
            <a:extLst>
              <a:ext uri="{FF2B5EF4-FFF2-40B4-BE49-F238E27FC236}">
                <a16:creationId xmlns:a16="http://schemas.microsoft.com/office/drawing/2014/main" id="{DE9CA904-F03D-698C-55FF-FD7EFAE6C405}"/>
              </a:ext>
            </a:extLst>
          </p:cNvPr>
          <p:cNvSpPr>
            <a:spLocks noGrp="1"/>
          </p:cNvSpPr>
          <p:nvPr/>
        </p:nvSpPr>
        <p:spPr>
          <a:xfrm>
            <a:off x="6033830" y="2190739"/>
            <a:ext cx="1895475" cy="24665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b="0" i="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System Font Regular"/>
              <a:buChar char="-"/>
              <a:defRPr sz="2400" b="0" i="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System Font Regular"/>
              <a:buChar char="&gt;"/>
              <a:defRPr sz="2000" b="0" i="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Wingdings" pitchFamily="2" charset="2"/>
              <a:buChar char="§"/>
              <a:defRPr sz="1800" b="0" i="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Courier New" panose="02070309020205020404" pitchFamily="49" charset="0"/>
              <a:buChar char="o"/>
              <a:defRPr sz="1800" b="0" i="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en-US" sz="1400" b="1">
                <a:solidFill>
                  <a:schemeClr val="accent3"/>
                </a:solidFill>
                <a:latin typeface="Arial" panose="020B0604020202020204" pitchFamily="34" charset="0"/>
                <a:cs typeface="Arial" panose="020B0604020202020204" pitchFamily="34" charset="0"/>
              </a:rPr>
              <a:t>Kristi K. Orbaugh, MSN, NP, AOCNP</a:t>
            </a:r>
          </a:p>
          <a:p>
            <a:pPr marL="0" indent="0">
              <a:spcBef>
                <a:spcPts val="300"/>
              </a:spcBef>
              <a:buNone/>
            </a:pPr>
            <a:r>
              <a:rPr lang="en-US" sz="1200" dirty="0">
                <a:latin typeface="Arial" panose="020B0604020202020204" pitchFamily="34" charset="0"/>
                <a:cs typeface="Arial" panose="020B0604020202020204" pitchFamily="34" charset="0"/>
              </a:rPr>
              <a:t>Adult Nurse Practitioner</a:t>
            </a:r>
          </a:p>
          <a:p>
            <a:pPr marL="0" indent="0">
              <a:spcBef>
                <a:spcPts val="300"/>
              </a:spcBef>
              <a:buNone/>
            </a:pPr>
            <a:r>
              <a:rPr lang="en-US" sz="1200" dirty="0">
                <a:latin typeface="Arial" panose="020B0604020202020204" pitchFamily="34" charset="0"/>
                <a:cs typeface="Arial" panose="020B0604020202020204" pitchFamily="34" charset="0"/>
              </a:rPr>
              <a:t>Community Hospital Oncology Physicians</a:t>
            </a:r>
          </a:p>
          <a:p>
            <a:pPr marL="0" indent="0">
              <a:spcBef>
                <a:spcPts val="300"/>
              </a:spcBef>
              <a:buNone/>
            </a:pPr>
            <a:r>
              <a:rPr lang="en-US" sz="1200" dirty="0">
                <a:latin typeface="Arial" panose="020B0604020202020204" pitchFamily="34" charset="0"/>
                <a:cs typeface="Arial" panose="020B0604020202020204" pitchFamily="34" charset="0"/>
              </a:rPr>
              <a:t>Indianapolis, IN</a:t>
            </a:r>
          </a:p>
        </p:txBody>
      </p:sp>
      <p:sp>
        <p:nvSpPr>
          <p:cNvPr id="16" name="Content Placeholder 15">
            <a:extLst>
              <a:ext uri="{FF2B5EF4-FFF2-40B4-BE49-F238E27FC236}">
                <a16:creationId xmlns:a16="http://schemas.microsoft.com/office/drawing/2014/main" id="{2E80C6CD-A501-EBA3-C3B1-6996C429D6D8}"/>
              </a:ext>
            </a:extLst>
          </p:cNvPr>
          <p:cNvSpPr>
            <a:spLocks noGrp="1"/>
          </p:cNvSpPr>
          <p:nvPr/>
        </p:nvSpPr>
        <p:spPr>
          <a:xfrm>
            <a:off x="9404234" y="2190739"/>
            <a:ext cx="2125542" cy="19002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b="0" i="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System Font Regular"/>
              <a:buChar char="-"/>
              <a:defRPr sz="2400" b="0" i="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System Font Regular"/>
              <a:buChar char="&gt;"/>
              <a:defRPr sz="2000" b="0" i="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Wingdings" pitchFamily="2" charset="2"/>
              <a:buChar char="§"/>
              <a:defRPr sz="1800" b="0" i="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Courier New" panose="02070309020205020404" pitchFamily="49" charset="0"/>
              <a:buChar char="o"/>
              <a:defRPr sz="1800" b="0" i="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en-US" sz="1400" b="1">
                <a:solidFill>
                  <a:schemeClr val="accent3"/>
                </a:solidFill>
                <a:latin typeface="Arial" panose="020B0604020202020204" pitchFamily="34" charset="0"/>
                <a:cs typeface="Arial" panose="020B0604020202020204" pitchFamily="34" charset="0"/>
              </a:rPr>
              <a:t>Kimberly </a:t>
            </a:r>
            <a:r>
              <a:rPr lang="en-US" sz="1400" b="1" err="1">
                <a:solidFill>
                  <a:schemeClr val="accent3"/>
                </a:solidFill>
                <a:latin typeface="Arial" panose="020B0604020202020204" pitchFamily="34" charset="0"/>
                <a:cs typeface="Arial" panose="020B0604020202020204" pitchFamily="34" charset="0"/>
              </a:rPr>
              <a:t>Podsada</a:t>
            </a:r>
            <a:r>
              <a:rPr lang="en-US" sz="1400" b="1">
                <a:solidFill>
                  <a:schemeClr val="accent3"/>
                </a:solidFill>
                <a:latin typeface="Arial" panose="020B0604020202020204" pitchFamily="34" charset="0"/>
                <a:cs typeface="Arial" panose="020B0604020202020204" pitchFamily="34" charset="0"/>
              </a:rPr>
              <a:t>, MSN, NP-C, CNS</a:t>
            </a:r>
          </a:p>
          <a:p>
            <a:pPr marL="0" indent="0">
              <a:spcBef>
                <a:spcPts val="300"/>
              </a:spcBef>
              <a:buNone/>
            </a:pPr>
            <a:r>
              <a:rPr lang="en-US" sz="1200" dirty="0">
                <a:latin typeface="Arial" panose="020B0604020202020204" pitchFamily="34" charset="0"/>
                <a:cs typeface="Arial" panose="020B0604020202020204" pitchFamily="34" charset="0"/>
              </a:rPr>
              <a:t>Oncology Nurse Practitioner</a:t>
            </a:r>
          </a:p>
          <a:p>
            <a:pPr marL="0" indent="0">
              <a:spcBef>
                <a:spcPts val="300"/>
              </a:spcBef>
              <a:buNone/>
            </a:pPr>
            <a:r>
              <a:rPr lang="en-US" sz="1200" dirty="0">
                <a:latin typeface="Arial" panose="020B0604020202020204" pitchFamily="34" charset="0"/>
                <a:cs typeface="Arial" panose="020B0604020202020204" pitchFamily="34" charset="0"/>
              </a:rPr>
              <a:t>University of California-San Diego </a:t>
            </a:r>
          </a:p>
          <a:p>
            <a:pPr marL="0" indent="0">
              <a:spcBef>
                <a:spcPts val="300"/>
              </a:spcBef>
              <a:buNone/>
            </a:pPr>
            <a:r>
              <a:rPr lang="en-US" sz="1200" dirty="0">
                <a:latin typeface="Arial" panose="020B0604020202020204" pitchFamily="34" charset="0"/>
                <a:cs typeface="Arial" panose="020B0604020202020204" pitchFamily="34" charset="0"/>
              </a:rPr>
              <a:t>Comprehensive Breast Health Cancer</a:t>
            </a:r>
          </a:p>
          <a:p>
            <a:pPr marL="0" indent="0">
              <a:spcBef>
                <a:spcPts val="300"/>
              </a:spcBef>
              <a:buNone/>
            </a:pPr>
            <a:r>
              <a:rPr lang="en-US" sz="1200" dirty="0">
                <a:latin typeface="Arial" panose="020B0604020202020204" pitchFamily="34" charset="0"/>
                <a:cs typeface="Arial" panose="020B0604020202020204" pitchFamily="34" charset="0"/>
              </a:rPr>
              <a:t>La Jolla, CA</a:t>
            </a:r>
          </a:p>
        </p:txBody>
      </p:sp>
      <p:sp>
        <p:nvSpPr>
          <p:cNvPr id="4" name="Title 3">
            <a:extLst>
              <a:ext uri="{FF2B5EF4-FFF2-40B4-BE49-F238E27FC236}">
                <a16:creationId xmlns:a16="http://schemas.microsoft.com/office/drawing/2014/main" id="{B776BB52-53E7-12AC-8381-ACCC58FB2A24}"/>
              </a:ext>
            </a:extLst>
          </p:cNvPr>
          <p:cNvSpPr>
            <a:spLocks noGrp="1"/>
          </p:cNvSpPr>
          <p:nvPr>
            <p:ph type="title"/>
          </p:nvPr>
        </p:nvSpPr>
        <p:spPr>
          <a:xfrm>
            <a:off x="838200" y="365126"/>
            <a:ext cx="10515600" cy="858854"/>
          </a:xfrm>
        </p:spPr>
        <p:txBody>
          <a:bodyPr/>
          <a:lstStyle/>
          <a:p>
            <a:r>
              <a:rPr lang="en-US"/>
              <a:t>Welcome and Introductions</a:t>
            </a:r>
          </a:p>
        </p:txBody>
      </p:sp>
      <p:sp>
        <p:nvSpPr>
          <p:cNvPr id="7" name="Content Placeholder 6">
            <a:extLst>
              <a:ext uri="{FF2B5EF4-FFF2-40B4-BE49-F238E27FC236}">
                <a16:creationId xmlns:a16="http://schemas.microsoft.com/office/drawing/2014/main" id="{600607CB-4AE3-F52F-C5A3-19C02EC13069}"/>
              </a:ext>
            </a:extLst>
          </p:cNvPr>
          <p:cNvSpPr>
            <a:spLocks noGrp="1"/>
          </p:cNvSpPr>
          <p:nvPr>
            <p:ph idx="1"/>
          </p:nvPr>
        </p:nvSpPr>
        <p:spPr>
          <a:xfrm>
            <a:off x="1962779" y="2271972"/>
            <a:ext cx="2560769" cy="2175160"/>
          </a:xfrm>
        </p:spPr>
        <p:txBody>
          <a:bodyPr>
            <a:normAutofit fontScale="40000" lnSpcReduction="20000"/>
          </a:bodyPr>
          <a:lstStyle/>
          <a:p>
            <a:pPr marL="0" indent="0">
              <a:lnSpc>
                <a:spcPct val="110000"/>
              </a:lnSpc>
              <a:spcBef>
                <a:spcPts val="300"/>
              </a:spcBef>
              <a:buNone/>
            </a:pPr>
            <a:r>
              <a:rPr lang="en-US" sz="3600" b="1">
                <a:solidFill>
                  <a:schemeClr val="accent3"/>
                </a:solidFill>
                <a:latin typeface="Arial" panose="020B0604020202020204" pitchFamily="34" charset="0"/>
                <a:cs typeface="Arial" panose="020B0604020202020204" pitchFamily="34" charset="0"/>
              </a:rPr>
              <a:t>Theresa Wicklin Gillespie,</a:t>
            </a:r>
            <a:br>
              <a:rPr lang="en-US" sz="3600" b="1">
                <a:solidFill>
                  <a:schemeClr val="accent3"/>
                </a:solidFill>
                <a:latin typeface="Arial" panose="020B0604020202020204" pitchFamily="34" charset="0"/>
                <a:cs typeface="Arial" panose="020B0604020202020204" pitchFamily="34" charset="0"/>
              </a:rPr>
            </a:br>
            <a:r>
              <a:rPr lang="en-US" sz="3600" b="1">
                <a:solidFill>
                  <a:schemeClr val="accent3"/>
                </a:solidFill>
                <a:latin typeface="Arial" panose="020B0604020202020204" pitchFamily="34" charset="0"/>
                <a:cs typeface="Arial" panose="020B0604020202020204" pitchFamily="34" charset="0"/>
              </a:rPr>
              <a:t>PhD, MA, RN, FAAN</a:t>
            </a:r>
          </a:p>
          <a:p>
            <a:pPr marL="0" indent="0">
              <a:lnSpc>
                <a:spcPct val="110000"/>
              </a:lnSpc>
              <a:spcBef>
                <a:spcPts val="300"/>
              </a:spcBef>
              <a:buNone/>
            </a:pPr>
            <a:r>
              <a:rPr lang="en-US" sz="3000">
                <a:latin typeface="Arial" panose="020B0604020202020204" pitchFamily="34" charset="0"/>
                <a:cs typeface="Arial" panose="020B0604020202020204" pitchFamily="34" charset="0"/>
              </a:rPr>
              <a:t>Looney Family Professor of Cancer Research</a:t>
            </a:r>
          </a:p>
          <a:p>
            <a:pPr marL="0" indent="0">
              <a:lnSpc>
                <a:spcPct val="110000"/>
              </a:lnSpc>
              <a:spcBef>
                <a:spcPts val="300"/>
              </a:spcBef>
              <a:buNone/>
            </a:pPr>
            <a:r>
              <a:rPr lang="en-US" sz="3000">
                <a:latin typeface="Arial" panose="020B0604020202020204" pitchFamily="34" charset="0"/>
                <a:cs typeface="Arial" panose="020B0604020202020204" pitchFamily="34" charset="0"/>
              </a:rPr>
              <a:t>Dept of Hematology and Medical Oncology and Dept of Surgery</a:t>
            </a:r>
          </a:p>
          <a:p>
            <a:pPr marL="0" indent="0">
              <a:lnSpc>
                <a:spcPct val="110000"/>
              </a:lnSpc>
              <a:spcBef>
                <a:spcPts val="300"/>
              </a:spcBef>
              <a:buNone/>
            </a:pPr>
            <a:r>
              <a:rPr lang="en-US" sz="3000">
                <a:latin typeface="Arial" panose="020B0604020202020204" pitchFamily="34" charset="0"/>
                <a:cs typeface="Arial" panose="020B0604020202020204" pitchFamily="34" charset="0"/>
              </a:rPr>
              <a:t>Emory University School of Medicine</a:t>
            </a:r>
          </a:p>
          <a:p>
            <a:pPr marL="0" indent="0">
              <a:lnSpc>
                <a:spcPct val="110000"/>
              </a:lnSpc>
              <a:spcBef>
                <a:spcPts val="300"/>
              </a:spcBef>
              <a:buNone/>
            </a:pPr>
            <a:r>
              <a:rPr lang="en-US" sz="3000">
                <a:latin typeface="Arial" panose="020B0604020202020204" pitchFamily="34" charset="0"/>
                <a:cs typeface="Arial" panose="020B0604020202020204" pitchFamily="34" charset="0"/>
              </a:rPr>
              <a:t>Winship Cancer Institute</a:t>
            </a:r>
          </a:p>
          <a:p>
            <a:pPr marL="0" indent="0">
              <a:lnSpc>
                <a:spcPct val="110000"/>
              </a:lnSpc>
              <a:spcBef>
                <a:spcPts val="300"/>
              </a:spcBef>
              <a:buNone/>
            </a:pPr>
            <a:r>
              <a:rPr lang="en-US" sz="3000">
                <a:latin typeface="Arial" panose="020B0604020202020204" pitchFamily="34" charset="0"/>
                <a:cs typeface="Arial" panose="020B0604020202020204" pitchFamily="34" charset="0"/>
              </a:rPr>
              <a:t>Atlanta, GA</a:t>
            </a:r>
          </a:p>
          <a:p>
            <a:pPr>
              <a:lnSpc>
                <a:spcPct val="110000"/>
              </a:lnSpc>
            </a:pPr>
            <a:endParaRPr lang="en-US"/>
          </a:p>
        </p:txBody>
      </p:sp>
      <p:pic>
        <p:nvPicPr>
          <p:cNvPr id="17" name="Picture 2">
            <a:extLst>
              <a:ext uri="{FF2B5EF4-FFF2-40B4-BE49-F238E27FC236}">
                <a16:creationId xmlns:a16="http://schemas.microsoft.com/office/drawing/2014/main" id="{BECFF935-8CCD-0ED2-9DBE-4E3351D340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210" r="28793" b="2990"/>
          <a:stretch/>
        </p:blipFill>
        <p:spPr bwMode="auto">
          <a:xfrm>
            <a:off x="820721" y="2176462"/>
            <a:ext cx="1029855" cy="2270670"/>
          </a:xfrm>
          <a:prstGeom prst="round1Rect">
            <a:avLst/>
          </a:prstGeom>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E17A9357-4C8D-AEB3-AADE-BF6E7532E6E6}"/>
              </a:ext>
            </a:extLst>
          </p:cNvPr>
          <p:cNvCxnSpPr/>
          <p:nvPr/>
        </p:nvCxnSpPr>
        <p:spPr>
          <a:xfrm>
            <a:off x="820721" y="1971110"/>
            <a:ext cx="3599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Box 3">
            <a:extLst>
              <a:ext uri="{FF2B5EF4-FFF2-40B4-BE49-F238E27FC236}">
                <a16:creationId xmlns:a16="http://schemas.microsoft.com/office/drawing/2014/main" id="{B918A7F4-7038-D6C0-F31E-00EA52FF14A2}"/>
              </a:ext>
            </a:extLst>
          </p:cNvPr>
          <p:cNvSpPr txBox="1"/>
          <p:nvPr/>
        </p:nvSpPr>
        <p:spPr>
          <a:xfrm>
            <a:off x="4808690" y="1510040"/>
            <a:ext cx="1140935"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a:solidFill>
                  <a:schemeClr val="accent1"/>
                </a:solidFill>
                <a:latin typeface="Arial" panose="020B0604020202020204" pitchFamily="34" charset="0"/>
                <a:cs typeface="Arial" panose="020B0604020202020204" pitchFamily="34" charset="0"/>
              </a:rPr>
              <a:t>Faculty</a:t>
            </a:r>
          </a:p>
        </p:txBody>
      </p:sp>
      <p:cxnSp>
        <p:nvCxnSpPr>
          <p:cNvPr id="21" name="Straight Connector 20">
            <a:extLst>
              <a:ext uri="{FF2B5EF4-FFF2-40B4-BE49-F238E27FC236}">
                <a16:creationId xmlns:a16="http://schemas.microsoft.com/office/drawing/2014/main" id="{AC2109F3-F785-7E20-0E09-FD2A2839E9D4}"/>
              </a:ext>
            </a:extLst>
          </p:cNvPr>
          <p:cNvCxnSpPr>
            <a:cxnSpLocks/>
          </p:cNvCxnSpPr>
          <p:nvPr/>
        </p:nvCxnSpPr>
        <p:spPr>
          <a:xfrm>
            <a:off x="4853556" y="1971110"/>
            <a:ext cx="65002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808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1B0C-5A11-877E-464B-0FF6CC91EDE7}"/>
              </a:ext>
            </a:extLst>
          </p:cNvPr>
          <p:cNvSpPr>
            <a:spLocks noGrp="1"/>
          </p:cNvSpPr>
          <p:nvPr>
            <p:ph type="title"/>
          </p:nvPr>
        </p:nvSpPr>
        <p:spPr/>
        <p:txBody>
          <a:bodyPr>
            <a:normAutofit/>
          </a:bodyPr>
          <a:lstStyle/>
          <a:p>
            <a:r>
              <a:rPr lang="en-US" sz="3600" err="1"/>
              <a:t>monarchE</a:t>
            </a:r>
            <a:r>
              <a:rPr lang="en-US" sz="3600"/>
              <a:t> Trial – </a:t>
            </a:r>
            <a:r>
              <a:rPr lang="en-US" sz="3600" err="1"/>
              <a:t>Abemaciclib</a:t>
            </a:r>
            <a:r>
              <a:rPr lang="en-US" sz="3600"/>
              <a:t> for Adjuvant Therapy in Early-Stage Breast Cancer: Results</a:t>
            </a:r>
          </a:p>
        </p:txBody>
      </p:sp>
      <p:sp>
        <p:nvSpPr>
          <p:cNvPr id="3" name="Content Placeholder 2">
            <a:extLst>
              <a:ext uri="{FF2B5EF4-FFF2-40B4-BE49-F238E27FC236}">
                <a16:creationId xmlns:a16="http://schemas.microsoft.com/office/drawing/2014/main" id="{051513C4-FA28-11F0-4D93-A8190D2E2C6A}"/>
              </a:ext>
            </a:extLst>
          </p:cNvPr>
          <p:cNvSpPr>
            <a:spLocks noGrp="1"/>
          </p:cNvSpPr>
          <p:nvPr>
            <p:ph sz="half" idx="1"/>
          </p:nvPr>
        </p:nvSpPr>
        <p:spPr/>
        <p:txBody>
          <a:bodyPr>
            <a:noAutofit/>
          </a:bodyPr>
          <a:lstStyle/>
          <a:p>
            <a:pPr>
              <a:lnSpc>
                <a:spcPct val="100000"/>
              </a:lnSpc>
            </a:pPr>
            <a:r>
              <a:rPr lang="en-US" sz="2400" b="0" i="0">
                <a:solidFill>
                  <a:srgbClr val="333333"/>
                </a:solidFill>
                <a:effectLst/>
              </a:rPr>
              <a:t>N = 2003 (sample size)</a:t>
            </a:r>
          </a:p>
          <a:p>
            <a:pPr>
              <a:lnSpc>
                <a:spcPct val="100000"/>
              </a:lnSpc>
            </a:pPr>
            <a:r>
              <a:rPr lang="en-US" sz="2400" b="0" i="0">
                <a:solidFill>
                  <a:srgbClr val="333333"/>
                </a:solidFill>
                <a:effectLst/>
              </a:rPr>
              <a:t>In pts with high risk of recurrence &amp; Ki-67 score ≥20% results showed statistically significant improvement in </a:t>
            </a:r>
            <a:r>
              <a:rPr lang="en-US" sz="2400" b="0" i="0" err="1">
                <a:solidFill>
                  <a:srgbClr val="333333"/>
                </a:solidFill>
                <a:effectLst/>
              </a:rPr>
              <a:t>iDFS</a:t>
            </a:r>
            <a:r>
              <a:rPr lang="en-US" sz="2400" b="0" i="0">
                <a:solidFill>
                  <a:srgbClr val="333333"/>
                </a:solidFill>
                <a:effectLst/>
              </a:rPr>
              <a:t> (HR 0.626; 95% CI: 0.488, 0.803; </a:t>
            </a:r>
            <a:r>
              <a:rPr lang="en-US" sz="2400" b="0" i="1">
                <a:solidFill>
                  <a:srgbClr val="333333"/>
                </a:solidFill>
                <a:effectLst/>
              </a:rPr>
              <a:t>P</a:t>
            </a:r>
            <a:r>
              <a:rPr lang="en-US" sz="2400" b="0" i="0">
                <a:solidFill>
                  <a:srgbClr val="333333"/>
                </a:solidFill>
                <a:effectLst/>
              </a:rPr>
              <a:t> = 0.0042). </a:t>
            </a:r>
          </a:p>
          <a:p>
            <a:pPr>
              <a:lnSpc>
                <a:spcPct val="100000"/>
              </a:lnSpc>
            </a:pPr>
            <a:r>
              <a:rPr lang="en-US" sz="2400" b="0" i="0">
                <a:solidFill>
                  <a:srgbClr val="333333"/>
                </a:solidFill>
                <a:effectLst/>
              </a:rPr>
              <a:t>IDFS at 36 months was 86.1% (95% CI: 82.8, 88.8) for pts receiving </a:t>
            </a:r>
            <a:r>
              <a:rPr lang="en-US" sz="2400" b="0" i="0" err="1">
                <a:solidFill>
                  <a:srgbClr val="333333"/>
                </a:solidFill>
                <a:effectLst/>
              </a:rPr>
              <a:t>abemaciclib</a:t>
            </a:r>
            <a:r>
              <a:rPr lang="en-US" sz="2400" b="0" i="0">
                <a:solidFill>
                  <a:srgbClr val="333333"/>
                </a:solidFill>
                <a:effectLst/>
              </a:rPr>
              <a:t> + ET vs 79.0% (95% CI: 75.3, 82.3) for pts receiving ET alone</a:t>
            </a:r>
          </a:p>
        </p:txBody>
      </p:sp>
      <p:sp>
        <p:nvSpPr>
          <p:cNvPr id="5" name="Content Placeholder 4">
            <a:extLst>
              <a:ext uri="{FF2B5EF4-FFF2-40B4-BE49-F238E27FC236}">
                <a16:creationId xmlns:a16="http://schemas.microsoft.com/office/drawing/2014/main" id="{D95E414E-9C71-8EC6-CF14-564A375E28B5}"/>
              </a:ext>
            </a:extLst>
          </p:cNvPr>
          <p:cNvSpPr>
            <a:spLocks noGrp="1"/>
          </p:cNvSpPr>
          <p:nvPr>
            <p:ph sz="half" idx="2"/>
          </p:nvPr>
        </p:nvSpPr>
        <p:spPr>
          <a:xfrm>
            <a:off x="6172200" y="1825625"/>
            <a:ext cx="5314950" cy="4228812"/>
          </a:xfrm>
        </p:spPr>
        <p:txBody>
          <a:bodyPr>
            <a:noAutofit/>
          </a:bodyPr>
          <a:lstStyle/>
          <a:p>
            <a:pPr>
              <a:lnSpc>
                <a:spcPct val="100000"/>
              </a:lnSpc>
            </a:pPr>
            <a:r>
              <a:rPr lang="en-US" sz="2400">
                <a:solidFill>
                  <a:srgbClr val="333333"/>
                </a:solidFill>
              </a:rPr>
              <a:t>Continued association with improved </a:t>
            </a:r>
            <a:r>
              <a:rPr lang="en-US" sz="2400" err="1">
                <a:solidFill>
                  <a:srgbClr val="333333"/>
                </a:solidFill>
              </a:rPr>
              <a:t>iDFS</a:t>
            </a:r>
            <a:r>
              <a:rPr lang="en-US" sz="2400">
                <a:solidFill>
                  <a:srgbClr val="333333"/>
                </a:solidFill>
              </a:rPr>
              <a:t> &amp; distant relapse-free survival over longer follow-up</a:t>
            </a:r>
          </a:p>
          <a:p>
            <a:pPr>
              <a:lnSpc>
                <a:spcPct val="100000"/>
              </a:lnSpc>
            </a:pPr>
            <a:r>
              <a:rPr lang="en-US" sz="2400" b="0" i="0">
                <a:solidFill>
                  <a:srgbClr val="333333"/>
                </a:solidFill>
                <a:effectLst/>
              </a:rPr>
              <a:t>OS showed no significant benefit with addition of adjuvant </a:t>
            </a:r>
            <a:r>
              <a:rPr lang="en-US" sz="2400" b="0" i="0" err="1">
                <a:solidFill>
                  <a:srgbClr val="333333"/>
                </a:solidFill>
                <a:effectLst/>
              </a:rPr>
              <a:t>abemaciclib</a:t>
            </a:r>
            <a:r>
              <a:rPr lang="en-US" sz="2400" b="0" i="0">
                <a:solidFill>
                  <a:srgbClr val="333333"/>
                </a:solidFill>
                <a:effectLst/>
              </a:rPr>
              <a:t> + ET in this population</a:t>
            </a:r>
          </a:p>
          <a:p>
            <a:pPr>
              <a:lnSpc>
                <a:spcPct val="100000"/>
              </a:lnSpc>
            </a:pPr>
            <a:r>
              <a:rPr lang="en-US" sz="2400">
                <a:solidFill>
                  <a:srgbClr val="333333"/>
                </a:solidFill>
              </a:rPr>
              <a:t>Results supported 10/2021 approval of </a:t>
            </a:r>
            <a:r>
              <a:rPr lang="en-US" sz="2400" err="1">
                <a:solidFill>
                  <a:srgbClr val="333333"/>
                </a:solidFill>
              </a:rPr>
              <a:t>abemaciclib</a:t>
            </a:r>
            <a:r>
              <a:rPr lang="en-US" sz="2400">
                <a:solidFill>
                  <a:srgbClr val="333333"/>
                </a:solidFill>
              </a:rPr>
              <a:t> + ET in adjuvant setting &amp; March 2023 expanded indication, removing Ki67 score requirement for high-risk</a:t>
            </a:r>
            <a:endParaRPr lang="en-US" sz="2400" b="0" i="0">
              <a:solidFill>
                <a:srgbClr val="333333"/>
              </a:solidFill>
              <a:effectLst/>
            </a:endParaRPr>
          </a:p>
        </p:txBody>
      </p:sp>
      <p:sp>
        <p:nvSpPr>
          <p:cNvPr id="6" name="Footer Placeholder 5">
            <a:extLst>
              <a:ext uri="{FF2B5EF4-FFF2-40B4-BE49-F238E27FC236}">
                <a16:creationId xmlns:a16="http://schemas.microsoft.com/office/drawing/2014/main" id="{ABF8C50F-4FEE-7061-802D-9E3B2B35800B}"/>
              </a:ext>
            </a:extLst>
          </p:cNvPr>
          <p:cNvSpPr>
            <a:spLocks noGrp="1"/>
          </p:cNvSpPr>
          <p:nvPr>
            <p:ph type="ftr" sz="quarter" idx="10"/>
          </p:nvPr>
        </p:nvSpPr>
        <p:spPr/>
        <p:txBody>
          <a:bodyPr/>
          <a:lstStyle/>
          <a:p>
            <a:r>
              <a:rPr lang="en-US" sz="1000" err="1">
                <a:latin typeface="Arial" panose="020B0604020202020204" pitchFamily="34" charset="0"/>
                <a:cs typeface="Arial" panose="020B0604020202020204" pitchFamily="34" charset="0"/>
              </a:rPr>
              <a:t>FDA.gov</a:t>
            </a:r>
            <a:r>
              <a:rPr lang="en-US" sz="1000">
                <a:latin typeface="Arial" panose="020B0604020202020204" pitchFamily="34" charset="0"/>
                <a:cs typeface="Arial" panose="020B0604020202020204" pitchFamily="34" charset="0"/>
              </a:rPr>
              <a:t>. https://</a:t>
            </a:r>
            <a:r>
              <a:rPr lang="en-US" sz="1000" err="1">
                <a:latin typeface="Arial" panose="020B0604020202020204" pitchFamily="34" charset="0"/>
                <a:cs typeface="Arial" panose="020B0604020202020204" pitchFamily="34" charset="0"/>
              </a:rPr>
              <a:t>www.fda.gov</a:t>
            </a:r>
            <a:r>
              <a:rPr lang="en-US" sz="1000">
                <a:latin typeface="Arial" panose="020B0604020202020204" pitchFamily="34" charset="0"/>
                <a:cs typeface="Arial" panose="020B0604020202020204" pitchFamily="34" charset="0"/>
              </a:rPr>
              <a:t>/drugs/resources-information-approved-drugs/</a:t>
            </a:r>
            <a:r>
              <a:rPr lang="en-US" sz="1000" err="1">
                <a:latin typeface="Arial" panose="020B0604020202020204" pitchFamily="34" charset="0"/>
                <a:cs typeface="Arial" panose="020B0604020202020204" pitchFamily="34" charset="0"/>
              </a:rPr>
              <a:t>fda</a:t>
            </a:r>
            <a:r>
              <a:rPr lang="en-US" sz="1000">
                <a:latin typeface="Arial" panose="020B0604020202020204" pitchFamily="34" charset="0"/>
                <a:cs typeface="Arial" panose="020B0604020202020204" pitchFamily="34" charset="0"/>
              </a:rPr>
              <a:t>-approves-</a:t>
            </a:r>
            <a:r>
              <a:rPr lang="en-US" sz="1000" err="1">
                <a:latin typeface="Arial" panose="020B0604020202020204" pitchFamily="34" charset="0"/>
                <a:cs typeface="Arial" panose="020B0604020202020204" pitchFamily="34" charset="0"/>
              </a:rPr>
              <a:t>abemaciclib</a:t>
            </a:r>
            <a:r>
              <a:rPr lang="en-US" sz="1000">
                <a:latin typeface="Arial" panose="020B0604020202020204" pitchFamily="34" charset="0"/>
                <a:cs typeface="Arial" panose="020B0604020202020204" pitchFamily="34" charset="0"/>
              </a:rPr>
              <a:t>-endocrine-therapy-early-breast-cancer</a:t>
            </a:r>
            <a:br>
              <a:rPr lang="en-US" sz="1000">
                <a:latin typeface="Arial" panose="020B0604020202020204" pitchFamily="34" charset="0"/>
                <a:cs typeface="Arial" panose="020B0604020202020204" pitchFamily="34" charset="0"/>
              </a:rPr>
            </a:br>
            <a:r>
              <a:rPr lang="en-US" sz="1000">
                <a:latin typeface="Arial" panose="020B0604020202020204" pitchFamily="34" charset="0"/>
                <a:cs typeface="Arial" panose="020B0604020202020204" pitchFamily="34" charset="0"/>
              </a:rPr>
              <a:t>Rastogi P, et al. </a:t>
            </a:r>
            <a:r>
              <a:rPr lang="it-IT" sz="1000" i="1" err="1">
                <a:latin typeface="Arial" panose="020B0604020202020204" pitchFamily="34" charset="0"/>
                <a:cs typeface="Arial" panose="020B0604020202020204" pitchFamily="34" charset="0"/>
              </a:rPr>
              <a:t>J</a:t>
            </a:r>
            <a:r>
              <a:rPr lang="it-IT" sz="1000" i="1">
                <a:latin typeface="Arial" panose="020B0604020202020204" pitchFamily="34" charset="0"/>
                <a:cs typeface="Arial" panose="020B0604020202020204" pitchFamily="34" charset="0"/>
              </a:rPr>
              <a:t> </a:t>
            </a:r>
            <a:r>
              <a:rPr lang="it-IT" sz="1000" i="1" err="1">
                <a:latin typeface="Arial" panose="020B0604020202020204" pitchFamily="34" charset="0"/>
                <a:cs typeface="Arial" panose="020B0604020202020204" pitchFamily="34" charset="0"/>
              </a:rPr>
              <a:t>Clin</a:t>
            </a:r>
            <a:r>
              <a:rPr lang="it-IT" sz="1000" i="1">
                <a:latin typeface="Arial" panose="020B0604020202020204" pitchFamily="34" charset="0"/>
                <a:cs typeface="Arial" panose="020B0604020202020204" pitchFamily="34" charset="0"/>
              </a:rPr>
              <a:t> </a:t>
            </a:r>
            <a:r>
              <a:rPr lang="it-IT" sz="1000" i="1" err="1">
                <a:latin typeface="Arial" panose="020B0604020202020204" pitchFamily="34" charset="0"/>
                <a:cs typeface="Arial" panose="020B0604020202020204" pitchFamily="34" charset="0"/>
              </a:rPr>
              <a:t>Oncol</a:t>
            </a:r>
            <a:r>
              <a:rPr lang="it-IT" sz="1000" i="1">
                <a:latin typeface="Arial" panose="020B0604020202020204" pitchFamily="34" charset="0"/>
                <a:cs typeface="Arial" panose="020B0604020202020204" pitchFamily="34" charset="0"/>
              </a:rPr>
              <a:t>. </a:t>
            </a:r>
            <a:r>
              <a:rPr lang="it-IT" sz="1000">
                <a:latin typeface="Arial" panose="020B0604020202020204" pitchFamily="34" charset="0"/>
                <a:cs typeface="Arial" panose="020B0604020202020204" pitchFamily="34" charset="0"/>
              </a:rPr>
              <a:t>2024;42(9):987-993.</a:t>
            </a:r>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523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AE32-5FDE-AE41-9E12-16C90D00F0A7}"/>
              </a:ext>
            </a:extLst>
          </p:cNvPr>
          <p:cNvSpPr>
            <a:spLocks noGrp="1"/>
          </p:cNvSpPr>
          <p:nvPr>
            <p:ph type="title"/>
          </p:nvPr>
        </p:nvSpPr>
        <p:spPr/>
        <p:txBody>
          <a:bodyPr/>
          <a:lstStyle/>
          <a:p>
            <a:r>
              <a:rPr lang="en-US" err="1"/>
              <a:t>monarchE</a:t>
            </a:r>
            <a:r>
              <a:rPr lang="en-US"/>
              <a:t> Trial Results: </a:t>
            </a:r>
            <a:r>
              <a:rPr lang="en-US" err="1"/>
              <a:t>iDFS</a:t>
            </a:r>
            <a:r>
              <a:rPr lang="en-US"/>
              <a:t> &amp; OS</a:t>
            </a:r>
          </a:p>
        </p:txBody>
      </p:sp>
      <p:sp>
        <p:nvSpPr>
          <p:cNvPr id="4" name="Rectangle 2">
            <a:extLst>
              <a:ext uri="{FF2B5EF4-FFF2-40B4-BE49-F238E27FC236}">
                <a16:creationId xmlns:a16="http://schemas.microsoft.com/office/drawing/2014/main" id="{6A4533A9-49F9-2167-33C3-4DA840D16372}"/>
              </a:ext>
            </a:extLst>
          </p:cNvPr>
          <p:cNvSpPr>
            <a:spLocks noChangeArrowheads="1"/>
          </p:cNvSpPr>
          <p:nvPr/>
        </p:nvSpPr>
        <p:spPr bwMode="auto">
          <a:xfrm>
            <a:off x="1823394" y="3159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descr="A graph of a patient's body&#10;&#10;Description automatically generated with medium confidence">
            <a:extLst>
              <a:ext uri="{FF2B5EF4-FFF2-40B4-BE49-F238E27FC236}">
                <a16:creationId xmlns:a16="http://schemas.microsoft.com/office/drawing/2014/main" id="{16E3EF10-8D21-EF88-07A4-0FD1A41E3E12}"/>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b="66251"/>
          <a:stretch>
            <a:fillRect/>
          </a:stretch>
        </p:blipFill>
        <p:spPr bwMode="auto">
          <a:xfrm>
            <a:off x="756282" y="1806575"/>
            <a:ext cx="5027634" cy="31369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A screenshot of a graph&#10;&#10;Description automatically generated">
            <a:extLst>
              <a:ext uri="{FF2B5EF4-FFF2-40B4-BE49-F238E27FC236}">
                <a16:creationId xmlns:a16="http://schemas.microsoft.com/office/drawing/2014/main" id="{4FF0DDE6-FC7E-C34F-5497-091051A0124F}"/>
              </a:ext>
            </a:extLst>
          </p:cNvPr>
          <p:cNvPicPr>
            <a:picLocks noChangeAspect="1"/>
          </p:cNvPicPr>
          <p:nvPr/>
        </p:nvPicPr>
        <p:blipFill rotWithShape="1">
          <a:blip r:embed="rId4"/>
          <a:srcRect t="64924" b="976"/>
          <a:stretch/>
        </p:blipFill>
        <p:spPr bwMode="auto">
          <a:xfrm>
            <a:off x="6451518" y="1806575"/>
            <a:ext cx="4908000" cy="3049622"/>
          </a:xfrm>
          <a:prstGeom prst="rect">
            <a:avLst/>
          </a:prstGeom>
          <a:ln w="19050">
            <a:solidFill>
              <a:schemeClr val="tx1"/>
            </a:solid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8667D931-A99C-F019-CFBE-44ABF96BAD67}"/>
              </a:ext>
            </a:extLst>
          </p:cNvPr>
          <p:cNvSpPr txBox="1"/>
          <p:nvPr/>
        </p:nvSpPr>
        <p:spPr>
          <a:xfrm>
            <a:off x="1027401" y="5362832"/>
            <a:ext cx="4485395" cy="338554"/>
          </a:xfrm>
          <a:prstGeom prst="rect">
            <a:avLst/>
          </a:prstGeom>
          <a:noFill/>
        </p:spPr>
        <p:txBody>
          <a:bodyPr wrap="none" rtlCol="0">
            <a:spAutoFit/>
          </a:bodyPr>
          <a:lstStyle/>
          <a:p>
            <a:r>
              <a:rPr lang="en-US" sz="1600" b="1" err="1">
                <a:solidFill>
                  <a:schemeClr val="accent1"/>
                </a:solidFill>
                <a:latin typeface="Arial" panose="020B0604020202020204" pitchFamily="34" charset="0"/>
                <a:cs typeface="Arial" panose="020B0604020202020204" pitchFamily="34" charset="0"/>
              </a:rPr>
              <a:t>monarchE</a:t>
            </a:r>
            <a:r>
              <a:rPr lang="en-US" sz="1600" b="1">
                <a:solidFill>
                  <a:schemeClr val="accent1"/>
                </a:solidFill>
                <a:latin typeface="Arial" panose="020B0604020202020204" pitchFamily="34" charset="0"/>
                <a:cs typeface="Arial" panose="020B0604020202020204" pitchFamily="34" charset="0"/>
              </a:rPr>
              <a:t> Trial Results – </a:t>
            </a:r>
            <a:r>
              <a:rPr lang="en-US" sz="1600" b="1" err="1">
                <a:solidFill>
                  <a:schemeClr val="accent1"/>
                </a:solidFill>
                <a:latin typeface="Arial" panose="020B0604020202020204" pitchFamily="34" charset="0"/>
                <a:cs typeface="Arial" panose="020B0604020202020204" pitchFamily="34" charset="0"/>
              </a:rPr>
              <a:t>iDFS</a:t>
            </a:r>
            <a:r>
              <a:rPr lang="en-US" sz="1600" b="1">
                <a:solidFill>
                  <a:schemeClr val="accent1"/>
                </a:solidFill>
                <a:latin typeface="Arial" panose="020B0604020202020204" pitchFamily="34" charset="0"/>
                <a:cs typeface="Arial" panose="020B0604020202020204" pitchFamily="34" charset="0"/>
              </a:rPr>
              <a:t> at 72 months</a:t>
            </a:r>
          </a:p>
        </p:txBody>
      </p:sp>
      <p:sp>
        <p:nvSpPr>
          <p:cNvPr id="7" name="Oval 6">
            <a:extLst>
              <a:ext uri="{FF2B5EF4-FFF2-40B4-BE49-F238E27FC236}">
                <a16:creationId xmlns:a16="http://schemas.microsoft.com/office/drawing/2014/main" id="{027DB36C-349D-0026-618C-A19C26A5C283}"/>
              </a:ext>
            </a:extLst>
          </p:cNvPr>
          <p:cNvSpPr/>
          <p:nvPr/>
        </p:nvSpPr>
        <p:spPr>
          <a:xfrm>
            <a:off x="4191000" y="2197323"/>
            <a:ext cx="673100" cy="718915"/>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08CCB0E-E84E-530C-6EC3-F02BFE643AB0}"/>
              </a:ext>
            </a:extLst>
          </p:cNvPr>
          <p:cNvSpPr/>
          <p:nvPr/>
        </p:nvSpPr>
        <p:spPr>
          <a:xfrm>
            <a:off x="9702800" y="2110045"/>
            <a:ext cx="673100" cy="718915"/>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5B6D6DD-4687-8328-5804-37370D98E9DC}"/>
              </a:ext>
            </a:extLst>
          </p:cNvPr>
          <p:cNvSpPr txBox="1"/>
          <p:nvPr/>
        </p:nvSpPr>
        <p:spPr>
          <a:xfrm>
            <a:off x="5857518" y="5495949"/>
            <a:ext cx="6096000" cy="369332"/>
          </a:xfrm>
          <a:prstGeom prst="rect">
            <a:avLst/>
          </a:prstGeom>
          <a:noFill/>
        </p:spPr>
        <p:txBody>
          <a:bodyPr wrap="square">
            <a:spAutoFit/>
          </a:bodyPr>
          <a:lstStyle/>
          <a:p>
            <a:pPr algn="ctr"/>
            <a:r>
              <a:rPr lang="en-US" sz="1800" b="1" err="1">
                <a:solidFill>
                  <a:schemeClr val="accent1"/>
                </a:solidFill>
                <a:latin typeface="Arial" panose="020B0604020202020204" pitchFamily="34" charset="0"/>
                <a:cs typeface="Arial" panose="020B0604020202020204" pitchFamily="34" charset="0"/>
              </a:rPr>
              <a:t>monarchE</a:t>
            </a:r>
            <a:r>
              <a:rPr lang="en-US" sz="1800" b="1">
                <a:solidFill>
                  <a:schemeClr val="accent1"/>
                </a:solidFill>
                <a:latin typeface="Arial" panose="020B0604020202020204" pitchFamily="34" charset="0"/>
                <a:cs typeface="Arial" panose="020B0604020202020204" pitchFamily="34" charset="0"/>
              </a:rPr>
              <a:t> Trial Results – OS at 72 months</a:t>
            </a:r>
          </a:p>
        </p:txBody>
      </p:sp>
      <p:sp>
        <p:nvSpPr>
          <p:cNvPr id="13" name="Footer Placeholder 12">
            <a:extLst>
              <a:ext uri="{FF2B5EF4-FFF2-40B4-BE49-F238E27FC236}">
                <a16:creationId xmlns:a16="http://schemas.microsoft.com/office/drawing/2014/main" id="{2E7C45A7-C6B4-614C-2906-39C062D3DEB1}"/>
              </a:ext>
            </a:extLst>
          </p:cNvPr>
          <p:cNvSpPr>
            <a:spLocks noGrp="1"/>
          </p:cNvSpPr>
          <p:nvPr>
            <p:ph type="ftr" sz="quarter" idx="10"/>
          </p:nvPr>
        </p:nvSpPr>
        <p:spPr/>
        <p:txBody>
          <a:bodyPr/>
          <a:lstStyle/>
          <a:p>
            <a:r>
              <a:rPr lang="en-US" sz="1000">
                <a:latin typeface="Arial" panose="020B0604020202020204" pitchFamily="34" charset="0"/>
                <a:cs typeface="Arial" panose="020B0604020202020204" pitchFamily="34" charset="0"/>
              </a:rPr>
              <a:t>Rastogi P, et al. </a:t>
            </a:r>
            <a:r>
              <a:rPr lang="it-IT" sz="1000" i="1" err="1">
                <a:latin typeface="Arial" panose="020B0604020202020204" pitchFamily="34" charset="0"/>
                <a:cs typeface="Arial" panose="020B0604020202020204" pitchFamily="34" charset="0"/>
              </a:rPr>
              <a:t>J</a:t>
            </a:r>
            <a:r>
              <a:rPr lang="it-IT" sz="1000" i="1">
                <a:latin typeface="Arial" panose="020B0604020202020204" pitchFamily="34" charset="0"/>
                <a:cs typeface="Arial" panose="020B0604020202020204" pitchFamily="34" charset="0"/>
              </a:rPr>
              <a:t> </a:t>
            </a:r>
            <a:r>
              <a:rPr lang="it-IT" sz="1000" i="1" err="1">
                <a:latin typeface="Arial" panose="020B0604020202020204" pitchFamily="34" charset="0"/>
                <a:cs typeface="Arial" panose="020B0604020202020204" pitchFamily="34" charset="0"/>
              </a:rPr>
              <a:t>Clin</a:t>
            </a:r>
            <a:r>
              <a:rPr lang="it-IT" sz="1000" i="1">
                <a:latin typeface="Arial" panose="020B0604020202020204" pitchFamily="34" charset="0"/>
                <a:cs typeface="Arial" panose="020B0604020202020204" pitchFamily="34" charset="0"/>
              </a:rPr>
              <a:t> </a:t>
            </a:r>
            <a:r>
              <a:rPr lang="it-IT" sz="1000" i="1" err="1">
                <a:latin typeface="Arial" panose="020B0604020202020204" pitchFamily="34" charset="0"/>
                <a:cs typeface="Arial" panose="020B0604020202020204" pitchFamily="34" charset="0"/>
              </a:rPr>
              <a:t>Oncol</a:t>
            </a:r>
            <a:r>
              <a:rPr lang="it-IT" sz="1000" i="1">
                <a:latin typeface="Arial" panose="020B0604020202020204" pitchFamily="34" charset="0"/>
                <a:cs typeface="Arial" panose="020B0604020202020204" pitchFamily="34" charset="0"/>
              </a:rPr>
              <a:t>. </a:t>
            </a:r>
            <a:r>
              <a:rPr lang="it-IT" sz="1000">
                <a:latin typeface="Arial" panose="020B0604020202020204" pitchFamily="34" charset="0"/>
                <a:cs typeface="Arial" panose="020B0604020202020204" pitchFamily="34" charset="0"/>
              </a:rPr>
              <a:t>2024;42(9):987-993.</a:t>
            </a:r>
            <a:endParaRPr lang="en-US" sz="1000"/>
          </a:p>
        </p:txBody>
      </p:sp>
    </p:spTree>
    <p:extLst>
      <p:ext uri="{BB962C8B-B14F-4D97-AF65-F5344CB8AC3E}">
        <p14:creationId xmlns:p14="http://schemas.microsoft.com/office/powerpoint/2010/main" val="3804160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CB5DDF1-0A43-97C1-C5FA-47892DB15646}"/>
              </a:ext>
            </a:extLst>
          </p:cNvPr>
          <p:cNvSpPr txBox="1">
            <a:spLocks/>
          </p:cNvSpPr>
          <p:nvPr/>
        </p:nvSpPr>
        <p:spPr>
          <a:xfrm>
            <a:off x="838200" y="1825624"/>
            <a:ext cx="10515600" cy="4441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2" name="Title 1">
            <a:extLst>
              <a:ext uri="{FF2B5EF4-FFF2-40B4-BE49-F238E27FC236}">
                <a16:creationId xmlns:a16="http://schemas.microsoft.com/office/drawing/2014/main" id="{CC3F807D-0043-F85A-8F90-9C7A9332CFA7}"/>
              </a:ext>
            </a:extLst>
          </p:cNvPr>
          <p:cNvSpPr>
            <a:spLocks noGrp="1"/>
          </p:cNvSpPr>
          <p:nvPr>
            <p:ph type="title"/>
          </p:nvPr>
        </p:nvSpPr>
        <p:spPr>
          <a:xfrm>
            <a:off x="838200" y="365125"/>
            <a:ext cx="10515600" cy="1325563"/>
          </a:xfrm>
        </p:spPr>
        <p:txBody>
          <a:bodyPr/>
          <a:lstStyle/>
          <a:p>
            <a:r>
              <a:rPr lang="en-US"/>
              <a:t>Subgroups Analysis of Older Patients in monarchE</a:t>
            </a:r>
          </a:p>
        </p:txBody>
      </p:sp>
      <p:sp>
        <p:nvSpPr>
          <p:cNvPr id="11" name="Content Placeholder 10">
            <a:extLst>
              <a:ext uri="{FF2B5EF4-FFF2-40B4-BE49-F238E27FC236}">
                <a16:creationId xmlns:a16="http://schemas.microsoft.com/office/drawing/2014/main" id="{7F5EB008-8587-F56A-82CB-2CC2BC973832}"/>
              </a:ext>
            </a:extLst>
          </p:cNvPr>
          <p:cNvSpPr>
            <a:spLocks noGrp="1"/>
          </p:cNvSpPr>
          <p:nvPr>
            <p:ph sz="half" idx="1"/>
          </p:nvPr>
        </p:nvSpPr>
        <p:spPr>
          <a:xfrm>
            <a:off x="838200" y="1825625"/>
            <a:ext cx="4868004" cy="4228812"/>
          </a:xfrm>
        </p:spPr>
        <p:txBody>
          <a:bodyPr>
            <a:normAutofit fontScale="92500" lnSpcReduction="10000"/>
          </a:bodyPr>
          <a:lstStyle/>
          <a:p>
            <a:r>
              <a:rPr lang="en-US"/>
              <a:t>Subgroups analysis of </a:t>
            </a:r>
            <a:r>
              <a:rPr lang="en-US" err="1"/>
              <a:t>monarchE</a:t>
            </a:r>
            <a:r>
              <a:rPr lang="en-US"/>
              <a:t> by age conducted to help guide management of older patients receiving adjuvant </a:t>
            </a:r>
            <a:r>
              <a:rPr lang="en-US" err="1"/>
              <a:t>abemaciclib</a:t>
            </a:r>
            <a:endParaRPr lang="en-US"/>
          </a:p>
          <a:p>
            <a:r>
              <a:rPr lang="en-US"/>
              <a:t>At median follow-up of 42 months, a numerically favorable IDFS effect was observed in both the &lt; 65</a:t>
            </a:r>
            <a:br>
              <a:rPr lang="en-US"/>
            </a:br>
            <a:r>
              <a:rPr lang="en-US"/>
              <a:t>and ≥ 65 age groups</a:t>
            </a:r>
          </a:p>
          <a:p>
            <a:r>
              <a:rPr lang="en-US"/>
              <a:t>Similar findings were observed in DRFS</a:t>
            </a:r>
          </a:p>
          <a:p>
            <a:endParaRPr lang="en-US"/>
          </a:p>
          <a:p>
            <a:endParaRPr lang="en-US"/>
          </a:p>
        </p:txBody>
      </p:sp>
      <p:graphicFrame>
        <p:nvGraphicFramePr>
          <p:cNvPr id="9" name="Content Placeholder 3">
            <a:extLst>
              <a:ext uri="{FF2B5EF4-FFF2-40B4-BE49-F238E27FC236}">
                <a16:creationId xmlns:a16="http://schemas.microsoft.com/office/drawing/2014/main" id="{1F5949A5-8ECD-9E1C-BB25-A1DD1619A658}"/>
              </a:ext>
            </a:extLst>
          </p:cNvPr>
          <p:cNvGraphicFramePr>
            <a:graphicFrameLocks/>
          </p:cNvGraphicFramePr>
          <p:nvPr>
            <p:extLst>
              <p:ext uri="{D42A27DB-BD31-4B8C-83A1-F6EECF244321}">
                <p14:modId xmlns:p14="http://schemas.microsoft.com/office/powerpoint/2010/main" val="593887086"/>
              </p:ext>
            </p:extLst>
          </p:nvPr>
        </p:nvGraphicFramePr>
        <p:xfrm>
          <a:off x="5937504" y="1825625"/>
          <a:ext cx="5492496" cy="2839720"/>
        </p:xfrm>
        <a:graphic>
          <a:graphicData uri="http://schemas.openxmlformats.org/drawingml/2006/table">
            <a:tbl>
              <a:tblPr firstRow="1" bandRow="1">
                <a:tableStyleId>{5C22544A-7EE6-4342-B048-85BDC9FD1C3A}</a:tableStyleId>
              </a:tblPr>
              <a:tblGrid>
                <a:gridCol w="1653921">
                  <a:extLst>
                    <a:ext uri="{9D8B030D-6E8A-4147-A177-3AD203B41FA5}">
                      <a16:colId xmlns:a16="http://schemas.microsoft.com/office/drawing/2014/main" val="3595739414"/>
                    </a:ext>
                  </a:extLst>
                </a:gridCol>
                <a:gridCol w="1793650">
                  <a:extLst>
                    <a:ext uri="{9D8B030D-6E8A-4147-A177-3AD203B41FA5}">
                      <a16:colId xmlns:a16="http://schemas.microsoft.com/office/drawing/2014/main" val="2438479678"/>
                    </a:ext>
                  </a:extLst>
                </a:gridCol>
                <a:gridCol w="2044925">
                  <a:extLst>
                    <a:ext uri="{9D8B030D-6E8A-4147-A177-3AD203B41FA5}">
                      <a16:colId xmlns:a16="http://schemas.microsoft.com/office/drawing/2014/main" val="5413464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IDFS, events</a:t>
                      </a:r>
                    </a:p>
                  </a:txBody>
                  <a:tcPr/>
                </a:tc>
                <a:tc>
                  <a:txBody>
                    <a:bodyPr/>
                    <a:lstStyle/>
                    <a:p>
                      <a:pPr algn="ctr"/>
                      <a:r>
                        <a:rPr lang="en-US">
                          <a:latin typeface="Arial" panose="020B0604020202020204" pitchFamily="34" charset="0"/>
                          <a:cs typeface="Arial" panose="020B0604020202020204" pitchFamily="34" charset="0"/>
                        </a:rPr>
                        <a:t>Patients aged</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&lt; 65 years </a:t>
                      </a:r>
                    </a:p>
                    <a:p>
                      <a:pPr algn="ctr"/>
                      <a:r>
                        <a:rPr lang="en-US">
                          <a:latin typeface="Arial" panose="020B0604020202020204" pitchFamily="34" charset="0"/>
                          <a:cs typeface="Arial" panose="020B0604020202020204" pitchFamily="34" charset="0"/>
                        </a:rPr>
                        <a:t>(n = 4787)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Patients aged</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 65 years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(n = 850)</a:t>
                      </a:r>
                    </a:p>
                  </a:txBody>
                  <a:tcPr/>
                </a:tc>
                <a:extLst>
                  <a:ext uri="{0D108BD9-81ED-4DB2-BD59-A6C34878D82A}">
                    <a16:rowId xmlns:a16="http://schemas.microsoft.com/office/drawing/2014/main" val="1104779423"/>
                  </a:ext>
                </a:extLst>
              </a:tr>
              <a:tr h="370840">
                <a:tc>
                  <a:txBody>
                    <a:bodyPr/>
                    <a:lstStyle/>
                    <a:p>
                      <a:pPr marL="0" indent="0"/>
                      <a:r>
                        <a:rPr lang="en-US">
                          <a:latin typeface="Arial" panose="020B0604020202020204" pitchFamily="34" charset="0"/>
                          <a:cs typeface="Arial" panose="020B0604020202020204" pitchFamily="34" charset="0"/>
                        </a:rPr>
                        <a:t>Abemaciclib + ET</a:t>
                      </a:r>
                    </a:p>
                  </a:txBody>
                  <a:tcPr/>
                </a:tc>
                <a:tc>
                  <a:txBody>
                    <a:bodyPr/>
                    <a:lstStyle/>
                    <a:p>
                      <a:pPr algn="ctr"/>
                      <a:r>
                        <a:rPr lang="en-US">
                          <a:latin typeface="Arial" panose="020B0604020202020204" pitchFamily="34" charset="0"/>
                          <a:cs typeface="Arial" panose="020B0604020202020204" pitchFamily="34" charset="0"/>
                        </a:rPr>
                        <a:t>270 </a:t>
                      </a:r>
                    </a:p>
                  </a:txBody>
                  <a:tcPr/>
                </a:tc>
                <a:tc>
                  <a:txBody>
                    <a:bodyPr/>
                    <a:lstStyle/>
                    <a:p>
                      <a:pPr algn="ctr"/>
                      <a:r>
                        <a:rPr lang="en-US">
                          <a:latin typeface="Arial" panose="020B0604020202020204" pitchFamily="34" charset="0"/>
                          <a:cs typeface="Arial" panose="020B0604020202020204" pitchFamily="34" charset="0"/>
                        </a:rPr>
                        <a:t>66</a:t>
                      </a:r>
                    </a:p>
                  </a:txBody>
                  <a:tcPr/>
                </a:tc>
                <a:extLst>
                  <a:ext uri="{0D108BD9-81ED-4DB2-BD59-A6C34878D82A}">
                    <a16:rowId xmlns:a16="http://schemas.microsoft.com/office/drawing/2014/main" val="4279709848"/>
                  </a:ext>
                </a:extLst>
              </a:tr>
              <a:tr h="370840">
                <a:tc>
                  <a:txBody>
                    <a:bodyPr/>
                    <a:lstStyle/>
                    <a:p>
                      <a:pPr marL="0" indent="0"/>
                      <a:r>
                        <a:rPr lang="en-US">
                          <a:latin typeface="Arial" panose="020B0604020202020204" pitchFamily="34" charset="0"/>
                          <a:cs typeface="Arial" panose="020B0604020202020204" pitchFamily="34" charset="0"/>
                        </a:rPr>
                        <a:t>ET alone</a:t>
                      </a:r>
                    </a:p>
                  </a:txBody>
                  <a:tcPr/>
                </a:tc>
                <a:tc>
                  <a:txBody>
                    <a:bodyPr/>
                    <a:lstStyle/>
                    <a:p>
                      <a:pPr algn="ctr"/>
                      <a:r>
                        <a:rPr lang="en-US">
                          <a:latin typeface="Arial" panose="020B0604020202020204" pitchFamily="34" charset="0"/>
                          <a:cs typeface="Arial" panose="020B0604020202020204" pitchFamily="34" charset="0"/>
                        </a:rPr>
                        <a:t>414</a:t>
                      </a:r>
                    </a:p>
                  </a:txBody>
                  <a:tcPr/>
                </a:tc>
                <a:tc>
                  <a:txBody>
                    <a:bodyPr/>
                    <a:lstStyle/>
                    <a:p>
                      <a:pPr algn="ctr"/>
                      <a:r>
                        <a:rPr lang="en-US">
                          <a:latin typeface="Arial" panose="020B0604020202020204" pitchFamily="34" charset="0"/>
                          <a:cs typeface="Arial" panose="020B0604020202020204" pitchFamily="34" charset="0"/>
                        </a:rPr>
                        <a:t>85</a:t>
                      </a:r>
                    </a:p>
                  </a:txBody>
                  <a:tcPr/>
                </a:tc>
                <a:extLst>
                  <a:ext uri="{0D108BD9-81ED-4DB2-BD59-A6C34878D82A}">
                    <a16:rowId xmlns:a16="http://schemas.microsoft.com/office/drawing/2014/main" val="3295251159"/>
                  </a:ext>
                </a:extLst>
              </a:tr>
              <a:tr h="370840">
                <a:tc>
                  <a:txBody>
                    <a:bodyPr/>
                    <a:lstStyle/>
                    <a:p>
                      <a:pPr marL="0" indent="0"/>
                      <a:r>
                        <a:rPr lang="en-US">
                          <a:latin typeface="Arial" panose="020B0604020202020204" pitchFamily="34" charset="0"/>
                          <a:cs typeface="Arial" panose="020B0604020202020204" pitchFamily="34" charset="0"/>
                        </a:rPr>
                        <a:t>HR (95% CI)</a:t>
                      </a:r>
                    </a:p>
                  </a:txBody>
                  <a:tcPr/>
                </a:tc>
                <a:tc>
                  <a:txBody>
                    <a:bodyPr/>
                    <a:lstStyle/>
                    <a:p>
                      <a:pPr algn="ctr"/>
                      <a:r>
                        <a:rPr lang="en-US">
                          <a:latin typeface="Arial" panose="020B0604020202020204" pitchFamily="34" charset="0"/>
                          <a:cs typeface="Arial" panose="020B0604020202020204" pitchFamily="34" charset="0"/>
                        </a:rPr>
                        <a:t>HR 0.646</a:t>
                      </a:r>
                    </a:p>
                    <a:p>
                      <a:pPr algn="ctr"/>
                      <a:r>
                        <a:rPr lang="en-US">
                          <a:latin typeface="Arial" panose="020B0604020202020204" pitchFamily="34" charset="0"/>
                          <a:cs typeface="Arial" panose="020B0604020202020204" pitchFamily="34" charset="0"/>
                        </a:rPr>
                        <a:t>95% CI: 0.554, 0.753</a:t>
                      </a:r>
                    </a:p>
                  </a:txBody>
                  <a:tcPr/>
                </a:tc>
                <a:tc>
                  <a:txBody>
                    <a:bodyPr/>
                    <a:lstStyle/>
                    <a:p>
                      <a:pPr algn="ctr"/>
                      <a:r>
                        <a:rPr lang="en-US">
                          <a:latin typeface="Arial" panose="020B0604020202020204" pitchFamily="34" charset="0"/>
                          <a:cs typeface="Arial" panose="020B0604020202020204" pitchFamily="34" charset="0"/>
                        </a:rPr>
                        <a:t>HR 0.767</a:t>
                      </a:r>
                    </a:p>
                    <a:p>
                      <a:pPr algn="ctr"/>
                      <a:r>
                        <a:rPr lang="en-US">
                          <a:latin typeface="Arial" panose="020B0604020202020204" pitchFamily="34" charset="0"/>
                          <a:cs typeface="Arial" panose="020B0604020202020204" pitchFamily="34" charset="0"/>
                        </a:rPr>
                        <a:t>95% CI: 0.556, 1.059</a:t>
                      </a:r>
                    </a:p>
                  </a:txBody>
                  <a:tcPr/>
                </a:tc>
                <a:extLst>
                  <a:ext uri="{0D108BD9-81ED-4DB2-BD59-A6C34878D82A}">
                    <a16:rowId xmlns:a16="http://schemas.microsoft.com/office/drawing/2014/main" val="184228217"/>
                  </a:ext>
                </a:extLst>
              </a:tr>
            </a:tbl>
          </a:graphicData>
        </a:graphic>
      </p:graphicFrame>
      <p:sp>
        <p:nvSpPr>
          <p:cNvPr id="13" name="Footer Placeholder 12">
            <a:extLst>
              <a:ext uri="{FF2B5EF4-FFF2-40B4-BE49-F238E27FC236}">
                <a16:creationId xmlns:a16="http://schemas.microsoft.com/office/drawing/2014/main" id="{926ADA8D-37C0-A84A-4C10-ACB9EEE02FF9}"/>
              </a:ext>
            </a:extLst>
          </p:cNvPr>
          <p:cNvSpPr>
            <a:spLocks noGrp="1"/>
          </p:cNvSpPr>
          <p:nvPr>
            <p:ph type="ftr" sz="quarter" idx="10"/>
          </p:nvPr>
        </p:nvSpPr>
        <p:spPr/>
        <p:txBody>
          <a:bodyPr/>
          <a:lstStyle/>
          <a:p>
            <a:r>
              <a:rPr lang="en-US" sz="1000">
                <a:latin typeface="Arial" panose="020B0604020202020204" pitchFamily="34" charset="0"/>
                <a:cs typeface="Arial" panose="020B0604020202020204" pitchFamily="34" charset="0"/>
              </a:rPr>
              <a:t>Hamilton EP, et al. </a:t>
            </a:r>
            <a:r>
              <a:rPr lang="en-US" sz="1000" i="1">
                <a:latin typeface="Arial" panose="020B0604020202020204" pitchFamily="34" charset="0"/>
                <a:cs typeface="Arial" panose="020B0604020202020204" pitchFamily="34" charset="0"/>
              </a:rPr>
              <a:t>J Clin Oncol. </a:t>
            </a:r>
            <a:r>
              <a:rPr lang="en-US" sz="1000">
                <a:latin typeface="Arial" panose="020B0604020202020204" pitchFamily="34" charset="0"/>
                <a:cs typeface="Arial" panose="020B0604020202020204" pitchFamily="34" charset="0"/>
              </a:rPr>
              <a:t>2023;41(16_suppl):501.</a:t>
            </a:r>
          </a:p>
        </p:txBody>
      </p:sp>
    </p:spTree>
    <p:extLst>
      <p:ext uri="{BB962C8B-B14F-4D97-AF65-F5344CB8AC3E}">
        <p14:creationId xmlns:p14="http://schemas.microsoft.com/office/powerpoint/2010/main" val="852459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889DF-11F3-0A2A-127C-E4DDB6ABFC0C}"/>
              </a:ext>
            </a:extLst>
          </p:cNvPr>
          <p:cNvSpPr>
            <a:spLocks noGrp="1"/>
          </p:cNvSpPr>
          <p:nvPr>
            <p:ph type="title"/>
          </p:nvPr>
        </p:nvSpPr>
        <p:spPr>
          <a:xfrm>
            <a:off x="838200" y="365125"/>
            <a:ext cx="10515600" cy="1134491"/>
          </a:xfrm>
        </p:spPr>
        <p:txBody>
          <a:bodyPr>
            <a:normAutofit/>
          </a:bodyPr>
          <a:lstStyle/>
          <a:p>
            <a:r>
              <a:rPr lang="en-US" sz="3200" err="1"/>
              <a:t>Ribociclib</a:t>
            </a:r>
            <a:r>
              <a:rPr lang="en-US" sz="3200"/>
              <a:t> – NATALEE Trial (NCT03701334):</a:t>
            </a:r>
            <a:br>
              <a:rPr lang="en-US" sz="3200"/>
            </a:br>
            <a:r>
              <a:rPr lang="en-US" sz="3200"/>
              <a:t>RCT, Ph III, Early Stage Breast Cancer</a:t>
            </a:r>
          </a:p>
        </p:txBody>
      </p:sp>
      <p:sp>
        <p:nvSpPr>
          <p:cNvPr id="3" name="Content Placeholder 2">
            <a:extLst>
              <a:ext uri="{FF2B5EF4-FFF2-40B4-BE49-F238E27FC236}">
                <a16:creationId xmlns:a16="http://schemas.microsoft.com/office/drawing/2014/main" id="{FD31F96E-D185-7C1A-3592-D6174147D594}"/>
              </a:ext>
            </a:extLst>
          </p:cNvPr>
          <p:cNvSpPr>
            <a:spLocks noGrp="1"/>
          </p:cNvSpPr>
          <p:nvPr>
            <p:ph sz="half" idx="1"/>
          </p:nvPr>
        </p:nvSpPr>
        <p:spPr>
          <a:xfrm>
            <a:off x="838200" y="1614051"/>
            <a:ext cx="6013704" cy="4440674"/>
          </a:xfrm>
        </p:spPr>
        <p:txBody>
          <a:bodyPr>
            <a:noAutofit/>
          </a:bodyPr>
          <a:lstStyle/>
          <a:p>
            <a:r>
              <a:rPr lang="en-US" sz="2200"/>
              <a:t>Eligibility: HR+, HER2-, Stage II-III breast cancer; could have received prior adj or </a:t>
            </a:r>
            <a:r>
              <a:rPr lang="en-US" sz="2200" err="1"/>
              <a:t>neoadj</a:t>
            </a:r>
            <a:r>
              <a:rPr lang="en-US" sz="2200"/>
              <a:t> Tx for up to 12 </a:t>
            </a:r>
            <a:r>
              <a:rPr lang="en-US" sz="2200" err="1"/>
              <a:t>mos</a:t>
            </a:r>
            <a:r>
              <a:rPr lang="en-US" sz="2200"/>
              <a:t> previously</a:t>
            </a:r>
          </a:p>
          <a:p>
            <a:r>
              <a:rPr lang="en-US" sz="2200"/>
              <a:t>Study Design: </a:t>
            </a:r>
            <a:r>
              <a:rPr lang="en-US" sz="2200" err="1"/>
              <a:t>Ribociclib</a:t>
            </a:r>
            <a:r>
              <a:rPr lang="en-US" sz="2200"/>
              <a:t> (400 mg/d x 3 </a:t>
            </a:r>
            <a:r>
              <a:rPr lang="en-US" sz="2200" err="1"/>
              <a:t>wk</a:t>
            </a:r>
            <a:r>
              <a:rPr lang="en-US" sz="2200"/>
              <a:t> then 1 </a:t>
            </a:r>
            <a:r>
              <a:rPr lang="en-US" sz="2200" err="1"/>
              <a:t>wk</a:t>
            </a:r>
            <a:r>
              <a:rPr lang="en-US" sz="2200"/>
              <a:t> off x 3 yr) + nonsteroidal AI (letrozole (2.5mg/d) or anastrozole (1 mg/d) x 5 yr) or NSAI alone; premenopausal also received goserelin q 28 d</a:t>
            </a:r>
          </a:p>
          <a:p>
            <a:r>
              <a:rPr lang="en-US" sz="2200"/>
              <a:t>Primary Endpoint: </a:t>
            </a:r>
            <a:r>
              <a:rPr lang="en-US" sz="2200" err="1"/>
              <a:t>iDFS</a:t>
            </a:r>
            <a:r>
              <a:rPr lang="en-US" sz="2200"/>
              <a:t>; N=5101</a:t>
            </a:r>
          </a:p>
          <a:p>
            <a:r>
              <a:rPr lang="en-US" sz="2200"/>
              <a:t>Analysis at 3 years: </a:t>
            </a:r>
            <a:r>
              <a:rPr lang="en-US" sz="2200" err="1"/>
              <a:t>iDFS</a:t>
            </a:r>
            <a:r>
              <a:rPr lang="en-US" sz="2200"/>
              <a:t> 90.4% with ribociclib + NSAI vs 87.1% with NSAI alone (</a:t>
            </a:r>
            <a:r>
              <a:rPr lang="en-US" sz="2200" b="1">
                <a:solidFill>
                  <a:schemeClr val="accent3"/>
                </a:solidFill>
              </a:rPr>
              <a:t>HR = 0.75</a:t>
            </a:r>
            <a:r>
              <a:rPr lang="en-US" sz="2200"/>
              <a:t>; 95% CI 0.62 to 0.91; </a:t>
            </a:r>
            <a:r>
              <a:rPr lang="en-US" sz="2200" b="1" i="1">
                <a:solidFill>
                  <a:schemeClr val="accent3"/>
                </a:solidFill>
              </a:rPr>
              <a:t>P</a:t>
            </a:r>
            <a:r>
              <a:rPr lang="en-US" sz="2200" b="1">
                <a:solidFill>
                  <a:schemeClr val="accent3"/>
                </a:solidFill>
              </a:rPr>
              <a:t> = 0.003</a:t>
            </a:r>
            <a:r>
              <a:rPr lang="en-US" sz="2200"/>
              <a:t>). </a:t>
            </a:r>
          </a:p>
        </p:txBody>
      </p:sp>
      <p:sp>
        <p:nvSpPr>
          <p:cNvPr id="5" name="Content Placeholder 4">
            <a:extLst>
              <a:ext uri="{FF2B5EF4-FFF2-40B4-BE49-F238E27FC236}">
                <a16:creationId xmlns:a16="http://schemas.microsoft.com/office/drawing/2014/main" id="{C1115947-9ABE-43BE-8E07-B2735E4431F1}"/>
              </a:ext>
            </a:extLst>
          </p:cNvPr>
          <p:cNvSpPr>
            <a:spLocks noGrp="1"/>
          </p:cNvSpPr>
          <p:nvPr>
            <p:ph sz="half" idx="2"/>
          </p:nvPr>
        </p:nvSpPr>
        <p:spPr>
          <a:xfrm>
            <a:off x="6851904" y="1825625"/>
            <a:ext cx="4501896" cy="4229100"/>
          </a:xfrm>
        </p:spPr>
        <p:txBody>
          <a:bodyPr>
            <a:normAutofit lnSpcReduction="10000"/>
          </a:bodyPr>
          <a:lstStyle/>
          <a:p>
            <a:r>
              <a:rPr lang="en-US" sz="2200"/>
              <a:t>Secondary end points — distant disease–free survival and recurrence-free survival — also demonstrated advantage of </a:t>
            </a:r>
            <a:r>
              <a:rPr lang="en-US" sz="2200" err="1"/>
              <a:t>ribociclib</a:t>
            </a:r>
            <a:r>
              <a:rPr lang="en-US" sz="2200"/>
              <a:t> + NSAI. </a:t>
            </a:r>
          </a:p>
          <a:p>
            <a:r>
              <a:rPr lang="en-US" sz="2200"/>
              <a:t>3-year regimen </a:t>
            </a:r>
            <a:r>
              <a:rPr lang="en-US" sz="2200" err="1"/>
              <a:t>ribociclib</a:t>
            </a:r>
            <a:r>
              <a:rPr lang="en-US" sz="2200"/>
              <a:t> 400-mg starting dose + NSAI was not associated with any new safety concerns</a:t>
            </a:r>
          </a:p>
          <a:p>
            <a:r>
              <a:rPr lang="en-US" sz="2200"/>
              <a:t>Conclusions: </a:t>
            </a:r>
            <a:r>
              <a:rPr lang="en-US" sz="2200" err="1"/>
              <a:t>Ribociclib</a:t>
            </a:r>
            <a:r>
              <a:rPr lang="en-US" sz="2200"/>
              <a:t> + NSAI significantly improved </a:t>
            </a:r>
            <a:r>
              <a:rPr lang="en-US" sz="2200" err="1"/>
              <a:t>iDFS</a:t>
            </a:r>
            <a:r>
              <a:rPr lang="en-US" sz="2200"/>
              <a:t> in pts with HR+, HER2- stage II or III early breast cancer</a:t>
            </a:r>
          </a:p>
        </p:txBody>
      </p:sp>
      <p:sp>
        <p:nvSpPr>
          <p:cNvPr id="9" name="Footer Placeholder 8">
            <a:extLst>
              <a:ext uri="{FF2B5EF4-FFF2-40B4-BE49-F238E27FC236}">
                <a16:creationId xmlns:a16="http://schemas.microsoft.com/office/drawing/2014/main" id="{F979DBA2-863D-2811-9D7D-8120855C0093}"/>
              </a:ext>
            </a:extLst>
          </p:cNvPr>
          <p:cNvSpPr>
            <a:spLocks noGrp="1"/>
          </p:cNvSpPr>
          <p:nvPr>
            <p:ph type="ftr" sz="quarter" idx="10"/>
          </p:nvPr>
        </p:nvSpPr>
        <p:spPr/>
        <p:txBody>
          <a:bodyPr/>
          <a:lstStyle/>
          <a:p>
            <a:pPr algn="l"/>
            <a:r>
              <a:rPr lang="en-US" sz="1000" b="0" i="0" dirty="0">
                <a:effectLst/>
                <a:latin typeface="Arial" panose="020B0604020202020204" pitchFamily="34" charset="0"/>
                <a:cs typeface="Arial" panose="020B0604020202020204" pitchFamily="34" charset="0"/>
              </a:rPr>
              <a:t>Slamon DJ, et al. </a:t>
            </a:r>
            <a:r>
              <a:rPr lang="en-US" sz="1000" b="0" i="1" dirty="0" err="1">
                <a:effectLst/>
                <a:latin typeface="Arial" panose="020B0604020202020204" pitchFamily="34" charset="0"/>
                <a:cs typeface="Arial" panose="020B0604020202020204" pitchFamily="34" charset="0"/>
              </a:rPr>
              <a:t>Ther</a:t>
            </a:r>
            <a:r>
              <a:rPr lang="en-US" sz="1000" b="0" i="1" dirty="0">
                <a:effectLst/>
                <a:latin typeface="Arial" panose="020B0604020202020204" pitchFamily="34" charset="0"/>
                <a:cs typeface="Arial" panose="020B0604020202020204" pitchFamily="34" charset="0"/>
              </a:rPr>
              <a:t> Adv Med Oncol</a:t>
            </a:r>
            <a:r>
              <a:rPr lang="en-US" sz="1000" b="0" i="0" dirty="0">
                <a:effectLst/>
                <a:latin typeface="Arial" panose="020B0604020202020204" pitchFamily="34" charset="0"/>
                <a:cs typeface="Arial" panose="020B0604020202020204" pitchFamily="34" charset="0"/>
              </a:rPr>
              <a:t>. 2023;15:17588359231178125. </a:t>
            </a:r>
          </a:p>
          <a:p>
            <a:pPr algn="l"/>
            <a:r>
              <a:rPr lang="en-US" sz="1000" i="0" dirty="0">
                <a:effectLst/>
                <a:latin typeface="Arial" panose="020B0604020202020204" pitchFamily="34" charset="0"/>
                <a:cs typeface="Arial" panose="020B0604020202020204" pitchFamily="34" charset="0"/>
              </a:rPr>
              <a:t>Slamon DJ, et al. </a:t>
            </a:r>
            <a:r>
              <a:rPr lang="en-US" sz="1000" i="1" dirty="0">
                <a:effectLst/>
                <a:latin typeface="Arial" panose="020B0604020202020204" pitchFamily="34" charset="0"/>
                <a:cs typeface="Arial" panose="020B0604020202020204" pitchFamily="34" charset="0"/>
              </a:rPr>
              <a:t>N Engl J Med. </a:t>
            </a:r>
            <a:r>
              <a:rPr lang="en-US" sz="1000" i="0" dirty="0">
                <a:effectLst/>
                <a:latin typeface="Arial" panose="020B0604020202020204" pitchFamily="34" charset="0"/>
                <a:cs typeface="Arial" panose="020B0604020202020204" pitchFamily="34" charset="0"/>
              </a:rPr>
              <a:t>2024;390:1080-1091</a:t>
            </a:r>
            <a:r>
              <a:rPr lang="en-US" sz="1000" dirty="0">
                <a:latin typeface="Arial" panose="020B0604020202020204" pitchFamily="34" charset="0"/>
                <a:cs typeface="Arial" panose="020B0604020202020204" pitchFamily="34" charset="0"/>
              </a:rPr>
              <a:t>.</a:t>
            </a:r>
            <a:endParaRPr lang="en-US" sz="100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4818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2B11-299B-CFE7-8024-6321F6AB316A}"/>
              </a:ext>
            </a:extLst>
          </p:cNvPr>
          <p:cNvSpPr>
            <a:spLocks noGrp="1"/>
          </p:cNvSpPr>
          <p:nvPr>
            <p:ph type="title"/>
          </p:nvPr>
        </p:nvSpPr>
        <p:spPr/>
        <p:txBody>
          <a:bodyPr/>
          <a:lstStyle/>
          <a:p>
            <a:r>
              <a:rPr lang="en-US"/>
              <a:t>NATALEE Results: 3 yr </a:t>
            </a:r>
            <a:r>
              <a:rPr lang="en-US" err="1"/>
              <a:t>iDFS</a:t>
            </a:r>
            <a:r>
              <a:rPr lang="en-US"/>
              <a:t> – </a:t>
            </a:r>
            <a:r>
              <a:rPr lang="en-US" err="1"/>
              <a:t>Ribociclib</a:t>
            </a:r>
            <a:r>
              <a:rPr lang="en-US"/>
              <a:t> + NSAI (90%) vs NSAI alone (87.1%)</a:t>
            </a:r>
          </a:p>
        </p:txBody>
      </p:sp>
      <p:pic>
        <p:nvPicPr>
          <p:cNvPr id="6146" name="Picture 2">
            <a:extLst>
              <a:ext uri="{FF2B5EF4-FFF2-40B4-BE49-F238E27FC236}">
                <a16:creationId xmlns:a16="http://schemas.microsoft.com/office/drawing/2014/main" id="{05A389A5-2452-EDDC-FD5E-8E6146E5F3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86746" y="1825625"/>
            <a:ext cx="8780431" cy="406241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E8CB0543-FA2F-00C2-5E80-5D4D5416E310}"/>
              </a:ext>
            </a:extLst>
          </p:cNvPr>
          <p:cNvCxnSpPr>
            <a:cxnSpLocks/>
          </p:cNvCxnSpPr>
          <p:nvPr/>
        </p:nvCxnSpPr>
        <p:spPr>
          <a:xfrm>
            <a:off x="6096000" y="2273643"/>
            <a:ext cx="0" cy="2261287"/>
          </a:xfrm>
          <a:prstGeom prst="line">
            <a:avLst/>
          </a:prstGeom>
          <a:ln w="19050">
            <a:solidFill>
              <a:schemeClr val="tx1">
                <a:lumMod val="75000"/>
              </a:schemeClr>
            </a:solidFill>
          </a:ln>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A020128F-D137-22B5-4B4C-856E448563A2}"/>
              </a:ext>
            </a:extLst>
          </p:cNvPr>
          <p:cNvSpPr>
            <a:spLocks noGrp="1"/>
          </p:cNvSpPr>
          <p:nvPr>
            <p:ph type="ftr" sz="quarter" idx="10"/>
          </p:nvPr>
        </p:nvSpPr>
        <p:spPr/>
        <p:txBody>
          <a:bodyPr/>
          <a:lstStyle/>
          <a:p>
            <a:r>
              <a:rPr lang="en-US" sz="1000" i="0" dirty="0">
                <a:effectLst/>
                <a:latin typeface="Arial" panose="020B0604020202020204" pitchFamily="34" charset="0"/>
                <a:cs typeface="Arial" panose="020B0604020202020204" pitchFamily="34" charset="0"/>
              </a:rPr>
              <a:t>Slamon DJ, et al. </a:t>
            </a:r>
            <a:r>
              <a:rPr lang="en-US" sz="1000" i="1" dirty="0">
                <a:effectLst/>
                <a:latin typeface="Arial" panose="020B0604020202020204" pitchFamily="34" charset="0"/>
                <a:cs typeface="Arial" panose="020B0604020202020204" pitchFamily="34" charset="0"/>
              </a:rPr>
              <a:t>N Engl J Med. </a:t>
            </a:r>
            <a:r>
              <a:rPr lang="en-US" sz="1000" i="0" dirty="0">
                <a:effectLst/>
                <a:latin typeface="Arial" panose="020B0604020202020204" pitchFamily="34" charset="0"/>
                <a:cs typeface="Arial" panose="020B0604020202020204" pitchFamily="34" charset="0"/>
              </a:rPr>
              <a:t>2024;390:1080-1091</a:t>
            </a:r>
            <a:r>
              <a:rPr lang="en-US" sz="1000" dirty="0">
                <a:latin typeface="Arial" panose="020B0604020202020204" pitchFamily="34" charset="0"/>
                <a:cs typeface="Arial" panose="020B0604020202020204" pitchFamily="34" charset="0"/>
              </a:rPr>
              <a:t>.</a:t>
            </a:r>
            <a:endParaRPr lang="en-US" sz="100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47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1C69-9A91-FB85-DF2F-C0640A1E55E0}"/>
              </a:ext>
            </a:extLst>
          </p:cNvPr>
          <p:cNvSpPr>
            <a:spLocks noGrp="1"/>
          </p:cNvSpPr>
          <p:nvPr>
            <p:ph type="title"/>
          </p:nvPr>
        </p:nvSpPr>
        <p:spPr>
          <a:xfrm>
            <a:off x="838200" y="365126"/>
            <a:ext cx="10927080" cy="883500"/>
          </a:xfrm>
        </p:spPr>
        <p:txBody>
          <a:bodyPr>
            <a:normAutofit/>
          </a:bodyPr>
          <a:lstStyle/>
          <a:p>
            <a:r>
              <a:rPr lang="en-US" sz="3200"/>
              <a:t>NATALEE Subgroup Analysis by Prior Systemic Treatment</a:t>
            </a:r>
          </a:p>
        </p:txBody>
      </p:sp>
      <p:graphicFrame>
        <p:nvGraphicFramePr>
          <p:cNvPr id="6" name="Content Placeholder 5">
            <a:extLst>
              <a:ext uri="{FF2B5EF4-FFF2-40B4-BE49-F238E27FC236}">
                <a16:creationId xmlns:a16="http://schemas.microsoft.com/office/drawing/2014/main" id="{7CC03EE1-9DAA-88D0-8256-7F5F23F6972D}"/>
              </a:ext>
            </a:extLst>
          </p:cNvPr>
          <p:cNvGraphicFramePr>
            <a:graphicFrameLocks noGrp="1"/>
          </p:cNvGraphicFramePr>
          <p:nvPr>
            <p:ph sz="half" idx="1"/>
            <p:extLst>
              <p:ext uri="{D42A27DB-BD31-4B8C-83A1-F6EECF244321}">
                <p14:modId xmlns:p14="http://schemas.microsoft.com/office/powerpoint/2010/main" val="1916413543"/>
              </p:ext>
            </p:extLst>
          </p:nvPr>
        </p:nvGraphicFramePr>
        <p:xfrm>
          <a:off x="838200" y="1542192"/>
          <a:ext cx="5665089" cy="3855720"/>
        </p:xfrm>
        <a:graphic>
          <a:graphicData uri="http://schemas.openxmlformats.org/drawingml/2006/table">
            <a:tbl>
              <a:tblPr firstRow="1" bandRow="1">
                <a:tableStyleId>{5C22544A-7EE6-4342-B048-85BDC9FD1C3A}</a:tableStyleId>
              </a:tblPr>
              <a:tblGrid>
                <a:gridCol w="1922145">
                  <a:extLst>
                    <a:ext uri="{9D8B030D-6E8A-4147-A177-3AD203B41FA5}">
                      <a16:colId xmlns:a16="http://schemas.microsoft.com/office/drawing/2014/main" val="2019297186"/>
                    </a:ext>
                  </a:extLst>
                </a:gridCol>
                <a:gridCol w="1121664">
                  <a:extLst>
                    <a:ext uri="{9D8B030D-6E8A-4147-A177-3AD203B41FA5}">
                      <a16:colId xmlns:a16="http://schemas.microsoft.com/office/drawing/2014/main" val="2860450543"/>
                    </a:ext>
                  </a:extLst>
                </a:gridCol>
                <a:gridCol w="1109472">
                  <a:extLst>
                    <a:ext uri="{9D8B030D-6E8A-4147-A177-3AD203B41FA5}">
                      <a16:colId xmlns:a16="http://schemas.microsoft.com/office/drawing/2014/main" val="1241370499"/>
                    </a:ext>
                  </a:extLst>
                </a:gridCol>
                <a:gridCol w="1511808">
                  <a:extLst>
                    <a:ext uri="{9D8B030D-6E8A-4147-A177-3AD203B41FA5}">
                      <a16:colId xmlns:a16="http://schemas.microsoft.com/office/drawing/2014/main" val="4067584111"/>
                    </a:ext>
                  </a:extLst>
                </a:gridCol>
              </a:tblGrid>
              <a:tr h="370840">
                <a:tc>
                  <a:txBody>
                    <a:bodyPr/>
                    <a:lstStyle/>
                    <a:p>
                      <a:r>
                        <a:rPr lang="en-US" sz="1400">
                          <a:latin typeface="Arial" panose="020B0604020202020204" pitchFamily="34" charset="0"/>
                          <a:cs typeface="Arial" panose="020B0604020202020204" pitchFamily="34" charset="0"/>
                        </a:rPr>
                        <a:t>Prior </a:t>
                      </a:r>
                      <a:r>
                        <a:rPr lang="en-US" sz="1400" err="1">
                          <a:latin typeface="Arial" panose="020B0604020202020204" pitchFamily="34" charset="0"/>
                          <a:cs typeface="Arial" panose="020B0604020202020204" pitchFamily="34" charset="0"/>
                        </a:rPr>
                        <a:t>tx</a:t>
                      </a:r>
                      <a:r>
                        <a:rPr lang="en-US" sz="1400">
                          <a:latin typeface="Arial" panose="020B0604020202020204" pitchFamily="34" charset="0"/>
                          <a:cs typeface="Arial" panose="020B0604020202020204" pitchFamily="34" charset="0"/>
                        </a:rPr>
                        <a:t>, n (%)</a:t>
                      </a:r>
                    </a:p>
                  </a:txBody>
                  <a:tcPr/>
                </a:tc>
                <a:tc>
                  <a:txBody>
                    <a:bodyPr/>
                    <a:lstStyle/>
                    <a:p>
                      <a:r>
                        <a:rPr lang="en-US" sz="1400">
                          <a:latin typeface="Arial" panose="020B0604020202020204" pitchFamily="34" charset="0"/>
                          <a:cs typeface="Arial" panose="020B0604020202020204" pitchFamily="34" charset="0"/>
                        </a:rPr>
                        <a:t>RIB + NSAI</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n = 2549</a:t>
                      </a:r>
                    </a:p>
                  </a:txBody>
                  <a:tcPr/>
                </a:tc>
                <a:tc>
                  <a:txBody>
                    <a:bodyPr/>
                    <a:lstStyle/>
                    <a:p>
                      <a:r>
                        <a:rPr lang="en-US" sz="1400">
                          <a:latin typeface="Arial" panose="020B0604020202020204" pitchFamily="34" charset="0"/>
                          <a:cs typeface="Arial" panose="020B0604020202020204" pitchFamily="34" charset="0"/>
                        </a:rPr>
                        <a:t>NSAI alone</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n = 2552</a:t>
                      </a:r>
                    </a:p>
                  </a:txBody>
                  <a:tcPr marR="0"/>
                </a:tc>
                <a:tc>
                  <a:txBody>
                    <a:bodyPr/>
                    <a:lstStyle/>
                    <a:p>
                      <a:r>
                        <a:rPr lang="en-US" sz="1400">
                          <a:latin typeface="Arial" panose="020B0604020202020204" pitchFamily="34" charset="0"/>
                          <a:cs typeface="Arial" panose="020B0604020202020204" pitchFamily="34" charset="0"/>
                        </a:rPr>
                        <a:t>HR (95% CI)</a:t>
                      </a:r>
                    </a:p>
                  </a:txBody>
                  <a:tcPr marR="0"/>
                </a:tc>
                <a:extLst>
                  <a:ext uri="{0D108BD9-81ED-4DB2-BD59-A6C34878D82A}">
                    <a16:rowId xmlns:a16="http://schemas.microsoft.com/office/drawing/2014/main" val="2120474343"/>
                  </a:ext>
                </a:extLst>
              </a:tr>
              <a:tr h="370840">
                <a:tc>
                  <a:txBody>
                    <a:bodyPr/>
                    <a:lstStyle/>
                    <a:p>
                      <a:r>
                        <a:rPr lang="en-US" sz="1400">
                          <a:latin typeface="Arial" panose="020B0604020202020204" pitchFamily="34" charset="0"/>
                          <a:cs typeface="Arial" panose="020B0604020202020204" pitchFamily="34" charset="0"/>
                        </a:rPr>
                        <a:t>No prior CT</a:t>
                      </a:r>
                    </a:p>
                  </a:txBody>
                  <a:tcPr marR="0"/>
                </a:tc>
                <a:tc>
                  <a:txBody>
                    <a:bodyPr/>
                    <a:lstStyle/>
                    <a:p>
                      <a:r>
                        <a:rPr lang="en-US" sz="1400">
                          <a:latin typeface="Arial" panose="020B0604020202020204" pitchFamily="34" charset="0"/>
                          <a:cs typeface="Arial" panose="020B0604020202020204" pitchFamily="34" charset="0"/>
                        </a:rPr>
                        <a:t>300 (12)</a:t>
                      </a:r>
                    </a:p>
                  </a:txBody>
                  <a:tcPr marR="0"/>
                </a:tc>
                <a:tc>
                  <a:txBody>
                    <a:bodyPr/>
                    <a:lstStyle/>
                    <a:p>
                      <a:r>
                        <a:rPr lang="en-US" sz="1400">
                          <a:latin typeface="Arial" panose="020B0604020202020204" pitchFamily="34" charset="0"/>
                          <a:cs typeface="Arial" panose="020B0604020202020204" pitchFamily="34" charset="0"/>
                        </a:rPr>
                        <a:t>307 (12)</a:t>
                      </a:r>
                    </a:p>
                  </a:txBody>
                  <a:tcPr marR="0"/>
                </a:tc>
                <a:tc>
                  <a:txBody>
                    <a:bodyPr/>
                    <a:lstStyle/>
                    <a:p>
                      <a:r>
                        <a:rPr lang="en-US" sz="1400">
                          <a:latin typeface="Arial" panose="020B0604020202020204" pitchFamily="34" charset="0"/>
                          <a:cs typeface="Arial" panose="020B0604020202020204" pitchFamily="34" charset="0"/>
                        </a:rPr>
                        <a:t>0. (0.47-1.44)</a:t>
                      </a:r>
                    </a:p>
                  </a:txBody>
                  <a:tcPr marR="0"/>
                </a:tc>
                <a:extLst>
                  <a:ext uri="{0D108BD9-81ED-4DB2-BD59-A6C34878D82A}">
                    <a16:rowId xmlns:a16="http://schemas.microsoft.com/office/drawing/2014/main" val="1427871336"/>
                  </a:ext>
                </a:extLst>
              </a:tr>
              <a:tr h="370840">
                <a:tc>
                  <a:txBody>
                    <a:bodyPr/>
                    <a:lstStyle/>
                    <a:p>
                      <a:r>
                        <a:rPr lang="en-US" sz="1400">
                          <a:latin typeface="Arial" panose="020B0604020202020204" pitchFamily="34" charset="0"/>
                          <a:cs typeface="Arial" panose="020B0604020202020204" pitchFamily="34" charset="0"/>
                        </a:rPr>
                        <a:t>Prior CT</a:t>
                      </a:r>
                    </a:p>
                  </a:txBody>
                  <a:tcPr marR="0"/>
                </a:tc>
                <a:tc>
                  <a:txBody>
                    <a:bodyPr/>
                    <a:lstStyle/>
                    <a:p>
                      <a:r>
                        <a:rPr lang="en-US" sz="1400">
                          <a:latin typeface="Arial" panose="020B0604020202020204" pitchFamily="34" charset="0"/>
                          <a:cs typeface="Arial" panose="020B0604020202020204" pitchFamily="34" charset="0"/>
                        </a:rPr>
                        <a:t>2249 (88)</a:t>
                      </a:r>
                    </a:p>
                  </a:txBody>
                  <a:tcPr marR="0"/>
                </a:tc>
                <a:tc>
                  <a:txBody>
                    <a:bodyPr/>
                    <a:lstStyle/>
                    <a:p>
                      <a:r>
                        <a:rPr lang="en-US" sz="1400">
                          <a:latin typeface="Arial" panose="020B0604020202020204" pitchFamily="34" charset="0"/>
                          <a:cs typeface="Arial" panose="020B0604020202020204" pitchFamily="34" charset="0"/>
                        </a:rPr>
                        <a:t>2245 (88)</a:t>
                      </a:r>
                    </a:p>
                  </a:txBody>
                  <a:tcPr marR="0"/>
                </a:tc>
                <a:tc>
                  <a:txBody>
                    <a:bodyPr/>
                    <a:lstStyle/>
                    <a:p>
                      <a:r>
                        <a:rPr lang="en-US" sz="1400">
                          <a:latin typeface="Arial" panose="020B0604020202020204" pitchFamily="34" charset="0"/>
                          <a:cs typeface="Arial" panose="020B0604020202020204" pitchFamily="34" charset="0"/>
                        </a:rPr>
                        <a:t>0.74 (0.62-0.89)</a:t>
                      </a:r>
                    </a:p>
                  </a:txBody>
                  <a:tcPr marR="0"/>
                </a:tc>
                <a:extLst>
                  <a:ext uri="{0D108BD9-81ED-4DB2-BD59-A6C34878D82A}">
                    <a16:rowId xmlns:a16="http://schemas.microsoft.com/office/drawing/2014/main" val="1329741674"/>
                  </a:ext>
                </a:extLst>
              </a:tr>
              <a:tr h="370840">
                <a:tc>
                  <a:txBody>
                    <a:bodyPr/>
                    <a:lstStyle/>
                    <a:p>
                      <a:r>
                        <a:rPr lang="en-US" sz="1400">
                          <a:latin typeface="Arial" panose="020B0604020202020204" pitchFamily="34" charset="0"/>
                          <a:cs typeface="Arial" panose="020B0604020202020204" pitchFamily="34" charset="0"/>
                        </a:rPr>
                        <a:t>Prior neoadjuvant </a:t>
                      </a:r>
                      <a:r>
                        <a:rPr lang="en-US" sz="1400" err="1">
                          <a:latin typeface="Arial" panose="020B0604020202020204" pitchFamily="34" charset="0"/>
                          <a:cs typeface="Arial" panose="020B0604020202020204" pitchFamily="34" charset="0"/>
                        </a:rPr>
                        <a:t>CT</a:t>
                      </a:r>
                      <a:r>
                        <a:rPr lang="en-US" sz="1400" baseline="30000" err="1">
                          <a:latin typeface="Arial" panose="020B0604020202020204" pitchFamily="34" charset="0"/>
                          <a:cs typeface="Arial" panose="020B0604020202020204" pitchFamily="34" charset="0"/>
                        </a:rPr>
                        <a:t>a</a:t>
                      </a:r>
                      <a:endParaRPr lang="en-US" sz="1400" baseline="30000">
                        <a:latin typeface="Arial" panose="020B0604020202020204" pitchFamily="34" charset="0"/>
                        <a:cs typeface="Arial" panose="020B0604020202020204" pitchFamily="34" charset="0"/>
                      </a:endParaRPr>
                    </a:p>
                  </a:txBody>
                  <a:tcPr marR="0"/>
                </a:tc>
                <a:tc>
                  <a:txBody>
                    <a:bodyPr/>
                    <a:lstStyle/>
                    <a:p>
                      <a:r>
                        <a:rPr lang="en-US" sz="1400">
                          <a:latin typeface="Arial" panose="020B0604020202020204" pitchFamily="34" charset="0"/>
                          <a:cs typeface="Arial" panose="020B0604020202020204" pitchFamily="34" charset="0"/>
                        </a:rPr>
                        <a:t>1085 (43)</a:t>
                      </a:r>
                    </a:p>
                  </a:txBody>
                  <a:tcPr marR="0"/>
                </a:tc>
                <a:tc>
                  <a:txBody>
                    <a:bodyPr/>
                    <a:lstStyle/>
                    <a:p>
                      <a:r>
                        <a:rPr lang="en-US" sz="1400">
                          <a:latin typeface="Arial" panose="020B0604020202020204" pitchFamily="34" charset="0"/>
                          <a:cs typeface="Arial" panose="020B0604020202020204" pitchFamily="34" charset="0"/>
                        </a:rPr>
                        <a:t>1095 (43)</a:t>
                      </a:r>
                    </a:p>
                  </a:txBody>
                  <a:tcPr marR="0"/>
                </a:tc>
                <a:tc>
                  <a:txBody>
                    <a:bodyPr/>
                    <a:lstStyle/>
                    <a:p>
                      <a:r>
                        <a:rPr lang="en-US" sz="1400">
                          <a:latin typeface="Arial" panose="020B0604020202020204" pitchFamily="34" charset="0"/>
                          <a:cs typeface="Arial" panose="020B0604020202020204" pitchFamily="34" charset="0"/>
                        </a:rPr>
                        <a:t>0.82 (0.64-1.03)</a:t>
                      </a:r>
                    </a:p>
                  </a:txBody>
                  <a:tcPr marR="0"/>
                </a:tc>
                <a:extLst>
                  <a:ext uri="{0D108BD9-81ED-4DB2-BD59-A6C34878D82A}">
                    <a16:rowId xmlns:a16="http://schemas.microsoft.com/office/drawing/2014/main" val="2549975556"/>
                  </a:ext>
                </a:extLst>
              </a:tr>
              <a:tr h="370840">
                <a:tc>
                  <a:txBody>
                    <a:bodyPr/>
                    <a:lstStyle/>
                    <a:p>
                      <a:r>
                        <a:rPr lang="en-US" sz="1400">
                          <a:latin typeface="Arial" panose="020B0604020202020204" pitchFamily="34" charset="0"/>
                          <a:cs typeface="Arial" panose="020B0604020202020204" pitchFamily="34" charset="0"/>
                        </a:rPr>
                        <a:t>Prior adjuvant </a:t>
                      </a:r>
                      <a:r>
                        <a:rPr lang="en-US" sz="1400" err="1">
                          <a:latin typeface="Arial" panose="020B0604020202020204" pitchFamily="34" charset="0"/>
                          <a:cs typeface="Arial" panose="020B0604020202020204" pitchFamily="34" charset="0"/>
                        </a:rPr>
                        <a:t>CT</a:t>
                      </a:r>
                      <a:r>
                        <a:rPr lang="en-US" sz="1400" baseline="30000" err="1">
                          <a:latin typeface="Arial" panose="020B0604020202020204" pitchFamily="34" charset="0"/>
                          <a:cs typeface="Arial" panose="020B0604020202020204" pitchFamily="34" charset="0"/>
                        </a:rPr>
                        <a:t>a</a:t>
                      </a:r>
                      <a:endParaRPr lang="en-US" sz="1400" baseline="30000">
                        <a:latin typeface="Arial" panose="020B0604020202020204" pitchFamily="34" charset="0"/>
                        <a:cs typeface="Arial" panose="020B0604020202020204" pitchFamily="34" charset="0"/>
                      </a:endParaRPr>
                    </a:p>
                  </a:txBody>
                  <a:tcPr marR="0"/>
                </a:tc>
                <a:tc>
                  <a:txBody>
                    <a:bodyPr/>
                    <a:lstStyle/>
                    <a:p>
                      <a:r>
                        <a:rPr lang="en-US" sz="1400">
                          <a:latin typeface="Arial" panose="020B0604020202020204" pitchFamily="34" charset="0"/>
                          <a:cs typeface="Arial" panose="020B0604020202020204" pitchFamily="34" charset="0"/>
                        </a:rPr>
                        <a:t>1223 (48)</a:t>
                      </a:r>
                    </a:p>
                  </a:txBody>
                  <a:tcPr marR="0"/>
                </a:tc>
                <a:tc>
                  <a:txBody>
                    <a:bodyPr/>
                    <a:lstStyle/>
                    <a:p>
                      <a:r>
                        <a:rPr lang="en-US" sz="1400">
                          <a:latin typeface="Arial" panose="020B0604020202020204" pitchFamily="34" charset="0"/>
                          <a:cs typeface="Arial" panose="020B0604020202020204" pitchFamily="34" charset="0"/>
                        </a:rPr>
                        <a:t>1220 (48)</a:t>
                      </a:r>
                    </a:p>
                  </a:txBody>
                  <a:tcPr marR="0"/>
                </a:tc>
                <a:tc>
                  <a:txBody>
                    <a:bodyPr/>
                    <a:lstStyle/>
                    <a:p>
                      <a:r>
                        <a:rPr lang="en-US" sz="1400">
                          <a:latin typeface="Arial" panose="020B0604020202020204" pitchFamily="34" charset="0"/>
                          <a:cs typeface="Arial" panose="020B0604020202020204" pitchFamily="34" charset="0"/>
                        </a:rPr>
                        <a:t>0.69 (0.52-0.92)</a:t>
                      </a:r>
                    </a:p>
                  </a:txBody>
                  <a:tcPr marR="0"/>
                </a:tc>
                <a:extLst>
                  <a:ext uri="{0D108BD9-81ED-4DB2-BD59-A6C34878D82A}">
                    <a16:rowId xmlns:a16="http://schemas.microsoft.com/office/drawing/2014/main" val="759104010"/>
                  </a:ext>
                </a:extLst>
              </a:tr>
              <a:tr h="370840">
                <a:tc>
                  <a:txBody>
                    <a:bodyPr/>
                    <a:lstStyle/>
                    <a:p>
                      <a:r>
                        <a:rPr lang="en-US" sz="1400">
                          <a:latin typeface="Arial" panose="020B0604020202020204" pitchFamily="34" charset="0"/>
                          <a:cs typeface="Arial" panose="020B0604020202020204" pitchFamily="34" charset="0"/>
                        </a:rPr>
                        <a:t>No prior ET</a:t>
                      </a:r>
                    </a:p>
                  </a:txBody>
                  <a:tcPr marR="0"/>
                </a:tc>
                <a:tc>
                  <a:txBody>
                    <a:bodyPr/>
                    <a:lstStyle/>
                    <a:p>
                      <a:r>
                        <a:rPr lang="en-US" sz="1400">
                          <a:latin typeface="Arial" panose="020B0604020202020204" pitchFamily="34" charset="0"/>
                          <a:cs typeface="Arial" panose="020B0604020202020204" pitchFamily="34" charset="0"/>
                        </a:rPr>
                        <a:t>793 (31)</a:t>
                      </a:r>
                    </a:p>
                  </a:txBody>
                  <a:tcPr marR="0"/>
                </a:tc>
                <a:tc>
                  <a:txBody>
                    <a:bodyPr/>
                    <a:lstStyle/>
                    <a:p>
                      <a:r>
                        <a:rPr lang="en-US" sz="1400">
                          <a:latin typeface="Arial" panose="020B0604020202020204" pitchFamily="34" charset="0"/>
                          <a:cs typeface="Arial" panose="020B0604020202020204" pitchFamily="34" charset="0"/>
                        </a:rPr>
                        <a:t>812 (32)</a:t>
                      </a:r>
                    </a:p>
                  </a:txBody>
                  <a:tcPr marR="0"/>
                </a:tc>
                <a:tc>
                  <a:txBody>
                    <a:bodyPr/>
                    <a:lstStyle/>
                    <a:p>
                      <a:r>
                        <a:rPr lang="en-US" sz="1400">
                          <a:latin typeface="Arial" panose="020B0604020202020204" pitchFamily="34" charset="0"/>
                          <a:cs typeface="Arial" panose="020B0604020202020204" pitchFamily="34" charset="0"/>
                        </a:rPr>
                        <a:t>0.77 (0.57-1.03)</a:t>
                      </a:r>
                    </a:p>
                  </a:txBody>
                  <a:tcPr marR="0"/>
                </a:tc>
                <a:extLst>
                  <a:ext uri="{0D108BD9-81ED-4DB2-BD59-A6C34878D82A}">
                    <a16:rowId xmlns:a16="http://schemas.microsoft.com/office/drawing/2014/main" val="3504874858"/>
                  </a:ext>
                </a:extLst>
              </a:tr>
              <a:tr h="370840">
                <a:tc>
                  <a:txBody>
                    <a:bodyPr/>
                    <a:lstStyle/>
                    <a:p>
                      <a:r>
                        <a:rPr lang="en-US" sz="1400">
                          <a:latin typeface="Arial" panose="020B0604020202020204" pitchFamily="34" charset="0"/>
                          <a:cs typeface="Arial" panose="020B0604020202020204" pitchFamily="34" charset="0"/>
                        </a:rPr>
                        <a:t>Prior </a:t>
                      </a:r>
                      <a:r>
                        <a:rPr lang="en-US" sz="1400" err="1">
                          <a:latin typeface="Arial" panose="020B0604020202020204" pitchFamily="34" charset="0"/>
                          <a:cs typeface="Arial" panose="020B0604020202020204" pitchFamily="34" charset="0"/>
                        </a:rPr>
                        <a:t>ET</a:t>
                      </a:r>
                      <a:r>
                        <a:rPr lang="en-US" sz="1400" baseline="30000" err="1">
                          <a:latin typeface="Arial" panose="020B0604020202020204" pitchFamily="34" charset="0"/>
                          <a:cs typeface="Arial" panose="020B0604020202020204" pitchFamily="34" charset="0"/>
                        </a:rPr>
                        <a:t>b</a:t>
                      </a:r>
                      <a:endParaRPr lang="en-US" sz="1400" baseline="30000">
                        <a:latin typeface="Arial" panose="020B0604020202020204" pitchFamily="34" charset="0"/>
                        <a:cs typeface="Arial" panose="020B0604020202020204" pitchFamily="34" charset="0"/>
                      </a:endParaRPr>
                    </a:p>
                  </a:txBody>
                  <a:tcPr marR="0"/>
                </a:tc>
                <a:tc>
                  <a:txBody>
                    <a:bodyPr/>
                    <a:lstStyle/>
                    <a:p>
                      <a:r>
                        <a:rPr lang="en-US" sz="1400">
                          <a:latin typeface="Arial" panose="020B0604020202020204" pitchFamily="34" charset="0"/>
                          <a:cs typeface="Arial" panose="020B0604020202020204" pitchFamily="34" charset="0"/>
                        </a:rPr>
                        <a:t>1756 (69)</a:t>
                      </a:r>
                    </a:p>
                  </a:txBody>
                  <a:tcPr marR="0"/>
                </a:tc>
                <a:tc>
                  <a:txBody>
                    <a:bodyPr/>
                    <a:lstStyle/>
                    <a:p>
                      <a:r>
                        <a:rPr lang="en-US" sz="1400">
                          <a:latin typeface="Arial" panose="020B0604020202020204" pitchFamily="34" charset="0"/>
                          <a:cs typeface="Arial" panose="020B0604020202020204" pitchFamily="34" charset="0"/>
                        </a:rPr>
                        <a:t>1740 (68)</a:t>
                      </a:r>
                    </a:p>
                  </a:txBody>
                  <a:tcPr marR="0"/>
                </a:tc>
                <a:tc>
                  <a:txBody>
                    <a:bodyPr/>
                    <a:lstStyle/>
                    <a:p>
                      <a:r>
                        <a:rPr lang="en-US" sz="1400">
                          <a:latin typeface="Arial" panose="020B0604020202020204" pitchFamily="34" charset="0"/>
                          <a:cs typeface="Arial" panose="020B0604020202020204" pitchFamily="34" charset="0"/>
                        </a:rPr>
                        <a:t>0.74 (0.60-0.92)</a:t>
                      </a:r>
                    </a:p>
                  </a:txBody>
                  <a:tcPr marR="0"/>
                </a:tc>
                <a:extLst>
                  <a:ext uri="{0D108BD9-81ED-4DB2-BD59-A6C34878D82A}">
                    <a16:rowId xmlns:a16="http://schemas.microsoft.com/office/drawing/2014/main" val="866340237"/>
                  </a:ext>
                </a:extLst>
              </a:tr>
              <a:tr h="370840">
                <a:tc>
                  <a:txBody>
                    <a:bodyPr/>
                    <a:lstStyle/>
                    <a:p>
                      <a:r>
                        <a:rPr lang="en-US" sz="1400">
                          <a:latin typeface="Arial" panose="020B0604020202020204" pitchFamily="34" charset="0"/>
                          <a:cs typeface="Arial" panose="020B0604020202020204" pitchFamily="34" charset="0"/>
                        </a:rPr>
                        <a:t>ET &lt;12 </a:t>
                      </a:r>
                      <a:r>
                        <a:rPr lang="en-US" sz="1400" err="1">
                          <a:latin typeface="Arial" panose="020B0604020202020204" pitchFamily="34" charset="0"/>
                          <a:cs typeface="Arial" panose="020B0604020202020204" pitchFamily="34" charset="0"/>
                        </a:rPr>
                        <a:t>wks</a:t>
                      </a:r>
                      <a:r>
                        <a:rPr lang="en-US" sz="1400" baseline="30000" err="1">
                          <a:latin typeface="Arial" panose="020B0604020202020204" pitchFamily="34" charset="0"/>
                          <a:cs typeface="Arial" panose="020B0604020202020204" pitchFamily="34" charset="0"/>
                        </a:rPr>
                        <a:t>b</a:t>
                      </a:r>
                      <a:endParaRPr lang="en-US" sz="1400" baseline="30000">
                        <a:latin typeface="Arial" panose="020B0604020202020204" pitchFamily="34" charset="0"/>
                        <a:cs typeface="Arial" panose="020B0604020202020204" pitchFamily="34" charset="0"/>
                      </a:endParaRPr>
                    </a:p>
                  </a:txBody>
                  <a:tcPr marR="0"/>
                </a:tc>
                <a:tc>
                  <a:txBody>
                    <a:bodyPr/>
                    <a:lstStyle/>
                    <a:p>
                      <a:r>
                        <a:rPr lang="en-US" sz="1400">
                          <a:latin typeface="Arial" panose="020B0604020202020204" pitchFamily="34" charset="0"/>
                          <a:cs typeface="Arial" panose="020B0604020202020204" pitchFamily="34" charset="0"/>
                        </a:rPr>
                        <a:t>744 (29)</a:t>
                      </a:r>
                    </a:p>
                  </a:txBody>
                  <a:tcPr marR="0"/>
                </a:tc>
                <a:tc>
                  <a:txBody>
                    <a:bodyPr/>
                    <a:lstStyle/>
                    <a:p>
                      <a:r>
                        <a:rPr lang="en-US" sz="1400">
                          <a:latin typeface="Arial" panose="020B0604020202020204" pitchFamily="34" charset="0"/>
                          <a:cs typeface="Arial" panose="020B0604020202020204" pitchFamily="34" charset="0"/>
                        </a:rPr>
                        <a:t>717 (28)</a:t>
                      </a:r>
                    </a:p>
                  </a:txBody>
                  <a:tcPr marR="0"/>
                </a:tc>
                <a:tc>
                  <a:txBody>
                    <a:bodyPr/>
                    <a:lstStyle/>
                    <a:p>
                      <a:r>
                        <a:rPr lang="en-US" sz="1400">
                          <a:latin typeface="Arial" panose="020B0604020202020204" pitchFamily="34" charset="0"/>
                          <a:cs typeface="Arial" panose="020B0604020202020204" pitchFamily="34" charset="0"/>
                        </a:rPr>
                        <a:t>0.75 (0.54-1.06)</a:t>
                      </a:r>
                    </a:p>
                  </a:txBody>
                  <a:tcPr marR="0"/>
                </a:tc>
                <a:extLst>
                  <a:ext uri="{0D108BD9-81ED-4DB2-BD59-A6C34878D82A}">
                    <a16:rowId xmlns:a16="http://schemas.microsoft.com/office/drawing/2014/main" val="884956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ET ≥12 to &lt;26 </a:t>
                      </a:r>
                      <a:r>
                        <a:rPr lang="en-US" sz="1400" err="1">
                          <a:latin typeface="Arial" panose="020B0604020202020204" pitchFamily="34" charset="0"/>
                          <a:cs typeface="Arial" panose="020B0604020202020204" pitchFamily="34" charset="0"/>
                        </a:rPr>
                        <a:t>wks</a:t>
                      </a:r>
                      <a:r>
                        <a:rPr lang="en-US" sz="1400" baseline="30000" err="1">
                          <a:latin typeface="Arial" panose="020B0604020202020204" pitchFamily="34" charset="0"/>
                          <a:cs typeface="Arial" panose="020B0604020202020204" pitchFamily="34" charset="0"/>
                        </a:rPr>
                        <a:t>b</a:t>
                      </a:r>
                      <a:endParaRPr lang="en-US" sz="1400" baseline="30000">
                        <a:latin typeface="Arial" panose="020B0604020202020204" pitchFamily="34" charset="0"/>
                        <a:cs typeface="Arial" panose="020B0604020202020204" pitchFamily="34" charset="0"/>
                      </a:endParaRPr>
                    </a:p>
                  </a:txBody>
                  <a:tcPr marR="0"/>
                </a:tc>
                <a:tc>
                  <a:txBody>
                    <a:bodyPr/>
                    <a:lstStyle/>
                    <a:p>
                      <a:r>
                        <a:rPr lang="en-US" sz="1400">
                          <a:latin typeface="Arial" panose="020B0604020202020204" pitchFamily="34" charset="0"/>
                          <a:cs typeface="Arial" panose="020B0604020202020204" pitchFamily="34" charset="0"/>
                        </a:rPr>
                        <a:t>650 (26)</a:t>
                      </a:r>
                    </a:p>
                  </a:txBody>
                  <a:tcPr marR="0"/>
                </a:tc>
                <a:tc>
                  <a:txBody>
                    <a:bodyPr/>
                    <a:lstStyle/>
                    <a:p>
                      <a:r>
                        <a:rPr lang="en-US" sz="1400">
                          <a:latin typeface="Arial" panose="020B0604020202020204" pitchFamily="34" charset="0"/>
                          <a:cs typeface="Arial" panose="020B0604020202020204" pitchFamily="34" charset="0"/>
                        </a:rPr>
                        <a:t>663 (26)</a:t>
                      </a:r>
                    </a:p>
                  </a:txBody>
                  <a:tcPr marR="0"/>
                </a:tc>
                <a:tc>
                  <a:txBody>
                    <a:bodyPr/>
                    <a:lstStyle/>
                    <a:p>
                      <a:r>
                        <a:rPr lang="en-US" sz="1400">
                          <a:latin typeface="Arial" panose="020B0604020202020204" pitchFamily="34" charset="0"/>
                          <a:cs typeface="Arial" panose="020B0604020202020204" pitchFamily="34" charset="0"/>
                        </a:rPr>
                        <a:t>0.73 (0.51-1.04)</a:t>
                      </a:r>
                    </a:p>
                  </a:txBody>
                  <a:tcPr marR="0"/>
                </a:tc>
                <a:extLst>
                  <a:ext uri="{0D108BD9-81ED-4DB2-BD59-A6C34878D82A}">
                    <a16:rowId xmlns:a16="http://schemas.microsoft.com/office/drawing/2014/main" val="42254580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ET ≥26 </a:t>
                      </a:r>
                      <a:r>
                        <a:rPr lang="en-US" sz="1400" err="1">
                          <a:latin typeface="Arial" panose="020B0604020202020204" pitchFamily="34" charset="0"/>
                          <a:cs typeface="Arial" panose="020B0604020202020204" pitchFamily="34" charset="0"/>
                        </a:rPr>
                        <a:t>wks</a:t>
                      </a:r>
                      <a:r>
                        <a:rPr lang="en-US" sz="1400" baseline="30000" err="1">
                          <a:latin typeface="Arial" panose="020B0604020202020204" pitchFamily="34" charset="0"/>
                          <a:cs typeface="Arial" panose="020B0604020202020204" pitchFamily="34" charset="0"/>
                        </a:rPr>
                        <a:t>b</a:t>
                      </a:r>
                      <a:endParaRPr lang="en-US" sz="1400" baseline="30000">
                        <a:latin typeface="Arial" panose="020B0604020202020204" pitchFamily="34" charset="0"/>
                        <a:cs typeface="Arial" panose="020B0604020202020204" pitchFamily="34" charset="0"/>
                      </a:endParaRPr>
                    </a:p>
                  </a:txBody>
                  <a:tcPr marR="0"/>
                </a:tc>
                <a:tc>
                  <a:txBody>
                    <a:bodyPr/>
                    <a:lstStyle/>
                    <a:p>
                      <a:r>
                        <a:rPr lang="en-US" sz="1400">
                          <a:latin typeface="Arial" panose="020B0604020202020204" pitchFamily="34" charset="0"/>
                          <a:cs typeface="Arial" panose="020B0604020202020204" pitchFamily="34" charset="0"/>
                        </a:rPr>
                        <a:t>358 (14)</a:t>
                      </a:r>
                    </a:p>
                  </a:txBody>
                  <a:tcPr marR="0"/>
                </a:tc>
                <a:tc>
                  <a:txBody>
                    <a:bodyPr/>
                    <a:lstStyle/>
                    <a:p>
                      <a:r>
                        <a:rPr lang="en-US" sz="1400">
                          <a:latin typeface="Arial" panose="020B0604020202020204" pitchFamily="34" charset="0"/>
                          <a:cs typeface="Arial" panose="020B0604020202020204" pitchFamily="34" charset="0"/>
                        </a:rPr>
                        <a:t>353 (14)</a:t>
                      </a:r>
                    </a:p>
                  </a:txBody>
                  <a:tcPr marR="0"/>
                </a:tc>
                <a:tc>
                  <a:txBody>
                    <a:bodyPr/>
                    <a:lstStyle/>
                    <a:p>
                      <a:r>
                        <a:rPr lang="en-US" sz="1400">
                          <a:latin typeface="Arial" panose="020B0604020202020204" pitchFamily="34" charset="0"/>
                          <a:cs typeface="Arial" panose="020B0604020202020204" pitchFamily="34" charset="0"/>
                        </a:rPr>
                        <a:t>0.74 (0.45-1.22)</a:t>
                      </a:r>
                    </a:p>
                  </a:txBody>
                  <a:tcPr marR="0"/>
                </a:tc>
                <a:extLst>
                  <a:ext uri="{0D108BD9-81ED-4DB2-BD59-A6C34878D82A}">
                    <a16:rowId xmlns:a16="http://schemas.microsoft.com/office/drawing/2014/main" val="3773574347"/>
                  </a:ext>
                </a:extLst>
              </a:tr>
            </a:tbl>
          </a:graphicData>
        </a:graphic>
      </p:graphicFrame>
      <p:sp>
        <p:nvSpPr>
          <p:cNvPr id="4" name="Content Placeholder 3">
            <a:extLst>
              <a:ext uri="{FF2B5EF4-FFF2-40B4-BE49-F238E27FC236}">
                <a16:creationId xmlns:a16="http://schemas.microsoft.com/office/drawing/2014/main" id="{AB7B6629-E547-C553-4741-6873BFA35A20}"/>
              </a:ext>
            </a:extLst>
          </p:cNvPr>
          <p:cNvSpPr>
            <a:spLocks noGrp="1"/>
          </p:cNvSpPr>
          <p:nvPr>
            <p:ph sz="half" idx="2"/>
          </p:nvPr>
        </p:nvSpPr>
        <p:spPr>
          <a:xfrm>
            <a:off x="6620256" y="1542192"/>
            <a:ext cx="5145024" cy="4512245"/>
          </a:xfrm>
        </p:spPr>
        <p:txBody>
          <a:bodyPr>
            <a:normAutofit/>
          </a:bodyPr>
          <a:lstStyle/>
          <a:p>
            <a:pPr marL="285750" indent="-285750">
              <a:buFont typeface="Arial" panose="020B0604020202020204" pitchFamily="34" charset="0"/>
              <a:buChar char="•"/>
            </a:pPr>
            <a:r>
              <a:rPr lang="en-US" sz="2400" err="1"/>
              <a:t>iDFS</a:t>
            </a:r>
            <a:r>
              <a:rPr lang="en-US" sz="2400"/>
              <a:t> benefit with RIB + NSAI was shown regardless of duration of prior ET as well as prior (neo)adjuvant CT vs no CT, underlying potential role of CDK4/6 inhibitors in therapeutic de-escalation of CT in EBC</a:t>
            </a:r>
          </a:p>
          <a:p>
            <a:pPr marL="285750" indent="-285750">
              <a:buFont typeface="Arial" panose="020B0604020202020204" pitchFamily="34" charset="0"/>
              <a:buChar char="•"/>
            </a:pPr>
            <a:r>
              <a:rPr lang="en-US" sz="2400"/>
              <a:t>A majority of pts with N0 disease at diagnosis had received prior (neo)adjuvant CT, highlighting that these pts had a risk of recurrence that was considered high enough to warrant CT</a:t>
            </a:r>
          </a:p>
        </p:txBody>
      </p:sp>
      <p:sp>
        <p:nvSpPr>
          <p:cNvPr id="9" name="Footer Placeholder 8">
            <a:extLst>
              <a:ext uri="{FF2B5EF4-FFF2-40B4-BE49-F238E27FC236}">
                <a16:creationId xmlns:a16="http://schemas.microsoft.com/office/drawing/2014/main" id="{34B25EAB-4B64-0F8F-2A82-523A4882609A}"/>
              </a:ext>
            </a:extLst>
          </p:cNvPr>
          <p:cNvSpPr>
            <a:spLocks noGrp="1"/>
          </p:cNvSpPr>
          <p:nvPr>
            <p:ph type="ftr" sz="quarter" idx="10"/>
          </p:nvPr>
        </p:nvSpPr>
        <p:spPr/>
        <p:txBody>
          <a:bodyPr/>
          <a:lstStyle/>
          <a:p>
            <a:r>
              <a:rPr lang="en-US" sz="1000" baseline="30000">
                <a:latin typeface="Arial" panose="020B0604020202020204" pitchFamily="34" charset="0"/>
                <a:cs typeface="Arial" panose="020B0604020202020204" pitchFamily="34" charset="0"/>
              </a:rPr>
              <a:t>a </a:t>
            </a:r>
            <a:r>
              <a:rPr lang="en-US" sz="1000">
                <a:latin typeface="Arial" panose="020B0604020202020204" pitchFamily="34" charset="0"/>
                <a:cs typeface="Arial" panose="020B0604020202020204" pitchFamily="34" charset="0"/>
              </a:rPr>
              <a:t>Includes 129 pts who received both neoadjuvant and adjuvant CT. </a:t>
            </a:r>
            <a:r>
              <a:rPr lang="en-US" sz="1000" baseline="30000">
                <a:latin typeface="Arial" panose="020B0604020202020204" pitchFamily="34" charset="0"/>
                <a:cs typeface="Arial" panose="020B0604020202020204" pitchFamily="34" charset="0"/>
              </a:rPr>
              <a:t>b</a:t>
            </a:r>
            <a:r>
              <a:rPr lang="en-US" sz="1000">
                <a:latin typeface="Arial" panose="020B0604020202020204" pitchFamily="34" charset="0"/>
                <a:cs typeface="Arial" panose="020B0604020202020204" pitchFamily="34" charset="0"/>
              </a:rPr>
              <a:t> Last ET prior to randomization.</a:t>
            </a:r>
          </a:p>
          <a:p>
            <a:r>
              <a:rPr lang="en-US" sz="1000">
                <a:latin typeface="Arial" panose="020B0604020202020204" pitchFamily="34" charset="0"/>
                <a:cs typeface="Arial" panose="020B0604020202020204" pitchFamily="34" charset="0"/>
              </a:rPr>
              <a:t>McAndrew NP, et al. </a:t>
            </a:r>
            <a:r>
              <a:rPr lang="en-US" sz="1000" i="1">
                <a:latin typeface="Arial" panose="020B0604020202020204" pitchFamily="34" charset="0"/>
                <a:cs typeface="Arial" panose="020B0604020202020204" pitchFamily="34" charset="0"/>
              </a:rPr>
              <a:t>Ann Oncol. </a:t>
            </a:r>
            <a:r>
              <a:rPr lang="en-US" sz="1000">
                <a:latin typeface="Arial" panose="020B0604020202020204" pitchFamily="34" charset="0"/>
                <a:cs typeface="Arial" panose="020B0604020202020204" pitchFamily="34" charset="0"/>
              </a:rPr>
              <a:t>2024;23(supplement 2):S315-S316. </a:t>
            </a:r>
          </a:p>
        </p:txBody>
      </p:sp>
    </p:spTree>
    <p:extLst>
      <p:ext uri="{BB962C8B-B14F-4D97-AF65-F5344CB8AC3E}">
        <p14:creationId xmlns:p14="http://schemas.microsoft.com/office/powerpoint/2010/main" val="1547946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AA8B-2B7C-3BA3-98CB-342246C9F55D}"/>
              </a:ext>
            </a:extLst>
          </p:cNvPr>
          <p:cNvSpPr>
            <a:spLocks noGrp="1"/>
          </p:cNvSpPr>
          <p:nvPr>
            <p:ph type="title"/>
          </p:nvPr>
        </p:nvSpPr>
        <p:spPr>
          <a:xfrm>
            <a:off x="838200" y="365125"/>
            <a:ext cx="10515600" cy="1325563"/>
          </a:xfrm>
        </p:spPr>
        <p:txBody>
          <a:bodyPr>
            <a:normAutofit/>
          </a:bodyPr>
          <a:lstStyle/>
          <a:p>
            <a:r>
              <a:rPr lang="en-US"/>
              <a:t>Summary of Recent CDK4/6 Inhibitor Trials as Adjuvant Therapy; in Early-Stage Breast Cancer</a:t>
            </a:r>
          </a:p>
        </p:txBody>
      </p:sp>
      <p:sp>
        <p:nvSpPr>
          <p:cNvPr id="3" name="Content Placeholder 2">
            <a:extLst>
              <a:ext uri="{FF2B5EF4-FFF2-40B4-BE49-F238E27FC236}">
                <a16:creationId xmlns:a16="http://schemas.microsoft.com/office/drawing/2014/main" id="{156236DC-3B91-C65C-1E67-CA922FC63365}"/>
              </a:ext>
            </a:extLst>
          </p:cNvPr>
          <p:cNvSpPr>
            <a:spLocks noGrp="1"/>
          </p:cNvSpPr>
          <p:nvPr>
            <p:ph sz="half" idx="1"/>
          </p:nvPr>
        </p:nvSpPr>
        <p:spPr>
          <a:xfrm>
            <a:off x="838200" y="1825625"/>
            <a:ext cx="5181600" cy="4228812"/>
          </a:xfrm>
        </p:spPr>
        <p:txBody>
          <a:bodyPr>
            <a:normAutofit/>
          </a:bodyPr>
          <a:lstStyle/>
          <a:p>
            <a:r>
              <a:rPr lang="en-US" sz="2400"/>
              <a:t>PALLAS – Addition of adjuvant palbociclib to standard ET did not improve outcomes vs ET alone in pts with HR+, HER2- early breast cancer</a:t>
            </a:r>
          </a:p>
          <a:p>
            <a:r>
              <a:rPr lang="en-US" sz="2400"/>
              <a:t>PENEPOLE-B – Palbociclib for 1 year + ET did not improve </a:t>
            </a:r>
            <a:r>
              <a:rPr lang="en-US" sz="2400" err="1"/>
              <a:t>iDFS</a:t>
            </a:r>
            <a:r>
              <a:rPr lang="en-US" sz="2400"/>
              <a:t> in women with residual invasive disease after neoadjuvant therapy &amp; at high risk for relapse</a:t>
            </a:r>
          </a:p>
          <a:p>
            <a:endParaRPr lang="en-US" sz="2400"/>
          </a:p>
        </p:txBody>
      </p:sp>
      <p:sp>
        <p:nvSpPr>
          <p:cNvPr id="4" name="Content Placeholder 3">
            <a:extLst>
              <a:ext uri="{FF2B5EF4-FFF2-40B4-BE49-F238E27FC236}">
                <a16:creationId xmlns:a16="http://schemas.microsoft.com/office/drawing/2014/main" id="{92CF5D1C-5311-96FC-74BB-7C5CB280FCE4}"/>
              </a:ext>
            </a:extLst>
          </p:cNvPr>
          <p:cNvSpPr>
            <a:spLocks noGrp="1"/>
          </p:cNvSpPr>
          <p:nvPr>
            <p:ph sz="half" idx="2"/>
          </p:nvPr>
        </p:nvSpPr>
        <p:spPr>
          <a:xfrm>
            <a:off x="6172200" y="1825625"/>
            <a:ext cx="5181600" cy="4228812"/>
          </a:xfrm>
        </p:spPr>
        <p:txBody>
          <a:bodyPr>
            <a:normAutofit/>
          </a:bodyPr>
          <a:lstStyle/>
          <a:p>
            <a:r>
              <a:rPr lang="en-US" sz="2400" err="1"/>
              <a:t>monarchE</a:t>
            </a:r>
            <a:r>
              <a:rPr lang="en-US" sz="2400"/>
              <a:t> - Improved </a:t>
            </a:r>
            <a:r>
              <a:rPr lang="en-US" sz="2400" err="1"/>
              <a:t>iDFS</a:t>
            </a:r>
            <a:r>
              <a:rPr lang="en-US" sz="2400"/>
              <a:t> &amp; distant relapse-free survival over longer follow-up for </a:t>
            </a:r>
            <a:r>
              <a:rPr lang="en-US" sz="2400" err="1"/>
              <a:t>abemaciclib</a:t>
            </a:r>
            <a:r>
              <a:rPr lang="en-US" sz="2400"/>
              <a:t> + ET in adjuvant setting; no difference for OS</a:t>
            </a:r>
          </a:p>
          <a:p>
            <a:r>
              <a:rPr lang="en-US" sz="2400"/>
              <a:t>NATALEE - </a:t>
            </a:r>
            <a:r>
              <a:rPr lang="en-US" sz="2400" err="1"/>
              <a:t>Ribociclib</a:t>
            </a:r>
            <a:r>
              <a:rPr lang="en-US" sz="2400"/>
              <a:t> + NSAI significantly improved </a:t>
            </a:r>
            <a:r>
              <a:rPr lang="en-US" sz="2400" err="1"/>
              <a:t>iDFS</a:t>
            </a:r>
            <a:r>
              <a:rPr lang="en-US" sz="2400"/>
              <a:t> in pts with HR+, HER2- stage II or III early breast cancer; OS results pending</a:t>
            </a:r>
          </a:p>
        </p:txBody>
      </p:sp>
    </p:spTree>
    <p:extLst>
      <p:ext uri="{BB962C8B-B14F-4D97-AF65-F5344CB8AC3E}">
        <p14:creationId xmlns:p14="http://schemas.microsoft.com/office/powerpoint/2010/main" val="3443899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D9BF-BE72-2DE3-63B6-00A4F2842B8A}"/>
              </a:ext>
            </a:extLst>
          </p:cNvPr>
          <p:cNvSpPr>
            <a:spLocks noGrp="1"/>
          </p:cNvSpPr>
          <p:nvPr>
            <p:ph type="title"/>
          </p:nvPr>
        </p:nvSpPr>
        <p:spPr>
          <a:xfrm>
            <a:off x="838200" y="365125"/>
            <a:ext cx="10515600" cy="768731"/>
          </a:xfrm>
        </p:spPr>
        <p:txBody>
          <a:bodyPr>
            <a:normAutofit/>
          </a:bodyPr>
          <a:lstStyle/>
          <a:p>
            <a:r>
              <a:rPr lang="en-US"/>
              <a:t>References</a:t>
            </a:r>
          </a:p>
        </p:txBody>
      </p:sp>
      <p:sp>
        <p:nvSpPr>
          <p:cNvPr id="3" name="Content Placeholder 2">
            <a:extLst>
              <a:ext uri="{FF2B5EF4-FFF2-40B4-BE49-F238E27FC236}">
                <a16:creationId xmlns:a16="http://schemas.microsoft.com/office/drawing/2014/main" id="{E2DC7D49-D41C-65DB-9B81-3452134AA2CB}"/>
              </a:ext>
            </a:extLst>
          </p:cNvPr>
          <p:cNvSpPr>
            <a:spLocks noGrp="1"/>
          </p:cNvSpPr>
          <p:nvPr>
            <p:ph sz="half" idx="1"/>
          </p:nvPr>
        </p:nvSpPr>
        <p:spPr>
          <a:xfrm>
            <a:off x="838200" y="1255776"/>
            <a:ext cx="5181600" cy="4628261"/>
          </a:xfrm>
        </p:spPr>
        <p:txBody>
          <a:bodyPr vert="horz" lIns="91440" tIns="45720" rIns="91440" bIns="45720" rtlCol="0" anchor="t">
            <a:noAutofit/>
          </a:bodyPr>
          <a:lstStyle/>
          <a:p>
            <a:pPr marL="0" indent="0">
              <a:buNone/>
            </a:pPr>
            <a:r>
              <a:rPr lang="en-US" sz="1300" err="1"/>
              <a:t>FDA.gov</a:t>
            </a:r>
            <a:r>
              <a:rPr lang="en-US" sz="1300"/>
              <a:t>. FDA approves </a:t>
            </a:r>
            <a:r>
              <a:rPr lang="en-US" sz="1300" err="1"/>
              <a:t>abemaciclib</a:t>
            </a:r>
            <a:r>
              <a:rPr lang="en-US" sz="1300"/>
              <a:t> with endocrine therapy for early breast cancer . Press release. October 13, 2021. https://</a:t>
            </a:r>
            <a:r>
              <a:rPr lang="en-US" sz="1300" err="1"/>
              <a:t>www.fda.gov</a:t>
            </a:r>
            <a:r>
              <a:rPr lang="en-US" sz="1300"/>
              <a:t>/drugs/resources-information-approved-drugs/</a:t>
            </a:r>
            <a:r>
              <a:rPr lang="en-US" sz="1300" err="1"/>
              <a:t>fda</a:t>
            </a:r>
            <a:r>
              <a:rPr lang="en-US" sz="1300"/>
              <a:t>-approves-</a:t>
            </a:r>
            <a:r>
              <a:rPr lang="en-US" sz="1300" err="1"/>
              <a:t>abemaciclib</a:t>
            </a:r>
            <a:r>
              <a:rPr lang="en-US" sz="1300"/>
              <a:t>-endocrine-therapy-early-breast-cancer</a:t>
            </a:r>
          </a:p>
          <a:p>
            <a:pPr marL="0" indent="0">
              <a:buNone/>
            </a:pPr>
            <a:r>
              <a:rPr lang="en-US" sz="1300" err="1"/>
              <a:t>FDA.gov</a:t>
            </a:r>
            <a:r>
              <a:rPr lang="en-US" sz="1300"/>
              <a:t>. Use of Cyclin-Dependent Kinase 4/6 Inhibitor with Hormonal Therapy in Metastatic Breast Cancer—Efficacy in Patient Subgroups. Updated November 16, 2020. https://</a:t>
            </a:r>
            <a:r>
              <a:rPr lang="en-US" sz="1300" err="1"/>
              <a:t>www.fda.gov</a:t>
            </a:r>
            <a:r>
              <a:rPr lang="en-US" sz="1300"/>
              <a:t>/drugs/science-and-research-drugs/use-cyclin-dependent-kinase-46-inhibitor-hormonal-therapy-metastatic-breast-cancer-efficacy-patient#:~:text=CDK%204/6%20inhibitors%20in,</a:t>
            </a:r>
            <a:br>
              <a:rPr lang="en-US" sz="1300"/>
            </a:br>
            <a:r>
              <a:rPr lang="en-US" sz="1300"/>
              <a:t>advanced%20or%20metastatic%20breast%20cancer</a:t>
            </a:r>
          </a:p>
          <a:p>
            <a:pPr marL="0" indent="0">
              <a:buNone/>
            </a:pPr>
            <a:r>
              <a:rPr lang="en-US" sz="1300"/>
              <a:t>Gnant M, Dueck AC, </a:t>
            </a:r>
            <a:r>
              <a:rPr lang="en-US" sz="1300" err="1"/>
              <a:t>Frantal</a:t>
            </a:r>
            <a:r>
              <a:rPr lang="en-US" sz="1300"/>
              <a:t> S, et al; PALLAS groups and investigators. Adjuvant palbociclib for early breast cancer: the PALLAS trial results (ABCSG-42/AFT-05/BIG-14-03). </a:t>
            </a:r>
            <a:r>
              <a:rPr lang="en-US" sz="1300" i="1"/>
              <a:t>J Clin On</a:t>
            </a:r>
            <a:r>
              <a:rPr lang="en-US" sz="1300"/>
              <a:t>col. 2022;40(3):282-293.</a:t>
            </a:r>
          </a:p>
          <a:p>
            <a:pPr marL="0" indent="0">
              <a:buNone/>
            </a:pPr>
            <a:r>
              <a:rPr lang="en-US" sz="1300"/>
              <a:t>Klocker EV, Egle D, Bartsch R, </a:t>
            </a:r>
            <a:r>
              <a:rPr lang="en-US" sz="1300" err="1"/>
              <a:t>Rinnerthaler</a:t>
            </a:r>
            <a:r>
              <a:rPr lang="en-US" sz="1300"/>
              <a:t> G, Gnant M. Efficacy and safety of CDK4/6 inhibitors: a focus on HR+/HER2- early breast cancer. </a:t>
            </a:r>
            <a:r>
              <a:rPr lang="en-US" sz="1300" i="1"/>
              <a:t>Drugs</a:t>
            </a:r>
            <a:r>
              <a:rPr lang="en-US" sz="1300"/>
              <a:t>. 2025;85(2):149-169. </a:t>
            </a:r>
          </a:p>
          <a:p>
            <a:pPr marL="0" indent="0">
              <a:buNone/>
            </a:pPr>
            <a:r>
              <a:rPr lang="en-US" sz="1300"/>
              <a:t>Loibl S, </a:t>
            </a:r>
            <a:r>
              <a:rPr lang="en-US" sz="1300" err="1"/>
              <a:t>Marmé</a:t>
            </a:r>
            <a:r>
              <a:rPr lang="en-US" sz="1300"/>
              <a:t> F, Martin M, et al. Palbociclib for residual high-risk invasive HR-positive and </a:t>
            </a:r>
            <a:r>
              <a:rPr lang="en-US" sz="1300" i="1"/>
              <a:t>HER2-negative early breast cancer-The Penelope-B Trial. </a:t>
            </a:r>
            <a:r>
              <a:rPr lang="en-US" sz="1300"/>
              <a:t>J Clin Oncol. 2021;39(14):1518-1530. </a:t>
            </a:r>
          </a:p>
          <a:p>
            <a:pPr marL="0" indent="0">
              <a:buNone/>
            </a:pPr>
            <a:endParaRPr lang="en-US" sz="1300"/>
          </a:p>
        </p:txBody>
      </p:sp>
      <p:sp>
        <p:nvSpPr>
          <p:cNvPr id="4" name="Content Placeholder 3">
            <a:extLst>
              <a:ext uri="{FF2B5EF4-FFF2-40B4-BE49-F238E27FC236}">
                <a16:creationId xmlns:a16="http://schemas.microsoft.com/office/drawing/2014/main" id="{905375AA-F1EA-424D-5A30-B35D0A5F066F}"/>
              </a:ext>
            </a:extLst>
          </p:cNvPr>
          <p:cNvSpPr>
            <a:spLocks noGrp="1"/>
          </p:cNvSpPr>
          <p:nvPr>
            <p:ph sz="half" idx="2"/>
          </p:nvPr>
        </p:nvSpPr>
        <p:spPr>
          <a:xfrm>
            <a:off x="6172200" y="1255776"/>
            <a:ext cx="5181600" cy="4628261"/>
          </a:xfrm>
        </p:spPr>
        <p:txBody>
          <a:bodyPr>
            <a:noAutofit/>
          </a:bodyPr>
          <a:lstStyle/>
          <a:p>
            <a:pPr marL="0" indent="0">
              <a:buNone/>
            </a:pPr>
            <a:r>
              <a:rPr lang="en-US" sz="1300" dirty="0"/>
              <a:t>Pavlovic D, </a:t>
            </a:r>
            <a:r>
              <a:rPr lang="en-US" sz="1300" dirty="0" err="1"/>
              <a:t>Niciforovic</a:t>
            </a:r>
            <a:r>
              <a:rPr lang="en-US" sz="1300" dirty="0"/>
              <a:t> D, </a:t>
            </a:r>
            <a:r>
              <a:rPr lang="en-US" sz="1300" dirty="0" err="1"/>
              <a:t>Papic</a:t>
            </a:r>
            <a:r>
              <a:rPr lang="en-US" sz="1300" dirty="0"/>
              <a:t> D, et al. CDK4/6 inhibitors: basics, pros, and major cons in breast cancer treatment with specific regard to cardiotoxicity - a narrative review. </a:t>
            </a:r>
            <a:r>
              <a:rPr lang="en-US" sz="1300" i="1" dirty="0" err="1"/>
              <a:t>Ther</a:t>
            </a:r>
            <a:r>
              <a:rPr lang="en-US" sz="1300" i="1" dirty="0"/>
              <a:t> Adv Med Oncol</a:t>
            </a:r>
            <a:r>
              <a:rPr lang="en-US" sz="1300" dirty="0"/>
              <a:t>. 2023;15:17588359231205848. </a:t>
            </a:r>
          </a:p>
          <a:p>
            <a:pPr marL="0" indent="0">
              <a:buNone/>
            </a:pPr>
            <a:r>
              <a:rPr lang="en-US" sz="1300" dirty="0"/>
              <a:t>Rastogi P, O'Shaughnessy J, Martin M, et al. Adjuvant abemaciclib plus endocrine therapy for hormone receptor-positive, human epidermal growth factor receptor 2-negative, high-risk early breast cancer: results from a preplanned </a:t>
            </a:r>
            <a:r>
              <a:rPr lang="en-US" sz="1300" dirty="0" err="1"/>
              <a:t>monarche</a:t>
            </a:r>
            <a:r>
              <a:rPr lang="en-US" sz="1300" dirty="0"/>
              <a:t> overall survival interim analysis, including 5-year efficacy outcomes. </a:t>
            </a:r>
            <a:r>
              <a:rPr lang="en-US" sz="1300" i="1" dirty="0"/>
              <a:t>J Clin Oncol</a:t>
            </a:r>
            <a:r>
              <a:rPr lang="en-US" sz="1300" dirty="0"/>
              <a:t>. 2024;42(9):987-993.</a:t>
            </a:r>
          </a:p>
          <a:p>
            <a:pPr marL="0" indent="0">
              <a:buNone/>
            </a:pPr>
            <a:r>
              <a:rPr lang="en-US" sz="1300" dirty="0"/>
              <a:t>Slamon DJ, Fasching PA, Hurvitz S, et al. Rationale and trial design of NATALEE: a Phase III trial of adjuvant ribociclib + endocrine therapy versus endocrine therapy alone in patients with HR+/HER2- early breast cancer. </a:t>
            </a:r>
            <a:r>
              <a:rPr lang="en-US" sz="1300" i="1" dirty="0" err="1"/>
              <a:t>Ther</a:t>
            </a:r>
            <a:r>
              <a:rPr lang="en-US" sz="1300" i="1" dirty="0"/>
              <a:t> Adv Med Oncol</a:t>
            </a:r>
            <a:r>
              <a:rPr lang="en-US" sz="1300" dirty="0"/>
              <a:t>. 2023;15:1758835923117</a:t>
            </a:r>
            <a:br>
              <a:rPr lang="en-US" sz="1300" dirty="0"/>
            </a:br>
            <a:r>
              <a:rPr lang="en-US" sz="1300" dirty="0"/>
              <a:t>8125. </a:t>
            </a:r>
          </a:p>
          <a:p>
            <a:pPr marL="0" indent="0">
              <a:buNone/>
            </a:pPr>
            <a:r>
              <a:rPr lang="en-US" sz="1300" dirty="0"/>
              <a:t>Slamon D, </a:t>
            </a:r>
            <a:r>
              <a:rPr lang="en-US" sz="1300" dirty="0" err="1"/>
              <a:t>Lipatov</a:t>
            </a:r>
            <a:r>
              <a:rPr lang="en-US" sz="1300" dirty="0"/>
              <a:t> O, </a:t>
            </a:r>
            <a:r>
              <a:rPr lang="en-US" sz="1300" dirty="0" err="1"/>
              <a:t>Nowecki</a:t>
            </a:r>
            <a:r>
              <a:rPr lang="en-US" sz="1300" dirty="0"/>
              <a:t> Z, et al. Ribociclib plus endocrine therapy in early breast cancer. </a:t>
            </a:r>
            <a:r>
              <a:rPr lang="en-US" sz="1300" i="1" dirty="0"/>
              <a:t>N Engl J Med</a:t>
            </a:r>
            <a:r>
              <a:rPr lang="en-US" sz="1300" dirty="0"/>
              <a:t>. 2024;390(12):1080-1091.</a:t>
            </a:r>
          </a:p>
          <a:p>
            <a:pPr marL="0" indent="0">
              <a:buNone/>
            </a:pPr>
            <a:r>
              <a:rPr lang="en-US" sz="1300" dirty="0"/>
              <a:t>Wu Y, Zhang Y, Pi H, Sheng Y. Current therapeutic progress of CDK4/6 inhibitors in breast cancer. </a:t>
            </a:r>
            <a:r>
              <a:rPr lang="en-US" sz="1300" i="1" dirty="0"/>
              <a:t>Cancer </a:t>
            </a:r>
            <a:r>
              <a:rPr lang="en-US" sz="1300" i="1" dirty="0" err="1"/>
              <a:t>Manag</a:t>
            </a:r>
            <a:r>
              <a:rPr lang="en-US" sz="1300" i="1" dirty="0"/>
              <a:t> Res</a:t>
            </a:r>
            <a:r>
              <a:rPr lang="en-US" sz="1300" dirty="0"/>
              <a:t>. 2020;12:</a:t>
            </a:r>
            <a:br>
              <a:rPr lang="en-US" sz="1300" dirty="0"/>
            </a:br>
            <a:r>
              <a:rPr lang="en-US" sz="1300" dirty="0"/>
              <a:t>3477-3487. </a:t>
            </a:r>
          </a:p>
        </p:txBody>
      </p:sp>
    </p:spTree>
    <p:extLst>
      <p:ext uri="{BB962C8B-B14F-4D97-AF65-F5344CB8AC3E}">
        <p14:creationId xmlns:p14="http://schemas.microsoft.com/office/powerpoint/2010/main" val="3369326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87A1-6D7C-44EA-FE75-21655543DAB2}"/>
              </a:ext>
            </a:extLst>
          </p:cNvPr>
          <p:cNvSpPr>
            <a:spLocks noGrp="1"/>
          </p:cNvSpPr>
          <p:nvPr>
            <p:ph type="ctrTitle"/>
          </p:nvPr>
        </p:nvSpPr>
        <p:spPr>
          <a:xfrm>
            <a:off x="1524000" y="1122363"/>
            <a:ext cx="9144000" cy="2387600"/>
          </a:xfrm>
        </p:spPr>
        <p:txBody>
          <a:bodyPr>
            <a:normAutofit/>
          </a:bodyPr>
          <a:lstStyle/>
          <a:p>
            <a:r>
              <a:rPr lang="en-US"/>
              <a:t>Managing Adverse Events of CDK4/6 Inhibitors: Strategies for Prevention and Mitigation </a:t>
            </a:r>
          </a:p>
        </p:txBody>
      </p:sp>
      <p:sp>
        <p:nvSpPr>
          <p:cNvPr id="3" name="Subtitle 2">
            <a:extLst>
              <a:ext uri="{FF2B5EF4-FFF2-40B4-BE49-F238E27FC236}">
                <a16:creationId xmlns:a16="http://schemas.microsoft.com/office/drawing/2014/main" id="{3956BAFE-9C33-E784-5B69-8D12DF420961}"/>
              </a:ext>
            </a:extLst>
          </p:cNvPr>
          <p:cNvSpPr>
            <a:spLocks noGrp="1"/>
          </p:cNvSpPr>
          <p:nvPr>
            <p:ph type="subTitle" idx="1"/>
          </p:nvPr>
        </p:nvSpPr>
        <p:spPr>
          <a:xfrm>
            <a:off x="1524000" y="3602038"/>
            <a:ext cx="9144000" cy="1655762"/>
          </a:xfrm>
        </p:spPr>
        <p:txBody>
          <a:bodyPr/>
          <a:lstStyle/>
          <a:p>
            <a:r>
              <a:rPr lang="en-US"/>
              <a:t>Kristi K. </a:t>
            </a:r>
            <a:r>
              <a:rPr lang="en-US" err="1"/>
              <a:t>Orbaugh</a:t>
            </a:r>
            <a:r>
              <a:rPr lang="en-US"/>
              <a:t>, MSN, NP, AOCNP</a:t>
            </a:r>
          </a:p>
        </p:txBody>
      </p:sp>
    </p:spTree>
    <p:extLst>
      <p:ext uri="{BB962C8B-B14F-4D97-AF65-F5344CB8AC3E}">
        <p14:creationId xmlns:p14="http://schemas.microsoft.com/office/powerpoint/2010/main" val="4200246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B683-BFB7-DED5-43B0-959954F56FC3}"/>
              </a:ext>
            </a:extLst>
          </p:cNvPr>
          <p:cNvSpPr>
            <a:spLocks noGrp="1"/>
          </p:cNvSpPr>
          <p:nvPr>
            <p:ph type="title"/>
          </p:nvPr>
        </p:nvSpPr>
        <p:spPr>
          <a:xfrm>
            <a:off x="838200" y="548005"/>
            <a:ext cx="10515600" cy="1325563"/>
          </a:xfrm>
        </p:spPr>
        <p:txBody>
          <a:bodyPr/>
          <a:lstStyle/>
          <a:p>
            <a:r>
              <a:rPr lang="en-US"/>
              <a:t>Key Toxicities of CDK4/6 Inhibitors in</a:t>
            </a:r>
            <a:br>
              <a:rPr lang="en-US"/>
            </a:br>
            <a:r>
              <a:rPr lang="en-US"/>
              <a:t>Early Breast Cancer</a:t>
            </a:r>
          </a:p>
        </p:txBody>
      </p:sp>
      <p:sp>
        <p:nvSpPr>
          <p:cNvPr id="3" name="Content Placeholder 2">
            <a:extLst>
              <a:ext uri="{FF2B5EF4-FFF2-40B4-BE49-F238E27FC236}">
                <a16:creationId xmlns:a16="http://schemas.microsoft.com/office/drawing/2014/main" id="{134BB2F9-F4B5-AF33-9558-ACF073FF9C31}"/>
              </a:ext>
            </a:extLst>
          </p:cNvPr>
          <p:cNvSpPr>
            <a:spLocks noGrp="1"/>
          </p:cNvSpPr>
          <p:nvPr>
            <p:ph sz="half" idx="1"/>
          </p:nvPr>
        </p:nvSpPr>
        <p:spPr>
          <a:xfrm>
            <a:off x="838200" y="2292095"/>
            <a:ext cx="5181600" cy="3762341"/>
          </a:xfrm>
        </p:spPr>
        <p:txBody>
          <a:bodyPr/>
          <a:lstStyle/>
          <a:p>
            <a:r>
              <a:rPr lang="en-US"/>
              <a:t>Diarrhea</a:t>
            </a:r>
          </a:p>
          <a:p>
            <a:r>
              <a:rPr lang="en-US"/>
              <a:t>QT prolongation</a:t>
            </a:r>
          </a:p>
          <a:p>
            <a:r>
              <a:rPr lang="en-US"/>
              <a:t>Neutropenia</a:t>
            </a:r>
          </a:p>
          <a:p>
            <a:endParaRPr lang="en-US"/>
          </a:p>
        </p:txBody>
      </p:sp>
      <p:sp>
        <p:nvSpPr>
          <p:cNvPr id="4" name="Content Placeholder 3">
            <a:extLst>
              <a:ext uri="{FF2B5EF4-FFF2-40B4-BE49-F238E27FC236}">
                <a16:creationId xmlns:a16="http://schemas.microsoft.com/office/drawing/2014/main" id="{BBE7E9B6-EBB2-15EE-E727-89F4F5E8EBA0}"/>
              </a:ext>
            </a:extLst>
          </p:cNvPr>
          <p:cNvSpPr>
            <a:spLocks noGrp="1"/>
          </p:cNvSpPr>
          <p:nvPr>
            <p:ph sz="half" idx="2"/>
          </p:nvPr>
        </p:nvSpPr>
        <p:spPr>
          <a:xfrm>
            <a:off x="6172200" y="2292095"/>
            <a:ext cx="5181600" cy="3762341"/>
          </a:xfrm>
        </p:spPr>
        <p:txBody>
          <a:bodyPr/>
          <a:lstStyle/>
          <a:p>
            <a:r>
              <a:rPr lang="en-US"/>
              <a:t>ILD/pneumonitis</a:t>
            </a:r>
          </a:p>
          <a:p>
            <a:r>
              <a:rPr lang="en-US"/>
              <a:t>Hepatoxicity</a:t>
            </a:r>
          </a:p>
          <a:p>
            <a:r>
              <a:rPr lang="en-US"/>
              <a:t>VTE</a:t>
            </a:r>
          </a:p>
          <a:p>
            <a:endParaRPr lang="en-US"/>
          </a:p>
        </p:txBody>
      </p:sp>
    </p:spTree>
    <p:extLst>
      <p:ext uri="{BB962C8B-B14F-4D97-AF65-F5344CB8AC3E}">
        <p14:creationId xmlns:p14="http://schemas.microsoft.com/office/powerpoint/2010/main" val="25345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879E0-4C7E-B624-2E5C-2237EBD619B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5A35217-9CD0-1F51-A6E9-BF7FA570D819}"/>
              </a:ext>
            </a:extLst>
          </p:cNvPr>
          <p:cNvSpPr>
            <a:spLocks noGrp="1"/>
          </p:cNvSpPr>
          <p:nvPr>
            <p:ph type="title"/>
          </p:nvPr>
        </p:nvSpPr>
        <p:spPr>
          <a:xfrm>
            <a:off x="838200" y="365125"/>
            <a:ext cx="10515600" cy="1325563"/>
          </a:xfrm>
        </p:spPr>
        <p:txBody>
          <a:bodyPr/>
          <a:lstStyle/>
          <a:p>
            <a:r>
              <a:rPr lang="en-US"/>
              <a:t>Disclosures</a:t>
            </a:r>
          </a:p>
        </p:txBody>
      </p:sp>
      <p:sp>
        <p:nvSpPr>
          <p:cNvPr id="9" name="Content Placeholder 8">
            <a:extLst>
              <a:ext uri="{FF2B5EF4-FFF2-40B4-BE49-F238E27FC236}">
                <a16:creationId xmlns:a16="http://schemas.microsoft.com/office/drawing/2014/main" id="{7C269177-BC37-13BD-CC36-E5F42836639A}"/>
              </a:ext>
            </a:extLst>
          </p:cNvPr>
          <p:cNvSpPr>
            <a:spLocks noGrp="1"/>
          </p:cNvSpPr>
          <p:nvPr>
            <p:ph idx="1"/>
          </p:nvPr>
        </p:nvSpPr>
        <p:spPr>
          <a:xfrm>
            <a:off x="838200" y="1690689"/>
            <a:ext cx="10515600" cy="4197350"/>
          </a:xfrm>
        </p:spPr>
        <p:txBody>
          <a:bodyPr>
            <a:normAutofit fontScale="77500" lnSpcReduction="20000"/>
          </a:bodyPr>
          <a:lstStyle/>
          <a:p>
            <a:pPr marL="0" indent="0">
              <a:lnSpc>
                <a:spcPct val="110000"/>
              </a:lnSpc>
              <a:spcAft>
                <a:spcPts val="1200"/>
              </a:spcAft>
              <a:buNone/>
            </a:pPr>
            <a:r>
              <a:rPr lang="en-US" b="1"/>
              <a:t>Theresa Wicklin Gillespie, PhD, MA, RN, FAAN</a:t>
            </a:r>
            <a:r>
              <a:rPr lang="en-US"/>
              <a:t>, reported a financial interest/relationship or affiliation in the form of: Research grant: National Institutes of Health</a:t>
            </a:r>
          </a:p>
          <a:p>
            <a:pPr marL="0" indent="0">
              <a:lnSpc>
                <a:spcPct val="110000"/>
              </a:lnSpc>
              <a:spcAft>
                <a:spcPts val="1200"/>
              </a:spcAft>
              <a:buNone/>
            </a:pPr>
            <a:r>
              <a:rPr lang="en-US" b="1"/>
              <a:t>Kristi K. </a:t>
            </a:r>
            <a:r>
              <a:rPr lang="en-US" b="1" err="1"/>
              <a:t>Orbaugh</a:t>
            </a:r>
            <a:r>
              <a:rPr lang="en-US" b="1"/>
              <a:t>, MSN, NP, AOCNP</a:t>
            </a:r>
            <a:r>
              <a:rPr lang="en-US"/>
              <a:t>, reported a financial interest/relationship or affiliation in the form of: Serve(d) as a speaker or a member of a speakers bureau for: AstraZeneca Pharmaceuticals LP, Daiichi-Sankyo, Inc., Exelixis, Inc., Gilead, Lilly USA, Pfizer, Inc., Sobi, </a:t>
            </a:r>
            <a:r>
              <a:rPr lang="en-US" err="1"/>
              <a:t>Stemline</a:t>
            </a:r>
            <a:endParaRPr lang="en-US"/>
          </a:p>
          <a:p>
            <a:pPr marL="0" indent="0">
              <a:lnSpc>
                <a:spcPct val="110000"/>
              </a:lnSpc>
              <a:spcAft>
                <a:spcPts val="1200"/>
              </a:spcAft>
              <a:buNone/>
            </a:pPr>
            <a:r>
              <a:rPr lang="en-US" b="1"/>
              <a:t>Kimberly </a:t>
            </a:r>
            <a:r>
              <a:rPr lang="en-US" b="1" err="1"/>
              <a:t>Podsada</a:t>
            </a:r>
            <a:r>
              <a:rPr lang="en-US" b="1"/>
              <a:t>, MSN, NP-C, CNS</a:t>
            </a:r>
            <a:r>
              <a:rPr lang="en-US"/>
              <a:t>, reported a financial interest/relationship or affiliation in the form of: Serve(d) as a speaker or a member of a speakers bureau for: Daiichi Sankyo/AstraZeneca, Novartis Pharmaceuticals Corporation, Pfizer, Inc.</a:t>
            </a:r>
          </a:p>
        </p:txBody>
      </p:sp>
    </p:spTree>
    <p:extLst>
      <p:ext uri="{BB962C8B-B14F-4D97-AF65-F5344CB8AC3E}">
        <p14:creationId xmlns:p14="http://schemas.microsoft.com/office/powerpoint/2010/main" val="7117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A7985-0221-3B00-1AED-5CF6D80D3D5E}"/>
              </a:ext>
            </a:extLst>
          </p:cNvPr>
          <p:cNvSpPr>
            <a:spLocks noGrp="1"/>
          </p:cNvSpPr>
          <p:nvPr>
            <p:ph type="title"/>
          </p:nvPr>
        </p:nvSpPr>
        <p:spPr/>
        <p:txBody>
          <a:bodyPr/>
          <a:lstStyle/>
          <a:p>
            <a:r>
              <a:rPr lang="en-US"/>
              <a:t>Let’s Meet Darcie</a:t>
            </a:r>
          </a:p>
        </p:txBody>
      </p:sp>
      <p:sp>
        <p:nvSpPr>
          <p:cNvPr id="3" name="Content Placeholder 2">
            <a:extLst>
              <a:ext uri="{FF2B5EF4-FFF2-40B4-BE49-F238E27FC236}">
                <a16:creationId xmlns:a16="http://schemas.microsoft.com/office/drawing/2014/main" id="{956AEAB9-E246-918A-FF93-A20AE0D62E03}"/>
              </a:ext>
            </a:extLst>
          </p:cNvPr>
          <p:cNvSpPr>
            <a:spLocks noGrp="1"/>
          </p:cNvSpPr>
          <p:nvPr>
            <p:ph sz="half" idx="1"/>
          </p:nvPr>
        </p:nvSpPr>
        <p:spPr/>
        <p:txBody>
          <a:bodyPr/>
          <a:lstStyle/>
          <a:p>
            <a:r>
              <a:rPr lang="en-US"/>
              <a:t>Darcie started on </a:t>
            </a:r>
            <a:r>
              <a:rPr lang="en-US" err="1"/>
              <a:t>abemaciclib</a:t>
            </a:r>
            <a:r>
              <a:rPr lang="en-US"/>
              <a:t>, a </a:t>
            </a:r>
            <a:r>
              <a:rPr lang="en-US" err="1"/>
              <a:t>GnRh</a:t>
            </a:r>
            <a:r>
              <a:rPr lang="en-US"/>
              <a:t> agonist, and an aromatase inhibitor for her high-risk early-stage breast cancer</a:t>
            </a:r>
          </a:p>
          <a:p>
            <a:r>
              <a:rPr lang="en-US"/>
              <a:t>Three weeks after starting </a:t>
            </a:r>
            <a:r>
              <a:rPr lang="en-US" err="1"/>
              <a:t>abemaciclib</a:t>
            </a:r>
            <a:r>
              <a:rPr lang="en-US"/>
              <a:t> the patient develops a grade 2 diarrhea</a:t>
            </a:r>
          </a:p>
        </p:txBody>
      </p:sp>
      <p:sp>
        <p:nvSpPr>
          <p:cNvPr id="8" name="Text Placeholder 7">
            <a:extLst>
              <a:ext uri="{FF2B5EF4-FFF2-40B4-BE49-F238E27FC236}">
                <a16:creationId xmlns:a16="http://schemas.microsoft.com/office/drawing/2014/main" id="{C60AB0A5-3111-6DEC-9B9F-C4CE49E1011C}"/>
              </a:ext>
            </a:extLst>
          </p:cNvPr>
          <p:cNvSpPr>
            <a:spLocks noGrp="1"/>
          </p:cNvSpPr>
          <p:nvPr>
            <p:ph type="body" sz="quarter" idx="11"/>
          </p:nvPr>
        </p:nvSpPr>
        <p:spPr>
          <a:xfrm>
            <a:off x="6998208" y="1825625"/>
            <a:ext cx="3575304" cy="1864267"/>
          </a:xfrm>
        </p:spPr>
        <p:txBody>
          <a:bodyPr/>
          <a:lstStyle/>
          <a:p>
            <a:r>
              <a:rPr lang="en-US"/>
              <a:t>How would this patient be handled in your clinic?</a:t>
            </a:r>
          </a:p>
        </p:txBody>
      </p:sp>
    </p:spTree>
    <p:extLst>
      <p:ext uri="{BB962C8B-B14F-4D97-AF65-F5344CB8AC3E}">
        <p14:creationId xmlns:p14="http://schemas.microsoft.com/office/powerpoint/2010/main" val="2071148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5E73-BBD4-F4FF-1BAA-C9B0A4C3B3E3}"/>
              </a:ext>
            </a:extLst>
          </p:cNvPr>
          <p:cNvSpPr>
            <a:spLocks noGrp="1"/>
          </p:cNvSpPr>
          <p:nvPr>
            <p:ph type="title"/>
          </p:nvPr>
        </p:nvSpPr>
        <p:spPr/>
        <p:txBody>
          <a:bodyPr/>
          <a:lstStyle/>
          <a:p>
            <a:r>
              <a:rPr lang="en-US" dirty="0"/>
              <a:t>Polling Question 6</a:t>
            </a:r>
          </a:p>
        </p:txBody>
      </p:sp>
      <p:sp>
        <p:nvSpPr>
          <p:cNvPr id="3" name="Content Placeholder 2">
            <a:extLst>
              <a:ext uri="{FF2B5EF4-FFF2-40B4-BE49-F238E27FC236}">
                <a16:creationId xmlns:a16="http://schemas.microsoft.com/office/drawing/2014/main" id="{AA1A010C-2182-8FBD-0FC2-FBF15C01CD08}"/>
              </a:ext>
            </a:extLst>
          </p:cNvPr>
          <p:cNvSpPr>
            <a:spLocks noGrp="1"/>
          </p:cNvSpPr>
          <p:nvPr>
            <p:ph idx="1"/>
          </p:nvPr>
        </p:nvSpPr>
        <p:spPr/>
        <p:txBody>
          <a:bodyPr/>
          <a:lstStyle/>
          <a:p>
            <a:r>
              <a:rPr lang="en-US" dirty="0"/>
              <a:t>Darcie has developed grade 2 diarrhea. How should her toxicity be managed?</a:t>
            </a:r>
          </a:p>
          <a:p>
            <a:pPr marL="977900" indent="-520700">
              <a:buFont typeface="+mj-lt"/>
              <a:buAutoNum type="alphaLcParenR"/>
            </a:pPr>
            <a:r>
              <a:rPr lang="en-US" dirty="0"/>
              <a:t>2 loperamide after the first loose stool and then maximize the dosing for the next 24 hours</a:t>
            </a:r>
          </a:p>
          <a:p>
            <a:pPr marL="977900" indent="-520700">
              <a:buFont typeface="+mj-lt"/>
              <a:buAutoNum type="alphaLcParenR"/>
            </a:pPr>
            <a:r>
              <a:rPr lang="en-US" dirty="0"/>
              <a:t>Hold her </a:t>
            </a:r>
            <a:r>
              <a:rPr lang="en-US" dirty="0" err="1"/>
              <a:t>abemaciclib</a:t>
            </a:r>
            <a:r>
              <a:rPr lang="en-US" dirty="0"/>
              <a:t> if no improvement in 24 hours</a:t>
            </a:r>
          </a:p>
          <a:p>
            <a:pPr marL="977900" indent="-520700">
              <a:buFont typeface="+mj-lt"/>
              <a:buAutoNum type="alphaLcParenR"/>
            </a:pPr>
            <a:r>
              <a:rPr lang="en-US" dirty="0"/>
              <a:t>Consider dose reduction if diarrhea recurs</a:t>
            </a:r>
          </a:p>
          <a:p>
            <a:pPr marL="977900" indent="-520700">
              <a:buFont typeface="+mj-lt"/>
              <a:buAutoNum type="alphaLcParenR"/>
            </a:pPr>
            <a:r>
              <a:rPr lang="en-US" dirty="0"/>
              <a:t>All of the above</a:t>
            </a:r>
          </a:p>
        </p:txBody>
      </p:sp>
    </p:spTree>
    <p:extLst>
      <p:ext uri="{BB962C8B-B14F-4D97-AF65-F5344CB8AC3E}">
        <p14:creationId xmlns:p14="http://schemas.microsoft.com/office/powerpoint/2010/main" val="382574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41E1-13E6-7583-64F8-ECC993C92289}"/>
              </a:ext>
            </a:extLst>
          </p:cNvPr>
          <p:cNvSpPr>
            <a:spLocks noGrp="1"/>
          </p:cNvSpPr>
          <p:nvPr>
            <p:ph type="title"/>
          </p:nvPr>
        </p:nvSpPr>
        <p:spPr>
          <a:xfrm>
            <a:off x="838200" y="170053"/>
            <a:ext cx="10515600" cy="1085723"/>
          </a:xfrm>
        </p:spPr>
        <p:txBody>
          <a:bodyPr/>
          <a:lstStyle/>
          <a:p>
            <a:r>
              <a:rPr lang="en-US"/>
              <a:t>Diarrhea</a:t>
            </a:r>
          </a:p>
        </p:txBody>
      </p:sp>
      <p:sp>
        <p:nvSpPr>
          <p:cNvPr id="3" name="Content Placeholder 2">
            <a:extLst>
              <a:ext uri="{FF2B5EF4-FFF2-40B4-BE49-F238E27FC236}">
                <a16:creationId xmlns:a16="http://schemas.microsoft.com/office/drawing/2014/main" id="{1C11D485-2DAD-949F-1E8D-3332C23CEDF7}"/>
              </a:ext>
            </a:extLst>
          </p:cNvPr>
          <p:cNvSpPr>
            <a:spLocks noGrp="1"/>
          </p:cNvSpPr>
          <p:nvPr>
            <p:ph sz="half" idx="1"/>
          </p:nvPr>
        </p:nvSpPr>
        <p:spPr>
          <a:xfrm>
            <a:off x="838200" y="1353312"/>
            <a:ext cx="4136136" cy="4985674"/>
          </a:xfrm>
        </p:spPr>
        <p:txBody>
          <a:bodyPr vert="horz" lIns="91440" tIns="45720" rIns="91440" bIns="45720" rtlCol="0" anchor="t">
            <a:noAutofit/>
          </a:bodyPr>
          <a:lstStyle/>
          <a:p>
            <a:pPr>
              <a:lnSpc>
                <a:spcPct val="100000"/>
              </a:lnSpc>
            </a:pPr>
            <a:r>
              <a:rPr lang="en-US" sz="2200"/>
              <a:t>19-35% patients on ribociclib will develop diarrhea </a:t>
            </a:r>
          </a:p>
          <a:p>
            <a:pPr>
              <a:lnSpc>
                <a:spcPct val="100000"/>
              </a:lnSpc>
            </a:pPr>
            <a:r>
              <a:rPr lang="en-US" sz="2200"/>
              <a:t>81-90% of patients on </a:t>
            </a:r>
            <a:r>
              <a:rPr lang="en-US" sz="2200" err="1"/>
              <a:t>abemaciclib</a:t>
            </a:r>
            <a:r>
              <a:rPr lang="en-US" sz="2200"/>
              <a:t> will develop diarrhea</a:t>
            </a:r>
          </a:p>
          <a:p>
            <a:pPr lvl="1">
              <a:lnSpc>
                <a:spcPct val="100000"/>
              </a:lnSpc>
            </a:pPr>
            <a:r>
              <a:rPr lang="en-US" sz="2000"/>
              <a:t>Diarrhea tends to be worse in the first 8 weeks</a:t>
            </a:r>
          </a:p>
          <a:p>
            <a:pPr lvl="1">
              <a:lnSpc>
                <a:spcPct val="100000"/>
              </a:lnSpc>
            </a:pPr>
            <a:r>
              <a:rPr lang="en-US" sz="2000"/>
              <a:t>Diarrhea was more frequently reported in earlier PRO assessments (months 3 and 6) in </a:t>
            </a:r>
            <a:r>
              <a:rPr lang="en-US" sz="2000" err="1"/>
              <a:t>monarchE</a:t>
            </a:r>
            <a:endParaRPr lang="en-US" sz="2000"/>
          </a:p>
          <a:p>
            <a:pPr lvl="1">
              <a:lnSpc>
                <a:spcPct val="100000"/>
              </a:lnSpc>
            </a:pPr>
            <a:r>
              <a:rPr lang="en-US" sz="2000" b="1">
                <a:solidFill>
                  <a:schemeClr val="accent3"/>
                </a:solidFill>
              </a:rPr>
              <a:t>Vital to support patient during that time</a:t>
            </a:r>
            <a:endParaRPr lang="en-US" sz="2000"/>
          </a:p>
          <a:p>
            <a:pPr>
              <a:lnSpc>
                <a:spcPct val="100000"/>
              </a:lnSpc>
            </a:pPr>
            <a:endParaRPr lang="en-US" sz="2200"/>
          </a:p>
        </p:txBody>
      </p:sp>
      <p:pic>
        <p:nvPicPr>
          <p:cNvPr id="5" name="Picture 4">
            <a:extLst>
              <a:ext uri="{FF2B5EF4-FFF2-40B4-BE49-F238E27FC236}">
                <a16:creationId xmlns:a16="http://schemas.microsoft.com/office/drawing/2014/main" id="{B2C4A259-3648-3FB9-AD1D-D65DB5D0096E}"/>
              </a:ext>
            </a:extLst>
          </p:cNvPr>
          <p:cNvPicPr>
            <a:picLocks noChangeAspect="1"/>
          </p:cNvPicPr>
          <p:nvPr/>
        </p:nvPicPr>
        <p:blipFill>
          <a:blip r:embed="rId2"/>
          <a:stretch>
            <a:fillRect/>
          </a:stretch>
        </p:blipFill>
        <p:spPr>
          <a:xfrm>
            <a:off x="5253887" y="1495616"/>
            <a:ext cx="6423024" cy="4039552"/>
          </a:xfrm>
          <a:prstGeom prst="rect">
            <a:avLst/>
          </a:prstGeom>
        </p:spPr>
      </p:pic>
      <p:sp>
        <p:nvSpPr>
          <p:cNvPr id="10" name="Footer Placeholder 9">
            <a:extLst>
              <a:ext uri="{FF2B5EF4-FFF2-40B4-BE49-F238E27FC236}">
                <a16:creationId xmlns:a16="http://schemas.microsoft.com/office/drawing/2014/main" id="{34C18A22-527B-739F-5FC6-E6554056F695}"/>
              </a:ext>
            </a:extLst>
          </p:cNvPr>
          <p:cNvSpPr>
            <a:spLocks noGrp="1"/>
          </p:cNvSpPr>
          <p:nvPr>
            <p:ph type="ftr" sz="quarter" idx="10"/>
          </p:nvPr>
        </p:nvSpPr>
        <p:spPr/>
        <p:txBody>
          <a:bodyPr/>
          <a:lstStyle/>
          <a:p>
            <a:r>
              <a:rPr lang="en-US" sz="1000">
                <a:latin typeface="Arial" panose="020B0604020202020204" pitchFamily="34" charset="0"/>
                <a:cs typeface="Arial" panose="020B0604020202020204" pitchFamily="34" charset="0"/>
              </a:rPr>
              <a:t>Rugo HS, et al. </a:t>
            </a:r>
            <a:r>
              <a:rPr lang="en-US" sz="1000" i="1">
                <a:latin typeface="Arial" panose="020B0604020202020204" pitchFamily="34" charset="0"/>
                <a:cs typeface="Arial" panose="020B0604020202020204" pitchFamily="34" charset="0"/>
              </a:rPr>
              <a:t>Ann Oncol. </a:t>
            </a:r>
            <a:r>
              <a:rPr lang="en-US" sz="1000">
                <a:latin typeface="Arial" panose="020B0604020202020204" pitchFamily="34" charset="0"/>
                <a:cs typeface="Arial" panose="020B0604020202020204" pitchFamily="34" charset="0"/>
              </a:rPr>
              <a:t>2022;33(6)616-627.</a:t>
            </a:r>
          </a:p>
        </p:txBody>
      </p:sp>
    </p:spTree>
    <p:extLst>
      <p:ext uri="{BB962C8B-B14F-4D97-AF65-F5344CB8AC3E}">
        <p14:creationId xmlns:p14="http://schemas.microsoft.com/office/powerpoint/2010/main" val="3482973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320B-0FF9-E1D2-9A9C-9B295D3C5490}"/>
              </a:ext>
            </a:extLst>
          </p:cNvPr>
          <p:cNvSpPr>
            <a:spLocks noGrp="1"/>
          </p:cNvSpPr>
          <p:nvPr>
            <p:ph type="title"/>
          </p:nvPr>
        </p:nvSpPr>
        <p:spPr/>
        <p:txBody>
          <a:bodyPr/>
          <a:lstStyle/>
          <a:p>
            <a:r>
              <a:rPr lang="en-US"/>
              <a:t>Diarrhea Management: Give the Patient a Plan</a:t>
            </a:r>
          </a:p>
        </p:txBody>
      </p:sp>
      <p:sp>
        <p:nvSpPr>
          <p:cNvPr id="3" name="Content Placeholder 2">
            <a:extLst>
              <a:ext uri="{FF2B5EF4-FFF2-40B4-BE49-F238E27FC236}">
                <a16:creationId xmlns:a16="http://schemas.microsoft.com/office/drawing/2014/main" id="{4EE2F55D-51AA-0F02-F7BF-9926CDFDE4AF}"/>
              </a:ext>
            </a:extLst>
          </p:cNvPr>
          <p:cNvSpPr>
            <a:spLocks noGrp="1"/>
          </p:cNvSpPr>
          <p:nvPr>
            <p:ph sz="half" idx="1"/>
          </p:nvPr>
        </p:nvSpPr>
        <p:spPr/>
        <p:txBody>
          <a:bodyPr>
            <a:normAutofit lnSpcReduction="10000"/>
          </a:bodyPr>
          <a:lstStyle/>
          <a:p>
            <a:r>
              <a:rPr lang="en-US"/>
              <a:t>Know the patient’s baseline bowel habits</a:t>
            </a:r>
          </a:p>
          <a:p>
            <a:pPr lvl="1"/>
            <a:r>
              <a:rPr lang="en-US"/>
              <a:t>Number of stools over baseline</a:t>
            </a:r>
          </a:p>
          <a:p>
            <a:r>
              <a:rPr lang="en-US"/>
              <a:t>Medication management</a:t>
            </a:r>
          </a:p>
          <a:p>
            <a:pPr lvl="1"/>
            <a:r>
              <a:rPr lang="en-US"/>
              <a:t>Maximize loperamide dosing</a:t>
            </a:r>
          </a:p>
          <a:p>
            <a:pPr lvl="1"/>
            <a:r>
              <a:rPr lang="en-US"/>
              <a:t>Consider alternative medications (such as Lomotil, colestipol, bulk-forming agents)</a:t>
            </a:r>
          </a:p>
          <a:p>
            <a:r>
              <a:rPr lang="en-US"/>
              <a:t>Dietary management</a:t>
            </a:r>
          </a:p>
          <a:p>
            <a:pPr lvl="1"/>
            <a:r>
              <a:rPr lang="en-US"/>
              <a:t>Minimize offending foods during the first few weeks of treatment</a:t>
            </a:r>
          </a:p>
        </p:txBody>
      </p:sp>
      <p:sp>
        <p:nvSpPr>
          <p:cNvPr id="4" name="Content Placeholder 3">
            <a:extLst>
              <a:ext uri="{FF2B5EF4-FFF2-40B4-BE49-F238E27FC236}">
                <a16:creationId xmlns:a16="http://schemas.microsoft.com/office/drawing/2014/main" id="{DCDB047D-7CF7-128B-909A-50198607BC94}"/>
              </a:ext>
            </a:extLst>
          </p:cNvPr>
          <p:cNvSpPr>
            <a:spLocks noGrp="1"/>
          </p:cNvSpPr>
          <p:nvPr>
            <p:ph sz="half" idx="2"/>
          </p:nvPr>
        </p:nvSpPr>
        <p:spPr/>
        <p:txBody>
          <a:bodyPr/>
          <a:lstStyle/>
          <a:p>
            <a:r>
              <a:rPr lang="en-US"/>
              <a:t>Monitor electrolytes</a:t>
            </a:r>
          </a:p>
          <a:p>
            <a:r>
              <a:rPr lang="en-US"/>
              <a:t>Monitor hydration status</a:t>
            </a:r>
          </a:p>
          <a:p>
            <a:r>
              <a:rPr lang="en-US"/>
              <a:t>Consider dose reduction</a:t>
            </a:r>
          </a:p>
        </p:txBody>
      </p:sp>
    </p:spTree>
    <p:extLst>
      <p:ext uri="{BB962C8B-B14F-4D97-AF65-F5344CB8AC3E}">
        <p14:creationId xmlns:p14="http://schemas.microsoft.com/office/powerpoint/2010/main" val="2858106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FD69-780D-4C65-97E4-91CD491CBCF5}"/>
              </a:ext>
            </a:extLst>
          </p:cNvPr>
          <p:cNvSpPr>
            <a:spLocks noGrp="1"/>
          </p:cNvSpPr>
          <p:nvPr>
            <p:ph type="title"/>
          </p:nvPr>
        </p:nvSpPr>
        <p:spPr>
          <a:xfrm>
            <a:off x="830468" y="377037"/>
            <a:ext cx="10515600" cy="983938"/>
          </a:xfrm>
        </p:spPr>
        <p:txBody>
          <a:bodyPr/>
          <a:lstStyle/>
          <a:p>
            <a:r>
              <a:rPr lang="en-US"/>
              <a:t>Management of Diarrhea by Grade</a:t>
            </a:r>
          </a:p>
        </p:txBody>
      </p:sp>
      <p:sp>
        <p:nvSpPr>
          <p:cNvPr id="8" name="Rectangle 7">
            <a:extLst>
              <a:ext uri="{FF2B5EF4-FFF2-40B4-BE49-F238E27FC236}">
                <a16:creationId xmlns:a16="http://schemas.microsoft.com/office/drawing/2014/main" id="{73558D27-5ECA-BAFC-B7BA-4FD0C414DE13}"/>
              </a:ext>
            </a:extLst>
          </p:cNvPr>
          <p:cNvSpPr/>
          <p:nvPr/>
        </p:nvSpPr>
        <p:spPr>
          <a:xfrm>
            <a:off x="4297680" y="1487908"/>
            <a:ext cx="3596640" cy="4706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The first sign of loose stools</a:t>
            </a:r>
          </a:p>
        </p:txBody>
      </p:sp>
      <p:sp>
        <p:nvSpPr>
          <p:cNvPr id="9" name="Rectangle 8">
            <a:extLst>
              <a:ext uri="{FF2B5EF4-FFF2-40B4-BE49-F238E27FC236}">
                <a16:creationId xmlns:a16="http://schemas.microsoft.com/office/drawing/2014/main" id="{D69AF102-CD59-CCF4-F22E-8923B9C8BBCF}"/>
              </a:ext>
            </a:extLst>
          </p:cNvPr>
          <p:cNvSpPr/>
          <p:nvPr/>
        </p:nvSpPr>
        <p:spPr>
          <a:xfrm>
            <a:off x="1050854" y="2104461"/>
            <a:ext cx="10090292" cy="47067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Start antidiarrheal agents (e.g., loperamide) and increase intake of oral fluids</a:t>
            </a:r>
          </a:p>
        </p:txBody>
      </p:sp>
      <p:sp>
        <p:nvSpPr>
          <p:cNvPr id="19" name="TextBox 18">
            <a:extLst>
              <a:ext uri="{FF2B5EF4-FFF2-40B4-BE49-F238E27FC236}">
                <a16:creationId xmlns:a16="http://schemas.microsoft.com/office/drawing/2014/main" id="{8635D0E0-C4AA-150A-8C4E-5F4F89720103}"/>
              </a:ext>
            </a:extLst>
          </p:cNvPr>
          <p:cNvSpPr txBox="1"/>
          <p:nvPr/>
        </p:nvSpPr>
        <p:spPr>
          <a:xfrm>
            <a:off x="3025652" y="3706591"/>
            <a:ext cx="1217000" cy="646331"/>
          </a:xfrm>
          <a:prstGeom prst="rect">
            <a:avLst/>
          </a:prstGeom>
          <a:noFill/>
        </p:spPr>
        <p:txBody>
          <a:bodyPr wrap="none" rtlCol="0">
            <a:spAutoFit/>
          </a:bodyPr>
          <a:lstStyle/>
          <a:p>
            <a:pPr algn="ctr"/>
            <a:r>
              <a:rPr lang="en-US" sz="1200">
                <a:latin typeface="Arial" panose="020B0604020202020204" pitchFamily="34" charset="0"/>
                <a:cs typeface="Arial" panose="020B0604020202020204" pitchFamily="34" charset="0"/>
              </a:rPr>
              <a:t>Not resolved to</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Grade ≤1</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within 24 hours</a:t>
            </a:r>
          </a:p>
        </p:txBody>
      </p:sp>
      <p:sp>
        <p:nvSpPr>
          <p:cNvPr id="20" name="TextBox 19">
            <a:extLst>
              <a:ext uri="{FF2B5EF4-FFF2-40B4-BE49-F238E27FC236}">
                <a16:creationId xmlns:a16="http://schemas.microsoft.com/office/drawing/2014/main" id="{DAF0BCDF-FFAC-C312-C4CF-E2069CDEB81F}"/>
              </a:ext>
            </a:extLst>
          </p:cNvPr>
          <p:cNvSpPr txBox="1"/>
          <p:nvPr/>
        </p:nvSpPr>
        <p:spPr>
          <a:xfrm>
            <a:off x="4794288" y="3710036"/>
            <a:ext cx="867545" cy="646331"/>
          </a:xfrm>
          <a:prstGeom prst="rect">
            <a:avLst/>
          </a:prstGeom>
          <a:noFill/>
        </p:spPr>
        <p:txBody>
          <a:bodyPr wrap="none" rtlCol="0">
            <a:spAutoFit/>
          </a:bodyPr>
          <a:lstStyle/>
          <a:p>
            <a:pPr algn="ctr"/>
            <a:r>
              <a:rPr lang="en-US" sz="1200">
                <a:latin typeface="Arial" panose="020B0604020202020204" pitchFamily="34" charset="0"/>
                <a:cs typeface="Arial" panose="020B0604020202020204" pitchFamily="34" charset="0"/>
              </a:rPr>
              <a:t>Persistent</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or</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Recurrent</a:t>
            </a:r>
          </a:p>
        </p:txBody>
      </p:sp>
      <p:cxnSp>
        <p:nvCxnSpPr>
          <p:cNvPr id="22" name="Straight Connector 21">
            <a:extLst>
              <a:ext uri="{FF2B5EF4-FFF2-40B4-BE49-F238E27FC236}">
                <a16:creationId xmlns:a16="http://schemas.microsoft.com/office/drawing/2014/main" id="{31E78F31-9A80-93BB-87E2-EAE8AADBC0FA}"/>
              </a:ext>
            </a:extLst>
          </p:cNvPr>
          <p:cNvCxnSpPr>
            <a:cxnSpLocks/>
            <a:stCxn id="8" idx="2"/>
            <a:endCxn id="9" idx="0"/>
          </p:cNvCxnSpPr>
          <p:nvPr/>
        </p:nvCxnSpPr>
        <p:spPr>
          <a:xfrm>
            <a:off x="6096000" y="1958584"/>
            <a:ext cx="0" cy="145877"/>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D08969A1-F026-C792-0AF0-5B45C488AE57}"/>
              </a:ext>
            </a:extLst>
          </p:cNvPr>
          <p:cNvCxnSpPr>
            <a:cxnSpLocks/>
          </p:cNvCxnSpPr>
          <p:nvPr/>
        </p:nvCxnSpPr>
        <p:spPr>
          <a:xfrm>
            <a:off x="2275566" y="2575137"/>
            <a:ext cx="0" cy="1818381"/>
          </a:xfrm>
          <a:prstGeom prst="line">
            <a:avLst/>
          </a:prstGeom>
          <a:ln w="12700"/>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73A61CBC-E893-B863-7881-31219694726B}"/>
              </a:ext>
            </a:extLst>
          </p:cNvPr>
          <p:cNvSpPr/>
          <p:nvPr/>
        </p:nvSpPr>
        <p:spPr>
          <a:xfrm>
            <a:off x="1257534" y="2722659"/>
            <a:ext cx="2060449" cy="88736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Grade 1</a:t>
            </a:r>
          </a:p>
          <a:p>
            <a:pPr algn="ctr"/>
            <a:r>
              <a:rPr lang="en-US" sz="1400">
                <a:latin typeface="Arial" panose="020B0604020202020204" pitchFamily="34" charset="0"/>
                <a:cs typeface="Arial" panose="020B0604020202020204" pitchFamily="34" charset="0"/>
              </a:rPr>
              <a:t>(increase of &lt;4 stools</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per day over baseline)</a:t>
            </a:r>
          </a:p>
        </p:txBody>
      </p:sp>
      <p:sp>
        <p:nvSpPr>
          <p:cNvPr id="11" name="Rectangle 10">
            <a:extLst>
              <a:ext uri="{FF2B5EF4-FFF2-40B4-BE49-F238E27FC236}">
                <a16:creationId xmlns:a16="http://schemas.microsoft.com/office/drawing/2014/main" id="{C989019C-F23D-8017-AFEC-5E5E4203278E}"/>
              </a:ext>
            </a:extLst>
          </p:cNvPr>
          <p:cNvSpPr/>
          <p:nvPr/>
        </p:nvSpPr>
        <p:spPr>
          <a:xfrm>
            <a:off x="1496042" y="4393518"/>
            <a:ext cx="1529610" cy="8873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a:latin typeface="Arial" panose="020B0604020202020204" pitchFamily="34" charset="0"/>
                <a:cs typeface="Arial" panose="020B0604020202020204" pitchFamily="34" charset="0"/>
              </a:rPr>
              <a:t>No dose modification required</a:t>
            </a:r>
            <a:endParaRPr lang="en-US" sz="1200">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12828F6B-1903-77EC-3C60-EC9B3B4A90BC}"/>
              </a:ext>
            </a:extLst>
          </p:cNvPr>
          <p:cNvCxnSpPr>
            <a:cxnSpLocks/>
          </p:cNvCxnSpPr>
          <p:nvPr/>
        </p:nvCxnSpPr>
        <p:spPr>
          <a:xfrm>
            <a:off x="4512798" y="2588211"/>
            <a:ext cx="0" cy="522736"/>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Elbow Connector 32">
            <a:extLst>
              <a:ext uri="{FF2B5EF4-FFF2-40B4-BE49-F238E27FC236}">
                <a16:creationId xmlns:a16="http://schemas.microsoft.com/office/drawing/2014/main" id="{DFA125DF-0B7A-54E7-B115-B8F14B4FDB1A}"/>
              </a:ext>
            </a:extLst>
          </p:cNvPr>
          <p:cNvCxnSpPr>
            <a:cxnSpLocks/>
          </p:cNvCxnSpPr>
          <p:nvPr/>
        </p:nvCxnSpPr>
        <p:spPr>
          <a:xfrm rot="5400000">
            <a:off x="3641900" y="3775061"/>
            <a:ext cx="825457" cy="600517"/>
          </a:xfrm>
          <a:prstGeom prst="bentConnector3">
            <a:avLst>
              <a:gd name="adj1" fmla="val 83971"/>
            </a:avLst>
          </a:prstGeom>
          <a:ln w="12700"/>
        </p:spPr>
        <p:style>
          <a:lnRef idx="1">
            <a:schemeClr val="dk1"/>
          </a:lnRef>
          <a:fillRef idx="0">
            <a:schemeClr val="dk1"/>
          </a:fillRef>
          <a:effectRef idx="0">
            <a:schemeClr val="dk1"/>
          </a:effectRef>
          <a:fontRef idx="minor">
            <a:schemeClr val="tx1"/>
          </a:fontRef>
        </p:style>
      </p:cxnSp>
      <p:cxnSp>
        <p:nvCxnSpPr>
          <p:cNvPr id="39" name="Elbow Connector 38">
            <a:extLst>
              <a:ext uri="{FF2B5EF4-FFF2-40B4-BE49-F238E27FC236}">
                <a16:creationId xmlns:a16="http://schemas.microsoft.com/office/drawing/2014/main" id="{1C84E27C-5CBF-F5D1-DE34-D70711F3E56B}"/>
              </a:ext>
            </a:extLst>
          </p:cNvPr>
          <p:cNvCxnSpPr>
            <a:cxnSpLocks/>
            <a:endCxn id="14" idx="0"/>
          </p:cNvCxnSpPr>
          <p:nvPr/>
        </p:nvCxnSpPr>
        <p:spPr>
          <a:xfrm rot="16200000" flipH="1">
            <a:off x="4067976" y="4189131"/>
            <a:ext cx="1736046" cy="577838"/>
          </a:xfrm>
          <a:prstGeom prst="bentConnector3">
            <a:avLst>
              <a:gd name="adj1" fmla="val 43679"/>
            </a:avLst>
          </a:prstGeom>
          <a:ln w="12700"/>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957F03C4-2425-E78C-388D-0C60A2281C1F}"/>
              </a:ext>
            </a:extLst>
          </p:cNvPr>
          <p:cNvSpPr/>
          <p:nvPr/>
        </p:nvSpPr>
        <p:spPr>
          <a:xfrm>
            <a:off x="3317983" y="4527410"/>
            <a:ext cx="2573095" cy="6101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a:latin typeface="Arial" panose="020B0604020202020204" pitchFamily="34" charset="0"/>
                <a:cs typeface="Arial" panose="020B0604020202020204" pitchFamily="34" charset="0"/>
              </a:rPr>
              <a:t>Suspend dose until toxicity resolves to Grade ≤1</a:t>
            </a:r>
            <a:endParaRPr lang="en-US" sz="120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56E7747-C22B-EFE9-0254-952418C1E918}"/>
              </a:ext>
            </a:extLst>
          </p:cNvPr>
          <p:cNvSpPr/>
          <p:nvPr/>
        </p:nvSpPr>
        <p:spPr>
          <a:xfrm>
            <a:off x="3402976" y="5346073"/>
            <a:ext cx="3643883" cy="5028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a:latin typeface="Arial" panose="020B0604020202020204" pitchFamily="34" charset="0"/>
                <a:cs typeface="Arial" panose="020B0604020202020204" pitchFamily="34" charset="0"/>
              </a:rPr>
              <a:t>Dose must be reduced in case of persistent or recurrent Grade 2</a:t>
            </a:r>
            <a:endParaRPr lang="en-US" sz="12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C316459-34E4-1D6A-6B3A-1B6DCA699E1B}"/>
              </a:ext>
            </a:extLst>
          </p:cNvPr>
          <p:cNvSpPr/>
          <p:nvPr/>
        </p:nvSpPr>
        <p:spPr>
          <a:xfrm>
            <a:off x="3476128" y="2757379"/>
            <a:ext cx="2060449" cy="88736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Grade 2</a:t>
            </a:r>
          </a:p>
          <a:p>
            <a:pPr algn="ctr"/>
            <a:r>
              <a:rPr lang="en-US" sz="1400">
                <a:latin typeface="Arial" panose="020B0604020202020204" pitchFamily="34" charset="0"/>
                <a:cs typeface="Arial" panose="020B0604020202020204" pitchFamily="34" charset="0"/>
              </a:rPr>
              <a:t>(increase of 4-6 stools</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per day over baseline)</a:t>
            </a:r>
          </a:p>
        </p:txBody>
      </p:sp>
      <p:cxnSp>
        <p:nvCxnSpPr>
          <p:cNvPr id="44" name="Straight Connector 43">
            <a:extLst>
              <a:ext uri="{FF2B5EF4-FFF2-40B4-BE49-F238E27FC236}">
                <a16:creationId xmlns:a16="http://schemas.microsoft.com/office/drawing/2014/main" id="{ECAEE4F6-BC20-99B2-3EF9-AFBCB1373F47}"/>
              </a:ext>
            </a:extLst>
          </p:cNvPr>
          <p:cNvCxnSpPr>
            <a:cxnSpLocks/>
          </p:cNvCxnSpPr>
          <p:nvPr/>
        </p:nvCxnSpPr>
        <p:spPr>
          <a:xfrm>
            <a:off x="7135257" y="2588211"/>
            <a:ext cx="0" cy="1899837"/>
          </a:xfrm>
          <a:prstGeom prst="line">
            <a:avLst/>
          </a:prstGeom>
          <a:ln w="127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D486B31-C474-0ECF-0642-C1E4FC0A6021}"/>
              </a:ext>
            </a:extLst>
          </p:cNvPr>
          <p:cNvCxnSpPr>
            <a:cxnSpLocks/>
          </p:cNvCxnSpPr>
          <p:nvPr/>
        </p:nvCxnSpPr>
        <p:spPr>
          <a:xfrm>
            <a:off x="9665097" y="2588211"/>
            <a:ext cx="0" cy="1899837"/>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33B15E2-3C2F-24C5-E1A9-C9197D6CE744}"/>
              </a:ext>
            </a:extLst>
          </p:cNvPr>
          <p:cNvCxnSpPr>
            <a:cxnSpLocks/>
          </p:cNvCxnSpPr>
          <p:nvPr/>
        </p:nvCxnSpPr>
        <p:spPr>
          <a:xfrm>
            <a:off x="8371109" y="4925568"/>
            <a:ext cx="0" cy="420505"/>
          </a:xfrm>
          <a:prstGeom prst="line">
            <a:avLst/>
          </a:prstGeom>
          <a:ln w="12700"/>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62B7EE77-B683-C52A-10FB-AB98EA3D57BB}"/>
              </a:ext>
            </a:extLst>
          </p:cNvPr>
          <p:cNvSpPr/>
          <p:nvPr/>
        </p:nvSpPr>
        <p:spPr>
          <a:xfrm>
            <a:off x="8309554" y="2775223"/>
            <a:ext cx="2831592" cy="8873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Grade 4</a:t>
            </a:r>
          </a:p>
          <a:p>
            <a:pPr algn="ctr"/>
            <a:r>
              <a:rPr lang="en-US" sz="1400">
                <a:latin typeface="Arial" panose="020B0604020202020204" pitchFamily="34" charset="0"/>
                <a:cs typeface="Arial" panose="020B0604020202020204" pitchFamily="34" charset="0"/>
              </a:rPr>
              <a:t>(Life-threatening consequences/</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Urgent intervention indicated)</a:t>
            </a:r>
          </a:p>
        </p:txBody>
      </p:sp>
      <p:sp>
        <p:nvSpPr>
          <p:cNvPr id="17" name="Rectangle 16">
            <a:extLst>
              <a:ext uri="{FF2B5EF4-FFF2-40B4-BE49-F238E27FC236}">
                <a16:creationId xmlns:a16="http://schemas.microsoft.com/office/drawing/2014/main" id="{DC5352B8-C713-A1EB-1FEA-EDCAD6EC58B4}"/>
              </a:ext>
            </a:extLst>
          </p:cNvPr>
          <p:cNvSpPr/>
          <p:nvPr/>
        </p:nvSpPr>
        <p:spPr>
          <a:xfrm>
            <a:off x="6976043" y="4473577"/>
            <a:ext cx="2831583" cy="61019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a:latin typeface="Arial" panose="020B0604020202020204" pitchFamily="34" charset="0"/>
                <a:cs typeface="Arial" panose="020B0604020202020204" pitchFamily="34" charset="0"/>
              </a:rPr>
              <a:t>Suspend dose until toxicity resolves to Grade ≤1</a:t>
            </a:r>
            <a:endParaRPr lang="en-US" sz="120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CB5D73B0-4E89-B69C-4932-C3D2F4302351}"/>
              </a:ext>
            </a:extLst>
          </p:cNvPr>
          <p:cNvSpPr/>
          <p:nvPr/>
        </p:nvSpPr>
        <p:spPr>
          <a:xfrm>
            <a:off x="7344097" y="5346073"/>
            <a:ext cx="2096258" cy="3989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a:latin typeface="Arial" panose="020B0604020202020204" pitchFamily="34" charset="0"/>
                <a:cs typeface="Arial" panose="020B0604020202020204" pitchFamily="34" charset="0"/>
              </a:rPr>
              <a:t>Dose must be reduced</a:t>
            </a:r>
            <a:endParaRPr lang="en-US" sz="120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C6E0340-EC24-C33D-C5FB-9F41BD6CB5B3}"/>
              </a:ext>
            </a:extLst>
          </p:cNvPr>
          <p:cNvSpPr/>
          <p:nvPr/>
        </p:nvSpPr>
        <p:spPr>
          <a:xfrm>
            <a:off x="6085979" y="2785361"/>
            <a:ext cx="2060449" cy="8873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Grade 3</a:t>
            </a:r>
          </a:p>
          <a:p>
            <a:pPr algn="ctr"/>
            <a:r>
              <a:rPr lang="en-US" sz="1400">
                <a:latin typeface="Arial" panose="020B0604020202020204" pitchFamily="34" charset="0"/>
                <a:cs typeface="Arial" panose="020B0604020202020204" pitchFamily="34" charset="0"/>
              </a:rPr>
              <a:t>(increase of ≥7 stools</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per day over baseline)</a:t>
            </a:r>
          </a:p>
        </p:txBody>
      </p:sp>
      <p:sp>
        <p:nvSpPr>
          <p:cNvPr id="50" name="Footer Placeholder 49">
            <a:extLst>
              <a:ext uri="{FF2B5EF4-FFF2-40B4-BE49-F238E27FC236}">
                <a16:creationId xmlns:a16="http://schemas.microsoft.com/office/drawing/2014/main" id="{E4E31E26-29DD-6923-5E48-0F1E154308F6}"/>
              </a:ext>
            </a:extLst>
          </p:cNvPr>
          <p:cNvSpPr>
            <a:spLocks noGrp="1"/>
          </p:cNvSpPr>
          <p:nvPr>
            <p:ph type="ftr" sz="quarter" idx="10"/>
          </p:nvPr>
        </p:nvSpPr>
        <p:spPr/>
        <p:txBody>
          <a:bodyPr/>
          <a:lstStyle/>
          <a:p>
            <a:r>
              <a:rPr lang="en-US" sz="1000">
                <a:latin typeface="Arial" panose="020B0604020202020204" pitchFamily="34" charset="0"/>
                <a:cs typeface="Arial" panose="020B0604020202020204" pitchFamily="34" charset="0"/>
              </a:rPr>
              <a:t>Rugo HS, et al. </a:t>
            </a:r>
            <a:r>
              <a:rPr lang="en-US" sz="1000" i="1">
                <a:latin typeface="Arial" panose="020B0604020202020204" pitchFamily="34" charset="0"/>
                <a:cs typeface="Arial" panose="020B0604020202020204" pitchFamily="34" charset="0"/>
              </a:rPr>
              <a:t>Oncologist. </a:t>
            </a:r>
            <a:r>
              <a:rPr lang="en-US" sz="1000">
                <a:latin typeface="Arial" panose="020B0604020202020204" pitchFamily="34" charset="0"/>
                <a:cs typeface="Arial" panose="020B0604020202020204" pitchFamily="34" charset="0"/>
              </a:rPr>
              <a:t>2021;26:e53-e65.</a:t>
            </a:r>
          </a:p>
        </p:txBody>
      </p:sp>
    </p:spTree>
    <p:extLst>
      <p:ext uri="{BB962C8B-B14F-4D97-AF65-F5344CB8AC3E}">
        <p14:creationId xmlns:p14="http://schemas.microsoft.com/office/powerpoint/2010/main" val="4217583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F447-B99B-22E7-D399-F5F354E7BAE3}"/>
              </a:ext>
            </a:extLst>
          </p:cNvPr>
          <p:cNvSpPr>
            <a:spLocks noGrp="1"/>
          </p:cNvSpPr>
          <p:nvPr>
            <p:ph type="title"/>
          </p:nvPr>
        </p:nvSpPr>
        <p:spPr>
          <a:xfrm>
            <a:off x="838200" y="365125"/>
            <a:ext cx="10515600" cy="1325563"/>
          </a:xfrm>
        </p:spPr>
        <p:txBody>
          <a:bodyPr/>
          <a:lstStyle/>
          <a:p>
            <a:r>
              <a:rPr lang="en-US"/>
              <a:t>QT Interval Prolongation</a:t>
            </a:r>
          </a:p>
        </p:txBody>
      </p:sp>
      <p:sp>
        <p:nvSpPr>
          <p:cNvPr id="3" name="Content Placeholder 2">
            <a:extLst>
              <a:ext uri="{FF2B5EF4-FFF2-40B4-BE49-F238E27FC236}">
                <a16:creationId xmlns:a16="http://schemas.microsoft.com/office/drawing/2014/main" id="{4C841B82-B0FD-F40E-5F1F-345B313A2006}"/>
              </a:ext>
            </a:extLst>
          </p:cNvPr>
          <p:cNvSpPr>
            <a:spLocks noGrp="1"/>
          </p:cNvSpPr>
          <p:nvPr>
            <p:ph sz="half" idx="1"/>
          </p:nvPr>
        </p:nvSpPr>
        <p:spPr>
          <a:xfrm>
            <a:off x="838200" y="1548384"/>
            <a:ext cx="5181600" cy="4506341"/>
          </a:xfrm>
        </p:spPr>
        <p:txBody>
          <a:bodyPr>
            <a:normAutofit fontScale="62500" lnSpcReduction="20000"/>
          </a:bodyPr>
          <a:lstStyle/>
          <a:p>
            <a:pPr>
              <a:lnSpc>
                <a:spcPct val="110000"/>
              </a:lnSpc>
            </a:pPr>
            <a:r>
              <a:rPr lang="en-US"/>
              <a:t>QT prolongation was noted with </a:t>
            </a:r>
            <a:r>
              <a:rPr lang="en-US" err="1"/>
              <a:t>ribociclib</a:t>
            </a:r>
            <a:r>
              <a:rPr lang="en-US"/>
              <a:t> in patients with </a:t>
            </a:r>
            <a:r>
              <a:rPr lang="en-US" err="1"/>
              <a:t>eBC</a:t>
            </a:r>
            <a:r>
              <a:rPr lang="en-US"/>
              <a:t> (NATALEE) who received 400 mg plus NSAI</a:t>
            </a:r>
          </a:p>
          <a:p>
            <a:pPr lvl="1">
              <a:lnSpc>
                <a:spcPct val="110000"/>
              </a:lnSpc>
            </a:pPr>
            <a:r>
              <a:rPr lang="en-US"/>
              <a:t>8 out of 2494 patients (0.3%) had &gt; 500 </a:t>
            </a:r>
            <a:r>
              <a:rPr lang="en-US" err="1"/>
              <a:t>ms</a:t>
            </a:r>
            <a:r>
              <a:rPr lang="en-US"/>
              <a:t> post-baseline </a:t>
            </a:r>
            <a:r>
              <a:rPr lang="en-US" err="1"/>
              <a:t>QTcF</a:t>
            </a:r>
            <a:r>
              <a:rPr lang="en-US"/>
              <a:t> interval value</a:t>
            </a:r>
          </a:p>
          <a:p>
            <a:pPr lvl="1">
              <a:lnSpc>
                <a:spcPct val="110000"/>
              </a:lnSpc>
            </a:pPr>
            <a:r>
              <a:rPr lang="en-US"/>
              <a:t>50 out of 2494 patients (2%) had &gt; 60 </a:t>
            </a:r>
            <a:r>
              <a:rPr lang="en-US" err="1"/>
              <a:t>ms</a:t>
            </a:r>
            <a:r>
              <a:rPr lang="en-US"/>
              <a:t> </a:t>
            </a:r>
            <a:r>
              <a:rPr lang="en-US" err="1"/>
              <a:t>QTcF</a:t>
            </a:r>
            <a:r>
              <a:rPr lang="en-US"/>
              <a:t> increase from baseline</a:t>
            </a:r>
          </a:p>
          <a:p>
            <a:pPr>
              <a:lnSpc>
                <a:spcPct val="110000"/>
              </a:lnSpc>
            </a:pPr>
            <a:r>
              <a:rPr lang="en-US" err="1"/>
              <a:t>QTcF</a:t>
            </a:r>
            <a:r>
              <a:rPr lang="en-US"/>
              <a:t> prolongation was reversible with dose interruption</a:t>
            </a:r>
          </a:p>
          <a:p>
            <a:pPr lvl="1">
              <a:lnSpc>
                <a:spcPct val="110000"/>
              </a:lnSpc>
            </a:pPr>
            <a:r>
              <a:rPr lang="en-US"/>
              <a:t>The majority of </a:t>
            </a:r>
            <a:r>
              <a:rPr lang="en-US" err="1"/>
              <a:t>QTcF</a:t>
            </a:r>
            <a:r>
              <a:rPr lang="en-US"/>
              <a:t> prolongation occurred within the first 4 weeks of </a:t>
            </a:r>
            <a:r>
              <a:rPr lang="en-US" err="1"/>
              <a:t>ribociclib</a:t>
            </a:r>
            <a:endParaRPr lang="en-US"/>
          </a:p>
          <a:p>
            <a:pPr lvl="1">
              <a:lnSpc>
                <a:spcPct val="110000"/>
              </a:lnSpc>
            </a:pPr>
            <a:r>
              <a:rPr lang="en-US"/>
              <a:t>There were no reported cases of </a:t>
            </a:r>
            <a:r>
              <a:rPr lang="en-US" err="1"/>
              <a:t>torsades</a:t>
            </a:r>
            <a:r>
              <a:rPr lang="en-US"/>
              <a:t> de pointes</a:t>
            </a:r>
          </a:p>
          <a:p>
            <a:pPr>
              <a:lnSpc>
                <a:spcPct val="110000"/>
              </a:lnSpc>
            </a:pPr>
            <a:r>
              <a:rPr lang="en-US" err="1"/>
              <a:t>Ribociclib</a:t>
            </a:r>
            <a:r>
              <a:rPr lang="en-US"/>
              <a:t> has been shown to prolong the QT interval in a concentration-dependent manner</a:t>
            </a:r>
          </a:p>
        </p:txBody>
      </p:sp>
      <p:sp>
        <p:nvSpPr>
          <p:cNvPr id="5" name="Content Placeholder 4">
            <a:extLst>
              <a:ext uri="{FF2B5EF4-FFF2-40B4-BE49-F238E27FC236}">
                <a16:creationId xmlns:a16="http://schemas.microsoft.com/office/drawing/2014/main" id="{BD4B0F57-5589-2B72-4D21-03ABA8020BCE}"/>
              </a:ext>
            </a:extLst>
          </p:cNvPr>
          <p:cNvSpPr>
            <a:spLocks noGrp="1"/>
          </p:cNvSpPr>
          <p:nvPr>
            <p:ph sz="half" idx="2"/>
          </p:nvPr>
        </p:nvSpPr>
        <p:spPr>
          <a:xfrm>
            <a:off x="6172200" y="1548384"/>
            <a:ext cx="5181600" cy="4506341"/>
          </a:xfrm>
        </p:spPr>
        <p:txBody>
          <a:bodyPr>
            <a:normAutofit fontScale="70000" lnSpcReduction="20000"/>
          </a:bodyPr>
          <a:lstStyle/>
          <a:p>
            <a:pPr>
              <a:lnSpc>
                <a:spcPct val="110000"/>
              </a:lnSpc>
            </a:pPr>
            <a:r>
              <a:rPr lang="en-US"/>
              <a:t>Avoid ribociclib in patients who are at significant risk of developing </a:t>
            </a:r>
            <a:r>
              <a:rPr lang="en-US" err="1"/>
              <a:t>torsades</a:t>
            </a:r>
            <a:r>
              <a:rPr lang="en-US"/>
              <a:t> de pointes (</a:t>
            </a:r>
            <a:r>
              <a:rPr lang="en-US" err="1"/>
              <a:t>TdP</a:t>
            </a:r>
            <a:r>
              <a:rPr lang="en-US"/>
              <a:t>), including patients:</a:t>
            </a:r>
          </a:p>
          <a:p>
            <a:pPr lvl="1">
              <a:lnSpc>
                <a:spcPct val="110000"/>
              </a:lnSpc>
            </a:pPr>
            <a:r>
              <a:rPr lang="en-US"/>
              <a:t>With uncontrolled or significant cardiac disease, recent myocardial infarction, heart failure, unstable angina, </a:t>
            </a:r>
            <a:r>
              <a:rPr lang="en-US" err="1"/>
              <a:t>bradyarrhythmias</a:t>
            </a:r>
            <a:r>
              <a:rPr lang="en-US"/>
              <a:t>, uncontrolled hypertension, high degree atrioventricular block, severe aortic stenosis, or uncontrolled hypothyroidism</a:t>
            </a:r>
          </a:p>
          <a:p>
            <a:pPr lvl="1">
              <a:lnSpc>
                <a:spcPct val="110000"/>
              </a:lnSpc>
            </a:pPr>
            <a:r>
              <a:rPr lang="en-US"/>
              <a:t>With congenital long QT syndrome</a:t>
            </a:r>
          </a:p>
          <a:p>
            <a:pPr lvl="1">
              <a:lnSpc>
                <a:spcPct val="110000"/>
              </a:lnSpc>
            </a:pPr>
            <a:r>
              <a:rPr lang="en-US"/>
              <a:t>With electrolyte abnormalities</a:t>
            </a:r>
          </a:p>
          <a:p>
            <a:pPr lvl="1">
              <a:lnSpc>
                <a:spcPct val="110000"/>
              </a:lnSpc>
            </a:pPr>
            <a:r>
              <a:rPr lang="en-US"/>
              <a:t>Taking drugs known to prolong QT interval and/or strong CYP3A inhibitors as this may lead to prolongation of the </a:t>
            </a:r>
            <a:r>
              <a:rPr lang="en-US" err="1"/>
              <a:t>QTcF</a:t>
            </a:r>
            <a:r>
              <a:rPr lang="en-US"/>
              <a:t> interval</a:t>
            </a:r>
          </a:p>
          <a:p>
            <a:pPr>
              <a:lnSpc>
                <a:spcPct val="110000"/>
              </a:lnSpc>
            </a:pPr>
            <a:endParaRPr lang="en-US"/>
          </a:p>
        </p:txBody>
      </p:sp>
      <p:sp>
        <p:nvSpPr>
          <p:cNvPr id="12" name="Footer Placeholder 11">
            <a:extLst>
              <a:ext uri="{FF2B5EF4-FFF2-40B4-BE49-F238E27FC236}">
                <a16:creationId xmlns:a16="http://schemas.microsoft.com/office/drawing/2014/main" id="{C02546C7-D534-6459-93E7-F39406DA08B9}"/>
              </a:ext>
            </a:extLst>
          </p:cNvPr>
          <p:cNvSpPr>
            <a:spLocks noGrp="1"/>
          </p:cNvSpPr>
          <p:nvPr>
            <p:ph type="ftr" sz="quarter" idx="10"/>
          </p:nvPr>
        </p:nvSpPr>
        <p:spPr/>
        <p:txBody>
          <a:bodyPr/>
          <a:lstStyle/>
          <a:p>
            <a:r>
              <a:rPr lang="en-US" sz="1000" err="1">
                <a:latin typeface="Arial" panose="020B0604020202020204" pitchFamily="34" charset="0"/>
                <a:cs typeface="Arial" panose="020B0604020202020204" pitchFamily="34" charset="0"/>
              </a:rPr>
              <a:t>Ribociclib</a:t>
            </a:r>
            <a:r>
              <a:rPr lang="en-US" sz="1000">
                <a:latin typeface="Arial" panose="020B0604020202020204" pitchFamily="34" charset="0"/>
                <a:cs typeface="Arial" panose="020B0604020202020204" pitchFamily="34" charset="0"/>
              </a:rPr>
              <a:t>. Prescribing information. Novartis; 2025.</a:t>
            </a:r>
          </a:p>
        </p:txBody>
      </p:sp>
    </p:spTree>
    <p:extLst>
      <p:ext uri="{BB962C8B-B14F-4D97-AF65-F5344CB8AC3E}">
        <p14:creationId xmlns:p14="http://schemas.microsoft.com/office/powerpoint/2010/main" val="1478583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7A3D1-8589-6CBF-AE4F-FA200A1BE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D511F6-45B8-D0CF-6E62-4158F3597BA8}"/>
              </a:ext>
            </a:extLst>
          </p:cNvPr>
          <p:cNvSpPr>
            <a:spLocks noGrp="1"/>
          </p:cNvSpPr>
          <p:nvPr>
            <p:ph type="title"/>
          </p:nvPr>
        </p:nvSpPr>
        <p:spPr/>
        <p:txBody>
          <a:bodyPr/>
          <a:lstStyle/>
          <a:p>
            <a:r>
              <a:rPr lang="en-US"/>
              <a:t>Management of QT Interval</a:t>
            </a:r>
            <a:r>
              <a:rPr lang="en-US" i="0" u="none" strike="noStrike">
                <a:solidFill>
                  <a:srgbClr val="000000"/>
                </a:solidFill>
                <a:effectLst/>
                <a:latin typeface="inherit"/>
              </a:rPr>
              <a:t> </a:t>
            </a:r>
            <a:r>
              <a:rPr lang="en-US"/>
              <a:t>Prolongation </a:t>
            </a:r>
          </a:p>
        </p:txBody>
      </p:sp>
      <p:sp>
        <p:nvSpPr>
          <p:cNvPr id="3" name="Content Placeholder 2">
            <a:extLst>
              <a:ext uri="{FF2B5EF4-FFF2-40B4-BE49-F238E27FC236}">
                <a16:creationId xmlns:a16="http://schemas.microsoft.com/office/drawing/2014/main" id="{D8CD3B12-6B41-80A7-0806-62D26550AFF1}"/>
              </a:ext>
            </a:extLst>
          </p:cNvPr>
          <p:cNvSpPr>
            <a:spLocks noGrp="1"/>
          </p:cNvSpPr>
          <p:nvPr>
            <p:ph sz="half" idx="1"/>
          </p:nvPr>
        </p:nvSpPr>
        <p:spPr/>
        <p:txBody>
          <a:bodyPr>
            <a:normAutofit fontScale="77500" lnSpcReduction="20000"/>
          </a:bodyPr>
          <a:lstStyle/>
          <a:p>
            <a:pPr>
              <a:lnSpc>
                <a:spcPct val="110000"/>
              </a:lnSpc>
            </a:pPr>
            <a:r>
              <a:rPr lang="en-US"/>
              <a:t>ECG assessment should be completed at baseline, on Day 14 of Cycle 1 and as clinically indicated</a:t>
            </a:r>
          </a:p>
          <a:p>
            <a:pPr>
              <a:lnSpc>
                <a:spcPct val="110000"/>
              </a:lnSpc>
            </a:pPr>
            <a:r>
              <a:rPr lang="en-US"/>
              <a:t>Initiate treatment only in patients with </a:t>
            </a:r>
            <a:r>
              <a:rPr lang="en-US" err="1"/>
              <a:t>QTcF</a:t>
            </a:r>
            <a:r>
              <a:rPr lang="en-US"/>
              <a:t> &lt;450 msec</a:t>
            </a:r>
          </a:p>
          <a:p>
            <a:pPr>
              <a:lnSpc>
                <a:spcPct val="110000"/>
              </a:lnSpc>
            </a:pPr>
            <a:r>
              <a:rPr lang="en-US"/>
              <a:t>Correct electrolyte abnormalities prior to </a:t>
            </a:r>
            <a:r>
              <a:rPr lang="en-US" err="1"/>
              <a:t>ribociclib</a:t>
            </a:r>
            <a:r>
              <a:rPr lang="en-US"/>
              <a:t> treatment initiation</a:t>
            </a:r>
          </a:p>
          <a:p>
            <a:pPr>
              <a:lnSpc>
                <a:spcPct val="110000"/>
              </a:lnSpc>
            </a:pPr>
            <a:r>
              <a:rPr lang="en-US"/>
              <a:t>Review the patient’s complete medication list to assess for other meds that could cause QT prolongation</a:t>
            </a:r>
          </a:p>
        </p:txBody>
      </p:sp>
      <p:sp>
        <p:nvSpPr>
          <p:cNvPr id="5" name="Content Placeholder 4">
            <a:extLst>
              <a:ext uri="{FF2B5EF4-FFF2-40B4-BE49-F238E27FC236}">
                <a16:creationId xmlns:a16="http://schemas.microsoft.com/office/drawing/2014/main" id="{EE95F207-E50D-96F2-67AA-983AA4E414FF}"/>
              </a:ext>
            </a:extLst>
          </p:cNvPr>
          <p:cNvSpPr>
            <a:spLocks noGrp="1"/>
          </p:cNvSpPr>
          <p:nvPr>
            <p:ph sz="half" idx="2"/>
          </p:nvPr>
        </p:nvSpPr>
        <p:spPr/>
        <p:txBody>
          <a:bodyPr>
            <a:normAutofit/>
          </a:bodyPr>
          <a:lstStyle/>
          <a:p>
            <a:r>
              <a:rPr lang="en-US" sz="2400"/>
              <a:t>Correct uncontrolled hypertension and uncontrolled hypothyroidism prior to starting </a:t>
            </a:r>
            <a:r>
              <a:rPr lang="en-US" sz="2400" err="1"/>
              <a:t>ribociclib</a:t>
            </a:r>
            <a:endParaRPr lang="en-US" sz="2400"/>
          </a:p>
          <a:p>
            <a:r>
              <a:rPr lang="en-US" sz="2400"/>
              <a:t>Assess patient for cardiac issues</a:t>
            </a:r>
          </a:p>
          <a:p>
            <a:r>
              <a:rPr lang="en-US" sz="2400"/>
              <a:t>Increased QT prolongation with concomitant use of tamoxifen; </a:t>
            </a:r>
            <a:r>
              <a:rPr lang="en-US" sz="2400" err="1"/>
              <a:t>ribociclib</a:t>
            </a:r>
            <a:r>
              <a:rPr lang="en-US" sz="2400"/>
              <a:t> is not indicated for concomitant use with tamoxifen</a:t>
            </a:r>
          </a:p>
          <a:p>
            <a:endParaRPr lang="en-US" sz="2400"/>
          </a:p>
        </p:txBody>
      </p:sp>
      <p:sp>
        <p:nvSpPr>
          <p:cNvPr id="6" name="Footer Placeholder 5">
            <a:extLst>
              <a:ext uri="{FF2B5EF4-FFF2-40B4-BE49-F238E27FC236}">
                <a16:creationId xmlns:a16="http://schemas.microsoft.com/office/drawing/2014/main" id="{3D039576-E869-1000-1C09-B020CB5D63F6}"/>
              </a:ext>
            </a:extLst>
          </p:cNvPr>
          <p:cNvSpPr>
            <a:spLocks noGrp="1"/>
          </p:cNvSpPr>
          <p:nvPr>
            <p:ph type="ftr" sz="quarter" idx="10"/>
          </p:nvPr>
        </p:nvSpPr>
        <p:spPr/>
        <p:txBody>
          <a:bodyPr/>
          <a:lstStyle/>
          <a:p>
            <a:r>
              <a:rPr lang="en-US" sz="1000" err="1">
                <a:latin typeface="Arial" panose="020B0604020202020204" pitchFamily="34" charset="0"/>
                <a:cs typeface="Arial" panose="020B0604020202020204" pitchFamily="34" charset="0"/>
              </a:rPr>
              <a:t>Ribociclib</a:t>
            </a:r>
            <a:r>
              <a:rPr lang="en-US" sz="1000">
                <a:latin typeface="Arial" panose="020B0604020202020204" pitchFamily="34" charset="0"/>
                <a:cs typeface="Arial" panose="020B0604020202020204" pitchFamily="34" charset="0"/>
              </a:rPr>
              <a:t>. Prescribing information. Novartis; 2025.</a:t>
            </a:r>
          </a:p>
        </p:txBody>
      </p:sp>
    </p:spTree>
    <p:extLst>
      <p:ext uri="{BB962C8B-B14F-4D97-AF65-F5344CB8AC3E}">
        <p14:creationId xmlns:p14="http://schemas.microsoft.com/office/powerpoint/2010/main" val="581424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986B-B488-FD23-37A3-F9F9D6CF8927}"/>
              </a:ext>
            </a:extLst>
          </p:cNvPr>
          <p:cNvSpPr>
            <a:spLocks noGrp="1"/>
          </p:cNvSpPr>
          <p:nvPr>
            <p:ph type="title"/>
          </p:nvPr>
        </p:nvSpPr>
        <p:spPr/>
        <p:txBody>
          <a:bodyPr/>
          <a:lstStyle/>
          <a:p>
            <a:r>
              <a:rPr lang="en-US"/>
              <a:t>Dose Modification and Management for</a:t>
            </a:r>
            <a:br>
              <a:rPr lang="en-US"/>
            </a:br>
            <a:r>
              <a:rPr lang="en-US"/>
              <a:t>QT Prolongation</a:t>
            </a:r>
          </a:p>
        </p:txBody>
      </p:sp>
      <p:graphicFrame>
        <p:nvGraphicFramePr>
          <p:cNvPr id="7" name="Content Placeholder 6">
            <a:extLst>
              <a:ext uri="{FF2B5EF4-FFF2-40B4-BE49-F238E27FC236}">
                <a16:creationId xmlns:a16="http://schemas.microsoft.com/office/drawing/2014/main" id="{613C16DE-586A-8078-FD77-FC787E4A586F}"/>
              </a:ext>
            </a:extLst>
          </p:cNvPr>
          <p:cNvGraphicFramePr>
            <a:graphicFrameLocks noGrp="1"/>
          </p:cNvGraphicFramePr>
          <p:nvPr>
            <p:ph idx="1"/>
            <p:extLst>
              <p:ext uri="{D42A27DB-BD31-4B8C-83A1-F6EECF244321}">
                <p14:modId xmlns:p14="http://schemas.microsoft.com/office/powerpoint/2010/main" val="1707673620"/>
              </p:ext>
            </p:extLst>
          </p:nvPr>
        </p:nvGraphicFramePr>
        <p:xfrm>
          <a:off x="838200" y="1825625"/>
          <a:ext cx="10515597" cy="4038600"/>
        </p:xfrm>
        <a:graphic>
          <a:graphicData uri="http://schemas.openxmlformats.org/drawingml/2006/table">
            <a:tbl>
              <a:tblPr firstRow="1" bandRow="1">
                <a:tableStyleId>{5C22544A-7EE6-4342-B048-85BDC9FD1C3A}</a:tableStyleId>
              </a:tblPr>
              <a:tblGrid>
                <a:gridCol w="2843784">
                  <a:extLst>
                    <a:ext uri="{9D8B030D-6E8A-4147-A177-3AD203B41FA5}">
                      <a16:colId xmlns:a16="http://schemas.microsoft.com/office/drawing/2014/main" val="4035976679"/>
                    </a:ext>
                  </a:extLst>
                </a:gridCol>
                <a:gridCol w="3560064">
                  <a:extLst>
                    <a:ext uri="{9D8B030D-6E8A-4147-A177-3AD203B41FA5}">
                      <a16:colId xmlns:a16="http://schemas.microsoft.com/office/drawing/2014/main" val="911289190"/>
                    </a:ext>
                  </a:extLst>
                </a:gridCol>
                <a:gridCol w="4111749">
                  <a:extLst>
                    <a:ext uri="{9D8B030D-6E8A-4147-A177-3AD203B41FA5}">
                      <a16:colId xmlns:a16="http://schemas.microsoft.com/office/drawing/2014/main" val="116035815"/>
                    </a:ext>
                  </a:extLst>
                </a:gridCol>
              </a:tblGrid>
              <a:tr h="370840">
                <a:tc>
                  <a:txBody>
                    <a:bodyPr/>
                    <a:lstStyle/>
                    <a:p>
                      <a:pPr algn="ctr"/>
                      <a:r>
                        <a:rPr lang="en-US" sz="1400" err="1">
                          <a:latin typeface="Arial" panose="020B0604020202020204" pitchFamily="34" charset="0"/>
                          <a:cs typeface="Arial" panose="020B0604020202020204" pitchFamily="34" charset="0"/>
                        </a:rPr>
                        <a:t>QTcF</a:t>
                      </a:r>
                      <a:r>
                        <a:rPr lang="en-US" sz="1400">
                          <a:latin typeface="Arial" panose="020B0604020202020204" pitchFamily="34" charset="0"/>
                          <a:cs typeface="Arial" panose="020B0604020202020204" pitchFamily="34" charset="0"/>
                        </a:rPr>
                        <a:t>* prolongation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a:latin typeface="Arial" panose="020B0604020202020204" pitchFamily="34" charset="0"/>
                          <a:cs typeface="Arial" panose="020B0604020202020204" pitchFamily="34" charset="0"/>
                        </a:rPr>
                        <a:t>Early breast cancer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a:latin typeface="Arial" panose="020B0604020202020204" pitchFamily="34" charset="0"/>
                          <a:cs typeface="Arial" panose="020B0604020202020204" pitchFamily="34" charset="0"/>
                        </a:rPr>
                        <a:t>Advanced or metastatic breast cancer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3058081"/>
                  </a:ext>
                </a:extLst>
              </a:tr>
              <a:tr h="370840">
                <a:tc>
                  <a:txBody>
                    <a:bodyPr/>
                    <a:lstStyle/>
                    <a:p>
                      <a:r>
                        <a:rPr lang="en-US" sz="1400" b="1">
                          <a:latin typeface="Arial" panose="020B0604020202020204" pitchFamily="34" charset="0"/>
                          <a:cs typeface="Arial" panose="020B0604020202020204" pitchFamily="34" charset="0"/>
                        </a:rPr>
                        <a:t>&gt;480 </a:t>
                      </a:r>
                      <a:r>
                        <a:rPr lang="en-US" sz="1400" b="1" err="1">
                          <a:latin typeface="Arial" panose="020B0604020202020204" pitchFamily="34" charset="0"/>
                          <a:cs typeface="Arial" panose="020B0604020202020204" pitchFamily="34" charset="0"/>
                        </a:rPr>
                        <a:t>ms</a:t>
                      </a:r>
                      <a:r>
                        <a:rPr lang="en-US" sz="1400" b="1">
                          <a:latin typeface="Arial" panose="020B0604020202020204" pitchFamily="34" charset="0"/>
                          <a:cs typeface="Arial" panose="020B0604020202020204" pitchFamily="34" charset="0"/>
                        </a:rPr>
                        <a:t> and ≤500 </a:t>
                      </a:r>
                      <a:r>
                        <a:rPr lang="en-US" sz="1400" b="1" err="1">
                          <a:latin typeface="Arial" panose="020B0604020202020204" pitchFamily="34" charset="0"/>
                          <a:cs typeface="Arial" panose="020B0604020202020204" pitchFamily="34" charset="0"/>
                        </a:rPr>
                        <a:t>ms</a:t>
                      </a:r>
                      <a:endParaRPr lang="en-US" sz="1400" b="1">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en-US" sz="1400">
                          <a:latin typeface="Arial" panose="020B0604020202020204" pitchFamily="34" charset="0"/>
                          <a:cs typeface="Arial" panose="020B0604020202020204" pitchFamily="34" charset="0"/>
                        </a:rPr>
                        <a:t>Interrupt ribociclib treatment and wait until </a:t>
                      </a:r>
                      <a:r>
                        <a:rPr lang="en-US" sz="1400" err="1">
                          <a:latin typeface="Arial" panose="020B0604020202020204" pitchFamily="34" charset="0"/>
                          <a:cs typeface="Arial" panose="020B0604020202020204" pitchFamily="34" charset="0"/>
                        </a:rPr>
                        <a:t>QTcF</a:t>
                      </a:r>
                      <a:r>
                        <a:rPr lang="en-US" sz="1400">
                          <a:latin typeface="Arial" panose="020B0604020202020204" pitchFamily="34" charset="0"/>
                          <a:cs typeface="Arial" panose="020B0604020202020204" pitchFamily="34" charset="0"/>
                        </a:rPr>
                        <a:t> resolved to ≤480 </a:t>
                      </a:r>
                      <a:r>
                        <a:rPr lang="en-US" sz="1400" err="1">
                          <a:latin typeface="Arial" panose="020B0604020202020204" pitchFamily="34" charset="0"/>
                          <a:cs typeface="Arial" panose="020B0604020202020204" pitchFamily="34" charset="0"/>
                        </a:rPr>
                        <a:t>ms</a:t>
                      </a:r>
                      <a:endParaRPr lang="en-US" sz="14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30540520"/>
                  </a:ext>
                </a:extLst>
              </a:tr>
              <a:tr h="370840">
                <a:tc>
                  <a:txBody>
                    <a:bodyPr/>
                    <a:lstStyle/>
                    <a:p>
                      <a:endParaRPr lang="en-US" sz="1400" b="1">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a:latin typeface="Arial" panose="020B0604020202020204" pitchFamily="34" charset="0"/>
                          <a:cs typeface="Arial" panose="020B0604020202020204" pitchFamily="34" charset="0"/>
                        </a:rPr>
                        <a:t>Resume at the same dose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a:latin typeface="Arial" panose="020B0604020202020204" pitchFamily="34" charset="0"/>
                          <a:cs typeface="Arial" panose="020B0604020202020204" pitchFamily="34" charset="0"/>
                        </a:rPr>
                        <a:t>Reduce to the next lower dose level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78673277"/>
                  </a:ext>
                </a:extLst>
              </a:tr>
              <a:tr h="370840">
                <a:tc>
                  <a:txBody>
                    <a:bodyPr/>
                    <a:lstStyle/>
                    <a:p>
                      <a:endParaRPr lang="en-US" sz="1400" b="1">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en-US" sz="1400">
                          <a:latin typeface="Arial" panose="020B0604020202020204" pitchFamily="34" charset="0"/>
                          <a:cs typeface="Arial" panose="020B0604020202020204" pitchFamily="34" charset="0"/>
                        </a:rPr>
                        <a:t>If </a:t>
                      </a:r>
                      <a:r>
                        <a:rPr lang="en-US" sz="1400" err="1">
                          <a:latin typeface="Arial" panose="020B0604020202020204" pitchFamily="34" charset="0"/>
                          <a:cs typeface="Arial" panose="020B0604020202020204" pitchFamily="34" charset="0"/>
                        </a:rPr>
                        <a:t>QTcF</a:t>
                      </a:r>
                      <a:r>
                        <a:rPr lang="en-US" sz="1400">
                          <a:latin typeface="Arial" panose="020B0604020202020204" pitchFamily="34" charset="0"/>
                          <a:cs typeface="Arial" panose="020B0604020202020204" pitchFamily="34" charset="0"/>
                        </a:rPr>
                        <a:t> &gt;480 </a:t>
                      </a:r>
                      <a:r>
                        <a:rPr lang="en-US" sz="1400" err="1">
                          <a:latin typeface="Arial" panose="020B0604020202020204" pitchFamily="34" charset="0"/>
                          <a:cs typeface="Arial" panose="020B0604020202020204" pitchFamily="34" charset="0"/>
                        </a:rPr>
                        <a:t>ms</a:t>
                      </a:r>
                      <a:r>
                        <a:rPr lang="en-US" sz="1400">
                          <a:latin typeface="Arial" panose="020B0604020202020204" pitchFamily="34" charset="0"/>
                          <a:cs typeface="Arial" panose="020B0604020202020204" pitchFamily="34" charset="0"/>
                        </a:rPr>
                        <a:t> recurs, interrupt ribociclib treatment and wait until</a:t>
                      </a:r>
                      <a:br>
                        <a:rPr lang="en-US" sz="1400">
                          <a:latin typeface="Arial" panose="020B0604020202020204" pitchFamily="34" charset="0"/>
                          <a:cs typeface="Arial" panose="020B0604020202020204" pitchFamily="34" charset="0"/>
                        </a:rPr>
                      </a:br>
                      <a:r>
                        <a:rPr lang="en-US" sz="1400" err="1">
                          <a:latin typeface="Arial" panose="020B0604020202020204" pitchFamily="34" charset="0"/>
                          <a:cs typeface="Arial" panose="020B0604020202020204" pitchFamily="34" charset="0"/>
                        </a:rPr>
                        <a:t>QTcF</a:t>
                      </a:r>
                      <a:r>
                        <a:rPr lang="en-US" sz="1400">
                          <a:latin typeface="Arial" panose="020B0604020202020204" pitchFamily="34" charset="0"/>
                          <a:cs typeface="Arial" panose="020B0604020202020204" pitchFamily="34" charset="0"/>
                        </a:rPr>
                        <a:t> resolves to ≤480 </a:t>
                      </a:r>
                      <a:r>
                        <a:rPr lang="en-US" sz="1400" err="1">
                          <a:latin typeface="Arial" panose="020B0604020202020204" pitchFamily="34" charset="0"/>
                          <a:cs typeface="Arial" panose="020B0604020202020204" pitchFamily="34" charset="0"/>
                        </a:rPr>
                        <a:t>ms</a:t>
                      </a:r>
                      <a:r>
                        <a:rPr lang="en-US" sz="1400">
                          <a:latin typeface="Arial" panose="020B0604020202020204" pitchFamily="34" charset="0"/>
                          <a:cs typeface="Arial" panose="020B0604020202020204" pitchFamily="34" charset="0"/>
                        </a:rPr>
                        <a:t>, then resume at next lower dose level.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38688006"/>
                  </a:ext>
                </a:extLst>
              </a:tr>
              <a:tr h="370840">
                <a:tc>
                  <a:txBody>
                    <a:bodyPr/>
                    <a:lstStyle/>
                    <a:p>
                      <a:r>
                        <a:rPr lang="en-US" sz="1400" b="1">
                          <a:latin typeface="Arial" panose="020B0604020202020204" pitchFamily="34" charset="0"/>
                          <a:cs typeface="Arial" panose="020B0604020202020204" pitchFamily="34" charset="0"/>
                        </a:rPr>
                        <a:t>&gt;500 </a:t>
                      </a:r>
                      <a:r>
                        <a:rPr lang="en-US" sz="1400" b="1" err="1">
                          <a:latin typeface="Arial" panose="020B0604020202020204" pitchFamily="34" charset="0"/>
                          <a:cs typeface="Arial" panose="020B0604020202020204" pitchFamily="34" charset="0"/>
                        </a:rPr>
                        <a:t>ms</a:t>
                      </a:r>
                      <a:endParaRPr lang="en-US" sz="1400" b="1">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en-US" sz="1400">
                          <a:latin typeface="Arial" panose="020B0604020202020204" pitchFamily="34" charset="0"/>
                          <a:cs typeface="Arial" panose="020B0604020202020204" pitchFamily="34" charset="0"/>
                        </a:rPr>
                        <a:t>Interrupt ribociclib treatment and wait until </a:t>
                      </a:r>
                      <a:r>
                        <a:rPr lang="en-US" sz="1400" err="1">
                          <a:latin typeface="Arial" panose="020B0604020202020204" pitchFamily="34" charset="0"/>
                          <a:cs typeface="Arial" panose="020B0604020202020204" pitchFamily="34" charset="0"/>
                        </a:rPr>
                        <a:t>QTcF</a:t>
                      </a:r>
                      <a:r>
                        <a:rPr lang="en-US" sz="1400">
                          <a:latin typeface="Arial" panose="020B0604020202020204" pitchFamily="34" charset="0"/>
                          <a:cs typeface="Arial" panose="020B0604020202020204" pitchFamily="34" charset="0"/>
                        </a:rPr>
                        <a:t> resolves to ≤480 </a:t>
                      </a:r>
                      <a:r>
                        <a:rPr lang="en-US" sz="1400" err="1">
                          <a:latin typeface="Arial" panose="020B0604020202020204" pitchFamily="34" charset="0"/>
                          <a:cs typeface="Arial" panose="020B0604020202020204" pitchFamily="34" charset="0"/>
                        </a:rPr>
                        <a:t>ms</a:t>
                      </a:r>
                      <a:r>
                        <a:rPr lang="en-US" sz="1400">
                          <a:latin typeface="Arial" panose="020B0604020202020204" pitchFamily="34" charset="0"/>
                          <a:cs typeface="Arial" panose="020B0604020202020204" pitchFamily="34" charset="0"/>
                        </a:rPr>
                        <a:t>,</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then resume at next lower dose level.</a:t>
                      </a:r>
                    </a:p>
                    <a:p>
                      <a:pPr algn="ctr"/>
                      <a:r>
                        <a:rPr lang="en-US" sz="1400">
                          <a:latin typeface="Arial" panose="020B0604020202020204" pitchFamily="34" charset="0"/>
                          <a:cs typeface="Arial" panose="020B0604020202020204" pitchFamily="34" charset="0"/>
                        </a:rPr>
                        <a:t>If </a:t>
                      </a:r>
                      <a:r>
                        <a:rPr lang="en-US" sz="1400" err="1">
                          <a:latin typeface="Arial" panose="020B0604020202020204" pitchFamily="34" charset="0"/>
                          <a:cs typeface="Arial" panose="020B0604020202020204" pitchFamily="34" charset="0"/>
                        </a:rPr>
                        <a:t>QTcF</a:t>
                      </a:r>
                      <a:r>
                        <a:rPr lang="en-US" sz="1400">
                          <a:latin typeface="Arial" panose="020B0604020202020204" pitchFamily="34" charset="0"/>
                          <a:cs typeface="Arial" panose="020B0604020202020204" pitchFamily="34" charset="0"/>
                        </a:rPr>
                        <a:t> &gt;500 </a:t>
                      </a:r>
                      <a:r>
                        <a:rPr lang="en-US" sz="1400" err="1">
                          <a:latin typeface="Arial" panose="020B0604020202020204" pitchFamily="34" charset="0"/>
                          <a:cs typeface="Arial" panose="020B0604020202020204" pitchFamily="34" charset="0"/>
                        </a:rPr>
                        <a:t>ms</a:t>
                      </a:r>
                      <a:r>
                        <a:rPr lang="en-US" sz="1400">
                          <a:latin typeface="Arial" panose="020B0604020202020204" pitchFamily="34" charset="0"/>
                          <a:cs typeface="Arial" panose="020B0604020202020204" pitchFamily="34" charset="0"/>
                        </a:rPr>
                        <a:t> recurs, discontinue ribociclib.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92214885"/>
                  </a:ext>
                </a:extLst>
              </a:tr>
              <a:tr h="370840">
                <a:tc gridSpan="3">
                  <a:txBody>
                    <a:bodyPr/>
                    <a:lstStyle/>
                    <a:p>
                      <a:r>
                        <a:rPr lang="en-US" sz="1400">
                          <a:latin typeface="Arial" panose="020B0604020202020204" pitchFamily="34" charset="0"/>
                          <a:cs typeface="Arial" panose="020B0604020202020204" pitchFamily="34" charset="0"/>
                        </a:rPr>
                        <a:t>Permanently discontinue ribociclib if </a:t>
                      </a:r>
                      <a:r>
                        <a:rPr lang="en-US" sz="1400" err="1">
                          <a:latin typeface="Arial" panose="020B0604020202020204" pitchFamily="34" charset="0"/>
                          <a:cs typeface="Arial" panose="020B0604020202020204" pitchFamily="34" charset="0"/>
                        </a:rPr>
                        <a:t>QTcF</a:t>
                      </a:r>
                      <a:r>
                        <a:rPr lang="en-US" sz="1400">
                          <a:latin typeface="Arial" panose="020B0604020202020204" pitchFamily="34" charset="0"/>
                          <a:cs typeface="Arial" panose="020B0604020202020204" pitchFamily="34" charset="0"/>
                        </a:rPr>
                        <a:t> interval prolongation is either &gt;500 </a:t>
                      </a:r>
                      <a:r>
                        <a:rPr lang="en-US" sz="1400" err="1">
                          <a:latin typeface="Arial" panose="020B0604020202020204" pitchFamily="34" charset="0"/>
                          <a:cs typeface="Arial" panose="020B0604020202020204" pitchFamily="34" charset="0"/>
                        </a:rPr>
                        <a:t>ms</a:t>
                      </a:r>
                      <a:r>
                        <a:rPr lang="en-US" sz="1400">
                          <a:latin typeface="Arial" panose="020B0604020202020204" pitchFamily="34" charset="0"/>
                          <a:cs typeface="Arial" panose="020B0604020202020204" pitchFamily="34" charset="0"/>
                        </a:rPr>
                        <a:t> or &gt;60 </a:t>
                      </a:r>
                      <a:r>
                        <a:rPr lang="en-US" sz="1400" err="1">
                          <a:latin typeface="Arial" panose="020B0604020202020204" pitchFamily="34" charset="0"/>
                          <a:cs typeface="Arial" panose="020B0604020202020204" pitchFamily="34" charset="0"/>
                        </a:rPr>
                        <a:t>ms</a:t>
                      </a:r>
                      <a:r>
                        <a:rPr lang="en-US" sz="1400">
                          <a:latin typeface="Arial" panose="020B0604020202020204" pitchFamily="34" charset="0"/>
                          <a:cs typeface="Arial" panose="020B0604020202020204" pitchFamily="34" charset="0"/>
                        </a:rPr>
                        <a:t> change from baseline AND associated with any of the following: </a:t>
                      </a:r>
                      <a:r>
                        <a:rPr lang="en-US" sz="1400" err="1">
                          <a:latin typeface="Arial" panose="020B0604020202020204" pitchFamily="34" charset="0"/>
                          <a:cs typeface="Arial" panose="020B0604020202020204" pitchFamily="34" charset="0"/>
                        </a:rPr>
                        <a:t>Torsades</a:t>
                      </a:r>
                      <a:r>
                        <a:rPr lang="en-US" sz="1400">
                          <a:latin typeface="Arial" panose="020B0604020202020204" pitchFamily="34" charset="0"/>
                          <a:cs typeface="Arial" panose="020B0604020202020204" pitchFamily="34" charset="0"/>
                        </a:rPr>
                        <a:t> de Pointes, polymorphic ventricular tachycardia, syncope, or signs/symptoms of serious arrhythmia.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86731458"/>
                  </a:ext>
                </a:extLst>
              </a:tr>
              <a:tr h="370840">
                <a:tc gridSpan="3">
                  <a:txBody>
                    <a:bodyPr/>
                    <a:lstStyle/>
                    <a:p>
                      <a:r>
                        <a:rPr lang="en-US" sz="1400">
                          <a:latin typeface="Arial" panose="020B0604020202020204" pitchFamily="34" charset="0"/>
                          <a:cs typeface="Arial" panose="020B0604020202020204" pitchFamily="34" charset="0"/>
                        </a:rPr>
                        <a:t>Note: If dose reduction below 200 mg/day is required, discontinue ribociclib.</a:t>
                      </a:r>
                    </a:p>
                    <a:p>
                      <a:r>
                        <a:rPr lang="en-US" sz="1400">
                          <a:latin typeface="Arial" panose="020B0604020202020204" pitchFamily="34" charset="0"/>
                          <a:cs typeface="Arial" panose="020B0604020202020204" pitchFamily="34" charset="0"/>
                        </a:rPr>
                        <a:t>Electrocardiograms (ECGs) should be assessed prior to initiation of treatment in all patients.</a:t>
                      </a:r>
                    </a:p>
                    <a:p>
                      <a:r>
                        <a:rPr lang="en-US" sz="1400">
                          <a:latin typeface="Arial" panose="020B0604020202020204" pitchFamily="34" charset="0"/>
                          <a:cs typeface="Arial" panose="020B0604020202020204" pitchFamily="34" charset="0"/>
                        </a:rPr>
                        <a:t>Repeat ECGs at approximately Day 14 of the first cycle, and as clinically indicated.</a:t>
                      </a:r>
                    </a:p>
                    <a:p>
                      <a:r>
                        <a:rPr lang="en-US" sz="1400">
                          <a:latin typeface="Arial" panose="020B0604020202020204" pitchFamily="34" charset="0"/>
                          <a:cs typeface="Arial" panose="020B0604020202020204" pitchFamily="34" charset="0"/>
                        </a:rPr>
                        <a:t>In case of </a:t>
                      </a:r>
                      <a:r>
                        <a:rPr lang="en-US" sz="1400" err="1">
                          <a:latin typeface="Arial" panose="020B0604020202020204" pitchFamily="34" charset="0"/>
                          <a:cs typeface="Arial" panose="020B0604020202020204" pitchFamily="34" charset="0"/>
                        </a:rPr>
                        <a:t>QTcF</a:t>
                      </a:r>
                      <a:r>
                        <a:rPr lang="en-US" sz="1400">
                          <a:latin typeface="Arial" panose="020B0604020202020204" pitchFamily="34" charset="0"/>
                          <a:cs typeface="Arial" panose="020B0604020202020204" pitchFamily="34" charset="0"/>
                        </a:rPr>
                        <a:t> prolongation at any given time during treatment, monitor ECG more frequently, and as clinically indicated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6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21479454"/>
                  </a:ext>
                </a:extLst>
              </a:tr>
            </a:tbl>
          </a:graphicData>
        </a:graphic>
      </p:graphicFrame>
      <p:sp>
        <p:nvSpPr>
          <p:cNvPr id="3" name="Footer Placeholder 2">
            <a:extLst>
              <a:ext uri="{FF2B5EF4-FFF2-40B4-BE49-F238E27FC236}">
                <a16:creationId xmlns:a16="http://schemas.microsoft.com/office/drawing/2014/main" id="{68EA8F33-3EC5-E37C-1237-67FBECF8E70F}"/>
              </a:ext>
            </a:extLst>
          </p:cNvPr>
          <p:cNvSpPr>
            <a:spLocks noGrp="1"/>
          </p:cNvSpPr>
          <p:nvPr>
            <p:ph type="ftr" sz="quarter" idx="10"/>
          </p:nvPr>
        </p:nvSpPr>
        <p:spPr>
          <a:xfrm>
            <a:off x="1457797" y="6091093"/>
            <a:ext cx="10651322" cy="766907"/>
          </a:xfrm>
        </p:spPr>
        <p:txBody>
          <a:bodyPr/>
          <a:lstStyle/>
          <a:p>
            <a:r>
              <a:rPr lang="en-US"/>
              <a:t>*</a:t>
            </a:r>
            <a:r>
              <a:rPr lang="en-US" err="1"/>
              <a:t>QTcF</a:t>
            </a:r>
            <a:r>
              <a:rPr lang="en-US"/>
              <a:t>, QT interval corrected by Fridericia’s formula.</a:t>
            </a:r>
            <a:endParaRPr lang="en-US" sz="1000"/>
          </a:p>
          <a:p>
            <a:r>
              <a:rPr lang="en-US" sz="1000" err="1"/>
              <a:t>Ribociclib</a:t>
            </a:r>
            <a:r>
              <a:rPr lang="en-US" sz="1000"/>
              <a:t>. Prescribing information. Novartis; 2025.</a:t>
            </a:r>
          </a:p>
        </p:txBody>
      </p:sp>
    </p:spTree>
    <p:extLst>
      <p:ext uri="{BB962C8B-B14F-4D97-AF65-F5344CB8AC3E}">
        <p14:creationId xmlns:p14="http://schemas.microsoft.com/office/powerpoint/2010/main" val="1213561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4E7D0-6C29-C5E1-F3B1-63FE32D41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F1542-8672-062C-9662-E3898958A385}"/>
              </a:ext>
            </a:extLst>
          </p:cNvPr>
          <p:cNvSpPr>
            <a:spLocks noGrp="1"/>
          </p:cNvSpPr>
          <p:nvPr>
            <p:ph type="title"/>
          </p:nvPr>
        </p:nvSpPr>
        <p:spPr>
          <a:xfrm>
            <a:off x="839788" y="365125"/>
            <a:ext cx="10515600" cy="841883"/>
          </a:xfrm>
        </p:spPr>
        <p:txBody>
          <a:bodyPr/>
          <a:lstStyle/>
          <a:p>
            <a:r>
              <a:rPr lang="en-US"/>
              <a:t>Neutropenia</a:t>
            </a:r>
          </a:p>
        </p:txBody>
      </p:sp>
      <p:sp>
        <p:nvSpPr>
          <p:cNvPr id="4" name="Text Placeholder 3">
            <a:extLst>
              <a:ext uri="{FF2B5EF4-FFF2-40B4-BE49-F238E27FC236}">
                <a16:creationId xmlns:a16="http://schemas.microsoft.com/office/drawing/2014/main" id="{2861EFC5-987A-B409-7AB6-A4331E688A01}"/>
              </a:ext>
            </a:extLst>
          </p:cNvPr>
          <p:cNvSpPr>
            <a:spLocks noGrp="1"/>
          </p:cNvSpPr>
          <p:nvPr>
            <p:ph type="body" idx="1"/>
          </p:nvPr>
        </p:nvSpPr>
        <p:spPr>
          <a:xfrm>
            <a:off x="839788" y="1373386"/>
            <a:ext cx="5157787" cy="428053"/>
          </a:xfrm>
        </p:spPr>
        <p:txBody>
          <a:bodyPr/>
          <a:lstStyle/>
          <a:p>
            <a:r>
              <a:rPr lang="en-US"/>
              <a:t>Abemaciclib</a:t>
            </a:r>
            <a:r>
              <a:rPr lang="en-US" baseline="30000"/>
              <a:t>1</a:t>
            </a:r>
            <a:endParaRPr lang="en-US"/>
          </a:p>
        </p:txBody>
      </p:sp>
      <p:sp>
        <p:nvSpPr>
          <p:cNvPr id="3" name="Content Placeholder 2">
            <a:extLst>
              <a:ext uri="{FF2B5EF4-FFF2-40B4-BE49-F238E27FC236}">
                <a16:creationId xmlns:a16="http://schemas.microsoft.com/office/drawing/2014/main" id="{E6C5B7EC-5567-2BFA-56C6-E3907D4108BA}"/>
              </a:ext>
            </a:extLst>
          </p:cNvPr>
          <p:cNvSpPr>
            <a:spLocks noGrp="1"/>
          </p:cNvSpPr>
          <p:nvPr>
            <p:ph sz="half" idx="2"/>
          </p:nvPr>
        </p:nvSpPr>
        <p:spPr>
          <a:xfrm>
            <a:off x="839788" y="1801439"/>
            <a:ext cx="5157787" cy="3945509"/>
          </a:xfrm>
        </p:spPr>
        <p:txBody>
          <a:bodyPr vert="horz" lIns="91440" tIns="45720" rIns="91440" bIns="45720" rtlCol="0" anchor="t">
            <a:normAutofit/>
          </a:bodyPr>
          <a:lstStyle/>
          <a:p>
            <a:r>
              <a:rPr lang="en-US" sz="2200"/>
              <a:t>Neutropenia occurred in 37% to 46% of patients in the monarchE study</a:t>
            </a:r>
            <a:endParaRPr lang="en-US" sz="2200" baseline="30000"/>
          </a:p>
          <a:p>
            <a:r>
              <a:rPr lang="en-US" sz="2200"/>
              <a:t>Monitor CBC prior to the start of therapy, every 2 weeks for the first 2 months, monthly for the next 2 months and then as clinically indicated</a:t>
            </a:r>
          </a:p>
          <a:p>
            <a:r>
              <a:rPr lang="en-US" sz="2200"/>
              <a:t>Dose interruption, dose reduction, or delay in treatment can be considered for patients who develop grade 3 or 4 neutropenia</a:t>
            </a:r>
          </a:p>
          <a:p>
            <a:endParaRPr lang="en-US" sz="2200"/>
          </a:p>
        </p:txBody>
      </p:sp>
      <p:sp>
        <p:nvSpPr>
          <p:cNvPr id="6" name="Text Placeholder 5">
            <a:extLst>
              <a:ext uri="{FF2B5EF4-FFF2-40B4-BE49-F238E27FC236}">
                <a16:creationId xmlns:a16="http://schemas.microsoft.com/office/drawing/2014/main" id="{E81D4447-0719-183D-A330-A6FC1BC66622}"/>
              </a:ext>
            </a:extLst>
          </p:cNvPr>
          <p:cNvSpPr>
            <a:spLocks noGrp="1"/>
          </p:cNvSpPr>
          <p:nvPr>
            <p:ph type="body" sz="quarter" idx="3"/>
          </p:nvPr>
        </p:nvSpPr>
        <p:spPr>
          <a:xfrm>
            <a:off x="6172200" y="1373386"/>
            <a:ext cx="5183188" cy="428053"/>
          </a:xfrm>
        </p:spPr>
        <p:txBody>
          <a:bodyPr/>
          <a:lstStyle/>
          <a:p>
            <a:r>
              <a:rPr lang="en-US"/>
              <a:t>Ribociclib</a:t>
            </a:r>
            <a:r>
              <a:rPr lang="en-US" baseline="30000"/>
              <a:t>2</a:t>
            </a:r>
          </a:p>
        </p:txBody>
      </p:sp>
      <p:sp>
        <p:nvSpPr>
          <p:cNvPr id="7" name="Content Placeholder 6">
            <a:extLst>
              <a:ext uri="{FF2B5EF4-FFF2-40B4-BE49-F238E27FC236}">
                <a16:creationId xmlns:a16="http://schemas.microsoft.com/office/drawing/2014/main" id="{BB94F4C2-3D4C-D3D5-E5A5-5DD2A907DF06}"/>
              </a:ext>
            </a:extLst>
          </p:cNvPr>
          <p:cNvSpPr>
            <a:spLocks noGrp="1"/>
          </p:cNvSpPr>
          <p:nvPr>
            <p:ph sz="quarter" idx="4"/>
          </p:nvPr>
        </p:nvSpPr>
        <p:spPr>
          <a:xfrm>
            <a:off x="6172200" y="1801439"/>
            <a:ext cx="5373624" cy="3945509"/>
          </a:xfrm>
        </p:spPr>
        <p:txBody>
          <a:bodyPr>
            <a:noAutofit/>
          </a:bodyPr>
          <a:lstStyle/>
          <a:p>
            <a:r>
              <a:rPr lang="en-US" sz="2200"/>
              <a:t>In patients with </a:t>
            </a:r>
            <a:r>
              <a:rPr lang="en-US" sz="2200" err="1"/>
              <a:t>eBC</a:t>
            </a:r>
            <a:r>
              <a:rPr lang="en-US" sz="2200"/>
              <a:t> who received </a:t>
            </a:r>
            <a:r>
              <a:rPr lang="en-US" sz="2200" err="1"/>
              <a:t>ribociclib</a:t>
            </a:r>
            <a:r>
              <a:rPr lang="en-US" sz="2200"/>
              <a:t> + NSAI, 94% developed neutropenia; 45% of those patients had grade 3 or 4 neutropenia and 0.3% had febrile neutropenia</a:t>
            </a:r>
          </a:p>
          <a:p>
            <a:r>
              <a:rPr lang="en-US" sz="2200"/>
              <a:t>Monitor CBC prior to start of therapy, every 2 weeks for the first 2 months, monthly for the next 4 months and then as clinically indicated</a:t>
            </a:r>
          </a:p>
          <a:p>
            <a:r>
              <a:rPr lang="en-US" sz="2200"/>
              <a:t>Dose interruption, dose reduction, or delay in treatment can be considered for patients who develop grade 3 or 4 neutropenia</a:t>
            </a:r>
          </a:p>
          <a:p>
            <a:endParaRPr lang="en-US" sz="2200"/>
          </a:p>
        </p:txBody>
      </p:sp>
      <p:sp>
        <p:nvSpPr>
          <p:cNvPr id="13" name="Footer Placeholder 12">
            <a:extLst>
              <a:ext uri="{FF2B5EF4-FFF2-40B4-BE49-F238E27FC236}">
                <a16:creationId xmlns:a16="http://schemas.microsoft.com/office/drawing/2014/main" id="{1A4C1D25-FE5B-19BC-EBB1-491531130844}"/>
              </a:ext>
            </a:extLst>
          </p:cNvPr>
          <p:cNvSpPr>
            <a:spLocks noGrp="1"/>
          </p:cNvSpPr>
          <p:nvPr>
            <p:ph type="ftr" sz="quarter" idx="10"/>
          </p:nvPr>
        </p:nvSpPr>
        <p:spPr/>
        <p:txBody>
          <a:bodyPr/>
          <a:lstStyle/>
          <a:p>
            <a:r>
              <a:rPr lang="en-US" sz="1000"/>
              <a:t>1. Rugo HS, et al. </a:t>
            </a:r>
            <a:r>
              <a:rPr lang="en-US" sz="1000" i="1"/>
              <a:t>Ann Oncol. </a:t>
            </a:r>
            <a:r>
              <a:rPr lang="en-US" sz="1000"/>
              <a:t>2022;33(6):616-627. 2. </a:t>
            </a:r>
            <a:r>
              <a:rPr lang="en-US" sz="1000" err="1"/>
              <a:t>Ribociclib</a:t>
            </a:r>
            <a:r>
              <a:rPr lang="en-US" sz="1000"/>
              <a:t>. Prescribing information. Novartis; 2025.</a:t>
            </a:r>
          </a:p>
        </p:txBody>
      </p:sp>
    </p:spTree>
    <p:extLst>
      <p:ext uri="{BB962C8B-B14F-4D97-AF65-F5344CB8AC3E}">
        <p14:creationId xmlns:p14="http://schemas.microsoft.com/office/powerpoint/2010/main" val="2699111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C403F-0225-4A75-6F02-4BBD30C047DC}"/>
              </a:ext>
            </a:extLst>
          </p:cNvPr>
          <p:cNvSpPr>
            <a:spLocks noGrp="1"/>
          </p:cNvSpPr>
          <p:nvPr>
            <p:ph type="title"/>
          </p:nvPr>
        </p:nvSpPr>
        <p:spPr/>
        <p:txBody>
          <a:bodyPr/>
          <a:lstStyle/>
          <a:p>
            <a:r>
              <a:rPr lang="en-US"/>
              <a:t>Neutropenia Management Strategies</a:t>
            </a:r>
          </a:p>
        </p:txBody>
      </p:sp>
      <p:sp>
        <p:nvSpPr>
          <p:cNvPr id="22" name="Content Placeholder 21">
            <a:extLst>
              <a:ext uri="{FF2B5EF4-FFF2-40B4-BE49-F238E27FC236}">
                <a16:creationId xmlns:a16="http://schemas.microsoft.com/office/drawing/2014/main" id="{328CF645-AC43-7CAA-615D-711D31BB8B58}"/>
              </a:ext>
            </a:extLst>
          </p:cNvPr>
          <p:cNvSpPr>
            <a:spLocks noGrp="1"/>
          </p:cNvSpPr>
          <p:nvPr>
            <p:ph sz="half" idx="1"/>
          </p:nvPr>
        </p:nvSpPr>
        <p:spPr>
          <a:xfrm>
            <a:off x="838199" y="1690688"/>
            <a:ext cx="4375117" cy="4228812"/>
          </a:xfrm>
        </p:spPr>
        <p:txBody>
          <a:bodyPr>
            <a:noAutofit/>
          </a:bodyPr>
          <a:lstStyle/>
          <a:p>
            <a:pPr marL="0" indent="0">
              <a:lnSpc>
                <a:spcPct val="110000"/>
              </a:lnSpc>
              <a:buNone/>
            </a:pPr>
            <a:r>
              <a:rPr lang="en-US" sz="1700" b="1">
                <a:solidFill>
                  <a:schemeClr val="accent1"/>
                </a:solidFill>
              </a:rPr>
              <a:t>For </a:t>
            </a:r>
            <a:r>
              <a:rPr lang="en-US" sz="1700" b="1" err="1">
                <a:solidFill>
                  <a:schemeClr val="accent1"/>
                </a:solidFill>
              </a:rPr>
              <a:t>abemaciclib</a:t>
            </a:r>
            <a:r>
              <a:rPr lang="en-US" sz="1700" b="1">
                <a:solidFill>
                  <a:schemeClr val="accent1"/>
                </a:solidFill>
              </a:rPr>
              <a:t>:</a:t>
            </a:r>
          </a:p>
          <a:p>
            <a:pPr marL="342900" indent="-342900">
              <a:lnSpc>
                <a:spcPct val="110000"/>
              </a:lnSpc>
              <a:buFont typeface="Arial" panose="020B0604020202020204" pitchFamily="34" charset="0"/>
              <a:buChar char="•"/>
            </a:pPr>
            <a:r>
              <a:rPr lang="en-US" sz="1700"/>
              <a:t>Before the start of each cycle, hematologic toxicity must resolve to grade ≤2</a:t>
            </a:r>
          </a:p>
          <a:p>
            <a:pPr marL="342900" indent="-342900">
              <a:lnSpc>
                <a:spcPct val="110000"/>
              </a:lnSpc>
              <a:buFont typeface="Arial" panose="020B0604020202020204" pitchFamily="34" charset="0"/>
              <a:buChar char="•"/>
            </a:pPr>
            <a:r>
              <a:rPr lang="en-US" sz="1700"/>
              <a:t>CBC should be monitored prior to the start of therapy, every 2 weeks for the first 2 months, monthly for the next 2 months, and as clinically indicated</a:t>
            </a:r>
          </a:p>
          <a:p>
            <a:pPr marL="0" indent="0">
              <a:lnSpc>
                <a:spcPct val="110000"/>
              </a:lnSpc>
              <a:buNone/>
            </a:pPr>
            <a:r>
              <a:rPr lang="en-US" sz="1700" b="1">
                <a:solidFill>
                  <a:schemeClr val="accent1"/>
                </a:solidFill>
              </a:rPr>
              <a:t>For </a:t>
            </a:r>
            <a:r>
              <a:rPr lang="en-US" sz="1700" b="1" err="1">
                <a:solidFill>
                  <a:schemeClr val="accent1"/>
                </a:solidFill>
              </a:rPr>
              <a:t>ribociclib</a:t>
            </a:r>
            <a:r>
              <a:rPr lang="en-US" sz="1700" b="1">
                <a:solidFill>
                  <a:schemeClr val="accent1"/>
                </a:solidFill>
              </a:rPr>
              <a:t>:</a:t>
            </a:r>
          </a:p>
          <a:p>
            <a:pPr marL="342900" indent="-342900">
              <a:lnSpc>
                <a:spcPct val="110000"/>
              </a:lnSpc>
              <a:buFont typeface="Arial" panose="020B0604020202020204" pitchFamily="34" charset="0"/>
              <a:buChar char="•"/>
            </a:pPr>
            <a:r>
              <a:rPr lang="en-US" sz="1700"/>
              <a:t>CBC should be monitored prior to the start of therapy, every 2 weeks for the first 2 months, monthly for the next 4 months, and then as clinically indicated</a:t>
            </a:r>
          </a:p>
        </p:txBody>
      </p:sp>
      <p:grpSp>
        <p:nvGrpSpPr>
          <p:cNvPr id="24" name="Group 23">
            <a:extLst>
              <a:ext uri="{FF2B5EF4-FFF2-40B4-BE49-F238E27FC236}">
                <a16:creationId xmlns:a16="http://schemas.microsoft.com/office/drawing/2014/main" id="{9E089EA3-4636-9A01-355C-7AE0998F07CF}"/>
              </a:ext>
            </a:extLst>
          </p:cNvPr>
          <p:cNvGrpSpPr/>
          <p:nvPr/>
        </p:nvGrpSpPr>
        <p:grpSpPr>
          <a:xfrm>
            <a:off x="5036163" y="1714203"/>
            <a:ext cx="7017078" cy="3091302"/>
            <a:chOff x="5015497" y="1986039"/>
            <a:chExt cx="7017078" cy="3507086"/>
          </a:xfrm>
        </p:grpSpPr>
        <p:cxnSp>
          <p:nvCxnSpPr>
            <p:cNvPr id="9" name="Straight Connector 8">
              <a:extLst>
                <a:ext uri="{FF2B5EF4-FFF2-40B4-BE49-F238E27FC236}">
                  <a16:creationId xmlns:a16="http://schemas.microsoft.com/office/drawing/2014/main" id="{5D5E7E6F-74A5-E339-0EC2-24FE7EE11B4B}"/>
                </a:ext>
              </a:extLst>
            </p:cNvPr>
            <p:cNvCxnSpPr>
              <a:cxnSpLocks/>
            </p:cNvCxnSpPr>
            <p:nvPr/>
          </p:nvCxnSpPr>
          <p:spPr>
            <a:xfrm>
              <a:off x="6117225" y="2627698"/>
              <a:ext cx="0" cy="1435580"/>
            </a:xfrm>
            <a:prstGeom prst="line">
              <a:avLst/>
            </a:prstGeom>
            <a:ln w="12700"/>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670E512-25EE-4B98-54F5-A1108608A6DF}"/>
                </a:ext>
              </a:extLst>
            </p:cNvPr>
            <p:cNvSpPr/>
            <p:nvPr/>
          </p:nvSpPr>
          <p:spPr>
            <a:xfrm>
              <a:off x="5015497" y="1986039"/>
              <a:ext cx="6990446" cy="6594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Neutropenia</a:t>
              </a:r>
            </a:p>
          </p:txBody>
        </p:sp>
        <p:sp>
          <p:nvSpPr>
            <p:cNvPr id="8" name="Rectangle 7">
              <a:extLst>
                <a:ext uri="{FF2B5EF4-FFF2-40B4-BE49-F238E27FC236}">
                  <a16:creationId xmlns:a16="http://schemas.microsoft.com/office/drawing/2014/main" id="{729F0003-0BF0-947B-9780-2B677A48299B}"/>
                </a:ext>
              </a:extLst>
            </p:cNvPr>
            <p:cNvSpPr/>
            <p:nvPr/>
          </p:nvSpPr>
          <p:spPr>
            <a:xfrm>
              <a:off x="5015497" y="2905780"/>
              <a:ext cx="2173138" cy="52322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Grade 1–2</a:t>
              </a:r>
              <a:endParaRPr lang="en-US" sz="120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D9DBF05-04BA-F044-2816-14A41EB5764B}"/>
                </a:ext>
              </a:extLst>
            </p:cNvPr>
            <p:cNvSpPr/>
            <p:nvPr/>
          </p:nvSpPr>
          <p:spPr>
            <a:xfrm>
              <a:off x="5015497" y="3756989"/>
              <a:ext cx="2173139" cy="9639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a:latin typeface="Arial" panose="020B0604020202020204" pitchFamily="34" charset="0"/>
                  <a:cs typeface="Arial" panose="020B0604020202020204" pitchFamily="34" charset="0"/>
                </a:rPr>
                <a:t>No dose</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modification</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required</a:t>
              </a:r>
              <a:endParaRPr lang="en-US" sz="1200">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0D66D4B-0A97-D911-DBE5-AC18B34C924B}"/>
                </a:ext>
              </a:extLst>
            </p:cNvPr>
            <p:cNvCxnSpPr>
              <a:cxnSpLocks/>
            </p:cNvCxnSpPr>
            <p:nvPr/>
          </p:nvCxnSpPr>
          <p:spPr>
            <a:xfrm>
              <a:off x="8488569" y="2627698"/>
              <a:ext cx="0" cy="2363880"/>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8DFC511-0F78-3B74-08F5-7F452D61256C}"/>
                </a:ext>
              </a:extLst>
            </p:cNvPr>
            <p:cNvCxnSpPr>
              <a:cxnSpLocks/>
            </p:cNvCxnSpPr>
            <p:nvPr/>
          </p:nvCxnSpPr>
          <p:spPr>
            <a:xfrm>
              <a:off x="10847721" y="2627698"/>
              <a:ext cx="0" cy="2363880"/>
            </a:xfrm>
            <a:prstGeom prst="line">
              <a:avLst/>
            </a:prstGeom>
            <a:ln w="12700"/>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2BE8FFDE-9838-7CC7-2D58-D6DD25275136}"/>
                </a:ext>
              </a:extLst>
            </p:cNvPr>
            <p:cNvSpPr/>
            <p:nvPr/>
          </p:nvSpPr>
          <p:spPr>
            <a:xfrm>
              <a:off x="7336089" y="2903778"/>
              <a:ext cx="2286124" cy="5232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Grade 3</a:t>
              </a:r>
              <a:endParaRPr lang="en-US" sz="12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01066CF-9396-A126-6E2E-C25A6FED9F93}"/>
                </a:ext>
              </a:extLst>
            </p:cNvPr>
            <p:cNvSpPr/>
            <p:nvPr/>
          </p:nvSpPr>
          <p:spPr>
            <a:xfrm>
              <a:off x="9690975" y="2903778"/>
              <a:ext cx="2314968" cy="52322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Recurrent Grade 3</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or Grade 4</a:t>
              </a:r>
              <a:endParaRPr lang="en-US" sz="120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897B5162-EEFE-34DC-FA5E-F042972BBF25}"/>
                </a:ext>
              </a:extLst>
            </p:cNvPr>
            <p:cNvSpPr/>
            <p:nvPr/>
          </p:nvSpPr>
          <p:spPr>
            <a:xfrm>
              <a:off x="7307247" y="3754987"/>
              <a:ext cx="2314969" cy="9639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a:latin typeface="Arial" panose="020B0604020202020204" pitchFamily="34" charset="0"/>
                  <a:cs typeface="Arial" panose="020B0604020202020204" pitchFamily="34" charset="0"/>
                </a:rPr>
                <a:t>Suspend dose until</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AE resolves to</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Grade ≤2</a:t>
              </a:r>
              <a:endParaRPr lang="en-US" sz="120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F45FE8C-D614-55DA-85B8-C86A68A2471D}"/>
                </a:ext>
              </a:extLst>
            </p:cNvPr>
            <p:cNvSpPr/>
            <p:nvPr/>
          </p:nvSpPr>
          <p:spPr>
            <a:xfrm>
              <a:off x="7307246" y="4880546"/>
              <a:ext cx="2314969" cy="61257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a:latin typeface="Arial" panose="020B0604020202020204" pitchFamily="34" charset="0"/>
                  <a:cs typeface="Arial" panose="020B0604020202020204" pitchFamily="34" charset="0"/>
                </a:rPr>
                <a:t>No dose</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reduction required</a:t>
              </a:r>
              <a:endParaRPr lang="en-US" sz="120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21885F92-E45C-9B5D-F646-7CF71371E68C}"/>
                </a:ext>
              </a:extLst>
            </p:cNvPr>
            <p:cNvSpPr/>
            <p:nvPr/>
          </p:nvSpPr>
          <p:spPr>
            <a:xfrm>
              <a:off x="9690975" y="3754986"/>
              <a:ext cx="2314969" cy="9639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a:latin typeface="Arial" panose="020B0604020202020204" pitchFamily="34" charset="0"/>
                  <a:cs typeface="Arial" panose="020B0604020202020204" pitchFamily="34" charset="0"/>
                </a:rPr>
                <a:t>Suspend dose until</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AE resolves to</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Grade ≤2</a:t>
              </a:r>
              <a:endParaRPr lang="en-US" sz="120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E5DAC7FD-57E3-0747-0633-D66DC8F1B672}"/>
                </a:ext>
              </a:extLst>
            </p:cNvPr>
            <p:cNvSpPr/>
            <p:nvPr/>
          </p:nvSpPr>
          <p:spPr>
            <a:xfrm>
              <a:off x="9717606" y="4880546"/>
              <a:ext cx="2314969" cy="61257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a:latin typeface="Arial" panose="020B0604020202020204" pitchFamily="34" charset="0"/>
                  <a:cs typeface="Arial" panose="020B0604020202020204" pitchFamily="34" charset="0"/>
                </a:rPr>
                <a:t>Reduce to the</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next lower dose</a:t>
              </a:r>
              <a:endParaRPr lang="en-US" sz="1200">
                <a:latin typeface="Arial" panose="020B0604020202020204" pitchFamily="34" charset="0"/>
                <a:cs typeface="Arial" panose="020B0604020202020204" pitchFamily="34" charset="0"/>
              </a:endParaRPr>
            </a:p>
          </p:txBody>
        </p:sp>
      </p:grpSp>
      <p:sp>
        <p:nvSpPr>
          <p:cNvPr id="25" name="Footer Placeholder 24">
            <a:extLst>
              <a:ext uri="{FF2B5EF4-FFF2-40B4-BE49-F238E27FC236}">
                <a16:creationId xmlns:a16="http://schemas.microsoft.com/office/drawing/2014/main" id="{90FAE1C4-7A23-7A9F-9C0F-881E725C55F7}"/>
              </a:ext>
            </a:extLst>
          </p:cNvPr>
          <p:cNvSpPr>
            <a:spLocks noGrp="1"/>
          </p:cNvSpPr>
          <p:nvPr>
            <p:ph type="ftr" sz="quarter" idx="10"/>
          </p:nvPr>
        </p:nvSpPr>
        <p:spPr/>
        <p:txBody>
          <a:bodyPr/>
          <a:lstStyle/>
          <a:p>
            <a:r>
              <a:rPr lang="en-US" sz="1000"/>
              <a:t>Rugo HS, et al. </a:t>
            </a:r>
            <a:r>
              <a:rPr lang="en-US" sz="1000" i="1"/>
              <a:t>Oncologist. </a:t>
            </a:r>
            <a:r>
              <a:rPr lang="en-US" sz="1000"/>
              <a:t>2021;26:e53-e65.</a:t>
            </a:r>
            <a:br>
              <a:rPr lang="en-US" sz="1000"/>
            </a:br>
            <a:r>
              <a:rPr lang="en-US" sz="1000" err="1"/>
              <a:t>Ribociclib</a:t>
            </a:r>
            <a:r>
              <a:rPr lang="en-US" sz="1000"/>
              <a:t>. Prescribing information. Novartis; 2025.</a:t>
            </a:r>
          </a:p>
        </p:txBody>
      </p:sp>
    </p:spTree>
    <p:extLst>
      <p:ext uri="{BB962C8B-B14F-4D97-AF65-F5344CB8AC3E}">
        <p14:creationId xmlns:p14="http://schemas.microsoft.com/office/powerpoint/2010/main" val="44768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DFADA-CF89-4CA4-D6CA-B42A52F0607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22253ACC-228A-69B8-CA87-F2C99282272E}"/>
              </a:ext>
            </a:extLst>
          </p:cNvPr>
          <p:cNvSpPr>
            <a:spLocks noGrp="1"/>
          </p:cNvSpPr>
          <p:nvPr>
            <p:ph type="title"/>
          </p:nvPr>
        </p:nvSpPr>
        <p:spPr>
          <a:xfrm>
            <a:off x="838200" y="365125"/>
            <a:ext cx="10515600" cy="1024763"/>
          </a:xfrm>
        </p:spPr>
        <p:txBody>
          <a:bodyPr/>
          <a:lstStyle/>
          <a:p>
            <a:r>
              <a:rPr lang="en-US"/>
              <a:t>Learning Objectives </a:t>
            </a:r>
          </a:p>
        </p:txBody>
      </p:sp>
      <p:sp>
        <p:nvSpPr>
          <p:cNvPr id="10" name="Content Placeholder 9">
            <a:extLst>
              <a:ext uri="{FF2B5EF4-FFF2-40B4-BE49-F238E27FC236}">
                <a16:creationId xmlns:a16="http://schemas.microsoft.com/office/drawing/2014/main" id="{AF1A3C61-5E0F-2A9C-3978-11A23956387E}"/>
              </a:ext>
            </a:extLst>
          </p:cNvPr>
          <p:cNvSpPr>
            <a:spLocks noGrp="1"/>
          </p:cNvSpPr>
          <p:nvPr>
            <p:ph idx="1"/>
          </p:nvPr>
        </p:nvSpPr>
        <p:spPr>
          <a:xfrm>
            <a:off x="838200" y="1389888"/>
            <a:ext cx="10515600" cy="4669537"/>
          </a:xfrm>
        </p:spPr>
        <p:txBody>
          <a:bodyPr>
            <a:normAutofit fontScale="62500" lnSpcReduction="20000"/>
          </a:bodyPr>
          <a:lstStyle/>
          <a:p>
            <a:pPr marL="0" indent="0">
              <a:lnSpc>
                <a:spcPct val="110000"/>
              </a:lnSpc>
              <a:buNone/>
            </a:pPr>
            <a:r>
              <a:rPr lang="en-US" b="1"/>
              <a:t>After participating in this educational activity, participants should be better able to:</a:t>
            </a:r>
          </a:p>
          <a:p>
            <a:pPr>
              <a:lnSpc>
                <a:spcPct val="110000"/>
              </a:lnSpc>
            </a:pPr>
            <a:r>
              <a:rPr lang="en-US"/>
              <a:t>Explain the importance of risk assessment in treatment decision-making for patients with early-stage HR+/HER- breast cancer</a:t>
            </a:r>
          </a:p>
          <a:p>
            <a:pPr>
              <a:lnSpc>
                <a:spcPct val="110000"/>
              </a:lnSpc>
            </a:pPr>
            <a:r>
              <a:rPr lang="en-US"/>
              <a:t>Recognize factors elevating risk of relapse in patients with early-stage HR+/HER2- breast cancer to guide treatment selection</a:t>
            </a:r>
          </a:p>
          <a:p>
            <a:pPr>
              <a:lnSpc>
                <a:spcPct val="110000"/>
              </a:lnSpc>
            </a:pPr>
            <a:r>
              <a:rPr lang="en-US"/>
              <a:t>Describe how CDK4/6 inhibitors are beneficial for use in the adjuvant setting in HR+/HER2- early breast cancers based on the key clinical research findings</a:t>
            </a:r>
          </a:p>
          <a:p>
            <a:pPr>
              <a:lnSpc>
                <a:spcPct val="110000"/>
              </a:lnSpc>
            </a:pPr>
            <a:r>
              <a:rPr lang="en-US"/>
              <a:t>Select appropriate treatments for patients with early-stage HR+/HER- breast cancer based on individualized assessment of recurrence risk</a:t>
            </a:r>
          </a:p>
          <a:p>
            <a:pPr>
              <a:lnSpc>
                <a:spcPct val="110000"/>
              </a:lnSpc>
            </a:pPr>
            <a:r>
              <a:rPr lang="en-US"/>
              <a:t>Develop strategies to mitigate and manage adverse events associated with CDK4/6 inhibitors to reduce or prevent treatment-related toxicities, treatment delays, nonadherence, and discontinuation of therapy</a:t>
            </a:r>
          </a:p>
          <a:p>
            <a:pPr>
              <a:lnSpc>
                <a:spcPct val="110000"/>
              </a:lnSpc>
            </a:pPr>
            <a:r>
              <a:rPr lang="en-US"/>
              <a:t>Integrate nursing strategies to facilitate shared decision-making in educating patients about the risks and benefits of adjuvant CDK4/6 inhibitor therapies for HR+/HER2- early breast cancer, aiming to enhance treatment adherence and persistence</a:t>
            </a:r>
          </a:p>
          <a:p>
            <a:pPr>
              <a:lnSpc>
                <a:spcPct val="110000"/>
              </a:lnSpc>
            </a:pPr>
            <a:endParaRPr lang="en-US"/>
          </a:p>
        </p:txBody>
      </p:sp>
    </p:spTree>
    <p:extLst>
      <p:ext uri="{BB962C8B-B14F-4D97-AF65-F5344CB8AC3E}">
        <p14:creationId xmlns:p14="http://schemas.microsoft.com/office/powerpoint/2010/main" val="11874234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1F3DC-65CD-BFC8-463A-67866059977C}"/>
              </a:ext>
            </a:extLst>
          </p:cNvPr>
          <p:cNvSpPr>
            <a:spLocks noGrp="1"/>
          </p:cNvSpPr>
          <p:nvPr>
            <p:ph type="title"/>
          </p:nvPr>
        </p:nvSpPr>
        <p:spPr/>
        <p:txBody>
          <a:bodyPr/>
          <a:lstStyle/>
          <a:p>
            <a:r>
              <a:rPr lang="en-US"/>
              <a:t>ILD/Pneumonitis</a:t>
            </a:r>
          </a:p>
        </p:txBody>
      </p:sp>
      <p:sp>
        <p:nvSpPr>
          <p:cNvPr id="3" name="Content Placeholder 2">
            <a:extLst>
              <a:ext uri="{FF2B5EF4-FFF2-40B4-BE49-F238E27FC236}">
                <a16:creationId xmlns:a16="http://schemas.microsoft.com/office/drawing/2014/main" id="{91F2D73B-336A-35C0-A209-812ABFAD7EAB}"/>
              </a:ext>
            </a:extLst>
          </p:cNvPr>
          <p:cNvSpPr>
            <a:spLocks noGrp="1"/>
          </p:cNvSpPr>
          <p:nvPr>
            <p:ph sz="half" idx="1"/>
          </p:nvPr>
        </p:nvSpPr>
        <p:spPr/>
        <p:txBody>
          <a:bodyPr>
            <a:normAutofit fontScale="92500"/>
          </a:bodyPr>
          <a:lstStyle/>
          <a:p>
            <a:r>
              <a:rPr lang="en-US"/>
              <a:t>Severe, life-threating, or fatal interstitial lung disease (ILD) and/or pneumonitis can occur with all the CDK 4/6 inhibitors</a:t>
            </a:r>
            <a:r>
              <a:rPr lang="en-US" baseline="30000"/>
              <a:t>1</a:t>
            </a:r>
            <a:endParaRPr lang="en-US"/>
          </a:p>
          <a:p>
            <a:r>
              <a:rPr lang="en-US"/>
              <a:t>Imperative to do pulmonary baseline assessment prior to starting any CDK 4/6  inhibitors</a:t>
            </a:r>
            <a:r>
              <a:rPr lang="en-US" baseline="30000"/>
              <a:t>2,3</a:t>
            </a:r>
            <a:endParaRPr lang="en-US"/>
          </a:p>
          <a:p>
            <a:pPr lvl="1"/>
            <a:r>
              <a:rPr lang="en-US"/>
              <a:t>Monitor patients while on active treatment with CDK 4/6 inhibitors</a:t>
            </a:r>
          </a:p>
        </p:txBody>
      </p:sp>
      <p:sp>
        <p:nvSpPr>
          <p:cNvPr id="5" name="Content Placeholder 4">
            <a:extLst>
              <a:ext uri="{FF2B5EF4-FFF2-40B4-BE49-F238E27FC236}">
                <a16:creationId xmlns:a16="http://schemas.microsoft.com/office/drawing/2014/main" id="{B05873AE-A427-9EF1-A9D8-4464CC77B8A0}"/>
              </a:ext>
            </a:extLst>
          </p:cNvPr>
          <p:cNvSpPr>
            <a:spLocks noGrp="1"/>
          </p:cNvSpPr>
          <p:nvPr>
            <p:ph sz="half" idx="2"/>
          </p:nvPr>
        </p:nvSpPr>
        <p:spPr/>
        <p:txBody>
          <a:bodyPr>
            <a:normAutofit/>
          </a:bodyPr>
          <a:lstStyle/>
          <a:p>
            <a:r>
              <a:rPr lang="en-US" sz="2600"/>
              <a:t>In </a:t>
            </a:r>
            <a:r>
              <a:rPr lang="en-US" sz="2600" err="1"/>
              <a:t>monarchE</a:t>
            </a:r>
            <a:r>
              <a:rPr lang="en-US" sz="2600"/>
              <a:t>, 3% of patients on </a:t>
            </a:r>
            <a:r>
              <a:rPr lang="en-US" sz="2600" err="1"/>
              <a:t>abemaciclib</a:t>
            </a:r>
            <a:r>
              <a:rPr lang="en-US" sz="2600"/>
              <a:t> developed ILD or pneumonitis; 1.4% were</a:t>
            </a:r>
            <a:br>
              <a:rPr lang="en-US" sz="2600"/>
            </a:br>
            <a:r>
              <a:rPr lang="en-US" sz="2600"/>
              <a:t>grade 3 or 4</a:t>
            </a:r>
            <a:r>
              <a:rPr lang="en-US" sz="2600" baseline="30000"/>
              <a:t>4</a:t>
            </a:r>
            <a:endParaRPr lang="en-US" sz="2600"/>
          </a:p>
          <a:p>
            <a:r>
              <a:rPr lang="en-US" sz="2600"/>
              <a:t>In NATALEE, 1.5% of patients on </a:t>
            </a:r>
            <a:r>
              <a:rPr lang="en-US" sz="2600" err="1"/>
              <a:t>ribociclib</a:t>
            </a:r>
            <a:r>
              <a:rPr lang="en-US" sz="2600"/>
              <a:t> had ILD/pneumonitis (grade1/2)</a:t>
            </a:r>
            <a:r>
              <a:rPr lang="en-US" sz="2600" baseline="30000"/>
              <a:t>2</a:t>
            </a:r>
            <a:endParaRPr lang="en-US" sz="2600"/>
          </a:p>
          <a:p>
            <a:endParaRPr lang="en-US" sz="2600"/>
          </a:p>
        </p:txBody>
      </p:sp>
      <p:sp>
        <p:nvSpPr>
          <p:cNvPr id="6" name="Footer Placeholder 5">
            <a:extLst>
              <a:ext uri="{FF2B5EF4-FFF2-40B4-BE49-F238E27FC236}">
                <a16:creationId xmlns:a16="http://schemas.microsoft.com/office/drawing/2014/main" id="{BBDD796B-1DB8-A60B-EBDB-3A7AAA1BB66D}"/>
              </a:ext>
            </a:extLst>
          </p:cNvPr>
          <p:cNvSpPr>
            <a:spLocks noGrp="1"/>
          </p:cNvSpPr>
          <p:nvPr>
            <p:ph type="ftr" sz="quarter" idx="10"/>
          </p:nvPr>
        </p:nvSpPr>
        <p:spPr/>
        <p:txBody>
          <a:bodyPr/>
          <a:lstStyle/>
          <a:p>
            <a:r>
              <a:rPr lang="en-US" sz="1000">
                <a:latin typeface="Arial" panose="020B0604020202020204" pitchFamily="34" charset="0"/>
                <a:cs typeface="Arial" panose="020B0604020202020204" pitchFamily="34" charset="0"/>
              </a:rPr>
              <a:t>1. </a:t>
            </a:r>
            <a:r>
              <a:rPr lang="en-US" sz="1000" err="1">
                <a:latin typeface="Arial" panose="020B0604020202020204" pitchFamily="34" charset="0"/>
                <a:cs typeface="Arial" panose="020B0604020202020204" pitchFamily="34" charset="0"/>
              </a:rPr>
              <a:t>Wekking</a:t>
            </a:r>
            <a:r>
              <a:rPr lang="en-US" sz="1000">
                <a:latin typeface="Arial" panose="020B0604020202020204" pitchFamily="34" charset="0"/>
                <a:cs typeface="Arial" panose="020B0604020202020204" pitchFamily="34" charset="0"/>
              </a:rPr>
              <a:t> D, et al. </a:t>
            </a:r>
            <a:r>
              <a:rPr lang="en-US" sz="1000" i="1">
                <a:latin typeface="Arial" panose="020B0604020202020204" pitchFamily="34" charset="0"/>
                <a:cs typeface="Arial" panose="020B0604020202020204" pitchFamily="34" charset="0"/>
              </a:rPr>
              <a:t>Sem Oncol. </a:t>
            </a:r>
            <a:r>
              <a:rPr lang="en-US" sz="1000">
                <a:latin typeface="Arial" panose="020B0604020202020204" pitchFamily="34" charset="0"/>
                <a:cs typeface="Arial" panose="020B0604020202020204" pitchFamily="34" charset="0"/>
              </a:rPr>
              <a:t>2023;50(6):131-139. 2. Rugo HS, et al. </a:t>
            </a:r>
            <a:r>
              <a:rPr lang="en-US" sz="1000" i="1">
                <a:latin typeface="Arial" panose="020B0604020202020204" pitchFamily="34" charset="0"/>
                <a:cs typeface="Arial" panose="020B0604020202020204" pitchFamily="34" charset="0"/>
              </a:rPr>
              <a:t>Ann Oncol. </a:t>
            </a:r>
            <a:r>
              <a:rPr lang="en-US" sz="1000">
                <a:latin typeface="Arial" panose="020B0604020202020204" pitchFamily="34" charset="0"/>
                <a:cs typeface="Arial" panose="020B0604020202020204" pitchFamily="34" charset="0"/>
              </a:rPr>
              <a:t>2022;33(6):616-627. 3. </a:t>
            </a:r>
            <a:r>
              <a:rPr lang="en-US" sz="1000" err="1">
                <a:latin typeface="Arial" panose="020B0604020202020204" pitchFamily="34" charset="0"/>
                <a:cs typeface="Arial" panose="020B0604020202020204" pitchFamily="34" charset="0"/>
              </a:rPr>
              <a:t>Ribociclib</a:t>
            </a:r>
            <a:r>
              <a:rPr lang="en-US" sz="1000">
                <a:latin typeface="Arial" panose="020B0604020202020204" pitchFamily="34" charset="0"/>
                <a:cs typeface="Arial" panose="020B0604020202020204" pitchFamily="34" charset="0"/>
              </a:rPr>
              <a:t>. Prescribing information. Novartis; 2025. 4. Rugo HS, et al. </a:t>
            </a:r>
            <a:r>
              <a:rPr lang="en-US" sz="1000" i="1">
                <a:latin typeface="Arial" panose="020B0604020202020204" pitchFamily="34" charset="0"/>
                <a:cs typeface="Arial" panose="020B0604020202020204" pitchFamily="34" charset="0"/>
              </a:rPr>
              <a:t>Ann Oncol. </a:t>
            </a:r>
            <a:r>
              <a:rPr lang="en-US" sz="1000">
                <a:latin typeface="Arial" panose="020B0604020202020204" pitchFamily="34" charset="0"/>
                <a:cs typeface="Arial" panose="020B0604020202020204" pitchFamily="34" charset="0"/>
              </a:rPr>
              <a:t>2022;33(6):616-627. </a:t>
            </a:r>
          </a:p>
        </p:txBody>
      </p:sp>
    </p:spTree>
    <p:extLst>
      <p:ext uri="{BB962C8B-B14F-4D97-AF65-F5344CB8AC3E}">
        <p14:creationId xmlns:p14="http://schemas.microsoft.com/office/powerpoint/2010/main" val="174258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218F-3EBD-A841-A861-C521F0E25DCD}"/>
              </a:ext>
            </a:extLst>
          </p:cNvPr>
          <p:cNvSpPr>
            <a:spLocks noGrp="1"/>
          </p:cNvSpPr>
          <p:nvPr>
            <p:ph type="title"/>
          </p:nvPr>
        </p:nvSpPr>
        <p:spPr/>
        <p:txBody>
          <a:bodyPr/>
          <a:lstStyle/>
          <a:p>
            <a:r>
              <a:rPr lang="en-US"/>
              <a:t>Management of ILD</a:t>
            </a:r>
          </a:p>
        </p:txBody>
      </p:sp>
      <p:sp>
        <p:nvSpPr>
          <p:cNvPr id="4" name="Footer Placeholder 3">
            <a:extLst>
              <a:ext uri="{FF2B5EF4-FFF2-40B4-BE49-F238E27FC236}">
                <a16:creationId xmlns:a16="http://schemas.microsoft.com/office/drawing/2014/main" id="{0D2610FE-FDC5-412C-44CC-5298F7C16313}"/>
              </a:ext>
            </a:extLst>
          </p:cNvPr>
          <p:cNvSpPr>
            <a:spLocks noGrp="1"/>
          </p:cNvSpPr>
          <p:nvPr>
            <p:ph type="ftr" sz="quarter" idx="10"/>
          </p:nvPr>
        </p:nvSpPr>
        <p:spPr/>
        <p:txBody>
          <a:bodyPr/>
          <a:lstStyle/>
          <a:p>
            <a:r>
              <a:rPr lang="en-US" sz="1000"/>
              <a:t>Rugo HS, et al. </a:t>
            </a:r>
            <a:r>
              <a:rPr lang="en-US" sz="1000" i="1"/>
              <a:t>Oncologist. </a:t>
            </a:r>
            <a:r>
              <a:rPr lang="en-US" sz="1000"/>
              <a:t>2021;26:e53-e65.</a:t>
            </a:r>
            <a:br>
              <a:rPr lang="en-US" sz="1000"/>
            </a:br>
            <a:r>
              <a:rPr lang="en-US" sz="1000" err="1"/>
              <a:t>Ribociclib</a:t>
            </a:r>
            <a:r>
              <a:rPr lang="en-US" sz="1000"/>
              <a:t>. Prescribing information. Novartis; 2025. </a:t>
            </a:r>
          </a:p>
        </p:txBody>
      </p:sp>
      <p:grpSp>
        <p:nvGrpSpPr>
          <p:cNvPr id="5" name="Group 4">
            <a:extLst>
              <a:ext uri="{FF2B5EF4-FFF2-40B4-BE49-F238E27FC236}">
                <a16:creationId xmlns:a16="http://schemas.microsoft.com/office/drawing/2014/main" id="{864DD063-249A-CFE1-1DD0-6C612894BDA6}"/>
              </a:ext>
            </a:extLst>
          </p:cNvPr>
          <p:cNvGrpSpPr/>
          <p:nvPr/>
        </p:nvGrpSpPr>
        <p:grpSpPr>
          <a:xfrm>
            <a:off x="1399194" y="1778597"/>
            <a:ext cx="6990447" cy="3807593"/>
            <a:chOff x="5015497" y="1986039"/>
            <a:chExt cx="6990447" cy="3333528"/>
          </a:xfrm>
        </p:grpSpPr>
        <p:cxnSp>
          <p:nvCxnSpPr>
            <p:cNvPr id="6" name="Straight Connector 5">
              <a:extLst>
                <a:ext uri="{FF2B5EF4-FFF2-40B4-BE49-F238E27FC236}">
                  <a16:creationId xmlns:a16="http://schemas.microsoft.com/office/drawing/2014/main" id="{364EBC99-5C65-8769-FA96-B10CCFCEB72A}"/>
                </a:ext>
              </a:extLst>
            </p:cNvPr>
            <p:cNvCxnSpPr>
              <a:cxnSpLocks/>
            </p:cNvCxnSpPr>
            <p:nvPr/>
          </p:nvCxnSpPr>
          <p:spPr>
            <a:xfrm>
              <a:off x="6117225" y="2627698"/>
              <a:ext cx="0" cy="1435580"/>
            </a:xfrm>
            <a:prstGeom prst="line">
              <a:avLst/>
            </a:prstGeom>
            <a:ln w="12700"/>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95F47584-BB22-77F6-338A-CE06A2D2D436}"/>
                </a:ext>
              </a:extLst>
            </p:cNvPr>
            <p:cNvSpPr/>
            <p:nvPr/>
          </p:nvSpPr>
          <p:spPr>
            <a:xfrm>
              <a:off x="5015497" y="1986039"/>
              <a:ext cx="6990446" cy="6594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Interstitial Lung Disease/Pneumonitis</a:t>
              </a:r>
            </a:p>
          </p:txBody>
        </p:sp>
        <p:sp>
          <p:nvSpPr>
            <p:cNvPr id="11" name="Rectangle 10">
              <a:extLst>
                <a:ext uri="{FF2B5EF4-FFF2-40B4-BE49-F238E27FC236}">
                  <a16:creationId xmlns:a16="http://schemas.microsoft.com/office/drawing/2014/main" id="{77B1AFB7-5A76-06C5-2A63-ADBAB298EEC8}"/>
                </a:ext>
              </a:extLst>
            </p:cNvPr>
            <p:cNvSpPr/>
            <p:nvPr/>
          </p:nvSpPr>
          <p:spPr>
            <a:xfrm>
              <a:off x="5015497" y="2905780"/>
              <a:ext cx="2173138" cy="52322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Grade 1–2</a:t>
              </a:r>
              <a:endParaRPr lang="en-US" sz="12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54BBFDD-7EA4-9217-32AB-297CC626FCFF}"/>
                </a:ext>
              </a:extLst>
            </p:cNvPr>
            <p:cNvSpPr/>
            <p:nvPr/>
          </p:nvSpPr>
          <p:spPr>
            <a:xfrm>
              <a:off x="5015497" y="3756989"/>
              <a:ext cx="2173139" cy="70351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a:latin typeface="Arial" panose="020B0604020202020204" pitchFamily="34" charset="0"/>
                  <a:cs typeface="Arial" panose="020B0604020202020204" pitchFamily="34" charset="0"/>
                </a:rPr>
                <a:t>No dose</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modification required</a:t>
              </a:r>
              <a:endParaRPr lang="en-US" sz="120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0B542344-881D-05C6-E2B4-09D21A72AC47}"/>
                </a:ext>
              </a:extLst>
            </p:cNvPr>
            <p:cNvCxnSpPr>
              <a:cxnSpLocks/>
            </p:cNvCxnSpPr>
            <p:nvPr/>
          </p:nvCxnSpPr>
          <p:spPr>
            <a:xfrm>
              <a:off x="8488569" y="2627698"/>
              <a:ext cx="0" cy="2363880"/>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26B3A6E-451E-66BA-608E-C481FD2CB3E0}"/>
                </a:ext>
              </a:extLst>
            </p:cNvPr>
            <p:cNvCxnSpPr>
              <a:cxnSpLocks/>
            </p:cNvCxnSpPr>
            <p:nvPr/>
          </p:nvCxnSpPr>
          <p:spPr>
            <a:xfrm>
              <a:off x="10847721" y="2627698"/>
              <a:ext cx="0" cy="1609286"/>
            </a:xfrm>
            <a:prstGeom prst="line">
              <a:avLst/>
            </a:prstGeom>
            <a:ln w="12700"/>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50B2CE0A-5AD9-27BD-EE9B-E0B6EC366F2B}"/>
                </a:ext>
              </a:extLst>
            </p:cNvPr>
            <p:cNvSpPr/>
            <p:nvPr/>
          </p:nvSpPr>
          <p:spPr>
            <a:xfrm>
              <a:off x="7336089" y="2903778"/>
              <a:ext cx="2286124" cy="5232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Persistent or recurrent Grade 2 </a:t>
              </a:r>
              <a:r>
                <a:rPr lang="en-US" sz="1400" b="1" err="1">
                  <a:latin typeface="Arial" panose="020B0604020202020204" pitchFamily="34" charset="0"/>
                  <a:cs typeface="Arial" panose="020B0604020202020204" pitchFamily="34" charset="0"/>
                </a:rPr>
                <a:t>toxicity</a:t>
              </a:r>
              <a:r>
                <a:rPr lang="en-US" sz="1400" b="1" baseline="30000" err="1">
                  <a:latin typeface="Arial" panose="020B0604020202020204" pitchFamily="34" charset="0"/>
                  <a:cs typeface="Arial" panose="020B0604020202020204" pitchFamily="34" charset="0"/>
                </a:rPr>
                <a:t>a</a:t>
              </a:r>
              <a:endParaRPr lang="en-US" sz="1200" baseline="3000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9C083A3-9724-1A39-888E-421183EFFBE1}"/>
                </a:ext>
              </a:extLst>
            </p:cNvPr>
            <p:cNvSpPr/>
            <p:nvPr/>
          </p:nvSpPr>
          <p:spPr>
            <a:xfrm>
              <a:off x="9690975" y="2903778"/>
              <a:ext cx="2314968" cy="52322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a:latin typeface="Arial" panose="020B0604020202020204" pitchFamily="34" charset="0"/>
                  <a:cs typeface="Arial" panose="020B0604020202020204" pitchFamily="34" charset="0"/>
                </a:rPr>
                <a:t>Grade 3 or Grade 4</a:t>
              </a:r>
              <a:endParaRPr lang="en-US" sz="120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BF13504-113E-F7D4-285F-F55AFFBA7337}"/>
                </a:ext>
              </a:extLst>
            </p:cNvPr>
            <p:cNvSpPr/>
            <p:nvPr/>
          </p:nvSpPr>
          <p:spPr>
            <a:xfrm>
              <a:off x="7307247" y="3754987"/>
              <a:ext cx="2314969" cy="7035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a:latin typeface="Arial" panose="020B0604020202020204" pitchFamily="34" charset="0"/>
                  <a:cs typeface="Arial" panose="020B0604020202020204" pitchFamily="34" charset="0"/>
                </a:rPr>
                <a:t>Suspend dose until</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resolves to baseline</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or Grade ≤1</a:t>
              </a:r>
              <a:endParaRPr lang="en-US" sz="120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55B84FEC-BF80-5566-04A7-7163FA7C4F61}"/>
                </a:ext>
              </a:extLst>
            </p:cNvPr>
            <p:cNvSpPr/>
            <p:nvPr/>
          </p:nvSpPr>
          <p:spPr>
            <a:xfrm>
              <a:off x="7307246" y="4706988"/>
              <a:ext cx="2314969" cy="61257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a:latin typeface="Arial" panose="020B0604020202020204" pitchFamily="34" charset="0"/>
                  <a:cs typeface="Arial" panose="020B0604020202020204" pitchFamily="34" charset="0"/>
                </a:rPr>
                <a:t>Reduce to the next lower dose</a:t>
              </a:r>
              <a:endParaRPr lang="en-US" sz="120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7F87D8B-F0BF-B90E-25A5-AAF6629630CC}"/>
                </a:ext>
              </a:extLst>
            </p:cNvPr>
            <p:cNvSpPr/>
            <p:nvPr/>
          </p:nvSpPr>
          <p:spPr>
            <a:xfrm>
              <a:off x="9690975" y="3754986"/>
              <a:ext cx="2314969" cy="70351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a:latin typeface="Arial" panose="020B0604020202020204" pitchFamily="34" charset="0"/>
                  <a:cs typeface="Arial" panose="020B0604020202020204" pitchFamily="34" charset="0"/>
                </a:rPr>
                <a:t>Discontinue therapy</a:t>
              </a:r>
              <a:endParaRPr lang="en-US" sz="12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972725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E5A1-8159-8F97-56FA-B28BF5509F64}"/>
              </a:ext>
            </a:extLst>
          </p:cNvPr>
          <p:cNvSpPr>
            <a:spLocks noGrp="1"/>
          </p:cNvSpPr>
          <p:nvPr>
            <p:ph type="title"/>
          </p:nvPr>
        </p:nvSpPr>
        <p:spPr>
          <a:xfrm>
            <a:off x="838200" y="365125"/>
            <a:ext cx="10515600" cy="1325563"/>
          </a:xfrm>
        </p:spPr>
        <p:txBody>
          <a:bodyPr/>
          <a:lstStyle/>
          <a:p>
            <a:r>
              <a:rPr lang="en-US"/>
              <a:t>Hepatotoxicity</a:t>
            </a:r>
          </a:p>
        </p:txBody>
      </p:sp>
      <p:sp>
        <p:nvSpPr>
          <p:cNvPr id="3" name="Content Placeholder 2">
            <a:extLst>
              <a:ext uri="{FF2B5EF4-FFF2-40B4-BE49-F238E27FC236}">
                <a16:creationId xmlns:a16="http://schemas.microsoft.com/office/drawing/2014/main" id="{615633FC-9BA8-51EA-B3C8-96B996C7B45A}"/>
              </a:ext>
            </a:extLst>
          </p:cNvPr>
          <p:cNvSpPr>
            <a:spLocks noGrp="1"/>
          </p:cNvSpPr>
          <p:nvPr>
            <p:ph sz="half" idx="1"/>
          </p:nvPr>
        </p:nvSpPr>
        <p:spPr>
          <a:xfrm>
            <a:off x="838200" y="1825625"/>
            <a:ext cx="5181600" cy="4228812"/>
          </a:xfrm>
        </p:spPr>
        <p:txBody>
          <a:bodyPr>
            <a:normAutofit lnSpcReduction="10000"/>
          </a:bodyPr>
          <a:lstStyle/>
          <a:p>
            <a:r>
              <a:rPr lang="en-US" sz="2400"/>
              <a:t>Grade 3/4 increases in ALT (2 to 6%) and AST (2 to 3%) were reported  in patients receiving abemaciclib</a:t>
            </a:r>
            <a:r>
              <a:rPr lang="en-US" sz="2400" baseline="30000"/>
              <a:t>1</a:t>
            </a:r>
          </a:p>
          <a:p>
            <a:pPr lvl="1"/>
            <a:r>
              <a:rPr lang="en-US" sz="2000"/>
              <a:t>Monitor liver function tests (LFTs) prior to the start of therapy, every 2 weeks for the first 2 months, monthly for the next 2 cycles, and as clinically indicated</a:t>
            </a:r>
          </a:p>
          <a:p>
            <a:pPr lvl="1"/>
            <a:r>
              <a:rPr lang="en-US" sz="2000"/>
              <a:t>Consider dose interruption, dose reduction or discontinuation</a:t>
            </a:r>
          </a:p>
          <a:p>
            <a:pPr lvl="1"/>
            <a:r>
              <a:rPr lang="en-US" sz="2000"/>
              <a:t>With severe hepatic impairment, reduce the </a:t>
            </a:r>
            <a:r>
              <a:rPr lang="en-US" sz="2000" err="1"/>
              <a:t>abemaciclib</a:t>
            </a:r>
            <a:r>
              <a:rPr lang="en-US" sz="2000"/>
              <a:t> dosing schedule to once daily</a:t>
            </a:r>
          </a:p>
        </p:txBody>
      </p:sp>
      <p:sp>
        <p:nvSpPr>
          <p:cNvPr id="4" name="Content Placeholder 3">
            <a:extLst>
              <a:ext uri="{FF2B5EF4-FFF2-40B4-BE49-F238E27FC236}">
                <a16:creationId xmlns:a16="http://schemas.microsoft.com/office/drawing/2014/main" id="{785C037A-1CD9-5857-D624-042D777F3E89}"/>
              </a:ext>
            </a:extLst>
          </p:cNvPr>
          <p:cNvSpPr>
            <a:spLocks noGrp="1"/>
          </p:cNvSpPr>
          <p:nvPr>
            <p:ph sz="half" idx="2"/>
          </p:nvPr>
        </p:nvSpPr>
        <p:spPr>
          <a:xfrm>
            <a:off x="6172200" y="1825625"/>
            <a:ext cx="5181600" cy="4228812"/>
          </a:xfrm>
        </p:spPr>
        <p:txBody>
          <a:bodyPr>
            <a:normAutofit/>
          </a:bodyPr>
          <a:lstStyle/>
          <a:p>
            <a:r>
              <a:rPr lang="en-US" sz="2400"/>
              <a:t>Grade 3/4  increases in ALT (8%)  and AST (4.7%) in patients on ribociclib</a:t>
            </a:r>
            <a:r>
              <a:rPr lang="en-US" sz="2400" baseline="30000"/>
              <a:t>2</a:t>
            </a:r>
          </a:p>
          <a:p>
            <a:pPr lvl="1"/>
            <a:r>
              <a:rPr lang="en-US" sz="2000"/>
              <a:t>Monitor liver function tests (LFTs) prior to the start of therapy, every 2 weeks for the first 2 months, monthly for the next 4 cycles, and as clinically indicated</a:t>
            </a:r>
          </a:p>
          <a:p>
            <a:pPr lvl="1"/>
            <a:r>
              <a:rPr lang="en-US" sz="2000"/>
              <a:t>Consider dose interruption, dose reduction or discontinuation</a:t>
            </a:r>
          </a:p>
        </p:txBody>
      </p:sp>
      <p:sp>
        <p:nvSpPr>
          <p:cNvPr id="9" name="Footer Placeholder 8">
            <a:extLst>
              <a:ext uri="{FF2B5EF4-FFF2-40B4-BE49-F238E27FC236}">
                <a16:creationId xmlns:a16="http://schemas.microsoft.com/office/drawing/2014/main" id="{08AAF507-58BE-7093-32E1-0F568268DDAB}"/>
              </a:ext>
            </a:extLst>
          </p:cNvPr>
          <p:cNvSpPr>
            <a:spLocks noGrp="1"/>
          </p:cNvSpPr>
          <p:nvPr>
            <p:ph type="ftr" sz="quarter" idx="10"/>
          </p:nvPr>
        </p:nvSpPr>
        <p:spPr/>
        <p:txBody>
          <a:bodyPr/>
          <a:lstStyle/>
          <a:p>
            <a:r>
              <a:rPr lang="en-US" sz="1000">
                <a:latin typeface="Arial" panose="020B0604020202020204" pitchFamily="34" charset="0"/>
                <a:cs typeface="Arial" panose="020B0604020202020204" pitchFamily="34" charset="0"/>
              </a:rPr>
              <a:t>1. </a:t>
            </a:r>
            <a:r>
              <a:rPr lang="en-US" sz="1000" err="1">
                <a:latin typeface="Arial" panose="020B0604020202020204" pitchFamily="34" charset="0"/>
                <a:cs typeface="Arial" panose="020B0604020202020204" pitchFamily="34" charset="0"/>
              </a:rPr>
              <a:t>Abemaciclib</a:t>
            </a:r>
            <a:r>
              <a:rPr lang="en-US" sz="1000">
                <a:latin typeface="Arial" panose="020B0604020202020204" pitchFamily="34" charset="0"/>
                <a:cs typeface="Arial" panose="020B0604020202020204" pitchFamily="34" charset="0"/>
              </a:rPr>
              <a:t>. Prescribing information. Eli Lilly and Company; 2025. 2. </a:t>
            </a:r>
            <a:r>
              <a:rPr lang="en-US" sz="1000" err="1">
                <a:latin typeface="Arial" panose="020B0604020202020204" pitchFamily="34" charset="0"/>
                <a:cs typeface="Arial" panose="020B0604020202020204" pitchFamily="34" charset="0"/>
              </a:rPr>
              <a:t>Ribociclib</a:t>
            </a:r>
            <a:r>
              <a:rPr lang="en-US" sz="1000">
                <a:latin typeface="Arial" panose="020B0604020202020204" pitchFamily="34" charset="0"/>
                <a:cs typeface="Arial" panose="020B0604020202020204" pitchFamily="34" charset="0"/>
              </a:rPr>
              <a:t>. Prescribing information. Novartis; 2025.</a:t>
            </a:r>
          </a:p>
        </p:txBody>
      </p:sp>
    </p:spTree>
    <p:extLst>
      <p:ext uri="{BB962C8B-B14F-4D97-AF65-F5344CB8AC3E}">
        <p14:creationId xmlns:p14="http://schemas.microsoft.com/office/powerpoint/2010/main" val="37840391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EE93-D61C-B59C-04E2-4BB3E70F2CDB}"/>
              </a:ext>
            </a:extLst>
          </p:cNvPr>
          <p:cNvSpPr>
            <a:spLocks noGrp="1"/>
          </p:cNvSpPr>
          <p:nvPr>
            <p:ph type="title"/>
          </p:nvPr>
        </p:nvSpPr>
        <p:spPr/>
        <p:txBody>
          <a:bodyPr/>
          <a:lstStyle/>
          <a:p>
            <a:r>
              <a:rPr lang="en-US"/>
              <a:t>Venous Thromboembolism (VTE)</a:t>
            </a:r>
          </a:p>
        </p:txBody>
      </p:sp>
      <p:sp>
        <p:nvSpPr>
          <p:cNvPr id="3" name="Content Placeholder 2">
            <a:extLst>
              <a:ext uri="{FF2B5EF4-FFF2-40B4-BE49-F238E27FC236}">
                <a16:creationId xmlns:a16="http://schemas.microsoft.com/office/drawing/2014/main" id="{F48D760B-E92B-015D-9B04-ABC88A68E2FF}"/>
              </a:ext>
            </a:extLst>
          </p:cNvPr>
          <p:cNvSpPr>
            <a:spLocks noGrp="1"/>
          </p:cNvSpPr>
          <p:nvPr>
            <p:ph sz="half" idx="1"/>
          </p:nvPr>
        </p:nvSpPr>
        <p:spPr/>
        <p:txBody>
          <a:bodyPr>
            <a:normAutofit/>
          </a:bodyPr>
          <a:lstStyle/>
          <a:p>
            <a:r>
              <a:rPr lang="en-US"/>
              <a:t>VTE was reported in 2-5% of patients across 3 clinical trials with </a:t>
            </a:r>
            <a:r>
              <a:rPr lang="en-US" err="1"/>
              <a:t>abemaciclib</a:t>
            </a:r>
            <a:endParaRPr lang="en-US"/>
          </a:p>
          <a:p>
            <a:pPr lvl="1"/>
            <a:r>
              <a:rPr lang="en-US"/>
              <a:t>Dose interruption is recommended for </a:t>
            </a:r>
            <a:r>
              <a:rPr lang="en-US" err="1"/>
              <a:t>eBC</a:t>
            </a:r>
            <a:r>
              <a:rPr lang="en-US"/>
              <a:t> with any grade of VTE and for MBC patients with grade 3 or 4 VTE</a:t>
            </a:r>
          </a:p>
          <a:p>
            <a:pPr lvl="1"/>
            <a:r>
              <a:rPr lang="en-US" err="1"/>
              <a:t>Abemaciclib</a:t>
            </a:r>
            <a:r>
              <a:rPr lang="en-US"/>
              <a:t> has not been studied in patients with </a:t>
            </a:r>
            <a:r>
              <a:rPr lang="en-US" err="1"/>
              <a:t>eBC</a:t>
            </a:r>
            <a:r>
              <a:rPr lang="en-US"/>
              <a:t> who had a history of VTE</a:t>
            </a:r>
          </a:p>
          <a:p>
            <a:endParaRPr lang="en-US"/>
          </a:p>
        </p:txBody>
      </p:sp>
      <p:sp>
        <p:nvSpPr>
          <p:cNvPr id="4" name="Content Placeholder 3">
            <a:extLst>
              <a:ext uri="{FF2B5EF4-FFF2-40B4-BE49-F238E27FC236}">
                <a16:creationId xmlns:a16="http://schemas.microsoft.com/office/drawing/2014/main" id="{19F381F3-4799-F378-65A3-0D2D3B3CFBB0}"/>
              </a:ext>
            </a:extLst>
          </p:cNvPr>
          <p:cNvSpPr>
            <a:spLocks noGrp="1"/>
          </p:cNvSpPr>
          <p:nvPr>
            <p:ph sz="half" idx="2"/>
          </p:nvPr>
        </p:nvSpPr>
        <p:spPr/>
        <p:txBody>
          <a:bodyPr/>
          <a:lstStyle/>
          <a:p>
            <a:r>
              <a:rPr lang="en-US"/>
              <a:t>All CDK 4/6 inhibitors when combined with endocrine therapy are associated with a two to threefold higher risk of VTE when compared to ET alone in patients with advanced breast cancer</a:t>
            </a:r>
          </a:p>
          <a:p>
            <a:r>
              <a:rPr lang="en-US"/>
              <a:t>The risks of arterial events are still to be defined</a:t>
            </a:r>
          </a:p>
          <a:p>
            <a:endParaRPr lang="en-US"/>
          </a:p>
        </p:txBody>
      </p:sp>
      <p:sp>
        <p:nvSpPr>
          <p:cNvPr id="6" name="Footer Placeholder 5">
            <a:extLst>
              <a:ext uri="{FF2B5EF4-FFF2-40B4-BE49-F238E27FC236}">
                <a16:creationId xmlns:a16="http://schemas.microsoft.com/office/drawing/2014/main" id="{96DE8693-7406-0F8E-5A59-70989F896BB6}"/>
              </a:ext>
            </a:extLst>
          </p:cNvPr>
          <p:cNvSpPr>
            <a:spLocks noGrp="1"/>
          </p:cNvSpPr>
          <p:nvPr>
            <p:ph type="ftr" sz="quarter" idx="10"/>
          </p:nvPr>
        </p:nvSpPr>
        <p:spPr/>
        <p:txBody>
          <a:bodyPr/>
          <a:lstStyle/>
          <a:p>
            <a:r>
              <a:rPr lang="en-US" sz="1000" err="1">
                <a:latin typeface="Arial" panose="020B0604020202020204" pitchFamily="34" charset="0"/>
                <a:cs typeface="Arial" panose="020B0604020202020204" pitchFamily="34" charset="0"/>
              </a:rPr>
              <a:t>Abemaciclib</a:t>
            </a:r>
            <a:r>
              <a:rPr lang="en-US" sz="1000">
                <a:latin typeface="Arial" panose="020B0604020202020204" pitchFamily="34" charset="0"/>
                <a:cs typeface="Arial" panose="020B0604020202020204" pitchFamily="34" charset="0"/>
              </a:rPr>
              <a:t>. Prescribing information. Eli Lilly and Company; 2025.</a:t>
            </a:r>
            <a:endParaRPr lang="en-US" sz="1000"/>
          </a:p>
        </p:txBody>
      </p:sp>
    </p:spTree>
    <p:extLst>
      <p:ext uri="{BB962C8B-B14F-4D97-AF65-F5344CB8AC3E}">
        <p14:creationId xmlns:p14="http://schemas.microsoft.com/office/powerpoint/2010/main" val="105220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AA10-53C6-B12B-A38A-25966A2473B2}"/>
              </a:ext>
            </a:extLst>
          </p:cNvPr>
          <p:cNvSpPr>
            <a:spLocks noGrp="1"/>
          </p:cNvSpPr>
          <p:nvPr>
            <p:ph type="title"/>
          </p:nvPr>
        </p:nvSpPr>
        <p:spPr/>
        <p:txBody>
          <a:bodyPr/>
          <a:lstStyle/>
          <a:p>
            <a:r>
              <a:rPr lang="en-US"/>
              <a:t>Conclusions</a:t>
            </a:r>
          </a:p>
        </p:txBody>
      </p:sp>
      <p:sp>
        <p:nvSpPr>
          <p:cNvPr id="3" name="Content Placeholder 2">
            <a:extLst>
              <a:ext uri="{FF2B5EF4-FFF2-40B4-BE49-F238E27FC236}">
                <a16:creationId xmlns:a16="http://schemas.microsoft.com/office/drawing/2014/main" id="{9E45F28E-F8FB-F2E0-E830-7C60A51F3FCF}"/>
              </a:ext>
            </a:extLst>
          </p:cNvPr>
          <p:cNvSpPr>
            <a:spLocks noGrp="1"/>
          </p:cNvSpPr>
          <p:nvPr>
            <p:ph sz="half" idx="1"/>
          </p:nvPr>
        </p:nvSpPr>
        <p:spPr/>
        <p:txBody>
          <a:bodyPr>
            <a:normAutofit/>
          </a:bodyPr>
          <a:lstStyle/>
          <a:p>
            <a:pPr>
              <a:lnSpc>
                <a:spcPct val="100000"/>
              </a:lnSpc>
            </a:pPr>
            <a:r>
              <a:rPr lang="en-US" sz="2400"/>
              <a:t>The use of abemaciclib and ribociclib in </a:t>
            </a:r>
            <a:r>
              <a:rPr lang="en-US" sz="2400" err="1"/>
              <a:t>eBC</a:t>
            </a:r>
            <a:r>
              <a:rPr lang="en-US" sz="2400"/>
              <a:t> has shown reduction in recurrent disease. </a:t>
            </a:r>
          </a:p>
          <a:p>
            <a:pPr>
              <a:lnSpc>
                <a:spcPct val="100000"/>
              </a:lnSpc>
            </a:pPr>
            <a:r>
              <a:rPr lang="en-US" sz="2400"/>
              <a:t>Both of the drugs have specific toxicity profiles that can be well managed. </a:t>
            </a:r>
          </a:p>
          <a:p>
            <a:pPr lvl="1">
              <a:lnSpc>
                <a:spcPct val="100000"/>
              </a:lnSpc>
            </a:pPr>
            <a:r>
              <a:rPr lang="en-US" sz="2200"/>
              <a:t>Patient education and symptom management should be included in the patient’s plan of care. </a:t>
            </a:r>
          </a:p>
        </p:txBody>
      </p:sp>
      <p:sp>
        <p:nvSpPr>
          <p:cNvPr id="4" name="Content Placeholder 3">
            <a:extLst>
              <a:ext uri="{FF2B5EF4-FFF2-40B4-BE49-F238E27FC236}">
                <a16:creationId xmlns:a16="http://schemas.microsoft.com/office/drawing/2014/main" id="{E726B0A3-C76B-9422-4431-81396317E86F}"/>
              </a:ext>
            </a:extLst>
          </p:cNvPr>
          <p:cNvSpPr>
            <a:spLocks noGrp="1"/>
          </p:cNvSpPr>
          <p:nvPr>
            <p:ph sz="half" idx="2"/>
          </p:nvPr>
        </p:nvSpPr>
        <p:spPr>
          <a:xfrm>
            <a:off x="6172199" y="1825625"/>
            <a:ext cx="5438775" cy="4228812"/>
          </a:xfrm>
        </p:spPr>
        <p:txBody>
          <a:bodyPr>
            <a:noAutofit/>
          </a:bodyPr>
          <a:lstStyle/>
          <a:p>
            <a:pPr>
              <a:lnSpc>
                <a:spcPct val="110000"/>
              </a:lnSpc>
            </a:pPr>
            <a:r>
              <a:rPr lang="en-US" sz="2400"/>
              <a:t>TEAEs can have a negative effect on patient’s QoL. The patient should be well educated on potential toxicities and have a clearly defined plan to mitigate the TEAEs. </a:t>
            </a:r>
          </a:p>
          <a:p>
            <a:pPr>
              <a:lnSpc>
                <a:spcPct val="110000"/>
              </a:lnSpc>
            </a:pPr>
            <a:r>
              <a:rPr lang="en-US" sz="2400"/>
              <a:t>Oncology nurses need to be vigilant in monitoring for TEAEs and be prepared to manage the TEAEs to allow patient to remain adherent and stay on their prescribed treatment plan.</a:t>
            </a:r>
          </a:p>
          <a:p>
            <a:pPr>
              <a:lnSpc>
                <a:spcPct val="110000"/>
              </a:lnSpc>
            </a:pPr>
            <a:endParaRPr lang="en-US" sz="2400"/>
          </a:p>
        </p:txBody>
      </p:sp>
    </p:spTree>
    <p:extLst>
      <p:ext uri="{BB962C8B-B14F-4D97-AF65-F5344CB8AC3E}">
        <p14:creationId xmlns:p14="http://schemas.microsoft.com/office/powerpoint/2010/main" val="3792442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32D03-312D-F708-8243-C724CFE09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6FA31-30D5-0AD8-2DDB-73152A74BBAA}"/>
              </a:ext>
            </a:extLst>
          </p:cNvPr>
          <p:cNvSpPr>
            <a:spLocks noGrp="1"/>
          </p:cNvSpPr>
          <p:nvPr>
            <p:ph type="title"/>
          </p:nvPr>
        </p:nvSpPr>
        <p:spPr>
          <a:xfrm>
            <a:off x="838200" y="365125"/>
            <a:ext cx="10515600" cy="768731"/>
          </a:xfrm>
        </p:spPr>
        <p:txBody>
          <a:bodyPr>
            <a:normAutofit/>
          </a:bodyPr>
          <a:lstStyle/>
          <a:p>
            <a:r>
              <a:rPr lang="en-US"/>
              <a:t>References</a:t>
            </a:r>
          </a:p>
        </p:txBody>
      </p:sp>
      <p:sp>
        <p:nvSpPr>
          <p:cNvPr id="3" name="Content Placeholder 2">
            <a:extLst>
              <a:ext uri="{FF2B5EF4-FFF2-40B4-BE49-F238E27FC236}">
                <a16:creationId xmlns:a16="http://schemas.microsoft.com/office/drawing/2014/main" id="{E5256B6B-35CC-AAEE-81F4-3660DEAA5270}"/>
              </a:ext>
            </a:extLst>
          </p:cNvPr>
          <p:cNvSpPr>
            <a:spLocks noGrp="1"/>
          </p:cNvSpPr>
          <p:nvPr>
            <p:ph sz="half" idx="1"/>
          </p:nvPr>
        </p:nvSpPr>
        <p:spPr>
          <a:xfrm>
            <a:off x="838200" y="1292352"/>
            <a:ext cx="5181600" cy="4498849"/>
          </a:xfrm>
        </p:spPr>
        <p:txBody>
          <a:bodyPr vert="horz" lIns="91440" tIns="45720" rIns="91440" bIns="45720" rtlCol="0" anchor="t">
            <a:noAutofit/>
          </a:bodyPr>
          <a:lstStyle/>
          <a:p>
            <a:pPr marL="0" indent="0">
              <a:lnSpc>
                <a:spcPct val="100000"/>
              </a:lnSpc>
              <a:spcBef>
                <a:spcPts val="400"/>
              </a:spcBef>
              <a:buNone/>
            </a:pPr>
            <a:r>
              <a:rPr lang="en-US" sz="1100" err="1">
                <a:latin typeface="Arial" panose="020B0604020202020204" pitchFamily="34" charset="0"/>
                <a:cs typeface="Arial" panose="020B0604020202020204" pitchFamily="34" charset="0"/>
              </a:rPr>
              <a:t>Abemaciclib</a:t>
            </a:r>
            <a:r>
              <a:rPr lang="en-US" sz="1100">
                <a:latin typeface="Arial" panose="020B0604020202020204" pitchFamily="34" charset="0"/>
                <a:cs typeface="Arial" panose="020B0604020202020204" pitchFamily="34" charset="0"/>
              </a:rPr>
              <a:t>. Prescribing information. Eli Lilly and Company; 2025. </a:t>
            </a:r>
          </a:p>
          <a:p>
            <a:pPr marL="0" indent="0">
              <a:lnSpc>
                <a:spcPct val="100000"/>
              </a:lnSpc>
              <a:spcBef>
                <a:spcPts val="400"/>
              </a:spcBef>
              <a:buNone/>
            </a:pPr>
            <a:r>
              <a:rPr lang="en-US" sz="1100">
                <a:effectLst/>
                <a:ea typeface="Times New Roman" panose="02020603050405020304" pitchFamily="18" charset="0"/>
              </a:rPr>
              <a:t>Boley C, Timotea L, LaRose L, Rocha A. Cancer Treatment. In: Baldwin C, Coleman C, Saria MG, eds. </a:t>
            </a:r>
            <a:r>
              <a:rPr lang="en-US" sz="1100" i="1">
                <a:effectLst/>
                <a:ea typeface="Times New Roman" panose="02020603050405020304" pitchFamily="18" charset="0"/>
              </a:rPr>
              <a:t>Advanced Oncology Nursing Certification Review and Resource Manual</a:t>
            </a:r>
            <a:r>
              <a:rPr lang="en-US" sz="1100" i="1">
                <a:ea typeface="Times New Roman" panose="02020603050405020304" pitchFamily="18" charset="0"/>
              </a:rPr>
              <a:t>. </a:t>
            </a:r>
            <a:r>
              <a:rPr lang="en-US" sz="1100">
                <a:ea typeface="Times New Roman" panose="02020603050405020304" pitchFamily="18" charset="0"/>
              </a:rPr>
              <a:t>Oncology Nursing Society; 2023</a:t>
            </a:r>
            <a:r>
              <a:rPr lang="en-US" sz="1100">
                <a:effectLst/>
                <a:ea typeface="Times New Roman" panose="02020603050405020304" pitchFamily="18" charset="0"/>
              </a:rPr>
              <a:t>:</a:t>
            </a:r>
            <a:r>
              <a:rPr lang="en-US" sz="1100">
                <a:ea typeface="Times New Roman" panose="02020603050405020304" pitchFamily="18" charset="0"/>
              </a:rPr>
              <a:t>443-475</a:t>
            </a:r>
            <a:r>
              <a:rPr lang="en-US" sz="1100">
                <a:effectLst/>
                <a:ea typeface="Times New Roman" panose="02020603050405020304" pitchFamily="18" charset="0"/>
              </a:rPr>
              <a:t>.</a:t>
            </a:r>
            <a:endParaRPr lang="en-US" sz="1100"/>
          </a:p>
          <a:p>
            <a:pPr marL="0" indent="0">
              <a:lnSpc>
                <a:spcPct val="100000"/>
              </a:lnSpc>
              <a:spcBef>
                <a:spcPts val="400"/>
              </a:spcBef>
              <a:buNone/>
            </a:pPr>
            <a:r>
              <a:rPr lang="en-US" sz="1100" b="0" i="0" u="none" strike="noStrike">
                <a:solidFill>
                  <a:srgbClr val="393939"/>
                </a:solidFill>
                <a:effectLst/>
              </a:rPr>
              <a:t>Data on file. Lilly USA, LLC. DOF-AL-US-0109.</a:t>
            </a:r>
            <a:endParaRPr lang="en-US" sz="1100"/>
          </a:p>
          <a:p>
            <a:pPr marL="0" indent="0">
              <a:lnSpc>
                <a:spcPct val="100000"/>
              </a:lnSpc>
              <a:spcBef>
                <a:spcPts val="400"/>
              </a:spcBef>
              <a:buNone/>
            </a:pPr>
            <a:r>
              <a:rPr lang="en-US" sz="1100" b="0" i="0" u="none" strike="noStrike" err="1">
                <a:solidFill>
                  <a:srgbClr val="3A3A3A"/>
                </a:solidFill>
                <a:effectLst/>
              </a:rPr>
              <a:t>FDA.gov</a:t>
            </a:r>
            <a:r>
              <a:rPr lang="en-US" sz="1100" b="0" i="0" u="none" strike="noStrike">
                <a:solidFill>
                  <a:srgbClr val="3A3A3A"/>
                </a:solidFill>
                <a:effectLst/>
              </a:rPr>
              <a:t>. FDA approves </a:t>
            </a:r>
            <a:r>
              <a:rPr lang="en-US" sz="1100" b="0" i="0" u="none" strike="noStrike" err="1">
                <a:solidFill>
                  <a:srgbClr val="3A3A3A"/>
                </a:solidFill>
                <a:effectLst/>
              </a:rPr>
              <a:t>abemaciclib</a:t>
            </a:r>
            <a:r>
              <a:rPr lang="en-US" sz="1100" b="0" i="0" u="none" strike="noStrike">
                <a:solidFill>
                  <a:srgbClr val="3A3A3A"/>
                </a:solidFill>
                <a:effectLst/>
              </a:rPr>
              <a:t> with endocrine therapy for early breast cancer . Press release. October 13, 2021. https://</a:t>
            </a:r>
            <a:r>
              <a:rPr lang="en-US" sz="1100" b="0" i="0" u="none" strike="noStrike" err="1">
                <a:solidFill>
                  <a:srgbClr val="3A3A3A"/>
                </a:solidFill>
                <a:effectLst/>
              </a:rPr>
              <a:t>www.fda.gov</a:t>
            </a:r>
            <a:r>
              <a:rPr lang="en-US" sz="1100" b="0" i="0" u="none" strike="noStrike">
                <a:solidFill>
                  <a:srgbClr val="3A3A3A"/>
                </a:solidFill>
                <a:effectLst/>
              </a:rPr>
              <a:t>/drugs/resources-information-approved-drugs/</a:t>
            </a:r>
            <a:r>
              <a:rPr lang="en-US" sz="1100" b="0" i="0" u="none" strike="noStrike" err="1">
                <a:solidFill>
                  <a:srgbClr val="3A3A3A"/>
                </a:solidFill>
                <a:effectLst/>
              </a:rPr>
              <a:t>fda</a:t>
            </a:r>
            <a:r>
              <a:rPr lang="en-US" sz="1100" b="0" i="0" u="none" strike="noStrike">
                <a:solidFill>
                  <a:srgbClr val="3A3A3A"/>
                </a:solidFill>
                <a:effectLst/>
              </a:rPr>
              <a:t>-approves-</a:t>
            </a:r>
            <a:r>
              <a:rPr lang="en-US" sz="1100" b="0" i="0" u="none" strike="noStrike" err="1">
                <a:solidFill>
                  <a:srgbClr val="3A3A3A"/>
                </a:solidFill>
                <a:effectLst/>
              </a:rPr>
              <a:t>abemaciclib</a:t>
            </a:r>
            <a:r>
              <a:rPr lang="en-US" sz="1100" b="0" i="0" u="none" strike="noStrike">
                <a:solidFill>
                  <a:srgbClr val="3A3A3A"/>
                </a:solidFill>
                <a:effectLst/>
              </a:rPr>
              <a:t>-endocrine-therapy-early-breast-cancer</a:t>
            </a:r>
          </a:p>
          <a:p>
            <a:pPr marL="0" indent="0">
              <a:lnSpc>
                <a:spcPct val="100000"/>
              </a:lnSpc>
              <a:spcBef>
                <a:spcPts val="400"/>
              </a:spcBef>
              <a:buNone/>
            </a:pPr>
            <a:r>
              <a:rPr lang="en-US" sz="1100" err="1"/>
              <a:t>FDA.gov</a:t>
            </a:r>
            <a:r>
              <a:rPr lang="en-US" sz="1100"/>
              <a:t>. Use of Cyclin-Dependent Kinase 4/6 Inhibitor with Hormonal Therapy in Metastatic Breast Cancer—Efficacy in Patient Subgroups. Updated November 16, 2020. https://</a:t>
            </a:r>
            <a:r>
              <a:rPr lang="en-US" sz="1100" err="1"/>
              <a:t>www.fda.gov</a:t>
            </a:r>
            <a:r>
              <a:rPr lang="en-US" sz="1100"/>
              <a:t>/drugs/science-and-research-drugs/use-cyclin-dependent-kinase-46-inhibitor-hormonal-therapy-metastatic-breast-cancer-efficacy-patient#:~:text=CDK%204/6%20inhibitors%20in,advanced%20or%20metastatic%20breast%20cancer</a:t>
            </a:r>
          </a:p>
          <a:p>
            <a:pPr marL="0" indent="0">
              <a:lnSpc>
                <a:spcPct val="100000"/>
              </a:lnSpc>
              <a:spcBef>
                <a:spcPts val="400"/>
              </a:spcBef>
              <a:buNone/>
            </a:pPr>
            <a:r>
              <a:rPr lang="en-US" sz="1100" b="0" i="0" u="none" strike="noStrike" err="1">
                <a:solidFill>
                  <a:srgbClr val="363B40"/>
                </a:solidFill>
                <a:effectLst/>
              </a:rPr>
              <a:t>Hortobagyi</a:t>
            </a:r>
            <a:r>
              <a:rPr lang="en-US" sz="1100" b="0" i="0" u="none" strike="noStrike">
                <a:solidFill>
                  <a:srgbClr val="363B40"/>
                </a:solidFill>
                <a:effectLst/>
              </a:rPr>
              <a:t> GN, </a:t>
            </a:r>
            <a:r>
              <a:rPr lang="en-US" sz="1100" b="0" i="0" u="none" strike="noStrike" err="1">
                <a:solidFill>
                  <a:srgbClr val="363B40"/>
                </a:solidFill>
                <a:effectLst/>
              </a:rPr>
              <a:t>Stroyakovskiy</a:t>
            </a:r>
            <a:r>
              <a:rPr lang="en-US" sz="1100" b="0" i="0" u="none" strike="noStrike">
                <a:solidFill>
                  <a:srgbClr val="363B40"/>
                </a:solidFill>
                <a:effectLst/>
              </a:rPr>
              <a:t> D, Yardley DA, et al. </a:t>
            </a:r>
            <a:r>
              <a:rPr lang="en-US" sz="1100" b="0" i="0" u="none" strike="noStrike" err="1">
                <a:solidFill>
                  <a:srgbClr val="363B40"/>
                </a:solidFill>
                <a:effectLst/>
              </a:rPr>
              <a:t>Ribociclib</a:t>
            </a:r>
            <a:r>
              <a:rPr lang="en-US" sz="1100" b="0" i="0" u="none" strike="noStrike">
                <a:solidFill>
                  <a:srgbClr val="363B40"/>
                </a:solidFill>
                <a:effectLst/>
              </a:rPr>
              <a:t> + nonsteroidal aromatase inhibitor as adjuvant treatment in patients with HR+/HER2- early breast cancer: final invasive disease-free survival analysis from the NATALEE trial. Abstract presented at: San Antonio Breast Cancer Symposium; </a:t>
            </a:r>
            <a:r>
              <a:rPr lang="en-US" sz="1100">
                <a:solidFill>
                  <a:srgbClr val="363B40"/>
                </a:solidFill>
              </a:rPr>
              <a:t>San Antonio, Texas; </a:t>
            </a:r>
            <a:r>
              <a:rPr lang="en-US" sz="1100" b="0" i="0" u="none" strike="noStrike">
                <a:solidFill>
                  <a:srgbClr val="363B40"/>
                </a:solidFill>
                <a:effectLst/>
              </a:rPr>
              <a:t>December 5-9, 2023. Abstract GS03-03.</a:t>
            </a:r>
            <a:endParaRPr lang="en-US" sz="1100"/>
          </a:p>
          <a:p>
            <a:pPr marL="0" indent="0">
              <a:lnSpc>
                <a:spcPct val="100000"/>
              </a:lnSpc>
              <a:spcBef>
                <a:spcPts val="400"/>
              </a:spcBef>
              <a:buNone/>
            </a:pPr>
            <a:r>
              <a:rPr lang="en-US" sz="1100" b="0" i="0" u="none" strike="noStrike">
                <a:solidFill>
                  <a:srgbClr val="393939"/>
                </a:solidFill>
                <a:effectLst/>
              </a:rPr>
              <a:t>Johnston SRD, Harbeck N, Hegg R, et al; </a:t>
            </a:r>
            <a:r>
              <a:rPr lang="en-US" sz="1100" b="0" i="0" u="none" strike="noStrike" err="1">
                <a:solidFill>
                  <a:srgbClr val="393939"/>
                </a:solidFill>
                <a:effectLst/>
              </a:rPr>
              <a:t>monarchE</a:t>
            </a:r>
            <a:r>
              <a:rPr lang="en-US" sz="1100" b="0" i="0" u="none" strike="noStrike">
                <a:solidFill>
                  <a:srgbClr val="393939"/>
                </a:solidFill>
                <a:effectLst/>
              </a:rPr>
              <a:t> Committee Members and Investigators. </a:t>
            </a:r>
            <a:r>
              <a:rPr lang="en-US" sz="1100" b="0" i="0" u="none" strike="noStrike" err="1">
                <a:solidFill>
                  <a:srgbClr val="393939"/>
                </a:solidFill>
                <a:effectLst/>
              </a:rPr>
              <a:t>Abemaciclib</a:t>
            </a:r>
            <a:r>
              <a:rPr lang="en-US" sz="1100" b="0" i="0" u="none" strike="noStrike">
                <a:solidFill>
                  <a:srgbClr val="393939"/>
                </a:solidFill>
                <a:effectLst/>
              </a:rPr>
              <a:t> combined with endocrine therapy for the adjuvant treatment of HR+, HER2-, node-positive, high-risk, early breast cancer (</a:t>
            </a:r>
            <a:r>
              <a:rPr lang="en-US" sz="1100" b="0" i="0" u="none" strike="noStrike" err="1">
                <a:solidFill>
                  <a:srgbClr val="393939"/>
                </a:solidFill>
                <a:effectLst/>
              </a:rPr>
              <a:t>monarchE</a:t>
            </a:r>
            <a:r>
              <a:rPr lang="en-US" sz="1100" b="0" i="0" u="none" strike="noStrike">
                <a:solidFill>
                  <a:srgbClr val="393939"/>
                </a:solidFill>
                <a:effectLst/>
              </a:rPr>
              <a:t>). </a:t>
            </a:r>
            <a:r>
              <a:rPr lang="en-US" sz="1100" b="0" i="1" u="none" strike="noStrike">
                <a:solidFill>
                  <a:srgbClr val="393939"/>
                </a:solidFill>
                <a:effectLst/>
              </a:rPr>
              <a:t>J Clin Oncol.</a:t>
            </a:r>
            <a:r>
              <a:rPr lang="en-US" sz="1100" b="0" i="0" u="none" strike="noStrike">
                <a:solidFill>
                  <a:srgbClr val="393939"/>
                </a:solidFill>
                <a:effectLst/>
              </a:rPr>
              <a:t> 2020;38(34):‌3‌9‌8‌7-‌3‌9‌9‌8. </a:t>
            </a:r>
          </a:p>
        </p:txBody>
      </p:sp>
      <p:sp>
        <p:nvSpPr>
          <p:cNvPr id="4" name="Content Placeholder 3">
            <a:extLst>
              <a:ext uri="{FF2B5EF4-FFF2-40B4-BE49-F238E27FC236}">
                <a16:creationId xmlns:a16="http://schemas.microsoft.com/office/drawing/2014/main" id="{86A6C68C-A3EC-B155-22CF-F31D316C6539}"/>
              </a:ext>
            </a:extLst>
          </p:cNvPr>
          <p:cNvSpPr>
            <a:spLocks noGrp="1"/>
          </p:cNvSpPr>
          <p:nvPr>
            <p:ph sz="half" idx="2"/>
          </p:nvPr>
        </p:nvSpPr>
        <p:spPr>
          <a:xfrm>
            <a:off x="6172200" y="1292352"/>
            <a:ext cx="5181600" cy="4498849"/>
          </a:xfrm>
        </p:spPr>
        <p:txBody>
          <a:bodyPr>
            <a:noAutofit/>
          </a:bodyPr>
          <a:lstStyle/>
          <a:p>
            <a:pPr marL="0" indent="0">
              <a:lnSpc>
                <a:spcPct val="100000"/>
              </a:lnSpc>
              <a:spcBef>
                <a:spcPts val="400"/>
              </a:spcBef>
              <a:buNone/>
            </a:pPr>
            <a:r>
              <a:rPr lang="en-US" sz="1100" b="0" i="0" u="none" strike="noStrike" dirty="0">
                <a:solidFill>
                  <a:srgbClr val="393939"/>
                </a:solidFill>
                <a:effectLst/>
              </a:rPr>
              <a:t>Johnston SRD, Toi M, O’Shaughnessy J, et al; on behalf of monarchE Committee Members. Abemaciclib plus endocrine therapy for hormone receptor-positive, HER2-negative, node-positive, high-risk early breast cancer (monarchE): results from a preplanned interim analysis of a </a:t>
            </a:r>
            <a:r>
              <a:rPr lang="en-US" sz="1100" b="0" i="0" u="none" strike="noStrike" dirty="0" err="1">
                <a:solidFill>
                  <a:srgbClr val="393939"/>
                </a:solidFill>
                <a:effectLst/>
              </a:rPr>
              <a:t>randomised</a:t>
            </a:r>
            <a:r>
              <a:rPr lang="en-US" sz="1100" b="0" i="0" u="none" strike="noStrike" dirty="0">
                <a:solidFill>
                  <a:srgbClr val="393939"/>
                </a:solidFill>
                <a:effectLst/>
              </a:rPr>
              <a:t>, open-label, phase 3 trial. </a:t>
            </a:r>
            <a:r>
              <a:rPr lang="en-US" sz="1100" b="0" i="1" u="none" strike="noStrike" dirty="0">
                <a:solidFill>
                  <a:srgbClr val="393939"/>
                </a:solidFill>
                <a:effectLst/>
              </a:rPr>
              <a:t>Lancet Oncol.</a:t>
            </a:r>
            <a:r>
              <a:rPr lang="en-US" sz="1100" b="0" i="0" u="none" strike="noStrike" dirty="0">
                <a:solidFill>
                  <a:srgbClr val="393939"/>
                </a:solidFill>
                <a:effectLst/>
              </a:rPr>
              <a:t> 2023;24(1):77-90.</a:t>
            </a:r>
            <a:endParaRPr lang="en-US" sz="1100" baseline="30000" dirty="0"/>
          </a:p>
          <a:p>
            <a:pPr marL="0" indent="0">
              <a:lnSpc>
                <a:spcPct val="100000"/>
              </a:lnSpc>
              <a:spcBef>
                <a:spcPts val="400"/>
              </a:spcBef>
              <a:buNone/>
            </a:pPr>
            <a:r>
              <a:rPr lang="en-US" sz="1100" b="0" i="0" dirty="0" err="1">
                <a:solidFill>
                  <a:srgbClr val="212121"/>
                </a:solidFill>
                <a:effectLst/>
              </a:rPr>
              <a:t>Klocker</a:t>
            </a:r>
            <a:r>
              <a:rPr lang="en-US" sz="1100" b="0" i="0" dirty="0">
                <a:solidFill>
                  <a:srgbClr val="212121"/>
                </a:solidFill>
                <a:effectLst/>
              </a:rPr>
              <a:t> EV, Egle D, Bartsch R, </a:t>
            </a:r>
            <a:r>
              <a:rPr lang="en-US" sz="1100" b="0" i="0" dirty="0" err="1">
                <a:solidFill>
                  <a:srgbClr val="212121"/>
                </a:solidFill>
                <a:effectLst/>
              </a:rPr>
              <a:t>Rinnerthaler</a:t>
            </a:r>
            <a:r>
              <a:rPr lang="en-US" sz="1100" b="0" i="0" dirty="0">
                <a:solidFill>
                  <a:srgbClr val="212121"/>
                </a:solidFill>
                <a:effectLst/>
              </a:rPr>
              <a:t> G, Gnant M. Efficacy and safety of CDK4/6 inhibitors: a focus on HR+/HER2- early breast cancer. </a:t>
            </a:r>
            <a:r>
              <a:rPr lang="en-US" sz="1100" b="0" i="1" dirty="0">
                <a:solidFill>
                  <a:srgbClr val="212121"/>
                </a:solidFill>
                <a:effectLst/>
              </a:rPr>
              <a:t>Drugs. </a:t>
            </a:r>
            <a:r>
              <a:rPr lang="en-US" sz="1100" b="0" i="0" dirty="0">
                <a:solidFill>
                  <a:srgbClr val="212121"/>
                </a:solidFill>
                <a:effectLst/>
              </a:rPr>
              <a:t>2025;85(2):149-169. </a:t>
            </a:r>
          </a:p>
          <a:p>
            <a:pPr marL="0" indent="0">
              <a:lnSpc>
                <a:spcPct val="100000"/>
              </a:lnSpc>
              <a:spcBef>
                <a:spcPts val="400"/>
              </a:spcBef>
              <a:buNone/>
            </a:pPr>
            <a:r>
              <a:rPr lang="en-US" sz="1100" b="0" i="0" dirty="0">
                <a:effectLst/>
              </a:rPr>
              <a:t>Pavlovic D, </a:t>
            </a:r>
            <a:r>
              <a:rPr lang="en-US" sz="1100" b="0" i="0" dirty="0" err="1">
                <a:effectLst/>
              </a:rPr>
              <a:t>Niciforovic</a:t>
            </a:r>
            <a:r>
              <a:rPr lang="en-US" sz="1100" b="0" i="0" dirty="0">
                <a:effectLst/>
              </a:rPr>
              <a:t> D, </a:t>
            </a:r>
            <a:r>
              <a:rPr lang="en-US" sz="1100" b="0" i="0" dirty="0" err="1">
                <a:effectLst/>
              </a:rPr>
              <a:t>Papic</a:t>
            </a:r>
            <a:r>
              <a:rPr lang="en-US" sz="1100" b="0" i="0" dirty="0">
                <a:effectLst/>
              </a:rPr>
              <a:t> D, et al. CDK4/6 inhibitors: basics, pros, and major cons in breast cancer treatment with specific regard to cardiotoxicity - a narrative review. </a:t>
            </a:r>
            <a:r>
              <a:rPr lang="en-US" sz="1100" b="0" i="1" dirty="0" err="1">
                <a:effectLst/>
              </a:rPr>
              <a:t>Ther</a:t>
            </a:r>
            <a:r>
              <a:rPr lang="en-US" sz="1100" b="0" i="1" dirty="0">
                <a:effectLst/>
              </a:rPr>
              <a:t> Adv Med Oncol. </a:t>
            </a:r>
            <a:r>
              <a:rPr lang="en-US" sz="1100" b="0" i="0" dirty="0">
                <a:effectLst/>
              </a:rPr>
              <a:t>2023;15:17588359231205848. </a:t>
            </a:r>
          </a:p>
          <a:p>
            <a:pPr marL="0" indent="0">
              <a:lnSpc>
                <a:spcPct val="100000"/>
              </a:lnSpc>
              <a:spcBef>
                <a:spcPts val="400"/>
              </a:spcBef>
              <a:buNone/>
            </a:pPr>
            <a:r>
              <a:rPr lang="en-US" sz="1100" b="0" i="0" dirty="0">
                <a:solidFill>
                  <a:srgbClr val="212121"/>
                </a:solidFill>
                <a:effectLst/>
              </a:rPr>
              <a:t>Rastogi P, O'Shaughnessy J, Martin M, et al. Adjuvant abemaciclib plus endocrine therapy for hormone receptor-positive, human epidermal growth factor receptor 2-negative, high-risk early breast cancer: results from a preplanned </a:t>
            </a:r>
            <a:r>
              <a:rPr lang="en-US" sz="1100" b="0" i="0" dirty="0" err="1">
                <a:solidFill>
                  <a:srgbClr val="212121"/>
                </a:solidFill>
                <a:effectLst/>
              </a:rPr>
              <a:t>monarche</a:t>
            </a:r>
            <a:r>
              <a:rPr lang="en-US" sz="1100" b="0" i="0" dirty="0">
                <a:solidFill>
                  <a:srgbClr val="212121"/>
                </a:solidFill>
                <a:effectLst/>
              </a:rPr>
              <a:t> overall survival interim analysis, including 5-year efficacy outcomes. </a:t>
            </a:r>
            <a:r>
              <a:rPr lang="en-US" sz="1100" b="0" i="1" dirty="0">
                <a:solidFill>
                  <a:srgbClr val="212121"/>
                </a:solidFill>
                <a:effectLst/>
              </a:rPr>
              <a:t>J Clin Oncol. </a:t>
            </a:r>
            <a:r>
              <a:rPr lang="en-US" sz="1100" b="0" i="0" dirty="0">
                <a:solidFill>
                  <a:srgbClr val="212121"/>
                </a:solidFill>
                <a:effectLst/>
              </a:rPr>
              <a:t>2024;42(9):987-993.</a:t>
            </a:r>
            <a:endParaRPr lang="en-US" sz="1100" b="0" i="0" dirty="0">
              <a:effectLst/>
            </a:endParaRPr>
          </a:p>
          <a:p>
            <a:pPr marL="0" indent="0">
              <a:lnSpc>
                <a:spcPct val="100000"/>
              </a:lnSpc>
              <a:spcBef>
                <a:spcPts val="400"/>
              </a:spcBef>
              <a:buNone/>
            </a:pPr>
            <a:r>
              <a:rPr lang="en-US" sz="1100" dirty="0"/>
              <a:t>Slamon DJ, Fasching PA, Hurvitz S, et al. Rationale and trial design of NATALEE: a Phase III trial of adjuvant ribociclib + endocrine therapy versus endocrine therapy alone in patients with HR+/HER2- early breast cancer. </a:t>
            </a:r>
            <a:r>
              <a:rPr lang="en-US" sz="1100" i="1" dirty="0" err="1"/>
              <a:t>Ther</a:t>
            </a:r>
            <a:r>
              <a:rPr lang="en-US" sz="1100" i="1" dirty="0"/>
              <a:t> Adv Med Oncol. </a:t>
            </a:r>
            <a:r>
              <a:rPr lang="en-US" sz="1100" dirty="0"/>
              <a:t>2023;15:17588359231178125. ​</a:t>
            </a:r>
          </a:p>
          <a:p>
            <a:pPr marL="0" indent="0">
              <a:lnSpc>
                <a:spcPct val="100000"/>
              </a:lnSpc>
              <a:spcBef>
                <a:spcPts val="400"/>
              </a:spcBef>
              <a:buNone/>
            </a:pPr>
            <a:r>
              <a:rPr lang="en-US" sz="1100" dirty="0"/>
              <a:t>Slamon D, </a:t>
            </a:r>
            <a:r>
              <a:rPr lang="en-US" sz="1100" dirty="0" err="1"/>
              <a:t>Lipatov</a:t>
            </a:r>
            <a:r>
              <a:rPr lang="en-US" sz="1100" dirty="0"/>
              <a:t> O, </a:t>
            </a:r>
            <a:r>
              <a:rPr lang="en-US" sz="1100" dirty="0" err="1"/>
              <a:t>Nowecki</a:t>
            </a:r>
            <a:r>
              <a:rPr lang="en-US" sz="1100" dirty="0"/>
              <a:t> Z, et al. Ribociclib plus endocrine therapy in early breast cancer. </a:t>
            </a:r>
            <a:r>
              <a:rPr lang="en-US" sz="1100" i="1" dirty="0"/>
              <a:t>N Engl J Med. </a:t>
            </a:r>
            <a:r>
              <a:rPr lang="en-US" sz="1100" dirty="0"/>
              <a:t>2024;390(12):1080-1091.​</a:t>
            </a:r>
          </a:p>
          <a:p>
            <a:pPr marL="0" indent="0">
              <a:lnSpc>
                <a:spcPct val="100000"/>
              </a:lnSpc>
              <a:spcBef>
                <a:spcPts val="400"/>
              </a:spcBef>
              <a:buNone/>
            </a:pPr>
            <a:r>
              <a:rPr lang="en-US" sz="1100" dirty="0"/>
              <a:t>Wu Y, Zhang Y, Pi H, Sheng Y. Current therapeutic progress of CDK4/6 inhibitors in breast cancer. </a:t>
            </a:r>
            <a:r>
              <a:rPr lang="en-US" sz="1100" i="1" dirty="0"/>
              <a:t>Cancer </a:t>
            </a:r>
            <a:r>
              <a:rPr lang="en-US" sz="1100" i="1" dirty="0" err="1"/>
              <a:t>Manag</a:t>
            </a:r>
            <a:r>
              <a:rPr lang="en-US" sz="1100" i="1" dirty="0"/>
              <a:t> Res. </a:t>
            </a:r>
            <a:r>
              <a:rPr lang="en-US" sz="1100" dirty="0"/>
              <a:t>2020;12:3477-3487.</a:t>
            </a:r>
            <a:endParaRPr lang="en-US" sz="1100" b="0" i="0" dirty="0">
              <a:effectLst/>
            </a:endParaRPr>
          </a:p>
        </p:txBody>
      </p:sp>
    </p:spTree>
    <p:extLst>
      <p:ext uri="{BB962C8B-B14F-4D97-AF65-F5344CB8AC3E}">
        <p14:creationId xmlns:p14="http://schemas.microsoft.com/office/powerpoint/2010/main" val="1419153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2BC4F-F5DA-8DCD-5317-ED9BAFA2F3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4EEF8E-057B-348E-9934-267D437261F5}"/>
              </a:ext>
            </a:extLst>
          </p:cNvPr>
          <p:cNvSpPr>
            <a:spLocks noGrp="1"/>
          </p:cNvSpPr>
          <p:nvPr>
            <p:ph type="ctrTitle"/>
          </p:nvPr>
        </p:nvSpPr>
        <p:spPr>
          <a:xfrm>
            <a:off x="1524000" y="1122363"/>
            <a:ext cx="9144000" cy="2387600"/>
          </a:xfrm>
        </p:spPr>
        <p:txBody>
          <a:bodyPr>
            <a:normAutofit fontScale="90000"/>
          </a:bodyPr>
          <a:lstStyle/>
          <a:p>
            <a:r>
              <a:rPr lang="en-US"/>
              <a:t>Unlocking Best Practices for CDK4/6 Inhibitor Patient Management to Boost Adherence and Persistence</a:t>
            </a:r>
            <a:endParaRPr lang="en-US" dirty="0"/>
          </a:p>
        </p:txBody>
      </p:sp>
      <p:sp>
        <p:nvSpPr>
          <p:cNvPr id="3" name="Subtitle 2">
            <a:extLst>
              <a:ext uri="{FF2B5EF4-FFF2-40B4-BE49-F238E27FC236}">
                <a16:creationId xmlns:a16="http://schemas.microsoft.com/office/drawing/2014/main" id="{36F1C74E-A886-AF63-03B2-CE17E1EC1E90}"/>
              </a:ext>
            </a:extLst>
          </p:cNvPr>
          <p:cNvSpPr>
            <a:spLocks noGrp="1"/>
          </p:cNvSpPr>
          <p:nvPr>
            <p:ph type="subTitle" idx="1"/>
          </p:nvPr>
        </p:nvSpPr>
        <p:spPr>
          <a:xfrm>
            <a:off x="1524000" y="3602038"/>
            <a:ext cx="9144000" cy="1655762"/>
          </a:xfrm>
        </p:spPr>
        <p:txBody>
          <a:bodyPr vert="horz" lIns="91440" tIns="45720" rIns="91440" bIns="45720" rtlCol="0" anchor="t">
            <a:normAutofit/>
          </a:bodyPr>
          <a:lstStyle/>
          <a:p>
            <a:r>
              <a:rPr lang="pl-PL"/>
              <a:t>Kimberly Podsada, MSN, NP-C, CNS</a:t>
            </a:r>
          </a:p>
        </p:txBody>
      </p:sp>
    </p:spTree>
    <p:extLst>
      <p:ext uri="{BB962C8B-B14F-4D97-AF65-F5344CB8AC3E}">
        <p14:creationId xmlns:p14="http://schemas.microsoft.com/office/powerpoint/2010/main" val="3833936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A3316-77F6-310F-516B-097DD3822F06}"/>
              </a:ext>
            </a:extLst>
          </p:cNvPr>
          <p:cNvSpPr>
            <a:spLocks noGrp="1"/>
          </p:cNvSpPr>
          <p:nvPr>
            <p:ph type="title"/>
          </p:nvPr>
        </p:nvSpPr>
        <p:spPr>
          <a:xfrm>
            <a:off x="838200" y="365125"/>
            <a:ext cx="10515600" cy="1325563"/>
          </a:xfrm>
        </p:spPr>
        <p:txBody>
          <a:bodyPr vert="horz" lIns="91440" tIns="45720" rIns="91440" bIns="45720" rtlCol="0" anchor="ctr">
            <a:noAutofit/>
          </a:bodyPr>
          <a:lstStyle/>
          <a:p>
            <a:r>
              <a:rPr lang="en-US"/>
              <a:t>Patient Case</a:t>
            </a:r>
          </a:p>
        </p:txBody>
      </p:sp>
      <p:sp>
        <p:nvSpPr>
          <p:cNvPr id="3" name="Content Placeholder 2">
            <a:extLst>
              <a:ext uri="{FF2B5EF4-FFF2-40B4-BE49-F238E27FC236}">
                <a16:creationId xmlns:a16="http://schemas.microsoft.com/office/drawing/2014/main" id="{C3C07A26-B0CB-40CD-06A9-F6605F849521}"/>
              </a:ext>
            </a:extLst>
          </p:cNvPr>
          <p:cNvSpPr>
            <a:spLocks noGrp="1"/>
          </p:cNvSpPr>
          <p:nvPr>
            <p:ph idx="1"/>
          </p:nvPr>
        </p:nvSpPr>
        <p:spPr>
          <a:xfrm>
            <a:off x="838200" y="1825625"/>
            <a:ext cx="10515600" cy="4062557"/>
          </a:xfrm>
        </p:spPr>
        <p:txBody>
          <a:bodyPr vert="horz" lIns="91440" tIns="45720" rIns="91440" bIns="45720" rtlCol="0" anchor="t">
            <a:normAutofit/>
          </a:bodyPr>
          <a:lstStyle/>
          <a:p>
            <a:pPr marL="0" indent="0">
              <a:buNone/>
            </a:pPr>
            <a:r>
              <a:rPr lang="en-US"/>
              <a:t>Patient experienced significant joint and muscle aches with menopause-associated mood changes and fatigue. </a:t>
            </a:r>
            <a:r>
              <a:rPr lang="en-US" err="1"/>
              <a:t>Anastrozole</a:t>
            </a:r>
            <a:r>
              <a:rPr lang="en-US"/>
              <a:t> was discontinued and </a:t>
            </a:r>
            <a:r>
              <a:rPr lang="en-US" err="1"/>
              <a:t>exemestane</a:t>
            </a:r>
            <a:r>
              <a:rPr lang="en-US"/>
              <a:t> was prescribed as was </a:t>
            </a:r>
            <a:r>
              <a:rPr lang="en-US" err="1"/>
              <a:t>bupropion</a:t>
            </a:r>
            <a:r>
              <a:rPr lang="en-US"/>
              <a:t> 150 mg daily. Once abemaciclib started, she reported diarrhea and increased heartburn. </a:t>
            </a:r>
          </a:p>
          <a:p>
            <a:pPr marL="0" indent="0">
              <a:buNone/>
            </a:pPr>
            <a:endParaRPr lang="en-US"/>
          </a:p>
        </p:txBody>
      </p:sp>
    </p:spTree>
    <p:extLst>
      <p:ext uri="{BB962C8B-B14F-4D97-AF65-F5344CB8AC3E}">
        <p14:creationId xmlns:p14="http://schemas.microsoft.com/office/powerpoint/2010/main" val="2474429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20393CE1-941E-AEC3-A108-F13B12080A9F}"/>
              </a:ext>
            </a:extLst>
          </p:cNvPr>
          <p:cNvSpPr>
            <a:spLocks noGrp="1"/>
          </p:cNvSpPr>
          <p:nvPr>
            <p:ph type="title"/>
          </p:nvPr>
        </p:nvSpPr>
        <p:spPr>
          <a:xfrm>
            <a:off x="838200" y="365125"/>
            <a:ext cx="10515600" cy="1043961"/>
          </a:xfrm>
        </p:spPr>
        <p:txBody>
          <a:bodyPr/>
          <a:lstStyle/>
          <a:p>
            <a:r>
              <a:rPr lang="en-GB"/>
              <a:t>Factors Influencing Adherence</a:t>
            </a:r>
            <a:endParaRPr lang="en-US"/>
          </a:p>
        </p:txBody>
      </p:sp>
      <p:sp>
        <p:nvSpPr>
          <p:cNvPr id="7" name="Rectangle: Rounded Corners 6">
            <a:extLst>
              <a:ext uri="{FF2B5EF4-FFF2-40B4-BE49-F238E27FC236}">
                <a16:creationId xmlns:a16="http://schemas.microsoft.com/office/drawing/2014/main" id="{5F2F6887-6876-0DBD-0DC7-2B1B640F6647}"/>
              </a:ext>
            </a:extLst>
          </p:cNvPr>
          <p:cNvSpPr/>
          <p:nvPr/>
        </p:nvSpPr>
        <p:spPr>
          <a:xfrm>
            <a:off x="587378" y="1508810"/>
            <a:ext cx="10980735" cy="460981"/>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600" b="1">
                <a:solidFill>
                  <a:schemeClr val="bg1"/>
                </a:solidFill>
                <a:latin typeface="Arial" panose="020B0604020202020204" pitchFamily="34" charset="0"/>
                <a:cs typeface="Arial" panose="020B0604020202020204" pitchFamily="34" charset="0"/>
              </a:rPr>
              <a:t>According to the WHO, adherence is a multidimensional phenomenon and is influenced by various factors.</a:t>
            </a:r>
            <a:r>
              <a:rPr lang="en-IN" sz="1600" b="1" baseline="30000">
                <a:solidFill>
                  <a:schemeClr val="bg1"/>
                </a:solidFill>
                <a:latin typeface="Arial" panose="020B0604020202020204" pitchFamily="34" charset="0"/>
                <a:cs typeface="Arial" panose="020B0604020202020204" pitchFamily="34" charset="0"/>
              </a:rPr>
              <a:t>1-3</a:t>
            </a:r>
            <a:endParaRPr lang="en-IN" sz="1600" b="1">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1C2E52A-2912-0602-4A82-CBBC7B58DAC2}"/>
              </a:ext>
            </a:extLst>
          </p:cNvPr>
          <p:cNvSpPr txBox="1"/>
          <p:nvPr/>
        </p:nvSpPr>
        <p:spPr>
          <a:xfrm>
            <a:off x="436028" y="3750454"/>
            <a:ext cx="1913980" cy="1292662"/>
          </a:xfrm>
          <a:prstGeom prst="rect">
            <a:avLst/>
          </a:prstGeom>
          <a:noFill/>
        </p:spPr>
        <p:txBody>
          <a:bodyPr wrap="square" lIns="0" tIns="0" rIns="0" bIns="0" rtlCol="0" anchor="t">
            <a:spAutoFit/>
          </a:bodyPr>
          <a:lstStyle/>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Perceptions of necessity, benefit, and quality of life</a:t>
            </a:r>
          </a:p>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Forgetting and self-efficacy</a:t>
            </a:r>
          </a:p>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Preference for alternative</a:t>
            </a:r>
          </a:p>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Routinization</a:t>
            </a:r>
          </a:p>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Depression or anxiety</a:t>
            </a:r>
            <a:endParaRPr lang="en-US" sz="1200" dirty="0">
              <a:solidFill>
                <a:schemeClr val="accent1">
                  <a:lumMod val="1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0939C2C-E03B-21DE-11E7-A835A924CFF2}"/>
              </a:ext>
            </a:extLst>
          </p:cNvPr>
          <p:cNvSpPr txBox="1"/>
          <p:nvPr/>
        </p:nvSpPr>
        <p:spPr>
          <a:xfrm>
            <a:off x="557387" y="3370667"/>
            <a:ext cx="1703028" cy="307777"/>
          </a:xfrm>
          <a:prstGeom prst="rect">
            <a:avLst/>
          </a:prstGeom>
          <a:noFill/>
        </p:spPr>
        <p:txBody>
          <a:bodyPr wrap="square">
            <a:spAutoFit/>
          </a:bodyPr>
          <a:lstStyle/>
          <a:p>
            <a:pPr algn="ctr">
              <a:buClr>
                <a:schemeClr val="tx1"/>
              </a:buClr>
            </a:pPr>
            <a:r>
              <a:rPr lang="en-US" sz="1400" b="1">
                <a:solidFill>
                  <a:schemeClr val="accent1"/>
                </a:solidFill>
                <a:latin typeface="Arial" panose="020B0604020202020204" pitchFamily="34" charset="0"/>
                <a:cs typeface="Arial" panose="020B0604020202020204" pitchFamily="34" charset="0"/>
              </a:rPr>
              <a:t>Patient-Related</a:t>
            </a:r>
          </a:p>
        </p:txBody>
      </p:sp>
      <p:sp>
        <p:nvSpPr>
          <p:cNvPr id="10" name="TextBox 9">
            <a:extLst>
              <a:ext uri="{FF2B5EF4-FFF2-40B4-BE49-F238E27FC236}">
                <a16:creationId xmlns:a16="http://schemas.microsoft.com/office/drawing/2014/main" id="{61E899AE-A4E5-B790-3ED3-9CC7D0520744}"/>
              </a:ext>
            </a:extLst>
          </p:cNvPr>
          <p:cNvSpPr txBox="1"/>
          <p:nvPr/>
        </p:nvSpPr>
        <p:spPr>
          <a:xfrm>
            <a:off x="9748399" y="3750454"/>
            <a:ext cx="2056157" cy="923330"/>
          </a:xfrm>
          <a:prstGeom prst="rect">
            <a:avLst/>
          </a:prstGeom>
          <a:noFill/>
        </p:spPr>
        <p:txBody>
          <a:bodyPr wrap="square" lIns="0" tIns="0" rIns="0" bIns="0" rtlCol="0" anchor="t">
            <a:spAutoFit/>
          </a:bodyPr>
          <a:lstStyle/>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Younger or older age</a:t>
            </a:r>
          </a:p>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Higher out-of-pocket cost</a:t>
            </a:r>
          </a:p>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Lower income and education level</a:t>
            </a:r>
          </a:p>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Unmarried</a:t>
            </a:r>
            <a:endParaRPr lang="en-GB" sz="1400" dirty="0">
              <a:solidFill>
                <a:schemeClr val="accent1">
                  <a:lumMod val="1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042F1F8-5122-5549-606B-A8B6A7B45FA5}"/>
              </a:ext>
            </a:extLst>
          </p:cNvPr>
          <p:cNvSpPr txBox="1"/>
          <p:nvPr/>
        </p:nvSpPr>
        <p:spPr>
          <a:xfrm>
            <a:off x="6759816" y="3750454"/>
            <a:ext cx="2614370" cy="1292662"/>
          </a:xfrm>
          <a:prstGeom prst="rect">
            <a:avLst/>
          </a:prstGeom>
          <a:noFill/>
        </p:spPr>
        <p:txBody>
          <a:bodyPr wrap="square" lIns="0" tIns="0" rIns="0" bIns="0" rtlCol="0" anchor="t">
            <a:spAutoFit/>
          </a:bodyPr>
          <a:lstStyle/>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Shorter duration of follow-up visits</a:t>
            </a:r>
          </a:p>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Prescribing errors</a:t>
            </a:r>
          </a:p>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Different physicians responsible for follow-up</a:t>
            </a:r>
          </a:p>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Relationship with HCPs</a:t>
            </a:r>
          </a:p>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Lack of patient involvement in decision making</a:t>
            </a:r>
          </a:p>
        </p:txBody>
      </p:sp>
      <p:sp>
        <p:nvSpPr>
          <p:cNvPr id="12" name="TextBox 11">
            <a:extLst>
              <a:ext uri="{FF2B5EF4-FFF2-40B4-BE49-F238E27FC236}">
                <a16:creationId xmlns:a16="http://schemas.microsoft.com/office/drawing/2014/main" id="{8091CFD2-E4FF-BB01-CE5C-F94812F4EDBF}"/>
              </a:ext>
            </a:extLst>
          </p:cNvPr>
          <p:cNvSpPr txBox="1"/>
          <p:nvPr/>
        </p:nvSpPr>
        <p:spPr>
          <a:xfrm>
            <a:off x="6754661" y="3370667"/>
            <a:ext cx="2573466" cy="307777"/>
          </a:xfrm>
          <a:prstGeom prst="rect">
            <a:avLst/>
          </a:prstGeom>
          <a:noFill/>
        </p:spPr>
        <p:txBody>
          <a:bodyPr wrap="square">
            <a:spAutoFit/>
          </a:bodyPr>
          <a:lstStyle/>
          <a:p>
            <a:pPr algn="ctr">
              <a:buClr>
                <a:schemeClr val="tx1"/>
              </a:buClr>
            </a:pPr>
            <a:r>
              <a:rPr lang="en-US" sz="1400" b="1">
                <a:solidFill>
                  <a:schemeClr val="accent1"/>
                </a:solidFill>
                <a:latin typeface="Arial" panose="020B0604020202020204" pitchFamily="34" charset="0"/>
                <a:cs typeface="Arial" panose="020B0604020202020204" pitchFamily="34" charset="0"/>
              </a:rPr>
              <a:t>Healthcare System-Related</a:t>
            </a:r>
          </a:p>
        </p:txBody>
      </p:sp>
      <p:sp>
        <p:nvSpPr>
          <p:cNvPr id="13" name="TextBox 12">
            <a:extLst>
              <a:ext uri="{FF2B5EF4-FFF2-40B4-BE49-F238E27FC236}">
                <a16:creationId xmlns:a16="http://schemas.microsoft.com/office/drawing/2014/main" id="{BDC3FA72-F057-D8CB-208A-ABCAE6615291}"/>
              </a:ext>
            </a:extLst>
          </p:cNvPr>
          <p:cNvSpPr txBox="1"/>
          <p:nvPr/>
        </p:nvSpPr>
        <p:spPr>
          <a:xfrm>
            <a:off x="4818286" y="3750454"/>
            <a:ext cx="1602501" cy="738664"/>
          </a:xfrm>
          <a:prstGeom prst="rect">
            <a:avLst/>
          </a:prstGeom>
          <a:noFill/>
        </p:spPr>
        <p:txBody>
          <a:bodyPr wrap="square" lIns="0" tIns="0" rIns="0" bIns="0" rtlCol="0" anchor="t">
            <a:spAutoFit/>
          </a:bodyPr>
          <a:lstStyle/>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Comorbidities</a:t>
            </a:r>
          </a:p>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Unknown tumor size</a:t>
            </a:r>
          </a:p>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Node-positive disease</a:t>
            </a:r>
            <a:endParaRPr lang="en-IN" sz="1200" dirty="0">
              <a:solidFill>
                <a:schemeClr val="accent1">
                  <a:lumMod val="10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2CC1A62-987E-D402-9D1C-01229F055349}"/>
              </a:ext>
            </a:extLst>
          </p:cNvPr>
          <p:cNvSpPr txBox="1"/>
          <p:nvPr/>
        </p:nvSpPr>
        <p:spPr>
          <a:xfrm>
            <a:off x="2675273" y="3750454"/>
            <a:ext cx="1788078" cy="1107996"/>
          </a:xfrm>
          <a:prstGeom prst="rect">
            <a:avLst/>
          </a:prstGeom>
          <a:noFill/>
        </p:spPr>
        <p:txBody>
          <a:bodyPr wrap="square" lIns="0" tIns="0" rIns="0" bIns="0" rtlCol="0" anchor="t">
            <a:spAutoFit/>
          </a:bodyPr>
          <a:lstStyle/>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Side effects</a:t>
            </a:r>
          </a:p>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Modifications and complexity of regimen </a:t>
            </a:r>
          </a:p>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Duration and variations of therapy</a:t>
            </a:r>
          </a:p>
          <a:p>
            <a:pPr marL="183600" indent="-183600">
              <a:buClr>
                <a:srgbClr val="000000"/>
              </a:buClr>
              <a:buFont typeface="Arial" panose="020B0604020202020204" pitchFamily="34" charset="0"/>
              <a:buChar char="•"/>
            </a:pPr>
            <a:r>
              <a:rPr lang="en-GB" sz="1200" dirty="0">
                <a:solidFill>
                  <a:schemeClr val="accent1">
                    <a:lumMod val="10000"/>
                  </a:schemeClr>
                </a:solidFill>
                <a:latin typeface="Arial" panose="020B0604020202020204" pitchFamily="34" charset="0"/>
                <a:cs typeface="Arial" panose="020B0604020202020204" pitchFamily="34" charset="0"/>
              </a:rPr>
              <a:t>Pill burden</a:t>
            </a:r>
            <a:endParaRPr lang="en-IN" sz="1200" dirty="0">
              <a:solidFill>
                <a:schemeClr val="accent1">
                  <a:lumMod val="1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7BDC5E9-6D6D-C270-0ECE-6068E1336D70}"/>
              </a:ext>
            </a:extLst>
          </p:cNvPr>
          <p:cNvSpPr txBox="1"/>
          <p:nvPr/>
        </p:nvSpPr>
        <p:spPr>
          <a:xfrm>
            <a:off x="2675273" y="3370667"/>
            <a:ext cx="1745546" cy="307777"/>
          </a:xfrm>
          <a:prstGeom prst="rect">
            <a:avLst/>
          </a:prstGeom>
          <a:noFill/>
        </p:spPr>
        <p:txBody>
          <a:bodyPr wrap="square">
            <a:spAutoFit/>
          </a:bodyPr>
          <a:lstStyle/>
          <a:p>
            <a:pPr algn="ctr">
              <a:buClr>
                <a:schemeClr val="tx1"/>
              </a:buClr>
            </a:pPr>
            <a:r>
              <a:rPr lang="en-US" sz="1400" b="1">
                <a:solidFill>
                  <a:schemeClr val="accent1"/>
                </a:solidFill>
                <a:latin typeface="Arial" panose="020B0604020202020204" pitchFamily="34" charset="0"/>
                <a:cs typeface="Arial" panose="020B0604020202020204" pitchFamily="34" charset="0"/>
              </a:rPr>
              <a:t>Therapy-Related</a:t>
            </a:r>
          </a:p>
        </p:txBody>
      </p:sp>
      <p:sp>
        <p:nvSpPr>
          <p:cNvPr id="16" name="Rectangle: Rounded Corners 15">
            <a:extLst>
              <a:ext uri="{FF2B5EF4-FFF2-40B4-BE49-F238E27FC236}">
                <a16:creationId xmlns:a16="http://schemas.microsoft.com/office/drawing/2014/main" id="{144F35DF-44BE-114C-4876-C1C4552F2ED4}"/>
              </a:ext>
            </a:extLst>
          </p:cNvPr>
          <p:cNvSpPr/>
          <p:nvPr/>
        </p:nvSpPr>
        <p:spPr>
          <a:xfrm>
            <a:off x="587379" y="5425605"/>
            <a:ext cx="10980734" cy="401498"/>
          </a:xfrm>
          <a:prstGeom prst="rect">
            <a:avLst/>
          </a:prstGeom>
          <a:ln/>
        </p:spPr>
        <p:style>
          <a:lnRef idx="1">
            <a:schemeClr val="accent3"/>
          </a:lnRef>
          <a:fillRef idx="3">
            <a:schemeClr val="accent3"/>
          </a:fillRef>
          <a:effectRef idx="2">
            <a:schemeClr val="accent3"/>
          </a:effectRef>
          <a:fontRef idx="minor">
            <a:schemeClr val="lt1"/>
          </a:fontRef>
        </p:style>
        <p:txBody>
          <a:bodyPr lIns="91440" tIns="18288" rIns="91440" bIns="18288" rtlCol="0" anchor="ctr"/>
          <a:lstStyle/>
          <a:p>
            <a:pPr algn="ctr"/>
            <a:r>
              <a:rPr lang="en-GB" sz="1600" b="1" i="0" u="none" strike="noStrike">
                <a:solidFill>
                  <a:schemeClr val="bg1"/>
                </a:solidFill>
                <a:effectLst/>
                <a:latin typeface="Arial" panose="020B0604020202020204" pitchFamily="34" charset="0"/>
              </a:rPr>
              <a:t>Patients and physicians report similar determinants of noncompliance and nonpersistence to ET.</a:t>
            </a:r>
            <a:r>
              <a:rPr lang="en-GB" sz="1600" b="1" i="0" u="none" strike="noStrike" baseline="30000">
                <a:solidFill>
                  <a:schemeClr val="bg1"/>
                </a:solidFill>
                <a:effectLst/>
                <a:latin typeface="Arial" panose="020B0604020202020204" pitchFamily="34" charset="0"/>
              </a:rPr>
              <a:t>3</a:t>
            </a:r>
          </a:p>
        </p:txBody>
      </p:sp>
      <p:sp>
        <p:nvSpPr>
          <p:cNvPr id="26" name="TextBox 25">
            <a:extLst>
              <a:ext uri="{FF2B5EF4-FFF2-40B4-BE49-F238E27FC236}">
                <a16:creationId xmlns:a16="http://schemas.microsoft.com/office/drawing/2014/main" id="{86EA9B27-6769-C85E-FA60-64C92230846A}"/>
              </a:ext>
            </a:extLst>
          </p:cNvPr>
          <p:cNvSpPr txBox="1"/>
          <p:nvPr/>
        </p:nvSpPr>
        <p:spPr>
          <a:xfrm>
            <a:off x="4739900" y="3370667"/>
            <a:ext cx="1745546" cy="307777"/>
          </a:xfrm>
          <a:prstGeom prst="rect">
            <a:avLst/>
          </a:prstGeom>
          <a:noFill/>
        </p:spPr>
        <p:txBody>
          <a:bodyPr wrap="square">
            <a:spAutoFit/>
          </a:bodyPr>
          <a:lstStyle/>
          <a:p>
            <a:pPr algn="ctr">
              <a:buClr>
                <a:schemeClr val="tx1"/>
              </a:buClr>
            </a:pPr>
            <a:r>
              <a:rPr lang="en-US" sz="1400" b="1">
                <a:solidFill>
                  <a:schemeClr val="accent1"/>
                </a:solidFill>
                <a:latin typeface="Arial" panose="020B0604020202020204" pitchFamily="34" charset="0"/>
                <a:cs typeface="Arial" panose="020B0604020202020204" pitchFamily="34" charset="0"/>
              </a:rPr>
              <a:t>Disease-Related</a:t>
            </a:r>
          </a:p>
        </p:txBody>
      </p:sp>
      <p:sp>
        <p:nvSpPr>
          <p:cNvPr id="27" name="TextBox 26">
            <a:extLst>
              <a:ext uri="{FF2B5EF4-FFF2-40B4-BE49-F238E27FC236}">
                <a16:creationId xmlns:a16="http://schemas.microsoft.com/office/drawing/2014/main" id="{2FEBD181-1F55-70EF-73FF-9FED45FAD5DD}"/>
              </a:ext>
            </a:extLst>
          </p:cNvPr>
          <p:cNvSpPr txBox="1"/>
          <p:nvPr/>
        </p:nvSpPr>
        <p:spPr>
          <a:xfrm>
            <a:off x="9458356" y="3370667"/>
            <a:ext cx="2573466" cy="307777"/>
          </a:xfrm>
          <a:prstGeom prst="rect">
            <a:avLst/>
          </a:prstGeom>
          <a:noFill/>
        </p:spPr>
        <p:txBody>
          <a:bodyPr wrap="square">
            <a:spAutoFit/>
          </a:bodyPr>
          <a:lstStyle/>
          <a:p>
            <a:pPr algn="ctr">
              <a:buClr>
                <a:schemeClr val="tx1"/>
              </a:buClr>
            </a:pPr>
            <a:r>
              <a:rPr lang="en-US" sz="1400" b="1">
                <a:solidFill>
                  <a:schemeClr val="accent1"/>
                </a:solidFill>
                <a:latin typeface="Arial" panose="020B0604020202020204" pitchFamily="34" charset="0"/>
                <a:cs typeface="Arial" panose="020B0604020202020204" pitchFamily="34" charset="0"/>
              </a:rPr>
              <a:t>Social and Economic</a:t>
            </a:r>
          </a:p>
        </p:txBody>
      </p:sp>
      <p:sp>
        <p:nvSpPr>
          <p:cNvPr id="31" name="Footer Placeholder 30">
            <a:extLst>
              <a:ext uri="{FF2B5EF4-FFF2-40B4-BE49-F238E27FC236}">
                <a16:creationId xmlns:a16="http://schemas.microsoft.com/office/drawing/2014/main" id="{428EDC8D-DEE0-E59D-8F53-6EA629A0C258}"/>
              </a:ext>
            </a:extLst>
          </p:cNvPr>
          <p:cNvSpPr>
            <a:spLocks noGrp="1"/>
          </p:cNvSpPr>
          <p:nvPr>
            <p:ph type="ftr" sz="quarter" idx="10"/>
          </p:nvPr>
        </p:nvSpPr>
        <p:spPr/>
        <p:txBody>
          <a:bodyPr/>
          <a:lstStyle/>
          <a:p>
            <a:r>
              <a:rPr lang="en-US" sz="1000">
                <a:latin typeface="Arial" panose="020B0604020202020204" pitchFamily="34" charset="0"/>
              </a:rPr>
              <a:t>ET, endocrine </a:t>
            </a:r>
            <a:r>
              <a:rPr lang="en-US" sz="1000"/>
              <a:t>t</a:t>
            </a:r>
            <a:r>
              <a:rPr lang="en-US" sz="1000">
                <a:latin typeface="Arial" panose="020B0604020202020204" pitchFamily="34" charset="0"/>
              </a:rPr>
              <a:t>herapy; </a:t>
            </a:r>
            <a:r>
              <a:rPr lang="en-GB" sz="1000">
                <a:latin typeface="Arial" panose="020B0604020202020204" pitchFamily="34" charset="0"/>
              </a:rPr>
              <a:t>HCP, healthcare </a:t>
            </a:r>
            <a:r>
              <a:rPr lang="en-GB" sz="1000"/>
              <a:t>p</a:t>
            </a:r>
            <a:r>
              <a:rPr lang="en-GB" sz="1000">
                <a:latin typeface="Arial" panose="020B0604020202020204" pitchFamily="34" charset="0"/>
              </a:rPr>
              <a:t>rovider.</a:t>
            </a:r>
            <a:br>
              <a:rPr lang="en-GB" sz="1000">
                <a:latin typeface="Arial" panose="020B0604020202020204" pitchFamily="34" charset="0"/>
              </a:rPr>
            </a:br>
            <a:r>
              <a:rPr lang="en-IN" sz="1000">
                <a:latin typeface="Arial" panose="020B0604020202020204" pitchFamily="34" charset="0"/>
              </a:rPr>
              <a:t>1. World Health Organization.</a:t>
            </a:r>
            <a:r>
              <a:rPr lang="en-IN" sz="1000"/>
              <a:t> https://</a:t>
            </a:r>
            <a:r>
              <a:rPr lang="en-IN" sz="1000" err="1"/>
              <a:t>iris.who.int</a:t>
            </a:r>
            <a:r>
              <a:rPr lang="en-IN" sz="1000"/>
              <a:t>/bitstream/10665/42682/1/9241545992.pdf. </a:t>
            </a:r>
            <a:br>
              <a:rPr lang="en-IN" sz="1000"/>
            </a:br>
            <a:r>
              <a:rPr lang="en-IN" sz="1000">
                <a:latin typeface="Arial" panose="020B0604020202020204" pitchFamily="34" charset="0"/>
              </a:rPr>
              <a:t>2. </a:t>
            </a:r>
            <a:r>
              <a:rPr lang="en-IN" sz="1000" err="1">
                <a:latin typeface="Arial" panose="020B0604020202020204" pitchFamily="34" charset="0"/>
              </a:rPr>
              <a:t>Verbrugghe</a:t>
            </a:r>
            <a:r>
              <a:rPr lang="en-IN" sz="1000">
                <a:latin typeface="Arial" panose="020B0604020202020204" pitchFamily="34" charset="0"/>
              </a:rPr>
              <a:t> M, et al. </a:t>
            </a:r>
            <a:r>
              <a:rPr lang="en-IN" sz="1000" i="1">
                <a:latin typeface="Arial" panose="020B0604020202020204" pitchFamily="34" charset="0"/>
              </a:rPr>
              <a:t>Cancer Treat Rev. </a:t>
            </a:r>
            <a:r>
              <a:rPr lang="en-IN" sz="1000">
                <a:latin typeface="Arial" panose="020B0604020202020204" pitchFamily="34" charset="0"/>
              </a:rPr>
              <a:t>2013;39(6):610-621.</a:t>
            </a:r>
            <a:br>
              <a:rPr lang="en-IN" sz="1000">
                <a:latin typeface="Arial" panose="020B0604020202020204" pitchFamily="34" charset="0"/>
              </a:rPr>
            </a:br>
            <a:r>
              <a:rPr lang="en-IN" sz="1000">
                <a:latin typeface="Arial" panose="020B0604020202020204" pitchFamily="34" charset="0"/>
              </a:rPr>
              <a:t>3. Paranjpe R, et al. </a:t>
            </a:r>
            <a:r>
              <a:rPr lang="en-IN" sz="1000" i="1">
                <a:latin typeface="Arial" panose="020B0604020202020204" pitchFamily="34" charset="0"/>
              </a:rPr>
              <a:t>Breast Cancer Res Treat. </a:t>
            </a:r>
            <a:r>
              <a:rPr lang="en-IN" sz="1000">
                <a:latin typeface="Arial" panose="020B0604020202020204" pitchFamily="34" charset="0"/>
              </a:rPr>
              <a:t>2019;174(2):297-305.</a:t>
            </a:r>
            <a:endParaRPr lang="en-US" sz="1000">
              <a:latin typeface="Arial" panose="020B0604020202020204" pitchFamily="34" charset="0"/>
            </a:endParaRPr>
          </a:p>
        </p:txBody>
      </p:sp>
      <p:pic>
        <p:nvPicPr>
          <p:cNvPr id="33" name="Graphic 32" descr="Man with solid fill">
            <a:extLst>
              <a:ext uri="{FF2B5EF4-FFF2-40B4-BE49-F238E27FC236}">
                <a16:creationId xmlns:a16="http://schemas.microsoft.com/office/drawing/2014/main" id="{7393D87F-EFBA-CECD-D5BE-789A08350C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9377" y="2451621"/>
            <a:ext cx="714716" cy="714716"/>
          </a:xfrm>
          <a:prstGeom prst="rect">
            <a:avLst/>
          </a:prstGeom>
        </p:spPr>
      </p:pic>
      <p:pic>
        <p:nvPicPr>
          <p:cNvPr id="36" name="Graphic 35" descr="Medicine with solid fill">
            <a:extLst>
              <a:ext uri="{FF2B5EF4-FFF2-40B4-BE49-F238E27FC236}">
                <a16:creationId xmlns:a16="http://schemas.microsoft.com/office/drawing/2014/main" id="{90E604B1-3D56-4087-B032-7FB9488A4E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42993" y="2451620"/>
            <a:ext cx="819323" cy="819323"/>
          </a:xfrm>
          <a:prstGeom prst="rect">
            <a:avLst/>
          </a:prstGeom>
        </p:spPr>
      </p:pic>
      <p:pic>
        <p:nvPicPr>
          <p:cNvPr id="39" name="Graphic 38" descr="Covid-19 with solid fill">
            <a:extLst>
              <a:ext uri="{FF2B5EF4-FFF2-40B4-BE49-F238E27FC236}">
                <a16:creationId xmlns:a16="http://schemas.microsoft.com/office/drawing/2014/main" id="{34190E19-F41D-BC8B-E234-82C2E956DD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90158" y="2423899"/>
            <a:ext cx="819323" cy="819323"/>
          </a:xfrm>
          <a:prstGeom prst="rect">
            <a:avLst/>
          </a:prstGeom>
        </p:spPr>
      </p:pic>
      <p:pic>
        <p:nvPicPr>
          <p:cNvPr id="41" name="Graphic 40" descr="Coins with solid fill">
            <a:extLst>
              <a:ext uri="{FF2B5EF4-FFF2-40B4-BE49-F238E27FC236}">
                <a16:creationId xmlns:a16="http://schemas.microsoft.com/office/drawing/2014/main" id="{7FEADE27-A753-71B4-D94F-43D0B46675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35427" y="2402922"/>
            <a:ext cx="819323" cy="819323"/>
          </a:xfrm>
          <a:prstGeom prst="rect">
            <a:avLst/>
          </a:prstGeom>
        </p:spPr>
      </p:pic>
      <p:pic>
        <p:nvPicPr>
          <p:cNvPr id="42" name="Picture 41">
            <a:extLst>
              <a:ext uri="{FF2B5EF4-FFF2-40B4-BE49-F238E27FC236}">
                <a16:creationId xmlns:a16="http://schemas.microsoft.com/office/drawing/2014/main" id="{C418CAD6-51AD-CAD0-986A-BECFA5D92AF1}"/>
              </a:ext>
            </a:extLst>
          </p:cNvPr>
          <p:cNvPicPr>
            <a:picLocks noChangeAspect="1"/>
          </p:cNvPicPr>
          <p:nvPr/>
        </p:nvPicPr>
        <p:blipFill>
          <a:blip r:embed="rId12"/>
          <a:stretch>
            <a:fillRect/>
          </a:stretch>
        </p:blipFill>
        <p:spPr>
          <a:xfrm>
            <a:off x="7445942" y="2451620"/>
            <a:ext cx="1098372" cy="727554"/>
          </a:xfrm>
          <a:prstGeom prst="rect">
            <a:avLst/>
          </a:prstGeom>
        </p:spPr>
      </p:pic>
      <p:cxnSp>
        <p:nvCxnSpPr>
          <p:cNvPr id="43" name="Straight Connector 42">
            <a:extLst>
              <a:ext uri="{FF2B5EF4-FFF2-40B4-BE49-F238E27FC236}">
                <a16:creationId xmlns:a16="http://schemas.microsoft.com/office/drawing/2014/main" id="{8A65B4B8-4681-F566-B53D-F7ACFDAEFCDC}"/>
              </a:ext>
            </a:extLst>
          </p:cNvPr>
          <p:cNvCxnSpPr>
            <a:cxnSpLocks/>
          </p:cNvCxnSpPr>
          <p:nvPr/>
        </p:nvCxnSpPr>
        <p:spPr>
          <a:xfrm>
            <a:off x="2492883" y="2423899"/>
            <a:ext cx="0" cy="278833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D52667B-7EA0-E2B0-BC99-403A42A30873}"/>
              </a:ext>
            </a:extLst>
          </p:cNvPr>
          <p:cNvCxnSpPr>
            <a:cxnSpLocks/>
          </p:cNvCxnSpPr>
          <p:nvPr/>
        </p:nvCxnSpPr>
        <p:spPr>
          <a:xfrm>
            <a:off x="4625612" y="2423899"/>
            <a:ext cx="0" cy="278833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1722FFD-7915-41AA-6AE4-BF9956BB74A2}"/>
              </a:ext>
            </a:extLst>
          </p:cNvPr>
          <p:cNvCxnSpPr>
            <a:cxnSpLocks/>
          </p:cNvCxnSpPr>
          <p:nvPr/>
        </p:nvCxnSpPr>
        <p:spPr>
          <a:xfrm>
            <a:off x="6550421" y="2423899"/>
            <a:ext cx="0" cy="278833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D6D5D74-4ABB-630B-640A-D2AE80EF9D84}"/>
              </a:ext>
            </a:extLst>
          </p:cNvPr>
          <p:cNvCxnSpPr>
            <a:cxnSpLocks/>
          </p:cNvCxnSpPr>
          <p:nvPr/>
        </p:nvCxnSpPr>
        <p:spPr>
          <a:xfrm>
            <a:off x="9458356" y="2423899"/>
            <a:ext cx="0" cy="278833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22635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1296C4-FF12-27C5-626B-E305860C4FC3}"/>
              </a:ext>
            </a:extLst>
          </p:cNvPr>
          <p:cNvSpPr>
            <a:spLocks noGrp="1"/>
          </p:cNvSpPr>
          <p:nvPr>
            <p:ph type="title"/>
          </p:nvPr>
        </p:nvSpPr>
        <p:spPr>
          <a:xfrm>
            <a:off x="838200" y="340741"/>
            <a:ext cx="10515600" cy="768731"/>
          </a:xfrm>
        </p:spPr>
        <p:txBody>
          <a:bodyPr/>
          <a:lstStyle/>
          <a:p>
            <a:r>
              <a:rPr lang="en-GB"/>
              <a:t>Interventions to Improve Adherence</a:t>
            </a:r>
            <a:endParaRPr lang="en-US"/>
          </a:p>
        </p:txBody>
      </p:sp>
      <p:sp>
        <p:nvSpPr>
          <p:cNvPr id="18" name="Content Placeholder 17">
            <a:extLst>
              <a:ext uri="{FF2B5EF4-FFF2-40B4-BE49-F238E27FC236}">
                <a16:creationId xmlns:a16="http://schemas.microsoft.com/office/drawing/2014/main" id="{2358AEA0-193C-9D38-2086-F1D222A62FC2}"/>
              </a:ext>
            </a:extLst>
          </p:cNvPr>
          <p:cNvSpPr>
            <a:spLocks noGrp="1"/>
          </p:cNvSpPr>
          <p:nvPr>
            <p:ph idx="1"/>
          </p:nvPr>
        </p:nvSpPr>
        <p:spPr>
          <a:xfrm>
            <a:off x="838200" y="1141762"/>
            <a:ext cx="10515600" cy="1359822"/>
          </a:xfrm>
        </p:spPr>
        <p:txBody>
          <a:bodyPr>
            <a:normAutofit/>
          </a:bodyPr>
          <a:lstStyle/>
          <a:p>
            <a:r>
              <a:rPr lang="en-GB" sz="1800"/>
              <a:t>There is no single intervention strategy that is effective to improve adherence across all patients, conditions, and settings. Hence, patient-tailored interventions and multidisciplinary approach toward adherence are needed</a:t>
            </a:r>
          </a:p>
          <a:p>
            <a:pPr lvl="1"/>
            <a:r>
              <a:rPr lang="en-GB" sz="1600"/>
              <a:t>Devising a multidisciplinary approach requires coordinated action from health professionals, researchers, health planners, and policy makers</a:t>
            </a:r>
          </a:p>
        </p:txBody>
      </p:sp>
      <p:sp>
        <p:nvSpPr>
          <p:cNvPr id="13" name="Footer Placeholder 12">
            <a:extLst>
              <a:ext uri="{FF2B5EF4-FFF2-40B4-BE49-F238E27FC236}">
                <a16:creationId xmlns:a16="http://schemas.microsoft.com/office/drawing/2014/main" id="{D327D207-70C8-6811-3062-41A95F405B55}"/>
              </a:ext>
            </a:extLst>
          </p:cNvPr>
          <p:cNvSpPr>
            <a:spLocks noGrp="1"/>
          </p:cNvSpPr>
          <p:nvPr>
            <p:ph type="ftr" sz="quarter" idx="10"/>
          </p:nvPr>
        </p:nvSpPr>
        <p:spPr>
          <a:xfrm>
            <a:off x="1416735" y="6054437"/>
            <a:ext cx="10651322" cy="803564"/>
          </a:xfrm>
        </p:spPr>
        <p:txBody>
          <a:bodyPr/>
          <a:lstStyle/>
          <a:p>
            <a:r>
              <a:rPr lang="en-GB"/>
              <a:t>1. World Health Organization. https://</a:t>
            </a:r>
            <a:r>
              <a:rPr lang="en-GB" err="1"/>
              <a:t>iris.who.int</a:t>
            </a:r>
            <a:r>
              <a:rPr lang="en-GB"/>
              <a:t>/bitstream/10665/42682/1/9241545992.pdf</a:t>
            </a:r>
            <a:r>
              <a:rPr lang="en-IN"/>
              <a:t>. 2. </a:t>
            </a:r>
            <a:r>
              <a:rPr lang="en-GB"/>
              <a:t>Spoelstra SL, Rittenberg CN. Clin J Oncol </a:t>
            </a:r>
            <a:r>
              <a:rPr lang="en-GB" err="1"/>
              <a:t>Nurs</a:t>
            </a:r>
            <a:r>
              <a:rPr lang="en-GB"/>
              <a:t>. 2015;19(Suppl. 3):47-52.</a:t>
            </a:r>
          </a:p>
        </p:txBody>
      </p:sp>
      <p:sp>
        <p:nvSpPr>
          <p:cNvPr id="7" name="Rectangle: Rounded Corners 6">
            <a:extLst>
              <a:ext uri="{FF2B5EF4-FFF2-40B4-BE49-F238E27FC236}">
                <a16:creationId xmlns:a16="http://schemas.microsoft.com/office/drawing/2014/main" id="{1A514EE2-D71D-C1FB-3AA8-008500320D8F}"/>
              </a:ext>
            </a:extLst>
          </p:cNvPr>
          <p:cNvSpPr/>
          <p:nvPr/>
        </p:nvSpPr>
        <p:spPr>
          <a:xfrm>
            <a:off x="1179621" y="5503462"/>
            <a:ext cx="9788906" cy="498764"/>
          </a:xfrm>
          <a:prstGeom prst="rect">
            <a:avLst/>
          </a:prstGeom>
          <a:ln/>
        </p:spPr>
        <p:style>
          <a:lnRef idx="1">
            <a:schemeClr val="accent3"/>
          </a:lnRef>
          <a:fillRef idx="3">
            <a:schemeClr val="accent3"/>
          </a:fillRef>
          <a:effectRef idx="2">
            <a:schemeClr val="accent3"/>
          </a:effectRef>
          <a:fontRef idx="minor">
            <a:schemeClr val="lt1"/>
          </a:fontRef>
        </p:style>
        <p:txBody>
          <a:bodyPr lIns="91440" tIns="18288" rIns="91440" bIns="18288" rtlCol="0" anchor="ctr"/>
          <a:lstStyle/>
          <a:p>
            <a:pPr algn="ctr"/>
            <a:r>
              <a:rPr lang="en-GB" sz="1400" b="1" i="0" u="none" strike="noStrike">
                <a:solidFill>
                  <a:schemeClr val="bg1"/>
                </a:solidFill>
                <a:effectLst/>
                <a:latin typeface="Arial" panose="020B0604020202020204" pitchFamily="34" charset="0"/>
              </a:rPr>
              <a:t>There are various methods to predict the risk of medication nonadherence and measure rates of adherence.</a:t>
            </a:r>
            <a:r>
              <a:rPr lang="en-GB" sz="1400" b="1" i="0" u="none" strike="noStrike" baseline="30000">
                <a:solidFill>
                  <a:schemeClr val="bg1"/>
                </a:solidFill>
                <a:effectLst/>
                <a:latin typeface="Arial" panose="020B0604020202020204" pitchFamily="34" charset="0"/>
              </a:rPr>
              <a:t>2</a:t>
            </a:r>
            <a:endParaRPr lang="en-GB" sz="1400" b="1" i="0" u="none" strike="noStrike">
              <a:solidFill>
                <a:schemeClr val="bg1"/>
              </a:solidFill>
              <a:effectLst/>
              <a:latin typeface="Arial" panose="020B0604020202020204" pitchFamily="34" charset="0"/>
            </a:endParaRPr>
          </a:p>
        </p:txBody>
      </p:sp>
      <p:sp>
        <p:nvSpPr>
          <p:cNvPr id="15" name="Freeform: Shape 14">
            <a:extLst>
              <a:ext uri="{FF2B5EF4-FFF2-40B4-BE49-F238E27FC236}">
                <a16:creationId xmlns:a16="http://schemas.microsoft.com/office/drawing/2014/main" id="{64B84BCF-DDAC-6A82-FCC6-0BDCBACE8950}"/>
              </a:ext>
            </a:extLst>
          </p:cNvPr>
          <p:cNvSpPr/>
          <p:nvPr/>
        </p:nvSpPr>
        <p:spPr>
          <a:xfrm>
            <a:off x="1180487" y="3086361"/>
            <a:ext cx="4315856" cy="2285128"/>
          </a:xfrm>
          <a:custGeom>
            <a:avLst/>
            <a:gdLst>
              <a:gd name="connsiteX0" fmla="*/ 0 w 4612619"/>
              <a:gd name="connsiteY0" fmla="*/ 0 h 2581672"/>
              <a:gd name="connsiteX1" fmla="*/ 4612619 w 4612619"/>
              <a:gd name="connsiteY1" fmla="*/ 0 h 2581672"/>
              <a:gd name="connsiteX2" fmla="*/ 4612619 w 4612619"/>
              <a:gd name="connsiteY2" fmla="*/ 2581672 h 2581672"/>
              <a:gd name="connsiteX3" fmla="*/ 0 w 4612619"/>
              <a:gd name="connsiteY3" fmla="*/ 2581672 h 2581672"/>
              <a:gd name="connsiteX4" fmla="*/ 0 w 4612619"/>
              <a:gd name="connsiteY4" fmla="*/ 0 h 258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2619" h="2581672">
                <a:moveTo>
                  <a:pt x="0" y="0"/>
                </a:moveTo>
                <a:lnTo>
                  <a:pt x="4612619" y="0"/>
                </a:lnTo>
                <a:lnTo>
                  <a:pt x="4612619" y="2581672"/>
                </a:lnTo>
                <a:lnTo>
                  <a:pt x="0" y="2581672"/>
                </a:lnTo>
                <a:lnTo>
                  <a:pt x="0" y="0"/>
                </a:ln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83600" lvl="1" indent="-183600" algn="l" defTabSz="711200">
              <a:lnSpc>
                <a:spcPct val="90000"/>
              </a:lnSpc>
              <a:spcBef>
                <a:spcPct val="0"/>
              </a:spcBef>
              <a:spcAft>
                <a:spcPts val="600"/>
              </a:spcAft>
              <a:buClr>
                <a:schemeClr val="tx1"/>
              </a:buClr>
              <a:buFont typeface="Arial" panose="020B0604020202020204" pitchFamily="34" charset="0"/>
              <a:buChar char="•"/>
            </a:pPr>
            <a:r>
              <a:rPr lang="en-GB" sz="1600" kern="1200">
                <a:solidFill>
                  <a:schemeClr val="accent1">
                    <a:lumMod val="10000"/>
                  </a:schemeClr>
                </a:solidFill>
                <a:latin typeface="Arial" panose="020B0604020202020204" pitchFamily="34" charset="0"/>
                <a:cs typeface="Arial" panose="020B0604020202020204" pitchFamily="34" charset="0"/>
              </a:rPr>
              <a:t>Simplification of regimens</a:t>
            </a:r>
            <a:endParaRPr lang="en-IN" sz="1600" kern="1200">
              <a:solidFill>
                <a:schemeClr val="accent1">
                  <a:lumMod val="10000"/>
                </a:schemeClr>
              </a:solidFill>
              <a:latin typeface="Arial" panose="020B0604020202020204" pitchFamily="34" charset="0"/>
              <a:cs typeface="Arial" panose="020B0604020202020204" pitchFamily="34" charset="0"/>
            </a:endParaRPr>
          </a:p>
          <a:p>
            <a:pPr marL="183600" lvl="1" indent="-183600" algn="l" defTabSz="711200">
              <a:lnSpc>
                <a:spcPct val="90000"/>
              </a:lnSpc>
              <a:spcBef>
                <a:spcPct val="0"/>
              </a:spcBef>
              <a:spcAft>
                <a:spcPts val="600"/>
              </a:spcAft>
              <a:buClr>
                <a:schemeClr val="tx1"/>
              </a:buClr>
              <a:buFont typeface="Arial" panose="020B0604020202020204" pitchFamily="34" charset="0"/>
              <a:buChar char="•"/>
            </a:pPr>
            <a:r>
              <a:rPr lang="en-GB" sz="1600" kern="1200">
                <a:solidFill>
                  <a:schemeClr val="accent1">
                    <a:lumMod val="10000"/>
                  </a:schemeClr>
                </a:solidFill>
                <a:latin typeface="Arial" panose="020B0604020202020204" pitchFamily="34" charset="0"/>
                <a:cs typeface="Arial" panose="020B0604020202020204" pitchFamily="34" charset="0"/>
              </a:rPr>
              <a:t>Education on the use of medications</a:t>
            </a:r>
          </a:p>
          <a:p>
            <a:pPr marL="183600" lvl="1" indent="-183600" algn="l" defTabSz="711200">
              <a:lnSpc>
                <a:spcPct val="90000"/>
              </a:lnSpc>
              <a:spcBef>
                <a:spcPct val="0"/>
              </a:spcBef>
              <a:spcAft>
                <a:spcPts val="600"/>
              </a:spcAft>
              <a:buClr>
                <a:schemeClr val="tx1"/>
              </a:buClr>
              <a:buFont typeface="Arial" panose="020B0604020202020204" pitchFamily="34" charset="0"/>
              <a:buChar char="•"/>
            </a:pPr>
            <a:r>
              <a:rPr lang="en-GB" sz="1600" kern="1200">
                <a:solidFill>
                  <a:schemeClr val="accent1">
                    <a:lumMod val="10000"/>
                  </a:schemeClr>
                </a:solidFill>
                <a:latin typeface="Arial" panose="020B0604020202020204" pitchFamily="34" charset="0"/>
                <a:cs typeface="Arial" panose="020B0604020202020204" pitchFamily="34" charset="0"/>
              </a:rPr>
              <a:t>Providing clear instructions</a:t>
            </a:r>
          </a:p>
          <a:p>
            <a:pPr marL="183600" lvl="1" indent="-183600" algn="l" defTabSz="711200">
              <a:lnSpc>
                <a:spcPct val="90000"/>
              </a:lnSpc>
              <a:spcBef>
                <a:spcPct val="0"/>
              </a:spcBef>
              <a:spcAft>
                <a:spcPts val="600"/>
              </a:spcAft>
              <a:buClr>
                <a:schemeClr val="tx1"/>
              </a:buClr>
              <a:buFont typeface="Arial" panose="020B0604020202020204" pitchFamily="34" charset="0"/>
              <a:buChar char="•"/>
            </a:pPr>
            <a:r>
              <a:rPr lang="en-GB" sz="1600" kern="1200">
                <a:solidFill>
                  <a:schemeClr val="accent1">
                    <a:lumMod val="10000"/>
                  </a:schemeClr>
                </a:solidFill>
                <a:latin typeface="Arial" panose="020B0604020202020204" pitchFamily="34" charset="0"/>
                <a:cs typeface="Arial"/>
              </a:rPr>
              <a:t>Patient-tailored prescriptions</a:t>
            </a:r>
          </a:p>
          <a:p>
            <a:pPr marL="183600" lvl="1" indent="-183600" algn="l" defTabSz="711200">
              <a:lnSpc>
                <a:spcPct val="90000"/>
              </a:lnSpc>
              <a:spcBef>
                <a:spcPct val="0"/>
              </a:spcBef>
              <a:spcAft>
                <a:spcPts val="600"/>
              </a:spcAft>
              <a:buClr>
                <a:schemeClr val="tx1"/>
              </a:buClr>
              <a:buFont typeface="Arial" panose="020B0604020202020204" pitchFamily="34" charset="0"/>
              <a:buChar char="•"/>
            </a:pPr>
            <a:r>
              <a:rPr lang="en-GB" sz="1600" kern="1200">
                <a:solidFill>
                  <a:schemeClr val="accent1">
                    <a:lumMod val="10000"/>
                  </a:schemeClr>
                </a:solidFill>
                <a:latin typeface="Arial" panose="020B0604020202020204" pitchFamily="34" charset="0"/>
                <a:cs typeface="Arial" panose="020B0604020202020204" pitchFamily="34" charset="0"/>
              </a:rPr>
              <a:t>Continuous monitoring and reassessment of treatment</a:t>
            </a:r>
          </a:p>
          <a:p>
            <a:pPr marL="183600" lvl="1" indent="-183600" algn="l" defTabSz="711200">
              <a:lnSpc>
                <a:spcPct val="90000"/>
              </a:lnSpc>
              <a:spcBef>
                <a:spcPct val="0"/>
              </a:spcBef>
              <a:spcAft>
                <a:spcPts val="600"/>
              </a:spcAft>
              <a:buClr>
                <a:schemeClr val="tx1"/>
              </a:buClr>
              <a:buFont typeface="Arial" panose="020B0604020202020204" pitchFamily="34" charset="0"/>
              <a:buChar char="•"/>
            </a:pPr>
            <a:r>
              <a:rPr lang="en-GB" sz="1600" kern="1200">
                <a:solidFill>
                  <a:schemeClr val="accent1">
                    <a:lumMod val="10000"/>
                  </a:schemeClr>
                </a:solidFill>
                <a:latin typeface="Arial" panose="020B0604020202020204" pitchFamily="34" charset="0"/>
                <a:cs typeface="Arial"/>
              </a:rPr>
              <a:t>Assessment and management of side effects</a:t>
            </a:r>
          </a:p>
        </p:txBody>
      </p:sp>
      <p:sp>
        <p:nvSpPr>
          <p:cNvPr id="16" name="Freeform: Shape 15">
            <a:extLst>
              <a:ext uri="{FF2B5EF4-FFF2-40B4-BE49-F238E27FC236}">
                <a16:creationId xmlns:a16="http://schemas.microsoft.com/office/drawing/2014/main" id="{929A1A57-8ACC-7629-7F0B-A699ADABFDF4}"/>
              </a:ext>
            </a:extLst>
          </p:cNvPr>
          <p:cNvSpPr/>
          <p:nvPr/>
        </p:nvSpPr>
        <p:spPr>
          <a:xfrm>
            <a:off x="6442019" y="3086361"/>
            <a:ext cx="5493948" cy="2285128"/>
          </a:xfrm>
          <a:custGeom>
            <a:avLst/>
            <a:gdLst>
              <a:gd name="connsiteX0" fmla="*/ 0 w 4612619"/>
              <a:gd name="connsiteY0" fmla="*/ 0 h 2581672"/>
              <a:gd name="connsiteX1" fmla="*/ 4612619 w 4612619"/>
              <a:gd name="connsiteY1" fmla="*/ 0 h 2581672"/>
              <a:gd name="connsiteX2" fmla="*/ 4612619 w 4612619"/>
              <a:gd name="connsiteY2" fmla="*/ 2581672 h 2581672"/>
              <a:gd name="connsiteX3" fmla="*/ 0 w 4612619"/>
              <a:gd name="connsiteY3" fmla="*/ 2581672 h 2581672"/>
              <a:gd name="connsiteX4" fmla="*/ 0 w 4612619"/>
              <a:gd name="connsiteY4" fmla="*/ 0 h 258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2619" h="2581672">
                <a:moveTo>
                  <a:pt x="0" y="0"/>
                </a:moveTo>
                <a:lnTo>
                  <a:pt x="4612619" y="0"/>
                </a:lnTo>
                <a:lnTo>
                  <a:pt x="4612619" y="2581672"/>
                </a:lnTo>
                <a:lnTo>
                  <a:pt x="0" y="2581672"/>
                </a:lnTo>
                <a:lnTo>
                  <a:pt x="0" y="0"/>
                </a:ln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83600" lvl="1" indent="-183600" algn="l" defTabSz="711200">
              <a:lnSpc>
                <a:spcPct val="90000"/>
              </a:lnSpc>
              <a:spcBef>
                <a:spcPct val="0"/>
              </a:spcBef>
              <a:spcAft>
                <a:spcPts val="600"/>
              </a:spcAft>
              <a:buClr>
                <a:schemeClr val="tx1"/>
              </a:buClr>
              <a:buFont typeface="Arial" panose="020B0604020202020204" pitchFamily="34" charset="0"/>
              <a:buChar char="•"/>
            </a:pPr>
            <a:r>
              <a:rPr lang="en-GB" sz="1600" kern="1200">
                <a:solidFill>
                  <a:schemeClr val="accent1">
                    <a:lumMod val="10000"/>
                  </a:schemeClr>
                </a:solidFill>
                <a:latin typeface="Arial" panose="020B0604020202020204" pitchFamily="34" charset="0"/>
                <a:cs typeface="Arial" panose="020B0604020202020204" pitchFamily="34" charset="0"/>
              </a:rPr>
              <a:t>Interventions to redress misconceptions about treatment and encourage dialogue between patient and oncologist</a:t>
            </a:r>
            <a:endParaRPr lang="en-IN" sz="1600" kern="1200">
              <a:solidFill>
                <a:schemeClr val="accent1">
                  <a:lumMod val="10000"/>
                </a:schemeClr>
              </a:solidFill>
              <a:latin typeface="Arial" panose="020B0604020202020204" pitchFamily="34" charset="0"/>
              <a:cs typeface="Arial" panose="020B0604020202020204" pitchFamily="34" charset="0"/>
            </a:endParaRPr>
          </a:p>
          <a:p>
            <a:pPr marL="183600" lvl="1" indent="-183600" algn="l" defTabSz="711200">
              <a:lnSpc>
                <a:spcPct val="90000"/>
              </a:lnSpc>
              <a:spcBef>
                <a:spcPct val="0"/>
              </a:spcBef>
              <a:spcAft>
                <a:spcPts val="600"/>
              </a:spcAft>
              <a:buClr>
                <a:schemeClr val="tx1"/>
              </a:buClr>
              <a:buFont typeface="Arial" panose="020B0604020202020204" pitchFamily="34" charset="0"/>
              <a:buChar char="•"/>
            </a:pPr>
            <a:r>
              <a:rPr lang="en-GB" sz="1600" kern="1200">
                <a:solidFill>
                  <a:schemeClr val="accent1">
                    <a:lumMod val="10000"/>
                  </a:schemeClr>
                </a:solidFill>
                <a:latin typeface="Arial" panose="020B0604020202020204" pitchFamily="34" charset="0"/>
                <a:cs typeface="Arial"/>
              </a:rPr>
              <a:t>Assessment of psychological needs</a:t>
            </a:r>
          </a:p>
          <a:p>
            <a:pPr marL="183600" lvl="1" indent="-183600" defTabSz="711200">
              <a:lnSpc>
                <a:spcPct val="90000"/>
              </a:lnSpc>
              <a:spcBef>
                <a:spcPct val="0"/>
              </a:spcBef>
              <a:spcAft>
                <a:spcPts val="600"/>
              </a:spcAft>
              <a:buClr>
                <a:schemeClr val="tx1"/>
              </a:buClr>
              <a:buFont typeface="Arial" panose="020B0604020202020204" pitchFamily="34" charset="0"/>
              <a:buChar char="•"/>
            </a:pPr>
            <a:r>
              <a:rPr lang="en-GB" sz="1600" kern="1200">
                <a:solidFill>
                  <a:schemeClr val="accent1">
                    <a:lumMod val="10000"/>
                  </a:schemeClr>
                </a:solidFill>
                <a:latin typeface="Arial" panose="020B0604020202020204" pitchFamily="34" charset="0"/>
                <a:cs typeface="Arial"/>
              </a:rPr>
              <a:t>Use of conventional (brochures) and digital (web-based</a:t>
            </a:r>
            <a:r>
              <a:rPr lang="en-GB" sz="1600">
                <a:solidFill>
                  <a:schemeClr val="accent1">
                    <a:lumMod val="10000"/>
                  </a:schemeClr>
                </a:solidFill>
                <a:latin typeface="Arial" panose="020B0604020202020204" pitchFamily="34" charset="0"/>
                <a:cs typeface="Arial"/>
              </a:rPr>
              <a:t>) tools to </a:t>
            </a:r>
            <a:r>
              <a:rPr lang="en-GB" sz="1600" kern="1200">
                <a:solidFill>
                  <a:schemeClr val="accent1">
                    <a:lumMod val="10000"/>
                  </a:schemeClr>
                </a:solidFill>
                <a:latin typeface="Arial" panose="020B0604020202020204" pitchFamily="34" charset="0"/>
                <a:cs typeface="Arial"/>
              </a:rPr>
              <a:t>educate on the use of medications</a:t>
            </a:r>
          </a:p>
          <a:p>
            <a:pPr marL="183600" lvl="1" indent="-183600" algn="l" defTabSz="711200">
              <a:lnSpc>
                <a:spcPct val="90000"/>
              </a:lnSpc>
              <a:spcBef>
                <a:spcPct val="0"/>
              </a:spcBef>
              <a:spcAft>
                <a:spcPts val="600"/>
              </a:spcAft>
              <a:buClr>
                <a:schemeClr val="tx1"/>
              </a:buClr>
              <a:buFont typeface="Arial" panose="020B0604020202020204" pitchFamily="34" charset="0"/>
              <a:buChar char="•"/>
            </a:pPr>
            <a:r>
              <a:rPr lang="en-GB" sz="1600" kern="1200">
                <a:solidFill>
                  <a:schemeClr val="accent1">
                    <a:lumMod val="10000"/>
                  </a:schemeClr>
                </a:solidFill>
                <a:latin typeface="Arial" panose="020B0604020202020204" pitchFamily="34" charset="0"/>
                <a:cs typeface="Arial"/>
              </a:rPr>
              <a:t>Behavioral motivational intervention</a:t>
            </a:r>
          </a:p>
          <a:p>
            <a:pPr marL="183600" lvl="1" indent="-183600" algn="l" defTabSz="711200">
              <a:lnSpc>
                <a:spcPct val="90000"/>
              </a:lnSpc>
              <a:spcBef>
                <a:spcPct val="0"/>
              </a:spcBef>
              <a:spcAft>
                <a:spcPts val="600"/>
              </a:spcAft>
              <a:buClr>
                <a:schemeClr val="tx1"/>
              </a:buClr>
              <a:buFont typeface="Arial" panose="020B0604020202020204" pitchFamily="34" charset="0"/>
              <a:buChar char="•"/>
            </a:pPr>
            <a:r>
              <a:rPr lang="en-GB" sz="1600" kern="1200">
                <a:solidFill>
                  <a:schemeClr val="accent1">
                    <a:lumMod val="10000"/>
                  </a:schemeClr>
                </a:solidFill>
                <a:latin typeface="Arial" panose="020B0604020202020204" pitchFamily="34" charset="0"/>
                <a:cs typeface="Arial"/>
              </a:rPr>
              <a:t>Good patient-provider relationship</a:t>
            </a:r>
          </a:p>
          <a:p>
            <a:pPr marL="183600" lvl="1" indent="-183600" defTabSz="711200">
              <a:lnSpc>
                <a:spcPct val="90000"/>
              </a:lnSpc>
              <a:spcBef>
                <a:spcPct val="0"/>
              </a:spcBef>
              <a:spcAft>
                <a:spcPts val="600"/>
              </a:spcAft>
              <a:buClr>
                <a:schemeClr val="tx1"/>
              </a:buClr>
              <a:buFont typeface="Arial" panose="020B0604020202020204" pitchFamily="34" charset="0"/>
              <a:buChar char="•"/>
            </a:pPr>
            <a:r>
              <a:rPr lang="en-GB" sz="1600" kern="1200">
                <a:solidFill>
                  <a:schemeClr val="accent1">
                    <a:lumMod val="10000"/>
                  </a:schemeClr>
                </a:solidFill>
                <a:latin typeface="Arial" panose="020B0604020202020204" pitchFamily="34" charset="0"/>
                <a:cs typeface="Arial"/>
              </a:rPr>
              <a:t>Self-management of disease, treatment, and </a:t>
            </a:r>
            <a:r>
              <a:rPr lang="en-GB" sz="1600">
                <a:solidFill>
                  <a:schemeClr val="accent1">
                    <a:lumMod val="10000"/>
                  </a:schemeClr>
                </a:solidFill>
                <a:latin typeface="Arial" panose="020B0604020202020204" pitchFamily="34" charset="0"/>
                <a:cs typeface="Arial" panose="020B0604020202020204" pitchFamily="34" charset="0"/>
              </a:rPr>
              <a:t>side effects</a:t>
            </a:r>
          </a:p>
        </p:txBody>
      </p:sp>
      <p:sp>
        <p:nvSpPr>
          <p:cNvPr id="11" name="TextBox 10">
            <a:extLst>
              <a:ext uri="{FF2B5EF4-FFF2-40B4-BE49-F238E27FC236}">
                <a16:creationId xmlns:a16="http://schemas.microsoft.com/office/drawing/2014/main" id="{EC2F0577-7865-0BD6-D63A-AB1500080DA9}"/>
              </a:ext>
            </a:extLst>
          </p:cNvPr>
          <p:cNvSpPr txBox="1"/>
          <p:nvPr/>
        </p:nvSpPr>
        <p:spPr>
          <a:xfrm>
            <a:off x="1101248" y="2703910"/>
            <a:ext cx="3633482" cy="339401"/>
          </a:xfrm>
          <a:prstGeom prst="rect">
            <a:avLst/>
          </a:prstGeom>
          <a:noFill/>
        </p:spPr>
        <p:txBody>
          <a:bodyPr wrap="square">
            <a:spAutoFit/>
          </a:bodyPr>
          <a:lstStyle/>
          <a:p>
            <a:pPr marL="0" lvl="0" indent="0" algn="ctr" defTabSz="711200">
              <a:lnSpc>
                <a:spcPct val="90000"/>
              </a:lnSpc>
              <a:spcBef>
                <a:spcPct val="0"/>
              </a:spcBef>
              <a:spcAft>
                <a:spcPct val="35000"/>
              </a:spcAft>
              <a:buNone/>
            </a:pPr>
            <a:r>
              <a:rPr lang="en-GB" sz="1800" b="1" kern="1200">
                <a:solidFill>
                  <a:schemeClr val="accent1"/>
                </a:solidFill>
                <a:latin typeface="Arial" panose="020B0604020202020204" pitchFamily="34" charset="0"/>
                <a:cs typeface="Arial" panose="020B0604020202020204" pitchFamily="34" charset="0"/>
              </a:rPr>
              <a:t>Therapy-Related </a:t>
            </a:r>
            <a:r>
              <a:rPr lang="en-GB" sz="1800" b="1">
                <a:solidFill>
                  <a:schemeClr val="accent1"/>
                </a:solidFill>
                <a:latin typeface="Arial" panose="020B0604020202020204" pitchFamily="34" charset="0"/>
                <a:cs typeface="Arial" panose="020B0604020202020204" pitchFamily="34" charset="0"/>
              </a:rPr>
              <a:t>I</a:t>
            </a:r>
            <a:r>
              <a:rPr lang="en-GB" sz="1800" b="1" kern="1200">
                <a:solidFill>
                  <a:schemeClr val="accent1"/>
                </a:solidFill>
                <a:latin typeface="Arial" panose="020B0604020202020204" pitchFamily="34" charset="0"/>
                <a:cs typeface="Arial" panose="020B0604020202020204" pitchFamily="34" charset="0"/>
              </a:rPr>
              <a:t>nterventions</a:t>
            </a:r>
            <a:r>
              <a:rPr lang="en-GB" sz="1800" b="1" kern="1200" baseline="30000">
                <a:solidFill>
                  <a:schemeClr val="accent1"/>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013EC1B5-BFF3-D67B-7267-C6C5F567E34F}"/>
              </a:ext>
            </a:extLst>
          </p:cNvPr>
          <p:cNvSpPr txBox="1"/>
          <p:nvPr/>
        </p:nvSpPr>
        <p:spPr>
          <a:xfrm>
            <a:off x="6362036" y="2703910"/>
            <a:ext cx="3633482" cy="339401"/>
          </a:xfrm>
          <a:prstGeom prst="rect">
            <a:avLst/>
          </a:prstGeom>
          <a:noFill/>
        </p:spPr>
        <p:txBody>
          <a:bodyPr wrap="square">
            <a:spAutoFit/>
          </a:bodyPr>
          <a:lstStyle/>
          <a:p>
            <a:pPr marL="0" lvl="0" indent="0" algn="ctr" defTabSz="711200">
              <a:lnSpc>
                <a:spcPct val="90000"/>
              </a:lnSpc>
              <a:spcBef>
                <a:spcPct val="0"/>
              </a:spcBef>
              <a:spcAft>
                <a:spcPct val="35000"/>
              </a:spcAft>
              <a:buNone/>
            </a:pPr>
            <a:r>
              <a:rPr lang="en-GB" sz="1800" b="1" kern="1200">
                <a:solidFill>
                  <a:schemeClr val="accent1"/>
                </a:solidFill>
                <a:latin typeface="Arial" panose="020B0604020202020204" pitchFamily="34" charset="0"/>
                <a:cs typeface="Arial" panose="020B0604020202020204" pitchFamily="34" charset="0"/>
              </a:rPr>
              <a:t>Patient-Related </a:t>
            </a:r>
            <a:r>
              <a:rPr lang="en-GB" sz="1800" b="1">
                <a:solidFill>
                  <a:schemeClr val="accent1"/>
                </a:solidFill>
                <a:latin typeface="Arial" panose="020B0604020202020204" pitchFamily="34" charset="0"/>
                <a:cs typeface="Arial" panose="020B0604020202020204" pitchFamily="34" charset="0"/>
              </a:rPr>
              <a:t>I</a:t>
            </a:r>
            <a:r>
              <a:rPr lang="en-GB" sz="1800" b="1" kern="1200">
                <a:solidFill>
                  <a:schemeClr val="accent1"/>
                </a:solidFill>
                <a:latin typeface="Arial" panose="020B0604020202020204" pitchFamily="34" charset="0"/>
                <a:cs typeface="Arial" panose="020B0604020202020204" pitchFamily="34" charset="0"/>
              </a:rPr>
              <a:t>nterventions</a:t>
            </a:r>
            <a:r>
              <a:rPr lang="en-GB" sz="1800" b="1" kern="1200" baseline="30000">
                <a:solidFill>
                  <a:schemeClr val="accent1"/>
                </a:solidFill>
                <a:latin typeface="Arial" panose="020B0604020202020204" pitchFamily="34" charset="0"/>
                <a:cs typeface="Arial" panose="020B0604020202020204" pitchFamily="34" charset="0"/>
              </a:rPr>
              <a:t>1</a:t>
            </a:r>
          </a:p>
        </p:txBody>
      </p:sp>
      <p:pic>
        <p:nvPicPr>
          <p:cNvPr id="22" name="Graphic 21" descr="Medicine with solid fill">
            <a:extLst>
              <a:ext uri="{FF2B5EF4-FFF2-40B4-BE49-F238E27FC236}">
                <a16:creationId xmlns:a16="http://schemas.microsoft.com/office/drawing/2014/main" id="{5E8B1C22-2EDF-0977-5672-16A00A8C58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3089" y="2548924"/>
            <a:ext cx="686638" cy="686638"/>
          </a:xfrm>
          <a:prstGeom prst="rect">
            <a:avLst/>
          </a:prstGeom>
        </p:spPr>
      </p:pic>
      <p:pic>
        <p:nvPicPr>
          <p:cNvPr id="24" name="Graphic 23" descr="Man with solid fill">
            <a:extLst>
              <a:ext uri="{FF2B5EF4-FFF2-40B4-BE49-F238E27FC236}">
                <a16:creationId xmlns:a16="http://schemas.microsoft.com/office/drawing/2014/main" id="{951D34B4-61C6-1B3C-85A6-6743A6E146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33609" y="2557927"/>
            <a:ext cx="608410" cy="608410"/>
          </a:xfrm>
          <a:prstGeom prst="rect">
            <a:avLst/>
          </a:prstGeom>
        </p:spPr>
      </p:pic>
      <p:cxnSp>
        <p:nvCxnSpPr>
          <p:cNvPr id="25" name="Straight Connector 24">
            <a:extLst>
              <a:ext uri="{FF2B5EF4-FFF2-40B4-BE49-F238E27FC236}">
                <a16:creationId xmlns:a16="http://schemas.microsoft.com/office/drawing/2014/main" id="{62A98E9E-41F7-0746-A400-426869EBA37F}"/>
              </a:ext>
            </a:extLst>
          </p:cNvPr>
          <p:cNvCxnSpPr>
            <a:cxnSpLocks/>
          </p:cNvCxnSpPr>
          <p:nvPr/>
        </p:nvCxnSpPr>
        <p:spPr>
          <a:xfrm>
            <a:off x="5625356" y="2623653"/>
            <a:ext cx="0" cy="278833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1049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r>
              <a:rPr lang="en-US"/>
              <a:t>Importance of Assessing Risk</a:t>
            </a:r>
            <a:br>
              <a:rPr lang="en-US"/>
            </a:br>
            <a:r>
              <a:rPr lang="en-US"/>
              <a:t>of Relapse in Early-Stage ER+/HER2- Breast Cancer</a:t>
            </a:r>
          </a:p>
        </p:txBody>
      </p:sp>
      <p:sp>
        <p:nvSpPr>
          <p:cNvPr id="3" name="Subtitle 2"/>
          <p:cNvSpPr>
            <a:spLocks noGrp="1"/>
          </p:cNvSpPr>
          <p:nvPr>
            <p:ph type="subTitle" idx="1"/>
          </p:nvPr>
        </p:nvSpPr>
        <p:spPr>
          <a:xfrm>
            <a:off x="1524000" y="3602038"/>
            <a:ext cx="9144000" cy="1655762"/>
          </a:xfrm>
        </p:spPr>
        <p:txBody>
          <a:bodyPr vert="horz" lIns="91440" tIns="45720" rIns="91440" bIns="45720" rtlCol="0" anchor="t">
            <a:normAutofit/>
          </a:bodyPr>
          <a:lstStyle/>
          <a:p>
            <a:r>
              <a:rPr lang="en-US"/>
              <a:t>Kimberly </a:t>
            </a:r>
            <a:r>
              <a:rPr lang="en-US" err="1"/>
              <a:t>Podsada</a:t>
            </a:r>
            <a:r>
              <a:rPr lang="en-US"/>
              <a:t>, MSN, NP-C, CNS</a:t>
            </a:r>
          </a:p>
        </p:txBody>
      </p:sp>
    </p:spTree>
    <p:extLst>
      <p:ext uri="{BB962C8B-B14F-4D97-AF65-F5344CB8AC3E}">
        <p14:creationId xmlns:p14="http://schemas.microsoft.com/office/powerpoint/2010/main" val="1098572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t>Impact of Dose Reductions on Efficacy of Adjuvant </a:t>
            </a:r>
            <a:r>
              <a:rPr lang="en-US" err="1"/>
              <a:t>Abemaciclib</a:t>
            </a:r>
            <a:r>
              <a:rPr lang="en-US"/>
              <a:t> For High-Risk Patients With EBC</a:t>
            </a:r>
          </a:p>
        </p:txBody>
      </p:sp>
      <p:sp>
        <p:nvSpPr>
          <p:cNvPr id="3" name="Content Placeholder 2"/>
          <p:cNvSpPr>
            <a:spLocks noGrp="1"/>
          </p:cNvSpPr>
          <p:nvPr>
            <p:ph sz="half" idx="1"/>
          </p:nvPr>
        </p:nvSpPr>
        <p:spPr>
          <a:xfrm>
            <a:off x="838200" y="1825625"/>
            <a:ext cx="5489448" cy="4229100"/>
          </a:xfrm>
        </p:spPr>
        <p:txBody>
          <a:bodyPr>
            <a:noAutofit/>
          </a:bodyPr>
          <a:lstStyle/>
          <a:p>
            <a:r>
              <a:rPr lang="en-US" sz="2000"/>
              <a:t>The risk of recurrence for patients with node-positive, HR+, EBC is up to 30% at 5 years despite combined chemotherapy, endocrine therapy, and radiotherapy</a:t>
            </a:r>
          </a:p>
          <a:p>
            <a:r>
              <a:rPr lang="en-US" sz="2000" err="1"/>
              <a:t>monarchE</a:t>
            </a:r>
            <a:r>
              <a:rPr lang="en-US" sz="2000"/>
              <a:t> was designed to evaluate the addition of 2 years of adjuvant </a:t>
            </a:r>
            <a:r>
              <a:rPr lang="en-US" sz="2000" err="1"/>
              <a:t>abemaciclib</a:t>
            </a:r>
            <a:r>
              <a:rPr lang="en-US" sz="2000"/>
              <a:t> 150 mg BID to endocrine therapy in HR+, HER2-, node-positive, high-risk EBC</a:t>
            </a:r>
          </a:p>
          <a:p>
            <a:r>
              <a:rPr lang="en-US" sz="2000"/>
              <a:t>Dose reductions are commonly used to manage treatment related toxicity with the goal of maximizing treatment adherence; the impact of dose reductions on drug efficacy is important to both patients and providers.</a:t>
            </a:r>
          </a:p>
        </p:txBody>
      </p:sp>
      <p:sp>
        <p:nvSpPr>
          <p:cNvPr id="5" name="Content Placeholder 4">
            <a:extLst>
              <a:ext uri="{FF2B5EF4-FFF2-40B4-BE49-F238E27FC236}">
                <a16:creationId xmlns:a16="http://schemas.microsoft.com/office/drawing/2014/main" id="{A7EADCB6-BCCA-C183-9A64-128CD7A4AAD6}"/>
              </a:ext>
            </a:extLst>
          </p:cNvPr>
          <p:cNvSpPr>
            <a:spLocks noGrp="1"/>
          </p:cNvSpPr>
          <p:nvPr>
            <p:ph sz="half" idx="2"/>
          </p:nvPr>
        </p:nvSpPr>
        <p:spPr>
          <a:xfrm>
            <a:off x="6437376" y="1825625"/>
            <a:ext cx="4916424" cy="4229100"/>
          </a:xfrm>
        </p:spPr>
        <p:txBody>
          <a:bodyPr>
            <a:normAutofit/>
          </a:bodyPr>
          <a:lstStyle/>
          <a:p>
            <a:r>
              <a:rPr lang="en-US" sz="2000"/>
              <a:t>Based on multiple analyses, the efficacy of adjuvant </a:t>
            </a:r>
            <a:r>
              <a:rPr lang="en-US" sz="2000" err="1"/>
              <a:t>abemaciclib</a:t>
            </a:r>
            <a:r>
              <a:rPr lang="en-US" sz="2000"/>
              <a:t> in </a:t>
            </a:r>
            <a:r>
              <a:rPr lang="en-US" sz="2000" err="1"/>
              <a:t>monarchE</a:t>
            </a:r>
            <a:r>
              <a:rPr lang="en-US" sz="2000"/>
              <a:t> was not compromised by dose reductions</a:t>
            </a:r>
          </a:p>
          <a:p>
            <a:r>
              <a:rPr lang="en-US" sz="2000"/>
              <a:t>It has been demonstrated that dose reductions of </a:t>
            </a:r>
            <a:r>
              <a:rPr lang="en-US" sz="2000" err="1"/>
              <a:t>abemaciclib</a:t>
            </a:r>
            <a:r>
              <a:rPr lang="en-US" sz="2000"/>
              <a:t> do not compromise efficacy, suggesting lower doses and a dose escalation strategy may be equally as effective as standard dosing</a:t>
            </a:r>
          </a:p>
          <a:p>
            <a:r>
              <a:rPr lang="en-US" sz="2000"/>
              <a:t>Initiating at lower doses may allow for greater tolerance and less incidence of diarrhea, thus reducing the discontinuation rate</a:t>
            </a:r>
          </a:p>
        </p:txBody>
      </p:sp>
      <p:sp>
        <p:nvSpPr>
          <p:cNvPr id="4" name="Footer Placeholder 3"/>
          <p:cNvSpPr>
            <a:spLocks noGrp="1"/>
          </p:cNvSpPr>
          <p:nvPr>
            <p:ph type="ftr" sz="quarter" idx="10"/>
          </p:nvPr>
        </p:nvSpPr>
        <p:spPr>
          <a:xfrm>
            <a:off x="1416735" y="6054437"/>
            <a:ext cx="10651322" cy="803564"/>
          </a:xfrm>
        </p:spPr>
        <p:txBody>
          <a:bodyPr/>
          <a:lstStyle/>
          <a:p>
            <a:r>
              <a:rPr lang="en-US" dirty="0"/>
              <a:t>Sheffield KM, et al. </a:t>
            </a:r>
            <a:r>
              <a:rPr lang="en-US"/>
              <a:t>Future Oncol. </a:t>
            </a:r>
            <a:r>
              <a:rPr lang="en-US" dirty="0"/>
              <a:t>2022;18(21):2667-2682. Goetz MP, et al. </a:t>
            </a:r>
            <a:r>
              <a:rPr lang="en-US"/>
              <a:t>NPJ Breast Cancer. </a:t>
            </a:r>
            <a:r>
              <a:rPr lang="en-US" dirty="0"/>
              <a:t>2024;10(1):34. Moore H, et al. SABCS 2024. Poster P1-02-04.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t>Features of NATALEE Study Design</a:t>
            </a:r>
          </a:p>
        </p:txBody>
      </p:sp>
      <p:sp>
        <p:nvSpPr>
          <p:cNvPr id="3" name="Content Placeholder 2"/>
          <p:cNvSpPr>
            <a:spLocks noGrp="1"/>
          </p:cNvSpPr>
          <p:nvPr>
            <p:ph sz="half" idx="1"/>
          </p:nvPr>
        </p:nvSpPr>
        <p:spPr>
          <a:xfrm>
            <a:off x="838200" y="1825625"/>
            <a:ext cx="5181600" cy="4228812"/>
          </a:xfrm>
        </p:spPr>
        <p:txBody>
          <a:bodyPr>
            <a:normAutofit/>
          </a:bodyPr>
          <a:lstStyle/>
          <a:p>
            <a:r>
              <a:rPr lang="en-US" sz="2400"/>
              <a:t>Patients could receive any ET for ≤12 months prior to starting </a:t>
            </a:r>
            <a:r>
              <a:rPr lang="en-US" sz="2400" err="1"/>
              <a:t>ribociclib</a:t>
            </a:r>
            <a:r>
              <a:rPr lang="en-US" sz="2400"/>
              <a:t> and NSAI</a:t>
            </a:r>
          </a:p>
          <a:p>
            <a:r>
              <a:rPr lang="en-US" sz="2400"/>
              <a:t>Patients with stage II-III HR+/HER2- EBC, including those with no nodal involvement, are at risk of recurrence for decades after initial diagnosis</a:t>
            </a:r>
          </a:p>
        </p:txBody>
      </p:sp>
      <p:sp>
        <p:nvSpPr>
          <p:cNvPr id="5" name="Content Placeholder 4">
            <a:extLst>
              <a:ext uri="{FF2B5EF4-FFF2-40B4-BE49-F238E27FC236}">
                <a16:creationId xmlns:a16="http://schemas.microsoft.com/office/drawing/2014/main" id="{1F3DDEA6-6F39-FC9A-ED64-1393C9BD316D}"/>
              </a:ext>
            </a:extLst>
          </p:cNvPr>
          <p:cNvSpPr>
            <a:spLocks noGrp="1"/>
          </p:cNvSpPr>
          <p:nvPr>
            <p:ph sz="half" idx="2"/>
          </p:nvPr>
        </p:nvSpPr>
        <p:spPr>
          <a:xfrm>
            <a:off x="6172200" y="1825625"/>
            <a:ext cx="5181600" cy="4228812"/>
          </a:xfrm>
        </p:spPr>
        <p:txBody>
          <a:bodyPr>
            <a:normAutofit/>
          </a:bodyPr>
          <a:lstStyle/>
          <a:p>
            <a:r>
              <a:rPr lang="en-US" sz="2400" err="1"/>
              <a:t>Ribociclib</a:t>
            </a:r>
            <a:r>
              <a:rPr lang="en-US" sz="2400"/>
              <a:t> was dosed at 400 mg daily, 3 weeks on and 1 week off x 3 years, the metastatic approved dose is 600 mg, to improve tolerability while maintain efficacy</a:t>
            </a:r>
          </a:p>
          <a:p>
            <a:r>
              <a:rPr lang="en-US" sz="2400"/>
              <a:t>Extended treatment duration may be important to prolong cell cycle arrest and drive more tumor cells into irreversible senescence </a:t>
            </a:r>
          </a:p>
          <a:p>
            <a:endParaRPr lang="en-US" sz="2400"/>
          </a:p>
        </p:txBody>
      </p:sp>
      <p:sp>
        <p:nvSpPr>
          <p:cNvPr id="4" name="Footer Placeholder 3">
            <a:extLst>
              <a:ext uri="{FF2B5EF4-FFF2-40B4-BE49-F238E27FC236}">
                <a16:creationId xmlns:a16="http://schemas.microsoft.com/office/drawing/2014/main" id="{5EECD46C-2E69-F60E-1D1E-F9B79B91F5B8}"/>
              </a:ext>
            </a:extLst>
          </p:cNvPr>
          <p:cNvSpPr>
            <a:spLocks noGrp="1"/>
          </p:cNvSpPr>
          <p:nvPr>
            <p:ph type="ftr" sz="quarter" idx="10"/>
          </p:nvPr>
        </p:nvSpPr>
        <p:spPr>
          <a:xfrm>
            <a:off x="1416735" y="6054437"/>
            <a:ext cx="10651322" cy="803564"/>
          </a:xfrm>
        </p:spPr>
        <p:txBody>
          <a:bodyPr/>
          <a:lstStyle/>
          <a:p>
            <a:r>
              <a:rPr lang="da-DK" dirty="0"/>
              <a:t>Slamon D, et al. </a:t>
            </a:r>
            <a:r>
              <a:rPr lang="da-DK"/>
              <a:t>Ther Adv Med Oncol. </a:t>
            </a:r>
            <a:r>
              <a:rPr lang="da-DK" dirty="0"/>
              <a:t>2023;15:17588359231178125. Slamon D, et al. </a:t>
            </a:r>
            <a:r>
              <a:rPr lang="da-DK"/>
              <a:t>N Engl J Med. </a:t>
            </a:r>
            <a:r>
              <a:rPr lang="da-DK" dirty="0"/>
              <a:t>2024;390(12):1080-1091.</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A6075-A9A5-AD42-51A4-823B7DF84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AE9D2-4013-28AB-CCEF-C8B268F3EB3A}"/>
              </a:ext>
            </a:extLst>
          </p:cNvPr>
          <p:cNvSpPr>
            <a:spLocks noGrp="1"/>
          </p:cNvSpPr>
          <p:nvPr>
            <p:ph type="title"/>
          </p:nvPr>
        </p:nvSpPr>
        <p:spPr>
          <a:xfrm>
            <a:off x="838200" y="365125"/>
            <a:ext cx="10515600" cy="768731"/>
          </a:xfrm>
        </p:spPr>
        <p:txBody>
          <a:bodyPr>
            <a:normAutofit/>
          </a:bodyPr>
          <a:lstStyle/>
          <a:p>
            <a:r>
              <a:rPr lang="en-US"/>
              <a:t>References</a:t>
            </a:r>
          </a:p>
        </p:txBody>
      </p:sp>
      <p:sp>
        <p:nvSpPr>
          <p:cNvPr id="3" name="Content Placeholder 2">
            <a:extLst>
              <a:ext uri="{FF2B5EF4-FFF2-40B4-BE49-F238E27FC236}">
                <a16:creationId xmlns:a16="http://schemas.microsoft.com/office/drawing/2014/main" id="{64991C7F-6979-4C17-D9B7-8A5460A4182E}"/>
              </a:ext>
            </a:extLst>
          </p:cNvPr>
          <p:cNvSpPr>
            <a:spLocks noGrp="1"/>
          </p:cNvSpPr>
          <p:nvPr>
            <p:ph sz="half" idx="1"/>
          </p:nvPr>
        </p:nvSpPr>
        <p:spPr>
          <a:xfrm>
            <a:off x="838200" y="1292352"/>
            <a:ext cx="5181600" cy="4498849"/>
          </a:xfrm>
        </p:spPr>
        <p:txBody>
          <a:bodyPr vert="horz" lIns="91440" tIns="45720" rIns="91440" bIns="45720" rtlCol="0" anchor="t">
            <a:noAutofit/>
          </a:bodyPr>
          <a:lstStyle/>
          <a:p>
            <a:pPr marL="0" marR="0" indent="0">
              <a:lnSpc>
                <a:spcPct val="100000"/>
              </a:lnSpc>
              <a:spcBef>
                <a:spcPts val="0"/>
              </a:spcBef>
              <a:spcAft>
                <a:spcPts val="1000"/>
              </a:spcAft>
              <a:buNone/>
            </a:pPr>
            <a:r>
              <a:rPr lang="da-DK" sz="1100" kern="100" err="1">
                <a:effectLst/>
                <a:ea typeface="Aptos" panose="020B0004020202020204" pitchFamily="34" charset="0"/>
              </a:rPr>
              <a:t>Bardia</a:t>
            </a:r>
            <a:r>
              <a:rPr lang="da-DK" sz="1100" kern="100">
                <a:effectLst/>
                <a:ea typeface="Aptos" panose="020B0004020202020204" pitchFamily="34" charset="0"/>
              </a:rPr>
              <a:t> A, </a:t>
            </a:r>
            <a:r>
              <a:rPr lang="da-DK" sz="1100" kern="100" err="1">
                <a:effectLst/>
                <a:ea typeface="Aptos" panose="020B0004020202020204" pitchFamily="34" charset="0"/>
              </a:rPr>
              <a:t>Hortobagyi</a:t>
            </a:r>
            <a:r>
              <a:rPr lang="da-DK" sz="1100" kern="100">
                <a:effectLst/>
                <a:ea typeface="Aptos" panose="020B0004020202020204" pitchFamily="34" charset="0"/>
              </a:rPr>
              <a:t> GN, </a:t>
            </a:r>
            <a:r>
              <a:rPr lang="da-DK" sz="1100" kern="100" err="1">
                <a:effectLst/>
                <a:ea typeface="Aptos" panose="020B0004020202020204" pitchFamily="34" charset="0"/>
              </a:rPr>
              <a:t>Lipatov</a:t>
            </a:r>
            <a:r>
              <a:rPr lang="da-DK" sz="1100" kern="100">
                <a:effectLst/>
                <a:ea typeface="Aptos" panose="020B0004020202020204" pitchFamily="34" charset="0"/>
              </a:rPr>
              <a:t> O, et al. Invasive </a:t>
            </a:r>
            <a:r>
              <a:rPr lang="da-DK" sz="1100" kern="100" err="1">
                <a:effectLst/>
                <a:ea typeface="Aptos" panose="020B0004020202020204" pitchFamily="34" charset="0"/>
              </a:rPr>
              <a:t>disease</a:t>
            </a:r>
            <a:r>
              <a:rPr lang="da-DK" sz="1100" kern="100">
                <a:effectLst/>
                <a:ea typeface="Aptos" panose="020B0004020202020204" pitchFamily="34" charset="0"/>
              </a:rPr>
              <a:t>–</a:t>
            </a:r>
            <a:r>
              <a:rPr lang="da-DK" sz="1100" kern="100" err="1">
                <a:effectLst/>
                <a:ea typeface="Aptos" panose="020B0004020202020204" pitchFamily="34" charset="0"/>
              </a:rPr>
              <a:t>free</a:t>
            </a:r>
            <a:r>
              <a:rPr lang="da-DK" sz="1100" kern="100">
                <a:effectLst/>
                <a:ea typeface="Aptos" panose="020B0004020202020204" pitchFamily="34" charset="0"/>
              </a:rPr>
              <a:t> </a:t>
            </a:r>
            <a:r>
              <a:rPr lang="da-DK" sz="1100" kern="100" err="1">
                <a:effectLst/>
                <a:ea typeface="Aptos" panose="020B0004020202020204" pitchFamily="34" charset="0"/>
              </a:rPr>
              <a:t>survival</a:t>
            </a:r>
            <a:r>
              <a:rPr lang="da-DK" sz="1100" kern="100">
                <a:effectLst/>
                <a:ea typeface="Aptos" panose="020B0004020202020204" pitchFamily="34" charset="0"/>
              </a:rPr>
              <a:t> (</a:t>
            </a:r>
            <a:r>
              <a:rPr lang="da-DK" sz="1100" kern="100" err="1">
                <a:effectLst/>
                <a:ea typeface="Aptos" panose="020B0004020202020204" pitchFamily="34" charset="0"/>
              </a:rPr>
              <a:t>iDFS</a:t>
            </a:r>
            <a:r>
              <a:rPr lang="da-DK" sz="1100" kern="100">
                <a:effectLst/>
                <a:ea typeface="Aptos" panose="020B0004020202020204" pitchFamily="34" charset="0"/>
              </a:rPr>
              <a:t>) </a:t>
            </a:r>
            <a:r>
              <a:rPr lang="da-DK" sz="1100" kern="100" err="1">
                <a:effectLst/>
                <a:ea typeface="Aptos" panose="020B0004020202020204" pitchFamily="34" charset="0"/>
              </a:rPr>
              <a:t>across</a:t>
            </a:r>
            <a:r>
              <a:rPr lang="da-DK" sz="1100" kern="100">
                <a:effectLst/>
                <a:ea typeface="Aptos" panose="020B0004020202020204" pitchFamily="34" charset="0"/>
              </a:rPr>
              <a:t> </a:t>
            </a:r>
            <a:r>
              <a:rPr lang="da-DK" sz="1100" kern="100" err="1">
                <a:effectLst/>
                <a:ea typeface="Aptos" panose="020B0004020202020204" pitchFamily="34" charset="0"/>
              </a:rPr>
              <a:t>key</a:t>
            </a:r>
            <a:r>
              <a:rPr lang="da-DK" sz="1100" kern="100">
                <a:effectLst/>
                <a:ea typeface="Aptos" panose="020B0004020202020204" pitchFamily="34" charset="0"/>
              </a:rPr>
              <a:t> </a:t>
            </a:r>
            <a:r>
              <a:rPr lang="da-DK" sz="1100" kern="100" err="1">
                <a:effectLst/>
                <a:ea typeface="Aptos" panose="020B0004020202020204" pitchFamily="34" charset="0"/>
              </a:rPr>
              <a:t>subgroups</a:t>
            </a:r>
            <a:r>
              <a:rPr lang="da-DK" sz="1100" kern="100">
                <a:effectLst/>
                <a:ea typeface="Aptos" panose="020B0004020202020204" pitchFamily="34" charset="0"/>
              </a:rPr>
              <a:t> from the </a:t>
            </a:r>
            <a:r>
              <a:rPr lang="da-DK" sz="1100" kern="100" err="1">
                <a:effectLst/>
                <a:ea typeface="Aptos" panose="020B0004020202020204" pitchFamily="34" charset="0"/>
              </a:rPr>
              <a:t>phase</a:t>
            </a:r>
            <a:r>
              <a:rPr lang="da-DK" sz="1100" kern="100">
                <a:effectLst/>
                <a:ea typeface="Aptos" panose="020B0004020202020204" pitchFamily="34" charset="0"/>
              </a:rPr>
              <a:t> III NATALEE </a:t>
            </a:r>
            <a:r>
              <a:rPr lang="da-DK" sz="1100" kern="100" err="1">
                <a:effectLst/>
                <a:ea typeface="Aptos" panose="020B0004020202020204" pitchFamily="34" charset="0"/>
              </a:rPr>
              <a:t>study</a:t>
            </a:r>
            <a:r>
              <a:rPr lang="da-DK" sz="1100" kern="100">
                <a:effectLst/>
                <a:ea typeface="Aptos" panose="020B0004020202020204" pitchFamily="34" charset="0"/>
              </a:rPr>
              <a:t> of </a:t>
            </a:r>
            <a:r>
              <a:rPr lang="da-DK" sz="1100" kern="100" err="1">
                <a:effectLst/>
                <a:ea typeface="Aptos" panose="020B0004020202020204" pitchFamily="34" charset="0"/>
              </a:rPr>
              <a:t>ribociclib</a:t>
            </a:r>
            <a:r>
              <a:rPr lang="da-DK" sz="1100" kern="100">
                <a:effectLst/>
                <a:ea typeface="Aptos" panose="020B0004020202020204" pitchFamily="34" charset="0"/>
              </a:rPr>
              <a:t> (RIB) + a </a:t>
            </a:r>
            <a:r>
              <a:rPr lang="da-DK" sz="1100" kern="100" err="1">
                <a:effectLst/>
                <a:ea typeface="Aptos" panose="020B0004020202020204" pitchFamily="34" charset="0"/>
              </a:rPr>
              <a:t>nonsteroidal</a:t>
            </a:r>
            <a:r>
              <a:rPr lang="da-DK" sz="1100" kern="100">
                <a:effectLst/>
                <a:ea typeface="Aptos" panose="020B0004020202020204" pitchFamily="34" charset="0"/>
              </a:rPr>
              <a:t> </a:t>
            </a:r>
            <a:r>
              <a:rPr lang="da-DK" sz="1100" kern="100" err="1">
                <a:effectLst/>
                <a:ea typeface="Aptos" panose="020B0004020202020204" pitchFamily="34" charset="0"/>
              </a:rPr>
              <a:t>aromatase</a:t>
            </a:r>
            <a:r>
              <a:rPr lang="da-DK" sz="1100" kern="100">
                <a:effectLst/>
                <a:ea typeface="Aptos" panose="020B0004020202020204" pitchFamily="34" charset="0"/>
              </a:rPr>
              <a:t> inhibitor (NSAI) in patients (</a:t>
            </a:r>
            <a:r>
              <a:rPr lang="da-DK" sz="1100" kern="100" err="1">
                <a:effectLst/>
                <a:ea typeface="Aptos" panose="020B0004020202020204" pitchFamily="34" charset="0"/>
              </a:rPr>
              <a:t>pts</a:t>
            </a:r>
            <a:r>
              <a:rPr lang="da-DK" sz="1100" kern="100">
                <a:effectLst/>
                <a:ea typeface="Aptos" panose="020B0004020202020204" pitchFamily="34" charset="0"/>
              </a:rPr>
              <a:t>) with HR+/HER2- </a:t>
            </a:r>
            <a:r>
              <a:rPr lang="da-DK" sz="1100" kern="100" err="1">
                <a:effectLst/>
                <a:ea typeface="Aptos" panose="020B0004020202020204" pitchFamily="34" charset="0"/>
              </a:rPr>
              <a:t>early</a:t>
            </a:r>
            <a:r>
              <a:rPr lang="da-DK" sz="1100" kern="100">
                <a:effectLst/>
                <a:ea typeface="Aptos" panose="020B0004020202020204" pitchFamily="34" charset="0"/>
              </a:rPr>
              <a:t> </a:t>
            </a:r>
            <a:r>
              <a:rPr lang="da-DK" sz="1100" kern="100" err="1">
                <a:effectLst/>
                <a:ea typeface="Aptos" panose="020B0004020202020204" pitchFamily="34" charset="0"/>
              </a:rPr>
              <a:t>breast</a:t>
            </a:r>
            <a:r>
              <a:rPr lang="da-DK" sz="1100" kern="100">
                <a:effectLst/>
                <a:ea typeface="Aptos" panose="020B0004020202020204" pitchFamily="34" charset="0"/>
              </a:rPr>
              <a:t> cancer (EBC). Abstract </a:t>
            </a:r>
            <a:r>
              <a:rPr lang="da-DK" sz="1100" kern="100" err="1">
                <a:effectLst/>
                <a:ea typeface="Aptos" panose="020B0004020202020204" pitchFamily="34" charset="0"/>
              </a:rPr>
              <a:t>presented</a:t>
            </a:r>
            <a:r>
              <a:rPr lang="da-DK" sz="1100" kern="100">
                <a:effectLst/>
                <a:ea typeface="Aptos" panose="020B0004020202020204" pitchFamily="34" charset="0"/>
              </a:rPr>
              <a:t> at: European Society of Medical </a:t>
            </a:r>
            <a:r>
              <a:rPr lang="da-DK" sz="1100" kern="100" err="1">
                <a:effectLst/>
                <a:ea typeface="Aptos" panose="020B0004020202020204" pitchFamily="34" charset="0"/>
              </a:rPr>
              <a:t>Oncology</a:t>
            </a:r>
            <a:r>
              <a:rPr lang="da-DK" sz="1100" kern="100">
                <a:effectLst/>
                <a:ea typeface="Aptos" panose="020B0004020202020204" pitchFamily="34" charset="0"/>
              </a:rPr>
              <a:t> </a:t>
            </a:r>
            <a:r>
              <a:rPr lang="da-DK" sz="1100" kern="100" err="1">
                <a:effectLst/>
                <a:ea typeface="Aptos" panose="020B0004020202020204" pitchFamily="34" charset="0"/>
              </a:rPr>
              <a:t>Congress</a:t>
            </a:r>
            <a:r>
              <a:rPr lang="da-DK" sz="1100" kern="100">
                <a:effectLst/>
                <a:ea typeface="Aptos" panose="020B0004020202020204" pitchFamily="34" charset="0"/>
              </a:rPr>
              <a:t>; Madrid, Spain; </a:t>
            </a:r>
            <a:r>
              <a:rPr lang="da-DK" sz="1100" kern="100" err="1">
                <a:effectLst/>
                <a:ea typeface="Aptos" panose="020B0004020202020204" pitchFamily="34" charset="0"/>
              </a:rPr>
              <a:t>October</a:t>
            </a:r>
            <a:r>
              <a:rPr lang="da-DK" sz="1100" kern="100">
                <a:effectLst/>
                <a:ea typeface="Aptos" panose="020B0004020202020204" pitchFamily="34" charset="0"/>
              </a:rPr>
              <a:t> 20-24, 2023. Abstract</a:t>
            </a:r>
            <a:r>
              <a:rPr lang="en-US" sz="1100" kern="100">
                <a:effectLst/>
                <a:ea typeface="Aptos" panose="020B0004020202020204" pitchFamily="34" charset="0"/>
              </a:rPr>
              <a:t> LBA23. </a:t>
            </a:r>
          </a:p>
          <a:p>
            <a:pPr marL="0" marR="0" indent="0">
              <a:lnSpc>
                <a:spcPct val="100000"/>
              </a:lnSpc>
              <a:spcBef>
                <a:spcPts val="0"/>
              </a:spcBef>
              <a:spcAft>
                <a:spcPts val="1000"/>
              </a:spcAft>
              <a:buNone/>
            </a:pPr>
            <a:r>
              <a:rPr lang="en-US" sz="1100" kern="100">
                <a:effectLst/>
                <a:ea typeface="Aptos" panose="020B0004020202020204" pitchFamily="34" charset="0"/>
              </a:rPr>
              <a:t>Cardoso F, Paluch-Shimon S, Senkus E, et al. 5th ESO-ESMO international consensus guidelines for advanced breast cancer (ABC 5). </a:t>
            </a:r>
            <a:r>
              <a:rPr lang="en-US" sz="1100" i="1" kern="100">
                <a:effectLst/>
                <a:ea typeface="Aptos" panose="020B0004020202020204" pitchFamily="34" charset="0"/>
              </a:rPr>
              <a:t>Ann Oncol</a:t>
            </a:r>
            <a:r>
              <a:rPr lang="en-US" sz="1100" kern="100">
                <a:effectLst/>
                <a:ea typeface="Aptos" panose="020B0004020202020204" pitchFamily="34" charset="0"/>
              </a:rPr>
              <a:t>. 2020;31(12):1623-1649. </a:t>
            </a:r>
          </a:p>
          <a:p>
            <a:pPr marL="0" marR="0" indent="0">
              <a:lnSpc>
                <a:spcPct val="100000"/>
              </a:lnSpc>
              <a:spcBef>
                <a:spcPts val="0"/>
              </a:spcBef>
              <a:spcAft>
                <a:spcPts val="1000"/>
              </a:spcAft>
              <a:buNone/>
            </a:pPr>
            <a:r>
              <a:rPr lang="en-US" sz="1100" kern="100">
                <a:effectLst/>
                <a:ea typeface="Aptos" panose="020B0004020202020204" pitchFamily="34" charset="0"/>
              </a:rPr>
              <a:t>Early Breast Cancer Trialists' Collaborative Group (EBCTCG). Aromatase inhibitors versus tamoxifen in early breast cancer: patient-level meta-analysis of the </a:t>
            </a:r>
            <a:r>
              <a:rPr lang="en-US" sz="1100" kern="100" err="1">
                <a:effectLst/>
                <a:ea typeface="Aptos" panose="020B0004020202020204" pitchFamily="34" charset="0"/>
              </a:rPr>
              <a:t>randomised</a:t>
            </a:r>
            <a:r>
              <a:rPr lang="en-US" sz="1100" kern="100">
                <a:effectLst/>
                <a:ea typeface="Aptos" panose="020B0004020202020204" pitchFamily="34" charset="0"/>
              </a:rPr>
              <a:t> trials. </a:t>
            </a:r>
            <a:r>
              <a:rPr lang="en-US" sz="1100" i="1" kern="100">
                <a:effectLst/>
                <a:ea typeface="Aptos" panose="020B0004020202020204" pitchFamily="34" charset="0"/>
              </a:rPr>
              <a:t>Lancet</a:t>
            </a:r>
            <a:r>
              <a:rPr lang="en-US" sz="1100" kern="100">
                <a:effectLst/>
                <a:ea typeface="Aptos" panose="020B0004020202020204" pitchFamily="34" charset="0"/>
              </a:rPr>
              <a:t>. 2015;386(10001):1341-1352.</a:t>
            </a:r>
          </a:p>
          <a:p>
            <a:pPr marL="0" marR="0" indent="0">
              <a:lnSpc>
                <a:spcPct val="100000"/>
              </a:lnSpc>
              <a:spcBef>
                <a:spcPts val="0"/>
              </a:spcBef>
              <a:spcAft>
                <a:spcPts val="1000"/>
              </a:spcAft>
              <a:buNone/>
            </a:pPr>
            <a:r>
              <a:rPr lang="da-DK" sz="1100" kern="100" err="1">
                <a:effectLst/>
                <a:ea typeface="Aptos" panose="020B0004020202020204" pitchFamily="34" charset="0"/>
              </a:rPr>
              <a:t>Ethier</a:t>
            </a:r>
            <a:r>
              <a:rPr lang="da-DK" sz="1100" kern="100">
                <a:effectLst/>
                <a:ea typeface="Aptos" panose="020B0004020202020204" pitchFamily="34" charset="0"/>
              </a:rPr>
              <a:t> JL, </a:t>
            </a:r>
            <a:r>
              <a:rPr lang="da-DK" sz="1100" kern="100" err="1">
                <a:effectLst/>
                <a:ea typeface="Aptos" panose="020B0004020202020204" pitchFamily="34" charset="0"/>
              </a:rPr>
              <a:t>Ocaña</a:t>
            </a:r>
            <a:r>
              <a:rPr lang="da-DK" sz="1100" kern="100">
                <a:effectLst/>
                <a:ea typeface="Aptos" panose="020B0004020202020204" pitchFamily="34" charset="0"/>
              </a:rPr>
              <a:t> A, </a:t>
            </a:r>
            <a:r>
              <a:rPr lang="da-DK" sz="1100" kern="100" err="1">
                <a:effectLst/>
                <a:ea typeface="Aptos" panose="020B0004020202020204" pitchFamily="34" charset="0"/>
              </a:rPr>
              <a:t>Rodríguez</a:t>
            </a:r>
            <a:r>
              <a:rPr lang="da-DK" sz="1100" kern="100">
                <a:effectLst/>
                <a:ea typeface="Aptos" panose="020B0004020202020204" pitchFamily="34" charset="0"/>
              </a:rPr>
              <a:t> </a:t>
            </a:r>
            <a:r>
              <a:rPr lang="da-DK" sz="1100" kern="100" err="1">
                <a:effectLst/>
                <a:ea typeface="Aptos" panose="020B0004020202020204" pitchFamily="34" charset="0"/>
              </a:rPr>
              <a:t>Lescure</a:t>
            </a:r>
            <a:r>
              <a:rPr lang="da-DK" sz="1100" kern="100">
                <a:effectLst/>
                <a:ea typeface="Aptos" panose="020B0004020202020204" pitchFamily="34" charset="0"/>
              </a:rPr>
              <a:t> A, et al. </a:t>
            </a:r>
            <a:r>
              <a:rPr lang="da-DK" sz="1100" kern="100" err="1">
                <a:effectLst/>
                <a:ea typeface="Aptos" panose="020B0004020202020204" pitchFamily="34" charset="0"/>
              </a:rPr>
              <a:t>Outcomes</a:t>
            </a:r>
            <a:r>
              <a:rPr lang="da-DK" sz="1100" kern="100">
                <a:effectLst/>
                <a:ea typeface="Aptos" panose="020B0004020202020204" pitchFamily="34" charset="0"/>
              </a:rPr>
              <a:t> of single versus double </a:t>
            </a:r>
            <a:r>
              <a:rPr lang="da-DK" sz="1100" kern="100" err="1">
                <a:effectLst/>
                <a:ea typeface="Aptos" panose="020B0004020202020204" pitchFamily="34" charset="0"/>
              </a:rPr>
              <a:t>hormone</a:t>
            </a:r>
            <a:r>
              <a:rPr lang="da-DK" sz="1100" kern="100">
                <a:effectLst/>
                <a:ea typeface="Aptos" panose="020B0004020202020204" pitchFamily="34" charset="0"/>
              </a:rPr>
              <a:t> receptor-positive </a:t>
            </a:r>
            <a:r>
              <a:rPr lang="da-DK" sz="1100" kern="100" err="1">
                <a:effectLst/>
                <a:ea typeface="Aptos" panose="020B0004020202020204" pitchFamily="34" charset="0"/>
              </a:rPr>
              <a:t>breast</a:t>
            </a:r>
            <a:r>
              <a:rPr lang="da-DK" sz="1100" kern="100">
                <a:effectLst/>
                <a:ea typeface="Aptos" panose="020B0004020202020204" pitchFamily="34" charset="0"/>
              </a:rPr>
              <a:t> cancer. A GEICAM/9906 sub-</a:t>
            </a:r>
            <a:r>
              <a:rPr lang="da-DK" sz="1100" kern="100" err="1">
                <a:effectLst/>
                <a:ea typeface="Aptos" panose="020B0004020202020204" pitchFamily="34" charset="0"/>
              </a:rPr>
              <a:t>study</a:t>
            </a:r>
            <a:r>
              <a:rPr lang="da-DK" sz="1100" kern="100">
                <a:effectLst/>
                <a:ea typeface="Aptos" panose="020B0004020202020204" pitchFamily="34" charset="0"/>
              </a:rPr>
              <a:t>. </a:t>
            </a:r>
            <a:r>
              <a:rPr lang="da-DK" sz="1100" i="1" kern="100" err="1">
                <a:effectLst/>
                <a:ea typeface="Aptos" panose="020B0004020202020204" pitchFamily="34" charset="0"/>
              </a:rPr>
              <a:t>Eur</a:t>
            </a:r>
            <a:r>
              <a:rPr lang="da-DK" sz="1100" i="1" kern="100">
                <a:effectLst/>
                <a:ea typeface="Aptos" panose="020B0004020202020204" pitchFamily="34" charset="0"/>
              </a:rPr>
              <a:t> J Cancer. </a:t>
            </a:r>
            <a:r>
              <a:rPr lang="da-DK" sz="1100" kern="100">
                <a:effectLst/>
                <a:ea typeface="Aptos" panose="020B0004020202020204" pitchFamily="34" charset="0"/>
              </a:rPr>
              <a:t>2018;94:199-205.</a:t>
            </a:r>
            <a:endParaRPr lang="en-US" sz="1100" kern="100">
              <a:effectLst/>
              <a:ea typeface="Aptos" panose="020B0004020202020204" pitchFamily="34" charset="0"/>
            </a:endParaRPr>
          </a:p>
          <a:p>
            <a:pPr marL="0" marR="0" indent="0">
              <a:lnSpc>
                <a:spcPct val="100000"/>
              </a:lnSpc>
              <a:spcBef>
                <a:spcPts val="0"/>
              </a:spcBef>
              <a:spcAft>
                <a:spcPts val="1000"/>
              </a:spcAft>
              <a:buNone/>
            </a:pPr>
            <a:r>
              <a:rPr lang="da-DK" sz="1100" kern="100" err="1">
                <a:effectLst/>
                <a:ea typeface="Aptos" panose="020B0004020202020204" pitchFamily="34" charset="0"/>
              </a:rPr>
              <a:t>Fallahpour</a:t>
            </a:r>
            <a:r>
              <a:rPr lang="da-DK" sz="1100" kern="100">
                <a:effectLst/>
                <a:ea typeface="Aptos" panose="020B0004020202020204" pitchFamily="34" charset="0"/>
              </a:rPr>
              <a:t> S, </a:t>
            </a:r>
            <a:r>
              <a:rPr lang="da-DK" sz="1100" kern="100" err="1">
                <a:effectLst/>
                <a:ea typeface="Aptos" panose="020B0004020202020204" pitchFamily="34" charset="0"/>
              </a:rPr>
              <a:t>Navaneelan</a:t>
            </a:r>
            <a:r>
              <a:rPr lang="da-DK" sz="1100" kern="100">
                <a:effectLst/>
                <a:ea typeface="Aptos" panose="020B0004020202020204" pitchFamily="34" charset="0"/>
              </a:rPr>
              <a:t> T, De P, </a:t>
            </a:r>
            <a:r>
              <a:rPr lang="da-DK" sz="1100" kern="100" err="1">
                <a:effectLst/>
                <a:ea typeface="Aptos" panose="020B0004020202020204" pitchFamily="34" charset="0"/>
              </a:rPr>
              <a:t>Borgo</a:t>
            </a:r>
            <a:r>
              <a:rPr lang="da-DK" sz="1100" kern="100">
                <a:effectLst/>
                <a:ea typeface="Aptos" panose="020B0004020202020204" pitchFamily="34" charset="0"/>
              </a:rPr>
              <a:t> A. </a:t>
            </a:r>
            <a:r>
              <a:rPr lang="da-DK" sz="1100" kern="100" err="1">
                <a:effectLst/>
                <a:ea typeface="Aptos" panose="020B0004020202020204" pitchFamily="34" charset="0"/>
              </a:rPr>
              <a:t>Breast</a:t>
            </a:r>
            <a:r>
              <a:rPr lang="da-DK" sz="1100" kern="100">
                <a:effectLst/>
                <a:ea typeface="Aptos" panose="020B0004020202020204" pitchFamily="34" charset="0"/>
              </a:rPr>
              <a:t> cancer </a:t>
            </a:r>
            <a:r>
              <a:rPr lang="da-DK" sz="1100" kern="100" err="1">
                <a:effectLst/>
                <a:ea typeface="Aptos" panose="020B0004020202020204" pitchFamily="34" charset="0"/>
              </a:rPr>
              <a:t>survival</a:t>
            </a:r>
            <a:r>
              <a:rPr lang="da-DK" sz="1100" kern="100">
                <a:effectLst/>
                <a:ea typeface="Aptos" panose="020B0004020202020204" pitchFamily="34" charset="0"/>
              </a:rPr>
              <a:t> by </a:t>
            </a:r>
            <a:r>
              <a:rPr lang="da-DK" sz="1100" kern="100" err="1">
                <a:effectLst/>
                <a:ea typeface="Aptos" panose="020B0004020202020204" pitchFamily="34" charset="0"/>
              </a:rPr>
              <a:t>molecular</a:t>
            </a:r>
            <a:r>
              <a:rPr lang="da-DK" sz="1100" kern="100">
                <a:effectLst/>
                <a:ea typeface="Aptos" panose="020B0004020202020204" pitchFamily="34" charset="0"/>
              </a:rPr>
              <a:t> subtype: a population-</a:t>
            </a:r>
            <a:r>
              <a:rPr lang="da-DK" sz="1100" kern="100" err="1">
                <a:effectLst/>
                <a:ea typeface="Aptos" panose="020B0004020202020204" pitchFamily="34" charset="0"/>
              </a:rPr>
              <a:t>based</a:t>
            </a:r>
            <a:r>
              <a:rPr lang="da-DK" sz="1100" kern="100">
                <a:effectLst/>
                <a:ea typeface="Aptos" panose="020B0004020202020204" pitchFamily="34" charset="0"/>
              </a:rPr>
              <a:t> </a:t>
            </a:r>
            <a:r>
              <a:rPr lang="da-DK" sz="1100" kern="100" err="1">
                <a:effectLst/>
                <a:ea typeface="Aptos" panose="020B0004020202020204" pitchFamily="34" charset="0"/>
              </a:rPr>
              <a:t>analysis</a:t>
            </a:r>
            <a:r>
              <a:rPr lang="da-DK" sz="1100" kern="100">
                <a:effectLst/>
                <a:ea typeface="Aptos" panose="020B0004020202020204" pitchFamily="34" charset="0"/>
              </a:rPr>
              <a:t> of cancer </a:t>
            </a:r>
            <a:r>
              <a:rPr lang="da-DK" sz="1100" kern="100" err="1">
                <a:effectLst/>
                <a:ea typeface="Aptos" panose="020B0004020202020204" pitchFamily="34" charset="0"/>
              </a:rPr>
              <a:t>registry</a:t>
            </a:r>
            <a:r>
              <a:rPr lang="da-DK" sz="1100" kern="100">
                <a:effectLst/>
                <a:ea typeface="Aptos" panose="020B0004020202020204" pitchFamily="34" charset="0"/>
              </a:rPr>
              <a:t> data. </a:t>
            </a:r>
            <a:r>
              <a:rPr lang="da-DK" sz="1100" i="1" kern="100">
                <a:effectLst/>
                <a:ea typeface="Aptos" panose="020B0004020202020204" pitchFamily="34" charset="0"/>
              </a:rPr>
              <a:t>CMAJ Open. </a:t>
            </a:r>
            <a:r>
              <a:rPr lang="da-DK" sz="1100" kern="100">
                <a:effectLst/>
                <a:ea typeface="Aptos" panose="020B0004020202020204" pitchFamily="34" charset="0"/>
              </a:rPr>
              <a:t>2017;5(3):E734-E739.</a:t>
            </a:r>
            <a:endParaRPr lang="en-US" sz="1100" kern="100">
              <a:effectLst/>
              <a:ea typeface="Aptos" panose="020B0004020202020204" pitchFamily="34" charset="0"/>
            </a:endParaRPr>
          </a:p>
          <a:p>
            <a:pPr marL="0" marR="0" indent="0">
              <a:lnSpc>
                <a:spcPct val="100000"/>
              </a:lnSpc>
              <a:spcBef>
                <a:spcPts val="0"/>
              </a:spcBef>
              <a:spcAft>
                <a:spcPts val="1000"/>
              </a:spcAft>
              <a:buNone/>
            </a:pPr>
            <a:r>
              <a:rPr lang="da-DK" sz="1100" kern="100" err="1">
                <a:effectLst/>
                <a:ea typeface="Aptos" panose="020B0004020202020204" pitchFamily="34" charset="0"/>
              </a:rPr>
              <a:t>Fasching</a:t>
            </a:r>
            <a:r>
              <a:rPr lang="da-DK" sz="1100" kern="100">
                <a:effectLst/>
                <a:ea typeface="Aptos" panose="020B0004020202020204" pitchFamily="34" charset="0"/>
              </a:rPr>
              <a:t> PA, </a:t>
            </a:r>
            <a:r>
              <a:rPr lang="da-DK" sz="1100" kern="100" err="1">
                <a:effectLst/>
                <a:ea typeface="Aptos" panose="020B0004020202020204" pitchFamily="34" charset="0"/>
              </a:rPr>
              <a:t>Gass</a:t>
            </a:r>
            <a:r>
              <a:rPr lang="da-DK" sz="1100" kern="100">
                <a:effectLst/>
                <a:ea typeface="Aptos" panose="020B0004020202020204" pitchFamily="34" charset="0"/>
              </a:rPr>
              <a:t> P, </a:t>
            </a:r>
            <a:r>
              <a:rPr lang="da-DK" sz="1100" kern="100" err="1">
                <a:effectLst/>
                <a:ea typeface="Aptos" panose="020B0004020202020204" pitchFamily="34" charset="0"/>
              </a:rPr>
              <a:t>Häberle</a:t>
            </a:r>
            <a:r>
              <a:rPr lang="da-DK" sz="1100" kern="100">
                <a:effectLst/>
                <a:ea typeface="Aptos" panose="020B0004020202020204" pitchFamily="34" charset="0"/>
              </a:rPr>
              <a:t> L, et al. </a:t>
            </a:r>
            <a:r>
              <a:rPr lang="da-DK" sz="1100" kern="100" err="1">
                <a:effectLst/>
                <a:ea typeface="Aptos" panose="020B0004020202020204" pitchFamily="34" charset="0"/>
              </a:rPr>
              <a:t>Prognostic</a:t>
            </a:r>
            <a:r>
              <a:rPr lang="da-DK" sz="1100" kern="100">
                <a:effectLst/>
                <a:ea typeface="Aptos" panose="020B0004020202020204" pitchFamily="34" charset="0"/>
              </a:rPr>
              <a:t> </a:t>
            </a:r>
            <a:r>
              <a:rPr lang="da-DK" sz="1100" kern="100" err="1">
                <a:effectLst/>
                <a:ea typeface="Aptos" panose="020B0004020202020204" pitchFamily="34" charset="0"/>
              </a:rPr>
              <a:t>effect</a:t>
            </a:r>
            <a:r>
              <a:rPr lang="da-DK" sz="1100" kern="100">
                <a:effectLst/>
                <a:ea typeface="Aptos" panose="020B0004020202020204" pitchFamily="34" charset="0"/>
              </a:rPr>
              <a:t> of Ki-67 in common </a:t>
            </a:r>
            <a:r>
              <a:rPr lang="da-DK" sz="1100" kern="100" err="1">
                <a:effectLst/>
                <a:ea typeface="Aptos" panose="020B0004020202020204" pitchFamily="34" charset="0"/>
              </a:rPr>
              <a:t>clinical</a:t>
            </a:r>
            <a:r>
              <a:rPr lang="da-DK" sz="1100" kern="100">
                <a:effectLst/>
                <a:ea typeface="Aptos" panose="020B0004020202020204" pitchFamily="34" charset="0"/>
              </a:rPr>
              <a:t> </a:t>
            </a:r>
            <a:r>
              <a:rPr lang="da-DK" sz="1100" kern="100" err="1">
                <a:effectLst/>
                <a:ea typeface="Aptos" panose="020B0004020202020204" pitchFamily="34" charset="0"/>
              </a:rPr>
              <a:t>subgroups</a:t>
            </a:r>
            <a:r>
              <a:rPr lang="da-DK" sz="1100" kern="100">
                <a:effectLst/>
                <a:ea typeface="Aptos" panose="020B0004020202020204" pitchFamily="34" charset="0"/>
              </a:rPr>
              <a:t> of patients with HER2-negative, </a:t>
            </a:r>
            <a:r>
              <a:rPr lang="da-DK" sz="1100" kern="100" err="1">
                <a:effectLst/>
                <a:ea typeface="Aptos" panose="020B0004020202020204" pitchFamily="34" charset="0"/>
              </a:rPr>
              <a:t>hormone</a:t>
            </a:r>
            <a:r>
              <a:rPr lang="da-DK" sz="1100" kern="100">
                <a:effectLst/>
                <a:ea typeface="Aptos" panose="020B0004020202020204" pitchFamily="34" charset="0"/>
              </a:rPr>
              <a:t> receptor-positive </a:t>
            </a:r>
            <a:r>
              <a:rPr lang="da-DK" sz="1100" kern="100" err="1">
                <a:effectLst/>
                <a:ea typeface="Aptos" panose="020B0004020202020204" pitchFamily="34" charset="0"/>
              </a:rPr>
              <a:t>early</a:t>
            </a:r>
            <a:r>
              <a:rPr lang="da-DK" sz="1100" kern="100">
                <a:effectLst/>
                <a:ea typeface="Aptos" panose="020B0004020202020204" pitchFamily="34" charset="0"/>
              </a:rPr>
              <a:t> </a:t>
            </a:r>
            <a:r>
              <a:rPr lang="da-DK" sz="1100" kern="100" err="1">
                <a:effectLst/>
                <a:ea typeface="Aptos" panose="020B0004020202020204" pitchFamily="34" charset="0"/>
              </a:rPr>
              <a:t>breast</a:t>
            </a:r>
            <a:r>
              <a:rPr lang="da-DK" sz="1100" kern="100">
                <a:effectLst/>
                <a:ea typeface="Aptos" panose="020B0004020202020204" pitchFamily="34" charset="0"/>
              </a:rPr>
              <a:t> cancer. </a:t>
            </a:r>
            <a:r>
              <a:rPr lang="da-DK" sz="1100" i="1" kern="100" err="1">
                <a:effectLst/>
                <a:ea typeface="Aptos" panose="020B0004020202020204" pitchFamily="34" charset="0"/>
              </a:rPr>
              <a:t>Breast</a:t>
            </a:r>
            <a:r>
              <a:rPr lang="da-DK" sz="1100" i="1" kern="100">
                <a:effectLst/>
                <a:ea typeface="Aptos" panose="020B0004020202020204" pitchFamily="34" charset="0"/>
              </a:rPr>
              <a:t> Cancer Res </a:t>
            </a:r>
            <a:r>
              <a:rPr lang="da-DK" sz="1100" i="1" kern="100" err="1">
                <a:effectLst/>
                <a:ea typeface="Aptos" panose="020B0004020202020204" pitchFamily="34" charset="0"/>
              </a:rPr>
              <a:t>Treat</a:t>
            </a:r>
            <a:r>
              <a:rPr lang="da-DK" sz="1100" i="1" kern="100">
                <a:effectLst/>
                <a:ea typeface="Aptos" panose="020B0004020202020204" pitchFamily="34" charset="0"/>
              </a:rPr>
              <a:t>. </a:t>
            </a:r>
            <a:r>
              <a:rPr lang="da-DK" sz="1100" kern="100">
                <a:effectLst/>
                <a:ea typeface="Aptos" panose="020B0004020202020204" pitchFamily="34" charset="0"/>
              </a:rPr>
              <a:t>2019;175(3):617-625.</a:t>
            </a:r>
            <a:endParaRPr lang="en-US" sz="1100" kern="100">
              <a:effectLst/>
              <a:ea typeface="Aptos" panose="020B0004020202020204" pitchFamily="34" charset="0"/>
            </a:endParaRPr>
          </a:p>
          <a:p>
            <a:pPr marL="0" marR="0" indent="0">
              <a:lnSpc>
                <a:spcPct val="100000"/>
              </a:lnSpc>
              <a:spcBef>
                <a:spcPts val="0"/>
              </a:spcBef>
              <a:spcAft>
                <a:spcPts val="1000"/>
              </a:spcAft>
              <a:buNone/>
            </a:pPr>
            <a:r>
              <a:rPr lang="en-US" sz="1100" kern="100">
                <a:effectLst/>
                <a:ea typeface="Aptos" panose="020B0004020202020204" pitchFamily="34" charset="0"/>
              </a:rPr>
              <a:t>Foldi J, O'Meara T, Marczyk M, Sanft T, Silber A, Pusztai L. Defining risk of late recurrence in early-stage estrogen receptor-positive breast cancer: clinical versus molecular tools. </a:t>
            </a:r>
            <a:r>
              <a:rPr lang="en-US" sz="1100" i="1" kern="100">
                <a:effectLst/>
                <a:ea typeface="Aptos" panose="020B0004020202020204" pitchFamily="34" charset="0"/>
              </a:rPr>
              <a:t>J Clin Oncol</a:t>
            </a:r>
            <a:r>
              <a:rPr lang="en-US" sz="1100" kern="100">
                <a:effectLst/>
                <a:ea typeface="Aptos" panose="020B0004020202020204" pitchFamily="34" charset="0"/>
              </a:rPr>
              <a:t>. 2019;37(16):1365-1369. </a:t>
            </a:r>
          </a:p>
        </p:txBody>
      </p:sp>
      <p:sp>
        <p:nvSpPr>
          <p:cNvPr id="4" name="Content Placeholder 3">
            <a:extLst>
              <a:ext uri="{FF2B5EF4-FFF2-40B4-BE49-F238E27FC236}">
                <a16:creationId xmlns:a16="http://schemas.microsoft.com/office/drawing/2014/main" id="{11FF5A2F-30D0-42BB-948C-2758B3B40424}"/>
              </a:ext>
            </a:extLst>
          </p:cNvPr>
          <p:cNvSpPr>
            <a:spLocks noGrp="1"/>
          </p:cNvSpPr>
          <p:nvPr>
            <p:ph sz="half" idx="2"/>
          </p:nvPr>
        </p:nvSpPr>
        <p:spPr>
          <a:xfrm>
            <a:off x="6172200" y="1292352"/>
            <a:ext cx="5181600" cy="4498849"/>
          </a:xfrm>
        </p:spPr>
        <p:txBody>
          <a:bodyPr>
            <a:noAutofit/>
          </a:bodyPr>
          <a:lstStyle/>
          <a:p>
            <a:pPr marL="0" marR="0" indent="0">
              <a:lnSpc>
                <a:spcPct val="100000"/>
              </a:lnSpc>
              <a:spcBef>
                <a:spcPts val="0"/>
              </a:spcBef>
              <a:spcAft>
                <a:spcPts val="1000"/>
              </a:spcAft>
              <a:buNone/>
            </a:pPr>
            <a:r>
              <a:rPr lang="en-US" sz="1100" kern="100" dirty="0">
                <a:effectLst/>
                <a:ea typeface="Aptos" panose="020B0004020202020204" pitchFamily="34" charset="0"/>
              </a:rPr>
              <a:t>Gnant M, Dueck AC, </a:t>
            </a:r>
            <a:r>
              <a:rPr lang="en-US" sz="1100" kern="100" dirty="0" err="1">
                <a:effectLst/>
                <a:ea typeface="Aptos" panose="020B0004020202020204" pitchFamily="34" charset="0"/>
              </a:rPr>
              <a:t>Frantal</a:t>
            </a:r>
            <a:r>
              <a:rPr lang="en-US" sz="1100" kern="100" dirty="0">
                <a:effectLst/>
                <a:ea typeface="Aptos" panose="020B0004020202020204" pitchFamily="34" charset="0"/>
              </a:rPr>
              <a:t> S, et al. Adjuvant palbociclib for early breast cancer: the PALLAS trial results (ABCSG-42/AFT-05/BIG-14-03). </a:t>
            </a:r>
            <a:r>
              <a:rPr lang="en-US" sz="1100" i="1" kern="100" dirty="0">
                <a:effectLst/>
                <a:ea typeface="Aptos" panose="020B0004020202020204" pitchFamily="34" charset="0"/>
              </a:rPr>
              <a:t>J Clin Oncol</a:t>
            </a:r>
            <a:r>
              <a:rPr lang="en-US" sz="1100" kern="100" dirty="0">
                <a:effectLst/>
                <a:ea typeface="Aptos" panose="020B0004020202020204" pitchFamily="34" charset="0"/>
              </a:rPr>
              <a:t>. 2022;40(3):282-293. </a:t>
            </a:r>
            <a:br>
              <a:rPr lang="en-US" sz="1100" kern="100" dirty="0">
                <a:effectLst/>
                <a:ea typeface="Aptos" panose="020B0004020202020204" pitchFamily="34" charset="0"/>
              </a:rPr>
            </a:br>
            <a:r>
              <a:rPr lang="en-US" sz="1100" kern="100" dirty="0">
                <a:effectLst/>
                <a:ea typeface="Aptos" panose="020B0004020202020204" pitchFamily="34" charset="0"/>
              </a:rPr>
              <a:t>Slamon D, </a:t>
            </a:r>
            <a:r>
              <a:rPr lang="en-US" sz="1100" kern="100" dirty="0" err="1">
                <a:effectLst/>
                <a:ea typeface="Aptos" panose="020B0004020202020204" pitchFamily="34" charset="0"/>
              </a:rPr>
              <a:t>Lipatov</a:t>
            </a:r>
            <a:r>
              <a:rPr lang="en-US" sz="1100" kern="100" dirty="0">
                <a:effectLst/>
                <a:ea typeface="Aptos" panose="020B0004020202020204" pitchFamily="34" charset="0"/>
              </a:rPr>
              <a:t> O, </a:t>
            </a:r>
            <a:r>
              <a:rPr lang="en-US" sz="1100" kern="100" dirty="0" err="1">
                <a:effectLst/>
                <a:ea typeface="Aptos" panose="020B0004020202020204" pitchFamily="34" charset="0"/>
              </a:rPr>
              <a:t>Nowecki</a:t>
            </a:r>
            <a:r>
              <a:rPr lang="en-US" sz="1100" kern="100" dirty="0">
                <a:effectLst/>
                <a:ea typeface="Aptos" panose="020B0004020202020204" pitchFamily="34" charset="0"/>
              </a:rPr>
              <a:t> Z, et al. Ribociclib plus endocrine therapy in early breast cancer. </a:t>
            </a:r>
            <a:r>
              <a:rPr lang="en-US" sz="1100" i="1" kern="100" dirty="0">
                <a:effectLst/>
                <a:ea typeface="Aptos" panose="020B0004020202020204" pitchFamily="34" charset="0"/>
              </a:rPr>
              <a:t>N Engl J Med</a:t>
            </a:r>
            <a:r>
              <a:rPr lang="en-US" sz="1100" kern="100" dirty="0">
                <a:effectLst/>
                <a:ea typeface="Aptos" panose="020B0004020202020204" pitchFamily="34" charset="0"/>
              </a:rPr>
              <a:t>. 2024;390(12):1080-1091.</a:t>
            </a:r>
          </a:p>
          <a:p>
            <a:pPr marL="0" marR="0" indent="0">
              <a:lnSpc>
                <a:spcPct val="100000"/>
              </a:lnSpc>
              <a:spcBef>
                <a:spcPts val="0"/>
              </a:spcBef>
              <a:spcAft>
                <a:spcPts val="1000"/>
              </a:spcAft>
              <a:buNone/>
            </a:pPr>
            <a:r>
              <a:rPr lang="en-US" sz="1100" kern="100" dirty="0">
                <a:effectLst/>
                <a:ea typeface="Aptos" panose="020B0004020202020204" pitchFamily="34" charset="0"/>
              </a:rPr>
              <a:t>Goetz MP, </a:t>
            </a:r>
            <a:r>
              <a:rPr lang="en-US" sz="1100" kern="100" dirty="0" err="1">
                <a:effectLst/>
                <a:ea typeface="Aptos" panose="020B0004020202020204" pitchFamily="34" charset="0"/>
              </a:rPr>
              <a:t>Cicin</a:t>
            </a:r>
            <a:r>
              <a:rPr lang="en-US" sz="1100" kern="100" dirty="0">
                <a:effectLst/>
                <a:ea typeface="Aptos" panose="020B0004020202020204" pitchFamily="34" charset="0"/>
              </a:rPr>
              <a:t> I, Testa L, et al. Impact of dose reductions on adjuvant abemaciclib efficacy for patients with high-risk early breast cancer: analyses from the monarchE study. </a:t>
            </a:r>
            <a:r>
              <a:rPr lang="en-US" sz="1100" i="1" kern="100" dirty="0">
                <a:effectLst/>
                <a:ea typeface="Aptos" panose="020B0004020202020204" pitchFamily="34" charset="0"/>
              </a:rPr>
              <a:t>NPJ Breast Cancer</a:t>
            </a:r>
            <a:r>
              <a:rPr lang="en-US" sz="1100" kern="100" dirty="0">
                <a:effectLst/>
                <a:ea typeface="Aptos" panose="020B0004020202020204" pitchFamily="34" charset="0"/>
              </a:rPr>
              <a:t>. 2024;10(1):34. </a:t>
            </a:r>
          </a:p>
          <a:p>
            <a:pPr marL="0" marR="0" indent="0">
              <a:lnSpc>
                <a:spcPct val="100000"/>
              </a:lnSpc>
              <a:spcBef>
                <a:spcPts val="0"/>
              </a:spcBef>
              <a:spcAft>
                <a:spcPts val="1000"/>
              </a:spcAft>
              <a:buNone/>
            </a:pPr>
            <a:r>
              <a:rPr lang="en-US" sz="1100" kern="100" dirty="0">
                <a:effectLst/>
                <a:ea typeface="Aptos" panose="020B0004020202020204" pitchFamily="34" charset="0"/>
              </a:rPr>
              <a:t>Gomis RR, </a:t>
            </a:r>
            <a:r>
              <a:rPr lang="en-US" sz="1100" kern="100" dirty="0" err="1">
                <a:effectLst/>
                <a:ea typeface="Aptos" panose="020B0004020202020204" pitchFamily="34" charset="0"/>
              </a:rPr>
              <a:t>Gawrzak</a:t>
            </a:r>
            <a:r>
              <a:rPr lang="en-US" sz="1100" kern="100" dirty="0">
                <a:effectLst/>
                <a:ea typeface="Aptos" panose="020B0004020202020204" pitchFamily="34" charset="0"/>
              </a:rPr>
              <a:t> S. Tumor cell dormancy. </a:t>
            </a:r>
            <a:r>
              <a:rPr lang="en-US" sz="1100" i="1" kern="100" dirty="0">
                <a:effectLst/>
                <a:ea typeface="Aptos" panose="020B0004020202020204" pitchFamily="34" charset="0"/>
              </a:rPr>
              <a:t>Mol Oncol</a:t>
            </a:r>
            <a:r>
              <a:rPr lang="en-US" sz="1100" kern="100" dirty="0">
                <a:effectLst/>
                <a:ea typeface="Aptos" panose="020B0004020202020204" pitchFamily="34" charset="0"/>
              </a:rPr>
              <a:t>. 2017;11(1):62-78. </a:t>
            </a:r>
          </a:p>
          <a:p>
            <a:pPr marL="0" marR="0" indent="0">
              <a:lnSpc>
                <a:spcPct val="100000"/>
              </a:lnSpc>
              <a:spcBef>
                <a:spcPts val="0"/>
              </a:spcBef>
              <a:spcAft>
                <a:spcPts val="1000"/>
              </a:spcAft>
              <a:buNone/>
            </a:pPr>
            <a:r>
              <a:rPr lang="en-US" sz="1100" kern="100" dirty="0" err="1">
                <a:effectLst/>
                <a:ea typeface="Aptos" panose="020B0004020202020204" pitchFamily="34" charset="0"/>
              </a:rPr>
              <a:t>Hortobagyi</a:t>
            </a:r>
            <a:r>
              <a:rPr lang="en-US" sz="1100" kern="100" dirty="0">
                <a:effectLst/>
                <a:ea typeface="Aptos" panose="020B0004020202020204" pitchFamily="34" charset="0"/>
              </a:rPr>
              <a:t> GN, </a:t>
            </a:r>
            <a:r>
              <a:rPr lang="en-US" sz="1100" kern="100" dirty="0" err="1">
                <a:effectLst/>
                <a:ea typeface="Aptos" panose="020B0004020202020204" pitchFamily="34" charset="0"/>
              </a:rPr>
              <a:t>Stroyakovskiy</a:t>
            </a:r>
            <a:r>
              <a:rPr lang="en-US" sz="1100" kern="100" dirty="0">
                <a:effectLst/>
                <a:ea typeface="Aptos" panose="020B0004020202020204" pitchFamily="34" charset="0"/>
              </a:rPr>
              <a:t> D, Yardley DA, et al. Ribociclib + nonsteroidal aromatase inhibitor as adjuvant treatment in patients with HR+/HER2- early breast cancer: final invasive disease-free survival analysis from the NATALEE trial. Abstract presented at: San Antonio Breast Cancer Symposium; San Antonio, Texas; December 5-9, 2023. Abstract GS03-03.</a:t>
            </a:r>
          </a:p>
          <a:p>
            <a:pPr marL="0" marR="0" indent="0">
              <a:lnSpc>
                <a:spcPct val="100000"/>
              </a:lnSpc>
              <a:spcBef>
                <a:spcPts val="0"/>
              </a:spcBef>
              <a:spcAft>
                <a:spcPts val="1000"/>
              </a:spcAft>
              <a:buNone/>
            </a:pPr>
            <a:r>
              <a:rPr lang="en-US" sz="1100" kern="100" dirty="0">
                <a:effectLst/>
                <a:ea typeface="Aptos" panose="020B0004020202020204" pitchFamily="34" charset="0"/>
              </a:rPr>
              <a:t>Johnston SRD, Harbeck N, Hegg R, et al. Abemaciclib combined with endocrine therapy for the adjuvant treatment of HR+, HER2-, node-positive, high-risk, early breast cancer (monarchE). </a:t>
            </a:r>
            <a:r>
              <a:rPr lang="en-US" sz="1100" i="1" kern="100" dirty="0">
                <a:effectLst/>
                <a:ea typeface="Aptos" panose="020B0004020202020204" pitchFamily="34" charset="0"/>
              </a:rPr>
              <a:t>J Clin Oncol</a:t>
            </a:r>
            <a:r>
              <a:rPr lang="en-US" sz="1100" kern="100" dirty="0">
                <a:effectLst/>
                <a:ea typeface="Aptos" panose="020B0004020202020204" pitchFamily="34" charset="0"/>
              </a:rPr>
              <a:t>. 2020;38(34):3987-3998. </a:t>
            </a:r>
          </a:p>
          <a:p>
            <a:pPr marL="0" marR="0" indent="0">
              <a:lnSpc>
                <a:spcPct val="100000"/>
              </a:lnSpc>
              <a:spcBef>
                <a:spcPts val="0"/>
              </a:spcBef>
              <a:spcAft>
                <a:spcPts val="1000"/>
              </a:spcAft>
              <a:buNone/>
            </a:pPr>
            <a:r>
              <a:rPr lang="en-US" sz="1100" kern="100" dirty="0">
                <a:effectLst/>
                <a:ea typeface="Aptos" panose="020B0004020202020204" pitchFamily="34" charset="0"/>
              </a:rPr>
              <a:t>Johnston SRD, Toi M, O'Shaughnessy J, et al. Abemaciclib plus endocrine therapy for hormone receptor-positive, HER2-negative, node-positive, high-risk early breast cancer (monarchE): results from a preplanned interim analysis of a </a:t>
            </a:r>
            <a:r>
              <a:rPr lang="en-US" sz="1100" kern="100" dirty="0" err="1">
                <a:effectLst/>
                <a:ea typeface="Aptos" panose="020B0004020202020204" pitchFamily="34" charset="0"/>
              </a:rPr>
              <a:t>randomised</a:t>
            </a:r>
            <a:r>
              <a:rPr lang="en-US" sz="1100" kern="100" dirty="0">
                <a:effectLst/>
                <a:ea typeface="Aptos" panose="020B0004020202020204" pitchFamily="34" charset="0"/>
              </a:rPr>
              <a:t>, open-label, phase 3 trial. </a:t>
            </a:r>
            <a:r>
              <a:rPr lang="en-US" sz="1100" i="1" kern="100" dirty="0">
                <a:effectLst/>
                <a:ea typeface="Aptos" panose="020B0004020202020204" pitchFamily="34" charset="0"/>
              </a:rPr>
              <a:t>Lancet Oncol</a:t>
            </a:r>
            <a:r>
              <a:rPr lang="en-US" sz="1100" kern="100" dirty="0">
                <a:effectLst/>
                <a:ea typeface="Aptos" panose="020B0004020202020204" pitchFamily="34" charset="0"/>
              </a:rPr>
              <a:t>. 2023;24(1):77-90.</a:t>
            </a:r>
          </a:p>
          <a:p>
            <a:pPr marL="0" marR="0" indent="0">
              <a:lnSpc>
                <a:spcPct val="100000"/>
              </a:lnSpc>
              <a:spcBef>
                <a:spcPts val="0"/>
              </a:spcBef>
              <a:spcAft>
                <a:spcPts val="1000"/>
              </a:spcAft>
              <a:buNone/>
            </a:pPr>
            <a:r>
              <a:rPr lang="en-US" sz="1100" kern="100" dirty="0">
                <a:effectLst/>
                <a:ea typeface="Aptos" panose="020B0004020202020204" pitchFamily="34" charset="0"/>
              </a:rPr>
              <a:t>Mayer EL, Dueck AC, Martin M, et al. Palbociclib with adjuvant endocrine therapy in early breast cancer (PALLAS): interim analysis of a </a:t>
            </a:r>
            <a:r>
              <a:rPr lang="en-US" sz="1100" kern="100" dirty="0" err="1">
                <a:effectLst/>
                <a:ea typeface="Aptos" panose="020B0004020202020204" pitchFamily="34" charset="0"/>
              </a:rPr>
              <a:t>multicentre</a:t>
            </a:r>
            <a:r>
              <a:rPr lang="en-US" sz="1100" kern="100" dirty="0">
                <a:effectLst/>
                <a:ea typeface="Aptos" panose="020B0004020202020204" pitchFamily="34" charset="0"/>
              </a:rPr>
              <a:t>, open-label, </a:t>
            </a:r>
            <a:r>
              <a:rPr lang="en-US" sz="1100" kern="100" dirty="0" err="1">
                <a:effectLst/>
                <a:ea typeface="Aptos" panose="020B0004020202020204" pitchFamily="34" charset="0"/>
              </a:rPr>
              <a:t>randomised</a:t>
            </a:r>
            <a:r>
              <a:rPr lang="en-US" sz="1100" kern="100" dirty="0">
                <a:effectLst/>
                <a:ea typeface="Aptos" panose="020B0004020202020204" pitchFamily="34" charset="0"/>
              </a:rPr>
              <a:t>, phase 3 study. </a:t>
            </a:r>
            <a:r>
              <a:rPr lang="en-US" sz="1100" i="1" kern="100" dirty="0">
                <a:effectLst/>
                <a:ea typeface="Aptos" panose="020B0004020202020204" pitchFamily="34" charset="0"/>
              </a:rPr>
              <a:t>Lancet Oncol</a:t>
            </a:r>
            <a:r>
              <a:rPr lang="en-US" sz="1100" kern="100" dirty="0">
                <a:effectLst/>
                <a:ea typeface="Aptos" panose="020B0004020202020204" pitchFamily="34" charset="0"/>
              </a:rPr>
              <a:t>. 2021;22(2):212-222.</a:t>
            </a:r>
          </a:p>
        </p:txBody>
      </p:sp>
    </p:spTree>
    <p:extLst>
      <p:ext uri="{BB962C8B-B14F-4D97-AF65-F5344CB8AC3E}">
        <p14:creationId xmlns:p14="http://schemas.microsoft.com/office/powerpoint/2010/main" val="9510657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A6075-A9A5-AD42-51A4-823B7DF84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AE9D2-4013-28AB-CCEF-C8B268F3EB3A}"/>
              </a:ext>
            </a:extLst>
          </p:cNvPr>
          <p:cNvSpPr>
            <a:spLocks noGrp="1"/>
          </p:cNvSpPr>
          <p:nvPr>
            <p:ph type="title"/>
          </p:nvPr>
        </p:nvSpPr>
        <p:spPr>
          <a:xfrm>
            <a:off x="838200" y="365125"/>
            <a:ext cx="10515600" cy="768731"/>
          </a:xfrm>
        </p:spPr>
        <p:txBody>
          <a:bodyPr>
            <a:normAutofit/>
          </a:bodyPr>
          <a:lstStyle/>
          <a:p>
            <a:r>
              <a:rPr lang="en-US"/>
              <a:t>References</a:t>
            </a:r>
          </a:p>
        </p:txBody>
      </p:sp>
      <p:sp>
        <p:nvSpPr>
          <p:cNvPr id="3" name="Content Placeholder 2">
            <a:extLst>
              <a:ext uri="{FF2B5EF4-FFF2-40B4-BE49-F238E27FC236}">
                <a16:creationId xmlns:a16="http://schemas.microsoft.com/office/drawing/2014/main" id="{64991C7F-6979-4C17-D9B7-8A5460A4182E}"/>
              </a:ext>
            </a:extLst>
          </p:cNvPr>
          <p:cNvSpPr>
            <a:spLocks noGrp="1"/>
          </p:cNvSpPr>
          <p:nvPr>
            <p:ph sz="half" idx="1"/>
          </p:nvPr>
        </p:nvSpPr>
        <p:spPr>
          <a:xfrm>
            <a:off x="838200" y="1072896"/>
            <a:ext cx="5526024" cy="4913376"/>
          </a:xfrm>
        </p:spPr>
        <p:txBody>
          <a:bodyPr vert="horz" lIns="91440" tIns="45720" rIns="91440" bIns="45720" rtlCol="0" anchor="t">
            <a:noAutofit/>
          </a:bodyPr>
          <a:lstStyle/>
          <a:p>
            <a:pPr marL="0" indent="0">
              <a:lnSpc>
                <a:spcPct val="100000"/>
              </a:lnSpc>
              <a:spcBef>
                <a:spcPts val="0"/>
              </a:spcBef>
              <a:spcAft>
                <a:spcPts val="800"/>
              </a:spcAft>
              <a:buNone/>
            </a:pPr>
            <a:r>
              <a:rPr lang="en-US" sz="1100" kern="100">
                <a:effectLst/>
                <a:ea typeface="Aptos" panose="020B0004020202020204" pitchFamily="34" charset="0"/>
              </a:rPr>
              <a:t>Moore H, Erner E, Dent S, et al. Impact of </a:t>
            </a:r>
            <a:r>
              <a:rPr lang="en-US" sz="1100" kern="100" err="1">
                <a:effectLst/>
                <a:ea typeface="Aptos" panose="020B0004020202020204" pitchFamily="34" charset="0"/>
              </a:rPr>
              <a:t>abemaciclib</a:t>
            </a:r>
            <a:r>
              <a:rPr lang="en-US" sz="1100" kern="100">
                <a:effectLst/>
                <a:ea typeface="Aptos" panose="020B0004020202020204" pitchFamily="34" charset="0"/>
              </a:rPr>
              <a:t> dose escalation on compliance and safety in hormone receptor positive (HR+), human epidermal growth factor receptor 2 negative (HER2-) breast cancer. Abstract presented at: San Antonio Breast Cancer Symposium; San Antonio, Texas; December 10-13, 2024. Poster P1-02-04.</a:t>
            </a:r>
          </a:p>
          <a:p>
            <a:pPr marL="0" indent="0">
              <a:lnSpc>
                <a:spcPct val="100000"/>
              </a:lnSpc>
              <a:spcBef>
                <a:spcPts val="0"/>
              </a:spcBef>
              <a:spcAft>
                <a:spcPts val="800"/>
              </a:spcAft>
              <a:buNone/>
            </a:pPr>
            <a:r>
              <a:rPr lang="da-DK" sz="1100" kern="100" err="1">
                <a:effectLst/>
                <a:ea typeface="Aptos" panose="020B0004020202020204" pitchFamily="34" charset="0"/>
              </a:rPr>
              <a:t>Narod</a:t>
            </a:r>
            <a:r>
              <a:rPr lang="da-DK" sz="1100" kern="100">
                <a:effectLst/>
                <a:ea typeface="Aptos" panose="020B0004020202020204" pitchFamily="34" charset="0"/>
              </a:rPr>
              <a:t> SA. </a:t>
            </a:r>
            <a:r>
              <a:rPr lang="da-DK" sz="1100" kern="100" err="1">
                <a:effectLst/>
                <a:ea typeface="Aptos" panose="020B0004020202020204" pitchFamily="34" charset="0"/>
              </a:rPr>
              <a:t>Tumour</a:t>
            </a:r>
            <a:r>
              <a:rPr lang="da-DK" sz="1100" kern="100">
                <a:effectLst/>
                <a:ea typeface="Aptos" panose="020B0004020202020204" pitchFamily="34" charset="0"/>
              </a:rPr>
              <a:t> </a:t>
            </a:r>
            <a:r>
              <a:rPr lang="da-DK" sz="1100" kern="100" err="1">
                <a:effectLst/>
                <a:ea typeface="Aptos" panose="020B0004020202020204" pitchFamily="34" charset="0"/>
              </a:rPr>
              <a:t>size</a:t>
            </a:r>
            <a:r>
              <a:rPr lang="da-DK" sz="1100" kern="100">
                <a:effectLst/>
                <a:ea typeface="Aptos" panose="020B0004020202020204" pitchFamily="34" charset="0"/>
              </a:rPr>
              <a:t> </a:t>
            </a:r>
            <a:r>
              <a:rPr lang="da-DK" sz="1100" kern="100" err="1">
                <a:effectLst/>
                <a:ea typeface="Aptos" panose="020B0004020202020204" pitchFamily="34" charset="0"/>
              </a:rPr>
              <a:t>predicts</a:t>
            </a:r>
            <a:r>
              <a:rPr lang="da-DK" sz="1100" kern="100">
                <a:effectLst/>
                <a:ea typeface="Aptos" panose="020B0004020202020204" pitchFamily="34" charset="0"/>
              </a:rPr>
              <a:t> long-term </a:t>
            </a:r>
            <a:r>
              <a:rPr lang="da-DK" sz="1100" kern="100" err="1">
                <a:effectLst/>
                <a:ea typeface="Aptos" panose="020B0004020202020204" pitchFamily="34" charset="0"/>
              </a:rPr>
              <a:t>survival</a:t>
            </a:r>
            <a:r>
              <a:rPr lang="da-DK" sz="1100" kern="100">
                <a:effectLst/>
                <a:ea typeface="Aptos" panose="020B0004020202020204" pitchFamily="34" charset="0"/>
              </a:rPr>
              <a:t> </a:t>
            </a:r>
            <a:r>
              <a:rPr lang="da-DK" sz="1100" kern="100" err="1">
                <a:effectLst/>
                <a:ea typeface="Aptos" panose="020B0004020202020204" pitchFamily="34" charset="0"/>
              </a:rPr>
              <a:t>among</a:t>
            </a:r>
            <a:r>
              <a:rPr lang="da-DK" sz="1100" kern="100">
                <a:effectLst/>
                <a:ea typeface="Aptos" panose="020B0004020202020204" pitchFamily="34" charset="0"/>
              </a:rPr>
              <a:t> </a:t>
            </a:r>
            <a:r>
              <a:rPr lang="da-DK" sz="1100" kern="100" err="1">
                <a:effectLst/>
                <a:ea typeface="Aptos" panose="020B0004020202020204" pitchFamily="34" charset="0"/>
              </a:rPr>
              <a:t>women</a:t>
            </a:r>
            <a:r>
              <a:rPr lang="da-DK" sz="1100" kern="100">
                <a:effectLst/>
                <a:ea typeface="Aptos" panose="020B0004020202020204" pitchFamily="34" charset="0"/>
              </a:rPr>
              <a:t> with </a:t>
            </a:r>
            <a:r>
              <a:rPr lang="da-DK" sz="1100" kern="100" err="1">
                <a:effectLst/>
                <a:ea typeface="Aptos" panose="020B0004020202020204" pitchFamily="34" charset="0"/>
              </a:rPr>
              <a:t>lymph</a:t>
            </a:r>
            <a:r>
              <a:rPr lang="da-DK" sz="1100" kern="100">
                <a:effectLst/>
                <a:ea typeface="Aptos" panose="020B0004020202020204" pitchFamily="34" charset="0"/>
              </a:rPr>
              <a:t> node-positive </a:t>
            </a:r>
            <a:r>
              <a:rPr lang="da-DK" sz="1100" kern="100" err="1">
                <a:effectLst/>
                <a:ea typeface="Aptos" panose="020B0004020202020204" pitchFamily="34" charset="0"/>
              </a:rPr>
              <a:t>breast</a:t>
            </a:r>
            <a:r>
              <a:rPr lang="da-DK" sz="1100" kern="100">
                <a:effectLst/>
                <a:ea typeface="Aptos" panose="020B0004020202020204" pitchFamily="34" charset="0"/>
              </a:rPr>
              <a:t> cancer. </a:t>
            </a:r>
            <a:r>
              <a:rPr lang="da-DK" sz="1100" i="1" kern="100" err="1">
                <a:effectLst/>
                <a:ea typeface="Aptos" panose="020B0004020202020204" pitchFamily="34" charset="0"/>
              </a:rPr>
              <a:t>Curr</a:t>
            </a:r>
            <a:r>
              <a:rPr lang="da-DK" sz="1100" i="1" kern="100">
                <a:effectLst/>
                <a:ea typeface="Aptos" panose="020B0004020202020204" pitchFamily="34" charset="0"/>
              </a:rPr>
              <a:t> </a:t>
            </a:r>
            <a:r>
              <a:rPr lang="da-DK" sz="1100" i="1" kern="100" err="1">
                <a:effectLst/>
                <a:ea typeface="Aptos" panose="020B0004020202020204" pitchFamily="34" charset="0"/>
              </a:rPr>
              <a:t>Oncol</a:t>
            </a:r>
            <a:r>
              <a:rPr lang="da-DK" sz="1100" i="1" kern="100">
                <a:effectLst/>
                <a:ea typeface="Aptos" panose="020B0004020202020204" pitchFamily="34" charset="0"/>
              </a:rPr>
              <a:t>. </a:t>
            </a:r>
            <a:r>
              <a:rPr lang="da-DK" sz="1100" kern="100">
                <a:effectLst/>
                <a:ea typeface="Aptos" panose="020B0004020202020204" pitchFamily="34" charset="0"/>
              </a:rPr>
              <a:t>2012;19(5):249-253.</a:t>
            </a:r>
            <a:endParaRPr lang="en-US" sz="1100" kern="100">
              <a:effectLst/>
              <a:ea typeface="Aptos" panose="020B0004020202020204" pitchFamily="34" charset="0"/>
            </a:endParaRPr>
          </a:p>
          <a:p>
            <a:pPr marL="0" marR="0" indent="0">
              <a:lnSpc>
                <a:spcPct val="100000"/>
              </a:lnSpc>
              <a:spcBef>
                <a:spcPts val="0"/>
              </a:spcBef>
              <a:spcAft>
                <a:spcPts val="800"/>
              </a:spcAft>
              <a:buNone/>
            </a:pPr>
            <a:r>
              <a:rPr lang="da-DK" sz="1100" kern="100">
                <a:effectLst/>
                <a:ea typeface="Aptos" panose="020B0004020202020204" pitchFamily="34" charset="0"/>
              </a:rPr>
              <a:t>National Cancer Institute. Cancer stat facts: </a:t>
            </a:r>
            <a:r>
              <a:rPr lang="da-DK" sz="1100" kern="100" err="1">
                <a:effectLst/>
                <a:ea typeface="Aptos" panose="020B0004020202020204" pitchFamily="34" charset="0"/>
              </a:rPr>
              <a:t>female</a:t>
            </a:r>
            <a:r>
              <a:rPr lang="da-DK" sz="1100" kern="100">
                <a:effectLst/>
                <a:ea typeface="Aptos" panose="020B0004020202020204" pitchFamily="34" charset="0"/>
              </a:rPr>
              <a:t> </a:t>
            </a:r>
            <a:r>
              <a:rPr lang="da-DK" sz="1100" kern="100" err="1">
                <a:effectLst/>
                <a:ea typeface="Aptos" panose="020B0004020202020204" pitchFamily="34" charset="0"/>
              </a:rPr>
              <a:t>breast</a:t>
            </a:r>
            <a:r>
              <a:rPr lang="da-DK" sz="1100" kern="100">
                <a:effectLst/>
                <a:ea typeface="Aptos" panose="020B0004020202020204" pitchFamily="34" charset="0"/>
              </a:rPr>
              <a:t> cancer subtypes. </a:t>
            </a:r>
            <a:r>
              <a:rPr lang="da-DK" sz="1100" kern="100" err="1">
                <a:effectLst/>
                <a:ea typeface="Aptos" panose="020B0004020202020204" pitchFamily="34" charset="0"/>
              </a:rPr>
              <a:t>Accessed</a:t>
            </a:r>
            <a:r>
              <a:rPr lang="da-DK" sz="1100" kern="100">
                <a:effectLst/>
                <a:ea typeface="Aptos" panose="020B0004020202020204" pitchFamily="34" charset="0"/>
              </a:rPr>
              <a:t> August 09, 2021. </a:t>
            </a:r>
            <a:r>
              <a:rPr lang="da-DK" sz="1100" kern="100" err="1">
                <a:effectLst/>
                <a:ea typeface="Aptos" panose="020B0004020202020204" pitchFamily="34" charset="0"/>
              </a:rPr>
              <a:t>https</a:t>
            </a:r>
            <a:r>
              <a:rPr lang="da-DK" sz="1100" kern="100">
                <a:effectLst/>
                <a:ea typeface="Aptos" panose="020B0004020202020204" pitchFamily="34" charset="0"/>
              </a:rPr>
              <a:t>://</a:t>
            </a:r>
            <a:r>
              <a:rPr lang="da-DK" sz="1100" kern="100" err="1">
                <a:effectLst/>
                <a:ea typeface="Aptos" panose="020B0004020202020204" pitchFamily="34" charset="0"/>
              </a:rPr>
              <a:t>seer.cancer.gov</a:t>
            </a:r>
            <a:r>
              <a:rPr lang="da-DK" sz="1100" kern="100">
                <a:effectLst/>
                <a:ea typeface="Aptos" panose="020B0004020202020204" pitchFamily="34" charset="0"/>
              </a:rPr>
              <a:t>/</a:t>
            </a:r>
            <a:r>
              <a:rPr lang="da-DK" sz="1100" kern="100" err="1">
                <a:effectLst/>
                <a:ea typeface="Aptos" panose="020B0004020202020204" pitchFamily="34" charset="0"/>
              </a:rPr>
              <a:t>statfacts</a:t>
            </a:r>
            <a:r>
              <a:rPr lang="da-DK" sz="1100" kern="100">
                <a:effectLst/>
                <a:ea typeface="Aptos" panose="020B0004020202020204" pitchFamily="34" charset="0"/>
              </a:rPr>
              <a:t>/html/</a:t>
            </a:r>
            <a:r>
              <a:rPr lang="da-DK" sz="1100" kern="100" err="1">
                <a:effectLst/>
                <a:ea typeface="Aptos" panose="020B0004020202020204" pitchFamily="34" charset="0"/>
              </a:rPr>
              <a:t>breast-subtypes.html</a:t>
            </a:r>
            <a:endParaRPr lang="en-US" sz="1100" kern="100">
              <a:effectLst/>
              <a:ea typeface="Aptos" panose="020B0004020202020204" pitchFamily="34" charset="0"/>
            </a:endParaRPr>
          </a:p>
          <a:p>
            <a:pPr marL="0" marR="0" indent="0">
              <a:lnSpc>
                <a:spcPct val="100000"/>
              </a:lnSpc>
              <a:spcBef>
                <a:spcPts val="0"/>
              </a:spcBef>
              <a:spcAft>
                <a:spcPts val="800"/>
              </a:spcAft>
              <a:buNone/>
            </a:pPr>
            <a:r>
              <a:rPr lang="en-US" sz="1100" kern="100">
                <a:effectLst/>
                <a:ea typeface="Aptos" panose="020B0004020202020204" pitchFamily="34" charset="0"/>
              </a:rPr>
              <a:t>Pan H, Gray R, Braybrooke J, et al. 20-year risks of breast-cancer recurrence after stopping endocrine therapy at 5 years. </a:t>
            </a:r>
            <a:r>
              <a:rPr lang="en-US" sz="1100" i="1" kern="100">
                <a:effectLst/>
                <a:ea typeface="Aptos" panose="020B0004020202020204" pitchFamily="34" charset="0"/>
              </a:rPr>
              <a:t>N Engl J Med</a:t>
            </a:r>
            <a:r>
              <a:rPr lang="en-US" sz="1100" kern="100">
                <a:effectLst/>
                <a:ea typeface="Aptos" panose="020B0004020202020204" pitchFamily="34" charset="0"/>
              </a:rPr>
              <a:t>. 2017;377(19):1836-1846. </a:t>
            </a:r>
          </a:p>
          <a:p>
            <a:pPr marL="0" marR="0" indent="0">
              <a:lnSpc>
                <a:spcPct val="100000"/>
              </a:lnSpc>
              <a:spcBef>
                <a:spcPts val="0"/>
              </a:spcBef>
              <a:spcAft>
                <a:spcPts val="800"/>
              </a:spcAft>
              <a:buNone/>
            </a:pPr>
            <a:r>
              <a:rPr lang="en-GB" sz="1100" kern="100">
                <a:effectLst/>
                <a:ea typeface="Aptos" panose="020B0004020202020204" pitchFamily="34" charset="0"/>
              </a:rPr>
              <a:t>Paranjpe R, John G, Trivedi M, </a:t>
            </a:r>
            <a:r>
              <a:rPr lang="en-GB" sz="1100" kern="100" err="1">
                <a:effectLst/>
                <a:ea typeface="Aptos" panose="020B0004020202020204" pitchFamily="34" charset="0"/>
              </a:rPr>
              <a:t>Abugosh</a:t>
            </a:r>
            <a:r>
              <a:rPr lang="en-GB" sz="1100" kern="100">
                <a:effectLst/>
                <a:ea typeface="Aptos" panose="020B0004020202020204" pitchFamily="34" charset="0"/>
              </a:rPr>
              <a:t> S. Identifying adherence barriers to oral endocrine therapy among breast cancer survivors. </a:t>
            </a:r>
            <a:r>
              <a:rPr lang="en-GB" sz="1100" i="1" kern="100">
                <a:effectLst/>
                <a:ea typeface="Aptos" panose="020B0004020202020204" pitchFamily="34" charset="0"/>
              </a:rPr>
              <a:t>Breast Cancer Res Treat</a:t>
            </a:r>
            <a:r>
              <a:rPr lang="en-GB" sz="1100" kern="100">
                <a:effectLst/>
                <a:ea typeface="Aptos" panose="020B0004020202020204" pitchFamily="34" charset="0"/>
              </a:rPr>
              <a:t>. 2019;174(2):297-305.</a:t>
            </a:r>
            <a:endParaRPr lang="en-US" sz="1100" kern="100">
              <a:effectLst/>
              <a:ea typeface="Aptos" panose="020B0004020202020204" pitchFamily="34" charset="0"/>
            </a:endParaRPr>
          </a:p>
          <a:p>
            <a:pPr marL="0" marR="0" indent="0">
              <a:lnSpc>
                <a:spcPct val="100000"/>
              </a:lnSpc>
              <a:spcBef>
                <a:spcPts val="0"/>
              </a:spcBef>
              <a:spcAft>
                <a:spcPts val="800"/>
              </a:spcAft>
              <a:buNone/>
            </a:pPr>
            <a:r>
              <a:rPr lang="en-US" sz="1100" kern="100">
                <a:effectLst/>
                <a:ea typeface="Aptos" panose="020B0004020202020204" pitchFamily="34" charset="0"/>
              </a:rPr>
              <a:t>Pedersen RN, Esen BÖ, Mellemkjær L, et al. The incidence of breast cancer recurrence 10-32 years after primary diagnosis. </a:t>
            </a:r>
            <a:r>
              <a:rPr lang="en-US" sz="1100" i="1" kern="100">
                <a:effectLst/>
                <a:ea typeface="Aptos" panose="020B0004020202020204" pitchFamily="34" charset="0"/>
              </a:rPr>
              <a:t>J Natl Cancer Inst</a:t>
            </a:r>
            <a:r>
              <a:rPr lang="en-US" sz="1100" kern="100">
                <a:effectLst/>
                <a:ea typeface="Aptos" panose="020B0004020202020204" pitchFamily="34" charset="0"/>
              </a:rPr>
              <a:t>. 2022;114(3):391-399. </a:t>
            </a:r>
          </a:p>
          <a:p>
            <a:pPr marL="0" marR="0" indent="0">
              <a:lnSpc>
                <a:spcPct val="100000"/>
              </a:lnSpc>
              <a:spcBef>
                <a:spcPts val="0"/>
              </a:spcBef>
              <a:spcAft>
                <a:spcPts val="800"/>
              </a:spcAft>
              <a:buNone/>
            </a:pPr>
            <a:r>
              <a:rPr lang="en-GB" sz="1100" kern="100">
                <a:effectLst/>
                <a:ea typeface="Aptos" panose="020B0004020202020204" pitchFamily="34" charset="0"/>
              </a:rPr>
              <a:t>Reddy TP, Rosato RR, Li X, Moulder S, </a:t>
            </a:r>
            <a:r>
              <a:rPr lang="en-GB" sz="1100" kern="100" err="1">
                <a:effectLst/>
                <a:ea typeface="Aptos" panose="020B0004020202020204" pitchFamily="34" charset="0"/>
              </a:rPr>
              <a:t>Piwnica</a:t>
            </a:r>
            <a:r>
              <a:rPr lang="en-GB" sz="1100" kern="100">
                <a:effectLst/>
                <a:ea typeface="Aptos" panose="020B0004020202020204" pitchFamily="34" charset="0"/>
              </a:rPr>
              <a:t>-Worms H, Chang JC. A comprehensive overview of metaplastic breast cancer: clinical features and molecular aberrations. </a:t>
            </a:r>
            <a:r>
              <a:rPr lang="en-GB" sz="1100" i="1" kern="100">
                <a:effectLst/>
                <a:ea typeface="Aptos" panose="020B0004020202020204" pitchFamily="34" charset="0"/>
              </a:rPr>
              <a:t>Breast Cancer Res. </a:t>
            </a:r>
            <a:r>
              <a:rPr lang="en-GB" sz="1100" kern="100">
                <a:effectLst/>
                <a:ea typeface="Aptos" panose="020B0004020202020204" pitchFamily="34" charset="0"/>
              </a:rPr>
              <a:t>2020;22:121.</a:t>
            </a:r>
            <a:endParaRPr lang="en-US" sz="1100" kern="100">
              <a:effectLst/>
              <a:ea typeface="Aptos" panose="020B0004020202020204" pitchFamily="34" charset="0"/>
            </a:endParaRPr>
          </a:p>
          <a:p>
            <a:pPr marL="0" marR="0" indent="0">
              <a:lnSpc>
                <a:spcPct val="100000"/>
              </a:lnSpc>
              <a:spcBef>
                <a:spcPts val="0"/>
              </a:spcBef>
              <a:spcAft>
                <a:spcPts val="800"/>
              </a:spcAft>
              <a:buNone/>
            </a:pPr>
            <a:r>
              <a:rPr lang="en-US" sz="1100" kern="100">
                <a:effectLst/>
                <a:ea typeface="Aptos" panose="020B0004020202020204" pitchFamily="34" charset="0"/>
              </a:rPr>
              <a:t>Richman J, Dowsett M. Beyond 5 years: enduring risk of recurrence in </a:t>
            </a:r>
            <a:r>
              <a:rPr lang="en-US" sz="1100" kern="100" err="1">
                <a:effectLst/>
                <a:ea typeface="Aptos" panose="020B0004020202020204" pitchFamily="34" charset="0"/>
              </a:rPr>
              <a:t>oestrogen</a:t>
            </a:r>
            <a:r>
              <a:rPr lang="en-US" sz="1100" kern="100">
                <a:effectLst/>
                <a:ea typeface="Aptos" panose="020B0004020202020204" pitchFamily="34" charset="0"/>
              </a:rPr>
              <a:t> receptor-positive breast cancer. </a:t>
            </a:r>
            <a:r>
              <a:rPr lang="en-US" sz="1100" i="1" kern="100">
                <a:effectLst/>
                <a:ea typeface="Aptos" panose="020B0004020202020204" pitchFamily="34" charset="0"/>
              </a:rPr>
              <a:t>Nat Rev Clin Oncol</a:t>
            </a:r>
            <a:r>
              <a:rPr lang="en-US" sz="1100" kern="100">
                <a:effectLst/>
                <a:ea typeface="Aptos" panose="020B0004020202020204" pitchFamily="34" charset="0"/>
              </a:rPr>
              <a:t>. 2019;16(5):296-311.</a:t>
            </a:r>
          </a:p>
          <a:p>
            <a:pPr marL="0" marR="0" indent="0">
              <a:lnSpc>
                <a:spcPct val="100000"/>
              </a:lnSpc>
              <a:spcBef>
                <a:spcPts val="0"/>
              </a:spcBef>
              <a:spcAft>
                <a:spcPts val="800"/>
              </a:spcAft>
              <a:buNone/>
            </a:pPr>
            <a:r>
              <a:rPr lang="da-DK" sz="1100" kern="100" err="1">
                <a:effectLst/>
                <a:ea typeface="Aptos" panose="020B0004020202020204" pitchFamily="34" charset="0"/>
              </a:rPr>
              <a:t>Saadatmand</a:t>
            </a:r>
            <a:r>
              <a:rPr lang="da-DK" sz="1100" kern="100">
                <a:effectLst/>
                <a:ea typeface="Aptos" panose="020B0004020202020204" pitchFamily="34" charset="0"/>
              </a:rPr>
              <a:t> S, </a:t>
            </a:r>
            <a:r>
              <a:rPr lang="da-DK" sz="1100" kern="100" err="1">
                <a:effectLst/>
                <a:ea typeface="Aptos" panose="020B0004020202020204" pitchFamily="34" charset="0"/>
              </a:rPr>
              <a:t>Bretveld</a:t>
            </a:r>
            <a:r>
              <a:rPr lang="da-DK" sz="1100" kern="100">
                <a:effectLst/>
                <a:ea typeface="Aptos" panose="020B0004020202020204" pitchFamily="34" charset="0"/>
              </a:rPr>
              <a:t> R, </a:t>
            </a:r>
            <a:r>
              <a:rPr lang="da-DK" sz="1100" kern="100" err="1">
                <a:effectLst/>
                <a:ea typeface="Aptos" panose="020B0004020202020204" pitchFamily="34" charset="0"/>
              </a:rPr>
              <a:t>Siesling</a:t>
            </a:r>
            <a:r>
              <a:rPr lang="da-DK" sz="1100" kern="100">
                <a:effectLst/>
                <a:ea typeface="Aptos" panose="020B0004020202020204" pitchFamily="34" charset="0"/>
              </a:rPr>
              <a:t> S, Tilanus-</a:t>
            </a:r>
            <a:r>
              <a:rPr lang="da-DK" sz="1100" kern="100" err="1">
                <a:effectLst/>
                <a:ea typeface="Aptos" panose="020B0004020202020204" pitchFamily="34" charset="0"/>
              </a:rPr>
              <a:t>Linthorst</a:t>
            </a:r>
            <a:r>
              <a:rPr lang="da-DK" sz="1100" kern="100">
                <a:effectLst/>
                <a:ea typeface="Aptos" panose="020B0004020202020204" pitchFamily="34" charset="0"/>
              </a:rPr>
              <a:t> MMA. </a:t>
            </a:r>
            <a:r>
              <a:rPr lang="da-DK" sz="1100" kern="100" err="1">
                <a:effectLst/>
                <a:ea typeface="Aptos" panose="020B0004020202020204" pitchFamily="34" charset="0"/>
              </a:rPr>
              <a:t>Influence</a:t>
            </a:r>
            <a:r>
              <a:rPr lang="da-DK" sz="1100" kern="100">
                <a:effectLst/>
                <a:ea typeface="Aptos" panose="020B0004020202020204" pitchFamily="34" charset="0"/>
              </a:rPr>
              <a:t> of </a:t>
            </a:r>
            <a:r>
              <a:rPr lang="da-DK" sz="1100" kern="100" err="1">
                <a:effectLst/>
                <a:ea typeface="Aptos" panose="020B0004020202020204" pitchFamily="34" charset="0"/>
              </a:rPr>
              <a:t>tumour</a:t>
            </a:r>
            <a:r>
              <a:rPr lang="da-DK" sz="1100" kern="100">
                <a:effectLst/>
                <a:ea typeface="Aptos" panose="020B0004020202020204" pitchFamily="34" charset="0"/>
              </a:rPr>
              <a:t> stage at </a:t>
            </a:r>
            <a:r>
              <a:rPr lang="da-DK" sz="1100" kern="100" err="1">
                <a:effectLst/>
                <a:ea typeface="Aptos" panose="020B0004020202020204" pitchFamily="34" charset="0"/>
              </a:rPr>
              <a:t>breast</a:t>
            </a:r>
            <a:r>
              <a:rPr lang="da-DK" sz="1100" kern="100">
                <a:effectLst/>
                <a:ea typeface="Aptos" panose="020B0004020202020204" pitchFamily="34" charset="0"/>
              </a:rPr>
              <a:t> cancer </a:t>
            </a:r>
            <a:r>
              <a:rPr lang="da-DK" sz="1100" kern="100" err="1">
                <a:effectLst/>
                <a:ea typeface="Aptos" panose="020B0004020202020204" pitchFamily="34" charset="0"/>
              </a:rPr>
              <a:t>detection</a:t>
            </a:r>
            <a:r>
              <a:rPr lang="da-DK" sz="1100" kern="100">
                <a:effectLst/>
                <a:ea typeface="Aptos" panose="020B0004020202020204" pitchFamily="34" charset="0"/>
              </a:rPr>
              <a:t> on </a:t>
            </a:r>
            <a:r>
              <a:rPr lang="da-DK" sz="1100" kern="100" err="1">
                <a:effectLst/>
                <a:ea typeface="Aptos" panose="020B0004020202020204" pitchFamily="34" charset="0"/>
              </a:rPr>
              <a:t>survival</a:t>
            </a:r>
            <a:r>
              <a:rPr lang="da-DK" sz="1100" kern="100">
                <a:effectLst/>
                <a:ea typeface="Aptos" panose="020B0004020202020204" pitchFamily="34" charset="0"/>
              </a:rPr>
              <a:t> in </a:t>
            </a:r>
            <a:r>
              <a:rPr lang="da-DK" sz="1100" kern="100" err="1">
                <a:effectLst/>
                <a:ea typeface="Aptos" panose="020B0004020202020204" pitchFamily="34" charset="0"/>
              </a:rPr>
              <a:t>modern</a:t>
            </a:r>
            <a:r>
              <a:rPr lang="da-DK" sz="1100" kern="100">
                <a:effectLst/>
                <a:ea typeface="Aptos" panose="020B0004020202020204" pitchFamily="34" charset="0"/>
              </a:rPr>
              <a:t> times: population </a:t>
            </a:r>
            <a:r>
              <a:rPr lang="da-DK" sz="1100" kern="100" err="1">
                <a:effectLst/>
                <a:ea typeface="Aptos" panose="020B0004020202020204" pitchFamily="34" charset="0"/>
              </a:rPr>
              <a:t>based</a:t>
            </a:r>
            <a:r>
              <a:rPr lang="da-DK" sz="1100" kern="100">
                <a:effectLst/>
                <a:ea typeface="Aptos" panose="020B0004020202020204" pitchFamily="34" charset="0"/>
              </a:rPr>
              <a:t> </a:t>
            </a:r>
            <a:r>
              <a:rPr lang="da-DK" sz="1100" kern="100" err="1">
                <a:effectLst/>
                <a:ea typeface="Aptos" panose="020B0004020202020204" pitchFamily="34" charset="0"/>
              </a:rPr>
              <a:t>study</a:t>
            </a:r>
            <a:r>
              <a:rPr lang="da-DK" sz="1100" kern="100">
                <a:effectLst/>
                <a:ea typeface="Aptos" panose="020B0004020202020204" pitchFamily="34" charset="0"/>
              </a:rPr>
              <a:t> in 173,797 patients. </a:t>
            </a:r>
            <a:r>
              <a:rPr lang="da-DK" sz="1100" i="1" kern="100">
                <a:effectLst/>
                <a:ea typeface="Aptos" panose="020B0004020202020204" pitchFamily="34" charset="0"/>
              </a:rPr>
              <a:t>BMJ. </a:t>
            </a:r>
            <a:r>
              <a:rPr lang="da-DK" sz="1100" kern="100">
                <a:effectLst/>
                <a:ea typeface="Aptos" panose="020B0004020202020204" pitchFamily="34" charset="0"/>
              </a:rPr>
              <a:t>2015;351:h4901.</a:t>
            </a:r>
            <a:endParaRPr lang="en-US" sz="1100" kern="100">
              <a:effectLst/>
              <a:ea typeface="Aptos" panose="020B0004020202020204" pitchFamily="34" charset="0"/>
            </a:endParaRPr>
          </a:p>
        </p:txBody>
      </p:sp>
      <p:sp>
        <p:nvSpPr>
          <p:cNvPr id="4" name="Content Placeholder 3">
            <a:extLst>
              <a:ext uri="{FF2B5EF4-FFF2-40B4-BE49-F238E27FC236}">
                <a16:creationId xmlns:a16="http://schemas.microsoft.com/office/drawing/2014/main" id="{11FF5A2F-30D0-42BB-948C-2758B3B40424}"/>
              </a:ext>
            </a:extLst>
          </p:cNvPr>
          <p:cNvSpPr>
            <a:spLocks noGrp="1"/>
          </p:cNvSpPr>
          <p:nvPr>
            <p:ph sz="half" idx="2"/>
          </p:nvPr>
        </p:nvSpPr>
        <p:spPr>
          <a:xfrm>
            <a:off x="6608064" y="1072896"/>
            <a:ext cx="5023104" cy="5200523"/>
          </a:xfrm>
        </p:spPr>
        <p:txBody>
          <a:bodyPr>
            <a:noAutofit/>
          </a:bodyPr>
          <a:lstStyle/>
          <a:p>
            <a:pPr marL="0" marR="0" indent="0">
              <a:lnSpc>
                <a:spcPct val="100000"/>
              </a:lnSpc>
              <a:spcBef>
                <a:spcPts val="0"/>
              </a:spcBef>
              <a:spcAft>
                <a:spcPts val="800"/>
              </a:spcAft>
              <a:buNone/>
            </a:pPr>
            <a:r>
              <a:rPr lang="en-US" sz="1100" kern="100" dirty="0">
                <a:effectLst/>
                <a:ea typeface="Aptos" panose="020B0004020202020204" pitchFamily="34" charset="0"/>
              </a:rPr>
              <a:t>Sheffield KM, Peachey JR, Method M, et al. A real-world US study of recurrence risks using combined clinicopathological features in HR-positive, HER2-negative early breast cancer. </a:t>
            </a:r>
            <a:r>
              <a:rPr lang="en-US" sz="1100" i="1" kern="100" dirty="0">
                <a:effectLst/>
                <a:ea typeface="Aptos" panose="020B0004020202020204" pitchFamily="34" charset="0"/>
              </a:rPr>
              <a:t>Future Oncol</a:t>
            </a:r>
            <a:r>
              <a:rPr lang="en-US" sz="1100" kern="100" dirty="0">
                <a:effectLst/>
                <a:ea typeface="Aptos" panose="020B0004020202020204" pitchFamily="34" charset="0"/>
              </a:rPr>
              <a:t>. 2022;18(21):2667-2682. </a:t>
            </a:r>
          </a:p>
          <a:p>
            <a:pPr marL="0" marR="0" indent="0">
              <a:lnSpc>
                <a:spcPct val="100000"/>
              </a:lnSpc>
              <a:spcBef>
                <a:spcPts val="0"/>
              </a:spcBef>
              <a:spcAft>
                <a:spcPts val="800"/>
              </a:spcAft>
              <a:buNone/>
            </a:pPr>
            <a:r>
              <a:rPr lang="en-US" sz="1100" kern="100" dirty="0">
                <a:effectLst/>
                <a:ea typeface="Aptos" panose="020B0004020202020204" pitchFamily="34" charset="0"/>
              </a:rPr>
              <a:t>Slamon D, </a:t>
            </a:r>
            <a:r>
              <a:rPr lang="en-US" sz="1100" kern="100" dirty="0" err="1">
                <a:effectLst/>
                <a:ea typeface="Aptos" panose="020B0004020202020204" pitchFamily="34" charset="0"/>
              </a:rPr>
              <a:t>Lipatov</a:t>
            </a:r>
            <a:r>
              <a:rPr lang="en-US" sz="1100" kern="100" dirty="0">
                <a:effectLst/>
                <a:ea typeface="Aptos" panose="020B0004020202020204" pitchFamily="34" charset="0"/>
              </a:rPr>
              <a:t> O, </a:t>
            </a:r>
            <a:r>
              <a:rPr lang="en-US" sz="1100" kern="100" dirty="0" err="1">
                <a:effectLst/>
                <a:ea typeface="Aptos" panose="020B0004020202020204" pitchFamily="34" charset="0"/>
              </a:rPr>
              <a:t>Nowecki</a:t>
            </a:r>
            <a:r>
              <a:rPr lang="en-US" sz="1100" kern="100" dirty="0">
                <a:effectLst/>
                <a:ea typeface="Aptos" panose="020B0004020202020204" pitchFamily="34" charset="0"/>
              </a:rPr>
              <a:t> Z, et al. Ribociclib plus Endocrine Therapy in Early Breast Cancer. </a:t>
            </a:r>
            <a:r>
              <a:rPr lang="en-US" sz="1100" i="1" kern="100" dirty="0">
                <a:effectLst/>
                <a:ea typeface="Aptos" panose="020B0004020202020204" pitchFamily="34" charset="0"/>
              </a:rPr>
              <a:t>N Engl J Med</a:t>
            </a:r>
            <a:r>
              <a:rPr lang="en-US" sz="1100" kern="100" dirty="0">
                <a:effectLst/>
                <a:ea typeface="Aptos" panose="020B0004020202020204" pitchFamily="34" charset="0"/>
              </a:rPr>
              <a:t>. 2024;390(12):1080-1091.</a:t>
            </a:r>
          </a:p>
          <a:p>
            <a:pPr marL="0" marR="0" indent="0">
              <a:lnSpc>
                <a:spcPct val="100000"/>
              </a:lnSpc>
              <a:spcBef>
                <a:spcPts val="0"/>
              </a:spcBef>
              <a:spcAft>
                <a:spcPts val="800"/>
              </a:spcAft>
              <a:buNone/>
            </a:pPr>
            <a:r>
              <a:rPr lang="en-US" sz="1100" kern="100" dirty="0">
                <a:effectLst/>
                <a:ea typeface="Aptos" panose="020B0004020202020204" pitchFamily="34" charset="0"/>
              </a:rPr>
              <a:t>Slamon DJ, Fasching PA, Hurvitz S, et al. Rationale and trial design of NATALEE: a Phase III trial of adjuvant ribociclib + endocrine therapy </a:t>
            </a:r>
            <a:r>
              <a:rPr lang="en-US" sz="1100" i="1" kern="100" dirty="0">
                <a:effectLst/>
                <a:ea typeface="Aptos" panose="020B0004020202020204" pitchFamily="34" charset="0"/>
              </a:rPr>
              <a:t>versus</a:t>
            </a:r>
            <a:r>
              <a:rPr lang="en-US" sz="1100" kern="100" dirty="0">
                <a:effectLst/>
                <a:ea typeface="Aptos" panose="020B0004020202020204" pitchFamily="34" charset="0"/>
              </a:rPr>
              <a:t> endocrine therapy alone in patients with HR+/HER2- early breast cancer. </a:t>
            </a:r>
            <a:r>
              <a:rPr lang="en-US" sz="1100" i="1" kern="100" dirty="0" err="1">
                <a:effectLst/>
                <a:ea typeface="Aptos" panose="020B0004020202020204" pitchFamily="34" charset="0"/>
              </a:rPr>
              <a:t>Ther</a:t>
            </a:r>
            <a:r>
              <a:rPr lang="en-US" sz="1100" i="1" kern="100" dirty="0">
                <a:effectLst/>
                <a:ea typeface="Aptos" panose="020B0004020202020204" pitchFamily="34" charset="0"/>
              </a:rPr>
              <a:t> Adv Med Oncol</a:t>
            </a:r>
            <a:r>
              <a:rPr lang="en-US" sz="1100" kern="100" dirty="0">
                <a:effectLst/>
                <a:ea typeface="Aptos" panose="020B0004020202020204" pitchFamily="34" charset="0"/>
              </a:rPr>
              <a:t>. 2023;15:17588359231178125.</a:t>
            </a:r>
          </a:p>
          <a:p>
            <a:pPr marL="0" marR="0" indent="0">
              <a:lnSpc>
                <a:spcPct val="100000"/>
              </a:lnSpc>
              <a:spcBef>
                <a:spcPts val="0"/>
              </a:spcBef>
              <a:spcAft>
                <a:spcPts val="800"/>
              </a:spcAft>
              <a:buNone/>
            </a:pPr>
            <a:r>
              <a:rPr lang="en-GB" sz="1100" kern="100" dirty="0">
                <a:effectLst/>
                <a:ea typeface="Aptos" panose="020B0004020202020204" pitchFamily="34" charset="0"/>
              </a:rPr>
              <a:t>Spoelstra SL, Rittenberg CN. Assessment and measurement of medication adherence: oral agents for cancer. </a:t>
            </a:r>
            <a:r>
              <a:rPr lang="en-GB" sz="1100" i="1" kern="100" dirty="0">
                <a:effectLst/>
                <a:ea typeface="Aptos" panose="020B0004020202020204" pitchFamily="34" charset="0"/>
              </a:rPr>
              <a:t>Clin J Oncol </a:t>
            </a:r>
            <a:r>
              <a:rPr lang="en-GB" sz="1100" i="1" kern="100" dirty="0" err="1">
                <a:effectLst/>
                <a:ea typeface="Aptos" panose="020B0004020202020204" pitchFamily="34" charset="0"/>
              </a:rPr>
              <a:t>Nurs</a:t>
            </a:r>
            <a:r>
              <a:rPr lang="en-GB" sz="1100" kern="100" dirty="0">
                <a:effectLst/>
                <a:ea typeface="Aptos" panose="020B0004020202020204" pitchFamily="34" charset="0"/>
              </a:rPr>
              <a:t>. 2015;19(Suppl. 3):47-52.</a:t>
            </a:r>
            <a:endParaRPr lang="en-US" sz="1100" kern="100" dirty="0">
              <a:effectLst/>
              <a:ea typeface="Aptos" panose="020B0004020202020204" pitchFamily="34" charset="0"/>
            </a:endParaRPr>
          </a:p>
          <a:p>
            <a:pPr marL="0" marR="0" indent="0">
              <a:lnSpc>
                <a:spcPct val="100000"/>
              </a:lnSpc>
              <a:spcBef>
                <a:spcPts val="0"/>
              </a:spcBef>
              <a:spcAft>
                <a:spcPts val="800"/>
              </a:spcAft>
              <a:buNone/>
            </a:pPr>
            <a:r>
              <a:rPr lang="en-IN" sz="1100" kern="100" dirty="0" err="1">
                <a:effectLst/>
                <a:ea typeface="Aptos" panose="020B0004020202020204" pitchFamily="34" charset="0"/>
              </a:rPr>
              <a:t>Verbrugghe</a:t>
            </a:r>
            <a:r>
              <a:rPr lang="en-IN" sz="1100" kern="100" dirty="0">
                <a:effectLst/>
                <a:ea typeface="Aptos" panose="020B0004020202020204" pitchFamily="34" charset="0"/>
              </a:rPr>
              <a:t> M, Verhaeghe S, </a:t>
            </a:r>
            <a:r>
              <a:rPr lang="en-IN" sz="1100" kern="100" dirty="0" err="1">
                <a:effectLst/>
                <a:ea typeface="Aptos" panose="020B0004020202020204" pitchFamily="34" charset="0"/>
              </a:rPr>
              <a:t>Lauwaert</a:t>
            </a:r>
            <a:r>
              <a:rPr lang="en-IN" sz="1100" kern="100" dirty="0">
                <a:effectLst/>
                <a:ea typeface="Aptos" panose="020B0004020202020204" pitchFamily="34" charset="0"/>
              </a:rPr>
              <a:t> K, </a:t>
            </a:r>
            <a:r>
              <a:rPr lang="en-IN" sz="1100" kern="100" dirty="0" err="1">
                <a:effectLst/>
                <a:ea typeface="Aptos" panose="020B0004020202020204" pitchFamily="34" charset="0"/>
              </a:rPr>
              <a:t>Beeckman</a:t>
            </a:r>
            <a:r>
              <a:rPr lang="en-IN" sz="1100" kern="100" dirty="0">
                <a:effectLst/>
                <a:ea typeface="Aptos" panose="020B0004020202020204" pitchFamily="34" charset="0"/>
              </a:rPr>
              <a:t> D, Van Hecke A. Determinants and associated factors influencing medication adherence and persistence to oral anticancer drugs: a systematic review. </a:t>
            </a:r>
            <a:r>
              <a:rPr lang="en-IN" sz="1100" i="1" kern="100" dirty="0">
                <a:effectLst/>
                <a:ea typeface="Aptos" panose="020B0004020202020204" pitchFamily="34" charset="0"/>
              </a:rPr>
              <a:t>Cancer Treat Rev</a:t>
            </a:r>
            <a:r>
              <a:rPr lang="en-IN" sz="1100" kern="100" dirty="0">
                <a:effectLst/>
                <a:ea typeface="Aptos" panose="020B0004020202020204" pitchFamily="34" charset="0"/>
              </a:rPr>
              <a:t>. 2013;39(6):610-621.</a:t>
            </a:r>
            <a:endParaRPr lang="en-US" sz="1100" kern="100" dirty="0">
              <a:effectLst/>
              <a:ea typeface="Aptos" panose="020B0004020202020204" pitchFamily="34" charset="0"/>
            </a:endParaRPr>
          </a:p>
          <a:p>
            <a:pPr marL="0" marR="0" indent="0">
              <a:lnSpc>
                <a:spcPct val="100000"/>
              </a:lnSpc>
              <a:spcBef>
                <a:spcPts val="0"/>
              </a:spcBef>
              <a:spcAft>
                <a:spcPts val="800"/>
              </a:spcAft>
              <a:buNone/>
            </a:pPr>
            <a:r>
              <a:rPr lang="da-DK" sz="1100" kern="100" dirty="0">
                <a:effectLst/>
                <a:ea typeface="Aptos" panose="020B0004020202020204" pitchFamily="34" charset="0"/>
              </a:rPr>
              <a:t>Woo CS, Silberman H, Nakamura SK, et al. Lymph node status combined with lymphovascular invasion creates a more powerful tool for predicting outcome in patients with invasive breast cancer. </a:t>
            </a:r>
            <a:r>
              <a:rPr lang="da-DK" sz="1100" i="1" kern="100" dirty="0">
                <a:effectLst/>
                <a:ea typeface="Aptos" panose="020B0004020202020204" pitchFamily="34" charset="0"/>
              </a:rPr>
              <a:t>Am J Surg. </a:t>
            </a:r>
            <a:r>
              <a:rPr lang="da-DK" sz="1100" kern="100" dirty="0">
                <a:effectLst/>
                <a:ea typeface="Aptos" panose="020B0004020202020204" pitchFamily="34" charset="0"/>
              </a:rPr>
              <a:t>2002;184(4):337-340.</a:t>
            </a:r>
            <a:endParaRPr lang="en-US" sz="1100" kern="100" dirty="0">
              <a:effectLst/>
              <a:ea typeface="Aptos" panose="020B0004020202020204" pitchFamily="34" charset="0"/>
            </a:endParaRPr>
          </a:p>
          <a:p>
            <a:pPr marL="0" marR="0" indent="0">
              <a:lnSpc>
                <a:spcPct val="100000"/>
              </a:lnSpc>
              <a:spcBef>
                <a:spcPts val="0"/>
              </a:spcBef>
              <a:spcAft>
                <a:spcPts val="800"/>
              </a:spcAft>
              <a:buNone/>
            </a:pPr>
            <a:r>
              <a:rPr lang="en-GB" sz="1100" kern="100" dirty="0">
                <a:effectLst/>
                <a:ea typeface="Aptos" panose="020B0004020202020204" pitchFamily="34" charset="0"/>
              </a:rPr>
              <a:t>World Health Organization. Adherence to long-term therapies: evidence for action. Accessed May 24, 2021. https://iris.who.int/bitstream/10665/42682/1/9241545992.pdf</a:t>
            </a:r>
            <a:endParaRPr lang="en-US" sz="1100" kern="100" dirty="0">
              <a:effectLst/>
              <a:ea typeface="Aptos" panose="020B0004020202020204" pitchFamily="34" charset="0"/>
            </a:endParaRPr>
          </a:p>
        </p:txBody>
      </p:sp>
    </p:spTree>
    <p:extLst>
      <p:ext uri="{BB962C8B-B14F-4D97-AF65-F5344CB8AC3E}">
        <p14:creationId xmlns:p14="http://schemas.microsoft.com/office/powerpoint/2010/main" val="22768520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9540-C172-43B7-38AF-F97195125795}"/>
              </a:ext>
            </a:extLst>
          </p:cNvPr>
          <p:cNvSpPr>
            <a:spLocks noGrp="1"/>
          </p:cNvSpPr>
          <p:nvPr>
            <p:ph type="ctrTitle"/>
          </p:nvPr>
        </p:nvSpPr>
        <p:spPr>
          <a:xfrm>
            <a:off x="1524000" y="1122363"/>
            <a:ext cx="9144000" cy="2387600"/>
          </a:xfrm>
        </p:spPr>
        <p:txBody>
          <a:bodyPr/>
          <a:lstStyle/>
          <a:p>
            <a:r>
              <a:rPr lang="en-US" dirty="0"/>
              <a:t>Let’s Talk Real Life Toxicities</a:t>
            </a:r>
          </a:p>
        </p:txBody>
      </p:sp>
      <p:sp>
        <p:nvSpPr>
          <p:cNvPr id="3" name="Subtitle 2">
            <a:extLst>
              <a:ext uri="{FF2B5EF4-FFF2-40B4-BE49-F238E27FC236}">
                <a16:creationId xmlns:a16="http://schemas.microsoft.com/office/drawing/2014/main" id="{4EB0887B-65EA-6E6D-7696-47C3E6F5249D}"/>
              </a:ext>
            </a:extLst>
          </p:cNvPr>
          <p:cNvSpPr>
            <a:spLocks noGrp="1"/>
          </p:cNvSpPr>
          <p:nvPr>
            <p:ph type="subTitle" idx="1"/>
          </p:nvPr>
        </p:nvSpPr>
        <p:spPr>
          <a:xfrm>
            <a:off x="1524000" y="3602038"/>
            <a:ext cx="9144000" cy="1655762"/>
          </a:xfrm>
        </p:spPr>
        <p:txBody>
          <a:bodyPr vert="horz" lIns="91440" tIns="45720" rIns="91440" bIns="45720" rtlCol="0" anchor="t">
            <a:normAutofit/>
          </a:bodyPr>
          <a:lstStyle/>
          <a:p>
            <a:r>
              <a:rPr lang="en-US"/>
              <a:t>Kristi K. </a:t>
            </a:r>
            <a:r>
              <a:rPr lang="en-US" dirty="0"/>
              <a:t>Orbaugh, MSN, NP, AOCNP</a:t>
            </a:r>
          </a:p>
        </p:txBody>
      </p:sp>
    </p:spTree>
    <p:extLst>
      <p:ext uri="{BB962C8B-B14F-4D97-AF65-F5344CB8AC3E}">
        <p14:creationId xmlns:p14="http://schemas.microsoft.com/office/powerpoint/2010/main" val="20788812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DAAF-87C4-204D-83EE-60318EB271BA}"/>
              </a:ext>
            </a:extLst>
          </p:cNvPr>
          <p:cNvSpPr>
            <a:spLocks noGrp="1"/>
          </p:cNvSpPr>
          <p:nvPr>
            <p:ph type="title"/>
          </p:nvPr>
        </p:nvSpPr>
        <p:spPr>
          <a:xfrm>
            <a:off x="838200" y="365125"/>
            <a:ext cx="10515600" cy="1325563"/>
          </a:xfrm>
        </p:spPr>
        <p:txBody>
          <a:bodyPr/>
          <a:lstStyle/>
          <a:p>
            <a:r>
              <a:rPr lang="en-US" dirty="0"/>
              <a:t>Darcie’s Treatment Journey</a:t>
            </a:r>
          </a:p>
        </p:txBody>
      </p:sp>
      <p:sp>
        <p:nvSpPr>
          <p:cNvPr id="3" name="Content Placeholder 2">
            <a:extLst>
              <a:ext uri="{FF2B5EF4-FFF2-40B4-BE49-F238E27FC236}">
                <a16:creationId xmlns:a16="http://schemas.microsoft.com/office/drawing/2014/main" id="{4952C591-C4D3-B7A4-8FFE-5031E3E4DA41}"/>
              </a:ext>
            </a:extLst>
          </p:cNvPr>
          <p:cNvSpPr>
            <a:spLocks noGrp="1"/>
          </p:cNvSpPr>
          <p:nvPr>
            <p:ph sz="half" idx="1"/>
          </p:nvPr>
        </p:nvSpPr>
        <p:spPr>
          <a:xfrm>
            <a:off x="838200" y="1825625"/>
            <a:ext cx="5181600" cy="4228812"/>
          </a:xfrm>
        </p:spPr>
        <p:txBody>
          <a:bodyPr>
            <a:normAutofit fontScale="85000" lnSpcReduction="10000"/>
          </a:bodyPr>
          <a:lstStyle/>
          <a:p>
            <a:pPr>
              <a:lnSpc>
                <a:spcPct val="110000"/>
              </a:lnSpc>
            </a:pPr>
            <a:r>
              <a:rPr lang="en-US" dirty="0"/>
              <a:t>40 </a:t>
            </a:r>
            <a:r>
              <a:rPr lang="en-US" dirty="0" err="1"/>
              <a:t>yo</a:t>
            </a:r>
            <a:r>
              <a:rPr lang="en-US" dirty="0"/>
              <a:t> premenopausal </a:t>
            </a:r>
            <a:r>
              <a:rPr lang="en-US" dirty="0" err="1"/>
              <a:t>sp</a:t>
            </a:r>
            <a:r>
              <a:rPr lang="en-US" dirty="0"/>
              <a:t> chemo, lumpectomy and XRT (pT3pN2M0)</a:t>
            </a:r>
            <a:endParaRPr lang="en-US"/>
          </a:p>
          <a:p>
            <a:pPr>
              <a:lnSpc>
                <a:spcPct val="110000"/>
              </a:lnSpc>
            </a:pPr>
            <a:r>
              <a:rPr lang="en-US" dirty="0"/>
              <a:t>Darcie is started on </a:t>
            </a:r>
            <a:r>
              <a:rPr lang="en-US" dirty="0" err="1"/>
              <a:t>abemaciclib</a:t>
            </a:r>
            <a:r>
              <a:rPr lang="en-US" dirty="0"/>
              <a:t>, a </a:t>
            </a:r>
            <a:r>
              <a:rPr lang="en-US" dirty="0" err="1"/>
              <a:t>GnRh</a:t>
            </a:r>
            <a:r>
              <a:rPr lang="en-US" dirty="0"/>
              <a:t> agonist, and an aromatase inhibitor for her high-risk early-stage breast cancer</a:t>
            </a:r>
            <a:endParaRPr lang="en-US"/>
          </a:p>
          <a:p>
            <a:pPr>
              <a:lnSpc>
                <a:spcPct val="110000"/>
              </a:lnSpc>
            </a:pPr>
            <a:r>
              <a:rPr lang="en-US" dirty="0"/>
              <a:t>She is married, works part time and cares for her 2 young children</a:t>
            </a:r>
            <a:endParaRPr lang="en-US"/>
          </a:p>
        </p:txBody>
      </p:sp>
      <p:sp>
        <p:nvSpPr>
          <p:cNvPr id="4" name="Content Placeholder 3">
            <a:extLst>
              <a:ext uri="{FF2B5EF4-FFF2-40B4-BE49-F238E27FC236}">
                <a16:creationId xmlns:a16="http://schemas.microsoft.com/office/drawing/2014/main" id="{4880FF6C-7155-F358-2792-BE515171F921}"/>
              </a:ext>
            </a:extLst>
          </p:cNvPr>
          <p:cNvSpPr>
            <a:spLocks noGrp="1"/>
          </p:cNvSpPr>
          <p:nvPr>
            <p:ph sz="half" idx="2"/>
          </p:nvPr>
        </p:nvSpPr>
        <p:spPr>
          <a:xfrm>
            <a:off x="6172200" y="1825625"/>
            <a:ext cx="5181600" cy="4228812"/>
          </a:xfrm>
        </p:spPr>
        <p:txBody>
          <a:bodyPr>
            <a:normAutofit fontScale="92500"/>
          </a:bodyPr>
          <a:lstStyle/>
          <a:p>
            <a:pPr>
              <a:lnSpc>
                <a:spcPct val="100000"/>
              </a:lnSpc>
            </a:pPr>
            <a:r>
              <a:rPr lang="en-US"/>
              <a:t>She has become very active on a social media breast cancer support group; several group members regularly use supplements, herbs and vitamins</a:t>
            </a:r>
          </a:p>
          <a:p>
            <a:pPr>
              <a:lnSpc>
                <a:spcPct val="100000"/>
              </a:lnSpc>
            </a:pPr>
            <a:r>
              <a:rPr lang="en-US"/>
              <a:t>Darcie shares with her health care team that she is preparing to start several things that were recommended to her</a:t>
            </a:r>
          </a:p>
        </p:txBody>
      </p:sp>
    </p:spTree>
    <p:extLst>
      <p:ext uri="{BB962C8B-B14F-4D97-AF65-F5344CB8AC3E}">
        <p14:creationId xmlns:p14="http://schemas.microsoft.com/office/powerpoint/2010/main" val="381812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217A-63D2-6763-24BE-C05B7BBC0E1F}"/>
              </a:ext>
            </a:extLst>
          </p:cNvPr>
          <p:cNvSpPr>
            <a:spLocks noGrp="1"/>
          </p:cNvSpPr>
          <p:nvPr>
            <p:ph type="title"/>
          </p:nvPr>
        </p:nvSpPr>
        <p:spPr>
          <a:xfrm>
            <a:off x="838200" y="365125"/>
            <a:ext cx="10515600" cy="1325563"/>
          </a:xfrm>
        </p:spPr>
        <p:txBody>
          <a:bodyPr/>
          <a:lstStyle/>
          <a:p>
            <a:r>
              <a:rPr lang="en-US" dirty="0"/>
              <a:t>Toxicity Management</a:t>
            </a:r>
          </a:p>
        </p:txBody>
      </p:sp>
      <p:sp>
        <p:nvSpPr>
          <p:cNvPr id="3" name="Content Placeholder 2">
            <a:extLst>
              <a:ext uri="{FF2B5EF4-FFF2-40B4-BE49-F238E27FC236}">
                <a16:creationId xmlns:a16="http://schemas.microsoft.com/office/drawing/2014/main" id="{961A32E4-F840-7900-2F66-9F27D211F11B}"/>
              </a:ext>
            </a:extLst>
          </p:cNvPr>
          <p:cNvSpPr>
            <a:spLocks noGrp="1"/>
          </p:cNvSpPr>
          <p:nvPr>
            <p:ph idx="1"/>
          </p:nvPr>
        </p:nvSpPr>
        <p:spPr>
          <a:xfrm>
            <a:off x="838200" y="1825625"/>
            <a:ext cx="10756392" cy="4062413"/>
          </a:xfrm>
        </p:spPr>
        <p:txBody>
          <a:bodyPr>
            <a:normAutofit/>
          </a:bodyPr>
          <a:lstStyle/>
          <a:p>
            <a:r>
              <a:rPr lang="en-US" dirty="0"/>
              <a:t>At her routine follow-up, assessment demonstrates the following toxicities:</a:t>
            </a:r>
          </a:p>
          <a:p>
            <a:pPr lvl="1"/>
            <a:r>
              <a:rPr lang="en-US" dirty="0"/>
              <a:t>Diarrhea</a:t>
            </a:r>
          </a:p>
          <a:p>
            <a:pPr lvl="2"/>
            <a:r>
              <a:rPr lang="en-US" dirty="0"/>
              <a:t>Grade 2 at the outset but after appropriate management has resolved to a grade 1</a:t>
            </a:r>
          </a:p>
          <a:p>
            <a:pPr lvl="1"/>
            <a:r>
              <a:rPr lang="en-US" dirty="0"/>
              <a:t>Fatigue</a:t>
            </a:r>
          </a:p>
          <a:p>
            <a:pPr lvl="2"/>
            <a:r>
              <a:rPr lang="en-US" dirty="0"/>
              <a:t>Grade 2; Darcie shares that her fatigue is starting to affect her quality of life</a:t>
            </a:r>
          </a:p>
          <a:p>
            <a:pPr lvl="1"/>
            <a:r>
              <a:rPr lang="en-US" dirty="0"/>
              <a:t>Hot Flashes</a:t>
            </a:r>
          </a:p>
          <a:p>
            <a:pPr lvl="2"/>
            <a:r>
              <a:rPr lang="en-US" dirty="0"/>
              <a:t>Patient describes as annoying</a:t>
            </a:r>
          </a:p>
          <a:p>
            <a:pPr lvl="1"/>
            <a:r>
              <a:rPr lang="en-US" dirty="0"/>
              <a:t>Interested in taking various supplements and herbs</a:t>
            </a:r>
          </a:p>
        </p:txBody>
      </p:sp>
    </p:spTree>
    <p:extLst>
      <p:ext uri="{BB962C8B-B14F-4D97-AF65-F5344CB8AC3E}">
        <p14:creationId xmlns:p14="http://schemas.microsoft.com/office/powerpoint/2010/main" val="26613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41F35-54A7-7D4E-5753-37C3D1941ED9}"/>
              </a:ext>
            </a:extLst>
          </p:cNvPr>
          <p:cNvSpPr>
            <a:spLocks noGrp="1"/>
          </p:cNvSpPr>
          <p:nvPr>
            <p:ph type="title"/>
          </p:nvPr>
        </p:nvSpPr>
        <p:spPr/>
        <p:txBody>
          <a:bodyPr/>
          <a:lstStyle/>
          <a:p>
            <a:r>
              <a:rPr lang="en-US" dirty="0"/>
              <a:t>CYP3A Pathway</a:t>
            </a:r>
          </a:p>
        </p:txBody>
      </p:sp>
      <p:sp>
        <p:nvSpPr>
          <p:cNvPr id="3" name="Content Placeholder 2">
            <a:extLst>
              <a:ext uri="{FF2B5EF4-FFF2-40B4-BE49-F238E27FC236}">
                <a16:creationId xmlns:a16="http://schemas.microsoft.com/office/drawing/2014/main" id="{CF04027C-B480-578F-5DB4-F15A7A7797A6}"/>
              </a:ext>
            </a:extLst>
          </p:cNvPr>
          <p:cNvSpPr>
            <a:spLocks noGrp="1"/>
          </p:cNvSpPr>
          <p:nvPr>
            <p:ph sz="half" idx="1"/>
          </p:nvPr>
        </p:nvSpPr>
        <p:spPr>
          <a:xfrm>
            <a:off x="838200" y="1825625"/>
            <a:ext cx="4599432" cy="4228812"/>
          </a:xfrm>
        </p:spPr>
        <p:txBody>
          <a:bodyPr>
            <a:normAutofit/>
          </a:bodyPr>
          <a:lstStyle/>
          <a:p>
            <a:r>
              <a:rPr lang="en-US" sz="2400" err="1"/>
              <a:t>Abemaciclib</a:t>
            </a:r>
            <a:r>
              <a:rPr lang="en-US" sz="2400"/>
              <a:t> and </a:t>
            </a:r>
            <a:r>
              <a:rPr lang="en-US" sz="2400" err="1"/>
              <a:t>ribociclib</a:t>
            </a:r>
            <a:r>
              <a:rPr lang="en-US" sz="2400"/>
              <a:t> are both metabolized via the CYP3A pathway</a:t>
            </a:r>
          </a:p>
          <a:p>
            <a:r>
              <a:rPr lang="en-US" sz="2400" i="0" u="none" strike="noStrike">
                <a:solidFill>
                  <a:srgbClr val="212121"/>
                </a:solidFill>
                <a:effectLst/>
              </a:rPr>
              <a:t>Strong and moderate CYP3A inhibitors can increase the exposure to </a:t>
            </a:r>
            <a:r>
              <a:rPr lang="en-US" sz="2400" i="0" u="none" strike="noStrike" err="1">
                <a:solidFill>
                  <a:srgbClr val="212121"/>
                </a:solidFill>
                <a:effectLst/>
              </a:rPr>
              <a:t>abemaciclib</a:t>
            </a:r>
            <a:r>
              <a:rPr lang="en-US" sz="2400" i="0" u="none" strike="noStrike">
                <a:solidFill>
                  <a:srgbClr val="212121"/>
                </a:solidFill>
                <a:effectLst/>
              </a:rPr>
              <a:t> and ribociclb plus their active metabolites to a clinically meaningful extent and may lead to increased toxicity</a:t>
            </a:r>
            <a:endParaRPr lang="en-US" sz="2400"/>
          </a:p>
        </p:txBody>
      </p:sp>
      <p:sp>
        <p:nvSpPr>
          <p:cNvPr id="4" name="Content Placeholder 3">
            <a:extLst>
              <a:ext uri="{FF2B5EF4-FFF2-40B4-BE49-F238E27FC236}">
                <a16:creationId xmlns:a16="http://schemas.microsoft.com/office/drawing/2014/main" id="{3AE987A6-6C06-18F7-75B9-5CC6A6279632}"/>
              </a:ext>
            </a:extLst>
          </p:cNvPr>
          <p:cNvSpPr>
            <a:spLocks noGrp="1"/>
          </p:cNvSpPr>
          <p:nvPr>
            <p:ph sz="half" idx="2"/>
          </p:nvPr>
        </p:nvSpPr>
        <p:spPr>
          <a:xfrm>
            <a:off x="5839968" y="1825625"/>
            <a:ext cx="5513832" cy="3320508"/>
          </a:xfrm>
        </p:spPr>
        <p:txBody>
          <a:bodyPr>
            <a:normAutofit lnSpcReduction="10000"/>
          </a:bodyPr>
          <a:lstStyle/>
          <a:p>
            <a:pPr>
              <a:lnSpc>
                <a:spcPct val="100000"/>
              </a:lnSpc>
            </a:pPr>
            <a:r>
              <a:rPr lang="en-US" sz="2400" i="0" u="none" strike="noStrike">
                <a:solidFill>
                  <a:srgbClr val="212121"/>
                </a:solidFill>
                <a:effectLst/>
              </a:rPr>
              <a:t>Avoid concomitant use of strong or moderate CYP3A inducers and consider alternative agents</a:t>
            </a:r>
            <a:r>
              <a:rPr lang="en-US" sz="2400">
                <a:solidFill>
                  <a:srgbClr val="212121"/>
                </a:solidFill>
              </a:rPr>
              <a:t>; c</a:t>
            </a:r>
            <a:r>
              <a:rPr lang="en-US" sz="2400" i="0" u="none" strike="noStrike">
                <a:solidFill>
                  <a:srgbClr val="212121"/>
                </a:solidFill>
                <a:effectLst/>
              </a:rPr>
              <a:t>oadministration of strong or moderate CYP3A inducers decreases the plasma concentrations of </a:t>
            </a:r>
            <a:r>
              <a:rPr lang="en-US" sz="2400" i="0" u="none" strike="noStrike" err="1">
                <a:solidFill>
                  <a:srgbClr val="212121"/>
                </a:solidFill>
                <a:effectLst/>
              </a:rPr>
              <a:t>abemaciclib</a:t>
            </a:r>
            <a:r>
              <a:rPr lang="en-US" sz="2400" i="0" u="none" strike="noStrike">
                <a:solidFill>
                  <a:srgbClr val="212121"/>
                </a:solidFill>
                <a:effectLst/>
              </a:rPr>
              <a:t> and </a:t>
            </a:r>
            <a:r>
              <a:rPr lang="en-US" sz="2400" i="0" u="none" strike="noStrike" err="1">
                <a:solidFill>
                  <a:srgbClr val="212121"/>
                </a:solidFill>
                <a:effectLst/>
              </a:rPr>
              <a:t>ribociclib</a:t>
            </a:r>
            <a:r>
              <a:rPr lang="en-US" sz="2400" i="0" u="none" strike="noStrike">
                <a:solidFill>
                  <a:srgbClr val="212121"/>
                </a:solidFill>
                <a:effectLst/>
              </a:rPr>
              <a:t> plus the active metabolites and may lead to reduced activity</a:t>
            </a:r>
            <a:endParaRPr lang="en-US" sz="2400"/>
          </a:p>
        </p:txBody>
      </p:sp>
      <p:sp>
        <p:nvSpPr>
          <p:cNvPr id="5" name="Text Placeholder 4">
            <a:extLst>
              <a:ext uri="{FF2B5EF4-FFF2-40B4-BE49-F238E27FC236}">
                <a16:creationId xmlns:a16="http://schemas.microsoft.com/office/drawing/2014/main" id="{19CCD835-1C03-A79C-2249-975EF7C78783}"/>
              </a:ext>
            </a:extLst>
          </p:cNvPr>
          <p:cNvSpPr>
            <a:spLocks noGrp="1"/>
          </p:cNvSpPr>
          <p:nvPr>
            <p:ph type="body" sz="quarter" idx="11"/>
          </p:nvPr>
        </p:nvSpPr>
        <p:spPr>
          <a:xfrm>
            <a:off x="6172200" y="5146133"/>
            <a:ext cx="5181600" cy="1066800"/>
          </a:xfrm>
        </p:spPr>
        <p:txBody>
          <a:bodyPr>
            <a:normAutofit/>
          </a:bodyPr>
          <a:lstStyle/>
          <a:p>
            <a:r>
              <a:rPr lang="en-US" sz="2400">
                <a:solidFill>
                  <a:schemeClr val="bg1"/>
                </a:solidFill>
                <a:latin typeface="Roboto" panose="02000000000000000000" pitchFamily="2" charset="0"/>
              </a:rPr>
              <a:t>Avoid grapefruit products</a:t>
            </a:r>
            <a:br>
              <a:rPr lang="en-US" sz="2400">
                <a:solidFill>
                  <a:schemeClr val="bg1"/>
                </a:solidFill>
                <a:latin typeface="Roboto" panose="02000000000000000000" pitchFamily="2" charset="0"/>
              </a:rPr>
            </a:br>
            <a:r>
              <a:rPr lang="en-US" sz="2400">
                <a:solidFill>
                  <a:schemeClr val="bg1"/>
                </a:solidFill>
                <a:latin typeface="Roboto" panose="02000000000000000000" pitchFamily="2" charset="0"/>
              </a:rPr>
              <a:t>with both agents</a:t>
            </a:r>
            <a:endParaRPr lang="en-US" sz="2400" b="0" i="0" u="none" strike="noStrike">
              <a:solidFill>
                <a:schemeClr val="bg1"/>
              </a:solidFill>
              <a:effectLst/>
              <a:latin typeface="Roboto" panose="02000000000000000000" pitchFamily="2" charset="0"/>
            </a:endParaRPr>
          </a:p>
        </p:txBody>
      </p:sp>
    </p:spTree>
    <p:extLst>
      <p:ext uri="{BB962C8B-B14F-4D97-AF65-F5344CB8AC3E}">
        <p14:creationId xmlns:p14="http://schemas.microsoft.com/office/powerpoint/2010/main" val="34853357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461D-6DFA-4906-98DE-ABE1EBD8C888}"/>
              </a:ext>
            </a:extLst>
          </p:cNvPr>
          <p:cNvSpPr>
            <a:spLocks noGrp="1"/>
          </p:cNvSpPr>
          <p:nvPr>
            <p:ph type="title"/>
          </p:nvPr>
        </p:nvSpPr>
        <p:spPr>
          <a:xfrm>
            <a:off x="838200" y="365125"/>
            <a:ext cx="10515600" cy="1325563"/>
          </a:xfrm>
        </p:spPr>
        <p:txBody>
          <a:bodyPr/>
          <a:lstStyle/>
          <a:p>
            <a:r>
              <a:rPr lang="en-US" dirty="0"/>
              <a:t>Polling Question 9</a:t>
            </a:r>
          </a:p>
        </p:txBody>
      </p:sp>
      <p:sp>
        <p:nvSpPr>
          <p:cNvPr id="3" name="Content Placeholder 2">
            <a:extLst>
              <a:ext uri="{FF2B5EF4-FFF2-40B4-BE49-F238E27FC236}">
                <a16:creationId xmlns:a16="http://schemas.microsoft.com/office/drawing/2014/main" id="{A2D8E0EA-7B72-7A9F-7BD6-27C02A39A286}"/>
              </a:ext>
            </a:extLst>
          </p:cNvPr>
          <p:cNvSpPr>
            <a:spLocks noGrp="1"/>
          </p:cNvSpPr>
          <p:nvPr>
            <p:ph idx="1"/>
          </p:nvPr>
        </p:nvSpPr>
        <p:spPr>
          <a:xfrm>
            <a:off x="838200" y="1825625"/>
            <a:ext cx="10515600" cy="4062557"/>
          </a:xfrm>
        </p:spPr>
        <p:txBody>
          <a:bodyPr>
            <a:normAutofit lnSpcReduction="10000"/>
          </a:bodyPr>
          <a:lstStyle/>
          <a:p>
            <a:r>
              <a:rPr lang="en-US" dirty="0"/>
              <a:t>Darcie is finding it difficult to to keep up with her daily activities due to the fatigue she is experiencing. What suggestions would you recommend?</a:t>
            </a:r>
          </a:p>
          <a:p>
            <a:pPr marL="977900" indent="-520700">
              <a:buFont typeface="+mj-lt"/>
              <a:buAutoNum type="alphaLcParenR"/>
            </a:pPr>
            <a:r>
              <a:rPr lang="en-US" dirty="0"/>
              <a:t>The patient should not “push” herself during this time</a:t>
            </a:r>
          </a:p>
          <a:p>
            <a:pPr marL="977900" indent="-520700">
              <a:buFont typeface="+mj-lt"/>
              <a:buAutoNum type="alphaLcParenR"/>
            </a:pPr>
            <a:r>
              <a:rPr lang="en-US" dirty="0"/>
              <a:t>The patient should continue her routine activities including regular exercise</a:t>
            </a:r>
          </a:p>
          <a:p>
            <a:pPr marL="977900" indent="-520700">
              <a:buFont typeface="+mj-lt"/>
              <a:buAutoNum type="alphaLcParenR"/>
            </a:pPr>
            <a:r>
              <a:rPr lang="en-US" dirty="0"/>
              <a:t>If fatigue persists, consider dose reductions</a:t>
            </a:r>
          </a:p>
          <a:p>
            <a:pPr marL="977900" indent="-520700">
              <a:buFont typeface="+mj-lt"/>
              <a:buAutoNum type="alphaLcParenR"/>
            </a:pPr>
            <a:r>
              <a:rPr lang="en-US" dirty="0"/>
              <a:t>All of the above</a:t>
            </a:r>
          </a:p>
          <a:p>
            <a:pPr marL="977900" indent="-520700">
              <a:buFont typeface="+mj-lt"/>
              <a:buAutoNum type="alphaLcParenR"/>
            </a:pPr>
            <a:r>
              <a:rPr lang="en-US" dirty="0"/>
              <a:t>B and C</a:t>
            </a:r>
          </a:p>
        </p:txBody>
      </p:sp>
    </p:spTree>
    <p:extLst>
      <p:ext uri="{BB962C8B-B14F-4D97-AF65-F5344CB8AC3E}">
        <p14:creationId xmlns:p14="http://schemas.microsoft.com/office/powerpoint/2010/main" val="22051382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D185-3DE5-3F00-44BA-44A4914CEAB3}"/>
              </a:ext>
            </a:extLst>
          </p:cNvPr>
          <p:cNvSpPr>
            <a:spLocks noGrp="1"/>
          </p:cNvSpPr>
          <p:nvPr>
            <p:ph type="title"/>
          </p:nvPr>
        </p:nvSpPr>
        <p:spPr>
          <a:xfrm>
            <a:off x="838200" y="365125"/>
            <a:ext cx="10515600" cy="1325563"/>
          </a:xfrm>
        </p:spPr>
        <p:txBody>
          <a:bodyPr/>
          <a:lstStyle/>
          <a:p>
            <a:r>
              <a:rPr lang="en-US" dirty="0" err="1"/>
              <a:t>Con’t</a:t>
            </a:r>
            <a:r>
              <a:rPr lang="en-US" dirty="0"/>
              <a:t>…</a:t>
            </a:r>
          </a:p>
        </p:txBody>
      </p:sp>
      <p:sp>
        <p:nvSpPr>
          <p:cNvPr id="3" name="Content Placeholder 2">
            <a:extLst>
              <a:ext uri="{FF2B5EF4-FFF2-40B4-BE49-F238E27FC236}">
                <a16:creationId xmlns:a16="http://schemas.microsoft.com/office/drawing/2014/main" id="{5F919E16-2243-7005-A866-54F47E22A69A}"/>
              </a:ext>
            </a:extLst>
          </p:cNvPr>
          <p:cNvSpPr>
            <a:spLocks noGrp="1"/>
          </p:cNvSpPr>
          <p:nvPr>
            <p:ph idx="1"/>
          </p:nvPr>
        </p:nvSpPr>
        <p:spPr>
          <a:xfrm>
            <a:off x="838200" y="1825625"/>
            <a:ext cx="10515600" cy="4062557"/>
          </a:xfrm>
        </p:spPr>
        <p:txBody>
          <a:bodyPr/>
          <a:lstStyle/>
          <a:p>
            <a:pPr marL="0" indent="0">
              <a:buNone/>
            </a:pPr>
            <a:r>
              <a:rPr lang="en-US" dirty="0"/>
              <a:t>How do we best address her desire to start complimentary or alternative medications?</a:t>
            </a:r>
            <a:endParaRPr lang="en-US"/>
          </a:p>
        </p:txBody>
      </p:sp>
    </p:spTree>
    <p:extLst>
      <p:ext uri="{BB962C8B-B14F-4D97-AF65-F5344CB8AC3E}">
        <p14:creationId xmlns:p14="http://schemas.microsoft.com/office/powerpoint/2010/main" val="738563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85D83-AC30-EAF0-60A5-B073BA74E067}"/>
              </a:ext>
            </a:extLst>
          </p:cNvPr>
          <p:cNvSpPr>
            <a:spLocks noGrp="1"/>
          </p:cNvSpPr>
          <p:nvPr>
            <p:ph type="title"/>
          </p:nvPr>
        </p:nvSpPr>
        <p:spPr>
          <a:xfrm>
            <a:off x="838200" y="365125"/>
            <a:ext cx="10515600" cy="1325563"/>
          </a:xfrm>
        </p:spPr>
        <p:txBody>
          <a:bodyPr>
            <a:noAutofit/>
          </a:bodyPr>
          <a:lstStyle/>
          <a:p>
            <a:r>
              <a:rPr lang="en-US" dirty="0"/>
              <a:t>Patient Case/Polling Question 1</a:t>
            </a:r>
          </a:p>
        </p:txBody>
      </p:sp>
      <p:sp>
        <p:nvSpPr>
          <p:cNvPr id="3" name="Content Placeholder 2">
            <a:extLst>
              <a:ext uri="{FF2B5EF4-FFF2-40B4-BE49-F238E27FC236}">
                <a16:creationId xmlns:a16="http://schemas.microsoft.com/office/drawing/2014/main" id="{81326EF6-1AC3-6BAC-8A05-E1E756E991CC}"/>
              </a:ext>
            </a:extLst>
          </p:cNvPr>
          <p:cNvSpPr>
            <a:spLocks noGrp="1"/>
          </p:cNvSpPr>
          <p:nvPr>
            <p:ph sz="half" idx="1"/>
          </p:nvPr>
        </p:nvSpPr>
        <p:spPr>
          <a:xfrm>
            <a:off x="838200" y="1690688"/>
            <a:ext cx="5181600" cy="4229100"/>
          </a:xfrm>
        </p:spPr>
        <p:txBody>
          <a:bodyPr vert="horz" lIns="91440" tIns="45720" rIns="91440" bIns="45720" rtlCol="0" anchor="t">
            <a:normAutofit fontScale="92500" lnSpcReduction="10000"/>
          </a:bodyPr>
          <a:lstStyle/>
          <a:p>
            <a:pPr marL="0" indent="0">
              <a:lnSpc>
                <a:spcPct val="100000"/>
              </a:lnSpc>
              <a:buNone/>
            </a:pPr>
            <a:r>
              <a:rPr lang="en-US" noProof="0" dirty="0"/>
              <a:t>A 40 </a:t>
            </a:r>
            <a:r>
              <a:rPr lang="en-US" noProof="0" dirty="0" err="1"/>
              <a:t>yo</a:t>
            </a:r>
            <a:r>
              <a:rPr lang="en-US" noProof="0" dirty="0"/>
              <a:t> premenopausal female presented with a palpable left breast mass. Imaging and biopsy of breast and lymph node revealed clinical T2N1, grade 2, ER/PR 90%, HER2 0 by IHC, and FISH negative invasive ductal carcinoma. She enrolled in a clinical trial and was not eligible due to low </a:t>
            </a:r>
            <a:r>
              <a:rPr lang="en-US" dirty="0"/>
              <a:t>M</a:t>
            </a:r>
            <a:r>
              <a:rPr lang="en-US" noProof="0" dirty="0" err="1"/>
              <a:t>ammaPrint</a:t>
            </a:r>
            <a:r>
              <a:rPr lang="en-US" noProof="0" dirty="0"/>
              <a:t>®. Staging scans without metastasis.</a:t>
            </a:r>
            <a:endParaRPr lang="en-US" dirty="0"/>
          </a:p>
        </p:txBody>
      </p:sp>
      <p:sp>
        <p:nvSpPr>
          <p:cNvPr id="4" name="Content Placeholder 3">
            <a:extLst>
              <a:ext uri="{FF2B5EF4-FFF2-40B4-BE49-F238E27FC236}">
                <a16:creationId xmlns:a16="http://schemas.microsoft.com/office/drawing/2014/main" id="{CDEE5E08-2F87-BA6F-4835-D156D3218CD3}"/>
              </a:ext>
            </a:extLst>
          </p:cNvPr>
          <p:cNvSpPr>
            <a:spLocks noGrp="1"/>
          </p:cNvSpPr>
          <p:nvPr>
            <p:ph sz="half" idx="2"/>
          </p:nvPr>
        </p:nvSpPr>
        <p:spPr>
          <a:xfrm>
            <a:off x="6388608" y="1690688"/>
            <a:ext cx="4965192" cy="4229100"/>
          </a:xfrm>
        </p:spPr>
        <p:txBody>
          <a:bodyPr>
            <a:normAutofit/>
          </a:bodyPr>
          <a:lstStyle/>
          <a:p>
            <a:pPr marL="0" indent="0">
              <a:buNone/>
            </a:pPr>
            <a:r>
              <a:rPr lang="en-US" b="1" noProof="0" dirty="0">
                <a:solidFill>
                  <a:schemeClr val="accent1"/>
                </a:solidFill>
              </a:rPr>
              <a:t>What test would you consider ordering next?</a:t>
            </a:r>
          </a:p>
          <a:p>
            <a:pPr marL="514350" indent="-514350">
              <a:buFont typeface="+mj-lt"/>
              <a:buAutoNum type="alphaLcParenR"/>
            </a:pPr>
            <a:r>
              <a:rPr lang="en-US" sz="2400" dirty="0"/>
              <a:t>Oncotype DX</a:t>
            </a:r>
          </a:p>
          <a:p>
            <a:pPr marL="514350" indent="-514350">
              <a:buFont typeface="+mj-lt"/>
              <a:buAutoNum type="alphaLcParenR"/>
            </a:pPr>
            <a:r>
              <a:rPr lang="en-US" sz="2400" noProof="0" dirty="0"/>
              <a:t>Genetic testing</a:t>
            </a:r>
          </a:p>
          <a:p>
            <a:pPr marL="514350" indent="-514350">
              <a:buFont typeface="+mj-lt"/>
              <a:buAutoNum type="alphaLcParenR"/>
            </a:pPr>
            <a:r>
              <a:rPr lang="en-US" sz="2400" dirty="0"/>
              <a:t>NGS/Molecular testing</a:t>
            </a:r>
          </a:p>
          <a:p>
            <a:pPr marL="514350" indent="-514350">
              <a:buFont typeface="+mj-lt"/>
              <a:buAutoNum type="alphaLcParenR"/>
            </a:pPr>
            <a:r>
              <a:rPr lang="en-US" sz="2400" noProof="0" dirty="0"/>
              <a:t>Breast Cancer </a:t>
            </a:r>
            <a:r>
              <a:rPr lang="en-US" sz="2400" dirty="0"/>
              <a:t>Index (BCI)</a:t>
            </a:r>
            <a:br>
              <a:rPr lang="en-US" sz="2400" noProof="0" dirty="0"/>
            </a:br>
            <a:endParaRPr lang="en-US" sz="2400" dirty="0"/>
          </a:p>
          <a:p>
            <a:endParaRPr lang="en-US" sz="2400" dirty="0"/>
          </a:p>
        </p:txBody>
      </p:sp>
    </p:spTree>
    <p:extLst>
      <p:ext uri="{BB962C8B-B14F-4D97-AF65-F5344CB8AC3E}">
        <p14:creationId xmlns:p14="http://schemas.microsoft.com/office/powerpoint/2010/main" val="15189883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B9C46C-C5F9-36F8-1B9B-B26AC1115AD7}"/>
              </a:ext>
            </a:extLst>
          </p:cNvPr>
          <p:cNvSpPr>
            <a:spLocks noGrp="1"/>
          </p:cNvSpPr>
          <p:nvPr>
            <p:ph type="ctrTitle"/>
          </p:nvPr>
        </p:nvSpPr>
        <p:spPr/>
        <p:txBody>
          <a:bodyPr/>
          <a:lstStyle/>
          <a:p>
            <a:r>
              <a:rPr lang="en-US" dirty="0"/>
              <a:t>Conclusion</a:t>
            </a:r>
          </a:p>
        </p:txBody>
      </p:sp>
      <p:sp>
        <p:nvSpPr>
          <p:cNvPr id="2" name="Subtitle 1">
            <a:extLst>
              <a:ext uri="{FF2B5EF4-FFF2-40B4-BE49-F238E27FC236}">
                <a16:creationId xmlns:a16="http://schemas.microsoft.com/office/drawing/2014/main" id="{306048C6-83B1-2C44-FB81-BFFA20189D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4546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85D83-AC30-EAF0-60A5-B073BA74E067}"/>
              </a:ext>
            </a:extLst>
          </p:cNvPr>
          <p:cNvSpPr>
            <a:spLocks noGrp="1"/>
          </p:cNvSpPr>
          <p:nvPr>
            <p:ph type="title"/>
          </p:nvPr>
        </p:nvSpPr>
        <p:spPr>
          <a:xfrm>
            <a:off x="838200" y="365125"/>
            <a:ext cx="10515600" cy="1325563"/>
          </a:xfrm>
        </p:spPr>
        <p:txBody>
          <a:bodyPr>
            <a:noAutofit/>
          </a:bodyPr>
          <a:lstStyle/>
          <a:p>
            <a:r>
              <a:rPr lang="en-US"/>
              <a:t>Patient Case</a:t>
            </a:r>
          </a:p>
        </p:txBody>
      </p:sp>
      <p:sp>
        <p:nvSpPr>
          <p:cNvPr id="3" name="Content Placeholder 2">
            <a:extLst>
              <a:ext uri="{FF2B5EF4-FFF2-40B4-BE49-F238E27FC236}">
                <a16:creationId xmlns:a16="http://schemas.microsoft.com/office/drawing/2014/main" id="{81326EF6-1AC3-6BAC-8A05-E1E756E991CC}"/>
              </a:ext>
            </a:extLst>
          </p:cNvPr>
          <p:cNvSpPr>
            <a:spLocks noGrp="1"/>
          </p:cNvSpPr>
          <p:nvPr>
            <p:ph sz="half" idx="1"/>
          </p:nvPr>
        </p:nvSpPr>
        <p:spPr>
          <a:xfrm>
            <a:off x="838200" y="1690688"/>
            <a:ext cx="5181600" cy="4229100"/>
          </a:xfrm>
        </p:spPr>
        <p:txBody>
          <a:bodyPr vert="horz" lIns="91440" tIns="45720" rIns="91440" bIns="45720" rtlCol="0" anchor="t">
            <a:normAutofit fontScale="92500" lnSpcReduction="10000"/>
          </a:bodyPr>
          <a:lstStyle/>
          <a:p>
            <a:pPr marL="0" indent="0">
              <a:lnSpc>
                <a:spcPct val="100000"/>
              </a:lnSpc>
              <a:buNone/>
            </a:pPr>
            <a:r>
              <a:rPr lang="en-US" noProof="0"/>
              <a:t>A 40 </a:t>
            </a:r>
            <a:r>
              <a:rPr lang="en-US" noProof="0" err="1"/>
              <a:t>yo</a:t>
            </a:r>
            <a:r>
              <a:rPr lang="en-US" noProof="0"/>
              <a:t> premenopausal female presented with a palpable left breast mass. Imaging and biopsy of breast and lymph node revealed clinical T2N1, grade 2, ER/PR 90%, HER2 0 by IHC, and FISH negative invasive ductal carcinoma. She enrolled in a clinical trial and was not eligible due to low </a:t>
            </a:r>
            <a:r>
              <a:rPr lang="en-US"/>
              <a:t>M</a:t>
            </a:r>
            <a:r>
              <a:rPr lang="en-US" noProof="0" err="1"/>
              <a:t>ammaPrint</a:t>
            </a:r>
            <a:r>
              <a:rPr lang="en-US" noProof="0"/>
              <a:t>®. Staging scans without metastasis.</a:t>
            </a:r>
            <a:endParaRPr lang="en-US"/>
          </a:p>
        </p:txBody>
      </p:sp>
      <p:sp>
        <p:nvSpPr>
          <p:cNvPr id="4" name="Content Placeholder 3">
            <a:extLst>
              <a:ext uri="{FF2B5EF4-FFF2-40B4-BE49-F238E27FC236}">
                <a16:creationId xmlns:a16="http://schemas.microsoft.com/office/drawing/2014/main" id="{CDEE5E08-2F87-BA6F-4835-D156D3218CD3}"/>
              </a:ext>
            </a:extLst>
          </p:cNvPr>
          <p:cNvSpPr>
            <a:spLocks noGrp="1"/>
          </p:cNvSpPr>
          <p:nvPr>
            <p:ph sz="half" idx="2"/>
          </p:nvPr>
        </p:nvSpPr>
        <p:spPr>
          <a:xfrm>
            <a:off x="6388608" y="1690688"/>
            <a:ext cx="4965192" cy="2783776"/>
          </a:xfrm>
        </p:spPr>
        <p:txBody>
          <a:bodyPr>
            <a:normAutofit/>
          </a:bodyPr>
          <a:lstStyle/>
          <a:p>
            <a:pPr marL="0" indent="0">
              <a:buNone/>
            </a:pPr>
            <a:r>
              <a:rPr lang="en-US" sz="2600" b="1" noProof="0" dirty="0">
                <a:solidFill>
                  <a:schemeClr val="accent1"/>
                </a:solidFill>
              </a:rPr>
              <a:t>What test would you</a:t>
            </a:r>
            <a:br>
              <a:rPr lang="en-US" sz="2600" b="1" noProof="0" dirty="0">
                <a:solidFill>
                  <a:schemeClr val="accent1"/>
                </a:solidFill>
              </a:rPr>
            </a:br>
            <a:r>
              <a:rPr lang="en-US" sz="2600" b="1" noProof="0" dirty="0">
                <a:solidFill>
                  <a:schemeClr val="accent1"/>
                </a:solidFill>
              </a:rPr>
              <a:t>consider ordering next?</a:t>
            </a:r>
          </a:p>
          <a:p>
            <a:pPr marL="514350" indent="-514350">
              <a:buFont typeface="+mj-lt"/>
              <a:buAutoNum type="alphaLcParenR"/>
            </a:pPr>
            <a:r>
              <a:rPr lang="en-US" sz="2400" dirty="0"/>
              <a:t>Oncotype DX</a:t>
            </a:r>
          </a:p>
          <a:p>
            <a:pPr marL="514350" indent="-514350">
              <a:buFont typeface="+mj-lt"/>
              <a:buAutoNum type="alphaLcParenR"/>
            </a:pPr>
            <a:r>
              <a:rPr lang="en-US" sz="2400" b="1" noProof="0" dirty="0">
                <a:solidFill>
                  <a:schemeClr val="accent3"/>
                </a:solidFill>
              </a:rPr>
              <a:t>Genetic testing</a:t>
            </a:r>
          </a:p>
          <a:p>
            <a:pPr marL="514350" indent="-514350">
              <a:buFont typeface="+mj-lt"/>
              <a:buAutoNum type="alphaLcParenR"/>
            </a:pPr>
            <a:r>
              <a:rPr lang="en-US" sz="2400" dirty="0"/>
              <a:t>NGS/Molecular testing</a:t>
            </a:r>
          </a:p>
          <a:p>
            <a:pPr marL="514350" indent="-514350">
              <a:buFont typeface="+mj-lt"/>
              <a:buAutoNum type="alphaLcParenR"/>
            </a:pPr>
            <a:r>
              <a:rPr lang="en-US" sz="2400" noProof="0" dirty="0"/>
              <a:t>Breast Cancer </a:t>
            </a:r>
            <a:r>
              <a:rPr lang="en-US" sz="2400" dirty="0"/>
              <a:t>Index (BCI)</a:t>
            </a:r>
            <a:endParaRPr lang="en-US" sz="2600" dirty="0"/>
          </a:p>
        </p:txBody>
      </p:sp>
      <p:sp>
        <p:nvSpPr>
          <p:cNvPr id="5" name="Rectangle 4">
            <a:extLst>
              <a:ext uri="{FF2B5EF4-FFF2-40B4-BE49-F238E27FC236}">
                <a16:creationId xmlns:a16="http://schemas.microsoft.com/office/drawing/2014/main" id="{1705607A-8493-A174-1044-3AB70541B1D7}"/>
              </a:ext>
            </a:extLst>
          </p:cNvPr>
          <p:cNvSpPr/>
          <p:nvPr/>
        </p:nvSpPr>
        <p:spPr>
          <a:xfrm>
            <a:off x="6388608" y="4700588"/>
            <a:ext cx="4879848" cy="1219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0" lang="en-US" sz="1400" u="none" strike="noStrike" kern="1200" cap="none" spc="0" normalizeH="0" noProof="0" dirty="0">
                <a:ln>
                  <a:noFill/>
                </a:ln>
                <a:solidFill>
                  <a:schemeClr val="bg1"/>
                </a:solidFill>
                <a:effectLst/>
                <a:uLnTx/>
                <a:uFillTx/>
                <a:latin typeface="Arial" panose="020B0604020202020204" pitchFamily="34" charset="0"/>
                <a:ea typeface="+mj-ea"/>
                <a:cs typeface="Arial" panose="020B0604020202020204" pitchFamily="34" charset="0"/>
              </a:rPr>
              <a:t>Correct answer is </a:t>
            </a:r>
            <a:r>
              <a:rPr kumimoji="0" lang="en-US" sz="1400" b="1" u="none" strike="noStrike" kern="1200" cap="none" spc="0" normalizeH="0" noProof="0" dirty="0">
                <a:ln>
                  <a:noFill/>
                </a:ln>
                <a:solidFill>
                  <a:schemeClr val="bg1"/>
                </a:solidFill>
                <a:effectLst/>
                <a:uLnTx/>
                <a:uFillTx/>
                <a:latin typeface="Arial" panose="020B0604020202020204" pitchFamily="34" charset="0"/>
                <a:ea typeface="+mj-ea"/>
                <a:cs typeface="Arial" panose="020B0604020202020204" pitchFamily="34" charset="0"/>
              </a:rPr>
              <a:t>Genetic testing</a:t>
            </a:r>
            <a:r>
              <a:rPr kumimoji="0" lang="en-US" sz="1400" u="none" strike="noStrike" kern="1200" cap="none" spc="0" normalizeH="0" noProof="0" dirty="0">
                <a:ln>
                  <a:noFill/>
                </a:ln>
                <a:solidFill>
                  <a:schemeClr val="bg1"/>
                </a:solidFill>
                <a:effectLst/>
                <a:uLnTx/>
                <a:uFillTx/>
                <a:latin typeface="Arial" panose="020B0604020202020204" pitchFamily="34" charset="0"/>
                <a:ea typeface="+mj-ea"/>
                <a:cs typeface="Arial" panose="020B0604020202020204" pitchFamily="34" charset="0"/>
              </a:rPr>
              <a:t>. Oncotype is based on pathological stage, not clinical (although this is not always practiced). NGS testing would be appropriate for </a:t>
            </a:r>
            <a:r>
              <a:rPr kumimoji="0" lang="en-US" sz="1400" u="none" strike="noStrike" kern="1200" cap="none" spc="0" normalizeH="0" noProof="0" dirty="0" err="1">
                <a:ln>
                  <a:noFill/>
                </a:ln>
                <a:solidFill>
                  <a:schemeClr val="bg1"/>
                </a:solidFill>
                <a:effectLst/>
                <a:uLnTx/>
                <a:uFillTx/>
                <a:latin typeface="Arial" panose="020B0604020202020204" pitchFamily="34" charset="0"/>
                <a:ea typeface="+mj-ea"/>
                <a:cs typeface="Arial" panose="020B0604020202020204" pitchFamily="34" charset="0"/>
              </a:rPr>
              <a:t>mBC</a:t>
            </a:r>
            <a:r>
              <a:rPr kumimoji="0" lang="en-US" sz="1400" u="none" strike="noStrike" kern="1200" cap="none" spc="0" normalizeH="0" noProof="0" dirty="0">
                <a:ln>
                  <a:noFill/>
                </a:ln>
                <a:solidFill>
                  <a:schemeClr val="bg1"/>
                </a:solidFill>
                <a:effectLst/>
                <a:uLnTx/>
                <a:uFillTx/>
                <a:latin typeface="Arial" panose="020B0604020202020204" pitchFamily="34" charset="0"/>
                <a:ea typeface="+mj-ea"/>
                <a:cs typeface="Arial" panose="020B0604020202020204" pitchFamily="34" charset="0"/>
              </a:rPr>
              <a:t>.</a:t>
            </a:r>
            <a:br>
              <a:rPr kumimoji="0" lang="en-US" sz="1400" u="none" strike="noStrike" kern="1200" cap="none" spc="0" normalizeH="0" noProof="0" dirty="0">
                <a:ln>
                  <a:noFill/>
                </a:ln>
                <a:solidFill>
                  <a:schemeClr val="bg1"/>
                </a:solidFill>
                <a:effectLst/>
                <a:uLnTx/>
                <a:uFillTx/>
                <a:latin typeface="Arial" panose="020B0604020202020204" pitchFamily="34" charset="0"/>
                <a:ea typeface="+mj-ea"/>
                <a:cs typeface="Arial" panose="020B0604020202020204" pitchFamily="34" charset="0"/>
              </a:rPr>
            </a:br>
            <a:r>
              <a:rPr kumimoji="0" lang="en-US" sz="1400" u="none" strike="noStrike" kern="1200" cap="none" spc="0" normalizeH="0" noProof="0" dirty="0">
                <a:ln>
                  <a:noFill/>
                </a:ln>
                <a:solidFill>
                  <a:schemeClr val="bg1"/>
                </a:solidFill>
                <a:effectLst/>
                <a:uLnTx/>
                <a:uFillTx/>
                <a:latin typeface="Arial" panose="020B0604020202020204" pitchFamily="34" charset="0"/>
                <a:ea typeface="+mj-ea"/>
                <a:cs typeface="Arial" panose="020B0604020202020204" pitchFamily="34" charset="0"/>
              </a:rPr>
              <a:t>BCI is appropriate after 5 years of endocrine therapy.</a:t>
            </a:r>
            <a:endParaRPr kumimoji="0" lang="en-US" sz="140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397903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DDAB-B62D-8C98-643F-84CCCC4F47B7}"/>
              </a:ext>
            </a:extLst>
          </p:cNvPr>
          <p:cNvSpPr>
            <a:spLocks noGrp="1"/>
          </p:cNvSpPr>
          <p:nvPr>
            <p:ph type="title"/>
          </p:nvPr>
        </p:nvSpPr>
        <p:spPr>
          <a:xfrm>
            <a:off x="838200" y="365125"/>
            <a:ext cx="10515600" cy="1325563"/>
          </a:xfrm>
        </p:spPr>
        <p:txBody>
          <a:bodyPr>
            <a:normAutofit/>
          </a:bodyPr>
          <a:lstStyle/>
          <a:p>
            <a:r>
              <a:rPr lang="en-US"/>
              <a:t>Early Breast Cancer Genomic Testing</a:t>
            </a:r>
          </a:p>
        </p:txBody>
      </p:sp>
      <p:pic>
        <p:nvPicPr>
          <p:cNvPr id="5" name="Content Placeholder 4">
            <a:extLst>
              <a:ext uri="{FF2B5EF4-FFF2-40B4-BE49-F238E27FC236}">
                <a16:creationId xmlns:a16="http://schemas.microsoft.com/office/drawing/2014/main" id="{E4DA2DDC-A31D-2979-2D8C-6A947DAEB65E}"/>
              </a:ext>
            </a:extLst>
          </p:cNvPr>
          <p:cNvPicPr>
            <a:picLocks noGrp="1" noChangeAspect="1"/>
          </p:cNvPicPr>
          <p:nvPr>
            <p:ph idx="1"/>
          </p:nvPr>
        </p:nvPicPr>
        <p:blipFill>
          <a:blip r:embed="rId3" cstate="print"/>
          <a:srcRect b="22792"/>
          <a:stretch/>
        </p:blipFill>
        <p:spPr>
          <a:xfrm>
            <a:off x="944880" y="1663872"/>
            <a:ext cx="10355580" cy="3651840"/>
          </a:xfrm>
        </p:spPr>
      </p:pic>
      <p:sp>
        <p:nvSpPr>
          <p:cNvPr id="3" name="Text Placeholder 3">
            <a:extLst>
              <a:ext uri="{FF2B5EF4-FFF2-40B4-BE49-F238E27FC236}">
                <a16:creationId xmlns:a16="http://schemas.microsoft.com/office/drawing/2014/main" id="{45C78A1F-B52E-6582-BAA5-5920ADC42E3F}"/>
              </a:ext>
            </a:extLst>
          </p:cNvPr>
          <p:cNvSpPr txBox="1">
            <a:spLocks/>
          </p:cNvSpPr>
          <p:nvPr/>
        </p:nvSpPr>
        <p:spPr>
          <a:xfrm>
            <a:off x="1290093" y="5769606"/>
            <a:ext cx="10609299" cy="1064010"/>
          </a:xfrm>
          <a:prstGeom prst="rect">
            <a:avLst/>
          </a:prstGeom>
          <a:ln w="254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91440" tIns="46800" rIns="91440" bIns="46800" anchor="b" anchorCtr="0">
            <a:spAutoFit/>
          </a:bodyPr>
          <a:lstStyle>
            <a:lvl1pPr marL="0" marR="0" indent="0" algn="l" defTabSz="457200" eaLnBrk="1" latinLnBrk="0" hangingPunct="1">
              <a:lnSpc>
                <a:spcPct val="100000"/>
              </a:lnSpc>
              <a:spcBef>
                <a:spcPts val="0"/>
              </a:spcBef>
              <a:spcAft>
                <a:spcPts val="0"/>
              </a:spcAft>
              <a:buClr>
                <a:schemeClr val="tx1"/>
              </a:buClr>
              <a:buSzPct val="100000"/>
              <a:buFontTx/>
              <a:buNone/>
              <a:tabLst/>
              <a:defRPr sz="900" b="0" i="0" u="none" strike="noStrike" cap="none" spc="0" baseline="0">
                <a:solidFill>
                  <a:schemeClr val="tx1"/>
                </a:solidFill>
                <a:uFillTx/>
                <a:latin typeface="Roboto Regular"/>
                <a:ea typeface="Roboto Condensed" panose="02000000000000000000" pitchFamily="2" charset="0"/>
                <a:cs typeface="Roboto Regular"/>
                <a:sym typeface="Roboto Regular"/>
              </a:defRPr>
            </a:lvl1pPr>
            <a:lvl2pPr marL="298800" marR="0" indent="0" algn="l" defTabSz="457200" eaLnBrk="1" latinLnBrk="0" hangingPunct="1">
              <a:lnSpc>
                <a:spcPct val="100000"/>
              </a:lnSpc>
              <a:spcBef>
                <a:spcPts val="600"/>
              </a:spcBef>
              <a:spcAft>
                <a:spcPts val="0"/>
              </a:spcAft>
              <a:buClr>
                <a:schemeClr val="tx1"/>
              </a:buClr>
              <a:buSzPct val="100000"/>
              <a:buFont typeface="Arial"/>
              <a:buNone/>
              <a:tabLst/>
              <a:defRPr sz="2000" b="0" i="0" u="none" strike="noStrike" cap="none" spc="0" baseline="0">
                <a:solidFill>
                  <a:srgbClr val="000000"/>
                </a:solidFill>
                <a:uFillTx/>
                <a:latin typeface="Roboto Regular"/>
                <a:ea typeface="Roboto Regular"/>
                <a:cs typeface="Roboto Regular"/>
                <a:sym typeface="Roboto Regular"/>
              </a:defRPr>
            </a:lvl2pPr>
            <a:lvl3pPr marL="864000" marR="0" indent="-285750" algn="l" defTabSz="457200" eaLnBrk="1" latinLnBrk="0" hangingPunct="1">
              <a:lnSpc>
                <a:spcPct val="100000"/>
              </a:lnSpc>
              <a:spcBef>
                <a:spcPts val="600"/>
              </a:spcBef>
              <a:spcAft>
                <a:spcPts val="0"/>
              </a:spcAft>
              <a:buClr>
                <a:schemeClr val="tx1"/>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3pPr>
            <a:lvl4pPr marL="1152000" marR="0" indent="-285750" algn="l" defTabSz="457200" eaLnBrk="1" latinLnBrk="0" hangingPunct="1">
              <a:lnSpc>
                <a:spcPct val="100000"/>
              </a:lnSpc>
              <a:spcBef>
                <a:spcPts val="600"/>
              </a:spcBef>
              <a:spcAft>
                <a:spcPts val="0"/>
              </a:spcAft>
              <a:buClr>
                <a:srgbClr val="00A1DE"/>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4pPr>
            <a:lvl5pPr marL="1440000" marR="0" indent="-285750" algn="l" defTabSz="457200" eaLnBrk="1" latinLnBrk="0" hangingPunct="1">
              <a:lnSpc>
                <a:spcPct val="100000"/>
              </a:lnSpc>
              <a:spcBef>
                <a:spcPts val="600"/>
              </a:spcBef>
              <a:spcAft>
                <a:spcPts val="0"/>
              </a:spcAft>
              <a:buClr>
                <a:srgbClr val="00A1DE"/>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5pPr>
            <a:lvl6pPr marL="1371600" marR="0" indent="-228600" algn="l" defTabSz="457200" eaLnBrk="1" latinLnBrk="0" hangingPunct="1">
              <a:lnSpc>
                <a:spcPct val="100000"/>
              </a:lnSpc>
              <a:spcBef>
                <a:spcPts val="600"/>
              </a:spcBef>
              <a:spcAft>
                <a:spcPts val="0"/>
              </a:spcAft>
              <a:buClr>
                <a:srgbClr val="469DD9"/>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6pPr>
            <a:lvl7pPr marL="1600200" marR="0" indent="-228600" algn="l" defTabSz="457200" eaLnBrk="1" latinLnBrk="0" hangingPunct="1">
              <a:lnSpc>
                <a:spcPct val="100000"/>
              </a:lnSpc>
              <a:spcBef>
                <a:spcPts val="600"/>
              </a:spcBef>
              <a:spcAft>
                <a:spcPts val="0"/>
              </a:spcAft>
              <a:buClr>
                <a:srgbClr val="469DD9"/>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7pPr>
            <a:lvl8pPr marL="1828800" marR="0" indent="-228600" algn="l" defTabSz="457200" eaLnBrk="1" latinLnBrk="0" hangingPunct="1">
              <a:lnSpc>
                <a:spcPct val="100000"/>
              </a:lnSpc>
              <a:spcBef>
                <a:spcPts val="600"/>
              </a:spcBef>
              <a:spcAft>
                <a:spcPts val="0"/>
              </a:spcAft>
              <a:buClr>
                <a:srgbClr val="469DD9"/>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8pPr>
            <a:lvl9pPr marL="2057400" marR="0" indent="-228600" algn="l" defTabSz="457200" eaLnBrk="1" latinLnBrk="0" hangingPunct="1">
              <a:lnSpc>
                <a:spcPct val="100000"/>
              </a:lnSpc>
              <a:spcBef>
                <a:spcPts val="600"/>
              </a:spcBef>
              <a:spcAft>
                <a:spcPts val="0"/>
              </a:spcAft>
              <a:buClr>
                <a:srgbClr val="469DD9"/>
              </a:buClr>
              <a:buSzPct val="100000"/>
              <a:buFont typeface="Arial"/>
              <a:buChar char="•"/>
              <a:tabLst/>
              <a:defRPr sz="2000" b="0" i="0" u="none" strike="noStrike" cap="none" spc="0" baseline="0">
                <a:solidFill>
                  <a:srgbClr val="000000"/>
                </a:solidFill>
                <a:uFillTx/>
                <a:latin typeface="Roboto Regular"/>
                <a:ea typeface="Roboto Regular"/>
                <a:cs typeface="Roboto Regular"/>
                <a:sym typeface="Roboto Regular"/>
              </a:defRPr>
            </a:lvl9pPr>
          </a:lstStyle>
          <a:p>
            <a:pPr>
              <a:buClr>
                <a:srgbClr val="000000"/>
              </a:buClr>
            </a:pPr>
            <a:r>
              <a:rPr lang="da-DK">
                <a:solidFill>
                  <a:srgbClr val="000000"/>
                </a:solidFill>
                <a:latin typeface="Arial"/>
                <a:ea typeface="Roboto Condensed"/>
                <a:cs typeface="Arial"/>
              </a:rPr>
              <a:t>ASCO, American Society of </a:t>
            </a:r>
            <a:r>
              <a:rPr lang="da-DK" err="1">
                <a:solidFill>
                  <a:srgbClr val="000000"/>
                </a:solidFill>
                <a:latin typeface="Arial"/>
                <a:ea typeface="Roboto Condensed"/>
                <a:cs typeface="Arial"/>
              </a:rPr>
              <a:t>Clinical</a:t>
            </a:r>
            <a:r>
              <a:rPr lang="da-DK">
                <a:solidFill>
                  <a:srgbClr val="000000"/>
                </a:solidFill>
                <a:latin typeface="Arial"/>
                <a:ea typeface="Roboto Condensed"/>
                <a:cs typeface="Arial"/>
              </a:rPr>
              <a:t> </a:t>
            </a:r>
            <a:r>
              <a:rPr lang="da-DK" err="1">
                <a:solidFill>
                  <a:srgbClr val="000000"/>
                </a:solidFill>
                <a:latin typeface="Arial"/>
                <a:ea typeface="Roboto Condensed"/>
                <a:cs typeface="Arial"/>
              </a:rPr>
              <a:t>Oncology</a:t>
            </a:r>
            <a:r>
              <a:rPr lang="da-DK">
                <a:solidFill>
                  <a:srgbClr val="000000"/>
                </a:solidFill>
                <a:latin typeface="Arial"/>
                <a:ea typeface="Roboto Condensed"/>
                <a:cs typeface="Arial"/>
              </a:rPr>
              <a:t>; ER, </a:t>
            </a:r>
            <a:r>
              <a:rPr lang="da-DK" err="1">
                <a:solidFill>
                  <a:srgbClr val="000000"/>
                </a:solidFill>
                <a:latin typeface="Arial"/>
                <a:ea typeface="Roboto Condensed"/>
                <a:cs typeface="Arial"/>
              </a:rPr>
              <a:t>estrogen</a:t>
            </a:r>
            <a:r>
              <a:rPr lang="da-DK">
                <a:solidFill>
                  <a:srgbClr val="000000"/>
                </a:solidFill>
                <a:latin typeface="Arial"/>
                <a:ea typeface="Roboto Condensed"/>
                <a:cs typeface="Arial"/>
              </a:rPr>
              <a:t> receptor; FDA, US Food and Drug Administration; FFPE, formalin-</a:t>
            </a:r>
            <a:r>
              <a:rPr lang="da-DK" err="1">
                <a:solidFill>
                  <a:srgbClr val="000000"/>
                </a:solidFill>
                <a:latin typeface="Arial"/>
                <a:ea typeface="Roboto Condensed"/>
                <a:cs typeface="Arial"/>
              </a:rPr>
              <a:t>fixed</a:t>
            </a:r>
            <a:r>
              <a:rPr lang="da-DK">
                <a:solidFill>
                  <a:srgbClr val="000000"/>
                </a:solidFill>
                <a:latin typeface="Arial"/>
                <a:ea typeface="Roboto Condensed"/>
                <a:cs typeface="Arial"/>
              </a:rPr>
              <a:t> paraffin-</a:t>
            </a:r>
            <a:r>
              <a:rPr lang="da-DK" err="1">
                <a:solidFill>
                  <a:srgbClr val="000000"/>
                </a:solidFill>
                <a:latin typeface="Arial"/>
                <a:ea typeface="Roboto Condensed"/>
                <a:cs typeface="Arial"/>
              </a:rPr>
              <a:t>embedded</a:t>
            </a:r>
            <a:r>
              <a:rPr lang="da-DK">
                <a:solidFill>
                  <a:srgbClr val="000000"/>
                </a:solidFill>
                <a:latin typeface="Arial"/>
                <a:ea typeface="Roboto Condensed"/>
                <a:cs typeface="Arial"/>
              </a:rPr>
              <a:t>; HER2, human </a:t>
            </a:r>
            <a:r>
              <a:rPr lang="da-DK" err="1">
                <a:solidFill>
                  <a:srgbClr val="000000"/>
                </a:solidFill>
                <a:latin typeface="Arial"/>
                <a:ea typeface="Roboto Condensed"/>
                <a:cs typeface="Arial"/>
              </a:rPr>
              <a:t>epidermal</a:t>
            </a:r>
            <a:r>
              <a:rPr lang="da-DK">
                <a:solidFill>
                  <a:srgbClr val="000000"/>
                </a:solidFill>
                <a:latin typeface="Arial"/>
                <a:ea typeface="Roboto Condensed"/>
                <a:cs typeface="Arial"/>
              </a:rPr>
              <a:t> </a:t>
            </a:r>
            <a:r>
              <a:rPr lang="da-DK" err="1">
                <a:solidFill>
                  <a:srgbClr val="000000"/>
                </a:solidFill>
                <a:latin typeface="Arial"/>
                <a:ea typeface="Roboto Condensed"/>
                <a:cs typeface="Arial"/>
              </a:rPr>
              <a:t>growth</a:t>
            </a:r>
            <a:r>
              <a:rPr lang="da-DK">
                <a:solidFill>
                  <a:srgbClr val="000000"/>
                </a:solidFill>
                <a:latin typeface="Arial"/>
                <a:ea typeface="Roboto Condensed"/>
                <a:cs typeface="Arial"/>
              </a:rPr>
              <a:t> factor receptor 2; MINDACT, </a:t>
            </a:r>
            <a:r>
              <a:rPr lang="da-DK" err="1">
                <a:solidFill>
                  <a:srgbClr val="000000"/>
                </a:solidFill>
                <a:latin typeface="Arial"/>
                <a:ea typeface="Roboto Condensed"/>
                <a:cs typeface="Arial"/>
              </a:rPr>
              <a:t>Microarray</a:t>
            </a:r>
            <a:r>
              <a:rPr lang="da-DK">
                <a:solidFill>
                  <a:srgbClr val="000000"/>
                </a:solidFill>
                <a:latin typeface="Arial"/>
                <a:ea typeface="Roboto Condensed"/>
                <a:cs typeface="Arial"/>
              </a:rPr>
              <a:t> in Node-negative </a:t>
            </a:r>
            <a:r>
              <a:rPr lang="da-DK" err="1">
                <a:solidFill>
                  <a:srgbClr val="000000"/>
                </a:solidFill>
                <a:latin typeface="Arial"/>
                <a:ea typeface="Roboto Condensed"/>
                <a:cs typeface="Arial"/>
              </a:rPr>
              <a:t>Disease</a:t>
            </a:r>
            <a:r>
              <a:rPr lang="da-DK">
                <a:solidFill>
                  <a:srgbClr val="000000"/>
                </a:solidFill>
                <a:latin typeface="Arial"/>
                <a:ea typeface="Roboto Condensed"/>
                <a:cs typeface="Arial"/>
              </a:rPr>
              <a:t> </a:t>
            </a:r>
            <a:r>
              <a:rPr lang="da-DK" err="1">
                <a:solidFill>
                  <a:srgbClr val="000000"/>
                </a:solidFill>
                <a:latin typeface="Arial"/>
                <a:ea typeface="Roboto Condensed"/>
                <a:cs typeface="Arial"/>
              </a:rPr>
              <a:t>may</a:t>
            </a:r>
            <a:r>
              <a:rPr lang="da-DK">
                <a:solidFill>
                  <a:srgbClr val="000000"/>
                </a:solidFill>
                <a:latin typeface="Arial"/>
                <a:ea typeface="Roboto Condensed"/>
                <a:cs typeface="Arial"/>
              </a:rPr>
              <a:t> </a:t>
            </a:r>
            <a:r>
              <a:rPr lang="da-DK" err="1">
                <a:solidFill>
                  <a:srgbClr val="000000"/>
                </a:solidFill>
                <a:latin typeface="Arial"/>
                <a:ea typeface="Roboto Condensed"/>
                <a:cs typeface="Arial"/>
              </a:rPr>
              <a:t>Avoid</a:t>
            </a:r>
            <a:r>
              <a:rPr lang="da-DK">
                <a:solidFill>
                  <a:srgbClr val="000000"/>
                </a:solidFill>
                <a:latin typeface="Arial"/>
                <a:ea typeface="Roboto Condensed"/>
                <a:cs typeface="Arial"/>
              </a:rPr>
              <a:t> </a:t>
            </a:r>
            <a:r>
              <a:rPr lang="da-DK" err="1">
                <a:solidFill>
                  <a:srgbClr val="000000"/>
                </a:solidFill>
                <a:latin typeface="Arial"/>
                <a:ea typeface="Roboto Condensed"/>
                <a:cs typeface="Arial"/>
              </a:rPr>
              <a:t>ChemoTherapy</a:t>
            </a:r>
            <a:r>
              <a:rPr lang="da-DK">
                <a:solidFill>
                  <a:srgbClr val="000000"/>
                </a:solidFill>
                <a:latin typeface="Arial"/>
                <a:ea typeface="Roboto Condensed"/>
                <a:cs typeface="Arial"/>
              </a:rPr>
              <a:t>; PR, </a:t>
            </a:r>
            <a:r>
              <a:rPr lang="da-DK" err="1">
                <a:solidFill>
                  <a:srgbClr val="000000"/>
                </a:solidFill>
                <a:latin typeface="Arial"/>
                <a:ea typeface="Roboto Condensed"/>
                <a:cs typeface="Arial"/>
              </a:rPr>
              <a:t>progesterone</a:t>
            </a:r>
            <a:r>
              <a:rPr lang="da-DK">
                <a:solidFill>
                  <a:srgbClr val="000000"/>
                </a:solidFill>
                <a:latin typeface="Arial"/>
                <a:ea typeface="Roboto Condensed"/>
                <a:cs typeface="Arial"/>
              </a:rPr>
              <a:t> receptor.</a:t>
            </a:r>
          </a:p>
          <a:p>
            <a:pPr>
              <a:buClr>
                <a:srgbClr val="000000"/>
              </a:buClr>
            </a:pPr>
            <a:r>
              <a:rPr lang="da-DK" baseline="30000" err="1">
                <a:solidFill>
                  <a:srgbClr val="000000"/>
                </a:solidFill>
                <a:latin typeface="Arial"/>
                <a:ea typeface="Roboto Condensed"/>
                <a:cs typeface="Arial"/>
              </a:rPr>
              <a:t>a</a:t>
            </a:r>
            <a:r>
              <a:rPr lang="da-DK" err="1">
                <a:solidFill>
                  <a:srgbClr val="000000"/>
                </a:solidFill>
                <a:latin typeface="Arial"/>
                <a:ea typeface="Roboto Condensed"/>
                <a:cs typeface="Arial"/>
              </a:rPr>
              <a:t>No</a:t>
            </a:r>
            <a:r>
              <a:rPr lang="da-DK">
                <a:solidFill>
                  <a:srgbClr val="000000"/>
                </a:solidFill>
                <a:latin typeface="Arial"/>
                <a:ea typeface="Roboto Condensed"/>
                <a:cs typeface="Arial"/>
              </a:rPr>
              <a:t> overlap </a:t>
            </a:r>
            <a:r>
              <a:rPr lang="da-DK" err="1">
                <a:solidFill>
                  <a:srgbClr val="000000"/>
                </a:solidFill>
                <a:latin typeface="Arial"/>
                <a:ea typeface="Roboto Condensed"/>
                <a:cs typeface="Arial"/>
              </a:rPr>
              <a:t>between</a:t>
            </a:r>
            <a:r>
              <a:rPr lang="da-DK">
                <a:solidFill>
                  <a:srgbClr val="000000"/>
                </a:solidFill>
                <a:latin typeface="Arial"/>
                <a:ea typeface="Roboto Condensed"/>
                <a:cs typeface="Arial"/>
              </a:rPr>
              <a:t> gene </a:t>
            </a:r>
            <a:r>
              <a:rPr lang="da-DK" err="1">
                <a:solidFill>
                  <a:srgbClr val="000000"/>
                </a:solidFill>
                <a:latin typeface="Arial"/>
                <a:ea typeface="Roboto Condensed"/>
                <a:cs typeface="Arial"/>
              </a:rPr>
              <a:t>profiles</a:t>
            </a:r>
            <a:r>
              <a:rPr lang="da-DK">
                <a:solidFill>
                  <a:srgbClr val="000000"/>
                </a:solidFill>
                <a:latin typeface="Arial"/>
                <a:ea typeface="Roboto Condensed"/>
                <a:cs typeface="Arial"/>
              </a:rPr>
              <a:t> of </a:t>
            </a:r>
            <a:r>
              <a:rPr lang="da-DK" err="1">
                <a:solidFill>
                  <a:srgbClr val="000000"/>
                </a:solidFill>
                <a:latin typeface="Arial"/>
                <a:ea typeface="Roboto Condensed"/>
                <a:cs typeface="Arial"/>
              </a:rPr>
              <a:t>MammaPrint</a:t>
            </a:r>
            <a:r>
              <a:rPr lang="da-DK">
                <a:solidFill>
                  <a:srgbClr val="000000"/>
                </a:solidFill>
                <a:latin typeface="Arial"/>
                <a:ea typeface="Roboto Condensed"/>
                <a:cs typeface="Arial"/>
              </a:rPr>
              <a:t> and </a:t>
            </a:r>
            <a:r>
              <a:rPr lang="da-DK" err="1">
                <a:solidFill>
                  <a:srgbClr val="000000"/>
                </a:solidFill>
                <a:latin typeface="Arial"/>
                <a:ea typeface="Roboto Condensed"/>
                <a:cs typeface="Arial"/>
              </a:rPr>
              <a:t>Oncotype</a:t>
            </a:r>
            <a:r>
              <a:rPr lang="da-DK">
                <a:solidFill>
                  <a:srgbClr val="000000"/>
                </a:solidFill>
                <a:latin typeface="Arial"/>
                <a:ea typeface="Roboto Condensed"/>
                <a:cs typeface="Arial"/>
              </a:rPr>
              <a:t> DX.</a:t>
            </a:r>
          </a:p>
          <a:p>
            <a:pPr>
              <a:buClr>
                <a:srgbClr val="000000"/>
              </a:buClr>
            </a:pPr>
            <a:r>
              <a:rPr lang="da-DK">
                <a:solidFill>
                  <a:srgbClr val="000000"/>
                </a:solidFill>
                <a:latin typeface="Arial"/>
                <a:ea typeface="Roboto Condensed"/>
                <a:cs typeface="Arial"/>
              </a:rPr>
              <a:t>1. Andre F, et al. </a:t>
            </a:r>
            <a:r>
              <a:rPr lang="da-DK" i="1">
                <a:solidFill>
                  <a:srgbClr val="000000"/>
                </a:solidFill>
                <a:latin typeface="Arial"/>
                <a:ea typeface="Roboto Condensed"/>
                <a:cs typeface="Arial"/>
              </a:rPr>
              <a:t>J Clin Oncol. </a:t>
            </a:r>
            <a:r>
              <a:rPr lang="da-DK">
                <a:solidFill>
                  <a:srgbClr val="000000"/>
                </a:solidFill>
                <a:latin typeface="Arial"/>
                <a:ea typeface="Roboto Condensed"/>
                <a:cs typeface="Arial"/>
              </a:rPr>
              <a:t>2022;40(16):1816-1837. 2. DePolo J. https://www.breastcancer.org/screening-testing/oncotype-dx#recurrence. 3. Cognetti F, et al. </a:t>
            </a:r>
            <a:r>
              <a:rPr lang="da-DK" i="1">
                <a:solidFill>
                  <a:srgbClr val="000000"/>
                </a:solidFill>
                <a:latin typeface="Arial"/>
                <a:ea typeface="Roboto Condensed"/>
                <a:cs typeface="Arial"/>
              </a:rPr>
              <a:t>Oncotarget. </a:t>
            </a:r>
            <a:r>
              <a:rPr lang="da-DK">
                <a:solidFill>
                  <a:srgbClr val="000000"/>
                </a:solidFill>
                <a:latin typeface="Arial"/>
                <a:ea typeface="Roboto Condensed"/>
                <a:cs typeface="Arial"/>
              </a:rPr>
              <a:t>2021;12(9):936-947.</a:t>
            </a:r>
            <a:br>
              <a:rPr lang="da-DK">
                <a:solidFill>
                  <a:srgbClr val="000000"/>
                </a:solidFill>
                <a:latin typeface="Arial"/>
                <a:ea typeface="Roboto Condensed"/>
                <a:cs typeface="Arial"/>
              </a:rPr>
            </a:br>
            <a:r>
              <a:rPr lang="da-DK">
                <a:solidFill>
                  <a:srgbClr val="000000"/>
                </a:solidFill>
                <a:latin typeface="Arial"/>
                <a:ea typeface="Roboto Condensed"/>
                <a:cs typeface="Arial"/>
              </a:rPr>
              <a:t>4. Čelešnik H, et al. </a:t>
            </a:r>
            <a:r>
              <a:rPr lang="da-DK" i="1">
                <a:solidFill>
                  <a:srgbClr val="000000"/>
                </a:solidFill>
                <a:latin typeface="Arial"/>
                <a:ea typeface="Roboto Condensed"/>
                <a:cs typeface="Arial"/>
              </a:rPr>
              <a:t>Cancers (Basel). </a:t>
            </a:r>
            <a:r>
              <a:rPr lang="da-DK">
                <a:solidFill>
                  <a:srgbClr val="000000"/>
                </a:solidFill>
                <a:latin typeface="Arial"/>
                <a:ea typeface="Roboto Condensed"/>
                <a:cs typeface="Arial"/>
              </a:rPr>
              <a:t>2023;15(4):1087. 5. Medicaid.gov. https://medicaid.ncdhhs.gov/1s-7-gene-expression-profiling-breast-cancer/download?attachment#:~:text-to%20be%20recommended.-,1.1.4%20Endopredict%C2%AEEPClin%20Score,to%20FDA%20approval%20or%20clearance. 6. Breastcancer.org. https://www.breastcancer.org/screening-testing/mammaprint-test. 7. Breastcancer.org. https://www.breastcancer.org/screening-testing/prosigna-assay. 8. Breastcancer.org. https://www.breastcancer.org/screening-testing/breast-cancer-index-test</a:t>
            </a:r>
          </a:p>
        </p:txBody>
      </p:sp>
    </p:spTree>
    <p:extLst>
      <p:ext uri="{BB962C8B-B14F-4D97-AF65-F5344CB8AC3E}">
        <p14:creationId xmlns:p14="http://schemas.microsoft.com/office/powerpoint/2010/main" val="7249776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SRC_TAGID" val="5764c8bd-67cb-4104-8a41-7b19d507fc61"/>
</p:tagLst>
</file>

<file path=ppt/tags/tag2.xml><?xml version="1.0" encoding="utf-8"?>
<p:tagLst xmlns:a="http://schemas.openxmlformats.org/drawingml/2006/main" xmlns:r="http://schemas.openxmlformats.org/officeDocument/2006/relationships" xmlns:p="http://schemas.openxmlformats.org/presentationml/2006/main">
  <p:tag name="SLIDESRC_TAGID" val="cda7505e-2bf6-42dc-af11-70f360358b76"/>
</p:tagLst>
</file>

<file path=ppt/tags/tag3.xml><?xml version="1.0" encoding="utf-8"?>
<p:tagLst xmlns:a="http://schemas.openxmlformats.org/drawingml/2006/main" xmlns:r="http://schemas.openxmlformats.org/officeDocument/2006/relationships" xmlns:p="http://schemas.openxmlformats.org/presentationml/2006/main">
  <p:tag name="SLIDESRC_TAGID" val="5de95d1b-baf7-4fdd-88bc-4fb8f651a7e7"/>
</p:tagLst>
</file>

<file path=ppt/tags/tag4.xml><?xml version="1.0" encoding="utf-8"?>
<p:tagLst xmlns:a="http://schemas.openxmlformats.org/drawingml/2006/main" xmlns:r="http://schemas.openxmlformats.org/officeDocument/2006/relationships" xmlns:p="http://schemas.openxmlformats.org/presentationml/2006/main">
  <p:tag name="SLIDESRC_TAGID" val="ad21b707-238e-44ae-83a7-e9b6a58a83e3"/>
</p:tagLst>
</file>

<file path=ppt/tags/tag5.xml><?xml version="1.0" encoding="utf-8"?>
<p:tagLst xmlns:a="http://schemas.openxmlformats.org/drawingml/2006/main" xmlns:r="http://schemas.openxmlformats.org/officeDocument/2006/relationships" xmlns:p="http://schemas.openxmlformats.org/presentationml/2006/main">
  <p:tag name="SLIDESRC_TAGID" val="0dbf40b1-de88-4bbd-b887-89b46ce5298d"/>
</p:tagLst>
</file>

<file path=ppt/theme/theme1.xml><?xml version="1.0" encoding="utf-8"?>
<a:theme xmlns:a="http://schemas.openxmlformats.org/drawingml/2006/main" name="AXIS Theme">
  <a:themeElements>
    <a:clrScheme name="AXIS Color Palette 1">
      <a:dk1>
        <a:srgbClr val="3A3A3A"/>
      </a:dk1>
      <a:lt1>
        <a:srgbClr val="FFFFFF"/>
      </a:lt1>
      <a:dk2>
        <a:srgbClr val="15345A"/>
      </a:dk2>
      <a:lt2>
        <a:srgbClr val="EAEAEA"/>
      </a:lt2>
      <a:accent1>
        <a:srgbClr val="007DC3"/>
      </a:accent1>
      <a:accent2>
        <a:srgbClr val="1C3F93"/>
      </a:accent2>
      <a:accent3>
        <a:srgbClr val="E8931A"/>
      </a:accent3>
      <a:accent4>
        <a:srgbClr val="BF3A61"/>
      </a:accent4>
      <a:accent5>
        <a:srgbClr val="3A869B"/>
      </a:accent5>
      <a:accent6>
        <a:srgbClr val="64AB6C"/>
      </a:accent6>
      <a:hlink>
        <a:srgbClr val="8EDFDC"/>
      </a:hlink>
      <a:folHlink>
        <a:srgbClr val="007DC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XIS Theme" id="{59DBB999-D083-42BD-B3F5-E50F9A7BD85C}" vid="{B8AC45E8-6289-4B38-9425-DCFB06D6FFD5}"/>
    </a:ext>
  </a:extLst>
</a:theme>
</file>

<file path=ppt/theme/theme2.xml><?xml version="1.0" encoding="utf-8"?>
<a:theme xmlns:a="http://schemas.openxmlformats.org/drawingml/2006/main" name="AXIS_ActivityPresentation_2025">
  <a:themeElements>
    <a:clrScheme name="AXIS Color Palette 1">
      <a:dk1>
        <a:srgbClr val="3A3A3A"/>
      </a:dk1>
      <a:lt1>
        <a:srgbClr val="FFFFFF"/>
      </a:lt1>
      <a:dk2>
        <a:srgbClr val="15345A"/>
      </a:dk2>
      <a:lt2>
        <a:srgbClr val="EAEAEA"/>
      </a:lt2>
      <a:accent1>
        <a:srgbClr val="007DC3"/>
      </a:accent1>
      <a:accent2>
        <a:srgbClr val="1C3F93"/>
      </a:accent2>
      <a:accent3>
        <a:srgbClr val="E8931A"/>
      </a:accent3>
      <a:accent4>
        <a:srgbClr val="BF3A61"/>
      </a:accent4>
      <a:accent5>
        <a:srgbClr val="3A869B"/>
      </a:accent5>
      <a:accent6>
        <a:srgbClr val="64AB6C"/>
      </a:accent6>
      <a:hlink>
        <a:srgbClr val="8EDFDC"/>
      </a:hlink>
      <a:folHlink>
        <a:srgbClr val="007DC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XIS_ActivityPresentation_2025" id="{7B84F6BD-1704-D248-A718-CE4B7AFFF4B0}" vid="{7A92549E-3CC9-F84B-AF60-58F20E5ACE7E}"/>
    </a:ext>
  </a:extLst>
</a:theme>
</file>

<file path=ppt/theme/theme3.xml><?xml version="1.0" encoding="utf-8"?>
<a:theme xmlns:a="http://schemas.openxmlformats.org/drawingml/2006/main" name="1_AXIS_ActivityPresentation_2025">
  <a:themeElements>
    <a:clrScheme name="AXIS Color Palette 1">
      <a:dk1>
        <a:srgbClr val="3A3A3A"/>
      </a:dk1>
      <a:lt1>
        <a:srgbClr val="FFFFFF"/>
      </a:lt1>
      <a:dk2>
        <a:srgbClr val="15345A"/>
      </a:dk2>
      <a:lt2>
        <a:srgbClr val="EAEAEA"/>
      </a:lt2>
      <a:accent1>
        <a:srgbClr val="007DC3"/>
      </a:accent1>
      <a:accent2>
        <a:srgbClr val="1C3F93"/>
      </a:accent2>
      <a:accent3>
        <a:srgbClr val="E8931A"/>
      </a:accent3>
      <a:accent4>
        <a:srgbClr val="BF3A61"/>
      </a:accent4>
      <a:accent5>
        <a:srgbClr val="3A869B"/>
      </a:accent5>
      <a:accent6>
        <a:srgbClr val="64AB6C"/>
      </a:accent6>
      <a:hlink>
        <a:srgbClr val="8EDFDC"/>
      </a:hlink>
      <a:folHlink>
        <a:srgbClr val="007DC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XIS_ActivityPresentation_2025" id="{7B84F6BD-1704-D248-A718-CE4B7AFFF4B0}" vid="{7A92549E-3CC9-F84B-AF60-58F20E5ACE7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d36001d-906c-42d8-9280-446ac03b1c48">
      <Value>100</Value>
      <Value>116</Value>
      <Value>12</Value>
      <Value>146</Value>
      <Value>9</Value>
      <Value>144</Value>
      <Value>140</Value>
      <Value>123</Value>
    </TaxCatchAll>
    <h17b8e17546742428aecc4bb79eff81d xmlns="d1c7d756-4818-4215-9493-b839c515c7be" xsi:nil="true"/>
    <Brand_x0020_Name xmlns="d1c7d756-4818-4215-9493-b839c515c7be" xsi:nil="true"/>
    <Client_x0020_Name xmlns="d1c7d756-4818-4215-9493-b839c515c7be" xsi:nil="true"/>
    <jb4291d51d504da0b34e0839496c2755 xmlns="d1c7d756-4818-4215-9493-b839c515c7be" xsi:nil="true"/>
    <o4e0cc1c61e94069b6a8551b22c742a1 xmlns="6d36001d-906c-42d8-9280-446ac03b1c48" xsi:nil="true"/>
    <lcf76f155ced4ddcb4097134ff3c332f xmlns="d1c7d756-4818-4215-9493-b839c515c7be">
      <Terms xmlns="http://schemas.microsoft.com/office/infopath/2007/PartnerControls"/>
    </lcf76f155ced4ddcb4097134ff3c332f>
    <DocumentSetDescription xmlns="http://schemas.microsoft.com/sharepoint/v3" xsi:nil="true"/>
    <k7f9d3a4703b40dd85626795c271c875 xmlns="6d36001d-906c-42d8-9280-446ac03b1c48" xsi:nil="true"/>
    <aa680e92a1d245a0a6b58205b432afd7 xmlns="6d36001d-906c-42d8-9280-446ac03b1c48" xsi:nil="true"/>
    <j7bff3f86c6e47f9ae99a2d10c8c7749 xmlns="6d36001d-906c-42d8-9280-446ac03b1c48" xsi:nil="true"/>
    <aec9593b9aef438a83de6b1b34161499 xmlns="6d36001d-906c-42d8-9280-446ac03b1c48" xsi:nil="true"/>
    <abf3b563650f4febb83e81f8ea956346 xmlns="6d36001d-906c-42d8-9280-446ac03b1c48" xsi:nil="true"/>
    <m2ce0a529c0c4170ae055dea480a0d9d xmlns="6d36001d-906c-42d8-9280-446ac03b1c48" xsi:nil="true"/>
    <Link xmlns="d1c7d756-4818-4215-9493-b839c515c7be">
      <Url xsi:nil="true"/>
      <Description xsi:nil="true"/>
    </Link>
    <Opportunity_x0020_Number_x0020_ xmlns="d1c7d756-4818-4215-9493-b839c515c7be">017161</Opportunity_x0020_Number_x0020_>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97D820D1A5D64BB0ADAC698BC94A24" ma:contentTypeVersion="4" ma:contentTypeDescription="Create a new document." ma:contentTypeScope="" ma:versionID="4a8a9371a8e351ff11c2ea92be2f7a8a">
  <xsd:schema xmlns:xsd="http://www.w3.org/2001/XMLSchema" xmlns:xs="http://www.w3.org/2001/XMLSchema" xmlns:p="http://schemas.microsoft.com/office/2006/metadata/properties" xmlns:ns1="http://schemas.microsoft.com/sharepoint/v3" xmlns:ns2="d1c7d756-4818-4215-9493-b839c515c7be" xmlns:ns3="6d36001d-906c-42d8-9280-446ac03b1c48" targetNamespace="http://schemas.microsoft.com/office/2006/metadata/properties" ma:root="true" ma:fieldsID="e3ad5da5d43565f7e03da7182aeb574f" ns1:_="" ns2:_="" ns3:_="">
    <xsd:import namespace="http://schemas.microsoft.com/sharepoint/v3"/>
    <xsd:import namespace="d1c7d756-4818-4215-9493-b839c515c7be"/>
    <xsd:import namespace="6d36001d-906c-42d8-9280-446ac03b1c48"/>
    <xsd:element name="properties">
      <xsd:complexType>
        <xsd:sequence>
          <xsd:element name="documentManagement">
            <xsd:complexType>
              <xsd:all>
                <xsd:element ref="ns2:h17b8e17546742428aecc4bb79eff81d" minOccurs="0"/>
                <xsd:element ref="ns3:TaxCatchAll" minOccurs="0"/>
                <xsd:element ref="ns2:TaxCatchAllLabel" minOccurs="0"/>
                <xsd:element ref="ns1:DocumentSetDescription" minOccurs="0"/>
                <xsd:element ref="ns2:Client_x0020_Name" minOccurs="0"/>
                <xsd:element ref="ns2:Brand_x0020_Name" minOccurs="0"/>
                <xsd:element ref="ns2:jb4291d51d504da0b34e0839496c2755" minOccurs="0"/>
                <xsd:element ref="ns2:Opportunity_x0020_Number_x0020_"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SharedWithUsers" minOccurs="0"/>
                <xsd:element ref="ns2:SharedWithDetails" minOccurs="0"/>
                <xsd:element ref="ns2:lcf76f155ced4ddcb4097134ff3c332f" minOccurs="0"/>
                <xsd:element ref="ns2:MediaServiceOCR" minOccurs="0"/>
                <xsd:element ref="ns2:MediaServiceDateTaken" minOccurs="0"/>
                <xsd:element ref="ns2:MediaServiceSearchProperties" minOccurs="0"/>
                <xsd:element ref="ns3:aec9593b9aef438a83de6b1b34161499" minOccurs="0"/>
                <xsd:element ref="ns3:k7f9d3a4703b40dd85626795c271c875" minOccurs="0"/>
                <xsd:element ref="ns3:aa680e92a1d245a0a6b58205b432afd7" minOccurs="0"/>
                <xsd:element ref="ns3:abf3b563650f4febb83e81f8ea956346" minOccurs="0"/>
                <xsd:element ref="ns3:m2ce0a529c0c4170ae055dea480a0d9d" minOccurs="0"/>
                <xsd:element ref="ns3:o4e0cc1c61e94069b6a8551b22c742a1" minOccurs="0"/>
                <xsd:element ref="ns3:j7bff3f86c6e47f9ae99a2d10c8c7749" minOccurs="0"/>
                <xsd:element ref="ns2:MediaServiceLocation" minOccurs="0"/>
                <xsd:element ref="ns2:Link"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2" nillable="true" ma:displayName="Description"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c7d756-4818-4215-9493-b839c515c7be" elementFormDefault="qualified">
    <xsd:import namespace="http://schemas.microsoft.com/office/2006/documentManagement/types"/>
    <xsd:import namespace="http://schemas.microsoft.com/office/infopath/2007/PartnerControls"/>
    <xsd:element name="h17b8e17546742428aecc4bb79eff81d" ma:index="8" nillable="true" ma:displayName="Therapeutic Area_0" ma:hidden="true" ma:internalName="h17b8e17546742428aecc4bb79eff81d">
      <xsd:simpleType>
        <xsd:restriction base="dms:Note"/>
      </xsd:simpleType>
    </xsd:element>
    <xsd:element name="TaxCatchAllLabel" ma:index="10" nillable="true" ma:displayName="Taxonomy Catch All Column1" ma:hidden="true" ma:list="{ab2aba6e-2a85-46a6-a9ea-c66e3688884c}" ma:internalName="TaxCatchAllLabel" ma:readOnly="true" ma:showField="CatchAllDataLabel">
      <xsd:complexType>
        <xsd:complexContent>
          <xsd:extension base="dms:MultiChoiceLookup">
            <xsd:sequence>
              <xsd:element name="Value" type="dms:Lookup" maxOccurs="unbounded" minOccurs="0" nillable="true"/>
            </xsd:sequence>
          </xsd:extension>
        </xsd:complexContent>
      </xsd:complexType>
    </xsd:element>
    <xsd:element name="Client_x0020_Name" ma:index="13" nillable="true" ma:displayName="Client Name" ma:default="" ma:internalName="Client_x0020_Name" ma:readOnly="false">
      <xsd:simpleType>
        <xsd:restriction base="dms:Text">
          <xsd:maxLength value="255"/>
        </xsd:restriction>
      </xsd:simpleType>
    </xsd:element>
    <xsd:element name="Brand_x0020_Name" ma:index="14" nillable="true" ma:displayName="Brand Name" ma:default="" ma:internalName="Brand_x0020_Name" ma:readOnly="false">
      <xsd:simpleType>
        <xsd:restriction base="dms:Text">
          <xsd:maxLength value="255"/>
        </xsd:restriction>
      </xsd:simpleType>
    </xsd:element>
    <xsd:element name="jb4291d51d504da0b34e0839496c2755" ma:index="15" nillable="true" ma:displayName="USH Subsidiary_0" ma:hidden="true" ma:internalName="jb4291d51d504da0b34e0839496c2755">
      <xsd:simpleType>
        <xsd:restriction base="dms:Note"/>
      </xsd:simpleType>
    </xsd:element>
    <xsd:element name="Opportunity_x0020_Number_x0020_" ma:index="17" nillable="true" ma:displayName="Opportunity Number " ma:default="" ma:indexed="true" ma:internalName="Opportunity_x0020_Number_x0020_">
      <xsd:simpleType>
        <xsd:restriction base="dms:Text">
          <xsd:maxLength value="255"/>
        </xsd:restriction>
      </xsd:simple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28" nillable="true" ma:displayName="Extracted Text" ma:internalName="MediaServiceOCR" ma:readOnly="true">
      <xsd:simpleType>
        <xsd:restriction base="dms:Note">
          <xsd:maxLength value="255"/>
        </xsd:restriction>
      </xsd:simpleType>
    </xsd:element>
    <xsd:element name="MediaServiceDateTaken" ma:index="29" nillable="true" ma:displayName="MediaServiceDateTaken" ma:hidden="true" ma:indexed="true" ma:internalName="MediaServiceDateTaken"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Location" ma:index="45" nillable="true" ma:displayName="Location" ma:indexed="true" ma:internalName="MediaServiceLocation" ma:readOnly="true">
      <xsd:simpleType>
        <xsd:restriction base="dms:Text"/>
      </xsd:simpleType>
    </xsd:element>
    <xsd:element name="Link" ma:index="46" nillable="true" ma:displayName="Quick Actions"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BillingMetadata" ma:index="4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36001d-906c-42d8-9280-446ac03b1c48"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ab2aba6e-2a85-46a6-a9ea-c66e3688884c}" ma:internalName="TaxCatchAll" ma:showField="CatchAllData" ma:web="67bf13cc-d55c-47cd-84b4-2ed70e73e42e">
      <xsd:complexType>
        <xsd:complexContent>
          <xsd:extension base="dms:MultiChoiceLookup">
            <xsd:sequence>
              <xsd:element name="Value" type="dms:Lookup" maxOccurs="unbounded" minOccurs="0" nillable="true"/>
            </xsd:sequence>
          </xsd:extension>
        </xsd:complexContent>
      </xsd:complexType>
    </xsd:element>
    <xsd:element name="aec9593b9aef438a83de6b1b34161499" ma:index="31" nillable="true" ma:displayName="Scientific Affairs_0" ma:hidden="true" ma:internalName="aec9593b9aef438a83de6b1b34161499">
      <xsd:simpleType>
        <xsd:restriction base="dms:Note"/>
      </xsd:simpleType>
    </xsd:element>
    <xsd:element name="k7f9d3a4703b40dd85626795c271c875" ma:index="33" nillable="true" ma:displayName="Project Lead_0" ma:hidden="true" ma:internalName="k7f9d3a4703b40dd85626795c271c875">
      <xsd:simpleType>
        <xsd:restriction base="dms:Note"/>
      </xsd:simpleType>
    </xsd:element>
    <xsd:element name="aa680e92a1d245a0a6b58205b432afd7" ma:index="35" nillable="true" ma:displayName="Supporter Name_0" ma:hidden="true" ma:internalName="aa680e92a1d245a0a6b58205b432afd7">
      <xsd:simpleType>
        <xsd:restriction base="dms:Note"/>
      </xsd:simpleType>
    </xsd:element>
    <xsd:element name="abf3b563650f4febb83e81f8ea956346" ma:index="37" nillable="true" ma:displayName="Producer_0" ma:hidden="true" ma:internalName="abf3b563650f4febb83e81f8ea956346">
      <xsd:simpleType>
        <xsd:restriction base="dms:Note"/>
      </xsd:simpleType>
    </xsd:element>
    <xsd:element name="m2ce0a529c0c4170ae055dea480a0d9d" ma:index="39" nillable="true" ma:displayName="Product Type_0" ma:hidden="true" ma:internalName="m2ce0a529c0c4170ae055dea480a0d9d">
      <xsd:simpleType>
        <xsd:restriction base="dms:Note"/>
      </xsd:simpleType>
    </xsd:element>
    <xsd:element name="o4e0cc1c61e94069b6a8551b22c742a1" ma:index="41" nillable="true" ma:displayName="Project Item_0" ma:hidden="true" ma:internalName="o4e0cc1c61e94069b6a8551b22c742a1">
      <xsd:simpleType>
        <xsd:restriction base="dms:Note"/>
      </xsd:simpleType>
    </xsd:element>
    <xsd:element name="j7bff3f86c6e47f9ae99a2d10c8c7749" ma:index="43" nillable="true" ma:displayName="Initiative Lead_0" ma:hidden="true" ma:internalName="j7bff3f86c6e47f9ae99a2d10c8c7749">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C40B72-6063-4D71-B9DF-44D7C309CC71}">
  <ds:schemaRefs>
    <ds:schemaRef ds:uri="http://schemas.microsoft.com/sharepoint/v3/contenttype/forms"/>
  </ds:schemaRefs>
</ds:datastoreItem>
</file>

<file path=customXml/itemProps2.xml><?xml version="1.0" encoding="utf-8"?>
<ds:datastoreItem xmlns:ds="http://schemas.openxmlformats.org/officeDocument/2006/customXml" ds:itemID="{1FD633CD-6E31-4C1B-8953-F22C0DDC2DD5}">
  <ds:schemaRefs>
    <ds:schemaRef ds:uri="http://purl.org/dc/terms/"/>
    <ds:schemaRef ds:uri="http://purl.org/dc/dcmitype/"/>
    <ds:schemaRef ds:uri="http://schemas.microsoft.com/sharepoint/v3"/>
    <ds:schemaRef ds:uri="http://schemas.openxmlformats.org/package/2006/metadata/core-properties"/>
    <ds:schemaRef ds:uri="d1c7d756-4818-4215-9493-b839c515c7be"/>
    <ds:schemaRef ds:uri="http://schemas.microsoft.com/office/2006/documentManagement/types"/>
    <ds:schemaRef ds:uri="http://purl.org/dc/elements/1.1/"/>
    <ds:schemaRef ds:uri="http://schemas.microsoft.com/office/infopath/2007/PartnerControls"/>
    <ds:schemaRef ds:uri="6d36001d-906c-42d8-9280-446ac03b1c4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DE94C37-F976-4D04-9374-1C5CC3A48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1c7d756-4818-4215-9493-b839c515c7be"/>
    <ds:schemaRef ds:uri="6d36001d-906c-42d8-9280-446ac03b1c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AXIS Theme</Template>
  <TotalTime>2665</TotalTime>
  <Words>13943</Words>
  <Application>Microsoft Office PowerPoint</Application>
  <PresentationFormat>Widescreen</PresentationFormat>
  <Paragraphs>769</Paragraphs>
  <Slides>70</Slides>
  <Notes>24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70</vt:i4>
      </vt:variant>
    </vt:vector>
  </HeadingPairs>
  <TitlesOfParts>
    <vt:vector size="86" baseType="lpstr">
      <vt:lpstr>Aptos</vt:lpstr>
      <vt:lpstr>Arial</vt:lpstr>
      <vt:lpstr>BlinkMacSystemFont</vt:lpstr>
      <vt:lpstr>Calibri</vt:lpstr>
      <vt:lpstr>Helvetica</vt:lpstr>
      <vt:lpstr>inherit</vt:lpstr>
      <vt:lpstr>Roboto</vt:lpstr>
      <vt:lpstr>Roboto Regular</vt:lpstr>
      <vt:lpstr>Sabon LT</vt:lpstr>
      <vt:lpstr>Symbol</vt:lpstr>
      <vt:lpstr>System Font Regular</vt:lpstr>
      <vt:lpstr>Times New Roman</vt:lpstr>
      <vt:lpstr>Wingdings</vt:lpstr>
      <vt:lpstr>AXIS Theme</vt:lpstr>
      <vt:lpstr>AXIS_ActivityPresentation_2025</vt:lpstr>
      <vt:lpstr>1_AXIS_ActivityPresentation_2025</vt:lpstr>
      <vt:lpstr>PowerPoint Presentation</vt:lpstr>
      <vt:lpstr>DISCLAIMER</vt:lpstr>
      <vt:lpstr>Welcome and Introductions</vt:lpstr>
      <vt:lpstr>Disclosures</vt:lpstr>
      <vt:lpstr>Learning Objectives </vt:lpstr>
      <vt:lpstr>Importance of Assessing Risk of Relapse in Early-Stage ER+/HER2- Breast Cancer</vt:lpstr>
      <vt:lpstr>Patient Case/Polling Question 1</vt:lpstr>
      <vt:lpstr>Patient Case</vt:lpstr>
      <vt:lpstr>Early Breast Cancer Genomic Testing</vt:lpstr>
      <vt:lpstr>Early Breast Cancer Genomic Testing and Cancer Recurrence Risk</vt:lpstr>
      <vt:lpstr>Factors Associated With Increased Incidence of Breast Cancer</vt:lpstr>
      <vt:lpstr>Patient Risk Factors</vt:lpstr>
      <vt:lpstr>Patient Case (Cont.)</vt:lpstr>
      <vt:lpstr>Risk of Breast Cancer Recurrence</vt:lpstr>
      <vt:lpstr>Unmet Needs and Gaps in Current Treatment Strategy for HR+/HER2- Early Breast Cancer (EBC)</vt:lpstr>
      <vt:lpstr>Disease Characteristics of EBC Associated With a Worse Outcome</vt:lpstr>
      <vt:lpstr>Patients with HR+ EBC are at Risk of Both Early and Late Recurrence</vt:lpstr>
      <vt:lpstr>Early Recurrences Are an Urgent Concern, Regardless of Nodal Status</vt:lpstr>
      <vt:lpstr>Managing CDK4/6 Inhibitors in the Adjuvant Setting for Patients with High-Risk EBC</vt:lpstr>
      <vt:lpstr>Recent Current and Emerging Evidence Supporting CDK4/6 Inhibitors in Adjuvant Therapy for HR+/HER2- Early BC</vt:lpstr>
      <vt:lpstr>Polling Question 4</vt:lpstr>
      <vt:lpstr>Brief Background on CDK4/6 Inhibitors:  How is MOA for These Agents Different From Other Breast Therapies? Why Is This Class of Drugs Important?</vt:lpstr>
      <vt:lpstr>Pooled Analysis of All CDK4/6 Inhibitors by Clinical &amp; Demographic Subgroups for HR+, HER2-, Advanced or Metastatic Breast Cancer</vt:lpstr>
      <vt:lpstr>Recent Data for CDK4/6 Inhibitor Use in Early-Stage Breast Cancer</vt:lpstr>
      <vt:lpstr>PALLAS Trial – Prospective, Randomized Ph III</vt:lpstr>
      <vt:lpstr>PALLAS Trial Results</vt:lpstr>
      <vt:lpstr>PENELOPE-B Trial (NCT01864746): Double-Blind, Placebo-Controlled, Ph III as Adjuvant Therapy for Residual High-Risk, Invasive Breast Cancer</vt:lpstr>
      <vt:lpstr>PENELOPE B Results: iDFS, Kaplan Meier</vt:lpstr>
      <vt:lpstr>monarchE Trial (NCT03155997): Abemaciclib for Adjuvant Therapy in Early-Stage Breast Cancer</vt:lpstr>
      <vt:lpstr>monarchE Trial – Abemaciclib for Adjuvant Therapy in Early-Stage Breast Cancer: Results</vt:lpstr>
      <vt:lpstr>monarchE Trial Results: iDFS &amp; OS</vt:lpstr>
      <vt:lpstr>Subgroups Analysis of Older Patients in monarchE</vt:lpstr>
      <vt:lpstr>Ribociclib – NATALEE Trial (NCT03701334): RCT, Ph III, Early Stage Breast Cancer</vt:lpstr>
      <vt:lpstr>NATALEE Results: 3 yr iDFS – Ribociclib + NSAI (90%) vs NSAI alone (87.1%)</vt:lpstr>
      <vt:lpstr>NATALEE Subgroup Analysis by Prior Systemic Treatment</vt:lpstr>
      <vt:lpstr>Summary of Recent CDK4/6 Inhibitor Trials as Adjuvant Therapy; in Early-Stage Breast Cancer</vt:lpstr>
      <vt:lpstr>References</vt:lpstr>
      <vt:lpstr>Managing Adverse Events of CDK4/6 Inhibitors: Strategies for Prevention and Mitigation </vt:lpstr>
      <vt:lpstr>Key Toxicities of CDK4/6 Inhibitors in Early Breast Cancer</vt:lpstr>
      <vt:lpstr>Let’s Meet Darcie</vt:lpstr>
      <vt:lpstr>Polling Question 6</vt:lpstr>
      <vt:lpstr>Diarrhea</vt:lpstr>
      <vt:lpstr>Diarrhea Management: Give the Patient a Plan</vt:lpstr>
      <vt:lpstr>Management of Diarrhea by Grade</vt:lpstr>
      <vt:lpstr>QT Interval Prolongation</vt:lpstr>
      <vt:lpstr>Management of QT Interval Prolongation </vt:lpstr>
      <vt:lpstr>Dose Modification and Management for QT Prolongation</vt:lpstr>
      <vt:lpstr>Neutropenia</vt:lpstr>
      <vt:lpstr>Neutropenia Management Strategies</vt:lpstr>
      <vt:lpstr>ILD/Pneumonitis</vt:lpstr>
      <vt:lpstr>Management of ILD</vt:lpstr>
      <vt:lpstr>Hepatotoxicity</vt:lpstr>
      <vt:lpstr>Venous Thromboembolism (VTE)</vt:lpstr>
      <vt:lpstr>Conclusions</vt:lpstr>
      <vt:lpstr>References</vt:lpstr>
      <vt:lpstr>Unlocking Best Practices for CDK4/6 Inhibitor Patient Management to Boost Adherence and Persistence</vt:lpstr>
      <vt:lpstr>Patient Case</vt:lpstr>
      <vt:lpstr>Factors Influencing Adherence</vt:lpstr>
      <vt:lpstr>Interventions to Improve Adherence</vt:lpstr>
      <vt:lpstr>Impact of Dose Reductions on Efficacy of Adjuvant Abemaciclib For High-Risk Patients With EBC</vt:lpstr>
      <vt:lpstr>Features of NATALEE Study Design</vt:lpstr>
      <vt:lpstr>References</vt:lpstr>
      <vt:lpstr>References</vt:lpstr>
      <vt:lpstr>Let’s Talk Real Life Toxicities</vt:lpstr>
      <vt:lpstr>Darcie’s Treatment Journey</vt:lpstr>
      <vt:lpstr>Toxicity Management</vt:lpstr>
      <vt:lpstr>CYP3A Pathway</vt:lpstr>
      <vt:lpstr>Polling Question 9</vt:lpstr>
      <vt:lpstr>Con’t…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Assessing Risk of Relapse in Early-Stage ER+/HER2- Breast Cancer</dc:title>
  <dc:creator>Kimberly Podsada</dc:creator>
  <cp:lastModifiedBy>Andrea Mathis</cp:lastModifiedBy>
  <cp:revision>59</cp:revision>
  <dcterms:created xsi:type="dcterms:W3CDTF">2025-03-09T01:04:12Z</dcterms:created>
  <dcterms:modified xsi:type="dcterms:W3CDTF">2025-07-10T20:54:44Z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0x010100D797D820D1A5D64BB0ADAC698BC94A24</vt:lpwstr>
  </property>
  <property fmtid="{D5CDD505-2E9C-101B-9397-08002B2CF9AE}" pid="3" name="Scientific Affairs">
    <vt:lpwstr>123;#Wilma Guerra|8de0901e-cdd8-410a-a2a9-694794f669b9</vt:lpwstr>
  </property>
  <property fmtid="{D5CDD505-2E9C-101B-9397-08002B2CF9AE}" pid="4" name="USH Subsidiary">
    <vt:lpwstr>9;#AXIS Medical Education|2f865bcf-9aa9-415f-a521-6d8293deb271</vt:lpwstr>
  </property>
  <property fmtid="{D5CDD505-2E9C-101B-9397-08002B2CF9AE}" pid="5" name="Supporter Name">
    <vt:lpwstr>140;#Eli Lilly ＆ Company|53adc399-bfc1-442e-aa6f-4c883981e9ce</vt:lpwstr>
  </property>
  <property fmtid="{D5CDD505-2E9C-101B-9397-08002B2CF9AE}" pid="6" name="abf3b563650f4febb83e81f8ea9563460">
    <vt:lpwstr>Miranda Rafferty|63ced38b-3071-4867-8889-9b640be0637d</vt:lpwstr>
  </property>
  <property fmtid="{D5CDD505-2E9C-101B-9397-08002B2CF9AE}" pid="7" name="h17b8e17546742428aecc4bb79eff81d0">
    <vt:lpwstr>Oncology|c9cbe9ed-da43-4f1e-9f2c-ce5e7aa73910</vt:lpwstr>
  </property>
  <property fmtid="{D5CDD505-2E9C-101B-9397-08002B2CF9AE}" pid="8" name="m2ce0a529c0c4170ae055dea480a0d9d0">
    <vt:lpwstr>CME Live Event|15cf7c0b-eb36-4daa-bead-0e57b6d8f45b</vt:lpwstr>
  </property>
  <property fmtid="{D5CDD505-2E9C-101B-9397-08002B2CF9AE}" pid="9" name="Project Lead">
    <vt:lpwstr>116;#Andrea Mathis|c37a9198-f737-4f11-967b-66d81d4cbb78</vt:lpwstr>
  </property>
  <property fmtid="{D5CDD505-2E9C-101B-9397-08002B2CF9AE}" pid="10" name="k7f9d3a4703b40dd85626795c271c8750">
    <vt:lpwstr>Andrea Mathis|c37a9198-f737-4f11-967b-66d81d4cbb78</vt:lpwstr>
  </property>
  <property fmtid="{D5CDD505-2E9C-101B-9397-08002B2CF9AE}" pid="11" name="Product Type">
    <vt:lpwstr>144;#CME Live Event|15cf7c0b-eb36-4daa-bead-0e57b6d8f45b</vt:lpwstr>
  </property>
  <property fmtid="{D5CDD505-2E9C-101B-9397-08002B2CF9AE}" pid="12" name="jb4291d51d504da0b34e0839496c27550">
    <vt:lpwstr>AXIS Medical Education|2f865bcf-9aa9-415f-a521-6d8293deb271</vt:lpwstr>
  </property>
  <property fmtid="{D5CDD505-2E9C-101B-9397-08002B2CF9AE}" pid="13" name="aec9593b9aef438a83de6b1b341614990">
    <vt:lpwstr>Wilma Guerra|8de0901e-cdd8-410a-a2a9-694794f669b9</vt:lpwstr>
  </property>
  <property fmtid="{D5CDD505-2E9C-101B-9397-08002B2CF9AE}" pid="14" name="Therapeutic Area">
    <vt:lpwstr>12;#Oncology|c9cbe9ed-da43-4f1e-9f2c-ce5e7aa73910</vt:lpwstr>
  </property>
  <property fmtid="{D5CDD505-2E9C-101B-9397-08002B2CF9AE}" pid="15" name="o4e0cc1c61e94069b6a8551b22c742a10">
    <vt:lpwstr>Symposium|73f9de4d-f410-4fc8-8e66-0d2f3a1d2ad8</vt:lpwstr>
  </property>
  <property fmtid="{D5CDD505-2E9C-101B-9397-08002B2CF9AE}" pid="16" name="aa680e92a1d245a0a6b58205b432afd70">
    <vt:lpwstr>Eli Lilly ＆ Company|53adc399-bfc1-442e-aa6f-4c883981e9ce</vt:lpwstr>
  </property>
  <property fmtid="{D5CDD505-2E9C-101B-9397-08002B2CF9AE}" pid="17" name="Project Item">
    <vt:lpwstr>146;#Symposium|73f9de4d-f410-4fc8-8e66-0d2f3a1d2ad8</vt:lpwstr>
  </property>
  <property fmtid="{D5CDD505-2E9C-101B-9397-08002B2CF9AE}" pid="18" name="Producer">
    <vt:lpwstr>100</vt:lpwstr>
  </property>
  <property fmtid="{D5CDD505-2E9C-101B-9397-08002B2CF9AE}" pid="19" name="Project_x0020_Lead">
    <vt:lpwstr>116;#Andrea Mathis|c37a9198-f737-4f11-967b-66d81d4cbb78</vt:lpwstr>
  </property>
  <property fmtid="{D5CDD505-2E9C-101B-9397-08002B2CF9AE}" pid="20" name="Supporter_x0020_Name">
    <vt:lpwstr>140;#Eli Lilly ＆ Company|53adc399-bfc1-442e-aa6f-4c883981e9ce</vt:lpwstr>
  </property>
  <property fmtid="{D5CDD505-2E9C-101B-9397-08002B2CF9AE}" pid="21" name="MediaServiceImageTags">
    <vt:lpwstr/>
  </property>
  <property fmtid="{D5CDD505-2E9C-101B-9397-08002B2CF9AE}" pid="22" name="Initiative_x0020_Lead">
    <vt:lpwstr/>
  </property>
  <property fmtid="{D5CDD505-2E9C-101B-9397-08002B2CF9AE}" pid="23" name="Therapeutic_x0020_Area">
    <vt:lpwstr>12;#Oncology|c9cbe9ed-da43-4f1e-9f2c-ce5e7aa73910</vt:lpwstr>
  </property>
  <property fmtid="{D5CDD505-2E9C-101B-9397-08002B2CF9AE}" pid="24" name="Product_x0020_Type">
    <vt:lpwstr>144;#CME Live Event|15cf7c0b-eb36-4daa-bead-0e57b6d8f45b</vt:lpwstr>
  </property>
  <property fmtid="{D5CDD505-2E9C-101B-9397-08002B2CF9AE}" pid="25" name="fd29a5ad75ea4010bd5087d53840a2e5">
    <vt:lpwstr/>
  </property>
  <property fmtid="{D5CDD505-2E9C-101B-9397-08002B2CF9AE}" pid="26" name="USH_x0020_Subsidiary">
    <vt:lpwstr>9;#AXIS Medical Education|2f865bcf-9aa9-415f-a521-6d8293deb271</vt:lpwstr>
  </property>
  <property fmtid="{D5CDD505-2E9C-101B-9397-08002B2CF9AE}" pid="27" name="Medical_x0020_Strategist">
    <vt:lpwstr/>
  </property>
  <property fmtid="{D5CDD505-2E9C-101B-9397-08002B2CF9AE}" pid="28" name="Project_x0020_Item">
    <vt:lpwstr>146;#Symposium|73f9de4d-f410-4fc8-8e66-0d2f3a1d2ad8</vt:lpwstr>
  </property>
  <property fmtid="{D5CDD505-2E9C-101B-9397-08002B2CF9AE}" pid="29" name="Scientific_x0020_Affairs">
    <vt:lpwstr>123;#Wilma Guerra|8de0901e-cdd8-410a-a2a9-694794f669b9</vt:lpwstr>
  </property>
  <property fmtid="{D5CDD505-2E9C-101B-9397-08002B2CF9AE}" pid="30" name="j7bff3f86c6e47f9ae99a2d10c8c77490">
    <vt:lpwstr/>
  </property>
  <property fmtid="{D5CDD505-2E9C-101B-9397-08002B2CF9AE}" pid="31" name="Initiative Lead">
    <vt:lpwstr/>
  </property>
  <property fmtid="{D5CDD505-2E9C-101B-9397-08002B2CF9AE}" pid="32" name="Medical Strategist">
    <vt:lpwstr/>
  </property>
  <property fmtid="{D5CDD505-2E9C-101B-9397-08002B2CF9AE}" pid="33" name="Opportunity Number">
    <vt:lpwstr>017161</vt:lpwstr>
  </property>
</Properties>
</file>